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70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6FB8"/>
    <a:srgbClr val="516FB8"/>
    <a:srgbClr val="4C7BD1"/>
    <a:srgbClr val="7F7F7F"/>
    <a:srgbClr val="F97613"/>
    <a:srgbClr val="FBC371"/>
    <a:srgbClr val="F89708"/>
    <a:srgbClr val="F2DFBE"/>
    <a:srgbClr val="FABF8E"/>
    <a:srgbClr val="FAB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5" autoAdjust="0"/>
    <p:restoredTop sz="94660"/>
  </p:normalViewPr>
  <p:slideViewPr>
    <p:cSldViewPr snapToGrid="0">
      <p:cViewPr>
        <p:scale>
          <a:sx n="75" d="100"/>
          <a:sy n="75" d="100"/>
        </p:scale>
        <p:origin x="-9062" y="-17390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1C3D8-7981-4425-B454-0D4A5DAF8992}" type="datetimeFigureOut">
              <a:rPr lang="fr-BE" smtClean="0"/>
              <a:t>29-05-22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83131-EE99-495B-B44C-6EB7BF0AF54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44277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Ne pas oublier de cacher le trait rouge de </a:t>
            </a:r>
            <a:r>
              <a:rPr lang="fr-FR" dirty="0" err="1"/>
              <a:t>other</a:t>
            </a:r>
            <a:r>
              <a:rPr lang="fr-FR" dirty="0"/>
              <a:t> image et </a:t>
            </a:r>
            <a:r>
              <a:rPr lang="fr-FR" dirty="0" err="1"/>
              <a:t>vpt</a:t>
            </a:r>
            <a:r>
              <a:rPr lang="fr-FR" dirty="0"/>
              <a:t> 2 aussi instructions</a:t>
            </a:r>
          </a:p>
          <a:p>
            <a:r>
              <a:rPr lang="fr-FR" dirty="0"/>
              <a:t>IPSY… IONS, </a:t>
            </a:r>
            <a:r>
              <a:rPr lang="fr-FR" dirty="0" err="1"/>
              <a:t>crds</a:t>
            </a:r>
            <a:r>
              <a:rPr lang="fr-FR" dirty="0"/>
              <a:t>, </a:t>
            </a:r>
            <a:r>
              <a:rPr lang="fr-FR" dirty="0" err="1"/>
              <a:t>Umons</a:t>
            </a:r>
            <a:r>
              <a:rPr lang="fr-FR" dirty="0"/>
              <a:t>, Lille, Charleroi 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83131-EE99-495B-B44C-6EB7BF0AF540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967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853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26091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176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3233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65052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004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084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47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1860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004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92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8A5CC-4C68-47A2-89D6-865FF5798D9E}" type="datetimeFigureOut">
              <a:rPr lang="fr-BE" smtClean="0"/>
              <a:t>27-05-22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208B6-7B8A-4377-B902-4B61FCFA5FA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246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fif"/><Relationship Id="rId18" Type="http://schemas.openxmlformats.org/officeDocument/2006/relationships/hyperlink" Target="https://doi.org/10.1002/eat.22572" TargetMode="External"/><Relationship Id="rId3" Type="http://schemas.openxmlformats.org/officeDocument/2006/relationships/image" Target="../media/image1.png"/><Relationship Id="rId21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hyperlink" Target="https://doi.org/10.3390/vision1010008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hyperlink" Target="https://doi.org/10.1016/j.schres.2020.04.02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fif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hyperlink" Target="https://doi.org/10.1111/add.13486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 78">
            <a:extLst>
              <a:ext uri="{FF2B5EF4-FFF2-40B4-BE49-F238E27FC236}">
                <a16:creationId xmlns:a16="http://schemas.microsoft.com/office/drawing/2014/main" id="{BE09939C-16D6-44A1-A140-28552376E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8785" y="29164777"/>
            <a:ext cx="19141606" cy="4121957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EFACFF31-0DDE-48D3-816F-B39B43CF5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388" y="21146109"/>
            <a:ext cx="11231467" cy="550073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BAADE5C-9568-4B2D-B741-160A5499B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514" y="21200980"/>
            <a:ext cx="10711845" cy="5273804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0F1802F-7FAC-46AE-855F-D7522AEA84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30" r="-3770"/>
          <a:stretch/>
        </p:blipFill>
        <p:spPr>
          <a:xfrm>
            <a:off x="22978640" y="13340110"/>
            <a:ext cx="7586211" cy="587840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21A5FBD-2938-4090-A21D-B8B2541258BF}"/>
              </a:ext>
            </a:extLst>
          </p:cNvPr>
          <p:cNvSpPr/>
          <p:nvPr/>
        </p:nvSpPr>
        <p:spPr>
          <a:xfrm>
            <a:off x="20973729" y="11960813"/>
            <a:ext cx="3669001" cy="1818968"/>
          </a:xfrm>
          <a:prstGeom prst="rect">
            <a:avLst/>
          </a:prstGeom>
          <a:solidFill>
            <a:srgbClr val="FFDFB9"/>
          </a:solidFill>
          <a:ln/>
          <a:effectLst>
            <a:softEdge rad="41910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GB" sz="3224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BDECEBCC-97E4-45B6-90F2-22D6D05C35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83" r="-6083"/>
          <a:stretch/>
        </p:blipFill>
        <p:spPr>
          <a:xfrm>
            <a:off x="-9639" y="13199281"/>
            <a:ext cx="7737901" cy="5878408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54AA10C1-3B9D-47EC-9C9E-4C7A12C5AAD3}"/>
              </a:ext>
            </a:extLst>
          </p:cNvPr>
          <p:cNvSpPr/>
          <p:nvPr/>
        </p:nvSpPr>
        <p:spPr>
          <a:xfrm>
            <a:off x="5423732" y="11908102"/>
            <a:ext cx="3669001" cy="1818968"/>
          </a:xfrm>
          <a:prstGeom prst="rect">
            <a:avLst/>
          </a:prstGeom>
          <a:solidFill>
            <a:srgbClr val="FFDFB9"/>
          </a:solidFill>
          <a:ln/>
          <a:effectLst>
            <a:softEdge rad="41910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GB" sz="3224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5B98B6-1C92-49F0-ABE4-442916AF2DE5}"/>
              </a:ext>
            </a:extLst>
          </p:cNvPr>
          <p:cNvSpPr/>
          <p:nvPr/>
        </p:nvSpPr>
        <p:spPr>
          <a:xfrm>
            <a:off x="-633674" y="-347436"/>
            <a:ext cx="31449948" cy="5853001"/>
          </a:xfrm>
          <a:prstGeom prst="rect">
            <a:avLst/>
          </a:prstGeom>
          <a:solidFill>
            <a:srgbClr val="FFDFB9"/>
          </a:solidFill>
          <a:ln/>
          <a:effectLst>
            <a:softEdge rad="41910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endParaRPr lang="en-GB" sz="544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Bigot, A.*,</a:t>
            </a:r>
            <a:r>
              <a:rPr lang="en-GB" sz="2418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De </a:t>
            </a:r>
            <a:r>
              <a:rPr lang="en-GB" sz="544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Timary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P., </a:t>
            </a:r>
            <a:r>
              <a:rPr lang="en-GB" sz="544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Amadieu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C., </a:t>
            </a:r>
            <a:r>
              <a:rPr lang="en-GB" sz="544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Leclercq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S., Pham, T., </a:t>
            </a:r>
            <a:r>
              <a:rPr lang="en-GB" sz="544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Saloppé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X., </a:t>
            </a:r>
            <a:r>
              <a:rPr lang="en-GB" sz="544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Tiberi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L., Nandrino, JL., </a:t>
            </a:r>
            <a:r>
              <a:rPr lang="en-GB" sz="5441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Peeters</a:t>
            </a:r>
            <a:r>
              <a:rPr lang="en-GB" sz="544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, JC., Bukowski, H. (2022)</a:t>
            </a:r>
          </a:p>
          <a:p>
            <a:pPr algn="ctr"/>
            <a:endParaRPr lang="en-GB" sz="3224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F107FBE-B8CD-4AF1-A6EA-B6627220AD4C}"/>
              </a:ext>
            </a:extLst>
          </p:cNvPr>
          <p:cNvSpPr/>
          <p:nvPr/>
        </p:nvSpPr>
        <p:spPr>
          <a:xfrm>
            <a:off x="641770" y="348604"/>
            <a:ext cx="29050615" cy="2806343"/>
          </a:xfrm>
          <a:prstGeom prst="roundRect">
            <a:avLst/>
          </a:prstGeom>
          <a:solidFill>
            <a:srgbClr val="4A66A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sz="8867" b="1">
                <a:latin typeface="+mj-lt"/>
              </a:rPr>
              <a:t>Identifying transdiagnostic socio-cognitive profiles </a:t>
            </a:r>
          </a:p>
          <a:p>
            <a:pPr algn="ctr">
              <a:lnSpc>
                <a:spcPct val="80000"/>
              </a:lnSpc>
            </a:pPr>
            <a:r>
              <a:rPr lang="en-GB" sz="8867" b="1">
                <a:latin typeface="+mj-lt"/>
              </a:rPr>
              <a:t>across 4 clinical populations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C76BE7-0979-42B8-8B7C-7B88BA0986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466" y="4153860"/>
            <a:ext cx="1611234" cy="883317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C45028F-0148-485F-9295-64BFD54555B3}"/>
              </a:ext>
            </a:extLst>
          </p:cNvPr>
          <p:cNvSpPr/>
          <p:nvPr/>
        </p:nvSpPr>
        <p:spPr>
          <a:xfrm>
            <a:off x="641771" y="6050263"/>
            <a:ext cx="29253530" cy="5771448"/>
          </a:xfrm>
          <a:prstGeom prst="roundRect">
            <a:avLst/>
          </a:prstGeom>
          <a:solidFill>
            <a:srgbClr val="516FB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GB" sz="3224" dirty="0">
              <a:latin typeface="+mj-lt"/>
            </a:endParaRPr>
          </a:p>
          <a:p>
            <a:pPr marL="575843" indent="-575843">
              <a:buFont typeface="Courier New" panose="02070309020205020404" pitchFamily="49" charset="0"/>
              <a:buChar char="o"/>
            </a:pPr>
            <a:r>
              <a:rPr lang="en-GB" sz="3224" dirty="0">
                <a:latin typeface="+mj-lt"/>
              </a:rPr>
              <a:t>Distinct profiles of </a:t>
            </a:r>
            <a:r>
              <a:rPr lang="en-GB" sz="3224" i="1" dirty="0">
                <a:latin typeface="+mj-lt"/>
              </a:rPr>
              <a:t>perspective-takers </a:t>
            </a:r>
            <a:r>
              <a:rPr lang="en-GB" sz="3224" dirty="0">
                <a:latin typeface="+mj-lt"/>
              </a:rPr>
              <a:t>found in healthy participants</a:t>
            </a:r>
            <a:r>
              <a:rPr lang="en-GB" sz="3224" baseline="30000" dirty="0">
                <a:latin typeface="+mj-lt"/>
              </a:rPr>
              <a:t>1,2</a:t>
            </a:r>
            <a:r>
              <a:rPr lang="en-GB" sz="3224" dirty="0">
                <a:latin typeface="+mj-lt"/>
              </a:rPr>
              <a:t>.</a:t>
            </a:r>
          </a:p>
          <a:p>
            <a:r>
              <a:rPr lang="en-GB" sz="806" dirty="0">
                <a:latin typeface="+mj-lt"/>
              </a:rPr>
              <a:t>  </a:t>
            </a:r>
          </a:p>
          <a:p>
            <a:pPr marL="575843" indent="-575843">
              <a:buFont typeface="Courier New" panose="02070309020205020404" pitchFamily="49" charset="0"/>
              <a:buChar char="o"/>
            </a:pPr>
            <a:r>
              <a:rPr lang="en-GB" sz="3224" dirty="0">
                <a:latin typeface="+mj-lt"/>
              </a:rPr>
              <a:t>Socio-cognitive impairments and interpersonal difficulties are frequently observed in various mental disorders</a:t>
            </a:r>
            <a:r>
              <a:rPr lang="en-GB" sz="3224" baseline="30000" dirty="0">
                <a:latin typeface="+mj-lt"/>
              </a:rPr>
              <a:t>4-5</a:t>
            </a:r>
            <a:r>
              <a:rPr lang="en-GB" sz="3224" dirty="0">
                <a:latin typeface="+mj-lt"/>
              </a:rPr>
              <a:t>.</a:t>
            </a:r>
          </a:p>
          <a:p>
            <a:endParaRPr lang="en-GB" sz="1108" dirty="0">
              <a:latin typeface="+mj-lt"/>
            </a:endParaRPr>
          </a:p>
          <a:p>
            <a:pPr marL="575843" indent="-575843">
              <a:buFont typeface="Courier New" panose="02070309020205020404" pitchFamily="49" charset="0"/>
              <a:buChar char="o"/>
            </a:pPr>
            <a:r>
              <a:rPr lang="en-GB" sz="3224" dirty="0">
                <a:latin typeface="+mj-lt"/>
              </a:rPr>
              <a:t>But inconsistent findings:  possibly due to overreliance on single-score and self-report measures, and unaccounted heterogeneity</a:t>
            </a:r>
          </a:p>
          <a:p>
            <a:r>
              <a:rPr lang="en-GB" sz="3224" dirty="0">
                <a:latin typeface="+mj-lt"/>
              </a:rPr>
              <a:t>	within populations sharing the same diagnosis		  </a:t>
            </a:r>
            <a:r>
              <a:rPr lang="en-GB" sz="3224" i="1" dirty="0">
                <a:latin typeface="+mj-lt"/>
              </a:rPr>
              <a:t>Multidimensional and transdiagnostic assessment of social cognition</a:t>
            </a:r>
            <a:r>
              <a:rPr lang="en-GB" sz="3224" baseline="30000" dirty="0">
                <a:latin typeface="+mj-lt"/>
              </a:rPr>
              <a:t>1,6</a:t>
            </a:r>
            <a:r>
              <a:rPr lang="en-GB" sz="3224" i="1" dirty="0">
                <a:latin typeface="+mj-lt"/>
              </a:rPr>
              <a:t> .</a:t>
            </a:r>
            <a:endParaRPr lang="en-GB" sz="2821" dirty="0">
              <a:latin typeface="+mj-lt"/>
            </a:endParaRPr>
          </a:p>
          <a:p>
            <a:endParaRPr lang="en-GB" sz="1209" dirty="0">
              <a:latin typeface="+mj-lt"/>
            </a:endParaRPr>
          </a:p>
          <a:p>
            <a:endParaRPr lang="en-GB" sz="605" dirty="0">
              <a:latin typeface="+mj-lt"/>
            </a:endParaRPr>
          </a:p>
          <a:p>
            <a:r>
              <a:rPr lang="en-GB" sz="3224" dirty="0">
                <a:latin typeface="+mj-lt"/>
              </a:rPr>
              <a:t> 		We examined socio-cognitive performance across </a:t>
            </a:r>
            <a:r>
              <a:rPr lang="en-GB" sz="3224" b="1" dirty="0">
                <a:latin typeface="+mj-lt"/>
              </a:rPr>
              <a:t>two dimensions</a:t>
            </a:r>
            <a:r>
              <a:rPr lang="en-GB" sz="3224" baseline="30000" dirty="0">
                <a:latin typeface="+mj-lt"/>
              </a:rPr>
              <a:t>6</a:t>
            </a:r>
            <a:r>
              <a:rPr lang="en-GB" sz="3224" b="1" dirty="0">
                <a:latin typeface="+mj-lt"/>
              </a:rPr>
              <a:t> </a:t>
            </a:r>
            <a:r>
              <a:rPr lang="en-GB" sz="3224" dirty="0">
                <a:latin typeface="+mj-lt"/>
              </a:rPr>
              <a:t>posited to underpin mentalizing skills across all populations</a:t>
            </a:r>
            <a:endParaRPr lang="en-GB" sz="3224" baseline="30000" dirty="0">
              <a:latin typeface="+mj-lt"/>
            </a:endParaRPr>
          </a:p>
          <a:p>
            <a:endParaRPr lang="en-GB" sz="2821" dirty="0">
              <a:latin typeface="+mj-lt"/>
            </a:endParaRPr>
          </a:p>
          <a:p>
            <a:pPr marL="1842699" lvl="3" indent="-460675">
              <a:buFont typeface="Arial" panose="020B0604020202020204" pitchFamily="34" charset="0"/>
              <a:buChar char="•"/>
            </a:pPr>
            <a:r>
              <a:rPr lang="en-GB" sz="3224" b="1" u="sng" dirty="0">
                <a:latin typeface="+mj-lt"/>
              </a:rPr>
              <a:t>Self-Other Priority</a:t>
            </a:r>
            <a:r>
              <a:rPr lang="en-GB" sz="3224" b="1" dirty="0">
                <a:latin typeface="+mj-lt"/>
              </a:rPr>
              <a:t>:</a:t>
            </a:r>
            <a:r>
              <a:rPr lang="en-GB" sz="3224" dirty="0">
                <a:latin typeface="+mj-lt"/>
              </a:rPr>
              <a:t> the tendency to </a:t>
            </a:r>
            <a:r>
              <a:rPr lang="en-GB" sz="3224" i="1" dirty="0">
                <a:latin typeface="+mj-lt"/>
              </a:rPr>
              <a:t>focus</a:t>
            </a:r>
            <a:r>
              <a:rPr lang="en-GB" sz="3224" dirty="0">
                <a:latin typeface="+mj-lt"/>
              </a:rPr>
              <a:t> </a:t>
            </a:r>
            <a:r>
              <a:rPr lang="en-GB" sz="3224" dirty="0"/>
              <a:t>more </a:t>
            </a:r>
            <a:r>
              <a:rPr lang="en-GB" sz="3224" dirty="0">
                <a:latin typeface="+mj-lt"/>
              </a:rPr>
              <a:t>(or attentionally prioritize) on one perspective compared to the other.	</a:t>
            </a:r>
            <a:r>
              <a:rPr lang="en-GB" sz="3224" dirty="0"/>
              <a:t> 	</a:t>
            </a:r>
            <a:endParaRPr lang="en-GB" sz="3224" b="1" i="1" dirty="0">
              <a:latin typeface="+mj-lt"/>
            </a:endParaRPr>
          </a:p>
          <a:p>
            <a:pPr lvl="3"/>
            <a:r>
              <a:rPr lang="en-GB" sz="1108" b="1" i="1" dirty="0">
                <a:latin typeface="+mj-lt"/>
              </a:rPr>
              <a:t>  </a:t>
            </a:r>
            <a:r>
              <a:rPr lang="en-GB" sz="1108" dirty="0">
                <a:latin typeface="+mj-lt"/>
              </a:rPr>
              <a:t>															</a:t>
            </a:r>
          </a:p>
          <a:p>
            <a:pPr marL="1842699" lvl="3" indent="-460675">
              <a:buFont typeface="Arial" panose="020B0604020202020204" pitchFamily="34" charset="0"/>
              <a:buChar char="•"/>
            </a:pPr>
            <a:r>
              <a:rPr lang="en-GB" sz="3224" b="1" u="sng" dirty="0">
                <a:latin typeface="+mj-lt"/>
              </a:rPr>
              <a:t>Self-Other Distinction:</a:t>
            </a:r>
            <a:r>
              <a:rPr lang="en-GB" sz="3224" dirty="0">
                <a:latin typeface="+mj-lt"/>
              </a:rPr>
              <a:t> the ability to handle </a:t>
            </a:r>
            <a:r>
              <a:rPr lang="en-GB" sz="3224" i="1" dirty="0">
                <a:latin typeface="+mj-lt"/>
              </a:rPr>
              <a:t>conflicting</a:t>
            </a:r>
            <a:r>
              <a:rPr lang="en-GB" sz="3224" dirty="0">
                <a:latin typeface="+mj-lt"/>
              </a:rPr>
              <a:t> perspectives and inhibit the interference.		 							</a:t>
            </a:r>
            <a:endParaRPr lang="en-GB" sz="3224" b="1" i="1" dirty="0"/>
          </a:p>
          <a:p>
            <a:pPr marL="575843" indent="-575843">
              <a:buFont typeface="Courier New" panose="02070309020205020404" pitchFamily="49" charset="0"/>
              <a:buChar char="o"/>
            </a:pPr>
            <a:endParaRPr lang="en-GB" sz="3224" dirty="0">
              <a:latin typeface="+mj-lt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003E3C1-719E-4014-9921-70D3EBFAB9AD}"/>
              </a:ext>
            </a:extLst>
          </p:cNvPr>
          <p:cNvSpPr/>
          <p:nvPr/>
        </p:nvSpPr>
        <p:spPr>
          <a:xfrm>
            <a:off x="480129" y="34208858"/>
            <a:ext cx="29253530" cy="4595725"/>
          </a:xfrm>
          <a:prstGeom prst="roundRect">
            <a:avLst/>
          </a:prstGeom>
          <a:solidFill>
            <a:srgbClr val="4A66A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18259" indent="-518259">
              <a:lnSpc>
                <a:spcPct val="135000"/>
              </a:lnSpc>
              <a:buFontTx/>
              <a:buAutoNum type="arabicParenBoth"/>
            </a:pPr>
            <a:endParaRPr lang="en-GB" sz="1108" dirty="0">
              <a:latin typeface="+mj-lt"/>
            </a:endParaRPr>
          </a:p>
          <a:p>
            <a:pPr marL="518259" indent="-518259">
              <a:lnSpc>
                <a:spcPct val="120000"/>
              </a:lnSpc>
              <a:buFontTx/>
              <a:buAutoNum type="arabicParenBoth"/>
            </a:pPr>
            <a:r>
              <a:rPr lang="en-GB" sz="3627" dirty="0">
                <a:latin typeface="+mj-lt"/>
              </a:rPr>
              <a:t> </a:t>
            </a:r>
            <a:r>
              <a:rPr lang="en-GB" sz="3375" dirty="0">
                <a:latin typeface="+mj-lt"/>
              </a:rPr>
              <a:t>Distinct transdiagnostic socio-cognitive profiles identified via 2-dimensional assessment : Self-Other Priority and Self-Other Distinction. </a:t>
            </a:r>
          </a:p>
          <a:p>
            <a:pPr marL="518259" indent="-518259">
              <a:lnSpc>
                <a:spcPct val="120000"/>
              </a:lnSpc>
              <a:buAutoNum type="arabicParenBoth"/>
            </a:pPr>
            <a:r>
              <a:rPr lang="en-GB" sz="3375" dirty="0">
                <a:latin typeface="+mj-lt"/>
              </a:rPr>
              <a:t> Replicates and extends previous studies conducted on healthy students in cognitive and affective PT</a:t>
            </a:r>
            <a:r>
              <a:rPr lang="en-GB" sz="3375" baseline="30000" dirty="0">
                <a:latin typeface="+mj-lt"/>
              </a:rPr>
              <a:t>1,2</a:t>
            </a:r>
            <a:r>
              <a:rPr lang="en-GB" sz="3375" dirty="0">
                <a:latin typeface="+mj-lt"/>
              </a:rPr>
              <a:t>.</a:t>
            </a:r>
            <a:endParaRPr lang="en-GB" sz="3375" baseline="30000" dirty="0">
              <a:latin typeface="+mj-lt"/>
            </a:endParaRPr>
          </a:p>
          <a:p>
            <a:pPr marL="518259" indent="-518259">
              <a:lnSpc>
                <a:spcPct val="120000"/>
              </a:lnSpc>
              <a:buAutoNum type="arabicParenBoth"/>
            </a:pPr>
            <a:r>
              <a:rPr lang="en-GB" sz="3375" dirty="0">
                <a:latin typeface="+mj-lt"/>
              </a:rPr>
              <a:t> Heterogeneity of profiles despite same diagnosis across 4 clinical populations (alcohol use disorder, psychotic disorder, restrictive anorexia, antisocial personality).</a:t>
            </a:r>
          </a:p>
          <a:p>
            <a:pPr marL="518259" indent="-518259">
              <a:lnSpc>
                <a:spcPct val="120000"/>
              </a:lnSpc>
              <a:buAutoNum type="arabicParenBoth"/>
            </a:pPr>
            <a:r>
              <a:rPr lang="en-GB" sz="3375" dirty="0">
                <a:latin typeface="+mj-lt"/>
              </a:rPr>
              <a:t> Three socio-cognitive profiles irrespective of PT task (flexible and </a:t>
            </a:r>
            <a:r>
              <a:rPr lang="en-GB" sz="3375" dirty="0" err="1">
                <a:latin typeface="+mj-lt"/>
              </a:rPr>
              <a:t>altercentric</a:t>
            </a:r>
            <a:r>
              <a:rPr lang="en-GB" sz="3375" dirty="0">
                <a:latin typeface="+mj-lt"/>
              </a:rPr>
              <a:t>, flexible and egocentric, conflicted and egocentric)</a:t>
            </a:r>
          </a:p>
          <a:p>
            <a:pPr>
              <a:lnSpc>
                <a:spcPct val="120000"/>
              </a:lnSpc>
            </a:pPr>
            <a:r>
              <a:rPr lang="en-GB" sz="3375" dirty="0">
                <a:latin typeface="+mj-lt"/>
              </a:rPr>
              <a:t> 		</a:t>
            </a:r>
            <a:r>
              <a:rPr lang="en-GB" sz="3375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GB" sz="3375" b="1" i="1" dirty="0">
                <a:latin typeface="+mj-lt"/>
                <a:sym typeface="Wingdings" panose="05000000000000000000" pitchFamily="2" charset="2"/>
              </a:rPr>
              <a:t>common basic processes/profiles underlying individual differences.</a:t>
            </a:r>
            <a:endParaRPr lang="en-GB" sz="3375" b="1" i="1" dirty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en-GB" sz="3375" dirty="0">
                <a:latin typeface="+mj-lt"/>
              </a:rPr>
              <a:t>(5) Subtypes of ‘mentalizing deficit’ (instead of present/absent) :  Excessively egocentric, excessively </a:t>
            </a:r>
            <a:r>
              <a:rPr lang="en-GB" sz="3375" dirty="0" err="1">
                <a:latin typeface="+mj-lt"/>
              </a:rPr>
              <a:t>altercentric</a:t>
            </a:r>
            <a:r>
              <a:rPr lang="en-GB" sz="3375" dirty="0">
                <a:latin typeface="+mj-lt"/>
              </a:rPr>
              <a:t>, conflicted, or a combination of deficits… </a:t>
            </a:r>
          </a:p>
          <a:p>
            <a:pPr marL="518259" indent="-518259">
              <a:lnSpc>
                <a:spcPct val="135000"/>
              </a:lnSpc>
              <a:buAutoNum type="arabicParenBoth"/>
            </a:pPr>
            <a:endParaRPr lang="en-GB" sz="3627" dirty="0">
              <a:latin typeface="+mj-lt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252AE1C-1A09-40CC-9370-BB05AC31C8A4}"/>
              </a:ext>
            </a:extLst>
          </p:cNvPr>
          <p:cNvSpPr/>
          <p:nvPr/>
        </p:nvSpPr>
        <p:spPr>
          <a:xfrm>
            <a:off x="480128" y="39418273"/>
            <a:ext cx="14146405" cy="3192152"/>
          </a:xfrm>
          <a:prstGeom prst="roundRect">
            <a:avLst/>
          </a:prstGeom>
          <a:solidFill>
            <a:srgbClr val="526FB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t"/>
          <a:lstStyle/>
          <a:p>
            <a:pPr>
              <a:lnSpc>
                <a:spcPct val="120000"/>
              </a:lnSpc>
            </a:pPr>
            <a:endParaRPr lang="en-GB" sz="2015" dirty="0">
              <a:latin typeface="+mj-lt"/>
            </a:endParaRPr>
          </a:p>
          <a:p>
            <a:pPr marL="345506" indent="-345506">
              <a:buAutoNum type="arabicParenBoth"/>
            </a:pPr>
            <a:r>
              <a:rPr lang="en-GB" sz="2015" dirty="0">
                <a:latin typeface="+mj-lt"/>
              </a:rPr>
              <a:t> Rehabilitation / personalized training programs adapted to specific socio-cognitive profile.</a:t>
            </a:r>
          </a:p>
          <a:p>
            <a:pPr marL="345506" indent="-345506">
              <a:buAutoNum type="arabicParenBoth"/>
            </a:pPr>
            <a:endParaRPr lang="en-GB" sz="907" dirty="0">
              <a:latin typeface="+mj-lt"/>
            </a:endParaRPr>
          </a:p>
          <a:p>
            <a:pPr marL="345506" indent="-345506">
              <a:buAutoNum type="arabicParenBoth"/>
            </a:pPr>
            <a:r>
              <a:rPr lang="en-GB" sz="2015" dirty="0">
                <a:latin typeface="+mj-lt"/>
              </a:rPr>
              <a:t> Foundation for transdiagnostic collaboration.</a:t>
            </a:r>
          </a:p>
          <a:p>
            <a:pPr marL="345506" indent="-345506">
              <a:buAutoNum type="arabicParenBoth"/>
            </a:pPr>
            <a:endParaRPr lang="en-GB" sz="907" dirty="0">
              <a:latin typeface="+mj-lt"/>
            </a:endParaRPr>
          </a:p>
          <a:p>
            <a:pPr marL="345506" indent="-345506">
              <a:buAutoNum type="arabicParenBoth"/>
            </a:pPr>
            <a:r>
              <a:rPr lang="en-GB" sz="2015" dirty="0">
                <a:latin typeface="+mj-lt"/>
              </a:rPr>
              <a:t> Extension to other populations (collaborations welcomed </a:t>
            </a:r>
            <a:r>
              <a:rPr lang="en-GB" sz="2015" dirty="0">
                <a:latin typeface="+mj-lt"/>
                <a:sym typeface="Wingdings" panose="05000000000000000000" pitchFamily="2" charset="2"/>
              </a:rPr>
              <a:t> )</a:t>
            </a:r>
          </a:p>
          <a:p>
            <a:pPr marL="345506" indent="-345506">
              <a:buAutoNum type="arabicParenBoth"/>
            </a:pPr>
            <a:endParaRPr lang="en-GB" sz="907" dirty="0">
              <a:latin typeface="+mj-lt"/>
              <a:sym typeface="Wingdings" panose="05000000000000000000" pitchFamily="2" charset="2"/>
            </a:endParaRPr>
          </a:p>
          <a:p>
            <a:pPr marL="345506" indent="-345506">
              <a:buAutoNum type="arabicParenBoth"/>
            </a:pPr>
            <a:r>
              <a:rPr lang="en-GB" sz="2015" dirty="0">
                <a:latin typeface="+mj-lt"/>
                <a:sym typeface="Wingdings" panose="05000000000000000000" pitchFamily="2" charset="2"/>
              </a:rPr>
              <a:t> New PT tool with 8 sub-dimensions in development</a:t>
            </a:r>
            <a:r>
              <a:rPr lang="en-GB" sz="2418" dirty="0">
                <a:latin typeface="+mj-lt"/>
                <a:sym typeface="Wingdings" panose="05000000000000000000" pitchFamily="2" charset="2"/>
              </a:rPr>
              <a:t>.</a:t>
            </a:r>
          </a:p>
          <a:p>
            <a:pPr marL="721404" indent="-345506" defTabSz="537454"/>
            <a:endParaRPr lang="en-GB" sz="1612" dirty="0">
              <a:latin typeface="+mj-lt"/>
            </a:endParaRPr>
          </a:p>
          <a:p>
            <a:pPr marL="721404" indent="-345506" defTabSz="537454"/>
            <a:endParaRPr lang="en-GB" sz="1209" dirty="0">
              <a:latin typeface="+mj-lt"/>
            </a:endParaRPr>
          </a:p>
          <a:p>
            <a:pPr marL="721404" indent="-345506" defTabSz="537454"/>
            <a:endParaRPr lang="en-GB" sz="2015" dirty="0">
              <a:latin typeface="+mj-lt"/>
            </a:endParaRPr>
          </a:p>
          <a:p>
            <a:pPr marL="833098" indent="-457200" defTabSz="537454">
              <a:buAutoNum type="arabicParenBoth"/>
            </a:pPr>
            <a:r>
              <a:rPr lang="en-GB" sz="2015" dirty="0">
                <a:latin typeface="+mj-lt"/>
              </a:rPr>
              <a:t>PRELIMINARY DATA </a:t>
            </a:r>
            <a:r>
              <a:rPr lang="en-GB" sz="2015" dirty="0">
                <a:latin typeface="+mj-lt"/>
                <a:sym typeface="Wingdings" panose="05000000000000000000" pitchFamily="2" charset="2"/>
              </a:rPr>
              <a:t> small sample sizes</a:t>
            </a:r>
          </a:p>
          <a:p>
            <a:pPr marL="375898" defTabSz="537454"/>
            <a:r>
              <a:rPr lang="en-GB" sz="2015" dirty="0">
                <a:latin typeface="+mj-lt"/>
                <a:sym typeface="Wingdings" panose="05000000000000000000" pitchFamily="2" charset="2"/>
              </a:rPr>
              <a:t>	 unrepresentative samples (for now).</a:t>
            </a:r>
          </a:p>
          <a:p>
            <a:pPr marL="721404" indent="-345506" defTabSz="537454"/>
            <a:endParaRPr lang="en-GB" sz="705" dirty="0">
              <a:latin typeface="+mj-lt"/>
              <a:sym typeface="Wingdings" panose="05000000000000000000" pitchFamily="2" charset="2"/>
            </a:endParaRPr>
          </a:p>
          <a:p>
            <a:pPr marL="721404" indent="-345506" defTabSz="537454"/>
            <a:r>
              <a:rPr lang="en-GB" sz="2015" dirty="0">
                <a:latin typeface="+mj-lt"/>
                <a:sym typeface="Wingdings" panose="05000000000000000000" pitchFamily="2" charset="2"/>
              </a:rPr>
              <a:t>(2) Unmatched controls, no covariates currently included </a:t>
            </a:r>
            <a:r>
              <a:rPr lang="en-GB" sz="1814" i="1" dirty="0">
                <a:latin typeface="+mj-lt"/>
                <a:sym typeface="Wingdings" panose="05000000000000000000" pitchFamily="2" charset="2"/>
              </a:rPr>
              <a:t>(demographics, questionnaires, …).</a:t>
            </a:r>
          </a:p>
          <a:p>
            <a:pPr marL="721404" indent="-345506" defTabSz="537454"/>
            <a:endParaRPr lang="en-GB" sz="1008" i="1" dirty="0">
              <a:latin typeface="+mj-lt"/>
              <a:sym typeface="Wingdings" panose="05000000000000000000" pitchFamily="2" charset="2"/>
            </a:endParaRPr>
          </a:p>
          <a:p>
            <a:pPr marL="721404" indent="-345506" defTabSz="537454"/>
            <a:r>
              <a:rPr lang="en-GB" sz="1814" dirty="0">
                <a:latin typeface="+mj-lt"/>
                <a:sym typeface="Wingdings" panose="05000000000000000000" pitchFamily="2" charset="2"/>
              </a:rPr>
              <a:t>(</a:t>
            </a:r>
            <a:r>
              <a:rPr lang="en-GB" sz="2015" dirty="0">
                <a:latin typeface="+mj-lt"/>
                <a:sym typeface="Wingdings" panose="05000000000000000000" pitchFamily="2" charset="2"/>
              </a:rPr>
              <a:t>3) Assessment via distinct tasks for distinct populations</a:t>
            </a:r>
            <a:r>
              <a:rPr lang="en-GB" sz="1814" dirty="0">
                <a:latin typeface="+mj-lt"/>
                <a:sym typeface="Wingdings" panose="05000000000000000000" pitchFamily="2" charset="2"/>
              </a:rPr>
              <a:t>.</a:t>
            </a:r>
          </a:p>
          <a:p>
            <a:pPr marL="721404" indent="-345506" defTabSz="537454"/>
            <a:endParaRPr lang="en-GB" sz="705" i="1" dirty="0">
              <a:latin typeface="+mj-lt"/>
              <a:sym typeface="Wingdings" panose="05000000000000000000" pitchFamily="2" charset="2"/>
            </a:endParaRPr>
          </a:p>
          <a:p>
            <a:pPr marL="375898" defTabSz="537454"/>
            <a:r>
              <a:rPr lang="en-GB" sz="2015" dirty="0">
                <a:latin typeface="+mj-lt"/>
                <a:sym typeface="Wingdings" panose="05000000000000000000" pitchFamily="2" charset="2"/>
              </a:rPr>
              <a:t>(4) Cluster partitions variation (parameters and indexes), as reported in previous study</a:t>
            </a:r>
            <a:r>
              <a:rPr lang="en-GB" sz="2015" baseline="30000" dirty="0">
                <a:latin typeface="+mj-lt"/>
                <a:sym typeface="Wingdings" panose="05000000000000000000" pitchFamily="2" charset="2"/>
              </a:rPr>
              <a:t>1,5</a:t>
            </a:r>
            <a:r>
              <a:rPr lang="en-GB" sz="2015" dirty="0">
                <a:latin typeface="+mj-lt"/>
                <a:sym typeface="Wingdings" panose="05000000000000000000" pitchFamily="2" charset="2"/>
              </a:rPr>
              <a:t>.</a:t>
            </a:r>
            <a:endParaRPr lang="en-GB" sz="2015" dirty="0">
              <a:latin typeface="+mj-lt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66667E3-7C6E-42DF-9601-E977F6BAC9AE}"/>
              </a:ext>
            </a:extLst>
          </p:cNvPr>
          <p:cNvSpPr/>
          <p:nvPr/>
        </p:nvSpPr>
        <p:spPr>
          <a:xfrm>
            <a:off x="12396239" y="12182320"/>
            <a:ext cx="5310271" cy="1022939"/>
          </a:xfrm>
          <a:prstGeom prst="roundRect">
            <a:avLst/>
          </a:prstGeom>
          <a:solidFill>
            <a:srgbClr val="9DA9D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46">
                <a:latin typeface="+mj-lt"/>
              </a:rPr>
              <a:t>Method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644B0C3-7AB2-4F72-A890-A834BA4F8ED4}"/>
              </a:ext>
            </a:extLst>
          </p:cNvPr>
          <p:cNvSpPr/>
          <p:nvPr/>
        </p:nvSpPr>
        <p:spPr>
          <a:xfrm>
            <a:off x="11560316" y="5577536"/>
            <a:ext cx="7066906" cy="1087682"/>
          </a:xfrm>
          <a:prstGeom prst="roundRect">
            <a:avLst/>
          </a:prstGeom>
          <a:solidFill>
            <a:srgbClr val="A8B5E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41">
                <a:latin typeface="+mj-lt"/>
              </a:rPr>
              <a:t>Introduction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A13872D-BC6F-444F-A466-C0FFDB484393}"/>
              </a:ext>
            </a:extLst>
          </p:cNvPr>
          <p:cNvSpPr txBox="1"/>
          <p:nvPr/>
        </p:nvSpPr>
        <p:spPr>
          <a:xfrm>
            <a:off x="5988503" y="12293675"/>
            <a:ext cx="2592159" cy="10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46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VPT1</a:t>
            </a:r>
            <a:endParaRPr lang="en-GB" sz="6046" b="1" baseline="300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+mj-lt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1CD2533-FEC0-4F9F-9FF6-16D88A241953}"/>
              </a:ext>
            </a:extLst>
          </p:cNvPr>
          <p:cNvSpPr txBox="1"/>
          <p:nvPr/>
        </p:nvSpPr>
        <p:spPr>
          <a:xfrm>
            <a:off x="21902557" y="12347104"/>
            <a:ext cx="2592155" cy="1023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46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+mj-lt"/>
              </a:rPr>
              <a:t>VPT2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22D7F8E-7452-492F-99FB-2F1A91269DE4}"/>
              </a:ext>
            </a:extLst>
          </p:cNvPr>
          <p:cNvSpPr/>
          <p:nvPr/>
        </p:nvSpPr>
        <p:spPr>
          <a:xfrm>
            <a:off x="11559473" y="33529273"/>
            <a:ext cx="7418125" cy="1022939"/>
          </a:xfrm>
          <a:prstGeom prst="roundRect">
            <a:avLst/>
          </a:prstGeom>
          <a:solidFill>
            <a:srgbClr val="9DA9D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441">
                <a:latin typeface="+mj-lt"/>
              </a:rPr>
              <a:t>Discussion</a:t>
            </a:r>
            <a:endParaRPr lang="en-GB" sz="6650">
              <a:latin typeface="+mj-lt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12FF6CC-18D8-4202-B542-F64A79B57870}"/>
              </a:ext>
            </a:extLst>
          </p:cNvPr>
          <p:cNvSpPr/>
          <p:nvPr/>
        </p:nvSpPr>
        <p:spPr>
          <a:xfrm>
            <a:off x="3329468" y="39030030"/>
            <a:ext cx="8174981" cy="739533"/>
          </a:xfrm>
          <a:prstGeom prst="roundRect">
            <a:avLst/>
          </a:prstGeom>
          <a:solidFill>
            <a:srgbClr val="9DA9D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30">
                <a:latin typeface="+mj-lt"/>
              </a:rPr>
              <a:t>Perspectives and limitations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A01DAA5C-90BD-49B7-90BF-F4630C190669}"/>
              </a:ext>
            </a:extLst>
          </p:cNvPr>
          <p:cNvSpPr/>
          <p:nvPr/>
        </p:nvSpPr>
        <p:spPr>
          <a:xfrm>
            <a:off x="1239041" y="9489645"/>
            <a:ext cx="460686" cy="29308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1A95EBB-F77A-4DFE-ACC0-D96AE5FDCF4F}"/>
              </a:ext>
            </a:extLst>
          </p:cNvPr>
          <p:cNvCxnSpPr>
            <a:cxnSpLocks/>
          </p:cNvCxnSpPr>
          <p:nvPr/>
        </p:nvCxnSpPr>
        <p:spPr>
          <a:xfrm>
            <a:off x="15167078" y="17128572"/>
            <a:ext cx="0" cy="9104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90B6F6A4-7BEF-4A15-A212-FC2B81DFE743}"/>
              </a:ext>
            </a:extLst>
          </p:cNvPr>
          <p:cNvSpPr txBox="1"/>
          <p:nvPr/>
        </p:nvSpPr>
        <p:spPr>
          <a:xfrm>
            <a:off x="8618241" y="13543724"/>
            <a:ext cx="14751537" cy="176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5843" indent="-575843">
              <a:buFont typeface="Arial" panose="020B0604020202020204" pitchFamily="34" charset="0"/>
              <a:buChar char="•"/>
            </a:pPr>
            <a:r>
              <a:rPr lang="en-GB" sz="3627" dirty="0">
                <a:latin typeface="+mj-lt"/>
              </a:rPr>
              <a:t>Previous studies</a:t>
            </a:r>
            <a:r>
              <a:rPr lang="en-GB" sz="3627" baseline="30000" dirty="0">
                <a:latin typeface="+mj-lt"/>
              </a:rPr>
              <a:t>9-11</a:t>
            </a:r>
            <a:r>
              <a:rPr lang="en-GB" sz="3627" dirty="0">
                <a:latin typeface="+mj-lt"/>
              </a:rPr>
              <a:t>	had  1 condition	vs.		</a:t>
            </a:r>
            <a:r>
              <a:rPr lang="en-GB" sz="3627" b="1" dirty="0">
                <a:latin typeface="+mj-lt"/>
              </a:rPr>
              <a:t>4 conditions</a:t>
            </a:r>
          </a:p>
          <a:p>
            <a:pPr marL="575843" indent="-575843">
              <a:buFont typeface="Arial" panose="020B0604020202020204" pitchFamily="34" charset="0"/>
              <a:buChar char="•"/>
            </a:pPr>
            <a:r>
              <a:rPr lang="en-GB" sz="3627" dirty="0">
                <a:latin typeface="+mj-lt"/>
              </a:rPr>
              <a:t>96 trials : Response time / accuracy rate		</a:t>
            </a:r>
            <a:r>
              <a:rPr lang="en-GB" sz="3627" b="1" dirty="0">
                <a:latin typeface="+mj-lt"/>
              </a:rPr>
              <a:t>IES</a:t>
            </a:r>
            <a:r>
              <a:rPr lang="en-GB" sz="3627" dirty="0">
                <a:latin typeface="+mj-lt"/>
              </a:rPr>
              <a:t> (inverse efficiency score)</a:t>
            </a:r>
          </a:p>
          <a:p>
            <a:pPr marL="575843" indent="-575843">
              <a:buFont typeface="Arial" panose="020B0604020202020204" pitchFamily="34" charset="0"/>
              <a:buChar char="•"/>
            </a:pPr>
            <a:endParaRPr lang="en-GB" sz="3627" dirty="0">
              <a:latin typeface="+mj-lt"/>
            </a:endParaRPr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E909C794-248A-4EEB-B6D9-44BFF7F05D22}"/>
              </a:ext>
            </a:extLst>
          </p:cNvPr>
          <p:cNvSpPr/>
          <p:nvPr/>
        </p:nvSpPr>
        <p:spPr>
          <a:xfrm>
            <a:off x="17130214" y="13715908"/>
            <a:ext cx="508948" cy="299859"/>
          </a:xfrm>
          <a:prstGeom prst="right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C517047-2F4B-4717-A81A-0AB3AAE100B8}"/>
              </a:ext>
            </a:extLst>
          </p:cNvPr>
          <p:cNvSpPr txBox="1"/>
          <p:nvPr/>
        </p:nvSpPr>
        <p:spPr>
          <a:xfrm>
            <a:off x="7355455" y="17354330"/>
            <a:ext cx="7102373" cy="165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922" indent="-287922" algn="ctr">
              <a:buFont typeface="Arial" panose="020B0604020202020204" pitchFamily="34" charset="0"/>
              <a:buChar char="•"/>
            </a:pPr>
            <a:r>
              <a:rPr lang="en-GB" sz="4030" b="1" i="1" u="sng" dirty="0">
                <a:latin typeface="+mj-lt"/>
              </a:rPr>
              <a:t>WHETHER</a:t>
            </a:r>
            <a:r>
              <a:rPr lang="en-GB" sz="4030" b="1" i="1" dirty="0">
                <a:latin typeface="+mj-lt"/>
              </a:rPr>
              <a:t> (s)he can see</a:t>
            </a:r>
          </a:p>
          <a:p>
            <a:endParaRPr lang="en-GB" sz="1209" b="1" i="1" u="sng" dirty="0"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GB" sz="3023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sym typeface="Wingdings" panose="05000000000000000000" pitchFamily="2" charset="2"/>
              </a:rPr>
              <a:t>	</a:t>
            </a:r>
            <a:r>
              <a:rPr lang="en-GB" sz="3023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	Evidence of construct and convergent validity with more ecological measures</a:t>
            </a:r>
            <a:r>
              <a:rPr lang="en-GB" sz="3023" i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1,10-13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B35C886-8DAC-4BEC-8BA8-A5DEDD07B65B}"/>
              </a:ext>
            </a:extLst>
          </p:cNvPr>
          <p:cNvSpPr txBox="1"/>
          <p:nvPr/>
        </p:nvSpPr>
        <p:spPr>
          <a:xfrm>
            <a:off x="16824920" y="17371565"/>
            <a:ext cx="6544858" cy="713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922" indent="-287922">
              <a:buFont typeface="Arial" panose="020B0604020202020204" pitchFamily="34" charset="0"/>
              <a:buChar char="•"/>
            </a:pPr>
            <a:r>
              <a:rPr lang="en-GB" sz="4030" b="1" i="1" u="sng">
                <a:latin typeface="+mj-lt"/>
              </a:rPr>
              <a:t>WHAT</a:t>
            </a:r>
            <a:r>
              <a:rPr lang="en-GB" sz="4030" b="1" i="1">
                <a:latin typeface="+mj-lt"/>
              </a:rPr>
              <a:t> (s)he can see </a:t>
            </a:r>
            <a:endParaRPr lang="en-GB" sz="4030" b="1" i="1" u="sng">
              <a:latin typeface="+mj-lt"/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53C44A9F-B1FF-420E-8D41-968625AE20B5}"/>
              </a:ext>
            </a:extLst>
          </p:cNvPr>
          <p:cNvCxnSpPr>
            <a:cxnSpLocks/>
          </p:cNvCxnSpPr>
          <p:nvPr/>
        </p:nvCxnSpPr>
        <p:spPr>
          <a:xfrm flipV="1">
            <a:off x="2077931" y="20046167"/>
            <a:ext cx="26062044" cy="5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5A36F04B-F5B3-4511-9A0D-CC767DF225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95196" y="6312131"/>
            <a:ext cx="6235990" cy="4135360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C93A6A5D-33C9-4F21-A158-9A8E15282A5A}"/>
              </a:ext>
            </a:extLst>
          </p:cNvPr>
          <p:cNvSpPr/>
          <p:nvPr/>
        </p:nvSpPr>
        <p:spPr>
          <a:xfrm>
            <a:off x="24483194" y="7772345"/>
            <a:ext cx="2068850" cy="1200015"/>
          </a:xfrm>
          <a:prstGeom prst="ellipse">
            <a:avLst/>
          </a:prstGeom>
          <a:noFill/>
          <a:ln w="9525" cap="flat" cmpd="sng" algn="ctr">
            <a:solidFill>
              <a:srgbClr val="F7964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037F769E-B3A2-46F0-A154-AB94EC87D203}"/>
              </a:ext>
            </a:extLst>
          </p:cNvPr>
          <p:cNvSpPr/>
          <p:nvPr/>
        </p:nvSpPr>
        <p:spPr>
          <a:xfrm>
            <a:off x="26002262" y="8478541"/>
            <a:ext cx="1462517" cy="1047204"/>
          </a:xfrm>
          <a:prstGeom prst="ellips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 dirty="0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367CCFBB-BB08-41BB-9C62-C405ECD62011}"/>
              </a:ext>
            </a:extLst>
          </p:cNvPr>
          <p:cNvSpPr/>
          <p:nvPr/>
        </p:nvSpPr>
        <p:spPr>
          <a:xfrm>
            <a:off x="26158547" y="7341816"/>
            <a:ext cx="1774042" cy="1252784"/>
          </a:xfrm>
          <a:prstGeom prst="ellips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90095F13-4393-4078-816E-DD9CB74447C3}"/>
              </a:ext>
            </a:extLst>
          </p:cNvPr>
          <p:cNvSpPr/>
          <p:nvPr/>
        </p:nvSpPr>
        <p:spPr>
          <a:xfrm>
            <a:off x="27146495" y="8074951"/>
            <a:ext cx="1774042" cy="1252784"/>
          </a:xfrm>
          <a:prstGeom prst="ellipse">
            <a:avLst/>
          </a:prstGeom>
          <a:noFill/>
          <a:ln w="9525" cap="flat" cmpd="sng" algn="ctr">
            <a:solidFill>
              <a:srgbClr val="FFDFB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49" name="Flèche : droite 48">
            <a:extLst>
              <a:ext uri="{FF2B5EF4-FFF2-40B4-BE49-F238E27FC236}">
                <a16:creationId xmlns:a16="http://schemas.microsoft.com/office/drawing/2014/main" id="{5DA87558-B02A-4A49-A35D-BA4828792F63}"/>
              </a:ext>
            </a:extLst>
          </p:cNvPr>
          <p:cNvSpPr/>
          <p:nvPr/>
        </p:nvSpPr>
        <p:spPr>
          <a:xfrm>
            <a:off x="9256483" y="8756102"/>
            <a:ext cx="460686" cy="29308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0539EDF-49B8-4F5D-8616-70CD67B8A4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4890" y="4290819"/>
            <a:ext cx="1182054" cy="663117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53117FC0-5E41-4416-B4AB-71D64D1847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2279" y="4177830"/>
            <a:ext cx="430598" cy="946205"/>
          </a:xfrm>
          <a:prstGeom prst="rect">
            <a:avLst/>
          </a:prstGeom>
        </p:spPr>
      </p:pic>
      <p:pic>
        <p:nvPicPr>
          <p:cNvPr id="1026" name="Picture 2" descr="UMONS - Logo - Pôle hainuyer">
            <a:extLst>
              <a:ext uri="{FF2B5EF4-FFF2-40B4-BE49-F238E27FC236}">
                <a16:creationId xmlns:a16="http://schemas.microsoft.com/office/drawing/2014/main" id="{1CCFA0D6-5CED-4F6E-902F-3172C05F3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7888" y="4389510"/>
            <a:ext cx="1308437" cy="47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2095DE1-5AE1-4987-A1E1-D343D43E9B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0288" y="4404866"/>
            <a:ext cx="1834283" cy="394718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25D33757-B306-4744-B492-F12611F8032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2"/>
          <a:stretch/>
        </p:blipFill>
        <p:spPr>
          <a:xfrm>
            <a:off x="29134506" y="4153035"/>
            <a:ext cx="968182" cy="87599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3F6F6BF-F26B-40D8-90BC-0B8C0F1BDD1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2136" y="28140072"/>
            <a:ext cx="21533490" cy="581572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CC8F4C76-8B43-48C6-A8DD-2563BF7BAB9E}"/>
              </a:ext>
            </a:extLst>
          </p:cNvPr>
          <p:cNvSpPr txBox="1"/>
          <p:nvPr/>
        </p:nvSpPr>
        <p:spPr>
          <a:xfrm>
            <a:off x="914169" y="22278159"/>
            <a:ext cx="1527202" cy="9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21" dirty="0">
                <a:solidFill>
                  <a:srgbClr val="1F497D"/>
                </a:solidFill>
                <a:latin typeface="+mj-lt"/>
              </a:rPr>
              <a:t>VPT1</a:t>
            </a:r>
          </a:p>
          <a:p>
            <a:pPr algn="ctr"/>
            <a:r>
              <a:rPr lang="en-GB" sz="2821" dirty="0">
                <a:solidFill>
                  <a:srgbClr val="1F497D"/>
                </a:solidFill>
                <a:latin typeface="+mj-lt"/>
              </a:rPr>
              <a:t>N=105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A1C5B7EB-49F2-4FBD-8F61-580027DEDC13}"/>
              </a:ext>
            </a:extLst>
          </p:cNvPr>
          <p:cNvSpPr txBox="1"/>
          <p:nvPr/>
        </p:nvSpPr>
        <p:spPr>
          <a:xfrm>
            <a:off x="27261077" y="22279410"/>
            <a:ext cx="1527202" cy="9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21">
                <a:solidFill>
                  <a:srgbClr val="1F497D"/>
                </a:solidFill>
                <a:latin typeface="+mj-lt"/>
              </a:rPr>
              <a:t>VPT2</a:t>
            </a:r>
          </a:p>
          <a:p>
            <a:pPr algn="ctr"/>
            <a:r>
              <a:rPr lang="en-GB" sz="2821">
                <a:solidFill>
                  <a:srgbClr val="1F497D"/>
                </a:solidFill>
                <a:latin typeface="+mj-lt"/>
              </a:rPr>
              <a:t>N=129</a:t>
            </a:r>
          </a:p>
        </p:txBody>
      </p:sp>
      <p:cxnSp>
        <p:nvCxnSpPr>
          <p:cNvPr id="1032" name="Connecteur droit 1031">
            <a:extLst>
              <a:ext uri="{FF2B5EF4-FFF2-40B4-BE49-F238E27FC236}">
                <a16:creationId xmlns:a16="http://schemas.microsoft.com/office/drawing/2014/main" id="{EF87CCB8-6D07-45D1-8DE8-812E1310DD04}"/>
              </a:ext>
            </a:extLst>
          </p:cNvPr>
          <p:cNvCxnSpPr>
            <a:cxnSpLocks/>
          </p:cNvCxnSpPr>
          <p:nvPr/>
        </p:nvCxnSpPr>
        <p:spPr>
          <a:xfrm>
            <a:off x="17679304" y="29328053"/>
            <a:ext cx="326470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1FFE252E-C395-4637-AE6A-2B73AE6F12A0}"/>
              </a:ext>
            </a:extLst>
          </p:cNvPr>
          <p:cNvCxnSpPr/>
          <p:nvPr/>
        </p:nvCxnSpPr>
        <p:spPr>
          <a:xfrm>
            <a:off x="17683436" y="30481520"/>
            <a:ext cx="326470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Connecteur droit 1039">
            <a:extLst>
              <a:ext uri="{FF2B5EF4-FFF2-40B4-BE49-F238E27FC236}">
                <a16:creationId xmlns:a16="http://schemas.microsoft.com/office/drawing/2014/main" id="{3D7949C1-F5AC-4874-BA80-FEFEFEB88CBD}"/>
              </a:ext>
            </a:extLst>
          </p:cNvPr>
          <p:cNvCxnSpPr>
            <a:cxnSpLocks/>
          </p:cNvCxnSpPr>
          <p:nvPr/>
        </p:nvCxnSpPr>
        <p:spPr>
          <a:xfrm>
            <a:off x="18005775" y="29328053"/>
            <a:ext cx="4036" cy="1153467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Connecteur droit 1041">
            <a:extLst>
              <a:ext uri="{FF2B5EF4-FFF2-40B4-BE49-F238E27FC236}">
                <a16:creationId xmlns:a16="http://schemas.microsoft.com/office/drawing/2014/main" id="{977BBA19-5A1A-42E6-AD4B-B5FE783E74BA}"/>
              </a:ext>
            </a:extLst>
          </p:cNvPr>
          <p:cNvCxnSpPr>
            <a:cxnSpLocks/>
          </p:cNvCxnSpPr>
          <p:nvPr/>
        </p:nvCxnSpPr>
        <p:spPr>
          <a:xfrm>
            <a:off x="18006893" y="32081099"/>
            <a:ext cx="0" cy="52598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" name="ZoneTexte 1047">
            <a:extLst>
              <a:ext uri="{FF2B5EF4-FFF2-40B4-BE49-F238E27FC236}">
                <a16:creationId xmlns:a16="http://schemas.microsoft.com/office/drawing/2014/main" id="{2DFD9901-7A2A-4A82-8F2F-569E2D290B15}"/>
              </a:ext>
            </a:extLst>
          </p:cNvPr>
          <p:cNvSpPr txBox="1"/>
          <p:nvPr/>
        </p:nvSpPr>
        <p:spPr>
          <a:xfrm rot="5400000">
            <a:off x="18208452" y="29249924"/>
            <a:ext cx="556755" cy="12094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GB" sz="2418" i="1">
                <a:solidFill>
                  <a:srgbClr val="F79646"/>
                </a:solidFill>
                <a:latin typeface="+mj-lt"/>
              </a:rPr>
              <a:t>VPT1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2FD68A1C-B534-4670-A77D-D9327B657E45}"/>
              </a:ext>
            </a:extLst>
          </p:cNvPr>
          <p:cNvSpPr txBox="1"/>
          <p:nvPr/>
        </p:nvSpPr>
        <p:spPr>
          <a:xfrm rot="5400000">
            <a:off x="18423079" y="31673373"/>
            <a:ext cx="556755" cy="13335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GB" sz="2418" i="1">
                <a:solidFill>
                  <a:srgbClr val="F79646"/>
                </a:solidFill>
                <a:latin typeface="+mj-lt"/>
              </a:rPr>
              <a:t>VPT1 &amp; 2</a:t>
            </a:r>
          </a:p>
        </p:txBody>
      </p:sp>
      <p:sp>
        <p:nvSpPr>
          <p:cNvPr id="1049" name="ZoneTexte 1048">
            <a:extLst>
              <a:ext uri="{FF2B5EF4-FFF2-40B4-BE49-F238E27FC236}">
                <a16:creationId xmlns:a16="http://schemas.microsoft.com/office/drawing/2014/main" id="{22BFF537-618D-4B20-8080-632DC481516B}"/>
              </a:ext>
            </a:extLst>
          </p:cNvPr>
          <p:cNvSpPr txBox="1"/>
          <p:nvPr/>
        </p:nvSpPr>
        <p:spPr>
          <a:xfrm>
            <a:off x="7276715" y="14808293"/>
            <a:ext cx="16093064" cy="1085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27" b="1" u="sng">
                <a:solidFill>
                  <a:srgbClr val="254E81"/>
                </a:solidFill>
                <a:latin typeface="+mj-lt"/>
              </a:rPr>
              <a:t>Self-Other priority</a:t>
            </a:r>
            <a:r>
              <a:rPr lang="en-GB" sz="3627">
                <a:solidFill>
                  <a:srgbClr val="254E81"/>
                </a:solidFill>
                <a:latin typeface="+mj-lt"/>
              </a:rPr>
              <a:t>: </a:t>
            </a:r>
          </a:p>
          <a:p>
            <a:pPr algn="ctr"/>
            <a:r>
              <a:rPr lang="en-GB" sz="2821">
                <a:solidFill>
                  <a:srgbClr val="254E81"/>
                </a:solidFill>
                <a:latin typeface="+mj-lt"/>
              </a:rPr>
              <a:t>(IES Other-persp. - IES Self-persp.) / (IES Other-persp. + IES Self-persp.)</a:t>
            </a:r>
            <a:endParaRPr lang="en-GB" sz="4030" b="1" u="sng">
              <a:solidFill>
                <a:srgbClr val="254E81"/>
              </a:solidFill>
              <a:latin typeface="+mj-lt"/>
            </a:endParaRP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5FA5373B-9830-4D69-8E2F-2851A924BD79}"/>
              </a:ext>
            </a:extLst>
          </p:cNvPr>
          <p:cNvSpPr txBox="1"/>
          <p:nvPr/>
        </p:nvSpPr>
        <p:spPr>
          <a:xfrm>
            <a:off x="6636663" y="15898590"/>
            <a:ext cx="16828233" cy="1085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27" b="1" u="sng" dirty="0">
                <a:solidFill>
                  <a:srgbClr val="254E81"/>
                </a:solidFill>
                <a:latin typeface="+mj-lt"/>
              </a:rPr>
              <a:t>Self-Other distinction</a:t>
            </a:r>
            <a:r>
              <a:rPr lang="en-GB" sz="3627" dirty="0">
                <a:solidFill>
                  <a:srgbClr val="254E81"/>
                </a:solidFill>
                <a:latin typeface="+mj-lt"/>
              </a:rPr>
              <a:t>: </a:t>
            </a:r>
          </a:p>
          <a:p>
            <a:pPr algn="ctr"/>
            <a:r>
              <a:rPr lang="en-GB" sz="2821" dirty="0">
                <a:solidFill>
                  <a:srgbClr val="254E81"/>
                </a:solidFill>
                <a:latin typeface="+mj-lt"/>
              </a:rPr>
              <a:t>(IES Incongruent-</a:t>
            </a:r>
            <a:r>
              <a:rPr lang="en-GB" sz="2821" dirty="0" err="1">
                <a:solidFill>
                  <a:srgbClr val="254E81"/>
                </a:solidFill>
                <a:latin typeface="+mj-lt"/>
              </a:rPr>
              <a:t>persp</a:t>
            </a:r>
            <a:r>
              <a:rPr lang="en-GB" sz="2821" dirty="0">
                <a:solidFill>
                  <a:srgbClr val="254E81"/>
                </a:solidFill>
                <a:latin typeface="+mj-lt"/>
              </a:rPr>
              <a:t>. - IES Congruent-</a:t>
            </a:r>
            <a:r>
              <a:rPr lang="en-GB" sz="2821" dirty="0" err="1">
                <a:solidFill>
                  <a:srgbClr val="254E81"/>
                </a:solidFill>
                <a:latin typeface="+mj-lt"/>
              </a:rPr>
              <a:t>persp</a:t>
            </a:r>
            <a:r>
              <a:rPr lang="en-GB" sz="2821" dirty="0">
                <a:solidFill>
                  <a:srgbClr val="254E81"/>
                </a:solidFill>
                <a:latin typeface="+mj-lt"/>
              </a:rPr>
              <a:t>.) / (IES Incongruent-</a:t>
            </a:r>
            <a:r>
              <a:rPr lang="en-GB" sz="2821" dirty="0" err="1">
                <a:solidFill>
                  <a:srgbClr val="254E81"/>
                </a:solidFill>
                <a:latin typeface="+mj-lt"/>
              </a:rPr>
              <a:t>persp</a:t>
            </a:r>
            <a:r>
              <a:rPr lang="en-GB" sz="2821" dirty="0">
                <a:solidFill>
                  <a:srgbClr val="254E81"/>
                </a:solidFill>
                <a:latin typeface="+mj-lt"/>
              </a:rPr>
              <a:t>. + IES Congruent-</a:t>
            </a:r>
            <a:r>
              <a:rPr lang="en-GB" sz="2821" dirty="0" err="1">
                <a:solidFill>
                  <a:srgbClr val="254E81"/>
                </a:solidFill>
                <a:latin typeface="+mj-lt"/>
              </a:rPr>
              <a:t>persp</a:t>
            </a:r>
            <a:r>
              <a:rPr lang="en-GB" sz="2821" dirty="0">
                <a:solidFill>
                  <a:srgbClr val="254E81"/>
                </a:solidFill>
                <a:latin typeface="+mj-lt"/>
              </a:rPr>
              <a:t>.)</a:t>
            </a:r>
            <a:endParaRPr lang="en-GB" sz="4030" b="1" u="sng" dirty="0">
              <a:solidFill>
                <a:srgbClr val="254E81"/>
              </a:solidFill>
              <a:latin typeface="+mj-lt"/>
            </a:endParaRPr>
          </a:p>
        </p:txBody>
      </p:sp>
      <p:sp>
        <p:nvSpPr>
          <p:cNvPr id="1053" name="ZoneTexte 1052">
            <a:extLst>
              <a:ext uri="{FF2B5EF4-FFF2-40B4-BE49-F238E27FC236}">
                <a16:creationId xmlns:a16="http://schemas.microsoft.com/office/drawing/2014/main" id="{BD0BBAFB-86C3-4DA9-865E-CC7DA7226614}"/>
              </a:ext>
            </a:extLst>
          </p:cNvPr>
          <p:cNvSpPr txBox="1"/>
          <p:nvPr/>
        </p:nvSpPr>
        <p:spPr>
          <a:xfrm>
            <a:off x="19813360" y="29158359"/>
            <a:ext cx="10384694" cy="33613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>
              <a:srgbClr val="DEDEDE"/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03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3 main results:</a:t>
            </a:r>
          </a:p>
          <a:p>
            <a:pPr marL="460675" indent="-460675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3829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High individual differences along both dimensions</a:t>
            </a:r>
          </a:p>
          <a:p>
            <a:pPr marL="460675" indent="-460675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3829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3 similar clusters across VPT1 and VPT2 		  </a:t>
            </a:r>
          </a:p>
          <a:p>
            <a:pPr marL="460675" indent="-460675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3829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Heterogeneity of profiles within same-diagnosis populations</a:t>
            </a:r>
          </a:p>
        </p:txBody>
      </p:sp>
      <p:sp>
        <p:nvSpPr>
          <p:cNvPr id="121" name="Rectangle : coins arrondis 120">
            <a:extLst>
              <a:ext uri="{FF2B5EF4-FFF2-40B4-BE49-F238E27FC236}">
                <a16:creationId xmlns:a16="http://schemas.microsoft.com/office/drawing/2014/main" id="{605E5B6F-FFBD-4C1C-A416-5D10DA50EF63}"/>
              </a:ext>
            </a:extLst>
          </p:cNvPr>
          <p:cNvSpPr/>
          <p:nvPr/>
        </p:nvSpPr>
        <p:spPr>
          <a:xfrm>
            <a:off x="9588612" y="20045789"/>
            <a:ext cx="11346418" cy="83118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82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algn="ctr"/>
            <a:endParaRPr lang="en-GB" sz="282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algn="ctr"/>
            <a:r>
              <a:rPr lang="en-GB" sz="282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Two-steps clustering analyses  (AIC) conducted on VPT1 and VPT2 samples</a:t>
            </a:r>
          </a:p>
          <a:p>
            <a:pPr algn="ctr"/>
            <a:endParaRPr lang="en-GB" sz="2821" dirty="0">
              <a:latin typeface="+mj-lt"/>
            </a:endParaRP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72E0AC04-904E-424F-B281-58FE703B1BD4}"/>
              </a:ext>
            </a:extLst>
          </p:cNvPr>
          <p:cNvSpPr txBox="1"/>
          <p:nvPr/>
        </p:nvSpPr>
        <p:spPr>
          <a:xfrm>
            <a:off x="2971190" y="21037693"/>
            <a:ext cx="928909" cy="4238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r>
              <a:rPr lang="en-GB" sz="3224" b="1" dirty="0">
                <a:solidFill>
                  <a:srgbClr val="1F497D"/>
                </a:solidFill>
              </a:rPr>
              <a:t>Self-Other Distinction</a:t>
            </a:r>
          </a:p>
          <a:p>
            <a:endParaRPr lang="en-GB" sz="1612" b="1" dirty="0">
              <a:solidFill>
                <a:srgbClr val="1F497D"/>
              </a:solidFill>
            </a:endParaRP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ABEDA1E9-CD0E-4563-9916-A49C40C23947}"/>
              </a:ext>
            </a:extLst>
          </p:cNvPr>
          <p:cNvSpPr txBox="1"/>
          <p:nvPr/>
        </p:nvSpPr>
        <p:spPr>
          <a:xfrm rot="5400000">
            <a:off x="9191492" y="24203720"/>
            <a:ext cx="680827" cy="4229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r>
              <a:rPr lang="en-GB" sz="3224" b="1">
                <a:solidFill>
                  <a:srgbClr val="1F497D"/>
                </a:solidFill>
              </a:rPr>
              <a:t>Self-Other Priority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F32B97FC-C990-4B10-9CC3-2151B662059A}"/>
              </a:ext>
            </a:extLst>
          </p:cNvPr>
          <p:cNvSpPr txBox="1"/>
          <p:nvPr/>
        </p:nvSpPr>
        <p:spPr>
          <a:xfrm rot="5400000">
            <a:off x="22396943" y="24206230"/>
            <a:ext cx="680827" cy="4229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r>
              <a:rPr lang="en-GB" sz="3224" b="1">
                <a:solidFill>
                  <a:srgbClr val="1F497D"/>
                </a:solidFill>
              </a:rPr>
              <a:t>Self-Other Priority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926852AB-91F8-4AA7-9E27-9BD0940C85F3}"/>
              </a:ext>
            </a:extLst>
          </p:cNvPr>
          <p:cNvSpPr txBox="1"/>
          <p:nvPr/>
        </p:nvSpPr>
        <p:spPr>
          <a:xfrm>
            <a:off x="28460664" y="14032566"/>
            <a:ext cx="995475" cy="426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166">
                <a:solidFill>
                  <a:srgbClr val="474747"/>
                </a:solidFill>
              </a:rPr>
              <a:t>Other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234D1167-D006-4BFD-A27F-586B195705C7}"/>
              </a:ext>
            </a:extLst>
          </p:cNvPr>
          <p:cNvSpPr txBox="1"/>
          <p:nvPr/>
        </p:nvSpPr>
        <p:spPr>
          <a:xfrm>
            <a:off x="5363671" y="14080754"/>
            <a:ext cx="995475" cy="434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217" dirty="0">
                <a:solidFill>
                  <a:srgbClr val="474747"/>
                </a:solidFill>
              </a:rPr>
              <a:t>Other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57D7CB30-A35A-4B8F-B657-07DFA1C0F59A}"/>
              </a:ext>
            </a:extLst>
          </p:cNvPr>
          <p:cNvSpPr txBox="1"/>
          <p:nvPr/>
        </p:nvSpPr>
        <p:spPr>
          <a:xfrm>
            <a:off x="865172" y="16980119"/>
            <a:ext cx="541238" cy="1742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r>
              <a:rPr lang="en-GB" sz="2317">
                <a:solidFill>
                  <a:srgbClr val="474747"/>
                </a:solidFill>
              </a:rPr>
              <a:t>Inconsistent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8A8010AC-B992-4B36-B144-F333FB1DCF8D}"/>
              </a:ext>
            </a:extLst>
          </p:cNvPr>
          <p:cNvSpPr txBox="1"/>
          <p:nvPr/>
        </p:nvSpPr>
        <p:spPr>
          <a:xfrm>
            <a:off x="23778504" y="17092803"/>
            <a:ext cx="541238" cy="1742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r>
              <a:rPr lang="en-GB" sz="2317">
                <a:solidFill>
                  <a:srgbClr val="474747"/>
                </a:solidFill>
              </a:rPr>
              <a:t>Inconsistent</a:t>
            </a:r>
          </a:p>
        </p:txBody>
      </p:sp>
      <p:cxnSp>
        <p:nvCxnSpPr>
          <p:cNvPr id="139" name="Connecteur droit 138">
            <a:extLst>
              <a:ext uri="{FF2B5EF4-FFF2-40B4-BE49-F238E27FC236}">
                <a16:creationId xmlns:a16="http://schemas.microsoft.com/office/drawing/2014/main" id="{BBC5011D-AD1E-42BB-A3C4-D047E649E1D9}"/>
              </a:ext>
            </a:extLst>
          </p:cNvPr>
          <p:cNvCxnSpPr/>
          <p:nvPr/>
        </p:nvCxnSpPr>
        <p:spPr>
          <a:xfrm>
            <a:off x="17682930" y="30729541"/>
            <a:ext cx="326470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139">
            <a:extLst>
              <a:ext uri="{FF2B5EF4-FFF2-40B4-BE49-F238E27FC236}">
                <a16:creationId xmlns:a16="http://schemas.microsoft.com/office/drawing/2014/main" id="{7F919B51-6463-4115-BA77-6425B7E9EBB1}"/>
              </a:ext>
            </a:extLst>
          </p:cNvPr>
          <p:cNvCxnSpPr/>
          <p:nvPr/>
        </p:nvCxnSpPr>
        <p:spPr>
          <a:xfrm>
            <a:off x="17686915" y="31889151"/>
            <a:ext cx="326470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>
            <a:extLst>
              <a:ext uri="{FF2B5EF4-FFF2-40B4-BE49-F238E27FC236}">
                <a16:creationId xmlns:a16="http://schemas.microsoft.com/office/drawing/2014/main" id="{DB6B91B2-6FBA-44F4-9A75-A36E020F3764}"/>
              </a:ext>
            </a:extLst>
          </p:cNvPr>
          <p:cNvCxnSpPr>
            <a:cxnSpLocks/>
          </p:cNvCxnSpPr>
          <p:nvPr/>
        </p:nvCxnSpPr>
        <p:spPr>
          <a:xfrm>
            <a:off x="18010265" y="30734425"/>
            <a:ext cx="0" cy="1160247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141">
            <a:extLst>
              <a:ext uri="{FF2B5EF4-FFF2-40B4-BE49-F238E27FC236}">
                <a16:creationId xmlns:a16="http://schemas.microsoft.com/office/drawing/2014/main" id="{F0C9F94E-396C-4D4D-AD27-3CCFA78FC437}"/>
              </a:ext>
            </a:extLst>
          </p:cNvPr>
          <p:cNvCxnSpPr/>
          <p:nvPr/>
        </p:nvCxnSpPr>
        <p:spPr>
          <a:xfrm>
            <a:off x="17683340" y="32083223"/>
            <a:ext cx="326470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142">
            <a:extLst>
              <a:ext uri="{FF2B5EF4-FFF2-40B4-BE49-F238E27FC236}">
                <a16:creationId xmlns:a16="http://schemas.microsoft.com/office/drawing/2014/main" id="{DC3B616A-D007-41CA-8910-A12B3948C3BA}"/>
              </a:ext>
            </a:extLst>
          </p:cNvPr>
          <p:cNvCxnSpPr/>
          <p:nvPr/>
        </p:nvCxnSpPr>
        <p:spPr>
          <a:xfrm>
            <a:off x="17685282" y="32606011"/>
            <a:ext cx="326470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ZoneTexte 150">
            <a:extLst>
              <a:ext uri="{FF2B5EF4-FFF2-40B4-BE49-F238E27FC236}">
                <a16:creationId xmlns:a16="http://schemas.microsoft.com/office/drawing/2014/main" id="{6636CCF6-9E0D-490D-A34A-FA29FB556918}"/>
              </a:ext>
            </a:extLst>
          </p:cNvPr>
          <p:cNvSpPr txBox="1"/>
          <p:nvPr/>
        </p:nvSpPr>
        <p:spPr>
          <a:xfrm rot="5400000">
            <a:off x="18208452" y="30668941"/>
            <a:ext cx="556755" cy="120948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GB" sz="2418" i="1">
                <a:solidFill>
                  <a:srgbClr val="F79646"/>
                </a:solidFill>
                <a:latin typeface="+mj-lt"/>
              </a:rPr>
              <a:t>VPT2</a:t>
            </a:r>
          </a:p>
        </p:txBody>
      </p:sp>
      <p:pic>
        <p:nvPicPr>
          <p:cNvPr id="95" name="Image 94">
            <a:extLst>
              <a:ext uri="{FF2B5EF4-FFF2-40B4-BE49-F238E27FC236}">
                <a16:creationId xmlns:a16="http://schemas.microsoft.com/office/drawing/2014/main" id="{F8967A93-1024-4DBB-AE1A-383CB11819B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010438" y="28034422"/>
            <a:ext cx="6516575" cy="814571"/>
          </a:xfrm>
          <a:prstGeom prst="rect">
            <a:avLst/>
          </a:prstGeom>
        </p:spPr>
      </p:pic>
      <p:sp>
        <p:nvSpPr>
          <p:cNvPr id="97" name="ZoneTexte 96">
            <a:extLst>
              <a:ext uri="{FF2B5EF4-FFF2-40B4-BE49-F238E27FC236}">
                <a16:creationId xmlns:a16="http://schemas.microsoft.com/office/drawing/2014/main" id="{02444934-FA7C-4C62-85CA-C0E4AE512A3F}"/>
              </a:ext>
            </a:extLst>
          </p:cNvPr>
          <p:cNvSpPr txBox="1"/>
          <p:nvPr/>
        </p:nvSpPr>
        <p:spPr>
          <a:xfrm>
            <a:off x="9867326" y="27099887"/>
            <a:ext cx="10711840" cy="837332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5400000" sx="104000" sy="104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4836" b="1" dirty="0">
                <a:ln w="0"/>
                <a:solidFill>
                  <a:srgbClr val="1F497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Transdiagnostic socio-cognitive profiles: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D8E92D98-8D5B-4568-A7F1-2A0F66BC27D9}"/>
              </a:ext>
            </a:extLst>
          </p:cNvPr>
          <p:cNvSpPr/>
          <p:nvPr/>
        </p:nvSpPr>
        <p:spPr>
          <a:xfrm>
            <a:off x="11136120" y="19402651"/>
            <a:ext cx="8002975" cy="1022939"/>
          </a:xfrm>
          <a:prstGeom prst="roundRect">
            <a:avLst/>
          </a:prstGeom>
          <a:solidFill>
            <a:srgbClr val="9DA9D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6046">
                <a:latin typeface="+mj-lt"/>
              </a:rPr>
              <a:t>Analyses and results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CC3CDC08-49CE-4FB3-9F2B-EC512E3F7711}"/>
              </a:ext>
            </a:extLst>
          </p:cNvPr>
          <p:cNvSpPr txBox="1"/>
          <p:nvPr/>
        </p:nvSpPr>
        <p:spPr>
          <a:xfrm>
            <a:off x="1920493" y="14757294"/>
            <a:ext cx="1913884" cy="341135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 </a:t>
            </a:r>
            <a:r>
              <a:rPr lang="en-GB" sz="1612" b="1" i="1" u="sng">
                <a:solidFill>
                  <a:srgbClr val="C00000"/>
                </a:solidFill>
              </a:rPr>
              <a:t>YOU</a:t>
            </a:r>
            <a:r>
              <a:rPr lang="en-GB" sz="1612" i="1">
                <a:solidFill>
                  <a:srgbClr val="C00000"/>
                </a:solidFill>
              </a:rPr>
              <a:t> see 2 discs ?</a:t>
            </a: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E8945573-4C06-45B3-96F8-4BB24272EFD3}"/>
              </a:ext>
            </a:extLst>
          </p:cNvPr>
          <p:cNvSpPr txBox="1"/>
          <p:nvPr/>
        </p:nvSpPr>
        <p:spPr>
          <a:xfrm>
            <a:off x="1837698" y="17105751"/>
            <a:ext cx="1913884" cy="341135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 </a:t>
            </a:r>
            <a:r>
              <a:rPr lang="en-GB" sz="1612" b="1" i="1" u="sng">
                <a:solidFill>
                  <a:srgbClr val="C00000"/>
                </a:solidFill>
              </a:rPr>
              <a:t>YOU</a:t>
            </a:r>
            <a:r>
              <a:rPr lang="en-GB" sz="1612" i="1">
                <a:solidFill>
                  <a:srgbClr val="C00000"/>
                </a:solidFill>
              </a:rPr>
              <a:t> see 2 discs ?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9A2D5C19-D694-4EB4-86D3-C3A4337BE875}"/>
              </a:ext>
            </a:extLst>
          </p:cNvPr>
          <p:cNvSpPr txBox="1"/>
          <p:nvPr/>
        </p:nvSpPr>
        <p:spPr>
          <a:xfrm>
            <a:off x="4925235" y="14754804"/>
            <a:ext cx="2023316" cy="340414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Does </a:t>
            </a:r>
            <a:r>
              <a:rPr lang="en-GB" sz="1612" b="1" i="1" u="sng">
                <a:solidFill>
                  <a:srgbClr val="C00000"/>
                </a:solidFill>
              </a:rPr>
              <a:t>SHE</a:t>
            </a:r>
            <a:r>
              <a:rPr lang="en-GB" sz="1612" i="1">
                <a:solidFill>
                  <a:srgbClr val="C00000"/>
                </a:solidFill>
              </a:rPr>
              <a:t> see 2 discs ?</a:t>
            </a: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A4FC3DE0-EFCA-4F5E-B0C2-D6E9E14FDE9F}"/>
              </a:ext>
            </a:extLst>
          </p:cNvPr>
          <p:cNvSpPr txBox="1"/>
          <p:nvPr/>
        </p:nvSpPr>
        <p:spPr>
          <a:xfrm>
            <a:off x="4940591" y="17104300"/>
            <a:ext cx="2023316" cy="340414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Does </a:t>
            </a:r>
            <a:r>
              <a:rPr lang="en-GB" sz="1612" b="1" i="1" u="sng">
                <a:solidFill>
                  <a:srgbClr val="C00000"/>
                </a:solidFill>
              </a:rPr>
              <a:t>SHE</a:t>
            </a:r>
            <a:r>
              <a:rPr lang="en-GB" sz="1612" i="1">
                <a:solidFill>
                  <a:srgbClr val="C00000"/>
                </a:solidFill>
              </a:rPr>
              <a:t> see 2 discs ?</a:t>
            </a:r>
          </a:p>
        </p:txBody>
      </p:sp>
      <p:sp>
        <p:nvSpPr>
          <p:cNvPr id="161" name="ZoneTexte 160">
            <a:extLst>
              <a:ext uri="{FF2B5EF4-FFF2-40B4-BE49-F238E27FC236}">
                <a16:creationId xmlns:a16="http://schemas.microsoft.com/office/drawing/2014/main" id="{A8024EB3-AC22-4F55-BEB7-B89634944B55}"/>
              </a:ext>
            </a:extLst>
          </p:cNvPr>
          <p:cNvSpPr txBox="1"/>
          <p:nvPr/>
        </p:nvSpPr>
        <p:spPr>
          <a:xfrm>
            <a:off x="25082530" y="14673744"/>
            <a:ext cx="1754544" cy="341135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 </a:t>
            </a:r>
            <a:r>
              <a:rPr lang="en-GB" sz="1612" b="1" i="1" u="sng">
                <a:solidFill>
                  <a:srgbClr val="C00000"/>
                </a:solidFill>
              </a:rPr>
              <a:t>YOU</a:t>
            </a:r>
            <a:r>
              <a:rPr lang="en-GB" sz="1612" i="1">
                <a:solidFill>
                  <a:srgbClr val="C00000"/>
                </a:solidFill>
              </a:rPr>
              <a:t> see a 6 ?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518B4B35-E1DF-48B1-922A-47294F20FBBF}"/>
              </a:ext>
            </a:extLst>
          </p:cNvPr>
          <p:cNvSpPr txBox="1"/>
          <p:nvPr/>
        </p:nvSpPr>
        <p:spPr>
          <a:xfrm>
            <a:off x="25030464" y="17160586"/>
            <a:ext cx="1754544" cy="341135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 </a:t>
            </a:r>
            <a:r>
              <a:rPr lang="en-GB" sz="1612" b="1" i="1" u="sng">
                <a:solidFill>
                  <a:srgbClr val="C00000"/>
                </a:solidFill>
              </a:rPr>
              <a:t>YOU</a:t>
            </a:r>
            <a:r>
              <a:rPr lang="en-GB" sz="1612" i="1">
                <a:solidFill>
                  <a:srgbClr val="C00000"/>
                </a:solidFill>
              </a:rPr>
              <a:t> see a 9 ?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CF05D6B6-56EB-4954-B653-D7566B8AE3E4}"/>
              </a:ext>
            </a:extLst>
          </p:cNvPr>
          <p:cNvSpPr txBox="1"/>
          <p:nvPr/>
        </p:nvSpPr>
        <p:spPr>
          <a:xfrm>
            <a:off x="27954136" y="14673744"/>
            <a:ext cx="1754544" cy="341135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Does </a:t>
            </a:r>
            <a:r>
              <a:rPr lang="en-GB" sz="1612" b="1" i="1" u="sng">
                <a:solidFill>
                  <a:srgbClr val="C00000"/>
                </a:solidFill>
              </a:rPr>
              <a:t>HE</a:t>
            </a:r>
            <a:r>
              <a:rPr lang="en-GB" sz="1612" i="1">
                <a:solidFill>
                  <a:srgbClr val="C00000"/>
                </a:solidFill>
              </a:rPr>
              <a:t> see a 6 ?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1075691E-8AC8-460E-9D25-6311CD376529}"/>
              </a:ext>
            </a:extLst>
          </p:cNvPr>
          <p:cNvSpPr txBox="1"/>
          <p:nvPr/>
        </p:nvSpPr>
        <p:spPr>
          <a:xfrm>
            <a:off x="27890016" y="17148554"/>
            <a:ext cx="1834020" cy="341135"/>
          </a:xfrm>
          <a:prstGeom prst="rect">
            <a:avLst/>
          </a:prstGeom>
          <a:solidFill>
            <a:srgbClr val="C6C6C6"/>
          </a:solidFill>
        </p:spPr>
        <p:txBody>
          <a:bodyPr wrap="square" rtlCol="0">
            <a:spAutoFit/>
          </a:bodyPr>
          <a:lstStyle/>
          <a:p>
            <a:r>
              <a:rPr lang="en-GB" sz="1612" i="1">
                <a:solidFill>
                  <a:srgbClr val="C00000"/>
                </a:solidFill>
              </a:rPr>
              <a:t>Does </a:t>
            </a:r>
            <a:r>
              <a:rPr lang="en-GB" sz="1612" b="1" i="1" u="sng">
                <a:solidFill>
                  <a:srgbClr val="C00000"/>
                </a:solidFill>
              </a:rPr>
              <a:t>HE</a:t>
            </a:r>
            <a:r>
              <a:rPr lang="en-GB" sz="1612" i="1">
                <a:solidFill>
                  <a:srgbClr val="C00000"/>
                </a:solidFill>
              </a:rPr>
              <a:t> see a 6 ?</a:t>
            </a:r>
          </a:p>
        </p:txBody>
      </p:sp>
      <p:sp>
        <p:nvSpPr>
          <p:cNvPr id="165" name="Rectangle : coins arrondis 164">
            <a:extLst>
              <a:ext uri="{FF2B5EF4-FFF2-40B4-BE49-F238E27FC236}">
                <a16:creationId xmlns:a16="http://schemas.microsoft.com/office/drawing/2014/main" id="{D93AC63C-4275-4E56-A746-FBD0B18AC038}"/>
              </a:ext>
            </a:extLst>
          </p:cNvPr>
          <p:cNvSpPr/>
          <p:nvPr/>
        </p:nvSpPr>
        <p:spPr>
          <a:xfrm>
            <a:off x="15648680" y="39418273"/>
            <a:ext cx="14146405" cy="3192152"/>
          </a:xfrm>
          <a:prstGeom prst="roundRect">
            <a:avLst/>
          </a:prstGeom>
          <a:solidFill>
            <a:srgbClr val="526FB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>
            <a:noAutofit/>
          </a:bodyPr>
          <a:lstStyle/>
          <a:p>
            <a:endParaRPr lang="en-GB" sz="1612" dirty="0">
              <a:solidFill>
                <a:schemeClr val="bg1"/>
              </a:solidFill>
              <a:latin typeface="+mj-lt"/>
            </a:endParaRPr>
          </a:p>
          <a:p>
            <a:pPr marL="460675" indent="-460675">
              <a:buAutoNum type="arabicParenBoth"/>
            </a:pPr>
            <a:r>
              <a:rPr lang="en-GB" sz="907" dirty="0">
                <a:solidFill>
                  <a:schemeClr val="bg1"/>
                </a:solidFill>
                <a:latin typeface="+mj-lt"/>
              </a:rPr>
              <a:t>Bukowski, H., &amp; Samson, D. (2017). New Insights into the Inter-Individual Variability in Perspective Taking. Vision, 1(1), 8. </a:t>
            </a:r>
            <a:r>
              <a:rPr lang="en-GB" sz="907" dirty="0">
                <a:solidFill>
                  <a:schemeClr val="bg1"/>
                </a:solidFill>
                <a:latin typeface="+mj-lt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https://doi.org/10.3390/vision1010008</a:t>
            </a:r>
            <a:endParaRPr lang="en-GB" sz="907" dirty="0">
              <a:solidFill>
                <a:schemeClr val="bg1"/>
              </a:solidFill>
              <a:latin typeface="+mj-lt"/>
            </a:endParaRPr>
          </a:p>
          <a:p>
            <a:pPr marL="460675" indent="-460675">
              <a:buFontTx/>
              <a:buAutoNum type="arabicParenBoth"/>
            </a:pPr>
            <a:r>
              <a:rPr lang="en-GB" sz="907" dirty="0"/>
              <a:t>Bukowski, H., </a:t>
            </a:r>
            <a:r>
              <a:rPr lang="en-GB" sz="907" dirty="0" err="1"/>
              <a:t>Silani</a:t>
            </a:r>
            <a:r>
              <a:rPr lang="en-GB" sz="907" dirty="0"/>
              <a:t>, G., Riva, F., </a:t>
            </a:r>
            <a:r>
              <a:rPr lang="en-GB" sz="907" dirty="0" err="1"/>
              <a:t>Tomova</a:t>
            </a:r>
            <a:r>
              <a:rPr lang="en-GB" sz="907" dirty="0"/>
              <a:t>, L. &amp; </a:t>
            </a:r>
            <a:r>
              <a:rPr lang="en-GB" sz="907" dirty="0" err="1"/>
              <a:t>Lamm</a:t>
            </a:r>
            <a:r>
              <a:rPr lang="en-GB" sz="907" dirty="0"/>
              <a:t>, C. Measuring self-other sharing and self-other distinction as distinct dimensions of empathy. Poster presentations at Social Cognition Workshop (2015) at University of Bangor and Normal and pathological personality colloquium (2018) at University of Mons.</a:t>
            </a:r>
            <a:endParaRPr lang="en-GB" sz="907" dirty="0">
              <a:solidFill>
                <a:schemeClr val="bg1"/>
              </a:solidFill>
              <a:latin typeface="+mj-lt"/>
            </a:endParaRPr>
          </a:p>
          <a:p>
            <a:pPr marL="460675" indent="-460675">
              <a:buFontTx/>
              <a:buAutoNum type="arabicParenBoth"/>
            </a:pPr>
            <a:r>
              <a:rPr lang="en-GB" sz="907" dirty="0">
                <a:solidFill>
                  <a:schemeClr val="bg1"/>
                </a:solidFill>
              </a:rPr>
              <a:t>Bora, E., &amp; </a:t>
            </a:r>
            <a:r>
              <a:rPr lang="en-GB" sz="907" dirty="0" err="1">
                <a:solidFill>
                  <a:schemeClr val="bg1"/>
                </a:solidFill>
              </a:rPr>
              <a:t>Köse</a:t>
            </a:r>
            <a:r>
              <a:rPr lang="en-GB" sz="907" dirty="0">
                <a:solidFill>
                  <a:schemeClr val="bg1"/>
                </a:solidFill>
              </a:rPr>
              <a:t>, S. (2016). Meta-analysis of theory of mind in anorexia nervosa and bulimia nervosa: A specific İmpairment of cognitive perspective taking in anorexia nervosa?: </a:t>
            </a:r>
            <a:r>
              <a:rPr lang="en-GB" sz="907" dirty="0" err="1">
                <a:solidFill>
                  <a:schemeClr val="bg1"/>
                </a:solidFill>
              </a:rPr>
              <a:t>ToM</a:t>
            </a:r>
            <a:r>
              <a:rPr lang="en-GB" sz="907" dirty="0">
                <a:solidFill>
                  <a:schemeClr val="bg1"/>
                </a:solidFill>
              </a:rPr>
              <a:t> IN ED. International Journal of Eating Disorders, 49(8), 739–740. </a:t>
            </a:r>
            <a:r>
              <a:rPr lang="en-GB" sz="907" dirty="0">
                <a:solidFill>
                  <a:schemeClr val="bg1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https://doi.org/10.1002/eat.22572</a:t>
            </a:r>
            <a:endParaRPr lang="en-GB" sz="907" dirty="0">
              <a:solidFill>
                <a:schemeClr val="bg1"/>
              </a:solidFill>
              <a:latin typeface="+mj-lt"/>
            </a:endParaRPr>
          </a:p>
          <a:p>
            <a:pPr marL="460675" indent="-460675">
              <a:buAutoNum type="arabicParenBoth"/>
            </a:pPr>
            <a:r>
              <a:rPr lang="en-GB" sz="907" dirty="0">
                <a:solidFill>
                  <a:schemeClr val="bg1"/>
                </a:solidFill>
                <a:latin typeface="+mj-lt"/>
              </a:rPr>
              <a:t>Bora, E., &amp; </a:t>
            </a:r>
            <a:r>
              <a:rPr lang="en-GB" sz="907" dirty="0" err="1">
                <a:solidFill>
                  <a:schemeClr val="bg1"/>
                </a:solidFill>
                <a:latin typeface="+mj-lt"/>
              </a:rPr>
              <a:t>Zorlu</a:t>
            </a:r>
            <a:r>
              <a:rPr lang="en-GB" sz="907" dirty="0">
                <a:solidFill>
                  <a:schemeClr val="bg1"/>
                </a:solidFill>
                <a:latin typeface="+mj-lt"/>
              </a:rPr>
              <a:t>, N. (2017). Social cognition in alcohol use disorder: A meta-analysis: Social cognition in AUD. Addiction, 112(1), 40–48. </a:t>
            </a:r>
            <a:r>
              <a:rPr lang="en-GB" sz="907" dirty="0">
                <a:solidFill>
                  <a:schemeClr val="bg1"/>
                </a:solidFill>
                <a:latin typeface="+mj-lt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https://doi.org/10.1111/add.13486</a:t>
            </a:r>
            <a:endParaRPr lang="en-GB" sz="907" dirty="0">
              <a:solidFill>
                <a:schemeClr val="bg1"/>
              </a:solidFill>
              <a:latin typeface="+mj-lt"/>
            </a:endParaRPr>
          </a:p>
          <a:p>
            <a:pPr marL="460675" indent="-460675">
              <a:buAutoNum type="arabicParenBoth"/>
            </a:pPr>
            <a:r>
              <a:rPr lang="en-GB" sz="907" dirty="0">
                <a:solidFill>
                  <a:schemeClr val="bg1"/>
                </a:solidFill>
                <a:latin typeface="+mj-lt"/>
              </a:rPr>
              <a:t>Bora, E. (2020). Theory of mind and </a:t>
            </a:r>
            <a:r>
              <a:rPr lang="en-GB" sz="907" dirty="0" err="1">
                <a:solidFill>
                  <a:schemeClr val="bg1"/>
                </a:solidFill>
                <a:latin typeface="+mj-lt"/>
              </a:rPr>
              <a:t>schizotypy</a:t>
            </a:r>
            <a:r>
              <a:rPr lang="en-GB" sz="907" dirty="0">
                <a:solidFill>
                  <a:schemeClr val="bg1"/>
                </a:solidFill>
                <a:latin typeface="+mj-lt"/>
              </a:rPr>
              <a:t>: A meta-analysis. Schizophrenia Research, 222, 97–103. </a:t>
            </a:r>
            <a:r>
              <a:rPr lang="en-GB" sz="907" dirty="0">
                <a:solidFill>
                  <a:schemeClr val="bg1"/>
                </a:solidFill>
                <a:latin typeface="+mj-lt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https://doi.org/10.1016/j.schres.2020.04.024</a:t>
            </a:r>
            <a:endParaRPr lang="en-GB" sz="907" dirty="0">
              <a:solidFill>
                <a:schemeClr val="bg1"/>
              </a:solidFill>
              <a:latin typeface="+mj-lt"/>
            </a:endParaRPr>
          </a:p>
          <a:p>
            <a:pPr marL="460675" indent="-460675">
              <a:buAutoNum type="arabicParenBoth"/>
            </a:pPr>
            <a:r>
              <a:rPr lang="en-US" sz="907" dirty="0">
                <a:latin typeface="+mj-lt"/>
              </a:rPr>
              <a:t>Bukowski, H. (2014). What influences perspective taking ? A dynamic and multidimensional approach [Thesis, </a:t>
            </a:r>
            <a:r>
              <a:rPr lang="en-US" sz="907" dirty="0" err="1">
                <a:latin typeface="+mj-lt"/>
              </a:rPr>
              <a:t>UCLouvain</a:t>
            </a:r>
            <a:r>
              <a:rPr lang="en-US" sz="907" dirty="0">
                <a:latin typeface="+mj-lt"/>
              </a:rPr>
              <a:t>]. Dial. http://hdl.handle.net/2078.1/151995</a:t>
            </a:r>
          </a:p>
          <a:p>
            <a:pPr marL="460675" indent="-460675">
              <a:buAutoNum type="arabicParenBoth"/>
            </a:pPr>
            <a:r>
              <a:rPr lang="en-US" sz="907" dirty="0">
                <a:latin typeface="+mj-lt"/>
              </a:rPr>
              <a:t>Samson, D., </a:t>
            </a:r>
            <a:r>
              <a:rPr lang="en-US" sz="907" dirty="0" err="1">
                <a:latin typeface="+mj-lt"/>
              </a:rPr>
              <a:t>Apperly</a:t>
            </a:r>
            <a:r>
              <a:rPr lang="en-US" sz="907" dirty="0">
                <a:latin typeface="+mj-lt"/>
              </a:rPr>
              <a:t>, I. A., Braithwaite, J. J., Andrews, B. J., &amp; Scott, S. E. B. (2010). Seeing It Their Way: Evidence for Rapid and Involuntary Computation of What Other People See. 12.</a:t>
            </a:r>
          </a:p>
          <a:p>
            <a:pPr marL="460675" indent="-460675">
              <a:buAutoNum type="arabicParenBoth"/>
            </a:pPr>
            <a:r>
              <a:rPr lang="en-US" sz="907" dirty="0">
                <a:latin typeface="+mj-lt"/>
              </a:rPr>
              <a:t>Surtees, A., Samson, D., &amp; </a:t>
            </a:r>
            <a:r>
              <a:rPr lang="en-US" sz="907" dirty="0" err="1">
                <a:latin typeface="+mj-lt"/>
              </a:rPr>
              <a:t>Apperly</a:t>
            </a:r>
            <a:r>
              <a:rPr lang="en-US" sz="907" dirty="0">
                <a:latin typeface="+mj-lt"/>
              </a:rPr>
              <a:t>, I. (2016). Unintentional perspective-taking calculates whether something is seen, but not how it is seen. Cognition, 148, 97–105. https://doi.org/10.1016/j.cognition.2015.12.010</a:t>
            </a:r>
            <a:endParaRPr lang="en-GB" sz="907" dirty="0">
              <a:latin typeface="+mj-lt"/>
            </a:endParaRPr>
          </a:p>
          <a:p>
            <a:pPr marL="460675" indent="-460675">
              <a:buAutoNum type="arabicParenBoth"/>
            </a:pPr>
            <a:r>
              <a:rPr lang="en-GB" sz="907" dirty="0">
                <a:latin typeface="+mj-lt"/>
              </a:rPr>
              <a:t>Epley, N., </a:t>
            </a:r>
            <a:r>
              <a:rPr lang="en-GB" sz="907" dirty="0" err="1">
                <a:latin typeface="+mj-lt"/>
              </a:rPr>
              <a:t>Keysar</a:t>
            </a:r>
            <a:r>
              <a:rPr lang="en-GB" sz="907" dirty="0">
                <a:latin typeface="+mj-lt"/>
              </a:rPr>
              <a:t>, B., Van Boven, L., &amp; Gilovich, T. (2004). Perspective Taking as Egocentric Anchoring and Adjustment. Journal of Personality and Social Psychology, 87(3), 327–339. https://doi.org/10.1037/0022-3514.87.3.327</a:t>
            </a:r>
          </a:p>
          <a:p>
            <a:pPr marL="460675" indent="-460675">
              <a:buAutoNum type="arabicParenBoth"/>
            </a:pPr>
            <a:r>
              <a:rPr lang="en-GB" sz="907" dirty="0">
                <a:latin typeface="+mj-lt"/>
              </a:rPr>
              <a:t>Lin, S., </a:t>
            </a:r>
            <a:r>
              <a:rPr lang="en-GB" sz="907" dirty="0" err="1">
                <a:latin typeface="+mj-lt"/>
              </a:rPr>
              <a:t>Keysar</a:t>
            </a:r>
            <a:r>
              <a:rPr lang="en-GB" sz="907" dirty="0">
                <a:latin typeface="+mj-lt"/>
              </a:rPr>
              <a:t>, B., &amp; Epley, N. (2010). Reflexively </a:t>
            </a:r>
            <a:r>
              <a:rPr lang="en-GB" sz="907" dirty="0" err="1">
                <a:latin typeface="+mj-lt"/>
              </a:rPr>
              <a:t>mindblind</a:t>
            </a:r>
            <a:r>
              <a:rPr lang="en-GB" sz="907" dirty="0">
                <a:latin typeface="+mj-lt"/>
              </a:rPr>
              <a:t>: Using theory of mind to interpret </a:t>
            </a:r>
            <a:r>
              <a:rPr lang="en-GB" sz="907" dirty="0" err="1">
                <a:latin typeface="+mj-lt"/>
              </a:rPr>
              <a:t>behavior</a:t>
            </a:r>
            <a:r>
              <a:rPr lang="en-GB" sz="907" dirty="0">
                <a:latin typeface="+mj-lt"/>
              </a:rPr>
              <a:t> requires effortful attention. Journal of Experimental Social Psychology, 46(3), 551–556. https://doi.org/10.1016/j.jesp.2009.12.019</a:t>
            </a:r>
          </a:p>
          <a:p>
            <a:pPr marL="460675" indent="-460675">
              <a:buAutoNum type="arabicParenBoth"/>
            </a:pPr>
            <a:r>
              <a:rPr lang="en-US" sz="907" dirty="0">
                <a:latin typeface="+mj-lt"/>
              </a:rPr>
              <a:t>Galinsky, A. D., &amp; Moskowitz, G. B. (2000). Perspective-taking: Decreasing stereotype expression, stereotype accessibility, and in-group favoritism. Journal of Personality and Social Psychology, 78(4), 708–724. https://doi.org/10.1037/0022-3514.78.4.708</a:t>
            </a:r>
            <a:endParaRPr lang="en-GB" sz="907" dirty="0">
              <a:latin typeface="+mj-lt"/>
            </a:endParaRPr>
          </a:p>
          <a:p>
            <a:pPr marL="460675" indent="-460675">
              <a:buAutoNum type="arabicParenBoth"/>
            </a:pPr>
            <a:r>
              <a:rPr lang="en-GB" sz="907" dirty="0">
                <a:latin typeface="+mj-lt"/>
              </a:rPr>
              <a:t>Bukowski, H., &amp; Samson, D. (2016). Can emotions influence level-1 visual perspective taking? Cognitive Neuroscience, 7(1–4), 182–191. https://doi.org/10.1080/17588928.2015.1043879</a:t>
            </a:r>
          </a:p>
          <a:p>
            <a:pPr marL="460675" indent="-460675">
              <a:buAutoNum type="arabicParenBoth"/>
            </a:pPr>
            <a:r>
              <a:rPr lang="en-GB" sz="907" dirty="0" err="1">
                <a:latin typeface="+mj-lt"/>
              </a:rPr>
              <a:t>Mattan</a:t>
            </a:r>
            <a:r>
              <a:rPr lang="en-GB" sz="907" dirty="0">
                <a:latin typeface="+mj-lt"/>
              </a:rPr>
              <a:t>, B. D., </a:t>
            </a:r>
            <a:r>
              <a:rPr lang="en-GB" sz="907" dirty="0" err="1">
                <a:latin typeface="+mj-lt"/>
              </a:rPr>
              <a:t>Rotshtein</a:t>
            </a:r>
            <a:r>
              <a:rPr lang="en-GB" sz="907" dirty="0">
                <a:latin typeface="+mj-lt"/>
              </a:rPr>
              <a:t>, P., &amp; Quinn, K. A. (2016). Empathy and visual perspective-taking performance. Cognitive Neuroscience, 7(1–4), 170–181. https://doi.org/10.1080/17588928.2015.1085372</a:t>
            </a:r>
          </a:p>
          <a:p>
            <a:pPr marL="460675" indent="-460675">
              <a:buAutoNum type="arabicParenBoth"/>
            </a:pPr>
            <a:r>
              <a:rPr lang="en-GB" sz="907" dirty="0">
                <a:latin typeface="+mj-lt"/>
              </a:rPr>
              <a:t>Nielsen, M. K., Slade, L., Levy, J. P., &amp; Holmes, A. (2015). Inclined to see it your way: Do </a:t>
            </a:r>
            <a:r>
              <a:rPr lang="en-GB" sz="907" dirty="0" err="1">
                <a:latin typeface="+mj-lt"/>
              </a:rPr>
              <a:t>altercentric</a:t>
            </a:r>
            <a:r>
              <a:rPr lang="en-GB" sz="907" dirty="0">
                <a:latin typeface="+mj-lt"/>
              </a:rPr>
              <a:t> intrusion effects in visual perspective taking reflect an intrinsically social process? Quarterly Journal of Experimental Psychology, 68(10), 1931–1951. https://doi.org/10.1080/17470218.2015.1023206</a:t>
            </a:r>
          </a:p>
          <a:p>
            <a:pPr marL="460675" indent="-460675">
              <a:buAutoNum type="arabicParenBoth"/>
            </a:pPr>
            <a:r>
              <a:rPr lang="en-GB" sz="907" dirty="0">
                <a:latin typeface="+mj-lt"/>
              </a:rPr>
              <a:t>Bukowski, H., Ahmad Kamal, N. F., Bennett, D., Rizzo, G., &amp; </a:t>
            </a:r>
            <a:r>
              <a:rPr lang="en-GB" sz="907" dirty="0" err="1">
                <a:latin typeface="+mj-lt"/>
              </a:rPr>
              <a:t>O’Tuathaigh</a:t>
            </a:r>
            <a:r>
              <a:rPr lang="en-GB" sz="907" dirty="0">
                <a:latin typeface="+mj-lt"/>
              </a:rPr>
              <a:t>, C. (2021). Association between dispositional empathy and self-other distinction in Irish and Belgian medical students: A cross-sectional analysis. BMJ Open, 11(9), e048597. https://doi.org/10.1136/bmjopen-2020-048597</a:t>
            </a:r>
          </a:p>
        </p:txBody>
      </p:sp>
      <p:sp>
        <p:nvSpPr>
          <p:cNvPr id="166" name="Rectangle : coins arrondis 165">
            <a:extLst>
              <a:ext uri="{FF2B5EF4-FFF2-40B4-BE49-F238E27FC236}">
                <a16:creationId xmlns:a16="http://schemas.microsoft.com/office/drawing/2014/main" id="{7174B5A9-CDC8-44F5-A23E-491A19DA67D2}"/>
              </a:ext>
            </a:extLst>
          </p:cNvPr>
          <p:cNvSpPr/>
          <p:nvPr/>
        </p:nvSpPr>
        <p:spPr>
          <a:xfrm>
            <a:off x="18498019" y="39034865"/>
            <a:ext cx="8174981" cy="739533"/>
          </a:xfrm>
          <a:prstGeom prst="roundRect">
            <a:avLst/>
          </a:prstGeom>
          <a:solidFill>
            <a:srgbClr val="9DA9D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30">
                <a:latin typeface="+mj-lt"/>
              </a:rPr>
              <a:t>References</a:t>
            </a:r>
          </a:p>
        </p:txBody>
      </p:sp>
      <p:pic>
        <p:nvPicPr>
          <p:cNvPr id="169" name="Picture 2" descr="UClouvain - Logo Generator">
            <a:extLst>
              <a:ext uri="{FF2B5EF4-FFF2-40B4-BE49-F238E27FC236}">
                <a16:creationId xmlns:a16="http://schemas.microsoft.com/office/drawing/2014/main" id="{A0975B08-7B22-438E-939E-59B96585F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0504" y="3400888"/>
            <a:ext cx="3679277" cy="260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0BFCC8FD-44DF-418E-969A-812F981450E2}"/>
              </a:ext>
            </a:extLst>
          </p:cNvPr>
          <p:cNvSpPr/>
          <p:nvPr/>
        </p:nvSpPr>
        <p:spPr>
          <a:xfrm>
            <a:off x="27433517" y="16982882"/>
            <a:ext cx="2793133" cy="2212741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C5D93DC3-75C8-4CC9-8C6C-2AC1D886E14B}"/>
              </a:ext>
            </a:extLst>
          </p:cNvPr>
          <p:cNvSpPr/>
          <p:nvPr/>
        </p:nvSpPr>
        <p:spPr>
          <a:xfrm>
            <a:off x="4504207" y="16966674"/>
            <a:ext cx="2733107" cy="2143924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3B8DB7E1-810A-4E0A-9B30-C0335E083CB4}"/>
              </a:ext>
            </a:extLst>
          </p:cNvPr>
          <p:cNvSpPr/>
          <p:nvPr/>
        </p:nvSpPr>
        <p:spPr>
          <a:xfrm>
            <a:off x="8580661" y="13579635"/>
            <a:ext cx="7808710" cy="590568"/>
          </a:xfrm>
          <a:prstGeom prst="rect">
            <a:avLst/>
          </a:prstGeom>
          <a:noFill/>
          <a:ln w="19050" cap="flat" cmpd="sng" algn="ctr">
            <a:solidFill>
              <a:srgbClr val="7F7F7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96CCFB59-3C1D-4792-9EF6-DDCB438387BB}"/>
              </a:ext>
            </a:extLst>
          </p:cNvPr>
          <p:cNvSpPr txBox="1"/>
          <p:nvPr/>
        </p:nvSpPr>
        <p:spPr>
          <a:xfrm>
            <a:off x="25713" y="5297884"/>
            <a:ext cx="3156942" cy="40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15" dirty="0">
                <a:solidFill>
                  <a:srgbClr val="1B1E3E"/>
                </a:solidFill>
                <a:latin typeface="+mj-lt"/>
              </a:rPr>
              <a:t>*alix.bigot@uclouvain.be</a:t>
            </a:r>
            <a:endParaRPr lang="fr-BE" sz="2015" dirty="0">
              <a:solidFill>
                <a:srgbClr val="1B1E3E"/>
              </a:solidFill>
              <a:latin typeface="+mj-lt"/>
            </a:endParaRP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66707F9E-1B25-4632-A1C2-348581463BA0}"/>
              </a:ext>
            </a:extLst>
          </p:cNvPr>
          <p:cNvSpPr txBox="1"/>
          <p:nvPr/>
        </p:nvSpPr>
        <p:spPr>
          <a:xfrm>
            <a:off x="24483194" y="10455887"/>
            <a:ext cx="4788455" cy="40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15" dirty="0">
                <a:solidFill>
                  <a:schemeClr val="bg1"/>
                </a:solidFill>
                <a:latin typeface="+mj-lt"/>
              </a:rPr>
              <a:t>4 social-cognitive profiles in </a:t>
            </a:r>
            <a:r>
              <a:rPr lang="fr-FR" sz="2015" dirty="0" err="1">
                <a:solidFill>
                  <a:schemeClr val="bg1"/>
                </a:solidFill>
                <a:latin typeface="+mj-lt"/>
              </a:rPr>
              <a:t>healthy</a:t>
            </a:r>
            <a:r>
              <a:rPr lang="fr-FR" sz="2015" dirty="0">
                <a:solidFill>
                  <a:schemeClr val="bg1"/>
                </a:solidFill>
                <a:latin typeface="+mj-lt"/>
              </a:rPr>
              <a:t> adults</a:t>
            </a:r>
            <a:r>
              <a:rPr lang="fr-FR" sz="2015" baseline="30000" dirty="0">
                <a:solidFill>
                  <a:schemeClr val="bg1"/>
                </a:solidFill>
                <a:latin typeface="+mj-lt"/>
              </a:rPr>
              <a:t>1</a:t>
            </a:r>
            <a:endParaRPr lang="fr-BE" sz="2015" baseline="30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5" name="Flèche : droite 174">
            <a:extLst>
              <a:ext uri="{FF2B5EF4-FFF2-40B4-BE49-F238E27FC236}">
                <a16:creationId xmlns:a16="http://schemas.microsoft.com/office/drawing/2014/main" id="{0A278BC9-FF2D-4247-B299-D91158FBB04A}"/>
              </a:ext>
            </a:extLst>
          </p:cNvPr>
          <p:cNvSpPr/>
          <p:nvPr/>
        </p:nvSpPr>
        <p:spPr>
          <a:xfrm>
            <a:off x="16788078" y="14249995"/>
            <a:ext cx="508948" cy="299859"/>
          </a:xfrm>
          <a:prstGeom prst="right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1DFE6B2F-9991-4332-BAA2-8A3351C45B40}"/>
              </a:ext>
            </a:extLst>
          </p:cNvPr>
          <p:cNvCxnSpPr/>
          <p:nvPr/>
        </p:nvCxnSpPr>
        <p:spPr>
          <a:xfrm>
            <a:off x="7629581" y="39982186"/>
            <a:ext cx="0" cy="24303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6BF4F214-484B-4AEE-A503-C53F7DB3C53C}"/>
              </a:ext>
            </a:extLst>
          </p:cNvPr>
          <p:cNvSpPr txBox="1"/>
          <p:nvPr/>
        </p:nvSpPr>
        <p:spPr>
          <a:xfrm>
            <a:off x="7964314" y="12299854"/>
            <a:ext cx="283498" cy="49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20" dirty="0">
                <a:solidFill>
                  <a:srgbClr val="404040"/>
                </a:solidFill>
                <a:latin typeface="+mj-lt"/>
              </a:rPr>
              <a:t>7</a:t>
            </a:r>
            <a:endParaRPr lang="fr-BE" sz="2620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C5B3F38A-AB1F-480A-9D0D-AD175A63784D}"/>
              </a:ext>
            </a:extLst>
          </p:cNvPr>
          <p:cNvSpPr txBox="1"/>
          <p:nvPr/>
        </p:nvSpPr>
        <p:spPr>
          <a:xfrm>
            <a:off x="23474078" y="12406167"/>
            <a:ext cx="283498" cy="49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20" dirty="0">
                <a:solidFill>
                  <a:srgbClr val="404040"/>
                </a:solidFill>
                <a:latin typeface="+mj-lt"/>
              </a:rPr>
              <a:t>8</a:t>
            </a:r>
            <a:endParaRPr lang="fr-BE" sz="2620" dirty="0">
              <a:solidFill>
                <a:srgbClr val="404040"/>
              </a:solidFill>
              <a:latin typeface="+mj-lt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5F764B9-9C14-4667-9C3A-AE52E35A45D4}"/>
              </a:ext>
            </a:extLst>
          </p:cNvPr>
          <p:cNvCxnSpPr/>
          <p:nvPr/>
        </p:nvCxnSpPr>
        <p:spPr>
          <a:xfrm>
            <a:off x="3712457" y="21271853"/>
            <a:ext cx="0" cy="4229893"/>
          </a:xfrm>
          <a:prstGeom prst="straightConnector1">
            <a:avLst/>
          </a:prstGeom>
          <a:ln w="38100">
            <a:gradFill flip="none" rotWithShape="1">
              <a:gsLst>
                <a:gs pos="0">
                  <a:srgbClr val="1F497D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ED327F11-5782-4FAD-8DF1-E36CD4E617F0}"/>
              </a:ext>
            </a:extLst>
          </p:cNvPr>
          <p:cNvSpPr txBox="1"/>
          <p:nvPr/>
        </p:nvSpPr>
        <p:spPr>
          <a:xfrm>
            <a:off x="2383668" y="20818655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>
                <a:solidFill>
                  <a:srgbClr val="738CB5"/>
                </a:solidFill>
                <a:latin typeface="+mj-lt"/>
              </a:rPr>
              <a:t>High </a:t>
            </a:r>
            <a:r>
              <a:rPr lang="fr-FR" sz="2418" i="1" dirty="0" err="1">
                <a:solidFill>
                  <a:srgbClr val="738CB5"/>
                </a:solidFill>
                <a:latin typeface="+mj-lt"/>
              </a:rPr>
              <a:t>conflict</a:t>
            </a:r>
            <a:endParaRPr lang="fr-BE" sz="2418" i="1" dirty="0">
              <a:solidFill>
                <a:srgbClr val="738CB5"/>
              </a:solidFill>
              <a:latin typeface="+mj-lt"/>
            </a:endParaRP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01BBD2B4-29D0-455E-9498-D71758C236CB}"/>
              </a:ext>
            </a:extLst>
          </p:cNvPr>
          <p:cNvSpPr txBox="1"/>
          <p:nvPr/>
        </p:nvSpPr>
        <p:spPr>
          <a:xfrm>
            <a:off x="2977885" y="25538547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>
                <a:solidFill>
                  <a:srgbClr val="275083"/>
                </a:solidFill>
                <a:latin typeface="+mj-lt"/>
              </a:rPr>
              <a:t>Flexible</a:t>
            </a:r>
            <a:endParaRPr lang="fr-BE" sz="2418" i="1" dirty="0">
              <a:solidFill>
                <a:srgbClr val="275083"/>
              </a:solidFill>
              <a:latin typeface="+mj-lt"/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08D043D9-78EB-4295-A08C-1110D7FD2DB1}"/>
              </a:ext>
            </a:extLst>
          </p:cNvPr>
          <p:cNvSpPr txBox="1"/>
          <p:nvPr/>
        </p:nvSpPr>
        <p:spPr>
          <a:xfrm>
            <a:off x="15960840" y="21208930"/>
            <a:ext cx="928909" cy="4238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vert270" wrap="square" rtlCol="0">
            <a:spAutoFit/>
          </a:bodyPr>
          <a:lstStyle/>
          <a:p>
            <a:r>
              <a:rPr lang="en-GB" sz="3224" b="1" dirty="0">
                <a:solidFill>
                  <a:srgbClr val="1F497D"/>
                </a:solidFill>
              </a:rPr>
              <a:t>Self-Other Distinction</a:t>
            </a:r>
          </a:p>
          <a:p>
            <a:endParaRPr lang="en-GB" sz="1612" b="1" dirty="0">
              <a:solidFill>
                <a:srgbClr val="1F497D"/>
              </a:solidFill>
            </a:endParaRPr>
          </a:p>
        </p:txBody>
      </p:sp>
      <p:cxnSp>
        <p:nvCxnSpPr>
          <p:cNvPr id="96" name="Connecteur droit avec flèche 95">
            <a:extLst>
              <a:ext uri="{FF2B5EF4-FFF2-40B4-BE49-F238E27FC236}">
                <a16:creationId xmlns:a16="http://schemas.microsoft.com/office/drawing/2014/main" id="{EB3CD769-59E1-4B71-97A6-8A591DB1AAB2}"/>
              </a:ext>
            </a:extLst>
          </p:cNvPr>
          <p:cNvCxnSpPr/>
          <p:nvPr/>
        </p:nvCxnSpPr>
        <p:spPr>
          <a:xfrm>
            <a:off x="16702107" y="21443090"/>
            <a:ext cx="0" cy="4229893"/>
          </a:xfrm>
          <a:prstGeom prst="straightConnector1">
            <a:avLst/>
          </a:prstGeom>
          <a:ln w="38100">
            <a:gradFill flip="none" rotWithShape="1">
              <a:gsLst>
                <a:gs pos="0">
                  <a:srgbClr val="1F497D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ZoneTexte 102">
            <a:extLst>
              <a:ext uri="{FF2B5EF4-FFF2-40B4-BE49-F238E27FC236}">
                <a16:creationId xmlns:a16="http://schemas.microsoft.com/office/drawing/2014/main" id="{74DA7CA9-8BDC-4CEE-8A23-679B7A96AE41}"/>
              </a:ext>
            </a:extLst>
          </p:cNvPr>
          <p:cNvSpPr txBox="1"/>
          <p:nvPr/>
        </p:nvSpPr>
        <p:spPr>
          <a:xfrm>
            <a:off x="15373318" y="20989891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>
                <a:solidFill>
                  <a:srgbClr val="738CB5"/>
                </a:solidFill>
                <a:latin typeface="+mj-lt"/>
              </a:rPr>
              <a:t>High </a:t>
            </a:r>
            <a:r>
              <a:rPr lang="fr-FR" sz="2418" i="1" dirty="0" err="1">
                <a:solidFill>
                  <a:srgbClr val="738CB5"/>
                </a:solidFill>
                <a:latin typeface="+mj-lt"/>
              </a:rPr>
              <a:t>conflict</a:t>
            </a:r>
            <a:endParaRPr lang="fr-BE" sz="2418" i="1" dirty="0">
              <a:solidFill>
                <a:srgbClr val="738CB5"/>
              </a:solidFill>
              <a:latin typeface="+mj-lt"/>
            </a:endParaRPr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B4701940-8843-46C8-9C7E-E855F4AE3812}"/>
              </a:ext>
            </a:extLst>
          </p:cNvPr>
          <p:cNvSpPr txBox="1"/>
          <p:nvPr/>
        </p:nvSpPr>
        <p:spPr>
          <a:xfrm>
            <a:off x="15967534" y="25709784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>
                <a:solidFill>
                  <a:srgbClr val="275083"/>
                </a:solidFill>
                <a:latin typeface="+mj-lt"/>
              </a:rPr>
              <a:t>Flexible</a:t>
            </a:r>
            <a:endParaRPr lang="fr-BE" sz="2418" i="1" dirty="0">
              <a:solidFill>
                <a:srgbClr val="275083"/>
              </a:solidFill>
              <a:latin typeface="+mj-lt"/>
            </a:endParaRPr>
          </a:p>
        </p:txBody>
      </p: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ECD620E1-A843-44FC-A27D-FB8B26DF6B86}"/>
              </a:ext>
            </a:extLst>
          </p:cNvPr>
          <p:cNvCxnSpPr>
            <a:cxnSpLocks/>
          </p:cNvCxnSpPr>
          <p:nvPr/>
        </p:nvCxnSpPr>
        <p:spPr>
          <a:xfrm flipH="1">
            <a:off x="4351574" y="25987760"/>
            <a:ext cx="9338232" cy="0"/>
          </a:xfrm>
          <a:prstGeom prst="straightConnector1">
            <a:avLst/>
          </a:prstGeom>
          <a:ln w="38100">
            <a:gradFill>
              <a:gsLst>
                <a:gs pos="0">
                  <a:srgbClr val="FFC000"/>
                </a:gs>
                <a:gs pos="44000">
                  <a:srgbClr val="FABF8F"/>
                </a:gs>
                <a:gs pos="65000">
                  <a:srgbClr val="FABF8E"/>
                </a:gs>
                <a:gs pos="100000">
                  <a:srgbClr val="FFC0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ZoneTexte 108">
            <a:extLst>
              <a:ext uri="{FF2B5EF4-FFF2-40B4-BE49-F238E27FC236}">
                <a16:creationId xmlns:a16="http://schemas.microsoft.com/office/drawing/2014/main" id="{8ADEA219-115E-429C-A670-9755F4057A40}"/>
              </a:ext>
            </a:extLst>
          </p:cNvPr>
          <p:cNvSpPr txBox="1"/>
          <p:nvPr/>
        </p:nvSpPr>
        <p:spPr>
          <a:xfrm>
            <a:off x="4096023" y="25991049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 err="1">
                <a:solidFill>
                  <a:srgbClr val="F97613"/>
                </a:solidFill>
                <a:latin typeface="+mj-lt"/>
              </a:rPr>
              <a:t>Egocentric</a:t>
            </a:r>
            <a:endParaRPr lang="fr-BE" sz="2418" i="1" dirty="0">
              <a:solidFill>
                <a:srgbClr val="F97613"/>
              </a:solidFill>
              <a:latin typeface="+mj-lt"/>
            </a:endParaRPr>
          </a:p>
        </p:txBody>
      </p:sp>
      <p:sp>
        <p:nvSpPr>
          <p:cNvPr id="110" name="ZoneTexte 109">
            <a:extLst>
              <a:ext uri="{FF2B5EF4-FFF2-40B4-BE49-F238E27FC236}">
                <a16:creationId xmlns:a16="http://schemas.microsoft.com/office/drawing/2014/main" id="{7AEA4E07-95FE-4454-9239-D91CAFE41C0D}"/>
              </a:ext>
            </a:extLst>
          </p:cNvPr>
          <p:cNvSpPr txBox="1"/>
          <p:nvPr/>
        </p:nvSpPr>
        <p:spPr>
          <a:xfrm>
            <a:off x="12683574" y="25991049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 err="1">
                <a:solidFill>
                  <a:srgbClr val="FBC371"/>
                </a:solidFill>
                <a:latin typeface="+mj-lt"/>
              </a:rPr>
              <a:t>Altercentric</a:t>
            </a:r>
            <a:endParaRPr lang="fr-BE" sz="2418" i="1" dirty="0">
              <a:solidFill>
                <a:srgbClr val="FBC371"/>
              </a:solidFill>
              <a:latin typeface="+mj-lt"/>
            </a:endParaRPr>
          </a:p>
        </p:txBody>
      </p:sp>
      <p:cxnSp>
        <p:nvCxnSpPr>
          <p:cNvPr id="111" name="Connecteur droit avec flèche 110">
            <a:extLst>
              <a:ext uri="{FF2B5EF4-FFF2-40B4-BE49-F238E27FC236}">
                <a16:creationId xmlns:a16="http://schemas.microsoft.com/office/drawing/2014/main" id="{C79ADFC5-9267-49A3-9DEF-83DD3B0AB0FB}"/>
              </a:ext>
            </a:extLst>
          </p:cNvPr>
          <p:cNvCxnSpPr>
            <a:cxnSpLocks/>
          </p:cNvCxnSpPr>
          <p:nvPr/>
        </p:nvCxnSpPr>
        <p:spPr>
          <a:xfrm flipH="1">
            <a:off x="17484371" y="26085548"/>
            <a:ext cx="9729456" cy="7893"/>
          </a:xfrm>
          <a:prstGeom prst="straightConnector1">
            <a:avLst/>
          </a:prstGeom>
          <a:ln w="38100">
            <a:gradFill>
              <a:gsLst>
                <a:gs pos="0">
                  <a:srgbClr val="FFC000"/>
                </a:gs>
                <a:gs pos="44000">
                  <a:srgbClr val="FABF8F"/>
                </a:gs>
                <a:gs pos="65000">
                  <a:srgbClr val="FABF8E"/>
                </a:gs>
                <a:gs pos="100000">
                  <a:srgbClr val="FFC000"/>
                </a:gs>
              </a:gsLst>
              <a:lin ang="5400000" scaled="1"/>
            </a:gra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ZoneTexte 111">
            <a:extLst>
              <a:ext uri="{FF2B5EF4-FFF2-40B4-BE49-F238E27FC236}">
                <a16:creationId xmlns:a16="http://schemas.microsoft.com/office/drawing/2014/main" id="{AE19E319-57ED-4858-9309-A8E266E6059A}"/>
              </a:ext>
            </a:extLst>
          </p:cNvPr>
          <p:cNvSpPr txBox="1"/>
          <p:nvPr/>
        </p:nvSpPr>
        <p:spPr>
          <a:xfrm>
            <a:off x="17228819" y="26049479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 err="1">
                <a:solidFill>
                  <a:srgbClr val="F97613"/>
                </a:solidFill>
                <a:latin typeface="+mj-lt"/>
              </a:rPr>
              <a:t>Egocentric</a:t>
            </a:r>
            <a:endParaRPr lang="fr-BE" sz="2418" i="1" dirty="0">
              <a:solidFill>
                <a:srgbClr val="F97613"/>
              </a:solidFill>
              <a:latin typeface="+mj-lt"/>
            </a:endParaRP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8DEA46BD-6C96-4637-AE53-73CEF0B26D7F}"/>
              </a:ext>
            </a:extLst>
          </p:cNvPr>
          <p:cNvSpPr txBox="1"/>
          <p:nvPr/>
        </p:nvSpPr>
        <p:spPr>
          <a:xfrm>
            <a:off x="25816370" y="26049479"/>
            <a:ext cx="1874520" cy="46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18" i="1" dirty="0" err="1">
                <a:solidFill>
                  <a:srgbClr val="FBC371"/>
                </a:solidFill>
                <a:latin typeface="+mj-lt"/>
              </a:rPr>
              <a:t>Altercentric</a:t>
            </a:r>
            <a:endParaRPr lang="fr-BE" sz="2418" i="1" dirty="0">
              <a:solidFill>
                <a:srgbClr val="FBC371"/>
              </a:solidFill>
              <a:latin typeface="+mj-lt"/>
            </a:endParaRPr>
          </a:p>
        </p:txBody>
      </p:sp>
      <p:sp>
        <p:nvSpPr>
          <p:cNvPr id="114" name="Flèche : droite 113">
            <a:extLst>
              <a:ext uri="{FF2B5EF4-FFF2-40B4-BE49-F238E27FC236}">
                <a16:creationId xmlns:a16="http://schemas.microsoft.com/office/drawing/2014/main" id="{2E1B9F3E-EBC4-46E8-A3A1-83CB2F12167A}"/>
              </a:ext>
            </a:extLst>
          </p:cNvPr>
          <p:cNvSpPr/>
          <p:nvPr/>
        </p:nvSpPr>
        <p:spPr>
          <a:xfrm>
            <a:off x="1251921" y="9489471"/>
            <a:ext cx="460686" cy="293081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  <p:sp>
        <p:nvSpPr>
          <p:cNvPr id="115" name="Flèche : droite 114">
            <a:extLst>
              <a:ext uri="{FF2B5EF4-FFF2-40B4-BE49-F238E27FC236}">
                <a16:creationId xmlns:a16="http://schemas.microsoft.com/office/drawing/2014/main" id="{5E6E1BCD-9DF0-4732-98F8-FB21F5AF48BC}"/>
              </a:ext>
            </a:extLst>
          </p:cNvPr>
          <p:cNvSpPr/>
          <p:nvPr/>
        </p:nvSpPr>
        <p:spPr>
          <a:xfrm>
            <a:off x="9238883" y="8725448"/>
            <a:ext cx="460686" cy="293081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2137" tIns="46069" rIns="92137" bIns="460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14"/>
          </a:p>
        </p:txBody>
      </p:sp>
    </p:spTree>
    <p:extLst>
      <p:ext uri="{BB962C8B-B14F-4D97-AF65-F5344CB8AC3E}">
        <p14:creationId xmlns:p14="http://schemas.microsoft.com/office/powerpoint/2010/main" val="375438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7295</TotalTime>
  <Words>1404</Words>
  <Application>Microsoft Office PowerPoint</Application>
  <PresentationFormat>Personnalisé</PresentationFormat>
  <Paragraphs>140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VPT1</dc:title>
  <dc:creator>Alix Bigot</dc:creator>
  <cp:lastModifiedBy>Alix Bigot</cp:lastModifiedBy>
  <cp:revision>156</cp:revision>
  <dcterms:created xsi:type="dcterms:W3CDTF">2022-05-26T13:10:16Z</dcterms:created>
  <dcterms:modified xsi:type="dcterms:W3CDTF">2022-05-31T21:13:21Z</dcterms:modified>
</cp:coreProperties>
</file>