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58" y="7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81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42024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5758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24492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618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1763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57726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35267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5851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1894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2423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C6B2F89-9CF2-472D-B1C3-7F1DBA021D77}" type="datetimeFigureOut">
              <a:rPr lang="fr-BE" smtClean="0"/>
              <a:t>04-07-22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C54E3D0-148A-4DD9-A9EA-1D3518AA4861}" type="slidenum">
              <a:rPr lang="fr-BE" smtClean="0"/>
              <a:t>‹N°›</a:t>
            </a:fld>
            <a:endParaRPr lang="fr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14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rnaud.picque@usaintlouis.be" TargetMode="External"/><Relationship Id="rId2" Type="http://schemas.openxmlformats.org/officeDocument/2006/relationships/hyperlink" Target="mailto:clemence.merveille@usaintlouis.b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D736B0-B964-2344-9DEE-03B6BD3057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79109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fr-BE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Quelles solutions juridico-pratiques pour les </a:t>
            </a:r>
            <a:r>
              <a:rPr lang="fr-BE" sz="4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aidant.e.s</a:t>
            </a:r>
            <a:r>
              <a:rPr lang="fr-BE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 au regard des enjeux de la </a:t>
            </a:r>
            <a:r>
              <a:rPr lang="fr-BE" sz="4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désinstitutionnalisation</a:t>
            </a:r>
            <a:r>
              <a:rPr lang="fr-BE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 du handicap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0D2D354-02E0-0D86-19FB-6209CD5607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82809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fr-FR" cap="none" dirty="0"/>
              <a:t>Clémence MERVEILLE (</a:t>
            </a:r>
            <a:r>
              <a:rPr lang="fr-FR" cap="none" dirty="0">
                <a:hlinkClick r:id="rId2"/>
              </a:rPr>
              <a:t>clemence.merveille@usaintlouis.be</a:t>
            </a:r>
            <a:r>
              <a:rPr lang="fr-FR" cap="none" dirty="0"/>
              <a:t>)</a:t>
            </a:r>
          </a:p>
          <a:p>
            <a:pPr algn="ctr"/>
            <a:r>
              <a:rPr lang="fr-FR" cap="none" dirty="0"/>
              <a:t>Arnaud PICQUÉ (</a:t>
            </a:r>
            <a:r>
              <a:rPr lang="fr-FR" cap="none" dirty="0">
                <a:hlinkClick r:id="rId3"/>
              </a:rPr>
              <a:t>arnaud.picque@usaintlouis.be</a:t>
            </a:r>
            <a:r>
              <a:rPr lang="fr-FR" cap="none" dirty="0"/>
              <a:t>)</a:t>
            </a:r>
          </a:p>
          <a:p>
            <a:pPr algn="ctr"/>
            <a:r>
              <a:rPr lang="fr-FR" cap="none" dirty="0" err="1"/>
              <a:t>Avocat.e</a:t>
            </a:r>
            <a:r>
              <a:rPr lang="fr-FR" cap="none" dirty="0"/>
              <a:t> au barreau de Bruxelles </a:t>
            </a:r>
          </a:p>
          <a:p>
            <a:pPr algn="ctr"/>
            <a:r>
              <a:rPr lang="fr-FR" cap="none" dirty="0" err="1"/>
              <a:t>Assistant.e</a:t>
            </a:r>
            <a:r>
              <a:rPr lang="fr-FR" cap="none" dirty="0"/>
              <a:t> à l’Université Saint-Louis Bruxelles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0E735-0727-ED77-8F21-EC0E7099F07A}"/>
              </a:ext>
            </a:extLst>
          </p:cNvPr>
          <p:cNvSpPr txBox="1"/>
          <p:nvPr/>
        </p:nvSpPr>
        <p:spPr>
          <a:xfrm>
            <a:off x="1097280" y="574285"/>
            <a:ext cx="4370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ALTER 2022</a:t>
            </a:r>
          </a:p>
          <a:p>
            <a:r>
              <a:rPr lang="fr-BE" dirty="0"/>
              <a:t>7 JUILLET</a:t>
            </a:r>
          </a:p>
        </p:txBody>
      </p:sp>
    </p:spTree>
    <p:extLst>
      <p:ext uri="{BB962C8B-B14F-4D97-AF65-F5344CB8AC3E}">
        <p14:creationId xmlns:p14="http://schemas.microsoft.com/office/powerpoint/2010/main" val="1446651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94F1E4-0959-778A-32DA-B4FADFCD4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III. Retours de la pratique : témoignages des ASBL Inclusion et Aidants Proches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C31EA6-88D0-8548-48BE-C0B9ABA36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 </a:t>
            </a:r>
            <a:r>
              <a:rPr lang="fr-BE" sz="2800" dirty="0"/>
              <a:t>Concernant l’ASBL </a:t>
            </a:r>
            <a:r>
              <a:rPr lang="fr-BE" sz="2800" b="1" dirty="0"/>
              <a:t>Aidants Proches </a:t>
            </a:r>
            <a:r>
              <a:rPr lang="fr-BE" sz="2800" dirty="0"/>
              <a:t>(</a:t>
            </a:r>
            <a:r>
              <a:rPr lang="fr-BE" sz="2800" b="1" dirty="0"/>
              <a:t>Laura </a:t>
            </a:r>
            <a:r>
              <a:rPr lang="fr-BE" sz="2800" b="1" dirty="0" err="1"/>
              <a:t>Danloy</a:t>
            </a:r>
            <a:r>
              <a:rPr lang="fr-BE" sz="2800" b="1" dirty="0"/>
              <a:t> - </a:t>
            </a:r>
            <a:r>
              <a:rPr lang="fr-BE" sz="2800" dirty="0"/>
              <a:t>chargée de projet et psychologue) : </a:t>
            </a:r>
          </a:p>
          <a:p>
            <a:pPr marL="0" indent="0">
              <a:buNone/>
            </a:pPr>
            <a:endParaRPr lang="fr-BE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Conflit </a:t>
            </a:r>
            <a:r>
              <a:rPr lang="fr-BE" sz="2600" dirty="0" err="1"/>
              <a:t>aidant.e</a:t>
            </a:r>
            <a:r>
              <a:rPr lang="fr-BE" sz="2600" dirty="0"/>
              <a:t> vs. </a:t>
            </a:r>
            <a:r>
              <a:rPr lang="fr-BE" sz="2600" dirty="0" err="1"/>
              <a:t>Aidant.e</a:t>
            </a:r>
            <a:r>
              <a:rPr lang="fr-BE" sz="2600" dirty="0"/>
              <a:t> (</a:t>
            </a:r>
            <a:r>
              <a:rPr lang="fr-BE" sz="2600" strike="sngStrike" dirty="0" err="1"/>
              <a:t>aidant.e</a:t>
            </a:r>
            <a:r>
              <a:rPr lang="fr-BE" sz="2600" strike="sngStrike" dirty="0"/>
              <a:t> vs. Personne aidée</a:t>
            </a:r>
            <a:r>
              <a:rPr lang="fr-BE" sz="26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Schéma classique du père désengagé + manque de places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Surinvestissement de l’</a:t>
            </a:r>
            <a:r>
              <a:rPr lang="fr-BE" sz="2600" dirty="0" err="1"/>
              <a:t>aidant.e</a:t>
            </a:r>
            <a:r>
              <a:rPr lang="fr-BE" sz="2600" dirty="0"/>
              <a:t> lorsque lieu de vie collectif et souffrances de la personne aidée souhaitant plus d’indépendance (</a:t>
            </a:r>
            <a:r>
              <a:rPr lang="fr-BE" sz="2600" dirty="0" err="1"/>
              <a:t>aidant.e</a:t>
            </a:r>
            <a:r>
              <a:rPr lang="fr-BE" sz="2600" dirty="0"/>
              <a:t> </a:t>
            </a:r>
            <a:r>
              <a:rPr lang="fr-BE" sz="2600" dirty="0" err="1"/>
              <a:t>contrôlant.e</a:t>
            </a:r>
            <a:r>
              <a:rPr lang="fr-BE" sz="2600" dirty="0"/>
              <a:t>, toxique, …)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Foyer familial peut être institutionnalisant (vie affective, sexuelle, …)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Congé pour aidant loi 2019 trop peu ambitieux… </a:t>
            </a:r>
          </a:p>
        </p:txBody>
      </p:sp>
    </p:spTree>
    <p:extLst>
      <p:ext uri="{BB962C8B-B14F-4D97-AF65-F5344CB8AC3E}">
        <p14:creationId xmlns:p14="http://schemas.microsoft.com/office/powerpoint/2010/main" val="840348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EA5AB2-1D7B-235A-347A-EFF0D7D13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IV. Conclusions : piste de réflexion pour un développement harmonieux des combats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0296AA-A520-D700-1FB2-148A3DD0E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BE" dirty="0"/>
          </a:p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Question de recherche </a:t>
            </a:r>
            <a:r>
              <a:rPr lang="fr-BE" sz="2800" u="sng" dirty="0"/>
              <a:t>complexe</a:t>
            </a:r>
            <a:r>
              <a:rPr lang="fr-BE" sz="2800" dirty="0"/>
              <a:t> : équilibre du droit et rôle de l’Etat dans nos sociétés libérales entre deux aspirations légitimes potentiellement contradictoires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Question de recherche </a:t>
            </a:r>
            <a:r>
              <a:rPr lang="fr-BE" sz="2800" u="sng" dirty="0"/>
              <a:t>urgente</a:t>
            </a:r>
            <a:r>
              <a:rPr lang="fr-BE" sz="2800" dirty="0"/>
              <a:t> : allongement espérances de vie de l’aidé et l’aidant. Enjeu démocratique majeur… + invisibilisation du travail du </a:t>
            </a:r>
            <a:r>
              <a:rPr lang="fr-BE" sz="2800" i="1" dirty="0"/>
              <a:t>care manager </a:t>
            </a:r>
            <a:r>
              <a:rPr lang="fr-BE" sz="2800" dirty="0"/>
              <a:t>: le droit doit dépasser les apparences</a:t>
            </a:r>
            <a:endParaRPr lang="fr-BE" sz="2800" i="1" dirty="0"/>
          </a:p>
          <a:p>
            <a:pPr>
              <a:buFont typeface="Arial" panose="020B0604020202020204" pitchFamily="34" charset="0"/>
              <a:buChar char="•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315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1267EB-5B82-F56B-6E4A-BB8DC8266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IV. Conclusions : piste de réflexion pour un développement harmonieux des combats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7B658E-8111-FCB8-AFC3-63FAD34BB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30214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 </a:t>
            </a:r>
            <a:r>
              <a:rPr lang="fr-BE" sz="2800" dirty="0"/>
              <a:t>En </a:t>
            </a:r>
            <a:r>
              <a:rPr lang="fr-BE" sz="2800" b="1" dirty="0"/>
              <a:t>France</a:t>
            </a:r>
            <a:r>
              <a:rPr lang="fr-BE" sz="2800" dirty="0"/>
              <a:t>, trois pôles de l’action publique aide aux aidants (O. Giraud, 2022) : </a:t>
            </a:r>
          </a:p>
          <a:p>
            <a:pPr marL="0" indent="0">
              <a:buNone/>
            </a:pPr>
            <a:endParaRPr lang="fr-BE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Faire </a:t>
            </a:r>
            <a:r>
              <a:rPr lang="fr-BE" sz="2600" b="1" dirty="0"/>
              <a:t>reconnaître</a:t>
            </a:r>
            <a:r>
              <a:rPr lang="fr-BE" sz="2600" dirty="0"/>
              <a:t> la définition légale du statut et des rôles de chacun avec à la clé des mesures de </a:t>
            </a:r>
            <a:r>
              <a:rPr lang="fr-BE" sz="2600" b="1" dirty="0"/>
              <a:t>compensation financière </a:t>
            </a:r>
            <a:r>
              <a:rPr lang="fr-BE" sz="2600" dirty="0"/>
              <a:t>et </a:t>
            </a:r>
            <a:r>
              <a:rPr lang="fr-BE" sz="2600" b="1" dirty="0"/>
              <a:t>d’accompagnement</a:t>
            </a:r>
            <a:r>
              <a:rPr lang="fr-BE" sz="2600" dirty="0"/>
              <a:t> (l’argent est UN des nerfs de la guerre)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Maintenir la </a:t>
            </a:r>
            <a:r>
              <a:rPr lang="fr-BE" sz="2600" b="1" dirty="0"/>
              <a:t>conciliation</a:t>
            </a:r>
            <a:r>
              <a:rPr lang="fr-BE" sz="2600" dirty="0"/>
              <a:t> entre investissement des aidants dans le care et maintient d’une vie professionnelle (on y ajoute : la réflexion sur les </a:t>
            </a:r>
            <a:r>
              <a:rPr lang="fr-BE" sz="2600" b="1" dirty="0"/>
              <a:t>discriminations intersectionnelles </a:t>
            </a:r>
            <a:r>
              <a:rPr lang="fr-BE" sz="2600" dirty="0"/>
              <a:t>dont sont victimes les </a:t>
            </a:r>
            <a:r>
              <a:rPr lang="fr-BE" sz="2600" dirty="0" err="1"/>
              <a:t>aidant.e.s</a:t>
            </a:r>
            <a:r>
              <a:rPr lang="fr-BE" sz="26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Soutenir et renforcer les capacités des aidants par la </a:t>
            </a:r>
            <a:r>
              <a:rPr lang="fr-BE" sz="2600" b="1" dirty="0"/>
              <a:t>formation, l’écoute </a:t>
            </a:r>
            <a:r>
              <a:rPr lang="fr-BE" sz="2600" dirty="0"/>
              <a:t>et</a:t>
            </a:r>
            <a:r>
              <a:rPr lang="fr-BE" sz="2600" b="1" dirty="0"/>
              <a:t> l’échange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 But n’est pas d’imiter la France mais 3 pôles = grille de lecture pertinente</a:t>
            </a:r>
          </a:p>
        </p:txBody>
      </p:sp>
    </p:spTree>
    <p:extLst>
      <p:ext uri="{BB962C8B-B14F-4D97-AF65-F5344CB8AC3E}">
        <p14:creationId xmlns:p14="http://schemas.microsoft.com/office/powerpoint/2010/main" val="1727333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9F51F-3C40-D503-5689-7049174C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IV. Conclusions : piste de réflexion pour un développement harmonieux des combats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165791-43D5-8BE7-75A2-496B3F4A0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sz="2800" b="1" dirty="0"/>
              <a:t> QUID </a:t>
            </a:r>
            <a:r>
              <a:rPr lang="fr-BE" sz="2800" dirty="0"/>
              <a:t>de la </a:t>
            </a:r>
            <a:r>
              <a:rPr lang="fr-BE" sz="2800" b="1" dirty="0"/>
              <a:t>Belgique ?</a:t>
            </a:r>
          </a:p>
          <a:p>
            <a:pPr marL="0" indent="0">
              <a:buNone/>
            </a:pPr>
            <a:endParaRPr lang="fr-BE" sz="4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800" dirty="0"/>
              <a:t>Pôle </a:t>
            </a:r>
            <a:r>
              <a:rPr lang="fr-BE" sz="2800" b="1" dirty="0"/>
              <a:t>1</a:t>
            </a:r>
            <a:r>
              <a:rPr lang="fr-BE" sz="2800" dirty="0"/>
              <a:t> : reconnaissance – financier – accompagnement ?</a:t>
            </a:r>
          </a:p>
          <a:p>
            <a:pPr marL="201168" lvl="1" indent="0">
              <a:buNone/>
            </a:pPr>
            <a:endParaRPr lang="fr-BE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800" dirty="0"/>
              <a:t>Pôle </a:t>
            </a:r>
            <a:r>
              <a:rPr lang="fr-BE" sz="2800" b="1" dirty="0"/>
              <a:t>2</a:t>
            </a:r>
            <a:r>
              <a:rPr lang="fr-BE" sz="2800" dirty="0"/>
              <a:t> : conciliation – </a:t>
            </a:r>
            <a:r>
              <a:rPr lang="fr-BE" sz="2800" i="1" dirty="0"/>
              <a:t>care</a:t>
            </a:r>
            <a:r>
              <a:rPr lang="fr-BE" sz="2800" dirty="0"/>
              <a:t> et travail – discriminations intersection. ?</a:t>
            </a:r>
          </a:p>
          <a:p>
            <a:pPr marL="201168" lvl="1" indent="0">
              <a:buNone/>
            </a:pPr>
            <a:endParaRPr lang="fr-BE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800" dirty="0"/>
              <a:t>Pôle </a:t>
            </a:r>
            <a:r>
              <a:rPr lang="fr-BE" sz="2800" b="1" dirty="0"/>
              <a:t>3</a:t>
            </a:r>
            <a:r>
              <a:rPr lang="fr-BE" sz="2800" dirty="0"/>
              <a:t> : formation – écoute – échange ?</a:t>
            </a:r>
          </a:p>
          <a:p>
            <a:pPr marL="201168" lvl="1" indent="0">
              <a:buNone/>
            </a:pPr>
            <a:endParaRPr lang="fr-BE" sz="2800" b="1" dirty="0"/>
          </a:p>
          <a:p>
            <a:pPr marL="201168" lvl="1" indent="0">
              <a:buNone/>
            </a:pPr>
            <a:r>
              <a:rPr lang="fr-BE" sz="2800" b="1" dirty="0"/>
              <a:t>Réflexion conclusive </a:t>
            </a:r>
            <a:r>
              <a:rPr lang="fr-BE" sz="2800" dirty="0"/>
              <a:t>: socio-économique </a:t>
            </a:r>
            <a:r>
              <a:rPr lang="fr-BE" sz="2800"/>
              <a:t>et auto-détermination</a:t>
            </a:r>
            <a:endParaRPr lang="fr-BE" sz="2800" dirty="0"/>
          </a:p>
          <a:p>
            <a:pPr lvl="1">
              <a:buFont typeface="Arial" panose="020B0604020202020204" pitchFamily="34" charset="0"/>
              <a:buChar char="•"/>
            </a:pPr>
            <a:endParaRPr lang="fr-BE" sz="2800" dirty="0"/>
          </a:p>
          <a:p>
            <a:pPr lvl="1">
              <a:buFont typeface="Arial" panose="020B0604020202020204" pitchFamily="34" charset="0"/>
              <a:buChar char="•"/>
            </a:pPr>
            <a:endParaRPr lang="fr-BE" sz="2800" dirty="0"/>
          </a:p>
          <a:p>
            <a:pPr marL="201168" lvl="1" indent="0">
              <a:buNone/>
            </a:pPr>
            <a:endParaRPr lang="fr-BE" sz="2800" dirty="0"/>
          </a:p>
          <a:p>
            <a:pPr marL="201168" lvl="1" indent="0">
              <a:buNone/>
            </a:pP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2202441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3B90AC-EB00-D747-0084-CEBC58414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C365A1-83F9-3638-D10B-708B0182D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BE" sz="3600" dirty="0"/>
              <a:t> 860.000 proches aidants en Belgique 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3600" dirty="0"/>
              <a:t>70/80 % femmes (Institut de Santé Publique); </a:t>
            </a:r>
          </a:p>
          <a:p>
            <a:pPr>
              <a:buFont typeface="Arial" panose="020B0604020202020204" pitchFamily="34" charset="0"/>
              <a:buChar char="•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66388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3B90AC-EB00-D747-0084-CEBC58414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C365A1-83F9-3638-D10B-708B0182D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sz="3600" dirty="0"/>
              <a:t> 860.000 proches aidants en Belgique 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3600" dirty="0"/>
              <a:t>70/80 % femmes (Institut de Santé Publique);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3600" dirty="0"/>
              <a:t> </a:t>
            </a:r>
            <a:r>
              <a:rPr lang="fr-BE" sz="3600" dirty="0" err="1"/>
              <a:t>Désinstitutionnalisation</a:t>
            </a:r>
            <a:r>
              <a:rPr lang="fr-BE" sz="3600" dirty="0"/>
              <a:t> (note de position du CSNPH) </a:t>
            </a:r>
          </a:p>
          <a:p>
            <a:pPr marL="0" indent="0">
              <a:buNone/>
            </a:pPr>
            <a:endParaRPr lang="fr-BE" sz="3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fr-BE" sz="3000" dirty="0"/>
              <a:t>Liberté de choisir son lieu de vie et d’en changer ;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3000" dirty="0"/>
              <a:t>Individualisation des lieux de vie ;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3000" dirty="0"/>
              <a:t>Primauté du projet de vie. </a:t>
            </a:r>
          </a:p>
        </p:txBody>
      </p:sp>
    </p:spTree>
    <p:extLst>
      <p:ext uri="{BB962C8B-B14F-4D97-AF65-F5344CB8AC3E}">
        <p14:creationId xmlns:p14="http://schemas.microsoft.com/office/powerpoint/2010/main" val="1894371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F647C1-7614-51A9-7265-F2EBD4723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Introduction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32B12-A2B2-785B-9765-A9D67BEE6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BE" dirty="0"/>
          </a:p>
          <a:p>
            <a:pPr marL="514350" indent="-514350">
              <a:buFont typeface="+mj-lt"/>
              <a:buAutoNum type="romanUcPeriod"/>
            </a:pPr>
            <a:r>
              <a:rPr lang="fr-BE" sz="2800" dirty="0"/>
              <a:t>La question du care et des </a:t>
            </a:r>
            <a:r>
              <a:rPr lang="fr-BE" sz="2800" dirty="0" err="1"/>
              <a:t>aidant</a:t>
            </a:r>
            <a:r>
              <a:rPr lang="fr-BE" sz="2800" b="1" dirty="0" err="1">
                <a:solidFill>
                  <a:srgbClr val="FF0000"/>
                </a:solidFill>
              </a:rPr>
              <a:t>E</a:t>
            </a:r>
            <a:r>
              <a:rPr lang="fr-BE" sz="2800" dirty="0" err="1"/>
              <a:t>s</a:t>
            </a:r>
            <a:endParaRPr lang="fr-BE" sz="2800" dirty="0"/>
          </a:p>
          <a:p>
            <a:pPr marL="514350" indent="-514350">
              <a:buFont typeface="+mj-lt"/>
              <a:buAutoNum type="romanUcPeriod"/>
            </a:pPr>
            <a:r>
              <a:rPr lang="fr-BE" sz="2800" dirty="0"/>
              <a:t>L’état du droit belge au niveau de la </a:t>
            </a:r>
            <a:r>
              <a:rPr lang="fr-BE" sz="2800" dirty="0" err="1"/>
              <a:t>désinstitutionnalisation</a:t>
            </a:r>
            <a:r>
              <a:rPr lang="fr-BE" sz="2800" dirty="0"/>
              <a:t>, d’une part, et du soutien aux aidants, d’autre part. Quelles conclusions en tirer ? </a:t>
            </a:r>
          </a:p>
          <a:p>
            <a:pPr marL="514350" indent="-514350">
              <a:buFont typeface="+mj-lt"/>
              <a:buAutoNum type="romanUcPeriod"/>
            </a:pPr>
            <a:r>
              <a:rPr lang="fr-BE" sz="2800" dirty="0"/>
              <a:t>Les retours de la pratique. Deux acteurs clé : l’ASBL Inclusion et l’ASBL Aidants Proches</a:t>
            </a:r>
          </a:p>
          <a:p>
            <a:pPr marL="514350" indent="-514350">
              <a:buFont typeface="+mj-lt"/>
              <a:buAutoNum type="romanUcPeriod"/>
            </a:pPr>
            <a:r>
              <a:rPr lang="fr-BE" sz="2800" dirty="0"/>
              <a:t>Conclusions : pistes de réflexion et points d’attention pour concilier deux combats également louables</a:t>
            </a:r>
          </a:p>
        </p:txBody>
      </p:sp>
    </p:spTree>
    <p:extLst>
      <p:ext uri="{BB962C8B-B14F-4D97-AF65-F5344CB8AC3E}">
        <p14:creationId xmlns:p14="http://schemas.microsoft.com/office/powerpoint/2010/main" val="1095352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D26041-2950-BA77-17C8-F3AFDC0D0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I. La question du care et des </a:t>
            </a:r>
            <a:r>
              <a:rPr lang="fr-BE" dirty="0" err="1"/>
              <a:t>aidantEs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7C821D-CA0B-1618-BFAA-BB6FE3B0A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25616"/>
            <a:ext cx="10058400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Femmes wallonnes 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800" dirty="0"/>
              <a:t>11 heures de plus / semaine que conjoint travail invisibilisé 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800" dirty="0"/>
              <a:t>4 heures de loisir et de repos en – par semaine que les hommes 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800" dirty="0"/>
              <a:t>Présence du proche aidé en état de dépendance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Perspective du genre </a:t>
            </a:r>
            <a:r>
              <a:rPr lang="fr-BE" sz="2800" u="sng" dirty="0"/>
              <a:t>indispensable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Le </a:t>
            </a:r>
            <a:r>
              <a:rPr lang="fr-BE" sz="2800" i="1" dirty="0" err="1"/>
              <a:t>Gendermainstreaming</a:t>
            </a:r>
            <a:endParaRPr lang="fr-BE" sz="2800" i="1" dirty="0"/>
          </a:p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En conclusion ?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BE" i="1" dirty="0"/>
          </a:p>
        </p:txBody>
      </p:sp>
    </p:spTree>
    <p:extLst>
      <p:ext uri="{BB962C8B-B14F-4D97-AF65-F5344CB8AC3E}">
        <p14:creationId xmlns:p14="http://schemas.microsoft.com/office/powerpoint/2010/main" val="1417045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5BB92B-13B3-F33B-FFD7-4630F8CF1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II. L’état du droit au niveau de la </a:t>
            </a:r>
            <a:r>
              <a:rPr lang="fr-BE" dirty="0" err="1"/>
              <a:t>désinstitutionnalisation</a:t>
            </a:r>
            <a:r>
              <a:rPr lang="fr-BE" dirty="0"/>
              <a:t> et des </a:t>
            </a:r>
            <a:r>
              <a:rPr lang="fr-BE" dirty="0" err="1"/>
              <a:t>aidant.e.s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A93E61-9D2A-DAEE-74CC-F2B3BC8C4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70253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Du point de vue de la </a:t>
            </a:r>
            <a:r>
              <a:rPr lang="fr-BE" sz="2800" b="1" dirty="0" err="1"/>
              <a:t>désinstitutionnalisation</a:t>
            </a:r>
            <a:endParaRPr lang="fr-BE" sz="28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Droit international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Art. 19 Convention des Nations Unies relative aux droits des personnes handicapées en Belgique (cadre politique et juridique)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r-BE" sz="2200" dirty="0"/>
              <a:t>Effet : valeur interprétative et nécessaires mesures complémentaires (</a:t>
            </a:r>
            <a:r>
              <a:rPr lang="fr-BE" sz="2200" strike="sngStrike" dirty="0"/>
              <a:t>effet direct</a:t>
            </a:r>
            <a:r>
              <a:rPr lang="fr-BE" sz="2200" dirty="0"/>
              <a:t>)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Observations générales du Comité des Nations Unies des droits des personnes handicapées (soft </a:t>
            </a:r>
            <a:r>
              <a:rPr lang="fr-BE" sz="2200" dirty="0" err="1"/>
              <a:t>law</a:t>
            </a:r>
            <a:r>
              <a:rPr lang="fr-BE" sz="22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Droit interne belge francophone (prisme de la compétence de </a:t>
            </a:r>
            <a:r>
              <a:rPr lang="fr-BE" sz="2600" u="sng" dirty="0"/>
              <a:t>l’aide aux personnes</a:t>
            </a:r>
            <a:r>
              <a:rPr lang="fr-BE" sz="2600" dirty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A Bruxelles : Décret « inclusion » du 17 mai 2014 COCOF (interventions concrètes) + décret COCOF </a:t>
            </a:r>
            <a:r>
              <a:rPr lang="fr-BE" sz="2200" i="1" dirty="0" err="1"/>
              <a:t>handistreaming</a:t>
            </a:r>
            <a:r>
              <a:rPr lang="fr-BE" sz="2200" dirty="0"/>
              <a:t> du 15 décembre 2016 + COCOM 23 décembre 2016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En Wallonie : Code wallon de l’Action Sociale et de la Santé (Livre V : « intégration » des personnes handicapées) + déclaration politique générale du Gouv. 2019-2024 (ch. 19) pour le </a:t>
            </a:r>
            <a:r>
              <a:rPr lang="fr-BE" sz="2200" i="1" dirty="0" err="1"/>
              <a:t>handistreaming</a:t>
            </a:r>
            <a:endParaRPr lang="fr-BE" sz="2200" i="1" dirty="0"/>
          </a:p>
        </p:txBody>
      </p:sp>
    </p:spTree>
    <p:extLst>
      <p:ext uri="{BB962C8B-B14F-4D97-AF65-F5344CB8AC3E}">
        <p14:creationId xmlns:p14="http://schemas.microsoft.com/office/powerpoint/2010/main" val="1894762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F86C59-C8A0-5E9D-23F7-CAD1344B4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II. L’état du droit au niveau de la </a:t>
            </a:r>
            <a:r>
              <a:rPr lang="fr-BE" dirty="0" err="1"/>
              <a:t>désinstitutionnalisation</a:t>
            </a:r>
            <a:r>
              <a:rPr lang="fr-BE" dirty="0"/>
              <a:t> et des </a:t>
            </a:r>
            <a:r>
              <a:rPr lang="fr-BE" dirty="0" err="1"/>
              <a:t>aidant.e.s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C1345F-8762-0C10-3041-D95DCB2C0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Du point de vue du soutien aux </a:t>
            </a:r>
            <a:r>
              <a:rPr lang="fr-BE" sz="2800" b="1" dirty="0" err="1"/>
              <a:t>aidant.e.s</a:t>
            </a:r>
            <a:r>
              <a:rPr lang="fr-BE" sz="2800" b="1" dirty="0"/>
              <a:t> proches</a:t>
            </a:r>
          </a:p>
          <a:p>
            <a:pPr marL="0" indent="0">
              <a:buNone/>
            </a:pPr>
            <a:endParaRPr lang="fr-BE" sz="28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Volet fédéral (prisme de la </a:t>
            </a:r>
            <a:r>
              <a:rPr lang="fr-BE" sz="2600" u="sng" dirty="0"/>
              <a:t>protection sociale</a:t>
            </a:r>
            <a:r>
              <a:rPr lang="fr-BE" sz="2600" dirty="0"/>
              <a:t>, </a:t>
            </a:r>
            <a:r>
              <a:rPr lang="fr-BE" sz="2600" u="sng" dirty="0"/>
              <a:t>droit du travail</a:t>
            </a:r>
            <a:r>
              <a:rPr lang="fr-BE" sz="2600" dirty="0"/>
              <a:t>)</a:t>
            </a:r>
          </a:p>
          <a:p>
            <a:pPr marL="201168" lvl="1" indent="0">
              <a:buNone/>
            </a:pPr>
            <a:endParaRPr lang="fr-BE" sz="2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Avant la loi du 12 mai 2014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La loi du 12 mai 2014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La loi du 17 mai 2019 : reconnaissance et cadre d’application 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L’arrêté royal du 16 juin 2020 (EV 1/09/2020) : concrétisation du congé pour aidant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Un « tsunami dans un étang » 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Possibilité d’extension du congé… jamais acceptée</a:t>
            </a:r>
          </a:p>
        </p:txBody>
      </p:sp>
    </p:spTree>
    <p:extLst>
      <p:ext uri="{BB962C8B-B14F-4D97-AF65-F5344CB8AC3E}">
        <p14:creationId xmlns:p14="http://schemas.microsoft.com/office/powerpoint/2010/main" val="130530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685973-DD2C-C590-D48F-A6816E18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II. L’état du droit au niveau de la </a:t>
            </a:r>
            <a:r>
              <a:rPr lang="fr-BE" dirty="0" err="1"/>
              <a:t>désinstitutionnalisation</a:t>
            </a:r>
            <a:r>
              <a:rPr lang="fr-BE" dirty="0"/>
              <a:t> et des </a:t>
            </a:r>
            <a:r>
              <a:rPr lang="fr-BE" dirty="0" err="1"/>
              <a:t>aidant.e.s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2AA2E7-E1D9-A92B-F1C4-8BC1F964D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Du point de vue du soutien aux </a:t>
            </a:r>
            <a:r>
              <a:rPr lang="fr-BE" sz="2800" b="1" dirty="0" err="1"/>
              <a:t>aidant.e.s</a:t>
            </a:r>
            <a:r>
              <a:rPr lang="fr-BE" sz="2800" b="1" dirty="0"/>
              <a:t> proches</a:t>
            </a:r>
          </a:p>
          <a:p>
            <a:pPr marL="0" indent="0">
              <a:buNone/>
            </a:pPr>
            <a:endParaRPr lang="fr-BE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/>
              <a:t>Volet fédéré francophone (prisme de l’aide aux personnes)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BE" sz="2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En Wallonie : Code wallon de l’Action Sociale et de la Santé (art. 223 et 283) – aide à la vie quotidienne (extension possible mais limitée aux </a:t>
            </a:r>
            <a:r>
              <a:rPr lang="fr-BE" sz="2200" dirty="0" err="1"/>
              <a:t>aidant.e.s</a:t>
            </a:r>
            <a:r>
              <a:rPr lang="fr-BE" sz="2200" dirty="0"/>
              <a:t>) + services de répit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BE" sz="2200" dirty="0"/>
              <a:t>A Bruxelles (COCOF) : décret du 17 janvier 2014 « inclusion » (</a:t>
            </a:r>
            <a:r>
              <a:rPr lang="fr-BE" sz="2200" strike="sngStrike" dirty="0"/>
              <a:t>aidant</a:t>
            </a:r>
            <a:r>
              <a:rPr lang="fr-BE" sz="2200" dirty="0"/>
              <a:t> – « famille et entourage »)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Conclusions ? Harmonie apparente + nécessité d’un approfondissement des deux objectifs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BE" sz="2600" dirty="0"/>
          </a:p>
        </p:txBody>
      </p:sp>
    </p:spTree>
    <p:extLst>
      <p:ext uri="{BB962C8B-B14F-4D97-AF65-F5344CB8AC3E}">
        <p14:creationId xmlns:p14="http://schemas.microsoft.com/office/powerpoint/2010/main" val="1425181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BC27E3-8BFF-A4E4-431B-0477DE394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III. Retours de la pratique : témoignage des ASBL Inclusion et Aidants Proches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B952C3-CA55-664F-F963-1EB0963C0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sz="2800" dirty="0"/>
              <a:t> Concernant </a:t>
            </a:r>
            <a:r>
              <a:rPr lang="fr-BE" sz="2800" b="1" dirty="0"/>
              <a:t>l’ASBL Inclusion</a:t>
            </a:r>
            <a:r>
              <a:rPr lang="fr-BE" sz="2400" b="1" dirty="0"/>
              <a:t> </a:t>
            </a:r>
            <a:r>
              <a:rPr lang="fr-BE" sz="2400" dirty="0"/>
              <a:t>(Thomas </a:t>
            </a:r>
            <a:r>
              <a:rPr lang="fr-BE" sz="2400" dirty="0" err="1"/>
              <a:t>Dabeux</a:t>
            </a:r>
            <a:r>
              <a:rPr lang="fr-BE" sz="2400" dirty="0"/>
              <a:t> – responsable plaidoyer)</a:t>
            </a:r>
            <a:r>
              <a:rPr lang="fr-BE" sz="2600" dirty="0"/>
              <a:t> : quel impact des critères de la </a:t>
            </a:r>
            <a:r>
              <a:rPr lang="fr-BE" sz="2600" dirty="0" err="1"/>
              <a:t>désinstitutionnalisation</a:t>
            </a:r>
            <a:r>
              <a:rPr lang="fr-BE" sz="2600" dirty="0"/>
              <a:t> ?</a:t>
            </a:r>
          </a:p>
          <a:p>
            <a:pPr marL="0" indent="0">
              <a:buNone/>
            </a:pPr>
            <a:endParaRPr lang="fr-BE" sz="2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400" dirty="0"/>
              <a:t>La </a:t>
            </a:r>
            <a:r>
              <a:rPr lang="fr-BE" sz="2400" dirty="0" err="1"/>
              <a:t>désinstitutionnalisation</a:t>
            </a:r>
            <a:r>
              <a:rPr lang="fr-BE" sz="2400" dirty="0"/>
              <a:t> ne peut se faire au détriment des familles 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400" dirty="0"/>
              <a:t>Lieux d’accueil collectif = solution mais manque de places disponibles et de diversité d’offre (liste d’attente)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400" dirty="0"/>
              <a:t>Grand écart entre qualité des lieux d’accueil 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400" dirty="0"/>
              <a:t>Pas de risque de fuite des lieux collectifs de vie, très peu de retours chez </a:t>
            </a:r>
            <a:r>
              <a:rPr lang="fr-BE" sz="2400" dirty="0" err="1"/>
              <a:t>aid</a:t>
            </a:r>
            <a:r>
              <a:rPr lang="fr-BE" sz="2400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400" dirty="0"/>
              <a:t>Plus de services d’aide pour le « care </a:t>
            </a:r>
            <a:r>
              <a:rPr lang="fr-BE" sz="2400" dirty="0" err="1"/>
              <a:t>managering</a:t>
            </a:r>
            <a:r>
              <a:rPr lang="fr-BE" sz="2400" dirty="0"/>
              <a:t> »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400" dirty="0"/>
              <a:t>Des termes trop complexes et parfois mal compris pour des réalités concrètes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748702125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1098</Words>
  <Application>Microsoft Office PowerPoint</Application>
  <PresentationFormat>Grand écran</PresentationFormat>
  <Paragraphs>100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Rétrospective</vt:lpstr>
      <vt:lpstr>Quelles solutions juridico-pratiques pour les aidant.e.s au regard des enjeux de la désinstitutionnalisation du handicap ?</vt:lpstr>
      <vt:lpstr>Introduction</vt:lpstr>
      <vt:lpstr>Introduction</vt:lpstr>
      <vt:lpstr>Introduction </vt:lpstr>
      <vt:lpstr>I. La question du care et des aidantEs</vt:lpstr>
      <vt:lpstr>II. L’état du droit au niveau de la désinstitutionnalisation et des aidant.e.s</vt:lpstr>
      <vt:lpstr>II. L’état du droit au niveau de la désinstitutionnalisation et des aidant.e.s</vt:lpstr>
      <vt:lpstr>II. L’état du droit au niveau de la désinstitutionnalisation et des aidant.e.s</vt:lpstr>
      <vt:lpstr>III. Retours de la pratique : témoignage des ASBL Inclusion et Aidants Proches</vt:lpstr>
      <vt:lpstr>III. Retours de la pratique : témoignages des ASBL Inclusion et Aidants Proches </vt:lpstr>
      <vt:lpstr>IV. Conclusions : piste de réflexion pour un développement harmonieux des combats</vt:lpstr>
      <vt:lpstr>IV. Conclusions : piste de réflexion pour un développement harmonieux des combats</vt:lpstr>
      <vt:lpstr>IV. Conclusions : piste de réflexion pour un développement harmonieux des combats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Quelles solutions juridico-pratiques pour les aidant.e.s au regard des enjeux de la désinstitutionnalisation du handicap ?</dc:title>
  <dc:creator>Arnaud Picqué</dc:creator>
  <cp:lastModifiedBy>Arnaud Picqué</cp:lastModifiedBy>
  <cp:revision>83</cp:revision>
  <dcterms:created xsi:type="dcterms:W3CDTF">2022-07-04T08:33:45Z</dcterms:created>
  <dcterms:modified xsi:type="dcterms:W3CDTF">2022-07-04T10:47:29Z</dcterms:modified>
</cp:coreProperties>
</file>