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54" r:id="rId1"/>
  </p:sldMasterIdLst>
  <p:sldIdLst>
    <p:sldId id="256" r:id="rId2"/>
    <p:sldId id="257" r:id="rId3"/>
    <p:sldId id="258" r:id="rId4"/>
    <p:sldId id="259" r:id="rId5"/>
    <p:sldId id="262" r:id="rId6"/>
    <p:sldId id="261" r:id="rId7"/>
    <p:sldId id="260" r:id="rId8"/>
    <p:sldId id="263" r:id="rId9"/>
    <p:sldId id="264" r:id="rId10"/>
    <p:sldId id="265" r:id="rId1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362"/>
    <p:restoredTop sz="94580"/>
  </p:normalViewPr>
  <p:slideViewPr>
    <p:cSldViewPr snapToGrid="0" snapToObjects="1">
      <p:cViewPr varScale="1">
        <p:scale>
          <a:sx n="85" d="100"/>
          <a:sy n="85" d="100"/>
        </p:scale>
        <p:origin x="92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fr-FR"/>
              <a:t>Modifiez le style du titre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63C422C6-BBBA-FB4F-92AE-207C8CB34DD7}" type="datetimeFigureOut">
              <a:rPr lang="fr-FR" smtClean="0"/>
              <a:t>09/07/2019</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AAA7D80B-22D3-B649-B9DD-8CC609653CCC}" type="slidenum">
              <a:rPr lang="fr-FR" smtClean="0"/>
              <a:t>‹N°›</a:t>
            </a:fld>
            <a:endParaRPr lang="fr-FR" dirty="0"/>
          </a:p>
        </p:txBody>
      </p:sp>
    </p:spTree>
    <p:extLst>
      <p:ext uri="{BB962C8B-B14F-4D97-AF65-F5344CB8AC3E}">
        <p14:creationId xmlns:p14="http://schemas.microsoft.com/office/powerpoint/2010/main" val="4288174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Modifier les styles du texte du masque
Deuxième niveau
Troisième niveau
Quatrième niveau
Cinquième niveau</a:t>
            </a:r>
            <a:endParaRPr lang="en-US" dirty="0"/>
          </a:p>
        </p:txBody>
      </p:sp>
      <p:sp>
        <p:nvSpPr>
          <p:cNvPr id="7" name="Date Placeholder 6"/>
          <p:cNvSpPr>
            <a:spLocks noGrp="1"/>
          </p:cNvSpPr>
          <p:nvPr>
            <p:ph type="dt" sz="half" idx="10"/>
          </p:nvPr>
        </p:nvSpPr>
        <p:spPr/>
        <p:txBody>
          <a:bodyPr/>
          <a:lstStyle/>
          <a:p>
            <a:fld id="{63C422C6-BBBA-FB4F-92AE-207C8CB34DD7}" type="datetimeFigureOut">
              <a:rPr lang="fr-FR" smtClean="0"/>
              <a:t>09/07/2019</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AAA7D80B-22D3-B649-B9DD-8CC609653CCC}" type="slidenum">
              <a:rPr lang="fr-FR" smtClean="0"/>
              <a:t>‹N°›</a:t>
            </a:fld>
            <a:endParaRPr lang="fr-FR" dirty="0"/>
          </a:p>
        </p:txBody>
      </p:sp>
    </p:spTree>
    <p:extLst>
      <p:ext uri="{BB962C8B-B14F-4D97-AF65-F5344CB8AC3E}">
        <p14:creationId xmlns:p14="http://schemas.microsoft.com/office/powerpoint/2010/main" val="1353892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fr-FR"/>
              <a:t>Modifier les styles du texte du masque
Deuxième niveau
Troisième niveau
Quatrième niveau
Cinquième niveau</a:t>
            </a:r>
            <a:endParaRPr lang="en-US" dirty="0"/>
          </a:p>
        </p:txBody>
      </p:sp>
      <p:sp>
        <p:nvSpPr>
          <p:cNvPr id="7" name="Date Placeholder 6"/>
          <p:cNvSpPr>
            <a:spLocks noGrp="1"/>
          </p:cNvSpPr>
          <p:nvPr>
            <p:ph type="dt" sz="half" idx="10"/>
          </p:nvPr>
        </p:nvSpPr>
        <p:spPr/>
        <p:txBody>
          <a:bodyPr/>
          <a:lstStyle/>
          <a:p>
            <a:fld id="{63C422C6-BBBA-FB4F-92AE-207C8CB34DD7}" type="datetimeFigureOut">
              <a:rPr lang="fr-FR" smtClean="0"/>
              <a:t>09/07/2019</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AAA7D80B-22D3-B649-B9DD-8CC609653CCC}" type="slidenum">
              <a:rPr lang="fr-FR" smtClean="0"/>
              <a:t>‹N°›</a:t>
            </a:fld>
            <a:endParaRPr lang="fr-FR" dirty="0"/>
          </a:p>
        </p:txBody>
      </p:sp>
    </p:spTree>
    <p:extLst>
      <p:ext uri="{BB962C8B-B14F-4D97-AF65-F5344CB8AC3E}">
        <p14:creationId xmlns:p14="http://schemas.microsoft.com/office/powerpoint/2010/main" val="3142399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63C422C6-BBBA-FB4F-92AE-207C8CB34DD7}" type="datetimeFigureOut">
              <a:rPr lang="fr-FR" smtClean="0"/>
              <a:t>09/07/2019</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AAA7D80B-22D3-B649-B9DD-8CC609653CCC}" type="slidenum">
              <a:rPr lang="fr-FR" smtClean="0"/>
              <a:t>‹N°›</a:t>
            </a:fld>
            <a:endParaRPr lang="fr-FR" dirty="0"/>
          </a:p>
        </p:txBody>
      </p:sp>
    </p:spTree>
    <p:extLst>
      <p:ext uri="{BB962C8B-B14F-4D97-AF65-F5344CB8AC3E}">
        <p14:creationId xmlns:p14="http://schemas.microsoft.com/office/powerpoint/2010/main" val="1228372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63C422C6-BBBA-FB4F-92AE-207C8CB34DD7}" type="datetimeFigureOut">
              <a:rPr lang="fr-FR" smtClean="0"/>
              <a:t>09/07/2019</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AAA7D80B-22D3-B649-B9DD-8CC609653CCC}" type="slidenum">
              <a:rPr lang="fr-FR" smtClean="0"/>
              <a:t>‹N°›</a:t>
            </a:fld>
            <a:endParaRPr lang="fr-FR" dirty="0"/>
          </a:p>
        </p:txBody>
      </p:sp>
    </p:spTree>
    <p:extLst>
      <p:ext uri="{BB962C8B-B14F-4D97-AF65-F5344CB8AC3E}">
        <p14:creationId xmlns:p14="http://schemas.microsoft.com/office/powerpoint/2010/main" val="2696284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Modifier les styles du texte du masque
Deuxième niveau
Troisième niveau
Quatrième niveau
Cinquième niveau</a:t>
            </a:r>
            <a:endParaRPr lang="en-US" dirty="0"/>
          </a:p>
        </p:txBody>
      </p:sp>
      <p:sp>
        <p:nvSpPr>
          <p:cNvPr id="8" name="Date Placeholder 7"/>
          <p:cNvSpPr>
            <a:spLocks noGrp="1"/>
          </p:cNvSpPr>
          <p:nvPr>
            <p:ph type="dt" sz="half" idx="10"/>
          </p:nvPr>
        </p:nvSpPr>
        <p:spPr/>
        <p:txBody>
          <a:bodyPr/>
          <a:lstStyle/>
          <a:p>
            <a:fld id="{63C422C6-BBBA-FB4F-92AE-207C8CB34DD7}" type="datetimeFigureOut">
              <a:rPr lang="fr-FR" smtClean="0"/>
              <a:t>09/07/2019</a:t>
            </a:fld>
            <a:endParaRPr lang="fr-FR" dirty="0"/>
          </a:p>
        </p:txBody>
      </p:sp>
      <p:sp>
        <p:nvSpPr>
          <p:cNvPr id="9" name="Footer Placeholder 8"/>
          <p:cNvSpPr>
            <a:spLocks noGrp="1"/>
          </p:cNvSpPr>
          <p:nvPr>
            <p:ph type="ftr" sz="quarter" idx="11"/>
          </p:nvPr>
        </p:nvSpPr>
        <p:spPr/>
        <p:txBody>
          <a:bodyPr/>
          <a:lstStyle/>
          <a:p>
            <a:endParaRPr lang="fr-FR" dirty="0"/>
          </a:p>
        </p:txBody>
      </p:sp>
      <p:sp>
        <p:nvSpPr>
          <p:cNvPr id="10" name="Slide Number Placeholder 9"/>
          <p:cNvSpPr>
            <a:spLocks noGrp="1"/>
          </p:cNvSpPr>
          <p:nvPr>
            <p:ph type="sldNum" sz="quarter" idx="12"/>
          </p:nvPr>
        </p:nvSpPr>
        <p:spPr/>
        <p:txBody>
          <a:bodyPr/>
          <a:lstStyle/>
          <a:p>
            <a:fld id="{AAA7D80B-22D3-B649-B9DD-8CC609653CCC}" type="slidenum">
              <a:rPr lang="fr-FR" smtClean="0"/>
              <a:t>‹N°›</a:t>
            </a:fld>
            <a:endParaRPr lang="fr-FR" dirty="0"/>
          </a:p>
        </p:txBody>
      </p:sp>
    </p:spTree>
    <p:extLst>
      <p:ext uri="{BB962C8B-B14F-4D97-AF65-F5344CB8AC3E}">
        <p14:creationId xmlns:p14="http://schemas.microsoft.com/office/powerpoint/2010/main" val="3891736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Modifier les styles du texte du masque
Deuxième niveau
Troisième niveau
Quatrième niveau
Cinquième niveau</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Modifier les styles du texte du masque
Deuxième niveau
Troisième niveau
Quatrième niveau
Cinquième niveau</a:t>
            </a:r>
            <a:endParaRPr lang="en-US" dirty="0"/>
          </a:p>
        </p:txBody>
      </p:sp>
      <p:sp>
        <p:nvSpPr>
          <p:cNvPr id="2" name="Date Placeholder 1"/>
          <p:cNvSpPr>
            <a:spLocks noGrp="1"/>
          </p:cNvSpPr>
          <p:nvPr>
            <p:ph type="dt" sz="half" idx="10"/>
          </p:nvPr>
        </p:nvSpPr>
        <p:spPr/>
        <p:txBody>
          <a:bodyPr/>
          <a:lstStyle/>
          <a:p>
            <a:fld id="{63C422C6-BBBA-FB4F-92AE-207C8CB34DD7}" type="datetimeFigureOut">
              <a:rPr lang="fr-FR" smtClean="0"/>
              <a:t>09/07/2019</a:t>
            </a:fld>
            <a:endParaRPr lang="fr-FR" dirty="0"/>
          </a:p>
        </p:txBody>
      </p:sp>
      <p:sp>
        <p:nvSpPr>
          <p:cNvPr id="11" name="Footer Placeholder 10"/>
          <p:cNvSpPr>
            <a:spLocks noGrp="1"/>
          </p:cNvSpPr>
          <p:nvPr>
            <p:ph type="ftr" sz="quarter" idx="11"/>
          </p:nvPr>
        </p:nvSpPr>
        <p:spPr/>
        <p:txBody>
          <a:bodyPr/>
          <a:lstStyle/>
          <a:p>
            <a:endParaRPr lang="fr-FR" dirty="0"/>
          </a:p>
        </p:txBody>
      </p:sp>
      <p:sp>
        <p:nvSpPr>
          <p:cNvPr id="12" name="Slide Number Placeholder 11"/>
          <p:cNvSpPr>
            <a:spLocks noGrp="1"/>
          </p:cNvSpPr>
          <p:nvPr>
            <p:ph type="sldNum" sz="quarter" idx="12"/>
          </p:nvPr>
        </p:nvSpPr>
        <p:spPr/>
        <p:txBody>
          <a:bodyPr/>
          <a:lstStyle/>
          <a:p>
            <a:fld id="{AAA7D80B-22D3-B649-B9DD-8CC609653CCC}" type="slidenum">
              <a:rPr lang="fr-FR" smtClean="0"/>
              <a:t>‹N°›</a:t>
            </a:fld>
            <a:endParaRPr lang="fr-FR" dirty="0"/>
          </a:p>
        </p:txBody>
      </p:sp>
    </p:spTree>
    <p:extLst>
      <p:ext uri="{BB962C8B-B14F-4D97-AF65-F5344CB8AC3E}">
        <p14:creationId xmlns:p14="http://schemas.microsoft.com/office/powerpoint/2010/main" val="2826731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a:t>Modifiez le style du titre</a:t>
            </a:r>
            <a:endParaRPr lang="en-US" dirty="0"/>
          </a:p>
        </p:txBody>
      </p:sp>
      <p:sp>
        <p:nvSpPr>
          <p:cNvPr id="2" name="Date Placeholder 1"/>
          <p:cNvSpPr>
            <a:spLocks noGrp="1"/>
          </p:cNvSpPr>
          <p:nvPr>
            <p:ph type="dt" sz="half" idx="10"/>
          </p:nvPr>
        </p:nvSpPr>
        <p:spPr/>
        <p:txBody>
          <a:bodyPr/>
          <a:lstStyle/>
          <a:p>
            <a:fld id="{63C422C6-BBBA-FB4F-92AE-207C8CB34DD7}" type="datetimeFigureOut">
              <a:rPr lang="fr-FR" smtClean="0"/>
              <a:t>09/07/2019</a:t>
            </a:fld>
            <a:endParaRPr lang="fr-FR" dirty="0"/>
          </a:p>
        </p:txBody>
      </p:sp>
      <p:sp>
        <p:nvSpPr>
          <p:cNvPr id="7" name="Footer Placeholder 6"/>
          <p:cNvSpPr>
            <a:spLocks noGrp="1"/>
          </p:cNvSpPr>
          <p:nvPr>
            <p:ph type="ftr" sz="quarter" idx="11"/>
          </p:nvPr>
        </p:nvSpPr>
        <p:spPr/>
        <p:txBody>
          <a:bodyPr/>
          <a:lstStyle/>
          <a:p>
            <a:endParaRPr lang="fr-FR" dirty="0"/>
          </a:p>
        </p:txBody>
      </p:sp>
      <p:sp>
        <p:nvSpPr>
          <p:cNvPr id="8" name="Slide Number Placeholder 7"/>
          <p:cNvSpPr>
            <a:spLocks noGrp="1"/>
          </p:cNvSpPr>
          <p:nvPr>
            <p:ph type="sldNum" sz="quarter" idx="12"/>
          </p:nvPr>
        </p:nvSpPr>
        <p:spPr/>
        <p:txBody>
          <a:bodyPr/>
          <a:lstStyle/>
          <a:p>
            <a:fld id="{AAA7D80B-22D3-B649-B9DD-8CC609653CCC}" type="slidenum">
              <a:rPr lang="fr-FR" smtClean="0"/>
              <a:t>‹N°›</a:t>
            </a:fld>
            <a:endParaRPr lang="fr-FR" dirty="0"/>
          </a:p>
        </p:txBody>
      </p:sp>
    </p:spTree>
    <p:extLst>
      <p:ext uri="{BB962C8B-B14F-4D97-AF65-F5344CB8AC3E}">
        <p14:creationId xmlns:p14="http://schemas.microsoft.com/office/powerpoint/2010/main" val="1634970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3C422C6-BBBA-FB4F-92AE-207C8CB34DD7}" type="datetimeFigureOut">
              <a:rPr lang="fr-FR" smtClean="0"/>
              <a:t>09/07/2019</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AAA7D80B-22D3-B649-B9DD-8CC609653CCC}" type="slidenum">
              <a:rPr lang="fr-FR" smtClean="0"/>
              <a:t>‹N°›</a:t>
            </a:fld>
            <a:endParaRPr lang="fr-FR" dirty="0"/>
          </a:p>
        </p:txBody>
      </p:sp>
    </p:spTree>
    <p:extLst>
      <p:ext uri="{BB962C8B-B14F-4D97-AF65-F5344CB8AC3E}">
        <p14:creationId xmlns:p14="http://schemas.microsoft.com/office/powerpoint/2010/main" val="2162209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fr-FR"/>
              <a:t>Modifiez le style du titre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Modifier les styles du texte du masque
Deuxième niveau
Troisième niveau
Quatrième niveau
Cinquième niveau</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8" name="Date Placeholder 7"/>
          <p:cNvSpPr>
            <a:spLocks noGrp="1"/>
          </p:cNvSpPr>
          <p:nvPr>
            <p:ph type="dt" sz="half" idx="10"/>
          </p:nvPr>
        </p:nvSpPr>
        <p:spPr/>
        <p:txBody>
          <a:bodyPr/>
          <a:lstStyle/>
          <a:p>
            <a:fld id="{63C422C6-BBBA-FB4F-92AE-207C8CB34DD7}" type="datetimeFigureOut">
              <a:rPr lang="fr-FR" smtClean="0"/>
              <a:t>09/07/2019</a:t>
            </a:fld>
            <a:endParaRPr lang="fr-FR" dirty="0"/>
          </a:p>
        </p:txBody>
      </p:sp>
      <p:sp>
        <p:nvSpPr>
          <p:cNvPr id="9" name="Footer Placeholder 8"/>
          <p:cNvSpPr>
            <a:spLocks noGrp="1"/>
          </p:cNvSpPr>
          <p:nvPr>
            <p:ph type="ftr" sz="quarter" idx="11"/>
          </p:nvPr>
        </p:nvSpPr>
        <p:spPr/>
        <p:txBody>
          <a:bodyPr/>
          <a:lstStyle/>
          <a:p>
            <a:endParaRPr lang="fr-FR" dirty="0"/>
          </a:p>
        </p:txBody>
      </p:sp>
      <p:sp>
        <p:nvSpPr>
          <p:cNvPr id="10" name="Slide Number Placeholder 9"/>
          <p:cNvSpPr>
            <a:spLocks noGrp="1"/>
          </p:cNvSpPr>
          <p:nvPr>
            <p:ph type="sldNum" sz="quarter" idx="12"/>
          </p:nvPr>
        </p:nvSpPr>
        <p:spPr/>
        <p:txBody>
          <a:bodyPr/>
          <a:lstStyle/>
          <a:p>
            <a:fld id="{AAA7D80B-22D3-B649-B9DD-8CC609653CCC}" type="slidenum">
              <a:rPr lang="fr-FR" smtClean="0"/>
              <a:t>‹N°›</a:t>
            </a:fld>
            <a:endParaRPr lang="fr-FR" dirty="0"/>
          </a:p>
        </p:txBody>
      </p:sp>
    </p:spTree>
    <p:extLst>
      <p:ext uri="{BB962C8B-B14F-4D97-AF65-F5344CB8AC3E}">
        <p14:creationId xmlns:p14="http://schemas.microsoft.com/office/powerpoint/2010/main" val="20217441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fr-FR"/>
              <a:t>Modifiez le style du titre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8" name="Date Placeholder 7"/>
          <p:cNvSpPr>
            <a:spLocks noGrp="1"/>
          </p:cNvSpPr>
          <p:nvPr>
            <p:ph type="dt" sz="half" idx="10"/>
          </p:nvPr>
        </p:nvSpPr>
        <p:spPr/>
        <p:txBody>
          <a:bodyPr/>
          <a:lstStyle/>
          <a:p>
            <a:fld id="{63C422C6-BBBA-FB4F-92AE-207C8CB34DD7}" type="datetimeFigureOut">
              <a:rPr lang="fr-FR" smtClean="0"/>
              <a:t>09/07/2019</a:t>
            </a:fld>
            <a:endParaRPr lang="fr-FR"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AAA7D80B-22D3-B649-B9DD-8CC609653CCC}" type="slidenum">
              <a:rPr lang="fr-FR" smtClean="0"/>
              <a:t>‹N°›</a:t>
            </a:fld>
            <a:endParaRPr lang="fr-FR" dirty="0"/>
          </a:p>
        </p:txBody>
      </p:sp>
    </p:spTree>
    <p:extLst>
      <p:ext uri="{BB962C8B-B14F-4D97-AF65-F5344CB8AC3E}">
        <p14:creationId xmlns:p14="http://schemas.microsoft.com/office/powerpoint/2010/main" val="371821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63C422C6-BBBA-FB4F-92AE-207C8CB34DD7}" type="datetimeFigureOut">
              <a:rPr lang="fr-FR" smtClean="0"/>
              <a:t>09/07/2019</a:t>
            </a:fld>
            <a:endParaRPr lang="fr-FR"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fr-FR"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AAA7D80B-22D3-B649-B9DD-8CC609653CCC}" type="slidenum">
              <a:rPr lang="fr-FR" smtClean="0"/>
              <a:t>‹N°›</a:t>
            </a:fld>
            <a:endParaRPr lang="fr-FR" dirty="0"/>
          </a:p>
        </p:txBody>
      </p:sp>
    </p:spTree>
    <p:extLst>
      <p:ext uri="{BB962C8B-B14F-4D97-AF65-F5344CB8AC3E}">
        <p14:creationId xmlns:p14="http://schemas.microsoft.com/office/powerpoint/2010/main" val="3970507198"/>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piritains.org/article/ordination.htm" TargetMode="External"/><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rcwpcanada.x10.mx/content/OrdinationJaneKryzanowski.html" TargetMode="External"/><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6DD96C-BC66-D641-9DC1-6E6EB4791334}"/>
              </a:ext>
            </a:extLst>
          </p:cNvPr>
          <p:cNvSpPr>
            <a:spLocks noGrp="1"/>
          </p:cNvSpPr>
          <p:nvPr>
            <p:ph type="ctrTitle"/>
          </p:nvPr>
        </p:nvSpPr>
        <p:spPr>
          <a:xfrm>
            <a:off x="554637" y="1454046"/>
            <a:ext cx="8424472" cy="3788031"/>
          </a:xfrm>
        </p:spPr>
        <p:txBody>
          <a:bodyPr>
            <a:normAutofit/>
          </a:bodyPr>
          <a:lstStyle/>
          <a:p>
            <a:r>
              <a:rPr lang="fr-BE" b="1" dirty="0"/>
              <a:t>Femmes catholiques et prêtres : lenteur et tergiversation autour de l’ordination des femmes</a:t>
            </a:r>
            <a:endParaRPr lang="fr-FR" dirty="0"/>
          </a:p>
        </p:txBody>
      </p:sp>
      <p:sp>
        <p:nvSpPr>
          <p:cNvPr id="4" name="ZoneTexte 3">
            <a:extLst>
              <a:ext uri="{FF2B5EF4-FFF2-40B4-BE49-F238E27FC236}">
                <a16:creationId xmlns:a16="http://schemas.microsoft.com/office/drawing/2014/main" id="{63B36013-6A6F-C04B-9E0A-A650B8D7A243}"/>
              </a:ext>
            </a:extLst>
          </p:cNvPr>
          <p:cNvSpPr txBox="1"/>
          <p:nvPr/>
        </p:nvSpPr>
        <p:spPr>
          <a:xfrm>
            <a:off x="9396077" y="3348061"/>
            <a:ext cx="2638268" cy="2308324"/>
          </a:xfrm>
          <a:prstGeom prst="rect">
            <a:avLst/>
          </a:prstGeom>
          <a:noFill/>
        </p:spPr>
        <p:txBody>
          <a:bodyPr wrap="square" rtlCol="0">
            <a:spAutoFit/>
          </a:bodyPr>
          <a:lstStyle/>
          <a:p>
            <a:r>
              <a:rPr lang="fr-FR" dirty="0"/>
              <a:t>Justine Manuel </a:t>
            </a:r>
          </a:p>
          <a:p>
            <a:r>
              <a:rPr lang="fr-FR" dirty="0"/>
              <a:t>Doctorante en sciences des religions, </a:t>
            </a:r>
          </a:p>
          <a:p>
            <a:r>
              <a:rPr lang="fr-FR" dirty="0"/>
              <a:t>UQÀM – Canada</a:t>
            </a:r>
          </a:p>
          <a:p>
            <a:endParaRPr lang="fr-FR" dirty="0"/>
          </a:p>
          <a:p>
            <a:endParaRPr lang="fr-FR" dirty="0"/>
          </a:p>
          <a:p>
            <a:endParaRPr lang="fr-FR" dirty="0"/>
          </a:p>
          <a:p>
            <a:r>
              <a:rPr lang="fr-FR" dirty="0"/>
              <a:t>Barcelone, 10 juillet 2019</a:t>
            </a:r>
          </a:p>
        </p:txBody>
      </p:sp>
      <p:pic>
        <p:nvPicPr>
          <p:cNvPr id="3" name="Image 2">
            <a:extLst>
              <a:ext uri="{FF2B5EF4-FFF2-40B4-BE49-F238E27FC236}">
                <a16:creationId xmlns:a16="http://schemas.microsoft.com/office/drawing/2014/main" id="{731A1C21-AABB-484E-9627-DD056146AC0F}"/>
              </a:ext>
            </a:extLst>
          </p:cNvPr>
          <p:cNvPicPr>
            <a:picLocks noChangeAspect="1"/>
          </p:cNvPicPr>
          <p:nvPr/>
        </p:nvPicPr>
        <p:blipFill>
          <a:blip r:embed="rId2"/>
          <a:stretch>
            <a:fillRect/>
          </a:stretch>
        </p:blipFill>
        <p:spPr>
          <a:xfrm>
            <a:off x="9464480" y="1454046"/>
            <a:ext cx="1250731" cy="1250731"/>
          </a:xfrm>
          <a:prstGeom prst="rect">
            <a:avLst/>
          </a:prstGeom>
        </p:spPr>
      </p:pic>
    </p:spTree>
    <p:extLst>
      <p:ext uri="{BB962C8B-B14F-4D97-AF65-F5344CB8AC3E}">
        <p14:creationId xmlns:p14="http://schemas.microsoft.com/office/powerpoint/2010/main" val="19548956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EBE5A7-CFB8-6243-98D5-A88A2F685D19}"/>
              </a:ext>
            </a:extLst>
          </p:cNvPr>
          <p:cNvSpPr>
            <a:spLocks noGrp="1"/>
          </p:cNvSpPr>
          <p:nvPr>
            <p:ph type="title"/>
          </p:nvPr>
        </p:nvSpPr>
        <p:spPr/>
        <p:txBody>
          <a:bodyPr/>
          <a:lstStyle/>
          <a:p>
            <a:r>
              <a:rPr lang="fr-FR" dirty="0"/>
              <a:t>Stratégies de </a:t>
            </a:r>
            <a:br>
              <a:rPr lang="fr-FR" dirty="0"/>
            </a:br>
            <a:r>
              <a:rPr lang="fr-FR" dirty="0"/>
              <a:t>résistance</a:t>
            </a:r>
          </a:p>
        </p:txBody>
      </p:sp>
      <p:sp>
        <p:nvSpPr>
          <p:cNvPr id="3" name="Espace réservé du contenu 2">
            <a:extLst>
              <a:ext uri="{FF2B5EF4-FFF2-40B4-BE49-F238E27FC236}">
                <a16:creationId xmlns:a16="http://schemas.microsoft.com/office/drawing/2014/main" id="{6E5BC6D4-6FC7-3545-89A8-74F7CD5E4BFA}"/>
              </a:ext>
            </a:extLst>
          </p:cNvPr>
          <p:cNvSpPr>
            <a:spLocks noGrp="1"/>
          </p:cNvSpPr>
          <p:nvPr>
            <p:ph idx="1"/>
          </p:nvPr>
        </p:nvSpPr>
        <p:spPr/>
        <p:txBody>
          <a:bodyPr/>
          <a:lstStyle/>
          <a:p>
            <a:r>
              <a:rPr lang="fr-FR" dirty="0"/>
              <a:t>Réappropriation des codes de l’institution, rentrer dans le « boys club »</a:t>
            </a:r>
          </a:p>
          <a:p>
            <a:r>
              <a:rPr lang="fr-FR" dirty="0"/>
              <a:t>Création de communautés en marge </a:t>
            </a:r>
          </a:p>
          <a:p>
            <a:r>
              <a:rPr lang="fr-FR" dirty="0"/>
              <a:t>Grève du travail </a:t>
            </a:r>
          </a:p>
          <a:p>
            <a:r>
              <a:rPr lang="fr-FR" dirty="0"/>
              <a:t>Recours au  droit canonique </a:t>
            </a:r>
          </a:p>
          <a:p>
            <a:r>
              <a:rPr lang="fr-FR" dirty="0"/>
              <a:t>… </a:t>
            </a:r>
          </a:p>
        </p:txBody>
      </p:sp>
      <p:sp>
        <p:nvSpPr>
          <p:cNvPr id="4" name="Rectangle 3">
            <a:extLst>
              <a:ext uri="{FF2B5EF4-FFF2-40B4-BE49-F238E27FC236}">
                <a16:creationId xmlns:a16="http://schemas.microsoft.com/office/drawing/2014/main" id="{A344915C-E9B3-504A-BB87-C71F40EE0565}"/>
              </a:ext>
            </a:extLst>
          </p:cNvPr>
          <p:cNvSpPr/>
          <p:nvPr/>
        </p:nvSpPr>
        <p:spPr>
          <a:xfrm>
            <a:off x="3573517" y="6139594"/>
            <a:ext cx="7977351" cy="461665"/>
          </a:xfrm>
          <a:prstGeom prst="rect">
            <a:avLst/>
          </a:prstGeom>
        </p:spPr>
        <p:txBody>
          <a:bodyPr wrap="square">
            <a:spAutoFit/>
          </a:bodyPr>
          <a:lstStyle/>
          <a:p>
            <a:r>
              <a:rPr lang="fr-FR" sz="1200" dirty="0"/>
              <a:t>Pour aller plus loin : Lilja, M. et Vinthagen, S. (2014). </a:t>
            </a:r>
            <a:r>
              <a:rPr lang="en-US" sz="1200" dirty="0"/>
              <a:t>Sovereign power, disciplinary power and biopower : resisting what power with what resistance ? </a:t>
            </a:r>
            <a:r>
              <a:rPr lang="en-US" sz="1200" i="1" dirty="0"/>
              <a:t>Journal of Political Power</a:t>
            </a:r>
            <a:r>
              <a:rPr lang="en-US" sz="1200" dirty="0"/>
              <a:t>, 7(1), p. 107-126</a:t>
            </a:r>
            <a:r>
              <a:rPr lang="fr-BE" sz="1200" dirty="0"/>
              <a:t> </a:t>
            </a:r>
            <a:endParaRPr lang="fr-FR" sz="1200" dirty="0"/>
          </a:p>
        </p:txBody>
      </p:sp>
    </p:spTree>
    <p:extLst>
      <p:ext uri="{BB962C8B-B14F-4D97-AF65-F5344CB8AC3E}">
        <p14:creationId xmlns:p14="http://schemas.microsoft.com/office/powerpoint/2010/main" val="3739601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BFC57B-6EA7-EB4C-941D-1CF3C7D9E09D}"/>
              </a:ext>
            </a:extLst>
          </p:cNvPr>
          <p:cNvSpPr>
            <a:spLocks noGrp="1"/>
          </p:cNvSpPr>
          <p:nvPr>
            <p:ph type="title"/>
          </p:nvPr>
        </p:nvSpPr>
        <p:spPr/>
        <p:txBody>
          <a:bodyPr/>
          <a:lstStyle/>
          <a:p>
            <a:r>
              <a:rPr lang="fr-FR" dirty="0"/>
              <a:t>Problématique </a:t>
            </a:r>
            <a:br>
              <a:rPr lang="fr-FR" dirty="0"/>
            </a:br>
            <a:r>
              <a:rPr lang="fr-FR" dirty="0"/>
              <a:t>&amp;</a:t>
            </a:r>
            <a:br>
              <a:rPr lang="fr-FR" dirty="0"/>
            </a:br>
            <a:r>
              <a:rPr lang="fr-FR" dirty="0"/>
              <a:t>Plan </a:t>
            </a:r>
          </a:p>
        </p:txBody>
      </p:sp>
      <p:sp>
        <p:nvSpPr>
          <p:cNvPr id="3" name="Espace réservé du contenu 2">
            <a:extLst>
              <a:ext uri="{FF2B5EF4-FFF2-40B4-BE49-F238E27FC236}">
                <a16:creationId xmlns:a16="http://schemas.microsoft.com/office/drawing/2014/main" id="{7E48AD50-0166-2C4C-9617-06B94BC27A79}"/>
              </a:ext>
            </a:extLst>
          </p:cNvPr>
          <p:cNvSpPr>
            <a:spLocks noGrp="1"/>
          </p:cNvSpPr>
          <p:nvPr>
            <p:ph idx="1"/>
          </p:nvPr>
        </p:nvSpPr>
        <p:spPr/>
        <p:txBody>
          <a:bodyPr/>
          <a:lstStyle/>
          <a:p>
            <a:r>
              <a:rPr lang="fr-FR" dirty="0"/>
              <a:t>Face au refus catholique d’ordonner des femmes prêtres et face à la critique féministe du cléricalisme catholique, comment analyser la pratique des femmes se faisant ordonner prêtre par la</a:t>
            </a:r>
            <a:r>
              <a:rPr lang="fr-FR" i="1" dirty="0"/>
              <a:t> Roman Catholic WomenPriests </a:t>
            </a:r>
            <a:r>
              <a:rPr lang="fr-FR" dirty="0"/>
              <a:t>(RCWP) ? </a:t>
            </a:r>
          </a:p>
          <a:p>
            <a:endParaRPr lang="fr-FR" dirty="0"/>
          </a:p>
          <a:p>
            <a:pPr lvl="2"/>
            <a:r>
              <a:rPr lang="fr-FR" dirty="0"/>
              <a:t>Le sacrement de l’Ordre catholique, rituel et ritualisation </a:t>
            </a:r>
          </a:p>
          <a:p>
            <a:pPr lvl="2"/>
            <a:r>
              <a:rPr lang="fr-FR" dirty="0"/>
              <a:t>Rituel d’ordination de RCWP </a:t>
            </a:r>
          </a:p>
          <a:p>
            <a:pPr lvl="2"/>
            <a:r>
              <a:rPr lang="fr-FR" dirty="0"/>
              <a:t>Critiques féministes catholiques et stratégies de résistance </a:t>
            </a:r>
          </a:p>
          <a:p>
            <a:endParaRPr lang="fr-FR" dirty="0"/>
          </a:p>
        </p:txBody>
      </p:sp>
    </p:spTree>
    <p:extLst>
      <p:ext uri="{BB962C8B-B14F-4D97-AF65-F5344CB8AC3E}">
        <p14:creationId xmlns:p14="http://schemas.microsoft.com/office/powerpoint/2010/main" val="4294889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D40781-D530-0D44-8247-7A2069603924}"/>
              </a:ext>
            </a:extLst>
          </p:cNvPr>
          <p:cNvSpPr>
            <a:spLocks noGrp="1"/>
          </p:cNvSpPr>
          <p:nvPr>
            <p:ph type="title"/>
          </p:nvPr>
        </p:nvSpPr>
        <p:spPr>
          <a:xfrm>
            <a:off x="252919" y="1123837"/>
            <a:ext cx="2947482" cy="4601183"/>
          </a:xfrm>
        </p:spPr>
        <p:txBody>
          <a:bodyPr/>
          <a:lstStyle/>
          <a:p>
            <a:r>
              <a:rPr lang="fr-FR" dirty="0"/>
              <a:t>Rituel </a:t>
            </a:r>
            <a:br>
              <a:rPr lang="fr-FR" dirty="0"/>
            </a:br>
            <a:r>
              <a:rPr lang="fr-FR" dirty="0"/>
              <a:t>d’ordination </a:t>
            </a:r>
            <a:br>
              <a:rPr lang="fr-FR" dirty="0"/>
            </a:br>
            <a:r>
              <a:rPr lang="fr-FR" dirty="0"/>
              <a:t>catholique romain </a:t>
            </a:r>
          </a:p>
        </p:txBody>
      </p:sp>
      <p:sp>
        <p:nvSpPr>
          <p:cNvPr id="3" name="Espace réservé du contenu 2">
            <a:extLst>
              <a:ext uri="{FF2B5EF4-FFF2-40B4-BE49-F238E27FC236}">
                <a16:creationId xmlns:a16="http://schemas.microsoft.com/office/drawing/2014/main" id="{68F5BCEC-6F6D-2F47-9CE5-070337137346}"/>
              </a:ext>
            </a:extLst>
          </p:cNvPr>
          <p:cNvSpPr>
            <a:spLocks noGrp="1"/>
          </p:cNvSpPr>
          <p:nvPr>
            <p:ph idx="1"/>
          </p:nvPr>
        </p:nvSpPr>
        <p:spPr/>
        <p:txBody>
          <a:bodyPr>
            <a:normAutofit/>
          </a:bodyPr>
          <a:lstStyle/>
          <a:p>
            <a:r>
              <a:rPr lang="fr-BE" dirty="0"/>
              <a:t>5 grandes parties : </a:t>
            </a:r>
          </a:p>
          <a:p>
            <a:endParaRPr lang="fr-BE" dirty="0"/>
          </a:p>
          <a:p>
            <a:pPr lvl="1"/>
            <a:r>
              <a:rPr lang="fr-BE" dirty="0"/>
              <a:t>1/ Ouverture de la célébration : présentation du ou des candidats, litanie des saints invités à aider l’ordinand dans sa future tâche. </a:t>
            </a:r>
          </a:p>
          <a:p>
            <a:pPr lvl="1"/>
            <a:r>
              <a:rPr lang="fr-BE" dirty="0"/>
              <a:t>2/ Liturgie de la Parole, homélie par l’évêque. </a:t>
            </a:r>
          </a:p>
          <a:p>
            <a:pPr lvl="1"/>
            <a:r>
              <a:rPr lang="fr-BE" dirty="0"/>
              <a:t>3/ Sacrement de l’Ordre : </a:t>
            </a:r>
            <a:r>
              <a:rPr lang="fr-BE" b="1" dirty="0"/>
              <a:t>imposition des mains et prière d’ordination</a:t>
            </a:r>
            <a:r>
              <a:rPr lang="fr-BE" dirty="0"/>
              <a:t>. Suivies de l’onction des mains de l’ordinand avec le St Chrême et de la remise du pain et du vin au nouveau prêtre. </a:t>
            </a:r>
          </a:p>
          <a:p>
            <a:pPr lvl="1"/>
            <a:r>
              <a:rPr lang="fr-BE" dirty="0"/>
              <a:t>4/ Liturgie eucharistique</a:t>
            </a:r>
          </a:p>
          <a:p>
            <a:pPr lvl="1"/>
            <a:r>
              <a:rPr lang="fr-BE" dirty="0"/>
              <a:t>5/ Conclusion de la célébration</a:t>
            </a:r>
          </a:p>
        </p:txBody>
      </p:sp>
      <p:sp>
        <p:nvSpPr>
          <p:cNvPr id="4" name="ZoneTexte 3">
            <a:extLst>
              <a:ext uri="{FF2B5EF4-FFF2-40B4-BE49-F238E27FC236}">
                <a16:creationId xmlns:a16="http://schemas.microsoft.com/office/drawing/2014/main" id="{7A5DEBC2-3358-8F45-8318-78907017226D}"/>
              </a:ext>
            </a:extLst>
          </p:cNvPr>
          <p:cNvSpPr txBox="1"/>
          <p:nvPr/>
        </p:nvSpPr>
        <p:spPr>
          <a:xfrm>
            <a:off x="3549433" y="6369269"/>
            <a:ext cx="7954870" cy="276999"/>
          </a:xfrm>
          <a:prstGeom prst="rect">
            <a:avLst/>
          </a:prstGeom>
          <a:noFill/>
        </p:spPr>
        <p:txBody>
          <a:bodyPr wrap="square" rtlCol="0">
            <a:spAutoFit/>
          </a:bodyPr>
          <a:lstStyle/>
          <a:p>
            <a:r>
              <a:rPr lang="fr-FR" sz="1200" dirty="0"/>
              <a:t>Église catholique (1996). </a:t>
            </a:r>
            <a:r>
              <a:rPr lang="fr-FR" sz="1200" i="1" dirty="0"/>
              <a:t>L’ordination de l’évêque, des prêtres, des diacres</a:t>
            </a:r>
            <a:r>
              <a:rPr lang="fr-FR" sz="1200" dirty="0"/>
              <a:t>. Paris : Desclée/Mame.  </a:t>
            </a:r>
          </a:p>
        </p:txBody>
      </p:sp>
    </p:spTree>
    <p:extLst>
      <p:ext uri="{BB962C8B-B14F-4D97-AF65-F5344CB8AC3E}">
        <p14:creationId xmlns:p14="http://schemas.microsoft.com/office/powerpoint/2010/main" val="28576081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EBE5A7-CFB8-6243-98D5-A88A2F685D19}"/>
              </a:ext>
            </a:extLst>
          </p:cNvPr>
          <p:cNvSpPr>
            <a:spLocks noGrp="1"/>
          </p:cNvSpPr>
          <p:nvPr>
            <p:ph type="title"/>
          </p:nvPr>
        </p:nvSpPr>
        <p:spPr/>
        <p:txBody>
          <a:bodyPr/>
          <a:lstStyle/>
          <a:p>
            <a:r>
              <a:rPr lang="fr-FR" dirty="0"/>
              <a:t>Rituel </a:t>
            </a:r>
            <a:br>
              <a:rPr lang="fr-FR" dirty="0"/>
            </a:br>
            <a:r>
              <a:rPr lang="fr-FR" dirty="0"/>
              <a:t>d’ordination </a:t>
            </a:r>
            <a:br>
              <a:rPr lang="fr-FR" dirty="0"/>
            </a:br>
            <a:r>
              <a:rPr lang="fr-FR" dirty="0"/>
              <a:t>catholique romain </a:t>
            </a:r>
            <a:br>
              <a:rPr lang="fr-FR" dirty="0"/>
            </a:br>
            <a:r>
              <a:rPr lang="fr-FR" dirty="0"/>
              <a:t>(2)</a:t>
            </a:r>
          </a:p>
        </p:txBody>
      </p:sp>
      <p:pic>
        <p:nvPicPr>
          <p:cNvPr id="4" name="Espace réservé du contenu 3">
            <a:extLst>
              <a:ext uri="{FF2B5EF4-FFF2-40B4-BE49-F238E27FC236}">
                <a16:creationId xmlns:a16="http://schemas.microsoft.com/office/drawing/2014/main" id="{DA5ACFB6-BF22-2A4D-AE2F-EEB25C2D4FCE}"/>
              </a:ext>
            </a:extLst>
          </p:cNvPr>
          <p:cNvPicPr>
            <a:picLocks noGrp="1" noChangeAspect="1"/>
          </p:cNvPicPr>
          <p:nvPr>
            <p:ph idx="1"/>
          </p:nvPr>
        </p:nvPicPr>
        <p:blipFill>
          <a:blip r:embed="rId2"/>
          <a:stretch>
            <a:fillRect/>
          </a:stretch>
        </p:blipFill>
        <p:spPr>
          <a:xfrm>
            <a:off x="5479736" y="863790"/>
            <a:ext cx="3840956" cy="5121275"/>
          </a:xfrm>
          <a:prstGeom prst="rect">
            <a:avLst/>
          </a:prstGeom>
        </p:spPr>
      </p:pic>
      <p:sp>
        <p:nvSpPr>
          <p:cNvPr id="5" name="ZoneTexte 4">
            <a:extLst>
              <a:ext uri="{FF2B5EF4-FFF2-40B4-BE49-F238E27FC236}">
                <a16:creationId xmlns:a16="http://schemas.microsoft.com/office/drawing/2014/main" id="{AC3709B7-23E1-7B4D-87DF-0DD2FC5A8115}"/>
              </a:ext>
            </a:extLst>
          </p:cNvPr>
          <p:cNvSpPr txBox="1"/>
          <p:nvPr/>
        </p:nvSpPr>
        <p:spPr>
          <a:xfrm>
            <a:off x="3479855" y="6243145"/>
            <a:ext cx="7840717" cy="276999"/>
          </a:xfrm>
          <a:prstGeom prst="rect">
            <a:avLst/>
          </a:prstGeom>
          <a:noFill/>
        </p:spPr>
        <p:txBody>
          <a:bodyPr wrap="square" rtlCol="0">
            <a:spAutoFit/>
          </a:bodyPr>
          <a:lstStyle/>
          <a:p>
            <a:r>
              <a:rPr lang="fr-FR" sz="1200" dirty="0"/>
              <a:t>Récupérée de : </a:t>
            </a:r>
            <a:r>
              <a:rPr lang="fr-FR" sz="1200" dirty="0">
                <a:hlinkClick r:id="rId3"/>
              </a:rPr>
              <a:t>http://spiritains.org/article/ordination.htm</a:t>
            </a:r>
            <a:r>
              <a:rPr lang="fr-FR" sz="1200" dirty="0"/>
              <a:t> </a:t>
            </a:r>
          </a:p>
        </p:txBody>
      </p:sp>
    </p:spTree>
    <p:extLst>
      <p:ext uri="{BB962C8B-B14F-4D97-AF65-F5344CB8AC3E}">
        <p14:creationId xmlns:p14="http://schemas.microsoft.com/office/powerpoint/2010/main" val="1893042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EBE5A7-CFB8-6243-98D5-A88A2F685D19}"/>
              </a:ext>
            </a:extLst>
          </p:cNvPr>
          <p:cNvSpPr>
            <a:spLocks noGrp="1"/>
          </p:cNvSpPr>
          <p:nvPr>
            <p:ph type="title"/>
          </p:nvPr>
        </p:nvSpPr>
        <p:spPr/>
        <p:txBody>
          <a:bodyPr/>
          <a:lstStyle/>
          <a:p>
            <a:r>
              <a:rPr lang="fr-FR" dirty="0"/>
              <a:t>Rituel </a:t>
            </a:r>
            <a:br>
              <a:rPr lang="fr-FR" dirty="0"/>
            </a:br>
            <a:r>
              <a:rPr lang="fr-FR" dirty="0"/>
              <a:t>d’ordination </a:t>
            </a:r>
            <a:br>
              <a:rPr lang="fr-FR" dirty="0"/>
            </a:br>
            <a:r>
              <a:rPr lang="fr-FR" dirty="0"/>
              <a:t>catholique romain </a:t>
            </a:r>
            <a:br>
              <a:rPr lang="fr-FR" dirty="0"/>
            </a:br>
            <a:r>
              <a:rPr lang="fr-FR" dirty="0"/>
              <a:t>- </a:t>
            </a:r>
            <a:br>
              <a:rPr lang="fr-FR" dirty="0"/>
            </a:br>
            <a:r>
              <a:rPr lang="fr-FR" dirty="0"/>
              <a:t>Prière d’ordination </a:t>
            </a:r>
          </a:p>
        </p:txBody>
      </p:sp>
      <p:sp>
        <p:nvSpPr>
          <p:cNvPr id="3" name="Espace réservé du contenu 2">
            <a:extLst>
              <a:ext uri="{FF2B5EF4-FFF2-40B4-BE49-F238E27FC236}">
                <a16:creationId xmlns:a16="http://schemas.microsoft.com/office/drawing/2014/main" id="{6E5BC6D4-6FC7-3545-89A8-74F7CD5E4BFA}"/>
              </a:ext>
            </a:extLst>
          </p:cNvPr>
          <p:cNvSpPr>
            <a:spLocks noGrp="1"/>
          </p:cNvSpPr>
          <p:nvPr>
            <p:ph idx="1"/>
          </p:nvPr>
        </p:nvSpPr>
        <p:spPr>
          <a:xfrm>
            <a:off x="3541986" y="273268"/>
            <a:ext cx="8229600" cy="6148553"/>
          </a:xfrm>
        </p:spPr>
        <p:txBody>
          <a:bodyPr numCol="3">
            <a:normAutofit fontScale="70000" lnSpcReduction="20000"/>
          </a:bodyPr>
          <a:lstStyle/>
          <a:p>
            <a:r>
              <a:rPr lang="fr-BE" dirty="0">
                <a:solidFill>
                  <a:schemeClr val="accent6"/>
                </a:solidFill>
              </a:rPr>
              <a:t>Sois avec nous, Seigneur, Père </a:t>
            </a:r>
            <a:r>
              <a:rPr lang="fr-BE" dirty="0"/>
              <a:t>très saint, </a:t>
            </a:r>
            <a:br>
              <a:rPr lang="fr-BE" dirty="0"/>
            </a:br>
            <a:r>
              <a:rPr lang="fr-BE" dirty="0"/>
              <a:t>sois avec nous, Dieu éternel et tout-puissant, </a:t>
            </a:r>
            <a:br>
              <a:rPr lang="fr-BE" dirty="0"/>
            </a:br>
            <a:r>
              <a:rPr lang="fr-BE" dirty="0"/>
              <a:t>Toi qui fondes la dignité de la personne humaine </a:t>
            </a:r>
            <a:br>
              <a:rPr lang="fr-BE" dirty="0"/>
            </a:br>
            <a:r>
              <a:rPr lang="fr-BE" dirty="0"/>
              <a:t>et qui répartis toutes grâces, </a:t>
            </a:r>
            <a:br>
              <a:rPr lang="fr-BE" dirty="0"/>
            </a:br>
            <a:r>
              <a:rPr lang="fr-BE" dirty="0"/>
              <a:t>toi, la source de toute vie et de toute croissance. </a:t>
            </a:r>
            <a:br>
              <a:rPr lang="fr-BE" dirty="0"/>
            </a:br>
            <a:r>
              <a:rPr lang="fr-BE" dirty="0"/>
              <a:t>Pour former le peuple sacerdotal, </a:t>
            </a:r>
            <a:br>
              <a:rPr lang="fr-BE" dirty="0"/>
            </a:br>
            <a:r>
              <a:rPr lang="fr-BE" dirty="0"/>
              <a:t>tu suscites en lui, par la force de l'Esprit Saint, </a:t>
            </a:r>
            <a:br>
              <a:rPr lang="fr-BE" dirty="0"/>
            </a:br>
            <a:r>
              <a:rPr lang="fr-BE" dirty="0"/>
              <a:t>et selon les divers ordres, </a:t>
            </a:r>
            <a:br>
              <a:rPr lang="fr-BE" dirty="0"/>
            </a:br>
            <a:r>
              <a:rPr lang="fr-BE" dirty="0"/>
              <a:t>les ministres de Jésus, le Christ, ton Fils bien-aimé. </a:t>
            </a:r>
          </a:p>
          <a:p>
            <a:r>
              <a:rPr lang="fr-BE" dirty="0"/>
              <a:t>Déjà, dans la </a:t>
            </a:r>
            <a:r>
              <a:rPr lang="fr-BE" dirty="0">
                <a:solidFill>
                  <a:schemeClr val="accent6"/>
                </a:solidFill>
              </a:rPr>
              <a:t>première Alliance</a:t>
            </a:r>
            <a:r>
              <a:rPr lang="fr-BE" dirty="0"/>
              <a:t>, </a:t>
            </a:r>
            <a:br>
              <a:rPr lang="fr-BE" dirty="0"/>
            </a:br>
            <a:r>
              <a:rPr lang="fr-BE" dirty="0"/>
              <a:t>des fonctions sacrées préparaient les ministères à venir. </a:t>
            </a:r>
            <a:br>
              <a:rPr lang="fr-BE" dirty="0"/>
            </a:br>
            <a:r>
              <a:rPr lang="fr-BE" dirty="0"/>
              <a:t>Tu avais mis à la tête du peuple </a:t>
            </a:r>
            <a:r>
              <a:rPr lang="fr-BE" dirty="0">
                <a:solidFill>
                  <a:schemeClr val="accent6"/>
                </a:solidFill>
              </a:rPr>
              <a:t>Moïse et Aaron</a:t>
            </a:r>
            <a:r>
              <a:rPr lang="fr-BE" dirty="0"/>
              <a:t>, </a:t>
            </a:r>
            <a:br>
              <a:rPr lang="fr-BE" dirty="0"/>
            </a:br>
            <a:r>
              <a:rPr lang="fr-BE" dirty="0"/>
              <a:t>chargés de le conduire et de le sanctifier ; </a:t>
            </a:r>
            <a:br>
              <a:rPr lang="fr-BE" dirty="0"/>
            </a:br>
            <a:r>
              <a:rPr lang="fr-BE" dirty="0"/>
              <a:t>tu avais aussi choisi des hommes, </a:t>
            </a:r>
            <a:br>
              <a:rPr lang="fr-BE" dirty="0"/>
            </a:br>
            <a:r>
              <a:rPr lang="fr-BE" dirty="0"/>
              <a:t>d'un autre ordre et d'un autre rang, </a:t>
            </a:r>
            <a:br>
              <a:rPr lang="fr-BE" dirty="0"/>
            </a:br>
            <a:r>
              <a:rPr lang="fr-BE" dirty="0"/>
              <a:t>pour les seconder dans leur tâche. </a:t>
            </a:r>
            <a:br>
              <a:rPr lang="fr-BE" dirty="0"/>
            </a:br>
            <a:r>
              <a:rPr lang="fr-BE" dirty="0"/>
              <a:t>C'est ainsi que, pendant la marche au désert, </a:t>
            </a:r>
            <a:br>
              <a:rPr lang="fr-BE" dirty="0"/>
            </a:br>
            <a:r>
              <a:rPr lang="fr-BE" dirty="0"/>
              <a:t>tu as communiqué l'esprit donné à Moïse </a:t>
            </a:r>
            <a:br>
              <a:rPr lang="fr-BE" dirty="0"/>
            </a:br>
            <a:r>
              <a:rPr lang="fr-BE" dirty="0"/>
              <a:t>aux soixante-dix hommes pleins de sagesse </a:t>
            </a:r>
            <a:br>
              <a:rPr lang="fr-BE" dirty="0"/>
            </a:br>
            <a:r>
              <a:rPr lang="fr-BE" dirty="0"/>
              <a:t>qui devaient l'aider à gouverner ton peuple. </a:t>
            </a:r>
            <a:br>
              <a:rPr lang="fr-BE" dirty="0"/>
            </a:br>
            <a:r>
              <a:rPr lang="fr-BE" dirty="0"/>
              <a:t>C'est ainsi que tu as étendu aux fils d'Aaron </a:t>
            </a:r>
            <a:br>
              <a:rPr lang="fr-BE" dirty="0"/>
            </a:br>
            <a:r>
              <a:rPr lang="fr-BE" dirty="0"/>
              <a:t>la consécration que leur père avait reçue, </a:t>
            </a:r>
            <a:br>
              <a:rPr lang="fr-BE" dirty="0"/>
            </a:br>
            <a:r>
              <a:rPr lang="fr-BE" dirty="0"/>
              <a:t>pour que des prêtres selon la Loi </a:t>
            </a:r>
            <a:br>
              <a:rPr lang="fr-BE" dirty="0"/>
            </a:br>
            <a:r>
              <a:rPr lang="fr-BE" dirty="0"/>
              <a:t>soient chargés </a:t>
            </a:r>
            <a:r>
              <a:rPr lang="fr-BE" dirty="0">
                <a:solidFill>
                  <a:schemeClr val="accent6"/>
                </a:solidFill>
              </a:rPr>
              <a:t>d'offrir des sacrifices</a:t>
            </a:r>
            <a:r>
              <a:rPr lang="fr-BE" dirty="0"/>
              <a:t> </a:t>
            </a:r>
            <a:br>
              <a:rPr lang="fr-BE" dirty="0"/>
            </a:br>
            <a:r>
              <a:rPr lang="fr-BE" dirty="0"/>
              <a:t>qui étaient l'ébauche des biens à venir. </a:t>
            </a:r>
          </a:p>
          <a:p>
            <a:r>
              <a:rPr lang="fr-BE" dirty="0"/>
              <a:t>Mais, en ces temps qui sont les derniers, Père très saint, </a:t>
            </a:r>
            <a:br>
              <a:rPr lang="fr-BE" dirty="0"/>
            </a:br>
            <a:r>
              <a:rPr lang="fr-BE" dirty="0">
                <a:solidFill>
                  <a:schemeClr val="accent6"/>
                </a:solidFill>
              </a:rPr>
              <a:t>tu as envoyé dans le monde ton Fils Jésus</a:t>
            </a:r>
            <a:r>
              <a:rPr lang="fr-BE" dirty="0"/>
              <a:t>, </a:t>
            </a:r>
            <a:br>
              <a:rPr lang="fr-BE" dirty="0"/>
            </a:br>
            <a:r>
              <a:rPr lang="fr-BE" dirty="0"/>
              <a:t>l'Apôtre et le Grand Prêtre que notre foi confesse. </a:t>
            </a:r>
            <a:br>
              <a:rPr lang="fr-BE" dirty="0"/>
            </a:br>
            <a:r>
              <a:rPr lang="fr-BE" dirty="0"/>
              <a:t>Par l'Esprit Saint, il s'est offert lui-même à toi </a:t>
            </a:r>
            <a:br>
              <a:rPr lang="fr-BE" dirty="0"/>
            </a:br>
            <a:r>
              <a:rPr lang="fr-BE" dirty="0"/>
              <a:t>comme une victime sans tache ; </a:t>
            </a:r>
            <a:br>
              <a:rPr lang="fr-BE" dirty="0"/>
            </a:br>
            <a:r>
              <a:rPr lang="fr-BE" dirty="0">
                <a:solidFill>
                  <a:schemeClr val="accent6"/>
                </a:solidFill>
              </a:rPr>
              <a:t>il a fait participer à sa mission </a:t>
            </a:r>
            <a:br>
              <a:rPr lang="fr-BE" dirty="0">
                <a:solidFill>
                  <a:schemeClr val="accent6"/>
                </a:solidFill>
              </a:rPr>
            </a:br>
            <a:r>
              <a:rPr lang="fr-BE" dirty="0">
                <a:solidFill>
                  <a:schemeClr val="accent6"/>
                </a:solidFill>
              </a:rPr>
              <a:t>ses Apôtres </a:t>
            </a:r>
            <a:r>
              <a:rPr lang="fr-BE" dirty="0"/>
              <a:t>consacrés dans la vérité, </a:t>
            </a:r>
            <a:br>
              <a:rPr lang="fr-BE" dirty="0"/>
            </a:br>
            <a:r>
              <a:rPr lang="fr-BE" dirty="0"/>
              <a:t>et tu leur as donné des compagnons </a:t>
            </a:r>
            <a:br>
              <a:rPr lang="fr-BE" dirty="0"/>
            </a:br>
            <a:r>
              <a:rPr lang="fr-BE" dirty="0"/>
              <a:t>pour que l'œuvre du salut </a:t>
            </a:r>
            <a:br>
              <a:rPr lang="fr-BE" dirty="0"/>
            </a:br>
            <a:r>
              <a:rPr lang="fr-BE" dirty="0"/>
              <a:t>soit annoncée et accomplie dans le monde entier. </a:t>
            </a:r>
          </a:p>
          <a:p>
            <a:r>
              <a:rPr lang="fr-BE" dirty="0"/>
              <a:t>Aujourd'hui encore, Seigneur, </a:t>
            </a:r>
            <a:br>
              <a:rPr lang="fr-BE" dirty="0"/>
            </a:br>
            <a:r>
              <a:rPr lang="fr-BE" dirty="0">
                <a:solidFill>
                  <a:schemeClr val="accent6"/>
                </a:solidFill>
              </a:rPr>
              <a:t>viens en aide </a:t>
            </a:r>
            <a:r>
              <a:rPr lang="fr-BE" dirty="0"/>
              <a:t>à notre faiblesse : </a:t>
            </a:r>
            <a:br>
              <a:rPr lang="fr-BE" dirty="0"/>
            </a:br>
            <a:r>
              <a:rPr lang="fr-BE" dirty="0"/>
              <a:t>accorde-nous le coopérateur dont nous avons besoin </a:t>
            </a:r>
            <a:br>
              <a:rPr lang="fr-BE" dirty="0"/>
            </a:br>
            <a:r>
              <a:rPr lang="fr-BE" dirty="0"/>
              <a:t>pour exercer le sacerdoce apostolique. </a:t>
            </a:r>
          </a:p>
          <a:p>
            <a:r>
              <a:rPr lang="fr-BE" dirty="0"/>
              <a:t>Nous t'en prions, Père tout-puissant, </a:t>
            </a:r>
            <a:br>
              <a:rPr lang="fr-BE" dirty="0"/>
            </a:br>
            <a:r>
              <a:rPr lang="fr-BE" dirty="0">
                <a:solidFill>
                  <a:schemeClr val="accent6"/>
                </a:solidFill>
              </a:rPr>
              <a:t>donne à ton serviteur que voici </a:t>
            </a:r>
            <a:br>
              <a:rPr lang="fr-BE" dirty="0">
                <a:solidFill>
                  <a:schemeClr val="accent6"/>
                </a:solidFill>
              </a:rPr>
            </a:br>
            <a:r>
              <a:rPr lang="fr-BE" dirty="0">
                <a:solidFill>
                  <a:schemeClr val="accent6"/>
                </a:solidFill>
              </a:rPr>
              <a:t>d'entrer dans l'ordre des prêtres </a:t>
            </a:r>
            <a:r>
              <a:rPr lang="fr-BE" dirty="0"/>
              <a:t>; </a:t>
            </a:r>
            <a:br>
              <a:rPr lang="fr-BE" dirty="0"/>
            </a:br>
            <a:r>
              <a:rPr lang="fr-BE" dirty="0"/>
              <a:t>Répands une nouvelle fois au plus profond de lui-même </a:t>
            </a:r>
            <a:br>
              <a:rPr lang="fr-BE" dirty="0"/>
            </a:br>
            <a:r>
              <a:rPr lang="fr-BE" dirty="0"/>
              <a:t>l'Esprit de sainteté ; </a:t>
            </a:r>
            <a:br>
              <a:rPr lang="fr-BE" dirty="0"/>
            </a:br>
            <a:r>
              <a:rPr lang="fr-BE" dirty="0"/>
              <a:t>Qu'il reçoive de toi, Seigneur, </a:t>
            </a:r>
            <a:br>
              <a:rPr lang="fr-BE" dirty="0"/>
            </a:br>
            <a:r>
              <a:rPr lang="fr-BE" dirty="0">
                <a:solidFill>
                  <a:schemeClr val="accent6"/>
                </a:solidFill>
              </a:rPr>
              <a:t>la charge de seconder l'ordre épiscopal </a:t>
            </a:r>
            <a:r>
              <a:rPr lang="fr-BE" dirty="0"/>
              <a:t>; </a:t>
            </a:r>
            <a:br>
              <a:rPr lang="fr-BE" dirty="0"/>
            </a:br>
            <a:r>
              <a:rPr lang="fr-BE" dirty="0"/>
              <a:t>Qu'il incite à la pureté des mœurs </a:t>
            </a:r>
            <a:br>
              <a:rPr lang="fr-BE" dirty="0"/>
            </a:br>
            <a:r>
              <a:rPr lang="fr-BE" dirty="0"/>
              <a:t>par l'exemple de sa conduite. </a:t>
            </a:r>
            <a:br>
              <a:rPr lang="fr-BE" dirty="0"/>
            </a:br>
            <a:r>
              <a:rPr lang="fr-BE" dirty="0"/>
              <a:t>Qu'il soit un vrai collaborateur des évêques </a:t>
            </a:r>
            <a:br>
              <a:rPr lang="fr-BE" dirty="0"/>
            </a:br>
            <a:r>
              <a:rPr lang="fr-BE" dirty="0"/>
              <a:t>pour que le message de l'Évangile, </a:t>
            </a:r>
            <a:br>
              <a:rPr lang="fr-BE" dirty="0"/>
            </a:br>
            <a:r>
              <a:rPr lang="fr-BE" dirty="0"/>
              <a:t>par sa prédication et avec la grâce de l'Esprit Saint, </a:t>
            </a:r>
            <a:br>
              <a:rPr lang="fr-BE" dirty="0"/>
            </a:br>
            <a:r>
              <a:rPr lang="fr-BE" dirty="0"/>
              <a:t>porte du fruit dans les cœurs </a:t>
            </a:r>
            <a:br>
              <a:rPr lang="fr-BE" dirty="0"/>
            </a:br>
            <a:r>
              <a:rPr lang="fr-BE" dirty="0"/>
              <a:t>et parvienne jusqu'aux extrémités de la terre. </a:t>
            </a:r>
            <a:br>
              <a:rPr lang="fr-BE" dirty="0"/>
            </a:br>
            <a:r>
              <a:rPr lang="fr-BE" dirty="0"/>
              <a:t>Qu'il soit avec nous </a:t>
            </a:r>
            <a:br>
              <a:rPr lang="fr-BE" dirty="0"/>
            </a:br>
            <a:r>
              <a:rPr lang="fr-BE" dirty="0"/>
              <a:t>un fidèle intendant de tes mystères, </a:t>
            </a:r>
            <a:br>
              <a:rPr lang="fr-BE" dirty="0"/>
            </a:br>
            <a:r>
              <a:rPr lang="fr-BE" dirty="0"/>
              <a:t>pour </a:t>
            </a:r>
            <a:r>
              <a:rPr lang="fr-BE" dirty="0">
                <a:solidFill>
                  <a:schemeClr val="accent6"/>
                </a:solidFill>
              </a:rPr>
              <a:t>que ton peuple </a:t>
            </a:r>
            <a:br>
              <a:rPr lang="fr-BE" dirty="0">
                <a:solidFill>
                  <a:schemeClr val="accent6"/>
                </a:solidFill>
              </a:rPr>
            </a:br>
            <a:r>
              <a:rPr lang="fr-BE" dirty="0">
                <a:solidFill>
                  <a:schemeClr val="accent6"/>
                </a:solidFill>
              </a:rPr>
              <a:t>soit régénéré par le bain de la nouvelle naissance </a:t>
            </a:r>
            <a:br>
              <a:rPr lang="fr-BE" dirty="0">
                <a:solidFill>
                  <a:schemeClr val="accent6"/>
                </a:solidFill>
              </a:rPr>
            </a:br>
            <a:r>
              <a:rPr lang="fr-BE" dirty="0">
                <a:solidFill>
                  <a:schemeClr val="accent6"/>
                </a:solidFill>
              </a:rPr>
              <a:t>et reprenne des forces à ton autel, </a:t>
            </a:r>
            <a:br>
              <a:rPr lang="fr-BE" dirty="0">
                <a:solidFill>
                  <a:schemeClr val="accent6"/>
                </a:solidFill>
              </a:rPr>
            </a:br>
            <a:r>
              <a:rPr lang="fr-BE" dirty="0">
                <a:solidFill>
                  <a:schemeClr val="accent6"/>
                </a:solidFill>
              </a:rPr>
              <a:t>pour que les pécheurs soient réconciliés, </a:t>
            </a:r>
            <a:br>
              <a:rPr lang="fr-BE" dirty="0">
                <a:solidFill>
                  <a:schemeClr val="accent6"/>
                </a:solidFill>
              </a:rPr>
            </a:br>
            <a:r>
              <a:rPr lang="fr-BE" dirty="0">
                <a:solidFill>
                  <a:schemeClr val="accent6"/>
                </a:solidFill>
              </a:rPr>
              <a:t>et les malades, relevés.</a:t>
            </a:r>
            <a:r>
              <a:rPr lang="fr-BE" dirty="0"/>
              <a:t> </a:t>
            </a:r>
          </a:p>
          <a:p>
            <a:r>
              <a:rPr lang="fr-BE" dirty="0"/>
              <a:t>En communion avec nous, Seigneur, </a:t>
            </a:r>
            <a:br>
              <a:rPr lang="fr-BE" dirty="0"/>
            </a:br>
            <a:r>
              <a:rPr lang="fr-BE" dirty="0"/>
              <a:t>qu'il implore ta miséricorde pour le peuple qui lui est confié </a:t>
            </a:r>
            <a:br>
              <a:rPr lang="fr-BE" dirty="0"/>
            </a:br>
            <a:r>
              <a:rPr lang="fr-BE" dirty="0"/>
              <a:t>et pour l'humanité tout entière. </a:t>
            </a:r>
            <a:br>
              <a:rPr lang="fr-BE" dirty="0"/>
            </a:br>
            <a:r>
              <a:rPr lang="fr-BE" dirty="0"/>
              <a:t>Alors toutes les nations, rassemblées dans le Christ, </a:t>
            </a:r>
            <a:br>
              <a:rPr lang="fr-BE" dirty="0"/>
            </a:br>
            <a:r>
              <a:rPr lang="fr-BE" dirty="0"/>
              <a:t>seront transformées en l'unique peuple qui t'appartient </a:t>
            </a:r>
            <a:br>
              <a:rPr lang="fr-BE" dirty="0"/>
            </a:br>
            <a:r>
              <a:rPr lang="fr-BE" dirty="0"/>
              <a:t>et qui trouvera son achèvement dans ton Royaume. </a:t>
            </a:r>
          </a:p>
          <a:p>
            <a:r>
              <a:rPr lang="fr-BE" dirty="0"/>
              <a:t>Par Jésus Christ, ton Fils, notre Seigneur et notre Dieu, </a:t>
            </a:r>
            <a:br>
              <a:rPr lang="fr-BE" dirty="0"/>
            </a:br>
            <a:r>
              <a:rPr lang="fr-BE" dirty="0"/>
              <a:t>qui règne avec toi et le Saint-Esprit, </a:t>
            </a:r>
            <a:br>
              <a:rPr lang="fr-BE" dirty="0"/>
            </a:br>
            <a:r>
              <a:rPr lang="fr-BE" dirty="0"/>
              <a:t>maintenant et pour les siècles des siècles. </a:t>
            </a:r>
            <a:endParaRPr lang="fr-FR" dirty="0"/>
          </a:p>
        </p:txBody>
      </p:sp>
      <p:sp>
        <p:nvSpPr>
          <p:cNvPr id="4" name="ZoneTexte 3">
            <a:extLst>
              <a:ext uri="{FF2B5EF4-FFF2-40B4-BE49-F238E27FC236}">
                <a16:creationId xmlns:a16="http://schemas.microsoft.com/office/drawing/2014/main" id="{6C5598FA-4D22-AF44-B301-40757FF05BAD}"/>
              </a:ext>
            </a:extLst>
          </p:cNvPr>
          <p:cNvSpPr txBox="1"/>
          <p:nvPr/>
        </p:nvSpPr>
        <p:spPr>
          <a:xfrm>
            <a:off x="3541986" y="6421821"/>
            <a:ext cx="7954870" cy="276999"/>
          </a:xfrm>
          <a:prstGeom prst="rect">
            <a:avLst/>
          </a:prstGeom>
          <a:noFill/>
        </p:spPr>
        <p:txBody>
          <a:bodyPr wrap="square" rtlCol="0">
            <a:spAutoFit/>
          </a:bodyPr>
          <a:lstStyle/>
          <a:p>
            <a:r>
              <a:rPr lang="fr-FR" sz="1200" dirty="0"/>
              <a:t>Église catholique (1996). </a:t>
            </a:r>
            <a:r>
              <a:rPr lang="fr-FR" sz="1200" i="1" dirty="0"/>
              <a:t>L’ordination de l’évêque, des prêtres, des diacres</a:t>
            </a:r>
            <a:r>
              <a:rPr lang="fr-FR" sz="1200" dirty="0"/>
              <a:t>. Paris : Desclée/Mame.  </a:t>
            </a:r>
          </a:p>
        </p:txBody>
      </p:sp>
    </p:spTree>
    <p:extLst>
      <p:ext uri="{BB962C8B-B14F-4D97-AF65-F5344CB8AC3E}">
        <p14:creationId xmlns:p14="http://schemas.microsoft.com/office/powerpoint/2010/main" val="665049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EBE5A7-CFB8-6243-98D5-A88A2F685D19}"/>
              </a:ext>
            </a:extLst>
          </p:cNvPr>
          <p:cNvSpPr>
            <a:spLocks noGrp="1"/>
          </p:cNvSpPr>
          <p:nvPr>
            <p:ph type="title"/>
          </p:nvPr>
        </p:nvSpPr>
        <p:spPr/>
        <p:txBody>
          <a:bodyPr/>
          <a:lstStyle/>
          <a:p>
            <a:r>
              <a:rPr lang="fr-FR" dirty="0"/>
              <a:t>Sacrements </a:t>
            </a:r>
            <a:br>
              <a:rPr lang="fr-FR" dirty="0"/>
            </a:br>
            <a:r>
              <a:rPr lang="fr-FR" dirty="0"/>
              <a:t>&amp; </a:t>
            </a:r>
            <a:br>
              <a:rPr lang="fr-FR" dirty="0"/>
            </a:br>
            <a:r>
              <a:rPr lang="fr-FR" dirty="0"/>
              <a:t>ritualisation </a:t>
            </a:r>
          </a:p>
        </p:txBody>
      </p:sp>
      <p:sp>
        <p:nvSpPr>
          <p:cNvPr id="3" name="Espace réservé du contenu 2">
            <a:extLst>
              <a:ext uri="{FF2B5EF4-FFF2-40B4-BE49-F238E27FC236}">
                <a16:creationId xmlns:a16="http://schemas.microsoft.com/office/drawing/2014/main" id="{6E5BC6D4-6FC7-3545-89A8-74F7CD5E4BFA}"/>
              </a:ext>
            </a:extLst>
          </p:cNvPr>
          <p:cNvSpPr>
            <a:spLocks noGrp="1"/>
          </p:cNvSpPr>
          <p:nvPr>
            <p:ph idx="1"/>
          </p:nvPr>
        </p:nvSpPr>
        <p:spPr/>
        <p:txBody>
          <a:bodyPr/>
          <a:lstStyle/>
          <a:p>
            <a:r>
              <a:rPr lang="fr-FR" b="1" dirty="0"/>
              <a:t>Ritualisation</a:t>
            </a:r>
            <a:r>
              <a:rPr lang="fr-FR" dirty="0"/>
              <a:t> : stratégie de différenciation d’actions par rapport à d’autres, dans le but de manipuler et d’orienter l’ordre culturel de base d’une société tel qu’il est expérimenté, incorporé, et reproduit par les agents sociaux. Permet, de définir, de mobiliser, nuancer, activer des images qui façonnent la réalité. Construit certains types de relations de pouvoir efficaces à l’intérieur d’une organisation sociale particulière. </a:t>
            </a:r>
          </a:p>
        </p:txBody>
      </p:sp>
      <p:sp>
        <p:nvSpPr>
          <p:cNvPr id="4" name="ZoneTexte 3">
            <a:extLst>
              <a:ext uri="{FF2B5EF4-FFF2-40B4-BE49-F238E27FC236}">
                <a16:creationId xmlns:a16="http://schemas.microsoft.com/office/drawing/2014/main" id="{4F5CE202-2E0D-8F45-97F2-9FDA578723FC}"/>
              </a:ext>
            </a:extLst>
          </p:cNvPr>
          <p:cNvSpPr txBox="1"/>
          <p:nvPr/>
        </p:nvSpPr>
        <p:spPr>
          <a:xfrm>
            <a:off x="3627530" y="6211614"/>
            <a:ext cx="7798676" cy="276999"/>
          </a:xfrm>
          <a:prstGeom prst="rect">
            <a:avLst/>
          </a:prstGeom>
          <a:noFill/>
        </p:spPr>
        <p:txBody>
          <a:bodyPr wrap="square" rtlCol="0">
            <a:spAutoFit/>
          </a:bodyPr>
          <a:lstStyle/>
          <a:p>
            <a:r>
              <a:rPr lang="en-US" sz="1200" dirty="0"/>
              <a:t>Bell, C. (1997).</a:t>
            </a:r>
            <a:r>
              <a:rPr lang="en-US" sz="1200" i="1" dirty="0"/>
              <a:t> Ritual : Perspectives and Dimensions</a:t>
            </a:r>
            <a:r>
              <a:rPr lang="en-US" sz="1200" dirty="0"/>
              <a:t>. Oxford : Oxford University Press, p. 238.</a:t>
            </a:r>
            <a:endParaRPr lang="fr-FR" sz="1200" dirty="0"/>
          </a:p>
        </p:txBody>
      </p:sp>
    </p:spTree>
    <p:extLst>
      <p:ext uri="{BB962C8B-B14F-4D97-AF65-F5344CB8AC3E}">
        <p14:creationId xmlns:p14="http://schemas.microsoft.com/office/powerpoint/2010/main" val="10887982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EBE5A7-CFB8-6243-98D5-A88A2F685D19}"/>
              </a:ext>
            </a:extLst>
          </p:cNvPr>
          <p:cNvSpPr>
            <a:spLocks noGrp="1"/>
          </p:cNvSpPr>
          <p:nvPr>
            <p:ph type="title"/>
          </p:nvPr>
        </p:nvSpPr>
        <p:spPr/>
        <p:txBody>
          <a:bodyPr/>
          <a:lstStyle/>
          <a:p>
            <a:r>
              <a:rPr lang="fr-FR" dirty="0"/>
              <a:t>Rituel d’ordination </a:t>
            </a:r>
            <a:br>
              <a:rPr lang="fr-FR" dirty="0"/>
            </a:br>
            <a:r>
              <a:rPr lang="fr-FR" dirty="0"/>
              <a:t>de RCWP </a:t>
            </a:r>
            <a:br>
              <a:rPr lang="fr-FR" dirty="0"/>
            </a:br>
            <a:r>
              <a:rPr lang="fr-FR" dirty="0"/>
              <a:t>(1)</a:t>
            </a:r>
          </a:p>
        </p:txBody>
      </p:sp>
      <p:pic>
        <p:nvPicPr>
          <p:cNvPr id="4" name="Espace réservé du contenu 3">
            <a:extLst>
              <a:ext uri="{FF2B5EF4-FFF2-40B4-BE49-F238E27FC236}">
                <a16:creationId xmlns:a16="http://schemas.microsoft.com/office/drawing/2014/main" id="{FC959739-830F-6347-BEE6-8E27D15D7FF1}"/>
              </a:ext>
            </a:extLst>
          </p:cNvPr>
          <p:cNvPicPr>
            <a:picLocks noGrp="1" noChangeAspect="1"/>
          </p:cNvPicPr>
          <p:nvPr>
            <p:ph idx="1"/>
          </p:nvPr>
        </p:nvPicPr>
        <p:blipFill>
          <a:blip r:embed="rId2"/>
          <a:stretch>
            <a:fillRect/>
          </a:stretch>
        </p:blipFill>
        <p:spPr>
          <a:xfrm>
            <a:off x="5796442" y="863600"/>
            <a:ext cx="3459792" cy="5121275"/>
          </a:xfrm>
          <a:prstGeom prst="rect">
            <a:avLst/>
          </a:prstGeom>
        </p:spPr>
      </p:pic>
      <p:sp>
        <p:nvSpPr>
          <p:cNvPr id="5" name="ZoneTexte 4">
            <a:extLst>
              <a:ext uri="{FF2B5EF4-FFF2-40B4-BE49-F238E27FC236}">
                <a16:creationId xmlns:a16="http://schemas.microsoft.com/office/drawing/2014/main" id="{529E19FB-89AB-F042-9CBF-2B8371117C49}"/>
              </a:ext>
            </a:extLst>
          </p:cNvPr>
          <p:cNvSpPr txBox="1"/>
          <p:nvPr/>
        </p:nvSpPr>
        <p:spPr>
          <a:xfrm>
            <a:off x="3479855" y="6243145"/>
            <a:ext cx="7840717" cy="276999"/>
          </a:xfrm>
          <a:prstGeom prst="rect">
            <a:avLst/>
          </a:prstGeom>
          <a:noFill/>
        </p:spPr>
        <p:txBody>
          <a:bodyPr wrap="square" rtlCol="0">
            <a:spAutoFit/>
          </a:bodyPr>
          <a:lstStyle/>
          <a:p>
            <a:r>
              <a:rPr lang="fr-FR" sz="1200" dirty="0"/>
              <a:t>Récupérée de : </a:t>
            </a:r>
            <a:r>
              <a:rPr lang="fr-FR" sz="1200" dirty="0">
                <a:hlinkClick r:id="rId3"/>
              </a:rPr>
              <a:t>http://www.rcwpcanada.x10.mx/content/OrdinationJaneKryzanowski.html</a:t>
            </a:r>
            <a:r>
              <a:rPr lang="fr-FR" sz="1200" dirty="0"/>
              <a:t> </a:t>
            </a:r>
          </a:p>
        </p:txBody>
      </p:sp>
    </p:spTree>
    <p:extLst>
      <p:ext uri="{BB962C8B-B14F-4D97-AF65-F5344CB8AC3E}">
        <p14:creationId xmlns:p14="http://schemas.microsoft.com/office/powerpoint/2010/main" val="601431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EBE5A7-CFB8-6243-98D5-A88A2F685D19}"/>
              </a:ext>
            </a:extLst>
          </p:cNvPr>
          <p:cNvSpPr>
            <a:spLocks noGrp="1"/>
          </p:cNvSpPr>
          <p:nvPr>
            <p:ph type="title"/>
          </p:nvPr>
        </p:nvSpPr>
        <p:spPr/>
        <p:txBody>
          <a:bodyPr/>
          <a:lstStyle/>
          <a:p>
            <a:r>
              <a:rPr lang="fr-FR" dirty="0"/>
              <a:t>Rituel d’ordination </a:t>
            </a:r>
            <a:br>
              <a:rPr lang="fr-FR" dirty="0"/>
            </a:br>
            <a:r>
              <a:rPr lang="fr-FR" dirty="0"/>
              <a:t>de RCWP </a:t>
            </a:r>
            <a:br>
              <a:rPr lang="fr-FR" dirty="0"/>
            </a:br>
            <a:r>
              <a:rPr lang="fr-FR" dirty="0"/>
              <a:t>(2)</a:t>
            </a:r>
          </a:p>
        </p:txBody>
      </p:sp>
      <p:sp>
        <p:nvSpPr>
          <p:cNvPr id="3" name="Espace réservé du contenu 2">
            <a:extLst>
              <a:ext uri="{FF2B5EF4-FFF2-40B4-BE49-F238E27FC236}">
                <a16:creationId xmlns:a16="http://schemas.microsoft.com/office/drawing/2014/main" id="{6E5BC6D4-6FC7-3545-89A8-74F7CD5E4BFA}"/>
              </a:ext>
            </a:extLst>
          </p:cNvPr>
          <p:cNvSpPr>
            <a:spLocks noGrp="1"/>
          </p:cNvSpPr>
          <p:nvPr>
            <p:ph idx="1"/>
          </p:nvPr>
        </p:nvSpPr>
        <p:spPr/>
        <p:txBody>
          <a:bodyPr/>
          <a:lstStyle/>
          <a:p>
            <a:r>
              <a:rPr lang="fr-FR" dirty="0"/>
              <a:t>S’inscrire dans la succession apostolique </a:t>
            </a:r>
          </a:p>
          <a:p>
            <a:r>
              <a:rPr lang="fr-FR" dirty="0"/>
              <a:t>Retrouver les femmes de la Bible </a:t>
            </a:r>
          </a:p>
          <a:p>
            <a:r>
              <a:rPr lang="fr-FR" dirty="0"/>
              <a:t>Repenser les rapports hiérarchiques </a:t>
            </a:r>
          </a:p>
          <a:p>
            <a:r>
              <a:rPr lang="fr-FR" dirty="0"/>
              <a:t>Inclure les </a:t>
            </a:r>
            <a:r>
              <a:rPr lang="fr-FR" dirty="0" err="1"/>
              <a:t>laïc.que.s</a:t>
            </a:r>
            <a:r>
              <a:rPr lang="fr-FR" dirty="0"/>
              <a:t> </a:t>
            </a:r>
          </a:p>
          <a:p>
            <a:endParaRPr lang="fr-FR" dirty="0"/>
          </a:p>
          <a:p>
            <a:r>
              <a:rPr lang="fr-FR" dirty="0"/>
              <a:t>Victoria Rue : « </a:t>
            </a:r>
            <a:r>
              <a:rPr lang="fr-BE" dirty="0"/>
              <a:t>I </a:t>
            </a:r>
            <a:r>
              <a:rPr lang="fr-BE" dirty="0" err="1"/>
              <a:t>am</a:t>
            </a:r>
            <a:r>
              <a:rPr lang="fr-BE" dirty="0"/>
              <a:t> a Roman </a:t>
            </a:r>
            <a:r>
              <a:rPr lang="fr-BE" dirty="0" err="1"/>
              <a:t>Catholic</a:t>
            </a:r>
            <a:r>
              <a:rPr lang="fr-BE" dirty="0"/>
              <a:t> </a:t>
            </a:r>
            <a:r>
              <a:rPr lang="fr-BE" dirty="0" err="1"/>
              <a:t>woman</a:t>
            </a:r>
            <a:r>
              <a:rPr lang="fr-BE" dirty="0"/>
              <a:t> </a:t>
            </a:r>
            <a:r>
              <a:rPr lang="fr-BE" dirty="0" err="1"/>
              <a:t>priest</a:t>
            </a:r>
            <a:r>
              <a:rPr lang="fr-BE" dirty="0"/>
              <a:t>. </a:t>
            </a:r>
            <a:r>
              <a:rPr lang="fr-BE" dirty="0" err="1"/>
              <a:t>My</a:t>
            </a:r>
            <a:r>
              <a:rPr lang="fr-BE" dirty="0"/>
              <a:t> </a:t>
            </a:r>
            <a:r>
              <a:rPr lang="fr-BE" dirty="0" err="1"/>
              <a:t>priesthood</a:t>
            </a:r>
            <a:r>
              <a:rPr lang="fr-BE" dirty="0"/>
              <a:t> </a:t>
            </a:r>
            <a:r>
              <a:rPr lang="fr-BE" dirty="0" err="1"/>
              <a:t>is</a:t>
            </a:r>
            <a:r>
              <a:rPr lang="fr-BE" dirty="0"/>
              <a:t> </a:t>
            </a:r>
            <a:r>
              <a:rPr lang="fr-BE" dirty="0" err="1"/>
              <a:t>valid</a:t>
            </a:r>
            <a:r>
              <a:rPr lang="fr-BE" dirty="0"/>
              <a:t> but </a:t>
            </a:r>
            <a:r>
              <a:rPr lang="fr-BE" dirty="0" err="1"/>
              <a:t>illicit</a:t>
            </a:r>
            <a:r>
              <a:rPr lang="fr-BE" dirty="0"/>
              <a:t>. » </a:t>
            </a:r>
          </a:p>
        </p:txBody>
      </p:sp>
      <p:sp>
        <p:nvSpPr>
          <p:cNvPr id="4" name="ZoneTexte 3">
            <a:extLst>
              <a:ext uri="{FF2B5EF4-FFF2-40B4-BE49-F238E27FC236}">
                <a16:creationId xmlns:a16="http://schemas.microsoft.com/office/drawing/2014/main" id="{54CCAD5E-065E-F241-8BE0-44FF22430AF2}"/>
              </a:ext>
            </a:extLst>
          </p:cNvPr>
          <p:cNvSpPr txBox="1"/>
          <p:nvPr/>
        </p:nvSpPr>
        <p:spPr>
          <a:xfrm>
            <a:off x="3689131" y="6295697"/>
            <a:ext cx="7903779" cy="276999"/>
          </a:xfrm>
          <a:prstGeom prst="rect">
            <a:avLst/>
          </a:prstGeom>
          <a:noFill/>
        </p:spPr>
        <p:txBody>
          <a:bodyPr wrap="square" rtlCol="0">
            <a:spAutoFit/>
          </a:bodyPr>
          <a:lstStyle/>
          <a:p>
            <a:r>
              <a:rPr lang="fr-FR" sz="1200" dirty="0"/>
              <a:t>Rue, V. (2008). </a:t>
            </a:r>
            <a:r>
              <a:rPr lang="fr-FR" sz="1200" dirty="0" err="1"/>
              <a:t>Crossroads</a:t>
            </a:r>
            <a:r>
              <a:rPr lang="fr-FR" sz="1200" dirty="0"/>
              <a:t>. </a:t>
            </a:r>
            <a:r>
              <a:rPr lang="fr-FR" sz="1200" dirty="0" err="1"/>
              <a:t>Women</a:t>
            </a:r>
            <a:r>
              <a:rPr lang="fr-FR" sz="1200" dirty="0"/>
              <a:t> </a:t>
            </a:r>
            <a:r>
              <a:rPr lang="fr-FR" sz="1200" dirty="0" err="1"/>
              <a:t>Priests</a:t>
            </a:r>
            <a:r>
              <a:rPr lang="fr-FR" sz="1200" dirty="0"/>
              <a:t> in the Roman </a:t>
            </a:r>
            <a:r>
              <a:rPr lang="fr-FR" sz="1200" dirty="0" err="1"/>
              <a:t>Catholic</a:t>
            </a:r>
            <a:r>
              <a:rPr lang="fr-FR" sz="1200" dirty="0"/>
              <a:t> Church. </a:t>
            </a:r>
            <a:r>
              <a:rPr lang="fr-FR" sz="1200" i="1" dirty="0" err="1"/>
              <a:t>Feminist</a:t>
            </a:r>
            <a:r>
              <a:rPr lang="fr-FR" sz="1200" i="1" dirty="0"/>
              <a:t> </a:t>
            </a:r>
            <a:r>
              <a:rPr lang="fr-FR" sz="1200" i="1" dirty="0" err="1"/>
              <a:t>Theology</a:t>
            </a:r>
            <a:r>
              <a:rPr lang="fr-FR" sz="1200" dirty="0"/>
              <a:t>, 17(1), p. 11</a:t>
            </a:r>
          </a:p>
        </p:txBody>
      </p:sp>
    </p:spTree>
    <p:extLst>
      <p:ext uri="{BB962C8B-B14F-4D97-AF65-F5344CB8AC3E}">
        <p14:creationId xmlns:p14="http://schemas.microsoft.com/office/powerpoint/2010/main" val="2072124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EBE5A7-CFB8-6243-98D5-A88A2F685D19}"/>
              </a:ext>
            </a:extLst>
          </p:cNvPr>
          <p:cNvSpPr>
            <a:spLocks noGrp="1"/>
          </p:cNvSpPr>
          <p:nvPr>
            <p:ph type="title"/>
          </p:nvPr>
        </p:nvSpPr>
        <p:spPr/>
        <p:txBody>
          <a:bodyPr/>
          <a:lstStyle/>
          <a:p>
            <a:r>
              <a:rPr lang="fr-FR" dirty="0"/>
              <a:t>Critiques </a:t>
            </a:r>
            <a:br>
              <a:rPr lang="fr-FR" dirty="0"/>
            </a:br>
            <a:r>
              <a:rPr lang="fr-FR" dirty="0"/>
              <a:t>féministes </a:t>
            </a:r>
            <a:br>
              <a:rPr lang="fr-FR" dirty="0"/>
            </a:br>
            <a:r>
              <a:rPr lang="fr-FR" dirty="0"/>
              <a:t>catholiques </a:t>
            </a:r>
          </a:p>
        </p:txBody>
      </p:sp>
      <p:sp>
        <p:nvSpPr>
          <p:cNvPr id="3" name="Espace réservé du contenu 2">
            <a:extLst>
              <a:ext uri="{FF2B5EF4-FFF2-40B4-BE49-F238E27FC236}">
                <a16:creationId xmlns:a16="http://schemas.microsoft.com/office/drawing/2014/main" id="{6E5BC6D4-6FC7-3545-89A8-74F7CD5E4BFA}"/>
              </a:ext>
            </a:extLst>
          </p:cNvPr>
          <p:cNvSpPr>
            <a:spLocks noGrp="1"/>
          </p:cNvSpPr>
          <p:nvPr>
            <p:ph idx="1"/>
          </p:nvPr>
        </p:nvSpPr>
        <p:spPr/>
        <p:txBody>
          <a:bodyPr/>
          <a:lstStyle/>
          <a:p>
            <a:r>
              <a:rPr lang="fr-FR" dirty="0"/>
              <a:t>La succession apostolique comme :</a:t>
            </a:r>
          </a:p>
          <a:p>
            <a:pPr lvl="1"/>
            <a:r>
              <a:rPr lang="fr-FR" dirty="0"/>
              <a:t>Non voulue par Jésus, hiérarchisation </a:t>
            </a:r>
          </a:p>
          <a:p>
            <a:pPr lvl="1"/>
            <a:r>
              <a:rPr lang="fr-FR" dirty="0"/>
              <a:t>Contrôle et symbole de l’abus de pouvoir masculin patriarcal </a:t>
            </a:r>
          </a:p>
          <a:p>
            <a:r>
              <a:rPr lang="fr-FR" dirty="0"/>
              <a:t>Une Église des Femmes, </a:t>
            </a:r>
            <a:r>
              <a:rPr lang="fr-FR" i="1" dirty="0"/>
              <a:t>Ekklesia</a:t>
            </a:r>
            <a:r>
              <a:rPr lang="fr-FR" dirty="0"/>
              <a:t> des femmes, Women-Church</a:t>
            </a:r>
          </a:p>
          <a:p>
            <a:endParaRPr lang="fr-FR" dirty="0"/>
          </a:p>
          <a:p>
            <a:r>
              <a:rPr lang="fr-FR" dirty="0"/>
              <a:t>Dissension entre catholiques féministes sur les moyens à mettre en œuvre, sur les stratégies. </a:t>
            </a:r>
          </a:p>
        </p:txBody>
      </p:sp>
    </p:spTree>
    <p:extLst>
      <p:ext uri="{BB962C8B-B14F-4D97-AF65-F5344CB8AC3E}">
        <p14:creationId xmlns:p14="http://schemas.microsoft.com/office/powerpoint/2010/main" val="1899188798"/>
      </p:ext>
    </p:extLst>
  </p:cSld>
  <p:clrMapOvr>
    <a:masterClrMapping/>
  </p:clrMapOvr>
</p:sld>
</file>

<file path=ppt/theme/theme1.xml><?xml version="1.0" encoding="utf-8"?>
<a:theme xmlns:a="http://schemas.openxmlformats.org/drawingml/2006/main" name="Cadre">
  <a:themeElements>
    <a:clrScheme name="Cadr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adr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dr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{15DD462A-EAFB-0643-A17F-87A6405AD717}tf10001124</Template>
  <TotalTime>209</TotalTime>
  <Words>394</Words>
  <Application>Microsoft Macintosh PowerPoint</Application>
  <PresentationFormat>Grand écran</PresentationFormat>
  <Paragraphs>61</Paragraphs>
  <Slides>10</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10</vt:i4>
      </vt:variant>
    </vt:vector>
  </HeadingPairs>
  <TitlesOfParts>
    <vt:vector size="13" baseType="lpstr">
      <vt:lpstr>Corbel</vt:lpstr>
      <vt:lpstr>Wingdings 2</vt:lpstr>
      <vt:lpstr>Cadre</vt:lpstr>
      <vt:lpstr>Femmes catholiques et prêtres : lenteur et tergiversation autour de l’ordination des femmes</vt:lpstr>
      <vt:lpstr>Problématique  &amp; Plan </vt:lpstr>
      <vt:lpstr>Rituel  d’ordination  catholique romain </vt:lpstr>
      <vt:lpstr>Rituel  d’ordination  catholique romain  (2)</vt:lpstr>
      <vt:lpstr>Rituel  d’ordination  catholique romain  -  Prière d’ordination </vt:lpstr>
      <vt:lpstr>Sacrements  &amp;  ritualisation </vt:lpstr>
      <vt:lpstr>Rituel d’ordination  de RCWP  (1)</vt:lpstr>
      <vt:lpstr>Rituel d’ordination  de RCWP  (2)</vt:lpstr>
      <vt:lpstr>Critiques  féministes  catholiques </vt:lpstr>
      <vt:lpstr>Stratégies de  résistance</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Femmes catholiques et prêtres : lenteur et tergiversation autour de l’ordination des femmes</dc:title>
  <dc:creator>Correction</dc:creator>
  <cp:lastModifiedBy>Correction</cp:lastModifiedBy>
  <cp:revision>16</cp:revision>
  <dcterms:created xsi:type="dcterms:W3CDTF">2019-06-16T23:45:37Z</dcterms:created>
  <dcterms:modified xsi:type="dcterms:W3CDTF">2019-07-09T15:46:09Z</dcterms:modified>
</cp:coreProperties>
</file>