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8"/>
  </p:notesMasterIdLst>
  <p:handoutMasterIdLst>
    <p:handoutMasterId r:id="rId19"/>
  </p:handoutMasterIdLst>
  <p:sldIdLst>
    <p:sldId id="277" r:id="rId3"/>
    <p:sldId id="278" r:id="rId4"/>
    <p:sldId id="287" r:id="rId5"/>
    <p:sldId id="343" r:id="rId6"/>
    <p:sldId id="344" r:id="rId7"/>
    <p:sldId id="346" r:id="rId8"/>
    <p:sldId id="345" r:id="rId9"/>
    <p:sldId id="288" r:id="rId10"/>
    <p:sldId id="334" r:id="rId11"/>
    <p:sldId id="335" r:id="rId12"/>
    <p:sldId id="336" r:id="rId13"/>
    <p:sldId id="292" r:id="rId14"/>
    <p:sldId id="339" r:id="rId15"/>
    <p:sldId id="341" r:id="rId16"/>
    <p:sldId id="34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7" autoAdjust="0"/>
    <p:restoredTop sz="94660"/>
  </p:normalViewPr>
  <p:slideViewPr>
    <p:cSldViewPr snapToGrid="0">
      <p:cViewPr varScale="1">
        <p:scale>
          <a:sx n="82" d="100"/>
          <a:sy n="82" d="100"/>
        </p:scale>
        <p:origin x="672" y="96"/>
      </p:cViewPr>
      <p:guideLst>
        <p:guide pos="3840"/>
        <p:guide orient="horz" pos="216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29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D71D7-55AC-46BD-81B3-09AB2F9EFBD8}" type="datetimeFigureOut">
              <a:rPr lang="en-US" smtClean="0"/>
              <a:t>10/9/2017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0BD58-3BFF-4EAF-BB8B-AC67FE801E47}" type="slidenum">
              <a:rPr lang="en-US" smtClean="0"/>
              <a:t>‹N°›</a:t>
            </a:fld>
            <a:endParaRPr lang="en-US"/>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424F-BB59-4F4E-9822-4CA3E770FFD2}" type="datetimeFigureOut">
              <a:rPr lang="en-US" smtClean="0"/>
              <a:t>10/9/2017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22CDD-9D6C-4F63-9EC2-648226624108}" type="slidenum">
              <a:rPr lang="en-US" smtClean="0"/>
              <a:t>‹N°›</a:t>
            </a:fld>
            <a:endParaRPr lang="en-US"/>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fr-FR" smtClean="0"/>
              <a:t>Modifiez le style du titre</a:t>
            </a:r>
            <a:endParaRPr lang="en-US"/>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a:p>
        </p:txBody>
      </p:sp>
      <p:sp>
        <p:nvSpPr>
          <p:cNvPr id="8" name="Rectangle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5888736"/>
            <a:ext cx="12192000" cy="109728"/>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fr-FR" smtClean="0"/>
              <a:t>Modifiez le style du titre</a:t>
            </a:r>
            <a:endParaRPr lang="en-US"/>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fr-FR" smtClean="0"/>
              <a:t>Modifiez le style du titre</a:t>
            </a:r>
            <a:endParaRPr lang="en-US"/>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smtClean="0"/>
              <a:t>Modifier les styles du texte du masque</a:t>
            </a:r>
          </a:p>
        </p:txBody>
      </p:sp>
      <p:sp>
        <p:nvSpPr>
          <p:cNvPr id="9" name="Rectangle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10" name="Rectangle 9"/>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29601" y="2514600"/>
            <a:ext cx="3474720"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9" name="Rectangle 8"/>
          <p:cNvSpPr/>
          <p:nvPr/>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29600" y="2514600"/>
            <a:ext cx="3474720" cy="1600200"/>
          </a:xfrm>
        </p:spPr>
        <p:txBody>
          <a:bodyPr anchor="b"/>
          <a:lstStyle>
            <a:lvl1pPr>
              <a:defRPr sz="3200"/>
            </a:lvl1pPr>
          </a:lstStyle>
          <a:p>
            <a:r>
              <a:rPr lang="fr-FR" smtClean="0"/>
              <a:t>Modifiez le style du titre</a:t>
            </a:r>
            <a:endParaRPr lang="en-US"/>
          </a:p>
        </p:txBody>
      </p:sp>
      <p:sp>
        <p:nvSpPr>
          <p:cNvPr id="3" name="Picture Placeholder 2"/>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‹N°›</a:t>
            </a:fld>
            <a:endParaRPr lang="en-US"/>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a:xfrm>
            <a:off x="0" y="6257036"/>
            <a:ext cx="12192000" cy="54864"/>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000">
                <a:solidFill>
                  <a:schemeClr val="tx1"/>
                </a:solidFill>
              </a:defRPr>
            </a:lvl1pPr>
          </a:lstStyle>
          <a:p>
            <a:endParaRPr lang="en-US"/>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000">
                <a:solidFill>
                  <a:schemeClr val="tx1"/>
                </a:solidFill>
              </a:defRPr>
            </a:lvl1pPr>
          </a:lstStyle>
          <a:p>
            <a:fld id="{E31375A4-56A4-47D6-9801-1991572033F7}" type="slidenum">
              <a:rPr lang="en-US" smtClean="0"/>
              <a:pPr/>
              <a:t>‹N°›</a:t>
            </a:fld>
            <a:endParaRPr lang="en-US"/>
          </a:p>
        </p:txBody>
      </p:sp>
      <p:sp>
        <p:nvSpPr>
          <p:cNvPr id="8" name="Rectangle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51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66800" y="1845549"/>
            <a:ext cx="10582656" cy="2743200"/>
          </a:xfrm>
        </p:spPr>
        <p:txBody>
          <a:bodyPr>
            <a:noAutofit/>
          </a:bodyPr>
          <a:lstStyle/>
          <a:p>
            <a:r>
              <a:rPr lang="fr-FR" sz="5400" cap="none" dirty="0" smtClean="0"/>
              <a:t>Les finalités de l’éducation et de la formation dans les discours européens</a:t>
            </a:r>
            <a:endParaRPr lang="fr-FR" sz="5400" cap="none" dirty="0"/>
          </a:p>
        </p:txBody>
      </p:sp>
      <p:sp>
        <p:nvSpPr>
          <p:cNvPr id="3" name="Sous-titre  2"/>
          <p:cNvSpPr>
            <a:spLocks noGrp="1"/>
          </p:cNvSpPr>
          <p:nvPr>
            <p:ph type="subTitle" idx="1"/>
          </p:nvPr>
        </p:nvSpPr>
        <p:spPr>
          <a:xfrm>
            <a:off x="1066800" y="4925871"/>
            <a:ext cx="10058400" cy="759706"/>
          </a:xfrm>
        </p:spPr>
        <p:txBody>
          <a:bodyPr/>
          <a:lstStyle/>
          <a:p>
            <a:pPr marL="0" indent="0" algn="l">
              <a:spcBef>
                <a:spcPts val="0"/>
              </a:spcBef>
              <a:buNone/>
            </a:pPr>
            <a:r>
              <a:rPr lang="fr-FR" cap="small" dirty="0" smtClean="0"/>
              <a:t>Miguel Souto Lopez</a:t>
            </a:r>
          </a:p>
          <a:p>
            <a:pPr marL="0" indent="0" algn="l">
              <a:spcBef>
                <a:spcPts val="0"/>
              </a:spcBef>
              <a:buNone/>
            </a:pPr>
            <a:r>
              <a:rPr lang="fr-FR" cap="small" dirty="0" smtClean="0"/>
              <a:t>Université catholique de Louvain</a:t>
            </a:r>
            <a:endParaRPr lang="fr-FR" cap="small" dirty="0"/>
          </a:p>
        </p:txBody>
      </p:sp>
    </p:spTree>
    <p:extLst>
      <p:ext uri="{BB962C8B-B14F-4D97-AF65-F5344CB8AC3E}">
        <p14:creationId xmlns:p14="http://schemas.microsoft.com/office/powerpoint/2010/main" val="35322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797169" y="975719"/>
            <a:ext cx="10796954" cy="3924527"/>
          </a:xfrm>
        </p:spPr>
        <p:txBody>
          <a:bodyPr>
            <a:normAutofit/>
          </a:bodyPr>
          <a:lstStyle/>
          <a:p>
            <a:endParaRPr lang="fr-BE" dirty="0"/>
          </a:p>
          <a:p>
            <a:r>
              <a:rPr lang="fr-BE" dirty="0" smtClean="0"/>
              <a:t>Les textes de la Commission européenne développent la notion de citoyenneté active, corollaire de l’État social actif:</a:t>
            </a:r>
          </a:p>
          <a:p>
            <a:pPr marL="358775" indent="0">
              <a:buNone/>
            </a:pPr>
            <a:r>
              <a:rPr lang="fr-BE" i="1" dirty="0" smtClean="0"/>
              <a:t>« La </a:t>
            </a:r>
            <a:r>
              <a:rPr lang="fr-BE" i="1" dirty="0"/>
              <a:t>citoyenneté active est liée à la question de savoir si et comment les citoyens participent à toutes les facettes de la vie sociale et économique, aux chances dont ils bénéficient et aux risques qu'ils encourent ce faisant, et entend donc déterminer jusqu'à quel point ils ont le sentiment d'appartenir à la société dans laquelle ils vivent et d'avoir voix au </a:t>
            </a:r>
            <a:r>
              <a:rPr lang="fr-BE" i="1" dirty="0" smtClean="0"/>
              <a:t>chapitre » </a:t>
            </a:r>
            <a:r>
              <a:rPr lang="fr-BE" dirty="0"/>
              <a:t>(CE 2000:6</a:t>
            </a:r>
            <a:r>
              <a:rPr lang="fr-BE" dirty="0" smtClean="0"/>
              <a:t>)</a:t>
            </a:r>
          </a:p>
        </p:txBody>
      </p:sp>
    </p:spTree>
    <p:extLst>
      <p:ext uri="{BB962C8B-B14F-4D97-AF65-F5344CB8AC3E}">
        <p14:creationId xmlns:p14="http://schemas.microsoft.com/office/powerpoint/2010/main" val="150899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762000" y="476672"/>
            <a:ext cx="10808676" cy="4575974"/>
          </a:xfrm>
        </p:spPr>
        <p:txBody>
          <a:bodyPr>
            <a:normAutofit/>
          </a:bodyPr>
          <a:lstStyle/>
          <a:p>
            <a:r>
              <a:rPr lang="fr-BE" dirty="0" smtClean="0"/>
              <a:t>Selon la Commission:</a:t>
            </a:r>
          </a:p>
          <a:p>
            <a:pPr marL="0" indent="0">
              <a:buNone/>
            </a:pPr>
            <a:r>
              <a:rPr lang="fr-BE" i="1" dirty="0" smtClean="0"/>
              <a:t>Pour </a:t>
            </a:r>
            <a:r>
              <a:rPr lang="fr-BE" i="1" dirty="0"/>
              <a:t>la plupart des gens et pendant la majeure partie de leur vie, l'indépendance, l'estime de soi et le bien-être sont associés à l'exercice d'un emploi rémunéré, lequel représente donc un facteur crucial de leur qualité générale de vie. </a:t>
            </a:r>
            <a:endParaRPr lang="fr-BE" i="1" dirty="0" smtClean="0"/>
          </a:p>
          <a:p>
            <a:pPr marL="0" indent="0">
              <a:buNone/>
            </a:pPr>
            <a:r>
              <a:rPr lang="fr-BE" i="1" dirty="0" smtClean="0"/>
              <a:t>La </a:t>
            </a:r>
            <a:r>
              <a:rPr lang="fr-BE" i="1" dirty="0"/>
              <a:t>capacité d'insertion professionnelle - c'est-à-dire la capacité de trouver et conserver un emploi - constitue par conséquent une dimension essentielle de la citoyenneté active, mais il s'agit aussi d'une condition primordiale pour atteindre le plein emploi et améliorer la compétitivité de l'Europe ainsi que sa prospérité dans la "nouvelle économie". </a:t>
            </a:r>
            <a:endParaRPr lang="fr-BE" i="1" dirty="0" smtClean="0"/>
          </a:p>
          <a:p>
            <a:pPr marL="0" indent="0">
              <a:buNone/>
            </a:pPr>
            <a:r>
              <a:rPr lang="fr-BE" i="1" dirty="0" smtClean="0"/>
              <a:t>Tant </a:t>
            </a:r>
            <a:r>
              <a:rPr lang="fr-BE" i="1" dirty="0"/>
              <a:t>la capacité d'insertion professionnelle qu'une citoyenneté active requièrent des connaissances et des compétences actualisées et appropriées permettant de prendre part et de contribuer à la vie économique et sociale </a:t>
            </a:r>
            <a:r>
              <a:rPr lang="fr-BE" dirty="0"/>
              <a:t>(CE 2000:6)</a:t>
            </a:r>
          </a:p>
        </p:txBody>
      </p:sp>
    </p:spTree>
    <p:extLst>
      <p:ext uri="{BB962C8B-B14F-4D97-AF65-F5344CB8AC3E}">
        <p14:creationId xmlns:p14="http://schemas.microsoft.com/office/powerpoint/2010/main" val="69535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313688" y="987552"/>
            <a:ext cx="9601200" cy="4114800"/>
          </a:xfrm>
        </p:spPr>
        <p:txBody>
          <a:bodyPr>
            <a:normAutofit fontScale="92500" lnSpcReduction="10000"/>
          </a:bodyPr>
          <a:lstStyle/>
          <a:p>
            <a:r>
              <a:rPr lang="fr-BE" dirty="0"/>
              <a:t>Pour que les individus participent activement au développement économique et social de l’UE, il faut, selon la Commission, qu’ils prennent leur vie en mains, qu’ils fassent de leur vie un projet. Ce projet, pour l’UE, est d’abord un projet professionnel (employabilité)</a:t>
            </a:r>
          </a:p>
          <a:p>
            <a:endParaRPr lang="fr-BE" dirty="0"/>
          </a:p>
          <a:p>
            <a:r>
              <a:rPr lang="fr-BE" dirty="0"/>
              <a:t>En retour, toujours selon l’Europe, les États doivent fournir aux individus la possibilité de réaliser des projets de vie (cf. Etat social actif)</a:t>
            </a:r>
          </a:p>
          <a:p>
            <a:endParaRPr lang="fr-BE" dirty="0"/>
          </a:p>
          <a:p>
            <a:r>
              <a:rPr lang="fr-BE" dirty="0"/>
              <a:t>L’un de ces moyens = éducation et formation tout au long de la vie</a:t>
            </a:r>
          </a:p>
          <a:p>
            <a:pPr marL="631825" indent="-273050">
              <a:buFontTx/>
              <a:buChar char="-"/>
            </a:pPr>
            <a:r>
              <a:rPr lang="fr-BE" dirty="0"/>
              <a:t>Idée qu’il existe trois formes d’apprentissage (formel, non formel et informel)</a:t>
            </a:r>
          </a:p>
          <a:p>
            <a:pPr marL="631825" indent="-273050">
              <a:buFontTx/>
              <a:buChar char="-"/>
            </a:pPr>
            <a:r>
              <a:rPr lang="fr-BE" dirty="0" smtClean="0"/>
              <a:t>Idée </a:t>
            </a:r>
            <a:r>
              <a:rPr lang="fr-BE" dirty="0"/>
              <a:t>que les individus doivent pouvoir, à n’importe quel moment de leur vie, acquérir et faire certifier des compétences</a:t>
            </a:r>
          </a:p>
          <a:p>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12</a:t>
            </a:fld>
            <a:endParaRPr lang="en-US"/>
          </a:p>
        </p:txBody>
      </p:sp>
    </p:spTree>
    <p:extLst>
      <p:ext uri="{BB962C8B-B14F-4D97-AF65-F5344CB8AC3E}">
        <p14:creationId xmlns:p14="http://schemas.microsoft.com/office/powerpoint/2010/main" val="1321986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949569" y="1317358"/>
            <a:ext cx="10117016" cy="3430488"/>
          </a:xfrm>
        </p:spPr>
        <p:txBody>
          <a:bodyPr>
            <a:normAutofit/>
          </a:bodyPr>
          <a:lstStyle/>
          <a:p>
            <a:r>
              <a:rPr lang="fr-BE" dirty="0" smtClean="0"/>
              <a:t>Tous les systèmes d’apprentissage et de validation des acquis de l’expérience sont alors invités </a:t>
            </a:r>
          </a:p>
          <a:p>
            <a:pPr marL="631825" indent="-273050">
              <a:buFontTx/>
              <a:buChar char="-"/>
            </a:pPr>
            <a:r>
              <a:rPr lang="fr-BE" dirty="0" smtClean="0"/>
              <a:t>à entrer en relation par la reconnaissance mutuelle des certifications et</a:t>
            </a:r>
          </a:p>
          <a:p>
            <a:pPr marL="631825" indent="-273050">
              <a:buFontTx/>
              <a:buChar char="-"/>
            </a:pPr>
            <a:r>
              <a:rPr lang="fr-BE" dirty="0" smtClean="0"/>
              <a:t>à former ainsi un vaste réseau de production et de certification des compétences utiles au marché du travail</a:t>
            </a:r>
          </a:p>
          <a:p>
            <a:pPr>
              <a:buFontTx/>
              <a:buChar char="-"/>
            </a:pPr>
            <a:endParaRPr lang="fr-BE" dirty="0"/>
          </a:p>
        </p:txBody>
      </p:sp>
    </p:spTree>
    <p:extLst>
      <p:ext uri="{BB962C8B-B14F-4D97-AF65-F5344CB8AC3E}">
        <p14:creationId xmlns:p14="http://schemas.microsoft.com/office/powerpoint/2010/main" val="2661033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21323" y="328246"/>
            <a:ext cx="10275277" cy="5615354"/>
          </a:xfrm>
        </p:spPr>
        <p:txBody>
          <a:bodyPr>
            <a:normAutofit lnSpcReduction="10000"/>
          </a:bodyPr>
          <a:lstStyle/>
          <a:p>
            <a:r>
              <a:rPr lang="fr-BE" dirty="0" smtClean="0"/>
              <a:t>Etant donné les risques de pénurie de main-d’œuvre et de chômage structurel, toute la population doit participer activement au développement économique et social. Il convient dès lors de mettre en place des politiques inclusives</a:t>
            </a:r>
            <a:endParaRPr lang="fr-BE" dirty="0"/>
          </a:p>
          <a:p>
            <a:pPr marL="45720" indent="0">
              <a:buNone/>
            </a:pPr>
            <a:r>
              <a:rPr lang="fr-BE" i="1" dirty="0"/>
              <a:t>Alors que la mondialisation continue à poser de nouveaux défis à l'Union européenne, chaque citoyen devra avoir à son actif un large éventail de compétences clés pour s'adapter avec souplesse à un monde évoluant rapidement et caractérisé par un degré d'interconnexion élevé.</a:t>
            </a:r>
            <a:endParaRPr lang="fr-BE" dirty="0"/>
          </a:p>
          <a:p>
            <a:pPr marL="45720" indent="0">
              <a:buNone/>
            </a:pPr>
            <a:r>
              <a:rPr lang="fr-BE" i="1" dirty="0"/>
              <a:t>L'éducation, dans sa fonction à la fois sociale et économique, a un rôle fondamental à jouer pour que les citoyens européens acquièrent les compétences clés qui leur sont nécessaires pour s'adapter avec souplesse à ces changements.</a:t>
            </a:r>
            <a:endParaRPr lang="fr-BE" dirty="0"/>
          </a:p>
          <a:p>
            <a:pPr marL="45720" indent="0">
              <a:buNone/>
            </a:pPr>
            <a:r>
              <a:rPr lang="fr-BE" i="1" dirty="0"/>
              <a:t>Il convient en particulier, en mettant à profit les diverses compétences individuelles, de répondre aux besoins spécifiques des apprenants en garantissant l'égalité et l'accès aux groupes qui, désavantagés dans leur formation en raison de circonstances personnelles, sociales, culturelles ou économiques, ont besoin d'être particulièrement soutenus pour réaliser leur potentiel d'apprentissage. De tels groupes sont constitués par exemple par les personnes possédant de faibles connaissances de base, en particulier pour ce qui est de l'aptitude à lire et écrire, les jeunes quittant l'école prématurément, les chômeurs de longue durée et les personnes retournant sur le marché du travail après une longue période d'absence, les personnes âgées, les migrants et les personnes handicapées</a:t>
            </a:r>
            <a:r>
              <a:rPr lang="fr-BE" dirty="0"/>
              <a:t> (JO 2006:13).</a:t>
            </a:r>
          </a:p>
          <a:p>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14</a:t>
            </a:fld>
            <a:endParaRPr lang="en-US"/>
          </a:p>
        </p:txBody>
      </p:sp>
    </p:spTree>
    <p:extLst>
      <p:ext uri="{BB962C8B-B14F-4D97-AF65-F5344CB8AC3E}">
        <p14:creationId xmlns:p14="http://schemas.microsoft.com/office/powerpoint/2010/main" val="320420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Pour conclure</a:t>
            </a:r>
            <a:endParaRPr lang="fr-BE" dirty="0"/>
          </a:p>
        </p:txBody>
      </p:sp>
      <p:sp>
        <p:nvSpPr>
          <p:cNvPr id="3" name="Espace réservé du contenu 2"/>
          <p:cNvSpPr>
            <a:spLocks noGrp="1"/>
          </p:cNvSpPr>
          <p:nvPr>
            <p:ph idx="1"/>
          </p:nvPr>
        </p:nvSpPr>
        <p:spPr>
          <a:xfrm>
            <a:off x="1295400" y="1828800"/>
            <a:ext cx="9601200" cy="3341077"/>
          </a:xfrm>
        </p:spPr>
        <p:txBody>
          <a:bodyPr/>
          <a:lstStyle/>
          <a:p>
            <a:r>
              <a:rPr lang="fr-BE" dirty="0" smtClean="0"/>
              <a:t>Vision utilitariste de l’enseignement: il s’agit de former une main-d’œuvre (hautement) qualifiée, flexible, capable de s’adapter aux transformations rapides du marché du travail</a:t>
            </a:r>
          </a:p>
          <a:p>
            <a:r>
              <a:rPr lang="fr-BE" dirty="0" smtClean="0"/>
              <a:t>La politique d’éducation et de formation tout au long de la vie exprime une volonté de décloisonnement des systèmes d’apprentissage et de validation des acquis de l’expérience pour former un vaste réseau de production et de certification des compétences, l’enseignement n’étant qu’un système parmi d’autres</a:t>
            </a:r>
          </a:p>
          <a:p>
            <a:r>
              <a:rPr lang="fr-BE" dirty="0" smtClean="0"/>
              <a:t>Les politiques d’inclusion ne sont pas l’expression d’un idéal de justice, mais un moyen d’assurer la croissance économique</a:t>
            </a:r>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15</a:t>
            </a:fld>
            <a:endParaRPr lang="en-US"/>
          </a:p>
        </p:txBody>
      </p:sp>
    </p:spTree>
    <p:extLst>
      <p:ext uri="{BB962C8B-B14F-4D97-AF65-F5344CB8AC3E}">
        <p14:creationId xmlns:p14="http://schemas.microsoft.com/office/powerpoint/2010/main" val="3409579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0277" y="402149"/>
            <a:ext cx="9601200" cy="1143000"/>
          </a:xfrm>
        </p:spPr>
        <p:txBody>
          <a:bodyPr/>
          <a:lstStyle/>
          <a:p>
            <a:r>
              <a:rPr lang="fr-BE" dirty="0" smtClean="0"/>
              <a:t>Introduction</a:t>
            </a:r>
            <a:endParaRPr lang="fr-BE" dirty="0"/>
          </a:p>
        </p:txBody>
      </p:sp>
      <p:sp>
        <p:nvSpPr>
          <p:cNvPr id="3" name="Espace réservé du contenu 2"/>
          <p:cNvSpPr>
            <a:spLocks noGrp="1"/>
          </p:cNvSpPr>
          <p:nvPr>
            <p:ph idx="1"/>
          </p:nvPr>
        </p:nvSpPr>
        <p:spPr>
          <a:xfrm>
            <a:off x="750277" y="1828800"/>
            <a:ext cx="10843845" cy="4032738"/>
          </a:xfrm>
        </p:spPr>
        <p:txBody>
          <a:bodyPr>
            <a:normAutofit/>
          </a:bodyPr>
          <a:lstStyle/>
          <a:p>
            <a:r>
              <a:rPr lang="fr-BE" dirty="0" smtClean="0"/>
              <a:t>Certaines organisations internationales et supranationales (UNESCO, Banque mondiale, OCDE, Union européenne) exercent une grande influence sur les systèmes éducatifs nationaux ou infranationaux.</a:t>
            </a:r>
          </a:p>
          <a:p>
            <a:r>
              <a:rPr lang="fr-BE" dirty="0" smtClean="0"/>
              <a:t>Pour les pays européens, ce sont surtout l’OCDE et l’Union européenne qui exercent une telle influence, alors même que ces organisations n’ont pas, ou peu, de compétences en matière d’enseignement.</a:t>
            </a:r>
          </a:p>
          <a:p>
            <a:r>
              <a:rPr lang="fr-BE" dirty="0" smtClean="0"/>
              <a:t>Leur influence s’exerce par l’intermédiaire d’une série d’instruments (PISA, le CEC, …) qui se présentent comme neutres mais qui en réalité renferment dans leur architecture une certaine vision du monde et de l’enseignement.</a:t>
            </a:r>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2</a:t>
            </a:fld>
            <a:endParaRPr lang="en-US"/>
          </a:p>
        </p:txBody>
      </p:sp>
    </p:spTree>
    <p:extLst>
      <p:ext uri="{BB962C8B-B14F-4D97-AF65-F5344CB8AC3E}">
        <p14:creationId xmlns:p14="http://schemas.microsoft.com/office/powerpoint/2010/main" val="1657667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1015" y="0"/>
            <a:ext cx="9601200" cy="691662"/>
          </a:xfrm>
        </p:spPr>
        <p:txBody>
          <a:bodyPr/>
          <a:lstStyle/>
          <a:p>
            <a:r>
              <a:rPr lang="fr-BE" dirty="0" smtClean="0"/>
              <a:t>L’OCDE et la théorie du capital Humain</a:t>
            </a:r>
            <a:endParaRPr lang="fr-BE" dirty="0"/>
          </a:p>
        </p:txBody>
      </p:sp>
      <p:sp>
        <p:nvSpPr>
          <p:cNvPr id="3" name="Espace réservé du contenu 2"/>
          <p:cNvSpPr>
            <a:spLocks noGrp="1"/>
          </p:cNvSpPr>
          <p:nvPr>
            <p:ph idx="1"/>
          </p:nvPr>
        </p:nvSpPr>
        <p:spPr>
          <a:xfrm>
            <a:off x="211015" y="867507"/>
            <a:ext cx="11852031" cy="5322277"/>
          </a:xfrm>
        </p:spPr>
        <p:txBody>
          <a:bodyPr>
            <a:normAutofit fontScale="92500" lnSpcReduction="20000"/>
          </a:bodyPr>
          <a:lstStyle/>
          <a:p>
            <a:r>
              <a:rPr lang="fr-BE" dirty="0" smtClean="0"/>
              <a:t>16-20 octobre 1961: Conférence </a:t>
            </a:r>
            <a:r>
              <a:rPr lang="fr-BE" dirty="0"/>
              <a:t>de Washington </a:t>
            </a:r>
            <a:r>
              <a:rPr lang="fr-BE" dirty="0" smtClean="0"/>
              <a:t>ayant pour </a:t>
            </a:r>
            <a:r>
              <a:rPr lang="fr-BE" dirty="0"/>
              <a:t>thème les </a:t>
            </a:r>
            <a:r>
              <a:rPr lang="fr-BE" i="1" dirty="0"/>
              <a:t>Politiques de croissance économique et d’investissement dans l’enseignement</a:t>
            </a:r>
            <a:r>
              <a:rPr lang="fr-BE" dirty="0"/>
              <a:t> (OCDE 1962</a:t>
            </a:r>
            <a:r>
              <a:rPr lang="fr-BE" dirty="0" smtClean="0"/>
              <a:t>)</a:t>
            </a:r>
          </a:p>
          <a:p>
            <a:pPr marL="45720" indent="0">
              <a:buNone/>
            </a:pPr>
            <a:endParaRPr lang="fr-BE" dirty="0"/>
          </a:p>
          <a:p>
            <a:r>
              <a:rPr lang="fr-BE" dirty="0" smtClean="0"/>
              <a:t>Les </a:t>
            </a:r>
            <a:r>
              <a:rPr lang="fr-BE" dirty="0"/>
              <a:t>travaux de la conférence étaient guidés par deux grandes questions (</a:t>
            </a:r>
            <a:r>
              <a:rPr lang="fr-BE" dirty="0" err="1"/>
              <a:t>Papadopoulos</a:t>
            </a:r>
            <a:r>
              <a:rPr lang="fr-BE" dirty="0"/>
              <a:t> 1994:40) :</a:t>
            </a:r>
          </a:p>
          <a:p>
            <a:pPr marL="539750" lvl="0">
              <a:buFontTx/>
              <a:buChar char="-"/>
            </a:pPr>
            <a:r>
              <a:rPr lang="fr-BE" i="1" dirty="0" smtClean="0"/>
              <a:t>Quelles </a:t>
            </a:r>
            <a:r>
              <a:rPr lang="fr-BE" i="1" dirty="0"/>
              <a:t>sont les dimensions et la nature des tâches auxquelles l’enseignement devra faire face pendant la prochaine décennie pour répondre aux exigences du progrès économique et social dans les pays de l’OCDE </a:t>
            </a:r>
            <a:r>
              <a:rPr lang="fr-BE" i="1" dirty="0" smtClean="0"/>
              <a:t>?</a:t>
            </a:r>
          </a:p>
          <a:p>
            <a:pPr marL="539750" lvl="0">
              <a:buFontTx/>
              <a:buChar char="-"/>
            </a:pPr>
            <a:r>
              <a:rPr lang="fr-BE" i="1" dirty="0" smtClean="0"/>
              <a:t>Que </a:t>
            </a:r>
            <a:r>
              <a:rPr lang="fr-BE" i="1" dirty="0"/>
              <a:t>devraient accomplir ces mêmes pays pour satisfaire, outre leurs besoins propres, les demandes des pays sous-développés auxquels le développement de l’enseignement impose des charges relativement plus lourdes encore ?</a:t>
            </a:r>
            <a:r>
              <a:rPr lang="fr-BE" dirty="0"/>
              <a:t> </a:t>
            </a:r>
          </a:p>
          <a:p>
            <a:endParaRPr lang="fr-BE" dirty="0" smtClean="0"/>
          </a:p>
          <a:p>
            <a:r>
              <a:rPr lang="fr-BE" dirty="0" smtClean="0"/>
              <a:t>Un rapport particulièrement remarqué lors de cette conférence a </a:t>
            </a:r>
            <a:r>
              <a:rPr lang="fr-BE" dirty="0"/>
              <a:t>été celui co-signé par les économistes Ingvar </a:t>
            </a:r>
            <a:r>
              <a:rPr lang="fr-BE" dirty="0" err="1"/>
              <a:t>Svennilson</a:t>
            </a:r>
            <a:r>
              <a:rPr lang="fr-BE" dirty="0"/>
              <a:t> et </a:t>
            </a:r>
            <a:r>
              <a:rPr lang="fr-BE" dirty="0" err="1"/>
              <a:t>Friedich</a:t>
            </a:r>
            <a:r>
              <a:rPr lang="fr-BE" dirty="0"/>
              <a:t> </a:t>
            </a:r>
            <a:r>
              <a:rPr lang="fr-BE" dirty="0" err="1"/>
              <a:t>Edding</a:t>
            </a:r>
            <a:r>
              <a:rPr lang="fr-BE" dirty="0"/>
              <a:t> ainsi que par le spécialiste en éducation Lionel Elvin. Dans leur rapport, ils </a:t>
            </a:r>
          </a:p>
          <a:p>
            <a:pPr marL="45720" indent="0">
              <a:buNone/>
            </a:pPr>
            <a:r>
              <a:rPr lang="fr-BE" i="1" dirty="0"/>
              <a:t>concluaient que toute méthodologie visant à fixer les objectifs de l’enseignement devait se fonder sur la conviction profonde que la mise à la disposition d’un plus grand nombre d’individus d’une instruction plus abondante et de meilleure qualité était désirable en soi et représentait en même temps l’un des plus importants facteurs de croissance économique </a:t>
            </a:r>
            <a:r>
              <a:rPr lang="fr-BE" dirty="0"/>
              <a:t>(</a:t>
            </a:r>
            <a:r>
              <a:rPr lang="fr-BE" i="1" dirty="0"/>
              <a:t>idem</a:t>
            </a:r>
            <a:r>
              <a:rPr lang="fr-BE" dirty="0" smtClean="0"/>
              <a:t>).</a:t>
            </a:r>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3</a:t>
            </a:fld>
            <a:endParaRPr lang="en-US"/>
          </a:p>
        </p:txBody>
      </p:sp>
    </p:spTree>
    <p:extLst>
      <p:ext uri="{BB962C8B-B14F-4D97-AF65-F5344CB8AC3E}">
        <p14:creationId xmlns:p14="http://schemas.microsoft.com/office/powerpoint/2010/main" val="2942793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33045" y="633046"/>
            <a:ext cx="11066585" cy="5310554"/>
          </a:xfrm>
        </p:spPr>
        <p:txBody>
          <a:bodyPr>
            <a:normAutofit/>
          </a:bodyPr>
          <a:lstStyle/>
          <a:p>
            <a:r>
              <a:rPr lang="fr-BE" dirty="0" smtClean="0"/>
              <a:t>’60</a:t>
            </a:r>
            <a:r>
              <a:rPr lang="fr-BE" dirty="0"/>
              <a:t>: des économistes se sont rendus compte que </a:t>
            </a:r>
            <a:r>
              <a:rPr lang="fr-BE" dirty="0" smtClean="0"/>
              <a:t>la progression des deux facteurs économiques principaux que sont le capital et le travail ne permettait pas de rendre compte d’une part de la progression de la croissance économique dans certains pays, qui étaient également des pays où le taux de diplomation était le plus élevé (OCDE 1998).</a:t>
            </a:r>
            <a:endParaRPr lang="fr-BE" dirty="0"/>
          </a:p>
          <a:p>
            <a:pPr>
              <a:buFont typeface="Wingdings" panose="05000000000000000000" pitchFamily="2" charset="2"/>
              <a:buChar char="è"/>
            </a:pPr>
            <a:r>
              <a:rPr lang="fr-BE" dirty="0" smtClean="0">
                <a:sym typeface="Wingdings" panose="05000000000000000000" pitchFamily="2" charset="2"/>
              </a:rPr>
              <a:t>L’investissement dans les systèmes d’enseignement et de formation devait stimuler la croissance économique</a:t>
            </a:r>
          </a:p>
          <a:p>
            <a:pPr marL="45720" indent="0">
              <a:buNone/>
            </a:pPr>
            <a:endParaRPr lang="fr-BE" dirty="0" smtClean="0"/>
          </a:p>
          <a:p>
            <a:r>
              <a:rPr lang="fr-BE" dirty="0" smtClean="0"/>
              <a:t>Progressivement, cette idée s’est déplacée vers l’investissement dans les systèmes de production et de certification des compétences (enseignement, formation, validation des acquis de l’expérience) à travers une politique d’éducation et de formation tout au long de la vie</a:t>
            </a:r>
          </a:p>
          <a:p>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4</a:t>
            </a:fld>
            <a:endParaRPr lang="en-US"/>
          </a:p>
        </p:txBody>
      </p:sp>
    </p:spTree>
    <p:extLst>
      <p:ext uri="{BB962C8B-B14F-4D97-AF65-F5344CB8AC3E}">
        <p14:creationId xmlns:p14="http://schemas.microsoft.com/office/powerpoint/2010/main" val="2315653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45477" y="211015"/>
            <a:ext cx="11547231" cy="5931877"/>
          </a:xfrm>
        </p:spPr>
        <p:txBody>
          <a:bodyPr>
            <a:normAutofit/>
          </a:bodyPr>
          <a:lstStyle/>
          <a:p>
            <a:r>
              <a:rPr lang="fr-BE" dirty="0"/>
              <a:t>Les compétences sont ainsi devenues le moteur de la croissance </a:t>
            </a:r>
            <a:r>
              <a:rPr lang="fr-BE" dirty="0" smtClean="0"/>
              <a:t>économique et du bien-être des individus:</a:t>
            </a:r>
          </a:p>
          <a:p>
            <a:pPr marL="45720" indent="0">
              <a:buNone/>
            </a:pPr>
            <a:endParaRPr lang="fr-BE" dirty="0" smtClean="0"/>
          </a:p>
          <a:p>
            <a:pPr>
              <a:buFontTx/>
              <a:buChar char="-"/>
            </a:pPr>
            <a:r>
              <a:rPr lang="fr-BE" dirty="0" smtClean="0"/>
              <a:t>Les </a:t>
            </a:r>
            <a:r>
              <a:rPr lang="fr-BE" dirty="0"/>
              <a:t>compétences influencent sensiblement les chances de réussite dans la vie de chaque individu</a:t>
            </a:r>
            <a:r>
              <a:rPr lang="fr-BE" dirty="0" smtClean="0"/>
              <a:t>.</a:t>
            </a:r>
            <a:endParaRPr lang="fr-BE" dirty="0"/>
          </a:p>
          <a:p>
            <a:pPr marL="45720" indent="0">
              <a:buNone/>
            </a:pPr>
            <a:r>
              <a:rPr lang="fr-BE" i="1" dirty="0"/>
              <a:t>En plus de transformer la vie, les compétences sont vectrices de prospérité et d’inclusion sociale. Sans compétences adaptées, les individus restent en marge de la société, le progrès technologique n’entraîne pas la croissance économique et enfin, les entreprises et les pays perdent en compétitivité dans notre monde connecté et toujours plus complexe. Pour obtenir les meilleurs retours sur investissement en matière de compétences, il est indispensable de disposer d’informations pertinentes sur les compétences nécessaires et disponibles sur le marché du travail, mais aussi de mettre en œuvre des politiques qui favorisent l’utilisation des compétences dans une optique de création de meilleurs emplois et ainsi, de meilleures vies. </a:t>
            </a:r>
            <a:r>
              <a:rPr lang="fr-BE" i="1" dirty="0" smtClean="0"/>
              <a:t>[…]</a:t>
            </a:r>
            <a:endParaRPr lang="fr-BE" dirty="0"/>
          </a:p>
          <a:p>
            <a:pPr>
              <a:buFontTx/>
              <a:buChar char="-"/>
            </a:pPr>
            <a:r>
              <a:rPr lang="fr-BE" dirty="0" smtClean="0"/>
              <a:t>Les </a:t>
            </a:r>
            <a:r>
              <a:rPr lang="fr-BE" dirty="0"/>
              <a:t>individus peu compétents ont toujours plus de risques d’être laissés pour compte</a:t>
            </a:r>
            <a:r>
              <a:rPr lang="fr-BE" dirty="0" smtClean="0"/>
              <a:t>...</a:t>
            </a:r>
          </a:p>
          <a:p>
            <a:pPr marL="45720" indent="0">
              <a:buNone/>
            </a:pPr>
            <a:r>
              <a:rPr lang="fr-BE" i="1" dirty="0" smtClean="0"/>
              <a:t>[…] </a:t>
            </a:r>
            <a:r>
              <a:rPr lang="fr-BE" i="1" dirty="0" smtClean="0"/>
              <a:t>Une </a:t>
            </a:r>
            <a:r>
              <a:rPr lang="fr-BE" i="1" dirty="0"/>
              <a:t>faible maîtrise des compétences en traitement de l’information empêche d’accéder à de nombreux services de base, aux emplois les plus rémunérateurs et gratifiants, et à la possibilité de suivre une formation, facteur essentiel au développement et au maintien des compétences tout au long de la vie professionnelle et privée.</a:t>
            </a:r>
            <a:endParaRPr lang="fr-BE" dirty="0"/>
          </a:p>
          <a:p>
            <a:pPr marL="45720" indent="0">
              <a:buNone/>
            </a:pPr>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5</a:t>
            </a:fld>
            <a:endParaRPr lang="en-US"/>
          </a:p>
        </p:txBody>
      </p:sp>
    </p:spTree>
    <p:extLst>
      <p:ext uri="{BB962C8B-B14F-4D97-AF65-F5344CB8AC3E}">
        <p14:creationId xmlns:p14="http://schemas.microsoft.com/office/powerpoint/2010/main" val="271705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21323" y="1699846"/>
            <a:ext cx="10820400" cy="2297723"/>
          </a:xfrm>
        </p:spPr>
        <p:txBody>
          <a:bodyPr>
            <a:normAutofit/>
          </a:bodyPr>
          <a:lstStyle/>
          <a:p>
            <a:pPr>
              <a:buFontTx/>
              <a:buChar char="-"/>
            </a:pPr>
            <a:r>
              <a:rPr lang="fr-BE" dirty="0" smtClean="0"/>
              <a:t>… </a:t>
            </a:r>
            <a:r>
              <a:rPr lang="fr-BE" dirty="0"/>
              <a:t>et les pays dont la population est peu compétente risquent de perdre en compétitivité dans une économie mondiale toujours plus dépendante des compétences. </a:t>
            </a:r>
            <a:r>
              <a:rPr lang="fr-BE" i="1" dirty="0" smtClean="0"/>
              <a:t>[…]</a:t>
            </a:r>
          </a:p>
          <a:p>
            <a:pPr>
              <a:buFontTx/>
              <a:buChar char="-"/>
            </a:pPr>
            <a:r>
              <a:rPr lang="fr-BE" dirty="0" smtClean="0"/>
              <a:t>Les </a:t>
            </a:r>
            <a:r>
              <a:rPr lang="fr-BE" dirty="0"/>
              <a:t>inégalités en matière de compétences sont synonymes d’inégalités de revenus.</a:t>
            </a:r>
            <a:r>
              <a:rPr lang="fr-BE" i="1" dirty="0"/>
              <a:t> </a:t>
            </a:r>
            <a:r>
              <a:rPr lang="fr-BE" i="1" smtClean="0"/>
              <a:t>[…]</a:t>
            </a:r>
          </a:p>
          <a:p>
            <a:pPr>
              <a:buFontTx/>
              <a:buChar char="-"/>
            </a:pPr>
            <a:r>
              <a:rPr lang="fr-BE" smtClean="0"/>
              <a:t>Les </a:t>
            </a:r>
            <a:r>
              <a:rPr lang="fr-BE" dirty="0"/>
              <a:t>individus peu compétents ont également tendance à indiquer un mauvais état de santé, un faible engagement citoyen et une confiance limitée en autrui. </a:t>
            </a:r>
            <a:r>
              <a:rPr lang="fr-BE" i="1" dirty="0"/>
              <a:t>[…]</a:t>
            </a:r>
            <a:endParaRPr lang="fr-BE" dirty="0"/>
          </a:p>
          <a:p>
            <a:pPr marL="45720" indent="0">
              <a:buNone/>
            </a:pPr>
            <a:endParaRPr lang="fr-BE" dirty="0"/>
          </a:p>
          <a:p>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6</a:t>
            </a:fld>
            <a:endParaRPr lang="en-US"/>
          </a:p>
        </p:txBody>
      </p:sp>
    </p:spTree>
    <p:extLst>
      <p:ext uri="{BB962C8B-B14F-4D97-AF65-F5344CB8AC3E}">
        <p14:creationId xmlns:p14="http://schemas.microsoft.com/office/powerpoint/2010/main" val="4208230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95399" y="1477108"/>
            <a:ext cx="9601200" cy="2860431"/>
          </a:xfrm>
        </p:spPr>
        <p:txBody>
          <a:bodyPr/>
          <a:lstStyle/>
          <a:p>
            <a:r>
              <a:rPr lang="fr-BE" dirty="0"/>
              <a:t>Les compétences, au 21</a:t>
            </a:r>
            <a:r>
              <a:rPr lang="fr-BE" baseline="30000" dirty="0"/>
              <a:t>ème</a:t>
            </a:r>
            <a:r>
              <a:rPr lang="fr-BE" dirty="0"/>
              <a:t> siècle, sont considérées comme</a:t>
            </a:r>
          </a:p>
          <a:p>
            <a:pPr marL="45720" indent="0">
              <a:buNone/>
            </a:pPr>
            <a:r>
              <a:rPr lang="fr-BE" i="1" dirty="0"/>
              <a:t>indispensables pour garantir la prospérité économique des nations et améliorer la vie des individus. Elles contribuent à la croissance économique à la fois directement, en stimulant la productivité, et indirectement en renforçant la capacité des travailleurs et des entreprises à adopter de nouvelles technologies et de nouveaux modes de travail et à innover […]. À l’inverse, les pénuries de qualifications et les inadéquations entre l’offre et la demande de compétences pèsent sur le potentiel de croissance et entraînent un gaspillage des ressources si elles se prolongent dans le temps</a:t>
            </a:r>
            <a:r>
              <a:rPr lang="fr-BE" dirty="0"/>
              <a:t> (OCDE 2011</a:t>
            </a:r>
            <a:r>
              <a:rPr lang="fr-BE" dirty="0" smtClean="0"/>
              <a:t>).</a:t>
            </a:r>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7</a:t>
            </a:fld>
            <a:endParaRPr lang="en-US"/>
          </a:p>
        </p:txBody>
      </p:sp>
    </p:spTree>
    <p:extLst>
      <p:ext uri="{BB962C8B-B14F-4D97-AF65-F5344CB8AC3E}">
        <p14:creationId xmlns:p14="http://schemas.microsoft.com/office/powerpoint/2010/main" val="3204961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Le projet de société européen</a:t>
            </a:r>
            <a:endParaRPr lang="fr-BE" dirty="0"/>
          </a:p>
        </p:txBody>
      </p:sp>
      <p:sp>
        <p:nvSpPr>
          <p:cNvPr id="3" name="Espace réservé du contenu 2"/>
          <p:cNvSpPr>
            <a:spLocks noGrp="1"/>
          </p:cNvSpPr>
          <p:nvPr>
            <p:ph idx="1"/>
          </p:nvPr>
        </p:nvSpPr>
        <p:spPr/>
        <p:txBody>
          <a:bodyPr>
            <a:normAutofit fontScale="92500" lnSpcReduction="10000"/>
          </a:bodyPr>
          <a:lstStyle/>
          <a:p>
            <a:r>
              <a:rPr lang="fr-BE" dirty="0" smtClean="0"/>
              <a:t>Stratégie de Lisbonne (Conseil européen 2000) + Mémorandum pour l’EFTLV (CE 2000)</a:t>
            </a:r>
          </a:p>
          <a:p>
            <a:endParaRPr lang="fr-BE" dirty="0"/>
          </a:p>
          <a:p>
            <a:r>
              <a:rPr lang="fr-BE" dirty="0" smtClean="0"/>
              <a:t>Mise en récit de l’Union européenne:</a:t>
            </a:r>
          </a:p>
          <a:p>
            <a:pPr marL="712788">
              <a:buFontTx/>
              <a:buChar char="-"/>
            </a:pPr>
            <a:r>
              <a:rPr lang="fr-BE" dirty="0" smtClean="0"/>
              <a:t>Economie </a:t>
            </a:r>
            <a:r>
              <a:rPr lang="fr-BE" dirty="0"/>
              <a:t>de la connaissance</a:t>
            </a:r>
          </a:p>
          <a:p>
            <a:pPr marL="712788">
              <a:buFontTx/>
              <a:buChar char="-"/>
            </a:pPr>
            <a:r>
              <a:rPr lang="fr-BE" dirty="0"/>
              <a:t>Transformations rapides des technologies et des besoins du marché du </a:t>
            </a:r>
            <a:r>
              <a:rPr lang="fr-BE" dirty="0" smtClean="0"/>
              <a:t>travail </a:t>
            </a:r>
            <a:endParaRPr lang="fr-BE" dirty="0"/>
          </a:p>
          <a:p>
            <a:pPr marL="1168400" indent="-342900">
              <a:buFont typeface="Wingdings" panose="05000000000000000000" pitchFamily="2" charset="2"/>
              <a:buChar char="è"/>
            </a:pPr>
            <a:r>
              <a:rPr lang="fr-BE" dirty="0" smtClean="0">
                <a:sym typeface="Wingdings" panose="05000000000000000000" pitchFamily="2" charset="2"/>
              </a:rPr>
              <a:t>risque </a:t>
            </a:r>
            <a:r>
              <a:rPr lang="fr-BE" dirty="0">
                <a:sym typeface="Wingdings" panose="05000000000000000000" pitchFamily="2" charset="2"/>
              </a:rPr>
              <a:t>de chômage </a:t>
            </a:r>
            <a:r>
              <a:rPr lang="fr-BE" dirty="0" smtClean="0">
                <a:sym typeface="Wingdings" panose="05000000000000000000" pitchFamily="2" charset="2"/>
              </a:rPr>
              <a:t>structurel</a:t>
            </a:r>
          </a:p>
          <a:p>
            <a:pPr marL="712788">
              <a:buFontTx/>
              <a:buChar char="-"/>
            </a:pPr>
            <a:r>
              <a:rPr lang="fr-BE" dirty="0" smtClean="0">
                <a:sym typeface="Wingdings" panose="05000000000000000000" pitchFamily="2" charset="2"/>
              </a:rPr>
              <a:t>Vieillissement </a:t>
            </a:r>
            <a:r>
              <a:rPr lang="fr-BE" dirty="0">
                <a:sym typeface="Wingdings" panose="05000000000000000000" pitchFamily="2" charset="2"/>
              </a:rPr>
              <a:t>de la population </a:t>
            </a:r>
            <a:endParaRPr lang="fr-BE" dirty="0" smtClean="0">
              <a:sym typeface="Wingdings" panose="05000000000000000000" pitchFamily="2" charset="2"/>
            </a:endParaRPr>
          </a:p>
          <a:p>
            <a:pPr marL="1168400" indent="-342900">
              <a:buFont typeface="Wingdings" panose="05000000000000000000" pitchFamily="2" charset="2"/>
              <a:buChar char="è"/>
            </a:pPr>
            <a:r>
              <a:rPr lang="fr-BE" dirty="0" smtClean="0">
                <a:sym typeface="Wingdings" panose="05000000000000000000" pitchFamily="2" charset="2"/>
              </a:rPr>
              <a:t>risque </a:t>
            </a:r>
            <a:r>
              <a:rPr lang="fr-BE" dirty="0">
                <a:sym typeface="Wingdings" panose="05000000000000000000" pitchFamily="2" charset="2"/>
              </a:rPr>
              <a:t>de pénurie de </a:t>
            </a:r>
            <a:r>
              <a:rPr lang="fr-BE" dirty="0" smtClean="0">
                <a:sym typeface="Wingdings" panose="05000000000000000000" pitchFamily="2" charset="2"/>
              </a:rPr>
              <a:t>main-d’œuvre</a:t>
            </a:r>
            <a:endParaRPr lang="fr-BE" dirty="0">
              <a:sym typeface="Wingdings" panose="05000000000000000000" pitchFamily="2" charset="2"/>
            </a:endParaRPr>
          </a:p>
          <a:p>
            <a:pPr marL="712788">
              <a:buFontTx/>
              <a:buChar char="-"/>
            </a:pPr>
            <a:r>
              <a:rPr lang="fr-BE" dirty="0" smtClean="0">
                <a:sym typeface="Wingdings" panose="05000000000000000000" pitchFamily="2" charset="2"/>
              </a:rPr>
              <a:t>Etat </a:t>
            </a:r>
            <a:r>
              <a:rPr lang="fr-BE" dirty="0">
                <a:sym typeface="Wingdings" panose="05000000000000000000" pitchFamily="2" charset="2"/>
              </a:rPr>
              <a:t>social actif et citoyenneté active</a:t>
            </a:r>
            <a:endParaRPr lang="fr-BE" dirty="0"/>
          </a:p>
          <a:p>
            <a:pPr marL="45720" indent="0">
              <a:buNone/>
            </a:pPr>
            <a:endParaRPr lang="fr-BE" dirty="0"/>
          </a:p>
        </p:txBody>
      </p:sp>
      <p:sp>
        <p:nvSpPr>
          <p:cNvPr id="4" name="Espace réservé du numéro de diapositive 3"/>
          <p:cNvSpPr>
            <a:spLocks noGrp="1"/>
          </p:cNvSpPr>
          <p:nvPr>
            <p:ph type="sldNum" sz="quarter" idx="12"/>
          </p:nvPr>
        </p:nvSpPr>
        <p:spPr/>
        <p:txBody>
          <a:bodyPr/>
          <a:lstStyle/>
          <a:p>
            <a:fld id="{E31375A4-56A4-47D6-9801-1991572033F7}" type="slidenum">
              <a:rPr lang="en-US" smtClean="0"/>
              <a:t>8</a:t>
            </a:fld>
            <a:endParaRPr lang="en-US"/>
          </a:p>
        </p:txBody>
      </p:sp>
    </p:spTree>
    <p:extLst>
      <p:ext uri="{BB962C8B-B14F-4D97-AF65-F5344CB8AC3E}">
        <p14:creationId xmlns:p14="http://schemas.microsoft.com/office/powerpoint/2010/main" val="1829687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902676" y="1196789"/>
            <a:ext cx="10398370" cy="3597950"/>
          </a:xfrm>
        </p:spPr>
        <p:txBody>
          <a:bodyPr/>
          <a:lstStyle/>
          <a:p>
            <a:r>
              <a:rPr lang="fr-BE" dirty="0" smtClean="0"/>
              <a:t>Volonté européenne de construire un État social actif qui définit les rôles entre l’État et les citoyens:</a:t>
            </a:r>
          </a:p>
          <a:p>
            <a:pPr marL="631825" indent="-273050">
              <a:buFontTx/>
              <a:buChar char="-"/>
            </a:pPr>
            <a:r>
              <a:rPr lang="fr-BE" dirty="0" smtClean="0"/>
              <a:t>L’État a le devoir de fournir aux citoyens les possibilités de s’engager dans des activités socialement utiles</a:t>
            </a:r>
          </a:p>
          <a:p>
            <a:pPr marL="631825" indent="-273050">
              <a:buFontTx/>
              <a:buChar char="-"/>
            </a:pPr>
            <a:r>
              <a:rPr lang="fr-BE" dirty="0" smtClean="0"/>
              <a:t>Les citoyens ont le devoir de s’engager dans des activités socialement utiles (</a:t>
            </a:r>
            <a:r>
              <a:rPr lang="fr-BE" dirty="0" err="1" smtClean="0"/>
              <a:t>Arnsperger</a:t>
            </a:r>
            <a:r>
              <a:rPr lang="fr-BE" smtClean="0"/>
              <a:t> 2000)</a:t>
            </a:r>
            <a:endParaRPr lang="fr-BE" dirty="0" smtClean="0"/>
          </a:p>
          <a:p>
            <a:pPr>
              <a:buFontTx/>
              <a:buChar char="-"/>
            </a:pPr>
            <a:endParaRPr lang="fr-BE" dirty="0"/>
          </a:p>
          <a:p>
            <a:pPr>
              <a:buFont typeface="Wingdings" panose="05000000000000000000" pitchFamily="2" charset="2"/>
              <a:buChar char="è"/>
            </a:pPr>
            <a:r>
              <a:rPr lang="fr-BE" dirty="0" smtClean="0">
                <a:sym typeface="Wingdings" panose="05000000000000000000" pitchFamily="2" charset="2"/>
              </a:rPr>
              <a:t>Activités socialement utiles: travail, bénévolat, etc., toute activité apportant sa contribution à la collectivité</a:t>
            </a:r>
          </a:p>
          <a:p>
            <a:pPr>
              <a:buFont typeface="Wingdings" panose="05000000000000000000" pitchFamily="2" charset="2"/>
              <a:buChar char="è"/>
            </a:pPr>
            <a:endParaRPr lang="fr-BE" dirty="0"/>
          </a:p>
        </p:txBody>
      </p:sp>
    </p:spTree>
    <p:extLst>
      <p:ext uri="{BB962C8B-B14F-4D97-AF65-F5344CB8AC3E}">
        <p14:creationId xmlns:p14="http://schemas.microsoft.com/office/powerpoint/2010/main" val="3872909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edLineBusiness_16x9_TP103031021" id="{8BB067C4-652E-41EE-9EDF-2078839E9EA7}" vid="{DA8AEEB8-CD12-4A86-B158-B02BBBF3F8D2}"/>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F180B1C-2212-497F-A259-C959ADD048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Ligne rouge Enterprise (grand écran)</Template>
  <TotalTime>0</TotalTime>
  <Words>1480</Words>
  <Application>Microsoft Office PowerPoint</Application>
  <PresentationFormat>Grand écran</PresentationFormat>
  <Paragraphs>81</Paragraphs>
  <Slides>15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15</vt:i4>
      </vt:variant>
    </vt:vector>
  </HeadingPairs>
  <TitlesOfParts>
    <vt:vector size="19" baseType="lpstr">
      <vt:lpstr>Arial</vt:lpstr>
      <vt:lpstr>Cambria</vt:lpstr>
      <vt:lpstr>Wingdings</vt:lpstr>
      <vt:lpstr>Red Line Business 16x9</vt:lpstr>
      <vt:lpstr>Les finalités de l’éducation et de la formation dans les discours européens</vt:lpstr>
      <vt:lpstr>Introduction</vt:lpstr>
      <vt:lpstr>L’OCDE et la théorie du capital Humain</vt:lpstr>
      <vt:lpstr>Présentation PowerPoint</vt:lpstr>
      <vt:lpstr>Présentation PowerPoint</vt:lpstr>
      <vt:lpstr>Présentation PowerPoint</vt:lpstr>
      <vt:lpstr>Présentation PowerPoint</vt:lpstr>
      <vt:lpstr>Le projet de société européen</vt:lpstr>
      <vt:lpstr>Présentation PowerPoint</vt:lpstr>
      <vt:lpstr>Présentation PowerPoint</vt:lpstr>
      <vt:lpstr>Présentation PowerPoint</vt:lpstr>
      <vt:lpstr>Présentation PowerPoint</vt:lpstr>
      <vt:lpstr>Présentation PowerPoint</vt:lpstr>
      <vt:lpstr>Présentation PowerPoint</vt:lpstr>
      <vt:lpstr>Pour conclure</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2017-03-17T11:01:57Z</dcterms:created>
  <dcterms:modified xsi:type="dcterms:W3CDTF">2017-10-09T08:33:20Z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TC030310239991</vt:lpwstr>
  </property>
</Properties>
</file>