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3" r:id="rId2"/>
    <p:sldId id="264" r:id="rId3"/>
    <p:sldId id="257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6" r:id="rId15"/>
    <p:sldId id="278" r:id="rId16"/>
    <p:sldId id="275" r:id="rId17"/>
    <p:sldId id="279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9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7"/>
    <p:restoredTop sz="94648"/>
  </p:normalViewPr>
  <p:slideViewPr>
    <p:cSldViewPr snapToGrid="0">
      <p:cViewPr varScale="1">
        <p:scale>
          <a:sx n="102" d="100"/>
          <a:sy n="102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nacina, Iacopo" userId="27201b78-ea86-4b02-936b-7393f9497e84" providerId="ADAL" clId="{5F4EFBC6-739F-4CB3-AF7A-A15EF3338A41}"/>
    <pc:docChg chg="delSld">
      <pc:chgData name="Carnacina, Iacopo" userId="27201b78-ea86-4b02-936b-7393f9497e84" providerId="ADAL" clId="{5F4EFBC6-739F-4CB3-AF7A-A15EF3338A41}" dt="2024-07-25T13:45:43.113" v="1" actId="47"/>
      <pc:docMkLst>
        <pc:docMk/>
      </pc:docMkLst>
      <pc:sldChg chg="del">
        <pc:chgData name="Carnacina, Iacopo" userId="27201b78-ea86-4b02-936b-7393f9497e84" providerId="ADAL" clId="{5F4EFBC6-739F-4CB3-AF7A-A15EF3338A41}" dt="2024-07-25T13:45:42.142" v="0" actId="47"/>
        <pc:sldMkLst>
          <pc:docMk/>
          <pc:sldMk cId="1996698533" sldId="261"/>
        </pc:sldMkLst>
      </pc:sldChg>
      <pc:sldChg chg="del">
        <pc:chgData name="Carnacina, Iacopo" userId="27201b78-ea86-4b02-936b-7393f9497e84" providerId="ADAL" clId="{5F4EFBC6-739F-4CB3-AF7A-A15EF3338A41}" dt="2024-07-25T13:45:43.113" v="1" actId="47"/>
        <pc:sldMkLst>
          <pc:docMk/>
          <pc:sldMk cId="2149798493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535A4-931B-4AD7-BF75-C2ED7D949505}" type="datetimeFigureOut">
              <a:rPr lang="fr-BE" smtClean="0"/>
              <a:t>03-09-24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8B817-BE1B-4971-A4D8-D625FF9B74D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972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48B817-BE1B-4971-A4D8-D625FF9B74DD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2201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46758-3685-03DE-B276-10C6F1CA18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E52B74-939A-2279-A2A1-1EB72CA09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631D9-0007-573A-A70A-9A7A1E867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3E498-2344-7576-1CE4-447C38AB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2D241-ABE2-7DB7-3CE9-37C656170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C25F5-D94B-FBD4-A550-130C9FFCC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623597-81A4-FD75-F5B5-77870455D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91E79-F20F-D0C2-5278-2F42EA64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F66BB-5C39-91B2-6982-9584A0786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1659A-0B0D-9F68-D1C4-AD9584BDB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8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0B7F3-C1BA-7A5C-A88B-54240F4772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0B0DA7-8DC7-0706-8ADE-F1908ADB4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BBFA3-D467-B138-D59C-6412EF4BA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FFC61-35A6-748D-4793-1C750C4D8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ABCB1-0616-8E53-51B6-91709188B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45758-845E-41B9-EE35-061C1626F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AD41E-3C13-DB04-6853-0E0F8C6DF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B03B8-6E4C-10C8-8C2A-B6134036B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06320-E0F1-51F0-DA57-6680C1647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FF3A7-1807-29A6-ACD0-C67937E0A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3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B9C1E-D702-6131-1EDA-AB535AFD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F5FF7-1B15-E818-5284-B8A876E86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B0021-246D-BB09-4C32-C54E49600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7FA36-4F5E-422B-B5EC-5B5757663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F3745-C1F1-8B4A-35A4-441230465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4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FE959-206F-1A47-6094-4CDB2F0EB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F0EE9-1A81-CE8D-AB1D-13856FABF8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B2B7DF-0124-A603-C700-D5A7FA4B7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D54CF-DB43-5F4B-7B37-6CB15203B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8A804-6052-C86B-77A6-A3DEBED4F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A79AB-F7E1-8E33-E002-9B0A9D74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48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506AB-5A37-933C-D716-ACB2F500F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95E38-CDE9-31E6-365A-8C03E1075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B9D4F2-127A-A2FD-4604-4D44A8EAF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714B15-3CB9-557D-E1B9-BC40CD4291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DDCA0-43C7-605D-94B5-CF82F6550F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941DE8-AE52-676D-8969-4B0E94DAB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6703A6-8D38-3EBA-05AC-F8C83D708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771B1D-7184-6FF2-10FA-F2B8C24EE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1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2FE80-201B-6EC9-6510-D6B70EBBD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80BFBA-3B75-A828-4BAF-5E5E30356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4B1B04-ED4F-E0A8-2096-20A0BEEE3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E7016-2112-6C7A-EF14-226AAB45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2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AF9B6-EAB0-FB81-93D3-4EBAC8DAB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6DA742-A2C8-473C-787E-6909CA14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F23D6C-AB9D-2CD5-4F93-29132333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40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6AC77-B0B4-06E7-96E7-8365D01CE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38D63-65C6-27CA-E46A-20603E3C3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0F84B-0B94-2871-A2CB-2257A41E2A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9C8F6-951F-DA44-1895-92982E23D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77BD07-19A9-A19E-6EE7-CE64EAB0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235E4-90FA-9BBC-F877-AF073FE7B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2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176D8-5DAB-A860-24EB-69C6CC7D8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1A5A3-A33F-9B82-9C3D-99D088B969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2E1675-3D4A-3BE4-863A-427160EFE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A0B86-0936-7006-345A-BCA03F801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22FFD-F5D9-8590-2901-1B59CEAE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E75787-C0F0-246E-347F-1AB330CDE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1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F1B2CA-4EAF-B5E6-9EFF-B607CB9B0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17458-6C0A-1C07-E2BD-CE4A91891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B323-9813-A67D-EFE0-355E3E0CA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6CC42-CBC3-D447-99FE-19CA19719FED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23CE4-04A4-95B7-8CD1-B64A7FDDF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0B9A0-EBBE-3337-0173-A754998B2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4A028-FDD9-F94D-A333-97FF199AA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3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8.jpeg"/><Relationship Id="rId4" Type="http://schemas.openxmlformats.org/officeDocument/2006/relationships/image" Target="../media/image10.png"/><Relationship Id="rId9" Type="http://schemas.microsoft.com/office/2007/relationships/hdphoto" Target="../media/hdphoto3.wdp"/><Relationship Id="rId1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9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5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0.png"/><Relationship Id="rId5" Type="http://schemas.microsoft.com/office/2007/relationships/hdphoto" Target="../media/hdphoto2.wdp"/><Relationship Id="rId15" Type="http://schemas.openxmlformats.org/officeDocument/2006/relationships/image" Target="../media/image33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Relationship Id="rId1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4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8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6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1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40.svg"/><Relationship Id="rId2" Type="http://schemas.openxmlformats.org/officeDocument/2006/relationships/image" Target="../media/image2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9.png"/><Relationship Id="rId5" Type="http://schemas.microsoft.com/office/2007/relationships/hdphoto" Target="../media/hdphoto2.wdp"/><Relationship Id="rId15" Type="http://schemas.openxmlformats.org/officeDocument/2006/relationships/image" Target="../media/image21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Relationship Id="rId14" Type="http://schemas.openxmlformats.org/officeDocument/2006/relationships/image" Target="../media/image42.sv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3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3.jpe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7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3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4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verpool Maritime Mercantile City, 2011: Panorama of the Merseyside... |  Download Scientific Diagram">
            <a:extLst>
              <a:ext uri="{FF2B5EF4-FFF2-40B4-BE49-F238E27FC236}">
                <a16:creationId xmlns:a16="http://schemas.microsoft.com/office/drawing/2014/main" id="{38D5FCDF-D058-6AB4-FBF7-8A114D3B1C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725" b="14316"/>
          <a:stretch/>
        </p:blipFill>
        <p:spPr bwMode="auto">
          <a:xfrm>
            <a:off x="0" y="-1"/>
            <a:ext cx="12223734" cy="25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168E03-FE3A-3CC2-18FC-C0780BE736A5}"/>
              </a:ext>
            </a:extLst>
          </p:cNvPr>
          <p:cNvSpPr/>
          <p:nvPr/>
        </p:nvSpPr>
        <p:spPr>
          <a:xfrm>
            <a:off x="31734" y="1811004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D1DD96-8BEC-5072-7C12-136A5CA99457}"/>
              </a:ext>
            </a:extLst>
          </p:cNvPr>
          <p:cNvSpPr txBox="1"/>
          <p:nvPr/>
        </p:nvSpPr>
        <p:spPr>
          <a:xfrm>
            <a:off x="2180454" y="1861186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DF2A1C-CA91-59FD-665A-EBF80DF661A9}"/>
              </a:ext>
            </a:extLst>
          </p:cNvPr>
          <p:cNvSpPr/>
          <p:nvPr/>
        </p:nvSpPr>
        <p:spPr>
          <a:xfrm>
            <a:off x="15692" y="1811003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E5D924E-BDA0-F5AA-AB19-E970DF9D56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95" t="5015" r="1587" b="7948"/>
          <a:stretch/>
        </p:blipFill>
        <p:spPr>
          <a:xfrm>
            <a:off x="202247" y="1890693"/>
            <a:ext cx="1880232" cy="5971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AC0755-FE47-3A7F-324F-D8B1FDCDD3D6}"/>
              </a:ext>
            </a:extLst>
          </p:cNvPr>
          <p:cNvSpPr txBox="1"/>
          <p:nvPr/>
        </p:nvSpPr>
        <p:spPr>
          <a:xfrm>
            <a:off x="70121" y="2618842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b="1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Climate</a:t>
            </a:r>
            <a:r>
              <a:rPr lang="fr-BE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change and adaptation </a:t>
            </a:r>
            <a:r>
              <a:rPr lang="fr-B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C740EF-A36B-3A44-B928-EBC6506287BE}"/>
              </a:ext>
            </a:extLst>
          </p:cNvPr>
          <p:cNvSpPr/>
          <p:nvPr/>
        </p:nvSpPr>
        <p:spPr>
          <a:xfrm flipV="1">
            <a:off x="-21771" y="6599570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11" name="Picture 10" descr="A silhouette of a building&#10;&#10;Description automatically generated">
            <a:extLst>
              <a:ext uri="{FF2B5EF4-FFF2-40B4-BE49-F238E27FC236}">
                <a16:creationId xmlns:a16="http://schemas.microsoft.com/office/drawing/2014/main" id="{F0D9CFBC-DB9F-0D40-901C-869086CBB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500" y="6085808"/>
            <a:ext cx="2857500" cy="5137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2EC238-309B-1E34-C3A0-AA8051333A69}"/>
              </a:ext>
            </a:extLst>
          </p:cNvPr>
          <p:cNvSpPr txBox="1"/>
          <p:nvPr/>
        </p:nvSpPr>
        <p:spPr>
          <a:xfrm>
            <a:off x="9334500" y="6602379"/>
            <a:ext cx="28575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9" name="Picture 2" descr="Liverpool Maritime Mercantile City, 2011: Panorama of the Merseyside... |  Download Scientific Diagram">
            <a:extLst>
              <a:ext uri="{FF2B5EF4-FFF2-40B4-BE49-F238E27FC236}">
                <a16:creationId xmlns:a16="http://schemas.microsoft.com/office/drawing/2014/main" id="{9F7F4544-EF26-2939-1DA6-7A576A8E2C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90" b="4698"/>
          <a:stretch/>
        </p:blipFill>
        <p:spPr bwMode="auto">
          <a:xfrm>
            <a:off x="-4980" y="2611114"/>
            <a:ext cx="12223734" cy="4282887"/>
          </a:xfrm>
          <a:prstGeom prst="rect">
            <a:avLst/>
          </a:prstGeom>
          <a:noFill/>
          <a:effectLst>
            <a:outerShdw blurRad="1270000" dist="50800" dir="5400000" algn="ctr" rotWithShape="0">
              <a:srgbClr val="000000">
                <a:alpha val="6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87DE3F0-FB1B-02C1-E6C6-77670F1575B7}"/>
              </a:ext>
            </a:extLst>
          </p:cNvPr>
          <p:cNvSpPr txBox="1"/>
          <p:nvPr/>
        </p:nvSpPr>
        <p:spPr>
          <a:xfrm>
            <a:off x="-31734" y="3229743"/>
            <a:ext cx="1222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F2943"/>
                </a:solidFill>
                <a:latin typeface="Aptos" panose="020B0004020202020204" pitchFamily="34" charset="0"/>
              </a:rPr>
              <a:t>Flood interpretation in case of measurement failure.</a:t>
            </a:r>
          </a:p>
          <a:p>
            <a:pPr algn="ctr"/>
            <a:r>
              <a:rPr lang="en-US" sz="3600" b="1" dirty="0">
                <a:solidFill>
                  <a:srgbClr val="1F2943"/>
                </a:solidFill>
                <a:latin typeface="Aptos" panose="020B0004020202020204" pitchFamily="34" charset="0"/>
              </a:rPr>
              <a:t> The </a:t>
            </a:r>
            <a:r>
              <a:rPr lang="en-US" sz="3600" b="1" dirty="0" err="1">
                <a:solidFill>
                  <a:srgbClr val="1F2943"/>
                </a:solidFill>
                <a:latin typeface="Aptos" panose="020B0004020202020204" pitchFamily="34" charset="0"/>
              </a:rPr>
              <a:t>Wamme</a:t>
            </a:r>
            <a:r>
              <a:rPr lang="en-US" sz="3600" b="1" dirty="0">
                <a:solidFill>
                  <a:srgbClr val="1F2943"/>
                </a:solidFill>
                <a:latin typeface="Aptos" panose="020B0004020202020204" pitchFamily="34" charset="0"/>
              </a:rPr>
              <a:t> river in 2021.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AF43C9-5CB6-7471-F87E-0C3DEEABB275}"/>
              </a:ext>
            </a:extLst>
          </p:cNvPr>
          <p:cNvSpPr txBox="1"/>
          <p:nvPr/>
        </p:nvSpPr>
        <p:spPr>
          <a:xfrm>
            <a:off x="2030224" y="4449356"/>
            <a:ext cx="8153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1F2943"/>
                </a:solidFill>
                <a:latin typeface="Aptos" panose="020B0004020202020204" pitchFamily="34" charset="0"/>
              </a:rPr>
              <a:t>Y. Zech, R. </a:t>
            </a:r>
            <a:r>
              <a:rPr lang="en-US" sz="3200" dirty="0" err="1">
                <a:solidFill>
                  <a:srgbClr val="1F2943"/>
                </a:solidFill>
                <a:latin typeface="Aptos" panose="020B0004020202020204" pitchFamily="34" charset="0"/>
              </a:rPr>
              <a:t>Meurice</a:t>
            </a:r>
            <a:r>
              <a:rPr lang="en-US" sz="3200" dirty="0">
                <a:solidFill>
                  <a:srgbClr val="1F2943"/>
                </a:solidFill>
                <a:latin typeface="Aptos" panose="020B0004020202020204" pitchFamily="34" charset="0"/>
              </a:rPr>
              <a:t>, </a:t>
            </a:r>
            <a:r>
              <a:rPr lang="en-US" sz="3200" b="1" dirty="0">
                <a:solidFill>
                  <a:srgbClr val="1F2943"/>
                </a:solidFill>
                <a:latin typeface="Aptos" panose="020B0004020202020204" pitchFamily="34" charset="0"/>
              </a:rPr>
              <a:t>N. Delpierre</a:t>
            </a:r>
            <a:r>
              <a:rPr lang="en-US" sz="3200" dirty="0">
                <a:solidFill>
                  <a:srgbClr val="1F2943"/>
                </a:solidFill>
                <a:latin typeface="Aptos" panose="020B0004020202020204" pitchFamily="34" charset="0"/>
              </a:rPr>
              <a:t>, </a:t>
            </a:r>
          </a:p>
          <a:p>
            <a:pPr algn="ctr"/>
            <a:r>
              <a:rPr lang="en-US" sz="3200" dirty="0">
                <a:solidFill>
                  <a:srgbClr val="1F2943"/>
                </a:solidFill>
                <a:latin typeface="Aptos" panose="020B0004020202020204" pitchFamily="34" charset="0"/>
              </a:rPr>
              <a:t>P.-Y. </a:t>
            </a:r>
            <a:r>
              <a:rPr lang="en-US" sz="3200" dirty="0" err="1">
                <a:solidFill>
                  <a:srgbClr val="1F2943"/>
                </a:solidFill>
                <a:latin typeface="Aptos" panose="020B0004020202020204" pitchFamily="34" charset="0"/>
              </a:rPr>
              <a:t>Gousenbourger</a:t>
            </a:r>
            <a:r>
              <a:rPr lang="en-US" sz="3200" dirty="0">
                <a:solidFill>
                  <a:srgbClr val="1F2943"/>
                </a:solidFill>
                <a:latin typeface="Aptos" panose="020B0004020202020204" pitchFamily="34" charset="0"/>
              </a:rPr>
              <a:t> &amp; S. Soares-</a:t>
            </a:r>
            <a:r>
              <a:rPr lang="en-US" sz="3200" dirty="0" err="1">
                <a:solidFill>
                  <a:srgbClr val="1F2943"/>
                </a:solidFill>
                <a:latin typeface="Aptos" panose="020B0004020202020204" pitchFamily="34" charset="0"/>
              </a:rPr>
              <a:t>Frazão</a:t>
            </a:r>
            <a:endParaRPr lang="en-US" sz="3200" dirty="0">
              <a:solidFill>
                <a:srgbClr val="1F2943"/>
              </a:solidFill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472E00-5241-E9EF-3580-9C6B04F935F9}"/>
              </a:ext>
            </a:extLst>
          </p:cNvPr>
          <p:cNvSpPr txBox="1"/>
          <p:nvPr/>
        </p:nvSpPr>
        <p:spPr>
          <a:xfrm>
            <a:off x="3998016" y="5526574"/>
            <a:ext cx="6765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F2943"/>
                </a:solidFill>
              </a:rPr>
              <a:t>IMMC, </a:t>
            </a:r>
            <a:r>
              <a:rPr lang="en-US" sz="2400" dirty="0" err="1">
                <a:solidFill>
                  <a:srgbClr val="1F2943"/>
                </a:solidFill>
              </a:rPr>
              <a:t>UCLouvain</a:t>
            </a:r>
            <a:r>
              <a:rPr lang="en-US" sz="2400" dirty="0">
                <a:solidFill>
                  <a:srgbClr val="1F2943"/>
                </a:solidFill>
              </a:rPr>
              <a:t>, Belgium.</a:t>
            </a:r>
          </a:p>
        </p:txBody>
      </p:sp>
      <p:pic>
        <p:nvPicPr>
          <p:cNvPr id="22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950" y="1872543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908" y="1807072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Liverpool John Moores University"/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534" y="1838476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MC (UCLouvain) - YouTube">
            <a:extLst>
              <a:ext uri="{FF2B5EF4-FFF2-40B4-BE49-F238E27FC236}">
                <a16:creationId xmlns:a16="http://schemas.microsoft.com/office/drawing/2014/main" id="{B5B880DE-7CD3-A949-10C4-91ADE820F2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1" y="6345036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CLOUVAIN | Plastiwin">
            <a:extLst>
              <a:ext uri="{FF2B5EF4-FFF2-40B4-BE49-F238E27FC236}">
                <a16:creationId xmlns:a16="http://schemas.microsoft.com/office/drawing/2014/main" id="{18BA2461-F27A-E64F-D2AF-602D2140D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95" y="6342689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331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CC8CDD-5163-925B-9C6E-A4F7D3CF28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048" y="1804323"/>
            <a:ext cx="6139773" cy="35323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A572CE-523B-C86C-18AC-FFE7057C46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047" y="1804323"/>
            <a:ext cx="362001" cy="9526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4E7CA5-433C-83CA-CA79-F9852000B78A}"/>
              </a:ext>
            </a:extLst>
          </p:cNvPr>
          <p:cNvSpPr txBox="1"/>
          <p:nvPr/>
        </p:nvSpPr>
        <p:spPr>
          <a:xfrm>
            <a:off x="6771821" y="1804323"/>
            <a:ext cx="4934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Aptos" panose="020B0004020202020204" pitchFamily="34" charset="0"/>
              </a:rPr>
              <a:t>2 options </a:t>
            </a:r>
            <a:r>
              <a:rPr lang="fr-FR" sz="2000" b="1" dirty="0" err="1">
                <a:latin typeface="Aptos" panose="020B0004020202020204" pitchFamily="34" charset="0"/>
              </a:rPr>
              <a:t>were</a:t>
            </a:r>
            <a:r>
              <a:rPr lang="fr-FR" sz="2000" b="1" dirty="0">
                <a:latin typeface="Aptos" panose="020B0004020202020204" pitchFamily="34" charset="0"/>
              </a:rPr>
              <a:t> </a:t>
            </a:r>
            <a:r>
              <a:rPr lang="fr-FR" sz="2000" b="1" dirty="0" err="1">
                <a:latin typeface="Aptos" panose="020B0004020202020204" pitchFamily="34" charset="0"/>
              </a:rPr>
              <a:t>foreseen</a:t>
            </a:r>
            <a:r>
              <a:rPr lang="fr-FR" sz="2000" b="1" dirty="0">
                <a:latin typeface="Aptos" panose="020B0004020202020204" pitchFamily="34" charset="0"/>
              </a:rPr>
              <a:t> by the </a:t>
            </a:r>
            <a:r>
              <a:rPr lang="fr-FR" sz="2000" b="1" dirty="0" err="1">
                <a:latin typeface="Aptos" panose="020B0004020202020204" pitchFamily="34" charset="0"/>
              </a:rPr>
              <a:t>municipality</a:t>
            </a:r>
            <a:r>
              <a:rPr lang="fr-FR" sz="2000" b="1" dirty="0">
                <a:latin typeface="Aptos" panose="020B0004020202020204" pitchFamily="34" charset="0"/>
              </a:rPr>
              <a:t> to </a:t>
            </a:r>
            <a:r>
              <a:rPr lang="fr-FR" sz="2000" b="1" dirty="0" err="1">
                <a:latin typeface="Aptos" panose="020B0004020202020204" pitchFamily="34" charset="0"/>
              </a:rPr>
              <a:t>avoid</a:t>
            </a:r>
            <a:r>
              <a:rPr lang="fr-FR" sz="2000" b="1" dirty="0">
                <a:latin typeface="Aptos" panose="020B0004020202020204" pitchFamily="34" charset="0"/>
              </a:rPr>
              <a:t> new </a:t>
            </a:r>
            <a:r>
              <a:rPr lang="fr-FR" sz="2000" b="1" dirty="0" err="1">
                <a:latin typeface="Aptos" panose="020B0004020202020204" pitchFamily="34" charset="0"/>
              </a:rPr>
              <a:t>floodings</a:t>
            </a:r>
            <a:r>
              <a:rPr lang="fr-FR" sz="2000" b="1" dirty="0">
                <a:latin typeface="Aptos" panose="020B000402020202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>
                <a:latin typeface="Aptos" panose="020B0004020202020204" pitchFamily="34" charset="0"/>
              </a:rPr>
              <a:t>Building a </a:t>
            </a:r>
            <a:r>
              <a:rPr lang="fr-FR" sz="1800" dirty="0" err="1">
                <a:latin typeface="Aptos" panose="020B0004020202020204" pitchFamily="34" charset="0"/>
              </a:rPr>
              <a:t>wall</a:t>
            </a:r>
            <a:r>
              <a:rPr lang="fr-FR" sz="1800" dirty="0">
                <a:latin typeface="Aptos" panose="020B0004020202020204" pitchFamily="34" charset="0"/>
              </a:rPr>
              <a:t> </a:t>
            </a:r>
            <a:r>
              <a:rPr lang="fr-FR" sz="1800" dirty="0" err="1">
                <a:latin typeface="Aptos" panose="020B0004020202020204" pitchFamily="34" charset="0"/>
              </a:rPr>
              <a:t>along</a:t>
            </a:r>
            <a:r>
              <a:rPr lang="fr-FR" sz="1800" dirty="0">
                <a:latin typeface="Aptos" panose="020B0004020202020204" pitchFamily="34" charset="0"/>
              </a:rPr>
              <a:t> rue de la </a:t>
            </a:r>
            <a:r>
              <a:rPr lang="fr-FR" sz="1800" dirty="0" err="1">
                <a:latin typeface="Aptos" panose="020B0004020202020204" pitchFamily="34" charset="0"/>
              </a:rPr>
              <a:t>Wamme</a:t>
            </a:r>
            <a:endParaRPr lang="fr-FR" sz="1800" dirty="0">
              <a:latin typeface="Aptos" panose="020B00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err="1">
                <a:latin typeface="Aptos" panose="020B0004020202020204" pitchFamily="34" charset="0"/>
              </a:rPr>
              <a:t>Enlarge</a:t>
            </a:r>
            <a:r>
              <a:rPr lang="fr-FR" dirty="0">
                <a:latin typeface="Aptos" panose="020B0004020202020204" pitchFamily="34" charset="0"/>
              </a:rPr>
              <a:t> the river</a:t>
            </a:r>
            <a:endParaRPr lang="fr-FR" sz="1800" dirty="0">
              <a:latin typeface="Aptos" panose="020B0004020202020204" pitchFamily="34" charset="0"/>
            </a:endParaRP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6011A8-8070-C608-0F81-58BD285428DA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Focus on the </a:t>
            </a:r>
            <a:r>
              <a:rPr lang="fr-FR" dirty="0" err="1">
                <a:latin typeface="Aptos" panose="020B0004020202020204" pitchFamily="34" charset="0"/>
              </a:rPr>
              <a:t>floods</a:t>
            </a:r>
            <a:r>
              <a:rPr lang="fr-FR" dirty="0">
                <a:latin typeface="Aptos" panose="020B0004020202020204" pitchFamily="34" charset="0"/>
              </a:rPr>
              <a:t> in Jemelle 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BCC296-0197-FBAE-6779-05DEA19F0E92}"/>
              </a:ext>
            </a:extLst>
          </p:cNvPr>
          <p:cNvSpPr txBox="1"/>
          <p:nvPr/>
        </p:nvSpPr>
        <p:spPr>
          <a:xfrm>
            <a:off x="6930488" y="3509112"/>
            <a:ext cx="4463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ptos" panose="020B0004020202020204" pitchFamily="34" charset="0"/>
              </a:rPr>
              <a:t>These solutions are not valid for events comparable to 2021 as the flooding also came by the road tunnel. </a:t>
            </a:r>
            <a:endParaRPr lang="fr-BE" sz="2400" b="1" dirty="0">
              <a:latin typeface="Aptos" panose="020B00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BCCEBC-E0EB-5EE1-CF65-202E22AF5C04}"/>
              </a:ext>
            </a:extLst>
          </p:cNvPr>
          <p:cNvSpPr txBox="1"/>
          <p:nvPr/>
        </p:nvSpPr>
        <p:spPr>
          <a:xfrm>
            <a:off x="633919" y="5380082"/>
            <a:ext cx="11020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ptos" panose="020B0004020202020204" pitchFamily="34" charset="0"/>
              </a:rPr>
              <a:t>What is the </a:t>
            </a:r>
            <a:r>
              <a:rPr lang="en-US" sz="2400" b="1" dirty="0">
                <a:latin typeface="Aptos" panose="020B0004020202020204" pitchFamily="34" charset="0"/>
              </a:rPr>
              <a:t>return time </a:t>
            </a:r>
            <a:r>
              <a:rPr lang="en-US" sz="2400" dirty="0">
                <a:latin typeface="Aptos" panose="020B0004020202020204" pitchFamily="34" charset="0"/>
              </a:rPr>
              <a:t>for which these solutions are valid ?</a:t>
            </a:r>
          </a:p>
          <a:p>
            <a:r>
              <a:rPr lang="en-US" sz="2400" dirty="0">
                <a:latin typeface="Aptos" panose="020B0004020202020204" pitchFamily="34" charset="0"/>
              </a:rPr>
              <a:t>= Find the </a:t>
            </a:r>
            <a:r>
              <a:rPr lang="en-US" sz="2400" b="1" dirty="0">
                <a:latin typeface="Aptos" panose="020B0004020202020204" pitchFamily="34" charset="0"/>
              </a:rPr>
              <a:t>maximum discharge </a:t>
            </a:r>
            <a:r>
              <a:rPr lang="en-US" sz="2400" dirty="0">
                <a:latin typeface="Aptos" panose="020B0004020202020204" pitchFamily="34" charset="0"/>
              </a:rPr>
              <a:t>with no flow in the road tunnel</a:t>
            </a:r>
            <a:endParaRPr lang="fr-BE" sz="2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341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E4396A0-4376-70FF-375B-748046225ADA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First, </a:t>
            </a:r>
            <a:r>
              <a:rPr lang="fr-FR" dirty="0" err="1">
                <a:latin typeface="Aptos" panose="020B0004020202020204" pitchFamily="34" charset="0"/>
              </a:rPr>
              <a:t>let’s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calibrate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our</a:t>
            </a:r>
            <a:r>
              <a:rPr lang="fr-FR" dirty="0">
                <a:latin typeface="Aptos" panose="020B0004020202020204" pitchFamily="34" charset="0"/>
              </a:rPr>
              <a:t> model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FFF17B0-B58E-D2BA-CBE0-B17FDD77F2B6}"/>
              </a:ext>
            </a:extLst>
          </p:cNvPr>
          <p:cNvSpPr txBox="1">
            <a:spLocks/>
          </p:cNvSpPr>
          <p:nvPr/>
        </p:nvSpPr>
        <p:spPr>
          <a:xfrm>
            <a:off x="477533" y="113598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>
                <a:latin typeface="Aptos" panose="020B0004020202020204" pitchFamily="34" charset="0"/>
              </a:rPr>
              <a:t>Which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discharge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should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we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consider</a:t>
            </a:r>
            <a:r>
              <a:rPr lang="fr-FR" sz="3200" dirty="0">
                <a:latin typeface="Aptos" panose="020B0004020202020204" pitchFamily="34" charset="0"/>
              </a:rPr>
              <a:t> ? </a:t>
            </a:r>
            <a:endParaRPr lang="fr-BE" sz="3200" dirty="0">
              <a:latin typeface="Aptos" panose="020B0004020202020204" pitchFamily="34" charset="0"/>
            </a:endParaRPr>
          </a:p>
        </p:txBody>
      </p:sp>
      <p:pic>
        <p:nvPicPr>
          <p:cNvPr id="7" name="Picture 6" descr="Une image contenant carte, texte, atlas&#10;&#10;Description générée automatiquement">
            <a:extLst>
              <a:ext uri="{FF2B5EF4-FFF2-40B4-BE49-F238E27FC236}">
                <a16:creationId xmlns:a16="http://schemas.microsoft.com/office/drawing/2014/main" id="{79663B59-62B6-172E-80FA-48EF87CEF7A7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2419" r="29179"/>
          <a:stretch/>
        </p:blipFill>
        <p:spPr bwMode="auto">
          <a:xfrm>
            <a:off x="686461" y="2331192"/>
            <a:ext cx="2760651" cy="38277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F7803B-56CB-49F5-EB11-17121D43C1DD}"/>
              </a:ext>
            </a:extLst>
          </p:cNvPr>
          <p:cNvSpPr txBox="1"/>
          <p:nvPr/>
        </p:nvSpPr>
        <p:spPr>
          <a:xfrm>
            <a:off x="3912222" y="2015651"/>
            <a:ext cx="552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ptos" panose="020B0004020202020204" pitchFamily="34" charset="0"/>
              </a:rPr>
              <a:t>Three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limnimetric</a:t>
            </a:r>
            <a:r>
              <a:rPr lang="fr-FR" dirty="0">
                <a:latin typeface="Aptos" panose="020B0004020202020204" pitchFamily="34" charset="0"/>
              </a:rPr>
              <a:t> stations are </a:t>
            </a:r>
            <a:r>
              <a:rPr lang="fr-FR" dirty="0" err="1">
                <a:latin typeface="Aptos" panose="020B0004020202020204" pitchFamily="34" charset="0"/>
              </a:rPr>
              <a:t>availables</a:t>
            </a:r>
            <a:endParaRPr lang="fr-FR" dirty="0">
              <a:latin typeface="Aptos" panose="020B0004020202020204" pitchFamily="34" charset="0"/>
            </a:endParaRPr>
          </a:p>
          <a:p>
            <a:r>
              <a:rPr lang="fr-FR" b="1" dirty="0" err="1">
                <a:latin typeface="Aptos" panose="020B0004020202020204" pitchFamily="34" charset="0"/>
              </a:rPr>
              <a:t>Hargimont</a:t>
            </a:r>
            <a:r>
              <a:rPr lang="fr-FR" b="1" dirty="0">
                <a:latin typeface="Aptos" panose="020B0004020202020204" pitchFamily="34" charset="0"/>
              </a:rPr>
              <a:t> station </a:t>
            </a:r>
            <a:r>
              <a:rPr lang="fr-FR" b="1" dirty="0" err="1">
                <a:latin typeface="Aptos" panose="020B0004020202020204" pitchFamily="34" charset="0"/>
              </a:rPr>
              <a:t>is</a:t>
            </a:r>
            <a:r>
              <a:rPr lang="fr-FR" b="1" dirty="0">
                <a:latin typeface="Aptos" panose="020B0004020202020204" pitchFamily="34" charset="0"/>
              </a:rPr>
              <a:t> the </a:t>
            </a:r>
            <a:r>
              <a:rPr lang="fr-FR" b="1" dirty="0" err="1">
                <a:latin typeface="Aptos" panose="020B0004020202020204" pitchFamily="34" charset="0"/>
              </a:rPr>
              <a:t>interesting</a:t>
            </a:r>
            <a:r>
              <a:rPr lang="fr-FR" b="1" dirty="0">
                <a:latin typeface="Aptos" panose="020B0004020202020204" pitchFamily="34" charset="0"/>
              </a:rPr>
              <a:t> one </a:t>
            </a:r>
            <a:endParaRPr lang="fr-BE" b="1" dirty="0"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A23286-7E65-779D-12BA-A524B795F280}"/>
              </a:ext>
            </a:extLst>
          </p:cNvPr>
          <p:cNvSpPr txBox="1"/>
          <p:nvPr/>
        </p:nvSpPr>
        <p:spPr>
          <a:xfrm>
            <a:off x="8812837" y="5163072"/>
            <a:ext cx="326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And … The data </a:t>
            </a:r>
            <a:r>
              <a:rPr lang="fr-FR" dirty="0" err="1"/>
              <a:t>is</a:t>
            </a:r>
            <a:r>
              <a:rPr lang="fr-FR" dirty="0"/>
              <a:t> weird 😬 </a:t>
            </a:r>
            <a:endParaRPr lang="fr-B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A4CF7A-90C3-2125-8BE4-80EDFD78D74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66" b="6607"/>
          <a:stretch/>
        </p:blipFill>
        <p:spPr bwMode="auto">
          <a:xfrm>
            <a:off x="4040430" y="2649329"/>
            <a:ext cx="4625177" cy="1266439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DF1E458-0627-F970-507F-FC504DAC2113}"/>
              </a:ext>
            </a:extLst>
          </p:cNvPr>
          <p:cNvSpPr txBox="1"/>
          <p:nvPr/>
        </p:nvSpPr>
        <p:spPr>
          <a:xfrm>
            <a:off x="3998433" y="6057645"/>
            <a:ext cx="326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Recorded</a:t>
            </a:r>
            <a:r>
              <a:rPr lang="fr-FR" dirty="0"/>
              <a:t> water </a:t>
            </a:r>
            <a:r>
              <a:rPr lang="fr-FR" dirty="0" err="1"/>
              <a:t>level</a:t>
            </a:r>
            <a:r>
              <a:rPr lang="fr-FR" dirty="0"/>
              <a:t> </a:t>
            </a:r>
            <a:endParaRPr lang="fr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E50ED0-210A-945A-F094-3D67EE0D96A2}"/>
              </a:ext>
            </a:extLst>
          </p:cNvPr>
          <p:cNvSpPr txBox="1"/>
          <p:nvPr/>
        </p:nvSpPr>
        <p:spPr>
          <a:xfrm>
            <a:off x="3959690" y="3915768"/>
            <a:ext cx="326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Recorded</a:t>
            </a:r>
            <a:r>
              <a:rPr lang="fr-FR" dirty="0"/>
              <a:t> water </a:t>
            </a:r>
            <a:r>
              <a:rPr lang="fr-FR" dirty="0" err="1"/>
              <a:t>discharge</a:t>
            </a:r>
            <a:r>
              <a:rPr lang="fr-FR" dirty="0"/>
              <a:t> </a:t>
            </a:r>
            <a:endParaRPr lang="fr-BE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CF235EE-D83C-2CD0-9177-8F5FC9C1B8AC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54"/>
          <a:stretch/>
        </p:blipFill>
        <p:spPr bwMode="auto">
          <a:xfrm>
            <a:off x="4056611" y="4220944"/>
            <a:ext cx="4668389" cy="1888584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543528B9-66EA-B131-B0C6-822B6D987B46}"/>
              </a:ext>
            </a:extLst>
          </p:cNvPr>
          <p:cNvSpPr/>
          <p:nvPr/>
        </p:nvSpPr>
        <p:spPr>
          <a:xfrm rot="20791726">
            <a:off x="5330087" y="4412764"/>
            <a:ext cx="1279378" cy="36447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E546173-5F5A-FB30-1303-5A7FAADF7C70}"/>
              </a:ext>
            </a:extLst>
          </p:cNvPr>
          <p:cNvSpPr/>
          <p:nvPr/>
        </p:nvSpPr>
        <p:spPr>
          <a:xfrm rot="16200000">
            <a:off x="6268869" y="4653746"/>
            <a:ext cx="554482" cy="1959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798223D-B145-5BB4-EBBA-BA015EFCFD7B}"/>
              </a:ext>
            </a:extLst>
          </p:cNvPr>
          <p:cNvCxnSpPr>
            <a:cxnSpLocks/>
            <a:stCxn id="33" idx="6"/>
          </p:cNvCxnSpPr>
          <p:nvPr/>
        </p:nvCxnSpPr>
        <p:spPr>
          <a:xfrm flipV="1">
            <a:off x="6591865" y="4034636"/>
            <a:ext cx="2695307" cy="4113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C4CD391-1463-8081-6B15-68F107BD8912}"/>
              </a:ext>
            </a:extLst>
          </p:cNvPr>
          <p:cNvSpPr txBox="1"/>
          <p:nvPr/>
        </p:nvSpPr>
        <p:spPr>
          <a:xfrm>
            <a:off x="9287172" y="3816281"/>
            <a:ext cx="2494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rise</a:t>
            </a:r>
            <a:endParaRPr lang="fr-FR" dirty="0"/>
          </a:p>
          <a:p>
            <a:pPr marL="342900" indent="-342900">
              <a:buAutoNum type="arabicParenR"/>
            </a:pPr>
            <a:endParaRPr lang="fr-FR" dirty="0"/>
          </a:p>
          <a:p>
            <a:pPr marL="342900" indent="-342900">
              <a:buAutoNum type="arabicParenR"/>
            </a:pPr>
            <a:r>
              <a:rPr lang="fr-FR" dirty="0" err="1"/>
              <a:t>Sudden</a:t>
            </a:r>
            <a:r>
              <a:rPr lang="fr-FR" dirty="0"/>
              <a:t> 80 cm drop </a:t>
            </a:r>
            <a:endParaRPr lang="fr-BE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9F09193-CCA3-194B-9688-0386181FA404}"/>
              </a:ext>
            </a:extLst>
          </p:cNvPr>
          <p:cNvCxnSpPr>
            <a:cxnSpLocks/>
          </p:cNvCxnSpPr>
          <p:nvPr/>
        </p:nvCxnSpPr>
        <p:spPr>
          <a:xfrm flipV="1">
            <a:off x="6662058" y="4561751"/>
            <a:ext cx="2672441" cy="1778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931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Une image contenant carte, texte, atlas&#10;&#10;Description générée automatiquement">
            <a:extLst>
              <a:ext uri="{FF2B5EF4-FFF2-40B4-BE49-F238E27FC236}">
                <a16:creationId xmlns:a16="http://schemas.microsoft.com/office/drawing/2014/main" id="{F4DC6FE0-DDFC-7186-FE8D-72C17FEE793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2419" r="29179"/>
          <a:stretch/>
        </p:blipFill>
        <p:spPr bwMode="auto">
          <a:xfrm>
            <a:off x="871096" y="2458528"/>
            <a:ext cx="2760651" cy="38277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9FC395-5EDA-0762-8816-9FF3452357E8}"/>
              </a:ext>
            </a:extLst>
          </p:cNvPr>
          <p:cNvSpPr txBox="1"/>
          <p:nvPr/>
        </p:nvSpPr>
        <p:spPr>
          <a:xfrm>
            <a:off x="3888878" y="2049808"/>
            <a:ext cx="552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ptos" panose="020B0004020202020204" pitchFamily="34" charset="0"/>
              </a:rPr>
              <a:t>Three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limnimetric</a:t>
            </a:r>
            <a:r>
              <a:rPr lang="fr-FR" dirty="0">
                <a:latin typeface="Aptos" panose="020B0004020202020204" pitchFamily="34" charset="0"/>
              </a:rPr>
              <a:t> stations are </a:t>
            </a:r>
            <a:r>
              <a:rPr lang="fr-FR" dirty="0" err="1">
                <a:latin typeface="Aptos" panose="020B0004020202020204" pitchFamily="34" charset="0"/>
              </a:rPr>
              <a:t>available</a:t>
            </a:r>
            <a:endParaRPr lang="fr-FR" dirty="0">
              <a:latin typeface="Aptos" panose="020B0004020202020204" pitchFamily="34" charset="0"/>
            </a:endParaRPr>
          </a:p>
          <a:p>
            <a:r>
              <a:rPr lang="fr-FR" b="1" dirty="0" err="1">
                <a:latin typeface="Aptos" panose="020B0004020202020204" pitchFamily="34" charset="0"/>
              </a:rPr>
              <a:t>Hargimont</a:t>
            </a:r>
            <a:r>
              <a:rPr lang="fr-FR" b="1" dirty="0">
                <a:latin typeface="Aptos" panose="020B0004020202020204" pitchFamily="34" charset="0"/>
              </a:rPr>
              <a:t> station </a:t>
            </a:r>
            <a:r>
              <a:rPr lang="fr-FR" b="1" dirty="0" err="1">
                <a:latin typeface="Aptos" panose="020B0004020202020204" pitchFamily="34" charset="0"/>
              </a:rPr>
              <a:t>is</a:t>
            </a:r>
            <a:r>
              <a:rPr lang="fr-FR" b="1" dirty="0">
                <a:latin typeface="Aptos" panose="020B0004020202020204" pitchFamily="34" charset="0"/>
              </a:rPr>
              <a:t> the </a:t>
            </a:r>
            <a:r>
              <a:rPr lang="fr-FR" b="1" dirty="0" err="1">
                <a:latin typeface="Aptos" panose="020B0004020202020204" pitchFamily="34" charset="0"/>
              </a:rPr>
              <a:t>interesting</a:t>
            </a:r>
            <a:r>
              <a:rPr lang="fr-FR" b="1" dirty="0">
                <a:latin typeface="Aptos" panose="020B0004020202020204" pitchFamily="34" charset="0"/>
              </a:rPr>
              <a:t> one </a:t>
            </a:r>
            <a:endParaRPr lang="fr-BE" b="1" dirty="0">
              <a:latin typeface="Aptos" panose="020B0004020202020204" pitchFamily="34" charset="0"/>
            </a:endParaRPr>
          </a:p>
        </p:txBody>
      </p:sp>
      <p:pic>
        <p:nvPicPr>
          <p:cNvPr id="6" name="Picture 5" descr="Une image contenant texte, diagramme, Police, capture d’écran&#10;&#10;Description générée automatiquement">
            <a:extLst>
              <a:ext uri="{FF2B5EF4-FFF2-40B4-BE49-F238E27FC236}">
                <a16:creationId xmlns:a16="http://schemas.microsoft.com/office/drawing/2014/main" id="{3E468A2B-FAD0-E1F5-EE4E-A64B32FF46A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60"/>
          <a:stretch/>
        </p:blipFill>
        <p:spPr bwMode="auto">
          <a:xfrm>
            <a:off x="4045789" y="2846049"/>
            <a:ext cx="6546110" cy="211831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6BE5E4-C563-9D34-D081-7310A9928453}"/>
              </a:ext>
            </a:extLst>
          </p:cNvPr>
          <p:cNvSpPr txBox="1"/>
          <p:nvPr/>
        </p:nvSpPr>
        <p:spPr>
          <a:xfrm>
            <a:off x="4044693" y="5085439"/>
            <a:ext cx="665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Reconstruction of the water </a:t>
            </a:r>
            <a:r>
              <a:rPr lang="fr-FR" dirty="0" err="1">
                <a:latin typeface="Aptos" panose="020B0004020202020204" pitchFamily="34" charset="0"/>
              </a:rPr>
              <a:t>discharge</a:t>
            </a:r>
            <a:r>
              <a:rPr lang="fr-FR" dirty="0">
                <a:latin typeface="Aptos" panose="020B0004020202020204" pitchFamily="34" charset="0"/>
              </a:rPr>
              <a:t> by </a:t>
            </a:r>
            <a:r>
              <a:rPr lang="fr-FR" dirty="0" err="1">
                <a:latin typeface="Aptos" panose="020B0004020202020204" pitchFamily="34" charset="0"/>
              </a:rPr>
              <a:t>calibrating</a:t>
            </a:r>
            <a:r>
              <a:rPr lang="fr-FR" dirty="0">
                <a:latin typeface="Aptos" panose="020B0004020202020204" pitchFamily="34" charset="0"/>
              </a:rPr>
              <a:t> a </a:t>
            </a:r>
            <a:r>
              <a:rPr lang="fr-FR" dirty="0" err="1">
                <a:latin typeface="Aptos" panose="020B0004020202020204" pitchFamily="34" charset="0"/>
              </a:rPr>
              <a:t>hydrologic</a:t>
            </a:r>
            <a:r>
              <a:rPr lang="fr-FR" dirty="0">
                <a:latin typeface="Aptos" panose="020B0004020202020204" pitchFamily="34" charset="0"/>
              </a:rPr>
              <a:t> model </a:t>
            </a:r>
            <a:r>
              <a:rPr lang="fr-FR" dirty="0" err="1">
                <a:latin typeface="Aptos" panose="020B0004020202020204" pitchFamily="34" charset="0"/>
              </a:rPr>
              <a:t>using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Forrieres</a:t>
            </a:r>
            <a:r>
              <a:rPr lang="fr-FR" dirty="0">
                <a:latin typeface="Aptos" panose="020B0004020202020204" pitchFamily="34" charset="0"/>
              </a:rPr>
              <a:t> and Jemelle stations  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1335DFB-19A8-6D3F-1C26-3A6D2D08E873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First, </a:t>
            </a:r>
            <a:r>
              <a:rPr lang="fr-FR" dirty="0" err="1">
                <a:latin typeface="Aptos" panose="020B0004020202020204" pitchFamily="34" charset="0"/>
              </a:rPr>
              <a:t>let’s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calibrate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our</a:t>
            </a:r>
            <a:r>
              <a:rPr lang="fr-FR" dirty="0">
                <a:latin typeface="Aptos" panose="020B0004020202020204" pitchFamily="34" charset="0"/>
              </a:rPr>
              <a:t> model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3CDDEDB-0526-92C5-A243-E050F92B1A76}"/>
              </a:ext>
            </a:extLst>
          </p:cNvPr>
          <p:cNvSpPr txBox="1">
            <a:spLocks/>
          </p:cNvSpPr>
          <p:nvPr/>
        </p:nvSpPr>
        <p:spPr>
          <a:xfrm>
            <a:off x="477533" y="113598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>
                <a:latin typeface="Aptos" panose="020B0004020202020204" pitchFamily="34" charset="0"/>
              </a:rPr>
              <a:t>Which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discharge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should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we</a:t>
            </a:r>
            <a:r>
              <a:rPr lang="fr-FR" sz="3200" dirty="0">
                <a:latin typeface="Aptos" panose="020B0004020202020204" pitchFamily="34" charset="0"/>
              </a:rPr>
              <a:t> </a:t>
            </a:r>
            <a:r>
              <a:rPr lang="fr-FR" sz="3200" dirty="0" err="1">
                <a:latin typeface="Aptos" panose="020B0004020202020204" pitchFamily="34" charset="0"/>
              </a:rPr>
              <a:t>consider</a:t>
            </a:r>
            <a:r>
              <a:rPr lang="fr-FR" sz="3200" dirty="0">
                <a:latin typeface="Aptos" panose="020B0004020202020204" pitchFamily="34" charset="0"/>
              </a:rPr>
              <a:t> ? </a:t>
            </a:r>
            <a:endParaRPr lang="fr-BE" sz="3200" dirty="0">
              <a:latin typeface="Aptos" panose="020B00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43AF5D9-FFE9-7A70-39D9-D13BF508C860}"/>
              </a:ext>
            </a:extLst>
          </p:cNvPr>
          <p:cNvGrpSpPr/>
          <p:nvPr/>
        </p:nvGrpSpPr>
        <p:grpSpPr>
          <a:xfrm>
            <a:off x="3285355" y="1624193"/>
            <a:ext cx="6395537" cy="4196125"/>
            <a:chOff x="3452856" y="1530947"/>
            <a:chExt cx="6395537" cy="4196125"/>
          </a:xfrm>
        </p:grpSpPr>
        <p:pic>
          <p:nvPicPr>
            <p:cNvPr id="14" name="Picture 13" descr="Une image contenant texte, capture d’écran, Tracé, ligne&#10;&#10;Description générée automatiquement">
              <a:extLst>
                <a:ext uri="{FF2B5EF4-FFF2-40B4-BE49-F238E27FC236}">
                  <a16:creationId xmlns:a16="http://schemas.microsoft.com/office/drawing/2014/main" id="{3E815CC8-3A3B-0778-5ECC-6DE334FB4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856" y="1530947"/>
              <a:ext cx="6395537" cy="4196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FABDAD0-D137-0A0B-1F2F-46A5314FA27C}"/>
                </a:ext>
              </a:extLst>
            </p:cNvPr>
            <p:cNvSpPr/>
            <p:nvPr/>
          </p:nvSpPr>
          <p:spPr>
            <a:xfrm>
              <a:off x="4082794" y="1571146"/>
              <a:ext cx="5080256" cy="3045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2EDC8FF-A71E-793B-DE24-F1F78CBD716F}"/>
              </a:ext>
            </a:extLst>
          </p:cNvPr>
          <p:cNvSpPr txBox="1"/>
          <p:nvPr/>
        </p:nvSpPr>
        <p:spPr>
          <a:xfrm>
            <a:off x="3083212" y="5897323"/>
            <a:ext cx="6744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A maximum 60 m³/s </a:t>
            </a:r>
            <a:r>
              <a:rPr lang="fr-FR" sz="2400" b="1" dirty="0" err="1"/>
              <a:t>discharge</a:t>
            </a:r>
            <a:r>
              <a:rPr lang="fr-FR" sz="2400" b="1" dirty="0"/>
              <a:t> </a:t>
            </a:r>
            <a:r>
              <a:rPr lang="fr-FR" sz="2400" b="1" dirty="0" err="1"/>
              <a:t>will</a:t>
            </a:r>
            <a:r>
              <a:rPr lang="fr-FR" sz="2400" b="1" dirty="0"/>
              <a:t>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considered</a:t>
            </a:r>
            <a:r>
              <a:rPr lang="fr-FR" sz="2400" b="1" dirty="0"/>
              <a:t> </a:t>
            </a:r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273677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423190B-C7AB-B0F8-FED6-DC87E984FF89}"/>
              </a:ext>
            </a:extLst>
          </p:cNvPr>
          <p:cNvSpPr txBox="1">
            <a:spLocks/>
          </p:cNvSpPr>
          <p:nvPr/>
        </p:nvSpPr>
        <p:spPr>
          <a:xfrm>
            <a:off x="-208815" y="391244"/>
            <a:ext cx="12609630" cy="10111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latin typeface="Aptos" panose="020B0004020202020204" pitchFamily="34" charset="0"/>
              </a:rPr>
              <a:t>Modelling</a:t>
            </a:r>
            <a:r>
              <a:rPr lang="fr-FR" sz="3600" dirty="0">
                <a:latin typeface="Aptos" panose="020B0004020202020204" pitchFamily="34" charset="0"/>
              </a:rPr>
              <a:t> of the flood: </a:t>
            </a:r>
            <a:r>
              <a:rPr lang="fr-FR" sz="3600" dirty="0" err="1">
                <a:latin typeface="Aptos" panose="020B0004020202020204" pitchFamily="34" charset="0"/>
              </a:rPr>
              <a:t>which</a:t>
            </a:r>
            <a:r>
              <a:rPr lang="fr-FR" sz="3600" dirty="0">
                <a:latin typeface="Aptos" panose="020B0004020202020204" pitchFamily="34" charset="0"/>
              </a:rPr>
              <a:t> </a:t>
            </a:r>
            <a:r>
              <a:rPr lang="fr-FR" sz="3600" dirty="0" err="1">
                <a:latin typeface="Aptos" panose="020B0004020202020204" pitchFamily="34" charset="0"/>
              </a:rPr>
              <a:t>ingredients</a:t>
            </a:r>
            <a:r>
              <a:rPr lang="fr-FR" sz="3600" dirty="0">
                <a:latin typeface="Aptos" panose="020B0004020202020204" pitchFamily="34" charset="0"/>
              </a:rPr>
              <a:t> for </a:t>
            </a:r>
            <a:r>
              <a:rPr lang="fr-FR" sz="3600" dirty="0" err="1">
                <a:latin typeface="Aptos" panose="020B0004020202020204" pitchFamily="34" charset="0"/>
              </a:rPr>
              <a:t>our</a:t>
            </a:r>
            <a:r>
              <a:rPr lang="fr-FR" sz="3600" dirty="0">
                <a:latin typeface="Aptos" panose="020B0004020202020204" pitchFamily="34" charset="0"/>
              </a:rPr>
              <a:t> </a:t>
            </a:r>
            <a:r>
              <a:rPr lang="fr-FR" sz="3600" dirty="0" err="1">
                <a:latin typeface="Aptos" panose="020B0004020202020204" pitchFamily="34" charset="0"/>
              </a:rPr>
              <a:t>recipe</a:t>
            </a:r>
            <a:r>
              <a:rPr lang="fr-FR" sz="3600" dirty="0">
                <a:latin typeface="Aptos" panose="020B0004020202020204" pitchFamily="34" charset="0"/>
              </a:rPr>
              <a:t> ?  </a:t>
            </a:r>
            <a:endParaRPr lang="fr-BE" sz="3600" dirty="0">
              <a:latin typeface="Aptos" panose="020B00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51F819-33DE-E2EB-46D6-9ADB8F84D6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2754" y="1867633"/>
            <a:ext cx="2933726" cy="2484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920996-616F-B0EA-43BB-EB893BEC44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5272" y="1587027"/>
            <a:ext cx="2933726" cy="2720622"/>
          </a:xfrm>
          <a:prstGeom prst="rect">
            <a:avLst/>
          </a:prstGeom>
        </p:spPr>
      </p:pic>
      <p:pic>
        <p:nvPicPr>
          <p:cNvPr id="7" name="Picture 6" descr="Une image contenant texte, diagramme, Police, capture d’écran&#10;&#10;Description générée automatiquement">
            <a:extLst>
              <a:ext uri="{FF2B5EF4-FFF2-40B4-BE49-F238E27FC236}">
                <a16:creationId xmlns:a16="http://schemas.microsoft.com/office/drawing/2014/main" id="{CE009E5C-33DD-48D8-EA3B-734C8D9E4DC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60"/>
          <a:stretch/>
        </p:blipFill>
        <p:spPr bwMode="auto">
          <a:xfrm>
            <a:off x="7772400" y="4009318"/>
            <a:ext cx="4092145" cy="132421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1D8F0B-FAD6-97BF-5556-AC8EFCB77F0B}"/>
              </a:ext>
            </a:extLst>
          </p:cNvPr>
          <p:cNvSpPr txBox="1"/>
          <p:nvPr/>
        </p:nvSpPr>
        <p:spPr>
          <a:xfrm>
            <a:off x="738840" y="1498301"/>
            <a:ext cx="3247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Digital </a:t>
            </a:r>
            <a:r>
              <a:rPr lang="fr-FR" b="1" dirty="0" err="1"/>
              <a:t>elevation</a:t>
            </a:r>
            <a:r>
              <a:rPr lang="fr-FR" b="1" dirty="0"/>
              <a:t> model </a:t>
            </a:r>
            <a:endParaRPr lang="fr-BE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73AA47-0980-4B64-025B-B5A072D89876}"/>
              </a:ext>
            </a:extLst>
          </p:cNvPr>
          <p:cNvSpPr txBox="1"/>
          <p:nvPr/>
        </p:nvSpPr>
        <p:spPr>
          <a:xfrm>
            <a:off x="4168148" y="1217695"/>
            <a:ext cx="3247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ptos" panose="020B0004020202020204" pitchFamily="34" charset="0"/>
              </a:rPr>
              <a:t> A </a:t>
            </a:r>
            <a:r>
              <a:rPr lang="fr-FR" b="1" dirty="0" err="1">
                <a:latin typeface="Aptos" panose="020B0004020202020204" pitchFamily="34" charset="0"/>
              </a:rPr>
              <a:t>Mesh</a:t>
            </a:r>
            <a:r>
              <a:rPr lang="fr-FR" b="1" dirty="0">
                <a:latin typeface="Aptos" panose="020B0004020202020204" pitchFamily="34" charset="0"/>
              </a:rPr>
              <a:t> (</a:t>
            </a:r>
            <a:r>
              <a:rPr lang="fr-FR" b="1" dirty="0" err="1">
                <a:latin typeface="Aptos" panose="020B0004020202020204" pitchFamily="34" charset="0"/>
              </a:rPr>
              <a:t>built</a:t>
            </a:r>
            <a:r>
              <a:rPr lang="fr-FR" b="1" dirty="0">
                <a:latin typeface="Aptos" panose="020B0004020202020204" pitchFamily="34" charset="0"/>
              </a:rPr>
              <a:t> </a:t>
            </a:r>
            <a:r>
              <a:rPr lang="fr-FR" b="1" dirty="0" err="1">
                <a:latin typeface="Aptos" panose="020B0004020202020204" pitchFamily="34" charset="0"/>
              </a:rPr>
              <a:t>using</a:t>
            </a:r>
            <a:r>
              <a:rPr lang="fr-FR" b="1" dirty="0">
                <a:latin typeface="Aptos" panose="020B0004020202020204" pitchFamily="34" charset="0"/>
              </a:rPr>
              <a:t> GMSH) </a:t>
            </a:r>
            <a:endParaRPr lang="fr-BE" b="1" dirty="0">
              <a:latin typeface="Aptos" panose="020B00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2C69F9-5375-A5B7-6125-38F0CEF8C904}"/>
              </a:ext>
            </a:extLst>
          </p:cNvPr>
          <p:cNvSpPr txBox="1"/>
          <p:nvPr/>
        </p:nvSpPr>
        <p:spPr>
          <a:xfrm>
            <a:off x="7575535" y="1687775"/>
            <a:ext cx="3999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ptos" panose="020B0004020202020204" pitchFamily="34" charset="0"/>
              </a:rPr>
              <a:t>Initial and </a:t>
            </a:r>
            <a:r>
              <a:rPr lang="fr-FR" b="1" dirty="0" err="1">
                <a:latin typeface="Aptos" panose="020B0004020202020204" pitchFamily="34" charset="0"/>
              </a:rPr>
              <a:t>boundary</a:t>
            </a:r>
            <a:r>
              <a:rPr lang="fr-FR" b="1" dirty="0">
                <a:latin typeface="Aptos" panose="020B0004020202020204" pitchFamily="34" charset="0"/>
              </a:rPr>
              <a:t> conditions </a:t>
            </a:r>
            <a:endParaRPr lang="fr-BE" b="1" dirty="0">
              <a:latin typeface="Aptos" panose="020B0004020202020204" pitchFamily="34" charset="0"/>
            </a:endParaRP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0D41D50B-D5E3-E628-8594-63272BBE6D71}"/>
              </a:ext>
            </a:extLst>
          </p:cNvPr>
          <p:cNvCxnSpPr>
            <a:cxnSpLocks/>
            <a:stCxn id="5" idx="2"/>
            <a:endCxn id="29" idx="2"/>
          </p:cNvCxnSpPr>
          <p:nvPr/>
        </p:nvCxnSpPr>
        <p:spPr>
          <a:xfrm rot="16200000" flipH="1">
            <a:off x="2973338" y="3698761"/>
            <a:ext cx="881680" cy="2189123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C75FEB02-611E-D74E-00AD-56B3175F122D}"/>
              </a:ext>
            </a:extLst>
          </p:cNvPr>
          <p:cNvCxnSpPr>
            <a:cxnSpLocks/>
            <a:stCxn id="6" idx="2"/>
            <a:endCxn id="29" idx="0"/>
          </p:cNvCxnSpPr>
          <p:nvPr/>
        </p:nvCxnSpPr>
        <p:spPr>
          <a:xfrm rot="16200000" flipH="1">
            <a:off x="5564918" y="4534865"/>
            <a:ext cx="469314" cy="1488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9D36B228-7763-ABEE-1D02-5F847D6114FB}"/>
              </a:ext>
            </a:extLst>
          </p:cNvPr>
          <p:cNvCxnSpPr>
            <a:cxnSpLocks/>
            <a:stCxn id="7" idx="1"/>
            <a:endCxn id="29" idx="6"/>
          </p:cNvCxnSpPr>
          <p:nvPr/>
        </p:nvCxnSpPr>
        <p:spPr>
          <a:xfrm rot="10800000" flipV="1">
            <a:off x="7105292" y="4671423"/>
            <a:ext cx="667109" cy="56273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68E158AB-0A9B-3087-DC66-5AB5988DDB21}"/>
              </a:ext>
            </a:extLst>
          </p:cNvPr>
          <p:cNvCxnSpPr>
            <a:cxnSpLocks/>
          </p:cNvCxnSpPr>
          <p:nvPr/>
        </p:nvCxnSpPr>
        <p:spPr>
          <a:xfrm rot="16200000" flipH="1">
            <a:off x="5621194" y="5884761"/>
            <a:ext cx="350630" cy="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91E6980-487A-160D-0B15-EA26C0DBA68B}"/>
              </a:ext>
            </a:extLst>
          </p:cNvPr>
          <p:cNvSpPr txBox="1"/>
          <p:nvPr/>
        </p:nvSpPr>
        <p:spPr>
          <a:xfrm>
            <a:off x="4168148" y="6025470"/>
            <a:ext cx="3604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/>
              <a:t>Results</a:t>
            </a:r>
            <a:r>
              <a:rPr lang="fr-FR" sz="2800" b="1" dirty="0"/>
              <a:t> to </a:t>
            </a:r>
            <a:r>
              <a:rPr lang="fr-FR" sz="2800" b="1" dirty="0" err="1"/>
              <a:t>be</a:t>
            </a:r>
            <a:r>
              <a:rPr lang="fr-FR" sz="2800" b="1" dirty="0"/>
              <a:t> </a:t>
            </a:r>
            <a:r>
              <a:rPr lang="fr-FR" sz="2800" b="1" dirty="0" err="1"/>
              <a:t>analysed</a:t>
            </a:r>
            <a:r>
              <a:rPr lang="fr-FR" sz="2800" b="1" dirty="0"/>
              <a:t> </a:t>
            </a:r>
            <a:endParaRPr lang="fr-BE" sz="28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929F1A0-47F9-9286-28DB-264880E7E7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8942" y="4501891"/>
            <a:ext cx="1443788" cy="168071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45C33B9-B47F-3718-15C0-D6197977448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72400" y="2114796"/>
            <a:ext cx="3063939" cy="1743404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C203DCD-19B1-A5A1-AEFA-16A1DFAE39DA}"/>
              </a:ext>
            </a:extLst>
          </p:cNvPr>
          <p:cNvCxnSpPr>
            <a:cxnSpLocks/>
            <a:stCxn id="29" idx="2"/>
            <a:endCxn id="26" idx="3"/>
          </p:cNvCxnSpPr>
          <p:nvPr/>
        </p:nvCxnSpPr>
        <p:spPr>
          <a:xfrm flipH="1">
            <a:off x="2222730" y="5234163"/>
            <a:ext cx="2286010" cy="108087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53FC9698-A5C6-C3CC-5708-4D355CA55788}"/>
              </a:ext>
            </a:extLst>
          </p:cNvPr>
          <p:cNvSpPr/>
          <p:nvPr/>
        </p:nvSpPr>
        <p:spPr>
          <a:xfrm>
            <a:off x="4508740" y="4776963"/>
            <a:ext cx="2596551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WATLAB </a:t>
            </a:r>
            <a:endParaRPr lang="fr-BE" sz="3600" dirty="0">
              <a:solidFill>
                <a:schemeClr val="tx1"/>
              </a:solidFill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32A1A50B-237F-CFDE-F52F-6F3D0140925A}"/>
              </a:ext>
            </a:extLst>
          </p:cNvPr>
          <p:cNvSpPr/>
          <p:nvPr/>
        </p:nvSpPr>
        <p:spPr>
          <a:xfrm rot="6871009">
            <a:off x="4600977" y="2974139"/>
            <a:ext cx="142795" cy="29576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DF81EB03-3EC8-5441-1956-CFAB04EFFFD0}"/>
              </a:ext>
            </a:extLst>
          </p:cNvPr>
          <p:cNvSpPr/>
          <p:nvPr/>
        </p:nvSpPr>
        <p:spPr>
          <a:xfrm rot="6871009">
            <a:off x="4436801" y="3793938"/>
            <a:ext cx="142795" cy="29576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48226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6" descr="Une image contenant texte, carte, capture d’écran&#10;&#10;Description générée automatiquement">
            <a:extLst>
              <a:ext uri="{FF2B5EF4-FFF2-40B4-BE49-F238E27FC236}">
                <a16:creationId xmlns:a16="http://schemas.microsoft.com/office/drawing/2014/main" id="{630DB454-B4D3-6620-1FC7-132B8153175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1"/>
          <a:stretch/>
        </p:blipFill>
        <p:spPr bwMode="auto">
          <a:xfrm>
            <a:off x="670596" y="2043463"/>
            <a:ext cx="5374435" cy="40484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3E9BA4-4817-27EA-75F4-562DCBCB6C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60617" y="1758774"/>
            <a:ext cx="5492174" cy="3998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44A348-1E51-84B0-AA55-DCE579D83768}"/>
              </a:ext>
            </a:extLst>
          </p:cNvPr>
          <p:cNvSpPr txBox="1"/>
          <p:nvPr/>
        </p:nvSpPr>
        <p:spPr>
          <a:xfrm>
            <a:off x="7092048" y="5681750"/>
            <a:ext cx="381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3D </a:t>
            </a:r>
            <a:r>
              <a:rPr lang="fr-FR" dirty="0" err="1"/>
              <a:t>vizualisation</a:t>
            </a:r>
            <a:r>
              <a:rPr lang="fr-FR" dirty="0"/>
              <a:t> of the area </a:t>
            </a:r>
            <a:endParaRPr lang="fr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A75FD-6A77-EC70-8BB4-2EC27308E076}"/>
              </a:ext>
            </a:extLst>
          </p:cNvPr>
          <p:cNvSpPr txBox="1"/>
          <p:nvPr/>
        </p:nvSpPr>
        <p:spPr>
          <a:xfrm>
            <a:off x="972675" y="1440843"/>
            <a:ext cx="9308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ptos" panose="020B0004020202020204" pitchFamily="34" charset="0"/>
              </a:rPr>
              <a:t>The road tunnel </a:t>
            </a:r>
            <a:r>
              <a:rPr lang="fr-FR" b="1" dirty="0" err="1">
                <a:latin typeface="Aptos" panose="020B0004020202020204" pitchFamily="34" charset="0"/>
              </a:rPr>
              <a:t>is</a:t>
            </a:r>
            <a:r>
              <a:rPr lang="fr-FR" b="1" dirty="0">
                <a:latin typeface="Aptos" panose="020B0004020202020204" pitchFamily="34" charset="0"/>
              </a:rPr>
              <a:t> </a:t>
            </a:r>
            <a:r>
              <a:rPr lang="fr-FR" b="1" dirty="0" err="1">
                <a:latin typeface="Aptos" panose="020B0004020202020204" pitchFamily="34" charset="0"/>
              </a:rPr>
              <a:t>flooded</a:t>
            </a:r>
            <a:r>
              <a:rPr lang="fr-FR" dirty="0">
                <a:latin typeface="Aptos" panose="020B0004020202020204" pitchFamily="34" charset="0"/>
              </a:rPr>
              <a:t> for the </a:t>
            </a:r>
            <a:r>
              <a:rPr lang="fr-FR" dirty="0" err="1">
                <a:latin typeface="Aptos" panose="020B0004020202020204" pitchFamily="34" charset="0"/>
              </a:rPr>
              <a:t>reference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discharge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confirming</a:t>
            </a:r>
            <a:r>
              <a:rPr lang="fr-FR" dirty="0">
                <a:latin typeface="Aptos" panose="020B0004020202020204" pitchFamily="34" charset="0"/>
              </a:rPr>
              <a:t> the 2021 observations 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3CD09CC-F28E-234F-C58A-9362128BB460}"/>
              </a:ext>
            </a:extLst>
          </p:cNvPr>
          <p:cNvSpPr txBox="1">
            <a:spLocks/>
          </p:cNvSpPr>
          <p:nvPr/>
        </p:nvSpPr>
        <p:spPr>
          <a:xfrm>
            <a:off x="828675" y="474875"/>
            <a:ext cx="11010900" cy="1000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400" dirty="0" err="1">
                <a:latin typeface="Aptos" panose="020B0004020202020204" pitchFamily="34" charset="0"/>
              </a:rPr>
              <a:t>Modelling</a:t>
            </a:r>
            <a:r>
              <a:rPr lang="fr-FR" sz="4400" dirty="0">
                <a:latin typeface="Aptos" panose="020B0004020202020204" pitchFamily="34" charset="0"/>
              </a:rPr>
              <a:t> of the </a:t>
            </a:r>
            <a:r>
              <a:rPr lang="fr-FR" sz="4400" dirty="0" err="1">
                <a:latin typeface="Aptos" panose="020B0004020202020204" pitchFamily="34" charset="0"/>
              </a:rPr>
              <a:t>floods</a:t>
            </a:r>
            <a:r>
              <a:rPr lang="fr-FR" sz="4400" dirty="0">
                <a:latin typeface="Aptos" panose="020B0004020202020204" pitchFamily="34" charset="0"/>
              </a:rPr>
              <a:t>: </a:t>
            </a:r>
            <a:r>
              <a:rPr lang="fr-FR" sz="4400" dirty="0" err="1">
                <a:latin typeface="Aptos" panose="020B0004020202020204" pitchFamily="34" charset="0"/>
              </a:rPr>
              <a:t>reference</a:t>
            </a:r>
            <a:r>
              <a:rPr lang="fr-FR" sz="4400" dirty="0">
                <a:latin typeface="Aptos" panose="020B0004020202020204" pitchFamily="34" charset="0"/>
              </a:rPr>
              <a:t> simulation </a:t>
            </a:r>
            <a:endParaRPr lang="fr-BE" sz="4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646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AC3FB7A-F8DA-42C7-B909-6432B0816C48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Aptos" panose="020B0004020202020204" pitchFamily="34" charset="0"/>
              </a:rPr>
              <a:t>No </a:t>
            </a:r>
            <a:r>
              <a:rPr lang="fr-FR" dirty="0" err="1">
                <a:latin typeface="Aptos" panose="020B0004020202020204" pitchFamily="34" charset="0"/>
              </a:rPr>
              <a:t>flooding</a:t>
            </a:r>
            <a:r>
              <a:rPr lang="fr-FR" dirty="0">
                <a:latin typeface="Aptos" panose="020B0004020202020204" pitchFamily="34" charset="0"/>
              </a:rPr>
              <a:t> of the road tunnel </a:t>
            </a:r>
            <a:r>
              <a:rPr lang="fr-FR" dirty="0" err="1">
                <a:latin typeface="Aptos" panose="020B0004020202020204" pitchFamily="34" charset="0"/>
              </a:rPr>
              <a:t>is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observed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202CE80-54D2-B620-79ED-B52078E6B632}"/>
              </a:ext>
            </a:extLst>
          </p:cNvPr>
          <p:cNvSpPr txBox="1">
            <a:spLocks/>
          </p:cNvSpPr>
          <p:nvPr/>
        </p:nvSpPr>
        <p:spPr>
          <a:xfrm>
            <a:off x="600008" y="942168"/>
            <a:ext cx="10515600" cy="65588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400" dirty="0" err="1">
                <a:latin typeface="Aptos" panose="020B0004020202020204" pitchFamily="34" charset="0"/>
              </a:rPr>
              <a:t>Modelling</a:t>
            </a:r>
            <a:r>
              <a:rPr lang="fr-FR" sz="4400" dirty="0">
                <a:latin typeface="Aptos" panose="020B0004020202020204" pitchFamily="34" charset="0"/>
              </a:rPr>
              <a:t> of the </a:t>
            </a:r>
            <a:r>
              <a:rPr lang="fr-FR" sz="4400" dirty="0" err="1">
                <a:latin typeface="Aptos" panose="020B0004020202020204" pitchFamily="34" charset="0"/>
              </a:rPr>
              <a:t>floods</a:t>
            </a:r>
            <a:r>
              <a:rPr lang="fr-FR" sz="4400" dirty="0">
                <a:latin typeface="Aptos" panose="020B0004020202020204" pitchFamily="34" charset="0"/>
              </a:rPr>
              <a:t>: </a:t>
            </a:r>
            <a:r>
              <a:rPr lang="fr-FR" sz="4400" dirty="0" err="1">
                <a:latin typeface="Aptos" panose="020B0004020202020204" pitchFamily="34" charset="0"/>
              </a:rPr>
              <a:t>Lower</a:t>
            </a:r>
            <a:r>
              <a:rPr lang="fr-FR" sz="4400" dirty="0">
                <a:latin typeface="Aptos" panose="020B0004020202020204" pitchFamily="34" charset="0"/>
              </a:rPr>
              <a:t> </a:t>
            </a:r>
            <a:r>
              <a:rPr lang="fr-FR" sz="4400" dirty="0" err="1">
                <a:latin typeface="Aptos" panose="020B0004020202020204" pitchFamily="34" charset="0"/>
              </a:rPr>
              <a:t>discharge</a:t>
            </a:r>
            <a:endParaRPr lang="fr-BE" sz="4400" dirty="0">
              <a:latin typeface="Aptos" panose="020B00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68CEFB-7C1D-1353-3A46-940AA5918A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05379" y="2166517"/>
            <a:ext cx="4022174" cy="31522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82E065-433C-ADD5-5457-78312F01CDEF}"/>
              </a:ext>
            </a:extLst>
          </p:cNvPr>
          <p:cNvSpPr txBox="1"/>
          <p:nvPr/>
        </p:nvSpPr>
        <p:spPr>
          <a:xfrm>
            <a:off x="1268802" y="5297381"/>
            <a:ext cx="277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Input </a:t>
            </a:r>
            <a:r>
              <a:rPr lang="fr-FR" dirty="0" err="1">
                <a:latin typeface="Aptos" panose="020B0004020202020204" pitchFamily="34" charset="0"/>
              </a:rPr>
              <a:t>discharge</a:t>
            </a:r>
            <a:r>
              <a:rPr lang="fr-FR" dirty="0">
                <a:latin typeface="Aptos" panose="020B0004020202020204" pitchFamily="34" charset="0"/>
              </a:rPr>
              <a:t>: 55 m³/s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059A1C-8D4A-1F47-8B4F-47B30AF5E6E0}"/>
              </a:ext>
            </a:extLst>
          </p:cNvPr>
          <p:cNvSpPr txBox="1"/>
          <p:nvPr/>
        </p:nvSpPr>
        <p:spPr>
          <a:xfrm>
            <a:off x="6195489" y="5287019"/>
            <a:ext cx="277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Input </a:t>
            </a:r>
            <a:r>
              <a:rPr lang="fr-FR" dirty="0" err="1">
                <a:latin typeface="Aptos" panose="020B0004020202020204" pitchFamily="34" charset="0"/>
              </a:rPr>
              <a:t>discharge</a:t>
            </a:r>
            <a:r>
              <a:rPr lang="fr-FR" dirty="0">
                <a:latin typeface="Aptos" panose="020B0004020202020204" pitchFamily="34" charset="0"/>
              </a:rPr>
              <a:t>: 50 m³/s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B10350-F247-A8E3-0D5B-E48AE6C507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7355" y="2166517"/>
            <a:ext cx="4231570" cy="31247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5093E0-1EBA-4446-7503-05956473E0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4830" y="4344748"/>
            <a:ext cx="981212" cy="9526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142DCC7-7526-2D39-0058-4E013B529870}"/>
              </a:ext>
            </a:extLst>
          </p:cNvPr>
          <p:cNvSpPr txBox="1"/>
          <p:nvPr/>
        </p:nvSpPr>
        <p:spPr>
          <a:xfrm>
            <a:off x="1268802" y="5626382"/>
            <a:ext cx="8918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The </a:t>
            </a:r>
            <a:r>
              <a:rPr lang="fr-FR" sz="2400" b="1" dirty="0" err="1"/>
              <a:t>two</a:t>
            </a:r>
            <a:r>
              <a:rPr lang="fr-FR" sz="2400" b="1" dirty="0"/>
              <a:t> solutions can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studied</a:t>
            </a:r>
            <a:r>
              <a:rPr lang="fr-FR" sz="2400" b="1" dirty="0"/>
              <a:t> for </a:t>
            </a:r>
            <a:r>
              <a:rPr lang="fr-FR" sz="2400" b="1" dirty="0" err="1"/>
              <a:t>discharges</a:t>
            </a:r>
            <a:r>
              <a:rPr lang="fr-FR" sz="2400" b="1" dirty="0"/>
              <a:t> </a:t>
            </a:r>
            <a:r>
              <a:rPr lang="fr-FR" sz="2400" b="1" dirty="0" err="1"/>
              <a:t>lower</a:t>
            </a:r>
            <a:r>
              <a:rPr lang="fr-FR" sz="2400" b="1" dirty="0"/>
              <a:t> </a:t>
            </a:r>
            <a:r>
              <a:rPr lang="fr-FR" sz="2400" b="1" dirty="0" err="1"/>
              <a:t>than</a:t>
            </a:r>
            <a:r>
              <a:rPr lang="fr-FR" sz="2400" b="1" dirty="0"/>
              <a:t> 55 m³/s  </a:t>
            </a:r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729080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15" descr="Badge Follow with solid fill">
            <a:extLst>
              <a:ext uri="{FF2B5EF4-FFF2-40B4-BE49-F238E27FC236}">
                <a16:creationId xmlns:a16="http://schemas.microsoft.com/office/drawing/2014/main" id="{A1A300A3-5437-817D-2261-B47E5C2819C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4230" y="1661315"/>
            <a:ext cx="914400" cy="914400"/>
          </a:xfrm>
          <a:prstGeom prst="rect">
            <a:avLst/>
          </a:prstGeom>
        </p:spPr>
      </p:pic>
      <p:pic>
        <p:nvPicPr>
          <p:cNvPr id="5" name="Graphic 4" descr="Badge Unfollow with solid fill">
            <a:extLst>
              <a:ext uri="{FF2B5EF4-FFF2-40B4-BE49-F238E27FC236}">
                <a16:creationId xmlns:a16="http://schemas.microsoft.com/office/drawing/2014/main" id="{E2F0B20F-4F75-10EB-2BA5-8EA9AC7750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987902" y="1711457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D51191-D534-821C-53DF-96942F8D2D6A}"/>
              </a:ext>
            </a:extLst>
          </p:cNvPr>
          <p:cNvSpPr txBox="1"/>
          <p:nvPr/>
        </p:nvSpPr>
        <p:spPr>
          <a:xfrm>
            <a:off x="1258630" y="1711458"/>
            <a:ext cx="4729271" cy="179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ptos" panose="020B0004020202020204" pitchFamily="34" charset="0"/>
              </a:rPr>
              <a:t>A flood </a:t>
            </a:r>
            <a:r>
              <a:rPr lang="fr-FR" b="1" dirty="0" err="1">
                <a:latin typeface="Aptos" panose="020B0004020202020204" pitchFamily="34" charset="0"/>
              </a:rPr>
              <a:t>wall</a:t>
            </a:r>
            <a:r>
              <a:rPr lang="fr-FR" b="1" dirty="0">
                <a:latin typeface="Aptos" panose="020B0004020202020204" pitchFamily="34" charset="0"/>
              </a:rPr>
              <a:t> or the river </a:t>
            </a:r>
            <a:r>
              <a:rPr lang="fr-FR" b="1" dirty="0" err="1">
                <a:latin typeface="Aptos" panose="020B0004020202020204" pitchFamily="34" charset="0"/>
              </a:rPr>
              <a:t>enlargement</a:t>
            </a:r>
            <a:r>
              <a:rPr lang="fr-FR" b="1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may</a:t>
            </a:r>
            <a:r>
              <a:rPr lang="fr-FR" dirty="0">
                <a:latin typeface="Aptos" panose="020B0004020202020204" pitchFamily="34" charset="0"/>
              </a:rPr>
              <a:t> </a:t>
            </a:r>
          </a:p>
          <a:p>
            <a:r>
              <a:rPr lang="fr-FR" dirty="0">
                <a:latin typeface="Aptos" panose="020B0004020202020204" pitchFamily="34" charset="0"/>
              </a:rPr>
              <a:t>     lead to a diminution of the flood </a:t>
            </a:r>
            <a:r>
              <a:rPr lang="fr-FR" dirty="0" err="1">
                <a:latin typeface="Aptos" panose="020B0004020202020204" pitchFamily="34" charset="0"/>
              </a:rPr>
              <a:t>risk</a:t>
            </a:r>
            <a:endParaRPr lang="fr-FR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ptos" panose="020B0004020202020204" pitchFamily="34" charset="0"/>
              </a:rPr>
              <a:t>Most of the </a:t>
            </a:r>
            <a:r>
              <a:rPr lang="fr-FR" dirty="0" err="1">
                <a:latin typeface="Aptos" panose="020B0004020202020204" pitchFamily="34" charset="0"/>
              </a:rPr>
              <a:t>past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floods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happened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with</a:t>
            </a:r>
            <a:endParaRPr lang="fr-FR" dirty="0">
              <a:latin typeface="Aptos" panose="020B0004020202020204" pitchFamily="34" charset="0"/>
            </a:endParaRPr>
          </a:p>
          <a:p>
            <a:r>
              <a:rPr lang="fr-FR" dirty="0">
                <a:latin typeface="Aptos" panose="020B0004020202020204" pitchFamily="34" charset="0"/>
              </a:rPr>
              <a:t>      </a:t>
            </a:r>
            <a:r>
              <a:rPr lang="fr-FR" dirty="0" err="1">
                <a:latin typeface="Aptos" panose="020B0004020202020204" pitchFamily="34" charset="0"/>
              </a:rPr>
              <a:t>lower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than</a:t>
            </a:r>
            <a:r>
              <a:rPr lang="fr-FR" dirty="0">
                <a:latin typeface="Aptos" panose="020B0004020202020204" pitchFamily="34" charset="0"/>
              </a:rPr>
              <a:t> 60 m³/s </a:t>
            </a:r>
            <a:r>
              <a:rPr lang="fr-FR" dirty="0" err="1">
                <a:latin typeface="Aptos" panose="020B0004020202020204" pitchFamily="34" charset="0"/>
              </a:rPr>
              <a:t>discharges</a:t>
            </a:r>
            <a:r>
              <a:rPr lang="fr-BE" dirty="0">
                <a:latin typeface="Aptos" panose="020B0004020202020204" pitchFamily="34" charset="0"/>
              </a:rPr>
              <a:t> </a:t>
            </a:r>
          </a:p>
          <a:p>
            <a:r>
              <a:rPr lang="fr-BE" dirty="0">
                <a:latin typeface="Aptos" panose="020B0004020202020204" pitchFamily="34" charset="0"/>
              </a:rPr>
              <a:t>      </a:t>
            </a:r>
            <a:r>
              <a:rPr lang="fr-BE" dirty="0">
                <a:latin typeface="Aptos" panose="020B0004020202020204" pitchFamily="34" charset="0"/>
                <a:sym typeface="Wingdings" panose="05000000000000000000" pitchFamily="2" charset="2"/>
              </a:rPr>
              <a:t> The range of application </a:t>
            </a:r>
            <a:r>
              <a:rPr lang="fr-BE" dirty="0" err="1">
                <a:latin typeface="Aptos" panose="020B0004020202020204" pitchFamily="34" charset="0"/>
                <a:sym typeface="Wingdings" panose="05000000000000000000" pitchFamily="2" charset="2"/>
              </a:rPr>
              <a:t>could</a:t>
            </a:r>
            <a:r>
              <a:rPr lang="fr-BE" dirty="0">
                <a:latin typeface="Aptos" panose="020B0004020202020204" pitchFamily="34" charset="0"/>
                <a:sym typeface="Wingdings" panose="05000000000000000000" pitchFamily="2" charset="2"/>
              </a:rPr>
              <a:t> </a:t>
            </a:r>
            <a:r>
              <a:rPr lang="fr-BE" dirty="0" err="1">
                <a:latin typeface="Aptos" panose="020B0004020202020204" pitchFamily="34" charset="0"/>
                <a:sym typeface="Wingdings" panose="05000000000000000000" pitchFamily="2" charset="2"/>
              </a:rPr>
              <a:t>be</a:t>
            </a:r>
            <a:r>
              <a:rPr lang="fr-BE" dirty="0">
                <a:latin typeface="Aptos" panose="020B0004020202020204" pitchFamily="34" charset="0"/>
                <a:sym typeface="Wingdings" panose="05000000000000000000" pitchFamily="2" charset="2"/>
              </a:rPr>
              <a:t> </a:t>
            </a:r>
          </a:p>
          <a:p>
            <a:r>
              <a:rPr lang="fr-BE" dirty="0">
                <a:latin typeface="Aptos" panose="020B0004020202020204" pitchFamily="34" charset="0"/>
                <a:sym typeface="Wingdings" panose="05000000000000000000" pitchFamily="2" charset="2"/>
              </a:rPr>
              <a:t>           </a:t>
            </a:r>
            <a:r>
              <a:rPr lang="fr-BE" dirty="0" err="1">
                <a:latin typeface="Aptos" panose="020B0004020202020204" pitchFamily="34" charset="0"/>
                <a:sym typeface="Wingdings" panose="05000000000000000000" pitchFamily="2" charset="2"/>
              </a:rPr>
              <a:t>interesting</a:t>
            </a:r>
            <a:endParaRPr lang="fr-FR" dirty="0">
              <a:latin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B0B5F4-62A9-780E-96BD-E1C0321B75E5}"/>
              </a:ext>
            </a:extLst>
          </p:cNvPr>
          <p:cNvSpPr txBox="1"/>
          <p:nvPr/>
        </p:nvSpPr>
        <p:spPr>
          <a:xfrm>
            <a:off x="6912393" y="1641739"/>
            <a:ext cx="50505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ptos" panose="020B0004020202020204" pitchFamily="34" charset="0"/>
              </a:rPr>
              <a:t>Uncertainties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subsist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concerning</a:t>
            </a:r>
            <a:r>
              <a:rPr lang="fr-FR" dirty="0">
                <a:latin typeface="Aptos" panose="020B0004020202020204" pitchFamily="34" charset="0"/>
              </a:rPr>
              <a:t> the exact </a:t>
            </a:r>
            <a:r>
              <a:rPr lang="fr-FR" b="1" dirty="0">
                <a:latin typeface="Aptos" panose="020B0004020202020204" pitchFamily="34" charset="0"/>
              </a:rPr>
              <a:t>river </a:t>
            </a:r>
            <a:r>
              <a:rPr lang="fr-FR" b="1" dirty="0" err="1">
                <a:latin typeface="Aptos" panose="020B0004020202020204" pitchFamily="34" charset="0"/>
              </a:rPr>
              <a:t>topography</a:t>
            </a:r>
            <a:r>
              <a:rPr lang="fr-FR" dirty="0">
                <a:latin typeface="Aptos" panose="020B0004020202020204" pitchFamily="34" charset="0"/>
              </a:rPr>
              <a:t>, and the </a:t>
            </a:r>
            <a:r>
              <a:rPr lang="fr-FR" b="1" dirty="0" err="1">
                <a:latin typeface="Aptos" panose="020B0004020202020204" pitchFamily="34" charset="0"/>
              </a:rPr>
              <a:t>riverbank</a:t>
            </a:r>
            <a:r>
              <a:rPr lang="fr-FR" b="1" dirty="0">
                <a:latin typeface="Aptos" panose="020B0004020202020204" pitchFamily="34" charset="0"/>
              </a:rPr>
              <a:t> positions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A flood wall acts as a barrier, preventing water from escaping after the flood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Flood walls are not esthetic above a given height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98E393-9585-5CB5-B84C-EC5BA319CD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1430" y="3537390"/>
            <a:ext cx="4729271" cy="27208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D5114C-909D-C870-E2F8-65D0135B672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69798" y="3607150"/>
            <a:ext cx="2857500" cy="24707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D1749C-7ABB-5181-5A24-525B15C00E3B}"/>
              </a:ext>
            </a:extLst>
          </p:cNvPr>
          <p:cNvSpPr txBox="1"/>
          <p:nvPr/>
        </p:nvSpPr>
        <p:spPr>
          <a:xfrm>
            <a:off x="685564" y="689899"/>
            <a:ext cx="83727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ptos" panose="020B0004020202020204" pitchFamily="34" charset="0"/>
              </a:rPr>
              <a:t>Further work should examine the mitigation measures along rue de la </a:t>
            </a:r>
            <a:r>
              <a:rPr lang="en-US" sz="3200" b="1" dirty="0" err="1">
                <a:latin typeface="Aptos" panose="020B0004020202020204" pitchFamily="34" charset="0"/>
              </a:rPr>
              <a:t>Wamme</a:t>
            </a:r>
            <a:endParaRPr lang="fr-BE" sz="32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998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verpool Maritime Mercantile City, 2011: Panorama of the Merseyside... |  Download Scientific Diagram">
            <a:extLst>
              <a:ext uri="{FF2B5EF4-FFF2-40B4-BE49-F238E27FC236}">
                <a16:creationId xmlns:a16="http://schemas.microsoft.com/office/drawing/2014/main" id="{38D5FCDF-D058-6AB4-FBF7-8A114D3B1C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725" b="14316"/>
          <a:stretch/>
        </p:blipFill>
        <p:spPr bwMode="auto">
          <a:xfrm>
            <a:off x="0" y="-1"/>
            <a:ext cx="12223734" cy="25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168E03-FE3A-3CC2-18FC-C0780BE736A5}"/>
              </a:ext>
            </a:extLst>
          </p:cNvPr>
          <p:cNvSpPr/>
          <p:nvPr/>
        </p:nvSpPr>
        <p:spPr>
          <a:xfrm>
            <a:off x="31734" y="1811004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D1DD96-8BEC-5072-7C12-136A5CA99457}"/>
              </a:ext>
            </a:extLst>
          </p:cNvPr>
          <p:cNvSpPr txBox="1"/>
          <p:nvPr/>
        </p:nvSpPr>
        <p:spPr>
          <a:xfrm>
            <a:off x="2180454" y="1861186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DF2A1C-CA91-59FD-665A-EBF80DF661A9}"/>
              </a:ext>
            </a:extLst>
          </p:cNvPr>
          <p:cNvSpPr/>
          <p:nvPr/>
        </p:nvSpPr>
        <p:spPr>
          <a:xfrm>
            <a:off x="15692" y="1811003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E5D924E-BDA0-F5AA-AB19-E970DF9D56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95" t="5015" r="1587" b="7948"/>
          <a:stretch/>
        </p:blipFill>
        <p:spPr>
          <a:xfrm>
            <a:off x="202247" y="1890693"/>
            <a:ext cx="1880232" cy="5971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AC0755-FE47-3A7F-324F-D8B1FDCDD3D6}"/>
              </a:ext>
            </a:extLst>
          </p:cNvPr>
          <p:cNvSpPr txBox="1"/>
          <p:nvPr/>
        </p:nvSpPr>
        <p:spPr>
          <a:xfrm>
            <a:off x="70121" y="2618842"/>
            <a:ext cx="60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b="1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Climate</a:t>
            </a:r>
            <a:r>
              <a:rPr lang="fr-BE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change and adaptation </a:t>
            </a:r>
            <a:r>
              <a:rPr lang="fr-B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C740EF-A36B-3A44-B928-EBC6506287BE}"/>
              </a:ext>
            </a:extLst>
          </p:cNvPr>
          <p:cNvSpPr/>
          <p:nvPr/>
        </p:nvSpPr>
        <p:spPr>
          <a:xfrm flipV="1">
            <a:off x="-21771" y="6599570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11" name="Picture 10" descr="A silhouette of a building&#10;&#10;Description automatically generated">
            <a:extLst>
              <a:ext uri="{FF2B5EF4-FFF2-40B4-BE49-F238E27FC236}">
                <a16:creationId xmlns:a16="http://schemas.microsoft.com/office/drawing/2014/main" id="{F0D9CFBC-DB9F-0D40-901C-869086CBB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500" y="6085808"/>
            <a:ext cx="2857500" cy="5137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2EC238-309B-1E34-C3A0-AA8051333A69}"/>
              </a:ext>
            </a:extLst>
          </p:cNvPr>
          <p:cNvSpPr txBox="1"/>
          <p:nvPr/>
        </p:nvSpPr>
        <p:spPr>
          <a:xfrm>
            <a:off x="9334500" y="6602379"/>
            <a:ext cx="28575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9" name="Picture 2" descr="Liverpool Maritime Mercantile City, 2011: Panorama of the Merseyside... |  Download Scientific Diagram">
            <a:extLst>
              <a:ext uri="{FF2B5EF4-FFF2-40B4-BE49-F238E27FC236}">
                <a16:creationId xmlns:a16="http://schemas.microsoft.com/office/drawing/2014/main" id="{9F7F4544-EF26-2939-1DA6-7A576A8E2C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90" b="4698"/>
          <a:stretch/>
        </p:blipFill>
        <p:spPr bwMode="auto">
          <a:xfrm>
            <a:off x="-4980" y="2611114"/>
            <a:ext cx="12223734" cy="4282887"/>
          </a:xfrm>
          <a:prstGeom prst="rect">
            <a:avLst/>
          </a:prstGeom>
          <a:noFill/>
          <a:effectLst>
            <a:outerShdw blurRad="1270000" dist="50800" dir="5400000" algn="ctr" rotWithShape="0">
              <a:srgbClr val="000000">
                <a:alpha val="6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87DE3F0-FB1B-02C1-E6C6-77670F1575B7}"/>
              </a:ext>
            </a:extLst>
          </p:cNvPr>
          <p:cNvSpPr txBox="1"/>
          <p:nvPr/>
        </p:nvSpPr>
        <p:spPr>
          <a:xfrm>
            <a:off x="5176682" y="3912258"/>
            <a:ext cx="654083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1F2943"/>
                </a:solidFill>
                <a:latin typeface="Aptos" panose="020B0004020202020204" pitchFamily="34" charset="0"/>
              </a:rPr>
              <a:t>Conference paper: </a:t>
            </a:r>
          </a:p>
          <a:p>
            <a:pPr algn="just"/>
            <a:r>
              <a:rPr lang="en-US" sz="2000" b="1" dirty="0">
                <a:solidFill>
                  <a:srgbClr val="1F2943"/>
                </a:solidFill>
                <a:latin typeface="Aptos" panose="020B0004020202020204" pitchFamily="34" charset="0"/>
              </a:rPr>
              <a:t>Flood interpretation in case of measurement failure.</a:t>
            </a:r>
          </a:p>
          <a:p>
            <a:pPr algn="just"/>
            <a:r>
              <a:rPr lang="en-US" sz="2000" b="1" dirty="0">
                <a:solidFill>
                  <a:srgbClr val="1F2943"/>
                </a:solidFill>
                <a:latin typeface="Aptos" panose="020B0004020202020204" pitchFamily="34" charset="0"/>
              </a:rPr>
              <a:t> The </a:t>
            </a:r>
            <a:r>
              <a:rPr lang="en-US" sz="2000" b="1" dirty="0" err="1">
                <a:solidFill>
                  <a:srgbClr val="1F2943"/>
                </a:solidFill>
                <a:latin typeface="Aptos" panose="020B0004020202020204" pitchFamily="34" charset="0"/>
              </a:rPr>
              <a:t>Wamme</a:t>
            </a:r>
            <a:r>
              <a:rPr lang="en-US" sz="2000" b="1" dirty="0">
                <a:solidFill>
                  <a:srgbClr val="1F2943"/>
                </a:solidFill>
                <a:latin typeface="Aptos" panose="020B0004020202020204" pitchFamily="34" charset="0"/>
              </a:rPr>
              <a:t> river in 2021. </a:t>
            </a:r>
          </a:p>
          <a:p>
            <a:pPr algn="just"/>
            <a:r>
              <a:rPr lang="en-US" sz="2000" dirty="0">
                <a:solidFill>
                  <a:srgbClr val="1F2943"/>
                </a:solidFill>
                <a:latin typeface="Aptos" panose="020B0004020202020204" pitchFamily="34" charset="0"/>
              </a:rPr>
              <a:t>Y. Zech, R. </a:t>
            </a:r>
            <a:r>
              <a:rPr lang="en-US" sz="2000" dirty="0" err="1">
                <a:solidFill>
                  <a:srgbClr val="1F2943"/>
                </a:solidFill>
                <a:latin typeface="Aptos" panose="020B0004020202020204" pitchFamily="34" charset="0"/>
              </a:rPr>
              <a:t>Meurice</a:t>
            </a:r>
            <a:r>
              <a:rPr lang="en-US" sz="2000" dirty="0">
                <a:solidFill>
                  <a:srgbClr val="1F2943"/>
                </a:solidFill>
                <a:latin typeface="Aptos" panose="020B0004020202020204" pitchFamily="34" charset="0"/>
              </a:rPr>
              <a:t>, </a:t>
            </a:r>
            <a:r>
              <a:rPr lang="en-US" sz="2000" b="1" dirty="0">
                <a:solidFill>
                  <a:srgbClr val="1F2943"/>
                </a:solidFill>
                <a:latin typeface="Aptos" panose="020B0004020202020204" pitchFamily="34" charset="0"/>
              </a:rPr>
              <a:t>N. Delpierre</a:t>
            </a:r>
            <a:r>
              <a:rPr lang="en-US" sz="2000" dirty="0">
                <a:solidFill>
                  <a:srgbClr val="1F2943"/>
                </a:solidFill>
                <a:latin typeface="Aptos" panose="020B0004020202020204" pitchFamily="34" charset="0"/>
              </a:rPr>
              <a:t>, P.-Y. </a:t>
            </a:r>
            <a:r>
              <a:rPr lang="en-US" sz="2000" dirty="0" err="1">
                <a:solidFill>
                  <a:srgbClr val="1F2943"/>
                </a:solidFill>
                <a:latin typeface="Aptos" panose="020B0004020202020204" pitchFamily="34" charset="0"/>
              </a:rPr>
              <a:t>Gousenbourger</a:t>
            </a:r>
            <a:r>
              <a:rPr lang="en-US" sz="2000" dirty="0">
                <a:solidFill>
                  <a:srgbClr val="1F2943"/>
                </a:solidFill>
                <a:latin typeface="Aptos" panose="020B0004020202020204" pitchFamily="34" charset="0"/>
              </a:rPr>
              <a:t> &amp; S. Soares-</a:t>
            </a:r>
            <a:r>
              <a:rPr lang="en-US" sz="2000" dirty="0" err="1">
                <a:solidFill>
                  <a:srgbClr val="1F2943"/>
                </a:solidFill>
                <a:latin typeface="Aptos" panose="020B0004020202020204" pitchFamily="34" charset="0"/>
              </a:rPr>
              <a:t>Frazão</a:t>
            </a:r>
            <a:endParaRPr lang="en-US" sz="2000" dirty="0">
              <a:solidFill>
                <a:srgbClr val="1F2943"/>
              </a:solidFill>
              <a:latin typeface="Aptos" panose="020B0004020202020204" pitchFamily="34" charset="0"/>
            </a:endParaRPr>
          </a:p>
          <a:p>
            <a:pPr algn="just"/>
            <a:endParaRPr lang="en-US" b="1" dirty="0">
              <a:solidFill>
                <a:srgbClr val="1F2943"/>
              </a:solidFill>
              <a:latin typeface="Aptos" panose="020B0004020202020204" pitchFamily="34" charset="0"/>
            </a:endParaRPr>
          </a:p>
          <a:p>
            <a:pPr algn="just"/>
            <a:endParaRPr lang="en-US" b="1" dirty="0">
              <a:solidFill>
                <a:srgbClr val="1F2943"/>
              </a:solidFill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472E00-5241-E9EF-3580-9C6B04F935F9}"/>
              </a:ext>
            </a:extLst>
          </p:cNvPr>
          <p:cNvSpPr txBox="1"/>
          <p:nvPr/>
        </p:nvSpPr>
        <p:spPr>
          <a:xfrm>
            <a:off x="3107235" y="2977266"/>
            <a:ext cx="67652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1F2943"/>
                </a:solidFill>
              </a:rPr>
              <a:t>Thank you for listening! </a:t>
            </a:r>
          </a:p>
        </p:txBody>
      </p:sp>
      <p:pic>
        <p:nvPicPr>
          <p:cNvPr id="22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950" y="1872543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908" y="1807072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Liverpool John Moores University"/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534" y="1838476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MC (UCLouvain) - YouTube">
            <a:extLst>
              <a:ext uri="{FF2B5EF4-FFF2-40B4-BE49-F238E27FC236}">
                <a16:creationId xmlns:a16="http://schemas.microsoft.com/office/drawing/2014/main" id="{B5B880DE-7CD3-A949-10C4-91ADE820F2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1" y="6345036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CLOUVAIN | Plastiwin">
            <a:extLst>
              <a:ext uri="{FF2B5EF4-FFF2-40B4-BE49-F238E27FC236}">
                <a16:creationId xmlns:a16="http://schemas.microsoft.com/office/drawing/2014/main" id="{18BA2461-F27A-E64F-D2AF-602D2140D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95" y="6342689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1D0F62-2DE0-F954-445C-AEC18191C6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89733" y="3912258"/>
            <a:ext cx="2048856" cy="23850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A0F2DA-8F56-042E-8ED3-F0A6876A67A2}"/>
              </a:ext>
            </a:extLst>
          </p:cNvPr>
          <p:cNvSpPr txBox="1"/>
          <p:nvPr/>
        </p:nvSpPr>
        <p:spPr>
          <a:xfrm>
            <a:off x="78219" y="3863388"/>
            <a:ext cx="3218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Watlab</a:t>
            </a:r>
            <a:r>
              <a:rPr lang="fr-FR" sz="2400" b="1" dirty="0"/>
              <a:t> software : </a:t>
            </a:r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166150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E7B456F-E897-CADE-8DEA-129D0AD77789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24EEDB-45FE-E3AB-7080-527D58D1B8AB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444C34E-A2CA-D8D2-4115-1E43690E3675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A6A1D14-3AD7-C47C-B995-940E3750D1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1E9E978-ADE1-F911-618F-022C6FBB7D67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27" name="Picture 26" descr="A silhouette of a building&#10;&#10;Description automatically generated">
            <a:extLst>
              <a:ext uri="{FF2B5EF4-FFF2-40B4-BE49-F238E27FC236}">
                <a16:creationId xmlns:a16="http://schemas.microsoft.com/office/drawing/2014/main" id="{B81417E1-8D76-80F1-B03F-FF1451F6F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5490B2E-B672-F500-5777-FA874758BEF1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29" name="Picture 2" descr="https://www.ljmu.ac.uk/-/media/ljmu/conferences/river-flow/hrwallingford.png?h=108&amp;w=200&amp;hash=81A75585B26F16295D5494218A978B47">
            <a:extLst>
              <a:ext uri="{FF2B5EF4-FFF2-40B4-BE49-F238E27FC236}">
                <a16:creationId xmlns:a16="http://schemas.microsoft.com/office/drawing/2014/main" id="{F561AD09-C337-1C2D-A2FA-9A0DB8A71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s://www.ljmu.ac.uk/-/media/ljmu/conferences/river-flow/international-association-for-hydro-environment-engineering-and-research.png?h=80&amp;w=200&amp;hash=BBC331A16D33D406EB8B1CE53CA54799">
            <a:extLst>
              <a:ext uri="{FF2B5EF4-FFF2-40B4-BE49-F238E27FC236}">
                <a16:creationId xmlns:a16="http://schemas.microsoft.com/office/drawing/2014/main" id="{6B420FE4-5052-48CB-B82E-4E320F6F9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Liverpool John Moores University">
            <a:extLst>
              <a:ext uri="{FF2B5EF4-FFF2-40B4-BE49-F238E27FC236}">
                <a16:creationId xmlns:a16="http://schemas.microsoft.com/office/drawing/2014/main" id="{0E6C891E-F54C-22B4-755C-DD67A4444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iMMC (UCLouvain) - YouTube">
            <a:extLst>
              <a:ext uri="{FF2B5EF4-FFF2-40B4-BE49-F238E27FC236}">
                <a16:creationId xmlns:a16="http://schemas.microsoft.com/office/drawing/2014/main" id="{0BF55FA8-992D-69B2-4088-1BF63ACAFE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UCLOUVAIN | Plastiwin">
            <a:extLst>
              <a:ext uri="{FF2B5EF4-FFF2-40B4-BE49-F238E27FC236}">
                <a16:creationId xmlns:a16="http://schemas.microsoft.com/office/drawing/2014/main" id="{2E8E443B-9F6B-642C-0294-838BF31D6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81B7B776-E94E-3923-CF19-A2996495C288}"/>
              </a:ext>
            </a:extLst>
          </p:cNvPr>
          <p:cNvSpPr txBox="1">
            <a:spLocks/>
          </p:cNvSpPr>
          <p:nvPr/>
        </p:nvSpPr>
        <p:spPr>
          <a:xfrm>
            <a:off x="-2045908" y="3089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dirty="0" err="1">
                <a:latin typeface="Aptos" panose="020B0004020202020204" pitchFamily="34" charset="0"/>
              </a:rPr>
              <a:t>Geographical</a:t>
            </a:r>
            <a:r>
              <a:rPr lang="fr-FR" sz="4800" dirty="0">
                <a:latin typeface="Aptos" panose="020B0004020202020204" pitchFamily="34" charset="0"/>
              </a:rPr>
              <a:t> </a:t>
            </a:r>
            <a:r>
              <a:rPr lang="fr-FR" sz="4800" dirty="0" err="1">
                <a:latin typeface="Aptos" panose="020B0004020202020204" pitchFamily="34" charset="0"/>
              </a:rPr>
              <a:t>context</a:t>
            </a:r>
            <a:endParaRPr lang="fr-BE" sz="4800" dirty="0">
              <a:latin typeface="Aptos" panose="020B0004020202020204" pitchFamily="34" charset="0"/>
            </a:endParaRPr>
          </a:p>
        </p:txBody>
      </p:sp>
      <p:pic>
        <p:nvPicPr>
          <p:cNvPr id="35" name="Picture 2" descr="Commune (Belgique) — Wikipédia">
            <a:extLst>
              <a:ext uri="{FF2B5EF4-FFF2-40B4-BE49-F238E27FC236}">
                <a16:creationId xmlns:a16="http://schemas.microsoft.com/office/drawing/2014/main" id="{3E958458-152B-21B9-2753-86E23E8D5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7" y="1690688"/>
            <a:ext cx="535549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FE554E04-0426-7C23-5437-D6C91FC4E060}"/>
              </a:ext>
            </a:extLst>
          </p:cNvPr>
          <p:cNvSpPr/>
          <p:nvPr/>
        </p:nvSpPr>
        <p:spPr>
          <a:xfrm>
            <a:off x="3666226" y="4408098"/>
            <a:ext cx="432000" cy="43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2795EC7-3923-DB05-B2C1-F9E86F6F03D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1843"/>
          <a:stretch/>
        </p:blipFill>
        <p:spPr>
          <a:xfrm>
            <a:off x="6452558" y="1242991"/>
            <a:ext cx="5125530" cy="4976653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3F3CE2C-F876-407B-0B5C-BF9F3B3F4AC1}"/>
              </a:ext>
            </a:extLst>
          </p:cNvPr>
          <p:cNvCxnSpPr>
            <a:cxnSpLocks/>
            <a:stCxn id="36" idx="6"/>
            <a:endCxn id="37" idx="1"/>
          </p:cNvCxnSpPr>
          <p:nvPr/>
        </p:nvCxnSpPr>
        <p:spPr>
          <a:xfrm flipV="1">
            <a:off x="4098226" y="3731318"/>
            <a:ext cx="2354332" cy="8927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462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805875B3-5F52-2784-5D2E-947B1FA08E25}"/>
              </a:ext>
            </a:extLst>
          </p:cNvPr>
          <p:cNvSpPr txBox="1">
            <a:spLocks/>
          </p:cNvSpPr>
          <p:nvPr/>
        </p:nvSpPr>
        <p:spPr>
          <a:xfrm>
            <a:off x="-578372" y="106950"/>
            <a:ext cx="7750005" cy="13566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400" dirty="0">
                <a:latin typeface="Aptos" panose="020B0004020202020204" pitchFamily="34" charset="0"/>
              </a:rPr>
              <a:t>2021 </a:t>
            </a:r>
            <a:r>
              <a:rPr lang="fr-FR" sz="4400" dirty="0" err="1">
                <a:latin typeface="Aptos" panose="020B0004020202020204" pitchFamily="34" charset="0"/>
              </a:rPr>
              <a:t>event</a:t>
            </a:r>
            <a:r>
              <a:rPr lang="fr-FR" sz="4400" dirty="0">
                <a:latin typeface="Aptos" panose="020B0004020202020204" pitchFamily="34" charset="0"/>
              </a:rPr>
              <a:t> in Rochefort </a:t>
            </a:r>
            <a:endParaRPr lang="fr-BE" sz="4400" dirty="0">
              <a:latin typeface="Aptos" panose="020B0004020202020204" pitchFamily="34" charset="0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51D56206-DC75-80E3-A4D0-739FB6BD4FAC}"/>
              </a:ext>
            </a:extLst>
          </p:cNvPr>
          <p:cNvSpPr txBox="1">
            <a:spLocks/>
          </p:cNvSpPr>
          <p:nvPr/>
        </p:nvSpPr>
        <p:spPr>
          <a:xfrm>
            <a:off x="249321" y="1400807"/>
            <a:ext cx="6522500" cy="2028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>
                <a:latin typeface="Aptos" panose="020B0004020202020204" pitchFamily="34" charset="0"/>
              </a:rPr>
              <a:t>1444 </a:t>
            </a:r>
            <a:r>
              <a:rPr lang="fr-FR" dirty="0" err="1">
                <a:latin typeface="Aptos" panose="020B0004020202020204" pitchFamily="34" charset="0"/>
              </a:rPr>
              <a:t>houses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were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flooded</a:t>
            </a:r>
            <a:r>
              <a:rPr lang="fr-FR" dirty="0">
                <a:latin typeface="Aptos" panose="020B0004020202020204" pitchFamily="34" charset="0"/>
              </a:rPr>
              <a:t> (1 in 4 </a:t>
            </a:r>
            <a:r>
              <a:rPr lang="fr-FR" dirty="0" err="1">
                <a:latin typeface="Aptos" panose="020B0004020202020204" pitchFamily="34" charset="0"/>
              </a:rPr>
              <a:t>inhabitants</a:t>
            </a:r>
            <a:r>
              <a:rPr lang="fr-FR" dirty="0">
                <a:latin typeface="Aptos" panose="020B0004020202020204" pitchFamily="34" charset="0"/>
              </a:rPr>
              <a:t>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>
                <a:latin typeface="Aptos" panose="020B0004020202020204" pitchFamily="34" charset="0"/>
              </a:rPr>
              <a:t>2 bridges and 3 </a:t>
            </a:r>
            <a:r>
              <a:rPr lang="fr-FR" dirty="0" err="1">
                <a:latin typeface="Aptos" panose="020B0004020202020204" pitchFamily="34" charset="0"/>
              </a:rPr>
              <a:t>footbridges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were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destroyed</a:t>
            </a:r>
            <a:r>
              <a:rPr lang="fr-FR" dirty="0">
                <a:latin typeface="Aptos" panose="020B0004020202020204" pitchFamily="34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>
                <a:latin typeface="Aptos" panose="020B0004020202020204" pitchFamily="34" charset="0"/>
              </a:rPr>
              <a:t>31 814 993 m³ of water </a:t>
            </a:r>
            <a:r>
              <a:rPr lang="fr-FR" dirty="0" err="1">
                <a:latin typeface="Aptos" panose="020B0004020202020204" pitchFamily="34" charset="0"/>
              </a:rPr>
              <a:t>flowing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between</a:t>
            </a:r>
            <a:r>
              <a:rPr lang="fr-FR" dirty="0">
                <a:latin typeface="Aptos" panose="020B0004020202020204" pitchFamily="34" charset="0"/>
              </a:rPr>
              <a:t> the 13th and the 16th of </a:t>
            </a:r>
            <a:r>
              <a:rPr lang="fr-FR" dirty="0" err="1">
                <a:latin typeface="Aptos" panose="020B0004020202020204" pitchFamily="34" charset="0"/>
              </a:rPr>
              <a:t>july</a:t>
            </a:r>
            <a:r>
              <a:rPr lang="fr-FR" dirty="0">
                <a:latin typeface="Aptos" panose="020B0004020202020204" pitchFamily="34" charset="0"/>
              </a:rPr>
              <a:t>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30" name="Picture 4" descr="Jemelle et Rochefort: les photos du jour d'après - Matélé">
            <a:extLst>
              <a:ext uri="{FF2B5EF4-FFF2-40B4-BE49-F238E27FC236}">
                <a16:creationId xmlns:a16="http://schemas.microsoft.com/office/drawing/2014/main" id="{D6295AAE-8B1D-62C6-1EF0-D5BEB3FBD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531" y="794978"/>
            <a:ext cx="4682705" cy="263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L'eau comme une bombe à Rochefort et Jemelle - Le Soir">
            <a:extLst>
              <a:ext uri="{FF2B5EF4-FFF2-40B4-BE49-F238E27FC236}">
                <a16:creationId xmlns:a16="http://schemas.microsoft.com/office/drawing/2014/main" id="{50DB048E-6906-AAD2-2E7E-428DC539C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554" y="3222395"/>
            <a:ext cx="4738755" cy="26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Intempéries en région namuroise: l'impressionnante photo d'une station  Texaco totalement sous eau">
            <a:extLst>
              <a:ext uri="{FF2B5EF4-FFF2-40B4-BE49-F238E27FC236}">
                <a16:creationId xmlns:a16="http://schemas.microsoft.com/office/drawing/2014/main" id="{B8ECDD14-BD48-3534-62C0-B84EE8983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80" y="3323533"/>
            <a:ext cx="4764407" cy="267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66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9FD3049-14B6-75AD-07BD-3E23CC53BEDA}"/>
              </a:ext>
            </a:extLst>
          </p:cNvPr>
          <p:cNvSpPr txBox="1">
            <a:spLocks/>
          </p:cNvSpPr>
          <p:nvPr/>
        </p:nvSpPr>
        <p:spPr>
          <a:xfrm>
            <a:off x="-752856" y="2009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400" dirty="0">
                <a:latin typeface="Aptos" panose="020B0004020202020204" pitchFamily="34" charset="0"/>
              </a:rPr>
              <a:t>Focus on the </a:t>
            </a:r>
            <a:r>
              <a:rPr lang="fr-FR" sz="4400" dirty="0" err="1">
                <a:latin typeface="Aptos" panose="020B0004020202020204" pitchFamily="34" charset="0"/>
              </a:rPr>
              <a:t>floods</a:t>
            </a:r>
            <a:r>
              <a:rPr lang="fr-FR" sz="4400" dirty="0">
                <a:latin typeface="Aptos" panose="020B0004020202020204" pitchFamily="34" charset="0"/>
              </a:rPr>
              <a:t> in Jemelle </a:t>
            </a:r>
            <a:endParaRPr lang="fr-BE" sz="4400" dirty="0">
              <a:latin typeface="Aptos" panose="020B00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FB9FFB-2012-304D-E293-576737DD78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5373" y="1410432"/>
            <a:ext cx="9401999" cy="457611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84EB3E1-3582-CE09-C61F-AED9AC6FE0B1}"/>
              </a:ext>
            </a:extLst>
          </p:cNvPr>
          <p:cNvSpPr/>
          <p:nvPr/>
        </p:nvSpPr>
        <p:spPr>
          <a:xfrm>
            <a:off x="7468675" y="1904133"/>
            <a:ext cx="3441940" cy="30597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8917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F1340E-5103-2484-9858-828D593CD3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9820" y="3503814"/>
            <a:ext cx="4742813" cy="2642056"/>
          </a:xfrm>
          <a:prstGeom prst="rect">
            <a:avLst/>
          </a:prstGeom>
        </p:spPr>
      </p:pic>
      <p:pic>
        <p:nvPicPr>
          <p:cNvPr id="5" name="Content Placeholder 19">
            <a:extLst>
              <a:ext uri="{FF2B5EF4-FFF2-40B4-BE49-F238E27FC236}">
                <a16:creationId xmlns:a16="http://schemas.microsoft.com/office/drawing/2014/main" id="{2F2B0F4A-723F-22EC-2A9F-F4827BC88C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0264" y="820633"/>
            <a:ext cx="4636892" cy="26502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0D26F7-55D6-88FC-0B2A-B9AC14CE3EE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5406" y="794083"/>
            <a:ext cx="3992217" cy="26651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7D1ED1-0F4B-BE27-D6E4-9610DC44D3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40586" y="3468129"/>
            <a:ext cx="3902459" cy="26193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337EE5-9E26-9684-1206-2D3F9AA30AD7}"/>
              </a:ext>
            </a:extLst>
          </p:cNvPr>
          <p:cNvSpPr/>
          <p:nvPr/>
        </p:nvSpPr>
        <p:spPr>
          <a:xfrm>
            <a:off x="6740779" y="826738"/>
            <a:ext cx="336429" cy="28467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</a:t>
            </a:r>
            <a:endParaRPr lang="fr-BE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1AFAE2-C681-312F-7D22-A1B0D6B1CBC6}"/>
              </a:ext>
            </a:extLst>
          </p:cNvPr>
          <p:cNvSpPr/>
          <p:nvPr/>
        </p:nvSpPr>
        <p:spPr>
          <a:xfrm>
            <a:off x="9206616" y="3523097"/>
            <a:ext cx="336429" cy="28467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2</a:t>
            </a:r>
            <a:endParaRPr lang="fr-BE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430D3F-7D9F-6387-3902-AA904A573829}"/>
              </a:ext>
            </a:extLst>
          </p:cNvPr>
          <p:cNvSpPr/>
          <p:nvPr/>
        </p:nvSpPr>
        <p:spPr>
          <a:xfrm>
            <a:off x="459820" y="3503814"/>
            <a:ext cx="336429" cy="28467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3</a:t>
            </a:r>
            <a:endParaRPr lang="fr-BE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469F38-2245-7FA3-2E5C-FC6868C56FE2}"/>
              </a:ext>
            </a:extLst>
          </p:cNvPr>
          <p:cNvCxnSpPr>
            <a:cxnSpLocks/>
          </p:cNvCxnSpPr>
          <p:nvPr/>
        </p:nvCxnSpPr>
        <p:spPr>
          <a:xfrm flipH="1" flipV="1">
            <a:off x="1252678" y="1739480"/>
            <a:ext cx="1000665" cy="1293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Content Placeholder 19">
            <a:extLst>
              <a:ext uri="{FF2B5EF4-FFF2-40B4-BE49-F238E27FC236}">
                <a16:creationId xmlns:a16="http://schemas.microsoft.com/office/drawing/2014/main" id="{464BE461-965B-7F60-6574-0D0101B594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23845" y="1220333"/>
            <a:ext cx="8246824" cy="4713602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EB522339-CF82-B5B6-F1A5-1C954E44C3D0}"/>
              </a:ext>
            </a:extLst>
          </p:cNvPr>
          <p:cNvSpPr/>
          <p:nvPr/>
        </p:nvSpPr>
        <p:spPr>
          <a:xfrm>
            <a:off x="7428647" y="2658061"/>
            <a:ext cx="1080000" cy="1080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0692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6181185-41D1-B0B7-C356-8F68800C9DDE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Focus on the </a:t>
            </a:r>
            <a:r>
              <a:rPr lang="fr-FR" dirty="0" err="1">
                <a:latin typeface="Aptos" panose="020B0004020202020204" pitchFamily="34" charset="0"/>
              </a:rPr>
              <a:t>floods</a:t>
            </a:r>
            <a:r>
              <a:rPr lang="fr-FR" dirty="0">
                <a:latin typeface="Aptos" panose="020B0004020202020204" pitchFamily="34" charset="0"/>
              </a:rPr>
              <a:t> in Jemelle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BBA19-F4DD-F4CE-210C-A2809346D5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048" y="1804323"/>
            <a:ext cx="6139773" cy="35323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1829C9-BC05-EF6E-A39B-65E2A60A2623}"/>
              </a:ext>
            </a:extLst>
          </p:cNvPr>
          <p:cNvSpPr txBox="1"/>
          <p:nvPr/>
        </p:nvSpPr>
        <p:spPr>
          <a:xfrm>
            <a:off x="632048" y="5336704"/>
            <a:ext cx="4409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ptos" panose="020B0004020202020204" pitchFamily="34" charset="0"/>
              </a:rPr>
              <a:t>Walloon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region</a:t>
            </a:r>
            <a:r>
              <a:rPr lang="fr-FR" dirty="0">
                <a:latin typeface="Aptos" panose="020B0004020202020204" pitchFamily="34" charset="0"/>
              </a:rPr>
              <a:t> data: 2021 flood </a:t>
            </a:r>
            <a:r>
              <a:rPr lang="fr-FR" dirty="0" err="1">
                <a:latin typeface="Aptos" panose="020B0004020202020204" pitchFamily="34" charset="0"/>
              </a:rPr>
              <a:t>extent</a:t>
            </a:r>
            <a:r>
              <a:rPr lang="fr-FR" dirty="0">
                <a:latin typeface="Aptos" panose="020B0004020202020204" pitchFamily="34" charset="0"/>
              </a:rPr>
              <a:t> 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BC4DF-491A-A23D-C32D-52489E6B9F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047" y="1804323"/>
            <a:ext cx="362001" cy="9526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AD246C-06C7-1116-F848-47347E56D221}"/>
              </a:ext>
            </a:extLst>
          </p:cNvPr>
          <p:cNvSpPr txBox="1"/>
          <p:nvPr/>
        </p:nvSpPr>
        <p:spPr>
          <a:xfrm>
            <a:off x="6771821" y="1804323"/>
            <a:ext cx="493400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Aptos" panose="020B0004020202020204" pitchFamily="34" charset="0"/>
              </a:rPr>
              <a:t>2 options </a:t>
            </a:r>
            <a:r>
              <a:rPr lang="fr-FR" sz="2000" b="1" dirty="0" err="1">
                <a:latin typeface="Aptos" panose="020B0004020202020204" pitchFamily="34" charset="0"/>
              </a:rPr>
              <a:t>were</a:t>
            </a:r>
            <a:r>
              <a:rPr lang="fr-FR" sz="2000" b="1" dirty="0">
                <a:latin typeface="Aptos" panose="020B0004020202020204" pitchFamily="34" charset="0"/>
              </a:rPr>
              <a:t> </a:t>
            </a:r>
            <a:r>
              <a:rPr lang="fr-FR" sz="2000" b="1" dirty="0" err="1">
                <a:latin typeface="Aptos" panose="020B0004020202020204" pitchFamily="34" charset="0"/>
              </a:rPr>
              <a:t>foreseen</a:t>
            </a:r>
            <a:r>
              <a:rPr lang="fr-FR" sz="2000" b="1" dirty="0">
                <a:latin typeface="Aptos" panose="020B0004020202020204" pitchFamily="34" charset="0"/>
              </a:rPr>
              <a:t> by the </a:t>
            </a:r>
            <a:r>
              <a:rPr lang="fr-FR" sz="2000" b="1" dirty="0" err="1">
                <a:latin typeface="Aptos" panose="020B0004020202020204" pitchFamily="34" charset="0"/>
              </a:rPr>
              <a:t>municipality</a:t>
            </a:r>
            <a:r>
              <a:rPr lang="fr-FR" sz="2000" b="1" dirty="0">
                <a:latin typeface="Aptos" panose="020B0004020202020204" pitchFamily="34" charset="0"/>
              </a:rPr>
              <a:t> to </a:t>
            </a:r>
            <a:r>
              <a:rPr lang="fr-FR" sz="2000" b="1" dirty="0" err="1">
                <a:latin typeface="Aptos" panose="020B0004020202020204" pitchFamily="34" charset="0"/>
              </a:rPr>
              <a:t>avoid</a:t>
            </a:r>
            <a:r>
              <a:rPr lang="fr-FR" sz="2000" b="1" dirty="0">
                <a:latin typeface="Aptos" panose="020B0004020202020204" pitchFamily="34" charset="0"/>
              </a:rPr>
              <a:t> new </a:t>
            </a:r>
            <a:r>
              <a:rPr lang="fr-FR" sz="2000" b="1" dirty="0" err="1">
                <a:latin typeface="Aptos" panose="020B0004020202020204" pitchFamily="34" charset="0"/>
              </a:rPr>
              <a:t>floodings</a:t>
            </a:r>
            <a:r>
              <a:rPr lang="fr-FR" sz="2000" b="1" dirty="0">
                <a:latin typeface="Aptos" panose="020B0004020202020204" pitchFamily="34" charset="0"/>
              </a:rPr>
              <a:t>:</a:t>
            </a: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17498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B4DD9B-CEF0-EF7E-1CC5-75BE20CBC97A}"/>
              </a:ext>
            </a:extLst>
          </p:cNvPr>
          <p:cNvSpPr txBox="1"/>
          <p:nvPr/>
        </p:nvSpPr>
        <p:spPr>
          <a:xfrm>
            <a:off x="675095" y="5038403"/>
            <a:ext cx="4409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Walloon</a:t>
            </a:r>
            <a:r>
              <a:rPr lang="fr-FR" dirty="0"/>
              <a:t> </a:t>
            </a:r>
            <a:r>
              <a:rPr lang="fr-FR" dirty="0" err="1"/>
              <a:t>region</a:t>
            </a:r>
            <a:r>
              <a:rPr lang="fr-FR" dirty="0"/>
              <a:t> data: 2021 flood </a:t>
            </a:r>
            <a:r>
              <a:rPr lang="fr-FR" dirty="0" err="1"/>
              <a:t>extent</a:t>
            </a:r>
            <a:r>
              <a:rPr lang="fr-FR" dirty="0"/>
              <a:t>  </a:t>
            </a:r>
            <a:endParaRPr lang="fr-BE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7CBB5C-AF59-0E9A-CC9E-0ADC3962E126}"/>
              </a:ext>
            </a:extLst>
          </p:cNvPr>
          <p:cNvSpPr/>
          <p:nvPr/>
        </p:nvSpPr>
        <p:spPr>
          <a:xfrm rot="315967">
            <a:off x="718559" y="2522966"/>
            <a:ext cx="2905361" cy="30359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82C5E16-1AE3-A01D-180C-25D3E8ACD2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20791" y="2887247"/>
            <a:ext cx="3527084" cy="304973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FFC0194-CE5E-959B-CFF2-AF722A48D316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Focus on the </a:t>
            </a:r>
            <a:r>
              <a:rPr lang="fr-FR" dirty="0" err="1">
                <a:latin typeface="Aptos" panose="020B0004020202020204" pitchFamily="34" charset="0"/>
              </a:rPr>
              <a:t>floods</a:t>
            </a:r>
            <a:r>
              <a:rPr lang="fr-FR" dirty="0">
                <a:latin typeface="Aptos" panose="020B0004020202020204" pitchFamily="34" charset="0"/>
              </a:rPr>
              <a:t> in Jemelle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6BCA45-09D7-91BD-74D0-DB8B21A53F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048" y="1804323"/>
            <a:ext cx="6139773" cy="35323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50AE06-8D39-E7A1-953B-3F4C9950498A}"/>
              </a:ext>
            </a:extLst>
          </p:cNvPr>
          <p:cNvSpPr txBox="1"/>
          <p:nvPr/>
        </p:nvSpPr>
        <p:spPr>
          <a:xfrm>
            <a:off x="632048" y="5336704"/>
            <a:ext cx="4409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ptos" panose="020B0004020202020204" pitchFamily="34" charset="0"/>
              </a:rPr>
              <a:t>Walloon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region</a:t>
            </a:r>
            <a:r>
              <a:rPr lang="fr-FR" dirty="0">
                <a:latin typeface="Aptos" panose="020B0004020202020204" pitchFamily="34" charset="0"/>
              </a:rPr>
              <a:t> data: 2021 flood </a:t>
            </a:r>
            <a:r>
              <a:rPr lang="fr-FR" dirty="0" err="1">
                <a:latin typeface="Aptos" panose="020B0004020202020204" pitchFamily="34" charset="0"/>
              </a:rPr>
              <a:t>extent</a:t>
            </a:r>
            <a:r>
              <a:rPr lang="fr-FR" dirty="0">
                <a:latin typeface="Aptos" panose="020B0004020202020204" pitchFamily="34" charset="0"/>
              </a:rPr>
              <a:t> 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CF381C8-DA48-E3E8-0C3D-E9F4E985D0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0047" y="1804323"/>
            <a:ext cx="362001" cy="9526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7DE224F-DFE6-654D-6F40-C6F3FB47B104}"/>
              </a:ext>
            </a:extLst>
          </p:cNvPr>
          <p:cNvSpPr txBox="1"/>
          <p:nvPr/>
        </p:nvSpPr>
        <p:spPr>
          <a:xfrm>
            <a:off x="6771821" y="1804323"/>
            <a:ext cx="493400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Aptos" panose="020B0004020202020204" pitchFamily="34" charset="0"/>
              </a:rPr>
              <a:t>2 options </a:t>
            </a:r>
            <a:r>
              <a:rPr lang="fr-FR" sz="2000" b="1" dirty="0" err="1">
                <a:latin typeface="Aptos" panose="020B0004020202020204" pitchFamily="34" charset="0"/>
              </a:rPr>
              <a:t>were</a:t>
            </a:r>
            <a:r>
              <a:rPr lang="fr-FR" sz="2000" b="1" dirty="0">
                <a:latin typeface="Aptos" panose="020B0004020202020204" pitchFamily="34" charset="0"/>
              </a:rPr>
              <a:t> </a:t>
            </a:r>
            <a:r>
              <a:rPr lang="fr-FR" sz="2000" b="1" dirty="0" err="1">
                <a:latin typeface="Aptos" panose="020B0004020202020204" pitchFamily="34" charset="0"/>
              </a:rPr>
              <a:t>foreseen</a:t>
            </a:r>
            <a:r>
              <a:rPr lang="fr-FR" sz="2000" b="1" dirty="0">
                <a:latin typeface="Aptos" panose="020B0004020202020204" pitchFamily="34" charset="0"/>
              </a:rPr>
              <a:t> by the </a:t>
            </a:r>
            <a:r>
              <a:rPr lang="fr-FR" sz="2000" b="1" dirty="0" err="1">
                <a:latin typeface="Aptos" panose="020B0004020202020204" pitchFamily="34" charset="0"/>
              </a:rPr>
              <a:t>municipality</a:t>
            </a:r>
            <a:r>
              <a:rPr lang="fr-FR" sz="2000" b="1" dirty="0">
                <a:latin typeface="Aptos" panose="020B0004020202020204" pitchFamily="34" charset="0"/>
              </a:rPr>
              <a:t> to </a:t>
            </a:r>
            <a:r>
              <a:rPr lang="fr-FR" sz="2000" b="1" dirty="0" err="1">
                <a:latin typeface="Aptos" panose="020B0004020202020204" pitchFamily="34" charset="0"/>
              </a:rPr>
              <a:t>avoid</a:t>
            </a:r>
            <a:r>
              <a:rPr lang="fr-FR" sz="2000" b="1" dirty="0">
                <a:latin typeface="Aptos" panose="020B0004020202020204" pitchFamily="34" charset="0"/>
              </a:rPr>
              <a:t> new </a:t>
            </a:r>
            <a:r>
              <a:rPr lang="fr-FR" sz="2000" b="1" dirty="0" err="1">
                <a:latin typeface="Aptos" panose="020B0004020202020204" pitchFamily="34" charset="0"/>
              </a:rPr>
              <a:t>floodings</a:t>
            </a:r>
            <a:r>
              <a:rPr lang="fr-FR" sz="2000" b="1" dirty="0">
                <a:latin typeface="Aptos" panose="020B000402020202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>
                <a:latin typeface="Aptos" panose="020B0004020202020204" pitchFamily="34" charset="0"/>
              </a:rPr>
              <a:t>Building a </a:t>
            </a:r>
            <a:r>
              <a:rPr lang="fr-FR" sz="1800" dirty="0" err="1">
                <a:latin typeface="Aptos" panose="020B0004020202020204" pitchFamily="34" charset="0"/>
              </a:rPr>
              <a:t>wall</a:t>
            </a:r>
            <a:r>
              <a:rPr lang="fr-FR" sz="1800" dirty="0">
                <a:latin typeface="Aptos" panose="020B0004020202020204" pitchFamily="34" charset="0"/>
              </a:rPr>
              <a:t> </a:t>
            </a:r>
            <a:r>
              <a:rPr lang="fr-FR" sz="1800" dirty="0" err="1">
                <a:latin typeface="Aptos" panose="020B0004020202020204" pitchFamily="34" charset="0"/>
              </a:rPr>
              <a:t>along</a:t>
            </a:r>
            <a:r>
              <a:rPr lang="fr-FR" sz="1800" dirty="0">
                <a:latin typeface="Aptos" panose="020B0004020202020204" pitchFamily="34" charset="0"/>
              </a:rPr>
              <a:t> rue de la </a:t>
            </a:r>
            <a:r>
              <a:rPr lang="fr-FR" sz="1800" dirty="0" err="1">
                <a:latin typeface="Aptos" panose="020B0004020202020204" pitchFamily="34" charset="0"/>
              </a:rPr>
              <a:t>Wamme</a:t>
            </a:r>
            <a:endParaRPr lang="fr-FR" sz="1800" dirty="0">
              <a:latin typeface="Aptos" panose="020B0004020202020204" pitchFamily="34" charset="0"/>
            </a:endParaRP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EA1B5E7-CB4A-67F7-81EE-D0FD7581D518}"/>
              </a:ext>
            </a:extLst>
          </p:cNvPr>
          <p:cNvSpPr/>
          <p:nvPr/>
        </p:nvSpPr>
        <p:spPr>
          <a:xfrm rot="315967">
            <a:off x="682895" y="2821267"/>
            <a:ext cx="2905361" cy="30359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58398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D5D1F3-6D9A-0759-76D3-EBFF9DC3C4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048" y="1804323"/>
            <a:ext cx="6139773" cy="35323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5D1025-1340-78C2-0CF8-7EB1F38114E3}"/>
              </a:ext>
            </a:extLst>
          </p:cNvPr>
          <p:cNvSpPr txBox="1"/>
          <p:nvPr/>
        </p:nvSpPr>
        <p:spPr>
          <a:xfrm>
            <a:off x="632048" y="5336704"/>
            <a:ext cx="4409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ptos" panose="020B0004020202020204" pitchFamily="34" charset="0"/>
              </a:rPr>
              <a:t>Walloon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region</a:t>
            </a:r>
            <a:r>
              <a:rPr lang="fr-FR" dirty="0">
                <a:latin typeface="Aptos" panose="020B0004020202020204" pitchFamily="34" charset="0"/>
              </a:rPr>
              <a:t> data: 2021 flood </a:t>
            </a:r>
            <a:r>
              <a:rPr lang="fr-FR" dirty="0" err="1">
                <a:latin typeface="Aptos" panose="020B0004020202020204" pitchFamily="34" charset="0"/>
              </a:rPr>
              <a:t>extent</a:t>
            </a:r>
            <a:r>
              <a:rPr lang="fr-FR" dirty="0">
                <a:latin typeface="Aptos" panose="020B0004020202020204" pitchFamily="34" charset="0"/>
              </a:rPr>
              <a:t> 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4E73C-77F6-83AA-BFF8-F89FB3496B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047" y="1804323"/>
            <a:ext cx="362001" cy="9526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04EF4B-D929-FFBD-6095-DB83966A24C2}"/>
              </a:ext>
            </a:extLst>
          </p:cNvPr>
          <p:cNvSpPr txBox="1"/>
          <p:nvPr/>
        </p:nvSpPr>
        <p:spPr>
          <a:xfrm>
            <a:off x="6771821" y="1804323"/>
            <a:ext cx="4934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Aptos" panose="020B0004020202020204" pitchFamily="34" charset="0"/>
              </a:rPr>
              <a:t>2 options </a:t>
            </a:r>
            <a:r>
              <a:rPr lang="fr-FR" sz="2000" b="1" dirty="0" err="1">
                <a:latin typeface="Aptos" panose="020B0004020202020204" pitchFamily="34" charset="0"/>
              </a:rPr>
              <a:t>were</a:t>
            </a:r>
            <a:r>
              <a:rPr lang="fr-FR" sz="2000" b="1" dirty="0">
                <a:latin typeface="Aptos" panose="020B0004020202020204" pitchFamily="34" charset="0"/>
              </a:rPr>
              <a:t> </a:t>
            </a:r>
            <a:r>
              <a:rPr lang="fr-FR" sz="2000" b="1" dirty="0" err="1">
                <a:latin typeface="Aptos" panose="020B0004020202020204" pitchFamily="34" charset="0"/>
              </a:rPr>
              <a:t>foreseen</a:t>
            </a:r>
            <a:r>
              <a:rPr lang="fr-FR" sz="2000" b="1" dirty="0">
                <a:latin typeface="Aptos" panose="020B0004020202020204" pitchFamily="34" charset="0"/>
              </a:rPr>
              <a:t> by the </a:t>
            </a:r>
            <a:r>
              <a:rPr lang="fr-FR" sz="2000" b="1" dirty="0" err="1">
                <a:latin typeface="Aptos" panose="020B0004020202020204" pitchFamily="34" charset="0"/>
              </a:rPr>
              <a:t>municipality</a:t>
            </a:r>
            <a:r>
              <a:rPr lang="fr-FR" sz="2000" b="1" dirty="0">
                <a:latin typeface="Aptos" panose="020B0004020202020204" pitchFamily="34" charset="0"/>
              </a:rPr>
              <a:t> to </a:t>
            </a:r>
            <a:r>
              <a:rPr lang="fr-FR" sz="2000" b="1" dirty="0" err="1">
                <a:latin typeface="Aptos" panose="020B0004020202020204" pitchFamily="34" charset="0"/>
              </a:rPr>
              <a:t>avoid</a:t>
            </a:r>
            <a:r>
              <a:rPr lang="fr-FR" sz="2000" b="1" dirty="0">
                <a:latin typeface="Aptos" panose="020B0004020202020204" pitchFamily="34" charset="0"/>
              </a:rPr>
              <a:t> new </a:t>
            </a:r>
            <a:r>
              <a:rPr lang="fr-FR" sz="2000" b="1" dirty="0" err="1">
                <a:latin typeface="Aptos" panose="020B0004020202020204" pitchFamily="34" charset="0"/>
              </a:rPr>
              <a:t>floodings</a:t>
            </a:r>
            <a:r>
              <a:rPr lang="fr-FR" sz="2000" b="1" dirty="0">
                <a:latin typeface="Aptos" panose="020B000402020202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>
                <a:latin typeface="Aptos" panose="020B0004020202020204" pitchFamily="34" charset="0"/>
              </a:rPr>
              <a:t>Building a </a:t>
            </a:r>
            <a:r>
              <a:rPr lang="fr-FR" sz="1800" dirty="0" err="1">
                <a:latin typeface="Aptos" panose="020B0004020202020204" pitchFamily="34" charset="0"/>
              </a:rPr>
              <a:t>wall</a:t>
            </a:r>
            <a:r>
              <a:rPr lang="fr-FR" sz="1800" dirty="0">
                <a:latin typeface="Aptos" panose="020B0004020202020204" pitchFamily="34" charset="0"/>
              </a:rPr>
              <a:t> </a:t>
            </a:r>
            <a:r>
              <a:rPr lang="fr-FR" sz="1800" dirty="0" err="1">
                <a:latin typeface="Aptos" panose="020B0004020202020204" pitchFamily="34" charset="0"/>
              </a:rPr>
              <a:t>along</a:t>
            </a:r>
            <a:r>
              <a:rPr lang="fr-FR" sz="1800" dirty="0">
                <a:latin typeface="Aptos" panose="020B0004020202020204" pitchFamily="34" charset="0"/>
              </a:rPr>
              <a:t> rue de la </a:t>
            </a:r>
            <a:r>
              <a:rPr lang="fr-FR" sz="1800" dirty="0" err="1">
                <a:latin typeface="Aptos" panose="020B0004020202020204" pitchFamily="34" charset="0"/>
              </a:rPr>
              <a:t>Wamme</a:t>
            </a:r>
            <a:endParaRPr lang="fr-FR" sz="1800" dirty="0">
              <a:latin typeface="Aptos" panose="020B00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err="1">
                <a:latin typeface="Aptos" panose="020B0004020202020204" pitchFamily="34" charset="0"/>
              </a:rPr>
              <a:t>Enlarge</a:t>
            </a:r>
            <a:r>
              <a:rPr lang="fr-FR" dirty="0">
                <a:latin typeface="Aptos" panose="020B0004020202020204" pitchFamily="34" charset="0"/>
              </a:rPr>
              <a:t> the river</a:t>
            </a:r>
            <a:endParaRPr lang="fr-FR" sz="1800" dirty="0">
              <a:latin typeface="Aptos" panose="020B0004020202020204" pitchFamily="34" charset="0"/>
            </a:endParaRP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792FA4-3480-1A5D-A64C-C45202097EE5}"/>
              </a:ext>
            </a:extLst>
          </p:cNvPr>
          <p:cNvSpPr/>
          <p:nvPr/>
        </p:nvSpPr>
        <p:spPr>
          <a:xfrm rot="315967">
            <a:off x="682895" y="2821267"/>
            <a:ext cx="2905361" cy="30359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92CE4EE-C048-A81E-415F-2C6E82189832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Focus on the </a:t>
            </a:r>
            <a:r>
              <a:rPr lang="fr-FR" dirty="0" err="1">
                <a:latin typeface="Aptos" panose="020B0004020202020204" pitchFamily="34" charset="0"/>
              </a:rPr>
              <a:t>floods</a:t>
            </a:r>
            <a:r>
              <a:rPr lang="fr-FR" dirty="0">
                <a:latin typeface="Aptos" panose="020B0004020202020204" pitchFamily="34" charset="0"/>
              </a:rPr>
              <a:t> in Jemelle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DD7C6E-4EC9-0562-E68B-36CF515B22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36412" y="3136724"/>
            <a:ext cx="6048030" cy="308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510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DE0EA5D-6FCD-C409-8217-54CF13B99F7E}"/>
              </a:ext>
            </a:extLst>
          </p:cNvPr>
          <p:cNvSpPr/>
          <p:nvPr/>
        </p:nvSpPr>
        <p:spPr>
          <a:xfrm>
            <a:off x="0" y="7102"/>
            <a:ext cx="12192000" cy="780638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88FC1-D549-C3D1-7624-4FEDFBDE850F}"/>
              </a:ext>
            </a:extLst>
          </p:cNvPr>
          <p:cNvSpPr txBox="1"/>
          <p:nvPr/>
        </p:nvSpPr>
        <p:spPr>
          <a:xfrm>
            <a:off x="2164762" y="57284"/>
            <a:ext cx="449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12</a:t>
            </a:r>
            <a:r>
              <a:rPr lang="en-GB" sz="2000" baseline="30000" dirty="0">
                <a:solidFill>
                  <a:schemeClr val="bg1"/>
                </a:solidFill>
                <a:latin typeface="Aptos" panose="020B000402020202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</a:rPr>
              <a:t> INTERNATIONAL CONFERENCE ON FLUVIAL HYDRAULICS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42EDF4-16B8-AB85-E4BB-4CA65C13CCFC}"/>
              </a:ext>
            </a:extLst>
          </p:cNvPr>
          <p:cNvSpPr/>
          <p:nvPr/>
        </p:nvSpPr>
        <p:spPr>
          <a:xfrm>
            <a:off x="0" y="7101"/>
            <a:ext cx="2253343" cy="78063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D6F2A48-7804-1775-A1F0-AFAB3A8F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5" t="5015" r="1587" b="7948"/>
          <a:stretch/>
        </p:blipFill>
        <p:spPr>
          <a:xfrm>
            <a:off x="186555" y="86791"/>
            <a:ext cx="1880232" cy="597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2B922E-9999-12FD-D024-9355A3D43A14}"/>
              </a:ext>
            </a:extLst>
          </p:cNvPr>
          <p:cNvSpPr/>
          <p:nvPr/>
        </p:nvSpPr>
        <p:spPr>
          <a:xfrm flipV="1">
            <a:off x="-21771" y="6435993"/>
            <a:ext cx="12192000" cy="45719"/>
          </a:xfrm>
          <a:prstGeom prst="rect">
            <a:avLst/>
          </a:prstGeom>
          <a:solidFill>
            <a:srgbClr val="1F2943"/>
          </a:solidFill>
          <a:ln>
            <a:solidFill>
              <a:srgbClr val="1F29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F2943"/>
              </a:solidFill>
            </a:endParaRPr>
          </a:p>
        </p:txBody>
      </p:sp>
      <p:pic>
        <p:nvPicPr>
          <p:cNvPr id="3" name="Picture 2" descr="A silhouette of a building&#10;&#10;Description automatically generated">
            <a:extLst>
              <a:ext uri="{FF2B5EF4-FFF2-40B4-BE49-F238E27FC236}">
                <a16:creationId xmlns:a16="http://schemas.microsoft.com/office/drawing/2014/main" id="{583B7217-8433-E531-4545-7CD312D52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5922231"/>
            <a:ext cx="2857500" cy="5137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77F0C3-B3DD-5AFC-FF05-81DE94E899A4}"/>
              </a:ext>
            </a:extLst>
          </p:cNvPr>
          <p:cNvSpPr txBox="1"/>
          <p:nvPr/>
        </p:nvSpPr>
        <p:spPr>
          <a:xfrm>
            <a:off x="9412372" y="6470279"/>
            <a:ext cx="34787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LIVERPOOL, 2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ND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– 6</a:t>
            </a:r>
            <a:r>
              <a:rPr lang="en-GB" sz="1200" baseline="30000" dirty="0">
                <a:solidFill>
                  <a:srgbClr val="1F2943"/>
                </a:solidFill>
                <a:latin typeface="Aptos Light" panose="020B0004020202020204" pitchFamily="34" charset="0"/>
              </a:rPr>
              <a:t>TH</a:t>
            </a:r>
            <a:r>
              <a:rPr lang="en-GB" sz="1200" dirty="0">
                <a:solidFill>
                  <a:srgbClr val="1F2943"/>
                </a:solidFill>
                <a:latin typeface="Aptos Light" panose="020B0004020202020204" pitchFamily="34" charset="0"/>
              </a:rPr>
              <a:t> SEPTEMBER</a:t>
            </a:r>
          </a:p>
        </p:txBody>
      </p:sp>
      <p:pic>
        <p:nvPicPr>
          <p:cNvPr id="18" name="Picture 2" descr="https://www.ljmu.ac.uk/-/media/ljmu/conferences/river-flow/hrwallingford.png?h=108&amp;w=200&amp;hash=81A75585B26F16295D5494218A978B4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37" y="91351"/>
            <a:ext cx="1172999" cy="6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ljmu.ac.uk/-/media/ljmu/conferences/river-flow/international-association-for-hydro-environment-engineering-and-research.png?h=80&amp;w=200&amp;hash=BBC331A16D33D406EB8B1CE53CA547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95" y="25880"/>
            <a:ext cx="1905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Liverpool John Moores University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21" y="57284"/>
            <a:ext cx="2170332" cy="7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MC (UCLouvain) - YouTube">
            <a:extLst>
              <a:ext uri="{FF2B5EF4-FFF2-40B4-BE49-F238E27FC236}">
                <a16:creationId xmlns:a16="http://schemas.microsoft.com/office/drawing/2014/main" id="{AF53BB1C-0AF4-88D8-7A83-4982544A2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6" b="30743"/>
          <a:stretch/>
        </p:blipFill>
        <p:spPr bwMode="auto">
          <a:xfrm>
            <a:off x="-18287" y="6262740"/>
            <a:ext cx="991640" cy="40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UCLOUVAIN | Plastiwin">
            <a:extLst>
              <a:ext uri="{FF2B5EF4-FFF2-40B4-BE49-F238E27FC236}">
                <a16:creationId xmlns:a16="http://schemas.microsoft.com/office/drawing/2014/main" id="{3C07A9FB-B415-F46C-55B0-B0E32FC4F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5" y="6260393"/>
            <a:ext cx="1782887" cy="4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FE8923-BEF6-2BA1-6D21-9DE598DB2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048" y="1804323"/>
            <a:ext cx="6139773" cy="35323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8BC274-6BD3-FE88-70AB-CC4D01461435}"/>
              </a:ext>
            </a:extLst>
          </p:cNvPr>
          <p:cNvSpPr txBox="1"/>
          <p:nvPr/>
        </p:nvSpPr>
        <p:spPr>
          <a:xfrm>
            <a:off x="632048" y="5336704"/>
            <a:ext cx="4409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ptos" panose="020B0004020202020204" pitchFamily="34" charset="0"/>
              </a:rPr>
              <a:t>Walloon</a:t>
            </a:r>
            <a:r>
              <a:rPr lang="fr-FR" dirty="0">
                <a:latin typeface="Aptos" panose="020B0004020202020204" pitchFamily="34" charset="0"/>
              </a:rPr>
              <a:t> </a:t>
            </a:r>
            <a:r>
              <a:rPr lang="fr-FR" dirty="0" err="1">
                <a:latin typeface="Aptos" panose="020B0004020202020204" pitchFamily="34" charset="0"/>
              </a:rPr>
              <a:t>region</a:t>
            </a:r>
            <a:r>
              <a:rPr lang="fr-FR" dirty="0">
                <a:latin typeface="Aptos" panose="020B0004020202020204" pitchFamily="34" charset="0"/>
              </a:rPr>
              <a:t> data: 2021 flood </a:t>
            </a:r>
            <a:r>
              <a:rPr lang="fr-FR" dirty="0" err="1">
                <a:latin typeface="Aptos" panose="020B0004020202020204" pitchFamily="34" charset="0"/>
              </a:rPr>
              <a:t>extent</a:t>
            </a:r>
            <a:r>
              <a:rPr lang="fr-FR" dirty="0">
                <a:latin typeface="Aptos" panose="020B0004020202020204" pitchFamily="34" charset="0"/>
              </a:rPr>
              <a:t>  </a:t>
            </a:r>
            <a:endParaRPr lang="fr-BE" dirty="0">
              <a:latin typeface="Aptos" panose="020B00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C87868-E657-6021-3BC9-EEFA532CB4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047" y="1804323"/>
            <a:ext cx="362001" cy="9526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5C3E07-5649-1A23-8344-6457D89F85F3}"/>
              </a:ext>
            </a:extLst>
          </p:cNvPr>
          <p:cNvSpPr txBox="1"/>
          <p:nvPr/>
        </p:nvSpPr>
        <p:spPr>
          <a:xfrm>
            <a:off x="6771821" y="1804323"/>
            <a:ext cx="4934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Aptos" panose="020B0004020202020204" pitchFamily="34" charset="0"/>
              </a:rPr>
              <a:t>2 options </a:t>
            </a:r>
            <a:r>
              <a:rPr lang="fr-FR" sz="2000" b="1" dirty="0" err="1">
                <a:latin typeface="Aptos" panose="020B0004020202020204" pitchFamily="34" charset="0"/>
              </a:rPr>
              <a:t>were</a:t>
            </a:r>
            <a:r>
              <a:rPr lang="fr-FR" sz="2000" b="1" dirty="0">
                <a:latin typeface="Aptos" panose="020B0004020202020204" pitchFamily="34" charset="0"/>
              </a:rPr>
              <a:t> </a:t>
            </a:r>
            <a:r>
              <a:rPr lang="fr-FR" sz="2000" b="1" dirty="0" err="1">
                <a:latin typeface="Aptos" panose="020B0004020202020204" pitchFamily="34" charset="0"/>
              </a:rPr>
              <a:t>foreseen</a:t>
            </a:r>
            <a:r>
              <a:rPr lang="fr-FR" sz="2000" b="1" dirty="0">
                <a:latin typeface="Aptos" panose="020B0004020202020204" pitchFamily="34" charset="0"/>
              </a:rPr>
              <a:t> by the </a:t>
            </a:r>
            <a:r>
              <a:rPr lang="fr-FR" sz="2000" b="1" dirty="0" err="1">
                <a:latin typeface="Aptos" panose="020B0004020202020204" pitchFamily="34" charset="0"/>
              </a:rPr>
              <a:t>municipality</a:t>
            </a:r>
            <a:r>
              <a:rPr lang="fr-FR" sz="2000" b="1" dirty="0">
                <a:latin typeface="Aptos" panose="020B0004020202020204" pitchFamily="34" charset="0"/>
              </a:rPr>
              <a:t> to </a:t>
            </a:r>
            <a:r>
              <a:rPr lang="fr-FR" sz="2000" b="1" dirty="0" err="1">
                <a:latin typeface="Aptos" panose="020B0004020202020204" pitchFamily="34" charset="0"/>
              </a:rPr>
              <a:t>avoid</a:t>
            </a:r>
            <a:r>
              <a:rPr lang="fr-FR" sz="2000" b="1" dirty="0">
                <a:latin typeface="Aptos" panose="020B0004020202020204" pitchFamily="34" charset="0"/>
              </a:rPr>
              <a:t> new </a:t>
            </a:r>
            <a:r>
              <a:rPr lang="fr-FR" sz="2000" b="1" dirty="0" err="1">
                <a:latin typeface="Aptos" panose="020B0004020202020204" pitchFamily="34" charset="0"/>
              </a:rPr>
              <a:t>floodings</a:t>
            </a:r>
            <a:r>
              <a:rPr lang="fr-FR" sz="2000" b="1" dirty="0">
                <a:latin typeface="Aptos" panose="020B000402020202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 dirty="0">
                <a:latin typeface="Aptos" panose="020B0004020202020204" pitchFamily="34" charset="0"/>
              </a:rPr>
              <a:t>Building a </a:t>
            </a:r>
            <a:r>
              <a:rPr lang="fr-FR" sz="1800" dirty="0" err="1">
                <a:latin typeface="Aptos" panose="020B0004020202020204" pitchFamily="34" charset="0"/>
              </a:rPr>
              <a:t>wall</a:t>
            </a:r>
            <a:r>
              <a:rPr lang="fr-FR" sz="1800" dirty="0">
                <a:latin typeface="Aptos" panose="020B0004020202020204" pitchFamily="34" charset="0"/>
              </a:rPr>
              <a:t> </a:t>
            </a:r>
            <a:r>
              <a:rPr lang="fr-FR" sz="1800" dirty="0" err="1">
                <a:latin typeface="Aptos" panose="020B0004020202020204" pitchFamily="34" charset="0"/>
              </a:rPr>
              <a:t>along</a:t>
            </a:r>
            <a:r>
              <a:rPr lang="fr-FR" sz="1800" dirty="0">
                <a:latin typeface="Aptos" panose="020B0004020202020204" pitchFamily="34" charset="0"/>
              </a:rPr>
              <a:t> rue de la </a:t>
            </a:r>
            <a:r>
              <a:rPr lang="fr-FR" sz="1800" dirty="0" err="1">
                <a:latin typeface="Aptos" panose="020B0004020202020204" pitchFamily="34" charset="0"/>
              </a:rPr>
              <a:t>Wamme</a:t>
            </a:r>
            <a:endParaRPr lang="fr-FR" sz="1800" dirty="0">
              <a:latin typeface="Aptos" panose="020B00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err="1">
                <a:latin typeface="Aptos" panose="020B0004020202020204" pitchFamily="34" charset="0"/>
              </a:rPr>
              <a:t>Enlarge</a:t>
            </a:r>
            <a:r>
              <a:rPr lang="fr-FR" dirty="0">
                <a:latin typeface="Aptos" panose="020B0004020202020204" pitchFamily="34" charset="0"/>
              </a:rPr>
              <a:t> the river</a:t>
            </a:r>
            <a:endParaRPr lang="fr-FR" sz="1800" dirty="0">
              <a:latin typeface="Aptos" panose="020B0004020202020204" pitchFamily="34" charset="0"/>
            </a:endParaRP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E3DBD4A-E3A0-B03F-11CB-B25C2F031AAD}"/>
              </a:ext>
            </a:extLst>
          </p:cNvPr>
          <p:cNvSpPr txBox="1">
            <a:spLocks/>
          </p:cNvSpPr>
          <p:nvPr/>
        </p:nvSpPr>
        <p:spPr>
          <a:xfrm>
            <a:off x="451047" y="6663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Aptos" panose="020B0004020202020204" pitchFamily="34" charset="0"/>
              </a:rPr>
              <a:t>Focus on the </a:t>
            </a:r>
            <a:r>
              <a:rPr lang="fr-FR" dirty="0" err="1">
                <a:latin typeface="Aptos" panose="020B0004020202020204" pitchFamily="34" charset="0"/>
              </a:rPr>
              <a:t>floods</a:t>
            </a:r>
            <a:r>
              <a:rPr lang="fr-FR" dirty="0">
                <a:latin typeface="Aptos" panose="020B0004020202020204" pitchFamily="34" charset="0"/>
              </a:rPr>
              <a:t> in Jemelle </a:t>
            </a:r>
            <a:endParaRPr lang="fr-BE" dirty="0">
              <a:latin typeface="Aptos" panose="020B00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3C79AC0-A0F3-30CA-339F-0A5399EAC20F}"/>
              </a:ext>
            </a:extLst>
          </p:cNvPr>
          <p:cNvSpPr/>
          <p:nvPr/>
        </p:nvSpPr>
        <p:spPr>
          <a:xfrm rot="315967">
            <a:off x="682895" y="2821267"/>
            <a:ext cx="2905361" cy="30359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3D1315F-DEA2-7D7F-F4E3-164CE66FC686}"/>
              </a:ext>
            </a:extLst>
          </p:cNvPr>
          <p:cNvCxnSpPr>
            <a:cxnSpLocks/>
          </p:cNvCxnSpPr>
          <p:nvPr/>
        </p:nvCxnSpPr>
        <p:spPr>
          <a:xfrm flipV="1">
            <a:off x="2839929" y="3757596"/>
            <a:ext cx="38022" cy="4851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E40CB8-7BB2-9105-958F-BF044BDEACE9}"/>
              </a:ext>
            </a:extLst>
          </p:cNvPr>
          <p:cNvCxnSpPr>
            <a:cxnSpLocks/>
          </p:cNvCxnSpPr>
          <p:nvPr/>
        </p:nvCxnSpPr>
        <p:spPr>
          <a:xfrm flipH="1" flipV="1">
            <a:off x="2392343" y="3757596"/>
            <a:ext cx="92230" cy="4995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30242E-A65A-0E36-DB1D-3D42FF62B41D}"/>
              </a:ext>
            </a:extLst>
          </p:cNvPr>
          <p:cNvCxnSpPr>
            <a:cxnSpLocks/>
          </p:cNvCxnSpPr>
          <p:nvPr/>
        </p:nvCxnSpPr>
        <p:spPr>
          <a:xfrm flipH="1" flipV="1">
            <a:off x="1784399" y="3888536"/>
            <a:ext cx="449277" cy="4485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3300CA4-D22D-9092-CC14-75C8ADF08CD6}"/>
              </a:ext>
            </a:extLst>
          </p:cNvPr>
          <p:cNvSpPr txBox="1"/>
          <p:nvPr/>
        </p:nvSpPr>
        <p:spPr>
          <a:xfrm>
            <a:off x="6930488" y="3509112"/>
            <a:ext cx="4463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ptos" panose="020B0004020202020204" pitchFamily="34" charset="0"/>
              </a:rPr>
              <a:t>These solutions are not valid for events comparable to 2021 as the flooding also came by the road tunnel. </a:t>
            </a:r>
            <a:endParaRPr lang="fr-BE" sz="2400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914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805b88f-d3cb-4aac-8014-3cf4eef4c16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</TotalTime>
  <Words>860</Words>
  <Application>Microsoft Office PowerPoint</Application>
  <PresentationFormat>Widescreen</PresentationFormat>
  <Paragraphs>123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Manolia Andredaki</dc:creator>
  <cp:lastModifiedBy>Nathan Delpierre</cp:lastModifiedBy>
  <cp:revision>12</cp:revision>
  <dcterms:created xsi:type="dcterms:W3CDTF">2024-07-11T17:33:21Z</dcterms:created>
  <dcterms:modified xsi:type="dcterms:W3CDTF">2024-09-03T14:31:15Z</dcterms:modified>
</cp:coreProperties>
</file>