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4" r:id="rId1"/>
  </p:sldMasterIdLst>
  <p:notesMasterIdLst>
    <p:notesMasterId r:id="rId15"/>
  </p:notesMasterIdLst>
  <p:sldIdLst>
    <p:sldId id="321" r:id="rId2"/>
    <p:sldId id="324" r:id="rId3"/>
    <p:sldId id="325" r:id="rId4"/>
    <p:sldId id="312" r:id="rId5"/>
    <p:sldId id="330" r:id="rId6"/>
    <p:sldId id="313" r:id="rId7"/>
    <p:sldId id="316" r:id="rId8"/>
    <p:sldId id="295" r:id="rId9"/>
    <p:sldId id="326" r:id="rId10"/>
    <p:sldId id="328" r:id="rId11"/>
    <p:sldId id="331" r:id="rId12"/>
    <p:sldId id="327" r:id="rId13"/>
    <p:sldId id="299" r:id="rId14"/>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F2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185" autoAdjust="0"/>
  </p:normalViewPr>
  <p:slideViewPr>
    <p:cSldViewPr snapToGrid="0" snapToObjects="1">
      <p:cViewPr varScale="1">
        <p:scale>
          <a:sx n="107" d="100"/>
          <a:sy n="107" d="100"/>
        </p:scale>
        <p:origin x="173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5325F6-B94F-C44C-A12E-5C055EB5A65D}" type="datetimeFigureOut">
              <a:rPr lang="fr-FR"/>
              <a:pPr/>
              <a:t>17/11/2015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CH"/>
              <a:t>Cliquez pour modifier les styles du texte du masque</a:t>
            </a:r>
          </a:p>
          <a:p>
            <a:pPr lvl="1"/>
            <a:r>
              <a:rPr lang="fr-CH"/>
              <a:t>Deuxième niveau</a:t>
            </a:r>
          </a:p>
          <a:p>
            <a:pPr lvl="2"/>
            <a:r>
              <a:rPr lang="fr-CH"/>
              <a:t>Troisième niveau</a:t>
            </a:r>
          </a:p>
          <a:p>
            <a:pPr lvl="3"/>
            <a:r>
              <a:rPr lang="fr-CH"/>
              <a:t>Quatrième niveau</a:t>
            </a:r>
          </a:p>
          <a:p>
            <a:pPr lvl="4"/>
            <a:r>
              <a:rPr lang="fr-CH"/>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B7DC7D-6894-7A4F-BDC5-E8A1CAFBFC7C}" type="slidenum">
              <a:rPr/>
              <a:pPr/>
              <a:t>‹N°›</a:t>
            </a:fld>
            <a:endParaRPr lang="fr-FR"/>
          </a:p>
        </p:txBody>
      </p:sp>
    </p:spTree>
    <p:extLst>
      <p:ext uri="{BB962C8B-B14F-4D97-AF65-F5344CB8AC3E}">
        <p14:creationId xmlns:p14="http://schemas.microsoft.com/office/powerpoint/2010/main" val="397336518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BE" dirty="0"/>
          </a:p>
        </p:txBody>
      </p:sp>
      <p:sp>
        <p:nvSpPr>
          <p:cNvPr id="4" name="Espace réservé du numéro de diapositive 3"/>
          <p:cNvSpPr>
            <a:spLocks noGrp="1"/>
          </p:cNvSpPr>
          <p:nvPr>
            <p:ph type="sldNum" sz="quarter" idx="10"/>
          </p:nvPr>
        </p:nvSpPr>
        <p:spPr/>
        <p:txBody>
          <a:bodyPr/>
          <a:lstStyle/>
          <a:p>
            <a:fld id="{E1B7DC7D-6894-7A4F-BDC5-E8A1CAFBFC7C}" type="slidenum">
              <a:rPr lang="fr-BE" smtClean="0"/>
              <a:pPr/>
              <a:t>2</a:t>
            </a:fld>
            <a:endParaRPr lang="fr-BE"/>
          </a:p>
        </p:txBody>
      </p:sp>
    </p:spTree>
    <p:extLst>
      <p:ext uri="{BB962C8B-B14F-4D97-AF65-F5344CB8AC3E}">
        <p14:creationId xmlns:p14="http://schemas.microsoft.com/office/powerpoint/2010/main" val="5112944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fr-FR" dirty="0" smtClean="0"/>
          </a:p>
        </p:txBody>
      </p:sp>
      <p:sp>
        <p:nvSpPr>
          <p:cNvPr id="4" name="Espace réservé du numéro de diapositive 3"/>
          <p:cNvSpPr>
            <a:spLocks noGrp="1"/>
          </p:cNvSpPr>
          <p:nvPr>
            <p:ph type="sldNum" sz="quarter" idx="10"/>
          </p:nvPr>
        </p:nvSpPr>
        <p:spPr/>
        <p:txBody>
          <a:bodyPr/>
          <a:lstStyle/>
          <a:p>
            <a:fld id="{BF76D127-A11F-F044-8253-664175267047}" type="slidenum">
              <a:rPr lang="fr-FR" smtClean="0">
                <a:solidFill>
                  <a:prstClr val="black"/>
                </a:solidFill>
              </a:rPr>
              <a:pPr/>
              <a:t>8</a:t>
            </a:fld>
            <a:endParaRPr lang="fr-FR">
              <a:solidFill>
                <a:prstClr val="black"/>
              </a:solidFill>
            </a:endParaRPr>
          </a:p>
        </p:txBody>
      </p:sp>
    </p:spTree>
    <p:extLst>
      <p:ext uri="{BB962C8B-B14F-4D97-AF65-F5344CB8AC3E}">
        <p14:creationId xmlns:p14="http://schemas.microsoft.com/office/powerpoint/2010/main" val="2298984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fr-FR" dirty="0" smtClean="0"/>
          </a:p>
        </p:txBody>
      </p:sp>
      <p:sp>
        <p:nvSpPr>
          <p:cNvPr id="4" name="Espace réservé du numéro de diapositive 3"/>
          <p:cNvSpPr>
            <a:spLocks noGrp="1"/>
          </p:cNvSpPr>
          <p:nvPr>
            <p:ph type="sldNum" sz="quarter" idx="10"/>
          </p:nvPr>
        </p:nvSpPr>
        <p:spPr/>
        <p:txBody>
          <a:bodyPr/>
          <a:lstStyle/>
          <a:p>
            <a:fld id="{BF76D127-A11F-F044-8253-664175267047}" type="slidenum">
              <a:rPr lang="fr-FR" smtClean="0">
                <a:solidFill>
                  <a:prstClr val="black"/>
                </a:solidFill>
              </a:rPr>
              <a:pPr/>
              <a:t>9</a:t>
            </a:fld>
            <a:endParaRPr lang="fr-FR">
              <a:solidFill>
                <a:prstClr val="black"/>
              </a:solidFill>
            </a:endParaRPr>
          </a:p>
        </p:txBody>
      </p:sp>
    </p:spTree>
    <p:extLst>
      <p:ext uri="{BB962C8B-B14F-4D97-AF65-F5344CB8AC3E}">
        <p14:creationId xmlns:p14="http://schemas.microsoft.com/office/powerpoint/2010/main" val="22989848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fr-FR" dirty="0" smtClean="0"/>
          </a:p>
        </p:txBody>
      </p:sp>
      <p:sp>
        <p:nvSpPr>
          <p:cNvPr id="4" name="Espace réservé du numéro de diapositive 3"/>
          <p:cNvSpPr>
            <a:spLocks noGrp="1"/>
          </p:cNvSpPr>
          <p:nvPr>
            <p:ph type="sldNum" sz="quarter" idx="10"/>
          </p:nvPr>
        </p:nvSpPr>
        <p:spPr/>
        <p:txBody>
          <a:bodyPr/>
          <a:lstStyle/>
          <a:p>
            <a:fld id="{BF76D127-A11F-F044-8253-664175267047}" type="slidenum">
              <a:rPr lang="fr-FR" smtClean="0">
                <a:solidFill>
                  <a:prstClr val="black"/>
                </a:solidFill>
              </a:rPr>
              <a:pPr/>
              <a:t>13</a:t>
            </a:fld>
            <a:endParaRPr lang="fr-FR">
              <a:solidFill>
                <a:prstClr val="black"/>
              </a:solidFill>
            </a:endParaRPr>
          </a:p>
        </p:txBody>
      </p:sp>
    </p:spTree>
    <p:extLst>
      <p:ext uri="{BB962C8B-B14F-4D97-AF65-F5344CB8AC3E}">
        <p14:creationId xmlns:p14="http://schemas.microsoft.com/office/powerpoint/2010/main" val="508416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fr-FR" smtClean="0"/>
              <a:t>Modifiez le style du titre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A9E31677-5B10-A14E-8EB9-65AD19CB5BA8}" type="datetime1">
              <a:rPr lang="fr-FR" smtClean="0">
                <a:solidFill>
                  <a:prstClr val="black">
                    <a:tint val="75000"/>
                  </a:prstClr>
                </a:solidFill>
              </a:rPr>
              <a:pPr/>
              <a:t>17/11/2015</a:t>
            </a:fld>
            <a:endParaRPr lang="fr-FR">
              <a:solidFill>
                <a:prstClr val="black">
                  <a:tint val="75000"/>
                </a:prstClr>
              </a:solidFill>
            </a:endParaRPr>
          </a:p>
        </p:txBody>
      </p:sp>
      <p:sp>
        <p:nvSpPr>
          <p:cNvPr id="5" name="Footer Placeholder 4"/>
          <p:cNvSpPr>
            <a:spLocks noGrp="1"/>
          </p:cNvSpPr>
          <p:nvPr>
            <p:ph type="ftr" sz="quarter" idx="11"/>
          </p:nvPr>
        </p:nvSpPr>
        <p:spPr/>
        <p:txBody>
          <a:bodyPr/>
          <a:lstStyle/>
          <a:p>
            <a:endParaRPr lang="fr-FR">
              <a:solidFill>
                <a:prstClr val="black">
                  <a:tint val="75000"/>
                </a:prstClr>
              </a:solidFill>
            </a:endParaRPr>
          </a:p>
        </p:txBody>
      </p:sp>
      <p:sp>
        <p:nvSpPr>
          <p:cNvPr id="6" name="Slide Number Placeholder 5"/>
          <p:cNvSpPr>
            <a:spLocks noGrp="1"/>
          </p:cNvSpPr>
          <p:nvPr>
            <p:ph type="sldNum" sz="quarter" idx="12"/>
          </p:nvPr>
        </p:nvSpPr>
        <p:spPr/>
        <p:txBody>
          <a:bodyPr/>
          <a:lstStyle/>
          <a:p>
            <a:fld id="{24B8DA5B-4D94-1A4D-BE9C-20FB78D2BB0B}"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17FDA8D5-9833-444C-BA3F-2700BBEAC592}" type="datetime1">
              <a:rPr lang="fr-FR" smtClean="0">
                <a:solidFill>
                  <a:prstClr val="black">
                    <a:tint val="75000"/>
                  </a:prstClr>
                </a:solidFill>
              </a:rPr>
              <a:pPr/>
              <a:t>17/11/2015</a:t>
            </a:fld>
            <a:endParaRPr lang="fr-FR">
              <a:solidFill>
                <a:prstClr val="black">
                  <a:tint val="75000"/>
                </a:prstClr>
              </a:solidFill>
            </a:endParaRPr>
          </a:p>
        </p:txBody>
      </p:sp>
      <p:sp>
        <p:nvSpPr>
          <p:cNvPr id="5" name="Footer Placeholder 4"/>
          <p:cNvSpPr>
            <a:spLocks noGrp="1"/>
          </p:cNvSpPr>
          <p:nvPr>
            <p:ph type="ftr" sz="quarter" idx="11"/>
          </p:nvPr>
        </p:nvSpPr>
        <p:spPr/>
        <p:txBody>
          <a:bodyPr/>
          <a:lstStyle/>
          <a:p>
            <a:endParaRPr lang="fr-FR">
              <a:solidFill>
                <a:prstClr val="black">
                  <a:tint val="75000"/>
                </a:prstClr>
              </a:solidFill>
            </a:endParaRPr>
          </a:p>
        </p:txBody>
      </p:sp>
      <p:sp>
        <p:nvSpPr>
          <p:cNvPr id="6" name="Slide Number Placeholder 5"/>
          <p:cNvSpPr>
            <a:spLocks noGrp="1"/>
          </p:cNvSpPr>
          <p:nvPr>
            <p:ph type="sldNum" sz="quarter" idx="12"/>
          </p:nvPr>
        </p:nvSpPr>
        <p:spPr/>
        <p:txBody>
          <a:bodyPr/>
          <a:lstStyle/>
          <a:p>
            <a:fld id="{675D0E12-6F11-C34E-9D07-82116472D735}"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fr-FR" smtClean="0"/>
              <a:t>Modifiez le style du titre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9E31677-5B10-A14E-8EB9-65AD19CB5BA8}" type="datetime1">
              <a:rPr lang="fr-FR" smtClean="0">
                <a:solidFill>
                  <a:prstClr val="black">
                    <a:tint val="75000"/>
                  </a:prstClr>
                </a:solidFill>
              </a:rPr>
              <a:pPr/>
              <a:t>17/11/2015</a:t>
            </a:fld>
            <a:endParaRPr lang="fr-FR">
              <a:solidFill>
                <a:prstClr val="black">
                  <a:tint val="75000"/>
                </a:prstClr>
              </a:solidFill>
            </a:endParaRPr>
          </a:p>
        </p:txBody>
      </p:sp>
      <p:sp>
        <p:nvSpPr>
          <p:cNvPr id="5" name="Footer Placeholder 4"/>
          <p:cNvSpPr>
            <a:spLocks noGrp="1"/>
          </p:cNvSpPr>
          <p:nvPr>
            <p:ph type="ftr" sz="quarter" idx="11"/>
          </p:nvPr>
        </p:nvSpPr>
        <p:spPr/>
        <p:txBody>
          <a:bodyPr/>
          <a:lstStyle/>
          <a:p>
            <a:endParaRPr lang="fr-FR">
              <a:solidFill>
                <a:prstClr val="black">
                  <a:tint val="75000"/>
                </a:prstClr>
              </a:solidFill>
            </a:endParaRPr>
          </a:p>
        </p:txBody>
      </p:sp>
      <p:sp>
        <p:nvSpPr>
          <p:cNvPr id="6" name="Slide Number Placeholder 5"/>
          <p:cNvSpPr>
            <a:spLocks noGrp="1"/>
          </p:cNvSpPr>
          <p:nvPr>
            <p:ph type="sldNum" sz="quarter" idx="12"/>
          </p:nvPr>
        </p:nvSpPr>
        <p:spPr/>
        <p:txBody>
          <a:bodyPr/>
          <a:lstStyle/>
          <a:p>
            <a:fld id="{24B8DA5B-4D94-1A4D-BE9C-20FB78D2BB0B}"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C8E67E5-6891-466B-B21D-CD0918402AF5}" type="datetimeFigureOut">
              <a:rPr lang="fr-BE" smtClean="0"/>
              <a:pPr/>
              <a:t>17/11/2015</a:t>
            </a:fld>
            <a:endParaRPr lang="fr-BE"/>
          </a:p>
        </p:txBody>
      </p:sp>
      <p:sp>
        <p:nvSpPr>
          <p:cNvPr id="6" name="Footer Placeholder 5"/>
          <p:cNvSpPr>
            <a:spLocks noGrp="1"/>
          </p:cNvSpPr>
          <p:nvPr>
            <p:ph type="ftr" sz="quarter" idx="11"/>
          </p:nvPr>
        </p:nvSpPr>
        <p:spPr/>
        <p:txBody>
          <a:bodyPr/>
          <a:lstStyle/>
          <a:p>
            <a:endParaRPr lang="fr-BE"/>
          </a:p>
        </p:txBody>
      </p:sp>
      <p:sp>
        <p:nvSpPr>
          <p:cNvPr id="7" name="Slide Number Placeholder 6"/>
          <p:cNvSpPr>
            <a:spLocks noGrp="1"/>
          </p:cNvSpPr>
          <p:nvPr>
            <p:ph type="sldNum" sz="quarter" idx="12"/>
          </p:nvPr>
        </p:nvSpPr>
        <p:spPr/>
        <p:txBody>
          <a:bodyPr/>
          <a:lstStyle/>
          <a:p>
            <a:fld id="{9293B805-698F-4277-A636-41C93758141D}" type="slidenum">
              <a:rPr lang="fr-BE" smtClean="0"/>
              <a:pPr/>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EC8E67E5-6891-466B-B21D-CD0918402AF5}" type="datetimeFigureOut">
              <a:rPr lang="fr-BE" smtClean="0"/>
              <a:pPr/>
              <a:t>17/11/2015</a:t>
            </a:fld>
            <a:endParaRPr lang="fr-BE"/>
          </a:p>
        </p:txBody>
      </p:sp>
      <p:sp>
        <p:nvSpPr>
          <p:cNvPr id="8" name="Footer Placeholder 7"/>
          <p:cNvSpPr>
            <a:spLocks noGrp="1"/>
          </p:cNvSpPr>
          <p:nvPr>
            <p:ph type="ftr" sz="quarter" idx="11"/>
          </p:nvPr>
        </p:nvSpPr>
        <p:spPr/>
        <p:txBody>
          <a:bodyPr/>
          <a:lstStyle/>
          <a:p>
            <a:endParaRPr lang="fr-BE"/>
          </a:p>
        </p:txBody>
      </p:sp>
      <p:sp>
        <p:nvSpPr>
          <p:cNvPr id="9" name="Slide Number Placeholder 8"/>
          <p:cNvSpPr>
            <a:spLocks noGrp="1"/>
          </p:cNvSpPr>
          <p:nvPr>
            <p:ph type="sldNum" sz="quarter" idx="12"/>
          </p:nvPr>
        </p:nvSpPr>
        <p:spPr/>
        <p:txBody>
          <a:bodyPr/>
          <a:lstStyle/>
          <a:p>
            <a:fld id="{9293B805-698F-4277-A636-41C93758141D}" type="slidenum">
              <a:rPr lang="fr-BE" smtClean="0"/>
              <a:pPr/>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Date Placeholder 2"/>
          <p:cNvSpPr>
            <a:spLocks noGrp="1"/>
          </p:cNvSpPr>
          <p:nvPr>
            <p:ph type="dt" sz="half" idx="10"/>
          </p:nvPr>
        </p:nvSpPr>
        <p:spPr/>
        <p:txBody>
          <a:bodyPr/>
          <a:lstStyle/>
          <a:p>
            <a:fld id="{A9E31677-5B10-A14E-8EB9-65AD19CB5BA8}" type="datetime1">
              <a:rPr lang="fr-FR" smtClean="0">
                <a:solidFill>
                  <a:prstClr val="black">
                    <a:tint val="75000"/>
                  </a:prstClr>
                </a:solidFill>
              </a:rPr>
              <a:pPr/>
              <a:t>17/11/2015</a:t>
            </a:fld>
            <a:endParaRPr lang="fr-FR">
              <a:solidFill>
                <a:prstClr val="black">
                  <a:tint val="75000"/>
                </a:prstClr>
              </a:solidFill>
            </a:endParaRPr>
          </a:p>
        </p:txBody>
      </p:sp>
      <p:sp>
        <p:nvSpPr>
          <p:cNvPr id="4" name="Footer Placeholder 3"/>
          <p:cNvSpPr>
            <a:spLocks noGrp="1"/>
          </p:cNvSpPr>
          <p:nvPr>
            <p:ph type="ftr" sz="quarter" idx="11"/>
          </p:nvPr>
        </p:nvSpPr>
        <p:spPr/>
        <p:txBody>
          <a:bodyPr/>
          <a:lstStyle/>
          <a:p>
            <a:endParaRPr lang="fr-FR">
              <a:solidFill>
                <a:prstClr val="black">
                  <a:tint val="75000"/>
                </a:prstClr>
              </a:solidFill>
            </a:endParaRPr>
          </a:p>
        </p:txBody>
      </p:sp>
      <p:sp>
        <p:nvSpPr>
          <p:cNvPr id="5" name="Slide Number Placeholder 4"/>
          <p:cNvSpPr>
            <a:spLocks noGrp="1"/>
          </p:cNvSpPr>
          <p:nvPr>
            <p:ph type="sldNum" sz="quarter" idx="12"/>
          </p:nvPr>
        </p:nvSpPr>
        <p:spPr/>
        <p:txBody>
          <a:bodyPr/>
          <a:lstStyle/>
          <a:p>
            <a:fld id="{24B8DA5B-4D94-1A4D-BE9C-20FB78D2BB0B}"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E31677-5B10-A14E-8EB9-65AD19CB5BA8}" type="datetime1">
              <a:rPr lang="fr-FR" smtClean="0">
                <a:solidFill>
                  <a:prstClr val="black">
                    <a:tint val="75000"/>
                  </a:prstClr>
                </a:solidFill>
              </a:rPr>
              <a:pPr/>
              <a:t>17/11/2015</a:t>
            </a:fld>
            <a:endParaRPr lang="fr-FR">
              <a:solidFill>
                <a:prstClr val="black">
                  <a:tint val="75000"/>
                </a:prstClr>
              </a:solidFill>
            </a:endParaRPr>
          </a:p>
        </p:txBody>
      </p:sp>
      <p:sp>
        <p:nvSpPr>
          <p:cNvPr id="3" name="Footer Placeholder 2"/>
          <p:cNvSpPr>
            <a:spLocks noGrp="1"/>
          </p:cNvSpPr>
          <p:nvPr>
            <p:ph type="ftr" sz="quarter" idx="11"/>
          </p:nvPr>
        </p:nvSpPr>
        <p:spPr/>
        <p:txBody>
          <a:bodyPr/>
          <a:lstStyle/>
          <a:p>
            <a:endParaRPr lang="fr-FR">
              <a:solidFill>
                <a:prstClr val="black">
                  <a:tint val="75000"/>
                </a:prstClr>
              </a:solidFill>
            </a:endParaRPr>
          </a:p>
        </p:txBody>
      </p:sp>
      <p:sp>
        <p:nvSpPr>
          <p:cNvPr id="4" name="Slide Number Placeholder 3"/>
          <p:cNvSpPr>
            <a:spLocks noGrp="1"/>
          </p:cNvSpPr>
          <p:nvPr>
            <p:ph type="sldNum" sz="quarter" idx="12"/>
          </p:nvPr>
        </p:nvSpPr>
        <p:spPr/>
        <p:txBody>
          <a:bodyPr/>
          <a:lstStyle/>
          <a:p>
            <a:fld id="{24B8DA5B-4D94-1A4D-BE9C-20FB78D2BB0B}"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fr-FR" smtClean="0"/>
              <a:t>Modifiez le style du titre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A9E31677-5B10-A14E-8EB9-65AD19CB5BA8}" type="datetime1">
              <a:rPr lang="fr-FR" smtClean="0">
                <a:solidFill>
                  <a:prstClr val="black">
                    <a:tint val="75000"/>
                  </a:prstClr>
                </a:solidFill>
              </a:rPr>
              <a:pPr/>
              <a:t>17/11/2015</a:t>
            </a:fld>
            <a:endParaRPr lang="fr-FR">
              <a:solidFill>
                <a:prstClr val="black">
                  <a:tint val="75000"/>
                </a:prstClr>
              </a:solidFill>
            </a:endParaRPr>
          </a:p>
        </p:txBody>
      </p:sp>
      <p:sp>
        <p:nvSpPr>
          <p:cNvPr id="6" name="Footer Placeholder 5"/>
          <p:cNvSpPr>
            <a:spLocks noGrp="1"/>
          </p:cNvSpPr>
          <p:nvPr>
            <p:ph type="ftr" sz="quarter" idx="11"/>
          </p:nvPr>
        </p:nvSpPr>
        <p:spPr/>
        <p:txBody>
          <a:bodyPr/>
          <a:lstStyle/>
          <a:p>
            <a:endParaRPr lang="fr-FR">
              <a:solidFill>
                <a:prstClr val="black">
                  <a:tint val="75000"/>
                </a:prstClr>
              </a:solidFill>
            </a:endParaRPr>
          </a:p>
        </p:txBody>
      </p:sp>
      <p:sp>
        <p:nvSpPr>
          <p:cNvPr id="7" name="Slide Number Placeholder 6"/>
          <p:cNvSpPr>
            <a:spLocks noGrp="1"/>
          </p:cNvSpPr>
          <p:nvPr>
            <p:ph type="sldNum" sz="quarter" idx="12"/>
          </p:nvPr>
        </p:nvSpPr>
        <p:spPr/>
        <p:txBody>
          <a:bodyPr/>
          <a:lstStyle/>
          <a:p>
            <a:fld id="{24B8DA5B-4D94-1A4D-BE9C-20FB78D2BB0B}" type="slidenum">
              <a:rPr lang="fr-FR" smtClean="0">
                <a:solidFill>
                  <a:prstClr val="black">
                    <a:tint val="75000"/>
                  </a:prstClr>
                </a:solidFill>
              </a:rPr>
              <a:pPr/>
              <a:t>‹N°›</a:t>
            </a:fld>
            <a:endParaRPr lang="fr-FR" dirty="0">
              <a:solidFill>
                <a:prstClr val="black">
                  <a:tint val="75000"/>
                </a:prstClr>
              </a:solidFill>
            </a:endParaRPr>
          </a:p>
        </p:txBody>
      </p:sp>
      <p:sp>
        <p:nvSpPr>
          <p:cNvPr id="9" name="Content Placeholder 8"/>
          <p:cNvSpPr>
            <a:spLocks noGrp="1"/>
          </p:cNvSpPr>
          <p:nvPr>
            <p:ph sz="quarter" idx="13"/>
          </p:nvPr>
        </p:nvSpPr>
        <p:spPr>
          <a:xfrm>
            <a:off x="304800" y="381000"/>
            <a:ext cx="7772400" cy="494284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fr-FR" smtClean="0"/>
              <a:t>Modifiez le style du titre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8" name="Date Placeholder 7"/>
          <p:cNvSpPr>
            <a:spLocks noGrp="1"/>
          </p:cNvSpPr>
          <p:nvPr>
            <p:ph type="dt" sz="half" idx="10"/>
          </p:nvPr>
        </p:nvSpPr>
        <p:spPr/>
        <p:txBody>
          <a:bodyPr/>
          <a:lstStyle/>
          <a:p>
            <a:fld id="{A9E31677-5B10-A14E-8EB9-65AD19CB5BA8}" type="datetime1">
              <a:rPr lang="fr-FR" smtClean="0">
                <a:solidFill>
                  <a:prstClr val="black">
                    <a:tint val="75000"/>
                  </a:prstClr>
                </a:solidFill>
              </a:rPr>
              <a:pPr/>
              <a:t>17/11/2015</a:t>
            </a:fld>
            <a:endParaRPr lang="fr-FR">
              <a:solidFill>
                <a:prstClr val="black">
                  <a:tint val="75000"/>
                </a:prstClr>
              </a:solidFill>
            </a:endParaRPr>
          </a:p>
        </p:txBody>
      </p:sp>
      <p:sp>
        <p:nvSpPr>
          <p:cNvPr id="9" name="Slide Number Placeholder 8"/>
          <p:cNvSpPr>
            <a:spLocks noGrp="1"/>
          </p:cNvSpPr>
          <p:nvPr>
            <p:ph type="sldNum" sz="quarter" idx="11"/>
          </p:nvPr>
        </p:nvSpPr>
        <p:spPr/>
        <p:txBody>
          <a:bodyPr/>
          <a:lstStyle/>
          <a:p>
            <a:fld id="{24B8DA5B-4D94-1A4D-BE9C-20FB78D2BB0B}" type="slidenum">
              <a:rPr lang="fr-FR" smtClean="0">
                <a:solidFill>
                  <a:prstClr val="black">
                    <a:tint val="75000"/>
                  </a:prstClr>
                </a:solidFill>
              </a:rPr>
              <a:pPr/>
              <a:t>‹N°›</a:t>
            </a:fld>
            <a:endParaRPr lang="fr-FR" dirty="0">
              <a:solidFill>
                <a:prstClr val="black">
                  <a:tint val="75000"/>
                </a:prstClr>
              </a:solidFill>
            </a:endParaRPr>
          </a:p>
        </p:txBody>
      </p:sp>
      <p:sp>
        <p:nvSpPr>
          <p:cNvPr id="10" name="Footer Placeholder 9"/>
          <p:cNvSpPr>
            <a:spLocks noGrp="1"/>
          </p:cNvSpPr>
          <p:nvPr>
            <p:ph type="ftr" sz="quarter" idx="12"/>
          </p:nvPr>
        </p:nvSpPr>
        <p:spPr/>
        <p:txBody>
          <a:bodyPr/>
          <a:lstStyle/>
          <a:p>
            <a:endParaRPr lang="fr-FR">
              <a:solidFill>
                <a:prstClr val="black">
                  <a:tint val="75000"/>
                </a:prstClr>
              </a:solidFill>
            </a:endParaRPr>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A9E31677-5B10-A14E-8EB9-65AD19CB5BA8}" type="datetime1">
              <a:rPr lang="fr-FR" smtClean="0">
                <a:solidFill>
                  <a:prstClr val="black">
                    <a:tint val="75000"/>
                  </a:prstClr>
                </a:solidFill>
              </a:rPr>
              <a:pPr/>
              <a:t>17/11/2015</a:t>
            </a:fld>
            <a:endParaRPr lang="fr-FR">
              <a:solidFill>
                <a:prstClr val="black">
                  <a:tint val="75000"/>
                </a:prstClr>
              </a:solidFill>
            </a:endParaRPr>
          </a:p>
        </p:txBody>
      </p:sp>
      <p:sp>
        <p:nvSpPr>
          <p:cNvPr id="5" name="Footer Placeholder 4"/>
          <p:cNvSpPr>
            <a:spLocks noGrp="1"/>
          </p:cNvSpPr>
          <p:nvPr>
            <p:ph type="ftr" sz="quarter" idx="11"/>
          </p:nvPr>
        </p:nvSpPr>
        <p:spPr/>
        <p:txBody>
          <a:bodyPr/>
          <a:lstStyle/>
          <a:p>
            <a:endParaRPr lang="fr-FR">
              <a:solidFill>
                <a:prstClr val="black">
                  <a:tint val="75000"/>
                </a:prstClr>
              </a:solidFill>
            </a:endParaRPr>
          </a:p>
        </p:txBody>
      </p:sp>
      <p:sp>
        <p:nvSpPr>
          <p:cNvPr id="6" name="Slide Number Placeholder 5"/>
          <p:cNvSpPr>
            <a:spLocks noGrp="1"/>
          </p:cNvSpPr>
          <p:nvPr>
            <p:ph type="sldNum" sz="quarter" idx="12"/>
          </p:nvPr>
        </p:nvSpPr>
        <p:spPr/>
        <p:txBody>
          <a:bodyPr/>
          <a:lstStyle/>
          <a:p>
            <a:fld id="{24B8DA5B-4D94-1A4D-BE9C-20FB78D2BB0B}"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fr-FR" smtClean="0"/>
              <a:t>Modifiez le style du titre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A9E31677-5B10-A14E-8EB9-65AD19CB5BA8}" type="datetime1">
              <a:rPr lang="fr-FR" smtClean="0">
                <a:solidFill>
                  <a:prstClr val="black">
                    <a:tint val="75000"/>
                  </a:prstClr>
                </a:solidFill>
              </a:rPr>
              <a:pPr/>
              <a:t>17/11/2015</a:t>
            </a:fld>
            <a:endParaRPr lang="fr-FR">
              <a:solidFill>
                <a:prstClr val="black">
                  <a:tint val="75000"/>
                </a:prstClr>
              </a:solidFill>
            </a:endParaRPr>
          </a:p>
        </p:txBody>
      </p:sp>
      <p:sp>
        <p:nvSpPr>
          <p:cNvPr id="5" name="Footer Placeholder 4"/>
          <p:cNvSpPr>
            <a:spLocks noGrp="1"/>
          </p:cNvSpPr>
          <p:nvPr>
            <p:ph type="ftr" sz="quarter" idx="11"/>
          </p:nvPr>
        </p:nvSpPr>
        <p:spPr/>
        <p:txBody>
          <a:bodyPr/>
          <a:lstStyle/>
          <a:p>
            <a:endParaRPr lang="fr-FR">
              <a:solidFill>
                <a:prstClr val="black">
                  <a:tint val="75000"/>
                </a:prstClr>
              </a:solidFill>
            </a:endParaRPr>
          </a:p>
        </p:txBody>
      </p:sp>
      <p:sp>
        <p:nvSpPr>
          <p:cNvPr id="6" name="Slide Number Placeholder 5"/>
          <p:cNvSpPr>
            <a:spLocks noGrp="1"/>
          </p:cNvSpPr>
          <p:nvPr>
            <p:ph type="sldNum" sz="quarter" idx="12"/>
          </p:nvPr>
        </p:nvSpPr>
        <p:spPr/>
        <p:txBody>
          <a:bodyPr/>
          <a:lstStyle/>
          <a:p>
            <a:fld id="{24B8DA5B-4D94-1A4D-BE9C-20FB78D2BB0B}"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fr-FR" smtClean="0"/>
              <a:t>Modifiez le style du titre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24B8DA5B-4D94-1A4D-BE9C-20FB78D2BB0B}" type="slidenum">
              <a:rPr lang="fr-FR" smtClean="0">
                <a:solidFill>
                  <a:prstClr val="black">
                    <a:tint val="75000"/>
                  </a:prstClr>
                </a:solidFill>
              </a:rPr>
              <a:pPr/>
              <a:t>‹N°›</a:t>
            </a:fld>
            <a:endParaRPr lang="fr-FR" dirty="0">
              <a:solidFill>
                <a:prstClr val="black">
                  <a:tint val="75000"/>
                </a:prstClr>
              </a:solidFill>
            </a:endParaRPr>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fr-FR">
              <a:solidFill>
                <a:prstClr val="black">
                  <a:tint val="75000"/>
                </a:prstClr>
              </a:solidFill>
            </a:endParaRP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A9E31677-5B10-A14E-8EB9-65AD19CB5BA8}" type="datetime1">
              <a:rPr lang="fr-FR" smtClean="0">
                <a:solidFill>
                  <a:prstClr val="black">
                    <a:tint val="75000"/>
                  </a:prstClr>
                </a:solidFill>
              </a:rPr>
              <a:pPr/>
              <a:t>17/11/2015</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hf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Pascal.Barbier@univ-paris1.fr" TargetMode="External"/><Relationship Id="rId2" Type="http://schemas.openxmlformats.org/officeDocument/2006/relationships/hyperlink" Target="mailto:bernard.fusulier@uclouvain.be"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a:xfrm>
            <a:off x="457200" y="253854"/>
            <a:ext cx="7723163" cy="4381768"/>
          </a:xfrm>
        </p:spPr>
        <p:style>
          <a:lnRef idx="2">
            <a:schemeClr val="dk1"/>
          </a:lnRef>
          <a:fillRef idx="1">
            <a:schemeClr val="lt1"/>
          </a:fillRef>
          <a:effectRef idx="0">
            <a:schemeClr val="dk1"/>
          </a:effectRef>
          <a:fontRef idx="minor">
            <a:schemeClr val="dk1"/>
          </a:fontRef>
        </p:style>
        <p:txBody>
          <a:bodyPr>
            <a:normAutofit/>
          </a:bodyPr>
          <a:lstStyle/>
          <a:p>
            <a:pPr marL="114300" lvl="2" indent="-514350" algn="ctr">
              <a:spcAft>
                <a:spcPts val="1800"/>
              </a:spcAft>
              <a:defRPr/>
            </a:pPr>
            <a:r>
              <a:rPr lang="fr-BE" sz="3200" b="1" dirty="0">
                <a:solidFill>
                  <a:schemeClr val="dk1"/>
                </a:solidFill>
                <a:latin typeface="+mj-lt"/>
              </a:rPr>
              <a:t>Chercheurs et </a:t>
            </a:r>
            <a:r>
              <a:rPr lang="fr-BE" sz="3200" b="1" dirty="0" smtClean="0">
                <a:solidFill>
                  <a:schemeClr val="dk1"/>
                </a:solidFill>
                <a:latin typeface="+mj-lt"/>
              </a:rPr>
              <a:t>parents</a:t>
            </a:r>
            <a:r>
              <a:rPr lang="fr-BE" sz="3200" b="1" dirty="0">
                <a:solidFill>
                  <a:schemeClr val="dk1"/>
                </a:solidFill>
                <a:latin typeface="+mj-lt"/>
              </a:rPr>
              <a:t>, </a:t>
            </a:r>
            <a:r>
              <a:rPr lang="fr-BE" sz="3200" b="1" dirty="0" smtClean="0">
                <a:solidFill>
                  <a:schemeClr val="dk1"/>
                </a:solidFill>
                <a:latin typeface="+mj-lt"/>
              </a:rPr>
              <a:t>cherchez </a:t>
            </a:r>
            <a:r>
              <a:rPr lang="fr-BE" sz="3200" b="1" dirty="0">
                <a:solidFill>
                  <a:schemeClr val="dk1"/>
                </a:solidFill>
                <a:latin typeface="+mj-lt"/>
              </a:rPr>
              <a:t>l’erreur</a:t>
            </a:r>
            <a:r>
              <a:rPr lang="fr-BE" sz="3200" dirty="0" smtClean="0">
                <a:latin typeface="+mj-lt"/>
              </a:rPr>
              <a:t>.</a:t>
            </a:r>
            <a:r>
              <a:rPr lang="fr-BE" sz="3600" b="1" dirty="0" smtClean="0">
                <a:latin typeface="+mj-lt"/>
              </a:rPr>
              <a:t> </a:t>
            </a:r>
            <a:br>
              <a:rPr lang="fr-BE" sz="3600" b="1" dirty="0" smtClean="0">
                <a:latin typeface="+mj-lt"/>
              </a:rPr>
            </a:br>
            <a:r>
              <a:rPr lang="fr-BE" sz="3600" b="1" dirty="0">
                <a:latin typeface="+mj-lt"/>
              </a:rPr>
              <a:t/>
            </a:r>
            <a:br>
              <a:rPr lang="fr-BE" sz="3600" b="1" dirty="0">
                <a:latin typeface="+mj-lt"/>
              </a:rPr>
            </a:br>
            <a:r>
              <a:rPr lang="fr-BE" sz="2000" cap="none" dirty="0">
                <a:latin typeface="+mj-lt"/>
              </a:rPr>
              <a:t>B</a:t>
            </a:r>
            <a:r>
              <a:rPr lang="fr-BE" sz="2000" cap="none" dirty="0" smtClean="0">
                <a:latin typeface="+mj-lt"/>
              </a:rPr>
              <a:t>ernard Fusulier (FNRS-U. Louvain/Belgique)</a:t>
            </a:r>
            <a:r>
              <a:rPr lang="fr-FR" sz="2000" kern="1200" dirty="0">
                <a:solidFill>
                  <a:schemeClr val="tx1"/>
                </a:solidFill>
                <a:latin typeface="+mj-lt"/>
              </a:rPr>
              <a:t/>
            </a:r>
            <a:br>
              <a:rPr lang="fr-FR" sz="2000" kern="1200" dirty="0">
                <a:solidFill>
                  <a:schemeClr val="tx1"/>
                </a:solidFill>
                <a:latin typeface="+mj-lt"/>
              </a:rPr>
            </a:br>
            <a:r>
              <a:rPr lang="fr-FR" sz="2000" dirty="0">
                <a:latin typeface="+mj-lt"/>
                <a:hlinkClick r:id="rId2"/>
              </a:rPr>
              <a:t>bernard.fusulier@uclouvain.be</a:t>
            </a:r>
            <a:r>
              <a:rPr lang="fr-FR" sz="2000" dirty="0">
                <a:latin typeface="+mj-lt"/>
              </a:rPr>
              <a:t/>
            </a:r>
            <a:br>
              <a:rPr lang="fr-FR" sz="2000" dirty="0">
                <a:latin typeface="+mj-lt"/>
              </a:rPr>
            </a:br>
            <a:r>
              <a:rPr lang="fr-BE" sz="2000" dirty="0" smtClean="0">
                <a:latin typeface="+mj-lt"/>
              </a:rPr>
              <a:t>Pascal Barbier (</a:t>
            </a:r>
            <a:r>
              <a:rPr lang="fr-BE" sz="2000" dirty="0" smtClean="0">
                <a:solidFill>
                  <a:schemeClr val="dk1"/>
                </a:solidFill>
                <a:latin typeface="+mj-lt"/>
              </a:rPr>
              <a:t>Université </a:t>
            </a:r>
            <a:r>
              <a:rPr lang="fr-BE" sz="2000" dirty="0">
                <a:solidFill>
                  <a:schemeClr val="dk1"/>
                </a:solidFill>
                <a:latin typeface="+mj-lt"/>
              </a:rPr>
              <a:t>Paris 1 Panthéon-Sorbonne</a:t>
            </a:r>
            <a:r>
              <a:rPr lang="fr-BE" sz="2000" dirty="0">
                <a:latin typeface="+mj-lt"/>
              </a:rPr>
              <a:t>)</a:t>
            </a:r>
            <a:br>
              <a:rPr lang="fr-BE" sz="2000" dirty="0">
                <a:latin typeface="+mj-lt"/>
              </a:rPr>
            </a:br>
            <a:r>
              <a:rPr lang="fr-BE" sz="2000" dirty="0" smtClean="0">
                <a:latin typeface="+mj-lt"/>
                <a:hlinkClick r:id="rId3"/>
              </a:rPr>
              <a:t>Pascal.Barbier@univ-paris1.fr</a:t>
            </a:r>
            <a:r>
              <a:rPr lang="fr-BE" sz="2000" dirty="0" smtClean="0">
                <a:latin typeface="+mj-lt"/>
              </a:rPr>
              <a:t/>
            </a:r>
            <a:br>
              <a:rPr lang="fr-BE" sz="2000" dirty="0" smtClean="0">
                <a:latin typeface="+mj-lt"/>
              </a:rPr>
            </a:br>
            <a:endParaRPr lang="fr-BE" sz="2000" dirty="0">
              <a:latin typeface="+mj-lt"/>
            </a:endParaRPr>
          </a:p>
        </p:txBody>
      </p:sp>
      <p:sp>
        <p:nvSpPr>
          <p:cNvPr id="7" name="Espace réservé du contenu 6"/>
          <p:cNvSpPr>
            <a:spLocks noGrp="1"/>
          </p:cNvSpPr>
          <p:nvPr>
            <p:ph idx="1"/>
          </p:nvPr>
        </p:nvSpPr>
        <p:spPr>
          <a:xfrm>
            <a:off x="457200" y="5015344"/>
            <a:ext cx="7201814" cy="1484067"/>
          </a:xfrm>
        </p:spPr>
        <p:txBody>
          <a:bodyPr>
            <a:normAutofit/>
          </a:bodyPr>
          <a:lstStyle/>
          <a:p>
            <a:pPr marL="0" indent="0">
              <a:buNone/>
            </a:pPr>
            <a:r>
              <a:rPr lang="fr-BE" sz="2000" b="1" dirty="0">
                <a:latin typeface="+mj-lt"/>
              </a:rPr>
              <a:t>Journée d’études</a:t>
            </a:r>
            <a:r>
              <a:rPr lang="fr-BE" sz="2000" b="1" dirty="0" smtClean="0">
                <a:latin typeface="+mj-lt"/>
              </a:rPr>
              <a:t> UNIVERSITE</a:t>
            </a:r>
            <a:r>
              <a:rPr lang="fr-BE" sz="2000" b="1" dirty="0">
                <a:latin typeface="+mj-lt"/>
              </a:rPr>
              <a:t>, EGALITE, PARITE</a:t>
            </a:r>
            <a:r>
              <a:rPr lang="fr-BE" sz="2000" b="1" dirty="0" smtClean="0">
                <a:latin typeface="+mj-lt"/>
              </a:rPr>
              <a:t> </a:t>
            </a:r>
          </a:p>
          <a:p>
            <a:pPr marL="0" indent="0">
              <a:buNone/>
            </a:pPr>
            <a:endParaRPr lang="fr-BE" sz="2000" b="1" dirty="0" smtClean="0">
              <a:latin typeface="+mj-lt"/>
            </a:endParaRPr>
          </a:p>
          <a:p>
            <a:pPr marL="0" indent="0">
              <a:buNone/>
            </a:pPr>
            <a:r>
              <a:rPr lang="fr-BE" sz="2000" b="1" dirty="0">
                <a:latin typeface="+mj-lt"/>
              </a:rPr>
              <a:t>Université Paris Ouest Nanterre La </a:t>
            </a:r>
            <a:r>
              <a:rPr lang="fr-BE" sz="2000" b="1" dirty="0" smtClean="0">
                <a:latin typeface="+mj-lt"/>
              </a:rPr>
              <a:t>Défense – 12/11/2015</a:t>
            </a:r>
          </a:p>
        </p:txBody>
      </p:sp>
      <p:sp>
        <p:nvSpPr>
          <p:cNvPr id="3" name="Espace réservé du numéro de diapositive 2"/>
          <p:cNvSpPr>
            <a:spLocks noGrp="1"/>
          </p:cNvSpPr>
          <p:nvPr>
            <p:ph type="sldNum" sz="quarter" idx="12"/>
          </p:nvPr>
        </p:nvSpPr>
        <p:spPr/>
        <p:txBody>
          <a:bodyPr/>
          <a:lstStyle/>
          <a:p>
            <a:fld id="{9293B805-698F-4277-A636-41C93758141D}" type="slidenum">
              <a:rPr lang="fr-BE" smtClean="0"/>
              <a:pPr/>
              <a:t>1</a:t>
            </a:fld>
            <a:endParaRPr lang="fr-BE"/>
          </a:p>
        </p:txBody>
      </p:sp>
    </p:spTree>
    <p:extLst>
      <p:ext uri="{BB962C8B-B14F-4D97-AF65-F5344CB8AC3E}">
        <p14:creationId xmlns:p14="http://schemas.microsoft.com/office/powerpoint/2010/main" val="10626680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3152" y="274638"/>
            <a:ext cx="8004048" cy="1143000"/>
          </a:xfrm>
        </p:spPr>
        <p:txBody>
          <a:bodyPr>
            <a:normAutofit fontScale="90000"/>
          </a:bodyPr>
          <a:lstStyle/>
          <a:p>
            <a:pPr algn="just"/>
            <a:r>
              <a:rPr lang="fr-BE" dirty="0" smtClean="0"/>
              <a:t>L’emploi scientifique et son contexte</a:t>
            </a:r>
            <a:endParaRPr lang="fr-BE" dirty="0"/>
          </a:p>
        </p:txBody>
      </p:sp>
      <p:sp>
        <p:nvSpPr>
          <p:cNvPr id="3" name="Espace réservé du contenu 2"/>
          <p:cNvSpPr>
            <a:spLocks noGrp="1"/>
          </p:cNvSpPr>
          <p:nvPr>
            <p:ph idx="1"/>
          </p:nvPr>
        </p:nvSpPr>
        <p:spPr/>
        <p:txBody>
          <a:bodyPr>
            <a:normAutofit lnSpcReduction="10000"/>
          </a:bodyPr>
          <a:lstStyle/>
          <a:p>
            <a:pPr marL="0" indent="0" algn="just">
              <a:buNone/>
            </a:pPr>
            <a:r>
              <a:rPr lang="fr-BE" dirty="0" smtClean="0">
                <a:latin typeface="+mj-lt"/>
                <a:sym typeface="Wingdings" panose="05000000000000000000" pitchFamily="2" charset="2"/>
              </a:rPr>
              <a:t> Traditionnellement</a:t>
            </a:r>
            <a:endParaRPr lang="fr-BE" dirty="0" smtClean="0">
              <a:latin typeface="+mj-lt"/>
            </a:endParaRPr>
          </a:p>
          <a:p>
            <a:pPr algn="just"/>
            <a:r>
              <a:rPr lang="fr-BE" dirty="0" smtClean="0">
                <a:latin typeface="+mj-lt"/>
              </a:rPr>
              <a:t>Un champ scientifique (Bourdieu)</a:t>
            </a:r>
          </a:p>
          <a:p>
            <a:pPr algn="just"/>
            <a:r>
              <a:rPr lang="fr-BE" dirty="0" smtClean="0">
                <a:latin typeface="+mj-lt"/>
              </a:rPr>
              <a:t>Une "</a:t>
            </a:r>
            <a:r>
              <a:rPr lang="fr-BE" dirty="0" err="1" smtClean="0">
                <a:latin typeface="+mj-lt"/>
              </a:rPr>
              <a:t>greedy</a:t>
            </a:r>
            <a:r>
              <a:rPr lang="fr-BE" dirty="0" smtClean="0">
                <a:latin typeface="+mj-lt"/>
              </a:rPr>
              <a:t> institution" (</a:t>
            </a:r>
            <a:r>
              <a:rPr lang="fr-BE" dirty="0" err="1" smtClean="0">
                <a:latin typeface="+mj-lt"/>
              </a:rPr>
              <a:t>Coser</a:t>
            </a:r>
            <a:r>
              <a:rPr lang="fr-BE" dirty="0" smtClean="0">
                <a:latin typeface="+mj-lt"/>
              </a:rPr>
              <a:t>)</a:t>
            </a:r>
          </a:p>
          <a:p>
            <a:pPr algn="just"/>
            <a:r>
              <a:rPr lang="fr-BE" dirty="0" smtClean="0">
                <a:latin typeface="+mj-lt"/>
              </a:rPr>
              <a:t>Un modèle « ou </a:t>
            </a:r>
            <a:r>
              <a:rPr lang="fr-BE" dirty="0" err="1" smtClean="0">
                <a:latin typeface="+mj-lt"/>
              </a:rPr>
              <a:t>ou</a:t>
            </a:r>
            <a:r>
              <a:rPr lang="fr-BE" dirty="0" smtClean="0">
                <a:latin typeface="+mj-lt"/>
              </a:rPr>
              <a:t> »/division sexuelle du travail légitime/ethos du devoir vs modèle « et </a:t>
            </a:r>
            <a:r>
              <a:rPr lang="fr-BE" dirty="0" err="1" smtClean="0">
                <a:latin typeface="+mj-lt"/>
              </a:rPr>
              <a:t>et</a:t>
            </a:r>
            <a:r>
              <a:rPr lang="fr-BE" dirty="0" smtClean="0">
                <a:latin typeface="+mj-lt"/>
              </a:rPr>
              <a:t> »/revendication à l’égalité entre les sexes/ethos de l’épanouissement</a:t>
            </a:r>
          </a:p>
          <a:p>
            <a:pPr marL="0" indent="0" algn="just">
              <a:buNone/>
            </a:pPr>
            <a:r>
              <a:rPr lang="fr-BE" dirty="0" smtClean="0">
                <a:latin typeface="+mj-lt"/>
                <a:sym typeface="Wingdings" panose="05000000000000000000" pitchFamily="2" charset="2"/>
              </a:rPr>
              <a:t> Avec en plus cette dernière décennie</a:t>
            </a:r>
            <a:endParaRPr lang="fr-BE" dirty="0" smtClean="0">
              <a:latin typeface="+mj-lt"/>
            </a:endParaRPr>
          </a:p>
          <a:p>
            <a:pPr algn="just"/>
            <a:r>
              <a:rPr lang="fr-BE" dirty="0">
                <a:latin typeface="+mj-lt"/>
              </a:rPr>
              <a:t>U</a:t>
            </a:r>
            <a:r>
              <a:rPr lang="fr-BE" dirty="0" smtClean="0">
                <a:latin typeface="+mj-lt"/>
              </a:rPr>
              <a:t>ne nouvelle régulation sous le leitmotiv de l’"excellence": </a:t>
            </a:r>
            <a:r>
              <a:rPr lang="fr-BE" dirty="0" err="1" smtClean="0">
                <a:latin typeface="+mj-lt"/>
              </a:rPr>
              <a:t>productivity</a:t>
            </a:r>
            <a:r>
              <a:rPr lang="fr-BE" dirty="0" smtClean="0">
                <a:latin typeface="+mj-lt"/>
              </a:rPr>
              <a:t> (</a:t>
            </a:r>
            <a:r>
              <a:rPr lang="fr-BE" dirty="0" err="1" smtClean="0">
                <a:latin typeface="+mj-lt"/>
              </a:rPr>
              <a:t>publish</a:t>
            </a:r>
            <a:r>
              <a:rPr lang="fr-BE" dirty="0" smtClean="0">
                <a:latin typeface="+mj-lt"/>
              </a:rPr>
              <a:t> or </a:t>
            </a:r>
            <a:r>
              <a:rPr lang="fr-BE" dirty="0" err="1" smtClean="0">
                <a:latin typeface="+mj-lt"/>
              </a:rPr>
              <a:t>perish</a:t>
            </a:r>
            <a:r>
              <a:rPr lang="fr-BE" dirty="0" smtClean="0">
                <a:latin typeface="+mj-lt"/>
              </a:rPr>
              <a:t>), </a:t>
            </a:r>
            <a:r>
              <a:rPr lang="fr-BE" dirty="0" err="1" smtClean="0">
                <a:latin typeface="+mj-lt"/>
              </a:rPr>
              <a:t>competitivity</a:t>
            </a:r>
            <a:r>
              <a:rPr lang="fr-BE" dirty="0" smtClean="0">
                <a:latin typeface="+mj-lt"/>
              </a:rPr>
              <a:t> (mondiale), </a:t>
            </a:r>
            <a:r>
              <a:rPr lang="fr-BE" dirty="0" err="1" smtClean="0">
                <a:latin typeface="+mj-lt"/>
              </a:rPr>
              <a:t>accountability</a:t>
            </a:r>
            <a:r>
              <a:rPr lang="fr-BE" dirty="0" smtClean="0">
                <a:latin typeface="+mj-lt"/>
              </a:rPr>
              <a:t> (rendre des compte en permanence), </a:t>
            </a:r>
            <a:r>
              <a:rPr lang="fr-BE" dirty="0" err="1" smtClean="0">
                <a:latin typeface="+mj-lt"/>
              </a:rPr>
              <a:t>mobility</a:t>
            </a:r>
            <a:r>
              <a:rPr lang="fr-BE" dirty="0" smtClean="0">
                <a:latin typeface="+mj-lt"/>
              </a:rPr>
              <a:t> (inscription internationale). </a:t>
            </a:r>
          </a:p>
          <a:p>
            <a:pPr algn="just"/>
            <a:r>
              <a:rPr lang="fr-BE" dirty="0" smtClean="0">
                <a:latin typeface="+mj-lt"/>
              </a:rPr>
              <a:t>Précarité professionnelle et croissance du bassin de concurrence pour les postes définitifs</a:t>
            </a:r>
          </a:p>
          <a:p>
            <a:pPr marL="0" indent="0" algn="just">
              <a:buNone/>
            </a:pPr>
            <a:endParaRPr lang="fr-BE" dirty="0">
              <a:latin typeface="+mj-lt"/>
            </a:endParaRPr>
          </a:p>
        </p:txBody>
      </p:sp>
      <p:sp>
        <p:nvSpPr>
          <p:cNvPr id="4" name="Espace réservé du numéro de diapositive 3"/>
          <p:cNvSpPr>
            <a:spLocks noGrp="1"/>
          </p:cNvSpPr>
          <p:nvPr>
            <p:ph type="sldNum" sz="quarter" idx="12"/>
          </p:nvPr>
        </p:nvSpPr>
        <p:spPr/>
        <p:txBody>
          <a:bodyPr/>
          <a:lstStyle/>
          <a:p>
            <a:fld id="{675D0E12-6F11-C34E-9D07-82116472D735}" type="slidenum">
              <a:rPr lang="fr-FR" smtClean="0">
                <a:solidFill>
                  <a:prstClr val="black">
                    <a:tint val="75000"/>
                  </a:prstClr>
                </a:solidFill>
              </a:rPr>
              <a:pPr/>
              <a:t>2</a:t>
            </a:fld>
            <a:endParaRPr lang="fr-FR">
              <a:solidFill>
                <a:prstClr val="black">
                  <a:tint val="75000"/>
                </a:prstClr>
              </a:solidFill>
            </a:endParaRPr>
          </a:p>
        </p:txBody>
      </p:sp>
    </p:spTree>
    <p:extLst>
      <p:ext uri="{BB962C8B-B14F-4D97-AF65-F5344CB8AC3E}">
        <p14:creationId xmlns:p14="http://schemas.microsoft.com/office/powerpoint/2010/main" val="23060812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92608" y="274638"/>
            <a:ext cx="7784592" cy="1143000"/>
          </a:xfrm>
        </p:spPr>
        <p:txBody>
          <a:bodyPr/>
          <a:lstStyle/>
          <a:p>
            <a:r>
              <a:rPr lang="fr-BE" dirty="0" smtClean="0"/>
              <a:t>Un programme de recherche</a:t>
            </a:r>
            <a:endParaRPr lang="fr-BE" dirty="0"/>
          </a:p>
        </p:txBody>
      </p:sp>
      <p:sp>
        <p:nvSpPr>
          <p:cNvPr id="3" name="Espace réservé du contenu 2"/>
          <p:cNvSpPr>
            <a:spLocks noGrp="1"/>
          </p:cNvSpPr>
          <p:nvPr>
            <p:ph idx="1"/>
          </p:nvPr>
        </p:nvSpPr>
        <p:spPr/>
        <p:txBody>
          <a:bodyPr>
            <a:normAutofit fontScale="85000" lnSpcReduction="20000"/>
          </a:bodyPr>
          <a:lstStyle/>
          <a:p>
            <a:pPr algn="just"/>
            <a:r>
              <a:rPr lang="fr-BE" dirty="0" smtClean="0">
                <a:latin typeface="+mj-lt"/>
              </a:rPr>
              <a:t>L’expérience des </a:t>
            </a:r>
            <a:r>
              <a:rPr lang="fr-BE" dirty="0" err="1" smtClean="0">
                <a:latin typeface="+mj-lt"/>
              </a:rPr>
              <a:t>postdoctorants</a:t>
            </a:r>
            <a:endParaRPr lang="fr-BE" dirty="0" smtClean="0">
              <a:latin typeface="+mj-lt"/>
            </a:endParaRPr>
          </a:p>
          <a:p>
            <a:pPr algn="just"/>
            <a:r>
              <a:rPr lang="fr-BE" dirty="0" smtClean="0">
                <a:latin typeface="+mj-lt"/>
              </a:rPr>
              <a:t>Focus sur les chargé-e-s de recherches du FNRS</a:t>
            </a:r>
          </a:p>
          <a:p>
            <a:pPr algn="just"/>
            <a:r>
              <a:rPr lang="fr-BE" dirty="0" smtClean="0">
                <a:latin typeface="+mj-lt"/>
              </a:rPr>
              <a:t>Enquêtes par questionnaires et entretiens avec des chercheur-e-s</a:t>
            </a:r>
          </a:p>
          <a:p>
            <a:pPr algn="just"/>
            <a:r>
              <a:rPr lang="fr-FR" sz="2100" dirty="0" smtClean="0">
                <a:latin typeface="+mj-lt"/>
              </a:rPr>
              <a:t>Quelques publications qui en découlent:</a:t>
            </a:r>
            <a:endParaRPr lang="fr-FR" sz="2100" dirty="0">
              <a:latin typeface="+mj-lt"/>
            </a:endParaRPr>
          </a:p>
          <a:p>
            <a:pPr marL="0" lvl="2" indent="0" algn="just">
              <a:spcAft>
                <a:spcPts val="1800"/>
              </a:spcAft>
              <a:buNone/>
              <a:defRPr/>
            </a:pPr>
            <a:endParaRPr lang="fr-BE" sz="1600" dirty="0" smtClean="0">
              <a:latin typeface="+mj-lt"/>
            </a:endParaRPr>
          </a:p>
          <a:p>
            <a:pPr marL="0" lvl="2" indent="0" algn="just">
              <a:spcAft>
                <a:spcPts val="1800"/>
              </a:spcAft>
              <a:buNone/>
              <a:defRPr/>
            </a:pPr>
            <a:r>
              <a:rPr lang="fr-BE" sz="1600" dirty="0" err="1" smtClean="0">
                <a:latin typeface="+mj-lt"/>
              </a:rPr>
              <a:t>Fusulier</a:t>
            </a:r>
            <a:r>
              <a:rPr lang="fr-BE" sz="1600" dirty="0">
                <a:latin typeface="+mj-lt"/>
              </a:rPr>
              <a:t>, Bernard ; Del Rio </a:t>
            </a:r>
            <a:r>
              <a:rPr lang="fr-BE" sz="1600" dirty="0" err="1">
                <a:latin typeface="+mj-lt"/>
              </a:rPr>
              <a:t>Carral</a:t>
            </a:r>
            <a:r>
              <a:rPr lang="fr-BE" sz="1600" dirty="0">
                <a:latin typeface="+mj-lt"/>
              </a:rPr>
              <a:t>, Maria. </a:t>
            </a:r>
            <a:r>
              <a:rPr lang="fr-BE" sz="1600" i="1" dirty="0">
                <a:latin typeface="+mj-lt"/>
              </a:rPr>
              <a:t>Chercheur-e-s sous haute tension. Vitalité, compétitivité, précarité et (in)compatibilité travail/famille.</a:t>
            </a:r>
            <a:r>
              <a:rPr lang="fr-BE" sz="1600" dirty="0">
                <a:latin typeface="+mj-lt"/>
              </a:rPr>
              <a:t>, Presses Universitaires de Louvain: Louvain-la-Neuve, 2012.</a:t>
            </a:r>
          </a:p>
          <a:p>
            <a:pPr marL="0" lvl="2" indent="0" algn="just">
              <a:spcAft>
                <a:spcPts val="1800"/>
              </a:spcAft>
              <a:buNone/>
              <a:defRPr/>
            </a:pPr>
            <a:r>
              <a:rPr lang="fr-BE" sz="1600" dirty="0">
                <a:latin typeface="+mj-lt"/>
              </a:rPr>
              <a:t>Del Rio </a:t>
            </a:r>
            <a:r>
              <a:rPr lang="fr-BE" sz="1600" dirty="0" err="1">
                <a:latin typeface="+mj-lt"/>
              </a:rPr>
              <a:t>Carral</a:t>
            </a:r>
            <a:r>
              <a:rPr lang="fr-BE" sz="1600" dirty="0">
                <a:latin typeface="+mj-lt"/>
              </a:rPr>
              <a:t>, Maria ; </a:t>
            </a:r>
            <a:r>
              <a:rPr lang="fr-BE" sz="1600" dirty="0" err="1">
                <a:latin typeface="+mj-lt"/>
              </a:rPr>
              <a:t>Fusulier</a:t>
            </a:r>
            <a:r>
              <a:rPr lang="fr-BE" sz="1600" dirty="0">
                <a:latin typeface="+mj-lt"/>
              </a:rPr>
              <a:t>, Bernard. </a:t>
            </a:r>
            <a:r>
              <a:rPr lang="fr-BE" sz="1600" i="1" dirty="0">
                <a:latin typeface="+mj-lt"/>
              </a:rPr>
              <a:t>Jeunes chercheurs face aux exigences de disponibilité temporelle</a:t>
            </a:r>
            <a:r>
              <a:rPr lang="fr-BE" sz="1600" dirty="0">
                <a:latin typeface="+mj-lt"/>
              </a:rPr>
              <a:t>. In: </a:t>
            </a:r>
            <a:r>
              <a:rPr lang="fr-BE" sz="1600" i="1" dirty="0">
                <a:latin typeface="+mj-lt"/>
              </a:rPr>
              <a:t>Temporalités : Revue de sciences humaines et sociales</a:t>
            </a:r>
            <a:r>
              <a:rPr lang="fr-BE" sz="1600" dirty="0">
                <a:latin typeface="+mj-lt"/>
              </a:rPr>
              <a:t>, Vol. 18, 2013.</a:t>
            </a:r>
            <a:endParaRPr lang="fr-FR" sz="1600" dirty="0">
              <a:latin typeface="+mj-lt"/>
            </a:endParaRPr>
          </a:p>
          <a:p>
            <a:pPr marL="0" lvl="2" indent="0" algn="just">
              <a:spcAft>
                <a:spcPts val="1800"/>
              </a:spcAft>
              <a:buNone/>
              <a:defRPr/>
            </a:pPr>
            <a:r>
              <a:rPr lang="fr-BE" sz="1600" dirty="0" err="1">
                <a:latin typeface="+mj-lt"/>
              </a:rPr>
              <a:t>Fusulier</a:t>
            </a:r>
            <a:r>
              <a:rPr lang="fr-BE" sz="1600" dirty="0">
                <a:latin typeface="+mj-lt"/>
              </a:rPr>
              <a:t>, Bernard </a:t>
            </a:r>
            <a:r>
              <a:rPr lang="fr-BE" sz="1600" dirty="0" smtClean="0">
                <a:latin typeface="+mj-lt"/>
              </a:rPr>
              <a:t>et al. </a:t>
            </a:r>
            <a:r>
              <a:rPr lang="fr-BE" sz="1600" i="1" dirty="0">
                <a:latin typeface="+mj-lt"/>
              </a:rPr>
              <a:t>Conjugalité/parentalité et carrières scientifiques à l'épreuve de la mobilité chez les couples de chercheur-e-s</a:t>
            </a:r>
            <a:r>
              <a:rPr lang="fr-BE" sz="1600" dirty="0">
                <a:latin typeface="+mj-lt"/>
              </a:rPr>
              <a:t>. In: </a:t>
            </a:r>
            <a:r>
              <a:rPr lang="fr-BE" sz="1600" dirty="0" err="1">
                <a:latin typeface="+mj-lt"/>
              </a:rPr>
              <a:t>Merla</a:t>
            </a:r>
            <a:r>
              <a:rPr lang="fr-BE" sz="1600" dirty="0">
                <a:latin typeface="+mj-lt"/>
              </a:rPr>
              <a:t>, L., François A. (</a:t>
            </a:r>
            <a:r>
              <a:rPr lang="fr-BE" sz="1600" dirty="0" err="1">
                <a:latin typeface="+mj-lt"/>
              </a:rPr>
              <a:t>dir</a:t>
            </a:r>
            <a:r>
              <a:rPr lang="fr-BE" sz="1600" dirty="0">
                <a:latin typeface="+mj-lt"/>
              </a:rPr>
              <a:t>), </a:t>
            </a:r>
            <a:r>
              <a:rPr lang="fr-BE" sz="1600" i="1" dirty="0">
                <a:latin typeface="+mj-lt"/>
              </a:rPr>
              <a:t>Distances et liens</a:t>
            </a:r>
            <a:r>
              <a:rPr lang="fr-BE" sz="1600" dirty="0">
                <a:latin typeface="+mj-lt"/>
              </a:rPr>
              <a:t>, </a:t>
            </a:r>
            <a:r>
              <a:rPr lang="fr-BE" sz="1600" dirty="0" err="1">
                <a:latin typeface="+mj-lt"/>
              </a:rPr>
              <a:t>Academia-L'Harmattan</a:t>
            </a:r>
            <a:r>
              <a:rPr lang="fr-BE" sz="1600" dirty="0">
                <a:latin typeface="+mj-lt"/>
              </a:rPr>
              <a:t> S.A.: Louvain-la-Neuve, 2014 </a:t>
            </a:r>
          </a:p>
          <a:p>
            <a:pPr marL="0" lvl="2" indent="0" algn="just">
              <a:spcAft>
                <a:spcPts val="1800"/>
              </a:spcAft>
              <a:buNone/>
              <a:defRPr/>
            </a:pPr>
            <a:r>
              <a:rPr lang="fr-BE" sz="1600" dirty="0">
                <a:latin typeface="+mj-lt"/>
              </a:rPr>
              <a:t>Barbier, Pascal ; </a:t>
            </a:r>
            <a:r>
              <a:rPr lang="fr-BE" sz="1600" dirty="0" err="1">
                <a:latin typeface="+mj-lt"/>
              </a:rPr>
              <a:t>Fusulier</a:t>
            </a:r>
            <a:r>
              <a:rPr lang="fr-BE" sz="1600" dirty="0">
                <a:latin typeface="+mj-lt"/>
              </a:rPr>
              <a:t>, Bernard. </a:t>
            </a:r>
            <a:r>
              <a:rPr lang="fr-BE" sz="1600" i="1" dirty="0">
                <a:latin typeface="+mj-lt"/>
              </a:rPr>
              <a:t>L’interférence parentalité-travail chez les chercheur-e-s en post-doctorat : le cas des chargé-e-s de recherches du Fonds National de la Recherche Scientifique en Belgique</a:t>
            </a:r>
            <a:r>
              <a:rPr lang="fr-BE" sz="1600" dirty="0">
                <a:latin typeface="+mj-lt"/>
              </a:rPr>
              <a:t>. In: </a:t>
            </a:r>
            <a:r>
              <a:rPr lang="fr-BE" sz="1600" i="1" dirty="0">
                <a:latin typeface="+mj-lt"/>
              </a:rPr>
              <a:t>Sociologie et sociétés</a:t>
            </a:r>
            <a:r>
              <a:rPr lang="fr-BE" sz="1600" dirty="0">
                <a:latin typeface="+mj-lt"/>
              </a:rPr>
              <a:t>, (2015) (Accepté/Sous presse).</a:t>
            </a:r>
          </a:p>
          <a:p>
            <a:pPr algn="just"/>
            <a:endParaRPr lang="fr-BE" dirty="0">
              <a:latin typeface="+mj-lt"/>
            </a:endParaRPr>
          </a:p>
        </p:txBody>
      </p:sp>
      <p:sp>
        <p:nvSpPr>
          <p:cNvPr id="4" name="Espace réservé du numéro de diapositive 3"/>
          <p:cNvSpPr>
            <a:spLocks noGrp="1"/>
          </p:cNvSpPr>
          <p:nvPr>
            <p:ph type="sldNum" sz="quarter" idx="12"/>
          </p:nvPr>
        </p:nvSpPr>
        <p:spPr/>
        <p:txBody>
          <a:bodyPr/>
          <a:lstStyle/>
          <a:p>
            <a:fld id="{675D0E12-6F11-C34E-9D07-82116472D735}" type="slidenum">
              <a:rPr lang="fr-FR" smtClean="0">
                <a:solidFill>
                  <a:prstClr val="black">
                    <a:tint val="75000"/>
                  </a:prstClr>
                </a:solidFill>
              </a:rPr>
              <a:pPr/>
              <a:t>3</a:t>
            </a:fld>
            <a:endParaRPr lang="fr-FR">
              <a:solidFill>
                <a:prstClr val="black">
                  <a:tint val="75000"/>
                </a:prstClr>
              </a:solidFill>
            </a:endParaRPr>
          </a:p>
        </p:txBody>
      </p:sp>
    </p:spTree>
    <p:extLst>
      <p:ext uri="{BB962C8B-B14F-4D97-AF65-F5344CB8AC3E}">
        <p14:creationId xmlns:p14="http://schemas.microsoft.com/office/powerpoint/2010/main" val="1154920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99923" y="274638"/>
            <a:ext cx="7777277" cy="1143000"/>
          </a:xfrm>
        </p:spPr>
        <p:txBody>
          <a:bodyPr>
            <a:normAutofit fontScale="90000"/>
          </a:bodyPr>
          <a:lstStyle/>
          <a:p>
            <a:r>
              <a:rPr lang="fr-BE" dirty="0" smtClean="0"/>
              <a:t>Métier prégnant : rapport au travail favorable…</a:t>
            </a:r>
            <a:endParaRPr lang="fr-BE" dirty="0"/>
          </a:p>
        </p:txBody>
      </p:sp>
      <p:sp>
        <p:nvSpPr>
          <p:cNvPr id="3" name="Espace réservé du contenu 2"/>
          <p:cNvSpPr>
            <a:spLocks noGrp="1"/>
          </p:cNvSpPr>
          <p:nvPr>
            <p:ph idx="1"/>
          </p:nvPr>
        </p:nvSpPr>
        <p:spPr>
          <a:xfrm>
            <a:off x="117043" y="1447799"/>
            <a:ext cx="8015209" cy="5276557"/>
          </a:xfrm>
        </p:spPr>
        <p:txBody>
          <a:bodyPr>
            <a:normAutofit/>
          </a:bodyPr>
          <a:lstStyle/>
          <a:p>
            <a:endParaRPr lang="fr-BE" sz="2900" dirty="0" smtClean="0">
              <a:latin typeface="+mj-lt"/>
            </a:endParaRPr>
          </a:p>
          <a:p>
            <a:pPr algn="just">
              <a:buNone/>
            </a:pPr>
            <a:r>
              <a:rPr lang="fr-FR" sz="2900" i="1" dirty="0" smtClean="0">
                <a:latin typeface="+mj-lt"/>
              </a:rPr>
              <a:t>	</a:t>
            </a:r>
            <a:r>
              <a:rPr lang="fr-FR" sz="2000" i="1" dirty="0" smtClean="0">
                <a:latin typeface="+mj-lt"/>
              </a:rPr>
              <a:t>« Alors actuellement, plus exactement, je me force à ne pas travailler le week-end, parce que c’est un métier qui est difficile pour ça, </a:t>
            </a:r>
            <a:r>
              <a:rPr lang="fr-FR" sz="2000" b="1" i="1" dirty="0" smtClean="0">
                <a:latin typeface="+mj-lt"/>
              </a:rPr>
              <a:t>il n’y a pas vraiment de distance entre le travail, entre le boulot et puis ce qu’il y a à côté, donc les loisirs</a:t>
            </a:r>
            <a:r>
              <a:rPr lang="fr-FR" sz="2000" i="1" dirty="0" smtClean="0">
                <a:latin typeface="+mj-lt"/>
              </a:rPr>
              <a:t>. On est un peu tout le temps baigné dans ce qu’on fait parce que la distance entre ce que l’on fait par </a:t>
            </a:r>
            <a:r>
              <a:rPr lang="fr-FR" sz="2000" b="1" i="1" dirty="0" smtClean="0">
                <a:latin typeface="+mj-lt"/>
              </a:rPr>
              <a:t>passion</a:t>
            </a:r>
            <a:r>
              <a:rPr lang="fr-FR" sz="2000" i="1" dirty="0" smtClean="0">
                <a:latin typeface="+mj-lt"/>
              </a:rPr>
              <a:t> ou par </a:t>
            </a:r>
            <a:r>
              <a:rPr lang="fr-FR" sz="2000" b="1" i="1" dirty="0" smtClean="0">
                <a:latin typeface="+mj-lt"/>
              </a:rPr>
              <a:t>plaisir</a:t>
            </a:r>
            <a:r>
              <a:rPr lang="fr-FR" sz="2000" i="1" dirty="0" smtClean="0">
                <a:latin typeface="+mj-lt"/>
              </a:rPr>
              <a:t>, ce qui doit être un peu le cas, au début en tout cas quand on fait de la recherche, est tenue aux autres activités qui nous occupent et qui ne touchent pas à notre boulot. Donc pour ça, </a:t>
            </a:r>
            <a:r>
              <a:rPr lang="fr-FR" sz="2000" b="1" i="1" dirty="0" smtClean="0">
                <a:latin typeface="+mj-lt"/>
              </a:rPr>
              <a:t>je me force à ne plus travailler le week-end</a:t>
            </a:r>
            <a:r>
              <a:rPr lang="fr-FR" sz="2000" i="1" dirty="0" smtClean="0">
                <a:latin typeface="+mj-lt"/>
              </a:rPr>
              <a:t>, sauf exception, si on a une échéance, si on a un papier à rendre, une conférence à faire, si on a un cours à donner le lundi matin et là alors, on doit bien travailler le week-end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4086" y="537985"/>
            <a:ext cx="8361274" cy="1143000"/>
          </a:xfrm>
        </p:spPr>
        <p:txBody>
          <a:bodyPr>
            <a:normAutofit fontScale="90000"/>
          </a:bodyPr>
          <a:lstStyle/>
          <a:p>
            <a:r>
              <a:rPr lang="fr-BE" dirty="0" smtClean="0"/>
              <a:t>… mais un rapport à l’emploi incertain (salaire et stabilité)</a:t>
            </a:r>
            <a:br>
              <a:rPr lang="fr-BE" dirty="0" smtClean="0"/>
            </a:br>
            <a:endParaRPr lang="fr-BE" dirty="0"/>
          </a:p>
        </p:txBody>
      </p:sp>
      <p:sp>
        <p:nvSpPr>
          <p:cNvPr id="3" name="Espace réservé du contenu 2"/>
          <p:cNvSpPr>
            <a:spLocks noGrp="1"/>
          </p:cNvSpPr>
          <p:nvPr>
            <p:ph idx="1"/>
          </p:nvPr>
        </p:nvSpPr>
        <p:spPr>
          <a:xfrm>
            <a:off x="0" y="1447799"/>
            <a:ext cx="8346643" cy="5276557"/>
          </a:xfrm>
        </p:spPr>
        <p:txBody>
          <a:bodyPr>
            <a:normAutofit fontScale="77500" lnSpcReduction="20000"/>
          </a:bodyPr>
          <a:lstStyle/>
          <a:p>
            <a:pPr algn="just"/>
            <a:endParaRPr lang="fr-BE" sz="2900" dirty="0" smtClean="0">
              <a:latin typeface="+mj-lt"/>
            </a:endParaRPr>
          </a:p>
          <a:p>
            <a:pPr algn="just">
              <a:buNone/>
            </a:pPr>
            <a:r>
              <a:rPr lang="fr-FR" sz="2900" i="1" dirty="0" smtClean="0">
                <a:latin typeface="+mj-lt"/>
              </a:rPr>
              <a:t>	« Les </a:t>
            </a:r>
            <a:r>
              <a:rPr lang="fr-FR" sz="2900" i="1" dirty="0">
                <a:latin typeface="+mj-lt"/>
              </a:rPr>
              <a:t>postes fixes sont rares et demandent des critères de sélection de plus en plus difficiles à atteindre. Pour quelqu’un qui a fait près de dix ans d'études, le salaire n'est absolument pas attrayant. </a:t>
            </a:r>
            <a:r>
              <a:rPr lang="fr-FR" sz="2900" b="1" i="1" dirty="0">
                <a:latin typeface="+mj-lt"/>
              </a:rPr>
              <a:t>Le privé offre des salaires de 1,5 fois à 2,5 fois plus importants</a:t>
            </a:r>
            <a:r>
              <a:rPr lang="fr-FR" sz="2900" i="1" dirty="0">
                <a:latin typeface="+mj-lt"/>
              </a:rPr>
              <a:t>. Aucun avantage supplémentaire n'est accordé : assurance pension, assurance complémentaire, chèques-repas, voiture de société, etc., avantages omniprésents dans le </a:t>
            </a:r>
            <a:r>
              <a:rPr lang="fr-FR" sz="2900" i="1" dirty="0" smtClean="0">
                <a:latin typeface="+mj-lt"/>
              </a:rPr>
              <a:t>privé »</a:t>
            </a:r>
          </a:p>
          <a:p>
            <a:pPr algn="just">
              <a:buNone/>
            </a:pPr>
            <a:endParaRPr lang="fr-FR" sz="2900" i="1" dirty="0">
              <a:latin typeface="+mj-lt"/>
            </a:endParaRPr>
          </a:p>
          <a:p>
            <a:pPr algn="just">
              <a:buNone/>
            </a:pPr>
            <a:r>
              <a:rPr lang="fr-FR" sz="2900" i="1" dirty="0" smtClean="0">
                <a:latin typeface="+mj-lt"/>
              </a:rPr>
              <a:t>	« La carrière scientifique est un stress permanent : « </a:t>
            </a:r>
            <a:r>
              <a:rPr lang="fr-FR" sz="2900" i="1" dirty="0" err="1" smtClean="0">
                <a:latin typeface="+mj-lt"/>
              </a:rPr>
              <a:t>publish</a:t>
            </a:r>
            <a:r>
              <a:rPr lang="fr-FR" sz="2900" i="1" dirty="0" smtClean="0">
                <a:latin typeface="+mj-lt"/>
              </a:rPr>
              <a:t> or </a:t>
            </a:r>
            <a:r>
              <a:rPr lang="fr-FR" sz="2900" i="1" dirty="0" err="1" smtClean="0">
                <a:latin typeface="+mj-lt"/>
              </a:rPr>
              <a:t>perish</a:t>
            </a:r>
            <a:r>
              <a:rPr lang="fr-FR" sz="2900" i="1" dirty="0" smtClean="0">
                <a:latin typeface="+mj-lt"/>
              </a:rPr>
              <a:t> », toujours être dans le top de son domaine de recherche est assez pesant ‒ instabilité de l'emploi. Vivre </a:t>
            </a:r>
            <a:r>
              <a:rPr lang="fr-FR" sz="2900" b="1" i="1" dirty="0" smtClean="0">
                <a:latin typeface="+mj-lt"/>
              </a:rPr>
              <a:t>sur des contrats de deux ans, ce n'est pas une vie stable permettant d'avoir des projets à longs termes</a:t>
            </a:r>
            <a:r>
              <a:rPr lang="fr-FR" sz="2900" i="1" dirty="0" smtClean="0">
                <a:latin typeface="+mj-lt"/>
              </a:rPr>
              <a:t>. Les postes fixes sont rares et demandent des critères de sélection de plus en plus difficiles à atteindre) »</a:t>
            </a:r>
          </a:p>
          <a:p>
            <a:pPr algn="just"/>
            <a:endParaRPr lang="fr-BE" dirty="0" smtClean="0">
              <a:latin typeface="+mj-lt"/>
            </a:endParaRPr>
          </a:p>
          <a:p>
            <a:pPr algn="just">
              <a:buNone/>
            </a:pPr>
            <a:endParaRPr lang="fr-BE" dirty="0">
              <a:latin typeface="+mj-lt"/>
            </a:endParaRPr>
          </a:p>
        </p:txBody>
      </p:sp>
    </p:spTree>
    <p:extLst>
      <p:ext uri="{BB962C8B-B14F-4D97-AF65-F5344CB8AC3E}">
        <p14:creationId xmlns:p14="http://schemas.microsoft.com/office/powerpoint/2010/main" val="2935643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013802" cy="1143000"/>
          </a:xfrm>
        </p:spPr>
        <p:txBody>
          <a:bodyPr/>
          <a:lstStyle/>
          <a:p>
            <a:r>
              <a:rPr lang="fr-BE" dirty="0" smtClean="0"/>
              <a:t>Une concurrence structurante</a:t>
            </a:r>
            <a:endParaRPr lang="fr-BE" dirty="0"/>
          </a:p>
        </p:txBody>
      </p:sp>
      <p:sp>
        <p:nvSpPr>
          <p:cNvPr id="3" name="Espace réservé du contenu 2"/>
          <p:cNvSpPr>
            <a:spLocks noGrp="1"/>
          </p:cNvSpPr>
          <p:nvPr>
            <p:ph idx="1"/>
          </p:nvPr>
        </p:nvSpPr>
        <p:spPr>
          <a:xfrm>
            <a:off x="0" y="1447800"/>
            <a:ext cx="8410054" cy="5410200"/>
          </a:xfrm>
        </p:spPr>
        <p:txBody>
          <a:bodyPr>
            <a:normAutofit/>
          </a:bodyPr>
          <a:lstStyle/>
          <a:p>
            <a:pPr algn="just"/>
            <a:r>
              <a:rPr lang="fr-FR" sz="2000" dirty="0" smtClean="0">
                <a:latin typeface="+mj-lt"/>
              </a:rPr>
              <a:t>Rapport à </a:t>
            </a:r>
            <a:r>
              <a:rPr lang="fr-FR" sz="2000" dirty="0">
                <a:latin typeface="+mj-lt"/>
              </a:rPr>
              <a:t>la concurrence entre jeunes chercheurs </a:t>
            </a:r>
            <a:r>
              <a:rPr lang="fr-FR" sz="2000" dirty="0" smtClean="0">
                <a:latin typeface="+mj-lt"/>
              </a:rPr>
              <a:t>: pour un </a:t>
            </a:r>
            <a:r>
              <a:rPr lang="fr-FR" sz="2000" dirty="0">
                <a:latin typeface="+mj-lt"/>
              </a:rPr>
              <a:t>chercheur sur deux </a:t>
            </a:r>
            <a:r>
              <a:rPr lang="fr-FR" sz="2000" dirty="0" smtClean="0">
                <a:latin typeface="+mj-lt"/>
              </a:rPr>
              <a:t>c’est </a:t>
            </a:r>
            <a:r>
              <a:rPr lang="fr-FR" sz="2000" dirty="0">
                <a:latin typeface="+mj-lt"/>
              </a:rPr>
              <a:t>un frein dans sa volonté à s'engager dans une carrière </a:t>
            </a:r>
            <a:r>
              <a:rPr lang="fr-FR" sz="2000" dirty="0" smtClean="0">
                <a:latin typeface="+mj-lt"/>
              </a:rPr>
              <a:t>scientifique </a:t>
            </a:r>
          </a:p>
          <a:p>
            <a:pPr algn="just"/>
            <a:r>
              <a:rPr lang="fr-FR" sz="2000" dirty="0" smtClean="0">
                <a:latin typeface="+mj-lt"/>
              </a:rPr>
              <a:t>Plus de 90% visent un poste permanent dans la recherche mais …</a:t>
            </a:r>
            <a:endParaRPr lang="fr-BE" sz="2000" dirty="0">
              <a:latin typeface="+mj-lt"/>
            </a:endParaRPr>
          </a:p>
        </p:txBody>
      </p:sp>
      <p:pic>
        <p:nvPicPr>
          <p:cNvPr id="4" name="Picture 2"/>
          <p:cNvPicPr>
            <a:picLocks noChangeAspect="1" noChangeArrowheads="1"/>
          </p:cNvPicPr>
          <p:nvPr/>
        </p:nvPicPr>
        <p:blipFill>
          <a:blip r:embed="rId2" cstate="print"/>
          <a:srcRect/>
          <a:stretch>
            <a:fillRect/>
          </a:stretch>
        </p:blipFill>
        <p:spPr bwMode="auto">
          <a:xfrm>
            <a:off x="1316736" y="3024554"/>
            <a:ext cx="7405233" cy="383344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Une tension travail/famille</a:t>
            </a:r>
            <a:endParaRPr lang="fr-BE" dirty="0"/>
          </a:p>
        </p:txBody>
      </p:sp>
      <p:sp>
        <p:nvSpPr>
          <p:cNvPr id="3" name="Espace réservé du contenu 2"/>
          <p:cNvSpPr>
            <a:spLocks noGrp="1"/>
          </p:cNvSpPr>
          <p:nvPr>
            <p:ph idx="1"/>
          </p:nvPr>
        </p:nvSpPr>
        <p:spPr/>
        <p:txBody>
          <a:bodyPr>
            <a:normAutofit fontScale="77500" lnSpcReduction="20000"/>
          </a:bodyPr>
          <a:lstStyle/>
          <a:p>
            <a:pPr algn="just"/>
            <a:r>
              <a:rPr lang="fr-FR" sz="2600" dirty="0" smtClean="0">
                <a:latin typeface="+mj-lt"/>
              </a:rPr>
              <a:t>67 % des répondants jugent que leur vie professionnelle empiète sur leur vie privée et familiale, sentiment présent chez 77 % des mères. </a:t>
            </a:r>
          </a:p>
          <a:p>
            <a:pPr algn="just"/>
            <a:endParaRPr lang="fr-FR" sz="2600" dirty="0" smtClean="0">
              <a:latin typeface="+mj-lt"/>
            </a:endParaRPr>
          </a:p>
          <a:p>
            <a:pPr algn="just"/>
            <a:r>
              <a:rPr lang="fr-FR" sz="2600" dirty="0" smtClean="0">
                <a:latin typeface="+mj-lt"/>
              </a:rPr>
              <a:t>Pour 44 % des mères, ce sentiment d’empiétement joue aussi dans l’autre sens : un empiétement de la vie familiale sur la vie professionnelle</a:t>
            </a:r>
          </a:p>
          <a:p>
            <a:pPr algn="just"/>
            <a:endParaRPr lang="fr-FR" sz="2600" dirty="0" smtClean="0">
              <a:latin typeface="+mj-lt"/>
            </a:endParaRPr>
          </a:p>
          <a:p>
            <a:pPr algn="just"/>
            <a:r>
              <a:rPr lang="fr-FR" sz="2600" dirty="0" smtClean="0">
                <a:latin typeface="+mj-lt"/>
              </a:rPr>
              <a:t>Pour un peu moins d’une mère sur deux, le vécu d’un conflit entre la vie professionnelle et la vie familiale constitue un facteur qui les inciterait à réorienter leur carrière </a:t>
            </a:r>
          </a:p>
          <a:p>
            <a:pPr algn="just"/>
            <a:endParaRPr lang="fr-FR" sz="2600" dirty="0" smtClean="0">
              <a:latin typeface="+mj-lt"/>
            </a:endParaRPr>
          </a:p>
          <a:p>
            <a:pPr algn="just"/>
            <a:r>
              <a:rPr lang="fr-FR" sz="2600" dirty="0" smtClean="0">
                <a:latin typeface="+mj-lt"/>
              </a:rPr>
              <a:t>82 % des mères et 71 % des femmes sans enfant estiment qu’avoir un enfant est un obstacle pour le développement de la carrière, mais ce taux tombe à 46 % pour les hommes sans enfant et 41 % pour les pères</a:t>
            </a:r>
          </a:p>
          <a:p>
            <a:pPr>
              <a:buNone/>
            </a:pPr>
            <a:endParaRPr lang="fr-BE" dirty="0">
              <a:latin typeface="+mj-l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315023" y="246973"/>
            <a:ext cx="8216765" cy="709767"/>
          </a:xfrm>
        </p:spPr>
        <p:txBody>
          <a:bodyPr>
            <a:noAutofit/>
          </a:bodyPr>
          <a:lstStyle/>
          <a:p>
            <a:pPr marL="85725">
              <a:spcAft>
                <a:spcPts val="600"/>
              </a:spcAft>
            </a:pPr>
            <a:r>
              <a:rPr lang="fr-FR" dirty="0" smtClean="0"/>
              <a:t>Quatre rapports à la carrière</a:t>
            </a:r>
          </a:p>
        </p:txBody>
      </p:sp>
      <p:sp>
        <p:nvSpPr>
          <p:cNvPr id="4" name="Espace réservé du numéro de diapositive 3"/>
          <p:cNvSpPr>
            <a:spLocks noGrp="1"/>
          </p:cNvSpPr>
          <p:nvPr>
            <p:ph type="sldNum" sz="quarter" idx="12"/>
          </p:nvPr>
        </p:nvSpPr>
        <p:spPr/>
        <p:txBody>
          <a:bodyPr/>
          <a:lstStyle/>
          <a:p>
            <a:fld id="{675D0E12-6F11-C34E-9D07-82116472D735}" type="slidenum">
              <a:rPr lang="fr-FR" smtClean="0">
                <a:solidFill>
                  <a:prstClr val="black">
                    <a:tint val="75000"/>
                  </a:prstClr>
                </a:solidFill>
              </a:rPr>
              <a:pPr/>
              <a:t>8</a:t>
            </a:fld>
            <a:endParaRPr lang="fr-FR">
              <a:solidFill>
                <a:prstClr val="black">
                  <a:tint val="75000"/>
                </a:prstClr>
              </a:solidFill>
            </a:endParaRPr>
          </a:p>
        </p:txBody>
      </p:sp>
      <p:sp>
        <p:nvSpPr>
          <p:cNvPr id="10" name="Espace réservé du contenu 2"/>
          <p:cNvSpPr txBox="1">
            <a:spLocks/>
          </p:cNvSpPr>
          <p:nvPr/>
        </p:nvSpPr>
        <p:spPr>
          <a:xfrm>
            <a:off x="0" y="1399307"/>
            <a:ext cx="8432799" cy="5322167"/>
          </a:xfrm>
          <a:prstGeom prst="rect">
            <a:avLst/>
          </a:prstGeom>
          <a:solidFill>
            <a:schemeClr val="bg1">
              <a:lumMod val="85000"/>
              <a:alpha val="80000"/>
            </a:schemeClr>
          </a:solidFill>
          <a:ln>
            <a:solidFill>
              <a:schemeClr val="tx1">
                <a:lumMod val="75000"/>
                <a:lumOff val="25000"/>
              </a:schemeClr>
            </a:solidFill>
          </a:ln>
        </p:spPr>
        <p:txBody>
          <a:bodyPr vert="horz" lIns="108000" tIns="45720" rIns="91440" bIns="45720" rtlCol="0">
            <a:noAutofit/>
          </a:bodyPr>
          <a:lstStyle/>
          <a:p>
            <a:pPr marL="114300" marR="0" lvl="2" indent="-514350" algn="just" defTabSz="457200" rtl="0" eaLnBrk="1" fontAlgn="auto" latinLnBrk="0" hangingPunct="1">
              <a:lnSpc>
                <a:spcPct val="100000"/>
              </a:lnSpc>
              <a:spcBef>
                <a:spcPts val="0"/>
              </a:spcBef>
              <a:spcAft>
                <a:spcPts val="600"/>
              </a:spcAft>
              <a:buClrTx/>
              <a:buSzTx/>
              <a:buFontTx/>
              <a:buNone/>
              <a:tabLst/>
              <a:defRPr/>
            </a:pPr>
            <a:endParaRPr kumimoji="0" lang="fr-FR" sz="2200" b="0" i="0" u="none" strike="noStrike" kern="1200" cap="none" spc="0" normalizeH="0" noProof="0" dirty="0" smtClean="0">
              <a:ln>
                <a:noFill/>
              </a:ln>
              <a:solidFill>
                <a:schemeClr val="tx1"/>
              </a:solidFill>
              <a:effectLst/>
              <a:uLnTx/>
              <a:uFillTx/>
              <a:latin typeface="+mn-lt"/>
              <a:ea typeface="+mn-ea"/>
              <a:cs typeface="+mn-cs"/>
            </a:endParaRPr>
          </a:p>
        </p:txBody>
      </p:sp>
      <p:sp>
        <p:nvSpPr>
          <p:cNvPr id="6" name="Espace réservé du contenu 2"/>
          <p:cNvSpPr>
            <a:spLocks noGrp="1"/>
          </p:cNvSpPr>
          <p:nvPr>
            <p:ph idx="1"/>
          </p:nvPr>
        </p:nvSpPr>
        <p:spPr>
          <a:xfrm>
            <a:off x="457200" y="1600200"/>
            <a:ext cx="7620000" cy="4800600"/>
          </a:xfrm>
        </p:spPr>
        <p:txBody>
          <a:bodyPr>
            <a:normAutofit fontScale="92500" lnSpcReduction="10000"/>
          </a:bodyPr>
          <a:lstStyle/>
          <a:p>
            <a:pPr marL="0" indent="0" algn="just">
              <a:buNone/>
            </a:pPr>
            <a:r>
              <a:rPr lang="fr-FR" sz="2000" b="1" dirty="0" smtClean="0">
                <a:latin typeface="+mj-lt"/>
              </a:rPr>
              <a:t>1/ Engagé-e-s</a:t>
            </a:r>
            <a:r>
              <a:rPr lang="fr-FR" sz="2000" dirty="0" smtClean="0">
                <a:latin typeface="+mj-lt"/>
              </a:rPr>
              <a:t> </a:t>
            </a:r>
            <a:r>
              <a:rPr lang="fr-FR" sz="2000" dirty="0">
                <a:latin typeface="+mj-lt"/>
              </a:rPr>
              <a:t>: une priorité excluant d’autres investissements</a:t>
            </a:r>
          </a:p>
          <a:p>
            <a:pPr marL="0" indent="0" algn="just">
              <a:buNone/>
            </a:pPr>
            <a:endParaRPr lang="fr-FR" sz="2000" dirty="0">
              <a:latin typeface="+mj-lt"/>
            </a:endParaRPr>
          </a:p>
          <a:p>
            <a:pPr lvl="1" algn="just"/>
            <a:r>
              <a:rPr lang="fr-FR" dirty="0">
                <a:latin typeface="+mj-lt"/>
              </a:rPr>
              <a:t>Une activité nécessairement chronophage, temporairement incertaine </a:t>
            </a:r>
          </a:p>
          <a:p>
            <a:pPr lvl="1" algn="just"/>
            <a:r>
              <a:rPr lang="fr-FR" dirty="0">
                <a:latin typeface="+mj-lt"/>
              </a:rPr>
              <a:t>Un sentiment de reconnaissance professionnelle</a:t>
            </a:r>
          </a:p>
          <a:p>
            <a:pPr lvl="1" algn="just"/>
            <a:r>
              <a:rPr lang="fr-FR" dirty="0">
                <a:latin typeface="+mj-lt"/>
              </a:rPr>
              <a:t>Une insertion rapide, éloignée d’expériences précaires</a:t>
            </a:r>
          </a:p>
          <a:p>
            <a:pPr lvl="1" algn="just"/>
            <a:r>
              <a:rPr lang="fr-FR" dirty="0">
                <a:latin typeface="+mj-lt"/>
              </a:rPr>
              <a:t>Sans enfant, seul-e-s ou en situation </a:t>
            </a:r>
            <a:r>
              <a:rPr lang="fr-FR" dirty="0" smtClean="0">
                <a:latin typeface="+mj-lt"/>
              </a:rPr>
              <a:t>d’homogamie</a:t>
            </a:r>
          </a:p>
          <a:p>
            <a:pPr lvl="1" algn="just"/>
            <a:endParaRPr lang="fr-FR" dirty="0">
              <a:latin typeface="+mj-lt"/>
            </a:endParaRPr>
          </a:p>
          <a:p>
            <a:pPr marL="0" indent="0" algn="just">
              <a:buNone/>
            </a:pPr>
            <a:r>
              <a:rPr lang="fr-FR" sz="2000" b="1" dirty="0" smtClean="0">
                <a:latin typeface="+mj-lt"/>
              </a:rPr>
              <a:t>2 / </a:t>
            </a:r>
            <a:r>
              <a:rPr lang="fr-FR" sz="2000" b="1" dirty="0">
                <a:latin typeface="+mj-lt"/>
              </a:rPr>
              <a:t>Optimistes</a:t>
            </a:r>
            <a:r>
              <a:rPr lang="fr-FR" sz="2000" dirty="0">
                <a:latin typeface="+mj-lt"/>
              </a:rPr>
              <a:t> : tenir ensemble la vie privée et la carrière</a:t>
            </a:r>
          </a:p>
          <a:p>
            <a:pPr marL="0" indent="0" algn="just">
              <a:buNone/>
            </a:pPr>
            <a:endParaRPr lang="fr-FR" sz="2000" dirty="0">
              <a:latin typeface="+mj-lt"/>
            </a:endParaRPr>
          </a:p>
          <a:p>
            <a:pPr lvl="1" algn="just"/>
            <a:r>
              <a:rPr lang="fr-FR" dirty="0">
                <a:latin typeface="+mj-lt"/>
              </a:rPr>
              <a:t>Une même idée de la recherche et de ses exigences</a:t>
            </a:r>
          </a:p>
          <a:p>
            <a:pPr lvl="1" algn="just"/>
            <a:r>
              <a:rPr lang="fr-FR" dirty="0">
                <a:latin typeface="+mj-lt"/>
              </a:rPr>
              <a:t>Des attentes similaires envers la vie privée </a:t>
            </a:r>
          </a:p>
          <a:p>
            <a:pPr lvl="1" algn="just"/>
            <a:r>
              <a:rPr lang="fr-FR" dirty="0">
                <a:latin typeface="+mj-lt"/>
              </a:rPr>
              <a:t>Deux exigences perçues comme compatibles,</a:t>
            </a:r>
          </a:p>
          <a:p>
            <a:pPr lvl="1" algn="just"/>
            <a:r>
              <a:rPr lang="fr-FR" dirty="0">
                <a:latin typeface="+mj-lt"/>
              </a:rPr>
              <a:t>voire complémentaires grâce à des supports matériels et symboliques dans les sphères privée et professionnelle</a:t>
            </a:r>
          </a:p>
          <a:p>
            <a:pPr lvl="1"/>
            <a:endParaRPr lang="fr-FR" sz="1600" dirty="0">
              <a:latin typeface="+mj-lt"/>
            </a:endParaRPr>
          </a:p>
          <a:p>
            <a:pPr>
              <a:buNone/>
            </a:pPr>
            <a:endParaRPr lang="fr-BE" sz="1600" dirty="0">
              <a:latin typeface="+mj-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16034" y="259860"/>
            <a:ext cx="8216765" cy="709767"/>
          </a:xfrm>
        </p:spPr>
        <p:txBody>
          <a:bodyPr>
            <a:noAutofit/>
          </a:bodyPr>
          <a:lstStyle/>
          <a:p>
            <a:pPr marL="85725">
              <a:spcAft>
                <a:spcPts val="600"/>
              </a:spcAft>
            </a:pPr>
            <a:r>
              <a:rPr lang="fr-FR" dirty="0" smtClean="0"/>
              <a:t>Quatre rapports à la carrière</a:t>
            </a:r>
          </a:p>
        </p:txBody>
      </p:sp>
      <p:sp>
        <p:nvSpPr>
          <p:cNvPr id="4" name="Espace réservé du numéro de diapositive 3"/>
          <p:cNvSpPr>
            <a:spLocks noGrp="1"/>
          </p:cNvSpPr>
          <p:nvPr>
            <p:ph type="sldNum" sz="quarter" idx="12"/>
          </p:nvPr>
        </p:nvSpPr>
        <p:spPr/>
        <p:txBody>
          <a:bodyPr/>
          <a:lstStyle/>
          <a:p>
            <a:fld id="{675D0E12-6F11-C34E-9D07-82116472D735}" type="slidenum">
              <a:rPr lang="fr-FR" smtClean="0">
                <a:solidFill>
                  <a:prstClr val="black">
                    <a:tint val="75000"/>
                  </a:prstClr>
                </a:solidFill>
                <a:latin typeface="+mj-lt"/>
              </a:rPr>
              <a:pPr/>
              <a:t>9</a:t>
            </a:fld>
            <a:endParaRPr lang="fr-FR">
              <a:solidFill>
                <a:prstClr val="black">
                  <a:tint val="75000"/>
                </a:prstClr>
              </a:solidFill>
              <a:latin typeface="+mj-lt"/>
            </a:endParaRPr>
          </a:p>
        </p:txBody>
      </p:sp>
      <p:sp>
        <p:nvSpPr>
          <p:cNvPr id="10" name="Espace réservé du contenu 2"/>
          <p:cNvSpPr txBox="1">
            <a:spLocks/>
          </p:cNvSpPr>
          <p:nvPr/>
        </p:nvSpPr>
        <p:spPr>
          <a:xfrm>
            <a:off x="0" y="1399307"/>
            <a:ext cx="8432799" cy="5322167"/>
          </a:xfrm>
          <a:prstGeom prst="rect">
            <a:avLst/>
          </a:prstGeom>
          <a:solidFill>
            <a:schemeClr val="bg1">
              <a:lumMod val="85000"/>
              <a:alpha val="80000"/>
            </a:schemeClr>
          </a:solidFill>
          <a:ln>
            <a:solidFill>
              <a:schemeClr val="tx1">
                <a:lumMod val="75000"/>
                <a:lumOff val="25000"/>
              </a:schemeClr>
            </a:solidFill>
          </a:ln>
        </p:spPr>
        <p:txBody>
          <a:bodyPr vert="horz" lIns="108000" tIns="45720" rIns="91440" bIns="45720" rtlCol="0">
            <a:noAutofit/>
          </a:bodyPr>
          <a:lstStyle/>
          <a:p>
            <a:pPr marL="114300" marR="0" lvl="2" indent="-514350" algn="just" defTabSz="457200" rtl="0" eaLnBrk="1" fontAlgn="auto" latinLnBrk="0" hangingPunct="1">
              <a:lnSpc>
                <a:spcPct val="100000"/>
              </a:lnSpc>
              <a:spcBef>
                <a:spcPts val="0"/>
              </a:spcBef>
              <a:spcAft>
                <a:spcPts val="600"/>
              </a:spcAft>
              <a:buClrTx/>
              <a:buSzTx/>
              <a:buFontTx/>
              <a:buNone/>
              <a:tabLst/>
              <a:defRPr/>
            </a:pPr>
            <a:endParaRPr kumimoji="0" lang="fr-FR" sz="2200" b="0" i="0" u="none" strike="noStrike" kern="1200" cap="none" spc="0" normalizeH="0" noProof="0" dirty="0" smtClean="0">
              <a:ln>
                <a:noFill/>
              </a:ln>
              <a:solidFill>
                <a:schemeClr val="tx1"/>
              </a:solidFill>
              <a:effectLst/>
              <a:uLnTx/>
              <a:uFillTx/>
              <a:latin typeface="+mj-lt"/>
              <a:ea typeface="+mn-ea"/>
              <a:cs typeface="+mn-cs"/>
            </a:endParaRPr>
          </a:p>
        </p:txBody>
      </p:sp>
      <p:sp>
        <p:nvSpPr>
          <p:cNvPr id="6" name="Espace réservé du contenu 2"/>
          <p:cNvSpPr>
            <a:spLocks noGrp="1"/>
          </p:cNvSpPr>
          <p:nvPr>
            <p:ph idx="1"/>
          </p:nvPr>
        </p:nvSpPr>
        <p:spPr>
          <a:xfrm>
            <a:off x="457200" y="1600200"/>
            <a:ext cx="7620000" cy="4800600"/>
          </a:xfrm>
        </p:spPr>
        <p:txBody>
          <a:bodyPr>
            <a:normAutofit fontScale="92500" lnSpcReduction="10000"/>
          </a:bodyPr>
          <a:lstStyle/>
          <a:p>
            <a:pPr marL="0" indent="0">
              <a:buNone/>
            </a:pPr>
            <a:endParaRPr lang="fr-FR" sz="1800" b="1" dirty="0" smtClean="0">
              <a:latin typeface="+mj-lt"/>
            </a:endParaRPr>
          </a:p>
          <a:p>
            <a:pPr marL="0" indent="0">
              <a:buNone/>
            </a:pPr>
            <a:r>
              <a:rPr lang="fr-FR" sz="1800" b="1" dirty="0" smtClean="0">
                <a:latin typeface="+mj-lt"/>
              </a:rPr>
              <a:t>3</a:t>
            </a:r>
            <a:r>
              <a:rPr lang="fr-FR" sz="2000" b="1" dirty="0" smtClean="0">
                <a:latin typeface="+mj-lt"/>
              </a:rPr>
              <a:t>/ </a:t>
            </a:r>
            <a:r>
              <a:rPr lang="fr-FR" sz="2000" b="1" dirty="0">
                <a:latin typeface="+mj-lt"/>
              </a:rPr>
              <a:t>Ambivalent-e-s</a:t>
            </a:r>
            <a:r>
              <a:rPr lang="fr-FR" sz="2000" dirty="0">
                <a:latin typeface="+mj-lt"/>
              </a:rPr>
              <a:t>  : un jeu à somme nulle ?</a:t>
            </a:r>
          </a:p>
          <a:p>
            <a:endParaRPr lang="fr-FR" sz="2000" dirty="0">
              <a:latin typeface="+mj-lt"/>
            </a:endParaRPr>
          </a:p>
          <a:p>
            <a:pPr lvl="1"/>
            <a:r>
              <a:rPr lang="fr-FR" dirty="0">
                <a:latin typeface="+mj-lt"/>
              </a:rPr>
              <a:t>Le même souhait de tenir ensemble vie privée et carrière</a:t>
            </a:r>
          </a:p>
          <a:p>
            <a:pPr lvl="1"/>
            <a:r>
              <a:rPr lang="fr-FR" dirty="0">
                <a:latin typeface="+mj-lt"/>
              </a:rPr>
              <a:t>Un souhait malmené par une situation privée défaillante</a:t>
            </a:r>
          </a:p>
          <a:p>
            <a:pPr lvl="1"/>
            <a:r>
              <a:rPr lang="fr-FR" dirty="0">
                <a:latin typeface="+mj-lt"/>
              </a:rPr>
              <a:t>Des arbitrages permanents entre travail et famille : la fabrique d’un tiraillement</a:t>
            </a:r>
          </a:p>
          <a:p>
            <a:pPr lvl="1"/>
            <a:r>
              <a:rPr lang="fr-FR" dirty="0">
                <a:latin typeface="+mj-lt"/>
              </a:rPr>
              <a:t>Des femmes éprouvant une « culpabilité » socialement déterminée</a:t>
            </a:r>
          </a:p>
          <a:p>
            <a:pPr>
              <a:buNone/>
            </a:pPr>
            <a:endParaRPr lang="fr-BE" sz="2000" dirty="0" smtClean="0">
              <a:latin typeface="+mj-lt"/>
            </a:endParaRPr>
          </a:p>
          <a:p>
            <a:pPr marL="0" indent="0">
              <a:buNone/>
            </a:pPr>
            <a:r>
              <a:rPr lang="fr-BE" sz="2000" b="1" dirty="0" smtClean="0">
                <a:latin typeface="+mj-lt"/>
              </a:rPr>
              <a:t>4/ </a:t>
            </a:r>
            <a:r>
              <a:rPr lang="fr-FR" sz="2000" b="1" dirty="0">
                <a:latin typeface="+mj-lt"/>
              </a:rPr>
              <a:t>Distant-e-s </a:t>
            </a:r>
            <a:r>
              <a:rPr lang="fr-FR" sz="2000" dirty="0">
                <a:latin typeface="+mj-lt"/>
              </a:rPr>
              <a:t>: lever le pied pour éviter le mur?</a:t>
            </a:r>
          </a:p>
          <a:p>
            <a:pPr marL="0" indent="0">
              <a:buNone/>
            </a:pPr>
            <a:endParaRPr lang="fr-FR" sz="2000" dirty="0">
              <a:latin typeface="+mj-lt"/>
            </a:endParaRPr>
          </a:p>
          <a:p>
            <a:pPr lvl="1"/>
            <a:r>
              <a:rPr lang="fr-FR" dirty="0">
                <a:latin typeface="+mj-lt"/>
              </a:rPr>
              <a:t>Se protéger d’un jeu aux gains trop hypothétiques</a:t>
            </a:r>
          </a:p>
          <a:p>
            <a:pPr lvl="1"/>
            <a:r>
              <a:rPr lang="fr-FR" dirty="0">
                <a:latin typeface="+mj-lt"/>
              </a:rPr>
              <a:t>Une « lucidité » et le retour à la « normalité » : la survalorisation des loisirs et/ou de la parentalité</a:t>
            </a:r>
          </a:p>
          <a:p>
            <a:pPr lvl="1"/>
            <a:r>
              <a:rPr lang="fr-FR" dirty="0">
                <a:latin typeface="+mj-lt"/>
              </a:rPr>
              <a:t>Des chercheur-e-s aux trajectoires heurtées</a:t>
            </a:r>
          </a:p>
          <a:p>
            <a:pPr>
              <a:buNone/>
            </a:pPr>
            <a:endParaRPr lang="fr-BE" sz="2000" dirty="0">
              <a:latin typeface="+mj-lt"/>
            </a:endParaRPr>
          </a:p>
        </p:txBody>
      </p:sp>
    </p:spTree>
    <p:extLst>
      <p:ext uri="{BB962C8B-B14F-4D97-AF65-F5344CB8AC3E}">
        <p14:creationId xmlns:p14="http://schemas.microsoft.com/office/powerpoint/2010/main" val="22512092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189038"/>
            <a:ext cx="7620000" cy="1325562"/>
          </a:xfrm>
        </p:spPr>
        <p:txBody>
          <a:bodyPr/>
          <a:lstStyle/>
          <a:p>
            <a:r>
              <a:rPr lang="fr-BE" sz="4400" dirty="0" smtClean="0"/>
              <a:t>Conclusion 1</a:t>
            </a:r>
            <a:br>
              <a:rPr lang="fr-BE" sz="4400" dirty="0" smtClean="0"/>
            </a:br>
            <a:r>
              <a:rPr lang="fr-BE" sz="4400" dirty="0" smtClean="0"/>
              <a:t>Des effets variés de la parentalité sur l’expérience du travail</a:t>
            </a:r>
            <a:br>
              <a:rPr lang="fr-BE" sz="4400" dirty="0" smtClean="0"/>
            </a:br>
            <a:endParaRPr lang="fr-FR" sz="4400" dirty="0"/>
          </a:p>
        </p:txBody>
      </p:sp>
      <p:sp>
        <p:nvSpPr>
          <p:cNvPr id="3" name="Espace réservé du contenu 2"/>
          <p:cNvSpPr>
            <a:spLocks noGrp="1"/>
          </p:cNvSpPr>
          <p:nvPr>
            <p:ph idx="1"/>
          </p:nvPr>
        </p:nvSpPr>
        <p:spPr>
          <a:xfrm>
            <a:off x="457200" y="2750514"/>
            <a:ext cx="7620000" cy="3650285"/>
          </a:xfrm>
        </p:spPr>
        <p:txBody>
          <a:bodyPr>
            <a:normAutofit/>
          </a:bodyPr>
          <a:lstStyle/>
          <a:p>
            <a:pPr lvl="1" algn="just"/>
            <a:endParaRPr lang="fr-BE" sz="2400" dirty="0" smtClean="0">
              <a:latin typeface="+mj-lt"/>
            </a:endParaRPr>
          </a:p>
          <a:p>
            <a:pPr lvl="1" algn="just"/>
            <a:r>
              <a:rPr lang="fr-FR" sz="2400" dirty="0" smtClean="0">
                <a:latin typeface="+mj-lt"/>
              </a:rPr>
              <a:t>Une logique de renforcement</a:t>
            </a:r>
          </a:p>
          <a:p>
            <a:pPr lvl="1" algn="just"/>
            <a:r>
              <a:rPr lang="fr-FR" sz="2400" dirty="0" smtClean="0">
                <a:latin typeface="+mj-lt"/>
              </a:rPr>
              <a:t>Une logique d’apaisement</a:t>
            </a:r>
          </a:p>
          <a:p>
            <a:pPr lvl="1" algn="just"/>
            <a:r>
              <a:rPr lang="fr-FR" sz="2400" dirty="0" smtClean="0">
                <a:latin typeface="+mj-lt"/>
              </a:rPr>
              <a:t>Une logique de recadrage</a:t>
            </a:r>
            <a:endParaRPr lang="fr-FR" sz="2400" dirty="0">
              <a:latin typeface="+mj-lt"/>
            </a:endParaRPr>
          </a:p>
        </p:txBody>
      </p:sp>
      <p:sp>
        <p:nvSpPr>
          <p:cNvPr id="4" name="Espace réservé du numéro de diapositive 3"/>
          <p:cNvSpPr>
            <a:spLocks noGrp="1"/>
          </p:cNvSpPr>
          <p:nvPr>
            <p:ph type="sldNum" sz="quarter" idx="12"/>
          </p:nvPr>
        </p:nvSpPr>
        <p:spPr/>
        <p:txBody>
          <a:bodyPr/>
          <a:lstStyle/>
          <a:p>
            <a:fld id="{675D0E12-6F11-C34E-9D07-82116472D735}" type="slidenum">
              <a:rPr lang="fr-FR" smtClean="0">
                <a:solidFill>
                  <a:prstClr val="black">
                    <a:tint val="75000"/>
                  </a:prstClr>
                </a:solidFill>
              </a:rPr>
              <a:pPr/>
              <a:t>10</a:t>
            </a:fld>
            <a:endParaRPr lang="fr-FR">
              <a:solidFill>
                <a:prstClr val="black">
                  <a:tint val="75000"/>
                </a:prstClr>
              </a:solidFill>
            </a:endParaRPr>
          </a:p>
        </p:txBody>
      </p:sp>
    </p:spTree>
    <p:extLst>
      <p:ext uri="{BB962C8B-B14F-4D97-AF65-F5344CB8AC3E}">
        <p14:creationId xmlns:p14="http://schemas.microsoft.com/office/powerpoint/2010/main" val="11835406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199" y="1249071"/>
            <a:ext cx="7984541" cy="1143000"/>
          </a:xfrm>
        </p:spPr>
        <p:txBody>
          <a:bodyPr/>
          <a:lstStyle/>
          <a:p>
            <a:r>
              <a:rPr lang="fr-BE" sz="4400" dirty="0"/>
              <a:t>Conclusion </a:t>
            </a:r>
            <a:r>
              <a:rPr lang="fr-BE" sz="4400" dirty="0" smtClean="0"/>
              <a:t>2</a:t>
            </a:r>
            <a:br>
              <a:rPr lang="fr-BE" sz="4400" dirty="0" smtClean="0"/>
            </a:br>
            <a:r>
              <a:rPr lang="fr-BE" sz="4400" dirty="0" smtClean="0"/>
              <a:t>Le rôle central des configurations privées</a:t>
            </a:r>
            <a:r>
              <a:rPr lang="fr-BE" sz="4400" dirty="0"/>
              <a:t/>
            </a:r>
            <a:br>
              <a:rPr lang="fr-BE" sz="4400" dirty="0"/>
            </a:br>
            <a:endParaRPr lang="fr-FR" sz="4400" dirty="0"/>
          </a:p>
        </p:txBody>
      </p:sp>
      <p:sp>
        <p:nvSpPr>
          <p:cNvPr id="3" name="Espace réservé du contenu 2"/>
          <p:cNvSpPr>
            <a:spLocks noGrp="1"/>
          </p:cNvSpPr>
          <p:nvPr>
            <p:ph idx="1"/>
          </p:nvPr>
        </p:nvSpPr>
        <p:spPr>
          <a:xfrm>
            <a:off x="457200" y="2938882"/>
            <a:ext cx="7620000" cy="4800600"/>
          </a:xfrm>
        </p:spPr>
        <p:txBody>
          <a:bodyPr>
            <a:normAutofit/>
          </a:bodyPr>
          <a:lstStyle/>
          <a:p>
            <a:pPr marL="411480" lvl="1" indent="0" algn="just">
              <a:buNone/>
            </a:pPr>
            <a:r>
              <a:rPr lang="fr-BE" sz="2400" dirty="0" smtClean="0">
                <a:latin typeface="+mj-lt"/>
              </a:rPr>
              <a:t>Une confirmation de ce rôle chez les trajectoires des nouvelles chercheures qualifiées du FNRS</a:t>
            </a:r>
          </a:p>
          <a:p>
            <a:pPr marL="411480" lvl="1" indent="0" algn="just">
              <a:buNone/>
            </a:pPr>
            <a:endParaRPr lang="fr-BE" sz="2400" dirty="0" smtClean="0">
              <a:latin typeface="+mj-lt"/>
            </a:endParaRPr>
          </a:p>
          <a:p>
            <a:pPr lvl="1" algn="just"/>
            <a:r>
              <a:rPr lang="fr-BE" dirty="0" smtClean="0">
                <a:latin typeface="+mj-lt"/>
              </a:rPr>
              <a:t>Profil </a:t>
            </a:r>
            <a:r>
              <a:rPr lang="fr-BE" dirty="0" err="1">
                <a:latin typeface="+mj-lt"/>
              </a:rPr>
              <a:t>socio-démographique</a:t>
            </a:r>
            <a:r>
              <a:rPr lang="fr-BE" dirty="0">
                <a:latin typeface="+mj-lt"/>
              </a:rPr>
              <a:t> assez homogène (âge, nationalité, origine sociale, situation privée</a:t>
            </a:r>
            <a:r>
              <a:rPr lang="fr-BE" dirty="0" smtClean="0">
                <a:latin typeface="+mj-lt"/>
              </a:rPr>
              <a:t>)</a:t>
            </a:r>
          </a:p>
          <a:p>
            <a:pPr lvl="1" algn="just"/>
            <a:r>
              <a:rPr lang="fr-BE" dirty="0" smtClean="0">
                <a:latin typeface="+mj-lt"/>
              </a:rPr>
              <a:t>Trajectoire </a:t>
            </a:r>
            <a:r>
              <a:rPr lang="fr-BE" dirty="0">
                <a:latin typeface="+mj-lt"/>
              </a:rPr>
              <a:t>d’insertion professionnelle: fluide et </a:t>
            </a:r>
            <a:r>
              <a:rPr lang="fr-BE" dirty="0" smtClean="0">
                <a:latin typeface="+mj-lt"/>
              </a:rPr>
              <a:t>dense</a:t>
            </a:r>
          </a:p>
          <a:p>
            <a:pPr lvl="1" algn="just"/>
            <a:r>
              <a:rPr lang="fr-BE" dirty="0" smtClean="0">
                <a:latin typeface="+mj-lt"/>
              </a:rPr>
              <a:t>Rôle </a:t>
            </a:r>
            <a:r>
              <a:rPr lang="fr-BE" dirty="0">
                <a:latin typeface="+mj-lt"/>
              </a:rPr>
              <a:t>important de personnes-ressources (mentors) et du local (université d’origine) – peu le vécu de discrimination </a:t>
            </a:r>
            <a:r>
              <a:rPr lang="fr-BE" dirty="0" smtClean="0">
                <a:latin typeface="+mj-lt"/>
              </a:rPr>
              <a:t>sexiste</a:t>
            </a:r>
          </a:p>
          <a:p>
            <a:pPr lvl="1" algn="just"/>
            <a:r>
              <a:rPr lang="fr-BE" dirty="0" smtClean="0">
                <a:latin typeface="+mj-lt"/>
              </a:rPr>
              <a:t>Configuration </a:t>
            </a:r>
            <a:r>
              <a:rPr lang="fr-BE" dirty="0">
                <a:latin typeface="+mj-lt"/>
              </a:rPr>
              <a:t>privée </a:t>
            </a:r>
            <a:r>
              <a:rPr lang="fr-BE" dirty="0" err="1">
                <a:latin typeface="+mj-lt"/>
              </a:rPr>
              <a:t>soutenante</a:t>
            </a:r>
            <a:r>
              <a:rPr lang="fr-BE" dirty="0">
                <a:latin typeface="+mj-lt"/>
              </a:rPr>
              <a:t> : parents et surtout conjoints</a:t>
            </a:r>
          </a:p>
          <a:p>
            <a:pPr lvl="1" algn="just"/>
            <a:endParaRPr lang="fr-FR" dirty="0">
              <a:latin typeface="+mj-lt"/>
            </a:endParaRPr>
          </a:p>
        </p:txBody>
      </p:sp>
      <p:sp>
        <p:nvSpPr>
          <p:cNvPr id="4" name="Espace réservé du numéro de diapositive 3"/>
          <p:cNvSpPr>
            <a:spLocks noGrp="1"/>
          </p:cNvSpPr>
          <p:nvPr>
            <p:ph type="sldNum" sz="quarter" idx="12"/>
          </p:nvPr>
        </p:nvSpPr>
        <p:spPr/>
        <p:txBody>
          <a:bodyPr/>
          <a:lstStyle/>
          <a:p>
            <a:fld id="{675D0E12-6F11-C34E-9D07-82116472D735}" type="slidenum">
              <a:rPr lang="fr-FR" smtClean="0">
                <a:solidFill>
                  <a:prstClr val="black">
                    <a:tint val="75000"/>
                  </a:prstClr>
                </a:solidFill>
              </a:rPr>
              <a:pPr/>
              <a:t>11</a:t>
            </a:fld>
            <a:endParaRPr lang="fr-FR">
              <a:solidFill>
                <a:prstClr val="black">
                  <a:tint val="75000"/>
                </a:prstClr>
              </a:solidFill>
            </a:endParaRPr>
          </a:p>
        </p:txBody>
      </p:sp>
    </p:spTree>
    <p:extLst>
      <p:ext uri="{BB962C8B-B14F-4D97-AF65-F5344CB8AC3E}">
        <p14:creationId xmlns:p14="http://schemas.microsoft.com/office/powerpoint/2010/main" val="20378183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Conclusion 3 </a:t>
            </a:r>
            <a:br>
              <a:rPr lang="fr-BE" dirty="0" smtClean="0"/>
            </a:br>
            <a:r>
              <a:rPr lang="fr-BE" dirty="0" smtClean="0"/>
              <a:t>Perspectives</a:t>
            </a:r>
            <a:endParaRPr lang="fr-FR" dirty="0"/>
          </a:p>
        </p:txBody>
      </p:sp>
      <p:sp>
        <p:nvSpPr>
          <p:cNvPr id="3" name="Espace réservé du contenu 2"/>
          <p:cNvSpPr>
            <a:spLocks noGrp="1"/>
          </p:cNvSpPr>
          <p:nvPr>
            <p:ph idx="1"/>
          </p:nvPr>
        </p:nvSpPr>
        <p:spPr/>
        <p:txBody>
          <a:bodyPr>
            <a:normAutofit/>
          </a:bodyPr>
          <a:lstStyle/>
          <a:p>
            <a:pPr lvl="1" algn="just">
              <a:spcAft>
                <a:spcPts val="3000"/>
              </a:spcAft>
            </a:pPr>
            <a:endParaRPr lang="fr-FR" sz="1800" dirty="0" smtClean="0">
              <a:latin typeface="+mj-lt"/>
            </a:endParaRPr>
          </a:p>
          <a:p>
            <a:pPr lvl="1" algn="just">
              <a:spcAft>
                <a:spcPts val="3000"/>
              </a:spcAft>
            </a:pPr>
            <a:r>
              <a:rPr lang="fr-FR" sz="1800" dirty="0" smtClean="0">
                <a:latin typeface="+mj-lt"/>
              </a:rPr>
              <a:t>Une </a:t>
            </a:r>
            <a:r>
              <a:rPr lang="fr-FR" sz="1800" dirty="0">
                <a:latin typeface="+mj-lt"/>
              </a:rPr>
              <a:t>institution gourmande portée par des « </a:t>
            </a:r>
            <a:r>
              <a:rPr lang="fr-FR" sz="1800" dirty="0" err="1">
                <a:latin typeface="+mj-lt"/>
              </a:rPr>
              <a:t>lonely</a:t>
            </a:r>
            <a:r>
              <a:rPr lang="fr-FR" sz="1800" dirty="0">
                <a:latin typeface="+mj-lt"/>
              </a:rPr>
              <a:t> </a:t>
            </a:r>
            <a:r>
              <a:rPr lang="fr-FR" sz="1800" dirty="0" err="1">
                <a:latin typeface="+mj-lt"/>
              </a:rPr>
              <a:t>heroes</a:t>
            </a:r>
            <a:r>
              <a:rPr lang="fr-FR" sz="1800" dirty="0">
                <a:latin typeface="+mj-lt"/>
              </a:rPr>
              <a:t> » ? L’effet de la vie privée sur l’expérience du  travail scientifique</a:t>
            </a:r>
          </a:p>
          <a:p>
            <a:pPr lvl="1" algn="just">
              <a:spcAft>
                <a:spcPts val="3000"/>
              </a:spcAft>
            </a:pPr>
            <a:r>
              <a:rPr lang="fr-FR" sz="1800" dirty="0">
                <a:latin typeface="+mj-lt"/>
              </a:rPr>
              <a:t>L’analyse de l’articulation vie privée/vie professionnelle : le rôle du genre dans la différenciation sexuée des carrières scientifiques </a:t>
            </a:r>
          </a:p>
          <a:p>
            <a:pPr lvl="1" algn="just">
              <a:spcAft>
                <a:spcPts val="3000"/>
              </a:spcAft>
            </a:pPr>
            <a:r>
              <a:rPr lang="fr-FR" sz="1800" dirty="0">
                <a:latin typeface="+mj-lt"/>
              </a:rPr>
              <a:t>Prendre en compte la vie privée, la trajectoire sociale ou les représentations de la parentalité et du travail scientifique pour comprendre la différenciation des  carrières scientifiques parmi les chercheures</a:t>
            </a:r>
          </a:p>
          <a:p>
            <a:pPr marL="0" indent="0" algn="just">
              <a:spcAft>
                <a:spcPts val="3000"/>
              </a:spcAft>
              <a:buNone/>
            </a:pPr>
            <a:endParaRPr lang="fr-BE" sz="1600" dirty="0">
              <a:latin typeface="+mj-lt"/>
            </a:endParaRPr>
          </a:p>
          <a:p>
            <a:pPr algn="just"/>
            <a:endParaRPr lang="fr-FR" sz="1600" dirty="0">
              <a:latin typeface="+mj-lt"/>
            </a:endParaRPr>
          </a:p>
        </p:txBody>
      </p:sp>
      <p:sp>
        <p:nvSpPr>
          <p:cNvPr id="4" name="Espace réservé du numéro de diapositive 3"/>
          <p:cNvSpPr>
            <a:spLocks noGrp="1"/>
          </p:cNvSpPr>
          <p:nvPr>
            <p:ph type="sldNum" sz="quarter" idx="12"/>
          </p:nvPr>
        </p:nvSpPr>
        <p:spPr/>
        <p:txBody>
          <a:bodyPr/>
          <a:lstStyle/>
          <a:p>
            <a:fld id="{675D0E12-6F11-C34E-9D07-82116472D735}" type="slidenum">
              <a:rPr lang="fr-FR" smtClean="0">
                <a:solidFill>
                  <a:prstClr val="black">
                    <a:tint val="75000"/>
                  </a:prstClr>
                </a:solidFill>
              </a:rPr>
              <a:pPr/>
              <a:t>12</a:t>
            </a:fld>
            <a:endParaRPr lang="fr-FR">
              <a:solidFill>
                <a:prstClr val="black">
                  <a:tint val="75000"/>
                </a:prstClr>
              </a:solidFill>
            </a:endParaRPr>
          </a:p>
        </p:txBody>
      </p:sp>
    </p:spTree>
    <p:extLst>
      <p:ext uri="{BB962C8B-B14F-4D97-AF65-F5344CB8AC3E}">
        <p14:creationId xmlns:p14="http://schemas.microsoft.com/office/powerpoint/2010/main" val="13865047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675D0E12-6F11-C34E-9D07-82116472D735}" type="slidenum">
              <a:rPr lang="fr-FR" smtClean="0">
                <a:solidFill>
                  <a:prstClr val="black">
                    <a:tint val="75000"/>
                  </a:prstClr>
                </a:solidFill>
                <a:latin typeface="+mj-lt"/>
              </a:rPr>
              <a:pPr/>
              <a:t>13</a:t>
            </a:fld>
            <a:endParaRPr lang="fr-FR">
              <a:solidFill>
                <a:prstClr val="black">
                  <a:tint val="75000"/>
                </a:prstClr>
              </a:solidFill>
              <a:latin typeface="+mj-lt"/>
            </a:endParaRPr>
          </a:p>
        </p:txBody>
      </p:sp>
      <p:sp>
        <p:nvSpPr>
          <p:cNvPr id="10" name="Espace réservé du contenu 2"/>
          <p:cNvSpPr txBox="1">
            <a:spLocks/>
          </p:cNvSpPr>
          <p:nvPr/>
        </p:nvSpPr>
        <p:spPr>
          <a:xfrm>
            <a:off x="0" y="485775"/>
            <a:ext cx="8531788" cy="6043613"/>
          </a:xfrm>
          <a:prstGeom prst="rect">
            <a:avLst/>
          </a:prstGeom>
          <a:solidFill>
            <a:schemeClr val="bg1">
              <a:lumMod val="85000"/>
              <a:alpha val="80000"/>
            </a:schemeClr>
          </a:solidFill>
          <a:ln>
            <a:solidFill>
              <a:schemeClr val="tx1">
                <a:lumMod val="75000"/>
                <a:lumOff val="25000"/>
              </a:schemeClr>
            </a:solidFill>
          </a:ln>
        </p:spPr>
        <p:txBody>
          <a:bodyPr vert="horz" lIns="108000" tIns="45720" rIns="91440" bIns="45720" rtlCol="0">
            <a:noAutofit/>
          </a:bodyPr>
          <a:lstStyle/>
          <a:p>
            <a:pPr marL="114300" lvl="2" indent="-514350" algn="just">
              <a:spcAft>
                <a:spcPts val="1800"/>
              </a:spcAft>
              <a:defRPr/>
            </a:pPr>
            <a:endParaRPr lang="fr-FR" sz="3200" dirty="0">
              <a:latin typeface="+mj-lt"/>
            </a:endParaRPr>
          </a:p>
          <a:p>
            <a:pPr marL="114300" lvl="2" indent="-514350" algn="ctr">
              <a:spcAft>
                <a:spcPts val="1800"/>
              </a:spcAft>
              <a:defRPr/>
            </a:pPr>
            <a:r>
              <a:rPr lang="fr-FR" sz="3200" dirty="0">
                <a:latin typeface="+mj-lt"/>
              </a:rPr>
              <a:t>Merci </a:t>
            </a:r>
            <a:r>
              <a:rPr lang="fr-FR" sz="3200" dirty="0" smtClean="0">
                <a:latin typeface="+mj-lt"/>
              </a:rPr>
              <a:t>pour </a:t>
            </a:r>
            <a:r>
              <a:rPr lang="fr-FR" sz="3200" dirty="0">
                <a:latin typeface="+mj-lt"/>
              </a:rPr>
              <a:t>votre attention </a:t>
            </a:r>
            <a:r>
              <a:rPr lang="fr-FR" sz="3200" dirty="0" smtClean="0">
                <a:latin typeface="+mj-lt"/>
              </a:rPr>
              <a:t>!</a:t>
            </a:r>
            <a:endParaRPr lang="fr-FR" sz="2800" dirty="0">
              <a:latin typeface="+mj-l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tiguïté">
  <a:themeElements>
    <a:clrScheme name="Contiguïté">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ontiguïté">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2986</TotalTime>
  <Words>453</Words>
  <Application>Microsoft Office PowerPoint</Application>
  <PresentationFormat>Affichage à l'écran (4:3)</PresentationFormat>
  <Paragraphs>101</Paragraphs>
  <Slides>13</Slides>
  <Notes>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Calibri</vt:lpstr>
      <vt:lpstr>Cambria</vt:lpstr>
      <vt:lpstr>Wingdings</vt:lpstr>
      <vt:lpstr>Contiguïté</vt:lpstr>
      <vt:lpstr>Chercheurs et parents, cherchez l’erreur.   Bernard Fusulier (FNRS-U. Louvain/Belgique) bernard.fusulier@uclouvain.be Pascal Barbier (Université Paris 1 Panthéon-Sorbonne) Pascal.Barbier@univ-paris1.fr </vt:lpstr>
      <vt:lpstr>L’emploi scientifique et son contexte</vt:lpstr>
      <vt:lpstr>Un programme de recherche</vt:lpstr>
      <vt:lpstr>Métier prégnant : rapport au travail favorable…</vt:lpstr>
      <vt:lpstr>… mais un rapport à l’emploi incertain (salaire et stabilité) </vt:lpstr>
      <vt:lpstr>Une concurrence structurante</vt:lpstr>
      <vt:lpstr>Une tension travail/famille</vt:lpstr>
      <vt:lpstr>Quatre rapports à la carrière</vt:lpstr>
      <vt:lpstr>Quatre rapports à la carrière</vt:lpstr>
      <vt:lpstr>Conclusion 1 Des effets variés de la parentalité sur l’expérience du travail </vt:lpstr>
      <vt:lpstr>Conclusion 2 Le rôle central des configurations privées </vt:lpstr>
      <vt:lpstr>Conclusion 3  Perspectives</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Chercheur-e-s sous haute tension ! Vitalité, compétitivité, précarité et (in)compatibilité travail/famille</dc:title>
  <dc:creator>Maria del Rio</dc:creator>
  <cp:lastModifiedBy>Bernard Fusulier</cp:lastModifiedBy>
  <cp:revision>590</cp:revision>
  <dcterms:created xsi:type="dcterms:W3CDTF">2012-11-08T09:04:06Z</dcterms:created>
  <dcterms:modified xsi:type="dcterms:W3CDTF">2015-11-17T16:00:26Z</dcterms:modified>
</cp:coreProperties>
</file>