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67015F-E299-4BA4-92F9-4C052E7DF80B}" type="datetimeFigureOut">
              <a:rPr lang="fr-BE" smtClean="0"/>
              <a:t>05-07-19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85A668-8C4F-492E-9079-5572190E1A71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86126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85843-C399-4151-9D92-D21DFDEE09F8}" type="datetime1">
              <a:rPr lang="fr-BE" smtClean="0"/>
              <a:t>05-07-19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9661-AD60-4780-ACE8-C40ABE70BAB3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BAF88-8637-4374-8769-C88ACD4F088E}" type="datetime1">
              <a:rPr lang="fr-BE" smtClean="0"/>
              <a:t>05-07-19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9661-AD60-4780-ACE8-C40ABE70BAB3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19B7C-C816-4345-909B-16DE1B566CAC}" type="datetime1">
              <a:rPr lang="fr-BE" smtClean="0"/>
              <a:t>05-07-19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9661-AD60-4780-ACE8-C40ABE70BAB3}" type="slidenum">
              <a:rPr lang="fr-BE" smtClean="0"/>
              <a:t>‹N°›</a:t>
            </a:fld>
            <a:endParaRPr lang="fr-BE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9DC94-1401-49B9-87F6-DBB903F1D057}" type="datetime1">
              <a:rPr lang="fr-BE" smtClean="0"/>
              <a:t>05-07-19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9661-AD60-4780-ACE8-C40ABE70BAB3}" type="slidenum">
              <a:rPr lang="fr-BE" smtClean="0"/>
              <a:t>‹N°›</a:t>
            </a:fld>
            <a:endParaRPr lang="fr-BE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335C2-F7CB-4512-BED3-B48AF1DE899C}" type="datetime1">
              <a:rPr lang="fr-BE" smtClean="0"/>
              <a:t>05-07-19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9661-AD60-4780-ACE8-C40ABE70BAB3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FD1F0-89BC-49DA-B382-FF28F0DE399B}" type="datetime1">
              <a:rPr lang="fr-BE" smtClean="0"/>
              <a:t>05-07-19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9661-AD60-4780-ACE8-C40ABE70BAB3}" type="slidenum">
              <a:rPr lang="fr-BE" smtClean="0"/>
              <a:t>‹N°›</a:t>
            </a:fld>
            <a:endParaRPr lang="fr-B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06D7E-24AD-4093-8671-C4BDAD66E9E4}" type="datetime1">
              <a:rPr lang="fr-BE" smtClean="0"/>
              <a:t>05-07-19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9661-AD60-4780-ACE8-C40ABE70BAB3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C6681-2988-4B0A-AE96-2E939C540DDB}" type="datetime1">
              <a:rPr lang="fr-BE" smtClean="0"/>
              <a:t>05-07-19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9661-AD60-4780-ACE8-C40ABE70BAB3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CA4D-99F3-4721-80CF-287C8794353F}" type="datetime1">
              <a:rPr lang="fr-BE" smtClean="0"/>
              <a:t>05-07-19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9661-AD60-4780-ACE8-C40ABE70BAB3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0EA91-8594-494D-9897-A8BE8176ECA9}" type="datetime1">
              <a:rPr lang="fr-BE" smtClean="0"/>
              <a:t>05-07-19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9661-AD60-4780-ACE8-C40ABE70BAB3}" type="slidenum">
              <a:rPr lang="fr-BE" smtClean="0"/>
              <a:t>‹N°›</a:t>
            </a:fld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53073-AD8A-4488-ABC6-09B7FC4AEFFF}" type="datetime1">
              <a:rPr lang="fr-BE" smtClean="0"/>
              <a:t>05-07-19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9661-AD60-4780-ACE8-C40ABE70BAB3}" type="slidenum">
              <a:rPr lang="fr-BE" smtClean="0"/>
              <a:t>‹N°›</a:t>
            </a:fld>
            <a:endParaRPr lang="fr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3C1C1AE-B5EB-4274-95ED-59D33EA60F86}" type="datetime1">
              <a:rPr lang="fr-BE" smtClean="0"/>
              <a:t>05-07-19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5D59661-AD60-4780-ACE8-C40ABE70BAB3}" type="slidenum">
              <a:rPr lang="fr-BE" smtClean="0"/>
              <a:t>‹N°›</a:t>
            </a:fld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11560" y="1052736"/>
            <a:ext cx="7772400" cy="1780108"/>
          </a:xfrm>
        </p:spPr>
        <p:txBody>
          <a:bodyPr/>
          <a:lstStyle/>
          <a:p>
            <a:r>
              <a:rPr lang="fr-BE" dirty="0" smtClean="0">
                <a:solidFill>
                  <a:srgbClr val="FFC000"/>
                </a:solidFill>
              </a:rPr>
              <a:t>La théorie du symbole: </a:t>
            </a:r>
            <a:br>
              <a:rPr lang="fr-BE" dirty="0" smtClean="0">
                <a:solidFill>
                  <a:srgbClr val="FFC000"/>
                </a:solidFill>
              </a:rPr>
            </a:br>
            <a:r>
              <a:rPr lang="fr-BE" dirty="0" smtClean="0">
                <a:solidFill>
                  <a:srgbClr val="FFC000"/>
                </a:solidFill>
              </a:rPr>
              <a:t>de Tillich à Ricœur</a:t>
            </a:r>
            <a:endParaRPr lang="fr-BE" dirty="0">
              <a:solidFill>
                <a:srgbClr val="FFC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27584" y="3068960"/>
            <a:ext cx="7704856" cy="1473200"/>
          </a:xfrm>
        </p:spPr>
        <p:txBody>
          <a:bodyPr/>
          <a:lstStyle/>
          <a:p>
            <a:r>
              <a:rPr lang="fr-BE" dirty="0" smtClean="0">
                <a:solidFill>
                  <a:srgbClr val="FFFF00"/>
                </a:solidFill>
              </a:rPr>
              <a:t>Colloque de l’APTEF (Association Paul Tillich d’Expression Française): « Paul Tillich et Paul Ricœur en dialogue »</a:t>
            </a:r>
          </a:p>
          <a:p>
            <a:r>
              <a:rPr lang="fr-BE" dirty="0" smtClean="0">
                <a:solidFill>
                  <a:srgbClr val="FFFF00"/>
                </a:solidFill>
              </a:rPr>
              <a:t>Institut protestant de théologie – Paris, 24-26 juin 2019</a:t>
            </a:r>
            <a:endParaRPr lang="fr-BE" dirty="0">
              <a:solidFill>
                <a:srgbClr val="FFFF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9661-AD60-4780-ACE8-C40ABE70BAB3}" type="slidenum">
              <a:rPr lang="fr-BE" smtClean="0"/>
              <a:t>1</a:t>
            </a:fld>
            <a:endParaRPr lang="fr-BE"/>
          </a:p>
        </p:txBody>
      </p:sp>
      <p:sp>
        <p:nvSpPr>
          <p:cNvPr id="5" name="ZoneTexte 4"/>
          <p:cNvSpPr txBox="1"/>
          <p:nvPr/>
        </p:nvSpPr>
        <p:spPr>
          <a:xfrm>
            <a:off x="251520" y="5877272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dirty="0" smtClean="0"/>
              <a:t>Geoffrey Legrand - </a:t>
            </a:r>
            <a:r>
              <a:rPr lang="fr-BE" dirty="0" err="1" smtClean="0"/>
              <a:t>UCLouvain</a:t>
            </a:r>
            <a:r>
              <a:rPr lang="fr-BE" dirty="0" smtClean="0"/>
              <a:t> / Faculté de théologie / Institut RSCS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40855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67544" y="2708920"/>
            <a:ext cx="8352927" cy="3960439"/>
          </a:xfrm>
        </p:spPr>
        <p:txBody>
          <a:bodyPr>
            <a:noAutofit/>
          </a:bodyPr>
          <a:lstStyle/>
          <a:p>
            <a:r>
              <a:rPr lang="fr-BE" sz="2800" dirty="0" smtClean="0"/>
              <a:t>Grande proximité entre les réflexions de Tillich et de Ricoeur sur le symbole</a:t>
            </a:r>
          </a:p>
          <a:p>
            <a:r>
              <a:rPr lang="fr-BE" sz="2800" dirty="0" smtClean="0"/>
              <a:t>Leur but revient à transcender les symboles pour communiquer au sacré et pour entendre à nouveau</a:t>
            </a:r>
          </a:p>
          <a:p>
            <a:r>
              <a:rPr lang="fr-BE" sz="2800" dirty="0" smtClean="0"/>
              <a:t>Ricoeur sur Tillich: « sa force, à mes yeux […], est d’avoir toujours reconnu dans le symbole la prise de ce qui est sur ce que nous disons ». </a:t>
            </a:r>
            <a:endParaRPr lang="fr-BE" sz="280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9661-AD60-4780-ACE8-C40ABE70BAB3}" type="slidenum">
              <a:rPr lang="fr-BE" smtClean="0"/>
              <a:t>10</a:t>
            </a:fld>
            <a:endParaRPr lang="fr-BE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>
                <a:solidFill>
                  <a:srgbClr val="FFC000"/>
                </a:solidFill>
              </a:rPr>
              <a:t>Conclusions et ouverture</a:t>
            </a:r>
            <a:endParaRPr lang="fr-BE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45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5914152"/>
              </p:ext>
            </p:extLst>
          </p:nvPr>
        </p:nvGraphicFramePr>
        <p:xfrm>
          <a:off x="251520" y="2420888"/>
          <a:ext cx="8640960" cy="38561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1948"/>
                <a:gridCol w="4499012"/>
              </a:tblGrid>
              <a:tr h="626830">
                <a:tc>
                  <a:txBody>
                    <a:bodyPr/>
                    <a:lstStyle/>
                    <a:p>
                      <a:pPr algn="ctr"/>
                      <a:r>
                        <a:rPr lang="fr-BE" sz="2400" dirty="0" smtClean="0"/>
                        <a:t>Paul Tillich</a:t>
                      </a:r>
                      <a:endParaRPr lang="fr-B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400" dirty="0" smtClean="0"/>
                        <a:t>Paul</a:t>
                      </a:r>
                      <a:r>
                        <a:rPr lang="fr-BE" sz="2400" baseline="0" dirty="0" smtClean="0"/>
                        <a:t> Ricoeur</a:t>
                      </a:r>
                      <a:endParaRPr lang="fr-BE" sz="2400" dirty="0"/>
                    </a:p>
                  </a:txBody>
                  <a:tcPr/>
                </a:tc>
              </a:tr>
              <a:tr h="626830">
                <a:tc>
                  <a:txBody>
                    <a:bodyPr/>
                    <a:lstStyle/>
                    <a:p>
                      <a:r>
                        <a:rPr lang="fr-BE" i="1" dirty="0" smtClean="0"/>
                        <a:t>Dynamique de</a:t>
                      </a:r>
                      <a:r>
                        <a:rPr lang="fr-BE" i="1" baseline="0" dirty="0" smtClean="0"/>
                        <a:t> la foi</a:t>
                      </a:r>
                      <a:r>
                        <a:rPr lang="fr-BE" baseline="0" dirty="0" smtClean="0"/>
                        <a:t>, </a:t>
                      </a:r>
                      <a:r>
                        <a:rPr lang="fr-BE" baseline="0" dirty="0" err="1" smtClean="0"/>
                        <a:t>chp</a:t>
                      </a:r>
                      <a:r>
                        <a:rPr lang="fr-BE" baseline="0" dirty="0" smtClean="0"/>
                        <a:t> 3 (1957)</a:t>
                      </a:r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i="1" dirty="0" smtClean="0"/>
                        <a:t>Philosophie de la volonté</a:t>
                      </a:r>
                      <a:r>
                        <a:rPr lang="fr-BE" dirty="0" smtClean="0"/>
                        <a:t>, II. </a:t>
                      </a:r>
                      <a:r>
                        <a:rPr lang="fr-BE" i="1" dirty="0" smtClean="0"/>
                        <a:t>Finitude</a:t>
                      </a:r>
                      <a:r>
                        <a:rPr lang="fr-BE" i="1" baseline="0" dirty="0" smtClean="0"/>
                        <a:t> et Culpabilité</a:t>
                      </a:r>
                      <a:r>
                        <a:rPr lang="fr-BE" baseline="0" dirty="0" smtClean="0"/>
                        <a:t>, </a:t>
                      </a:r>
                      <a:r>
                        <a:rPr lang="fr-BE" i="1" baseline="0" dirty="0" smtClean="0"/>
                        <a:t>La symbolique du mal </a:t>
                      </a:r>
                      <a:r>
                        <a:rPr lang="fr-BE" baseline="0" dirty="0" smtClean="0"/>
                        <a:t>(1960)</a:t>
                      </a:r>
                      <a:endParaRPr lang="fr-BE" dirty="0"/>
                    </a:p>
                  </a:txBody>
                  <a:tcPr/>
                </a:tc>
              </a:tr>
              <a:tr h="626830">
                <a:tc>
                  <a:txBody>
                    <a:bodyPr/>
                    <a:lstStyle/>
                    <a:p>
                      <a:r>
                        <a:rPr lang="fr-BE" i="1" dirty="0" smtClean="0"/>
                        <a:t>Théologie de la culture</a:t>
                      </a:r>
                      <a:r>
                        <a:rPr lang="fr-BE" dirty="0" smtClean="0"/>
                        <a:t>,</a:t>
                      </a:r>
                      <a:r>
                        <a:rPr lang="fr-BE" baseline="0" dirty="0" smtClean="0"/>
                        <a:t> </a:t>
                      </a:r>
                      <a:r>
                        <a:rPr lang="fr-BE" baseline="0" dirty="0" err="1" smtClean="0"/>
                        <a:t>chp</a:t>
                      </a:r>
                      <a:r>
                        <a:rPr lang="fr-BE" baseline="0" dirty="0" smtClean="0"/>
                        <a:t> 5 (1959)</a:t>
                      </a:r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i="1" dirty="0" smtClean="0"/>
                        <a:t>Herméneutique</a:t>
                      </a:r>
                      <a:r>
                        <a:rPr lang="fr-BE" i="1" baseline="0" dirty="0" smtClean="0"/>
                        <a:t> des symboles et réflexion philosophique I (1969)</a:t>
                      </a:r>
                      <a:endParaRPr lang="fr-BE" i="1" dirty="0"/>
                    </a:p>
                  </a:txBody>
                  <a:tcPr/>
                </a:tc>
              </a:tr>
              <a:tr h="682273">
                <a:tc>
                  <a:txBody>
                    <a:bodyPr/>
                    <a:lstStyle/>
                    <a:p>
                      <a:r>
                        <a:rPr lang="fr-BE" dirty="0" smtClean="0"/>
                        <a:t>Introduction</a:t>
                      </a:r>
                      <a:r>
                        <a:rPr lang="fr-BE" baseline="0" dirty="0" smtClean="0"/>
                        <a:t> à la </a:t>
                      </a:r>
                      <a:r>
                        <a:rPr lang="fr-BE" i="1" baseline="0" dirty="0" smtClean="0"/>
                        <a:t>T</a:t>
                      </a:r>
                      <a:r>
                        <a:rPr lang="fr-BE" i="1" dirty="0" smtClean="0"/>
                        <a:t>héologie systématique</a:t>
                      </a:r>
                      <a:r>
                        <a:rPr lang="fr-BE" i="1" baseline="0" dirty="0" smtClean="0"/>
                        <a:t> </a:t>
                      </a:r>
                      <a:r>
                        <a:rPr lang="fr-BE" baseline="0" dirty="0" smtClean="0"/>
                        <a:t>(</a:t>
                      </a:r>
                      <a:r>
                        <a:rPr lang="fr-BE" baseline="0" dirty="0" err="1" smtClean="0"/>
                        <a:t>fr.</a:t>
                      </a:r>
                      <a:r>
                        <a:rPr lang="fr-BE" baseline="0" dirty="0" smtClean="0"/>
                        <a:t>), III (1957)</a:t>
                      </a:r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i="1" dirty="0" smtClean="0"/>
                        <a:t>Herméneutique</a:t>
                      </a:r>
                      <a:r>
                        <a:rPr lang="fr-BE" i="1" baseline="0" dirty="0" smtClean="0"/>
                        <a:t> des symboles et réflexion philosophique II</a:t>
                      </a:r>
                      <a:r>
                        <a:rPr lang="fr-BE" i="0" baseline="0" dirty="0" smtClean="0"/>
                        <a:t> (1969)</a:t>
                      </a:r>
                      <a:endParaRPr lang="fr-BE" i="1" dirty="0" smtClean="0"/>
                    </a:p>
                  </a:txBody>
                  <a:tcPr/>
                </a:tc>
              </a:tr>
              <a:tr h="626830">
                <a:tc>
                  <a:txBody>
                    <a:bodyPr/>
                    <a:lstStyle/>
                    <a:p>
                      <a:r>
                        <a:rPr lang="fr-BE" i="1" dirty="0" smtClean="0"/>
                        <a:t>Théologie et</a:t>
                      </a:r>
                      <a:r>
                        <a:rPr lang="fr-BE" i="1" baseline="0" dirty="0" smtClean="0"/>
                        <a:t> symbolisme </a:t>
                      </a:r>
                      <a:r>
                        <a:rPr lang="fr-BE" baseline="0" dirty="0" smtClean="0"/>
                        <a:t>(1955)</a:t>
                      </a:r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i="1" dirty="0" smtClean="0"/>
                        <a:t>Parole et symbole </a:t>
                      </a:r>
                      <a:r>
                        <a:rPr lang="fr-BE" dirty="0" smtClean="0"/>
                        <a:t>(1975)</a:t>
                      </a:r>
                      <a:endParaRPr lang="fr-BE" dirty="0"/>
                    </a:p>
                  </a:txBody>
                  <a:tcPr/>
                </a:tc>
              </a:tr>
              <a:tr h="626830">
                <a:tc>
                  <a:txBody>
                    <a:bodyPr/>
                    <a:lstStyle/>
                    <a:p>
                      <a:r>
                        <a:rPr lang="fr-BE" i="1" dirty="0" smtClean="0"/>
                        <a:t>La Parole de Dieu </a:t>
                      </a:r>
                      <a:r>
                        <a:rPr lang="fr-BE" dirty="0" smtClean="0"/>
                        <a:t>(1957)</a:t>
                      </a:r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i="1" dirty="0" smtClean="0"/>
                        <a:t>La philosophie et la spécificité du langage religieux </a:t>
                      </a:r>
                      <a:r>
                        <a:rPr lang="fr-BE" dirty="0" smtClean="0"/>
                        <a:t>(1975)</a:t>
                      </a:r>
                      <a:endParaRPr lang="fr-B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>
                <a:solidFill>
                  <a:srgbClr val="FFC000"/>
                </a:solidFill>
              </a:rPr>
              <a:t>I. Les textes sélectionnés</a:t>
            </a:r>
            <a:endParaRPr lang="fr-BE" dirty="0">
              <a:solidFill>
                <a:srgbClr val="FFC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9661-AD60-4780-ACE8-C40ABE70BAB3}" type="slidenum">
              <a:rPr lang="fr-BE" smtClean="0"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7381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7504" y="2276872"/>
            <a:ext cx="8856984" cy="3450696"/>
          </a:xfrm>
        </p:spPr>
        <p:txBody>
          <a:bodyPr/>
          <a:lstStyle/>
          <a:p>
            <a:r>
              <a:rPr lang="fr-BE" sz="2600" dirty="0" smtClean="0"/>
              <a:t>A. Définition du symbole</a:t>
            </a:r>
          </a:p>
          <a:p>
            <a:endParaRPr lang="fr-BE" sz="2600" dirty="0" smtClean="0"/>
          </a:p>
          <a:p>
            <a:r>
              <a:rPr lang="fr-BE" sz="2600" dirty="0" smtClean="0"/>
              <a:t>B. Les « deux faces » du symbole</a:t>
            </a:r>
          </a:p>
          <a:p>
            <a:endParaRPr lang="fr-BE" sz="2600" dirty="0" smtClean="0"/>
          </a:p>
          <a:p>
            <a:r>
              <a:rPr lang="fr-BE" sz="2600" dirty="0" smtClean="0"/>
              <a:t>C. Force, pouvoir et puissance du symbole</a:t>
            </a:r>
          </a:p>
          <a:p>
            <a:endParaRPr lang="fr-BE" sz="2600" dirty="0" smtClean="0"/>
          </a:p>
          <a:p>
            <a:r>
              <a:rPr lang="fr-BE" sz="2600" dirty="0" smtClean="0"/>
              <a:t>D. Symboles et mythes: démythologisation, délittéralisation</a:t>
            </a:r>
          </a:p>
          <a:p>
            <a:endParaRPr lang="fr-BE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9661-AD60-4780-ACE8-C40ABE70BAB3}" type="slidenum">
              <a:rPr lang="fr-BE" smtClean="0"/>
              <a:t>3</a:t>
            </a:fld>
            <a:endParaRPr lang="fr-BE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>
                <a:solidFill>
                  <a:srgbClr val="FFC000"/>
                </a:solidFill>
              </a:rPr>
              <a:t>II. Ressemblances</a:t>
            </a:r>
            <a:endParaRPr lang="fr-BE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97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5232843"/>
              </p:ext>
            </p:extLst>
          </p:nvPr>
        </p:nvGraphicFramePr>
        <p:xfrm>
          <a:off x="107504" y="1844824"/>
          <a:ext cx="8856984" cy="45129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  <a:gridCol w="4752528"/>
              </a:tblGrid>
              <a:tr h="533909"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/>
                        <a:t>Paul Tillich</a:t>
                      </a:r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/>
                        <a:t>Paul Ricoeur</a:t>
                      </a:r>
                      <a:endParaRPr lang="fr-BE" dirty="0"/>
                    </a:p>
                  </a:txBody>
                  <a:tcPr/>
                </a:tc>
              </a:tr>
              <a:tr h="725746">
                <a:tc>
                  <a:txBody>
                    <a:bodyPr/>
                    <a:lstStyle/>
                    <a:p>
                      <a:r>
                        <a:rPr lang="fr-BE" sz="1600" dirty="0" smtClean="0"/>
                        <a:t>Comme</a:t>
                      </a:r>
                      <a:r>
                        <a:rPr lang="fr-BE" sz="1600" baseline="0" dirty="0" smtClean="0"/>
                        <a:t> les signes, les symboles « </a:t>
                      </a:r>
                      <a:r>
                        <a:rPr lang="fr-BE" sz="1600" u="sng" baseline="0" dirty="0" smtClean="0"/>
                        <a:t>renvoient à autre chose qu’à eux-mêmes </a:t>
                      </a:r>
                      <a:r>
                        <a:rPr lang="fr-BE" sz="1600" baseline="0" dirty="0" smtClean="0"/>
                        <a:t>»</a:t>
                      </a:r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600" dirty="0" smtClean="0"/>
                        <a:t>« Que les symboles soient des signes, cela est certain »</a:t>
                      </a:r>
                      <a:endParaRPr lang="fr-BE" sz="1600" dirty="0"/>
                    </a:p>
                  </a:txBody>
                  <a:tcPr/>
                </a:tc>
              </a:tr>
              <a:tr h="794521">
                <a:tc>
                  <a:txBody>
                    <a:bodyPr/>
                    <a:lstStyle/>
                    <a:p>
                      <a:r>
                        <a:rPr lang="fr-BE" sz="1600" dirty="0" smtClean="0"/>
                        <a:t>À l’inverse des signes, « Les symboles </a:t>
                      </a:r>
                      <a:r>
                        <a:rPr lang="fr-BE" sz="1600" u="sng" dirty="0" smtClean="0"/>
                        <a:t>participent</a:t>
                      </a:r>
                      <a:r>
                        <a:rPr lang="fr-BE" sz="1600" dirty="0" smtClean="0"/>
                        <a:t> à la réalité à laquelle</a:t>
                      </a:r>
                      <a:r>
                        <a:rPr lang="fr-BE" sz="1600" baseline="0" dirty="0" smtClean="0"/>
                        <a:t> ils renvoient »</a:t>
                      </a:r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600" dirty="0" smtClean="0"/>
                        <a:t>« Tout signe vise</a:t>
                      </a:r>
                      <a:r>
                        <a:rPr lang="fr-BE" sz="1600" baseline="0" dirty="0" smtClean="0"/>
                        <a:t> au-delà de lui-même quelque chose; […] le sens littéral et manifeste vise donc au-delà de lui-même »</a:t>
                      </a:r>
                      <a:endParaRPr lang="fr-BE" sz="1600" dirty="0"/>
                    </a:p>
                  </a:txBody>
                  <a:tcPr/>
                </a:tc>
              </a:tr>
              <a:tr h="658652">
                <a:tc>
                  <a:txBody>
                    <a:bodyPr/>
                    <a:lstStyle/>
                    <a:p>
                      <a:r>
                        <a:rPr lang="fr-BE" sz="1600" dirty="0" smtClean="0">
                          <a:sym typeface="Wingdings" panose="05000000000000000000" pitchFamily="2" charset="2"/>
                        </a:rPr>
                        <a:t> Ils ouvrent</a:t>
                      </a:r>
                      <a:r>
                        <a:rPr lang="fr-BE" sz="1600" baseline="0" dirty="0" smtClean="0">
                          <a:sym typeface="Wingdings" panose="05000000000000000000" pitchFamily="2" charset="2"/>
                        </a:rPr>
                        <a:t> « des niveaux de réalité qui autrement demeureraient cachés »</a:t>
                      </a:r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600" i="1" dirty="0" smtClean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fr-BE" sz="1600" i="1" u="sng" dirty="0" smtClean="0">
                          <a:sym typeface="Wingdings" panose="05000000000000000000" pitchFamily="2" charset="2"/>
                        </a:rPr>
                        <a:t>Par &gt; &lt;</a:t>
                      </a:r>
                      <a:r>
                        <a:rPr lang="fr-BE" sz="1600" i="1" u="sng" baseline="0" dirty="0" smtClean="0">
                          <a:sym typeface="Wingdings" panose="05000000000000000000" pitchFamily="2" charset="2"/>
                        </a:rPr>
                        <a:t> à l’analogie</a:t>
                      </a:r>
                      <a:r>
                        <a:rPr lang="fr-BE" sz="1600" baseline="0" dirty="0" smtClean="0">
                          <a:sym typeface="Wingdings" panose="05000000000000000000" pitchFamily="2" charset="2"/>
                        </a:rPr>
                        <a:t>: le symbole nous fait participer au sens et ainsi nous assimile au symbolisé</a:t>
                      </a:r>
                      <a:endParaRPr lang="fr-BE" sz="1600" dirty="0"/>
                    </a:p>
                  </a:txBody>
                  <a:tcPr/>
                </a:tc>
              </a:tr>
              <a:tr h="658652">
                <a:tc>
                  <a:txBody>
                    <a:bodyPr/>
                    <a:lstStyle/>
                    <a:p>
                      <a:r>
                        <a:rPr lang="fr-BE" sz="1600" dirty="0" smtClean="0">
                          <a:sym typeface="Wingdings" panose="05000000000000000000" pitchFamily="2" charset="2"/>
                        </a:rPr>
                        <a:t> Ils ouvrent des niveaux de l’âme, de l’esprit et de l’être</a:t>
                      </a:r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600" i="1" dirty="0" smtClean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fr-BE" sz="1600" i="1" u="sng" dirty="0" smtClean="0">
                          <a:sym typeface="Wingdings" panose="05000000000000000000" pitchFamily="2" charset="2"/>
                        </a:rPr>
                        <a:t>Par &gt; &lt;</a:t>
                      </a:r>
                      <a:r>
                        <a:rPr lang="fr-BE" sz="1600" i="1" u="sng" baseline="0" dirty="0" smtClean="0">
                          <a:sym typeface="Wingdings" panose="05000000000000000000" pitchFamily="2" charset="2"/>
                        </a:rPr>
                        <a:t> à l’allégorie</a:t>
                      </a:r>
                      <a:r>
                        <a:rPr lang="fr-BE" sz="1600" i="0" u="none" baseline="0" dirty="0" smtClean="0">
                          <a:sym typeface="Wingdings" panose="05000000000000000000" pitchFamily="2" charset="2"/>
                        </a:rPr>
                        <a:t>: le symbole précède l’herméneutique et donne du sens en transparence</a:t>
                      </a:r>
                      <a:endParaRPr lang="fr-BE" sz="1600" dirty="0"/>
                    </a:p>
                  </a:txBody>
                  <a:tcPr/>
                </a:tc>
              </a:tr>
              <a:tr h="559108">
                <a:tc>
                  <a:txBody>
                    <a:bodyPr/>
                    <a:lstStyle/>
                    <a:p>
                      <a:r>
                        <a:rPr lang="fr-BE" sz="1600" dirty="0" smtClean="0">
                          <a:sym typeface="Wingdings" panose="05000000000000000000" pitchFamily="2" charset="2"/>
                        </a:rPr>
                        <a:t> Personne ne peut en inventer</a:t>
                      </a:r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600" i="1" dirty="0" smtClean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fr-BE" sz="1600" i="1" u="sng" dirty="0" smtClean="0">
                          <a:sym typeface="Wingdings" panose="05000000000000000000" pitchFamily="2" charset="2"/>
                        </a:rPr>
                        <a:t>Par &gt; &lt;</a:t>
                      </a:r>
                      <a:r>
                        <a:rPr lang="fr-BE" sz="1600" i="1" u="sng" baseline="0" dirty="0" smtClean="0">
                          <a:sym typeface="Wingdings" panose="05000000000000000000" pitchFamily="2" charset="2"/>
                        </a:rPr>
                        <a:t> au formalisme</a:t>
                      </a:r>
                      <a:r>
                        <a:rPr lang="fr-BE" sz="1600" i="0" u="none" baseline="0" dirty="0" smtClean="0">
                          <a:sym typeface="Wingdings" panose="05000000000000000000" pitchFamily="2" charset="2"/>
                        </a:rPr>
                        <a:t>: le langage symbolique est lié à des contenus primaires et secondaire</a:t>
                      </a:r>
                      <a:endParaRPr lang="fr-BE" sz="1600" dirty="0"/>
                    </a:p>
                  </a:txBody>
                  <a:tcPr/>
                </a:tc>
              </a:tr>
              <a:tr h="533909">
                <a:tc>
                  <a:txBody>
                    <a:bodyPr/>
                    <a:lstStyle/>
                    <a:p>
                      <a:r>
                        <a:rPr lang="fr-BE" sz="1600" dirty="0" smtClean="0">
                          <a:sym typeface="Wingdings" panose="05000000000000000000" pitchFamily="2" charset="2"/>
                        </a:rPr>
                        <a:t> Ils naissent grandissent et meurent</a:t>
                      </a:r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600" i="1" dirty="0" smtClean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fr-BE" sz="1600" i="1" u="sng" dirty="0" smtClean="0">
                          <a:sym typeface="Wingdings" panose="05000000000000000000" pitchFamily="2" charset="2"/>
                        </a:rPr>
                        <a:t>Par &gt; &lt;</a:t>
                      </a:r>
                      <a:r>
                        <a:rPr lang="fr-BE" sz="1600" i="1" u="sng" baseline="0" dirty="0" smtClean="0">
                          <a:sym typeface="Wingdings" panose="05000000000000000000" pitchFamily="2" charset="2"/>
                        </a:rPr>
                        <a:t> au mythe</a:t>
                      </a:r>
                      <a:r>
                        <a:rPr lang="fr-BE" sz="1600" i="0" u="none" baseline="0" dirty="0" smtClean="0">
                          <a:sym typeface="Wingdings" panose="05000000000000000000" pitchFamily="2" charset="2"/>
                        </a:rPr>
                        <a:t>: le symbole a un sens plus primitif</a:t>
                      </a:r>
                      <a:endParaRPr lang="fr-BE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9661-AD60-4780-ACE8-C40ABE70BAB3}" type="slidenum">
              <a:rPr lang="fr-BE" smtClean="0"/>
              <a:t>4</a:t>
            </a:fld>
            <a:endParaRPr lang="fr-BE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>
                <a:solidFill>
                  <a:srgbClr val="FFC000"/>
                </a:solidFill>
              </a:rPr>
              <a:t>II.A. Définitions du symbole</a:t>
            </a:r>
            <a:endParaRPr lang="fr-BE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04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9379663"/>
              </p:ext>
            </p:extLst>
          </p:nvPr>
        </p:nvGraphicFramePr>
        <p:xfrm>
          <a:off x="107504" y="1916832"/>
          <a:ext cx="8928992" cy="43069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2488"/>
                <a:gridCol w="4536504"/>
              </a:tblGrid>
              <a:tr h="373868"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/>
                        <a:t>Paul Tillich</a:t>
                      </a:r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/>
                        <a:t>Paul Ricoeur</a:t>
                      </a:r>
                      <a:endParaRPr lang="fr-BE" dirty="0"/>
                    </a:p>
                  </a:txBody>
                  <a:tcPr/>
                </a:tc>
              </a:tr>
              <a:tr h="1198426">
                <a:tc>
                  <a:txBody>
                    <a:bodyPr/>
                    <a:lstStyle/>
                    <a:p>
                      <a:pPr algn="ctr"/>
                      <a:r>
                        <a:rPr lang="fr-BE" sz="1700" b="0" dirty="0" smtClean="0"/>
                        <a:t>« Tout ce qu’on sait dire d’une réalité finie, on le sait</a:t>
                      </a:r>
                      <a:r>
                        <a:rPr lang="fr-BE" sz="1700" b="0" baseline="0" dirty="0" smtClean="0"/>
                        <a:t> de Dieu, parce qu’elle </a:t>
                      </a:r>
                      <a:r>
                        <a:rPr lang="fr-BE" sz="1700" b="0" u="sng" baseline="0" dirty="0" smtClean="0"/>
                        <a:t>s’enracine</a:t>
                      </a:r>
                      <a:r>
                        <a:rPr lang="fr-BE" sz="1700" b="0" baseline="0" dirty="0" smtClean="0"/>
                        <a:t> en lui et qu’il la fonde »</a:t>
                      </a:r>
                      <a:endParaRPr lang="fr-BE" sz="1700" b="0" dirty="0" smtClean="0"/>
                    </a:p>
                    <a:p>
                      <a:pPr algn="ctr"/>
                      <a:endParaRPr lang="fr-BE" sz="1700" b="1" dirty="0" smtClean="0"/>
                    </a:p>
                    <a:p>
                      <a:pPr algn="ctr"/>
                      <a:r>
                        <a:rPr lang="fr-BE" sz="1700" b="1" dirty="0" smtClean="0"/>
                        <a:t>Face immanente</a:t>
                      </a:r>
                      <a:r>
                        <a:rPr lang="fr-BE" sz="1700" b="1" baseline="0" dirty="0" smtClean="0"/>
                        <a:t> </a:t>
                      </a:r>
                      <a:r>
                        <a:rPr lang="fr-BE" sz="1700" baseline="0" dirty="0" smtClean="0"/>
                        <a:t>= les divers matériaux des choses finies qui parviennent à manifester le divin dans le temps et l’espace</a:t>
                      </a:r>
                      <a:endParaRPr lang="fr-BE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700" b="1" dirty="0" smtClean="0"/>
                        <a:t>Face sémantique</a:t>
                      </a:r>
                      <a:r>
                        <a:rPr lang="fr-BE" sz="1700" dirty="0" smtClean="0"/>
                        <a:t>: « nous ne pouvons atteindre la signification secondaire qu’à partir de la signification primaire » </a:t>
                      </a:r>
                    </a:p>
                    <a:p>
                      <a:r>
                        <a:rPr lang="fr-BE" sz="1700" dirty="0" smtClean="0">
                          <a:sym typeface="Wingdings" panose="05000000000000000000" pitchFamily="2" charset="2"/>
                        </a:rPr>
                        <a:t> A</a:t>
                      </a:r>
                      <a:r>
                        <a:rPr lang="fr-BE" sz="1700" dirty="0" smtClean="0"/>
                        <a:t>ssimilation &gt; ressemblance</a:t>
                      </a:r>
                      <a:r>
                        <a:rPr lang="fr-BE" sz="1700" baseline="0" dirty="0" smtClean="0"/>
                        <a:t> : le symbole nous assimile</a:t>
                      </a:r>
                      <a:endParaRPr lang="fr-BE" sz="1700" dirty="0"/>
                    </a:p>
                  </a:txBody>
                  <a:tcPr/>
                </a:tc>
              </a:tr>
              <a:tr h="2028106">
                <a:tc>
                  <a:txBody>
                    <a:bodyPr/>
                    <a:lstStyle/>
                    <a:p>
                      <a:pPr algn="ctr"/>
                      <a:r>
                        <a:rPr lang="fr-BE" sz="1700" b="1" dirty="0" smtClean="0"/>
                        <a:t>Face transcendante</a:t>
                      </a:r>
                      <a:r>
                        <a:rPr lang="fr-BE" sz="1700" b="1" baseline="0" dirty="0" smtClean="0"/>
                        <a:t> </a:t>
                      </a:r>
                      <a:r>
                        <a:rPr lang="fr-BE" sz="1700" baseline="0" dirty="0" smtClean="0"/>
                        <a:t>= ce qui va au-delà de la réalité empirique, afin de viser le Sacré lui-même (« le Dieu au-delà de Dieu du théisme », « le fondement de notre être », « l’expression symbolique de notre rencontre avec l’ultime »</a:t>
                      </a:r>
                      <a:endParaRPr lang="fr-BE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700" b="1" dirty="0" smtClean="0"/>
                        <a:t>Face</a:t>
                      </a:r>
                      <a:r>
                        <a:rPr lang="fr-BE" sz="1700" b="1" baseline="0" dirty="0" smtClean="0"/>
                        <a:t> non sémantique</a:t>
                      </a:r>
                      <a:r>
                        <a:rPr lang="fr-BE" sz="1700" baseline="0" dirty="0" smtClean="0"/>
                        <a:t>: « quelque chose, dans le symbole, ne passe pas dans la métaphore »</a:t>
                      </a:r>
                    </a:p>
                    <a:p>
                      <a:pPr marL="285750" indent="-285750">
                        <a:buFont typeface="Wingdings"/>
                        <a:buChar char="à"/>
                      </a:pPr>
                      <a:r>
                        <a:rPr lang="fr-BE" sz="1700" baseline="0" dirty="0" smtClean="0">
                          <a:sym typeface="Wingdings" panose="05000000000000000000" pitchFamily="2" charset="2"/>
                        </a:rPr>
                        <a:t>Le symbole est « lié », il a des racines dans: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BE" sz="1700" baseline="0" dirty="0" smtClean="0">
                          <a:sym typeface="Wingdings" panose="05000000000000000000" pitchFamily="2" charset="2"/>
                        </a:rPr>
                        <a:t>la psychanalyse (rêves)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BE" sz="1700" baseline="0" dirty="0" smtClean="0">
                          <a:sym typeface="Wingdings" panose="05000000000000000000" pitchFamily="2" charset="2"/>
                        </a:rPr>
                        <a:t>la créativité du verbe poétique (poésie)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BE" sz="1700" baseline="0" dirty="0" smtClean="0">
                          <a:sym typeface="Wingdings" panose="05000000000000000000" pitchFamily="2" charset="2"/>
                        </a:rPr>
                        <a:t>dans l’aspect cosmique des hiérophanies (arbres sacrés, labyrinthes, montagnes, etc.)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9661-AD60-4780-ACE8-C40ABE70BAB3}" type="slidenum">
              <a:rPr lang="fr-BE" smtClean="0"/>
              <a:t>5</a:t>
            </a:fld>
            <a:endParaRPr lang="fr-BE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BE" dirty="0" smtClean="0">
                <a:solidFill>
                  <a:srgbClr val="FFC000"/>
                </a:solidFill>
              </a:rPr>
              <a:t>II.B. Les « deux faces » </a:t>
            </a:r>
            <a:r>
              <a:rPr lang="fr-BE" dirty="0">
                <a:solidFill>
                  <a:srgbClr val="FFC000"/>
                </a:solidFill>
              </a:rPr>
              <a:t>du symbole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56509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6137342"/>
              </p:ext>
            </p:extLst>
          </p:nvPr>
        </p:nvGraphicFramePr>
        <p:xfrm>
          <a:off x="323528" y="2276872"/>
          <a:ext cx="8560990" cy="2960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0495"/>
                <a:gridCol w="4280495"/>
              </a:tblGrid>
              <a:tr h="583422"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/>
                        <a:t>Paul Tillich</a:t>
                      </a:r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/>
                        <a:t>Paul Ricoeur</a:t>
                      </a:r>
                      <a:endParaRPr lang="fr-BE" dirty="0"/>
                    </a:p>
                  </a:txBody>
                  <a:tcPr/>
                </a:tc>
              </a:tr>
              <a:tr h="496697">
                <a:tc gridSpan="2">
                  <a:txBody>
                    <a:bodyPr/>
                    <a:lstStyle/>
                    <a:p>
                      <a:pPr algn="ctr"/>
                      <a:r>
                        <a:rPr lang="fr-BE" dirty="0" smtClean="0"/>
                        <a:t>Influence commune de Rudolf Otto, </a:t>
                      </a:r>
                      <a:r>
                        <a:rPr lang="fr-BE" i="1" dirty="0" err="1" smtClean="0"/>
                        <a:t>Das</a:t>
                      </a:r>
                      <a:r>
                        <a:rPr lang="fr-BE" i="1" dirty="0" smtClean="0"/>
                        <a:t> </a:t>
                      </a:r>
                      <a:r>
                        <a:rPr lang="fr-BE" i="1" dirty="0" err="1" smtClean="0"/>
                        <a:t>Heilige</a:t>
                      </a:r>
                      <a:r>
                        <a:rPr lang="fr-BE" i="1" dirty="0" smtClean="0"/>
                        <a:t> </a:t>
                      </a:r>
                      <a:r>
                        <a:rPr lang="fr-BE" dirty="0" smtClean="0"/>
                        <a:t>(1917): </a:t>
                      </a:r>
                      <a:r>
                        <a:rPr lang="fr-BE" baseline="0" dirty="0" smtClean="0"/>
                        <a:t> </a:t>
                      </a:r>
                      <a:r>
                        <a:rPr lang="fr-BE" dirty="0" smtClean="0"/>
                        <a:t>le « numineux » effrayant et fascinant</a:t>
                      </a:r>
                      <a:endParaRPr lang="fr-B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 dirty="0"/>
                    </a:p>
                  </a:txBody>
                  <a:tcPr/>
                </a:tc>
              </a:tr>
              <a:tr h="583422">
                <a:tc>
                  <a:txBody>
                    <a:bodyPr/>
                    <a:lstStyle/>
                    <a:p>
                      <a:pPr algn="l"/>
                      <a:r>
                        <a:rPr lang="fr-BE" dirty="0" smtClean="0"/>
                        <a:t>« Les symboles religieux sont des symboles du sacré ».</a:t>
                      </a:r>
                    </a:p>
                    <a:p>
                      <a:pPr algn="l"/>
                      <a:endParaRPr lang="fr-BE" dirty="0" smtClean="0"/>
                    </a:p>
                    <a:p>
                      <a:pPr algn="l"/>
                      <a:r>
                        <a:rPr lang="fr-BE" dirty="0" smtClean="0"/>
                        <a:t>- Ils</a:t>
                      </a:r>
                      <a:r>
                        <a:rPr lang="fr-BE" baseline="0" dirty="0" smtClean="0"/>
                        <a:t> </a:t>
                      </a:r>
                      <a:r>
                        <a:rPr lang="fr-BE" dirty="0" smtClean="0"/>
                        <a:t>participent au sacré. </a:t>
                      </a:r>
                    </a:p>
                    <a:p>
                      <a:pPr algn="l"/>
                      <a:r>
                        <a:rPr lang="fr-BE" dirty="0" smtClean="0"/>
                        <a:t>- Ils</a:t>
                      </a:r>
                      <a:r>
                        <a:rPr lang="fr-BE" baseline="0" dirty="0" smtClean="0"/>
                        <a:t> ouvrent le niveau de la puissance ultime de l’être</a:t>
                      </a:r>
                      <a:endParaRPr lang="fr-B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BE" dirty="0" smtClean="0"/>
                        <a:t>Le symbole plonge dans l’expérience ténébreuse</a:t>
                      </a:r>
                      <a:r>
                        <a:rPr lang="fr-BE" baseline="0" dirty="0" smtClean="0"/>
                        <a:t> de la Puissance.</a:t>
                      </a:r>
                      <a:endParaRPr lang="fr-B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9661-AD60-4780-ACE8-C40ABE70BAB3}" type="slidenum">
              <a:rPr lang="fr-BE" smtClean="0"/>
              <a:t>6</a:t>
            </a:fld>
            <a:endParaRPr lang="fr-BE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BE" dirty="0" smtClean="0">
                <a:solidFill>
                  <a:srgbClr val="FFC000"/>
                </a:solidFill>
              </a:rPr>
              <a:t>II. C. Force, puissance et pouvoir du symbole</a:t>
            </a:r>
            <a:endParaRPr lang="fr-BE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32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7998686"/>
              </p:ext>
            </p:extLst>
          </p:nvPr>
        </p:nvGraphicFramePr>
        <p:xfrm>
          <a:off x="323528" y="2636912"/>
          <a:ext cx="8496944" cy="3388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472"/>
                <a:gridCol w="424847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/>
                        <a:t>Paul Tillich</a:t>
                      </a:r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/>
                        <a:t>Paul Ricoeur</a:t>
                      </a:r>
                      <a:endParaRPr lang="fr-BE" dirty="0"/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r>
                        <a:rPr lang="fr-BE" dirty="0" smtClean="0"/>
                        <a:t>« Mythe brisé »</a:t>
                      </a:r>
                    </a:p>
                    <a:p>
                      <a:endParaRPr lang="fr-BE" dirty="0" smtClean="0"/>
                    </a:p>
                    <a:p>
                      <a:r>
                        <a:rPr lang="fr-BE" dirty="0" smtClean="0"/>
                        <a:t>« J’appelle ‘mythe</a:t>
                      </a:r>
                      <a:r>
                        <a:rPr lang="fr-BE" baseline="0" dirty="0" smtClean="0"/>
                        <a:t> brisé’ un mythe qu’on comprend comme un mythe sans l’éliminer ou le remplacer ».</a:t>
                      </a:r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dirty="0" smtClean="0"/>
                        <a:t>Pour une démythologisation mais en vue d’une revivification</a:t>
                      </a:r>
                      <a:r>
                        <a:rPr lang="fr-BE" baseline="0" dirty="0" smtClean="0"/>
                        <a:t> de la philosophie par le symbole</a:t>
                      </a:r>
                      <a:endParaRPr lang="fr-BE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dirty="0" smtClean="0"/>
                        <a:t>« Il faut</a:t>
                      </a:r>
                      <a:r>
                        <a:rPr lang="fr-BE" baseline="0" dirty="0" smtClean="0"/>
                        <a:t> dépasser la critique par la critique »</a:t>
                      </a:r>
                      <a:endParaRPr lang="fr-BE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dirty="0" smtClean="0"/>
                        <a:t>C’est « en accélérant</a:t>
                      </a:r>
                      <a:r>
                        <a:rPr lang="fr-BE" baseline="0" dirty="0" smtClean="0"/>
                        <a:t> le mouvement de ‘démythologisation’ que l’herméneutique moderne met au jour la dimension du symbole, en tant que signe originaire du sacré »</a:t>
                      </a:r>
                      <a:endParaRPr lang="fr-B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9661-AD60-4780-ACE8-C40ABE70BAB3}" type="slidenum">
              <a:rPr lang="fr-BE" smtClean="0"/>
              <a:t>7</a:t>
            </a:fld>
            <a:endParaRPr lang="fr-BE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BE" dirty="0" smtClean="0">
                <a:solidFill>
                  <a:srgbClr val="FFC000"/>
                </a:solidFill>
              </a:rPr>
              <a:t>II. D. Symboles et mythes: démythologisation, délittéralisation</a:t>
            </a:r>
            <a:endParaRPr lang="fr-BE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15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3663790"/>
              </p:ext>
            </p:extLst>
          </p:nvPr>
        </p:nvGraphicFramePr>
        <p:xfrm>
          <a:off x="251520" y="2204864"/>
          <a:ext cx="8784976" cy="41056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4022"/>
                <a:gridCol w="5100954"/>
              </a:tblGrid>
              <a:tr h="398334"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/>
                        <a:t>Paul Tillich</a:t>
                      </a:r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/>
                        <a:t>Paul Ricoeur</a:t>
                      </a:r>
                      <a:endParaRPr lang="fr-BE" dirty="0"/>
                    </a:p>
                  </a:txBody>
                  <a:tcPr/>
                </a:tc>
              </a:tr>
              <a:tr h="687536">
                <a:tc>
                  <a:txBody>
                    <a:bodyPr/>
                    <a:lstStyle/>
                    <a:p>
                      <a:r>
                        <a:rPr lang="fr-BE" sz="1600" dirty="0" smtClean="0"/>
                        <a:t>Le travail du théologien </a:t>
                      </a:r>
                      <a:r>
                        <a:rPr lang="fr-BE" sz="1600" u="sng" dirty="0" smtClean="0"/>
                        <a:t>à l’intérieur du « cercle théologique »</a:t>
                      </a:r>
                      <a:endParaRPr lang="fr-BE" sz="16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600" dirty="0" smtClean="0"/>
                        <a:t>Le travail du philosophe</a:t>
                      </a:r>
                      <a:r>
                        <a:rPr lang="fr-BE" sz="1600" baseline="0" dirty="0" smtClean="0"/>
                        <a:t> : </a:t>
                      </a:r>
                      <a:r>
                        <a:rPr lang="fr-BE" sz="1600" dirty="0" smtClean="0"/>
                        <a:t>« Le symbole donne à penser »</a:t>
                      </a:r>
                      <a:endParaRPr lang="fr-BE" sz="1600" dirty="0"/>
                    </a:p>
                  </a:txBody>
                  <a:tcPr/>
                </a:tc>
              </a:tr>
              <a:tr h="642323">
                <a:tc>
                  <a:txBody>
                    <a:bodyPr/>
                    <a:lstStyle/>
                    <a:p>
                      <a:r>
                        <a:rPr lang="fr-BE" sz="1600" dirty="0" smtClean="0"/>
                        <a:t>1) </a:t>
                      </a:r>
                      <a:r>
                        <a:rPr lang="fr-BE" sz="1600" u="sng" dirty="0" smtClean="0"/>
                        <a:t>Conceptualiser</a:t>
                      </a:r>
                      <a:r>
                        <a:rPr lang="fr-BE" sz="1600" dirty="0" smtClean="0"/>
                        <a:t>: établir des liens entre les symboles</a:t>
                      </a:r>
                      <a:r>
                        <a:rPr lang="fr-BE" sz="1600" baseline="0" dirty="0" smtClean="0"/>
                        <a:t> dans le cadre d’un système</a:t>
                      </a:r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600" dirty="0" smtClean="0"/>
                        <a:t>1) Partir d’une « simple phénoménologie »</a:t>
                      </a:r>
                      <a:endParaRPr lang="fr-BE" sz="1600" dirty="0"/>
                    </a:p>
                  </a:txBody>
                  <a:tcPr/>
                </a:tc>
              </a:tr>
              <a:tr h="687536">
                <a:tc>
                  <a:txBody>
                    <a:bodyPr/>
                    <a:lstStyle/>
                    <a:p>
                      <a:r>
                        <a:rPr lang="fr-BE" sz="1600" dirty="0" smtClean="0"/>
                        <a:t>2) </a:t>
                      </a:r>
                      <a:r>
                        <a:rPr lang="fr-BE" sz="1600" u="sng" dirty="0" smtClean="0"/>
                        <a:t>Expliquer</a:t>
                      </a:r>
                      <a:r>
                        <a:rPr lang="fr-BE" sz="1600" dirty="0" smtClean="0"/>
                        <a:t>: établir des liens entre les symboles et l’objet</a:t>
                      </a:r>
                      <a:r>
                        <a:rPr lang="fr-BE" sz="1600" baseline="0" dirty="0" smtClean="0"/>
                        <a:t> qu’il vise</a:t>
                      </a:r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600" dirty="0" smtClean="0"/>
                        <a:t>2) Entrer dans</a:t>
                      </a:r>
                      <a:r>
                        <a:rPr lang="fr-BE" sz="1600" baseline="0" dirty="0" smtClean="0"/>
                        <a:t> le « cercle herméneutique »: « il faut comprendre pour croire et il faut croire pour penser »</a:t>
                      </a:r>
                    </a:p>
                    <a:p>
                      <a:pPr marL="285750" indent="-285750">
                        <a:buFont typeface="Wingdings"/>
                        <a:buChar char="à"/>
                      </a:pPr>
                      <a:r>
                        <a:rPr lang="fr-BE" sz="1600" baseline="0" dirty="0" smtClean="0">
                          <a:sym typeface="Wingdings" panose="05000000000000000000" pitchFamily="2" charset="2"/>
                        </a:rPr>
                        <a:t>« Seconde naïveté »: retrouver du sens aux symboles grâce au travail de l’intelligence herméneutique</a:t>
                      </a:r>
                    </a:p>
                  </a:txBody>
                  <a:tcPr/>
                </a:tc>
              </a:tr>
              <a:tr h="1276851">
                <a:tc>
                  <a:txBody>
                    <a:bodyPr/>
                    <a:lstStyle/>
                    <a:p>
                      <a:r>
                        <a:rPr lang="fr-BE" sz="1600" dirty="0" smtClean="0"/>
                        <a:t>3) </a:t>
                      </a:r>
                      <a:r>
                        <a:rPr lang="fr-BE" sz="1600" u="sng" dirty="0" smtClean="0"/>
                        <a:t>Critiquer</a:t>
                      </a:r>
                      <a:r>
                        <a:rPr lang="fr-BE" sz="1600" dirty="0" smtClean="0"/>
                        <a:t>: ne pas prendre les symboles à la lettre, ne pas les réduire, reconnaître que certains</a:t>
                      </a:r>
                      <a:r>
                        <a:rPr lang="fr-BE" sz="1600" baseline="0" dirty="0" smtClean="0"/>
                        <a:t> symboles ne conviennent pas ou que certains symboles doivent avoir la préséance sur d’autres</a:t>
                      </a:r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600" dirty="0" smtClean="0"/>
                        <a:t>3) </a:t>
                      </a:r>
                      <a:r>
                        <a:rPr lang="fr-BE" sz="1600" baseline="0" dirty="0" smtClean="0"/>
                        <a:t>Penser </a:t>
                      </a:r>
                      <a:r>
                        <a:rPr lang="fr-BE" sz="1600" i="1" u="sng" baseline="0" dirty="0" smtClean="0"/>
                        <a:t>à partir </a:t>
                      </a:r>
                      <a:r>
                        <a:rPr lang="fr-BE" sz="1600" baseline="0" dirty="0" smtClean="0"/>
                        <a:t>des symboles: c’est le t</a:t>
                      </a:r>
                      <a:r>
                        <a:rPr lang="fr-BE" sz="1600" dirty="0" smtClean="0"/>
                        <a:t>ravail de l’herméneutique</a:t>
                      </a:r>
                      <a:r>
                        <a:rPr lang="fr-BE" sz="1600" baseline="0" dirty="0" smtClean="0"/>
                        <a:t> proprement philosophique</a:t>
                      </a:r>
                      <a:endParaRPr lang="fr-BE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3995936" y="6237312"/>
            <a:ext cx="1161826" cy="365125"/>
          </a:xfrm>
        </p:spPr>
        <p:txBody>
          <a:bodyPr/>
          <a:lstStyle/>
          <a:p>
            <a:fld id="{55D59661-AD60-4780-ACE8-C40ABE70BAB3}" type="slidenum">
              <a:rPr lang="fr-BE" smtClean="0"/>
              <a:t>8</a:t>
            </a:fld>
            <a:endParaRPr lang="fr-BE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BE" dirty="0" smtClean="0">
                <a:solidFill>
                  <a:srgbClr val="FFC000"/>
                </a:solidFill>
              </a:rPr>
              <a:t>III. Le travail du théologien et le travail du philosophe</a:t>
            </a:r>
            <a:endParaRPr lang="fr-BE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682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4668193"/>
              </p:ext>
            </p:extLst>
          </p:nvPr>
        </p:nvGraphicFramePr>
        <p:xfrm>
          <a:off x="251520" y="2204864"/>
          <a:ext cx="8712968" cy="394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472"/>
                <a:gridCol w="446449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/>
                        <a:t>Paul Tillich</a:t>
                      </a:r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/>
                        <a:t>Paul Ricoeur</a:t>
                      </a:r>
                      <a:endParaRPr lang="fr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BE" dirty="0" smtClean="0"/>
                        <a:t>« </a:t>
                      </a:r>
                      <a:r>
                        <a:rPr lang="fr-BE" b="1" u="sng" dirty="0" smtClean="0"/>
                        <a:t>Dieu</a:t>
                      </a:r>
                      <a:r>
                        <a:rPr lang="fr-BE" baseline="0" dirty="0" smtClean="0"/>
                        <a:t> est le symbole de Dieu »</a:t>
                      </a:r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dirty="0" smtClean="0"/>
                        <a:t>Le mot </a:t>
                      </a:r>
                      <a:r>
                        <a:rPr lang="fr-BE" b="1" u="sng" dirty="0" smtClean="0"/>
                        <a:t>Dieu</a:t>
                      </a:r>
                      <a:r>
                        <a:rPr lang="fr-BE" dirty="0" smtClean="0"/>
                        <a:t> « dit plus que le mot</a:t>
                      </a:r>
                      <a:r>
                        <a:rPr lang="fr-BE" baseline="0" dirty="0" smtClean="0"/>
                        <a:t> être »</a:t>
                      </a:r>
                      <a:endParaRPr lang="fr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BE" b="1" u="sng" dirty="0" smtClean="0"/>
                        <a:t>La croix du Christ </a:t>
                      </a:r>
                      <a:r>
                        <a:rPr lang="fr-BE" dirty="0" smtClean="0"/>
                        <a:t>est « le symbole au-delà de</a:t>
                      </a:r>
                      <a:r>
                        <a:rPr lang="fr-BE" baseline="0" dirty="0" smtClean="0"/>
                        <a:t> tout symbole »: le symbole religieux doit être capable de s’auto-contester dans sa forme (le symbolisant) pour renvoyer à l’ultime (le symbolisé) ce qui empêche de le prendre pour l’ultime</a:t>
                      </a:r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dirty="0" smtClean="0"/>
                        <a:t>Le philosophe</a:t>
                      </a:r>
                      <a:r>
                        <a:rPr lang="fr-BE" baseline="0" dirty="0" smtClean="0"/>
                        <a:t> ne doit pas se prononcer sur la figure sotériologique du Christ mais il doit réfléchir sur la signification de ce symbole. </a:t>
                      </a:r>
                      <a:r>
                        <a:rPr lang="fr-BE" b="1" u="sng" baseline="0" dirty="0" smtClean="0"/>
                        <a:t>Le Christ </a:t>
                      </a:r>
                      <a:r>
                        <a:rPr lang="fr-BE" baseline="0" dirty="0" smtClean="0"/>
                        <a:t>a « la puissance d’incorporer toutes les significations religieuses dans un unique symbole, le symbole de l’amour sacrificiel plus fort que la mort »</a:t>
                      </a:r>
                      <a:endParaRPr lang="fr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BE" dirty="0" smtClean="0"/>
                        <a:t>Les symboles religieux</a:t>
                      </a:r>
                      <a:r>
                        <a:rPr lang="fr-BE" baseline="0" dirty="0" smtClean="0"/>
                        <a:t> renvoient à </a:t>
                      </a:r>
                      <a:r>
                        <a:rPr lang="fr-BE" b="1" u="sng" baseline="0" dirty="0" smtClean="0"/>
                        <a:t>la préoccupation ultime</a:t>
                      </a:r>
                      <a:r>
                        <a:rPr lang="fr-BE" baseline="0" dirty="0" smtClean="0"/>
                        <a:t>, au sens inconditionné et à la foi</a:t>
                      </a:r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dirty="0" smtClean="0"/>
                        <a:t>« La foi échappe à l’herméneutique [mais] </a:t>
                      </a:r>
                      <a:r>
                        <a:rPr lang="fr-BE" b="1" u="sng" dirty="0" smtClean="0"/>
                        <a:t>le ‘souci ultime’ </a:t>
                      </a:r>
                      <a:r>
                        <a:rPr lang="fr-BE" dirty="0" smtClean="0"/>
                        <a:t>demeurerait</a:t>
                      </a:r>
                      <a:r>
                        <a:rPr lang="fr-BE" baseline="0" dirty="0" smtClean="0"/>
                        <a:t> muet s’il n’était pas soutenu par une parole renouvelée par des signes et des symboles »</a:t>
                      </a:r>
                      <a:endParaRPr lang="fr-B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9661-AD60-4780-ACE8-C40ABE70BAB3}" type="slidenum">
              <a:rPr lang="fr-BE" smtClean="0"/>
              <a:t>9</a:t>
            </a:fld>
            <a:endParaRPr lang="fr-BE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BE" dirty="0" smtClean="0">
                <a:solidFill>
                  <a:srgbClr val="FFC000"/>
                </a:solidFill>
              </a:rPr>
              <a:t>IV. Quelques symboles particuliers et la préoccupation ultime</a:t>
            </a:r>
            <a:endParaRPr lang="fr-BE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77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agues">
  <a:themeElements>
    <a:clrScheme name="Vagues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Vagues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Vagues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196</TotalTime>
  <Words>614</Words>
  <Application>Microsoft Office PowerPoint</Application>
  <PresentationFormat>Affichage à l'écran (4:3)</PresentationFormat>
  <Paragraphs>107</Paragraphs>
  <Slides>10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Vagues</vt:lpstr>
      <vt:lpstr>La théorie du symbole:  de Tillich à Ricœur</vt:lpstr>
      <vt:lpstr>I. Les textes sélectionnés</vt:lpstr>
      <vt:lpstr>II. Ressemblances</vt:lpstr>
      <vt:lpstr>II.A. Définitions du symbole</vt:lpstr>
      <vt:lpstr>II.B. Les « deux faces » du symbole</vt:lpstr>
      <vt:lpstr>II. C. Force, puissance et pouvoir du symbole</vt:lpstr>
      <vt:lpstr>II. D. Symboles et mythes: démythologisation, délittéralisation</vt:lpstr>
      <vt:lpstr>III. Le travail du théologien et le travail du philosophe</vt:lpstr>
      <vt:lpstr>IV. Quelques symboles particuliers et la préoccupation ultime</vt:lpstr>
      <vt:lpstr>Conclusions et ouverture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théorie du symbole:  de Tillich à Ricœur</dc:title>
  <dc:creator>Geoffrey Legrand</dc:creator>
  <cp:lastModifiedBy>Geoffrey Legrand</cp:lastModifiedBy>
  <cp:revision>10</cp:revision>
  <dcterms:created xsi:type="dcterms:W3CDTF">2019-06-22T10:46:43Z</dcterms:created>
  <dcterms:modified xsi:type="dcterms:W3CDTF">2019-07-05T16:08:11Z</dcterms:modified>
</cp:coreProperties>
</file>