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1"/>
  </p:notesMasterIdLst>
  <p:sldIdLst>
    <p:sldId id="264" r:id="rId5"/>
    <p:sldId id="291" r:id="rId6"/>
    <p:sldId id="288" r:id="rId7"/>
    <p:sldId id="289" r:id="rId8"/>
    <p:sldId id="290" r:id="rId9"/>
    <p:sldId id="28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volainen, Anuliina" initials="SA" lastIdx="7" clrIdx="0">
    <p:extLst>
      <p:ext uri="{19B8F6BF-5375-455C-9EA6-DF929625EA0E}">
        <p15:presenceInfo xmlns:p15="http://schemas.microsoft.com/office/powerpoint/2012/main" userId="S::52031@icf.com::e47bcc22-4f6f-4e24-bcd3-510e52a4b7fc" providerId="AD"/>
      </p:ext>
    </p:extLst>
  </p:cmAuthor>
  <p:cmAuthor id="2" name="Rose, Norma" initials="RN" lastIdx="1" clrIdx="1">
    <p:extLst>
      <p:ext uri="{19B8F6BF-5375-455C-9EA6-DF929625EA0E}">
        <p15:presenceInfo xmlns:p15="http://schemas.microsoft.com/office/powerpoint/2012/main" userId="S::39250@icf.com::1d1cf885-e5b7-4a23-b1d4-dc6f192e9b18" providerId="AD"/>
      </p:ext>
    </p:extLst>
  </p:cmAuthor>
  <p:cmAuthor id="3" name="Martin W" initials="MW" lastIdx="8" clrIdx="2">
    <p:extLst>
      <p:ext uri="{19B8F6BF-5375-455C-9EA6-DF929625EA0E}">
        <p15:presenceInfo xmlns:p15="http://schemas.microsoft.com/office/powerpoint/2012/main" userId="73f2072a7312bad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presProps" Target="presProps.xml" /><Relationship Id="rId3" Type="http://schemas.openxmlformats.org/officeDocument/2006/relationships/customXml" Target="../customXml/item3.xml" /><Relationship Id="rId7" Type="http://schemas.openxmlformats.org/officeDocument/2006/relationships/slide" Target="slides/slide3.xml" /><Relationship Id="rId12" Type="http://schemas.openxmlformats.org/officeDocument/2006/relationships/commentAuthors" Target="commentAuthors.xml" /><Relationship Id="rId17" Type="http://schemas.microsoft.com/office/2016/11/relationships/changesInfo" Target="changesInfos/changesInfo1.xml" /><Relationship Id="rId2" Type="http://schemas.openxmlformats.org/officeDocument/2006/relationships/customXml" Target="../customXml/item2.xml" /><Relationship Id="rId16" Type="http://schemas.openxmlformats.org/officeDocument/2006/relationships/tableStyles" Target="tableStyles.xml" /><Relationship Id="rId1" Type="http://schemas.openxmlformats.org/officeDocument/2006/relationships/customXml" Target="../customXml/item1.xml" /><Relationship Id="rId6" Type="http://schemas.openxmlformats.org/officeDocument/2006/relationships/slide" Target="slides/slide2.xml" /><Relationship Id="rId11" Type="http://schemas.openxmlformats.org/officeDocument/2006/relationships/notesMaster" Target="notesMasters/notesMaster1.xml" /><Relationship Id="rId5" Type="http://schemas.openxmlformats.org/officeDocument/2006/relationships/slide" Target="slides/slide1.xml" /><Relationship Id="rId15" Type="http://schemas.openxmlformats.org/officeDocument/2006/relationships/theme" Target="theme/theme1.xml" /><Relationship Id="rId10" Type="http://schemas.openxmlformats.org/officeDocument/2006/relationships/slide" Target="slides/slide6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5.xml" /><Relationship Id="rId14" Type="http://schemas.openxmlformats.org/officeDocument/2006/relationships/viewProps" Target="view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Wagener" userId="d58f2ef7-8461-49cd-af53-afdb316d9127" providerId="ADAL" clId="{5AE41748-F9B4-7D40-9A5C-AC32464DB486}"/>
    <pc:docChg chg="modSld">
      <pc:chgData name="Martin Wagener" userId="d58f2ef7-8461-49cd-af53-afdb316d9127" providerId="ADAL" clId="{5AE41748-F9B4-7D40-9A5C-AC32464DB486}" dt="2019-11-28T09:38:09.662" v="30" actId="20577"/>
      <pc:docMkLst>
        <pc:docMk/>
      </pc:docMkLst>
      <pc:sldChg chg="modSp">
        <pc:chgData name="Martin Wagener" userId="d58f2ef7-8461-49cd-af53-afdb316d9127" providerId="ADAL" clId="{5AE41748-F9B4-7D40-9A5C-AC32464DB486}" dt="2019-11-28T09:38:09.662" v="30" actId="20577"/>
        <pc:sldMkLst>
          <pc:docMk/>
          <pc:sldMk cId="524174815" sldId="264"/>
        </pc:sldMkLst>
        <pc:spChg chg="mod">
          <ac:chgData name="Martin Wagener" userId="d58f2ef7-8461-49cd-af53-afdb316d9127" providerId="ADAL" clId="{5AE41748-F9B4-7D40-9A5C-AC32464DB486}" dt="2019-11-28T09:38:09.662" v="30" actId="20577"/>
          <ac:spMkLst>
            <pc:docMk/>
            <pc:sldMk cId="524174815" sldId="264"/>
            <ac:spMk id="10" creationId="{52904721-ABDB-4A67-A4CD-293F23FF2663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15T14:15:58.193" idx="1">
    <p:pos x="4887" y="1496"/>
    <p:text>Comprehendsive better than universalist (which is mostly describing people)?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2:09.712" idx="2">
    <p:pos x="4887" y="1632"/>
    <p:text>The word of comprehensive social policy is never used in Belgian policy research... So I would prefer to keep the word universalist</p:text>
    <p:extLst>
      <p:ext uri="{C676402C-5697-4E1C-873F-D02D1690AC5C}">
        <p15:threadingInfo xmlns:p15="http://schemas.microsoft.com/office/powerpoint/2012/main" timeZoneBias="-60">
          <p15:parentCm authorId="1" idx="1"/>
        </p15:threadingInfo>
      </p:ext>
    </p:extLst>
  </p:cm>
  <p:cm authorId="1" dt="2019-11-15T14:16:58.304" idx="2">
    <p:pos x="5980" y="2494"/>
    <p:text>idem?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2:21.665" idx="3">
    <p:pos x="5980" y="2630"/>
    <p:text>idem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  <p:cm authorId="1" dt="2019-11-15T14:18:47.634" idx="3">
    <p:pos x="3373" y="3379"/>
    <p:text>Psopose to add this mention as it is clearly stated in the paper as well. For your consideration...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1:08.644" idx="1">
    <p:pos x="3373" y="3515"/>
    <p:text>OK</p:text>
    <p:extLst>
      <p:ext uri="{C676402C-5697-4E1C-873F-D02D1690AC5C}">
        <p15:threadingInfo xmlns:p15="http://schemas.microsoft.com/office/powerpoint/2012/main" timeZoneBias="-60">
          <p15:parentCm authorId="1" idx="3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11-18T17:03:43.249" idx="1">
    <p:pos x="1373" y="2304"/>
    <p:text>Would quantitative be a more suitable word?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2:52.150" idx="4">
    <p:pos x="1373" y="2440"/>
    <p:text>Yes</p:text>
    <p:extLst>
      <p:ext uri="{C676402C-5697-4E1C-873F-D02D1690AC5C}">
        <p15:threadingInfo xmlns:p15="http://schemas.microsoft.com/office/powerpoint/2012/main" timeZoneBias="-60">
          <p15:parentCm authorId="2" idx="1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15T15:12:48.630" idx="4">
    <p:pos x="2601" y="2767"/>
    <p:text>Maybe specify regarding the duration?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6:09.315" idx="6">
    <p:pos x="2601" y="2903"/>
    <p:text>I added longer, if not I would have to specify which type of measure...</p:text>
    <p:extLst>
      <p:ext uri="{C676402C-5697-4E1C-873F-D02D1690AC5C}">
        <p15:threadingInfo xmlns:p15="http://schemas.microsoft.com/office/powerpoint/2012/main" timeZoneBias="-60">
          <p15:parentCm authorId="1" idx="4"/>
        </p15:threadingInfo>
      </p:ext>
    </p:extLst>
  </p:cm>
  <p:cm authorId="1" dt="2019-11-15T15:13:39.611" idx="5">
    <p:pos x="1241" y="3397"/>
    <p:text>Would this read better: Need for individual as well as territorial policy level approach based on access to human rights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7:02.892" idx="7">
    <p:pos x="1241" y="3533"/>
    <p:text>OK</p:text>
    <p:extLst>
      <p:ext uri="{C676402C-5697-4E1C-873F-D02D1690AC5C}">
        <p15:threadingInfo xmlns:p15="http://schemas.microsoft.com/office/powerpoint/2012/main" timeZoneBias="-60">
          <p15:parentCm authorId="1" idx="5"/>
        </p15:threadingInfo>
      </p:ext>
    </p:extLst>
  </p:cm>
  <p:cm authorId="1" dt="2019-11-15T15:18:39.024" idx="6">
    <p:pos x="582" y="778"/>
    <p:text>General comment: consider creating two slides - one for transferability and one for challenges?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3:59.058" idx="5">
    <p:pos x="582" y="914"/>
    <p:text>It was said that I should use maximum 4 slides... and challenges and transferability are quite connected. Is it ok to keep it here? The challenges nees to be dealt with in order to be transferable</p:text>
    <p:extLst>
      <p:ext uri="{C676402C-5697-4E1C-873F-D02D1690AC5C}">
        <p15:threadingInfo xmlns:p15="http://schemas.microsoft.com/office/powerpoint/2012/main" timeZoneBias="-60">
          <p15:parentCm authorId="1" idx="6"/>
        </p15:threadingInfo>
      </p:ext>
    </p:extLst>
  </p:cm>
  <p:cm authorId="1" dt="2019-11-15T15:19:24.769" idx="7">
    <p:pos x="7399" y="2559"/>
    <p:text>Would these all be more in Challenges?</p:text>
    <p:extLst>
      <p:ext uri="{C676402C-5697-4E1C-873F-D02D1690AC5C}">
        <p15:threadingInfo xmlns:p15="http://schemas.microsoft.com/office/powerpoint/2012/main" timeZoneBias="-60"/>
      </p:ext>
    </p:extLst>
  </p:cm>
  <p:cm authorId="3" dt="2019-11-18T21:27:19.893" idx="8">
    <p:pos x="7399" y="2695"/>
    <p:text>Yes</p:text>
    <p:extLst>
      <p:ext uri="{C676402C-5697-4E1C-873F-D02D1690AC5C}">
        <p15:threadingInfo xmlns:p15="http://schemas.microsoft.com/office/powerpoint/2012/main" timeZoneBias="-60">
          <p15:parentCm authorId="1" idx="7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CD1AA-9D03-4E3A-95A5-6CBE94CBD279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468E-BEBA-4EE4-B13B-8FF961040FC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9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Belgium has relatively high proportions of single parenthood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Within all </a:t>
            </a:r>
            <a:r>
              <a:rPr lang="en-US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housholds</a:t>
            </a:r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Belgium</a:t>
            </a:r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6.33 % </a:t>
            </a:r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single-mothers and 5,63 in Norway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(1.39 % for single father households). </a:t>
            </a:r>
            <a:endParaRPr lang="en-US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 of single-parent families of all households with children is 32.8 % </a:t>
            </a:r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Brussels 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BCSS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2015), in the Walloon region 30.1 % and Flanders 21.5 %. </a:t>
            </a:r>
            <a:endParaRPr lang="en-US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national level, the risk of poverty rate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AROP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is 20 % in Belgium, whereas 41.3 % of single-parent families are at risk of poverty. </a:t>
            </a:r>
            <a:endParaRPr lang="fr-BE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ingle-parent families represent 54.1 % of all of the households with children that receive public welfare allowances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SPP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-IS, 2015)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2003, the first (federal) Platform for Single Parent Families 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Symbol" pitchFamily="2" charset="2"/>
              <a:buChar char="Þ"/>
            </a:pP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iversalist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policy measures to address the poverty of single-parent families (e.g. work-family balance, accessibility of early childhood education and care services, recognition of the diversity of family forms, recognition of gender issues)</a:t>
            </a:r>
            <a:endParaRPr lang="fr-BE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Evaluations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universalistic approach with some adaptations and a lot of shortcoming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provide social protection for single-parent families (Wagener, 2019)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Shared competences: federal (regulation and specific programs), regional (Work, health, social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sohesion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), communities (welfare, education) and municipalities (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PCSW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Public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Centres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for Social Welfare 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E468E-BEBA-4EE4-B13B-8FF961040F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569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91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071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99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90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84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08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09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01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82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96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55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1C2515C-981A-4A15-8F19-0FBA0A332761}" type="datetimeFigureOut">
              <a:rPr lang="en-GB" smtClean="0"/>
              <a:t>28/11/2019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44F8412-26D8-400C-A424-2250A0A5DFB0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5661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4" Type="http://schemas.openxmlformats.org/officeDocument/2006/relationships/image" Target="../media/image3.tmp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3869CD-FF5C-4799-8AED-63486C0B4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027" y="937278"/>
            <a:ext cx="10828670" cy="1632186"/>
          </a:xfrm>
        </p:spPr>
        <p:txBody>
          <a:bodyPr>
            <a:noAutofit/>
          </a:bodyPr>
          <a:lstStyle/>
          <a:p>
            <a:r>
              <a:rPr lang="en-US" sz="2400" b="1" dirty="0"/>
              <a:t>Miriam project – empowering single-parent women</a:t>
            </a:r>
            <a:endParaRPr lang="fr-BE" sz="2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AD33557-6FB8-49A5-A626-1B39B82874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1990" y="5355013"/>
            <a:ext cx="6801612" cy="1239894"/>
          </a:xfrm>
        </p:spPr>
        <p:txBody>
          <a:bodyPr/>
          <a:lstStyle/>
          <a:p>
            <a:r>
              <a:rPr lang="fr-BE" dirty="0"/>
              <a:t>ASS. PROF. Martin Wagener</a:t>
            </a:r>
          </a:p>
          <a:p>
            <a:r>
              <a:rPr lang="fr-BE" dirty="0"/>
              <a:t>Carole Bonnetier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E590C38-C9A6-4CD2-B0AF-2A6AF4548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360" y="6005936"/>
            <a:ext cx="501481" cy="37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2904721-ABDB-4A67-A4CD-293F23FF2663}"/>
              </a:ext>
            </a:extLst>
          </p:cNvPr>
          <p:cNvSpPr/>
          <p:nvPr/>
        </p:nvSpPr>
        <p:spPr>
          <a:xfrm>
            <a:off x="1996050" y="6345604"/>
            <a:ext cx="5160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Interdisciplinairy</a:t>
            </a:r>
            <a:r>
              <a:rPr kumimoji="0" lang="fr-BE" sz="1800" b="0" i="1" u="none" strike="noStrike" kern="1200" cap="none" spc="0" normalizeH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fr-BE" sz="1800" b="0" i="1" u="none" strike="noStrike" kern="1200" cap="none" spc="0" normalizeH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Research</a:t>
            </a:r>
            <a:r>
              <a:rPr kumimoji="0" lang="fr-BE" sz="1800" b="0" i="1" u="none" strike="noStrike" kern="1200" cap="none" spc="0" normalizeH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Cent</a:t>
            </a:r>
            <a:r>
              <a:rPr kumimoji="0" lang="en-US" sz="1800" b="0" i="1" u="none" strike="noStrike" kern="1200" cap="none" spc="0" normalizeH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re </a:t>
            </a:r>
            <a:r>
              <a:rPr kumimoji="0" lang="fr-BE" sz="1800" b="0" i="1" u="none" strike="noStrike" kern="1200" cap="none" spc="0" normalizeH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State</a:t>
            </a:r>
            <a:r>
              <a:rPr kumimoji="0" lang="fr-BE" sz="18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, </a:t>
            </a:r>
            <a:r>
              <a:rPr kumimoji="0" lang="fr-BE" sz="1800" b="0" i="1" u="none" strike="noStrike" kern="1200" cap="none" spc="0" normalizeH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Work</a:t>
            </a:r>
            <a:r>
              <a:rPr kumimoji="0" lang="fr-BE" sz="18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and Society</a:t>
            </a:r>
            <a:endParaRPr kumimoji="0" lang="fr-BE" sz="18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1563"/>
            <a:ext cx="1959379" cy="41627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6117" y="3222745"/>
            <a:ext cx="87546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Peer Country Comments Paper – Belgium</a:t>
            </a:r>
          </a:p>
          <a:p>
            <a:endParaRPr lang="en-US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  Peer Review on “Comprehensive Follow-up of     	Low-income Families”</a:t>
            </a:r>
          </a:p>
          <a:p>
            <a:r>
              <a:rPr lang="en-US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	Oslo (Norway) 28-29 November 2019.</a:t>
            </a:r>
          </a:p>
          <a:p>
            <a:endParaRPr lang="fr-BE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Image 8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262" y="60159"/>
            <a:ext cx="3709737" cy="137871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5A5D087-5307-4169-AF13-BDDD93696F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5936"/>
            <a:ext cx="902360" cy="37562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-1718"/>
            <a:ext cx="4183280" cy="93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17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Single-parenthood in Belgium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6955" y="1979137"/>
            <a:ext cx="11861928" cy="4858825"/>
          </a:xfrm>
        </p:spPr>
        <p:txBody>
          <a:bodyPr numCol="2">
            <a:normAutofit fontScale="92500" lnSpcReduction="10000"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Relatively high proportions of single parenthood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Within all households : 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Belgium</a:t>
            </a:r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6.33 % </a:t>
            </a:r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single-mothers (5.63 % in Norway)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 of single-parent families of all households with children: 32.8 % </a:t>
            </a:r>
            <a:r>
              <a:rPr lang="en-US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Brussel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30.1 % in the Walloon region 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21.5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 in Flanders. </a:t>
            </a:r>
            <a:endParaRPr lang="en-US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risk of poverty rate (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AROP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is 20 % in Belgium. 41.3 % of single-parent families are at risk of poverty. </a:t>
            </a:r>
            <a:endParaRPr lang="fr-BE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ingle-parent families: 54.1 % of all of the households with children receiving public welfare allowances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Significant differences between the regions regarding public welfare situations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Families 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Symbol" pitchFamily="2" charset="2"/>
              <a:buChar char="Þ"/>
            </a:pP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iversalist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policy measures to address the poverty of single-parent families (e.g. work-family balance, accessibility of early childhood education and care services, recognition of the diversity of family forms, recognition of gender issues)</a:t>
            </a:r>
            <a:endParaRPr lang="en-US" dirty="0"/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Evaluations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universalistic approach with some adaptations and a lot of shortcoming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provide social protection for single-parent families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Shared competences: federal (regulation and specific programs), regional (work, health, social cohesion), communities (welfare, education) and municipalities (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PCSW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Public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Centres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for Social Welfare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9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Miriam-project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1193" y="1940225"/>
            <a:ext cx="11322483" cy="47667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up in 2015 by the federal administration of social integration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bjective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24000" lvl="1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Contribute to the empowerment of single mothers, to combatting poverty and to tackle isolation in 	order to improve their chances of social and professional integration through offering intensive, gender-	sensitive and holistic support</a:t>
            </a:r>
            <a:endParaRPr lang="en-US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 managers were  hired in</a:t>
            </a:r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five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PCSW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aim for a personalised approach through individual and collective support</a:t>
            </a:r>
            <a:r>
              <a:rPr lang="fr-BE" dirty="0">
                <a:effectLst/>
              </a:rPr>
              <a:t> 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Counsellors from the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Vrouwenraad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(the Dutch-speaking council of Women of Belgium) accompanied the case-managers and participated in the construction of the methodology</a:t>
            </a:r>
            <a:endParaRPr lang="en-US" sz="18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Empowerment-tool related to statistical measurement and guidance tools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ween 60-90 parents per year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 wave 2018-2019</a:t>
            </a:r>
          </a:p>
        </p:txBody>
      </p:sp>
    </p:spTree>
    <p:extLst>
      <p:ext uri="{BB962C8B-B14F-4D97-AF65-F5344CB8AC3E}">
        <p14:creationId xmlns:p14="http://schemas.microsoft.com/office/powerpoint/2010/main" val="679604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4219" y="1956487"/>
            <a:ext cx="11542160" cy="4901513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case-managers of Miriam accompanied between 10 and 15 single-mothers </a:t>
            </a:r>
            <a:endParaRPr lang="en-US" sz="20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24000" lvl="1" indent="0">
              <a:buNone/>
            </a:pPr>
            <a:r>
              <a:rPr lang="en-GB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Aim: to foster a broad vision of empowerment through individual case-work with 		the single-parent mothers as wells as opening up perspectives through group 			work</a:t>
            </a:r>
            <a:endParaRPr lang="en-US" sz="20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Quantitative measurement: only slight advancement in empowerment, </a:t>
            </a:r>
            <a:r>
              <a:rPr lang="en-US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increase in confidence (also more critical self-estimation…)</a:t>
            </a:r>
          </a:p>
          <a:p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mall-size </a:t>
            </a:r>
            <a:r>
              <a:rPr lang="en-GB" sz="20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PCSWs</a:t>
            </a:r>
            <a:r>
              <a:rPr lang="en-US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special services were created. In bigger cities, the project was integrated in community development actions or projects related to intense casework</a:t>
            </a:r>
            <a:endParaRPr lang="en-US" sz="20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Importance of supervision, support from colleagues, structural integration</a:t>
            </a:r>
          </a:p>
          <a:p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20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ooperation</a:t>
            </a:r>
            <a:r>
              <a:rPr lang="en-GB" sz="2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between fieldwork, project coordinators and research to develop tools for counselling, coordination with colleagues and other activities (guidance plans, handbooks, adequacy of measurement tools, etc.)</a:t>
            </a:r>
            <a:endParaRPr lang="en-GB" sz="2000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3A5D8C96-84F4-4928-8D4F-69CF94BCCC1D}"/>
              </a:ext>
            </a:extLst>
          </p:cNvPr>
          <p:cNvSpPr/>
          <p:nvPr/>
        </p:nvSpPr>
        <p:spPr>
          <a:xfrm>
            <a:off x="694313" y="2733772"/>
            <a:ext cx="446330" cy="197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398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- </a:t>
            </a:r>
            <a:r>
              <a:rPr lang="en-GB" dirty="0" err="1"/>
              <a:t>tranSferability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1806" y="1898274"/>
            <a:ext cx="11408387" cy="4768010"/>
          </a:xfrm>
        </p:spPr>
        <p:txBody>
          <a:bodyPr>
            <a:no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Co-creation of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different tools in cooperation with local offices, </a:t>
            </a:r>
            <a:r>
              <a:rPr lang="en-US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women’s </a:t>
            </a:r>
            <a:r>
              <a:rPr lang="en-US" sz="14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organisations</a:t>
            </a:r>
            <a:r>
              <a:rPr lang="en-US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coordination and universities</a:t>
            </a:r>
            <a:endParaRPr lang="en-US" sz="14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Case-managers 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feel much more implicated in the Miriam project than in regular case work in </a:t>
            </a:r>
            <a:r>
              <a:rPr lang="en-GB" sz="14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PCSWs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due to lesser administrative work</a:t>
            </a:r>
            <a:endParaRPr lang="en-US" sz="1400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</a:t>
            </a:r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work 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positively perceived:</a:t>
            </a:r>
            <a:endParaRPr lang="en-US" sz="14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speaking more frequently with peers</a:t>
            </a:r>
          </a:p>
          <a:p>
            <a:pPr lvl="1"/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reporting a stronger social participation within and outside of the project</a:t>
            </a:r>
            <a:endParaRPr lang="en-US" sz="14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Lesser caseload - but also more responsibilities</a:t>
            </a:r>
          </a:p>
          <a:p>
            <a:r>
              <a:rPr lang="en-US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14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scale of the </a:t>
            </a:r>
            <a:r>
              <a:rPr lang="en-GB" sz="14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</a:t>
            </a:r>
            <a:r>
              <a:rPr lang="en-US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Longer d</a:t>
            </a:r>
            <a:r>
              <a:rPr lang="en-US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uration of integration measures</a:t>
            </a:r>
          </a:p>
          <a:p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4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mportance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working with single-parent mothers, and more broadly gender-related issues</a:t>
            </a:r>
            <a:endParaRPr lang="en-US" sz="14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for individual as well as territorial policy level approach based on access to human </a:t>
            </a:r>
            <a:r>
              <a:rPr lang="en-US" sz="1400" dirty="0" err="1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rightsA</a:t>
            </a:r>
            <a:r>
              <a:rPr lang="en-GB" sz="14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ddress</a:t>
            </a: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barriers regarding the accessibility of work, education/training and housing</a:t>
            </a:r>
            <a:endParaRPr lang="en-US" sz="14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Symbol" pitchFamily="2" charset="2"/>
              <a:buChar char="Þ"/>
            </a:pP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reveals existing inequalities, non-take-up, discrimination and vulnerabilities which have to be addressed through broader, coherent and integrated policy measures in multiple domains. </a:t>
            </a:r>
            <a:endParaRPr lang="en-US" sz="1400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30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961292" y="574431"/>
            <a:ext cx="10068658" cy="5285032"/>
          </a:xfrm>
        </p:spPr>
        <p:txBody>
          <a:bodyPr>
            <a:normAutofit/>
          </a:bodyPr>
          <a:lstStyle/>
          <a:p>
            <a:r>
              <a:rPr lang="en-GB" sz="3200"/>
              <a:t>Thank you</a:t>
            </a:r>
            <a:r>
              <a:rPr lang="en-US" sz="3200"/>
              <a:t> for your attention</a:t>
            </a:r>
            <a:r>
              <a:rPr lang="en-GB" sz="3200"/>
              <a:t>! </a:t>
            </a:r>
            <a:endParaRPr lang="en-GB" sz="3200" dirty="0"/>
          </a:p>
          <a:p>
            <a:pPr lvl="1"/>
            <a:r>
              <a:rPr lang="en-US" sz="3000" dirty="0"/>
              <a:t>Q</a:t>
            </a:r>
            <a:r>
              <a:rPr lang="en-GB" sz="3000"/>
              <a:t>uestions? </a:t>
            </a:r>
            <a:r>
              <a:rPr lang="en-US" sz="3000"/>
              <a:t>Remarks?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20237906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F5099C112A5B4EAC89FB2FE3A4B854" ma:contentTypeVersion="11" ma:contentTypeDescription="Crée un document." ma:contentTypeScope="" ma:versionID="767f8f2c84cc179d1f694478df370a4e">
  <xsd:schema xmlns:xsd="http://www.w3.org/2001/XMLSchema" xmlns:xs="http://www.w3.org/2001/XMLSchema" xmlns:p="http://schemas.microsoft.com/office/2006/metadata/properties" xmlns:ns3="32a0116d-b009-4e4c-b76f-db68e2ebaff2" xmlns:ns4="1f735b0e-cd2b-4d05-b779-e905ad908726" targetNamespace="http://schemas.microsoft.com/office/2006/metadata/properties" ma:root="true" ma:fieldsID="10cdfe813231cc10476388b59a44c3c8" ns3:_="" ns4:_="">
    <xsd:import namespace="32a0116d-b009-4e4c-b76f-db68e2ebaff2"/>
    <xsd:import namespace="1f735b0e-cd2b-4d05-b779-e905ad9087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a0116d-b009-4e4c-b76f-db68e2ebaf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735b0e-cd2b-4d05-b779-e905ad90872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A3F036-3EE1-418E-9A2C-E3457062783C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72ABEEFB-3880-48E9-965A-40D1A1C97B59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32a0116d-b009-4e4c-b76f-db68e2ebaff2"/>
    <ds:schemaRef ds:uri="1f735b0e-cd2b-4d05-b779-e905ad908726"/>
  </ds:schemaRefs>
</ds:datastoreItem>
</file>

<file path=customXml/itemProps3.xml><?xml version="1.0" encoding="utf-8"?>
<ds:datastoreItem xmlns:ds="http://schemas.openxmlformats.org/officeDocument/2006/customXml" ds:itemID="{CF9F6238-A847-4D67-A701-1C27DF1F05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Dividende</Template>
  <TotalTime>6430</TotalTime>
  <Words>883</Words>
  <Application>Microsoft Office PowerPoint</Application>
  <PresentationFormat>Grand écran</PresentationFormat>
  <Paragraphs>66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Dividende</vt:lpstr>
      <vt:lpstr>Miriam project – empowering single-parent women</vt:lpstr>
      <vt:lpstr>Single-parenthood in Belgium</vt:lpstr>
      <vt:lpstr>The Miriam-project</vt:lpstr>
      <vt:lpstr>Results</vt:lpstr>
      <vt:lpstr>Challenges - tranSferability</vt:lpstr>
      <vt:lpstr>Présentation PowerPoint</vt:lpstr>
    </vt:vector>
  </TitlesOfParts>
  <Company>Université Catholique de Louvain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MW</dc:creator>
  <cp:lastModifiedBy>Martin Wagener</cp:lastModifiedBy>
  <cp:revision>91</cp:revision>
  <dcterms:created xsi:type="dcterms:W3CDTF">2019-01-08T21:53:41Z</dcterms:created>
  <dcterms:modified xsi:type="dcterms:W3CDTF">2019-11-28T09:38:14Z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0x01010037F5099C112A5B4EAC89FB2FE3A4B854</vt:lpwstr>
  </property>
</Properties>
</file>