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6" r:id="rId2"/>
    <p:sldId id="257" r:id="rId3"/>
    <p:sldId id="258" r:id="rId4"/>
    <p:sldId id="259" r:id="rId5"/>
    <p:sldId id="260" r:id="rId6"/>
    <p:sldId id="261" r:id="rId7"/>
    <p:sldId id="264" r:id="rId8"/>
    <p:sldId id="265" r:id="rId9"/>
    <p:sldId id="266" r:id="rId10"/>
    <p:sldId id="267" r:id="rId11"/>
    <p:sldId id="268" r:id="rId12"/>
    <p:sldId id="263" r:id="rId13"/>
    <p:sldId id="271" r:id="rId14"/>
    <p:sldId id="269" r:id="rId15"/>
    <p:sldId id="272" r:id="rId16"/>
    <p:sldId id="270" r:id="rId17"/>
    <p:sldId id="273" r:id="rId18"/>
    <p:sldId id="274" r:id="rId19"/>
    <p:sldId id="276" r:id="rId20"/>
    <p:sldId id="275" r:id="rId21"/>
    <p:sldId id="278" r:id="rId22"/>
    <p:sldId id="279" r:id="rId23"/>
    <p:sldId id="280" r:id="rId24"/>
    <p:sldId id="282" r:id="rId25"/>
    <p:sldId id="283" r:id="rId26"/>
    <p:sldId id="284" r:id="rId27"/>
    <p:sldId id="285" r:id="rId28"/>
    <p:sldId id="281" r:id="rId29"/>
  </p:sldIdLst>
  <p:sldSz cx="9144000" cy="6858000" type="screen4x3"/>
  <p:notesSz cx="6858000" cy="9144000"/>
  <p:custDataLst>
    <p:tags r:id="rId3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y Authorised User" initials="AAU" lastIdx="1" clrIdx="0">
    <p:extLst>
      <p:ext uri="{19B8F6BF-5375-455C-9EA6-DF929625EA0E}">
        <p15:presenceInfo xmlns:p15="http://schemas.microsoft.com/office/powerpoint/2012/main" xmlns="" userId="Any Authorised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3215" autoAdjust="0"/>
  </p:normalViewPr>
  <p:slideViewPr>
    <p:cSldViewPr snapToGrid="0" snapToObjects="1">
      <p:cViewPr varScale="1">
        <p:scale>
          <a:sx n="107" d="100"/>
          <a:sy n="107" d="100"/>
        </p:scale>
        <p:origin x="-15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tags" Target="tags/tag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commentAuthors" Target="commentAuthors.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11-04T18:06:49.960" idx="1">
    <p:pos x="5402" y="3390"/>
    <p:text/>
    <p:extLst>
      <p:ext uri="{C676402C-5697-4E1C-873F-D02D1690AC5C}">
        <p15:threadingInfo xmlns:p15="http://schemas.microsoft.com/office/powerpoint/2012/main" xmlns="" timeZoneBias="-6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BF8BE7-F459-A74A-B4C0-DA0D41572021}" type="doc">
      <dgm:prSet loTypeId="urn:microsoft.com/office/officeart/2005/8/layout/matrix2" loCatId="" qsTypeId="urn:microsoft.com/office/officeart/2005/8/quickstyle/simple4" qsCatId="simple" csTypeId="urn:microsoft.com/office/officeart/2005/8/colors/accent1_2" csCatId="accent1" phldr="1"/>
      <dgm:spPr/>
      <dgm:t>
        <a:bodyPr/>
        <a:lstStyle/>
        <a:p>
          <a:endParaRPr lang="en-US"/>
        </a:p>
      </dgm:t>
    </dgm:pt>
    <dgm:pt modelId="{3B093B0D-3E1E-4846-BFB1-2E8D7B76295A}">
      <dgm:prSet phldrT="[Text]" custT="1"/>
      <dgm:spPr/>
      <dgm:t>
        <a:bodyPr/>
        <a:lstStyle/>
        <a:p>
          <a:r>
            <a:rPr lang="fr-FR" sz="2800" b="1" noProof="0" dirty="0"/>
            <a:t>P</a:t>
          </a:r>
          <a:r>
            <a:rPr lang="fr-FR" sz="2800" noProof="0" dirty="0"/>
            <a:t>révention</a:t>
          </a:r>
        </a:p>
      </dgm:t>
    </dgm:pt>
    <dgm:pt modelId="{DEBB9AC4-8C6A-0149-8492-388CE2232D62}" type="parTrans" cxnId="{A4217F34-6C63-C44A-B103-205A85F03318}">
      <dgm:prSet/>
      <dgm:spPr/>
      <dgm:t>
        <a:bodyPr/>
        <a:lstStyle/>
        <a:p>
          <a:endParaRPr lang="en-US"/>
        </a:p>
      </dgm:t>
    </dgm:pt>
    <dgm:pt modelId="{88A425C9-9244-6C4A-9827-619782221ED1}" type="sibTrans" cxnId="{A4217F34-6C63-C44A-B103-205A85F03318}">
      <dgm:prSet/>
      <dgm:spPr/>
      <dgm:t>
        <a:bodyPr/>
        <a:lstStyle/>
        <a:p>
          <a:endParaRPr lang="en-US"/>
        </a:p>
      </dgm:t>
    </dgm:pt>
    <dgm:pt modelId="{5E1611AC-664F-9D4D-8BEE-07F776AF914D}">
      <dgm:prSet phldrT="[Text]" custT="1"/>
      <dgm:spPr/>
      <dgm:t>
        <a:bodyPr/>
        <a:lstStyle/>
        <a:p>
          <a:r>
            <a:rPr lang="fr-FR" sz="2800" b="1" noProof="0" dirty="0"/>
            <a:t>P</a:t>
          </a:r>
          <a:r>
            <a:rPr lang="fr-FR" sz="2800" noProof="0" dirty="0"/>
            <a:t>rotection</a:t>
          </a:r>
        </a:p>
      </dgm:t>
    </dgm:pt>
    <dgm:pt modelId="{17F54F79-E78B-644F-83AD-4CEB73C08B16}" type="parTrans" cxnId="{D05D009E-A72F-864D-82E3-09539FF067EC}">
      <dgm:prSet/>
      <dgm:spPr/>
      <dgm:t>
        <a:bodyPr/>
        <a:lstStyle/>
        <a:p>
          <a:endParaRPr lang="en-US"/>
        </a:p>
      </dgm:t>
    </dgm:pt>
    <dgm:pt modelId="{CCDBE03B-F391-5446-8C06-EB2242EB695C}" type="sibTrans" cxnId="{D05D009E-A72F-864D-82E3-09539FF067EC}">
      <dgm:prSet/>
      <dgm:spPr/>
      <dgm:t>
        <a:bodyPr/>
        <a:lstStyle/>
        <a:p>
          <a:endParaRPr lang="en-US"/>
        </a:p>
      </dgm:t>
    </dgm:pt>
    <dgm:pt modelId="{A4FE7BC6-6158-E94A-BE96-E20D9BEE6690}">
      <dgm:prSet phldrT="[Text]" custT="1"/>
      <dgm:spPr/>
      <dgm:t>
        <a:bodyPr/>
        <a:lstStyle/>
        <a:p>
          <a:r>
            <a:rPr lang="fr-FR" sz="2800" b="1" noProof="0" dirty="0"/>
            <a:t>P</a:t>
          </a:r>
          <a:r>
            <a:rPr lang="fr-FR" sz="2800" noProof="0" dirty="0"/>
            <a:t>oursuites</a:t>
          </a:r>
        </a:p>
      </dgm:t>
    </dgm:pt>
    <dgm:pt modelId="{7C2B72AD-5D20-1E43-AF38-B1BC1F3FAB22}" type="parTrans" cxnId="{CD5B4A1B-53E2-0E48-9C4A-38774FDB9AFD}">
      <dgm:prSet/>
      <dgm:spPr/>
      <dgm:t>
        <a:bodyPr/>
        <a:lstStyle/>
        <a:p>
          <a:endParaRPr lang="en-US"/>
        </a:p>
      </dgm:t>
    </dgm:pt>
    <dgm:pt modelId="{E5E0946E-A2CC-5D4C-B6FA-351B83ADAD72}" type="sibTrans" cxnId="{CD5B4A1B-53E2-0E48-9C4A-38774FDB9AFD}">
      <dgm:prSet/>
      <dgm:spPr/>
      <dgm:t>
        <a:bodyPr/>
        <a:lstStyle/>
        <a:p>
          <a:endParaRPr lang="en-US"/>
        </a:p>
      </dgm:t>
    </dgm:pt>
    <dgm:pt modelId="{032C0CC9-DA41-E64B-B398-D47D2910AFBE}">
      <dgm:prSet phldrT="[Text]" custT="1"/>
      <dgm:spPr/>
      <dgm:t>
        <a:bodyPr/>
        <a:lstStyle/>
        <a:p>
          <a:r>
            <a:rPr lang="fr-FR" sz="2800" b="1" noProof="0" dirty="0"/>
            <a:t>P</a:t>
          </a:r>
          <a:r>
            <a:rPr lang="fr-FR" sz="2800" noProof="0" dirty="0"/>
            <a:t>olitiques intégrées</a:t>
          </a:r>
        </a:p>
      </dgm:t>
    </dgm:pt>
    <dgm:pt modelId="{ED42FD59-897E-8748-AB2B-E21553A5FD6F}" type="parTrans" cxnId="{B875ED26-26C9-784B-BC5D-8E89E95CE57F}">
      <dgm:prSet/>
      <dgm:spPr/>
      <dgm:t>
        <a:bodyPr/>
        <a:lstStyle/>
        <a:p>
          <a:endParaRPr lang="en-US"/>
        </a:p>
      </dgm:t>
    </dgm:pt>
    <dgm:pt modelId="{945BAAB4-045B-FD4C-9341-B1ACA123FE94}" type="sibTrans" cxnId="{B875ED26-26C9-784B-BC5D-8E89E95CE57F}">
      <dgm:prSet/>
      <dgm:spPr/>
      <dgm:t>
        <a:bodyPr/>
        <a:lstStyle/>
        <a:p>
          <a:endParaRPr lang="en-US"/>
        </a:p>
      </dgm:t>
    </dgm:pt>
    <dgm:pt modelId="{8F762393-3EEE-5D49-913D-0933E79D03EA}" type="pres">
      <dgm:prSet presAssocID="{7EBF8BE7-F459-A74A-B4C0-DA0D41572021}" presName="matrix" presStyleCnt="0">
        <dgm:presLayoutVars>
          <dgm:chMax val="1"/>
          <dgm:dir/>
          <dgm:resizeHandles val="exact"/>
        </dgm:presLayoutVars>
      </dgm:prSet>
      <dgm:spPr/>
      <dgm:t>
        <a:bodyPr/>
        <a:lstStyle/>
        <a:p>
          <a:endParaRPr lang="en-US"/>
        </a:p>
      </dgm:t>
    </dgm:pt>
    <dgm:pt modelId="{64B5F895-4472-E040-8BC3-235E3B8DD763}" type="pres">
      <dgm:prSet presAssocID="{7EBF8BE7-F459-A74A-B4C0-DA0D41572021}" presName="axisShape" presStyleLbl="bgShp" presStyleIdx="0" presStyleCnt="1"/>
      <dgm:spPr/>
    </dgm:pt>
    <dgm:pt modelId="{AD92B1DA-ED44-8A4B-A3C7-9E9D5BE04EDB}" type="pres">
      <dgm:prSet presAssocID="{7EBF8BE7-F459-A74A-B4C0-DA0D41572021}" presName="rect1" presStyleLbl="node1" presStyleIdx="0" presStyleCnt="4">
        <dgm:presLayoutVars>
          <dgm:chMax val="0"/>
          <dgm:chPref val="0"/>
          <dgm:bulletEnabled val="1"/>
        </dgm:presLayoutVars>
      </dgm:prSet>
      <dgm:spPr/>
      <dgm:t>
        <a:bodyPr/>
        <a:lstStyle/>
        <a:p>
          <a:endParaRPr lang="en-US"/>
        </a:p>
      </dgm:t>
    </dgm:pt>
    <dgm:pt modelId="{E4ECAFBE-BCA9-784C-A48D-5F24909EEB93}" type="pres">
      <dgm:prSet presAssocID="{7EBF8BE7-F459-A74A-B4C0-DA0D41572021}" presName="rect2" presStyleLbl="node1" presStyleIdx="1" presStyleCnt="4">
        <dgm:presLayoutVars>
          <dgm:chMax val="0"/>
          <dgm:chPref val="0"/>
          <dgm:bulletEnabled val="1"/>
        </dgm:presLayoutVars>
      </dgm:prSet>
      <dgm:spPr/>
      <dgm:t>
        <a:bodyPr/>
        <a:lstStyle/>
        <a:p>
          <a:endParaRPr lang="en-US"/>
        </a:p>
      </dgm:t>
    </dgm:pt>
    <dgm:pt modelId="{9F3DC797-BFCB-EB4B-93D4-EAAC0722AC79}" type="pres">
      <dgm:prSet presAssocID="{7EBF8BE7-F459-A74A-B4C0-DA0D41572021}" presName="rect3" presStyleLbl="node1" presStyleIdx="2" presStyleCnt="4">
        <dgm:presLayoutVars>
          <dgm:chMax val="0"/>
          <dgm:chPref val="0"/>
          <dgm:bulletEnabled val="1"/>
        </dgm:presLayoutVars>
      </dgm:prSet>
      <dgm:spPr/>
      <dgm:t>
        <a:bodyPr/>
        <a:lstStyle/>
        <a:p>
          <a:endParaRPr lang="en-US"/>
        </a:p>
      </dgm:t>
    </dgm:pt>
    <dgm:pt modelId="{035BC9C5-C857-4742-A1F8-D77D6134B6AF}" type="pres">
      <dgm:prSet presAssocID="{7EBF8BE7-F459-A74A-B4C0-DA0D41572021}" presName="rect4" presStyleLbl="node1" presStyleIdx="3" presStyleCnt="4">
        <dgm:presLayoutVars>
          <dgm:chMax val="0"/>
          <dgm:chPref val="0"/>
          <dgm:bulletEnabled val="1"/>
        </dgm:presLayoutVars>
      </dgm:prSet>
      <dgm:spPr/>
      <dgm:t>
        <a:bodyPr/>
        <a:lstStyle/>
        <a:p>
          <a:endParaRPr lang="en-US"/>
        </a:p>
      </dgm:t>
    </dgm:pt>
  </dgm:ptLst>
  <dgm:cxnLst>
    <dgm:cxn modelId="{CD5B4A1B-53E2-0E48-9C4A-38774FDB9AFD}" srcId="{7EBF8BE7-F459-A74A-B4C0-DA0D41572021}" destId="{A4FE7BC6-6158-E94A-BE96-E20D9BEE6690}" srcOrd="2" destOrd="0" parTransId="{7C2B72AD-5D20-1E43-AF38-B1BC1F3FAB22}" sibTransId="{E5E0946E-A2CC-5D4C-B6FA-351B83ADAD72}"/>
    <dgm:cxn modelId="{361F341F-1622-3642-8142-DD362765C03F}" type="presOf" srcId="{5E1611AC-664F-9D4D-8BEE-07F776AF914D}" destId="{E4ECAFBE-BCA9-784C-A48D-5F24909EEB93}" srcOrd="0" destOrd="0" presId="urn:microsoft.com/office/officeart/2005/8/layout/matrix2"/>
    <dgm:cxn modelId="{D05D009E-A72F-864D-82E3-09539FF067EC}" srcId="{7EBF8BE7-F459-A74A-B4C0-DA0D41572021}" destId="{5E1611AC-664F-9D4D-8BEE-07F776AF914D}" srcOrd="1" destOrd="0" parTransId="{17F54F79-E78B-644F-83AD-4CEB73C08B16}" sibTransId="{CCDBE03B-F391-5446-8C06-EB2242EB695C}"/>
    <dgm:cxn modelId="{4BABC46D-34BF-064D-833F-DABE9B913CCE}" type="presOf" srcId="{A4FE7BC6-6158-E94A-BE96-E20D9BEE6690}" destId="{9F3DC797-BFCB-EB4B-93D4-EAAC0722AC79}" srcOrd="0" destOrd="0" presId="urn:microsoft.com/office/officeart/2005/8/layout/matrix2"/>
    <dgm:cxn modelId="{B875ED26-26C9-784B-BC5D-8E89E95CE57F}" srcId="{7EBF8BE7-F459-A74A-B4C0-DA0D41572021}" destId="{032C0CC9-DA41-E64B-B398-D47D2910AFBE}" srcOrd="3" destOrd="0" parTransId="{ED42FD59-897E-8748-AB2B-E21553A5FD6F}" sibTransId="{945BAAB4-045B-FD4C-9341-B1ACA123FE94}"/>
    <dgm:cxn modelId="{A4217F34-6C63-C44A-B103-205A85F03318}" srcId="{7EBF8BE7-F459-A74A-B4C0-DA0D41572021}" destId="{3B093B0D-3E1E-4846-BFB1-2E8D7B76295A}" srcOrd="0" destOrd="0" parTransId="{DEBB9AC4-8C6A-0149-8492-388CE2232D62}" sibTransId="{88A425C9-9244-6C4A-9827-619782221ED1}"/>
    <dgm:cxn modelId="{DC1D0981-A398-1A41-9964-7E1B6C32ADAB}" type="presOf" srcId="{7EBF8BE7-F459-A74A-B4C0-DA0D41572021}" destId="{8F762393-3EEE-5D49-913D-0933E79D03EA}" srcOrd="0" destOrd="0" presId="urn:microsoft.com/office/officeart/2005/8/layout/matrix2"/>
    <dgm:cxn modelId="{81E6F277-64F6-B84B-99A8-9E16D4639C78}" type="presOf" srcId="{032C0CC9-DA41-E64B-B398-D47D2910AFBE}" destId="{035BC9C5-C857-4742-A1F8-D77D6134B6AF}" srcOrd="0" destOrd="0" presId="urn:microsoft.com/office/officeart/2005/8/layout/matrix2"/>
    <dgm:cxn modelId="{EFB29E69-2F05-9843-AC7D-7DD6BFEA3737}" type="presOf" srcId="{3B093B0D-3E1E-4846-BFB1-2E8D7B76295A}" destId="{AD92B1DA-ED44-8A4B-A3C7-9E9D5BE04EDB}" srcOrd="0" destOrd="0" presId="urn:microsoft.com/office/officeart/2005/8/layout/matrix2"/>
    <dgm:cxn modelId="{84835302-D9AF-844F-B0E7-59B1168BB928}" type="presParOf" srcId="{8F762393-3EEE-5D49-913D-0933E79D03EA}" destId="{64B5F895-4472-E040-8BC3-235E3B8DD763}" srcOrd="0" destOrd="0" presId="urn:microsoft.com/office/officeart/2005/8/layout/matrix2"/>
    <dgm:cxn modelId="{25073BC6-ED9E-9C4E-9E37-7ADB77CD6EA8}" type="presParOf" srcId="{8F762393-3EEE-5D49-913D-0933E79D03EA}" destId="{AD92B1DA-ED44-8A4B-A3C7-9E9D5BE04EDB}" srcOrd="1" destOrd="0" presId="urn:microsoft.com/office/officeart/2005/8/layout/matrix2"/>
    <dgm:cxn modelId="{9A44BC17-63BA-4C45-99C4-7FDC059937AF}" type="presParOf" srcId="{8F762393-3EEE-5D49-913D-0933E79D03EA}" destId="{E4ECAFBE-BCA9-784C-A48D-5F24909EEB93}" srcOrd="2" destOrd="0" presId="urn:microsoft.com/office/officeart/2005/8/layout/matrix2"/>
    <dgm:cxn modelId="{963C5153-4ED6-CB4A-A812-C0293735ADA6}" type="presParOf" srcId="{8F762393-3EEE-5D49-913D-0933E79D03EA}" destId="{9F3DC797-BFCB-EB4B-93D4-EAAC0722AC79}" srcOrd="3" destOrd="0" presId="urn:microsoft.com/office/officeart/2005/8/layout/matrix2"/>
    <dgm:cxn modelId="{63811CE0-3CF2-5A4F-821C-5B486D544B98}" type="presParOf" srcId="{8F762393-3EEE-5D49-913D-0933E79D03EA}" destId="{035BC9C5-C857-4742-A1F8-D77D6134B6AF}"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C0C89E-AC3E-42A9-B134-62AA9FB45539}" type="doc">
      <dgm:prSet loTypeId="urn:diagrams.loki3.com/BracketList" loCatId="list" qsTypeId="urn:microsoft.com/office/officeart/2005/8/quickstyle/simple1" qsCatId="simple" csTypeId="urn:microsoft.com/office/officeart/2005/8/colors/accent1_2" csCatId="accent1" phldr="1"/>
      <dgm:spPr/>
      <dgm:t>
        <a:bodyPr/>
        <a:lstStyle/>
        <a:p>
          <a:endParaRPr lang="en-US"/>
        </a:p>
      </dgm:t>
    </dgm:pt>
    <dgm:pt modelId="{F9871F67-5C03-47FE-AACC-50529CCAE808}">
      <dgm:prSet phldrT="[Text]"/>
      <dgm:spPr/>
      <dgm:t>
        <a:bodyPr/>
        <a:lstStyle/>
        <a:p>
          <a:r>
            <a:rPr lang="en-US" dirty="0"/>
            <a:t>Principe 1</a:t>
          </a:r>
        </a:p>
      </dgm:t>
    </dgm:pt>
    <dgm:pt modelId="{6644AED7-3088-498E-99A6-9D25FB9EA550}" type="parTrans" cxnId="{671FBDA2-0B11-464F-B5E6-4A15C51C00B7}">
      <dgm:prSet/>
      <dgm:spPr/>
      <dgm:t>
        <a:bodyPr/>
        <a:lstStyle/>
        <a:p>
          <a:endParaRPr lang="en-US"/>
        </a:p>
      </dgm:t>
    </dgm:pt>
    <dgm:pt modelId="{4D62D349-C6EF-4E87-AAB7-2E783D9D8CCC}" type="sibTrans" cxnId="{671FBDA2-0B11-464F-B5E6-4A15C51C00B7}">
      <dgm:prSet/>
      <dgm:spPr/>
      <dgm:t>
        <a:bodyPr/>
        <a:lstStyle/>
        <a:p>
          <a:endParaRPr lang="en-US"/>
        </a:p>
      </dgm:t>
    </dgm:pt>
    <dgm:pt modelId="{D5CC8103-5F85-447B-96E6-00022DF06EAB}">
      <dgm:prSet phldrT="[Text]"/>
      <dgm:spPr/>
      <dgm:t>
        <a:bodyPr/>
        <a:lstStyle/>
        <a:p>
          <a:r>
            <a:rPr lang="fr-BE" noProof="0" dirty="0"/>
            <a:t>La violence faite aux femmes est une violation des droits fondamentaux</a:t>
          </a:r>
        </a:p>
      </dgm:t>
    </dgm:pt>
    <dgm:pt modelId="{AA9D5585-28C3-4E13-8DF4-B4CAF76D2324}" type="parTrans" cxnId="{E00801AC-7AF4-495B-BE3D-43BEA05CF932}">
      <dgm:prSet/>
      <dgm:spPr/>
      <dgm:t>
        <a:bodyPr/>
        <a:lstStyle/>
        <a:p>
          <a:endParaRPr lang="en-US"/>
        </a:p>
      </dgm:t>
    </dgm:pt>
    <dgm:pt modelId="{08D2FC94-3628-4438-9A15-830E884D6BB7}" type="sibTrans" cxnId="{E00801AC-7AF4-495B-BE3D-43BEA05CF932}">
      <dgm:prSet/>
      <dgm:spPr/>
      <dgm:t>
        <a:bodyPr/>
        <a:lstStyle/>
        <a:p>
          <a:endParaRPr lang="en-US"/>
        </a:p>
      </dgm:t>
    </dgm:pt>
    <dgm:pt modelId="{38039F5D-38F5-4D20-8AAF-56B0061E67BB}">
      <dgm:prSet phldrT="[Text]"/>
      <dgm:spPr/>
      <dgm:t>
        <a:bodyPr/>
        <a:lstStyle/>
        <a:p>
          <a:r>
            <a:rPr lang="en-US" dirty="0"/>
            <a:t>Principe 2</a:t>
          </a:r>
        </a:p>
      </dgm:t>
    </dgm:pt>
    <dgm:pt modelId="{E9C73193-2629-4B05-98AC-B37DEB9DA161}" type="parTrans" cxnId="{321016B9-5D03-454A-AD0C-ECA5D7AC0F01}">
      <dgm:prSet/>
      <dgm:spPr/>
      <dgm:t>
        <a:bodyPr/>
        <a:lstStyle/>
        <a:p>
          <a:endParaRPr lang="en-US"/>
        </a:p>
      </dgm:t>
    </dgm:pt>
    <dgm:pt modelId="{ECA500A6-E3F3-4329-9F9A-3A36E78F7938}" type="sibTrans" cxnId="{321016B9-5D03-454A-AD0C-ECA5D7AC0F01}">
      <dgm:prSet/>
      <dgm:spPr/>
      <dgm:t>
        <a:bodyPr/>
        <a:lstStyle/>
        <a:p>
          <a:endParaRPr lang="en-US"/>
        </a:p>
      </dgm:t>
    </dgm:pt>
    <dgm:pt modelId="{7BD72BCC-E9A4-45ED-A320-581EFDF8067D}">
      <dgm:prSet phldrT="[Text]"/>
      <dgm:spPr/>
      <dgm:t>
        <a:bodyPr/>
        <a:lstStyle/>
        <a:p>
          <a:r>
            <a:rPr lang="fr-BE" noProof="0" dirty="0"/>
            <a:t>La violence faite aux femmes est une discrimination</a:t>
          </a:r>
        </a:p>
      </dgm:t>
    </dgm:pt>
    <dgm:pt modelId="{8833162E-9FCB-4E00-BDA7-585E9F7F7B82}" type="parTrans" cxnId="{FCAD3AB2-5948-4AAE-8F68-4FBC51369B74}">
      <dgm:prSet/>
      <dgm:spPr/>
      <dgm:t>
        <a:bodyPr/>
        <a:lstStyle/>
        <a:p>
          <a:endParaRPr lang="en-US"/>
        </a:p>
      </dgm:t>
    </dgm:pt>
    <dgm:pt modelId="{6CF92D74-9D17-4010-9A95-4747D70EE0F8}" type="sibTrans" cxnId="{FCAD3AB2-5948-4AAE-8F68-4FBC51369B74}">
      <dgm:prSet/>
      <dgm:spPr/>
      <dgm:t>
        <a:bodyPr/>
        <a:lstStyle/>
        <a:p>
          <a:endParaRPr lang="en-US"/>
        </a:p>
      </dgm:t>
    </dgm:pt>
    <dgm:pt modelId="{D496B735-3BBD-4EA8-AE7E-FB5968C1F915}" type="pres">
      <dgm:prSet presAssocID="{F6C0C89E-AC3E-42A9-B134-62AA9FB45539}" presName="Name0" presStyleCnt="0">
        <dgm:presLayoutVars>
          <dgm:dir/>
          <dgm:animLvl val="lvl"/>
          <dgm:resizeHandles val="exact"/>
        </dgm:presLayoutVars>
      </dgm:prSet>
      <dgm:spPr/>
      <dgm:t>
        <a:bodyPr/>
        <a:lstStyle/>
        <a:p>
          <a:endParaRPr lang="en-US"/>
        </a:p>
      </dgm:t>
    </dgm:pt>
    <dgm:pt modelId="{56536200-3953-411F-99A0-C16EF5EE1DDE}" type="pres">
      <dgm:prSet presAssocID="{F9871F67-5C03-47FE-AACC-50529CCAE808}" presName="linNode" presStyleCnt="0"/>
      <dgm:spPr/>
    </dgm:pt>
    <dgm:pt modelId="{B6065622-E885-46F6-B40E-C498EE134D73}" type="pres">
      <dgm:prSet presAssocID="{F9871F67-5C03-47FE-AACC-50529CCAE808}" presName="parTx" presStyleLbl="revTx" presStyleIdx="0" presStyleCnt="2">
        <dgm:presLayoutVars>
          <dgm:chMax val="1"/>
          <dgm:bulletEnabled val="1"/>
        </dgm:presLayoutVars>
      </dgm:prSet>
      <dgm:spPr/>
      <dgm:t>
        <a:bodyPr/>
        <a:lstStyle/>
        <a:p>
          <a:endParaRPr lang="en-US"/>
        </a:p>
      </dgm:t>
    </dgm:pt>
    <dgm:pt modelId="{5711291F-68A9-4DD5-A88F-118F6679F8A0}" type="pres">
      <dgm:prSet presAssocID="{F9871F67-5C03-47FE-AACC-50529CCAE808}" presName="bracket" presStyleLbl="parChTrans1D1" presStyleIdx="0" presStyleCnt="2"/>
      <dgm:spPr/>
    </dgm:pt>
    <dgm:pt modelId="{B50610C0-9331-4D78-9363-A8A75337BB8D}" type="pres">
      <dgm:prSet presAssocID="{F9871F67-5C03-47FE-AACC-50529CCAE808}" presName="spH" presStyleCnt="0"/>
      <dgm:spPr/>
    </dgm:pt>
    <dgm:pt modelId="{1B9592C3-0F5F-49CA-B8F4-5B9E971982D7}" type="pres">
      <dgm:prSet presAssocID="{F9871F67-5C03-47FE-AACC-50529CCAE808}" presName="desTx" presStyleLbl="node1" presStyleIdx="0" presStyleCnt="2">
        <dgm:presLayoutVars>
          <dgm:bulletEnabled val="1"/>
        </dgm:presLayoutVars>
      </dgm:prSet>
      <dgm:spPr/>
      <dgm:t>
        <a:bodyPr/>
        <a:lstStyle/>
        <a:p>
          <a:endParaRPr lang="en-US"/>
        </a:p>
      </dgm:t>
    </dgm:pt>
    <dgm:pt modelId="{071F99A7-356D-464A-8E96-2E7163E0AB96}" type="pres">
      <dgm:prSet presAssocID="{4D62D349-C6EF-4E87-AAB7-2E783D9D8CCC}" presName="spV" presStyleCnt="0"/>
      <dgm:spPr/>
    </dgm:pt>
    <dgm:pt modelId="{7F1EB893-0240-4BBE-B8B5-BFE6328889E7}" type="pres">
      <dgm:prSet presAssocID="{38039F5D-38F5-4D20-8AAF-56B0061E67BB}" presName="linNode" presStyleCnt="0"/>
      <dgm:spPr/>
    </dgm:pt>
    <dgm:pt modelId="{7DA6A5E8-7E55-487E-AC8D-66612A3A967C}" type="pres">
      <dgm:prSet presAssocID="{38039F5D-38F5-4D20-8AAF-56B0061E67BB}" presName="parTx" presStyleLbl="revTx" presStyleIdx="1" presStyleCnt="2">
        <dgm:presLayoutVars>
          <dgm:chMax val="1"/>
          <dgm:bulletEnabled val="1"/>
        </dgm:presLayoutVars>
      </dgm:prSet>
      <dgm:spPr/>
      <dgm:t>
        <a:bodyPr/>
        <a:lstStyle/>
        <a:p>
          <a:endParaRPr lang="en-US"/>
        </a:p>
      </dgm:t>
    </dgm:pt>
    <dgm:pt modelId="{62D4DA9D-1FE4-48EB-BCAA-CCB1431246CB}" type="pres">
      <dgm:prSet presAssocID="{38039F5D-38F5-4D20-8AAF-56B0061E67BB}" presName="bracket" presStyleLbl="parChTrans1D1" presStyleIdx="1" presStyleCnt="2"/>
      <dgm:spPr/>
    </dgm:pt>
    <dgm:pt modelId="{E2F9B99A-4E46-435C-A955-49A5F333EBB0}" type="pres">
      <dgm:prSet presAssocID="{38039F5D-38F5-4D20-8AAF-56B0061E67BB}" presName="spH" presStyleCnt="0"/>
      <dgm:spPr/>
    </dgm:pt>
    <dgm:pt modelId="{50942507-59AA-4F00-BF66-2868BE18D579}" type="pres">
      <dgm:prSet presAssocID="{38039F5D-38F5-4D20-8AAF-56B0061E67BB}" presName="desTx" presStyleLbl="node1" presStyleIdx="1" presStyleCnt="2">
        <dgm:presLayoutVars>
          <dgm:bulletEnabled val="1"/>
        </dgm:presLayoutVars>
      </dgm:prSet>
      <dgm:spPr/>
      <dgm:t>
        <a:bodyPr/>
        <a:lstStyle/>
        <a:p>
          <a:endParaRPr lang="en-US"/>
        </a:p>
      </dgm:t>
    </dgm:pt>
  </dgm:ptLst>
  <dgm:cxnLst>
    <dgm:cxn modelId="{E00801AC-7AF4-495B-BE3D-43BEA05CF932}" srcId="{F9871F67-5C03-47FE-AACC-50529CCAE808}" destId="{D5CC8103-5F85-447B-96E6-00022DF06EAB}" srcOrd="0" destOrd="0" parTransId="{AA9D5585-28C3-4E13-8DF4-B4CAF76D2324}" sibTransId="{08D2FC94-3628-4438-9A15-830E884D6BB7}"/>
    <dgm:cxn modelId="{392291E8-FC80-4BFA-AA8D-B2391FE54A7B}" type="presOf" srcId="{D5CC8103-5F85-447B-96E6-00022DF06EAB}" destId="{1B9592C3-0F5F-49CA-B8F4-5B9E971982D7}" srcOrd="0" destOrd="0" presId="urn:diagrams.loki3.com/BracketList"/>
    <dgm:cxn modelId="{9D9A6C0A-2FCC-412C-8A4F-737F19D8D067}" type="presOf" srcId="{F9871F67-5C03-47FE-AACC-50529CCAE808}" destId="{B6065622-E885-46F6-B40E-C498EE134D73}" srcOrd="0" destOrd="0" presId="urn:diagrams.loki3.com/BracketList"/>
    <dgm:cxn modelId="{E3AFA75C-E45D-4B2E-B56C-4BEA92206CA5}" type="presOf" srcId="{7BD72BCC-E9A4-45ED-A320-581EFDF8067D}" destId="{50942507-59AA-4F00-BF66-2868BE18D579}" srcOrd="0" destOrd="0" presId="urn:diagrams.loki3.com/BracketList"/>
    <dgm:cxn modelId="{321016B9-5D03-454A-AD0C-ECA5D7AC0F01}" srcId="{F6C0C89E-AC3E-42A9-B134-62AA9FB45539}" destId="{38039F5D-38F5-4D20-8AAF-56B0061E67BB}" srcOrd="1" destOrd="0" parTransId="{E9C73193-2629-4B05-98AC-B37DEB9DA161}" sibTransId="{ECA500A6-E3F3-4329-9F9A-3A36E78F7938}"/>
    <dgm:cxn modelId="{FCAD3AB2-5948-4AAE-8F68-4FBC51369B74}" srcId="{38039F5D-38F5-4D20-8AAF-56B0061E67BB}" destId="{7BD72BCC-E9A4-45ED-A320-581EFDF8067D}" srcOrd="0" destOrd="0" parTransId="{8833162E-9FCB-4E00-BDA7-585E9F7F7B82}" sibTransId="{6CF92D74-9D17-4010-9A95-4747D70EE0F8}"/>
    <dgm:cxn modelId="{671FBDA2-0B11-464F-B5E6-4A15C51C00B7}" srcId="{F6C0C89E-AC3E-42A9-B134-62AA9FB45539}" destId="{F9871F67-5C03-47FE-AACC-50529CCAE808}" srcOrd="0" destOrd="0" parTransId="{6644AED7-3088-498E-99A6-9D25FB9EA550}" sibTransId="{4D62D349-C6EF-4E87-AAB7-2E783D9D8CCC}"/>
    <dgm:cxn modelId="{4EB605C7-ABD8-43AC-A7BA-27814D195E10}" type="presOf" srcId="{38039F5D-38F5-4D20-8AAF-56B0061E67BB}" destId="{7DA6A5E8-7E55-487E-AC8D-66612A3A967C}" srcOrd="0" destOrd="0" presId="urn:diagrams.loki3.com/BracketList"/>
    <dgm:cxn modelId="{1C2B31BF-94C2-48C3-8CD6-A4CF1046E481}" type="presOf" srcId="{F6C0C89E-AC3E-42A9-B134-62AA9FB45539}" destId="{D496B735-3BBD-4EA8-AE7E-FB5968C1F915}" srcOrd="0" destOrd="0" presId="urn:diagrams.loki3.com/BracketList"/>
    <dgm:cxn modelId="{EDF6610F-350B-42F2-8A52-E05A659A35A9}" type="presParOf" srcId="{D496B735-3BBD-4EA8-AE7E-FB5968C1F915}" destId="{56536200-3953-411F-99A0-C16EF5EE1DDE}" srcOrd="0" destOrd="0" presId="urn:diagrams.loki3.com/BracketList"/>
    <dgm:cxn modelId="{70F6E389-5E4E-47FD-A410-473965E76E06}" type="presParOf" srcId="{56536200-3953-411F-99A0-C16EF5EE1DDE}" destId="{B6065622-E885-46F6-B40E-C498EE134D73}" srcOrd="0" destOrd="0" presId="urn:diagrams.loki3.com/BracketList"/>
    <dgm:cxn modelId="{DE04F011-CB6A-461C-B8F6-2A05ED78C999}" type="presParOf" srcId="{56536200-3953-411F-99A0-C16EF5EE1DDE}" destId="{5711291F-68A9-4DD5-A88F-118F6679F8A0}" srcOrd="1" destOrd="0" presId="urn:diagrams.loki3.com/BracketList"/>
    <dgm:cxn modelId="{7DF31355-A8F0-4495-849F-74351BACB54E}" type="presParOf" srcId="{56536200-3953-411F-99A0-C16EF5EE1DDE}" destId="{B50610C0-9331-4D78-9363-A8A75337BB8D}" srcOrd="2" destOrd="0" presId="urn:diagrams.loki3.com/BracketList"/>
    <dgm:cxn modelId="{75FCE1DC-3807-4C61-BC2C-B85218F3F358}" type="presParOf" srcId="{56536200-3953-411F-99A0-C16EF5EE1DDE}" destId="{1B9592C3-0F5F-49CA-B8F4-5B9E971982D7}" srcOrd="3" destOrd="0" presId="urn:diagrams.loki3.com/BracketList"/>
    <dgm:cxn modelId="{2FE8BE12-876E-4CBB-92DC-2BC12A3BC995}" type="presParOf" srcId="{D496B735-3BBD-4EA8-AE7E-FB5968C1F915}" destId="{071F99A7-356D-464A-8E96-2E7163E0AB96}" srcOrd="1" destOrd="0" presId="urn:diagrams.loki3.com/BracketList"/>
    <dgm:cxn modelId="{9738EE7F-B7FD-4683-936A-8E2BF6A0EBB2}" type="presParOf" srcId="{D496B735-3BBD-4EA8-AE7E-FB5968C1F915}" destId="{7F1EB893-0240-4BBE-B8B5-BFE6328889E7}" srcOrd="2" destOrd="0" presId="urn:diagrams.loki3.com/BracketList"/>
    <dgm:cxn modelId="{CFA62B2F-A182-4559-A5F9-98D230B2FEC3}" type="presParOf" srcId="{7F1EB893-0240-4BBE-B8B5-BFE6328889E7}" destId="{7DA6A5E8-7E55-487E-AC8D-66612A3A967C}" srcOrd="0" destOrd="0" presId="urn:diagrams.loki3.com/BracketList"/>
    <dgm:cxn modelId="{117A41D5-AEDF-4F4F-8F31-B22AE0AF25A8}" type="presParOf" srcId="{7F1EB893-0240-4BBE-B8B5-BFE6328889E7}" destId="{62D4DA9D-1FE4-48EB-BCAA-CCB1431246CB}" srcOrd="1" destOrd="0" presId="urn:diagrams.loki3.com/BracketList"/>
    <dgm:cxn modelId="{3756A57C-DD06-4E2C-AF8C-DBE10BFD7099}" type="presParOf" srcId="{7F1EB893-0240-4BBE-B8B5-BFE6328889E7}" destId="{E2F9B99A-4E46-435C-A955-49A5F333EBB0}" srcOrd="2" destOrd="0" presId="urn:diagrams.loki3.com/BracketList"/>
    <dgm:cxn modelId="{E6C05E6C-33E0-4AF0-AE02-F8BBFB8DBDB1}" type="presParOf" srcId="{7F1EB893-0240-4BBE-B8B5-BFE6328889E7}" destId="{50942507-59AA-4F00-BF66-2868BE18D579}" srcOrd="3" destOrd="0" presId="urn:diagrams.loki3.com/Bracke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EC253CB-BC28-4833-A82E-4DFAD7A3D6CE}" type="doc">
      <dgm:prSet loTypeId="urn:microsoft.com/office/officeart/2009/3/layout/PlusandMinus" loCatId="relationship" qsTypeId="urn:microsoft.com/office/officeart/2005/8/quickstyle/simple1" qsCatId="simple" csTypeId="urn:microsoft.com/office/officeart/2005/8/colors/accent1_2" csCatId="accent1" phldr="1"/>
      <dgm:spPr/>
      <dgm:t>
        <a:bodyPr/>
        <a:lstStyle/>
        <a:p>
          <a:endParaRPr lang="en-US"/>
        </a:p>
      </dgm:t>
    </dgm:pt>
    <dgm:pt modelId="{23DA39C9-8FBF-4EA5-9ACF-05DF6C6B518B}">
      <dgm:prSet phldrT="[Text]" custT="1"/>
      <dgm:spPr/>
      <dgm:t>
        <a:bodyPr/>
        <a:lstStyle/>
        <a:p>
          <a:endParaRPr lang="fr-BE" sz="2400" noProof="0" dirty="0"/>
        </a:p>
        <a:p>
          <a:r>
            <a:rPr lang="fr-BE" sz="2400" noProof="0" dirty="0"/>
            <a:t>- Augmentation croissante des références à la Convention d’Istanbul dans la jurisprudence de la </a:t>
          </a:r>
          <a:r>
            <a:rPr lang="fr-BE" sz="2400" noProof="0" dirty="0" err="1"/>
            <a:t>CtEDH</a:t>
          </a:r>
          <a:r>
            <a:rPr lang="fr-BE" sz="2400" noProof="0" dirty="0"/>
            <a:t>  (</a:t>
          </a:r>
          <a:r>
            <a:rPr lang="fr-BE" sz="2400" i="1" noProof="0" dirty="0"/>
            <a:t>M.G. c. Turquie, </a:t>
          </a:r>
          <a:r>
            <a:rPr lang="fr-BE" sz="2400" i="1" noProof="0" dirty="0" err="1"/>
            <a:t>Halime</a:t>
          </a:r>
          <a:r>
            <a:rPr lang="fr-BE" sz="2400" i="1" noProof="0" dirty="0"/>
            <a:t> </a:t>
          </a:r>
          <a:r>
            <a:rPr lang="fr-BE" sz="2400" i="1" noProof="0" dirty="0" err="1"/>
            <a:t>Kilic</a:t>
          </a:r>
          <a:r>
            <a:rPr lang="fr-BE" sz="2400" i="1" noProof="0" dirty="0"/>
            <a:t> c. Turquie, Y. c. Slovénie et </a:t>
          </a:r>
          <a:r>
            <a:rPr lang="fr-BE" sz="2400" i="1" noProof="0" dirty="0" err="1"/>
            <a:t>Rohena</a:t>
          </a:r>
          <a:r>
            <a:rPr lang="fr-BE" sz="2400" i="1" noProof="0" dirty="0"/>
            <a:t> c. République </a:t>
          </a:r>
          <a:r>
            <a:rPr lang="fr-BE" sz="2400" i="1" noProof="0" dirty="0" smtClean="0"/>
            <a:t>Tchèque</a:t>
          </a:r>
          <a:endParaRPr lang="fr-BE" sz="2400" i="0" noProof="0" dirty="0"/>
        </a:p>
        <a:p>
          <a:r>
            <a:rPr lang="fr-BE" sz="2400" i="0" noProof="0" dirty="0"/>
            <a:t>- </a:t>
          </a:r>
          <a:r>
            <a:rPr lang="fr-BE" sz="2400" i="0" noProof="0" dirty="0" smtClean="0"/>
            <a:t>Section entière </a:t>
          </a:r>
          <a:r>
            <a:rPr lang="fr-BE" sz="2400" i="0" noProof="0" dirty="0"/>
            <a:t>des arrêts dédiées à la CEDEF et à la Convention </a:t>
          </a:r>
          <a:r>
            <a:rPr lang="fr-BE" sz="2400" i="0" noProof="0" dirty="0" smtClean="0"/>
            <a:t>d’Istanbul</a:t>
          </a:r>
          <a:endParaRPr lang="fr-BE" sz="2400" noProof="0" dirty="0"/>
        </a:p>
      </dgm:t>
    </dgm:pt>
    <dgm:pt modelId="{03E75E9D-0D9F-48CB-8A6C-5F04C3DF2F10}" type="parTrans" cxnId="{D2E56B5B-188D-42BB-B0D7-18589E4D9635}">
      <dgm:prSet/>
      <dgm:spPr/>
      <dgm:t>
        <a:bodyPr/>
        <a:lstStyle/>
        <a:p>
          <a:endParaRPr lang="en-US"/>
        </a:p>
      </dgm:t>
    </dgm:pt>
    <dgm:pt modelId="{177EA0DD-4FED-47F5-88A8-25B10FB4D7A4}" type="sibTrans" cxnId="{D2E56B5B-188D-42BB-B0D7-18589E4D9635}">
      <dgm:prSet/>
      <dgm:spPr/>
      <dgm:t>
        <a:bodyPr/>
        <a:lstStyle/>
        <a:p>
          <a:endParaRPr lang="en-US"/>
        </a:p>
      </dgm:t>
    </dgm:pt>
    <dgm:pt modelId="{225ADCF4-4261-46B1-ACD9-DE9C69A5421C}">
      <dgm:prSet phldrT="[Text]" custT="1"/>
      <dgm:spPr/>
      <dgm:t>
        <a:bodyPr/>
        <a:lstStyle/>
        <a:p>
          <a:endParaRPr lang="fr-BE" sz="2400" noProof="0" dirty="0"/>
        </a:p>
        <a:p>
          <a:r>
            <a:rPr lang="fr-BE" sz="2400" noProof="0" dirty="0"/>
            <a:t>- Référence pas encore systématique (</a:t>
          </a:r>
          <a:r>
            <a:rPr lang="fr-BE" sz="2400" i="1" noProof="0" dirty="0" err="1"/>
            <a:t>Sow</a:t>
          </a:r>
          <a:r>
            <a:rPr lang="fr-BE" sz="2400" i="1" noProof="0" dirty="0"/>
            <a:t> c. Belgique</a:t>
          </a:r>
          <a:r>
            <a:rPr lang="fr-BE" sz="2400" i="0" noProof="0" dirty="0" smtClean="0"/>
            <a:t>)</a:t>
          </a:r>
          <a:endParaRPr lang="fr-BE" sz="2400" i="0" noProof="0" dirty="0"/>
        </a:p>
        <a:p>
          <a:r>
            <a:rPr lang="fr-BE" sz="2400" i="0" noProof="0" dirty="0"/>
            <a:t>- Parfois un simple renvoi à l’arrêt </a:t>
          </a:r>
          <a:r>
            <a:rPr lang="fr-BE" sz="2400" i="1" noProof="0" dirty="0"/>
            <a:t>Opuz c. </a:t>
          </a:r>
          <a:r>
            <a:rPr lang="fr-BE" sz="2400" i="1" noProof="0" dirty="0" smtClean="0"/>
            <a:t>Turquie</a:t>
          </a:r>
          <a:endParaRPr lang="fr-BE" sz="2400" i="0" noProof="0" dirty="0"/>
        </a:p>
        <a:p>
          <a:endParaRPr lang="fr-BE" sz="2400" noProof="0" dirty="0"/>
        </a:p>
      </dgm:t>
    </dgm:pt>
    <dgm:pt modelId="{9EA5B266-D05F-47B3-B12C-4FC9A3CF01C9}" type="parTrans" cxnId="{183C6887-53DE-4325-9C86-FE257BF14D30}">
      <dgm:prSet/>
      <dgm:spPr/>
      <dgm:t>
        <a:bodyPr/>
        <a:lstStyle/>
        <a:p>
          <a:endParaRPr lang="en-US"/>
        </a:p>
      </dgm:t>
    </dgm:pt>
    <dgm:pt modelId="{CC78DFDA-BB93-4016-95BE-B9C0373FD8AE}" type="sibTrans" cxnId="{183C6887-53DE-4325-9C86-FE257BF14D30}">
      <dgm:prSet/>
      <dgm:spPr/>
      <dgm:t>
        <a:bodyPr/>
        <a:lstStyle/>
        <a:p>
          <a:endParaRPr lang="en-US"/>
        </a:p>
      </dgm:t>
    </dgm:pt>
    <dgm:pt modelId="{A806F341-10AB-4D5D-A92B-2BE208BE99DD}" type="pres">
      <dgm:prSet presAssocID="{9EC253CB-BC28-4833-A82E-4DFAD7A3D6CE}" presName="Name0" presStyleCnt="0">
        <dgm:presLayoutVars>
          <dgm:chMax val="2"/>
          <dgm:chPref val="2"/>
          <dgm:dir/>
          <dgm:animOne/>
          <dgm:resizeHandles val="exact"/>
        </dgm:presLayoutVars>
      </dgm:prSet>
      <dgm:spPr/>
      <dgm:t>
        <a:bodyPr/>
        <a:lstStyle/>
        <a:p>
          <a:endParaRPr lang="en-US"/>
        </a:p>
      </dgm:t>
    </dgm:pt>
    <dgm:pt modelId="{5A45EB81-0B85-421F-82EC-A0BC3A336B52}" type="pres">
      <dgm:prSet presAssocID="{9EC253CB-BC28-4833-A82E-4DFAD7A3D6CE}" presName="Background" presStyleLbl="bgImgPlace1" presStyleIdx="0" presStyleCnt="1" custScaleX="113838" custScaleY="129370" custLinFactNeighborX="-552" custLinFactNeighborY="-263"/>
      <dgm:spPr/>
    </dgm:pt>
    <dgm:pt modelId="{D4EFE25A-3B34-49C9-A50E-132C67BD1165}" type="pres">
      <dgm:prSet presAssocID="{9EC253CB-BC28-4833-A82E-4DFAD7A3D6CE}" presName="ParentText1" presStyleLbl="revTx" presStyleIdx="0" presStyleCnt="2" custScaleX="103940" custScaleY="123324" custLinFactNeighborX="-14061" custLinFactNeighborY="-2769">
        <dgm:presLayoutVars>
          <dgm:chMax val="0"/>
          <dgm:chPref val="0"/>
          <dgm:bulletEnabled val="1"/>
        </dgm:presLayoutVars>
      </dgm:prSet>
      <dgm:spPr/>
      <dgm:t>
        <a:bodyPr/>
        <a:lstStyle/>
        <a:p>
          <a:endParaRPr lang="en-US"/>
        </a:p>
      </dgm:t>
    </dgm:pt>
    <dgm:pt modelId="{B2F8870B-400F-4D45-AA4C-7AC83DECA836}" type="pres">
      <dgm:prSet presAssocID="{9EC253CB-BC28-4833-A82E-4DFAD7A3D6CE}" presName="ParentText2" presStyleLbl="revTx" presStyleIdx="1" presStyleCnt="2" custScaleX="115080" custScaleY="128425" custLinFactNeighborX="10253" custLinFactNeighborY="-3076">
        <dgm:presLayoutVars>
          <dgm:chMax val="0"/>
          <dgm:chPref val="0"/>
          <dgm:bulletEnabled val="1"/>
        </dgm:presLayoutVars>
      </dgm:prSet>
      <dgm:spPr/>
      <dgm:t>
        <a:bodyPr/>
        <a:lstStyle/>
        <a:p>
          <a:endParaRPr lang="en-US"/>
        </a:p>
      </dgm:t>
    </dgm:pt>
    <dgm:pt modelId="{A21DE662-3C64-47F7-970D-6047B1E78740}" type="pres">
      <dgm:prSet presAssocID="{9EC253CB-BC28-4833-A82E-4DFAD7A3D6CE}" presName="Plus" presStyleLbl="alignNode1" presStyleIdx="0" presStyleCnt="2" custScaleX="53098" custScaleY="52345" custLinFactNeighborX="-21972" custLinFactNeighborY="-29183"/>
      <dgm:spPr/>
    </dgm:pt>
    <dgm:pt modelId="{62FB4D0B-912E-4EED-B037-D4B8FD8622D2}" type="pres">
      <dgm:prSet presAssocID="{9EC253CB-BC28-4833-A82E-4DFAD7A3D6CE}" presName="Minus" presStyleLbl="alignNode1" presStyleIdx="1" presStyleCnt="2" custScaleX="76276" custScaleY="88223" custLinFactNeighborX="35623" custLinFactNeighborY="-89865"/>
      <dgm:spPr/>
    </dgm:pt>
    <dgm:pt modelId="{D381D4DD-ED49-49F3-831E-894CF16DA68A}" type="pres">
      <dgm:prSet presAssocID="{9EC253CB-BC28-4833-A82E-4DFAD7A3D6CE}" presName="Divider" presStyleLbl="parChTrans1D1" presStyleIdx="0" presStyleCnt="1"/>
      <dgm:spPr/>
    </dgm:pt>
  </dgm:ptLst>
  <dgm:cxnLst>
    <dgm:cxn modelId="{183C6887-53DE-4325-9C86-FE257BF14D30}" srcId="{9EC253CB-BC28-4833-A82E-4DFAD7A3D6CE}" destId="{225ADCF4-4261-46B1-ACD9-DE9C69A5421C}" srcOrd="1" destOrd="0" parTransId="{9EA5B266-D05F-47B3-B12C-4FC9A3CF01C9}" sibTransId="{CC78DFDA-BB93-4016-95BE-B9C0373FD8AE}"/>
    <dgm:cxn modelId="{CD285B1A-6BDA-43AE-A25E-B1B42C33057E}" type="presOf" srcId="{23DA39C9-8FBF-4EA5-9ACF-05DF6C6B518B}" destId="{D4EFE25A-3B34-49C9-A50E-132C67BD1165}" srcOrd="0" destOrd="0" presId="urn:microsoft.com/office/officeart/2009/3/layout/PlusandMinus"/>
    <dgm:cxn modelId="{99DA9FF1-C2D6-4A68-9E18-9CABE8809131}" type="presOf" srcId="{9EC253CB-BC28-4833-A82E-4DFAD7A3D6CE}" destId="{A806F341-10AB-4D5D-A92B-2BE208BE99DD}" srcOrd="0" destOrd="0" presId="urn:microsoft.com/office/officeart/2009/3/layout/PlusandMinus"/>
    <dgm:cxn modelId="{D2E56B5B-188D-42BB-B0D7-18589E4D9635}" srcId="{9EC253CB-BC28-4833-A82E-4DFAD7A3D6CE}" destId="{23DA39C9-8FBF-4EA5-9ACF-05DF6C6B518B}" srcOrd="0" destOrd="0" parTransId="{03E75E9D-0D9F-48CB-8A6C-5F04C3DF2F10}" sibTransId="{177EA0DD-4FED-47F5-88A8-25B10FB4D7A4}"/>
    <dgm:cxn modelId="{B4D82B66-5CFE-4570-B83C-C3CD94027F8F}" type="presOf" srcId="{225ADCF4-4261-46B1-ACD9-DE9C69A5421C}" destId="{B2F8870B-400F-4D45-AA4C-7AC83DECA836}" srcOrd="0" destOrd="0" presId="urn:microsoft.com/office/officeart/2009/3/layout/PlusandMinus"/>
    <dgm:cxn modelId="{E494A6C0-22F5-41E5-B896-C3C894214456}" type="presParOf" srcId="{A806F341-10AB-4D5D-A92B-2BE208BE99DD}" destId="{5A45EB81-0B85-421F-82EC-A0BC3A336B52}" srcOrd="0" destOrd="0" presId="urn:microsoft.com/office/officeart/2009/3/layout/PlusandMinus"/>
    <dgm:cxn modelId="{8901DF6D-3927-4284-A57F-2049C040EDBF}" type="presParOf" srcId="{A806F341-10AB-4D5D-A92B-2BE208BE99DD}" destId="{D4EFE25A-3B34-49C9-A50E-132C67BD1165}" srcOrd="1" destOrd="0" presId="urn:microsoft.com/office/officeart/2009/3/layout/PlusandMinus"/>
    <dgm:cxn modelId="{34320AB1-3A1D-4FDC-915E-A92CD51D587E}" type="presParOf" srcId="{A806F341-10AB-4D5D-A92B-2BE208BE99DD}" destId="{B2F8870B-400F-4D45-AA4C-7AC83DECA836}" srcOrd="2" destOrd="0" presId="urn:microsoft.com/office/officeart/2009/3/layout/PlusandMinus"/>
    <dgm:cxn modelId="{E1D5ED30-3F96-4BEC-BF30-14145F0A6D77}" type="presParOf" srcId="{A806F341-10AB-4D5D-A92B-2BE208BE99DD}" destId="{A21DE662-3C64-47F7-970D-6047B1E78740}" srcOrd="3" destOrd="0" presId="urn:microsoft.com/office/officeart/2009/3/layout/PlusandMinus"/>
    <dgm:cxn modelId="{59AE80B2-E42F-4788-864F-36CE8DCAB927}" type="presParOf" srcId="{A806F341-10AB-4D5D-A92B-2BE208BE99DD}" destId="{62FB4D0B-912E-4EED-B037-D4B8FD8622D2}" srcOrd="4" destOrd="0" presId="urn:microsoft.com/office/officeart/2009/3/layout/PlusandMinus"/>
    <dgm:cxn modelId="{B7011C9C-F73F-4B29-8D69-7A8D43164FD2}" type="presParOf" srcId="{A806F341-10AB-4D5D-A92B-2BE208BE99DD}" destId="{D381D4DD-ED49-49F3-831E-894CF16DA68A}" srcOrd="5" destOrd="0" presId="urn:microsoft.com/office/officeart/2009/3/layout/PlusandMinu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B5F895-4472-E040-8BC3-235E3B8DD763}">
      <dsp:nvSpPr>
        <dsp:cNvPr id="0" name=""/>
        <dsp:cNvSpPr/>
      </dsp:nvSpPr>
      <dsp:spPr>
        <a:xfrm>
          <a:off x="1538097" y="0"/>
          <a:ext cx="5138524" cy="5138524"/>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D92B1DA-ED44-8A4B-A3C7-9E9D5BE04EDB}">
      <dsp:nvSpPr>
        <dsp:cNvPr id="0" name=""/>
        <dsp:cNvSpPr/>
      </dsp:nvSpPr>
      <dsp:spPr>
        <a:xfrm>
          <a:off x="1872101" y="334004"/>
          <a:ext cx="2055409" cy="2055409"/>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fr-FR" sz="2800" b="1" kern="1200" noProof="0" dirty="0"/>
            <a:t>P</a:t>
          </a:r>
          <a:r>
            <a:rPr lang="fr-FR" sz="2800" kern="1200" noProof="0" dirty="0"/>
            <a:t>révention</a:t>
          </a:r>
        </a:p>
      </dsp:txBody>
      <dsp:txXfrm>
        <a:off x="1972438" y="434341"/>
        <a:ext cx="1854735" cy="1854735"/>
      </dsp:txXfrm>
    </dsp:sp>
    <dsp:sp modelId="{E4ECAFBE-BCA9-784C-A48D-5F24909EEB93}">
      <dsp:nvSpPr>
        <dsp:cNvPr id="0" name=""/>
        <dsp:cNvSpPr/>
      </dsp:nvSpPr>
      <dsp:spPr>
        <a:xfrm>
          <a:off x="4287207" y="334004"/>
          <a:ext cx="2055409" cy="2055409"/>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fr-FR" sz="2800" b="1" kern="1200" noProof="0" dirty="0"/>
            <a:t>P</a:t>
          </a:r>
          <a:r>
            <a:rPr lang="fr-FR" sz="2800" kern="1200" noProof="0" dirty="0"/>
            <a:t>rotection</a:t>
          </a:r>
        </a:p>
      </dsp:txBody>
      <dsp:txXfrm>
        <a:off x="4387544" y="434341"/>
        <a:ext cx="1854735" cy="1854735"/>
      </dsp:txXfrm>
    </dsp:sp>
    <dsp:sp modelId="{9F3DC797-BFCB-EB4B-93D4-EAAC0722AC79}">
      <dsp:nvSpPr>
        <dsp:cNvPr id="0" name=""/>
        <dsp:cNvSpPr/>
      </dsp:nvSpPr>
      <dsp:spPr>
        <a:xfrm>
          <a:off x="1872101" y="2749110"/>
          <a:ext cx="2055409" cy="2055409"/>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fr-FR" sz="2800" b="1" kern="1200" noProof="0" dirty="0"/>
            <a:t>P</a:t>
          </a:r>
          <a:r>
            <a:rPr lang="fr-FR" sz="2800" kern="1200" noProof="0" dirty="0"/>
            <a:t>oursuites</a:t>
          </a:r>
        </a:p>
      </dsp:txBody>
      <dsp:txXfrm>
        <a:off x="1972438" y="2849447"/>
        <a:ext cx="1854735" cy="1854735"/>
      </dsp:txXfrm>
    </dsp:sp>
    <dsp:sp modelId="{035BC9C5-C857-4742-A1F8-D77D6134B6AF}">
      <dsp:nvSpPr>
        <dsp:cNvPr id="0" name=""/>
        <dsp:cNvSpPr/>
      </dsp:nvSpPr>
      <dsp:spPr>
        <a:xfrm>
          <a:off x="4287207" y="2749110"/>
          <a:ext cx="2055409" cy="2055409"/>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fr-FR" sz="2800" b="1" kern="1200" noProof="0" dirty="0"/>
            <a:t>P</a:t>
          </a:r>
          <a:r>
            <a:rPr lang="fr-FR" sz="2800" kern="1200" noProof="0" dirty="0"/>
            <a:t>olitiques intégrées</a:t>
          </a:r>
        </a:p>
      </dsp:txBody>
      <dsp:txXfrm>
        <a:off x="4387544" y="2849447"/>
        <a:ext cx="1854735" cy="18547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065622-E885-46F6-B40E-C498EE134D73}">
      <dsp:nvSpPr>
        <dsp:cNvPr id="0" name=""/>
        <dsp:cNvSpPr/>
      </dsp:nvSpPr>
      <dsp:spPr>
        <a:xfrm>
          <a:off x="4018" y="720633"/>
          <a:ext cx="2055390" cy="1180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91440" rIns="256032" bIns="91440" numCol="1" spcCol="1270" anchor="ctr" anchorCtr="0">
          <a:noAutofit/>
        </a:bodyPr>
        <a:lstStyle/>
        <a:p>
          <a:pPr lvl="0" algn="r" defTabSz="1600200">
            <a:lnSpc>
              <a:spcPct val="90000"/>
            </a:lnSpc>
            <a:spcBef>
              <a:spcPct val="0"/>
            </a:spcBef>
            <a:spcAft>
              <a:spcPct val="35000"/>
            </a:spcAft>
          </a:pPr>
          <a:r>
            <a:rPr lang="en-US" sz="3600" kern="1200" dirty="0"/>
            <a:t>Principe 1</a:t>
          </a:r>
        </a:p>
      </dsp:txBody>
      <dsp:txXfrm>
        <a:off x="4018" y="720633"/>
        <a:ext cx="2055390" cy="1180575"/>
      </dsp:txXfrm>
    </dsp:sp>
    <dsp:sp modelId="{5711291F-68A9-4DD5-A88F-118F6679F8A0}">
      <dsp:nvSpPr>
        <dsp:cNvPr id="0" name=""/>
        <dsp:cNvSpPr/>
      </dsp:nvSpPr>
      <dsp:spPr>
        <a:xfrm>
          <a:off x="2059409" y="425489"/>
          <a:ext cx="411078" cy="1770862"/>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B9592C3-0F5F-49CA-B8F4-5B9E971982D7}">
      <dsp:nvSpPr>
        <dsp:cNvPr id="0" name=""/>
        <dsp:cNvSpPr/>
      </dsp:nvSpPr>
      <dsp:spPr>
        <a:xfrm>
          <a:off x="2634918" y="425489"/>
          <a:ext cx="5590663" cy="177086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285750" lvl="1" indent="-285750" algn="l" defTabSz="1600200">
            <a:lnSpc>
              <a:spcPct val="90000"/>
            </a:lnSpc>
            <a:spcBef>
              <a:spcPct val="0"/>
            </a:spcBef>
            <a:spcAft>
              <a:spcPct val="15000"/>
            </a:spcAft>
            <a:buChar char="••"/>
          </a:pPr>
          <a:r>
            <a:rPr lang="fr-BE" sz="3600" kern="1200" noProof="0" dirty="0"/>
            <a:t>La violence faite aux femmes est une violation des droits fondamentaux</a:t>
          </a:r>
        </a:p>
      </dsp:txBody>
      <dsp:txXfrm>
        <a:off x="2634918" y="425489"/>
        <a:ext cx="5590663" cy="1770862"/>
      </dsp:txXfrm>
    </dsp:sp>
    <dsp:sp modelId="{7DA6A5E8-7E55-487E-AC8D-66612A3A967C}">
      <dsp:nvSpPr>
        <dsp:cNvPr id="0" name=""/>
        <dsp:cNvSpPr/>
      </dsp:nvSpPr>
      <dsp:spPr>
        <a:xfrm>
          <a:off x="4018" y="2621096"/>
          <a:ext cx="2055390" cy="1180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91440" rIns="256032" bIns="91440" numCol="1" spcCol="1270" anchor="ctr" anchorCtr="0">
          <a:noAutofit/>
        </a:bodyPr>
        <a:lstStyle/>
        <a:p>
          <a:pPr lvl="0" algn="r" defTabSz="1600200">
            <a:lnSpc>
              <a:spcPct val="90000"/>
            </a:lnSpc>
            <a:spcBef>
              <a:spcPct val="0"/>
            </a:spcBef>
            <a:spcAft>
              <a:spcPct val="35000"/>
            </a:spcAft>
          </a:pPr>
          <a:r>
            <a:rPr lang="en-US" sz="3600" kern="1200" dirty="0"/>
            <a:t>Principe 2</a:t>
          </a:r>
        </a:p>
      </dsp:txBody>
      <dsp:txXfrm>
        <a:off x="4018" y="2621096"/>
        <a:ext cx="2055390" cy="1180575"/>
      </dsp:txXfrm>
    </dsp:sp>
    <dsp:sp modelId="{62D4DA9D-1FE4-48EB-BCAA-CCB1431246CB}">
      <dsp:nvSpPr>
        <dsp:cNvPr id="0" name=""/>
        <dsp:cNvSpPr/>
      </dsp:nvSpPr>
      <dsp:spPr>
        <a:xfrm>
          <a:off x="2059409" y="2325952"/>
          <a:ext cx="411078" cy="1770862"/>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942507-59AA-4F00-BF66-2868BE18D579}">
      <dsp:nvSpPr>
        <dsp:cNvPr id="0" name=""/>
        <dsp:cNvSpPr/>
      </dsp:nvSpPr>
      <dsp:spPr>
        <a:xfrm>
          <a:off x="2634918" y="2325952"/>
          <a:ext cx="5590663" cy="177086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285750" lvl="1" indent="-285750" algn="l" defTabSz="1600200">
            <a:lnSpc>
              <a:spcPct val="90000"/>
            </a:lnSpc>
            <a:spcBef>
              <a:spcPct val="0"/>
            </a:spcBef>
            <a:spcAft>
              <a:spcPct val="15000"/>
            </a:spcAft>
            <a:buChar char="••"/>
          </a:pPr>
          <a:r>
            <a:rPr lang="fr-BE" sz="3600" kern="1200" noProof="0" dirty="0"/>
            <a:t>La violence faite aux femmes est une discrimination</a:t>
          </a:r>
        </a:p>
      </dsp:txBody>
      <dsp:txXfrm>
        <a:off x="2634918" y="2325952"/>
        <a:ext cx="5590663" cy="17708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45EB81-0B85-421F-82EC-A0BC3A336B52}">
      <dsp:nvSpPr>
        <dsp:cNvPr id="0" name=""/>
        <dsp:cNvSpPr/>
      </dsp:nvSpPr>
      <dsp:spPr>
        <a:xfrm>
          <a:off x="19" y="267689"/>
          <a:ext cx="8317859" cy="4885120"/>
        </a:xfrm>
        <a:prstGeom prst="rect">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4EFE25A-3B34-49C9-A50E-132C67BD1165}">
      <dsp:nvSpPr>
        <dsp:cNvPr id="0" name=""/>
        <dsp:cNvSpPr/>
      </dsp:nvSpPr>
      <dsp:spPr>
        <a:xfrm>
          <a:off x="220334" y="807578"/>
          <a:ext cx="3526705" cy="39838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1066800">
            <a:lnSpc>
              <a:spcPct val="90000"/>
            </a:lnSpc>
            <a:spcBef>
              <a:spcPct val="0"/>
            </a:spcBef>
            <a:spcAft>
              <a:spcPct val="35000"/>
            </a:spcAft>
          </a:pPr>
          <a:endParaRPr lang="fr-BE" sz="2400" kern="1200" noProof="0" dirty="0"/>
        </a:p>
        <a:p>
          <a:pPr lvl="0" algn="l" defTabSz="1066800">
            <a:lnSpc>
              <a:spcPct val="90000"/>
            </a:lnSpc>
            <a:spcBef>
              <a:spcPct val="0"/>
            </a:spcBef>
            <a:spcAft>
              <a:spcPct val="35000"/>
            </a:spcAft>
          </a:pPr>
          <a:r>
            <a:rPr lang="fr-BE" sz="2400" kern="1200" noProof="0" dirty="0"/>
            <a:t>- Augmentation croissante des références à la Convention d’Istanbul dans la jurisprudence de la </a:t>
          </a:r>
          <a:r>
            <a:rPr lang="fr-BE" sz="2400" kern="1200" noProof="0" dirty="0" err="1"/>
            <a:t>CtEDH</a:t>
          </a:r>
          <a:r>
            <a:rPr lang="fr-BE" sz="2400" kern="1200" noProof="0" dirty="0"/>
            <a:t>  (</a:t>
          </a:r>
          <a:r>
            <a:rPr lang="fr-BE" sz="2400" i="1" kern="1200" noProof="0" dirty="0"/>
            <a:t>M.G. c. Turquie, </a:t>
          </a:r>
          <a:r>
            <a:rPr lang="fr-BE" sz="2400" i="1" kern="1200" noProof="0" dirty="0" err="1"/>
            <a:t>Halime</a:t>
          </a:r>
          <a:r>
            <a:rPr lang="fr-BE" sz="2400" i="1" kern="1200" noProof="0" dirty="0"/>
            <a:t> </a:t>
          </a:r>
          <a:r>
            <a:rPr lang="fr-BE" sz="2400" i="1" kern="1200" noProof="0" dirty="0" err="1"/>
            <a:t>Kilic</a:t>
          </a:r>
          <a:r>
            <a:rPr lang="fr-BE" sz="2400" i="1" kern="1200" noProof="0" dirty="0"/>
            <a:t> c. Turquie, Y. c. Slovénie et </a:t>
          </a:r>
          <a:r>
            <a:rPr lang="fr-BE" sz="2400" i="1" kern="1200" noProof="0" dirty="0" err="1"/>
            <a:t>Rohena</a:t>
          </a:r>
          <a:r>
            <a:rPr lang="fr-BE" sz="2400" i="1" kern="1200" noProof="0" dirty="0"/>
            <a:t> c. République </a:t>
          </a:r>
          <a:r>
            <a:rPr lang="fr-BE" sz="2400" i="1" kern="1200" noProof="0" dirty="0" smtClean="0"/>
            <a:t>Tchèque</a:t>
          </a:r>
          <a:endParaRPr lang="fr-BE" sz="2400" i="0" kern="1200" noProof="0" dirty="0"/>
        </a:p>
        <a:p>
          <a:pPr lvl="0" algn="l" defTabSz="1066800">
            <a:lnSpc>
              <a:spcPct val="90000"/>
            </a:lnSpc>
            <a:spcBef>
              <a:spcPct val="0"/>
            </a:spcBef>
            <a:spcAft>
              <a:spcPct val="35000"/>
            </a:spcAft>
          </a:pPr>
          <a:r>
            <a:rPr lang="fr-BE" sz="2400" i="0" kern="1200" noProof="0" dirty="0"/>
            <a:t>- </a:t>
          </a:r>
          <a:r>
            <a:rPr lang="fr-BE" sz="2400" i="0" kern="1200" noProof="0" dirty="0" smtClean="0"/>
            <a:t>Section entière </a:t>
          </a:r>
          <a:r>
            <a:rPr lang="fr-BE" sz="2400" i="0" kern="1200" noProof="0" dirty="0"/>
            <a:t>des arrêts dédiées à la CEDEF et à la Convention </a:t>
          </a:r>
          <a:r>
            <a:rPr lang="fr-BE" sz="2400" i="0" kern="1200" noProof="0" dirty="0" smtClean="0"/>
            <a:t>d’Istanbul</a:t>
          </a:r>
          <a:endParaRPr lang="fr-BE" sz="2400" kern="1200" noProof="0" dirty="0"/>
        </a:p>
      </dsp:txBody>
      <dsp:txXfrm>
        <a:off x="220334" y="807578"/>
        <a:ext cx="3526705" cy="3983851"/>
      </dsp:txXfrm>
    </dsp:sp>
    <dsp:sp modelId="{B2F8870B-400F-4D45-AA4C-7AC83DECA836}">
      <dsp:nvSpPr>
        <dsp:cNvPr id="0" name=""/>
        <dsp:cNvSpPr/>
      </dsp:nvSpPr>
      <dsp:spPr>
        <a:xfrm>
          <a:off x="4324929" y="715269"/>
          <a:ext cx="3904687" cy="41486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1066800">
            <a:lnSpc>
              <a:spcPct val="90000"/>
            </a:lnSpc>
            <a:spcBef>
              <a:spcPct val="0"/>
            </a:spcBef>
            <a:spcAft>
              <a:spcPct val="35000"/>
            </a:spcAft>
          </a:pPr>
          <a:endParaRPr lang="fr-BE" sz="2400" kern="1200" noProof="0" dirty="0"/>
        </a:p>
        <a:p>
          <a:pPr lvl="0" algn="l" defTabSz="1066800">
            <a:lnSpc>
              <a:spcPct val="90000"/>
            </a:lnSpc>
            <a:spcBef>
              <a:spcPct val="0"/>
            </a:spcBef>
            <a:spcAft>
              <a:spcPct val="35000"/>
            </a:spcAft>
          </a:pPr>
          <a:r>
            <a:rPr lang="fr-BE" sz="2400" kern="1200" noProof="0" dirty="0"/>
            <a:t>- Référence pas encore systématique (</a:t>
          </a:r>
          <a:r>
            <a:rPr lang="fr-BE" sz="2400" i="1" kern="1200" noProof="0" dirty="0" err="1"/>
            <a:t>Sow</a:t>
          </a:r>
          <a:r>
            <a:rPr lang="fr-BE" sz="2400" i="1" kern="1200" noProof="0" dirty="0"/>
            <a:t> c. Belgique</a:t>
          </a:r>
          <a:r>
            <a:rPr lang="fr-BE" sz="2400" i="0" kern="1200" noProof="0" dirty="0" smtClean="0"/>
            <a:t>)</a:t>
          </a:r>
          <a:endParaRPr lang="fr-BE" sz="2400" i="0" kern="1200" noProof="0" dirty="0"/>
        </a:p>
        <a:p>
          <a:pPr lvl="0" algn="l" defTabSz="1066800">
            <a:lnSpc>
              <a:spcPct val="90000"/>
            </a:lnSpc>
            <a:spcBef>
              <a:spcPct val="0"/>
            </a:spcBef>
            <a:spcAft>
              <a:spcPct val="35000"/>
            </a:spcAft>
          </a:pPr>
          <a:r>
            <a:rPr lang="fr-BE" sz="2400" i="0" kern="1200" noProof="0" dirty="0"/>
            <a:t>- Parfois un simple renvoi à l’arrêt </a:t>
          </a:r>
          <a:r>
            <a:rPr lang="fr-BE" sz="2400" i="1" kern="1200" noProof="0" dirty="0"/>
            <a:t>Opuz c. </a:t>
          </a:r>
          <a:r>
            <a:rPr lang="fr-BE" sz="2400" i="1" kern="1200" noProof="0" dirty="0" smtClean="0"/>
            <a:t>Turquie</a:t>
          </a:r>
          <a:endParaRPr lang="fr-BE" sz="2400" i="0" kern="1200" noProof="0" dirty="0"/>
        </a:p>
        <a:p>
          <a:pPr lvl="0" algn="l" defTabSz="1066800">
            <a:lnSpc>
              <a:spcPct val="90000"/>
            </a:lnSpc>
            <a:spcBef>
              <a:spcPct val="0"/>
            </a:spcBef>
            <a:spcAft>
              <a:spcPct val="35000"/>
            </a:spcAft>
          </a:pPr>
          <a:endParaRPr lang="fr-BE" sz="2400" kern="1200" noProof="0" dirty="0"/>
        </a:p>
      </dsp:txBody>
      <dsp:txXfrm>
        <a:off x="4324929" y="715269"/>
        <a:ext cx="3904687" cy="4148634"/>
      </dsp:txXfrm>
    </dsp:sp>
    <dsp:sp modelId="{A21DE662-3C64-47F7-970D-6047B1E78740}">
      <dsp:nvSpPr>
        <dsp:cNvPr id="0" name=""/>
        <dsp:cNvSpPr/>
      </dsp:nvSpPr>
      <dsp:spPr>
        <a:xfrm>
          <a:off x="0" y="0"/>
          <a:ext cx="758109" cy="747358"/>
        </a:xfrm>
        <a:prstGeom prst="plus">
          <a:avLst>
            <a:gd name="adj" fmla="val 328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FB4D0B-912E-4EED-B037-D4B8FD8622D2}">
      <dsp:nvSpPr>
        <dsp:cNvPr id="0" name=""/>
        <dsp:cNvSpPr/>
      </dsp:nvSpPr>
      <dsp:spPr>
        <a:xfrm>
          <a:off x="7373590" y="203206"/>
          <a:ext cx="1024974" cy="406265"/>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81D4DD-ED49-49F3-831E-894CF16DA68A}">
      <dsp:nvSpPr>
        <dsp:cNvPr id="0" name=""/>
        <dsp:cNvSpPr/>
      </dsp:nvSpPr>
      <dsp:spPr>
        <a:xfrm>
          <a:off x="4199282" y="1280663"/>
          <a:ext cx="839" cy="3085337"/>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diagrams.loki3.com/BracketList">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131C5D-BBC8-4154-A3CE-AF785D138114}" type="datetimeFigureOut">
              <a:rPr lang="en-GB" smtClean="0"/>
              <a:t>07/11/17</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683829-4ECE-4027-9639-AA3330DD1BE8}" type="slidenum">
              <a:rPr lang="en-GB" smtClean="0"/>
              <a:t>‹#›</a:t>
            </a:fld>
            <a:endParaRPr lang="en-GB"/>
          </a:p>
        </p:txBody>
      </p:sp>
    </p:spTree>
    <p:extLst>
      <p:ext uri="{BB962C8B-B14F-4D97-AF65-F5344CB8AC3E}">
        <p14:creationId xmlns:p14="http://schemas.microsoft.com/office/powerpoint/2010/main" val="30059763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683829-4ECE-4027-9639-AA3330DD1BE8}" type="slidenum">
              <a:rPr lang="en-GB" smtClean="0"/>
              <a:t>19</a:t>
            </a:fld>
            <a:endParaRPr lang="en-GB"/>
          </a:p>
        </p:txBody>
      </p:sp>
    </p:spTree>
    <p:extLst>
      <p:ext uri="{BB962C8B-B14F-4D97-AF65-F5344CB8AC3E}">
        <p14:creationId xmlns:p14="http://schemas.microsoft.com/office/powerpoint/2010/main" val="1628507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AA10C451-98E4-6B4B-BE6B-07BB1D872553}" type="datetimeFigureOut">
              <a:rPr lang="en-US" smtClean="0"/>
              <a:t>07/11/17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77252C-E84C-8041-8516-E05696A991BD}" type="slidenum">
              <a:rPr lang="en-US" smtClean="0"/>
              <a:t>‹#›</a:t>
            </a:fld>
            <a:endParaRPr lang="en-US"/>
          </a:p>
        </p:txBody>
      </p:sp>
    </p:spTree>
    <p:extLst>
      <p:ext uri="{BB962C8B-B14F-4D97-AF65-F5344CB8AC3E}">
        <p14:creationId xmlns:p14="http://schemas.microsoft.com/office/powerpoint/2010/main" val="4210191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A10C451-98E4-6B4B-BE6B-07BB1D872553}" type="datetimeFigureOut">
              <a:rPr lang="en-US" smtClean="0"/>
              <a:t>07/11/17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77252C-E84C-8041-8516-E05696A991BD}" type="slidenum">
              <a:rPr lang="en-US" smtClean="0"/>
              <a:t>‹#›</a:t>
            </a:fld>
            <a:endParaRPr lang="en-US"/>
          </a:p>
        </p:txBody>
      </p:sp>
    </p:spTree>
    <p:extLst>
      <p:ext uri="{BB962C8B-B14F-4D97-AF65-F5344CB8AC3E}">
        <p14:creationId xmlns:p14="http://schemas.microsoft.com/office/powerpoint/2010/main" val="2123330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A10C451-98E4-6B4B-BE6B-07BB1D872553}" type="datetimeFigureOut">
              <a:rPr lang="en-US" smtClean="0"/>
              <a:t>07/11/17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77252C-E84C-8041-8516-E05696A991BD}" type="slidenum">
              <a:rPr lang="en-US" smtClean="0"/>
              <a:t>‹#›</a:t>
            </a:fld>
            <a:endParaRPr lang="en-US"/>
          </a:p>
        </p:txBody>
      </p:sp>
    </p:spTree>
    <p:extLst>
      <p:ext uri="{BB962C8B-B14F-4D97-AF65-F5344CB8AC3E}">
        <p14:creationId xmlns:p14="http://schemas.microsoft.com/office/powerpoint/2010/main" val="1871061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A10C451-98E4-6B4B-BE6B-07BB1D872553}" type="datetimeFigureOut">
              <a:rPr lang="en-US" smtClean="0"/>
              <a:t>07/11/17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77252C-E84C-8041-8516-E05696A991BD}" type="slidenum">
              <a:rPr lang="en-US" smtClean="0"/>
              <a:t>‹#›</a:t>
            </a:fld>
            <a:endParaRPr lang="en-US"/>
          </a:p>
        </p:txBody>
      </p:sp>
    </p:spTree>
    <p:extLst>
      <p:ext uri="{BB962C8B-B14F-4D97-AF65-F5344CB8AC3E}">
        <p14:creationId xmlns:p14="http://schemas.microsoft.com/office/powerpoint/2010/main" val="810283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AA10C451-98E4-6B4B-BE6B-07BB1D872553}" type="datetimeFigureOut">
              <a:rPr lang="en-US" smtClean="0"/>
              <a:t>07/11/17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77252C-E84C-8041-8516-E05696A991BD}" type="slidenum">
              <a:rPr lang="en-US" smtClean="0"/>
              <a:t>‹#›</a:t>
            </a:fld>
            <a:endParaRPr lang="en-US"/>
          </a:p>
        </p:txBody>
      </p:sp>
    </p:spTree>
    <p:extLst>
      <p:ext uri="{BB962C8B-B14F-4D97-AF65-F5344CB8AC3E}">
        <p14:creationId xmlns:p14="http://schemas.microsoft.com/office/powerpoint/2010/main" val="42763416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AA10C451-98E4-6B4B-BE6B-07BB1D872553}" type="datetimeFigureOut">
              <a:rPr lang="en-US" smtClean="0"/>
              <a:t>07/11/17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77252C-E84C-8041-8516-E05696A991BD}" type="slidenum">
              <a:rPr lang="en-US" smtClean="0"/>
              <a:t>‹#›</a:t>
            </a:fld>
            <a:endParaRPr lang="en-US"/>
          </a:p>
        </p:txBody>
      </p:sp>
    </p:spTree>
    <p:extLst>
      <p:ext uri="{BB962C8B-B14F-4D97-AF65-F5344CB8AC3E}">
        <p14:creationId xmlns:p14="http://schemas.microsoft.com/office/powerpoint/2010/main" val="3273574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AA10C451-98E4-6B4B-BE6B-07BB1D872553}" type="datetimeFigureOut">
              <a:rPr lang="en-US" smtClean="0"/>
              <a:t>07/11/17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77252C-E84C-8041-8516-E05696A991BD}" type="slidenum">
              <a:rPr lang="en-US" smtClean="0"/>
              <a:t>‹#›</a:t>
            </a:fld>
            <a:endParaRPr lang="en-US"/>
          </a:p>
        </p:txBody>
      </p:sp>
    </p:spTree>
    <p:extLst>
      <p:ext uri="{BB962C8B-B14F-4D97-AF65-F5344CB8AC3E}">
        <p14:creationId xmlns:p14="http://schemas.microsoft.com/office/powerpoint/2010/main" val="1445698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AA10C451-98E4-6B4B-BE6B-07BB1D872553}" type="datetimeFigureOut">
              <a:rPr lang="en-US" smtClean="0"/>
              <a:t>07/11/17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77252C-E84C-8041-8516-E05696A991BD}" type="slidenum">
              <a:rPr lang="en-US" smtClean="0"/>
              <a:t>‹#›</a:t>
            </a:fld>
            <a:endParaRPr lang="en-US"/>
          </a:p>
        </p:txBody>
      </p:sp>
    </p:spTree>
    <p:extLst>
      <p:ext uri="{BB962C8B-B14F-4D97-AF65-F5344CB8AC3E}">
        <p14:creationId xmlns:p14="http://schemas.microsoft.com/office/powerpoint/2010/main" val="721671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10C451-98E4-6B4B-BE6B-07BB1D872553}" type="datetimeFigureOut">
              <a:rPr lang="en-US" smtClean="0"/>
              <a:t>07/11/17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77252C-E84C-8041-8516-E05696A991BD}" type="slidenum">
              <a:rPr lang="en-US" smtClean="0"/>
              <a:t>‹#›</a:t>
            </a:fld>
            <a:endParaRPr lang="en-US"/>
          </a:p>
        </p:txBody>
      </p:sp>
    </p:spTree>
    <p:extLst>
      <p:ext uri="{BB962C8B-B14F-4D97-AF65-F5344CB8AC3E}">
        <p14:creationId xmlns:p14="http://schemas.microsoft.com/office/powerpoint/2010/main" val="1246010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A10C451-98E4-6B4B-BE6B-07BB1D872553}" type="datetimeFigureOut">
              <a:rPr lang="en-US" smtClean="0"/>
              <a:t>07/11/17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77252C-E84C-8041-8516-E05696A991BD}" type="slidenum">
              <a:rPr lang="en-US" smtClean="0"/>
              <a:t>‹#›</a:t>
            </a:fld>
            <a:endParaRPr lang="en-US"/>
          </a:p>
        </p:txBody>
      </p:sp>
    </p:spTree>
    <p:extLst>
      <p:ext uri="{BB962C8B-B14F-4D97-AF65-F5344CB8AC3E}">
        <p14:creationId xmlns:p14="http://schemas.microsoft.com/office/powerpoint/2010/main" val="949485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A10C451-98E4-6B4B-BE6B-07BB1D872553}" type="datetimeFigureOut">
              <a:rPr lang="en-US" smtClean="0"/>
              <a:t>07/11/17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77252C-E84C-8041-8516-E05696A991BD}" type="slidenum">
              <a:rPr lang="en-US" smtClean="0"/>
              <a:t>‹#›</a:t>
            </a:fld>
            <a:endParaRPr lang="en-US"/>
          </a:p>
        </p:txBody>
      </p:sp>
    </p:spTree>
    <p:extLst>
      <p:ext uri="{BB962C8B-B14F-4D97-AF65-F5344CB8AC3E}">
        <p14:creationId xmlns:p14="http://schemas.microsoft.com/office/powerpoint/2010/main" val="297060995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10C451-98E4-6B4B-BE6B-07BB1D872553}" type="datetimeFigureOut">
              <a:rPr lang="en-US" smtClean="0"/>
              <a:t>07/11/17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77252C-E84C-8041-8516-E05696A991BD}" type="slidenum">
              <a:rPr lang="en-US" smtClean="0"/>
              <a:t>‹#›</a:t>
            </a:fld>
            <a:endParaRPr lang="en-US"/>
          </a:p>
        </p:txBody>
      </p:sp>
    </p:spTree>
    <p:extLst>
      <p:ext uri="{BB962C8B-B14F-4D97-AF65-F5344CB8AC3E}">
        <p14:creationId xmlns:p14="http://schemas.microsoft.com/office/powerpoint/2010/main" val="11529311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8.jp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41392" y="1746760"/>
            <a:ext cx="6508279" cy="1470025"/>
          </a:xfrm>
        </p:spPr>
        <p:txBody>
          <a:bodyPr>
            <a:normAutofit fontScale="90000"/>
          </a:bodyPr>
          <a:lstStyle/>
          <a:p>
            <a:r>
              <a:rPr lang="fr-FR" dirty="0"/>
              <a:t>Le traitement judiciaire des violences faites aux femmes</a:t>
            </a:r>
          </a:p>
        </p:txBody>
      </p:sp>
      <p:sp>
        <p:nvSpPr>
          <p:cNvPr id="3" name="Subtitle 2"/>
          <p:cNvSpPr>
            <a:spLocks noGrp="1"/>
          </p:cNvSpPr>
          <p:nvPr>
            <p:ph type="subTitle" idx="1"/>
          </p:nvPr>
        </p:nvSpPr>
        <p:spPr>
          <a:xfrm>
            <a:off x="1640299" y="3423156"/>
            <a:ext cx="7503702" cy="1471871"/>
          </a:xfrm>
        </p:spPr>
        <p:txBody>
          <a:bodyPr>
            <a:normAutofit/>
          </a:bodyPr>
          <a:lstStyle/>
          <a:p>
            <a:r>
              <a:rPr lang="en-US" sz="2800" dirty="0"/>
              <a:t>La Convention </a:t>
            </a:r>
            <a:r>
              <a:rPr lang="en-US" sz="2800" dirty="0" err="1"/>
              <a:t>d’Istanbul</a:t>
            </a:r>
            <a:r>
              <a:rPr lang="en-US" sz="2800" dirty="0"/>
              <a:t> du 11 </a:t>
            </a:r>
            <a:r>
              <a:rPr lang="en-US" sz="2800" dirty="0" err="1"/>
              <a:t>mai</a:t>
            </a:r>
            <a:r>
              <a:rPr lang="en-US" sz="2800" dirty="0"/>
              <a:t> 2011</a:t>
            </a:r>
          </a:p>
          <a:p>
            <a:r>
              <a:rPr lang="en-US" sz="2400" dirty="0" err="1"/>
              <a:t>Eugénie</a:t>
            </a:r>
            <a:r>
              <a:rPr lang="en-US" sz="2400" dirty="0"/>
              <a:t> </a:t>
            </a:r>
            <a:r>
              <a:rPr lang="en-US" sz="2400" dirty="0" err="1"/>
              <a:t>d’Ursel</a:t>
            </a:r>
            <a:r>
              <a:rPr lang="en-US" sz="2400" dirty="0"/>
              <a:t> – </a:t>
            </a:r>
            <a:r>
              <a:rPr lang="en-US" sz="2400" dirty="0" err="1"/>
              <a:t>Université</a:t>
            </a:r>
            <a:r>
              <a:rPr lang="en-US" sz="2400" dirty="0"/>
              <a:t> Saint-Louis</a:t>
            </a:r>
          </a:p>
        </p:txBody>
      </p:sp>
      <p:pic>
        <p:nvPicPr>
          <p:cNvPr id="4" name="Picture 3"/>
          <p:cNvPicPr>
            <a:picLocks noChangeAspect="1"/>
          </p:cNvPicPr>
          <p:nvPr/>
        </p:nvPicPr>
        <p:blipFill>
          <a:blip r:embed="rId2"/>
          <a:stretch>
            <a:fillRect/>
          </a:stretch>
        </p:blipFill>
        <p:spPr>
          <a:xfrm>
            <a:off x="275359" y="701180"/>
            <a:ext cx="2066034" cy="5416481"/>
          </a:xfrm>
          <a:prstGeom prst="rect">
            <a:avLst/>
          </a:prstGeom>
        </p:spPr>
      </p:pic>
      <p:sp>
        <p:nvSpPr>
          <p:cNvPr id="5" name="TextBox 4"/>
          <p:cNvSpPr txBox="1"/>
          <p:nvPr/>
        </p:nvSpPr>
        <p:spPr>
          <a:xfrm>
            <a:off x="2592729" y="4749500"/>
            <a:ext cx="5079633" cy="369332"/>
          </a:xfrm>
          <a:prstGeom prst="rect">
            <a:avLst/>
          </a:prstGeom>
          <a:noFill/>
        </p:spPr>
        <p:txBody>
          <a:bodyPr wrap="square" rtlCol="0">
            <a:spAutoFit/>
          </a:bodyPr>
          <a:lstStyle/>
          <a:p>
            <a:pPr algn="ctr"/>
            <a:r>
              <a:rPr lang="fr-FR" dirty="0"/>
              <a:t>Journée d’étude du 9 novembre 2017</a:t>
            </a:r>
          </a:p>
        </p:txBody>
      </p:sp>
    </p:spTree>
    <p:extLst>
      <p:ext uri="{BB962C8B-B14F-4D97-AF65-F5344CB8AC3E}">
        <p14:creationId xmlns:p14="http://schemas.microsoft.com/office/powerpoint/2010/main" val="78995885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lstStyle/>
          <a:p>
            <a:r>
              <a:rPr lang="en-US" b="1" dirty="0" err="1"/>
              <a:t>Poursuites</a:t>
            </a:r>
            <a:r>
              <a:rPr lang="en-US" b="1" dirty="0"/>
              <a:t> </a:t>
            </a:r>
            <a:r>
              <a:rPr lang="en-US" dirty="0"/>
              <a:t>(suite)</a:t>
            </a:r>
          </a:p>
        </p:txBody>
      </p:sp>
      <p:sp>
        <p:nvSpPr>
          <p:cNvPr id="3" name="Content Placeholder 2"/>
          <p:cNvSpPr>
            <a:spLocks noGrp="1"/>
          </p:cNvSpPr>
          <p:nvPr>
            <p:ph idx="1"/>
          </p:nvPr>
        </p:nvSpPr>
        <p:spPr/>
        <p:txBody>
          <a:bodyPr>
            <a:normAutofit fontScale="92500" lnSpcReduction="20000"/>
          </a:bodyPr>
          <a:lstStyle/>
          <a:p>
            <a:r>
              <a:rPr lang="fr-FR" u="sng" dirty="0"/>
              <a:t>Aspect matériel </a:t>
            </a:r>
            <a:r>
              <a:rPr lang="fr-FR" dirty="0"/>
              <a:t>: </a:t>
            </a:r>
          </a:p>
          <a:p>
            <a:pPr marL="0" indent="0">
              <a:buNone/>
            </a:pPr>
            <a:r>
              <a:rPr lang="fr-FR" dirty="0"/>
              <a:t>obligation d’ériger certains comportements en infractions pénales (articles 29 et s.):</a:t>
            </a:r>
          </a:p>
          <a:p>
            <a:pPr>
              <a:buFontTx/>
              <a:buChar char="-"/>
            </a:pPr>
            <a:r>
              <a:rPr lang="fr-FR" dirty="0"/>
              <a:t>mariages forcés (article 37</a:t>
            </a:r>
            <a:r>
              <a:rPr lang="fr-FR" dirty="0" smtClean="0"/>
              <a:t>)</a:t>
            </a:r>
            <a:endParaRPr lang="fr-FR" dirty="0"/>
          </a:p>
          <a:p>
            <a:pPr>
              <a:buFontTx/>
              <a:buChar char="-"/>
            </a:pPr>
            <a:r>
              <a:rPr lang="fr-FR" dirty="0"/>
              <a:t>stérilisations forcées (article 39</a:t>
            </a:r>
            <a:r>
              <a:rPr lang="fr-FR" dirty="0" smtClean="0"/>
              <a:t>)</a:t>
            </a:r>
            <a:endParaRPr lang="fr-FR" dirty="0"/>
          </a:p>
          <a:p>
            <a:pPr>
              <a:buFontTx/>
              <a:buChar char="-"/>
            </a:pPr>
            <a:r>
              <a:rPr lang="fr-FR" dirty="0"/>
              <a:t>mutilations génitales féminines (article 38</a:t>
            </a:r>
            <a:r>
              <a:rPr lang="fr-FR" dirty="0" smtClean="0"/>
              <a:t>)</a:t>
            </a:r>
            <a:endParaRPr lang="fr-FR" dirty="0"/>
          </a:p>
          <a:p>
            <a:pPr>
              <a:buFontTx/>
              <a:buChar char="-"/>
            </a:pPr>
            <a:r>
              <a:rPr lang="fr-FR" dirty="0"/>
              <a:t>harcèlement </a:t>
            </a:r>
            <a:r>
              <a:rPr lang="fr-FR" dirty="0" smtClean="0"/>
              <a:t>sexuel (</a:t>
            </a:r>
            <a:r>
              <a:rPr lang="fr-FR" dirty="0"/>
              <a:t>article 40</a:t>
            </a:r>
            <a:r>
              <a:rPr lang="fr-FR" dirty="0" smtClean="0"/>
              <a:t>)</a:t>
            </a:r>
            <a:endParaRPr lang="fr-FR" dirty="0"/>
          </a:p>
          <a:p>
            <a:pPr>
              <a:buFontTx/>
              <a:buChar char="-"/>
            </a:pPr>
            <a:r>
              <a:rPr lang="fr-FR" dirty="0"/>
              <a:t>pas de justification d’infractions pénales basées sur la culture, la coutume, la religion ou le prétendu honneur (article 42</a:t>
            </a:r>
            <a:r>
              <a:rPr lang="fr-FR" dirty="0" smtClean="0"/>
              <a:t>)</a:t>
            </a:r>
            <a:endParaRPr lang="fr-FR" dirty="0"/>
          </a:p>
          <a:p>
            <a:pPr>
              <a:buFontTx/>
              <a:buChar char="-"/>
            </a:pPr>
            <a:endParaRPr lang="fr-FR" dirty="0"/>
          </a:p>
          <a:p>
            <a:pPr>
              <a:buFontTx/>
              <a:buChar char="-"/>
            </a:pPr>
            <a:endParaRPr lang="fr-FR" dirty="0"/>
          </a:p>
          <a:p>
            <a:endParaRPr lang="fr-FR" dirty="0"/>
          </a:p>
        </p:txBody>
      </p:sp>
    </p:spTree>
    <p:extLst>
      <p:ext uri="{BB962C8B-B14F-4D97-AF65-F5344CB8AC3E}">
        <p14:creationId xmlns:p14="http://schemas.microsoft.com/office/powerpoint/2010/main" val="152808636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normAutofit fontScale="90000"/>
          </a:bodyPr>
          <a:lstStyle/>
          <a:p>
            <a:r>
              <a:rPr lang="fr-CA" b="1" dirty="0"/>
              <a:t>Politiques intégrées (articles 7 et s.)</a:t>
            </a:r>
          </a:p>
        </p:txBody>
      </p:sp>
      <p:sp>
        <p:nvSpPr>
          <p:cNvPr id="3" name="Content Placeholder 2"/>
          <p:cNvSpPr>
            <a:spLocks noGrp="1"/>
          </p:cNvSpPr>
          <p:nvPr>
            <p:ph idx="1"/>
          </p:nvPr>
        </p:nvSpPr>
        <p:spPr/>
        <p:txBody>
          <a:bodyPr>
            <a:normAutofit lnSpcReduction="10000"/>
          </a:bodyPr>
          <a:lstStyle/>
          <a:p>
            <a:pPr marL="0" indent="0">
              <a:buNone/>
            </a:pPr>
            <a:r>
              <a:rPr lang="fr-BE" sz="2800" i="1" dirty="0"/>
              <a:t>« les Parties prennent les mesures législatives et autres nécessaires pour adopter et mettre en œuvre des politiques nationales effectives, globales et coordonnées, incluant toutes les mesures pertinentes (…) et offrir une réponse globale à la violence à l’égard des femmes » </a:t>
            </a:r>
            <a:r>
              <a:rPr lang="fr-BE" sz="2800" dirty="0"/>
              <a:t>(article 7</a:t>
            </a:r>
            <a:r>
              <a:rPr lang="fr-BE" sz="2800" dirty="0" smtClean="0"/>
              <a:t>)</a:t>
            </a:r>
            <a:endParaRPr lang="fr-BE" sz="2800" dirty="0"/>
          </a:p>
          <a:p>
            <a:r>
              <a:rPr lang="fr-BE" sz="2600" dirty="0"/>
              <a:t>Établissement d’organes de coordination (article 10</a:t>
            </a:r>
            <a:r>
              <a:rPr lang="fr-BE" sz="2600" dirty="0" smtClean="0"/>
              <a:t>)</a:t>
            </a:r>
            <a:endParaRPr lang="fr-BE" sz="2600" dirty="0"/>
          </a:p>
          <a:p>
            <a:r>
              <a:rPr lang="fr-BE" sz="2600" dirty="0"/>
              <a:t>Allocation de ressources financières et humaines (article 8</a:t>
            </a:r>
            <a:r>
              <a:rPr lang="fr-BE" sz="2600" dirty="0" smtClean="0"/>
              <a:t>)</a:t>
            </a:r>
            <a:endParaRPr lang="fr-BE" sz="2600" dirty="0"/>
          </a:p>
          <a:p>
            <a:r>
              <a:rPr lang="fr-BE" sz="2600" dirty="0"/>
              <a:t>Soutien aux associations non-gouvernementales (article 9</a:t>
            </a:r>
            <a:r>
              <a:rPr lang="fr-BE" sz="2600" dirty="0" smtClean="0"/>
              <a:t>)</a:t>
            </a:r>
            <a:endParaRPr lang="fr-BE" sz="2600" dirty="0"/>
          </a:p>
          <a:p>
            <a:endParaRPr lang="fr-BE" sz="2800" dirty="0"/>
          </a:p>
        </p:txBody>
      </p:sp>
    </p:spTree>
    <p:extLst>
      <p:ext uri="{BB962C8B-B14F-4D97-AF65-F5344CB8AC3E}">
        <p14:creationId xmlns:p14="http://schemas.microsoft.com/office/powerpoint/2010/main" val="180453014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normAutofit/>
          </a:bodyPr>
          <a:lstStyle/>
          <a:p>
            <a:r>
              <a:rPr lang="fr-FR" dirty="0"/>
              <a:t>Deux principes </a:t>
            </a:r>
            <a:r>
              <a:rPr lang="fr-FR" dirty="0" smtClean="0"/>
              <a:t>phare</a:t>
            </a:r>
            <a:endParaRPr lang="fr-FR"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61947423"/>
              </p:ext>
            </p:extLst>
          </p:nvPr>
        </p:nvGraphicFramePr>
        <p:xfrm>
          <a:off x="457200" y="1600199"/>
          <a:ext cx="8229600" cy="45223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2403582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normAutofit fontScale="90000"/>
          </a:bodyPr>
          <a:lstStyle/>
          <a:p>
            <a:r>
              <a:rPr lang="fr-BE" dirty="0"/>
              <a:t>I. La violence faites aux femmes est une violation des droits fondamentaux</a:t>
            </a:r>
            <a:endParaRPr lang="en-GB" dirty="0"/>
          </a:p>
        </p:txBody>
      </p:sp>
      <p:sp>
        <p:nvSpPr>
          <p:cNvPr id="3" name="Content Placeholder 2"/>
          <p:cNvSpPr>
            <a:spLocks noGrp="1"/>
          </p:cNvSpPr>
          <p:nvPr>
            <p:ph idx="1"/>
          </p:nvPr>
        </p:nvSpPr>
        <p:spPr>
          <a:xfrm>
            <a:off x="457200" y="1600200"/>
            <a:ext cx="4313583" cy="5029200"/>
          </a:xfrm>
        </p:spPr>
        <p:txBody>
          <a:bodyPr>
            <a:normAutofit/>
          </a:bodyPr>
          <a:lstStyle/>
          <a:p>
            <a:r>
              <a:rPr lang="fr-BE" dirty="0"/>
              <a:t>Violence vue comme une problématique privée</a:t>
            </a:r>
          </a:p>
          <a:p>
            <a:r>
              <a:rPr lang="fr-BE" dirty="0"/>
              <a:t>Mise en avant de la réconciliation</a:t>
            </a:r>
          </a:p>
          <a:p>
            <a:r>
              <a:rPr lang="fr-BE" dirty="0"/>
              <a:t>Absence de traitement des violences avec sérieux</a:t>
            </a:r>
          </a:p>
        </p:txBody>
      </p:sp>
      <p:pic>
        <p:nvPicPr>
          <p:cNvPr id="5" name="Picture 4"/>
          <p:cNvPicPr>
            <a:picLocks noChangeAspect="1"/>
          </p:cNvPicPr>
          <p:nvPr/>
        </p:nvPicPr>
        <p:blipFill>
          <a:blip r:embed="rId2"/>
          <a:stretch>
            <a:fillRect/>
          </a:stretch>
        </p:blipFill>
        <p:spPr>
          <a:xfrm>
            <a:off x="4698724" y="1417638"/>
            <a:ext cx="4326007" cy="4801565"/>
          </a:xfrm>
          <a:prstGeom prst="rect">
            <a:avLst/>
          </a:prstGeom>
        </p:spPr>
      </p:pic>
    </p:spTree>
    <p:extLst>
      <p:ext uri="{BB962C8B-B14F-4D97-AF65-F5344CB8AC3E}">
        <p14:creationId xmlns:p14="http://schemas.microsoft.com/office/powerpoint/2010/main" val="136681007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BE" dirty="0"/>
              <a:t>Nouvelle logique avec la Convention d’Istanbul</a:t>
            </a:r>
            <a:endParaRPr lang="en-GB" dirty="0"/>
          </a:p>
        </p:txBody>
      </p:sp>
      <p:sp>
        <p:nvSpPr>
          <p:cNvPr id="6" name="Content Placeholder 5"/>
          <p:cNvSpPr>
            <a:spLocks noGrp="1"/>
          </p:cNvSpPr>
          <p:nvPr>
            <p:ph idx="1"/>
          </p:nvPr>
        </p:nvSpPr>
        <p:spPr/>
        <p:txBody>
          <a:bodyPr>
            <a:normAutofit/>
          </a:bodyPr>
          <a:lstStyle/>
          <a:p>
            <a:r>
              <a:rPr lang="fr-BE" sz="3600" dirty="0"/>
              <a:t>La Convention d’Istanbul définit la violence à l’égard des femmes comme « une violation des droits de l’homme » (article 3</a:t>
            </a:r>
            <a:r>
              <a:rPr lang="fr-BE" sz="3600" dirty="0" smtClean="0"/>
              <a:t>)</a:t>
            </a:r>
            <a:endParaRPr lang="fr-BE" sz="3600" dirty="0"/>
          </a:p>
          <a:p>
            <a:r>
              <a:rPr lang="fr-BE" sz="3600" dirty="0"/>
              <a:t>Placement de la problématique dans un cadre: le droit international des droits de l’homme et son système </a:t>
            </a:r>
            <a:r>
              <a:rPr lang="fr-BE" sz="3600" dirty="0" smtClean="0"/>
              <a:t>juridique</a:t>
            </a:r>
            <a:endParaRPr lang="fr-BE" sz="3600" dirty="0"/>
          </a:p>
          <a:p>
            <a:endParaRPr lang="fr-BE" sz="3600" dirty="0"/>
          </a:p>
          <a:p>
            <a:pPr marL="0" indent="0">
              <a:buNone/>
            </a:pPr>
            <a:endParaRPr lang="fr-BE" dirty="0"/>
          </a:p>
          <a:p>
            <a:endParaRPr lang="fr-BE" dirty="0"/>
          </a:p>
        </p:txBody>
      </p:sp>
    </p:spTree>
    <p:extLst>
      <p:ext uri="{BB962C8B-B14F-4D97-AF65-F5344CB8AC3E}">
        <p14:creationId xmlns:p14="http://schemas.microsoft.com/office/powerpoint/2010/main" val="272500573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BE" dirty="0"/>
              <a:t>Possibilités avant la Convention d’Istanbul</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77147830"/>
              </p:ext>
            </p:extLst>
          </p:nvPr>
        </p:nvGraphicFramePr>
        <p:xfrm>
          <a:off x="457200" y="1600200"/>
          <a:ext cx="8229600" cy="4881879"/>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xmlns="" val="3215072177"/>
                    </a:ext>
                  </a:extLst>
                </a:gridCol>
                <a:gridCol w="4114800">
                  <a:extLst>
                    <a:ext uri="{9D8B030D-6E8A-4147-A177-3AD203B41FA5}">
                      <a16:colId xmlns:a16="http://schemas.microsoft.com/office/drawing/2014/main" xmlns="" val="2609706913"/>
                    </a:ext>
                  </a:extLst>
                </a:gridCol>
              </a:tblGrid>
              <a:tr h="370840">
                <a:tc>
                  <a:txBody>
                    <a:bodyPr/>
                    <a:lstStyle/>
                    <a:p>
                      <a:pPr algn="ctr"/>
                      <a:r>
                        <a:rPr lang="fr-BE" dirty="0"/>
                        <a:t>Convention sur l’élimination de toutes de discrimination à l’égard</a:t>
                      </a:r>
                      <a:r>
                        <a:rPr lang="fr-BE" baseline="0" dirty="0"/>
                        <a:t> des femmes  (ONU – 1979) [CEDEF]</a:t>
                      </a:r>
                      <a:endParaRPr lang="en-GB" dirty="0"/>
                    </a:p>
                  </a:txBody>
                  <a:tcPr/>
                </a:tc>
                <a:tc>
                  <a:txBody>
                    <a:bodyPr/>
                    <a:lstStyle/>
                    <a:p>
                      <a:pPr algn="ctr"/>
                      <a:r>
                        <a:rPr lang="fr-BE" dirty="0"/>
                        <a:t>Convention européenne des droits de l’homme</a:t>
                      </a:r>
                      <a:endParaRPr lang="en-GB" dirty="0"/>
                    </a:p>
                  </a:txBody>
                  <a:tcPr/>
                </a:tc>
                <a:extLst>
                  <a:ext uri="{0D108BD9-81ED-4DB2-BD59-A6C34878D82A}">
                    <a16:rowId xmlns:a16="http://schemas.microsoft.com/office/drawing/2014/main" xmlns="" val="277979815"/>
                  </a:ext>
                </a:extLst>
              </a:tr>
              <a:tr h="370840">
                <a:tc gridSpan="2">
                  <a:txBody>
                    <a:bodyPr/>
                    <a:lstStyle/>
                    <a:p>
                      <a:pPr algn="ctr"/>
                      <a:r>
                        <a:rPr lang="fr-BE" dirty="0"/>
                        <a:t>Ne traitent pas explicitement des violences</a:t>
                      </a:r>
                      <a:r>
                        <a:rPr lang="fr-BE" baseline="0" dirty="0"/>
                        <a:t> à l’égard des femmes</a:t>
                      </a:r>
                      <a:endParaRPr lang="en-GB" dirty="0"/>
                    </a:p>
                  </a:txBody>
                  <a:tcPr/>
                </a:tc>
                <a:tc hMerge="1">
                  <a:txBody>
                    <a:bodyPr/>
                    <a:lstStyle/>
                    <a:p>
                      <a:endParaRPr lang="en-GB" dirty="0"/>
                    </a:p>
                  </a:txBody>
                  <a:tcPr/>
                </a:tc>
                <a:extLst>
                  <a:ext uri="{0D108BD9-81ED-4DB2-BD59-A6C34878D82A}">
                    <a16:rowId xmlns:a16="http://schemas.microsoft.com/office/drawing/2014/main" xmlns="" val="39406748"/>
                  </a:ext>
                </a:extLst>
              </a:tr>
              <a:tr h="370840">
                <a:tc>
                  <a:txBody>
                    <a:bodyPr/>
                    <a:lstStyle/>
                    <a:p>
                      <a:pPr algn="l"/>
                      <a:r>
                        <a:rPr lang="fr-BE" sz="2200" dirty="0"/>
                        <a:t>Réticence</a:t>
                      </a:r>
                      <a:r>
                        <a:rPr lang="fr-BE" sz="2200" baseline="0" dirty="0"/>
                        <a:t> de la CtEDH à faire appel à la </a:t>
                      </a:r>
                      <a:r>
                        <a:rPr lang="fr-BE" sz="2200" baseline="0" dirty="0" smtClean="0"/>
                        <a:t>CEDEF</a:t>
                      </a:r>
                      <a:endParaRPr lang="fr-BE" sz="2200" baseline="0" dirty="0"/>
                    </a:p>
                    <a:p>
                      <a:pPr marL="285750" indent="-285750" algn="l">
                        <a:buFontTx/>
                        <a:buChar char="-"/>
                      </a:pPr>
                      <a:r>
                        <a:rPr lang="fr-BE" sz="2200" baseline="0" dirty="0"/>
                        <a:t>Une seule référence au caractère contraignant de la CEDEF: arrêt </a:t>
                      </a:r>
                      <a:r>
                        <a:rPr lang="fr-BE" sz="2200" i="1" baseline="0" dirty="0"/>
                        <a:t>Opuz c. </a:t>
                      </a:r>
                      <a:r>
                        <a:rPr lang="fr-BE" sz="2200" i="1" baseline="0" dirty="0" smtClean="0"/>
                        <a:t>Turquie</a:t>
                      </a:r>
                      <a:endParaRPr lang="fr-BE" sz="2200" baseline="0" dirty="0"/>
                    </a:p>
                    <a:p>
                      <a:pPr marL="285750" indent="-285750" algn="l">
                        <a:buFontTx/>
                        <a:buChar char="-"/>
                      </a:pPr>
                      <a:r>
                        <a:rPr lang="fr-BE" sz="2200" baseline="0" dirty="0"/>
                        <a:t>Une autre mention dans l’arrêt </a:t>
                      </a:r>
                      <a:r>
                        <a:rPr lang="fr-BE" sz="2200" i="1" baseline="0" dirty="0" err="1"/>
                        <a:t>Staakundig</a:t>
                      </a:r>
                      <a:r>
                        <a:rPr lang="fr-BE" sz="2200" i="1" baseline="0" dirty="0"/>
                        <a:t> </a:t>
                      </a:r>
                      <a:r>
                        <a:rPr lang="fr-BE" sz="2200" i="1" baseline="0" dirty="0" err="1"/>
                        <a:t>gereformerde</a:t>
                      </a:r>
                      <a:r>
                        <a:rPr lang="fr-BE" sz="2200" i="1" baseline="0" dirty="0"/>
                        <a:t> </a:t>
                      </a:r>
                      <a:r>
                        <a:rPr lang="fr-BE" sz="2200" i="1" baseline="0" dirty="0" err="1"/>
                        <a:t>partij</a:t>
                      </a:r>
                      <a:r>
                        <a:rPr lang="fr-BE" sz="2200" i="1" baseline="0" dirty="0"/>
                        <a:t> c. Pays-</a:t>
                      </a:r>
                      <a:r>
                        <a:rPr lang="fr-BE" sz="2200" i="1" baseline="0" dirty="0" smtClean="0"/>
                        <a:t>Bas</a:t>
                      </a:r>
                      <a:endParaRPr lang="fr-BE" sz="2200" baseline="0" dirty="0"/>
                    </a:p>
                  </a:txBody>
                  <a:tcPr/>
                </a:tc>
                <a:tc>
                  <a:txBody>
                    <a:bodyPr/>
                    <a:lstStyle/>
                    <a:p>
                      <a:pPr marL="285750" indent="-285750" algn="l">
                        <a:buFontTx/>
                        <a:buChar char="-"/>
                      </a:pPr>
                      <a:r>
                        <a:rPr lang="fr-BE" sz="2200" dirty="0"/>
                        <a:t>Traitement</a:t>
                      </a:r>
                      <a:r>
                        <a:rPr lang="fr-BE" sz="2200" baseline="0" dirty="0"/>
                        <a:t> des affaires de violence à l’égard des femmes via des dispositions générales – niant la spécificité des violences à l’égard des </a:t>
                      </a:r>
                      <a:r>
                        <a:rPr lang="fr-BE" sz="2200" baseline="0" dirty="0" smtClean="0"/>
                        <a:t>femmes</a:t>
                      </a:r>
                      <a:endParaRPr lang="fr-BE" sz="2200" baseline="0" dirty="0"/>
                    </a:p>
                    <a:p>
                      <a:pPr marL="285750" indent="-285750" algn="l">
                        <a:buFontTx/>
                        <a:buChar char="-"/>
                      </a:pPr>
                      <a:r>
                        <a:rPr lang="fr-BE" sz="2200" baseline="0" dirty="0"/>
                        <a:t>Traitement neutre des </a:t>
                      </a:r>
                      <a:r>
                        <a:rPr lang="fr-BE" sz="2200" baseline="0" dirty="0" smtClean="0"/>
                        <a:t>violences</a:t>
                      </a:r>
                      <a:endParaRPr lang="fr-BE" sz="2200" baseline="0" dirty="0"/>
                    </a:p>
                    <a:p>
                      <a:pPr marL="285750" indent="-285750" algn="l">
                        <a:buFontTx/>
                        <a:buChar char="-"/>
                      </a:pPr>
                      <a:r>
                        <a:rPr lang="fr-BE" sz="2200" baseline="0" dirty="0"/>
                        <a:t>Contorsions </a:t>
                      </a:r>
                      <a:r>
                        <a:rPr lang="fr-BE" sz="2200" baseline="0" dirty="0" smtClean="0"/>
                        <a:t>juridiques</a:t>
                      </a:r>
                      <a:endParaRPr lang="fr-BE" sz="2200" baseline="0" dirty="0"/>
                    </a:p>
                    <a:p>
                      <a:pPr marL="285750" indent="-285750" algn="ctr">
                        <a:buFontTx/>
                        <a:buChar char="-"/>
                      </a:pPr>
                      <a:endParaRPr lang="fr-BE" baseline="0" dirty="0"/>
                    </a:p>
                    <a:p>
                      <a:pPr algn="ctr"/>
                      <a:endParaRPr lang="fr-BE" baseline="0" dirty="0"/>
                    </a:p>
                    <a:p>
                      <a:pPr algn="ctr"/>
                      <a:endParaRPr lang="en-GB" dirty="0"/>
                    </a:p>
                  </a:txBody>
                  <a:tcPr/>
                </a:tc>
                <a:extLst>
                  <a:ext uri="{0D108BD9-81ED-4DB2-BD59-A6C34878D82A}">
                    <a16:rowId xmlns:a16="http://schemas.microsoft.com/office/drawing/2014/main" xmlns="" val="3444474954"/>
                  </a:ext>
                </a:extLst>
              </a:tr>
            </a:tbl>
          </a:graphicData>
        </a:graphic>
      </p:graphicFrame>
    </p:spTree>
    <p:extLst>
      <p:ext uri="{BB962C8B-B14F-4D97-AF65-F5344CB8AC3E}">
        <p14:creationId xmlns:p14="http://schemas.microsoft.com/office/powerpoint/2010/main" val="226684748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BE" dirty="0"/>
              <a:t>Gros plan sur la jurisprudence de la </a:t>
            </a:r>
            <a:r>
              <a:rPr lang="fr-BE" dirty="0" err="1"/>
              <a:t>CtEDH</a:t>
            </a:r>
            <a:r>
              <a:rPr lang="fr-BE" dirty="0"/>
              <a:t> (avant la Convention d’Istanbul)</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36386216"/>
              </p:ext>
            </p:extLst>
          </p:nvPr>
        </p:nvGraphicFramePr>
        <p:xfrm>
          <a:off x="457200" y="1417638"/>
          <a:ext cx="8229600" cy="5212080"/>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xmlns="" val="1348399617"/>
                    </a:ext>
                  </a:extLst>
                </a:gridCol>
                <a:gridCol w="2743200">
                  <a:extLst>
                    <a:ext uri="{9D8B030D-6E8A-4147-A177-3AD203B41FA5}">
                      <a16:colId xmlns:a16="http://schemas.microsoft.com/office/drawing/2014/main" xmlns="" val="185794371"/>
                    </a:ext>
                  </a:extLst>
                </a:gridCol>
                <a:gridCol w="2743200">
                  <a:extLst>
                    <a:ext uri="{9D8B030D-6E8A-4147-A177-3AD203B41FA5}">
                      <a16:colId xmlns:a16="http://schemas.microsoft.com/office/drawing/2014/main" xmlns="" val="311316841"/>
                    </a:ext>
                  </a:extLst>
                </a:gridCol>
              </a:tblGrid>
              <a:tr h="370840">
                <a:tc>
                  <a:txBody>
                    <a:bodyPr/>
                    <a:lstStyle/>
                    <a:p>
                      <a:r>
                        <a:rPr lang="fr-BE" sz="1600" dirty="0"/>
                        <a:t>Article 2</a:t>
                      </a:r>
                      <a:r>
                        <a:rPr lang="fr-BE" sz="1600" baseline="0" dirty="0"/>
                        <a:t> de la Convention européenne des droits de l’homme (droit à la vie)</a:t>
                      </a:r>
                      <a:endParaRPr lang="en-GB" sz="16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BE" sz="1600" dirty="0"/>
                        <a:t>Article 3</a:t>
                      </a:r>
                      <a:r>
                        <a:rPr lang="fr-BE" sz="1600" baseline="0" dirty="0"/>
                        <a:t> de la Convention européenne des droits de l’homme (interdiction de la torture et des traitements inhumains et dégradants)</a:t>
                      </a:r>
                      <a:endParaRPr lang="en-GB" sz="1600" dirty="0"/>
                    </a:p>
                    <a:p>
                      <a:endParaRPr lang="en-GB" sz="16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BE" sz="1600" dirty="0"/>
                        <a:t>Article 8</a:t>
                      </a:r>
                      <a:r>
                        <a:rPr lang="fr-BE" sz="1600" baseline="0" dirty="0"/>
                        <a:t> de la Convention européenne des droits de l’homme (droit à la vie privée et familiale)</a:t>
                      </a:r>
                      <a:endParaRPr lang="en-GB" sz="1600" dirty="0"/>
                    </a:p>
                    <a:p>
                      <a:endParaRPr lang="en-GB" sz="1600" dirty="0"/>
                    </a:p>
                  </a:txBody>
                  <a:tcPr/>
                </a:tc>
                <a:extLst>
                  <a:ext uri="{0D108BD9-81ED-4DB2-BD59-A6C34878D82A}">
                    <a16:rowId xmlns:a16="http://schemas.microsoft.com/office/drawing/2014/main" xmlns="" val="3680154478"/>
                  </a:ext>
                </a:extLst>
              </a:tr>
              <a:tr h="370840">
                <a:tc>
                  <a:txBody>
                    <a:bodyPr/>
                    <a:lstStyle/>
                    <a:p>
                      <a:pPr marL="285750" indent="-285750">
                        <a:buFontTx/>
                        <a:buChar char="-"/>
                      </a:pPr>
                      <a:r>
                        <a:rPr lang="fr-BE" dirty="0"/>
                        <a:t>Quand la violence à l’égard des femmes atteint des conséquence </a:t>
                      </a:r>
                      <a:r>
                        <a:rPr lang="fr-BE" dirty="0" smtClean="0"/>
                        <a:t>funestes</a:t>
                      </a:r>
                      <a:endParaRPr lang="fr-BE" baseline="0" dirty="0"/>
                    </a:p>
                    <a:p>
                      <a:pPr marL="285750" indent="-285750">
                        <a:buFontTx/>
                        <a:buChar char="-"/>
                      </a:pPr>
                      <a:r>
                        <a:rPr lang="fr-BE" baseline="0" dirty="0"/>
                        <a:t>Arrêt </a:t>
                      </a:r>
                      <a:r>
                        <a:rPr lang="fr-BE" i="1" baseline="0" dirty="0" err="1"/>
                        <a:t>Branko</a:t>
                      </a:r>
                      <a:r>
                        <a:rPr lang="fr-BE" i="1" baseline="0" dirty="0"/>
                        <a:t> </a:t>
                      </a:r>
                      <a:r>
                        <a:rPr lang="fr-BE" i="1" baseline="0" dirty="0" err="1"/>
                        <a:t>Tomasic</a:t>
                      </a:r>
                      <a:r>
                        <a:rPr lang="fr-BE" i="1" baseline="0" dirty="0"/>
                        <a:t> c. Croatie</a:t>
                      </a:r>
                      <a:r>
                        <a:rPr lang="fr-BE" i="0" baseline="0" dirty="0"/>
                        <a:t>: </a:t>
                      </a:r>
                    </a:p>
                    <a:p>
                      <a:pPr marL="285750" indent="-285750">
                        <a:buFont typeface="Arial" panose="020B0604020202020204" pitchFamily="34" charset="0"/>
                        <a:buChar char="•"/>
                      </a:pPr>
                      <a:r>
                        <a:rPr lang="fr-BE" i="0" baseline="0" dirty="0"/>
                        <a:t>Violation de l’article 2 (du droit de tout à chacun à la vie)</a:t>
                      </a:r>
                    </a:p>
                    <a:p>
                      <a:pPr marL="285750" indent="-285750">
                        <a:buFont typeface="Arial" panose="020B0604020202020204" pitchFamily="34" charset="0"/>
                        <a:buChar char="•"/>
                      </a:pPr>
                      <a:r>
                        <a:rPr lang="fr-BE" i="0" baseline="0" dirty="0"/>
                        <a:t>Pas de caractérisation de la violence comme de la violence à l’égard des femmes </a:t>
                      </a:r>
                      <a:endParaRPr lang="en-GB" dirty="0"/>
                    </a:p>
                  </a:txBody>
                  <a:tcPr/>
                </a:tc>
                <a:tc>
                  <a:txBody>
                    <a:bodyPr/>
                    <a:lstStyle/>
                    <a:p>
                      <a:pPr marL="285750" indent="-285750">
                        <a:buFontTx/>
                        <a:buChar char="-"/>
                      </a:pPr>
                      <a:r>
                        <a:rPr lang="fr-BE" dirty="0"/>
                        <a:t>Quand</a:t>
                      </a:r>
                      <a:r>
                        <a:rPr lang="fr-BE" baseline="0" dirty="0"/>
                        <a:t> les violences n’entrainent pas la mort</a:t>
                      </a:r>
                    </a:p>
                    <a:p>
                      <a:pPr marL="285750" indent="-285750">
                        <a:buFontTx/>
                        <a:buChar char="-"/>
                      </a:pPr>
                      <a:r>
                        <a:rPr lang="fr-BE" baseline="0" dirty="0"/>
                        <a:t>Arrêts </a:t>
                      </a:r>
                      <a:r>
                        <a:rPr lang="fr-BE" i="1" baseline="0" dirty="0"/>
                        <a:t>Aydin c. Turquie </a:t>
                      </a:r>
                      <a:r>
                        <a:rPr lang="fr-BE" i="0" baseline="0" dirty="0"/>
                        <a:t>et </a:t>
                      </a:r>
                      <a:r>
                        <a:rPr lang="fr-BE" i="1" baseline="0" dirty="0"/>
                        <a:t>M.C. c. </a:t>
                      </a:r>
                      <a:r>
                        <a:rPr lang="fr-BE" i="1" baseline="0" dirty="0" smtClean="0"/>
                        <a:t>Bulgarie </a:t>
                      </a:r>
                      <a:endParaRPr lang="en-GB" i="1" baseline="0" dirty="0"/>
                    </a:p>
                    <a:p>
                      <a:pPr marL="285750" indent="-285750">
                        <a:buFont typeface="Arial" panose="020B0604020202020204" pitchFamily="34" charset="0"/>
                        <a:buChar char="•"/>
                      </a:pPr>
                      <a:r>
                        <a:rPr lang="fr-BE" i="0" baseline="0" dirty="0"/>
                        <a:t>Violation de l’article 3</a:t>
                      </a:r>
                    </a:p>
                    <a:p>
                      <a:pPr marL="285750" indent="-285750">
                        <a:buFont typeface="Arial" panose="020B0604020202020204" pitchFamily="34" charset="0"/>
                        <a:buChar char="•"/>
                      </a:pPr>
                      <a:r>
                        <a:rPr lang="fr-BE" i="0" baseline="0" dirty="0"/>
                        <a:t>Pas de reconnaissance du caractère spécifique des actes commis comme violence à l’égard des femmes</a:t>
                      </a:r>
                    </a:p>
                  </a:txBody>
                  <a:tcPr/>
                </a:tc>
                <a:tc>
                  <a:txBody>
                    <a:bodyPr/>
                    <a:lstStyle/>
                    <a:p>
                      <a:pPr marL="285750" indent="-285750">
                        <a:buFontTx/>
                        <a:buChar char="-"/>
                      </a:pPr>
                      <a:r>
                        <a:rPr lang="fr-BE" dirty="0"/>
                        <a:t>Angle d’approche le plus utilisé par la </a:t>
                      </a:r>
                      <a:r>
                        <a:rPr lang="fr-BE" dirty="0" err="1"/>
                        <a:t>CtEDH</a:t>
                      </a:r>
                      <a:endParaRPr lang="fr-BE" dirty="0"/>
                    </a:p>
                    <a:p>
                      <a:pPr marL="285750" indent="-285750">
                        <a:buFontTx/>
                        <a:buChar char="-"/>
                      </a:pPr>
                      <a:r>
                        <a:rPr lang="fr-BE" dirty="0"/>
                        <a:t>Centralisation du débat</a:t>
                      </a:r>
                      <a:r>
                        <a:rPr lang="fr-BE" baseline="0" dirty="0"/>
                        <a:t> dans le cadre de la vie privée…</a:t>
                      </a:r>
                    </a:p>
                    <a:p>
                      <a:pPr marL="285750" indent="-285750">
                        <a:buFontTx/>
                        <a:buChar char="-"/>
                      </a:pPr>
                      <a:r>
                        <a:rPr lang="fr-BE" baseline="0" dirty="0"/>
                        <a:t>Arrêts </a:t>
                      </a:r>
                      <a:r>
                        <a:rPr lang="fr-BE" i="1" baseline="0" dirty="0" err="1"/>
                        <a:t>Airey</a:t>
                      </a:r>
                      <a:r>
                        <a:rPr lang="fr-BE" i="1" baseline="0" dirty="0"/>
                        <a:t> c. Irlande, X. et Y. c. Pays-Bas, </a:t>
                      </a:r>
                      <a:r>
                        <a:rPr lang="fr-BE" i="1" baseline="0" dirty="0" err="1"/>
                        <a:t>Bevacqua</a:t>
                      </a:r>
                      <a:r>
                        <a:rPr lang="fr-BE" i="1" baseline="0" dirty="0"/>
                        <a:t> c. Bulgarie, M. C. c. Bulgarie </a:t>
                      </a:r>
                      <a:r>
                        <a:rPr lang="fr-BE" i="0" baseline="0" dirty="0"/>
                        <a:t>et </a:t>
                      </a:r>
                      <a:r>
                        <a:rPr lang="fr-BE" i="1" baseline="0" dirty="0"/>
                        <a:t>Y. c. </a:t>
                      </a:r>
                      <a:r>
                        <a:rPr lang="fr-BE" i="1" baseline="0" dirty="0" smtClean="0"/>
                        <a:t>Slovénie</a:t>
                      </a:r>
                      <a:endParaRPr lang="en-GB" dirty="0"/>
                    </a:p>
                  </a:txBody>
                  <a:tcPr/>
                </a:tc>
                <a:extLst>
                  <a:ext uri="{0D108BD9-81ED-4DB2-BD59-A6C34878D82A}">
                    <a16:rowId xmlns:a16="http://schemas.microsoft.com/office/drawing/2014/main" xmlns="" val="3385546876"/>
                  </a:ext>
                </a:extLst>
              </a:tr>
            </a:tbl>
          </a:graphicData>
        </a:graphic>
      </p:graphicFrame>
    </p:spTree>
    <p:extLst>
      <p:ext uri="{BB962C8B-B14F-4D97-AF65-F5344CB8AC3E}">
        <p14:creationId xmlns:p14="http://schemas.microsoft.com/office/powerpoint/2010/main" val="75716879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BE" sz="3600" dirty="0"/>
              <a:t>Apports de la Convention d’Istanbul et de la consécration comme violation des droits fondamentaux</a:t>
            </a:r>
            <a:endParaRPr lang="en-GB" sz="3600" dirty="0"/>
          </a:p>
        </p:txBody>
      </p:sp>
      <p:sp>
        <p:nvSpPr>
          <p:cNvPr id="3" name="Content Placeholder 2"/>
          <p:cNvSpPr>
            <a:spLocks noGrp="1"/>
          </p:cNvSpPr>
          <p:nvPr>
            <p:ph idx="1"/>
          </p:nvPr>
        </p:nvSpPr>
        <p:spPr>
          <a:xfrm>
            <a:off x="457200" y="1898375"/>
            <a:ext cx="8229600" cy="4363278"/>
          </a:xfrm>
        </p:spPr>
        <p:txBody>
          <a:bodyPr>
            <a:normAutofit fontScale="70000" lnSpcReduction="20000"/>
          </a:bodyPr>
          <a:lstStyle/>
          <a:p>
            <a:r>
              <a:rPr lang="fr-BE" dirty="0"/>
              <a:t>Une base légale </a:t>
            </a:r>
            <a:r>
              <a:rPr lang="fr-BE" b="1" u="sng" dirty="0"/>
              <a:t>spécifique</a:t>
            </a:r>
            <a:r>
              <a:rPr lang="fr-BE" dirty="0"/>
              <a:t> était donc fortement </a:t>
            </a:r>
            <a:r>
              <a:rPr lang="fr-BE" dirty="0" smtClean="0"/>
              <a:t>nécessaire</a:t>
            </a:r>
            <a:endParaRPr lang="fr-BE" dirty="0"/>
          </a:p>
          <a:p>
            <a:r>
              <a:rPr lang="fr-BE" dirty="0"/>
              <a:t>Inscription d’un nouveau droit fondamental dans un </a:t>
            </a:r>
            <a:r>
              <a:rPr lang="fr-BE" b="1" u="sng" dirty="0"/>
              <a:t>système</a:t>
            </a:r>
            <a:r>
              <a:rPr lang="fr-BE" dirty="0"/>
              <a:t> déjà </a:t>
            </a:r>
            <a:r>
              <a:rPr lang="fr-BE" dirty="0" smtClean="0"/>
              <a:t>existant</a:t>
            </a:r>
            <a:endParaRPr lang="fr-BE" dirty="0"/>
          </a:p>
          <a:p>
            <a:r>
              <a:rPr lang="fr-BE" dirty="0"/>
              <a:t>Exemple (due </a:t>
            </a:r>
            <a:r>
              <a:rPr lang="fr-BE" dirty="0" err="1"/>
              <a:t>dilligence</a:t>
            </a:r>
            <a:r>
              <a:rPr lang="fr-BE" dirty="0"/>
              <a:t>): </a:t>
            </a:r>
          </a:p>
          <a:p>
            <a:pPr>
              <a:buFontTx/>
              <a:buChar char="-"/>
            </a:pPr>
            <a:r>
              <a:rPr lang="fr-BE" dirty="0"/>
              <a:t>manquement à l’obligation de prendre toutes les mesures raisonnables pour prévenir, poursuivre et punir les violences à l’égard des </a:t>
            </a:r>
            <a:r>
              <a:rPr lang="fr-BE" dirty="0" smtClean="0"/>
              <a:t>femmes</a:t>
            </a:r>
            <a:endParaRPr lang="fr-BE" dirty="0"/>
          </a:p>
          <a:p>
            <a:pPr>
              <a:buFontTx/>
              <a:buChar char="-"/>
            </a:pPr>
            <a:r>
              <a:rPr lang="fr-BE" dirty="0"/>
              <a:t>violation du principe de due diligence (principe central pour la responsabilité étatique</a:t>
            </a:r>
            <a:r>
              <a:rPr lang="fr-BE" dirty="0" smtClean="0"/>
              <a:t>)</a:t>
            </a:r>
            <a:endParaRPr lang="fr-BE" dirty="0"/>
          </a:p>
          <a:p>
            <a:pPr>
              <a:buFontTx/>
              <a:buChar char="-"/>
            </a:pPr>
            <a:r>
              <a:rPr lang="fr-BE" dirty="0"/>
              <a:t>principe consacré spécifiquement à l’article 5 de la Convention </a:t>
            </a:r>
            <a:r>
              <a:rPr lang="fr-BE" dirty="0" smtClean="0"/>
              <a:t>d’Istanbul</a:t>
            </a:r>
            <a:endParaRPr lang="fr-BE" dirty="0"/>
          </a:p>
          <a:p>
            <a:pPr>
              <a:buFontTx/>
              <a:buChar char="-"/>
            </a:pPr>
            <a:r>
              <a:rPr lang="fr-BE" dirty="0"/>
              <a:t>Sujet très complexe: cf. C. </a:t>
            </a:r>
            <a:r>
              <a:rPr lang="fr-BE" dirty="0" err="1"/>
              <a:t>Manjoo</a:t>
            </a:r>
            <a:r>
              <a:rPr lang="fr-BE" dirty="0"/>
              <a:t>, « State </a:t>
            </a:r>
            <a:r>
              <a:rPr lang="fr-BE" dirty="0" err="1"/>
              <a:t>Responsibility</a:t>
            </a:r>
            <a:r>
              <a:rPr lang="fr-BE" dirty="0"/>
              <a:t> to </a:t>
            </a:r>
            <a:r>
              <a:rPr lang="fr-BE" dirty="0" err="1"/>
              <a:t>act</a:t>
            </a:r>
            <a:r>
              <a:rPr lang="fr-BE" dirty="0"/>
              <a:t> </a:t>
            </a:r>
            <a:r>
              <a:rPr lang="fr-BE" dirty="0" err="1"/>
              <a:t>with</a:t>
            </a:r>
            <a:r>
              <a:rPr lang="fr-BE" dirty="0"/>
              <a:t> Due </a:t>
            </a:r>
            <a:r>
              <a:rPr lang="fr-BE" dirty="0" err="1"/>
              <a:t>Dilligence</a:t>
            </a:r>
            <a:r>
              <a:rPr lang="fr-BE" dirty="0"/>
              <a:t> in the </a:t>
            </a:r>
            <a:r>
              <a:rPr lang="fr-BE" dirty="0" err="1"/>
              <a:t>Elimintion</a:t>
            </a:r>
            <a:r>
              <a:rPr lang="fr-BE" dirty="0"/>
              <a:t> of Violence </a:t>
            </a:r>
            <a:r>
              <a:rPr lang="fr-BE" dirty="0" err="1"/>
              <a:t>against</a:t>
            </a:r>
            <a:r>
              <a:rPr lang="fr-BE" dirty="0"/>
              <a:t> </a:t>
            </a:r>
            <a:r>
              <a:rPr lang="fr-BE" dirty="0" err="1"/>
              <a:t>Women</a:t>
            </a:r>
            <a:r>
              <a:rPr lang="fr-BE" dirty="0"/>
              <a:t> », </a:t>
            </a:r>
            <a:r>
              <a:rPr lang="fr-BE" i="1" dirty="0"/>
              <a:t>I.H.R.L.R, </a:t>
            </a:r>
            <a:r>
              <a:rPr lang="fr-BE" dirty="0"/>
              <a:t>2013, pp. 241 et s. </a:t>
            </a:r>
          </a:p>
          <a:p>
            <a:pPr>
              <a:buFontTx/>
              <a:buChar char="-"/>
            </a:pPr>
            <a:endParaRPr lang="fr-BE" dirty="0"/>
          </a:p>
          <a:p>
            <a:pPr>
              <a:buFontTx/>
              <a:buChar char="-"/>
            </a:pPr>
            <a:endParaRPr lang="en-GB" dirty="0"/>
          </a:p>
        </p:txBody>
      </p:sp>
    </p:spTree>
    <p:extLst>
      <p:ext uri="{BB962C8B-B14F-4D97-AF65-F5344CB8AC3E}">
        <p14:creationId xmlns:p14="http://schemas.microsoft.com/office/powerpoint/2010/main" val="174359735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BE" dirty="0"/>
              <a:t>Du nouveau depuis l’entrée en vigueur de la Convention d’Istanbul? </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64661717"/>
              </p:ext>
            </p:extLst>
          </p:nvPr>
        </p:nvGraphicFramePr>
        <p:xfrm>
          <a:off x="457199" y="1417638"/>
          <a:ext cx="8398565" cy="54403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1662445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normAutofit fontScale="90000"/>
          </a:bodyPr>
          <a:lstStyle/>
          <a:p>
            <a:r>
              <a:rPr lang="fr-BE" dirty="0"/>
              <a:t>II. La violence faite aux femmes est une discrimination sur base du genre</a:t>
            </a:r>
            <a:endParaRPr lang="en-GB" dirty="0"/>
          </a:p>
        </p:txBody>
      </p:sp>
      <p:sp>
        <p:nvSpPr>
          <p:cNvPr id="3" name="Content Placeholder 2"/>
          <p:cNvSpPr>
            <a:spLocks noGrp="1"/>
          </p:cNvSpPr>
          <p:nvPr>
            <p:ph idx="1"/>
          </p:nvPr>
        </p:nvSpPr>
        <p:spPr>
          <a:xfrm>
            <a:off x="457200" y="1600201"/>
            <a:ext cx="8229600" cy="1823223"/>
          </a:xfrm>
        </p:spPr>
        <p:txBody>
          <a:bodyPr>
            <a:normAutofit/>
          </a:bodyPr>
          <a:lstStyle/>
          <a:p>
            <a:pPr marL="0" indent="0">
              <a:buNone/>
            </a:pPr>
            <a:r>
              <a:rPr lang="fr-BE" sz="2800" dirty="0"/>
              <a:t>« </a:t>
            </a:r>
            <a:r>
              <a:rPr lang="fr-BE" sz="2400" i="1" dirty="0"/>
              <a:t>La présente Convention a pour buts (…) de contribuer à éliminer toutes les formes de discrimination à l’égard des femmes et de promouvoir l’égalité réelle entre les femmes et les hommes, y compris l’autonomisation des femmes</a:t>
            </a:r>
            <a:r>
              <a:rPr lang="fr-BE" sz="2400" dirty="0"/>
              <a:t> » (Article 1</a:t>
            </a:r>
            <a:r>
              <a:rPr lang="fr-BE" sz="2400" baseline="30000" dirty="0"/>
              <a:t>er</a:t>
            </a:r>
            <a:r>
              <a:rPr lang="fr-BE" sz="2400" dirty="0" smtClean="0"/>
              <a:t>)</a:t>
            </a:r>
            <a:endParaRPr lang="en-GB" sz="2400" dirty="0"/>
          </a:p>
          <a:p>
            <a:endParaRPr lang="en-GB" dirty="0"/>
          </a:p>
        </p:txBody>
      </p:sp>
      <p:pic>
        <p:nvPicPr>
          <p:cNvPr id="5" name="Picture 4"/>
          <p:cNvPicPr>
            <a:picLocks noChangeAspect="1"/>
          </p:cNvPicPr>
          <p:nvPr/>
        </p:nvPicPr>
        <p:blipFill>
          <a:blip r:embed="rId3"/>
          <a:stretch>
            <a:fillRect/>
          </a:stretch>
        </p:blipFill>
        <p:spPr>
          <a:xfrm>
            <a:off x="5878488" y="3724507"/>
            <a:ext cx="2953586" cy="2263697"/>
          </a:xfrm>
          <a:prstGeom prst="rect">
            <a:avLst/>
          </a:prstGeom>
        </p:spPr>
      </p:pic>
      <p:sp>
        <p:nvSpPr>
          <p:cNvPr id="6" name="TextBox 5"/>
          <p:cNvSpPr txBox="1"/>
          <p:nvPr/>
        </p:nvSpPr>
        <p:spPr>
          <a:xfrm>
            <a:off x="457200" y="3605987"/>
            <a:ext cx="4995746" cy="2954655"/>
          </a:xfrm>
          <a:prstGeom prst="rect">
            <a:avLst/>
          </a:prstGeom>
          <a:noFill/>
        </p:spPr>
        <p:txBody>
          <a:bodyPr wrap="square" rtlCol="0">
            <a:spAutoFit/>
          </a:bodyPr>
          <a:lstStyle/>
          <a:p>
            <a:r>
              <a:rPr lang="fr-BE" sz="2400" dirty="0"/>
              <a:t>La définition de la violence à l’égard des femmes, à l’article 3, va encore plus loin, en ce qu’elle indique que la violence à l’égard des femmes doit être comprise comme (…) « </a:t>
            </a:r>
            <a:r>
              <a:rPr lang="fr-BE" sz="2400" i="1" dirty="0"/>
              <a:t>une forme de discrimination à l’égard des femmes</a:t>
            </a:r>
            <a:r>
              <a:rPr lang="fr-BE" sz="2400" dirty="0"/>
              <a:t> </a:t>
            </a:r>
            <a:r>
              <a:rPr lang="fr-BE" sz="2400" dirty="0" smtClean="0"/>
              <a:t>»</a:t>
            </a:r>
            <a:endParaRPr lang="en-GB" sz="2400" dirty="0"/>
          </a:p>
          <a:p>
            <a:endParaRPr lang="en-GB" dirty="0"/>
          </a:p>
        </p:txBody>
      </p:sp>
    </p:spTree>
    <p:extLst>
      <p:ext uri="{BB962C8B-B14F-4D97-AF65-F5344CB8AC3E}">
        <p14:creationId xmlns:p14="http://schemas.microsoft.com/office/powerpoint/2010/main" val="164166963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a:t>Le droit : un outil pour lutter contre les violences à l’égard des femmes?</a:t>
            </a:r>
          </a:p>
        </p:txBody>
      </p:sp>
      <p:pic>
        <p:nvPicPr>
          <p:cNvPr id="6" name="Picture 5" descr="Screen Shot 2017-10-30 at 20.39.4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80208"/>
            <a:ext cx="5608761" cy="1914715"/>
          </a:xfrm>
          <a:prstGeom prst="rect">
            <a:avLst/>
          </a:prstGeom>
        </p:spPr>
      </p:pic>
      <p:pic>
        <p:nvPicPr>
          <p:cNvPr id="7" name="Picture 6" descr="Screen Shot 2017-10-30 at 20.43.20.png"/>
          <p:cNvPicPr>
            <a:picLocks noChangeAspect="1"/>
          </p:cNvPicPr>
          <p:nvPr/>
        </p:nvPicPr>
        <p:blipFill rotWithShape="1">
          <a:blip r:embed="rId3">
            <a:extLst>
              <a:ext uri="{28A0092B-C50C-407E-A947-70E740481C1C}">
                <a14:useLocalDpi xmlns:a14="http://schemas.microsoft.com/office/drawing/2010/main" val="0"/>
              </a:ext>
            </a:extLst>
          </a:blip>
          <a:srcRect r="19932"/>
          <a:stretch/>
        </p:blipFill>
        <p:spPr>
          <a:xfrm>
            <a:off x="4757812" y="3122235"/>
            <a:ext cx="4386187" cy="2016351"/>
          </a:xfrm>
          <a:prstGeom prst="rect">
            <a:avLst/>
          </a:prstGeom>
        </p:spPr>
      </p:pic>
      <p:pic>
        <p:nvPicPr>
          <p:cNvPr id="8" name="Picture 7" descr="Screen Shot 2017-10-30 at 20.46.28.png"/>
          <p:cNvPicPr>
            <a:picLocks noChangeAspect="1"/>
          </p:cNvPicPr>
          <p:nvPr/>
        </p:nvPicPr>
        <p:blipFill rotWithShape="1">
          <a:blip r:embed="rId4">
            <a:extLst>
              <a:ext uri="{28A0092B-C50C-407E-A947-70E740481C1C}">
                <a14:useLocalDpi xmlns:a14="http://schemas.microsoft.com/office/drawing/2010/main" val="0"/>
              </a:ext>
            </a:extLst>
          </a:blip>
          <a:srcRect t="4903"/>
          <a:stretch/>
        </p:blipFill>
        <p:spPr>
          <a:xfrm>
            <a:off x="171968" y="3961133"/>
            <a:ext cx="4989246" cy="2354905"/>
          </a:xfrm>
          <a:prstGeom prst="rect">
            <a:avLst/>
          </a:prstGeom>
        </p:spPr>
      </p:pic>
    </p:spTree>
    <p:extLst>
      <p:ext uri="{BB962C8B-B14F-4D97-AF65-F5344CB8AC3E}">
        <p14:creationId xmlns:p14="http://schemas.microsoft.com/office/powerpoint/2010/main" val="9397219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60558816"/>
              </p:ext>
            </p:extLst>
          </p:nvPr>
        </p:nvGraphicFramePr>
        <p:xfrm>
          <a:off x="457200" y="284356"/>
          <a:ext cx="8229600" cy="4876748"/>
        </p:xfrm>
        <a:graphic>
          <a:graphicData uri="http://schemas.openxmlformats.org/drawingml/2006/table">
            <a:tbl>
              <a:tblPr firstRow="1" bandRow="1">
                <a:tableStyleId>{3C2FFA5D-87B4-456A-9821-1D502468CF0F}</a:tableStyleId>
              </a:tblPr>
              <a:tblGrid>
                <a:gridCol w="2899317">
                  <a:extLst>
                    <a:ext uri="{9D8B030D-6E8A-4147-A177-3AD203B41FA5}">
                      <a16:colId xmlns:a16="http://schemas.microsoft.com/office/drawing/2014/main" xmlns="" val="141856044"/>
                    </a:ext>
                  </a:extLst>
                </a:gridCol>
                <a:gridCol w="5330283">
                  <a:extLst>
                    <a:ext uri="{9D8B030D-6E8A-4147-A177-3AD203B41FA5}">
                      <a16:colId xmlns:a16="http://schemas.microsoft.com/office/drawing/2014/main" xmlns="" val="299597718"/>
                    </a:ext>
                  </a:extLst>
                </a:gridCol>
              </a:tblGrid>
              <a:tr h="670509">
                <a:tc gridSpan="2">
                  <a:txBody>
                    <a:bodyPr/>
                    <a:lstStyle/>
                    <a:p>
                      <a:pPr algn="ctr"/>
                      <a:r>
                        <a:rPr lang="fr-BE" sz="2800" dirty="0"/>
                        <a:t>Identification de la discrimination </a:t>
                      </a:r>
                      <a:endParaRPr lang="en-GB" sz="2800" dirty="0"/>
                    </a:p>
                  </a:txBody>
                  <a:tcPr/>
                </a:tc>
                <a:tc hMerge="1">
                  <a:txBody>
                    <a:bodyPr/>
                    <a:lstStyle/>
                    <a:p>
                      <a:pPr algn="ctr"/>
                      <a:endParaRPr lang="en-GB" sz="2800" dirty="0"/>
                    </a:p>
                  </a:txBody>
                  <a:tcPr/>
                </a:tc>
                <a:extLst>
                  <a:ext uri="{0D108BD9-81ED-4DB2-BD59-A6C34878D82A}">
                    <a16:rowId xmlns:a16="http://schemas.microsoft.com/office/drawing/2014/main" xmlns="" val="978341094"/>
                  </a:ext>
                </a:extLst>
              </a:tr>
              <a:tr h="674238">
                <a:tc>
                  <a:txBody>
                    <a:bodyPr/>
                    <a:lstStyle/>
                    <a:p>
                      <a:pPr algn="l"/>
                      <a:r>
                        <a:rPr lang="fr-BE" b="1" dirty="0"/>
                        <a:t>Type</a:t>
                      </a:r>
                      <a:r>
                        <a:rPr lang="fr-BE" b="1" baseline="0" dirty="0"/>
                        <a:t> de discrimination</a:t>
                      </a:r>
                      <a:endParaRPr lang="en-GB" b="1"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BE" dirty="0"/>
                        <a:t>Discrimination</a:t>
                      </a:r>
                      <a:r>
                        <a:rPr lang="fr-BE" baseline="0" dirty="0"/>
                        <a:t> </a:t>
                      </a:r>
                      <a:r>
                        <a:rPr lang="fr-BE" u="sng" baseline="0" dirty="0"/>
                        <a:t>indirecte</a:t>
                      </a:r>
                      <a:r>
                        <a:rPr lang="fr-BE" u="none" baseline="0" dirty="0"/>
                        <a:t> qui ne résulte pas de la législation mais notamment de l’attitude générale des autorités </a:t>
                      </a:r>
                      <a:r>
                        <a:rPr lang="fr-BE" u="none" baseline="0" dirty="0" smtClean="0"/>
                        <a:t>locales</a:t>
                      </a:r>
                      <a:endParaRPr lang="en-GB" dirty="0"/>
                    </a:p>
                  </a:txBody>
                  <a:tcPr/>
                </a:tc>
                <a:extLst>
                  <a:ext uri="{0D108BD9-81ED-4DB2-BD59-A6C34878D82A}">
                    <a16:rowId xmlns:a16="http://schemas.microsoft.com/office/drawing/2014/main" xmlns="" val="4174075121"/>
                  </a:ext>
                </a:extLst>
              </a:tr>
              <a:tr h="1292331">
                <a:tc>
                  <a:txBody>
                    <a:bodyPr/>
                    <a:lstStyle/>
                    <a:p>
                      <a:r>
                        <a:rPr lang="fr-BE" b="1" dirty="0"/>
                        <a:t>Manifestations</a:t>
                      </a:r>
                      <a:endParaRPr lang="en-GB" b="1" dirty="0"/>
                    </a:p>
                  </a:txBody>
                  <a:tcPr/>
                </a:tc>
                <a:tc>
                  <a:txBody>
                    <a:bodyPr/>
                    <a:lstStyle/>
                    <a:p>
                      <a:r>
                        <a:rPr lang="fr-BE" dirty="0"/>
                        <a:t>Très</a:t>
                      </a:r>
                      <a:r>
                        <a:rPr lang="fr-BE" baseline="0" dirty="0"/>
                        <a:t> diverses, notamment, la manière dont les femmes sont traitées quand elles vont au commissariat pour se plaindre de violences conjugales et la passivité avec laquelle les affaires de violence contre les femmes sont </a:t>
                      </a:r>
                      <a:r>
                        <a:rPr lang="fr-BE" baseline="0" dirty="0" smtClean="0"/>
                        <a:t>traitées</a:t>
                      </a:r>
                      <a:endParaRPr lang="en-GB" dirty="0"/>
                    </a:p>
                  </a:txBody>
                  <a:tcPr/>
                </a:tc>
                <a:extLst>
                  <a:ext uri="{0D108BD9-81ED-4DB2-BD59-A6C34878D82A}">
                    <a16:rowId xmlns:a16="http://schemas.microsoft.com/office/drawing/2014/main" xmlns="" val="2454788666"/>
                  </a:ext>
                </a:extLst>
              </a:tr>
              <a:tr h="880767">
                <a:tc>
                  <a:txBody>
                    <a:bodyPr/>
                    <a:lstStyle/>
                    <a:p>
                      <a:r>
                        <a:rPr lang="fr-BE" b="1" dirty="0"/>
                        <a:t>Consécration</a:t>
                      </a:r>
                      <a:r>
                        <a:rPr lang="fr-BE" b="1" baseline="0" dirty="0"/>
                        <a:t> jurisprudentielle par la </a:t>
                      </a:r>
                      <a:r>
                        <a:rPr lang="fr-BE" b="1" baseline="0" dirty="0" err="1"/>
                        <a:t>CtEDH</a:t>
                      </a:r>
                      <a:endParaRPr lang="en-GB" b="1" dirty="0"/>
                    </a:p>
                  </a:txBody>
                  <a:tcPr/>
                </a:tc>
                <a:tc>
                  <a:txBody>
                    <a:bodyPr/>
                    <a:lstStyle/>
                    <a:p>
                      <a:r>
                        <a:rPr lang="fr-BE" dirty="0"/>
                        <a:t>Arrêt </a:t>
                      </a:r>
                      <a:r>
                        <a:rPr lang="fr-BE" dirty="0" err="1"/>
                        <a:t>Opuz</a:t>
                      </a:r>
                      <a:r>
                        <a:rPr lang="fr-BE" dirty="0"/>
                        <a:t> c. Turquie</a:t>
                      </a:r>
                      <a:r>
                        <a:rPr lang="fr-BE" baseline="0" dirty="0"/>
                        <a:t> (§§ 184 et s.)</a:t>
                      </a:r>
                      <a:endParaRPr lang="fr-BE" dirty="0"/>
                    </a:p>
                  </a:txBody>
                  <a:tcPr/>
                </a:tc>
                <a:extLst>
                  <a:ext uri="{0D108BD9-81ED-4DB2-BD59-A6C34878D82A}">
                    <a16:rowId xmlns:a16="http://schemas.microsoft.com/office/drawing/2014/main" xmlns="" val="3910443537"/>
                  </a:ext>
                </a:extLst>
              </a:tr>
              <a:tr h="670509">
                <a:tc>
                  <a:txBody>
                    <a:bodyPr/>
                    <a:lstStyle/>
                    <a:p>
                      <a:r>
                        <a:rPr lang="fr-BE" b="1" dirty="0"/>
                        <a:t>Preuve - Recours</a:t>
                      </a:r>
                      <a:r>
                        <a:rPr lang="fr-BE" b="1" baseline="0" dirty="0"/>
                        <a:t> aux statistiques</a:t>
                      </a:r>
                      <a:endParaRPr lang="en-GB" b="1" dirty="0"/>
                    </a:p>
                  </a:txBody>
                  <a:tcPr/>
                </a:tc>
                <a:tc>
                  <a:txBody>
                    <a:bodyPr/>
                    <a:lstStyle/>
                    <a:p>
                      <a:r>
                        <a:rPr lang="fr-BE" dirty="0"/>
                        <a:t>La </a:t>
                      </a:r>
                      <a:r>
                        <a:rPr lang="fr-BE" dirty="0" err="1"/>
                        <a:t>CtEDH</a:t>
                      </a:r>
                      <a:r>
                        <a:rPr lang="fr-BE" dirty="0"/>
                        <a:t> a pris en compte des rapports</a:t>
                      </a:r>
                      <a:r>
                        <a:rPr lang="fr-BE" baseline="0" dirty="0"/>
                        <a:t> et statistiques rédigés par des organisations tierces dans son raisonnement. </a:t>
                      </a:r>
                      <a:endParaRPr lang="en-GB" dirty="0"/>
                    </a:p>
                  </a:txBody>
                  <a:tcPr/>
                </a:tc>
                <a:extLst>
                  <a:ext uri="{0D108BD9-81ED-4DB2-BD59-A6C34878D82A}">
                    <a16:rowId xmlns:a16="http://schemas.microsoft.com/office/drawing/2014/main" xmlns="" val="3752447232"/>
                  </a:ext>
                </a:extLst>
              </a:tr>
            </a:tbl>
          </a:graphicData>
        </a:graphic>
      </p:graphicFrame>
      <p:sp>
        <p:nvSpPr>
          <p:cNvPr id="5" name="Rectangle: Rounded Corners 4"/>
          <p:cNvSpPr/>
          <p:nvPr/>
        </p:nvSpPr>
        <p:spPr>
          <a:xfrm>
            <a:off x="578069" y="5381297"/>
            <a:ext cx="7998372" cy="73572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TextBox 5"/>
          <p:cNvSpPr txBox="1"/>
          <p:nvPr/>
        </p:nvSpPr>
        <p:spPr>
          <a:xfrm>
            <a:off x="578069" y="5445414"/>
            <a:ext cx="7998372" cy="584775"/>
          </a:xfrm>
          <a:prstGeom prst="rect">
            <a:avLst/>
          </a:prstGeom>
          <a:noFill/>
        </p:spPr>
        <p:txBody>
          <a:bodyPr wrap="square" rtlCol="0">
            <a:spAutoFit/>
          </a:bodyPr>
          <a:lstStyle/>
          <a:p>
            <a:r>
              <a:rPr lang="fr-BE" sz="1600" dirty="0"/>
              <a:t>La Convention d’Istanbul est premier instrument international juridiquement contraignant qui fait preuve d’une conception sexospécifique de la violence à l’égard des </a:t>
            </a:r>
            <a:r>
              <a:rPr lang="fr-BE" sz="1600" dirty="0" smtClean="0"/>
              <a:t>femmes</a:t>
            </a:r>
            <a:endParaRPr lang="en-GB" sz="1600" dirty="0"/>
          </a:p>
        </p:txBody>
      </p:sp>
      <p:sp>
        <p:nvSpPr>
          <p:cNvPr id="7" name="Arrow: Right 6"/>
          <p:cNvSpPr/>
          <p:nvPr/>
        </p:nvSpPr>
        <p:spPr>
          <a:xfrm>
            <a:off x="0" y="5644055"/>
            <a:ext cx="662152" cy="304800"/>
          </a:xfrm>
          <a:prstGeom prst="rightArrow">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003527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BE" dirty="0"/>
              <a:t>Influence de la Convention d’Istanbul sur la jurisprudence de la </a:t>
            </a:r>
            <a:r>
              <a:rPr lang="fr-BE" dirty="0" err="1"/>
              <a:t>CtEDH</a:t>
            </a:r>
            <a:r>
              <a:rPr lang="fr-BE" dirty="0"/>
              <a:t>? </a:t>
            </a:r>
            <a:endParaRPr lang="en-GB" dirty="0"/>
          </a:p>
        </p:txBody>
      </p:sp>
      <p:grpSp>
        <p:nvGrpSpPr>
          <p:cNvPr id="4" name="Group 3"/>
          <p:cNvGrpSpPr/>
          <p:nvPr/>
        </p:nvGrpSpPr>
        <p:grpSpPr>
          <a:xfrm>
            <a:off x="271763" y="3144798"/>
            <a:ext cx="949018" cy="1355740"/>
            <a:chOff x="0" y="1029926"/>
            <a:chExt cx="949018" cy="1355740"/>
          </a:xfrm>
        </p:grpSpPr>
        <p:sp>
          <p:nvSpPr>
            <p:cNvPr id="5" name="Arrow: Chevron 4"/>
            <p:cNvSpPr/>
            <p:nvPr/>
          </p:nvSpPr>
          <p:spPr>
            <a:xfrm rot="5400000">
              <a:off x="-203361" y="1233287"/>
              <a:ext cx="1355740" cy="949018"/>
            </a:xfrm>
            <a:prstGeom prst="chevron">
              <a:avLst/>
            </a:prstGeom>
            <a:solidFill>
              <a:schemeClr val="accent3">
                <a:lumMod val="75000"/>
              </a:schemeClr>
            </a:solidFill>
            <a:ln>
              <a:solidFill>
                <a:schemeClr val="accent3">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6" name="Arrow: Chevron 4"/>
            <p:cNvSpPr txBox="1"/>
            <p:nvPr/>
          </p:nvSpPr>
          <p:spPr>
            <a:xfrm>
              <a:off x="0" y="1640444"/>
              <a:ext cx="949018" cy="40672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BE" sz="1400" kern="1200" noProof="0" dirty="0"/>
                <a:t>Juste après l’entrée en vigueur</a:t>
              </a:r>
            </a:p>
          </p:txBody>
        </p:sp>
      </p:grpSp>
      <p:grpSp>
        <p:nvGrpSpPr>
          <p:cNvPr id="7" name="Group 6"/>
          <p:cNvGrpSpPr/>
          <p:nvPr/>
        </p:nvGrpSpPr>
        <p:grpSpPr>
          <a:xfrm>
            <a:off x="1220781" y="3144798"/>
            <a:ext cx="7923219" cy="3338446"/>
            <a:chOff x="843952" y="217710"/>
            <a:chExt cx="7923219" cy="4305398"/>
          </a:xfrm>
        </p:grpSpPr>
        <p:sp>
          <p:nvSpPr>
            <p:cNvPr id="8" name="Rectangle: Top Corners Rounded 7"/>
            <p:cNvSpPr/>
            <p:nvPr/>
          </p:nvSpPr>
          <p:spPr>
            <a:xfrm rot="5400000">
              <a:off x="2583791" y="-1522129"/>
              <a:ext cx="4305398" cy="7785076"/>
            </a:xfrm>
            <a:prstGeom prst="round2SameRect">
              <a:avLst/>
            </a:prstGeom>
            <a:ln>
              <a:solidFill>
                <a:schemeClr val="accent3">
                  <a:lumMod val="50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Rectangle: Top Corners Rounded 4"/>
            <p:cNvSpPr txBox="1"/>
            <p:nvPr/>
          </p:nvSpPr>
          <p:spPr>
            <a:xfrm>
              <a:off x="1087161" y="399720"/>
              <a:ext cx="7680010" cy="386796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fr-BE" sz="2000" kern="1200" noProof="0" dirty="0"/>
                <a:t>Entrée en la matière </a:t>
              </a:r>
              <a:r>
                <a:rPr lang="fr-BE" sz="2000" kern="1200" noProof="0" dirty="0" smtClean="0"/>
                <a:t>timide</a:t>
              </a:r>
              <a:endParaRPr lang="fr-BE" sz="2000" kern="1200" noProof="0" dirty="0"/>
            </a:p>
            <a:p>
              <a:pPr marL="114300" lvl="1" indent="-114300" algn="l" defTabSz="622300">
                <a:lnSpc>
                  <a:spcPct val="90000"/>
                </a:lnSpc>
                <a:spcBef>
                  <a:spcPct val="0"/>
                </a:spcBef>
                <a:spcAft>
                  <a:spcPct val="15000"/>
                </a:spcAft>
                <a:buChar char="•"/>
              </a:pPr>
              <a:r>
                <a:rPr lang="fr-BE" sz="2000" kern="1200" noProof="0" dirty="0"/>
                <a:t>Références à la Convention d’Istanbul mais la CtEDH n’analyse pas les affaires sous l’angle de la </a:t>
              </a:r>
              <a:r>
                <a:rPr lang="fr-BE" sz="2000" kern="1200" noProof="0" dirty="0" smtClean="0"/>
                <a:t>discrimination</a:t>
              </a:r>
              <a:endParaRPr lang="fr-BE" sz="2000" kern="1200" noProof="0" dirty="0"/>
            </a:p>
            <a:p>
              <a:pPr marL="114300" lvl="1" indent="-114300" algn="l" defTabSz="622300">
                <a:lnSpc>
                  <a:spcPct val="90000"/>
                </a:lnSpc>
                <a:spcBef>
                  <a:spcPct val="0"/>
                </a:spcBef>
                <a:spcAft>
                  <a:spcPct val="15000"/>
                </a:spcAft>
                <a:buChar char="•"/>
              </a:pPr>
              <a:r>
                <a:rPr lang="fr-BE" sz="2000" kern="1200" noProof="0" dirty="0"/>
                <a:t>Les arrêts concernent des états défendeurs qui n’avaient pas ratifiés la Convention d’Istanbul au moment de </a:t>
              </a:r>
              <a:r>
                <a:rPr lang="fr-BE" sz="2000" kern="1200" noProof="0" dirty="0" smtClean="0"/>
                <a:t>l’arrêt</a:t>
              </a:r>
              <a:endParaRPr lang="fr-BE" sz="2000" kern="1200" noProof="0" dirty="0"/>
            </a:p>
            <a:p>
              <a:pPr marL="114300" lvl="1" indent="-114300" algn="l" defTabSz="622300">
                <a:lnSpc>
                  <a:spcPct val="90000"/>
                </a:lnSpc>
                <a:spcBef>
                  <a:spcPct val="0"/>
                </a:spcBef>
                <a:spcAft>
                  <a:spcPct val="15000"/>
                </a:spcAft>
                <a:buChar char="•"/>
              </a:pPr>
              <a:r>
                <a:rPr lang="fr-BE" sz="2000" i="1" kern="1200" noProof="0" dirty="0"/>
                <a:t>Y c. Slovénie </a:t>
              </a:r>
              <a:r>
                <a:rPr lang="fr-BE" sz="2000" kern="1200" noProof="0" dirty="0"/>
                <a:t>: la CtEDH cite la Convention d’Istanbul, rappelle que la Slovénie ne l’a pas ratifiée et se limite à une analyse décevante sur base des articles 3 et 8 sans aucune considération pour l’article </a:t>
              </a:r>
              <a:r>
                <a:rPr lang="fr-BE" sz="2000" kern="1200" noProof="0" dirty="0" smtClean="0"/>
                <a:t>14</a:t>
              </a:r>
              <a:endParaRPr lang="fr-BE" sz="2000" kern="1200" noProof="0" dirty="0"/>
            </a:p>
            <a:p>
              <a:pPr marL="114300" lvl="1" indent="-114300" algn="l" defTabSz="622300">
                <a:lnSpc>
                  <a:spcPct val="90000"/>
                </a:lnSpc>
                <a:spcBef>
                  <a:spcPct val="0"/>
                </a:spcBef>
                <a:spcAft>
                  <a:spcPct val="15000"/>
                </a:spcAft>
                <a:buChar char="•"/>
              </a:pPr>
              <a:r>
                <a:rPr lang="fr-BE" sz="2000" kern="1200" noProof="0" dirty="0"/>
                <a:t>Possibilité manquée de se référer à </a:t>
              </a:r>
              <a:r>
                <a:rPr lang="fr-BE" sz="2000" i="1" kern="1200" noProof="0" dirty="0"/>
                <a:t>Opuz et Demir et </a:t>
              </a:r>
              <a:r>
                <a:rPr lang="fr-BE" sz="2000" i="1" kern="1200" noProof="0" dirty="0" smtClean="0"/>
                <a:t>Baykara</a:t>
              </a:r>
              <a:endParaRPr lang="fr-BE" sz="2000" kern="1200" noProof="0" dirty="0"/>
            </a:p>
            <a:p>
              <a:pPr marL="171450" lvl="1" indent="-171450" algn="l" defTabSz="711200">
                <a:lnSpc>
                  <a:spcPct val="90000"/>
                </a:lnSpc>
                <a:spcBef>
                  <a:spcPct val="0"/>
                </a:spcBef>
                <a:spcAft>
                  <a:spcPct val="15000"/>
                </a:spcAft>
                <a:buChar char="•"/>
              </a:pPr>
              <a:endParaRPr lang="fr-BE" sz="1600" kern="1200" noProof="0" dirty="0"/>
            </a:p>
          </p:txBody>
        </p:sp>
      </p:grpSp>
      <p:grpSp>
        <p:nvGrpSpPr>
          <p:cNvPr id="10" name="Group 9"/>
          <p:cNvGrpSpPr/>
          <p:nvPr/>
        </p:nvGrpSpPr>
        <p:grpSpPr>
          <a:xfrm>
            <a:off x="271763" y="1772608"/>
            <a:ext cx="949018" cy="1513321"/>
            <a:chOff x="0" y="2438"/>
            <a:chExt cx="1136846" cy="1624064"/>
          </a:xfrm>
        </p:grpSpPr>
        <p:sp>
          <p:nvSpPr>
            <p:cNvPr id="11" name="Arrow: Chevron 10"/>
            <p:cNvSpPr/>
            <p:nvPr/>
          </p:nvSpPr>
          <p:spPr>
            <a:xfrm rot="5400000">
              <a:off x="-243609" y="246047"/>
              <a:ext cx="1624064" cy="1136845"/>
            </a:xfrm>
            <a:prstGeom prst="chevron">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Arrow: Chevron 4"/>
            <p:cNvSpPr txBox="1"/>
            <p:nvPr/>
          </p:nvSpPr>
          <p:spPr>
            <a:xfrm>
              <a:off x="1" y="570861"/>
              <a:ext cx="1136845" cy="48721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BE" sz="1400" kern="1200" noProof="0" dirty="0"/>
                <a:t>Avant l’entrée en vigueur</a:t>
              </a:r>
            </a:p>
          </p:txBody>
        </p:sp>
      </p:grpSp>
      <p:grpSp>
        <p:nvGrpSpPr>
          <p:cNvPr id="16" name="Group 15"/>
          <p:cNvGrpSpPr/>
          <p:nvPr/>
        </p:nvGrpSpPr>
        <p:grpSpPr>
          <a:xfrm>
            <a:off x="1220781" y="1801991"/>
            <a:ext cx="7597249" cy="987837"/>
            <a:chOff x="1136844" y="184410"/>
            <a:chExt cx="7597249" cy="691698"/>
          </a:xfrm>
        </p:grpSpPr>
        <p:sp>
          <p:nvSpPr>
            <p:cNvPr id="17" name="Rectangle: Top Corners Rounded 16"/>
            <p:cNvSpPr/>
            <p:nvPr/>
          </p:nvSpPr>
          <p:spPr>
            <a:xfrm rot="5400000">
              <a:off x="4589620" y="-3268366"/>
              <a:ext cx="691698" cy="7597249"/>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8" name="Rectangle: Top Corners Rounded 4"/>
            <p:cNvSpPr txBox="1"/>
            <p:nvPr/>
          </p:nvSpPr>
          <p:spPr>
            <a:xfrm>
              <a:off x="1136845" y="218175"/>
              <a:ext cx="7563483" cy="62416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fr-BE" kern="1200" noProof="0" dirty="0"/>
                <a:t>Un seul arrêt dans lequel le caractère discriminatoire de faits de violences fût </a:t>
              </a:r>
              <a:r>
                <a:rPr lang="fr-BE" kern="1200" noProof="0" dirty="0" smtClean="0"/>
                <a:t>reconnu</a:t>
              </a:r>
              <a:endParaRPr lang="fr-BE" kern="1200" noProof="0" dirty="0"/>
            </a:p>
            <a:p>
              <a:pPr marL="171450" lvl="1" indent="-171450" algn="l" defTabSz="711200">
                <a:lnSpc>
                  <a:spcPct val="90000"/>
                </a:lnSpc>
                <a:spcBef>
                  <a:spcPct val="0"/>
                </a:spcBef>
                <a:spcAft>
                  <a:spcPct val="15000"/>
                </a:spcAft>
                <a:buChar char="•"/>
              </a:pPr>
              <a:r>
                <a:rPr lang="fr-BE" kern="1200" noProof="0" dirty="0"/>
                <a:t>Arrêt </a:t>
              </a:r>
              <a:r>
                <a:rPr lang="fr-BE" i="1" kern="1200" noProof="0" dirty="0"/>
                <a:t>Opuz c. </a:t>
              </a:r>
              <a:r>
                <a:rPr lang="fr-BE" i="1" kern="1200" noProof="0" dirty="0" smtClean="0"/>
                <a:t>Tuquie</a:t>
              </a:r>
              <a:endParaRPr lang="fr-BE" kern="1200" noProof="0" dirty="0"/>
            </a:p>
          </p:txBody>
        </p:sp>
      </p:grpSp>
    </p:spTree>
    <p:extLst>
      <p:ext uri="{BB962C8B-B14F-4D97-AF65-F5344CB8AC3E}">
        <p14:creationId xmlns:p14="http://schemas.microsoft.com/office/powerpoint/2010/main" val="380061423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BE" dirty="0"/>
              <a:t>Influence de la Convention d’Istanbul sur la jurisprudence de la </a:t>
            </a:r>
            <a:r>
              <a:rPr lang="fr-BE" dirty="0" err="1"/>
              <a:t>CtEDH</a:t>
            </a:r>
            <a:r>
              <a:rPr lang="fr-BE" dirty="0"/>
              <a:t>? (suite)</a:t>
            </a:r>
            <a:endParaRPr lang="en-GB" dirty="0"/>
          </a:p>
        </p:txBody>
      </p:sp>
      <p:grpSp>
        <p:nvGrpSpPr>
          <p:cNvPr id="4" name="Group 3"/>
          <p:cNvGrpSpPr/>
          <p:nvPr/>
        </p:nvGrpSpPr>
        <p:grpSpPr>
          <a:xfrm>
            <a:off x="227605" y="1678659"/>
            <a:ext cx="1136846" cy="1624064"/>
            <a:chOff x="0" y="2908987"/>
            <a:chExt cx="1136846" cy="1624064"/>
          </a:xfrm>
        </p:grpSpPr>
        <p:sp>
          <p:nvSpPr>
            <p:cNvPr id="5" name="Arrow: Chevron 4"/>
            <p:cNvSpPr/>
            <p:nvPr/>
          </p:nvSpPr>
          <p:spPr>
            <a:xfrm rot="5400000">
              <a:off x="-243609" y="3152596"/>
              <a:ext cx="1624064" cy="1136845"/>
            </a:xfrm>
            <a:prstGeom prst="chevron">
              <a:avLst/>
            </a:prstGeom>
            <a:solidFill>
              <a:schemeClr val="accent2">
                <a:lumMod val="75000"/>
              </a:schemeClr>
            </a:solidFill>
            <a:ln>
              <a:solidFill>
                <a:schemeClr val="accent2">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6" name="Arrow: Chevron 4"/>
            <p:cNvSpPr txBox="1"/>
            <p:nvPr/>
          </p:nvSpPr>
          <p:spPr>
            <a:xfrm>
              <a:off x="1" y="3477410"/>
              <a:ext cx="1136845" cy="48721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BE" sz="1400" kern="1200" noProof="0" dirty="0"/>
                <a:t>Dernières évolutions</a:t>
              </a:r>
            </a:p>
          </p:txBody>
        </p:sp>
      </p:grpSp>
      <p:grpSp>
        <p:nvGrpSpPr>
          <p:cNvPr id="7" name="Group 6"/>
          <p:cNvGrpSpPr/>
          <p:nvPr/>
        </p:nvGrpSpPr>
        <p:grpSpPr>
          <a:xfrm>
            <a:off x="1364451" y="1740332"/>
            <a:ext cx="7902048" cy="5036588"/>
            <a:chOff x="1148220" y="4152616"/>
            <a:chExt cx="7902048" cy="1709097"/>
          </a:xfrm>
        </p:grpSpPr>
        <p:sp>
          <p:nvSpPr>
            <p:cNvPr id="8" name="Rectangle: Top Corners Rounded 7"/>
            <p:cNvSpPr/>
            <p:nvPr/>
          </p:nvSpPr>
          <p:spPr>
            <a:xfrm rot="5400000">
              <a:off x="4110365" y="1190472"/>
              <a:ext cx="1672960" cy="7597249"/>
            </a:xfrm>
            <a:prstGeom prst="round2SameRect">
              <a:avLst/>
            </a:prstGeom>
            <a:ln>
              <a:solidFill>
                <a:schemeClr val="accent2">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Rectangle: Top Corners Rounded 4"/>
            <p:cNvSpPr txBox="1"/>
            <p:nvPr/>
          </p:nvSpPr>
          <p:spPr>
            <a:xfrm>
              <a:off x="1234197" y="4152616"/>
              <a:ext cx="7816071" cy="170909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fr-BE" sz="2000" kern="1200" dirty="0"/>
                <a:t>Augmentation de la prise en considération de l’aspect </a:t>
              </a:r>
              <a:r>
                <a:rPr lang="fr-BE" sz="2000" kern="1200" dirty="0" smtClean="0"/>
                <a:t>discriminatoire</a:t>
              </a:r>
              <a:endParaRPr lang="fr-BE" sz="2000" kern="1200" dirty="0"/>
            </a:p>
            <a:p>
              <a:pPr marL="171450" lvl="1" indent="-171450" algn="l" defTabSz="711200">
                <a:lnSpc>
                  <a:spcPct val="90000"/>
                </a:lnSpc>
                <a:spcBef>
                  <a:spcPct val="0"/>
                </a:spcBef>
                <a:spcAft>
                  <a:spcPct val="15000"/>
                </a:spcAft>
                <a:buChar char="•"/>
              </a:pPr>
              <a:r>
                <a:rPr lang="fr-BE" sz="2000" dirty="0"/>
                <a:t>Arrêts </a:t>
              </a:r>
              <a:r>
                <a:rPr lang="fr-BE" sz="2000" i="1" dirty="0"/>
                <a:t>M.G. c. Turquie, </a:t>
              </a:r>
              <a:r>
                <a:rPr lang="fr-BE" sz="2000" i="1" dirty="0" err="1"/>
                <a:t>Halime</a:t>
              </a:r>
              <a:r>
                <a:rPr lang="fr-BE" sz="2000" i="1" dirty="0"/>
                <a:t> </a:t>
              </a:r>
              <a:r>
                <a:rPr lang="fr-BE" sz="2000" i="1" dirty="0" err="1"/>
                <a:t>Kilic</a:t>
              </a:r>
              <a:r>
                <a:rPr lang="fr-BE" sz="2000" i="1" dirty="0"/>
                <a:t> c. Turquie et Civek c. </a:t>
              </a:r>
              <a:r>
                <a:rPr lang="fr-BE" sz="2000" i="1" dirty="0" smtClean="0"/>
                <a:t>Turquie</a:t>
              </a:r>
              <a:endParaRPr lang="fr-BE" sz="2000" i="1" dirty="0"/>
            </a:p>
            <a:p>
              <a:pPr marL="285750" lvl="1" indent="-285750" algn="l" defTabSz="711200">
                <a:lnSpc>
                  <a:spcPct val="90000"/>
                </a:lnSpc>
                <a:spcBef>
                  <a:spcPct val="0"/>
                </a:spcBef>
                <a:spcAft>
                  <a:spcPct val="15000"/>
                </a:spcAft>
                <a:buFontTx/>
                <a:buChar char="-"/>
              </a:pPr>
              <a:r>
                <a:rPr lang="fr-BE" sz="2000" kern="1200" dirty="0"/>
                <a:t>Dans ces trois arrêts la Cour a systématiquement analysé la problématique sous l’angle de l’article 14 de la CEDH combinés avec les articles 2 et/ou </a:t>
              </a:r>
              <a:r>
                <a:rPr lang="fr-BE" sz="2000" kern="1200" dirty="0" smtClean="0"/>
                <a:t>3</a:t>
              </a:r>
              <a:endParaRPr lang="fr-BE" sz="2000" kern="1200" dirty="0"/>
            </a:p>
            <a:p>
              <a:pPr marL="285750" lvl="1" indent="-285750" algn="l" defTabSz="711200">
                <a:lnSpc>
                  <a:spcPct val="90000"/>
                </a:lnSpc>
                <a:spcBef>
                  <a:spcPct val="0"/>
                </a:spcBef>
                <a:spcAft>
                  <a:spcPct val="15000"/>
                </a:spcAft>
                <a:buFontTx/>
                <a:buChar char="-"/>
              </a:pPr>
              <a:r>
                <a:rPr lang="fr-BE" sz="2000" dirty="0"/>
                <a:t>Conclusion à la violation de l’article 14 (combiné) dans deux arrêts sur </a:t>
              </a:r>
              <a:r>
                <a:rPr lang="fr-BE" sz="2000" dirty="0" smtClean="0"/>
                <a:t>trois</a:t>
              </a:r>
              <a:endParaRPr lang="fr-BE" sz="2000" dirty="0"/>
            </a:p>
            <a:p>
              <a:pPr marL="285750" lvl="1" indent="-285750" algn="l" defTabSz="711200">
                <a:lnSpc>
                  <a:spcPct val="90000"/>
                </a:lnSpc>
                <a:spcBef>
                  <a:spcPct val="0"/>
                </a:spcBef>
                <a:spcAft>
                  <a:spcPct val="15000"/>
                </a:spcAft>
                <a:buFont typeface="Arial" panose="020B0604020202020204" pitchFamily="34" charset="0"/>
                <a:buChar char="•"/>
              </a:pPr>
              <a:r>
                <a:rPr lang="fr-BE" sz="2000" dirty="0"/>
                <a:t>Arrêts les plus récents </a:t>
              </a:r>
              <a:r>
                <a:rPr lang="fr-BE" sz="2000" i="1" dirty="0" err="1"/>
                <a:t>Balsan</a:t>
              </a:r>
              <a:r>
                <a:rPr lang="fr-BE" sz="2000" i="1" dirty="0"/>
                <a:t> c. Roumanie et </a:t>
              </a:r>
              <a:r>
                <a:rPr lang="fr-BE" sz="2000" i="1" dirty="0" err="1"/>
                <a:t>Talpis</a:t>
              </a:r>
              <a:r>
                <a:rPr lang="fr-BE" sz="2000" i="1" dirty="0"/>
                <a:t> c. Italie: </a:t>
              </a:r>
            </a:p>
            <a:p>
              <a:pPr marL="285750" lvl="1" indent="-285750" algn="l" defTabSz="711200">
                <a:lnSpc>
                  <a:spcPct val="90000"/>
                </a:lnSpc>
                <a:spcBef>
                  <a:spcPct val="0"/>
                </a:spcBef>
                <a:spcAft>
                  <a:spcPct val="15000"/>
                </a:spcAft>
                <a:buFontTx/>
                <a:buChar char="-"/>
              </a:pPr>
              <a:r>
                <a:rPr lang="fr-BE" sz="2000" dirty="0"/>
                <a:t>Recours aux statistiques dans les deux </a:t>
              </a:r>
              <a:r>
                <a:rPr lang="fr-BE" sz="2000" dirty="0" smtClean="0"/>
                <a:t>arrêts</a:t>
              </a:r>
              <a:endParaRPr lang="fr-BE" sz="2000" dirty="0"/>
            </a:p>
            <a:p>
              <a:pPr marL="285750" lvl="1" indent="-285750" algn="l" defTabSz="711200">
                <a:lnSpc>
                  <a:spcPct val="90000"/>
                </a:lnSpc>
                <a:spcBef>
                  <a:spcPct val="0"/>
                </a:spcBef>
                <a:spcAft>
                  <a:spcPct val="15000"/>
                </a:spcAft>
                <a:buFontTx/>
                <a:buChar char="-"/>
              </a:pPr>
              <a:r>
                <a:rPr lang="fr-BE" sz="2000" dirty="0"/>
                <a:t>Recours à l’article 14 de la CEDH et conclusion à la violation de celui-</a:t>
              </a:r>
              <a:r>
                <a:rPr lang="fr-BE" sz="2000" dirty="0" smtClean="0"/>
                <a:t>ci</a:t>
              </a:r>
              <a:endParaRPr lang="fr-BE" sz="2000" dirty="0"/>
            </a:p>
            <a:p>
              <a:pPr marL="285750" lvl="1" indent="-285750" algn="l" defTabSz="711200">
                <a:lnSpc>
                  <a:spcPct val="90000"/>
                </a:lnSpc>
                <a:spcBef>
                  <a:spcPct val="0"/>
                </a:spcBef>
                <a:spcAft>
                  <a:spcPct val="15000"/>
                </a:spcAft>
                <a:buFontTx/>
                <a:buChar char="-"/>
              </a:pPr>
              <a:r>
                <a:rPr lang="fr-BE" sz="2000" dirty="0"/>
                <a:t>Raisonnement basé sur le raisonnement dans l’arrêt </a:t>
              </a:r>
              <a:r>
                <a:rPr lang="fr-BE" sz="2000" i="1" dirty="0"/>
                <a:t>Opuz c. </a:t>
              </a:r>
              <a:r>
                <a:rPr lang="fr-BE" sz="2000" i="1" dirty="0" smtClean="0"/>
                <a:t>Turquie</a:t>
              </a:r>
              <a:endParaRPr lang="fr-BE" sz="2000" i="1" dirty="0">
                <a:highlight>
                  <a:srgbClr val="FFFF00"/>
                </a:highlight>
              </a:endParaRPr>
            </a:p>
            <a:p>
              <a:pPr marL="285750" lvl="1" indent="-285750" algn="l" defTabSz="711200">
                <a:lnSpc>
                  <a:spcPct val="90000"/>
                </a:lnSpc>
                <a:spcBef>
                  <a:spcPct val="0"/>
                </a:spcBef>
                <a:spcAft>
                  <a:spcPct val="15000"/>
                </a:spcAft>
                <a:buFont typeface="Arial" panose="020B0604020202020204" pitchFamily="34" charset="0"/>
                <a:buChar char="•"/>
              </a:pPr>
              <a:r>
                <a:rPr lang="fr-BE" sz="2000" dirty="0"/>
                <a:t>On constate une évolution positive de la jurisprudence de la </a:t>
              </a:r>
              <a:r>
                <a:rPr lang="fr-BE" sz="2000" dirty="0" smtClean="0"/>
                <a:t>CtEDH</a:t>
              </a:r>
              <a:endParaRPr lang="fr-BE" sz="2000" kern="1200" dirty="0"/>
            </a:p>
            <a:p>
              <a:pPr marL="171450" lvl="1" indent="-171450" algn="l" defTabSz="711200">
                <a:lnSpc>
                  <a:spcPct val="90000"/>
                </a:lnSpc>
                <a:spcBef>
                  <a:spcPct val="0"/>
                </a:spcBef>
                <a:spcAft>
                  <a:spcPct val="15000"/>
                </a:spcAft>
                <a:buChar char="•"/>
              </a:pPr>
              <a:endParaRPr lang="fr-BE" sz="1600" kern="1200" dirty="0"/>
            </a:p>
            <a:p>
              <a:pPr marL="171450" lvl="1" indent="-171450" algn="l" defTabSz="711200">
                <a:lnSpc>
                  <a:spcPct val="90000"/>
                </a:lnSpc>
                <a:spcBef>
                  <a:spcPct val="0"/>
                </a:spcBef>
                <a:spcAft>
                  <a:spcPct val="15000"/>
                </a:spcAft>
                <a:buChar char="•"/>
              </a:pPr>
              <a:endParaRPr lang="fr-BE" sz="1600" kern="1200" dirty="0"/>
            </a:p>
          </p:txBody>
        </p:sp>
      </p:grpSp>
    </p:spTree>
    <p:extLst>
      <p:ext uri="{BB962C8B-B14F-4D97-AF65-F5344CB8AC3E}">
        <p14:creationId xmlns:p14="http://schemas.microsoft.com/office/powerpoint/2010/main" val="30878161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lstStyle/>
          <a:p>
            <a:r>
              <a:rPr lang="fr-BE" dirty="0"/>
              <a:t>Mécanismes de contrôle</a:t>
            </a:r>
            <a:endParaRPr lang="en-GB" dirty="0"/>
          </a:p>
        </p:txBody>
      </p:sp>
      <p:sp>
        <p:nvSpPr>
          <p:cNvPr id="3" name="Content Placeholder 2"/>
          <p:cNvSpPr>
            <a:spLocks noGrp="1"/>
          </p:cNvSpPr>
          <p:nvPr>
            <p:ph idx="1"/>
          </p:nvPr>
        </p:nvSpPr>
        <p:spPr/>
        <p:txBody>
          <a:bodyPr>
            <a:normAutofit fontScale="92500" lnSpcReduction="10000"/>
          </a:bodyPr>
          <a:lstStyle/>
          <a:p>
            <a:r>
              <a:rPr lang="fr-BE" dirty="0"/>
              <a:t>La Convention d’Istanbul n’est pas confiée à la garde de la </a:t>
            </a:r>
            <a:r>
              <a:rPr lang="fr-BE" dirty="0" err="1"/>
              <a:t>CtEDH</a:t>
            </a:r>
            <a:r>
              <a:rPr lang="fr-BE" dirty="0"/>
              <a:t>. Aucun contrôle juridictionnel n’est donc prévu directement par la Convention, ce qui est regrettable pour sa </a:t>
            </a:r>
            <a:r>
              <a:rPr lang="fr-BE" dirty="0" smtClean="0"/>
              <a:t>justiciabilité </a:t>
            </a:r>
            <a:endParaRPr lang="en-GB" dirty="0"/>
          </a:p>
          <a:p>
            <a:r>
              <a:rPr lang="fr-BE" dirty="0"/>
              <a:t>La CtEDH fait de plus en plus référence à la Convention d’Istanbul dans sa </a:t>
            </a:r>
            <a:r>
              <a:rPr lang="fr-BE" dirty="0" smtClean="0"/>
              <a:t>jurisprudence</a:t>
            </a:r>
            <a:endParaRPr lang="fr-BE" dirty="0"/>
          </a:p>
          <a:p>
            <a:r>
              <a:rPr lang="fr-BE" dirty="0"/>
              <a:t>Les mécanismes instaurés par la Convention d’Istanbul sont des mécanismes « softs » qui relèvent principalement du monitoring et du </a:t>
            </a:r>
            <a:r>
              <a:rPr lang="fr-BE" dirty="0" smtClean="0"/>
              <a:t>reporting</a:t>
            </a:r>
            <a:endParaRPr lang="en-GB" dirty="0"/>
          </a:p>
          <a:p>
            <a:pPr marL="0" indent="0">
              <a:buNone/>
            </a:pPr>
            <a:endParaRPr lang="en-GB" dirty="0"/>
          </a:p>
        </p:txBody>
      </p:sp>
    </p:spTree>
    <p:extLst>
      <p:ext uri="{BB962C8B-B14F-4D97-AF65-F5344CB8AC3E}">
        <p14:creationId xmlns:p14="http://schemas.microsoft.com/office/powerpoint/2010/main" val="15110125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a:ln>
            <a:solidFill>
              <a:schemeClr val="accent1"/>
            </a:solidFill>
          </a:ln>
        </p:spPr>
        <p:txBody>
          <a:bodyPr/>
          <a:lstStyle/>
          <a:p>
            <a:r>
              <a:rPr lang="fr-BE" dirty="0"/>
              <a:t>Effet direct? </a:t>
            </a:r>
            <a:endParaRPr lang="en-GB" dirty="0"/>
          </a:p>
        </p:txBody>
      </p:sp>
      <p:sp>
        <p:nvSpPr>
          <p:cNvPr id="3" name="Content Placeholder 2"/>
          <p:cNvSpPr>
            <a:spLocks noGrp="1"/>
          </p:cNvSpPr>
          <p:nvPr>
            <p:ph idx="1"/>
          </p:nvPr>
        </p:nvSpPr>
        <p:spPr/>
        <p:txBody>
          <a:bodyPr>
            <a:normAutofit fontScale="85000" lnSpcReduction="20000"/>
          </a:bodyPr>
          <a:lstStyle/>
          <a:p>
            <a:r>
              <a:rPr lang="fr-BE" dirty="0"/>
              <a:t>Question très complexe – requiert une analyse article par article de la Convention </a:t>
            </a:r>
            <a:r>
              <a:rPr lang="fr-BE" dirty="0" smtClean="0"/>
              <a:t>d’Istanbul</a:t>
            </a:r>
            <a:endParaRPr lang="fr-BE" dirty="0"/>
          </a:p>
          <a:p>
            <a:r>
              <a:rPr lang="fr-BE" dirty="0"/>
              <a:t>Brève introduction – pistes de réflexion – pas d’étude détaillée sur le </a:t>
            </a:r>
            <a:r>
              <a:rPr lang="fr-BE" dirty="0" smtClean="0"/>
              <a:t>sujet</a:t>
            </a:r>
            <a:endParaRPr lang="fr-BE" dirty="0"/>
          </a:p>
          <a:p>
            <a:r>
              <a:rPr lang="fr-BE" dirty="0"/>
              <a:t>L’UE est partie à la Convention </a:t>
            </a:r>
            <a:r>
              <a:rPr lang="fr-BE" dirty="0" smtClean="0"/>
              <a:t>d’Istanbul</a:t>
            </a:r>
            <a:endParaRPr lang="fr-BE" dirty="0"/>
          </a:p>
          <a:p>
            <a:r>
              <a:rPr lang="fr-BE" dirty="0"/>
              <a:t>Article 216(2) TFUE : un traité international auquel l’UE est partie lie l’UE et les </a:t>
            </a:r>
            <a:r>
              <a:rPr lang="fr-BE" dirty="0" smtClean="0"/>
              <a:t>EM</a:t>
            </a:r>
            <a:endParaRPr lang="fr-BE" dirty="0"/>
          </a:p>
          <a:p>
            <a:r>
              <a:rPr lang="fr-BE" dirty="0"/>
              <a:t>Les dispositions de tels traités font partie intégrante du droit de l’UE (C.J.U.E, </a:t>
            </a:r>
            <a:r>
              <a:rPr lang="fr-BE" i="1" dirty="0" err="1"/>
              <a:t>Haegman</a:t>
            </a:r>
            <a:r>
              <a:rPr lang="fr-BE" i="1" dirty="0"/>
              <a:t> c. Belgique, </a:t>
            </a:r>
            <a:r>
              <a:rPr lang="fr-BE" dirty="0"/>
              <a:t>C-181/73</a:t>
            </a:r>
            <a:r>
              <a:rPr lang="fr-BE" dirty="0" smtClean="0"/>
              <a:t>)</a:t>
            </a:r>
            <a:endParaRPr lang="fr-BE" dirty="0"/>
          </a:p>
          <a:p>
            <a:r>
              <a:rPr lang="fr-BE" dirty="0"/>
              <a:t>Les EM ne peuvent pas ignorer les accords internationaux conclus par l’UE (</a:t>
            </a:r>
            <a:r>
              <a:rPr lang="fr-BE" b="1" dirty="0"/>
              <a:t>≠ tous les accords internationaux conclus par l’UE ont un effet direct</a:t>
            </a:r>
            <a:r>
              <a:rPr lang="fr-BE" dirty="0" smtClean="0"/>
              <a:t>)</a:t>
            </a:r>
            <a:endParaRPr lang="fr-BE" dirty="0"/>
          </a:p>
        </p:txBody>
      </p:sp>
    </p:spTree>
    <p:extLst>
      <p:ext uri="{BB962C8B-B14F-4D97-AF65-F5344CB8AC3E}">
        <p14:creationId xmlns:p14="http://schemas.microsoft.com/office/powerpoint/2010/main" val="998201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lstStyle/>
          <a:p>
            <a:r>
              <a:rPr lang="fr-BE" dirty="0"/>
              <a:t>Effet direct ? (suite)</a:t>
            </a:r>
            <a:endParaRPr lang="en-GB" dirty="0"/>
          </a:p>
        </p:txBody>
      </p:sp>
      <p:sp>
        <p:nvSpPr>
          <p:cNvPr id="3" name="Content Placeholder 2"/>
          <p:cNvSpPr>
            <a:spLocks noGrp="1"/>
          </p:cNvSpPr>
          <p:nvPr>
            <p:ph idx="1"/>
          </p:nvPr>
        </p:nvSpPr>
        <p:spPr>
          <a:xfrm>
            <a:off x="457200" y="1600200"/>
            <a:ext cx="8229600" cy="4989786"/>
          </a:xfrm>
        </p:spPr>
        <p:txBody>
          <a:bodyPr>
            <a:normAutofit fontScale="85000" lnSpcReduction="10000"/>
          </a:bodyPr>
          <a:lstStyle/>
          <a:p>
            <a:r>
              <a:rPr lang="fr-BE" dirty="0"/>
              <a:t>La CJUE a déjà reconnu un effet direct à des dispositions de certains traités internationaux mais elle a une attitude plus réservée que pour les dispositions purement </a:t>
            </a:r>
            <a:r>
              <a:rPr lang="fr-BE" dirty="0" smtClean="0"/>
              <a:t>européenne</a:t>
            </a:r>
            <a:endParaRPr lang="fr-BE" dirty="0"/>
          </a:p>
          <a:p>
            <a:r>
              <a:rPr lang="fr-BE" dirty="0"/>
              <a:t>Effet direct : </a:t>
            </a:r>
          </a:p>
          <a:p>
            <a:pPr>
              <a:buFontTx/>
              <a:buChar char="-"/>
            </a:pPr>
            <a:r>
              <a:rPr lang="fr-BE" dirty="0"/>
              <a:t>Analyse du libellé de la </a:t>
            </a:r>
            <a:r>
              <a:rPr lang="fr-BE" dirty="0" smtClean="0"/>
              <a:t>disposition</a:t>
            </a:r>
            <a:endParaRPr lang="fr-BE" dirty="0"/>
          </a:p>
          <a:p>
            <a:pPr>
              <a:buFontTx/>
              <a:buChar char="-"/>
            </a:pPr>
            <a:r>
              <a:rPr lang="fr-BE" dirty="0"/>
              <a:t>Nécessité de prévoir une obligation claire et précise sans obligation de transposition en droit </a:t>
            </a:r>
            <a:r>
              <a:rPr lang="fr-BE" dirty="0" smtClean="0"/>
              <a:t>interne</a:t>
            </a:r>
            <a:r>
              <a:rPr lang="fr-BE" dirty="0"/>
              <a:t> </a:t>
            </a:r>
            <a:r>
              <a:rPr lang="fr-BE" dirty="0" smtClean="0"/>
              <a:t>(</a:t>
            </a:r>
            <a:r>
              <a:rPr lang="fr-BE" dirty="0"/>
              <a:t>C.J.U.E, </a:t>
            </a:r>
            <a:r>
              <a:rPr lang="fr-BE" i="1" dirty="0"/>
              <a:t>Lesoochranarske zoskupenie VLK, </a:t>
            </a:r>
            <a:r>
              <a:rPr lang="fr-BE" dirty="0"/>
              <a:t>C-240/09</a:t>
            </a:r>
            <a:r>
              <a:rPr lang="fr-BE" dirty="0" smtClean="0"/>
              <a:t>)</a:t>
            </a:r>
            <a:endParaRPr lang="fr-BE" dirty="0"/>
          </a:p>
          <a:p>
            <a:pPr>
              <a:buFont typeface="Arial" panose="020B0604020202020204" pitchFamily="34" charset="0"/>
              <a:buChar char="•"/>
            </a:pPr>
            <a:r>
              <a:rPr lang="fr-BE" dirty="0"/>
              <a:t>La majorité des articles de la Convention d’Istanbul sont des obligations de moyen et pas de résultat (due dilligence</a:t>
            </a:r>
            <a:r>
              <a:rPr lang="fr-BE" dirty="0" smtClean="0"/>
              <a:t>)</a:t>
            </a:r>
            <a:endParaRPr lang="en-GB" dirty="0"/>
          </a:p>
        </p:txBody>
      </p:sp>
    </p:spTree>
    <p:extLst>
      <p:ext uri="{BB962C8B-B14F-4D97-AF65-F5344CB8AC3E}">
        <p14:creationId xmlns:p14="http://schemas.microsoft.com/office/powerpoint/2010/main" val="12292022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noAutofit/>
          </a:bodyPr>
          <a:lstStyle/>
          <a:p>
            <a:r>
              <a:rPr lang="fr-BE" sz="2800" dirty="0"/>
              <a:t>Application : article 30(2) de la Convention d’Istanbul (analyse de S. De </a:t>
            </a:r>
            <a:r>
              <a:rPr lang="fr-BE" sz="2800" dirty="0" err="1"/>
              <a:t>Vido</a:t>
            </a:r>
            <a:r>
              <a:rPr lang="fr-BE" sz="2800" dirty="0"/>
              <a:t> de l’université de Venise)</a:t>
            </a:r>
            <a:endParaRPr lang="en-GB" sz="2800" dirty="0"/>
          </a:p>
        </p:txBody>
      </p:sp>
      <p:sp>
        <p:nvSpPr>
          <p:cNvPr id="3" name="Content Placeholder 2"/>
          <p:cNvSpPr>
            <a:spLocks noGrp="1"/>
          </p:cNvSpPr>
          <p:nvPr>
            <p:ph idx="1"/>
          </p:nvPr>
        </p:nvSpPr>
        <p:spPr/>
        <p:txBody>
          <a:bodyPr>
            <a:normAutofit fontScale="85000" lnSpcReduction="10000"/>
          </a:bodyPr>
          <a:lstStyle/>
          <a:p>
            <a:r>
              <a:rPr lang="fr-BE" dirty="0"/>
              <a:t>Article 30(2): obligation pour les états d’octroyer une indemnisation adéquate aux victimes de violences graves et d’atteinte à l’intégrité </a:t>
            </a:r>
            <a:r>
              <a:rPr lang="fr-BE" dirty="0" smtClean="0"/>
              <a:t>corporelle</a:t>
            </a:r>
            <a:endParaRPr lang="fr-BE" dirty="0"/>
          </a:p>
          <a:p>
            <a:r>
              <a:rPr lang="fr-BE" dirty="0"/>
              <a:t>S. De </a:t>
            </a:r>
            <a:r>
              <a:rPr lang="fr-BE" dirty="0" err="1"/>
              <a:t>Vido</a:t>
            </a:r>
            <a:r>
              <a:rPr lang="fr-BE" dirty="0"/>
              <a:t> considère que l’on peut considérer que cet article: </a:t>
            </a:r>
          </a:p>
          <a:p>
            <a:pPr>
              <a:buFontTx/>
              <a:buChar char="-"/>
            </a:pPr>
            <a:r>
              <a:rPr lang="fr-BE" dirty="0"/>
              <a:t>contient une obligation claire et précise et,</a:t>
            </a:r>
          </a:p>
          <a:p>
            <a:pPr>
              <a:buFontTx/>
              <a:buChar char="-"/>
            </a:pPr>
            <a:r>
              <a:rPr lang="fr-BE" dirty="0"/>
              <a:t> est capable de régler directement la situation des </a:t>
            </a:r>
            <a:r>
              <a:rPr lang="fr-BE" dirty="0" smtClean="0"/>
              <a:t>parties</a:t>
            </a:r>
            <a:endParaRPr lang="fr-BE" dirty="0"/>
          </a:p>
          <a:p>
            <a:r>
              <a:rPr lang="fr-BE" dirty="0"/>
              <a:t>Il aurait donc un effet direct et par conséquent pourrait être invoqué directement par une femme victime devant les juridictions </a:t>
            </a:r>
            <a:r>
              <a:rPr lang="fr-BE" dirty="0" smtClean="0"/>
              <a:t>nationales</a:t>
            </a:r>
            <a:endParaRPr lang="fr-BE" dirty="0"/>
          </a:p>
          <a:p>
            <a:endParaRPr lang="en-GB" dirty="0"/>
          </a:p>
        </p:txBody>
      </p:sp>
    </p:spTree>
    <p:extLst>
      <p:ext uri="{BB962C8B-B14F-4D97-AF65-F5344CB8AC3E}">
        <p14:creationId xmlns:p14="http://schemas.microsoft.com/office/powerpoint/2010/main" val="23660545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fr-BE" dirty="0"/>
              <a:t>Objection à la reconnaissance de l’effet direct à cet article: nécessité de l’adoption d’un mécanisme de </a:t>
            </a:r>
            <a:r>
              <a:rPr lang="fr-BE" dirty="0" smtClean="0"/>
              <a:t>compensation</a:t>
            </a:r>
            <a:endParaRPr lang="fr-BE" dirty="0"/>
          </a:p>
          <a:p>
            <a:r>
              <a:rPr lang="fr-BE" dirty="0"/>
              <a:t>Les EM sont obligés d’établir un tel système depuis l’adoption de la Directive 2004/80 relative à l’indemnisation des victimes de </a:t>
            </a:r>
            <a:r>
              <a:rPr lang="fr-BE" dirty="0" smtClean="0"/>
              <a:t>crimes </a:t>
            </a:r>
            <a:endParaRPr lang="fr-BE" dirty="0"/>
          </a:p>
          <a:p>
            <a:r>
              <a:rPr lang="fr-BE" dirty="0"/>
              <a:t>En 2009, un rapport de la Commission indiquait que 25 EM avaient établi un tel système : un mécanisme de compensation devrait exister au sein des EM et l’application de l’article 30(2) ne pourrait pas être </a:t>
            </a:r>
            <a:r>
              <a:rPr lang="fr-BE" dirty="0" smtClean="0"/>
              <a:t>évité</a:t>
            </a:r>
            <a:endParaRPr lang="fr-BE" dirty="0"/>
          </a:p>
          <a:p>
            <a:r>
              <a:rPr lang="fr-BE" dirty="0"/>
              <a:t>Discussion quant à l’application de la Directive pour les cas de violence purement </a:t>
            </a:r>
            <a:r>
              <a:rPr lang="fr-BE" dirty="0" smtClean="0"/>
              <a:t>internes</a:t>
            </a:r>
            <a:endParaRPr lang="fr-BE" dirty="0"/>
          </a:p>
          <a:p>
            <a:r>
              <a:rPr lang="fr-BE" dirty="0"/>
              <a:t>Incertitude par rapport à la consécration d’un effet direct à cet article 30(2</a:t>
            </a:r>
            <a:r>
              <a:rPr lang="fr-BE" dirty="0" smtClean="0"/>
              <a:t>)</a:t>
            </a:r>
            <a:endParaRPr lang="fr-BE" dirty="0"/>
          </a:p>
          <a:p>
            <a:r>
              <a:rPr lang="fr-BE" dirty="0"/>
              <a:t>Même si pas d’effet </a:t>
            </a:r>
            <a:r>
              <a:rPr lang="fr-BE" dirty="0" smtClean="0"/>
              <a:t>direct; </a:t>
            </a:r>
            <a:r>
              <a:rPr lang="fr-BE" dirty="0"/>
              <a:t>effet indirect: obligation pour les juges internes d’interpréter le droit interne en conformité avec le droit </a:t>
            </a:r>
            <a:r>
              <a:rPr lang="fr-BE" dirty="0" smtClean="0"/>
              <a:t>UE</a:t>
            </a:r>
            <a:endParaRPr lang="fr-BE" dirty="0"/>
          </a:p>
        </p:txBody>
      </p:sp>
      <p:sp>
        <p:nvSpPr>
          <p:cNvPr id="4" name="Title 1"/>
          <p:cNvSpPr>
            <a:spLocks noGrp="1"/>
          </p:cNvSpPr>
          <p:nvPr>
            <p:ph type="title"/>
          </p:nvPr>
        </p:nvSpPr>
        <p:spPr>
          <a:solidFill>
            <a:schemeClr val="tx2">
              <a:lumMod val="40000"/>
              <a:lumOff val="60000"/>
            </a:schemeClr>
          </a:solidFill>
        </p:spPr>
        <p:txBody>
          <a:bodyPr>
            <a:noAutofit/>
          </a:bodyPr>
          <a:lstStyle/>
          <a:p>
            <a:r>
              <a:rPr lang="fr-BE" sz="2800" dirty="0"/>
              <a:t>Application : article 30(2) de la Convention d’Istanbul (analyse de S. De </a:t>
            </a:r>
            <a:r>
              <a:rPr lang="fr-BE" sz="2800" dirty="0" err="1"/>
              <a:t>Vido</a:t>
            </a:r>
            <a:r>
              <a:rPr lang="fr-BE" sz="2800" dirty="0"/>
              <a:t> de l’université de Venise)</a:t>
            </a:r>
            <a:endParaRPr lang="en-GB" sz="2800" dirty="0"/>
          </a:p>
        </p:txBody>
      </p:sp>
    </p:spTree>
    <p:extLst>
      <p:ext uri="{BB962C8B-B14F-4D97-AF65-F5344CB8AC3E}">
        <p14:creationId xmlns:p14="http://schemas.microsoft.com/office/powerpoint/2010/main" val="10171395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fr-BE" sz="9600" dirty="0"/>
              <a:t>Merci de votre attention! </a:t>
            </a:r>
            <a:endParaRPr lang="en-GB" sz="9600" dirty="0"/>
          </a:p>
        </p:txBody>
      </p:sp>
    </p:spTree>
    <p:extLst>
      <p:ext uri="{BB962C8B-B14F-4D97-AF65-F5344CB8AC3E}">
        <p14:creationId xmlns:p14="http://schemas.microsoft.com/office/powerpoint/2010/main" val="1250458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Ampleur</a:t>
            </a:r>
            <a:r>
              <a:rPr lang="en-US" dirty="0"/>
              <a:t> - </a:t>
            </a:r>
            <a:r>
              <a:rPr lang="en-US" dirty="0" err="1"/>
              <a:t>Impunité</a:t>
            </a:r>
            <a:endParaRPr lang="en-US" dirty="0"/>
          </a:p>
        </p:txBody>
      </p:sp>
      <p:sp>
        <p:nvSpPr>
          <p:cNvPr id="3" name="Content Placeholder 2"/>
          <p:cNvSpPr>
            <a:spLocks noGrp="1"/>
          </p:cNvSpPr>
          <p:nvPr>
            <p:ph idx="1"/>
          </p:nvPr>
        </p:nvSpPr>
        <p:spPr>
          <a:xfrm>
            <a:off x="457200" y="1417638"/>
            <a:ext cx="8229600" cy="1611987"/>
          </a:xfrm>
        </p:spPr>
        <p:txBody>
          <a:bodyPr>
            <a:normAutofit/>
          </a:bodyPr>
          <a:lstStyle/>
          <a:p>
            <a:pPr marL="0" indent="0">
              <a:buNone/>
            </a:pPr>
            <a:r>
              <a:rPr lang="fr-FR" b="1" u="sng" dirty="0"/>
              <a:t>Tous</a:t>
            </a:r>
            <a:r>
              <a:rPr lang="fr-FR" dirty="0"/>
              <a:t> les Etats Membres du Conseil de l’Europe sont concernés par le </a:t>
            </a:r>
            <a:r>
              <a:rPr lang="fr-FR" dirty="0" smtClean="0"/>
              <a:t>phénomène, </a:t>
            </a:r>
            <a:r>
              <a:rPr lang="fr-FR" b="1" u="sng" dirty="0"/>
              <a:t>même les pays de l’UE.</a:t>
            </a:r>
          </a:p>
        </p:txBody>
      </p:sp>
      <p:graphicFrame>
        <p:nvGraphicFramePr>
          <p:cNvPr id="5" name="Table 4"/>
          <p:cNvGraphicFramePr>
            <a:graphicFrameLocks noGrp="1"/>
          </p:cNvGraphicFramePr>
          <p:nvPr>
            <p:extLst>
              <p:ext uri="{D42A27DB-BD31-4B8C-83A1-F6EECF244321}">
                <p14:modId xmlns:p14="http://schemas.microsoft.com/office/powerpoint/2010/main" val="85383239"/>
              </p:ext>
            </p:extLst>
          </p:nvPr>
        </p:nvGraphicFramePr>
        <p:xfrm>
          <a:off x="317477" y="3254536"/>
          <a:ext cx="8492512" cy="3108960"/>
        </p:xfrm>
        <a:graphic>
          <a:graphicData uri="http://schemas.openxmlformats.org/drawingml/2006/table">
            <a:tbl>
              <a:tblPr firstRow="1" bandRow="1">
                <a:tableStyleId>{5C22544A-7EE6-4342-B048-85BDC9FD1C3A}</a:tableStyleId>
              </a:tblPr>
              <a:tblGrid>
                <a:gridCol w="8492512">
                  <a:extLst>
                    <a:ext uri="{9D8B030D-6E8A-4147-A177-3AD203B41FA5}">
                      <a16:colId xmlns:a16="http://schemas.microsoft.com/office/drawing/2014/main" xmlns="" val="20000"/>
                    </a:ext>
                  </a:extLst>
                </a:gridCol>
              </a:tblGrid>
              <a:tr h="275177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2600" dirty="0" smtClean="0"/>
                        <a:t>Belgique </a:t>
                      </a:r>
                      <a:r>
                        <a:rPr lang="fr-FR" sz="2600" b="0" dirty="0" smtClean="0"/>
                        <a:t>(janvier 2011 – décembre 2014)</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400" dirty="0"/>
                    </a:p>
                    <a:p>
                      <a:pPr>
                        <a:buFontTx/>
                        <a:buChar char="-"/>
                      </a:pPr>
                      <a:r>
                        <a:rPr lang="fr-FR" sz="2600" b="0" dirty="0" smtClean="0"/>
                        <a:t> 202.172 </a:t>
                      </a:r>
                      <a:r>
                        <a:rPr lang="fr-FR" sz="2600" b="0" dirty="0"/>
                        <a:t>affaires de violence conjugale</a:t>
                      </a:r>
                    </a:p>
                    <a:p>
                      <a:pPr>
                        <a:buFontTx/>
                        <a:buChar char="-"/>
                      </a:pPr>
                      <a:r>
                        <a:rPr lang="fr-FR" sz="2600" b="0" dirty="0"/>
                        <a:t> </a:t>
                      </a:r>
                      <a:r>
                        <a:rPr lang="fr-FR" sz="2600" b="1" u="sng" dirty="0"/>
                        <a:t>73,01% </a:t>
                      </a:r>
                      <a:r>
                        <a:rPr lang="fr-FR" sz="2600" b="0" dirty="0"/>
                        <a:t>classées sans suite</a:t>
                      </a:r>
                    </a:p>
                    <a:p>
                      <a:pPr>
                        <a:buFontTx/>
                        <a:buChar char="-"/>
                      </a:pPr>
                      <a:r>
                        <a:rPr lang="fr-FR" sz="2600" b="0" dirty="0"/>
                        <a:t> </a:t>
                      </a:r>
                      <a:r>
                        <a:rPr lang="fr-FR" sz="2600" b="1" u="sng" dirty="0"/>
                        <a:t>11,79% </a:t>
                      </a:r>
                      <a:r>
                        <a:rPr lang="fr-FR" sz="2600" b="0" dirty="0"/>
                        <a:t>ont fait l’objet de poursuites</a:t>
                      </a:r>
                    </a:p>
                    <a:p>
                      <a:pPr>
                        <a:buFontTx/>
                        <a:buChar char="-"/>
                      </a:pPr>
                      <a:r>
                        <a:rPr lang="fr-FR" sz="2600" b="0" dirty="0"/>
                        <a:t>pas de statistiques sur les condamnations </a:t>
                      </a:r>
                      <a:endParaRPr lang="fr-FR" sz="2600" b="0" dirty="0" smtClean="0"/>
                    </a:p>
                    <a:p>
                      <a:pPr>
                        <a:buFontTx/>
                        <a:buNone/>
                      </a:pPr>
                      <a:endParaRPr lang="fr-FR" sz="1800" b="0" dirty="0"/>
                    </a:p>
                    <a:p>
                      <a:pPr marL="0" indent="0">
                        <a:buNone/>
                      </a:pPr>
                      <a:r>
                        <a:rPr lang="fr-FR" sz="1800" b="0" dirty="0"/>
                        <a:t>[Source: Banque de donnée du Collège des Procureurs généraux]</a:t>
                      </a:r>
                    </a:p>
                    <a:p>
                      <a:endParaRPr lang="en-US" dirty="0"/>
                    </a:p>
                  </a:txBody>
                  <a:tcPr/>
                </a:tc>
                <a:extLst>
                  <a:ext uri="{0D108BD9-81ED-4DB2-BD59-A6C34878D82A}">
                    <a16:rowId xmlns:a16="http://schemas.microsoft.com/office/drawing/2014/main" xmlns="" val="10000"/>
                  </a:ext>
                </a:extLst>
              </a:tr>
            </a:tbl>
          </a:graphicData>
        </a:graphic>
      </p:graphicFrame>
    </p:spTree>
    <p:extLst>
      <p:ext uri="{BB962C8B-B14F-4D97-AF65-F5344CB8AC3E}">
        <p14:creationId xmlns:p14="http://schemas.microsoft.com/office/powerpoint/2010/main" val="388938651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6165" y="2544418"/>
            <a:ext cx="8319052" cy="3906078"/>
          </a:xfrm>
        </p:spPr>
        <p:txBody>
          <a:bodyPr>
            <a:normAutofit fontScale="92500" lnSpcReduction="10000"/>
          </a:bodyPr>
          <a:lstStyle/>
          <a:p>
            <a:r>
              <a:rPr lang="fr-FR" b="1" dirty="0"/>
              <a:t>Espagne</a:t>
            </a:r>
            <a:r>
              <a:rPr lang="fr-FR" dirty="0"/>
              <a:t> :</a:t>
            </a:r>
          </a:p>
          <a:p>
            <a:pPr>
              <a:buFontTx/>
              <a:buChar char="-"/>
            </a:pPr>
            <a:r>
              <a:rPr lang="fr-FR" dirty="0"/>
              <a:t>Loi du 28 décembre 2004</a:t>
            </a:r>
          </a:p>
          <a:p>
            <a:pPr>
              <a:buFontTx/>
              <a:buChar char="-"/>
            </a:pPr>
            <a:r>
              <a:rPr lang="fr-FR" dirty="0"/>
              <a:t>Tribunal spécialisé dans les violences a l’égard des femmes</a:t>
            </a:r>
          </a:p>
          <a:p>
            <a:pPr>
              <a:buFontTx/>
              <a:buChar char="-"/>
            </a:pPr>
            <a:r>
              <a:rPr lang="fr-FR" dirty="0" err="1"/>
              <a:t>One-stop</a:t>
            </a:r>
            <a:r>
              <a:rPr lang="fr-FR" dirty="0"/>
              <a:t> shopping – solution “tout en un”</a:t>
            </a:r>
          </a:p>
          <a:p>
            <a:pPr>
              <a:buFontTx/>
              <a:buChar char="-"/>
            </a:pPr>
            <a:r>
              <a:rPr lang="fr-FR" dirty="0"/>
              <a:t>Aspects civils et criminels</a:t>
            </a:r>
          </a:p>
          <a:p>
            <a:pPr>
              <a:buFontTx/>
              <a:buChar char="-"/>
            </a:pPr>
            <a:r>
              <a:rPr lang="fr-FR" dirty="0"/>
              <a:t>Augmentation de l’efficacité et amélioration de l’accès  </a:t>
            </a:r>
          </a:p>
          <a:p>
            <a:pPr>
              <a:buFontTx/>
              <a:buChar char="-"/>
            </a:pPr>
            <a:endParaRPr lang="en-US" dirty="0"/>
          </a:p>
        </p:txBody>
      </p:sp>
      <p:pic>
        <p:nvPicPr>
          <p:cNvPr id="5" name="Picture 4"/>
          <p:cNvPicPr>
            <a:picLocks noChangeAspect="1"/>
          </p:cNvPicPr>
          <p:nvPr/>
        </p:nvPicPr>
        <p:blipFill>
          <a:blip r:embed="rId2"/>
          <a:stretch>
            <a:fillRect/>
          </a:stretch>
        </p:blipFill>
        <p:spPr>
          <a:xfrm>
            <a:off x="0" y="9303"/>
            <a:ext cx="9144000" cy="2410876"/>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321566361"/>
              </p:ext>
            </p:extLst>
          </p:nvPr>
        </p:nvGraphicFramePr>
        <p:xfrm>
          <a:off x="6662530" y="2569818"/>
          <a:ext cx="1656522" cy="370840"/>
        </p:xfrm>
        <a:graphic>
          <a:graphicData uri="http://schemas.openxmlformats.org/drawingml/2006/table">
            <a:tbl>
              <a:tblPr firstRow="1" bandRow="1">
                <a:tableStyleId>{5C22544A-7EE6-4342-B048-85BDC9FD1C3A}</a:tableStyleId>
              </a:tblPr>
              <a:tblGrid>
                <a:gridCol w="1656522">
                  <a:extLst>
                    <a:ext uri="{9D8B030D-6E8A-4147-A177-3AD203B41FA5}">
                      <a16:colId xmlns:a16="http://schemas.microsoft.com/office/drawing/2014/main" xmlns="" val="2355330213"/>
                    </a:ext>
                  </a:extLst>
                </a:gridCol>
              </a:tblGrid>
              <a:tr h="370840">
                <a:tc>
                  <a:txBody>
                    <a:bodyPr/>
                    <a:lstStyle/>
                    <a:p>
                      <a:r>
                        <a:rPr lang="en-US" dirty="0"/>
                        <a:t>Positive Touch </a:t>
                      </a:r>
                      <a:endParaRPr lang="en-GB" dirty="0"/>
                    </a:p>
                  </a:txBody>
                  <a:tcPr>
                    <a:solidFill>
                      <a:srgbClr val="FF0000"/>
                    </a:solidFill>
                  </a:tcPr>
                </a:tc>
                <a:extLst>
                  <a:ext uri="{0D108BD9-81ED-4DB2-BD59-A6C34878D82A}">
                    <a16:rowId xmlns:a16="http://schemas.microsoft.com/office/drawing/2014/main" xmlns="" val="481301180"/>
                  </a:ext>
                </a:extLst>
              </a:tr>
            </a:tbl>
          </a:graphicData>
        </a:graphic>
      </p:graphicFrame>
    </p:spTree>
    <p:extLst>
      <p:ext uri="{BB962C8B-B14F-4D97-AF65-F5344CB8AC3E}">
        <p14:creationId xmlns:p14="http://schemas.microsoft.com/office/powerpoint/2010/main" val="234517285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istanbul.jpg"/>
          <p:cNvPicPr>
            <a:picLocks noGrp="1" noChangeAspect="1"/>
          </p:cNvPicPr>
          <p:nvPr>
            <p:ph idx="1"/>
          </p:nvPr>
        </p:nvPicPr>
        <p:blipFill>
          <a:blip r:embed="rId2">
            <a:extLst>
              <a:ext uri="{28A0092B-C50C-407E-A947-70E740481C1C}">
                <a14:useLocalDpi xmlns:a14="http://schemas.microsoft.com/office/drawing/2010/main" val="0"/>
              </a:ext>
            </a:extLst>
          </a:blip>
          <a:srcRect t="8753" b="8753"/>
          <a:stretch>
            <a:fillRect/>
          </a:stretch>
        </p:blipFill>
        <p:spPr>
          <a:xfrm>
            <a:off x="132282" y="277825"/>
            <a:ext cx="8898451" cy="2301987"/>
          </a:xfrm>
        </p:spPr>
      </p:pic>
      <p:graphicFrame>
        <p:nvGraphicFramePr>
          <p:cNvPr id="2" name="Table 1"/>
          <p:cNvGraphicFramePr>
            <a:graphicFrameLocks noGrp="1"/>
          </p:cNvGraphicFramePr>
          <p:nvPr>
            <p:extLst>
              <p:ext uri="{D42A27DB-BD31-4B8C-83A1-F6EECF244321}">
                <p14:modId xmlns:p14="http://schemas.microsoft.com/office/powerpoint/2010/main" val="1784727485"/>
              </p:ext>
            </p:extLst>
          </p:nvPr>
        </p:nvGraphicFramePr>
        <p:xfrm>
          <a:off x="462987" y="2619498"/>
          <a:ext cx="8254403" cy="4072666"/>
        </p:xfrm>
        <a:graphic>
          <a:graphicData uri="http://schemas.openxmlformats.org/drawingml/2006/table">
            <a:tbl>
              <a:tblPr firstRow="1" bandRow="1">
                <a:tableStyleId>{5940675A-B579-460E-94D1-54222C63F5DA}</a:tableStyleId>
              </a:tblPr>
              <a:tblGrid>
                <a:gridCol w="2206033">
                  <a:extLst>
                    <a:ext uri="{9D8B030D-6E8A-4147-A177-3AD203B41FA5}">
                      <a16:colId xmlns:a16="http://schemas.microsoft.com/office/drawing/2014/main" xmlns="" val="20000"/>
                    </a:ext>
                  </a:extLst>
                </a:gridCol>
                <a:gridCol w="6048370">
                  <a:extLst>
                    <a:ext uri="{9D8B030D-6E8A-4147-A177-3AD203B41FA5}">
                      <a16:colId xmlns:a16="http://schemas.microsoft.com/office/drawing/2014/main" xmlns="" val="20001"/>
                    </a:ext>
                  </a:extLst>
                </a:gridCol>
              </a:tblGrid>
              <a:tr h="478905">
                <a:tc>
                  <a:txBody>
                    <a:bodyPr/>
                    <a:lstStyle/>
                    <a:p>
                      <a:r>
                        <a:rPr lang="fr-CA" noProof="0"/>
                        <a:t>Nom</a:t>
                      </a:r>
                      <a:r>
                        <a:rPr lang="fr-CA" baseline="0" noProof="0"/>
                        <a:t> </a:t>
                      </a:r>
                      <a:endParaRPr lang="fr-CA" noProof="0"/>
                    </a:p>
                  </a:txBody>
                  <a:tcPr/>
                </a:tc>
                <a:tc>
                  <a:txBody>
                    <a:bodyPr/>
                    <a:lstStyle/>
                    <a:p>
                      <a:r>
                        <a:rPr lang="fr-CA" noProof="0" dirty="0"/>
                        <a:t>Convention</a:t>
                      </a:r>
                      <a:r>
                        <a:rPr lang="fr-CA" baseline="0" noProof="0" dirty="0"/>
                        <a:t> du Conseil de l’Europe sur la prévention et la lutte contre la violence à l’égard des femmes et la violence domestique</a:t>
                      </a:r>
                      <a:endParaRPr lang="fr-CA" noProof="0" dirty="0"/>
                    </a:p>
                  </a:txBody>
                  <a:tcPr/>
                </a:tc>
                <a:extLst>
                  <a:ext uri="{0D108BD9-81ED-4DB2-BD59-A6C34878D82A}">
                    <a16:rowId xmlns:a16="http://schemas.microsoft.com/office/drawing/2014/main" xmlns="" val="10000"/>
                  </a:ext>
                </a:extLst>
              </a:tr>
              <a:tr h="579483">
                <a:tc>
                  <a:txBody>
                    <a:bodyPr/>
                    <a:lstStyle/>
                    <a:p>
                      <a:r>
                        <a:rPr lang="fr-CA" noProof="0" dirty="0"/>
                        <a:t>Ordre juridique </a:t>
                      </a:r>
                    </a:p>
                  </a:txBody>
                  <a:tcPr/>
                </a:tc>
                <a:tc>
                  <a:txBody>
                    <a:bodyPr/>
                    <a:lstStyle/>
                    <a:p>
                      <a:r>
                        <a:rPr lang="fr-CA" noProof="0" dirty="0"/>
                        <a:t>Conseil de l’Europe</a:t>
                      </a:r>
                    </a:p>
                  </a:txBody>
                  <a:tcPr/>
                </a:tc>
                <a:extLst>
                  <a:ext uri="{0D108BD9-81ED-4DB2-BD59-A6C34878D82A}">
                    <a16:rowId xmlns:a16="http://schemas.microsoft.com/office/drawing/2014/main" xmlns="" val="10001"/>
                  </a:ext>
                </a:extLst>
              </a:tr>
              <a:tr h="579483">
                <a:tc>
                  <a:txBody>
                    <a:bodyPr/>
                    <a:lstStyle/>
                    <a:p>
                      <a:r>
                        <a:rPr lang="fr-CA" noProof="0" dirty="0"/>
                        <a:t>Signature </a:t>
                      </a:r>
                    </a:p>
                  </a:txBody>
                  <a:tcPr/>
                </a:tc>
                <a:tc>
                  <a:txBody>
                    <a:bodyPr/>
                    <a:lstStyle/>
                    <a:p>
                      <a:r>
                        <a:rPr lang="fr-CA" noProof="0" dirty="0"/>
                        <a:t>Ouverte a la signature le 11 mai 2011</a:t>
                      </a:r>
                    </a:p>
                  </a:txBody>
                  <a:tcPr/>
                </a:tc>
                <a:extLst>
                  <a:ext uri="{0D108BD9-81ED-4DB2-BD59-A6C34878D82A}">
                    <a16:rowId xmlns:a16="http://schemas.microsoft.com/office/drawing/2014/main" xmlns="" val="10002"/>
                  </a:ext>
                </a:extLst>
              </a:tr>
              <a:tr h="542633">
                <a:tc>
                  <a:txBody>
                    <a:bodyPr/>
                    <a:lstStyle/>
                    <a:p>
                      <a:r>
                        <a:rPr lang="fr-CA" noProof="0" dirty="0"/>
                        <a:t>Entrée en vigueur</a:t>
                      </a:r>
                    </a:p>
                  </a:txBody>
                  <a:tcPr/>
                </a:tc>
                <a:tc>
                  <a:txBody>
                    <a:bodyPr/>
                    <a:lstStyle/>
                    <a:p>
                      <a:r>
                        <a:rPr lang="fr-CA" noProof="0" dirty="0"/>
                        <a:t>1</a:t>
                      </a:r>
                      <a:r>
                        <a:rPr lang="fr-CA" baseline="30000" noProof="0" dirty="0"/>
                        <a:t>er</a:t>
                      </a:r>
                      <a:r>
                        <a:rPr lang="fr-CA" baseline="0" noProof="0" dirty="0"/>
                        <a:t> aout 2014</a:t>
                      </a:r>
                      <a:endParaRPr lang="fr-CA" noProof="0" dirty="0"/>
                    </a:p>
                  </a:txBody>
                  <a:tcPr/>
                </a:tc>
                <a:extLst>
                  <a:ext uri="{0D108BD9-81ED-4DB2-BD59-A6C34878D82A}">
                    <a16:rowId xmlns:a16="http://schemas.microsoft.com/office/drawing/2014/main" xmlns="" val="10003"/>
                  </a:ext>
                </a:extLst>
              </a:tr>
              <a:tr h="485556">
                <a:tc>
                  <a:txBody>
                    <a:bodyPr/>
                    <a:lstStyle/>
                    <a:p>
                      <a:r>
                        <a:rPr lang="fr-CA" noProof="0"/>
                        <a:t>Ratification </a:t>
                      </a:r>
                    </a:p>
                  </a:txBody>
                  <a:tcPr/>
                </a:tc>
                <a:tc>
                  <a:txBody>
                    <a:bodyPr/>
                    <a:lstStyle/>
                    <a:p>
                      <a:r>
                        <a:rPr lang="fr-CA" noProof="0" dirty="0"/>
                        <a:t>{23}</a:t>
                      </a:r>
                      <a:r>
                        <a:rPr lang="fr-CA" baseline="0" noProof="0" dirty="0"/>
                        <a:t> États Parties</a:t>
                      </a:r>
                      <a:r>
                        <a:rPr lang="fr-CA" noProof="0" dirty="0"/>
                        <a:t>,</a:t>
                      </a:r>
                      <a:r>
                        <a:rPr lang="fr-CA" baseline="0" noProof="0" dirty="0"/>
                        <a:t> dont la Belgique et la France</a:t>
                      </a:r>
                      <a:endParaRPr lang="fr-CA" noProof="0" dirty="0"/>
                    </a:p>
                  </a:txBody>
                  <a:tcPr/>
                </a:tc>
                <a:extLst>
                  <a:ext uri="{0D108BD9-81ED-4DB2-BD59-A6C34878D82A}">
                    <a16:rowId xmlns:a16="http://schemas.microsoft.com/office/drawing/2014/main" xmlns="" val="10004"/>
                  </a:ext>
                </a:extLst>
              </a:tr>
              <a:tr h="485556">
                <a:tc>
                  <a:txBody>
                    <a:bodyPr/>
                    <a:lstStyle/>
                    <a:p>
                      <a:r>
                        <a:rPr lang="fr-CA" noProof="0" dirty="0"/>
                        <a:t>Union</a:t>
                      </a:r>
                      <a:r>
                        <a:rPr lang="fr-CA" baseline="0" noProof="0" dirty="0"/>
                        <a:t> Européenne </a:t>
                      </a:r>
                      <a:endParaRPr lang="fr-CA" noProof="0" dirty="0"/>
                    </a:p>
                  </a:txBody>
                  <a:tcPr/>
                </a:tc>
                <a:tc>
                  <a:txBody>
                    <a:bodyPr/>
                    <a:lstStyle/>
                    <a:p>
                      <a:r>
                        <a:rPr lang="fr-CA" noProof="0" dirty="0"/>
                        <a:t>L’UE a adhéré</a:t>
                      </a:r>
                      <a:r>
                        <a:rPr lang="fr-CA" baseline="0" noProof="0" dirty="0"/>
                        <a:t> à</a:t>
                      </a:r>
                      <a:r>
                        <a:rPr lang="fr-CA" noProof="0" dirty="0"/>
                        <a:t> la Convention le 13 juin 2017</a:t>
                      </a:r>
                    </a:p>
                  </a:txBody>
                  <a:tcPr/>
                </a:tc>
                <a:extLst>
                  <a:ext uri="{0D108BD9-81ED-4DB2-BD59-A6C34878D82A}">
                    <a16:rowId xmlns:a16="http://schemas.microsoft.com/office/drawing/2014/main" xmlns="" val="10005"/>
                  </a:ext>
                </a:extLst>
              </a:tr>
              <a:tr h="485556">
                <a:tc>
                  <a:txBody>
                    <a:bodyPr/>
                    <a:lstStyle/>
                    <a:p>
                      <a:r>
                        <a:rPr lang="fr-CA" noProof="0"/>
                        <a:t>Force</a:t>
                      </a:r>
                    </a:p>
                  </a:txBody>
                  <a:tcPr/>
                </a:tc>
                <a:tc>
                  <a:txBody>
                    <a:bodyPr/>
                    <a:lstStyle/>
                    <a:p>
                      <a:r>
                        <a:rPr lang="fr-CA" noProof="0" dirty="0"/>
                        <a:t>Juridiquement contraignante</a:t>
                      </a:r>
                    </a:p>
                  </a:txBody>
                  <a:tcP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64918404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Les quatre P</a:t>
            </a:r>
          </a:p>
        </p:txBody>
      </p:sp>
      <p:graphicFrame>
        <p:nvGraphicFramePr>
          <p:cNvPr id="4" name="Diagram 3"/>
          <p:cNvGraphicFramePr/>
          <p:nvPr>
            <p:extLst>
              <p:ext uri="{D42A27DB-BD31-4B8C-83A1-F6EECF244321}">
                <p14:modId xmlns:p14="http://schemas.microsoft.com/office/powerpoint/2010/main" val="195855612"/>
              </p:ext>
            </p:extLst>
          </p:nvPr>
        </p:nvGraphicFramePr>
        <p:xfrm>
          <a:off x="582041" y="1383770"/>
          <a:ext cx="8214718" cy="5138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8210558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lstStyle/>
          <a:p>
            <a:r>
              <a:rPr lang="fr-FR" b="1" dirty="0"/>
              <a:t>Prévention (articles 12 et s.)</a:t>
            </a:r>
          </a:p>
        </p:txBody>
      </p:sp>
      <p:sp>
        <p:nvSpPr>
          <p:cNvPr id="3" name="Content Placeholder 2"/>
          <p:cNvSpPr>
            <a:spLocks noGrp="1"/>
          </p:cNvSpPr>
          <p:nvPr>
            <p:ph idx="1"/>
          </p:nvPr>
        </p:nvSpPr>
        <p:spPr>
          <a:xfrm>
            <a:off x="457200" y="3896139"/>
            <a:ext cx="8229600" cy="2560005"/>
          </a:xfrm>
        </p:spPr>
        <p:txBody>
          <a:bodyPr>
            <a:noAutofit/>
          </a:bodyPr>
          <a:lstStyle/>
          <a:p>
            <a:r>
              <a:rPr lang="fr-FR" sz="2400" dirty="0"/>
              <a:t>Sensibilisation (article 13), éducation (article 14), formation des professionnels (article 15), …</a:t>
            </a:r>
          </a:p>
          <a:p>
            <a:r>
              <a:rPr lang="fr-FR" sz="2400" dirty="0"/>
              <a:t>Exemple : mise en place de programmes visant a apprendre aux auteurs de violence domestique à adopter un meilleur comportement dans les relations interpersonnelles (article 16</a:t>
            </a:r>
            <a:r>
              <a:rPr lang="fr-FR" sz="2400" dirty="0" smtClean="0"/>
              <a:t>)</a:t>
            </a:r>
            <a:endParaRPr lang="fr-FR" sz="2400" dirty="0"/>
          </a:p>
        </p:txBody>
      </p:sp>
      <p:sp>
        <p:nvSpPr>
          <p:cNvPr id="4" name="TextBox 3"/>
          <p:cNvSpPr txBox="1"/>
          <p:nvPr/>
        </p:nvSpPr>
        <p:spPr>
          <a:xfrm>
            <a:off x="457200" y="1417638"/>
            <a:ext cx="8229600" cy="2769989"/>
          </a:xfrm>
          <a:prstGeom prst="rect">
            <a:avLst/>
          </a:prstGeom>
          <a:noFill/>
        </p:spPr>
        <p:txBody>
          <a:bodyPr wrap="square" rtlCol="0">
            <a:spAutoFit/>
          </a:bodyPr>
          <a:lstStyle/>
          <a:p>
            <a:r>
              <a:rPr lang="fr-FR" sz="2400" i="1" dirty="0"/>
              <a:t>« </a:t>
            </a:r>
            <a:r>
              <a:rPr lang="fr-FR" sz="2600" i="1" dirty="0"/>
              <a:t>La Convention a pour but de promouvoir les changements dans les modes de comportement socioculturels des femmes et des hommes en vue d’éradiquer les préjugés, les coutumes, les traditions et toute autre pratique fondés sur l’idée de l’infériorité des femmes ou sur un rôle stéréotypé des hommes et des femmes » </a:t>
            </a:r>
            <a:r>
              <a:rPr lang="fr-FR" sz="2600" dirty="0"/>
              <a:t>(article 12</a:t>
            </a:r>
            <a:r>
              <a:rPr lang="fr-FR" sz="2600" dirty="0" smtClean="0"/>
              <a:t>)</a:t>
            </a:r>
            <a:endParaRPr lang="fr-FR" sz="2600" dirty="0"/>
          </a:p>
          <a:p>
            <a:endParaRPr lang="en-GB" dirty="0"/>
          </a:p>
        </p:txBody>
      </p:sp>
    </p:spTree>
    <p:extLst>
      <p:ext uri="{BB962C8B-B14F-4D97-AF65-F5344CB8AC3E}">
        <p14:creationId xmlns:p14="http://schemas.microsoft.com/office/powerpoint/2010/main" val="97903564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lstStyle/>
          <a:p>
            <a:r>
              <a:rPr lang="en-US" b="1" dirty="0"/>
              <a:t>Protection (articles 18 et s.)</a:t>
            </a:r>
          </a:p>
        </p:txBody>
      </p:sp>
      <p:sp>
        <p:nvSpPr>
          <p:cNvPr id="3" name="Content Placeholder 2"/>
          <p:cNvSpPr>
            <a:spLocks noGrp="1"/>
          </p:cNvSpPr>
          <p:nvPr>
            <p:ph idx="1"/>
          </p:nvPr>
        </p:nvSpPr>
        <p:spPr/>
        <p:txBody>
          <a:bodyPr>
            <a:normAutofit/>
          </a:bodyPr>
          <a:lstStyle/>
          <a:p>
            <a:r>
              <a:rPr lang="fr-FR" sz="2800" dirty="0"/>
              <a:t>Services de soutien généraux et spécialisés (articles 20 et 22), refuges (article 23), permanences téléphoniques (article 24), signalement (article 27),…</a:t>
            </a:r>
          </a:p>
          <a:p>
            <a:r>
              <a:rPr lang="fr-FR" sz="2800" dirty="0"/>
              <a:t>Exemple : les Etats Parties doivent prendre les mesures nécessaires pour que les règles de confidentialité imposées par leur droit interne </a:t>
            </a:r>
            <a:r>
              <a:rPr lang="fr-FR" sz="2800" dirty="0" smtClean="0"/>
              <a:t>à</a:t>
            </a:r>
            <a:r>
              <a:rPr lang="fr-FR" sz="2800" dirty="0" smtClean="0"/>
              <a:t> </a:t>
            </a:r>
            <a:r>
              <a:rPr lang="fr-FR" sz="2800" dirty="0"/>
              <a:t>certains professionnels n’empêchent pas d’adresser un signalement aux autorités quand il y a des raisons de croire que des actes de violence ont été commis et que de nouveau actes sont a craindre (article 28</a:t>
            </a:r>
            <a:r>
              <a:rPr lang="fr-FR" sz="2800" dirty="0" smtClean="0"/>
              <a:t>)</a:t>
            </a:r>
            <a:endParaRPr lang="fr-FR" sz="2800" dirty="0"/>
          </a:p>
        </p:txBody>
      </p:sp>
    </p:spTree>
    <p:extLst>
      <p:ext uri="{BB962C8B-B14F-4D97-AF65-F5344CB8AC3E}">
        <p14:creationId xmlns:p14="http://schemas.microsoft.com/office/powerpoint/2010/main" val="195292910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normAutofit fontScale="90000"/>
          </a:bodyPr>
          <a:lstStyle/>
          <a:p>
            <a:r>
              <a:rPr lang="fr-FR" b="1" dirty="0"/>
              <a:t>Poursuites</a:t>
            </a:r>
            <a:r>
              <a:rPr lang="en-US" b="1" dirty="0"/>
              <a:t> (articles 29 et s. et 49 et s.)</a:t>
            </a:r>
          </a:p>
        </p:txBody>
      </p:sp>
      <p:sp>
        <p:nvSpPr>
          <p:cNvPr id="3" name="Content Placeholder 2"/>
          <p:cNvSpPr>
            <a:spLocks noGrp="1"/>
          </p:cNvSpPr>
          <p:nvPr>
            <p:ph idx="1"/>
          </p:nvPr>
        </p:nvSpPr>
        <p:spPr>
          <a:xfrm>
            <a:off x="457200" y="1600201"/>
            <a:ext cx="8229600" cy="4697186"/>
          </a:xfrm>
        </p:spPr>
        <p:txBody>
          <a:bodyPr>
            <a:normAutofit fontScale="92500" lnSpcReduction="10000"/>
          </a:bodyPr>
          <a:lstStyle/>
          <a:p>
            <a:pPr marL="0" indent="0">
              <a:buNone/>
            </a:pPr>
            <a:r>
              <a:rPr lang="fr-FR" sz="3500" u="sng" dirty="0"/>
              <a:t>Cadre procédural général </a:t>
            </a:r>
            <a:r>
              <a:rPr lang="fr-FR" sz="3500" dirty="0"/>
              <a:t>(articles 49 et s.)</a:t>
            </a:r>
          </a:p>
          <a:p>
            <a:pPr>
              <a:buFontTx/>
              <a:buChar char="-"/>
            </a:pPr>
            <a:r>
              <a:rPr lang="fr-FR" sz="3500" dirty="0"/>
              <a:t>Absence de lien de dépendance directe entre une dénonciation ou plainte de la victime et les </a:t>
            </a:r>
            <a:r>
              <a:rPr lang="fr-FR" sz="3500" dirty="0" smtClean="0"/>
              <a:t>poursuites</a:t>
            </a:r>
            <a:endParaRPr lang="fr-FR" sz="3500" dirty="0"/>
          </a:p>
          <a:p>
            <a:pPr>
              <a:buFontTx/>
              <a:buChar char="-"/>
            </a:pPr>
            <a:r>
              <a:rPr lang="fr-FR" sz="3500" dirty="0"/>
              <a:t>Poursuite de la procédure même en cas de rétractation de plainte (article 55</a:t>
            </a:r>
            <a:r>
              <a:rPr lang="fr-FR" sz="3500" dirty="0" smtClean="0"/>
              <a:t>)</a:t>
            </a:r>
            <a:endParaRPr lang="fr-FR" sz="3500" dirty="0"/>
          </a:p>
          <a:p>
            <a:pPr>
              <a:buFontTx/>
              <a:buChar char="-"/>
            </a:pPr>
            <a:r>
              <a:rPr lang="fr-FR" sz="3500" dirty="0"/>
              <a:t>Interdiction du recours obligatoires aux MARC en cas de violences visées par la Convention (article 48</a:t>
            </a:r>
            <a:r>
              <a:rPr lang="fr-FR" sz="3500" dirty="0" smtClean="0"/>
              <a:t>)</a:t>
            </a:r>
            <a:endParaRPr lang="fr-FR" sz="3500" dirty="0"/>
          </a:p>
          <a:p>
            <a:endParaRPr lang="fr-FR" dirty="0"/>
          </a:p>
        </p:txBody>
      </p:sp>
    </p:spTree>
    <p:extLst>
      <p:ext uri="{BB962C8B-B14F-4D97-AF65-F5344CB8AC3E}">
        <p14:creationId xmlns:p14="http://schemas.microsoft.com/office/powerpoint/2010/main" val="3235164969"/>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MS_TEMPLATE_ID" val=""/>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2092</Words>
  <Application>Microsoft Macintosh PowerPoint</Application>
  <PresentationFormat>On-screen Show (4:3)</PresentationFormat>
  <Paragraphs>187</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Le traitement judiciaire des violences faites aux femmes</vt:lpstr>
      <vt:lpstr>Le droit : un outil pour lutter contre les violences à l’égard des femmes?</vt:lpstr>
      <vt:lpstr>Ampleur - Impunité</vt:lpstr>
      <vt:lpstr>PowerPoint Presentation</vt:lpstr>
      <vt:lpstr>PowerPoint Presentation</vt:lpstr>
      <vt:lpstr>Les quatre P</vt:lpstr>
      <vt:lpstr>Prévention (articles 12 et s.)</vt:lpstr>
      <vt:lpstr>Protection (articles 18 et s.)</vt:lpstr>
      <vt:lpstr>Poursuites (articles 29 et s. et 49 et s.)</vt:lpstr>
      <vt:lpstr>Poursuites (suite)</vt:lpstr>
      <vt:lpstr>Politiques intégrées (articles 7 et s.)</vt:lpstr>
      <vt:lpstr>Deux principes phare</vt:lpstr>
      <vt:lpstr>I. La violence faites aux femmes est une violation des droits fondamentaux</vt:lpstr>
      <vt:lpstr>Nouvelle logique avec la Convention d’Istanbul</vt:lpstr>
      <vt:lpstr>Possibilités avant la Convention d’Istanbul</vt:lpstr>
      <vt:lpstr>Gros plan sur la jurisprudence de la CtEDH (avant la Convention d’Istanbul)</vt:lpstr>
      <vt:lpstr>Apports de la Convention d’Istanbul et de la consécration comme violation des droits fondamentaux</vt:lpstr>
      <vt:lpstr>Du nouveau depuis l’entrée en vigueur de la Convention d’Istanbul? </vt:lpstr>
      <vt:lpstr>II. La violence faite aux femmes est une discrimination sur base du genre</vt:lpstr>
      <vt:lpstr>PowerPoint Presentation</vt:lpstr>
      <vt:lpstr>Influence de la Convention d’Istanbul sur la jurisprudence de la CtEDH? </vt:lpstr>
      <vt:lpstr>Influence de la Convention d’Istanbul sur la jurisprudence de la CtEDH? (suite)</vt:lpstr>
      <vt:lpstr>Mécanismes de contrôle</vt:lpstr>
      <vt:lpstr>Effet direct? </vt:lpstr>
      <vt:lpstr>Effet direct ? (suite)</vt:lpstr>
      <vt:lpstr>Application : article 30(2) de la Convention d’Istanbul (analyse de S. De Vido de l’université de Venise)</vt:lpstr>
      <vt:lpstr>Application : article 30(2) de la Convention d’Istanbul (analyse de S. De Vido de l’université de Venise)</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traitement judiciaire des violences faites aux femmes</dc:title>
  <dc:creator>Olivier van den Rul</dc:creator>
  <cp:lastModifiedBy>Olivier van den Rul</cp:lastModifiedBy>
  <cp:revision>58</cp:revision>
  <dcterms:created xsi:type="dcterms:W3CDTF">2017-10-30T19:12:02Z</dcterms:created>
  <dcterms:modified xsi:type="dcterms:W3CDTF">2017-11-07T20:24:34Z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DocumentLocation">
    <vt:lpwstr>C:\Users\edursel\AppData\Local\Linklaters\DocExplorer\Attachments\20171104_Presentation_Istanbul_EDU.pptx</vt:lpwstr>
  </property>
  <property fmtid="{D5CDD505-2E9C-101B-9397-08002B2CF9AE}" pid="3" name="Document Number">
    <vt:lpwstr>A35287009</vt:lpwstr>
  </property>
  <property fmtid="{D5CDD505-2E9C-101B-9397-08002B2CF9AE}" pid="4" name="Last Modified">
    <vt:lpwstr>05 Nov 2017</vt:lpwstr>
  </property>
  <property fmtid="{D5CDD505-2E9C-101B-9397-08002B2CF9AE}" pid="5" name="Mode">
    <vt:lpwstr>SendAs</vt:lpwstr>
  </property>
  <property fmtid="{D5CDD505-2E9C-101B-9397-08002B2CF9AE}" pid="6" name="Version">
    <vt:lpwstr>0.4</vt:lpwstr>
  </property>
  <property fmtid="{D5CDD505-2E9C-101B-9397-08002B2CF9AE}" pid="7" name="Client Code">
    <vt:lpwstr/>
  </property>
  <property fmtid="{D5CDD505-2E9C-101B-9397-08002B2CF9AE}" pid="8" name="Matter Number">
    <vt:lpwstr/>
  </property>
  <property fmtid="{D5CDD505-2E9C-101B-9397-08002B2CF9AE}" pid="9" name="ObjectID">
    <vt:lpwstr>09001dc891295a56</vt:lpwstr>
  </property>
</Properties>
</file>