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20"/>
  </p:notesMasterIdLst>
  <p:handoutMasterIdLst>
    <p:handoutMasterId r:id="rId121"/>
  </p:handoutMasterIdLst>
  <p:sldIdLst>
    <p:sldId id="469" r:id="rId6"/>
    <p:sldId id="1411" r:id="rId7"/>
    <p:sldId id="702" r:id="rId8"/>
    <p:sldId id="1412" r:id="rId9"/>
    <p:sldId id="690" r:id="rId10"/>
    <p:sldId id="1479" r:id="rId11"/>
    <p:sldId id="1480" r:id="rId12"/>
    <p:sldId id="1481" r:id="rId13"/>
    <p:sldId id="1482" r:id="rId14"/>
    <p:sldId id="1547" r:id="rId15"/>
    <p:sldId id="1549" r:id="rId16"/>
    <p:sldId id="1601" r:id="rId17"/>
    <p:sldId id="1602" r:id="rId18"/>
    <p:sldId id="1603" r:id="rId19"/>
    <p:sldId id="1315" r:id="rId20"/>
    <p:sldId id="1488" r:id="rId21"/>
    <p:sldId id="1489" r:id="rId22"/>
    <p:sldId id="1490" r:id="rId23"/>
    <p:sldId id="1491" r:id="rId24"/>
    <p:sldId id="1492" r:id="rId25"/>
    <p:sldId id="1620" r:id="rId26"/>
    <p:sldId id="1571" r:id="rId27"/>
    <p:sldId id="1572" r:id="rId28"/>
    <p:sldId id="1596" r:id="rId29"/>
    <p:sldId id="1597" r:id="rId30"/>
    <p:sldId id="1598" r:id="rId31"/>
    <p:sldId id="1604" r:id="rId32"/>
    <p:sldId id="1605" r:id="rId33"/>
    <p:sldId id="1398" r:id="rId34"/>
    <p:sldId id="1316" r:id="rId35"/>
    <p:sldId id="1405" r:id="rId36"/>
    <p:sldId id="1496" r:id="rId37"/>
    <p:sldId id="1635" r:id="rId38"/>
    <p:sldId id="1536" r:id="rId39"/>
    <p:sldId id="1537" r:id="rId40"/>
    <p:sldId id="1538" r:id="rId41"/>
    <p:sldId id="1557" r:id="rId42"/>
    <p:sldId id="1558" r:id="rId43"/>
    <p:sldId id="1559" r:id="rId44"/>
    <p:sldId id="1560" r:id="rId45"/>
    <p:sldId id="1561" r:id="rId46"/>
    <p:sldId id="1589" r:id="rId47"/>
    <p:sldId id="1590" r:id="rId48"/>
    <p:sldId id="1628" r:id="rId49"/>
    <p:sldId id="1629" r:id="rId50"/>
    <p:sldId id="1611" r:id="rId51"/>
    <p:sldId id="1612" r:id="rId52"/>
    <p:sldId id="1407" r:id="rId53"/>
    <p:sldId id="1591" r:id="rId54"/>
    <p:sldId id="1593" r:id="rId55"/>
    <p:sldId id="1594" r:id="rId56"/>
    <p:sldId id="1408" r:id="rId57"/>
    <p:sldId id="1498" r:id="rId58"/>
    <p:sldId id="1499" r:id="rId59"/>
    <p:sldId id="1500" r:id="rId60"/>
    <p:sldId id="1501" r:id="rId61"/>
    <p:sldId id="1502" r:id="rId62"/>
    <p:sldId id="1503" r:id="rId63"/>
    <p:sldId id="1634" r:id="rId64"/>
    <p:sldId id="1504" r:id="rId65"/>
    <p:sldId id="1505" r:id="rId66"/>
    <p:sldId id="1506" r:id="rId67"/>
    <p:sldId id="1507" r:id="rId68"/>
    <p:sldId id="1544" r:id="rId69"/>
    <p:sldId id="1509" r:id="rId70"/>
    <p:sldId id="1510" r:id="rId71"/>
    <p:sldId id="1511" r:id="rId72"/>
    <p:sldId id="1508" r:id="rId73"/>
    <p:sldId id="1541" r:id="rId74"/>
    <p:sldId id="1542" r:id="rId75"/>
    <p:sldId id="1543" r:id="rId76"/>
    <p:sldId id="1545" r:id="rId77"/>
    <p:sldId id="1625" r:id="rId78"/>
    <p:sldId id="1626" r:id="rId79"/>
    <p:sldId id="1577" r:id="rId80"/>
    <p:sldId id="1578" r:id="rId81"/>
    <p:sldId id="1579" r:id="rId82"/>
    <p:sldId id="1580" r:id="rId83"/>
    <p:sldId id="1581" r:id="rId84"/>
    <p:sldId id="1582" r:id="rId85"/>
    <p:sldId id="1595" r:id="rId86"/>
    <p:sldId id="1599" r:id="rId87"/>
    <p:sldId id="1600" r:id="rId88"/>
    <p:sldId id="1539" r:id="rId89"/>
    <p:sldId id="1317" r:id="rId90"/>
    <p:sldId id="1630" r:id="rId91"/>
    <p:sldId id="1615" r:id="rId92"/>
    <p:sldId id="1617" r:id="rId93"/>
    <p:sldId id="1618" r:id="rId94"/>
    <p:sldId id="1608" r:id="rId95"/>
    <p:sldId id="1610" r:id="rId96"/>
    <p:sldId id="1518" r:id="rId97"/>
    <p:sldId id="1521" r:id="rId98"/>
    <p:sldId id="1552" r:id="rId99"/>
    <p:sldId id="1553" r:id="rId100"/>
    <p:sldId id="1555" r:id="rId101"/>
    <p:sldId id="1556" r:id="rId102"/>
    <p:sldId id="1623" r:id="rId103"/>
    <p:sldId id="1631" r:id="rId104"/>
    <p:sldId id="1632" r:id="rId105"/>
    <p:sldId id="1622" r:id="rId106"/>
    <p:sldId id="1627" r:id="rId107"/>
    <p:sldId id="1583" r:id="rId108"/>
    <p:sldId id="1584" r:id="rId109"/>
    <p:sldId id="1585" r:id="rId110"/>
    <p:sldId id="1586" r:id="rId111"/>
    <p:sldId id="1588" r:id="rId112"/>
    <p:sldId id="1613" r:id="rId113"/>
    <p:sldId id="1614" r:id="rId114"/>
    <p:sldId id="1395" r:id="rId115"/>
    <p:sldId id="1534" r:id="rId116"/>
    <p:sldId id="1533" r:id="rId117"/>
    <p:sldId id="742" r:id="rId118"/>
    <p:sldId id="954" r:id="rId119"/>
  </p:sldIdLst>
  <p:sldSz cx="12192000" cy="6858000"/>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3">
          <p15:clr>
            <a:srgbClr val="A4A3A4"/>
          </p15:clr>
        </p15:guide>
        <p15:guide id="2" orient="horz" pos="903">
          <p15:clr>
            <a:srgbClr val="A4A3A4"/>
          </p15:clr>
        </p15:guide>
        <p15:guide id="3" orient="horz" pos="3984" userDrawn="1">
          <p15:clr>
            <a:srgbClr val="A4A3A4"/>
          </p15:clr>
        </p15:guide>
        <p15:guide id="4" pos="326">
          <p15:clr>
            <a:srgbClr val="A4A3A4"/>
          </p15:clr>
        </p15:guide>
        <p15:guide id="5" pos="7356">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411041-3825-1D7E-92C6-188BAD9B2DED}" name="DLA Piper" initials="DP" userId="DLA Piper" providerId="None"/>
  <p188:author id="{55881292-F078-A73C-7AD6-53682FE62AA6}" name="Gauthier Dresse" initials="GD" userId="S::Gauthier.Dresse@dlapiper.com::1b143553-68f6-4bfd-b492-20c65432ee66" providerId="AD"/>
  <p188:author id="{7ABE51A2-E468-9264-6D63-76651B96B7DC}" name="Bérénice Wathelet" initials="BW" userId="S::berenice.wathelet@dlapiper.com::4b714142-095f-4bbc-99d0-f078b5bd3089" providerId="AD"/>
  <p188:author id="{374AEFCB-958B-D8E7-82B5-4A951492F3EF}" name="Maëlle Rixhon" initials="MR" userId="S::maelle.rixhon@dlapiper.com::05b892aa-0472-4994-b030-9f373970b12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BC5"/>
    <a:srgbClr val="006D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6B15B8-05DA-59AE-C635-F6BF792FA8E5}" v="1" dt="2024-10-16T12:57:48.455"/>
    <p1510:client id="{1B7C23EE-D0B9-D5AA-2E74-8AAD66DFBD3F}" v="100" dt="2024-10-16T21:49:07.330"/>
    <p1510:client id="{22425DE3-00FC-46D7-9EFD-F24D8E2DD940}" v="1" dt="2024-10-16T08:17:46.311"/>
    <p1510:client id="{2B283EFC-75B5-61BC-922C-291266A4490F}" v="1" dt="2024-10-16T12:57:04.600"/>
    <p1510:client id="{302CE5D3-B40C-4174-B010-6CB788FC7AED}" v="672" dt="2024-10-16T16:30:39.562"/>
    <p1510:client id="{49FFB042-086F-3CE7-53BD-2D83D564495B}" v="940" dt="2024-10-17T11:50:25.706"/>
    <p1510:client id="{76AF2797-1310-24D0-4E7E-A97CFCC2E1F8}" v="22" dt="2024-10-17T13:12:07.614"/>
    <p1510:client id="{7A2D973E-82D1-CB3F-9E25-A84B4D2A733E}" v="1819" dt="2024-10-16T21:34:06.325"/>
    <p1510:client id="{92A5CC5E-C3A5-29AC-2498-195119EFF46A}" v="1" dt="2024-10-16T16:33:32.729"/>
    <p1510:client id="{94B42B13-DB70-B7DB-D946-58DA77CD0756}" v="133" dt="2024-10-16T08:41:23.092"/>
    <p1510:client id="{9544D735-392A-499A-AC1E-2927EB824CAA}" v="1124" dt="2024-10-16T12:02:39.086"/>
    <p1510:client id="{9D2364DA-3BF1-18EB-D46A-C7D3A9595417}" v="172" dt="2024-10-16T11:27:57.866"/>
    <p1510:client id="{C2AB41E9-319F-F61A-6E17-8C74671666F9}" v="579" dt="2024-10-17T09:30:53.747"/>
    <p1510:client id="{C7F20479-CFAB-E557-C799-DD8F40518BB2}" v="538" dt="2024-10-16T13:23:39.853"/>
    <p1510:client id="{E81A3AE3-EB35-EAA4-E953-1CDD5473DA72}" v="19" dt="2024-10-15T22:51:24.559"/>
    <p1510:client id="{FA401FE0-5422-D290-6C3D-18E8D13413D3}" v="127" dt="2024-10-17T06:38:19.6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33"/>
        <p:guide orient="horz" pos="903"/>
        <p:guide orient="horz" pos="3984"/>
        <p:guide pos="326"/>
        <p:guide pos="7356"/>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viewProps" Target="viewProps.xml"/><Relationship Id="rId5" Type="http://schemas.openxmlformats.org/officeDocument/2006/relationships/slideMaster" Target="slideMasters/slideMaster1.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theme" Target="theme/theme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handoutMaster" Target="handoutMasters/handoutMaster1.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D33BD8-FDD1-094A-A4E6-EDCD9083168D}"/>
              </a:ext>
            </a:extLst>
          </p:cNvPr>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A53DA0C-885C-0247-B3CE-6815DCAC2322}"/>
              </a:ext>
            </a:extLst>
          </p:cNvPr>
          <p:cNvSpPr>
            <a:spLocks noGrp="1"/>
          </p:cNvSpPr>
          <p:nvPr>
            <p:ph type="dt" sz="quarter" idx="1"/>
          </p:nvPr>
        </p:nvSpPr>
        <p:spPr>
          <a:xfrm>
            <a:off x="5622798" y="1"/>
            <a:ext cx="4301543" cy="341064"/>
          </a:xfrm>
          <a:prstGeom prst="rect">
            <a:avLst/>
          </a:prstGeom>
        </p:spPr>
        <p:txBody>
          <a:bodyPr vert="horz" lIns="91440" tIns="45720" rIns="91440" bIns="45720" rtlCol="0"/>
          <a:lstStyle>
            <a:lvl1pPr algn="r">
              <a:defRPr sz="1200"/>
            </a:lvl1pPr>
          </a:lstStyle>
          <a:p>
            <a:fld id="{E81B6A93-809F-7948-85F3-018E324E55C7}" type="datetimeFigureOut">
              <a:rPr lang="en-US" smtClean="0"/>
              <a:t>11/29/2024</a:t>
            </a:fld>
            <a:endParaRPr lang="en-US"/>
          </a:p>
        </p:txBody>
      </p:sp>
      <p:sp>
        <p:nvSpPr>
          <p:cNvPr id="4" name="Footer Placeholder 3">
            <a:extLst>
              <a:ext uri="{FF2B5EF4-FFF2-40B4-BE49-F238E27FC236}">
                <a16:creationId xmlns:a16="http://schemas.microsoft.com/office/drawing/2014/main" id="{01A38C3D-8117-AE4D-8A82-FFEFFF1BECD1}"/>
              </a:ext>
            </a:extLst>
          </p:cNvPr>
          <p:cNvSpPr>
            <a:spLocks noGrp="1"/>
          </p:cNvSpPr>
          <p:nvPr>
            <p:ph type="ftr" sz="quarter" idx="2"/>
          </p:nvPr>
        </p:nvSpPr>
        <p:spPr>
          <a:xfrm>
            <a:off x="0" y="6456612"/>
            <a:ext cx="4301543" cy="3410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0E9538-AF9A-0149-BBE9-251505EEF4EB}"/>
              </a:ext>
            </a:extLst>
          </p:cNvPr>
          <p:cNvSpPr>
            <a:spLocks noGrp="1"/>
          </p:cNvSpPr>
          <p:nvPr>
            <p:ph type="sldNum" sz="quarter" idx="3"/>
          </p:nvPr>
        </p:nvSpPr>
        <p:spPr>
          <a:xfrm>
            <a:off x="5622798" y="6456612"/>
            <a:ext cx="4301543" cy="341063"/>
          </a:xfrm>
          <a:prstGeom prst="rect">
            <a:avLst/>
          </a:prstGeom>
        </p:spPr>
        <p:txBody>
          <a:bodyPr vert="horz" lIns="91440" tIns="45720" rIns="91440" bIns="45720" rtlCol="0" anchor="b"/>
          <a:lstStyle>
            <a:lvl1pPr algn="r">
              <a:defRPr sz="1200"/>
            </a:lvl1pPr>
          </a:lstStyle>
          <a:p>
            <a:fld id="{CD3909AD-F0A8-B140-AD0A-48C42EB3EE29}" type="slidenum">
              <a:rPr lang="en-US" smtClean="0"/>
              <a:t>‹#›</a:t>
            </a:fld>
            <a:endParaRPr lang="en-US"/>
          </a:p>
        </p:txBody>
      </p:sp>
    </p:spTree>
    <p:extLst>
      <p:ext uri="{BB962C8B-B14F-4D97-AF65-F5344CB8AC3E}">
        <p14:creationId xmlns:p14="http://schemas.microsoft.com/office/powerpoint/2010/main" val="7456941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2798" y="1"/>
            <a:ext cx="4301543" cy="341064"/>
          </a:xfrm>
          <a:prstGeom prst="rect">
            <a:avLst/>
          </a:prstGeom>
        </p:spPr>
        <p:txBody>
          <a:bodyPr vert="horz" lIns="91440" tIns="45720" rIns="91440" bIns="45720" rtlCol="0"/>
          <a:lstStyle>
            <a:lvl1pPr algn="r">
              <a:defRPr sz="1200"/>
            </a:lvl1pPr>
          </a:lstStyle>
          <a:p>
            <a:fld id="{D2DCB935-B14B-9141-A5B7-B65163803703}" type="datetimeFigureOut">
              <a:rPr lang="en-US" smtClean="0"/>
              <a:t>11/29/2024</a:t>
            </a:fld>
            <a:endParaRPr lang="en-US"/>
          </a:p>
        </p:txBody>
      </p:sp>
      <p:sp>
        <p:nvSpPr>
          <p:cNvPr id="4" name="Slide Image Placeholder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2664" y="3271381"/>
            <a:ext cx="7941310" cy="267658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456612"/>
            <a:ext cx="4301543" cy="3410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2798" y="6456612"/>
            <a:ext cx="4301543" cy="341063"/>
          </a:xfrm>
          <a:prstGeom prst="rect">
            <a:avLst/>
          </a:prstGeom>
        </p:spPr>
        <p:txBody>
          <a:bodyPr vert="horz" lIns="91440" tIns="45720" rIns="91440" bIns="45720" rtlCol="0" anchor="b"/>
          <a:lstStyle>
            <a:lvl1pPr algn="r">
              <a:defRPr sz="1200"/>
            </a:lvl1pPr>
          </a:lstStyle>
          <a:p>
            <a:fld id="{E05EC090-49E1-4846-BBB9-5D83CB951608}" type="slidenum">
              <a:rPr lang="en-US" smtClean="0"/>
              <a:t>‹#›</a:t>
            </a:fld>
            <a:endParaRPr lang="en-US"/>
          </a:p>
        </p:txBody>
      </p:sp>
    </p:spTree>
    <p:extLst>
      <p:ext uri="{BB962C8B-B14F-4D97-AF65-F5344CB8AC3E}">
        <p14:creationId xmlns:p14="http://schemas.microsoft.com/office/powerpoint/2010/main" val="347942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 indent="0" defTabSz="914400" fontAlgn="auto">
              <a:spcAft>
                <a:spcPts val="0"/>
              </a:spcAft>
              <a:buFont typeface="Arial" panose="020B0604020202020204" pitchFamily="34" charset="0"/>
              <a:buNone/>
              <a:defRPr/>
            </a:pPr>
            <a:r>
              <a:rPr lang="en-US" b="1">
                <a:solidFill>
                  <a:srgbClr val="FF00B1"/>
                </a:solidFill>
              </a:rPr>
              <a:t>Imagery</a:t>
            </a:r>
            <a:r>
              <a:rPr lang="en-US">
                <a:solidFill>
                  <a:srgbClr val="FF00B1"/>
                </a:solidFill>
              </a:rPr>
              <a:t>: Imagery is inserted in the </a:t>
            </a:r>
            <a:r>
              <a:rPr lang="en-US" b="1">
                <a:solidFill>
                  <a:srgbClr val="FF00B1"/>
                </a:solidFill>
              </a:rPr>
              <a:t>slide background</a:t>
            </a:r>
            <a:r>
              <a:rPr lang="en-US">
                <a:solidFill>
                  <a:srgbClr val="FF00B1"/>
                </a:solidFill>
              </a:rPr>
              <a:t>. Imagery should be in widescreen format (16:9 aspect ratio) or cropped to fit. Please do not stretch imagery to fit the background.</a:t>
            </a:r>
          </a:p>
          <a:p>
            <a:pPr marL="9144" indent="0" defTabSz="914377" fontAlgn="auto">
              <a:spcAft>
                <a:spcPts val="0"/>
              </a:spcAft>
              <a:buFont typeface="Arial" panose="020B0604020202020204" pitchFamily="34" charset="0"/>
              <a:buNone/>
              <a:defRPr/>
            </a:pPr>
            <a:endParaRPr lang="en-US">
              <a:solidFill>
                <a:srgbClr val="FF00B1"/>
              </a:solidFill>
            </a:endParaRPr>
          </a:p>
          <a:p>
            <a:pPr marL="9144" indent="0" defTabSz="914377" fontAlgn="auto">
              <a:spcAft>
                <a:spcPts val="0"/>
              </a:spcAft>
              <a:buFont typeface="Arial" panose="020B0604020202020204" pitchFamily="34" charset="0"/>
              <a:buNone/>
              <a:defRPr/>
            </a:pPr>
            <a:r>
              <a:rPr lang="en-US" b="1">
                <a:solidFill>
                  <a:srgbClr val="FF00B1"/>
                </a:solidFill>
              </a:rPr>
              <a:t>Adding a background image. </a:t>
            </a:r>
            <a:r>
              <a:rPr lang="en-US">
                <a:solidFill>
                  <a:srgbClr val="FF00B1"/>
                </a:solidFill>
              </a:rPr>
              <a:t>To insert a background image, go to Format &gt;slide background. In the Format Background pane, choose Picture or texture fill. Under Insert Picture, choose FILE if you know the desktop location of the image or CLIPBOARD if the image has been copied to the clipboard.</a:t>
            </a:r>
          </a:p>
          <a:p>
            <a:endParaRPr lang="en-US"/>
          </a:p>
        </p:txBody>
      </p:sp>
      <p:sp>
        <p:nvSpPr>
          <p:cNvPr id="4" name="Slide Number Placeholder 3"/>
          <p:cNvSpPr>
            <a:spLocks noGrp="1"/>
          </p:cNvSpPr>
          <p:nvPr>
            <p:ph type="sldNum" sz="quarter" idx="10"/>
          </p:nvPr>
        </p:nvSpPr>
        <p:spPr/>
        <p:txBody>
          <a:bodyPr/>
          <a:lstStyle/>
          <a:p>
            <a:fld id="{E05EC090-49E1-4846-BBB9-5D83CB951608}" type="slidenum">
              <a:rPr lang="en-US" smtClean="0"/>
              <a:t>1</a:t>
            </a:fld>
            <a:endParaRPr lang="en-US"/>
          </a:p>
        </p:txBody>
      </p:sp>
    </p:spTree>
    <p:extLst>
      <p:ext uri="{BB962C8B-B14F-4D97-AF65-F5344CB8AC3E}">
        <p14:creationId xmlns:p14="http://schemas.microsoft.com/office/powerpoint/2010/main" val="749925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E05EC090-49E1-4846-BBB9-5D83CB951608}" type="slidenum">
              <a:rPr lang="en-US" smtClean="0"/>
              <a:t>113</a:t>
            </a:fld>
            <a:endParaRPr lang="en-US"/>
          </a:p>
        </p:txBody>
      </p:sp>
    </p:spTree>
    <p:extLst>
      <p:ext uri="{BB962C8B-B14F-4D97-AF65-F5344CB8AC3E}">
        <p14:creationId xmlns:p14="http://schemas.microsoft.com/office/powerpoint/2010/main" val="3510450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5"/>
          </p:nvPr>
        </p:nvSpPr>
        <p:spPr/>
        <p:txBody>
          <a:bodyPr/>
          <a:lstStyle/>
          <a:p>
            <a:fld id="{E05EC090-49E1-4846-BBB9-5D83CB951608}" type="slidenum">
              <a:rPr lang="en-US" smtClean="0"/>
              <a:t>114</a:t>
            </a:fld>
            <a:endParaRPr lang="en-US"/>
          </a:p>
        </p:txBody>
      </p:sp>
    </p:spTree>
    <p:extLst>
      <p:ext uri="{BB962C8B-B14F-4D97-AF65-F5344CB8AC3E}">
        <p14:creationId xmlns:p14="http://schemas.microsoft.com/office/powerpoint/2010/main" val="9173173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Image 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F40CF8B-694B-D74A-9EA0-5A303585C64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5938" y="6062542"/>
            <a:ext cx="730800" cy="427158"/>
          </a:xfrm>
          <a:prstGeom prst="rect">
            <a:avLst/>
          </a:prstGeom>
        </p:spPr>
      </p:pic>
      <p:sp>
        <p:nvSpPr>
          <p:cNvPr id="2" name="Title 1"/>
          <p:cNvSpPr>
            <a:spLocks noGrp="1"/>
          </p:cNvSpPr>
          <p:nvPr>
            <p:ph type="title"/>
          </p:nvPr>
        </p:nvSpPr>
        <p:spPr>
          <a:xfrm>
            <a:off x="515938" y="1789948"/>
            <a:ext cx="5832476" cy="1000317"/>
          </a:xfrm>
          <a:prstGeom prst="rect">
            <a:avLst/>
          </a:prstGeom>
        </p:spPr>
        <p:txBody>
          <a:bodyPr lIns="0" tIns="0" rIns="0" bIns="0"/>
          <a:lstStyle>
            <a:lvl1pPr algn="l">
              <a:defRPr sz="3600" b="0" i="0">
                <a:solidFill>
                  <a:schemeClr val="bg1"/>
                </a:solidFill>
                <a:latin typeface="Cambria" charset="0"/>
                <a:ea typeface="Cambria" charset="0"/>
                <a:cs typeface="Cambria" charset="0"/>
              </a:defRPr>
            </a:lvl1pPr>
          </a:lstStyle>
          <a:p>
            <a:r>
              <a:rPr lang="en-US"/>
              <a:t>Click to edit Master title style</a:t>
            </a:r>
          </a:p>
        </p:txBody>
      </p:sp>
      <p:sp>
        <p:nvSpPr>
          <p:cNvPr id="9" name="Text Placeholder 7">
            <a:extLst>
              <a:ext uri="{FF2B5EF4-FFF2-40B4-BE49-F238E27FC236}">
                <a16:creationId xmlns:a16="http://schemas.microsoft.com/office/drawing/2014/main" id="{4F8E9120-7FF1-4744-A198-62808AD32342}"/>
              </a:ext>
            </a:extLst>
          </p:cNvPr>
          <p:cNvSpPr>
            <a:spLocks noGrp="1"/>
          </p:cNvSpPr>
          <p:nvPr>
            <p:ph type="body" sz="quarter" idx="13" hasCustomPrompt="1"/>
          </p:nvPr>
        </p:nvSpPr>
        <p:spPr>
          <a:xfrm>
            <a:off x="515938" y="2903865"/>
            <a:ext cx="5832475" cy="525135"/>
          </a:xfrm>
          <a:prstGeom prst="rect">
            <a:avLst/>
          </a:prstGeom>
        </p:spPr>
        <p:txBody>
          <a:bodyPr wrap="square" lIns="0" tIns="0" rIns="0" bIns="0"/>
          <a:lstStyle>
            <a:lvl1pPr marL="0" indent="0" algn="l">
              <a:lnSpc>
                <a:spcPct val="100000"/>
              </a:lnSpc>
              <a:buNone/>
              <a:defRPr sz="2000" b="0" i="0">
                <a:solidFill>
                  <a:schemeClr val="bg1"/>
                </a:solidFill>
                <a:latin typeface="Arial" charset="0"/>
                <a:ea typeface="Arial" charset="0"/>
                <a:cs typeface="Arial" charset="0"/>
              </a:defRPr>
            </a:lvl1pPr>
          </a:lstStyle>
          <a:p>
            <a:pPr lvl="0"/>
            <a:r>
              <a:rPr lang="en-US"/>
              <a:t>Subhead Line 1</a:t>
            </a:r>
          </a:p>
        </p:txBody>
      </p:sp>
      <p:sp>
        <p:nvSpPr>
          <p:cNvPr id="10"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14457" y="6222223"/>
            <a:ext cx="1727200" cy="260593"/>
          </a:xfrm>
          <a:prstGeom prst="rect">
            <a:avLst/>
          </a:prstGeom>
        </p:spPr>
        <p:txBody>
          <a:bodyPr vert="horz" lIns="0" tIns="0" rIns="0" bIns="0" rtlCol="0" anchor="ctr"/>
          <a:lstStyle>
            <a:lvl1pPr algn="r">
              <a:defRPr sz="1100" b="0" i="0">
                <a:solidFill>
                  <a:schemeClr val="bg1"/>
                </a:solidFill>
                <a:latin typeface="+mn-lt"/>
                <a:ea typeface="Cambria" charset="0"/>
                <a:cs typeface="Cambria" charset="0"/>
              </a:defRPr>
            </a:lvl1pPr>
          </a:lstStyle>
          <a:p>
            <a:r>
              <a:rPr lang="fr-FR"/>
              <a:t>Date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ring 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F40CF8B-694B-D74A-9EA0-5A303585C64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5938" y="6062542"/>
            <a:ext cx="730800" cy="427158"/>
          </a:xfrm>
          <a:prstGeom prst="rect">
            <a:avLst/>
          </a:prstGeom>
        </p:spPr>
      </p:pic>
      <p:sp>
        <p:nvSpPr>
          <p:cNvPr id="2" name="Title 1"/>
          <p:cNvSpPr>
            <a:spLocks noGrp="1"/>
          </p:cNvSpPr>
          <p:nvPr>
            <p:ph type="title"/>
          </p:nvPr>
        </p:nvSpPr>
        <p:spPr>
          <a:xfrm>
            <a:off x="1552135" y="4748270"/>
            <a:ext cx="9087730" cy="1000317"/>
          </a:xfrm>
          <a:prstGeom prst="rect">
            <a:avLst/>
          </a:prstGeom>
        </p:spPr>
        <p:txBody>
          <a:bodyPr/>
          <a:lstStyle>
            <a:lvl1pPr algn="ctr">
              <a:defRPr sz="3600" b="0" i="0">
                <a:solidFill>
                  <a:schemeClr val="bg1"/>
                </a:solidFill>
                <a:latin typeface="Cambria" charset="0"/>
                <a:ea typeface="Cambria" charset="0"/>
                <a:cs typeface="Cambria" charset="0"/>
              </a:defRPr>
            </a:lvl1pPr>
          </a:lstStyle>
          <a:p>
            <a:r>
              <a:rPr lang="en-US"/>
              <a:t>Click to edit Master title style</a:t>
            </a:r>
          </a:p>
        </p:txBody>
      </p:sp>
      <p:sp>
        <p:nvSpPr>
          <p:cNvPr id="9" name="Text Placeholder 7">
            <a:extLst>
              <a:ext uri="{FF2B5EF4-FFF2-40B4-BE49-F238E27FC236}">
                <a16:creationId xmlns:a16="http://schemas.microsoft.com/office/drawing/2014/main" id="{4F8E9120-7FF1-4744-A198-62808AD32342}"/>
              </a:ext>
            </a:extLst>
          </p:cNvPr>
          <p:cNvSpPr>
            <a:spLocks noGrp="1"/>
          </p:cNvSpPr>
          <p:nvPr>
            <p:ph type="body" sz="quarter" idx="13" hasCustomPrompt="1"/>
          </p:nvPr>
        </p:nvSpPr>
        <p:spPr>
          <a:xfrm>
            <a:off x="3179763" y="5862187"/>
            <a:ext cx="5832475" cy="525135"/>
          </a:xfrm>
          <a:prstGeom prst="rect">
            <a:avLst/>
          </a:prstGeom>
        </p:spPr>
        <p:txBody>
          <a:bodyPr wrap="square" lIns="0" tIns="0" rIns="0" bIns="0"/>
          <a:lstStyle>
            <a:lvl1pPr marL="0" indent="0" algn="ctr">
              <a:lnSpc>
                <a:spcPct val="100000"/>
              </a:lnSpc>
              <a:buNone/>
              <a:defRPr sz="2000">
                <a:solidFill>
                  <a:schemeClr val="bg1"/>
                </a:solidFill>
                <a:latin typeface="Arial" charset="0"/>
                <a:ea typeface="Arial" charset="0"/>
                <a:cs typeface="Arial" charset="0"/>
              </a:defRPr>
            </a:lvl1pPr>
          </a:lstStyle>
          <a:p>
            <a:pPr lvl="0"/>
            <a:r>
              <a:rPr lang="en-US"/>
              <a:t>Subhead Line 1</a:t>
            </a:r>
          </a:p>
        </p:txBody>
      </p:sp>
      <p:sp>
        <p:nvSpPr>
          <p:cNvPr id="10"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14457" y="6222223"/>
            <a:ext cx="1727200" cy="260593"/>
          </a:xfrm>
          <a:prstGeom prst="rect">
            <a:avLst/>
          </a:prstGeom>
        </p:spPr>
        <p:txBody>
          <a:bodyPr vert="horz" lIns="0" tIns="0" rIns="0" bIns="0" rtlCol="0" anchor="ctr"/>
          <a:lstStyle>
            <a:lvl1pPr algn="r">
              <a:defRPr sz="1100" b="0" i="0">
                <a:solidFill>
                  <a:schemeClr val="bg1"/>
                </a:solidFill>
                <a:latin typeface="+mn-lt"/>
                <a:ea typeface="Cambria" charset="0"/>
                <a:cs typeface="Cambria" charset="0"/>
              </a:defRPr>
            </a:lvl1pPr>
          </a:lstStyle>
          <a:p>
            <a:r>
              <a:rPr lang="fr-FR"/>
              <a:t>Date</a:t>
            </a:r>
            <a:endParaRPr lang="en-US"/>
          </a:p>
        </p:txBody>
      </p:sp>
    </p:spTree>
    <p:extLst>
      <p:ext uri="{BB962C8B-B14F-4D97-AF65-F5344CB8AC3E}">
        <p14:creationId xmlns:p14="http://schemas.microsoft.com/office/powerpoint/2010/main" val="3644612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hotographic Cover Dar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B553E1-B08F-F745-81D2-F26D7718E7AC}"/>
              </a:ext>
            </a:extLst>
          </p:cNvPr>
          <p:cNvPicPr>
            <a:picLocks noChangeAspect="1"/>
          </p:cNvPicPr>
          <p:nvPr userDrawn="1"/>
        </p:nvPicPr>
        <p:blipFill>
          <a:blip r:embed="rId2"/>
          <a:stretch>
            <a:fillRect/>
          </a:stretch>
        </p:blipFill>
        <p:spPr>
          <a:xfrm>
            <a:off x="0" y="1562100"/>
            <a:ext cx="12192000" cy="5295900"/>
          </a:xfrm>
          <a:prstGeom prst="rect">
            <a:avLst/>
          </a:prstGeom>
        </p:spPr>
      </p:pic>
      <p:sp>
        <p:nvSpPr>
          <p:cNvPr id="14" name="Rectangle 13">
            <a:extLst>
              <a:ext uri="{FF2B5EF4-FFF2-40B4-BE49-F238E27FC236}">
                <a16:creationId xmlns:a16="http://schemas.microsoft.com/office/drawing/2014/main" id="{AA5AEFF1-2D6F-0C41-9FB6-0ADAB0AAF096}"/>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12192000" cy="6857999"/>
          </a:xfrm>
          <a:prstGeom prst="rect">
            <a:avLst/>
          </a:prstGeom>
          <a:noFill/>
          <a:ln w="190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B330B11-E3CA-0542-B9E9-ACFD6565355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5938" y="6062542"/>
            <a:ext cx="730800" cy="427158"/>
          </a:xfrm>
          <a:prstGeom prst="rect">
            <a:avLst/>
          </a:prstGeom>
        </p:spPr>
      </p:pic>
      <p:sp>
        <p:nvSpPr>
          <p:cNvPr id="6" name="Text Placeholder 7">
            <a:extLst>
              <a:ext uri="{FF2B5EF4-FFF2-40B4-BE49-F238E27FC236}">
                <a16:creationId xmlns:a16="http://schemas.microsoft.com/office/drawing/2014/main" id="{4F8E9120-7FF1-4744-A198-62808AD32342}"/>
              </a:ext>
            </a:extLst>
          </p:cNvPr>
          <p:cNvSpPr>
            <a:spLocks noGrp="1"/>
          </p:cNvSpPr>
          <p:nvPr>
            <p:ph type="body" sz="quarter" idx="13" hasCustomPrompt="1"/>
          </p:nvPr>
        </p:nvSpPr>
        <p:spPr>
          <a:xfrm>
            <a:off x="3179763" y="5862187"/>
            <a:ext cx="5832475" cy="525135"/>
          </a:xfrm>
          <a:prstGeom prst="rect">
            <a:avLst/>
          </a:prstGeom>
        </p:spPr>
        <p:txBody>
          <a:bodyPr wrap="square" lIns="0" tIns="0" rIns="0" bIns="0"/>
          <a:lstStyle>
            <a:lvl1pPr marL="0" indent="0" algn="ctr">
              <a:lnSpc>
                <a:spcPct val="100000"/>
              </a:lnSpc>
              <a:buNone/>
              <a:defRPr sz="2000" b="0" i="0">
                <a:solidFill>
                  <a:schemeClr val="bg1"/>
                </a:solidFill>
                <a:latin typeface="Arial" charset="0"/>
                <a:ea typeface="Arial" charset="0"/>
                <a:cs typeface="Arial" charset="0"/>
              </a:defRPr>
            </a:lvl1pPr>
          </a:lstStyle>
          <a:p>
            <a:pPr lvl="0"/>
            <a:r>
              <a:rPr lang="en-US"/>
              <a:t>Subhead Line 1</a:t>
            </a:r>
          </a:p>
        </p:txBody>
      </p:sp>
      <p:sp>
        <p:nvSpPr>
          <p:cNvPr id="2" name="Title 1"/>
          <p:cNvSpPr>
            <a:spLocks noGrp="1"/>
          </p:cNvSpPr>
          <p:nvPr>
            <p:ph type="title"/>
          </p:nvPr>
        </p:nvSpPr>
        <p:spPr>
          <a:xfrm>
            <a:off x="1552135" y="4737099"/>
            <a:ext cx="9087730" cy="1011487"/>
          </a:xfrm>
          <a:prstGeom prst="rect">
            <a:avLst/>
          </a:prstGeom>
        </p:spPr>
        <p:txBody>
          <a:bodyPr/>
          <a:lstStyle>
            <a:lvl1pPr algn="ctr">
              <a:defRPr sz="3600" b="0" i="0">
                <a:solidFill>
                  <a:schemeClr val="bg1"/>
                </a:solidFill>
                <a:latin typeface="Cambria" charset="0"/>
                <a:ea typeface="Cambria" charset="0"/>
                <a:cs typeface="Cambria" charset="0"/>
              </a:defRPr>
            </a:lvl1pPr>
          </a:lstStyle>
          <a:p>
            <a:r>
              <a:rPr lang="en-US"/>
              <a:t>Click to edit Master title style</a:t>
            </a:r>
          </a:p>
        </p:txBody>
      </p:sp>
      <p:sp>
        <p:nvSpPr>
          <p:cNvPr id="12"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14457" y="6222223"/>
            <a:ext cx="1727200" cy="260593"/>
          </a:xfrm>
          <a:prstGeom prst="rect">
            <a:avLst/>
          </a:prstGeom>
        </p:spPr>
        <p:txBody>
          <a:bodyPr vert="horz" lIns="0" tIns="0" rIns="0" bIns="0" rtlCol="0" anchor="ctr"/>
          <a:lstStyle>
            <a:lvl1pPr algn="r">
              <a:defRPr sz="1100" b="0" i="0">
                <a:solidFill>
                  <a:schemeClr val="bg1"/>
                </a:solidFill>
                <a:latin typeface="+mn-lt"/>
                <a:ea typeface="Cambria" charset="0"/>
                <a:cs typeface="Cambria" charset="0"/>
              </a:defRPr>
            </a:lvl1pPr>
          </a:lstStyle>
          <a:p>
            <a:r>
              <a:rPr lang="fr-FR"/>
              <a:t>Date</a:t>
            </a:r>
            <a:endParaRPr lang="en-US"/>
          </a:p>
        </p:txBody>
      </p:sp>
    </p:spTree>
    <p:extLst>
      <p:ext uri="{BB962C8B-B14F-4D97-AF65-F5344CB8AC3E}">
        <p14:creationId xmlns:p14="http://schemas.microsoft.com/office/powerpoint/2010/main" val="3831587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graphic Cover White">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466F37-6FA9-F145-AD31-68850EA0AB03}"/>
              </a:ext>
            </a:extLst>
          </p:cNvPr>
          <p:cNvPicPr>
            <a:picLocks noChangeAspect="1"/>
          </p:cNvPicPr>
          <p:nvPr userDrawn="1"/>
        </p:nvPicPr>
        <p:blipFill>
          <a:blip r:embed="rId2"/>
          <a:stretch>
            <a:fillRect/>
          </a:stretch>
        </p:blipFill>
        <p:spPr>
          <a:xfrm>
            <a:off x="0" y="1562100"/>
            <a:ext cx="12192000" cy="5295900"/>
          </a:xfrm>
          <a:prstGeom prst="rect">
            <a:avLst/>
          </a:prstGeom>
        </p:spPr>
      </p:pic>
      <p:pic>
        <p:nvPicPr>
          <p:cNvPr id="13" name="Picture 12">
            <a:extLst>
              <a:ext uri="{FF2B5EF4-FFF2-40B4-BE49-F238E27FC236}">
                <a16:creationId xmlns:a16="http://schemas.microsoft.com/office/drawing/2014/main" id="{4117C15C-1CA4-3447-B96C-74DD64F795F1}"/>
              </a:ext>
            </a:extLst>
          </p:cNvPr>
          <p:cNvPicPr>
            <a:picLocks noChangeAspect="1"/>
          </p:cNvPicPr>
          <p:nvPr userDrawn="1"/>
        </p:nvPicPr>
        <p:blipFill>
          <a:blip r:embed="rId3"/>
          <a:stretch>
            <a:fillRect/>
          </a:stretch>
        </p:blipFill>
        <p:spPr>
          <a:xfrm>
            <a:off x="515938" y="6063980"/>
            <a:ext cx="728340" cy="425720"/>
          </a:xfrm>
          <a:prstGeom prst="rect">
            <a:avLst/>
          </a:prstGeom>
        </p:spPr>
      </p:pic>
      <p:sp>
        <p:nvSpPr>
          <p:cNvPr id="6" name="Text Placeholder 7">
            <a:extLst>
              <a:ext uri="{FF2B5EF4-FFF2-40B4-BE49-F238E27FC236}">
                <a16:creationId xmlns:a16="http://schemas.microsoft.com/office/drawing/2014/main" id="{4F8E9120-7FF1-4744-A198-62808AD32342}"/>
              </a:ext>
            </a:extLst>
          </p:cNvPr>
          <p:cNvSpPr>
            <a:spLocks noGrp="1"/>
          </p:cNvSpPr>
          <p:nvPr>
            <p:ph type="body" sz="quarter" idx="13" hasCustomPrompt="1"/>
          </p:nvPr>
        </p:nvSpPr>
        <p:spPr>
          <a:xfrm>
            <a:off x="3179763" y="5862187"/>
            <a:ext cx="5832475" cy="525135"/>
          </a:xfrm>
          <a:prstGeom prst="rect">
            <a:avLst/>
          </a:prstGeom>
        </p:spPr>
        <p:txBody>
          <a:bodyPr wrap="square" lIns="0" tIns="0" rIns="0" bIns="0"/>
          <a:lstStyle>
            <a:lvl1pPr marL="0" indent="0" algn="ctr">
              <a:lnSpc>
                <a:spcPct val="100000"/>
              </a:lnSpc>
              <a:buNone/>
              <a:defRPr sz="2000" b="0" i="0">
                <a:solidFill>
                  <a:schemeClr val="tx1"/>
                </a:solidFill>
                <a:latin typeface="Arial" charset="0"/>
                <a:ea typeface="Arial" charset="0"/>
                <a:cs typeface="Arial" charset="0"/>
              </a:defRPr>
            </a:lvl1pPr>
          </a:lstStyle>
          <a:p>
            <a:pPr lvl="0"/>
            <a:r>
              <a:rPr lang="en-US"/>
              <a:t>Subhead Line 1</a:t>
            </a:r>
          </a:p>
        </p:txBody>
      </p:sp>
      <p:sp>
        <p:nvSpPr>
          <p:cNvPr id="2" name="Title 1"/>
          <p:cNvSpPr>
            <a:spLocks noGrp="1"/>
          </p:cNvSpPr>
          <p:nvPr>
            <p:ph type="title"/>
          </p:nvPr>
        </p:nvSpPr>
        <p:spPr>
          <a:xfrm>
            <a:off x="1552135" y="4737099"/>
            <a:ext cx="9087730" cy="1011487"/>
          </a:xfrm>
          <a:prstGeom prst="rect">
            <a:avLst/>
          </a:prstGeom>
        </p:spPr>
        <p:txBody>
          <a:bodyPr/>
          <a:lstStyle>
            <a:lvl1pPr algn="ctr">
              <a:defRPr sz="3600" b="0" i="0">
                <a:solidFill>
                  <a:schemeClr val="tx1"/>
                </a:solidFill>
                <a:latin typeface="Cambria" charset="0"/>
                <a:ea typeface="Cambria" charset="0"/>
                <a:cs typeface="Cambria" charset="0"/>
              </a:defRPr>
            </a:lvl1pPr>
          </a:lstStyle>
          <a:p>
            <a:r>
              <a:rPr lang="en-US"/>
              <a:t>Click to edit Master title style</a:t>
            </a:r>
          </a:p>
        </p:txBody>
      </p:sp>
      <p:sp>
        <p:nvSpPr>
          <p:cNvPr id="12"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14457" y="6222223"/>
            <a:ext cx="1727200" cy="260593"/>
          </a:xfrm>
          <a:prstGeom prst="rect">
            <a:avLst/>
          </a:prstGeom>
        </p:spPr>
        <p:txBody>
          <a:bodyPr vert="horz" lIns="0" tIns="0" rIns="0" bIns="0" rtlCol="0" anchor="ctr"/>
          <a:lstStyle>
            <a:lvl1pPr algn="r">
              <a:defRPr sz="1100" b="0" i="0">
                <a:solidFill>
                  <a:schemeClr val="tx1"/>
                </a:solidFill>
                <a:latin typeface="+mn-lt"/>
                <a:ea typeface="Cambria" charset="0"/>
                <a:cs typeface="Cambria" charset="0"/>
              </a:defRPr>
            </a:lvl1pPr>
          </a:lstStyle>
          <a:p>
            <a:r>
              <a:rPr lang="fr-FR"/>
              <a:t>Date</a:t>
            </a:r>
            <a:endParaRPr lang="en-US"/>
          </a:p>
        </p:txBody>
      </p:sp>
      <p:sp>
        <p:nvSpPr>
          <p:cNvPr id="9" name="Rectangle 8">
            <a:extLst>
              <a:ext uri="{FF2B5EF4-FFF2-40B4-BE49-F238E27FC236}">
                <a16:creationId xmlns:a16="http://schemas.microsoft.com/office/drawing/2014/main" id="{BB9968AB-77DC-3741-8F67-6C51E6D747FE}"/>
              </a:ext>
            </a:extLst>
          </p:cNvPr>
          <p:cNvSpPr/>
          <p:nvPr userDrawn="1"/>
        </p:nvSpPr>
        <p:spPr>
          <a:xfrm>
            <a:off x="0" y="6582427"/>
            <a:ext cx="12191999" cy="2755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Layout White">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9" y="1882171"/>
            <a:ext cx="11160124" cy="442655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1116012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Layout White w/Dark Sidebar">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8" y="1432200"/>
            <a:ext cx="7380287" cy="4876525"/>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7377597"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8" y="368300"/>
            <a:ext cx="7380366" cy="577153"/>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1" name="Rectangle 10">
            <a:extLst>
              <a:ext uri="{FF2B5EF4-FFF2-40B4-BE49-F238E27FC236}">
                <a16:creationId xmlns:a16="http://schemas.microsoft.com/office/drawing/2014/main" id="{8B5C996B-0918-804B-BD4C-32A658B584F3}"/>
              </a:ext>
            </a:extLst>
          </p:cNvPr>
          <p:cNvSpPr/>
          <p:nvPr userDrawn="1"/>
        </p:nvSpPr>
        <p:spPr>
          <a:xfrm>
            <a:off x="8525690" y="0"/>
            <a:ext cx="3666309"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Layout White w/Gray Sidebar">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8" y="1431926"/>
            <a:ext cx="7380287" cy="48768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7377597"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8" y="368300"/>
            <a:ext cx="7380366" cy="577153"/>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1" name="Rectangle 10">
            <a:extLst>
              <a:ext uri="{FF2B5EF4-FFF2-40B4-BE49-F238E27FC236}">
                <a16:creationId xmlns:a16="http://schemas.microsoft.com/office/drawing/2014/main" id="{8B5C996B-0918-804B-BD4C-32A658B584F3}"/>
              </a:ext>
            </a:extLst>
          </p:cNvPr>
          <p:cNvSpPr/>
          <p:nvPr userDrawn="1"/>
        </p:nvSpPr>
        <p:spPr>
          <a:xfrm>
            <a:off x="8525690" y="0"/>
            <a:ext cx="3666309" cy="65818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Layout 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7"/>
            <a:ext cx="1727201" cy="261203"/>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ayout Gra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0" y="1432200"/>
            <a:ext cx="12192000" cy="51496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3" name="Content Placeholder 8"/>
          <p:cNvSpPr>
            <a:spLocks noGrp="1"/>
          </p:cNvSpPr>
          <p:nvPr>
            <p:ph sz="quarter" idx="18"/>
          </p:nvPr>
        </p:nvSpPr>
        <p:spPr>
          <a:xfrm>
            <a:off x="515938" y="1797269"/>
            <a:ext cx="11160125" cy="451145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Layout Gra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0" y="1432200"/>
            <a:ext cx="12192000" cy="51496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ayout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0" y="0"/>
            <a:ext cx="12192000"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1116012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a:t>Optional Subtitle</a:t>
            </a:r>
          </a:p>
        </p:txBody>
      </p:sp>
      <p:sp>
        <p:nvSpPr>
          <p:cNvPr id="2" name="Title 1"/>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r>
              <a:rPr lang="en-US"/>
              <a:t>National Tender Day - 17 octobre 2024</a:t>
            </a:r>
          </a:p>
        </p:txBody>
      </p:sp>
      <p:sp>
        <p:nvSpPr>
          <p:cNvPr id="13" name="Content Placeholder 8"/>
          <p:cNvSpPr>
            <a:spLocks noGrp="1"/>
          </p:cNvSpPr>
          <p:nvPr>
            <p:ph sz="quarter" idx="18"/>
          </p:nvPr>
        </p:nvSpPr>
        <p:spPr>
          <a:xfrm>
            <a:off x="515938" y="1882171"/>
            <a:ext cx="11160125" cy="4426554"/>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6CBF0F17-D7C8-7243-BD94-CF6519775FE5}"/>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tx1"/>
                </a:solidFill>
              </a:rPr>
              <a:t>www.dlapiper.com</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ayout Dark w/Side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0" y="0"/>
            <a:ext cx="12192000"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9" y="899161"/>
            <a:ext cx="7380288"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a:t>Optional Subtitle</a:t>
            </a:r>
          </a:p>
        </p:txBody>
      </p:sp>
      <p:sp>
        <p:nvSpPr>
          <p:cNvPr id="2" name="Title 1"/>
          <p:cNvSpPr>
            <a:spLocks noGrp="1"/>
          </p:cNvSpPr>
          <p:nvPr>
            <p:ph type="title" hasCustomPrompt="1"/>
          </p:nvPr>
        </p:nvSpPr>
        <p:spPr>
          <a:xfrm>
            <a:off x="515939" y="368300"/>
            <a:ext cx="7383054" cy="577153"/>
          </a:xfrm>
        </p:spPr>
        <p:txBody>
          <a:bodyPr/>
          <a:lstStyle>
            <a:lvl1pPr>
              <a:defRPr>
                <a:solidFill>
                  <a:schemeClr val="bg1"/>
                </a:solidFill>
              </a:defRPr>
            </a:lvl1pPr>
          </a:lstStyle>
          <a:p>
            <a:r>
              <a:rPr lang="en-US"/>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r>
              <a:rPr lang="en-US"/>
              <a:t>National Tender Day - 17 octobre 2024</a:t>
            </a:r>
          </a:p>
        </p:txBody>
      </p:sp>
      <p:sp>
        <p:nvSpPr>
          <p:cNvPr id="13" name="Content Placeholder 8"/>
          <p:cNvSpPr>
            <a:spLocks noGrp="1"/>
          </p:cNvSpPr>
          <p:nvPr>
            <p:ph sz="quarter" idx="18"/>
          </p:nvPr>
        </p:nvSpPr>
        <p:spPr>
          <a:xfrm>
            <a:off x="515939" y="1432200"/>
            <a:ext cx="7380286" cy="4876525"/>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8B5C996B-0918-804B-BD4C-32A658B584F3}"/>
              </a:ext>
            </a:extLst>
          </p:cNvPr>
          <p:cNvSpPr/>
          <p:nvPr userDrawn="1"/>
        </p:nvSpPr>
        <p:spPr>
          <a:xfrm>
            <a:off x="8525690" y="0"/>
            <a:ext cx="3666309" cy="65818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 name="TextBox 9">
            <a:extLst>
              <a:ext uri="{FF2B5EF4-FFF2-40B4-BE49-F238E27FC236}">
                <a16:creationId xmlns:a16="http://schemas.microsoft.com/office/drawing/2014/main" id="{6CBF0F17-D7C8-7243-BD94-CF6519775FE5}"/>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tx1"/>
                </a:solidFill>
              </a:rPr>
              <a:t>www.dlapiper.com</a:t>
            </a:r>
          </a:p>
        </p:txBody>
      </p:sp>
      <p:cxnSp>
        <p:nvCxnSpPr>
          <p:cNvPr id="16" name="Straight Connector 15"/>
          <p:cNvCxnSpPr/>
          <p:nvPr userDrawn="1"/>
        </p:nvCxnSpPr>
        <p:spPr>
          <a:xfrm>
            <a:off x="0" y="6582427"/>
            <a:ext cx="12192000" cy="0"/>
          </a:xfrm>
          <a:prstGeom prst="line">
            <a:avLst/>
          </a:prstGeom>
          <a:ln w="190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Layout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0" y="0"/>
            <a:ext cx="12192000"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a:t>Optional Subtitle</a:t>
            </a:r>
          </a:p>
        </p:txBody>
      </p:sp>
      <p:sp>
        <p:nvSpPr>
          <p:cNvPr id="2" name="Title 1"/>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r>
              <a:rPr lang="en-US"/>
              <a:t>National Tender Day - 17 octobre 2024</a:t>
            </a:r>
          </a:p>
        </p:txBody>
      </p:sp>
      <p:sp>
        <p:nvSpPr>
          <p:cNvPr id="8" name="TextBox 7">
            <a:extLst>
              <a:ext uri="{FF2B5EF4-FFF2-40B4-BE49-F238E27FC236}">
                <a16:creationId xmlns:a16="http://schemas.microsoft.com/office/drawing/2014/main" id="{6CBF0F17-D7C8-7243-BD94-CF6519775FE5}"/>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tx1"/>
                </a:solidFill>
              </a:rPr>
              <a:t>www.dlapiper.com</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r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B5C996B-0918-804B-BD4C-32A658B584F3}"/>
              </a:ext>
            </a:extLst>
          </p:cNvPr>
          <p:cNvSpPr/>
          <p:nvPr userDrawn="1"/>
        </p:nvSpPr>
        <p:spPr>
          <a:xfrm>
            <a:off x="0" y="6581819"/>
            <a:ext cx="12192000" cy="276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78FE51E-6A48-4848-9860-F25854EC97B4}"/>
              </a:ext>
            </a:extLst>
          </p:cNvPr>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5496659"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5496659"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tx1"/>
                </a:solidFill>
              </a:rPr>
              <a:t>www.dlapiper.com</a:t>
            </a:r>
          </a:p>
        </p:txBody>
      </p:sp>
      <p:sp>
        <p:nvSpPr>
          <p:cNvPr id="2" name="Title 1"/>
          <p:cNvSpPr>
            <a:spLocks noGrp="1"/>
          </p:cNvSpPr>
          <p:nvPr>
            <p:ph type="title" hasCustomPrompt="1"/>
          </p:nvPr>
        </p:nvSpPr>
        <p:spPr>
          <a:xfrm>
            <a:off x="515939" y="368300"/>
            <a:ext cx="5500804" cy="577153"/>
          </a:xfrm>
        </p:spPr>
        <p:txBody>
          <a:bodyPr/>
          <a:lstStyle>
            <a:lvl1pPr>
              <a:defRPr>
                <a:solidFill>
                  <a:schemeClr val="bg1"/>
                </a:solidFill>
              </a:defRPr>
            </a:lvl1pPr>
          </a:lstStyle>
          <a:p>
            <a:r>
              <a:rPr lang="en-US"/>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r>
              <a:rPr lang="en-US"/>
              <a:t>National Tender Day - 17 octobre 2024</a:t>
            </a:r>
          </a:p>
        </p:txBody>
      </p:sp>
      <p:sp>
        <p:nvSpPr>
          <p:cNvPr id="13" name="Content Placeholder 8"/>
          <p:cNvSpPr>
            <a:spLocks noGrp="1"/>
          </p:cNvSpPr>
          <p:nvPr>
            <p:ph sz="quarter" idx="18"/>
          </p:nvPr>
        </p:nvSpPr>
        <p:spPr>
          <a:xfrm>
            <a:off x="515939" y="1882171"/>
            <a:ext cx="5500686" cy="4426554"/>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Slide w/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B5C996B-0918-804B-BD4C-32A658B584F3}"/>
              </a:ext>
            </a:extLst>
          </p:cNvPr>
          <p:cNvSpPr/>
          <p:nvPr userDrawn="1"/>
        </p:nvSpPr>
        <p:spPr>
          <a:xfrm>
            <a:off x="0" y="6581819"/>
            <a:ext cx="12191999" cy="276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94F97E5-7B26-6041-BF85-BD601BCEF688}"/>
              </a:ext>
            </a:extLst>
          </p:cNvPr>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B12EB4D1-1B47-C945-BFB8-A1269CA392F7}"/>
              </a:ext>
            </a:extLst>
          </p:cNvPr>
          <p:cNvSpPr>
            <a:spLocks noGrp="1"/>
          </p:cNvSpPr>
          <p:nvPr>
            <p:ph type="title" hasCustomPrompt="1"/>
          </p:nvPr>
        </p:nvSpPr>
        <p:spPr>
          <a:xfrm>
            <a:off x="515938" y="1431382"/>
            <a:ext cx="10969625" cy="412750"/>
          </a:xfrm>
          <a:prstGeom prst="rect">
            <a:avLst/>
          </a:prstGeom>
        </p:spPr>
        <p:txBody>
          <a:bodyPr/>
          <a:lstStyle>
            <a:lvl1pPr>
              <a:defRPr sz="3600">
                <a:solidFill>
                  <a:schemeClr val="accent5"/>
                </a:solidFill>
                <a:latin typeface="Cambria" panose="02040503050406030204" pitchFamily="18" charset="0"/>
              </a:defRPr>
            </a:lvl1pPr>
          </a:lstStyle>
          <a:p>
            <a:r>
              <a:rPr lang="en-US" altLang="x-none"/>
              <a:t>Divider Slide</a:t>
            </a:r>
          </a:p>
        </p:txBody>
      </p:sp>
      <p:sp>
        <p:nvSpPr>
          <p:cNvPr id="8" name="Text Placeholder 1">
            <a:extLst>
              <a:ext uri="{FF2B5EF4-FFF2-40B4-BE49-F238E27FC236}">
                <a16:creationId xmlns:a16="http://schemas.microsoft.com/office/drawing/2014/main" id="{FC917BFA-C928-954E-8176-7D0958DCA0D5}"/>
              </a:ext>
            </a:extLst>
          </p:cNvPr>
          <p:cNvSpPr>
            <a:spLocks noGrp="1"/>
          </p:cNvSpPr>
          <p:nvPr>
            <p:ph type="body" sz="quarter" idx="13" hasCustomPrompt="1"/>
          </p:nvPr>
        </p:nvSpPr>
        <p:spPr>
          <a:xfrm>
            <a:off x="515938" y="1962243"/>
            <a:ext cx="1096962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a:t>Optional Subtitle</a:t>
            </a:r>
          </a:p>
        </p:txBody>
      </p:sp>
      <p:sp>
        <p:nvSpPr>
          <p:cNvPr id="7" name="TextBox 6">
            <a:extLst>
              <a:ext uri="{FF2B5EF4-FFF2-40B4-BE49-F238E27FC236}">
                <a16:creationId xmlns:a16="http://schemas.microsoft.com/office/drawing/2014/main" id="{FD14F7DB-AE00-4DF4-8C80-EDAC1F09033A}"/>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tx1"/>
                </a:solidFill>
              </a:rPr>
              <a:t>www.dlapiper.com</a:t>
            </a:r>
          </a:p>
        </p:txBody>
      </p:sp>
      <p:sp>
        <p:nvSpPr>
          <p:cNvPr id="9" name="Footer Placeholder 1"/>
          <p:cNvSpPr>
            <a:spLocks noGrp="1"/>
          </p:cNvSpPr>
          <p:nvPr>
            <p:ph type="ftr" sz="quarter" idx="3"/>
          </p:nvPr>
        </p:nvSpPr>
        <p:spPr>
          <a:xfrm>
            <a:off x="2387600" y="6596798"/>
            <a:ext cx="7416800" cy="256092"/>
          </a:xfrm>
          <a:prstGeom prst="rect">
            <a:avLst/>
          </a:prstGeom>
        </p:spPr>
        <p:txBody>
          <a:bodyPr vert="horz" lIns="91440" tIns="45720" rIns="91440" bIns="45720" rtlCol="0" anchor="ctr"/>
          <a:lstStyle>
            <a:lvl1pPr algn="l">
              <a:defRPr sz="1000">
                <a:solidFill>
                  <a:schemeClr val="tx1"/>
                </a:solidFill>
              </a:defRPr>
            </a:lvl1pPr>
          </a:lstStyle>
          <a:p>
            <a:r>
              <a:rPr lang="en-US"/>
              <a:t>National Tender Day - 17 octobre 2024</a:t>
            </a:r>
          </a:p>
        </p:txBody>
      </p:sp>
      <p:sp>
        <p:nvSpPr>
          <p:cNvPr id="11"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48864" y="6596797"/>
            <a:ext cx="1727200" cy="260593"/>
          </a:xfrm>
          <a:prstGeom prst="rect">
            <a:avLst/>
          </a:prstGeom>
        </p:spPr>
        <p:txBody>
          <a:bodyPr vert="horz" lIns="0" tIns="0" rIns="0" bIns="0" rtlCol="0" anchor="ctr"/>
          <a:lstStyle>
            <a:lvl1pPr algn="ctr">
              <a:defRPr sz="1000" b="0">
                <a:solidFill>
                  <a:schemeClr val="tx1"/>
                </a:solidFill>
              </a:defRPr>
            </a:lvl1pPr>
          </a:lstStyle>
          <a:p>
            <a:r>
              <a:rPr lang="fr-FR"/>
              <a:t>Date</a:t>
            </a:r>
            <a:endParaRPr lang="en-US"/>
          </a:p>
        </p:txBody>
      </p:sp>
      <p:sp>
        <p:nvSpPr>
          <p:cNvPr id="12" name="Slide Number Placeholder 5">
            <a:extLst>
              <a:ext uri="{FF2B5EF4-FFF2-40B4-BE49-F238E27FC236}">
                <a16:creationId xmlns:a16="http://schemas.microsoft.com/office/drawing/2014/main" id="{ED4D4C61-8619-194B-8CBC-6D26A1A8D157}"/>
              </a:ext>
            </a:extLst>
          </p:cNvPr>
          <p:cNvSpPr>
            <a:spLocks noGrp="1"/>
          </p:cNvSpPr>
          <p:nvPr>
            <p:ph type="sldNum" sz="quarter" idx="4"/>
          </p:nvPr>
        </p:nvSpPr>
        <p:spPr>
          <a:xfrm>
            <a:off x="11676064" y="6596797"/>
            <a:ext cx="515935" cy="261203"/>
          </a:xfrm>
          <a:prstGeom prst="rect">
            <a:avLst/>
          </a:prstGeom>
        </p:spPr>
        <p:txBody>
          <a:bodyPr vert="horz" lIns="0" tIns="0" rIns="0" bIns="0" rtlCol="0" anchor="ctr"/>
          <a:lstStyle>
            <a:lvl1pPr algn="ctr">
              <a:defRPr sz="1000" b="0">
                <a:solidFill>
                  <a:schemeClr val="tx1"/>
                </a:solidFill>
              </a:defRPr>
            </a:lvl1pPr>
          </a:lstStyle>
          <a:p>
            <a:fld id="{F9591D4C-BB8F-AE46-BE73-C616F30BBC5B}" type="slidenum">
              <a:rPr lang="en-US" smtClean="0"/>
              <a:pPr/>
              <a:t>‹#›</a:t>
            </a:fld>
            <a:endParaRPr lang="en-US"/>
          </a:p>
        </p:txBody>
      </p:sp>
    </p:spTree>
    <p:extLst>
      <p:ext uri="{BB962C8B-B14F-4D97-AF65-F5344CB8AC3E}">
        <p14:creationId xmlns:p14="http://schemas.microsoft.com/office/powerpoint/2010/main" val="31475584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 Blank">
    <p:bg>
      <p:bgPr>
        <a:solidFill>
          <a:schemeClr val="tx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B5C996B-0918-804B-BD4C-32A658B584F3}"/>
              </a:ext>
            </a:extLst>
          </p:cNvPr>
          <p:cNvSpPr/>
          <p:nvPr userDrawn="1"/>
        </p:nvSpPr>
        <p:spPr>
          <a:xfrm>
            <a:off x="0" y="6581819"/>
            <a:ext cx="12191999" cy="276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A999862-C875-6E4E-903D-73992F31A975}"/>
              </a:ext>
            </a:extLst>
          </p:cNvPr>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B12EB4D1-1B47-C945-BFB8-A1269CA392F7}"/>
              </a:ext>
            </a:extLst>
          </p:cNvPr>
          <p:cNvSpPr>
            <a:spLocks noGrp="1"/>
          </p:cNvSpPr>
          <p:nvPr>
            <p:ph type="title" hasCustomPrompt="1"/>
          </p:nvPr>
        </p:nvSpPr>
        <p:spPr>
          <a:xfrm>
            <a:off x="515938" y="1431382"/>
            <a:ext cx="10969625" cy="412750"/>
          </a:xfrm>
          <a:prstGeom prst="rect">
            <a:avLst/>
          </a:prstGeom>
        </p:spPr>
        <p:txBody>
          <a:bodyPr/>
          <a:lstStyle>
            <a:lvl1pPr>
              <a:defRPr sz="3600">
                <a:solidFill>
                  <a:schemeClr val="accent5"/>
                </a:solidFill>
                <a:latin typeface="Cambria" panose="02040503050406030204" pitchFamily="18" charset="0"/>
              </a:defRPr>
            </a:lvl1pPr>
          </a:lstStyle>
          <a:p>
            <a:r>
              <a:rPr lang="en-US" altLang="x-none"/>
              <a:t>Divider Slide</a:t>
            </a:r>
          </a:p>
        </p:txBody>
      </p:sp>
      <p:sp>
        <p:nvSpPr>
          <p:cNvPr id="8" name="Text Placeholder 1">
            <a:extLst>
              <a:ext uri="{FF2B5EF4-FFF2-40B4-BE49-F238E27FC236}">
                <a16:creationId xmlns:a16="http://schemas.microsoft.com/office/drawing/2014/main" id="{FC917BFA-C928-954E-8176-7D0958DCA0D5}"/>
              </a:ext>
            </a:extLst>
          </p:cNvPr>
          <p:cNvSpPr>
            <a:spLocks noGrp="1"/>
          </p:cNvSpPr>
          <p:nvPr>
            <p:ph type="body" sz="quarter" idx="13" hasCustomPrompt="1"/>
          </p:nvPr>
        </p:nvSpPr>
        <p:spPr>
          <a:xfrm>
            <a:off x="515938" y="1962243"/>
            <a:ext cx="1096962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a:t>Optional Subtitle</a:t>
            </a:r>
          </a:p>
        </p:txBody>
      </p:sp>
      <p:sp>
        <p:nvSpPr>
          <p:cNvPr id="7" name="TextBox 6">
            <a:extLst>
              <a:ext uri="{FF2B5EF4-FFF2-40B4-BE49-F238E27FC236}">
                <a16:creationId xmlns:a16="http://schemas.microsoft.com/office/drawing/2014/main" id="{FD14F7DB-AE00-4DF4-8C80-EDAC1F09033A}"/>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tx1"/>
                </a:solidFill>
              </a:rPr>
              <a:t>www.dlapiper.com</a:t>
            </a:r>
          </a:p>
        </p:txBody>
      </p:sp>
      <p:sp>
        <p:nvSpPr>
          <p:cNvPr id="9" name="Footer Placeholder 1"/>
          <p:cNvSpPr>
            <a:spLocks noGrp="1"/>
          </p:cNvSpPr>
          <p:nvPr>
            <p:ph type="ftr" sz="quarter" idx="3"/>
          </p:nvPr>
        </p:nvSpPr>
        <p:spPr>
          <a:xfrm>
            <a:off x="2387600" y="6596798"/>
            <a:ext cx="7416800" cy="256092"/>
          </a:xfrm>
          <a:prstGeom prst="rect">
            <a:avLst/>
          </a:prstGeom>
        </p:spPr>
        <p:txBody>
          <a:bodyPr vert="horz" lIns="91440" tIns="45720" rIns="91440" bIns="45720" rtlCol="0" anchor="ctr"/>
          <a:lstStyle>
            <a:lvl1pPr algn="l">
              <a:defRPr sz="1000">
                <a:solidFill>
                  <a:schemeClr val="tx1"/>
                </a:solidFill>
              </a:defRPr>
            </a:lvl1pPr>
          </a:lstStyle>
          <a:p>
            <a:r>
              <a:rPr lang="en-US"/>
              <a:t>National Tender Day - 17 octobre 2024</a:t>
            </a:r>
          </a:p>
        </p:txBody>
      </p:sp>
      <p:sp>
        <p:nvSpPr>
          <p:cNvPr id="11"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48864" y="6596797"/>
            <a:ext cx="1727200" cy="260593"/>
          </a:xfrm>
          <a:prstGeom prst="rect">
            <a:avLst/>
          </a:prstGeom>
        </p:spPr>
        <p:txBody>
          <a:bodyPr vert="horz" lIns="0" tIns="0" rIns="0" bIns="0" rtlCol="0" anchor="ctr"/>
          <a:lstStyle>
            <a:lvl1pPr algn="ctr">
              <a:defRPr sz="1000" b="0">
                <a:solidFill>
                  <a:schemeClr val="tx1"/>
                </a:solidFill>
              </a:defRPr>
            </a:lvl1pPr>
          </a:lstStyle>
          <a:p>
            <a:r>
              <a:rPr lang="fr-FR"/>
              <a:t>Date</a:t>
            </a:r>
            <a:endParaRPr lang="en-US"/>
          </a:p>
        </p:txBody>
      </p:sp>
      <p:sp>
        <p:nvSpPr>
          <p:cNvPr id="12" name="Slide Number Placeholder 5">
            <a:extLst>
              <a:ext uri="{FF2B5EF4-FFF2-40B4-BE49-F238E27FC236}">
                <a16:creationId xmlns:a16="http://schemas.microsoft.com/office/drawing/2014/main" id="{ED4D4C61-8619-194B-8CBC-6D26A1A8D157}"/>
              </a:ext>
            </a:extLst>
          </p:cNvPr>
          <p:cNvSpPr>
            <a:spLocks noGrp="1"/>
          </p:cNvSpPr>
          <p:nvPr>
            <p:ph type="sldNum" sz="quarter" idx="4"/>
          </p:nvPr>
        </p:nvSpPr>
        <p:spPr>
          <a:xfrm>
            <a:off x="11676064" y="6596797"/>
            <a:ext cx="515935" cy="261203"/>
          </a:xfrm>
          <a:prstGeom prst="rect">
            <a:avLst/>
          </a:prstGeom>
        </p:spPr>
        <p:txBody>
          <a:bodyPr vert="horz" lIns="0" tIns="0" rIns="0" bIns="0" rtlCol="0" anchor="ctr"/>
          <a:lstStyle>
            <a:lvl1pPr algn="ctr">
              <a:defRPr sz="1000" b="0">
                <a:solidFill>
                  <a:schemeClr val="tx1"/>
                </a:solidFill>
              </a:defRPr>
            </a:lvl1pPr>
          </a:lstStyle>
          <a:p>
            <a:fld id="{F9591D4C-BB8F-AE46-BE73-C616F30BBC5B}"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Slide w/Image">
    <p:bg>
      <p:bgPr>
        <a:solidFill>
          <a:schemeClr val="tx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B5C996B-0918-804B-BD4C-32A658B584F3}"/>
              </a:ext>
            </a:extLst>
          </p:cNvPr>
          <p:cNvSpPr/>
          <p:nvPr userDrawn="1"/>
        </p:nvSpPr>
        <p:spPr>
          <a:xfrm>
            <a:off x="-1" y="6581819"/>
            <a:ext cx="12191999" cy="276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A614D23-A84A-8745-9FF1-46CC0873C2CA}"/>
              </a:ext>
            </a:extLst>
          </p:cNvPr>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B12EB4D1-1B47-C945-BFB8-A1269CA392F7}"/>
              </a:ext>
            </a:extLst>
          </p:cNvPr>
          <p:cNvSpPr>
            <a:spLocks noGrp="1"/>
          </p:cNvSpPr>
          <p:nvPr>
            <p:ph type="title" hasCustomPrompt="1"/>
          </p:nvPr>
        </p:nvSpPr>
        <p:spPr>
          <a:xfrm>
            <a:off x="515938" y="1431382"/>
            <a:ext cx="10969625" cy="412750"/>
          </a:xfrm>
          <a:prstGeom prst="rect">
            <a:avLst/>
          </a:prstGeom>
        </p:spPr>
        <p:txBody>
          <a:bodyPr/>
          <a:lstStyle>
            <a:lvl1pPr>
              <a:defRPr sz="3600">
                <a:solidFill>
                  <a:schemeClr val="accent5"/>
                </a:solidFill>
                <a:latin typeface="Cambria" panose="02040503050406030204" pitchFamily="18" charset="0"/>
              </a:defRPr>
            </a:lvl1pPr>
          </a:lstStyle>
          <a:p>
            <a:r>
              <a:rPr lang="en-US" altLang="x-none"/>
              <a:t>Divider Slide</a:t>
            </a:r>
          </a:p>
        </p:txBody>
      </p:sp>
      <p:sp>
        <p:nvSpPr>
          <p:cNvPr id="8" name="Text Placeholder 1">
            <a:extLst>
              <a:ext uri="{FF2B5EF4-FFF2-40B4-BE49-F238E27FC236}">
                <a16:creationId xmlns:a16="http://schemas.microsoft.com/office/drawing/2014/main" id="{FC917BFA-C928-954E-8176-7D0958DCA0D5}"/>
              </a:ext>
            </a:extLst>
          </p:cNvPr>
          <p:cNvSpPr>
            <a:spLocks noGrp="1"/>
          </p:cNvSpPr>
          <p:nvPr>
            <p:ph type="body" sz="quarter" idx="13" hasCustomPrompt="1"/>
          </p:nvPr>
        </p:nvSpPr>
        <p:spPr>
          <a:xfrm>
            <a:off x="515938" y="1962243"/>
            <a:ext cx="1096962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a:t>Optional Subtitle</a:t>
            </a:r>
          </a:p>
        </p:txBody>
      </p:sp>
      <p:sp>
        <p:nvSpPr>
          <p:cNvPr id="7" name="TextBox 6">
            <a:extLst>
              <a:ext uri="{FF2B5EF4-FFF2-40B4-BE49-F238E27FC236}">
                <a16:creationId xmlns:a16="http://schemas.microsoft.com/office/drawing/2014/main" id="{FD14F7DB-AE00-4DF4-8C80-EDAC1F09033A}"/>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tx1"/>
                </a:solidFill>
              </a:rPr>
              <a:t>www.dlapiper.com</a:t>
            </a:r>
          </a:p>
        </p:txBody>
      </p:sp>
      <p:sp>
        <p:nvSpPr>
          <p:cNvPr id="9" name="Footer Placeholder 1"/>
          <p:cNvSpPr>
            <a:spLocks noGrp="1"/>
          </p:cNvSpPr>
          <p:nvPr>
            <p:ph type="ftr" sz="quarter" idx="3"/>
          </p:nvPr>
        </p:nvSpPr>
        <p:spPr>
          <a:xfrm>
            <a:off x="2387600" y="6596798"/>
            <a:ext cx="7416800" cy="256092"/>
          </a:xfrm>
          <a:prstGeom prst="rect">
            <a:avLst/>
          </a:prstGeom>
        </p:spPr>
        <p:txBody>
          <a:bodyPr vert="horz" lIns="91440" tIns="45720" rIns="91440" bIns="45720" rtlCol="0" anchor="ctr"/>
          <a:lstStyle>
            <a:lvl1pPr algn="l">
              <a:defRPr sz="1000">
                <a:solidFill>
                  <a:schemeClr val="tx1"/>
                </a:solidFill>
              </a:defRPr>
            </a:lvl1pPr>
          </a:lstStyle>
          <a:p>
            <a:r>
              <a:rPr lang="en-US"/>
              <a:t>National Tender Day - 17 octobre 2024</a:t>
            </a:r>
          </a:p>
        </p:txBody>
      </p:sp>
      <p:sp>
        <p:nvSpPr>
          <p:cNvPr id="11"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48864" y="6596797"/>
            <a:ext cx="1727200" cy="260593"/>
          </a:xfrm>
          <a:prstGeom prst="rect">
            <a:avLst/>
          </a:prstGeom>
        </p:spPr>
        <p:txBody>
          <a:bodyPr vert="horz" lIns="0" tIns="0" rIns="0" bIns="0" rtlCol="0" anchor="ctr"/>
          <a:lstStyle>
            <a:lvl1pPr algn="ctr">
              <a:defRPr sz="1000" b="0">
                <a:solidFill>
                  <a:schemeClr val="tx1"/>
                </a:solidFill>
              </a:defRPr>
            </a:lvl1pPr>
          </a:lstStyle>
          <a:p>
            <a:r>
              <a:rPr lang="fr-FR"/>
              <a:t>Date</a:t>
            </a:r>
            <a:endParaRPr lang="en-US"/>
          </a:p>
        </p:txBody>
      </p:sp>
      <p:sp>
        <p:nvSpPr>
          <p:cNvPr id="12" name="Slide Number Placeholder 5">
            <a:extLst>
              <a:ext uri="{FF2B5EF4-FFF2-40B4-BE49-F238E27FC236}">
                <a16:creationId xmlns:a16="http://schemas.microsoft.com/office/drawing/2014/main" id="{ED4D4C61-8619-194B-8CBC-6D26A1A8D157}"/>
              </a:ext>
            </a:extLst>
          </p:cNvPr>
          <p:cNvSpPr>
            <a:spLocks noGrp="1"/>
          </p:cNvSpPr>
          <p:nvPr>
            <p:ph type="sldNum" sz="quarter" idx="4"/>
          </p:nvPr>
        </p:nvSpPr>
        <p:spPr>
          <a:xfrm>
            <a:off x="11676064" y="6596797"/>
            <a:ext cx="515935" cy="261203"/>
          </a:xfrm>
          <a:prstGeom prst="rect">
            <a:avLst/>
          </a:prstGeom>
        </p:spPr>
        <p:txBody>
          <a:bodyPr vert="horz" lIns="0" tIns="0" rIns="0" bIns="0" rtlCol="0" anchor="ctr"/>
          <a:lstStyle>
            <a:lvl1pPr algn="ctr">
              <a:defRPr sz="1000" b="0">
                <a:solidFill>
                  <a:schemeClr val="tx1"/>
                </a:solidFill>
              </a:defRPr>
            </a:lvl1pPr>
          </a:lstStyle>
          <a:p>
            <a:fld id="{F9591D4C-BB8F-AE46-BE73-C616F30BBC5B}" type="slidenum">
              <a:rPr lang="en-US" smtClean="0"/>
              <a:pPr/>
              <a:t>‹#›</a:t>
            </a:fld>
            <a:endParaRPr lang="en-US"/>
          </a:p>
        </p:txBody>
      </p:sp>
      <p:sp>
        <p:nvSpPr>
          <p:cNvPr id="10" name="Picture Placeholder 3">
            <a:extLst>
              <a:ext uri="{FF2B5EF4-FFF2-40B4-BE49-F238E27FC236}">
                <a16:creationId xmlns:a16="http://schemas.microsoft.com/office/drawing/2014/main" id="{8FE3E370-8AA3-324B-B9CA-F20864AA9415}"/>
              </a:ext>
            </a:extLst>
          </p:cNvPr>
          <p:cNvSpPr>
            <a:spLocks noGrp="1"/>
          </p:cNvSpPr>
          <p:nvPr>
            <p:ph type="pic" sz="quarter" idx="18"/>
          </p:nvPr>
        </p:nvSpPr>
        <p:spPr>
          <a:xfrm>
            <a:off x="0" y="3435657"/>
            <a:ext cx="12191999" cy="3146159"/>
          </a:xfrm>
          <a:prstGeom prst="rect">
            <a:avLst/>
          </a:prstGeom>
          <a:solidFill>
            <a:schemeClr val="bg2"/>
          </a:solidFill>
        </p:spPr>
        <p:txBody>
          <a:bodyPr/>
          <a:lstStyle/>
          <a:p>
            <a:r>
              <a:rPr lang="en-US"/>
              <a:t>Click icon to add picture</a:t>
            </a:r>
          </a:p>
        </p:txBody>
      </p:sp>
      <p:cxnSp>
        <p:nvCxnSpPr>
          <p:cNvPr id="14" name="Straight Connector 13"/>
          <p:cNvCxnSpPr/>
          <p:nvPr userDrawn="1"/>
        </p:nvCxnSpPr>
        <p:spPr>
          <a:xfrm>
            <a:off x="0" y="6582427"/>
            <a:ext cx="12192000" cy="0"/>
          </a:xfrm>
          <a:prstGeom prst="line">
            <a:avLst/>
          </a:prstGeom>
          <a:ln w="190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7671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B5C996B-0918-804B-BD4C-32A658B584F3}"/>
              </a:ext>
            </a:extLst>
          </p:cNvPr>
          <p:cNvSpPr/>
          <p:nvPr userDrawn="1"/>
        </p:nvSpPr>
        <p:spPr>
          <a:xfrm>
            <a:off x="0" y="6581819"/>
            <a:ext cx="12191999" cy="276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856926C-4DD1-A84D-AFCF-296FEB703257}"/>
              </a:ext>
            </a:extLst>
          </p:cNvPr>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B12EB4D1-1B47-C945-BFB8-A1269CA392F7}"/>
              </a:ext>
            </a:extLst>
          </p:cNvPr>
          <p:cNvSpPr>
            <a:spLocks noGrp="1"/>
          </p:cNvSpPr>
          <p:nvPr>
            <p:ph type="title" hasCustomPrompt="1"/>
          </p:nvPr>
        </p:nvSpPr>
        <p:spPr>
          <a:xfrm>
            <a:off x="2400302" y="368300"/>
            <a:ext cx="7391398" cy="3081910"/>
          </a:xfrm>
          <a:prstGeom prst="rect">
            <a:avLst/>
          </a:prstGeom>
        </p:spPr>
        <p:txBody>
          <a:bodyPr anchor="ctr" anchorCtr="1"/>
          <a:lstStyle>
            <a:lvl1pPr algn="ctr">
              <a:lnSpc>
                <a:spcPct val="100000"/>
              </a:lnSpc>
              <a:spcAft>
                <a:spcPts val="600"/>
              </a:spcAft>
              <a:defRPr sz="3600" i="1">
                <a:solidFill>
                  <a:schemeClr val="bg1"/>
                </a:solidFill>
                <a:latin typeface="Cambria" panose="02040503050406030204" pitchFamily="18" charset="0"/>
              </a:defRPr>
            </a:lvl1pPr>
          </a:lstStyle>
          <a:p>
            <a:r>
              <a:rPr lang="en-US" altLang="x-none"/>
              <a:t>“Insert Quote”</a:t>
            </a:r>
          </a:p>
        </p:txBody>
      </p:sp>
      <p:sp>
        <p:nvSpPr>
          <p:cNvPr id="7" name="TextBox 6">
            <a:extLst>
              <a:ext uri="{FF2B5EF4-FFF2-40B4-BE49-F238E27FC236}">
                <a16:creationId xmlns:a16="http://schemas.microsoft.com/office/drawing/2014/main" id="{FD14F7DB-AE00-4DF4-8C80-EDAC1F09033A}"/>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tx1"/>
                </a:solidFill>
              </a:rPr>
              <a:t>www.dlapiper.com</a:t>
            </a:r>
          </a:p>
        </p:txBody>
      </p:sp>
      <p:sp>
        <p:nvSpPr>
          <p:cNvPr id="9" name="Footer Placeholder 1"/>
          <p:cNvSpPr>
            <a:spLocks noGrp="1"/>
          </p:cNvSpPr>
          <p:nvPr>
            <p:ph type="ftr" sz="quarter" idx="3"/>
          </p:nvPr>
        </p:nvSpPr>
        <p:spPr>
          <a:xfrm>
            <a:off x="2387600" y="6596798"/>
            <a:ext cx="7416800" cy="256092"/>
          </a:xfrm>
          <a:prstGeom prst="rect">
            <a:avLst/>
          </a:prstGeom>
        </p:spPr>
        <p:txBody>
          <a:bodyPr vert="horz" lIns="91440" tIns="45720" rIns="91440" bIns="45720" rtlCol="0" anchor="ctr"/>
          <a:lstStyle>
            <a:lvl1pPr algn="l">
              <a:defRPr sz="1000">
                <a:solidFill>
                  <a:schemeClr val="tx1"/>
                </a:solidFill>
              </a:defRPr>
            </a:lvl1pPr>
          </a:lstStyle>
          <a:p>
            <a:r>
              <a:rPr lang="en-US"/>
              <a:t>National Tender Day - 17 octobre 2024</a:t>
            </a:r>
          </a:p>
        </p:txBody>
      </p:sp>
      <p:sp>
        <p:nvSpPr>
          <p:cNvPr id="11"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48864" y="6596797"/>
            <a:ext cx="1727200" cy="260593"/>
          </a:xfrm>
          <a:prstGeom prst="rect">
            <a:avLst/>
          </a:prstGeom>
        </p:spPr>
        <p:txBody>
          <a:bodyPr vert="horz" lIns="0" tIns="0" rIns="0" bIns="0" rtlCol="0" anchor="ctr"/>
          <a:lstStyle>
            <a:lvl1pPr algn="ctr">
              <a:defRPr sz="1000" b="0">
                <a:solidFill>
                  <a:schemeClr val="tx1"/>
                </a:solidFill>
              </a:defRPr>
            </a:lvl1pPr>
          </a:lstStyle>
          <a:p>
            <a:r>
              <a:rPr lang="fr-FR"/>
              <a:t>Date</a:t>
            </a:r>
            <a:endParaRPr lang="en-US"/>
          </a:p>
        </p:txBody>
      </p:sp>
      <p:sp>
        <p:nvSpPr>
          <p:cNvPr id="12" name="Slide Number Placeholder 5">
            <a:extLst>
              <a:ext uri="{FF2B5EF4-FFF2-40B4-BE49-F238E27FC236}">
                <a16:creationId xmlns:a16="http://schemas.microsoft.com/office/drawing/2014/main" id="{ED4D4C61-8619-194B-8CBC-6D26A1A8D157}"/>
              </a:ext>
            </a:extLst>
          </p:cNvPr>
          <p:cNvSpPr>
            <a:spLocks noGrp="1"/>
          </p:cNvSpPr>
          <p:nvPr>
            <p:ph type="sldNum" sz="quarter" idx="4"/>
          </p:nvPr>
        </p:nvSpPr>
        <p:spPr>
          <a:xfrm>
            <a:off x="11676064" y="6596797"/>
            <a:ext cx="515935" cy="261203"/>
          </a:xfrm>
          <a:prstGeom prst="rect">
            <a:avLst/>
          </a:prstGeom>
        </p:spPr>
        <p:txBody>
          <a:bodyPr vert="horz" lIns="0" tIns="0" rIns="0" bIns="0" rtlCol="0" anchor="ctr"/>
          <a:lstStyle>
            <a:lvl1pPr algn="ctr">
              <a:defRPr sz="1000" b="0">
                <a:solidFill>
                  <a:schemeClr val="tx1"/>
                </a:solidFill>
              </a:defRPr>
            </a:lvl1pPr>
          </a:lstStyle>
          <a:p>
            <a:fld id="{F9591D4C-BB8F-AE46-BE73-C616F30BBC5B}"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Image 1 - 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7389435"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738943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8" y="368300"/>
            <a:ext cx="7392196" cy="577153"/>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6"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8521549" y="0"/>
            <a:ext cx="3670450" cy="6581817"/>
          </a:xfrm>
          <a:prstGeom prst="rect">
            <a:avLst/>
          </a:prstGeom>
          <a:solidFill>
            <a:schemeClr val="bg2"/>
          </a:solidFill>
        </p:spPr>
        <p:txBody>
          <a:bodyPr/>
          <a:lstStyle/>
          <a:p>
            <a:r>
              <a:rPr lang="en-US"/>
              <a:t>Click icon to add picture</a:t>
            </a:r>
          </a:p>
        </p:txBody>
      </p:sp>
      <p:sp>
        <p:nvSpPr>
          <p:cNvPr id="13" name="Content Placeholder 8"/>
          <p:cNvSpPr>
            <a:spLocks noGrp="1"/>
          </p:cNvSpPr>
          <p:nvPr>
            <p:ph sz="quarter" idx="19"/>
          </p:nvPr>
        </p:nvSpPr>
        <p:spPr>
          <a:xfrm>
            <a:off x="515938" y="1882171"/>
            <a:ext cx="7386637" cy="442655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nd Image 1 -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1" y="0"/>
            <a:ext cx="8525690"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7389348"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9" y="899161"/>
            <a:ext cx="7383796"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a:t>Optional Subtitle</a:t>
            </a:r>
          </a:p>
        </p:txBody>
      </p:sp>
      <p:sp>
        <p:nvSpPr>
          <p:cNvPr id="2" name="Title 1"/>
          <p:cNvSpPr>
            <a:spLocks noGrp="1"/>
          </p:cNvSpPr>
          <p:nvPr>
            <p:ph type="title" hasCustomPrompt="1"/>
          </p:nvPr>
        </p:nvSpPr>
        <p:spPr>
          <a:xfrm>
            <a:off x="515938" y="368300"/>
            <a:ext cx="7386559" cy="577153"/>
          </a:xfrm>
        </p:spPr>
        <p:txBody>
          <a:bodyPr/>
          <a:lstStyle>
            <a:lvl1pPr>
              <a:defRPr>
                <a:solidFill>
                  <a:schemeClr val="bg1"/>
                </a:solidFill>
              </a:defRPr>
            </a:lvl1pPr>
          </a:lstStyle>
          <a:p>
            <a:r>
              <a:rPr lang="en-US"/>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r>
              <a:rPr lang="en-US"/>
              <a:t>National Tender Day - 17 octobre 2024</a:t>
            </a:r>
          </a:p>
        </p:txBody>
      </p:sp>
      <p:sp>
        <p:nvSpPr>
          <p:cNvPr id="12"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8525690" y="0"/>
            <a:ext cx="3666309" cy="6581817"/>
          </a:xfrm>
          <a:prstGeom prst="rect">
            <a:avLst/>
          </a:prstGeom>
          <a:solidFill>
            <a:schemeClr val="bg2"/>
          </a:solidFill>
        </p:spPr>
        <p:txBody>
          <a:bodyPr/>
          <a:lstStyle/>
          <a:p>
            <a:r>
              <a:rPr lang="en-US"/>
              <a:t>Click icon to add picture</a:t>
            </a:r>
          </a:p>
        </p:txBody>
      </p:sp>
      <p:sp>
        <p:nvSpPr>
          <p:cNvPr id="13" name="Content Placeholder 8"/>
          <p:cNvSpPr>
            <a:spLocks noGrp="1"/>
          </p:cNvSpPr>
          <p:nvPr>
            <p:ph sz="quarter" idx="19"/>
          </p:nvPr>
        </p:nvSpPr>
        <p:spPr>
          <a:xfrm>
            <a:off x="515938" y="1882171"/>
            <a:ext cx="7386637" cy="4426554"/>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Box 15">
            <a:extLst>
              <a:ext uri="{FF2B5EF4-FFF2-40B4-BE49-F238E27FC236}">
                <a16:creationId xmlns:a16="http://schemas.microsoft.com/office/drawing/2014/main" id="{6CBF0F17-D7C8-7243-BD94-CF6519775FE5}"/>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tx1"/>
                </a:solidFill>
              </a:rPr>
              <a:t>www.dlapiper.com</a:t>
            </a:r>
          </a:p>
        </p:txBody>
      </p:sp>
      <p:cxnSp>
        <p:nvCxnSpPr>
          <p:cNvPr id="18" name="Straight Connector 17"/>
          <p:cNvCxnSpPr/>
          <p:nvPr userDrawn="1"/>
        </p:nvCxnSpPr>
        <p:spPr>
          <a:xfrm>
            <a:off x="0" y="6582427"/>
            <a:ext cx="12192000" cy="0"/>
          </a:xfrm>
          <a:prstGeom prst="line">
            <a:avLst/>
          </a:prstGeom>
          <a:ln w="190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nd Image 2 - 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5500681"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5500681"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8" y="368300"/>
            <a:ext cx="5504825" cy="577153"/>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6"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6544300" y="0"/>
            <a:ext cx="5647699" cy="6581817"/>
          </a:xfrm>
          <a:prstGeom prst="rect">
            <a:avLst/>
          </a:prstGeom>
          <a:solidFill>
            <a:schemeClr val="bg2"/>
          </a:solidFill>
        </p:spPr>
        <p:txBody>
          <a:bodyPr/>
          <a:lstStyle/>
          <a:p>
            <a:r>
              <a:rPr lang="en-US"/>
              <a:t>Click icon to add picture</a:t>
            </a:r>
          </a:p>
        </p:txBody>
      </p:sp>
      <p:sp>
        <p:nvSpPr>
          <p:cNvPr id="13" name="Content Placeholder 8"/>
          <p:cNvSpPr>
            <a:spLocks noGrp="1"/>
          </p:cNvSpPr>
          <p:nvPr>
            <p:ph sz="quarter" idx="19"/>
          </p:nvPr>
        </p:nvSpPr>
        <p:spPr>
          <a:xfrm>
            <a:off x="515938" y="1882171"/>
            <a:ext cx="5500687" cy="442655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090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Image 2 -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1" y="0"/>
            <a:ext cx="6544299"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9" y="1432200"/>
            <a:ext cx="5500676"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9" y="899161"/>
            <a:ext cx="5496543"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a:t>Optional Subtitle</a:t>
            </a:r>
          </a:p>
        </p:txBody>
      </p:sp>
      <p:sp>
        <p:nvSpPr>
          <p:cNvPr id="2" name="Title 1"/>
          <p:cNvSpPr>
            <a:spLocks noGrp="1"/>
          </p:cNvSpPr>
          <p:nvPr>
            <p:ph type="title" hasCustomPrompt="1"/>
          </p:nvPr>
        </p:nvSpPr>
        <p:spPr>
          <a:xfrm>
            <a:off x="515937" y="368300"/>
            <a:ext cx="5500689" cy="577153"/>
          </a:xfrm>
        </p:spPr>
        <p:txBody>
          <a:bodyPr/>
          <a:lstStyle>
            <a:lvl1pPr>
              <a:defRPr>
                <a:solidFill>
                  <a:schemeClr val="bg1"/>
                </a:solidFill>
              </a:defRPr>
            </a:lvl1pPr>
          </a:lstStyle>
          <a:p>
            <a:r>
              <a:rPr lang="en-US"/>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r>
              <a:rPr lang="en-US"/>
              <a:t>National Tender Day - 17 octobre 2024</a:t>
            </a:r>
          </a:p>
        </p:txBody>
      </p:sp>
      <p:sp>
        <p:nvSpPr>
          <p:cNvPr id="12"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6544300" y="0"/>
            <a:ext cx="5647699" cy="6581817"/>
          </a:xfrm>
          <a:prstGeom prst="rect">
            <a:avLst/>
          </a:prstGeom>
          <a:solidFill>
            <a:schemeClr val="bg2"/>
          </a:solidFill>
        </p:spPr>
        <p:txBody>
          <a:bodyPr/>
          <a:lstStyle/>
          <a:p>
            <a:r>
              <a:rPr lang="en-US"/>
              <a:t>Click icon to add picture</a:t>
            </a:r>
          </a:p>
        </p:txBody>
      </p:sp>
      <p:sp>
        <p:nvSpPr>
          <p:cNvPr id="13" name="Content Placeholder 8"/>
          <p:cNvSpPr>
            <a:spLocks noGrp="1"/>
          </p:cNvSpPr>
          <p:nvPr>
            <p:ph sz="quarter" idx="19"/>
          </p:nvPr>
        </p:nvSpPr>
        <p:spPr>
          <a:xfrm>
            <a:off x="515937" y="1882171"/>
            <a:ext cx="5500688" cy="4426554"/>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Box 15">
            <a:extLst>
              <a:ext uri="{FF2B5EF4-FFF2-40B4-BE49-F238E27FC236}">
                <a16:creationId xmlns:a16="http://schemas.microsoft.com/office/drawing/2014/main" id="{54F65428-031B-6B4C-AE35-E0B11D3D3315}"/>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tx1"/>
                </a:solidFill>
              </a:rPr>
              <a:t>www.dlapiper.com</a:t>
            </a:r>
          </a:p>
        </p:txBody>
      </p:sp>
    </p:spTree>
    <p:extLst>
      <p:ext uri="{BB962C8B-B14F-4D97-AF65-F5344CB8AC3E}">
        <p14:creationId xmlns:p14="http://schemas.microsoft.com/office/powerpoint/2010/main" val="4002295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Image 3 - 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4"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9" y="368300"/>
            <a:ext cx="11160124" cy="577153"/>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3"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0" y="3671047"/>
            <a:ext cx="12191999" cy="2910770"/>
          </a:xfrm>
          <a:prstGeom prst="rect">
            <a:avLst/>
          </a:prstGeom>
          <a:solidFill>
            <a:schemeClr val="bg2"/>
          </a:solidFill>
        </p:spPr>
        <p:txBody>
          <a:bodyPr/>
          <a:lstStyle/>
          <a:p>
            <a:r>
              <a:rPr lang="en-US"/>
              <a:t>Click icon to add picture</a:t>
            </a:r>
          </a:p>
        </p:txBody>
      </p:sp>
      <p:sp>
        <p:nvSpPr>
          <p:cNvPr id="11" name="Content Placeholder 8"/>
          <p:cNvSpPr>
            <a:spLocks noGrp="1"/>
          </p:cNvSpPr>
          <p:nvPr>
            <p:ph sz="quarter" idx="19"/>
          </p:nvPr>
        </p:nvSpPr>
        <p:spPr>
          <a:xfrm>
            <a:off x="515938" y="1432200"/>
            <a:ext cx="11160125" cy="204783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and Image 3 -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0" y="0"/>
            <a:ext cx="12191998" cy="36710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9" y="899161"/>
            <a:ext cx="11151740"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a:t>Optional Subtitle</a:t>
            </a:r>
          </a:p>
        </p:txBody>
      </p:sp>
      <p:sp>
        <p:nvSpPr>
          <p:cNvPr id="2" name="Title 1"/>
          <p:cNvSpPr>
            <a:spLocks noGrp="1"/>
          </p:cNvSpPr>
          <p:nvPr>
            <p:ph type="title" hasCustomPrompt="1"/>
          </p:nvPr>
        </p:nvSpPr>
        <p:spPr>
          <a:xfrm>
            <a:off x="515939" y="368300"/>
            <a:ext cx="11151744" cy="577153"/>
          </a:xfrm>
        </p:spPr>
        <p:txBody>
          <a:bodyPr/>
          <a:lstStyle>
            <a:lvl1pPr>
              <a:defRPr>
                <a:solidFill>
                  <a:schemeClr val="bg1"/>
                </a:solidFill>
              </a:defRPr>
            </a:lvl1pPr>
          </a:lstStyle>
          <a:p>
            <a:r>
              <a:rPr lang="en-US"/>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r>
              <a:rPr lang="en-US"/>
              <a:t>National Tender Day - 17 octobre 2024</a:t>
            </a:r>
          </a:p>
        </p:txBody>
      </p:sp>
      <p:sp>
        <p:nvSpPr>
          <p:cNvPr id="12"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0" y="3671047"/>
            <a:ext cx="12191999" cy="2910770"/>
          </a:xfrm>
          <a:prstGeom prst="rect">
            <a:avLst/>
          </a:prstGeom>
          <a:solidFill>
            <a:schemeClr val="bg2"/>
          </a:solidFill>
        </p:spPr>
        <p:txBody>
          <a:bodyPr/>
          <a:lstStyle/>
          <a:p>
            <a:r>
              <a:rPr lang="en-US"/>
              <a:t>Click icon to add picture</a:t>
            </a:r>
          </a:p>
        </p:txBody>
      </p:sp>
      <p:sp>
        <p:nvSpPr>
          <p:cNvPr id="13" name="Content Placeholder 8"/>
          <p:cNvSpPr>
            <a:spLocks noGrp="1"/>
          </p:cNvSpPr>
          <p:nvPr>
            <p:ph sz="quarter" idx="19"/>
          </p:nvPr>
        </p:nvSpPr>
        <p:spPr>
          <a:xfrm>
            <a:off x="515938" y="1431926"/>
            <a:ext cx="11160125" cy="2048106"/>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5F3931A9-2131-D746-8471-7C1586A1E156}"/>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tx1"/>
                </a:solidFill>
              </a:rPr>
              <a:t>www.dlapiper.com</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Page x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4"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7" y="368300"/>
            <a:ext cx="11160125" cy="577153"/>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3"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515937" y="1867800"/>
            <a:ext cx="11160126" cy="4221056"/>
          </a:xfrm>
          <a:prstGeom prst="rect">
            <a:avLst/>
          </a:prstGeom>
          <a:solidFill>
            <a:schemeClr val="bg2"/>
          </a:solidFill>
        </p:spPr>
        <p:txBody>
          <a:bodyPr/>
          <a:lstStyle/>
          <a:p>
            <a:r>
              <a:rPr lang="en-US"/>
              <a:t>Click icon to add picture</a:t>
            </a:r>
          </a:p>
        </p:txBody>
      </p:sp>
      <p:sp>
        <p:nvSpPr>
          <p:cNvPr id="11"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1116012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6" name="Text Placeholder 4">
            <a:extLst>
              <a:ext uri="{FF2B5EF4-FFF2-40B4-BE49-F238E27FC236}">
                <a16:creationId xmlns:a16="http://schemas.microsoft.com/office/drawing/2014/main" id="{3A869F09-321E-4B40-A232-56F628E3867D}"/>
              </a:ext>
            </a:extLst>
          </p:cNvPr>
          <p:cNvSpPr>
            <a:spLocks noGrp="1"/>
          </p:cNvSpPr>
          <p:nvPr>
            <p:ph type="body" sz="quarter" idx="19" hasCustomPrompt="1"/>
          </p:nvPr>
        </p:nvSpPr>
        <p:spPr>
          <a:xfrm>
            <a:off x="515937" y="6093965"/>
            <a:ext cx="11160126" cy="214760"/>
          </a:xfrm>
          <a:prstGeom prst="rect">
            <a:avLst/>
          </a:prstGeom>
        </p:spPr>
        <p:txBody>
          <a:bodyPr/>
          <a:lstStyle>
            <a:lvl1pPr marL="0" indent="0">
              <a:lnSpc>
                <a:spcPct val="100000"/>
              </a:lnSpc>
              <a:buNone/>
              <a:defRPr sz="1200">
                <a:solidFill>
                  <a:schemeClr val="tx2"/>
                </a:solidFill>
              </a:defRPr>
            </a:lvl1pPr>
          </a:lstStyle>
          <a:p>
            <a:pPr lvl="0"/>
            <a:r>
              <a:rPr lang="en-US"/>
              <a:t>Optional caption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Page x 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4" cy="237308"/>
          </a:xfrm>
          <a:prstGeom prst="rect">
            <a:avLst/>
          </a:prstGeom>
        </p:spPr>
        <p:txBody>
          <a:bodyPr rtlCol="0"/>
          <a:lstStyle>
            <a:lvl1pPr marL="0" indent="0">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7" y="368300"/>
            <a:ext cx="11160125" cy="577153"/>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3"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515937" y="1867800"/>
            <a:ext cx="5508626" cy="4221056"/>
          </a:xfrm>
          <a:prstGeom prst="rect">
            <a:avLst/>
          </a:prstGeom>
          <a:solidFill>
            <a:schemeClr val="bg2"/>
          </a:solidFill>
        </p:spPr>
        <p:txBody>
          <a:bodyPr/>
          <a:lstStyle/>
          <a:p>
            <a:r>
              <a:rPr lang="en-US"/>
              <a:t>Click icon to add picture</a:t>
            </a:r>
          </a:p>
        </p:txBody>
      </p:sp>
      <p:sp>
        <p:nvSpPr>
          <p:cNvPr id="11"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550862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6" name="Text Placeholder 4">
            <a:extLst>
              <a:ext uri="{FF2B5EF4-FFF2-40B4-BE49-F238E27FC236}">
                <a16:creationId xmlns:a16="http://schemas.microsoft.com/office/drawing/2014/main" id="{3A869F09-321E-4B40-A232-56F628E3867D}"/>
              </a:ext>
            </a:extLst>
          </p:cNvPr>
          <p:cNvSpPr>
            <a:spLocks noGrp="1"/>
          </p:cNvSpPr>
          <p:nvPr>
            <p:ph type="body" sz="quarter" idx="19" hasCustomPrompt="1"/>
          </p:nvPr>
        </p:nvSpPr>
        <p:spPr>
          <a:xfrm>
            <a:off x="515937" y="6093965"/>
            <a:ext cx="5508625" cy="214760"/>
          </a:xfrm>
          <a:prstGeom prst="rect">
            <a:avLst/>
          </a:prstGeom>
        </p:spPr>
        <p:txBody>
          <a:bodyPr/>
          <a:lstStyle>
            <a:lvl1pPr marL="0" indent="0">
              <a:lnSpc>
                <a:spcPct val="100000"/>
              </a:lnSpc>
              <a:buNone/>
              <a:defRPr sz="1200">
                <a:solidFill>
                  <a:schemeClr val="tx2"/>
                </a:solidFill>
              </a:defRPr>
            </a:lvl1pPr>
          </a:lstStyle>
          <a:p>
            <a:pPr lvl="0"/>
            <a:r>
              <a:rPr lang="en-US"/>
              <a:t>Optional caption</a:t>
            </a:r>
          </a:p>
        </p:txBody>
      </p:sp>
      <p:sp>
        <p:nvSpPr>
          <p:cNvPr id="18" name="Picture Placeholder 3">
            <a:extLst>
              <a:ext uri="{FF2B5EF4-FFF2-40B4-BE49-F238E27FC236}">
                <a16:creationId xmlns:a16="http://schemas.microsoft.com/office/drawing/2014/main" id="{A643DD79-296D-1D4D-9489-1DCF3F20B120}"/>
              </a:ext>
            </a:extLst>
          </p:cNvPr>
          <p:cNvSpPr>
            <a:spLocks noGrp="1"/>
          </p:cNvSpPr>
          <p:nvPr>
            <p:ph type="pic" sz="quarter" idx="20"/>
          </p:nvPr>
        </p:nvSpPr>
        <p:spPr>
          <a:xfrm>
            <a:off x="6167438" y="1867800"/>
            <a:ext cx="5500456" cy="4221056"/>
          </a:xfrm>
          <a:prstGeom prst="rect">
            <a:avLst/>
          </a:prstGeom>
          <a:solidFill>
            <a:schemeClr val="bg2"/>
          </a:solidFill>
        </p:spPr>
        <p:txBody>
          <a:bodyPr/>
          <a:lstStyle/>
          <a:p>
            <a:r>
              <a:rPr lang="en-US"/>
              <a:t>Click icon to add picture</a:t>
            </a:r>
          </a:p>
        </p:txBody>
      </p:sp>
      <p:sp>
        <p:nvSpPr>
          <p:cNvPr id="19" name="Text Placeholder 4">
            <a:extLst>
              <a:ext uri="{FF2B5EF4-FFF2-40B4-BE49-F238E27FC236}">
                <a16:creationId xmlns:a16="http://schemas.microsoft.com/office/drawing/2014/main" id="{3A869F09-321E-4B40-A232-56F628E3867D}"/>
              </a:ext>
            </a:extLst>
          </p:cNvPr>
          <p:cNvSpPr>
            <a:spLocks noGrp="1"/>
          </p:cNvSpPr>
          <p:nvPr>
            <p:ph type="body" sz="quarter" idx="21" hasCustomPrompt="1"/>
          </p:nvPr>
        </p:nvSpPr>
        <p:spPr>
          <a:xfrm>
            <a:off x="6159268" y="6093965"/>
            <a:ext cx="5508625" cy="214760"/>
          </a:xfrm>
          <a:prstGeom prst="rect">
            <a:avLst/>
          </a:prstGeom>
        </p:spPr>
        <p:txBody>
          <a:bodyPr/>
          <a:lstStyle>
            <a:lvl1pPr marL="0" indent="0">
              <a:lnSpc>
                <a:spcPct val="100000"/>
              </a:lnSpc>
              <a:buNone/>
              <a:defRPr sz="1200">
                <a:solidFill>
                  <a:schemeClr val="tx2"/>
                </a:solidFill>
              </a:defRPr>
            </a:lvl1pPr>
          </a:lstStyle>
          <a:p>
            <a:pPr lvl="0"/>
            <a:r>
              <a:rPr lang="en-US"/>
              <a:t>Optional caption</a:t>
            </a:r>
          </a:p>
        </p:txBody>
      </p:sp>
      <p:sp>
        <p:nvSpPr>
          <p:cNvPr id="20" name="Text Placeholder 2">
            <a:extLst>
              <a:ext uri="{FF2B5EF4-FFF2-40B4-BE49-F238E27FC236}">
                <a16:creationId xmlns:a16="http://schemas.microsoft.com/office/drawing/2014/main" id="{65975A82-7EB2-6E48-B38C-B5AEBD5D9A89}"/>
              </a:ext>
            </a:extLst>
          </p:cNvPr>
          <p:cNvSpPr>
            <a:spLocks noGrp="1" noChangeAspect="1"/>
          </p:cNvSpPr>
          <p:nvPr>
            <p:ph type="body" idx="22" hasCustomPrompt="1"/>
          </p:nvPr>
        </p:nvSpPr>
        <p:spPr>
          <a:xfrm>
            <a:off x="6167439" y="1432200"/>
            <a:ext cx="550862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Page x 3">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4" cy="237308"/>
          </a:xfrm>
          <a:prstGeom prst="rect">
            <a:avLst/>
          </a:prstGeom>
        </p:spPr>
        <p:txBody>
          <a:bodyPr rtlCol="0"/>
          <a:lstStyle>
            <a:lvl1pPr marL="0" indent="0">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7" y="368300"/>
            <a:ext cx="11160125" cy="577153"/>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3"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515939" y="1867800"/>
            <a:ext cx="3614736" cy="4221056"/>
          </a:xfrm>
          <a:prstGeom prst="rect">
            <a:avLst/>
          </a:prstGeom>
          <a:solidFill>
            <a:schemeClr val="bg2"/>
          </a:solidFill>
        </p:spPr>
        <p:txBody>
          <a:bodyPr/>
          <a:lstStyle/>
          <a:p>
            <a:r>
              <a:rPr lang="en-US"/>
              <a:t>Click icon to add picture</a:t>
            </a:r>
          </a:p>
        </p:txBody>
      </p:sp>
      <p:sp>
        <p:nvSpPr>
          <p:cNvPr id="11"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3614737"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6" name="Text Placeholder 4">
            <a:extLst>
              <a:ext uri="{FF2B5EF4-FFF2-40B4-BE49-F238E27FC236}">
                <a16:creationId xmlns:a16="http://schemas.microsoft.com/office/drawing/2014/main" id="{3A869F09-321E-4B40-A232-56F628E3867D}"/>
              </a:ext>
            </a:extLst>
          </p:cNvPr>
          <p:cNvSpPr>
            <a:spLocks noGrp="1"/>
          </p:cNvSpPr>
          <p:nvPr>
            <p:ph type="body" sz="quarter" idx="19" hasCustomPrompt="1"/>
          </p:nvPr>
        </p:nvSpPr>
        <p:spPr>
          <a:xfrm>
            <a:off x="515937" y="6093965"/>
            <a:ext cx="3614737" cy="214760"/>
          </a:xfrm>
          <a:prstGeom prst="rect">
            <a:avLst/>
          </a:prstGeom>
        </p:spPr>
        <p:txBody>
          <a:bodyPr/>
          <a:lstStyle>
            <a:lvl1pPr marL="0" indent="0">
              <a:lnSpc>
                <a:spcPct val="100000"/>
              </a:lnSpc>
              <a:buNone/>
              <a:defRPr sz="1200">
                <a:solidFill>
                  <a:schemeClr val="tx2"/>
                </a:solidFill>
              </a:defRPr>
            </a:lvl1pPr>
          </a:lstStyle>
          <a:p>
            <a:pPr lvl="0"/>
            <a:r>
              <a:rPr lang="en-US"/>
              <a:t>Optional caption</a:t>
            </a:r>
          </a:p>
        </p:txBody>
      </p:sp>
      <p:sp>
        <p:nvSpPr>
          <p:cNvPr id="24" name="Picture Placeholder 3">
            <a:extLst>
              <a:ext uri="{FF2B5EF4-FFF2-40B4-BE49-F238E27FC236}">
                <a16:creationId xmlns:a16="http://schemas.microsoft.com/office/drawing/2014/main" id="{A643DD79-296D-1D4D-9489-1DCF3F20B120}"/>
              </a:ext>
            </a:extLst>
          </p:cNvPr>
          <p:cNvSpPr>
            <a:spLocks noGrp="1"/>
          </p:cNvSpPr>
          <p:nvPr>
            <p:ph type="pic" sz="quarter" idx="20"/>
          </p:nvPr>
        </p:nvSpPr>
        <p:spPr>
          <a:xfrm>
            <a:off x="4286249" y="1867800"/>
            <a:ext cx="3616325" cy="4221056"/>
          </a:xfrm>
          <a:prstGeom prst="rect">
            <a:avLst/>
          </a:prstGeom>
          <a:solidFill>
            <a:schemeClr val="bg2"/>
          </a:solidFill>
        </p:spPr>
        <p:txBody>
          <a:bodyPr/>
          <a:lstStyle/>
          <a:p>
            <a:r>
              <a:rPr lang="en-US"/>
              <a:t>Click icon to add picture</a:t>
            </a:r>
          </a:p>
        </p:txBody>
      </p:sp>
      <p:sp>
        <p:nvSpPr>
          <p:cNvPr id="25" name="Text Placeholder 2">
            <a:extLst>
              <a:ext uri="{FF2B5EF4-FFF2-40B4-BE49-F238E27FC236}">
                <a16:creationId xmlns:a16="http://schemas.microsoft.com/office/drawing/2014/main" id="{65975A82-7EB2-6E48-B38C-B5AEBD5D9A89}"/>
              </a:ext>
            </a:extLst>
          </p:cNvPr>
          <p:cNvSpPr>
            <a:spLocks noGrp="1" noChangeAspect="1"/>
          </p:cNvSpPr>
          <p:nvPr>
            <p:ph type="body" idx="21" hasCustomPrompt="1"/>
          </p:nvPr>
        </p:nvSpPr>
        <p:spPr>
          <a:xfrm>
            <a:off x="4286249" y="1432200"/>
            <a:ext cx="3614737"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26" name="Text Placeholder 4">
            <a:extLst>
              <a:ext uri="{FF2B5EF4-FFF2-40B4-BE49-F238E27FC236}">
                <a16:creationId xmlns:a16="http://schemas.microsoft.com/office/drawing/2014/main" id="{3A869F09-321E-4B40-A232-56F628E3867D}"/>
              </a:ext>
            </a:extLst>
          </p:cNvPr>
          <p:cNvSpPr>
            <a:spLocks noGrp="1"/>
          </p:cNvSpPr>
          <p:nvPr>
            <p:ph type="body" sz="quarter" idx="22" hasCustomPrompt="1"/>
          </p:nvPr>
        </p:nvSpPr>
        <p:spPr>
          <a:xfrm>
            <a:off x="4286248" y="6093965"/>
            <a:ext cx="3614737" cy="214760"/>
          </a:xfrm>
          <a:prstGeom prst="rect">
            <a:avLst/>
          </a:prstGeom>
        </p:spPr>
        <p:txBody>
          <a:bodyPr/>
          <a:lstStyle>
            <a:lvl1pPr marL="0" indent="0">
              <a:lnSpc>
                <a:spcPct val="100000"/>
              </a:lnSpc>
              <a:buNone/>
              <a:defRPr sz="1200">
                <a:solidFill>
                  <a:schemeClr val="tx2"/>
                </a:solidFill>
              </a:defRPr>
            </a:lvl1pPr>
          </a:lstStyle>
          <a:p>
            <a:pPr lvl="0"/>
            <a:r>
              <a:rPr lang="en-US"/>
              <a:t>Optional caption</a:t>
            </a:r>
          </a:p>
        </p:txBody>
      </p:sp>
      <p:sp>
        <p:nvSpPr>
          <p:cNvPr id="27" name="Picture Placeholder 3">
            <a:extLst>
              <a:ext uri="{FF2B5EF4-FFF2-40B4-BE49-F238E27FC236}">
                <a16:creationId xmlns:a16="http://schemas.microsoft.com/office/drawing/2014/main" id="{A643DD79-296D-1D4D-9489-1DCF3F20B120}"/>
              </a:ext>
            </a:extLst>
          </p:cNvPr>
          <p:cNvSpPr>
            <a:spLocks noGrp="1"/>
          </p:cNvSpPr>
          <p:nvPr>
            <p:ph type="pic" sz="quarter" idx="23"/>
          </p:nvPr>
        </p:nvSpPr>
        <p:spPr>
          <a:xfrm>
            <a:off x="8061327" y="1867800"/>
            <a:ext cx="3614736" cy="4221056"/>
          </a:xfrm>
          <a:prstGeom prst="rect">
            <a:avLst/>
          </a:prstGeom>
          <a:solidFill>
            <a:schemeClr val="bg2"/>
          </a:solidFill>
        </p:spPr>
        <p:txBody>
          <a:bodyPr/>
          <a:lstStyle/>
          <a:p>
            <a:r>
              <a:rPr lang="en-US"/>
              <a:t>Click icon to add picture</a:t>
            </a:r>
          </a:p>
        </p:txBody>
      </p:sp>
      <p:sp>
        <p:nvSpPr>
          <p:cNvPr id="28" name="Text Placeholder 2">
            <a:extLst>
              <a:ext uri="{FF2B5EF4-FFF2-40B4-BE49-F238E27FC236}">
                <a16:creationId xmlns:a16="http://schemas.microsoft.com/office/drawing/2014/main" id="{65975A82-7EB2-6E48-B38C-B5AEBD5D9A89}"/>
              </a:ext>
            </a:extLst>
          </p:cNvPr>
          <p:cNvSpPr>
            <a:spLocks noGrp="1" noChangeAspect="1"/>
          </p:cNvSpPr>
          <p:nvPr>
            <p:ph type="body" idx="24" hasCustomPrompt="1"/>
          </p:nvPr>
        </p:nvSpPr>
        <p:spPr>
          <a:xfrm>
            <a:off x="8061326" y="1432200"/>
            <a:ext cx="3614737"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29" name="Text Placeholder 4">
            <a:extLst>
              <a:ext uri="{FF2B5EF4-FFF2-40B4-BE49-F238E27FC236}">
                <a16:creationId xmlns:a16="http://schemas.microsoft.com/office/drawing/2014/main" id="{3A869F09-321E-4B40-A232-56F628E3867D}"/>
              </a:ext>
            </a:extLst>
          </p:cNvPr>
          <p:cNvSpPr>
            <a:spLocks noGrp="1"/>
          </p:cNvSpPr>
          <p:nvPr>
            <p:ph type="body" sz="quarter" idx="25" hasCustomPrompt="1"/>
          </p:nvPr>
        </p:nvSpPr>
        <p:spPr>
          <a:xfrm>
            <a:off x="8061325" y="6093965"/>
            <a:ext cx="3614737" cy="214760"/>
          </a:xfrm>
          <a:prstGeom prst="rect">
            <a:avLst/>
          </a:prstGeom>
        </p:spPr>
        <p:txBody>
          <a:bodyPr/>
          <a:lstStyle>
            <a:lvl1pPr marL="0" indent="0">
              <a:lnSpc>
                <a:spcPct val="100000"/>
              </a:lnSpc>
              <a:buNone/>
              <a:defRPr sz="1200">
                <a:solidFill>
                  <a:schemeClr val="tx2"/>
                </a:solidFill>
              </a:defRPr>
            </a:lvl1pPr>
          </a:lstStyle>
          <a:p>
            <a:pPr lvl="0"/>
            <a:r>
              <a:rPr lang="en-US"/>
              <a:t>Optional caption</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Image Page x 3">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4" cy="237308"/>
          </a:xfrm>
          <a:prstGeom prst="rect">
            <a:avLst/>
          </a:prstGeom>
        </p:spPr>
        <p:txBody>
          <a:bodyPr rtlCol="0"/>
          <a:lstStyle>
            <a:lvl1pPr marL="0" indent="0">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9" y="368300"/>
            <a:ext cx="11160123" cy="577153"/>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1"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637040"/>
            <a:ext cx="1727199" cy="435600"/>
          </a:xfrm>
          <a:prstGeom prst="rect">
            <a:avLst/>
          </a:prstGeom>
        </p:spPr>
        <p:txBody>
          <a:bodyPr anchor="t" anchorCtr="0">
            <a:normAutofit/>
          </a:bodyPr>
          <a:lstStyle>
            <a:lvl1pPr marL="0" indent="0">
              <a:lnSpc>
                <a:spcPct val="100000"/>
              </a:lnSpc>
              <a:buNone/>
              <a:defRPr sz="16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24" name="Picture Placeholder 5">
            <a:extLst>
              <a:ext uri="{FF2B5EF4-FFF2-40B4-BE49-F238E27FC236}">
                <a16:creationId xmlns:a16="http://schemas.microsoft.com/office/drawing/2014/main" id="{EBF22DA3-A49C-6440-A6F8-4BDC8A933B20}"/>
              </a:ext>
            </a:extLst>
          </p:cNvPr>
          <p:cNvSpPr>
            <a:spLocks noGrp="1"/>
          </p:cNvSpPr>
          <p:nvPr>
            <p:ph type="pic" sz="quarter" idx="13"/>
          </p:nvPr>
        </p:nvSpPr>
        <p:spPr>
          <a:xfrm>
            <a:off x="515939" y="2072640"/>
            <a:ext cx="1727538" cy="1991537"/>
          </a:xfrm>
          <a:prstGeom prst="rect">
            <a:avLst/>
          </a:prstGeom>
          <a:solidFill>
            <a:schemeClr val="bg2"/>
          </a:solidFill>
        </p:spPr>
        <p:txBody>
          <a:bodyPr/>
          <a:lstStyle/>
          <a:p>
            <a:r>
              <a:rPr lang="en-US"/>
              <a:t>Click icon to add picture</a:t>
            </a:r>
          </a:p>
        </p:txBody>
      </p:sp>
      <p:sp>
        <p:nvSpPr>
          <p:cNvPr id="26" name="Text Placeholder 4">
            <a:extLst>
              <a:ext uri="{FF2B5EF4-FFF2-40B4-BE49-F238E27FC236}">
                <a16:creationId xmlns:a16="http://schemas.microsoft.com/office/drawing/2014/main" id="{3A869F09-321E-4B40-A232-56F628E3867D}"/>
              </a:ext>
            </a:extLst>
          </p:cNvPr>
          <p:cNvSpPr>
            <a:spLocks noGrp="1"/>
          </p:cNvSpPr>
          <p:nvPr>
            <p:ph type="body" sz="quarter" idx="26" hasCustomPrompt="1"/>
          </p:nvPr>
        </p:nvSpPr>
        <p:spPr>
          <a:xfrm>
            <a:off x="515938" y="4105283"/>
            <a:ext cx="1727200" cy="222250"/>
          </a:xfrm>
          <a:prstGeom prst="rect">
            <a:avLst/>
          </a:prstGeom>
        </p:spPr>
        <p:txBody>
          <a:bodyPr anchor="t" anchorCtr="0"/>
          <a:lstStyle>
            <a:lvl1pPr marL="0" indent="0">
              <a:lnSpc>
                <a:spcPct val="100000"/>
              </a:lnSpc>
              <a:buNone/>
              <a:defRPr sz="1200" baseline="0">
                <a:solidFill>
                  <a:schemeClr val="tx2"/>
                </a:solidFill>
              </a:defRPr>
            </a:lvl1pPr>
          </a:lstStyle>
          <a:p>
            <a:pPr lvl="0"/>
            <a:r>
              <a:rPr lang="en-US"/>
              <a:t>Optional caption</a:t>
            </a:r>
          </a:p>
        </p:txBody>
      </p:sp>
      <p:sp>
        <p:nvSpPr>
          <p:cNvPr id="27" name="Text Placeholder 2">
            <a:extLst>
              <a:ext uri="{FF2B5EF4-FFF2-40B4-BE49-F238E27FC236}">
                <a16:creationId xmlns:a16="http://schemas.microsoft.com/office/drawing/2014/main" id="{65975A82-7EB2-6E48-B38C-B5AEBD5D9A89}"/>
              </a:ext>
            </a:extLst>
          </p:cNvPr>
          <p:cNvSpPr>
            <a:spLocks noGrp="1" noChangeAspect="1"/>
          </p:cNvSpPr>
          <p:nvPr>
            <p:ph type="body" idx="27" hasCustomPrompt="1"/>
          </p:nvPr>
        </p:nvSpPr>
        <p:spPr>
          <a:xfrm>
            <a:off x="2403136" y="1637040"/>
            <a:ext cx="1727199" cy="435600"/>
          </a:xfrm>
          <a:prstGeom prst="rect">
            <a:avLst/>
          </a:prstGeom>
        </p:spPr>
        <p:txBody>
          <a:bodyPr anchor="t" anchorCtr="0">
            <a:normAutofit/>
          </a:bodyPr>
          <a:lstStyle>
            <a:lvl1pPr marL="0" indent="0">
              <a:lnSpc>
                <a:spcPct val="100000"/>
              </a:lnSpc>
              <a:buNone/>
              <a:defRPr sz="16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28" name="Picture Placeholder 5">
            <a:extLst>
              <a:ext uri="{FF2B5EF4-FFF2-40B4-BE49-F238E27FC236}">
                <a16:creationId xmlns:a16="http://schemas.microsoft.com/office/drawing/2014/main" id="{EBF22DA3-A49C-6440-A6F8-4BDC8A933B20}"/>
              </a:ext>
            </a:extLst>
          </p:cNvPr>
          <p:cNvSpPr>
            <a:spLocks noGrp="1"/>
          </p:cNvSpPr>
          <p:nvPr>
            <p:ph type="pic" sz="quarter" idx="28"/>
          </p:nvPr>
        </p:nvSpPr>
        <p:spPr>
          <a:xfrm>
            <a:off x="2403137" y="2072640"/>
            <a:ext cx="1727538" cy="1991537"/>
          </a:xfrm>
          <a:prstGeom prst="rect">
            <a:avLst/>
          </a:prstGeom>
          <a:solidFill>
            <a:schemeClr val="bg2"/>
          </a:solidFill>
        </p:spPr>
        <p:txBody>
          <a:bodyPr/>
          <a:lstStyle/>
          <a:p>
            <a:r>
              <a:rPr lang="en-US"/>
              <a:t>Click icon to add picture</a:t>
            </a:r>
          </a:p>
        </p:txBody>
      </p:sp>
      <p:sp>
        <p:nvSpPr>
          <p:cNvPr id="29" name="Text Placeholder 4">
            <a:extLst>
              <a:ext uri="{FF2B5EF4-FFF2-40B4-BE49-F238E27FC236}">
                <a16:creationId xmlns:a16="http://schemas.microsoft.com/office/drawing/2014/main" id="{3A869F09-321E-4B40-A232-56F628E3867D}"/>
              </a:ext>
            </a:extLst>
          </p:cNvPr>
          <p:cNvSpPr>
            <a:spLocks noGrp="1"/>
          </p:cNvSpPr>
          <p:nvPr>
            <p:ph type="body" sz="quarter" idx="29" hasCustomPrompt="1"/>
          </p:nvPr>
        </p:nvSpPr>
        <p:spPr>
          <a:xfrm>
            <a:off x="2403136" y="4105283"/>
            <a:ext cx="1727200" cy="222250"/>
          </a:xfrm>
          <a:prstGeom prst="rect">
            <a:avLst/>
          </a:prstGeom>
        </p:spPr>
        <p:txBody>
          <a:bodyPr anchor="t" anchorCtr="0"/>
          <a:lstStyle>
            <a:lvl1pPr marL="0" indent="0">
              <a:lnSpc>
                <a:spcPct val="100000"/>
              </a:lnSpc>
              <a:buNone/>
              <a:defRPr sz="1200" baseline="0">
                <a:solidFill>
                  <a:schemeClr val="tx2"/>
                </a:solidFill>
              </a:defRPr>
            </a:lvl1pPr>
          </a:lstStyle>
          <a:p>
            <a:pPr lvl="0"/>
            <a:r>
              <a:rPr lang="en-US"/>
              <a:t>Optional caption</a:t>
            </a:r>
          </a:p>
        </p:txBody>
      </p:sp>
      <p:sp>
        <p:nvSpPr>
          <p:cNvPr id="30" name="Text Placeholder 2">
            <a:extLst>
              <a:ext uri="{FF2B5EF4-FFF2-40B4-BE49-F238E27FC236}">
                <a16:creationId xmlns:a16="http://schemas.microsoft.com/office/drawing/2014/main" id="{65975A82-7EB2-6E48-B38C-B5AEBD5D9A89}"/>
              </a:ext>
            </a:extLst>
          </p:cNvPr>
          <p:cNvSpPr>
            <a:spLocks noGrp="1" noChangeAspect="1"/>
          </p:cNvSpPr>
          <p:nvPr>
            <p:ph type="body" idx="30" hasCustomPrompt="1"/>
          </p:nvPr>
        </p:nvSpPr>
        <p:spPr>
          <a:xfrm>
            <a:off x="4286250" y="1637040"/>
            <a:ext cx="1727199" cy="435600"/>
          </a:xfrm>
          <a:prstGeom prst="rect">
            <a:avLst/>
          </a:prstGeom>
        </p:spPr>
        <p:txBody>
          <a:bodyPr anchor="t" anchorCtr="0">
            <a:normAutofit/>
          </a:bodyPr>
          <a:lstStyle>
            <a:lvl1pPr marL="0" indent="0">
              <a:lnSpc>
                <a:spcPct val="100000"/>
              </a:lnSpc>
              <a:buNone/>
              <a:defRPr sz="16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31" name="Picture Placeholder 5">
            <a:extLst>
              <a:ext uri="{FF2B5EF4-FFF2-40B4-BE49-F238E27FC236}">
                <a16:creationId xmlns:a16="http://schemas.microsoft.com/office/drawing/2014/main" id="{EBF22DA3-A49C-6440-A6F8-4BDC8A933B20}"/>
              </a:ext>
            </a:extLst>
          </p:cNvPr>
          <p:cNvSpPr>
            <a:spLocks noGrp="1"/>
          </p:cNvSpPr>
          <p:nvPr>
            <p:ph type="pic" sz="quarter" idx="31"/>
          </p:nvPr>
        </p:nvSpPr>
        <p:spPr>
          <a:xfrm>
            <a:off x="4286251" y="2072640"/>
            <a:ext cx="1727538" cy="1991537"/>
          </a:xfrm>
          <a:prstGeom prst="rect">
            <a:avLst/>
          </a:prstGeom>
          <a:solidFill>
            <a:schemeClr val="bg2"/>
          </a:solidFill>
        </p:spPr>
        <p:txBody>
          <a:bodyPr/>
          <a:lstStyle/>
          <a:p>
            <a:r>
              <a:rPr lang="en-US"/>
              <a:t>Click icon to add picture</a:t>
            </a:r>
          </a:p>
        </p:txBody>
      </p:sp>
      <p:sp>
        <p:nvSpPr>
          <p:cNvPr id="32" name="Text Placeholder 4">
            <a:extLst>
              <a:ext uri="{FF2B5EF4-FFF2-40B4-BE49-F238E27FC236}">
                <a16:creationId xmlns:a16="http://schemas.microsoft.com/office/drawing/2014/main" id="{3A869F09-321E-4B40-A232-56F628E3867D}"/>
              </a:ext>
            </a:extLst>
          </p:cNvPr>
          <p:cNvSpPr>
            <a:spLocks noGrp="1"/>
          </p:cNvSpPr>
          <p:nvPr>
            <p:ph type="body" sz="quarter" idx="32" hasCustomPrompt="1"/>
          </p:nvPr>
        </p:nvSpPr>
        <p:spPr>
          <a:xfrm>
            <a:off x="4286250" y="4105283"/>
            <a:ext cx="1727200" cy="222250"/>
          </a:xfrm>
          <a:prstGeom prst="rect">
            <a:avLst/>
          </a:prstGeom>
        </p:spPr>
        <p:txBody>
          <a:bodyPr anchor="t" anchorCtr="0"/>
          <a:lstStyle>
            <a:lvl1pPr marL="0" indent="0">
              <a:lnSpc>
                <a:spcPct val="100000"/>
              </a:lnSpc>
              <a:buNone/>
              <a:defRPr sz="1200" baseline="0">
                <a:solidFill>
                  <a:schemeClr val="tx2"/>
                </a:solidFill>
              </a:defRPr>
            </a:lvl1pPr>
          </a:lstStyle>
          <a:p>
            <a:pPr lvl="0"/>
            <a:r>
              <a:rPr lang="en-US"/>
              <a:t>Optional caption</a:t>
            </a:r>
          </a:p>
        </p:txBody>
      </p:sp>
      <p:sp>
        <p:nvSpPr>
          <p:cNvPr id="33" name="Text Placeholder 2">
            <a:extLst>
              <a:ext uri="{FF2B5EF4-FFF2-40B4-BE49-F238E27FC236}">
                <a16:creationId xmlns:a16="http://schemas.microsoft.com/office/drawing/2014/main" id="{65975A82-7EB2-6E48-B38C-B5AEBD5D9A89}"/>
              </a:ext>
            </a:extLst>
          </p:cNvPr>
          <p:cNvSpPr>
            <a:spLocks noGrp="1" noChangeAspect="1"/>
          </p:cNvSpPr>
          <p:nvPr>
            <p:ph type="body" idx="33" hasCustomPrompt="1"/>
          </p:nvPr>
        </p:nvSpPr>
        <p:spPr>
          <a:xfrm>
            <a:off x="6175036" y="1637040"/>
            <a:ext cx="1727199" cy="435600"/>
          </a:xfrm>
          <a:prstGeom prst="rect">
            <a:avLst/>
          </a:prstGeom>
        </p:spPr>
        <p:txBody>
          <a:bodyPr anchor="t" anchorCtr="0">
            <a:normAutofit/>
          </a:bodyPr>
          <a:lstStyle>
            <a:lvl1pPr marL="0" indent="0">
              <a:lnSpc>
                <a:spcPct val="100000"/>
              </a:lnSpc>
              <a:buNone/>
              <a:defRPr sz="16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34" name="Picture Placeholder 5">
            <a:extLst>
              <a:ext uri="{FF2B5EF4-FFF2-40B4-BE49-F238E27FC236}">
                <a16:creationId xmlns:a16="http://schemas.microsoft.com/office/drawing/2014/main" id="{EBF22DA3-A49C-6440-A6F8-4BDC8A933B20}"/>
              </a:ext>
            </a:extLst>
          </p:cNvPr>
          <p:cNvSpPr>
            <a:spLocks noGrp="1"/>
          </p:cNvSpPr>
          <p:nvPr>
            <p:ph type="pic" sz="quarter" idx="34"/>
          </p:nvPr>
        </p:nvSpPr>
        <p:spPr>
          <a:xfrm>
            <a:off x="6175037" y="2072640"/>
            <a:ext cx="1727538" cy="1991537"/>
          </a:xfrm>
          <a:prstGeom prst="rect">
            <a:avLst/>
          </a:prstGeom>
          <a:solidFill>
            <a:schemeClr val="bg2"/>
          </a:solidFill>
        </p:spPr>
        <p:txBody>
          <a:bodyPr/>
          <a:lstStyle/>
          <a:p>
            <a:r>
              <a:rPr lang="en-US"/>
              <a:t>Click icon to add picture</a:t>
            </a:r>
          </a:p>
        </p:txBody>
      </p:sp>
      <p:sp>
        <p:nvSpPr>
          <p:cNvPr id="35" name="Text Placeholder 4">
            <a:extLst>
              <a:ext uri="{FF2B5EF4-FFF2-40B4-BE49-F238E27FC236}">
                <a16:creationId xmlns:a16="http://schemas.microsoft.com/office/drawing/2014/main" id="{3A869F09-321E-4B40-A232-56F628E3867D}"/>
              </a:ext>
            </a:extLst>
          </p:cNvPr>
          <p:cNvSpPr>
            <a:spLocks noGrp="1"/>
          </p:cNvSpPr>
          <p:nvPr>
            <p:ph type="body" sz="quarter" idx="35" hasCustomPrompt="1"/>
          </p:nvPr>
        </p:nvSpPr>
        <p:spPr>
          <a:xfrm>
            <a:off x="6175036" y="4105283"/>
            <a:ext cx="1727200" cy="222250"/>
          </a:xfrm>
          <a:prstGeom prst="rect">
            <a:avLst/>
          </a:prstGeom>
        </p:spPr>
        <p:txBody>
          <a:bodyPr anchor="t" anchorCtr="0"/>
          <a:lstStyle>
            <a:lvl1pPr marL="0" indent="0">
              <a:lnSpc>
                <a:spcPct val="100000"/>
              </a:lnSpc>
              <a:buNone/>
              <a:defRPr sz="1200" baseline="0">
                <a:solidFill>
                  <a:schemeClr val="tx2"/>
                </a:solidFill>
              </a:defRPr>
            </a:lvl1pPr>
          </a:lstStyle>
          <a:p>
            <a:pPr lvl="0"/>
            <a:r>
              <a:rPr lang="en-US"/>
              <a:t>Optional caption</a:t>
            </a:r>
          </a:p>
        </p:txBody>
      </p:sp>
      <p:sp>
        <p:nvSpPr>
          <p:cNvPr id="36" name="Text Placeholder 2">
            <a:extLst>
              <a:ext uri="{FF2B5EF4-FFF2-40B4-BE49-F238E27FC236}">
                <a16:creationId xmlns:a16="http://schemas.microsoft.com/office/drawing/2014/main" id="{65975A82-7EB2-6E48-B38C-B5AEBD5D9A89}"/>
              </a:ext>
            </a:extLst>
          </p:cNvPr>
          <p:cNvSpPr>
            <a:spLocks noGrp="1" noChangeAspect="1"/>
          </p:cNvSpPr>
          <p:nvPr>
            <p:ph type="body" idx="36" hasCustomPrompt="1"/>
          </p:nvPr>
        </p:nvSpPr>
        <p:spPr>
          <a:xfrm>
            <a:off x="8058149" y="1637040"/>
            <a:ext cx="1727199" cy="435600"/>
          </a:xfrm>
          <a:prstGeom prst="rect">
            <a:avLst/>
          </a:prstGeom>
        </p:spPr>
        <p:txBody>
          <a:bodyPr anchor="t" anchorCtr="0">
            <a:normAutofit/>
          </a:bodyPr>
          <a:lstStyle>
            <a:lvl1pPr marL="0" indent="0">
              <a:lnSpc>
                <a:spcPct val="100000"/>
              </a:lnSpc>
              <a:buNone/>
              <a:defRPr sz="16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37" name="Picture Placeholder 5">
            <a:extLst>
              <a:ext uri="{FF2B5EF4-FFF2-40B4-BE49-F238E27FC236}">
                <a16:creationId xmlns:a16="http://schemas.microsoft.com/office/drawing/2014/main" id="{EBF22DA3-A49C-6440-A6F8-4BDC8A933B20}"/>
              </a:ext>
            </a:extLst>
          </p:cNvPr>
          <p:cNvSpPr>
            <a:spLocks noGrp="1"/>
          </p:cNvSpPr>
          <p:nvPr>
            <p:ph type="pic" sz="quarter" idx="37"/>
          </p:nvPr>
        </p:nvSpPr>
        <p:spPr>
          <a:xfrm>
            <a:off x="8058150" y="2072640"/>
            <a:ext cx="1727538" cy="1991537"/>
          </a:xfrm>
          <a:prstGeom prst="rect">
            <a:avLst/>
          </a:prstGeom>
          <a:solidFill>
            <a:schemeClr val="bg2"/>
          </a:solidFill>
        </p:spPr>
        <p:txBody>
          <a:bodyPr/>
          <a:lstStyle/>
          <a:p>
            <a:r>
              <a:rPr lang="en-US"/>
              <a:t>Click icon to add picture</a:t>
            </a:r>
          </a:p>
        </p:txBody>
      </p:sp>
      <p:sp>
        <p:nvSpPr>
          <p:cNvPr id="38" name="Text Placeholder 4">
            <a:extLst>
              <a:ext uri="{FF2B5EF4-FFF2-40B4-BE49-F238E27FC236}">
                <a16:creationId xmlns:a16="http://schemas.microsoft.com/office/drawing/2014/main" id="{3A869F09-321E-4B40-A232-56F628E3867D}"/>
              </a:ext>
            </a:extLst>
          </p:cNvPr>
          <p:cNvSpPr>
            <a:spLocks noGrp="1"/>
          </p:cNvSpPr>
          <p:nvPr>
            <p:ph type="body" sz="quarter" idx="38" hasCustomPrompt="1"/>
          </p:nvPr>
        </p:nvSpPr>
        <p:spPr>
          <a:xfrm>
            <a:off x="8058149" y="4105283"/>
            <a:ext cx="1727200" cy="222250"/>
          </a:xfrm>
          <a:prstGeom prst="rect">
            <a:avLst/>
          </a:prstGeom>
        </p:spPr>
        <p:txBody>
          <a:bodyPr anchor="t" anchorCtr="0"/>
          <a:lstStyle>
            <a:lvl1pPr marL="0" indent="0">
              <a:lnSpc>
                <a:spcPct val="100000"/>
              </a:lnSpc>
              <a:buNone/>
              <a:defRPr sz="1200" baseline="0">
                <a:solidFill>
                  <a:schemeClr val="tx2"/>
                </a:solidFill>
              </a:defRPr>
            </a:lvl1pPr>
          </a:lstStyle>
          <a:p>
            <a:pPr lvl="0"/>
            <a:r>
              <a:rPr lang="en-US"/>
              <a:t>Optional caption</a:t>
            </a:r>
          </a:p>
        </p:txBody>
      </p:sp>
      <p:sp>
        <p:nvSpPr>
          <p:cNvPr id="39" name="Text Placeholder 2">
            <a:extLst>
              <a:ext uri="{FF2B5EF4-FFF2-40B4-BE49-F238E27FC236}">
                <a16:creationId xmlns:a16="http://schemas.microsoft.com/office/drawing/2014/main" id="{65975A82-7EB2-6E48-B38C-B5AEBD5D9A89}"/>
              </a:ext>
            </a:extLst>
          </p:cNvPr>
          <p:cNvSpPr>
            <a:spLocks noGrp="1" noChangeAspect="1"/>
          </p:cNvSpPr>
          <p:nvPr>
            <p:ph type="body" idx="39" hasCustomPrompt="1"/>
          </p:nvPr>
        </p:nvSpPr>
        <p:spPr>
          <a:xfrm>
            <a:off x="9948863" y="1637040"/>
            <a:ext cx="1727199" cy="435600"/>
          </a:xfrm>
          <a:prstGeom prst="rect">
            <a:avLst/>
          </a:prstGeom>
        </p:spPr>
        <p:txBody>
          <a:bodyPr anchor="t" anchorCtr="0">
            <a:normAutofit/>
          </a:bodyPr>
          <a:lstStyle>
            <a:lvl1pPr marL="0" indent="0">
              <a:lnSpc>
                <a:spcPct val="100000"/>
              </a:lnSpc>
              <a:buNone/>
              <a:defRPr sz="16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40" name="Picture Placeholder 5">
            <a:extLst>
              <a:ext uri="{FF2B5EF4-FFF2-40B4-BE49-F238E27FC236}">
                <a16:creationId xmlns:a16="http://schemas.microsoft.com/office/drawing/2014/main" id="{EBF22DA3-A49C-6440-A6F8-4BDC8A933B20}"/>
              </a:ext>
            </a:extLst>
          </p:cNvPr>
          <p:cNvSpPr>
            <a:spLocks noGrp="1"/>
          </p:cNvSpPr>
          <p:nvPr>
            <p:ph type="pic" sz="quarter" idx="40"/>
          </p:nvPr>
        </p:nvSpPr>
        <p:spPr>
          <a:xfrm>
            <a:off x="9948864" y="2072640"/>
            <a:ext cx="1727538" cy="1991537"/>
          </a:xfrm>
          <a:prstGeom prst="rect">
            <a:avLst/>
          </a:prstGeom>
          <a:solidFill>
            <a:schemeClr val="bg2"/>
          </a:solidFill>
        </p:spPr>
        <p:txBody>
          <a:bodyPr/>
          <a:lstStyle/>
          <a:p>
            <a:r>
              <a:rPr lang="en-US"/>
              <a:t>Click icon to add picture</a:t>
            </a:r>
          </a:p>
        </p:txBody>
      </p:sp>
      <p:sp>
        <p:nvSpPr>
          <p:cNvPr id="41" name="Text Placeholder 4">
            <a:extLst>
              <a:ext uri="{FF2B5EF4-FFF2-40B4-BE49-F238E27FC236}">
                <a16:creationId xmlns:a16="http://schemas.microsoft.com/office/drawing/2014/main" id="{3A869F09-321E-4B40-A232-56F628E3867D}"/>
              </a:ext>
            </a:extLst>
          </p:cNvPr>
          <p:cNvSpPr>
            <a:spLocks noGrp="1"/>
          </p:cNvSpPr>
          <p:nvPr>
            <p:ph type="body" sz="quarter" idx="41" hasCustomPrompt="1"/>
          </p:nvPr>
        </p:nvSpPr>
        <p:spPr>
          <a:xfrm>
            <a:off x="9948863" y="4105283"/>
            <a:ext cx="1727200" cy="222250"/>
          </a:xfrm>
          <a:prstGeom prst="rect">
            <a:avLst/>
          </a:prstGeom>
        </p:spPr>
        <p:txBody>
          <a:bodyPr anchor="t" anchorCtr="0"/>
          <a:lstStyle>
            <a:lvl1pPr marL="0" indent="0">
              <a:lnSpc>
                <a:spcPct val="100000"/>
              </a:lnSpc>
              <a:buNone/>
              <a:defRPr sz="1200" baseline="0">
                <a:solidFill>
                  <a:schemeClr val="tx2"/>
                </a:solidFill>
              </a:defRPr>
            </a:lvl1pPr>
          </a:lstStyle>
          <a:p>
            <a:pPr lvl="0"/>
            <a:r>
              <a:rPr lang="en-US"/>
              <a:t>Optional caption</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ilm Inser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C03EBA-2624-CC44-BE10-049F6DF7D16D}"/>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93B488E4-5E8A-7B4B-82AE-D89AE18204CB}"/>
              </a:ext>
            </a:extLst>
          </p:cNvPr>
          <p:cNvSpPr>
            <a:spLocks noGrp="1"/>
          </p:cNvSpPr>
          <p:nvPr>
            <p:ph type="dt" sz="half" idx="10"/>
          </p:nvPr>
        </p:nvSpPr>
        <p:spPr>
          <a:xfrm>
            <a:off x="9948863" y="6582426"/>
            <a:ext cx="1727201" cy="275573"/>
          </a:xfrm>
        </p:spPr>
        <p:txBody>
          <a:bodyPr/>
          <a:lstStyle>
            <a:lvl1pPr>
              <a:defRPr>
                <a:solidFill>
                  <a:schemeClr val="bg1"/>
                </a:solidFill>
              </a:defRPr>
            </a:lvl1pPr>
          </a:lstStyle>
          <a:p>
            <a:r>
              <a:rPr lang="fr-FR"/>
              <a:t>Date</a:t>
            </a:r>
            <a:endParaRPr lang="en-US"/>
          </a:p>
        </p:txBody>
      </p:sp>
      <p:sp>
        <p:nvSpPr>
          <p:cNvPr id="6" name="Slide Number Placeholder 5">
            <a:extLst>
              <a:ext uri="{FF2B5EF4-FFF2-40B4-BE49-F238E27FC236}">
                <a16:creationId xmlns:a16="http://schemas.microsoft.com/office/drawing/2014/main" id="{1D7FD609-4A3F-DB41-BC12-36CA9622AEB9}"/>
              </a:ext>
            </a:extLst>
          </p:cNvPr>
          <p:cNvSpPr>
            <a:spLocks noGrp="1"/>
          </p:cNvSpPr>
          <p:nvPr>
            <p:ph type="sldNum" sz="quarter" idx="12"/>
          </p:nvPr>
        </p:nvSpPr>
        <p:spPr>
          <a:xfrm>
            <a:off x="11676063" y="6582426"/>
            <a:ext cx="515935" cy="275573"/>
          </a:xfrm>
        </p:spPr>
        <p:txBody>
          <a:bodyPr/>
          <a:lstStyle>
            <a:lvl1pPr>
              <a:defRPr>
                <a:solidFill>
                  <a:schemeClr val="bg1"/>
                </a:solidFill>
              </a:defRPr>
            </a:lvl1pPr>
          </a:lstStyle>
          <a:p>
            <a:fld id="{F9591D4C-BB8F-AE46-BE73-C616F30BBC5B}" type="slidenum">
              <a:rPr lang="en-US" smtClean="0"/>
              <a:pPr/>
              <a:t>‹#›</a:t>
            </a:fld>
            <a:endParaRPr lang="en-US"/>
          </a:p>
        </p:txBody>
      </p:sp>
      <p:sp>
        <p:nvSpPr>
          <p:cNvPr id="16" name="Text Placeholder 3">
            <a:extLst>
              <a:ext uri="{FF2B5EF4-FFF2-40B4-BE49-F238E27FC236}">
                <a16:creationId xmlns:a16="http://schemas.microsoft.com/office/drawing/2014/main" id="{01B967B4-A4A5-4E49-8E24-3D0268114DEC}"/>
              </a:ext>
            </a:extLst>
          </p:cNvPr>
          <p:cNvSpPr>
            <a:spLocks noGrp="1"/>
          </p:cNvSpPr>
          <p:nvPr>
            <p:ph type="body" sz="half" idx="13" hasCustomPrompt="1"/>
          </p:nvPr>
        </p:nvSpPr>
        <p:spPr>
          <a:xfrm>
            <a:off x="515938" y="1379152"/>
            <a:ext cx="3600450" cy="312517"/>
          </a:xfrm>
          <a:prstGeom prst="rect">
            <a:avLst/>
          </a:prstGeom>
        </p:spPr>
        <p:txBody>
          <a:bodyPr/>
          <a:lstStyle>
            <a:lvl1pPr marL="0" indent="0">
              <a:lnSpc>
                <a:spcPct val="100000"/>
              </a:lnSpc>
              <a:buNone/>
              <a:defRPr sz="2200" b="1">
                <a:solidFill>
                  <a:schemeClr val="accent6"/>
                </a:solidFill>
                <a:latin typeface="Cambria" panose="020405030504060302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Optional Subhead</a:t>
            </a:r>
          </a:p>
        </p:txBody>
      </p:sp>
      <p:sp>
        <p:nvSpPr>
          <p:cNvPr id="9" name="Media Placeholder 8">
            <a:extLst>
              <a:ext uri="{FF2B5EF4-FFF2-40B4-BE49-F238E27FC236}">
                <a16:creationId xmlns:a16="http://schemas.microsoft.com/office/drawing/2014/main" id="{3586BF4F-ECBA-DA41-A8F5-55F0BC9F1C92}"/>
              </a:ext>
            </a:extLst>
          </p:cNvPr>
          <p:cNvSpPr>
            <a:spLocks noGrp="1"/>
          </p:cNvSpPr>
          <p:nvPr>
            <p:ph type="media" sz="quarter" idx="14"/>
          </p:nvPr>
        </p:nvSpPr>
        <p:spPr>
          <a:xfrm>
            <a:off x="4295776" y="1456408"/>
            <a:ext cx="7380288" cy="4102266"/>
          </a:xfrm>
          <a:prstGeom prst="rect">
            <a:avLst/>
          </a:prstGeom>
          <a:solidFill>
            <a:schemeClr val="bg2"/>
          </a:solidFill>
        </p:spPr>
        <p:txBody>
          <a:bodyPr/>
          <a:lstStyle/>
          <a:p>
            <a:r>
              <a:rPr lang="en-US"/>
              <a:t>Click icon to add media</a:t>
            </a:r>
          </a:p>
        </p:txBody>
      </p:sp>
      <p:sp>
        <p:nvSpPr>
          <p:cNvPr id="11" name="Title 1">
            <a:extLst>
              <a:ext uri="{FF2B5EF4-FFF2-40B4-BE49-F238E27FC236}">
                <a16:creationId xmlns:a16="http://schemas.microsoft.com/office/drawing/2014/main" id="{13CA4D8C-442E-FB42-8F3E-E451E540B551}"/>
              </a:ext>
            </a:extLst>
          </p:cNvPr>
          <p:cNvSpPr>
            <a:spLocks noGrp="1"/>
          </p:cNvSpPr>
          <p:nvPr>
            <p:ph type="title" hasCustomPrompt="1"/>
          </p:nvPr>
        </p:nvSpPr>
        <p:spPr>
          <a:xfrm>
            <a:off x="515938" y="368300"/>
            <a:ext cx="11160125" cy="416263"/>
          </a:xfrm>
          <a:prstGeom prst="rect">
            <a:avLst/>
          </a:prstGeom>
        </p:spPr>
        <p:txBody>
          <a:bodyPr/>
          <a:lstStyle>
            <a:lvl1pPr>
              <a:defRPr sz="3600">
                <a:solidFill>
                  <a:schemeClr val="tx1"/>
                </a:solidFill>
                <a:latin typeface="Cambria" panose="02040503050406030204" pitchFamily="18" charset="0"/>
              </a:defRPr>
            </a:lvl1pPr>
          </a:lstStyle>
          <a:p>
            <a:r>
              <a:rPr lang="en-US"/>
              <a:t>Click to edit title</a:t>
            </a:r>
          </a:p>
        </p:txBody>
      </p:sp>
      <p:sp>
        <p:nvSpPr>
          <p:cNvPr id="12" name="Text Placeholder 1">
            <a:extLst>
              <a:ext uri="{FF2B5EF4-FFF2-40B4-BE49-F238E27FC236}">
                <a16:creationId xmlns:a16="http://schemas.microsoft.com/office/drawing/2014/main" id="{21F87D48-DB15-B446-8592-675A5648A46E}"/>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4" name="TextBox 13">
            <a:extLst>
              <a:ext uri="{FF2B5EF4-FFF2-40B4-BE49-F238E27FC236}">
                <a16:creationId xmlns:a16="http://schemas.microsoft.com/office/drawing/2014/main" id="{A732BC2D-7883-43E8-AE7E-0B7C8E2B772C}"/>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5" name="Footer Placeholder 4">
            <a:extLst>
              <a:ext uri="{FF2B5EF4-FFF2-40B4-BE49-F238E27FC236}">
                <a16:creationId xmlns:a16="http://schemas.microsoft.com/office/drawing/2014/main" id="{F3E55AFB-B7E1-E34D-8E64-9DF8E0FA6433}"/>
              </a:ext>
            </a:extLst>
          </p:cNvPr>
          <p:cNvSpPr>
            <a:spLocks noGrp="1"/>
          </p:cNvSpPr>
          <p:nvPr>
            <p:ph type="ftr" sz="quarter" idx="11"/>
          </p:nvPr>
        </p:nvSpPr>
        <p:spPr>
          <a:xfrm>
            <a:off x="2387600" y="6582425"/>
            <a:ext cx="7416800" cy="275575"/>
          </a:xfrm>
          <a:prstGeom prst="rect">
            <a:avLst/>
          </a:prstGeom>
        </p:spPr>
        <p:txBody>
          <a:bodyPr/>
          <a:lstStyle>
            <a:lvl1pPr>
              <a:defRPr>
                <a:solidFill>
                  <a:schemeClr val="bg1"/>
                </a:solidFill>
              </a:defRPr>
            </a:lvl1pPr>
          </a:lstStyle>
          <a:p>
            <a:r>
              <a:rPr lang="en-US"/>
              <a:t>National Tender Day - 17 octobre 2024</a:t>
            </a:r>
          </a:p>
        </p:txBody>
      </p:sp>
      <p:sp>
        <p:nvSpPr>
          <p:cNvPr id="13" name="Content Placeholder 8"/>
          <p:cNvSpPr>
            <a:spLocks noGrp="1"/>
          </p:cNvSpPr>
          <p:nvPr>
            <p:ph sz="quarter" idx="19"/>
          </p:nvPr>
        </p:nvSpPr>
        <p:spPr>
          <a:xfrm>
            <a:off x="515939" y="1726616"/>
            <a:ext cx="3600450" cy="458210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17168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ase Study ">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8" y="1882172"/>
            <a:ext cx="7380287" cy="1781666"/>
          </a:xfrm>
        </p:spPr>
        <p:txBody>
          <a:bodyPr/>
          <a:lstStyle>
            <a:lvl1pPr>
              <a:lnSpc>
                <a:spcPct val="100000"/>
              </a:lnSpc>
              <a:defRPr/>
            </a:lvl1pPr>
            <a:lvl2pPr>
              <a:lnSpc>
                <a:spcPct val="100000"/>
              </a:lnSpc>
              <a:defRPr/>
            </a:lvl2pPr>
            <a:lvl3pPr>
              <a:lnSpc>
                <a:spcPct val="100000"/>
              </a:lnSpc>
              <a:defRPr/>
            </a:lvl3pPr>
          </a:lstStyle>
          <a:p>
            <a:pPr lvl="0"/>
            <a:r>
              <a:rPr lang="en-US"/>
              <a:t>Click to edit Master text styles</a:t>
            </a:r>
          </a:p>
          <a:p>
            <a:pPr lvl="1"/>
            <a:r>
              <a:rPr lang="en-US"/>
              <a:t>Second level</a:t>
            </a:r>
          </a:p>
          <a:p>
            <a:pPr lvl="2"/>
            <a:r>
              <a:rPr lang="en-US"/>
              <a:t>Third level</a:t>
            </a: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7377597"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8" y="368300"/>
            <a:ext cx="7380366" cy="577153"/>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1" name="Rectangle 10">
            <a:extLst>
              <a:ext uri="{FF2B5EF4-FFF2-40B4-BE49-F238E27FC236}">
                <a16:creationId xmlns:a16="http://schemas.microsoft.com/office/drawing/2014/main" id="{8B5C996B-0918-804B-BD4C-32A658B584F3}"/>
              </a:ext>
            </a:extLst>
          </p:cNvPr>
          <p:cNvSpPr/>
          <p:nvPr userDrawn="1"/>
        </p:nvSpPr>
        <p:spPr>
          <a:xfrm>
            <a:off x="8058150" y="0"/>
            <a:ext cx="4133849"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3" name="Picture Placeholder 4">
            <a:extLst>
              <a:ext uri="{FF2B5EF4-FFF2-40B4-BE49-F238E27FC236}">
                <a16:creationId xmlns:a16="http://schemas.microsoft.com/office/drawing/2014/main" id="{CEF10358-DE3B-1C41-B905-26A91041C344}"/>
              </a:ext>
            </a:extLst>
          </p:cNvPr>
          <p:cNvSpPr>
            <a:spLocks noGrp="1"/>
          </p:cNvSpPr>
          <p:nvPr>
            <p:ph type="pic" sz="quarter" idx="22"/>
          </p:nvPr>
        </p:nvSpPr>
        <p:spPr>
          <a:xfrm>
            <a:off x="8308657" y="1292247"/>
            <a:ext cx="3603626" cy="2371591"/>
          </a:xfrm>
          <a:solidFill>
            <a:schemeClr val="bg2"/>
          </a:solidFill>
        </p:spPr>
        <p:txBody>
          <a:bodyPr/>
          <a:lstStyle/>
          <a:p>
            <a:r>
              <a:rPr lang="en-US"/>
              <a:t>Click icon to add picture</a:t>
            </a:r>
          </a:p>
        </p:txBody>
      </p:sp>
      <p:sp>
        <p:nvSpPr>
          <p:cNvPr id="16" name="Picture Placeholder 4">
            <a:extLst>
              <a:ext uri="{FF2B5EF4-FFF2-40B4-BE49-F238E27FC236}">
                <a16:creationId xmlns:a16="http://schemas.microsoft.com/office/drawing/2014/main" id="{E503EE10-EC69-8441-89CD-18D4329ECC67}"/>
              </a:ext>
            </a:extLst>
          </p:cNvPr>
          <p:cNvSpPr>
            <a:spLocks noGrp="1"/>
          </p:cNvSpPr>
          <p:nvPr>
            <p:ph type="pic" sz="quarter" idx="23"/>
          </p:nvPr>
        </p:nvSpPr>
        <p:spPr>
          <a:xfrm>
            <a:off x="8308656" y="3937329"/>
            <a:ext cx="3603626" cy="2371396"/>
          </a:xfrm>
          <a:solidFill>
            <a:schemeClr val="bg2"/>
          </a:solidFill>
        </p:spPr>
        <p:txBody>
          <a:bodyPr/>
          <a:lstStyle/>
          <a:p>
            <a:r>
              <a:rPr lang="en-US"/>
              <a:t>Click icon to add picture</a:t>
            </a:r>
          </a:p>
        </p:txBody>
      </p:sp>
      <p:sp>
        <p:nvSpPr>
          <p:cNvPr id="18"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7377597"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9" name="Content Placeholder 8"/>
          <p:cNvSpPr>
            <a:spLocks noGrp="1"/>
          </p:cNvSpPr>
          <p:nvPr>
            <p:ph sz="quarter" idx="24"/>
          </p:nvPr>
        </p:nvSpPr>
        <p:spPr>
          <a:xfrm>
            <a:off x="515938" y="4527059"/>
            <a:ext cx="7380287" cy="1781666"/>
          </a:xfrm>
        </p:spPr>
        <p:txBody>
          <a:bodyPr/>
          <a:lstStyle>
            <a:lvl1pPr>
              <a:lnSpc>
                <a:spcPct val="100000"/>
              </a:lnSpc>
              <a:defRPr/>
            </a:lvl1pPr>
            <a:lvl2pPr>
              <a:lnSpc>
                <a:spcPct val="100000"/>
              </a:lnSpc>
              <a:defRPr/>
            </a:lvl2pPr>
            <a:lvl3pPr>
              <a:lnSpc>
                <a:spcPct val="100000"/>
              </a:lnSpc>
              <a:defRPr/>
            </a:lvl3pPr>
          </a:lstStyle>
          <a:p>
            <a:pPr lvl="0"/>
            <a:r>
              <a:rPr lang="en-US"/>
              <a:t>Click to edit Master text styles</a:t>
            </a:r>
          </a:p>
          <a:p>
            <a:pPr lvl="1"/>
            <a:r>
              <a:rPr lang="en-US"/>
              <a:t>Second level</a:t>
            </a:r>
          </a:p>
          <a:p>
            <a:pPr lvl="2"/>
            <a:r>
              <a:rPr lang="en-US"/>
              <a:t>Third level</a:t>
            </a:r>
          </a:p>
        </p:txBody>
      </p:sp>
      <p:sp>
        <p:nvSpPr>
          <p:cNvPr id="20" name="Text Placeholder 2">
            <a:extLst>
              <a:ext uri="{FF2B5EF4-FFF2-40B4-BE49-F238E27FC236}">
                <a16:creationId xmlns:a16="http://schemas.microsoft.com/office/drawing/2014/main" id="{65975A82-7EB2-6E48-B38C-B5AEBD5D9A89}"/>
              </a:ext>
            </a:extLst>
          </p:cNvPr>
          <p:cNvSpPr>
            <a:spLocks noGrp="1" noChangeAspect="1"/>
          </p:cNvSpPr>
          <p:nvPr>
            <p:ph type="body" idx="25" hasCustomPrompt="1"/>
          </p:nvPr>
        </p:nvSpPr>
        <p:spPr>
          <a:xfrm>
            <a:off x="515938" y="4077087"/>
            <a:ext cx="7377597"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Slide">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9" y="1882171"/>
            <a:ext cx="5206682" cy="442655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520244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520244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8" y="368300"/>
            <a:ext cx="5206806" cy="577153"/>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1" name="Rectangle 10">
            <a:extLst>
              <a:ext uri="{FF2B5EF4-FFF2-40B4-BE49-F238E27FC236}">
                <a16:creationId xmlns:a16="http://schemas.microsoft.com/office/drawing/2014/main" id="{8B5C996B-0918-804B-BD4C-32A658B584F3}"/>
              </a:ext>
            </a:extLst>
          </p:cNvPr>
          <p:cNvSpPr/>
          <p:nvPr userDrawn="1"/>
        </p:nvSpPr>
        <p:spPr>
          <a:xfrm>
            <a:off x="6096000" y="0"/>
            <a:ext cx="6095999"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3" name="Content Placeholder 8"/>
          <p:cNvSpPr>
            <a:spLocks noGrp="1"/>
          </p:cNvSpPr>
          <p:nvPr>
            <p:ph sz="quarter" idx="19"/>
          </p:nvPr>
        </p:nvSpPr>
        <p:spPr>
          <a:xfrm>
            <a:off x="6477194" y="1882171"/>
            <a:ext cx="5198745" cy="4426554"/>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65975A82-7EB2-6E48-B38C-B5AEBD5D9A89}"/>
              </a:ext>
            </a:extLst>
          </p:cNvPr>
          <p:cNvSpPr>
            <a:spLocks noGrp="1" noChangeAspect="1"/>
          </p:cNvSpPr>
          <p:nvPr>
            <p:ph type="body" idx="20" hasCustomPrompt="1"/>
          </p:nvPr>
        </p:nvSpPr>
        <p:spPr>
          <a:xfrm>
            <a:off x="6469257" y="1432200"/>
            <a:ext cx="520244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8" name="Text Placeholder 1">
            <a:extLst>
              <a:ext uri="{FF2B5EF4-FFF2-40B4-BE49-F238E27FC236}">
                <a16:creationId xmlns:a16="http://schemas.microsoft.com/office/drawing/2014/main" id="{B425B684-C025-7A40-8525-E424A3D79E9C}"/>
              </a:ext>
            </a:extLst>
          </p:cNvPr>
          <p:cNvSpPr>
            <a:spLocks noGrp="1"/>
          </p:cNvSpPr>
          <p:nvPr>
            <p:ph type="body" sz="quarter" idx="21" hasCustomPrompt="1"/>
          </p:nvPr>
        </p:nvSpPr>
        <p:spPr>
          <a:xfrm>
            <a:off x="6469257" y="899161"/>
            <a:ext cx="520244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a:t>Optional Subtitle</a:t>
            </a:r>
          </a:p>
        </p:txBody>
      </p:sp>
      <p:sp>
        <p:nvSpPr>
          <p:cNvPr id="6" name="Text Placeholder 5"/>
          <p:cNvSpPr>
            <a:spLocks noGrp="1"/>
          </p:cNvSpPr>
          <p:nvPr>
            <p:ph type="body" sz="quarter" idx="22" hasCustomPrompt="1"/>
          </p:nvPr>
        </p:nvSpPr>
        <p:spPr>
          <a:xfrm>
            <a:off x="6469257" y="398780"/>
            <a:ext cx="5207000" cy="577850"/>
          </a:xfrm>
        </p:spPr>
        <p:txBody>
          <a:bodyPr tIns="155448" anchor="t" anchorCtr="0"/>
          <a:lstStyle>
            <a:lvl1pPr marL="0" indent="0">
              <a:buNone/>
              <a:defRPr sz="3600">
                <a:solidFill>
                  <a:schemeClr val="bg1"/>
                </a:solidFill>
                <a:latin typeface="Cambria" charset="0"/>
                <a:ea typeface="Cambria" charset="0"/>
                <a:cs typeface="Cambria" charset="0"/>
              </a:defRPr>
            </a:lvl1pPr>
            <a:lvl2pPr marL="225425" indent="0">
              <a:buNone/>
              <a:defRPr>
                <a:solidFill>
                  <a:schemeClr val="bg1"/>
                </a:solidFill>
                <a:latin typeface="Cambria" charset="0"/>
                <a:ea typeface="Cambria" charset="0"/>
                <a:cs typeface="Cambria" charset="0"/>
              </a:defRPr>
            </a:lvl2pPr>
            <a:lvl3pPr marL="457200" indent="0">
              <a:buNone/>
              <a:defRPr>
                <a:solidFill>
                  <a:schemeClr val="bg1"/>
                </a:solidFill>
                <a:latin typeface="Cambria" charset="0"/>
                <a:ea typeface="Cambria" charset="0"/>
                <a:cs typeface="Cambria" charset="0"/>
              </a:defRPr>
            </a:lvl3pPr>
            <a:lvl4pPr marL="687387" indent="0">
              <a:buNone/>
              <a:defRPr>
                <a:solidFill>
                  <a:schemeClr val="bg1"/>
                </a:solidFill>
                <a:latin typeface="Cambria" charset="0"/>
                <a:ea typeface="Cambria" charset="0"/>
                <a:cs typeface="Cambria" charset="0"/>
              </a:defRPr>
            </a:lvl4pPr>
            <a:lvl5pPr marL="919163" indent="0">
              <a:buNone/>
              <a:defRPr>
                <a:solidFill>
                  <a:schemeClr val="bg1"/>
                </a:solidFill>
                <a:latin typeface="Cambria" charset="0"/>
                <a:ea typeface="Cambria" charset="0"/>
                <a:cs typeface="Cambria" charset="0"/>
              </a:defRPr>
            </a:lvl5pPr>
          </a:lstStyle>
          <a:p>
            <a:pPr lvl="0"/>
            <a:r>
              <a:rPr lang="en-US"/>
              <a:t>Click to edit title</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mparison Slide no Tex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520244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8" y="368300"/>
            <a:ext cx="5206806" cy="577153"/>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1" name="Rectangle 10">
            <a:extLst>
              <a:ext uri="{FF2B5EF4-FFF2-40B4-BE49-F238E27FC236}">
                <a16:creationId xmlns:a16="http://schemas.microsoft.com/office/drawing/2014/main" id="{8B5C996B-0918-804B-BD4C-32A658B584F3}"/>
              </a:ext>
            </a:extLst>
          </p:cNvPr>
          <p:cNvSpPr/>
          <p:nvPr userDrawn="1"/>
        </p:nvSpPr>
        <p:spPr>
          <a:xfrm>
            <a:off x="6096000" y="0"/>
            <a:ext cx="6095999"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8" name="Text Placeholder 1">
            <a:extLst>
              <a:ext uri="{FF2B5EF4-FFF2-40B4-BE49-F238E27FC236}">
                <a16:creationId xmlns:a16="http://schemas.microsoft.com/office/drawing/2014/main" id="{B425B684-C025-7A40-8525-E424A3D79E9C}"/>
              </a:ext>
            </a:extLst>
          </p:cNvPr>
          <p:cNvSpPr>
            <a:spLocks noGrp="1"/>
          </p:cNvSpPr>
          <p:nvPr>
            <p:ph type="body" sz="quarter" idx="21" hasCustomPrompt="1"/>
          </p:nvPr>
        </p:nvSpPr>
        <p:spPr>
          <a:xfrm>
            <a:off x="6469257" y="899161"/>
            <a:ext cx="520244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a:t>Optional Subtitle</a:t>
            </a:r>
          </a:p>
        </p:txBody>
      </p:sp>
      <p:sp>
        <p:nvSpPr>
          <p:cNvPr id="13" name="Text Placeholder 5">
            <a:extLst>
              <a:ext uri="{FF2B5EF4-FFF2-40B4-BE49-F238E27FC236}">
                <a16:creationId xmlns:a16="http://schemas.microsoft.com/office/drawing/2014/main" id="{A7EBFAC4-DC05-1441-BF3C-861FA1725BE0}"/>
              </a:ext>
            </a:extLst>
          </p:cNvPr>
          <p:cNvSpPr>
            <a:spLocks noGrp="1"/>
          </p:cNvSpPr>
          <p:nvPr>
            <p:ph type="body" sz="quarter" idx="22" hasCustomPrompt="1"/>
          </p:nvPr>
        </p:nvSpPr>
        <p:spPr>
          <a:xfrm>
            <a:off x="6469257" y="398780"/>
            <a:ext cx="5207000" cy="577850"/>
          </a:xfrm>
        </p:spPr>
        <p:txBody>
          <a:bodyPr tIns="155448" anchor="t" anchorCtr="0"/>
          <a:lstStyle>
            <a:lvl1pPr marL="0" indent="0">
              <a:buNone/>
              <a:defRPr sz="3600">
                <a:solidFill>
                  <a:schemeClr val="bg1"/>
                </a:solidFill>
                <a:latin typeface="Cambria" charset="0"/>
                <a:ea typeface="Cambria" charset="0"/>
                <a:cs typeface="Cambria" charset="0"/>
              </a:defRPr>
            </a:lvl1pPr>
            <a:lvl2pPr marL="225425" indent="0">
              <a:buNone/>
              <a:defRPr>
                <a:solidFill>
                  <a:schemeClr val="bg1"/>
                </a:solidFill>
                <a:latin typeface="Cambria" charset="0"/>
                <a:ea typeface="Cambria" charset="0"/>
                <a:cs typeface="Cambria" charset="0"/>
              </a:defRPr>
            </a:lvl2pPr>
            <a:lvl3pPr marL="457200" indent="0">
              <a:buNone/>
              <a:defRPr>
                <a:solidFill>
                  <a:schemeClr val="bg1"/>
                </a:solidFill>
                <a:latin typeface="Cambria" charset="0"/>
                <a:ea typeface="Cambria" charset="0"/>
                <a:cs typeface="Cambria" charset="0"/>
              </a:defRPr>
            </a:lvl3pPr>
            <a:lvl4pPr marL="687387" indent="0">
              <a:buNone/>
              <a:defRPr>
                <a:solidFill>
                  <a:schemeClr val="bg1"/>
                </a:solidFill>
                <a:latin typeface="Cambria" charset="0"/>
                <a:ea typeface="Cambria" charset="0"/>
                <a:cs typeface="Cambria" charset="0"/>
              </a:defRPr>
            </a:lvl4pPr>
            <a:lvl5pPr marL="919163" indent="0">
              <a:buNone/>
              <a:defRPr>
                <a:solidFill>
                  <a:schemeClr val="bg1"/>
                </a:solidFill>
                <a:latin typeface="Cambria" charset="0"/>
                <a:ea typeface="Cambria" charset="0"/>
                <a:cs typeface="Cambria" charset="0"/>
              </a:defRPr>
            </a:lvl5pPr>
          </a:lstStyle>
          <a:p>
            <a:pPr lvl="0"/>
            <a:r>
              <a:rPr lang="en-US"/>
              <a:t>Click to edit title</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mparison Slide 2">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5" y="4289456"/>
            <a:ext cx="5206686" cy="201926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3831035"/>
            <a:ext cx="520244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8" y="3307049"/>
            <a:ext cx="5206806" cy="570278"/>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3" name="Content Placeholder 8"/>
          <p:cNvSpPr>
            <a:spLocks noGrp="1"/>
          </p:cNvSpPr>
          <p:nvPr>
            <p:ph sz="quarter" idx="19"/>
          </p:nvPr>
        </p:nvSpPr>
        <p:spPr>
          <a:xfrm>
            <a:off x="6477194" y="4289456"/>
            <a:ext cx="5198745" cy="2019269"/>
          </a:xfr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
            <a:extLst>
              <a:ext uri="{FF2B5EF4-FFF2-40B4-BE49-F238E27FC236}">
                <a16:creationId xmlns:a16="http://schemas.microsoft.com/office/drawing/2014/main" id="{B425B684-C025-7A40-8525-E424A3D79E9C}"/>
              </a:ext>
            </a:extLst>
          </p:cNvPr>
          <p:cNvSpPr>
            <a:spLocks noGrp="1"/>
          </p:cNvSpPr>
          <p:nvPr>
            <p:ph type="body" sz="quarter" idx="21" hasCustomPrompt="1"/>
          </p:nvPr>
        </p:nvSpPr>
        <p:spPr>
          <a:xfrm>
            <a:off x="6469257" y="3831035"/>
            <a:ext cx="520244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9" name="Picture Placeholder 4">
            <a:extLst>
              <a:ext uri="{FF2B5EF4-FFF2-40B4-BE49-F238E27FC236}">
                <a16:creationId xmlns:a16="http://schemas.microsoft.com/office/drawing/2014/main" id="{CEF10358-DE3B-1C41-B905-26A91041C344}"/>
              </a:ext>
            </a:extLst>
          </p:cNvPr>
          <p:cNvSpPr>
            <a:spLocks noGrp="1"/>
          </p:cNvSpPr>
          <p:nvPr>
            <p:ph type="pic" sz="quarter" idx="23"/>
          </p:nvPr>
        </p:nvSpPr>
        <p:spPr>
          <a:xfrm>
            <a:off x="0" y="0"/>
            <a:ext cx="6096000" cy="3116033"/>
          </a:xfrm>
          <a:solidFill>
            <a:schemeClr val="bg2"/>
          </a:solidFill>
        </p:spPr>
        <p:txBody>
          <a:bodyPr/>
          <a:lstStyle/>
          <a:p>
            <a:r>
              <a:rPr lang="en-US"/>
              <a:t>Click icon to add picture</a:t>
            </a:r>
          </a:p>
        </p:txBody>
      </p:sp>
      <p:sp>
        <p:nvSpPr>
          <p:cNvPr id="20" name="Picture Placeholder 4">
            <a:extLst>
              <a:ext uri="{FF2B5EF4-FFF2-40B4-BE49-F238E27FC236}">
                <a16:creationId xmlns:a16="http://schemas.microsoft.com/office/drawing/2014/main" id="{CEF10358-DE3B-1C41-B905-26A91041C344}"/>
              </a:ext>
            </a:extLst>
          </p:cNvPr>
          <p:cNvSpPr>
            <a:spLocks noGrp="1"/>
          </p:cNvSpPr>
          <p:nvPr>
            <p:ph type="pic" sz="quarter" idx="24"/>
          </p:nvPr>
        </p:nvSpPr>
        <p:spPr>
          <a:xfrm>
            <a:off x="6095998" y="0"/>
            <a:ext cx="6096000" cy="3116033"/>
          </a:xfrm>
          <a:solidFill>
            <a:schemeClr val="bg2"/>
          </a:solidFill>
        </p:spPr>
        <p:txBody>
          <a:bodyPr/>
          <a:lstStyle/>
          <a:p>
            <a:r>
              <a:rPr lang="en-US"/>
              <a:t>Click icon to add picture</a:t>
            </a:r>
          </a:p>
        </p:txBody>
      </p:sp>
      <p:cxnSp>
        <p:nvCxnSpPr>
          <p:cNvPr id="7" name="Straight Connector 6"/>
          <p:cNvCxnSpPr/>
          <p:nvPr userDrawn="1"/>
        </p:nvCxnSpPr>
        <p:spPr>
          <a:xfrm>
            <a:off x="6095998" y="0"/>
            <a:ext cx="0" cy="658242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5">
            <a:extLst>
              <a:ext uri="{FF2B5EF4-FFF2-40B4-BE49-F238E27FC236}">
                <a16:creationId xmlns:a16="http://schemas.microsoft.com/office/drawing/2014/main" id="{1C24C823-2B6F-1243-A14A-AF8B8CA8C28A}"/>
              </a:ext>
            </a:extLst>
          </p:cNvPr>
          <p:cNvSpPr>
            <a:spLocks noGrp="1"/>
          </p:cNvSpPr>
          <p:nvPr>
            <p:ph type="body" sz="quarter" idx="25" hasCustomPrompt="1"/>
          </p:nvPr>
        </p:nvSpPr>
        <p:spPr>
          <a:xfrm>
            <a:off x="6469257" y="3312125"/>
            <a:ext cx="5207000" cy="577850"/>
          </a:xfrm>
        </p:spPr>
        <p:txBody>
          <a:bodyPr tIns="155448" anchor="t" anchorCtr="0"/>
          <a:lstStyle>
            <a:lvl1pPr marL="0" indent="0">
              <a:buNone/>
              <a:defRPr sz="3600">
                <a:solidFill>
                  <a:schemeClr val="tx1"/>
                </a:solidFill>
                <a:latin typeface="Cambria" charset="0"/>
                <a:ea typeface="Cambria" charset="0"/>
                <a:cs typeface="Cambria" charset="0"/>
              </a:defRPr>
            </a:lvl1pPr>
            <a:lvl2pPr marL="225425" indent="0">
              <a:buNone/>
              <a:defRPr>
                <a:solidFill>
                  <a:schemeClr val="bg1"/>
                </a:solidFill>
                <a:latin typeface="Cambria" charset="0"/>
                <a:ea typeface="Cambria" charset="0"/>
                <a:cs typeface="Cambria" charset="0"/>
              </a:defRPr>
            </a:lvl2pPr>
            <a:lvl3pPr marL="457200" indent="0">
              <a:buNone/>
              <a:defRPr>
                <a:solidFill>
                  <a:schemeClr val="bg1"/>
                </a:solidFill>
                <a:latin typeface="Cambria" charset="0"/>
                <a:ea typeface="Cambria" charset="0"/>
                <a:cs typeface="Cambria" charset="0"/>
              </a:defRPr>
            </a:lvl3pPr>
            <a:lvl4pPr marL="687387" indent="0">
              <a:buNone/>
              <a:defRPr>
                <a:solidFill>
                  <a:schemeClr val="bg1"/>
                </a:solidFill>
                <a:latin typeface="Cambria" charset="0"/>
                <a:ea typeface="Cambria" charset="0"/>
                <a:cs typeface="Cambria" charset="0"/>
              </a:defRPr>
            </a:lvl4pPr>
            <a:lvl5pPr marL="919163" indent="0">
              <a:buNone/>
              <a:defRPr>
                <a:solidFill>
                  <a:schemeClr val="bg1"/>
                </a:solidFill>
                <a:latin typeface="Cambria" charset="0"/>
                <a:ea typeface="Cambria" charset="0"/>
                <a:cs typeface="Cambria" charset="0"/>
              </a:defRPr>
            </a:lvl5pPr>
          </a:lstStyle>
          <a:p>
            <a:pPr lvl="0"/>
            <a:r>
              <a:rPr lang="en-US"/>
              <a:t>Click to edit title</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mparison Slide 3">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5" y="4472336"/>
            <a:ext cx="5206686" cy="183638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4013915"/>
            <a:ext cx="520244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4" y="3489929"/>
            <a:ext cx="5206810" cy="570278"/>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
        <p:nvSpPr>
          <p:cNvPr id="13" name="Content Placeholder 8"/>
          <p:cNvSpPr>
            <a:spLocks noGrp="1"/>
          </p:cNvSpPr>
          <p:nvPr>
            <p:ph sz="quarter" idx="19"/>
          </p:nvPr>
        </p:nvSpPr>
        <p:spPr>
          <a:xfrm>
            <a:off x="6477194" y="1327102"/>
            <a:ext cx="5198745" cy="2019269"/>
          </a:xfr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
            <a:extLst>
              <a:ext uri="{FF2B5EF4-FFF2-40B4-BE49-F238E27FC236}">
                <a16:creationId xmlns:a16="http://schemas.microsoft.com/office/drawing/2014/main" id="{B425B684-C025-7A40-8525-E424A3D79E9C}"/>
              </a:ext>
            </a:extLst>
          </p:cNvPr>
          <p:cNvSpPr>
            <a:spLocks noGrp="1"/>
          </p:cNvSpPr>
          <p:nvPr>
            <p:ph type="body" sz="quarter" idx="21" hasCustomPrompt="1"/>
          </p:nvPr>
        </p:nvSpPr>
        <p:spPr>
          <a:xfrm>
            <a:off x="6469257" y="868681"/>
            <a:ext cx="520244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9" name="Picture Placeholder 4">
            <a:extLst>
              <a:ext uri="{FF2B5EF4-FFF2-40B4-BE49-F238E27FC236}">
                <a16:creationId xmlns:a16="http://schemas.microsoft.com/office/drawing/2014/main" id="{CEF10358-DE3B-1C41-B905-26A91041C344}"/>
              </a:ext>
            </a:extLst>
          </p:cNvPr>
          <p:cNvSpPr>
            <a:spLocks noGrp="1"/>
          </p:cNvSpPr>
          <p:nvPr>
            <p:ph type="pic" sz="quarter" idx="23"/>
          </p:nvPr>
        </p:nvSpPr>
        <p:spPr>
          <a:xfrm>
            <a:off x="0" y="0"/>
            <a:ext cx="6096000" cy="3276600"/>
          </a:xfrm>
          <a:solidFill>
            <a:schemeClr val="bg2"/>
          </a:solidFill>
        </p:spPr>
        <p:txBody>
          <a:bodyPr/>
          <a:lstStyle/>
          <a:p>
            <a:r>
              <a:rPr lang="en-US"/>
              <a:t>Click icon to add picture</a:t>
            </a:r>
          </a:p>
        </p:txBody>
      </p:sp>
      <p:sp>
        <p:nvSpPr>
          <p:cNvPr id="20" name="Picture Placeholder 4">
            <a:extLst>
              <a:ext uri="{FF2B5EF4-FFF2-40B4-BE49-F238E27FC236}">
                <a16:creationId xmlns:a16="http://schemas.microsoft.com/office/drawing/2014/main" id="{CEF10358-DE3B-1C41-B905-26A91041C344}"/>
              </a:ext>
            </a:extLst>
          </p:cNvPr>
          <p:cNvSpPr>
            <a:spLocks noGrp="1"/>
          </p:cNvSpPr>
          <p:nvPr>
            <p:ph type="pic" sz="quarter" idx="24"/>
          </p:nvPr>
        </p:nvSpPr>
        <p:spPr>
          <a:xfrm>
            <a:off x="6095998" y="3276600"/>
            <a:ext cx="6096000" cy="3298641"/>
          </a:xfrm>
          <a:solidFill>
            <a:schemeClr val="bg2"/>
          </a:solidFill>
        </p:spPr>
        <p:txBody>
          <a:bodyPr/>
          <a:lstStyle/>
          <a:p>
            <a:r>
              <a:rPr lang="en-US"/>
              <a:t>Click icon to add picture</a:t>
            </a:r>
          </a:p>
        </p:txBody>
      </p:sp>
      <p:cxnSp>
        <p:nvCxnSpPr>
          <p:cNvPr id="7" name="Straight Connector 6"/>
          <p:cNvCxnSpPr/>
          <p:nvPr userDrawn="1"/>
        </p:nvCxnSpPr>
        <p:spPr>
          <a:xfrm>
            <a:off x="6095998" y="0"/>
            <a:ext cx="0" cy="658242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 Placeholder 5">
            <a:extLst>
              <a:ext uri="{FF2B5EF4-FFF2-40B4-BE49-F238E27FC236}">
                <a16:creationId xmlns:a16="http://schemas.microsoft.com/office/drawing/2014/main" id="{026CBC9B-50DD-B646-80D0-F5FAA5759DBE}"/>
              </a:ext>
            </a:extLst>
          </p:cNvPr>
          <p:cNvSpPr>
            <a:spLocks noGrp="1"/>
          </p:cNvSpPr>
          <p:nvPr>
            <p:ph type="body" sz="quarter" idx="22" hasCustomPrompt="1"/>
          </p:nvPr>
        </p:nvSpPr>
        <p:spPr>
          <a:xfrm>
            <a:off x="6469257" y="398780"/>
            <a:ext cx="5207000" cy="577850"/>
          </a:xfrm>
        </p:spPr>
        <p:txBody>
          <a:bodyPr tIns="155448" anchor="t" anchorCtr="0"/>
          <a:lstStyle>
            <a:lvl1pPr marL="0" indent="0">
              <a:buNone/>
              <a:defRPr sz="3600">
                <a:solidFill>
                  <a:schemeClr val="tx1"/>
                </a:solidFill>
                <a:latin typeface="Cambria" charset="0"/>
                <a:ea typeface="Cambria" charset="0"/>
                <a:cs typeface="Cambria" charset="0"/>
              </a:defRPr>
            </a:lvl1pPr>
            <a:lvl2pPr marL="225425" indent="0">
              <a:buNone/>
              <a:defRPr>
                <a:solidFill>
                  <a:schemeClr val="bg1"/>
                </a:solidFill>
                <a:latin typeface="Cambria" charset="0"/>
                <a:ea typeface="Cambria" charset="0"/>
                <a:cs typeface="Cambria" charset="0"/>
              </a:defRPr>
            </a:lvl2pPr>
            <a:lvl3pPr marL="457200" indent="0">
              <a:buNone/>
              <a:defRPr>
                <a:solidFill>
                  <a:schemeClr val="bg1"/>
                </a:solidFill>
                <a:latin typeface="Cambria" charset="0"/>
                <a:ea typeface="Cambria" charset="0"/>
                <a:cs typeface="Cambria" charset="0"/>
              </a:defRPr>
            </a:lvl3pPr>
            <a:lvl4pPr marL="687387" indent="0">
              <a:buNone/>
              <a:defRPr>
                <a:solidFill>
                  <a:schemeClr val="bg1"/>
                </a:solidFill>
                <a:latin typeface="Cambria" charset="0"/>
                <a:ea typeface="Cambria" charset="0"/>
                <a:cs typeface="Cambria" charset="0"/>
              </a:defRPr>
            </a:lvl4pPr>
            <a:lvl5pPr marL="919163" indent="0">
              <a:buNone/>
              <a:defRPr>
                <a:solidFill>
                  <a:schemeClr val="bg1"/>
                </a:solidFill>
                <a:latin typeface="Cambria" charset="0"/>
                <a:ea typeface="Cambria" charset="0"/>
                <a:cs typeface="Cambria" charset="0"/>
              </a:defRPr>
            </a:lvl5pPr>
          </a:lstStyle>
          <a:p>
            <a:pPr lvl="0"/>
            <a:r>
              <a:rPr lang="en-US"/>
              <a:t>Click to edit title</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7"/>
            <a:ext cx="1727201" cy="261203"/>
          </a:xfrm>
        </p:spPr>
        <p:txBody>
          <a:bodyPr/>
          <a:lstStyle>
            <a:lvl1pPr>
              <a:defRPr>
                <a:solidFill>
                  <a:schemeClr val="accent5"/>
                </a:solidFill>
              </a:defRPr>
            </a:lvl1pPr>
          </a:lstStyle>
          <a:p>
            <a:r>
              <a:rPr lang="fr-FR"/>
              <a:t>Date</a:t>
            </a:r>
            <a:endParaRPr lang="en-US"/>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National Tender Day - 17 octobre 2024</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olid Dark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1"/>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28A888-D00A-714F-942B-CBD4BC82141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318538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ast P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1"/>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4879B44-18AC-2341-9FB3-6A4BB7813EB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5938" y="6062542"/>
            <a:ext cx="730800" cy="427158"/>
          </a:xfrm>
          <a:prstGeom prst="rect">
            <a:avLst/>
          </a:prstGeom>
        </p:spPr>
      </p:pic>
    </p:spTree>
    <p:extLst>
      <p:ext uri="{BB962C8B-B14F-4D97-AF65-F5344CB8AC3E}">
        <p14:creationId xmlns:p14="http://schemas.microsoft.com/office/powerpoint/2010/main" val="255955505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48864" y="6596797"/>
            <a:ext cx="1727200" cy="260593"/>
          </a:xfrm>
          <a:prstGeom prst="rect">
            <a:avLst/>
          </a:prstGeom>
        </p:spPr>
        <p:txBody>
          <a:bodyPr vert="horz" lIns="0" tIns="0" rIns="0" bIns="0" rtlCol="0" anchor="ctr"/>
          <a:lstStyle>
            <a:lvl1pPr algn="ctr">
              <a:defRPr sz="1000" b="0">
                <a:solidFill>
                  <a:schemeClr val="tx1"/>
                </a:solidFill>
              </a:defRPr>
            </a:lvl1pPr>
          </a:lstStyle>
          <a:p>
            <a:r>
              <a:rPr lang="fr-FR"/>
              <a:t>Date</a:t>
            </a:r>
            <a:endParaRPr lang="en-US"/>
          </a:p>
        </p:txBody>
      </p:sp>
      <p:sp>
        <p:nvSpPr>
          <p:cNvPr id="6" name="Slide Number Placeholder 5">
            <a:extLst>
              <a:ext uri="{FF2B5EF4-FFF2-40B4-BE49-F238E27FC236}">
                <a16:creationId xmlns:a16="http://schemas.microsoft.com/office/drawing/2014/main" id="{ED4D4C61-8619-194B-8CBC-6D26A1A8D157}"/>
              </a:ext>
            </a:extLst>
          </p:cNvPr>
          <p:cNvSpPr>
            <a:spLocks noGrp="1"/>
          </p:cNvSpPr>
          <p:nvPr>
            <p:ph type="sldNum" sz="quarter" idx="4"/>
          </p:nvPr>
        </p:nvSpPr>
        <p:spPr>
          <a:xfrm>
            <a:off x="11676064" y="6596797"/>
            <a:ext cx="515935" cy="261203"/>
          </a:xfrm>
          <a:prstGeom prst="rect">
            <a:avLst/>
          </a:prstGeom>
        </p:spPr>
        <p:txBody>
          <a:bodyPr vert="horz" lIns="0" tIns="0" rIns="0" bIns="0" rtlCol="0" anchor="ctr"/>
          <a:lstStyle>
            <a:lvl1pPr algn="ctr">
              <a:defRPr sz="1000" b="0">
                <a:solidFill>
                  <a:schemeClr val="tx1"/>
                </a:solidFill>
              </a:defRPr>
            </a:lvl1pPr>
          </a:lstStyle>
          <a:p>
            <a:fld id="{F9591D4C-BB8F-AE46-BE73-C616F30BBC5B}" type="slidenum">
              <a:rPr lang="en-US" smtClean="0"/>
              <a:pPr/>
              <a:t>‹#›</a:t>
            </a:fld>
            <a:endParaRPr lang="en-US"/>
          </a:p>
        </p:txBody>
      </p:sp>
      <p:sp>
        <p:nvSpPr>
          <p:cNvPr id="8" name="Title Placeholder 7">
            <a:extLst>
              <a:ext uri="{FF2B5EF4-FFF2-40B4-BE49-F238E27FC236}">
                <a16:creationId xmlns:a16="http://schemas.microsoft.com/office/drawing/2014/main" id="{CB1DE175-AEB7-854B-A8AD-D98BDA536033}"/>
              </a:ext>
            </a:extLst>
          </p:cNvPr>
          <p:cNvSpPr>
            <a:spLocks noGrp="1"/>
          </p:cNvSpPr>
          <p:nvPr>
            <p:ph type="title"/>
          </p:nvPr>
        </p:nvSpPr>
        <p:spPr>
          <a:xfrm>
            <a:off x="515939" y="368300"/>
            <a:ext cx="11160124" cy="577153"/>
          </a:xfrm>
          <a:prstGeom prst="rect">
            <a:avLst/>
          </a:prstGeom>
        </p:spPr>
        <p:txBody>
          <a:bodyPr vert="horz" lIns="0" tIns="0" rIns="0" bIns="0" rtlCol="0" anchor="t" anchorCtr="0">
            <a:noAutofit/>
          </a:bodyPr>
          <a:lstStyle/>
          <a:p>
            <a:r>
              <a:rPr lang="en-US"/>
              <a:t>Click to edit Master title style</a:t>
            </a:r>
          </a:p>
        </p:txBody>
      </p:sp>
      <p:sp>
        <p:nvSpPr>
          <p:cNvPr id="9" name="Text Placeholder 8">
            <a:extLst>
              <a:ext uri="{FF2B5EF4-FFF2-40B4-BE49-F238E27FC236}">
                <a16:creationId xmlns:a16="http://schemas.microsoft.com/office/drawing/2014/main" id="{4A36D4A1-2ACB-2340-90BD-5A606111D088}"/>
              </a:ext>
            </a:extLst>
          </p:cNvPr>
          <p:cNvSpPr>
            <a:spLocks noGrp="1"/>
          </p:cNvSpPr>
          <p:nvPr>
            <p:ph type="body" idx="1"/>
          </p:nvPr>
        </p:nvSpPr>
        <p:spPr>
          <a:xfrm>
            <a:off x="515938" y="1431925"/>
            <a:ext cx="11160127" cy="4751593"/>
          </a:xfrm>
          <a:prstGeom prst="rect">
            <a:avLst/>
          </a:prstGeom>
        </p:spPr>
        <p:txBody>
          <a:bodyPr vert="horz" lIns="0" tIns="0" rIns="0" bIns="0" spcCol="13716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p:cNvSpPr>
            <a:spLocks noGrp="1"/>
          </p:cNvSpPr>
          <p:nvPr>
            <p:ph type="ftr" sz="quarter" idx="3"/>
          </p:nvPr>
        </p:nvSpPr>
        <p:spPr>
          <a:xfrm>
            <a:off x="2387600" y="6596798"/>
            <a:ext cx="7416800" cy="256092"/>
          </a:xfrm>
          <a:prstGeom prst="rect">
            <a:avLst/>
          </a:prstGeom>
        </p:spPr>
        <p:txBody>
          <a:bodyPr vert="horz" lIns="91440" tIns="45720" rIns="91440" bIns="45720" rtlCol="0" anchor="ctr"/>
          <a:lstStyle>
            <a:lvl1pPr algn="l">
              <a:defRPr sz="1000">
                <a:solidFill>
                  <a:schemeClr val="tx1"/>
                </a:solidFill>
              </a:defRPr>
            </a:lvl1pPr>
          </a:lstStyle>
          <a:p>
            <a:r>
              <a:rPr lang="en-US"/>
              <a:t>National Tender Day - 17 octobre 2024</a:t>
            </a:r>
          </a:p>
        </p:txBody>
      </p:sp>
      <p:sp>
        <p:nvSpPr>
          <p:cNvPr id="3" name="Rectangle 2"/>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4744996"/>
      </p:ext>
    </p:extLst>
  </p:cSld>
  <p:clrMap bg1="lt1" tx1="dk1" bg2="lt2" tx2="dk2" accent1="accent1" accent2="accent2" accent3="accent3" accent4="accent4" accent5="accent5" accent6="accent6" hlink="hlink" folHlink="folHlink"/>
  <p:sldLayoutIdLst>
    <p:sldLayoutId id="2147483785" r:id="rId1"/>
    <p:sldLayoutId id="2147483728" r:id="rId2"/>
    <p:sldLayoutId id="2147483663" r:id="rId3"/>
    <p:sldLayoutId id="2147483759" r:id="rId4"/>
    <p:sldLayoutId id="2147483760" r:id="rId5"/>
    <p:sldLayoutId id="2147483780" r:id="rId6"/>
    <p:sldLayoutId id="2147483782" r:id="rId7"/>
    <p:sldLayoutId id="2147483761" r:id="rId8"/>
    <p:sldLayoutId id="2147483766" r:id="rId9"/>
    <p:sldLayoutId id="2147483779" r:id="rId10"/>
    <p:sldLayoutId id="2147483762" r:id="rId11"/>
    <p:sldLayoutId id="2147483781" r:id="rId12"/>
    <p:sldLayoutId id="2147483765" r:id="rId13"/>
    <p:sldLayoutId id="2147483793" r:id="rId14"/>
    <p:sldLayoutId id="2147483738" r:id="rId15"/>
    <p:sldLayoutId id="2147483787" r:id="rId16"/>
    <p:sldLayoutId id="2147483799" r:id="rId17"/>
    <p:sldLayoutId id="2147483786" r:id="rId18"/>
    <p:sldLayoutId id="2147483769" r:id="rId19"/>
    <p:sldLayoutId id="2147483768" r:id="rId20"/>
    <p:sldLayoutId id="2147483796" r:id="rId21"/>
    <p:sldLayoutId id="2147483797" r:id="rId22"/>
    <p:sldLayoutId id="2147483771" r:id="rId23"/>
    <p:sldLayoutId id="2147483770" r:id="rId24"/>
    <p:sldLayoutId id="2147483775" r:id="rId25"/>
    <p:sldLayoutId id="2147483776" r:id="rId26"/>
    <p:sldLayoutId id="2147483777" r:id="rId27"/>
    <p:sldLayoutId id="2147483778" r:id="rId28"/>
    <p:sldLayoutId id="2147483695" r:id="rId29"/>
    <p:sldLayoutId id="2147483788" r:id="rId30"/>
    <p:sldLayoutId id="2147483789" r:id="rId31"/>
    <p:sldLayoutId id="2147483794" r:id="rId32"/>
    <p:sldLayoutId id="2147483790" r:id="rId33"/>
    <p:sldLayoutId id="2147483791" r:id="rId34"/>
    <p:sldLayoutId id="2147483795" r:id="rId35"/>
    <p:sldLayoutId id="2147483800" r:id="rId36"/>
    <p:sldLayoutId id="2147483801" r:id="rId37"/>
  </p:sldLayoutIdLst>
  <p:hf hdr="0" dt="0"/>
  <p:txStyles>
    <p:titleStyle>
      <a:lvl1pPr algn="l" defTabSz="914400" rtl="0" eaLnBrk="1" latinLnBrk="0" hangingPunct="1">
        <a:lnSpc>
          <a:spcPct val="90000"/>
        </a:lnSpc>
        <a:spcBef>
          <a:spcPct val="0"/>
        </a:spcBef>
        <a:buNone/>
        <a:defRPr sz="3600" kern="1200">
          <a:solidFill>
            <a:schemeClr val="tx1"/>
          </a:solidFill>
          <a:latin typeface="Cambria" panose="02040503050406030204" pitchFamily="18" charset="0"/>
          <a:ea typeface="+mj-ea"/>
          <a:cs typeface="+mj-cs"/>
        </a:defRPr>
      </a:lvl1pPr>
    </p:titleStyle>
    <p:bodyStyle>
      <a:lvl1pPr marL="230188" indent="-230188" algn="l" defTabSz="914400" rtl="0" eaLnBrk="1" latinLnBrk="0" hangingPunct="1">
        <a:lnSpc>
          <a:spcPts val="22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5pPr>
      <a:lvl6pPr marL="1381125"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a:solidFill>
            <a:schemeClr val="tx1"/>
          </a:solidFill>
          <a:latin typeface="+mn-lt"/>
          <a:ea typeface="+mn-ea"/>
          <a:cs typeface="+mn-cs"/>
        </a:defRPr>
      </a:lvl6pPr>
      <a:lvl7pPr marL="1606550"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7pPr>
      <a:lvl8pPr marL="1822450" indent="-2254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8pPr>
      <a:lvl9pPr marL="1998663" indent="-169863"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88" userDrawn="1">
          <p15:clr>
            <a:srgbClr val="A4A3A4"/>
          </p15:clr>
        </p15:guide>
        <p15:guide id="3" orient="horz" pos="232">
          <p15:clr>
            <a:srgbClr val="F26B43"/>
          </p15:clr>
        </p15:guide>
        <p15:guide id="4" pos="325" userDrawn="1">
          <p15:clr>
            <a:srgbClr val="F26B43"/>
          </p15:clr>
        </p15:guide>
        <p15:guide id="5" pos="7355" userDrawn="1">
          <p15:clr>
            <a:srgbClr val="F26B43"/>
          </p15:clr>
        </p15:guide>
        <p15:guide id="6" pos="1414" userDrawn="1">
          <p15:clr>
            <a:srgbClr val="A4A3A4"/>
          </p15:clr>
        </p15:guide>
        <p15:guide id="7" pos="1512" userDrawn="1">
          <p15:clr>
            <a:srgbClr val="A4A3A4"/>
          </p15:clr>
        </p15:guide>
        <p15:guide id="10" pos="3790" userDrawn="1">
          <p15:clr>
            <a:srgbClr val="A4A3A4"/>
          </p15:clr>
        </p15:guide>
        <p15:guide id="11" pos="4978" userDrawn="1">
          <p15:clr>
            <a:srgbClr val="A4A3A4"/>
          </p15:clr>
        </p15:guide>
        <p15:guide id="12" pos="5076" userDrawn="1">
          <p15:clr>
            <a:srgbClr val="A4A3A4"/>
          </p15:clr>
        </p15:guide>
        <p15:guide id="13" pos="6168" userDrawn="1">
          <p15:clr>
            <a:srgbClr val="A4A3A4"/>
          </p15:clr>
        </p15:guide>
        <p15:guide id="14" pos="6266" userDrawn="1">
          <p15:clr>
            <a:srgbClr val="A4A3A4"/>
          </p15:clr>
        </p15:guide>
        <p15:guide id="15" pos="2602" userDrawn="1">
          <p15:clr>
            <a:srgbClr val="A4A3A4"/>
          </p15:clr>
        </p15:guide>
        <p15:guide id="16" pos="2700" userDrawn="1">
          <p15:clr>
            <a:srgbClr val="A4A3A4"/>
          </p15:clr>
        </p15:guide>
        <p15:guide id="17" orient="horz" pos="3974">
          <p15:clr>
            <a:srgbClr val="F26B43"/>
          </p15:clr>
        </p15:guide>
        <p15:guide id="18" orient="horz" pos="90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8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9.xml"/></Relationships>
</file>

<file path=ppt/slides/_rels/slide1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3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t="-39000" b="-39000"/>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a:xfrm>
            <a:off x="3179763" y="6262783"/>
            <a:ext cx="5832475" cy="525135"/>
          </a:xfrm>
        </p:spPr>
        <p:txBody>
          <a:bodyPr vert="horz" wrap="square" lIns="0" tIns="0" rIns="0" bIns="0" spcCol="137160" rtlCol="0" anchor="t">
            <a:noAutofit/>
          </a:bodyPr>
          <a:lstStyle/>
          <a:p>
            <a:r>
              <a:rPr lang="fr-BE" noProof="0">
                <a:latin typeface="Arial"/>
                <a:cs typeface="Arial"/>
              </a:rPr>
              <a:t>Période : Septembre 2023 – </a:t>
            </a:r>
            <a:r>
              <a:rPr lang="fr-BE">
                <a:latin typeface="Arial"/>
                <a:cs typeface="Arial"/>
              </a:rPr>
              <a:t>Septembre</a:t>
            </a:r>
            <a:r>
              <a:rPr lang="fr-BE" noProof="0">
                <a:latin typeface="Arial"/>
                <a:cs typeface="Arial"/>
              </a:rPr>
              <a:t> 2024</a:t>
            </a:r>
          </a:p>
        </p:txBody>
      </p:sp>
      <p:sp>
        <p:nvSpPr>
          <p:cNvPr id="3" name="Title 2"/>
          <p:cNvSpPr>
            <a:spLocks noGrp="1"/>
          </p:cNvSpPr>
          <p:nvPr>
            <p:ph type="title"/>
          </p:nvPr>
        </p:nvSpPr>
        <p:spPr/>
        <p:txBody>
          <a:bodyPr/>
          <a:lstStyle/>
          <a:p>
            <a:r>
              <a:rPr lang="fr-BE" sz="2900" b="1" noProof="0">
                <a:latin typeface="Cambria"/>
                <a:ea typeface="Cambria"/>
              </a:rPr>
              <a:t>National Tender Day</a:t>
            </a:r>
            <a:br>
              <a:rPr lang="fr-BE" sz="2900" noProof="0"/>
            </a:br>
            <a:r>
              <a:rPr lang="fr-FR" sz="2900">
                <a:latin typeface="Cambria"/>
                <a:ea typeface="Cambria"/>
              </a:rPr>
              <a:t>Chronique de jurisprudence des chambres francophones du Conseil d’État en matière de marchés publics</a:t>
            </a:r>
            <a:endParaRPr lang="fr-BE" sz="2900" noProof="0">
              <a:latin typeface="Cambria"/>
              <a:ea typeface="Cambria"/>
            </a:endParaRPr>
          </a:p>
        </p:txBody>
      </p:sp>
    </p:spTree>
    <p:extLst>
      <p:ext uri="{BB962C8B-B14F-4D97-AF65-F5344CB8AC3E}">
        <p14:creationId xmlns:p14="http://schemas.microsoft.com/office/powerpoint/2010/main" val="2239855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p:txBody>
          <a:bodyPr/>
          <a:lstStyle/>
          <a:p>
            <a:pPr algn="just"/>
            <a:r>
              <a:rPr lang="fr-BE" noProof="0"/>
              <a:t>Introduction</a:t>
            </a:r>
          </a:p>
        </p:txBody>
      </p:sp>
      <p:sp>
        <p:nvSpPr>
          <p:cNvPr id="5" name="Slide Number Placeholder 4"/>
          <p:cNvSpPr>
            <a:spLocks noGrp="1"/>
          </p:cNvSpPr>
          <p:nvPr>
            <p:ph type="sldNum" sz="quarter" idx="4"/>
          </p:nvPr>
        </p:nvSpPr>
        <p:spPr/>
        <p:txBody>
          <a:bodyPr/>
          <a:lstStyle/>
          <a:p>
            <a:fld id="{F9591D4C-BB8F-AE46-BE73-C616F30BBC5B}" type="slidenum">
              <a:rPr lang="en-US" smtClean="0"/>
              <a:pPr/>
              <a:t>2</a:t>
            </a:fld>
            <a:endParaRPr lang="en-US"/>
          </a:p>
        </p:txBody>
      </p:sp>
      <p:pic>
        <p:nvPicPr>
          <p:cNvPr id="9" name="Picture Placeholder 8">
            <a:extLst>
              <a:ext uri="{FF2B5EF4-FFF2-40B4-BE49-F238E27FC236}">
                <a16:creationId xmlns:a16="http://schemas.microsoft.com/office/drawing/2014/main" id="{A6E3219B-9808-4221-BD95-7579AA9260BB}"/>
              </a:ext>
            </a:extLst>
          </p:cNvPr>
          <p:cNvPicPr>
            <a:picLocks noGrp="1" noChangeAspect="1"/>
          </p:cNvPicPr>
          <p:nvPr>
            <p:ph type="pic" sz="quarter" idx="18"/>
          </p:nvPr>
        </p:nvPicPr>
        <p:blipFill>
          <a:blip r:embed="rId2"/>
          <a:srcRect t="27060" b="27060"/>
          <a:stretch>
            <a:fillRect/>
          </a:stretch>
        </p:blipFill>
        <p:spPr>
          <a:xfrm>
            <a:off x="0" y="3450638"/>
            <a:ext cx="12191999" cy="3146159"/>
          </a:xfrm>
        </p:spPr>
      </p:pic>
      <p:sp>
        <p:nvSpPr>
          <p:cNvPr id="10" name="Footer Placeholder 9">
            <a:extLst>
              <a:ext uri="{FF2B5EF4-FFF2-40B4-BE49-F238E27FC236}">
                <a16:creationId xmlns:a16="http://schemas.microsoft.com/office/drawing/2014/main" id="{1BFE17A9-2DE8-4254-B770-EE80DE1509DA}"/>
              </a:ext>
            </a:extLst>
          </p:cNvPr>
          <p:cNvSpPr>
            <a:spLocks noGrp="1"/>
          </p:cNvSpPr>
          <p:nvPr>
            <p:ph type="ftr" sz="quarter" idx="3"/>
          </p:nvPr>
        </p:nvSpPr>
        <p:spPr/>
        <p:txBody>
          <a:bodyPr/>
          <a:lstStyle/>
          <a:p>
            <a:r>
              <a:rPr lang="en-US"/>
              <a:t>National Tender Day - 17 octobre 2024</a:t>
            </a:r>
          </a:p>
        </p:txBody>
      </p:sp>
    </p:spTree>
    <p:extLst>
      <p:ext uri="{BB962C8B-B14F-4D97-AF65-F5344CB8AC3E}">
        <p14:creationId xmlns:p14="http://schemas.microsoft.com/office/powerpoint/2010/main" val="3528197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quarter" idx="18"/>
            <p:extLst>
              <p:ext uri="{D42A27DB-BD31-4B8C-83A1-F6EECF244321}">
                <p14:modId xmlns:p14="http://schemas.microsoft.com/office/powerpoint/2010/main" val="3958675582"/>
              </p:ext>
            </p:extLst>
          </p:nvPr>
        </p:nvGraphicFramePr>
        <p:xfrm>
          <a:off x="515938" y="1882775"/>
          <a:ext cx="7516813" cy="2799080"/>
        </p:xfrm>
        <a:graphic>
          <a:graphicData uri="http://schemas.openxmlformats.org/drawingml/2006/table">
            <a:tbl>
              <a:tblPr bandRow="1">
                <a:tableStyleId>{93296810-A885-4BE3-A3E7-6D5BEEA58F35}</a:tableStyleId>
              </a:tblPr>
              <a:tblGrid>
                <a:gridCol w="6798097">
                  <a:extLst>
                    <a:ext uri="{9D8B030D-6E8A-4147-A177-3AD203B41FA5}">
                      <a16:colId xmlns:a16="http://schemas.microsoft.com/office/drawing/2014/main" val="20000"/>
                    </a:ext>
                  </a:extLst>
                </a:gridCol>
                <a:gridCol w="718716">
                  <a:extLst>
                    <a:ext uri="{9D8B030D-6E8A-4147-A177-3AD203B41FA5}">
                      <a16:colId xmlns:a16="http://schemas.microsoft.com/office/drawing/2014/main" val="20001"/>
                    </a:ext>
                  </a:extLst>
                </a:gridCol>
              </a:tblGrid>
              <a:tr h="370840">
                <a:tc>
                  <a:txBody>
                    <a:bodyPr/>
                    <a:lstStyle/>
                    <a:p>
                      <a:r>
                        <a:rPr lang="fr-BE" sz="1800" b="1"/>
                        <a:t>I. La définition du besoin, la prospection et l'établissement du cahier spécial des charges</a:t>
                      </a:r>
                    </a:p>
                  </a:txBody>
                  <a:tcPr marL="0">
                    <a:lnL w="12700" cmpd="sng">
                      <a:noFill/>
                    </a:lnL>
                    <a:lnR w="12700" cap="flat" cmpd="sng" algn="ctr">
                      <a:no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solidFill>
                            <a:schemeClr val="tx2"/>
                          </a:solidFill>
                        </a:rPr>
                        <a:t>5</a:t>
                      </a:r>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fr-BE" sz="1800" b="1"/>
                        <a:t>II. La sélection </a:t>
                      </a:r>
                    </a:p>
                  </a:txBody>
                  <a:tcPr marL="0">
                    <a:lnL w="12700" cmpd="sng">
                      <a:noFill/>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solidFill>
                            <a:schemeClr val="tx2"/>
                          </a:solidFill>
                        </a:rPr>
                        <a:t>15</a:t>
                      </a:r>
                    </a:p>
                  </a:txBody>
                  <a:tcPr>
                    <a:lnL w="1270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04825">
                <a:tc>
                  <a:txBody>
                    <a:bodyPr/>
                    <a:lstStyle/>
                    <a:p>
                      <a:r>
                        <a:rPr lang="fr-BE" sz="1800" b="1"/>
                        <a:t>III. La régularité des offres</a:t>
                      </a:r>
                    </a:p>
                    <a:p>
                      <a:pPr marL="571500" lvl="0" indent="-342900">
                        <a:spcBef>
                          <a:spcPts val="600"/>
                        </a:spcBef>
                        <a:buAutoNum type="alphaUcPeriod"/>
                      </a:pPr>
                      <a:r>
                        <a:rPr lang="fr-BE" sz="1800"/>
                        <a:t>Les exigences minimales</a:t>
                      </a:r>
                    </a:p>
                    <a:p>
                      <a:pPr marL="571500" lvl="0" indent="-342900">
                        <a:spcBef>
                          <a:spcPts val="600"/>
                        </a:spcBef>
                        <a:buAutoNum type="alphaUcPeriod"/>
                      </a:pPr>
                      <a:r>
                        <a:rPr lang="fr-BE" sz="1800"/>
                        <a:t>La signature de l'offre</a:t>
                      </a:r>
                    </a:p>
                    <a:p>
                      <a:pPr marL="571500" lvl="0" indent="-342900">
                        <a:spcBef>
                          <a:spcPts val="600"/>
                        </a:spcBef>
                        <a:buAutoNum type="alphaUcPeriod"/>
                      </a:pPr>
                      <a:r>
                        <a:rPr lang="fr-BE" sz="1800"/>
                        <a:t>La vérification des prix et des coûts</a:t>
                      </a:r>
                    </a:p>
                  </a:txBody>
                  <a:tcPr marL="0">
                    <a:lnL w="12700" cmpd="sng">
                      <a:noFill/>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solidFill>
                            <a:schemeClr val="tx2"/>
                          </a:solidFill>
                        </a:rPr>
                        <a:t>31</a:t>
                      </a:r>
                    </a:p>
                  </a:txBody>
                  <a:tcPr>
                    <a:lnL w="1270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r>
                        <a:rPr lang="fr-BE" sz="1800" b="1"/>
                        <a:t>IV. </a:t>
                      </a:r>
                      <a:r>
                        <a:rPr lang="fr-BE" sz="1800" b="1" kern="1200">
                          <a:solidFill>
                            <a:schemeClr val="dk1"/>
                          </a:solidFill>
                          <a:latin typeface="+mn-lt"/>
                          <a:ea typeface="+mn-ea"/>
                          <a:cs typeface="+mn-cs"/>
                        </a:rPr>
                        <a:t>L’attribution</a:t>
                      </a:r>
                      <a:endParaRPr lang="fr-BE" sz="1800" b="1"/>
                    </a:p>
                  </a:txBody>
                  <a:tcPr marL="0">
                    <a:lnL w="12700" cmpd="sng">
                      <a:noFill/>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solidFill>
                            <a:schemeClr val="tx2"/>
                          </a:solidFill>
                        </a:rPr>
                        <a:t>85</a:t>
                      </a:r>
                    </a:p>
                  </a:txBody>
                  <a:tcPr>
                    <a:lnL w="1270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2" name="Slide Number Placeholder 1"/>
          <p:cNvSpPr>
            <a:spLocks noGrp="1"/>
          </p:cNvSpPr>
          <p:nvPr>
            <p:ph type="sldNum" sz="quarter" idx="12"/>
          </p:nvPr>
        </p:nvSpPr>
        <p:spPr/>
        <p:txBody>
          <a:bodyPr/>
          <a:lstStyle/>
          <a:p>
            <a:fld id="{F9591D4C-BB8F-AE46-BE73-C616F30BBC5B}" type="slidenum">
              <a:rPr lang="en-US" smtClean="0"/>
              <a:pPr/>
              <a:t>3</a:t>
            </a:fld>
            <a:endParaRPr lang="en-US"/>
          </a:p>
        </p:txBody>
      </p:sp>
      <p:sp>
        <p:nvSpPr>
          <p:cNvPr id="4" name="Title 3"/>
          <p:cNvSpPr>
            <a:spLocks noGrp="1"/>
          </p:cNvSpPr>
          <p:nvPr>
            <p:ph type="title"/>
          </p:nvPr>
        </p:nvSpPr>
        <p:spPr/>
        <p:txBody>
          <a:bodyPr/>
          <a:lstStyle/>
          <a:p>
            <a:pPr algn="just"/>
            <a:r>
              <a:rPr lang="fr-BE" sz="3200" noProof="0"/>
              <a:t>Table des matières</a:t>
            </a:r>
          </a:p>
        </p:txBody>
      </p:sp>
      <p:sp>
        <p:nvSpPr>
          <p:cNvPr id="3" name="Footer Placeholder 2">
            <a:extLst>
              <a:ext uri="{FF2B5EF4-FFF2-40B4-BE49-F238E27FC236}">
                <a16:creationId xmlns:a16="http://schemas.microsoft.com/office/drawing/2014/main" id="{644E52BC-3FC5-41C6-99A8-2650A8B5F0DD}"/>
              </a:ext>
            </a:extLst>
          </p:cNvPr>
          <p:cNvSpPr>
            <a:spLocks noGrp="1"/>
          </p:cNvSpPr>
          <p:nvPr>
            <p:ph type="ftr" sz="quarter" idx="17"/>
          </p:nvPr>
        </p:nvSpPr>
        <p:spPr/>
        <p:txBody>
          <a:bodyPr/>
          <a:lstStyle/>
          <a:p>
            <a:r>
              <a:rPr lang="en-US"/>
              <a:t>National Tender Day - 17 octobre 2024</a:t>
            </a:r>
          </a:p>
        </p:txBody>
      </p:sp>
      <p:pic>
        <p:nvPicPr>
          <p:cNvPr id="13" name="Picture 12">
            <a:extLst>
              <a:ext uri="{FF2B5EF4-FFF2-40B4-BE49-F238E27FC236}">
                <a16:creationId xmlns:a16="http://schemas.microsoft.com/office/drawing/2014/main" id="{873AB59A-DD67-987D-6CE9-A379D4B27465}"/>
              </a:ext>
            </a:extLst>
          </p:cNvPr>
          <p:cNvPicPr>
            <a:picLocks noChangeAspect="1"/>
          </p:cNvPicPr>
          <p:nvPr/>
        </p:nvPicPr>
        <p:blipFill>
          <a:blip r:embed="rId2"/>
          <a:stretch>
            <a:fillRect/>
          </a:stretch>
        </p:blipFill>
        <p:spPr>
          <a:xfrm>
            <a:off x="8894732" y="701651"/>
            <a:ext cx="1103311" cy="1138738"/>
          </a:xfrm>
          <a:prstGeom prst="rect">
            <a:avLst/>
          </a:prstGeom>
        </p:spPr>
      </p:pic>
      <p:pic>
        <p:nvPicPr>
          <p:cNvPr id="17" name="Picture 16">
            <a:extLst>
              <a:ext uri="{FF2B5EF4-FFF2-40B4-BE49-F238E27FC236}">
                <a16:creationId xmlns:a16="http://schemas.microsoft.com/office/drawing/2014/main" id="{F75C552F-B95E-6A46-DE81-E30496C37414}"/>
              </a:ext>
            </a:extLst>
          </p:cNvPr>
          <p:cNvPicPr>
            <a:picLocks noChangeAspect="1"/>
          </p:cNvPicPr>
          <p:nvPr/>
        </p:nvPicPr>
        <p:blipFill>
          <a:blip r:embed="rId3"/>
          <a:stretch>
            <a:fillRect/>
          </a:stretch>
        </p:blipFill>
        <p:spPr>
          <a:xfrm>
            <a:off x="8896641" y="2067332"/>
            <a:ext cx="1101402" cy="1138738"/>
          </a:xfrm>
          <a:prstGeom prst="rect">
            <a:avLst/>
          </a:prstGeom>
        </p:spPr>
      </p:pic>
      <p:sp>
        <p:nvSpPr>
          <p:cNvPr id="19" name="Text Placeholder 8">
            <a:extLst>
              <a:ext uri="{FF2B5EF4-FFF2-40B4-BE49-F238E27FC236}">
                <a16:creationId xmlns:a16="http://schemas.microsoft.com/office/drawing/2014/main" id="{D4A44A70-2AE7-D622-78FE-93818B21AAE2}"/>
              </a:ext>
            </a:extLst>
          </p:cNvPr>
          <p:cNvSpPr txBox="1"/>
          <p:nvPr/>
        </p:nvSpPr>
        <p:spPr>
          <a:xfrm>
            <a:off x="10118978" y="739464"/>
            <a:ext cx="1813689" cy="1165860"/>
          </a:xfrm>
          <a:prstGeom prst="rect">
            <a:avLst/>
          </a:prstGeom>
        </p:spPr>
        <p:txBody>
          <a:bodyPr lIns="91440" tIns="0" rIns="0" bIns="0" anchor="t" anchorCtr="0"/>
          <a:lstStyle>
            <a:lvl1pPr marL="0" marR="0" indent="0" algn="l" defTabSz="914400" rtl="0" eaLnBrk="1" fontAlgn="auto" latinLnBrk="0" hangingPunct="1">
              <a:lnSpc>
                <a:spcPct val="100000"/>
              </a:lnSpc>
              <a:spcBef>
                <a:spcPct val="0"/>
              </a:spcBef>
              <a:spcAft>
                <a:spcPct val="0"/>
              </a:spcAft>
              <a:buClr>
                <a:schemeClr val="accent6"/>
              </a:buClr>
              <a:buSzTx/>
              <a:buFont typeface="Arial" panose="020B0604020202020204" pitchFamily="34" charset="0"/>
              <a:buNone/>
              <a:defRPr sz="900" b="0" kern="1200">
                <a:solidFill>
                  <a:schemeClr val="tx2">
                    <a:lumMod val="50000"/>
                  </a:schemeClr>
                </a:solidFill>
                <a:latin typeface="+mj-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85000"/>
                </a:schemeClr>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a:solidFill>
                  <a:schemeClr val="bg1"/>
                </a:solidFill>
                <a:latin typeface="Cambria" charset="0"/>
                <a:ea typeface="Cambria" charset="0"/>
                <a:cs typeface="Cambria" charset="0"/>
              </a:rPr>
              <a:t>Bérénice Wathelet</a:t>
            </a:r>
          </a:p>
          <a:p>
            <a:pPr lvl="0"/>
            <a:r>
              <a:rPr lang="en-US" sz="1200" err="1">
                <a:solidFill>
                  <a:schemeClr val="bg1"/>
                </a:solidFill>
              </a:rPr>
              <a:t>Avocate</a:t>
            </a:r>
            <a:endParaRPr lang="en-US" sz="1200">
              <a:solidFill>
                <a:schemeClr val="bg1"/>
              </a:solidFill>
            </a:endParaRPr>
          </a:p>
          <a:p>
            <a:r>
              <a:rPr lang="en-GB" sz="1200" kern="0">
                <a:solidFill>
                  <a:schemeClr val="bg1"/>
                </a:solidFill>
              </a:rPr>
              <a:t>M : </a:t>
            </a:r>
            <a:r>
              <a:rPr lang="en-US" sz="1200">
                <a:solidFill>
                  <a:schemeClr val="bg1"/>
                </a:solidFill>
              </a:rPr>
              <a:t>+32 493 49 89 17</a:t>
            </a:r>
          </a:p>
          <a:p>
            <a:pPr lvl="0">
              <a:defRPr/>
            </a:pPr>
            <a:r>
              <a:rPr lang="en-US" err="1">
                <a:solidFill>
                  <a:schemeClr val="bg1"/>
                </a:solidFill>
              </a:rPr>
              <a:t>berenice.wathelet@dlapiper.com</a:t>
            </a:r>
            <a:endParaRPr lang="en-US">
              <a:solidFill>
                <a:schemeClr val="bg1"/>
              </a:solidFill>
            </a:endParaRPr>
          </a:p>
          <a:p>
            <a:pPr>
              <a:lnSpc>
                <a:spcPct val="110000"/>
              </a:lnSpc>
              <a:buClr>
                <a:schemeClr val="tx2"/>
              </a:buClr>
              <a:defRPr/>
            </a:pPr>
            <a:endParaRPr lang="en-GB" sz="1200" kern="0">
              <a:solidFill>
                <a:schemeClr val="bg1"/>
              </a:solidFill>
            </a:endParaRPr>
          </a:p>
        </p:txBody>
      </p:sp>
      <p:sp>
        <p:nvSpPr>
          <p:cNvPr id="20" name="Text Placeholder 8">
            <a:extLst>
              <a:ext uri="{FF2B5EF4-FFF2-40B4-BE49-F238E27FC236}">
                <a16:creationId xmlns:a16="http://schemas.microsoft.com/office/drawing/2014/main" id="{581C0A68-C643-CE5D-FA27-54203AB3B5FD}"/>
              </a:ext>
            </a:extLst>
          </p:cNvPr>
          <p:cNvSpPr txBox="1"/>
          <p:nvPr/>
        </p:nvSpPr>
        <p:spPr>
          <a:xfrm>
            <a:off x="10118977" y="2104434"/>
            <a:ext cx="1813689" cy="1165860"/>
          </a:xfrm>
          <a:prstGeom prst="rect">
            <a:avLst/>
          </a:prstGeom>
        </p:spPr>
        <p:txBody>
          <a:bodyPr lIns="91440" tIns="0" rIns="0" bIns="0" anchor="t" anchorCtr="0"/>
          <a:lstStyle>
            <a:lvl1pPr marL="0" marR="0" indent="0" algn="l" defTabSz="914400" rtl="0" eaLnBrk="1" fontAlgn="auto" latinLnBrk="0" hangingPunct="1">
              <a:lnSpc>
                <a:spcPct val="100000"/>
              </a:lnSpc>
              <a:spcBef>
                <a:spcPct val="0"/>
              </a:spcBef>
              <a:spcAft>
                <a:spcPct val="0"/>
              </a:spcAft>
              <a:buClr>
                <a:schemeClr val="accent6"/>
              </a:buClr>
              <a:buSzTx/>
              <a:buFont typeface="Arial" panose="020B0604020202020204" pitchFamily="34" charset="0"/>
              <a:buNone/>
              <a:defRPr sz="900" b="0" kern="1200">
                <a:solidFill>
                  <a:schemeClr val="tx2">
                    <a:lumMod val="50000"/>
                  </a:schemeClr>
                </a:solidFill>
                <a:latin typeface="+mj-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85000"/>
                </a:schemeClr>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a:solidFill>
                  <a:schemeClr val="bg1"/>
                </a:solidFill>
                <a:latin typeface="Cambria" charset="0"/>
                <a:ea typeface="Cambria" charset="0"/>
              </a:rPr>
              <a:t>Maëlle </a:t>
            </a:r>
            <a:br>
              <a:rPr lang="en-US" sz="1800" b="1">
                <a:solidFill>
                  <a:schemeClr val="bg1"/>
                </a:solidFill>
                <a:latin typeface="Cambria" charset="0"/>
                <a:ea typeface="Cambria" charset="0"/>
              </a:rPr>
            </a:br>
            <a:r>
              <a:rPr lang="en-US" sz="1800" b="1">
                <a:solidFill>
                  <a:schemeClr val="bg1"/>
                </a:solidFill>
                <a:latin typeface="Cambria" charset="0"/>
                <a:ea typeface="Cambria" charset="0"/>
              </a:rPr>
              <a:t>Rixhon</a:t>
            </a:r>
          </a:p>
          <a:p>
            <a:pPr lvl="0"/>
            <a:r>
              <a:rPr lang="en-US" sz="1200" err="1">
                <a:solidFill>
                  <a:schemeClr val="bg1"/>
                </a:solidFill>
              </a:rPr>
              <a:t>Avocate</a:t>
            </a:r>
            <a:endParaRPr lang="en-US" sz="1200">
              <a:solidFill>
                <a:schemeClr val="bg1"/>
              </a:solidFill>
            </a:endParaRPr>
          </a:p>
          <a:p>
            <a:r>
              <a:rPr lang="en-GB" sz="1200" kern="0">
                <a:solidFill>
                  <a:schemeClr val="bg1"/>
                </a:solidFill>
              </a:rPr>
              <a:t>M: +32 476 97 39 03</a:t>
            </a:r>
          </a:p>
          <a:p>
            <a:pPr lvl="0">
              <a:defRPr/>
            </a:pPr>
            <a:r>
              <a:rPr lang="en-US" err="1">
                <a:solidFill>
                  <a:schemeClr val="bg1"/>
                </a:solidFill>
              </a:rPr>
              <a:t>maelle.rixhon@dlapiper.com</a:t>
            </a:r>
            <a:endParaRPr lang="en-US">
              <a:solidFill>
                <a:schemeClr val="bg1"/>
              </a:solidFill>
            </a:endParaRPr>
          </a:p>
        </p:txBody>
      </p:sp>
      <p:pic>
        <p:nvPicPr>
          <p:cNvPr id="21" name="Picture 20">
            <a:extLst>
              <a:ext uri="{FF2B5EF4-FFF2-40B4-BE49-F238E27FC236}">
                <a16:creationId xmlns:a16="http://schemas.microsoft.com/office/drawing/2014/main" id="{9033ED23-F459-3886-792D-144649614BF2}"/>
              </a:ext>
            </a:extLst>
          </p:cNvPr>
          <p:cNvPicPr>
            <a:picLocks noChangeAspect="1"/>
          </p:cNvPicPr>
          <p:nvPr/>
        </p:nvPicPr>
        <p:blipFill>
          <a:blip r:embed="rId4"/>
          <a:stretch>
            <a:fillRect/>
          </a:stretch>
        </p:blipFill>
        <p:spPr>
          <a:xfrm>
            <a:off x="8894732" y="3713954"/>
            <a:ext cx="1009770" cy="1044000"/>
          </a:xfrm>
          <a:prstGeom prst="rect">
            <a:avLst/>
          </a:prstGeom>
        </p:spPr>
      </p:pic>
      <p:pic>
        <p:nvPicPr>
          <p:cNvPr id="22" name="Picture 21">
            <a:extLst>
              <a:ext uri="{FF2B5EF4-FFF2-40B4-BE49-F238E27FC236}">
                <a16:creationId xmlns:a16="http://schemas.microsoft.com/office/drawing/2014/main" id="{7C3FD9A3-C90C-39C8-12DF-11D6474DA655}"/>
              </a:ext>
            </a:extLst>
          </p:cNvPr>
          <p:cNvPicPr>
            <a:picLocks noChangeAspect="1"/>
          </p:cNvPicPr>
          <p:nvPr/>
        </p:nvPicPr>
        <p:blipFill>
          <a:blip r:embed="rId5"/>
          <a:stretch>
            <a:fillRect/>
          </a:stretch>
        </p:blipFill>
        <p:spPr>
          <a:xfrm>
            <a:off x="10520936" y="3713954"/>
            <a:ext cx="1009770" cy="1044000"/>
          </a:xfrm>
          <a:prstGeom prst="rect">
            <a:avLst/>
          </a:prstGeom>
        </p:spPr>
      </p:pic>
      <p:sp>
        <p:nvSpPr>
          <p:cNvPr id="23" name="Text Placeholder 8">
            <a:extLst>
              <a:ext uri="{FF2B5EF4-FFF2-40B4-BE49-F238E27FC236}">
                <a16:creationId xmlns:a16="http://schemas.microsoft.com/office/drawing/2014/main" id="{FA757325-ABB4-0A94-DC8B-665C7ED66887}"/>
              </a:ext>
            </a:extLst>
          </p:cNvPr>
          <p:cNvSpPr txBox="1"/>
          <p:nvPr/>
        </p:nvSpPr>
        <p:spPr>
          <a:xfrm>
            <a:off x="8662057" y="4814035"/>
            <a:ext cx="1478551" cy="415792"/>
          </a:xfrm>
          <a:prstGeom prst="rect">
            <a:avLst/>
          </a:prstGeom>
        </p:spPr>
        <p:txBody>
          <a:bodyPr lIns="91440" tIns="0" rIns="0" bIns="0" anchor="t" anchorCtr="0"/>
          <a:lstStyle>
            <a:lvl1pPr marL="0" marR="0" indent="0" algn="l" defTabSz="914400" rtl="0" eaLnBrk="1" fontAlgn="auto" latinLnBrk="0" hangingPunct="1">
              <a:lnSpc>
                <a:spcPct val="100000"/>
              </a:lnSpc>
              <a:spcBef>
                <a:spcPct val="0"/>
              </a:spcBef>
              <a:spcAft>
                <a:spcPct val="0"/>
              </a:spcAft>
              <a:buClr>
                <a:schemeClr val="accent6"/>
              </a:buClr>
              <a:buSzTx/>
              <a:buFont typeface="Arial" panose="020B0604020202020204" pitchFamily="34" charset="0"/>
              <a:buNone/>
              <a:defRPr sz="900" b="0" kern="1200">
                <a:solidFill>
                  <a:schemeClr val="tx2">
                    <a:lumMod val="50000"/>
                  </a:schemeClr>
                </a:solidFill>
                <a:latin typeface="+mj-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85000"/>
                </a:schemeClr>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400" b="1">
                <a:solidFill>
                  <a:schemeClr val="bg1"/>
                </a:solidFill>
                <a:latin typeface="Cambria" charset="0"/>
                <a:ea typeface="Cambria" charset="0"/>
              </a:rPr>
              <a:t>Gauthier Dresse</a:t>
            </a:r>
          </a:p>
          <a:p>
            <a:pPr lvl="0" algn="ctr"/>
            <a:r>
              <a:rPr lang="en-US" sz="1050">
                <a:solidFill>
                  <a:schemeClr val="bg1"/>
                </a:solidFill>
                <a:cs typeface="Arial"/>
              </a:rPr>
              <a:t>Avocat</a:t>
            </a:r>
          </a:p>
        </p:txBody>
      </p:sp>
      <p:sp>
        <p:nvSpPr>
          <p:cNvPr id="24" name="Text Placeholder 8">
            <a:extLst>
              <a:ext uri="{FF2B5EF4-FFF2-40B4-BE49-F238E27FC236}">
                <a16:creationId xmlns:a16="http://schemas.microsoft.com/office/drawing/2014/main" id="{3A136800-DFF0-9236-85C6-42F6AD37857B}"/>
              </a:ext>
            </a:extLst>
          </p:cNvPr>
          <p:cNvSpPr txBox="1"/>
          <p:nvPr/>
        </p:nvSpPr>
        <p:spPr>
          <a:xfrm>
            <a:off x="10148191" y="4826988"/>
            <a:ext cx="1755260" cy="415793"/>
          </a:xfrm>
          <a:prstGeom prst="rect">
            <a:avLst/>
          </a:prstGeom>
        </p:spPr>
        <p:txBody>
          <a:bodyPr lIns="91440" tIns="0" rIns="0" bIns="0" anchor="t" anchorCtr="0"/>
          <a:lstStyle>
            <a:lvl1pPr marL="0" marR="0" indent="0" algn="l" defTabSz="914400" rtl="0" eaLnBrk="1" fontAlgn="auto" latinLnBrk="0" hangingPunct="1">
              <a:lnSpc>
                <a:spcPct val="100000"/>
              </a:lnSpc>
              <a:spcBef>
                <a:spcPct val="0"/>
              </a:spcBef>
              <a:spcAft>
                <a:spcPct val="0"/>
              </a:spcAft>
              <a:buClr>
                <a:schemeClr val="accent6"/>
              </a:buClr>
              <a:buSzTx/>
              <a:buFont typeface="Arial" panose="020B0604020202020204" pitchFamily="34" charset="0"/>
              <a:buNone/>
              <a:defRPr sz="900" b="0" kern="1200">
                <a:solidFill>
                  <a:schemeClr val="tx2">
                    <a:lumMod val="50000"/>
                  </a:schemeClr>
                </a:solidFill>
                <a:latin typeface="+mj-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85000"/>
                </a:schemeClr>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400" b="1">
                <a:solidFill>
                  <a:schemeClr val="bg1"/>
                </a:solidFill>
                <a:latin typeface="Cambria" charset="0"/>
                <a:ea typeface="Cambria" charset="0"/>
              </a:rPr>
              <a:t>Valentine Coenraets</a:t>
            </a:r>
          </a:p>
          <a:p>
            <a:pPr lvl="0" algn="ctr"/>
            <a:r>
              <a:rPr lang="en-US" sz="1050" err="1">
                <a:solidFill>
                  <a:schemeClr val="bg1"/>
                </a:solidFill>
                <a:cs typeface="Arial"/>
              </a:rPr>
              <a:t>Avocate</a:t>
            </a:r>
            <a:endParaRPr lang="en-US" sz="1050">
              <a:solidFill>
                <a:schemeClr val="bg1"/>
              </a:solidFill>
              <a:cs typeface="Arial"/>
            </a:endParaRPr>
          </a:p>
        </p:txBody>
      </p:sp>
      <p:sp>
        <p:nvSpPr>
          <p:cNvPr id="26" name="TextBox 25">
            <a:extLst>
              <a:ext uri="{FF2B5EF4-FFF2-40B4-BE49-F238E27FC236}">
                <a16:creationId xmlns:a16="http://schemas.microsoft.com/office/drawing/2014/main" id="{2392F075-D7E0-6EA5-4D24-FAD882B6A722}"/>
              </a:ext>
            </a:extLst>
          </p:cNvPr>
          <p:cNvSpPr txBox="1"/>
          <p:nvPr/>
        </p:nvSpPr>
        <p:spPr>
          <a:xfrm>
            <a:off x="8842900" y="238624"/>
            <a:ext cx="2583180" cy="338554"/>
          </a:xfrm>
          <a:prstGeom prst="rect">
            <a:avLst/>
          </a:prstGeom>
          <a:noFill/>
        </p:spPr>
        <p:txBody>
          <a:bodyPr wrap="square" rtlCol="0">
            <a:spAutoFit/>
          </a:bodyPr>
          <a:lstStyle/>
          <a:p>
            <a:r>
              <a:rPr lang="en-GB" sz="1600">
                <a:solidFill>
                  <a:schemeClr val="bg1"/>
                </a:solidFill>
              </a:rPr>
              <a:t>Oratrices</a:t>
            </a:r>
          </a:p>
        </p:txBody>
      </p:sp>
      <p:sp>
        <p:nvSpPr>
          <p:cNvPr id="27" name="TextBox 26">
            <a:extLst>
              <a:ext uri="{FF2B5EF4-FFF2-40B4-BE49-F238E27FC236}">
                <a16:creationId xmlns:a16="http://schemas.microsoft.com/office/drawing/2014/main" id="{E8177ED5-8B16-84D0-CD92-5DDF59D54956}"/>
              </a:ext>
            </a:extLst>
          </p:cNvPr>
          <p:cNvSpPr txBox="1"/>
          <p:nvPr/>
        </p:nvSpPr>
        <p:spPr>
          <a:xfrm>
            <a:off x="8827387" y="3374960"/>
            <a:ext cx="2583180" cy="338554"/>
          </a:xfrm>
          <a:prstGeom prst="rect">
            <a:avLst/>
          </a:prstGeom>
          <a:noFill/>
        </p:spPr>
        <p:txBody>
          <a:bodyPr wrap="square" lIns="91440" tIns="45720" rIns="91440" bIns="45720" rtlCol="0" anchor="t">
            <a:spAutoFit/>
          </a:bodyPr>
          <a:lstStyle/>
          <a:p>
            <a:r>
              <a:rPr lang="en-GB" sz="1600">
                <a:solidFill>
                  <a:schemeClr val="bg1"/>
                </a:solidFill>
              </a:rPr>
              <a:t>Avec la participation de</a:t>
            </a:r>
            <a:endParaRPr lang="en-GB" sz="1600">
              <a:solidFill>
                <a:schemeClr val="bg1"/>
              </a:solidFill>
              <a:cs typeface="Arial"/>
            </a:endParaRPr>
          </a:p>
        </p:txBody>
      </p:sp>
      <p:pic>
        <p:nvPicPr>
          <p:cNvPr id="5" name="Picture 2">
            <a:extLst>
              <a:ext uri="{FF2B5EF4-FFF2-40B4-BE49-F238E27FC236}">
                <a16:creationId xmlns:a16="http://schemas.microsoft.com/office/drawing/2014/main" id="{57F416C6-889B-05AE-34BB-D8945F459B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53036" y="5285908"/>
            <a:ext cx="1009769" cy="1044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8">
            <a:extLst>
              <a:ext uri="{FF2B5EF4-FFF2-40B4-BE49-F238E27FC236}">
                <a16:creationId xmlns:a16="http://schemas.microsoft.com/office/drawing/2014/main" id="{87E970D4-15F8-5DE0-4E62-4B65DD641ECF}"/>
              </a:ext>
            </a:extLst>
          </p:cNvPr>
          <p:cNvSpPr txBox="1"/>
          <p:nvPr/>
        </p:nvSpPr>
        <p:spPr>
          <a:xfrm>
            <a:off x="9430253" y="6346014"/>
            <a:ext cx="1646121" cy="415792"/>
          </a:xfrm>
          <a:prstGeom prst="rect">
            <a:avLst/>
          </a:prstGeom>
        </p:spPr>
        <p:txBody>
          <a:bodyPr lIns="91440" tIns="0" rIns="0" bIns="0" anchor="t" anchorCtr="0"/>
          <a:lstStyle>
            <a:lvl1pPr marL="0" marR="0" indent="0" algn="l" defTabSz="914400" rtl="0" eaLnBrk="1" fontAlgn="auto" latinLnBrk="0" hangingPunct="1">
              <a:lnSpc>
                <a:spcPct val="100000"/>
              </a:lnSpc>
              <a:spcBef>
                <a:spcPct val="0"/>
              </a:spcBef>
              <a:spcAft>
                <a:spcPct val="0"/>
              </a:spcAft>
              <a:buClr>
                <a:schemeClr val="accent6"/>
              </a:buClr>
              <a:buSzTx/>
              <a:buFont typeface="Arial" panose="020B0604020202020204" pitchFamily="34" charset="0"/>
              <a:buNone/>
              <a:defRPr sz="900" b="0" kern="1200">
                <a:solidFill>
                  <a:schemeClr val="tx2">
                    <a:lumMod val="50000"/>
                  </a:schemeClr>
                </a:solidFill>
                <a:latin typeface="+mj-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85000"/>
                </a:schemeClr>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400" b="1">
                <a:solidFill>
                  <a:schemeClr val="bg1"/>
                </a:solidFill>
                <a:latin typeface="Cambria"/>
                <a:ea typeface="Cambria"/>
              </a:rPr>
              <a:t>Mélanie </a:t>
            </a:r>
            <a:r>
              <a:rPr lang="en-US" sz="1400" b="1" err="1">
                <a:solidFill>
                  <a:schemeClr val="bg1"/>
                </a:solidFill>
                <a:latin typeface="Cambria"/>
                <a:ea typeface="Cambria"/>
              </a:rPr>
              <a:t>Dangreau</a:t>
            </a:r>
          </a:p>
          <a:p>
            <a:pPr algn="ctr"/>
            <a:r>
              <a:rPr lang="en-US" sz="1050" err="1">
                <a:solidFill>
                  <a:schemeClr val="bg1"/>
                </a:solidFill>
                <a:cs typeface="Arial"/>
              </a:rPr>
              <a:t>Juriste</a:t>
            </a:r>
          </a:p>
        </p:txBody>
      </p:sp>
    </p:spTree>
    <p:extLst>
      <p:ext uri="{BB962C8B-B14F-4D97-AF65-F5344CB8AC3E}">
        <p14:creationId xmlns:p14="http://schemas.microsoft.com/office/powerpoint/2010/main" val="2109313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8E9E47-EAF8-5906-854C-41A8D2241144}"/>
              </a:ext>
            </a:extLst>
          </p:cNvPr>
          <p:cNvSpPr/>
          <p:nvPr/>
        </p:nvSpPr>
        <p:spPr>
          <a:xfrm>
            <a:off x="568774" y="2038411"/>
            <a:ext cx="11072434" cy="3356550"/>
          </a:xfrm>
          <a:prstGeom prst="rect">
            <a:avLst/>
          </a:prstGeom>
          <a:solidFill>
            <a:srgbClr val="EEF4F8"/>
          </a:solidFill>
          <a:ln>
            <a:solidFill>
              <a:srgbClr val="EEF4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1017270" y="2459386"/>
            <a:ext cx="9738360" cy="2514600"/>
          </a:xfrm>
        </p:spPr>
        <p:txBody>
          <a:bodyPr vert="horz" lIns="0" tIns="0" rIns="0" bIns="0" spcCol="137160" rtlCol="0" anchor="t">
            <a:noAutofit/>
          </a:bodyPr>
          <a:lstStyle/>
          <a:p>
            <a:pPr marL="229870" indent="-229870" algn="just">
              <a:buClr>
                <a:schemeClr val="accent6"/>
              </a:buClr>
            </a:pPr>
            <a:r>
              <a:rPr lang="fr-BE" noProof="0"/>
              <a:t>Étude de la jurisprudence récente </a:t>
            </a:r>
            <a:r>
              <a:rPr lang="fr-BE"/>
              <a:t>de la VIe chambre du</a:t>
            </a:r>
            <a:r>
              <a:rPr lang="fr-BE" noProof="0"/>
              <a:t> Conseil d'Etat</a:t>
            </a:r>
            <a:r>
              <a:rPr lang="fr-BE"/>
              <a:t> </a:t>
            </a:r>
            <a:r>
              <a:rPr lang="fr-BE" noProof="0"/>
              <a:t>(</a:t>
            </a:r>
            <a:r>
              <a:rPr lang="fr-BE"/>
              <a:t>septembre 2023</a:t>
            </a:r>
            <a:r>
              <a:rPr lang="fr-BE" noProof="0"/>
              <a:t> à septembre 2024) en matière de passation des marchés publics.</a:t>
            </a:r>
          </a:p>
          <a:p>
            <a:pPr marL="229870" indent="-229870" algn="just">
              <a:buClr>
                <a:schemeClr val="accent6"/>
              </a:buClr>
            </a:pPr>
            <a:r>
              <a:rPr lang="fr-BE" noProof="0"/>
              <a:t>La présentation se concentre sur les </a:t>
            </a:r>
            <a:r>
              <a:rPr lang="fr-BE" i="1" noProof="0"/>
              <a:t>points à retenir </a:t>
            </a:r>
            <a:r>
              <a:rPr lang="fr-BE" noProof="0"/>
              <a:t>et les </a:t>
            </a:r>
            <a:r>
              <a:rPr lang="fr-BE" i="1" noProof="0"/>
              <a:t>enseignements </a:t>
            </a:r>
            <a:r>
              <a:rPr lang="fr-BE" noProof="0"/>
              <a:t>pour la pratique.</a:t>
            </a:r>
            <a:endParaRPr lang="fr-BE" noProof="0">
              <a:cs typeface="Arial"/>
            </a:endParaRPr>
          </a:p>
          <a:p>
            <a:pPr marL="229870" indent="-229870" algn="just">
              <a:buClr>
                <a:schemeClr val="accent6"/>
              </a:buClr>
            </a:pPr>
            <a:r>
              <a:rPr lang="fr-BE" noProof="0"/>
              <a:t>Les slides sont établies de manière circonstanciée afin de servir de matériel de référence.</a:t>
            </a:r>
            <a:endParaRPr lang="fr-BE" noProof="0">
              <a:cs typeface="Arial"/>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4</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5" name="Title 5">
            <a:extLst>
              <a:ext uri="{FF2B5EF4-FFF2-40B4-BE49-F238E27FC236}">
                <a16:creationId xmlns:a16="http://schemas.microsoft.com/office/drawing/2014/main" id="{12430ED2-950B-5090-9AF1-704F737CB87A}"/>
              </a:ext>
            </a:extLst>
          </p:cNvPr>
          <p:cNvSpPr txBox="1">
            <a:spLocks/>
          </p:cNvSpPr>
          <p:nvPr/>
        </p:nvSpPr>
        <p:spPr>
          <a:xfrm>
            <a:off x="523151" y="761705"/>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sz="2800">
                <a:solidFill>
                  <a:srgbClr val="0073CF"/>
                </a:solidFill>
              </a:rPr>
              <a:t>Méthodologie et format de la présentation </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67918CB1-37D2-368B-6508-309D80A6974B}"/>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INTRODUCTION</a:t>
            </a:r>
            <a:endParaRPr kumimoji="0" lang="en-US" sz="12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35336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p:txBody>
          <a:bodyPr/>
          <a:lstStyle/>
          <a:p>
            <a:pPr algn="just"/>
            <a:r>
              <a:rPr lang="fr-BE" noProof="0">
                <a:latin typeface="Cambria"/>
                <a:ea typeface="Cambria"/>
              </a:rPr>
              <a:t>I. </a:t>
            </a:r>
            <a:r>
              <a:rPr lang="fr-BE">
                <a:latin typeface="Cambria"/>
                <a:ea typeface="Cambria"/>
              </a:rPr>
              <a:t>La définition du besoin, la prospection et l'établissement du cahier spécial des charges</a:t>
            </a:r>
            <a:endParaRPr lang="fr-BE" noProof="0">
              <a:ea typeface="Cambria"/>
            </a:endParaRPr>
          </a:p>
        </p:txBody>
      </p:sp>
      <p:sp>
        <p:nvSpPr>
          <p:cNvPr id="5" name="Slide Number Placeholder 4"/>
          <p:cNvSpPr>
            <a:spLocks noGrp="1"/>
          </p:cNvSpPr>
          <p:nvPr>
            <p:ph type="sldNum" sz="quarter" idx="4"/>
          </p:nvPr>
        </p:nvSpPr>
        <p:spPr/>
        <p:txBody>
          <a:bodyPr/>
          <a:lstStyle/>
          <a:p>
            <a:fld id="{F9591D4C-BB8F-AE46-BE73-C616F30BBC5B}" type="slidenum">
              <a:rPr lang="en-US" smtClean="0"/>
              <a:pPr/>
              <a:t>5</a:t>
            </a:fld>
            <a:endParaRPr lang="en-US"/>
          </a:p>
        </p:txBody>
      </p:sp>
      <p:pic>
        <p:nvPicPr>
          <p:cNvPr id="9" name="Picture Placeholder 8">
            <a:extLst>
              <a:ext uri="{FF2B5EF4-FFF2-40B4-BE49-F238E27FC236}">
                <a16:creationId xmlns:a16="http://schemas.microsoft.com/office/drawing/2014/main" id="{A6E3219B-9808-4221-BD95-7579AA9260BB}"/>
              </a:ext>
            </a:extLst>
          </p:cNvPr>
          <p:cNvPicPr>
            <a:picLocks noGrp="1" noChangeAspect="1"/>
          </p:cNvPicPr>
          <p:nvPr>
            <p:ph type="pic" sz="quarter" idx="18"/>
          </p:nvPr>
        </p:nvPicPr>
        <p:blipFill>
          <a:blip r:embed="rId2"/>
          <a:srcRect t="27060" b="27060"/>
          <a:stretch>
            <a:fillRect/>
          </a:stretch>
        </p:blipFill>
        <p:spPr/>
      </p:pic>
      <p:sp>
        <p:nvSpPr>
          <p:cNvPr id="10" name="Footer Placeholder 9">
            <a:extLst>
              <a:ext uri="{FF2B5EF4-FFF2-40B4-BE49-F238E27FC236}">
                <a16:creationId xmlns:a16="http://schemas.microsoft.com/office/drawing/2014/main" id="{1BFE17A9-2DE8-4254-B770-EE80DE1509DA}"/>
              </a:ext>
            </a:extLst>
          </p:cNvPr>
          <p:cNvSpPr>
            <a:spLocks noGrp="1"/>
          </p:cNvSpPr>
          <p:nvPr>
            <p:ph type="ftr" sz="quarter" idx="3"/>
          </p:nvPr>
        </p:nvSpPr>
        <p:spPr/>
        <p:txBody>
          <a:bodyPr/>
          <a:lstStyle/>
          <a:p>
            <a:r>
              <a:rPr lang="en-US"/>
              <a:t>National Tender Day - 17 octobre 2024</a:t>
            </a:r>
          </a:p>
        </p:txBody>
      </p:sp>
    </p:spTree>
    <p:extLst>
      <p:ext uri="{BB962C8B-B14F-4D97-AF65-F5344CB8AC3E}">
        <p14:creationId xmlns:p14="http://schemas.microsoft.com/office/powerpoint/2010/main" val="2509837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6</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68773" y="1771004"/>
            <a:ext cx="11160124" cy="435600"/>
          </a:xfrm>
        </p:spPr>
        <p:txBody>
          <a:bodyPr>
            <a:normAutofit/>
          </a:bodyPr>
          <a:lstStyle/>
          <a:p>
            <a:pPr algn="just">
              <a:lnSpc>
                <a:spcPct val="90000"/>
              </a:lnSpc>
            </a:pPr>
            <a:r>
              <a:rPr lang="fr-BE" sz="1900" noProof="0"/>
              <a:t>Équivalences des solutions proposées et motivation</a:t>
            </a:r>
          </a:p>
        </p:txBody>
      </p:sp>
      <p:sp>
        <p:nvSpPr>
          <p:cNvPr id="5" name="Title 5">
            <a:extLst>
              <a:ext uri="{FF2B5EF4-FFF2-40B4-BE49-F238E27FC236}">
                <a16:creationId xmlns:a16="http://schemas.microsoft.com/office/drawing/2014/main" id="{12430ED2-950B-5090-9AF1-704F737CB87A}"/>
              </a:ext>
            </a:extLst>
          </p:cNvPr>
          <p:cNvSpPr txBox="1">
            <a:spLocks/>
          </p:cNvSpPr>
          <p:nvPr/>
        </p:nvSpPr>
        <p:spPr>
          <a:xfrm>
            <a:off x="523151" y="761705"/>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258.274 du 21 décembre 2023, </a:t>
            </a:r>
            <a:r>
              <a:rPr lang="fr-BE" sz="2800" i="1">
                <a:solidFill>
                  <a:srgbClr val="0073CF"/>
                </a:solidFill>
              </a:rPr>
              <a:t>S.A. </a:t>
            </a:r>
            <a:r>
              <a:rPr lang="fr-BE" sz="2800" i="1" err="1">
                <a:solidFill>
                  <a:srgbClr val="0073CF"/>
                </a:solidFill>
              </a:rPr>
              <a:t>TEVA</a:t>
            </a:r>
            <a:r>
              <a:rPr lang="fr-BE" sz="2800" i="1">
                <a:solidFill>
                  <a:srgbClr val="0073CF"/>
                </a:solidFill>
              </a:rPr>
              <a:t> PHARMA BELGIUM</a:t>
            </a:r>
            <a:r>
              <a:rPr lang="fr-BE" sz="2800">
                <a:solidFill>
                  <a:srgbClr val="0073CF"/>
                </a:solidFill>
              </a:rPr>
              <a:t> (extrême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67918CB1-37D2-368B-6508-309D80A6974B}"/>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en-GB" b="1">
                <a:solidFill>
                  <a:srgbClr val="182440"/>
                </a:solidFill>
                <a:latin typeface="Arial" panose="020B0604020202020204"/>
              </a:rPr>
              <a:t>I. DEFINITION DU BESOIN ET PROSPECTION</a:t>
            </a:r>
            <a:endParaRPr kumimoji="0" lang="en-US" sz="1200" b="1" i="0" u="none" strike="noStrike" kern="1200" cap="none" spc="0" normalizeH="0" baseline="0" noProof="0">
              <a:ln>
                <a:noFill/>
              </a:ln>
              <a:solidFill>
                <a:srgbClr val="182440"/>
              </a:solidFill>
              <a:effectLst/>
              <a:uLnTx/>
              <a:uFillTx/>
              <a:latin typeface="Arial" panose="020B0604020202020204"/>
              <a:ea typeface="+mn-ea"/>
              <a:cs typeface="+mn-cs"/>
            </a:endParaRPr>
          </a:p>
        </p:txBody>
      </p:sp>
      <p:sp>
        <p:nvSpPr>
          <p:cNvPr id="10" name="Content Placeholder 1">
            <a:extLst>
              <a:ext uri="{FF2B5EF4-FFF2-40B4-BE49-F238E27FC236}">
                <a16:creationId xmlns:a16="http://schemas.microsoft.com/office/drawing/2014/main" id="{69D2322E-5591-3DCF-BAD6-1146A4653DFB}"/>
              </a:ext>
            </a:extLst>
          </p:cNvPr>
          <p:cNvSpPr txBox="1">
            <a:spLocks/>
          </p:cNvSpPr>
          <p:nvPr/>
        </p:nvSpPr>
        <p:spPr>
          <a:xfrm>
            <a:off x="515939" y="2436356"/>
            <a:ext cx="11160124" cy="3428738"/>
          </a:xfrm>
          <a:prstGeom prst="rect">
            <a:avLst/>
          </a:prstGeom>
        </p:spPr>
        <p:txBody>
          <a:bodyPr vert="horz" lIns="0" tIns="0" rIns="0" bIns="0" spcCol="137160" rtlCol="0" anchor="t">
            <a:noAutofit/>
          </a:bodyPr>
          <a:lstStyle>
            <a:lvl1pPr marL="230188" indent="-230188"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461963" indent="-236538" algn="l" defTabSz="914400" rtl="0" eaLnBrk="1" latinLnBrk="0" hangingPunct="1">
              <a:lnSpc>
                <a:spcPct val="1000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ct val="1000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ct val="1000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ct val="1000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5pPr>
            <a:lvl6pPr marL="1381125"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a:solidFill>
                  <a:schemeClr val="tx1"/>
                </a:solidFill>
                <a:latin typeface="+mn-lt"/>
                <a:ea typeface="+mn-ea"/>
                <a:cs typeface="+mn-cs"/>
              </a:defRPr>
            </a:lvl6pPr>
            <a:lvl7pPr marL="1606550"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7pPr>
            <a:lvl8pPr marL="1822450" indent="-2254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8pPr>
            <a:lvl9pPr marL="1998663" indent="-169863"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baseline="0">
                <a:solidFill>
                  <a:schemeClr val="tx1"/>
                </a:solidFill>
                <a:latin typeface="+mn-lt"/>
                <a:ea typeface="+mn-ea"/>
                <a:cs typeface="+mn-cs"/>
              </a:defRPr>
            </a:lvl9pPr>
          </a:lstStyle>
          <a:p>
            <a:pPr marL="229870" indent="-229870" algn="just"/>
            <a:r>
              <a:rPr lang="fr-BE" sz="1800"/>
              <a:t>L’arrêt commenté est rendu dans le cadre d’un marché public pharmaceutique divisé en lots. L’objet du marché public est « </a:t>
            </a:r>
            <a:r>
              <a:rPr lang="fr-BE" sz="1800" b="1" i="1"/>
              <a:t>la conclusion d’un accord-cadre</a:t>
            </a:r>
            <a:r>
              <a:rPr lang="fr-BE" sz="1800" i="1"/>
              <a:t> avec trois fournisseurs par lot […] </a:t>
            </a:r>
            <a:r>
              <a:rPr lang="fr-BE" sz="1800" b="1" i="1"/>
              <a:t>en vue de la fourniture des médicaments utilisés dans les protocoles de chimiothérapie anticancéreuse pour une durée de 4 ans </a:t>
            </a:r>
            <a:r>
              <a:rPr lang="fr-BE" sz="1800"/>
              <a:t>» </a:t>
            </a:r>
            <a:endParaRPr lang="en-US">
              <a:cs typeface="Arial" panose="020B0604020202020204"/>
            </a:endParaRPr>
          </a:p>
          <a:p>
            <a:pPr marL="229870" indent="-229870" algn="just"/>
            <a:r>
              <a:rPr lang="fr-BE" sz="1800"/>
              <a:t>Dans ce cadre, le pouvoir adjudicateur est un hôpital public. Le CSC indiquait : </a:t>
            </a:r>
            <a:endParaRPr lang="fr-BE" sz="1800">
              <a:cs typeface="Arial"/>
            </a:endParaRPr>
          </a:p>
          <a:p>
            <a:pPr marL="803275" lvl="2" indent="-346075" algn="just">
              <a:buNone/>
            </a:pPr>
            <a:r>
              <a:rPr lang="fr-BE" sz="1800"/>
              <a:t>	« </a:t>
            </a:r>
            <a:r>
              <a:rPr lang="fr-BE" sz="1800" b="1" i="1"/>
              <a:t>Le lot n° 26</a:t>
            </a:r>
            <a:r>
              <a:rPr lang="fr-BE" sz="1800" i="1"/>
              <a:t> porte sur le </a:t>
            </a:r>
            <a:r>
              <a:rPr lang="fr-BE" sz="1800" b="1" i="1" err="1"/>
              <a:t>Pegfilgrastim</a:t>
            </a:r>
            <a:r>
              <a:rPr lang="fr-BE" sz="1800" b="1" i="1"/>
              <a:t> </a:t>
            </a:r>
            <a:r>
              <a:rPr lang="fr-BE" sz="1800" i="1"/>
              <a:t>6mg injectable. Le cahier spécial des charges indique que « Chaque poste représente une molécule définie par sa dénomination commune internationale (DCI) et par son ou ses dosage(s) et sa voie d’administration »</a:t>
            </a:r>
            <a:r>
              <a:rPr lang="fr-BE" sz="1800"/>
              <a:t> »</a:t>
            </a:r>
            <a:endParaRPr lang="fr-BE">
              <a:cs typeface="Arial" panose="020B0604020202020204"/>
            </a:endParaRPr>
          </a:p>
          <a:p>
            <a:pPr marL="803275" lvl="2" indent="-346075" algn="just">
              <a:buNone/>
            </a:pPr>
            <a:endParaRPr lang="fr-BE" sz="1800">
              <a:cs typeface="Arial" panose="020B0604020202020204"/>
            </a:endParaRPr>
          </a:p>
          <a:p>
            <a:pPr marL="803275" lvl="2" indent="-346075" algn="just">
              <a:buFont typeface="Arial" panose="020B0604020202020204" pitchFamily="34" charset="0"/>
              <a:buChar char="•"/>
            </a:pPr>
            <a:r>
              <a:rPr lang="fr-BE" sz="1800">
                <a:cs typeface="Arial" panose="020B0604020202020204"/>
              </a:rPr>
              <a:t>Le Pouvoir adjudicateur </a:t>
            </a:r>
            <a:r>
              <a:rPr lang="fr-BE" sz="1800" b="1">
                <a:cs typeface="Arial" panose="020B0604020202020204"/>
              </a:rPr>
              <a:t>va définir certaines spécifications techniques</a:t>
            </a:r>
            <a:r>
              <a:rPr lang="fr-BE" sz="1800">
                <a:cs typeface="Arial" panose="020B0604020202020204"/>
              </a:rPr>
              <a:t> en lien avec ce lot. Il était nécessaire que le médicament repris dans ce lot soit à base de </a:t>
            </a:r>
            <a:r>
              <a:rPr lang="fr-BE" sz="1800" err="1">
                <a:cs typeface="Arial" panose="020B0604020202020204"/>
              </a:rPr>
              <a:t>Pegfilgrastim</a:t>
            </a:r>
            <a:r>
              <a:rPr lang="fr-BE" sz="1800">
                <a:cs typeface="Arial" panose="020B0604020202020204"/>
              </a:rPr>
              <a:t>. </a:t>
            </a:r>
            <a:endParaRPr lang="fr-BE">
              <a:cs typeface="Arial"/>
            </a:endParaRPr>
          </a:p>
          <a:p>
            <a:pPr marL="803275" lvl="2" indent="-346075" algn="just">
              <a:buNone/>
            </a:pPr>
            <a:endParaRPr lang="fr-BE" sz="1800">
              <a:cs typeface="Arial" panose="020B0604020202020204"/>
            </a:endParaRPr>
          </a:p>
        </p:txBody>
      </p:sp>
    </p:spTree>
    <p:extLst>
      <p:ext uri="{BB962C8B-B14F-4D97-AF65-F5344CB8AC3E}">
        <p14:creationId xmlns:p14="http://schemas.microsoft.com/office/powerpoint/2010/main" val="1959846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0A525D6-9542-DF01-A86D-AAE062BC7382}"/>
              </a:ext>
            </a:extLst>
          </p:cNvPr>
          <p:cNvPicPr>
            <a:picLocks noChangeAspect="1"/>
          </p:cNvPicPr>
          <p:nvPr/>
        </p:nvPicPr>
        <p:blipFill>
          <a:blip r:embed="rId2"/>
          <a:stretch>
            <a:fillRect/>
          </a:stretch>
        </p:blipFill>
        <p:spPr>
          <a:xfrm>
            <a:off x="6254912" y="3570998"/>
            <a:ext cx="4020553" cy="2680368"/>
          </a:xfrm>
          <a:prstGeom prst="rect">
            <a:avLst/>
          </a:prstGeom>
        </p:spPr>
      </p:pic>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40198" y="2205990"/>
            <a:ext cx="11004102" cy="3691255"/>
          </a:xfrm>
        </p:spPr>
        <p:txBody>
          <a:bodyPr vert="horz" lIns="0" tIns="0" rIns="0" bIns="0" spcCol="137160" rtlCol="0" anchor="t">
            <a:noAutofit/>
          </a:bodyPr>
          <a:lstStyle/>
          <a:p>
            <a:pPr marL="229870" indent="-229870" algn="just"/>
            <a:endParaRPr lang="fr-BE" sz="1800">
              <a:cs typeface="Arial"/>
            </a:endParaRPr>
          </a:p>
          <a:p>
            <a:pPr marL="229870" indent="-229870" algn="just"/>
            <a:r>
              <a:rPr lang="fr-BE" sz="1800" noProof="0"/>
              <a:t>L’offre de la partie requérante comportait la </a:t>
            </a:r>
            <a:r>
              <a:rPr lang="fr-BE" sz="1800" b="1" noProof="0"/>
              <a:t>notice scientifique</a:t>
            </a:r>
            <a:r>
              <a:rPr lang="fr-BE" sz="1800" noProof="0"/>
              <a:t> de son médicament à base de </a:t>
            </a:r>
            <a:r>
              <a:rPr lang="fr-BE" sz="1800" b="1" noProof="0" err="1"/>
              <a:t>Lipegfilgrastim</a:t>
            </a:r>
            <a:r>
              <a:rPr lang="fr-BE" sz="1800" noProof="0"/>
              <a:t> dont la comparaison avec le médicament original à base de </a:t>
            </a:r>
            <a:r>
              <a:rPr lang="fr-BE" sz="1800" b="1" noProof="0" err="1"/>
              <a:t>Pegfilgrastim</a:t>
            </a:r>
            <a:r>
              <a:rPr lang="fr-BE" sz="1800" noProof="0"/>
              <a:t> laisse transparaître de</a:t>
            </a:r>
            <a:r>
              <a:rPr lang="fr-BE" sz="1800" b="1" noProof="0"/>
              <a:t> larges similitudes</a:t>
            </a:r>
            <a:r>
              <a:rPr lang="fr-BE" sz="1800" b="1"/>
              <a:t>.</a:t>
            </a:r>
            <a:endParaRPr lang="fr-BE" sz="1800" b="1" noProof="0">
              <a:cs typeface="Arial"/>
            </a:endParaRPr>
          </a:p>
          <a:p>
            <a:pPr marL="229870" indent="-229870" algn="just"/>
            <a:endParaRPr lang="fr-BE" sz="1800" noProof="0">
              <a:cs typeface="Arial"/>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7</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68773" y="1771004"/>
            <a:ext cx="11160124" cy="435600"/>
          </a:xfrm>
        </p:spPr>
        <p:txBody>
          <a:bodyPr>
            <a:normAutofit/>
          </a:bodyPr>
          <a:lstStyle/>
          <a:p>
            <a:pPr algn="just">
              <a:lnSpc>
                <a:spcPct val="90000"/>
              </a:lnSpc>
            </a:pPr>
            <a:r>
              <a:rPr lang="fr-BE" sz="1900"/>
              <a:t>E</a:t>
            </a:r>
            <a:r>
              <a:rPr lang="fr-BE" sz="1900" noProof="0" err="1"/>
              <a:t>quivalences</a:t>
            </a:r>
            <a:r>
              <a:rPr lang="fr-BE" sz="1900" noProof="0"/>
              <a:t> des solutions proposées et motivation</a:t>
            </a:r>
          </a:p>
        </p:txBody>
      </p:sp>
      <p:sp>
        <p:nvSpPr>
          <p:cNvPr id="5" name="Title 5">
            <a:extLst>
              <a:ext uri="{FF2B5EF4-FFF2-40B4-BE49-F238E27FC236}">
                <a16:creationId xmlns:a16="http://schemas.microsoft.com/office/drawing/2014/main" id="{12430ED2-950B-5090-9AF1-704F737CB87A}"/>
              </a:ext>
            </a:extLst>
          </p:cNvPr>
          <p:cNvSpPr txBox="1">
            <a:spLocks/>
          </p:cNvSpPr>
          <p:nvPr/>
        </p:nvSpPr>
        <p:spPr>
          <a:xfrm>
            <a:off x="523151" y="761705"/>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258.274 du 21 décembre 2023, </a:t>
            </a:r>
            <a:r>
              <a:rPr lang="fr-BE" sz="2800" i="1">
                <a:solidFill>
                  <a:srgbClr val="0073CF"/>
                </a:solidFill>
              </a:rPr>
              <a:t>S.A. </a:t>
            </a:r>
            <a:r>
              <a:rPr lang="fr-BE" sz="2800" i="1" err="1">
                <a:solidFill>
                  <a:srgbClr val="0073CF"/>
                </a:solidFill>
              </a:rPr>
              <a:t>TEVA</a:t>
            </a:r>
            <a:r>
              <a:rPr lang="fr-BE" sz="2800" i="1">
                <a:solidFill>
                  <a:srgbClr val="0073CF"/>
                </a:solidFill>
              </a:rPr>
              <a:t> PHARMA BELGIUM</a:t>
            </a:r>
            <a:r>
              <a:rPr lang="fr-BE" sz="2800">
                <a:solidFill>
                  <a:srgbClr val="0073CF"/>
                </a:solidFill>
              </a:rPr>
              <a:t> (extrême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67918CB1-37D2-368B-6508-309D80A6974B}"/>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en-GB" b="1">
                <a:solidFill>
                  <a:srgbClr val="182440"/>
                </a:solidFill>
                <a:latin typeface="Arial" panose="020B0604020202020204"/>
              </a:rPr>
              <a:t>I. DEFINITION DU BESOIN ET PROSPECTION</a:t>
            </a:r>
            <a:endParaRPr lang="en-US">
              <a:ea typeface="+mn-ea"/>
              <a:cs typeface="+mn-cs"/>
            </a:endParaRPr>
          </a:p>
        </p:txBody>
      </p:sp>
    </p:spTree>
    <p:extLst>
      <p:ext uri="{BB962C8B-B14F-4D97-AF65-F5344CB8AC3E}">
        <p14:creationId xmlns:p14="http://schemas.microsoft.com/office/powerpoint/2010/main" val="3306613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68773" y="2434590"/>
            <a:ext cx="10975527" cy="3462655"/>
          </a:xfrm>
        </p:spPr>
        <p:txBody>
          <a:bodyPr vert="horz" lIns="0" tIns="0" rIns="0" bIns="0" spcCol="137160" rtlCol="0" anchor="t">
            <a:noAutofit/>
          </a:bodyPr>
          <a:lstStyle/>
          <a:p>
            <a:pPr marL="229870" indent="-229870" algn="just"/>
            <a:r>
              <a:rPr lang="fr-BE" sz="1800" noProof="0"/>
              <a:t>L’offre de la partie requérante </a:t>
            </a:r>
            <a:r>
              <a:rPr lang="fr-BE" sz="1800"/>
              <a:t>a</a:t>
            </a:r>
            <a:r>
              <a:rPr lang="fr-BE" sz="1800" noProof="0"/>
              <a:t> été écartée pour </a:t>
            </a:r>
            <a:r>
              <a:rPr lang="fr-BE" sz="1800" b="1" noProof="0"/>
              <a:t>irrégularité substantielle </a:t>
            </a:r>
            <a:r>
              <a:rPr lang="fr-BE" sz="1800" noProof="0"/>
              <a:t>en ce que : </a:t>
            </a:r>
            <a:endParaRPr lang="en-US"/>
          </a:p>
          <a:p>
            <a:pPr marL="461645" lvl="1" indent="-236220" algn="just"/>
            <a:r>
              <a:rPr lang="fr-BE" sz="1600" noProof="0"/>
              <a:t>« </a:t>
            </a:r>
            <a:r>
              <a:rPr lang="fr-BE" sz="1600" i="1" noProof="0"/>
              <a:t>Les deux molécules n’ont pas la même classification ATC (</a:t>
            </a:r>
            <a:r>
              <a:rPr lang="fr-BE" sz="1600" i="1" noProof="0" err="1"/>
              <a:t>Anatomical</a:t>
            </a:r>
            <a:r>
              <a:rPr lang="fr-BE" sz="1600" i="1" noProof="0"/>
              <a:t> </a:t>
            </a:r>
            <a:r>
              <a:rPr lang="fr-BE" sz="1600" i="1" noProof="0" err="1"/>
              <a:t>Therapeutic</a:t>
            </a:r>
            <a:r>
              <a:rPr lang="fr-BE" sz="1600" i="1" noProof="0"/>
              <a:t> Chemical-code) ; - il n’y a </a:t>
            </a:r>
            <a:r>
              <a:rPr lang="fr-BE" sz="1600" b="1" i="1" noProof="0"/>
              <a:t>pas d’équivalence thérapeutique</a:t>
            </a:r>
            <a:r>
              <a:rPr lang="fr-BE" sz="1600" i="1" noProof="0"/>
              <a:t> entre les molécules, </a:t>
            </a:r>
            <a:r>
              <a:rPr lang="fr-BE" sz="1600" b="1" i="1" noProof="0"/>
              <a:t>puisque ce sont des </a:t>
            </a:r>
            <a:r>
              <a:rPr lang="fr-BE" sz="1600" b="1" i="1" u="sng" noProof="0"/>
              <a:t>molécules différentes</a:t>
            </a:r>
            <a:r>
              <a:rPr lang="fr-BE" sz="1600" i="1" noProof="0"/>
              <a:t> et qu’elles ont donc des </a:t>
            </a:r>
            <a:r>
              <a:rPr lang="fr-BE" sz="1600" b="1" i="1" noProof="0"/>
              <a:t>propriétés différentes</a:t>
            </a:r>
            <a:r>
              <a:rPr lang="fr-BE" sz="1600" i="1" noProof="0"/>
              <a:t> ; - l’étude de non-infériorité ne démontre pas l’équivalence ; - le </a:t>
            </a:r>
            <a:r>
              <a:rPr lang="fr-BE" sz="1600" b="1" i="1" noProof="0" err="1"/>
              <a:t>Lipegfilgrastim</a:t>
            </a:r>
            <a:r>
              <a:rPr lang="fr-BE" sz="1600" b="1" i="1" noProof="0"/>
              <a:t> n’est pas un générique du </a:t>
            </a:r>
            <a:r>
              <a:rPr lang="fr-BE" sz="1600" b="1" i="1" noProof="0" err="1"/>
              <a:t>Pegfilgrastim</a:t>
            </a:r>
            <a:r>
              <a:rPr lang="fr-BE" sz="1600" b="1" i="1" noProof="0"/>
              <a:t> </a:t>
            </a:r>
            <a:r>
              <a:rPr lang="fr-BE" sz="1600" noProof="0"/>
              <a:t>».</a:t>
            </a:r>
            <a:endParaRPr lang="fr-BE" sz="1600" noProof="0">
              <a:cs typeface="Arial"/>
            </a:endParaRPr>
          </a:p>
          <a:p>
            <a:pPr marL="229870" indent="-229870" algn="just"/>
            <a:r>
              <a:rPr lang="fr-BE" sz="1800" noProof="0"/>
              <a:t>Le C.E. s’intéresse à cette motivation et indique à son égard : </a:t>
            </a:r>
            <a:endParaRPr lang="fr-BE" sz="1800" noProof="0">
              <a:cs typeface="Arial"/>
            </a:endParaRPr>
          </a:p>
          <a:p>
            <a:pPr marL="461645" lvl="1" indent="-236220" algn="just"/>
            <a:r>
              <a:rPr lang="fr-BE" sz="1400" noProof="0"/>
              <a:t>« </a:t>
            </a:r>
            <a:r>
              <a:rPr lang="fr-BE" sz="1600" i="1" noProof="0"/>
              <a:t>Chacun de ces motifs revient à dire, en des termes plus ou moins distincts, que </a:t>
            </a:r>
            <a:r>
              <a:rPr lang="fr-BE" sz="1600" b="1" i="1" noProof="0"/>
              <a:t>les deux molécules sont</a:t>
            </a:r>
            <a:r>
              <a:rPr lang="fr-BE" sz="1600" i="1" noProof="0"/>
              <a:t> </a:t>
            </a:r>
            <a:r>
              <a:rPr lang="fr-BE" sz="1600" b="1" i="1" noProof="0"/>
              <a:t>différentes</a:t>
            </a:r>
            <a:r>
              <a:rPr lang="fr-BE" sz="1600" i="1" noProof="0"/>
              <a:t>. Ainsi que le souligne la requérante, deux produits à base de molécules différentes n’ont, par hypothèse, </a:t>
            </a:r>
            <a:r>
              <a:rPr lang="fr-BE" sz="1600" b="1" i="1" noProof="0"/>
              <a:t>pas le même code ATC</a:t>
            </a:r>
            <a:r>
              <a:rPr lang="fr-BE" sz="1600" i="1" noProof="0"/>
              <a:t> au niveau 5. Par ailleurs, </a:t>
            </a:r>
            <a:r>
              <a:rPr lang="fr-BE" sz="1600" b="1" i="1" noProof="0"/>
              <a:t>l’un ne peut être le générique de l’autre</a:t>
            </a:r>
            <a:r>
              <a:rPr lang="fr-BE" sz="1600" i="1" noProof="0"/>
              <a:t>, puisqu’un générique utilise la même molécule que le médicament original. Par hypothèse également, des molécules différentes ont des propriétés différentes. </a:t>
            </a:r>
            <a:r>
              <a:rPr lang="fr-BE" sz="1600" b="1" i="1" noProof="0"/>
              <a:t>La partie adverse n’indique </a:t>
            </a:r>
            <a:r>
              <a:rPr lang="fr-BE" sz="1600" i="1" noProof="0"/>
              <a:t>pas ces différences ainsi que</a:t>
            </a:r>
            <a:r>
              <a:rPr lang="fr-BE" sz="1600" b="1" i="1" noProof="0"/>
              <a:t> la ou les raisons pour lesquelles ces différences s’opposent à l’équivalence thérapeutique. </a:t>
            </a:r>
            <a:r>
              <a:rPr lang="fr-BE" sz="1600" i="1"/>
              <a:t>Quant à l’étude de non-infériorité, la partie adverse ne dit mot des motifs pour lesquels elle ne permet pas d’établir l’équivalence</a:t>
            </a:r>
            <a:r>
              <a:rPr lang="fr-BE" sz="1400" noProof="0"/>
              <a:t>».</a:t>
            </a:r>
            <a:endParaRPr lang="fr-BE" sz="1600" noProof="0">
              <a:cs typeface="Arial" panose="020B0604020202020204"/>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8</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68773" y="1771004"/>
            <a:ext cx="11160124" cy="435600"/>
          </a:xfrm>
        </p:spPr>
        <p:txBody>
          <a:bodyPr>
            <a:normAutofit/>
          </a:bodyPr>
          <a:lstStyle/>
          <a:p>
            <a:pPr algn="just">
              <a:lnSpc>
                <a:spcPct val="90000"/>
              </a:lnSpc>
            </a:pPr>
            <a:r>
              <a:rPr lang="fr-BE" sz="1900" noProof="0"/>
              <a:t>Équivalences des solutions proposées et motivation</a:t>
            </a:r>
          </a:p>
        </p:txBody>
      </p:sp>
      <p:sp>
        <p:nvSpPr>
          <p:cNvPr id="5" name="Title 5">
            <a:extLst>
              <a:ext uri="{FF2B5EF4-FFF2-40B4-BE49-F238E27FC236}">
                <a16:creationId xmlns:a16="http://schemas.microsoft.com/office/drawing/2014/main" id="{12430ED2-950B-5090-9AF1-704F737CB87A}"/>
              </a:ext>
            </a:extLst>
          </p:cNvPr>
          <p:cNvSpPr txBox="1">
            <a:spLocks/>
          </p:cNvSpPr>
          <p:nvPr/>
        </p:nvSpPr>
        <p:spPr>
          <a:xfrm>
            <a:off x="523151" y="761705"/>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258.274 du 21 décembre 2023, </a:t>
            </a:r>
            <a:r>
              <a:rPr lang="fr-BE" sz="2800" i="1">
                <a:solidFill>
                  <a:srgbClr val="0073CF"/>
                </a:solidFill>
              </a:rPr>
              <a:t>S.A. </a:t>
            </a:r>
            <a:r>
              <a:rPr lang="fr-BE" sz="2800" i="1" err="1">
                <a:solidFill>
                  <a:srgbClr val="0073CF"/>
                </a:solidFill>
              </a:rPr>
              <a:t>TEVA</a:t>
            </a:r>
            <a:r>
              <a:rPr lang="fr-BE" sz="2800" i="1">
                <a:solidFill>
                  <a:srgbClr val="0073CF"/>
                </a:solidFill>
              </a:rPr>
              <a:t> PHARMA BELGIUM</a:t>
            </a:r>
            <a:r>
              <a:rPr lang="fr-BE" sz="2800">
                <a:solidFill>
                  <a:srgbClr val="0073CF"/>
                </a:solidFill>
              </a:rPr>
              <a:t> (extrême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67918CB1-37D2-368B-6508-309D80A6974B}"/>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en-GB" b="1">
                <a:solidFill>
                  <a:srgbClr val="182440"/>
                </a:solidFill>
                <a:latin typeface="Arial" panose="020B0604020202020204"/>
              </a:rPr>
              <a:t>I. DEFINITION DU BESOIN ET PROSPECTION</a:t>
            </a:r>
            <a:endParaRPr lang="en-US">
              <a:ea typeface="+mn-ea"/>
              <a:cs typeface="+mn-cs"/>
            </a:endParaRPr>
          </a:p>
        </p:txBody>
      </p:sp>
    </p:spTree>
    <p:extLst>
      <p:ext uri="{BB962C8B-B14F-4D97-AF65-F5344CB8AC3E}">
        <p14:creationId xmlns:p14="http://schemas.microsoft.com/office/powerpoint/2010/main" val="3740973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68773" y="2434590"/>
            <a:ext cx="10975527" cy="3462655"/>
          </a:xfrm>
        </p:spPr>
        <p:txBody>
          <a:bodyPr vert="horz" lIns="0" tIns="0" rIns="0" bIns="0" spcCol="137160" rtlCol="0" anchor="t">
            <a:noAutofit/>
          </a:bodyPr>
          <a:lstStyle/>
          <a:p>
            <a:pPr marL="229870" indent="-229870" algn="just"/>
            <a:r>
              <a:rPr lang="fr-BE" sz="1600" noProof="0"/>
              <a:t>Le Conseil d’État étudie ensuite le respect, par le pouvoir adjudicateur, de </a:t>
            </a:r>
            <a:r>
              <a:rPr lang="fr-BE" sz="1600" b="1" noProof="0"/>
              <a:t>l’obligation de permettre aux soumissionnaires de proposer dans leur offre une solution équivalente à la spécification technique </a:t>
            </a:r>
            <a:r>
              <a:rPr lang="fr-BE" sz="1600" noProof="0"/>
              <a:t>lorsqu’elle fait </a:t>
            </a:r>
            <a:r>
              <a:rPr lang="fr-BE" sz="1600" b="1" noProof="0"/>
              <a:t>directement référence à un procédé défini</a:t>
            </a:r>
            <a:r>
              <a:rPr lang="fr-BE" sz="1600" noProof="0"/>
              <a:t>, ici la molécule devant être contenue dans le médicament fourni. Il indique : </a:t>
            </a:r>
            <a:endParaRPr lang="en-US"/>
          </a:p>
          <a:p>
            <a:pPr marL="229870" indent="-229870" algn="just"/>
            <a:endParaRPr lang="fr-BE" sz="1600"/>
          </a:p>
          <a:p>
            <a:pPr marL="442595" indent="-442595" algn="just">
              <a:buNone/>
            </a:pPr>
            <a:r>
              <a:rPr lang="fr-BE" sz="1200" noProof="0"/>
              <a:t>	</a:t>
            </a:r>
            <a:r>
              <a:rPr lang="fr-BE" sz="1400" noProof="0"/>
              <a:t>«</a:t>
            </a:r>
            <a:r>
              <a:rPr lang="fr-BE" sz="1400" i="1" noProof="0"/>
              <a:t> Sous le couvert d’une motivation en apparence très longue, l’auteur de la décision attaquée expose à quatre reprises que les </a:t>
            </a:r>
            <a:r>
              <a:rPr lang="fr-BE" sz="1400" b="1" i="1" noProof="0"/>
              <a:t>molécules ne sont pas équivalentes parce qu’elles sont différentes</a:t>
            </a:r>
            <a:r>
              <a:rPr lang="fr-BE" sz="1400" i="1" noProof="0"/>
              <a:t>.</a:t>
            </a:r>
            <a:r>
              <a:rPr lang="fr-BE" sz="1400" b="1" i="1" noProof="0"/>
              <a:t> Or, le principe même de l’équivalence repose sur le postulat  selon lequel deux procédés distincts aboutissent à un résultat équivalent. </a:t>
            </a:r>
            <a:endParaRPr lang="fr-BE" sz="1400" b="1" i="1" noProof="0">
              <a:cs typeface="Arial"/>
            </a:endParaRPr>
          </a:p>
          <a:p>
            <a:pPr marL="442595" indent="-442595" algn="just">
              <a:buNone/>
            </a:pPr>
            <a:r>
              <a:rPr lang="fr-BE" sz="1400" i="1" noProof="0"/>
              <a:t>	En se limitant à rappeler que les deux procédés sont distincts, </a:t>
            </a:r>
            <a:r>
              <a:rPr lang="fr-BE" sz="1400" b="1" i="1" noProof="0"/>
              <a:t>sans se prononcer sur le résultat auquel ils aboutissent</a:t>
            </a:r>
            <a:r>
              <a:rPr lang="fr-BE" sz="1400" i="1" noProof="0"/>
              <a:t>, la partie adverse </a:t>
            </a:r>
            <a:r>
              <a:rPr lang="fr-BE" sz="1400" b="1" i="1" noProof="0"/>
              <a:t>ne permet pas à la requérante de comprendre pourquoi </a:t>
            </a:r>
            <a:r>
              <a:rPr lang="fr-BE" sz="1400" i="1" noProof="0"/>
              <a:t>elle a considéré que les éléments déposés à l’appui de l’offre n’établissent pas l’équivalence des solutions proposées </a:t>
            </a:r>
            <a:r>
              <a:rPr lang="fr-BE" sz="1400" noProof="0"/>
              <a:t>»</a:t>
            </a:r>
            <a:endParaRPr lang="fr-BE" sz="1400" noProof="0">
              <a:cs typeface="Arial"/>
            </a:endParaRPr>
          </a:p>
          <a:p>
            <a:pPr marL="0" indent="0" algn="just">
              <a:buNone/>
            </a:pPr>
            <a:endParaRPr lang="fr-BE" sz="1600" noProof="0">
              <a:cs typeface="Arial"/>
            </a:endParaRPr>
          </a:p>
          <a:p>
            <a:pPr marL="0" indent="0" algn="just">
              <a:buNone/>
            </a:pPr>
            <a:endParaRPr lang="fr-BE" sz="1800" noProof="0">
              <a:cs typeface="Arial" panose="020B0604020202020204"/>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9</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68773" y="1771004"/>
            <a:ext cx="11160124" cy="435600"/>
          </a:xfrm>
        </p:spPr>
        <p:txBody>
          <a:bodyPr>
            <a:normAutofit/>
          </a:bodyPr>
          <a:lstStyle/>
          <a:p>
            <a:pPr algn="just">
              <a:lnSpc>
                <a:spcPct val="90000"/>
              </a:lnSpc>
            </a:pPr>
            <a:r>
              <a:rPr lang="fr-BE" sz="1900" noProof="0"/>
              <a:t>Équivalences des solutions proposées et motivation</a:t>
            </a:r>
          </a:p>
        </p:txBody>
      </p:sp>
      <p:sp>
        <p:nvSpPr>
          <p:cNvPr id="5" name="Title 5">
            <a:extLst>
              <a:ext uri="{FF2B5EF4-FFF2-40B4-BE49-F238E27FC236}">
                <a16:creationId xmlns:a16="http://schemas.microsoft.com/office/drawing/2014/main" id="{12430ED2-950B-5090-9AF1-704F737CB87A}"/>
              </a:ext>
            </a:extLst>
          </p:cNvPr>
          <p:cNvSpPr txBox="1">
            <a:spLocks/>
          </p:cNvSpPr>
          <p:nvPr/>
        </p:nvSpPr>
        <p:spPr>
          <a:xfrm>
            <a:off x="523151" y="761705"/>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258.274 du 21 décembre 2023, </a:t>
            </a:r>
            <a:r>
              <a:rPr lang="fr-BE" sz="2800" i="1">
                <a:solidFill>
                  <a:srgbClr val="0073CF"/>
                </a:solidFill>
              </a:rPr>
              <a:t>S.A. </a:t>
            </a:r>
            <a:r>
              <a:rPr lang="fr-BE" sz="2800" i="1" err="1">
                <a:solidFill>
                  <a:srgbClr val="0073CF"/>
                </a:solidFill>
              </a:rPr>
              <a:t>TEVA</a:t>
            </a:r>
            <a:r>
              <a:rPr lang="fr-BE" sz="2800" i="1">
                <a:solidFill>
                  <a:srgbClr val="0073CF"/>
                </a:solidFill>
              </a:rPr>
              <a:t> PHARMA BELGIUM</a:t>
            </a:r>
            <a:r>
              <a:rPr lang="fr-BE" sz="2800">
                <a:solidFill>
                  <a:srgbClr val="0073CF"/>
                </a:solidFill>
              </a:rPr>
              <a:t> (extrême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67918CB1-37D2-368B-6508-309D80A6974B}"/>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en-GB" b="1">
                <a:solidFill>
                  <a:srgbClr val="182440"/>
                </a:solidFill>
                <a:latin typeface="Arial" panose="020B0604020202020204"/>
              </a:rPr>
              <a:t>I. DEFINITION DU BESOIN ET PROSPECTION</a:t>
            </a:r>
            <a:endParaRPr lang="en-US">
              <a:ea typeface="+mn-ea"/>
              <a:cs typeface="+mn-cs"/>
            </a:endParaRPr>
          </a:p>
        </p:txBody>
      </p:sp>
    </p:spTree>
    <p:extLst>
      <p:ext uri="{BB962C8B-B14F-4D97-AF65-F5344CB8AC3E}">
        <p14:creationId xmlns:p14="http://schemas.microsoft.com/office/powerpoint/2010/main" val="3035739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68773" y="1912225"/>
            <a:ext cx="10975527" cy="4223720"/>
          </a:xfrm>
        </p:spPr>
        <p:txBody>
          <a:bodyPr vert="horz" lIns="0" tIns="0" rIns="0" bIns="0" spcCol="137160" rtlCol="0" anchor="t">
            <a:noAutofit/>
          </a:bodyPr>
          <a:lstStyle/>
          <a:p>
            <a:pPr marL="229870" indent="-229870" algn="just"/>
            <a:r>
              <a:rPr lang="fr-BE" sz="1800" noProof="0">
                <a:cs typeface="Arial" panose="020B0604020202020204"/>
              </a:rPr>
              <a:t>Le marché public litigieux </a:t>
            </a:r>
            <a:r>
              <a:rPr lang="fr-BE" sz="1800">
                <a:cs typeface="Arial" panose="020B0604020202020204"/>
              </a:rPr>
              <a:t>lancé par la SNCB </a:t>
            </a:r>
            <a:r>
              <a:rPr lang="fr-BE" sz="1800" noProof="0">
                <a:cs typeface="Arial" panose="020B0604020202020204"/>
              </a:rPr>
              <a:t>a pour objet la « </a:t>
            </a:r>
            <a:r>
              <a:rPr lang="fr-BE" sz="1800" i="1" noProof="0">
                <a:cs typeface="Arial" panose="020B0604020202020204"/>
              </a:rPr>
              <a:t>fourniture de roulements ferroviaires, au sein de ce système de qualification </a:t>
            </a:r>
            <a:r>
              <a:rPr lang="fr-BE" sz="1800">
                <a:cs typeface="Arial" panose="020B0604020202020204"/>
              </a:rPr>
              <a:t>». </a:t>
            </a:r>
            <a:r>
              <a:rPr lang="fr-BE" sz="1800">
                <a:ea typeface="+mn-lt"/>
                <a:cs typeface="+mn-lt"/>
              </a:rPr>
              <a:t>La procédure de passation utilisée est la </a:t>
            </a:r>
            <a:r>
              <a:rPr lang="fr-BE" sz="1800" b="1">
                <a:ea typeface="+mn-lt"/>
                <a:cs typeface="+mn-lt"/>
              </a:rPr>
              <a:t>procédure négociée avec mise en concurrence préalable </a:t>
            </a:r>
            <a:r>
              <a:rPr lang="fr-BE" sz="1800">
                <a:ea typeface="+mn-lt"/>
                <a:cs typeface="+mn-lt"/>
              </a:rPr>
              <a:t>visée à l’article 120 de la loi du 17 juin 2016 relative aux marchés publics.</a:t>
            </a:r>
            <a:endParaRPr lang="en-US"/>
          </a:p>
          <a:p>
            <a:pPr marL="229870" indent="-229870" algn="just"/>
            <a:r>
              <a:rPr lang="fr-BE" sz="1800">
                <a:cs typeface="Arial" panose="020B0604020202020204"/>
              </a:rPr>
              <a:t>Un des moyens soulevés par la partie requérante est la violation de l’article 120 précité qui prévoit que le « </a:t>
            </a:r>
            <a:r>
              <a:rPr lang="fr-BE" sz="1800" b="1" i="1">
                <a:cs typeface="Arial" panose="020B0604020202020204"/>
              </a:rPr>
              <a:t>délai de réception </a:t>
            </a:r>
            <a:r>
              <a:rPr lang="fr-BE" sz="1800" i="1">
                <a:cs typeface="Arial" panose="020B0604020202020204"/>
              </a:rPr>
              <a:t>des offres </a:t>
            </a:r>
            <a:r>
              <a:rPr lang="fr-BE" sz="1800" b="1" i="1">
                <a:cs typeface="Arial" panose="020B0604020202020204"/>
              </a:rPr>
              <a:t>peut être fixé d’un commun accord entre l'entité adjudicatrice et les candidats sélectionnés</a:t>
            </a:r>
            <a:r>
              <a:rPr lang="fr-BE" sz="1800" i="1">
                <a:cs typeface="Arial" panose="020B0604020202020204"/>
              </a:rPr>
              <a:t>, pour autant qu'ils disposent </a:t>
            </a:r>
            <a:r>
              <a:rPr lang="fr-BE" sz="1800" b="1" i="1">
                <a:cs typeface="Arial" panose="020B0604020202020204"/>
              </a:rPr>
              <a:t>tous d'un délai identique </a:t>
            </a:r>
            <a:r>
              <a:rPr lang="fr-BE" sz="1800" i="1">
                <a:cs typeface="Arial" panose="020B0604020202020204"/>
              </a:rPr>
              <a:t>pour préparer et soumettre leurs offres. En l'absence d'un accord sur le délai de réception des offres, le </a:t>
            </a:r>
            <a:r>
              <a:rPr lang="fr-BE" sz="1800" b="1" i="1">
                <a:cs typeface="Arial" panose="020B0604020202020204"/>
              </a:rPr>
              <a:t>délai n’est pas inférieur à dix jours à compter de la date d'envoi de l'invitation à soumissionner </a:t>
            </a:r>
            <a:r>
              <a:rPr lang="fr-BE" sz="1800">
                <a:cs typeface="Arial" panose="020B0604020202020204"/>
              </a:rPr>
              <a:t>»</a:t>
            </a:r>
          </a:p>
          <a:p>
            <a:pPr marL="229870" indent="-229870" algn="just"/>
            <a:r>
              <a:rPr lang="fr-BE" sz="1800">
                <a:cs typeface="Arial" panose="020B0604020202020204"/>
              </a:rPr>
              <a:t>Dans le cas d’espèce, l’invitation à déposer offre date du 6 septembre 2023 et la date limite de dépôt des offres a été fixée au 13 septembre 2023, soit </a:t>
            </a:r>
            <a:r>
              <a:rPr lang="fr-BE" sz="1800" b="1">
                <a:cs typeface="Arial" panose="020B0604020202020204"/>
              </a:rPr>
              <a:t>7 jours</a:t>
            </a:r>
            <a:r>
              <a:rPr lang="fr-BE" sz="1800">
                <a:cs typeface="Arial" panose="020B0604020202020204"/>
              </a:rPr>
              <a:t> plus tard.</a:t>
            </a:r>
          </a:p>
          <a:p>
            <a:pPr marL="229870" indent="-229870" algn="just"/>
            <a:r>
              <a:rPr lang="fr-BE" sz="1800">
                <a:cs typeface="Arial" panose="020B0604020202020204"/>
              </a:rPr>
              <a:t>Dans son appréciation, le C.E. rappelle l’article 120 précité et constate que les faits de la cause le conduisent à constater qu’</a:t>
            </a:r>
            <a:r>
              <a:rPr lang="fr-BE" sz="1800" b="1">
                <a:cs typeface="Arial" panose="020B0604020202020204"/>
              </a:rPr>
              <a:t>aucun accord n’a été conclu</a:t>
            </a:r>
            <a:r>
              <a:rPr lang="fr-BE" sz="1800">
                <a:cs typeface="Arial" panose="020B0604020202020204"/>
              </a:rPr>
              <a:t> à ce sujet. </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10</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37204" y="1299437"/>
            <a:ext cx="11160124" cy="435600"/>
          </a:xfrm>
        </p:spPr>
        <p:txBody>
          <a:bodyPr>
            <a:normAutofit/>
          </a:bodyPr>
          <a:lstStyle/>
          <a:p>
            <a:pPr algn="just">
              <a:lnSpc>
                <a:spcPct val="90000"/>
              </a:lnSpc>
            </a:pPr>
            <a:r>
              <a:rPr lang="fr-BE" sz="1900" noProof="0"/>
              <a:t>Délai de validité des offres – art. 120 de la loi du 17 juin 2016 </a:t>
            </a:r>
          </a:p>
        </p:txBody>
      </p:sp>
      <p:sp>
        <p:nvSpPr>
          <p:cNvPr id="5" name="Title 5">
            <a:extLst>
              <a:ext uri="{FF2B5EF4-FFF2-40B4-BE49-F238E27FC236}">
                <a16:creationId xmlns:a16="http://schemas.microsoft.com/office/drawing/2014/main" id="{12430ED2-950B-5090-9AF1-704F737CB87A}"/>
              </a:ext>
            </a:extLst>
          </p:cNvPr>
          <p:cNvSpPr txBox="1">
            <a:spLocks/>
          </p:cNvSpPr>
          <p:nvPr/>
        </p:nvSpPr>
        <p:spPr>
          <a:xfrm>
            <a:off x="523151" y="761705"/>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258.713 du 6 février 2024, </a:t>
            </a:r>
            <a:r>
              <a:rPr lang="fr-BE" sz="2800" i="1" err="1">
                <a:solidFill>
                  <a:srgbClr val="0073CF"/>
                </a:solidFill>
              </a:rPr>
              <a:t>S.R.L</a:t>
            </a:r>
            <a:r>
              <a:rPr lang="fr-BE" sz="2800" i="1">
                <a:solidFill>
                  <a:srgbClr val="0073CF"/>
                </a:solidFill>
              </a:rPr>
              <a:t>. T. </a:t>
            </a:r>
            <a:r>
              <a:rPr lang="fr-BE" sz="2800">
                <a:solidFill>
                  <a:srgbClr val="0073CF"/>
                </a:solidFill>
              </a:rPr>
              <a:t>(extrême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67918CB1-37D2-368B-6508-309D80A6974B}"/>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228600" indent="-228600">
              <a:buAutoNum type="romanUcPeriod"/>
              <a:defRPr/>
            </a:pPr>
            <a:r>
              <a:rPr lang="fr-FR" b="1">
                <a:solidFill>
                  <a:srgbClr val="182440"/>
                </a:solidFill>
                <a:cs typeface="Arial"/>
              </a:rPr>
              <a:t>L'ETABLISSEMENT DU CAHIER SPECIAL DES CHARGES</a:t>
            </a:r>
          </a:p>
        </p:txBody>
      </p:sp>
    </p:spTree>
    <p:extLst>
      <p:ext uri="{BB962C8B-B14F-4D97-AF65-F5344CB8AC3E}">
        <p14:creationId xmlns:p14="http://schemas.microsoft.com/office/powerpoint/2010/main" val="3228628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68773" y="1673526"/>
            <a:ext cx="10975527" cy="4223720"/>
          </a:xfrm>
        </p:spPr>
        <p:txBody>
          <a:bodyPr vert="horz" lIns="0" tIns="0" rIns="0" bIns="0" spcCol="137160" rtlCol="0" anchor="t">
            <a:noAutofit/>
          </a:bodyPr>
          <a:lstStyle/>
          <a:p>
            <a:pPr marL="229870" indent="-229870" algn="just"/>
            <a:r>
              <a:rPr lang="fr-BE" sz="1800" noProof="0">
                <a:cs typeface="Arial" panose="020B0604020202020204"/>
              </a:rPr>
              <a:t>La partie adverse « </a:t>
            </a:r>
            <a:r>
              <a:rPr lang="fr-BE" sz="1800" i="1">
                <a:cs typeface="Arial" panose="020B0604020202020204"/>
              </a:rPr>
              <a:t>p</a:t>
            </a:r>
            <a:r>
              <a:rPr lang="fr-BE" sz="1800" i="1" noProof="0">
                <a:cs typeface="Arial" panose="020B0604020202020204"/>
              </a:rPr>
              <a:t>our soutenir que le délai de dix jours prescrit par l’article 120, § 2, alinéa 3, ne viserait que le dépôt des premières offres, à l’exception de celui d’offres ultérieures (ce qui fait précisément débat dans le cas d’espèce, à propos de l’offre sollicitée le 6 septembre 2023), </a:t>
            </a:r>
            <a:r>
              <a:rPr lang="fr-BE" sz="1800" noProof="0">
                <a:cs typeface="Arial" panose="020B0604020202020204"/>
              </a:rPr>
              <a:t>[…]</a:t>
            </a:r>
            <a:r>
              <a:rPr lang="fr-BE" sz="1800" i="1" noProof="0">
                <a:cs typeface="Arial" panose="020B0604020202020204"/>
              </a:rPr>
              <a:t> sur la </a:t>
            </a:r>
            <a:r>
              <a:rPr lang="fr-BE" sz="1800" b="1" i="1" noProof="0">
                <a:cs typeface="Arial" panose="020B0604020202020204"/>
              </a:rPr>
              <a:t>seule base de références doctrinales</a:t>
            </a:r>
            <a:r>
              <a:rPr lang="fr-BE" sz="1800" i="1" noProof="0">
                <a:cs typeface="Arial" panose="020B0604020202020204"/>
              </a:rPr>
              <a:t> – de ce que, en cohérence avec des règles applicables dans les secteurs classiques, le délai de dix jours ne s’appliquerait qu’aux premières offres, conformément – toujours selon ce qu’elle soutient – à l’intention du législateur européen de soumettre les secteurs spéciaux à un régime plus souple </a:t>
            </a:r>
            <a:r>
              <a:rPr lang="fr-BE" sz="1800" noProof="0">
                <a:cs typeface="Arial" panose="020B0604020202020204"/>
              </a:rPr>
              <a:t>».</a:t>
            </a:r>
            <a:endParaRPr lang="en-US"/>
          </a:p>
          <a:p>
            <a:pPr marL="229870" indent="-229870" algn="just"/>
            <a:r>
              <a:rPr lang="fr-BE" sz="1800">
                <a:cs typeface="Arial" panose="020B0604020202020204"/>
              </a:rPr>
              <a:t>Le C.E. motive son arrêt en indiquant : « </a:t>
            </a:r>
            <a:r>
              <a:rPr lang="fr-BE" sz="1600"/>
              <a:t> </a:t>
            </a:r>
            <a:r>
              <a:rPr lang="fr-BE" sz="1600" i="1"/>
              <a:t>Si la partie adverse entend </a:t>
            </a:r>
            <a:r>
              <a:rPr lang="fr-BE" sz="1600" b="1" i="1"/>
              <a:t>comparer </a:t>
            </a:r>
            <a:r>
              <a:rPr lang="fr-BE" sz="1600" i="1"/>
              <a:t>la disposition de l’article 120, § 2, alinéa 3, de la loi du 17 juin 2016 avec celle de </a:t>
            </a:r>
            <a:r>
              <a:rPr lang="fr-BE" sz="1600" b="1" i="1"/>
              <a:t>l’article 38, § 3, alinéa 3</a:t>
            </a:r>
            <a:r>
              <a:rPr lang="fr-BE" sz="1600" i="1"/>
              <a:t>, de la même loi, selon laquelle – pour la procédure concurrentielle avec négociation – le délai minimal de réception des </a:t>
            </a:r>
            <a:r>
              <a:rPr lang="fr-BE" sz="1600" b="1" i="1"/>
              <a:t>offres initiales </a:t>
            </a:r>
            <a:r>
              <a:rPr lang="fr-BE" sz="1600" i="1"/>
              <a:t>est de trente jours à compter de la date d'envoi de l'invitation, force est de constater qu’</a:t>
            </a:r>
            <a:r>
              <a:rPr lang="fr-BE" sz="1600" b="1" i="1"/>
              <a:t>aucune précision similaire, relative au délai de réception des offres initiales, n’est apportée, en ce qui concerne les marchés passés dans les secteurs spéciaux</a:t>
            </a:r>
            <a:r>
              <a:rPr lang="fr-BE" sz="1600" i="1"/>
              <a:t>, pour le délai de réception des offres dans le cadre d’une procédure négociée avec mise en concurrence </a:t>
            </a:r>
            <a:r>
              <a:rPr lang="fr-BE" sz="1600"/>
              <a:t>»</a:t>
            </a:r>
            <a:r>
              <a:rPr lang="fr-BE" sz="1800">
                <a:cs typeface="Arial" panose="020B0604020202020204"/>
              </a:rPr>
              <a:t>. </a:t>
            </a:r>
          </a:p>
          <a:p>
            <a:pPr marL="229870" indent="-229870" algn="just"/>
            <a:r>
              <a:rPr lang="fr-BE" sz="1800">
                <a:cs typeface="Arial" panose="020B0604020202020204"/>
              </a:rPr>
              <a:t>Le délai de remise des offres étant inférieur à 10 jours, dans le cas d’espèce, le C.E. retient ce moyen pour sérieux. </a:t>
            </a:r>
          </a:p>
          <a:p>
            <a:pPr marL="229870" indent="-229870" algn="just"/>
            <a:endParaRPr lang="fr-BE" sz="1800">
              <a:cs typeface="Arial" panose="020B0604020202020204"/>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11</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37204" y="1299437"/>
            <a:ext cx="11160124" cy="435600"/>
          </a:xfrm>
        </p:spPr>
        <p:txBody>
          <a:bodyPr>
            <a:normAutofit/>
          </a:bodyPr>
          <a:lstStyle/>
          <a:p>
            <a:pPr algn="just">
              <a:lnSpc>
                <a:spcPct val="90000"/>
              </a:lnSpc>
            </a:pPr>
            <a:r>
              <a:rPr lang="fr-BE" sz="1900" noProof="0"/>
              <a:t>Délai de validité des offres – art. 120 de la loi du 17 juin 2016 </a:t>
            </a:r>
          </a:p>
          <a:p>
            <a:pPr algn="just">
              <a:lnSpc>
                <a:spcPct val="90000"/>
              </a:lnSpc>
            </a:pPr>
            <a:endParaRPr lang="fr-BE" sz="1900" noProof="0"/>
          </a:p>
        </p:txBody>
      </p:sp>
      <p:sp>
        <p:nvSpPr>
          <p:cNvPr id="5" name="Title 5">
            <a:extLst>
              <a:ext uri="{FF2B5EF4-FFF2-40B4-BE49-F238E27FC236}">
                <a16:creationId xmlns:a16="http://schemas.microsoft.com/office/drawing/2014/main" id="{12430ED2-950B-5090-9AF1-704F737CB87A}"/>
              </a:ext>
            </a:extLst>
          </p:cNvPr>
          <p:cNvSpPr txBox="1">
            <a:spLocks/>
          </p:cNvSpPr>
          <p:nvPr/>
        </p:nvSpPr>
        <p:spPr>
          <a:xfrm>
            <a:off x="523151" y="761705"/>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258.713 du 6 février 2024, </a:t>
            </a:r>
            <a:r>
              <a:rPr lang="fr-BE" sz="2800" i="1" err="1">
                <a:solidFill>
                  <a:srgbClr val="0073CF"/>
                </a:solidFill>
              </a:rPr>
              <a:t>S.R.L</a:t>
            </a:r>
            <a:r>
              <a:rPr lang="fr-BE" sz="2800" i="1">
                <a:solidFill>
                  <a:srgbClr val="0073CF"/>
                </a:solidFill>
              </a:rPr>
              <a:t>. T. </a:t>
            </a:r>
            <a:r>
              <a:rPr lang="fr-BE" sz="2800">
                <a:solidFill>
                  <a:srgbClr val="0073CF"/>
                </a:solidFill>
              </a:rPr>
              <a:t>(extrême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67918CB1-37D2-368B-6508-309D80A6974B}"/>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228600" indent="-228600">
              <a:buAutoNum type="romanUcPeriod"/>
              <a:defRPr/>
            </a:pPr>
            <a:r>
              <a:rPr lang="fr-FR" b="1">
                <a:solidFill>
                  <a:srgbClr val="182440"/>
                </a:solidFill>
                <a:latin typeface="Arial" panose="020B0604020202020204"/>
              </a:rPr>
              <a:t>L'ETABLISSEMENT DU CAHIER SPECIAL DES CHARGES</a:t>
            </a:r>
            <a:endParaRPr lang="en-US">
              <a:cs typeface="Arial" panose="020B0604020202020204"/>
            </a:endParaRPr>
          </a:p>
        </p:txBody>
      </p:sp>
    </p:spTree>
    <p:extLst>
      <p:ext uri="{BB962C8B-B14F-4D97-AF65-F5344CB8AC3E}">
        <p14:creationId xmlns:p14="http://schemas.microsoft.com/office/powerpoint/2010/main" val="1324844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13785" y="2038410"/>
            <a:ext cx="10975527" cy="4223720"/>
          </a:xfrm>
        </p:spPr>
        <p:txBody>
          <a:bodyPr vert="horz" lIns="0" tIns="0" rIns="0" bIns="0" spcCol="137160" rtlCol="0" anchor="t">
            <a:noAutofit/>
          </a:bodyPr>
          <a:lstStyle/>
          <a:p>
            <a:pPr marL="229870" indent="-229870" algn="just"/>
            <a:r>
              <a:rPr lang="fr-BE" sz="1800">
                <a:cs typeface="Arial" panose="020B0604020202020204"/>
              </a:rPr>
              <a:t>Le marché public en cause a pour objet la « </a:t>
            </a:r>
            <a:r>
              <a:rPr lang="fr-BE" sz="1800" i="1">
                <a:cs typeface="Arial" panose="020B0604020202020204"/>
              </a:rPr>
              <a:t>Désignation d’un huissier de justice pour les recouvrements des sommes dues </a:t>
            </a:r>
            <a:r>
              <a:rPr lang="fr-BE" sz="1800">
                <a:cs typeface="Arial" panose="020B0604020202020204"/>
              </a:rPr>
              <a:t>»</a:t>
            </a:r>
            <a:endParaRPr lang="en-US"/>
          </a:p>
          <a:p>
            <a:pPr marL="229870" indent="-229870" algn="just"/>
            <a:r>
              <a:rPr lang="fr-BE" sz="1800">
                <a:cs typeface="Arial" panose="020B0604020202020204"/>
              </a:rPr>
              <a:t>Le marché public est </a:t>
            </a:r>
            <a:r>
              <a:rPr lang="fr-BE" sz="1800" b="1">
                <a:cs typeface="Arial" panose="020B0604020202020204"/>
              </a:rPr>
              <a:t>estimé à un montant de 30.000 EUR</a:t>
            </a:r>
            <a:r>
              <a:rPr lang="fr-BE" sz="1800">
                <a:cs typeface="Arial" panose="020B0604020202020204"/>
              </a:rPr>
              <a:t> dans les documents de marché.</a:t>
            </a:r>
          </a:p>
          <a:p>
            <a:pPr marL="229870" indent="-229870" algn="just"/>
            <a:r>
              <a:rPr lang="fr-BE" sz="1800">
                <a:cs typeface="Arial" panose="020B0604020202020204"/>
              </a:rPr>
              <a:t>La requérante estime que le montant estimé des prestations est </a:t>
            </a:r>
            <a:r>
              <a:rPr lang="fr-BE" sz="1800" b="1">
                <a:cs typeface="Arial" panose="020B0604020202020204"/>
              </a:rPr>
              <a:t>bien supérieur </a:t>
            </a:r>
            <a:r>
              <a:rPr lang="fr-BE" sz="1800">
                <a:cs typeface="Arial" panose="020B0604020202020204"/>
              </a:rPr>
              <a:t>à 30.000 EUR. Elle fait valoir qu’il porte sur les </a:t>
            </a:r>
            <a:r>
              <a:rPr lang="fr-BE" sz="1800" b="1">
                <a:cs typeface="Arial" panose="020B0604020202020204"/>
              </a:rPr>
              <a:t>recouvrements à la fois amiable et judiciaire</a:t>
            </a:r>
            <a:r>
              <a:rPr lang="fr-BE" sz="1800">
                <a:cs typeface="Arial" panose="020B0604020202020204"/>
              </a:rPr>
              <a:t> des créances de la partie adverse, les prestations réalisées dans le cadre du </a:t>
            </a:r>
            <a:r>
              <a:rPr lang="fr-BE" sz="1800" b="1">
                <a:cs typeface="Arial" panose="020B0604020202020204"/>
              </a:rPr>
              <a:t>recouvrement judiciaire n’ayant</a:t>
            </a:r>
            <a:r>
              <a:rPr lang="fr-BE" sz="1800">
                <a:cs typeface="Arial" panose="020B0604020202020204"/>
              </a:rPr>
              <a:t>, selon la requérante, </a:t>
            </a:r>
            <a:r>
              <a:rPr lang="fr-BE" sz="1800" b="1">
                <a:cs typeface="Arial" panose="020B0604020202020204"/>
              </a:rPr>
              <a:t>pas été correctement pris en compte</a:t>
            </a:r>
            <a:r>
              <a:rPr lang="fr-BE" sz="1800">
                <a:cs typeface="Arial" panose="020B0604020202020204"/>
              </a:rPr>
              <a:t> par la partie adverse. Les deux parties s’accordent pour affirmer que l’objet du marché – et la mise en concurrence préalable à son attribution – porte sur les services de recouvrement de créances fiscales et non fiscales tant pour la phase amiable que pour la phase judiciaire.</a:t>
            </a:r>
          </a:p>
          <a:p>
            <a:pPr marL="229870" indent="-229870" algn="just"/>
            <a:r>
              <a:rPr lang="fr-BE" sz="1800">
                <a:cs typeface="Arial" panose="020B0604020202020204"/>
              </a:rPr>
              <a:t>Le Conseil d’État estime que le marché vise des </a:t>
            </a:r>
            <a:r>
              <a:rPr lang="fr-BE" sz="1800" b="1">
                <a:cs typeface="Arial" panose="020B0604020202020204"/>
              </a:rPr>
              <a:t>prestations mixtes</a:t>
            </a:r>
            <a:r>
              <a:rPr lang="fr-BE" sz="1800">
                <a:cs typeface="Arial" panose="020B0604020202020204"/>
              </a:rPr>
              <a:t> c’est-à-dire le recouvrement amiable et le </a:t>
            </a:r>
            <a:r>
              <a:rPr lang="fr-BE" sz="1800" b="1">
                <a:cs typeface="Arial" panose="020B0604020202020204"/>
              </a:rPr>
              <a:t>recouvrement judiciaire qui est normalement exclu du champ d’application de la loi du 17 juin 2016.</a:t>
            </a:r>
            <a:r>
              <a:rPr lang="fr-BE" sz="1800">
                <a:cs typeface="Arial" panose="020B0604020202020204"/>
              </a:rPr>
              <a:t> </a:t>
            </a:r>
          </a:p>
          <a:p>
            <a:pPr marL="229870" indent="-229870" algn="just"/>
            <a:endParaRPr lang="fr-BE" sz="1800">
              <a:cs typeface="Arial" panose="020B0604020202020204"/>
            </a:endParaRPr>
          </a:p>
          <a:p>
            <a:pPr marL="229870" indent="-229870" algn="just"/>
            <a:endParaRPr lang="fr-BE" sz="1800">
              <a:cs typeface="Arial" panose="020B0604020202020204"/>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12</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13785" y="1581274"/>
            <a:ext cx="11160124" cy="435600"/>
          </a:xfrm>
        </p:spPr>
        <p:txBody>
          <a:bodyPr>
            <a:normAutofit/>
          </a:bodyPr>
          <a:lstStyle/>
          <a:p>
            <a:pPr algn="just">
              <a:lnSpc>
                <a:spcPct val="90000"/>
              </a:lnSpc>
            </a:pPr>
            <a:r>
              <a:rPr lang="fr-BE" sz="1900"/>
              <a:t>Estimation de la valeur du marché</a:t>
            </a:r>
            <a:endParaRPr lang="fr-BE" sz="1900" noProof="0"/>
          </a:p>
        </p:txBody>
      </p:sp>
      <p:sp>
        <p:nvSpPr>
          <p:cNvPr id="5" name="Title 5">
            <a:extLst>
              <a:ext uri="{FF2B5EF4-FFF2-40B4-BE49-F238E27FC236}">
                <a16:creationId xmlns:a16="http://schemas.microsoft.com/office/drawing/2014/main" id="{12430ED2-950B-5090-9AF1-704F737CB87A}"/>
              </a:ext>
            </a:extLst>
          </p:cNvPr>
          <p:cNvSpPr txBox="1">
            <a:spLocks/>
          </p:cNvSpPr>
          <p:nvPr/>
        </p:nvSpPr>
        <p:spPr>
          <a:xfrm>
            <a:off x="523150" y="761705"/>
            <a:ext cx="1136404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260.291 du 27 juin 2024, </a:t>
            </a:r>
            <a:r>
              <a:rPr lang="fr-BE" sz="2800" i="1" err="1">
                <a:solidFill>
                  <a:srgbClr val="0073CF"/>
                </a:solidFill>
              </a:rPr>
              <a:t>S.R.L</a:t>
            </a:r>
            <a:r>
              <a:rPr lang="fr-BE" sz="2800" i="1">
                <a:solidFill>
                  <a:srgbClr val="0073CF"/>
                </a:solidFill>
              </a:rPr>
              <a:t>. </a:t>
            </a:r>
            <a:r>
              <a:rPr lang="fr-BE" sz="2800" i="1" err="1">
                <a:solidFill>
                  <a:srgbClr val="0073CF"/>
                </a:solidFill>
              </a:rPr>
              <a:t>BOREAN</a:t>
            </a:r>
            <a:r>
              <a:rPr lang="fr-BE" sz="2800" i="1">
                <a:solidFill>
                  <a:srgbClr val="0073CF"/>
                </a:solidFill>
              </a:rPr>
              <a:t> &amp; ASSOCIES</a:t>
            </a:r>
            <a:r>
              <a:rPr lang="fr-BE" sz="2800">
                <a:solidFill>
                  <a:srgbClr val="0073CF"/>
                </a:solidFill>
              </a:rPr>
              <a:t>(extrême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67918CB1-37D2-368B-6508-309D80A6974B}"/>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en-GB" b="1">
                <a:solidFill>
                  <a:srgbClr val="182440"/>
                </a:solidFill>
                <a:latin typeface="Arial" panose="020B0604020202020204"/>
              </a:rPr>
              <a:t>I. DEFINITION DU BESOIN ET PROSPECTION</a:t>
            </a:r>
            <a:endParaRPr lang="en-US">
              <a:ea typeface="+mn-ea"/>
              <a:cs typeface="+mn-cs"/>
            </a:endParaRPr>
          </a:p>
        </p:txBody>
      </p:sp>
    </p:spTree>
    <p:extLst>
      <p:ext uri="{BB962C8B-B14F-4D97-AF65-F5344CB8AC3E}">
        <p14:creationId xmlns:p14="http://schemas.microsoft.com/office/powerpoint/2010/main" val="3535940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37204" y="2038410"/>
            <a:ext cx="10952108" cy="4483160"/>
          </a:xfrm>
        </p:spPr>
        <p:txBody>
          <a:bodyPr vert="horz" lIns="0" tIns="0" rIns="0" bIns="0" spcCol="137160" rtlCol="0" anchor="t">
            <a:noAutofit/>
          </a:bodyPr>
          <a:lstStyle/>
          <a:p>
            <a:pPr marL="229870" indent="-229870" algn="just"/>
            <a:r>
              <a:rPr lang="fr-BE" sz="1800">
                <a:cs typeface="Arial" panose="020B0604020202020204"/>
              </a:rPr>
              <a:t>Le C.E. considère alors : « </a:t>
            </a:r>
            <a:r>
              <a:rPr lang="fr-BE" sz="1800" i="1">
                <a:cs typeface="Arial" panose="020B0604020202020204"/>
              </a:rPr>
              <a:t>il n’y a pas lieu de déterminer la valeur des parties qui relèveraient normalement d’un régime juridique différent ni de tenir compte du régime juridique dont ces parties auraient normalement relevé. Dans cette hypothèse, le régime juridique applicable au « marché mixte » est, en règle, pour l’ensemble du marché, toutes parties confondues, celui qui est prévu au titre II de la loi, qui concerne les marchés publics dans les secteurs classiques. Dès lors que les dispositions de ce titre s’appliquent à l’ensemble des prestations qui font l’objet du marché et que plusieurs dispositions de ce titre se réfèrent à la valeur estimée du marché</a:t>
            </a:r>
            <a:r>
              <a:rPr lang="fr-BE" sz="1800" b="1" i="1">
                <a:cs typeface="Arial" panose="020B0604020202020204"/>
              </a:rPr>
              <a:t>, il y a prima facie lieu de considérer que, pour estimer la valeur de ce marché, l’ensemble des prestations qu’il vise doivent être prises en compte, en ce compris la valeur des parties qui relèveraient normalement d’un régime juridique différent </a:t>
            </a:r>
            <a:r>
              <a:rPr lang="fr-BE" sz="1800">
                <a:cs typeface="Arial" panose="020B0604020202020204"/>
              </a:rPr>
              <a:t>».</a:t>
            </a:r>
            <a:endParaRPr lang="en-US"/>
          </a:p>
          <a:p>
            <a:pPr marL="229870" indent="-229870" algn="just"/>
            <a:r>
              <a:rPr lang="fr-BE" sz="1800">
                <a:cs typeface="Arial" panose="020B0604020202020204"/>
              </a:rPr>
              <a:t>Puis, le C.E. définit et précise la manière dont il faut déterminer la valeur du marché : « </a:t>
            </a:r>
            <a:r>
              <a:rPr lang="fr-BE" sz="1800" i="1">
                <a:cs typeface="Arial" panose="020B0604020202020204"/>
              </a:rPr>
              <a:t>Pour estimer la valeur du marché public de services litigieux qui prend la forme d’un accord-cadre, la partie adverse devait, conformément à l’article 7 de l’arrêté royal du 18 avril 2017, </a:t>
            </a:r>
            <a:r>
              <a:rPr lang="fr-BE" sz="1800" b="1" i="1">
                <a:cs typeface="Arial" panose="020B0604020202020204"/>
              </a:rPr>
              <a:t>prendre en compte la « rémunération totale du prestataire de services » </a:t>
            </a:r>
            <a:r>
              <a:rPr lang="fr-BE" sz="1800" i="1">
                <a:cs typeface="Arial" panose="020B0604020202020204"/>
              </a:rPr>
              <a:t>en tenant compte de la valeur maximale estimée hors taxe sur la valeur ajoutée de l'ensemble des marchés envisagés (bons de commande) pendant la durée totale de l'accord-cadre </a:t>
            </a:r>
            <a:r>
              <a:rPr lang="fr-BE" sz="1800">
                <a:cs typeface="Arial" panose="020B0604020202020204"/>
              </a:rPr>
              <a:t>».</a:t>
            </a:r>
          </a:p>
          <a:p>
            <a:pPr marL="229870" indent="-229870" algn="just"/>
            <a:endParaRPr lang="fr-BE" sz="1800">
              <a:cs typeface="Arial" panose="020B0604020202020204"/>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13</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15938" y="1602810"/>
            <a:ext cx="11160124" cy="435600"/>
          </a:xfrm>
        </p:spPr>
        <p:txBody>
          <a:bodyPr>
            <a:normAutofit/>
          </a:bodyPr>
          <a:lstStyle/>
          <a:p>
            <a:pPr algn="just">
              <a:lnSpc>
                <a:spcPct val="90000"/>
              </a:lnSpc>
            </a:pPr>
            <a:r>
              <a:rPr lang="fr-BE" sz="1900"/>
              <a:t>Estimation de la valeur du marché</a:t>
            </a:r>
            <a:endParaRPr lang="fr-BE" sz="1900" noProof="0"/>
          </a:p>
        </p:txBody>
      </p:sp>
      <p:sp>
        <p:nvSpPr>
          <p:cNvPr id="5" name="Title 5">
            <a:extLst>
              <a:ext uri="{FF2B5EF4-FFF2-40B4-BE49-F238E27FC236}">
                <a16:creationId xmlns:a16="http://schemas.microsoft.com/office/drawing/2014/main" id="{12430ED2-950B-5090-9AF1-704F737CB87A}"/>
              </a:ext>
            </a:extLst>
          </p:cNvPr>
          <p:cNvSpPr txBox="1">
            <a:spLocks/>
          </p:cNvSpPr>
          <p:nvPr/>
        </p:nvSpPr>
        <p:spPr>
          <a:xfrm>
            <a:off x="523150" y="761705"/>
            <a:ext cx="1136404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260.291 du 27 juin 2024, </a:t>
            </a:r>
            <a:r>
              <a:rPr lang="fr-BE" sz="2800" i="1" err="1">
                <a:solidFill>
                  <a:srgbClr val="0073CF"/>
                </a:solidFill>
              </a:rPr>
              <a:t>S.R.L</a:t>
            </a:r>
            <a:r>
              <a:rPr lang="fr-BE" sz="2800" i="1">
                <a:solidFill>
                  <a:srgbClr val="0073CF"/>
                </a:solidFill>
              </a:rPr>
              <a:t>. </a:t>
            </a:r>
            <a:r>
              <a:rPr lang="fr-BE" sz="2800" i="1" err="1">
                <a:solidFill>
                  <a:srgbClr val="0073CF"/>
                </a:solidFill>
              </a:rPr>
              <a:t>BOREAN</a:t>
            </a:r>
            <a:r>
              <a:rPr lang="fr-BE" sz="2800" i="1">
                <a:solidFill>
                  <a:srgbClr val="0073CF"/>
                </a:solidFill>
              </a:rPr>
              <a:t> &amp; ASSOCIES</a:t>
            </a:r>
            <a:r>
              <a:rPr lang="fr-BE" sz="2800">
                <a:solidFill>
                  <a:srgbClr val="0073CF"/>
                </a:solidFill>
              </a:rPr>
              <a:t>(extrême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67918CB1-37D2-368B-6508-309D80A6974B}"/>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en-GB" b="1">
                <a:solidFill>
                  <a:srgbClr val="182440"/>
                </a:solidFill>
                <a:latin typeface="Arial" panose="020B0604020202020204"/>
              </a:rPr>
              <a:t>I. DEFINITION DU BESOIN ET PROSPECTION</a:t>
            </a:r>
            <a:endParaRPr lang="en-US">
              <a:ea typeface="+mn-ea"/>
              <a:cs typeface="+mn-cs"/>
            </a:endParaRPr>
          </a:p>
        </p:txBody>
      </p:sp>
    </p:spTree>
    <p:extLst>
      <p:ext uri="{BB962C8B-B14F-4D97-AF65-F5344CB8AC3E}">
        <p14:creationId xmlns:p14="http://schemas.microsoft.com/office/powerpoint/2010/main" val="2374886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13785" y="2038410"/>
            <a:ext cx="10975527" cy="4223720"/>
          </a:xfrm>
        </p:spPr>
        <p:txBody>
          <a:bodyPr vert="horz" lIns="0" tIns="0" rIns="0" bIns="0" spcCol="137160" rtlCol="0" anchor="t">
            <a:noAutofit/>
          </a:bodyPr>
          <a:lstStyle/>
          <a:p>
            <a:pPr marL="229870" indent="-229870" algn="just"/>
            <a:r>
              <a:rPr lang="fr-BE" sz="1800">
                <a:cs typeface="Arial" panose="020B0604020202020204"/>
              </a:rPr>
              <a:t>Il ajoute :  « </a:t>
            </a:r>
            <a:r>
              <a:rPr lang="fr-BE" sz="1800" i="1">
                <a:cs typeface="Arial" panose="020B0604020202020204"/>
              </a:rPr>
              <a:t>l’</a:t>
            </a:r>
            <a:r>
              <a:rPr lang="fr-BE" sz="1800" b="1" i="1">
                <a:cs typeface="Arial" panose="020B0604020202020204"/>
              </a:rPr>
              <a:t>estimation </a:t>
            </a:r>
            <a:r>
              <a:rPr lang="fr-BE" sz="1800" i="1">
                <a:cs typeface="Arial" panose="020B0604020202020204"/>
              </a:rPr>
              <a:t>de la valeur du marché </a:t>
            </a:r>
            <a:r>
              <a:rPr lang="fr-BE" sz="1800" b="1" i="1">
                <a:cs typeface="Arial" panose="020B0604020202020204"/>
              </a:rPr>
              <a:t>ne se fonde pas uniquement sur le prix que payera le pouvoir adjudicateur, mais sur la rémunération totale de l’attributaire</a:t>
            </a:r>
            <a:r>
              <a:rPr lang="fr-BE" sz="1800" i="1">
                <a:cs typeface="Arial" panose="020B0604020202020204"/>
              </a:rPr>
              <a:t> dans le cadre de l’exécution du marché </a:t>
            </a:r>
            <a:r>
              <a:rPr lang="fr-BE" sz="1800">
                <a:cs typeface="Arial" panose="020B0604020202020204"/>
              </a:rPr>
              <a:t>».</a:t>
            </a:r>
            <a:endParaRPr lang="en-US"/>
          </a:p>
          <a:p>
            <a:pPr marL="229870" indent="-229870" algn="just"/>
            <a:r>
              <a:rPr lang="fr-BE" sz="1800">
                <a:cs typeface="Arial" panose="020B0604020202020204"/>
              </a:rPr>
              <a:t>En faisant application de ces considérants, le C.E. estime qu’ « </a:t>
            </a:r>
            <a:r>
              <a:rPr lang="fr-BE" sz="1800" i="1">
                <a:cs typeface="Arial" panose="020B0604020202020204"/>
              </a:rPr>
              <a:t>au terme d’un examen effectué en extrême urgence, il apparaît, en tout cas, </a:t>
            </a:r>
            <a:r>
              <a:rPr lang="fr-BE" sz="1800" b="1" i="1">
                <a:cs typeface="Arial" panose="020B0604020202020204"/>
              </a:rPr>
              <a:t>que l’estimation de la valeur du marché réalisée par la partie adverse ne porte pas sur l’assiette complète des prestations</a:t>
            </a:r>
            <a:r>
              <a:rPr lang="fr-BE" sz="1800" i="1">
                <a:cs typeface="Arial" panose="020B0604020202020204"/>
              </a:rPr>
              <a:t> couvertes par le marché et ne </a:t>
            </a:r>
            <a:r>
              <a:rPr lang="fr-BE" sz="1800" b="1" i="1">
                <a:cs typeface="Arial" panose="020B0604020202020204"/>
              </a:rPr>
              <a:t>prend donc pas en compte « la rémunération totale du prestataire de services » puisqu’elle omet de prendre en considération les services de recouvrement judiciaire qui seront mis à charge des débiteurs solvables.</a:t>
            </a:r>
            <a:r>
              <a:rPr lang="fr-BE" sz="1800" i="1">
                <a:cs typeface="Arial" panose="020B0604020202020204"/>
              </a:rPr>
              <a:t> Pareille estimation de la valeur du marché paraît bien incomplète et procéder d’une erreur manifeste d’appréciation </a:t>
            </a:r>
            <a:r>
              <a:rPr lang="fr-BE" sz="1800">
                <a:cs typeface="Arial" panose="020B0604020202020204"/>
              </a:rPr>
              <a:t>».</a:t>
            </a:r>
          </a:p>
          <a:p>
            <a:pPr marL="229870" indent="-229870" algn="just"/>
            <a:r>
              <a:rPr lang="fr-BE" sz="1800">
                <a:cs typeface="Arial" panose="020B0604020202020204"/>
              </a:rPr>
              <a:t>« </a:t>
            </a:r>
            <a:r>
              <a:rPr lang="fr-BE" sz="1800" i="1">
                <a:cs typeface="Arial" panose="020B0604020202020204"/>
              </a:rPr>
              <a:t>Il y a donc une violation des articles 6 et 7 de l’arrêté royal du 18 avril 2017, ainsi que les articles 92 de la loi du 17 juin 2016 et 36 de l’arrêté royal du 18 avril 2017, en qualifiant, sur la base d’une </a:t>
            </a:r>
            <a:r>
              <a:rPr lang="fr-BE" sz="1800" b="1" i="1">
                <a:cs typeface="Arial" panose="020B0604020202020204"/>
              </a:rPr>
              <a:t>estimation manifestement erronée</a:t>
            </a:r>
            <a:r>
              <a:rPr lang="fr-BE" sz="1800" i="1">
                <a:cs typeface="Arial" panose="020B0604020202020204"/>
              </a:rPr>
              <a:t>, le marché litigieux de « marché de faible montant » et en décidant, sur la base de cette qualification, </a:t>
            </a:r>
            <a:r>
              <a:rPr lang="fr-BE" sz="1800" b="1" i="1">
                <a:cs typeface="Arial" panose="020B0604020202020204"/>
              </a:rPr>
              <a:t>de ne pas procéder à la vérification des prix</a:t>
            </a:r>
            <a:r>
              <a:rPr lang="fr-BE" sz="1800" i="1">
                <a:cs typeface="Arial" panose="020B0604020202020204"/>
              </a:rPr>
              <a:t>, conformément à l’article 36 de l’arrêté royal </a:t>
            </a:r>
            <a:r>
              <a:rPr lang="fr-BE" sz="1800">
                <a:cs typeface="Arial" panose="020B0604020202020204"/>
              </a:rPr>
              <a:t>»</a:t>
            </a:r>
          </a:p>
          <a:p>
            <a:pPr marL="229870" indent="-229870" algn="just"/>
            <a:endParaRPr lang="fr-BE" sz="1800">
              <a:cs typeface="Arial" panose="020B0604020202020204"/>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14</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13785" y="1581274"/>
            <a:ext cx="11160124" cy="435600"/>
          </a:xfrm>
        </p:spPr>
        <p:txBody>
          <a:bodyPr>
            <a:normAutofit/>
          </a:bodyPr>
          <a:lstStyle/>
          <a:p>
            <a:pPr algn="just">
              <a:lnSpc>
                <a:spcPct val="90000"/>
              </a:lnSpc>
            </a:pPr>
            <a:r>
              <a:rPr lang="fr-BE" sz="1900"/>
              <a:t>Estimation de la valeur du marché</a:t>
            </a:r>
            <a:endParaRPr lang="fr-BE" sz="1900" noProof="0"/>
          </a:p>
        </p:txBody>
      </p:sp>
      <p:sp>
        <p:nvSpPr>
          <p:cNvPr id="5" name="Title 5">
            <a:extLst>
              <a:ext uri="{FF2B5EF4-FFF2-40B4-BE49-F238E27FC236}">
                <a16:creationId xmlns:a16="http://schemas.microsoft.com/office/drawing/2014/main" id="{12430ED2-950B-5090-9AF1-704F737CB87A}"/>
              </a:ext>
            </a:extLst>
          </p:cNvPr>
          <p:cNvSpPr txBox="1">
            <a:spLocks/>
          </p:cNvSpPr>
          <p:nvPr/>
        </p:nvSpPr>
        <p:spPr>
          <a:xfrm>
            <a:off x="523150" y="761705"/>
            <a:ext cx="1136404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260.291 du 27 juin 2024, </a:t>
            </a:r>
            <a:r>
              <a:rPr lang="fr-BE" sz="2800" i="1" err="1">
                <a:solidFill>
                  <a:srgbClr val="0073CF"/>
                </a:solidFill>
              </a:rPr>
              <a:t>S.R.L</a:t>
            </a:r>
            <a:r>
              <a:rPr lang="fr-BE" sz="2800" i="1">
                <a:solidFill>
                  <a:srgbClr val="0073CF"/>
                </a:solidFill>
              </a:rPr>
              <a:t>. </a:t>
            </a:r>
            <a:r>
              <a:rPr lang="fr-BE" sz="2800" i="1" err="1">
                <a:solidFill>
                  <a:srgbClr val="0073CF"/>
                </a:solidFill>
              </a:rPr>
              <a:t>BOREAN</a:t>
            </a:r>
            <a:r>
              <a:rPr lang="fr-BE" sz="2800" i="1">
                <a:solidFill>
                  <a:srgbClr val="0073CF"/>
                </a:solidFill>
              </a:rPr>
              <a:t> &amp; ASSOCIES</a:t>
            </a:r>
            <a:r>
              <a:rPr lang="fr-BE" sz="2800">
                <a:solidFill>
                  <a:srgbClr val="0073CF"/>
                </a:solidFill>
              </a:rPr>
              <a:t>(extrême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67918CB1-37D2-368B-6508-309D80A6974B}"/>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en-GB" b="1">
                <a:solidFill>
                  <a:srgbClr val="182440"/>
                </a:solidFill>
                <a:latin typeface="Arial" panose="020B0604020202020204"/>
              </a:rPr>
              <a:t>I. DEFINITION DU BESOIN ET PROSPECTION</a:t>
            </a:r>
            <a:endParaRPr lang="en-US">
              <a:ea typeface="+mn-ea"/>
              <a:cs typeface="+mn-cs"/>
            </a:endParaRPr>
          </a:p>
        </p:txBody>
      </p:sp>
    </p:spTree>
    <p:extLst>
      <p:ext uri="{BB962C8B-B14F-4D97-AF65-F5344CB8AC3E}">
        <p14:creationId xmlns:p14="http://schemas.microsoft.com/office/powerpoint/2010/main" val="1430381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p:txBody>
          <a:bodyPr/>
          <a:lstStyle/>
          <a:p>
            <a:pPr algn="just"/>
            <a:r>
              <a:rPr lang="fr-BE" noProof="0"/>
              <a:t>II. La sélection</a:t>
            </a:r>
          </a:p>
        </p:txBody>
      </p:sp>
      <p:sp>
        <p:nvSpPr>
          <p:cNvPr id="5" name="Slide Number Placeholder 4"/>
          <p:cNvSpPr>
            <a:spLocks noGrp="1"/>
          </p:cNvSpPr>
          <p:nvPr>
            <p:ph type="sldNum" sz="quarter" idx="4"/>
          </p:nvPr>
        </p:nvSpPr>
        <p:spPr/>
        <p:txBody>
          <a:bodyPr/>
          <a:lstStyle/>
          <a:p>
            <a:fld id="{F9591D4C-BB8F-AE46-BE73-C616F30BBC5B}" type="slidenum">
              <a:rPr lang="en-US" smtClean="0"/>
              <a:pPr/>
              <a:t>15</a:t>
            </a:fld>
            <a:endParaRPr lang="en-US"/>
          </a:p>
        </p:txBody>
      </p:sp>
      <p:pic>
        <p:nvPicPr>
          <p:cNvPr id="9" name="Picture Placeholder 8">
            <a:extLst>
              <a:ext uri="{FF2B5EF4-FFF2-40B4-BE49-F238E27FC236}">
                <a16:creationId xmlns:a16="http://schemas.microsoft.com/office/drawing/2014/main" id="{A6E3219B-9808-4221-BD95-7579AA9260BB}"/>
              </a:ext>
            </a:extLst>
          </p:cNvPr>
          <p:cNvPicPr>
            <a:picLocks noGrp="1" noChangeAspect="1"/>
          </p:cNvPicPr>
          <p:nvPr>
            <p:ph type="pic" sz="quarter" idx="18"/>
          </p:nvPr>
        </p:nvPicPr>
        <p:blipFill>
          <a:blip r:embed="rId2"/>
          <a:srcRect t="27060" b="27060"/>
          <a:stretch>
            <a:fillRect/>
          </a:stretch>
        </p:blipFill>
        <p:spPr/>
      </p:pic>
      <p:sp>
        <p:nvSpPr>
          <p:cNvPr id="10" name="Footer Placeholder 9">
            <a:extLst>
              <a:ext uri="{FF2B5EF4-FFF2-40B4-BE49-F238E27FC236}">
                <a16:creationId xmlns:a16="http://schemas.microsoft.com/office/drawing/2014/main" id="{1BFE17A9-2DE8-4254-B770-EE80DE1509DA}"/>
              </a:ext>
            </a:extLst>
          </p:cNvPr>
          <p:cNvSpPr>
            <a:spLocks noGrp="1"/>
          </p:cNvSpPr>
          <p:nvPr>
            <p:ph type="ftr" sz="quarter" idx="3"/>
          </p:nvPr>
        </p:nvSpPr>
        <p:spPr/>
        <p:txBody>
          <a:bodyPr/>
          <a:lstStyle/>
          <a:p>
            <a:r>
              <a:rPr lang="en-US"/>
              <a:t>National Tender Day - 17 octobre 2024</a:t>
            </a:r>
          </a:p>
        </p:txBody>
      </p:sp>
    </p:spTree>
    <p:extLst>
      <p:ext uri="{BB962C8B-B14F-4D97-AF65-F5344CB8AC3E}">
        <p14:creationId xmlns:p14="http://schemas.microsoft.com/office/powerpoint/2010/main" val="3696783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15939" y="2434590"/>
            <a:ext cx="11160124" cy="3735301"/>
          </a:xfrm>
        </p:spPr>
        <p:txBody>
          <a:bodyPr vert="horz" lIns="0" tIns="0" rIns="0" bIns="0" spcCol="137160" rtlCol="0" anchor="t">
            <a:noAutofit/>
          </a:bodyPr>
          <a:lstStyle/>
          <a:p>
            <a:pPr marL="229870" indent="-229870" algn="just"/>
            <a:r>
              <a:rPr lang="fr-BE" sz="1800" noProof="0"/>
              <a:t>Le marché public recouvre les services ayant pour objet « </a:t>
            </a:r>
            <a:r>
              <a:rPr lang="fr-BE" sz="1800" b="1" i="1" noProof="0"/>
              <a:t>la distribution du courrier médical et le transport de colis</a:t>
            </a:r>
            <a:r>
              <a:rPr lang="fr-BE" sz="1800" i="1" noProof="0"/>
              <a:t> (2024-2026) pour la société coopérative INTERCOMMUNALE DE SANTÉ PUBLIQUE DU PAYS DE CHARLEROI </a:t>
            </a:r>
            <a:r>
              <a:rPr lang="fr-BE" sz="1800" noProof="0"/>
              <a:t>». </a:t>
            </a:r>
            <a:endParaRPr lang="en-US"/>
          </a:p>
          <a:p>
            <a:pPr marL="229870" indent="-229870" algn="just"/>
            <a:r>
              <a:rPr lang="fr-BE" sz="1800" noProof="0"/>
              <a:t>Le critère de sélection litigieux est formulé comme suit :</a:t>
            </a:r>
            <a:endParaRPr lang="fr-BE" sz="1800" noProof="0">
              <a:cs typeface="Arial"/>
            </a:endParaRPr>
          </a:p>
          <a:p>
            <a:pPr marL="803275" indent="-803275" algn="just">
              <a:buNone/>
            </a:pPr>
            <a:r>
              <a:rPr lang="fr-BE" sz="1800" noProof="0"/>
              <a:t>	« </a:t>
            </a:r>
            <a:r>
              <a:rPr lang="fr-BE" sz="1800" i="1" noProof="0"/>
              <a:t>III.5.3 </a:t>
            </a:r>
            <a:r>
              <a:rPr lang="fr-BE" sz="1800" i="1" u="sng" noProof="0"/>
              <a:t>Capacité technique et professionnelle du soumissionnaire </a:t>
            </a:r>
            <a:r>
              <a:rPr lang="fr-BE" sz="1800" i="1" noProof="0"/>
              <a:t>(critères de sélection) </a:t>
            </a:r>
            <a:br>
              <a:rPr lang="fr-BE" sz="1800" i="1" noProof="0"/>
            </a:br>
            <a:r>
              <a:rPr lang="fr-BE" sz="1800" i="1" noProof="0"/>
              <a:t>Compléter l’annexe C Pour chaque lot, </a:t>
            </a:r>
            <a:r>
              <a:rPr lang="fr-BE" sz="1800" i="1" u="sng" noProof="0"/>
              <a:t>une liste des principales prestations au cours des trois dernières années</a:t>
            </a:r>
            <a:r>
              <a:rPr lang="fr-BE" sz="1800" i="1" noProof="0"/>
              <a:t>, indiquant le montant, la date et le destinataire public ou privé. 	</a:t>
            </a:r>
            <a:r>
              <a:rPr lang="fr-BE" sz="1800" i="1" u="sng" noProof="0"/>
              <a:t>Niveau minimal d’exigence </a:t>
            </a:r>
            <a:r>
              <a:rPr lang="fr-BE" sz="1800" i="1" noProof="0"/>
              <a:t>: Le soumissionnaire doit fournir </a:t>
            </a:r>
            <a:r>
              <a:rPr lang="fr-BE" sz="1600" b="1" i="1" noProof="0"/>
              <a:t>une liste de minimum trois références hospitalières multisites relatives à l’objet du marché. Ces références doivent atteindre </a:t>
            </a:r>
            <a:r>
              <a:rPr lang="fr-BE" sz="1600" b="1" i="1" u="sng" noProof="0"/>
              <a:t>montant minimum de : </a:t>
            </a:r>
            <a:br>
              <a:rPr lang="fr-BE" sz="1600" b="1" i="1" u="sng" noProof="0"/>
            </a:br>
            <a:r>
              <a:rPr lang="fr-BE" sz="1600" b="1" i="1" u="sng" noProof="0"/>
              <a:t>- 100.000</a:t>
            </a:r>
            <a:r>
              <a:rPr lang="fr-BE" sz="1600" b="1" i="1" noProof="0"/>
              <a:t> pour le lot 1, - </a:t>
            </a:r>
            <a:r>
              <a:rPr lang="fr-BE" sz="1600" b="1" i="1" u="sng" noProof="0"/>
              <a:t>1.000.000 pour le lot 2</a:t>
            </a:r>
            <a:r>
              <a:rPr lang="fr-BE" sz="1600" b="1" i="1" noProof="0"/>
              <a:t>. </a:t>
            </a:r>
            <a:r>
              <a:rPr lang="fr-BE" sz="1800" i="1" noProof="0"/>
              <a:t>Chacune de celle-ci étant prouvée par une attestation émise ou contresignée par l’autorité compétente ou lorsque le destinataire a été un acheteur privé, par une attestation de l’acheteur ou, à défaut, simplement par une déclaration du prestataire de services </a:t>
            </a:r>
            <a:r>
              <a:rPr lang="fr-BE" sz="1800" noProof="0"/>
              <a:t>»</a:t>
            </a:r>
            <a:endParaRPr lang="fr-BE" sz="1800" noProof="0">
              <a:cs typeface="Arial"/>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16</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15937" y="1876674"/>
            <a:ext cx="11160124" cy="435600"/>
          </a:xfrm>
        </p:spPr>
        <p:txBody>
          <a:bodyPr/>
          <a:lstStyle/>
          <a:p>
            <a:pPr algn="just"/>
            <a:r>
              <a:rPr lang="fr-BE" noProof="0">
                <a:latin typeface="Cambria"/>
                <a:ea typeface="Cambria"/>
              </a:rPr>
              <a:t>Critères de sélection – principe de transparence – interprétation du critère de sélection</a:t>
            </a:r>
          </a:p>
        </p:txBody>
      </p:sp>
      <p:sp>
        <p:nvSpPr>
          <p:cNvPr id="5" name="Title 5">
            <a:extLst>
              <a:ext uri="{FF2B5EF4-FFF2-40B4-BE49-F238E27FC236}">
                <a16:creationId xmlns:a16="http://schemas.microsoft.com/office/drawing/2014/main" id="{5BCFE8B8-6E1F-981F-AF82-7DBCF077463D}"/>
              </a:ext>
            </a:extLst>
          </p:cNvPr>
          <p:cNvSpPr txBox="1">
            <a:spLocks/>
          </p:cNvSpPr>
          <p:nvPr/>
        </p:nvSpPr>
        <p:spPr>
          <a:xfrm>
            <a:off x="523151" y="761705"/>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257.773 du 27 octobre 2023, </a:t>
            </a:r>
            <a:r>
              <a:rPr lang="fr-BE" sz="2800" i="1">
                <a:solidFill>
                  <a:srgbClr val="0073CF"/>
                </a:solidFill>
              </a:rPr>
              <a:t>DDP Messagerie </a:t>
            </a:r>
            <a:r>
              <a:rPr lang="fr-BE" sz="2800">
                <a:solidFill>
                  <a:srgbClr val="0073CF"/>
                </a:solidFill>
              </a:rPr>
              <a:t>(extrême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41200582-53F7-3282-94C4-760DF3ED87B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II. LA SELECTION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526829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15939" y="2434590"/>
            <a:ext cx="11160124" cy="3735301"/>
          </a:xfrm>
        </p:spPr>
        <p:txBody>
          <a:bodyPr vert="horz" lIns="0" tIns="0" rIns="0" bIns="0" spcCol="137160" rtlCol="0" anchor="t">
            <a:noAutofit/>
          </a:bodyPr>
          <a:lstStyle/>
          <a:p>
            <a:pPr marL="229870" indent="-229870" algn="just"/>
            <a:r>
              <a:rPr lang="fr-BE" sz="1800" noProof="0"/>
              <a:t>Le rapport d’examen des offres indique : </a:t>
            </a:r>
            <a:endParaRPr lang="en-US"/>
          </a:p>
          <a:p>
            <a:pPr marL="895350" indent="-895350" algn="just">
              <a:buNone/>
            </a:pPr>
            <a:r>
              <a:rPr lang="fr-BE" sz="1800" noProof="0"/>
              <a:t>	« </a:t>
            </a:r>
            <a:r>
              <a:rPr lang="fr-BE" sz="1800" i="1" noProof="0"/>
              <a:t>La capacité technique et professionnelle a été vé</a:t>
            </a:r>
            <a:r>
              <a:rPr lang="fr-BE" sz="1800" b="1" i="1" noProof="0"/>
              <a:t>rifiée. Le niveau minimal exigé n’est pas atteint pour le lot 2.</a:t>
            </a:r>
            <a:r>
              <a:rPr lang="fr-BE" sz="1800" i="1" noProof="0"/>
              <a:t> Pour rappel, pour ce lot, le soumissionnaire devait fournir une liste 	de minimum trois références hospitalières multisites relatives à l’objet du marché. Ces références devaient atteindre un montant minimum € 1.000.000. Au vu de ces éléments, le soumissionnaire n’a pas démontré satisfaire aux critères de sélection imposés par l’Adjudicateur et n’est pas sélectionné conformément à l’article 68 de l’A.R. du 18 avril 2017 </a:t>
            </a:r>
            <a:r>
              <a:rPr lang="fr-BE" sz="1800" noProof="0"/>
              <a:t>»</a:t>
            </a:r>
            <a:endParaRPr lang="fr-BE" sz="1800" noProof="0">
              <a:cs typeface="Arial"/>
            </a:endParaRPr>
          </a:p>
          <a:p>
            <a:pPr marL="229870" indent="-229870" algn="just"/>
            <a:r>
              <a:rPr lang="fr-BE" sz="1800" noProof="0"/>
              <a:t>La requérante soutient avoir compris la prescription litigieuse en ce sens que le seuil de </a:t>
            </a:r>
            <a:r>
              <a:rPr lang="fr-BE" sz="1800" b="1" noProof="0"/>
              <a:t>1.000.000€ </a:t>
            </a:r>
            <a:r>
              <a:rPr lang="fr-BE" sz="1800" noProof="0"/>
              <a:t>fixé correspondait au </a:t>
            </a:r>
            <a:r>
              <a:rPr lang="fr-BE" sz="1800" b="1" noProof="0"/>
              <a:t>montant cumulé des trois références produites</a:t>
            </a:r>
            <a:r>
              <a:rPr lang="fr-BE" sz="1800" noProof="0"/>
              <a:t>, et </a:t>
            </a:r>
            <a:r>
              <a:rPr lang="fr-BE" sz="1800" b="1" noProof="0"/>
              <a:t>non aux montants de chacune d’entre elles considérés individuellement</a:t>
            </a:r>
            <a:r>
              <a:rPr lang="fr-BE" sz="1800" noProof="0"/>
              <a:t>. À juste titre, elle fait notamment valoir que le seuil n’était pas fixé pour « chaque référence ». </a:t>
            </a:r>
            <a:endParaRPr lang="fr-BE" sz="1800" noProof="0">
              <a:cs typeface="Arial" panose="020B0604020202020204"/>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17</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23151" y="1668924"/>
            <a:ext cx="11160124" cy="435600"/>
          </a:xfrm>
        </p:spPr>
        <p:txBody>
          <a:bodyPr/>
          <a:lstStyle/>
          <a:p>
            <a:pPr algn="just"/>
            <a:r>
              <a:rPr lang="fr-BE" noProof="0">
                <a:latin typeface="Cambria"/>
                <a:ea typeface="Cambria"/>
              </a:rPr>
              <a:t>Critères de sélection – principe de transparence – interprétation du critère de sélection</a:t>
            </a:r>
          </a:p>
        </p:txBody>
      </p:sp>
      <p:sp>
        <p:nvSpPr>
          <p:cNvPr id="5" name="Title 5">
            <a:extLst>
              <a:ext uri="{FF2B5EF4-FFF2-40B4-BE49-F238E27FC236}">
                <a16:creationId xmlns:a16="http://schemas.microsoft.com/office/drawing/2014/main" id="{5BCFE8B8-6E1F-981F-AF82-7DBCF077463D}"/>
              </a:ext>
            </a:extLst>
          </p:cNvPr>
          <p:cNvSpPr txBox="1">
            <a:spLocks/>
          </p:cNvSpPr>
          <p:nvPr/>
        </p:nvSpPr>
        <p:spPr>
          <a:xfrm>
            <a:off x="523151" y="761705"/>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257.773 du 27 octobre 2023, </a:t>
            </a:r>
            <a:r>
              <a:rPr lang="fr-BE" sz="2800" i="1">
                <a:solidFill>
                  <a:srgbClr val="0073CF"/>
                </a:solidFill>
              </a:rPr>
              <a:t>DDP Messagerie </a:t>
            </a:r>
            <a:r>
              <a:rPr lang="fr-BE" sz="2800">
                <a:solidFill>
                  <a:srgbClr val="0073CF"/>
                </a:solidFill>
              </a:rPr>
              <a:t>(extrême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41200582-53F7-3282-94C4-760DF3ED87B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II. LA SELECTION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36215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15937" y="2478853"/>
            <a:ext cx="11160124" cy="3735301"/>
          </a:xfrm>
        </p:spPr>
        <p:txBody>
          <a:bodyPr vert="horz" lIns="0" tIns="0" rIns="0" bIns="0" spcCol="137160" rtlCol="0" anchor="t">
            <a:noAutofit/>
          </a:bodyPr>
          <a:lstStyle/>
          <a:p>
            <a:pPr algn="just"/>
            <a:r>
              <a:rPr lang="fr-BE" sz="1800" b="1" noProof="0"/>
              <a:t>Le pouvoir adjudicateur estimait que ce critère était clair et qu’il n’était pas nécessaire de l’interpréter</a:t>
            </a:r>
            <a:r>
              <a:rPr lang="fr-BE" sz="1800" noProof="0"/>
              <a:t>. Le </a:t>
            </a:r>
            <a:r>
              <a:rPr lang="fr-BE" sz="1800" noProof="0" err="1"/>
              <a:t>C.E</a:t>
            </a:r>
            <a:r>
              <a:rPr lang="fr-BE" sz="1800" noProof="0"/>
              <a:t>. à cet égard indique : </a:t>
            </a:r>
          </a:p>
          <a:p>
            <a:pPr marL="803275" indent="-803275" algn="just">
              <a:buNone/>
            </a:pPr>
            <a:r>
              <a:rPr lang="fr-BE" sz="1800" noProof="0"/>
              <a:t>	« </a:t>
            </a:r>
            <a:r>
              <a:rPr lang="fr-BE" sz="1800" b="1" i="1" noProof="0"/>
              <a:t>L’examen des références remises par certains des soumissionnaires </a:t>
            </a:r>
            <a:r>
              <a:rPr lang="fr-BE" sz="1800" i="1" noProof="0"/>
              <a:t>dans leurs offres déposées à titre confidentiel contredit cette interprétation et laisse penser que ce n’est pas celle qui a été privilégiée par la partie adverse en appliquant ce critère à certaines candidatures </a:t>
            </a:r>
            <a:r>
              <a:rPr lang="fr-BE" sz="1800" noProof="0"/>
              <a:t>».</a:t>
            </a:r>
          </a:p>
          <a:p>
            <a:pPr marL="803275" indent="-803275" algn="just">
              <a:buNone/>
            </a:pPr>
            <a:r>
              <a:rPr lang="fr-BE" sz="1800" noProof="0"/>
              <a:t>	« </a:t>
            </a:r>
            <a:r>
              <a:rPr lang="fr-BE" sz="1800" i="1" noProof="0"/>
              <a:t>De la contradiction entre l’interprétation retenue par la partie adverse pour appliquer le critère et sélectionner certains soumissionnaires, d’une part, et celle dont elle entend se prévaloir, dans le cadre de la présente procédure, pour justifier sa décision de ne pas sélectionner la requérante, il ressort prima facie que la </a:t>
            </a:r>
            <a:r>
              <a:rPr lang="fr-BE" sz="1800" b="1" i="1" noProof="0"/>
              <a:t>prescription litigieuse, qui était susceptible de recevoir deux interprétations différentes, a été rédigée en des termes qui ne lui permettent pas de respecter le principe de transparence. Sous cet aspect, la critique du moyen est sérieuse</a:t>
            </a:r>
            <a:r>
              <a:rPr lang="fr-BE" sz="1800" b="1" noProof="0"/>
              <a:t> </a:t>
            </a:r>
            <a:r>
              <a:rPr lang="fr-BE" sz="1800" noProof="0"/>
              <a:t>»</a:t>
            </a:r>
            <a:endParaRPr lang="fr-BE" sz="1800" i="1" noProof="0"/>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18</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26571" y="1668924"/>
            <a:ext cx="11138857" cy="435600"/>
          </a:xfrm>
        </p:spPr>
        <p:txBody>
          <a:bodyPr/>
          <a:lstStyle/>
          <a:p>
            <a:pPr algn="just"/>
            <a:r>
              <a:rPr lang="fr-BE" noProof="0">
                <a:latin typeface="Cambria"/>
                <a:ea typeface="Cambria"/>
              </a:rPr>
              <a:t>Critères de sélection – principe de transparence – interprétation du critère de sélection</a:t>
            </a:r>
          </a:p>
        </p:txBody>
      </p:sp>
      <p:sp>
        <p:nvSpPr>
          <p:cNvPr id="5" name="Title 5">
            <a:extLst>
              <a:ext uri="{FF2B5EF4-FFF2-40B4-BE49-F238E27FC236}">
                <a16:creationId xmlns:a16="http://schemas.microsoft.com/office/drawing/2014/main" id="{5BCFE8B8-6E1F-981F-AF82-7DBCF077463D}"/>
              </a:ext>
            </a:extLst>
          </p:cNvPr>
          <p:cNvSpPr txBox="1">
            <a:spLocks/>
          </p:cNvSpPr>
          <p:nvPr/>
        </p:nvSpPr>
        <p:spPr>
          <a:xfrm>
            <a:off x="523151" y="761705"/>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257.773 du 27 octobre 2023, </a:t>
            </a:r>
            <a:r>
              <a:rPr lang="fr-BE" sz="2800" i="1">
                <a:solidFill>
                  <a:srgbClr val="0073CF"/>
                </a:solidFill>
              </a:rPr>
              <a:t>DDP Messagerie </a:t>
            </a:r>
            <a:r>
              <a:rPr lang="fr-BE" sz="2800">
                <a:solidFill>
                  <a:srgbClr val="0073CF"/>
                </a:solidFill>
              </a:rPr>
              <a:t>(extrême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41200582-53F7-3282-94C4-760DF3ED87B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II. LA SELECTION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46518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15939" y="2434590"/>
            <a:ext cx="11160124" cy="3735301"/>
          </a:xfrm>
        </p:spPr>
        <p:txBody>
          <a:bodyPr vert="horz" lIns="0" tIns="0" rIns="0" bIns="0" spcCol="137160" rtlCol="0" anchor="t">
            <a:noAutofit/>
          </a:bodyPr>
          <a:lstStyle/>
          <a:p>
            <a:pPr marL="229870" indent="-229870" algn="just"/>
            <a:r>
              <a:rPr lang="fr-BE" sz="1800" noProof="0"/>
              <a:t>Le marché public litigieux a pour objet des services d’ « </a:t>
            </a:r>
            <a:r>
              <a:rPr lang="fr-BE" sz="1800" i="1"/>
              <a:t>é</a:t>
            </a:r>
            <a:r>
              <a:rPr lang="fr-BE" sz="1800" i="1" noProof="0"/>
              <a:t>lagage à proximité des lignes aériennes de nos réseaux électriques (MT, BT et EP) </a:t>
            </a:r>
            <a:r>
              <a:rPr lang="fr-BE" sz="1800" noProof="0"/>
              <a:t>». </a:t>
            </a:r>
            <a:endParaRPr lang="en-US"/>
          </a:p>
          <a:p>
            <a:pPr marL="229870" indent="-229870" algn="just"/>
            <a:r>
              <a:rPr lang="fr-BE" sz="1800" noProof="0"/>
              <a:t>Le critère de sélection litigieux est rédigé comme suit : </a:t>
            </a:r>
            <a:endParaRPr lang="fr-BE" sz="1800" noProof="0">
              <a:cs typeface="Arial"/>
            </a:endParaRPr>
          </a:p>
          <a:p>
            <a:pPr marL="803275" lvl="1" indent="-577850" algn="just">
              <a:buNone/>
            </a:pPr>
            <a:r>
              <a:rPr lang="fr-BE" sz="1800" noProof="0"/>
              <a:t>	« </a:t>
            </a:r>
            <a:r>
              <a:rPr lang="fr-BE" sz="1800" b="1" i="1" noProof="0"/>
              <a:t>Le candidat soumissionnaire veillera à fournir la certification VCA (* ou **) en accord avec la manière dont il compte exécuter le marché</a:t>
            </a:r>
            <a:r>
              <a:rPr lang="fr-BE" sz="1800" i="1" noProof="0"/>
              <a:t> </a:t>
            </a:r>
            <a:r>
              <a:rPr lang="fr-BE" sz="1800" noProof="0"/>
              <a:t>»</a:t>
            </a:r>
            <a:endParaRPr lang="fr-BE" sz="1800" noProof="0">
              <a:cs typeface="Arial"/>
            </a:endParaRPr>
          </a:p>
          <a:p>
            <a:pPr marL="229870" indent="-229870" algn="just"/>
            <a:r>
              <a:rPr lang="fr-BE" sz="1800" noProof="0"/>
              <a:t>La partie requérante invoque la </a:t>
            </a:r>
            <a:r>
              <a:rPr lang="fr-BE" sz="1800" b="1" noProof="0"/>
              <a:t>violation de l’article 4 de la loi du 17 juin 2016 (égalité et concurrence), du principe </a:t>
            </a:r>
            <a:r>
              <a:rPr lang="fr-BE" sz="1800" b="1" i="1" noProof="0" err="1"/>
              <a:t>patere</a:t>
            </a:r>
            <a:r>
              <a:rPr lang="fr-BE" sz="1800" b="1" i="1" noProof="0"/>
              <a:t> legem </a:t>
            </a:r>
            <a:r>
              <a:rPr lang="fr-BE" sz="1800" b="1" i="1" noProof="0" err="1"/>
              <a:t>quam</a:t>
            </a:r>
            <a:r>
              <a:rPr lang="fr-BE" sz="1800" b="1" i="1" noProof="0"/>
              <a:t> </a:t>
            </a:r>
            <a:r>
              <a:rPr lang="fr-BE" sz="1800" b="1" i="1" noProof="0" err="1"/>
              <a:t>ipse</a:t>
            </a:r>
            <a:r>
              <a:rPr lang="fr-BE" sz="1800" b="1" i="1" noProof="0"/>
              <a:t> </a:t>
            </a:r>
            <a:r>
              <a:rPr lang="fr-BE" sz="1800" b="1" i="1" noProof="0" err="1"/>
              <a:t>fecisti</a:t>
            </a:r>
            <a:r>
              <a:rPr lang="fr-BE" sz="1800" b="1" i="1" noProof="0"/>
              <a:t>, </a:t>
            </a:r>
            <a:r>
              <a:rPr lang="fr-BE" sz="1800" b="1"/>
              <a:t>de l’égalité</a:t>
            </a:r>
            <a:r>
              <a:rPr lang="fr-BE" sz="1800" b="1" noProof="0"/>
              <a:t> de traitement et de </a:t>
            </a:r>
            <a:r>
              <a:rPr lang="fr-BE" sz="1800" b="1"/>
              <a:t>la </a:t>
            </a:r>
            <a:r>
              <a:rPr lang="fr-BE" sz="1800" b="1" noProof="0"/>
              <a:t>transparence</a:t>
            </a:r>
            <a:r>
              <a:rPr lang="fr-BE" sz="1800" noProof="0"/>
              <a:t>. </a:t>
            </a:r>
            <a:r>
              <a:rPr lang="fr-BE" sz="1800"/>
              <a:t>Elle</a:t>
            </a:r>
            <a:r>
              <a:rPr lang="fr-BE" sz="1800" noProof="0"/>
              <a:t> indiquait que le PA avait sélectionné le soumissionnaire ayant remporté le marché alors que celui-ci ne répondait pas aux critères de sélection au moment du dépôt des offres. </a:t>
            </a:r>
            <a:endParaRPr lang="fr-BE" sz="1800" i="1" noProof="0">
              <a:cs typeface="Arial" panose="020B0604020202020204"/>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19</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15937" y="1876674"/>
            <a:ext cx="11160124" cy="435600"/>
          </a:xfrm>
        </p:spPr>
        <p:txBody>
          <a:bodyPr/>
          <a:lstStyle/>
          <a:p>
            <a:pPr algn="just"/>
            <a:r>
              <a:rPr lang="fr-BE" noProof="0">
                <a:latin typeface="Cambria"/>
                <a:ea typeface="Cambria"/>
              </a:rPr>
              <a:t>Moment où les critères de sélection doivent être remplis</a:t>
            </a:r>
          </a:p>
        </p:txBody>
      </p:sp>
      <p:sp>
        <p:nvSpPr>
          <p:cNvPr id="5" name="Title 5">
            <a:extLst>
              <a:ext uri="{FF2B5EF4-FFF2-40B4-BE49-F238E27FC236}">
                <a16:creationId xmlns:a16="http://schemas.microsoft.com/office/drawing/2014/main" id="{5BCFE8B8-6E1F-981F-AF82-7DBCF077463D}"/>
              </a:ext>
            </a:extLst>
          </p:cNvPr>
          <p:cNvSpPr txBox="1">
            <a:spLocks/>
          </p:cNvSpPr>
          <p:nvPr/>
        </p:nvSpPr>
        <p:spPr>
          <a:xfrm>
            <a:off x="523151" y="761705"/>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257.844 du 10 novembre 2023, </a:t>
            </a:r>
            <a:r>
              <a:rPr lang="fr-BE" sz="2800" i="1" err="1">
                <a:solidFill>
                  <a:srgbClr val="0073CF"/>
                </a:solidFill>
              </a:rPr>
              <a:t>S.R.L</a:t>
            </a:r>
            <a:r>
              <a:rPr lang="fr-BE" sz="2800" i="1">
                <a:solidFill>
                  <a:srgbClr val="0073CF"/>
                </a:solidFill>
              </a:rPr>
              <a:t>. Jardin D’Ô </a:t>
            </a:r>
            <a:r>
              <a:rPr lang="fr-BE" sz="2800">
                <a:solidFill>
                  <a:srgbClr val="0073CF"/>
                </a:solidFill>
              </a:rPr>
              <a:t>(extrême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41200582-53F7-3282-94C4-760DF3ED87B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II. LA SELECTION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49314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37080" y="2472297"/>
            <a:ext cx="11160124" cy="3735301"/>
          </a:xfrm>
        </p:spPr>
        <p:txBody>
          <a:bodyPr vert="horz" lIns="0" tIns="0" rIns="0" bIns="0" spcCol="137160" rtlCol="0" anchor="t">
            <a:noAutofit/>
          </a:bodyPr>
          <a:lstStyle/>
          <a:p>
            <a:pPr marL="229870" indent="-229870" algn="just"/>
            <a:r>
              <a:rPr lang="fr-BE" sz="1800" noProof="0"/>
              <a:t>Le C.E. indique à l’égard du critère de sélection litigieux : </a:t>
            </a:r>
            <a:endParaRPr lang="en-US"/>
          </a:p>
          <a:p>
            <a:pPr marL="461645" lvl="1" indent="-236220" algn="just"/>
            <a:r>
              <a:rPr lang="fr-BE" sz="1400" noProof="0"/>
              <a:t>« </a:t>
            </a:r>
            <a:r>
              <a:rPr lang="fr-BE" sz="1400" b="1" i="1" noProof="0"/>
              <a:t>Il ne ressort ni de ce libellé ni de celui des autres critères de sélection </a:t>
            </a:r>
            <a:r>
              <a:rPr lang="fr-BE" sz="1400" i="1" noProof="0"/>
              <a:t>énoncés par l’avis de marché </a:t>
            </a:r>
            <a:r>
              <a:rPr lang="fr-BE" sz="1400" b="1" i="1" noProof="0"/>
              <a:t>que les </a:t>
            </a:r>
            <a:r>
              <a:rPr lang="fr-BE" sz="1400" b="1" i="1" u="sng" noProof="0"/>
              <a:t>conditions de sélection ne devaient pas être remplies à la date de dépôt des candidatures</a:t>
            </a:r>
            <a:r>
              <a:rPr lang="fr-BE" sz="1400" i="1" noProof="0"/>
              <a:t>. Ceci paraît, prima facie, </a:t>
            </a:r>
            <a:r>
              <a:rPr lang="fr-BE" sz="1400" i="1" u="sng" noProof="0"/>
              <a:t>corroboré par le fait qu’à l’appui de leur candidature, les opérateurs économiques devaient également déposer le document unique de marché européen (DUME), par lequel – selon ce qui ressort du point III.1.3., précité, ainsi que du titre « I.5. Motifs d’exclusion et sélection qualitative »</a:t>
            </a:r>
            <a:r>
              <a:rPr lang="fr-BE" sz="1400" i="1" noProof="0"/>
              <a:t> du cahier des charges –</a:t>
            </a:r>
            <a:r>
              <a:rPr lang="fr-BE" sz="1400" b="1" i="1" noProof="0"/>
              <a:t> ils déclaraient notamment qu’ils répondaient aux critères de sélection annoncés</a:t>
            </a:r>
            <a:r>
              <a:rPr lang="fr-BE" sz="1400" i="1" noProof="0"/>
              <a:t> ; sauf à la priver de sens, une telle déclaration ne pouvait nécessairement porter que sur un respect des conditions de sélection à la date de l’introduction de la candidature</a:t>
            </a:r>
            <a:r>
              <a:rPr lang="fr-BE" sz="1400" noProof="0"/>
              <a:t> ». </a:t>
            </a:r>
            <a:endParaRPr lang="fr-BE" sz="1400" noProof="0">
              <a:cs typeface="Arial"/>
            </a:endParaRPr>
          </a:p>
          <a:p>
            <a:pPr marL="461645" lvl="1" indent="-236220" algn="just"/>
            <a:r>
              <a:rPr lang="fr-BE" sz="1400" noProof="0"/>
              <a:t>« </a:t>
            </a:r>
            <a:r>
              <a:rPr lang="fr-BE" sz="1400" i="1" noProof="0"/>
              <a:t>En l’espèce, </a:t>
            </a:r>
            <a:r>
              <a:rPr lang="fr-BE" sz="1400" i="1" u="sng" noProof="0"/>
              <a:t>il n’est </a:t>
            </a:r>
            <a:r>
              <a:rPr lang="fr-BE" sz="1400" b="1" i="1" u="sng" noProof="0"/>
              <a:t>pas contesté qu’à la date de dépôt de sa candidature, l’intervenante ne disposait ni d’une certification VCA non expirée, ni de certificats ou mesures équivalents d’assurance de la qualité</a:t>
            </a:r>
            <a:r>
              <a:rPr lang="fr-BE" sz="1400" i="1" u="sng" noProof="0"/>
              <a:t>, étant entendu</a:t>
            </a:r>
            <a:r>
              <a:rPr lang="fr-BE" sz="1400" i="1" u="sng"/>
              <a:t> </a:t>
            </a:r>
            <a:r>
              <a:rPr lang="fr-BE" sz="1400" i="1" u="sng" noProof="0"/>
              <a:t>que la certification ISO 45001 :2018 </a:t>
            </a:r>
            <a:r>
              <a:rPr lang="fr-BE" sz="1400" i="1" noProof="0"/>
              <a:t>ne lui était – en toute hypothèse, et à la supposer admissible au regard des dispositions applicables – pas acquise à cette date </a:t>
            </a:r>
            <a:r>
              <a:rPr lang="fr-BE" sz="1400" noProof="0"/>
              <a:t>».</a:t>
            </a:r>
            <a:endParaRPr lang="fr-BE" sz="1400" noProof="0">
              <a:cs typeface="Arial"/>
            </a:endParaRPr>
          </a:p>
          <a:p>
            <a:pPr marL="461645" lvl="1" indent="-236220" algn="just"/>
            <a:r>
              <a:rPr lang="fr-BE" sz="1400" noProof="0"/>
              <a:t>« </a:t>
            </a:r>
            <a:r>
              <a:rPr lang="fr-BE" sz="1400" i="1" noProof="0"/>
              <a:t>Dans ces circonstances, la </a:t>
            </a:r>
            <a:r>
              <a:rPr lang="fr-BE" sz="1400" b="1" i="1" u="sng" noProof="0"/>
              <a:t>première partie adverse n’a, prima facie, pas pu décider que l’intervenante répondait</a:t>
            </a:r>
            <a:r>
              <a:rPr lang="fr-BE" sz="1400" b="1" i="1" u="sng"/>
              <a:t> </a:t>
            </a:r>
            <a:r>
              <a:rPr lang="fr-BE" sz="1400" b="1" i="1" u="sng" noProof="0"/>
              <a:t>aux critères de sélection qualitative, sans méconnaître les principes et dispositions précités</a:t>
            </a:r>
            <a:r>
              <a:rPr lang="fr-BE" sz="1400" i="1" noProof="0"/>
              <a:t>. Le moyen qui, en sa première branche, </a:t>
            </a:r>
            <a:r>
              <a:rPr lang="fr-BE" sz="1400" i="1" u="sng" noProof="0"/>
              <a:t>le lui en fait grief doit être déclaré sérieux</a:t>
            </a:r>
            <a:r>
              <a:rPr lang="fr-BE" sz="1400" u="sng" noProof="0"/>
              <a:t> </a:t>
            </a:r>
            <a:r>
              <a:rPr lang="fr-BE" sz="1400" noProof="0"/>
              <a:t>»</a:t>
            </a:r>
            <a:endParaRPr lang="fr-BE" sz="1400" noProof="0">
              <a:cs typeface="Arial"/>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20</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15937" y="1876674"/>
            <a:ext cx="11160124" cy="435600"/>
          </a:xfrm>
        </p:spPr>
        <p:txBody>
          <a:bodyPr/>
          <a:lstStyle/>
          <a:p>
            <a:pPr algn="just"/>
            <a:r>
              <a:rPr lang="fr-BE" noProof="0">
                <a:latin typeface="Cambria"/>
                <a:ea typeface="Cambria"/>
              </a:rPr>
              <a:t>Moment où les critères de sélection doivent être remplis</a:t>
            </a:r>
          </a:p>
        </p:txBody>
      </p:sp>
      <p:sp>
        <p:nvSpPr>
          <p:cNvPr id="5" name="Title 5">
            <a:extLst>
              <a:ext uri="{FF2B5EF4-FFF2-40B4-BE49-F238E27FC236}">
                <a16:creationId xmlns:a16="http://schemas.microsoft.com/office/drawing/2014/main" id="{5BCFE8B8-6E1F-981F-AF82-7DBCF077463D}"/>
              </a:ext>
            </a:extLst>
          </p:cNvPr>
          <p:cNvSpPr txBox="1">
            <a:spLocks/>
          </p:cNvSpPr>
          <p:nvPr/>
        </p:nvSpPr>
        <p:spPr>
          <a:xfrm>
            <a:off x="523151" y="761705"/>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257.844 du 10 novembre 2023, </a:t>
            </a:r>
            <a:r>
              <a:rPr lang="fr-BE" sz="2800" i="1" err="1">
                <a:solidFill>
                  <a:srgbClr val="0073CF"/>
                </a:solidFill>
              </a:rPr>
              <a:t>S.R.L</a:t>
            </a:r>
            <a:r>
              <a:rPr lang="fr-BE" sz="2800" i="1">
                <a:solidFill>
                  <a:srgbClr val="0073CF"/>
                </a:solidFill>
              </a:rPr>
              <a:t>. Jardin D’Ô </a:t>
            </a:r>
            <a:r>
              <a:rPr lang="fr-BE" sz="2800">
                <a:solidFill>
                  <a:srgbClr val="0073CF"/>
                </a:solidFill>
              </a:rPr>
              <a:t>(extrême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41200582-53F7-3282-94C4-760DF3ED87B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II. LA SELECTION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74B14D03-8F1C-5CE3-72B2-36932A7A989E}"/>
              </a:ext>
            </a:extLst>
          </p:cNvPr>
          <p:cNvSpPr/>
          <p:nvPr/>
        </p:nvSpPr>
        <p:spPr>
          <a:xfrm>
            <a:off x="537204" y="2771481"/>
            <a:ext cx="11481971" cy="2820798"/>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70489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46446" y="1711717"/>
            <a:ext cx="11150758" cy="4765172"/>
          </a:xfrm>
        </p:spPr>
        <p:txBody>
          <a:bodyPr vert="horz" lIns="0" tIns="0" rIns="0" bIns="0" spcCol="137160" rtlCol="0" anchor="t">
            <a:noAutofit/>
          </a:bodyPr>
          <a:lstStyle/>
          <a:p>
            <a:pPr marL="229870" indent="-229870" algn="just"/>
            <a:r>
              <a:rPr lang="fr-BE" sz="1600"/>
              <a:t>Le marché public litigieux a pour objet des « </a:t>
            </a:r>
            <a:r>
              <a:rPr lang="fr-BE" sz="1600" b="1"/>
              <a:t>Travaux de désamiantage </a:t>
            </a:r>
            <a:r>
              <a:rPr lang="fr-BE" sz="1600"/>
              <a:t>Chaville VI ».</a:t>
            </a:r>
            <a:endParaRPr lang="en-US"/>
          </a:p>
          <a:p>
            <a:pPr marL="229870" indent="-229870" algn="just"/>
            <a:r>
              <a:rPr lang="fr-BE" sz="1600"/>
              <a:t>Le cahier spécial des charges du marché litigieux contenait, sous son titre « I.2 Droit d’accès et sélection qualitative », la prescription suivante: </a:t>
            </a:r>
            <a:endParaRPr lang="fr-BE" sz="1600">
              <a:cs typeface="Arial"/>
            </a:endParaRPr>
          </a:p>
          <a:p>
            <a:pPr marL="0" indent="0" algn="just">
              <a:buNone/>
            </a:pPr>
            <a:r>
              <a:rPr lang="fr-BE" sz="1600"/>
              <a:t>	« </a:t>
            </a:r>
            <a:r>
              <a:rPr lang="fr-BE" sz="1600" b="1" i="1"/>
              <a:t>Agrément du service Publics de Wallonie pour en tant que collecteur de déchets dangereux </a:t>
            </a:r>
            <a:r>
              <a:rPr lang="fr-BE" sz="1600"/>
              <a:t>». </a:t>
            </a:r>
            <a:endParaRPr lang="fr-BE" sz="1600">
              <a:cs typeface="Arial"/>
            </a:endParaRPr>
          </a:p>
          <a:p>
            <a:pPr marL="0" indent="0" algn="just">
              <a:buNone/>
            </a:pPr>
            <a:r>
              <a:rPr lang="fr-BE" sz="1600"/>
              <a:t>Cette prescription n’était accompagnée d’aucune mention indiquant que d’autres agréations ou agréments équivalents auraient été autorisés. </a:t>
            </a:r>
            <a:endParaRPr lang="fr-BE" sz="1600">
              <a:cs typeface="Arial"/>
            </a:endParaRPr>
          </a:p>
          <a:p>
            <a:pPr marL="229870" indent="-229870" algn="just"/>
            <a:r>
              <a:rPr lang="fr-BE" sz="1600"/>
              <a:t>La requérante </a:t>
            </a:r>
            <a:r>
              <a:rPr lang="fr-BE" sz="1600" b="1"/>
              <a:t>reprochait </a:t>
            </a:r>
            <a:r>
              <a:rPr lang="fr-BE" sz="1600"/>
              <a:t>au pouvoir adjudicateur </a:t>
            </a:r>
            <a:r>
              <a:rPr lang="fr-BE" sz="1600" b="1"/>
              <a:t>d’avoir sélectionné des candidats ne disposant, en réalité, pas de l’agrément </a:t>
            </a:r>
            <a:r>
              <a:rPr lang="fr-BE" sz="1600"/>
              <a:t>du service public de Wallonie de collecteur de déchets dangereux. </a:t>
            </a:r>
            <a:endParaRPr lang="fr-BE" sz="1600">
              <a:cs typeface="Arial"/>
            </a:endParaRPr>
          </a:p>
          <a:p>
            <a:pPr marL="229870" indent="-229870" algn="just"/>
            <a:r>
              <a:rPr lang="fr-BE" sz="1600"/>
              <a:t>Le </a:t>
            </a:r>
            <a:r>
              <a:rPr lang="fr-BE" sz="1600" b="1"/>
              <a:t>rapport d’analyse des offres</a:t>
            </a:r>
            <a:r>
              <a:rPr lang="fr-BE" sz="1600"/>
              <a:t> indiquait ceci: « </a:t>
            </a:r>
            <a:r>
              <a:rPr lang="fr-BE" sz="1600" b="1" i="1"/>
              <a:t>Les candidats ont remis </a:t>
            </a:r>
            <a:r>
              <a:rPr lang="fr-BE" sz="1600" b="1" i="1" u="sng"/>
              <a:t>à la fois l’agrément quant au transport des déchets dangereux ainsi que l’arrêté </a:t>
            </a:r>
            <a:r>
              <a:rPr lang="fr-BE" sz="1600" b="1" i="1"/>
              <a:t>	</a:t>
            </a:r>
            <a:r>
              <a:rPr lang="fr-BE" sz="1600" b="1" i="1" u="sng"/>
              <a:t>ministériel agréant que le candidat possède l’autorisation d’effectuer des  travaux de démolition et de retrait </a:t>
            </a:r>
            <a:r>
              <a:rPr lang="fr-BE" sz="1600" b="1" i="1"/>
              <a:t>	</a:t>
            </a:r>
            <a:r>
              <a:rPr lang="fr-BE" sz="1600" b="1" i="1" u="sng"/>
              <a:t>d’amiante</a:t>
            </a:r>
            <a:r>
              <a:rPr lang="fr-BE" sz="1600" i="1" u="sng"/>
              <a:t> </a:t>
            </a:r>
            <a:r>
              <a:rPr lang="fr-BE" sz="1600"/>
              <a:t>». </a:t>
            </a:r>
            <a:endParaRPr lang="fr-BE" sz="1600">
              <a:cs typeface="Arial"/>
            </a:endParaRPr>
          </a:p>
          <a:p>
            <a:pPr marL="0" indent="0" algn="just">
              <a:buNone/>
            </a:pPr>
            <a:r>
              <a:rPr lang="fr-BE" sz="1600">
                <a:cs typeface="Arial"/>
              </a:rPr>
              <a:t>Selon le Conseil d’Etat: </a:t>
            </a:r>
            <a:endParaRPr lang="en-US" sz="1600">
              <a:cs typeface="Arial"/>
            </a:endParaRPr>
          </a:p>
          <a:p>
            <a:pPr marL="229870" indent="-229870" algn="just"/>
            <a:r>
              <a:rPr lang="fr-BE" sz="1600">
                <a:cs typeface="Arial"/>
              </a:rPr>
              <a:t>« </a:t>
            </a:r>
            <a:r>
              <a:rPr lang="fr-BE" sz="1600" b="1" i="1" u="sng">
                <a:cs typeface="Arial"/>
              </a:rPr>
              <a:t>La partie adverse ne pouvait</a:t>
            </a:r>
            <a:r>
              <a:rPr lang="fr-BE" sz="1600" i="1" u="sng">
                <a:cs typeface="Arial"/>
              </a:rPr>
              <a:t> </a:t>
            </a:r>
            <a:r>
              <a:rPr lang="fr-BE" sz="1600" i="1">
                <a:cs typeface="Arial"/>
              </a:rPr>
              <a:t>– sans méconnaitre la prescription précitée du cahier des charges – </a:t>
            </a:r>
            <a:r>
              <a:rPr lang="fr-BE" sz="1600" b="1" i="1" u="sng">
                <a:cs typeface="Arial"/>
              </a:rPr>
              <a:t>prendre en considération,</a:t>
            </a:r>
            <a:r>
              <a:rPr lang="fr-BE" sz="1600" i="1">
                <a:cs typeface="Arial"/>
              </a:rPr>
              <a:t> pour l’appréciation de la capacité technique des soumissionnaires, </a:t>
            </a:r>
            <a:r>
              <a:rPr lang="fr-BE" sz="1600" b="1" i="1" u="sng">
                <a:cs typeface="Arial"/>
              </a:rPr>
              <a:t>l’agrément du SPF Emploi, travail et concertation sociale, agrément différent de celui qui était requis et dont aucune «équivalence avec ce dernier n’était annoncée</a:t>
            </a:r>
            <a:r>
              <a:rPr lang="fr-BE" sz="1600" i="1">
                <a:cs typeface="Arial"/>
              </a:rPr>
              <a:t> par les documents du marché. (…) </a:t>
            </a:r>
            <a:endParaRPr lang="fr-BE"/>
          </a:p>
          <a:p>
            <a:pPr marL="229870" indent="-229870" algn="just"/>
            <a:endParaRPr lang="fr-BE">
              <a:cs typeface="Arial" panose="020B0604020202020204"/>
            </a:endParaRPr>
          </a:p>
          <a:p>
            <a:pPr marL="229870" indent="-229870" algn="just"/>
            <a:endParaRPr lang="fr-BE">
              <a:cs typeface="Arial" panose="020B0604020202020204"/>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21</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a:xfrm>
            <a:off x="2387600" y="6557612"/>
            <a:ext cx="7416800" cy="256092"/>
          </a:xfrm>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485430" y="966961"/>
            <a:ext cx="11160124" cy="435600"/>
          </a:xfrm>
        </p:spPr>
        <p:txBody>
          <a:bodyPr/>
          <a:lstStyle/>
          <a:p>
            <a:pPr algn="just"/>
            <a:r>
              <a:rPr lang="fr-BE" noProof="0">
                <a:latin typeface="Cambria"/>
                <a:ea typeface="Cambria"/>
              </a:rPr>
              <a:t> </a:t>
            </a:r>
          </a:p>
        </p:txBody>
      </p:sp>
      <p:sp>
        <p:nvSpPr>
          <p:cNvPr id="8" name="Text Placeholder 1">
            <a:extLst>
              <a:ext uri="{FF2B5EF4-FFF2-40B4-BE49-F238E27FC236}">
                <a16:creationId xmlns:a16="http://schemas.microsoft.com/office/drawing/2014/main" id="{41200582-53F7-3282-94C4-760DF3ED87B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II. LA SELECTION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
        <p:nvSpPr>
          <p:cNvPr id="6" name="Title 5">
            <a:extLst>
              <a:ext uri="{FF2B5EF4-FFF2-40B4-BE49-F238E27FC236}">
                <a16:creationId xmlns:a16="http://schemas.microsoft.com/office/drawing/2014/main" id="{174550F8-5523-7FE9-A485-32BDB694A28D}"/>
              </a:ext>
            </a:extLst>
          </p:cNvPr>
          <p:cNvSpPr txBox="1">
            <a:spLocks/>
          </p:cNvSpPr>
          <p:nvPr/>
        </p:nvSpPr>
        <p:spPr>
          <a:xfrm>
            <a:off x="527396" y="764701"/>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259.089 du 11 mars 2024, </a:t>
            </a:r>
            <a:r>
              <a:rPr lang="fr-BE" sz="2800" i="1">
                <a:solidFill>
                  <a:srgbClr val="0073CF"/>
                </a:solidFill>
              </a:rPr>
              <a:t>S.A. </a:t>
            </a:r>
            <a:r>
              <a:rPr lang="fr-BE" sz="2800" i="1" err="1">
                <a:solidFill>
                  <a:srgbClr val="0073CF"/>
                </a:solidFill>
              </a:rPr>
              <a:t>SBMI</a:t>
            </a:r>
            <a:r>
              <a:rPr lang="fr-BE" sz="2800" i="1">
                <a:solidFill>
                  <a:srgbClr val="0073CF"/>
                </a:solidFill>
              </a:rPr>
              <a:t> </a:t>
            </a:r>
            <a:r>
              <a:rPr lang="fr-BE" sz="2800">
                <a:solidFill>
                  <a:srgbClr val="0073CF"/>
                </a:solidFill>
              </a:rPr>
              <a:t>(Extrême urgence)</a:t>
            </a:r>
            <a:endParaRPr lang="en-US" sz="2800">
              <a:solidFill>
                <a:srgbClr val="0073CF"/>
              </a:solidFill>
            </a:endParaRPr>
          </a:p>
        </p:txBody>
      </p:sp>
      <p:sp>
        <p:nvSpPr>
          <p:cNvPr id="5" name="Text Placeholder 2">
            <a:extLst>
              <a:ext uri="{FF2B5EF4-FFF2-40B4-BE49-F238E27FC236}">
                <a16:creationId xmlns:a16="http://schemas.microsoft.com/office/drawing/2014/main" id="{174214CB-F4AE-BEB2-76FA-2E992DE5393F}"/>
              </a:ext>
            </a:extLst>
          </p:cNvPr>
          <p:cNvSpPr txBox="1">
            <a:spLocks/>
          </p:cNvSpPr>
          <p:nvPr/>
        </p:nvSpPr>
        <p:spPr>
          <a:xfrm>
            <a:off x="598096" y="1181900"/>
            <a:ext cx="11160124" cy="435600"/>
          </a:xfrm>
          <a:prstGeom prst="rect">
            <a:avLst/>
          </a:prstGeo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 Critère de sélection – agrément </a:t>
            </a:r>
          </a:p>
        </p:txBody>
      </p:sp>
    </p:spTree>
    <p:extLst>
      <p:ext uri="{BB962C8B-B14F-4D97-AF65-F5344CB8AC3E}">
        <p14:creationId xmlns:p14="http://schemas.microsoft.com/office/powerpoint/2010/main" val="619601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46446" y="2259129"/>
            <a:ext cx="11160124" cy="4420518"/>
          </a:xfrm>
        </p:spPr>
        <p:txBody>
          <a:bodyPr vert="horz" lIns="0" tIns="0" rIns="0" bIns="0" spcCol="137160" rtlCol="0" anchor="t">
            <a:noAutofit/>
          </a:bodyPr>
          <a:lstStyle/>
          <a:p>
            <a:pPr marL="229870" indent="-229870" algn="just"/>
            <a:r>
              <a:rPr lang="fr-BE" sz="1400"/>
              <a:t>Objet du marché public litigieux : « </a:t>
            </a:r>
            <a:r>
              <a:rPr lang="fr-BE" sz="1400" b="1" i="1"/>
              <a:t>services pour l’organisation des festivités à l’occasion de la fête nationale le 21 juillet</a:t>
            </a:r>
            <a:r>
              <a:rPr lang="fr-BE" sz="1400" i="1"/>
              <a:t>, comprenant l’organisation d’un spectacle grand public, la réalisation d’une émission de télévision en direct, la gestion de la sécurité de cet événement, la gestion des bars et des espaces de restauration et la promotion de l’événement </a:t>
            </a:r>
            <a:r>
              <a:rPr lang="fr-BE" sz="1400"/>
              <a:t>»</a:t>
            </a:r>
            <a:endParaRPr lang="en-US"/>
          </a:p>
          <a:p>
            <a:pPr marL="229870" indent="-229870" algn="just"/>
            <a:r>
              <a:rPr lang="fr-BE" sz="1400"/>
              <a:t>L’</a:t>
            </a:r>
            <a:r>
              <a:rPr lang="fr-BE" sz="1400" b="1"/>
              <a:t>acte attaqué est le CSC</a:t>
            </a:r>
            <a:r>
              <a:rPr lang="fr-BE" sz="1400"/>
              <a:t> du marché public dont l’objet est repris ci-dessus.</a:t>
            </a:r>
            <a:endParaRPr lang="fr-BE" sz="1400">
              <a:cs typeface="Arial"/>
            </a:endParaRPr>
          </a:p>
          <a:p>
            <a:pPr marL="229870" indent="-229870" algn="just"/>
            <a:r>
              <a:rPr lang="fr-BE" sz="1400" noProof="0"/>
              <a:t>Il étai</a:t>
            </a:r>
            <a:r>
              <a:rPr lang="fr-BE" sz="1400"/>
              <a:t>t requis dans le CSC au titre des critères de sélection (capacité économique et financière) : « </a:t>
            </a:r>
            <a:r>
              <a:rPr lang="fr-BE" sz="1400" b="1" i="1"/>
              <a:t>que chaque soumissionnaire dispose, au cours de chacun des trois derniers exercices, d’un chiffre d’affaires total au moins égal à 2.000.000 d’euros</a:t>
            </a:r>
            <a:r>
              <a:rPr lang="fr-BE" sz="1400" i="1"/>
              <a:t> </a:t>
            </a:r>
            <a:r>
              <a:rPr lang="fr-BE" sz="1400"/>
              <a:t>». </a:t>
            </a:r>
            <a:endParaRPr lang="fr-BE" sz="1400">
              <a:cs typeface="Arial"/>
            </a:endParaRPr>
          </a:p>
          <a:p>
            <a:pPr marL="229870" indent="-229870" algn="just"/>
            <a:r>
              <a:rPr lang="fr-BE" sz="1400"/>
              <a:t>La partie requérante critique ce critère de sélection en le comparant au critère de sélection du </a:t>
            </a:r>
            <a:r>
              <a:rPr lang="fr-BE" sz="1400" b="1"/>
              <a:t>marché public précédent </a:t>
            </a:r>
            <a:r>
              <a:rPr lang="fr-BE" sz="1400"/>
              <a:t>ayant un objet similaire. </a:t>
            </a:r>
            <a:r>
              <a:rPr lang="fr-BE" sz="1400">
                <a:ea typeface="+mn-lt"/>
                <a:cs typeface="+mn-lt"/>
              </a:rPr>
              <a:t>Le chiffre d’affaires exigé était nettement inférieur alors pourtant que les prestations demandées étaient identiques et que le budget alloué était similaire. </a:t>
            </a:r>
            <a:r>
              <a:rPr lang="fr-BE" sz="1400" b="1">
                <a:ea typeface="+mn-lt"/>
                <a:cs typeface="+mn-lt"/>
              </a:rPr>
              <a:t>Selon elle, rien ne justifie donc que le niveau d’exigence soit ainsi revu à la hausse de sorte que ce niveau d’exigence constitue une entrave sérieuse et injustifiée à la concurrence.</a:t>
            </a:r>
            <a:endParaRPr lang="fr-BE" sz="1400" b="1">
              <a:cs typeface="Arial"/>
            </a:endParaRPr>
          </a:p>
          <a:p>
            <a:pPr marL="229870" indent="-229870" algn="just"/>
            <a:endParaRPr lang="fr-BE" sz="1400" noProof="0">
              <a:cs typeface="Arial" panose="020B0604020202020204"/>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22</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a:xfrm>
            <a:off x="2387600" y="6557612"/>
            <a:ext cx="7416800" cy="256092"/>
          </a:xfrm>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46446" y="1569281"/>
            <a:ext cx="11160124" cy="435600"/>
          </a:xfrm>
        </p:spPr>
        <p:txBody>
          <a:bodyPr/>
          <a:lstStyle/>
          <a:p>
            <a:pPr algn="just"/>
            <a:r>
              <a:rPr lang="fr-BE" noProof="0">
                <a:latin typeface="Cambria"/>
                <a:ea typeface="Cambria"/>
              </a:rPr>
              <a:t>Rédaction du critère de sélection - proportionnalité</a:t>
            </a:r>
          </a:p>
        </p:txBody>
      </p:sp>
      <p:sp>
        <p:nvSpPr>
          <p:cNvPr id="5" name="Title 5">
            <a:extLst>
              <a:ext uri="{FF2B5EF4-FFF2-40B4-BE49-F238E27FC236}">
                <a16:creationId xmlns:a16="http://schemas.microsoft.com/office/drawing/2014/main" id="{5BCFE8B8-6E1F-981F-AF82-7DBCF077463D}"/>
              </a:ext>
            </a:extLst>
          </p:cNvPr>
          <p:cNvSpPr txBox="1">
            <a:spLocks/>
          </p:cNvSpPr>
          <p:nvPr/>
        </p:nvSpPr>
        <p:spPr>
          <a:xfrm>
            <a:off x="546446" y="767949"/>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259.655 du 26 avril 2024, </a:t>
            </a:r>
            <a:r>
              <a:rPr lang="fr-BE" sz="2800" i="1" err="1">
                <a:solidFill>
                  <a:srgbClr val="0073CF"/>
                </a:solidFill>
              </a:rPr>
              <a:t>S.R.L</a:t>
            </a:r>
            <a:r>
              <a:rPr lang="fr-BE" sz="2800" i="1">
                <a:solidFill>
                  <a:srgbClr val="0073CF"/>
                </a:solidFill>
              </a:rPr>
              <a:t>. SHADOW TO LIVE (extrême urgence)</a:t>
            </a:r>
            <a:endParaRPr lang="en-US" sz="2800" i="1">
              <a:solidFill>
                <a:srgbClr val="0073CF"/>
              </a:solidFill>
            </a:endParaRPr>
          </a:p>
        </p:txBody>
      </p:sp>
      <p:sp>
        <p:nvSpPr>
          <p:cNvPr id="8" name="Text Placeholder 1">
            <a:extLst>
              <a:ext uri="{FF2B5EF4-FFF2-40B4-BE49-F238E27FC236}">
                <a16:creationId xmlns:a16="http://schemas.microsoft.com/office/drawing/2014/main" id="{41200582-53F7-3282-94C4-760DF3ED87B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II. LA SELECTION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pic>
        <p:nvPicPr>
          <p:cNvPr id="6" name="Picture 5" descr="A crowd of people at a concert&#10;&#10;Description automatically generated">
            <a:extLst>
              <a:ext uri="{FF2B5EF4-FFF2-40B4-BE49-F238E27FC236}">
                <a16:creationId xmlns:a16="http://schemas.microsoft.com/office/drawing/2014/main" id="{1F448847-65A4-5A3A-DCA0-004C9355584F}"/>
              </a:ext>
            </a:extLst>
          </p:cNvPr>
          <p:cNvPicPr>
            <a:picLocks noChangeAspect="1"/>
          </p:cNvPicPr>
          <p:nvPr/>
        </p:nvPicPr>
        <p:blipFill>
          <a:blip r:embed="rId2"/>
          <a:stretch>
            <a:fillRect/>
          </a:stretch>
        </p:blipFill>
        <p:spPr>
          <a:xfrm>
            <a:off x="7629525" y="4819650"/>
            <a:ext cx="2628900" cy="1485900"/>
          </a:xfrm>
          <a:prstGeom prst="rect">
            <a:avLst/>
          </a:prstGeom>
        </p:spPr>
      </p:pic>
    </p:spTree>
    <p:extLst>
      <p:ext uri="{BB962C8B-B14F-4D97-AF65-F5344CB8AC3E}">
        <p14:creationId xmlns:p14="http://schemas.microsoft.com/office/powerpoint/2010/main" val="4140264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37080" y="1844231"/>
            <a:ext cx="11160124" cy="3228784"/>
          </a:xfrm>
        </p:spPr>
        <p:txBody>
          <a:bodyPr vert="horz" lIns="0" tIns="0" rIns="0" bIns="0" spcCol="137160" rtlCol="0" anchor="t">
            <a:noAutofit/>
          </a:bodyPr>
          <a:lstStyle/>
          <a:p>
            <a:pPr marL="229870" indent="-229870" algn="just"/>
            <a:endParaRPr lang="fr-BE" sz="1400">
              <a:cs typeface="Arial"/>
            </a:endParaRPr>
          </a:p>
          <a:p>
            <a:pPr marL="229870" indent="-229870" algn="just"/>
            <a:r>
              <a:rPr lang="fr-BE" sz="1400" noProof="0"/>
              <a:t>L</a:t>
            </a:r>
            <a:r>
              <a:rPr lang="fr-BE" sz="1400"/>
              <a:t>e C.E. constate que : «</a:t>
            </a:r>
            <a:r>
              <a:rPr lang="fr-BE" sz="1400" i="1"/>
              <a:t> la partie adverse a substitué à la condition d’un </a:t>
            </a:r>
            <a:r>
              <a:rPr lang="fr-BE" sz="1400" b="1" i="1"/>
              <a:t>chiffre d’affaires cumulé de 2.000.000 €</a:t>
            </a:r>
            <a:r>
              <a:rPr lang="fr-BE" sz="1400" i="1"/>
              <a:t> pour les trois derniers exercices une exigence de </a:t>
            </a:r>
            <a:r>
              <a:rPr lang="fr-BE" sz="1400" b="1" i="1"/>
              <a:t>chiffre d’affaires annuel de 2.000.000 €</a:t>
            </a:r>
            <a:r>
              <a:rPr lang="fr-BE" sz="1400" i="1"/>
              <a:t>, pour chacun de ces trois derniers exercices, ce qui représente un rehaussement du seuil de la capacité économique et financière exigée </a:t>
            </a:r>
            <a:r>
              <a:rPr lang="fr-BE" sz="1400"/>
              <a:t>. »</a:t>
            </a:r>
            <a:endParaRPr lang="fr-BE" sz="1400">
              <a:cs typeface="Arial"/>
            </a:endParaRPr>
          </a:p>
          <a:p>
            <a:pPr marL="229870" indent="-229870" algn="just"/>
            <a:r>
              <a:rPr lang="fr-BE" sz="1400" noProof="0"/>
              <a:t>Au sujet de</a:t>
            </a:r>
            <a:r>
              <a:rPr lang="fr-BE" sz="1400"/>
              <a:t>s critères de sélection, de leur choix et de leurs exigences, le C.E. rappelle que le PA dispose d’un </a:t>
            </a:r>
            <a:r>
              <a:rPr lang="fr-BE" sz="1400" b="1"/>
              <a:t>choix discrétionnaire mais qu’il n’est pas illimité</a:t>
            </a:r>
            <a:r>
              <a:rPr lang="fr-BE" sz="1400"/>
              <a:t>. Pour justifier ce choix, la partie adverse indique qu’elle dispose d’une liberté en la matière et elle ajoute que ce marché public couvre l’organisation de 3 fêtes nationales. Le C.E. rejette cette argumentation en indiquant que rien ne permet de le confirmer dans le dossier administratif et qu’au contraire, il a pour objet l’organisation d’une seule fête nationale. </a:t>
            </a:r>
            <a:endParaRPr lang="fr-BE" sz="1400">
              <a:cs typeface="Arial"/>
            </a:endParaRPr>
          </a:p>
          <a:p>
            <a:pPr marL="229870" indent="-229870" algn="just"/>
            <a:r>
              <a:rPr lang="fr-BE" sz="1400"/>
              <a:t>Le C.E décide que : « </a:t>
            </a:r>
            <a:r>
              <a:rPr lang="fr-BE" sz="1400" i="1"/>
              <a:t>Il ressort de l’examen de la cause, effectué en extrême urgence, que les éléments invoqués par la partie adverse comme l’ayant déterminée à fixer le niveau d’exigence critiqué ne constituent, prima facie, </a:t>
            </a:r>
            <a:r>
              <a:rPr lang="fr-BE" sz="1400" b="1" i="1"/>
              <a:t>pas une justification admissible de celui-ci, qui trouverait appui dans les documents du marché ou le dossier administratif</a:t>
            </a:r>
            <a:r>
              <a:rPr lang="fr-BE" sz="1400" i="1"/>
              <a:t>. Le moyen doit donc être déclaré sérieux</a:t>
            </a:r>
            <a:r>
              <a:rPr lang="fr-BE" sz="1400"/>
              <a:t>».</a:t>
            </a:r>
            <a:endParaRPr lang="fr-BE" sz="1400" noProof="0">
              <a:cs typeface="Arial"/>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23</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a:xfrm>
            <a:off x="2387600" y="6557612"/>
            <a:ext cx="7416800" cy="256092"/>
          </a:xfrm>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15939" y="1540361"/>
            <a:ext cx="11160124" cy="435600"/>
          </a:xfrm>
        </p:spPr>
        <p:txBody>
          <a:bodyPr/>
          <a:lstStyle/>
          <a:p>
            <a:pPr algn="just"/>
            <a:r>
              <a:rPr lang="fr-BE" noProof="0">
                <a:latin typeface="Cambria"/>
                <a:ea typeface="Cambria"/>
              </a:rPr>
              <a:t>Preuve des exigences économiques et </a:t>
            </a:r>
            <a:r>
              <a:rPr lang="fr-BE" noProof="0" err="1">
                <a:latin typeface="Cambria"/>
                <a:ea typeface="Cambria"/>
              </a:rPr>
              <a:t>financiè</a:t>
            </a:r>
            <a:r>
              <a:rPr lang="fr-BE" err="1">
                <a:latin typeface="Cambria"/>
                <a:ea typeface="Cambria"/>
              </a:rPr>
              <a:t>res</a:t>
            </a:r>
            <a:r>
              <a:rPr lang="fr-BE">
                <a:latin typeface="Cambria"/>
                <a:ea typeface="Cambria"/>
              </a:rPr>
              <a:t> requises par le CSC</a:t>
            </a:r>
            <a:endParaRPr lang="fr-BE" noProof="0">
              <a:latin typeface="Cambria"/>
              <a:ea typeface="Cambria"/>
            </a:endParaRPr>
          </a:p>
        </p:txBody>
      </p:sp>
      <p:sp>
        <p:nvSpPr>
          <p:cNvPr id="8" name="Text Placeholder 1">
            <a:extLst>
              <a:ext uri="{FF2B5EF4-FFF2-40B4-BE49-F238E27FC236}">
                <a16:creationId xmlns:a16="http://schemas.microsoft.com/office/drawing/2014/main" id="{41200582-53F7-3282-94C4-760DF3ED87B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II. LA SELECTION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
        <p:nvSpPr>
          <p:cNvPr id="6" name="Title 5">
            <a:extLst>
              <a:ext uri="{FF2B5EF4-FFF2-40B4-BE49-F238E27FC236}">
                <a16:creationId xmlns:a16="http://schemas.microsoft.com/office/drawing/2014/main" id="{174550F8-5523-7FE9-A485-32BDB694A28D}"/>
              </a:ext>
            </a:extLst>
          </p:cNvPr>
          <p:cNvSpPr txBox="1">
            <a:spLocks/>
          </p:cNvSpPr>
          <p:nvPr/>
        </p:nvSpPr>
        <p:spPr>
          <a:xfrm>
            <a:off x="546446" y="755176"/>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259.655 du 26 avril 2024, </a:t>
            </a:r>
            <a:r>
              <a:rPr lang="fr-BE" sz="2800" i="1" err="1">
                <a:solidFill>
                  <a:srgbClr val="0073CF"/>
                </a:solidFill>
              </a:rPr>
              <a:t>S.R.L</a:t>
            </a:r>
            <a:r>
              <a:rPr lang="fr-BE" sz="2800" i="1">
                <a:solidFill>
                  <a:srgbClr val="0073CF"/>
                </a:solidFill>
              </a:rPr>
              <a:t>. SHADOW TO LIVE (extrême urgence)</a:t>
            </a:r>
            <a:endParaRPr lang="en-US" sz="2800" i="1">
              <a:solidFill>
                <a:srgbClr val="0073CF"/>
              </a:solidFill>
            </a:endParaRPr>
          </a:p>
        </p:txBody>
      </p:sp>
    </p:spTree>
    <p:extLst>
      <p:ext uri="{BB962C8B-B14F-4D97-AF65-F5344CB8AC3E}">
        <p14:creationId xmlns:p14="http://schemas.microsoft.com/office/powerpoint/2010/main" val="23034947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37080" y="1787081"/>
            <a:ext cx="11160124" cy="4420518"/>
          </a:xfrm>
        </p:spPr>
        <p:txBody>
          <a:bodyPr vert="horz" lIns="0" tIns="0" rIns="0" bIns="0" spcCol="137160" rtlCol="0" anchor="t">
            <a:noAutofit/>
          </a:bodyPr>
          <a:lstStyle/>
          <a:p>
            <a:pPr marL="229870" indent="-229870" algn="just"/>
            <a:r>
              <a:rPr lang="fr-BE" sz="1400" noProof="0"/>
              <a:t>L’objet du marché public litigieux </a:t>
            </a:r>
            <a:r>
              <a:rPr lang="fr-BE" sz="1400"/>
              <a:t>étaient</a:t>
            </a:r>
            <a:r>
              <a:rPr lang="fr-BE" sz="1400" noProof="0"/>
              <a:t> des </a:t>
            </a:r>
            <a:r>
              <a:rPr lang="fr-BE" sz="1400" b="1" noProof="0"/>
              <a:t>services de consultance par </a:t>
            </a:r>
            <a:r>
              <a:rPr lang="fr-BE" sz="1400" b="1" noProof="0" err="1"/>
              <a:t>bpost</a:t>
            </a:r>
            <a:r>
              <a:rPr lang="fr-BE" sz="1400" noProof="0"/>
              <a:t>. Le marché public est passé sous forme de </a:t>
            </a:r>
            <a:r>
              <a:rPr lang="fr-BE" sz="1400"/>
              <a:t>"</a:t>
            </a:r>
            <a:r>
              <a:rPr lang="fr-BE" sz="1400" noProof="0"/>
              <a:t>contrat cadre</a:t>
            </a:r>
            <a:r>
              <a:rPr lang="fr-BE" sz="1400"/>
              <a:t>"</a:t>
            </a:r>
            <a:r>
              <a:rPr lang="fr-BE" sz="1400" noProof="0"/>
              <a:t> </a:t>
            </a:r>
            <a:r>
              <a:rPr lang="fr-BE" sz="1400" b="1" noProof="0"/>
              <a:t>par procédure négociée avec mise en concurrence préalable</a:t>
            </a:r>
            <a:r>
              <a:rPr lang="fr-BE" sz="1400" noProof="0"/>
              <a:t>. </a:t>
            </a:r>
            <a:endParaRPr lang="en-US"/>
          </a:p>
          <a:p>
            <a:pPr marL="229870" indent="-229870" algn="just"/>
            <a:r>
              <a:rPr lang="fr-BE" sz="1400" noProof="0"/>
              <a:t>Le 29 janvier 2024, Sia </a:t>
            </a:r>
            <a:r>
              <a:rPr lang="fr-BE" sz="1400" noProof="0" err="1"/>
              <a:t>Partners</a:t>
            </a:r>
            <a:r>
              <a:rPr lang="fr-BE" sz="1400" noProof="0"/>
              <a:t>, la requérante, soumet sa candidature. Dans son formulaire de participation, </a:t>
            </a:r>
            <a:r>
              <a:rPr lang="fr-BE" sz="1400" b="1" noProof="0"/>
              <a:t>Sia </a:t>
            </a:r>
            <a:r>
              <a:rPr lang="fr-BE" sz="1400" b="1" noProof="0" err="1"/>
              <a:t>Partners</a:t>
            </a:r>
            <a:r>
              <a:rPr lang="fr-BE" sz="1400" b="1" noProof="0"/>
              <a:t> se présente comme une personne morale de nationalité belge </a:t>
            </a:r>
            <a:r>
              <a:rPr lang="fr-BE" sz="1400" noProof="0"/>
              <a:t>et ayant son siège en Belgique. </a:t>
            </a:r>
            <a:endParaRPr lang="fr-BE" sz="1400" noProof="0">
              <a:cs typeface="Arial"/>
            </a:endParaRPr>
          </a:p>
          <a:p>
            <a:pPr marL="229870" indent="-229870" algn="just"/>
            <a:r>
              <a:rPr lang="fr-BE" sz="1400" noProof="0"/>
              <a:t>À l’analyse de la demande de participation, </a:t>
            </a:r>
            <a:r>
              <a:rPr lang="fr-BE" sz="1400" noProof="0" err="1"/>
              <a:t>bpost</a:t>
            </a:r>
            <a:r>
              <a:rPr lang="fr-BE" sz="1400" noProof="0"/>
              <a:t> constate que les chiffres d’affaires de la </a:t>
            </a:r>
            <a:r>
              <a:rPr lang="fr-BE" sz="1400" b="1" noProof="0"/>
              <a:t>société française SAS Sia </a:t>
            </a:r>
            <a:r>
              <a:rPr lang="fr-BE" sz="1400" b="1" noProof="0" err="1"/>
              <a:t>Partners</a:t>
            </a:r>
            <a:r>
              <a:rPr lang="fr-BE" sz="1400" b="1" noProof="0"/>
              <a:t> </a:t>
            </a:r>
            <a:r>
              <a:rPr lang="fr-BE" sz="1400" noProof="0"/>
              <a:t>ont été soumis et contacte donc, le 29 février 2024, la requérante afin d’obtenir les chiffres d’affaires de la personne morale belge.</a:t>
            </a:r>
            <a:endParaRPr lang="fr-BE" sz="1400" noProof="0">
              <a:cs typeface="Arial"/>
            </a:endParaRPr>
          </a:p>
          <a:p>
            <a:pPr marL="229870" indent="-229870" algn="just"/>
            <a:r>
              <a:rPr lang="fr-BE" sz="1400"/>
              <a:t>Le 4 mars 2020 la partie requérante envoie les comptes de la société belge. En outre, le PA demande à la partie requérante si elle a bien </a:t>
            </a:r>
            <a:r>
              <a:rPr lang="fr-BE" sz="1400" b="1"/>
              <a:t>effectué toutes ses références par le biais de sa société belge</a:t>
            </a:r>
            <a:r>
              <a:rPr lang="fr-BE" sz="1400"/>
              <a:t>. Elle répond positivement. Le PA interroge alors les différentes personnes de contact reprises dans les références. Elles indiquent que c’est la société SIA France qui a exécuté les marchés publics en question.</a:t>
            </a:r>
            <a:endParaRPr lang="fr-BE" sz="1400">
              <a:cs typeface="Arial"/>
            </a:endParaRPr>
          </a:p>
          <a:p>
            <a:pPr marL="229870" indent="-229870" algn="just"/>
            <a:r>
              <a:rPr lang="fr-BE" sz="1400" b="1" noProof="0"/>
              <a:t>La candidature de la partie requérante n’est pas retenue </a:t>
            </a:r>
            <a:r>
              <a:rPr lang="fr-BE" sz="1400" b="1"/>
              <a:t>parce que </a:t>
            </a:r>
            <a:r>
              <a:rPr lang="fr-BE" sz="1400" b="1" noProof="0"/>
              <a:t>le chiffre d’affaires de la société belge n’atteint pas le seuil fixé par le critère de sélection e</a:t>
            </a:r>
            <a:r>
              <a:rPr lang="fr-BE" sz="1400" b="1"/>
              <a:t>t que </a:t>
            </a:r>
            <a:r>
              <a:rPr lang="fr-BE" sz="1400" b="1" noProof="0"/>
              <a:t>les références n’ont pas été exécutées par la société belge. </a:t>
            </a:r>
            <a:endParaRPr lang="fr-BE" sz="1400" b="1" noProof="0">
              <a:cs typeface="Arial"/>
            </a:endParaRPr>
          </a:p>
          <a:p>
            <a:pPr marL="229870" indent="-229870" algn="l"/>
            <a:r>
              <a:rPr lang="fr-BE" sz="1400"/>
              <a:t>La partie requérante critique en indiquant que c’était bien la société française qui avait fait acte de candidature : « </a:t>
            </a:r>
            <a:r>
              <a:rPr lang="fr-BE" sz="1400" i="1"/>
              <a:t>l’acte attaqué par lequel la partie adverse a refusé de sélectionner la SAS Sia </a:t>
            </a:r>
            <a:r>
              <a:rPr lang="fr-BE" sz="1400" i="1" err="1"/>
              <a:t>Partners</a:t>
            </a:r>
            <a:r>
              <a:rPr lang="fr-BE" sz="1400" i="1"/>
              <a:t> pour les lots 2, 3 et 6, en se référant à la situation et aux données d’une succursale de la SAS Sia </a:t>
            </a:r>
            <a:r>
              <a:rPr lang="fr-BE" sz="1400" i="1" err="1"/>
              <a:t>Partners</a:t>
            </a:r>
            <a:r>
              <a:rPr lang="fr-BE" sz="1400" i="1"/>
              <a:t>, et non à la situation de la SAS Sia </a:t>
            </a:r>
            <a:r>
              <a:rPr lang="fr-BE" sz="1400" i="1" err="1"/>
              <a:t>Partners</a:t>
            </a:r>
            <a:r>
              <a:rPr lang="fr-BE" sz="1400" i="1"/>
              <a:t> elle-même, qui est la seule entité juridique ayant fait acte de candidature pour le marché litigieux</a:t>
            </a:r>
            <a:r>
              <a:rPr lang="fr-BE" sz="1400"/>
              <a:t> ». </a:t>
            </a:r>
            <a:endParaRPr lang="fr-BE" sz="1400" noProof="0">
              <a:cs typeface="Arial"/>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24</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a:xfrm>
            <a:off x="2387600" y="6557612"/>
            <a:ext cx="7416800" cy="256092"/>
          </a:xfrm>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15938" y="1219268"/>
            <a:ext cx="11160124" cy="435600"/>
          </a:xfrm>
        </p:spPr>
        <p:txBody>
          <a:bodyPr/>
          <a:lstStyle/>
          <a:p>
            <a:pPr algn="just"/>
            <a:r>
              <a:rPr lang="fr-BE" noProof="0">
                <a:latin typeface="Cambria"/>
                <a:ea typeface="Cambria"/>
              </a:rPr>
              <a:t> </a:t>
            </a:r>
            <a:r>
              <a:rPr lang="fr-BE">
                <a:latin typeface="Cambria"/>
                <a:ea typeface="Cambria"/>
              </a:rPr>
              <a:t>Soumissionnaire ayant remis l’offre – obligation pour le PA lors de la sélection</a:t>
            </a:r>
          </a:p>
        </p:txBody>
      </p:sp>
      <p:sp>
        <p:nvSpPr>
          <p:cNvPr id="8" name="Text Placeholder 1">
            <a:extLst>
              <a:ext uri="{FF2B5EF4-FFF2-40B4-BE49-F238E27FC236}">
                <a16:creationId xmlns:a16="http://schemas.microsoft.com/office/drawing/2014/main" id="{41200582-53F7-3282-94C4-760DF3ED87B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II. LA SELECTION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
        <p:nvSpPr>
          <p:cNvPr id="6" name="Title 5">
            <a:extLst>
              <a:ext uri="{FF2B5EF4-FFF2-40B4-BE49-F238E27FC236}">
                <a16:creationId xmlns:a16="http://schemas.microsoft.com/office/drawing/2014/main" id="{174550F8-5523-7FE9-A485-32BDB694A28D}"/>
              </a:ext>
            </a:extLst>
          </p:cNvPr>
          <p:cNvSpPr txBox="1">
            <a:spLocks/>
          </p:cNvSpPr>
          <p:nvPr/>
        </p:nvSpPr>
        <p:spPr>
          <a:xfrm>
            <a:off x="546446" y="650401"/>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260.179 du 19 juin 2024, </a:t>
            </a:r>
            <a:r>
              <a:rPr lang="fr-BE" sz="2800" i="1">
                <a:solidFill>
                  <a:srgbClr val="0073CF"/>
                </a:solidFill>
              </a:rPr>
              <a:t>SIA </a:t>
            </a:r>
            <a:r>
              <a:rPr lang="fr-BE" sz="2800" i="1" err="1">
                <a:solidFill>
                  <a:srgbClr val="0073CF"/>
                </a:solidFill>
              </a:rPr>
              <a:t>PARTNERS</a:t>
            </a:r>
            <a:r>
              <a:rPr lang="fr-BE" sz="2800" i="1">
                <a:solidFill>
                  <a:srgbClr val="0073CF"/>
                </a:solidFill>
              </a:rPr>
              <a:t> (extrême urgence)</a:t>
            </a:r>
            <a:endParaRPr lang="en-US" sz="2800" i="1">
              <a:solidFill>
                <a:srgbClr val="0073CF"/>
              </a:solidFill>
            </a:endParaRPr>
          </a:p>
        </p:txBody>
      </p:sp>
    </p:spTree>
    <p:extLst>
      <p:ext uri="{BB962C8B-B14F-4D97-AF65-F5344CB8AC3E}">
        <p14:creationId xmlns:p14="http://schemas.microsoft.com/office/powerpoint/2010/main" val="772889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37080" y="1787081"/>
            <a:ext cx="11160124" cy="4420518"/>
          </a:xfrm>
        </p:spPr>
        <p:txBody>
          <a:bodyPr vert="horz" lIns="0" tIns="0" rIns="0" bIns="0" spcCol="137160" rtlCol="0" anchor="t">
            <a:noAutofit/>
          </a:bodyPr>
          <a:lstStyle/>
          <a:p>
            <a:pPr marL="229870" indent="-229870" algn="just"/>
            <a:r>
              <a:rPr lang="fr-BE" sz="1400"/>
              <a:t>En ce qui concerne le chiffre d’affaires, elle soutient que la partie adverse aurait tenu compte uniquement du chiffre d’affaires réalisé par « </a:t>
            </a:r>
            <a:r>
              <a:rPr lang="fr-BE" sz="1400" i="1"/>
              <a:t>la succursale belge de cette dernière, alors qu’elle est tenue de prendre en compte la situation du candidat, c’est-à-dire de la personne morale de droit privé ayant soumis une demande de participation, et donc, en l’occurrence, de la SAS Sia </a:t>
            </a:r>
            <a:r>
              <a:rPr lang="fr-BE" sz="1400" i="1" err="1"/>
              <a:t>Partners</a:t>
            </a:r>
            <a:r>
              <a:rPr lang="fr-BE" sz="1400" i="1"/>
              <a:t>. Plus concrètement, c’est le chiffre d’affaires consolidé de la SAS Sia </a:t>
            </a:r>
            <a:r>
              <a:rPr lang="fr-BE" sz="1400" i="1" err="1"/>
              <a:t>Partners</a:t>
            </a:r>
            <a:r>
              <a:rPr lang="fr-BE" sz="1400" i="1"/>
              <a:t> qui était déterminant pour évaluer la capacité économique et financière de la SAS Sia </a:t>
            </a:r>
            <a:r>
              <a:rPr lang="fr-BE" sz="1400" i="1" err="1"/>
              <a:t>Partners</a:t>
            </a:r>
            <a:r>
              <a:rPr lang="fr-BE" sz="1400" i="1"/>
              <a:t> à exécuter le marché </a:t>
            </a:r>
            <a:r>
              <a:rPr lang="fr-BE" sz="1400"/>
              <a:t>».</a:t>
            </a:r>
            <a:endParaRPr lang="en-US"/>
          </a:p>
          <a:p>
            <a:pPr marL="229870" indent="-229870" algn="just"/>
            <a:r>
              <a:rPr lang="fr-BE" sz="1400"/>
              <a:t>Le C.E., dans un premier temps, au regard des éléments de l’offre (DUME, éléments indiqués dans l’offre …) constate que «</a:t>
            </a:r>
            <a:r>
              <a:rPr lang="fr-BE" sz="1400" b="1"/>
              <a:t> </a:t>
            </a:r>
            <a:r>
              <a:rPr lang="fr-BE" sz="1400" b="1" i="1"/>
              <a:t>il n’est donc pas contestable que la candidature de Sia </a:t>
            </a:r>
            <a:r>
              <a:rPr lang="fr-BE" sz="1400" b="1" i="1" err="1"/>
              <a:t>Partners</a:t>
            </a:r>
            <a:r>
              <a:rPr lang="fr-BE" sz="1400" b="1" i="1"/>
              <a:t> comporte des contradictions quant à l’identité du candidat</a:t>
            </a:r>
            <a:r>
              <a:rPr lang="fr-BE" sz="1400" i="1"/>
              <a:t> </a:t>
            </a:r>
            <a:r>
              <a:rPr lang="fr-BE" sz="1400"/>
              <a:t>». </a:t>
            </a:r>
            <a:r>
              <a:rPr lang="fr-BE" sz="1400" b="1"/>
              <a:t>Ainsi il répète sa jurisprudence selon laquelle le soumissionnaire doit préparer sa soumission avec soin. </a:t>
            </a:r>
            <a:endParaRPr lang="fr-BE" sz="1400" b="1">
              <a:cs typeface="Arial"/>
            </a:endParaRPr>
          </a:p>
          <a:p>
            <a:pPr marL="229870" indent="-229870" algn="just"/>
            <a:r>
              <a:rPr lang="fr-BE" sz="1400"/>
              <a:t>Toutefois, le C.E. indique « </a:t>
            </a:r>
            <a:r>
              <a:rPr lang="fr-BE" sz="1400" b="1" i="1"/>
              <a:t>un pouvoir adjudicateur doit, quant à lui, veiller à ce que sa décision de sélection repose sur des considérations en fait et en droit exactes, pertinentes et légalement admissibles, exprimées dans une motivation formelle</a:t>
            </a:r>
            <a:r>
              <a:rPr lang="fr-BE" sz="1400" i="1"/>
              <a:t>, ce qui doit impliquer un contrôle raisonnable des informations transmises par le candidat </a:t>
            </a:r>
            <a:r>
              <a:rPr lang="fr-BE" sz="1400"/>
              <a:t>». Il applique cela </a:t>
            </a:r>
            <a:r>
              <a:rPr lang="fr-BE" sz="1400" i="1"/>
              <a:t>in </a:t>
            </a:r>
            <a:r>
              <a:rPr lang="fr-BE" sz="1400" i="1" err="1"/>
              <a:t>casu</a:t>
            </a:r>
            <a:r>
              <a:rPr lang="fr-BE" sz="1400"/>
              <a:t> et considéré que « </a:t>
            </a:r>
            <a:r>
              <a:rPr lang="fr-BE" sz="1400" i="1"/>
              <a:t>Ainsi, ce </a:t>
            </a:r>
            <a:r>
              <a:rPr lang="fr-BE" sz="1400" b="1" i="1"/>
              <a:t>sont précisément les contradictions dans la demande de participation de la partie requérante qui auraient dû amener la partie adverse à ne pas conclure trop hâtivement, comme elle l’a fait, à l’existence de deux personnes morales distinctes, à savoir à l’existence d’une personne morale de droit français</a:t>
            </a:r>
            <a:r>
              <a:rPr lang="fr-BE" sz="1400" i="1"/>
              <a:t> (« Sia </a:t>
            </a:r>
            <a:r>
              <a:rPr lang="fr-BE" sz="1400" i="1" err="1"/>
              <a:t>Partners</a:t>
            </a:r>
            <a:r>
              <a:rPr lang="fr-BE" sz="1400" i="1"/>
              <a:t> France ») </a:t>
            </a:r>
            <a:r>
              <a:rPr lang="fr-BE" sz="1400" b="1" i="1"/>
              <a:t>et une personne morale de droit belge </a:t>
            </a:r>
            <a:r>
              <a:rPr lang="fr-BE" sz="1400" i="1"/>
              <a:t>(« Sia </a:t>
            </a:r>
            <a:r>
              <a:rPr lang="fr-BE" sz="1400" i="1" err="1"/>
              <a:t>Partners</a:t>
            </a:r>
            <a:r>
              <a:rPr lang="fr-BE" sz="1400" i="1"/>
              <a:t> Belgique ») </a:t>
            </a:r>
            <a:r>
              <a:rPr lang="fr-BE" sz="1400"/>
              <a:t>».</a:t>
            </a:r>
            <a:r>
              <a:rPr lang="fr-BE" sz="1400" b="1"/>
              <a:t> Le C.E. constate que c’est le PA qui a commis une erreur de fait. </a:t>
            </a:r>
            <a:endParaRPr lang="fr-BE" sz="1400" b="1">
              <a:cs typeface="Arial"/>
            </a:endParaRPr>
          </a:p>
          <a:p>
            <a:pPr marL="229870" indent="-229870" algn="just"/>
            <a:r>
              <a:rPr lang="fr-BE" sz="1400"/>
              <a:t>Le PA rétorquait que c’est à la suite des questions posées à la partie requérante qu’il en était arrivé à ces considérations de fait. Le C.E. ne le suit pas, car dans ses questions, le PA avait demandé les comptes de la société belge et si les références avaient bien été exécutées par la société belge. Il a donc basé ses questions sur des prémices factuels </a:t>
            </a:r>
            <a:r>
              <a:rPr lang="fr-BE" sz="1400" err="1"/>
              <a:t>erronnés</a:t>
            </a:r>
            <a:r>
              <a:rPr lang="fr-BE" sz="1400"/>
              <a:t>.</a:t>
            </a:r>
            <a:endParaRPr lang="fr-BE" sz="1400">
              <a:cs typeface="Arial"/>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25</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a:xfrm>
            <a:off x="2387600" y="6557612"/>
            <a:ext cx="7416800" cy="256092"/>
          </a:xfrm>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15939" y="1435586"/>
            <a:ext cx="11160124" cy="435600"/>
          </a:xfrm>
        </p:spPr>
        <p:txBody>
          <a:bodyPr/>
          <a:lstStyle/>
          <a:p>
            <a:pPr algn="just"/>
            <a:r>
              <a:rPr lang="fr-BE" noProof="0">
                <a:latin typeface="Cambria"/>
                <a:ea typeface="Cambria"/>
              </a:rPr>
              <a:t> </a:t>
            </a:r>
          </a:p>
        </p:txBody>
      </p:sp>
      <p:sp>
        <p:nvSpPr>
          <p:cNvPr id="8" name="Text Placeholder 1">
            <a:extLst>
              <a:ext uri="{FF2B5EF4-FFF2-40B4-BE49-F238E27FC236}">
                <a16:creationId xmlns:a16="http://schemas.microsoft.com/office/drawing/2014/main" id="{41200582-53F7-3282-94C4-760DF3ED87B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II. LA SELECTION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
        <p:nvSpPr>
          <p:cNvPr id="6" name="Title 5">
            <a:extLst>
              <a:ext uri="{FF2B5EF4-FFF2-40B4-BE49-F238E27FC236}">
                <a16:creationId xmlns:a16="http://schemas.microsoft.com/office/drawing/2014/main" id="{174550F8-5523-7FE9-A485-32BDB694A28D}"/>
              </a:ext>
            </a:extLst>
          </p:cNvPr>
          <p:cNvSpPr txBox="1">
            <a:spLocks/>
          </p:cNvSpPr>
          <p:nvPr/>
        </p:nvSpPr>
        <p:spPr>
          <a:xfrm>
            <a:off x="546446" y="650401"/>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260.179 du 19 juin 2024, </a:t>
            </a:r>
            <a:r>
              <a:rPr lang="fr-BE" sz="2800" i="1">
                <a:solidFill>
                  <a:srgbClr val="0073CF"/>
                </a:solidFill>
              </a:rPr>
              <a:t>SIA </a:t>
            </a:r>
            <a:r>
              <a:rPr lang="fr-BE" sz="2800" i="1" err="1">
                <a:solidFill>
                  <a:srgbClr val="0073CF"/>
                </a:solidFill>
              </a:rPr>
              <a:t>PARTNERS</a:t>
            </a:r>
            <a:r>
              <a:rPr lang="fr-BE" sz="2800" i="1">
                <a:solidFill>
                  <a:srgbClr val="0073CF"/>
                </a:solidFill>
              </a:rPr>
              <a:t> </a:t>
            </a:r>
            <a:r>
              <a:rPr lang="fr-BE" sz="2800">
                <a:solidFill>
                  <a:srgbClr val="0073CF"/>
                </a:solidFill>
              </a:rPr>
              <a:t>(extrême urgence)</a:t>
            </a:r>
            <a:endParaRPr lang="en-US" sz="2800">
              <a:solidFill>
                <a:srgbClr val="0073CF"/>
              </a:solidFill>
            </a:endParaRPr>
          </a:p>
        </p:txBody>
      </p:sp>
      <p:sp>
        <p:nvSpPr>
          <p:cNvPr id="5" name="Text Placeholder 2">
            <a:extLst>
              <a:ext uri="{FF2B5EF4-FFF2-40B4-BE49-F238E27FC236}">
                <a16:creationId xmlns:a16="http://schemas.microsoft.com/office/drawing/2014/main" id="{BC94C3DA-6427-6F5C-6D1A-A0222262D3CB}"/>
              </a:ext>
            </a:extLst>
          </p:cNvPr>
          <p:cNvSpPr txBox="1">
            <a:spLocks/>
          </p:cNvSpPr>
          <p:nvPr/>
        </p:nvSpPr>
        <p:spPr>
          <a:xfrm>
            <a:off x="515938" y="1219268"/>
            <a:ext cx="11160124" cy="435600"/>
          </a:xfrm>
          <a:prstGeom prst="rect">
            <a:avLst/>
          </a:prstGeo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 Soumissionnaire ayant remis l’offre – obligation pour le PA lors de la sélection</a:t>
            </a:r>
          </a:p>
        </p:txBody>
      </p:sp>
    </p:spTree>
    <p:extLst>
      <p:ext uri="{BB962C8B-B14F-4D97-AF65-F5344CB8AC3E}">
        <p14:creationId xmlns:p14="http://schemas.microsoft.com/office/powerpoint/2010/main" val="893490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37080" y="1787081"/>
            <a:ext cx="11160124" cy="4420518"/>
          </a:xfrm>
        </p:spPr>
        <p:txBody>
          <a:bodyPr vert="horz" lIns="0" tIns="0" rIns="0" bIns="0" spcCol="137160" rtlCol="0" anchor="t">
            <a:noAutofit/>
          </a:bodyPr>
          <a:lstStyle/>
          <a:p>
            <a:pPr marL="229870" indent="-229870" algn="just"/>
            <a:r>
              <a:rPr lang="fr-BE" sz="1800"/>
              <a:t>« </a:t>
            </a:r>
            <a:r>
              <a:rPr lang="fr-BE" sz="1800" i="1"/>
              <a:t>En toute hypothèse, lorsqu’il fait usage de la faculté d’interroger les candidats et soumissionnaires sur la base de l’article 147, § 4, de la loi du 17 juin 2016 précitée, le pouvoir adjudicateur </a:t>
            </a:r>
            <a:r>
              <a:rPr lang="fr-BE" sz="1800" b="1" i="1"/>
              <a:t>doit poser des questions claires et précises quant à la clarification souhaitée</a:t>
            </a:r>
            <a:r>
              <a:rPr lang="fr-BE" sz="1800" i="1"/>
              <a:t>. Cette disposition </a:t>
            </a:r>
            <a:r>
              <a:rPr lang="fr-BE" sz="1800" b="1" i="1"/>
              <a:t>ne comporte pas d’obligation dans le chef du candidat ou du soumissionnaire interrogé de fournir des informations qui n’auraient pas été sollicitées par le pouvoir adjudicateur ou même de déceler, par le truchement des questions qui lui sont posées, des erreurs dans l’analyse des candidatures ou offres effectuée par le pouvoir adjudicateur</a:t>
            </a:r>
            <a:r>
              <a:rPr lang="fr-BE" sz="1800" i="1"/>
              <a:t> </a:t>
            </a:r>
            <a:r>
              <a:rPr lang="fr-BE" sz="1800"/>
              <a:t>».</a:t>
            </a:r>
            <a:endParaRPr lang="en-US"/>
          </a:p>
          <a:p>
            <a:pPr marL="229870" indent="-229870" algn="just"/>
            <a:r>
              <a:rPr lang="fr-BE" sz="1800"/>
              <a:t>« </a:t>
            </a:r>
            <a:r>
              <a:rPr lang="fr-BE" sz="1800" i="1"/>
              <a:t>Enfin, contrairement à ce que soutient la partie adverse, il n’y avait prima facie pas d’obstacle légal à ce que la partie adverse interroge la partie requérante afin qu’elle précise qui est la personne morale ayant introduit la demande de participation </a:t>
            </a:r>
            <a:r>
              <a:rPr lang="fr-BE" sz="1800"/>
              <a:t>».</a:t>
            </a:r>
            <a:endParaRPr lang="fr-BE" sz="1800">
              <a:cs typeface="Arial"/>
            </a:endParaRPr>
          </a:p>
          <a:p>
            <a:pPr marL="229870" indent="-229870" algn="just"/>
            <a:r>
              <a:rPr lang="fr-BE" sz="1800"/>
              <a:t>La décision de sélection est donc illégale.</a:t>
            </a:r>
            <a:endParaRPr lang="fr-BE" sz="1800">
              <a:cs typeface="Arial"/>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26</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a:xfrm>
            <a:off x="2387600" y="6557612"/>
            <a:ext cx="7416800" cy="256092"/>
          </a:xfrm>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15939" y="1435586"/>
            <a:ext cx="11160124" cy="435600"/>
          </a:xfrm>
        </p:spPr>
        <p:txBody>
          <a:bodyPr/>
          <a:lstStyle/>
          <a:p>
            <a:pPr algn="just"/>
            <a:r>
              <a:rPr lang="fr-BE" noProof="0">
                <a:latin typeface="Cambria"/>
                <a:ea typeface="Cambria"/>
              </a:rPr>
              <a:t> </a:t>
            </a:r>
          </a:p>
        </p:txBody>
      </p:sp>
      <p:sp>
        <p:nvSpPr>
          <p:cNvPr id="8" name="Text Placeholder 1">
            <a:extLst>
              <a:ext uri="{FF2B5EF4-FFF2-40B4-BE49-F238E27FC236}">
                <a16:creationId xmlns:a16="http://schemas.microsoft.com/office/drawing/2014/main" id="{41200582-53F7-3282-94C4-760DF3ED87B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II. LA SELECTION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
        <p:nvSpPr>
          <p:cNvPr id="6" name="Title 5">
            <a:extLst>
              <a:ext uri="{FF2B5EF4-FFF2-40B4-BE49-F238E27FC236}">
                <a16:creationId xmlns:a16="http://schemas.microsoft.com/office/drawing/2014/main" id="{174550F8-5523-7FE9-A485-32BDB694A28D}"/>
              </a:ext>
            </a:extLst>
          </p:cNvPr>
          <p:cNvSpPr txBox="1">
            <a:spLocks/>
          </p:cNvSpPr>
          <p:nvPr/>
        </p:nvSpPr>
        <p:spPr>
          <a:xfrm>
            <a:off x="546446" y="650401"/>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260.179 du 19 juin 2024, </a:t>
            </a:r>
            <a:r>
              <a:rPr lang="fr-BE" sz="2800" i="1">
                <a:solidFill>
                  <a:srgbClr val="0073CF"/>
                </a:solidFill>
              </a:rPr>
              <a:t>SIA </a:t>
            </a:r>
            <a:r>
              <a:rPr lang="fr-BE" sz="2800" i="1" err="1">
                <a:solidFill>
                  <a:srgbClr val="0073CF"/>
                </a:solidFill>
              </a:rPr>
              <a:t>PARTNERS</a:t>
            </a:r>
            <a:r>
              <a:rPr lang="fr-BE" sz="2800" i="1">
                <a:solidFill>
                  <a:srgbClr val="0073CF"/>
                </a:solidFill>
              </a:rPr>
              <a:t> </a:t>
            </a:r>
            <a:r>
              <a:rPr lang="fr-BE" sz="2800">
                <a:solidFill>
                  <a:srgbClr val="0073CF"/>
                </a:solidFill>
              </a:rPr>
              <a:t>(extrême urgence)</a:t>
            </a:r>
            <a:endParaRPr lang="en-US" sz="2800">
              <a:solidFill>
                <a:srgbClr val="0073CF"/>
              </a:solidFill>
            </a:endParaRPr>
          </a:p>
        </p:txBody>
      </p:sp>
      <p:sp>
        <p:nvSpPr>
          <p:cNvPr id="5" name="Text Placeholder 2">
            <a:extLst>
              <a:ext uri="{FF2B5EF4-FFF2-40B4-BE49-F238E27FC236}">
                <a16:creationId xmlns:a16="http://schemas.microsoft.com/office/drawing/2014/main" id="{3308525B-F1D0-A301-484A-96241C87C4E4}"/>
              </a:ext>
            </a:extLst>
          </p:cNvPr>
          <p:cNvSpPr txBox="1">
            <a:spLocks/>
          </p:cNvSpPr>
          <p:nvPr/>
        </p:nvSpPr>
        <p:spPr>
          <a:xfrm>
            <a:off x="515938" y="1219268"/>
            <a:ext cx="11160124" cy="435600"/>
          </a:xfrm>
          <a:prstGeom prst="rect">
            <a:avLst/>
          </a:prstGeo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 Soumissionnaire ayant remis l’offre – obligation pour le PA lors de la sélection</a:t>
            </a:r>
          </a:p>
        </p:txBody>
      </p:sp>
      <p:pic>
        <p:nvPicPr>
          <p:cNvPr id="10" name="Picture 9">
            <a:extLst>
              <a:ext uri="{FF2B5EF4-FFF2-40B4-BE49-F238E27FC236}">
                <a16:creationId xmlns:a16="http://schemas.microsoft.com/office/drawing/2014/main" id="{92EB4B02-308A-07E7-5CC1-B9D5BDD3580E}"/>
              </a:ext>
            </a:extLst>
          </p:cNvPr>
          <p:cNvPicPr>
            <a:picLocks noChangeAspect="1"/>
          </p:cNvPicPr>
          <p:nvPr/>
        </p:nvPicPr>
        <p:blipFill>
          <a:blip r:embed="rId2"/>
          <a:srcRect l="15882" t="18465"/>
          <a:stretch/>
        </p:blipFill>
        <p:spPr>
          <a:xfrm>
            <a:off x="8698709" y="4410627"/>
            <a:ext cx="3235321" cy="2092922"/>
          </a:xfrm>
          <a:prstGeom prst="rect">
            <a:avLst/>
          </a:prstGeom>
        </p:spPr>
      </p:pic>
    </p:spTree>
    <p:extLst>
      <p:ext uri="{BB962C8B-B14F-4D97-AF65-F5344CB8AC3E}">
        <p14:creationId xmlns:p14="http://schemas.microsoft.com/office/powerpoint/2010/main" val="1501810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46446" y="1442427"/>
            <a:ext cx="11150758" cy="4765172"/>
          </a:xfrm>
        </p:spPr>
        <p:txBody>
          <a:bodyPr vert="horz" lIns="0" tIns="0" rIns="0" bIns="0" spcCol="137160" rtlCol="0" anchor="t">
            <a:noAutofit/>
          </a:bodyPr>
          <a:lstStyle/>
          <a:p>
            <a:pPr marL="229870" indent="-229870" algn="just"/>
            <a:r>
              <a:rPr lang="fr-BE"/>
              <a:t>Cet arrêt est important car le C.E. donne des précisions sur ce qu’il faut entendre par l’« </a:t>
            </a:r>
            <a:r>
              <a:rPr lang="fr-BE" b="1" i="1"/>
              <a:t>assurance des risques professionnels</a:t>
            </a:r>
            <a:r>
              <a:rPr lang="fr-BE" i="1"/>
              <a:t> </a:t>
            </a:r>
            <a:r>
              <a:rPr lang="fr-BE"/>
              <a:t>». </a:t>
            </a:r>
            <a:endParaRPr lang="en-US"/>
          </a:p>
          <a:p>
            <a:pPr marL="229870" indent="-229870" algn="just"/>
            <a:r>
              <a:rPr lang="fr-BE" i="1"/>
              <a:t>In </a:t>
            </a:r>
            <a:r>
              <a:rPr lang="fr-BE" i="1" err="1"/>
              <a:t>casu</a:t>
            </a:r>
            <a:r>
              <a:rPr lang="fr-BE"/>
              <a:t>, le requérant ne remplissait pas ce critère selon le PA, car il avait fourni un ensemble d’assurance qui l’assurait contre les risques dans l’exécution de son entreprise en construction, mais </a:t>
            </a:r>
            <a:r>
              <a:rPr lang="fr-BE" b="1"/>
              <a:t>l’assurance professionnelle au sens strict n’atteignait pas le seuil fixé par le CSC</a:t>
            </a:r>
            <a:r>
              <a:rPr lang="fr-BE"/>
              <a:t>. </a:t>
            </a:r>
            <a:endParaRPr lang="fr-BE">
              <a:cs typeface="Arial"/>
            </a:endParaRPr>
          </a:p>
          <a:p>
            <a:pPr marL="229870" indent="-229870" algn="just"/>
            <a:r>
              <a:rPr lang="fr-BE"/>
              <a:t>Le requérant estimait que la notion d’assurance visée dans le CSC était plus large et comprenant toutes les assurances (montants cumulés). Il estimait que le PA en ayant égard uniquement à la RC professionnelle du requérant avait méconnu le CSC et la règlementation marchés publics. </a:t>
            </a:r>
            <a:endParaRPr lang="fr-BE">
              <a:cs typeface="Arial"/>
            </a:endParaRPr>
          </a:p>
          <a:p>
            <a:pPr marL="229870" indent="-229870" algn="just"/>
            <a:r>
              <a:rPr lang="fr-BE"/>
              <a:t>Le C.E. définit la notion « assurance des risques professionnels » : « </a:t>
            </a:r>
            <a:r>
              <a:rPr lang="fr-BE" i="1"/>
              <a:t>Dans les limites de ce que permet un examen en extrême urgence, une </a:t>
            </a:r>
            <a:r>
              <a:rPr lang="fr-BE" b="1" i="1"/>
              <a:t>assurance des risques professionnels permet de couvrir tous les risques juridiques liés à l'exercice d’une activité professionnelle</a:t>
            </a:r>
            <a:r>
              <a:rPr lang="fr-BE" i="1"/>
              <a:t>. Prima facie, </a:t>
            </a:r>
            <a:r>
              <a:rPr lang="fr-BE" b="1" i="1"/>
              <a:t>elle englobe l’ensemble des contrats d’assurance pouvant être souscrits par une entreprise en lien avec son activité</a:t>
            </a:r>
            <a:r>
              <a:rPr lang="fr-BE" i="1"/>
              <a:t> </a:t>
            </a:r>
            <a:r>
              <a:rPr lang="fr-BE"/>
              <a:t>».</a:t>
            </a:r>
            <a:endParaRPr lang="fr-BE">
              <a:cs typeface="Arial"/>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27</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a:xfrm>
            <a:off x="2387600" y="6557612"/>
            <a:ext cx="7416800" cy="256092"/>
          </a:xfrm>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485430" y="966961"/>
            <a:ext cx="11160124" cy="435600"/>
          </a:xfrm>
        </p:spPr>
        <p:txBody>
          <a:bodyPr/>
          <a:lstStyle/>
          <a:p>
            <a:pPr algn="just"/>
            <a:r>
              <a:rPr lang="fr-BE" noProof="0">
                <a:latin typeface="Cambria"/>
                <a:ea typeface="Cambria"/>
              </a:rPr>
              <a:t> </a:t>
            </a:r>
            <a:r>
              <a:rPr lang="fr-BE">
                <a:latin typeface="Cambria"/>
                <a:ea typeface="Cambria"/>
              </a:rPr>
              <a:t>Critère de sélection relatif à l’assurance des risques professionnels - notion</a:t>
            </a:r>
            <a:endParaRPr lang="fr-BE" noProof="0">
              <a:latin typeface="Cambria"/>
              <a:ea typeface="Cambria"/>
            </a:endParaRPr>
          </a:p>
        </p:txBody>
      </p:sp>
      <p:sp>
        <p:nvSpPr>
          <p:cNvPr id="8" name="Text Placeholder 1">
            <a:extLst>
              <a:ext uri="{FF2B5EF4-FFF2-40B4-BE49-F238E27FC236}">
                <a16:creationId xmlns:a16="http://schemas.microsoft.com/office/drawing/2014/main" id="{41200582-53F7-3282-94C4-760DF3ED87B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II. LA SELECTION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
        <p:nvSpPr>
          <p:cNvPr id="6" name="Title 5">
            <a:extLst>
              <a:ext uri="{FF2B5EF4-FFF2-40B4-BE49-F238E27FC236}">
                <a16:creationId xmlns:a16="http://schemas.microsoft.com/office/drawing/2014/main" id="{174550F8-5523-7FE9-A485-32BDB694A28D}"/>
              </a:ext>
            </a:extLst>
          </p:cNvPr>
          <p:cNvSpPr txBox="1">
            <a:spLocks/>
          </p:cNvSpPr>
          <p:nvPr/>
        </p:nvSpPr>
        <p:spPr>
          <a:xfrm>
            <a:off x="546446" y="650401"/>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260.372 du 2 juillet 2024, </a:t>
            </a:r>
            <a:r>
              <a:rPr lang="fr-BE" sz="2800" i="1">
                <a:solidFill>
                  <a:srgbClr val="0073CF"/>
                </a:solidFill>
              </a:rPr>
              <a:t>S.A. LIXON </a:t>
            </a:r>
            <a:r>
              <a:rPr lang="fr-BE" sz="2800">
                <a:solidFill>
                  <a:srgbClr val="0073CF"/>
                </a:solidFill>
              </a:rPr>
              <a:t>(extrême urgence)</a:t>
            </a:r>
            <a:endParaRPr lang="en-US" sz="2800">
              <a:solidFill>
                <a:srgbClr val="0073CF"/>
              </a:solidFill>
            </a:endParaRPr>
          </a:p>
        </p:txBody>
      </p:sp>
    </p:spTree>
    <p:extLst>
      <p:ext uri="{BB962C8B-B14F-4D97-AF65-F5344CB8AC3E}">
        <p14:creationId xmlns:p14="http://schemas.microsoft.com/office/powerpoint/2010/main" val="3952866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37204" y="1544114"/>
            <a:ext cx="11150758" cy="2748753"/>
          </a:xfrm>
        </p:spPr>
        <p:txBody>
          <a:bodyPr vert="horz" lIns="0" tIns="0" rIns="0" bIns="0" spcCol="137160" rtlCol="0" anchor="t">
            <a:noAutofit/>
          </a:bodyPr>
          <a:lstStyle/>
          <a:p>
            <a:pPr marL="229870" indent="-229870" algn="just"/>
            <a:r>
              <a:rPr lang="fr-BE"/>
              <a:t>« </a:t>
            </a:r>
            <a:r>
              <a:rPr lang="fr-BE" i="1"/>
              <a:t>Au vu de la formulation du critère de sélection litigieux, il convient prima facie de considérer que </a:t>
            </a:r>
            <a:r>
              <a:rPr lang="fr-BE" b="1" i="1"/>
              <a:t>la motivation de la décision de non-sélection de la requérante</a:t>
            </a:r>
            <a:r>
              <a:rPr lang="fr-BE" i="1"/>
              <a:t> – qui réduit le critère de sélection à la production d’une attestation d’assurance RC d’un certain type (sans même préciser lequel) – </a:t>
            </a:r>
            <a:r>
              <a:rPr lang="fr-BE" b="1" i="1"/>
              <a:t>paraît, à tout le moins, insuffisante et inadéquate</a:t>
            </a:r>
            <a:r>
              <a:rPr lang="fr-BE" i="1"/>
              <a:t> </a:t>
            </a:r>
            <a:r>
              <a:rPr lang="fr-BE"/>
              <a:t>».</a:t>
            </a:r>
            <a:endParaRPr lang="en-US"/>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28</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a:xfrm>
            <a:off x="2387600" y="6557612"/>
            <a:ext cx="7416800" cy="256092"/>
          </a:xfrm>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483399" y="980314"/>
            <a:ext cx="11160124" cy="435600"/>
          </a:xfrm>
        </p:spPr>
        <p:txBody>
          <a:bodyPr/>
          <a:lstStyle/>
          <a:p>
            <a:pPr algn="just"/>
            <a:r>
              <a:rPr lang="fr-BE" noProof="0">
                <a:latin typeface="Cambria"/>
                <a:ea typeface="Cambria"/>
              </a:rPr>
              <a:t> </a:t>
            </a:r>
          </a:p>
        </p:txBody>
      </p:sp>
      <p:sp>
        <p:nvSpPr>
          <p:cNvPr id="8" name="Text Placeholder 1">
            <a:extLst>
              <a:ext uri="{FF2B5EF4-FFF2-40B4-BE49-F238E27FC236}">
                <a16:creationId xmlns:a16="http://schemas.microsoft.com/office/drawing/2014/main" id="{41200582-53F7-3282-94C4-760DF3ED87B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II. LA SELECTION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
        <p:nvSpPr>
          <p:cNvPr id="5" name="Text Placeholder 2">
            <a:extLst>
              <a:ext uri="{FF2B5EF4-FFF2-40B4-BE49-F238E27FC236}">
                <a16:creationId xmlns:a16="http://schemas.microsoft.com/office/drawing/2014/main" id="{174214CB-F4AE-BEB2-76FA-2E992DE5393F}"/>
              </a:ext>
            </a:extLst>
          </p:cNvPr>
          <p:cNvSpPr txBox="1">
            <a:spLocks/>
          </p:cNvSpPr>
          <p:nvPr/>
        </p:nvSpPr>
        <p:spPr>
          <a:xfrm>
            <a:off x="598096" y="1067600"/>
            <a:ext cx="11160124" cy="435600"/>
          </a:xfrm>
          <a:prstGeom prst="rect">
            <a:avLst/>
          </a:prstGeo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 Critère de sélection relatif à l’assurance des risques professionnels - notion</a:t>
            </a:r>
          </a:p>
        </p:txBody>
      </p:sp>
      <p:sp>
        <p:nvSpPr>
          <p:cNvPr id="9" name="Title 5">
            <a:extLst>
              <a:ext uri="{FF2B5EF4-FFF2-40B4-BE49-F238E27FC236}">
                <a16:creationId xmlns:a16="http://schemas.microsoft.com/office/drawing/2014/main" id="{6C580284-F205-A40A-E04C-C4BB57BBABBB}"/>
              </a:ext>
            </a:extLst>
          </p:cNvPr>
          <p:cNvSpPr txBox="1">
            <a:spLocks/>
          </p:cNvSpPr>
          <p:nvPr/>
        </p:nvSpPr>
        <p:spPr>
          <a:xfrm>
            <a:off x="443146" y="621437"/>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260.372 du 2 juillet 2024, </a:t>
            </a:r>
            <a:r>
              <a:rPr lang="fr-BE" sz="2800" i="1">
                <a:solidFill>
                  <a:srgbClr val="0073CF"/>
                </a:solidFill>
              </a:rPr>
              <a:t>S.A. LIXON </a:t>
            </a:r>
            <a:r>
              <a:rPr lang="fr-BE" sz="2800">
                <a:solidFill>
                  <a:srgbClr val="0073CF"/>
                </a:solidFill>
              </a:rPr>
              <a:t>(extrême urgence)</a:t>
            </a:r>
            <a:endParaRPr lang="en-US" sz="2800">
              <a:solidFill>
                <a:srgbClr val="0073CF"/>
              </a:solidFill>
            </a:endParaRPr>
          </a:p>
        </p:txBody>
      </p:sp>
      <p:pic>
        <p:nvPicPr>
          <p:cNvPr id="10" name="Picture 9">
            <a:extLst>
              <a:ext uri="{FF2B5EF4-FFF2-40B4-BE49-F238E27FC236}">
                <a16:creationId xmlns:a16="http://schemas.microsoft.com/office/drawing/2014/main" id="{AC44DA13-6D23-FE39-B034-546948480315}"/>
              </a:ext>
            </a:extLst>
          </p:cNvPr>
          <p:cNvPicPr>
            <a:picLocks noChangeAspect="1"/>
          </p:cNvPicPr>
          <p:nvPr/>
        </p:nvPicPr>
        <p:blipFill>
          <a:blip r:embed="rId2"/>
          <a:stretch>
            <a:fillRect/>
          </a:stretch>
        </p:blipFill>
        <p:spPr>
          <a:xfrm>
            <a:off x="3565486" y="2965845"/>
            <a:ext cx="4906077" cy="3270718"/>
          </a:xfrm>
          <a:prstGeom prst="rect">
            <a:avLst/>
          </a:prstGeom>
        </p:spPr>
      </p:pic>
    </p:spTree>
    <p:extLst>
      <p:ext uri="{BB962C8B-B14F-4D97-AF65-F5344CB8AC3E}">
        <p14:creationId xmlns:p14="http://schemas.microsoft.com/office/powerpoint/2010/main" val="418741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29</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pic>
        <p:nvPicPr>
          <p:cNvPr id="12" name="Picture Placeholder 11">
            <a:extLst>
              <a:ext uri="{FF2B5EF4-FFF2-40B4-BE49-F238E27FC236}">
                <a16:creationId xmlns:a16="http://schemas.microsoft.com/office/drawing/2014/main" id="{7B1E24DE-32D6-4907-9708-767B7B9032CD}"/>
              </a:ext>
            </a:extLst>
          </p:cNvPr>
          <p:cNvPicPr>
            <a:picLocks noGrp="1" noChangeAspect="1"/>
          </p:cNvPicPr>
          <p:nvPr>
            <p:ph type="pic" sz="quarter" idx="18"/>
          </p:nvPr>
        </p:nvPicPr>
        <p:blipFill>
          <a:blip r:embed="rId2"/>
          <a:srcRect l="34316" r="34316"/>
          <a:stretch>
            <a:fillRect/>
          </a:stretch>
        </p:blipFill>
        <p:spPr/>
      </p:pic>
      <p:sp>
        <p:nvSpPr>
          <p:cNvPr id="2" name="Content Placeholder 1">
            <a:extLst>
              <a:ext uri="{FF2B5EF4-FFF2-40B4-BE49-F238E27FC236}">
                <a16:creationId xmlns:a16="http://schemas.microsoft.com/office/drawing/2014/main" id="{E8DF125A-F9A7-4529-B083-D1B4AE57244F}"/>
              </a:ext>
            </a:extLst>
          </p:cNvPr>
          <p:cNvSpPr>
            <a:spLocks noGrp="1"/>
          </p:cNvSpPr>
          <p:nvPr>
            <p:ph sz="quarter" idx="19"/>
          </p:nvPr>
        </p:nvSpPr>
        <p:spPr>
          <a:xfrm>
            <a:off x="371021" y="1434541"/>
            <a:ext cx="8038017" cy="3310080"/>
          </a:xfrm>
        </p:spPr>
        <p:txBody>
          <a:bodyPr vert="horz" lIns="0" tIns="0" rIns="0" bIns="0" spcCol="137160" rtlCol="0" anchor="t">
            <a:noAutofit/>
          </a:bodyPr>
          <a:lstStyle/>
          <a:p>
            <a:pPr marL="229870" indent="-229870" algn="just">
              <a:spcBef>
                <a:spcPts val="0"/>
              </a:spcBef>
              <a:spcAft>
                <a:spcPts val="1200"/>
              </a:spcAft>
              <a:buClr>
                <a:schemeClr val="accent6"/>
              </a:buClr>
            </a:pPr>
            <a:r>
              <a:rPr lang="fr-BE">
                <a:ea typeface="+mn-lt"/>
                <a:cs typeface="+mn-lt"/>
              </a:rPr>
              <a:t>C.E., arrêt n° 258.032 du 27 novembre 2023, </a:t>
            </a:r>
            <a:r>
              <a:rPr lang="fr-BE" i="1">
                <a:ea typeface="+mn-lt"/>
                <a:cs typeface="+mn-lt"/>
              </a:rPr>
              <a:t>S.R.L. </a:t>
            </a:r>
            <a:r>
              <a:rPr lang="fr-BE" i="1" err="1">
                <a:ea typeface="+mn-lt"/>
                <a:cs typeface="+mn-lt"/>
              </a:rPr>
              <a:t>Theis</a:t>
            </a:r>
            <a:r>
              <a:rPr lang="fr-BE" i="1">
                <a:ea typeface="+mn-lt"/>
                <a:cs typeface="+mn-lt"/>
              </a:rPr>
              <a:t> Marcel.</a:t>
            </a:r>
            <a:endParaRPr lang="en-US"/>
          </a:p>
          <a:p>
            <a:pPr marL="229870" indent="-229870" algn="just">
              <a:spcBef>
                <a:spcPts val="0"/>
              </a:spcBef>
              <a:spcAft>
                <a:spcPts val="1200"/>
              </a:spcAft>
              <a:buClr>
                <a:schemeClr val="accent6"/>
              </a:buClr>
            </a:pPr>
            <a:r>
              <a:rPr lang="fr-BE" noProof="0">
                <a:ea typeface="+mn-lt"/>
                <a:cs typeface="+mn-lt"/>
              </a:rPr>
              <a:t>C.E., arrêt n° 260.280 du 26 jui</a:t>
            </a:r>
            <a:r>
              <a:rPr lang="fr-BE">
                <a:ea typeface="+mn-lt"/>
                <a:cs typeface="+mn-lt"/>
              </a:rPr>
              <a:t>n 2024, </a:t>
            </a:r>
            <a:r>
              <a:rPr lang="fr-BE" i="1">
                <a:ea typeface="+mn-lt"/>
                <a:cs typeface="+mn-lt"/>
              </a:rPr>
              <a:t>société de droit néerlandais </a:t>
            </a:r>
            <a:r>
              <a:rPr lang="fr-BE" i="1" err="1">
                <a:ea typeface="+mn-lt"/>
                <a:cs typeface="+mn-lt"/>
              </a:rPr>
              <a:t>Kurstjens</a:t>
            </a:r>
            <a:r>
              <a:rPr lang="fr-BE">
                <a:ea typeface="+mn-lt"/>
                <a:cs typeface="+mn-lt"/>
              </a:rPr>
              <a:t>.</a:t>
            </a:r>
          </a:p>
          <a:p>
            <a:pPr marL="229870" indent="-229870" algn="just">
              <a:spcBef>
                <a:spcPts val="0"/>
              </a:spcBef>
              <a:spcAft>
                <a:spcPts val="1200"/>
              </a:spcAft>
              <a:buClr>
                <a:schemeClr val="accent6"/>
              </a:buClr>
            </a:pPr>
            <a:r>
              <a:rPr lang="fr-BE" noProof="0">
                <a:ea typeface="+mn-lt"/>
                <a:cs typeface="+mn-lt"/>
              </a:rPr>
              <a:t>C.E., arrêt n° 260.458 du 25 juillet 2024</a:t>
            </a:r>
            <a:r>
              <a:rPr lang="fr-BE">
                <a:ea typeface="+mn-lt"/>
                <a:cs typeface="+mn-lt"/>
              </a:rPr>
              <a:t>,</a:t>
            </a:r>
            <a:r>
              <a:rPr lang="fr-BE" i="1">
                <a:ea typeface="+mn-lt"/>
                <a:cs typeface="+mn-lt"/>
              </a:rPr>
              <a:t> S.R.L. </a:t>
            </a:r>
            <a:r>
              <a:rPr lang="fr-BE" i="1" err="1">
                <a:ea typeface="+mn-lt"/>
                <a:cs typeface="+mn-lt"/>
              </a:rPr>
              <a:t>Tegec</a:t>
            </a:r>
            <a:r>
              <a:rPr lang="fr-BE" i="1">
                <a:ea typeface="+mn-lt"/>
                <a:cs typeface="+mn-lt"/>
              </a:rPr>
              <a:t> et consorts.</a:t>
            </a:r>
          </a:p>
          <a:p>
            <a:pPr marL="229870" indent="-229870" algn="just">
              <a:spcBef>
                <a:spcPts val="0"/>
              </a:spcBef>
              <a:spcAft>
                <a:spcPts val="1200"/>
              </a:spcAft>
              <a:buClr>
                <a:schemeClr val="accent6"/>
              </a:buClr>
            </a:pPr>
            <a:r>
              <a:rPr lang="fr-BE" noProof="0">
                <a:ea typeface="+mn-lt"/>
                <a:cs typeface="+mn-lt"/>
              </a:rPr>
              <a:t>C.E., arrêt n°</a:t>
            </a:r>
            <a:r>
              <a:rPr lang="fr-BE"/>
              <a:t> 259.091 du 11 mars 2024, </a:t>
            </a:r>
            <a:r>
              <a:rPr lang="fr-BE" i="1"/>
              <a:t>S.A. </a:t>
            </a:r>
            <a:r>
              <a:rPr lang="fr-BE" i="1" err="1"/>
              <a:t>Klinkenberg</a:t>
            </a:r>
            <a:r>
              <a:rPr lang="fr-BE" i="1"/>
              <a:t>.</a:t>
            </a:r>
            <a:endParaRPr lang="fr-BE" noProof="0">
              <a:ea typeface="+mn-lt"/>
              <a:cs typeface="+mn-lt"/>
            </a:endParaRPr>
          </a:p>
          <a:p>
            <a:pPr marL="229870" indent="-229870" algn="just">
              <a:spcBef>
                <a:spcPts val="0"/>
              </a:spcBef>
              <a:spcAft>
                <a:spcPts val="1200"/>
              </a:spcAft>
              <a:buClr>
                <a:schemeClr val="accent6"/>
              </a:buClr>
            </a:pPr>
            <a:r>
              <a:rPr lang="fr-BE">
                <a:ea typeface="+mn-lt"/>
                <a:cs typeface="+mn-lt"/>
              </a:rPr>
              <a:t>C.E., arrêt n° 259.289 du 27 mars 2024, S.</a:t>
            </a:r>
            <a:r>
              <a:rPr lang="fr-BE" i="1">
                <a:ea typeface="+mn-lt"/>
                <a:cs typeface="+mn-lt"/>
              </a:rPr>
              <a:t>C. RECOL'TERRE.</a:t>
            </a:r>
            <a:endParaRPr lang="fr-BE" i="1" noProof="0">
              <a:ea typeface="+mn-lt"/>
              <a:cs typeface="+mn-lt"/>
            </a:endParaRPr>
          </a:p>
          <a:p>
            <a:pPr marL="229870" indent="-229870" algn="just">
              <a:spcBef>
                <a:spcPts val="0"/>
              </a:spcBef>
              <a:spcAft>
                <a:spcPts val="1200"/>
              </a:spcAft>
              <a:buClr>
                <a:schemeClr val="accent6"/>
              </a:buClr>
            </a:pPr>
            <a:endParaRPr lang="fr-BE" i="1">
              <a:ea typeface="+mn-lt"/>
              <a:cs typeface="+mn-lt"/>
            </a:endParaRPr>
          </a:p>
          <a:p>
            <a:pPr marL="0" indent="0" algn="just">
              <a:spcBef>
                <a:spcPts val="0"/>
              </a:spcBef>
              <a:spcAft>
                <a:spcPts val="1200"/>
              </a:spcAft>
              <a:buClr>
                <a:schemeClr val="accent6"/>
              </a:buClr>
              <a:buNone/>
            </a:pPr>
            <a:endParaRPr lang="fr-BE" b="1" i="1">
              <a:ea typeface="+mn-lt"/>
              <a:cs typeface="+mn-lt"/>
            </a:endParaRPr>
          </a:p>
        </p:txBody>
      </p:sp>
      <p:sp>
        <p:nvSpPr>
          <p:cNvPr id="3" name="Title 5">
            <a:extLst>
              <a:ext uri="{FF2B5EF4-FFF2-40B4-BE49-F238E27FC236}">
                <a16:creationId xmlns:a16="http://schemas.microsoft.com/office/drawing/2014/main" id="{F9E6C3EB-7FE7-C1E1-A725-6BA227376D67}"/>
              </a:ext>
            </a:extLst>
          </p:cNvPr>
          <p:cNvSpPr txBox="1">
            <a:spLocks/>
          </p:cNvSpPr>
          <p:nvPr/>
        </p:nvSpPr>
        <p:spPr>
          <a:xfrm>
            <a:off x="523151" y="761705"/>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sz="2800">
                <a:solidFill>
                  <a:srgbClr val="0073CF"/>
                </a:solidFill>
              </a:rPr>
              <a:t>Pour d’autres arrêts sur la sélection :</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5" name="Text Placeholder 1">
            <a:extLst>
              <a:ext uri="{FF2B5EF4-FFF2-40B4-BE49-F238E27FC236}">
                <a16:creationId xmlns:a16="http://schemas.microsoft.com/office/drawing/2014/main" id="{4E4EBE06-4B15-ED4F-C74C-110605E6DB81}"/>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II. LA SELECTION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5809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p:txBody>
          <a:bodyPr/>
          <a:lstStyle/>
          <a:p>
            <a:pPr algn="just"/>
            <a:r>
              <a:rPr lang="fr-BE" noProof="0"/>
              <a:t>III. La régularité des offres</a:t>
            </a:r>
          </a:p>
        </p:txBody>
      </p:sp>
      <p:sp>
        <p:nvSpPr>
          <p:cNvPr id="5" name="Slide Number Placeholder 4"/>
          <p:cNvSpPr>
            <a:spLocks noGrp="1"/>
          </p:cNvSpPr>
          <p:nvPr>
            <p:ph type="sldNum" sz="quarter" idx="4"/>
          </p:nvPr>
        </p:nvSpPr>
        <p:spPr/>
        <p:txBody>
          <a:bodyPr/>
          <a:lstStyle/>
          <a:p>
            <a:fld id="{F9591D4C-BB8F-AE46-BE73-C616F30BBC5B}" type="slidenum">
              <a:rPr lang="en-US" smtClean="0"/>
              <a:pPr/>
              <a:t>30</a:t>
            </a:fld>
            <a:endParaRPr lang="en-US"/>
          </a:p>
        </p:txBody>
      </p:sp>
      <p:pic>
        <p:nvPicPr>
          <p:cNvPr id="9" name="Picture Placeholder 8">
            <a:extLst>
              <a:ext uri="{FF2B5EF4-FFF2-40B4-BE49-F238E27FC236}">
                <a16:creationId xmlns:a16="http://schemas.microsoft.com/office/drawing/2014/main" id="{A6E3219B-9808-4221-BD95-7579AA9260BB}"/>
              </a:ext>
            </a:extLst>
          </p:cNvPr>
          <p:cNvPicPr>
            <a:picLocks noGrp="1" noChangeAspect="1"/>
          </p:cNvPicPr>
          <p:nvPr>
            <p:ph type="pic" sz="quarter" idx="18"/>
          </p:nvPr>
        </p:nvPicPr>
        <p:blipFill>
          <a:blip r:embed="rId2"/>
          <a:srcRect t="27060" b="27060"/>
          <a:stretch>
            <a:fillRect/>
          </a:stretch>
        </p:blipFill>
        <p:spPr/>
      </p:pic>
      <p:sp>
        <p:nvSpPr>
          <p:cNvPr id="10" name="Footer Placeholder 9">
            <a:extLst>
              <a:ext uri="{FF2B5EF4-FFF2-40B4-BE49-F238E27FC236}">
                <a16:creationId xmlns:a16="http://schemas.microsoft.com/office/drawing/2014/main" id="{1BFE17A9-2DE8-4254-B770-EE80DE1509DA}"/>
              </a:ext>
            </a:extLst>
          </p:cNvPr>
          <p:cNvSpPr>
            <a:spLocks noGrp="1"/>
          </p:cNvSpPr>
          <p:nvPr>
            <p:ph type="ftr" sz="quarter" idx="3"/>
          </p:nvPr>
        </p:nvSpPr>
        <p:spPr/>
        <p:txBody>
          <a:bodyPr/>
          <a:lstStyle/>
          <a:p>
            <a:r>
              <a:rPr lang="en-US"/>
              <a:t>National Tender Day - 17 octobre 2024</a:t>
            </a:r>
          </a:p>
        </p:txBody>
      </p:sp>
    </p:spTree>
    <p:extLst>
      <p:ext uri="{BB962C8B-B14F-4D97-AF65-F5344CB8AC3E}">
        <p14:creationId xmlns:p14="http://schemas.microsoft.com/office/powerpoint/2010/main" val="1990135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p:txBody>
          <a:bodyPr/>
          <a:lstStyle/>
          <a:p>
            <a:pPr algn="just"/>
            <a:r>
              <a:rPr lang="fr-BE" noProof="0"/>
              <a:t>III. La régularité des offres</a:t>
            </a:r>
          </a:p>
        </p:txBody>
      </p:sp>
      <p:sp>
        <p:nvSpPr>
          <p:cNvPr id="5" name="Slide Number Placeholder 4"/>
          <p:cNvSpPr>
            <a:spLocks noGrp="1"/>
          </p:cNvSpPr>
          <p:nvPr>
            <p:ph type="sldNum" sz="quarter" idx="4"/>
          </p:nvPr>
        </p:nvSpPr>
        <p:spPr/>
        <p:txBody>
          <a:bodyPr/>
          <a:lstStyle/>
          <a:p>
            <a:fld id="{F9591D4C-BB8F-AE46-BE73-C616F30BBC5B}" type="slidenum">
              <a:rPr lang="en-US" smtClean="0"/>
              <a:pPr/>
              <a:t>31</a:t>
            </a:fld>
            <a:endParaRPr lang="en-US"/>
          </a:p>
        </p:txBody>
      </p:sp>
      <p:pic>
        <p:nvPicPr>
          <p:cNvPr id="9" name="Picture Placeholder 8">
            <a:extLst>
              <a:ext uri="{FF2B5EF4-FFF2-40B4-BE49-F238E27FC236}">
                <a16:creationId xmlns:a16="http://schemas.microsoft.com/office/drawing/2014/main" id="{A6E3219B-9808-4221-BD95-7579AA9260BB}"/>
              </a:ext>
            </a:extLst>
          </p:cNvPr>
          <p:cNvPicPr>
            <a:picLocks noGrp="1" noChangeAspect="1"/>
          </p:cNvPicPr>
          <p:nvPr>
            <p:ph type="pic" sz="quarter" idx="18"/>
          </p:nvPr>
        </p:nvPicPr>
        <p:blipFill>
          <a:blip r:embed="rId2"/>
          <a:srcRect t="27062" b="27062"/>
          <a:stretch/>
        </p:blipFill>
        <p:spPr/>
      </p:pic>
      <p:sp>
        <p:nvSpPr>
          <p:cNvPr id="10" name="Footer Placeholder 9">
            <a:extLst>
              <a:ext uri="{FF2B5EF4-FFF2-40B4-BE49-F238E27FC236}">
                <a16:creationId xmlns:a16="http://schemas.microsoft.com/office/drawing/2014/main" id="{1BFE17A9-2DE8-4254-B770-EE80DE1509DA}"/>
              </a:ext>
            </a:extLst>
          </p:cNvPr>
          <p:cNvSpPr>
            <a:spLocks noGrp="1"/>
          </p:cNvSpPr>
          <p:nvPr>
            <p:ph type="ftr" sz="quarter" idx="3"/>
          </p:nvPr>
        </p:nvSpPr>
        <p:spPr/>
        <p:txBody>
          <a:bodyPr/>
          <a:lstStyle/>
          <a:p>
            <a:r>
              <a:rPr lang="en-US"/>
              <a:t>National Tender Day - 17 octobre 2024</a:t>
            </a:r>
          </a:p>
        </p:txBody>
      </p:sp>
      <p:sp>
        <p:nvSpPr>
          <p:cNvPr id="3" name="Title 1">
            <a:extLst>
              <a:ext uri="{FF2B5EF4-FFF2-40B4-BE49-F238E27FC236}">
                <a16:creationId xmlns:a16="http://schemas.microsoft.com/office/drawing/2014/main" id="{5D1B3651-C299-1265-9AFC-D1DAEB4A0335}"/>
              </a:ext>
            </a:extLst>
          </p:cNvPr>
          <p:cNvSpPr txBox="1">
            <a:spLocks/>
          </p:cNvSpPr>
          <p:nvPr/>
        </p:nvSpPr>
        <p:spPr>
          <a:xfrm>
            <a:off x="1159828" y="2258152"/>
            <a:ext cx="10969625" cy="41275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kern="1200">
                <a:solidFill>
                  <a:schemeClr val="accent5"/>
                </a:solidFill>
                <a:latin typeface="Cambria" panose="02040503050406030204" pitchFamily="18" charset="0"/>
                <a:ea typeface="+mj-ea"/>
                <a:cs typeface="+mj-cs"/>
              </a:defRPr>
            </a:lvl1pPr>
          </a:lstStyle>
          <a:p>
            <a:r>
              <a:rPr lang="fr-FR">
                <a:latin typeface="Cambria"/>
                <a:ea typeface="Cambria"/>
              </a:rPr>
              <a:t>A. Les exigences minimales</a:t>
            </a:r>
            <a:endParaRPr lang="fr-FR">
              <a:ea typeface="Cambria" panose="02040503050406030204" pitchFamily="18" charset="0"/>
            </a:endParaRPr>
          </a:p>
        </p:txBody>
      </p:sp>
    </p:spTree>
    <p:extLst>
      <p:ext uri="{BB962C8B-B14F-4D97-AF65-F5344CB8AC3E}">
        <p14:creationId xmlns:p14="http://schemas.microsoft.com/office/powerpoint/2010/main" val="3045584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99EBF5B4-E80C-52EC-2216-A4CD34191C4D}"/>
              </a:ext>
            </a:extLst>
          </p:cNvPr>
          <p:cNvSpPr txBox="1">
            <a:spLocks/>
          </p:cNvSpPr>
          <p:nvPr/>
        </p:nvSpPr>
        <p:spPr>
          <a:xfrm>
            <a:off x="512108" y="695445"/>
            <a:ext cx="11404757" cy="643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a:defRPr/>
            </a:pPr>
            <a:r>
              <a:rPr lang="fr-BE" sz="2800">
                <a:solidFill>
                  <a:srgbClr val="0073CF"/>
                </a:solidFill>
                <a:latin typeface="Cambria"/>
                <a:ea typeface="Cambria"/>
              </a:rPr>
              <a:t>C.E., arrêt n° 257.918 du 16 novembre 2023, </a:t>
            </a:r>
            <a:r>
              <a:rPr lang="fr-BE" sz="2800" i="1">
                <a:solidFill>
                  <a:srgbClr val="0073CF"/>
                </a:solidFill>
                <a:latin typeface="Cambria"/>
                <a:ea typeface="Cambria"/>
              </a:rPr>
              <a:t>S.A. </a:t>
            </a:r>
            <a:r>
              <a:rPr lang="fr-BE" sz="2800" i="1" err="1">
                <a:solidFill>
                  <a:srgbClr val="0073CF"/>
                </a:solidFill>
                <a:latin typeface="Cambria"/>
                <a:ea typeface="Cambria"/>
              </a:rPr>
              <a:t>Faway</a:t>
            </a:r>
            <a:r>
              <a:rPr lang="fr-BE" sz="2800" i="1">
                <a:solidFill>
                  <a:srgbClr val="0073CF"/>
                </a:solidFill>
                <a:latin typeface="Cambria"/>
                <a:ea typeface="Cambria"/>
              </a:rPr>
              <a:t>  </a:t>
            </a:r>
            <a:r>
              <a:rPr lang="fr-BE" sz="2800">
                <a:solidFill>
                  <a:srgbClr val="0073CF"/>
                </a:solidFill>
                <a:latin typeface="Cambria"/>
                <a:ea typeface="Cambria"/>
              </a:rPr>
              <a:t>(extrême urgence)</a:t>
            </a:r>
          </a:p>
          <a:p>
            <a:pPr marL="0" marR="0" lvl="0" indent="0" algn="l" defTabSz="914400" rtl="0" eaLnBrk="1" fontAlgn="auto" latinLnBrk="0" hangingPunct="1">
              <a:lnSpc>
                <a:spcPct val="90000"/>
              </a:lnSpc>
              <a:spcBef>
                <a:spcPct val="0"/>
              </a:spcBef>
              <a:spcAft>
                <a:spcPts val="0"/>
              </a:spcAft>
              <a:buClrTx/>
              <a:buSzTx/>
              <a:buFontTx/>
              <a:buNone/>
              <a:tabLst/>
              <a:defRPr/>
            </a:pPr>
            <a:r>
              <a:rPr lang="fr-BE" sz="2800">
                <a:solidFill>
                  <a:srgbClr val="0073CF"/>
                </a:solidFill>
                <a:latin typeface="Cambria"/>
                <a:ea typeface="Cambria"/>
              </a:rPr>
              <a:t>« arrêt chicons I »</a:t>
            </a:r>
            <a:endParaRPr kumimoji="0" lang="en-US" sz="2800" b="0" i="0" u="none" strike="noStrike" kern="1200" cap="none" spc="0" normalizeH="0" baseline="0" noProof="0">
              <a:ln>
                <a:noFill/>
              </a:ln>
              <a:solidFill>
                <a:srgbClr val="0073CF"/>
              </a:solidFill>
              <a:effectLst/>
              <a:uLnTx/>
              <a:uFillTx/>
              <a:latin typeface="Cambria"/>
              <a:ea typeface="Cambria"/>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2" name="Content Placeholder 1">
            <a:extLst>
              <a:ext uri="{FF2B5EF4-FFF2-40B4-BE49-F238E27FC236}">
                <a16:creationId xmlns:a16="http://schemas.microsoft.com/office/drawing/2014/main" id="{FF12FBAD-11A1-1C34-35E7-B17ACBA0B5F4}"/>
              </a:ext>
            </a:extLst>
          </p:cNvPr>
          <p:cNvSpPr>
            <a:spLocks noGrp="1"/>
          </p:cNvSpPr>
          <p:nvPr>
            <p:ph sz="quarter" idx="18"/>
          </p:nvPr>
        </p:nvSpPr>
        <p:spPr>
          <a:xfrm>
            <a:off x="526983" y="2256104"/>
            <a:ext cx="11157970" cy="3272857"/>
          </a:xfrm>
        </p:spPr>
        <p:txBody>
          <a:bodyPr vert="horz" lIns="0" tIns="0" rIns="0" bIns="0" spcCol="137160" rtlCol="0" anchor="t">
            <a:noAutofit/>
          </a:bodyPr>
          <a:lstStyle/>
          <a:p>
            <a:pPr marL="229870" indent="-229870" algn="just"/>
            <a:r>
              <a:rPr lang="fr-BE" sz="1800" noProof="0"/>
              <a:t>Le </a:t>
            </a:r>
            <a:r>
              <a:rPr lang="fr-BE" sz="1800"/>
              <a:t>marché public avait pour objet : « </a:t>
            </a:r>
            <a:r>
              <a:rPr lang="fr-BE" sz="1800" i="1"/>
              <a:t>services visant à fournir des fruits et légumes dans les écoles des communautés française et germanophone participant au programme européen “Fruits et légumes” </a:t>
            </a:r>
            <a:r>
              <a:rPr lang="fr-BE" sz="1800" i="1" noProof="0"/>
              <a:t>dans </a:t>
            </a:r>
            <a:r>
              <a:rPr lang="fr-BE" sz="1800" i="1"/>
              <a:t>la perspective d’une alimentation durable pour les années scolaires 2023-2024</a:t>
            </a:r>
            <a:r>
              <a:rPr lang="fr-BE" sz="1800" i="1" noProof="0"/>
              <a:t>, </a:t>
            </a:r>
            <a:r>
              <a:rPr lang="fr-BE" sz="1800" i="1"/>
              <a:t>2024-2025 et 2025-2026 </a:t>
            </a:r>
            <a:r>
              <a:rPr lang="fr-BE" sz="1800"/>
              <a:t>»</a:t>
            </a:r>
            <a:endParaRPr lang="en-US"/>
          </a:p>
          <a:p>
            <a:pPr marL="229870" indent="-229870" algn="just"/>
            <a:r>
              <a:rPr lang="fr-BE" sz="1800"/>
              <a:t>L’annexe 1</a:t>
            </a:r>
            <a:r>
              <a:rPr lang="fr-BE" sz="1800" i="1"/>
              <a:t>bis</a:t>
            </a:r>
            <a:r>
              <a:rPr lang="fr-BE" sz="1800"/>
              <a:t> du CSC fait état </a:t>
            </a:r>
            <a:r>
              <a:rPr lang="fr-BE" sz="1800" noProof="0"/>
              <a:t>de la </a:t>
            </a:r>
            <a:r>
              <a:rPr lang="fr-BE" sz="1800" b="1" noProof="0"/>
              <a:t>saisonnalité</a:t>
            </a:r>
            <a:r>
              <a:rPr lang="fr-BE" sz="1800"/>
              <a:t> des fruits et légumes devant être livrés. Elle reprend l’annexe 1</a:t>
            </a:r>
            <a:r>
              <a:rPr lang="fr-BE" sz="1800" noProof="0"/>
              <a:t>, </a:t>
            </a:r>
            <a:r>
              <a:rPr lang="fr-BE" sz="1800"/>
              <a:t>fixant </a:t>
            </a:r>
            <a:r>
              <a:rPr lang="fr-BE" sz="1800" noProof="0"/>
              <a:t>les </a:t>
            </a:r>
            <a:r>
              <a:rPr lang="fr-BE" sz="1800"/>
              <a:t>produits admissibles à l’aide</a:t>
            </a:r>
            <a:r>
              <a:rPr lang="fr-BE" sz="1800" noProof="0"/>
              <a:t>, de </a:t>
            </a:r>
            <a:r>
              <a:rPr lang="fr-BE" sz="1800"/>
              <a:t>l’arrêté ministériel du 21 septembre 2017 précisant les modalités </a:t>
            </a:r>
            <a:r>
              <a:rPr lang="fr-BE" sz="1800" noProof="0"/>
              <a:t>de </a:t>
            </a:r>
            <a:r>
              <a:rPr lang="fr-BE" sz="1800"/>
              <a:t>mise </a:t>
            </a:r>
            <a:r>
              <a:rPr lang="fr-BE" sz="1800" noProof="0"/>
              <a:t>en </a:t>
            </a:r>
            <a:r>
              <a:rPr lang="fr-BE" sz="1800"/>
              <a:t>œuvre dans les écoles maternelles et primaires </a:t>
            </a:r>
            <a:r>
              <a:rPr lang="fr-BE" sz="1800" noProof="0"/>
              <a:t>de </a:t>
            </a:r>
            <a:r>
              <a:rPr lang="fr-BE" sz="1800"/>
              <a:t>l'arrêté du Gouvernement wallon du 21 septembre 2017 relatif à </a:t>
            </a:r>
            <a:r>
              <a:rPr lang="fr-BE" sz="1800" noProof="0"/>
              <a:t>la </a:t>
            </a:r>
            <a:r>
              <a:rPr lang="fr-BE" sz="1800"/>
              <a:t>mise en œuvre du programme européen à destination des écoles fondamentales </a:t>
            </a:r>
            <a:r>
              <a:rPr lang="fr-BE" sz="1800" noProof="0"/>
              <a:t>en </a:t>
            </a:r>
            <a:r>
              <a:rPr lang="fr-BE" sz="1800"/>
              <a:t>exécution </a:t>
            </a:r>
            <a:r>
              <a:rPr lang="fr-BE" sz="1800" noProof="0"/>
              <a:t>de </a:t>
            </a:r>
            <a:r>
              <a:rPr lang="fr-BE" sz="1800"/>
              <a:t>l'article 23 </a:t>
            </a:r>
            <a:r>
              <a:rPr lang="fr-BE" sz="1800" noProof="0"/>
              <a:t>du </a:t>
            </a:r>
            <a:r>
              <a:rPr lang="fr-BE" sz="1800"/>
              <a:t>Règlement </a:t>
            </a:r>
            <a:r>
              <a:rPr lang="fr-BE" sz="1800" noProof="0"/>
              <a:t>(</a:t>
            </a:r>
            <a:r>
              <a:rPr lang="fr-BE" sz="1800"/>
              <a:t>UE) n° 1308/2013 du Parlement européen et du Conseil du 17 décembre 2013 portant organisation commune des marchés </a:t>
            </a:r>
            <a:r>
              <a:rPr lang="fr-BE" sz="1800" noProof="0"/>
              <a:t>des produits </a:t>
            </a:r>
            <a:r>
              <a:rPr lang="fr-BE" sz="1800"/>
              <a:t>agricoles et abrogeant </a:t>
            </a:r>
            <a:r>
              <a:rPr lang="fr-BE" sz="1800" noProof="0"/>
              <a:t>les </a:t>
            </a:r>
            <a:r>
              <a:rPr lang="fr-BE" sz="1800"/>
              <a:t>Règlements (CEE) n° 922/72, (CEE) n° 234/79, (CE) n° 1037/2001 </a:t>
            </a:r>
            <a:r>
              <a:rPr lang="fr-BE" sz="1800" noProof="0"/>
              <a:t>et </a:t>
            </a:r>
            <a:r>
              <a:rPr lang="fr-BE" sz="1800"/>
              <a:t>(CE) n° 1234/2007 </a:t>
            </a:r>
            <a:r>
              <a:rPr lang="fr-BE" sz="1800" noProof="0"/>
              <a:t>du </a:t>
            </a:r>
            <a:r>
              <a:rPr lang="fr-BE" sz="1800"/>
              <a:t>Conseil.</a:t>
            </a:r>
            <a:endParaRPr lang="fr-BE"/>
          </a:p>
          <a:p>
            <a:pPr marL="229870" indent="-229870" algn="just"/>
            <a:r>
              <a:rPr lang="fr-BE" sz="1800"/>
              <a:t>La décision </a:t>
            </a:r>
            <a:r>
              <a:rPr lang="fr-BE" sz="1800" noProof="0"/>
              <a:t>de la </a:t>
            </a:r>
            <a:r>
              <a:rPr lang="fr-BE" sz="1800"/>
              <a:t>requérante est déclarée substantiellement irrégulière, car elle avait, dans son offre</a:t>
            </a:r>
            <a:r>
              <a:rPr lang="fr-BE" sz="1800" noProof="0"/>
              <a:t>, </a:t>
            </a:r>
            <a:r>
              <a:rPr lang="fr-BE" sz="1800"/>
              <a:t>indiqué </a:t>
            </a:r>
            <a:r>
              <a:rPr lang="fr-BE" sz="1800" noProof="0"/>
              <a:t>que </a:t>
            </a:r>
            <a:r>
              <a:rPr lang="fr-BE" sz="1800"/>
              <a:t>les chicons seront livrés en </a:t>
            </a:r>
            <a:r>
              <a:rPr lang="fr-BE" sz="1800" u="sng"/>
              <a:t>juin</a:t>
            </a:r>
            <a:r>
              <a:rPr lang="fr-BE" sz="1800"/>
              <a:t>. </a:t>
            </a:r>
            <a:r>
              <a:rPr lang="fr-BE" sz="1800" u="sng"/>
              <a:t>Or</a:t>
            </a:r>
            <a:r>
              <a:rPr lang="fr-BE" sz="1800"/>
              <a:t>, </a:t>
            </a:r>
            <a:r>
              <a:rPr lang="fr-BE" sz="1800" noProof="0"/>
              <a:t>le calendrier </a:t>
            </a:r>
            <a:r>
              <a:rPr lang="fr-BE" sz="1800"/>
              <a:t>fixant </a:t>
            </a:r>
            <a:r>
              <a:rPr lang="fr-BE" sz="1800" noProof="0"/>
              <a:t>la saisonnalité des fruits et légumes, </a:t>
            </a:r>
            <a:r>
              <a:rPr lang="fr-BE" sz="1800"/>
              <a:t>établi </a:t>
            </a:r>
            <a:r>
              <a:rPr lang="fr-BE" sz="1800" noProof="0"/>
              <a:t>dans les </a:t>
            </a:r>
            <a:r>
              <a:rPr lang="fr-BE" sz="1800"/>
              <a:t>annexes précitées, exige que </a:t>
            </a:r>
            <a:r>
              <a:rPr lang="fr-BE" sz="1800" noProof="0"/>
              <a:t>les </a:t>
            </a:r>
            <a:r>
              <a:rPr lang="fr-BE" sz="1800"/>
              <a:t>chicons soient entre livrés </a:t>
            </a:r>
            <a:r>
              <a:rPr lang="fr-BE" sz="1800" u="sng"/>
              <a:t>entre</a:t>
            </a:r>
            <a:r>
              <a:rPr lang="fr-BE" sz="1800" b="1" u="sng"/>
              <a:t> </a:t>
            </a:r>
            <a:r>
              <a:rPr lang="fr-BE" sz="1800" u="sng"/>
              <a:t>septembre et mars inclus</a:t>
            </a:r>
            <a:r>
              <a:rPr lang="fr-BE" sz="1800" noProof="0"/>
              <a:t>.</a:t>
            </a:r>
            <a:r>
              <a:rPr lang="fr-BE" sz="1800"/>
              <a:t> </a:t>
            </a:r>
            <a:endParaRPr lang="fr-BE"/>
          </a:p>
          <a:p>
            <a:pPr marL="229870" indent="-229870" algn="just"/>
            <a:endParaRPr lang="fr-BE" sz="1800" noProof="0">
              <a:cs typeface="Arial"/>
            </a:endParaRPr>
          </a:p>
        </p:txBody>
      </p:sp>
      <p:sp>
        <p:nvSpPr>
          <p:cNvPr id="4" name="Slide Number Placeholder 3">
            <a:extLst>
              <a:ext uri="{FF2B5EF4-FFF2-40B4-BE49-F238E27FC236}">
                <a16:creationId xmlns:a16="http://schemas.microsoft.com/office/drawing/2014/main" id="{10560D78-DD23-BD1C-B27D-9C8B3890B0A5}"/>
              </a:ext>
            </a:extLst>
          </p:cNvPr>
          <p:cNvSpPr>
            <a:spLocks noGrp="1"/>
          </p:cNvSpPr>
          <p:nvPr>
            <p:ph type="sldNum" sz="quarter" idx="12"/>
          </p:nvPr>
        </p:nvSpPr>
        <p:spPr/>
        <p:txBody>
          <a:bodyPr/>
          <a:lstStyle/>
          <a:p>
            <a:fld id="{F9591D4C-BB8F-AE46-BE73-C616F30BBC5B}" type="slidenum">
              <a:rPr lang="en-US" smtClean="0"/>
              <a:pPr/>
              <a:t>32</a:t>
            </a:fld>
            <a:endParaRPr lang="en-US"/>
          </a:p>
        </p:txBody>
      </p:sp>
      <p:sp>
        <p:nvSpPr>
          <p:cNvPr id="7" name="Footer Placeholder 6">
            <a:extLst>
              <a:ext uri="{FF2B5EF4-FFF2-40B4-BE49-F238E27FC236}">
                <a16:creationId xmlns:a16="http://schemas.microsoft.com/office/drawing/2014/main" id="{AB41C0B7-5C25-3AE1-79FC-2EBF0A77012D}"/>
              </a:ext>
            </a:extLst>
          </p:cNvPr>
          <p:cNvSpPr>
            <a:spLocks noGrp="1"/>
          </p:cNvSpPr>
          <p:nvPr>
            <p:ph type="ftr" sz="quarter" idx="17"/>
          </p:nvPr>
        </p:nvSpPr>
        <p:spPr/>
        <p:txBody>
          <a:bodyPr/>
          <a:lstStyle/>
          <a:p>
            <a:r>
              <a:rPr lang="en-US"/>
              <a:t>National Tender Day - 17 octobre 2024</a:t>
            </a:r>
          </a:p>
        </p:txBody>
      </p:sp>
      <p:sp>
        <p:nvSpPr>
          <p:cNvPr id="8" name="Text Placeholder 2">
            <a:extLst>
              <a:ext uri="{FF2B5EF4-FFF2-40B4-BE49-F238E27FC236}">
                <a16:creationId xmlns:a16="http://schemas.microsoft.com/office/drawing/2014/main" id="{380582FF-A158-A4F8-2138-E1CE6D4E313A}"/>
              </a:ext>
            </a:extLst>
          </p:cNvPr>
          <p:cNvSpPr txBox="1">
            <a:spLocks/>
          </p:cNvSpPr>
          <p:nvPr/>
        </p:nvSpPr>
        <p:spPr>
          <a:xfrm>
            <a:off x="526982" y="1618477"/>
            <a:ext cx="11160124" cy="435600"/>
          </a:xfrm>
          <a:prstGeom prst="rect">
            <a:avLst/>
          </a:prstGeo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r>
              <a:rPr lang="fr-BE">
                <a:latin typeface="Cambria"/>
                <a:ea typeface="Cambria"/>
              </a:rPr>
              <a:t>Motivation de l’irrégularité de l’offre écartée</a:t>
            </a:r>
          </a:p>
        </p:txBody>
      </p:sp>
      <p:sp>
        <p:nvSpPr>
          <p:cNvPr id="9" name="Text Placeholder 1">
            <a:extLst>
              <a:ext uri="{FF2B5EF4-FFF2-40B4-BE49-F238E27FC236}">
                <a16:creationId xmlns:a16="http://schemas.microsoft.com/office/drawing/2014/main" id="{862D50C0-E2B1-BFF2-9F87-70B610FE434D}"/>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endParaRPr lang="fr-FR" b="1">
              <a:solidFill>
                <a:srgbClr val="182440"/>
              </a:solidFill>
              <a:latin typeface="Arial" panose="020B0604020202020204"/>
              <a:cs typeface="Arial"/>
            </a:endParaRPr>
          </a:p>
        </p:txBody>
      </p:sp>
    </p:spTree>
    <p:extLst>
      <p:ext uri="{BB962C8B-B14F-4D97-AF65-F5344CB8AC3E}">
        <p14:creationId xmlns:p14="http://schemas.microsoft.com/office/powerpoint/2010/main" val="1001158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99EBF5B4-E80C-52EC-2216-A4CD34191C4D}"/>
              </a:ext>
            </a:extLst>
          </p:cNvPr>
          <p:cNvSpPr txBox="1">
            <a:spLocks/>
          </p:cNvSpPr>
          <p:nvPr/>
        </p:nvSpPr>
        <p:spPr>
          <a:xfrm>
            <a:off x="512108" y="695445"/>
            <a:ext cx="11404757" cy="643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a:defRPr/>
            </a:pPr>
            <a:r>
              <a:rPr lang="fr-BE" sz="2800">
                <a:solidFill>
                  <a:srgbClr val="0073CF"/>
                </a:solidFill>
                <a:latin typeface="Cambria"/>
                <a:ea typeface="Cambria"/>
              </a:rPr>
              <a:t>C.E., arrêt n° 257.918 du 16 novembre 2023, </a:t>
            </a:r>
            <a:r>
              <a:rPr lang="fr-BE" sz="2800" i="1">
                <a:solidFill>
                  <a:srgbClr val="0073CF"/>
                </a:solidFill>
                <a:latin typeface="Cambria"/>
                <a:ea typeface="Cambria"/>
              </a:rPr>
              <a:t>S.A. </a:t>
            </a:r>
            <a:r>
              <a:rPr lang="fr-BE" sz="2800" i="1" err="1">
                <a:solidFill>
                  <a:srgbClr val="0073CF"/>
                </a:solidFill>
                <a:latin typeface="Cambria"/>
                <a:ea typeface="Cambria"/>
              </a:rPr>
              <a:t>Faway</a:t>
            </a:r>
            <a:r>
              <a:rPr lang="fr-BE" sz="2800" i="1">
                <a:solidFill>
                  <a:srgbClr val="0073CF"/>
                </a:solidFill>
                <a:latin typeface="Cambria"/>
                <a:ea typeface="Cambria"/>
              </a:rPr>
              <a:t>  </a:t>
            </a:r>
            <a:r>
              <a:rPr lang="fr-BE" sz="2800">
                <a:solidFill>
                  <a:srgbClr val="0073CF"/>
                </a:solidFill>
                <a:latin typeface="Cambria"/>
                <a:ea typeface="Cambria"/>
              </a:rPr>
              <a:t>(extrême urgence)</a:t>
            </a:r>
          </a:p>
          <a:p>
            <a:pPr marL="0" marR="0" lvl="0" indent="0" algn="l" defTabSz="914400" rtl="0" eaLnBrk="1" fontAlgn="auto" latinLnBrk="0" hangingPunct="1">
              <a:lnSpc>
                <a:spcPct val="90000"/>
              </a:lnSpc>
              <a:spcBef>
                <a:spcPct val="0"/>
              </a:spcBef>
              <a:spcAft>
                <a:spcPts val="0"/>
              </a:spcAft>
              <a:buClrTx/>
              <a:buSzTx/>
              <a:buFontTx/>
              <a:buNone/>
              <a:tabLst/>
              <a:defRPr/>
            </a:pPr>
            <a:r>
              <a:rPr lang="fr-BE" sz="2800">
                <a:solidFill>
                  <a:srgbClr val="0073CF"/>
                </a:solidFill>
                <a:latin typeface="Cambria"/>
                <a:ea typeface="Cambria"/>
              </a:rPr>
              <a:t>« arrêt chicons I »</a:t>
            </a:r>
            <a:endParaRPr kumimoji="0" lang="en-US" sz="2800" b="0" i="0" u="none" strike="noStrike" kern="1200" cap="none" spc="0" normalizeH="0" baseline="0" noProof="0">
              <a:ln>
                <a:noFill/>
              </a:ln>
              <a:solidFill>
                <a:srgbClr val="0073CF"/>
              </a:solidFill>
              <a:effectLst/>
              <a:uLnTx/>
              <a:uFillTx/>
              <a:latin typeface="Cambria"/>
              <a:ea typeface="Cambria"/>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2" name="Content Placeholder 1">
            <a:extLst>
              <a:ext uri="{FF2B5EF4-FFF2-40B4-BE49-F238E27FC236}">
                <a16:creationId xmlns:a16="http://schemas.microsoft.com/office/drawing/2014/main" id="{FF12FBAD-11A1-1C34-35E7-B17ACBA0B5F4}"/>
              </a:ext>
            </a:extLst>
          </p:cNvPr>
          <p:cNvSpPr>
            <a:spLocks noGrp="1"/>
          </p:cNvSpPr>
          <p:nvPr>
            <p:ph sz="quarter" idx="18"/>
          </p:nvPr>
        </p:nvSpPr>
        <p:spPr>
          <a:xfrm>
            <a:off x="515939" y="2421756"/>
            <a:ext cx="11157970" cy="3272857"/>
          </a:xfrm>
        </p:spPr>
        <p:txBody>
          <a:bodyPr vert="horz" lIns="0" tIns="0" rIns="0" bIns="0" spcCol="137160" rtlCol="0" anchor="t">
            <a:noAutofit/>
          </a:bodyPr>
          <a:lstStyle/>
          <a:p>
            <a:pPr algn="just"/>
            <a:r>
              <a:rPr lang="fr-BE" sz="1800" noProof="0"/>
              <a:t>Le </a:t>
            </a:r>
            <a:r>
              <a:rPr lang="fr-BE" sz="1800" b="1" noProof="0"/>
              <a:t>pouvoir adjudicateur</a:t>
            </a:r>
            <a:r>
              <a:rPr lang="fr-BE" sz="1800" noProof="0"/>
              <a:t>, dans sa décision motivée d’attribution, considère que le </a:t>
            </a:r>
            <a:r>
              <a:rPr lang="fr-BE" sz="1800" b="1" noProof="0"/>
              <a:t>non-respect</a:t>
            </a:r>
            <a:r>
              <a:rPr lang="fr-BE" sz="1800" noProof="0"/>
              <a:t> de la  saisonnalité, fixée dans les annexes précitées, justifie de déclarer nulle l’offre de la partie requérante pour </a:t>
            </a:r>
            <a:r>
              <a:rPr lang="fr-BE" sz="1800" b="1" noProof="0"/>
              <a:t>irrégularité</a:t>
            </a:r>
            <a:r>
              <a:rPr lang="fr-BE" sz="1800" noProof="0"/>
              <a:t> </a:t>
            </a:r>
            <a:r>
              <a:rPr lang="fr-BE" sz="1800" b="1" noProof="0"/>
              <a:t>substantielle</a:t>
            </a:r>
            <a:r>
              <a:rPr lang="fr-BE" sz="1800" noProof="0"/>
              <a:t>. </a:t>
            </a:r>
          </a:p>
          <a:p>
            <a:pPr algn="just"/>
            <a:r>
              <a:rPr lang="fr-BE" sz="1800" noProof="0"/>
              <a:t>Après avoir rappelé sa jurisprudence constante en </a:t>
            </a:r>
            <a:r>
              <a:rPr lang="fr-BE" sz="1800"/>
              <a:t>matière de motivation formelle, </a:t>
            </a:r>
            <a:r>
              <a:rPr lang="fr-BE" sz="1800" noProof="0"/>
              <a:t>le </a:t>
            </a:r>
            <a:r>
              <a:rPr lang="fr-BE" sz="1800" noProof="0" err="1"/>
              <a:t>C.E</a:t>
            </a:r>
            <a:r>
              <a:rPr lang="fr-BE" sz="1800" noProof="0"/>
              <a:t>. tranche la question de la qualification en exigence minimale : </a:t>
            </a:r>
          </a:p>
          <a:p>
            <a:pPr marL="225425" lvl="1" indent="0" algn="just">
              <a:buNone/>
            </a:pPr>
            <a:r>
              <a:rPr lang="fr-BE" sz="1800" noProof="0"/>
              <a:t>« </a:t>
            </a:r>
            <a:r>
              <a:rPr lang="fr-BE" sz="1800" i="1" noProof="0"/>
              <a:t>Dans la description de l’objet du marché (point </a:t>
            </a:r>
            <a:r>
              <a:rPr lang="fr-BE" sz="1800" i="1" noProof="0" err="1"/>
              <a:t>I.D</a:t>
            </a:r>
            <a:r>
              <a:rPr lang="fr-BE" sz="1800" i="1" noProof="0"/>
              <a:t>), le cahier spécial des charges précise que les produits à livrer sont « les fruits et légumes repris au point </a:t>
            </a:r>
            <a:r>
              <a:rPr lang="fr-BE" sz="1800" i="1" noProof="0" err="1"/>
              <a:t>I.G</a:t>
            </a:r>
            <a:r>
              <a:rPr lang="fr-BE" sz="1800" i="1" noProof="0"/>
              <a:t>. du présent cahier », lequel contient une série d’exigences en termes de qualité et d’hygiène. Concernant la condition de saisonnalité des produits, le cahier des charges se limite à indiquer que le calendrier de livraison « tient compte de la saisonnalité des fruits et légumes à livrer aux écoles » (point </a:t>
            </a:r>
            <a:r>
              <a:rPr lang="fr-BE" sz="1800" i="1" noProof="0" err="1"/>
              <a:t>I.D</a:t>
            </a:r>
            <a:r>
              <a:rPr lang="fr-BE" sz="1800" i="1" noProof="0"/>
              <a:t>, voir également point </a:t>
            </a:r>
            <a:r>
              <a:rPr lang="fr-BE" sz="1800" i="1" noProof="0" err="1"/>
              <a:t>II.B.4</a:t>
            </a:r>
            <a:r>
              <a:rPr lang="fr-BE" sz="1800" i="1" noProof="0"/>
              <a:t>). </a:t>
            </a:r>
            <a:r>
              <a:rPr lang="fr-BE" sz="1800" i="1" u="sng" noProof="0"/>
              <a:t>L’annexe </a:t>
            </a:r>
            <a:r>
              <a:rPr lang="fr-BE" sz="1800" i="1" u="sng" noProof="0" err="1"/>
              <a:t>1bis</a:t>
            </a:r>
            <a:r>
              <a:rPr lang="fr-BE" sz="1800" i="1" u="sng" noProof="0"/>
              <a:t> qui contient la liste des « produits admissibles » </a:t>
            </a:r>
            <a:r>
              <a:rPr lang="fr-BE" sz="1800" b="1" i="1" u="sng" noProof="0"/>
              <a:t>ne précise pas </a:t>
            </a:r>
            <a:r>
              <a:rPr lang="fr-BE" sz="1800" i="1" u="sng" noProof="0"/>
              <a:t>non plus que, dans le tableau, l’absence d’indication d’un « 1 » dans les colonnes visant les trois périodes de l’année scolaire implique qu’il est </a:t>
            </a:r>
            <a:r>
              <a:rPr lang="fr-BE" sz="1800" b="1" i="1" u="sng" noProof="0"/>
              <a:t>interdit</a:t>
            </a:r>
            <a:r>
              <a:rPr lang="fr-BE" sz="1800" i="1" u="sng" noProof="0"/>
              <a:t> de proposer le produit concerné à cette période, </a:t>
            </a:r>
            <a:r>
              <a:rPr lang="fr-BE" sz="1800" b="1" i="1" u="sng" noProof="0"/>
              <a:t>à peine de nullité de l’offre</a:t>
            </a:r>
            <a:r>
              <a:rPr lang="fr-BE" sz="1800" i="1" u="sng" noProof="0"/>
              <a:t>.</a:t>
            </a:r>
            <a:r>
              <a:rPr lang="fr-BE" sz="1800" i="1" noProof="0"/>
              <a:t> </a:t>
            </a:r>
            <a:r>
              <a:rPr lang="fr-BE" sz="1800" noProof="0"/>
              <a:t>»</a:t>
            </a:r>
          </a:p>
        </p:txBody>
      </p:sp>
      <p:sp>
        <p:nvSpPr>
          <p:cNvPr id="4" name="Slide Number Placeholder 3">
            <a:extLst>
              <a:ext uri="{FF2B5EF4-FFF2-40B4-BE49-F238E27FC236}">
                <a16:creationId xmlns:a16="http://schemas.microsoft.com/office/drawing/2014/main" id="{10560D78-DD23-BD1C-B27D-9C8B3890B0A5}"/>
              </a:ext>
            </a:extLst>
          </p:cNvPr>
          <p:cNvSpPr>
            <a:spLocks noGrp="1"/>
          </p:cNvSpPr>
          <p:nvPr>
            <p:ph type="sldNum" sz="quarter" idx="12"/>
          </p:nvPr>
        </p:nvSpPr>
        <p:spPr/>
        <p:txBody>
          <a:bodyPr/>
          <a:lstStyle/>
          <a:p>
            <a:fld id="{F9591D4C-BB8F-AE46-BE73-C616F30BBC5B}" type="slidenum">
              <a:rPr lang="en-US" smtClean="0"/>
              <a:pPr/>
              <a:t>33</a:t>
            </a:fld>
            <a:endParaRPr lang="en-US"/>
          </a:p>
        </p:txBody>
      </p:sp>
      <p:sp>
        <p:nvSpPr>
          <p:cNvPr id="7" name="Footer Placeholder 6">
            <a:extLst>
              <a:ext uri="{FF2B5EF4-FFF2-40B4-BE49-F238E27FC236}">
                <a16:creationId xmlns:a16="http://schemas.microsoft.com/office/drawing/2014/main" id="{AB41C0B7-5C25-3AE1-79FC-2EBF0A77012D}"/>
              </a:ext>
            </a:extLst>
          </p:cNvPr>
          <p:cNvSpPr>
            <a:spLocks noGrp="1"/>
          </p:cNvSpPr>
          <p:nvPr>
            <p:ph type="ftr" sz="quarter" idx="17"/>
          </p:nvPr>
        </p:nvSpPr>
        <p:spPr/>
        <p:txBody>
          <a:bodyPr/>
          <a:lstStyle/>
          <a:p>
            <a:r>
              <a:rPr lang="en-US"/>
              <a:t>National Tender Day - 17 octobre 2024</a:t>
            </a:r>
          </a:p>
        </p:txBody>
      </p:sp>
      <p:sp>
        <p:nvSpPr>
          <p:cNvPr id="8" name="Text Placeholder 2">
            <a:extLst>
              <a:ext uri="{FF2B5EF4-FFF2-40B4-BE49-F238E27FC236}">
                <a16:creationId xmlns:a16="http://schemas.microsoft.com/office/drawing/2014/main" id="{380582FF-A158-A4F8-2138-E1CE6D4E313A}"/>
              </a:ext>
            </a:extLst>
          </p:cNvPr>
          <p:cNvSpPr txBox="1">
            <a:spLocks/>
          </p:cNvSpPr>
          <p:nvPr/>
        </p:nvSpPr>
        <p:spPr>
          <a:xfrm>
            <a:off x="515938" y="1828303"/>
            <a:ext cx="11160124" cy="435600"/>
          </a:xfrm>
          <a:prstGeom prst="rect">
            <a:avLst/>
          </a:prstGeo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r>
              <a:rPr lang="fr-BE">
                <a:latin typeface="Cambria"/>
                <a:ea typeface="Cambria"/>
              </a:rPr>
              <a:t>Motivation de l’irrégularité de l’offre écartée</a:t>
            </a:r>
          </a:p>
        </p:txBody>
      </p:sp>
      <p:sp>
        <p:nvSpPr>
          <p:cNvPr id="9" name="Text Placeholder 1">
            <a:extLst>
              <a:ext uri="{FF2B5EF4-FFF2-40B4-BE49-F238E27FC236}">
                <a16:creationId xmlns:a16="http://schemas.microsoft.com/office/drawing/2014/main" id="{862D50C0-E2B1-BFF2-9F87-70B610FE434D}"/>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endParaRPr lang="fr-FR" b="1">
              <a:solidFill>
                <a:srgbClr val="182440"/>
              </a:solidFill>
              <a:latin typeface="Arial" panose="020B0604020202020204"/>
              <a:cs typeface="Arial"/>
            </a:endParaRPr>
          </a:p>
        </p:txBody>
      </p:sp>
    </p:spTree>
    <p:extLst>
      <p:ext uri="{BB962C8B-B14F-4D97-AF65-F5344CB8AC3E}">
        <p14:creationId xmlns:p14="http://schemas.microsoft.com/office/powerpoint/2010/main" val="3098659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6DE899-1119-92AF-E881-4DE802BA9F7C}"/>
              </a:ext>
            </a:extLst>
          </p:cNvPr>
          <p:cNvSpPr>
            <a:spLocks noGrp="1"/>
          </p:cNvSpPr>
          <p:nvPr>
            <p:ph type="body" idx="1"/>
          </p:nvPr>
        </p:nvSpPr>
        <p:spPr/>
        <p:txBody>
          <a:bodyPr>
            <a:normAutofit fontScale="92500"/>
          </a:bodyPr>
          <a:lstStyle/>
          <a:p>
            <a:r>
              <a:rPr lang="fr-BE">
                <a:latin typeface="Cambria"/>
                <a:ea typeface="Cambria"/>
              </a:rPr>
              <a:t>Motivation de l’irrégularité de l’offre écartée</a:t>
            </a:r>
          </a:p>
          <a:p>
            <a:endParaRPr lang="fr-BE"/>
          </a:p>
        </p:txBody>
      </p:sp>
      <p:sp>
        <p:nvSpPr>
          <p:cNvPr id="3" name="Slide Number Placeholder 2">
            <a:extLst>
              <a:ext uri="{FF2B5EF4-FFF2-40B4-BE49-F238E27FC236}">
                <a16:creationId xmlns:a16="http://schemas.microsoft.com/office/drawing/2014/main" id="{0FBA868B-E239-0113-132A-8A67626C4585}"/>
              </a:ext>
            </a:extLst>
          </p:cNvPr>
          <p:cNvSpPr>
            <a:spLocks noGrp="1"/>
          </p:cNvSpPr>
          <p:nvPr>
            <p:ph type="sldNum" sz="quarter" idx="12"/>
          </p:nvPr>
        </p:nvSpPr>
        <p:spPr/>
        <p:txBody>
          <a:bodyPr/>
          <a:lstStyle/>
          <a:p>
            <a:fld id="{F9591D4C-BB8F-AE46-BE73-C616F30BBC5B}" type="slidenum">
              <a:rPr lang="en-US" smtClean="0"/>
              <a:pPr/>
              <a:t>34</a:t>
            </a:fld>
            <a:endParaRPr lang="en-US"/>
          </a:p>
        </p:txBody>
      </p:sp>
      <p:sp>
        <p:nvSpPr>
          <p:cNvPr id="6" name="Footer Placeholder 5">
            <a:extLst>
              <a:ext uri="{FF2B5EF4-FFF2-40B4-BE49-F238E27FC236}">
                <a16:creationId xmlns:a16="http://schemas.microsoft.com/office/drawing/2014/main" id="{4706EB6E-0FB2-6474-4647-0967358A4213}"/>
              </a:ext>
            </a:extLst>
          </p:cNvPr>
          <p:cNvSpPr>
            <a:spLocks noGrp="1"/>
          </p:cNvSpPr>
          <p:nvPr>
            <p:ph type="ftr" sz="quarter" idx="17"/>
          </p:nvPr>
        </p:nvSpPr>
        <p:spPr/>
        <p:txBody>
          <a:bodyPr/>
          <a:lstStyle/>
          <a:p>
            <a:r>
              <a:rPr lang="en-US"/>
              <a:t>National Tender Day - 17 octobre 2024</a:t>
            </a:r>
          </a:p>
        </p:txBody>
      </p:sp>
      <p:pic>
        <p:nvPicPr>
          <p:cNvPr id="10" name="Picture Placeholder 9">
            <a:extLst>
              <a:ext uri="{FF2B5EF4-FFF2-40B4-BE49-F238E27FC236}">
                <a16:creationId xmlns:a16="http://schemas.microsoft.com/office/drawing/2014/main" id="{4BF7F480-760A-AE69-E724-186FFDEAC6F5}"/>
              </a:ext>
            </a:extLst>
          </p:cNvPr>
          <p:cNvPicPr preferRelativeResize="0">
            <a:picLocks noGrp="1"/>
          </p:cNvPicPr>
          <p:nvPr>
            <p:ph type="pic" sz="quarter" idx="18"/>
          </p:nvPr>
        </p:nvPicPr>
        <p:blipFill>
          <a:blip r:embed="rId2"/>
          <a:stretch/>
        </p:blipFill>
        <p:spPr>
          <a:xfrm>
            <a:off x="6016621" y="807894"/>
            <a:ext cx="6175379" cy="5409564"/>
          </a:xfrm>
        </p:spPr>
      </p:pic>
      <p:sp>
        <p:nvSpPr>
          <p:cNvPr id="8" name="Content Placeholder 7">
            <a:extLst>
              <a:ext uri="{FF2B5EF4-FFF2-40B4-BE49-F238E27FC236}">
                <a16:creationId xmlns:a16="http://schemas.microsoft.com/office/drawing/2014/main" id="{BDE51B0C-0F20-4DE8-E3AA-364C3C86F245}"/>
              </a:ext>
            </a:extLst>
          </p:cNvPr>
          <p:cNvSpPr>
            <a:spLocks noGrp="1"/>
          </p:cNvSpPr>
          <p:nvPr>
            <p:ph sz="quarter" idx="19"/>
          </p:nvPr>
        </p:nvSpPr>
        <p:spPr>
          <a:xfrm>
            <a:off x="515936" y="1774486"/>
            <a:ext cx="5275262" cy="4426554"/>
          </a:xfrm>
        </p:spPr>
        <p:txBody>
          <a:bodyPr/>
          <a:lstStyle/>
          <a:p>
            <a:pPr algn="just"/>
            <a:r>
              <a:rPr lang="fr-BE" sz="1800" noProof="0"/>
              <a:t>« </a:t>
            </a:r>
            <a:r>
              <a:rPr lang="fr-BE" sz="1800" i="1" noProof="0"/>
              <a:t>Dès lors que le cahier des charges </a:t>
            </a:r>
            <a:r>
              <a:rPr lang="fr-BE" sz="1800" i="1" u="sng" noProof="0"/>
              <a:t>ne contient pas l’indication selon laquelle la condition de saisonnalité constituerait une exigence substantielle du marché</a:t>
            </a:r>
            <a:r>
              <a:rPr lang="fr-BE" sz="1800" i="1" noProof="0"/>
              <a:t>, il incombait à la partie adverse </a:t>
            </a:r>
            <a:r>
              <a:rPr lang="fr-BE" sz="1800" i="1" u="sng" noProof="0"/>
              <a:t>de faire apparaître, </a:t>
            </a:r>
            <a:r>
              <a:rPr lang="fr-BE" sz="1800" b="1" i="1" u="sng" noProof="0"/>
              <a:t>dans</a:t>
            </a:r>
            <a:r>
              <a:rPr lang="fr-BE" sz="1800" i="1" u="sng" noProof="0"/>
              <a:t> </a:t>
            </a:r>
            <a:r>
              <a:rPr lang="fr-BE" sz="1800" b="1" i="1" u="sng" noProof="0"/>
              <a:t>la</a:t>
            </a:r>
            <a:r>
              <a:rPr lang="fr-BE" sz="1800" i="1" u="sng" noProof="0"/>
              <a:t> </a:t>
            </a:r>
            <a:r>
              <a:rPr lang="fr-BE" sz="1800" b="1" i="1" u="sng" noProof="0"/>
              <a:t>décision </a:t>
            </a:r>
            <a:r>
              <a:rPr lang="fr-BE" sz="1800" i="1" u="sng" noProof="0"/>
              <a:t>motivée d’attribution, </a:t>
            </a:r>
            <a:r>
              <a:rPr lang="fr-BE" sz="1800" b="1" i="1" u="sng" noProof="0"/>
              <a:t>la raison </a:t>
            </a:r>
            <a:r>
              <a:rPr lang="fr-BE" sz="1800" i="1" u="sng" noProof="0"/>
              <a:t>pour laquelle elle a estimé devoir lui reconnaître ce caractère.</a:t>
            </a:r>
            <a:r>
              <a:rPr lang="fr-BE" sz="1800" noProof="0"/>
              <a:t> »</a:t>
            </a:r>
            <a:r>
              <a:rPr lang="fr-BE" sz="1800" i="1" noProof="0"/>
              <a:t> </a:t>
            </a:r>
            <a:endParaRPr lang="fr-BE" sz="1800" i="1"/>
          </a:p>
          <a:p>
            <a:pPr algn="just"/>
            <a:r>
              <a:rPr lang="fr-BE" sz="1800"/>
              <a:t>« </a:t>
            </a:r>
            <a:r>
              <a:rPr lang="fr-BE" sz="1800" i="1"/>
              <a:t>Une telle motivation paraît </a:t>
            </a:r>
            <a:r>
              <a:rPr lang="fr-BE" sz="1800"/>
              <a:t>prima facie</a:t>
            </a:r>
            <a:r>
              <a:rPr lang="fr-BE" sz="1800" i="1"/>
              <a:t> insuffisante. Même à considérer que la partie adverse était dans l’obligation de déclarer nulle l’offre de la requérante, il lui incombait de motiver formellement sa décision et de préciser </a:t>
            </a:r>
            <a:r>
              <a:rPr lang="fr-BE" sz="1800" b="1" i="1"/>
              <a:t>pourquoi la condition de saisonnalité constitue une exigence essentielle du marché</a:t>
            </a:r>
            <a:r>
              <a:rPr lang="fr-BE" sz="1800" i="1"/>
              <a:t>, dont le non-respect entache l’offre d’une irrégularité substantielle.</a:t>
            </a:r>
            <a:r>
              <a:rPr lang="fr-BE" sz="1800" noProof="0"/>
              <a:t> »</a:t>
            </a:r>
          </a:p>
        </p:txBody>
      </p:sp>
      <p:sp>
        <p:nvSpPr>
          <p:cNvPr id="13" name="Title 5">
            <a:extLst>
              <a:ext uri="{FF2B5EF4-FFF2-40B4-BE49-F238E27FC236}">
                <a16:creationId xmlns:a16="http://schemas.microsoft.com/office/drawing/2014/main" id="{A773F238-71EA-8C3C-66E3-82501DAF10AB}"/>
              </a:ext>
            </a:extLst>
          </p:cNvPr>
          <p:cNvSpPr txBox="1">
            <a:spLocks/>
          </p:cNvSpPr>
          <p:nvPr/>
        </p:nvSpPr>
        <p:spPr>
          <a:xfrm>
            <a:off x="526981" y="552447"/>
            <a:ext cx="11415801" cy="54402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a:defRPr/>
            </a:pPr>
            <a:r>
              <a:rPr lang="fr-BE" sz="2800">
                <a:solidFill>
                  <a:srgbClr val="0073CF"/>
                </a:solidFill>
                <a:latin typeface="Cambria"/>
                <a:ea typeface="Cambria"/>
              </a:rPr>
              <a:t>C.E., arrêt n° 257.918 du 16 novembre 2023, </a:t>
            </a:r>
            <a:r>
              <a:rPr lang="fr-BE" sz="2800" i="1">
                <a:solidFill>
                  <a:srgbClr val="0073CF"/>
                </a:solidFill>
                <a:latin typeface="Cambria"/>
                <a:ea typeface="Cambria"/>
              </a:rPr>
              <a:t>S.A. </a:t>
            </a:r>
            <a:r>
              <a:rPr lang="fr-BE" sz="2800" i="1" err="1">
                <a:solidFill>
                  <a:srgbClr val="0073CF"/>
                </a:solidFill>
                <a:latin typeface="Cambria"/>
                <a:ea typeface="Cambria"/>
              </a:rPr>
              <a:t>Faway</a:t>
            </a:r>
            <a:r>
              <a:rPr lang="fr-BE" sz="2800" i="1">
                <a:solidFill>
                  <a:srgbClr val="0073CF"/>
                </a:solidFill>
                <a:latin typeface="Cambria"/>
                <a:ea typeface="Cambria"/>
              </a:rPr>
              <a:t>  </a:t>
            </a:r>
            <a:r>
              <a:rPr lang="fr-BE" sz="2800">
                <a:solidFill>
                  <a:srgbClr val="0073CF"/>
                </a:solidFill>
                <a:latin typeface="Cambria"/>
                <a:ea typeface="Cambria"/>
              </a:rPr>
              <a:t>(extrême urgence) « arrêt chicons I »</a:t>
            </a:r>
            <a:endParaRPr lang="en-US" sz="2800" b="0" i="0" u="none" strike="noStrike" kern="1200" cap="none" spc="0" normalizeH="0" baseline="0" noProof="0">
              <a:ln>
                <a:noFill/>
              </a:ln>
              <a:solidFill>
                <a:srgbClr val="0073CF"/>
              </a:solidFill>
              <a:effectLst/>
              <a:uLnTx/>
              <a:uFillTx/>
              <a:latin typeface="Cambria"/>
              <a:ea typeface="Cambria"/>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14" name="Text Placeholder 1">
            <a:extLst>
              <a:ext uri="{FF2B5EF4-FFF2-40B4-BE49-F238E27FC236}">
                <a16:creationId xmlns:a16="http://schemas.microsoft.com/office/drawing/2014/main" id="{219FFB9D-E789-C3A4-E2AC-CCCD3FB6B63C}"/>
              </a:ext>
            </a:extLst>
          </p:cNvPr>
          <p:cNvSpPr txBox="1">
            <a:spLocks/>
          </p:cNvSpPr>
          <p:nvPr/>
        </p:nvSpPr>
        <p:spPr>
          <a:xfrm>
            <a:off x="525304" y="324272"/>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p>
        </p:txBody>
      </p:sp>
    </p:spTree>
    <p:extLst>
      <p:ext uri="{BB962C8B-B14F-4D97-AF65-F5344CB8AC3E}">
        <p14:creationId xmlns:p14="http://schemas.microsoft.com/office/powerpoint/2010/main" val="2079571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99EBF5B4-E80C-52EC-2216-A4CD34191C4D}"/>
              </a:ext>
            </a:extLst>
          </p:cNvPr>
          <p:cNvSpPr txBox="1">
            <a:spLocks/>
          </p:cNvSpPr>
          <p:nvPr/>
        </p:nvSpPr>
        <p:spPr>
          <a:xfrm>
            <a:off x="523151" y="761705"/>
            <a:ext cx="6912122"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algn="just">
              <a:defRPr/>
            </a:pPr>
            <a:r>
              <a:rPr lang="fr-BE" sz="2800">
                <a:solidFill>
                  <a:srgbClr val="0073CF"/>
                </a:solidFill>
                <a:latin typeface="Cambria"/>
                <a:ea typeface="Cambria"/>
              </a:rPr>
              <a:t>C.E., arrêt n° 258.613 du 26 janvier 2024, </a:t>
            </a:r>
            <a:r>
              <a:rPr lang="fr-BE" sz="2800" i="1">
                <a:solidFill>
                  <a:srgbClr val="0073CF"/>
                </a:solidFill>
                <a:latin typeface="Cambria"/>
                <a:ea typeface="Cambria"/>
              </a:rPr>
              <a:t>S.A. </a:t>
            </a:r>
            <a:r>
              <a:rPr lang="fr-BE" sz="2800" i="1" err="1">
                <a:solidFill>
                  <a:srgbClr val="0073CF"/>
                </a:solidFill>
                <a:latin typeface="Cambria"/>
                <a:ea typeface="Cambria"/>
              </a:rPr>
              <a:t>Faway</a:t>
            </a:r>
            <a:r>
              <a:rPr lang="fr-BE" sz="2800" i="1">
                <a:solidFill>
                  <a:srgbClr val="0073CF"/>
                </a:solidFill>
                <a:latin typeface="Cambria"/>
                <a:ea typeface="Cambria"/>
              </a:rPr>
              <a:t>  </a:t>
            </a:r>
            <a:r>
              <a:rPr lang="fr-BE" sz="2800">
                <a:solidFill>
                  <a:srgbClr val="0073CF"/>
                </a:solidFill>
                <a:latin typeface="Cambria"/>
                <a:ea typeface="Cambria"/>
              </a:rPr>
              <a:t>(extrême urgence) « arrêt chicons II »</a:t>
            </a:r>
            <a:endParaRPr kumimoji="0" lang="en-US" sz="2800" b="0" i="0" u="none" strike="noStrike" kern="1200" cap="none" spc="0" normalizeH="0" baseline="0" noProof="0">
              <a:ln>
                <a:noFill/>
              </a:ln>
              <a:solidFill>
                <a:srgbClr val="0073CF"/>
              </a:solidFill>
              <a:effectLst/>
              <a:uLnTx/>
              <a:uFillTx/>
              <a:latin typeface="Cambria"/>
              <a:ea typeface="Cambria"/>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2" name="Content Placeholder 1">
            <a:extLst>
              <a:ext uri="{FF2B5EF4-FFF2-40B4-BE49-F238E27FC236}">
                <a16:creationId xmlns:a16="http://schemas.microsoft.com/office/drawing/2014/main" id="{FF12FBAD-11A1-1C34-35E7-B17ACBA0B5F4}"/>
              </a:ext>
            </a:extLst>
          </p:cNvPr>
          <p:cNvSpPr>
            <a:spLocks noGrp="1"/>
          </p:cNvSpPr>
          <p:nvPr>
            <p:ph sz="quarter" idx="18"/>
          </p:nvPr>
        </p:nvSpPr>
        <p:spPr>
          <a:xfrm>
            <a:off x="515939" y="2421756"/>
            <a:ext cx="6642243" cy="3272857"/>
          </a:xfrm>
        </p:spPr>
        <p:txBody>
          <a:bodyPr vert="horz" lIns="0" tIns="0" rIns="0" bIns="0" spcCol="137160" rtlCol="0" anchor="t">
            <a:noAutofit/>
          </a:bodyPr>
          <a:lstStyle/>
          <a:p>
            <a:pPr algn="just"/>
            <a:r>
              <a:rPr lang="fr-BE" sz="1800" noProof="0"/>
              <a:t>Retrait d’acte à la suite de l’« arrêt chicons I ».</a:t>
            </a:r>
          </a:p>
          <a:p>
            <a:pPr algn="just"/>
            <a:r>
              <a:rPr lang="fr-BE" sz="1800"/>
              <a:t>La nouvelle décision écarte à nouveau l’offre de la requérante pour irrégularité substantielle </a:t>
            </a:r>
            <a:r>
              <a:rPr lang="fr-BE" sz="1800">
                <a:sym typeface="Wingdings" panose="05000000000000000000" pitchFamily="2" charset="2"/>
              </a:rPr>
              <a:t> la requérante réattaque.</a:t>
            </a:r>
          </a:p>
          <a:p>
            <a:pPr algn="just"/>
            <a:r>
              <a:rPr lang="fr-BE" sz="1800">
                <a:sym typeface="Wingdings" panose="05000000000000000000" pitchFamily="2" charset="2"/>
              </a:rPr>
              <a:t>La motivation de la décision est reproduite dans l’arrêt et reprise ci-contre et ci-après. </a:t>
            </a:r>
          </a:p>
          <a:p>
            <a:pPr algn="just"/>
            <a:r>
              <a:rPr lang="fr-BE" sz="1800">
                <a:sym typeface="Wingdings" panose="05000000000000000000" pitchFamily="2" charset="2"/>
              </a:rPr>
              <a:t>En comparant les deux arrêts, il peut être constaté que le pouvoir adjudicateur a pris en compte les enseignements du Conseil d’État dans </a:t>
            </a:r>
            <a:r>
              <a:rPr lang="fr-BE" sz="1800" noProof="0"/>
              <a:t>l’« arrêt chicons I ».</a:t>
            </a:r>
          </a:p>
          <a:p>
            <a:pPr marL="0" indent="0" algn="just">
              <a:buNone/>
            </a:pPr>
            <a:endParaRPr lang="fr-BE" sz="1800"/>
          </a:p>
        </p:txBody>
      </p:sp>
      <p:sp>
        <p:nvSpPr>
          <p:cNvPr id="4" name="Slide Number Placeholder 3">
            <a:extLst>
              <a:ext uri="{FF2B5EF4-FFF2-40B4-BE49-F238E27FC236}">
                <a16:creationId xmlns:a16="http://schemas.microsoft.com/office/drawing/2014/main" id="{10560D78-DD23-BD1C-B27D-9C8B3890B0A5}"/>
              </a:ext>
            </a:extLst>
          </p:cNvPr>
          <p:cNvSpPr>
            <a:spLocks noGrp="1"/>
          </p:cNvSpPr>
          <p:nvPr>
            <p:ph type="sldNum" sz="quarter" idx="12"/>
          </p:nvPr>
        </p:nvSpPr>
        <p:spPr/>
        <p:txBody>
          <a:bodyPr/>
          <a:lstStyle/>
          <a:p>
            <a:fld id="{F9591D4C-BB8F-AE46-BE73-C616F30BBC5B}" type="slidenum">
              <a:rPr lang="en-US" smtClean="0"/>
              <a:pPr/>
              <a:t>35</a:t>
            </a:fld>
            <a:endParaRPr lang="en-US"/>
          </a:p>
        </p:txBody>
      </p:sp>
      <p:sp>
        <p:nvSpPr>
          <p:cNvPr id="7" name="Footer Placeholder 6">
            <a:extLst>
              <a:ext uri="{FF2B5EF4-FFF2-40B4-BE49-F238E27FC236}">
                <a16:creationId xmlns:a16="http://schemas.microsoft.com/office/drawing/2014/main" id="{AB41C0B7-5C25-3AE1-79FC-2EBF0A77012D}"/>
              </a:ext>
            </a:extLst>
          </p:cNvPr>
          <p:cNvSpPr>
            <a:spLocks noGrp="1"/>
          </p:cNvSpPr>
          <p:nvPr>
            <p:ph type="ftr" sz="quarter" idx="17"/>
          </p:nvPr>
        </p:nvSpPr>
        <p:spPr/>
        <p:txBody>
          <a:bodyPr/>
          <a:lstStyle/>
          <a:p>
            <a:r>
              <a:rPr lang="en-US"/>
              <a:t>National Tender Day - 17 octobre 2024</a:t>
            </a:r>
          </a:p>
        </p:txBody>
      </p:sp>
      <p:sp>
        <p:nvSpPr>
          <p:cNvPr id="8" name="Text Placeholder 2">
            <a:extLst>
              <a:ext uri="{FF2B5EF4-FFF2-40B4-BE49-F238E27FC236}">
                <a16:creationId xmlns:a16="http://schemas.microsoft.com/office/drawing/2014/main" id="{380582FF-A158-A4F8-2138-E1CE6D4E313A}"/>
              </a:ext>
            </a:extLst>
          </p:cNvPr>
          <p:cNvSpPr txBox="1">
            <a:spLocks/>
          </p:cNvSpPr>
          <p:nvPr/>
        </p:nvSpPr>
        <p:spPr>
          <a:xfrm>
            <a:off x="515938" y="1828303"/>
            <a:ext cx="11160124" cy="435600"/>
          </a:xfrm>
          <a:prstGeom prst="rect">
            <a:avLst/>
          </a:prstGeo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r>
              <a:rPr lang="fr-BE">
                <a:latin typeface="Cambria"/>
                <a:ea typeface="Cambria"/>
              </a:rPr>
              <a:t>Motivation de l’irrégularité de l’offre écartée</a:t>
            </a:r>
          </a:p>
        </p:txBody>
      </p:sp>
      <p:sp>
        <p:nvSpPr>
          <p:cNvPr id="9" name="Text Placeholder 1">
            <a:extLst>
              <a:ext uri="{FF2B5EF4-FFF2-40B4-BE49-F238E27FC236}">
                <a16:creationId xmlns:a16="http://schemas.microsoft.com/office/drawing/2014/main" id="{862D50C0-E2B1-BFF2-9F87-70B610FE434D}"/>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p>
        </p:txBody>
      </p:sp>
      <p:pic>
        <p:nvPicPr>
          <p:cNvPr id="6" name="Picture 5">
            <a:extLst>
              <a:ext uri="{FF2B5EF4-FFF2-40B4-BE49-F238E27FC236}">
                <a16:creationId xmlns:a16="http://schemas.microsoft.com/office/drawing/2014/main" id="{E005B542-D845-7631-5EFD-51BC4BF1D472}"/>
              </a:ext>
            </a:extLst>
          </p:cNvPr>
          <p:cNvPicPr>
            <a:picLocks noChangeAspect="1"/>
          </p:cNvPicPr>
          <p:nvPr/>
        </p:nvPicPr>
        <p:blipFill>
          <a:blip r:embed="rId2"/>
          <a:stretch>
            <a:fillRect/>
          </a:stretch>
        </p:blipFill>
        <p:spPr>
          <a:xfrm>
            <a:off x="7795435" y="131067"/>
            <a:ext cx="4017930" cy="6085409"/>
          </a:xfrm>
          <a:prstGeom prst="rect">
            <a:avLst/>
          </a:prstGeom>
        </p:spPr>
      </p:pic>
    </p:spTree>
    <p:extLst>
      <p:ext uri="{BB962C8B-B14F-4D97-AF65-F5344CB8AC3E}">
        <p14:creationId xmlns:p14="http://schemas.microsoft.com/office/powerpoint/2010/main" val="3491104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99EBF5B4-E80C-52EC-2216-A4CD34191C4D}"/>
              </a:ext>
            </a:extLst>
          </p:cNvPr>
          <p:cNvSpPr txBox="1">
            <a:spLocks/>
          </p:cNvSpPr>
          <p:nvPr/>
        </p:nvSpPr>
        <p:spPr>
          <a:xfrm>
            <a:off x="523151" y="862074"/>
            <a:ext cx="53973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algn="just">
              <a:defRPr/>
            </a:pPr>
            <a:r>
              <a:rPr lang="fr-BE" sz="2800">
                <a:solidFill>
                  <a:srgbClr val="0073CF"/>
                </a:solidFill>
                <a:latin typeface="Cambria"/>
                <a:ea typeface="Cambria"/>
              </a:rPr>
              <a:t>C.E., arrêt n° 258.613 du 26 janvier 2024, </a:t>
            </a:r>
            <a:r>
              <a:rPr lang="fr-BE" sz="2800" i="1">
                <a:solidFill>
                  <a:srgbClr val="0073CF"/>
                </a:solidFill>
                <a:latin typeface="Cambria"/>
                <a:ea typeface="Cambria"/>
              </a:rPr>
              <a:t>S.A. </a:t>
            </a:r>
            <a:r>
              <a:rPr lang="fr-BE" sz="2800" i="1" err="1">
                <a:solidFill>
                  <a:srgbClr val="0073CF"/>
                </a:solidFill>
                <a:latin typeface="Cambria"/>
                <a:ea typeface="Cambria"/>
              </a:rPr>
              <a:t>Faway</a:t>
            </a:r>
            <a:r>
              <a:rPr lang="fr-BE" sz="2800" i="1">
                <a:solidFill>
                  <a:srgbClr val="0073CF"/>
                </a:solidFill>
                <a:latin typeface="Cambria"/>
                <a:ea typeface="Cambria"/>
              </a:rPr>
              <a:t>  </a:t>
            </a:r>
            <a:r>
              <a:rPr lang="fr-BE" sz="2800">
                <a:solidFill>
                  <a:srgbClr val="0073CF"/>
                </a:solidFill>
                <a:latin typeface="Cambria"/>
                <a:ea typeface="Cambria"/>
              </a:rPr>
              <a:t>(extrême urgence) « arrêt chicons II »</a:t>
            </a:r>
            <a:endParaRPr kumimoji="0" lang="en-US" sz="2800" b="0" i="0" u="none" strike="noStrike" kern="1200" cap="none" spc="0" normalizeH="0" baseline="0" noProof="0">
              <a:ln>
                <a:noFill/>
              </a:ln>
              <a:solidFill>
                <a:srgbClr val="0073CF"/>
              </a:solidFill>
              <a:effectLst/>
              <a:uLnTx/>
              <a:uFillTx/>
              <a:latin typeface="Cambria"/>
              <a:ea typeface="Cambria"/>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lang="en-US" sz="2800" b="0" i="0" u="none" strike="noStrike" kern="1200" cap="none" spc="0" normalizeH="0" baseline="0" noProof="0">
              <a:ln>
                <a:noFill/>
              </a:ln>
              <a:solidFill>
                <a:srgbClr val="0073CF"/>
              </a:solidFill>
              <a:effectLst/>
              <a:uLnTx/>
              <a:uFillTx/>
              <a:latin typeface="Cambria" panose="02040503050406030204" pitchFamily="18" charset="0"/>
              <a:ea typeface="Cambria"/>
            </a:endParaRPr>
          </a:p>
        </p:txBody>
      </p:sp>
      <p:pic>
        <p:nvPicPr>
          <p:cNvPr id="12" name="Content Placeholder 11">
            <a:extLst>
              <a:ext uri="{FF2B5EF4-FFF2-40B4-BE49-F238E27FC236}">
                <a16:creationId xmlns:a16="http://schemas.microsoft.com/office/drawing/2014/main" id="{72753B50-3B71-7F71-8578-76A617F527D6}"/>
              </a:ext>
            </a:extLst>
          </p:cNvPr>
          <p:cNvPicPr>
            <a:picLocks noGrp="1" noChangeAspect="1"/>
          </p:cNvPicPr>
          <p:nvPr>
            <p:ph sz="quarter" idx="18"/>
          </p:nvPr>
        </p:nvPicPr>
        <p:blipFill>
          <a:blip r:embed="rId2"/>
          <a:stretch>
            <a:fillRect/>
          </a:stretch>
        </p:blipFill>
        <p:spPr>
          <a:xfrm>
            <a:off x="6096000" y="518485"/>
            <a:ext cx="5824230" cy="620070"/>
          </a:xfrm>
        </p:spPr>
      </p:pic>
      <p:sp>
        <p:nvSpPr>
          <p:cNvPr id="4" name="Slide Number Placeholder 3">
            <a:extLst>
              <a:ext uri="{FF2B5EF4-FFF2-40B4-BE49-F238E27FC236}">
                <a16:creationId xmlns:a16="http://schemas.microsoft.com/office/drawing/2014/main" id="{10560D78-DD23-BD1C-B27D-9C8B3890B0A5}"/>
              </a:ext>
            </a:extLst>
          </p:cNvPr>
          <p:cNvSpPr>
            <a:spLocks noGrp="1"/>
          </p:cNvSpPr>
          <p:nvPr>
            <p:ph type="sldNum" sz="quarter" idx="12"/>
          </p:nvPr>
        </p:nvSpPr>
        <p:spPr/>
        <p:txBody>
          <a:bodyPr/>
          <a:lstStyle/>
          <a:p>
            <a:fld id="{F9591D4C-BB8F-AE46-BE73-C616F30BBC5B}" type="slidenum">
              <a:rPr lang="en-US" smtClean="0"/>
              <a:pPr/>
              <a:t>36</a:t>
            </a:fld>
            <a:endParaRPr lang="en-US"/>
          </a:p>
        </p:txBody>
      </p:sp>
      <p:sp>
        <p:nvSpPr>
          <p:cNvPr id="7" name="Footer Placeholder 6">
            <a:extLst>
              <a:ext uri="{FF2B5EF4-FFF2-40B4-BE49-F238E27FC236}">
                <a16:creationId xmlns:a16="http://schemas.microsoft.com/office/drawing/2014/main" id="{AB41C0B7-5C25-3AE1-79FC-2EBF0A77012D}"/>
              </a:ext>
            </a:extLst>
          </p:cNvPr>
          <p:cNvSpPr>
            <a:spLocks noGrp="1"/>
          </p:cNvSpPr>
          <p:nvPr>
            <p:ph type="ftr" sz="quarter" idx="17"/>
          </p:nvPr>
        </p:nvSpPr>
        <p:spPr/>
        <p:txBody>
          <a:bodyPr/>
          <a:lstStyle/>
          <a:p>
            <a:r>
              <a:rPr lang="en-US"/>
              <a:t>National Tender Day - 17 octobre 2024</a:t>
            </a:r>
          </a:p>
        </p:txBody>
      </p:sp>
      <p:sp>
        <p:nvSpPr>
          <p:cNvPr id="8" name="Text Placeholder 2">
            <a:extLst>
              <a:ext uri="{FF2B5EF4-FFF2-40B4-BE49-F238E27FC236}">
                <a16:creationId xmlns:a16="http://schemas.microsoft.com/office/drawing/2014/main" id="{380582FF-A158-A4F8-2138-E1CE6D4E313A}"/>
              </a:ext>
            </a:extLst>
          </p:cNvPr>
          <p:cNvSpPr txBox="1">
            <a:spLocks/>
          </p:cNvSpPr>
          <p:nvPr/>
        </p:nvSpPr>
        <p:spPr>
          <a:xfrm>
            <a:off x="523151" y="2419431"/>
            <a:ext cx="5681662" cy="435600"/>
          </a:xfrm>
          <a:prstGeom prst="rect">
            <a:avLst/>
          </a:prstGeom>
        </p:spPr>
        <p:txBody>
          <a:bodyPr vert="horz" lIns="0" tIns="0" rIns="0" bIns="0" spcCol="137160" rtlCol="0" anchor="t" anchorCtr="0">
            <a:normAutofit fontScale="92500"/>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r>
              <a:rPr lang="fr-BE">
                <a:latin typeface="Cambria"/>
                <a:ea typeface="Cambria"/>
              </a:rPr>
              <a:t>Motivation de l’irrégularité de l’offre écartée</a:t>
            </a:r>
          </a:p>
        </p:txBody>
      </p:sp>
      <p:sp>
        <p:nvSpPr>
          <p:cNvPr id="9" name="Text Placeholder 1">
            <a:extLst>
              <a:ext uri="{FF2B5EF4-FFF2-40B4-BE49-F238E27FC236}">
                <a16:creationId xmlns:a16="http://schemas.microsoft.com/office/drawing/2014/main" id="{862D50C0-E2B1-BFF2-9F87-70B610FE434D}"/>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p>
        </p:txBody>
      </p:sp>
      <p:sp>
        <p:nvSpPr>
          <p:cNvPr id="13" name="Content Placeholder 1">
            <a:extLst>
              <a:ext uri="{FF2B5EF4-FFF2-40B4-BE49-F238E27FC236}">
                <a16:creationId xmlns:a16="http://schemas.microsoft.com/office/drawing/2014/main" id="{E1EB0A71-B9CB-C80E-017D-D0D65B2F3CDF}"/>
              </a:ext>
            </a:extLst>
          </p:cNvPr>
          <p:cNvSpPr txBox="1">
            <a:spLocks/>
          </p:cNvSpPr>
          <p:nvPr/>
        </p:nvSpPr>
        <p:spPr>
          <a:xfrm>
            <a:off x="439236" y="2865301"/>
            <a:ext cx="5580061" cy="3272857"/>
          </a:xfrm>
          <a:prstGeom prst="rect">
            <a:avLst/>
          </a:prstGeom>
        </p:spPr>
        <p:txBody>
          <a:bodyPr vert="horz" lIns="0" tIns="0" rIns="0" bIns="0" spcCol="137160" rtlCol="0" anchor="t">
            <a:noAutofit/>
          </a:bodyPr>
          <a:lstStyle>
            <a:lvl1pPr marL="230188" indent="-230188"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461963" indent="-236538" algn="l" defTabSz="914400" rtl="0" eaLnBrk="1" latinLnBrk="0" hangingPunct="1">
              <a:lnSpc>
                <a:spcPct val="1000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ct val="1000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ct val="1000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ct val="1000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5pPr>
            <a:lvl6pPr marL="1381125"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a:solidFill>
                  <a:schemeClr val="tx1"/>
                </a:solidFill>
                <a:latin typeface="+mn-lt"/>
                <a:ea typeface="+mn-ea"/>
                <a:cs typeface="+mn-cs"/>
              </a:defRPr>
            </a:lvl6pPr>
            <a:lvl7pPr marL="1606550"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7pPr>
            <a:lvl8pPr marL="1822450" indent="-2254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8pPr>
            <a:lvl9pPr marL="1998663" indent="-169863"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baseline="0">
                <a:solidFill>
                  <a:schemeClr val="tx1"/>
                </a:solidFill>
                <a:latin typeface="+mn-lt"/>
                <a:ea typeface="+mn-ea"/>
                <a:cs typeface="+mn-cs"/>
              </a:defRPr>
            </a:lvl9pPr>
          </a:lstStyle>
          <a:p>
            <a:pPr marL="229870" indent="-229870" algn="just"/>
            <a:r>
              <a:rPr lang="fr-BE" sz="1800"/>
              <a:t>Le Conseil d’État: </a:t>
            </a:r>
            <a:endParaRPr lang="en-US"/>
          </a:p>
          <a:p>
            <a:pPr marL="461645" lvl="1" indent="-236220" algn="just"/>
            <a:r>
              <a:rPr lang="fr-BE" sz="1800"/>
              <a:t>rappelle sa jurisprudence constante et les enseignements de l’« arrêt chicon I » concernant la motivation d’une irrégularité substantielle ; et</a:t>
            </a:r>
            <a:endParaRPr lang="fr-BE" sz="1800">
              <a:cs typeface="Arial"/>
            </a:endParaRPr>
          </a:p>
          <a:p>
            <a:pPr marL="461645" lvl="1" indent="-236220" algn="just"/>
            <a:r>
              <a:rPr lang="fr-BE" sz="1800"/>
              <a:t>considère que la motivation (notamment les passages surlignés en jaune ci-contre) est valable.</a:t>
            </a:r>
            <a:endParaRPr lang="fr-BE" sz="1800">
              <a:cs typeface="Arial"/>
            </a:endParaRPr>
          </a:p>
          <a:p>
            <a:pPr marL="461645" lvl="1" indent="-236220" algn="just">
              <a:buClr>
                <a:srgbClr val="6F6F6F"/>
              </a:buClr>
            </a:pPr>
            <a:endParaRPr lang="fr-BE" sz="1800">
              <a:cs typeface="Arial"/>
            </a:endParaRPr>
          </a:p>
          <a:p>
            <a:pPr marL="225425" lvl="1" indent="0" algn="just">
              <a:buClr>
                <a:srgbClr val="6F6F6F"/>
              </a:buClr>
              <a:buNone/>
            </a:pPr>
            <a:r>
              <a:rPr lang="fr-BE" sz="1800">
                <a:cs typeface="Arial"/>
              </a:rPr>
              <a:t>Point final au litige : </a:t>
            </a:r>
            <a:r>
              <a:rPr lang="fr-BE" sz="1800">
                <a:ea typeface="+mn-lt"/>
                <a:cs typeface="+mn-lt"/>
              </a:rPr>
              <a:t>C.E., arrêt n° 260.616 du 13 septembre 2024, </a:t>
            </a:r>
            <a:r>
              <a:rPr lang="fr-BE" sz="1800" i="1">
                <a:ea typeface="+mn-lt"/>
                <a:cs typeface="+mn-lt"/>
              </a:rPr>
              <a:t>S.A. </a:t>
            </a:r>
            <a:r>
              <a:rPr lang="fr-BE" sz="1800" i="1" err="1">
                <a:ea typeface="+mn-lt"/>
                <a:cs typeface="+mn-lt"/>
              </a:rPr>
              <a:t>Faway</a:t>
            </a:r>
            <a:r>
              <a:rPr lang="fr-BE" sz="1800">
                <a:ea typeface="+mn-lt"/>
                <a:cs typeface="+mn-lt"/>
              </a:rPr>
              <a:t> (annulation) </a:t>
            </a:r>
            <a:r>
              <a:rPr lang="fr-BE" sz="1800">
                <a:solidFill>
                  <a:srgbClr val="182440"/>
                </a:solidFill>
                <a:latin typeface="Arial"/>
                <a:ea typeface="Cambria"/>
                <a:cs typeface="+mn-lt"/>
              </a:rPr>
              <a:t>– </a:t>
            </a:r>
            <a:r>
              <a:rPr lang="fr-BE" sz="1800">
                <a:ea typeface="+mn-lt"/>
                <a:cs typeface="+mn-lt"/>
              </a:rPr>
              <a:t>désistement de la procédure d'annulation.</a:t>
            </a:r>
            <a:endParaRPr lang="fr-BE" sz="1800">
              <a:cs typeface="Arial"/>
            </a:endParaRPr>
          </a:p>
        </p:txBody>
      </p:sp>
      <p:pic>
        <p:nvPicPr>
          <p:cNvPr id="15" name="Picture 14">
            <a:extLst>
              <a:ext uri="{FF2B5EF4-FFF2-40B4-BE49-F238E27FC236}">
                <a16:creationId xmlns:a16="http://schemas.microsoft.com/office/drawing/2014/main" id="{F90BF95E-926D-ABD5-4526-B1BE4909F4B0}"/>
              </a:ext>
            </a:extLst>
          </p:cNvPr>
          <p:cNvPicPr>
            <a:picLocks noChangeAspect="1"/>
          </p:cNvPicPr>
          <p:nvPr/>
        </p:nvPicPr>
        <p:blipFill>
          <a:blip r:embed="rId3"/>
          <a:stretch>
            <a:fillRect/>
          </a:stretch>
        </p:blipFill>
        <p:spPr>
          <a:xfrm>
            <a:off x="6096000" y="1050281"/>
            <a:ext cx="5945315" cy="5419181"/>
          </a:xfrm>
          <a:prstGeom prst="rect">
            <a:avLst/>
          </a:prstGeom>
        </p:spPr>
      </p:pic>
    </p:spTree>
    <p:extLst>
      <p:ext uri="{BB962C8B-B14F-4D97-AF65-F5344CB8AC3E}">
        <p14:creationId xmlns:p14="http://schemas.microsoft.com/office/powerpoint/2010/main" val="1621598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335827" y="3119597"/>
            <a:ext cx="5419096" cy="3735301"/>
          </a:xfrm>
        </p:spPr>
        <p:txBody>
          <a:bodyPr vert="horz" lIns="0" tIns="0" rIns="0" bIns="0" spcCol="137160" rtlCol="0" anchor="t">
            <a:noAutofit/>
          </a:bodyPr>
          <a:lstStyle/>
          <a:p>
            <a:pPr marL="229870" indent="-229870" algn="just"/>
            <a:r>
              <a:rPr lang="fr-BE" sz="1800" noProof="0"/>
              <a:t>Le marché public litigieux a pour objet des services de «</a:t>
            </a:r>
            <a:r>
              <a:rPr lang="fr-BE" sz="1800"/>
              <a:t> </a:t>
            </a:r>
            <a:r>
              <a:rPr lang="fr-BE" sz="1800" noProof="0"/>
              <a:t>maintenance des installations de </a:t>
            </a:r>
            <a:r>
              <a:rPr lang="fr-BE" sz="1800"/>
              <a:t>détection incendie ». </a:t>
            </a:r>
            <a:endParaRPr lang="en-US"/>
          </a:p>
          <a:p>
            <a:pPr marL="229870" indent="-229870" algn="just"/>
            <a:r>
              <a:rPr lang="fr-BE" sz="1800"/>
              <a:t>Le CSC prévoyait : « P- EVENTUELLE(S) DISPOSITION(S) COMPLÉTANT LA DEUXIÈME PARTIE DU PRÉSENT CAHIER » : « </a:t>
            </a:r>
            <a:r>
              <a:rPr lang="fr-BE" sz="1800" b="1"/>
              <a:t>Visite obligatoire des sites </a:t>
            </a:r>
            <a:r>
              <a:rPr lang="fr-BE" sz="1800"/>
              <a:t>» </a:t>
            </a:r>
            <a:endParaRPr lang="fr-BE" sz="1800" noProof="0">
              <a:cs typeface="Arial"/>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37</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346870" y="2209127"/>
            <a:ext cx="5408439" cy="711686"/>
          </a:xfrm>
        </p:spPr>
        <p:txBody>
          <a:bodyPr>
            <a:normAutofit/>
          </a:bodyPr>
          <a:lstStyle/>
          <a:p>
            <a:pPr algn="just"/>
            <a:r>
              <a:rPr lang="fr-BE" noProof="0">
                <a:latin typeface="Cambria"/>
                <a:ea typeface="Cambria"/>
              </a:rPr>
              <a:t>Visite des lieux prévues par le CSC – Attestation de visite</a:t>
            </a:r>
          </a:p>
        </p:txBody>
      </p:sp>
      <p:sp>
        <p:nvSpPr>
          <p:cNvPr id="5" name="Title 5">
            <a:extLst>
              <a:ext uri="{FF2B5EF4-FFF2-40B4-BE49-F238E27FC236}">
                <a16:creationId xmlns:a16="http://schemas.microsoft.com/office/drawing/2014/main" id="{5BCFE8B8-6E1F-981F-AF82-7DBCF077463D}"/>
              </a:ext>
            </a:extLst>
          </p:cNvPr>
          <p:cNvSpPr txBox="1">
            <a:spLocks/>
          </p:cNvSpPr>
          <p:nvPr/>
        </p:nvSpPr>
        <p:spPr>
          <a:xfrm>
            <a:off x="346870" y="864221"/>
            <a:ext cx="557284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latin typeface="Cambria"/>
                <a:ea typeface="Cambria"/>
              </a:rPr>
              <a:t>C.E</a:t>
            </a:r>
            <a:r>
              <a:rPr lang="fr-BE" sz="2800">
                <a:solidFill>
                  <a:srgbClr val="0073CF"/>
                </a:solidFill>
                <a:latin typeface="Cambria"/>
                <a:ea typeface="Cambria"/>
              </a:rPr>
              <a:t>., arrêt n° 258.830 du 15 février 2024, </a:t>
            </a:r>
            <a:r>
              <a:rPr lang="fr-BE" sz="2800" i="1">
                <a:solidFill>
                  <a:srgbClr val="0073CF"/>
                </a:solidFill>
                <a:latin typeface="Cambria"/>
                <a:ea typeface="Cambria"/>
              </a:rPr>
              <a:t>S.A. ETABLISSEMENTS DUMAY-</a:t>
            </a:r>
            <a:r>
              <a:rPr lang="fr-BE" sz="2800" i="1" err="1">
                <a:solidFill>
                  <a:srgbClr val="0073CF"/>
                </a:solidFill>
                <a:latin typeface="Cambria"/>
                <a:ea typeface="Cambria"/>
              </a:rPr>
              <a:t>MIOR</a:t>
            </a:r>
            <a:r>
              <a:rPr lang="fr-BE" sz="2800" i="1">
                <a:solidFill>
                  <a:srgbClr val="0073CF"/>
                </a:solidFill>
                <a:latin typeface="Cambria"/>
                <a:ea typeface="Cambria"/>
              </a:rPr>
              <a:t> </a:t>
            </a:r>
            <a:r>
              <a:rPr lang="fr-BE" sz="2800">
                <a:solidFill>
                  <a:srgbClr val="0073CF"/>
                </a:solidFill>
                <a:latin typeface="Cambria"/>
                <a:ea typeface="Cambria"/>
              </a:rPr>
              <a:t>(extrême urgence)</a:t>
            </a:r>
            <a:endParaRPr lang="en-US" sz="2800" b="0" i="0" u="none" strike="noStrike" kern="1200" cap="none" spc="0" normalizeH="0" baseline="0" noProof="0">
              <a:ln>
                <a:noFill/>
              </a:ln>
              <a:solidFill>
                <a:srgbClr val="0073CF"/>
              </a:solidFill>
              <a:effectLst/>
              <a:uLnTx/>
              <a:uFillTx/>
              <a:latin typeface="Cambria"/>
              <a:ea typeface="Cambria"/>
            </a:endParaRPr>
          </a:p>
        </p:txBody>
      </p:sp>
      <p:pic>
        <p:nvPicPr>
          <p:cNvPr id="9" name="Image 8">
            <a:extLst>
              <a:ext uri="{FF2B5EF4-FFF2-40B4-BE49-F238E27FC236}">
                <a16:creationId xmlns:a16="http://schemas.microsoft.com/office/drawing/2014/main" id="{76AC3301-213E-6104-599E-30580A872EC4}"/>
              </a:ext>
            </a:extLst>
          </p:cNvPr>
          <p:cNvPicPr>
            <a:picLocks noChangeAspect="1"/>
          </p:cNvPicPr>
          <p:nvPr/>
        </p:nvPicPr>
        <p:blipFill>
          <a:blip r:embed="rId2"/>
          <a:stretch>
            <a:fillRect/>
          </a:stretch>
        </p:blipFill>
        <p:spPr>
          <a:xfrm>
            <a:off x="6878430" y="4833"/>
            <a:ext cx="5309600" cy="6595303"/>
          </a:xfrm>
          <a:prstGeom prst="rect">
            <a:avLst/>
          </a:prstGeom>
        </p:spPr>
      </p:pic>
      <p:sp>
        <p:nvSpPr>
          <p:cNvPr id="8" name="Text Placeholder 1">
            <a:extLst>
              <a:ext uri="{FF2B5EF4-FFF2-40B4-BE49-F238E27FC236}">
                <a16:creationId xmlns:a16="http://schemas.microsoft.com/office/drawing/2014/main" id="{800F0B0A-A334-826C-04D8-E6A90AD3BBCE}"/>
              </a:ext>
            </a:extLst>
          </p:cNvPr>
          <p:cNvSpPr txBox="1">
            <a:spLocks/>
          </p:cNvSpPr>
          <p:nvPr/>
        </p:nvSpPr>
        <p:spPr>
          <a:xfrm>
            <a:off x="349465"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p>
        </p:txBody>
      </p:sp>
    </p:spTree>
    <p:extLst>
      <p:ext uri="{BB962C8B-B14F-4D97-AF65-F5344CB8AC3E}">
        <p14:creationId xmlns:p14="http://schemas.microsoft.com/office/powerpoint/2010/main" val="21194515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12FBAD-11A1-1C34-35E7-B17ACBA0B5F4}"/>
              </a:ext>
            </a:extLst>
          </p:cNvPr>
          <p:cNvSpPr>
            <a:spLocks noGrp="1"/>
          </p:cNvSpPr>
          <p:nvPr>
            <p:ph sz="quarter" idx="18"/>
          </p:nvPr>
        </p:nvSpPr>
        <p:spPr>
          <a:xfrm>
            <a:off x="515939" y="2421756"/>
            <a:ext cx="11157970" cy="3852044"/>
          </a:xfrm>
        </p:spPr>
        <p:txBody>
          <a:bodyPr vert="horz" lIns="0" tIns="0" rIns="0" bIns="0" spcCol="137160" rtlCol="0" anchor="t">
            <a:noAutofit/>
          </a:bodyPr>
          <a:lstStyle/>
          <a:p>
            <a:pPr marL="229870" indent="-229870" algn="just"/>
            <a:r>
              <a:rPr lang="fr-BE" sz="1800" noProof="0"/>
              <a:t>Un soumissionnaire </a:t>
            </a:r>
            <a:r>
              <a:rPr lang="fr-BE" sz="1800"/>
              <a:t>concurrent a fait savoir au PA, dans le cadre de la passation du marché, </a:t>
            </a:r>
            <a:r>
              <a:rPr lang="fr-BE" sz="1800" noProof="0"/>
              <a:t>que « </a:t>
            </a:r>
            <a:r>
              <a:rPr lang="fr-BE" sz="1800" i="1" noProof="0"/>
              <a:t>la société DUMAY a remis offre, </a:t>
            </a:r>
            <a:r>
              <a:rPr lang="fr-BE" sz="1800" b="1" i="1" noProof="0"/>
              <a:t>mais n’a toutefois pas assisté à l’intégralité des visites. Elle n’a par exemple, pas visité le  site de Jemappes Niamey (4 bâtiments) ni celui du Parc du bois de Mons (8 bâtiments)</a:t>
            </a:r>
            <a:r>
              <a:rPr lang="fr-BE" sz="1800" b="1" noProof="0"/>
              <a:t> </a:t>
            </a:r>
            <a:r>
              <a:rPr lang="fr-BE" sz="1800"/>
              <a:t>».</a:t>
            </a:r>
            <a:endParaRPr lang="en-US"/>
          </a:p>
          <a:p>
            <a:pPr marL="229870" indent="-229870" algn="just"/>
            <a:r>
              <a:rPr lang="fr-BE" sz="1800"/>
              <a:t>Le 13 octobre 2023, le PA prend la décision </a:t>
            </a:r>
            <a:r>
              <a:rPr lang="fr-BE" sz="1800" b="1"/>
              <a:t>d’écarter l’offre de la société DUMAY </a:t>
            </a:r>
            <a:r>
              <a:rPr lang="fr-BE" sz="1800"/>
              <a:t>en estimant que son attestation n’est pas valable, car son employé n’a pas effectué l’entièreté des visites. L’offre est donc déclarée irrégulière. </a:t>
            </a:r>
            <a:endParaRPr lang="fr-BE" sz="1800">
              <a:cs typeface="Arial"/>
            </a:endParaRPr>
          </a:p>
          <a:p>
            <a:pPr marL="229870" indent="-229870" algn="just"/>
            <a:r>
              <a:rPr lang="fr-BE" sz="1800" noProof="0"/>
              <a:t>Le 24 novembre 2023, dans une lettre, l’avocat de cett</a:t>
            </a:r>
            <a:r>
              <a:rPr lang="fr-BE" sz="1800"/>
              <a:t>e société conteste la motivation et soutient que dès lors qu’elle a été remise, cette attestation fait foi et le PA ne pouvait pas déclarer l’offre irrégulière. </a:t>
            </a:r>
            <a:endParaRPr lang="fr-BE" sz="1800">
              <a:cs typeface="Arial"/>
            </a:endParaRPr>
          </a:p>
          <a:p>
            <a:pPr marL="229870" indent="-229870" algn="just"/>
            <a:r>
              <a:rPr lang="fr-BE" sz="1800"/>
              <a:t>Le 1</a:t>
            </a:r>
            <a:r>
              <a:rPr lang="fr-BE" sz="1800" baseline="30000"/>
              <a:t>er</a:t>
            </a:r>
            <a:r>
              <a:rPr lang="fr-BE" sz="1800"/>
              <a:t> décembre 2023, un autre soumissionnaire attaque la décision motivée d’attribution. Le 15 décembre elle retire l’acte et adopte une nouvelle décision d’attribution dans laquelle elle écarte à nouveau l’offre de la société requérante. </a:t>
            </a:r>
            <a:endParaRPr lang="fr-BE" sz="1800" noProof="0">
              <a:cs typeface="Arial"/>
            </a:endParaRPr>
          </a:p>
        </p:txBody>
      </p:sp>
      <p:sp>
        <p:nvSpPr>
          <p:cNvPr id="4" name="Slide Number Placeholder 3">
            <a:extLst>
              <a:ext uri="{FF2B5EF4-FFF2-40B4-BE49-F238E27FC236}">
                <a16:creationId xmlns:a16="http://schemas.microsoft.com/office/drawing/2014/main" id="{10560D78-DD23-BD1C-B27D-9C8B3890B0A5}"/>
              </a:ext>
            </a:extLst>
          </p:cNvPr>
          <p:cNvSpPr>
            <a:spLocks noGrp="1"/>
          </p:cNvSpPr>
          <p:nvPr>
            <p:ph type="sldNum" sz="quarter" idx="12"/>
          </p:nvPr>
        </p:nvSpPr>
        <p:spPr/>
        <p:txBody>
          <a:bodyPr/>
          <a:lstStyle/>
          <a:p>
            <a:fld id="{F9591D4C-BB8F-AE46-BE73-C616F30BBC5B}" type="slidenum">
              <a:rPr lang="en-US" smtClean="0"/>
              <a:pPr/>
              <a:t>38</a:t>
            </a:fld>
            <a:endParaRPr lang="en-US"/>
          </a:p>
        </p:txBody>
      </p:sp>
      <p:sp>
        <p:nvSpPr>
          <p:cNvPr id="7" name="Footer Placeholder 6">
            <a:extLst>
              <a:ext uri="{FF2B5EF4-FFF2-40B4-BE49-F238E27FC236}">
                <a16:creationId xmlns:a16="http://schemas.microsoft.com/office/drawing/2014/main" id="{AB41C0B7-5C25-3AE1-79FC-2EBF0A77012D}"/>
              </a:ext>
            </a:extLst>
          </p:cNvPr>
          <p:cNvSpPr>
            <a:spLocks noGrp="1"/>
          </p:cNvSpPr>
          <p:nvPr>
            <p:ph type="ftr" sz="quarter" idx="17"/>
          </p:nvPr>
        </p:nvSpPr>
        <p:spPr/>
        <p:txBody>
          <a:bodyPr/>
          <a:lstStyle/>
          <a:p>
            <a:r>
              <a:rPr lang="en-US"/>
              <a:t>National Tender Day - 17 octobre 2024</a:t>
            </a:r>
          </a:p>
        </p:txBody>
      </p:sp>
      <p:sp>
        <p:nvSpPr>
          <p:cNvPr id="5" name="Title 5">
            <a:extLst>
              <a:ext uri="{FF2B5EF4-FFF2-40B4-BE49-F238E27FC236}">
                <a16:creationId xmlns:a16="http://schemas.microsoft.com/office/drawing/2014/main" id="{23BFED78-DC46-14C0-55BC-CF318953AA9C}"/>
              </a:ext>
            </a:extLst>
          </p:cNvPr>
          <p:cNvSpPr txBox="1">
            <a:spLocks/>
          </p:cNvSpPr>
          <p:nvPr/>
        </p:nvSpPr>
        <p:spPr>
          <a:xfrm>
            <a:off x="523151" y="761705"/>
            <a:ext cx="1061474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latin typeface="Cambria"/>
                <a:ea typeface="Cambria"/>
              </a:rPr>
              <a:t>C.E</a:t>
            </a:r>
            <a:r>
              <a:rPr lang="fr-BE" sz="2800">
                <a:solidFill>
                  <a:srgbClr val="0073CF"/>
                </a:solidFill>
                <a:latin typeface="Cambria"/>
                <a:ea typeface="Cambria"/>
              </a:rPr>
              <a:t>., arrêt n° 258.830 du 15 février 2024, </a:t>
            </a:r>
            <a:r>
              <a:rPr lang="fr-BE" sz="2800" i="1">
                <a:solidFill>
                  <a:srgbClr val="0073CF"/>
                </a:solidFill>
                <a:latin typeface="Cambria"/>
                <a:ea typeface="Cambria"/>
              </a:rPr>
              <a:t>ETABLISSEMENTS DUMAY-</a:t>
            </a:r>
            <a:r>
              <a:rPr lang="fr-BE" sz="2800" i="1" err="1">
                <a:solidFill>
                  <a:srgbClr val="0073CF"/>
                </a:solidFill>
                <a:latin typeface="Cambria"/>
                <a:ea typeface="Cambria"/>
              </a:rPr>
              <a:t>MIOR</a:t>
            </a:r>
            <a:r>
              <a:rPr lang="fr-BE" sz="2800" i="1">
                <a:solidFill>
                  <a:srgbClr val="0073CF"/>
                </a:solidFill>
                <a:latin typeface="Cambria"/>
                <a:ea typeface="Cambria"/>
              </a:rPr>
              <a:t> </a:t>
            </a:r>
            <a:r>
              <a:rPr lang="fr-BE" sz="2800">
                <a:solidFill>
                  <a:srgbClr val="0073CF"/>
                </a:solidFill>
                <a:latin typeface="Cambria"/>
                <a:ea typeface="Cambria"/>
              </a:rPr>
              <a:t>(extrême urgence)</a:t>
            </a:r>
            <a:endParaRPr lang="en-US" sz="2800" b="0" i="0" u="none" strike="noStrike" kern="1200" cap="none" spc="0" normalizeH="0" baseline="0" noProof="0">
              <a:ln>
                <a:noFill/>
              </a:ln>
              <a:solidFill>
                <a:srgbClr val="0073CF"/>
              </a:solidFill>
              <a:effectLst/>
              <a:uLnTx/>
              <a:uFillTx/>
              <a:latin typeface="Cambria"/>
              <a:ea typeface="Cambria"/>
            </a:endParaRPr>
          </a:p>
        </p:txBody>
      </p:sp>
      <p:sp>
        <p:nvSpPr>
          <p:cNvPr id="3" name="Text Placeholder 2">
            <a:extLst>
              <a:ext uri="{FF2B5EF4-FFF2-40B4-BE49-F238E27FC236}">
                <a16:creationId xmlns:a16="http://schemas.microsoft.com/office/drawing/2014/main" id="{8991C3B7-103C-E5C3-F011-DD47A55E062C}"/>
              </a:ext>
            </a:extLst>
          </p:cNvPr>
          <p:cNvSpPr>
            <a:spLocks noGrp="1"/>
          </p:cNvSpPr>
          <p:nvPr>
            <p:ph type="body" idx="1"/>
          </p:nvPr>
        </p:nvSpPr>
        <p:spPr>
          <a:xfrm>
            <a:off x="523151" y="1824657"/>
            <a:ext cx="6523830" cy="435600"/>
          </a:xfrm>
        </p:spPr>
        <p:txBody>
          <a:bodyPr>
            <a:normAutofit fontScale="92500"/>
          </a:bodyPr>
          <a:lstStyle/>
          <a:p>
            <a:pPr algn="just"/>
            <a:r>
              <a:rPr lang="fr-BE" noProof="0">
                <a:latin typeface="Cambria"/>
                <a:ea typeface="Cambria"/>
              </a:rPr>
              <a:t>Visite des lieux prévues par le CSC – Attestation de visite</a:t>
            </a:r>
          </a:p>
        </p:txBody>
      </p:sp>
      <p:sp>
        <p:nvSpPr>
          <p:cNvPr id="8" name="Text Placeholder 1">
            <a:extLst>
              <a:ext uri="{FF2B5EF4-FFF2-40B4-BE49-F238E27FC236}">
                <a16:creationId xmlns:a16="http://schemas.microsoft.com/office/drawing/2014/main" id="{E4AD4DBD-8A87-BCDA-0EB0-0683D7F0A752}"/>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p>
        </p:txBody>
      </p:sp>
    </p:spTree>
    <p:extLst>
      <p:ext uri="{BB962C8B-B14F-4D97-AF65-F5344CB8AC3E}">
        <p14:creationId xmlns:p14="http://schemas.microsoft.com/office/powerpoint/2010/main" val="2727235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B35FE88-4EF3-C7A0-7A1D-D7ECB5DEC11E}"/>
              </a:ext>
            </a:extLst>
          </p:cNvPr>
          <p:cNvSpPr>
            <a:spLocks noGrp="1"/>
          </p:cNvSpPr>
          <p:nvPr>
            <p:ph sz="quarter" idx="18"/>
          </p:nvPr>
        </p:nvSpPr>
        <p:spPr>
          <a:xfrm>
            <a:off x="515938" y="2154930"/>
            <a:ext cx="11160124" cy="4426554"/>
          </a:xfrm>
        </p:spPr>
        <p:txBody>
          <a:bodyPr vert="horz" lIns="0" tIns="0" rIns="0" bIns="0" spcCol="137160" rtlCol="0" anchor="t">
            <a:noAutofit/>
          </a:bodyPr>
          <a:lstStyle/>
          <a:p>
            <a:pPr marL="229870" indent="-229870"/>
            <a:r>
              <a:rPr lang="fr-BE"/>
              <a:t>La motivation de la décision précise que : </a:t>
            </a:r>
            <a:endParaRPr lang="en-US"/>
          </a:p>
          <a:p>
            <a:pPr marL="229870" indent="-229870"/>
            <a:endParaRPr lang="fr-BE">
              <a:cs typeface="Arial" panose="020B0604020202020204"/>
            </a:endParaRPr>
          </a:p>
          <a:p>
            <a:pPr marL="229870" indent="-229870"/>
            <a:endParaRPr lang="fr-BE">
              <a:cs typeface="Arial" panose="020B0604020202020204"/>
            </a:endParaRPr>
          </a:p>
          <a:p>
            <a:pPr marL="229870" indent="-229870"/>
            <a:endParaRPr lang="fr-BE">
              <a:cs typeface="Arial" panose="020B0604020202020204"/>
            </a:endParaRPr>
          </a:p>
          <a:p>
            <a:pPr marL="229870" indent="-229870"/>
            <a:endParaRPr lang="fr-BE">
              <a:cs typeface="Arial" panose="020B0604020202020204"/>
            </a:endParaRPr>
          </a:p>
          <a:p>
            <a:pPr marL="229870" indent="-229870" algn="just"/>
            <a:endParaRPr lang="fr-BE">
              <a:cs typeface="Arial" panose="020B0604020202020204"/>
            </a:endParaRPr>
          </a:p>
          <a:p>
            <a:pPr marL="229870" indent="-229870" algn="just"/>
            <a:r>
              <a:rPr lang="fr-BE">
                <a:cs typeface="Arial" panose="020B0604020202020204"/>
              </a:rPr>
              <a:t>Le rapport d'analyse des offres, faisant partie intégrante de la décision, étaye cette motivation en expliquant les faits et en précisant que</a:t>
            </a:r>
            <a:r>
              <a:rPr lang="fr-BE" b="1">
                <a:cs typeface="Arial" panose="020B0604020202020204"/>
              </a:rPr>
              <a:t> l'attestation</a:t>
            </a:r>
            <a:r>
              <a:rPr lang="fr-BE">
                <a:cs typeface="Arial" panose="020B0604020202020204"/>
              </a:rPr>
              <a:t> n'est donc </a:t>
            </a:r>
            <a:r>
              <a:rPr lang="fr-BE" b="1">
                <a:cs typeface="Arial" panose="020B0604020202020204"/>
              </a:rPr>
              <a:t>pas conforme à la réalité</a:t>
            </a:r>
            <a:r>
              <a:rPr lang="fr-BE">
                <a:cs typeface="Arial" panose="020B0604020202020204"/>
              </a:rPr>
              <a:t>. Lors de l'envoi du 18 décembre 2023, le PA omet toutefois de communiquer l'extrait pertinent du rapport. Il le communiquera toutefois le lendemain.</a:t>
            </a:r>
          </a:p>
          <a:p>
            <a:pPr marL="229870" indent="-229870" algn="just"/>
            <a:endParaRPr lang="fr-BE" b="1">
              <a:cs typeface="Arial" panose="020B0604020202020204"/>
            </a:endParaRPr>
          </a:p>
        </p:txBody>
      </p:sp>
      <p:sp>
        <p:nvSpPr>
          <p:cNvPr id="4" name="Espace réservé du numéro de diapositive 3">
            <a:extLst>
              <a:ext uri="{FF2B5EF4-FFF2-40B4-BE49-F238E27FC236}">
                <a16:creationId xmlns:a16="http://schemas.microsoft.com/office/drawing/2014/main" id="{16527483-00E8-E9E7-3632-59B4642D2F84}"/>
              </a:ext>
            </a:extLst>
          </p:cNvPr>
          <p:cNvSpPr>
            <a:spLocks noGrp="1"/>
          </p:cNvSpPr>
          <p:nvPr>
            <p:ph type="sldNum" sz="quarter" idx="12"/>
          </p:nvPr>
        </p:nvSpPr>
        <p:spPr/>
        <p:txBody>
          <a:bodyPr/>
          <a:lstStyle/>
          <a:p>
            <a:fld id="{F9591D4C-BB8F-AE46-BE73-C616F30BBC5B}" type="slidenum">
              <a:rPr lang="en-US" smtClean="0"/>
              <a:pPr/>
              <a:t>39</a:t>
            </a:fld>
            <a:endParaRPr lang="en-US"/>
          </a:p>
        </p:txBody>
      </p:sp>
      <p:sp>
        <p:nvSpPr>
          <p:cNvPr id="6" name="Titre 5">
            <a:extLst>
              <a:ext uri="{FF2B5EF4-FFF2-40B4-BE49-F238E27FC236}">
                <a16:creationId xmlns:a16="http://schemas.microsoft.com/office/drawing/2014/main" id="{39538C76-8918-ABE5-AD5A-F2CCA2647C94}"/>
              </a:ext>
            </a:extLst>
          </p:cNvPr>
          <p:cNvSpPr>
            <a:spLocks noGrp="1"/>
          </p:cNvSpPr>
          <p:nvPr>
            <p:ph type="title"/>
          </p:nvPr>
        </p:nvSpPr>
        <p:spPr>
          <a:xfrm>
            <a:off x="515939" y="677517"/>
            <a:ext cx="11160124" cy="577153"/>
          </a:xfrm>
        </p:spPr>
        <p:txBody>
          <a:bodyPr/>
          <a:lstStyle/>
          <a:p>
            <a:pPr algn="just"/>
            <a:r>
              <a:rPr lang="fr-BE" sz="2800" err="1">
                <a:solidFill>
                  <a:srgbClr val="0073CF"/>
                </a:solidFill>
                <a:latin typeface="Cambria"/>
                <a:ea typeface="Cambria"/>
              </a:rPr>
              <a:t>C.E</a:t>
            </a:r>
            <a:r>
              <a:rPr lang="fr-BE" sz="2800">
                <a:solidFill>
                  <a:srgbClr val="0073CF"/>
                </a:solidFill>
                <a:latin typeface="Cambria"/>
                <a:ea typeface="Cambria"/>
              </a:rPr>
              <a:t>., arrêt n° 258.830 du 15 février 2024, </a:t>
            </a:r>
            <a:r>
              <a:rPr lang="fr-BE" sz="2800" i="1">
                <a:solidFill>
                  <a:srgbClr val="0073CF"/>
                </a:solidFill>
                <a:latin typeface="Cambria"/>
                <a:ea typeface="Cambria"/>
              </a:rPr>
              <a:t>ETABLISSEMENTS DUMAY-</a:t>
            </a:r>
            <a:r>
              <a:rPr lang="fr-BE" sz="2800" i="1" err="1">
                <a:solidFill>
                  <a:srgbClr val="0073CF"/>
                </a:solidFill>
                <a:latin typeface="Cambria"/>
                <a:ea typeface="Cambria"/>
              </a:rPr>
              <a:t>MIOR</a:t>
            </a:r>
            <a:r>
              <a:rPr lang="fr-BE" sz="2800" i="1">
                <a:solidFill>
                  <a:srgbClr val="0073CF"/>
                </a:solidFill>
                <a:latin typeface="Cambria"/>
                <a:ea typeface="Cambria"/>
              </a:rPr>
              <a:t> </a:t>
            </a:r>
            <a:r>
              <a:rPr lang="fr-BE" sz="2800">
                <a:solidFill>
                  <a:srgbClr val="0073CF"/>
                </a:solidFill>
                <a:latin typeface="Cambria"/>
                <a:ea typeface="Cambria"/>
              </a:rPr>
              <a:t>(extrême urgence)</a:t>
            </a:r>
            <a:endParaRPr lang="fr-BE" sz="2800">
              <a:latin typeface="Cambria"/>
              <a:ea typeface="Cambria"/>
            </a:endParaRPr>
          </a:p>
        </p:txBody>
      </p:sp>
      <p:sp>
        <p:nvSpPr>
          <p:cNvPr id="7" name="Espace réservé du pied de page 6">
            <a:extLst>
              <a:ext uri="{FF2B5EF4-FFF2-40B4-BE49-F238E27FC236}">
                <a16:creationId xmlns:a16="http://schemas.microsoft.com/office/drawing/2014/main" id="{48E4F038-9092-B858-FC46-2A3DF3347C76}"/>
              </a:ext>
            </a:extLst>
          </p:cNvPr>
          <p:cNvSpPr>
            <a:spLocks noGrp="1"/>
          </p:cNvSpPr>
          <p:nvPr>
            <p:ph type="ftr" sz="quarter" idx="17"/>
          </p:nvPr>
        </p:nvSpPr>
        <p:spPr/>
        <p:txBody>
          <a:bodyPr/>
          <a:lstStyle/>
          <a:p>
            <a:r>
              <a:rPr lang="en-US"/>
              <a:t>National Tender Day - 17 octobre 2024</a:t>
            </a:r>
          </a:p>
        </p:txBody>
      </p:sp>
      <p:pic>
        <p:nvPicPr>
          <p:cNvPr id="9" name="Image 8">
            <a:extLst>
              <a:ext uri="{FF2B5EF4-FFF2-40B4-BE49-F238E27FC236}">
                <a16:creationId xmlns:a16="http://schemas.microsoft.com/office/drawing/2014/main" id="{C6D88662-2EC9-2B20-267D-F966F6710AD6}"/>
              </a:ext>
            </a:extLst>
          </p:cNvPr>
          <p:cNvPicPr>
            <a:picLocks noChangeAspect="1"/>
          </p:cNvPicPr>
          <p:nvPr/>
        </p:nvPicPr>
        <p:blipFill>
          <a:blip r:embed="rId2"/>
          <a:stretch>
            <a:fillRect/>
          </a:stretch>
        </p:blipFill>
        <p:spPr>
          <a:xfrm>
            <a:off x="1992965" y="2609409"/>
            <a:ext cx="8206070" cy="1905434"/>
          </a:xfrm>
          <a:prstGeom prst="rect">
            <a:avLst/>
          </a:prstGeom>
        </p:spPr>
      </p:pic>
      <p:sp>
        <p:nvSpPr>
          <p:cNvPr id="8" name="Text Placeholder 2">
            <a:extLst>
              <a:ext uri="{FF2B5EF4-FFF2-40B4-BE49-F238E27FC236}">
                <a16:creationId xmlns:a16="http://schemas.microsoft.com/office/drawing/2014/main" id="{2DC25E86-8672-850D-B5B8-D8EBB23681E6}"/>
              </a:ext>
            </a:extLst>
          </p:cNvPr>
          <p:cNvSpPr txBox="1">
            <a:spLocks/>
          </p:cNvSpPr>
          <p:nvPr/>
        </p:nvSpPr>
        <p:spPr>
          <a:xfrm>
            <a:off x="515938" y="1605571"/>
            <a:ext cx="6523830" cy="435600"/>
          </a:xfrm>
          <a:prstGeom prst="rect">
            <a:avLst/>
          </a:prstGeom>
        </p:spPr>
        <p:txBody>
          <a:bodyPr vert="horz" lIns="0" tIns="0" rIns="0" bIns="0" spcCol="137160" rtlCol="0" anchor="t" anchorCtr="0">
            <a:normAutofit fontScale="92500"/>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Visite des lieux prévues par le CSC – Attestation de visite</a:t>
            </a:r>
          </a:p>
        </p:txBody>
      </p:sp>
      <p:sp>
        <p:nvSpPr>
          <p:cNvPr id="5" name="Text Placeholder 1">
            <a:extLst>
              <a:ext uri="{FF2B5EF4-FFF2-40B4-BE49-F238E27FC236}">
                <a16:creationId xmlns:a16="http://schemas.microsoft.com/office/drawing/2014/main" id="{1085C6D5-AEEE-601D-F782-570CBA4DAB95}"/>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p>
        </p:txBody>
      </p:sp>
    </p:spTree>
    <p:extLst>
      <p:ext uri="{BB962C8B-B14F-4D97-AF65-F5344CB8AC3E}">
        <p14:creationId xmlns:p14="http://schemas.microsoft.com/office/powerpoint/2010/main" val="7031569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B35FE88-4EF3-C7A0-7A1D-D7ECB5DEC11E}"/>
              </a:ext>
            </a:extLst>
          </p:cNvPr>
          <p:cNvSpPr>
            <a:spLocks noGrp="1"/>
          </p:cNvSpPr>
          <p:nvPr>
            <p:ph sz="quarter" idx="18"/>
          </p:nvPr>
        </p:nvSpPr>
        <p:spPr>
          <a:xfrm>
            <a:off x="515938" y="1867800"/>
            <a:ext cx="11160124" cy="4426554"/>
          </a:xfrm>
        </p:spPr>
        <p:txBody>
          <a:bodyPr vert="horz" lIns="0" tIns="0" rIns="0" bIns="0" spcCol="137160" rtlCol="0" anchor="t">
            <a:noAutofit/>
          </a:bodyPr>
          <a:lstStyle/>
          <a:p>
            <a:pPr marL="229870" indent="-229870" algn="just"/>
            <a:r>
              <a:rPr lang="fr-BE"/>
              <a:t>La partie requérante contestait le fait qu’elle n’avait pas participé à toutes les visites puisque l’attestation avait été délivré conformément au CSC et jointe à son offre. Elle souligne la clause du CSC qui indique : « </a:t>
            </a:r>
            <a:r>
              <a:rPr lang="fr-BE" i="1"/>
              <a:t>l’attestation ne sera validée que si tous les sites ont été visités</a:t>
            </a:r>
            <a:r>
              <a:rPr lang="fr-BE"/>
              <a:t> ». Elle </a:t>
            </a:r>
            <a:r>
              <a:rPr lang="fr-BE">
                <a:solidFill>
                  <a:srgbClr val="000000"/>
                </a:solidFill>
              </a:rPr>
              <a:t>ajoute qu’à défaut de s’inscrire en faux contre l’attestation, la partie adverse ne peut pas dans l’acte attaqué soutenir que ce soumissionnaire n’aurait pas procédé à toutes les visites.</a:t>
            </a:r>
            <a:endParaRPr lang="en-US">
              <a:solidFill>
                <a:srgbClr val="000000"/>
              </a:solidFill>
            </a:endParaRPr>
          </a:p>
          <a:p>
            <a:pPr marL="229870" indent="-229870" algn="just"/>
            <a:r>
              <a:rPr lang="fr-BE"/>
              <a:t>Le C.E. rappelle dans un premier temps les clauses utiles du CSC puis estime: </a:t>
            </a:r>
            <a:endParaRPr lang="fr-BE">
              <a:cs typeface="Arial" panose="020B0604020202020204"/>
            </a:endParaRPr>
          </a:p>
          <a:p>
            <a:pPr marL="229870" indent="-229870" algn="just"/>
            <a:r>
              <a:rPr lang="fr-BE"/>
              <a:t>1) « </a:t>
            </a:r>
            <a:r>
              <a:rPr lang="fr-BE" i="1"/>
              <a:t>Le cahier spécial des charges dispose expressément que l’attestation « ne sera validée que si tous les sites ont été visités ». Contrairement à ce qu’a soutenu la partie adverse à l’audience, il ne paraît pas raisonnable de considérer qu’une attestation qui aurait été signée et délivrée à un soumissionnaire doive encore être « validée ». Une telle conception paraît contredire la notion même d’« attestation » </a:t>
            </a:r>
            <a:r>
              <a:rPr lang="fr-BE"/>
              <a:t>»</a:t>
            </a:r>
            <a:endParaRPr lang="fr-BE">
              <a:cs typeface="Arial" panose="020B0604020202020204"/>
            </a:endParaRPr>
          </a:p>
          <a:p>
            <a:pPr marL="0" indent="0" algn="just">
              <a:buNone/>
            </a:pPr>
            <a:r>
              <a:rPr lang="fr-BE"/>
              <a:t>   2) « </a:t>
            </a:r>
            <a:r>
              <a:rPr lang="fr-BE" i="1"/>
              <a:t>Cette assertion contredit frontalement l’attestation délivrée à la requérante, qui précise que le représentant de cette dernière s’est rendu sur tous les sites concernés par le marché </a:t>
            </a:r>
            <a:r>
              <a:rPr lang="fr-BE"/>
              <a:t>».</a:t>
            </a:r>
            <a:endParaRPr lang="fr-BE">
              <a:cs typeface="Arial" panose="020B0604020202020204"/>
            </a:endParaRPr>
          </a:p>
        </p:txBody>
      </p:sp>
      <p:sp>
        <p:nvSpPr>
          <p:cNvPr id="4" name="Espace réservé du numéro de diapositive 3">
            <a:extLst>
              <a:ext uri="{FF2B5EF4-FFF2-40B4-BE49-F238E27FC236}">
                <a16:creationId xmlns:a16="http://schemas.microsoft.com/office/drawing/2014/main" id="{16527483-00E8-E9E7-3632-59B4642D2F84}"/>
              </a:ext>
            </a:extLst>
          </p:cNvPr>
          <p:cNvSpPr>
            <a:spLocks noGrp="1"/>
          </p:cNvSpPr>
          <p:nvPr>
            <p:ph type="sldNum" sz="quarter" idx="12"/>
          </p:nvPr>
        </p:nvSpPr>
        <p:spPr/>
        <p:txBody>
          <a:bodyPr/>
          <a:lstStyle/>
          <a:p>
            <a:fld id="{F9591D4C-BB8F-AE46-BE73-C616F30BBC5B}" type="slidenum">
              <a:rPr lang="en-US" smtClean="0"/>
              <a:pPr/>
              <a:t>40</a:t>
            </a:fld>
            <a:endParaRPr lang="en-US"/>
          </a:p>
        </p:txBody>
      </p:sp>
      <p:sp>
        <p:nvSpPr>
          <p:cNvPr id="6" name="Titre 5">
            <a:extLst>
              <a:ext uri="{FF2B5EF4-FFF2-40B4-BE49-F238E27FC236}">
                <a16:creationId xmlns:a16="http://schemas.microsoft.com/office/drawing/2014/main" id="{39538C76-8918-ABE5-AD5A-F2CCA2647C94}"/>
              </a:ext>
            </a:extLst>
          </p:cNvPr>
          <p:cNvSpPr>
            <a:spLocks noGrp="1"/>
          </p:cNvSpPr>
          <p:nvPr>
            <p:ph type="title"/>
          </p:nvPr>
        </p:nvSpPr>
        <p:spPr>
          <a:xfrm>
            <a:off x="515939" y="644387"/>
            <a:ext cx="11160124" cy="577153"/>
          </a:xfrm>
        </p:spPr>
        <p:txBody>
          <a:bodyPr/>
          <a:lstStyle/>
          <a:p>
            <a:pPr algn="just"/>
            <a:r>
              <a:rPr lang="fr-BE" sz="2800" err="1">
                <a:solidFill>
                  <a:srgbClr val="0073CF"/>
                </a:solidFill>
                <a:latin typeface="Cambria"/>
                <a:ea typeface="Cambria"/>
              </a:rPr>
              <a:t>C.E</a:t>
            </a:r>
            <a:r>
              <a:rPr lang="fr-BE" sz="2800">
                <a:solidFill>
                  <a:srgbClr val="0073CF"/>
                </a:solidFill>
                <a:latin typeface="Cambria"/>
                <a:ea typeface="Cambria"/>
              </a:rPr>
              <a:t>., arrêt n° 258.830 du 15 février 2024, </a:t>
            </a:r>
            <a:r>
              <a:rPr lang="fr-BE" sz="2800" i="1">
                <a:solidFill>
                  <a:srgbClr val="0073CF"/>
                </a:solidFill>
                <a:latin typeface="Cambria"/>
                <a:ea typeface="Cambria"/>
              </a:rPr>
              <a:t>ETABLISSEMENTS DUMAY-</a:t>
            </a:r>
            <a:r>
              <a:rPr lang="fr-BE" sz="2800" i="1" err="1">
                <a:solidFill>
                  <a:srgbClr val="0073CF"/>
                </a:solidFill>
                <a:latin typeface="Cambria"/>
                <a:ea typeface="Cambria"/>
              </a:rPr>
              <a:t>MIOR</a:t>
            </a:r>
            <a:r>
              <a:rPr lang="fr-BE" sz="2800" i="1">
                <a:solidFill>
                  <a:srgbClr val="0073CF"/>
                </a:solidFill>
                <a:latin typeface="Cambria"/>
                <a:ea typeface="Cambria"/>
              </a:rPr>
              <a:t> </a:t>
            </a:r>
            <a:r>
              <a:rPr lang="fr-BE" sz="2800">
                <a:solidFill>
                  <a:srgbClr val="0073CF"/>
                </a:solidFill>
                <a:latin typeface="Cambria"/>
                <a:ea typeface="Cambria"/>
              </a:rPr>
              <a:t>(extrême urgence)</a:t>
            </a:r>
            <a:endParaRPr lang="fr-BE" sz="2800">
              <a:latin typeface="Cambria"/>
              <a:ea typeface="Cambria"/>
            </a:endParaRPr>
          </a:p>
        </p:txBody>
      </p:sp>
      <p:sp>
        <p:nvSpPr>
          <p:cNvPr id="7" name="Espace réservé du pied de page 6">
            <a:extLst>
              <a:ext uri="{FF2B5EF4-FFF2-40B4-BE49-F238E27FC236}">
                <a16:creationId xmlns:a16="http://schemas.microsoft.com/office/drawing/2014/main" id="{48E4F038-9092-B858-FC46-2A3DF3347C76}"/>
              </a:ext>
            </a:extLst>
          </p:cNvPr>
          <p:cNvSpPr>
            <a:spLocks noGrp="1"/>
          </p:cNvSpPr>
          <p:nvPr>
            <p:ph type="ftr" sz="quarter" idx="17"/>
          </p:nvPr>
        </p:nvSpPr>
        <p:spPr/>
        <p:txBody>
          <a:bodyPr/>
          <a:lstStyle/>
          <a:p>
            <a:r>
              <a:rPr lang="en-US"/>
              <a:t>National Tender Day - 17 octobre 2024</a:t>
            </a:r>
          </a:p>
        </p:txBody>
      </p:sp>
      <p:sp>
        <p:nvSpPr>
          <p:cNvPr id="10" name="Text Placeholder 2">
            <a:extLst>
              <a:ext uri="{FF2B5EF4-FFF2-40B4-BE49-F238E27FC236}">
                <a16:creationId xmlns:a16="http://schemas.microsoft.com/office/drawing/2014/main" id="{28030605-127D-CFFB-F4D0-B79D5CCD8B7D}"/>
              </a:ext>
            </a:extLst>
          </p:cNvPr>
          <p:cNvSpPr txBox="1">
            <a:spLocks/>
          </p:cNvSpPr>
          <p:nvPr/>
        </p:nvSpPr>
        <p:spPr>
          <a:xfrm>
            <a:off x="585773" y="1432200"/>
            <a:ext cx="6523830" cy="435600"/>
          </a:xfrm>
          <a:prstGeom prst="rect">
            <a:avLst/>
          </a:prstGeom>
        </p:spPr>
        <p:txBody>
          <a:bodyPr vert="horz" lIns="0" tIns="0" rIns="0" bIns="0" spcCol="137160" rtlCol="0" anchor="t" anchorCtr="0">
            <a:normAutofit fontScale="92500"/>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Visite des lieux prévues par le CSC – Attestation de visite</a:t>
            </a:r>
          </a:p>
        </p:txBody>
      </p:sp>
      <p:sp>
        <p:nvSpPr>
          <p:cNvPr id="5" name="Text Placeholder 1">
            <a:extLst>
              <a:ext uri="{FF2B5EF4-FFF2-40B4-BE49-F238E27FC236}">
                <a16:creationId xmlns:a16="http://schemas.microsoft.com/office/drawing/2014/main" id="{AE8535DA-B4CA-B238-A79E-511C3AB1F942}"/>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p>
        </p:txBody>
      </p:sp>
    </p:spTree>
    <p:extLst>
      <p:ext uri="{BB962C8B-B14F-4D97-AF65-F5344CB8AC3E}">
        <p14:creationId xmlns:p14="http://schemas.microsoft.com/office/powerpoint/2010/main" val="1982163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16527483-00E8-E9E7-3632-59B4642D2F84}"/>
              </a:ext>
            </a:extLst>
          </p:cNvPr>
          <p:cNvSpPr>
            <a:spLocks noGrp="1"/>
          </p:cNvSpPr>
          <p:nvPr>
            <p:ph type="sldNum" sz="quarter" idx="12"/>
          </p:nvPr>
        </p:nvSpPr>
        <p:spPr>
          <a:xfrm>
            <a:off x="11676063" y="6582426"/>
            <a:ext cx="515935" cy="275573"/>
          </a:xfrm>
        </p:spPr>
        <p:txBody>
          <a:bodyPr vert="horz" lIns="0" tIns="0" rIns="0" bIns="0" rtlCol="0" anchor="ctr">
            <a:normAutofit/>
          </a:bodyPr>
          <a:lstStyle/>
          <a:p>
            <a:pPr>
              <a:spcAft>
                <a:spcPts val="600"/>
              </a:spcAft>
            </a:pPr>
            <a:fld id="{F9591D4C-BB8F-AE46-BE73-C616F30BBC5B}" type="slidenum">
              <a:rPr lang="en-US" smtClean="0"/>
              <a:pPr>
                <a:spcAft>
                  <a:spcPts val="600"/>
                </a:spcAft>
              </a:pPr>
              <a:t>41</a:t>
            </a:fld>
            <a:endParaRPr lang="en-US"/>
          </a:p>
        </p:txBody>
      </p:sp>
      <p:sp>
        <p:nvSpPr>
          <p:cNvPr id="10" name="Text Placeholder 2">
            <a:extLst>
              <a:ext uri="{FF2B5EF4-FFF2-40B4-BE49-F238E27FC236}">
                <a16:creationId xmlns:a16="http://schemas.microsoft.com/office/drawing/2014/main" id="{8585C1E7-A29B-AA70-D6F5-EDC1CE3A4B26}"/>
              </a:ext>
            </a:extLst>
          </p:cNvPr>
          <p:cNvSpPr txBox="1">
            <a:spLocks/>
          </p:cNvSpPr>
          <p:nvPr/>
        </p:nvSpPr>
        <p:spPr>
          <a:xfrm>
            <a:off x="526982" y="1594900"/>
            <a:ext cx="11160124" cy="237308"/>
          </a:xfrm>
          <a:prstGeom prst="rect">
            <a:avLst/>
          </a:prstGeom>
        </p:spPr>
        <p:txBody>
          <a:bodyPr vert="horz" lIns="0" tIns="0" rIns="0" bIns="0" spcCol="137160" rtlCol="0" anchor="t" anchorCtr="0">
            <a:normAutofit fontScale="85000" lnSpcReduction="20000"/>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defTabSz="180000">
              <a:lnSpc>
                <a:spcPct val="90000"/>
              </a:lnSpc>
              <a:defRPr/>
            </a:pPr>
            <a:r>
              <a:rPr lang="en-US" sz="2400" err="1">
                <a:latin typeface="Cambria"/>
                <a:ea typeface="Cambria"/>
              </a:rPr>
              <a:t>Visite</a:t>
            </a:r>
            <a:r>
              <a:rPr lang="en-US" sz="2400">
                <a:latin typeface="Cambria"/>
                <a:ea typeface="Cambria"/>
              </a:rPr>
              <a:t> des </a:t>
            </a:r>
            <a:r>
              <a:rPr lang="en-US" sz="2400" err="1">
                <a:latin typeface="Cambria"/>
                <a:ea typeface="Cambria"/>
              </a:rPr>
              <a:t>lieux</a:t>
            </a:r>
            <a:r>
              <a:rPr lang="en-US" sz="2400">
                <a:latin typeface="Cambria"/>
                <a:ea typeface="Cambria"/>
              </a:rPr>
              <a:t> </a:t>
            </a:r>
            <a:r>
              <a:rPr lang="en-US" sz="2400" err="1">
                <a:latin typeface="Cambria"/>
                <a:ea typeface="Cambria"/>
              </a:rPr>
              <a:t>prévues</a:t>
            </a:r>
            <a:r>
              <a:rPr lang="en-US" sz="2400">
                <a:latin typeface="Cambria"/>
                <a:ea typeface="Cambria"/>
              </a:rPr>
              <a:t> par le CSC – Attestation de</a:t>
            </a:r>
            <a:r>
              <a:rPr lang="en-US" sz="1700">
                <a:solidFill>
                  <a:srgbClr val="7B7B7B"/>
                </a:solidFill>
                <a:latin typeface="Arial" panose="020B0604020202020204"/>
                <a:ea typeface="Cambria"/>
                <a:cs typeface="Arial" panose="020B0604020202020204"/>
              </a:rPr>
              <a:t> </a:t>
            </a:r>
            <a:r>
              <a:rPr lang="en-US" err="1">
                <a:latin typeface="Cambria"/>
                <a:ea typeface="Cambria"/>
              </a:rPr>
              <a:t>visite</a:t>
            </a:r>
          </a:p>
        </p:txBody>
      </p:sp>
      <p:sp>
        <p:nvSpPr>
          <p:cNvPr id="6" name="Titre 5">
            <a:extLst>
              <a:ext uri="{FF2B5EF4-FFF2-40B4-BE49-F238E27FC236}">
                <a16:creationId xmlns:a16="http://schemas.microsoft.com/office/drawing/2014/main" id="{39538C76-8918-ABE5-AD5A-F2CCA2647C94}"/>
              </a:ext>
            </a:extLst>
          </p:cNvPr>
          <p:cNvSpPr>
            <a:spLocks noGrp="1"/>
          </p:cNvSpPr>
          <p:nvPr>
            <p:ph type="title"/>
          </p:nvPr>
        </p:nvSpPr>
        <p:spPr>
          <a:xfrm>
            <a:off x="515939" y="677518"/>
            <a:ext cx="11160124" cy="577153"/>
          </a:xfrm>
        </p:spPr>
        <p:txBody>
          <a:bodyPr vert="horz" lIns="0" tIns="0" rIns="0" bIns="0" rtlCol="0" anchor="t" anchorCtr="0">
            <a:normAutofit fontScale="90000"/>
          </a:bodyPr>
          <a:lstStyle/>
          <a:p>
            <a:pPr algn="just"/>
            <a:r>
              <a:rPr lang="en-US" sz="2800">
                <a:solidFill>
                  <a:srgbClr val="0073CF"/>
                </a:solidFill>
                <a:latin typeface="Cambria"/>
                <a:ea typeface="Cambria"/>
              </a:rPr>
              <a:t>C.E., </a:t>
            </a:r>
            <a:r>
              <a:rPr lang="en-US" sz="2800" err="1">
                <a:solidFill>
                  <a:srgbClr val="0073CF"/>
                </a:solidFill>
                <a:latin typeface="Cambria"/>
                <a:ea typeface="Cambria"/>
              </a:rPr>
              <a:t>arrêt</a:t>
            </a:r>
            <a:r>
              <a:rPr lang="en-US" sz="2800">
                <a:solidFill>
                  <a:srgbClr val="0073CF"/>
                </a:solidFill>
                <a:latin typeface="Cambria"/>
                <a:ea typeface="Cambria"/>
              </a:rPr>
              <a:t> n° 258.830 du 15 </a:t>
            </a:r>
            <a:r>
              <a:rPr lang="en-US" sz="2800" err="1">
                <a:solidFill>
                  <a:srgbClr val="0073CF"/>
                </a:solidFill>
                <a:latin typeface="Cambria"/>
                <a:ea typeface="Cambria"/>
              </a:rPr>
              <a:t>février</a:t>
            </a:r>
            <a:r>
              <a:rPr lang="en-US" sz="2800">
                <a:solidFill>
                  <a:srgbClr val="0073CF"/>
                </a:solidFill>
                <a:latin typeface="Cambria"/>
                <a:ea typeface="Cambria"/>
              </a:rPr>
              <a:t> 2024, </a:t>
            </a:r>
            <a:r>
              <a:rPr lang="en-US" sz="2800" i="1">
                <a:solidFill>
                  <a:srgbClr val="0073CF"/>
                </a:solidFill>
                <a:latin typeface="Cambria"/>
                <a:ea typeface="Cambria"/>
              </a:rPr>
              <a:t>ETABLISSEMENTS</a:t>
            </a:r>
            <a:r>
              <a:rPr lang="en-US" sz="2800">
                <a:solidFill>
                  <a:srgbClr val="0073CF"/>
                </a:solidFill>
                <a:latin typeface="Cambria"/>
                <a:ea typeface="Cambria"/>
              </a:rPr>
              <a:t> </a:t>
            </a:r>
            <a:r>
              <a:rPr lang="en-US" sz="2800" i="1">
                <a:solidFill>
                  <a:srgbClr val="0073CF"/>
                </a:solidFill>
                <a:latin typeface="Cambria"/>
                <a:ea typeface="Cambria"/>
              </a:rPr>
              <a:t>DUMAY-MIOR</a:t>
            </a:r>
            <a:r>
              <a:rPr lang="en-US" sz="2800">
                <a:solidFill>
                  <a:srgbClr val="0073CF"/>
                </a:solidFill>
                <a:latin typeface="Cambria"/>
                <a:ea typeface="Cambria"/>
              </a:rPr>
              <a:t> (</a:t>
            </a:r>
            <a:r>
              <a:rPr lang="en-US" sz="2800" err="1">
                <a:solidFill>
                  <a:srgbClr val="0073CF"/>
                </a:solidFill>
                <a:latin typeface="Cambria"/>
                <a:ea typeface="Cambria"/>
              </a:rPr>
              <a:t>extrême</a:t>
            </a:r>
            <a:r>
              <a:rPr lang="en-US" sz="2800">
                <a:solidFill>
                  <a:srgbClr val="0073CF"/>
                </a:solidFill>
                <a:latin typeface="Cambria"/>
                <a:ea typeface="Cambria"/>
              </a:rPr>
              <a:t> urgence)</a:t>
            </a:r>
            <a:endParaRPr lang="en-US"/>
          </a:p>
        </p:txBody>
      </p:sp>
      <p:sp>
        <p:nvSpPr>
          <p:cNvPr id="7" name="Espace réservé du pied de page 6">
            <a:extLst>
              <a:ext uri="{FF2B5EF4-FFF2-40B4-BE49-F238E27FC236}">
                <a16:creationId xmlns:a16="http://schemas.microsoft.com/office/drawing/2014/main" id="{48E4F038-9092-B858-FC46-2A3DF3347C76}"/>
              </a:ext>
            </a:extLst>
          </p:cNvPr>
          <p:cNvSpPr>
            <a:spLocks noGrp="1"/>
          </p:cNvSpPr>
          <p:nvPr>
            <p:ph type="ftr" sz="quarter" idx="17"/>
          </p:nvPr>
        </p:nvSpPr>
        <p:spPr>
          <a:xfrm>
            <a:off x="2387600" y="6596798"/>
            <a:ext cx="7416800" cy="256092"/>
          </a:xfrm>
        </p:spPr>
        <p:txBody>
          <a:bodyPr vert="horz" lIns="91440" tIns="45720" rIns="91440" bIns="45720" rtlCol="0" anchor="ctr">
            <a:normAutofit/>
          </a:bodyPr>
          <a:lstStyle/>
          <a:p>
            <a:pPr>
              <a:spcAft>
                <a:spcPts val="600"/>
              </a:spcAft>
            </a:pPr>
            <a:r>
              <a:rPr lang="en-US" kern="1200">
                <a:latin typeface="+mn-lt"/>
                <a:ea typeface="+mn-ea"/>
                <a:cs typeface="+mn-cs"/>
              </a:rPr>
              <a:t>National Tender Day - 17 octobre 2024</a:t>
            </a:r>
          </a:p>
        </p:txBody>
      </p:sp>
      <p:pic>
        <p:nvPicPr>
          <p:cNvPr id="8" name="Picture Placeholder 7" descr="Looking up at a building&#10;&#10;Description automatically generated">
            <a:extLst>
              <a:ext uri="{FF2B5EF4-FFF2-40B4-BE49-F238E27FC236}">
                <a16:creationId xmlns:a16="http://schemas.microsoft.com/office/drawing/2014/main" id="{ACFDCBD4-DF0A-F64D-5763-3598D608BE5C}"/>
              </a:ext>
            </a:extLst>
          </p:cNvPr>
          <p:cNvPicPr>
            <a:picLocks noGrp="1" noChangeAspect="1"/>
          </p:cNvPicPr>
          <p:nvPr>
            <p:ph type="pic" sz="quarter" idx="18"/>
          </p:nvPr>
        </p:nvPicPr>
        <p:blipFill>
          <a:blip r:embed="rId2"/>
          <a:srcRect t="10793" r="-95" b="53463"/>
          <a:stretch/>
        </p:blipFill>
        <p:spPr>
          <a:xfrm>
            <a:off x="20" y="3671047"/>
            <a:ext cx="12203549" cy="2908964"/>
          </a:xfrm>
          <a:noFill/>
        </p:spPr>
      </p:pic>
      <p:sp>
        <p:nvSpPr>
          <p:cNvPr id="2" name="Espace réservé du contenu 1">
            <a:extLst>
              <a:ext uri="{FF2B5EF4-FFF2-40B4-BE49-F238E27FC236}">
                <a16:creationId xmlns:a16="http://schemas.microsoft.com/office/drawing/2014/main" id="{6B35FE88-4EF3-C7A0-7A1D-D7ECB5DEC11E}"/>
              </a:ext>
            </a:extLst>
          </p:cNvPr>
          <p:cNvSpPr>
            <a:spLocks noGrp="1"/>
          </p:cNvSpPr>
          <p:nvPr>
            <p:ph sz="quarter" idx="19"/>
          </p:nvPr>
        </p:nvSpPr>
        <p:spPr>
          <a:xfrm>
            <a:off x="515938" y="1973330"/>
            <a:ext cx="11160125" cy="2047831"/>
          </a:xfrm>
        </p:spPr>
        <p:txBody>
          <a:bodyPr vert="horz" lIns="0" tIns="0" rIns="0" bIns="0" spcCol="137160" rtlCol="0" anchor="t">
            <a:normAutofit/>
          </a:bodyPr>
          <a:lstStyle/>
          <a:p>
            <a:pPr marL="0" indent="0" algn="just">
              <a:buNone/>
            </a:pPr>
            <a:r>
              <a:rPr lang="en-US" sz="1800"/>
              <a:t>3) « </a:t>
            </a:r>
            <a:r>
              <a:rPr lang="en-US" sz="1800" i="1"/>
              <a:t>La motivation de </a:t>
            </a:r>
            <a:r>
              <a:rPr lang="en-US" sz="1800" i="1" err="1"/>
              <a:t>l’acte</a:t>
            </a:r>
            <a:r>
              <a:rPr lang="en-US" sz="1800" i="1"/>
              <a:t> </a:t>
            </a:r>
            <a:r>
              <a:rPr lang="en-US" sz="1800" i="1" err="1"/>
              <a:t>attaqué</a:t>
            </a:r>
            <a:r>
              <a:rPr lang="en-US" sz="1800" i="1"/>
              <a:t> ne </a:t>
            </a:r>
            <a:r>
              <a:rPr lang="en-US" sz="1800" i="1" err="1"/>
              <a:t>comporte</a:t>
            </a:r>
            <a:r>
              <a:rPr lang="en-US" sz="1800" i="1"/>
              <a:t> </a:t>
            </a:r>
            <a:r>
              <a:rPr lang="en-US" sz="1800" i="1" err="1"/>
              <a:t>aucune</a:t>
            </a:r>
            <a:r>
              <a:rPr lang="en-US" sz="1800" i="1"/>
              <a:t> indication  </a:t>
            </a:r>
            <a:r>
              <a:rPr lang="en-US" sz="1800" i="1" err="1"/>
              <a:t>permettant</a:t>
            </a:r>
            <a:r>
              <a:rPr lang="en-US" sz="1800" i="1"/>
              <a:t> de </a:t>
            </a:r>
            <a:r>
              <a:rPr lang="en-US" sz="1800" i="1" err="1"/>
              <a:t>comprendre</a:t>
            </a:r>
            <a:r>
              <a:rPr lang="en-US" sz="1800" i="1"/>
              <a:t> les raisons pour </a:t>
            </a:r>
            <a:r>
              <a:rPr lang="en-US" sz="1800" i="1" err="1"/>
              <a:t>lesquelles</a:t>
            </a:r>
            <a:r>
              <a:rPr lang="en-US" sz="1800" i="1"/>
              <a:t> son auteur </a:t>
            </a:r>
            <a:r>
              <a:rPr lang="en-US" sz="1800" i="1" err="1"/>
              <a:t>accorde</a:t>
            </a:r>
            <a:r>
              <a:rPr lang="en-US" sz="1800" i="1"/>
              <a:t> plus de </a:t>
            </a:r>
            <a:r>
              <a:rPr lang="en-US" sz="1800" i="1" err="1"/>
              <a:t>crédit</a:t>
            </a:r>
            <a:r>
              <a:rPr lang="en-US" sz="1800" i="1"/>
              <a:t> à </a:t>
            </a:r>
            <a:r>
              <a:rPr lang="en-US" sz="1800" i="1" err="1"/>
              <a:t>cette</a:t>
            </a:r>
            <a:r>
              <a:rPr lang="en-US" sz="1800" i="1"/>
              <a:t> </a:t>
            </a:r>
            <a:r>
              <a:rPr lang="en-US" sz="1800" i="1" err="1"/>
              <a:t>déclaration</a:t>
            </a:r>
            <a:r>
              <a:rPr lang="en-US" sz="1800" i="1"/>
              <a:t> </a:t>
            </a:r>
            <a:r>
              <a:rPr lang="en-US" sz="1800" i="1" err="1"/>
              <a:t>établie</a:t>
            </a:r>
            <a:r>
              <a:rPr lang="en-US" sz="1800" i="1"/>
              <a:t> plus de sept </a:t>
            </a:r>
            <a:r>
              <a:rPr lang="en-US" sz="1800" i="1" err="1"/>
              <a:t>mois</a:t>
            </a:r>
            <a:r>
              <a:rPr lang="en-US" sz="1800" i="1"/>
              <a:t> après les </a:t>
            </a:r>
            <a:r>
              <a:rPr lang="en-US" sz="1800" i="1" err="1"/>
              <a:t>visites</a:t>
            </a:r>
            <a:r>
              <a:rPr lang="en-US" sz="1800" i="1"/>
              <a:t>, </a:t>
            </a:r>
            <a:r>
              <a:rPr lang="en-US" sz="1800" i="1" err="1"/>
              <a:t>plutôt</a:t>
            </a:r>
            <a:r>
              <a:rPr lang="en-US" sz="1800" i="1"/>
              <a:t> </a:t>
            </a:r>
            <a:r>
              <a:rPr lang="en-US" sz="1800" i="1" err="1"/>
              <a:t>qu’à</a:t>
            </a:r>
            <a:r>
              <a:rPr lang="en-US" sz="1800" i="1"/>
              <a:t> </a:t>
            </a:r>
            <a:r>
              <a:rPr lang="en-US" sz="1800" i="1" err="1"/>
              <a:t>l’attestation</a:t>
            </a:r>
            <a:r>
              <a:rPr lang="en-US" sz="1800" i="1"/>
              <a:t> </a:t>
            </a:r>
            <a:r>
              <a:rPr lang="en-US" sz="1800" i="1" err="1"/>
              <a:t>rédigée</a:t>
            </a:r>
            <a:r>
              <a:rPr lang="en-US" sz="1800" i="1"/>
              <a:t> par la </a:t>
            </a:r>
            <a:r>
              <a:rPr lang="en-US" sz="1800" i="1" err="1"/>
              <a:t>même</a:t>
            </a:r>
            <a:r>
              <a:rPr lang="en-US" sz="1800" i="1"/>
              <a:t> </a:t>
            </a:r>
            <a:r>
              <a:rPr lang="en-US" sz="1800" i="1" err="1"/>
              <a:t>personne</a:t>
            </a:r>
            <a:r>
              <a:rPr lang="en-US" sz="1800" i="1"/>
              <a:t> au moment des </a:t>
            </a:r>
            <a:r>
              <a:rPr lang="en-US" sz="1800" i="1" err="1"/>
              <a:t>visites</a:t>
            </a:r>
            <a:r>
              <a:rPr lang="en-US" sz="1800" i="1"/>
              <a:t>. Il </a:t>
            </a:r>
            <a:r>
              <a:rPr lang="en-US" sz="1800" i="1" err="1"/>
              <a:t>n’y</a:t>
            </a:r>
            <a:r>
              <a:rPr lang="en-US" sz="1800" i="1"/>
              <a:t> a pas lieu, à </a:t>
            </a:r>
            <a:r>
              <a:rPr lang="en-US" sz="1800" i="1" err="1"/>
              <a:t>ce</a:t>
            </a:r>
            <a:r>
              <a:rPr lang="en-US" sz="1800" i="1"/>
              <a:t> </a:t>
            </a:r>
            <a:r>
              <a:rPr lang="en-US" sz="1800" i="1" err="1"/>
              <a:t>propos</a:t>
            </a:r>
            <a:r>
              <a:rPr lang="en-US" sz="1800" i="1"/>
              <a:t>, </a:t>
            </a:r>
            <a:r>
              <a:rPr lang="en-US" sz="1800" i="1" err="1"/>
              <a:t>d’avoir</a:t>
            </a:r>
            <a:r>
              <a:rPr lang="en-US" sz="1800" i="1"/>
              <a:t> </a:t>
            </a:r>
            <a:r>
              <a:rPr lang="en-US" sz="1800" i="1" err="1"/>
              <a:t>égard</a:t>
            </a:r>
            <a:r>
              <a:rPr lang="en-US" sz="1800" i="1"/>
              <a:t> aux arguments exposés pour la première </a:t>
            </a:r>
            <a:r>
              <a:rPr lang="en-US" sz="1800" i="1" err="1"/>
              <a:t>fois</a:t>
            </a:r>
            <a:r>
              <a:rPr lang="en-US" sz="1800" i="1"/>
              <a:t> dans la note </a:t>
            </a:r>
            <a:r>
              <a:rPr lang="en-US" sz="1800" i="1" err="1"/>
              <a:t>d’observations</a:t>
            </a:r>
            <a:r>
              <a:rPr lang="en-US" sz="1800" i="1"/>
              <a:t> </a:t>
            </a:r>
            <a:r>
              <a:rPr lang="en-US" sz="1800"/>
              <a:t>».</a:t>
            </a:r>
            <a:endParaRPr lang="en-US" sz="1800">
              <a:cs typeface="Arial"/>
            </a:endParaRPr>
          </a:p>
          <a:p>
            <a:pPr marL="0" indent="0" algn="just">
              <a:buNone/>
            </a:pPr>
            <a:r>
              <a:rPr lang="en-US" sz="1800"/>
              <a:t>Le C.E. suspend </a:t>
            </a:r>
            <a:r>
              <a:rPr lang="en-US" sz="1800" err="1"/>
              <a:t>donc</a:t>
            </a:r>
            <a:r>
              <a:rPr lang="en-US" sz="1800"/>
              <a:t> la </a:t>
            </a:r>
            <a:r>
              <a:rPr lang="en-US" sz="1800" err="1"/>
              <a:t>décision</a:t>
            </a:r>
            <a:r>
              <a:rPr lang="en-US" sz="1800"/>
              <a:t> </a:t>
            </a:r>
            <a:r>
              <a:rPr lang="en-US" sz="1800" err="1"/>
              <a:t>motivée</a:t>
            </a:r>
            <a:r>
              <a:rPr lang="en-US" sz="1800"/>
              <a:t> </a:t>
            </a:r>
            <a:r>
              <a:rPr lang="en-US" sz="1800" err="1"/>
              <a:t>d’attribution</a:t>
            </a:r>
            <a:r>
              <a:rPr lang="en-US" sz="1800"/>
              <a:t>. </a:t>
            </a:r>
            <a:endParaRPr lang="en-US" sz="1800">
              <a:cs typeface="Arial" panose="020B0604020202020204"/>
            </a:endParaRPr>
          </a:p>
        </p:txBody>
      </p:sp>
      <p:sp>
        <p:nvSpPr>
          <p:cNvPr id="11" name="Text Placeholder 1">
            <a:extLst>
              <a:ext uri="{FF2B5EF4-FFF2-40B4-BE49-F238E27FC236}">
                <a16:creationId xmlns:a16="http://schemas.microsoft.com/office/drawing/2014/main" id="{E66101C9-B213-3D36-DAA8-FACAB931E4D5}"/>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p>
        </p:txBody>
      </p:sp>
    </p:spTree>
    <p:extLst>
      <p:ext uri="{BB962C8B-B14F-4D97-AF65-F5344CB8AC3E}">
        <p14:creationId xmlns:p14="http://schemas.microsoft.com/office/powerpoint/2010/main" val="18683588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C27BA02-421B-DBED-2C83-B2139C418E36}"/>
              </a:ext>
            </a:extLst>
          </p:cNvPr>
          <p:cNvSpPr>
            <a:spLocks noGrp="1"/>
          </p:cNvSpPr>
          <p:nvPr>
            <p:ph sz="quarter" idx="18"/>
          </p:nvPr>
        </p:nvSpPr>
        <p:spPr>
          <a:xfrm>
            <a:off x="511176" y="2298496"/>
            <a:ext cx="11160124" cy="4426554"/>
          </a:xfrm>
        </p:spPr>
        <p:txBody>
          <a:bodyPr vert="horz" lIns="0" tIns="0" rIns="0" bIns="0" spcCol="137160" rtlCol="0" anchor="t">
            <a:noAutofit/>
          </a:bodyPr>
          <a:lstStyle/>
          <a:p>
            <a:pPr marL="229870" indent="-229870" algn="just"/>
            <a:r>
              <a:rPr lang="fr-BE"/>
              <a:t>Il s’agit de la suite de l’arrêt précédent. Le PA procède à nouveau à l’attribution du marché public et l’offre de la requérante est à nouveau déclarée irrégulière notamment, car elle n’a pas participé aux visites imposées par le CSC. </a:t>
            </a:r>
            <a:endParaRPr lang="en-US">
              <a:cs typeface="Arial" panose="020B0604020202020204"/>
            </a:endParaRPr>
          </a:p>
          <a:p>
            <a:pPr marL="229870" indent="-229870"/>
            <a:r>
              <a:rPr lang="fr-BE"/>
              <a:t>Cette fois-ci, le </a:t>
            </a:r>
            <a:r>
              <a:rPr lang="fr-BE" err="1"/>
              <a:t>C.E</a:t>
            </a:r>
            <a:r>
              <a:rPr lang="fr-BE"/>
              <a:t>. constate : </a:t>
            </a:r>
            <a:endParaRPr lang="fr-BE">
              <a:cs typeface="Arial"/>
            </a:endParaRPr>
          </a:p>
          <a:p>
            <a:pPr marL="461645" lvl="1" indent="-236220" algn="just"/>
            <a:r>
              <a:rPr lang="fr-BE" sz="1700"/>
              <a:t>« </a:t>
            </a:r>
            <a:r>
              <a:rPr lang="fr-BE" sz="1700" i="1"/>
              <a:t>L’attestation de visite que la requérante a jointe à son offre a été signée par un préposé de la partie adverse lors des visites organisées sur les sites concernés les 4 et 5 mai 2023. Après l’avoir signée, celui-ci a toutefois déclaré que cette attestation ne correspondait pas à la réalité dès lors que le représentant de la requérante ès lors que le représentant de la requérante, arrivé en retard au rendez-vous fixé pour la seconde journée de visites, n’était pas présent pour la visite des sites de Niamey 1-2-3-4, qu’il n’avait par  ailleurs pas pu terminer la visite l’après-midi (…) </a:t>
            </a:r>
            <a:r>
              <a:rPr lang="fr-BE" sz="1700"/>
              <a:t>»</a:t>
            </a:r>
            <a:endParaRPr lang="fr-BE" sz="1700">
              <a:cs typeface="Arial" panose="020B0604020202020204"/>
            </a:endParaRPr>
          </a:p>
          <a:p>
            <a:pPr marL="461645" lvl="1" indent="-236220" algn="just"/>
            <a:r>
              <a:rPr lang="fr-BE" sz="1700"/>
              <a:t>« </a:t>
            </a:r>
            <a:r>
              <a:rPr lang="fr-BE" sz="1700" i="1"/>
              <a:t>Contrairement aux affirmations de la requérante, le cahier spécial des charges n’attache pas de valeur probante particulière à l’attestation de visite. S’il est établi que cette attestation ne correspond pas à la réalité, la partie adverse peut décider qu’elle ne produit pas les effets que sa délivrance laisse supposer </a:t>
            </a:r>
            <a:r>
              <a:rPr lang="fr-BE" sz="1700" b="0" i="0" u="none" strike="noStrike" baseline="0">
                <a:solidFill>
                  <a:srgbClr val="000000"/>
                </a:solidFill>
                <a:latin typeface="TimesNewRoman"/>
              </a:rPr>
              <a:t>».</a:t>
            </a:r>
            <a:endParaRPr lang="fr-BE" sz="1700">
              <a:cs typeface="Arial" panose="020B0604020202020204"/>
            </a:endParaRPr>
          </a:p>
        </p:txBody>
      </p:sp>
      <p:sp>
        <p:nvSpPr>
          <p:cNvPr id="4" name="Espace réservé du numéro de diapositive 3">
            <a:extLst>
              <a:ext uri="{FF2B5EF4-FFF2-40B4-BE49-F238E27FC236}">
                <a16:creationId xmlns:a16="http://schemas.microsoft.com/office/drawing/2014/main" id="{91722332-21E9-A087-6CED-B6325EFE7802}"/>
              </a:ext>
            </a:extLst>
          </p:cNvPr>
          <p:cNvSpPr>
            <a:spLocks noGrp="1"/>
          </p:cNvSpPr>
          <p:nvPr>
            <p:ph type="sldNum" sz="quarter" idx="12"/>
          </p:nvPr>
        </p:nvSpPr>
        <p:spPr/>
        <p:txBody>
          <a:bodyPr/>
          <a:lstStyle/>
          <a:p>
            <a:fld id="{F9591D4C-BB8F-AE46-BE73-C616F30BBC5B}" type="slidenum">
              <a:rPr lang="en-US" smtClean="0"/>
              <a:pPr/>
              <a:t>42</a:t>
            </a:fld>
            <a:endParaRPr lang="en-US"/>
          </a:p>
        </p:txBody>
      </p:sp>
      <p:sp>
        <p:nvSpPr>
          <p:cNvPr id="6" name="Titre 5">
            <a:extLst>
              <a:ext uri="{FF2B5EF4-FFF2-40B4-BE49-F238E27FC236}">
                <a16:creationId xmlns:a16="http://schemas.microsoft.com/office/drawing/2014/main" id="{516CA37F-C870-D12E-5736-C65241428EF9}"/>
              </a:ext>
            </a:extLst>
          </p:cNvPr>
          <p:cNvSpPr>
            <a:spLocks noGrp="1"/>
          </p:cNvSpPr>
          <p:nvPr>
            <p:ph type="title"/>
          </p:nvPr>
        </p:nvSpPr>
        <p:spPr>
          <a:xfrm>
            <a:off x="515939" y="765865"/>
            <a:ext cx="11160124" cy="577153"/>
          </a:xfrm>
        </p:spPr>
        <p:txBody>
          <a:bodyPr/>
          <a:lstStyle/>
          <a:p>
            <a:pPr algn="just"/>
            <a:r>
              <a:rPr lang="fr-BE" sz="2800" err="1">
                <a:solidFill>
                  <a:srgbClr val="0073CF"/>
                </a:solidFill>
                <a:latin typeface="Cambria"/>
                <a:ea typeface="Cambria"/>
              </a:rPr>
              <a:t>C.E</a:t>
            </a:r>
            <a:r>
              <a:rPr lang="fr-BE" sz="2800">
                <a:solidFill>
                  <a:srgbClr val="0073CF"/>
                </a:solidFill>
                <a:latin typeface="Cambria"/>
                <a:ea typeface="Cambria"/>
              </a:rPr>
              <a:t>., arrêt n° 260.087 du 12 juin 2024, </a:t>
            </a:r>
            <a:r>
              <a:rPr lang="fr-BE" sz="2800" i="1">
                <a:solidFill>
                  <a:srgbClr val="0073CF"/>
                </a:solidFill>
                <a:latin typeface="Cambria"/>
                <a:ea typeface="Cambria"/>
              </a:rPr>
              <a:t>ETABLISSEMENTS DUMAY-</a:t>
            </a:r>
            <a:r>
              <a:rPr lang="fr-BE" sz="2800" i="1" err="1">
                <a:solidFill>
                  <a:srgbClr val="0073CF"/>
                </a:solidFill>
                <a:latin typeface="Cambria"/>
                <a:ea typeface="Cambria"/>
              </a:rPr>
              <a:t>MIOR</a:t>
            </a:r>
            <a:r>
              <a:rPr lang="fr-BE" sz="2800" i="1">
                <a:solidFill>
                  <a:srgbClr val="0073CF"/>
                </a:solidFill>
                <a:latin typeface="Cambria"/>
                <a:ea typeface="Cambria"/>
              </a:rPr>
              <a:t> </a:t>
            </a:r>
            <a:r>
              <a:rPr lang="fr-BE" sz="2800">
                <a:solidFill>
                  <a:srgbClr val="0073CF"/>
                </a:solidFill>
                <a:latin typeface="Cambria"/>
                <a:ea typeface="Cambria"/>
              </a:rPr>
              <a:t>(extrême urgence)</a:t>
            </a:r>
            <a:endParaRPr lang="en-US" sz="2800">
              <a:latin typeface="Cambria"/>
              <a:ea typeface="Cambria"/>
            </a:endParaRPr>
          </a:p>
        </p:txBody>
      </p:sp>
      <p:sp>
        <p:nvSpPr>
          <p:cNvPr id="7" name="Espace réservé du pied de page 6">
            <a:extLst>
              <a:ext uri="{FF2B5EF4-FFF2-40B4-BE49-F238E27FC236}">
                <a16:creationId xmlns:a16="http://schemas.microsoft.com/office/drawing/2014/main" id="{BEC11DFC-5FAC-AD0C-2069-BF7905FBB7F4}"/>
              </a:ext>
            </a:extLst>
          </p:cNvPr>
          <p:cNvSpPr>
            <a:spLocks noGrp="1"/>
          </p:cNvSpPr>
          <p:nvPr>
            <p:ph type="ftr" sz="quarter" idx="17"/>
          </p:nvPr>
        </p:nvSpPr>
        <p:spPr/>
        <p:txBody>
          <a:bodyPr/>
          <a:lstStyle/>
          <a:p>
            <a:r>
              <a:rPr lang="en-US"/>
              <a:t>National Tender Day - 17 octobre 2024</a:t>
            </a:r>
          </a:p>
        </p:txBody>
      </p:sp>
      <p:sp>
        <p:nvSpPr>
          <p:cNvPr id="8" name="Text Placeholder 2">
            <a:extLst>
              <a:ext uri="{FF2B5EF4-FFF2-40B4-BE49-F238E27FC236}">
                <a16:creationId xmlns:a16="http://schemas.microsoft.com/office/drawing/2014/main" id="{D83BD463-E77C-2310-FF21-5EF5F53D57A5}"/>
              </a:ext>
            </a:extLst>
          </p:cNvPr>
          <p:cNvSpPr txBox="1">
            <a:spLocks noGrp="1"/>
          </p:cNvSpPr>
          <p:nvPr>
            <p:ph type="body" idx="1"/>
          </p:nvPr>
        </p:nvSpPr>
        <p:spPr>
          <a:xfrm>
            <a:off x="515938" y="1719055"/>
            <a:ext cx="11160125" cy="436563"/>
          </a:xfrm>
          <a:prstGeom prst="rect">
            <a:avLst/>
          </a:prstGeo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Visite des lieux prévues par le CSC – Attestation de visites</a:t>
            </a:r>
          </a:p>
        </p:txBody>
      </p:sp>
      <p:sp>
        <p:nvSpPr>
          <p:cNvPr id="5" name="Text Placeholder 1">
            <a:extLst>
              <a:ext uri="{FF2B5EF4-FFF2-40B4-BE49-F238E27FC236}">
                <a16:creationId xmlns:a16="http://schemas.microsoft.com/office/drawing/2014/main" id="{EFEF0C77-976E-E5BE-81E4-E2ABC435DFBF}"/>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p>
        </p:txBody>
      </p:sp>
    </p:spTree>
    <p:extLst>
      <p:ext uri="{BB962C8B-B14F-4D97-AF65-F5344CB8AC3E}">
        <p14:creationId xmlns:p14="http://schemas.microsoft.com/office/powerpoint/2010/main" val="26695508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C27BA02-421B-DBED-2C83-B2139C418E36}"/>
              </a:ext>
            </a:extLst>
          </p:cNvPr>
          <p:cNvSpPr>
            <a:spLocks noGrp="1"/>
          </p:cNvSpPr>
          <p:nvPr>
            <p:ph sz="quarter" idx="18"/>
          </p:nvPr>
        </p:nvSpPr>
        <p:spPr>
          <a:xfrm>
            <a:off x="511176" y="1867800"/>
            <a:ext cx="11160124" cy="4426554"/>
          </a:xfrm>
        </p:spPr>
        <p:txBody>
          <a:bodyPr vert="horz" lIns="0" tIns="0" rIns="0" bIns="0" spcCol="137160" rtlCol="0" anchor="t">
            <a:noAutofit/>
          </a:bodyPr>
          <a:lstStyle/>
          <a:p>
            <a:pPr marL="229870" indent="-229870"/>
            <a:r>
              <a:rPr lang="fr-BE"/>
              <a:t>À l’inverse de l’arrêt précédent le C.E. indique : </a:t>
            </a:r>
            <a:endParaRPr lang="en-US"/>
          </a:p>
          <a:p>
            <a:pPr marL="461645" lvl="1" indent="-236220" algn="just"/>
            <a:r>
              <a:rPr lang="fr-BE"/>
              <a:t>« </a:t>
            </a:r>
            <a:r>
              <a:rPr lang="fr-BE" sz="1800" i="1"/>
              <a:t>Contrairement à ce qu’affirme la requérante, </a:t>
            </a:r>
            <a:r>
              <a:rPr lang="fr-BE" sz="1800" b="1" i="1"/>
              <a:t>la partie adverse n’était pas tenue de s’inscrire en faux contre l’attestation de visite pour pouvoir en contester le contenu, puisque l’auteur de cette attestation reconnaît</a:t>
            </a:r>
            <a:r>
              <a:rPr lang="fr-BE" sz="1800" i="1"/>
              <a:t>, lui-même, par écrit, </a:t>
            </a:r>
            <a:r>
              <a:rPr lang="fr-BE" sz="1800" b="1" i="1"/>
              <a:t>que cette attestation ne correspond pas à la réalité</a:t>
            </a:r>
            <a:r>
              <a:rPr lang="fr-BE" sz="1800" b="1"/>
              <a:t> </a:t>
            </a:r>
            <a:r>
              <a:rPr lang="fr-BE" sz="1800"/>
              <a:t>».</a:t>
            </a:r>
            <a:endParaRPr lang="fr-BE" sz="1800">
              <a:cs typeface="Arial"/>
            </a:endParaRPr>
          </a:p>
          <a:p>
            <a:pPr marL="461645" lvl="1" indent="-236220" algn="just"/>
            <a:r>
              <a:rPr lang="fr-BE" sz="1800"/>
              <a:t>« Prima facie</a:t>
            </a:r>
            <a:r>
              <a:rPr lang="fr-BE" sz="1800" i="1"/>
              <a:t>, la </a:t>
            </a:r>
            <a:r>
              <a:rPr lang="fr-BE" sz="1800" b="1" i="1"/>
              <a:t>partie adverse ne viole pas non plus le cahier spécial des charges </a:t>
            </a:r>
            <a:r>
              <a:rPr lang="fr-BE" sz="1800" i="1"/>
              <a:t>ni le principe </a:t>
            </a:r>
            <a:r>
              <a:rPr lang="fr-BE" sz="1800" err="1"/>
              <a:t>patere</a:t>
            </a:r>
            <a:r>
              <a:rPr lang="fr-BE" sz="1800"/>
              <a:t> legem </a:t>
            </a:r>
            <a:r>
              <a:rPr lang="fr-BE" sz="1800" err="1"/>
              <a:t>quam</a:t>
            </a:r>
            <a:r>
              <a:rPr lang="fr-BE" sz="1800"/>
              <a:t> </a:t>
            </a:r>
            <a:r>
              <a:rPr lang="fr-BE" sz="1800" err="1"/>
              <a:t>ipse</a:t>
            </a:r>
            <a:r>
              <a:rPr lang="fr-BE" sz="1800"/>
              <a:t> </a:t>
            </a:r>
            <a:r>
              <a:rPr lang="fr-BE" sz="1800" err="1"/>
              <a:t>fecisti</a:t>
            </a:r>
            <a:r>
              <a:rPr lang="fr-BE" sz="1800" i="1"/>
              <a:t>, en considérant, pour les motifs qu’elle indique, </a:t>
            </a:r>
            <a:r>
              <a:rPr lang="fr-BE" sz="1800" b="1" i="1"/>
              <a:t>que l’attestation de visite ne correspond pas à la réalité </a:t>
            </a:r>
            <a:r>
              <a:rPr lang="fr-BE" sz="1800" i="1"/>
              <a:t>et que la requérante n’a, en réalité, pas participé à l’ensemble des visites ».</a:t>
            </a:r>
            <a:endParaRPr lang="fr-BE" sz="1800" i="1">
              <a:cs typeface="Arial"/>
            </a:endParaRPr>
          </a:p>
          <a:p>
            <a:pPr marL="461645" lvl="1" indent="-236220" algn="just"/>
            <a:r>
              <a:rPr lang="fr-BE" sz="1800" i="1"/>
              <a:t>« Les </a:t>
            </a:r>
            <a:r>
              <a:rPr lang="fr-BE" sz="1800" b="1" i="1"/>
              <a:t>déclarations spontanées qu’un soumissionnaire peut faire à l’égard de la régularité de l’offre d’autres soumissionnaires ne peuvent pas être écartées au seul motif qu’elles émanent d’un concurrent</a:t>
            </a:r>
            <a:r>
              <a:rPr lang="fr-BE" sz="1800" i="1"/>
              <a:t>. La partie adverse a pu les prendre en compte dans la mesure où elles corroborent d’autres éléments du dossier</a:t>
            </a:r>
            <a:r>
              <a:rPr lang="fr-BE" sz="1800"/>
              <a:t> ».</a:t>
            </a:r>
            <a:endParaRPr lang="fr-BE" sz="1800">
              <a:cs typeface="Arial"/>
            </a:endParaRPr>
          </a:p>
          <a:p>
            <a:pPr marL="461645" lvl="1" indent="-236220" algn="just"/>
            <a:r>
              <a:rPr lang="fr-BE" sz="1800"/>
              <a:t>Le C.E. rejette cette fois-ci la demande de suspension et estime que motivation de l’irrégularité est suffisante.</a:t>
            </a:r>
            <a:endParaRPr lang="fr-BE" sz="1800">
              <a:cs typeface="Arial"/>
            </a:endParaRPr>
          </a:p>
        </p:txBody>
      </p:sp>
      <p:sp>
        <p:nvSpPr>
          <p:cNvPr id="4" name="Espace réservé du numéro de diapositive 3">
            <a:extLst>
              <a:ext uri="{FF2B5EF4-FFF2-40B4-BE49-F238E27FC236}">
                <a16:creationId xmlns:a16="http://schemas.microsoft.com/office/drawing/2014/main" id="{91722332-21E9-A087-6CED-B6325EFE7802}"/>
              </a:ext>
            </a:extLst>
          </p:cNvPr>
          <p:cNvSpPr>
            <a:spLocks noGrp="1"/>
          </p:cNvSpPr>
          <p:nvPr>
            <p:ph type="sldNum" sz="quarter" idx="12"/>
          </p:nvPr>
        </p:nvSpPr>
        <p:spPr/>
        <p:txBody>
          <a:bodyPr/>
          <a:lstStyle/>
          <a:p>
            <a:fld id="{F9591D4C-BB8F-AE46-BE73-C616F30BBC5B}" type="slidenum">
              <a:rPr lang="en-US" smtClean="0"/>
              <a:pPr/>
              <a:t>43</a:t>
            </a:fld>
            <a:endParaRPr lang="en-US"/>
          </a:p>
        </p:txBody>
      </p:sp>
      <p:sp>
        <p:nvSpPr>
          <p:cNvPr id="6" name="Titre 5">
            <a:extLst>
              <a:ext uri="{FF2B5EF4-FFF2-40B4-BE49-F238E27FC236}">
                <a16:creationId xmlns:a16="http://schemas.microsoft.com/office/drawing/2014/main" id="{516CA37F-C870-D12E-5736-C65241428EF9}"/>
              </a:ext>
            </a:extLst>
          </p:cNvPr>
          <p:cNvSpPr>
            <a:spLocks noGrp="1"/>
          </p:cNvSpPr>
          <p:nvPr>
            <p:ph type="title"/>
          </p:nvPr>
        </p:nvSpPr>
        <p:spPr>
          <a:xfrm>
            <a:off x="515939" y="655430"/>
            <a:ext cx="11160124" cy="577153"/>
          </a:xfrm>
        </p:spPr>
        <p:txBody>
          <a:bodyPr/>
          <a:lstStyle/>
          <a:p>
            <a:pPr algn="just"/>
            <a:r>
              <a:rPr lang="fr-BE" sz="2800" err="1">
                <a:solidFill>
                  <a:srgbClr val="0073CF"/>
                </a:solidFill>
                <a:latin typeface="Cambria"/>
                <a:ea typeface="Cambria"/>
              </a:rPr>
              <a:t>C.E</a:t>
            </a:r>
            <a:r>
              <a:rPr lang="fr-BE" sz="2800">
                <a:solidFill>
                  <a:srgbClr val="0073CF"/>
                </a:solidFill>
                <a:latin typeface="Cambria"/>
                <a:ea typeface="Cambria"/>
              </a:rPr>
              <a:t>., arrêt n° 260.087 du 12 juin 2024, </a:t>
            </a:r>
            <a:r>
              <a:rPr lang="fr-BE" sz="2800" i="1">
                <a:solidFill>
                  <a:srgbClr val="0073CF"/>
                </a:solidFill>
                <a:latin typeface="Cambria"/>
                <a:ea typeface="Cambria"/>
              </a:rPr>
              <a:t>ETABLISSEMENTS DUMAY-</a:t>
            </a:r>
            <a:r>
              <a:rPr lang="fr-BE" sz="2800" i="1" err="1">
                <a:solidFill>
                  <a:srgbClr val="0073CF"/>
                </a:solidFill>
                <a:latin typeface="Cambria"/>
                <a:ea typeface="Cambria"/>
              </a:rPr>
              <a:t>MIOR</a:t>
            </a:r>
            <a:r>
              <a:rPr lang="fr-BE" sz="2800" i="1">
                <a:solidFill>
                  <a:srgbClr val="0073CF"/>
                </a:solidFill>
                <a:latin typeface="Cambria"/>
                <a:ea typeface="Cambria"/>
              </a:rPr>
              <a:t> </a:t>
            </a:r>
            <a:r>
              <a:rPr lang="fr-BE" sz="2800">
                <a:solidFill>
                  <a:srgbClr val="0073CF"/>
                </a:solidFill>
                <a:latin typeface="Cambria"/>
                <a:ea typeface="Cambria"/>
              </a:rPr>
              <a:t>(extrême urgence)</a:t>
            </a:r>
            <a:endParaRPr lang="en-US" sz="2800">
              <a:latin typeface="Cambria"/>
              <a:ea typeface="Cambria"/>
            </a:endParaRPr>
          </a:p>
        </p:txBody>
      </p:sp>
      <p:sp>
        <p:nvSpPr>
          <p:cNvPr id="7" name="Espace réservé du pied de page 6">
            <a:extLst>
              <a:ext uri="{FF2B5EF4-FFF2-40B4-BE49-F238E27FC236}">
                <a16:creationId xmlns:a16="http://schemas.microsoft.com/office/drawing/2014/main" id="{BEC11DFC-5FAC-AD0C-2069-BF7905FBB7F4}"/>
              </a:ext>
            </a:extLst>
          </p:cNvPr>
          <p:cNvSpPr>
            <a:spLocks noGrp="1"/>
          </p:cNvSpPr>
          <p:nvPr>
            <p:ph type="ftr" sz="quarter" idx="17"/>
          </p:nvPr>
        </p:nvSpPr>
        <p:spPr/>
        <p:txBody>
          <a:bodyPr/>
          <a:lstStyle/>
          <a:p>
            <a:r>
              <a:rPr lang="en-US"/>
              <a:t>National Tender Day - 17 octobre 2024</a:t>
            </a:r>
          </a:p>
        </p:txBody>
      </p:sp>
      <p:sp>
        <p:nvSpPr>
          <p:cNvPr id="8" name="Text Placeholder 2">
            <a:extLst>
              <a:ext uri="{FF2B5EF4-FFF2-40B4-BE49-F238E27FC236}">
                <a16:creationId xmlns:a16="http://schemas.microsoft.com/office/drawing/2014/main" id="{991AC5C7-EEFF-7DF1-D032-519756B85392}"/>
              </a:ext>
            </a:extLst>
          </p:cNvPr>
          <p:cNvSpPr txBox="1">
            <a:spLocks noGrp="1"/>
          </p:cNvSpPr>
          <p:nvPr>
            <p:ph type="body" idx="1"/>
          </p:nvPr>
        </p:nvSpPr>
        <p:spPr>
          <a:xfrm>
            <a:off x="515938" y="1431925"/>
            <a:ext cx="11160125" cy="436563"/>
          </a:xfrm>
          <a:prstGeom prst="rect">
            <a:avLst/>
          </a:prstGeo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Visite des lieux prévues par le CSC – Attestation de visites</a:t>
            </a:r>
          </a:p>
        </p:txBody>
      </p:sp>
      <p:sp>
        <p:nvSpPr>
          <p:cNvPr id="5" name="Text Placeholder 1">
            <a:extLst>
              <a:ext uri="{FF2B5EF4-FFF2-40B4-BE49-F238E27FC236}">
                <a16:creationId xmlns:a16="http://schemas.microsoft.com/office/drawing/2014/main" id="{2E71D39A-7935-09C3-18A8-3F9F635A3322}"/>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p>
        </p:txBody>
      </p:sp>
    </p:spTree>
    <p:extLst>
      <p:ext uri="{BB962C8B-B14F-4D97-AF65-F5344CB8AC3E}">
        <p14:creationId xmlns:p14="http://schemas.microsoft.com/office/powerpoint/2010/main" val="4827984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991AC5C7-EEFF-7DF1-D032-519756B85392}"/>
              </a:ext>
            </a:extLst>
          </p:cNvPr>
          <p:cNvSpPr txBox="1">
            <a:spLocks noGrp="1"/>
          </p:cNvSpPr>
          <p:nvPr>
            <p:ph type="body" idx="1"/>
          </p:nvPr>
        </p:nvSpPr>
        <p:spPr>
          <a:xfrm>
            <a:off x="515938" y="1432200"/>
            <a:ext cx="7389435" cy="435600"/>
          </a:xfr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r>
              <a:rPr lang="fr-BE"/>
              <a:t>Irrégularité substantielle</a:t>
            </a:r>
          </a:p>
        </p:txBody>
      </p:sp>
      <p:sp>
        <p:nvSpPr>
          <p:cNvPr id="4" name="Espace réservé du numéro de diapositive 3">
            <a:extLst>
              <a:ext uri="{FF2B5EF4-FFF2-40B4-BE49-F238E27FC236}">
                <a16:creationId xmlns:a16="http://schemas.microsoft.com/office/drawing/2014/main" id="{91722332-21E9-A087-6CED-B6325EFE7802}"/>
              </a:ext>
            </a:extLst>
          </p:cNvPr>
          <p:cNvSpPr>
            <a:spLocks noGrp="1"/>
          </p:cNvSpPr>
          <p:nvPr>
            <p:ph type="sldNum" sz="quarter" idx="12"/>
          </p:nvPr>
        </p:nvSpPr>
        <p:spPr>
          <a:xfrm>
            <a:off x="11676063" y="6582426"/>
            <a:ext cx="515935" cy="275573"/>
          </a:xfrm>
        </p:spPr>
        <p:txBody>
          <a:bodyPr anchor="ctr">
            <a:normAutofit/>
          </a:bodyPr>
          <a:lstStyle/>
          <a:p>
            <a:pPr>
              <a:spcAft>
                <a:spcPts val="600"/>
              </a:spcAft>
            </a:pPr>
            <a:fld id="{F9591D4C-BB8F-AE46-BE73-C616F30BBC5B}" type="slidenum">
              <a:rPr lang="en-US" smtClean="0"/>
              <a:pPr>
                <a:spcAft>
                  <a:spcPts val="600"/>
                </a:spcAft>
              </a:pPr>
              <a:t>44</a:t>
            </a:fld>
            <a:endParaRPr lang="en-US"/>
          </a:p>
        </p:txBody>
      </p:sp>
      <p:sp>
        <p:nvSpPr>
          <p:cNvPr id="19" name="Text Placeholder 3">
            <a:extLst>
              <a:ext uri="{FF2B5EF4-FFF2-40B4-BE49-F238E27FC236}">
                <a16:creationId xmlns:a16="http://schemas.microsoft.com/office/drawing/2014/main" id="{47524ECC-F409-B639-3803-7BD87B7443D0}"/>
              </a:ext>
            </a:extLst>
          </p:cNvPr>
          <p:cNvSpPr>
            <a:spLocks noGrp="1"/>
          </p:cNvSpPr>
          <p:nvPr>
            <p:ph type="body" sz="quarter" idx="15"/>
          </p:nvPr>
        </p:nvSpPr>
        <p:spPr>
          <a:xfrm>
            <a:off x="515938" y="899161"/>
            <a:ext cx="7389435" cy="237308"/>
          </a:xfrm>
        </p:spPr>
        <p:txBody>
          <a:bodyPr/>
          <a:lstStyle/>
          <a:p>
            <a:endParaRPr lang="en-US"/>
          </a:p>
        </p:txBody>
      </p:sp>
      <p:sp>
        <p:nvSpPr>
          <p:cNvPr id="6" name="Titre 5">
            <a:extLst>
              <a:ext uri="{FF2B5EF4-FFF2-40B4-BE49-F238E27FC236}">
                <a16:creationId xmlns:a16="http://schemas.microsoft.com/office/drawing/2014/main" id="{516CA37F-C870-D12E-5736-C65241428EF9}"/>
              </a:ext>
            </a:extLst>
          </p:cNvPr>
          <p:cNvSpPr>
            <a:spLocks noGrp="1"/>
          </p:cNvSpPr>
          <p:nvPr>
            <p:ph type="title"/>
          </p:nvPr>
        </p:nvSpPr>
        <p:spPr>
          <a:xfrm>
            <a:off x="515938" y="732735"/>
            <a:ext cx="7392196" cy="577153"/>
          </a:xfrm>
        </p:spPr>
        <p:txBody>
          <a:bodyPr anchor="t">
            <a:normAutofit fontScale="90000"/>
          </a:bodyPr>
          <a:lstStyle/>
          <a:p>
            <a:pPr algn="just"/>
            <a:r>
              <a:rPr lang="fr-BE" sz="2800">
                <a:solidFill>
                  <a:srgbClr val="0073CF"/>
                </a:solidFill>
                <a:latin typeface="Cambria"/>
                <a:ea typeface="Cambria"/>
              </a:rPr>
              <a:t>C.E., arrêt n° 259.192 du 19 mars 2024, </a:t>
            </a:r>
            <a:r>
              <a:rPr lang="fr-BE" sz="2800" i="1">
                <a:solidFill>
                  <a:srgbClr val="0073CF"/>
                </a:solidFill>
                <a:latin typeface="Cambria"/>
                <a:ea typeface="Cambria"/>
              </a:rPr>
              <a:t>S.A. Entreprises Jean </a:t>
            </a:r>
            <a:r>
              <a:rPr lang="fr-BE" sz="2800" i="1" err="1">
                <a:solidFill>
                  <a:srgbClr val="0073CF"/>
                </a:solidFill>
                <a:latin typeface="Cambria"/>
                <a:ea typeface="Cambria"/>
              </a:rPr>
              <a:t>Nonet</a:t>
            </a:r>
            <a:r>
              <a:rPr lang="fr-BE" sz="2800" i="1">
                <a:solidFill>
                  <a:srgbClr val="0073CF"/>
                </a:solidFill>
                <a:latin typeface="Cambria"/>
                <a:ea typeface="Cambria"/>
              </a:rPr>
              <a:t> et Fils</a:t>
            </a:r>
            <a:r>
              <a:rPr lang="fr-BE" sz="2800">
                <a:solidFill>
                  <a:srgbClr val="0073CF"/>
                </a:solidFill>
                <a:latin typeface="Cambria"/>
                <a:ea typeface="Cambria"/>
              </a:rPr>
              <a:t> (extrême urgence)</a:t>
            </a:r>
            <a:endParaRPr lang="en-US" sz="2800">
              <a:solidFill>
                <a:srgbClr val="0073CF"/>
              </a:solidFill>
              <a:latin typeface="Cambria"/>
              <a:ea typeface="Cambria"/>
            </a:endParaRPr>
          </a:p>
        </p:txBody>
      </p:sp>
      <p:sp>
        <p:nvSpPr>
          <p:cNvPr id="7" name="Espace réservé du pied de page 6">
            <a:extLst>
              <a:ext uri="{FF2B5EF4-FFF2-40B4-BE49-F238E27FC236}">
                <a16:creationId xmlns:a16="http://schemas.microsoft.com/office/drawing/2014/main" id="{BEC11DFC-5FAC-AD0C-2069-BF7905FBB7F4}"/>
              </a:ext>
            </a:extLst>
          </p:cNvPr>
          <p:cNvSpPr>
            <a:spLocks noGrp="1"/>
          </p:cNvSpPr>
          <p:nvPr>
            <p:ph type="ftr" sz="quarter" idx="17"/>
          </p:nvPr>
        </p:nvSpPr>
        <p:spPr>
          <a:xfrm>
            <a:off x="2387600" y="6596798"/>
            <a:ext cx="7416800" cy="256092"/>
          </a:xfrm>
        </p:spPr>
        <p:txBody>
          <a:bodyPr anchor="ctr">
            <a:normAutofit/>
          </a:bodyPr>
          <a:lstStyle/>
          <a:p>
            <a:pPr>
              <a:spcAft>
                <a:spcPts val="600"/>
              </a:spcAft>
            </a:pPr>
            <a:r>
              <a:rPr lang="en-US"/>
              <a:t>National Tender Day - 17 octobre 2024</a:t>
            </a:r>
          </a:p>
        </p:txBody>
      </p:sp>
      <p:pic>
        <p:nvPicPr>
          <p:cNvPr id="5" name="Picture 4">
            <a:extLst>
              <a:ext uri="{FF2B5EF4-FFF2-40B4-BE49-F238E27FC236}">
                <a16:creationId xmlns:a16="http://schemas.microsoft.com/office/drawing/2014/main" id="{F64D38C0-D723-0243-FDEA-0079782A2329}"/>
              </a:ext>
            </a:extLst>
          </p:cNvPr>
          <p:cNvPicPr>
            <a:picLocks noChangeAspect="1"/>
          </p:cNvPicPr>
          <p:nvPr/>
        </p:nvPicPr>
        <p:blipFill>
          <a:blip r:embed="rId2"/>
          <a:srcRect l="31249" r="31527"/>
          <a:stretch/>
        </p:blipFill>
        <p:spPr>
          <a:xfrm>
            <a:off x="8532593" y="11054"/>
            <a:ext cx="3670450" cy="6581807"/>
          </a:xfrm>
          <a:prstGeom prst="rect">
            <a:avLst/>
          </a:prstGeom>
          <a:noFill/>
        </p:spPr>
      </p:pic>
      <p:sp>
        <p:nvSpPr>
          <p:cNvPr id="2" name="Espace réservé du contenu 1">
            <a:extLst>
              <a:ext uri="{FF2B5EF4-FFF2-40B4-BE49-F238E27FC236}">
                <a16:creationId xmlns:a16="http://schemas.microsoft.com/office/drawing/2014/main" id="{4C27BA02-421B-DBED-2C83-B2139C418E36}"/>
              </a:ext>
            </a:extLst>
          </p:cNvPr>
          <p:cNvSpPr>
            <a:spLocks noGrp="1"/>
          </p:cNvSpPr>
          <p:nvPr>
            <p:ph sz="quarter" idx="19"/>
          </p:nvPr>
        </p:nvSpPr>
        <p:spPr>
          <a:xfrm>
            <a:off x="515938" y="1882171"/>
            <a:ext cx="7386637" cy="4426554"/>
          </a:xfrm>
        </p:spPr>
        <p:txBody>
          <a:bodyPr vert="horz" lIns="0" tIns="0" rIns="0" bIns="0" spcCol="137160" rtlCol="0" anchor="t">
            <a:normAutofit/>
          </a:bodyPr>
          <a:lstStyle/>
          <a:p>
            <a:pPr marL="229870" indent="-229870" algn="just">
              <a:lnSpc>
                <a:spcPct val="90000"/>
              </a:lnSpc>
            </a:pPr>
            <a:r>
              <a:rPr lang="fr-BE" sz="1900" dirty="0"/>
              <a:t>Le marché litigieux était un marché de travaux ayant pour objet la « </a:t>
            </a:r>
            <a:r>
              <a:rPr lang="fr-BE" sz="1900" i="1" dirty="0"/>
              <a:t>démolition respectueuse de l’environnement de 192 appartements, parkings enterrés et voiries situés à la cité du Coq à 7012 Jemappes</a:t>
            </a:r>
            <a:r>
              <a:rPr lang="fr-BE" sz="1900" dirty="0"/>
              <a:t> ».</a:t>
            </a:r>
            <a:endParaRPr lang="en-US" sz="1900" dirty="0">
              <a:cs typeface="Arial" panose="020B0604020202020204"/>
            </a:endParaRPr>
          </a:p>
          <a:p>
            <a:pPr marL="229870" indent="-229870" algn="just">
              <a:lnSpc>
                <a:spcPct val="90000"/>
              </a:lnSpc>
            </a:pPr>
            <a:r>
              <a:rPr lang="fr-BE" sz="1900" dirty="0"/>
              <a:t>Dans les clauses administratives du CSC, une prescription concernait le délai d’exécution du marché : </a:t>
            </a:r>
            <a:endParaRPr lang="fr-BE" sz="1900" dirty="0">
              <a:cs typeface="Arial"/>
            </a:endParaRPr>
          </a:p>
          <a:p>
            <a:pPr marL="0" indent="0" algn="just">
              <a:lnSpc>
                <a:spcPct val="90000"/>
              </a:lnSpc>
              <a:buNone/>
            </a:pPr>
            <a:r>
              <a:rPr lang="fr-BE" sz="1900" dirty="0"/>
              <a:t>	« </a:t>
            </a:r>
            <a:r>
              <a:rPr lang="fr-BE" sz="1900" i="1" dirty="0"/>
              <a:t>Délai maximum de 180 jours calendriers à dater du jour fixé pour le commencement des travaux. Les délais mentionnés dans l’offre seront de rigueur et seront indiqués dans la lettre de commande </a:t>
            </a:r>
            <a:r>
              <a:rPr lang="fr-BE" sz="1900" dirty="0"/>
              <a:t>». </a:t>
            </a:r>
            <a:endParaRPr lang="fr-BE" sz="1900" dirty="0">
              <a:cs typeface="Arial"/>
            </a:endParaRPr>
          </a:p>
          <a:p>
            <a:pPr marL="229870" indent="-229870" algn="just">
              <a:lnSpc>
                <a:spcPct val="90000"/>
              </a:lnSpc>
            </a:pPr>
            <a:r>
              <a:rPr lang="fr-BE" sz="1900" dirty="0"/>
              <a:t>Le pouvoir adjudicateur a considéré que l’offre de la requérante était irrégulière car son planning prévisionnel mentionné dans son offre l’était en jours ouvrables plutôt qu’en jours de calendrier (180 jours ouvrables au lieu de 180 jours de calendrier). La requérante contestait le caractère essentiel de l’irrégularité.</a:t>
            </a:r>
            <a:endParaRPr lang="fr-BE" sz="1900" dirty="0">
              <a:cs typeface="Arial"/>
            </a:endParaRPr>
          </a:p>
        </p:txBody>
      </p:sp>
      <p:sp>
        <p:nvSpPr>
          <p:cNvPr id="11" name="Text Placeholder 1">
            <a:extLst>
              <a:ext uri="{FF2B5EF4-FFF2-40B4-BE49-F238E27FC236}">
                <a16:creationId xmlns:a16="http://schemas.microsoft.com/office/drawing/2014/main" id="{1DB2682C-183A-ED15-4EB3-750CF4F673A5}"/>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p>
        </p:txBody>
      </p:sp>
    </p:spTree>
    <p:extLst>
      <p:ext uri="{BB962C8B-B14F-4D97-AF65-F5344CB8AC3E}">
        <p14:creationId xmlns:p14="http://schemas.microsoft.com/office/powerpoint/2010/main" val="18018534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C27BA02-421B-DBED-2C83-B2139C418E36}"/>
              </a:ext>
            </a:extLst>
          </p:cNvPr>
          <p:cNvSpPr>
            <a:spLocks noGrp="1"/>
          </p:cNvSpPr>
          <p:nvPr>
            <p:ph sz="quarter" idx="18"/>
          </p:nvPr>
        </p:nvSpPr>
        <p:spPr>
          <a:xfrm>
            <a:off x="511176" y="1867800"/>
            <a:ext cx="11160124" cy="4426554"/>
          </a:xfrm>
        </p:spPr>
        <p:txBody>
          <a:bodyPr vert="horz" lIns="0" tIns="0" rIns="0" bIns="0" spcCol="137160" rtlCol="0" anchor="t">
            <a:noAutofit/>
          </a:bodyPr>
          <a:lstStyle/>
          <a:p>
            <a:pPr marL="229870" indent="-229870"/>
            <a:r>
              <a:rPr lang="fr-BE" sz="1500"/>
              <a:t>Selon le Conseil d’Etat, l’irrégularité était bien substantielle car : </a:t>
            </a:r>
            <a:endParaRPr lang="en-US" sz="1500">
              <a:cs typeface="Arial"/>
            </a:endParaRPr>
          </a:p>
          <a:p>
            <a:pPr marL="0" indent="0" algn="just">
              <a:buNone/>
            </a:pPr>
            <a:r>
              <a:rPr lang="fr-BE" sz="1500"/>
              <a:t>« </a:t>
            </a:r>
            <a:r>
              <a:rPr lang="fr-BE" sz="1500" i="1"/>
              <a:t>Contrairement à ce que semble considérer la requérante, le </a:t>
            </a:r>
            <a:r>
              <a:rPr lang="fr-BE" sz="1500" b="1" i="1"/>
              <a:t>caractère essentiel</a:t>
            </a:r>
            <a:r>
              <a:rPr lang="fr-BE" sz="1500" i="1"/>
              <a:t> d’une prescription ne doit </a:t>
            </a:r>
            <a:r>
              <a:rPr lang="fr-BE" sz="1500" b="1" i="1"/>
              <a:t>pas nécessairement</a:t>
            </a:r>
            <a:r>
              <a:rPr lang="fr-BE" sz="1500" i="1"/>
              <a:t> être </a:t>
            </a:r>
            <a:r>
              <a:rPr lang="fr-BE" sz="1500" b="1" i="1"/>
              <a:t>renseigné</a:t>
            </a:r>
            <a:r>
              <a:rPr lang="fr-BE" sz="1500" i="1"/>
              <a:t> </a:t>
            </a:r>
            <a:r>
              <a:rPr lang="fr-BE" sz="1500" b="1" i="1"/>
              <a:t>comme</a:t>
            </a:r>
            <a:r>
              <a:rPr lang="fr-BE" sz="1500" i="1"/>
              <a:t> </a:t>
            </a:r>
            <a:r>
              <a:rPr lang="fr-BE" sz="1500" b="1" i="1"/>
              <a:t>tel</a:t>
            </a:r>
            <a:r>
              <a:rPr lang="fr-BE" sz="1500" i="1"/>
              <a:t> dans le cahier des charges. La partie adverse a qualifié l’irrégularité de substantielle en se fondant sur deux motifs. Selon les termes de la motivation de la décision attaquée, l’irrégularité en cause « est donc substantielle puisque non seulement elle déroge à une clause essentielle du marché, mais encore elle empêche la comparaison égalitaire des offres </a:t>
            </a:r>
            <a:r>
              <a:rPr lang="fr-BE" sz="1500"/>
              <a:t>(…) ».</a:t>
            </a:r>
            <a:endParaRPr lang="fr-BE" sz="1500">
              <a:cs typeface="Arial"/>
            </a:endParaRPr>
          </a:p>
          <a:p>
            <a:pPr marL="0" indent="0" algn="just">
              <a:buNone/>
            </a:pPr>
            <a:r>
              <a:rPr lang="fr-BE" sz="1500" i="1"/>
              <a:t>Le cahier des charges précise que le délai d’exécution doit être de « maximum » 180 jours calendrier et qu’il s’agit d’un délai « de rigueur ». Un délai de rigueur s’entend d’un délai dont le dépassement entraîne, selon la norme applicable ou son interprétation, des effets de droit </a:t>
            </a:r>
            <a:r>
              <a:rPr lang="fr-BE" sz="1500"/>
              <a:t>(…) </a:t>
            </a:r>
            <a:r>
              <a:rPr lang="fr-BE" sz="1500" b="1" i="1"/>
              <a:t>L’utilisation des termes « maximum » et « de rigueur » paraît indiquer qu’il s’agit d’une exigence minimale </a:t>
            </a:r>
            <a:r>
              <a:rPr lang="fr-BE" sz="1500"/>
              <a:t>».</a:t>
            </a:r>
            <a:endParaRPr lang="fr-BE" sz="1500">
              <a:cs typeface="Arial"/>
            </a:endParaRPr>
          </a:p>
          <a:p>
            <a:pPr marL="229870" indent="-229870"/>
            <a:r>
              <a:rPr lang="fr-BE" sz="1500"/>
              <a:t>Le Conseil d’Etat ajoute que l’irrégularité était bien substantielle pour une seconde raison : </a:t>
            </a:r>
            <a:endParaRPr lang="fr-BE" sz="1500">
              <a:cs typeface="Arial" panose="020B0604020202020204"/>
            </a:endParaRPr>
          </a:p>
          <a:p>
            <a:pPr marL="0" indent="0" algn="just">
              <a:buNone/>
            </a:pPr>
            <a:r>
              <a:rPr lang="fr-BE" sz="1500" i="1"/>
              <a:t>« En l’espèce, </a:t>
            </a:r>
            <a:r>
              <a:rPr lang="fr-BE" sz="1500"/>
              <a:t>(…)</a:t>
            </a:r>
            <a:r>
              <a:rPr lang="fr-BE" sz="1500" i="1"/>
              <a:t> </a:t>
            </a:r>
            <a:r>
              <a:rPr lang="fr-BE" sz="1500" i="1" u="sng"/>
              <a:t>l</a:t>
            </a:r>
            <a:r>
              <a:rPr lang="fr-BE" sz="1500" i="1"/>
              <a:t>a question n’est (</a:t>
            </a:r>
            <a:r>
              <a:rPr lang="fr-BE" sz="1500"/>
              <a:t>…)</a:t>
            </a:r>
            <a:r>
              <a:rPr lang="fr-BE" sz="1500" i="1"/>
              <a:t> pas de savoir si la requérante bénéficierait d’un avantage concurrentiel du fait de l’irrégularité mais bien s’il y a un </a:t>
            </a:r>
            <a:r>
              <a:rPr lang="fr-BE" sz="1500" b="1" i="1"/>
              <a:t>risque d’avantage discriminatoire</a:t>
            </a:r>
            <a:r>
              <a:rPr lang="fr-BE" sz="1500" i="1"/>
              <a:t>. À cet égard, si malgré la moins bonne appréciation qui pourrait être donnée sur cet aspect du deuxième critère, la partie requérante obtenait le marché, elle pourrait se trouver dans une situation plus avantageuse que ses concurrents dont l’offre respecte les attentes du pouvoir adjudicateur quant au délai d’exécution. En effet, il n’est pas exclu que le respect d’un</a:t>
            </a:r>
            <a:r>
              <a:rPr lang="fr-BE" sz="1500" b="1" i="1"/>
              <a:t> délai plus court</a:t>
            </a:r>
            <a:r>
              <a:rPr lang="fr-BE" sz="1500" i="1"/>
              <a:t> pour exécuter le marché soit de nature de nature à présenter des incidences sur d’autres éléments de l’offre. Ainsi, par exemple, les </a:t>
            </a:r>
            <a:r>
              <a:rPr lang="fr-BE" sz="1500" b="1" i="1"/>
              <a:t>coûts salariaux</a:t>
            </a:r>
            <a:r>
              <a:rPr lang="fr-BE" sz="1500" i="1"/>
              <a:t> peuvent s’avérer </a:t>
            </a:r>
            <a:r>
              <a:rPr lang="fr-BE" sz="1500" b="1" i="1"/>
              <a:t>plus élevés</a:t>
            </a:r>
            <a:r>
              <a:rPr lang="fr-BE" sz="1500" i="1"/>
              <a:t> si, pour respecter ledit délai, des soumissionnaires estiment devoir prévoir le recours au travail le</a:t>
            </a:r>
            <a:r>
              <a:rPr lang="fr-BE" sz="1500" b="1" i="1"/>
              <a:t> week-end </a:t>
            </a:r>
            <a:r>
              <a:rPr lang="fr-BE" sz="1500" i="1"/>
              <a:t>ou les </a:t>
            </a:r>
            <a:r>
              <a:rPr lang="fr-BE" sz="1500" b="1" i="1"/>
              <a:t>jours fériés</a:t>
            </a:r>
            <a:r>
              <a:rPr lang="fr-BE" sz="1500" i="1"/>
              <a:t>. </a:t>
            </a:r>
            <a:r>
              <a:rPr lang="fr-BE" sz="1500"/>
              <a:t>(…)</a:t>
            </a:r>
            <a:r>
              <a:rPr lang="fr-BE" sz="1500" i="1"/>
              <a:t> ».</a:t>
            </a:r>
            <a:endParaRPr lang="fr-BE" sz="1500" i="1">
              <a:cs typeface="Arial"/>
            </a:endParaRPr>
          </a:p>
          <a:p>
            <a:pPr marL="0" indent="0">
              <a:buNone/>
            </a:pPr>
            <a:endParaRPr lang="fr-BE" sz="1800"/>
          </a:p>
        </p:txBody>
      </p:sp>
      <p:sp>
        <p:nvSpPr>
          <p:cNvPr id="4" name="Espace réservé du numéro de diapositive 3">
            <a:extLst>
              <a:ext uri="{FF2B5EF4-FFF2-40B4-BE49-F238E27FC236}">
                <a16:creationId xmlns:a16="http://schemas.microsoft.com/office/drawing/2014/main" id="{91722332-21E9-A087-6CED-B6325EFE7802}"/>
              </a:ext>
            </a:extLst>
          </p:cNvPr>
          <p:cNvSpPr>
            <a:spLocks noGrp="1"/>
          </p:cNvSpPr>
          <p:nvPr>
            <p:ph type="sldNum" sz="quarter" idx="12"/>
          </p:nvPr>
        </p:nvSpPr>
        <p:spPr/>
        <p:txBody>
          <a:bodyPr/>
          <a:lstStyle/>
          <a:p>
            <a:fld id="{F9591D4C-BB8F-AE46-BE73-C616F30BBC5B}" type="slidenum">
              <a:rPr lang="en-US" smtClean="0"/>
              <a:pPr/>
              <a:t>45</a:t>
            </a:fld>
            <a:endParaRPr lang="en-US"/>
          </a:p>
        </p:txBody>
      </p:sp>
      <p:sp>
        <p:nvSpPr>
          <p:cNvPr id="6" name="Titre 5">
            <a:extLst>
              <a:ext uri="{FF2B5EF4-FFF2-40B4-BE49-F238E27FC236}">
                <a16:creationId xmlns:a16="http://schemas.microsoft.com/office/drawing/2014/main" id="{516CA37F-C870-D12E-5736-C65241428EF9}"/>
              </a:ext>
            </a:extLst>
          </p:cNvPr>
          <p:cNvSpPr>
            <a:spLocks noGrp="1"/>
          </p:cNvSpPr>
          <p:nvPr>
            <p:ph type="title"/>
          </p:nvPr>
        </p:nvSpPr>
        <p:spPr>
          <a:xfrm>
            <a:off x="515939" y="622300"/>
            <a:ext cx="11160124" cy="577153"/>
          </a:xfrm>
        </p:spPr>
        <p:txBody>
          <a:bodyPr/>
          <a:lstStyle/>
          <a:p>
            <a:pPr algn="just"/>
            <a:r>
              <a:rPr lang="fr-BE" sz="2800" err="1">
                <a:solidFill>
                  <a:srgbClr val="0073CF"/>
                </a:solidFill>
                <a:latin typeface="Cambria"/>
                <a:ea typeface="Cambria"/>
              </a:rPr>
              <a:t>C.E</a:t>
            </a:r>
            <a:r>
              <a:rPr lang="fr-BE" sz="2800">
                <a:solidFill>
                  <a:srgbClr val="0073CF"/>
                </a:solidFill>
                <a:latin typeface="Cambria"/>
                <a:ea typeface="Cambria"/>
              </a:rPr>
              <a:t>., arrêt n° 259.192 du 19 mars 2024, </a:t>
            </a:r>
            <a:r>
              <a:rPr lang="fr-BE" sz="2800" i="1">
                <a:solidFill>
                  <a:srgbClr val="0073CF"/>
                </a:solidFill>
                <a:latin typeface="Cambria"/>
                <a:ea typeface="Cambria"/>
              </a:rPr>
              <a:t>S.A. Entreprises Jean </a:t>
            </a:r>
            <a:r>
              <a:rPr lang="fr-BE" sz="2800" i="1" err="1">
                <a:solidFill>
                  <a:srgbClr val="0073CF"/>
                </a:solidFill>
                <a:latin typeface="Cambria"/>
                <a:ea typeface="Cambria"/>
              </a:rPr>
              <a:t>Nonet</a:t>
            </a:r>
            <a:r>
              <a:rPr lang="fr-BE" sz="2800" i="1">
                <a:solidFill>
                  <a:srgbClr val="0073CF"/>
                </a:solidFill>
                <a:latin typeface="Cambria"/>
                <a:ea typeface="Cambria"/>
              </a:rPr>
              <a:t> et Fils </a:t>
            </a:r>
            <a:r>
              <a:rPr lang="fr-BE" sz="2800">
                <a:solidFill>
                  <a:srgbClr val="0073CF"/>
                </a:solidFill>
                <a:latin typeface="Cambria"/>
                <a:ea typeface="Cambria"/>
              </a:rPr>
              <a:t>(extrême urgence)</a:t>
            </a:r>
            <a:endParaRPr lang="en-US" sz="2800">
              <a:latin typeface="Cambria"/>
              <a:ea typeface="Cambria"/>
            </a:endParaRPr>
          </a:p>
        </p:txBody>
      </p:sp>
      <p:sp>
        <p:nvSpPr>
          <p:cNvPr id="7" name="Espace réservé du pied de page 6">
            <a:extLst>
              <a:ext uri="{FF2B5EF4-FFF2-40B4-BE49-F238E27FC236}">
                <a16:creationId xmlns:a16="http://schemas.microsoft.com/office/drawing/2014/main" id="{BEC11DFC-5FAC-AD0C-2069-BF7905FBB7F4}"/>
              </a:ext>
            </a:extLst>
          </p:cNvPr>
          <p:cNvSpPr>
            <a:spLocks noGrp="1"/>
          </p:cNvSpPr>
          <p:nvPr>
            <p:ph type="ftr" sz="quarter" idx="17"/>
          </p:nvPr>
        </p:nvSpPr>
        <p:spPr/>
        <p:txBody>
          <a:bodyPr/>
          <a:lstStyle/>
          <a:p>
            <a:r>
              <a:rPr lang="en-US"/>
              <a:t>National Tender Day - 17 octobre 2024</a:t>
            </a:r>
          </a:p>
        </p:txBody>
      </p:sp>
      <p:sp>
        <p:nvSpPr>
          <p:cNvPr id="8" name="Text Placeholder 2">
            <a:extLst>
              <a:ext uri="{FF2B5EF4-FFF2-40B4-BE49-F238E27FC236}">
                <a16:creationId xmlns:a16="http://schemas.microsoft.com/office/drawing/2014/main" id="{991AC5C7-EEFF-7DF1-D032-519756B85392}"/>
              </a:ext>
            </a:extLst>
          </p:cNvPr>
          <p:cNvSpPr txBox="1">
            <a:spLocks noGrp="1"/>
          </p:cNvSpPr>
          <p:nvPr>
            <p:ph type="body" idx="1"/>
          </p:nvPr>
        </p:nvSpPr>
        <p:spPr>
          <a:xfrm>
            <a:off x="515938" y="1431925"/>
            <a:ext cx="11160125" cy="436563"/>
          </a:xfrm>
          <a:prstGeom prst="rect">
            <a:avLst/>
          </a:prstGeo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Irrégularité substantielle</a:t>
            </a:r>
          </a:p>
        </p:txBody>
      </p:sp>
      <p:sp>
        <p:nvSpPr>
          <p:cNvPr id="5" name="Text Placeholder 1">
            <a:extLst>
              <a:ext uri="{FF2B5EF4-FFF2-40B4-BE49-F238E27FC236}">
                <a16:creationId xmlns:a16="http://schemas.microsoft.com/office/drawing/2014/main" id="{D80BCCA3-C77A-E9B0-17C4-0BB4CC20615A}"/>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p>
        </p:txBody>
      </p:sp>
    </p:spTree>
    <p:extLst>
      <p:ext uri="{BB962C8B-B14F-4D97-AF65-F5344CB8AC3E}">
        <p14:creationId xmlns:p14="http://schemas.microsoft.com/office/powerpoint/2010/main" val="1279539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C27BA02-421B-DBED-2C83-B2139C418E36}"/>
              </a:ext>
            </a:extLst>
          </p:cNvPr>
          <p:cNvSpPr>
            <a:spLocks noGrp="1"/>
          </p:cNvSpPr>
          <p:nvPr>
            <p:ph sz="quarter" idx="18"/>
          </p:nvPr>
        </p:nvSpPr>
        <p:spPr>
          <a:xfrm>
            <a:off x="520700" y="1801187"/>
            <a:ext cx="11160124" cy="4714626"/>
          </a:xfrm>
        </p:spPr>
        <p:txBody>
          <a:bodyPr vert="horz" lIns="0" tIns="0" rIns="0" bIns="0" spcCol="137160" rtlCol="0" anchor="t">
            <a:noAutofit/>
          </a:bodyPr>
          <a:lstStyle/>
          <a:p>
            <a:pPr marL="229870" indent="-229870" algn="just"/>
            <a:r>
              <a:rPr lang="fr-BE" sz="1800"/>
              <a:t>L’objet du marché litigieux était le « </a:t>
            </a:r>
            <a:r>
              <a:rPr lang="fr-BE" sz="1800" i="1"/>
              <a:t>pavillon belge pour l’exposition universelle d’Osaka en 2 fournitures portant sur la conception, l’élaboration, la réalisation, l’installation, la mise en service, la maintenance et le démontage des composantes 025 </a:t>
            </a:r>
            <a:r>
              <a:rPr lang="fr-BE" sz="1800"/>
              <a:t>».</a:t>
            </a:r>
            <a:endParaRPr lang="en-US">
              <a:cs typeface="Arial" panose="020B0604020202020204"/>
            </a:endParaRPr>
          </a:p>
          <a:p>
            <a:pPr marL="229870" indent="-229870" algn="just"/>
            <a:r>
              <a:rPr lang="fr-BE" sz="1800"/>
              <a:t>La partie requérante invoquait notamment un moyen se basant sur la </a:t>
            </a:r>
            <a:r>
              <a:rPr lang="fr-BE" sz="1800" err="1"/>
              <a:t>BAFO</a:t>
            </a:r>
            <a:r>
              <a:rPr lang="fr-BE" sz="1800"/>
              <a:t> d’un autre soumissionnaire qui ne comprenait pas le formulaire d’offres fourni par le PA. Il estimait dès lors que cette offre aurait dû être déclarée irrégulière en l’absence du formulaire d’offre.</a:t>
            </a:r>
            <a:endParaRPr lang="fr-BE" sz="1800">
              <a:cs typeface="Arial" panose="020B0604020202020204"/>
            </a:endParaRPr>
          </a:p>
          <a:p>
            <a:pPr marL="229870" indent="-229870" algn="just"/>
            <a:r>
              <a:rPr lang="fr-BE" sz="1800"/>
              <a:t>Le </a:t>
            </a:r>
            <a:r>
              <a:rPr lang="fr-BE" sz="1800" err="1"/>
              <a:t>C.E</a:t>
            </a:r>
            <a:r>
              <a:rPr lang="fr-BE" sz="1800"/>
              <a:t>. n’a pas fait droit à cet argument et motive sa décision comme il suit : </a:t>
            </a:r>
            <a:endParaRPr lang="fr-BE" sz="1800">
              <a:cs typeface="Arial" panose="020B0604020202020204"/>
            </a:endParaRPr>
          </a:p>
          <a:p>
            <a:pPr marL="461645" lvl="1" indent="-236220" algn="just"/>
            <a:r>
              <a:rPr lang="fr-BE" sz="1600"/>
              <a:t>« </a:t>
            </a:r>
            <a:r>
              <a:rPr lang="fr-BE" sz="1600" i="1"/>
              <a:t>Il y a tout d’abord lieu de relever que l’article 76, § 1er , alinéa 4, de l’arrêté royal du 18 avril 2017 précité ne répute pas l’absence de dépôt du formulaire d’offre au titre d’irrégularité substantielle. Par ailleurs, les documents du marché ne contiennent – à l’inverse du cas ayant donné lieu à la jurisprudence à laquelle les parties requérantes se réfèrent – </a:t>
            </a:r>
            <a:r>
              <a:rPr lang="fr-BE" sz="1600" b="1" i="1"/>
              <a:t>aucune mention imposant d’écarter pour cause d’irrégularité substantielle une offre qui ne contiendrait pas de formulaire d’offre </a:t>
            </a:r>
            <a:r>
              <a:rPr lang="fr-BE" sz="1600"/>
              <a:t>».</a:t>
            </a:r>
            <a:endParaRPr lang="fr-BE" sz="1600">
              <a:cs typeface="Arial" panose="020B0604020202020204"/>
            </a:endParaRPr>
          </a:p>
          <a:p>
            <a:pPr marL="461645" lvl="1" indent="-236220" algn="just"/>
            <a:r>
              <a:rPr lang="fr-BE" sz="1600"/>
              <a:t>« </a:t>
            </a:r>
            <a:r>
              <a:rPr lang="fr-BE" sz="1600" i="1"/>
              <a:t>Il appartenait </a:t>
            </a:r>
            <a:r>
              <a:rPr lang="fr-BE" sz="1600" b="1" i="1"/>
              <a:t>dès lors au pouvoir adjudicateur de déterminer si, en l’espèce, l’absence de dépôt de ce formulaire d’offre devait être qualifiée d’irrégularité substantielle ou non substantielle</a:t>
            </a:r>
            <a:r>
              <a:rPr lang="fr-BE" sz="1600" i="1"/>
              <a:t>, en examinant notamment si cette irrégularité a été de nature à donner un avantage discriminatoire au soumissionnaire en cause, à empêcher l’évaluation de l’offre ou sa comparaison avec les autres offres ou à douter de l’existence, de la complétude ou de la certitude de son engagement </a:t>
            </a:r>
            <a:r>
              <a:rPr lang="fr-BE" sz="1600"/>
              <a:t>».</a:t>
            </a:r>
            <a:endParaRPr lang="fr-BE" sz="1600">
              <a:cs typeface="Arial" panose="020B0604020202020204"/>
            </a:endParaRPr>
          </a:p>
        </p:txBody>
      </p:sp>
      <p:sp>
        <p:nvSpPr>
          <p:cNvPr id="4" name="Espace réservé du numéro de diapositive 3">
            <a:extLst>
              <a:ext uri="{FF2B5EF4-FFF2-40B4-BE49-F238E27FC236}">
                <a16:creationId xmlns:a16="http://schemas.microsoft.com/office/drawing/2014/main" id="{91722332-21E9-A087-6CED-B6325EFE7802}"/>
              </a:ext>
            </a:extLst>
          </p:cNvPr>
          <p:cNvSpPr>
            <a:spLocks noGrp="1"/>
          </p:cNvSpPr>
          <p:nvPr>
            <p:ph type="sldNum" sz="quarter" idx="12"/>
          </p:nvPr>
        </p:nvSpPr>
        <p:spPr/>
        <p:txBody>
          <a:bodyPr/>
          <a:lstStyle/>
          <a:p>
            <a:fld id="{F9591D4C-BB8F-AE46-BE73-C616F30BBC5B}" type="slidenum">
              <a:rPr lang="en-US" smtClean="0"/>
              <a:pPr/>
              <a:t>46</a:t>
            </a:fld>
            <a:endParaRPr lang="en-US"/>
          </a:p>
        </p:txBody>
      </p:sp>
      <p:sp>
        <p:nvSpPr>
          <p:cNvPr id="6" name="Titre 5">
            <a:extLst>
              <a:ext uri="{FF2B5EF4-FFF2-40B4-BE49-F238E27FC236}">
                <a16:creationId xmlns:a16="http://schemas.microsoft.com/office/drawing/2014/main" id="{516CA37F-C870-D12E-5736-C65241428EF9}"/>
              </a:ext>
            </a:extLst>
          </p:cNvPr>
          <p:cNvSpPr>
            <a:spLocks noGrp="1"/>
          </p:cNvSpPr>
          <p:nvPr>
            <p:ph type="title"/>
          </p:nvPr>
        </p:nvSpPr>
        <p:spPr>
          <a:xfrm>
            <a:off x="522219" y="650488"/>
            <a:ext cx="11341518" cy="577153"/>
          </a:xfrm>
        </p:spPr>
        <p:txBody>
          <a:bodyPr/>
          <a:lstStyle/>
          <a:p>
            <a:pPr algn="just"/>
            <a:r>
              <a:rPr lang="fr-BE" sz="2800" err="1">
                <a:solidFill>
                  <a:srgbClr val="0073CF"/>
                </a:solidFill>
                <a:latin typeface="Cambria"/>
                <a:ea typeface="Cambria"/>
              </a:rPr>
              <a:t>C.E</a:t>
            </a:r>
            <a:r>
              <a:rPr lang="fr-BE" sz="2800">
                <a:solidFill>
                  <a:srgbClr val="0073CF"/>
                </a:solidFill>
                <a:latin typeface="Cambria"/>
                <a:ea typeface="Cambria"/>
              </a:rPr>
              <a:t>., arrêt n° 260.468 du 30 juillet 2024, S</a:t>
            </a:r>
            <a:r>
              <a:rPr lang="fr-BE" sz="2800" i="1">
                <a:solidFill>
                  <a:srgbClr val="0073CF"/>
                </a:solidFill>
                <a:latin typeface="Cambria"/>
                <a:ea typeface="Cambria"/>
              </a:rPr>
              <a:t>.A. VO COMMUNICATION</a:t>
            </a:r>
            <a:r>
              <a:rPr lang="fr-BE" sz="2800">
                <a:solidFill>
                  <a:srgbClr val="0073CF"/>
                </a:solidFill>
                <a:latin typeface="Cambria"/>
                <a:ea typeface="Cambria"/>
              </a:rPr>
              <a:t> (extrême urgence)</a:t>
            </a:r>
            <a:endParaRPr lang="en-US" sz="2800">
              <a:latin typeface="Cambria"/>
              <a:ea typeface="Cambria"/>
            </a:endParaRPr>
          </a:p>
        </p:txBody>
      </p:sp>
      <p:sp>
        <p:nvSpPr>
          <p:cNvPr id="7" name="Espace réservé du pied de page 6">
            <a:extLst>
              <a:ext uri="{FF2B5EF4-FFF2-40B4-BE49-F238E27FC236}">
                <a16:creationId xmlns:a16="http://schemas.microsoft.com/office/drawing/2014/main" id="{BEC11DFC-5FAC-AD0C-2069-BF7905FBB7F4}"/>
              </a:ext>
            </a:extLst>
          </p:cNvPr>
          <p:cNvSpPr>
            <a:spLocks noGrp="1"/>
          </p:cNvSpPr>
          <p:nvPr>
            <p:ph type="ftr" sz="quarter" idx="17"/>
          </p:nvPr>
        </p:nvSpPr>
        <p:spPr/>
        <p:txBody>
          <a:bodyPr/>
          <a:lstStyle/>
          <a:p>
            <a:r>
              <a:rPr lang="en-US"/>
              <a:t>National Tender Day - 17 octobre 2024</a:t>
            </a:r>
          </a:p>
        </p:txBody>
      </p:sp>
      <p:sp>
        <p:nvSpPr>
          <p:cNvPr id="8" name="Text Placeholder 2">
            <a:extLst>
              <a:ext uri="{FF2B5EF4-FFF2-40B4-BE49-F238E27FC236}">
                <a16:creationId xmlns:a16="http://schemas.microsoft.com/office/drawing/2014/main" id="{991AC5C7-EEFF-7DF1-D032-519756B85392}"/>
              </a:ext>
            </a:extLst>
          </p:cNvPr>
          <p:cNvSpPr txBox="1">
            <a:spLocks noGrp="1"/>
          </p:cNvSpPr>
          <p:nvPr>
            <p:ph type="body" idx="1"/>
          </p:nvPr>
        </p:nvSpPr>
        <p:spPr>
          <a:xfrm>
            <a:off x="530645" y="1376686"/>
            <a:ext cx="11160125" cy="436563"/>
          </a:xfrm>
          <a:prstGeom prst="rect">
            <a:avLst/>
          </a:prstGeo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Absence de formulaire d’offre et caractère substantiel de l’irrégularité</a:t>
            </a:r>
          </a:p>
        </p:txBody>
      </p:sp>
      <p:sp>
        <p:nvSpPr>
          <p:cNvPr id="5" name="Text Placeholder 1">
            <a:extLst>
              <a:ext uri="{FF2B5EF4-FFF2-40B4-BE49-F238E27FC236}">
                <a16:creationId xmlns:a16="http://schemas.microsoft.com/office/drawing/2014/main" id="{E204EBFB-7762-6AF9-833E-89A068B39D78}"/>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p>
        </p:txBody>
      </p:sp>
    </p:spTree>
    <p:extLst>
      <p:ext uri="{BB962C8B-B14F-4D97-AF65-F5344CB8AC3E}">
        <p14:creationId xmlns:p14="http://schemas.microsoft.com/office/powerpoint/2010/main" val="6316066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991AC5C7-EEFF-7DF1-D032-519756B85392}"/>
              </a:ext>
            </a:extLst>
          </p:cNvPr>
          <p:cNvSpPr txBox="1">
            <a:spLocks noGrp="1"/>
          </p:cNvSpPr>
          <p:nvPr>
            <p:ph type="body" idx="1"/>
          </p:nvPr>
        </p:nvSpPr>
        <p:spPr>
          <a:xfrm>
            <a:off x="515938" y="1661718"/>
            <a:ext cx="5500681" cy="435600"/>
          </a:xfrm>
          <a:prstGeom prst="rect">
            <a:avLst/>
          </a:prstGeom>
        </p:spPr>
        <p:txBody>
          <a:bodyPr vert="horz" lIns="0" tIns="0" rIns="0" bIns="0" spcCol="137160" rtlCol="0" anchor="t" anchorCtr="0">
            <a:normAutofit fontScale="77500" lnSpcReduction="20000"/>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Absence de formulaire d’offre - caractère substantiel de l’irrégularité</a:t>
            </a:r>
          </a:p>
        </p:txBody>
      </p:sp>
      <p:sp>
        <p:nvSpPr>
          <p:cNvPr id="4" name="Espace réservé du numéro de diapositive 3">
            <a:extLst>
              <a:ext uri="{FF2B5EF4-FFF2-40B4-BE49-F238E27FC236}">
                <a16:creationId xmlns:a16="http://schemas.microsoft.com/office/drawing/2014/main" id="{91722332-21E9-A087-6CED-B6325EFE7802}"/>
              </a:ext>
            </a:extLst>
          </p:cNvPr>
          <p:cNvSpPr>
            <a:spLocks noGrp="1"/>
          </p:cNvSpPr>
          <p:nvPr>
            <p:ph type="sldNum" sz="quarter" idx="12"/>
          </p:nvPr>
        </p:nvSpPr>
        <p:spPr/>
        <p:txBody>
          <a:bodyPr/>
          <a:lstStyle/>
          <a:p>
            <a:fld id="{F9591D4C-BB8F-AE46-BE73-C616F30BBC5B}" type="slidenum">
              <a:rPr lang="en-US" smtClean="0"/>
              <a:pPr/>
              <a:t>47</a:t>
            </a:fld>
            <a:endParaRPr lang="en-US"/>
          </a:p>
        </p:txBody>
      </p:sp>
      <p:sp>
        <p:nvSpPr>
          <p:cNvPr id="10" name="Text Placeholder 9">
            <a:extLst>
              <a:ext uri="{FF2B5EF4-FFF2-40B4-BE49-F238E27FC236}">
                <a16:creationId xmlns:a16="http://schemas.microsoft.com/office/drawing/2014/main" id="{EFD553DA-2412-2A54-F873-3E665B85F2FC}"/>
              </a:ext>
            </a:extLst>
          </p:cNvPr>
          <p:cNvSpPr>
            <a:spLocks noGrp="1"/>
          </p:cNvSpPr>
          <p:nvPr>
            <p:ph type="body" sz="quarter" idx="15"/>
          </p:nvPr>
        </p:nvSpPr>
        <p:spPr/>
        <p:txBody>
          <a:bodyPr/>
          <a:lstStyle/>
          <a:p>
            <a:endParaRPr lang="en-US"/>
          </a:p>
        </p:txBody>
      </p:sp>
      <p:sp>
        <p:nvSpPr>
          <p:cNvPr id="6" name="Titre 5">
            <a:extLst>
              <a:ext uri="{FF2B5EF4-FFF2-40B4-BE49-F238E27FC236}">
                <a16:creationId xmlns:a16="http://schemas.microsoft.com/office/drawing/2014/main" id="{516CA37F-C870-D12E-5736-C65241428EF9}"/>
              </a:ext>
            </a:extLst>
          </p:cNvPr>
          <p:cNvSpPr>
            <a:spLocks noGrp="1"/>
          </p:cNvSpPr>
          <p:nvPr>
            <p:ph type="title"/>
          </p:nvPr>
        </p:nvSpPr>
        <p:spPr>
          <a:xfrm>
            <a:off x="515938" y="556039"/>
            <a:ext cx="5504825" cy="577153"/>
          </a:xfrm>
        </p:spPr>
        <p:txBody>
          <a:bodyPr/>
          <a:lstStyle/>
          <a:p>
            <a:pPr algn="just"/>
            <a:r>
              <a:rPr lang="fr-BE" sz="2800">
                <a:solidFill>
                  <a:srgbClr val="0073CF"/>
                </a:solidFill>
                <a:latin typeface="Cambria"/>
                <a:ea typeface="Cambria"/>
              </a:rPr>
              <a:t>C.E., arrêt n° 260.468 du 30 juillet 2024, </a:t>
            </a:r>
            <a:r>
              <a:rPr lang="fr-BE" sz="2800" i="1">
                <a:solidFill>
                  <a:srgbClr val="0073CF"/>
                </a:solidFill>
                <a:latin typeface="Cambria"/>
                <a:ea typeface="Cambria"/>
              </a:rPr>
              <a:t>S.A. VO COMMUNICATION</a:t>
            </a:r>
            <a:r>
              <a:rPr lang="fr-BE" sz="2800">
                <a:solidFill>
                  <a:srgbClr val="0073CF"/>
                </a:solidFill>
                <a:latin typeface="Cambria"/>
                <a:ea typeface="Cambria"/>
              </a:rPr>
              <a:t> (extrême urgence)</a:t>
            </a:r>
            <a:endParaRPr lang="en-US" sz="2800">
              <a:latin typeface="Cambria"/>
              <a:ea typeface="Cambria"/>
            </a:endParaRPr>
          </a:p>
        </p:txBody>
      </p:sp>
      <p:sp>
        <p:nvSpPr>
          <p:cNvPr id="7" name="Espace réservé du pied de page 6">
            <a:extLst>
              <a:ext uri="{FF2B5EF4-FFF2-40B4-BE49-F238E27FC236}">
                <a16:creationId xmlns:a16="http://schemas.microsoft.com/office/drawing/2014/main" id="{BEC11DFC-5FAC-AD0C-2069-BF7905FBB7F4}"/>
              </a:ext>
            </a:extLst>
          </p:cNvPr>
          <p:cNvSpPr>
            <a:spLocks noGrp="1"/>
          </p:cNvSpPr>
          <p:nvPr>
            <p:ph type="ftr" sz="quarter" idx="17"/>
          </p:nvPr>
        </p:nvSpPr>
        <p:spPr/>
        <p:txBody>
          <a:bodyPr/>
          <a:lstStyle/>
          <a:p>
            <a:r>
              <a:rPr lang="en-US"/>
              <a:t>National Tender Day - 17 </a:t>
            </a:r>
            <a:r>
              <a:rPr lang="en-US" err="1"/>
              <a:t>octobre</a:t>
            </a:r>
            <a:r>
              <a:rPr lang="en-US"/>
              <a:t> 2024</a:t>
            </a:r>
          </a:p>
        </p:txBody>
      </p:sp>
      <p:pic>
        <p:nvPicPr>
          <p:cNvPr id="9" name="Picture Placeholder 8" descr="A pen on a paper&#10;&#10;Description automatically generated">
            <a:extLst>
              <a:ext uri="{FF2B5EF4-FFF2-40B4-BE49-F238E27FC236}">
                <a16:creationId xmlns:a16="http://schemas.microsoft.com/office/drawing/2014/main" id="{45BF3841-E669-7001-B754-4C3C01E769D0}"/>
              </a:ext>
            </a:extLst>
          </p:cNvPr>
          <p:cNvPicPr>
            <a:picLocks noGrp="1" noChangeAspect="1"/>
          </p:cNvPicPr>
          <p:nvPr>
            <p:ph type="pic" sz="quarter" idx="18"/>
          </p:nvPr>
        </p:nvPicPr>
        <p:blipFill>
          <a:blip r:embed="rId2"/>
          <a:srcRect l="16924" t="-356" r="25813" b="216"/>
          <a:stretch/>
        </p:blipFill>
        <p:spPr>
          <a:xfrm>
            <a:off x="6544300" y="0"/>
            <a:ext cx="5645195" cy="6591012"/>
          </a:xfrm>
        </p:spPr>
      </p:pic>
      <p:sp>
        <p:nvSpPr>
          <p:cNvPr id="2" name="Espace réservé du contenu 1">
            <a:extLst>
              <a:ext uri="{FF2B5EF4-FFF2-40B4-BE49-F238E27FC236}">
                <a16:creationId xmlns:a16="http://schemas.microsoft.com/office/drawing/2014/main" id="{4C27BA02-421B-DBED-2C83-B2139C418E36}"/>
              </a:ext>
            </a:extLst>
          </p:cNvPr>
          <p:cNvSpPr>
            <a:spLocks noGrp="1"/>
          </p:cNvSpPr>
          <p:nvPr>
            <p:ph sz="quarter" idx="19"/>
          </p:nvPr>
        </p:nvSpPr>
        <p:spPr>
          <a:xfrm>
            <a:off x="515938" y="2295304"/>
            <a:ext cx="5500687" cy="4426554"/>
          </a:xfrm>
        </p:spPr>
        <p:txBody>
          <a:bodyPr vert="horz" lIns="0" tIns="0" rIns="0" bIns="0" spcCol="137160" rtlCol="0" anchor="t">
            <a:noAutofit/>
          </a:bodyPr>
          <a:lstStyle/>
          <a:p>
            <a:pPr marL="229870" indent="-229870" algn="just"/>
            <a:r>
              <a:rPr lang="fr-BE" sz="1800"/>
              <a:t>Le Conseil d'État en analysant la décision motivée d’attribution constate que le pouvoir adjudicateur s’est bien livré à cet examen et qu’il résulte en effet du motif reproduit ci-avant qu’après avoir relevé que  l’absence du formulaire d’offre n’était pas reprise comme cause de nullité dans le Guide d’attribution, le pouvoir adjudicateur s’est assuré que l’ensemble des informations essentielles souhaitées figuraient effectivement dans les autres documents de l’offre, en ce compris l’engagement du soumissionnaire concerné.</a:t>
            </a:r>
            <a:endParaRPr lang="en-US"/>
          </a:p>
          <a:p>
            <a:pPr marL="229870" indent="-229870" algn="just"/>
            <a:r>
              <a:rPr lang="fr-BE" sz="1800" dirty="0"/>
              <a:t>Au sujet des documents devant être joints à l’offre voyez également : C.E., n° 259.091 du 11 mars 2024, </a:t>
            </a:r>
            <a:r>
              <a:rPr lang="fr-BE" sz="1800" i="1" dirty="0"/>
              <a:t>S.A. </a:t>
            </a:r>
            <a:r>
              <a:rPr lang="fr-BE" sz="1800" i="1" dirty="0" err="1"/>
              <a:t>Klinkenberg</a:t>
            </a:r>
            <a:r>
              <a:rPr lang="fr-BE" sz="1800" i="1" dirty="0"/>
              <a:t>. </a:t>
            </a:r>
            <a:endParaRPr lang="fr-BE" sz="1800" dirty="0">
              <a:cs typeface="Arial" panose="020B0604020202020204"/>
            </a:endParaRPr>
          </a:p>
        </p:txBody>
      </p:sp>
      <p:sp>
        <p:nvSpPr>
          <p:cNvPr id="12" name="Text Placeholder 1">
            <a:extLst>
              <a:ext uri="{FF2B5EF4-FFF2-40B4-BE49-F238E27FC236}">
                <a16:creationId xmlns:a16="http://schemas.microsoft.com/office/drawing/2014/main" id="{F3F6B98E-656F-F82B-2037-F01BF98F7F47}"/>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A. Les exigences minimales</a:t>
            </a:r>
          </a:p>
        </p:txBody>
      </p:sp>
    </p:spTree>
    <p:extLst>
      <p:ext uri="{BB962C8B-B14F-4D97-AF65-F5344CB8AC3E}">
        <p14:creationId xmlns:p14="http://schemas.microsoft.com/office/powerpoint/2010/main" val="16783071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p:txBody>
          <a:bodyPr/>
          <a:lstStyle/>
          <a:p>
            <a:pPr algn="just"/>
            <a:r>
              <a:rPr lang="fr-BE" noProof="0"/>
              <a:t>III. La régularité des offres</a:t>
            </a:r>
          </a:p>
        </p:txBody>
      </p:sp>
      <p:sp>
        <p:nvSpPr>
          <p:cNvPr id="5" name="Slide Number Placeholder 4"/>
          <p:cNvSpPr>
            <a:spLocks noGrp="1"/>
          </p:cNvSpPr>
          <p:nvPr>
            <p:ph type="sldNum" sz="quarter" idx="4"/>
          </p:nvPr>
        </p:nvSpPr>
        <p:spPr/>
        <p:txBody>
          <a:bodyPr/>
          <a:lstStyle/>
          <a:p>
            <a:fld id="{F9591D4C-BB8F-AE46-BE73-C616F30BBC5B}" type="slidenum">
              <a:rPr lang="en-US" smtClean="0"/>
              <a:pPr/>
              <a:t>48</a:t>
            </a:fld>
            <a:endParaRPr lang="en-US"/>
          </a:p>
        </p:txBody>
      </p:sp>
      <p:pic>
        <p:nvPicPr>
          <p:cNvPr id="9" name="Picture Placeholder 8">
            <a:extLst>
              <a:ext uri="{FF2B5EF4-FFF2-40B4-BE49-F238E27FC236}">
                <a16:creationId xmlns:a16="http://schemas.microsoft.com/office/drawing/2014/main" id="{A6E3219B-9808-4221-BD95-7579AA9260BB}"/>
              </a:ext>
            </a:extLst>
          </p:cNvPr>
          <p:cNvPicPr>
            <a:picLocks noGrp="1" noChangeAspect="1"/>
          </p:cNvPicPr>
          <p:nvPr>
            <p:ph type="pic" sz="quarter" idx="18"/>
          </p:nvPr>
        </p:nvPicPr>
        <p:blipFill>
          <a:blip r:embed="rId2"/>
          <a:srcRect t="27062" b="27062"/>
          <a:stretch/>
        </p:blipFill>
        <p:spPr/>
      </p:pic>
      <p:sp>
        <p:nvSpPr>
          <p:cNvPr id="10" name="Footer Placeholder 9">
            <a:extLst>
              <a:ext uri="{FF2B5EF4-FFF2-40B4-BE49-F238E27FC236}">
                <a16:creationId xmlns:a16="http://schemas.microsoft.com/office/drawing/2014/main" id="{1BFE17A9-2DE8-4254-B770-EE80DE1509DA}"/>
              </a:ext>
            </a:extLst>
          </p:cNvPr>
          <p:cNvSpPr>
            <a:spLocks noGrp="1"/>
          </p:cNvSpPr>
          <p:nvPr>
            <p:ph type="ftr" sz="quarter" idx="3"/>
          </p:nvPr>
        </p:nvSpPr>
        <p:spPr/>
        <p:txBody>
          <a:bodyPr/>
          <a:lstStyle/>
          <a:p>
            <a:r>
              <a:rPr lang="en-US"/>
              <a:t>National Tender Day - 17 octobre 2024</a:t>
            </a:r>
          </a:p>
        </p:txBody>
      </p:sp>
      <p:sp>
        <p:nvSpPr>
          <p:cNvPr id="3" name="Title 1">
            <a:extLst>
              <a:ext uri="{FF2B5EF4-FFF2-40B4-BE49-F238E27FC236}">
                <a16:creationId xmlns:a16="http://schemas.microsoft.com/office/drawing/2014/main" id="{5D1B3651-C299-1265-9AFC-D1DAEB4A0335}"/>
              </a:ext>
            </a:extLst>
          </p:cNvPr>
          <p:cNvSpPr txBox="1">
            <a:spLocks/>
          </p:cNvSpPr>
          <p:nvPr/>
        </p:nvSpPr>
        <p:spPr>
          <a:xfrm>
            <a:off x="1159828" y="2258152"/>
            <a:ext cx="10969625" cy="41275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kern="1200">
                <a:solidFill>
                  <a:schemeClr val="accent5"/>
                </a:solidFill>
                <a:latin typeface="Cambria" panose="02040503050406030204" pitchFamily="18" charset="0"/>
                <a:ea typeface="+mj-ea"/>
                <a:cs typeface="+mj-cs"/>
              </a:defRPr>
            </a:lvl1pPr>
          </a:lstStyle>
          <a:p>
            <a:r>
              <a:rPr lang="fr-FR">
                <a:latin typeface="Cambria"/>
                <a:ea typeface="Cambria"/>
              </a:rPr>
              <a:t>B. La signature de l'offre </a:t>
            </a:r>
            <a:endParaRPr lang="fr-FR">
              <a:ea typeface="Cambria" panose="02040503050406030204" pitchFamily="18" charset="0"/>
            </a:endParaRPr>
          </a:p>
        </p:txBody>
      </p:sp>
    </p:spTree>
    <p:extLst>
      <p:ext uri="{BB962C8B-B14F-4D97-AF65-F5344CB8AC3E}">
        <p14:creationId xmlns:p14="http://schemas.microsoft.com/office/powerpoint/2010/main" val="29725470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49276" y="1475532"/>
            <a:ext cx="11160124" cy="4934275"/>
          </a:xfrm>
        </p:spPr>
        <p:txBody>
          <a:bodyPr vert="horz" lIns="0" tIns="0" rIns="0" bIns="0" spcCol="137160" rtlCol="0" anchor="t">
            <a:noAutofit/>
          </a:bodyPr>
          <a:lstStyle/>
          <a:p>
            <a:pPr marL="229870" indent="-229870" algn="just"/>
            <a:r>
              <a:rPr lang="fr-BE" sz="1800"/>
              <a:t>Le marché public litigieux avait pour objet des services de nettoyage du Cirque Royal pour une période de 36 mois. </a:t>
            </a:r>
            <a:endParaRPr lang="en-US"/>
          </a:p>
          <a:p>
            <a:pPr marL="229870" indent="-229870" algn="just"/>
            <a:r>
              <a:rPr lang="fr-BE" sz="1800"/>
              <a:t>L’offre de la partie requérante est déclarée substantiellement irrégulière, car : </a:t>
            </a:r>
            <a:endParaRPr lang="fr-BE" sz="1800">
              <a:cs typeface="Arial" panose="020B0604020202020204"/>
            </a:endParaRPr>
          </a:p>
          <a:p>
            <a:pPr marL="461645" lvl="1" indent="-236220" algn="just"/>
            <a:r>
              <a:rPr lang="fr-BE" sz="1800"/>
              <a:t>Le rapport de dépôt n’aurait pas été signé </a:t>
            </a:r>
            <a:endParaRPr lang="fr-BE" sz="1800">
              <a:cs typeface="Arial" panose="020B0604020202020204"/>
            </a:endParaRPr>
          </a:p>
          <a:p>
            <a:pPr marL="461645" lvl="1" indent="-236220" algn="just"/>
            <a:r>
              <a:rPr lang="fr-BE" sz="1800"/>
              <a:t>L’offre n’aurait pas été déposée valablement par la partie requérante et aurait été soumise par courriel.</a:t>
            </a:r>
            <a:endParaRPr lang="fr-BE" sz="1800">
              <a:cs typeface="Arial" panose="020B0604020202020204"/>
            </a:endParaRPr>
          </a:p>
          <a:p>
            <a:pPr marL="229870" indent="-229870" algn="just"/>
            <a:r>
              <a:rPr lang="fr-BE" sz="1800"/>
              <a:t>Au sujet de ces irrégularités, la partie requérante fait valoir :</a:t>
            </a:r>
            <a:endParaRPr lang="fr-BE" sz="1800">
              <a:cs typeface="Arial" panose="020B0604020202020204"/>
            </a:endParaRPr>
          </a:p>
          <a:p>
            <a:pPr marL="461645" lvl="1" indent="-236220" algn="just"/>
            <a:r>
              <a:rPr lang="fr-BE" sz="1600"/>
              <a:t>« </a:t>
            </a:r>
            <a:r>
              <a:rPr lang="fr-BE" sz="1600" i="1"/>
              <a:t>Que </a:t>
            </a:r>
            <a:r>
              <a:rPr lang="fr-BE" sz="1600" b="1" i="1"/>
              <a:t>l’accusé de réception émis au moment du dépôt de l’offre </a:t>
            </a:r>
            <a:r>
              <a:rPr lang="fr-BE" sz="1600" i="1"/>
              <a:t>atteste que le rapport de </a:t>
            </a:r>
            <a:r>
              <a:rPr lang="fr-BE" sz="1600" b="1" i="1"/>
              <a:t>dépôt a bien été signé</a:t>
            </a:r>
            <a:r>
              <a:rPr lang="fr-BE" sz="1600" b="1"/>
              <a:t> </a:t>
            </a:r>
            <a:r>
              <a:rPr lang="fr-BE" sz="1600"/>
              <a:t>».</a:t>
            </a:r>
            <a:endParaRPr lang="fr-BE" sz="1600">
              <a:cs typeface="Arial" panose="020B0604020202020204"/>
            </a:endParaRPr>
          </a:p>
          <a:p>
            <a:pPr marL="461645" lvl="1" indent="-236220" algn="just"/>
            <a:r>
              <a:rPr lang="fr-BE" sz="1600"/>
              <a:t>« </a:t>
            </a:r>
            <a:r>
              <a:rPr lang="fr-BE" sz="1600" i="1"/>
              <a:t>Elle reproche d’autre part, à la partie adverse, de ne pas avoir </a:t>
            </a:r>
            <a:r>
              <a:rPr lang="fr-BE" sz="1600" b="1" i="1"/>
              <a:t>pris en compte et déclaré régulière l’offre qu’elle a déposée par e-mail</a:t>
            </a:r>
            <a:r>
              <a:rPr lang="fr-BE" sz="1600" i="1"/>
              <a:t>. Celle-ci a </a:t>
            </a:r>
            <a:r>
              <a:rPr lang="fr-BE" sz="1600" b="1" i="1"/>
              <a:t>incontestablement été signée et valablement signée</a:t>
            </a:r>
            <a:r>
              <a:rPr lang="fr-BE" sz="1600" i="1"/>
              <a:t>. L’adjudicateur ne pouvait donc se soustraire à l’obligation d’analyse de cette offre. A ce propos, la partie adverse ne pourrait pas - pour justifier le fait de ne pas avoir pris cette offre en considération - se retrancher derrière le fait qu’elle ait été déposée par e-mail alors qu’un dépôt par e-mail est interdit par la réglementation. </a:t>
            </a:r>
            <a:r>
              <a:rPr lang="fr-BE" sz="1600" b="1" i="1"/>
              <a:t>En effet, au moment où la requérante a accompli son dépôt par e-mail, les documents du marché lui en donnaient explicitement la possibilité</a:t>
            </a:r>
            <a:r>
              <a:rPr lang="fr-BE" sz="1600" i="1"/>
              <a:t>. Enfin, la partie adverse ne pourrait pas davantage se prémunir de de l’article 54§2 de l’arrêté royal du 18 avril 2017 pour justifier l’écartement de l’offre déposée par e-mail. Dans la mesure où cette disposition ne peut s’appliquer qu’au dépôt – par un même soumissionnaire – d’offres différentes, ce qui n’est pas le cas en l’espèce </a:t>
            </a:r>
            <a:r>
              <a:rPr lang="fr-BE" sz="1600"/>
              <a:t>».</a:t>
            </a:r>
            <a:endParaRPr lang="fr-BE" sz="1600">
              <a:cs typeface="Arial" panose="020B0604020202020204"/>
            </a:endParaRP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49</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08725" y="596731"/>
            <a:ext cx="11481992"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latin typeface="Cambria"/>
                <a:ea typeface="Cambria"/>
              </a:rPr>
              <a:t>C.E</a:t>
            </a:r>
            <a:r>
              <a:rPr lang="fr-BE" sz="2800">
                <a:solidFill>
                  <a:srgbClr val="0073CF"/>
                </a:solidFill>
                <a:latin typeface="Cambria"/>
                <a:ea typeface="Cambria"/>
              </a:rPr>
              <a:t>., arrêt n° 260.171 du 18 juin 2024, </a:t>
            </a:r>
            <a:r>
              <a:rPr lang="fr-BE" sz="2800" i="1" err="1">
                <a:solidFill>
                  <a:srgbClr val="0073CF"/>
                </a:solidFill>
                <a:latin typeface="Cambria"/>
                <a:ea typeface="Cambria"/>
              </a:rPr>
              <a:t>S.R.L</a:t>
            </a:r>
            <a:r>
              <a:rPr lang="fr-BE" sz="2800" i="1">
                <a:solidFill>
                  <a:srgbClr val="0073CF"/>
                </a:solidFill>
                <a:latin typeface="Cambria"/>
                <a:ea typeface="Cambria"/>
              </a:rPr>
              <a:t>. </a:t>
            </a:r>
            <a:r>
              <a:rPr lang="fr-BE" sz="2800" i="1" err="1">
                <a:solidFill>
                  <a:srgbClr val="0073CF"/>
                </a:solidFill>
                <a:latin typeface="Cambria"/>
                <a:ea typeface="Cambria"/>
              </a:rPr>
              <a:t>NADECO</a:t>
            </a:r>
            <a:r>
              <a:rPr lang="fr-BE" sz="2800" i="1">
                <a:solidFill>
                  <a:srgbClr val="0073CF"/>
                </a:solidFill>
                <a:latin typeface="Cambria"/>
                <a:ea typeface="Cambria"/>
              </a:rPr>
              <a:t> </a:t>
            </a:r>
            <a:r>
              <a:rPr lang="fr-BE" sz="2800">
                <a:solidFill>
                  <a:srgbClr val="0073CF"/>
                </a:solidFill>
                <a:latin typeface="Cambria"/>
                <a:ea typeface="Cambria"/>
              </a:rPr>
              <a:t>(extrême urgence)</a:t>
            </a:r>
            <a:endParaRPr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23151" y="275575"/>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B. La signature de l'offre</a:t>
            </a:r>
          </a:p>
        </p:txBody>
      </p:sp>
      <p:sp>
        <p:nvSpPr>
          <p:cNvPr id="3" name="Text Placeholder 2">
            <a:extLst>
              <a:ext uri="{FF2B5EF4-FFF2-40B4-BE49-F238E27FC236}">
                <a16:creationId xmlns:a16="http://schemas.microsoft.com/office/drawing/2014/main" id="{A2BED3E0-4DFC-9E3C-726A-D1DFE8DE8817}"/>
              </a:ext>
            </a:extLst>
          </p:cNvPr>
          <p:cNvSpPr txBox="1">
            <a:spLocks noGrp="1"/>
          </p:cNvSpPr>
          <p:nvPr>
            <p:ph type="body" idx="1"/>
          </p:nvPr>
        </p:nvSpPr>
        <p:spPr>
          <a:xfrm>
            <a:off x="482599" y="1038969"/>
            <a:ext cx="11160125" cy="436563"/>
          </a:xfrm>
          <a:prstGeom prst="rect">
            <a:avLst/>
          </a:prstGeo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Signature de l’offre – signature électronique qualifiée</a:t>
            </a:r>
          </a:p>
        </p:txBody>
      </p:sp>
    </p:spTree>
    <p:extLst>
      <p:ext uri="{BB962C8B-B14F-4D97-AF65-F5344CB8AC3E}">
        <p14:creationId xmlns:p14="http://schemas.microsoft.com/office/powerpoint/2010/main" val="15782944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49276" y="1475532"/>
            <a:ext cx="11160124" cy="4934275"/>
          </a:xfrm>
        </p:spPr>
        <p:txBody>
          <a:bodyPr vert="horz" lIns="0" tIns="0" rIns="0" bIns="0" spcCol="137160" rtlCol="0" anchor="t">
            <a:noAutofit/>
          </a:bodyPr>
          <a:lstStyle/>
          <a:p>
            <a:pPr marL="229870" indent="-229870" algn="just"/>
            <a:r>
              <a:rPr lang="fr-BE" sz="1800"/>
              <a:t>Le C.E. en analysant les arguments constate que : </a:t>
            </a:r>
            <a:endParaRPr lang="en-US">
              <a:cs typeface="Arial" panose="020B0604020202020204"/>
            </a:endParaRPr>
          </a:p>
          <a:p>
            <a:pPr marL="225425" lvl="1" indent="0" algn="just">
              <a:buNone/>
            </a:pPr>
            <a:r>
              <a:rPr lang="fr-BE" sz="1800"/>
              <a:t>« </a:t>
            </a:r>
            <a:r>
              <a:rPr lang="fr-BE" sz="1800" i="1"/>
              <a:t>Il ressort du procès-verbal d’ouverture des offres produit par la partie adverse, qui est généré automatiquement par la plateforme e-</a:t>
            </a:r>
            <a:r>
              <a:rPr lang="fr-BE" sz="1800" i="1" err="1"/>
              <a:t>Tendering</a:t>
            </a:r>
            <a:r>
              <a:rPr lang="fr-BE" sz="1800" i="1"/>
              <a:t>, </a:t>
            </a:r>
            <a:r>
              <a:rPr lang="fr-BE" sz="1800" b="1" i="1"/>
              <a:t>que la requérante n’a pas revêtu le rapport de dépôt de son offre d’une signature électronique qualifiée reconnue par cette plateforme</a:t>
            </a:r>
            <a:r>
              <a:rPr lang="fr-BE" sz="1800" i="1"/>
              <a:t>. Par contraste, le même procès-verbal atteste de ce que tous les autres rapports de dépôt étaient revêtus d’une signature « </a:t>
            </a:r>
            <a:r>
              <a:rPr lang="fr-BE" sz="1800" i="1" err="1"/>
              <a:t>eID</a:t>
            </a:r>
            <a:r>
              <a:rPr lang="fr-BE" sz="1800" i="1"/>
              <a:t> », correspondant à une signature qualifiée </a:t>
            </a:r>
            <a:r>
              <a:rPr lang="fr-BE" sz="1800"/>
              <a:t>».</a:t>
            </a:r>
            <a:endParaRPr lang="fr-BE" sz="1800">
              <a:cs typeface="Arial"/>
            </a:endParaRPr>
          </a:p>
          <a:p>
            <a:pPr marL="229870" indent="-229870" algn="just"/>
            <a:r>
              <a:rPr lang="fr-BE" sz="1800" i="1"/>
              <a:t>In </a:t>
            </a:r>
            <a:r>
              <a:rPr lang="fr-BE" sz="1800" i="1" err="1"/>
              <a:t>casu</a:t>
            </a:r>
            <a:r>
              <a:rPr lang="fr-BE" sz="1800"/>
              <a:t>, après avoir analysé le procès-verbal d’ouverture des offres, le C.E. constate que «  </a:t>
            </a:r>
            <a:r>
              <a:rPr lang="fr-BE" sz="1800" i="1"/>
              <a:t>Le procès-verbal d’ouverture des offres confirme que la requérante a entendu signer son offre </a:t>
            </a:r>
            <a:r>
              <a:rPr lang="fr-BE" sz="1800" b="1" i="1"/>
              <a:t>en recourant à un </a:t>
            </a:r>
            <a:r>
              <a:rPr lang="fr-BE" sz="1800" i="1"/>
              <a:t>«</a:t>
            </a:r>
            <a:r>
              <a:rPr lang="fr-BE" sz="1800" b="1" i="1"/>
              <a:t>fichier externe de signature </a:t>
            </a:r>
            <a:r>
              <a:rPr lang="fr-BE" sz="1800"/>
              <a:t>»,</a:t>
            </a:r>
            <a:r>
              <a:rPr lang="fr-BE" sz="1800" b="1"/>
              <a:t> </a:t>
            </a:r>
            <a:r>
              <a:rPr lang="fr-BE" sz="1800"/>
              <a:t>comme en atteste l’extrait suivant :</a:t>
            </a:r>
            <a:endParaRPr lang="fr-BE" sz="1800">
              <a:cs typeface="Arial"/>
            </a:endParaRPr>
          </a:p>
          <a:p>
            <a:pPr marL="229870" indent="-229870" algn="just"/>
            <a:endParaRPr lang="fr-BE" sz="1800">
              <a:cs typeface="Arial"/>
            </a:endParaRPr>
          </a:p>
          <a:p>
            <a:pPr marL="229870" indent="-229870" algn="just"/>
            <a:endParaRPr lang="fr-BE" sz="1800">
              <a:cs typeface="Arial"/>
            </a:endParaRPr>
          </a:p>
          <a:p>
            <a:pPr marL="229870" indent="-229870" algn="just"/>
            <a:endParaRPr lang="fr-BE" sz="1800">
              <a:cs typeface="Arial"/>
            </a:endParaRPr>
          </a:p>
          <a:p>
            <a:pPr marL="229870" indent="-229870" algn="just"/>
            <a:endParaRPr lang="fr-BE" sz="1800">
              <a:cs typeface="Arial"/>
            </a:endParaRPr>
          </a:p>
          <a:p>
            <a:pPr marL="229870" indent="-229870" algn="just"/>
            <a:r>
              <a:rPr lang="fr-BE" sz="1800"/>
              <a:t>Il découle de ce qui précède que, </a:t>
            </a:r>
            <a:r>
              <a:rPr lang="fr-BE" sz="1800" i="1"/>
              <a:t>prima facie</a:t>
            </a:r>
            <a:r>
              <a:rPr lang="fr-BE" sz="1800"/>
              <a:t>, la requérante n’a pas signé le rapport de dépôt selon les modalités imposées par le cahier des charges et par l’article 43, § 1er de l’arrêté royal du 18 avril 2017.</a:t>
            </a:r>
            <a:endParaRPr lang="fr-BE" sz="1800">
              <a:cs typeface="Arial" panose="020B0604020202020204"/>
            </a:endParaRPr>
          </a:p>
          <a:p>
            <a:pPr marL="229870" indent="-229870"/>
            <a:endParaRPr lang="fr-BE" sz="1600">
              <a:cs typeface="Arial" panose="020B0604020202020204"/>
            </a:endParaRPr>
          </a:p>
          <a:p>
            <a:pPr marL="461645" lvl="1" indent="-236220"/>
            <a:endParaRPr lang="fr-BE" sz="1600">
              <a:cs typeface="Arial" panose="020B0604020202020204"/>
            </a:endParaRPr>
          </a:p>
          <a:p>
            <a:pPr marL="461645" lvl="1" indent="-236220"/>
            <a:endParaRPr lang="fr-BE" sz="1600">
              <a:cs typeface="Arial" panose="020B0604020202020204"/>
            </a:endParaRP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50</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08725" y="596731"/>
            <a:ext cx="11481992"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260.171 du 18 juin 2024, </a:t>
            </a:r>
            <a:r>
              <a:rPr lang="fr-BE" sz="2800" i="1" err="1">
                <a:solidFill>
                  <a:srgbClr val="0073CF"/>
                </a:solidFill>
              </a:rPr>
              <a:t>S.R.L</a:t>
            </a:r>
            <a:r>
              <a:rPr lang="fr-BE" sz="2800" i="1">
                <a:solidFill>
                  <a:srgbClr val="0073CF"/>
                </a:solidFill>
              </a:rPr>
              <a:t>. </a:t>
            </a:r>
            <a:r>
              <a:rPr lang="fr-BE" sz="2800" i="1" err="1">
                <a:solidFill>
                  <a:srgbClr val="0073CF"/>
                </a:solidFill>
              </a:rPr>
              <a:t>NADECO</a:t>
            </a:r>
            <a:r>
              <a:rPr lang="fr-BE" sz="2800" i="1">
                <a:solidFill>
                  <a:srgbClr val="0073CF"/>
                </a:solidFill>
              </a:rPr>
              <a:t> </a:t>
            </a:r>
            <a:r>
              <a:rPr lang="fr-BE" sz="2800">
                <a:solidFill>
                  <a:srgbClr val="0073CF"/>
                </a:solidFill>
              </a:rPr>
              <a:t>(extrême urgence)</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23151" y="275575"/>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B. La signature de l'offre</a:t>
            </a:r>
            <a:endParaRPr lang="fr-FR" b="1">
              <a:solidFill>
                <a:srgbClr val="182440"/>
              </a:solidFill>
              <a:latin typeface="Arial" panose="020B0604020202020204"/>
              <a:cs typeface="Arial"/>
            </a:endParaRPr>
          </a:p>
        </p:txBody>
      </p:sp>
      <p:pic>
        <p:nvPicPr>
          <p:cNvPr id="10" name="Image 9">
            <a:extLst>
              <a:ext uri="{FF2B5EF4-FFF2-40B4-BE49-F238E27FC236}">
                <a16:creationId xmlns:a16="http://schemas.microsoft.com/office/drawing/2014/main" id="{4A1402B7-8BD0-0D15-FA18-FB1388242D01}"/>
              </a:ext>
            </a:extLst>
          </p:cNvPr>
          <p:cNvPicPr>
            <a:picLocks noChangeAspect="1"/>
          </p:cNvPicPr>
          <p:nvPr/>
        </p:nvPicPr>
        <p:blipFill>
          <a:blip r:embed="rId2"/>
          <a:stretch>
            <a:fillRect/>
          </a:stretch>
        </p:blipFill>
        <p:spPr>
          <a:xfrm>
            <a:off x="3328400" y="4251109"/>
            <a:ext cx="5173642" cy="1658076"/>
          </a:xfrm>
          <a:prstGeom prst="rect">
            <a:avLst/>
          </a:prstGeom>
        </p:spPr>
      </p:pic>
      <p:sp>
        <p:nvSpPr>
          <p:cNvPr id="3" name="Text Placeholder 2">
            <a:extLst>
              <a:ext uri="{FF2B5EF4-FFF2-40B4-BE49-F238E27FC236}">
                <a16:creationId xmlns:a16="http://schemas.microsoft.com/office/drawing/2014/main" id="{08940119-90C8-95B7-6885-CA06E6CB4E45}"/>
              </a:ext>
            </a:extLst>
          </p:cNvPr>
          <p:cNvSpPr txBox="1">
            <a:spLocks noGrp="1"/>
          </p:cNvSpPr>
          <p:nvPr>
            <p:ph type="body" idx="1"/>
          </p:nvPr>
        </p:nvSpPr>
        <p:spPr>
          <a:xfrm>
            <a:off x="482599" y="1038969"/>
            <a:ext cx="11160125" cy="436563"/>
          </a:xfrm>
          <a:prstGeom prst="rect">
            <a:avLst/>
          </a:prstGeo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Signature de l’offre – signature électronique qualifiée</a:t>
            </a:r>
          </a:p>
        </p:txBody>
      </p:sp>
      <p:sp>
        <p:nvSpPr>
          <p:cNvPr id="5" name="Oval 4">
            <a:extLst>
              <a:ext uri="{FF2B5EF4-FFF2-40B4-BE49-F238E27FC236}">
                <a16:creationId xmlns:a16="http://schemas.microsoft.com/office/drawing/2014/main" id="{8C989AD7-81DB-898E-5E07-6983005D294E}"/>
              </a:ext>
            </a:extLst>
          </p:cNvPr>
          <p:cNvSpPr/>
          <p:nvPr/>
        </p:nvSpPr>
        <p:spPr>
          <a:xfrm>
            <a:off x="3212184" y="4150148"/>
            <a:ext cx="1890878" cy="41577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75829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27189" y="1718489"/>
            <a:ext cx="11160124" cy="4934275"/>
          </a:xfrm>
        </p:spPr>
        <p:txBody>
          <a:bodyPr vert="horz" lIns="0" tIns="0" rIns="0" bIns="0" spcCol="137160" rtlCol="0" anchor="t">
            <a:noAutofit/>
          </a:bodyPr>
          <a:lstStyle/>
          <a:p>
            <a:pPr marL="229870" indent="-229870" algn="just"/>
            <a:r>
              <a:rPr lang="fr-BE"/>
              <a:t>La partie requérante estimait que son offre ne pouvait être qualifiée d’irrégulière en ce qu’elle avait également transmis son offre par email au PA. Cette offre était signée et que dans ce cas, il n’est pas requis que l’offre soit signée par signature électronique qualifiée. </a:t>
            </a:r>
            <a:endParaRPr lang="en-US">
              <a:cs typeface="Arial"/>
            </a:endParaRPr>
          </a:p>
          <a:p>
            <a:pPr marL="229870" indent="-229870" algn="just"/>
            <a:r>
              <a:rPr lang="fr-BE"/>
              <a:t>Le C.E. refuse de faire droit à cet argument, car « </a:t>
            </a:r>
            <a:r>
              <a:rPr lang="fr-BE" i="1"/>
              <a:t>les documents du marché, tels que </a:t>
            </a:r>
            <a:r>
              <a:rPr lang="fr-BE" b="1" i="1"/>
              <a:t>modifiés par la partie adverse </a:t>
            </a:r>
            <a:r>
              <a:rPr lang="fr-BE" i="1"/>
              <a:t>en juin 2023, </a:t>
            </a:r>
            <a:r>
              <a:rPr lang="fr-BE" b="1" i="1"/>
              <a:t>exigeaient </a:t>
            </a:r>
            <a:r>
              <a:rPr lang="fr-BE" i="1"/>
              <a:t>que les offres soient déposées sur la </a:t>
            </a:r>
            <a:r>
              <a:rPr lang="fr-BE" b="1" i="1"/>
              <a:t>plateforme électronique e-</a:t>
            </a:r>
            <a:r>
              <a:rPr lang="fr-BE" b="1" i="1" err="1"/>
              <a:t>Tendering</a:t>
            </a:r>
            <a:r>
              <a:rPr lang="fr-BE" i="1"/>
              <a:t>,</a:t>
            </a:r>
            <a:r>
              <a:rPr lang="fr-BE" b="1" i="1"/>
              <a:t> </a:t>
            </a:r>
            <a:r>
              <a:rPr lang="fr-BE" i="1"/>
              <a:t>revêtues d’une</a:t>
            </a:r>
            <a:r>
              <a:rPr lang="fr-BE" b="1" i="1"/>
              <a:t> signature qualifiée, et précisaient que seules les offres ainsi déposées seraient « acceptées par le pouvoir adjudicateur </a:t>
            </a:r>
            <a:r>
              <a:rPr lang="fr-BE"/>
              <a:t>». »</a:t>
            </a:r>
            <a:endParaRPr lang="fr-BE">
              <a:cs typeface="Arial" panose="020B0604020202020204"/>
            </a:endParaRPr>
          </a:p>
          <a:p>
            <a:pPr marL="229870" indent="-229870" algn="just"/>
            <a:r>
              <a:rPr lang="fr-BE"/>
              <a:t>Cette modification </a:t>
            </a:r>
            <a:r>
              <a:rPr lang="fr-BE" b="1"/>
              <a:t>avait été apportée par le PA lors de la période de remise des offres</a:t>
            </a:r>
            <a:r>
              <a:rPr lang="fr-BE"/>
              <a:t>. Le C.E. constate que cette modification </a:t>
            </a:r>
            <a:r>
              <a:rPr lang="fr-BE" b="1"/>
              <a:t>est régulière et qu’elle a pour effet d’effacer les modalités préalables de remises des offres.</a:t>
            </a:r>
            <a:r>
              <a:rPr lang="fr-BE"/>
              <a:t> </a:t>
            </a:r>
            <a:endParaRPr lang="fr-BE">
              <a:cs typeface="Arial" panose="020B0604020202020204"/>
            </a:endParaRPr>
          </a:p>
          <a:p>
            <a:pPr marL="0" indent="0">
              <a:buNone/>
            </a:pPr>
            <a:endParaRPr lang="fr-BE" sz="1600"/>
          </a:p>
          <a:p>
            <a:pPr marL="461645" lvl="1" indent="-236220"/>
            <a:endParaRPr lang="fr-BE" sz="1600">
              <a:cs typeface="Arial" panose="020B0604020202020204"/>
            </a:endParaRP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51</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08725" y="596731"/>
            <a:ext cx="11481992"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260.171 du 18 juin 2024, </a:t>
            </a:r>
            <a:r>
              <a:rPr lang="fr-BE" sz="2800" i="1" err="1">
                <a:solidFill>
                  <a:srgbClr val="0073CF"/>
                </a:solidFill>
              </a:rPr>
              <a:t>S.R.L</a:t>
            </a:r>
            <a:r>
              <a:rPr lang="fr-BE" sz="2800" i="1">
                <a:solidFill>
                  <a:srgbClr val="0073CF"/>
                </a:solidFill>
              </a:rPr>
              <a:t>. </a:t>
            </a:r>
            <a:r>
              <a:rPr lang="fr-BE" sz="2800" i="1" err="1">
                <a:solidFill>
                  <a:srgbClr val="0073CF"/>
                </a:solidFill>
              </a:rPr>
              <a:t>NADECO</a:t>
            </a:r>
            <a:r>
              <a:rPr lang="fr-BE" sz="2800" i="1">
                <a:solidFill>
                  <a:srgbClr val="0073CF"/>
                </a:solidFill>
              </a:rPr>
              <a:t> </a:t>
            </a:r>
            <a:r>
              <a:rPr lang="fr-BE" sz="2800">
                <a:solidFill>
                  <a:srgbClr val="0073CF"/>
                </a:solidFill>
              </a:rPr>
              <a:t>(extrême urgence)</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23151" y="275575"/>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B. La signature de l'offre</a:t>
            </a:r>
          </a:p>
        </p:txBody>
      </p:sp>
      <p:sp>
        <p:nvSpPr>
          <p:cNvPr id="3" name="Text Placeholder 2">
            <a:extLst>
              <a:ext uri="{FF2B5EF4-FFF2-40B4-BE49-F238E27FC236}">
                <a16:creationId xmlns:a16="http://schemas.microsoft.com/office/drawing/2014/main" id="{FECCA6E0-5A5E-E1F0-47E0-EF605D39A949}"/>
              </a:ext>
            </a:extLst>
          </p:cNvPr>
          <p:cNvSpPr txBox="1">
            <a:spLocks noGrp="1"/>
          </p:cNvSpPr>
          <p:nvPr>
            <p:ph type="body" idx="1"/>
          </p:nvPr>
        </p:nvSpPr>
        <p:spPr>
          <a:xfrm>
            <a:off x="504686" y="1171491"/>
            <a:ext cx="11160125" cy="436563"/>
          </a:xfrm>
          <a:prstGeom prst="rect">
            <a:avLst/>
          </a:prstGeom>
        </p:spPr>
        <p:txBody>
          <a:bodyPr vert="horz" lIns="0" tIns="0" rIns="0" bIns="0" spcCol="137160" rtlCol="0" anchor="t" anchorCtr="0">
            <a:norm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Signature de l’offre – signature électronique qualifiée</a:t>
            </a:r>
          </a:p>
        </p:txBody>
      </p:sp>
    </p:spTree>
    <p:extLst>
      <p:ext uri="{BB962C8B-B14F-4D97-AF65-F5344CB8AC3E}">
        <p14:creationId xmlns:p14="http://schemas.microsoft.com/office/powerpoint/2010/main" val="717246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p:txBody>
          <a:bodyPr/>
          <a:lstStyle/>
          <a:p>
            <a:pPr algn="just"/>
            <a:r>
              <a:rPr lang="fr-BE" noProof="0"/>
              <a:t>III. La régularité des offres</a:t>
            </a:r>
          </a:p>
        </p:txBody>
      </p:sp>
      <p:sp>
        <p:nvSpPr>
          <p:cNvPr id="5" name="Slide Number Placeholder 4"/>
          <p:cNvSpPr>
            <a:spLocks noGrp="1"/>
          </p:cNvSpPr>
          <p:nvPr>
            <p:ph type="sldNum" sz="quarter" idx="4"/>
          </p:nvPr>
        </p:nvSpPr>
        <p:spPr/>
        <p:txBody>
          <a:bodyPr/>
          <a:lstStyle/>
          <a:p>
            <a:fld id="{F9591D4C-BB8F-AE46-BE73-C616F30BBC5B}" type="slidenum">
              <a:rPr lang="en-US" smtClean="0"/>
              <a:pPr/>
              <a:t>52</a:t>
            </a:fld>
            <a:endParaRPr lang="en-US"/>
          </a:p>
        </p:txBody>
      </p:sp>
      <p:pic>
        <p:nvPicPr>
          <p:cNvPr id="9" name="Picture Placeholder 8">
            <a:extLst>
              <a:ext uri="{FF2B5EF4-FFF2-40B4-BE49-F238E27FC236}">
                <a16:creationId xmlns:a16="http://schemas.microsoft.com/office/drawing/2014/main" id="{A6E3219B-9808-4221-BD95-7579AA9260BB}"/>
              </a:ext>
            </a:extLst>
          </p:cNvPr>
          <p:cNvPicPr>
            <a:picLocks noGrp="1" noChangeAspect="1"/>
          </p:cNvPicPr>
          <p:nvPr>
            <p:ph type="pic" sz="quarter" idx="18"/>
          </p:nvPr>
        </p:nvPicPr>
        <p:blipFill>
          <a:blip r:embed="rId2"/>
          <a:srcRect t="27062" b="27062"/>
          <a:stretch/>
        </p:blipFill>
        <p:spPr/>
      </p:pic>
      <p:sp>
        <p:nvSpPr>
          <p:cNvPr id="10" name="Footer Placeholder 9">
            <a:extLst>
              <a:ext uri="{FF2B5EF4-FFF2-40B4-BE49-F238E27FC236}">
                <a16:creationId xmlns:a16="http://schemas.microsoft.com/office/drawing/2014/main" id="{1BFE17A9-2DE8-4254-B770-EE80DE1509DA}"/>
              </a:ext>
            </a:extLst>
          </p:cNvPr>
          <p:cNvSpPr>
            <a:spLocks noGrp="1"/>
          </p:cNvSpPr>
          <p:nvPr>
            <p:ph type="ftr" sz="quarter" idx="3"/>
          </p:nvPr>
        </p:nvSpPr>
        <p:spPr/>
        <p:txBody>
          <a:bodyPr/>
          <a:lstStyle/>
          <a:p>
            <a:r>
              <a:rPr lang="en-US"/>
              <a:t>National Tender Day - 17 octobre 2024</a:t>
            </a:r>
          </a:p>
        </p:txBody>
      </p:sp>
      <p:sp>
        <p:nvSpPr>
          <p:cNvPr id="3" name="Title 1">
            <a:extLst>
              <a:ext uri="{FF2B5EF4-FFF2-40B4-BE49-F238E27FC236}">
                <a16:creationId xmlns:a16="http://schemas.microsoft.com/office/drawing/2014/main" id="{5D1B3651-C299-1265-9AFC-D1DAEB4A0335}"/>
              </a:ext>
            </a:extLst>
          </p:cNvPr>
          <p:cNvSpPr txBox="1">
            <a:spLocks/>
          </p:cNvSpPr>
          <p:nvPr/>
        </p:nvSpPr>
        <p:spPr>
          <a:xfrm>
            <a:off x="1159828" y="2258152"/>
            <a:ext cx="10969625" cy="41275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kern="1200">
                <a:solidFill>
                  <a:schemeClr val="accent5"/>
                </a:solidFill>
                <a:latin typeface="Cambria" panose="02040503050406030204" pitchFamily="18" charset="0"/>
                <a:ea typeface="+mj-ea"/>
                <a:cs typeface="+mj-cs"/>
              </a:defRPr>
            </a:lvl1pPr>
          </a:lstStyle>
          <a:p>
            <a:r>
              <a:rPr lang="fr-FR">
                <a:latin typeface="Cambria"/>
                <a:ea typeface="Cambria"/>
              </a:rPr>
              <a:t>C. Vérification des prix et des coûts </a:t>
            </a:r>
            <a:endParaRPr lang="fr-FR">
              <a:ea typeface="Cambria" panose="02040503050406030204" pitchFamily="18" charset="0"/>
            </a:endParaRPr>
          </a:p>
        </p:txBody>
      </p:sp>
    </p:spTree>
    <p:extLst>
      <p:ext uri="{BB962C8B-B14F-4D97-AF65-F5344CB8AC3E}">
        <p14:creationId xmlns:p14="http://schemas.microsoft.com/office/powerpoint/2010/main" val="10193529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1"/>
            <a:ext cx="11160124" cy="3782606"/>
          </a:xfrm>
        </p:spPr>
        <p:txBody>
          <a:bodyPr vert="horz" lIns="0" tIns="0" rIns="0" bIns="0" spcCol="137160" rtlCol="0" anchor="t">
            <a:noAutofit/>
          </a:bodyPr>
          <a:lstStyle/>
          <a:p>
            <a:pPr marL="229870" indent="-229870" algn="just"/>
            <a:r>
              <a:rPr lang="fr-BE" sz="1800" noProof="0"/>
              <a:t>Objet du marché : </a:t>
            </a:r>
            <a:r>
              <a:rPr lang="fr-BE" sz="1800" b="1" noProof="0"/>
              <a:t>marché public de travaux portant sur l’acquisition de matériel de cuisine pour la résidence </a:t>
            </a:r>
            <a:r>
              <a:rPr lang="fr-BE" sz="1800" b="1" noProof="0" err="1"/>
              <a:t>Préfleuri</a:t>
            </a:r>
            <a:r>
              <a:rPr lang="fr-BE" sz="1800" b="1" noProof="0"/>
              <a:t>.</a:t>
            </a:r>
            <a:endParaRPr lang="en-US" b="1"/>
          </a:p>
          <a:p>
            <a:pPr marL="229870" indent="-229870" algn="just"/>
            <a:r>
              <a:rPr lang="fr-BE" sz="1800" noProof="0"/>
              <a:t>3 offres sont déposées </a:t>
            </a:r>
            <a:endParaRPr lang="fr-BE" sz="1800" noProof="0">
              <a:cs typeface="Arial"/>
            </a:endParaRPr>
          </a:p>
          <a:p>
            <a:pPr marL="229870" indent="-229870" algn="just"/>
            <a:r>
              <a:rPr lang="fr-BE" sz="1800" noProof="0"/>
              <a:t>Un auteur de </a:t>
            </a:r>
            <a:r>
              <a:rPr lang="fr-BE" sz="1800" u="sng" noProof="0"/>
              <a:t>projet avait été désigné préalablement afin de conseiller le pouvoir adjudicateur</a:t>
            </a:r>
            <a:r>
              <a:rPr lang="fr-BE" sz="1800" noProof="0"/>
              <a:t>. Il relève au stade de l’analyse des offres que </a:t>
            </a:r>
            <a:r>
              <a:rPr lang="fr-BE" sz="1800" b="1" noProof="0"/>
              <a:t>les prix des offres soumises connaissent des écarts importants </a:t>
            </a:r>
            <a:r>
              <a:rPr lang="fr-BE" sz="1800" noProof="0"/>
              <a:t>et des </a:t>
            </a:r>
            <a:r>
              <a:rPr lang="fr-BE" sz="1800" b="1" noProof="0"/>
              <a:t>divergences par rapport aux indications du CSC</a:t>
            </a:r>
            <a:r>
              <a:rPr lang="fr-BE" sz="1800" noProof="0"/>
              <a:t>. La SA GBM est visée ensuite par une demande du pouvoir adjudicateur sur six des prix remis. Elle y apporte une </a:t>
            </a:r>
            <a:r>
              <a:rPr lang="fr-BE" sz="1800" b="1" noProof="0"/>
              <a:t>justification</a:t>
            </a:r>
            <a:r>
              <a:rPr lang="fr-BE" sz="1800" noProof="0"/>
              <a:t> dans un courrier et justifie ses prix par </a:t>
            </a:r>
            <a:r>
              <a:rPr lang="fr-BE" sz="1800" b="1" noProof="0"/>
              <a:t>l’appartenance à un réseau d’entreprise « </a:t>
            </a:r>
            <a:r>
              <a:rPr lang="fr-BE" sz="1800" b="1" noProof="0" err="1"/>
              <a:t>Eurochef</a:t>
            </a:r>
            <a:r>
              <a:rPr lang="fr-BE" sz="1800" b="1" noProof="0"/>
              <a:t> »</a:t>
            </a:r>
            <a:r>
              <a:rPr lang="fr-BE" sz="1800" noProof="0"/>
              <a:t> et que pour chaque poste le prix d’achat des matériaux ou matériels concernés et le prix de vente ainsi que la mise en œuvre et l’installation sont comprises dans le prix.</a:t>
            </a:r>
            <a:endParaRPr lang="fr-BE" sz="1800" noProof="0">
              <a:cs typeface="Arial"/>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820820"/>
            <a:ext cx="11160124" cy="435600"/>
          </a:xfrm>
        </p:spPr>
        <p:txBody>
          <a:bodyPr/>
          <a:lstStyle/>
          <a:p>
            <a:pPr algn="just"/>
            <a:r>
              <a:rPr lang="fr-BE" noProof="0">
                <a:latin typeface="Cambria"/>
                <a:ea typeface="Cambria"/>
              </a:rPr>
              <a:t>Prix anormaux – examen réalisé par un auteur de projet – motivation</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53</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257.369 du 19 septembre 2023, </a:t>
            </a:r>
            <a:r>
              <a:rPr lang="fr-BE" sz="2800" i="1" err="1">
                <a:solidFill>
                  <a:srgbClr val="0073CF"/>
                </a:solidFill>
              </a:rPr>
              <a:t>S.R.L</a:t>
            </a:r>
            <a:r>
              <a:rPr lang="fr-BE" sz="2800" i="1">
                <a:solidFill>
                  <a:srgbClr val="0073CF"/>
                </a:solidFill>
              </a:rPr>
              <a:t>. </a:t>
            </a:r>
            <a:r>
              <a:rPr lang="fr-BE" sz="2800" i="1" err="1">
                <a:solidFill>
                  <a:srgbClr val="0073CF"/>
                </a:solidFill>
              </a:rPr>
              <a:t>POLYMAT</a:t>
            </a:r>
            <a:r>
              <a:rPr lang="fr-BE" sz="2800" i="1">
                <a:solidFill>
                  <a:srgbClr val="0073CF"/>
                </a:solidFill>
              </a:rPr>
              <a:t> SAV  </a:t>
            </a:r>
            <a:r>
              <a:rPr lang="fr-BE" sz="2800">
                <a:solidFill>
                  <a:srgbClr val="0073CF"/>
                </a:solidFill>
              </a:rPr>
              <a:t>(annulation)</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Tree>
    <p:extLst>
      <p:ext uri="{BB962C8B-B14F-4D97-AF65-F5344CB8AC3E}">
        <p14:creationId xmlns:p14="http://schemas.microsoft.com/office/powerpoint/2010/main" val="15918541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1"/>
            <a:ext cx="11160124" cy="3782606"/>
          </a:xfrm>
        </p:spPr>
        <p:txBody>
          <a:bodyPr vert="horz" lIns="0" tIns="0" rIns="0" bIns="0" spcCol="137160" rtlCol="0" anchor="t">
            <a:noAutofit/>
          </a:bodyPr>
          <a:lstStyle/>
          <a:p>
            <a:pPr marL="229870" indent="-229870" algn="just"/>
            <a:r>
              <a:rPr lang="fr-BE" sz="1800" noProof="0"/>
              <a:t>Le C.E. rappelle qu’il est </a:t>
            </a:r>
            <a:r>
              <a:rPr lang="fr-BE" sz="1800" b="1" noProof="0"/>
              <a:t>compétent pour vérifier l’exactitude et la pertinence des éléments qui ont justifiés la décision du pouvoir adjudicateur</a:t>
            </a:r>
            <a:r>
              <a:rPr lang="fr-BE" sz="1800" noProof="0"/>
              <a:t>. Néanmoins quant aux prix anormaux, il rappelle : </a:t>
            </a:r>
            <a:endParaRPr lang="en-US"/>
          </a:p>
          <a:p>
            <a:pPr marL="803275" indent="-803275" algn="just">
              <a:buNone/>
            </a:pPr>
            <a:r>
              <a:rPr lang="fr-BE" sz="1800" noProof="0"/>
              <a:t>	</a:t>
            </a:r>
            <a:r>
              <a:rPr lang="fr-BE" sz="1600" noProof="0"/>
              <a:t>«</a:t>
            </a:r>
            <a:r>
              <a:rPr lang="fr-BE" sz="1600" i="1" noProof="0"/>
              <a:t> le pouvoir adjudicateur dispose d’un </a:t>
            </a:r>
            <a:r>
              <a:rPr lang="fr-BE" sz="1600" b="1" i="1" noProof="0"/>
              <a:t>large pouvoir d’appréciation pour estimer le caractère apparemment anormal d’un prix</a:t>
            </a:r>
            <a:r>
              <a:rPr lang="fr-BE" sz="1600" i="1" noProof="0"/>
              <a:t>, déterminer ceux à propos desquels il estime</a:t>
            </a:r>
            <a:r>
              <a:rPr lang="fr-BE" sz="1600" i="1"/>
              <a:t> </a:t>
            </a:r>
            <a:r>
              <a:rPr lang="fr-BE" sz="1600" i="1" noProof="0"/>
              <a:t>opportun de solliciter des justifications et examiner la validité des justifications apportées par le soumissionnaire concerné. </a:t>
            </a:r>
            <a:r>
              <a:rPr lang="fr-BE" sz="1600" b="1" i="1" noProof="0"/>
              <a:t>Il n'appartient pas au Conseil d'État de substituer son appréciation à celle du pouvoir adjudicateur</a:t>
            </a:r>
            <a:r>
              <a:rPr lang="fr-BE" sz="1600" i="1" noProof="0"/>
              <a:t>, son contrôle étant, à cet égard, limité aux erreurs de fait et aux erreurs manifestes d'appréciation »</a:t>
            </a:r>
            <a:endParaRPr lang="fr-BE" sz="1600" i="1" noProof="0">
              <a:cs typeface="Arial"/>
            </a:endParaRPr>
          </a:p>
          <a:p>
            <a:pPr marL="229870" indent="-229870" algn="just"/>
            <a:endParaRPr lang="fr-BE" sz="1800" noProof="0">
              <a:cs typeface="Arial" panose="020B0604020202020204"/>
            </a:endParaRPr>
          </a:p>
          <a:p>
            <a:pPr marL="229870" indent="-229870" algn="just"/>
            <a:r>
              <a:rPr lang="fr-BE" sz="1800" noProof="0"/>
              <a:t>Il va ensuite se livrer à l’étude du cas qui lui est soumis. Il constate que l’auteur de projet qui devait réaliser cette analyse des prix a demandé des justifications auxquelles il a reçu une réponse.</a:t>
            </a:r>
            <a:endParaRPr lang="fr-BE" sz="1800" noProof="0">
              <a:cs typeface="Arial"/>
            </a:endParaRPr>
          </a:p>
          <a:p>
            <a:pPr marL="229870" indent="-229870" algn="just"/>
            <a:endParaRPr lang="fr-BE" sz="1800" noProof="0">
              <a:cs typeface="Arial"/>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820820"/>
            <a:ext cx="11160124" cy="435600"/>
          </a:xfrm>
        </p:spPr>
        <p:txBody>
          <a:bodyPr/>
          <a:lstStyle/>
          <a:p>
            <a:pPr algn="just"/>
            <a:r>
              <a:rPr lang="fr-BE" noProof="0">
                <a:latin typeface="Cambria"/>
                <a:ea typeface="Cambria"/>
              </a:rPr>
              <a:t>Prix anormaux – examen réalisé par un auteur de projet – motivation</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54</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257.369 du 19 septembre 2023, </a:t>
            </a:r>
            <a:r>
              <a:rPr lang="fr-BE" sz="2800" i="1" err="1">
                <a:solidFill>
                  <a:srgbClr val="0073CF"/>
                </a:solidFill>
              </a:rPr>
              <a:t>S.R.L</a:t>
            </a:r>
            <a:r>
              <a:rPr lang="fr-BE" sz="2800" i="1">
                <a:solidFill>
                  <a:srgbClr val="0073CF"/>
                </a:solidFill>
              </a:rPr>
              <a:t>. </a:t>
            </a:r>
            <a:r>
              <a:rPr lang="fr-BE" sz="2800" i="1" err="1">
                <a:solidFill>
                  <a:srgbClr val="0073CF"/>
                </a:solidFill>
              </a:rPr>
              <a:t>POLYMAT</a:t>
            </a:r>
            <a:r>
              <a:rPr lang="fr-BE" sz="2800" i="1">
                <a:solidFill>
                  <a:srgbClr val="0073CF"/>
                </a:solidFill>
              </a:rPr>
              <a:t> SAV  </a:t>
            </a:r>
            <a:r>
              <a:rPr lang="fr-BE" sz="2800">
                <a:solidFill>
                  <a:srgbClr val="0073CF"/>
                </a:solidFill>
              </a:rPr>
              <a:t>(annulation)</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
        <p:nvSpPr>
          <p:cNvPr id="5" name="Rectangle 4">
            <a:extLst>
              <a:ext uri="{FF2B5EF4-FFF2-40B4-BE49-F238E27FC236}">
                <a16:creationId xmlns:a16="http://schemas.microsoft.com/office/drawing/2014/main" id="{66A363E9-E9C1-4982-837F-8A49842D6E38}"/>
              </a:ext>
            </a:extLst>
          </p:cNvPr>
          <p:cNvSpPr/>
          <p:nvPr/>
        </p:nvSpPr>
        <p:spPr>
          <a:xfrm>
            <a:off x="1263192" y="3026003"/>
            <a:ext cx="10412869" cy="1498863"/>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256513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1"/>
            <a:ext cx="11160124" cy="3782606"/>
          </a:xfrm>
        </p:spPr>
        <p:txBody>
          <a:bodyPr vert="horz" lIns="0" tIns="0" rIns="0" bIns="0" spcCol="137160" rtlCol="0" anchor="t">
            <a:noAutofit/>
          </a:bodyPr>
          <a:lstStyle/>
          <a:p>
            <a:pPr marL="229870" indent="-229870" algn="just"/>
            <a:r>
              <a:rPr lang="fr-BE" sz="1800" noProof="0"/>
              <a:t>Il constate ensuite que malgré </a:t>
            </a:r>
            <a:r>
              <a:rPr lang="fr-BE" sz="1800"/>
              <a:t>les</a:t>
            </a:r>
            <a:r>
              <a:rPr lang="fr-BE" sz="1800" noProof="0"/>
              <a:t> demandes et </a:t>
            </a:r>
            <a:r>
              <a:rPr lang="fr-BE" sz="1800"/>
              <a:t>les</a:t>
            </a:r>
            <a:r>
              <a:rPr lang="fr-BE" sz="1800" noProof="0"/>
              <a:t> réponses :</a:t>
            </a:r>
            <a:endParaRPr lang="en-US"/>
          </a:p>
          <a:p>
            <a:pPr marL="461645" lvl="1" indent="-236220" algn="just"/>
            <a:r>
              <a:rPr lang="fr-BE" sz="1800" noProof="0"/>
              <a:t>« </a:t>
            </a:r>
            <a:r>
              <a:rPr lang="fr-BE" sz="1800" i="1" noProof="0"/>
              <a:t>la SA GBM </a:t>
            </a:r>
            <a:r>
              <a:rPr lang="fr-BE" sz="1800" b="1" i="1" noProof="0"/>
              <a:t>ne fournit aucune preuve des prix d’achat </a:t>
            </a:r>
            <a:r>
              <a:rPr lang="fr-BE" sz="1800" i="1" noProof="0"/>
              <a:t>pour les autres postes considérés comme problématiques pour lesquels elle invoque, pour justifier ses prix (pointés par la partie adverse comme apparemment anormalement bas), </a:t>
            </a:r>
            <a:r>
              <a:rPr lang="fr-BE" sz="1800" b="1" i="1" noProof="0"/>
              <a:t>son rattachement au réseau </a:t>
            </a:r>
            <a:r>
              <a:rPr lang="fr-BE" sz="1800" b="1" i="1" noProof="0" err="1"/>
              <a:t>Eurochef</a:t>
            </a:r>
            <a:r>
              <a:rPr lang="fr-BE" sz="1800" b="1" i="1" noProof="0"/>
              <a:t> et allègue de conditions exceptionnellement favorables. Les offres de ce réseau ou le catalogue des prix de ce dernier ne sont pas produits </a:t>
            </a:r>
            <a:r>
              <a:rPr lang="fr-BE" sz="1800" b="1" noProof="0"/>
              <a:t>»</a:t>
            </a:r>
            <a:endParaRPr lang="fr-BE" sz="1800" b="1" noProof="0">
              <a:cs typeface="Arial"/>
            </a:endParaRPr>
          </a:p>
          <a:p>
            <a:pPr marL="461645" lvl="1" indent="-236220" algn="just"/>
            <a:r>
              <a:rPr lang="fr-BE" sz="1800" noProof="0"/>
              <a:t>« </a:t>
            </a:r>
            <a:r>
              <a:rPr lang="fr-BE" sz="1800" i="1" noProof="0"/>
              <a:t>Par ailleurs, la SA GBM </a:t>
            </a:r>
            <a:r>
              <a:rPr lang="fr-BE" sz="1800" b="1" i="1" noProof="0"/>
              <a:t>ne fournit pas, dans ses justifications, la décomposition des prix, </a:t>
            </a:r>
            <a:r>
              <a:rPr lang="fr-BE" sz="1800" i="1" noProof="0"/>
              <a:t>comme demandé par l’auteur du projet dans son courrier du 7 août 2019. Ainsi, les </a:t>
            </a:r>
            <a:r>
              <a:rPr lang="fr-BE" sz="1800" i="1" u="sng" noProof="0"/>
              <a:t>coûts de la main-d’œuvre pour le placement et la mise en service</a:t>
            </a:r>
            <a:r>
              <a:rPr lang="fr-BE" sz="1800" i="1" noProof="0"/>
              <a:t> ne sont pas précisés. </a:t>
            </a:r>
            <a:r>
              <a:rPr lang="fr-BE" sz="1800" b="1" i="1" noProof="0"/>
              <a:t>Il est seulement déclaré que ces coûts sont inclus dans les prix de vente.</a:t>
            </a:r>
            <a:r>
              <a:rPr lang="fr-BE" sz="1800" i="1" noProof="0"/>
              <a:t> Il n’est pas non plus fait mention de la r</a:t>
            </a:r>
            <a:r>
              <a:rPr lang="fr-BE" sz="1800" i="1" u="sng" noProof="0"/>
              <a:t>épartition par poste des frais généraux</a:t>
            </a:r>
            <a:r>
              <a:rPr lang="fr-BE" sz="1800" i="1" noProof="0"/>
              <a:t>. Contrairement à ce qu’affirme la partie adverse, il n’est, dans ces conditions, pas possible d’identifier la marge bénéficiaire dégagée pour chaque poste. La SA GBM </a:t>
            </a:r>
            <a:r>
              <a:rPr lang="fr-BE" sz="1800" i="1" u="sng" noProof="0"/>
              <a:t>n’indique pas non plus les raisons pour lesquelles elle applique entre les prix d’achat et les prix de vente des coefficients différents</a:t>
            </a:r>
            <a:r>
              <a:rPr lang="fr-BE" sz="1800" i="1" noProof="0"/>
              <a:t> pour les postes 8.4 (5 %) et 14.1 (9 %), comparés aux autres postes (16,7 %) </a:t>
            </a:r>
            <a:r>
              <a:rPr lang="fr-BE" sz="1800" noProof="0"/>
              <a:t>»</a:t>
            </a:r>
            <a:endParaRPr lang="fr-BE" sz="1800" noProof="0">
              <a:cs typeface="Arial"/>
            </a:endParaRPr>
          </a:p>
          <a:p>
            <a:pPr marL="229870" indent="-229870" algn="just"/>
            <a:endParaRPr lang="fr-BE" sz="1800" noProof="0">
              <a:cs typeface="Arial"/>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820820"/>
            <a:ext cx="11160124" cy="435600"/>
          </a:xfrm>
        </p:spPr>
        <p:txBody>
          <a:bodyPr/>
          <a:lstStyle/>
          <a:p>
            <a:pPr algn="just"/>
            <a:r>
              <a:rPr lang="fr-BE" noProof="0">
                <a:latin typeface="Cambria"/>
                <a:ea typeface="Cambria"/>
              </a:rPr>
              <a:t>Prix anormaux – examen réalisé par un auteur de projet – motivation</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55</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257.369 du 19 septembre 2023, </a:t>
            </a:r>
            <a:r>
              <a:rPr lang="fr-BE" sz="2800" i="1" err="1">
                <a:solidFill>
                  <a:srgbClr val="0073CF"/>
                </a:solidFill>
              </a:rPr>
              <a:t>S.R.L</a:t>
            </a:r>
            <a:r>
              <a:rPr lang="fr-BE" sz="2800" i="1">
                <a:solidFill>
                  <a:srgbClr val="0073CF"/>
                </a:solidFill>
              </a:rPr>
              <a:t>. </a:t>
            </a:r>
            <a:r>
              <a:rPr lang="fr-BE" sz="2800" i="1" err="1">
                <a:solidFill>
                  <a:srgbClr val="0073CF"/>
                </a:solidFill>
              </a:rPr>
              <a:t>POLYMAT</a:t>
            </a:r>
            <a:r>
              <a:rPr lang="fr-BE" sz="2800" i="1">
                <a:solidFill>
                  <a:srgbClr val="0073CF"/>
                </a:solidFill>
              </a:rPr>
              <a:t> SAV  </a:t>
            </a:r>
            <a:r>
              <a:rPr lang="fr-BE" sz="2800">
                <a:solidFill>
                  <a:srgbClr val="0073CF"/>
                </a:solidFill>
              </a:rPr>
              <a:t>(annulation)</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
        <p:nvSpPr>
          <p:cNvPr id="5" name="Rectangle 4">
            <a:extLst>
              <a:ext uri="{FF2B5EF4-FFF2-40B4-BE49-F238E27FC236}">
                <a16:creationId xmlns:a16="http://schemas.microsoft.com/office/drawing/2014/main" id="{2460D9D4-255E-B816-0249-F31D4FD70119}"/>
              </a:ext>
            </a:extLst>
          </p:cNvPr>
          <p:cNvSpPr/>
          <p:nvPr/>
        </p:nvSpPr>
        <p:spPr>
          <a:xfrm>
            <a:off x="595100" y="2738382"/>
            <a:ext cx="11160124" cy="368409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497773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1"/>
            <a:ext cx="11160124" cy="3782606"/>
          </a:xfrm>
        </p:spPr>
        <p:txBody>
          <a:bodyPr vert="horz" lIns="0" tIns="0" rIns="0" bIns="0" spcCol="137160" rtlCol="0" anchor="t">
            <a:noAutofit/>
          </a:bodyPr>
          <a:lstStyle/>
          <a:p>
            <a:pPr marL="0" indent="0" algn="just">
              <a:buNone/>
            </a:pPr>
            <a:r>
              <a:rPr lang="fr-BE" sz="1800" noProof="0"/>
              <a:t>Le C.E. en déduit que : </a:t>
            </a:r>
          </a:p>
          <a:p>
            <a:pPr marL="0" indent="0" algn="just">
              <a:buNone/>
            </a:pPr>
            <a:r>
              <a:rPr lang="fr-BE" sz="1800" noProof="0"/>
              <a:t>« </a:t>
            </a:r>
            <a:r>
              <a:rPr lang="fr-BE" sz="1800" i="1" noProof="0"/>
              <a:t>Des motifs qui figurent dans le rapport d’analyse des offres, auquel la décision d’attribution renvoie, il n’apparaît </a:t>
            </a:r>
            <a:r>
              <a:rPr lang="fr-BE" sz="1800" b="1" i="1" noProof="0"/>
              <a:t>pas</a:t>
            </a:r>
            <a:r>
              <a:rPr lang="fr-BE" sz="1800" i="1" noProof="0"/>
              <a:t> que le pouvoir adjudicateur et l’auteur du projet, avant lui, se sont livrés à un </a:t>
            </a:r>
            <a:r>
              <a:rPr lang="fr-BE" sz="1800" b="1" i="1" noProof="0"/>
              <a:t>examen approfondi des justifications remises par la SA GBM</a:t>
            </a:r>
            <a:r>
              <a:rPr lang="fr-BE" sz="1800" i="1" noProof="0"/>
              <a:t>, la lettre du 13 août 2019 qui contient ces justifications étant simplement annexée au rapport d’analyse des offres qui mentionne, systématiquement pour chaque poste, que « </a:t>
            </a:r>
            <a:r>
              <a:rPr lang="fr-BE" sz="1800" b="1" i="1" u="sng" noProof="0"/>
              <a:t>la réponse a été jugée satisfaisante</a:t>
            </a:r>
            <a:r>
              <a:rPr lang="fr-BE" sz="1800" b="1" i="1" noProof="0"/>
              <a:t> </a:t>
            </a:r>
            <a:r>
              <a:rPr lang="fr-BE" sz="1800" i="1" noProof="0"/>
              <a:t>». Une telle </a:t>
            </a:r>
            <a:r>
              <a:rPr lang="fr-BE" sz="1800" b="1" i="1" u="sng" noProof="0"/>
              <a:t>motivation s’apparente à une clause de style : elle ne permet aucunement de comprendre ce qui a déterminé la partie adverse à décider, au vu des justifications reçues, que les prix proposés étaient admissibles en dépit de leur apparente anormalité</a:t>
            </a:r>
            <a:r>
              <a:rPr lang="fr-BE" sz="1800" b="1" i="1" noProof="0"/>
              <a:t>.</a:t>
            </a:r>
            <a:r>
              <a:rPr lang="fr-BE" sz="1800" i="1" noProof="0"/>
              <a:t> Elle ne constitue pas une motivation formelle adéquate pas plus qu’elle permet de constater que la </a:t>
            </a:r>
            <a:r>
              <a:rPr lang="fr-BE" sz="1800" i="1" u="sng" noProof="0"/>
              <a:t>décision attaquée reposerait sur des motifs exacts, pertinents et admissibles. Par ailleurs, la motivation de la décision d’attribution ne trouve </a:t>
            </a:r>
            <a:r>
              <a:rPr lang="fr-BE" sz="1800" b="1" i="1" u="sng" noProof="0"/>
              <a:t>aucun prolongement dans les pièces du dossier administratif</a:t>
            </a:r>
            <a:r>
              <a:rPr lang="fr-BE" sz="1800" i="1" noProof="0"/>
              <a:t>. Celui-ci ne contient aucun élément qui permettrait de comprendre comment la partie adverse a pu considérer que les justifications de prix avancées par la SA GBM étaient acceptables, suffisantes, précises, concrètes et étayées en fait</a:t>
            </a:r>
            <a:r>
              <a:rPr lang="fr-BE" sz="1800" noProof="0"/>
              <a:t> »</a:t>
            </a:r>
            <a:endParaRPr lang="fr-BE" sz="1800" noProof="0">
              <a:cs typeface="Arial"/>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820820"/>
            <a:ext cx="11160124" cy="435600"/>
          </a:xfrm>
        </p:spPr>
        <p:txBody>
          <a:bodyPr/>
          <a:lstStyle/>
          <a:p>
            <a:pPr algn="just"/>
            <a:r>
              <a:rPr lang="fr-BE" noProof="0">
                <a:latin typeface="Cambria"/>
                <a:ea typeface="Cambria"/>
              </a:rPr>
              <a:t>Prix anormaux – examen réalisé par un auteur de projet – motivation</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56</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257.369 du 19 septembre 2023, </a:t>
            </a:r>
            <a:r>
              <a:rPr lang="fr-BE" sz="2800" i="1" err="1">
                <a:solidFill>
                  <a:srgbClr val="0073CF"/>
                </a:solidFill>
              </a:rPr>
              <a:t>S.R.L</a:t>
            </a:r>
            <a:r>
              <a:rPr lang="fr-BE" sz="2800" i="1">
                <a:solidFill>
                  <a:srgbClr val="0073CF"/>
                </a:solidFill>
              </a:rPr>
              <a:t>. </a:t>
            </a:r>
            <a:r>
              <a:rPr lang="fr-BE" sz="2800" i="1" err="1">
                <a:solidFill>
                  <a:srgbClr val="0073CF"/>
                </a:solidFill>
              </a:rPr>
              <a:t>POLYMAT</a:t>
            </a:r>
            <a:r>
              <a:rPr lang="fr-BE" sz="2800" i="1">
                <a:solidFill>
                  <a:srgbClr val="0073CF"/>
                </a:solidFill>
              </a:rPr>
              <a:t> SAV  </a:t>
            </a:r>
            <a:r>
              <a:rPr lang="fr-BE" sz="2800">
                <a:solidFill>
                  <a:srgbClr val="0073CF"/>
                </a:solidFill>
              </a:rPr>
              <a:t>(annulation)</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
        <p:nvSpPr>
          <p:cNvPr id="5" name="Rectangle 4">
            <a:extLst>
              <a:ext uri="{FF2B5EF4-FFF2-40B4-BE49-F238E27FC236}">
                <a16:creationId xmlns:a16="http://schemas.microsoft.com/office/drawing/2014/main" id="{98EF5E6A-623E-D224-17F8-236FE1A13BFB}"/>
              </a:ext>
            </a:extLst>
          </p:cNvPr>
          <p:cNvSpPr/>
          <p:nvPr/>
        </p:nvSpPr>
        <p:spPr>
          <a:xfrm>
            <a:off x="424206" y="2809189"/>
            <a:ext cx="11340446" cy="3287106"/>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551150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1"/>
            <a:ext cx="11160124" cy="3782606"/>
          </a:xfrm>
        </p:spPr>
        <p:txBody>
          <a:bodyPr vert="horz" lIns="0" tIns="0" rIns="0" bIns="0" spcCol="137160" rtlCol="0" anchor="t">
            <a:noAutofit/>
          </a:bodyPr>
          <a:lstStyle/>
          <a:p>
            <a:pPr marL="229870" indent="-229870" algn="just"/>
            <a:r>
              <a:rPr lang="fr-BE" sz="1800" noProof="0"/>
              <a:t>Le marché public était </a:t>
            </a:r>
            <a:r>
              <a:rPr lang="fr-BE" sz="1800" b="1" noProof="0"/>
              <a:t>divisé en plusieurs lots</a:t>
            </a:r>
            <a:r>
              <a:rPr lang="fr-BE" sz="1800" noProof="0"/>
              <a:t>. </a:t>
            </a:r>
            <a:r>
              <a:rPr lang="fr-BE" sz="1800" b="1" noProof="0"/>
              <a:t>Le lot litigieux a pour objet l’entretien des espaces verts</a:t>
            </a:r>
            <a:r>
              <a:rPr lang="fr-BE" sz="1800" noProof="0"/>
              <a:t> – zone ouest </a:t>
            </a:r>
            <a:r>
              <a:rPr lang="fr-BE" sz="1800"/>
              <a:t>attribué</a:t>
            </a:r>
            <a:r>
              <a:rPr lang="fr-BE" sz="1800" noProof="0"/>
              <a:t> à la société EUROGREEN. </a:t>
            </a:r>
            <a:endParaRPr lang="en-US"/>
          </a:p>
          <a:p>
            <a:pPr marL="229870" indent="-229870" algn="just"/>
            <a:r>
              <a:rPr lang="fr-BE" sz="1800" b="1" noProof="0"/>
              <a:t>La partie adverse procède à un examen des prix</a:t>
            </a:r>
            <a:r>
              <a:rPr lang="fr-BE" sz="1800" noProof="0"/>
              <a:t>. </a:t>
            </a:r>
            <a:r>
              <a:rPr lang="fr-BE" sz="1800" b="1" noProof="0"/>
              <a:t>Plusieurs soumissionnaires sont invités à s’expliquer sur plusieurs postes de leurs inventaires.</a:t>
            </a:r>
            <a:r>
              <a:rPr lang="fr-BE" sz="1800" noProof="0"/>
              <a:t> C’était le cas pour A2-ABOG et la partie requérante. </a:t>
            </a:r>
            <a:endParaRPr lang="fr-BE" sz="1800" noProof="0">
              <a:cs typeface="Arial"/>
            </a:endParaRPr>
          </a:p>
          <a:p>
            <a:pPr marL="229870" indent="-229870" algn="just"/>
            <a:r>
              <a:rPr lang="fr-BE" sz="1800" noProof="0"/>
              <a:t>Le pouvoir adjudicateur adopte ensuite la décision motivée d’attribution et indique que l’offre de la partie requérante est « </a:t>
            </a:r>
            <a:r>
              <a:rPr lang="fr-BE" sz="1800" i="1" noProof="0"/>
              <a:t>nulle suite au contrôle des prix </a:t>
            </a:r>
            <a:r>
              <a:rPr lang="fr-BE" sz="1800" noProof="0"/>
              <a:t>» et renvoie pour le reste au rapport d’examen des offres.</a:t>
            </a:r>
            <a:endParaRPr lang="fr-BE" sz="1800" noProof="0">
              <a:cs typeface="Arial"/>
            </a:endParaRPr>
          </a:p>
          <a:p>
            <a:pPr marL="229870" indent="-229870" algn="just"/>
            <a:r>
              <a:rPr lang="fr-BE" sz="1800" noProof="0"/>
              <a:t>Le C.E. à l’égard de la motivation par référence rappelle : </a:t>
            </a:r>
            <a:endParaRPr lang="fr-BE" sz="1800" noProof="0">
              <a:cs typeface="Arial"/>
            </a:endParaRPr>
          </a:p>
          <a:p>
            <a:pPr marL="461645" lvl="1" indent="-236220" algn="just"/>
            <a:r>
              <a:rPr lang="fr-BE" sz="1600" noProof="0"/>
              <a:t>« </a:t>
            </a:r>
            <a:r>
              <a:rPr lang="fr-BE" sz="1600" b="1" i="1" noProof="0"/>
              <a:t>S’il est admis que la décision d'attribution d'un marché public soit motivée par référence à un rapport d’examen des offres</a:t>
            </a:r>
            <a:r>
              <a:rPr lang="fr-BE" sz="1600" i="1" noProof="0"/>
              <a:t> dont le pouvoir adjudicateur déclare s'approprier la teneur, </a:t>
            </a:r>
            <a:r>
              <a:rPr lang="fr-BE" sz="1600" b="1" i="1" noProof="0"/>
              <a:t>encore faut-il</a:t>
            </a:r>
            <a:r>
              <a:rPr lang="fr-BE" sz="1600" i="1" noProof="0"/>
              <a:t> – pour que cette autorité respecte l'obligation de motivation formelle qui s'impose à elle – </a:t>
            </a:r>
            <a:r>
              <a:rPr lang="fr-BE" sz="1600" b="1" i="1" noProof="0"/>
              <a:t>que les motifs de droit et de fait contenus dans ce rapport que l'autorité entend faire sien pour justifier sa décision soient portés à la connaissance du destinataire de celle-ci au plus tard lors de sa communication. </a:t>
            </a:r>
            <a:r>
              <a:rPr lang="fr-BE" sz="1600" i="1" noProof="0"/>
              <a:t>À défaut, le moyen pris de la violation du devoir de motivation formelle est sérieux </a:t>
            </a:r>
            <a:r>
              <a:rPr lang="fr-BE" sz="1600" noProof="0"/>
              <a:t>»</a:t>
            </a:r>
            <a:endParaRPr lang="fr-BE" sz="1600" noProof="0">
              <a:cs typeface="Arial"/>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649889"/>
            <a:ext cx="11160124" cy="435600"/>
          </a:xfrm>
        </p:spPr>
        <p:txBody>
          <a:bodyPr>
            <a:noAutofit/>
          </a:bodyPr>
          <a:lstStyle/>
          <a:p>
            <a:pPr algn="just"/>
            <a:r>
              <a:rPr lang="fr-BE" noProof="0">
                <a:latin typeface="Cambria"/>
                <a:ea typeface="Cambria"/>
              </a:rPr>
              <a:t>Prix anormaux – postes négligeables et non négligeables – contrôle que doit opérer le pouvoir adjudicateur </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57</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257.390 du 21 septembre 2023, </a:t>
            </a:r>
            <a:r>
              <a:rPr lang="fr-BE" sz="2800" i="1">
                <a:solidFill>
                  <a:srgbClr val="0073CF"/>
                </a:solidFill>
              </a:rPr>
              <a:t>S.A. </a:t>
            </a:r>
            <a:r>
              <a:rPr lang="fr-BE" sz="2800" i="1" err="1">
                <a:solidFill>
                  <a:srgbClr val="0073CF"/>
                </a:solidFill>
              </a:rPr>
              <a:t>Krinkels</a:t>
            </a:r>
            <a:r>
              <a:rPr lang="fr-BE" sz="2800">
                <a:solidFill>
                  <a:srgbClr val="0073CF"/>
                </a:solidFill>
              </a:rPr>
              <a:t> (extrême urgence)</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Tree>
    <p:extLst>
      <p:ext uri="{BB962C8B-B14F-4D97-AF65-F5344CB8AC3E}">
        <p14:creationId xmlns:p14="http://schemas.microsoft.com/office/powerpoint/2010/main" val="19538097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1"/>
            <a:ext cx="11160124" cy="3782606"/>
          </a:xfrm>
        </p:spPr>
        <p:txBody>
          <a:bodyPr vert="horz" lIns="0" tIns="0" rIns="0" bIns="0" spcCol="137160" rtlCol="0" anchor="t">
            <a:noAutofit/>
          </a:bodyPr>
          <a:lstStyle/>
          <a:p>
            <a:pPr algn="just"/>
            <a:r>
              <a:rPr lang="fr-BE" sz="1800" noProof="0"/>
              <a:t>Le </a:t>
            </a:r>
            <a:r>
              <a:rPr lang="fr-BE" sz="1800" noProof="0" err="1"/>
              <a:t>C.E</a:t>
            </a:r>
            <a:r>
              <a:rPr lang="fr-BE" sz="1800" noProof="0"/>
              <a:t>. en analyse ce rapport d’examen des offres constate : </a:t>
            </a:r>
          </a:p>
          <a:p>
            <a:pPr marL="225425" lvl="1" indent="0" algn="just">
              <a:buNone/>
            </a:pPr>
            <a:r>
              <a:rPr lang="fr-BE" sz="1800" noProof="0"/>
              <a:t>« </a:t>
            </a:r>
            <a:r>
              <a:rPr lang="fr-BE" sz="1800" i="1" noProof="0"/>
              <a:t>En l’espèce, si le rapport d’analyse des offres indique que les soumissionnaires n’ont été interrogés que pour les postes dépassant certains seuils – </a:t>
            </a:r>
            <a:r>
              <a:rPr lang="fr-BE" sz="1800" i="1" u="sng" noProof="0"/>
              <a:t>ce qui, soutient la partie adverse, permettrait de considérer ces postes comme non négligeables, force est de constater que ces </a:t>
            </a:r>
            <a:r>
              <a:rPr lang="fr-BE" sz="1800" b="1" i="1" u="sng" noProof="0"/>
              <a:t>différentes considérations ne sont pas reprises dans le courrier de communication de la décision attaquée, qui a été adressé à la requérante</a:t>
            </a:r>
            <a:r>
              <a:rPr lang="fr-BE" sz="1800" i="1" u="sng" noProof="0"/>
              <a:t>. Le courrier de demande de justification des prix envoyé plus tôt à la requérante ne fait pas, non plus, mention de ces éléments </a:t>
            </a:r>
            <a:r>
              <a:rPr lang="fr-BE" sz="1800" noProof="0"/>
              <a:t>»</a:t>
            </a:r>
          </a:p>
          <a:p>
            <a:pPr algn="just"/>
            <a:r>
              <a:rPr lang="fr-BE" sz="1800" noProof="0"/>
              <a:t>Il décide donc : </a:t>
            </a:r>
          </a:p>
          <a:p>
            <a:pPr marL="225425" lvl="1" indent="0" algn="just">
              <a:buNone/>
            </a:pPr>
            <a:r>
              <a:rPr lang="fr-BE" sz="1800" noProof="0"/>
              <a:t>« </a:t>
            </a:r>
            <a:r>
              <a:rPr lang="fr-BE" sz="1800" i="1" noProof="0"/>
              <a:t>Ce faisant, </a:t>
            </a:r>
            <a:r>
              <a:rPr lang="fr-BE" sz="1800" b="1" i="1" noProof="0"/>
              <a:t>la partie adverse n’a pas satisfait à son obligation de motivation formelle</a:t>
            </a:r>
            <a:r>
              <a:rPr lang="fr-BE" sz="1800" i="1" noProof="0"/>
              <a:t>. Comme il vient d’être exposé, pour vérifier la légalité d’un acte au regard du devoir de motivation formelle, </a:t>
            </a:r>
            <a:r>
              <a:rPr lang="fr-BE" sz="1800" b="1" i="1" noProof="0"/>
              <a:t>le Conseil d’État ne peut avoir égard qu’aux motifs de la décision qui ont été communiqués à son destinataire </a:t>
            </a:r>
            <a:r>
              <a:rPr lang="fr-BE" sz="1800" noProof="0"/>
              <a:t>»</a:t>
            </a: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820820"/>
            <a:ext cx="11160124" cy="435600"/>
          </a:xfrm>
        </p:spPr>
        <p:txBody>
          <a:bodyPr>
            <a:normAutofit fontScale="85000" lnSpcReduction="10000"/>
          </a:bodyPr>
          <a:lstStyle/>
          <a:p>
            <a:pPr algn="just"/>
            <a:r>
              <a:rPr lang="fr-BE" b="0" noProof="0">
                <a:latin typeface="Cambria"/>
                <a:ea typeface="Cambria"/>
              </a:rPr>
              <a:t>Prix anormaux – postes négligeables et non négligeables – contrôle que doit opérer le pouvoir adjudicateur </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58</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257.390 du 21 septembre 2023, </a:t>
            </a:r>
            <a:r>
              <a:rPr lang="fr-BE" sz="2800" i="1">
                <a:solidFill>
                  <a:srgbClr val="0073CF"/>
                </a:solidFill>
              </a:rPr>
              <a:t>S.A. </a:t>
            </a:r>
            <a:r>
              <a:rPr lang="fr-BE" sz="2800" i="1" err="1">
                <a:solidFill>
                  <a:srgbClr val="0073CF"/>
                </a:solidFill>
              </a:rPr>
              <a:t>Krinkels</a:t>
            </a:r>
            <a:r>
              <a:rPr lang="fr-BE" sz="2800" i="1">
                <a:solidFill>
                  <a:srgbClr val="0073CF"/>
                </a:solidFill>
              </a:rPr>
              <a:t> </a:t>
            </a:r>
            <a:r>
              <a:rPr lang="fr-BE" sz="2800">
                <a:solidFill>
                  <a:srgbClr val="0073CF"/>
                </a:solidFill>
              </a:rPr>
              <a:t>(extrême urgence)</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
        <p:nvSpPr>
          <p:cNvPr id="5" name="Rectangle 4">
            <a:extLst>
              <a:ext uri="{FF2B5EF4-FFF2-40B4-BE49-F238E27FC236}">
                <a16:creationId xmlns:a16="http://schemas.microsoft.com/office/drawing/2014/main" id="{2D3AA976-A11F-EC2A-773D-E585DE8397B7}"/>
              </a:ext>
            </a:extLst>
          </p:cNvPr>
          <p:cNvSpPr/>
          <p:nvPr/>
        </p:nvSpPr>
        <p:spPr>
          <a:xfrm>
            <a:off x="585275" y="2738382"/>
            <a:ext cx="11077198" cy="171107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DFDB42F-C5EE-5759-9F1D-4055117EA212}"/>
              </a:ext>
            </a:extLst>
          </p:cNvPr>
          <p:cNvSpPr/>
          <p:nvPr/>
        </p:nvSpPr>
        <p:spPr>
          <a:xfrm>
            <a:off x="585275" y="4867122"/>
            <a:ext cx="11090786" cy="1085269"/>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187977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560C55-13CD-3208-B607-A9F1D87CB1FB}"/>
              </a:ext>
            </a:extLst>
          </p:cNvPr>
          <p:cNvSpPr>
            <a:spLocks noGrp="1"/>
          </p:cNvSpPr>
          <p:nvPr>
            <p:ph sz="quarter" idx="18"/>
          </p:nvPr>
        </p:nvSpPr>
        <p:spPr>
          <a:xfrm>
            <a:off x="515938" y="2376857"/>
            <a:ext cx="11138859" cy="3711204"/>
          </a:xfrm>
        </p:spPr>
        <p:txBody>
          <a:bodyPr vert="horz" lIns="0" tIns="0" rIns="0" bIns="0" spcCol="137160" rtlCol="0" anchor="t">
            <a:noAutofit/>
          </a:bodyPr>
          <a:lstStyle/>
          <a:p>
            <a:pPr marL="229870" indent="-229870" algn="just"/>
            <a:r>
              <a:rPr lang="fr-BE" sz="1800"/>
              <a:t>En l'espèce, un moyen avait</a:t>
            </a:r>
            <a:r>
              <a:rPr lang="fr-BE" sz="1800" noProof="0"/>
              <a:t> été pris de </a:t>
            </a:r>
            <a:r>
              <a:rPr lang="fr-BE" sz="1800" b="1" noProof="0"/>
              <a:t>l’absence de </a:t>
            </a:r>
            <a:r>
              <a:rPr lang="fr-BE" sz="1800" b="1" u="sng" noProof="0"/>
              <a:t>vérification des prix lors de l’attribution </a:t>
            </a:r>
            <a:r>
              <a:rPr lang="fr-BE" sz="1800" b="1" noProof="0"/>
              <a:t>des marchés subséquents </a:t>
            </a:r>
            <a:r>
              <a:rPr lang="fr-BE" sz="1800" noProof="0"/>
              <a:t>du lot 1 de l’accord-cadre. Le C.E. à cet égard indique : </a:t>
            </a:r>
            <a:endParaRPr lang="fr-BE" sz="1800" noProof="0">
              <a:cs typeface="Arial"/>
            </a:endParaRPr>
          </a:p>
          <a:p>
            <a:pPr marL="457200" lvl="2" indent="0" algn="just">
              <a:buNone/>
            </a:pPr>
            <a:r>
              <a:rPr lang="fr-BE" sz="1600" noProof="0"/>
              <a:t>« </a:t>
            </a:r>
            <a:r>
              <a:rPr lang="fr-BE" sz="1600" i="1" noProof="0"/>
              <a:t>Prima facie, rien ne permet d’affirmer que la vérification des prix imposée par l’article 21 de l’arrêté royal du 15 juillet 2011 ne serait pas applicable aux offres introduites pour des marchés subséquents à un accord-cadre </a:t>
            </a:r>
            <a:r>
              <a:rPr lang="fr-BE" sz="1600"/>
              <a:t>»</a:t>
            </a:r>
            <a:endParaRPr lang="fr-BE" sz="1600">
              <a:solidFill>
                <a:srgbClr val="000000"/>
              </a:solidFill>
            </a:endParaRPr>
          </a:p>
          <a:p>
            <a:pPr marL="457200" lvl="2" indent="0" algn="just">
              <a:buNone/>
            </a:pPr>
            <a:endParaRPr lang="fr-BE" sz="1600"/>
          </a:p>
          <a:p>
            <a:pPr marL="457200" lvl="2" indent="0" algn="just">
              <a:buNone/>
            </a:pPr>
            <a:r>
              <a:rPr lang="fr-BE" sz="1600"/>
              <a:t>«</a:t>
            </a:r>
            <a:r>
              <a:rPr lang="fr-BE" sz="1600">
                <a:cs typeface="Arial"/>
              </a:rPr>
              <a:t> </a:t>
            </a:r>
            <a:r>
              <a:rPr lang="fr-BE" sz="1600" b="1" i="1">
                <a:cs typeface="Arial"/>
              </a:rPr>
              <a:t>Aucune autre disposition ne paraît dispenser le pouvoir adjudicateur de vérifier les prix en cas de remise en concurrence pour l’attribution de marchés fondés sur un accord-cadre</a:t>
            </a:r>
            <a:r>
              <a:rPr lang="fr-BE" sz="1600" i="1">
                <a:cs typeface="Arial"/>
              </a:rPr>
              <a:t>. Le contrôle des prix garde, à première vue, tout son sens dans cette hypothèse (mini-compétition) lorsque les marchés subséquents sont (notamment) attribués sur la base du critère du prix. </a:t>
            </a:r>
            <a:r>
              <a:rPr lang="fr-BE" sz="1600" b="1" i="1">
                <a:cs typeface="Arial"/>
              </a:rPr>
              <a:t>Un tel contrôle peut même apparaitre plus pertinent au stade de l’attribution de marchés fondés sur un accord-cadre à un moment où, comme c’est le cas en l’espèce, les besoins du pouvoir adjudicateur se manifestent concrètement et le contenu des missions à prester est précisé </a:t>
            </a:r>
            <a:r>
              <a:rPr lang="fr-BE" sz="1600">
                <a:cs typeface="Arial"/>
              </a:rPr>
              <a:t>».</a:t>
            </a:r>
            <a:endParaRPr lang="fr-BE" sz="1600">
              <a:solidFill>
                <a:srgbClr val="000000"/>
              </a:solidFill>
              <a:cs typeface="Arial"/>
            </a:endParaRPr>
          </a:p>
          <a:p>
            <a:pPr marL="229870" indent="-229870" algn="just">
              <a:buFont typeface="Arial"/>
              <a:buChar char="•"/>
            </a:pPr>
            <a:r>
              <a:rPr lang="fr-BE" sz="1800">
                <a:cs typeface="Arial"/>
              </a:rPr>
              <a:t>Il constate que : </a:t>
            </a:r>
            <a:endParaRPr lang="en-US" sz="1800">
              <a:cs typeface="Arial"/>
            </a:endParaRPr>
          </a:p>
          <a:p>
            <a:pPr marL="225425" lvl="1" indent="0" algn="just">
              <a:buNone/>
            </a:pPr>
            <a:r>
              <a:rPr lang="fr-BE" sz="1800">
                <a:cs typeface="Arial"/>
              </a:rPr>
              <a:t>«</a:t>
            </a:r>
            <a:r>
              <a:rPr lang="fr-BE" sz="1800" i="1">
                <a:cs typeface="Arial"/>
              </a:rPr>
              <a:t> En l’occurrence</a:t>
            </a:r>
            <a:r>
              <a:rPr lang="fr-BE" sz="1800" i="1" u="sng">
                <a:cs typeface="Arial"/>
              </a:rPr>
              <a:t>, il ne ressort ni de la décision contestée ni des pièces du dossier administratif que la partie adverse aurait procédé à la vérification des prix au sens de l’article 21 précité </a:t>
            </a:r>
            <a:r>
              <a:rPr lang="fr-BE" sz="1800">
                <a:cs typeface="Arial"/>
              </a:rPr>
              <a:t>». </a:t>
            </a:r>
            <a:endParaRPr lang="fr-BE"/>
          </a:p>
          <a:p>
            <a:pPr marL="457200" lvl="2" indent="0" algn="just">
              <a:buNone/>
            </a:pPr>
            <a:endParaRPr lang="fr-BE" sz="1800">
              <a:cs typeface="Arial"/>
            </a:endParaRPr>
          </a:p>
        </p:txBody>
      </p:sp>
      <p:sp>
        <p:nvSpPr>
          <p:cNvPr id="3" name="Text Placeholder 2">
            <a:extLst>
              <a:ext uri="{FF2B5EF4-FFF2-40B4-BE49-F238E27FC236}">
                <a16:creationId xmlns:a16="http://schemas.microsoft.com/office/drawing/2014/main" id="{952BF2B2-6641-42F3-3C5E-05103C6BC748}"/>
              </a:ext>
            </a:extLst>
          </p:cNvPr>
          <p:cNvSpPr>
            <a:spLocks noGrp="1"/>
          </p:cNvSpPr>
          <p:nvPr>
            <p:ph type="body" idx="1"/>
          </p:nvPr>
        </p:nvSpPr>
        <p:spPr>
          <a:xfrm>
            <a:off x="504895" y="1620973"/>
            <a:ext cx="11160124" cy="435600"/>
          </a:xfrm>
        </p:spPr>
        <p:txBody>
          <a:bodyPr>
            <a:noAutofit/>
          </a:bodyPr>
          <a:lstStyle/>
          <a:p>
            <a:pPr algn="just"/>
            <a:r>
              <a:rPr lang="fr-BE" noProof="0">
                <a:latin typeface="Cambria"/>
                <a:ea typeface="Cambria"/>
              </a:rPr>
              <a:t>Attribution des points et motivation – vérification des prix dans les mini-compétition (accord-cadre)</a:t>
            </a:r>
          </a:p>
        </p:txBody>
      </p:sp>
      <p:sp>
        <p:nvSpPr>
          <p:cNvPr id="4" name="Slide Number Placeholder 3">
            <a:extLst>
              <a:ext uri="{FF2B5EF4-FFF2-40B4-BE49-F238E27FC236}">
                <a16:creationId xmlns:a16="http://schemas.microsoft.com/office/drawing/2014/main" id="{01AE2F45-2BA9-96A4-0193-588BD7FBDAF4}"/>
              </a:ext>
            </a:extLst>
          </p:cNvPr>
          <p:cNvSpPr>
            <a:spLocks noGrp="1"/>
          </p:cNvSpPr>
          <p:nvPr>
            <p:ph type="sldNum" sz="quarter" idx="12"/>
          </p:nvPr>
        </p:nvSpPr>
        <p:spPr/>
        <p:txBody>
          <a:bodyPr/>
          <a:lstStyle/>
          <a:p>
            <a:fld id="{F9591D4C-BB8F-AE46-BE73-C616F30BBC5B}" type="slidenum">
              <a:rPr lang="en-US" dirty="0" smtClean="0"/>
              <a:pPr/>
              <a:t>59</a:t>
            </a:fld>
            <a:endParaRPr lang="en-US"/>
          </a:p>
        </p:txBody>
      </p:sp>
      <p:sp>
        <p:nvSpPr>
          <p:cNvPr id="7" name="Footer Placeholder 6">
            <a:extLst>
              <a:ext uri="{FF2B5EF4-FFF2-40B4-BE49-F238E27FC236}">
                <a16:creationId xmlns:a16="http://schemas.microsoft.com/office/drawing/2014/main" id="{7CDA4711-0730-A802-91B0-B1C13C9D0848}"/>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3349B309-0586-F7D3-6E2C-8EED9A6111A4}"/>
              </a:ext>
            </a:extLst>
          </p:cNvPr>
          <p:cNvSpPr txBox="1">
            <a:spLocks/>
          </p:cNvSpPr>
          <p:nvPr/>
        </p:nvSpPr>
        <p:spPr>
          <a:xfrm>
            <a:off x="523151" y="761705"/>
            <a:ext cx="1089541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algn="just">
              <a:defRPr/>
            </a:pPr>
            <a:r>
              <a:rPr lang="fr-BE" sz="2800">
                <a:solidFill>
                  <a:srgbClr val="0073CF"/>
                </a:solidFill>
                <a:latin typeface="Cambria"/>
                <a:ea typeface="Cambria"/>
              </a:rPr>
              <a:t>C.E., arrêt n° 257.697 du 20 octobre 2023, </a:t>
            </a:r>
            <a:r>
              <a:rPr lang="fr-BE" sz="2800" i="1">
                <a:solidFill>
                  <a:srgbClr val="0073CF"/>
                </a:solidFill>
                <a:latin typeface="Cambria"/>
                <a:ea typeface="Cambria"/>
              </a:rPr>
              <a:t>S.A. BIZLINER </a:t>
            </a:r>
            <a:r>
              <a:rPr lang="fr-BE" sz="2800">
                <a:solidFill>
                  <a:srgbClr val="0073CF"/>
                </a:solidFill>
                <a:latin typeface="Cambria"/>
                <a:ea typeface="Cambria"/>
              </a:rPr>
              <a:t>(extrême urgence)</a:t>
            </a:r>
            <a:endParaRPr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87B431D1-3934-9DD0-8F2E-A3F5A464AF70}"/>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fr-FR" b="1">
                <a:solidFill>
                  <a:srgbClr val="182440"/>
                </a:solidFill>
                <a:latin typeface="Arial" panose="020B0604020202020204"/>
              </a:rPr>
              <a:t>III. REGULARITE DES OFFRES – C. Vérification des prix et des coûts </a:t>
            </a:r>
            <a:endParaRPr lang="en-US">
              <a:ea typeface="+mn-ea"/>
              <a:cs typeface="+mn-cs"/>
            </a:endParaRPr>
          </a:p>
        </p:txBody>
      </p:sp>
      <p:sp>
        <p:nvSpPr>
          <p:cNvPr id="5" name="Rectangle 4">
            <a:extLst>
              <a:ext uri="{FF2B5EF4-FFF2-40B4-BE49-F238E27FC236}">
                <a16:creationId xmlns:a16="http://schemas.microsoft.com/office/drawing/2014/main" id="{28A1928A-662B-4ECC-6CA7-AACD9BFC8315}"/>
              </a:ext>
            </a:extLst>
          </p:cNvPr>
          <p:cNvSpPr/>
          <p:nvPr/>
        </p:nvSpPr>
        <p:spPr>
          <a:xfrm>
            <a:off x="978282" y="2952436"/>
            <a:ext cx="10709645" cy="57625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586173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1"/>
            <a:ext cx="11160124" cy="3782606"/>
          </a:xfrm>
        </p:spPr>
        <p:txBody>
          <a:bodyPr vert="horz" lIns="0" tIns="0" rIns="0" bIns="0" spcCol="137160" rtlCol="0" anchor="t">
            <a:noAutofit/>
          </a:bodyPr>
          <a:lstStyle/>
          <a:p>
            <a:pPr marL="229870" indent="-229870" algn="just"/>
            <a:r>
              <a:rPr lang="fr-BE" sz="1800" noProof="0"/>
              <a:t>L’objet du marché public est la </a:t>
            </a:r>
            <a:r>
              <a:rPr lang="fr-BE" sz="1800" b="1" noProof="0"/>
              <a:t>désignation d’un Service Externe de Prévention et de Protection au Travail</a:t>
            </a:r>
            <a:r>
              <a:rPr lang="fr-BE" sz="1800" noProof="0"/>
              <a:t>.</a:t>
            </a:r>
            <a:endParaRPr lang="en-US"/>
          </a:p>
          <a:p>
            <a:pPr marL="229870" indent="-229870" algn="just"/>
            <a:r>
              <a:rPr lang="fr-BE" sz="1800" noProof="0"/>
              <a:t>Un critère d’attribution du marché litigieux est le suivant :  </a:t>
            </a:r>
            <a:endParaRPr lang="fr-BE" sz="1800" noProof="0">
              <a:cs typeface="Arial" panose="020B0604020202020204"/>
            </a:endParaRPr>
          </a:p>
          <a:p>
            <a:pPr marL="0" indent="0" algn="just">
              <a:buNone/>
            </a:pPr>
            <a:r>
              <a:rPr lang="fr-BE" sz="1500" i="1" noProof="0"/>
              <a:t>« </a:t>
            </a:r>
            <a:r>
              <a:rPr lang="fr-BE" sz="1500" b="1" i="1" noProof="0"/>
              <a:t>Les délais et la disponibilité </a:t>
            </a:r>
            <a:r>
              <a:rPr lang="fr-BE" sz="1500" i="1" noProof="0"/>
              <a:t>». Ce critère a pour but d’apprécier la disponibilité des soumissionnaires. Il est subdivisé 	en sous-critères : </a:t>
            </a:r>
          </a:p>
          <a:p>
            <a:pPr marL="1144270" lvl="4" algn="just"/>
            <a:r>
              <a:rPr lang="fr-BE" sz="1500" i="1" noProof="0"/>
              <a:t>« </a:t>
            </a:r>
            <a:r>
              <a:rPr lang="fr-BE" sz="1500" i="1" u="sng" noProof="0"/>
              <a:t>Délai de transmission de documents</a:t>
            </a:r>
            <a:r>
              <a:rPr lang="fr-BE" sz="1500" i="1" noProof="0"/>
              <a:t> (en heures) : transmission de son formulaire d’évaluation de santé au membre du personnel concerné (à partir de la fin de RDV de son évaluation de santé) : 10 points » (deuxième sous-critère) » ;</a:t>
            </a:r>
            <a:endParaRPr lang="fr-BE" sz="1500" i="1" noProof="0">
              <a:cs typeface="Arial"/>
            </a:endParaRPr>
          </a:p>
          <a:p>
            <a:pPr marL="1144270" lvl="4" algn="just"/>
            <a:r>
              <a:rPr lang="fr-BE" sz="1500" i="1" noProof="0"/>
              <a:t>« Délai de transmission de documents (en heures) : transmission au pouvoir adjudicateur des formulaires d’évaluation de santé (à partir de la fin de RDV de l’évaluation de santé du travail) : 10 points » (troisième sous-critère) » ;</a:t>
            </a:r>
            <a:endParaRPr lang="fr-BE" sz="1500" i="1" noProof="0">
              <a:cs typeface="Arial" panose="020B0604020202020204"/>
            </a:endParaRPr>
          </a:p>
          <a:p>
            <a:pPr marL="1144270" lvl="4" algn="just"/>
            <a:r>
              <a:rPr lang="fr-BE" sz="1300" i="1" noProof="0"/>
              <a:t>« </a:t>
            </a:r>
            <a:r>
              <a:rPr lang="fr-BE" sz="1500" i="1" u="sng" noProof="0"/>
              <a:t>Délai de mise à jour de l’interface informatique </a:t>
            </a:r>
            <a:r>
              <a:rPr lang="fr-BE" sz="1500" i="1" noProof="0"/>
              <a:t>(en heures) : mise à jour et à disposition sur l’interface informatique des listes des travailleurs (en particulier vaccination et dates des visites auprès des médecins du travail) après les prestations (à partir de la fin de RDV de l’évaluation de santé) : 20 points » (quatrième sous-critère</a:t>
            </a:r>
            <a:r>
              <a:rPr lang="fr-BE" sz="1300" i="1" noProof="0"/>
              <a:t>) ».</a:t>
            </a:r>
            <a:endParaRPr lang="fr-BE" sz="1300" i="1" noProof="0">
              <a:cs typeface="Arial"/>
            </a:endParaRPr>
          </a:p>
          <a:p>
            <a:pPr marL="229870" lvl="1" indent="-229870" algn="just">
              <a:spcBef>
                <a:spcPts val="1000"/>
              </a:spcBef>
              <a:buClrTx/>
            </a:pPr>
            <a:r>
              <a:rPr lang="fr-BE" sz="1800" noProof="0"/>
              <a:t>L’offre </a:t>
            </a:r>
            <a:r>
              <a:rPr lang="fr-BE" sz="1800" b="1" noProof="0"/>
              <a:t>de l’ASBL CESI </a:t>
            </a:r>
            <a:r>
              <a:rPr lang="fr-BE" sz="1800" noProof="0"/>
              <a:t>mentionne, pour les trois sous-critères susvisés, </a:t>
            </a:r>
            <a:r>
              <a:rPr lang="fr-BE" sz="1800" b="1" noProof="0"/>
              <a:t>un délai de « 0 » </a:t>
            </a:r>
            <a:r>
              <a:rPr lang="fr-BE" sz="1800" noProof="0"/>
              <a:t>. La partie adverse lui a attribué le nombre de points maximum pour ce critère (à savoir 10 ou 20 points selon le cas).</a:t>
            </a:r>
            <a:endParaRPr lang="fr-BE" sz="1800" noProof="0">
              <a:cs typeface="Arial" panose="020B0604020202020204"/>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820820"/>
            <a:ext cx="11160124" cy="435600"/>
          </a:xfrm>
        </p:spPr>
        <p:txBody>
          <a:bodyPr>
            <a:normAutofit/>
          </a:bodyPr>
          <a:lstStyle/>
          <a:p>
            <a:pPr algn="just"/>
            <a:r>
              <a:rPr lang="fr-BE" noProof="0">
                <a:latin typeface="Cambria"/>
                <a:ea typeface="Cambria"/>
              </a:rPr>
              <a:t>Réponse à un critère d’attribution par zéro rendant le critère inapplicable</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60</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258.355 du 8 janvier 2024, </a:t>
            </a:r>
            <a:r>
              <a:rPr lang="fr-BE" sz="2800" i="1" err="1">
                <a:solidFill>
                  <a:srgbClr val="0073CF"/>
                </a:solidFill>
              </a:rPr>
              <a:t>A.S.B.L</a:t>
            </a:r>
            <a:r>
              <a:rPr lang="fr-BE" sz="2800" i="1">
                <a:solidFill>
                  <a:srgbClr val="0073CF"/>
                </a:solidFill>
              </a:rPr>
              <a:t>. </a:t>
            </a:r>
            <a:r>
              <a:rPr lang="fr-BE" sz="2800" i="1" err="1">
                <a:solidFill>
                  <a:srgbClr val="0073CF"/>
                </a:solidFill>
              </a:rPr>
              <a:t>COHEZIO</a:t>
            </a:r>
            <a:r>
              <a:rPr lang="fr-BE" sz="2800" i="1">
                <a:solidFill>
                  <a:srgbClr val="0073CF"/>
                </a:solidFill>
              </a:rPr>
              <a:t> </a:t>
            </a:r>
            <a:r>
              <a:rPr lang="fr-BE" sz="2800">
                <a:solidFill>
                  <a:srgbClr val="0073CF"/>
                </a:solidFill>
              </a:rPr>
              <a:t>(extrême urgence)</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Tree>
    <p:extLst>
      <p:ext uri="{BB962C8B-B14F-4D97-AF65-F5344CB8AC3E}">
        <p14:creationId xmlns:p14="http://schemas.microsoft.com/office/powerpoint/2010/main" val="23301362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0"/>
            <a:ext cx="11160124" cy="4185905"/>
          </a:xfrm>
        </p:spPr>
        <p:txBody>
          <a:bodyPr vert="horz" lIns="0" tIns="0" rIns="0" bIns="0" spcCol="137160" rtlCol="0" anchor="t">
            <a:noAutofit/>
          </a:bodyPr>
          <a:lstStyle/>
          <a:p>
            <a:pPr marL="229870" indent="-229870" algn="just"/>
            <a:r>
              <a:rPr lang="fr-BE" sz="1800" noProof="0"/>
              <a:t>L’offre de la requérante, quant à elle, mentionne, pour les trois sous- critères, un délai de «0,02», ce qui correspond à </a:t>
            </a:r>
            <a:r>
              <a:rPr lang="fr-BE" sz="1800" b="1" noProof="0"/>
              <a:t>1,2 minute</a:t>
            </a:r>
            <a:r>
              <a:rPr lang="fr-BE" sz="1800" noProof="0"/>
              <a:t>. La partie adverse lui a attribué une note égale à zéro pour chacun des trois sous-critères.</a:t>
            </a:r>
            <a:endParaRPr lang="en-US"/>
          </a:p>
          <a:p>
            <a:pPr marL="229870" indent="-229870" algn="just"/>
            <a:r>
              <a:rPr lang="fr-BE" sz="1800" noProof="0"/>
              <a:t>Le Conseil d’État met alors en lien l’offre et la formule de calcul des points précisée dans le CSC. Elle était rédigée de la manière suivante : </a:t>
            </a:r>
            <a:endParaRPr lang="fr-BE" sz="1800" noProof="0">
              <a:cs typeface="Arial"/>
            </a:endParaRPr>
          </a:p>
          <a:p>
            <a:pPr marL="1147445" lvl="5" indent="0" algn="just">
              <a:buNone/>
            </a:pPr>
            <a:r>
              <a:rPr lang="fr-BE" sz="1600" i="1" u="sng" noProof="0"/>
              <a:t>Cmax x (</a:t>
            </a:r>
            <a:r>
              <a:rPr lang="fr-BE" sz="1600" i="1" u="sng" noProof="0" err="1"/>
              <a:t>Mmin</a:t>
            </a:r>
            <a:r>
              <a:rPr lang="fr-BE" sz="1600" i="1" u="sng" noProof="0"/>
              <a:t>/M) </a:t>
            </a:r>
            <a:r>
              <a:rPr lang="fr-BE" sz="1600" i="1" u="sng"/>
              <a:t>=</a:t>
            </a:r>
            <a:r>
              <a:rPr lang="fr-BE" sz="1600" i="1"/>
              <a:t> </a:t>
            </a:r>
            <a:r>
              <a:rPr lang="fr-BE" sz="1600" i="1" noProof="0"/>
              <a:t>C : </a:t>
            </a:r>
            <a:r>
              <a:rPr lang="fr-BE" sz="1600" i="1"/>
              <a:t>-</a:t>
            </a:r>
            <a:r>
              <a:rPr lang="fr-BE" sz="1600" i="1" noProof="0"/>
              <a:t>Cmax = cote maximale attribuée au sous-critère - </a:t>
            </a:r>
            <a:r>
              <a:rPr lang="fr-BE" sz="1600" i="1" noProof="0" err="1"/>
              <a:t>Mmin</a:t>
            </a:r>
            <a:r>
              <a:rPr lang="fr-BE" sz="1600" i="1" noProof="0"/>
              <a:t> = délai de l’offre la plus intéressante -M = délai de l’offre concernée</a:t>
            </a:r>
            <a:endParaRPr lang="fr-BE" sz="1600" i="1" noProof="0">
              <a:cs typeface="Arial"/>
            </a:endParaRPr>
          </a:p>
          <a:p>
            <a:pPr marL="229870" indent="-229870" algn="just"/>
            <a:r>
              <a:rPr lang="fr-BE" sz="1800" noProof="0"/>
              <a:t>Le C.E constate : </a:t>
            </a:r>
            <a:endParaRPr lang="fr-BE" sz="1800" noProof="0">
              <a:cs typeface="Arial"/>
            </a:endParaRPr>
          </a:p>
          <a:p>
            <a:pPr marL="687070" lvl="3" indent="0" algn="just">
              <a:buNone/>
            </a:pPr>
            <a:r>
              <a:rPr lang="fr-BE" sz="1600" noProof="0"/>
              <a:t>« </a:t>
            </a:r>
            <a:r>
              <a:rPr lang="fr-BE" sz="1600" i="1" noProof="0"/>
              <a:t>Quel que soit </a:t>
            </a:r>
            <a:r>
              <a:rPr lang="fr-BE" sz="1600" i="1" u="sng" noProof="0"/>
              <a:t>l’intérêt que puisse présenter, pour le pouvoir adjudicateur,</a:t>
            </a:r>
            <a:r>
              <a:rPr lang="fr-BE" sz="1600" i="1" noProof="0"/>
              <a:t> la réalisation des tâches visées dans les trois sous-critères litigieux pendant la consultation médicale, </a:t>
            </a:r>
            <a:r>
              <a:rPr lang="fr-BE" sz="1600" i="1" u="sng" noProof="0"/>
              <a:t>il lui appartenait d’apprécier les offres sur la base des exigences du cahier spécial des charges</a:t>
            </a:r>
            <a:r>
              <a:rPr lang="fr-BE" sz="1600" i="1" noProof="0"/>
              <a:t>. Or, il paraît résulter des termes mêmes dans lesquels celui-ci définit ces trois sous-critères, que la </a:t>
            </a:r>
            <a:r>
              <a:rPr lang="fr-BE" sz="1600" b="1" i="1" noProof="0"/>
              <a:t>transmission des documents ainsi que</a:t>
            </a:r>
            <a:r>
              <a:rPr lang="fr-BE" sz="1600" i="1" noProof="0"/>
              <a:t> </a:t>
            </a:r>
            <a:r>
              <a:rPr lang="fr-BE" sz="1600" b="1" i="1" noProof="0"/>
              <a:t>la mise à jour et transmission des listes, qui constituent le point de départ des délais en cause, </a:t>
            </a:r>
            <a:r>
              <a:rPr lang="fr-BE" sz="1600" b="1" i="1" u="sng" noProof="0"/>
              <a:t>ont lieu après la fin du rendez-vous de l’évaluation de santé rendant non seulement irréaliste mais impossible un délai de zéro </a:t>
            </a:r>
            <a:r>
              <a:rPr lang="fr-BE" sz="1600" b="1" noProof="0"/>
              <a:t>»</a:t>
            </a:r>
            <a:endParaRPr lang="fr-BE" sz="1800" b="1" noProof="0">
              <a:cs typeface="Arial" panose="020B0604020202020204"/>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23151" y="1792540"/>
            <a:ext cx="11160124" cy="435600"/>
          </a:xfrm>
        </p:spPr>
        <p:txBody>
          <a:bodyPr>
            <a:normAutofit/>
          </a:bodyPr>
          <a:lstStyle/>
          <a:p>
            <a:pPr algn="just"/>
            <a:r>
              <a:rPr lang="fr-BE" noProof="0">
                <a:latin typeface="Cambria"/>
                <a:ea typeface="Cambria"/>
              </a:rPr>
              <a:t>Réponse à un critère d’attribution par zéro rendant le critère inapplicable</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61</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258.355 du 8 janvier 2024, </a:t>
            </a:r>
            <a:r>
              <a:rPr lang="fr-BE" sz="2800" i="1" err="1">
                <a:solidFill>
                  <a:srgbClr val="0073CF"/>
                </a:solidFill>
              </a:rPr>
              <a:t>A.S.B.L</a:t>
            </a:r>
            <a:r>
              <a:rPr lang="fr-BE" sz="2800" i="1">
                <a:solidFill>
                  <a:srgbClr val="0073CF"/>
                </a:solidFill>
              </a:rPr>
              <a:t>. </a:t>
            </a:r>
            <a:r>
              <a:rPr lang="fr-BE" sz="2800" i="1" err="1">
                <a:solidFill>
                  <a:srgbClr val="0073CF"/>
                </a:solidFill>
              </a:rPr>
              <a:t>COHEZIO</a:t>
            </a:r>
            <a:r>
              <a:rPr lang="fr-BE" sz="2800" i="1">
                <a:solidFill>
                  <a:srgbClr val="0073CF"/>
                </a:solidFill>
              </a:rPr>
              <a:t> </a:t>
            </a:r>
            <a:r>
              <a:rPr lang="fr-BE" sz="2800">
                <a:solidFill>
                  <a:srgbClr val="0073CF"/>
                </a:solidFill>
              </a:rPr>
              <a:t>(extrême urgence)</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
        <p:nvSpPr>
          <p:cNvPr id="5" name="Rectangle 4">
            <a:extLst>
              <a:ext uri="{FF2B5EF4-FFF2-40B4-BE49-F238E27FC236}">
                <a16:creationId xmlns:a16="http://schemas.microsoft.com/office/drawing/2014/main" id="{6AFE5917-009E-588B-0736-6906509766C1}"/>
              </a:ext>
            </a:extLst>
          </p:cNvPr>
          <p:cNvSpPr/>
          <p:nvPr/>
        </p:nvSpPr>
        <p:spPr>
          <a:xfrm>
            <a:off x="1055802" y="4807670"/>
            <a:ext cx="10699423" cy="1614802"/>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23310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1"/>
            <a:ext cx="11160124" cy="4107974"/>
          </a:xfrm>
        </p:spPr>
        <p:txBody>
          <a:bodyPr vert="horz" lIns="0" tIns="0" rIns="0" bIns="0" spcCol="137160" rtlCol="0" anchor="t">
            <a:noAutofit/>
          </a:bodyPr>
          <a:lstStyle/>
          <a:p>
            <a:pPr marL="457200" lvl="2" indent="0" algn="just">
              <a:buNone/>
            </a:pPr>
            <a:r>
              <a:rPr lang="fr-BE" sz="1500" noProof="0"/>
              <a:t>« </a:t>
            </a:r>
            <a:r>
              <a:rPr lang="fr-BE" sz="1500" i="1" noProof="0"/>
              <a:t>Il peut d’ailleurs être souligné que la </a:t>
            </a:r>
            <a:r>
              <a:rPr lang="fr-BE" sz="1500" b="1" i="1" noProof="0"/>
              <a:t>formule retenue par le cahier spécial des charges s’avère inapplicable à une offre proposant, pour les sous-critères concernés, un délai égal à zéro</a:t>
            </a:r>
            <a:r>
              <a:rPr lang="fr-BE" sz="1500" i="1" noProof="0"/>
              <a:t>. Dans ce cas, en effet, cette formule impose de multiplier la cote maximale (en l’espèce 10 ou 20 selon le sous-critère concerné) par une fraction dont tant le numérateur que le dénominateur sont égaux à zéro. </a:t>
            </a:r>
            <a:r>
              <a:rPr lang="fr-BE" sz="1500" b="1" i="1" noProof="0"/>
              <a:t>Or, le résultat de la division de zéro par zéro est non défini. </a:t>
            </a:r>
            <a:r>
              <a:rPr lang="fr-BE" sz="1500" noProof="0"/>
              <a:t>»</a:t>
            </a:r>
          </a:p>
          <a:p>
            <a:pPr marL="461645" lvl="1" indent="-236220" algn="just"/>
            <a:r>
              <a:rPr lang="fr-BE" sz="1600" noProof="0"/>
              <a:t>Ensuite le C.E. qualifie l’offre du soumissionnaire victorieux. Il indique : </a:t>
            </a:r>
            <a:endParaRPr lang="fr-BE" sz="1600" noProof="0">
              <a:cs typeface="Arial"/>
            </a:endParaRPr>
          </a:p>
          <a:p>
            <a:pPr marL="457200" lvl="2" indent="0" algn="just">
              <a:buNone/>
            </a:pPr>
            <a:r>
              <a:rPr lang="fr-BE" sz="1600" b="0" i="0" u="none" strike="noStrike" baseline="0" noProof="0">
                <a:solidFill>
                  <a:srgbClr val="000000"/>
                </a:solidFill>
                <a:latin typeface="+mj-lt"/>
              </a:rPr>
              <a:t>«</a:t>
            </a:r>
            <a:r>
              <a:rPr lang="fr-BE" sz="1600" b="0" i="0" u="none" strike="noStrike" baseline="0" noProof="0">
                <a:solidFill>
                  <a:srgbClr val="000000"/>
                </a:solidFill>
                <a:latin typeface="TimesNewRoman"/>
              </a:rPr>
              <a:t> </a:t>
            </a:r>
            <a:r>
              <a:rPr lang="fr-BE" sz="1600" i="1" noProof="0"/>
              <a:t>En ce qu’elle prévoit des délais de transmission et de mise à jour égaux à zéro, l’offre de l’ASBL CESI </a:t>
            </a:r>
            <a:r>
              <a:rPr lang="fr-BE" sz="1600" i="1" u="sng" noProof="0"/>
              <a:t>paraît affectée d’irrégularités devant, prima facie</a:t>
            </a:r>
            <a:r>
              <a:rPr lang="fr-BE" sz="1600" i="1" noProof="0"/>
              <a:t>, être considérées comme substantielles au sens de l’article 76, § 1er, alinéa 3, de l’arrêté royal du 18 avril 2017 relative à la passation des marchés publics dans les secteurs classiques. </a:t>
            </a:r>
            <a:r>
              <a:rPr lang="fr-BE" sz="1600" i="1" u="sng" noProof="0"/>
              <a:t>En effet, dès lors que la mention</a:t>
            </a:r>
            <a:r>
              <a:rPr lang="fr-BE" sz="1600" i="1" noProof="0"/>
              <a:t>, par un ou plusieurs soumissionnaires, </a:t>
            </a:r>
            <a:r>
              <a:rPr lang="fr-BE" sz="1600" u="sng" noProof="0"/>
              <a:t>d’un délai égal à zéro pour les sous-critères concernés rend inapplicable à leur offre la formule prévue par le cahier spécial des charges</a:t>
            </a:r>
            <a:r>
              <a:rPr lang="fr-BE" sz="1600" noProof="0"/>
              <a:t>, et qu’elle </a:t>
            </a:r>
            <a:r>
              <a:rPr lang="fr-BE" sz="1600" u="sng" noProof="0"/>
              <a:t>entraîne l’attribution, aux autres offres, d’une note égale à zéro </a:t>
            </a:r>
            <a:r>
              <a:rPr lang="fr-BE" sz="1600" noProof="0"/>
              <a:t>pour lesdits sous-critères,</a:t>
            </a:r>
            <a:r>
              <a:rPr lang="fr-BE" sz="1600" b="1" i="1" noProof="0"/>
              <a:t> </a:t>
            </a:r>
            <a:r>
              <a:rPr lang="fr-BE" sz="1600" b="1" i="1" u="sng" noProof="0"/>
              <a:t>les irrégularités en cause paraissent de nature à fausser voire à empêcher la comparaison effective des offres</a:t>
            </a:r>
            <a:r>
              <a:rPr lang="fr-BE" sz="1600" b="1" i="1" noProof="0"/>
              <a:t>. </a:t>
            </a:r>
            <a:r>
              <a:rPr lang="fr-BE" sz="1600" b="1" i="1" u="sng" noProof="0"/>
              <a:t>Elles sont également de nature à conduire à une violation du principe d’égalité de traitement entre les soumissionnaires</a:t>
            </a:r>
            <a:r>
              <a:rPr lang="fr-BE" sz="1600" i="1" noProof="0"/>
              <a:t> au préjudice du soumissionnaire qui, se conformant au cahier spécial des charges, indique des délais de transmission et de mise à jour calculés en tenant compte de ce que, conformément à la formulation du cahier spécial des charges, ces opérations sont effectuées après le rendez-vous en cause </a:t>
            </a:r>
            <a:r>
              <a:rPr lang="fr-BE" sz="1600" b="0" i="0" u="none" strike="noStrike" baseline="0" noProof="0">
                <a:solidFill>
                  <a:srgbClr val="000000"/>
                </a:solidFill>
                <a:latin typeface="TimesNewRoman"/>
              </a:rPr>
              <a:t>»</a:t>
            </a:r>
            <a:endParaRPr lang="fr-BE" sz="1600" noProof="0"/>
          </a:p>
          <a:p>
            <a:pPr marL="0" indent="0" algn="just">
              <a:buNone/>
            </a:pPr>
            <a:endParaRPr lang="fr-BE" sz="1800" noProof="0"/>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820820"/>
            <a:ext cx="11160124" cy="435600"/>
          </a:xfrm>
        </p:spPr>
        <p:txBody>
          <a:bodyPr>
            <a:normAutofit/>
          </a:bodyPr>
          <a:lstStyle/>
          <a:p>
            <a:pPr algn="just"/>
            <a:r>
              <a:rPr lang="fr-BE" noProof="0">
                <a:latin typeface="Cambria"/>
                <a:ea typeface="Cambria"/>
              </a:rPr>
              <a:t>Réponse à un critère d’attribution par zéro rendant le critère inapplicable</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62</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258.355 du 8 janvier 2024, </a:t>
            </a:r>
            <a:r>
              <a:rPr lang="fr-BE" sz="2800" i="1" err="1">
                <a:solidFill>
                  <a:srgbClr val="0073CF"/>
                </a:solidFill>
              </a:rPr>
              <a:t>A.S.B.L</a:t>
            </a:r>
            <a:r>
              <a:rPr lang="fr-BE" sz="2800" i="1">
                <a:solidFill>
                  <a:srgbClr val="0073CF"/>
                </a:solidFill>
              </a:rPr>
              <a:t>. </a:t>
            </a:r>
            <a:r>
              <a:rPr lang="fr-BE" sz="2800" i="1" err="1">
                <a:solidFill>
                  <a:srgbClr val="0073CF"/>
                </a:solidFill>
              </a:rPr>
              <a:t>COHEZIO</a:t>
            </a:r>
            <a:r>
              <a:rPr lang="fr-BE" sz="2800" i="1">
                <a:solidFill>
                  <a:srgbClr val="0073CF"/>
                </a:solidFill>
              </a:rPr>
              <a:t> </a:t>
            </a:r>
            <a:r>
              <a:rPr lang="fr-BE" sz="2800">
                <a:solidFill>
                  <a:srgbClr val="0073CF"/>
                </a:solidFill>
              </a:rPr>
              <a:t>(extrême urgence)</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
        <p:nvSpPr>
          <p:cNvPr id="5" name="Rectangle 4">
            <a:extLst>
              <a:ext uri="{FF2B5EF4-FFF2-40B4-BE49-F238E27FC236}">
                <a16:creationId xmlns:a16="http://schemas.microsoft.com/office/drawing/2014/main" id="{6AB24856-6AD8-1DDF-A0D9-DC4B7EEA9B43}"/>
              </a:ext>
            </a:extLst>
          </p:cNvPr>
          <p:cNvSpPr/>
          <p:nvPr/>
        </p:nvSpPr>
        <p:spPr>
          <a:xfrm>
            <a:off x="808761" y="3733282"/>
            <a:ext cx="11125269" cy="268919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DA3991E5-E785-706A-5A72-240CB085E68E}"/>
              </a:ext>
            </a:extLst>
          </p:cNvPr>
          <p:cNvSpPr/>
          <p:nvPr/>
        </p:nvSpPr>
        <p:spPr>
          <a:xfrm>
            <a:off x="773907" y="2304218"/>
            <a:ext cx="11160124" cy="1124782"/>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3452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1"/>
            <a:ext cx="11160124" cy="3782606"/>
          </a:xfrm>
        </p:spPr>
        <p:txBody>
          <a:bodyPr vert="horz" lIns="0" tIns="0" rIns="0" bIns="0" spcCol="137160" rtlCol="0" anchor="t">
            <a:noAutofit/>
          </a:bodyPr>
          <a:lstStyle/>
          <a:p>
            <a:pPr marL="229870" indent="-229870" algn="just"/>
            <a:r>
              <a:rPr lang="fr-BE" sz="1800" noProof="0"/>
              <a:t>Le marché public litigieux a pour objet :  « </a:t>
            </a:r>
            <a:r>
              <a:rPr lang="fr-BE" sz="1800" i="1" noProof="0"/>
              <a:t>l’aménagement et égouttage du village de </a:t>
            </a:r>
            <a:r>
              <a:rPr lang="fr-BE" sz="1800" i="1" noProof="0" err="1"/>
              <a:t>Polleur</a:t>
            </a:r>
            <a:r>
              <a:rPr lang="fr-BE" sz="1800" i="1" noProof="0"/>
              <a:t> </a:t>
            </a:r>
            <a:r>
              <a:rPr lang="fr-BE" sz="1800" noProof="0"/>
              <a:t>»</a:t>
            </a:r>
            <a:endParaRPr lang="en-US"/>
          </a:p>
          <a:p>
            <a:pPr marL="229870" indent="-229870" algn="just"/>
            <a:r>
              <a:rPr lang="fr-BE" sz="1800" noProof="0"/>
              <a:t>L’offre de la requérante est déclarée irrégulière à la suite d’un contrôle de prix effectué par le pouvoir adjudicateur. </a:t>
            </a:r>
            <a:endParaRPr lang="fr-BE" sz="1800" noProof="0">
              <a:cs typeface="Arial"/>
            </a:endParaRPr>
          </a:p>
          <a:p>
            <a:pPr marL="229870" indent="-229870" algn="just"/>
            <a:r>
              <a:rPr lang="fr-BE" sz="1800" noProof="0"/>
              <a:t>Le C.E. rappelle dans un premier temps quel est l’objectif du contrôle de prix : </a:t>
            </a:r>
            <a:endParaRPr lang="fr-BE" sz="1800" noProof="0">
              <a:cs typeface="Arial"/>
            </a:endParaRPr>
          </a:p>
          <a:p>
            <a:pPr marL="225425" lvl="1" indent="0" algn="just">
              <a:buNone/>
            </a:pPr>
            <a:r>
              <a:rPr lang="fr-BE" sz="1600" noProof="0"/>
              <a:t>«</a:t>
            </a:r>
            <a:r>
              <a:rPr lang="fr-BE" sz="1600" i="1" noProof="0"/>
              <a:t> L’objectif de la réglementation sur le contrôle des prix est double : d’une part, </a:t>
            </a:r>
            <a:r>
              <a:rPr lang="fr-BE" sz="1600" b="1" i="1" noProof="0"/>
              <a:t>protéger le pouvoir adjudicateur </a:t>
            </a:r>
            <a:r>
              <a:rPr lang="fr-BE" sz="1600" i="1" noProof="0"/>
              <a:t>en lui permettant de s’assurer que les prix proposés garantissent une exécution du marché conforme aux exigences édictées par les documents du marché et aux prestations proposées par les soumissionnaires et exclure toute spéculation au détriment des intérêts fondamentaux du pouvoir adjudicateur et des deniers publics; d’autre part, </a:t>
            </a:r>
            <a:r>
              <a:rPr lang="fr-BE" sz="1600" b="1" i="1" noProof="0"/>
              <a:t>protéger les exigences d’une saine concurrence</a:t>
            </a:r>
            <a:r>
              <a:rPr lang="fr-BE" sz="1600" i="1" noProof="0"/>
              <a:t> en évitant que le pouvoir adjudicateur avalise des comportements qui y sont contraires et que des marchés publics soient finalement attribués à des soumissionnaires ayant remis des prix fantaisistes qui faussent, de ce fait, le jeu normal de la concurrence </a:t>
            </a:r>
            <a:r>
              <a:rPr lang="fr-BE" sz="1600" noProof="0"/>
              <a:t>»</a:t>
            </a:r>
            <a:endParaRPr lang="fr-BE" sz="1600" noProof="0">
              <a:cs typeface="Arial"/>
            </a:endParaRPr>
          </a:p>
          <a:p>
            <a:pPr marL="229870" indent="-229870" algn="just"/>
            <a:r>
              <a:rPr lang="fr-BE" sz="1800" noProof="0"/>
              <a:t>Lors de ce contrôle le pouvoir adjudicateur constate que « </a:t>
            </a:r>
            <a:r>
              <a:rPr lang="fr-BE" sz="1800" b="1" i="1" noProof="0"/>
              <a:t>pour tous les postes sur lesquels l’entrepreneur est interrogé, </a:t>
            </a:r>
            <a:r>
              <a:rPr lang="fr-BE" sz="1800" b="1" i="1" u="sng" noProof="0"/>
              <a:t>les justificatifs de prix émis ne permettent pas de retrouver les prix de soumission </a:t>
            </a:r>
            <a:r>
              <a:rPr lang="fr-BE" sz="1800" noProof="0"/>
              <a:t>». Les justifications apportées sont donc inacceptables.</a:t>
            </a:r>
            <a:endParaRPr lang="fr-BE" sz="1800" noProof="0">
              <a:cs typeface="Arial"/>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646250"/>
            <a:ext cx="11160124" cy="435600"/>
          </a:xfrm>
        </p:spPr>
        <p:txBody>
          <a:bodyPr>
            <a:noAutofit/>
          </a:bodyPr>
          <a:lstStyle/>
          <a:p>
            <a:pPr algn="just"/>
            <a:r>
              <a:rPr lang="fr-BE" noProof="0">
                <a:latin typeface="Cambria"/>
                <a:ea typeface="Cambria"/>
              </a:rPr>
              <a:t>Contrôle des prix anormaux – modification des prix par un soumissionnaire lors de ce contrôle</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63</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a:solidFill>
                  <a:srgbClr val="0073CF"/>
                </a:solidFill>
                <a:latin typeface="Cambria"/>
                <a:ea typeface="Cambria"/>
              </a:rPr>
              <a:t>C.E., arrêt n° 258.508 du 19 janvier 2024, </a:t>
            </a:r>
            <a:r>
              <a:rPr lang="fr-BE" sz="2800" i="1">
                <a:solidFill>
                  <a:srgbClr val="0073CF"/>
                </a:solidFill>
                <a:latin typeface="Cambria"/>
                <a:ea typeface="Cambria"/>
              </a:rPr>
              <a:t>S.R.L. Pierre Frère et Fils  </a:t>
            </a:r>
            <a:r>
              <a:rPr lang="fr-BE" sz="2800">
                <a:solidFill>
                  <a:srgbClr val="0073CF"/>
                </a:solidFill>
                <a:latin typeface="Cambria"/>
                <a:ea typeface="Cambria"/>
              </a:rPr>
              <a:t>(annulation)</a:t>
            </a:r>
            <a:endParaRPr kumimoji="0"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
        <p:nvSpPr>
          <p:cNvPr id="5" name="Rectangle 4">
            <a:extLst>
              <a:ext uri="{FF2B5EF4-FFF2-40B4-BE49-F238E27FC236}">
                <a16:creationId xmlns:a16="http://schemas.microsoft.com/office/drawing/2014/main" id="{BCAAEFF9-0869-998C-296F-D7698EAFF813}"/>
              </a:ext>
            </a:extLst>
          </p:cNvPr>
          <p:cNvSpPr/>
          <p:nvPr/>
        </p:nvSpPr>
        <p:spPr>
          <a:xfrm>
            <a:off x="612742" y="3789575"/>
            <a:ext cx="11255604" cy="1857081"/>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226108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1"/>
            <a:ext cx="11160124" cy="3782606"/>
          </a:xfrm>
        </p:spPr>
        <p:txBody>
          <a:bodyPr vert="horz" lIns="0" tIns="0" rIns="0" bIns="0" spcCol="137160" rtlCol="0" anchor="t">
            <a:noAutofit/>
          </a:bodyPr>
          <a:lstStyle/>
          <a:p>
            <a:pPr marL="229870" indent="-229870" algn="just"/>
            <a:r>
              <a:rPr lang="fr-BE" sz="1800" noProof="0"/>
              <a:t>Sur les réponses que devait fournir la partie requérante le C.E. rappelle : </a:t>
            </a:r>
            <a:endParaRPr lang="en-US"/>
          </a:p>
          <a:p>
            <a:pPr marL="683895" lvl="2" indent="-226695" algn="just"/>
            <a:r>
              <a:rPr lang="fr-BE" sz="1600" noProof="0"/>
              <a:t>« </a:t>
            </a:r>
            <a:r>
              <a:rPr lang="fr-BE" sz="1600" i="1" noProof="0"/>
              <a:t>Contrairement à ce qu’affirme la partie requérante, ce motif, qui doit être relié au constat que les justifications qu’elle a offertes « </a:t>
            </a:r>
            <a:r>
              <a:rPr lang="fr-BE" sz="1600" i="1" u="sng" noProof="0"/>
              <a:t>ne peuvent qu’être considérées comme inacceptables </a:t>
            </a:r>
            <a:r>
              <a:rPr lang="fr-BE" sz="1600" i="1" noProof="0"/>
              <a:t>», est à la fois </a:t>
            </a:r>
            <a:r>
              <a:rPr lang="fr-BE" sz="1600" i="1" u="sng" noProof="0"/>
              <a:t>exact, pertinent et pleinement conforme aux dispositions visées au moyen</a:t>
            </a:r>
            <a:r>
              <a:rPr lang="fr-BE" sz="1600" i="1" noProof="0"/>
              <a:t>. Le soumissionnaire, lorsqu’il est amené à justifier certains de ses prix unitaires sur le fondement de l’article 36, § 2, de l’arrêté royal du 18 avril 2017 relatif à la passation des marchés publics dans les secteurs classiques, </a:t>
            </a:r>
            <a:r>
              <a:rPr lang="fr-BE" sz="1600" b="1" i="1" u="sng" noProof="0"/>
              <a:t>doit expliquer concrètement et précisément la manière dont les prix concernés ont été calculés, </a:t>
            </a:r>
            <a:r>
              <a:rPr lang="fr-BE" sz="1600" i="1" u="sng" noProof="0"/>
              <a:t>dans le respect des articles 25 à 32 du même arrêté </a:t>
            </a:r>
            <a:r>
              <a:rPr lang="fr-BE" sz="1600" b="1" noProof="0"/>
              <a:t>».</a:t>
            </a:r>
            <a:endParaRPr lang="fr-BE" sz="1600" b="1" noProof="0">
              <a:cs typeface="Arial"/>
            </a:endParaRPr>
          </a:p>
          <a:p>
            <a:pPr marL="683895" lvl="2" indent="-226695" algn="just"/>
            <a:r>
              <a:rPr lang="fr-BE" sz="1600" noProof="0"/>
              <a:t>« </a:t>
            </a:r>
            <a:r>
              <a:rPr lang="fr-BE" sz="1600" i="1" noProof="0"/>
              <a:t>Les éléments apportés par le soumissionnaire ne peuvent, en conséquence, aboutir à justifier des prix supérieurs ou inférieurs à ceux énoncés dans son offre. </a:t>
            </a:r>
            <a:r>
              <a:rPr lang="fr-BE" sz="1600" b="1" i="1" noProof="0"/>
              <a:t>S’il apporte des </a:t>
            </a:r>
            <a:r>
              <a:rPr lang="fr-BE" sz="1600" b="1" i="1" u="sng" noProof="0"/>
              <a:t>justifications qui ne sont pas relatives aux prix unitaires mentionnés dans l’offre déposée</a:t>
            </a:r>
            <a:r>
              <a:rPr lang="fr-BE" sz="1600" b="1" i="1" noProof="0"/>
              <a:t>, le soumissionnaire rend en réalité plus difficile la vérification, elle aussi concrète, que doit opérer le pouvoir adjudicateur de la normalité des prix </a:t>
            </a:r>
            <a:r>
              <a:rPr lang="fr-BE" sz="1600" noProof="0"/>
              <a:t>».</a:t>
            </a:r>
            <a:endParaRPr lang="fr-BE" sz="1600" noProof="0">
              <a:cs typeface="Arial"/>
            </a:endParaRPr>
          </a:p>
          <a:p>
            <a:pPr marL="683895" lvl="2" indent="-226695" algn="just"/>
            <a:r>
              <a:rPr lang="fr-BE" sz="1600" noProof="0"/>
              <a:t>« </a:t>
            </a:r>
            <a:r>
              <a:rPr lang="fr-BE" sz="1600" i="1" noProof="0"/>
              <a:t>Dès lors, en décidant que </a:t>
            </a:r>
            <a:r>
              <a:rPr lang="fr-BE" sz="1600" i="1" u="sng" noProof="0"/>
              <a:t>les justifications avancées par la partie requérante étaient «inacceptables», et en considérant que les prix unitaires annoncés étaient anormaux</a:t>
            </a:r>
            <a:r>
              <a:rPr lang="fr-BE" sz="1600" i="1" noProof="0"/>
              <a:t>, la partie adverse </a:t>
            </a:r>
            <a:r>
              <a:rPr lang="fr-BE" sz="1600" i="1" u="sng" noProof="0"/>
              <a:t>n’a pas méconnu les dispositions et principes visés au moyen </a:t>
            </a:r>
            <a:r>
              <a:rPr lang="fr-BE" sz="1600" noProof="0"/>
              <a:t>».</a:t>
            </a:r>
            <a:endParaRPr lang="fr-BE" sz="1600" noProof="0">
              <a:cs typeface="Arial"/>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616428"/>
            <a:ext cx="11160124" cy="435600"/>
          </a:xfrm>
        </p:spPr>
        <p:txBody>
          <a:bodyPr>
            <a:noAutofit/>
          </a:bodyPr>
          <a:lstStyle/>
          <a:p>
            <a:pPr algn="just"/>
            <a:r>
              <a:rPr lang="fr-BE" noProof="0">
                <a:latin typeface="Cambria"/>
                <a:ea typeface="Cambria"/>
              </a:rPr>
              <a:t>Contrôle des prix anormaux – modification des prix par un soumissionnaire lors de ce contrôle</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64</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a:solidFill>
                  <a:srgbClr val="0073CF"/>
                </a:solidFill>
                <a:latin typeface="Cambria"/>
                <a:ea typeface="Cambria"/>
              </a:rPr>
              <a:t>C.E., arrêt n° 258.508 du 19 janvier 2024, </a:t>
            </a:r>
            <a:r>
              <a:rPr lang="fr-BE" sz="2800" i="1">
                <a:solidFill>
                  <a:srgbClr val="0073CF"/>
                </a:solidFill>
                <a:latin typeface="Cambria"/>
                <a:ea typeface="Cambria"/>
              </a:rPr>
              <a:t>S.R.L. Pierre Frère et Fils  </a:t>
            </a:r>
            <a:r>
              <a:rPr lang="fr-BE" sz="2800">
                <a:solidFill>
                  <a:srgbClr val="0073CF"/>
                </a:solidFill>
                <a:latin typeface="Cambria"/>
                <a:ea typeface="Cambria"/>
              </a:rPr>
              <a:t>(annulation)</a:t>
            </a:r>
            <a:endParaRPr kumimoji="0"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
        <p:nvSpPr>
          <p:cNvPr id="5" name="Rectangle 4">
            <a:extLst>
              <a:ext uri="{FF2B5EF4-FFF2-40B4-BE49-F238E27FC236}">
                <a16:creationId xmlns:a16="http://schemas.microsoft.com/office/drawing/2014/main" id="{FBD8F7E4-104A-CB9A-8921-15C4F3314968}"/>
              </a:ext>
            </a:extLst>
          </p:cNvPr>
          <p:cNvSpPr/>
          <p:nvPr/>
        </p:nvSpPr>
        <p:spPr>
          <a:xfrm>
            <a:off x="904973" y="2674091"/>
            <a:ext cx="10878531" cy="3505036"/>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186975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1"/>
            <a:ext cx="11160124" cy="3782606"/>
          </a:xfrm>
        </p:spPr>
        <p:txBody>
          <a:bodyPr vert="horz" lIns="0" tIns="0" rIns="0" bIns="0" spcCol="137160" rtlCol="0" anchor="t">
            <a:noAutofit/>
          </a:bodyPr>
          <a:lstStyle/>
          <a:p>
            <a:pPr marL="229870" indent="-229870" algn="just"/>
            <a:r>
              <a:rPr lang="fr-BE" sz="1800" noProof="0"/>
              <a:t>Le marché public a pour objet un </a:t>
            </a:r>
            <a:r>
              <a:rPr lang="fr-BE" sz="1800" b="1" noProof="0"/>
              <a:t>accord-cadre pluriannuel de fournitures relatif à l’acquisition, l’installation et l’entretien de systèmes </a:t>
            </a:r>
            <a:r>
              <a:rPr lang="fr-BE" sz="1800" b="1" noProof="0" err="1"/>
              <a:t>Automatic</a:t>
            </a:r>
            <a:r>
              <a:rPr lang="fr-BE" sz="1800" b="1" noProof="0"/>
              <a:t> Border Control</a:t>
            </a:r>
            <a:r>
              <a:rPr lang="fr-BE" sz="1800" noProof="0"/>
              <a:t> au profit de la police fédérale,</a:t>
            </a:r>
            <a:endParaRPr lang="en-US"/>
          </a:p>
          <a:p>
            <a:pPr marL="229870" indent="-229870" algn="just"/>
            <a:endParaRPr lang="fr-BE" sz="1800" noProof="0">
              <a:cs typeface="Arial" panose="020B0604020202020204"/>
            </a:endParaRPr>
          </a:p>
          <a:p>
            <a:pPr marL="229870" indent="-229870" algn="just"/>
            <a:endParaRPr lang="fr-BE" sz="1800" noProof="0">
              <a:cs typeface="Arial" panose="020B0604020202020204"/>
            </a:endParaRPr>
          </a:p>
          <a:p>
            <a:pPr marL="229870" indent="-229870" algn="just"/>
            <a:endParaRPr lang="fr-BE" sz="1800" noProof="0">
              <a:cs typeface="Arial" panose="020B0604020202020204"/>
            </a:endParaRPr>
          </a:p>
          <a:p>
            <a:pPr marL="0" indent="0" algn="just">
              <a:buNone/>
            </a:pPr>
            <a:endParaRPr lang="fr-BE" sz="1800" noProof="0"/>
          </a:p>
          <a:p>
            <a:pPr marL="0" indent="0" algn="just">
              <a:buNone/>
            </a:pPr>
            <a:endParaRPr lang="fr-BE" sz="1800" noProof="0"/>
          </a:p>
          <a:p>
            <a:pPr marL="229870" indent="-229870" algn="just"/>
            <a:r>
              <a:rPr lang="fr-BE" sz="1800" noProof="0"/>
              <a:t>L’offre de la partie requérante est </a:t>
            </a:r>
            <a:r>
              <a:rPr lang="fr-BE" sz="1800" b="1" noProof="0"/>
              <a:t>déclarée substantiellement irrégulière</a:t>
            </a:r>
            <a:r>
              <a:rPr lang="fr-BE" sz="1800" noProof="0"/>
              <a:t>, car elle contient</a:t>
            </a:r>
            <a:r>
              <a:rPr lang="fr-BE" sz="1800" b="1" noProof="0"/>
              <a:t> treize irrégularités</a:t>
            </a:r>
            <a:r>
              <a:rPr lang="fr-BE" sz="1800" noProof="0"/>
              <a:t>. Cinq d’entre elles sont notamment des « incertitudes au niveau de la solution technique » </a:t>
            </a:r>
            <a:r>
              <a:rPr lang="fr-BE" sz="1800" b="1" noProof="0"/>
              <a:t>décelées à la lecture de l’offre</a:t>
            </a:r>
            <a:r>
              <a:rPr lang="fr-BE" sz="1800" noProof="0"/>
              <a:t> et quatre sont des  « incertitudes au niveau de la solution technique » </a:t>
            </a:r>
            <a:r>
              <a:rPr lang="fr-BE" sz="1800" b="1" noProof="0"/>
              <a:t>résultant des tests fonctionnels. </a:t>
            </a:r>
            <a:endParaRPr lang="fr-BE" sz="1800" b="1" noProof="0">
              <a:cs typeface="Arial"/>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820820"/>
            <a:ext cx="11160124" cy="435600"/>
          </a:xfrm>
        </p:spPr>
        <p:txBody>
          <a:bodyPr>
            <a:normAutofit fontScale="92500"/>
          </a:bodyPr>
          <a:lstStyle/>
          <a:p>
            <a:pPr algn="just"/>
            <a:r>
              <a:rPr lang="fr-BE" noProof="0">
                <a:latin typeface="Cambria"/>
                <a:ea typeface="Cambria"/>
              </a:rPr>
              <a:t>Irrégularité de l’offre découlant de l’échec aux tests de fonctionnalité en cours d’attribution</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65</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a:defRPr/>
            </a:pPr>
            <a:r>
              <a:rPr lang="fr-BE" sz="2800">
                <a:solidFill>
                  <a:srgbClr val="0073CF"/>
                </a:solidFill>
                <a:latin typeface="Cambria"/>
                <a:ea typeface="Cambria"/>
              </a:rPr>
              <a:t>C.E., arrêt n° 258.561 du 24 janvier 2024, </a:t>
            </a:r>
            <a:r>
              <a:rPr lang="fr-BE" sz="2800" i="1">
                <a:solidFill>
                  <a:srgbClr val="0073CF"/>
                </a:solidFill>
                <a:latin typeface="Cambria"/>
                <a:ea typeface="Cambria"/>
              </a:rPr>
              <a:t>IN CONTINU ET SERVICES (INGROUPE) </a:t>
            </a:r>
            <a:r>
              <a:rPr lang="fr-BE" sz="2800">
                <a:solidFill>
                  <a:srgbClr val="0073CF"/>
                </a:solidFill>
                <a:latin typeface="Cambria"/>
                <a:ea typeface="Cambria"/>
              </a:rPr>
              <a:t>(extrême urgence)</a:t>
            </a:r>
            <a:endParaRPr kumimoji="0"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pic>
        <p:nvPicPr>
          <p:cNvPr id="5" name="Picture 2" descr="Automated Passport Control now available at Brussels Airport | Brussels  Airport | Routes">
            <a:extLst>
              <a:ext uri="{FF2B5EF4-FFF2-40B4-BE49-F238E27FC236}">
                <a16:creationId xmlns:a16="http://schemas.microsoft.com/office/drawing/2014/main" id="{3A1F07B5-A352-2916-8872-1088C8738E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2512" y="3056459"/>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2326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1"/>
            <a:ext cx="11160124" cy="3782606"/>
          </a:xfrm>
        </p:spPr>
        <p:txBody>
          <a:bodyPr vert="horz" lIns="0" tIns="0" rIns="0" bIns="0" spcCol="137160" rtlCol="0" anchor="t">
            <a:noAutofit/>
          </a:bodyPr>
          <a:lstStyle/>
          <a:p>
            <a:pPr algn="just"/>
            <a:r>
              <a:rPr lang="fr-BE" sz="1800" noProof="0"/>
              <a:t>Sans rentrer dans les détails techniques de l’offre de la partie requérante, elle reproche à la partie adverse d’avoir déclaré son offre irrégulière en raison de différentes irrégularités substantielles découvertes lors de la </a:t>
            </a:r>
            <a:r>
              <a:rPr lang="fr-BE" sz="1800" b="1" noProof="0"/>
              <a:t>démonstration prévue </a:t>
            </a:r>
            <a:r>
              <a:rPr lang="fr-BE" sz="1800" noProof="0"/>
              <a:t>par le cahier spécial des charges afin d’évaluer la solution proposée au regard des exigence techniques.</a:t>
            </a:r>
          </a:p>
          <a:p>
            <a:pPr algn="just"/>
            <a:r>
              <a:rPr lang="fr-BE" sz="1800" noProof="0"/>
              <a:t>Le </a:t>
            </a:r>
            <a:r>
              <a:rPr lang="fr-BE" sz="1800" noProof="0" err="1"/>
              <a:t>C.E</a:t>
            </a:r>
            <a:r>
              <a:rPr lang="fr-BE" sz="1800" noProof="0"/>
              <a:t>. en statuant sur ce moyen indique : </a:t>
            </a:r>
          </a:p>
          <a:p>
            <a:pPr marL="803275" lvl="1" indent="-577850" algn="just">
              <a:buNone/>
            </a:pPr>
            <a:r>
              <a:rPr lang="fr-BE" sz="1600" noProof="0"/>
              <a:t>	« </a:t>
            </a:r>
            <a:r>
              <a:rPr lang="fr-BE" sz="1600" i="1" noProof="0"/>
              <a:t>Contrairement à ce que soutient la requérante, le point </a:t>
            </a:r>
            <a:r>
              <a:rPr lang="fr-BE" sz="1600" i="1" noProof="0" err="1"/>
              <a:t>6.i</a:t>
            </a:r>
            <a:r>
              <a:rPr lang="fr-BE" sz="1600" i="1" noProof="0"/>
              <a:t> du cahier spécial des charges mentionne, de</a:t>
            </a:r>
            <a:r>
              <a:rPr lang="fr-BE" sz="1600" i="1"/>
              <a:t> </a:t>
            </a:r>
            <a:r>
              <a:rPr lang="fr-BE" sz="1600" i="1" noProof="0"/>
              <a:t>manière claire et expresse, que les solutions proposées dans les offres feront l’objet de </a:t>
            </a:r>
            <a:r>
              <a:rPr lang="fr-BE" sz="1600" b="1" i="1" noProof="0"/>
              <a:t>tests fonctionnels </a:t>
            </a:r>
            <a:r>
              <a:rPr lang="fr-BE" sz="1600" i="1" u="sng" noProof="0"/>
              <a:t>notamment pour vérifier le respect des exigences techniques essentielles du marché </a:t>
            </a:r>
            <a:r>
              <a:rPr lang="fr-BE" sz="1600" b="0" i="0" u="none" strike="noStrike" baseline="0" noProof="0">
                <a:solidFill>
                  <a:srgbClr val="000000"/>
                </a:solidFill>
                <a:latin typeface="+mj-lt"/>
              </a:rPr>
              <a:t>».</a:t>
            </a: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649889"/>
            <a:ext cx="11160124" cy="435600"/>
          </a:xfrm>
        </p:spPr>
        <p:txBody>
          <a:bodyPr>
            <a:noAutofit/>
          </a:bodyPr>
          <a:lstStyle/>
          <a:p>
            <a:pPr algn="just"/>
            <a:r>
              <a:rPr lang="fr-BE" noProof="0">
                <a:latin typeface="Cambria"/>
                <a:ea typeface="Cambria"/>
              </a:rPr>
              <a:t>Irrégularité de l’offre découlant de l’échec aux tests de fonctionnalité en cours d’attribution</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66</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a:defRPr/>
            </a:pPr>
            <a:r>
              <a:rPr lang="fr-BE" sz="2800">
                <a:solidFill>
                  <a:srgbClr val="0073CF"/>
                </a:solidFill>
                <a:latin typeface="Cambria"/>
                <a:ea typeface="Cambria"/>
              </a:rPr>
              <a:t>C.E., arrêt n° 258.561 du 24 janvier 2024, </a:t>
            </a:r>
            <a:r>
              <a:rPr lang="fr-BE" sz="2800" i="1">
                <a:solidFill>
                  <a:srgbClr val="0073CF"/>
                </a:solidFill>
                <a:latin typeface="Cambria"/>
                <a:ea typeface="Cambria"/>
              </a:rPr>
              <a:t>IN CONTINU ET SERVICES (INGROUPE)</a:t>
            </a:r>
            <a:r>
              <a:rPr lang="fr-BE" sz="2800">
                <a:solidFill>
                  <a:srgbClr val="0073CF"/>
                </a:solidFill>
                <a:latin typeface="Cambria"/>
                <a:ea typeface="Cambria"/>
              </a:rPr>
              <a:t> (extrême urgence)</a:t>
            </a:r>
            <a:endParaRPr kumimoji="0"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
        <p:nvSpPr>
          <p:cNvPr id="5" name="Rectangle 4">
            <a:extLst>
              <a:ext uri="{FF2B5EF4-FFF2-40B4-BE49-F238E27FC236}">
                <a16:creationId xmlns:a16="http://schemas.microsoft.com/office/drawing/2014/main" id="{5A55A307-6AD9-8FEE-374B-2489051D6108}"/>
              </a:ext>
            </a:extLst>
          </p:cNvPr>
          <p:cNvSpPr/>
          <p:nvPr/>
        </p:nvSpPr>
        <p:spPr>
          <a:xfrm>
            <a:off x="1168923" y="3913061"/>
            <a:ext cx="10507137" cy="1026584"/>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733866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1"/>
            <a:ext cx="11160124" cy="3782606"/>
          </a:xfrm>
        </p:spPr>
        <p:txBody>
          <a:bodyPr vert="horz" lIns="0" tIns="0" rIns="0" bIns="0" spcCol="137160" rtlCol="0" anchor="t">
            <a:noAutofit/>
          </a:bodyPr>
          <a:lstStyle/>
          <a:p>
            <a:pPr algn="just"/>
            <a:r>
              <a:rPr lang="fr-BE" sz="1600" noProof="0"/>
              <a:t>« </a:t>
            </a:r>
            <a:r>
              <a:rPr lang="fr-BE" sz="1600" i="1" noProof="0"/>
              <a:t>Le cahier prévoit, en effet, </a:t>
            </a:r>
            <a:r>
              <a:rPr lang="fr-BE" sz="1600" i="1" u="sng" noProof="0"/>
              <a:t>sous le titre non équivoque « évaluation technique préliminaire (tests d’acceptation) » </a:t>
            </a:r>
            <a:r>
              <a:rPr lang="fr-BE" sz="1600" i="1" noProof="0"/>
              <a:t>qu’ « outre l’examen des offres, </a:t>
            </a:r>
            <a:r>
              <a:rPr lang="fr-BE" sz="1600" i="1" u="sng" noProof="0"/>
              <a:t>l’évaluation technique sera basée sur le résultat de tests fonctionnels </a:t>
            </a:r>
            <a:r>
              <a:rPr lang="fr-BE" sz="1600" i="1" noProof="0"/>
              <a:t>». Si le cahier mentionne que « </a:t>
            </a:r>
            <a:r>
              <a:rPr lang="fr-BE" sz="1600" i="1" u="sng" noProof="0"/>
              <a:t>l’objectif de la démonstration est d’examiner la valeur de la solution proposée </a:t>
            </a:r>
            <a:r>
              <a:rPr lang="fr-BE" sz="1600" i="1" noProof="0"/>
              <a:t>», il indique aussi très clairement que « </a:t>
            </a:r>
            <a:r>
              <a:rPr lang="fr-BE" sz="1600" i="1" u="sng" noProof="0"/>
              <a:t>la solution proposée doit répondre aux techniques essentielles du cahier de[s] charges </a:t>
            </a:r>
            <a:r>
              <a:rPr lang="fr-BE" sz="1600" i="1" noProof="0"/>
              <a:t>». Il précise aussi que ces tests concerneront « tant […] le matériel que les logiciels proposés, comme demandé dans les différents postes du présent cahier des charges », ce qui couvre davantage d’éléments que ceux qui sont visés par les seuls critères d’attribution mobilisés pour apprécier la valeur respective des offres </a:t>
            </a:r>
            <a:r>
              <a:rPr lang="fr-BE" sz="1600" noProof="0"/>
              <a:t>».</a:t>
            </a:r>
          </a:p>
          <a:p>
            <a:pPr marL="0" indent="0" algn="just">
              <a:buNone/>
            </a:pPr>
            <a:endParaRPr lang="fr-BE" sz="1600" noProof="0"/>
          </a:p>
          <a:p>
            <a:pPr algn="just"/>
            <a:r>
              <a:rPr lang="fr-BE" sz="1600" noProof="0"/>
              <a:t>«</a:t>
            </a:r>
            <a:r>
              <a:rPr lang="fr-BE" sz="1600" i="1" noProof="0"/>
              <a:t> Prima facie, l’article 83 de la loi du 17 juin 2016 relative aux marchés publics et l’article 76 de l’arrêté royal du 18 avril 2017 relatif à la passation des marchés publics dans les secteurs classiques </a:t>
            </a:r>
            <a:r>
              <a:rPr lang="fr-BE" sz="1600" b="1" i="1" u="sng" noProof="0"/>
              <a:t>n’interdisent pas qu’outre l’examen du contenu des offres déposées, des tests fonctionnels soient réalisés pour vérifier que les solutions proposées respectent les exigences techniques essentielles d’un marché de fournitures, dès lors que ces tests sont prévus par le cahier spécial des charges</a:t>
            </a:r>
            <a:r>
              <a:rPr lang="fr-BE" sz="1600" b="1" i="1" noProof="0"/>
              <a:t>. </a:t>
            </a:r>
            <a:r>
              <a:rPr lang="fr-BE" sz="1600" i="1" noProof="0"/>
              <a:t>Prévoir de tels tests ne semble pas non plus porter atteinte au principe d’égalité entre les soumissionnaires dès lors qu’ils sont tous traités identiquement </a:t>
            </a:r>
            <a:r>
              <a:rPr lang="fr-BE" sz="1600" noProof="0"/>
              <a:t>»</a:t>
            </a:r>
            <a:r>
              <a:rPr lang="fr-BE" sz="1600" b="0" i="0" u="none" strike="noStrike" baseline="0" noProof="0">
                <a:solidFill>
                  <a:srgbClr val="000000"/>
                </a:solidFill>
                <a:latin typeface="TimesNewRoman"/>
              </a:rPr>
              <a:t>.</a:t>
            </a: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538728"/>
            <a:ext cx="11160124" cy="435600"/>
          </a:xfrm>
        </p:spPr>
        <p:txBody>
          <a:bodyPr>
            <a:noAutofit/>
          </a:bodyPr>
          <a:lstStyle/>
          <a:p>
            <a:pPr algn="just"/>
            <a:r>
              <a:rPr lang="fr-BE" noProof="0">
                <a:latin typeface="Cambria"/>
                <a:ea typeface="Cambria"/>
              </a:rPr>
              <a:t>Irrégularité de l’offre découlant de l’échec aux tests de fonctionnalité en cours d’attribution</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67</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a:defRPr/>
            </a:pPr>
            <a:r>
              <a:rPr lang="fr-BE" sz="2800">
                <a:solidFill>
                  <a:srgbClr val="0073CF"/>
                </a:solidFill>
                <a:latin typeface="Cambria"/>
                <a:ea typeface="Cambria"/>
              </a:rPr>
              <a:t>C.E., arrêt n° 258.561 du 24 janvier 2024, </a:t>
            </a:r>
            <a:r>
              <a:rPr lang="fr-BE" sz="2800" i="1">
                <a:solidFill>
                  <a:srgbClr val="0073CF"/>
                </a:solidFill>
                <a:latin typeface="Cambria"/>
                <a:ea typeface="Cambria"/>
              </a:rPr>
              <a:t>IN CONTINU ET SERVICES (INGROUPE)</a:t>
            </a:r>
            <a:r>
              <a:rPr lang="fr-BE" sz="2800">
                <a:solidFill>
                  <a:srgbClr val="0073CF"/>
                </a:solidFill>
                <a:latin typeface="Cambria"/>
                <a:ea typeface="Cambria"/>
              </a:rPr>
              <a:t> (extrême urgence)</a:t>
            </a:r>
            <a:endParaRPr kumimoji="0"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
        <p:nvSpPr>
          <p:cNvPr id="5" name="Rectangle 4">
            <a:extLst>
              <a:ext uri="{FF2B5EF4-FFF2-40B4-BE49-F238E27FC236}">
                <a16:creationId xmlns:a16="http://schemas.microsoft.com/office/drawing/2014/main" id="{50F93E9B-79BE-6359-42F2-8DBC6B90FAEF}"/>
              </a:ext>
            </a:extLst>
          </p:cNvPr>
          <p:cNvSpPr/>
          <p:nvPr/>
        </p:nvSpPr>
        <p:spPr>
          <a:xfrm>
            <a:off x="523152" y="2328421"/>
            <a:ext cx="11232074" cy="38507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539020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1"/>
            <a:ext cx="11160124" cy="3782606"/>
          </a:xfrm>
        </p:spPr>
        <p:txBody>
          <a:bodyPr vert="horz" lIns="0" tIns="0" rIns="0" bIns="0" spcCol="137160" rtlCol="0" anchor="t">
            <a:noAutofit/>
          </a:bodyPr>
          <a:lstStyle/>
          <a:p>
            <a:pPr marL="229870" indent="-229870" algn="just"/>
            <a:r>
              <a:rPr lang="fr-BE" sz="1600" noProof="0"/>
              <a:t>Le marché public a pour objet la « </a:t>
            </a:r>
            <a:r>
              <a:rPr lang="fr-BE" sz="1600" b="1" i="1" noProof="0"/>
              <a:t>Fourniture de matériel informatique</a:t>
            </a:r>
            <a:r>
              <a:rPr lang="fr-BE" sz="1600" i="1" noProof="0"/>
              <a:t> permettant le fonctionnement sous un système mac OS/IOS/</a:t>
            </a:r>
            <a:r>
              <a:rPr lang="fr-BE" sz="1600" i="1" noProof="0" err="1"/>
              <a:t>IPadOS</a:t>
            </a:r>
            <a:r>
              <a:rPr lang="fr-BE" sz="1600" i="1" noProof="0"/>
              <a:t> </a:t>
            </a:r>
            <a:r>
              <a:rPr lang="fr-BE" sz="1600" noProof="0"/>
              <a:t>»</a:t>
            </a:r>
            <a:endParaRPr lang="en-US"/>
          </a:p>
          <a:p>
            <a:pPr marL="229870" indent="-229870" algn="just"/>
            <a:r>
              <a:rPr lang="fr-BE" sz="1600"/>
              <a:t>Le C.E. rappelle d’abord sa jurisprudence constante sur les prix et le double objectif de ce contrôle :</a:t>
            </a:r>
            <a:endParaRPr lang="fr-BE" sz="1600">
              <a:cs typeface="Arial"/>
            </a:endParaRPr>
          </a:p>
          <a:p>
            <a:pPr marL="461645" lvl="1" indent="-236220" algn="just"/>
            <a:r>
              <a:rPr lang="fr-BE" sz="1600"/>
              <a:t>« </a:t>
            </a:r>
            <a:r>
              <a:rPr lang="fr-BE" sz="1600" b="1" i="1"/>
              <a:t>P</a:t>
            </a:r>
            <a:r>
              <a:rPr lang="fr-BE" sz="1600" b="1" i="1" noProof="0"/>
              <a:t>rotéger le pouvoir adjudicateur </a:t>
            </a:r>
            <a:r>
              <a:rPr lang="fr-BE" sz="1600" i="1" noProof="0"/>
              <a:t>en lui permettant de s’assurer que les prix proposés garantissent une exécution du marché conforme aux exigences édictées par les documents du marché et aux prestations proposées par les soumissionnaires et exclure toute spéculation au détriment des intérêts fondamentaux du pouvoir adjudicateur et des deniers publics </a:t>
            </a:r>
            <a:r>
              <a:rPr lang="fr-BE" sz="1600" noProof="0"/>
              <a:t>»</a:t>
            </a:r>
            <a:endParaRPr lang="fr-BE" sz="1600" noProof="0">
              <a:cs typeface="Arial"/>
            </a:endParaRPr>
          </a:p>
          <a:p>
            <a:pPr marL="461645" lvl="1" indent="-236220" algn="just"/>
            <a:r>
              <a:rPr lang="fr-BE" sz="1600" noProof="0"/>
              <a:t>« </a:t>
            </a:r>
            <a:r>
              <a:rPr lang="fr-BE" sz="1600" b="1" i="1" noProof="0"/>
              <a:t>Protéger les exigences d’une saine concurrence</a:t>
            </a:r>
            <a:r>
              <a:rPr lang="fr-BE" sz="1600" i="1" noProof="0"/>
              <a:t> en évitant que le pouvoir adjudicateur avalise des comportements qui y sont contraires et que des marchés publics soient finalement attribués à des soumissionnaires ayant remis des prix fantaisistes qui faussent, de ce fait, le jeu normal de la concurrence </a:t>
            </a:r>
            <a:r>
              <a:rPr lang="fr-BE" sz="1600" noProof="0"/>
              <a:t>»</a:t>
            </a:r>
            <a:endParaRPr lang="fr-BE" sz="1600" noProof="0">
              <a:cs typeface="Arial"/>
            </a:endParaRPr>
          </a:p>
          <a:p>
            <a:pPr marL="461645" lvl="1" indent="-236220" algn="just"/>
            <a:r>
              <a:rPr lang="fr-BE" sz="1600"/>
              <a:t>Il </a:t>
            </a:r>
            <a:r>
              <a:rPr lang="fr-BE" sz="1600" b="1"/>
              <a:t>rappelle ensuite le déroulement classique du contrôle des prix </a:t>
            </a:r>
            <a:r>
              <a:rPr lang="fr-BE" sz="1600"/>
              <a:t>: </a:t>
            </a:r>
            <a:endParaRPr lang="fr-BE" sz="1600">
              <a:cs typeface="Arial"/>
            </a:endParaRPr>
          </a:p>
          <a:p>
            <a:pPr marL="683895" lvl="2" indent="-226695" algn="just"/>
            <a:r>
              <a:rPr lang="fr-BE" sz="1600"/>
              <a:t>La première étape est obligatoire ; il s’agit de vérifier tant les montants globaux des offres que les prix et les coûts unitaires qu’elles contiennent.</a:t>
            </a:r>
            <a:endParaRPr lang="fr-BE" sz="1600">
              <a:cs typeface="Arial"/>
            </a:endParaRPr>
          </a:p>
          <a:p>
            <a:pPr marL="683895" lvl="2" indent="-226695" algn="just"/>
            <a:endParaRPr lang="fr-BE" sz="1600" noProof="0">
              <a:cs typeface="Arial" panose="020B0604020202020204"/>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616428"/>
            <a:ext cx="11160124" cy="435600"/>
          </a:xfrm>
        </p:spPr>
        <p:txBody>
          <a:bodyPr>
            <a:noAutofit/>
          </a:bodyPr>
          <a:lstStyle/>
          <a:p>
            <a:pPr algn="just"/>
            <a:r>
              <a:rPr lang="fr-BE" noProof="0">
                <a:latin typeface="Cambria"/>
                <a:ea typeface="Cambria"/>
              </a:rPr>
              <a:t>Contrôle des prix anormaux</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68</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69118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a:solidFill>
                  <a:srgbClr val="0073CF"/>
                </a:solidFill>
                <a:latin typeface="Cambria"/>
                <a:ea typeface="Cambria"/>
              </a:rPr>
              <a:t>C.E., arrêt n° 258.683 du 5 février 2024 , </a:t>
            </a:r>
            <a:r>
              <a:rPr lang="fr-BE" sz="2800" i="1">
                <a:solidFill>
                  <a:srgbClr val="0073CF"/>
                </a:solidFill>
                <a:latin typeface="Cambria"/>
                <a:ea typeface="Cambria"/>
              </a:rPr>
              <a:t>S.A. LAB9 PRO </a:t>
            </a:r>
            <a:r>
              <a:rPr lang="fr-BE" sz="2800">
                <a:solidFill>
                  <a:srgbClr val="0073CF"/>
                </a:solidFill>
                <a:latin typeface="Cambria"/>
                <a:ea typeface="Cambria"/>
              </a:rPr>
              <a:t>(extrême urgence)</a:t>
            </a:r>
            <a:endParaRPr kumimoji="0"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Tree>
    <p:extLst>
      <p:ext uri="{BB962C8B-B14F-4D97-AF65-F5344CB8AC3E}">
        <p14:creationId xmlns:p14="http://schemas.microsoft.com/office/powerpoint/2010/main" val="32593171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0"/>
            <a:ext cx="11160124" cy="4025951"/>
          </a:xfrm>
        </p:spPr>
        <p:txBody>
          <a:bodyPr vert="horz" lIns="0" tIns="0" rIns="0" bIns="0" spcCol="137160" rtlCol="0" anchor="t">
            <a:noAutofit/>
          </a:bodyPr>
          <a:lstStyle/>
          <a:p>
            <a:pPr marL="229870" indent="-229870" algn="just"/>
            <a:r>
              <a:rPr lang="fr-BE" sz="1600" noProof="0"/>
              <a:t>« </a:t>
            </a:r>
            <a:r>
              <a:rPr lang="fr-BE" sz="1600" i="1" noProof="0"/>
              <a:t>Il n’est </a:t>
            </a:r>
            <a:r>
              <a:rPr lang="fr-BE" sz="1600" b="1" i="1" noProof="0"/>
              <a:t>procédé à l’examen visé à l’article 36 </a:t>
            </a:r>
            <a:r>
              <a:rPr lang="fr-BE" sz="1600" i="1" noProof="0"/>
              <a:t>(deuxième étape) que </a:t>
            </a:r>
            <a:r>
              <a:rPr lang="fr-BE" sz="1600" b="1" i="1" noProof="0"/>
              <a:t>si la vérification préalable</a:t>
            </a:r>
            <a:r>
              <a:rPr lang="fr-BE" sz="1600" i="1" noProof="0"/>
              <a:t>, effectuée comme le prescrit l’article 35, </a:t>
            </a:r>
            <a:r>
              <a:rPr lang="fr-BE" sz="1600" b="1" i="1" noProof="0"/>
              <a:t>révèle</a:t>
            </a:r>
            <a:r>
              <a:rPr lang="fr-BE" sz="1600" i="1" noProof="0"/>
              <a:t>, </a:t>
            </a:r>
            <a:r>
              <a:rPr lang="fr-BE" sz="1600" b="1" i="1" noProof="0"/>
              <a:t>aux yeux du pouvoir adjudicateur</a:t>
            </a:r>
            <a:r>
              <a:rPr lang="fr-BE" sz="1600" i="1" noProof="0"/>
              <a:t>, </a:t>
            </a:r>
            <a:r>
              <a:rPr lang="fr-BE" sz="1600" b="1" i="1" noProof="0"/>
              <a:t>des prix ou des coûts apparemment anormalement bas ou élevés</a:t>
            </a:r>
            <a:r>
              <a:rPr lang="fr-BE" sz="1600" i="1" noProof="0"/>
              <a:t> </a:t>
            </a:r>
            <a:r>
              <a:rPr lang="fr-BE" sz="1600" noProof="0"/>
              <a:t>»</a:t>
            </a:r>
            <a:endParaRPr lang="en-US"/>
          </a:p>
          <a:p>
            <a:pPr marL="229870" indent="-229870" algn="just"/>
            <a:r>
              <a:rPr lang="fr-BE" sz="1600"/>
              <a:t>Quant à la motivation au sujet de l’anormalité des prix le C.E. rappelle : </a:t>
            </a:r>
            <a:endParaRPr lang="fr-BE" sz="1600">
              <a:cs typeface="Arial"/>
            </a:endParaRPr>
          </a:p>
          <a:p>
            <a:pPr marL="461645" lvl="1" indent="-236220" algn="just"/>
            <a:r>
              <a:rPr lang="fr-BE" sz="1600" noProof="0"/>
              <a:t>« </a:t>
            </a:r>
            <a:r>
              <a:rPr lang="fr-BE" sz="1600" i="1" noProof="0"/>
              <a:t>Par ailleurs, il </a:t>
            </a:r>
            <a:r>
              <a:rPr lang="fr-BE" sz="1600" b="1" i="1" noProof="0"/>
              <a:t>n’est pas tenu d’indiquer dans la motivation de la décision d’attribution du marché la raison pour laquelle un prix proposé ne présente</a:t>
            </a:r>
            <a:r>
              <a:rPr lang="fr-BE" sz="1600" i="1" noProof="0"/>
              <a:t>, à son estime, </a:t>
            </a:r>
            <a:r>
              <a:rPr lang="fr-BE" sz="1600" b="1" i="1" noProof="0"/>
              <a:t>aucun caractère anormal</a:t>
            </a:r>
            <a:r>
              <a:rPr lang="fr-BE" sz="1600" i="1" noProof="0"/>
              <a:t>. Toutefois, il doit </a:t>
            </a:r>
            <a:r>
              <a:rPr lang="fr-BE" sz="1600" b="1" i="1" noProof="0"/>
              <a:t>ressortir</a:t>
            </a:r>
            <a:r>
              <a:rPr lang="fr-BE" sz="1600" i="1" noProof="0"/>
              <a:t> de cette </a:t>
            </a:r>
            <a:r>
              <a:rPr lang="fr-BE" sz="1600" b="1" i="1" noProof="0"/>
              <a:t>décision</a:t>
            </a:r>
            <a:r>
              <a:rPr lang="fr-BE" sz="1600" i="1" noProof="0"/>
              <a:t> ou, à tout le moins, </a:t>
            </a:r>
            <a:r>
              <a:rPr lang="fr-BE" sz="1600" b="1" i="1" noProof="0"/>
              <a:t>du dossier administratif </a:t>
            </a:r>
            <a:r>
              <a:rPr lang="fr-BE" sz="1600" i="1" noProof="0"/>
              <a:t>qu’il a bien </a:t>
            </a:r>
            <a:r>
              <a:rPr lang="fr-BE" sz="1600" b="1" i="1" noProof="0"/>
              <a:t>procédé concrètement à la vérification des prix et coûts, exigée par cette disposition </a:t>
            </a:r>
            <a:r>
              <a:rPr lang="fr-BE" sz="1600" noProof="0"/>
              <a:t>»</a:t>
            </a:r>
            <a:endParaRPr lang="fr-BE" sz="1600" noProof="0">
              <a:cs typeface="Arial"/>
            </a:endParaRPr>
          </a:p>
          <a:p>
            <a:pPr marL="229870" indent="-229870" algn="just"/>
            <a:r>
              <a:rPr lang="fr-BE" sz="1600" noProof="0"/>
              <a:t>En l’espèce, il s’agissait </a:t>
            </a:r>
            <a:r>
              <a:rPr lang="fr-BE" sz="1600" b="1" noProof="0"/>
              <a:t>d’un marché à bordereaux de prix. Il est attribué sur la base des remises proposées par les soumissionnaires par rapport à l’Apple Price </a:t>
            </a:r>
            <a:r>
              <a:rPr lang="fr-BE" sz="1600" b="1"/>
              <a:t>List  </a:t>
            </a:r>
            <a:r>
              <a:rPr lang="fr-BE" sz="1600" b="1" noProof="0"/>
              <a:t>– APL</a:t>
            </a:r>
            <a:r>
              <a:rPr lang="fr-BE" sz="1600" noProof="0"/>
              <a:t>. La requérante dénonce les écarts importants concernant les postes pour les produits Apple Care Protection Plan destinés aux ordinateurs fixes, aux ordinateurs portables et aux tablettes.</a:t>
            </a:r>
            <a:r>
              <a:rPr lang="fr-BE" sz="1600"/>
              <a:t> </a:t>
            </a:r>
            <a:endParaRPr lang="fr-BE" sz="1600" noProof="0">
              <a:cs typeface="Arial"/>
            </a:endParaRPr>
          </a:p>
          <a:p>
            <a:pPr marL="229870" indent="-229870" algn="just"/>
            <a:r>
              <a:rPr lang="fr-BE" sz="1600" b="1" noProof="0"/>
              <a:t>La requérante conteste qu’une vérification des prix ait été opérée sur les remises accordées</a:t>
            </a:r>
            <a:r>
              <a:rPr lang="fr-BE" sz="1600" noProof="0"/>
              <a:t> par l’adjudicataire pressenti, la SA Econocom </a:t>
            </a:r>
            <a:r>
              <a:rPr lang="fr-BE" sz="1600" noProof="0" err="1"/>
              <a:t>Products</a:t>
            </a:r>
            <a:r>
              <a:rPr lang="fr-BE" sz="1600" noProof="0"/>
              <a:t> and Solutions </a:t>
            </a:r>
            <a:r>
              <a:rPr lang="fr-BE" sz="1600" noProof="0" err="1"/>
              <a:t>Belux</a:t>
            </a:r>
            <a:r>
              <a:rPr lang="fr-BE" sz="1600" noProof="0"/>
              <a:t>.</a:t>
            </a:r>
            <a:endParaRPr lang="fr-BE" sz="1600" noProof="0">
              <a:cs typeface="Arial"/>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616428"/>
            <a:ext cx="11160124" cy="435600"/>
          </a:xfrm>
        </p:spPr>
        <p:txBody>
          <a:bodyPr>
            <a:noAutofit/>
          </a:bodyPr>
          <a:lstStyle/>
          <a:p>
            <a:pPr algn="just"/>
            <a:r>
              <a:rPr lang="fr-BE" noProof="0">
                <a:latin typeface="Cambria"/>
                <a:ea typeface="Cambria"/>
              </a:rPr>
              <a:t>Contrôle des prix anormaux</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69</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69118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a:solidFill>
                  <a:srgbClr val="0073CF"/>
                </a:solidFill>
                <a:latin typeface="Cambria"/>
                <a:ea typeface="Cambria"/>
              </a:rPr>
              <a:t>C.E., arrêt n° 258.683 du 5 février 2024 , </a:t>
            </a:r>
            <a:r>
              <a:rPr lang="fr-BE" sz="2800" i="1">
                <a:solidFill>
                  <a:srgbClr val="0073CF"/>
                </a:solidFill>
                <a:latin typeface="Cambria"/>
                <a:ea typeface="Cambria"/>
              </a:rPr>
              <a:t>S.A. LAB9 PRO </a:t>
            </a:r>
            <a:r>
              <a:rPr lang="fr-BE" sz="2800">
                <a:solidFill>
                  <a:srgbClr val="0073CF"/>
                </a:solidFill>
                <a:latin typeface="Cambria"/>
                <a:ea typeface="Cambria"/>
              </a:rPr>
              <a:t>(extrême urgence)</a:t>
            </a:r>
            <a:endParaRPr kumimoji="0"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Tree>
    <p:extLst>
      <p:ext uri="{BB962C8B-B14F-4D97-AF65-F5344CB8AC3E}">
        <p14:creationId xmlns:p14="http://schemas.microsoft.com/office/powerpoint/2010/main" val="6662937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0"/>
            <a:ext cx="11160124" cy="4025951"/>
          </a:xfrm>
        </p:spPr>
        <p:txBody>
          <a:bodyPr vert="horz" lIns="0" tIns="0" rIns="0" bIns="0" spcCol="137160" rtlCol="0" anchor="t">
            <a:noAutofit/>
          </a:bodyPr>
          <a:lstStyle/>
          <a:p>
            <a:pPr marL="229870" indent="-229870" algn="just"/>
            <a:r>
              <a:rPr lang="fr-BE" sz="1600"/>
              <a:t>Le pouvoir adjudicateur (ayant dû réanalyser les offres à la suite d’un premier retrait de la décision) </a:t>
            </a:r>
            <a:r>
              <a:rPr lang="fr-BE" sz="1600" b="1"/>
              <a:t>interroge </a:t>
            </a:r>
            <a:r>
              <a:rPr lang="en-US" sz="1600" b="1"/>
              <a:t>SA </a:t>
            </a:r>
            <a:r>
              <a:rPr lang="en-US" sz="1600" b="1" err="1"/>
              <a:t>Econocom</a:t>
            </a:r>
            <a:r>
              <a:rPr lang="en-US" sz="1600" b="1"/>
              <a:t> Products and Solutions Belux </a:t>
            </a:r>
            <a:r>
              <a:rPr lang="en-US" sz="1600"/>
              <a:t>et </a:t>
            </a:r>
            <a:r>
              <a:rPr lang="en-US" sz="1600" err="1"/>
              <a:t>demande</a:t>
            </a:r>
            <a:r>
              <a:rPr lang="en-US" sz="1600"/>
              <a:t> la justification de </a:t>
            </a:r>
            <a:r>
              <a:rPr lang="en-US" sz="1600" err="1"/>
              <a:t>leur</a:t>
            </a:r>
            <a:r>
              <a:rPr lang="en-US" sz="1600"/>
              <a:t> prix. La SA </a:t>
            </a:r>
            <a:r>
              <a:rPr lang="en-US" sz="1600" err="1"/>
              <a:t>Econocom</a:t>
            </a:r>
            <a:r>
              <a:rPr lang="en-US" sz="1600"/>
              <a:t> Products and Solutions Belux </a:t>
            </a:r>
            <a:r>
              <a:rPr lang="en-US" sz="1600" err="1"/>
              <a:t>répond</a:t>
            </a:r>
            <a:r>
              <a:rPr lang="en-US" sz="1600"/>
              <a:t> à </a:t>
            </a:r>
            <a:r>
              <a:rPr lang="en-US" sz="1600" err="1"/>
              <a:t>cette</a:t>
            </a:r>
            <a:r>
              <a:rPr lang="en-US" sz="1600"/>
              <a:t> </a:t>
            </a:r>
            <a:r>
              <a:rPr lang="en-US" sz="1600" err="1"/>
              <a:t>demande</a:t>
            </a:r>
            <a:r>
              <a:rPr lang="en-US" sz="1600"/>
              <a:t> </a:t>
            </a:r>
            <a:r>
              <a:rPr lang="en-US" sz="1600" err="1"/>
              <a:t>en</a:t>
            </a:r>
            <a:r>
              <a:rPr lang="en-US" sz="1600"/>
              <a:t> </a:t>
            </a:r>
            <a:r>
              <a:rPr lang="en-US" sz="1600" err="1"/>
              <a:t>apportant</a:t>
            </a:r>
            <a:r>
              <a:rPr lang="en-US" sz="1600"/>
              <a:t> </a:t>
            </a:r>
            <a:r>
              <a:rPr lang="en-US" sz="1600" err="1"/>
              <a:t>plusieurs</a:t>
            </a:r>
            <a:r>
              <a:rPr lang="en-US" sz="1600"/>
              <a:t> </a:t>
            </a:r>
            <a:r>
              <a:rPr lang="en-US" sz="1600" err="1"/>
              <a:t>éléments</a:t>
            </a:r>
            <a:r>
              <a:rPr lang="en-US" sz="1600"/>
              <a:t> </a:t>
            </a:r>
            <a:r>
              <a:rPr lang="en-US" sz="1600" err="1"/>
              <a:t>explicatifs</a:t>
            </a:r>
            <a:r>
              <a:rPr lang="en-US" sz="1600"/>
              <a:t> et des chiffres </a:t>
            </a:r>
            <a:r>
              <a:rPr lang="en-US" sz="1600" err="1"/>
              <a:t>expliquant</a:t>
            </a:r>
            <a:r>
              <a:rPr lang="en-US" sz="1600"/>
              <a:t> que : </a:t>
            </a:r>
            <a:endParaRPr lang="en-US"/>
          </a:p>
          <a:p>
            <a:pPr marL="461645" lvl="1" indent="-236220" algn="just"/>
            <a:r>
              <a:rPr lang="fr-BE" sz="1600"/>
              <a:t>« </a:t>
            </a:r>
            <a:r>
              <a:rPr lang="en-US" sz="1600" i="1"/>
              <a:t>L</a:t>
            </a:r>
            <a:r>
              <a:rPr lang="fr-BE" sz="1600" i="1"/>
              <a:t>es services Apple Care, qui sont des extensions de garantie, sont, dans la toute grande majorité des cas, achetés avec du matériel Hardware, en sorte que </a:t>
            </a:r>
            <a:r>
              <a:rPr lang="fr-BE" sz="1600" b="1" i="1"/>
              <a:t>la valeur économique de ces services doit s’apprécier en la combinant avec le matériel acheté</a:t>
            </a:r>
            <a:r>
              <a:rPr lang="fr-BE" sz="1600"/>
              <a:t> » </a:t>
            </a:r>
            <a:endParaRPr lang="fr-BE" sz="1600">
              <a:cs typeface="Arial"/>
            </a:endParaRPr>
          </a:p>
          <a:p>
            <a:pPr marL="229870" indent="-229870" algn="just"/>
            <a:r>
              <a:rPr lang="fr-BE" sz="1600"/>
              <a:t>Le pouvoir adjudicateur confirme cet élément dans sa « </a:t>
            </a:r>
            <a:r>
              <a:rPr lang="fr-BE" sz="1600" i="1"/>
              <a:t>note d’observation en renvoyant au point 2.10 du cahier spécial des charges qui dispose que « pour prolonger la garantie, des Apple Care Protection Plan (contrat officiel Apple) ou Apple Care Enterprise doivent pouvoir être pris directement auprès de l’adjudicataire » et que « [l]es Apple Care pourront être pris lors de l’achat ou pendant l’année qui suit celui-ci ». Comme le relève la partie adverse, il paraît effectivement pouvoir se déduire de cette disposition que « soit le produit Apple Care est commandé concomitamment à l’achat du matériel Hardware auquel il s’applique, soit il est commandé dans l’année de l’achat (le délai de garantie par ailleurs prévu par l’article 2.10 étant de 12 mois), soit il n’est pas commandé du tout » </a:t>
            </a:r>
            <a:r>
              <a:rPr lang="fr-BE" sz="1600"/>
              <a:t>»</a:t>
            </a:r>
            <a:endParaRPr lang="fr-BE" sz="1600">
              <a:cs typeface="Arial"/>
            </a:endParaRPr>
          </a:p>
          <a:p>
            <a:pPr marL="229870" indent="-229870" algn="just"/>
            <a:endParaRPr lang="fr-BE" sz="1600" noProof="0">
              <a:cs typeface="Arial" panose="020B0604020202020204"/>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616428"/>
            <a:ext cx="11160124" cy="435600"/>
          </a:xfrm>
        </p:spPr>
        <p:txBody>
          <a:bodyPr>
            <a:noAutofit/>
          </a:bodyPr>
          <a:lstStyle/>
          <a:p>
            <a:pPr algn="just"/>
            <a:r>
              <a:rPr lang="fr-BE" noProof="0">
                <a:latin typeface="Cambria"/>
                <a:ea typeface="Cambria"/>
              </a:rPr>
              <a:t>Contrôle des prix anormaux</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70</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69118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a:solidFill>
                  <a:srgbClr val="0073CF"/>
                </a:solidFill>
                <a:latin typeface="Cambria"/>
                <a:ea typeface="Cambria"/>
              </a:rPr>
              <a:t>C.E., arrêt n° 258.683 du 5 février 2024 , </a:t>
            </a:r>
            <a:r>
              <a:rPr lang="fr-BE" sz="2800" i="1">
                <a:solidFill>
                  <a:srgbClr val="0073CF"/>
                </a:solidFill>
                <a:latin typeface="Cambria"/>
                <a:ea typeface="Cambria"/>
              </a:rPr>
              <a:t>S.A. LAB9 PRO </a:t>
            </a:r>
            <a:r>
              <a:rPr lang="fr-BE" sz="2800">
                <a:solidFill>
                  <a:srgbClr val="0073CF"/>
                </a:solidFill>
                <a:latin typeface="Cambria"/>
                <a:ea typeface="Cambria"/>
              </a:rPr>
              <a:t>(extrême urgence)</a:t>
            </a:r>
            <a:endParaRPr kumimoji="0"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Tree>
    <p:extLst>
      <p:ext uri="{BB962C8B-B14F-4D97-AF65-F5344CB8AC3E}">
        <p14:creationId xmlns:p14="http://schemas.microsoft.com/office/powerpoint/2010/main" val="32111108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2396520"/>
            <a:ext cx="11160124" cy="4116423"/>
          </a:xfrm>
        </p:spPr>
        <p:txBody>
          <a:bodyPr vert="horz" lIns="0" tIns="0" rIns="0" bIns="0" spcCol="137160" rtlCol="0" anchor="t">
            <a:noAutofit/>
          </a:bodyPr>
          <a:lstStyle/>
          <a:p>
            <a:pPr marL="229870" indent="-229870" algn="just"/>
            <a:r>
              <a:rPr lang="fr-BE" sz="1600" b="1"/>
              <a:t>Le C.E. indique que «  </a:t>
            </a:r>
            <a:r>
              <a:rPr lang="fr-BE" sz="1600" b="1" i="1"/>
              <a:t>contrairement à ce qu’affirme la requérante, la partie adverse ne s’est pas contentée de reproduire les justifications fournies par la requérante.</a:t>
            </a:r>
            <a:r>
              <a:rPr lang="fr-BE" sz="1600" i="1"/>
              <a:t> Le </a:t>
            </a:r>
            <a:r>
              <a:rPr lang="fr-BE" sz="1600" b="1" i="1"/>
              <a:t>rapport technique du 1er décembre 2023 </a:t>
            </a:r>
            <a:r>
              <a:rPr lang="fr-BE" sz="1600" i="1"/>
              <a:t>– auquel la décision motivée d’attribution renvoie – précise tout d’abord que « </a:t>
            </a:r>
            <a:r>
              <a:rPr lang="fr-BE" sz="1600" b="1" i="1"/>
              <a:t>les remises octroyées par les deux soumissionnaires ont été analysées permettant ainsi une vérification des prix offerts par application des remises sur le prix constructeur </a:t>
            </a:r>
            <a:r>
              <a:rPr lang="fr-BE" sz="1600"/>
              <a:t>»</a:t>
            </a:r>
            <a:r>
              <a:rPr lang="fr-BE" sz="1600" i="1"/>
              <a:t>. Le rapport indique ensuite retenir </a:t>
            </a:r>
            <a:r>
              <a:rPr lang="fr-BE" sz="1600" b="1" i="1"/>
              <a:t>trois justifications </a:t>
            </a:r>
            <a:r>
              <a:rPr lang="fr-BE" sz="1600" i="1"/>
              <a:t>pour considérer qu’aucun prix anormal n’est proposé dans l’offre de la SA Econocom </a:t>
            </a:r>
            <a:r>
              <a:rPr lang="fr-BE" sz="1600" i="1" err="1"/>
              <a:t>Products</a:t>
            </a:r>
            <a:r>
              <a:rPr lang="fr-BE" sz="1600" i="1"/>
              <a:t> and Solutions </a:t>
            </a:r>
            <a:r>
              <a:rPr lang="fr-BE" sz="1600" i="1" err="1"/>
              <a:t>Belux</a:t>
            </a:r>
            <a:r>
              <a:rPr lang="fr-BE" sz="1600" i="1"/>
              <a:t> </a:t>
            </a:r>
            <a:r>
              <a:rPr lang="fr-BE" sz="1600"/>
              <a:t>»</a:t>
            </a:r>
            <a:endParaRPr lang="en-US"/>
          </a:p>
          <a:p>
            <a:pPr marL="229870" indent="-229870" algn="just"/>
            <a:r>
              <a:rPr lang="fr-BE" sz="1600"/>
              <a:t>Ces trois justifications sont : </a:t>
            </a:r>
            <a:endParaRPr lang="fr-BE" sz="1600">
              <a:cs typeface="Arial"/>
            </a:endParaRPr>
          </a:p>
          <a:p>
            <a:pPr marL="461645" lvl="1" indent="-236220" algn="just"/>
            <a:r>
              <a:rPr lang="fr-BE" sz="1600" b="1"/>
              <a:t>La comparaison avec un ancien marché public ayant un objet identique</a:t>
            </a:r>
            <a:r>
              <a:rPr lang="fr-BE" sz="1600"/>
              <a:t>. Le C.E. limite cette justification en indiquant qu’il ne faut pas en exagérer la portée</a:t>
            </a:r>
            <a:endParaRPr lang="fr-BE" sz="1600">
              <a:cs typeface="Arial"/>
            </a:endParaRPr>
          </a:p>
          <a:p>
            <a:pPr marL="461645" lvl="1" indent="-236220" algn="just"/>
            <a:r>
              <a:rPr lang="fr-BE" sz="1600" b="1"/>
              <a:t>La deuxième justification retenue dans le rapport technique tient au fait que les services Apple Care sont, dans la toute grande majorité des cas, commandés en complément des produits hardware et que la tarification pratiquée par le cumul des deux articles permet toujours une marge positive</a:t>
            </a:r>
            <a:r>
              <a:rPr lang="fr-BE" sz="1600"/>
              <a:t>. </a:t>
            </a:r>
            <a:endParaRPr lang="fr-BE" sz="1600">
              <a:cs typeface="Arial" panose="020B0604020202020204"/>
            </a:endParaRPr>
          </a:p>
          <a:p>
            <a:pPr marL="229870" indent="-229870" algn="just"/>
            <a:endParaRPr lang="fr-BE" sz="1600">
              <a:cs typeface="Arial" panose="020B0604020202020204"/>
            </a:endParaRPr>
          </a:p>
          <a:p>
            <a:pPr marL="229870" indent="-229870" algn="just"/>
            <a:endParaRPr lang="fr-BE" sz="1600" noProof="0">
              <a:cs typeface="Arial" panose="020B0604020202020204"/>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616428"/>
            <a:ext cx="11160124" cy="435600"/>
          </a:xfrm>
        </p:spPr>
        <p:txBody>
          <a:bodyPr>
            <a:noAutofit/>
          </a:bodyPr>
          <a:lstStyle/>
          <a:p>
            <a:pPr algn="just"/>
            <a:r>
              <a:rPr lang="fr-BE" noProof="0">
                <a:latin typeface="Cambria"/>
                <a:ea typeface="Cambria"/>
              </a:rPr>
              <a:t>Contrôle des prix anormaux</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71</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69118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a:solidFill>
                  <a:srgbClr val="0073CF"/>
                </a:solidFill>
                <a:latin typeface="Cambria"/>
                <a:ea typeface="Cambria"/>
              </a:rPr>
              <a:t>C.E., arrêt n° 258.683 du 5 février 2024 , </a:t>
            </a:r>
            <a:r>
              <a:rPr lang="fr-BE" sz="2800" i="1">
                <a:solidFill>
                  <a:srgbClr val="0073CF"/>
                </a:solidFill>
                <a:latin typeface="Cambria"/>
                <a:ea typeface="Cambria"/>
              </a:rPr>
              <a:t>S.A. LAB9 PRO </a:t>
            </a:r>
            <a:r>
              <a:rPr lang="fr-BE" sz="2800">
                <a:solidFill>
                  <a:srgbClr val="0073CF"/>
                </a:solidFill>
                <a:latin typeface="Cambria"/>
                <a:ea typeface="Cambria"/>
              </a:rPr>
              <a:t>(extrême urgence)</a:t>
            </a:r>
            <a:endParaRPr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Tree>
    <p:extLst>
      <p:ext uri="{BB962C8B-B14F-4D97-AF65-F5344CB8AC3E}">
        <p14:creationId xmlns:p14="http://schemas.microsoft.com/office/powerpoint/2010/main" val="36359389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1984076"/>
            <a:ext cx="11160124" cy="4528868"/>
          </a:xfrm>
        </p:spPr>
        <p:txBody>
          <a:bodyPr vert="horz" lIns="0" tIns="0" rIns="0" bIns="0" spcCol="137160" rtlCol="0" anchor="t">
            <a:noAutofit/>
          </a:bodyPr>
          <a:lstStyle/>
          <a:p>
            <a:pPr marL="461645" lvl="1" indent="-236220" algn="just"/>
            <a:r>
              <a:rPr lang="fr-BE" sz="1600"/>
              <a:t>Comme troisième justification des prix remis par la SA Econocom </a:t>
            </a:r>
            <a:r>
              <a:rPr lang="fr-BE" sz="1600" err="1"/>
              <a:t>Products</a:t>
            </a:r>
            <a:r>
              <a:rPr lang="fr-BE" sz="1600"/>
              <a:t> and Solutions </a:t>
            </a:r>
            <a:r>
              <a:rPr lang="fr-BE" sz="1600" err="1"/>
              <a:t>Belux</a:t>
            </a:r>
            <a:r>
              <a:rPr lang="fr-BE" sz="1600"/>
              <a:t>, le rapport technique fait valoir que cette société « confirme maintenir une marge suffisante pour exécuter le marché dans les règles de l’art étant donné que son </a:t>
            </a:r>
            <a:r>
              <a:rPr lang="fr-BE" sz="1600" b="1"/>
              <a:t>prix d’achat est inférieur au prix de vente après remise</a:t>
            </a:r>
            <a:r>
              <a:rPr lang="fr-BE" sz="1600"/>
              <a:t> </a:t>
            </a:r>
            <a:r>
              <a:rPr lang="fr-BE" sz="1600" err="1"/>
              <a:t>ULiège</a:t>
            </a:r>
            <a:r>
              <a:rPr lang="fr-BE" sz="1600"/>
              <a:t> ». Cette justification sert à </a:t>
            </a:r>
            <a:r>
              <a:rPr lang="fr-BE" sz="1600" b="1"/>
              <a:t>compléter les justifications précédentes</a:t>
            </a:r>
            <a:r>
              <a:rPr lang="fr-BE" sz="1600"/>
              <a:t>. Il y est notamment précisé que l’adjudicataire pressenti bénéficie de </a:t>
            </a:r>
            <a:r>
              <a:rPr lang="fr-BE" sz="1600" b="1"/>
              <a:t>conditions avantageuses</a:t>
            </a:r>
            <a:r>
              <a:rPr lang="fr-BE" sz="1600"/>
              <a:t>, </a:t>
            </a:r>
            <a:r>
              <a:rPr lang="fr-BE" sz="1600" b="1"/>
              <a:t>notamment grâce à son accréditation AAER</a:t>
            </a:r>
            <a:r>
              <a:rPr lang="fr-BE" sz="1600"/>
              <a:t>, mais aussi à </a:t>
            </a:r>
            <a:r>
              <a:rPr lang="fr-BE" sz="1600" b="1"/>
              <a:t>des remises supplémentaires négociées auprès de ses partenaires de distribution en Belgique </a:t>
            </a:r>
            <a:r>
              <a:rPr lang="fr-BE" sz="1600"/>
              <a:t>(Distribution Partner Discount), ce qui peut également expliquer l’importance des remises accordées sur certains produits.</a:t>
            </a:r>
            <a:endParaRPr lang="en-US"/>
          </a:p>
          <a:p>
            <a:pPr marL="229870" indent="-229870" algn="just"/>
            <a:r>
              <a:rPr lang="fr-BE" sz="1600"/>
              <a:t>Le C.E. en conclut donc : « l’existence, pour trois postes, d’une différence importante entre les remises proposées par la requérante et celles proposées par la SA Econocom </a:t>
            </a:r>
            <a:r>
              <a:rPr lang="fr-BE" sz="1600" err="1"/>
              <a:t>Products</a:t>
            </a:r>
            <a:r>
              <a:rPr lang="fr-BE" sz="1600"/>
              <a:t> and Solutions </a:t>
            </a:r>
            <a:r>
              <a:rPr lang="fr-BE" sz="1600" err="1"/>
              <a:t>Belux</a:t>
            </a:r>
            <a:r>
              <a:rPr lang="fr-BE" sz="1600"/>
              <a:t> </a:t>
            </a:r>
            <a:r>
              <a:rPr lang="fr-BE" sz="1600" b="1"/>
              <a:t>n’établit pas, à elle seule, que la partie adverse aurait commis une erreur manifeste d’appréciation en considérant que les prix correspondant à ces postes n’apparaissaient pas comme anormaux </a:t>
            </a:r>
            <a:r>
              <a:rPr lang="fr-BE" sz="1600"/>
              <a:t>et qu’il n’y avait dès lors pas lieu d’enclencher la procédure visée à l’article 36 de l’arrêté royal du 18 avril 2017. Prima facie, les justifications apportées par la partie adverse permettent de comprendre les raisons pour lesquelles elle a estimé que ces prix ne présentaient aucun caractère anormal ». </a:t>
            </a:r>
            <a:endParaRPr lang="fr-BE" sz="1600">
              <a:cs typeface="Arial"/>
            </a:endParaRPr>
          </a:p>
          <a:p>
            <a:pPr marL="229870" indent="-229870" algn="just"/>
            <a:r>
              <a:rPr lang="fr-BE" sz="1600"/>
              <a:t>Il ajoute que</a:t>
            </a:r>
            <a:r>
              <a:rPr lang="fr-BE" sz="1600" b="1"/>
              <a:t> tout écart de prix ne suffit pas à qualifier de prix anormaux les prix proposés</a:t>
            </a:r>
            <a:r>
              <a:rPr lang="fr-BE" sz="1600"/>
              <a:t> en rappelant le double objectif de la vérification de prix. Il précise, au regard du seconde </a:t>
            </a:r>
            <a:r>
              <a:rPr lang="fr-BE" sz="1600" err="1"/>
              <a:t>object</a:t>
            </a:r>
            <a:r>
              <a:rPr lang="fr-BE" sz="1600"/>
              <a:t> (concurrence)  qu’</a:t>
            </a:r>
            <a:r>
              <a:rPr lang="fr-BE" sz="1600" i="1"/>
              <a:t>in </a:t>
            </a:r>
            <a:r>
              <a:rPr lang="fr-BE" sz="1600" i="1" err="1"/>
              <a:t>casu</a:t>
            </a:r>
            <a:r>
              <a:rPr lang="fr-BE" sz="1600"/>
              <a:t> « [l]</a:t>
            </a:r>
            <a:r>
              <a:rPr lang="fr-BE" sz="1600" i="1"/>
              <a:t>a requérante ne démontre pas qu’en proposant des remises importantes pour les trois postes litigieux, la SA Econocom </a:t>
            </a:r>
            <a:r>
              <a:rPr lang="fr-BE" sz="1600" i="1" err="1"/>
              <a:t>Products</a:t>
            </a:r>
            <a:r>
              <a:rPr lang="fr-BE" sz="1600" i="1"/>
              <a:t> and Solutions </a:t>
            </a:r>
            <a:r>
              <a:rPr lang="fr-BE" sz="1600" i="1" err="1"/>
              <a:t>Belux</a:t>
            </a:r>
            <a:r>
              <a:rPr lang="fr-BE" sz="1600" i="1"/>
              <a:t> porterait une atteinte inadmissible à la concurrence ou qu’elle mettrait en cause la bonne exécution du marché </a:t>
            </a:r>
            <a:r>
              <a:rPr lang="fr-BE" sz="1600"/>
              <a:t>».</a:t>
            </a:r>
            <a:endParaRPr lang="fr-BE" sz="1600">
              <a:cs typeface="Arial"/>
            </a:endParaRPr>
          </a:p>
          <a:p>
            <a:pPr marL="461645" lvl="1" indent="-236220" algn="just"/>
            <a:endParaRPr lang="fr-BE" sz="1600" noProof="0">
              <a:cs typeface="Arial" panose="020B0604020202020204"/>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616428"/>
            <a:ext cx="11160124" cy="435600"/>
          </a:xfrm>
        </p:spPr>
        <p:txBody>
          <a:bodyPr>
            <a:noAutofit/>
          </a:bodyPr>
          <a:lstStyle/>
          <a:p>
            <a:pPr algn="just"/>
            <a:r>
              <a:rPr lang="fr-BE" noProof="0">
                <a:latin typeface="Cambria"/>
                <a:ea typeface="Cambria"/>
              </a:rPr>
              <a:t>Contrôle des prix anormaux</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72</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69118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a:solidFill>
                  <a:srgbClr val="0073CF"/>
                </a:solidFill>
                <a:latin typeface="Cambria"/>
                <a:ea typeface="Cambria"/>
              </a:rPr>
              <a:t>C.E., arrêt n° 258.683 du 5 février 2024 , </a:t>
            </a:r>
            <a:r>
              <a:rPr lang="fr-BE" sz="2800" i="1">
                <a:solidFill>
                  <a:srgbClr val="0073CF"/>
                </a:solidFill>
                <a:latin typeface="Cambria"/>
                <a:ea typeface="Cambria"/>
              </a:rPr>
              <a:t>S.A. LAB9 PRO </a:t>
            </a:r>
            <a:r>
              <a:rPr lang="fr-BE" sz="2800">
                <a:solidFill>
                  <a:srgbClr val="0073CF"/>
                </a:solidFill>
                <a:latin typeface="Cambria"/>
                <a:ea typeface="Cambria"/>
              </a:rPr>
              <a:t>(extrême urgence)</a:t>
            </a:r>
            <a:endParaRPr kumimoji="0"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Tree>
    <p:extLst>
      <p:ext uri="{BB962C8B-B14F-4D97-AF65-F5344CB8AC3E}">
        <p14:creationId xmlns:p14="http://schemas.microsoft.com/office/powerpoint/2010/main" val="16788323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1984076"/>
            <a:ext cx="11160124" cy="4528868"/>
          </a:xfrm>
        </p:spPr>
        <p:txBody>
          <a:bodyPr vert="horz" lIns="0" tIns="0" rIns="0" bIns="0" spcCol="137160" rtlCol="0" anchor="t">
            <a:noAutofit/>
          </a:bodyPr>
          <a:lstStyle/>
          <a:p>
            <a:pPr marL="229870" indent="-229870" algn="just"/>
            <a:r>
              <a:rPr lang="fr-BE" sz="1600"/>
              <a:t>Le litige portait sur un «</a:t>
            </a:r>
            <a:r>
              <a:rPr lang="fr-BE" sz="1600" b="1"/>
              <a:t> Accord-cadre de travaux: Maintenance du bâti et entretien des parachèvements des bâtiments du Port de Bruxelles </a:t>
            </a:r>
            <a:r>
              <a:rPr lang="fr-BE" sz="1600"/>
              <a:t>». </a:t>
            </a:r>
            <a:endParaRPr lang="en-US"/>
          </a:p>
          <a:p>
            <a:pPr marL="229870" indent="-229870" algn="just"/>
            <a:r>
              <a:rPr lang="fr-BE" sz="1600" b="1"/>
              <a:t>Selon la requérante, le pouvoir adjudicateur n’aurait pas réalisé de vérification effective et concrète des prix</a:t>
            </a:r>
            <a:r>
              <a:rPr lang="fr-BE" sz="1600"/>
              <a:t>. Elle estime notamment que </a:t>
            </a:r>
            <a:endParaRPr lang="fr-BE" sz="1600">
              <a:cs typeface="Arial"/>
            </a:endParaRPr>
          </a:p>
          <a:p>
            <a:pPr marL="0" indent="0" algn="just">
              <a:buNone/>
            </a:pPr>
            <a:r>
              <a:rPr lang="fr-BE" sz="1600"/>
              <a:t>	« </a:t>
            </a:r>
            <a:r>
              <a:rPr lang="fr-BE" sz="1600" i="1"/>
              <a:t>l’offre de prix du soumissionnaire 1er classé, contient nécessairement des prix unitaires anormalement bas, au 	regard de l’écart trop important qui existe entre son prix global et ceux des deux autres soumissionnaires, et 	l’offre de la première classée étant irrégulière, la requérante aurait dû se voir attribuer le marché</a:t>
            </a:r>
            <a:r>
              <a:rPr lang="fr-BE" sz="1600"/>
              <a:t>. »</a:t>
            </a:r>
            <a:endParaRPr lang="fr-BE" sz="1600">
              <a:cs typeface="Arial"/>
            </a:endParaRPr>
          </a:p>
          <a:p>
            <a:pPr marL="229870" indent="-229870" algn="just"/>
            <a:r>
              <a:rPr lang="fr-BE" sz="1600"/>
              <a:t>Le Conseil d’Etat commence par rappeler que</a:t>
            </a:r>
            <a:endParaRPr lang="fr-BE" sz="1600">
              <a:cs typeface="Arial"/>
            </a:endParaRPr>
          </a:p>
          <a:p>
            <a:pPr marL="0" indent="0" algn="just">
              <a:buNone/>
            </a:pPr>
            <a:r>
              <a:rPr lang="fr-BE" sz="1600"/>
              <a:t>	« (…) </a:t>
            </a:r>
            <a:r>
              <a:rPr lang="fr-BE" sz="1600" i="1"/>
              <a:t>l’entité adjudicatrice a </a:t>
            </a:r>
            <a:r>
              <a:rPr lang="fr-BE" sz="1600" b="1" i="1"/>
              <a:t>l’obligation de procéder d’office à la vérification des prix</a:t>
            </a:r>
            <a:r>
              <a:rPr lang="fr-BE" sz="1600" i="1"/>
              <a:t>. Elle ne peut en aucun 	cas s'en abstenir. S'il peut être admis qu’une entité adjudicatrice n'est pas tenue d'indiquer dans la motivation de 	sa décision pourquoi un prix proposé ne présente aucun caractère anormal, il n'en reste pas moins qu'il doit 	ressortir de la décision ou, à tout le moins, du dossier administratif qu'elle a bien procédé concrètement à la 	vérification des prix </a:t>
            </a:r>
            <a:r>
              <a:rPr lang="fr-BE" sz="1600"/>
              <a:t>». </a:t>
            </a:r>
            <a:endParaRPr lang="fr-BE" sz="1600">
              <a:cs typeface="Arial"/>
            </a:endParaRPr>
          </a:p>
          <a:p>
            <a:pPr marL="229870" indent="-229870" algn="just"/>
            <a:r>
              <a:rPr lang="fr-BE" sz="1600"/>
              <a:t>Or, «</a:t>
            </a:r>
            <a:r>
              <a:rPr lang="fr-BE" sz="1600" b="1"/>
              <a:t> </a:t>
            </a:r>
            <a:r>
              <a:rPr lang="fr-BE" sz="1600" b="1" i="1"/>
              <a:t>En l’espèce, la partie adverse dépose au dossier administratif (…) un fichier Excel utilisé lors de la vérification des prix, dans lequel elle a reporté, poste par poste, l’ensemble des prix unitaires des trois soumissionnaires</a:t>
            </a:r>
            <a:r>
              <a:rPr lang="fr-BE" sz="1600"/>
              <a:t> ».</a:t>
            </a:r>
            <a:endParaRPr lang="fr-BE" sz="1600">
              <a:cs typeface="Arial"/>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616428"/>
            <a:ext cx="11160124" cy="435600"/>
          </a:xfrm>
        </p:spPr>
        <p:txBody>
          <a:bodyPr>
            <a:noAutofit/>
          </a:bodyPr>
          <a:lstStyle/>
          <a:p>
            <a:pPr algn="just"/>
            <a:r>
              <a:rPr lang="fr-BE">
                <a:latin typeface="Cambria"/>
                <a:ea typeface="Cambria"/>
              </a:rPr>
              <a:t>Vérification des prix par l’entité adjudicatrice</a:t>
            </a:r>
            <a:endParaRPr lang="fr-BE" noProof="0">
              <a:latin typeface="Cambria"/>
              <a:ea typeface="Cambria"/>
            </a:endParaRP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73</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69118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a:solidFill>
                  <a:srgbClr val="0073CF"/>
                </a:solidFill>
                <a:latin typeface="Cambria"/>
                <a:ea typeface="Cambria"/>
              </a:rPr>
              <a:t>C.E., arrêt n° 259.159 du 18 mars 2024 , </a:t>
            </a:r>
            <a:r>
              <a:rPr lang="fr-BE" sz="2800" i="1">
                <a:solidFill>
                  <a:srgbClr val="0073CF"/>
                </a:solidFill>
                <a:latin typeface="Cambria"/>
                <a:ea typeface="Cambria"/>
              </a:rPr>
              <a:t>S.R.L. Atelier </a:t>
            </a:r>
            <a:r>
              <a:rPr lang="fr-BE" sz="2800" i="1" err="1">
                <a:solidFill>
                  <a:srgbClr val="0073CF"/>
                </a:solidFill>
                <a:latin typeface="Cambria"/>
                <a:ea typeface="Cambria"/>
              </a:rPr>
              <a:t>Jordens</a:t>
            </a:r>
            <a:r>
              <a:rPr lang="fr-BE" sz="2800" i="1">
                <a:solidFill>
                  <a:srgbClr val="0073CF"/>
                </a:solidFill>
                <a:latin typeface="Cambria"/>
                <a:ea typeface="Cambria"/>
              </a:rPr>
              <a:t> </a:t>
            </a:r>
            <a:r>
              <a:rPr lang="fr-BE" sz="2800">
                <a:solidFill>
                  <a:srgbClr val="0073CF"/>
                </a:solidFill>
                <a:latin typeface="Cambria"/>
                <a:ea typeface="Cambria"/>
              </a:rPr>
              <a:t>(extrême urgence)</a:t>
            </a:r>
            <a:endParaRPr kumimoji="0"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Tree>
    <p:extLst>
      <p:ext uri="{BB962C8B-B14F-4D97-AF65-F5344CB8AC3E}">
        <p14:creationId xmlns:p14="http://schemas.microsoft.com/office/powerpoint/2010/main" val="31473703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1984076"/>
            <a:ext cx="11160124" cy="4528868"/>
          </a:xfrm>
        </p:spPr>
        <p:txBody>
          <a:bodyPr vert="horz" lIns="0" tIns="0" rIns="0" bIns="0" spcCol="137160" rtlCol="0" anchor="t">
            <a:noAutofit/>
          </a:bodyPr>
          <a:lstStyle/>
          <a:p>
            <a:pPr marL="229870" indent="-229870" algn="just"/>
            <a:r>
              <a:rPr lang="fr-BE" sz="1600"/>
              <a:t>Selon le C.E., </a:t>
            </a:r>
            <a:endParaRPr lang="en-US"/>
          </a:p>
          <a:p>
            <a:pPr marL="0" indent="0" algn="just">
              <a:buNone/>
            </a:pPr>
            <a:r>
              <a:rPr lang="fr-BE" sz="1600"/>
              <a:t>	« </a:t>
            </a:r>
            <a:r>
              <a:rPr lang="fr-BE" sz="1600" i="1"/>
              <a:t>Prima facie, il se comprend à la lecture du fichier Excel que la partie adverse a effectivement d’abord </a:t>
            </a:r>
            <a:r>
              <a:rPr lang="fr-BE" sz="1600" b="1" i="1"/>
              <a:t>identifié 	les postes qu’elle a considérés comme non-négligeables</a:t>
            </a:r>
            <a:r>
              <a:rPr lang="fr-BE" sz="1600" i="1"/>
              <a:t>, parce qu’ils représentaient </a:t>
            </a:r>
            <a:r>
              <a:rPr lang="fr-BE" sz="1600" b="1" i="1"/>
              <a:t>3 %</a:t>
            </a:r>
            <a:r>
              <a:rPr lang="fr-BE" sz="1600" i="1"/>
              <a:t> au moins de la 	moyenne des prix globaux des offres reçues. À l’issue de cette sélection, </a:t>
            </a:r>
            <a:r>
              <a:rPr lang="fr-BE" sz="1600" b="1" i="1"/>
              <a:t>seuls trois postes sur 292</a:t>
            </a:r>
            <a:r>
              <a:rPr lang="fr-BE" sz="1600" i="1"/>
              <a:t> (selon le 	relevé fait par la partie requérante) </a:t>
            </a:r>
            <a:r>
              <a:rPr lang="fr-BE" sz="1600" b="1" i="1"/>
              <a:t>ont été retenus</a:t>
            </a:r>
            <a:r>
              <a:rPr lang="fr-BE" sz="1600" i="1"/>
              <a:t>. </a:t>
            </a:r>
            <a:r>
              <a:rPr lang="fr-BE" sz="1600" b="1" i="1"/>
              <a:t>La partie adverse a ensuite appliqué à ces trois seuls postes 	l’indicateur d’apparence d’anormalité choisi par elle, (…).</a:t>
            </a:r>
            <a:endParaRPr lang="fr-BE" sz="1600" b="1" i="1">
              <a:cs typeface="Arial"/>
            </a:endParaRPr>
          </a:p>
          <a:p>
            <a:pPr marL="0" indent="0" algn="just">
              <a:buNone/>
            </a:pPr>
            <a:r>
              <a:rPr lang="fr-BE" sz="1600" i="1"/>
              <a:t>	La lecture de ce fichier ne permet donc pas de constater que la partie adverse aurait procédé à une vérification 	effective, par application de l’indicateur d’apparence d’anormalité, des prix unitaires offerts pour des postes 	considérés comme négligeables. (…)</a:t>
            </a:r>
            <a:endParaRPr lang="fr-BE" sz="1600" i="1">
              <a:cs typeface="Arial"/>
            </a:endParaRPr>
          </a:p>
          <a:p>
            <a:pPr marL="0" indent="0" algn="l">
              <a:buNone/>
            </a:pPr>
            <a:r>
              <a:rPr lang="fr-BE" sz="1600" i="1"/>
              <a:t>	</a:t>
            </a:r>
            <a:r>
              <a:rPr lang="fr-BE" sz="1600" b="1" i="1"/>
              <a:t>Il ressort de ce qui précède que la partie adverse a d’abord déterminé et appliqué un critère pour identifier les 	postes à son estime non-négligeables en fonction de leur montant, et qu’elle n’a effectué une vérification des prix 	que sur les postes ainsi sélectionnés. (…)</a:t>
            </a:r>
            <a:endParaRPr lang="fr-BE" sz="1600" b="1" i="1">
              <a:cs typeface="Arial"/>
            </a:endParaRPr>
          </a:p>
          <a:p>
            <a:pPr marL="0" indent="0" algn="l">
              <a:buNone/>
            </a:pPr>
            <a:r>
              <a:rPr lang="fr-BE" sz="1600" i="1"/>
              <a:t>	</a:t>
            </a:r>
            <a:r>
              <a:rPr lang="fr-BE" sz="1600" b="1" i="1" u="sng"/>
              <a:t>Cette manière de procéder ne peut être admise</a:t>
            </a:r>
            <a:r>
              <a:rPr lang="fr-BE" sz="1600" i="1" u="sng"/>
              <a:t> au regard de l’article 84 de la loi du 17 juin 2016 et de l’article 43 </a:t>
            </a:r>
            <a:r>
              <a:rPr lang="fr-BE" sz="1600" i="1"/>
              <a:t>	</a:t>
            </a:r>
            <a:r>
              <a:rPr lang="fr-BE" sz="1600" i="1" u="sng"/>
              <a:t>de l’arrêté royal du 18 juin 2017, qui</a:t>
            </a:r>
            <a:r>
              <a:rPr lang="fr-BE" sz="1600" b="1" i="1" u="sng"/>
              <a:t> imposent aux entités adjudicatrices de vérifier les prix d’une offre, c’est-à-dire </a:t>
            </a:r>
            <a:r>
              <a:rPr lang="fr-BE" sz="1600" b="1" i="1"/>
              <a:t>	</a:t>
            </a:r>
            <a:r>
              <a:rPr lang="fr-BE" sz="1600" b="1" i="1" u="sng"/>
              <a:t>de notamment vérifier l’ensemble de ses prix unitaires</a:t>
            </a:r>
            <a:r>
              <a:rPr lang="fr-BE" sz="1600"/>
              <a:t>. »</a:t>
            </a:r>
            <a:endParaRPr lang="fr-BE" sz="1600">
              <a:cs typeface="Arial"/>
            </a:endParaRPr>
          </a:p>
          <a:p>
            <a:pPr marL="0" indent="0" algn="just">
              <a:buNone/>
            </a:pPr>
            <a:endParaRPr lang="fr-BE" sz="1600"/>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15938" y="1616428"/>
            <a:ext cx="11160124" cy="435600"/>
          </a:xfrm>
        </p:spPr>
        <p:txBody>
          <a:bodyPr>
            <a:noAutofit/>
          </a:bodyPr>
          <a:lstStyle/>
          <a:p>
            <a:pPr algn="just"/>
            <a:r>
              <a:rPr lang="fr-BE">
                <a:latin typeface="Cambria"/>
                <a:ea typeface="Cambria"/>
              </a:rPr>
              <a:t>Vérification des prix par l’entité adjudicatrice</a:t>
            </a:r>
            <a:endParaRPr lang="fr-BE" noProof="0">
              <a:latin typeface="Cambria"/>
              <a:ea typeface="Cambria"/>
            </a:endParaRP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74</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69118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a:solidFill>
                  <a:srgbClr val="0073CF"/>
                </a:solidFill>
                <a:latin typeface="Cambria"/>
                <a:ea typeface="Cambria"/>
              </a:rPr>
              <a:t>C.E., arrêt n° no 259.159 du 18 mars 2024 , </a:t>
            </a:r>
            <a:r>
              <a:rPr lang="fr-BE" sz="2800" i="1">
                <a:solidFill>
                  <a:srgbClr val="0073CF"/>
                </a:solidFill>
                <a:latin typeface="Cambria"/>
                <a:ea typeface="Cambria"/>
              </a:rPr>
              <a:t>S.R.L. Atelier </a:t>
            </a:r>
            <a:r>
              <a:rPr lang="fr-BE" sz="2800" i="1" err="1">
                <a:solidFill>
                  <a:srgbClr val="0073CF"/>
                </a:solidFill>
                <a:latin typeface="Cambria"/>
                <a:ea typeface="Cambria"/>
              </a:rPr>
              <a:t>Jordens</a:t>
            </a:r>
            <a:r>
              <a:rPr lang="fr-BE" sz="2800" i="1">
                <a:solidFill>
                  <a:srgbClr val="0073CF"/>
                </a:solidFill>
                <a:latin typeface="Cambria"/>
                <a:ea typeface="Cambria"/>
              </a:rPr>
              <a:t> </a:t>
            </a:r>
            <a:r>
              <a:rPr lang="fr-BE" sz="2800">
                <a:solidFill>
                  <a:srgbClr val="0073CF"/>
                </a:solidFill>
                <a:latin typeface="Cambria"/>
                <a:ea typeface="Cambria"/>
              </a:rPr>
              <a:t>(extrême urgence)</a:t>
            </a:r>
            <a:endParaRPr lang="en-US">
              <a:latin typeface="Cambria"/>
              <a:ea typeface="Cambria"/>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a:t>
            </a:r>
          </a:p>
        </p:txBody>
      </p:sp>
    </p:spTree>
    <p:extLst>
      <p:ext uri="{BB962C8B-B14F-4D97-AF65-F5344CB8AC3E}">
        <p14:creationId xmlns:p14="http://schemas.microsoft.com/office/powerpoint/2010/main" val="110870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15939" y="1879078"/>
            <a:ext cx="11160124" cy="4448144"/>
          </a:xfrm>
        </p:spPr>
        <p:txBody>
          <a:bodyPr vert="horz" lIns="0" tIns="0" rIns="0" bIns="0" spcCol="137160" rtlCol="0" anchor="t">
            <a:noAutofit/>
          </a:bodyPr>
          <a:lstStyle/>
          <a:p>
            <a:pPr marL="229870" indent="-229870" algn="just"/>
            <a:r>
              <a:rPr lang="fr-BE" sz="1800"/>
              <a:t>Le marché public litigieux avait pour objet : « </a:t>
            </a:r>
            <a:r>
              <a:rPr lang="fr-BE" sz="1800" i="1"/>
              <a:t>la désignation d’une Équipe de Project et Construction Management dans le cadre du projet de construction du CHR Centre-Sud sur le site Houdemont </a:t>
            </a:r>
            <a:r>
              <a:rPr lang="fr-BE" sz="1800"/>
              <a:t>»</a:t>
            </a:r>
            <a:endParaRPr lang="en-US"/>
          </a:p>
          <a:p>
            <a:pPr marL="229870" indent="-229870" algn="just"/>
            <a:r>
              <a:rPr lang="fr-BE" sz="1800"/>
              <a:t>Les critères d’attribution sont les suivants : </a:t>
            </a:r>
            <a:endParaRPr lang="fr-BE" sz="1800">
              <a:cs typeface="Arial"/>
            </a:endParaRPr>
          </a:p>
          <a:p>
            <a:pPr marL="229870" indent="-229870" algn="just"/>
            <a:endParaRPr lang="fr-BE" sz="1800">
              <a:cs typeface="Arial"/>
            </a:endParaRPr>
          </a:p>
          <a:p>
            <a:pPr marL="1998345" lvl="8" indent="-169545" algn="just"/>
            <a:r>
              <a:rPr lang="fr-BE" sz="1600"/>
              <a:t>s tau</a:t>
            </a:r>
            <a:endParaRPr lang="fr-BE" sz="1600">
              <a:cs typeface="Arial"/>
            </a:endParaRPr>
          </a:p>
          <a:p>
            <a:pPr marL="229870" indent="-229870" algn="just"/>
            <a:endParaRPr lang="fr-BE" sz="1800">
              <a:cs typeface="Arial" panose="020B0604020202020204"/>
            </a:endParaRPr>
          </a:p>
          <a:p>
            <a:pPr marL="229870" indent="-229870" algn="just"/>
            <a:endParaRPr lang="fr-BE" sz="1800">
              <a:cs typeface="Arial" panose="020B0604020202020204"/>
            </a:endParaRPr>
          </a:p>
          <a:p>
            <a:pPr marL="229870" indent="-229870" algn="just"/>
            <a:endParaRPr lang="fr-BE" sz="1800">
              <a:cs typeface="Arial" panose="020B0604020202020204"/>
            </a:endParaRPr>
          </a:p>
          <a:p>
            <a:pPr marL="229870" indent="-229870" algn="just"/>
            <a:endParaRPr lang="fr-BE" sz="1800">
              <a:cs typeface="Arial" panose="020B0604020202020204"/>
            </a:endParaRPr>
          </a:p>
          <a:p>
            <a:pPr marL="229870" indent="-229870" algn="just"/>
            <a:endParaRPr lang="fr-BE" sz="1800">
              <a:cs typeface="Arial" panose="020B0604020202020204"/>
            </a:endParaRPr>
          </a:p>
          <a:p>
            <a:pPr marL="229870" indent="-229870" algn="just"/>
            <a:r>
              <a:rPr lang="fr-BE" sz="1800"/>
              <a:t>Le marché public est divisé en plusieurs tranches </a:t>
            </a:r>
            <a:endParaRPr lang="fr-BE" sz="1800">
              <a:cs typeface="Arial"/>
            </a:endParaRPr>
          </a:p>
          <a:p>
            <a:pPr marL="229870" indent="-229870" algn="just"/>
            <a:r>
              <a:rPr lang="fr-BE" sz="1800" b="1"/>
              <a:t>Le prix est donc basé sur les taux horaires appliqués par les soumissionnaires aux prix estimés des tranches</a:t>
            </a:r>
            <a:endParaRPr lang="fr-BE" sz="1800" b="1">
              <a:cs typeface="Arial" panose="020B0604020202020204"/>
            </a:endParaRP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75</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23151" y="761705"/>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260.020 du 5 juin 2024 , </a:t>
            </a:r>
            <a:r>
              <a:rPr lang="fr-BE" sz="2800" i="1" err="1">
                <a:solidFill>
                  <a:srgbClr val="0073CF"/>
                </a:solidFill>
              </a:rPr>
              <a:t>S.R.L</a:t>
            </a:r>
            <a:r>
              <a:rPr lang="fr-BE" sz="2800" i="1">
                <a:solidFill>
                  <a:srgbClr val="0073CF"/>
                </a:solidFill>
              </a:rPr>
              <a:t>. IMMO PRO </a:t>
            </a:r>
            <a:r>
              <a:rPr lang="fr-BE" sz="2800">
                <a:solidFill>
                  <a:srgbClr val="0073CF"/>
                </a:solidFill>
              </a:rPr>
              <a:t>(extrême urgence)</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pic>
        <p:nvPicPr>
          <p:cNvPr id="10" name="Image 9">
            <a:extLst>
              <a:ext uri="{FF2B5EF4-FFF2-40B4-BE49-F238E27FC236}">
                <a16:creationId xmlns:a16="http://schemas.microsoft.com/office/drawing/2014/main" id="{806016A7-5208-870F-7817-938A825278B3}"/>
              </a:ext>
            </a:extLst>
          </p:cNvPr>
          <p:cNvPicPr>
            <a:picLocks noChangeAspect="1"/>
          </p:cNvPicPr>
          <p:nvPr/>
        </p:nvPicPr>
        <p:blipFill>
          <a:blip r:embed="rId2"/>
          <a:stretch>
            <a:fillRect/>
          </a:stretch>
        </p:blipFill>
        <p:spPr>
          <a:xfrm>
            <a:off x="515937" y="3047061"/>
            <a:ext cx="5957649" cy="2448261"/>
          </a:xfrm>
          <a:prstGeom prst="rect">
            <a:avLst/>
          </a:prstGeom>
        </p:spPr>
      </p:pic>
      <p:sp>
        <p:nvSpPr>
          <p:cNvPr id="5" name="Text Placeholder 2">
            <a:extLst>
              <a:ext uri="{FF2B5EF4-FFF2-40B4-BE49-F238E27FC236}">
                <a16:creationId xmlns:a16="http://schemas.microsoft.com/office/drawing/2014/main" id="{5DADCC0A-8330-A42D-C234-B7A2ED86A238}"/>
              </a:ext>
            </a:extLst>
          </p:cNvPr>
          <p:cNvSpPr>
            <a:spLocks noGrp="1"/>
          </p:cNvSpPr>
          <p:nvPr>
            <p:ph type="body" idx="1"/>
          </p:nvPr>
        </p:nvSpPr>
        <p:spPr>
          <a:xfrm>
            <a:off x="523875" y="1524000"/>
            <a:ext cx="11160125" cy="436563"/>
          </a:xfrm>
        </p:spPr>
        <p:txBody>
          <a:bodyPr/>
          <a:lstStyle/>
          <a:p>
            <a:pPr algn="just"/>
            <a:r>
              <a:rPr lang="fr-BE">
                <a:latin typeface="Cambria"/>
                <a:ea typeface="Cambria"/>
              </a:rPr>
              <a:t>Contrôle des prix et motivation</a:t>
            </a:r>
            <a:endParaRPr lang="fr-BE" noProof="0">
              <a:latin typeface="Cambria"/>
              <a:ea typeface="Cambria"/>
            </a:endParaRPr>
          </a:p>
        </p:txBody>
      </p:sp>
    </p:spTree>
    <p:extLst>
      <p:ext uri="{BB962C8B-B14F-4D97-AF65-F5344CB8AC3E}">
        <p14:creationId xmlns:p14="http://schemas.microsoft.com/office/powerpoint/2010/main" val="15422165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08725" y="1648150"/>
            <a:ext cx="11160124" cy="4934275"/>
          </a:xfrm>
        </p:spPr>
        <p:txBody>
          <a:bodyPr vert="horz" lIns="0" tIns="0" rIns="0" bIns="0" spcCol="137160" rtlCol="0" anchor="t">
            <a:noAutofit/>
          </a:bodyPr>
          <a:lstStyle/>
          <a:p>
            <a:pPr marL="229870" indent="-229870" algn="just"/>
            <a:r>
              <a:rPr lang="fr-BE" sz="1800"/>
              <a:t>Lors de la phase d’attribution du marché, un ensemble de courriers sont adressés aux soumissionnaires au sujet de leur prix. </a:t>
            </a:r>
            <a:endParaRPr lang="en-US"/>
          </a:p>
          <a:p>
            <a:pPr marL="229870" indent="-229870" algn="just"/>
            <a:r>
              <a:rPr lang="fr-BE" sz="1800" b="1"/>
              <a:t>La partie requérante reproche au pouvoir adjudicateur de ne pas avoir procédé à un contrôle des prix suffisant,</a:t>
            </a:r>
            <a:r>
              <a:rPr lang="fr-BE" sz="1800"/>
              <a:t> car il a certes posé les questions mais n’a pas dans la décision motivée d’attribution repris l’impact de ce contrôle sur l’analyse des offres. </a:t>
            </a:r>
            <a:endParaRPr lang="fr-BE" sz="1800">
              <a:cs typeface="Arial"/>
            </a:endParaRPr>
          </a:p>
          <a:p>
            <a:pPr marL="229870" indent="-229870" algn="just"/>
            <a:r>
              <a:rPr lang="fr-BE" sz="1800"/>
              <a:t>Le C.E. à l’égard du moyen soulevé indique : </a:t>
            </a:r>
            <a:endParaRPr lang="fr-BE" sz="1800">
              <a:cs typeface="Arial" panose="020B0604020202020204"/>
            </a:endParaRPr>
          </a:p>
          <a:p>
            <a:pPr marL="461645" lvl="1" indent="-236220" algn="just"/>
            <a:r>
              <a:rPr lang="fr-BE" sz="1800"/>
              <a:t>« </a:t>
            </a:r>
            <a:r>
              <a:rPr lang="fr-BE" sz="1800" i="1"/>
              <a:t>En application des dispositions précitées, </a:t>
            </a:r>
            <a:r>
              <a:rPr lang="fr-BE" sz="1800" b="1" i="1"/>
              <a:t>le pouvoir adjudicateur a l’obligation de procéder à une vérification concrète des prix</a:t>
            </a:r>
            <a:r>
              <a:rPr lang="fr-BE" sz="1800" i="1"/>
              <a:t>. S’il dispose d’un large pouvoir discrétionnaire pour apprécier le caractère anormalement bas ou élevé d’un prix, </a:t>
            </a:r>
            <a:r>
              <a:rPr lang="fr-BE" sz="1800" b="1" i="1"/>
              <a:t>sa décision doit reposer sur des motifs exacts, pertinents et légalement admissibles </a:t>
            </a:r>
            <a:r>
              <a:rPr lang="fr-BE" sz="1800"/>
              <a:t>». </a:t>
            </a:r>
            <a:endParaRPr lang="fr-BE" sz="1800">
              <a:cs typeface="Arial"/>
            </a:endParaRPr>
          </a:p>
          <a:p>
            <a:pPr marL="461645" lvl="1" indent="-236220" algn="just"/>
            <a:r>
              <a:rPr lang="fr-BE" sz="1800"/>
              <a:t>« </a:t>
            </a:r>
            <a:r>
              <a:rPr lang="fr-BE" sz="1800" i="1"/>
              <a:t>Par ailleurs, si la </a:t>
            </a:r>
            <a:r>
              <a:rPr lang="fr-BE" sz="1800" b="1" i="1"/>
              <a:t>détermination de ces prix s’avère complexe, le pouvoir adjudicateur doit s’assurer d’être en possession de l’ensemble des éléments utiles lui permettant de comprendre les prix proposés et de vérifier concrètement leur normalité</a:t>
            </a:r>
            <a:r>
              <a:rPr lang="fr-BE" sz="1800" i="1"/>
              <a:t> </a:t>
            </a:r>
            <a:r>
              <a:rPr lang="fr-BE" sz="1800"/>
              <a:t>»</a:t>
            </a:r>
            <a:endParaRPr lang="fr-BE" sz="1800">
              <a:cs typeface="Arial"/>
            </a:endParaRPr>
          </a:p>
          <a:p>
            <a:pPr marL="461645" lvl="1" indent="-236220" algn="just"/>
            <a:r>
              <a:rPr lang="fr-BE" sz="1800"/>
              <a:t>« </a:t>
            </a:r>
            <a:r>
              <a:rPr lang="fr-BE" sz="1800" i="1"/>
              <a:t>Même si le pouvoir adjudicateur </a:t>
            </a:r>
            <a:r>
              <a:rPr lang="fr-BE" sz="1800" b="1" i="1"/>
              <a:t>ne doit pas </a:t>
            </a:r>
            <a:r>
              <a:rPr lang="fr-BE" sz="1800" i="1"/>
              <a:t>– dans un premier temps – </a:t>
            </a:r>
            <a:r>
              <a:rPr lang="fr-BE" sz="1800" b="1" i="1"/>
              <a:t>indiquer les motifs pour lesquels les prix proposés lui semblent normaux</a:t>
            </a:r>
            <a:r>
              <a:rPr lang="fr-BE" sz="1800" i="1"/>
              <a:t>, il n’en demeure pas moins </a:t>
            </a:r>
            <a:r>
              <a:rPr lang="fr-BE" sz="1800" b="1" i="1"/>
              <a:t>qu’ils doivent ressortir de sa décision</a:t>
            </a:r>
            <a:r>
              <a:rPr lang="fr-BE" sz="1800" i="1"/>
              <a:t> </a:t>
            </a:r>
            <a:r>
              <a:rPr lang="fr-BE" sz="1800"/>
              <a:t>»</a:t>
            </a:r>
            <a:endParaRPr lang="fr-BE" sz="1800">
              <a:cs typeface="Arial"/>
            </a:endParaRP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76</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08725" y="596731"/>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260.020 du 5 juin 2024 , </a:t>
            </a:r>
            <a:r>
              <a:rPr lang="fr-BE" sz="2800" i="1" err="1">
                <a:solidFill>
                  <a:srgbClr val="0073CF"/>
                </a:solidFill>
              </a:rPr>
              <a:t>S.R.L</a:t>
            </a:r>
            <a:r>
              <a:rPr lang="fr-BE" sz="2800" i="1">
                <a:solidFill>
                  <a:srgbClr val="0073CF"/>
                </a:solidFill>
              </a:rPr>
              <a:t>. IMMO PRO </a:t>
            </a:r>
            <a:r>
              <a:rPr lang="fr-BE" sz="2800">
                <a:solidFill>
                  <a:srgbClr val="0073CF"/>
                </a:solidFill>
              </a:rPr>
              <a:t>(extrême urgence)</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23151" y="275575"/>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
        <p:nvSpPr>
          <p:cNvPr id="5" name="Text Placeholder 2">
            <a:extLst>
              <a:ext uri="{FF2B5EF4-FFF2-40B4-BE49-F238E27FC236}">
                <a16:creationId xmlns:a16="http://schemas.microsoft.com/office/drawing/2014/main" id="{C336E294-5422-EADC-CF01-86EFDD46B1BD}"/>
              </a:ext>
            </a:extLst>
          </p:cNvPr>
          <p:cNvSpPr>
            <a:spLocks noGrp="1"/>
          </p:cNvSpPr>
          <p:nvPr>
            <p:ph type="body" idx="1"/>
          </p:nvPr>
        </p:nvSpPr>
        <p:spPr>
          <a:xfrm>
            <a:off x="515937" y="1334938"/>
            <a:ext cx="11160125" cy="436563"/>
          </a:xfrm>
        </p:spPr>
        <p:txBody>
          <a:bodyPr/>
          <a:lstStyle/>
          <a:p>
            <a:pPr algn="just"/>
            <a:r>
              <a:rPr lang="fr-BE">
                <a:latin typeface="Cambria"/>
                <a:ea typeface="Cambria"/>
              </a:rPr>
              <a:t>Contrôle des prix et motivation</a:t>
            </a:r>
            <a:endParaRPr lang="fr-BE" noProof="0">
              <a:latin typeface="Cambria"/>
              <a:ea typeface="Cambria"/>
            </a:endParaRPr>
          </a:p>
        </p:txBody>
      </p:sp>
    </p:spTree>
    <p:extLst>
      <p:ext uri="{BB962C8B-B14F-4D97-AF65-F5344CB8AC3E}">
        <p14:creationId xmlns:p14="http://schemas.microsoft.com/office/powerpoint/2010/main" val="27779900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08725" y="1648150"/>
            <a:ext cx="11160124" cy="4934275"/>
          </a:xfrm>
        </p:spPr>
        <p:txBody>
          <a:bodyPr vert="horz" lIns="0" tIns="0" rIns="0" bIns="0" spcCol="137160" rtlCol="0" anchor="t">
            <a:noAutofit/>
          </a:bodyPr>
          <a:lstStyle/>
          <a:p>
            <a:pPr algn="just"/>
            <a:r>
              <a:rPr lang="fr-BE" sz="1800"/>
              <a:t>Puis le </a:t>
            </a:r>
            <a:r>
              <a:rPr lang="fr-BE" sz="1800" err="1"/>
              <a:t>C.E</a:t>
            </a:r>
            <a:r>
              <a:rPr lang="fr-BE" sz="1800"/>
              <a:t>. a égard à l’article 36, §1</a:t>
            </a:r>
            <a:r>
              <a:rPr lang="fr-BE" sz="1800" baseline="30000"/>
              <a:t>er</a:t>
            </a:r>
            <a:r>
              <a:rPr lang="fr-BE" sz="1800"/>
              <a:t> de l’AR du 18 avril 2017 et rappelle que : « </a:t>
            </a:r>
            <a:r>
              <a:rPr lang="fr-BE" sz="1800" i="1"/>
              <a:t>Cette </a:t>
            </a:r>
            <a:r>
              <a:rPr lang="fr-BE" sz="1800" b="1" i="1"/>
              <a:t>seconde phase du contrôle des prix implique qu’en présence de prix qui « semblent anormalement bas ou élevés », l’entité adjudicatrice doit obligatoirement inviter le soumissionnaire à les justifier par écrit</a:t>
            </a:r>
            <a:r>
              <a:rPr lang="fr-BE" sz="1800" i="1"/>
              <a:t>. Si elle </a:t>
            </a:r>
            <a:r>
              <a:rPr lang="fr-BE" sz="1800" b="1" i="1"/>
              <a:t>n’est pas tenue de l’y inviter </a:t>
            </a:r>
            <a:r>
              <a:rPr lang="fr-BE" sz="1800" i="1"/>
              <a:t>en raison de ce que les </a:t>
            </a:r>
            <a:r>
              <a:rPr lang="fr-BE" sz="1800" b="1" i="1"/>
              <a:t>postes concernés sont jugées négligeables</a:t>
            </a:r>
            <a:r>
              <a:rPr lang="fr-BE" sz="1800" i="1"/>
              <a:t>, elle ne </a:t>
            </a:r>
            <a:r>
              <a:rPr lang="fr-BE" sz="1800" b="1" i="1"/>
              <a:t>peut toutefois se dispenser d’une vérification des prix offerts pour ces postes</a:t>
            </a:r>
            <a:r>
              <a:rPr lang="fr-BE" sz="1800" b="1"/>
              <a:t> </a:t>
            </a:r>
            <a:r>
              <a:rPr lang="fr-BE" sz="1800"/>
              <a:t>».</a:t>
            </a:r>
          </a:p>
          <a:p>
            <a:pPr algn="just"/>
            <a:r>
              <a:rPr lang="fr-BE" sz="1800"/>
              <a:t>Ensuite, il fait application de ce considérant : «</a:t>
            </a:r>
            <a:r>
              <a:rPr lang="fr-BE" sz="1800" i="1"/>
              <a:t> En l’espèce, la partie adverse a estimé, préalablement à la publication du marché, </a:t>
            </a:r>
            <a:r>
              <a:rPr lang="fr-BE" sz="1800" b="1" i="1"/>
              <a:t>que son montant total serait de 9.599.299,62 euros </a:t>
            </a:r>
            <a:r>
              <a:rPr lang="fr-BE" sz="1800" b="1" i="1" err="1"/>
              <a:t>TVAC</a:t>
            </a:r>
            <a:r>
              <a:rPr lang="fr-BE" sz="1800" i="1"/>
              <a:t>. Elle a également réalisé une estimation du prix des diverses tranches du marché. </a:t>
            </a:r>
            <a:r>
              <a:rPr lang="fr-BE" sz="1800" b="1" i="1"/>
              <a:t>Le dossier administratif ne révèle pas la méthode utilisée pour parvenir à cette estimation</a:t>
            </a:r>
            <a:r>
              <a:rPr lang="fr-BE" sz="1800" i="1"/>
              <a:t>, mais la pertinence de celle-ci n’est remise en question ni par la décision d’attribution, ni par le dossier administratif, ni par la note d’observations </a:t>
            </a:r>
            <a:r>
              <a:rPr lang="fr-BE" sz="1800"/>
              <a:t>».</a:t>
            </a:r>
          </a:p>
          <a:p>
            <a:pPr algn="just"/>
            <a:r>
              <a:rPr lang="fr-BE" sz="1800"/>
              <a:t>« </a:t>
            </a:r>
            <a:r>
              <a:rPr lang="fr-BE" sz="1800" i="1"/>
              <a:t>Après avoir pris connaissance des précisions ainsi apportées, la partie adverse a complété le document d’analyse des prix pour y intégrer les motifs justifiants, à son estime, qu’il ne soit pas recouru à un examen de tout ou partie des prix des soumissionnaires en application de l’article 36 de l’arrêté royal du 18 avril 2017. Ces mêmes motifs sont repris dans le rapport d’attribution, expurgés du montant des salaires des différentes catégories de personnel, considérés comme confidentiels </a:t>
            </a:r>
            <a:r>
              <a:rPr lang="fr-BE" sz="1800"/>
              <a:t>».</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77</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08725" y="596731"/>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260.020 du 5 juin 2024 , </a:t>
            </a:r>
            <a:r>
              <a:rPr lang="fr-BE" sz="2800" i="1" err="1">
                <a:solidFill>
                  <a:srgbClr val="0073CF"/>
                </a:solidFill>
              </a:rPr>
              <a:t>S.R.L</a:t>
            </a:r>
            <a:r>
              <a:rPr lang="fr-BE" sz="2800" i="1">
                <a:solidFill>
                  <a:srgbClr val="0073CF"/>
                </a:solidFill>
              </a:rPr>
              <a:t>. IMMO PRO </a:t>
            </a:r>
            <a:r>
              <a:rPr lang="fr-BE" sz="2800">
                <a:solidFill>
                  <a:srgbClr val="0073CF"/>
                </a:solidFill>
              </a:rPr>
              <a:t>(extrême urgence)</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23151" y="275575"/>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
        <p:nvSpPr>
          <p:cNvPr id="5" name="Text Placeholder 2">
            <a:extLst>
              <a:ext uri="{FF2B5EF4-FFF2-40B4-BE49-F238E27FC236}">
                <a16:creationId xmlns:a16="http://schemas.microsoft.com/office/drawing/2014/main" id="{BEEC5884-778E-8002-89E6-9DF636BB24A3}"/>
              </a:ext>
            </a:extLst>
          </p:cNvPr>
          <p:cNvSpPr>
            <a:spLocks noGrp="1"/>
          </p:cNvSpPr>
          <p:nvPr>
            <p:ph type="body" idx="1"/>
          </p:nvPr>
        </p:nvSpPr>
        <p:spPr>
          <a:xfrm>
            <a:off x="523151" y="1371615"/>
            <a:ext cx="11160125" cy="436563"/>
          </a:xfrm>
        </p:spPr>
        <p:txBody>
          <a:bodyPr/>
          <a:lstStyle/>
          <a:p>
            <a:pPr algn="just"/>
            <a:r>
              <a:rPr lang="fr-BE">
                <a:latin typeface="Cambria"/>
                <a:ea typeface="Cambria"/>
              </a:rPr>
              <a:t>Contrôle des prix et motivation</a:t>
            </a:r>
            <a:endParaRPr lang="fr-BE" noProof="0">
              <a:latin typeface="Cambria"/>
              <a:ea typeface="Cambria"/>
            </a:endParaRPr>
          </a:p>
        </p:txBody>
      </p:sp>
    </p:spTree>
    <p:extLst>
      <p:ext uri="{BB962C8B-B14F-4D97-AF65-F5344CB8AC3E}">
        <p14:creationId xmlns:p14="http://schemas.microsoft.com/office/powerpoint/2010/main" val="37935968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08725" y="1648150"/>
            <a:ext cx="11160124" cy="4934275"/>
          </a:xfrm>
        </p:spPr>
        <p:txBody>
          <a:bodyPr vert="horz" lIns="0" tIns="0" rIns="0" bIns="0" spcCol="137160" rtlCol="0" anchor="t">
            <a:noAutofit/>
          </a:bodyPr>
          <a:lstStyle/>
          <a:p>
            <a:pPr marL="229870" indent="-229870" algn="just"/>
            <a:r>
              <a:rPr lang="fr-BE" sz="1800"/>
              <a:t>Le C.E. constate qu’une pièce confidentielle a été versée au dossier administratif. Il fait alors une analyse de cette dernière et constate que : </a:t>
            </a:r>
            <a:endParaRPr lang="en-US"/>
          </a:p>
          <a:p>
            <a:pPr marL="225425" lvl="1" indent="0" algn="just">
              <a:buNone/>
            </a:pPr>
            <a:r>
              <a:rPr lang="fr-BE" sz="1800"/>
              <a:t>« </a:t>
            </a:r>
            <a:r>
              <a:rPr lang="fr-BE" sz="1800" i="1"/>
              <a:t>Le document d’analyse des prix ne contient </a:t>
            </a:r>
            <a:r>
              <a:rPr lang="fr-BE" sz="1800" b="1" i="1"/>
              <a:t>aucune logique apparente dans le choix des tranches pour lesquelles des explications ont été demandées aux soumissionnaires</a:t>
            </a:r>
            <a:r>
              <a:rPr lang="fr-BE" sz="1800" i="1"/>
              <a:t>. Il convient de relever notamment que, concernant les tranches 1 à 3 (PM), le groupement QBUILD/IMMO-PRO a été interrogé, alors que son offre est pratiquement conforme à l’estimation ; concernant la tranche 4 (PM), seul le groupement VIVA-PM a été interrogé, alors que le prix de l’offre de ATIS est également largement inférieur à l’estimation ; concernant la tranche 5 (PM), le pouvoir adjudicateur n’a pas interrogé le groupement ATIS alors que le prix de son offre est inférieur de plus de 50 % à l’estimation.</a:t>
            </a:r>
            <a:endParaRPr lang="fr-BE" sz="1800" i="1">
              <a:cs typeface="Arial"/>
            </a:endParaRPr>
          </a:p>
          <a:p>
            <a:pPr marL="225425" lvl="1" indent="0" algn="just">
              <a:buNone/>
            </a:pPr>
            <a:endParaRPr lang="fr-BE" sz="1800" i="1"/>
          </a:p>
          <a:p>
            <a:pPr marL="225425" lvl="1" indent="0" algn="just">
              <a:buNone/>
            </a:pPr>
            <a:r>
              <a:rPr lang="fr-BE" sz="1800" i="1"/>
              <a:t>Les motifs ayant </a:t>
            </a:r>
            <a:r>
              <a:rPr lang="fr-BE" sz="1800" b="1" i="1"/>
              <a:t>amené la partie adverse à décider de ne pas procéder à un examen de tout ou partie des prix des soumissionnaires sur le fondement de l’article 36 de l’arrêté royal du 18 avril 2017 ne peuvent en toute hypothèse pas être admis.</a:t>
            </a:r>
            <a:r>
              <a:rPr lang="fr-BE" sz="1800" i="1"/>
              <a:t> Il ressort des motifs contenus dans le rapport d’attribution que la partie adverse, en fonction des réponses qu’elle a reçues, </a:t>
            </a:r>
            <a:r>
              <a:rPr lang="fr-BE" sz="1800" b="1" i="1"/>
              <a:t>émet elle-même des doutes quant à certains prix unitaires des offres du groupement VIVA-PM et des requérantes. En s’abstenant, malgré ces doutes, de demander des justifications de prix à ces soumissionnaires, la partie adverse a violé l’obligation déduite de l’article 36 précité </a:t>
            </a:r>
            <a:r>
              <a:rPr lang="fr-BE" sz="1800"/>
              <a:t>»</a:t>
            </a:r>
            <a:endParaRPr lang="fr-BE" sz="1800">
              <a:cs typeface="Arial"/>
            </a:endParaRP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78</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08725" y="596731"/>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260.020 du 5 juin 2024 , </a:t>
            </a:r>
            <a:r>
              <a:rPr lang="fr-BE" sz="2800" i="1" err="1">
                <a:solidFill>
                  <a:srgbClr val="0073CF"/>
                </a:solidFill>
              </a:rPr>
              <a:t>S.R.L</a:t>
            </a:r>
            <a:r>
              <a:rPr lang="fr-BE" sz="2800" i="1">
                <a:solidFill>
                  <a:srgbClr val="0073CF"/>
                </a:solidFill>
              </a:rPr>
              <a:t>. IMMO PRO </a:t>
            </a:r>
            <a:r>
              <a:rPr lang="fr-BE" sz="2800">
                <a:solidFill>
                  <a:srgbClr val="0073CF"/>
                </a:solidFill>
              </a:rPr>
              <a:t>(extrême urgence)</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23151" y="275575"/>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
        <p:nvSpPr>
          <p:cNvPr id="5" name="Text Placeholder 2">
            <a:extLst>
              <a:ext uri="{FF2B5EF4-FFF2-40B4-BE49-F238E27FC236}">
                <a16:creationId xmlns:a16="http://schemas.microsoft.com/office/drawing/2014/main" id="{BA0E0C20-858C-1F8C-C33C-6877AA286775}"/>
              </a:ext>
            </a:extLst>
          </p:cNvPr>
          <p:cNvSpPr>
            <a:spLocks noGrp="1"/>
          </p:cNvSpPr>
          <p:nvPr>
            <p:ph type="body" idx="1"/>
          </p:nvPr>
        </p:nvSpPr>
        <p:spPr>
          <a:xfrm>
            <a:off x="523151" y="1362989"/>
            <a:ext cx="11160125" cy="436563"/>
          </a:xfrm>
        </p:spPr>
        <p:txBody>
          <a:bodyPr/>
          <a:lstStyle/>
          <a:p>
            <a:pPr algn="just"/>
            <a:r>
              <a:rPr lang="fr-BE">
                <a:latin typeface="Cambria"/>
                <a:ea typeface="Cambria"/>
              </a:rPr>
              <a:t>Contrôle des prix et motivation</a:t>
            </a:r>
            <a:endParaRPr lang="fr-BE" noProof="0">
              <a:latin typeface="Cambria"/>
              <a:ea typeface="Cambria"/>
            </a:endParaRPr>
          </a:p>
        </p:txBody>
      </p:sp>
    </p:spTree>
    <p:extLst>
      <p:ext uri="{BB962C8B-B14F-4D97-AF65-F5344CB8AC3E}">
        <p14:creationId xmlns:p14="http://schemas.microsoft.com/office/powerpoint/2010/main" val="3566593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23151" y="1737148"/>
            <a:ext cx="11160124" cy="4934275"/>
          </a:xfrm>
        </p:spPr>
        <p:txBody>
          <a:bodyPr vert="horz" lIns="0" tIns="0" rIns="0" bIns="0" spcCol="137160" rtlCol="0" anchor="t">
            <a:noAutofit/>
          </a:bodyPr>
          <a:lstStyle/>
          <a:p>
            <a:pPr marL="229870" indent="-229870" algn="just"/>
            <a:r>
              <a:rPr lang="fr-BE" sz="1800"/>
              <a:t>Le marché public litigieux a pour objet la collecte de déchets ménagers sur le territoire de INTRADEL (Liège et environs)</a:t>
            </a:r>
            <a:endParaRPr lang="en-US"/>
          </a:p>
          <a:p>
            <a:pPr marL="229870" indent="-229870" algn="just"/>
            <a:r>
              <a:rPr lang="fr-BE" sz="1800"/>
              <a:t>La requérante invoque la violation par le PA des articles relatifs à la vérification des prix et elle lie cette vérification au respect par le soumissionnaire victorieux du respect de l’article 7 de la loi du 17 juin  2016</a:t>
            </a:r>
            <a:endParaRPr lang="fr-BE" sz="1800">
              <a:cs typeface="Arial" panose="020B0604020202020204"/>
            </a:endParaRPr>
          </a:p>
          <a:p>
            <a:pPr marL="229870" indent="-229870" algn="just"/>
            <a:r>
              <a:rPr lang="fr-BE" sz="1800"/>
              <a:t>Le C.E. répète sa jurisprudence sur la vérification des prix : </a:t>
            </a:r>
            <a:endParaRPr lang="fr-BE" sz="1800">
              <a:cs typeface="Arial" panose="020B0604020202020204"/>
            </a:endParaRPr>
          </a:p>
          <a:p>
            <a:pPr marL="461645" lvl="1" indent="-236220" algn="just"/>
            <a:r>
              <a:rPr lang="fr-BE" sz="1800"/>
              <a:t>« </a:t>
            </a:r>
            <a:r>
              <a:rPr lang="fr-BE" sz="1800" i="1"/>
              <a:t>Lorsque le pouvoir adjudicateur juge nécessaire d’inviter un soumissionnaire </a:t>
            </a:r>
            <a:r>
              <a:rPr lang="fr-BE" sz="1800" b="1" i="1"/>
              <a:t>à justifier certains prix qui lui semblent anormaux, la décision de ne pas les considérer comme tels doit faire l’objet d’une motivation précise, faisant ressortir la réalité, l’exactitude et la pertinence des éléments sur lesquels le pouvoir adjudicateur a fondé sa décision</a:t>
            </a:r>
            <a:r>
              <a:rPr lang="fr-BE" sz="1800" i="1"/>
              <a:t>. L’obligation de motivation formelle, à laquelle l’autorité est tenue, doit notamment permettre aux destinataires d’une décision de comprendre les raisons qui ont amené l’autorité à l’adopter, vérifier que celle-ci s’est livrée à un examen complet et détaillé des circonstances de l’affaire et apprécier l’opportunité et, le cas échéant, la manière d’exercer les recours dont ils peuvent disposer </a:t>
            </a:r>
            <a:r>
              <a:rPr lang="fr-BE" sz="1800"/>
              <a:t>».</a:t>
            </a:r>
            <a:endParaRPr lang="fr-BE" sz="1800">
              <a:cs typeface="Arial" panose="020B0604020202020204"/>
            </a:endParaRPr>
          </a:p>
          <a:p>
            <a:pPr marL="461645" lvl="1" indent="-236220" algn="just"/>
            <a:r>
              <a:rPr lang="fr-BE" sz="1800"/>
              <a:t>Le C.E. constate que le PA a bien interrogé le soumissionnaire à ce sujet. Sur le respect du droit environnemental et social, le soumissionnaire a donné suite à cette question en renvoyant aux document ONSS et fiscaux de son offre.</a:t>
            </a:r>
            <a:endParaRPr lang="fr-BE" sz="1800">
              <a:cs typeface="Arial"/>
            </a:endParaRPr>
          </a:p>
          <a:p>
            <a:pPr marL="229870" indent="-229870" algn="just"/>
            <a:endParaRPr lang="fr-BE" sz="1800">
              <a:cs typeface="Arial"/>
            </a:endParaRPr>
          </a:p>
        </p:txBody>
      </p:sp>
      <p:sp>
        <p:nvSpPr>
          <p:cNvPr id="3" name="Text Placeholder 2">
            <a:extLst>
              <a:ext uri="{FF2B5EF4-FFF2-40B4-BE49-F238E27FC236}">
                <a16:creationId xmlns:a16="http://schemas.microsoft.com/office/drawing/2014/main" id="{5F2D33BD-FAF4-AF28-77A6-F41A7D17C572}"/>
              </a:ext>
            </a:extLst>
          </p:cNvPr>
          <p:cNvSpPr>
            <a:spLocks noGrp="1"/>
          </p:cNvSpPr>
          <p:nvPr>
            <p:ph type="body" idx="1"/>
          </p:nvPr>
        </p:nvSpPr>
        <p:spPr>
          <a:xfrm>
            <a:off x="523151" y="1376173"/>
            <a:ext cx="11160124" cy="435600"/>
          </a:xfrm>
        </p:spPr>
        <p:txBody>
          <a:bodyPr>
            <a:noAutofit/>
          </a:bodyPr>
          <a:lstStyle/>
          <a:p>
            <a:pPr algn="just"/>
            <a:r>
              <a:rPr lang="fr-BE" noProof="0" err="1">
                <a:latin typeface="Cambria"/>
                <a:ea typeface="Cambria"/>
              </a:rPr>
              <a:t>Justifi</a:t>
            </a:r>
            <a:r>
              <a:rPr lang="fr-BE">
                <a:latin typeface="Cambria"/>
                <a:ea typeface="Cambria"/>
              </a:rPr>
              <a:t>cation des prix </a:t>
            </a:r>
            <a:endParaRPr lang="fr-BE" noProof="0">
              <a:latin typeface="Cambria"/>
              <a:ea typeface="Cambria"/>
            </a:endParaRP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79</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08725" y="596731"/>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260.056 du 7 juin 2024, </a:t>
            </a:r>
            <a:r>
              <a:rPr lang="fr-BE" sz="2800" i="1" err="1">
                <a:solidFill>
                  <a:srgbClr val="0073CF"/>
                </a:solidFill>
              </a:rPr>
              <a:t>S.R.L</a:t>
            </a:r>
            <a:r>
              <a:rPr lang="fr-BE" sz="2800" i="1">
                <a:solidFill>
                  <a:srgbClr val="0073CF"/>
                </a:solidFill>
              </a:rPr>
              <a:t>. </a:t>
            </a:r>
            <a:r>
              <a:rPr lang="fr-BE" sz="2800" i="1" err="1">
                <a:solidFill>
                  <a:srgbClr val="0073CF"/>
                </a:solidFill>
              </a:rPr>
              <a:t>REMONDIS</a:t>
            </a:r>
            <a:r>
              <a:rPr lang="fr-BE" sz="2800" i="1">
                <a:solidFill>
                  <a:srgbClr val="0073CF"/>
                </a:solidFill>
              </a:rPr>
              <a:t> </a:t>
            </a:r>
            <a:r>
              <a:rPr lang="fr-BE" sz="2800" i="1" err="1">
                <a:solidFill>
                  <a:srgbClr val="0073CF"/>
                </a:solidFill>
              </a:rPr>
              <a:t>BELGIEN</a:t>
            </a:r>
            <a:r>
              <a:rPr lang="fr-BE" sz="2800" i="1">
                <a:solidFill>
                  <a:srgbClr val="0073CF"/>
                </a:solidFill>
              </a:rPr>
              <a:t> </a:t>
            </a:r>
            <a:r>
              <a:rPr lang="fr-BE" sz="2800">
                <a:solidFill>
                  <a:srgbClr val="0073CF"/>
                </a:solidFill>
              </a:rPr>
              <a:t>(extrême urgence)</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23151" y="275575"/>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Tree>
    <p:extLst>
      <p:ext uri="{BB962C8B-B14F-4D97-AF65-F5344CB8AC3E}">
        <p14:creationId xmlns:p14="http://schemas.microsoft.com/office/powerpoint/2010/main" val="12183008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49276" y="1475532"/>
            <a:ext cx="11160124" cy="4934275"/>
          </a:xfrm>
        </p:spPr>
        <p:txBody>
          <a:bodyPr vert="horz" lIns="0" tIns="0" rIns="0" bIns="0" spcCol="137160" rtlCol="0" anchor="t">
            <a:noAutofit/>
          </a:bodyPr>
          <a:lstStyle/>
          <a:p>
            <a:pPr algn="l"/>
            <a:r>
              <a:rPr lang="fr-BE" sz="1800"/>
              <a:t>Le soumissionnaire indique également de nombreuses explications sur la manière dont elle parvient à optimiser les tournées des camions et de bennes sur les zones à couvrir. Il apporte également certaines explications techniques. </a:t>
            </a:r>
          </a:p>
          <a:p>
            <a:pPr algn="l"/>
            <a:r>
              <a:rPr lang="fr-BE" sz="1800"/>
              <a:t>Pour donner suite à ces explications, le PA indique : « </a:t>
            </a:r>
            <a:r>
              <a:rPr lang="fr-BE" sz="1800" i="1"/>
              <a:t>Les justifications fournies sont jugées convaincantes par le pouvoir adjudicateur. De plus, les prix remis par </a:t>
            </a:r>
            <a:r>
              <a:rPr lang="fr-BE" sz="1800" i="1" err="1"/>
              <a:t>Vanheede</a:t>
            </a:r>
            <a:r>
              <a:rPr lang="fr-BE" sz="1800" i="1"/>
              <a:t> Propreté sont cohérents par rapport à l’estimation du marché réalisée par le Pouvoir Adjudicateur </a:t>
            </a:r>
            <a:r>
              <a:rPr lang="fr-BE" sz="1800"/>
              <a:t>»</a:t>
            </a:r>
          </a:p>
          <a:p>
            <a:pPr algn="l"/>
            <a:r>
              <a:rPr lang="fr-BE" sz="1800"/>
              <a:t>Le </a:t>
            </a:r>
            <a:r>
              <a:rPr lang="fr-BE" sz="1800" err="1"/>
              <a:t>C.E</a:t>
            </a:r>
            <a:r>
              <a:rPr lang="fr-BE" sz="1800"/>
              <a:t>. constate en analysant la réponse du soumissionnaire qu’il « </a:t>
            </a:r>
            <a:r>
              <a:rPr lang="fr-BE" sz="1800" b="1" i="1"/>
              <a:t>n’expose pas en quoi la simple référence à des certificats ou attestations produits dans l’offre </a:t>
            </a:r>
            <a:r>
              <a:rPr lang="fr-BE" sz="1800" i="1"/>
              <a:t>permettrait à </a:t>
            </a:r>
            <a:r>
              <a:rPr lang="fr-BE" sz="1800" b="1" i="1"/>
              <a:t>la partie adverse </a:t>
            </a:r>
            <a:r>
              <a:rPr lang="fr-BE" sz="1800" i="1"/>
              <a:t>d’être </a:t>
            </a:r>
            <a:r>
              <a:rPr lang="fr-BE" sz="1800" b="1" i="1"/>
              <a:t>assurée du respect des obligations dans les domaines du droit environnemental, social et du travail </a:t>
            </a:r>
            <a:r>
              <a:rPr lang="fr-BE" sz="1800"/>
              <a:t>».</a:t>
            </a:r>
          </a:p>
          <a:p>
            <a:pPr algn="l"/>
            <a:r>
              <a:rPr lang="fr-BE" sz="1800"/>
              <a:t>Il ajoute : « </a:t>
            </a:r>
            <a:r>
              <a:rPr lang="fr-BE" sz="1800" i="1"/>
              <a:t>la motivation de l’acte attaqué (au travers du rapport d’analyse des offres auquel celui-ci se réfère) ne contient aucun élément qui rendrait compte de ce qui a déterminé la partie adverse à admettre les justifications fournies par le soumissionnaire </a:t>
            </a:r>
            <a:r>
              <a:rPr lang="fr-BE" sz="1800" i="1" err="1"/>
              <a:t>Vanheede</a:t>
            </a:r>
            <a:r>
              <a:rPr lang="fr-BE" sz="1800" i="1"/>
              <a:t> Propreté au regard de l’aspect « respect des obligations dans les domaines du droit environnemental, social et du travail ». </a:t>
            </a:r>
            <a:r>
              <a:rPr lang="fr-BE" sz="1800" b="1" i="1"/>
              <a:t>Cette motivation ne permet pas davantage de vérifier que, sur cet aspect particulier qu’elle avait mis en évidence dans l’invitation à justifier les prix, la partie adverse aurait procédé à l’examen complet et détaillé auquel elle était tenue </a:t>
            </a:r>
            <a:r>
              <a:rPr lang="fr-BE" sz="1800" b="1"/>
              <a:t>»</a:t>
            </a: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80</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08725" y="596731"/>
            <a:ext cx="1051822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260.056 du 7 juin 2024, </a:t>
            </a:r>
            <a:r>
              <a:rPr lang="fr-BE" sz="2800" i="1" err="1">
                <a:solidFill>
                  <a:srgbClr val="0073CF"/>
                </a:solidFill>
              </a:rPr>
              <a:t>S.R.L</a:t>
            </a:r>
            <a:r>
              <a:rPr lang="fr-BE" sz="2800" i="1">
                <a:solidFill>
                  <a:srgbClr val="0073CF"/>
                </a:solidFill>
              </a:rPr>
              <a:t>. </a:t>
            </a:r>
            <a:r>
              <a:rPr lang="fr-BE" sz="2800" i="1" err="1">
                <a:solidFill>
                  <a:srgbClr val="0073CF"/>
                </a:solidFill>
              </a:rPr>
              <a:t>REMONDIS</a:t>
            </a:r>
            <a:r>
              <a:rPr lang="fr-BE" sz="2800" i="1">
                <a:solidFill>
                  <a:srgbClr val="0073CF"/>
                </a:solidFill>
              </a:rPr>
              <a:t> </a:t>
            </a:r>
            <a:r>
              <a:rPr lang="fr-BE" sz="2800" i="1" err="1">
                <a:solidFill>
                  <a:srgbClr val="0073CF"/>
                </a:solidFill>
              </a:rPr>
              <a:t>BELGIEN</a:t>
            </a:r>
            <a:r>
              <a:rPr lang="fr-BE" sz="2800" i="1">
                <a:solidFill>
                  <a:srgbClr val="0073CF"/>
                </a:solidFill>
              </a:rPr>
              <a:t> </a:t>
            </a:r>
            <a:r>
              <a:rPr lang="fr-BE" sz="2800">
                <a:solidFill>
                  <a:srgbClr val="0073CF"/>
                </a:solidFill>
              </a:rPr>
              <a:t>(extrême urgence)</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23151" y="275575"/>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Tree>
    <p:extLst>
      <p:ext uri="{BB962C8B-B14F-4D97-AF65-F5344CB8AC3E}">
        <p14:creationId xmlns:p14="http://schemas.microsoft.com/office/powerpoint/2010/main" val="34015446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928DDC-8345-210D-D943-7E3D48354D53}"/>
              </a:ext>
            </a:extLst>
          </p:cNvPr>
          <p:cNvSpPr>
            <a:spLocks noGrp="1"/>
          </p:cNvSpPr>
          <p:nvPr>
            <p:ph sz="quarter" idx="18"/>
          </p:nvPr>
        </p:nvSpPr>
        <p:spPr>
          <a:xfrm>
            <a:off x="549276" y="970707"/>
            <a:ext cx="11160124" cy="5106893"/>
          </a:xfrm>
        </p:spPr>
        <p:txBody>
          <a:bodyPr vert="horz" lIns="0" tIns="0" rIns="0" bIns="0" spcCol="137160" rtlCol="0" anchor="t">
            <a:noAutofit/>
          </a:bodyPr>
          <a:lstStyle/>
          <a:p>
            <a:pPr marL="229870" indent="-229870"/>
            <a:r>
              <a:rPr lang="fr-BE" sz="1800">
                <a:cs typeface="Arial"/>
              </a:rPr>
              <a:t>Le marché public litigieux avait pour objet </a:t>
            </a:r>
            <a:r>
              <a:rPr lang="fr-BE" sz="1800">
                <a:ea typeface="+mn-lt"/>
                <a:cs typeface="+mn-lt"/>
              </a:rPr>
              <a:t>l’entretien et le nettoyage du Cirque Royal, pour une durée de 36 mois.</a:t>
            </a:r>
            <a:endParaRPr lang="fr-BE" sz="1600"/>
          </a:p>
          <a:p>
            <a:pPr marL="229870" indent="-229870"/>
            <a:r>
              <a:rPr lang="fr-BE" sz="1600"/>
              <a:t>Outre le moyen relatif à la signature, dans cette affaire, la partie requérante invoquait également la </a:t>
            </a:r>
            <a:r>
              <a:rPr lang="fr-BE" sz="1600" b="1"/>
              <a:t>violation par le PA des dispositions relatives à la vérification des prix et notamment de la motivation qu’en donnait le PA</a:t>
            </a:r>
            <a:r>
              <a:rPr lang="fr-BE" sz="1600"/>
              <a:t>. </a:t>
            </a:r>
            <a:endParaRPr lang="en-US">
              <a:cs typeface="Arial"/>
            </a:endParaRPr>
          </a:p>
          <a:p>
            <a:pPr marL="229870" indent="-229870"/>
            <a:r>
              <a:rPr lang="fr-BE" sz="1600"/>
              <a:t>Le C.E. à l’égard de ce moyen établit que : </a:t>
            </a:r>
            <a:endParaRPr lang="fr-BE" sz="1600">
              <a:cs typeface="Arial"/>
            </a:endParaRPr>
          </a:p>
          <a:p>
            <a:pPr marL="461645" lvl="1" indent="-236220"/>
            <a:r>
              <a:rPr lang="fr-BE" sz="1600"/>
              <a:t>« </a:t>
            </a:r>
            <a:r>
              <a:rPr lang="fr-BE" sz="1600" i="1"/>
              <a:t>Il ressort du rapport d’examen des offres que la </a:t>
            </a:r>
            <a:r>
              <a:rPr lang="fr-BE" sz="1600" b="1" i="1"/>
              <a:t>partie adverse a réalisé un tableau confrontant les prix des offres des trois sociétés sélectionnées, qu’elle a comparé leurs prix pour chaque poste</a:t>
            </a:r>
            <a:r>
              <a:rPr lang="fr-BE" sz="1600" i="1"/>
              <a:t>, et qu’elle a identifié, par </a:t>
            </a:r>
            <a:r>
              <a:rPr lang="fr-BE" sz="1600" b="1" i="1"/>
              <a:t>un surlignement rouge ou orange, les prix pouvant être considérés comme apparemment anormaux </a:t>
            </a:r>
            <a:r>
              <a:rPr lang="fr-BE" sz="1600"/>
              <a:t>».</a:t>
            </a:r>
            <a:endParaRPr lang="fr-BE" sz="1600">
              <a:cs typeface="Arial"/>
            </a:endParaRPr>
          </a:p>
          <a:p>
            <a:pPr marL="461645" lvl="1" indent="-236220"/>
            <a:r>
              <a:rPr lang="fr-BE" sz="1600"/>
              <a:t>« </a:t>
            </a:r>
            <a:r>
              <a:rPr lang="fr-BE" sz="1600" i="1"/>
              <a:t>Le tableau comparatif des prix, l’existence d’une estimation servant de comparaison, l’énonciation du critère (barèmes applicables) sur lequel </a:t>
            </a:r>
            <a:r>
              <a:rPr lang="fr-BE" sz="1600" b="1" i="1"/>
              <a:t>s’est fondée la partie adverse pour déterminer les prix suspects et l’identification claire des postes jugés apparemment anormaux suffit prima facie à démontrer qu’elle a bien procédé à une vérification concrète et effective des prix </a:t>
            </a:r>
            <a:r>
              <a:rPr lang="fr-BE" sz="1600"/>
              <a:t>»</a:t>
            </a:r>
            <a:endParaRPr lang="fr-BE" sz="1600">
              <a:cs typeface="Arial"/>
            </a:endParaRPr>
          </a:p>
          <a:p>
            <a:pPr marL="461645" lvl="1" indent="-236220"/>
            <a:r>
              <a:rPr lang="fr-BE" sz="1600"/>
              <a:t>« </a:t>
            </a:r>
            <a:r>
              <a:rPr lang="fr-BE" sz="1600" i="1"/>
              <a:t>Contrairement à ce qu’affirme la requérante, la vérification des prix – telle qu’elle est imposée par </a:t>
            </a:r>
            <a:r>
              <a:rPr lang="fr-BE" sz="1600" b="1" i="1"/>
              <a:t>l’article 35 de l’arrêté royal du 18 avril 2017 – n’impose par ailleurs nullement au pouvoir adjudicateur de « regrouper tous les prix dans un tableau </a:t>
            </a:r>
            <a:r>
              <a:rPr lang="fr-BE" sz="1600" i="1"/>
              <a:t>(de type Excel) et d’y mettre en place des formules qui permettent d’identifier les prix “suspect d’anormalité” » </a:t>
            </a:r>
            <a:r>
              <a:rPr lang="fr-BE" sz="1600"/>
              <a:t>»</a:t>
            </a:r>
            <a:endParaRPr lang="fr-BE" sz="1600">
              <a:cs typeface="Arial"/>
            </a:endParaRPr>
          </a:p>
          <a:p>
            <a:pPr marL="229870" indent="-229870"/>
            <a:r>
              <a:rPr lang="fr-BE" sz="1600" b="1"/>
              <a:t>La partie requérante estimait également que la motivation du prix de l’offre d’un soumissionnaire n’était pas suffisante. Le C.E a estimé le contraire en constatant que le soumissionnaire avait bien décomposé son prix </a:t>
            </a:r>
            <a:r>
              <a:rPr lang="fr-BE" sz="1600"/>
              <a:t>(prix de la main d’œuvre étudiante, prix du travail le weekend et jours fériés, …). Il estime que la motivation simple et brève qu’en donne le PA est suffisante, notamment, car les informations données par le soumissionnaire sont évidentes, claires et simples. </a:t>
            </a:r>
            <a:endParaRPr lang="fr-BE" sz="1600">
              <a:cs typeface="Arial"/>
            </a:endParaRPr>
          </a:p>
        </p:txBody>
      </p:sp>
      <p:sp>
        <p:nvSpPr>
          <p:cNvPr id="4" name="Slide Number Placeholder 3">
            <a:extLst>
              <a:ext uri="{FF2B5EF4-FFF2-40B4-BE49-F238E27FC236}">
                <a16:creationId xmlns:a16="http://schemas.microsoft.com/office/drawing/2014/main" id="{D0997105-B6CC-7763-2012-FEC150E3BDC2}"/>
              </a:ext>
            </a:extLst>
          </p:cNvPr>
          <p:cNvSpPr>
            <a:spLocks noGrp="1"/>
          </p:cNvSpPr>
          <p:nvPr>
            <p:ph type="sldNum" sz="quarter" idx="12"/>
          </p:nvPr>
        </p:nvSpPr>
        <p:spPr/>
        <p:txBody>
          <a:bodyPr/>
          <a:lstStyle/>
          <a:p>
            <a:fld id="{F9591D4C-BB8F-AE46-BE73-C616F30BBC5B}" type="slidenum">
              <a:rPr lang="en-US" smtClean="0"/>
              <a:pPr/>
              <a:t>81</a:t>
            </a:fld>
            <a:endParaRPr lang="en-US"/>
          </a:p>
        </p:txBody>
      </p:sp>
      <p:sp>
        <p:nvSpPr>
          <p:cNvPr id="7" name="Footer Placeholder 6">
            <a:extLst>
              <a:ext uri="{FF2B5EF4-FFF2-40B4-BE49-F238E27FC236}">
                <a16:creationId xmlns:a16="http://schemas.microsoft.com/office/drawing/2014/main" id="{30674196-ED0C-EF14-277A-344ADDA0523B}"/>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E4F4B6D1-E744-5BAF-557C-CBAEA7828EE1}"/>
              </a:ext>
            </a:extLst>
          </p:cNvPr>
          <p:cNvSpPr txBox="1">
            <a:spLocks/>
          </p:cNvSpPr>
          <p:nvPr/>
        </p:nvSpPr>
        <p:spPr>
          <a:xfrm>
            <a:off x="508725" y="596731"/>
            <a:ext cx="11481992"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260.171 du 18 juin 2024, </a:t>
            </a:r>
            <a:r>
              <a:rPr lang="fr-BE" sz="2800" i="1" err="1">
                <a:solidFill>
                  <a:srgbClr val="0073CF"/>
                </a:solidFill>
              </a:rPr>
              <a:t>S.R.L</a:t>
            </a:r>
            <a:r>
              <a:rPr lang="fr-BE" sz="2800" i="1">
                <a:solidFill>
                  <a:srgbClr val="0073CF"/>
                </a:solidFill>
              </a:rPr>
              <a:t>. </a:t>
            </a:r>
            <a:r>
              <a:rPr lang="fr-BE" sz="2800" i="1" err="1">
                <a:solidFill>
                  <a:srgbClr val="0073CF"/>
                </a:solidFill>
              </a:rPr>
              <a:t>NADECO</a:t>
            </a:r>
            <a:r>
              <a:rPr lang="fr-BE" sz="2800" i="1">
                <a:solidFill>
                  <a:srgbClr val="0073CF"/>
                </a:solidFill>
              </a:rPr>
              <a:t> </a:t>
            </a:r>
            <a:r>
              <a:rPr lang="fr-BE" sz="2800">
                <a:solidFill>
                  <a:srgbClr val="0073CF"/>
                </a:solidFill>
              </a:rPr>
              <a:t>(extrême urgence)</a:t>
            </a:r>
            <a:endParaRPr kumimoji="0" lang="en-US" sz="2800" b="0" i="1"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9" name="Text Placeholder 1">
            <a:extLst>
              <a:ext uri="{FF2B5EF4-FFF2-40B4-BE49-F238E27FC236}">
                <a16:creationId xmlns:a16="http://schemas.microsoft.com/office/drawing/2014/main" id="{7744215B-8CFF-FFB6-1D49-921792CE0DA5}"/>
              </a:ext>
            </a:extLst>
          </p:cNvPr>
          <p:cNvSpPr txBox="1">
            <a:spLocks/>
          </p:cNvSpPr>
          <p:nvPr/>
        </p:nvSpPr>
        <p:spPr>
          <a:xfrm>
            <a:off x="523151" y="275575"/>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 </a:t>
            </a:r>
          </a:p>
        </p:txBody>
      </p:sp>
    </p:spTree>
    <p:extLst>
      <p:ext uri="{BB962C8B-B14F-4D97-AF65-F5344CB8AC3E}">
        <p14:creationId xmlns:p14="http://schemas.microsoft.com/office/powerpoint/2010/main" val="21212585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37080" y="1787080"/>
            <a:ext cx="11160124" cy="4795345"/>
          </a:xfrm>
        </p:spPr>
        <p:txBody>
          <a:bodyPr vert="horz" lIns="0" tIns="0" rIns="0" bIns="0" spcCol="137160" rtlCol="0" anchor="t">
            <a:noAutofit/>
          </a:bodyPr>
          <a:lstStyle/>
          <a:p>
            <a:pPr marL="229870" indent="-229870"/>
            <a:r>
              <a:rPr lang="fr-BE" sz="1800"/>
              <a:t>Le marché public litigieux avait pour objet : Entretien des Espaces Verts – zone Ouest (2 lots).</a:t>
            </a:r>
            <a:endParaRPr lang="en-US"/>
          </a:p>
          <a:p>
            <a:pPr marL="229870" indent="-229870"/>
            <a:r>
              <a:rPr lang="fr-BE" sz="1800"/>
              <a:t> Il faut retenir de cet arrêt : </a:t>
            </a:r>
            <a:endParaRPr lang="fr-BE" sz="1800">
              <a:cs typeface="Arial"/>
            </a:endParaRPr>
          </a:p>
          <a:p>
            <a:pPr marL="461645" lvl="1" indent="-236220"/>
            <a:r>
              <a:rPr lang="fr-BE" sz="1600"/>
              <a:t>Au sujet de la notion de poste négligeables ou non : « </a:t>
            </a:r>
            <a:r>
              <a:rPr lang="fr-BE" sz="1600" b="1" i="1"/>
              <a:t>Le pouvoir adjudicateur n’est pas tenu au respect de critères déterminés lorsqu’il s’agit de juger du caractère négligeable ou non des postes de l’offre</a:t>
            </a:r>
            <a:r>
              <a:rPr lang="fr-BE" sz="1600" i="1"/>
              <a:t>. À cet égard, le rapport au Roi précédant l’arrêté royal précité précise qu’il n’a pas été donné suite à une observation de la section de législation du Conseil d’État, qui proposait d’illustrer la notion de « postes négligeables » par des exemples, car « le caractère négligeable ou non d’un poste déterminé </a:t>
            </a:r>
            <a:r>
              <a:rPr lang="fr-BE" sz="1600" b="1" i="1"/>
              <a:t>doit toujours être jugé dans le cadre du marché public concerné </a:t>
            </a:r>
            <a:r>
              <a:rPr lang="fr-BE" sz="1600" i="1"/>
              <a:t>». </a:t>
            </a:r>
            <a:r>
              <a:rPr lang="fr-BE" sz="1600" b="1" i="1"/>
              <a:t>Le pouvoir adjudicateur dispose dès lors d’un pouvoir d’appréciation. Il s’ensuit que, lorsqu’il est invité à contrôler l’appréciation portée par un pouvoir adjudicateur, le Conseil d’État ne peut substituer sa propre appréciation à celle de ce pouvoir adjudicateur</a:t>
            </a:r>
            <a:r>
              <a:rPr lang="fr-BE" sz="1600" i="1"/>
              <a:t> </a:t>
            </a:r>
            <a:r>
              <a:rPr lang="fr-BE" sz="1600"/>
              <a:t>».</a:t>
            </a:r>
            <a:endParaRPr lang="fr-BE" sz="1600">
              <a:cs typeface="Arial"/>
            </a:endParaRPr>
          </a:p>
          <a:p>
            <a:pPr marL="461645" lvl="1" indent="-236220"/>
            <a:r>
              <a:rPr lang="fr-BE" sz="1600"/>
              <a:t>« </a:t>
            </a:r>
            <a:r>
              <a:rPr lang="fr-BE" sz="1600" i="1"/>
              <a:t>Sur le plan de la </a:t>
            </a:r>
            <a:r>
              <a:rPr lang="fr-BE" sz="1600" b="1" i="1"/>
              <a:t>motivation formelle</a:t>
            </a:r>
            <a:r>
              <a:rPr lang="fr-BE" sz="1600" i="1"/>
              <a:t>, la décision qui écarte une offre en raison du caractère anormal du prix d’un ou plusieurs poste(s) </a:t>
            </a:r>
            <a:r>
              <a:rPr lang="fr-BE" sz="1600" b="1" i="1"/>
              <a:t>doit montrer que le pouvoir adjudicateur a vérifié si les postes en cause sont négligeables ou ne le sont pas</a:t>
            </a:r>
            <a:r>
              <a:rPr lang="fr-BE" sz="1600" i="1"/>
              <a:t>. La qualification du </a:t>
            </a:r>
            <a:r>
              <a:rPr lang="fr-BE" sz="1600" b="1" i="1"/>
              <a:t>caractère négligeable ou non négligeable </a:t>
            </a:r>
            <a:r>
              <a:rPr lang="fr-BE" sz="1600" i="1"/>
              <a:t>d’un poste </a:t>
            </a:r>
            <a:r>
              <a:rPr lang="fr-BE" sz="1600" b="1" i="1"/>
              <a:t>sert de fondement à la décision d’écarter l’offre</a:t>
            </a:r>
            <a:r>
              <a:rPr lang="fr-BE" sz="1600" i="1"/>
              <a:t>. Si cette qualification n’est </a:t>
            </a:r>
            <a:r>
              <a:rPr lang="fr-BE" sz="1600" b="1" i="1"/>
              <a:t>pas indiquée dans l’acte, une étape du raisonnement du pouvoir adjudicateur n’est pas exprimée et la décision d’écartement est affectée d’un vice de motivation formelle </a:t>
            </a:r>
            <a:r>
              <a:rPr lang="fr-BE" sz="1600"/>
              <a:t>».</a:t>
            </a:r>
            <a:endParaRPr lang="fr-BE" sz="1600">
              <a:cs typeface="Arial"/>
            </a:endParaRPr>
          </a:p>
          <a:p>
            <a:pPr marL="461645" lvl="1" indent="-236220"/>
            <a:endParaRPr lang="fr-BE" sz="1800">
              <a:cs typeface="Arial" panose="020B0604020202020204"/>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82</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a:xfrm>
            <a:off x="2387600" y="6557612"/>
            <a:ext cx="7416800" cy="256092"/>
          </a:xfrm>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04419" y="1392765"/>
            <a:ext cx="11160124" cy="435600"/>
          </a:xfrm>
        </p:spPr>
        <p:txBody>
          <a:bodyPr/>
          <a:lstStyle/>
          <a:p>
            <a:pPr algn="just"/>
            <a:r>
              <a:rPr lang="fr-BE" noProof="0">
                <a:latin typeface="Cambria"/>
                <a:ea typeface="Cambria"/>
              </a:rPr>
              <a:t>Poste négligeable et pouvoir discrétionnaire</a:t>
            </a:r>
          </a:p>
        </p:txBody>
      </p:sp>
      <p:sp>
        <p:nvSpPr>
          <p:cNvPr id="6" name="Title 5">
            <a:extLst>
              <a:ext uri="{FF2B5EF4-FFF2-40B4-BE49-F238E27FC236}">
                <a16:creationId xmlns:a16="http://schemas.microsoft.com/office/drawing/2014/main" id="{62B43BDC-F889-6BF4-F718-B57EC7E8D4C2}"/>
              </a:ext>
            </a:extLst>
          </p:cNvPr>
          <p:cNvSpPr txBox="1">
            <a:spLocks/>
          </p:cNvSpPr>
          <p:nvPr/>
        </p:nvSpPr>
        <p:spPr>
          <a:xfrm>
            <a:off x="513785" y="632774"/>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260.285 du 27 juin 2024, </a:t>
            </a:r>
            <a:r>
              <a:rPr lang="fr-BE" sz="2800" i="1">
                <a:solidFill>
                  <a:srgbClr val="0073CF"/>
                </a:solidFill>
              </a:rPr>
              <a:t>S.A. </a:t>
            </a:r>
            <a:r>
              <a:rPr lang="fr-BE" sz="2800" i="1" err="1">
                <a:solidFill>
                  <a:srgbClr val="0073CF"/>
                </a:solidFill>
              </a:rPr>
              <a:t>EUROGREEN</a:t>
            </a:r>
            <a:r>
              <a:rPr lang="fr-BE" sz="2800" i="1">
                <a:solidFill>
                  <a:srgbClr val="0073CF"/>
                </a:solidFill>
              </a:rPr>
              <a:t> </a:t>
            </a:r>
            <a:r>
              <a:rPr lang="fr-BE" sz="2800">
                <a:solidFill>
                  <a:srgbClr val="0073CF"/>
                </a:solidFill>
              </a:rPr>
              <a:t>(extrême urgence) </a:t>
            </a:r>
            <a:endParaRPr lang="en-US" sz="2800" i="1">
              <a:solidFill>
                <a:srgbClr val="0073CF"/>
              </a:solidFill>
            </a:endParaRPr>
          </a:p>
        </p:txBody>
      </p:sp>
      <p:sp>
        <p:nvSpPr>
          <p:cNvPr id="11" name="Content Placeholder 1">
            <a:extLst>
              <a:ext uri="{FF2B5EF4-FFF2-40B4-BE49-F238E27FC236}">
                <a16:creationId xmlns:a16="http://schemas.microsoft.com/office/drawing/2014/main" id="{E1F7192C-6EDD-3CE4-D0D2-FEB58B9D8B91}"/>
              </a:ext>
            </a:extLst>
          </p:cNvPr>
          <p:cNvSpPr txBox="1">
            <a:spLocks/>
          </p:cNvSpPr>
          <p:nvPr/>
        </p:nvSpPr>
        <p:spPr>
          <a:xfrm>
            <a:off x="456696" y="1559940"/>
            <a:ext cx="11160124" cy="4420518"/>
          </a:xfrm>
          <a:prstGeom prst="rect">
            <a:avLst/>
          </a:prstGeom>
        </p:spPr>
        <p:txBody>
          <a:bodyPr vert="horz" lIns="0" tIns="0" rIns="0" bIns="0" spcCol="137160" rtlCol="0" anchor="t">
            <a:noAutofit/>
          </a:bodyPr>
          <a:lstStyle>
            <a:lvl1pPr marL="230188" indent="-230188"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461963" indent="-236538" algn="l" defTabSz="914400" rtl="0" eaLnBrk="1" latinLnBrk="0" hangingPunct="1">
              <a:lnSpc>
                <a:spcPct val="1000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ct val="1000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ct val="1000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ct val="1000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5pPr>
            <a:lvl6pPr marL="1381125"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a:solidFill>
                  <a:schemeClr val="tx1"/>
                </a:solidFill>
                <a:latin typeface="+mn-lt"/>
                <a:ea typeface="+mn-ea"/>
                <a:cs typeface="+mn-cs"/>
              </a:defRPr>
            </a:lvl6pPr>
            <a:lvl7pPr marL="1606550"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7pPr>
            <a:lvl8pPr marL="1822450" indent="-2254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8pPr>
            <a:lvl9pPr marL="1998663" indent="-169863"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baseline="0">
                <a:solidFill>
                  <a:schemeClr val="tx1"/>
                </a:solidFill>
                <a:latin typeface="+mn-lt"/>
                <a:ea typeface="+mn-ea"/>
                <a:cs typeface="+mn-cs"/>
              </a:defRPr>
            </a:lvl9pPr>
          </a:lstStyle>
          <a:p>
            <a:pPr algn="just"/>
            <a:endParaRPr lang="fr-BE" sz="1400"/>
          </a:p>
        </p:txBody>
      </p:sp>
      <p:sp>
        <p:nvSpPr>
          <p:cNvPr id="5" name="Text Placeholder 1">
            <a:extLst>
              <a:ext uri="{FF2B5EF4-FFF2-40B4-BE49-F238E27FC236}">
                <a16:creationId xmlns:a16="http://schemas.microsoft.com/office/drawing/2014/main" id="{FB4E426A-2B5A-FC5F-A05B-91CAB49EBE28}"/>
              </a:ext>
            </a:extLst>
          </p:cNvPr>
          <p:cNvSpPr txBox="1">
            <a:spLocks/>
          </p:cNvSpPr>
          <p:nvPr/>
        </p:nvSpPr>
        <p:spPr>
          <a:xfrm>
            <a:off x="537080" y="478091"/>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a:t>
            </a:r>
          </a:p>
        </p:txBody>
      </p:sp>
    </p:spTree>
    <p:extLst>
      <p:ext uri="{BB962C8B-B14F-4D97-AF65-F5344CB8AC3E}">
        <p14:creationId xmlns:p14="http://schemas.microsoft.com/office/powerpoint/2010/main" val="41216946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37080" y="1787080"/>
            <a:ext cx="11160124" cy="4795345"/>
          </a:xfrm>
        </p:spPr>
        <p:txBody>
          <a:bodyPr vert="horz" lIns="0" tIns="0" rIns="0" bIns="0" spcCol="137160" rtlCol="0" anchor="t">
            <a:noAutofit/>
          </a:bodyPr>
          <a:lstStyle/>
          <a:p>
            <a:pPr marL="229870" indent="-229870"/>
            <a:r>
              <a:rPr lang="fr-BE" sz="1800"/>
              <a:t> Il faut retenir de cet arrêt : </a:t>
            </a:r>
            <a:endParaRPr lang="en-US"/>
          </a:p>
          <a:p>
            <a:pPr marL="461645" lvl="1" indent="-236220"/>
            <a:r>
              <a:rPr lang="fr-BE" sz="1600"/>
              <a:t>Au sujet de la notion de poste négligeables ou non : « </a:t>
            </a:r>
            <a:r>
              <a:rPr lang="fr-BE" sz="1600" i="1"/>
              <a:t>L’obligation de motivation formelle n’impose pas à l’autorité d’exposer les motifs de ses motifs. </a:t>
            </a:r>
            <a:r>
              <a:rPr lang="fr-BE" sz="1600" b="1" i="1"/>
              <a:t>Le pouvoir adjudicateur n’est donc pas tenu de justifier en la forme le choix de ces critères</a:t>
            </a:r>
            <a:r>
              <a:rPr lang="fr-BE" sz="1600" i="1"/>
              <a:t>. Il suffit que </a:t>
            </a:r>
            <a:r>
              <a:rPr lang="fr-BE" sz="1600" b="1" i="1"/>
              <a:t>ceux-ci ne soient pas manifestement déraisonnables, qu’ils soient appliqués de la même manière à l’ensemble des offres et qu’ils soient portés à la connaissance des soumissionnaires</a:t>
            </a:r>
            <a:r>
              <a:rPr lang="fr-BE" sz="1600" i="1"/>
              <a:t> dans la motivation formelle de la décision d’attribution</a:t>
            </a:r>
            <a:r>
              <a:rPr lang="fr-BE" sz="1600"/>
              <a:t> ».</a:t>
            </a:r>
            <a:endParaRPr lang="fr-BE" sz="1600">
              <a:cs typeface="Arial"/>
            </a:endParaRPr>
          </a:p>
          <a:p>
            <a:pPr marL="461645" lvl="1" indent="-236220"/>
            <a:endParaRPr lang="fr-BE" sz="1800">
              <a:cs typeface="Arial" panose="020B0604020202020204"/>
            </a:endParaRP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83</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a:xfrm>
            <a:off x="2387600" y="6557612"/>
            <a:ext cx="7416800" cy="256092"/>
          </a:xfrm>
        </p:spPr>
        <p:txBody>
          <a:bodyPr/>
          <a:lstStyle/>
          <a:p>
            <a:r>
              <a:rPr lang="en-US"/>
              <a:t>National Tender Day - 17 octobre 2024</a:t>
            </a:r>
          </a:p>
        </p:txBody>
      </p:sp>
      <p:sp>
        <p:nvSpPr>
          <p:cNvPr id="6" name="Title 5">
            <a:extLst>
              <a:ext uri="{FF2B5EF4-FFF2-40B4-BE49-F238E27FC236}">
                <a16:creationId xmlns:a16="http://schemas.microsoft.com/office/drawing/2014/main" id="{62B43BDC-F889-6BF4-F718-B57EC7E8D4C2}"/>
              </a:ext>
            </a:extLst>
          </p:cNvPr>
          <p:cNvSpPr txBox="1">
            <a:spLocks/>
          </p:cNvSpPr>
          <p:nvPr/>
        </p:nvSpPr>
        <p:spPr>
          <a:xfrm>
            <a:off x="513785" y="632774"/>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260.285 du 27 juin 2024, </a:t>
            </a:r>
            <a:r>
              <a:rPr lang="fr-BE" sz="2800" i="1">
                <a:solidFill>
                  <a:srgbClr val="0073CF"/>
                </a:solidFill>
              </a:rPr>
              <a:t>S.A. </a:t>
            </a:r>
            <a:r>
              <a:rPr lang="fr-BE" sz="2800" i="1" err="1">
                <a:solidFill>
                  <a:srgbClr val="0073CF"/>
                </a:solidFill>
              </a:rPr>
              <a:t>EUROGREEN</a:t>
            </a:r>
            <a:r>
              <a:rPr lang="fr-BE" sz="2800" i="1">
                <a:solidFill>
                  <a:srgbClr val="0073CF"/>
                </a:solidFill>
              </a:rPr>
              <a:t> </a:t>
            </a:r>
            <a:r>
              <a:rPr lang="fr-BE" sz="2800">
                <a:solidFill>
                  <a:srgbClr val="0073CF"/>
                </a:solidFill>
              </a:rPr>
              <a:t>(extrême urgence) </a:t>
            </a:r>
            <a:endParaRPr lang="en-US" sz="2800" i="1">
              <a:solidFill>
                <a:srgbClr val="0073CF"/>
              </a:solidFill>
            </a:endParaRPr>
          </a:p>
        </p:txBody>
      </p:sp>
      <p:sp>
        <p:nvSpPr>
          <p:cNvPr id="11" name="Content Placeholder 1">
            <a:extLst>
              <a:ext uri="{FF2B5EF4-FFF2-40B4-BE49-F238E27FC236}">
                <a16:creationId xmlns:a16="http://schemas.microsoft.com/office/drawing/2014/main" id="{E1F7192C-6EDD-3CE4-D0D2-FEB58B9D8B91}"/>
              </a:ext>
            </a:extLst>
          </p:cNvPr>
          <p:cNvSpPr txBox="1">
            <a:spLocks/>
          </p:cNvSpPr>
          <p:nvPr/>
        </p:nvSpPr>
        <p:spPr>
          <a:xfrm>
            <a:off x="456696" y="1559940"/>
            <a:ext cx="11160124" cy="4420518"/>
          </a:xfrm>
          <a:prstGeom prst="rect">
            <a:avLst/>
          </a:prstGeom>
        </p:spPr>
        <p:txBody>
          <a:bodyPr vert="horz" lIns="0" tIns="0" rIns="0" bIns="0" spcCol="137160" rtlCol="0" anchor="t">
            <a:noAutofit/>
          </a:bodyPr>
          <a:lstStyle>
            <a:lvl1pPr marL="230188" indent="-230188"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461963" indent="-236538" algn="l" defTabSz="914400" rtl="0" eaLnBrk="1" latinLnBrk="0" hangingPunct="1">
              <a:lnSpc>
                <a:spcPct val="1000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ct val="1000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ct val="1000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ct val="1000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5pPr>
            <a:lvl6pPr marL="1381125"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a:solidFill>
                  <a:schemeClr val="tx1"/>
                </a:solidFill>
                <a:latin typeface="+mn-lt"/>
                <a:ea typeface="+mn-ea"/>
                <a:cs typeface="+mn-cs"/>
              </a:defRPr>
            </a:lvl6pPr>
            <a:lvl7pPr marL="1606550"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7pPr>
            <a:lvl8pPr marL="1822450" indent="-2254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8pPr>
            <a:lvl9pPr marL="1998663" indent="-169863"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baseline="0">
                <a:solidFill>
                  <a:schemeClr val="tx1"/>
                </a:solidFill>
                <a:latin typeface="+mn-lt"/>
                <a:ea typeface="+mn-ea"/>
                <a:cs typeface="+mn-cs"/>
              </a:defRPr>
            </a:lvl9pPr>
          </a:lstStyle>
          <a:p>
            <a:pPr algn="just"/>
            <a:endParaRPr lang="fr-BE" sz="1400"/>
          </a:p>
        </p:txBody>
      </p:sp>
      <p:sp>
        <p:nvSpPr>
          <p:cNvPr id="5" name="Text Placeholder 2">
            <a:extLst>
              <a:ext uri="{FF2B5EF4-FFF2-40B4-BE49-F238E27FC236}">
                <a16:creationId xmlns:a16="http://schemas.microsoft.com/office/drawing/2014/main" id="{9521C1C0-76CF-6CE5-81B5-BE29086BBC93}"/>
              </a:ext>
            </a:extLst>
          </p:cNvPr>
          <p:cNvSpPr>
            <a:spLocks noGrp="1"/>
          </p:cNvSpPr>
          <p:nvPr>
            <p:ph type="body" idx="1"/>
          </p:nvPr>
        </p:nvSpPr>
        <p:spPr>
          <a:xfrm>
            <a:off x="504825" y="1392238"/>
            <a:ext cx="11160125" cy="436562"/>
          </a:xfrm>
        </p:spPr>
        <p:txBody>
          <a:bodyPr/>
          <a:lstStyle/>
          <a:p>
            <a:pPr algn="just"/>
            <a:r>
              <a:rPr lang="fr-BE" noProof="0">
                <a:latin typeface="Cambria"/>
                <a:ea typeface="Cambria"/>
              </a:rPr>
              <a:t>Poste négligeable et pouvoir discrétionnaire</a:t>
            </a:r>
          </a:p>
        </p:txBody>
      </p:sp>
      <p:pic>
        <p:nvPicPr>
          <p:cNvPr id="9" name="Picture 8">
            <a:extLst>
              <a:ext uri="{FF2B5EF4-FFF2-40B4-BE49-F238E27FC236}">
                <a16:creationId xmlns:a16="http://schemas.microsoft.com/office/drawing/2014/main" id="{1FF9F570-7B69-F4C5-5D7A-8E3AF1552DE6}"/>
              </a:ext>
            </a:extLst>
          </p:cNvPr>
          <p:cNvPicPr>
            <a:picLocks noChangeAspect="1"/>
          </p:cNvPicPr>
          <p:nvPr/>
        </p:nvPicPr>
        <p:blipFill>
          <a:blip r:embed="rId2">
            <a:alphaModFix amt="70000"/>
          </a:blip>
          <a:stretch>
            <a:fillRect/>
          </a:stretch>
        </p:blipFill>
        <p:spPr>
          <a:xfrm>
            <a:off x="7548196" y="3157069"/>
            <a:ext cx="4385834" cy="3286973"/>
          </a:xfrm>
          <a:prstGeom prst="rect">
            <a:avLst/>
          </a:prstGeom>
        </p:spPr>
      </p:pic>
      <p:sp>
        <p:nvSpPr>
          <p:cNvPr id="3" name="Text Placeholder 1">
            <a:extLst>
              <a:ext uri="{FF2B5EF4-FFF2-40B4-BE49-F238E27FC236}">
                <a16:creationId xmlns:a16="http://schemas.microsoft.com/office/drawing/2014/main" id="{61AE92D6-AA23-9D7D-E0AF-86323A4B5F54}"/>
              </a:ext>
            </a:extLst>
          </p:cNvPr>
          <p:cNvSpPr txBox="1">
            <a:spLocks/>
          </p:cNvSpPr>
          <p:nvPr/>
        </p:nvSpPr>
        <p:spPr>
          <a:xfrm>
            <a:off x="537080" y="461516"/>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r-FR" b="1">
                <a:solidFill>
                  <a:srgbClr val="182440"/>
                </a:solidFill>
                <a:latin typeface="Arial" panose="020B0604020202020204"/>
              </a:rPr>
              <a:t>III. REGULARITE DES OFFRES – C. Vérification des prix et des coûts</a:t>
            </a:r>
          </a:p>
        </p:txBody>
      </p:sp>
    </p:spTree>
    <p:extLst>
      <p:ext uri="{BB962C8B-B14F-4D97-AF65-F5344CB8AC3E}">
        <p14:creationId xmlns:p14="http://schemas.microsoft.com/office/powerpoint/2010/main" val="1086777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84</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pic>
        <p:nvPicPr>
          <p:cNvPr id="12" name="Picture Placeholder 11">
            <a:extLst>
              <a:ext uri="{FF2B5EF4-FFF2-40B4-BE49-F238E27FC236}">
                <a16:creationId xmlns:a16="http://schemas.microsoft.com/office/drawing/2014/main" id="{7B1E24DE-32D6-4907-9708-767B7B9032CD}"/>
              </a:ext>
            </a:extLst>
          </p:cNvPr>
          <p:cNvPicPr>
            <a:picLocks noGrp="1" noChangeAspect="1"/>
          </p:cNvPicPr>
          <p:nvPr>
            <p:ph type="pic" sz="quarter" idx="18"/>
          </p:nvPr>
        </p:nvPicPr>
        <p:blipFill>
          <a:blip r:embed="rId2"/>
          <a:srcRect l="34316" r="34316"/>
          <a:stretch>
            <a:fillRect/>
          </a:stretch>
        </p:blipFill>
        <p:spPr/>
      </p:pic>
      <p:sp>
        <p:nvSpPr>
          <p:cNvPr id="2" name="Content Placeholder 1">
            <a:extLst>
              <a:ext uri="{FF2B5EF4-FFF2-40B4-BE49-F238E27FC236}">
                <a16:creationId xmlns:a16="http://schemas.microsoft.com/office/drawing/2014/main" id="{E8DF125A-F9A7-4529-B083-D1B4AE57244F}"/>
              </a:ext>
            </a:extLst>
          </p:cNvPr>
          <p:cNvSpPr>
            <a:spLocks noGrp="1"/>
          </p:cNvSpPr>
          <p:nvPr>
            <p:ph sz="quarter" idx="19"/>
          </p:nvPr>
        </p:nvSpPr>
        <p:spPr>
          <a:xfrm>
            <a:off x="515938" y="1901574"/>
            <a:ext cx="7386637" cy="3611203"/>
          </a:xfrm>
        </p:spPr>
        <p:txBody>
          <a:bodyPr vert="horz" lIns="0" tIns="0" rIns="0" bIns="0" spcCol="137160" rtlCol="0" anchor="t">
            <a:noAutofit/>
          </a:bodyPr>
          <a:lstStyle/>
          <a:p>
            <a:pPr marL="342900" lvl="0" indent="-342900">
              <a:buFont typeface="Arial" panose="020B0604020202020204" pitchFamily="34" charset="0"/>
              <a:buChar char="•"/>
              <a:tabLst>
                <a:tab pos="457200" algn="l"/>
              </a:tabLst>
            </a:pPr>
            <a:r>
              <a:rPr lang="fr-BE" sz="1800">
                <a:effectLst/>
                <a:latin typeface="Calibri"/>
                <a:ea typeface="Calibri"/>
                <a:cs typeface="Times New Roman"/>
              </a:rPr>
              <a:t>C.E.,</a:t>
            </a:r>
            <a:r>
              <a:rPr lang="fr-BE" sz="1800">
                <a:latin typeface="Calibri"/>
                <a:ea typeface="Calibri"/>
                <a:cs typeface="Times New Roman"/>
              </a:rPr>
              <a:t> arrêt</a:t>
            </a:r>
            <a:r>
              <a:rPr lang="fr-BE" sz="1800">
                <a:effectLst/>
                <a:latin typeface="Calibri"/>
                <a:ea typeface="Calibri"/>
                <a:cs typeface="Times New Roman"/>
              </a:rPr>
              <a:t> n° 258,683 du 5 février 2024, </a:t>
            </a:r>
            <a:r>
              <a:rPr lang="fr-BE" sz="1800" i="1">
                <a:effectLst/>
                <a:latin typeface="Calibri"/>
                <a:ea typeface="Calibri"/>
                <a:cs typeface="Times New Roman"/>
              </a:rPr>
              <a:t>LAB9 PRO</a:t>
            </a:r>
            <a:r>
              <a:rPr lang="fr-BE" sz="1800" i="1">
                <a:latin typeface="Calibri"/>
                <a:ea typeface="Calibri"/>
                <a:cs typeface="Times New Roman"/>
              </a:rPr>
              <a:t>.</a:t>
            </a:r>
            <a:endParaRPr lang="fr-BE" sz="1800" i="1">
              <a:effectLst/>
              <a:latin typeface="Calibri"/>
              <a:ea typeface="Calibri" panose="020F0502020204030204" pitchFamily="34" charset="0"/>
              <a:cs typeface="Times New Roman"/>
            </a:endParaRPr>
          </a:p>
          <a:p>
            <a:pPr marL="342900" lvl="0" indent="-342900">
              <a:buFont typeface="Arial" panose="020B0604020202020204" pitchFamily="34" charset="0"/>
              <a:buChar char="•"/>
              <a:tabLst>
                <a:tab pos="457200" algn="l"/>
              </a:tabLst>
            </a:pPr>
            <a:r>
              <a:rPr lang="fr-BE" sz="1800">
                <a:effectLst/>
                <a:latin typeface="Calibri"/>
                <a:ea typeface="Calibri"/>
                <a:cs typeface="Times New Roman"/>
              </a:rPr>
              <a:t>C.E., arrêt n° 258.713 du 6 février 2024, </a:t>
            </a:r>
            <a:r>
              <a:rPr lang="fr-BE" sz="1800" i="1">
                <a:latin typeface="Calibri"/>
                <a:ea typeface="Calibri"/>
                <a:cs typeface="Times New Roman"/>
              </a:rPr>
              <a:t>S.R.L. T.</a:t>
            </a:r>
          </a:p>
          <a:p>
            <a:pPr marL="342900" lvl="0" indent="-342900">
              <a:buFont typeface="Arial" panose="020B0604020202020204" pitchFamily="34" charset="0"/>
              <a:buChar char="•"/>
              <a:tabLst>
                <a:tab pos="457200" algn="l"/>
              </a:tabLst>
            </a:pPr>
            <a:r>
              <a:rPr lang="fr-BE" sz="1800">
                <a:latin typeface="Calibri"/>
                <a:ea typeface="Calibri"/>
                <a:cs typeface="Times New Roman"/>
              </a:rPr>
              <a:t>C.E., arrêt n° 259.193 du 19 mars 2024, </a:t>
            </a:r>
            <a:r>
              <a:rPr lang="fr-BE" sz="1800" i="1">
                <a:latin typeface="Calibri"/>
                <a:ea typeface="Calibri"/>
                <a:cs typeface="Times New Roman"/>
              </a:rPr>
              <a:t>S.A. TRADECO BELGIUM.</a:t>
            </a:r>
            <a:endParaRPr lang="fr-BE" sz="1800" i="1">
              <a:latin typeface="Calibri"/>
              <a:ea typeface="Calibri" panose="020F0502020204030204" pitchFamily="34" charset="0"/>
              <a:cs typeface="Times New Roman"/>
            </a:endParaRPr>
          </a:p>
          <a:p>
            <a:pPr marL="342900" lvl="0" indent="-342900">
              <a:buFont typeface="Arial" panose="020B0604020202020204" pitchFamily="34" charset="0"/>
              <a:buChar char="•"/>
              <a:tabLst>
                <a:tab pos="457200" algn="l"/>
              </a:tabLst>
            </a:pPr>
            <a:r>
              <a:rPr lang="fr-BE" sz="1800">
                <a:effectLst/>
                <a:latin typeface="Calibri"/>
                <a:ea typeface="Calibri"/>
                <a:cs typeface="Times New Roman"/>
              </a:rPr>
              <a:t>C.E., </a:t>
            </a:r>
            <a:r>
              <a:rPr lang="fr-BE" sz="1800">
                <a:latin typeface="Calibri"/>
                <a:ea typeface="Calibri"/>
                <a:cs typeface="Times New Roman"/>
              </a:rPr>
              <a:t>arrêt n° 260.309 du 27 juin 2024, </a:t>
            </a:r>
            <a:r>
              <a:rPr lang="fr-BE" sz="1800" i="1">
                <a:latin typeface="Calibri"/>
                <a:ea typeface="Calibri"/>
                <a:cs typeface="Times New Roman"/>
              </a:rPr>
              <a:t>S.R.L. ELECTRO BELUX.</a:t>
            </a:r>
            <a:endParaRPr lang="fr-BE" sz="1800" i="1">
              <a:latin typeface="Calibri"/>
              <a:ea typeface="Calibri" panose="020F0502020204030204" pitchFamily="34" charset="0"/>
              <a:cs typeface="Times New Roman"/>
            </a:endParaRPr>
          </a:p>
          <a:p>
            <a:pPr marL="342900" indent="-342900">
              <a:tabLst>
                <a:tab pos="457200" algn="l"/>
              </a:tabLst>
            </a:pPr>
            <a:r>
              <a:rPr lang="fr-BE" sz="1800">
                <a:effectLst/>
                <a:latin typeface="Calibri"/>
                <a:ea typeface="Calibri"/>
                <a:cs typeface="Times New Roman"/>
              </a:rPr>
              <a:t>C.E., </a:t>
            </a:r>
            <a:r>
              <a:rPr lang="fr-BE" sz="1800">
                <a:latin typeface="Calibri"/>
                <a:ea typeface="Calibri"/>
                <a:cs typeface="Times New Roman"/>
              </a:rPr>
              <a:t>arrêt n° </a:t>
            </a:r>
            <a:r>
              <a:rPr lang="fr-BE" sz="1800" b="0" i="0" u="none" strike="noStrike" baseline="0">
                <a:solidFill>
                  <a:srgbClr val="000000"/>
                </a:solidFill>
                <a:latin typeface="TimesNewRoman"/>
              </a:rPr>
              <a:t>260.337 du 28 juin 2024</a:t>
            </a:r>
            <a:r>
              <a:rPr lang="fr-BE" sz="1800">
                <a:latin typeface="Calibri"/>
                <a:ea typeface="Calibri"/>
                <a:cs typeface="Times New Roman"/>
              </a:rPr>
              <a:t>, </a:t>
            </a:r>
            <a:r>
              <a:rPr lang="fr-BE" sz="1800" i="1">
                <a:latin typeface="Calibri"/>
                <a:ea typeface="Calibri"/>
                <a:cs typeface="Times New Roman"/>
              </a:rPr>
              <a:t>S.A. BIZLINER.</a:t>
            </a:r>
            <a:endParaRPr lang="fr-BE" sz="1800" i="1">
              <a:latin typeface="Calibri"/>
              <a:ea typeface="Calibri" panose="020F0502020204030204" pitchFamily="34" charset="0"/>
              <a:cs typeface="Times New Roman"/>
            </a:endParaRPr>
          </a:p>
          <a:p>
            <a:pPr marL="342900" indent="-342900">
              <a:tabLst>
                <a:tab pos="457200" algn="l"/>
              </a:tabLst>
            </a:pPr>
            <a:r>
              <a:rPr lang="fr-BE" sz="1800">
                <a:effectLst/>
                <a:latin typeface="Calibri"/>
                <a:ea typeface="Calibri"/>
                <a:cs typeface="Times New Roman"/>
              </a:rPr>
              <a:t>C.E., </a:t>
            </a:r>
            <a:r>
              <a:rPr lang="fr-BE" sz="1800">
                <a:latin typeface="Calibri"/>
                <a:ea typeface="Calibri"/>
                <a:cs typeface="Times New Roman"/>
              </a:rPr>
              <a:t>arrêt n° 260.397 du 4 juillet 2024, </a:t>
            </a:r>
            <a:r>
              <a:rPr lang="fr-BE" sz="1800" i="1">
                <a:latin typeface="Calibri"/>
                <a:ea typeface="Calibri"/>
                <a:cs typeface="Times New Roman"/>
              </a:rPr>
              <a:t>S.A. BEMAT et DERTHE.</a:t>
            </a:r>
            <a:endParaRPr lang="fr-BE" sz="1800" i="1">
              <a:latin typeface="Calibri"/>
              <a:ea typeface="Calibri" panose="020F0502020204030204" pitchFamily="34" charset="0"/>
              <a:cs typeface="Times New Roman"/>
            </a:endParaRPr>
          </a:p>
          <a:p>
            <a:pPr marL="342900" indent="-342900">
              <a:tabLst>
                <a:tab pos="457200" algn="l"/>
              </a:tabLst>
            </a:pPr>
            <a:r>
              <a:rPr lang="fr-BE" sz="1800">
                <a:effectLst/>
                <a:latin typeface="Calibri"/>
                <a:ea typeface="Calibri"/>
                <a:cs typeface="Times New Roman"/>
              </a:rPr>
              <a:t>C.E., </a:t>
            </a:r>
            <a:r>
              <a:rPr lang="fr-BE" sz="1800">
                <a:latin typeface="Calibri"/>
                <a:ea typeface="Calibri"/>
                <a:cs typeface="Times New Roman"/>
              </a:rPr>
              <a:t>arrêt n° 260.462 du 26 juillet 2024, </a:t>
            </a:r>
            <a:r>
              <a:rPr lang="fr-BE" sz="1800" i="1">
                <a:latin typeface="Calibri"/>
                <a:ea typeface="Calibri"/>
                <a:cs typeface="Times New Roman"/>
              </a:rPr>
              <a:t>S.A VENTURIS.</a:t>
            </a:r>
            <a:endParaRPr lang="fr-BE" sz="1800" i="1">
              <a:latin typeface="Calibri"/>
              <a:ea typeface="Calibri" panose="020F0502020204030204" pitchFamily="34" charset="0"/>
              <a:cs typeface="Times New Roman"/>
            </a:endParaRPr>
          </a:p>
          <a:p>
            <a:pPr marL="342900" indent="-342900">
              <a:tabLst>
                <a:tab pos="457200" algn="l"/>
              </a:tabLst>
            </a:pPr>
            <a:r>
              <a:rPr lang="fr-BE" sz="1800">
                <a:solidFill>
                  <a:srgbClr val="000000"/>
                </a:solidFill>
                <a:latin typeface="Calibri"/>
                <a:ea typeface="Calibri"/>
                <a:cs typeface="Times New Roman"/>
              </a:rPr>
              <a:t>C.E., arrêt n° 259.817 du 22 mai 2024, </a:t>
            </a:r>
            <a:r>
              <a:rPr lang="fr-BE" sz="1800" i="1">
                <a:solidFill>
                  <a:srgbClr val="000000"/>
                </a:solidFill>
                <a:latin typeface="Calibri"/>
                <a:ea typeface="Calibri"/>
                <a:cs typeface="Times New Roman"/>
              </a:rPr>
              <a:t>M.L. et S.C. LEROY ET ASSOCIÉS.</a:t>
            </a:r>
            <a:endParaRPr lang="fr-BE" sz="1800" i="1">
              <a:solidFill>
                <a:srgbClr val="000000"/>
              </a:solidFill>
              <a:effectLst/>
              <a:latin typeface="Calibri"/>
              <a:ea typeface="+mn-lt"/>
              <a:cs typeface="Times New Roman"/>
            </a:endParaRPr>
          </a:p>
          <a:p>
            <a:pPr marL="342900" indent="-342900">
              <a:tabLst>
                <a:tab pos="457200" algn="l"/>
              </a:tabLst>
            </a:pPr>
            <a:r>
              <a:rPr lang="fr-BE" sz="1800">
                <a:solidFill>
                  <a:srgbClr val="000000"/>
                </a:solidFill>
                <a:latin typeface="Calibri"/>
                <a:ea typeface="Calibri"/>
                <a:cs typeface="Times New Roman"/>
              </a:rPr>
              <a:t>C.E., arrêt n° 259.212 du 21 mars 2024, </a:t>
            </a:r>
            <a:r>
              <a:rPr lang="fr-BE" sz="1800" i="1">
                <a:solidFill>
                  <a:srgbClr val="000000"/>
                </a:solidFill>
                <a:latin typeface="Calibri"/>
                <a:ea typeface="Calibri"/>
                <a:cs typeface="Times New Roman"/>
              </a:rPr>
              <a:t>A.</a:t>
            </a:r>
          </a:p>
          <a:p>
            <a:pPr marL="342900" indent="-342900">
              <a:tabLst>
                <a:tab pos="457200" algn="l"/>
              </a:tabLst>
            </a:pPr>
            <a:endParaRPr lang="fr-BE" sz="1800" i="1">
              <a:latin typeface="Calibri" panose="020F0502020204030204" pitchFamily="34" charset="0"/>
              <a:ea typeface="Calibri" panose="020F0502020204030204" pitchFamily="34" charset="0"/>
              <a:cs typeface="Times New Roman" panose="02020603050405020304" pitchFamily="18" charset="0"/>
            </a:endParaRPr>
          </a:p>
          <a:p>
            <a:pPr marL="0" indent="0">
              <a:buNone/>
              <a:tabLst>
                <a:tab pos="457200" algn="l"/>
              </a:tabLst>
            </a:pPr>
            <a:endParaRPr lang="fr-BE" sz="1800" i="1">
              <a:latin typeface="Calibri" panose="020F0502020204030204" pitchFamily="34" charset="0"/>
              <a:ea typeface="Calibri" panose="020F0502020204030204" pitchFamily="34" charset="0"/>
              <a:cs typeface="Times New Roman" panose="02020603050405020304" pitchFamily="18" charset="0"/>
            </a:endParaRPr>
          </a:p>
        </p:txBody>
      </p:sp>
      <p:sp>
        <p:nvSpPr>
          <p:cNvPr id="3" name="Title 5">
            <a:extLst>
              <a:ext uri="{FF2B5EF4-FFF2-40B4-BE49-F238E27FC236}">
                <a16:creationId xmlns:a16="http://schemas.microsoft.com/office/drawing/2014/main" id="{10D3D78B-FB45-401E-DE44-0257A5D9B2C1}"/>
              </a:ext>
            </a:extLst>
          </p:cNvPr>
          <p:cNvSpPr txBox="1">
            <a:spLocks/>
          </p:cNvSpPr>
          <p:nvPr/>
        </p:nvSpPr>
        <p:spPr>
          <a:xfrm>
            <a:off x="523151" y="761705"/>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sz="2800">
                <a:solidFill>
                  <a:srgbClr val="0073CF"/>
                </a:solidFill>
              </a:rPr>
              <a:t>Pour d’autres arrêts sur la régularité </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5" name="Text Placeholder 1">
            <a:extLst>
              <a:ext uri="{FF2B5EF4-FFF2-40B4-BE49-F238E27FC236}">
                <a16:creationId xmlns:a16="http://schemas.microsoft.com/office/drawing/2014/main" id="{66ED9A1D-135B-D596-F4F8-11D2E3C54AD4}"/>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429939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p:txBody>
          <a:bodyPr/>
          <a:lstStyle/>
          <a:p>
            <a:pPr algn="just"/>
            <a:r>
              <a:rPr lang="fr-BE" noProof="0"/>
              <a:t>IV. L’attribution</a:t>
            </a:r>
          </a:p>
        </p:txBody>
      </p:sp>
      <p:sp>
        <p:nvSpPr>
          <p:cNvPr id="5" name="Slide Number Placeholder 4"/>
          <p:cNvSpPr>
            <a:spLocks noGrp="1"/>
          </p:cNvSpPr>
          <p:nvPr>
            <p:ph type="sldNum" sz="quarter" idx="4"/>
          </p:nvPr>
        </p:nvSpPr>
        <p:spPr/>
        <p:txBody>
          <a:bodyPr/>
          <a:lstStyle/>
          <a:p>
            <a:fld id="{F9591D4C-BB8F-AE46-BE73-C616F30BBC5B}" type="slidenum">
              <a:rPr lang="en-US" smtClean="0"/>
              <a:pPr/>
              <a:t>85</a:t>
            </a:fld>
            <a:endParaRPr lang="en-US"/>
          </a:p>
        </p:txBody>
      </p:sp>
      <p:pic>
        <p:nvPicPr>
          <p:cNvPr id="9" name="Picture Placeholder 8">
            <a:extLst>
              <a:ext uri="{FF2B5EF4-FFF2-40B4-BE49-F238E27FC236}">
                <a16:creationId xmlns:a16="http://schemas.microsoft.com/office/drawing/2014/main" id="{A6E3219B-9808-4221-BD95-7579AA9260BB}"/>
              </a:ext>
            </a:extLst>
          </p:cNvPr>
          <p:cNvPicPr>
            <a:picLocks noGrp="1" noChangeAspect="1"/>
          </p:cNvPicPr>
          <p:nvPr>
            <p:ph type="pic" sz="quarter" idx="18"/>
          </p:nvPr>
        </p:nvPicPr>
        <p:blipFill>
          <a:blip r:embed="rId2"/>
          <a:srcRect t="27060" b="27060"/>
          <a:stretch>
            <a:fillRect/>
          </a:stretch>
        </p:blipFill>
        <p:spPr/>
      </p:pic>
      <p:sp>
        <p:nvSpPr>
          <p:cNvPr id="10" name="Footer Placeholder 9">
            <a:extLst>
              <a:ext uri="{FF2B5EF4-FFF2-40B4-BE49-F238E27FC236}">
                <a16:creationId xmlns:a16="http://schemas.microsoft.com/office/drawing/2014/main" id="{1BFE17A9-2DE8-4254-B770-EE80DE1509DA}"/>
              </a:ext>
            </a:extLst>
          </p:cNvPr>
          <p:cNvSpPr>
            <a:spLocks noGrp="1"/>
          </p:cNvSpPr>
          <p:nvPr>
            <p:ph type="ftr" sz="quarter" idx="3"/>
          </p:nvPr>
        </p:nvSpPr>
        <p:spPr/>
        <p:txBody>
          <a:bodyPr/>
          <a:lstStyle/>
          <a:p>
            <a:r>
              <a:rPr lang="en-US"/>
              <a:t>National Tender Day - 17 octobre 2024</a:t>
            </a:r>
          </a:p>
        </p:txBody>
      </p:sp>
    </p:spTree>
    <p:extLst>
      <p:ext uri="{BB962C8B-B14F-4D97-AF65-F5344CB8AC3E}">
        <p14:creationId xmlns:p14="http://schemas.microsoft.com/office/powerpoint/2010/main" val="22138436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560C55-13CD-3208-B607-A9F1D87CB1FB}"/>
              </a:ext>
            </a:extLst>
          </p:cNvPr>
          <p:cNvSpPr>
            <a:spLocks noGrp="1"/>
          </p:cNvSpPr>
          <p:nvPr>
            <p:ph sz="quarter" idx="18"/>
          </p:nvPr>
        </p:nvSpPr>
        <p:spPr>
          <a:xfrm>
            <a:off x="537204" y="1749270"/>
            <a:ext cx="11230713" cy="4516386"/>
          </a:xfrm>
        </p:spPr>
        <p:txBody>
          <a:bodyPr vert="horz" lIns="0" tIns="0" rIns="0" bIns="0" spcCol="137160" rtlCol="0" anchor="t">
            <a:noAutofit/>
          </a:bodyPr>
          <a:lstStyle/>
          <a:p>
            <a:pPr marL="229870" indent="-229870" algn="just"/>
            <a:r>
              <a:rPr lang="fr-BE" sz="1800"/>
              <a:t>Le marché litigieux avait pour objet la « Gestion et collecte des déchets ménagers 2024-2025 ».</a:t>
            </a:r>
            <a:endParaRPr lang="en-US"/>
          </a:p>
          <a:p>
            <a:pPr marL="229870" indent="-229870" algn="just"/>
            <a:r>
              <a:rPr lang="fr-BE" sz="1800"/>
              <a:t>La question se posait de savoir si l’un des critères d’attribution choisis par la partie adverse était conforme à l’article 81 de la loi du 17 juin 2016 relative aux marchés publics.</a:t>
            </a:r>
            <a:endParaRPr lang="fr-BE" sz="1800">
              <a:cs typeface="Arial" panose="020B0604020202020204"/>
            </a:endParaRPr>
          </a:p>
          <a:p>
            <a:pPr marL="0" indent="0" algn="just">
              <a:buNone/>
            </a:pPr>
            <a:r>
              <a:rPr lang="fr-BE" sz="1800"/>
              <a:t>	« (…) </a:t>
            </a:r>
            <a:r>
              <a:rPr lang="fr-BE" sz="1800" i="1"/>
              <a:t>Le second critère est intitulé « considérations sociales » et est pondéré à concurrence de 20 	points. Dans le cahier spécial des charges, ce critère est décrit comme il suit : « Le soumissionnaire 	est tenu de joindre à son offre une note écrite de maximum une page A4 démontrant le caractère 	social de son entreprise </a:t>
            </a:r>
            <a:r>
              <a:rPr lang="fr-BE" sz="1800"/>
              <a:t>».</a:t>
            </a:r>
            <a:endParaRPr lang="fr-BE" sz="1800">
              <a:cs typeface="Arial" panose="020B0604020202020204"/>
            </a:endParaRPr>
          </a:p>
          <a:p>
            <a:pPr marL="229870" indent="-229870" algn="just"/>
            <a:r>
              <a:rPr lang="fr-BE" sz="1800"/>
              <a:t>Le Conseil d’Etat a décidé que : </a:t>
            </a:r>
            <a:endParaRPr lang="fr-BE" sz="1800">
              <a:cs typeface="Arial" panose="020B0604020202020204"/>
            </a:endParaRPr>
          </a:p>
          <a:p>
            <a:pPr marL="0" indent="0" algn="just">
              <a:buNone/>
            </a:pPr>
            <a:r>
              <a:rPr lang="fr-BE" sz="1800"/>
              <a:t>	« </a:t>
            </a:r>
            <a:r>
              <a:rPr lang="fr-BE" sz="1800" i="1"/>
              <a:t>Contrairement à ce qu’affirme la partie adverse, le « caractère social d’une entreprise » ne peut pas 	nécessairement être compris comme renvoyant à « la nature du personnel que l’entreprise emploie » 	et aux « objectifs d’insertion socioprofessionnelle » de l’entreprise. </a:t>
            </a:r>
            <a:r>
              <a:rPr lang="fr-BE" sz="1800"/>
              <a:t>(…)</a:t>
            </a:r>
            <a:endParaRPr lang="fr-BE" sz="1800">
              <a:cs typeface="Arial" panose="020B0604020202020204"/>
            </a:endParaRPr>
          </a:p>
          <a:p>
            <a:pPr marL="0" indent="0" algn="just">
              <a:buNone/>
            </a:pPr>
            <a:r>
              <a:rPr lang="fr-BE" sz="1800" i="1"/>
              <a:t>	En conséquence, </a:t>
            </a:r>
            <a:r>
              <a:rPr lang="fr-BE" sz="1800" b="1" i="1"/>
              <a:t>le critère d’attribution litigieux est dépourvu de la clarté et de la précision</a:t>
            </a:r>
            <a:r>
              <a:rPr lang="fr-BE" sz="1800" i="1"/>
              <a:t> qui 	auraient permis aux soumissionnaires de savoir, au moment de la préparation de leurs offres, quels 	éléments concrets seraient valorisés par le pouvoir adjudicateur et lesquels ne le seraient pas au 	stade de l’examen des offres. </a:t>
            </a:r>
            <a:r>
              <a:rPr lang="fr-BE" sz="1800"/>
              <a:t>»</a:t>
            </a:r>
            <a:endParaRPr lang="fr-BE" sz="1800">
              <a:cs typeface="Arial" panose="020B0604020202020204"/>
            </a:endParaRPr>
          </a:p>
          <a:p>
            <a:pPr marL="0" indent="0" algn="l">
              <a:buNone/>
            </a:pPr>
            <a:endParaRPr lang="fr-BE" sz="1800"/>
          </a:p>
        </p:txBody>
      </p:sp>
      <p:sp>
        <p:nvSpPr>
          <p:cNvPr id="3" name="Text Placeholder 2">
            <a:extLst>
              <a:ext uri="{FF2B5EF4-FFF2-40B4-BE49-F238E27FC236}">
                <a16:creationId xmlns:a16="http://schemas.microsoft.com/office/drawing/2014/main" id="{952BF2B2-6641-42F3-3C5E-05103C6BC748}"/>
              </a:ext>
            </a:extLst>
          </p:cNvPr>
          <p:cNvSpPr>
            <a:spLocks noGrp="1"/>
          </p:cNvSpPr>
          <p:nvPr>
            <p:ph type="body" idx="1"/>
          </p:nvPr>
        </p:nvSpPr>
        <p:spPr>
          <a:xfrm>
            <a:off x="537204" y="1418128"/>
            <a:ext cx="11160124" cy="435600"/>
          </a:xfrm>
        </p:spPr>
        <p:txBody>
          <a:bodyPr>
            <a:noAutofit/>
          </a:bodyPr>
          <a:lstStyle/>
          <a:p>
            <a:pPr algn="just"/>
            <a:r>
              <a:rPr lang="fr-BE">
                <a:latin typeface="Cambria"/>
                <a:ea typeface="Cambria"/>
              </a:rPr>
              <a:t>Critère d’attribution – liberté de choix des critères d’attribution</a:t>
            </a:r>
            <a:endParaRPr lang="fr-BE" noProof="0">
              <a:latin typeface="Cambria"/>
              <a:ea typeface="Cambria"/>
            </a:endParaRPr>
          </a:p>
        </p:txBody>
      </p:sp>
      <p:sp>
        <p:nvSpPr>
          <p:cNvPr id="4" name="Slide Number Placeholder 3">
            <a:extLst>
              <a:ext uri="{FF2B5EF4-FFF2-40B4-BE49-F238E27FC236}">
                <a16:creationId xmlns:a16="http://schemas.microsoft.com/office/drawing/2014/main" id="{01AE2F45-2BA9-96A4-0193-588BD7FBDAF4}"/>
              </a:ext>
            </a:extLst>
          </p:cNvPr>
          <p:cNvSpPr>
            <a:spLocks noGrp="1"/>
          </p:cNvSpPr>
          <p:nvPr>
            <p:ph type="sldNum" sz="quarter" idx="12"/>
          </p:nvPr>
        </p:nvSpPr>
        <p:spPr/>
        <p:txBody>
          <a:bodyPr/>
          <a:lstStyle/>
          <a:p>
            <a:fld id="{F9591D4C-BB8F-AE46-BE73-C616F30BBC5B}" type="slidenum">
              <a:rPr lang="en-US" dirty="0" smtClean="0"/>
              <a:pPr/>
              <a:t>86</a:t>
            </a:fld>
            <a:endParaRPr lang="en-US"/>
          </a:p>
        </p:txBody>
      </p:sp>
      <p:sp>
        <p:nvSpPr>
          <p:cNvPr id="7" name="Footer Placeholder 6">
            <a:extLst>
              <a:ext uri="{FF2B5EF4-FFF2-40B4-BE49-F238E27FC236}">
                <a16:creationId xmlns:a16="http://schemas.microsoft.com/office/drawing/2014/main" id="{7CDA4711-0730-A802-91B0-B1C13C9D0848}"/>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3349B309-0586-F7D3-6E2C-8EED9A6111A4}"/>
              </a:ext>
            </a:extLst>
          </p:cNvPr>
          <p:cNvSpPr txBox="1">
            <a:spLocks/>
          </p:cNvSpPr>
          <p:nvPr/>
        </p:nvSpPr>
        <p:spPr>
          <a:xfrm>
            <a:off x="537204" y="672836"/>
            <a:ext cx="1089541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a:solidFill>
                  <a:srgbClr val="0073CF"/>
                </a:solidFill>
                <a:latin typeface="Cambria"/>
                <a:ea typeface="Cambria"/>
              </a:rPr>
              <a:t>C.E., arrêt n° 259.209 du 20 mars 2024, </a:t>
            </a:r>
            <a:r>
              <a:rPr lang="fr-BE" sz="2800" i="1">
                <a:solidFill>
                  <a:srgbClr val="0073CF"/>
                </a:solidFill>
                <a:latin typeface="Cambria"/>
                <a:ea typeface="Cambria"/>
              </a:rPr>
              <a:t>S.R.L. REMONDIS BELGIEN </a:t>
            </a:r>
            <a:r>
              <a:rPr lang="fr-BE" sz="2800">
                <a:solidFill>
                  <a:srgbClr val="0073CF"/>
                </a:solidFill>
                <a:latin typeface="Cambria"/>
                <a:ea typeface="Cambria"/>
              </a:rPr>
              <a:t>(extrême urgence)</a:t>
            </a:r>
            <a:endParaRPr lang="en-US" sz="2800" b="0"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87B431D1-3934-9DD0-8F2E-A3F5A464AF70}"/>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5127344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325222-37D6-EACA-F422-8640721D63D6}"/>
              </a:ext>
            </a:extLst>
          </p:cNvPr>
          <p:cNvSpPr>
            <a:spLocks noGrp="1"/>
          </p:cNvSpPr>
          <p:nvPr>
            <p:ph sz="quarter" idx="18"/>
          </p:nvPr>
        </p:nvSpPr>
        <p:spPr>
          <a:xfrm>
            <a:off x="520731" y="1918414"/>
            <a:ext cx="11160124" cy="4426554"/>
          </a:xfrm>
        </p:spPr>
        <p:txBody>
          <a:bodyPr vert="horz" lIns="0" tIns="0" rIns="0" bIns="0" spcCol="137160" rtlCol="0" anchor="t">
            <a:noAutofit/>
          </a:bodyPr>
          <a:lstStyle/>
          <a:p>
            <a:pPr marL="229870" indent="-229870" algn="just"/>
            <a:r>
              <a:rPr lang="en-US" sz="1800">
                <a:cs typeface="Arial"/>
              </a:rPr>
              <a:t>Le </a:t>
            </a:r>
            <a:r>
              <a:rPr lang="en-US" sz="1800" err="1">
                <a:cs typeface="Arial"/>
              </a:rPr>
              <a:t>marché</a:t>
            </a:r>
            <a:r>
              <a:rPr lang="en-US" sz="1800">
                <a:cs typeface="Arial"/>
              </a:rPr>
              <a:t> </a:t>
            </a:r>
            <a:r>
              <a:rPr lang="en-US" sz="1800" err="1">
                <a:cs typeface="Arial"/>
              </a:rPr>
              <a:t>litigieux</a:t>
            </a:r>
            <a:r>
              <a:rPr lang="en-US" sz="1800">
                <a:cs typeface="Arial"/>
              </a:rPr>
              <a:t> a pour </a:t>
            </a:r>
            <a:r>
              <a:rPr lang="en-US" sz="1800" err="1">
                <a:cs typeface="Arial"/>
              </a:rPr>
              <a:t>objet</a:t>
            </a:r>
            <a:r>
              <a:rPr lang="en-US" sz="1800">
                <a:cs typeface="Arial"/>
              </a:rPr>
              <a:t> la </a:t>
            </a:r>
            <a:r>
              <a:rPr lang="en-US" sz="1800" err="1">
                <a:cs typeface="Arial"/>
              </a:rPr>
              <a:t>démolition</a:t>
            </a:r>
            <a:r>
              <a:rPr lang="en-US" sz="1800">
                <a:cs typeface="Arial"/>
              </a:rPr>
              <a:t> de </a:t>
            </a:r>
            <a:r>
              <a:rPr lang="en-US" sz="1800" err="1">
                <a:cs typeface="Arial"/>
              </a:rPr>
              <a:t>bâtiments</a:t>
            </a:r>
            <a:r>
              <a:rPr lang="en-US" sz="1800">
                <a:cs typeface="Arial"/>
              </a:rPr>
              <a:t> </a:t>
            </a:r>
            <a:r>
              <a:rPr lang="en-US" sz="1800" err="1">
                <a:cs typeface="Arial"/>
              </a:rPr>
              <a:t>comprenant</a:t>
            </a:r>
            <a:r>
              <a:rPr lang="en-US" sz="1800">
                <a:cs typeface="Arial"/>
              </a:rPr>
              <a:t> </a:t>
            </a:r>
            <a:r>
              <a:rPr lang="en-US" sz="1800" err="1">
                <a:cs typeface="Arial"/>
              </a:rPr>
              <a:t>notamment</a:t>
            </a:r>
            <a:r>
              <a:rPr lang="en-US" sz="1800">
                <a:cs typeface="Arial"/>
              </a:rPr>
              <a:t> </a:t>
            </a:r>
            <a:r>
              <a:rPr lang="en-US" sz="1800" err="1">
                <a:latin typeface="Arial"/>
                <a:cs typeface="Arial"/>
              </a:rPr>
              <a:t>l’évacuation</a:t>
            </a:r>
            <a:r>
              <a:rPr lang="en-US" sz="1800">
                <a:latin typeface="Arial"/>
                <a:cs typeface="Arial"/>
              </a:rPr>
              <a:t> </a:t>
            </a:r>
            <a:r>
              <a:rPr lang="en-US" sz="1800" err="1">
                <a:latin typeface="Arial"/>
                <a:cs typeface="Arial"/>
              </a:rPr>
              <a:t>d’éléments</a:t>
            </a:r>
            <a:r>
              <a:rPr lang="en-US" sz="1800">
                <a:latin typeface="Arial"/>
                <a:cs typeface="Arial"/>
              </a:rPr>
              <a:t> </a:t>
            </a:r>
            <a:r>
              <a:rPr lang="en-US" sz="1800" err="1">
                <a:latin typeface="Arial"/>
                <a:cs typeface="Arial"/>
              </a:rPr>
              <a:t>en</a:t>
            </a:r>
            <a:r>
              <a:rPr lang="en-US" sz="1800">
                <a:latin typeface="Arial"/>
                <a:cs typeface="Arial"/>
              </a:rPr>
              <a:t> </a:t>
            </a:r>
            <a:r>
              <a:rPr lang="en-US" sz="1800" err="1">
                <a:latin typeface="Arial"/>
                <a:cs typeface="Arial"/>
              </a:rPr>
              <a:t>amiante</a:t>
            </a:r>
            <a:r>
              <a:rPr lang="en-US" sz="1800">
                <a:latin typeface="Arial"/>
                <a:cs typeface="Arial"/>
              </a:rPr>
              <a:t>. </a:t>
            </a:r>
            <a:endParaRPr lang="en-US"/>
          </a:p>
          <a:p>
            <a:pPr marL="229870" indent="-229870" algn="just"/>
            <a:r>
              <a:rPr lang="en-US" sz="1800">
                <a:ea typeface="+mn-lt"/>
                <a:cs typeface="+mn-lt"/>
              </a:rPr>
              <a:t>La </a:t>
            </a:r>
            <a:r>
              <a:rPr lang="en-US" sz="1800" err="1">
                <a:ea typeface="+mn-lt"/>
                <a:cs typeface="+mn-lt"/>
              </a:rPr>
              <a:t>requérante</a:t>
            </a:r>
            <a:r>
              <a:rPr lang="en-US" sz="1800">
                <a:ea typeface="+mn-lt"/>
                <a:cs typeface="+mn-lt"/>
              </a:rPr>
              <a:t> a </a:t>
            </a:r>
            <a:r>
              <a:rPr lang="en-US" sz="1800" err="1">
                <a:ea typeface="+mn-lt"/>
                <a:cs typeface="+mn-lt"/>
              </a:rPr>
              <a:t>introduit</a:t>
            </a:r>
            <a:r>
              <a:rPr lang="en-US" sz="1800">
                <a:ea typeface="+mn-lt"/>
                <a:cs typeface="+mn-lt"/>
              </a:rPr>
              <a:t> </a:t>
            </a:r>
            <a:r>
              <a:rPr lang="en-US" sz="1800" err="1">
                <a:ea typeface="+mn-lt"/>
                <a:cs typeface="+mn-lt"/>
              </a:rPr>
              <a:t>une</a:t>
            </a:r>
            <a:r>
              <a:rPr lang="en-US" sz="1800">
                <a:ea typeface="+mn-lt"/>
                <a:cs typeface="+mn-lt"/>
              </a:rPr>
              <a:t> </a:t>
            </a:r>
            <a:r>
              <a:rPr lang="en-US" sz="1800" err="1">
                <a:ea typeface="+mn-lt"/>
                <a:cs typeface="+mn-lt"/>
              </a:rPr>
              <a:t>demande</a:t>
            </a:r>
            <a:r>
              <a:rPr lang="en-US" sz="1800">
                <a:ea typeface="+mn-lt"/>
                <a:cs typeface="+mn-lt"/>
              </a:rPr>
              <a:t> de suspension </a:t>
            </a:r>
            <a:r>
              <a:rPr lang="en-US" sz="1800" err="1">
                <a:ea typeface="+mn-lt"/>
                <a:cs typeface="+mn-lt"/>
              </a:rPr>
              <a:t>d’extrême</a:t>
            </a:r>
            <a:r>
              <a:rPr lang="en-US" sz="1800">
                <a:ea typeface="+mn-lt"/>
                <a:cs typeface="+mn-lt"/>
              </a:rPr>
              <a:t> urgence pour contester </a:t>
            </a:r>
            <a:r>
              <a:rPr lang="en-US" sz="1800" err="1">
                <a:ea typeface="+mn-lt"/>
                <a:cs typeface="+mn-lt"/>
              </a:rPr>
              <a:t>l’attribution</a:t>
            </a:r>
            <a:r>
              <a:rPr lang="en-US" sz="1800">
                <a:ea typeface="+mn-lt"/>
                <a:cs typeface="+mn-lt"/>
              </a:rPr>
              <a:t> de </a:t>
            </a:r>
            <a:r>
              <a:rPr lang="en-US" sz="1800" err="1">
                <a:ea typeface="+mn-lt"/>
                <a:cs typeface="+mn-lt"/>
              </a:rPr>
              <a:t>ce</a:t>
            </a:r>
            <a:r>
              <a:rPr lang="en-US" sz="1800">
                <a:ea typeface="+mn-lt"/>
                <a:cs typeface="+mn-lt"/>
              </a:rPr>
              <a:t> </a:t>
            </a:r>
            <a:r>
              <a:rPr lang="en-US" sz="1800" err="1">
                <a:ea typeface="+mn-lt"/>
                <a:cs typeface="+mn-lt"/>
              </a:rPr>
              <a:t>marché</a:t>
            </a:r>
            <a:r>
              <a:rPr lang="en-US" sz="1800">
                <a:ea typeface="+mn-lt"/>
                <a:cs typeface="+mn-lt"/>
              </a:rPr>
              <a:t> à la SA </a:t>
            </a:r>
            <a:r>
              <a:rPr lang="en-US" sz="1800" err="1">
                <a:ea typeface="+mn-lt"/>
                <a:cs typeface="+mn-lt"/>
              </a:rPr>
              <a:t>Établissements</a:t>
            </a:r>
            <a:r>
              <a:rPr lang="en-US" sz="1800">
                <a:ea typeface="+mn-lt"/>
                <a:cs typeface="+mn-lt"/>
              </a:rPr>
              <a:t> Maurice Wanty, qui a </a:t>
            </a:r>
            <a:r>
              <a:rPr lang="en-US" sz="1800" err="1">
                <a:ea typeface="+mn-lt"/>
                <a:cs typeface="+mn-lt"/>
              </a:rPr>
              <a:t>proposé</a:t>
            </a:r>
            <a:r>
              <a:rPr lang="en-US" sz="1800">
                <a:ea typeface="+mn-lt"/>
                <a:cs typeface="+mn-lt"/>
              </a:rPr>
              <a:t> </a:t>
            </a:r>
            <a:r>
              <a:rPr lang="en-US" sz="1800" err="1">
                <a:ea typeface="+mn-lt"/>
                <a:cs typeface="+mn-lt"/>
              </a:rPr>
              <a:t>l’offre</a:t>
            </a:r>
            <a:r>
              <a:rPr lang="en-US" sz="1800">
                <a:ea typeface="+mn-lt"/>
                <a:cs typeface="+mn-lt"/>
              </a:rPr>
              <a:t> la plus </a:t>
            </a:r>
            <a:r>
              <a:rPr lang="en-US" sz="1800" err="1">
                <a:ea typeface="+mn-lt"/>
                <a:cs typeface="+mn-lt"/>
              </a:rPr>
              <a:t>basse</a:t>
            </a:r>
            <a:r>
              <a:rPr lang="en-US" sz="1800">
                <a:ea typeface="+mn-lt"/>
                <a:cs typeface="+mn-lt"/>
              </a:rPr>
              <a:t>, après </a:t>
            </a:r>
            <a:r>
              <a:rPr lang="en-US" sz="1800" err="1">
                <a:ea typeface="+mn-lt"/>
                <a:cs typeface="+mn-lt"/>
              </a:rPr>
              <a:t>une</a:t>
            </a:r>
            <a:r>
              <a:rPr lang="en-US" sz="1800">
                <a:ea typeface="+mn-lt"/>
                <a:cs typeface="+mn-lt"/>
              </a:rPr>
              <a:t> </a:t>
            </a:r>
            <a:r>
              <a:rPr lang="en-US" sz="1800" err="1">
                <a:ea typeface="+mn-lt"/>
                <a:cs typeface="+mn-lt"/>
              </a:rPr>
              <a:t>négociation</a:t>
            </a:r>
            <a:r>
              <a:rPr lang="en-US" sz="1800">
                <a:ea typeface="+mn-lt"/>
                <a:cs typeface="+mn-lt"/>
              </a:rPr>
              <a:t> des prix </a:t>
            </a:r>
            <a:r>
              <a:rPr lang="en-US" sz="1800" err="1">
                <a:ea typeface="+mn-lt"/>
                <a:cs typeface="+mn-lt"/>
              </a:rPr>
              <a:t>aboutissant</a:t>
            </a:r>
            <a:r>
              <a:rPr lang="en-US" sz="1800">
                <a:ea typeface="+mn-lt"/>
                <a:cs typeface="+mn-lt"/>
              </a:rPr>
              <a:t> sur </a:t>
            </a:r>
            <a:r>
              <a:rPr lang="en-US" sz="1800" err="1">
                <a:ea typeface="+mn-lt"/>
                <a:cs typeface="+mn-lt"/>
              </a:rPr>
              <a:t>une</a:t>
            </a:r>
            <a:r>
              <a:rPr lang="en-US" sz="1800">
                <a:ea typeface="+mn-lt"/>
                <a:cs typeface="+mn-lt"/>
              </a:rPr>
              <a:t> </a:t>
            </a:r>
            <a:r>
              <a:rPr lang="en-US" sz="1800" i="1">
                <a:ea typeface="+mn-lt"/>
                <a:cs typeface="+mn-lt"/>
              </a:rPr>
              <a:t>best and final offer</a:t>
            </a:r>
            <a:r>
              <a:rPr lang="en-US" sz="1800">
                <a:ea typeface="+mn-lt"/>
                <a:cs typeface="+mn-lt"/>
              </a:rPr>
              <a:t>.</a:t>
            </a:r>
          </a:p>
          <a:p>
            <a:pPr marL="229870" indent="-229870" algn="just"/>
            <a:r>
              <a:rPr lang="en-US" sz="1800">
                <a:latin typeface="Arial"/>
                <a:ea typeface="+mn-lt"/>
                <a:cs typeface="Arial"/>
              </a:rPr>
              <a:t>La </a:t>
            </a:r>
            <a:r>
              <a:rPr lang="en-US" sz="1800" err="1">
                <a:latin typeface="Arial"/>
                <a:ea typeface="+mn-lt"/>
                <a:cs typeface="Arial"/>
              </a:rPr>
              <a:t>requérante</a:t>
            </a:r>
            <a:r>
              <a:rPr lang="en-US" sz="1800">
                <a:latin typeface="Arial"/>
                <a:ea typeface="+mn-lt"/>
                <a:cs typeface="Arial"/>
              </a:rPr>
              <a:t> </a:t>
            </a:r>
            <a:r>
              <a:rPr lang="en-US" sz="1800" err="1">
                <a:latin typeface="Arial"/>
                <a:ea typeface="+mn-lt"/>
                <a:cs typeface="Arial"/>
              </a:rPr>
              <a:t>reproche</a:t>
            </a:r>
            <a:r>
              <a:rPr lang="en-US" sz="1800">
                <a:latin typeface="Arial"/>
                <a:ea typeface="+mn-lt"/>
                <a:cs typeface="Arial"/>
              </a:rPr>
              <a:t> au PA </a:t>
            </a:r>
            <a:r>
              <a:rPr lang="en-US" sz="1800" err="1">
                <a:latin typeface="Arial"/>
                <a:ea typeface="+mn-lt"/>
                <a:cs typeface="Arial"/>
              </a:rPr>
              <a:t>d'avoir</a:t>
            </a:r>
            <a:r>
              <a:rPr lang="en-US" sz="1800">
                <a:latin typeface="Arial"/>
                <a:ea typeface="+mn-lt"/>
                <a:cs typeface="Arial"/>
              </a:rPr>
              <a:t> </a:t>
            </a:r>
            <a:r>
              <a:rPr lang="en-US" sz="1800" err="1">
                <a:latin typeface="Arial"/>
                <a:ea typeface="+mn-lt"/>
                <a:cs typeface="Arial"/>
              </a:rPr>
              <a:t>divulgué</a:t>
            </a:r>
            <a:r>
              <a:rPr lang="en-US" sz="1800">
                <a:latin typeface="Arial"/>
                <a:ea typeface="+mn-lt"/>
                <a:cs typeface="Arial"/>
              </a:rPr>
              <a:t> </a:t>
            </a:r>
            <a:r>
              <a:rPr lang="en-US" sz="1800" err="1">
                <a:latin typeface="Arial"/>
                <a:ea typeface="+mn-lt"/>
                <a:cs typeface="Arial"/>
              </a:rPr>
              <a:t>une</a:t>
            </a:r>
            <a:r>
              <a:rPr lang="en-US" sz="1800">
                <a:latin typeface="Arial"/>
                <a:ea typeface="+mn-lt"/>
                <a:cs typeface="Arial"/>
              </a:rPr>
              <a:t> information technique </a:t>
            </a:r>
            <a:r>
              <a:rPr lang="en-US" sz="1800">
                <a:ea typeface="+mn-lt"/>
                <a:cs typeface="+mn-lt"/>
              </a:rPr>
              <a:t>aux </a:t>
            </a:r>
            <a:r>
              <a:rPr lang="en-US" sz="1800" err="1">
                <a:ea typeface="+mn-lt"/>
                <a:cs typeface="+mn-lt"/>
              </a:rPr>
              <a:t>soumissionnaires</a:t>
            </a:r>
            <a:r>
              <a:rPr lang="en-US" sz="1800">
                <a:ea typeface="+mn-lt"/>
                <a:cs typeface="+mn-lt"/>
              </a:rPr>
              <a:t>,</a:t>
            </a:r>
            <a:r>
              <a:rPr lang="en-US" sz="1800">
                <a:latin typeface="Arial"/>
                <a:ea typeface="+mn-lt"/>
                <a:cs typeface="Arial"/>
              </a:rPr>
              <a:t> que la </a:t>
            </a:r>
            <a:r>
              <a:rPr lang="en-US" sz="1800" err="1">
                <a:latin typeface="Arial"/>
                <a:ea typeface="+mn-lt"/>
                <a:cs typeface="Arial"/>
              </a:rPr>
              <a:t>requérante</a:t>
            </a:r>
            <a:r>
              <a:rPr lang="en-US" sz="1800">
                <a:latin typeface="Arial"/>
                <a:ea typeface="+mn-lt"/>
                <a:cs typeface="Arial"/>
              </a:rPr>
              <a:t> </a:t>
            </a:r>
            <a:r>
              <a:rPr lang="en-US" sz="1800" err="1">
                <a:latin typeface="Arial"/>
                <a:ea typeface="+mn-lt"/>
                <a:cs typeface="Arial"/>
              </a:rPr>
              <a:t>considère</a:t>
            </a:r>
            <a:r>
              <a:rPr lang="en-US" sz="1800">
                <a:latin typeface="Arial"/>
                <a:ea typeface="+mn-lt"/>
                <a:cs typeface="Arial"/>
              </a:rPr>
              <a:t> </a:t>
            </a:r>
            <a:r>
              <a:rPr lang="en-US" sz="1800" err="1">
                <a:latin typeface="Arial"/>
                <a:ea typeface="+mn-lt"/>
                <a:cs typeface="Arial"/>
              </a:rPr>
              <a:t>comme</a:t>
            </a:r>
            <a:r>
              <a:rPr lang="en-US" sz="1800">
                <a:latin typeface="Arial"/>
                <a:ea typeface="+mn-lt"/>
                <a:cs typeface="Arial"/>
              </a:rPr>
              <a:t> </a:t>
            </a:r>
            <a:r>
              <a:rPr lang="en-US" sz="1800" err="1">
                <a:latin typeface="Arial"/>
                <a:ea typeface="+mn-lt"/>
                <a:cs typeface="Arial"/>
              </a:rPr>
              <a:t>confidentielle</a:t>
            </a:r>
            <a:r>
              <a:rPr lang="en-US" sz="1800">
                <a:latin typeface="Arial"/>
                <a:ea typeface="+mn-lt"/>
                <a:cs typeface="Arial"/>
              </a:rPr>
              <a:t>, </a:t>
            </a:r>
            <a:r>
              <a:rPr lang="en-US" sz="1800" err="1">
                <a:latin typeface="Arial"/>
                <a:ea typeface="+mn-lt"/>
                <a:cs typeface="Arial"/>
              </a:rPr>
              <a:t>constatée</a:t>
            </a:r>
            <a:r>
              <a:rPr lang="en-US" sz="1800">
                <a:ea typeface="+mn-lt"/>
                <a:cs typeface="+mn-lt"/>
              </a:rPr>
              <a:t> </a:t>
            </a:r>
            <a:r>
              <a:rPr lang="en-US" sz="1800" err="1">
                <a:ea typeface="+mn-lt"/>
                <a:cs typeface="+mn-lt"/>
              </a:rPr>
              <a:t>lors</a:t>
            </a:r>
            <a:r>
              <a:rPr lang="en-US" sz="1800">
                <a:ea typeface="+mn-lt"/>
                <a:cs typeface="+mn-lt"/>
              </a:rPr>
              <a:t> de la </a:t>
            </a:r>
            <a:r>
              <a:rPr lang="en-US" sz="1800" err="1">
                <a:ea typeface="+mn-lt"/>
                <a:cs typeface="+mn-lt"/>
              </a:rPr>
              <a:t>visite</a:t>
            </a:r>
            <a:r>
              <a:rPr lang="en-US" sz="1800">
                <a:ea typeface="+mn-lt"/>
                <a:cs typeface="+mn-lt"/>
              </a:rPr>
              <a:t> </a:t>
            </a:r>
            <a:r>
              <a:rPr lang="en-US" sz="1800" err="1">
                <a:ea typeface="+mn-lt"/>
                <a:cs typeface="+mn-lt"/>
              </a:rPr>
              <a:t>obligatoire</a:t>
            </a:r>
            <a:r>
              <a:rPr lang="en-US" sz="1800">
                <a:latin typeface="Arial"/>
                <a:ea typeface="+mn-lt"/>
                <a:cs typeface="Arial"/>
              </a:rPr>
              <a:t> sur le site de la </a:t>
            </a:r>
            <a:r>
              <a:rPr lang="en-US" sz="1800" err="1">
                <a:latin typeface="Arial"/>
                <a:ea typeface="+mn-lt"/>
                <a:cs typeface="Arial"/>
              </a:rPr>
              <a:t>démolition</a:t>
            </a:r>
            <a:r>
              <a:rPr lang="en-US" sz="1800">
                <a:latin typeface="Arial"/>
                <a:ea typeface="+mn-lt"/>
                <a:cs typeface="Arial"/>
              </a:rPr>
              <a:t>. Cette information </a:t>
            </a:r>
            <a:r>
              <a:rPr lang="en-US" sz="1800" err="1">
                <a:latin typeface="Arial"/>
                <a:ea typeface="+mn-lt"/>
                <a:cs typeface="Arial"/>
              </a:rPr>
              <a:t>concernait</a:t>
            </a:r>
            <a:r>
              <a:rPr lang="en-US" sz="1800">
                <a:latin typeface="Arial"/>
                <a:ea typeface="+mn-lt"/>
                <a:cs typeface="Arial"/>
              </a:rPr>
              <a:t> </a:t>
            </a:r>
            <a:r>
              <a:rPr lang="en-US" sz="1800" err="1">
                <a:latin typeface="Arial"/>
                <a:ea typeface="+mn-lt"/>
                <a:cs typeface="Arial"/>
              </a:rPr>
              <a:t>l'absence</a:t>
            </a:r>
            <a:r>
              <a:rPr lang="en-US" sz="1800">
                <a:latin typeface="Arial"/>
                <a:ea typeface="+mn-lt"/>
                <a:cs typeface="Arial"/>
              </a:rPr>
              <a:t> de </a:t>
            </a:r>
            <a:r>
              <a:rPr lang="en-US" sz="1800" err="1">
                <a:latin typeface="Arial"/>
                <a:ea typeface="+mn-lt"/>
                <a:cs typeface="Arial"/>
              </a:rPr>
              <a:t>certains</a:t>
            </a:r>
            <a:r>
              <a:rPr lang="en-US" sz="1800">
                <a:latin typeface="Arial"/>
                <a:ea typeface="+mn-lt"/>
                <a:cs typeface="Arial"/>
              </a:rPr>
              <a:t> </a:t>
            </a:r>
            <a:r>
              <a:rPr lang="en-US" sz="1800" err="1">
                <a:latin typeface="Arial"/>
                <a:ea typeface="+mn-lt"/>
                <a:cs typeface="Arial"/>
              </a:rPr>
              <a:t>éléments</a:t>
            </a:r>
            <a:r>
              <a:rPr lang="en-US" sz="1800">
                <a:latin typeface="Arial"/>
                <a:ea typeface="+mn-lt"/>
                <a:cs typeface="Arial"/>
              </a:rPr>
              <a:t> de </a:t>
            </a:r>
            <a:r>
              <a:rPr lang="en-US" sz="1800" err="1">
                <a:latin typeface="Arial"/>
                <a:ea typeface="+mn-lt"/>
                <a:cs typeface="Arial"/>
              </a:rPr>
              <a:t>l'inventaire</a:t>
            </a:r>
            <a:r>
              <a:rPr lang="en-US" sz="1800">
                <a:latin typeface="Arial"/>
                <a:ea typeface="+mn-lt"/>
                <a:cs typeface="Arial"/>
              </a:rPr>
              <a:t> </a:t>
            </a:r>
            <a:r>
              <a:rPr lang="en-US" sz="1800" err="1">
                <a:latin typeface="Arial"/>
                <a:ea typeface="+mn-lt"/>
                <a:cs typeface="Arial"/>
              </a:rPr>
              <a:t>visuel</a:t>
            </a:r>
            <a:r>
              <a:rPr lang="en-US" sz="1800">
                <a:latin typeface="Arial"/>
                <a:ea typeface="+mn-lt"/>
                <a:cs typeface="Arial"/>
              </a:rPr>
              <a:t> </a:t>
            </a:r>
            <a:r>
              <a:rPr lang="en-US" sz="1800" err="1">
                <a:latin typeface="Arial"/>
                <a:ea typeface="+mn-lt"/>
                <a:cs typeface="Arial"/>
              </a:rPr>
              <a:t>amiante</a:t>
            </a:r>
            <a:r>
              <a:rPr lang="en-US" sz="1800">
                <a:latin typeface="Arial"/>
                <a:ea typeface="+mn-lt"/>
                <a:cs typeface="Arial"/>
              </a:rPr>
              <a:t> de 2007. </a:t>
            </a:r>
            <a:r>
              <a:rPr lang="en-US" sz="1800" err="1">
                <a:latin typeface="Arial"/>
                <a:ea typeface="+mn-lt"/>
                <a:cs typeface="Arial"/>
              </a:rPr>
              <a:t>Selon</a:t>
            </a:r>
            <a:r>
              <a:rPr lang="en-US" sz="1800">
                <a:latin typeface="Arial"/>
                <a:ea typeface="+mn-lt"/>
                <a:cs typeface="Arial"/>
              </a:rPr>
              <a:t> la </a:t>
            </a:r>
            <a:r>
              <a:rPr lang="en-US" sz="1800" err="1">
                <a:latin typeface="Arial"/>
                <a:ea typeface="+mn-lt"/>
                <a:cs typeface="Arial"/>
              </a:rPr>
              <a:t>requérante</a:t>
            </a:r>
            <a:r>
              <a:rPr lang="en-US" sz="1800">
                <a:latin typeface="Arial"/>
                <a:ea typeface="+mn-lt"/>
                <a:cs typeface="Arial"/>
              </a:rPr>
              <a:t>, </a:t>
            </a:r>
            <a:r>
              <a:rPr lang="en-US" sz="1800" err="1">
                <a:latin typeface="Arial"/>
                <a:ea typeface="+mn-lt"/>
                <a:cs typeface="Arial"/>
              </a:rPr>
              <a:t>en</a:t>
            </a:r>
            <a:r>
              <a:rPr lang="en-US" sz="1800">
                <a:latin typeface="Arial"/>
                <a:ea typeface="+mn-lt"/>
                <a:cs typeface="Arial"/>
              </a:rPr>
              <a:t> </a:t>
            </a:r>
            <a:r>
              <a:rPr lang="en-US" sz="1800" err="1">
                <a:latin typeface="Arial"/>
                <a:ea typeface="+mn-lt"/>
                <a:cs typeface="Arial"/>
              </a:rPr>
              <a:t>invitant</a:t>
            </a:r>
            <a:r>
              <a:rPr lang="en-US" sz="1800">
                <a:latin typeface="Arial"/>
                <a:ea typeface="+mn-lt"/>
                <a:cs typeface="Arial"/>
              </a:rPr>
              <a:t> les </a:t>
            </a:r>
            <a:r>
              <a:rPr lang="en-US" sz="1800" err="1">
                <a:latin typeface="Arial"/>
                <a:ea typeface="+mn-lt"/>
                <a:cs typeface="Arial"/>
              </a:rPr>
              <a:t>soumissionnaires</a:t>
            </a:r>
            <a:r>
              <a:rPr lang="en-US" sz="1800">
                <a:latin typeface="Arial"/>
                <a:ea typeface="+mn-lt"/>
                <a:cs typeface="Arial"/>
              </a:rPr>
              <a:t> à </a:t>
            </a:r>
            <a:r>
              <a:rPr lang="en-US" sz="1800" err="1">
                <a:latin typeface="Arial"/>
                <a:ea typeface="+mn-lt"/>
                <a:cs typeface="Arial"/>
              </a:rPr>
              <a:t>soumettre</a:t>
            </a:r>
            <a:r>
              <a:rPr lang="en-US" sz="1800">
                <a:latin typeface="Arial"/>
                <a:ea typeface="+mn-lt"/>
                <a:cs typeface="Arial"/>
              </a:rPr>
              <a:t> </a:t>
            </a:r>
            <a:r>
              <a:rPr lang="en-US" sz="1800" err="1">
                <a:latin typeface="Arial"/>
                <a:ea typeface="+mn-lt"/>
                <a:cs typeface="Arial"/>
              </a:rPr>
              <a:t>une</a:t>
            </a:r>
            <a:r>
              <a:rPr lang="en-US" sz="1800">
                <a:latin typeface="Arial"/>
                <a:ea typeface="+mn-lt"/>
                <a:cs typeface="Arial"/>
              </a:rPr>
              <a:t> </a:t>
            </a:r>
            <a:r>
              <a:rPr lang="en-US" sz="1800" i="1">
                <a:latin typeface="Arial"/>
                <a:ea typeface="+mn-lt"/>
                <a:cs typeface="Arial"/>
              </a:rPr>
              <a:t>best and final offer</a:t>
            </a:r>
            <a:r>
              <a:rPr lang="en-US" sz="1800">
                <a:latin typeface="Arial"/>
                <a:ea typeface="+mn-lt"/>
                <a:cs typeface="Arial"/>
              </a:rPr>
              <a:t> </a:t>
            </a:r>
            <a:r>
              <a:rPr lang="en-US" sz="1800" err="1">
                <a:latin typeface="Arial"/>
                <a:ea typeface="+mn-lt"/>
                <a:cs typeface="Arial"/>
              </a:rPr>
              <a:t>en</a:t>
            </a:r>
            <a:r>
              <a:rPr lang="en-US" sz="1800">
                <a:latin typeface="Arial"/>
                <a:ea typeface="+mn-lt"/>
                <a:cs typeface="Arial"/>
              </a:rPr>
              <a:t> </a:t>
            </a:r>
            <a:r>
              <a:rPr lang="en-US" sz="1800" err="1">
                <a:latin typeface="Arial"/>
                <a:ea typeface="+mn-lt"/>
                <a:cs typeface="Arial"/>
              </a:rPr>
              <a:t>précisant</a:t>
            </a:r>
            <a:r>
              <a:rPr lang="en-US" sz="1800">
                <a:latin typeface="Arial"/>
                <a:ea typeface="+mn-lt"/>
                <a:cs typeface="Arial"/>
              </a:rPr>
              <a:t> que </a:t>
            </a:r>
            <a:r>
              <a:rPr lang="en-US" sz="1800" err="1">
                <a:latin typeface="Arial"/>
                <a:ea typeface="+mn-lt"/>
                <a:cs typeface="Arial"/>
              </a:rPr>
              <a:t>ces</a:t>
            </a:r>
            <a:r>
              <a:rPr lang="en-US" sz="1800">
                <a:latin typeface="Arial"/>
                <a:ea typeface="+mn-lt"/>
                <a:cs typeface="Arial"/>
              </a:rPr>
              <a:t> </a:t>
            </a:r>
            <a:r>
              <a:rPr lang="en-US" sz="1800" err="1">
                <a:latin typeface="Arial"/>
                <a:ea typeface="+mn-lt"/>
                <a:cs typeface="Arial"/>
              </a:rPr>
              <a:t>éléments</a:t>
            </a:r>
            <a:r>
              <a:rPr lang="en-US" sz="1800">
                <a:latin typeface="Arial"/>
                <a:ea typeface="+mn-lt"/>
                <a:cs typeface="Arial"/>
              </a:rPr>
              <a:t> </a:t>
            </a:r>
            <a:r>
              <a:rPr lang="en-US" sz="1800" err="1">
                <a:latin typeface="Arial"/>
                <a:ea typeface="+mn-lt"/>
                <a:cs typeface="Arial"/>
              </a:rPr>
              <a:t>n’étaient</a:t>
            </a:r>
            <a:r>
              <a:rPr lang="en-US" sz="1800">
                <a:latin typeface="Arial"/>
                <a:ea typeface="+mn-lt"/>
                <a:cs typeface="Arial"/>
              </a:rPr>
              <a:t> plus </a:t>
            </a:r>
            <a:r>
              <a:rPr lang="en-US" sz="1800" err="1">
                <a:latin typeface="Arial"/>
                <a:ea typeface="+mn-lt"/>
                <a:cs typeface="Arial"/>
              </a:rPr>
              <a:t>présents</a:t>
            </a:r>
            <a:r>
              <a:rPr lang="en-US" sz="1800">
                <a:latin typeface="Arial"/>
                <a:ea typeface="+mn-lt"/>
                <a:cs typeface="Arial"/>
              </a:rPr>
              <a:t>, le PA </a:t>
            </a:r>
            <a:r>
              <a:rPr lang="en-US" sz="1800" err="1">
                <a:latin typeface="Arial"/>
                <a:ea typeface="+mn-lt"/>
                <a:cs typeface="Arial"/>
              </a:rPr>
              <a:t>aurait</a:t>
            </a:r>
            <a:r>
              <a:rPr lang="en-US" sz="1800">
                <a:latin typeface="Arial"/>
                <a:ea typeface="+mn-lt"/>
                <a:cs typeface="Arial"/>
              </a:rPr>
              <a:t> </a:t>
            </a:r>
            <a:r>
              <a:rPr lang="en-US" sz="1800" err="1">
                <a:latin typeface="Arial"/>
                <a:ea typeface="+mn-lt"/>
                <a:cs typeface="Arial"/>
              </a:rPr>
              <a:t>indûment</a:t>
            </a:r>
            <a:r>
              <a:rPr lang="en-US" sz="1800">
                <a:latin typeface="Arial"/>
                <a:ea typeface="+mn-lt"/>
                <a:cs typeface="Arial"/>
              </a:rPr>
              <a:t> </a:t>
            </a:r>
            <a:r>
              <a:rPr lang="en-US" sz="1800" err="1">
                <a:latin typeface="Arial"/>
                <a:ea typeface="+mn-lt"/>
                <a:cs typeface="Arial"/>
              </a:rPr>
              <a:t>partagé</a:t>
            </a:r>
            <a:r>
              <a:rPr lang="en-US" sz="1800">
                <a:latin typeface="Arial"/>
                <a:ea typeface="+mn-lt"/>
                <a:cs typeface="Arial"/>
              </a:rPr>
              <a:t> </a:t>
            </a:r>
            <a:r>
              <a:rPr lang="en-US" sz="1800" err="1">
                <a:latin typeface="Arial"/>
                <a:ea typeface="+mn-lt"/>
                <a:cs typeface="Arial"/>
              </a:rPr>
              <a:t>cette</a:t>
            </a:r>
            <a:r>
              <a:rPr lang="en-US" sz="1800">
                <a:latin typeface="Arial"/>
                <a:ea typeface="+mn-lt"/>
                <a:cs typeface="Arial"/>
              </a:rPr>
              <a:t> information, </a:t>
            </a:r>
            <a:r>
              <a:rPr lang="en-US" sz="1800" err="1">
                <a:latin typeface="Arial"/>
                <a:ea typeface="+mn-lt"/>
                <a:cs typeface="Arial"/>
              </a:rPr>
              <a:t>permettant</a:t>
            </a:r>
            <a:r>
              <a:rPr lang="en-US" sz="1800">
                <a:latin typeface="Arial"/>
                <a:ea typeface="+mn-lt"/>
                <a:cs typeface="Arial"/>
              </a:rPr>
              <a:t> </a:t>
            </a:r>
            <a:r>
              <a:rPr lang="en-US" sz="1800" err="1">
                <a:latin typeface="Arial"/>
                <a:ea typeface="+mn-lt"/>
                <a:cs typeface="Arial"/>
              </a:rPr>
              <a:t>ainsi</a:t>
            </a:r>
            <a:r>
              <a:rPr lang="en-US" sz="1800">
                <a:latin typeface="Arial"/>
                <a:ea typeface="+mn-lt"/>
                <a:cs typeface="Arial"/>
              </a:rPr>
              <a:t> aux </a:t>
            </a:r>
            <a:r>
              <a:rPr lang="en-US" sz="1800" err="1">
                <a:latin typeface="Arial"/>
                <a:ea typeface="+mn-lt"/>
                <a:cs typeface="Arial"/>
              </a:rPr>
              <a:t>soumissionnaires</a:t>
            </a:r>
            <a:r>
              <a:rPr lang="en-US" sz="1800">
                <a:latin typeface="Arial"/>
                <a:ea typeface="+mn-lt"/>
                <a:cs typeface="Arial"/>
              </a:rPr>
              <a:t> de modifier </a:t>
            </a:r>
            <a:r>
              <a:rPr lang="en-US" sz="1800" err="1">
                <a:latin typeface="Arial"/>
                <a:ea typeface="+mn-lt"/>
                <a:cs typeface="Arial"/>
              </a:rPr>
              <a:t>leurs</a:t>
            </a:r>
            <a:r>
              <a:rPr lang="en-US" sz="1800">
                <a:latin typeface="Arial"/>
                <a:ea typeface="+mn-lt"/>
                <a:cs typeface="Arial"/>
              </a:rPr>
              <a:t> </a:t>
            </a:r>
            <a:r>
              <a:rPr lang="en-US" sz="1800" err="1">
                <a:latin typeface="Arial"/>
                <a:ea typeface="+mn-lt"/>
                <a:cs typeface="Arial"/>
              </a:rPr>
              <a:t>offres</a:t>
            </a:r>
            <a:r>
              <a:rPr lang="en-US" sz="1800">
                <a:latin typeface="Arial"/>
                <a:ea typeface="+mn-lt"/>
                <a:cs typeface="Arial"/>
              </a:rPr>
              <a:t> </a:t>
            </a:r>
            <a:r>
              <a:rPr lang="en-US" sz="1800" err="1">
                <a:latin typeface="Arial"/>
                <a:ea typeface="+mn-lt"/>
                <a:cs typeface="Arial"/>
              </a:rPr>
              <a:t>en</a:t>
            </a:r>
            <a:r>
              <a:rPr lang="en-US" sz="1800">
                <a:latin typeface="Arial"/>
                <a:ea typeface="+mn-lt"/>
                <a:cs typeface="Arial"/>
              </a:rPr>
              <a:t> </a:t>
            </a:r>
            <a:r>
              <a:rPr lang="en-US" sz="1800" err="1">
                <a:latin typeface="Arial"/>
                <a:ea typeface="+mn-lt"/>
                <a:cs typeface="Arial"/>
              </a:rPr>
              <a:t>conséquence</a:t>
            </a:r>
            <a:r>
              <a:rPr lang="en-US" sz="1800">
                <a:latin typeface="Arial"/>
                <a:ea typeface="+mn-lt"/>
                <a:cs typeface="Arial"/>
              </a:rPr>
              <a:t> et </a:t>
            </a:r>
            <a:r>
              <a:rPr lang="en-US" sz="1800" err="1">
                <a:latin typeface="Arial"/>
                <a:ea typeface="+mn-lt"/>
                <a:cs typeface="Arial"/>
              </a:rPr>
              <a:t>modifiant</a:t>
            </a:r>
            <a:r>
              <a:rPr lang="en-US" sz="1800">
                <a:latin typeface="Arial"/>
                <a:ea typeface="+mn-lt"/>
                <a:cs typeface="Arial"/>
              </a:rPr>
              <a:t> </a:t>
            </a:r>
            <a:r>
              <a:rPr lang="en-US" sz="1800" err="1">
                <a:latin typeface="Arial"/>
                <a:ea typeface="+mn-lt"/>
                <a:cs typeface="Arial"/>
              </a:rPr>
              <a:t>ainsi</a:t>
            </a:r>
            <a:r>
              <a:rPr lang="en-US" sz="1800">
                <a:latin typeface="Arial"/>
                <a:ea typeface="+mn-lt"/>
                <a:cs typeface="Arial"/>
              </a:rPr>
              <a:t> le </a:t>
            </a:r>
            <a:r>
              <a:rPr lang="en-US" sz="1800" err="1">
                <a:latin typeface="Arial"/>
                <a:ea typeface="+mn-lt"/>
                <a:cs typeface="Arial"/>
              </a:rPr>
              <a:t>classement</a:t>
            </a:r>
            <a:r>
              <a:rPr lang="en-US" sz="1800">
                <a:latin typeface="Arial"/>
                <a:ea typeface="+mn-lt"/>
                <a:cs typeface="Arial"/>
              </a:rPr>
              <a:t> initial des </a:t>
            </a:r>
            <a:r>
              <a:rPr lang="en-US" sz="1800" err="1">
                <a:latin typeface="Arial"/>
                <a:ea typeface="+mn-lt"/>
                <a:cs typeface="Arial"/>
              </a:rPr>
              <a:t>offres</a:t>
            </a:r>
            <a:r>
              <a:rPr lang="en-US" sz="1800">
                <a:latin typeface="Arial"/>
                <a:ea typeface="+mn-lt"/>
                <a:cs typeface="Arial"/>
              </a:rPr>
              <a:t>. </a:t>
            </a:r>
            <a:r>
              <a:rPr lang="en-US" sz="1800">
                <a:ea typeface="+mn-lt"/>
                <a:cs typeface="+mn-lt"/>
              </a:rPr>
              <a:t>Par </a:t>
            </a:r>
            <a:r>
              <a:rPr lang="en-US" sz="1800" err="1">
                <a:ea typeface="+mn-lt"/>
                <a:cs typeface="+mn-lt"/>
              </a:rPr>
              <a:t>ailleurs</a:t>
            </a:r>
            <a:r>
              <a:rPr lang="en-US" sz="1800">
                <a:ea typeface="+mn-lt"/>
                <a:cs typeface="+mn-lt"/>
              </a:rPr>
              <a:t>, la </a:t>
            </a:r>
            <a:r>
              <a:rPr lang="en-US" sz="1800" err="1">
                <a:ea typeface="+mn-lt"/>
                <a:cs typeface="+mn-lt"/>
              </a:rPr>
              <a:t>requérante</a:t>
            </a:r>
            <a:r>
              <a:rPr lang="en-US" sz="1800">
                <a:ea typeface="+mn-lt"/>
                <a:cs typeface="+mn-lt"/>
              </a:rPr>
              <a:t> </a:t>
            </a:r>
            <a:r>
              <a:rPr lang="en-US" sz="1800" err="1">
                <a:ea typeface="+mn-lt"/>
                <a:cs typeface="+mn-lt"/>
              </a:rPr>
              <a:t>arguait</a:t>
            </a:r>
            <a:r>
              <a:rPr lang="en-US" sz="1800">
                <a:ea typeface="+mn-lt"/>
                <a:cs typeface="+mn-lt"/>
              </a:rPr>
              <a:t> que, dans </a:t>
            </a:r>
            <a:r>
              <a:rPr lang="en-US" sz="1800" err="1">
                <a:ea typeface="+mn-lt"/>
                <a:cs typeface="+mn-lt"/>
              </a:rPr>
              <a:t>l’hypothèse</a:t>
            </a:r>
            <a:r>
              <a:rPr lang="en-US" sz="1800">
                <a:ea typeface="+mn-lt"/>
                <a:cs typeface="+mn-lt"/>
              </a:rPr>
              <a:t> </a:t>
            </a:r>
            <a:r>
              <a:rPr lang="en-US" sz="1800" err="1">
                <a:ea typeface="+mn-lt"/>
                <a:cs typeface="+mn-lt"/>
              </a:rPr>
              <a:t>où</a:t>
            </a:r>
            <a:r>
              <a:rPr lang="en-US" sz="1800">
                <a:ea typeface="+mn-lt"/>
                <a:cs typeface="+mn-lt"/>
              </a:rPr>
              <a:t> </a:t>
            </a:r>
            <a:r>
              <a:rPr lang="en-US" sz="1800" err="1">
                <a:ea typeface="+mn-lt"/>
                <a:cs typeface="+mn-lt"/>
              </a:rPr>
              <a:t>l’information</a:t>
            </a:r>
            <a:r>
              <a:rPr lang="en-US" sz="1800">
                <a:ea typeface="+mn-lt"/>
                <a:cs typeface="+mn-lt"/>
              </a:rPr>
              <a:t> relative à </a:t>
            </a:r>
            <a:r>
              <a:rPr lang="en-US" sz="1800" err="1">
                <a:ea typeface="+mn-lt"/>
                <a:cs typeface="+mn-lt"/>
              </a:rPr>
              <a:t>l’absence</a:t>
            </a:r>
            <a:r>
              <a:rPr lang="en-US" sz="1800">
                <a:ea typeface="+mn-lt"/>
                <a:cs typeface="+mn-lt"/>
              </a:rPr>
              <a:t> </a:t>
            </a:r>
            <a:r>
              <a:rPr lang="en-US" sz="1800" err="1">
                <a:ea typeface="+mn-lt"/>
                <a:cs typeface="+mn-lt"/>
              </a:rPr>
              <a:t>d’amiante</a:t>
            </a:r>
            <a:r>
              <a:rPr lang="en-US" sz="1800">
                <a:ea typeface="+mn-lt"/>
                <a:cs typeface="+mn-lt"/>
              </a:rPr>
              <a:t> ne </a:t>
            </a:r>
            <a:r>
              <a:rPr lang="en-US" sz="1800" err="1">
                <a:ea typeface="+mn-lt"/>
                <a:cs typeface="+mn-lt"/>
              </a:rPr>
              <a:t>serait</a:t>
            </a:r>
            <a:r>
              <a:rPr lang="en-US" sz="1800">
                <a:ea typeface="+mn-lt"/>
                <a:cs typeface="+mn-lt"/>
              </a:rPr>
              <a:t> pas </a:t>
            </a:r>
            <a:r>
              <a:rPr lang="en-US" sz="1800" err="1">
                <a:ea typeface="+mn-lt"/>
                <a:cs typeface="+mn-lt"/>
              </a:rPr>
              <a:t>confidentielle</a:t>
            </a:r>
            <a:r>
              <a:rPr lang="en-US" sz="1800">
                <a:ea typeface="+mn-lt"/>
                <a:cs typeface="+mn-lt"/>
              </a:rPr>
              <a:t>, </a:t>
            </a:r>
            <a:r>
              <a:rPr lang="en-US" sz="1800" err="1">
                <a:ea typeface="+mn-lt"/>
                <a:cs typeface="+mn-lt"/>
              </a:rPr>
              <a:t>sa</a:t>
            </a:r>
            <a:r>
              <a:rPr lang="en-US" sz="1800">
                <a:ea typeface="+mn-lt"/>
                <a:cs typeface="+mn-lt"/>
              </a:rPr>
              <a:t> divulgation </a:t>
            </a:r>
            <a:r>
              <a:rPr lang="en-US" sz="1800" err="1">
                <a:ea typeface="+mn-lt"/>
                <a:cs typeface="+mn-lt"/>
              </a:rPr>
              <a:t>constituait</a:t>
            </a:r>
            <a:r>
              <a:rPr lang="en-US" sz="1800">
                <a:ea typeface="+mn-lt"/>
                <a:cs typeface="+mn-lt"/>
              </a:rPr>
              <a:t> </a:t>
            </a:r>
            <a:r>
              <a:rPr lang="en-US" sz="1800" err="1">
                <a:ea typeface="+mn-lt"/>
                <a:cs typeface="+mn-lt"/>
              </a:rPr>
              <a:t>alors</a:t>
            </a:r>
            <a:r>
              <a:rPr lang="en-US" sz="1800">
                <a:ea typeface="+mn-lt"/>
                <a:cs typeface="+mn-lt"/>
              </a:rPr>
              <a:t> </a:t>
            </a:r>
            <a:r>
              <a:rPr lang="en-US" sz="1800" err="1">
                <a:ea typeface="+mn-lt"/>
                <a:cs typeface="+mn-lt"/>
              </a:rPr>
              <a:t>une</a:t>
            </a:r>
            <a:r>
              <a:rPr lang="en-US" sz="1800">
                <a:ea typeface="+mn-lt"/>
                <a:cs typeface="+mn-lt"/>
              </a:rPr>
              <a:t> modification </a:t>
            </a:r>
            <a:r>
              <a:rPr lang="en-US" sz="1800" err="1">
                <a:ea typeface="+mn-lt"/>
                <a:cs typeface="+mn-lt"/>
              </a:rPr>
              <a:t>d’une</a:t>
            </a:r>
            <a:r>
              <a:rPr lang="en-US" sz="1800">
                <a:ea typeface="+mn-lt"/>
                <a:cs typeface="+mn-lt"/>
              </a:rPr>
              <a:t> exigence </a:t>
            </a:r>
            <a:r>
              <a:rPr lang="en-US" sz="1800" err="1">
                <a:ea typeface="+mn-lt"/>
                <a:cs typeface="+mn-lt"/>
              </a:rPr>
              <a:t>minimale</a:t>
            </a:r>
            <a:r>
              <a:rPr lang="en-US" sz="1800">
                <a:ea typeface="+mn-lt"/>
                <a:cs typeface="+mn-lt"/>
              </a:rPr>
              <a:t> technique. </a:t>
            </a:r>
            <a:r>
              <a:rPr lang="en-US" sz="1800" err="1">
                <a:ea typeface="+mn-lt"/>
                <a:cs typeface="+mn-lt"/>
              </a:rPr>
              <a:t>Selon</a:t>
            </a:r>
            <a:r>
              <a:rPr lang="en-US" sz="1800">
                <a:ea typeface="+mn-lt"/>
                <a:cs typeface="+mn-lt"/>
              </a:rPr>
              <a:t> </a:t>
            </a:r>
            <a:r>
              <a:rPr lang="en-US" sz="1800" err="1">
                <a:ea typeface="+mn-lt"/>
                <a:cs typeface="+mn-lt"/>
              </a:rPr>
              <a:t>elle</a:t>
            </a:r>
            <a:r>
              <a:rPr lang="en-US" sz="1800">
                <a:ea typeface="+mn-lt"/>
                <a:cs typeface="+mn-lt"/>
              </a:rPr>
              <a:t>, le </a:t>
            </a:r>
            <a:r>
              <a:rPr lang="en-US" sz="1800" err="1">
                <a:ea typeface="+mn-lt"/>
                <a:cs typeface="+mn-lt"/>
              </a:rPr>
              <a:t>retrait</a:t>
            </a:r>
            <a:r>
              <a:rPr lang="en-US" sz="1800">
                <a:ea typeface="+mn-lt"/>
                <a:cs typeface="+mn-lt"/>
              </a:rPr>
              <a:t> de </a:t>
            </a:r>
            <a:r>
              <a:rPr lang="en-US" sz="1800" err="1">
                <a:ea typeface="+mn-lt"/>
                <a:cs typeface="+mn-lt"/>
              </a:rPr>
              <a:t>l’amiante</a:t>
            </a:r>
            <a:r>
              <a:rPr lang="en-US" sz="1800">
                <a:ea typeface="+mn-lt"/>
                <a:cs typeface="+mn-lt"/>
              </a:rPr>
              <a:t> </a:t>
            </a:r>
            <a:r>
              <a:rPr lang="en-US" sz="1800" err="1">
                <a:ea typeface="+mn-lt"/>
                <a:cs typeface="+mn-lt"/>
              </a:rPr>
              <a:t>avant</a:t>
            </a:r>
            <a:r>
              <a:rPr lang="en-US" sz="1800">
                <a:ea typeface="+mn-lt"/>
                <a:cs typeface="+mn-lt"/>
              </a:rPr>
              <a:t> la </a:t>
            </a:r>
            <a:r>
              <a:rPr lang="en-US" sz="1800" err="1">
                <a:ea typeface="+mn-lt"/>
                <a:cs typeface="+mn-lt"/>
              </a:rPr>
              <a:t>démolition</a:t>
            </a:r>
            <a:r>
              <a:rPr lang="en-US" sz="1800">
                <a:ea typeface="+mn-lt"/>
                <a:cs typeface="+mn-lt"/>
              </a:rPr>
              <a:t> </a:t>
            </a:r>
            <a:r>
              <a:rPr lang="en-US" sz="1800" err="1">
                <a:ea typeface="+mn-lt"/>
                <a:cs typeface="+mn-lt"/>
              </a:rPr>
              <a:t>était</a:t>
            </a:r>
            <a:r>
              <a:rPr lang="en-US" sz="1800">
                <a:ea typeface="+mn-lt"/>
                <a:cs typeface="+mn-lt"/>
              </a:rPr>
              <a:t> </a:t>
            </a:r>
            <a:r>
              <a:rPr lang="en-US" sz="1800" err="1">
                <a:ea typeface="+mn-lt"/>
                <a:cs typeface="+mn-lt"/>
              </a:rPr>
              <a:t>une</a:t>
            </a:r>
            <a:r>
              <a:rPr lang="en-US" sz="1800">
                <a:ea typeface="+mn-lt"/>
                <a:cs typeface="+mn-lt"/>
              </a:rPr>
              <a:t> condition </a:t>
            </a:r>
            <a:r>
              <a:rPr lang="en-US" sz="1800" err="1">
                <a:ea typeface="+mn-lt"/>
                <a:cs typeface="+mn-lt"/>
              </a:rPr>
              <a:t>essentielle</a:t>
            </a:r>
            <a:r>
              <a:rPr lang="en-US" sz="1800">
                <a:ea typeface="+mn-lt"/>
                <a:cs typeface="+mn-lt"/>
              </a:rPr>
              <a:t> du </a:t>
            </a:r>
            <a:r>
              <a:rPr lang="en-US" sz="1800" err="1">
                <a:ea typeface="+mn-lt"/>
                <a:cs typeface="+mn-lt"/>
              </a:rPr>
              <a:t>marché</a:t>
            </a:r>
            <a:r>
              <a:rPr lang="en-US" sz="1800">
                <a:ea typeface="+mn-lt"/>
                <a:cs typeface="+mn-lt"/>
              </a:rPr>
              <a:t>, et </a:t>
            </a:r>
            <a:r>
              <a:rPr lang="en-US" sz="1800" err="1">
                <a:ea typeface="+mn-lt"/>
                <a:cs typeface="+mn-lt"/>
              </a:rPr>
              <a:t>cette</a:t>
            </a:r>
            <a:r>
              <a:rPr lang="en-US" sz="1800">
                <a:ea typeface="+mn-lt"/>
                <a:cs typeface="+mn-lt"/>
              </a:rPr>
              <a:t> modification </a:t>
            </a:r>
            <a:r>
              <a:rPr lang="en-US" sz="1800" err="1">
                <a:ea typeface="+mn-lt"/>
                <a:cs typeface="+mn-lt"/>
              </a:rPr>
              <a:t>aurait</a:t>
            </a:r>
            <a:r>
              <a:rPr lang="en-US" sz="1800">
                <a:ea typeface="+mn-lt"/>
                <a:cs typeface="+mn-lt"/>
              </a:rPr>
              <a:t> </a:t>
            </a:r>
            <a:r>
              <a:rPr lang="en-US" sz="1800" err="1">
                <a:ea typeface="+mn-lt"/>
                <a:cs typeface="+mn-lt"/>
              </a:rPr>
              <a:t>dû</a:t>
            </a:r>
            <a:r>
              <a:rPr lang="en-US" sz="1800">
                <a:ea typeface="+mn-lt"/>
                <a:cs typeface="+mn-lt"/>
              </a:rPr>
              <a:t> </a:t>
            </a:r>
            <a:r>
              <a:rPr lang="en-US" sz="1800" err="1">
                <a:ea typeface="+mn-lt"/>
                <a:cs typeface="+mn-lt"/>
              </a:rPr>
              <a:t>entraîner</a:t>
            </a:r>
            <a:r>
              <a:rPr lang="en-US" sz="1800">
                <a:ea typeface="+mn-lt"/>
                <a:cs typeface="+mn-lt"/>
              </a:rPr>
              <a:t> le </a:t>
            </a:r>
            <a:r>
              <a:rPr lang="en-US" sz="1800" err="1">
                <a:ea typeface="+mn-lt"/>
                <a:cs typeface="+mn-lt"/>
              </a:rPr>
              <a:t>lancement</a:t>
            </a:r>
            <a:r>
              <a:rPr lang="en-US" sz="1800">
                <a:ea typeface="+mn-lt"/>
                <a:cs typeface="+mn-lt"/>
              </a:rPr>
              <a:t> d'un nouveau </a:t>
            </a:r>
            <a:r>
              <a:rPr lang="en-US" sz="1800" err="1">
                <a:ea typeface="+mn-lt"/>
                <a:cs typeface="+mn-lt"/>
              </a:rPr>
              <a:t>marché</a:t>
            </a:r>
            <a:r>
              <a:rPr lang="en-US" sz="1800">
                <a:ea typeface="+mn-lt"/>
                <a:cs typeface="+mn-lt"/>
              </a:rPr>
              <a:t> public.</a:t>
            </a:r>
            <a:endParaRPr lang="en-US" sz="1800">
              <a:cs typeface="Arial"/>
            </a:endParaRPr>
          </a:p>
          <a:p>
            <a:pPr marL="229870" indent="-229870"/>
            <a:endParaRPr lang="en-US">
              <a:latin typeface="Arial"/>
              <a:cs typeface="Arial"/>
            </a:endParaRPr>
          </a:p>
          <a:p>
            <a:pPr marL="229870" indent="-229870"/>
            <a:endParaRPr lang="en-US">
              <a:cs typeface="Arial"/>
            </a:endParaRPr>
          </a:p>
        </p:txBody>
      </p:sp>
      <p:sp>
        <p:nvSpPr>
          <p:cNvPr id="4" name="Slide Number Placeholder 3">
            <a:extLst>
              <a:ext uri="{FF2B5EF4-FFF2-40B4-BE49-F238E27FC236}">
                <a16:creationId xmlns:a16="http://schemas.microsoft.com/office/drawing/2014/main" id="{FCB08043-5AF3-EA69-E15F-9F4AAF30A427}"/>
              </a:ext>
            </a:extLst>
          </p:cNvPr>
          <p:cNvSpPr>
            <a:spLocks noGrp="1"/>
          </p:cNvSpPr>
          <p:nvPr>
            <p:ph type="sldNum" sz="quarter" idx="12"/>
          </p:nvPr>
        </p:nvSpPr>
        <p:spPr/>
        <p:txBody>
          <a:bodyPr/>
          <a:lstStyle/>
          <a:p>
            <a:fld id="{F9591D4C-BB8F-AE46-BE73-C616F30BBC5B}" type="slidenum">
              <a:rPr lang="en-US" smtClean="0"/>
              <a:pPr/>
              <a:t>87</a:t>
            </a:fld>
            <a:endParaRPr lang="en-US"/>
          </a:p>
        </p:txBody>
      </p:sp>
      <p:sp>
        <p:nvSpPr>
          <p:cNvPr id="6" name="Title 5">
            <a:extLst>
              <a:ext uri="{FF2B5EF4-FFF2-40B4-BE49-F238E27FC236}">
                <a16:creationId xmlns:a16="http://schemas.microsoft.com/office/drawing/2014/main" id="{76617CA9-F095-5846-E0F9-EFCB0FF659B0}"/>
              </a:ext>
            </a:extLst>
          </p:cNvPr>
          <p:cNvSpPr>
            <a:spLocks noGrp="1"/>
          </p:cNvSpPr>
          <p:nvPr>
            <p:ph type="title"/>
          </p:nvPr>
        </p:nvSpPr>
        <p:spPr>
          <a:xfrm>
            <a:off x="515939" y="644387"/>
            <a:ext cx="11160124" cy="577153"/>
          </a:xfrm>
        </p:spPr>
        <p:txBody>
          <a:bodyPr/>
          <a:lstStyle/>
          <a:p>
            <a:r>
              <a:rPr lang="fr-BE" sz="2800">
                <a:solidFill>
                  <a:srgbClr val="0073CF"/>
                </a:solidFill>
                <a:latin typeface="Cambria"/>
                <a:ea typeface="Cambria"/>
              </a:rPr>
              <a:t>C.E., arrêt n° 259.710 du 13 mai 2024, </a:t>
            </a:r>
            <a:r>
              <a:rPr lang="fr-BE" sz="2800" i="1">
                <a:solidFill>
                  <a:srgbClr val="0073CF"/>
                </a:solidFill>
                <a:latin typeface="Cambria"/>
                <a:ea typeface="Cambria"/>
              </a:rPr>
              <a:t>S.R.L. LOISEAU </a:t>
            </a:r>
            <a:r>
              <a:rPr lang="fr-BE" sz="2800">
                <a:solidFill>
                  <a:srgbClr val="0073CF"/>
                </a:solidFill>
                <a:latin typeface="Cambria"/>
                <a:ea typeface="Cambria"/>
              </a:rPr>
              <a:t>(extrême urgence)</a:t>
            </a:r>
            <a:endParaRPr lang="en-US">
              <a:latin typeface="Cambria"/>
            </a:endParaRPr>
          </a:p>
        </p:txBody>
      </p:sp>
      <p:sp>
        <p:nvSpPr>
          <p:cNvPr id="7" name="Footer Placeholder 6">
            <a:extLst>
              <a:ext uri="{FF2B5EF4-FFF2-40B4-BE49-F238E27FC236}">
                <a16:creationId xmlns:a16="http://schemas.microsoft.com/office/drawing/2014/main" id="{4E83E165-EE29-DA63-8EC8-B1A4E9278921}"/>
              </a:ext>
            </a:extLst>
          </p:cNvPr>
          <p:cNvSpPr>
            <a:spLocks noGrp="1"/>
          </p:cNvSpPr>
          <p:nvPr>
            <p:ph type="ftr" sz="quarter" idx="17"/>
          </p:nvPr>
        </p:nvSpPr>
        <p:spPr/>
        <p:txBody>
          <a:bodyPr/>
          <a:lstStyle/>
          <a:p>
            <a:r>
              <a:rPr lang="en-US"/>
              <a:t>National Tender Day - 17 octobre 2024</a:t>
            </a:r>
          </a:p>
        </p:txBody>
      </p:sp>
      <p:sp>
        <p:nvSpPr>
          <p:cNvPr id="9" name="Text Placeholder 2">
            <a:extLst>
              <a:ext uri="{FF2B5EF4-FFF2-40B4-BE49-F238E27FC236}">
                <a16:creationId xmlns:a16="http://schemas.microsoft.com/office/drawing/2014/main" id="{84E44B4E-BAA6-5354-870E-12792CEECD8A}"/>
              </a:ext>
            </a:extLst>
          </p:cNvPr>
          <p:cNvSpPr txBox="1">
            <a:spLocks/>
          </p:cNvSpPr>
          <p:nvPr/>
        </p:nvSpPr>
        <p:spPr>
          <a:xfrm>
            <a:off x="520100" y="1076485"/>
            <a:ext cx="11160124" cy="632089"/>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Divulgation d'informations prétendument confidentielles – prétendue modification d’une exigence minimale technique</a:t>
            </a:r>
          </a:p>
        </p:txBody>
      </p:sp>
      <p:sp>
        <p:nvSpPr>
          <p:cNvPr id="5" name="Text Placeholder 1">
            <a:extLst>
              <a:ext uri="{FF2B5EF4-FFF2-40B4-BE49-F238E27FC236}">
                <a16:creationId xmlns:a16="http://schemas.microsoft.com/office/drawing/2014/main" id="{0417430E-7D7E-7261-C229-EF2C8D12C67B}"/>
              </a:ext>
            </a:extLst>
          </p:cNvPr>
          <p:cNvSpPr txBox="1">
            <a:spLocks/>
          </p:cNvSpPr>
          <p:nvPr/>
        </p:nvSpPr>
        <p:spPr>
          <a:xfrm>
            <a:off x="393639" y="247789"/>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657588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325222-37D6-EACA-F422-8640721D63D6}"/>
              </a:ext>
            </a:extLst>
          </p:cNvPr>
          <p:cNvSpPr>
            <a:spLocks noGrp="1"/>
          </p:cNvSpPr>
          <p:nvPr>
            <p:ph sz="quarter" idx="18"/>
          </p:nvPr>
        </p:nvSpPr>
        <p:spPr>
          <a:xfrm>
            <a:off x="520731" y="1719631"/>
            <a:ext cx="11160124" cy="4426554"/>
          </a:xfrm>
        </p:spPr>
        <p:txBody>
          <a:bodyPr vert="horz" lIns="0" tIns="0" rIns="0" bIns="0" spcCol="137160" rtlCol="0" anchor="t">
            <a:noAutofit/>
          </a:bodyPr>
          <a:lstStyle/>
          <a:p>
            <a:pPr marL="229870" indent="-229870" algn="just"/>
            <a:r>
              <a:rPr lang="en-US" sz="1800">
                <a:cs typeface="Arial"/>
              </a:rPr>
              <a:t>Le C.E. </a:t>
            </a:r>
            <a:r>
              <a:rPr lang="en-US" sz="1800" err="1">
                <a:cs typeface="Arial"/>
              </a:rPr>
              <a:t>rappelle</a:t>
            </a:r>
            <a:r>
              <a:rPr lang="en-US" sz="1800">
                <a:cs typeface="Arial"/>
              </a:rPr>
              <a:t> que, </a:t>
            </a:r>
            <a:r>
              <a:rPr lang="en-US" sz="1800" err="1">
                <a:cs typeface="Arial"/>
              </a:rPr>
              <a:t>selon</a:t>
            </a:r>
            <a:r>
              <a:rPr lang="en-US" sz="1800">
                <a:cs typeface="Arial"/>
              </a:rPr>
              <a:t> </a:t>
            </a:r>
            <a:r>
              <a:rPr lang="en-US" sz="1800" err="1">
                <a:cs typeface="Arial"/>
              </a:rPr>
              <a:t>l'article</a:t>
            </a:r>
            <a:r>
              <a:rPr lang="en-US" sz="1800">
                <a:cs typeface="Arial"/>
              </a:rPr>
              <a:t> 13 de la </a:t>
            </a:r>
            <a:r>
              <a:rPr lang="en-US" sz="1800" err="1">
                <a:cs typeface="Arial"/>
              </a:rPr>
              <a:t>loi</a:t>
            </a:r>
            <a:r>
              <a:rPr lang="en-US" sz="1800">
                <a:cs typeface="Arial"/>
              </a:rPr>
              <a:t> du 17 </a:t>
            </a:r>
            <a:r>
              <a:rPr lang="en-US" sz="1800" err="1">
                <a:cs typeface="Arial"/>
              </a:rPr>
              <a:t>juin</a:t>
            </a:r>
            <a:r>
              <a:rPr lang="en-US" sz="1800">
                <a:cs typeface="Arial"/>
              </a:rPr>
              <a:t> 2016 relative aux </a:t>
            </a:r>
            <a:r>
              <a:rPr lang="en-US" sz="1800" err="1">
                <a:cs typeface="Arial"/>
              </a:rPr>
              <a:t>marchés</a:t>
            </a:r>
            <a:r>
              <a:rPr lang="en-US" sz="1800">
                <a:cs typeface="Arial"/>
              </a:rPr>
              <a:t> publics, </a:t>
            </a:r>
            <a:r>
              <a:rPr lang="fr-BE" sz="1600">
                <a:cs typeface="Arial"/>
              </a:rPr>
              <a:t>« </a:t>
            </a:r>
            <a:r>
              <a:rPr lang="en-US" sz="1800" i="1">
                <a:cs typeface="Arial"/>
              </a:rPr>
              <a:t>les </a:t>
            </a:r>
            <a:r>
              <a:rPr lang="en-US" sz="1800" i="1" err="1">
                <a:cs typeface="Arial"/>
              </a:rPr>
              <a:t>informations</a:t>
            </a:r>
            <a:r>
              <a:rPr lang="en-US" sz="1800" i="1">
                <a:cs typeface="Arial"/>
              </a:rPr>
              <a:t> </a:t>
            </a:r>
            <a:r>
              <a:rPr lang="en-US" sz="1800" i="1" err="1">
                <a:cs typeface="Arial"/>
              </a:rPr>
              <a:t>confidentielles</a:t>
            </a:r>
            <a:r>
              <a:rPr lang="en-US" sz="1800" i="1">
                <a:cs typeface="Arial"/>
              </a:rPr>
              <a:t> </a:t>
            </a:r>
            <a:r>
              <a:rPr lang="en-US" sz="1800" i="1" err="1">
                <a:cs typeface="Arial"/>
              </a:rPr>
              <a:t>communiquées</a:t>
            </a:r>
            <a:r>
              <a:rPr lang="en-US" sz="1800" i="1">
                <a:cs typeface="Arial"/>
              </a:rPr>
              <a:t> par un </a:t>
            </a:r>
            <a:r>
              <a:rPr lang="en-US" sz="1800" i="1" err="1">
                <a:cs typeface="Arial"/>
              </a:rPr>
              <a:t>candidat</a:t>
            </a:r>
            <a:r>
              <a:rPr lang="en-US" sz="1800" i="1">
                <a:cs typeface="Arial"/>
              </a:rPr>
              <a:t> </a:t>
            </a:r>
            <a:r>
              <a:rPr lang="en-US" sz="1800" i="1" err="1">
                <a:cs typeface="Arial"/>
              </a:rPr>
              <a:t>ou</a:t>
            </a:r>
            <a:r>
              <a:rPr lang="en-US" sz="1800" i="1">
                <a:cs typeface="Arial"/>
              </a:rPr>
              <a:t> </a:t>
            </a:r>
            <a:r>
              <a:rPr lang="en-US" sz="1800" i="1" err="1">
                <a:cs typeface="Arial"/>
              </a:rPr>
              <a:t>soumissionnaire</a:t>
            </a:r>
            <a:r>
              <a:rPr lang="en-US" sz="1800" i="1">
                <a:cs typeface="Arial"/>
              </a:rPr>
              <a:t> au </a:t>
            </a:r>
            <a:r>
              <a:rPr lang="en-US" sz="1800" i="1" err="1">
                <a:cs typeface="Arial"/>
              </a:rPr>
              <a:t>pouvoir</a:t>
            </a:r>
            <a:r>
              <a:rPr lang="en-US" sz="1800" i="1">
                <a:cs typeface="Arial"/>
              </a:rPr>
              <a:t> </a:t>
            </a:r>
            <a:r>
              <a:rPr lang="en-US" sz="1800" i="1" err="1">
                <a:cs typeface="Arial"/>
              </a:rPr>
              <a:t>adjudicateur</a:t>
            </a:r>
            <a:r>
              <a:rPr lang="en-US" sz="1800" i="1">
                <a:cs typeface="Arial"/>
              </a:rPr>
              <a:t> </a:t>
            </a:r>
            <a:r>
              <a:rPr lang="en-US" sz="1800" i="1" err="1">
                <a:cs typeface="Arial"/>
              </a:rPr>
              <a:t>lors</a:t>
            </a:r>
            <a:r>
              <a:rPr lang="en-US" sz="1800" i="1">
                <a:cs typeface="Arial"/>
              </a:rPr>
              <a:t> </a:t>
            </a:r>
            <a:r>
              <a:rPr lang="en-US" sz="1800" i="1" err="1">
                <a:cs typeface="Arial"/>
              </a:rPr>
              <a:t>d’une</a:t>
            </a:r>
            <a:r>
              <a:rPr lang="en-US" sz="1800" i="1">
                <a:cs typeface="Arial"/>
              </a:rPr>
              <a:t> </a:t>
            </a:r>
            <a:r>
              <a:rPr lang="en-US" sz="1800" i="1" err="1">
                <a:cs typeface="Arial"/>
              </a:rPr>
              <a:t>procédure</a:t>
            </a:r>
            <a:r>
              <a:rPr lang="en-US" sz="1800" i="1">
                <a:cs typeface="Arial"/>
              </a:rPr>
              <a:t> de </a:t>
            </a:r>
            <a:r>
              <a:rPr lang="en-US" sz="1800" i="1" err="1">
                <a:cs typeface="Arial"/>
              </a:rPr>
              <a:t>passation</a:t>
            </a:r>
            <a:r>
              <a:rPr lang="en-US" sz="1800" i="1">
                <a:cs typeface="Arial"/>
              </a:rPr>
              <a:t> d’un </a:t>
            </a:r>
            <a:r>
              <a:rPr lang="en-US" sz="1800" i="1" err="1">
                <a:cs typeface="Arial"/>
              </a:rPr>
              <a:t>marché</a:t>
            </a:r>
            <a:r>
              <a:rPr lang="en-US" sz="1800" i="1">
                <a:cs typeface="Arial"/>
              </a:rPr>
              <a:t> public </a:t>
            </a:r>
            <a:r>
              <a:rPr lang="en-US" sz="1800" i="1" err="1">
                <a:cs typeface="Arial"/>
              </a:rPr>
              <a:t>sont</a:t>
            </a:r>
            <a:r>
              <a:rPr lang="en-US" sz="1800" i="1">
                <a:cs typeface="Arial"/>
              </a:rPr>
              <a:t> </a:t>
            </a:r>
            <a:r>
              <a:rPr lang="en-US" sz="1800" i="1" err="1">
                <a:cs typeface="Arial"/>
              </a:rPr>
              <a:t>notamment</a:t>
            </a:r>
            <a:r>
              <a:rPr lang="en-US" sz="1800" i="1">
                <a:cs typeface="Arial"/>
              </a:rPr>
              <a:t> les </a:t>
            </a:r>
            <a:r>
              <a:rPr lang="en-US" sz="1800" i="1" err="1">
                <a:cs typeface="Arial"/>
              </a:rPr>
              <a:t>informations</a:t>
            </a:r>
            <a:r>
              <a:rPr lang="en-US" sz="1800" i="1">
                <a:cs typeface="Arial"/>
              </a:rPr>
              <a:t> relatives </a:t>
            </a:r>
            <a:r>
              <a:rPr lang="en-US" sz="1800" b="1" i="1">
                <a:cs typeface="Arial"/>
              </a:rPr>
              <a:t>aux secrets techniques </a:t>
            </a:r>
            <a:r>
              <a:rPr lang="en-US" sz="1800" b="1" i="1" err="1">
                <a:cs typeface="Arial"/>
              </a:rPr>
              <a:t>ou</a:t>
            </a:r>
            <a:r>
              <a:rPr lang="en-US" sz="1800" b="1" i="1">
                <a:cs typeface="Arial"/>
              </a:rPr>
              <a:t> </a:t>
            </a:r>
            <a:r>
              <a:rPr lang="en-US" sz="1800" b="1" i="1" err="1">
                <a:cs typeface="Arial"/>
              </a:rPr>
              <a:t>commerciaux</a:t>
            </a:r>
            <a:r>
              <a:rPr lang="en-US" sz="1800" i="1">
                <a:cs typeface="Arial"/>
              </a:rPr>
              <a:t> et les aspects </a:t>
            </a:r>
            <a:r>
              <a:rPr lang="en-US" sz="1800" i="1" err="1">
                <a:cs typeface="Arial"/>
              </a:rPr>
              <a:t>confidentiels</a:t>
            </a:r>
            <a:r>
              <a:rPr lang="en-US" sz="1800" i="1">
                <a:cs typeface="Arial"/>
              </a:rPr>
              <a:t> de </a:t>
            </a:r>
            <a:r>
              <a:rPr lang="en-US" sz="1800" i="1" err="1">
                <a:cs typeface="Arial"/>
              </a:rPr>
              <a:t>l’offre</a:t>
            </a:r>
            <a:r>
              <a:rPr lang="en-US" sz="1800" i="1">
                <a:cs typeface="Arial"/>
              </a:rPr>
              <a:t>. Sont </a:t>
            </a:r>
            <a:r>
              <a:rPr lang="en-US" sz="1800" i="1" err="1">
                <a:cs typeface="Arial"/>
              </a:rPr>
              <a:t>ainsi</a:t>
            </a:r>
            <a:r>
              <a:rPr lang="en-US" sz="1800" i="1">
                <a:cs typeface="Arial"/>
              </a:rPr>
              <a:t> </a:t>
            </a:r>
            <a:r>
              <a:rPr lang="en-US" sz="1800" i="1" err="1">
                <a:cs typeface="Arial"/>
              </a:rPr>
              <a:t>considérées</a:t>
            </a:r>
            <a:r>
              <a:rPr lang="en-US" sz="1800" i="1">
                <a:cs typeface="Arial"/>
              </a:rPr>
              <a:t>, </a:t>
            </a:r>
            <a:r>
              <a:rPr lang="en-US" sz="1800" i="1" err="1">
                <a:cs typeface="Arial"/>
              </a:rPr>
              <a:t>en</a:t>
            </a:r>
            <a:r>
              <a:rPr lang="en-US" sz="1800" i="1">
                <a:cs typeface="Arial"/>
              </a:rPr>
              <a:t> </a:t>
            </a:r>
            <a:r>
              <a:rPr lang="en-US" sz="1800" i="1" err="1">
                <a:cs typeface="Arial"/>
              </a:rPr>
              <a:t>principe</a:t>
            </a:r>
            <a:r>
              <a:rPr lang="en-US" sz="1800" i="1">
                <a:cs typeface="Arial"/>
              </a:rPr>
              <a:t>, </a:t>
            </a:r>
            <a:r>
              <a:rPr lang="en-US" sz="1800" i="1" err="1">
                <a:cs typeface="Arial"/>
              </a:rPr>
              <a:t>comme</a:t>
            </a:r>
            <a:r>
              <a:rPr lang="en-US" sz="1800" i="1">
                <a:cs typeface="Arial"/>
              </a:rPr>
              <a:t> </a:t>
            </a:r>
            <a:r>
              <a:rPr lang="en-US" sz="1800" i="1" err="1">
                <a:cs typeface="Arial"/>
              </a:rPr>
              <a:t>confidentielles</a:t>
            </a:r>
            <a:r>
              <a:rPr lang="en-US" sz="1800" i="1">
                <a:cs typeface="Arial"/>
              </a:rPr>
              <a:t>, les </a:t>
            </a:r>
            <a:r>
              <a:rPr lang="en-US" sz="1800" i="1" err="1">
                <a:cs typeface="Arial"/>
              </a:rPr>
              <a:t>informations</a:t>
            </a:r>
            <a:r>
              <a:rPr lang="en-US" sz="1800" i="1">
                <a:cs typeface="Arial"/>
              </a:rPr>
              <a:t> relatives au </a:t>
            </a:r>
            <a:r>
              <a:rPr lang="en-US" sz="1800" b="1" i="1">
                <a:cs typeface="Arial"/>
              </a:rPr>
              <a:t>prix, aux techniques mises </a:t>
            </a:r>
            <a:r>
              <a:rPr lang="en-US" sz="1800" b="1" i="1" err="1">
                <a:cs typeface="Arial"/>
              </a:rPr>
              <a:t>en</a:t>
            </a:r>
            <a:r>
              <a:rPr lang="en-US" sz="1800" b="1" i="1">
                <a:cs typeface="Arial"/>
              </a:rPr>
              <a:t> </a:t>
            </a:r>
            <a:r>
              <a:rPr lang="en-US" sz="1800" b="1" i="1" err="1">
                <a:cs typeface="Arial"/>
              </a:rPr>
              <a:t>œuvre</a:t>
            </a:r>
            <a:r>
              <a:rPr lang="en-US" sz="1800" b="1" i="1">
                <a:cs typeface="Arial"/>
              </a:rPr>
              <a:t>, les </a:t>
            </a:r>
            <a:r>
              <a:rPr lang="en-US" sz="1800" b="1" i="1" err="1">
                <a:cs typeface="Arial"/>
              </a:rPr>
              <a:t>informations</a:t>
            </a:r>
            <a:r>
              <a:rPr lang="en-US" sz="1800" b="1" i="1">
                <a:cs typeface="Arial"/>
              </a:rPr>
              <a:t> relatives à </a:t>
            </a:r>
            <a:r>
              <a:rPr lang="en-US" sz="1800" b="1" i="1" err="1">
                <a:cs typeface="Arial"/>
              </a:rPr>
              <a:t>l'organisation</a:t>
            </a:r>
            <a:r>
              <a:rPr lang="en-US" sz="1800" b="1" i="1">
                <a:cs typeface="Arial"/>
              </a:rPr>
              <a:t> interne des </a:t>
            </a:r>
            <a:r>
              <a:rPr lang="en-US" sz="1800" b="1" i="1" err="1">
                <a:cs typeface="Arial"/>
              </a:rPr>
              <a:t>opérateurs</a:t>
            </a:r>
            <a:r>
              <a:rPr lang="en-US" sz="1800" b="1" i="1">
                <a:cs typeface="Arial"/>
              </a:rPr>
              <a:t> </a:t>
            </a:r>
            <a:r>
              <a:rPr lang="en-US" sz="1800" b="1" i="1" err="1">
                <a:cs typeface="Arial"/>
              </a:rPr>
              <a:t>économiques</a:t>
            </a:r>
            <a:r>
              <a:rPr lang="en-US" sz="1800" b="1" i="1">
                <a:cs typeface="Arial"/>
              </a:rPr>
              <a:t>, à </a:t>
            </a:r>
            <a:r>
              <a:rPr lang="en-US" sz="1800" b="1" i="1" err="1">
                <a:cs typeface="Arial"/>
              </a:rPr>
              <a:t>leurs</a:t>
            </a:r>
            <a:r>
              <a:rPr lang="en-US" sz="1800" b="1" i="1">
                <a:cs typeface="Arial"/>
              </a:rPr>
              <a:t> </a:t>
            </a:r>
            <a:r>
              <a:rPr lang="en-US" sz="1800" b="1" i="1" err="1">
                <a:cs typeface="Arial"/>
              </a:rPr>
              <a:t>méthodes</a:t>
            </a:r>
            <a:r>
              <a:rPr lang="en-US" sz="1800" b="1" i="1">
                <a:cs typeface="Arial"/>
              </a:rPr>
              <a:t> de travail, à </a:t>
            </a:r>
            <a:r>
              <a:rPr lang="en-US" sz="1800" b="1" i="1" err="1">
                <a:cs typeface="Arial"/>
              </a:rPr>
              <a:t>leurs</a:t>
            </a:r>
            <a:r>
              <a:rPr lang="en-US" sz="1800" b="1" i="1">
                <a:cs typeface="Arial"/>
              </a:rPr>
              <a:t> situations </a:t>
            </a:r>
            <a:r>
              <a:rPr lang="en-US" sz="1800" b="1" i="1" err="1">
                <a:cs typeface="Arial"/>
              </a:rPr>
              <a:t>fiscale</a:t>
            </a:r>
            <a:r>
              <a:rPr lang="en-US" sz="1800" b="1" i="1">
                <a:cs typeface="Arial"/>
              </a:rPr>
              <a:t>, </a:t>
            </a:r>
            <a:r>
              <a:rPr lang="en-US" sz="1800" b="1" i="1" err="1">
                <a:cs typeface="Arial"/>
              </a:rPr>
              <a:t>sociale</a:t>
            </a:r>
            <a:r>
              <a:rPr lang="en-US" sz="1800" b="1" i="1">
                <a:cs typeface="Arial"/>
              </a:rPr>
              <a:t> et financière, </a:t>
            </a:r>
            <a:r>
              <a:rPr lang="en-US" sz="1800" b="1" i="1" err="1">
                <a:cs typeface="Arial"/>
              </a:rPr>
              <a:t>ainsi</a:t>
            </a:r>
            <a:r>
              <a:rPr lang="en-US" sz="1800" b="1" i="1">
                <a:cs typeface="Arial"/>
              </a:rPr>
              <a:t> que les </a:t>
            </a:r>
            <a:r>
              <a:rPr lang="en-US" sz="1800" b="1" i="1" err="1">
                <a:cs typeface="Arial"/>
              </a:rPr>
              <a:t>pièces</a:t>
            </a:r>
            <a:r>
              <a:rPr lang="en-US" sz="1800" b="1" i="1">
                <a:cs typeface="Arial"/>
              </a:rPr>
              <a:t> relatives au chiffre d'affaires</a:t>
            </a:r>
            <a:r>
              <a:rPr lang="en-US" sz="1800" i="1">
                <a:cs typeface="Arial"/>
              </a:rPr>
              <a:t>. </a:t>
            </a:r>
            <a:r>
              <a:rPr lang="fr-BE" sz="1600">
                <a:cs typeface="Arial"/>
              </a:rPr>
              <a:t>»</a:t>
            </a:r>
            <a:endParaRPr lang="en-US" sz="1800" i="1">
              <a:cs typeface="Arial"/>
            </a:endParaRPr>
          </a:p>
          <a:p>
            <a:pPr marL="229870" indent="-229870" algn="just"/>
            <a:r>
              <a:rPr lang="en-US" sz="1800">
                <a:cs typeface="Arial"/>
              </a:rPr>
              <a:t>Le C.E. </a:t>
            </a:r>
            <a:r>
              <a:rPr lang="en-US" sz="1800" err="1">
                <a:cs typeface="Arial"/>
              </a:rPr>
              <a:t>considère</a:t>
            </a:r>
            <a:r>
              <a:rPr lang="en-US" sz="1800">
                <a:cs typeface="Arial"/>
              </a:rPr>
              <a:t> que </a:t>
            </a:r>
            <a:r>
              <a:rPr lang="fr-BE" sz="1600">
                <a:cs typeface="Arial"/>
              </a:rPr>
              <a:t>« </a:t>
            </a:r>
            <a:r>
              <a:rPr lang="en-US" sz="1800" i="1" err="1">
                <a:cs typeface="Arial"/>
              </a:rPr>
              <a:t>l’information</a:t>
            </a:r>
            <a:r>
              <a:rPr lang="en-US" sz="1800" i="1">
                <a:cs typeface="Arial"/>
              </a:rPr>
              <a:t> </a:t>
            </a:r>
            <a:r>
              <a:rPr lang="en-US" sz="1800" i="1" err="1">
                <a:cs typeface="Arial"/>
              </a:rPr>
              <a:t>selon</a:t>
            </a:r>
            <a:r>
              <a:rPr lang="en-US" sz="1800" i="1">
                <a:cs typeface="Arial"/>
              </a:rPr>
              <a:t> </a:t>
            </a:r>
            <a:r>
              <a:rPr lang="en-US" sz="1800" i="1" err="1">
                <a:cs typeface="Arial"/>
              </a:rPr>
              <a:t>laquelle</a:t>
            </a:r>
            <a:r>
              <a:rPr lang="en-US" sz="1800" i="1">
                <a:cs typeface="Arial"/>
              </a:rPr>
              <a:t> « </a:t>
            </a:r>
            <a:r>
              <a:rPr lang="en-US" sz="1800" i="1" err="1">
                <a:cs typeface="Arial"/>
              </a:rPr>
              <a:t>certains</a:t>
            </a:r>
            <a:r>
              <a:rPr lang="en-US" sz="1800" i="1">
                <a:cs typeface="Arial"/>
              </a:rPr>
              <a:t> </a:t>
            </a:r>
            <a:r>
              <a:rPr lang="en-US" sz="1800" i="1" err="1">
                <a:cs typeface="Arial"/>
              </a:rPr>
              <a:t>éléments</a:t>
            </a:r>
            <a:r>
              <a:rPr lang="en-US" sz="1800" i="1">
                <a:cs typeface="Arial"/>
              </a:rPr>
              <a:t> de </a:t>
            </a:r>
            <a:r>
              <a:rPr lang="en-US" sz="1800" i="1" err="1">
                <a:cs typeface="Arial"/>
              </a:rPr>
              <a:t>l’inventaire</a:t>
            </a:r>
            <a:r>
              <a:rPr lang="en-US" sz="1800" i="1">
                <a:cs typeface="Arial"/>
              </a:rPr>
              <a:t> </a:t>
            </a:r>
            <a:r>
              <a:rPr lang="en-US" sz="1800" i="1" err="1">
                <a:cs typeface="Arial"/>
              </a:rPr>
              <a:t>visuel</a:t>
            </a:r>
            <a:r>
              <a:rPr lang="en-US" sz="1800" i="1">
                <a:cs typeface="Arial"/>
              </a:rPr>
              <a:t> </a:t>
            </a:r>
            <a:r>
              <a:rPr lang="en-US" sz="1800" i="1" err="1">
                <a:cs typeface="Arial"/>
              </a:rPr>
              <a:t>amiante</a:t>
            </a:r>
            <a:r>
              <a:rPr lang="en-US" sz="1800" i="1">
                <a:cs typeface="Arial"/>
              </a:rPr>
              <a:t> de 2007 ne </a:t>
            </a:r>
            <a:r>
              <a:rPr lang="en-US" sz="1800" i="1" err="1">
                <a:cs typeface="Arial"/>
              </a:rPr>
              <a:t>sont</a:t>
            </a:r>
            <a:r>
              <a:rPr lang="en-US" sz="1800" i="1">
                <a:cs typeface="Arial"/>
              </a:rPr>
              <a:t> plus </a:t>
            </a:r>
            <a:r>
              <a:rPr lang="en-US" sz="1800" i="1" err="1">
                <a:cs typeface="Arial"/>
              </a:rPr>
              <a:t>présents</a:t>
            </a:r>
            <a:r>
              <a:rPr lang="en-US" sz="1800" i="1">
                <a:cs typeface="Arial"/>
              </a:rPr>
              <a:t> sur le site » </a:t>
            </a:r>
            <a:r>
              <a:rPr lang="en-US" sz="1800" b="1" i="1">
                <a:cs typeface="Arial"/>
              </a:rPr>
              <a:t>ne </a:t>
            </a:r>
            <a:r>
              <a:rPr lang="en-US" sz="1800" b="1" i="1" err="1">
                <a:cs typeface="Arial"/>
              </a:rPr>
              <a:t>constitue</a:t>
            </a:r>
            <a:r>
              <a:rPr lang="en-US" sz="1800" b="1" i="1">
                <a:cs typeface="Arial"/>
              </a:rPr>
              <a:t> pas un secret technique</a:t>
            </a:r>
            <a:r>
              <a:rPr lang="en-US" sz="1800" i="1">
                <a:cs typeface="Arial"/>
              </a:rPr>
              <a:t> </a:t>
            </a:r>
            <a:r>
              <a:rPr lang="en-US" sz="1800" i="1" err="1">
                <a:cs typeface="Arial"/>
              </a:rPr>
              <a:t>ou</a:t>
            </a:r>
            <a:r>
              <a:rPr lang="en-US" sz="1800" i="1">
                <a:cs typeface="Arial"/>
              </a:rPr>
              <a:t>, </a:t>
            </a:r>
            <a:r>
              <a:rPr lang="en-US" sz="1800" i="1" err="1">
                <a:cs typeface="Arial"/>
              </a:rPr>
              <a:t>comme</a:t>
            </a:r>
            <a:r>
              <a:rPr lang="en-US" sz="1800" i="1">
                <a:cs typeface="Arial"/>
              </a:rPr>
              <a:t> </a:t>
            </a:r>
            <a:r>
              <a:rPr lang="en-US" sz="1800" i="1" err="1">
                <a:cs typeface="Arial"/>
              </a:rPr>
              <a:t>l’indique</a:t>
            </a:r>
            <a:r>
              <a:rPr lang="en-US" sz="1800" i="1">
                <a:cs typeface="Arial"/>
              </a:rPr>
              <a:t> la </a:t>
            </a:r>
            <a:r>
              <a:rPr lang="en-US" sz="1800" i="1" err="1">
                <a:cs typeface="Arial"/>
              </a:rPr>
              <a:t>requérante</a:t>
            </a:r>
            <a:r>
              <a:rPr lang="en-US" sz="1800" i="1">
                <a:cs typeface="Arial"/>
              </a:rPr>
              <a:t>, un « </a:t>
            </a:r>
            <a:r>
              <a:rPr lang="en-US" sz="1800" b="1" i="1">
                <a:cs typeface="Arial"/>
              </a:rPr>
              <a:t>secret de fabrication</a:t>
            </a:r>
            <a:r>
              <a:rPr lang="en-US" sz="1800" i="1">
                <a:cs typeface="Arial"/>
              </a:rPr>
              <a:t> », </a:t>
            </a:r>
            <a:r>
              <a:rPr lang="en-US" sz="1800" i="1" err="1">
                <a:cs typeface="Arial"/>
              </a:rPr>
              <a:t>mais</a:t>
            </a:r>
            <a:r>
              <a:rPr lang="en-US" sz="1800" i="1">
                <a:cs typeface="Arial"/>
              </a:rPr>
              <a:t> </a:t>
            </a:r>
            <a:r>
              <a:rPr lang="en-US" sz="1800" b="1" i="1" err="1">
                <a:cs typeface="Arial"/>
              </a:rPr>
              <a:t>une</a:t>
            </a:r>
            <a:r>
              <a:rPr lang="en-US" sz="1800" b="1" i="1">
                <a:cs typeface="Arial"/>
              </a:rPr>
              <a:t> information relative à un fait</a:t>
            </a:r>
            <a:r>
              <a:rPr lang="en-US" sz="1800" i="1">
                <a:cs typeface="Arial"/>
              </a:rPr>
              <a:t>, à savoir </a:t>
            </a:r>
            <a:r>
              <a:rPr lang="en-US" sz="1800" i="1" err="1">
                <a:cs typeface="Arial"/>
              </a:rPr>
              <a:t>l’état</a:t>
            </a:r>
            <a:r>
              <a:rPr lang="en-US" sz="1800" i="1">
                <a:cs typeface="Arial"/>
              </a:rPr>
              <a:t> dans </a:t>
            </a:r>
            <a:r>
              <a:rPr lang="en-US" sz="1800" i="1" err="1">
                <a:cs typeface="Arial"/>
              </a:rPr>
              <a:t>lequel</a:t>
            </a:r>
            <a:r>
              <a:rPr lang="en-US" sz="1800" i="1">
                <a:cs typeface="Arial"/>
              </a:rPr>
              <a:t> se </a:t>
            </a:r>
            <a:r>
              <a:rPr lang="en-US" sz="1800" i="1" err="1">
                <a:cs typeface="Arial"/>
              </a:rPr>
              <a:t>trouvent</a:t>
            </a:r>
            <a:r>
              <a:rPr lang="en-US" sz="1800" i="1">
                <a:cs typeface="Arial"/>
              </a:rPr>
              <a:t> les </a:t>
            </a:r>
            <a:r>
              <a:rPr lang="en-US" sz="1800" i="1" err="1">
                <a:cs typeface="Arial"/>
              </a:rPr>
              <a:t>bâtiments</a:t>
            </a:r>
            <a:r>
              <a:rPr lang="en-US" sz="1800" i="1">
                <a:cs typeface="Arial"/>
              </a:rPr>
              <a:t> dans </a:t>
            </a:r>
            <a:r>
              <a:rPr lang="en-US" sz="1800" i="1" err="1">
                <a:cs typeface="Arial"/>
              </a:rPr>
              <a:t>lesquels</a:t>
            </a:r>
            <a:r>
              <a:rPr lang="en-US" sz="1800" i="1">
                <a:cs typeface="Arial"/>
              </a:rPr>
              <a:t> des </a:t>
            </a:r>
            <a:r>
              <a:rPr lang="en-US" sz="1800" i="1" err="1">
                <a:cs typeface="Arial"/>
              </a:rPr>
              <a:t>éléments</a:t>
            </a:r>
            <a:r>
              <a:rPr lang="en-US" sz="1800" i="1">
                <a:cs typeface="Arial"/>
              </a:rPr>
              <a:t> </a:t>
            </a:r>
            <a:r>
              <a:rPr lang="en-US" sz="1800" i="1" err="1">
                <a:cs typeface="Arial"/>
              </a:rPr>
              <a:t>en</a:t>
            </a:r>
            <a:r>
              <a:rPr lang="en-US" sz="1800" i="1">
                <a:cs typeface="Arial"/>
              </a:rPr>
              <a:t> </a:t>
            </a:r>
            <a:r>
              <a:rPr lang="en-US" sz="1800" i="1" err="1">
                <a:cs typeface="Arial"/>
              </a:rPr>
              <a:t>amiante</a:t>
            </a:r>
            <a:r>
              <a:rPr lang="en-US" sz="1800" i="1">
                <a:cs typeface="Arial"/>
              </a:rPr>
              <a:t> </a:t>
            </a:r>
            <a:r>
              <a:rPr lang="en-US" sz="1800" i="1" err="1">
                <a:cs typeface="Arial"/>
              </a:rPr>
              <a:t>sont</a:t>
            </a:r>
            <a:r>
              <a:rPr lang="en-US" sz="1800" i="1">
                <a:cs typeface="Arial"/>
              </a:rPr>
              <a:t> à </a:t>
            </a:r>
            <a:r>
              <a:rPr lang="en-US" sz="1800" i="1" err="1">
                <a:cs typeface="Arial"/>
              </a:rPr>
              <a:t>retirer</a:t>
            </a:r>
            <a:r>
              <a:rPr lang="en-US" sz="1800" i="1">
                <a:cs typeface="Arial"/>
              </a:rPr>
              <a:t>. </a:t>
            </a:r>
            <a:r>
              <a:rPr lang="en-US" sz="1800" i="1">
                <a:latin typeface="Arial"/>
                <a:cs typeface="Arial"/>
              </a:rPr>
              <a:t>Pour </a:t>
            </a:r>
            <a:r>
              <a:rPr lang="en-US" sz="1800" i="1" err="1">
                <a:latin typeface="Arial"/>
                <a:cs typeface="Arial"/>
              </a:rPr>
              <a:t>cette</a:t>
            </a:r>
            <a:r>
              <a:rPr lang="en-US" sz="1800" i="1">
                <a:latin typeface="Arial"/>
                <a:cs typeface="Arial"/>
              </a:rPr>
              <a:t> </a:t>
            </a:r>
            <a:r>
              <a:rPr lang="en-US" sz="1800" i="1" err="1">
                <a:latin typeface="Arial"/>
                <a:cs typeface="Arial"/>
              </a:rPr>
              <a:t>même</a:t>
            </a:r>
            <a:r>
              <a:rPr lang="en-US" sz="1800" i="1">
                <a:latin typeface="Arial"/>
                <a:cs typeface="Arial"/>
              </a:rPr>
              <a:t> raison, </a:t>
            </a:r>
            <a:r>
              <a:rPr lang="en-US" sz="1800" i="1" err="1">
                <a:latin typeface="Arial"/>
                <a:cs typeface="Arial"/>
              </a:rPr>
              <a:t>si</a:t>
            </a:r>
            <a:r>
              <a:rPr lang="en-US" sz="1800" i="1">
                <a:latin typeface="Arial"/>
                <a:cs typeface="Arial"/>
              </a:rPr>
              <a:t> la </a:t>
            </a:r>
            <a:r>
              <a:rPr lang="en-US" sz="1800" i="1" err="1">
                <a:latin typeface="Arial"/>
                <a:cs typeface="Arial"/>
              </a:rPr>
              <a:t>requérante</a:t>
            </a:r>
            <a:r>
              <a:rPr lang="en-US" sz="1800" i="1">
                <a:latin typeface="Arial"/>
                <a:cs typeface="Arial"/>
              </a:rPr>
              <a:t>, </a:t>
            </a:r>
            <a:r>
              <a:rPr lang="en-US" sz="1800" i="1" err="1">
                <a:latin typeface="Arial"/>
                <a:cs typeface="Arial"/>
              </a:rPr>
              <a:t>en</a:t>
            </a:r>
            <a:r>
              <a:rPr lang="en-US" sz="1800" i="1">
                <a:latin typeface="Arial"/>
                <a:cs typeface="Arial"/>
              </a:rPr>
              <a:t> tant que </a:t>
            </a:r>
            <a:r>
              <a:rPr lang="en-US" sz="1800" i="1" err="1">
                <a:latin typeface="Arial"/>
                <a:cs typeface="Arial"/>
              </a:rPr>
              <a:t>professionnelle</a:t>
            </a:r>
            <a:r>
              <a:rPr lang="en-US" sz="1800" i="1">
                <a:latin typeface="Arial"/>
                <a:cs typeface="Arial"/>
              </a:rPr>
              <a:t>, a </a:t>
            </a:r>
            <a:r>
              <a:rPr lang="en-US" sz="1800" i="1" err="1">
                <a:latin typeface="Arial"/>
                <a:cs typeface="Arial"/>
              </a:rPr>
              <a:t>pu</a:t>
            </a:r>
            <a:r>
              <a:rPr lang="en-US" sz="1800" i="1">
                <a:latin typeface="Arial"/>
                <a:cs typeface="Arial"/>
              </a:rPr>
              <a:t> se </a:t>
            </a:r>
            <a:r>
              <a:rPr lang="en-US" sz="1800" i="1" err="1">
                <a:latin typeface="Arial"/>
                <a:cs typeface="Arial"/>
              </a:rPr>
              <a:t>rendre</a:t>
            </a:r>
            <a:r>
              <a:rPr lang="en-US" sz="1800" i="1">
                <a:latin typeface="Arial"/>
                <a:cs typeface="Arial"/>
              </a:rPr>
              <a:t> </a:t>
            </a:r>
            <a:r>
              <a:rPr lang="en-US" sz="1800" i="1" err="1">
                <a:latin typeface="Arial"/>
                <a:cs typeface="Arial"/>
              </a:rPr>
              <a:t>compte</a:t>
            </a:r>
            <a:r>
              <a:rPr lang="en-US" sz="1800" i="1">
                <a:latin typeface="Arial"/>
                <a:cs typeface="Arial"/>
              </a:rPr>
              <a:t> de </a:t>
            </a:r>
            <a:r>
              <a:rPr lang="en-US" sz="1800" i="1" err="1">
                <a:latin typeface="Arial"/>
                <a:cs typeface="Arial"/>
              </a:rPr>
              <a:t>l’état</a:t>
            </a:r>
            <a:r>
              <a:rPr lang="en-US" sz="1800" i="1">
                <a:latin typeface="Arial"/>
                <a:cs typeface="Arial"/>
              </a:rPr>
              <a:t> </a:t>
            </a:r>
            <a:r>
              <a:rPr lang="en-US" sz="1800" i="1" err="1">
                <a:latin typeface="Arial"/>
                <a:cs typeface="Arial"/>
              </a:rPr>
              <a:t>réel</a:t>
            </a:r>
            <a:r>
              <a:rPr lang="en-US" sz="1800" i="1">
                <a:latin typeface="Arial"/>
                <a:cs typeface="Arial"/>
              </a:rPr>
              <a:t> des </a:t>
            </a:r>
            <a:r>
              <a:rPr lang="en-US" sz="1800" i="1" err="1">
                <a:latin typeface="Arial"/>
                <a:cs typeface="Arial"/>
              </a:rPr>
              <a:t>bâtiments</a:t>
            </a:r>
            <a:r>
              <a:rPr lang="en-US" sz="1800" i="1">
                <a:latin typeface="Arial"/>
                <a:cs typeface="Arial"/>
              </a:rPr>
              <a:t> </a:t>
            </a:r>
            <a:r>
              <a:rPr lang="en-US" sz="1800" i="1" err="1">
                <a:latin typeface="Arial"/>
                <a:cs typeface="Arial"/>
              </a:rPr>
              <a:t>lors</a:t>
            </a:r>
            <a:r>
              <a:rPr lang="en-US" sz="1800" i="1">
                <a:latin typeface="Arial"/>
                <a:cs typeface="Arial"/>
              </a:rPr>
              <a:t> de la </a:t>
            </a:r>
            <a:r>
              <a:rPr lang="en-US" sz="1800" i="1" err="1">
                <a:latin typeface="Arial"/>
                <a:cs typeface="Arial"/>
              </a:rPr>
              <a:t>visite</a:t>
            </a:r>
            <a:r>
              <a:rPr lang="en-US" sz="1800" i="1">
                <a:latin typeface="Arial"/>
                <a:cs typeface="Arial"/>
              </a:rPr>
              <a:t> des </a:t>
            </a:r>
            <a:r>
              <a:rPr lang="en-US" sz="1800" i="1" err="1">
                <a:latin typeface="Arial"/>
                <a:cs typeface="Arial"/>
              </a:rPr>
              <a:t>lieux</a:t>
            </a:r>
            <a:r>
              <a:rPr lang="en-US" sz="1800" i="1">
                <a:latin typeface="Arial"/>
                <a:cs typeface="Arial"/>
              </a:rPr>
              <a:t> </a:t>
            </a:r>
            <a:r>
              <a:rPr lang="en-US" sz="1800" i="1" err="1">
                <a:latin typeface="Arial"/>
                <a:cs typeface="Arial"/>
              </a:rPr>
              <a:t>obligatoire</a:t>
            </a:r>
            <a:r>
              <a:rPr lang="en-US" sz="1800" i="1">
                <a:latin typeface="Arial"/>
                <a:cs typeface="Arial"/>
              </a:rPr>
              <a:t>, </a:t>
            </a:r>
            <a:r>
              <a:rPr lang="en-US" sz="1800" i="1" err="1">
                <a:latin typeface="Arial"/>
                <a:cs typeface="Arial"/>
              </a:rPr>
              <a:t>cet</a:t>
            </a:r>
            <a:r>
              <a:rPr lang="en-US" sz="1800" i="1">
                <a:latin typeface="Arial"/>
                <a:cs typeface="Arial"/>
              </a:rPr>
              <a:t> état a </a:t>
            </a:r>
            <a:r>
              <a:rPr lang="en-US" sz="1800" i="1" err="1">
                <a:latin typeface="Arial"/>
                <a:cs typeface="Arial"/>
              </a:rPr>
              <a:t>pu</a:t>
            </a:r>
            <a:r>
              <a:rPr lang="en-US" sz="1800" i="1">
                <a:latin typeface="Arial"/>
                <a:cs typeface="Arial"/>
              </a:rPr>
              <a:t> </a:t>
            </a:r>
            <a:r>
              <a:rPr lang="en-US" sz="1800" i="1" err="1">
                <a:latin typeface="Arial"/>
                <a:cs typeface="Arial"/>
              </a:rPr>
              <a:t>apparaître</a:t>
            </a:r>
            <a:r>
              <a:rPr lang="en-US" sz="1800" i="1">
                <a:latin typeface="Arial"/>
                <a:cs typeface="Arial"/>
              </a:rPr>
              <a:t> </a:t>
            </a:r>
            <a:r>
              <a:rPr lang="en-US" sz="1800" i="1" err="1">
                <a:latin typeface="Arial"/>
                <a:cs typeface="Arial"/>
              </a:rPr>
              <a:t>aussi</a:t>
            </a:r>
            <a:r>
              <a:rPr lang="en-US" sz="1800" i="1">
                <a:latin typeface="Arial"/>
                <a:cs typeface="Arial"/>
              </a:rPr>
              <a:t> à </a:t>
            </a:r>
            <a:r>
              <a:rPr lang="en-US" sz="1800" i="1" err="1">
                <a:latin typeface="Arial"/>
                <a:cs typeface="Arial"/>
              </a:rPr>
              <a:t>d’autres</a:t>
            </a:r>
            <a:r>
              <a:rPr lang="en-US" sz="1800" i="1">
                <a:latin typeface="Arial"/>
                <a:cs typeface="Arial"/>
              </a:rPr>
              <a:t> </a:t>
            </a:r>
            <a:r>
              <a:rPr lang="en-US" sz="1800" i="1" err="1">
                <a:latin typeface="Arial"/>
                <a:cs typeface="Arial"/>
              </a:rPr>
              <a:t>soumissionnaires</a:t>
            </a:r>
            <a:r>
              <a:rPr lang="en-US" sz="1800" i="1">
                <a:latin typeface="Arial"/>
                <a:cs typeface="Arial"/>
              </a:rPr>
              <a:t> </a:t>
            </a:r>
            <a:r>
              <a:rPr lang="en-US" sz="1800" i="1" err="1">
                <a:latin typeface="Arial"/>
                <a:cs typeface="Arial"/>
              </a:rPr>
              <a:t>lors</a:t>
            </a:r>
            <a:r>
              <a:rPr lang="en-US" sz="1800" i="1">
                <a:latin typeface="Arial"/>
                <a:cs typeface="Arial"/>
              </a:rPr>
              <a:t> de </a:t>
            </a:r>
            <a:r>
              <a:rPr lang="en-US" sz="1800" i="1" err="1">
                <a:latin typeface="Arial"/>
                <a:cs typeface="Arial"/>
              </a:rPr>
              <a:t>cette</a:t>
            </a:r>
            <a:r>
              <a:rPr lang="en-US" sz="1800" i="1">
                <a:latin typeface="Arial"/>
                <a:cs typeface="Arial"/>
              </a:rPr>
              <a:t> </a:t>
            </a:r>
            <a:r>
              <a:rPr lang="en-US" sz="1800" i="1" err="1">
                <a:latin typeface="Arial"/>
                <a:cs typeface="Arial"/>
              </a:rPr>
              <a:t>visite</a:t>
            </a:r>
            <a:r>
              <a:rPr lang="en-US" sz="1800" i="1">
                <a:latin typeface="Arial"/>
                <a:cs typeface="Arial"/>
              </a:rPr>
              <a:t>, </a:t>
            </a:r>
            <a:r>
              <a:rPr lang="en-US" sz="1800" i="1" err="1">
                <a:latin typeface="Arial"/>
                <a:cs typeface="Arial"/>
              </a:rPr>
              <a:t>ce</a:t>
            </a:r>
            <a:r>
              <a:rPr lang="en-US" sz="1800" i="1">
                <a:latin typeface="Arial"/>
                <a:cs typeface="Arial"/>
              </a:rPr>
              <a:t> qui </a:t>
            </a:r>
            <a:r>
              <a:rPr lang="en-US" sz="1800" i="1" err="1">
                <a:latin typeface="Arial"/>
                <a:cs typeface="Arial"/>
              </a:rPr>
              <a:t>contredit</a:t>
            </a:r>
            <a:r>
              <a:rPr lang="en-US" sz="1800" i="1">
                <a:latin typeface="Arial"/>
                <a:cs typeface="Arial"/>
              </a:rPr>
              <a:t> </a:t>
            </a:r>
            <a:r>
              <a:rPr lang="en-US" sz="1800" i="1" err="1">
                <a:latin typeface="Arial"/>
                <a:cs typeface="Arial"/>
              </a:rPr>
              <a:t>l’idée</a:t>
            </a:r>
            <a:r>
              <a:rPr lang="en-US" sz="1800" i="1">
                <a:latin typeface="Arial"/>
                <a:cs typeface="Arial"/>
              </a:rPr>
              <a:t> </a:t>
            </a:r>
            <a:r>
              <a:rPr lang="en-US" sz="1800" i="1" err="1">
                <a:latin typeface="Arial"/>
                <a:cs typeface="Arial"/>
              </a:rPr>
              <a:t>qu’il</a:t>
            </a:r>
            <a:r>
              <a:rPr lang="en-US" sz="1800" i="1">
                <a:latin typeface="Arial"/>
                <a:cs typeface="Arial"/>
              </a:rPr>
              <a:t> </a:t>
            </a:r>
            <a:r>
              <a:rPr lang="en-US" sz="1800" i="1" err="1">
                <a:latin typeface="Arial"/>
                <a:cs typeface="Arial"/>
              </a:rPr>
              <a:t>puisse</a:t>
            </a:r>
            <a:r>
              <a:rPr lang="en-US" sz="1800" i="1">
                <a:latin typeface="Arial"/>
                <a:cs typeface="Arial"/>
              </a:rPr>
              <a:t> </a:t>
            </a:r>
            <a:r>
              <a:rPr lang="en-US" sz="1800" i="1" err="1">
                <a:latin typeface="Arial"/>
                <a:cs typeface="Arial"/>
              </a:rPr>
              <a:t>s’agir</a:t>
            </a:r>
            <a:r>
              <a:rPr lang="en-US" sz="1800" i="1">
                <a:latin typeface="Arial"/>
                <a:cs typeface="Arial"/>
              </a:rPr>
              <a:t> </a:t>
            </a:r>
            <a:r>
              <a:rPr lang="en-US" sz="1800" i="1" err="1">
                <a:latin typeface="Arial"/>
                <a:cs typeface="Arial"/>
              </a:rPr>
              <a:t>d’une</a:t>
            </a:r>
            <a:r>
              <a:rPr lang="en-US" sz="1800" i="1">
                <a:latin typeface="Arial"/>
                <a:cs typeface="Arial"/>
              </a:rPr>
              <a:t> information </a:t>
            </a:r>
            <a:r>
              <a:rPr lang="en-US" sz="1800" i="1" err="1">
                <a:latin typeface="Arial"/>
                <a:cs typeface="Arial"/>
              </a:rPr>
              <a:t>confidentielle</a:t>
            </a:r>
            <a:r>
              <a:rPr lang="en-US" sz="1800" i="1">
                <a:latin typeface="Arial"/>
                <a:cs typeface="Arial"/>
              </a:rPr>
              <a:t> qui </a:t>
            </a:r>
            <a:r>
              <a:rPr lang="en-US" sz="1800" i="1" err="1">
                <a:latin typeface="Arial"/>
                <a:cs typeface="Arial"/>
              </a:rPr>
              <a:t>est</a:t>
            </a:r>
            <a:r>
              <a:rPr lang="en-US" sz="1800" i="1">
                <a:latin typeface="Arial"/>
                <a:cs typeface="Arial"/>
              </a:rPr>
              <a:t> propre à la </a:t>
            </a:r>
            <a:r>
              <a:rPr lang="en-US" sz="1800" i="1" err="1">
                <a:latin typeface="Arial"/>
                <a:cs typeface="Arial"/>
              </a:rPr>
              <a:t>partie</a:t>
            </a:r>
            <a:r>
              <a:rPr lang="en-US" sz="1800" i="1">
                <a:latin typeface="Arial"/>
                <a:cs typeface="Arial"/>
              </a:rPr>
              <a:t> </a:t>
            </a:r>
            <a:r>
              <a:rPr lang="en-US" sz="1800" i="1" err="1">
                <a:latin typeface="Arial"/>
                <a:cs typeface="Arial"/>
              </a:rPr>
              <a:t>requérante</a:t>
            </a:r>
            <a:r>
              <a:rPr lang="en-US" sz="1800" i="1">
                <a:latin typeface="Arial"/>
                <a:cs typeface="Arial"/>
              </a:rPr>
              <a:t> </a:t>
            </a:r>
            <a:r>
              <a:rPr lang="en-US" sz="1800" i="1" err="1">
                <a:latin typeface="Arial"/>
                <a:cs typeface="Arial"/>
              </a:rPr>
              <a:t>ou</a:t>
            </a:r>
            <a:r>
              <a:rPr lang="en-US" sz="1800" i="1">
                <a:latin typeface="Arial"/>
                <a:cs typeface="Arial"/>
              </a:rPr>
              <a:t> à son </a:t>
            </a:r>
            <a:r>
              <a:rPr lang="en-US" sz="1800" i="1" err="1">
                <a:latin typeface="Arial"/>
                <a:cs typeface="Arial"/>
              </a:rPr>
              <a:t>offre</a:t>
            </a:r>
            <a:r>
              <a:rPr lang="en-US" sz="1800" i="1">
                <a:latin typeface="Arial"/>
                <a:cs typeface="Arial"/>
              </a:rPr>
              <a:t>. La </a:t>
            </a:r>
            <a:r>
              <a:rPr lang="en-US" sz="1800" i="1" err="1">
                <a:latin typeface="Arial"/>
                <a:cs typeface="Arial"/>
              </a:rPr>
              <a:t>circonstance</a:t>
            </a:r>
            <a:r>
              <a:rPr lang="en-US" sz="1800" i="1">
                <a:latin typeface="Arial"/>
                <a:cs typeface="Arial"/>
              </a:rPr>
              <a:t> que le prix à </a:t>
            </a:r>
            <a:r>
              <a:rPr lang="en-US" sz="1800" i="1" err="1">
                <a:latin typeface="Arial"/>
                <a:cs typeface="Arial"/>
              </a:rPr>
              <a:t>remettre</a:t>
            </a:r>
            <a:r>
              <a:rPr lang="en-US" sz="1800" i="1">
                <a:latin typeface="Arial"/>
                <a:cs typeface="Arial"/>
              </a:rPr>
              <a:t> par les </a:t>
            </a:r>
            <a:r>
              <a:rPr lang="en-US" sz="1800" i="1" err="1">
                <a:latin typeface="Arial"/>
                <a:cs typeface="Arial"/>
              </a:rPr>
              <a:t>soumissionnaires</a:t>
            </a:r>
            <a:r>
              <a:rPr lang="en-US" sz="1800" i="1">
                <a:latin typeface="Arial"/>
                <a:cs typeface="Arial"/>
              </a:rPr>
              <a:t> pour le poste 3.5. « </a:t>
            </a:r>
            <a:r>
              <a:rPr lang="en-US" sz="1800" i="1" err="1">
                <a:latin typeface="Arial"/>
                <a:cs typeface="Arial"/>
              </a:rPr>
              <a:t>Retrait</a:t>
            </a:r>
            <a:r>
              <a:rPr lang="en-US" sz="1800" i="1">
                <a:latin typeface="Arial"/>
                <a:cs typeface="Arial"/>
              </a:rPr>
              <a:t> des applications </a:t>
            </a:r>
            <a:r>
              <a:rPr lang="en-US" sz="1800" i="1" err="1">
                <a:latin typeface="Arial"/>
                <a:cs typeface="Arial"/>
              </a:rPr>
              <a:t>en</a:t>
            </a:r>
            <a:r>
              <a:rPr lang="en-US" sz="1800" i="1">
                <a:latin typeface="Arial"/>
                <a:cs typeface="Arial"/>
              </a:rPr>
              <a:t> </a:t>
            </a:r>
            <a:r>
              <a:rPr lang="en-US" sz="1800" i="1" err="1">
                <a:latin typeface="Arial"/>
                <a:cs typeface="Arial"/>
              </a:rPr>
              <a:t>amiante</a:t>
            </a:r>
            <a:r>
              <a:rPr lang="en-US" sz="1800" i="1">
                <a:latin typeface="Arial"/>
                <a:cs typeface="Arial"/>
              </a:rPr>
              <a:t> » </a:t>
            </a:r>
            <a:r>
              <a:rPr lang="en-US" sz="1800" i="1" err="1">
                <a:latin typeface="Arial"/>
                <a:cs typeface="Arial"/>
              </a:rPr>
              <a:t>était</a:t>
            </a:r>
            <a:r>
              <a:rPr lang="en-US" sz="1800" i="1">
                <a:latin typeface="Arial"/>
                <a:cs typeface="Arial"/>
              </a:rPr>
              <a:t> un prix </a:t>
            </a:r>
            <a:r>
              <a:rPr lang="en-US" sz="1800" i="1" err="1">
                <a:latin typeface="Arial"/>
                <a:cs typeface="Arial"/>
              </a:rPr>
              <a:t>forfaitaire</a:t>
            </a:r>
            <a:r>
              <a:rPr lang="en-US" sz="1800" i="1">
                <a:latin typeface="Arial"/>
                <a:cs typeface="Arial"/>
              </a:rPr>
              <a:t> </a:t>
            </a:r>
            <a:r>
              <a:rPr lang="en-US" sz="1800" i="1" err="1">
                <a:latin typeface="Arial"/>
                <a:cs typeface="Arial"/>
              </a:rPr>
              <a:t>n’est</a:t>
            </a:r>
            <a:r>
              <a:rPr lang="en-US" sz="1800" i="1">
                <a:latin typeface="Arial"/>
                <a:cs typeface="Arial"/>
              </a:rPr>
              <a:t> pas de nature à changer </a:t>
            </a:r>
            <a:r>
              <a:rPr lang="en-US" sz="1800" i="1" err="1">
                <a:latin typeface="Arial"/>
                <a:cs typeface="Arial"/>
              </a:rPr>
              <a:t>ce</a:t>
            </a:r>
            <a:r>
              <a:rPr lang="en-US" sz="1800" i="1">
                <a:latin typeface="Arial"/>
                <a:cs typeface="Arial"/>
              </a:rPr>
              <a:t> constat. </a:t>
            </a:r>
            <a:r>
              <a:rPr lang="fr-BE" sz="1600">
                <a:latin typeface="Arial"/>
                <a:cs typeface="Arial"/>
              </a:rPr>
              <a:t>»</a:t>
            </a:r>
            <a:endParaRPr lang="en-US" sz="1800">
              <a:cs typeface="Arial"/>
            </a:endParaRPr>
          </a:p>
          <a:p>
            <a:pPr marL="229870" indent="-229870" algn="just"/>
            <a:endParaRPr lang="en-US" i="1">
              <a:cs typeface="Arial"/>
            </a:endParaRPr>
          </a:p>
          <a:p>
            <a:pPr marL="229870" indent="-229870"/>
            <a:endParaRPr lang="en-US">
              <a:cs typeface="Arial"/>
            </a:endParaRPr>
          </a:p>
        </p:txBody>
      </p:sp>
      <p:sp>
        <p:nvSpPr>
          <p:cNvPr id="4" name="Slide Number Placeholder 3">
            <a:extLst>
              <a:ext uri="{FF2B5EF4-FFF2-40B4-BE49-F238E27FC236}">
                <a16:creationId xmlns:a16="http://schemas.microsoft.com/office/drawing/2014/main" id="{FCB08043-5AF3-EA69-E15F-9F4AAF30A427}"/>
              </a:ext>
            </a:extLst>
          </p:cNvPr>
          <p:cNvSpPr>
            <a:spLocks noGrp="1"/>
          </p:cNvSpPr>
          <p:nvPr>
            <p:ph type="sldNum" sz="quarter" idx="12"/>
          </p:nvPr>
        </p:nvSpPr>
        <p:spPr/>
        <p:txBody>
          <a:bodyPr/>
          <a:lstStyle/>
          <a:p>
            <a:fld id="{F9591D4C-BB8F-AE46-BE73-C616F30BBC5B}" type="slidenum">
              <a:rPr lang="en-US" smtClean="0"/>
              <a:pPr/>
              <a:t>88</a:t>
            </a:fld>
            <a:endParaRPr lang="en-US"/>
          </a:p>
        </p:txBody>
      </p:sp>
      <p:sp>
        <p:nvSpPr>
          <p:cNvPr id="6" name="Title 5">
            <a:extLst>
              <a:ext uri="{FF2B5EF4-FFF2-40B4-BE49-F238E27FC236}">
                <a16:creationId xmlns:a16="http://schemas.microsoft.com/office/drawing/2014/main" id="{76617CA9-F095-5846-E0F9-EFCB0FF659B0}"/>
              </a:ext>
            </a:extLst>
          </p:cNvPr>
          <p:cNvSpPr>
            <a:spLocks noGrp="1"/>
          </p:cNvSpPr>
          <p:nvPr>
            <p:ph type="title"/>
          </p:nvPr>
        </p:nvSpPr>
        <p:spPr>
          <a:xfrm>
            <a:off x="515939" y="511865"/>
            <a:ext cx="11160124" cy="577153"/>
          </a:xfrm>
        </p:spPr>
        <p:txBody>
          <a:bodyPr/>
          <a:lstStyle/>
          <a:p>
            <a:r>
              <a:rPr lang="fr-BE" sz="2800">
                <a:solidFill>
                  <a:srgbClr val="0073CF"/>
                </a:solidFill>
                <a:latin typeface="Cambria"/>
                <a:ea typeface="Cambria"/>
              </a:rPr>
              <a:t>C.E., arrêt n° 259.710 du 13 mai 2024, </a:t>
            </a:r>
            <a:r>
              <a:rPr lang="fr-BE" sz="2800" i="1">
                <a:solidFill>
                  <a:srgbClr val="0073CF"/>
                </a:solidFill>
                <a:latin typeface="Cambria"/>
                <a:ea typeface="Cambria"/>
              </a:rPr>
              <a:t>S.R.L. LOISEAU </a:t>
            </a:r>
            <a:r>
              <a:rPr lang="fr-BE" sz="2800">
                <a:solidFill>
                  <a:srgbClr val="0073CF"/>
                </a:solidFill>
                <a:latin typeface="Cambria"/>
                <a:ea typeface="Cambria"/>
              </a:rPr>
              <a:t>(extrême urgence)</a:t>
            </a:r>
            <a:endParaRPr lang="en-US">
              <a:latin typeface="Cambria"/>
            </a:endParaRPr>
          </a:p>
        </p:txBody>
      </p:sp>
      <p:sp>
        <p:nvSpPr>
          <p:cNvPr id="7" name="Footer Placeholder 6">
            <a:extLst>
              <a:ext uri="{FF2B5EF4-FFF2-40B4-BE49-F238E27FC236}">
                <a16:creationId xmlns:a16="http://schemas.microsoft.com/office/drawing/2014/main" id="{4E83E165-EE29-DA63-8EC8-B1A4E9278921}"/>
              </a:ext>
            </a:extLst>
          </p:cNvPr>
          <p:cNvSpPr>
            <a:spLocks noGrp="1"/>
          </p:cNvSpPr>
          <p:nvPr>
            <p:ph type="ftr" sz="quarter" idx="17"/>
          </p:nvPr>
        </p:nvSpPr>
        <p:spPr/>
        <p:txBody>
          <a:bodyPr/>
          <a:lstStyle/>
          <a:p>
            <a:r>
              <a:rPr lang="en-US"/>
              <a:t>National Tender Day - 17 octobre 2024</a:t>
            </a:r>
          </a:p>
        </p:txBody>
      </p:sp>
      <p:sp>
        <p:nvSpPr>
          <p:cNvPr id="9" name="Text Placeholder 2">
            <a:extLst>
              <a:ext uri="{FF2B5EF4-FFF2-40B4-BE49-F238E27FC236}">
                <a16:creationId xmlns:a16="http://schemas.microsoft.com/office/drawing/2014/main" id="{84E44B4E-BAA6-5354-870E-12792CEECD8A}"/>
              </a:ext>
            </a:extLst>
          </p:cNvPr>
          <p:cNvSpPr txBox="1">
            <a:spLocks/>
          </p:cNvSpPr>
          <p:nvPr/>
        </p:nvSpPr>
        <p:spPr>
          <a:xfrm>
            <a:off x="520100" y="1094195"/>
            <a:ext cx="11160124" cy="617712"/>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Divulgation d'informations prétendument confidentielles – prétendue modification d’une exigence minimale technique</a:t>
            </a:r>
          </a:p>
        </p:txBody>
      </p:sp>
      <p:sp>
        <p:nvSpPr>
          <p:cNvPr id="5" name="Text Placeholder 1">
            <a:extLst>
              <a:ext uri="{FF2B5EF4-FFF2-40B4-BE49-F238E27FC236}">
                <a16:creationId xmlns:a16="http://schemas.microsoft.com/office/drawing/2014/main" id="{FF9265ED-CB31-EEBA-E4BE-7F93B284DB28}"/>
              </a:ext>
            </a:extLst>
          </p:cNvPr>
          <p:cNvSpPr txBox="1">
            <a:spLocks/>
          </p:cNvSpPr>
          <p:nvPr/>
        </p:nvSpPr>
        <p:spPr>
          <a:xfrm>
            <a:off x="393639" y="247789"/>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41117796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325222-37D6-EACA-F422-8640721D63D6}"/>
              </a:ext>
            </a:extLst>
          </p:cNvPr>
          <p:cNvSpPr>
            <a:spLocks noGrp="1"/>
          </p:cNvSpPr>
          <p:nvPr>
            <p:ph sz="quarter" idx="18"/>
          </p:nvPr>
        </p:nvSpPr>
        <p:spPr>
          <a:xfrm>
            <a:off x="520731" y="2150327"/>
            <a:ext cx="11160124" cy="4426554"/>
          </a:xfrm>
        </p:spPr>
        <p:txBody>
          <a:bodyPr vert="horz" lIns="0" tIns="0" rIns="0" bIns="0" spcCol="137160" rtlCol="0" anchor="t">
            <a:noAutofit/>
          </a:bodyPr>
          <a:lstStyle/>
          <a:p>
            <a:pPr marL="229870" indent="-229870" algn="just"/>
            <a:r>
              <a:rPr lang="en-US" sz="1800">
                <a:latin typeface="Arial"/>
                <a:cs typeface="Arial"/>
              </a:rPr>
              <a:t>Le C.E. </a:t>
            </a:r>
            <a:r>
              <a:rPr lang="en-US" sz="1800" err="1">
                <a:latin typeface="Arial"/>
                <a:cs typeface="Arial"/>
              </a:rPr>
              <a:t>indique</a:t>
            </a:r>
            <a:r>
              <a:rPr lang="en-US" sz="1800">
                <a:latin typeface="Arial"/>
                <a:cs typeface="Arial"/>
              </a:rPr>
              <a:t> encore que </a:t>
            </a:r>
            <a:r>
              <a:rPr lang="fr-BE" sz="1600">
                <a:latin typeface="Arial"/>
                <a:cs typeface="Arial"/>
              </a:rPr>
              <a:t>« </a:t>
            </a:r>
            <a:r>
              <a:rPr lang="en-US" sz="1800" i="1" err="1">
                <a:latin typeface="Arial"/>
                <a:cs typeface="Arial"/>
              </a:rPr>
              <a:t>s’il</a:t>
            </a:r>
            <a:r>
              <a:rPr lang="en-US" sz="1800" i="1">
                <a:latin typeface="Arial"/>
                <a:cs typeface="Arial"/>
              </a:rPr>
              <a:t> </a:t>
            </a:r>
            <a:r>
              <a:rPr lang="en-US" sz="1800" i="1" err="1">
                <a:latin typeface="Arial"/>
                <a:cs typeface="Arial"/>
              </a:rPr>
              <a:t>est</a:t>
            </a:r>
            <a:r>
              <a:rPr lang="en-US" sz="1800" i="1">
                <a:latin typeface="Arial"/>
                <a:cs typeface="Arial"/>
              </a:rPr>
              <a:t> regrettable que la </a:t>
            </a:r>
            <a:r>
              <a:rPr lang="en-US" sz="1800" i="1" err="1">
                <a:latin typeface="Arial"/>
                <a:cs typeface="Arial"/>
              </a:rPr>
              <a:t>requérante</a:t>
            </a:r>
            <a:r>
              <a:rPr lang="en-US" sz="1800" i="1">
                <a:latin typeface="Arial"/>
                <a:cs typeface="Arial"/>
              </a:rPr>
              <a:t> </a:t>
            </a:r>
            <a:r>
              <a:rPr lang="en-US" sz="1800" i="1" err="1">
                <a:latin typeface="Arial"/>
                <a:cs typeface="Arial"/>
              </a:rPr>
              <a:t>ait</a:t>
            </a:r>
            <a:r>
              <a:rPr lang="en-US" sz="1800" i="1">
                <a:latin typeface="Arial"/>
                <a:cs typeface="Arial"/>
              </a:rPr>
              <a:t> </a:t>
            </a:r>
            <a:r>
              <a:rPr lang="en-US" sz="1800" i="1" err="1">
                <a:latin typeface="Arial"/>
                <a:cs typeface="Arial"/>
              </a:rPr>
              <a:t>dû</a:t>
            </a:r>
            <a:r>
              <a:rPr lang="en-US" sz="1800" i="1">
                <a:latin typeface="Arial"/>
                <a:cs typeface="Arial"/>
              </a:rPr>
              <a:t> informer le </a:t>
            </a:r>
            <a:r>
              <a:rPr lang="en-US" sz="1800" i="1" err="1">
                <a:latin typeface="Arial"/>
                <a:cs typeface="Arial"/>
              </a:rPr>
              <a:t>pouvoir</a:t>
            </a:r>
            <a:r>
              <a:rPr lang="en-US" sz="1800" i="1">
                <a:latin typeface="Arial"/>
                <a:cs typeface="Arial"/>
              </a:rPr>
              <a:t> </a:t>
            </a:r>
            <a:r>
              <a:rPr lang="en-US" sz="1800" i="1" err="1">
                <a:latin typeface="Arial"/>
                <a:cs typeface="Arial"/>
              </a:rPr>
              <a:t>adjudicateur</a:t>
            </a:r>
            <a:r>
              <a:rPr lang="en-US" sz="1800" i="1">
                <a:latin typeface="Arial"/>
                <a:cs typeface="Arial"/>
              </a:rPr>
              <a:t>, dans le cadre de la </a:t>
            </a:r>
            <a:r>
              <a:rPr lang="en-US" sz="1800" i="1" err="1">
                <a:latin typeface="Arial"/>
                <a:cs typeface="Arial"/>
              </a:rPr>
              <a:t>vérification</a:t>
            </a:r>
            <a:r>
              <a:rPr lang="en-US" sz="1800" i="1">
                <a:latin typeface="Arial"/>
                <a:cs typeface="Arial"/>
              </a:rPr>
              <a:t> des prix, de </a:t>
            </a:r>
            <a:r>
              <a:rPr lang="en-US" sz="1800" i="1" err="1">
                <a:latin typeface="Arial"/>
                <a:cs typeface="Arial"/>
              </a:rPr>
              <a:t>ce</a:t>
            </a:r>
            <a:r>
              <a:rPr lang="en-US" sz="1800" i="1">
                <a:latin typeface="Arial"/>
                <a:cs typeface="Arial"/>
              </a:rPr>
              <a:t> </a:t>
            </a:r>
            <a:r>
              <a:rPr lang="en-US" sz="1800" i="1" err="1">
                <a:latin typeface="Arial"/>
                <a:cs typeface="Arial"/>
              </a:rPr>
              <a:t>qu’un</a:t>
            </a:r>
            <a:r>
              <a:rPr lang="en-US" sz="1800" i="1">
                <a:latin typeface="Arial"/>
                <a:cs typeface="Arial"/>
              </a:rPr>
              <a:t> </a:t>
            </a:r>
            <a:r>
              <a:rPr lang="en-US" sz="1800" i="1" err="1">
                <a:latin typeface="Arial"/>
                <a:cs typeface="Arial"/>
              </a:rPr>
              <a:t>inventaire</a:t>
            </a:r>
            <a:r>
              <a:rPr lang="en-US" sz="1800" i="1">
                <a:latin typeface="Arial"/>
                <a:cs typeface="Arial"/>
              </a:rPr>
              <a:t> technique </a:t>
            </a:r>
            <a:r>
              <a:rPr lang="en-US" sz="1800" i="1" err="1">
                <a:latin typeface="Arial"/>
                <a:cs typeface="Arial"/>
              </a:rPr>
              <a:t>faisant</a:t>
            </a:r>
            <a:r>
              <a:rPr lang="en-US" sz="1800" i="1">
                <a:latin typeface="Arial"/>
                <a:cs typeface="Arial"/>
              </a:rPr>
              <a:t> </a:t>
            </a:r>
            <a:r>
              <a:rPr lang="en-US" sz="1800" i="1" err="1">
                <a:latin typeface="Arial"/>
                <a:cs typeface="Arial"/>
              </a:rPr>
              <a:t>partie</a:t>
            </a:r>
            <a:r>
              <a:rPr lang="en-US" sz="1800" i="1">
                <a:latin typeface="Arial"/>
                <a:cs typeface="Arial"/>
              </a:rPr>
              <a:t> des documents du </a:t>
            </a:r>
            <a:r>
              <a:rPr lang="en-US" sz="1800" i="1" err="1">
                <a:latin typeface="Arial"/>
                <a:cs typeface="Arial"/>
              </a:rPr>
              <a:t>marché</a:t>
            </a:r>
            <a:r>
              <a:rPr lang="en-US" sz="1800" i="1">
                <a:latin typeface="Arial"/>
                <a:cs typeface="Arial"/>
              </a:rPr>
              <a:t> repose sur des données </a:t>
            </a:r>
            <a:r>
              <a:rPr lang="en-US" sz="1800" i="1" err="1">
                <a:latin typeface="Arial"/>
                <a:cs typeface="Arial"/>
              </a:rPr>
              <a:t>factuelles</a:t>
            </a:r>
            <a:r>
              <a:rPr lang="en-US" sz="1800" i="1">
                <a:latin typeface="Arial"/>
                <a:cs typeface="Arial"/>
              </a:rPr>
              <a:t> </a:t>
            </a:r>
            <a:r>
              <a:rPr lang="en-US" sz="1800" i="1" err="1">
                <a:latin typeface="Arial"/>
                <a:cs typeface="Arial"/>
              </a:rPr>
              <a:t>périmées</a:t>
            </a:r>
            <a:r>
              <a:rPr lang="en-US" sz="1800" i="1">
                <a:latin typeface="Arial"/>
                <a:cs typeface="Arial"/>
              </a:rPr>
              <a:t>, </a:t>
            </a:r>
            <a:r>
              <a:rPr lang="en-US" sz="1800" b="1" i="1" err="1">
                <a:latin typeface="Arial"/>
                <a:cs typeface="Arial"/>
              </a:rPr>
              <a:t>cette</a:t>
            </a:r>
            <a:r>
              <a:rPr lang="en-US" sz="1800" b="1" i="1">
                <a:latin typeface="Arial"/>
                <a:cs typeface="Arial"/>
              </a:rPr>
              <a:t> information ne </a:t>
            </a:r>
            <a:r>
              <a:rPr lang="en-US" sz="1800" b="1" i="1" err="1">
                <a:latin typeface="Arial"/>
                <a:cs typeface="Arial"/>
              </a:rPr>
              <a:t>revêt</a:t>
            </a:r>
            <a:r>
              <a:rPr lang="en-US" sz="1800" b="1" i="1">
                <a:latin typeface="Arial"/>
                <a:cs typeface="Arial"/>
              </a:rPr>
              <a:t> pas pour </a:t>
            </a:r>
            <a:r>
              <a:rPr lang="en-US" sz="1800" b="1" i="1" err="1">
                <a:latin typeface="Arial"/>
                <a:cs typeface="Arial"/>
              </a:rPr>
              <a:t>autant</a:t>
            </a:r>
            <a:r>
              <a:rPr lang="en-US" sz="1800" b="1" i="1">
                <a:latin typeface="Arial"/>
                <a:cs typeface="Arial"/>
              </a:rPr>
              <a:t> un </a:t>
            </a:r>
            <a:r>
              <a:rPr lang="en-US" sz="1800" b="1" i="1" err="1">
                <a:latin typeface="Arial"/>
                <a:cs typeface="Arial"/>
              </a:rPr>
              <a:t>caractère</a:t>
            </a:r>
            <a:r>
              <a:rPr lang="en-US" sz="1800" b="1" i="1">
                <a:latin typeface="Arial"/>
                <a:cs typeface="Arial"/>
              </a:rPr>
              <a:t> </a:t>
            </a:r>
            <a:r>
              <a:rPr lang="en-US" sz="1800" b="1" i="1" err="1">
                <a:latin typeface="Arial"/>
                <a:cs typeface="Arial"/>
              </a:rPr>
              <a:t>confidentiel</a:t>
            </a:r>
            <a:r>
              <a:rPr lang="en-US" sz="1800" i="1">
                <a:latin typeface="Arial"/>
                <a:cs typeface="Arial"/>
              </a:rPr>
              <a:t>. </a:t>
            </a:r>
            <a:r>
              <a:rPr lang="fr-BE" sz="1600">
                <a:latin typeface="Arial"/>
                <a:cs typeface="Arial"/>
              </a:rPr>
              <a:t>» </a:t>
            </a:r>
            <a:r>
              <a:rPr lang="en-US" sz="1800">
                <a:latin typeface="Arial"/>
                <a:cs typeface="Arial"/>
              </a:rPr>
              <a:t>En </a:t>
            </a:r>
            <a:r>
              <a:rPr lang="en-US" sz="1800" err="1">
                <a:latin typeface="Arial"/>
                <a:cs typeface="Arial"/>
              </a:rPr>
              <a:t>conséquence</a:t>
            </a:r>
            <a:r>
              <a:rPr lang="en-US" sz="1800">
                <a:latin typeface="Arial"/>
                <a:cs typeface="Arial"/>
              </a:rPr>
              <a:t>, </a:t>
            </a:r>
            <a:r>
              <a:rPr lang="fr-BE" sz="1600">
                <a:latin typeface="Arial"/>
                <a:cs typeface="Arial"/>
              </a:rPr>
              <a:t>« </a:t>
            </a:r>
            <a:r>
              <a:rPr lang="en-US" sz="1800" err="1">
                <a:latin typeface="Arial"/>
                <a:cs typeface="Arial"/>
              </a:rPr>
              <a:t>l</a:t>
            </a:r>
            <a:r>
              <a:rPr lang="en-US" sz="1800" i="1" err="1">
                <a:latin typeface="Arial"/>
                <a:cs typeface="Arial"/>
              </a:rPr>
              <a:t>’information</a:t>
            </a:r>
            <a:r>
              <a:rPr lang="en-US" sz="1800" i="1">
                <a:latin typeface="Arial"/>
                <a:cs typeface="Arial"/>
              </a:rPr>
              <a:t> </a:t>
            </a:r>
            <a:r>
              <a:rPr lang="en-US" sz="1800" i="1" err="1">
                <a:latin typeface="Arial"/>
                <a:cs typeface="Arial"/>
              </a:rPr>
              <a:t>litigieuse</a:t>
            </a:r>
            <a:r>
              <a:rPr lang="en-US" sz="1800" i="1">
                <a:latin typeface="Arial"/>
                <a:cs typeface="Arial"/>
              </a:rPr>
              <a:t> ne </a:t>
            </a:r>
            <a:r>
              <a:rPr lang="en-US" sz="1800" i="1" err="1">
                <a:latin typeface="Arial"/>
                <a:cs typeface="Arial"/>
              </a:rPr>
              <a:t>revêt</a:t>
            </a:r>
            <a:r>
              <a:rPr lang="en-US" sz="1800" i="1">
                <a:latin typeface="Arial"/>
                <a:cs typeface="Arial"/>
              </a:rPr>
              <a:t> pas un </a:t>
            </a:r>
            <a:r>
              <a:rPr lang="en-US" sz="1800" i="1" err="1">
                <a:latin typeface="Arial"/>
                <a:cs typeface="Arial"/>
              </a:rPr>
              <a:t>caractère</a:t>
            </a:r>
            <a:r>
              <a:rPr lang="en-US" sz="1800" i="1">
                <a:latin typeface="Arial"/>
                <a:cs typeface="Arial"/>
              </a:rPr>
              <a:t> </a:t>
            </a:r>
            <a:r>
              <a:rPr lang="en-US" sz="1800" i="1" err="1">
                <a:latin typeface="Arial"/>
                <a:cs typeface="Arial"/>
              </a:rPr>
              <a:t>confidentiel</a:t>
            </a:r>
            <a:r>
              <a:rPr lang="en-US" sz="1800" i="1">
                <a:latin typeface="Arial"/>
                <a:cs typeface="Arial"/>
              </a:rPr>
              <a:t> et </a:t>
            </a:r>
            <a:r>
              <a:rPr lang="en-US" sz="1800" i="1" err="1">
                <a:latin typeface="Arial"/>
                <a:cs typeface="Arial"/>
              </a:rPr>
              <a:t>sa</a:t>
            </a:r>
            <a:r>
              <a:rPr lang="en-US" sz="1800" i="1">
                <a:latin typeface="Arial"/>
                <a:cs typeface="Arial"/>
              </a:rPr>
              <a:t> communication aux </a:t>
            </a:r>
            <a:r>
              <a:rPr lang="en-US" sz="1800" i="1" err="1">
                <a:latin typeface="Arial"/>
                <a:cs typeface="Arial"/>
              </a:rPr>
              <a:t>autres</a:t>
            </a:r>
            <a:r>
              <a:rPr lang="en-US" sz="1800" i="1">
                <a:latin typeface="Arial"/>
                <a:cs typeface="Arial"/>
              </a:rPr>
              <a:t> </a:t>
            </a:r>
            <a:r>
              <a:rPr lang="en-US" sz="1800" i="1" err="1">
                <a:latin typeface="Arial"/>
                <a:cs typeface="Arial"/>
              </a:rPr>
              <a:t>soumissionnaires</a:t>
            </a:r>
            <a:r>
              <a:rPr lang="en-US" sz="1800" i="1">
                <a:latin typeface="Arial"/>
                <a:cs typeface="Arial"/>
              </a:rPr>
              <a:t> </a:t>
            </a:r>
            <a:r>
              <a:rPr lang="en-US" sz="1800" i="1" err="1">
                <a:latin typeface="Arial"/>
                <a:cs typeface="Arial"/>
              </a:rPr>
              <a:t>lors</a:t>
            </a:r>
            <a:r>
              <a:rPr lang="en-US" sz="1800" i="1">
                <a:latin typeface="Arial"/>
                <a:cs typeface="Arial"/>
              </a:rPr>
              <a:t> des </a:t>
            </a:r>
            <a:r>
              <a:rPr lang="en-US" sz="1800" i="1" err="1">
                <a:latin typeface="Arial"/>
                <a:cs typeface="Arial"/>
              </a:rPr>
              <a:t>négociations</a:t>
            </a:r>
            <a:r>
              <a:rPr lang="en-US" sz="1800" i="1">
                <a:latin typeface="Arial"/>
                <a:cs typeface="Arial"/>
              </a:rPr>
              <a:t> </a:t>
            </a:r>
            <a:r>
              <a:rPr lang="en-US" sz="1800" b="1" i="1" err="1">
                <a:latin typeface="Arial"/>
                <a:cs typeface="Arial"/>
              </a:rPr>
              <a:t>n’a</a:t>
            </a:r>
            <a:r>
              <a:rPr lang="en-US" sz="1800" b="1" i="1">
                <a:latin typeface="Arial"/>
                <a:cs typeface="Arial"/>
              </a:rPr>
              <a:t> pas </a:t>
            </a:r>
            <a:r>
              <a:rPr lang="en-US" sz="1800" b="1" i="1" err="1">
                <a:latin typeface="Arial"/>
                <a:cs typeface="Arial"/>
              </a:rPr>
              <a:t>faussé</a:t>
            </a:r>
            <a:r>
              <a:rPr lang="en-US" sz="1800" b="1" i="1">
                <a:latin typeface="Arial"/>
                <a:cs typeface="Arial"/>
              </a:rPr>
              <a:t> la concurrence</a:t>
            </a:r>
            <a:r>
              <a:rPr lang="en-US" sz="1800" i="1">
                <a:latin typeface="Arial"/>
                <a:cs typeface="Arial"/>
              </a:rPr>
              <a:t>. </a:t>
            </a:r>
            <a:r>
              <a:rPr lang="fr-BE" sz="1600">
                <a:latin typeface="Arial"/>
                <a:cs typeface="Arial"/>
              </a:rPr>
              <a:t>»</a:t>
            </a:r>
            <a:endParaRPr lang="en-US" sz="1800">
              <a:latin typeface="Arial"/>
              <a:cs typeface="Arial"/>
            </a:endParaRPr>
          </a:p>
          <a:p>
            <a:pPr marL="229870" indent="-229870" algn="just"/>
            <a:r>
              <a:rPr lang="en-US" sz="1800">
                <a:latin typeface="Arial"/>
                <a:cs typeface="Arial"/>
              </a:rPr>
              <a:t>En </a:t>
            </a:r>
            <a:r>
              <a:rPr lang="en-US" sz="1800" err="1">
                <a:latin typeface="Arial"/>
                <a:cs typeface="Arial"/>
              </a:rPr>
              <a:t>ce</a:t>
            </a:r>
            <a:r>
              <a:rPr lang="en-US" sz="1800">
                <a:latin typeface="Arial"/>
                <a:cs typeface="Arial"/>
              </a:rPr>
              <a:t> qui </a:t>
            </a:r>
            <a:r>
              <a:rPr lang="en-US" sz="1800" err="1">
                <a:latin typeface="Arial"/>
                <a:cs typeface="Arial"/>
              </a:rPr>
              <a:t>concerne</a:t>
            </a:r>
            <a:r>
              <a:rPr lang="en-US" sz="1800">
                <a:latin typeface="Arial"/>
                <a:cs typeface="Arial"/>
              </a:rPr>
              <a:t> la modification </a:t>
            </a:r>
            <a:r>
              <a:rPr lang="en-US" sz="1800" err="1">
                <a:latin typeface="Arial"/>
                <a:cs typeface="Arial"/>
              </a:rPr>
              <a:t>d'une</a:t>
            </a:r>
            <a:r>
              <a:rPr lang="en-US" sz="1800">
                <a:latin typeface="Arial"/>
                <a:cs typeface="Arial"/>
              </a:rPr>
              <a:t> exigence minimal technique, le C.E. constate </a:t>
            </a:r>
            <a:r>
              <a:rPr lang="en-US" sz="1800" err="1">
                <a:latin typeface="Arial"/>
                <a:cs typeface="Arial"/>
              </a:rPr>
              <a:t>qu'en</a:t>
            </a:r>
            <a:r>
              <a:rPr lang="en-US" sz="1800">
                <a:latin typeface="Arial"/>
                <a:cs typeface="Arial"/>
              </a:rPr>
              <a:t> </a:t>
            </a:r>
            <a:r>
              <a:rPr lang="fr-BE" sz="1600">
                <a:latin typeface="Arial"/>
                <a:cs typeface="Arial"/>
              </a:rPr>
              <a:t>« </a:t>
            </a:r>
            <a:r>
              <a:rPr lang="en-US" sz="1800" i="1">
                <a:latin typeface="Arial"/>
                <a:cs typeface="Arial"/>
              </a:rPr>
              <a:t>communicant à </a:t>
            </a:r>
            <a:r>
              <a:rPr lang="en-US" sz="1800" i="1" err="1">
                <a:latin typeface="Arial"/>
                <a:cs typeface="Arial"/>
              </a:rPr>
              <a:t>certains</a:t>
            </a:r>
            <a:r>
              <a:rPr lang="en-US" sz="1800" i="1">
                <a:latin typeface="Arial"/>
                <a:cs typeface="Arial"/>
              </a:rPr>
              <a:t> </a:t>
            </a:r>
            <a:r>
              <a:rPr lang="en-US" sz="1800" i="1" err="1">
                <a:latin typeface="Arial"/>
                <a:cs typeface="Arial"/>
              </a:rPr>
              <a:t>soumissionnaires</a:t>
            </a:r>
            <a:r>
              <a:rPr lang="en-US" sz="1800" i="1">
                <a:latin typeface="Arial"/>
                <a:cs typeface="Arial"/>
              </a:rPr>
              <a:t>, </a:t>
            </a:r>
            <a:r>
              <a:rPr lang="en-US" sz="1800" i="1" err="1">
                <a:latin typeface="Arial"/>
                <a:cs typeface="Arial"/>
              </a:rPr>
              <a:t>lors</a:t>
            </a:r>
            <a:r>
              <a:rPr lang="en-US" sz="1800" i="1">
                <a:latin typeface="Arial"/>
                <a:cs typeface="Arial"/>
              </a:rPr>
              <a:t> des </a:t>
            </a:r>
            <a:r>
              <a:rPr lang="en-US" sz="1800" i="1" err="1">
                <a:latin typeface="Arial"/>
                <a:cs typeface="Arial"/>
              </a:rPr>
              <a:t>négociations</a:t>
            </a:r>
            <a:r>
              <a:rPr lang="en-US" sz="1800" i="1">
                <a:latin typeface="Arial"/>
                <a:cs typeface="Arial"/>
              </a:rPr>
              <a:t>, </a:t>
            </a:r>
            <a:r>
              <a:rPr lang="en-US" sz="1800" i="1" err="1">
                <a:latin typeface="Arial"/>
                <a:cs typeface="Arial"/>
              </a:rPr>
              <a:t>l’information</a:t>
            </a:r>
            <a:r>
              <a:rPr lang="en-US" sz="1800" i="1">
                <a:latin typeface="Arial"/>
                <a:cs typeface="Arial"/>
              </a:rPr>
              <a:t> </a:t>
            </a:r>
            <a:r>
              <a:rPr lang="en-US" sz="1800" i="1" err="1">
                <a:latin typeface="Arial"/>
                <a:cs typeface="Arial"/>
              </a:rPr>
              <a:t>concernant</a:t>
            </a:r>
            <a:r>
              <a:rPr lang="en-US" sz="1800" i="1">
                <a:latin typeface="Arial"/>
                <a:cs typeface="Arial"/>
              </a:rPr>
              <a:t> le poste 3.5. «</a:t>
            </a:r>
            <a:r>
              <a:rPr lang="en-US" sz="1800" i="1" err="1">
                <a:latin typeface="Arial"/>
                <a:cs typeface="Arial"/>
              </a:rPr>
              <a:t>Retrait</a:t>
            </a:r>
            <a:r>
              <a:rPr lang="en-US" sz="1800" i="1">
                <a:latin typeface="Arial"/>
                <a:cs typeface="Arial"/>
              </a:rPr>
              <a:t> des applications </a:t>
            </a:r>
            <a:r>
              <a:rPr lang="en-US" sz="1800" i="1" err="1">
                <a:latin typeface="Arial"/>
                <a:cs typeface="Arial"/>
              </a:rPr>
              <a:t>en</a:t>
            </a:r>
            <a:r>
              <a:rPr lang="en-US" sz="1800" i="1">
                <a:latin typeface="Arial"/>
                <a:cs typeface="Arial"/>
              </a:rPr>
              <a:t> </a:t>
            </a:r>
            <a:r>
              <a:rPr lang="en-US" sz="1800" i="1" err="1">
                <a:latin typeface="Arial"/>
                <a:cs typeface="Arial"/>
              </a:rPr>
              <a:t>amiante</a:t>
            </a:r>
            <a:r>
              <a:rPr lang="en-US" sz="1800" i="1">
                <a:latin typeface="Arial"/>
                <a:cs typeface="Arial"/>
              </a:rPr>
              <a:t> » </a:t>
            </a:r>
            <a:r>
              <a:rPr lang="en-US" sz="1800" i="1" err="1">
                <a:latin typeface="Arial"/>
                <a:cs typeface="Arial"/>
              </a:rPr>
              <a:t>selon</a:t>
            </a:r>
            <a:r>
              <a:rPr lang="en-US" sz="1800" i="1">
                <a:latin typeface="Arial"/>
                <a:cs typeface="Arial"/>
              </a:rPr>
              <a:t> </a:t>
            </a:r>
            <a:r>
              <a:rPr lang="en-US" sz="1800" i="1" err="1">
                <a:latin typeface="Arial"/>
                <a:cs typeface="Arial"/>
              </a:rPr>
              <a:t>laquelle</a:t>
            </a:r>
            <a:r>
              <a:rPr lang="en-US" sz="1800" i="1">
                <a:latin typeface="Arial"/>
                <a:cs typeface="Arial"/>
              </a:rPr>
              <a:t> « </a:t>
            </a:r>
            <a:r>
              <a:rPr lang="en-US" sz="1800" i="1" err="1">
                <a:latin typeface="Arial"/>
                <a:cs typeface="Arial"/>
              </a:rPr>
              <a:t>certains</a:t>
            </a:r>
            <a:r>
              <a:rPr lang="en-US" sz="1800" i="1">
                <a:latin typeface="Arial"/>
                <a:cs typeface="Arial"/>
              </a:rPr>
              <a:t> </a:t>
            </a:r>
            <a:r>
              <a:rPr lang="en-US" sz="1800" i="1" err="1">
                <a:latin typeface="Arial"/>
                <a:cs typeface="Arial"/>
              </a:rPr>
              <a:t>éléments</a:t>
            </a:r>
            <a:r>
              <a:rPr lang="en-US" sz="1800" i="1">
                <a:latin typeface="Arial"/>
                <a:cs typeface="Arial"/>
              </a:rPr>
              <a:t> de </a:t>
            </a:r>
            <a:r>
              <a:rPr lang="en-US" sz="1800" i="1" err="1">
                <a:latin typeface="Arial"/>
                <a:cs typeface="Arial"/>
              </a:rPr>
              <a:t>l’inventaire</a:t>
            </a:r>
            <a:r>
              <a:rPr lang="en-US" sz="1800" i="1">
                <a:latin typeface="Arial"/>
                <a:cs typeface="Arial"/>
              </a:rPr>
              <a:t> </a:t>
            </a:r>
            <a:r>
              <a:rPr lang="en-US" sz="1800" i="1" err="1">
                <a:latin typeface="Arial"/>
                <a:cs typeface="Arial"/>
              </a:rPr>
              <a:t>visuel</a:t>
            </a:r>
            <a:r>
              <a:rPr lang="en-US" sz="1800" i="1">
                <a:latin typeface="Arial"/>
                <a:cs typeface="Arial"/>
              </a:rPr>
              <a:t> </a:t>
            </a:r>
            <a:r>
              <a:rPr lang="en-US" sz="1800" i="1" err="1">
                <a:latin typeface="Arial"/>
                <a:cs typeface="Arial"/>
              </a:rPr>
              <a:t>amiante</a:t>
            </a:r>
            <a:r>
              <a:rPr lang="en-US" sz="1800" i="1">
                <a:latin typeface="Arial"/>
                <a:cs typeface="Arial"/>
              </a:rPr>
              <a:t> de 2007 ne </a:t>
            </a:r>
            <a:r>
              <a:rPr lang="en-US" sz="1800" i="1" err="1">
                <a:latin typeface="Arial"/>
                <a:cs typeface="Arial"/>
              </a:rPr>
              <a:t>sont</a:t>
            </a:r>
            <a:r>
              <a:rPr lang="en-US" sz="1800" i="1">
                <a:latin typeface="Arial"/>
                <a:cs typeface="Arial"/>
              </a:rPr>
              <a:t> plus </a:t>
            </a:r>
            <a:r>
              <a:rPr lang="en-US" sz="1800" i="1" err="1">
                <a:latin typeface="Arial"/>
                <a:cs typeface="Arial"/>
              </a:rPr>
              <a:t>présents</a:t>
            </a:r>
            <a:r>
              <a:rPr lang="en-US" sz="1800" i="1">
                <a:latin typeface="Arial"/>
                <a:cs typeface="Arial"/>
              </a:rPr>
              <a:t> sur le site », la </a:t>
            </a:r>
            <a:r>
              <a:rPr lang="en-US" sz="1800" i="1" err="1">
                <a:latin typeface="Arial"/>
                <a:cs typeface="Arial"/>
              </a:rPr>
              <a:t>partie</a:t>
            </a:r>
            <a:r>
              <a:rPr lang="en-US" sz="1800" i="1">
                <a:latin typeface="Arial"/>
                <a:cs typeface="Arial"/>
              </a:rPr>
              <a:t> adverse </a:t>
            </a:r>
            <a:r>
              <a:rPr lang="en-US" sz="1800" i="1" err="1">
                <a:latin typeface="Arial"/>
                <a:cs typeface="Arial"/>
              </a:rPr>
              <a:t>n’a</a:t>
            </a:r>
            <a:r>
              <a:rPr lang="en-US" sz="1800" i="1">
                <a:latin typeface="Arial"/>
                <a:cs typeface="Arial"/>
              </a:rPr>
              <a:t> </a:t>
            </a:r>
            <a:r>
              <a:rPr lang="en-US" sz="1800" i="1" err="1">
                <a:latin typeface="Arial"/>
                <a:cs typeface="Arial"/>
              </a:rPr>
              <a:t>donc</a:t>
            </a:r>
            <a:r>
              <a:rPr lang="en-US" sz="1800" i="1">
                <a:latin typeface="Arial"/>
                <a:cs typeface="Arial"/>
              </a:rPr>
              <a:t> pas </a:t>
            </a:r>
            <a:r>
              <a:rPr lang="en-US" sz="1800" i="1" err="1">
                <a:latin typeface="Arial"/>
                <a:cs typeface="Arial"/>
              </a:rPr>
              <a:t>modifié</a:t>
            </a:r>
            <a:r>
              <a:rPr lang="en-US" sz="1800" i="1">
                <a:latin typeface="Arial"/>
                <a:cs typeface="Arial"/>
              </a:rPr>
              <a:t> </a:t>
            </a:r>
            <a:r>
              <a:rPr lang="en-US" sz="1800" i="1" err="1">
                <a:latin typeface="Arial"/>
                <a:cs typeface="Arial"/>
              </a:rPr>
              <a:t>une</a:t>
            </a:r>
            <a:r>
              <a:rPr lang="en-US" sz="1800" i="1">
                <a:latin typeface="Arial"/>
                <a:cs typeface="Arial"/>
              </a:rPr>
              <a:t> exigence </a:t>
            </a:r>
            <a:r>
              <a:rPr lang="en-US" sz="1800" i="1" err="1">
                <a:latin typeface="Arial"/>
                <a:cs typeface="Arial"/>
              </a:rPr>
              <a:t>minimale</a:t>
            </a:r>
            <a:r>
              <a:rPr lang="en-US" sz="1800" i="1">
                <a:latin typeface="Arial"/>
                <a:cs typeface="Arial"/>
              </a:rPr>
              <a:t> du </a:t>
            </a:r>
            <a:r>
              <a:rPr lang="en-US" sz="1800" i="1" err="1">
                <a:latin typeface="Arial"/>
                <a:cs typeface="Arial"/>
              </a:rPr>
              <a:t>marché</a:t>
            </a:r>
            <a:r>
              <a:rPr lang="en-US" sz="1800" i="1">
                <a:latin typeface="Arial"/>
                <a:cs typeface="Arial"/>
              </a:rPr>
              <a:t>. Elle a </a:t>
            </a:r>
            <a:r>
              <a:rPr lang="en-US" sz="1800" i="1" err="1">
                <a:latin typeface="Arial"/>
                <a:cs typeface="Arial"/>
              </a:rPr>
              <a:t>seulement</a:t>
            </a:r>
            <a:r>
              <a:rPr lang="en-US" sz="1800" i="1">
                <a:latin typeface="Arial"/>
                <a:cs typeface="Arial"/>
              </a:rPr>
              <a:t> </a:t>
            </a:r>
            <a:r>
              <a:rPr lang="en-US" sz="1800" i="1" err="1">
                <a:latin typeface="Arial"/>
                <a:cs typeface="Arial"/>
              </a:rPr>
              <a:t>informé</a:t>
            </a:r>
            <a:r>
              <a:rPr lang="en-US" sz="1800" i="1">
                <a:latin typeface="Arial"/>
                <a:cs typeface="Arial"/>
              </a:rPr>
              <a:t>, au </a:t>
            </a:r>
            <a:r>
              <a:rPr lang="en-US" sz="1800" i="1" err="1">
                <a:latin typeface="Arial"/>
                <a:cs typeface="Arial"/>
              </a:rPr>
              <a:t>cours</a:t>
            </a:r>
            <a:r>
              <a:rPr lang="en-US" sz="1800" i="1">
                <a:latin typeface="Arial"/>
                <a:cs typeface="Arial"/>
              </a:rPr>
              <a:t> des </a:t>
            </a:r>
            <a:r>
              <a:rPr lang="en-US" sz="1800" i="1" err="1">
                <a:latin typeface="Arial"/>
                <a:cs typeface="Arial"/>
              </a:rPr>
              <a:t>négociations</a:t>
            </a:r>
            <a:r>
              <a:rPr lang="en-US" sz="1800" i="1">
                <a:latin typeface="Arial"/>
                <a:cs typeface="Arial"/>
              </a:rPr>
              <a:t>, des </a:t>
            </a:r>
            <a:r>
              <a:rPr lang="en-US" sz="1800" i="1" err="1">
                <a:latin typeface="Arial"/>
                <a:cs typeface="Arial"/>
              </a:rPr>
              <a:t>soumissionnaires</a:t>
            </a:r>
            <a:r>
              <a:rPr lang="en-US" sz="1800" i="1">
                <a:latin typeface="Arial"/>
                <a:cs typeface="Arial"/>
              </a:rPr>
              <a:t> du fait que les volumes </a:t>
            </a:r>
            <a:r>
              <a:rPr lang="en-US" sz="1800" i="1" err="1">
                <a:latin typeface="Arial"/>
                <a:cs typeface="Arial"/>
              </a:rPr>
              <a:t>repris</a:t>
            </a:r>
            <a:r>
              <a:rPr lang="en-US" sz="1800" i="1">
                <a:latin typeface="Arial"/>
                <a:cs typeface="Arial"/>
              </a:rPr>
              <a:t> dans </a:t>
            </a:r>
            <a:r>
              <a:rPr lang="en-US" sz="1800" i="1" err="1">
                <a:latin typeface="Arial"/>
                <a:cs typeface="Arial"/>
              </a:rPr>
              <a:t>l’inventaire</a:t>
            </a:r>
            <a:r>
              <a:rPr lang="en-US" sz="1800" i="1">
                <a:latin typeface="Arial"/>
                <a:cs typeface="Arial"/>
              </a:rPr>
              <a:t> </a:t>
            </a:r>
            <a:r>
              <a:rPr lang="en-US" sz="1800" i="1" err="1">
                <a:latin typeface="Arial"/>
                <a:cs typeface="Arial"/>
              </a:rPr>
              <a:t>visuel</a:t>
            </a:r>
            <a:r>
              <a:rPr lang="en-US" sz="1800" i="1">
                <a:latin typeface="Arial"/>
                <a:cs typeface="Arial"/>
              </a:rPr>
              <a:t> </a:t>
            </a:r>
            <a:r>
              <a:rPr lang="en-US" sz="1800" i="1" err="1">
                <a:latin typeface="Arial"/>
                <a:cs typeface="Arial"/>
              </a:rPr>
              <a:t>amiante</a:t>
            </a:r>
            <a:r>
              <a:rPr lang="en-US" sz="1800" i="1">
                <a:latin typeface="Arial"/>
                <a:cs typeface="Arial"/>
              </a:rPr>
              <a:t>, </a:t>
            </a:r>
            <a:r>
              <a:rPr lang="en-US" sz="1800" i="1" err="1">
                <a:latin typeface="Arial"/>
                <a:cs typeface="Arial"/>
              </a:rPr>
              <a:t>réalisé</a:t>
            </a:r>
            <a:r>
              <a:rPr lang="en-US" sz="1800" i="1">
                <a:latin typeface="Arial"/>
                <a:cs typeface="Arial"/>
              </a:rPr>
              <a:t> </a:t>
            </a:r>
            <a:r>
              <a:rPr lang="en-US" sz="1800" i="1" err="1">
                <a:latin typeface="Arial"/>
                <a:cs typeface="Arial"/>
              </a:rPr>
              <a:t>en</a:t>
            </a:r>
            <a:r>
              <a:rPr lang="en-US" sz="1800" i="1">
                <a:latin typeface="Arial"/>
                <a:cs typeface="Arial"/>
              </a:rPr>
              <a:t> 2007, ne </a:t>
            </a:r>
            <a:r>
              <a:rPr lang="en-US" sz="1800" i="1" err="1">
                <a:latin typeface="Arial"/>
                <a:cs typeface="Arial"/>
              </a:rPr>
              <a:t>sont</a:t>
            </a:r>
            <a:r>
              <a:rPr lang="en-US" sz="1800" i="1">
                <a:latin typeface="Arial"/>
                <a:cs typeface="Arial"/>
              </a:rPr>
              <a:t> plus </a:t>
            </a:r>
            <a:r>
              <a:rPr lang="en-US" sz="1800" i="1" err="1">
                <a:latin typeface="Arial"/>
                <a:cs typeface="Arial"/>
              </a:rPr>
              <a:t>d’actualité</a:t>
            </a:r>
            <a:r>
              <a:rPr lang="en-US" sz="1800" i="1">
                <a:latin typeface="Arial"/>
                <a:cs typeface="Arial"/>
              </a:rPr>
              <a:t>, </a:t>
            </a:r>
            <a:r>
              <a:rPr lang="en-US" sz="1800" i="1" err="1">
                <a:latin typeface="Arial"/>
                <a:cs typeface="Arial"/>
              </a:rPr>
              <a:t>ce</a:t>
            </a:r>
            <a:r>
              <a:rPr lang="en-US" sz="1800" i="1">
                <a:latin typeface="Arial"/>
                <a:cs typeface="Arial"/>
              </a:rPr>
              <a:t> qui </a:t>
            </a:r>
            <a:r>
              <a:rPr lang="en-US" sz="1800" i="1" err="1">
                <a:latin typeface="Arial"/>
                <a:cs typeface="Arial"/>
              </a:rPr>
              <a:t>consiste</a:t>
            </a:r>
            <a:r>
              <a:rPr lang="en-US" sz="1800" i="1">
                <a:latin typeface="Arial"/>
                <a:cs typeface="Arial"/>
              </a:rPr>
              <a:t> </a:t>
            </a:r>
            <a:r>
              <a:rPr lang="en-US" sz="1800" b="1" i="1" err="1">
                <a:latin typeface="Arial"/>
                <a:cs typeface="Arial"/>
              </a:rPr>
              <a:t>en</a:t>
            </a:r>
            <a:r>
              <a:rPr lang="en-US" sz="1800" b="1" i="1">
                <a:latin typeface="Arial"/>
                <a:cs typeface="Arial"/>
              </a:rPr>
              <a:t> </a:t>
            </a:r>
            <a:r>
              <a:rPr lang="en-US" sz="1800" b="1" i="1" err="1">
                <a:latin typeface="Arial"/>
                <a:cs typeface="Arial"/>
              </a:rPr>
              <a:t>une</a:t>
            </a:r>
            <a:r>
              <a:rPr lang="en-US" sz="1800" b="1" i="1">
                <a:latin typeface="Arial"/>
                <a:cs typeface="Arial"/>
              </a:rPr>
              <a:t> </a:t>
            </a:r>
            <a:r>
              <a:rPr lang="en-US" sz="1800" b="1" i="1" err="1">
                <a:latin typeface="Arial"/>
                <a:cs typeface="Arial"/>
              </a:rPr>
              <a:t>précision</a:t>
            </a:r>
            <a:r>
              <a:rPr lang="en-US" sz="1800" b="1" i="1">
                <a:latin typeface="Arial"/>
                <a:cs typeface="Arial"/>
              </a:rPr>
              <a:t> dans le but de </a:t>
            </a:r>
            <a:r>
              <a:rPr lang="en-US" sz="1800" b="1" i="1" err="1">
                <a:latin typeface="Arial"/>
                <a:cs typeface="Arial"/>
              </a:rPr>
              <a:t>permettre</a:t>
            </a:r>
            <a:r>
              <a:rPr lang="en-US" sz="1800" b="1" i="1">
                <a:latin typeface="Arial"/>
                <a:cs typeface="Arial"/>
              </a:rPr>
              <a:t> aux </a:t>
            </a:r>
            <a:r>
              <a:rPr lang="en-US" sz="1800" b="1" i="1" err="1">
                <a:latin typeface="Arial"/>
                <a:cs typeface="Arial"/>
              </a:rPr>
              <a:t>soumissionnaires</a:t>
            </a:r>
            <a:r>
              <a:rPr lang="en-US" sz="1800" b="1" i="1">
                <a:latin typeface="Arial"/>
                <a:cs typeface="Arial"/>
              </a:rPr>
              <a:t>, </a:t>
            </a:r>
            <a:r>
              <a:rPr lang="en-US" sz="1800" b="1" i="1" err="1">
                <a:latin typeface="Arial"/>
                <a:cs typeface="Arial"/>
              </a:rPr>
              <a:t>tenus</a:t>
            </a:r>
            <a:r>
              <a:rPr lang="en-US" sz="1800" b="1" i="1">
                <a:latin typeface="Arial"/>
                <a:cs typeface="Arial"/>
              </a:rPr>
              <a:t> par </a:t>
            </a:r>
            <a:r>
              <a:rPr lang="en-US" sz="1800" b="1" i="1" err="1">
                <a:latin typeface="Arial"/>
                <a:cs typeface="Arial"/>
              </a:rPr>
              <a:t>ailleurs</a:t>
            </a:r>
            <a:r>
              <a:rPr lang="en-US" sz="1800" b="1" i="1">
                <a:latin typeface="Arial"/>
                <a:cs typeface="Arial"/>
              </a:rPr>
              <a:t> à </a:t>
            </a:r>
            <a:r>
              <a:rPr lang="en-US" sz="1800" b="1" i="1" err="1">
                <a:latin typeface="Arial"/>
                <a:cs typeface="Arial"/>
              </a:rPr>
              <a:t>procéder</a:t>
            </a:r>
            <a:r>
              <a:rPr lang="en-US" sz="1800" b="1" i="1">
                <a:latin typeface="Arial"/>
                <a:cs typeface="Arial"/>
              </a:rPr>
              <a:t> à </a:t>
            </a:r>
            <a:r>
              <a:rPr lang="en-US" sz="1800" b="1" i="1" err="1">
                <a:latin typeface="Arial"/>
                <a:cs typeface="Arial"/>
              </a:rPr>
              <a:t>une</a:t>
            </a:r>
            <a:r>
              <a:rPr lang="en-US" sz="1800" b="1" i="1">
                <a:latin typeface="Arial"/>
                <a:cs typeface="Arial"/>
              </a:rPr>
              <a:t> </a:t>
            </a:r>
            <a:r>
              <a:rPr lang="en-US" sz="1800" b="1" i="1" err="1">
                <a:latin typeface="Arial"/>
                <a:cs typeface="Arial"/>
              </a:rPr>
              <a:t>visite</a:t>
            </a:r>
            <a:r>
              <a:rPr lang="en-US" sz="1800" b="1" i="1">
                <a:latin typeface="Arial"/>
                <a:cs typeface="Arial"/>
              </a:rPr>
              <a:t> des </a:t>
            </a:r>
            <a:r>
              <a:rPr lang="en-US" sz="1800" b="1" i="1" err="1">
                <a:latin typeface="Arial"/>
                <a:cs typeface="Arial"/>
              </a:rPr>
              <a:t>lieux</a:t>
            </a:r>
            <a:r>
              <a:rPr lang="en-US" sz="1800" b="1" i="1">
                <a:latin typeface="Arial"/>
                <a:cs typeface="Arial"/>
              </a:rPr>
              <a:t>, </a:t>
            </a:r>
            <a:r>
              <a:rPr lang="en-US" sz="1800" b="1" i="1" err="1">
                <a:latin typeface="Arial"/>
                <a:cs typeface="Arial"/>
              </a:rPr>
              <a:t>d’évaluer</a:t>
            </a:r>
            <a:r>
              <a:rPr lang="en-US" sz="1800" b="1" i="1">
                <a:latin typeface="Arial"/>
                <a:cs typeface="Arial"/>
              </a:rPr>
              <a:t> </a:t>
            </a:r>
            <a:r>
              <a:rPr lang="en-US" sz="1800" b="1" i="1" err="1">
                <a:latin typeface="Arial"/>
                <a:cs typeface="Arial"/>
              </a:rPr>
              <a:t>correctement</a:t>
            </a:r>
            <a:r>
              <a:rPr lang="en-US" sz="1800" b="1" i="1">
                <a:latin typeface="Arial"/>
                <a:cs typeface="Arial"/>
              </a:rPr>
              <a:t> </a:t>
            </a:r>
            <a:r>
              <a:rPr lang="en-US" sz="1800" b="1" i="1" err="1">
                <a:latin typeface="Arial"/>
                <a:cs typeface="Arial"/>
              </a:rPr>
              <a:t>l’ampleur</a:t>
            </a:r>
            <a:r>
              <a:rPr lang="en-US" sz="1800" b="1" i="1">
                <a:latin typeface="Arial"/>
                <a:cs typeface="Arial"/>
              </a:rPr>
              <a:t> des travaux </a:t>
            </a:r>
            <a:r>
              <a:rPr lang="en-US" sz="1800" b="1" i="1" err="1">
                <a:latin typeface="Arial"/>
                <a:cs typeface="Arial"/>
              </a:rPr>
              <a:t>décrits</a:t>
            </a:r>
            <a:r>
              <a:rPr lang="en-US" sz="1800" b="1" i="1">
                <a:latin typeface="Arial"/>
                <a:cs typeface="Arial"/>
              </a:rPr>
              <a:t> au poste 3.5</a:t>
            </a:r>
            <a:r>
              <a:rPr lang="en-US" sz="1800" i="1">
                <a:latin typeface="Arial"/>
                <a:cs typeface="Arial"/>
              </a:rPr>
              <a:t>. « </a:t>
            </a:r>
            <a:r>
              <a:rPr lang="en-US" sz="1800" i="1" err="1">
                <a:latin typeface="Arial"/>
                <a:cs typeface="Arial"/>
              </a:rPr>
              <a:t>Retrait</a:t>
            </a:r>
            <a:r>
              <a:rPr lang="en-US" sz="1800" i="1">
                <a:latin typeface="Arial"/>
                <a:cs typeface="Arial"/>
              </a:rPr>
              <a:t> des applications </a:t>
            </a:r>
            <a:r>
              <a:rPr lang="en-US" sz="1800" i="1" err="1">
                <a:latin typeface="Arial"/>
                <a:cs typeface="Arial"/>
              </a:rPr>
              <a:t>en</a:t>
            </a:r>
            <a:r>
              <a:rPr lang="en-US" sz="1800" i="1">
                <a:latin typeface="Arial"/>
                <a:cs typeface="Arial"/>
              </a:rPr>
              <a:t> </a:t>
            </a:r>
            <a:r>
              <a:rPr lang="en-US" sz="1800" i="1" err="1">
                <a:latin typeface="Arial"/>
                <a:cs typeface="Arial"/>
              </a:rPr>
              <a:t>amiante</a:t>
            </a:r>
            <a:r>
              <a:rPr lang="en-US" sz="1800" i="1">
                <a:latin typeface="Arial"/>
                <a:cs typeface="Arial"/>
              </a:rPr>
              <a:t> » </a:t>
            </a:r>
            <a:r>
              <a:rPr lang="en-US" sz="1800" b="1" i="1">
                <a:latin typeface="Arial"/>
                <a:cs typeface="Arial"/>
              </a:rPr>
              <a:t>et de </a:t>
            </a:r>
            <a:r>
              <a:rPr lang="en-US" sz="1800" b="1" i="1" err="1">
                <a:latin typeface="Arial"/>
                <a:cs typeface="Arial"/>
              </a:rPr>
              <a:t>remettre</a:t>
            </a:r>
            <a:r>
              <a:rPr lang="en-US" sz="1800" b="1" i="1">
                <a:latin typeface="Arial"/>
                <a:cs typeface="Arial"/>
              </a:rPr>
              <a:t> un prix </a:t>
            </a:r>
            <a:r>
              <a:rPr lang="en-US" sz="1800" b="1" i="1" err="1">
                <a:latin typeface="Arial"/>
                <a:cs typeface="Arial"/>
              </a:rPr>
              <a:t>correspondant</a:t>
            </a:r>
            <a:r>
              <a:rPr lang="en-US" sz="1800" b="1" i="1">
                <a:latin typeface="Arial"/>
                <a:cs typeface="Arial"/>
              </a:rPr>
              <a:t> aux travaux à </a:t>
            </a:r>
            <a:r>
              <a:rPr lang="en-US" sz="1800" b="1" i="1" err="1">
                <a:latin typeface="Arial"/>
                <a:cs typeface="Arial"/>
              </a:rPr>
              <a:t>effectuer</a:t>
            </a:r>
            <a:r>
              <a:rPr lang="en-US" sz="1800" i="1">
                <a:latin typeface="Arial"/>
                <a:cs typeface="Arial"/>
              </a:rPr>
              <a:t>. </a:t>
            </a:r>
            <a:r>
              <a:rPr lang="fr-BE" sz="1600">
                <a:latin typeface="Arial"/>
                <a:cs typeface="Arial"/>
              </a:rPr>
              <a:t>»</a:t>
            </a:r>
          </a:p>
          <a:p>
            <a:pPr marL="229870" indent="-229870" algn="just"/>
            <a:endParaRPr lang="en-US" sz="1800" i="1">
              <a:latin typeface="Arial"/>
              <a:cs typeface="Arial"/>
            </a:endParaRPr>
          </a:p>
          <a:p>
            <a:pPr marL="229870" indent="-229870" algn="just"/>
            <a:endParaRPr lang="en-US" i="1">
              <a:cs typeface="Arial"/>
            </a:endParaRPr>
          </a:p>
          <a:p>
            <a:pPr marL="229870" indent="-229870"/>
            <a:endParaRPr lang="en-US">
              <a:cs typeface="Arial"/>
            </a:endParaRPr>
          </a:p>
        </p:txBody>
      </p:sp>
      <p:sp>
        <p:nvSpPr>
          <p:cNvPr id="4" name="Slide Number Placeholder 3">
            <a:extLst>
              <a:ext uri="{FF2B5EF4-FFF2-40B4-BE49-F238E27FC236}">
                <a16:creationId xmlns:a16="http://schemas.microsoft.com/office/drawing/2014/main" id="{FCB08043-5AF3-EA69-E15F-9F4AAF30A427}"/>
              </a:ext>
            </a:extLst>
          </p:cNvPr>
          <p:cNvSpPr>
            <a:spLocks noGrp="1"/>
          </p:cNvSpPr>
          <p:nvPr>
            <p:ph type="sldNum" sz="quarter" idx="12"/>
          </p:nvPr>
        </p:nvSpPr>
        <p:spPr/>
        <p:txBody>
          <a:bodyPr/>
          <a:lstStyle/>
          <a:p>
            <a:fld id="{F9591D4C-BB8F-AE46-BE73-C616F30BBC5B}" type="slidenum">
              <a:rPr lang="en-US" smtClean="0"/>
              <a:pPr/>
              <a:t>89</a:t>
            </a:fld>
            <a:endParaRPr lang="en-US"/>
          </a:p>
        </p:txBody>
      </p:sp>
      <p:sp>
        <p:nvSpPr>
          <p:cNvPr id="6" name="Title 5">
            <a:extLst>
              <a:ext uri="{FF2B5EF4-FFF2-40B4-BE49-F238E27FC236}">
                <a16:creationId xmlns:a16="http://schemas.microsoft.com/office/drawing/2014/main" id="{76617CA9-F095-5846-E0F9-EFCB0FF659B0}"/>
              </a:ext>
            </a:extLst>
          </p:cNvPr>
          <p:cNvSpPr>
            <a:spLocks noGrp="1"/>
          </p:cNvSpPr>
          <p:nvPr>
            <p:ph type="title"/>
          </p:nvPr>
        </p:nvSpPr>
        <p:spPr>
          <a:xfrm>
            <a:off x="526983" y="699604"/>
            <a:ext cx="11160124" cy="577153"/>
          </a:xfrm>
        </p:spPr>
        <p:txBody>
          <a:bodyPr/>
          <a:lstStyle/>
          <a:p>
            <a:r>
              <a:rPr lang="fr-BE" sz="2800">
                <a:solidFill>
                  <a:srgbClr val="0073CF"/>
                </a:solidFill>
                <a:latin typeface="Cambria"/>
                <a:ea typeface="Cambria"/>
              </a:rPr>
              <a:t>C.E., arrêt n° 259.710 du 13 mai 2024, </a:t>
            </a:r>
            <a:r>
              <a:rPr lang="fr-BE" sz="2800" i="1">
                <a:solidFill>
                  <a:srgbClr val="0073CF"/>
                </a:solidFill>
                <a:latin typeface="Cambria"/>
                <a:ea typeface="Cambria"/>
              </a:rPr>
              <a:t>S.R.L. LOISEAU</a:t>
            </a:r>
            <a:r>
              <a:rPr lang="fr-BE" sz="2800">
                <a:solidFill>
                  <a:srgbClr val="0073CF"/>
                </a:solidFill>
                <a:latin typeface="Cambria"/>
                <a:ea typeface="Cambria"/>
              </a:rPr>
              <a:t> (extrême urgence)</a:t>
            </a:r>
            <a:endParaRPr lang="en-US">
              <a:latin typeface="Cambria"/>
            </a:endParaRPr>
          </a:p>
        </p:txBody>
      </p:sp>
      <p:sp>
        <p:nvSpPr>
          <p:cNvPr id="7" name="Footer Placeholder 6">
            <a:extLst>
              <a:ext uri="{FF2B5EF4-FFF2-40B4-BE49-F238E27FC236}">
                <a16:creationId xmlns:a16="http://schemas.microsoft.com/office/drawing/2014/main" id="{4E83E165-EE29-DA63-8EC8-B1A4E9278921}"/>
              </a:ext>
            </a:extLst>
          </p:cNvPr>
          <p:cNvSpPr>
            <a:spLocks noGrp="1"/>
          </p:cNvSpPr>
          <p:nvPr>
            <p:ph type="ftr" sz="quarter" idx="17"/>
          </p:nvPr>
        </p:nvSpPr>
        <p:spPr/>
        <p:txBody>
          <a:bodyPr/>
          <a:lstStyle/>
          <a:p>
            <a:r>
              <a:rPr lang="en-US"/>
              <a:t>National Tender Day - 17 octobre 2024</a:t>
            </a:r>
          </a:p>
        </p:txBody>
      </p:sp>
      <p:sp>
        <p:nvSpPr>
          <p:cNvPr id="9" name="Text Placeholder 2">
            <a:extLst>
              <a:ext uri="{FF2B5EF4-FFF2-40B4-BE49-F238E27FC236}">
                <a16:creationId xmlns:a16="http://schemas.microsoft.com/office/drawing/2014/main" id="{84E44B4E-BAA6-5354-870E-12792CEECD8A}"/>
              </a:ext>
            </a:extLst>
          </p:cNvPr>
          <p:cNvSpPr txBox="1">
            <a:spLocks/>
          </p:cNvSpPr>
          <p:nvPr/>
        </p:nvSpPr>
        <p:spPr>
          <a:xfrm>
            <a:off x="509057" y="1403413"/>
            <a:ext cx="11160124" cy="617712"/>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Divulgation d'informations prétendument confidentielles – prétendue modification d’une exigence minimale technique</a:t>
            </a:r>
          </a:p>
        </p:txBody>
      </p:sp>
      <p:sp>
        <p:nvSpPr>
          <p:cNvPr id="5" name="Text Placeholder 1">
            <a:extLst>
              <a:ext uri="{FF2B5EF4-FFF2-40B4-BE49-F238E27FC236}">
                <a16:creationId xmlns:a16="http://schemas.microsoft.com/office/drawing/2014/main" id="{B6FC95F0-061B-387E-34FB-A3226AB3D3B2}"/>
              </a:ext>
            </a:extLst>
          </p:cNvPr>
          <p:cNvSpPr txBox="1">
            <a:spLocks/>
          </p:cNvSpPr>
          <p:nvPr/>
        </p:nvSpPr>
        <p:spPr>
          <a:xfrm>
            <a:off x="393639" y="247789"/>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644176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D67ED081-8C96-D48B-EC1C-BF7170CEE43D}"/>
              </a:ext>
            </a:extLst>
          </p:cNvPr>
          <p:cNvSpPr>
            <a:spLocks noGrp="1"/>
          </p:cNvSpPr>
          <p:nvPr>
            <p:ph sz="quarter" idx="18"/>
          </p:nvPr>
        </p:nvSpPr>
        <p:spPr>
          <a:xfrm>
            <a:off x="388939" y="1482285"/>
            <a:ext cx="11160124" cy="5380203"/>
          </a:xfrm>
        </p:spPr>
        <p:txBody>
          <a:bodyPr vert="horz" lIns="0" tIns="0" rIns="0" bIns="0" spcCol="137160" rtlCol="0" anchor="t">
            <a:noAutofit/>
          </a:bodyPr>
          <a:lstStyle/>
          <a:p>
            <a:pPr marL="229870" indent="-229870" algn="l"/>
            <a:r>
              <a:rPr lang="fr-BE" sz="1800"/>
              <a:t>Le marché public litigieux avait pour objet : «</a:t>
            </a:r>
            <a:r>
              <a:rPr lang="fr-BE" sz="1800" i="1"/>
              <a:t> l’acquisition d’ordinateurs portables reconditionnés ainsi que de tablettes reconditionnées </a:t>
            </a:r>
            <a:r>
              <a:rPr lang="fr-BE" sz="1800"/>
              <a:t>»</a:t>
            </a:r>
            <a:endParaRPr lang="en-US"/>
          </a:p>
          <a:p>
            <a:pPr marL="229870" indent="-229870" algn="just"/>
            <a:r>
              <a:rPr lang="fr-BE" sz="1800"/>
              <a:t>La partie requérante estime que le PA n’a pas respecté le principe d’égalité lorsqu’il a interrogé les soumissionnaires au sujet des garanties qu’il fournissait (élément non mentionné dans l'inventaire).</a:t>
            </a:r>
            <a:endParaRPr lang="fr-BE" sz="1800">
              <a:cs typeface="Arial"/>
            </a:endParaRPr>
          </a:p>
          <a:p>
            <a:pPr marL="229870" indent="-229870"/>
            <a:r>
              <a:rPr lang="fr-BE" sz="1800"/>
              <a:t>Dans un premier temps, le PA pose la question suivante à un premier soumissionnaire : </a:t>
            </a:r>
            <a:endParaRPr lang="fr-BE" sz="1800">
              <a:cs typeface="Arial"/>
            </a:endParaRPr>
          </a:p>
          <a:p>
            <a:pPr marL="461645" lvl="1" indent="-236220" algn="just"/>
            <a:r>
              <a:rPr lang="fr-BE" sz="1800"/>
              <a:t>«  </a:t>
            </a:r>
            <a:r>
              <a:rPr lang="fr-BE" sz="1800" i="1"/>
              <a:t>Afin de garantir le traitement équitable de chaque soumissionnaire, je me permets de revenir vers 	vous en ce qui concerne le délai de garantie proposé dans votre offre. N’ayant rien spécifié au 	niveau des clauses techniques, il s’agissait d’une garantie totale portant sur l’ensemble du matériel 	(tant hardware que la batterie). Vous proposez :</a:t>
            </a:r>
            <a:endParaRPr lang="fr-BE" sz="1800" i="1">
              <a:cs typeface="Arial"/>
            </a:endParaRPr>
          </a:p>
          <a:p>
            <a:pPr marL="225425" lvl="1" indent="0" algn="just">
              <a:buNone/>
            </a:pPr>
            <a:r>
              <a:rPr lang="fr-BE" sz="1800" i="1"/>
              <a:t>		 - un délai de garantie pour les tablettes de 12 mois </a:t>
            </a:r>
            <a:endParaRPr lang="fr-BE" sz="1800" i="1">
              <a:cs typeface="Arial"/>
            </a:endParaRPr>
          </a:p>
          <a:p>
            <a:pPr marL="225425" lvl="1" indent="0" algn="just">
              <a:buNone/>
            </a:pPr>
            <a:r>
              <a:rPr lang="fr-BE" sz="1800" i="1"/>
              <a:t>		- un délai de garantie pour les ordinateurs : dans l’inventaire : de 37 mois, mais au niveau 		de la fiche technique, vous notifiez une réserve sur la batterie qui n’est garantie que de 12 	mois maximum</a:t>
            </a:r>
            <a:endParaRPr lang="fr-BE" sz="1800" i="1">
              <a:cs typeface="Arial"/>
            </a:endParaRPr>
          </a:p>
          <a:p>
            <a:pPr marL="225425" lvl="1" indent="0" algn="just">
              <a:buNone/>
            </a:pPr>
            <a:r>
              <a:rPr lang="fr-BE" sz="1800" i="1"/>
              <a:t>	Pourriez-vous, par retour de mail, confirmer que le délai des tablettes de 12 mois porte bien sur 	l’ensemble du matériel et fixer, sans réserve, le délai de garantie des ordinateurs en tenant compte 	de ce que ce dernier doit porter sur le matériel complet ?</a:t>
            </a:r>
            <a:r>
              <a:rPr lang="fr-BE" sz="1800"/>
              <a:t> »</a:t>
            </a:r>
            <a:endParaRPr lang="fr-BE" sz="1800">
              <a:cs typeface="Arial"/>
            </a:endParaRPr>
          </a:p>
          <a:p>
            <a:pPr marL="229870" indent="-229870" algn="l"/>
            <a:endParaRPr lang="fr-BE" sz="1800">
              <a:cs typeface="Arial"/>
            </a:endParaRPr>
          </a:p>
        </p:txBody>
      </p:sp>
      <p:sp>
        <p:nvSpPr>
          <p:cNvPr id="4" name="Espace réservé du numéro de diapositive 3">
            <a:extLst>
              <a:ext uri="{FF2B5EF4-FFF2-40B4-BE49-F238E27FC236}">
                <a16:creationId xmlns:a16="http://schemas.microsoft.com/office/drawing/2014/main" id="{7C0856F2-79A4-C3EF-F23D-5924E23B409C}"/>
              </a:ext>
            </a:extLst>
          </p:cNvPr>
          <p:cNvSpPr>
            <a:spLocks noGrp="1"/>
          </p:cNvSpPr>
          <p:nvPr>
            <p:ph type="sldNum" sz="quarter" idx="12"/>
          </p:nvPr>
        </p:nvSpPr>
        <p:spPr/>
        <p:txBody>
          <a:bodyPr/>
          <a:lstStyle/>
          <a:p>
            <a:fld id="{F9591D4C-BB8F-AE46-BE73-C616F30BBC5B}" type="slidenum">
              <a:rPr lang="en-US" smtClean="0"/>
              <a:pPr/>
              <a:t>90</a:t>
            </a:fld>
            <a:endParaRPr lang="en-US"/>
          </a:p>
        </p:txBody>
      </p:sp>
      <p:sp>
        <p:nvSpPr>
          <p:cNvPr id="7" name="Espace réservé du pied de page 6">
            <a:extLst>
              <a:ext uri="{FF2B5EF4-FFF2-40B4-BE49-F238E27FC236}">
                <a16:creationId xmlns:a16="http://schemas.microsoft.com/office/drawing/2014/main" id="{A59B8C8E-0C5C-BD42-A7CC-C82D3FDA0ACF}"/>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81B972DD-D77A-47D5-B66A-9FD38E333F5A}"/>
              </a:ext>
            </a:extLst>
          </p:cNvPr>
          <p:cNvSpPr txBox="1">
            <a:spLocks noGrp="1"/>
          </p:cNvSpPr>
          <p:nvPr>
            <p:ph type="body" idx="1"/>
          </p:nvPr>
        </p:nvSpPr>
        <p:spPr>
          <a:xfrm>
            <a:off x="394459" y="377661"/>
            <a:ext cx="11160125" cy="4365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b="0">
                <a:solidFill>
                  <a:srgbClr val="0073CF"/>
                </a:solidFill>
                <a:latin typeface="Cambria"/>
                <a:ea typeface="Cambria"/>
              </a:rPr>
              <a:t>C.E., arrêt n° 260.479 du 8 août 2024, </a:t>
            </a:r>
            <a:r>
              <a:rPr lang="fr-BE" sz="2800" b="0" i="1">
                <a:solidFill>
                  <a:srgbClr val="0073CF"/>
                </a:solidFill>
                <a:latin typeface="Cambria"/>
                <a:ea typeface="Cambria"/>
              </a:rPr>
              <a:t>S.R.L. NEOVISION </a:t>
            </a:r>
            <a:r>
              <a:rPr lang="fr-BE" sz="2800" b="0">
                <a:solidFill>
                  <a:srgbClr val="0073CF"/>
                </a:solidFill>
                <a:latin typeface="Cambria"/>
                <a:ea typeface="Cambria"/>
              </a:rPr>
              <a:t>(extrême urgence)</a:t>
            </a:r>
            <a:endParaRPr lang="en-US" sz="2800" b="0" u="none" strike="noStrike" kern="1200" cap="none" spc="0" normalizeH="0" baseline="0" noProof="0">
              <a:ln>
                <a:noFill/>
              </a:ln>
              <a:solidFill>
                <a:srgbClr val="0073CF"/>
              </a:solidFill>
              <a:effectLst/>
              <a:uLnTx/>
              <a:uFillTx/>
              <a:latin typeface="Cambria"/>
              <a:ea typeface="Cambria"/>
            </a:endParaRPr>
          </a:p>
        </p:txBody>
      </p:sp>
      <p:sp>
        <p:nvSpPr>
          <p:cNvPr id="3" name="Text Placeholder 2">
            <a:extLst>
              <a:ext uri="{FF2B5EF4-FFF2-40B4-BE49-F238E27FC236}">
                <a16:creationId xmlns:a16="http://schemas.microsoft.com/office/drawing/2014/main" id="{68C747F6-07CB-8400-E159-3D18C1B529B4}"/>
              </a:ext>
            </a:extLst>
          </p:cNvPr>
          <p:cNvSpPr txBox="1">
            <a:spLocks/>
          </p:cNvSpPr>
          <p:nvPr/>
        </p:nvSpPr>
        <p:spPr>
          <a:xfrm>
            <a:off x="388939" y="1162367"/>
            <a:ext cx="11160124" cy="435600"/>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Questions aux soumissionnaires – principe d’égalité</a:t>
            </a:r>
          </a:p>
        </p:txBody>
      </p:sp>
      <p:sp>
        <p:nvSpPr>
          <p:cNvPr id="9" name="Text Placeholder 1">
            <a:extLst>
              <a:ext uri="{FF2B5EF4-FFF2-40B4-BE49-F238E27FC236}">
                <a16:creationId xmlns:a16="http://schemas.microsoft.com/office/drawing/2014/main" id="{E46A00D8-47C8-04F2-46CC-03DD661210EB}"/>
              </a:ext>
            </a:extLst>
          </p:cNvPr>
          <p:cNvSpPr txBox="1">
            <a:spLocks/>
          </p:cNvSpPr>
          <p:nvPr/>
        </p:nvSpPr>
        <p:spPr>
          <a:xfrm>
            <a:off x="393639" y="137354"/>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288723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D67ED081-8C96-D48B-EC1C-BF7170CEE43D}"/>
              </a:ext>
            </a:extLst>
          </p:cNvPr>
          <p:cNvSpPr>
            <a:spLocks noGrp="1"/>
          </p:cNvSpPr>
          <p:nvPr>
            <p:ph sz="quarter" idx="18"/>
          </p:nvPr>
        </p:nvSpPr>
        <p:spPr>
          <a:xfrm>
            <a:off x="388939" y="2056737"/>
            <a:ext cx="11160124" cy="5380203"/>
          </a:xfrm>
        </p:spPr>
        <p:txBody>
          <a:bodyPr vert="horz" lIns="0" tIns="0" rIns="0" bIns="0" spcCol="137160" rtlCol="0" anchor="t">
            <a:noAutofit/>
          </a:bodyPr>
          <a:lstStyle/>
          <a:p>
            <a:pPr marL="229870" indent="-229870" algn="just"/>
            <a:r>
              <a:rPr lang="fr-BE" sz="1800"/>
              <a:t>Ce premier soumissionnaire répond de la façon suivante : </a:t>
            </a:r>
            <a:endParaRPr lang="en-US"/>
          </a:p>
          <a:p>
            <a:pPr marL="461645" lvl="1" indent="-236220" algn="just"/>
            <a:r>
              <a:rPr lang="fr-BE" sz="1800"/>
              <a:t>«  </a:t>
            </a:r>
            <a:r>
              <a:rPr lang="fr-BE" sz="1800" i="1"/>
              <a:t>- Un délai de garantie pour les tablettes de 12 mois sur l’ensemble du matériel ; - Un délai de garantie pour les ordinateurs de 25 mois pour l’ensemble du matériel </a:t>
            </a:r>
            <a:r>
              <a:rPr lang="fr-BE" sz="1800"/>
              <a:t>»</a:t>
            </a:r>
            <a:endParaRPr lang="fr-BE" sz="1800">
              <a:cs typeface="Arial"/>
            </a:endParaRPr>
          </a:p>
          <a:p>
            <a:pPr marL="229870" indent="-229870" algn="just"/>
            <a:r>
              <a:rPr lang="fr-BE" sz="1800"/>
              <a:t>Le PA adresse ensuite un courriel aux trois autres soumissionnaires leur demandant si les délais de garantie visent bien l’ensemble du matériel. Ils répondront positivement. </a:t>
            </a:r>
            <a:endParaRPr lang="fr-BE" sz="1800">
              <a:cs typeface="Arial"/>
            </a:endParaRPr>
          </a:p>
          <a:p>
            <a:pPr marL="229870" indent="-229870" algn="just"/>
            <a:r>
              <a:rPr lang="fr-BE" sz="1800"/>
              <a:t>Au regard de la violation du principe d’égalité le C.E. décide : </a:t>
            </a:r>
            <a:endParaRPr lang="fr-BE" sz="1800">
              <a:cs typeface="Arial"/>
            </a:endParaRPr>
          </a:p>
          <a:p>
            <a:pPr marL="0" indent="0" algn="just">
              <a:buNone/>
            </a:pPr>
            <a:r>
              <a:rPr lang="fr-BE" sz="1800"/>
              <a:t> « </a:t>
            </a:r>
            <a:r>
              <a:rPr lang="fr-BE" sz="1800" i="1"/>
              <a:t>Il s’ensuit qu’une démarche analogue et concomitante a été assurée par le pouvoir adjudicateur pour permettre aux soumissionnaires de préciser les délais de garantie prévus pour le matériel 	concerné, ceci afin de « garantir le traitement équitable de chaque soumissionnaire ». </a:t>
            </a:r>
            <a:r>
              <a:rPr lang="fr-BE" sz="1800" b="1" i="1"/>
              <a:t>La circonstance que </a:t>
            </a:r>
            <a:r>
              <a:rPr lang="fr-BE" sz="1800" i="1"/>
              <a:t>la S.R.L. ECUBEL COMPUTER TRADING ait été </a:t>
            </a:r>
            <a:r>
              <a:rPr lang="fr-BE" sz="1800" b="1" i="1"/>
              <a:t>la seule à corriger son offre</a:t>
            </a:r>
            <a:r>
              <a:rPr lang="fr-BE" sz="1800" i="1"/>
              <a:t> à la suite des courriels du 6 juin 2024 du pouvoir adjudicateur n’apparaît pas être constitutive d’une méconnaissance du principe d’égalité de traitement des soumissionnaires, étant entendu qu’il n’est </a:t>
            </a:r>
            <a:r>
              <a:rPr lang="fr-BE" sz="1800" b="1" i="1"/>
              <a:t>pas démontré que cette initiative ait entraîné une rupture d’égalité</a:t>
            </a:r>
            <a:r>
              <a:rPr lang="fr-BE" sz="1800" i="1"/>
              <a:t> entre les soumissionnaires dans le cadre de cette procédure négociée sans publication préalable </a:t>
            </a:r>
            <a:r>
              <a:rPr lang="fr-BE" sz="1800"/>
              <a:t>».</a:t>
            </a:r>
            <a:endParaRPr lang="fr-BE" sz="1800">
              <a:cs typeface="Arial"/>
            </a:endParaRPr>
          </a:p>
        </p:txBody>
      </p:sp>
      <p:sp>
        <p:nvSpPr>
          <p:cNvPr id="4" name="Espace réservé du numéro de diapositive 3">
            <a:extLst>
              <a:ext uri="{FF2B5EF4-FFF2-40B4-BE49-F238E27FC236}">
                <a16:creationId xmlns:a16="http://schemas.microsoft.com/office/drawing/2014/main" id="{7C0856F2-79A4-C3EF-F23D-5924E23B409C}"/>
              </a:ext>
            </a:extLst>
          </p:cNvPr>
          <p:cNvSpPr>
            <a:spLocks noGrp="1"/>
          </p:cNvSpPr>
          <p:nvPr>
            <p:ph type="sldNum" sz="quarter" idx="12"/>
          </p:nvPr>
        </p:nvSpPr>
        <p:spPr/>
        <p:txBody>
          <a:bodyPr/>
          <a:lstStyle/>
          <a:p>
            <a:fld id="{F9591D4C-BB8F-AE46-BE73-C616F30BBC5B}" type="slidenum">
              <a:rPr lang="en-US" smtClean="0"/>
              <a:pPr/>
              <a:t>91</a:t>
            </a:fld>
            <a:endParaRPr lang="en-US"/>
          </a:p>
        </p:txBody>
      </p:sp>
      <p:sp>
        <p:nvSpPr>
          <p:cNvPr id="7" name="Espace réservé du pied de page 6">
            <a:extLst>
              <a:ext uri="{FF2B5EF4-FFF2-40B4-BE49-F238E27FC236}">
                <a16:creationId xmlns:a16="http://schemas.microsoft.com/office/drawing/2014/main" id="{A59B8C8E-0C5C-BD42-A7CC-C82D3FDA0ACF}"/>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81B972DD-D77A-47D5-B66A-9FD38E333F5A}"/>
              </a:ext>
            </a:extLst>
          </p:cNvPr>
          <p:cNvSpPr txBox="1">
            <a:spLocks noGrp="1"/>
          </p:cNvSpPr>
          <p:nvPr>
            <p:ph type="body" idx="1"/>
          </p:nvPr>
        </p:nvSpPr>
        <p:spPr>
          <a:xfrm>
            <a:off x="394459" y="675835"/>
            <a:ext cx="11160125" cy="4365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b="0">
                <a:solidFill>
                  <a:srgbClr val="0073CF"/>
                </a:solidFill>
                <a:latin typeface="Cambria"/>
                <a:ea typeface="Cambria"/>
              </a:rPr>
              <a:t>C.E., arrêt n° 260.479 du 8 août 2024, </a:t>
            </a:r>
            <a:r>
              <a:rPr lang="fr-BE" sz="2800" b="0" i="1">
                <a:solidFill>
                  <a:srgbClr val="0073CF"/>
                </a:solidFill>
                <a:latin typeface="Cambria"/>
                <a:ea typeface="Cambria"/>
              </a:rPr>
              <a:t>S.R.L. NEOVISION </a:t>
            </a:r>
            <a:r>
              <a:rPr lang="fr-BE" sz="2800" b="0">
                <a:solidFill>
                  <a:srgbClr val="0073CF"/>
                </a:solidFill>
                <a:latin typeface="Cambria"/>
                <a:ea typeface="Cambria"/>
              </a:rPr>
              <a:t>(extrême urgence)</a:t>
            </a:r>
            <a:endParaRPr lang="en-US" sz="2800" b="0" u="none" strike="noStrike" kern="1200" cap="none" spc="0" normalizeH="0" baseline="0" noProof="0">
              <a:ln>
                <a:noFill/>
              </a:ln>
              <a:solidFill>
                <a:srgbClr val="0073CF"/>
              </a:solidFill>
              <a:effectLst/>
              <a:uLnTx/>
              <a:uFillTx/>
              <a:latin typeface="Cambria"/>
              <a:ea typeface="Cambria"/>
            </a:endParaRPr>
          </a:p>
        </p:txBody>
      </p:sp>
      <p:sp>
        <p:nvSpPr>
          <p:cNvPr id="3" name="Text Placeholder 2">
            <a:extLst>
              <a:ext uri="{FF2B5EF4-FFF2-40B4-BE49-F238E27FC236}">
                <a16:creationId xmlns:a16="http://schemas.microsoft.com/office/drawing/2014/main" id="{622EDDAE-E28C-7644-8864-A1E6E56886C5}"/>
              </a:ext>
            </a:extLst>
          </p:cNvPr>
          <p:cNvSpPr txBox="1">
            <a:spLocks/>
          </p:cNvSpPr>
          <p:nvPr/>
        </p:nvSpPr>
        <p:spPr>
          <a:xfrm>
            <a:off x="388939" y="1493768"/>
            <a:ext cx="11160124" cy="435600"/>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Questions aux soumissionnaires – principe d’égalité</a:t>
            </a:r>
          </a:p>
        </p:txBody>
      </p:sp>
      <p:sp>
        <p:nvSpPr>
          <p:cNvPr id="6" name="Text Placeholder 1">
            <a:extLst>
              <a:ext uri="{FF2B5EF4-FFF2-40B4-BE49-F238E27FC236}">
                <a16:creationId xmlns:a16="http://schemas.microsoft.com/office/drawing/2014/main" id="{4DA0D141-C827-BB55-85C3-DE8B869E06B9}"/>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9004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560C55-13CD-3208-B607-A9F1D87CB1FB}"/>
              </a:ext>
            </a:extLst>
          </p:cNvPr>
          <p:cNvSpPr>
            <a:spLocks noGrp="1"/>
          </p:cNvSpPr>
          <p:nvPr>
            <p:ph sz="quarter" idx="18"/>
          </p:nvPr>
        </p:nvSpPr>
        <p:spPr>
          <a:xfrm>
            <a:off x="523151" y="2368260"/>
            <a:ext cx="11138859" cy="3711204"/>
          </a:xfrm>
        </p:spPr>
        <p:txBody>
          <a:bodyPr vert="horz" lIns="0" tIns="0" rIns="0" bIns="0" spcCol="137160" rtlCol="0" anchor="t">
            <a:noAutofit/>
          </a:bodyPr>
          <a:lstStyle/>
          <a:p>
            <a:pPr marL="229870" indent="-229870" algn="just"/>
            <a:r>
              <a:rPr lang="fr-BE" sz="1800" noProof="0"/>
              <a:t>Le marché public a pour objet : « </a:t>
            </a:r>
            <a:r>
              <a:rPr lang="fr-BE" sz="1800" i="1" noProof="0"/>
              <a:t>accord-cadre régi par le cahier spécial des charges (référence : “CSC 2018MO20”) ayant pour objet “un contrat d’exécution pour le lot 01 Architecte du système d’information</a:t>
            </a:r>
            <a:r>
              <a:rPr lang="fr-BE" sz="1800" i="1"/>
              <a:t>”</a:t>
            </a:r>
            <a:r>
              <a:rPr lang="fr-BE" sz="1800" noProof="0"/>
              <a:t> »</a:t>
            </a:r>
            <a:endParaRPr lang="en-US"/>
          </a:p>
          <a:p>
            <a:pPr marL="229870" indent="-229870" algn="just"/>
            <a:r>
              <a:rPr lang="fr-BE" sz="1800" noProof="0"/>
              <a:t>La problématique porte </a:t>
            </a:r>
            <a:r>
              <a:rPr lang="fr-BE" sz="1800" u="sng" noProof="0"/>
              <a:t>sur l’attribution des marchés subséquents du lot </a:t>
            </a:r>
            <a:r>
              <a:rPr lang="fr-BE" sz="1800" u="sng"/>
              <a:t>01</a:t>
            </a:r>
            <a:r>
              <a:rPr lang="fr-BE" sz="1800" noProof="0"/>
              <a:t>. La partie requérante échoue dans la mini-compétition subséquente et décide d’attaque cette décision. </a:t>
            </a:r>
            <a:endParaRPr lang="fr-BE" sz="1800" noProof="0">
              <a:cs typeface="Arial"/>
            </a:endParaRPr>
          </a:p>
          <a:p>
            <a:pPr marL="229870" indent="-229870" algn="just"/>
            <a:r>
              <a:rPr lang="fr-BE" sz="1800" noProof="0"/>
              <a:t>Pour ce faire</a:t>
            </a:r>
            <a:r>
              <a:rPr lang="fr-BE" sz="1800"/>
              <a:t>,</a:t>
            </a:r>
            <a:r>
              <a:rPr lang="fr-BE" sz="1800" noProof="0"/>
              <a:t> elle critique la motivation reprise dans la décision motivée d’attribution qui indiquait des points et les faisait suivre de la mention : « </a:t>
            </a:r>
            <a:r>
              <a:rPr lang="fr-BE" sz="1800" i="1" noProof="0"/>
              <a:t>le profil n’a pas suivi de formation architecture cloud </a:t>
            </a:r>
            <a:r>
              <a:rPr lang="fr-BE" sz="1800" noProof="0"/>
              <a:t>». </a:t>
            </a:r>
            <a:endParaRPr lang="fr-BE" sz="1800">
              <a:cs typeface="Arial"/>
            </a:endParaRPr>
          </a:p>
          <a:p>
            <a:pPr marL="229870" indent="-229870" algn="just"/>
            <a:r>
              <a:rPr lang="fr-BE" sz="1800" noProof="0"/>
              <a:t>Sur cette base</a:t>
            </a:r>
            <a:r>
              <a:rPr lang="fr-BE" sz="1800"/>
              <a:t>,</a:t>
            </a:r>
            <a:r>
              <a:rPr lang="fr-BE" sz="1800" noProof="0"/>
              <a:t> le C.E. décide que la motivation n’est pas suffisante en ce que : </a:t>
            </a:r>
            <a:endParaRPr lang="fr-BE" sz="1800" noProof="0">
              <a:cs typeface="Arial"/>
            </a:endParaRPr>
          </a:p>
          <a:p>
            <a:pPr marL="225425" lvl="1" indent="0" algn="just">
              <a:buNone/>
            </a:pPr>
            <a:r>
              <a:rPr lang="fr-BE" sz="1800" noProof="0"/>
              <a:t>« </a:t>
            </a:r>
            <a:r>
              <a:rPr lang="fr-BE" sz="1800" i="1" noProof="0"/>
              <a:t>D’une part, la décision attaquée n’indique pas en quoi l’absence de formation architecture cloud présente un risque léger pour la qualité présumée de la mission. La méthode de cotation que s’est imposée la partie adverse pour évaluer le critère qualité impliquait qu’elle fournisse cette explication </a:t>
            </a:r>
            <a:r>
              <a:rPr lang="fr-BE" sz="1800"/>
              <a:t>».</a:t>
            </a:r>
            <a:endParaRPr lang="fr-BE" sz="1800" noProof="0">
              <a:cs typeface="Arial"/>
            </a:endParaRPr>
          </a:p>
        </p:txBody>
      </p:sp>
      <p:sp>
        <p:nvSpPr>
          <p:cNvPr id="3" name="Text Placeholder 2">
            <a:extLst>
              <a:ext uri="{FF2B5EF4-FFF2-40B4-BE49-F238E27FC236}">
                <a16:creationId xmlns:a16="http://schemas.microsoft.com/office/drawing/2014/main" id="{952BF2B2-6641-42F3-3C5E-05103C6BC748}"/>
              </a:ext>
            </a:extLst>
          </p:cNvPr>
          <p:cNvSpPr>
            <a:spLocks noGrp="1"/>
          </p:cNvSpPr>
          <p:nvPr>
            <p:ph type="body" idx="1"/>
          </p:nvPr>
        </p:nvSpPr>
        <p:spPr>
          <a:xfrm>
            <a:off x="537203" y="1714164"/>
            <a:ext cx="11160124" cy="435600"/>
          </a:xfrm>
        </p:spPr>
        <p:txBody>
          <a:bodyPr>
            <a:noAutofit/>
          </a:bodyPr>
          <a:lstStyle/>
          <a:p>
            <a:pPr algn="just"/>
            <a:r>
              <a:rPr lang="fr-BE" noProof="0">
                <a:latin typeface="Cambria"/>
                <a:ea typeface="Cambria"/>
              </a:rPr>
              <a:t>Attribution des points et motivation (accord-cadre)</a:t>
            </a:r>
          </a:p>
        </p:txBody>
      </p:sp>
      <p:sp>
        <p:nvSpPr>
          <p:cNvPr id="4" name="Slide Number Placeholder 3">
            <a:extLst>
              <a:ext uri="{FF2B5EF4-FFF2-40B4-BE49-F238E27FC236}">
                <a16:creationId xmlns:a16="http://schemas.microsoft.com/office/drawing/2014/main" id="{01AE2F45-2BA9-96A4-0193-588BD7FBDAF4}"/>
              </a:ext>
            </a:extLst>
          </p:cNvPr>
          <p:cNvSpPr>
            <a:spLocks noGrp="1"/>
          </p:cNvSpPr>
          <p:nvPr>
            <p:ph type="sldNum" sz="quarter" idx="12"/>
          </p:nvPr>
        </p:nvSpPr>
        <p:spPr/>
        <p:txBody>
          <a:bodyPr/>
          <a:lstStyle/>
          <a:p>
            <a:fld id="{F9591D4C-BB8F-AE46-BE73-C616F30BBC5B}" type="slidenum">
              <a:rPr lang="en-US" dirty="0" smtClean="0"/>
              <a:pPr/>
              <a:t>92</a:t>
            </a:fld>
            <a:endParaRPr lang="en-US"/>
          </a:p>
        </p:txBody>
      </p:sp>
      <p:sp>
        <p:nvSpPr>
          <p:cNvPr id="7" name="Footer Placeholder 6">
            <a:extLst>
              <a:ext uri="{FF2B5EF4-FFF2-40B4-BE49-F238E27FC236}">
                <a16:creationId xmlns:a16="http://schemas.microsoft.com/office/drawing/2014/main" id="{7CDA4711-0730-A802-91B0-B1C13C9D0848}"/>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3349B309-0586-F7D3-6E2C-8EED9A6111A4}"/>
              </a:ext>
            </a:extLst>
          </p:cNvPr>
          <p:cNvSpPr txBox="1">
            <a:spLocks/>
          </p:cNvSpPr>
          <p:nvPr/>
        </p:nvSpPr>
        <p:spPr>
          <a:xfrm>
            <a:off x="523151" y="761705"/>
            <a:ext cx="1089541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algn="just">
              <a:defRPr/>
            </a:pPr>
            <a:r>
              <a:rPr lang="fr-BE" sz="2800">
                <a:solidFill>
                  <a:srgbClr val="0073CF"/>
                </a:solidFill>
                <a:latin typeface="Cambria"/>
                <a:ea typeface="Cambria"/>
              </a:rPr>
              <a:t>C.E., arrêt n° 257.697 du 20 octobre 2023, </a:t>
            </a:r>
            <a:r>
              <a:rPr lang="fr-BE" sz="2800" i="1">
                <a:solidFill>
                  <a:srgbClr val="0073CF"/>
                </a:solidFill>
                <a:latin typeface="Cambria"/>
                <a:ea typeface="Cambria"/>
              </a:rPr>
              <a:t>S.A. BIZLINER </a:t>
            </a:r>
            <a:r>
              <a:rPr lang="fr-BE" sz="2800">
                <a:solidFill>
                  <a:srgbClr val="0073CF"/>
                </a:solidFill>
                <a:latin typeface="Cambria"/>
                <a:ea typeface="Cambria"/>
              </a:rPr>
              <a:t>(extrême urgence)</a:t>
            </a:r>
            <a:endParaRPr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87B431D1-3934-9DD0-8F2E-A3F5A464AF70}"/>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600775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2BF2B2-6641-42F3-3C5E-05103C6BC748}"/>
              </a:ext>
            </a:extLst>
          </p:cNvPr>
          <p:cNvSpPr>
            <a:spLocks noGrp="1"/>
          </p:cNvSpPr>
          <p:nvPr>
            <p:ph type="body" idx="1"/>
          </p:nvPr>
        </p:nvSpPr>
        <p:spPr>
          <a:xfrm>
            <a:off x="515938" y="1940200"/>
            <a:ext cx="7389435" cy="435600"/>
          </a:xfrm>
        </p:spPr>
        <p:txBody>
          <a:bodyPr>
            <a:noAutofit/>
          </a:bodyPr>
          <a:lstStyle/>
          <a:p>
            <a:pPr algn="just"/>
            <a:r>
              <a:rPr lang="fr-BE" noProof="0">
                <a:latin typeface="Cambria"/>
                <a:ea typeface="Cambria"/>
              </a:rPr>
              <a:t>Attribution des points et motivation (accord-cadre)</a:t>
            </a:r>
          </a:p>
        </p:txBody>
      </p:sp>
      <p:sp>
        <p:nvSpPr>
          <p:cNvPr id="4" name="Slide Number Placeholder 3">
            <a:extLst>
              <a:ext uri="{FF2B5EF4-FFF2-40B4-BE49-F238E27FC236}">
                <a16:creationId xmlns:a16="http://schemas.microsoft.com/office/drawing/2014/main" id="{01AE2F45-2BA9-96A4-0193-588BD7FBDAF4}"/>
              </a:ext>
            </a:extLst>
          </p:cNvPr>
          <p:cNvSpPr>
            <a:spLocks noGrp="1"/>
          </p:cNvSpPr>
          <p:nvPr>
            <p:ph type="sldNum" sz="quarter" idx="12"/>
          </p:nvPr>
        </p:nvSpPr>
        <p:spPr/>
        <p:txBody>
          <a:bodyPr/>
          <a:lstStyle/>
          <a:p>
            <a:fld id="{F9591D4C-BB8F-AE46-BE73-C616F30BBC5B}" type="slidenum">
              <a:rPr lang="en-US" dirty="0" smtClean="0"/>
              <a:pPr/>
              <a:t>93</a:t>
            </a:fld>
            <a:endParaRPr lang="en-US"/>
          </a:p>
        </p:txBody>
      </p:sp>
      <p:sp>
        <p:nvSpPr>
          <p:cNvPr id="12" name="Text Placeholder 11">
            <a:extLst>
              <a:ext uri="{FF2B5EF4-FFF2-40B4-BE49-F238E27FC236}">
                <a16:creationId xmlns:a16="http://schemas.microsoft.com/office/drawing/2014/main" id="{1BB99471-89D2-05B2-88FF-D2D3491B50D7}"/>
              </a:ext>
            </a:extLst>
          </p:cNvPr>
          <p:cNvSpPr>
            <a:spLocks noGrp="1"/>
          </p:cNvSpPr>
          <p:nvPr>
            <p:ph type="body" sz="quarter" idx="15"/>
          </p:nvPr>
        </p:nvSpPr>
        <p:spPr/>
        <p:txBody>
          <a:bodyPr/>
          <a:lstStyle/>
          <a:p>
            <a:endParaRPr lang="en-US"/>
          </a:p>
        </p:txBody>
      </p:sp>
      <p:sp>
        <p:nvSpPr>
          <p:cNvPr id="7" name="Footer Placeholder 6">
            <a:extLst>
              <a:ext uri="{FF2B5EF4-FFF2-40B4-BE49-F238E27FC236}">
                <a16:creationId xmlns:a16="http://schemas.microsoft.com/office/drawing/2014/main" id="{7CDA4711-0730-A802-91B0-B1C13C9D0848}"/>
              </a:ext>
            </a:extLst>
          </p:cNvPr>
          <p:cNvSpPr>
            <a:spLocks noGrp="1"/>
          </p:cNvSpPr>
          <p:nvPr>
            <p:ph type="ftr" sz="quarter" idx="17"/>
          </p:nvPr>
        </p:nvSpPr>
        <p:spPr/>
        <p:txBody>
          <a:bodyPr/>
          <a:lstStyle/>
          <a:p>
            <a:r>
              <a:rPr lang="en-US"/>
              <a:t>National Tender Day - 17 octobre 2024</a:t>
            </a:r>
          </a:p>
        </p:txBody>
      </p:sp>
      <p:pic>
        <p:nvPicPr>
          <p:cNvPr id="11" name="Picture Placeholder 10" descr="A computer screen with blue text&#10;&#10;Description automatically generated">
            <a:extLst>
              <a:ext uri="{FF2B5EF4-FFF2-40B4-BE49-F238E27FC236}">
                <a16:creationId xmlns:a16="http://schemas.microsoft.com/office/drawing/2014/main" id="{A1526362-9C4B-B36A-E2DE-34B47EF3650C}"/>
              </a:ext>
            </a:extLst>
          </p:cNvPr>
          <p:cNvPicPr>
            <a:picLocks noGrp="1" noChangeAspect="1"/>
          </p:cNvPicPr>
          <p:nvPr>
            <p:ph type="pic" sz="quarter" idx="18"/>
          </p:nvPr>
        </p:nvPicPr>
        <p:blipFill>
          <a:blip r:embed="rId2"/>
          <a:srcRect l="26199" t="-242" r="36608" b="241"/>
          <a:stretch/>
        </p:blipFill>
        <p:spPr>
          <a:xfrm>
            <a:off x="8521549" y="0"/>
            <a:ext cx="3672139" cy="6581824"/>
          </a:xfrm>
        </p:spPr>
      </p:pic>
      <p:sp>
        <p:nvSpPr>
          <p:cNvPr id="2" name="Content Placeholder 1">
            <a:extLst>
              <a:ext uri="{FF2B5EF4-FFF2-40B4-BE49-F238E27FC236}">
                <a16:creationId xmlns:a16="http://schemas.microsoft.com/office/drawing/2014/main" id="{CB560C55-13CD-3208-B607-A9F1D87CB1FB}"/>
              </a:ext>
            </a:extLst>
          </p:cNvPr>
          <p:cNvSpPr>
            <a:spLocks noGrp="1"/>
          </p:cNvSpPr>
          <p:nvPr>
            <p:ph sz="quarter" idx="19"/>
          </p:nvPr>
        </p:nvSpPr>
        <p:spPr>
          <a:xfrm>
            <a:off x="384420" y="2431835"/>
            <a:ext cx="7386637" cy="4426554"/>
          </a:xfrm>
        </p:spPr>
        <p:txBody>
          <a:bodyPr vert="horz" lIns="0" tIns="0" rIns="0" bIns="0" spcCol="137160" rtlCol="0" anchor="t">
            <a:noAutofit/>
          </a:bodyPr>
          <a:lstStyle/>
          <a:p>
            <a:pPr marL="461645" lvl="1" indent="-236220" algn="just"/>
            <a:r>
              <a:rPr lang="fr-BE" sz="1800" noProof="0"/>
              <a:t>« </a:t>
            </a:r>
            <a:r>
              <a:rPr lang="fr-BE" sz="1800" i="1" noProof="0"/>
              <a:t>D’autre part, il n’est prima facie </a:t>
            </a:r>
            <a:r>
              <a:rPr lang="fr-BE" sz="1800" b="1" i="1" noProof="0"/>
              <a:t>pas possible</a:t>
            </a:r>
            <a:r>
              <a:rPr lang="fr-BE" sz="1800" i="1" noProof="0"/>
              <a:t>, à la lecture de la motivation de l’acte attaqué, de</a:t>
            </a:r>
            <a:r>
              <a:rPr lang="fr-BE" sz="1800" b="1" i="1" noProof="0"/>
              <a:t> vérifier </a:t>
            </a:r>
            <a:r>
              <a:rPr lang="fr-BE" sz="1800" i="1" noProof="0"/>
              <a:t>que l’</a:t>
            </a:r>
            <a:r>
              <a:rPr lang="fr-BE" sz="1800" b="1" i="1" noProof="0"/>
              <a:t>attribution de points </a:t>
            </a:r>
            <a:r>
              <a:rPr lang="fr-BE" sz="1800" i="1" noProof="0"/>
              <a:t>pour le critère d’attribution qualité a été</a:t>
            </a:r>
            <a:r>
              <a:rPr lang="fr-BE" sz="1800" b="1" i="1" noProof="0"/>
              <a:t> précédée d’une vérification et d’un examen minutieux des offres. Sauf</a:t>
            </a:r>
            <a:r>
              <a:rPr lang="fr-BE" sz="1800" i="1" noProof="0"/>
              <a:t> pour ce qui concerne </a:t>
            </a:r>
            <a:r>
              <a:rPr lang="fr-BE" sz="1800" b="1" i="1" noProof="0"/>
              <a:t>l’absence de suivi de formation architecture cloud</a:t>
            </a:r>
            <a:r>
              <a:rPr lang="fr-BE" sz="1800" i="1" noProof="0"/>
              <a:t>, les caractéristiques des deux offres ne sont pas spécifiées, pas plus qu’elles ne sont corrélées avec les différents points d’attention repris dans la fiche de la mission. </a:t>
            </a:r>
            <a:r>
              <a:rPr lang="fr-BE" sz="1800" b="1" i="1" noProof="0"/>
              <a:t>Le dossier administratif ne comprend lui-même aucune pièce qui rend compte d’une analyse concrète des offres</a:t>
            </a:r>
            <a:r>
              <a:rPr lang="fr-BE" sz="1800" i="1" noProof="0"/>
              <a:t> </a:t>
            </a:r>
            <a:r>
              <a:rPr lang="fr-BE" sz="1800" noProof="0"/>
              <a:t> ». </a:t>
            </a:r>
            <a:endParaRPr lang="fr-BE" sz="1800" noProof="0">
              <a:cs typeface="Arial"/>
            </a:endParaRPr>
          </a:p>
        </p:txBody>
      </p:sp>
      <p:sp>
        <p:nvSpPr>
          <p:cNvPr id="8" name="Title 5">
            <a:extLst>
              <a:ext uri="{FF2B5EF4-FFF2-40B4-BE49-F238E27FC236}">
                <a16:creationId xmlns:a16="http://schemas.microsoft.com/office/drawing/2014/main" id="{3349B309-0586-F7D3-6E2C-8EED9A6111A4}"/>
              </a:ext>
            </a:extLst>
          </p:cNvPr>
          <p:cNvSpPr txBox="1">
            <a:spLocks/>
          </p:cNvSpPr>
          <p:nvPr/>
        </p:nvSpPr>
        <p:spPr>
          <a:xfrm>
            <a:off x="511606" y="900251"/>
            <a:ext cx="7547238" cy="65797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algn="just">
              <a:defRPr/>
            </a:pPr>
            <a:r>
              <a:rPr lang="fr-BE" sz="2800">
                <a:solidFill>
                  <a:srgbClr val="0073CF"/>
                </a:solidFill>
                <a:latin typeface="Cambria"/>
                <a:ea typeface="Cambria"/>
              </a:rPr>
              <a:t>C.E., arrêt n° 257.697 du 20 octobre 2023, </a:t>
            </a:r>
            <a:r>
              <a:rPr lang="fr-BE" sz="2800" i="1">
                <a:solidFill>
                  <a:srgbClr val="0073CF"/>
                </a:solidFill>
                <a:latin typeface="Cambria"/>
                <a:ea typeface="Cambria"/>
              </a:rPr>
              <a:t>S.A. BIZLINER </a:t>
            </a:r>
            <a:r>
              <a:rPr lang="fr-BE" sz="2800">
                <a:solidFill>
                  <a:srgbClr val="0073CF"/>
                </a:solidFill>
                <a:latin typeface="Cambria"/>
                <a:ea typeface="Cambria"/>
              </a:rPr>
              <a:t>(extrême urgence)</a:t>
            </a:r>
            <a:endParaRPr lang="en-US" sz="2800" b="0" i="1"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87B431D1-3934-9DD0-8F2E-A3F5A464AF70}"/>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659361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560C55-13CD-3208-B607-A9F1D87CB1FB}"/>
              </a:ext>
            </a:extLst>
          </p:cNvPr>
          <p:cNvSpPr>
            <a:spLocks noGrp="1"/>
          </p:cNvSpPr>
          <p:nvPr>
            <p:ph sz="quarter" idx="18"/>
          </p:nvPr>
        </p:nvSpPr>
        <p:spPr>
          <a:xfrm>
            <a:off x="537204" y="1906086"/>
            <a:ext cx="11230713" cy="3957386"/>
          </a:xfrm>
        </p:spPr>
        <p:txBody>
          <a:bodyPr vert="horz" lIns="0" tIns="0" rIns="0" bIns="0" spcCol="137160" rtlCol="0" anchor="t">
            <a:noAutofit/>
          </a:bodyPr>
          <a:lstStyle/>
          <a:p>
            <a:pPr marL="461645" lvl="1" indent="-236220" algn="just"/>
            <a:r>
              <a:rPr lang="fr-BE" sz="1800"/>
              <a:t>La concession litigieuse a pour objet la concession de services relative à l’exploitation des installations HORECA sur le site de la bataille de Waterloo. Le pouvoir adjudicateur reçoit, dans ce cadre, deux offres répondant aux critères d’attribution fixés par le CSC : </a:t>
            </a:r>
            <a:endParaRPr lang="en-US"/>
          </a:p>
          <a:p>
            <a:pPr marL="683895" lvl="2" indent="-226695" algn="just">
              <a:buClr>
                <a:srgbClr val="A6A6A6"/>
              </a:buClr>
            </a:pPr>
            <a:r>
              <a:rPr lang="fr-BE" sz="1800">
                <a:cs typeface="Arial"/>
              </a:rPr>
              <a:t>Pertinence du plan d’affaires et de l’approche de la mission global</a:t>
            </a:r>
            <a:endParaRPr lang="en-US" sz="1800">
              <a:cs typeface="Arial"/>
            </a:endParaRPr>
          </a:p>
          <a:p>
            <a:pPr marL="683895" lvl="2" indent="-226695" algn="just">
              <a:buClr>
                <a:srgbClr val="A6A6A6"/>
              </a:buClr>
            </a:pPr>
            <a:r>
              <a:rPr lang="fr-BE" sz="1800">
                <a:cs typeface="Arial"/>
              </a:rPr>
              <a:t>Redevance</a:t>
            </a:r>
            <a:endParaRPr lang="en-US" sz="1800">
              <a:cs typeface="Arial"/>
            </a:endParaRPr>
          </a:p>
          <a:p>
            <a:pPr marL="683895" lvl="2" indent="-226695" algn="just">
              <a:buClr>
                <a:srgbClr val="A6A6A6"/>
              </a:buClr>
            </a:pPr>
            <a:r>
              <a:rPr lang="fr-BE" sz="1800">
                <a:cs typeface="Arial"/>
              </a:rPr>
              <a:t>Intégration dans futur concessionnaire dans un réseau d’infrastructures touristiques</a:t>
            </a:r>
            <a:endParaRPr lang="fr-BE"/>
          </a:p>
          <a:p>
            <a:pPr marL="461645" lvl="1" indent="-236220" algn="just">
              <a:buClr>
                <a:srgbClr val="6F6F6F"/>
              </a:buClr>
            </a:pPr>
            <a:r>
              <a:rPr lang="fr-BE" sz="1800">
                <a:cs typeface="Arial"/>
              </a:rPr>
              <a:t>Le</a:t>
            </a:r>
            <a:r>
              <a:rPr lang="fr-BE" sz="1800"/>
              <a:t> premier critère est divisé en trois sous-critères dont un qui est « </a:t>
            </a:r>
            <a:r>
              <a:rPr lang="fr-BE" sz="1800" i="1"/>
              <a:t>Plan d’affaires</a:t>
            </a:r>
            <a:r>
              <a:rPr lang="fr-BE" sz="1800"/>
              <a:t> ». Le CSC le précise en indiquant qu’il doit notamment comprendre : « </a:t>
            </a:r>
            <a:r>
              <a:rPr lang="fr-BE" sz="1800" i="1"/>
              <a:t>un Compte d’Exploitation prévisionnel : Le concessionnaire fournira un compte d’exploitation détaillé sur les 5  premières années comprenant au minimum les montants réservés aux postes RH, Communication (promotion et presse), frais de fonctionnement techniques, frais de fonctionnement administratifs, entretien du site, animations, investissements scénographiques et amortissements, compte d’exploitation. Il fournira des objectifs chiffrés de fréquentation et l’évolution de la clientèle sur base du plan d’action et des chiffres actuels transmis en annexe, ainsi que toutes les autres recettes (boutiques, animations, …). Il justifiera également les hypothèses retenues pour établir ce plan</a:t>
            </a:r>
            <a:r>
              <a:rPr lang="fr-BE" sz="1800"/>
              <a:t> ».</a:t>
            </a:r>
            <a:endParaRPr lang="fr-BE" sz="1800">
              <a:cs typeface="Arial" panose="020B0604020202020204"/>
            </a:endParaRPr>
          </a:p>
          <a:p>
            <a:pPr marL="457200" lvl="2" indent="0" algn="just">
              <a:buNone/>
            </a:pPr>
            <a:endParaRPr lang="fr-BE" sz="1800" noProof="0"/>
          </a:p>
        </p:txBody>
      </p:sp>
      <p:sp>
        <p:nvSpPr>
          <p:cNvPr id="3" name="Text Placeholder 2">
            <a:extLst>
              <a:ext uri="{FF2B5EF4-FFF2-40B4-BE49-F238E27FC236}">
                <a16:creationId xmlns:a16="http://schemas.microsoft.com/office/drawing/2014/main" id="{952BF2B2-6641-42F3-3C5E-05103C6BC748}"/>
              </a:ext>
            </a:extLst>
          </p:cNvPr>
          <p:cNvSpPr>
            <a:spLocks noGrp="1"/>
          </p:cNvSpPr>
          <p:nvPr>
            <p:ph type="body" idx="1"/>
          </p:nvPr>
        </p:nvSpPr>
        <p:spPr>
          <a:xfrm>
            <a:off x="523151" y="1470486"/>
            <a:ext cx="11160124" cy="435600"/>
          </a:xfrm>
        </p:spPr>
        <p:txBody>
          <a:bodyPr>
            <a:noAutofit/>
          </a:bodyPr>
          <a:lstStyle/>
          <a:p>
            <a:pPr algn="just"/>
            <a:r>
              <a:rPr lang="fr-BE">
                <a:latin typeface="Cambria"/>
                <a:ea typeface="Cambria"/>
              </a:rPr>
              <a:t>Critère d’attribution – interprétation de l’offre par le pouvoir adjudicateur</a:t>
            </a:r>
            <a:endParaRPr lang="fr-BE" noProof="0">
              <a:latin typeface="Cambria"/>
              <a:ea typeface="Cambria"/>
            </a:endParaRPr>
          </a:p>
        </p:txBody>
      </p:sp>
      <p:sp>
        <p:nvSpPr>
          <p:cNvPr id="4" name="Slide Number Placeholder 3">
            <a:extLst>
              <a:ext uri="{FF2B5EF4-FFF2-40B4-BE49-F238E27FC236}">
                <a16:creationId xmlns:a16="http://schemas.microsoft.com/office/drawing/2014/main" id="{01AE2F45-2BA9-96A4-0193-588BD7FBDAF4}"/>
              </a:ext>
            </a:extLst>
          </p:cNvPr>
          <p:cNvSpPr>
            <a:spLocks noGrp="1"/>
          </p:cNvSpPr>
          <p:nvPr>
            <p:ph type="sldNum" sz="quarter" idx="12"/>
          </p:nvPr>
        </p:nvSpPr>
        <p:spPr/>
        <p:txBody>
          <a:bodyPr/>
          <a:lstStyle/>
          <a:p>
            <a:fld id="{F9591D4C-BB8F-AE46-BE73-C616F30BBC5B}" type="slidenum">
              <a:rPr lang="en-US" dirty="0" smtClean="0"/>
              <a:pPr/>
              <a:t>94</a:t>
            </a:fld>
            <a:endParaRPr lang="en-US"/>
          </a:p>
        </p:txBody>
      </p:sp>
      <p:sp>
        <p:nvSpPr>
          <p:cNvPr id="7" name="Footer Placeholder 6">
            <a:extLst>
              <a:ext uri="{FF2B5EF4-FFF2-40B4-BE49-F238E27FC236}">
                <a16:creationId xmlns:a16="http://schemas.microsoft.com/office/drawing/2014/main" id="{7CDA4711-0730-A802-91B0-B1C13C9D0848}"/>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3349B309-0586-F7D3-6E2C-8EED9A6111A4}"/>
              </a:ext>
            </a:extLst>
          </p:cNvPr>
          <p:cNvSpPr txBox="1">
            <a:spLocks/>
          </p:cNvSpPr>
          <p:nvPr/>
        </p:nvSpPr>
        <p:spPr>
          <a:xfrm>
            <a:off x="523151" y="761705"/>
            <a:ext cx="1089541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latin typeface="Cambria"/>
                <a:ea typeface="Cambria"/>
              </a:rPr>
              <a:t>C.E</a:t>
            </a:r>
            <a:r>
              <a:rPr lang="fr-BE" sz="2800">
                <a:solidFill>
                  <a:srgbClr val="0073CF"/>
                </a:solidFill>
                <a:latin typeface="Cambria"/>
                <a:ea typeface="Cambria"/>
              </a:rPr>
              <a:t>., arrêt n° 258.763 du 9 février 2024, </a:t>
            </a:r>
            <a:r>
              <a:rPr lang="fr-BE" sz="2800" i="1">
                <a:solidFill>
                  <a:srgbClr val="0073CF"/>
                </a:solidFill>
                <a:latin typeface="Cambria"/>
                <a:ea typeface="Cambria"/>
              </a:rPr>
              <a:t>S.A. </a:t>
            </a:r>
            <a:r>
              <a:rPr lang="fr-BE" sz="2800" i="1" err="1">
                <a:solidFill>
                  <a:srgbClr val="0073CF"/>
                </a:solidFill>
                <a:latin typeface="Cambria"/>
                <a:ea typeface="Cambria"/>
              </a:rPr>
              <a:t>TEMPORA</a:t>
            </a:r>
            <a:r>
              <a:rPr lang="fr-BE" sz="2800" i="1">
                <a:solidFill>
                  <a:srgbClr val="0073CF"/>
                </a:solidFill>
                <a:latin typeface="Cambria"/>
                <a:ea typeface="Cambria"/>
              </a:rPr>
              <a:t> </a:t>
            </a:r>
            <a:r>
              <a:rPr lang="fr-BE" sz="2800">
                <a:solidFill>
                  <a:srgbClr val="0073CF"/>
                </a:solidFill>
                <a:latin typeface="Cambria"/>
                <a:ea typeface="Cambria"/>
              </a:rPr>
              <a:t>(annulation)</a:t>
            </a:r>
            <a:endParaRPr lang="en-US" sz="2800" b="0"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87B431D1-3934-9DD0-8F2E-A3F5A464AF70}"/>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9516011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560C55-13CD-3208-B607-A9F1D87CB1FB}"/>
              </a:ext>
            </a:extLst>
          </p:cNvPr>
          <p:cNvSpPr>
            <a:spLocks noGrp="1"/>
          </p:cNvSpPr>
          <p:nvPr>
            <p:ph sz="quarter" idx="18"/>
          </p:nvPr>
        </p:nvSpPr>
        <p:spPr>
          <a:xfrm>
            <a:off x="537204" y="1906086"/>
            <a:ext cx="11230713" cy="3957386"/>
          </a:xfrm>
        </p:spPr>
        <p:txBody>
          <a:bodyPr vert="horz" lIns="0" tIns="0" rIns="0" bIns="0" spcCol="137160" rtlCol="0" anchor="t">
            <a:noAutofit/>
          </a:bodyPr>
          <a:lstStyle/>
          <a:p>
            <a:pPr algn="just"/>
            <a:r>
              <a:rPr lang="fr-BE" sz="1800"/>
              <a:t>S.A. </a:t>
            </a:r>
            <a:r>
              <a:rPr lang="fr-BE" sz="1800" err="1"/>
              <a:t>TEMPORA</a:t>
            </a:r>
            <a:r>
              <a:rPr lang="fr-BE" sz="1800"/>
              <a:t> fournit un plan d’exploitation qui prévoit un certain nombre de couverts, en l’occurrence 246, pour la première année d’exploitation. </a:t>
            </a:r>
          </a:p>
          <a:p>
            <a:pPr algn="just"/>
            <a:r>
              <a:rPr lang="fr-BE" sz="1800" noProof="0"/>
              <a:t>Dans la motivation que le pouvoir adjudicateur donne de la note attribuée à ce sous-critère indique que le nombre moyen de couverts/jours est de 500 dans l’offre de </a:t>
            </a:r>
            <a:r>
              <a:rPr lang="fr-BE" sz="1800" noProof="0" err="1"/>
              <a:t>TEMPORA</a:t>
            </a:r>
            <a:r>
              <a:rPr lang="fr-BE" sz="1800"/>
              <a:t> et 1500 couverts/jour en période de pic.</a:t>
            </a:r>
            <a:endParaRPr lang="fr-BE" sz="1800" noProof="0"/>
          </a:p>
          <a:p>
            <a:pPr algn="just"/>
            <a:r>
              <a:rPr lang="fr-BE" sz="1800" noProof="0"/>
              <a:t>La requérante relève que cette mention d’un nombre moyen de couverts de 500 par jour ne se trouve pas dans son offre et n’a jamais été faite au cours de la procédure d’attribution de la concession. Selon elle, le pouvoir adjudicateur introduit donc, au niveau de l’examen des offres, un critère quantitatif nouveau, en s’écartant de ce qui était mentionné dans le cahier des charges. La requérante reproche par ailleurs à la partie adverse de ne pas justifier les raisons pour lesquelles il conviendrait, pour la requérante, d’être capable d’assurer trois fois le nombre de couverts moyens ainsi déterminé.</a:t>
            </a:r>
          </a:p>
          <a:p>
            <a:pPr algn="just"/>
            <a:endParaRPr lang="fr-BE" sz="1800" noProof="0"/>
          </a:p>
        </p:txBody>
      </p:sp>
      <p:sp>
        <p:nvSpPr>
          <p:cNvPr id="3" name="Text Placeholder 2">
            <a:extLst>
              <a:ext uri="{FF2B5EF4-FFF2-40B4-BE49-F238E27FC236}">
                <a16:creationId xmlns:a16="http://schemas.microsoft.com/office/drawing/2014/main" id="{952BF2B2-6641-42F3-3C5E-05103C6BC748}"/>
              </a:ext>
            </a:extLst>
          </p:cNvPr>
          <p:cNvSpPr>
            <a:spLocks noGrp="1"/>
          </p:cNvSpPr>
          <p:nvPr>
            <p:ph type="body" idx="1"/>
          </p:nvPr>
        </p:nvSpPr>
        <p:spPr>
          <a:xfrm>
            <a:off x="537204" y="1487387"/>
            <a:ext cx="11160124" cy="435600"/>
          </a:xfrm>
        </p:spPr>
        <p:txBody>
          <a:bodyPr>
            <a:noAutofit/>
          </a:bodyPr>
          <a:lstStyle/>
          <a:p>
            <a:pPr algn="just"/>
            <a:r>
              <a:rPr lang="fr-BE">
                <a:latin typeface="Cambria"/>
                <a:ea typeface="Cambria"/>
              </a:rPr>
              <a:t>Critère d’attribution – interprétation de l’offre par le pouvoir adjudicateur</a:t>
            </a:r>
            <a:endParaRPr lang="fr-BE" noProof="0">
              <a:latin typeface="Cambria"/>
              <a:ea typeface="Cambria"/>
            </a:endParaRPr>
          </a:p>
        </p:txBody>
      </p:sp>
      <p:sp>
        <p:nvSpPr>
          <p:cNvPr id="4" name="Slide Number Placeholder 3">
            <a:extLst>
              <a:ext uri="{FF2B5EF4-FFF2-40B4-BE49-F238E27FC236}">
                <a16:creationId xmlns:a16="http://schemas.microsoft.com/office/drawing/2014/main" id="{01AE2F45-2BA9-96A4-0193-588BD7FBDAF4}"/>
              </a:ext>
            </a:extLst>
          </p:cNvPr>
          <p:cNvSpPr>
            <a:spLocks noGrp="1"/>
          </p:cNvSpPr>
          <p:nvPr>
            <p:ph type="sldNum" sz="quarter" idx="12"/>
          </p:nvPr>
        </p:nvSpPr>
        <p:spPr/>
        <p:txBody>
          <a:bodyPr/>
          <a:lstStyle/>
          <a:p>
            <a:fld id="{F9591D4C-BB8F-AE46-BE73-C616F30BBC5B}" type="slidenum">
              <a:rPr lang="en-US" dirty="0" smtClean="0"/>
              <a:pPr/>
              <a:t>95</a:t>
            </a:fld>
            <a:endParaRPr lang="en-US"/>
          </a:p>
        </p:txBody>
      </p:sp>
      <p:sp>
        <p:nvSpPr>
          <p:cNvPr id="7" name="Footer Placeholder 6">
            <a:extLst>
              <a:ext uri="{FF2B5EF4-FFF2-40B4-BE49-F238E27FC236}">
                <a16:creationId xmlns:a16="http://schemas.microsoft.com/office/drawing/2014/main" id="{7CDA4711-0730-A802-91B0-B1C13C9D0848}"/>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3349B309-0586-F7D3-6E2C-8EED9A6111A4}"/>
              </a:ext>
            </a:extLst>
          </p:cNvPr>
          <p:cNvSpPr txBox="1">
            <a:spLocks/>
          </p:cNvSpPr>
          <p:nvPr/>
        </p:nvSpPr>
        <p:spPr>
          <a:xfrm>
            <a:off x="523151" y="761705"/>
            <a:ext cx="1089541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algn="just">
              <a:defRPr/>
            </a:pPr>
            <a:r>
              <a:rPr lang="fr-BE" sz="2800" err="1">
                <a:solidFill>
                  <a:srgbClr val="0073CF"/>
                </a:solidFill>
                <a:latin typeface="Cambria"/>
                <a:ea typeface="Cambria"/>
              </a:rPr>
              <a:t>C.E</a:t>
            </a:r>
            <a:r>
              <a:rPr lang="fr-BE" sz="2800">
                <a:solidFill>
                  <a:srgbClr val="0073CF"/>
                </a:solidFill>
                <a:latin typeface="Cambria"/>
                <a:ea typeface="Cambria"/>
              </a:rPr>
              <a:t>., arrêt n° 258.763 du 9 février 2024, </a:t>
            </a:r>
            <a:r>
              <a:rPr lang="fr-BE" sz="2800" i="1">
                <a:solidFill>
                  <a:srgbClr val="0073CF"/>
                </a:solidFill>
                <a:latin typeface="Cambria"/>
                <a:ea typeface="Cambria"/>
              </a:rPr>
              <a:t>S.A. </a:t>
            </a:r>
            <a:r>
              <a:rPr lang="fr-BE" sz="2800" i="1" err="1">
                <a:solidFill>
                  <a:srgbClr val="0073CF"/>
                </a:solidFill>
                <a:latin typeface="Cambria"/>
                <a:ea typeface="Cambria"/>
              </a:rPr>
              <a:t>TEMPORA</a:t>
            </a:r>
            <a:r>
              <a:rPr lang="fr-BE" sz="2800" i="1">
                <a:solidFill>
                  <a:srgbClr val="0073CF"/>
                </a:solidFill>
                <a:latin typeface="Cambria"/>
                <a:ea typeface="Cambria"/>
              </a:rPr>
              <a:t> </a:t>
            </a:r>
            <a:r>
              <a:rPr lang="fr-BE" sz="2800">
                <a:solidFill>
                  <a:srgbClr val="0073CF"/>
                </a:solidFill>
                <a:latin typeface="Cambria"/>
                <a:ea typeface="Cambria"/>
              </a:rPr>
              <a:t>(annulation)</a:t>
            </a:r>
            <a:endParaRPr lang="en-US" sz="2800" b="0"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87B431D1-3934-9DD0-8F2E-A3F5A464AF70}"/>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753205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560C55-13CD-3208-B607-A9F1D87CB1FB}"/>
              </a:ext>
            </a:extLst>
          </p:cNvPr>
          <p:cNvSpPr>
            <a:spLocks noGrp="1"/>
          </p:cNvSpPr>
          <p:nvPr>
            <p:ph sz="quarter" idx="18"/>
          </p:nvPr>
        </p:nvSpPr>
        <p:spPr>
          <a:xfrm>
            <a:off x="537204" y="1906086"/>
            <a:ext cx="11230713" cy="4516386"/>
          </a:xfrm>
        </p:spPr>
        <p:txBody>
          <a:bodyPr vert="horz" lIns="0" tIns="0" rIns="0" bIns="0" spcCol="137160" rtlCol="0" anchor="t">
            <a:noAutofit/>
          </a:bodyPr>
          <a:lstStyle/>
          <a:p>
            <a:pPr marL="229870" indent="-229870" algn="just"/>
            <a:r>
              <a:rPr lang="fr-BE" sz="1800" noProof="0" dirty="0"/>
              <a:t>Dans son dernier mémoi</a:t>
            </a:r>
            <a:r>
              <a:rPr lang="fr-BE" sz="1800" dirty="0"/>
              <a:t>re, le pouvoir adjudicateur produit un tableau expliquant le calcul effectué pour arriver au nombre moyen de 500 couverts /jour</a:t>
            </a:r>
            <a:endParaRPr lang="en-US" dirty="0"/>
          </a:p>
          <a:p>
            <a:pPr marL="229870" indent="-229870" algn="just"/>
            <a:endParaRPr lang="fr-BE" sz="1800" noProof="0">
              <a:cs typeface="Arial" panose="020B0604020202020204"/>
            </a:endParaRPr>
          </a:p>
          <a:p>
            <a:pPr marL="229870" indent="-229870" algn="just"/>
            <a:endParaRPr lang="fr-BE" sz="1800">
              <a:cs typeface="Arial" panose="020B0604020202020204"/>
            </a:endParaRPr>
          </a:p>
          <a:p>
            <a:pPr marL="0" indent="0" algn="just">
              <a:buNone/>
            </a:pPr>
            <a:endParaRPr lang="fr-BE" sz="1800"/>
          </a:p>
          <a:p>
            <a:pPr marL="229870" indent="-229870" algn="just"/>
            <a:r>
              <a:rPr lang="fr-BE" sz="1800" noProof="0" dirty="0"/>
              <a:t>Le </a:t>
            </a:r>
            <a:r>
              <a:rPr lang="fr-BE" sz="1800" dirty="0"/>
              <a:t>pouvoir adjudicateur explique que « </a:t>
            </a:r>
            <a:r>
              <a:rPr lang="fr-BE" sz="1800" i="1" dirty="0"/>
              <a:t>130.000/260 = 500 couverts par jours d’ouverture du restaurant sur base théorique d’ouverture 5j/7.</a:t>
            </a:r>
            <a:r>
              <a:rPr lang="fr-BE" sz="1800" dirty="0"/>
              <a:t> »</a:t>
            </a:r>
            <a:endParaRPr lang="fr-BE" sz="1800" dirty="0">
              <a:cs typeface="Arial"/>
            </a:endParaRPr>
          </a:p>
          <a:p>
            <a:pPr marL="229870" indent="-229870" algn="just"/>
            <a:r>
              <a:rPr lang="fr-BE" sz="1800" dirty="0"/>
              <a:t>Le C.E. pour statuer sur ce moyen analyse l’offre de TEMPORA S.A. et les échanges entre les parties lors de la passation de la concession. Il indique que le pouvoir adjudicateur a fourni un tableau à compléter au sujet du nombre de couverts. TEMPORA S.A. l’a rempli dans la façon suivante :</a:t>
            </a:r>
            <a:endParaRPr lang="fr-BE" sz="1800" dirty="0">
              <a:cs typeface="Arial"/>
            </a:endParaRPr>
          </a:p>
          <a:p>
            <a:pPr marL="229870" indent="-229870" algn="l"/>
            <a:endParaRPr lang="fr-BE" sz="1800">
              <a:cs typeface="Arial"/>
            </a:endParaRPr>
          </a:p>
        </p:txBody>
      </p:sp>
      <p:sp>
        <p:nvSpPr>
          <p:cNvPr id="3" name="Text Placeholder 2">
            <a:extLst>
              <a:ext uri="{FF2B5EF4-FFF2-40B4-BE49-F238E27FC236}">
                <a16:creationId xmlns:a16="http://schemas.microsoft.com/office/drawing/2014/main" id="{952BF2B2-6641-42F3-3C5E-05103C6BC748}"/>
              </a:ext>
            </a:extLst>
          </p:cNvPr>
          <p:cNvSpPr>
            <a:spLocks noGrp="1"/>
          </p:cNvSpPr>
          <p:nvPr>
            <p:ph type="body" idx="1"/>
          </p:nvPr>
        </p:nvSpPr>
        <p:spPr>
          <a:xfrm>
            <a:off x="537204" y="1487387"/>
            <a:ext cx="11160124" cy="435600"/>
          </a:xfrm>
        </p:spPr>
        <p:txBody>
          <a:bodyPr>
            <a:noAutofit/>
          </a:bodyPr>
          <a:lstStyle/>
          <a:p>
            <a:pPr algn="just"/>
            <a:r>
              <a:rPr lang="fr-BE">
                <a:latin typeface="Cambria"/>
                <a:ea typeface="Cambria"/>
              </a:rPr>
              <a:t>Critère d’attribution – interprétation de l’offre par le pouvoir adjudicateur</a:t>
            </a:r>
            <a:endParaRPr lang="fr-BE" noProof="0">
              <a:latin typeface="Cambria"/>
              <a:ea typeface="Cambria"/>
            </a:endParaRPr>
          </a:p>
        </p:txBody>
      </p:sp>
      <p:sp>
        <p:nvSpPr>
          <p:cNvPr id="4" name="Slide Number Placeholder 3">
            <a:extLst>
              <a:ext uri="{FF2B5EF4-FFF2-40B4-BE49-F238E27FC236}">
                <a16:creationId xmlns:a16="http://schemas.microsoft.com/office/drawing/2014/main" id="{01AE2F45-2BA9-96A4-0193-588BD7FBDAF4}"/>
              </a:ext>
            </a:extLst>
          </p:cNvPr>
          <p:cNvSpPr>
            <a:spLocks noGrp="1"/>
          </p:cNvSpPr>
          <p:nvPr>
            <p:ph type="sldNum" sz="quarter" idx="12"/>
          </p:nvPr>
        </p:nvSpPr>
        <p:spPr/>
        <p:txBody>
          <a:bodyPr/>
          <a:lstStyle/>
          <a:p>
            <a:fld id="{F9591D4C-BB8F-AE46-BE73-C616F30BBC5B}" type="slidenum">
              <a:rPr lang="en-US" dirty="0" smtClean="0"/>
              <a:pPr/>
              <a:t>96</a:t>
            </a:fld>
            <a:endParaRPr lang="en-US"/>
          </a:p>
        </p:txBody>
      </p:sp>
      <p:sp>
        <p:nvSpPr>
          <p:cNvPr id="7" name="Footer Placeholder 6">
            <a:extLst>
              <a:ext uri="{FF2B5EF4-FFF2-40B4-BE49-F238E27FC236}">
                <a16:creationId xmlns:a16="http://schemas.microsoft.com/office/drawing/2014/main" id="{7CDA4711-0730-A802-91B0-B1C13C9D0848}"/>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3349B309-0586-F7D3-6E2C-8EED9A6111A4}"/>
              </a:ext>
            </a:extLst>
          </p:cNvPr>
          <p:cNvSpPr txBox="1">
            <a:spLocks/>
          </p:cNvSpPr>
          <p:nvPr/>
        </p:nvSpPr>
        <p:spPr>
          <a:xfrm>
            <a:off x="523151" y="761705"/>
            <a:ext cx="1089541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latin typeface="Cambria"/>
                <a:ea typeface="Cambria"/>
              </a:rPr>
              <a:t>C.E</a:t>
            </a:r>
            <a:r>
              <a:rPr lang="fr-BE" sz="2800">
                <a:solidFill>
                  <a:srgbClr val="0073CF"/>
                </a:solidFill>
                <a:latin typeface="Cambria"/>
                <a:ea typeface="Cambria"/>
              </a:rPr>
              <a:t>., arrêt n° 258.763 du 9 février 2024, </a:t>
            </a:r>
            <a:r>
              <a:rPr lang="fr-BE" sz="2800" i="1">
                <a:solidFill>
                  <a:srgbClr val="0073CF"/>
                </a:solidFill>
                <a:latin typeface="Cambria"/>
                <a:ea typeface="Cambria"/>
              </a:rPr>
              <a:t>S.A. </a:t>
            </a:r>
            <a:r>
              <a:rPr lang="fr-BE" sz="2800" i="1" err="1">
                <a:solidFill>
                  <a:srgbClr val="0073CF"/>
                </a:solidFill>
                <a:latin typeface="Cambria"/>
                <a:ea typeface="Cambria"/>
              </a:rPr>
              <a:t>TEMPORA</a:t>
            </a:r>
            <a:r>
              <a:rPr lang="fr-BE" sz="2800" i="1">
                <a:solidFill>
                  <a:srgbClr val="0073CF"/>
                </a:solidFill>
                <a:latin typeface="Cambria"/>
                <a:ea typeface="Cambria"/>
              </a:rPr>
              <a:t> </a:t>
            </a:r>
            <a:r>
              <a:rPr lang="fr-BE" sz="2800">
                <a:solidFill>
                  <a:srgbClr val="0073CF"/>
                </a:solidFill>
                <a:latin typeface="Cambria"/>
                <a:ea typeface="Cambria"/>
              </a:rPr>
              <a:t>(annulation)</a:t>
            </a:r>
            <a:endParaRPr lang="en-US" sz="2800" b="0"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87B431D1-3934-9DD0-8F2E-A3F5A464AF70}"/>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pic>
        <p:nvPicPr>
          <p:cNvPr id="6" name="Image 5">
            <a:extLst>
              <a:ext uri="{FF2B5EF4-FFF2-40B4-BE49-F238E27FC236}">
                <a16:creationId xmlns:a16="http://schemas.microsoft.com/office/drawing/2014/main" id="{9AE4E4B8-0BAE-C124-85D6-85D1CD48232D}"/>
              </a:ext>
            </a:extLst>
          </p:cNvPr>
          <p:cNvPicPr>
            <a:picLocks noChangeAspect="1"/>
          </p:cNvPicPr>
          <p:nvPr/>
        </p:nvPicPr>
        <p:blipFill>
          <a:blip r:embed="rId2"/>
          <a:stretch>
            <a:fillRect/>
          </a:stretch>
        </p:blipFill>
        <p:spPr>
          <a:xfrm>
            <a:off x="2770215" y="2464383"/>
            <a:ext cx="6764690" cy="1313357"/>
          </a:xfrm>
          <a:prstGeom prst="rect">
            <a:avLst/>
          </a:prstGeom>
        </p:spPr>
      </p:pic>
      <p:pic>
        <p:nvPicPr>
          <p:cNvPr id="11" name="Image 10">
            <a:extLst>
              <a:ext uri="{FF2B5EF4-FFF2-40B4-BE49-F238E27FC236}">
                <a16:creationId xmlns:a16="http://schemas.microsoft.com/office/drawing/2014/main" id="{C5445331-F898-399E-21C5-4172D7586E57}"/>
              </a:ext>
            </a:extLst>
          </p:cNvPr>
          <p:cNvPicPr>
            <a:picLocks noChangeAspect="1"/>
          </p:cNvPicPr>
          <p:nvPr/>
        </p:nvPicPr>
        <p:blipFill>
          <a:blip r:embed="rId3"/>
          <a:stretch>
            <a:fillRect/>
          </a:stretch>
        </p:blipFill>
        <p:spPr>
          <a:xfrm>
            <a:off x="2269454" y="5287992"/>
            <a:ext cx="7653091" cy="808303"/>
          </a:xfrm>
          <a:prstGeom prst="rect">
            <a:avLst/>
          </a:prstGeom>
        </p:spPr>
      </p:pic>
    </p:spTree>
    <p:extLst>
      <p:ext uri="{BB962C8B-B14F-4D97-AF65-F5344CB8AC3E}">
        <p14:creationId xmlns:p14="http://schemas.microsoft.com/office/powerpoint/2010/main" val="10276387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560C55-13CD-3208-B607-A9F1D87CB1FB}"/>
              </a:ext>
            </a:extLst>
          </p:cNvPr>
          <p:cNvSpPr>
            <a:spLocks noGrp="1"/>
          </p:cNvSpPr>
          <p:nvPr>
            <p:ph sz="quarter" idx="18"/>
          </p:nvPr>
        </p:nvSpPr>
        <p:spPr>
          <a:xfrm>
            <a:off x="533790" y="1823990"/>
            <a:ext cx="11243308" cy="4604551"/>
          </a:xfrm>
        </p:spPr>
        <p:txBody>
          <a:bodyPr vert="horz" lIns="0" tIns="0" rIns="0" bIns="0" spcCol="137160" rtlCol="0" anchor="t">
            <a:noAutofit/>
          </a:bodyPr>
          <a:lstStyle/>
          <a:p>
            <a:pPr marL="229870" indent="-229870" algn="just"/>
            <a:r>
              <a:rPr lang="fr-BE" sz="1800"/>
              <a:t>Le C.E. constate que : « </a:t>
            </a:r>
            <a:r>
              <a:rPr lang="fr-BE" sz="1800" i="1"/>
              <a:t>La partie adverse mentionne donc, pour fonder son appréciation du caractère irréaliste de la carte proposée par la partie requérante, un nombre moyen de 500 couverts par jour, et jusqu’à 1500 couverts en haute saison, ceci alors que l’offre de la requérante ne prévoit que 371 couverts à partir de la cinquième année d’exploitation. </a:t>
            </a:r>
            <a:r>
              <a:rPr lang="fr-BE" sz="1800"/>
              <a:t>» </a:t>
            </a:r>
            <a:endParaRPr lang="en-US"/>
          </a:p>
          <a:p>
            <a:pPr marL="229870" indent="-229870" algn="just"/>
            <a:r>
              <a:rPr lang="fr-BE" sz="1800"/>
              <a:t>Le C.E. écarte également l’explication du calcul précité pour arriver au nombre moyen de 500 couverts/jour. Ainsi, il décide que « [s]</a:t>
            </a:r>
            <a:r>
              <a:rPr lang="fr-BE" sz="1800" i="1" err="1"/>
              <a:t>ur</a:t>
            </a:r>
            <a:r>
              <a:rPr lang="fr-BE" sz="1800" i="1"/>
              <a:t> le plan de la motivation formelle, </a:t>
            </a:r>
            <a:r>
              <a:rPr lang="fr-BE" sz="1800" b="1" i="1"/>
              <a:t>l’acte attaqué écarte des chiffres repris dans l’offre de la requérante, pour en substituer d’autres, </a:t>
            </a:r>
            <a:r>
              <a:rPr lang="fr-BE" sz="1800" b="1" i="1" u="sng"/>
              <a:t>sans fournir la moindre explication</a:t>
            </a:r>
            <a:r>
              <a:rPr lang="fr-BE" sz="1800" i="1"/>
              <a:t>. La requérante, à la lecture du motif précité, n’a pas pu comprendre la raison pour laquelle les chiffres exposés par son plan d’affaire et par sa réponse du 14 mai 2018 ont été ignorés. Les explications contenues dans les écrits de la partie adverse - essentiellement dans son dernier mémoire, alors qu’elles auraient pu être apportées dans le mémoire en réponse - ne peuvent pallier cette inadéquation de la motivation formelle </a:t>
            </a:r>
            <a:r>
              <a:rPr lang="fr-BE" sz="1800"/>
              <a:t>».</a:t>
            </a:r>
            <a:endParaRPr lang="fr-BE" sz="1800">
              <a:cs typeface="Arial" panose="020B0604020202020204"/>
            </a:endParaRPr>
          </a:p>
          <a:p>
            <a:pPr marL="229870" indent="-229870" algn="just"/>
            <a:r>
              <a:rPr lang="fr-BE" sz="1800"/>
              <a:t>En outre, le CSC indiquait que </a:t>
            </a:r>
            <a:r>
              <a:rPr lang="fr-BE" sz="1800">
                <a:ea typeface="+mn-lt"/>
                <a:cs typeface="+mn-lt"/>
              </a:rPr>
              <a:t>le site est « </a:t>
            </a:r>
            <a:r>
              <a:rPr lang="fr-BE" sz="1800" i="1">
                <a:ea typeface="+mn-lt"/>
                <a:cs typeface="+mn-lt"/>
              </a:rPr>
              <a:t>supposé être exploité </a:t>
            </a:r>
            <a:r>
              <a:rPr lang="fr-BE" sz="1800" b="1" i="1">
                <a:ea typeface="+mn-lt"/>
                <a:cs typeface="+mn-lt"/>
              </a:rPr>
              <a:t>365 jours par an</a:t>
            </a:r>
            <a:r>
              <a:rPr lang="fr-BE" sz="1800" i="1">
                <a:ea typeface="+mn-lt"/>
                <a:cs typeface="+mn-lt"/>
              </a:rPr>
              <a:t>, sauf éventuellement le 1er janvier et le 25 décembre, de sorte que la requérante a rédigé un </a:t>
            </a:r>
            <a:r>
              <a:rPr lang="fr-BE" sz="1800" b="1" i="1">
                <a:ea typeface="+mn-lt"/>
                <a:cs typeface="+mn-lt"/>
              </a:rPr>
              <a:t>plan d’affaires </a:t>
            </a:r>
            <a:r>
              <a:rPr lang="fr-BE" sz="1800" i="1">
                <a:ea typeface="+mn-lt"/>
                <a:cs typeface="+mn-lt"/>
              </a:rPr>
              <a:t>dans lequel le</a:t>
            </a:r>
            <a:r>
              <a:rPr lang="fr-BE" sz="1800" b="1" i="1">
                <a:ea typeface="+mn-lt"/>
                <a:cs typeface="+mn-lt"/>
              </a:rPr>
              <a:t> restaurant </a:t>
            </a:r>
            <a:r>
              <a:rPr lang="fr-BE" sz="1800" i="1">
                <a:ea typeface="+mn-lt"/>
                <a:cs typeface="+mn-lt"/>
              </a:rPr>
              <a:t>serait</a:t>
            </a:r>
            <a:r>
              <a:rPr lang="fr-BE" sz="1800" b="1" i="1">
                <a:ea typeface="+mn-lt"/>
                <a:cs typeface="+mn-lt"/>
              </a:rPr>
              <a:t> en principe ouvert sept jours sur sept, </a:t>
            </a:r>
            <a:r>
              <a:rPr lang="fr-BE" sz="1800" b="1" i="1" u="sng">
                <a:ea typeface="+mn-lt"/>
                <a:cs typeface="+mn-lt"/>
              </a:rPr>
              <a:t>et non cinq jours sur sept.</a:t>
            </a:r>
            <a:r>
              <a:rPr lang="fr-BE" sz="1800" b="1" i="1">
                <a:ea typeface="+mn-lt"/>
                <a:cs typeface="+mn-lt"/>
              </a:rPr>
              <a:t> </a:t>
            </a:r>
            <a:r>
              <a:rPr lang="fr-BE" sz="1800" i="1">
                <a:ea typeface="+mn-lt"/>
                <a:cs typeface="+mn-lt"/>
              </a:rPr>
              <a:t>C’est aussi en fonction de cette hypothèse que la partie requérante a retenu un taux de captation Horeca des visiteurs du site de 24 % à partir de la cinquième année. </a:t>
            </a:r>
            <a:r>
              <a:rPr lang="fr-BE" sz="1800">
                <a:ea typeface="+mn-lt"/>
                <a:cs typeface="+mn-lt"/>
              </a:rPr>
              <a:t>»</a:t>
            </a:r>
            <a:endParaRPr lang="fr-BE">
              <a:cs typeface="Arial" panose="020B0604020202020204"/>
            </a:endParaRPr>
          </a:p>
        </p:txBody>
      </p:sp>
      <p:sp>
        <p:nvSpPr>
          <p:cNvPr id="3" name="Text Placeholder 2">
            <a:extLst>
              <a:ext uri="{FF2B5EF4-FFF2-40B4-BE49-F238E27FC236}">
                <a16:creationId xmlns:a16="http://schemas.microsoft.com/office/drawing/2014/main" id="{952BF2B2-6641-42F3-3C5E-05103C6BC748}"/>
              </a:ext>
            </a:extLst>
          </p:cNvPr>
          <p:cNvSpPr>
            <a:spLocks noGrp="1"/>
          </p:cNvSpPr>
          <p:nvPr>
            <p:ph type="body" idx="1"/>
          </p:nvPr>
        </p:nvSpPr>
        <p:spPr>
          <a:xfrm>
            <a:off x="537204" y="1285411"/>
            <a:ext cx="11160124" cy="435600"/>
          </a:xfrm>
        </p:spPr>
        <p:txBody>
          <a:bodyPr>
            <a:noAutofit/>
          </a:bodyPr>
          <a:lstStyle/>
          <a:p>
            <a:pPr algn="just"/>
            <a:r>
              <a:rPr lang="fr-BE">
                <a:latin typeface="Cambria"/>
                <a:ea typeface="Cambria"/>
              </a:rPr>
              <a:t>Critère d’attribution – interprétation de l’offre par le pouvoir adjudicateur</a:t>
            </a:r>
            <a:endParaRPr lang="fr-BE" noProof="0">
              <a:latin typeface="Cambria"/>
              <a:ea typeface="Cambria"/>
            </a:endParaRPr>
          </a:p>
        </p:txBody>
      </p:sp>
      <p:sp>
        <p:nvSpPr>
          <p:cNvPr id="4" name="Slide Number Placeholder 3">
            <a:extLst>
              <a:ext uri="{FF2B5EF4-FFF2-40B4-BE49-F238E27FC236}">
                <a16:creationId xmlns:a16="http://schemas.microsoft.com/office/drawing/2014/main" id="{01AE2F45-2BA9-96A4-0193-588BD7FBDAF4}"/>
              </a:ext>
            </a:extLst>
          </p:cNvPr>
          <p:cNvSpPr>
            <a:spLocks noGrp="1"/>
          </p:cNvSpPr>
          <p:nvPr>
            <p:ph type="sldNum" sz="quarter" idx="12"/>
          </p:nvPr>
        </p:nvSpPr>
        <p:spPr/>
        <p:txBody>
          <a:bodyPr/>
          <a:lstStyle/>
          <a:p>
            <a:fld id="{F9591D4C-BB8F-AE46-BE73-C616F30BBC5B}" type="slidenum">
              <a:rPr lang="en-US" dirty="0" smtClean="0"/>
              <a:pPr/>
              <a:t>97</a:t>
            </a:fld>
            <a:endParaRPr lang="en-US"/>
          </a:p>
        </p:txBody>
      </p:sp>
      <p:sp>
        <p:nvSpPr>
          <p:cNvPr id="7" name="Footer Placeholder 6">
            <a:extLst>
              <a:ext uri="{FF2B5EF4-FFF2-40B4-BE49-F238E27FC236}">
                <a16:creationId xmlns:a16="http://schemas.microsoft.com/office/drawing/2014/main" id="{7CDA4711-0730-A802-91B0-B1C13C9D0848}"/>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3349B309-0586-F7D3-6E2C-8EED9A6111A4}"/>
              </a:ext>
            </a:extLst>
          </p:cNvPr>
          <p:cNvSpPr txBox="1">
            <a:spLocks/>
          </p:cNvSpPr>
          <p:nvPr/>
        </p:nvSpPr>
        <p:spPr>
          <a:xfrm>
            <a:off x="523151" y="761705"/>
            <a:ext cx="1089541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latin typeface="Cambria"/>
                <a:ea typeface="Cambria"/>
              </a:rPr>
              <a:t>C.E</a:t>
            </a:r>
            <a:r>
              <a:rPr lang="fr-BE" sz="2800">
                <a:solidFill>
                  <a:srgbClr val="0073CF"/>
                </a:solidFill>
                <a:latin typeface="Cambria"/>
                <a:ea typeface="Cambria"/>
              </a:rPr>
              <a:t>., arrêt n° 258.763 du 9 février 2024, </a:t>
            </a:r>
            <a:r>
              <a:rPr lang="fr-BE" sz="2800" i="1">
                <a:solidFill>
                  <a:srgbClr val="0073CF"/>
                </a:solidFill>
                <a:latin typeface="Cambria"/>
                <a:ea typeface="Cambria"/>
              </a:rPr>
              <a:t>S.A. </a:t>
            </a:r>
            <a:r>
              <a:rPr lang="fr-BE" sz="2800" i="1" err="1">
                <a:solidFill>
                  <a:srgbClr val="0073CF"/>
                </a:solidFill>
                <a:latin typeface="Cambria"/>
                <a:ea typeface="Cambria"/>
              </a:rPr>
              <a:t>TEMPORA</a:t>
            </a:r>
            <a:r>
              <a:rPr lang="fr-BE" sz="2800" i="1">
                <a:solidFill>
                  <a:srgbClr val="0073CF"/>
                </a:solidFill>
                <a:latin typeface="Cambria"/>
                <a:ea typeface="Cambria"/>
              </a:rPr>
              <a:t> </a:t>
            </a:r>
            <a:r>
              <a:rPr lang="fr-BE" sz="2800">
                <a:solidFill>
                  <a:srgbClr val="0073CF"/>
                </a:solidFill>
                <a:latin typeface="Cambria"/>
                <a:ea typeface="Cambria"/>
              </a:rPr>
              <a:t>(annulation)</a:t>
            </a:r>
            <a:endParaRPr lang="en-US" sz="2800" b="0" u="none" strike="noStrike" kern="1200" cap="none" spc="0" normalizeH="0" baseline="0" noProof="0">
              <a:ln>
                <a:noFill/>
              </a:ln>
              <a:solidFill>
                <a:srgbClr val="0073CF"/>
              </a:solidFill>
              <a:effectLst/>
              <a:uLnTx/>
              <a:uFillTx/>
              <a:latin typeface="Cambria"/>
              <a:ea typeface="Cambria"/>
            </a:endParaRPr>
          </a:p>
        </p:txBody>
      </p:sp>
      <p:sp>
        <p:nvSpPr>
          <p:cNvPr id="9" name="Text Placeholder 1">
            <a:extLst>
              <a:ext uri="{FF2B5EF4-FFF2-40B4-BE49-F238E27FC236}">
                <a16:creationId xmlns:a16="http://schemas.microsoft.com/office/drawing/2014/main" id="{87B431D1-3934-9DD0-8F2E-A3F5A464AF70}"/>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440372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D67ED081-8C96-D48B-EC1C-BF7170CEE43D}"/>
              </a:ext>
            </a:extLst>
          </p:cNvPr>
          <p:cNvSpPr>
            <a:spLocks noGrp="1"/>
          </p:cNvSpPr>
          <p:nvPr>
            <p:ph sz="quarter" idx="18"/>
          </p:nvPr>
        </p:nvSpPr>
        <p:spPr>
          <a:xfrm>
            <a:off x="388939" y="2038832"/>
            <a:ext cx="11160124" cy="5380203"/>
          </a:xfrm>
        </p:spPr>
        <p:txBody>
          <a:bodyPr vert="horz" lIns="0" tIns="0" rIns="0" bIns="0" spcCol="137160" rtlCol="0" anchor="t">
            <a:noAutofit/>
          </a:bodyPr>
          <a:lstStyle/>
          <a:p>
            <a:pPr marL="229870" indent="-229870" algn="just"/>
            <a:r>
              <a:rPr lang="fr-BE" sz="1600"/>
              <a:t>La requérante avait introduit un recours en annulation de « </a:t>
            </a:r>
            <a:r>
              <a:rPr lang="fr-BE" sz="1600" i="1"/>
              <a:t>la décision d’attribution de la concession de service public relative à la gestion tennistique du complexe F.HEINE </a:t>
            </a:r>
            <a:r>
              <a:rPr lang="fr-BE" sz="1600"/>
              <a:t>». </a:t>
            </a:r>
            <a:endParaRPr lang="en-US"/>
          </a:p>
          <a:p>
            <a:pPr marL="229870" indent="-229870" algn="just"/>
            <a:r>
              <a:rPr lang="fr-BE" sz="1600"/>
              <a:t>En l’occurrence, la requérante se plaint que la </a:t>
            </a:r>
            <a:r>
              <a:rPr lang="fr-BE" sz="1600" b="1"/>
              <a:t>décision</a:t>
            </a:r>
            <a:r>
              <a:rPr lang="fr-BE" sz="1600"/>
              <a:t> du bureau exécutif du 22 juin 2019 n’était pas accompagnée, lors de sa </a:t>
            </a:r>
            <a:r>
              <a:rPr lang="fr-BE" sz="1600" b="1"/>
              <a:t>transmission par courriel le 5 juillet 2019</a:t>
            </a:r>
            <a:r>
              <a:rPr lang="fr-BE" sz="1600"/>
              <a:t>, d’une copie du rapport d’attribution, alors que cette décision se réfère au contenu de ce rapport. Elle soutient que l’acte qui lui a été notifié ne respecte pas, de ce fait, l’obligation de motivation formelle contenue dans la loi du 29 juillet 1991 relative à la motivation formelle des actes administratifs.</a:t>
            </a:r>
            <a:endParaRPr lang="fr-BE" sz="1600">
              <a:cs typeface="Arial"/>
            </a:endParaRPr>
          </a:p>
          <a:p>
            <a:pPr marL="229870" indent="-229870" algn="just"/>
            <a:r>
              <a:rPr lang="fr-BE" sz="1600"/>
              <a:t>Le Conseil d’Etat rappelle que: </a:t>
            </a:r>
            <a:endParaRPr lang="fr-BE" sz="1600">
              <a:cs typeface="Arial"/>
            </a:endParaRPr>
          </a:p>
          <a:p>
            <a:pPr marL="0" indent="0" algn="just">
              <a:buNone/>
            </a:pPr>
            <a:r>
              <a:rPr lang="fr-BE" sz="1600"/>
              <a:t>	« </a:t>
            </a:r>
            <a:r>
              <a:rPr lang="fr-BE" sz="1600" i="1"/>
              <a:t>Un acte soumis à l’obligation de motivation formelle peut contenir une motivation par référence, pour autant que l'avis auquel il est fait référence soit lui-même suffisamment et adéquatement motivé et que cet avis soit reproduit dans l'acte, annexé à celui-ci ou connu du destinataire de l’acte</a:t>
            </a:r>
            <a:r>
              <a:rPr lang="fr-BE" sz="1600"/>
              <a:t>. »</a:t>
            </a:r>
            <a:endParaRPr lang="fr-BE" sz="1600">
              <a:cs typeface="Arial"/>
            </a:endParaRPr>
          </a:p>
          <a:p>
            <a:pPr marL="229870" indent="-229870" algn="just"/>
            <a:r>
              <a:rPr lang="fr-BE" sz="1600"/>
              <a:t>Le Conseil d’Etat précise alors cet enseignement: </a:t>
            </a:r>
            <a:endParaRPr lang="fr-BE" sz="1600">
              <a:cs typeface="Arial"/>
            </a:endParaRPr>
          </a:p>
          <a:p>
            <a:pPr marL="0" indent="0" algn="just">
              <a:buNone/>
            </a:pPr>
            <a:r>
              <a:rPr lang="fr-BE" sz="1600"/>
              <a:t>	« </a:t>
            </a:r>
            <a:r>
              <a:rPr lang="fr-BE" sz="1600" i="1"/>
              <a:t>En l’occurrence, la requérante </a:t>
            </a:r>
            <a:r>
              <a:rPr lang="fr-BE" sz="1600" b="1" i="1"/>
              <a:t>avait reçu la copie du rapport d’attribution dès le 26 juin 2019.</a:t>
            </a:r>
            <a:r>
              <a:rPr lang="fr-BE" sz="1600" i="1"/>
              <a:t> Elle </a:t>
            </a:r>
            <a:r>
              <a:rPr lang="fr-BE" sz="1600" b="1" i="1"/>
              <a:t>connaissait</a:t>
            </a:r>
            <a:r>
              <a:rPr lang="fr-BE" sz="1600" i="1"/>
              <a:t> dès lors, à cette date, les </a:t>
            </a:r>
            <a:r>
              <a:rPr lang="fr-BE" sz="1600" b="1" i="1"/>
              <a:t>motifs</a:t>
            </a:r>
            <a:r>
              <a:rPr lang="fr-BE" sz="1600" i="1"/>
              <a:t> de la décision d’attribution, de sorte que la partie adverse n’était pas contrainte, pour respecter ses obligations sur le plan de la motivation formelle, de communiquer à nouveau le rapport d’analyse des offres lors de la notification de cette décision</a:t>
            </a:r>
            <a:r>
              <a:rPr lang="fr-BE" sz="1600"/>
              <a:t>. »</a:t>
            </a:r>
            <a:endParaRPr lang="fr-BE" sz="1600">
              <a:cs typeface="Arial"/>
            </a:endParaRPr>
          </a:p>
          <a:p>
            <a:pPr marL="0" indent="0">
              <a:buNone/>
            </a:pPr>
            <a:endParaRPr lang="fr-BE" sz="1800"/>
          </a:p>
        </p:txBody>
      </p:sp>
      <p:sp>
        <p:nvSpPr>
          <p:cNvPr id="4" name="Espace réservé du numéro de diapositive 3">
            <a:extLst>
              <a:ext uri="{FF2B5EF4-FFF2-40B4-BE49-F238E27FC236}">
                <a16:creationId xmlns:a16="http://schemas.microsoft.com/office/drawing/2014/main" id="{7C0856F2-79A4-C3EF-F23D-5924E23B409C}"/>
              </a:ext>
            </a:extLst>
          </p:cNvPr>
          <p:cNvSpPr>
            <a:spLocks noGrp="1"/>
          </p:cNvSpPr>
          <p:nvPr>
            <p:ph type="sldNum" sz="quarter" idx="12"/>
          </p:nvPr>
        </p:nvSpPr>
        <p:spPr/>
        <p:txBody>
          <a:bodyPr/>
          <a:lstStyle/>
          <a:p>
            <a:fld id="{F9591D4C-BB8F-AE46-BE73-C616F30BBC5B}" type="slidenum">
              <a:rPr lang="en-US" smtClean="0"/>
              <a:pPr/>
              <a:t>98</a:t>
            </a:fld>
            <a:endParaRPr lang="en-US"/>
          </a:p>
        </p:txBody>
      </p:sp>
      <p:sp>
        <p:nvSpPr>
          <p:cNvPr id="7" name="Espace réservé du pied de page 6">
            <a:extLst>
              <a:ext uri="{FF2B5EF4-FFF2-40B4-BE49-F238E27FC236}">
                <a16:creationId xmlns:a16="http://schemas.microsoft.com/office/drawing/2014/main" id="{A59B8C8E-0C5C-BD42-A7CC-C82D3FDA0ACF}"/>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81B972DD-D77A-47D5-B66A-9FD38E333F5A}"/>
              </a:ext>
            </a:extLst>
          </p:cNvPr>
          <p:cNvSpPr txBox="1">
            <a:spLocks noGrp="1"/>
          </p:cNvSpPr>
          <p:nvPr>
            <p:ph type="body" idx="1"/>
          </p:nvPr>
        </p:nvSpPr>
        <p:spPr>
          <a:xfrm>
            <a:off x="394459" y="664792"/>
            <a:ext cx="11160125" cy="4365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b="0">
                <a:solidFill>
                  <a:srgbClr val="0073CF"/>
                </a:solidFill>
                <a:latin typeface="Cambria"/>
                <a:ea typeface="Cambria"/>
              </a:rPr>
              <a:t>C.E., arrêt n° 259.126 du 13 mars 2024, </a:t>
            </a:r>
            <a:r>
              <a:rPr lang="fr-BE" sz="2800" b="0" i="1">
                <a:solidFill>
                  <a:srgbClr val="0073CF"/>
                </a:solidFill>
                <a:latin typeface="Cambria"/>
                <a:ea typeface="Cambria"/>
              </a:rPr>
              <a:t>S.P.R.L. SOFIALEX </a:t>
            </a:r>
            <a:r>
              <a:rPr lang="fr-BE" sz="2800" b="0">
                <a:solidFill>
                  <a:srgbClr val="0073CF"/>
                </a:solidFill>
                <a:latin typeface="Cambria"/>
                <a:ea typeface="Cambria"/>
              </a:rPr>
              <a:t>(annulation)</a:t>
            </a:r>
            <a:endParaRPr lang="en-US" sz="2800" b="0" u="none" strike="noStrike" kern="1200" cap="none" spc="0" normalizeH="0" baseline="0" noProof="0">
              <a:ln>
                <a:noFill/>
              </a:ln>
              <a:solidFill>
                <a:srgbClr val="0073CF"/>
              </a:solidFill>
              <a:effectLst/>
              <a:uLnTx/>
              <a:uFillTx/>
              <a:latin typeface="Cambria"/>
              <a:ea typeface="Cambria"/>
            </a:endParaRPr>
          </a:p>
        </p:txBody>
      </p:sp>
      <p:sp>
        <p:nvSpPr>
          <p:cNvPr id="3" name="Text Placeholder 2">
            <a:extLst>
              <a:ext uri="{FF2B5EF4-FFF2-40B4-BE49-F238E27FC236}">
                <a16:creationId xmlns:a16="http://schemas.microsoft.com/office/drawing/2014/main" id="{622EDDAE-E28C-7644-8864-A1E6E56886C5}"/>
              </a:ext>
            </a:extLst>
          </p:cNvPr>
          <p:cNvSpPr txBox="1">
            <a:spLocks/>
          </p:cNvSpPr>
          <p:nvPr/>
        </p:nvSpPr>
        <p:spPr>
          <a:xfrm>
            <a:off x="388939" y="1492654"/>
            <a:ext cx="11160124" cy="435600"/>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Attribution du marché – motivation formelle (motivation par référence)</a:t>
            </a:r>
          </a:p>
        </p:txBody>
      </p:sp>
      <p:sp>
        <p:nvSpPr>
          <p:cNvPr id="6" name="Text Placeholder 1">
            <a:extLst>
              <a:ext uri="{FF2B5EF4-FFF2-40B4-BE49-F238E27FC236}">
                <a16:creationId xmlns:a16="http://schemas.microsoft.com/office/drawing/2014/main" id="{782051CE-7E71-DF66-FCF6-81421F7B5F3B}"/>
              </a:ext>
            </a:extLst>
          </p:cNvPr>
          <p:cNvSpPr txBox="1">
            <a:spLocks/>
          </p:cNvSpPr>
          <p:nvPr/>
        </p:nvSpPr>
        <p:spPr>
          <a:xfrm>
            <a:off x="393639" y="247789"/>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122756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a:xfrm>
            <a:off x="523150" y="2138827"/>
            <a:ext cx="10975527" cy="4223720"/>
          </a:xfrm>
        </p:spPr>
        <p:txBody>
          <a:bodyPr vert="horz" lIns="0" tIns="0" rIns="0" bIns="0" spcCol="137160" rtlCol="0" anchor="t">
            <a:noAutofit/>
          </a:bodyPr>
          <a:lstStyle/>
          <a:p>
            <a:pPr marL="229870" indent="-229870" algn="just"/>
            <a:r>
              <a:rPr lang="fr-BE">
                <a:cs typeface="Arial" panose="020B0604020202020204"/>
              </a:rPr>
              <a:t>Il faut retenir de cet arrêt deux considérants : </a:t>
            </a:r>
            <a:endParaRPr lang="en-US"/>
          </a:p>
          <a:p>
            <a:pPr marL="461645" lvl="1" indent="-236220" algn="just"/>
            <a:r>
              <a:rPr lang="fr-BE">
                <a:cs typeface="Arial" panose="020B0604020202020204"/>
              </a:rPr>
              <a:t>Si l'article 87, § 1er, alinéa 3, de l’arrêté royal du 18 avril 2017 « </a:t>
            </a:r>
            <a:r>
              <a:rPr lang="fr-BE" i="1">
                <a:cs typeface="Arial" panose="020B0604020202020204"/>
              </a:rPr>
              <a:t>ne s’applique pas à des marchés publics attribués, comme en l’espèce, selon la procédure concurrentielle avec négociation, </a:t>
            </a:r>
            <a:r>
              <a:rPr lang="fr-BE" b="1" i="1">
                <a:cs typeface="Arial" panose="020B0604020202020204"/>
              </a:rPr>
              <a:t>le pouvoir adjudicateur est néanmoins tenu de respecter le principe d’égalité de traitement des soumissionnaires</a:t>
            </a:r>
            <a:r>
              <a:rPr lang="fr-BE" i="1">
                <a:cs typeface="Arial" panose="020B0604020202020204"/>
              </a:rPr>
              <a:t>. À ce titre, </a:t>
            </a:r>
            <a:r>
              <a:rPr lang="fr-BE" b="1" i="1">
                <a:cs typeface="Arial" panose="020B0604020202020204"/>
              </a:rPr>
              <a:t>il ne se conçoit pas qu’un pouvoir adjudicateur, lorsqu’il attribue un marché public selon la procédure concurrentielle avec négociation, fasse abstraction des options autorisées lors de la comparaison des offres</a:t>
            </a:r>
            <a:r>
              <a:rPr lang="fr-BE" i="1">
                <a:cs typeface="Arial" panose="020B0604020202020204"/>
              </a:rPr>
              <a:t>. Par ailleurs, bien que le pouvoir adjudicateur ne soit pas tenu de lever une option autorisée lors de la conclusion ou en cours d’exécution du marché, conformément à l’article 56, § 4, de la loi du 17 juin 2016 précitée, </a:t>
            </a:r>
            <a:r>
              <a:rPr lang="fr-BE" b="1" i="1">
                <a:cs typeface="Arial" panose="020B0604020202020204"/>
              </a:rPr>
              <a:t>la possibilité qu’il puisse le faire implique qu’il doive tenir compte de ces options au moment de la comparaison des offres, y compris en procédure concurrentielle avec négociation </a:t>
            </a:r>
            <a:r>
              <a:rPr lang="fr-BE">
                <a:cs typeface="Arial" panose="020B0604020202020204"/>
              </a:rPr>
              <a:t>».</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99</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15938" y="1703227"/>
            <a:ext cx="11160124" cy="435600"/>
          </a:xfrm>
        </p:spPr>
        <p:txBody>
          <a:bodyPr>
            <a:normAutofit/>
          </a:bodyPr>
          <a:lstStyle/>
          <a:p>
            <a:pPr algn="just">
              <a:lnSpc>
                <a:spcPct val="90000"/>
              </a:lnSpc>
            </a:pPr>
            <a:r>
              <a:rPr lang="fr-BE" sz="1900" noProof="0" err="1"/>
              <a:t>Comparaiso</a:t>
            </a:r>
            <a:r>
              <a:rPr lang="fr-BE" sz="1900"/>
              <a:t>n des offres en </a:t>
            </a:r>
            <a:r>
              <a:rPr lang="fr-BE" sz="1900" err="1"/>
              <a:t>PNSPP</a:t>
            </a:r>
            <a:r>
              <a:rPr lang="fr-BE" sz="1900"/>
              <a:t> lorsque le CSC prévoit des options </a:t>
            </a:r>
            <a:endParaRPr lang="fr-BE" sz="1900" noProof="0"/>
          </a:p>
        </p:txBody>
      </p:sp>
      <p:sp>
        <p:nvSpPr>
          <p:cNvPr id="5" name="Title 5">
            <a:extLst>
              <a:ext uri="{FF2B5EF4-FFF2-40B4-BE49-F238E27FC236}">
                <a16:creationId xmlns:a16="http://schemas.microsoft.com/office/drawing/2014/main" id="{12430ED2-950B-5090-9AF1-704F737CB87A}"/>
              </a:ext>
            </a:extLst>
          </p:cNvPr>
          <p:cNvSpPr txBox="1">
            <a:spLocks/>
          </p:cNvSpPr>
          <p:nvPr/>
        </p:nvSpPr>
        <p:spPr>
          <a:xfrm>
            <a:off x="523150" y="761705"/>
            <a:ext cx="11364049"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err="1">
                <a:solidFill>
                  <a:srgbClr val="0073CF"/>
                </a:solidFill>
              </a:rPr>
              <a:t>C.E</a:t>
            </a:r>
            <a:r>
              <a:rPr lang="fr-BE" sz="2800">
                <a:solidFill>
                  <a:srgbClr val="0073CF"/>
                </a:solidFill>
              </a:rPr>
              <a:t>., arrêt n° 260.375 du 2 juillet 2024, </a:t>
            </a:r>
            <a:r>
              <a:rPr lang="fr-BE" sz="2800" i="1">
                <a:solidFill>
                  <a:srgbClr val="0073CF"/>
                </a:solidFill>
              </a:rPr>
              <a:t>S.A. </a:t>
            </a:r>
            <a:r>
              <a:rPr lang="fr-BE" sz="2800" i="1" err="1">
                <a:solidFill>
                  <a:srgbClr val="0073CF"/>
                </a:solidFill>
              </a:rPr>
              <a:t>Features</a:t>
            </a:r>
            <a:r>
              <a:rPr lang="fr-BE" sz="2800" i="1">
                <a:solidFill>
                  <a:srgbClr val="0073CF"/>
                </a:solidFill>
              </a:rPr>
              <a:t> </a:t>
            </a:r>
            <a:r>
              <a:rPr lang="fr-BE" sz="2800" i="1" err="1">
                <a:solidFill>
                  <a:srgbClr val="0073CF"/>
                </a:solidFill>
              </a:rPr>
              <a:t>Analitycs</a:t>
            </a:r>
            <a:r>
              <a:rPr lang="fr-BE" sz="2800" i="1">
                <a:solidFill>
                  <a:srgbClr val="0073CF"/>
                </a:solidFill>
              </a:rPr>
              <a:t> </a:t>
            </a:r>
            <a:r>
              <a:rPr lang="fr-BE" sz="2800">
                <a:solidFill>
                  <a:srgbClr val="0073CF"/>
                </a:solidFill>
              </a:rPr>
              <a:t>(extrême urgence)</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8" name="Text Placeholder 1">
            <a:extLst>
              <a:ext uri="{FF2B5EF4-FFF2-40B4-BE49-F238E27FC236}">
                <a16:creationId xmlns:a16="http://schemas.microsoft.com/office/drawing/2014/main" id="{67918CB1-37D2-368B-6508-309D80A6974B}"/>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en-GB" b="1">
                <a:solidFill>
                  <a:srgbClr val="182440"/>
                </a:solidFill>
                <a:latin typeface="Arial" panose="020B0604020202020204"/>
              </a:rPr>
              <a:t>IV. L’ATTRIBUTION</a:t>
            </a:r>
            <a:endParaRPr lang="en-US">
              <a:ea typeface="+mn-ea"/>
              <a:cs typeface="+mn-cs"/>
            </a:endParaRPr>
          </a:p>
        </p:txBody>
      </p:sp>
    </p:spTree>
    <p:extLst>
      <p:ext uri="{BB962C8B-B14F-4D97-AF65-F5344CB8AC3E}">
        <p14:creationId xmlns:p14="http://schemas.microsoft.com/office/powerpoint/2010/main" val="34372862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7D62AF0-8BBE-92E4-28EE-99BB5118229B}"/>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8E4C9C9-B2F2-40FE-22BC-8E58AA1D0FD7}"/>
              </a:ext>
            </a:extLst>
          </p:cNvPr>
          <p:cNvSpPr>
            <a:spLocks noGrp="1"/>
          </p:cNvSpPr>
          <p:nvPr>
            <p:ph type="body" idx="1"/>
          </p:nvPr>
        </p:nvSpPr>
        <p:spPr>
          <a:xfrm>
            <a:off x="538025" y="1619939"/>
            <a:ext cx="7389435" cy="435600"/>
          </a:xfrm>
        </p:spPr>
        <p:txBody>
          <a:bodyPr>
            <a:normAutofit fontScale="92500"/>
          </a:bodyPr>
          <a:lstStyle/>
          <a:p>
            <a:pPr algn="just">
              <a:lnSpc>
                <a:spcPct val="90000"/>
              </a:lnSpc>
            </a:pPr>
            <a:r>
              <a:rPr lang="fr-BE" sz="1900" noProof="0"/>
              <a:t>Comparaiso</a:t>
            </a:r>
            <a:r>
              <a:rPr lang="fr-BE" sz="1900"/>
              <a:t>n des offres en PNSPP lorsque le CSC prévoit des options </a:t>
            </a:r>
            <a:endParaRPr lang="fr-BE" sz="1900" noProof="0"/>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100</a:t>
            </a:fld>
            <a:endParaRPr lang="en-US"/>
          </a:p>
        </p:txBody>
      </p:sp>
      <p:sp>
        <p:nvSpPr>
          <p:cNvPr id="10" name="Text Placeholder 9">
            <a:extLst>
              <a:ext uri="{FF2B5EF4-FFF2-40B4-BE49-F238E27FC236}">
                <a16:creationId xmlns:a16="http://schemas.microsoft.com/office/drawing/2014/main" id="{1B275406-62DF-5DF4-B42F-C6EA5BDCDA12}"/>
              </a:ext>
            </a:extLst>
          </p:cNvPr>
          <p:cNvSpPr>
            <a:spLocks noGrp="1"/>
          </p:cNvSpPr>
          <p:nvPr>
            <p:ph type="body" sz="quarter" idx="15"/>
          </p:nvPr>
        </p:nvSpPr>
        <p:spPr/>
        <p:txBody>
          <a:bodyPr/>
          <a:lstStyle/>
          <a:p>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pic>
        <p:nvPicPr>
          <p:cNvPr id="12" name="Picture Placeholder 11" descr="A close up of a screen&#10;&#10;Description automatically generated">
            <a:extLst>
              <a:ext uri="{FF2B5EF4-FFF2-40B4-BE49-F238E27FC236}">
                <a16:creationId xmlns:a16="http://schemas.microsoft.com/office/drawing/2014/main" id="{34517497-B8A3-86F4-677B-68B96F9A3051}"/>
              </a:ext>
            </a:extLst>
          </p:cNvPr>
          <p:cNvPicPr>
            <a:picLocks noGrp="1" noChangeAspect="1"/>
          </p:cNvPicPr>
          <p:nvPr>
            <p:ph type="pic" sz="quarter" idx="18"/>
          </p:nvPr>
        </p:nvPicPr>
        <p:blipFill>
          <a:blip r:embed="rId2"/>
          <a:srcRect l="24545" r="38318" b="-168"/>
          <a:stretch/>
        </p:blipFill>
        <p:spPr>
          <a:xfrm>
            <a:off x="8521549" y="0"/>
            <a:ext cx="3666559" cy="6592880"/>
          </a:xfrm>
        </p:spPr>
      </p:pic>
      <p:sp>
        <p:nvSpPr>
          <p:cNvPr id="2" name="Content Placeholder 1">
            <a:extLst>
              <a:ext uri="{FF2B5EF4-FFF2-40B4-BE49-F238E27FC236}">
                <a16:creationId xmlns:a16="http://schemas.microsoft.com/office/drawing/2014/main" id="{E8DF125A-F9A7-4529-B083-D1B4AE57244F}"/>
              </a:ext>
            </a:extLst>
          </p:cNvPr>
          <p:cNvSpPr>
            <a:spLocks noGrp="1"/>
          </p:cNvSpPr>
          <p:nvPr>
            <p:ph sz="quarter" idx="19"/>
          </p:nvPr>
        </p:nvSpPr>
        <p:spPr>
          <a:xfrm>
            <a:off x="515938" y="2290780"/>
            <a:ext cx="7386637" cy="4426554"/>
          </a:xfrm>
        </p:spPr>
        <p:txBody>
          <a:bodyPr vert="horz" lIns="0" tIns="0" rIns="0" bIns="0" spcCol="137160" rtlCol="0" anchor="t">
            <a:noAutofit/>
          </a:bodyPr>
          <a:lstStyle/>
          <a:p>
            <a:pPr marL="461645" lvl="1" indent="-236220" algn="just"/>
            <a:r>
              <a:rPr lang="fr-BE">
                <a:cs typeface="Arial" panose="020B0604020202020204"/>
              </a:rPr>
              <a:t>« </a:t>
            </a:r>
            <a:r>
              <a:rPr lang="fr-BE" i="1">
                <a:cs typeface="Arial" panose="020B0604020202020204"/>
              </a:rPr>
              <a:t>Par conséquent, si, dans l’offre d’un soumissionnaire, </a:t>
            </a:r>
            <a:r>
              <a:rPr lang="fr-BE" b="1" i="1">
                <a:cs typeface="Arial" panose="020B0604020202020204"/>
              </a:rPr>
              <a:t>le coût d’une option autorisée est déjà inclus dans la solution de base sur laquelle l’option se greffe</a:t>
            </a:r>
            <a:r>
              <a:rPr lang="fr-BE" i="1">
                <a:cs typeface="Arial" panose="020B0604020202020204"/>
              </a:rPr>
              <a:t>, le </a:t>
            </a:r>
            <a:r>
              <a:rPr lang="fr-BE" b="1" i="1">
                <a:cs typeface="Arial" panose="020B0604020202020204"/>
              </a:rPr>
              <a:t>pouvoir adjudicateur doit en tenir compte lors de la comparaison des offres pour déterminer l’offre économiquement la plus avantageuse</a:t>
            </a:r>
            <a:r>
              <a:rPr lang="fr-BE" i="1">
                <a:cs typeface="Arial" panose="020B0604020202020204"/>
              </a:rPr>
              <a:t>. S’il en résulte que le prix ou le coût de la solution de base peut également couvrir les services ou fournitures d’une option autorisée, et donc que le prix ou le coût de la solution de base peut in fine couvrir des services différents d’un soumissionnaire à l’autre, s’agit là du régime constitué des dispositions légales et réglementaires précitées, qui permettent à un pouvoir adjudicateur d’autoriser les soumissionnaires à proposer des options</a:t>
            </a:r>
            <a:r>
              <a:rPr lang="fr-BE">
                <a:cs typeface="Arial" panose="020B0604020202020204"/>
              </a:rPr>
              <a:t> ».</a:t>
            </a:r>
            <a:endParaRPr lang="en-US"/>
          </a:p>
        </p:txBody>
      </p:sp>
      <p:sp>
        <p:nvSpPr>
          <p:cNvPr id="5" name="Title 5">
            <a:extLst>
              <a:ext uri="{FF2B5EF4-FFF2-40B4-BE49-F238E27FC236}">
                <a16:creationId xmlns:a16="http://schemas.microsoft.com/office/drawing/2014/main" id="{12430ED2-950B-5090-9AF1-704F737CB87A}"/>
              </a:ext>
            </a:extLst>
          </p:cNvPr>
          <p:cNvSpPr txBox="1">
            <a:spLocks/>
          </p:cNvSpPr>
          <p:nvPr/>
        </p:nvSpPr>
        <p:spPr>
          <a:xfrm>
            <a:off x="512107" y="695445"/>
            <a:ext cx="7752832" cy="643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a:solidFill>
                  <a:srgbClr val="0073CF"/>
                </a:solidFill>
                <a:latin typeface="Cambria"/>
                <a:ea typeface="Cambria"/>
              </a:rPr>
              <a:t>C.E., arrêt n° 260.375 du 2 juillet 2024, </a:t>
            </a:r>
            <a:r>
              <a:rPr lang="fr-BE" sz="2800" i="1">
                <a:solidFill>
                  <a:srgbClr val="0073CF"/>
                </a:solidFill>
                <a:latin typeface="Cambria"/>
                <a:ea typeface="Cambria"/>
              </a:rPr>
              <a:t>S.A. </a:t>
            </a:r>
            <a:r>
              <a:rPr lang="fr-BE" sz="2800" i="1" err="1">
                <a:solidFill>
                  <a:srgbClr val="0073CF"/>
                </a:solidFill>
                <a:latin typeface="Cambria"/>
                <a:ea typeface="Cambria"/>
              </a:rPr>
              <a:t>Features</a:t>
            </a:r>
            <a:r>
              <a:rPr lang="fr-BE" sz="2800" i="1">
                <a:solidFill>
                  <a:srgbClr val="0073CF"/>
                </a:solidFill>
                <a:latin typeface="Cambria"/>
                <a:ea typeface="Cambria"/>
              </a:rPr>
              <a:t> </a:t>
            </a:r>
            <a:r>
              <a:rPr lang="fr-BE" sz="2800" i="1" err="1">
                <a:solidFill>
                  <a:srgbClr val="0073CF"/>
                </a:solidFill>
                <a:latin typeface="Cambria"/>
                <a:ea typeface="Cambria"/>
              </a:rPr>
              <a:t>Analitycs</a:t>
            </a:r>
            <a:r>
              <a:rPr lang="fr-BE" sz="2800" i="1">
                <a:solidFill>
                  <a:srgbClr val="0073CF"/>
                </a:solidFill>
                <a:latin typeface="Cambria"/>
                <a:ea typeface="Cambria"/>
              </a:rPr>
              <a:t> </a:t>
            </a:r>
            <a:r>
              <a:rPr lang="fr-BE" sz="2800">
                <a:solidFill>
                  <a:srgbClr val="0073CF"/>
                </a:solidFill>
                <a:latin typeface="Cambria"/>
                <a:ea typeface="Cambria"/>
              </a:rPr>
              <a:t>(extrême urgence)</a:t>
            </a:r>
            <a:endParaRPr lang="en-US" sz="2800" b="0" i="0" u="none" strike="noStrike" kern="1200" cap="none" spc="0" normalizeH="0" baseline="0" noProof="0">
              <a:ln>
                <a:noFill/>
              </a:ln>
              <a:solidFill>
                <a:srgbClr val="0073CF"/>
              </a:solidFill>
              <a:effectLst/>
              <a:uLnTx/>
              <a:uFillTx/>
              <a:latin typeface="Cambria"/>
              <a:ea typeface="Cambria"/>
            </a:endParaRPr>
          </a:p>
        </p:txBody>
      </p:sp>
      <p:sp>
        <p:nvSpPr>
          <p:cNvPr id="8" name="Text Placeholder 1">
            <a:extLst>
              <a:ext uri="{FF2B5EF4-FFF2-40B4-BE49-F238E27FC236}">
                <a16:creationId xmlns:a16="http://schemas.microsoft.com/office/drawing/2014/main" id="{67918CB1-37D2-368B-6508-309D80A6974B}"/>
              </a:ext>
            </a:extLst>
          </p:cNvPr>
          <p:cNvSpPr txBox="1">
            <a:spLocks/>
          </p:cNvSpPr>
          <p:nvPr/>
        </p:nvSpPr>
        <p:spPr>
          <a:xfrm>
            <a:off x="537204" y="435528"/>
            <a:ext cx="7759323" cy="237308"/>
          </a:xfrm>
          <a:prstGeom prst="rect">
            <a:avLst/>
          </a:prstGeom>
        </p:spPr>
        <p:txBody>
          <a:bodyPr vert="horz" lIns="0" tIns="0" rIns="0" bIns="0" spcCol="137160" rtlCol="0" anchor="t">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a:defRPr/>
            </a:pPr>
            <a:r>
              <a:rPr lang="en-GB" b="1">
                <a:solidFill>
                  <a:srgbClr val="182440"/>
                </a:solidFill>
                <a:latin typeface="Arial" panose="020B0604020202020204"/>
              </a:rPr>
              <a:t>IV. L’ATTRIBUTION</a:t>
            </a:r>
            <a:endParaRPr lang="en-US">
              <a:ea typeface="+mn-ea"/>
              <a:cs typeface="+mn-cs"/>
            </a:endParaRPr>
          </a:p>
        </p:txBody>
      </p:sp>
    </p:spTree>
    <p:extLst>
      <p:ext uri="{BB962C8B-B14F-4D97-AF65-F5344CB8AC3E}">
        <p14:creationId xmlns:p14="http://schemas.microsoft.com/office/powerpoint/2010/main" val="14730022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325222-37D6-EACA-F422-8640721D63D6}"/>
              </a:ext>
            </a:extLst>
          </p:cNvPr>
          <p:cNvSpPr>
            <a:spLocks noGrp="1"/>
          </p:cNvSpPr>
          <p:nvPr>
            <p:ph sz="quarter" idx="18"/>
          </p:nvPr>
        </p:nvSpPr>
        <p:spPr>
          <a:xfrm>
            <a:off x="511146" y="1492719"/>
            <a:ext cx="11160124" cy="4426554"/>
          </a:xfrm>
        </p:spPr>
        <p:txBody>
          <a:bodyPr vert="horz" lIns="0" tIns="0" rIns="0" bIns="0" spcCol="137160" rtlCol="0" anchor="t">
            <a:noAutofit/>
          </a:bodyPr>
          <a:lstStyle/>
          <a:p>
            <a:pPr marL="229870" indent="-229870" algn="just"/>
            <a:r>
              <a:rPr lang="en-US" sz="1600">
                <a:latin typeface="Arial"/>
                <a:cs typeface="Arial"/>
              </a:rPr>
              <a:t>Le</a:t>
            </a:r>
            <a:r>
              <a:rPr lang="en-US" sz="1600">
                <a:ea typeface="+mn-lt"/>
                <a:cs typeface="+mn-lt"/>
              </a:rPr>
              <a:t> PA a </a:t>
            </a:r>
            <a:r>
              <a:rPr lang="en-US" sz="1600" err="1">
                <a:ea typeface="+mn-lt"/>
                <a:cs typeface="+mn-lt"/>
              </a:rPr>
              <a:t>lancé</a:t>
            </a:r>
            <a:r>
              <a:rPr lang="en-US" sz="1600">
                <a:ea typeface="+mn-lt"/>
                <a:cs typeface="+mn-lt"/>
              </a:rPr>
              <a:t>, </a:t>
            </a:r>
            <a:r>
              <a:rPr lang="en-US" sz="1600" err="1">
                <a:ea typeface="+mn-lt"/>
                <a:cs typeface="+mn-lt"/>
              </a:rPr>
              <a:t>en</a:t>
            </a:r>
            <a:r>
              <a:rPr lang="en-US" sz="1600">
                <a:ea typeface="+mn-lt"/>
                <a:cs typeface="+mn-lt"/>
              </a:rPr>
              <a:t> 2022, trois </a:t>
            </a:r>
            <a:r>
              <a:rPr lang="en-US" sz="1600" err="1">
                <a:ea typeface="+mn-lt"/>
                <a:cs typeface="+mn-lt"/>
              </a:rPr>
              <a:t>appels</a:t>
            </a:r>
            <a:r>
              <a:rPr lang="en-US" sz="1600">
                <a:ea typeface="+mn-lt"/>
                <a:cs typeface="+mn-lt"/>
              </a:rPr>
              <a:t> </a:t>
            </a:r>
            <a:r>
              <a:rPr lang="en-US" sz="1600" err="1">
                <a:ea typeface="+mn-lt"/>
                <a:cs typeface="+mn-lt"/>
              </a:rPr>
              <a:t>d'offres</a:t>
            </a:r>
            <a:r>
              <a:rPr lang="en-US" sz="1600">
                <a:ea typeface="+mn-lt"/>
                <a:cs typeface="+mn-lt"/>
              </a:rPr>
              <a:t> pour des </a:t>
            </a:r>
            <a:r>
              <a:rPr lang="en-US" sz="1600" err="1">
                <a:ea typeface="+mn-lt"/>
                <a:cs typeface="+mn-lt"/>
              </a:rPr>
              <a:t>marchés</a:t>
            </a:r>
            <a:r>
              <a:rPr lang="en-US" sz="1600">
                <a:ea typeface="+mn-lt"/>
                <a:cs typeface="+mn-lt"/>
              </a:rPr>
              <a:t> publics </a:t>
            </a:r>
            <a:r>
              <a:rPr lang="en-US" sz="1600" err="1">
                <a:ea typeface="+mn-lt"/>
                <a:cs typeface="+mn-lt"/>
              </a:rPr>
              <a:t>d'entretien</a:t>
            </a:r>
            <a:r>
              <a:rPr lang="en-US" sz="1600">
                <a:ea typeface="+mn-lt"/>
                <a:cs typeface="+mn-lt"/>
              </a:rPr>
              <a:t> des </a:t>
            </a:r>
            <a:r>
              <a:rPr lang="en-US" sz="1600" err="1">
                <a:ea typeface="+mn-lt"/>
                <a:cs typeface="+mn-lt"/>
              </a:rPr>
              <a:t>espaces</a:t>
            </a:r>
            <a:r>
              <a:rPr lang="en-US" sz="1600">
                <a:ea typeface="+mn-lt"/>
                <a:cs typeface="+mn-lt"/>
              </a:rPr>
              <a:t> verts, avec le </a:t>
            </a:r>
            <a:r>
              <a:rPr lang="en-US" sz="1600" b="1">
                <a:ea typeface="+mn-lt"/>
                <a:cs typeface="+mn-lt"/>
              </a:rPr>
              <a:t>prix </a:t>
            </a:r>
            <a:r>
              <a:rPr lang="en-US" sz="1600" b="1" err="1">
                <a:ea typeface="+mn-lt"/>
                <a:cs typeface="+mn-lt"/>
              </a:rPr>
              <a:t>comme</a:t>
            </a:r>
            <a:r>
              <a:rPr lang="en-US" sz="1600" b="1">
                <a:ea typeface="+mn-lt"/>
                <a:cs typeface="+mn-lt"/>
              </a:rPr>
              <a:t> seul </a:t>
            </a:r>
            <a:r>
              <a:rPr lang="en-US" sz="1600" b="1" err="1">
                <a:ea typeface="+mn-lt"/>
                <a:cs typeface="+mn-lt"/>
              </a:rPr>
              <a:t>critère</a:t>
            </a:r>
            <a:r>
              <a:rPr lang="en-US" sz="1600" b="1">
                <a:ea typeface="+mn-lt"/>
                <a:cs typeface="+mn-lt"/>
              </a:rPr>
              <a:t> </a:t>
            </a:r>
            <a:r>
              <a:rPr lang="en-US" sz="1600" b="1" err="1">
                <a:ea typeface="+mn-lt"/>
                <a:cs typeface="+mn-lt"/>
              </a:rPr>
              <a:t>d'attribution</a:t>
            </a:r>
            <a:r>
              <a:rPr lang="en-US" sz="1600">
                <a:ea typeface="+mn-lt"/>
                <a:cs typeface="+mn-lt"/>
              </a:rPr>
              <a:t>. </a:t>
            </a:r>
            <a:r>
              <a:rPr lang="en-US" sz="1600" err="1">
                <a:ea typeface="+mn-lt"/>
                <a:cs typeface="+mn-lt"/>
              </a:rPr>
              <a:t>Cependant</a:t>
            </a:r>
            <a:r>
              <a:rPr lang="en-US" sz="1600">
                <a:ea typeface="+mn-lt"/>
                <a:cs typeface="+mn-lt"/>
              </a:rPr>
              <a:t>, </a:t>
            </a:r>
            <a:r>
              <a:rPr lang="en-US" sz="1600" err="1">
                <a:ea typeface="+mn-lt"/>
                <a:cs typeface="+mn-lt"/>
              </a:rPr>
              <a:t>en</a:t>
            </a:r>
            <a:r>
              <a:rPr lang="en-US" sz="1600">
                <a:ea typeface="+mn-lt"/>
                <a:cs typeface="+mn-lt"/>
              </a:rPr>
              <a:t> </a:t>
            </a:r>
            <a:r>
              <a:rPr lang="en-US" sz="1600" err="1">
                <a:ea typeface="+mn-lt"/>
                <a:cs typeface="+mn-lt"/>
              </a:rPr>
              <a:t>janvier</a:t>
            </a:r>
            <a:r>
              <a:rPr lang="en-US" sz="1600">
                <a:ea typeface="+mn-lt"/>
                <a:cs typeface="+mn-lt"/>
              </a:rPr>
              <a:t> 2024, le PA a </a:t>
            </a:r>
            <a:r>
              <a:rPr lang="en-US" sz="1600" err="1">
                <a:ea typeface="+mn-lt"/>
                <a:cs typeface="+mn-lt"/>
              </a:rPr>
              <a:t>décidé</a:t>
            </a:r>
            <a:r>
              <a:rPr lang="en-US" sz="1600">
                <a:ea typeface="+mn-lt"/>
                <a:cs typeface="+mn-lt"/>
              </a:rPr>
              <a:t> de </a:t>
            </a:r>
            <a:r>
              <a:rPr lang="en-US" sz="1600" err="1">
                <a:ea typeface="+mn-lt"/>
                <a:cs typeface="+mn-lt"/>
              </a:rPr>
              <a:t>renoncer</a:t>
            </a:r>
            <a:r>
              <a:rPr lang="en-US" sz="1600">
                <a:ea typeface="+mn-lt"/>
                <a:cs typeface="+mn-lt"/>
              </a:rPr>
              <a:t> à </a:t>
            </a:r>
            <a:r>
              <a:rPr lang="en-US" sz="1600" err="1">
                <a:ea typeface="+mn-lt"/>
                <a:cs typeface="+mn-lt"/>
              </a:rPr>
              <a:t>ces</a:t>
            </a:r>
            <a:r>
              <a:rPr lang="en-US" sz="1600">
                <a:ea typeface="+mn-lt"/>
                <a:cs typeface="+mn-lt"/>
              </a:rPr>
              <a:t> </a:t>
            </a:r>
            <a:r>
              <a:rPr lang="en-US" sz="1600" err="1">
                <a:ea typeface="+mn-lt"/>
                <a:cs typeface="+mn-lt"/>
              </a:rPr>
              <a:t>marchés</a:t>
            </a:r>
            <a:r>
              <a:rPr lang="en-US" sz="1600">
                <a:ea typeface="+mn-lt"/>
                <a:cs typeface="+mn-lt"/>
              </a:rPr>
              <a:t>, </a:t>
            </a:r>
            <a:r>
              <a:rPr lang="en-US" sz="1600" err="1">
                <a:ea typeface="+mn-lt"/>
                <a:cs typeface="+mn-lt"/>
              </a:rPr>
              <a:t>citant</a:t>
            </a:r>
            <a:r>
              <a:rPr lang="en-US" sz="1600">
                <a:ea typeface="+mn-lt"/>
                <a:cs typeface="+mn-lt"/>
              </a:rPr>
              <a:t> </a:t>
            </a:r>
            <a:r>
              <a:rPr lang="en-US" sz="1600" err="1">
                <a:ea typeface="+mn-lt"/>
                <a:cs typeface="+mn-lt"/>
              </a:rPr>
              <a:t>plusieurs</a:t>
            </a:r>
            <a:r>
              <a:rPr lang="en-US" sz="1600">
                <a:ea typeface="+mn-lt"/>
                <a:cs typeface="+mn-lt"/>
              </a:rPr>
              <a:t> motifs. Parmi </a:t>
            </a:r>
            <a:r>
              <a:rPr lang="en-US" sz="1600" err="1">
                <a:ea typeface="+mn-lt"/>
                <a:cs typeface="+mn-lt"/>
              </a:rPr>
              <a:t>ceux</a:t>
            </a:r>
            <a:r>
              <a:rPr lang="en-US" sz="1600">
                <a:ea typeface="+mn-lt"/>
                <a:cs typeface="+mn-lt"/>
              </a:rPr>
              <a:t>-ci, des </a:t>
            </a:r>
            <a:r>
              <a:rPr lang="en-US" sz="1600" err="1">
                <a:ea typeface="+mn-lt"/>
                <a:cs typeface="+mn-lt"/>
              </a:rPr>
              <a:t>difficultés</a:t>
            </a:r>
            <a:r>
              <a:rPr lang="en-US" sz="1600">
                <a:ea typeface="+mn-lt"/>
                <a:cs typeface="+mn-lt"/>
              </a:rPr>
              <a:t> </a:t>
            </a:r>
            <a:r>
              <a:rPr lang="en-US" sz="1600" err="1">
                <a:ea typeface="+mn-lt"/>
                <a:cs typeface="+mn-lt"/>
              </a:rPr>
              <a:t>d'interprétation</a:t>
            </a:r>
            <a:r>
              <a:rPr lang="en-US" sz="1600">
                <a:ea typeface="+mn-lt"/>
                <a:cs typeface="+mn-lt"/>
              </a:rPr>
              <a:t> des </a:t>
            </a:r>
            <a:r>
              <a:rPr lang="en-US" sz="1600" err="1">
                <a:ea typeface="+mn-lt"/>
                <a:cs typeface="+mn-lt"/>
              </a:rPr>
              <a:t>critères</a:t>
            </a:r>
            <a:r>
              <a:rPr lang="en-US" sz="1600">
                <a:ea typeface="+mn-lt"/>
                <a:cs typeface="+mn-lt"/>
              </a:rPr>
              <a:t> de </a:t>
            </a:r>
            <a:r>
              <a:rPr lang="en-US" sz="1600" err="1">
                <a:ea typeface="+mn-lt"/>
                <a:cs typeface="+mn-lt"/>
              </a:rPr>
              <a:t>sélection</a:t>
            </a:r>
            <a:r>
              <a:rPr lang="en-US" sz="1600">
                <a:ea typeface="+mn-lt"/>
                <a:cs typeface="+mn-lt"/>
              </a:rPr>
              <a:t> qualitative, </a:t>
            </a:r>
            <a:r>
              <a:rPr lang="en-US" sz="1600" err="1">
                <a:ea typeface="+mn-lt"/>
                <a:cs typeface="+mn-lt"/>
              </a:rPr>
              <a:t>établis</a:t>
            </a:r>
            <a:r>
              <a:rPr lang="en-US" sz="1600">
                <a:ea typeface="+mn-lt"/>
                <a:cs typeface="+mn-lt"/>
              </a:rPr>
              <a:t> dans le cahier </a:t>
            </a:r>
            <a:r>
              <a:rPr lang="en-US" sz="1600" err="1">
                <a:ea typeface="+mn-lt"/>
                <a:cs typeface="+mn-lt"/>
              </a:rPr>
              <a:t>spécial</a:t>
            </a:r>
            <a:r>
              <a:rPr lang="en-US" sz="1600">
                <a:ea typeface="+mn-lt"/>
                <a:cs typeface="+mn-lt"/>
              </a:rPr>
              <a:t> des charges, par les </a:t>
            </a:r>
            <a:r>
              <a:rPr lang="en-US" sz="1600" err="1">
                <a:ea typeface="+mn-lt"/>
                <a:cs typeface="+mn-lt"/>
              </a:rPr>
              <a:t>soumissionnaires</a:t>
            </a:r>
            <a:r>
              <a:rPr lang="en-US" sz="1600">
                <a:ea typeface="+mn-lt"/>
                <a:cs typeface="+mn-lt"/>
              </a:rPr>
              <a:t>. De plus, </a:t>
            </a:r>
            <a:r>
              <a:rPr lang="en-US" sz="1600" err="1">
                <a:ea typeface="+mn-lt"/>
                <a:cs typeface="+mn-lt"/>
              </a:rPr>
              <a:t>en</a:t>
            </a:r>
            <a:r>
              <a:rPr lang="en-US" sz="1600">
                <a:ea typeface="+mn-lt"/>
                <a:cs typeface="+mn-lt"/>
              </a:rPr>
              <a:t> raison du temps </a:t>
            </a:r>
            <a:r>
              <a:rPr lang="en-US" sz="1600" err="1">
                <a:ea typeface="+mn-lt"/>
                <a:cs typeface="+mn-lt"/>
              </a:rPr>
              <a:t>écoulé</a:t>
            </a:r>
            <a:r>
              <a:rPr lang="en-US" sz="1600">
                <a:ea typeface="+mn-lt"/>
                <a:cs typeface="+mn-lt"/>
              </a:rPr>
              <a:t> </a:t>
            </a:r>
            <a:r>
              <a:rPr lang="en-US" sz="1600" err="1">
                <a:ea typeface="+mn-lt"/>
                <a:cs typeface="+mn-lt"/>
              </a:rPr>
              <a:t>depuis</a:t>
            </a:r>
            <a:r>
              <a:rPr lang="en-US" sz="1600">
                <a:ea typeface="+mn-lt"/>
                <a:cs typeface="+mn-lt"/>
              </a:rPr>
              <a:t> le </a:t>
            </a:r>
            <a:r>
              <a:rPr lang="en-US" sz="1600" err="1">
                <a:ea typeface="+mn-lt"/>
                <a:cs typeface="+mn-lt"/>
              </a:rPr>
              <a:t>dépôt</a:t>
            </a:r>
            <a:r>
              <a:rPr lang="en-US" sz="1600">
                <a:ea typeface="+mn-lt"/>
                <a:cs typeface="+mn-lt"/>
              </a:rPr>
              <a:t> des </a:t>
            </a:r>
            <a:r>
              <a:rPr lang="en-US" sz="1600" err="1">
                <a:ea typeface="+mn-lt"/>
                <a:cs typeface="+mn-lt"/>
              </a:rPr>
              <a:t>offres</a:t>
            </a:r>
            <a:r>
              <a:rPr lang="en-US" sz="1600">
                <a:ea typeface="+mn-lt"/>
                <a:cs typeface="+mn-lt"/>
              </a:rPr>
              <a:t>, le PA a </a:t>
            </a:r>
            <a:r>
              <a:rPr lang="en-US" sz="1600" err="1">
                <a:ea typeface="+mn-lt"/>
                <a:cs typeface="+mn-lt"/>
              </a:rPr>
              <a:t>jugé</a:t>
            </a:r>
            <a:r>
              <a:rPr lang="en-US" sz="1600">
                <a:ea typeface="+mn-lt"/>
                <a:cs typeface="+mn-lt"/>
              </a:rPr>
              <a:t> </a:t>
            </a:r>
            <a:r>
              <a:rPr lang="en-US" sz="1600" err="1">
                <a:ea typeface="+mn-lt"/>
                <a:cs typeface="+mn-lt"/>
              </a:rPr>
              <a:t>nécessaire</a:t>
            </a:r>
            <a:r>
              <a:rPr lang="en-US" sz="1600">
                <a:ea typeface="+mn-lt"/>
                <a:cs typeface="+mn-lt"/>
              </a:rPr>
              <a:t> de ne pas </a:t>
            </a:r>
            <a:r>
              <a:rPr lang="en-US" sz="1600" err="1">
                <a:ea typeface="+mn-lt"/>
                <a:cs typeface="+mn-lt"/>
              </a:rPr>
              <a:t>attribuer</a:t>
            </a:r>
            <a:r>
              <a:rPr lang="en-US" sz="1600">
                <a:ea typeface="+mn-lt"/>
                <a:cs typeface="+mn-lt"/>
              </a:rPr>
              <a:t> les </a:t>
            </a:r>
            <a:r>
              <a:rPr lang="en-US" sz="1600" err="1">
                <a:ea typeface="+mn-lt"/>
                <a:cs typeface="+mn-lt"/>
              </a:rPr>
              <a:t>marchés</a:t>
            </a:r>
            <a:r>
              <a:rPr lang="en-US" sz="1600">
                <a:ea typeface="+mn-lt"/>
                <a:cs typeface="+mn-lt"/>
              </a:rPr>
              <a:t> et a </a:t>
            </a:r>
            <a:r>
              <a:rPr lang="en-US" sz="1600" err="1">
                <a:ea typeface="+mn-lt"/>
                <a:cs typeface="+mn-lt"/>
              </a:rPr>
              <a:t>estimé</a:t>
            </a:r>
            <a:r>
              <a:rPr lang="en-US" sz="1600">
                <a:ea typeface="+mn-lt"/>
                <a:cs typeface="+mn-lt"/>
              </a:rPr>
              <a:t> </a:t>
            </a:r>
            <a:r>
              <a:rPr lang="en-US" sz="1600" err="1">
                <a:ea typeface="+mn-lt"/>
                <a:cs typeface="+mn-lt"/>
              </a:rPr>
              <a:t>qu'il</a:t>
            </a:r>
            <a:r>
              <a:rPr lang="en-US" sz="1600">
                <a:ea typeface="+mn-lt"/>
                <a:cs typeface="+mn-lt"/>
              </a:rPr>
              <a:t> </a:t>
            </a:r>
            <a:r>
              <a:rPr lang="en-US" sz="1600" err="1">
                <a:ea typeface="+mn-lt"/>
                <a:cs typeface="+mn-lt"/>
              </a:rPr>
              <a:t>était</a:t>
            </a:r>
            <a:r>
              <a:rPr lang="en-US" sz="1600">
                <a:ea typeface="+mn-lt"/>
                <a:cs typeface="+mn-lt"/>
              </a:rPr>
              <a:t> </a:t>
            </a:r>
            <a:r>
              <a:rPr lang="en-US" sz="1600" err="1">
                <a:ea typeface="+mn-lt"/>
                <a:cs typeface="+mn-lt"/>
              </a:rPr>
              <a:t>opportun</a:t>
            </a:r>
            <a:r>
              <a:rPr lang="en-US" sz="1600">
                <a:ea typeface="+mn-lt"/>
                <a:cs typeface="+mn-lt"/>
              </a:rPr>
              <a:t> de </a:t>
            </a:r>
            <a:r>
              <a:rPr lang="en-US" sz="1600" err="1">
                <a:ea typeface="+mn-lt"/>
                <a:cs typeface="+mn-lt"/>
              </a:rPr>
              <a:t>relancer</a:t>
            </a:r>
            <a:r>
              <a:rPr lang="en-US" sz="1600">
                <a:ea typeface="+mn-lt"/>
                <a:cs typeface="+mn-lt"/>
              </a:rPr>
              <a:t> </a:t>
            </a:r>
            <a:r>
              <a:rPr lang="en-US" sz="1600" err="1">
                <a:ea typeface="+mn-lt"/>
                <a:cs typeface="+mn-lt"/>
              </a:rPr>
              <a:t>ces</a:t>
            </a:r>
            <a:r>
              <a:rPr lang="en-US" sz="1600">
                <a:ea typeface="+mn-lt"/>
                <a:cs typeface="+mn-lt"/>
              </a:rPr>
              <a:t> </a:t>
            </a:r>
            <a:r>
              <a:rPr lang="en-US" sz="1600" err="1">
                <a:ea typeface="+mn-lt"/>
                <a:cs typeface="+mn-lt"/>
              </a:rPr>
              <a:t>appels</a:t>
            </a:r>
            <a:r>
              <a:rPr lang="en-US" sz="1600">
                <a:ea typeface="+mn-lt"/>
                <a:cs typeface="+mn-lt"/>
              </a:rPr>
              <a:t> </a:t>
            </a:r>
            <a:r>
              <a:rPr lang="en-US" sz="1600" err="1">
                <a:ea typeface="+mn-lt"/>
                <a:cs typeface="+mn-lt"/>
              </a:rPr>
              <a:t>d'offres</a:t>
            </a:r>
            <a:r>
              <a:rPr lang="en-US" sz="1600">
                <a:ea typeface="+mn-lt"/>
                <a:cs typeface="+mn-lt"/>
              </a:rPr>
              <a:t>. Cette nouvelle </a:t>
            </a:r>
            <a:r>
              <a:rPr lang="en-US" sz="1600" err="1">
                <a:ea typeface="+mn-lt"/>
                <a:cs typeface="+mn-lt"/>
              </a:rPr>
              <a:t>procédure</a:t>
            </a:r>
            <a:r>
              <a:rPr lang="en-US" sz="1600">
                <a:ea typeface="+mn-lt"/>
                <a:cs typeface="+mn-lt"/>
              </a:rPr>
              <a:t> vise à </a:t>
            </a:r>
            <a:r>
              <a:rPr lang="en-US" sz="1600" b="1">
                <a:ea typeface="+mn-lt"/>
                <a:cs typeface="+mn-lt"/>
              </a:rPr>
              <a:t>clarifier le </a:t>
            </a:r>
            <a:r>
              <a:rPr lang="en-US" sz="1600" b="1" err="1">
                <a:ea typeface="+mn-lt"/>
                <a:cs typeface="+mn-lt"/>
              </a:rPr>
              <a:t>libellé</a:t>
            </a:r>
            <a:r>
              <a:rPr lang="en-US" sz="1600" b="1">
                <a:ea typeface="+mn-lt"/>
                <a:cs typeface="+mn-lt"/>
              </a:rPr>
              <a:t> des </a:t>
            </a:r>
            <a:r>
              <a:rPr lang="en-US" sz="1600" b="1" err="1">
                <a:ea typeface="+mn-lt"/>
                <a:cs typeface="+mn-lt"/>
              </a:rPr>
              <a:t>critères</a:t>
            </a:r>
            <a:r>
              <a:rPr lang="en-US" sz="1600" b="1">
                <a:ea typeface="+mn-lt"/>
                <a:cs typeface="+mn-lt"/>
              </a:rPr>
              <a:t> de </a:t>
            </a:r>
            <a:r>
              <a:rPr lang="en-US" sz="1600" b="1" err="1">
                <a:ea typeface="+mn-lt"/>
                <a:cs typeface="+mn-lt"/>
              </a:rPr>
              <a:t>sélection</a:t>
            </a:r>
            <a:r>
              <a:rPr lang="en-US" sz="1600">
                <a:ea typeface="+mn-lt"/>
                <a:cs typeface="+mn-lt"/>
              </a:rPr>
              <a:t>. En </a:t>
            </a:r>
            <a:r>
              <a:rPr lang="en-US" sz="1600" err="1">
                <a:ea typeface="+mn-lt"/>
                <a:cs typeface="+mn-lt"/>
              </a:rPr>
              <a:t>conséquence</a:t>
            </a:r>
            <a:r>
              <a:rPr lang="en-US" sz="1600">
                <a:ea typeface="+mn-lt"/>
                <a:cs typeface="+mn-lt"/>
              </a:rPr>
              <a:t>, la </a:t>
            </a:r>
            <a:r>
              <a:rPr lang="en-US" sz="1600" err="1">
                <a:ea typeface="+mn-lt"/>
                <a:cs typeface="+mn-lt"/>
              </a:rPr>
              <a:t>requérante</a:t>
            </a:r>
            <a:r>
              <a:rPr lang="en-US" sz="1600">
                <a:ea typeface="+mn-lt"/>
                <a:cs typeface="+mn-lt"/>
              </a:rPr>
              <a:t> a </a:t>
            </a:r>
            <a:r>
              <a:rPr lang="en-US" sz="1600" err="1">
                <a:ea typeface="+mn-lt"/>
                <a:cs typeface="+mn-lt"/>
              </a:rPr>
              <a:t>déposé</a:t>
            </a:r>
            <a:r>
              <a:rPr lang="en-US" sz="1600">
                <a:ea typeface="+mn-lt"/>
                <a:cs typeface="+mn-lt"/>
              </a:rPr>
              <a:t> un </a:t>
            </a:r>
            <a:r>
              <a:rPr lang="en-US" sz="1600" err="1">
                <a:ea typeface="+mn-lt"/>
                <a:cs typeface="+mn-lt"/>
              </a:rPr>
              <a:t>recours</a:t>
            </a:r>
            <a:r>
              <a:rPr lang="en-US" sz="1600">
                <a:ea typeface="+mn-lt"/>
                <a:cs typeface="+mn-lt"/>
              </a:rPr>
              <a:t> </a:t>
            </a:r>
            <a:r>
              <a:rPr lang="en-US" sz="1600" err="1">
                <a:ea typeface="+mn-lt"/>
                <a:cs typeface="+mn-lt"/>
              </a:rPr>
              <a:t>en</a:t>
            </a:r>
            <a:r>
              <a:rPr lang="en-US" sz="1600">
                <a:ea typeface="+mn-lt"/>
                <a:cs typeface="+mn-lt"/>
              </a:rPr>
              <a:t> suspension par la </a:t>
            </a:r>
            <a:r>
              <a:rPr lang="en-US" sz="1600" err="1">
                <a:ea typeface="+mn-lt"/>
                <a:cs typeface="+mn-lt"/>
              </a:rPr>
              <a:t>voie</a:t>
            </a:r>
            <a:r>
              <a:rPr lang="en-US" sz="1600">
                <a:ea typeface="+mn-lt"/>
                <a:cs typeface="+mn-lt"/>
              </a:rPr>
              <a:t> de </a:t>
            </a:r>
            <a:r>
              <a:rPr lang="en-US" sz="1600" err="1">
                <a:ea typeface="+mn-lt"/>
                <a:cs typeface="+mn-lt"/>
              </a:rPr>
              <a:t>l'extrême</a:t>
            </a:r>
            <a:r>
              <a:rPr lang="en-US" sz="1600">
                <a:ea typeface="+mn-lt"/>
                <a:cs typeface="+mn-lt"/>
              </a:rPr>
              <a:t> urgence </a:t>
            </a:r>
            <a:r>
              <a:rPr lang="en-US" sz="1600" err="1">
                <a:ea typeface="+mn-lt"/>
                <a:cs typeface="+mn-lt"/>
              </a:rPr>
              <a:t>contre</a:t>
            </a:r>
            <a:r>
              <a:rPr lang="en-US" sz="1600">
                <a:ea typeface="+mn-lt"/>
                <a:cs typeface="+mn-lt"/>
              </a:rPr>
              <a:t> les </a:t>
            </a:r>
            <a:r>
              <a:rPr lang="en-US" sz="1600" err="1">
                <a:ea typeface="+mn-lt"/>
                <a:cs typeface="+mn-lt"/>
              </a:rPr>
              <a:t>décisions</a:t>
            </a:r>
            <a:r>
              <a:rPr lang="en-US" sz="1600">
                <a:ea typeface="+mn-lt"/>
                <a:cs typeface="+mn-lt"/>
              </a:rPr>
              <a:t> de </a:t>
            </a:r>
            <a:r>
              <a:rPr lang="en-US" sz="1600" err="1">
                <a:ea typeface="+mn-lt"/>
                <a:cs typeface="+mn-lt"/>
              </a:rPr>
              <a:t>renonciation</a:t>
            </a:r>
            <a:r>
              <a:rPr lang="en-US" sz="1600">
                <a:ea typeface="+mn-lt"/>
                <a:cs typeface="+mn-lt"/>
              </a:rPr>
              <a:t> des </a:t>
            </a:r>
            <a:r>
              <a:rPr lang="en-US" sz="1600" err="1">
                <a:ea typeface="+mn-lt"/>
                <a:cs typeface="+mn-lt"/>
              </a:rPr>
              <a:t>marchés</a:t>
            </a:r>
            <a:r>
              <a:rPr lang="en-US" sz="1600">
                <a:ea typeface="+mn-lt"/>
                <a:cs typeface="+mn-lt"/>
              </a:rPr>
              <a:t>.</a:t>
            </a:r>
            <a:endParaRPr lang="en-US" sz="1600">
              <a:cs typeface="Arial"/>
            </a:endParaRPr>
          </a:p>
          <a:p>
            <a:pPr marL="229870" indent="-229870" algn="just"/>
            <a:r>
              <a:rPr lang="en-US" sz="1600">
                <a:latin typeface="Arial"/>
                <a:cs typeface="Arial"/>
              </a:rPr>
              <a:t>Quant à la motivation, le C.E. a </a:t>
            </a:r>
            <a:r>
              <a:rPr lang="en-US" sz="1600" err="1">
                <a:latin typeface="Arial"/>
                <a:cs typeface="Arial"/>
              </a:rPr>
              <a:t>estimé</a:t>
            </a:r>
            <a:r>
              <a:rPr lang="en-US" sz="1600">
                <a:latin typeface="Arial"/>
                <a:cs typeface="Arial"/>
              </a:rPr>
              <a:t> que </a:t>
            </a:r>
            <a:r>
              <a:rPr lang="fr-BE" sz="1600">
                <a:latin typeface="Arial"/>
                <a:cs typeface="Arial"/>
              </a:rPr>
              <a:t>« </a:t>
            </a:r>
            <a:r>
              <a:rPr lang="en-US" sz="1600" b="1" i="1">
                <a:latin typeface="Arial"/>
                <a:cs typeface="Arial"/>
              </a:rPr>
              <a:t>le constat du temps </a:t>
            </a:r>
            <a:r>
              <a:rPr lang="en-US" sz="1600" b="1" i="1" err="1">
                <a:latin typeface="Arial"/>
                <a:cs typeface="Arial"/>
              </a:rPr>
              <a:t>écoulé</a:t>
            </a:r>
            <a:r>
              <a:rPr lang="en-US" sz="1600" i="1">
                <a:latin typeface="Arial"/>
                <a:cs typeface="Arial"/>
              </a:rPr>
              <a:t> </a:t>
            </a:r>
            <a:r>
              <a:rPr lang="en-US" sz="1600">
                <a:latin typeface="Arial"/>
                <a:cs typeface="Arial"/>
              </a:rPr>
              <a:t>[18 </a:t>
            </a:r>
            <a:r>
              <a:rPr lang="en-US" sz="1600" err="1">
                <a:latin typeface="Arial"/>
                <a:cs typeface="Arial"/>
              </a:rPr>
              <a:t>mois</a:t>
            </a:r>
            <a:r>
              <a:rPr lang="en-US" sz="1600">
                <a:latin typeface="Arial"/>
                <a:cs typeface="Arial"/>
              </a:rPr>
              <a:t> </a:t>
            </a:r>
            <a:r>
              <a:rPr lang="en-US" sz="1600" err="1">
                <a:latin typeface="Arial"/>
                <a:cs typeface="Arial"/>
              </a:rPr>
              <a:t>en</a:t>
            </a:r>
            <a:r>
              <a:rPr lang="en-US" sz="1600">
                <a:latin typeface="Arial"/>
                <a:cs typeface="Arial"/>
              </a:rPr>
              <a:t> </a:t>
            </a:r>
            <a:r>
              <a:rPr lang="en-US" sz="1600" err="1">
                <a:latin typeface="Arial"/>
                <a:cs typeface="Arial"/>
              </a:rPr>
              <a:t>l'espèce</a:t>
            </a:r>
            <a:r>
              <a:rPr lang="en-US" sz="1600">
                <a:latin typeface="Arial"/>
                <a:cs typeface="Arial"/>
              </a:rPr>
              <a:t>]</a:t>
            </a:r>
            <a:r>
              <a:rPr lang="en-US" sz="1600" i="1">
                <a:latin typeface="Arial"/>
                <a:cs typeface="Arial"/>
              </a:rPr>
              <a:t> </a:t>
            </a:r>
            <a:r>
              <a:rPr lang="en-US" sz="1600" i="1" err="1">
                <a:latin typeface="Arial"/>
                <a:cs typeface="Arial"/>
              </a:rPr>
              <a:t>depuis</a:t>
            </a:r>
            <a:r>
              <a:rPr lang="en-US" sz="1600" i="1">
                <a:latin typeface="Arial"/>
                <a:cs typeface="Arial"/>
              </a:rPr>
              <a:t> le </a:t>
            </a:r>
            <a:r>
              <a:rPr lang="en-US" sz="1600" i="1" err="1">
                <a:latin typeface="Arial"/>
                <a:cs typeface="Arial"/>
              </a:rPr>
              <a:t>dépôt</a:t>
            </a:r>
            <a:r>
              <a:rPr lang="en-US" sz="1600" i="1">
                <a:latin typeface="Arial"/>
                <a:cs typeface="Arial"/>
              </a:rPr>
              <a:t> des </a:t>
            </a:r>
            <a:r>
              <a:rPr lang="en-US" sz="1600" i="1" err="1">
                <a:latin typeface="Arial"/>
                <a:cs typeface="Arial"/>
              </a:rPr>
              <a:t>offres</a:t>
            </a:r>
            <a:r>
              <a:rPr lang="en-US" sz="1600" i="1">
                <a:latin typeface="Arial"/>
                <a:cs typeface="Arial"/>
              </a:rPr>
              <a:t> et du </a:t>
            </a:r>
            <a:r>
              <a:rPr lang="en-US" sz="1600" i="1" err="1">
                <a:latin typeface="Arial"/>
                <a:cs typeface="Arial"/>
              </a:rPr>
              <a:t>dépassement</a:t>
            </a:r>
            <a:r>
              <a:rPr lang="en-US" sz="1600" i="1">
                <a:latin typeface="Arial"/>
                <a:cs typeface="Arial"/>
              </a:rPr>
              <a:t> du </a:t>
            </a:r>
            <a:r>
              <a:rPr lang="en-US" sz="1600" i="1" err="1">
                <a:latin typeface="Arial"/>
                <a:cs typeface="Arial"/>
              </a:rPr>
              <a:t>délai</a:t>
            </a:r>
            <a:r>
              <a:rPr lang="en-US" sz="1600" i="1">
                <a:latin typeface="Arial"/>
                <a:cs typeface="Arial"/>
              </a:rPr>
              <a:t> de </a:t>
            </a:r>
            <a:r>
              <a:rPr lang="en-US" sz="1600" i="1" err="1">
                <a:latin typeface="Arial"/>
                <a:cs typeface="Arial"/>
              </a:rPr>
              <a:t>leur</a:t>
            </a:r>
            <a:r>
              <a:rPr lang="en-US" sz="1600" i="1">
                <a:latin typeface="Arial"/>
                <a:cs typeface="Arial"/>
              </a:rPr>
              <a:t> </a:t>
            </a:r>
            <a:r>
              <a:rPr lang="en-US" sz="1600" i="1" err="1">
                <a:latin typeface="Arial"/>
                <a:cs typeface="Arial"/>
              </a:rPr>
              <a:t>validité</a:t>
            </a:r>
            <a:r>
              <a:rPr lang="en-US" sz="1600" i="1">
                <a:latin typeface="Arial"/>
                <a:cs typeface="Arial"/>
              </a:rPr>
              <a:t> </a:t>
            </a:r>
            <a:r>
              <a:rPr lang="en-US" sz="1600" b="1" i="1" err="1">
                <a:latin typeface="Arial"/>
                <a:cs typeface="Arial"/>
              </a:rPr>
              <a:t>constitue</a:t>
            </a:r>
            <a:r>
              <a:rPr lang="en-US" sz="1600" b="1" i="1">
                <a:latin typeface="Arial"/>
                <a:cs typeface="Arial"/>
              </a:rPr>
              <a:t> un motif exact</a:t>
            </a:r>
            <a:r>
              <a:rPr lang="en-US" sz="1600" i="1">
                <a:latin typeface="Arial"/>
                <a:cs typeface="Arial"/>
              </a:rPr>
              <a:t>, que la </a:t>
            </a:r>
            <a:r>
              <a:rPr lang="en-US" sz="1600" i="1" err="1">
                <a:latin typeface="Arial"/>
                <a:cs typeface="Arial"/>
              </a:rPr>
              <a:t>requérante</a:t>
            </a:r>
            <a:r>
              <a:rPr lang="en-US" sz="1600" i="1">
                <a:latin typeface="Arial"/>
                <a:cs typeface="Arial"/>
              </a:rPr>
              <a:t> ne </a:t>
            </a:r>
            <a:r>
              <a:rPr lang="en-US" sz="1600" i="1" err="1">
                <a:latin typeface="Arial"/>
                <a:cs typeface="Arial"/>
              </a:rPr>
              <a:t>conteste</a:t>
            </a:r>
            <a:r>
              <a:rPr lang="en-US" sz="1600" i="1">
                <a:latin typeface="Arial"/>
                <a:cs typeface="Arial"/>
              </a:rPr>
              <a:t> pas. </a:t>
            </a:r>
            <a:r>
              <a:rPr lang="en-US" sz="1600" b="1" i="1">
                <a:latin typeface="Arial"/>
                <a:cs typeface="Arial"/>
              </a:rPr>
              <a:t>Ce motif </a:t>
            </a:r>
            <a:r>
              <a:rPr lang="en-US" sz="1600" b="1" i="1" err="1">
                <a:latin typeface="Arial"/>
                <a:cs typeface="Arial"/>
              </a:rPr>
              <a:t>est</a:t>
            </a:r>
            <a:r>
              <a:rPr lang="en-US" sz="1600" b="1" i="1">
                <a:latin typeface="Arial"/>
                <a:cs typeface="Arial"/>
              </a:rPr>
              <a:t> par </a:t>
            </a:r>
            <a:r>
              <a:rPr lang="en-US" sz="1600" b="1" i="1" err="1">
                <a:latin typeface="Arial"/>
                <a:cs typeface="Arial"/>
              </a:rPr>
              <a:t>ailleurs</a:t>
            </a:r>
            <a:r>
              <a:rPr lang="en-US" sz="1600" b="1" i="1">
                <a:latin typeface="Arial"/>
                <a:cs typeface="Arial"/>
              </a:rPr>
              <a:t> pertinent pour justifier </a:t>
            </a:r>
            <a:r>
              <a:rPr lang="en-US" sz="1600" b="1" i="1" err="1">
                <a:latin typeface="Arial"/>
                <a:cs typeface="Arial"/>
              </a:rPr>
              <a:t>une</a:t>
            </a:r>
            <a:r>
              <a:rPr lang="en-US" sz="1600" b="1" i="1">
                <a:latin typeface="Arial"/>
                <a:cs typeface="Arial"/>
              </a:rPr>
              <a:t> </a:t>
            </a:r>
            <a:r>
              <a:rPr lang="en-US" sz="1600" b="1" i="1" err="1">
                <a:latin typeface="Arial"/>
                <a:cs typeface="Arial"/>
              </a:rPr>
              <a:t>décision</a:t>
            </a:r>
            <a:r>
              <a:rPr lang="en-US" sz="1600" b="1" i="1">
                <a:latin typeface="Arial"/>
                <a:cs typeface="Arial"/>
              </a:rPr>
              <a:t> de </a:t>
            </a:r>
            <a:r>
              <a:rPr lang="en-US" sz="1600" b="1" i="1" err="1">
                <a:latin typeface="Arial"/>
                <a:cs typeface="Arial"/>
              </a:rPr>
              <a:t>renoncer</a:t>
            </a:r>
            <a:r>
              <a:rPr lang="en-US" sz="1600" b="1" i="1">
                <a:latin typeface="Arial"/>
                <a:cs typeface="Arial"/>
              </a:rPr>
              <a:t> à un </a:t>
            </a:r>
            <a:r>
              <a:rPr lang="en-US" sz="1600" b="1" i="1" err="1">
                <a:latin typeface="Arial"/>
                <a:cs typeface="Arial"/>
              </a:rPr>
              <a:t>marché</a:t>
            </a:r>
            <a:r>
              <a:rPr lang="en-US" sz="1600" i="1">
                <a:latin typeface="Arial"/>
                <a:cs typeface="Arial"/>
              </a:rPr>
              <a:t>.</a:t>
            </a:r>
            <a:r>
              <a:rPr lang="en-US" sz="1600">
                <a:latin typeface="Arial"/>
                <a:cs typeface="Arial"/>
              </a:rPr>
              <a:t> (…)</a:t>
            </a:r>
            <a:r>
              <a:rPr lang="en-US" sz="1600" i="1">
                <a:latin typeface="Arial"/>
                <a:cs typeface="Arial"/>
              </a:rPr>
              <a:t> Par </a:t>
            </a:r>
            <a:r>
              <a:rPr lang="en-US" sz="1600" i="1" err="1">
                <a:latin typeface="Arial"/>
                <a:cs typeface="Arial"/>
              </a:rPr>
              <a:t>ailleurs</a:t>
            </a:r>
            <a:r>
              <a:rPr lang="en-US" sz="1600" i="1">
                <a:latin typeface="Arial"/>
                <a:cs typeface="Arial"/>
              </a:rPr>
              <a:t>, un </a:t>
            </a:r>
            <a:r>
              <a:rPr lang="en-US" sz="1600" b="1" i="1">
                <a:latin typeface="Arial"/>
                <a:cs typeface="Arial"/>
              </a:rPr>
              <a:t>trop long </a:t>
            </a:r>
            <a:r>
              <a:rPr lang="en-US" sz="1600" b="1" i="1" err="1">
                <a:latin typeface="Arial"/>
                <a:cs typeface="Arial"/>
              </a:rPr>
              <a:t>délai</a:t>
            </a:r>
            <a:r>
              <a:rPr lang="en-US" sz="1600" b="1" i="1">
                <a:latin typeface="Arial"/>
                <a:cs typeface="Arial"/>
              </a:rPr>
              <a:t> </a:t>
            </a:r>
            <a:r>
              <a:rPr lang="en-US" sz="1600" i="1">
                <a:latin typeface="Arial"/>
                <a:cs typeface="Arial"/>
              </a:rPr>
              <a:t>entre le </a:t>
            </a:r>
            <a:r>
              <a:rPr lang="en-US" sz="1600" i="1" err="1">
                <a:latin typeface="Arial"/>
                <a:cs typeface="Arial"/>
              </a:rPr>
              <a:t>dépôt</a:t>
            </a:r>
            <a:r>
              <a:rPr lang="en-US" sz="1600" i="1">
                <a:latin typeface="Arial"/>
                <a:cs typeface="Arial"/>
              </a:rPr>
              <a:t> des </a:t>
            </a:r>
            <a:r>
              <a:rPr lang="en-US" sz="1600" i="1" err="1">
                <a:latin typeface="Arial"/>
                <a:cs typeface="Arial"/>
              </a:rPr>
              <a:t>offres</a:t>
            </a:r>
            <a:r>
              <a:rPr lang="en-US" sz="1600" i="1">
                <a:latin typeface="Arial"/>
                <a:cs typeface="Arial"/>
              </a:rPr>
              <a:t> et </a:t>
            </a:r>
            <a:r>
              <a:rPr lang="en-US" sz="1600" i="1" err="1">
                <a:latin typeface="Arial"/>
                <a:cs typeface="Arial"/>
              </a:rPr>
              <a:t>l’attribution</a:t>
            </a:r>
            <a:r>
              <a:rPr lang="en-US" sz="1600" i="1">
                <a:latin typeface="Arial"/>
                <a:cs typeface="Arial"/>
              </a:rPr>
              <a:t> du </a:t>
            </a:r>
            <a:r>
              <a:rPr lang="en-US" sz="1600" i="1" err="1">
                <a:latin typeface="Arial"/>
                <a:cs typeface="Arial"/>
              </a:rPr>
              <a:t>marché</a:t>
            </a:r>
            <a:r>
              <a:rPr lang="en-US" sz="1600" i="1">
                <a:latin typeface="Arial"/>
                <a:cs typeface="Arial"/>
              </a:rPr>
              <a:t> </a:t>
            </a:r>
            <a:r>
              <a:rPr lang="en-US" sz="1600" i="1" err="1">
                <a:latin typeface="Arial"/>
                <a:cs typeface="Arial"/>
              </a:rPr>
              <a:t>est</a:t>
            </a:r>
            <a:r>
              <a:rPr lang="en-US" sz="1600" i="1">
                <a:latin typeface="Arial"/>
                <a:cs typeface="Arial"/>
              </a:rPr>
              <a:t> susceptible de </a:t>
            </a:r>
            <a:r>
              <a:rPr lang="en-US" sz="1600" i="1" err="1">
                <a:latin typeface="Arial"/>
                <a:cs typeface="Arial"/>
              </a:rPr>
              <a:t>créer</a:t>
            </a:r>
            <a:r>
              <a:rPr lang="en-US" sz="1600" i="1">
                <a:latin typeface="Arial"/>
                <a:cs typeface="Arial"/>
              </a:rPr>
              <a:t> - </a:t>
            </a:r>
            <a:r>
              <a:rPr lang="en-US" sz="1600" i="1" err="1">
                <a:latin typeface="Arial"/>
                <a:cs typeface="Arial"/>
              </a:rPr>
              <a:t>comme</a:t>
            </a:r>
            <a:r>
              <a:rPr lang="en-US" sz="1600" i="1">
                <a:latin typeface="Arial"/>
                <a:cs typeface="Arial"/>
              </a:rPr>
              <a:t> le </a:t>
            </a:r>
            <a:r>
              <a:rPr lang="en-US" sz="1600" i="1" err="1">
                <a:latin typeface="Arial"/>
                <a:cs typeface="Arial"/>
              </a:rPr>
              <a:t>craint</a:t>
            </a:r>
            <a:r>
              <a:rPr lang="en-US" sz="1600" i="1">
                <a:latin typeface="Arial"/>
                <a:cs typeface="Arial"/>
              </a:rPr>
              <a:t> la </a:t>
            </a:r>
            <a:r>
              <a:rPr lang="en-US" sz="1600" i="1" err="1">
                <a:latin typeface="Arial"/>
                <a:cs typeface="Arial"/>
              </a:rPr>
              <a:t>partie</a:t>
            </a:r>
            <a:r>
              <a:rPr lang="en-US" sz="1600" i="1">
                <a:latin typeface="Arial"/>
                <a:cs typeface="Arial"/>
              </a:rPr>
              <a:t> adverse - un </a:t>
            </a:r>
            <a:r>
              <a:rPr lang="en-US" sz="1600" i="1" err="1">
                <a:latin typeface="Arial"/>
                <a:cs typeface="Arial"/>
              </a:rPr>
              <a:t>risque</a:t>
            </a:r>
            <a:r>
              <a:rPr lang="en-US" sz="1600" i="1">
                <a:latin typeface="Arial"/>
                <a:cs typeface="Arial"/>
              </a:rPr>
              <a:t> que les </a:t>
            </a:r>
            <a:r>
              <a:rPr lang="en-US" sz="1600" i="1" err="1">
                <a:latin typeface="Arial"/>
                <a:cs typeface="Arial"/>
              </a:rPr>
              <a:t>offres</a:t>
            </a:r>
            <a:r>
              <a:rPr lang="en-US" sz="1600" i="1">
                <a:latin typeface="Arial"/>
                <a:cs typeface="Arial"/>
              </a:rPr>
              <a:t> ne </a:t>
            </a:r>
            <a:r>
              <a:rPr lang="en-US" sz="1600" b="1" i="1">
                <a:latin typeface="Arial"/>
                <a:cs typeface="Arial"/>
              </a:rPr>
              <a:t>correspondent plus aux conditions </a:t>
            </a:r>
            <a:r>
              <a:rPr lang="en-US" sz="1600" b="1" i="1" err="1">
                <a:latin typeface="Arial"/>
                <a:cs typeface="Arial"/>
              </a:rPr>
              <a:t>actuelles</a:t>
            </a:r>
            <a:r>
              <a:rPr lang="en-US" sz="1600" i="1">
                <a:latin typeface="Arial"/>
                <a:cs typeface="Arial"/>
              </a:rPr>
              <a:t> du </a:t>
            </a:r>
            <a:r>
              <a:rPr lang="en-US" sz="1600" i="1" err="1">
                <a:latin typeface="Arial"/>
                <a:cs typeface="Arial"/>
              </a:rPr>
              <a:t>marché</a:t>
            </a:r>
            <a:r>
              <a:rPr lang="en-US" sz="1600" i="1">
                <a:latin typeface="Arial"/>
                <a:cs typeface="Arial"/>
              </a:rPr>
              <a:t>, </a:t>
            </a:r>
            <a:r>
              <a:rPr lang="en-US" sz="1600" i="1" err="1">
                <a:latin typeface="Arial"/>
                <a:cs typeface="Arial"/>
              </a:rPr>
              <a:t>ce</a:t>
            </a:r>
            <a:r>
              <a:rPr lang="en-US" sz="1600" i="1">
                <a:latin typeface="Arial"/>
                <a:cs typeface="Arial"/>
              </a:rPr>
              <a:t> qui </a:t>
            </a:r>
            <a:r>
              <a:rPr lang="en-US" sz="1600" i="1" err="1">
                <a:latin typeface="Arial"/>
                <a:cs typeface="Arial"/>
              </a:rPr>
              <a:t>pourrait</a:t>
            </a:r>
            <a:r>
              <a:rPr lang="en-US" sz="1600" i="1">
                <a:latin typeface="Arial"/>
                <a:cs typeface="Arial"/>
              </a:rPr>
              <a:t> </a:t>
            </a:r>
            <a:r>
              <a:rPr lang="en-US" sz="1600" i="1" err="1">
                <a:latin typeface="Arial"/>
                <a:cs typeface="Arial"/>
              </a:rPr>
              <a:t>notamment</a:t>
            </a:r>
            <a:r>
              <a:rPr lang="en-US" sz="1600" i="1">
                <a:latin typeface="Arial"/>
                <a:cs typeface="Arial"/>
              </a:rPr>
              <a:t> inciter </a:t>
            </a:r>
            <a:r>
              <a:rPr lang="en-US" sz="1600" i="1" err="1">
                <a:latin typeface="Arial"/>
                <a:cs typeface="Arial"/>
              </a:rPr>
              <a:t>l’adjudicataire</a:t>
            </a:r>
            <a:r>
              <a:rPr lang="en-US" sz="1600" i="1">
                <a:latin typeface="Arial"/>
                <a:cs typeface="Arial"/>
              </a:rPr>
              <a:t> qui </a:t>
            </a:r>
            <a:r>
              <a:rPr lang="en-US" sz="1600" i="1" err="1">
                <a:latin typeface="Arial"/>
                <a:cs typeface="Arial"/>
              </a:rPr>
              <a:t>accepterait</a:t>
            </a:r>
            <a:r>
              <a:rPr lang="en-US" sz="1600" i="1">
                <a:latin typeface="Arial"/>
                <a:cs typeface="Arial"/>
              </a:rPr>
              <a:t> de confirmer son </a:t>
            </a:r>
            <a:r>
              <a:rPr lang="en-US" sz="1600" i="1" err="1">
                <a:latin typeface="Arial"/>
                <a:cs typeface="Arial"/>
              </a:rPr>
              <a:t>offre</a:t>
            </a:r>
            <a:r>
              <a:rPr lang="en-US" sz="1600" i="1">
                <a:latin typeface="Arial"/>
                <a:cs typeface="Arial"/>
              </a:rPr>
              <a:t> dans les conditions de </a:t>
            </a:r>
            <a:r>
              <a:rPr lang="en-US" sz="1600" i="1" err="1">
                <a:latin typeface="Arial"/>
                <a:cs typeface="Arial"/>
              </a:rPr>
              <a:t>l’article</a:t>
            </a:r>
            <a:r>
              <a:rPr lang="en-US" sz="1600" i="1">
                <a:latin typeface="Arial"/>
                <a:cs typeface="Arial"/>
              </a:rPr>
              <a:t> 89 </a:t>
            </a:r>
            <a:r>
              <a:rPr lang="en-US" sz="1600" i="1" err="1">
                <a:latin typeface="Arial"/>
                <a:cs typeface="Arial"/>
              </a:rPr>
              <a:t>précité</a:t>
            </a:r>
            <a:r>
              <a:rPr lang="en-US" sz="1600" i="1">
                <a:latin typeface="Arial"/>
                <a:cs typeface="Arial"/>
              </a:rPr>
              <a:t>, à </a:t>
            </a:r>
            <a:r>
              <a:rPr lang="en-US" sz="1600" b="1" i="1" err="1">
                <a:latin typeface="Arial"/>
                <a:cs typeface="Arial"/>
              </a:rPr>
              <a:t>diminuer</a:t>
            </a:r>
            <a:r>
              <a:rPr lang="en-US" sz="1600" b="1" i="1">
                <a:latin typeface="Arial"/>
                <a:cs typeface="Arial"/>
              </a:rPr>
              <a:t> la </a:t>
            </a:r>
            <a:r>
              <a:rPr lang="en-US" sz="1600" b="1" i="1" err="1">
                <a:latin typeface="Arial"/>
                <a:cs typeface="Arial"/>
              </a:rPr>
              <a:t>qualité</a:t>
            </a:r>
            <a:r>
              <a:rPr lang="en-US" sz="1600" i="1">
                <a:latin typeface="Arial"/>
                <a:cs typeface="Arial"/>
              </a:rPr>
              <a:t> de </a:t>
            </a:r>
            <a:r>
              <a:rPr lang="en-US" sz="1600" i="1" err="1">
                <a:latin typeface="Arial"/>
                <a:cs typeface="Arial"/>
              </a:rPr>
              <a:t>ses</a:t>
            </a:r>
            <a:r>
              <a:rPr lang="en-US" sz="1600" i="1">
                <a:latin typeface="Arial"/>
                <a:cs typeface="Arial"/>
              </a:rPr>
              <a:t> </a:t>
            </a:r>
            <a:r>
              <a:rPr lang="en-US" sz="1600" i="1" err="1">
                <a:latin typeface="Arial"/>
                <a:cs typeface="Arial"/>
              </a:rPr>
              <a:t>prestations</a:t>
            </a:r>
            <a:r>
              <a:rPr lang="en-US" sz="1600" i="1">
                <a:latin typeface="Arial"/>
                <a:cs typeface="Arial"/>
              </a:rPr>
              <a:t> </a:t>
            </a:r>
            <a:r>
              <a:rPr lang="en-US" sz="1600" i="1" err="1">
                <a:latin typeface="Arial"/>
                <a:cs typeface="Arial"/>
              </a:rPr>
              <a:t>en</a:t>
            </a:r>
            <a:r>
              <a:rPr lang="en-US" sz="1600" i="1">
                <a:latin typeface="Arial"/>
                <a:cs typeface="Arial"/>
              </a:rPr>
              <a:t> </a:t>
            </a:r>
            <a:r>
              <a:rPr lang="en-US" sz="1600" i="1" err="1">
                <a:latin typeface="Arial"/>
                <a:cs typeface="Arial"/>
              </a:rPr>
              <a:t>cours</a:t>
            </a:r>
            <a:r>
              <a:rPr lang="en-US" sz="1600" i="1">
                <a:latin typeface="Arial"/>
                <a:cs typeface="Arial"/>
              </a:rPr>
              <a:t> </a:t>
            </a:r>
            <a:r>
              <a:rPr lang="en-US" sz="1600" i="1" err="1">
                <a:latin typeface="Arial"/>
                <a:cs typeface="Arial"/>
              </a:rPr>
              <a:t>d’exécution</a:t>
            </a:r>
            <a:r>
              <a:rPr lang="en-US" sz="1600">
                <a:latin typeface="Arial"/>
                <a:cs typeface="Arial"/>
              </a:rPr>
              <a:t>. </a:t>
            </a:r>
            <a:r>
              <a:rPr lang="fr-BE" sz="1600">
                <a:latin typeface="Arial"/>
                <a:cs typeface="Arial"/>
              </a:rPr>
              <a:t>»</a:t>
            </a:r>
            <a:r>
              <a:rPr lang="en-US" sz="1600">
                <a:latin typeface="Arial"/>
                <a:cs typeface="Arial"/>
              </a:rPr>
              <a:t> Le C.E. </a:t>
            </a:r>
            <a:r>
              <a:rPr lang="en-US" sz="1600" err="1">
                <a:latin typeface="Arial"/>
                <a:cs typeface="Arial"/>
              </a:rPr>
              <a:t>ajoute</a:t>
            </a:r>
            <a:r>
              <a:rPr lang="en-US" sz="1600">
                <a:latin typeface="Arial"/>
                <a:cs typeface="Arial"/>
              </a:rPr>
              <a:t> </a:t>
            </a:r>
            <a:r>
              <a:rPr lang="en-US" sz="1600" err="1">
                <a:latin typeface="Arial"/>
                <a:cs typeface="Arial"/>
              </a:rPr>
              <a:t>qu'un</a:t>
            </a:r>
            <a:r>
              <a:rPr lang="en-US" sz="1600">
                <a:latin typeface="Arial"/>
                <a:cs typeface="Arial"/>
              </a:rPr>
              <a:t> </a:t>
            </a:r>
            <a:r>
              <a:rPr lang="fr-BE" sz="1600">
                <a:latin typeface="Arial"/>
                <a:cs typeface="Arial"/>
              </a:rPr>
              <a:t>« </a:t>
            </a:r>
            <a:r>
              <a:rPr lang="en-US" sz="1600" i="1" err="1">
                <a:latin typeface="Arial"/>
                <a:cs typeface="Arial"/>
              </a:rPr>
              <a:t>pouvoir</a:t>
            </a:r>
            <a:r>
              <a:rPr lang="en-US" sz="1600" i="1">
                <a:latin typeface="Arial"/>
                <a:cs typeface="Arial"/>
              </a:rPr>
              <a:t> </a:t>
            </a:r>
            <a:r>
              <a:rPr lang="en-US" sz="1600" i="1" err="1">
                <a:latin typeface="Arial"/>
                <a:cs typeface="Arial"/>
              </a:rPr>
              <a:t>adjudicateur</a:t>
            </a:r>
            <a:r>
              <a:rPr lang="en-US" sz="1600" i="1">
                <a:latin typeface="Arial"/>
                <a:cs typeface="Arial"/>
              </a:rPr>
              <a:t> </a:t>
            </a:r>
            <a:r>
              <a:rPr lang="en-US" sz="1600" b="1" i="1">
                <a:latin typeface="Arial"/>
                <a:cs typeface="Arial"/>
              </a:rPr>
              <a:t>ne </a:t>
            </a:r>
            <a:r>
              <a:rPr lang="en-US" sz="1600" b="1" i="1" err="1">
                <a:latin typeface="Arial"/>
                <a:cs typeface="Arial"/>
              </a:rPr>
              <a:t>pourrait</a:t>
            </a:r>
            <a:r>
              <a:rPr lang="en-US" sz="1600" b="1" i="1">
                <a:latin typeface="Arial"/>
                <a:cs typeface="Arial"/>
              </a:rPr>
              <a:t> </a:t>
            </a:r>
            <a:r>
              <a:rPr lang="en-US" sz="1600" b="1" i="1" err="1">
                <a:latin typeface="Arial"/>
                <a:cs typeface="Arial"/>
              </a:rPr>
              <a:t>en</a:t>
            </a:r>
            <a:r>
              <a:rPr lang="en-US" sz="1600" b="1" i="1">
                <a:latin typeface="Arial"/>
                <a:cs typeface="Arial"/>
              </a:rPr>
              <a:t> </a:t>
            </a:r>
            <a:r>
              <a:rPr lang="en-US" sz="1600" b="1" i="1" err="1">
                <a:latin typeface="Arial"/>
                <a:cs typeface="Arial"/>
              </a:rPr>
              <a:t>effet</a:t>
            </a:r>
            <a:r>
              <a:rPr lang="en-US" sz="1600" b="1" i="1">
                <a:latin typeface="Arial"/>
                <a:cs typeface="Arial"/>
              </a:rPr>
              <a:t> </a:t>
            </a:r>
            <a:r>
              <a:rPr lang="en-US" sz="1600" b="1" i="1" err="1">
                <a:latin typeface="Arial"/>
                <a:cs typeface="Arial"/>
              </a:rPr>
              <a:t>être</a:t>
            </a:r>
            <a:r>
              <a:rPr lang="en-US" sz="1600" b="1" i="1">
                <a:latin typeface="Arial"/>
                <a:cs typeface="Arial"/>
              </a:rPr>
              <a:t> </a:t>
            </a:r>
            <a:r>
              <a:rPr lang="en-US" sz="1600" b="1" i="1" err="1">
                <a:latin typeface="Arial"/>
                <a:cs typeface="Arial"/>
              </a:rPr>
              <a:t>contraint</a:t>
            </a:r>
            <a:r>
              <a:rPr lang="en-US" sz="1600" b="1" i="1">
                <a:latin typeface="Arial"/>
                <a:cs typeface="Arial"/>
              </a:rPr>
              <a:t> de passer un </a:t>
            </a:r>
            <a:r>
              <a:rPr lang="en-US" sz="1600" b="1" i="1" err="1">
                <a:latin typeface="Arial"/>
                <a:cs typeface="Arial"/>
              </a:rPr>
              <a:t>marché</a:t>
            </a:r>
            <a:r>
              <a:rPr lang="en-US" sz="1600" b="1" i="1">
                <a:latin typeface="Arial"/>
                <a:cs typeface="Arial"/>
              </a:rPr>
              <a:t> </a:t>
            </a:r>
            <a:r>
              <a:rPr lang="en-US" sz="1600" b="1" i="1" err="1">
                <a:latin typeface="Arial"/>
                <a:cs typeface="Arial"/>
              </a:rPr>
              <a:t>dont</a:t>
            </a:r>
            <a:r>
              <a:rPr lang="en-US" sz="1600" b="1" i="1">
                <a:latin typeface="Arial"/>
                <a:cs typeface="Arial"/>
              </a:rPr>
              <a:t> les conditions ne </a:t>
            </a:r>
            <a:r>
              <a:rPr lang="en-US" sz="1600" b="1" i="1" err="1">
                <a:latin typeface="Arial"/>
                <a:cs typeface="Arial"/>
              </a:rPr>
              <a:t>sont</a:t>
            </a:r>
            <a:r>
              <a:rPr lang="en-US" sz="1600" b="1" i="1">
                <a:latin typeface="Arial"/>
                <a:cs typeface="Arial"/>
              </a:rPr>
              <a:t> plus </a:t>
            </a:r>
            <a:r>
              <a:rPr lang="en-US" sz="1600" b="1" i="1" err="1">
                <a:latin typeface="Arial"/>
                <a:cs typeface="Arial"/>
              </a:rPr>
              <a:t>conformes</a:t>
            </a:r>
            <a:r>
              <a:rPr lang="en-US" sz="1600" b="1" i="1">
                <a:latin typeface="Arial"/>
                <a:cs typeface="Arial"/>
              </a:rPr>
              <a:t> à son </a:t>
            </a:r>
            <a:r>
              <a:rPr lang="en-US" sz="1600" b="1" i="1" err="1">
                <a:latin typeface="Arial"/>
                <a:cs typeface="Arial"/>
              </a:rPr>
              <a:t>appréciation</a:t>
            </a:r>
            <a:r>
              <a:rPr lang="en-US" sz="1600" i="1">
                <a:latin typeface="Arial"/>
                <a:cs typeface="Arial"/>
              </a:rPr>
              <a:t> des </a:t>
            </a:r>
            <a:r>
              <a:rPr lang="en-US" sz="1600" i="1" err="1">
                <a:latin typeface="Arial"/>
                <a:cs typeface="Arial"/>
              </a:rPr>
              <a:t>nécessités</a:t>
            </a:r>
            <a:r>
              <a:rPr lang="en-US" sz="1600" i="1">
                <a:latin typeface="Arial"/>
                <a:cs typeface="Arial"/>
              </a:rPr>
              <a:t> du service public qui </a:t>
            </a:r>
            <a:r>
              <a:rPr lang="en-US" sz="1600" i="1" err="1">
                <a:latin typeface="Arial"/>
                <a:cs typeface="Arial"/>
              </a:rPr>
              <a:t>lui</a:t>
            </a:r>
            <a:r>
              <a:rPr lang="en-US" sz="1600" i="1">
                <a:latin typeface="Arial"/>
                <a:cs typeface="Arial"/>
              </a:rPr>
              <a:t> </a:t>
            </a:r>
            <a:r>
              <a:rPr lang="en-US" sz="1600" i="1" err="1">
                <a:latin typeface="Arial"/>
                <a:cs typeface="Arial"/>
              </a:rPr>
              <a:t>est</a:t>
            </a:r>
            <a:r>
              <a:rPr lang="en-US" sz="1600" i="1">
                <a:latin typeface="Arial"/>
                <a:cs typeface="Arial"/>
              </a:rPr>
              <a:t> </a:t>
            </a:r>
            <a:r>
              <a:rPr lang="en-US" sz="1600" i="1" err="1">
                <a:latin typeface="Arial"/>
                <a:cs typeface="Arial"/>
              </a:rPr>
              <a:t>confié</a:t>
            </a:r>
            <a:r>
              <a:rPr lang="en-US" sz="1600" i="1">
                <a:latin typeface="Arial"/>
                <a:cs typeface="Arial"/>
              </a:rPr>
              <a:t>, et </a:t>
            </a:r>
            <a:r>
              <a:rPr lang="en-US" sz="1600" i="1" err="1">
                <a:latin typeface="Arial"/>
                <a:cs typeface="Arial"/>
              </a:rPr>
              <a:t>ce</a:t>
            </a:r>
            <a:r>
              <a:rPr lang="en-US" sz="1600" i="1">
                <a:latin typeface="Arial"/>
                <a:cs typeface="Arial"/>
              </a:rPr>
              <a:t> pour le motif que des </a:t>
            </a:r>
            <a:r>
              <a:rPr lang="en-US" sz="1600" i="1" err="1">
                <a:latin typeface="Arial"/>
                <a:cs typeface="Arial"/>
              </a:rPr>
              <a:t>erreurs</a:t>
            </a:r>
            <a:r>
              <a:rPr lang="en-US" sz="1600" i="1">
                <a:latin typeface="Arial"/>
                <a:cs typeface="Arial"/>
              </a:rPr>
              <a:t> </a:t>
            </a:r>
            <a:r>
              <a:rPr lang="en-US" sz="1600" i="1" err="1">
                <a:latin typeface="Arial"/>
                <a:cs typeface="Arial"/>
              </a:rPr>
              <a:t>ou</a:t>
            </a:r>
            <a:r>
              <a:rPr lang="en-US" sz="1600" i="1">
                <a:latin typeface="Arial"/>
                <a:cs typeface="Arial"/>
              </a:rPr>
              <a:t> des retards </a:t>
            </a:r>
            <a:r>
              <a:rPr lang="en-US" sz="1600" i="1" err="1">
                <a:latin typeface="Arial"/>
                <a:cs typeface="Arial"/>
              </a:rPr>
              <a:t>pourraient</a:t>
            </a:r>
            <a:r>
              <a:rPr lang="en-US" sz="1600" i="1">
                <a:latin typeface="Arial"/>
                <a:cs typeface="Arial"/>
              </a:rPr>
              <a:t> </a:t>
            </a:r>
            <a:r>
              <a:rPr lang="en-US" sz="1600" i="1" err="1">
                <a:latin typeface="Arial"/>
                <a:cs typeface="Arial"/>
              </a:rPr>
              <a:t>lui</a:t>
            </a:r>
            <a:r>
              <a:rPr lang="en-US" sz="1600" i="1">
                <a:latin typeface="Arial"/>
                <a:cs typeface="Arial"/>
              </a:rPr>
              <a:t> </a:t>
            </a:r>
            <a:r>
              <a:rPr lang="en-US" sz="1600" i="1" err="1">
                <a:latin typeface="Arial"/>
                <a:cs typeface="Arial"/>
              </a:rPr>
              <a:t>être</a:t>
            </a:r>
            <a:r>
              <a:rPr lang="en-US" sz="1600" i="1">
                <a:latin typeface="Arial"/>
                <a:cs typeface="Arial"/>
              </a:rPr>
              <a:t> </a:t>
            </a:r>
            <a:r>
              <a:rPr lang="en-US" sz="1600" i="1" err="1">
                <a:latin typeface="Arial"/>
                <a:cs typeface="Arial"/>
              </a:rPr>
              <a:t>imputés</a:t>
            </a:r>
            <a:r>
              <a:rPr lang="en-US" sz="1600" i="1">
                <a:latin typeface="Arial"/>
                <a:cs typeface="Arial"/>
              </a:rPr>
              <a:t> dans le cadre la </a:t>
            </a:r>
            <a:r>
              <a:rPr lang="en-US" sz="1600" i="1" err="1">
                <a:latin typeface="Arial"/>
                <a:cs typeface="Arial"/>
              </a:rPr>
              <a:t>procédure</a:t>
            </a:r>
            <a:r>
              <a:rPr lang="en-US" sz="1600" i="1">
                <a:latin typeface="Arial"/>
                <a:cs typeface="Arial"/>
              </a:rPr>
              <a:t> de </a:t>
            </a:r>
            <a:r>
              <a:rPr lang="en-US" sz="1600" i="1" err="1">
                <a:latin typeface="Arial"/>
                <a:cs typeface="Arial"/>
              </a:rPr>
              <a:t>passation</a:t>
            </a:r>
            <a:r>
              <a:rPr lang="en-US" sz="1600" i="1">
                <a:latin typeface="Arial"/>
                <a:cs typeface="Arial"/>
              </a:rPr>
              <a:t>. </a:t>
            </a:r>
            <a:r>
              <a:rPr lang="en-US" sz="1600" i="1" err="1">
                <a:latin typeface="Arial"/>
                <a:cs typeface="Arial"/>
              </a:rPr>
              <a:t>L’article</a:t>
            </a:r>
            <a:r>
              <a:rPr lang="en-US" sz="1600" i="1">
                <a:latin typeface="Arial"/>
                <a:cs typeface="Arial"/>
              </a:rPr>
              <a:t> 85 de la </a:t>
            </a:r>
            <a:r>
              <a:rPr lang="en-US" sz="1600" i="1" err="1">
                <a:latin typeface="Arial"/>
                <a:cs typeface="Arial"/>
              </a:rPr>
              <a:t>loi</a:t>
            </a:r>
            <a:r>
              <a:rPr lang="en-US" sz="1600" i="1">
                <a:latin typeface="Arial"/>
                <a:cs typeface="Arial"/>
              </a:rPr>
              <a:t> du 17 </a:t>
            </a:r>
            <a:r>
              <a:rPr lang="en-US" sz="1600" i="1" err="1">
                <a:latin typeface="Arial"/>
                <a:cs typeface="Arial"/>
              </a:rPr>
              <a:t>juin</a:t>
            </a:r>
            <a:r>
              <a:rPr lang="en-US" sz="1600" i="1">
                <a:latin typeface="Arial"/>
                <a:cs typeface="Arial"/>
              </a:rPr>
              <a:t> 2016 relative aux </a:t>
            </a:r>
            <a:r>
              <a:rPr lang="en-US" sz="1600" i="1" err="1">
                <a:latin typeface="Arial"/>
                <a:cs typeface="Arial"/>
              </a:rPr>
              <a:t>marchés</a:t>
            </a:r>
            <a:r>
              <a:rPr lang="en-US" sz="1600" i="1">
                <a:latin typeface="Arial"/>
                <a:cs typeface="Arial"/>
              </a:rPr>
              <a:t> publics, qui </a:t>
            </a:r>
            <a:r>
              <a:rPr lang="en-US" sz="1600" i="1" err="1">
                <a:latin typeface="Arial"/>
                <a:cs typeface="Arial"/>
              </a:rPr>
              <a:t>est</a:t>
            </a:r>
            <a:r>
              <a:rPr lang="en-US" sz="1600" i="1">
                <a:latin typeface="Arial"/>
                <a:cs typeface="Arial"/>
              </a:rPr>
              <a:t> </a:t>
            </a:r>
            <a:r>
              <a:rPr lang="en-US" sz="1600" i="1" err="1">
                <a:latin typeface="Arial"/>
                <a:cs typeface="Arial"/>
              </a:rPr>
              <a:t>une</a:t>
            </a:r>
            <a:r>
              <a:rPr lang="en-US" sz="1600" i="1">
                <a:latin typeface="Arial"/>
                <a:cs typeface="Arial"/>
              </a:rPr>
              <a:t> </a:t>
            </a:r>
            <a:r>
              <a:rPr lang="en-US" sz="1600" b="1" i="1">
                <a:latin typeface="Arial"/>
                <a:cs typeface="Arial"/>
              </a:rPr>
              <a:t>application </a:t>
            </a:r>
            <a:r>
              <a:rPr lang="en-US" sz="1600" b="1" i="1" err="1">
                <a:latin typeface="Arial"/>
                <a:cs typeface="Arial"/>
              </a:rPr>
              <a:t>particulière</a:t>
            </a:r>
            <a:r>
              <a:rPr lang="en-US" sz="1600" b="1" i="1">
                <a:latin typeface="Arial"/>
                <a:cs typeface="Arial"/>
              </a:rPr>
              <a:t> du </a:t>
            </a:r>
            <a:r>
              <a:rPr lang="en-US" sz="1600" b="1" i="1" err="1">
                <a:latin typeface="Arial"/>
                <a:cs typeface="Arial"/>
              </a:rPr>
              <a:t>principe</a:t>
            </a:r>
            <a:r>
              <a:rPr lang="en-US" sz="1600" b="1" i="1">
                <a:latin typeface="Arial"/>
                <a:cs typeface="Arial"/>
              </a:rPr>
              <a:t> </a:t>
            </a:r>
            <a:r>
              <a:rPr lang="en-US" sz="1600" b="1" i="1" err="1">
                <a:latin typeface="Arial"/>
                <a:cs typeface="Arial"/>
              </a:rPr>
              <a:t>général</a:t>
            </a:r>
            <a:r>
              <a:rPr lang="en-US" sz="1600" b="1" i="1">
                <a:latin typeface="Arial"/>
                <a:cs typeface="Arial"/>
              </a:rPr>
              <a:t> de </a:t>
            </a:r>
            <a:r>
              <a:rPr lang="en-US" sz="1600" b="1" i="1" err="1">
                <a:latin typeface="Arial"/>
                <a:cs typeface="Arial"/>
              </a:rPr>
              <a:t>mutabilité</a:t>
            </a:r>
            <a:r>
              <a:rPr lang="en-US" sz="1600" i="1">
                <a:latin typeface="Arial"/>
                <a:cs typeface="Arial"/>
              </a:rPr>
              <a:t>, ne </a:t>
            </a:r>
            <a:r>
              <a:rPr lang="en-US" sz="1600" i="1" err="1">
                <a:latin typeface="Arial"/>
                <a:cs typeface="Arial"/>
              </a:rPr>
              <a:t>limite</a:t>
            </a:r>
            <a:r>
              <a:rPr lang="en-US" sz="1600" i="1">
                <a:latin typeface="Arial"/>
                <a:cs typeface="Arial"/>
              </a:rPr>
              <a:t> pas les motifs que </a:t>
            </a:r>
            <a:r>
              <a:rPr lang="en-US" sz="1600" i="1" err="1">
                <a:latin typeface="Arial"/>
                <a:cs typeface="Arial"/>
              </a:rPr>
              <a:t>peut</a:t>
            </a:r>
            <a:r>
              <a:rPr lang="en-US" sz="1600" i="1">
                <a:latin typeface="Arial"/>
                <a:cs typeface="Arial"/>
              </a:rPr>
              <a:t> </a:t>
            </a:r>
            <a:r>
              <a:rPr lang="en-US" sz="1600" i="1" err="1">
                <a:latin typeface="Arial"/>
                <a:cs typeface="Arial"/>
              </a:rPr>
              <a:t>utiliser</a:t>
            </a:r>
            <a:r>
              <a:rPr lang="en-US" sz="1600" i="1">
                <a:latin typeface="Arial"/>
                <a:cs typeface="Arial"/>
              </a:rPr>
              <a:t> </a:t>
            </a:r>
            <a:r>
              <a:rPr lang="en-US" sz="1600" i="1" err="1">
                <a:latin typeface="Arial"/>
                <a:cs typeface="Arial"/>
              </a:rPr>
              <a:t>l’autorité</a:t>
            </a:r>
            <a:r>
              <a:rPr lang="en-US" sz="1600" i="1">
                <a:latin typeface="Arial"/>
                <a:cs typeface="Arial"/>
              </a:rPr>
              <a:t> </a:t>
            </a:r>
            <a:r>
              <a:rPr lang="en-US" sz="1600" i="1" err="1">
                <a:latin typeface="Arial"/>
                <a:cs typeface="Arial"/>
              </a:rPr>
              <a:t>lorsqu’elle</a:t>
            </a:r>
            <a:r>
              <a:rPr lang="en-US" sz="1600" i="1">
                <a:latin typeface="Arial"/>
                <a:cs typeface="Arial"/>
              </a:rPr>
              <a:t> </a:t>
            </a:r>
            <a:r>
              <a:rPr lang="en-US" sz="1600" i="1" err="1">
                <a:latin typeface="Arial"/>
                <a:cs typeface="Arial"/>
              </a:rPr>
              <a:t>décide</a:t>
            </a:r>
            <a:r>
              <a:rPr lang="en-US" sz="1600" i="1">
                <a:latin typeface="Arial"/>
                <a:cs typeface="Arial"/>
              </a:rPr>
              <a:t> de </a:t>
            </a:r>
            <a:r>
              <a:rPr lang="en-US" sz="1600" i="1" err="1">
                <a:latin typeface="Arial"/>
                <a:cs typeface="Arial"/>
              </a:rPr>
              <a:t>renoncer</a:t>
            </a:r>
            <a:r>
              <a:rPr lang="en-US" sz="1600" i="1">
                <a:latin typeface="Arial"/>
                <a:cs typeface="Arial"/>
              </a:rPr>
              <a:t> à un </a:t>
            </a:r>
            <a:r>
              <a:rPr lang="en-US" sz="1600" i="1" err="1">
                <a:latin typeface="Arial"/>
                <a:cs typeface="Arial"/>
              </a:rPr>
              <a:t>marché</a:t>
            </a:r>
            <a:r>
              <a:rPr lang="en-US" sz="1600" i="1">
                <a:latin typeface="Arial"/>
                <a:cs typeface="Arial"/>
              </a:rPr>
              <a:t>, et </a:t>
            </a:r>
            <a:r>
              <a:rPr lang="en-US" sz="1600" i="1" err="1">
                <a:latin typeface="Arial"/>
                <a:cs typeface="Arial"/>
              </a:rPr>
              <a:t>ce</a:t>
            </a:r>
            <a:r>
              <a:rPr lang="en-US" sz="1600" i="1">
                <a:latin typeface="Arial"/>
                <a:cs typeface="Arial"/>
              </a:rPr>
              <a:t> </a:t>
            </a:r>
            <a:r>
              <a:rPr lang="en-US" sz="1600" i="1" err="1">
                <a:latin typeface="Arial"/>
                <a:cs typeface="Arial"/>
              </a:rPr>
              <a:t>précisément</a:t>
            </a:r>
            <a:r>
              <a:rPr lang="en-US" sz="1600" i="1">
                <a:latin typeface="Arial"/>
                <a:cs typeface="Arial"/>
              </a:rPr>
              <a:t> pour </a:t>
            </a:r>
            <a:r>
              <a:rPr lang="en-US" sz="1600" i="1" err="1">
                <a:latin typeface="Arial"/>
                <a:cs typeface="Arial"/>
              </a:rPr>
              <a:t>lui</a:t>
            </a:r>
            <a:r>
              <a:rPr lang="en-US" sz="1600" i="1">
                <a:latin typeface="Arial"/>
                <a:cs typeface="Arial"/>
              </a:rPr>
              <a:t> </a:t>
            </a:r>
            <a:r>
              <a:rPr lang="en-US" sz="1600" i="1" err="1">
                <a:latin typeface="Arial"/>
                <a:cs typeface="Arial"/>
              </a:rPr>
              <a:t>permettre</a:t>
            </a:r>
            <a:r>
              <a:rPr lang="en-US" sz="1600" i="1">
                <a:latin typeface="Arial"/>
                <a:cs typeface="Arial"/>
              </a:rPr>
              <a:t> de faire</a:t>
            </a:r>
            <a:r>
              <a:rPr lang="en-US" sz="1600" b="1" i="1">
                <a:latin typeface="Arial"/>
                <a:cs typeface="Arial"/>
              </a:rPr>
              <a:t> primer </a:t>
            </a:r>
            <a:r>
              <a:rPr lang="en-US" sz="1600" b="1" i="1" err="1">
                <a:latin typeface="Arial"/>
                <a:cs typeface="Arial"/>
              </a:rPr>
              <a:t>l’intérêt</a:t>
            </a:r>
            <a:r>
              <a:rPr lang="en-US" sz="1600" b="1" i="1">
                <a:latin typeface="Arial"/>
                <a:cs typeface="Arial"/>
              </a:rPr>
              <a:t> </a:t>
            </a:r>
            <a:r>
              <a:rPr lang="en-US" sz="1600" b="1" i="1" err="1">
                <a:latin typeface="Arial"/>
                <a:cs typeface="Arial"/>
              </a:rPr>
              <a:t>général</a:t>
            </a:r>
            <a:r>
              <a:rPr lang="en-US" sz="1600" b="1" i="1">
                <a:latin typeface="Arial"/>
                <a:cs typeface="Arial"/>
              </a:rPr>
              <a:t> </a:t>
            </a:r>
            <a:r>
              <a:rPr lang="en-US" sz="1600" b="1" i="1" err="1">
                <a:latin typeface="Arial"/>
                <a:cs typeface="Arial"/>
              </a:rPr>
              <a:t>en</a:t>
            </a:r>
            <a:r>
              <a:rPr lang="en-US" sz="1600" b="1" i="1">
                <a:latin typeface="Arial"/>
                <a:cs typeface="Arial"/>
              </a:rPr>
              <a:t> </a:t>
            </a:r>
            <a:r>
              <a:rPr lang="en-US" sz="1600" b="1" i="1" err="1">
                <a:latin typeface="Arial"/>
                <a:cs typeface="Arial"/>
              </a:rPr>
              <a:t>toutes</a:t>
            </a:r>
            <a:r>
              <a:rPr lang="en-US" sz="1600" b="1" i="1">
                <a:latin typeface="Arial"/>
                <a:cs typeface="Arial"/>
              </a:rPr>
              <a:t> </a:t>
            </a:r>
            <a:r>
              <a:rPr lang="en-US" sz="1600" b="1" i="1" err="1">
                <a:latin typeface="Arial"/>
                <a:cs typeface="Arial"/>
              </a:rPr>
              <a:t>circonstances</a:t>
            </a:r>
            <a:r>
              <a:rPr lang="en-US" sz="1600">
                <a:latin typeface="Arial"/>
                <a:cs typeface="Arial"/>
              </a:rPr>
              <a:t>.</a:t>
            </a:r>
            <a:r>
              <a:rPr lang="fr-BE" sz="1600">
                <a:latin typeface="Arial"/>
                <a:cs typeface="Arial"/>
              </a:rPr>
              <a:t>»</a:t>
            </a:r>
          </a:p>
          <a:p>
            <a:pPr marL="461645" indent="-236220" algn="just">
              <a:buClr>
                <a:srgbClr val="6F6F6F"/>
              </a:buClr>
              <a:buFont typeface="Courier New" panose="020B0604020202020204" pitchFamily="34" charset="0"/>
              <a:buChar char="o"/>
            </a:pPr>
            <a:endParaRPr lang="en-US" sz="1600">
              <a:cs typeface="Arial"/>
            </a:endParaRPr>
          </a:p>
          <a:p>
            <a:pPr marL="461645" lvl="1" indent="-236220" algn="just">
              <a:buClr>
                <a:srgbClr val="6F6F6F"/>
              </a:buClr>
              <a:buFont typeface="Courier New" panose="020B0604020202020204" pitchFamily="34" charset="0"/>
              <a:buChar char="o"/>
            </a:pPr>
            <a:endParaRPr lang="en-US"/>
          </a:p>
          <a:p>
            <a:pPr marL="229870" indent="-229870" algn="just"/>
            <a:endParaRPr lang="en-US" sz="1800" i="1">
              <a:cs typeface="Arial"/>
            </a:endParaRPr>
          </a:p>
          <a:p>
            <a:pPr marL="229870" indent="-229870" algn="just"/>
            <a:endParaRPr lang="en-US" i="1">
              <a:cs typeface="Arial"/>
            </a:endParaRPr>
          </a:p>
          <a:p>
            <a:pPr marL="229870" indent="-229870"/>
            <a:endParaRPr lang="en-US">
              <a:cs typeface="Arial"/>
            </a:endParaRPr>
          </a:p>
        </p:txBody>
      </p:sp>
      <p:sp>
        <p:nvSpPr>
          <p:cNvPr id="4" name="Slide Number Placeholder 3">
            <a:extLst>
              <a:ext uri="{FF2B5EF4-FFF2-40B4-BE49-F238E27FC236}">
                <a16:creationId xmlns:a16="http://schemas.microsoft.com/office/drawing/2014/main" id="{FCB08043-5AF3-EA69-E15F-9F4AAF30A427}"/>
              </a:ext>
            </a:extLst>
          </p:cNvPr>
          <p:cNvSpPr>
            <a:spLocks noGrp="1"/>
          </p:cNvSpPr>
          <p:nvPr>
            <p:ph type="sldNum" sz="quarter" idx="12"/>
          </p:nvPr>
        </p:nvSpPr>
        <p:spPr/>
        <p:txBody>
          <a:bodyPr/>
          <a:lstStyle/>
          <a:p>
            <a:fld id="{F9591D4C-BB8F-AE46-BE73-C616F30BBC5B}" type="slidenum">
              <a:rPr lang="en-US" smtClean="0"/>
              <a:pPr/>
              <a:t>101</a:t>
            </a:fld>
            <a:endParaRPr lang="en-US"/>
          </a:p>
        </p:txBody>
      </p:sp>
      <p:sp>
        <p:nvSpPr>
          <p:cNvPr id="6" name="Title 5">
            <a:extLst>
              <a:ext uri="{FF2B5EF4-FFF2-40B4-BE49-F238E27FC236}">
                <a16:creationId xmlns:a16="http://schemas.microsoft.com/office/drawing/2014/main" id="{76617CA9-F095-5846-E0F9-EFCB0FF659B0}"/>
              </a:ext>
            </a:extLst>
          </p:cNvPr>
          <p:cNvSpPr>
            <a:spLocks noGrp="1"/>
          </p:cNvSpPr>
          <p:nvPr>
            <p:ph type="title"/>
          </p:nvPr>
        </p:nvSpPr>
        <p:spPr>
          <a:xfrm>
            <a:off x="515939" y="489778"/>
            <a:ext cx="11160124" cy="577153"/>
          </a:xfrm>
        </p:spPr>
        <p:txBody>
          <a:bodyPr/>
          <a:lstStyle/>
          <a:p>
            <a:r>
              <a:rPr lang="fr-BE" sz="2800" err="1">
                <a:solidFill>
                  <a:srgbClr val="0073CF"/>
                </a:solidFill>
                <a:latin typeface="Cambria"/>
                <a:ea typeface="Cambria"/>
              </a:rPr>
              <a:t>C.E</a:t>
            </a:r>
            <a:r>
              <a:rPr lang="fr-BE" sz="2800">
                <a:solidFill>
                  <a:srgbClr val="0073CF"/>
                </a:solidFill>
                <a:latin typeface="Cambria"/>
                <a:ea typeface="Cambria"/>
              </a:rPr>
              <a:t>., arrêt n° 259.875 du 27 mai 2024, </a:t>
            </a:r>
            <a:r>
              <a:rPr lang="fr-BE" sz="2800" i="1">
                <a:solidFill>
                  <a:srgbClr val="0073CF"/>
                </a:solidFill>
                <a:latin typeface="Cambria"/>
                <a:ea typeface="Cambria"/>
              </a:rPr>
              <a:t>S.A. </a:t>
            </a:r>
            <a:r>
              <a:rPr lang="fr-BE" sz="2800" i="1" err="1">
                <a:solidFill>
                  <a:srgbClr val="0073CF"/>
                </a:solidFill>
                <a:latin typeface="Cambria"/>
                <a:ea typeface="Cambria"/>
              </a:rPr>
              <a:t>KRINKELS</a:t>
            </a:r>
            <a:r>
              <a:rPr lang="fr-BE" sz="2800" i="1">
                <a:solidFill>
                  <a:srgbClr val="0073CF"/>
                </a:solidFill>
                <a:latin typeface="Cambria"/>
                <a:ea typeface="Cambria"/>
              </a:rPr>
              <a:t> </a:t>
            </a:r>
            <a:r>
              <a:rPr lang="fr-BE" sz="2800">
                <a:solidFill>
                  <a:srgbClr val="0073CF"/>
                </a:solidFill>
                <a:latin typeface="Cambria"/>
                <a:ea typeface="Cambria"/>
              </a:rPr>
              <a:t>(extrême urgence)</a:t>
            </a:r>
            <a:endParaRPr lang="en-US">
              <a:latin typeface="Cambria"/>
              <a:ea typeface="Cambria"/>
            </a:endParaRPr>
          </a:p>
        </p:txBody>
      </p:sp>
      <p:sp>
        <p:nvSpPr>
          <p:cNvPr id="7" name="Footer Placeholder 6">
            <a:extLst>
              <a:ext uri="{FF2B5EF4-FFF2-40B4-BE49-F238E27FC236}">
                <a16:creationId xmlns:a16="http://schemas.microsoft.com/office/drawing/2014/main" id="{4E83E165-EE29-DA63-8EC8-B1A4E9278921}"/>
              </a:ext>
            </a:extLst>
          </p:cNvPr>
          <p:cNvSpPr>
            <a:spLocks noGrp="1"/>
          </p:cNvSpPr>
          <p:nvPr>
            <p:ph type="ftr" sz="quarter" idx="17"/>
          </p:nvPr>
        </p:nvSpPr>
        <p:spPr/>
        <p:txBody>
          <a:bodyPr/>
          <a:lstStyle/>
          <a:p>
            <a:r>
              <a:rPr lang="en-US"/>
              <a:t>National Tender Day - 17 octobre 2024</a:t>
            </a:r>
          </a:p>
        </p:txBody>
      </p:sp>
      <p:sp>
        <p:nvSpPr>
          <p:cNvPr id="9" name="Text Placeholder 2">
            <a:extLst>
              <a:ext uri="{FF2B5EF4-FFF2-40B4-BE49-F238E27FC236}">
                <a16:creationId xmlns:a16="http://schemas.microsoft.com/office/drawing/2014/main" id="{84E44B4E-BAA6-5354-870E-12792CEECD8A}"/>
              </a:ext>
            </a:extLst>
          </p:cNvPr>
          <p:cNvSpPr txBox="1">
            <a:spLocks/>
          </p:cNvSpPr>
          <p:nvPr/>
        </p:nvSpPr>
        <p:spPr>
          <a:xfrm>
            <a:off x="509057" y="1072109"/>
            <a:ext cx="11160124" cy="617712"/>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Renonciation à l'attribution d'un marché - motivation</a:t>
            </a:r>
          </a:p>
        </p:txBody>
      </p:sp>
      <p:sp>
        <p:nvSpPr>
          <p:cNvPr id="5" name="Text Placeholder 1">
            <a:extLst>
              <a:ext uri="{FF2B5EF4-FFF2-40B4-BE49-F238E27FC236}">
                <a16:creationId xmlns:a16="http://schemas.microsoft.com/office/drawing/2014/main" id="{FF1077DE-70C9-DB90-7E5B-1D3E7A1A8897}"/>
              </a:ext>
            </a:extLst>
          </p:cNvPr>
          <p:cNvSpPr txBox="1">
            <a:spLocks/>
          </p:cNvSpPr>
          <p:nvPr/>
        </p:nvSpPr>
        <p:spPr>
          <a:xfrm>
            <a:off x="393639" y="247789"/>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029198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469997D-4B5B-48CA-2788-1C70579C0E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CB08043-5AF3-EA69-E15F-9F4AAF30A427}"/>
              </a:ext>
            </a:extLst>
          </p:cNvPr>
          <p:cNvSpPr>
            <a:spLocks noGrp="1"/>
          </p:cNvSpPr>
          <p:nvPr>
            <p:ph type="sldNum" sz="quarter" idx="12"/>
          </p:nvPr>
        </p:nvSpPr>
        <p:spPr/>
        <p:txBody>
          <a:bodyPr/>
          <a:lstStyle/>
          <a:p>
            <a:fld id="{F9591D4C-BB8F-AE46-BE73-C616F30BBC5B}" type="slidenum">
              <a:rPr lang="en-US" smtClean="0"/>
              <a:pPr/>
              <a:t>102</a:t>
            </a:fld>
            <a:endParaRPr lang="en-US"/>
          </a:p>
        </p:txBody>
      </p:sp>
      <p:sp>
        <p:nvSpPr>
          <p:cNvPr id="11" name="Text Placeholder 10">
            <a:extLst>
              <a:ext uri="{FF2B5EF4-FFF2-40B4-BE49-F238E27FC236}">
                <a16:creationId xmlns:a16="http://schemas.microsoft.com/office/drawing/2014/main" id="{022788B0-3D65-2A68-CE6E-E1383829A808}"/>
              </a:ext>
            </a:extLst>
          </p:cNvPr>
          <p:cNvSpPr>
            <a:spLocks noGrp="1"/>
          </p:cNvSpPr>
          <p:nvPr>
            <p:ph type="body" sz="quarter" idx="15"/>
          </p:nvPr>
        </p:nvSpPr>
        <p:spPr/>
        <p:txBody>
          <a:bodyPr/>
          <a:lstStyle/>
          <a:p>
            <a:endParaRPr lang="en-US"/>
          </a:p>
        </p:txBody>
      </p:sp>
      <p:sp>
        <p:nvSpPr>
          <p:cNvPr id="6" name="Title 5">
            <a:extLst>
              <a:ext uri="{FF2B5EF4-FFF2-40B4-BE49-F238E27FC236}">
                <a16:creationId xmlns:a16="http://schemas.microsoft.com/office/drawing/2014/main" id="{76617CA9-F095-5846-E0F9-EFCB0FF659B0}"/>
              </a:ext>
            </a:extLst>
          </p:cNvPr>
          <p:cNvSpPr>
            <a:spLocks noGrp="1"/>
          </p:cNvSpPr>
          <p:nvPr>
            <p:ph type="title"/>
          </p:nvPr>
        </p:nvSpPr>
        <p:spPr/>
        <p:txBody>
          <a:bodyPr/>
          <a:lstStyle/>
          <a:p>
            <a:pPr algn="just"/>
            <a:r>
              <a:rPr lang="fr-BE" sz="2800">
                <a:solidFill>
                  <a:srgbClr val="0073CF"/>
                </a:solidFill>
                <a:latin typeface="Cambria"/>
                <a:ea typeface="Cambria"/>
              </a:rPr>
              <a:t>C.E., arrêt n° 259.875 du 27 mai 2024, </a:t>
            </a:r>
            <a:r>
              <a:rPr lang="fr-BE" sz="2800" i="1">
                <a:solidFill>
                  <a:srgbClr val="0073CF"/>
                </a:solidFill>
                <a:latin typeface="Cambria"/>
                <a:ea typeface="Cambria"/>
              </a:rPr>
              <a:t>S.A. KRINKELS </a:t>
            </a:r>
            <a:r>
              <a:rPr lang="fr-BE" sz="2800">
                <a:solidFill>
                  <a:srgbClr val="0073CF"/>
                </a:solidFill>
                <a:latin typeface="Cambria"/>
                <a:ea typeface="Cambria"/>
              </a:rPr>
              <a:t>(extrême urgence)</a:t>
            </a:r>
            <a:endParaRPr lang="en-US">
              <a:latin typeface="Cambria"/>
              <a:ea typeface="Cambria"/>
            </a:endParaRPr>
          </a:p>
        </p:txBody>
      </p:sp>
      <p:sp>
        <p:nvSpPr>
          <p:cNvPr id="7" name="Footer Placeholder 6">
            <a:extLst>
              <a:ext uri="{FF2B5EF4-FFF2-40B4-BE49-F238E27FC236}">
                <a16:creationId xmlns:a16="http://schemas.microsoft.com/office/drawing/2014/main" id="{4E83E165-EE29-DA63-8EC8-B1A4E9278921}"/>
              </a:ext>
            </a:extLst>
          </p:cNvPr>
          <p:cNvSpPr>
            <a:spLocks noGrp="1"/>
          </p:cNvSpPr>
          <p:nvPr>
            <p:ph type="ftr" sz="quarter" idx="17"/>
          </p:nvPr>
        </p:nvSpPr>
        <p:spPr/>
        <p:txBody>
          <a:bodyPr/>
          <a:lstStyle/>
          <a:p>
            <a:r>
              <a:rPr lang="en-US"/>
              <a:t>National Tender Day - 17 octobre 2024</a:t>
            </a:r>
          </a:p>
        </p:txBody>
      </p:sp>
      <p:sp>
        <p:nvSpPr>
          <p:cNvPr id="10" name="Picture Placeholder 9">
            <a:extLst>
              <a:ext uri="{FF2B5EF4-FFF2-40B4-BE49-F238E27FC236}">
                <a16:creationId xmlns:a16="http://schemas.microsoft.com/office/drawing/2014/main" id="{B9BB6BA8-CF4A-8A3C-A3E0-FE523C399A17}"/>
              </a:ext>
            </a:extLst>
          </p:cNvPr>
          <p:cNvSpPr>
            <a:spLocks noGrp="1"/>
          </p:cNvSpPr>
          <p:nvPr>
            <p:ph type="pic" sz="quarter" idx="18"/>
          </p:nvPr>
        </p:nvSpPr>
        <p:spPr/>
      </p:sp>
      <p:sp>
        <p:nvSpPr>
          <p:cNvPr id="2" name="Content Placeholder 1">
            <a:extLst>
              <a:ext uri="{FF2B5EF4-FFF2-40B4-BE49-F238E27FC236}">
                <a16:creationId xmlns:a16="http://schemas.microsoft.com/office/drawing/2014/main" id="{A7325222-37D6-EACA-F422-8640721D63D6}"/>
              </a:ext>
            </a:extLst>
          </p:cNvPr>
          <p:cNvSpPr>
            <a:spLocks noGrp="1"/>
          </p:cNvSpPr>
          <p:nvPr>
            <p:ph sz="quarter" idx="19"/>
          </p:nvPr>
        </p:nvSpPr>
        <p:spPr/>
        <p:txBody>
          <a:bodyPr vert="horz" lIns="0" tIns="0" rIns="0" bIns="0" spcCol="137160" rtlCol="0" anchor="t">
            <a:noAutofit/>
          </a:bodyPr>
          <a:lstStyle/>
          <a:p>
            <a:pPr marL="511175" indent="-285750" algn="just">
              <a:spcBef>
                <a:spcPts val="500"/>
              </a:spcBef>
              <a:buClr>
                <a:srgbClr val="6F6F6F"/>
              </a:buClr>
            </a:pPr>
            <a:endParaRPr lang="en-US" sz="1600">
              <a:cs typeface="Arial"/>
            </a:endParaRPr>
          </a:p>
          <a:p>
            <a:pPr marL="511175" indent="-285750" algn="just">
              <a:spcBef>
                <a:spcPts val="500"/>
              </a:spcBef>
              <a:buClr>
                <a:srgbClr val="6F6F6F"/>
              </a:buClr>
            </a:pPr>
            <a:r>
              <a:rPr lang="en-US" sz="1600">
                <a:cs typeface="Arial"/>
              </a:rPr>
              <a:t>Toujours quant à la motivation, le C.E. </a:t>
            </a:r>
            <a:r>
              <a:rPr lang="en-US" sz="1600" err="1">
                <a:cs typeface="Arial"/>
              </a:rPr>
              <a:t>indique</a:t>
            </a:r>
            <a:r>
              <a:rPr lang="en-US" sz="1600">
                <a:cs typeface="Arial"/>
              </a:rPr>
              <a:t> </a:t>
            </a:r>
            <a:r>
              <a:rPr lang="en-US" sz="1600" err="1">
                <a:cs typeface="Arial"/>
              </a:rPr>
              <a:t>également</a:t>
            </a:r>
            <a:r>
              <a:rPr lang="en-US" sz="1600">
                <a:cs typeface="Arial"/>
              </a:rPr>
              <a:t> que </a:t>
            </a:r>
            <a:r>
              <a:rPr lang="fr-BE" sz="1600">
                <a:cs typeface="Arial"/>
              </a:rPr>
              <a:t>« </a:t>
            </a:r>
            <a:r>
              <a:rPr lang="en-US" sz="1600" i="1">
                <a:cs typeface="Arial"/>
              </a:rPr>
              <a:t>le fait que la </a:t>
            </a:r>
            <a:r>
              <a:rPr lang="en-US" sz="1600" i="1" err="1">
                <a:cs typeface="Arial"/>
              </a:rPr>
              <a:t>partie</a:t>
            </a:r>
            <a:r>
              <a:rPr lang="en-US" sz="1600" i="1">
                <a:cs typeface="Arial"/>
              </a:rPr>
              <a:t> adverse </a:t>
            </a:r>
            <a:r>
              <a:rPr lang="en-US" sz="1600" i="1" err="1">
                <a:cs typeface="Arial"/>
              </a:rPr>
              <a:t>ait</a:t>
            </a:r>
            <a:r>
              <a:rPr lang="en-US" sz="1600" i="1">
                <a:cs typeface="Arial"/>
              </a:rPr>
              <a:t> </a:t>
            </a:r>
            <a:r>
              <a:rPr lang="en-US" sz="1600" i="1" err="1">
                <a:cs typeface="Arial"/>
              </a:rPr>
              <a:t>parallèlement</a:t>
            </a:r>
            <a:r>
              <a:rPr lang="en-US" sz="1600" i="1">
                <a:cs typeface="Arial"/>
              </a:rPr>
              <a:t> fait le choix </a:t>
            </a:r>
            <a:r>
              <a:rPr lang="en-US" sz="1600" b="1" i="1" err="1">
                <a:cs typeface="Arial"/>
              </a:rPr>
              <a:t>d’attribuer</a:t>
            </a:r>
            <a:r>
              <a:rPr lang="en-US" sz="1600" b="1" i="1">
                <a:cs typeface="Arial"/>
              </a:rPr>
              <a:t> </a:t>
            </a:r>
            <a:r>
              <a:rPr lang="en-US" sz="1600" b="1" i="1" err="1">
                <a:cs typeface="Arial"/>
              </a:rPr>
              <a:t>d’autres</a:t>
            </a:r>
            <a:r>
              <a:rPr lang="en-US" sz="1600" b="1" i="1">
                <a:cs typeface="Arial"/>
              </a:rPr>
              <a:t> </a:t>
            </a:r>
            <a:r>
              <a:rPr lang="en-US" sz="1600" b="1" i="1" err="1">
                <a:cs typeface="Arial"/>
              </a:rPr>
              <a:t>marchés</a:t>
            </a:r>
            <a:r>
              <a:rPr lang="en-US" sz="1600" b="1" i="1">
                <a:cs typeface="Arial"/>
              </a:rPr>
              <a:t> </a:t>
            </a:r>
            <a:r>
              <a:rPr lang="en-US" sz="1600" b="1" i="1" err="1">
                <a:cs typeface="Arial"/>
              </a:rPr>
              <a:t>d’une</a:t>
            </a:r>
            <a:r>
              <a:rPr lang="en-US" sz="1600" b="1" i="1">
                <a:cs typeface="Arial"/>
              </a:rPr>
              <a:t> </a:t>
            </a:r>
            <a:r>
              <a:rPr lang="en-US" sz="1600" b="1" i="1" err="1">
                <a:cs typeface="Arial"/>
              </a:rPr>
              <a:t>ancienneté</a:t>
            </a:r>
            <a:r>
              <a:rPr lang="en-US" sz="1600" b="1" i="1">
                <a:cs typeface="Arial"/>
              </a:rPr>
              <a:t> </a:t>
            </a:r>
            <a:r>
              <a:rPr lang="en-US" sz="1600" b="1" i="1" err="1">
                <a:cs typeface="Arial"/>
              </a:rPr>
              <a:t>équivalente</a:t>
            </a:r>
            <a:r>
              <a:rPr lang="en-US" sz="1600" i="1">
                <a:cs typeface="Arial"/>
              </a:rPr>
              <a:t>, </a:t>
            </a:r>
            <a:r>
              <a:rPr lang="en-US" sz="1600" i="1" err="1">
                <a:cs typeface="Arial"/>
              </a:rPr>
              <a:t>n’est</a:t>
            </a:r>
            <a:r>
              <a:rPr lang="en-US" sz="1600" i="1">
                <a:cs typeface="Arial"/>
              </a:rPr>
              <a:t> quant à </a:t>
            </a:r>
            <a:r>
              <a:rPr lang="en-US" sz="1600" i="1" err="1">
                <a:cs typeface="Arial"/>
              </a:rPr>
              <a:t>lui</a:t>
            </a:r>
            <a:r>
              <a:rPr lang="en-US" sz="1600" i="1">
                <a:cs typeface="Arial"/>
              </a:rPr>
              <a:t> </a:t>
            </a:r>
            <a:r>
              <a:rPr lang="en-US" sz="1600" b="1" i="1">
                <a:cs typeface="Arial"/>
              </a:rPr>
              <a:t>pas de nature à </a:t>
            </a:r>
            <a:r>
              <a:rPr lang="en-US" sz="1600" b="1" i="1" err="1">
                <a:cs typeface="Arial"/>
              </a:rPr>
              <a:t>amoindrir</a:t>
            </a:r>
            <a:r>
              <a:rPr lang="en-US" sz="1600" b="1" i="1">
                <a:cs typeface="Arial"/>
              </a:rPr>
              <a:t> la pertinence du motif de </a:t>
            </a:r>
            <a:r>
              <a:rPr lang="en-US" sz="1600" b="1" i="1" err="1">
                <a:cs typeface="Arial"/>
              </a:rPr>
              <a:t>renonciation</a:t>
            </a:r>
            <a:r>
              <a:rPr lang="en-US" sz="1600" b="1" i="1">
                <a:cs typeface="Arial"/>
              </a:rPr>
              <a:t> </a:t>
            </a:r>
            <a:r>
              <a:rPr lang="en-US" sz="1600" b="1" i="1" err="1">
                <a:cs typeface="Arial"/>
              </a:rPr>
              <a:t>précité</a:t>
            </a:r>
            <a:r>
              <a:rPr lang="en-US" sz="1600" i="1">
                <a:cs typeface="Arial"/>
              </a:rPr>
              <a:t>. Le </a:t>
            </a:r>
            <a:r>
              <a:rPr lang="en-US" sz="1600" i="1" err="1">
                <a:cs typeface="Arial"/>
              </a:rPr>
              <a:t>pouvoir</a:t>
            </a:r>
            <a:r>
              <a:rPr lang="en-US" sz="1600" i="1">
                <a:cs typeface="Arial"/>
              </a:rPr>
              <a:t> </a:t>
            </a:r>
            <a:r>
              <a:rPr lang="en-US" sz="1600" i="1" err="1">
                <a:cs typeface="Arial"/>
              </a:rPr>
              <a:t>adjudicateur</a:t>
            </a:r>
            <a:r>
              <a:rPr lang="en-US" sz="1600" i="1">
                <a:cs typeface="Arial"/>
              </a:rPr>
              <a:t> </a:t>
            </a:r>
            <a:r>
              <a:rPr lang="en-US" sz="1600" i="1" err="1">
                <a:cs typeface="Arial"/>
              </a:rPr>
              <a:t>n’est</a:t>
            </a:r>
            <a:r>
              <a:rPr lang="en-US" sz="1600" i="1">
                <a:cs typeface="Arial"/>
              </a:rPr>
              <a:t> </a:t>
            </a:r>
            <a:r>
              <a:rPr lang="en-US" sz="1600" i="1" err="1">
                <a:cs typeface="Arial"/>
              </a:rPr>
              <a:t>aucunement</a:t>
            </a:r>
            <a:r>
              <a:rPr lang="en-US" sz="1600" i="1">
                <a:cs typeface="Arial"/>
              </a:rPr>
              <a:t> </a:t>
            </a:r>
            <a:r>
              <a:rPr lang="en-US" sz="1600" i="1" err="1">
                <a:cs typeface="Arial"/>
              </a:rPr>
              <a:t>lié</a:t>
            </a:r>
            <a:r>
              <a:rPr lang="en-US" sz="1600" i="1">
                <a:cs typeface="Arial"/>
              </a:rPr>
              <a:t> par les </a:t>
            </a:r>
            <a:r>
              <a:rPr lang="en-US" sz="1600" i="1" err="1">
                <a:cs typeface="Arial"/>
              </a:rPr>
              <a:t>décisions</a:t>
            </a:r>
            <a:r>
              <a:rPr lang="en-US" sz="1600" i="1">
                <a:cs typeface="Arial"/>
              </a:rPr>
              <a:t> </a:t>
            </a:r>
            <a:r>
              <a:rPr lang="en-US" sz="1600" i="1" err="1">
                <a:cs typeface="Arial"/>
              </a:rPr>
              <a:t>qu’il</a:t>
            </a:r>
            <a:r>
              <a:rPr lang="en-US" sz="1600" i="1">
                <a:cs typeface="Arial"/>
              </a:rPr>
              <a:t> </a:t>
            </a:r>
            <a:r>
              <a:rPr lang="en-US" sz="1600" i="1" err="1">
                <a:cs typeface="Arial"/>
              </a:rPr>
              <a:t>prend</a:t>
            </a:r>
            <a:r>
              <a:rPr lang="en-US" sz="1600" i="1">
                <a:cs typeface="Arial"/>
              </a:rPr>
              <a:t> dans un </a:t>
            </a:r>
            <a:r>
              <a:rPr lang="en-US" sz="1600" i="1" err="1">
                <a:cs typeface="Arial"/>
              </a:rPr>
              <a:t>autre</a:t>
            </a:r>
            <a:r>
              <a:rPr lang="en-US" sz="1600" i="1">
                <a:cs typeface="Arial"/>
              </a:rPr>
              <a:t> </a:t>
            </a:r>
            <a:r>
              <a:rPr lang="en-US" sz="1600" i="1" err="1">
                <a:cs typeface="Arial"/>
              </a:rPr>
              <a:t>marché</a:t>
            </a:r>
            <a:r>
              <a:rPr lang="en-US" sz="1600" i="1">
                <a:cs typeface="Arial"/>
              </a:rPr>
              <a:t> </a:t>
            </a:r>
            <a:r>
              <a:rPr lang="en-US" sz="1600" i="1" err="1">
                <a:cs typeface="Arial"/>
              </a:rPr>
              <a:t>similaire</a:t>
            </a:r>
            <a:r>
              <a:rPr lang="en-US" sz="1600" i="1">
                <a:cs typeface="Arial"/>
              </a:rPr>
              <a:t>, </a:t>
            </a:r>
            <a:r>
              <a:rPr lang="en-US" sz="1600" i="1" err="1">
                <a:cs typeface="Arial"/>
              </a:rPr>
              <a:t>en</a:t>
            </a:r>
            <a:r>
              <a:rPr lang="en-US" sz="1600" i="1">
                <a:cs typeface="Arial"/>
              </a:rPr>
              <a:t> </a:t>
            </a:r>
            <a:r>
              <a:rPr lang="en-US" sz="1600" i="1" err="1">
                <a:cs typeface="Arial"/>
              </a:rPr>
              <a:t>exerçant</a:t>
            </a:r>
            <a:r>
              <a:rPr lang="en-US" sz="1600" i="1">
                <a:cs typeface="Arial"/>
              </a:rPr>
              <a:t> un </a:t>
            </a:r>
            <a:r>
              <a:rPr lang="en-US" sz="1600" b="1" i="1" err="1">
                <a:cs typeface="Arial"/>
              </a:rPr>
              <a:t>pouvoir</a:t>
            </a:r>
            <a:r>
              <a:rPr lang="en-US" sz="1600" b="1" i="1">
                <a:cs typeface="Arial"/>
              </a:rPr>
              <a:t> </a:t>
            </a:r>
            <a:r>
              <a:rPr lang="en-US" sz="1600" b="1" i="1" err="1">
                <a:cs typeface="Arial"/>
              </a:rPr>
              <a:t>largement</a:t>
            </a:r>
            <a:r>
              <a:rPr lang="en-US" sz="1600" b="1" i="1">
                <a:cs typeface="Arial"/>
              </a:rPr>
              <a:t> </a:t>
            </a:r>
            <a:r>
              <a:rPr lang="en-US" sz="1600" b="1" i="1" err="1">
                <a:cs typeface="Arial"/>
              </a:rPr>
              <a:t>discrétionnaire</a:t>
            </a:r>
            <a:r>
              <a:rPr lang="en-US" sz="1600" i="1">
                <a:cs typeface="Arial"/>
              </a:rPr>
              <a:t>, </a:t>
            </a:r>
            <a:r>
              <a:rPr lang="en-US" sz="1600" i="1" err="1">
                <a:cs typeface="Arial"/>
              </a:rPr>
              <a:t>selon</a:t>
            </a:r>
            <a:r>
              <a:rPr lang="en-US" sz="1600" i="1">
                <a:cs typeface="Arial"/>
              </a:rPr>
              <a:t> les </a:t>
            </a:r>
            <a:r>
              <a:rPr lang="en-US" sz="1600" i="1" err="1">
                <a:cs typeface="Arial"/>
              </a:rPr>
              <a:t>circonstances</a:t>
            </a:r>
            <a:r>
              <a:rPr lang="en-US" sz="1600" i="1">
                <a:cs typeface="Arial"/>
              </a:rPr>
              <a:t> </a:t>
            </a:r>
            <a:r>
              <a:rPr lang="en-US" sz="1600" i="1" err="1">
                <a:cs typeface="Arial"/>
              </a:rPr>
              <a:t>propres</a:t>
            </a:r>
            <a:r>
              <a:rPr lang="en-US" sz="1600" i="1">
                <a:cs typeface="Arial"/>
              </a:rPr>
              <a:t> à </a:t>
            </a:r>
            <a:r>
              <a:rPr lang="en-US" sz="1600" i="1" err="1">
                <a:cs typeface="Arial"/>
              </a:rPr>
              <a:t>cette</a:t>
            </a:r>
            <a:r>
              <a:rPr lang="en-US" sz="1600" i="1">
                <a:cs typeface="Arial"/>
              </a:rPr>
              <a:t> </a:t>
            </a:r>
            <a:r>
              <a:rPr lang="en-US" sz="1600" i="1" err="1">
                <a:cs typeface="Arial"/>
              </a:rPr>
              <a:t>autre</a:t>
            </a:r>
            <a:r>
              <a:rPr lang="en-US" sz="1600" i="1">
                <a:cs typeface="Arial"/>
              </a:rPr>
              <a:t> </a:t>
            </a:r>
            <a:r>
              <a:rPr lang="en-US" sz="1600" i="1" err="1">
                <a:cs typeface="Arial"/>
              </a:rPr>
              <a:t>procédure</a:t>
            </a:r>
            <a:r>
              <a:rPr lang="en-US" sz="1600" i="1">
                <a:cs typeface="Arial"/>
              </a:rPr>
              <a:t>. </a:t>
            </a:r>
            <a:r>
              <a:rPr lang="en-US" sz="1600" i="1" err="1">
                <a:cs typeface="Arial"/>
              </a:rPr>
              <a:t>L’obligation</a:t>
            </a:r>
            <a:r>
              <a:rPr lang="en-US" sz="1600" i="1">
                <a:cs typeface="Arial"/>
              </a:rPr>
              <a:t> de motivation </a:t>
            </a:r>
            <a:r>
              <a:rPr lang="en-US" sz="1600" i="1" err="1">
                <a:cs typeface="Arial"/>
              </a:rPr>
              <a:t>formelle</a:t>
            </a:r>
            <a:r>
              <a:rPr lang="en-US" sz="1600" i="1">
                <a:cs typeface="Arial"/>
              </a:rPr>
              <a:t> qui </a:t>
            </a:r>
            <a:r>
              <a:rPr lang="en-US" sz="1600" i="1" err="1">
                <a:cs typeface="Arial"/>
              </a:rPr>
              <a:t>s’impose</a:t>
            </a:r>
            <a:r>
              <a:rPr lang="en-US" sz="1600" i="1">
                <a:cs typeface="Arial"/>
              </a:rPr>
              <a:t> au </a:t>
            </a:r>
            <a:r>
              <a:rPr lang="en-US" sz="1600" i="1" err="1">
                <a:cs typeface="Arial"/>
              </a:rPr>
              <a:t>pouvoir</a:t>
            </a:r>
            <a:r>
              <a:rPr lang="en-US" sz="1600" i="1">
                <a:cs typeface="Arial"/>
              </a:rPr>
              <a:t> </a:t>
            </a:r>
            <a:r>
              <a:rPr lang="en-US" sz="1600" i="1" err="1">
                <a:cs typeface="Arial"/>
              </a:rPr>
              <a:t>adjudicateur</a:t>
            </a:r>
            <a:r>
              <a:rPr lang="en-US" sz="1600" b="1" i="1">
                <a:cs typeface="Arial"/>
              </a:rPr>
              <a:t> ne le </a:t>
            </a:r>
            <a:r>
              <a:rPr lang="en-US" sz="1600" b="1" i="1" err="1">
                <a:cs typeface="Arial"/>
              </a:rPr>
              <a:t>contraint</a:t>
            </a:r>
            <a:r>
              <a:rPr lang="en-US" sz="1600" b="1" i="1">
                <a:cs typeface="Arial"/>
              </a:rPr>
              <a:t> par </a:t>
            </a:r>
            <a:r>
              <a:rPr lang="en-US" sz="1600" b="1" i="1" err="1">
                <a:cs typeface="Arial"/>
              </a:rPr>
              <a:t>ailleurs</a:t>
            </a:r>
            <a:r>
              <a:rPr lang="en-US" sz="1600" b="1" i="1">
                <a:cs typeface="Arial"/>
              </a:rPr>
              <a:t> pas à justifier les raisons pour </a:t>
            </a:r>
            <a:r>
              <a:rPr lang="en-US" sz="1600" b="1" i="1" err="1">
                <a:cs typeface="Arial"/>
              </a:rPr>
              <a:t>lesquelles</a:t>
            </a:r>
            <a:r>
              <a:rPr lang="en-US" sz="1600" b="1" i="1">
                <a:cs typeface="Arial"/>
              </a:rPr>
              <a:t> son </a:t>
            </a:r>
            <a:r>
              <a:rPr lang="en-US" sz="1600" b="1" i="1" err="1">
                <a:cs typeface="Arial"/>
              </a:rPr>
              <a:t>appréciation</a:t>
            </a:r>
            <a:r>
              <a:rPr lang="en-US" sz="1600" b="1" i="1">
                <a:cs typeface="Arial"/>
              </a:rPr>
              <a:t> quant à </a:t>
            </a:r>
            <a:r>
              <a:rPr lang="en-US" sz="1600" b="1" i="1" err="1">
                <a:cs typeface="Arial"/>
              </a:rPr>
              <a:t>l’opportunité</a:t>
            </a:r>
            <a:r>
              <a:rPr lang="en-US" sz="1600" b="1" i="1">
                <a:cs typeface="Arial"/>
              </a:rPr>
              <a:t> de passer un </a:t>
            </a:r>
            <a:r>
              <a:rPr lang="en-US" sz="1600" b="1" i="1" err="1">
                <a:cs typeface="Arial"/>
              </a:rPr>
              <a:t>marché</a:t>
            </a:r>
            <a:r>
              <a:rPr lang="en-US" sz="1600" b="1" i="1">
                <a:cs typeface="Arial"/>
              </a:rPr>
              <a:t> </a:t>
            </a:r>
            <a:r>
              <a:rPr lang="en-US" sz="1600" b="1" i="1" err="1">
                <a:cs typeface="Arial"/>
              </a:rPr>
              <a:t>ou</a:t>
            </a:r>
            <a:r>
              <a:rPr lang="en-US" sz="1600" b="1" i="1">
                <a:cs typeface="Arial"/>
              </a:rPr>
              <a:t> </a:t>
            </a:r>
            <a:r>
              <a:rPr lang="en-US" sz="1600" b="1" i="1" err="1">
                <a:cs typeface="Arial"/>
              </a:rPr>
              <a:t>d’y</a:t>
            </a:r>
            <a:r>
              <a:rPr lang="en-US" sz="1600" b="1" i="1">
                <a:cs typeface="Arial"/>
              </a:rPr>
              <a:t> </a:t>
            </a:r>
            <a:r>
              <a:rPr lang="en-US" sz="1600" b="1" i="1" err="1">
                <a:cs typeface="Arial"/>
              </a:rPr>
              <a:t>renoncer</a:t>
            </a:r>
            <a:r>
              <a:rPr lang="en-US" sz="1600" b="1" i="1">
                <a:cs typeface="Arial"/>
              </a:rPr>
              <a:t> </a:t>
            </a:r>
            <a:r>
              <a:rPr lang="en-US" sz="1600" b="1" i="1" err="1">
                <a:cs typeface="Arial"/>
              </a:rPr>
              <a:t>peut</a:t>
            </a:r>
            <a:r>
              <a:rPr lang="en-US" sz="1600" b="1" i="1">
                <a:cs typeface="Arial"/>
              </a:rPr>
              <a:t> varier </a:t>
            </a:r>
            <a:r>
              <a:rPr lang="en-US" sz="1600" b="1" i="1" err="1">
                <a:cs typeface="Arial"/>
              </a:rPr>
              <a:t>d’une</a:t>
            </a:r>
            <a:r>
              <a:rPr lang="en-US" sz="1600" b="1" i="1">
                <a:cs typeface="Arial"/>
              </a:rPr>
              <a:t> </a:t>
            </a:r>
            <a:r>
              <a:rPr lang="en-US" sz="1600" b="1" i="1" err="1">
                <a:cs typeface="Arial"/>
              </a:rPr>
              <a:t>procédure</a:t>
            </a:r>
            <a:r>
              <a:rPr lang="en-US" sz="1600" b="1" i="1">
                <a:cs typeface="Arial"/>
              </a:rPr>
              <a:t> à </a:t>
            </a:r>
            <a:r>
              <a:rPr lang="en-US" sz="1600" b="1" i="1" err="1">
                <a:cs typeface="Arial"/>
              </a:rPr>
              <a:t>l’autre</a:t>
            </a:r>
            <a:r>
              <a:rPr lang="en-US" sz="1600" i="1">
                <a:cs typeface="Arial"/>
              </a:rPr>
              <a:t>.</a:t>
            </a:r>
            <a:r>
              <a:rPr lang="en-US" sz="1600" b="1">
                <a:cs typeface="Arial"/>
              </a:rPr>
              <a:t> </a:t>
            </a:r>
            <a:r>
              <a:rPr lang="fr-BE" sz="1600">
                <a:cs typeface="Arial"/>
              </a:rPr>
              <a:t>»</a:t>
            </a:r>
            <a:endParaRPr lang="en-US" sz="1600">
              <a:cs typeface="Arial"/>
            </a:endParaRPr>
          </a:p>
          <a:p>
            <a:pPr marL="461645" lvl="1" indent="-236220" algn="just">
              <a:buClr>
                <a:srgbClr val="6F6F6F"/>
              </a:buClr>
              <a:buFont typeface="Courier New" panose="020B0604020202020204" pitchFamily="34" charset="0"/>
              <a:buChar char="o"/>
            </a:pPr>
            <a:endParaRPr lang="en-US" sz="1600">
              <a:cs typeface="Arial"/>
            </a:endParaRPr>
          </a:p>
          <a:p>
            <a:pPr marL="229870" indent="-229870" algn="just"/>
            <a:endParaRPr lang="en-US" i="1">
              <a:cs typeface="Arial"/>
            </a:endParaRPr>
          </a:p>
          <a:p>
            <a:pPr marL="229870" indent="-229870"/>
            <a:endParaRPr lang="en-US">
              <a:cs typeface="Arial"/>
            </a:endParaRPr>
          </a:p>
        </p:txBody>
      </p:sp>
      <p:sp>
        <p:nvSpPr>
          <p:cNvPr id="9" name="Text Placeholder 2">
            <a:extLst>
              <a:ext uri="{FF2B5EF4-FFF2-40B4-BE49-F238E27FC236}">
                <a16:creationId xmlns:a16="http://schemas.microsoft.com/office/drawing/2014/main" id="{84E44B4E-BAA6-5354-870E-12792CEECD8A}"/>
              </a:ext>
            </a:extLst>
          </p:cNvPr>
          <p:cNvSpPr txBox="1">
            <a:spLocks/>
          </p:cNvSpPr>
          <p:nvPr/>
        </p:nvSpPr>
        <p:spPr>
          <a:xfrm>
            <a:off x="520100" y="1432152"/>
            <a:ext cx="5504799" cy="590170"/>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Renonciation à l'attribution d'un marché - motivation</a:t>
            </a:r>
          </a:p>
        </p:txBody>
      </p:sp>
      <p:pic>
        <p:nvPicPr>
          <p:cNvPr id="5" name="Picture 4">
            <a:extLst>
              <a:ext uri="{FF2B5EF4-FFF2-40B4-BE49-F238E27FC236}">
                <a16:creationId xmlns:a16="http://schemas.microsoft.com/office/drawing/2014/main" id="{A3866233-7E7D-FD11-CDAE-8935BB3FC804}"/>
              </a:ext>
            </a:extLst>
          </p:cNvPr>
          <p:cNvPicPr>
            <a:picLocks noChangeAspect="1"/>
          </p:cNvPicPr>
          <p:nvPr/>
        </p:nvPicPr>
        <p:blipFill>
          <a:blip r:embed="rId2"/>
          <a:srcRect l="17111" t="3522" r="36518" b="13526"/>
          <a:stretch/>
        </p:blipFill>
        <p:spPr>
          <a:xfrm>
            <a:off x="6546359" y="-2319"/>
            <a:ext cx="5648005" cy="6596486"/>
          </a:xfrm>
          <a:prstGeom prst="rect">
            <a:avLst/>
          </a:prstGeom>
        </p:spPr>
      </p:pic>
      <p:sp>
        <p:nvSpPr>
          <p:cNvPr id="8" name="Text Placeholder 1">
            <a:extLst>
              <a:ext uri="{FF2B5EF4-FFF2-40B4-BE49-F238E27FC236}">
                <a16:creationId xmlns:a16="http://schemas.microsoft.com/office/drawing/2014/main" id="{C705EB81-1D22-1DC7-6573-925001847EF8}"/>
              </a:ext>
            </a:extLst>
          </p:cNvPr>
          <p:cNvSpPr txBox="1">
            <a:spLocks/>
          </p:cNvSpPr>
          <p:nvPr/>
        </p:nvSpPr>
        <p:spPr>
          <a:xfrm>
            <a:off x="393639" y="247789"/>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084471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D67ED081-8C96-D48B-EC1C-BF7170CEE43D}"/>
              </a:ext>
            </a:extLst>
          </p:cNvPr>
          <p:cNvSpPr>
            <a:spLocks noGrp="1"/>
          </p:cNvSpPr>
          <p:nvPr>
            <p:ph sz="quarter" idx="18"/>
          </p:nvPr>
        </p:nvSpPr>
        <p:spPr>
          <a:xfrm>
            <a:off x="388939" y="1716343"/>
            <a:ext cx="11160124" cy="5380203"/>
          </a:xfrm>
        </p:spPr>
        <p:txBody>
          <a:bodyPr vert="horz" lIns="0" tIns="0" rIns="0" bIns="0" spcCol="137160" rtlCol="0" anchor="t">
            <a:noAutofit/>
          </a:bodyPr>
          <a:lstStyle/>
          <a:p>
            <a:pPr marL="229870" indent="-229870" algn="just"/>
            <a:r>
              <a:rPr lang="fr-BE" sz="1800" dirty="0"/>
              <a:t>L’objet du recours est la décision prise par RESA d’« </a:t>
            </a:r>
            <a:r>
              <a:rPr lang="fr-BE" sz="1800" i="1" dirty="0"/>
              <a:t>arrêter la procédure d’attribution du marché “Entretien des espaces verts aux abords des postes 70/15 </a:t>
            </a:r>
            <a:r>
              <a:rPr lang="fr-BE" sz="1800" i="1" dirty="0" err="1"/>
              <a:t>kv</a:t>
            </a:r>
            <a:r>
              <a:rPr lang="fr-BE" sz="1800" i="1" dirty="0"/>
              <a:t>, cabines réseau (gaz et électricité)” - 4 lots (lot 1 zone 1; lot 2 zone 2 ; lot 3 zone 3 ; lot 4 zone 4) en vertu des articles 85 et 153 de la loi du 17 juin 2016 et de charger ses services de procéder à la rédaction de nouveaux documents de marché en vue d’une relance ultérieure du marché – 4 lots </a:t>
            </a:r>
            <a:r>
              <a:rPr lang="fr-BE" sz="1800" dirty="0"/>
              <a:t>»</a:t>
            </a:r>
            <a:endParaRPr lang="en-US" sz="1800" dirty="0">
              <a:cs typeface="Arial"/>
            </a:endParaRPr>
          </a:p>
          <a:p>
            <a:pPr marL="229870" indent="-229870" algn="just"/>
            <a:r>
              <a:rPr lang="fr-BE" sz="1800" dirty="0"/>
              <a:t>La </a:t>
            </a:r>
            <a:r>
              <a:rPr lang="fr-BE" sz="1800" b="1" dirty="0"/>
              <a:t>partie requérante</a:t>
            </a:r>
            <a:r>
              <a:rPr lang="fr-BE" sz="1800" dirty="0"/>
              <a:t> établit deux griefs : </a:t>
            </a:r>
            <a:endParaRPr lang="fr-BE" sz="1800" dirty="0">
              <a:cs typeface="Arial" panose="020B0604020202020204"/>
            </a:endParaRPr>
          </a:p>
          <a:p>
            <a:pPr marL="461645" lvl="1" indent="-236220" algn="just"/>
            <a:r>
              <a:rPr lang="fr-BE" sz="1800" dirty="0"/>
              <a:t>« </a:t>
            </a:r>
            <a:r>
              <a:rPr lang="fr-BE" sz="1800" i="1" dirty="0"/>
              <a:t>elle soutient que, dans le contexte particulier du marché, les </a:t>
            </a:r>
            <a:r>
              <a:rPr lang="fr-BE" sz="1800" b="1" i="1" dirty="0"/>
              <a:t>motifs</a:t>
            </a:r>
            <a:r>
              <a:rPr lang="fr-BE" sz="1800" i="1" dirty="0"/>
              <a:t> sur lesquels la partie adverse a fondé sa décision de renoncer à la passation du marché sont </a:t>
            </a:r>
            <a:r>
              <a:rPr lang="fr-BE" sz="1800" b="1" i="1" dirty="0"/>
              <a:t>inexacts</a:t>
            </a:r>
            <a:r>
              <a:rPr lang="fr-BE" sz="1800" i="1" dirty="0"/>
              <a:t> ou ne</a:t>
            </a:r>
            <a:r>
              <a:rPr lang="fr-BE" sz="1800" b="1" i="1" dirty="0"/>
              <a:t> suffisent pas à justifier</a:t>
            </a:r>
            <a:r>
              <a:rPr lang="fr-BE" sz="1800" i="1" dirty="0"/>
              <a:t> cette décision </a:t>
            </a:r>
            <a:r>
              <a:rPr lang="fr-BE" sz="1800" dirty="0"/>
              <a:t>»;</a:t>
            </a:r>
            <a:endParaRPr lang="fr-BE" sz="1800" dirty="0">
              <a:cs typeface="Arial" panose="020B0604020202020204"/>
            </a:endParaRPr>
          </a:p>
          <a:p>
            <a:pPr marL="461645" lvl="1" indent="-236220" algn="just"/>
            <a:r>
              <a:rPr lang="fr-BE" sz="1800" dirty="0"/>
              <a:t>« </a:t>
            </a:r>
            <a:r>
              <a:rPr lang="fr-BE" sz="1800" i="1" dirty="0"/>
              <a:t>elle soutient que la décision de renoncer à la passation du marché et de relancer une nouvelle procédure de passation n’apporte </a:t>
            </a:r>
            <a:r>
              <a:rPr lang="fr-BE" sz="1800" b="1" i="1" dirty="0"/>
              <a:t>aucun bénéfice</a:t>
            </a:r>
            <a:r>
              <a:rPr lang="fr-BE" sz="1800" i="1" dirty="0"/>
              <a:t> aux parties adverses </a:t>
            </a:r>
            <a:r>
              <a:rPr lang="fr-BE" sz="1800" b="1" i="1" dirty="0"/>
              <a:t>ou</a:t>
            </a:r>
            <a:r>
              <a:rPr lang="fr-BE" sz="1800" i="1" dirty="0"/>
              <a:t>, si elle en apporte un (quod non), ces bénéfices sont </a:t>
            </a:r>
            <a:r>
              <a:rPr lang="fr-BE" sz="1800" b="1" i="1" dirty="0"/>
              <a:t>largement inférieurs au préjudice</a:t>
            </a:r>
            <a:r>
              <a:rPr lang="fr-BE" sz="1800" i="1" dirty="0"/>
              <a:t> causé à la partie requérante du fait de ne pas reprendre l’analyse du dossier </a:t>
            </a:r>
            <a:r>
              <a:rPr lang="fr-BE" sz="1800" dirty="0"/>
              <a:t>»;</a:t>
            </a:r>
            <a:endParaRPr lang="fr-BE" sz="1800" dirty="0">
              <a:cs typeface="Arial" panose="020B0604020202020204"/>
            </a:endParaRPr>
          </a:p>
          <a:p>
            <a:pPr marL="461645" lvl="1" indent="-236220" algn="just"/>
            <a:r>
              <a:rPr lang="fr-BE" sz="1800" dirty="0"/>
              <a:t>« </a:t>
            </a:r>
            <a:r>
              <a:rPr lang="fr-BE" sz="1800" i="1" dirty="0"/>
              <a:t>Elle en déduit que les parties adverses n’ont pas pu valablement renoncer à attribuer le marché et auraient dû reprendre l’analyse du dossier en l’état où la procédure se trouvait à la suite du retrait de la décision d’attribution du 15 janvier 2024, afin de procéder à la réfection de cette décision </a:t>
            </a:r>
            <a:r>
              <a:rPr lang="fr-BE" sz="1800" dirty="0"/>
              <a:t>».</a:t>
            </a:r>
            <a:endParaRPr lang="fr-BE" sz="1800" dirty="0">
              <a:cs typeface="Arial" panose="020B0604020202020204"/>
            </a:endParaRPr>
          </a:p>
        </p:txBody>
      </p:sp>
      <p:sp>
        <p:nvSpPr>
          <p:cNvPr id="4" name="Espace réservé du numéro de diapositive 3">
            <a:extLst>
              <a:ext uri="{FF2B5EF4-FFF2-40B4-BE49-F238E27FC236}">
                <a16:creationId xmlns:a16="http://schemas.microsoft.com/office/drawing/2014/main" id="{7C0856F2-79A4-C3EF-F23D-5924E23B409C}"/>
              </a:ext>
            </a:extLst>
          </p:cNvPr>
          <p:cNvSpPr>
            <a:spLocks noGrp="1"/>
          </p:cNvSpPr>
          <p:nvPr>
            <p:ph type="sldNum" sz="quarter" idx="12"/>
          </p:nvPr>
        </p:nvSpPr>
        <p:spPr/>
        <p:txBody>
          <a:bodyPr/>
          <a:lstStyle/>
          <a:p>
            <a:fld id="{F9591D4C-BB8F-AE46-BE73-C616F30BBC5B}" type="slidenum">
              <a:rPr lang="en-US" smtClean="0"/>
              <a:pPr/>
              <a:t>103</a:t>
            </a:fld>
            <a:endParaRPr lang="en-US"/>
          </a:p>
        </p:txBody>
      </p:sp>
      <p:sp>
        <p:nvSpPr>
          <p:cNvPr id="7" name="Espace réservé du pied de page 6">
            <a:extLst>
              <a:ext uri="{FF2B5EF4-FFF2-40B4-BE49-F238E27FC236}">
                <a16:creationId xmlns:a16="http://schemas.microsoft.com/office/drawing/2014/main" id="{A59B8C8E-0C5C-BD42-A7CC-C82D3FDA0ACF}"/>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81B972DD-D77A-47D5-B66A-9FD38E333F5A}"/>
              </a:ext>
            </a:extLst>
          </p:cNvPr>
          <p:cNvSpPr txBox="1">
            <a:spLocks noGrp="1"/>
          </p:cNvSpPr>
          <p:nvPr>
            <p:ph type="body" idx="1"/>
          </p:nvPr>
        </p:nvSpPr>
        <p:spPr>
          <a:xfrm>
            <a:off x="515937" y="672775"/>
            <a:ext cx="11160125" cy="4365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algn="just">
              <a:defRPr/>
            </a:pPr>
            <a:r>
              <a:rPr lang="fr-BE" sz="2800" b="0">
                <a:solidFill>
                  <a:srgbClr val="0073CF"/>
                </a:solidFill>
                <a:latin typeface="Cambria"/>
                <a:ea typeface="Cambria"/>
              </a:rPr>
              <a:t>C.E., arrêt n° 260.073 du 10 juin 2024, </a:t>
            </a:r>
            <a:r>
              <a:rPr lang="fr-BE" sz="2800" b="0" i="1">
                <a:solidFill>
                  <a:srgbClr val="0073CF"/>
                </a:solidFill>
                <a:latin typeface="Cambria"/>
                <a:ea typeface="Cambria"/>
              </a:rPr>
              <a:t>S.R.L. DEVILLERS </a:t>
            </a:r>
            <a:r>
              <a:rPr lang="fr-BE" sz="2800" b="0">
                <a:solidFill>
                  <a:srgbClr val="0073CF"/>
                </a:solidFill>
                <a:latin typeface="Cambria"/>
                <a:ea typeface="Cambria"/>
              </a:rPr>
              <a:t>(extrême urgence)</a:t>
            </a:r>
          </a:p>
        </p:txBody>
      </p:sp>
      <p:sp>
        <p:nvSpPr>
          <p:cNvPr id="5" name="Text Placeholder 1">
            <a:extLst>
              <a:ext uri="{FF2B5EF4-FFF2-40B4-BE49-F238E27FC236}">
                <a16:creationId xmlns:a16="http://schemas.microsoft.com/office/drawing/2014/main" id="{B0E651B1-2FC0-17ED-26A8-48EB69A1104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
        <p:nvSpPr>
          <p:cNvPr id="9" name="Text Placeholder 2">
            <a:extLst>
              <a:ext uri="{FF2B5EF4-FFF2-40B4-BE49-F238E27FC236}">
                <a16:creationId xmlns:a16="http://schemas.microsoft.com/office/drawing/2014/main" id="{67D00712-3DE1-87C7-AC9F-4B7688682C8E}"/>
              </a:ext>
            </a:extLst>
          </p:cNvPr>
          <p:cNvSpPr txBox="1">
            <a:spLocks/>
          </p:cNvSpPr>
          <p:nvPr/>
        </p:nvSpPr>
        <p:spPr>
          <a:xfrm>
            <a:off x="535831" y="1379292"/>
            <a:ext cx="11160124" cy="435600"/>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Renonciation à l’attribution du marché – motivation</a:t>
            </a:r>
          </a:p>
        </p:txBody>
      </p:sp>
    </p:spTree>
    <p:extLst>
      <p:ext uri="{BB962C8B-B14F-4D97-AF65-F5344CB8AC3E}">
        <p14:creationId xmlns:p14="http://schemas.microsoft.com/office/powerpoint/2010/main" val="24123291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D67ED081-8C96-D48B-EC1C-BF7170CEE43D}"/>
              </a:ext>
            </a:extLst>
          </p:cNvPr>
          <p:cNvSpPr>
            <a:spLocks noGrp="1"/>
          </p:cNvSpPr>
          <p:nvPr>
            <p:ph sz="quarter" idx="18"/>
          </p:nvPr>
        </p:nvSpPr>
        <p:spPr>
          <a:xfrm>
            <a:off x="517469" y="2313089"/>
            <a:ext cx="11160124" cy="5380203"/>
          </a:xfrm>
        </p:spPr>
        <p:txBody>
          <a:bodyPr vert="horz" lIns="0" tIns="0" rIns="0" bIns="0" spcCol="137160" rtlCol="0" anchor="t">
            <a:noAutofit/>
          </a:bodyPr>
          <a:lstStyle/>
          <a:p>
            <a:pPr marL="229870" indent="-229870" algn="just"/>
            <a:r>
              <a:rPr lang="fr-BE" sz="1800"/>
              <a:t>Le C.E. dans un premier temps rappelle que la décision de renoncer à l’attribution d’un marché public est soumise à la loi du 17 juin 2013 relative à la motivation, à l’information et aux voies de recours en matière de marchés publics, de certains marchés de travaux, de fournitures et de services et de concessions. </a:t>
            </a:r>
            <a:endParaRPr lang="en-US"/>
          </a:p>
          <a:p>
            <a:pPr marL="229870" indent="-229870" algn="just"/>
            <a:r>
              <a:rPr lang="fr-BE" sz="1800"/>
              <a:t>Puis, il indique que cette décision relève du </a:t>
            </a:r>
            <a:r>
              <a:rPr lang="fr-BE" sz="1800" b="1"/>
              <a:t>pouvoir discrétionnaire</a:t>
            </a:r>
            <a:r>
              <a:rPr lang="fr-BE" sz="1800"/>
              <a:t> du PA, </a:t>
            </a:r>
            <a:r>
              <a:rPr lang="fr-BE" sz="1800" b="1"/>
              <a:t>mais</a:t>
            </a:r>
            <a:r>
              <a:rPr lang="fr-BE" sz="1800"/>
              <a:t> que pour que cette décision ne soit pas prise de façon arbitraire, doit toutefois être fondée sur des </a:t>
            </a:r>
            <a:r>
              <a:rPr lang="fr-BE" sz="1800" b="1"/>
              <a:t>motifs</a:t>
            </a:r>
            <a:r>
              <a:rPr lang="fr-BE" sz="1800"/>
              <a:t> exacts, pertinents et admissibles, repris dans une motivation formelle. Il répète alors les objectifs de la motivation formelle et l’applique au cas ,d’espèce : </a:t>
            </a:r>
            <a:endParaRPr lang="fr-BE" sz="1800">
              <a:cs typeface="Arial" panose="020B0604020202020204"/>
            </a:endParaRPr>
          </a:p>
          <a:p>
            <a:pPr marL="461645" lvl="1" indent="-236220" algn="just"/>
            <a:r>
              <a:rPr lang="fr-BE" sz="1800"/>
              <a:t>« </a:t>
            </a:r>
            <a:r>
              <a:rPr lang="fr-BE" sz="1800" i="1"/>
              <a:t>En l’espèce, l’acte attaqué intervient au terme d’une procédure de passation, jalonnée de plusieurs étapes et décisions prises par les parties adverses à savoir, le lancement d’une première procédure de passation de marché public par des avis de marché publiés les 25 et 30 novembre 2022, une décision de ne pas attribuer le marché du 7 juin 2023, le lancement d’une seconde procédure d’attribution d’un marché public par des avis de marché publiés les 23 et 28 juin 2023, une décision d’attribution du marché du 15 janvier 2024, une décision de retrait du 7 février 2024 et finalement la décision, attaquée, d’arrêter également la seconde procédure de passation de marché public. </a:t>
            </a:r>
            <a:r>
              <a:rPr lang="fr-BE" sz="1800"/>
              <a:t>»</a:t>
            </a:r>
            <a:endParaRPr lang="fr-BE" sz="1800" i="1">
              <a:cs typeface="Arial" panose="020B0604020202020204"/>
            </a:endParaRPr>
          </a:p>
        </p:txBody>
      </p:sp>
      <p:sp>
        <p:nvSpPr>
          <p:cNvPr id="4" name="Espace réservé du numéro de diapositive 3">
            <a:extLst>
              <a:ext uri="{FF2B5EF4-FFF2-40B4-BE49-F238E27FC236}">
                <a16:creationId xmlns:a16="http://schemas.microsoft.com/office/drawing/2014/main" id="{7C0856F2-79A4-C3EF-F23D-5924E23B409C}"/>
              </a:ext>
            </a:extLst>
          </p:cNvPr>
          <p:cNvSpPr>
            <a:spLocks noGrp="1"/>
          </p:cNvSpPr>
          <p:nvPr>
            <p:ph type="sldNum" sz="quarter" idx="12"/>
          </p:nvPr>
        </p:nvSpPr>
        <p:spPr/>
        <p:txBody>
          <a:bodyPr/>
          <a:lstStyle/>
          <a:p>
            <a:fld id="{F9591D4C-BB8F-AE46-BE73-C616F30BBC5B}" type="slidenum">
              <a:rPr lang="en-US" smtClean="0"/>
              <a:pPr/>
              <a:t>104</a:t>
            </a:fld>
            <a:endParaRPr lang="en-US"/>
          </a:p>
        </p:txBody>
      </p:sp>
      <p:sp>
        <p:nvSpPr>
          <p:cNvPr id="7" name="Espace réservé du pied de page 6">
            <a:extLst>
              <a:ext uri="{FF2B5EF4-FFF2-40B4-BE49-F238E27FC236}">
                <a16:creationId xmlns:a16="http://schemas.microsoft.com/office/drawing/2014/main" id="{A59B8C8E-0C5C-BD42-A7CC-C82D3FDA0ACF}"/>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81B972DD-D77A-47D5-B66A-9FD38E333F5A}"/>
              </a:ext>
            </a:extLst>
          </p:cNvPr>
          <p:cNvSpPr txBox="1">
            <a:spLocks noGrp="1"/>
          </p:cNvSpPr>
          <p:nvPr>
            <p:ph type="body" idx="1"/>
          </p:nvPr>
        </p:nvSpPr>
        <p:spPr>
          <a:xfrm>
            <a:off x="506756" y="819667"/>
            <a:ext cx="11160125" cy="4365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b="0">
                <a:solidFill>
                  <a:srgbClr val="0073CF"/>
                </a:solidFill>
                <a:latin typeface="Cambria"/>
                <a:ea typeface="Cambria"/>
              </a:rPr>
              <a:t>C.E., arrêt n° 260.073 du 10 juin 2024, </a:t>
            </a:r>
            <a:r>
              <a:rPr lang="fr-BE" sz="2800" b="0" i="1">
                <a:solidFill>
                  <a:srgbClr val="0073CF"/>
                </a:solidFill>
                <a:latin typeface="Cambria"/>
                <a:ea typeface="Cambria"/>
              </a:rPr>
              <a:t>S.R.L. DEVILLERS </a:t>
            </a:r>
            <a:r>
              <a:rPr lang="fr-BE" sz="2800" b="0">
                <a:solidFill>
                  <a:srgbClr val="0073CF"/>
                </a:solidFill>
                <a:latin typeface="Cambria"/>
                <a:ea typeface="Cambria"/>
              </a:rPr>
              <a:t>(extrême urgence)</a:t>
            </a:r>
            <a:endParaRPr lang="en-US" sz="2800" b="0">
              <a:solidFill>
                <a:srgbClr val="0073CF"/>
              </a:solidFill>
              <a:latin typeface="Cambria"/>
              <a:ea typeface="Cambria"/>
            </a:endParaRPr>
          </a:p>
        </p:txBody>
      </p:sp>
      <p:sp>
        <p:nvSpPr>
          <p:cNvPr id="5" name="Text Placeholder 1">
            <a:extLst>
              <a:ext uri="{FF2B5EF4-FFF2-40B4-BE49-F238E27FC236}">
                <a16:creationId xmlns:a16="http://schemas.microsoft.com/office/drawing/2014/main" id="{907F1DDD-3816-E40B-99FE-D6940FD47705}"/>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
        <p:nvSpPr>
          <p:cNvPr id="9" name="Text Placeholder 2">
            <a:extLst>
              <a:ext uri="{FF2B5EF4-FFF2-40B4-BE49-F238E27FC236}">
                <a16:creationId xmlns:a16="http://schemas.microsoft.com/office/drawing/2014/main" id="{FB9BC88C-5685-1797-18E6-ADF2AC4ADC6C}"/>
              </a:ext>
            </a:extLst>
          </p:cNvPr>
          <p:cNvSpPr txBox="1">
            <a:spLocks/>
          </p:cNvSpPr>
          <p:nvPr/>
        </p:nvSpPr>
        <p:spPr>
          <a:xfrm>
            <a:off x="508288" y="1718979"/>
            <a:ext cx="11160124" cy="435600"/>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Renonciation à l’attribution du marché – motivation</a:t>
            </a:r>
          </a:p>
        </p:txBody>
      </p:sp>
    </p:spTree>
    <p:extLst>
      <p:ext uri="{BB962C8B-B14F-4D97-AF65-F5344CB8AC3E}">
        <p14:creationId xmlns:p14="http://schemas.microsoft.com/office/powerpoint/2010/main" val="13541905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D67ED081-8C96-D48B-EC1C-BF7170CEE43D}"/>
              </a:ext>
            </a:extLst>
          </p:cNvPr>
          <p:cNvSpPr>
            <a:spLocks noGrp="1"/>
          </p:cNvSpPr>
          <p:nvPr>
            <p:ph sz="quarter" idx="18"/>
          </p:nvPr>
        </p:nvSpPr>
        <p:spPr>
          <a:xfrm>
            <a:off x="510418" y="2273440"/>
            <a:ext cx="11160124" cy="5380203"/>
          </a:xfrm>
        </p:spPr>
        <p:txBody>
          <a:bodyPr vert="horz" lIns="0" tIns="0" rIns="0" bIns="0" spcCol="137160" rtlCol="0" anchor="t">
            <a:noAutofit/>
          </a:bodyPr>
          <a:lstStyle/>
          <a:p>
            <a:pPr marL="229870" indent="-229870"/>
            <a:r>
              <a:rPr lang="fr-BE" sz="1800"/>
              <a:t>La C.E constate que deux motifs sont pris par le PA pour motiver sa décision : </a:t>
            </a:r>
            <a:endParaRPr lang="en-US"/>
          </a:p>
          <a:p>
            <a:pPr marL="461645" lvl="1" indent="-236220" algn="just"/>
            <a:r>
              <a:rPr lang="fr-BE" sz="1800"/>
              <a:t>« </a:t>
            </a:r>
            <a:r>
              <a:rPr lang="fr-BE" sz="1800" i="1"/>
              <a:t>le </a:t>
            </a:r>
            <a:r>
              <a:rPr lang="fr-BE" sz="1800" b="1" i="1"/>
              <a:t>premier motif </a:t>
            </a:r>
            <a:r>
              <a:rPr lang="fr-BE" sz="1800" i="1"/>
              <a:t>sur lequel l’acte attaqué se fonde tient à </a:t>
            </a:r>
            <a:r>
              <a:rPr lang="fr-BE" sz="1800" b="1" i="1"/>
              <a:t>l’imprécision d’un critère de sélection</a:t>
            </a:r>
            <a:r>
              <a:rPr lang="fr-BE" sz="1800" i="1"/>
              <a:t> lié à la capacité technique et professionnelle des soumissionnaires et, plus particulièrement, du critère relatif aux références de contrats d’entretien et d’aménagement d’espaces verts. </a:t>
            </a:r>
            <a:r>
              <a:rPr lang="fr-BE" sz="1800"/>
              <a:t>»</a:t>
            </a:r>
            <a:endParaRPr lang="fr-BE" sz="1800">
              <a:cs typeface="Arial" panose="020B0604020202020204"/>
            </a:endParaRPr>
          </a:p>
          <a:p>
            <a:pPr marL="461645" lvl="1" indent="-236220" algn="just"/>
            <a:r>
              <a:rPr lang="fr-BE" sz="1800"/>
              <a:t>« </a:t>
            </a:r>
            <a:r>
              <a:rPr lang="fr-BE" sz="1800" i="1"/>
              <a:t>la</a:t>
            </a:r>
            <a:r>
              <a:rPr lang="fr-BE" sz="1800" b="1" i="1"/>
              <a:t> partie adverse ne peut être suivie</a:t>
            </a:r>
            <a:r>
              <a:rPr lang="fr-BE" sz="1800" i="1"/>
              <a:t> lorsqu’elle avance que le critère de sélection en question se prête à une confusion telle qu’elle justifierait de mettre un terme à la procédure d’attribution du marché public en l’espèce. Le terme « </a:t>
            </a:r>
            <a:r>
              <a:rPr lang="fr-BE" sz="1800" b="1" i="1"/>
              <a:t>cinquantaine</a:t>
            </a:r>
            <a:r>
              <a:rPr lang="fr-BE" sz="1800" i="1"/>
              <a:t> » de chantiers que doit compter chacune des trois références exigées vise en effet un chiffre entre 50 à 59, ce qui n’est </a:t>
            </a:r>
            <a:r>
              <a:rPr lang="fr-BE" sz="1800" b="1" i="1"/>
              <a:t>pas d’une imprécision telle</a:t>
            </a:r>
            <a:r>
              <a:rPr lang="fr-BE" sz="1800" i="1"/>
              <a:t> qu’il en ressortirait une absence de </a:t>
            </a:r>
            <a:r>
              <a:rPr lang="fr-BE" sz="1800" b="1" i="1"/>
              <a:t>niveau d’exigence approprié</a:t>
            </a:r>
            <a:r>
              <a:rPr lang="fr-BE" sz="1800" i="1"/>
              <a:t> requis par l’article 65, alinéa 2, de l’arrêté royal du 18 avril 2017 relatif à la passation des marchés publics dans les secteurs classiques, rendu applicable aux secteurs spéciaux par l’article 70 de l’arrêté royal du 18 juin 2017 relatif à la passation des marchés publics dans les secteurs spéciaux. Dès lors, la prétendue imprécision du terme « cinquantaine» de chantiers que doit compter chacune des trois références, n’est </a:t>
            </a:r>
            <a:r>
              <a:rPr lang="fr-BE" sz="1800" b="1" i="1" u="sng"/>
              <a:t>pas</a:t>
            </a:r>
            <a:r>
              <a:rPr lang="fr-BE" sz="1800" b="1" i="1"/>
              <a:t> un motif suffisamment pertinent</a:t>
            </a:r>
            <a:r>
              <a:rPr lang="fr-BE" sz="1800" i="1"/>
              <a:t> pour fonder la décision, attaquée, d’arrêter la procédure d’attribution du marché </a:t>
            </a:r>
            <a:r>
              <a:rPr lang="fr-BE" sz="1800"/>
              <a:t>».</a:t>
            </a:r>
            <a:endParaRPr lang="fr-BE" sz="1800">
              <a:cs typeface="Arial" panose="020B0604020202020204"/>
            </a:endParaRPr>
          </a:p>
          <a:p>
            <a:pPr marL="461645" lvl="1" indent="-236220"/>
            <a:endParaRPr lang="fr-BE" sz="1800">
              <a:cs typeface="Arial" panose="020B0604020202020204"/>
            </a:endParaRPr>
          </a:p>
        </p:txBody>
      </p:sp>
      <p:sp>
        <p:nvSpPr>
          <p:cNvPr id="4" name="Espace réservé du numéro de diapositive 3">
            <a:extLst>
              <a:ext uri="{FF2B5EF4-FFF2-40B4-BE49-F238E27FC236}">
                <a16:creationId xmlns:a16="http://schemas.microsoft.com/office/drawing/2014/main" id="{7C0856F2-79A4-C3EF-F23D-5924E23B409C}"/>
              </a:ext>
            </a:extLst>
          </p:cNvPr>
          <p:cNvSpPr>
            <a:spLocks noGrp="1"/>
          </p:cNvSpPr>
          <p:nvPr>
            <p:ph type="sldNum" sz="quarter" idx="12"/>
          </p:nvPr>
        </p:nvSpPr>
        <p:spPr/>
        <p:txBody>
          <a:bodyPr/>
          <a:lstStyle/>
          <a:p>
            <a:fld id="{F9591D4C-BB8F-AE46-BE73-C616F30BBC5B}" type="slidenum">
              <a:rPr lang="en-US" smtClean="0"/>
              <a:pPr/>
              <a:t>105</a:t>
            </a:fld>
            <a:endParaRPr lang="en-US"/>
          </a:p>
        </p:txBody>
      </p:sp>
      <p:sp>
        <p:nvSpPr>
          <p:cNvPr id="7" name="Espace réservé du pied de page 6">
            <a:extLst>
              <a:ext uri="{FF2B5EF4-FFF2-40B4-BE49-F238E27FC236}">
                <a16:creationId xmlns:a16="http://schemas.microsoft.com/office/drawing/2014/main" id="{A59B8C8E-0C5C-BD42-A7CC-C82D3FDA0ACF}"/>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81B972DD-D77A-47D5-B66A-9FD38E333F5A}"/>
              </a:ext>
            </a:extLst>
          </p:cNvPr>
          <p:cNvSpPr txBox="1">
            <a:spLocks noGrp="1"/>
          </p:cNvSpPr>
          <p:nvPr>
            <p:ph type="body" idx="1"/>
          </p:nvPr>
        </p:nvSpPr>
        <p:spPr>
          <a:xfrm>
            <a:off x="526980" y="819401"/>
            <a:ext cx="11160125" cy="4365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b="0">
                <a:solidFill>
                  <a:srgbClr val="0073CF"/>
                </a:solidFill>
                <a:latin typeface="Cambria"/>
                <a:ea typeface="Cambria"/>
              </a:rPr>
              <a:t>C.E., arrêt n° 260.073 du 10 juin 2024, </a:t>
            </a:r>
            <a:r>
              <a:rPr lang="fr-BE" sz="2800" b="0" i="1">
                <a:solidFill>
                  <a:srgbClr val="0073CF"/>
                </a:solidFill>
                <a:latin typeface="Cambria"/>
                <a:ea typeface="Cambria"/>
              </a:rPr>
              <a:t>S.R.L. DEVILLERS </a:t>
            </a:r>
            <a:r>
              <a:rPr lang="fr-BE" sz="2800" b="0">
                <a:solidFill>
                  <a:srgbClr val="0073CF"/>
                </a:solidFill>
                <a:latin typeface="Cambria"/>
                <a:ea typeface="Cambria"/>
              </a:rPr>
              <a:t>(extrême urgence)</a:t>
            </a:r>
            <a:endParaRPr lang="en-US" sz="2800" b="0" u="none" strike="noStrike" kern="1200" cap="none" spc="0" normalizeH="0" baseline="0" noProof="0">
              <a:ln>
                <a:noFill/>
              </a:ln>
              <a:solidFill>
                <a:srgbClr val="0073CF"/>
              </a:solidFill>
              <a:effectLst/>
              <a:uLnTx/>
              <a:uFillTx/>
              <a:latin typeface="Cambria"/>
              <a:ea typeface="Cambria"/>
            </a:endParaRPr>
          </a:p>
        </p:txBody>
      </p:sp>
      <p:sp>
        <p:nvSpPr>
          <p:cNvPr id="5" name="Text Placeholder 1">
            <a:extLst>
              <a:ext uri="{FF2B5EF4-FFF2-40B4-BE49-F238E27FC236}">
                <a16:creationId xmlns:a16="http://schemas.microsoft.com/office/drawing/2014/main" id="{14E517AE-EF99-26F9-0FB5-C7646A37381F}"/>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
        <p:nvSpPr>
          <p:cNvPr id="9" name="Text Placeholder 2">
            <a:extLst>
              <a:ext uri="{FF2B5EF4-FFF2-40B4-BE49-F238E27FC236}">
                <a16:creationId xmlns:a16="http://schemas.microsoft.com/office/drawing/2014/main" id="{66FDBD05-8CEB-7230-3CDA-80761302B517}"/>
              </a:ext>
            </a:extLst>
          </p:cNvPr>
          <p:cNvSpPr txBox="1">
            <a:spLocks/>
          </p:cNvSpPr>
          <p:nvPr/>
        </p:nvSpPr>
        <p:spPr>
          <a:xfrm>
            <a:off x="510417" y="1713524"/>
            <a:ext cx="11160124" cy="435600"/>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Renonciation à l’attribution du marché – motivation</a:t>
            </a:r>
          </a:p>
        </p:txBody>
      </p:sp>
    </p:spTree>
    <p:extLst>
      <p:ext uri="{BB962C8B-B14F-4D97-AF65-F5344CB8AC3E}">
        <p14:creationId xmlns:p14="http://schemas.microsoft.com/office/powerpoint/2010/main" val="355580330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D67ED081-8C96-D48B-EC1C-BF7170CEE43D}"/>
              </a:ext>
            </a:extLst>
          </p:cNvPr>
          <p:cNvSpPr>
            <a:spLocks noGrp="1"/>
          </p:cNvSpPr>
          <p:nvPr>
            <p:ph sz="quarter" idx="18"/>
          </p:nvPr>
        </p:nvSpPr>
        <p:spPr>
          <a:xfrm>
            <a:off x="411026" y="1942135"/>
            <a:ext cx="11160124" cy="5380203"/>
          </a:xfrm>
        </p:spPr>
        <p:txBody>
          <a:bodyPr vert="horz" lIns="0" tIns="0" rIns="0" bIns="0" spcCol="137160" rtlCol="0" anchor="t">
            <a:noAutofit/>
          </a:bodyPr>
          <a:lstStyle/>
          <a:p>
            <a:pPr marL="229870" indent="-229870" algn="just"/>
            <a:endParaRPr lang="fr-BE" sz="1800">
              <a:cs typeface="Arial"/>
            </a:endParaRPr>
          </a:p>
          <a:p>
            <a:pPr marL="461645" lvl="1" indent="-236220" algn="just"/>
            <a:r>
              <a:rPr lang="fr-BE" sz="1800"/>
              <a:t>«</a:t>
            </a:r>
            <a:r>
              <a:rPr lang="fr-BE" sz="1800" i="1"/>
              <a:t> Le </a:t>
            </a:r>
            <a:r>
              <a:rPr lang="fr-BE" sz="1800" b="1" i="1"/>
              <a:t>deuxième motif </a:t>
            </a:r>
            <a:r>
              <a:rPr lang="fr-BE" sz="1800" i="1"/>
              <a:t>sur lequel se fonde l’acte attaqué concerne le </a:t>
            </a:r>
            <a:r>
              <a:rPr lang="fr-BE" sz="1800" b="1" i="1"/>
              <a:t>critère d’attribution</a:t>
            </a:r>
            <a:r>
              <a:rPr lang="fr-BE" sz="1800" i="1"/>
              <a:t> relatif à la «Qualité technique de l’offre au regard des exigences techniques du cahier des charges (proposition de l’utilisation d’une plateforme dans le dossier de soumission) : évaluation des fonctionnalités », pondéré à concurrence de 20 points </a:t>
            </a:r>
            <a:r>
              <a:rPr lang="fr-BE" sz="1800"/>
              <a:t>».</a:t>
            </a:r>
            <a:endParaRPr lang="fr-BE" sz="1800">
              <a:cs typeface="Arial"/>
            </a:endParaRPr>
          </a:p>
          <a:p>
            <a:pPr marL="461645" lvl="1" indent="-236220" algn="just"/>
            <a:r>
              <a:rPr lang="fr-BE" sz="1800"/>
              <a:t>« </a:t>
            </a:r>
            <a:r>
              <a:rPr lang="fr-BE" sz="1800" i="1"/>
              <a:t>Il ressort de la motivation formelle de la décision d’attribution du marché du 15 janvier 2024 que la partie adverse avait attribué, pour ce critère d’attribution, </a:t>
            </a:r>
            <a:r>
              <a:rPr lang="fr-BE" sz="1800" b="1" i="1"/>
              <a:t>le même nombre de points aux trois offres</a:t>
            </a:r>
            <a:r>
              <a:rPr lang="fr-BE" sz="1800" i="1"/>
              <a:t> introduites respectivement par la partie requérante, la SA </a:t>
            </a:r>
            <a:r>
              <a:rPr lang="fr-BE" sz="1800" i="1" err="1"/>
              <a:t>Krinkels</a:t>
            </a:r>
            <a:r>
              <a:rPr lang="fr-BE" sz="1800" i="1"/>
              <a:t> et la partie intervenante, à savoir 20/20. L’attribution des points était motivée, pour chacun des sous-critères et pour chacun des quatre lots, exactement de la même manière ». </a:t>
            </a:r>
            <a:r>
              <a:rPr lang="fr-BE" sz="1800"/>
              <a:t>À cet égard et au vu du passif de l’attribution du marché, la partie adverse décida de modifier le critère pour mieux évaluer la qualité des offres. </a:t>
            </a:r>
            <a:endParaRPr lang="fr-BE" sz="1800">
              <a:cs typeface="Arial"/>
            </a:endParaRPr>
          </a:p>
          <a:p>
            <a:pPr marL="461645" lvl="1" indent="-236220" algn="just"/>
            <a:r>
              <a:rPr lang="fr-BE" sz="1800"/>
              <a:t>Au sujet de ce motif, le C.E. considère : </a:t>
            </a:r>
            <a:endParaRPr lang="fr-BE" sz="1800">
              <a:cs typeface="Arial"/>
            </a:endParaRPr>
          </a:p>
          <a:p>
            <a:pPr marL="683895" lvl="2" indent="-226695" algn="just"/>
            <a:r>
              <a:rPr lang="fr-BE" sz="1800"/>
              <a:t>« </a:t>
            </a:r>
            <a:r>
              <a:rPr lang="fr-BE" sz="1800" i="1"/>
              <a:t>La nécessité de modifier ou d’améliorer les documents du marché peut en soi constituer un motif admissible pour fonder une décision de renoncer à l’attribution d’un marché public. </a:t>
            </a:r>
            <a:r>
              <a:rPr lang="fr-BE" sz="1800"/>
              <a:t>»</a:t>
            </a:r>
            <a:endParaRPr lang="fr-BE" sz="1800" i="1">
              <a:cs typeface="Arial"/>
            </a:endParaRPr>
          </a:p>
        </p:txBody>
      </p:sp>
      <p:sp>
        <p:nvSpPr>
          <p:cNvPr id="4" name="Espace réservé du numéro de diapositive 3">
            <a:extLst>
              <a:ext uri="{FF2B5EF4-FFF2-40B4-BE49-F238E27FC236}">
                <a16:creationId xmlns:a16="http://schemas.microsoft.com/office/drawing/2014/main" id="{7C0856F2-79A4-C3EF-F23D-5924E23B409C}"/>
              </a:ext>
            </a:extLst>
          </p:cNvPr>
          <p:cNvSpPr>
            <a:spLocks noGrp="1"/>
          </p:cNvSpPr>
          <p:nvPr>
            <p:ph type="sldNum" sz="quarter" idx="12"/>
          </p:nvPr>
        </p:nvSpPr>
        <p:spPr/>
        <p:txBody>
          <a:bodyPr/>
          <a:lstStyle/>
          <a:p>
            <a:fld id="{F9591D4C-BB8F-AE46-BE73-C616F30BBC5B}" type="slidenum">
              <a:rPr lang="en-US" smtClean="0"/>
              <a:pPr/>
              <a:t>106</a:t>
            </a:fld>
            <a:endParaRPr lang="en-US"/>
          </a:p>
        </p:txBody>
      </p:sp>
      <p:sp>
        <p:nvSpPr>
          <p:cNvPr id="7" name="Espace réservé du pied de page 6">
            <a:extLst>
              <a:ext uri="{FF2B5EF4-FFF2-40B4-BE49-F238E27FC236}">
                <a16:creationId xmlns:a16="http://schemas.microsoft.com/office/drawing/2014/main" id="{A59B8C8E-0C5C-BD42-A7CC-C82D3FDA0ACF}"/>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81B972DD-D77A-47D5-B66A-9FD38E333F5A}"/>
              </a:ext>
            </a:extLst>
          </p:cNvPr>
          <p:cNvSpPr txBox="1">
            <a:spLocks noGrp="1"/>
          </p:cNvSpPr>
          <p:nvPr>
            <p:ph type="body" idx="1"/>
          </p:nvPr>
        </p:nvSpPr>
        <p:spPr>
          <a:xfrm>
            <a:off x="515937" y="808356"/>
            <a:ext cx="11160125" cy="4365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b="0">
                <a:solidFill>
                  <a:srgbClr val="0073CF"/>
                </a:solidFill>
                <a:latin typeface="Cambria"/>
                <a:ea typeface="Cambria"/>
              </a:rPr>
              <a:t>C.E., arrêt n° 260.073 du 10 juin 2024, </a:t>
            </a:r>
            <a:r>
              <a:rPr lang="fr-BE" sz="2800" b="0" i="1">
                <a:solidFill>
                  <a:srgbClr val="0073CF"/>
                </a:solidFill>
                <a:latin typeface="Cambria"/>
                <a:ea typeface="Cambria"/>
              </a:rPr>
              <a:t>S.R.L. DEVILLERS </a:t>
            </a:r>
            <a:r>
              <a:rPr lang="fr-BE" sz="2800" b="0">
                <a:solidFill>
                  <a:srgbClr val="0073CF"/>
                </a:solidFill>
                <a:latin typeface="Cambria"/>
                <a:ea typeface="Cambria"/>
              </a:rPr>
              <a:t>(extrême urgence)</a:t>
            </a:r>
            <a:endParaRPr lang="en-US" sz="2800" b="0" u="none" strike="noStrike" kern="1200" cap="none" spc="0" normalizeH="0" baseline="0" noProof="0">
              <a:ln>
                <a:noFill/>
              </a:ln>
              <a:solidFill>
                <a:srgbClr val="0073CF"/>
              </a:solidFill>
              <a:effectLst/>
              <a:uLnTx/>
              <a:uFillTx/>
              <a:latin typeface="Cambria"/>
              <a:ea typeface="Cambria"/>
            </a:endParaRPr>
          </a:p>
        </p:txBody>
      </p:sp>
      <p:sp>
        <p:nvSpPr>
          <p:cNvPr id="5" name="Text Placeholder 1">
            <a:extLst>
              <a:ext uri="{FF2B5EF4-FFF2-40B4-BE49-F238E27FC236}">
                <a16:creationId xmlns:a16="http://schemas.microsoft.com/office/drawing/2014/main" id="{5AC1F515-14E3-3973-5CA5-2718EAC58969}"/>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
        <p:nvSpPr>
          <p:cNvPr id="9" name="Text Placeholder 2">
            <a:extLst>
              <a:ext uri="{FF2B5EF4-FFF2-40B4-BE49-F238E27FC236}">
                <a16:creationId xmlns:a16="http://schemas.microsoft.com/office/drawing/2014/main" id="{97694147-07B0-3F89-D5A9-3B0365618BB3}"/>
              </a:ext>
            </a:extLst>
          </p:cNvPr>
          <p:cNvSpPr txBox="1">
            <a:spLocks/>
          </p:cNvSpPr>
          <p:nvPr/>
        </p:nvSpPr>
        <p:spPr>
          <a:xfrm>
            <a:off x="532504" y="1713524"/>
            <a:ext cx="11160124" cy="435600"/>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Renonciation à l’attribution du marché – motivation</a:t>
            </a:r>
          </a:p>
        </p:txBody>
      </p:sp>
    </p:spTree>
    <p:extLst>
      <p:ext uri="{BB962C8B-B14F-4D97-AF65-F5344CB8AC3E}">
        <p14:creationId xmlns:p14="http://schemas.microsoft.com/office/powerpoint/2010/main" val="259487032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D67ED081-8C96-D48B-EC1C-BF7170CEE43D}"/>
              </a:ext>
            </a:extLst>
          </p:cNvPr>
          <p:cNvSpPr>
            <a:spLocks noGrp="1"/>
          </p:cNvSpPr>
          <p:nvPr>
            <p:ph sz="quarter" idx="18"/>
          </p:nvPr>
        </p:nvSpPr>
        <p:spPr>
          <a:xfrm>
            <a:off x="388938" y="2045501"/>
            <a:ext cx="11160124" cy="5380203"/>
          </a:xfrm>
        </p:spPr>
        <p:txBody>
          <a:bodyPr vert="horz" lIns="0" tIns="0" rIns="0" bIns="0" spcCol="137160" rtlCol="0" anchor="t">
            <a:noAutofit/>
          </a:bodyPr>
          <a:lstStyle/>
          <a:p>
            <a:pPr marL="229870" indent="-229870" algn="just"/>
            <a:r>
              <a:rPr lang="fr-BE" sz="1800"/>
              <a:t>Après avoir analysé les documents de marché et l’analyse par le PA de ce critère, le C.E. considère que : </a:t>
            </a:r>
            <a:endParaRPr lang="fr-BE" sz="1800">
              <a:cs typeface="Arial"/>
            </a:endParaRPr>
          </a:p>
          <a:p>
            <a:pPr marL="0" indent="0" algn="just">
              <a:buNone/>
            </a:pPr>
            <a:r>
              <a:rPr lang="fr-BE" sz="1800"/>
              <a:t>«  </a:t>
            </a:r>
            <a:r>
              <a:rPr lang="fr-BE" sz="1800" i="1"/>
              <a:t>Compte tenu de ces éléments, l’affirmation selon laquelle la </a:t>
            </a:r>
            <a:r>
              <a:rPr lang="fr-BE" sz="1800" b="1" i="1"/>
              <a:t>volonté réelle des parties adverses</a:t>
            </a:r>
            <a:r>
              <a:rPr lang="fr-BE" sz="1800" i="1"/>
              <a:t> n’était pas </a:t>
            </a:r>
            <a:r>
              <a:rPr lang="fr-BE" sz="1800" b="1" i="1"/>
              <a:t>d’évaluer</a:t>
            </a:r>
            <a:r>
              <a:rPr lang="fr-BE" sz="1800" i="1"/>
              <a:t> le contenu des fonctionnalités de la plateforme informatique proposées par les soumissionnaires, mais </a:t>
            </a:r>
            <a:r>
              <a:rPr lang="fr-BE" sz="1800" b="1" i="1"/>
              <a:t>seulement l’existence de ces fonctionnalités</a:t>
            </a:r>
            <a:r>
              <a:rPr lang="fr-BE" sz="1800" i="1"/>
              <a:t>, se trouve </a:t>
            </a:r>
            <a:r>
              <a:rPr lang="fr-BE" sz="1800" b="1" i="1"/>
              <a:t>contredite</a:t>
            </a:r>
            <a:r>
              <a:rPr lang="fr-BE" sz="1800" i="1"/>
              <a:t> par le dossier administratif. Le </a:t>
            </a:r>
            <a:r>
              <a:rPr lang="fr-BE" sz="1800" b="1" i="1"/>
              <a:t>même constat </a:t>
            </a:r>
            <a:r>
              <a:rPr lang="fr-BE" sz="1800" i="1"/>
              <a:t>s’impose pour le motif, exprimé dans l’acte attaqué, tiré de </a:t>
            </a:r>
            <a:r>
              <a:rPr lang="fr-BE" sz="1800" b="1" i="1"/>
              <a:t>l’ambiguïté</a:t>
            </a:r>
            <a:r>
              <a:rPr lang="fr-BE" sz="1800" i="1"/>
              <a:t> du critère d’attribution et de son inadéquation avec la volonté réelle du pouvoir adjudicateur.</a:t>
            </a:r>
            <a:endParaRPr lang="fr-BE" sz="1800"/>
          </a:p>
          <a:p>
            <a:pPr marL="0" indent="0" algn="just">
              <a:buNone/>
            </a:pPr>
            <a:r>
              <a:rPr lang="fr-BE" sz="1800" i="1"/>
              <a:t>L’examen du dossier administratif fait plutôt apparaître que ce </a:t>
            </a:r>
            <a:r>
              <a:rPr lang="fr-BE" sz="1800" b="1" i="1"/>
              <a:t>motif a </a:t>
            </a:r>
            <a:r>
              <a:rPr lang="fr-BE" sz="1800" b="1" i="1" u="sng"/>
              <a:t>surgi pour la première fois au stade final de la procédure de passation</a:t>
            </a:r>
            <a:r>
              <a:rPr lang="fr-BE" sz="1800" i="1"/>
              <a:t>.</a:t>
            </a:r>
            <a:r>
              <a:rPr lang="fr-BE" sz="1800" b="1" i="1"/>
              <a:t> </a:t>
            </a:r>
            <a:r>
              <a:rPr lang="fr-BE" sz="1800" i="1"/>
              <a:t>À un tel stade, qui est au demeurant </a:t>
            </a:r>
            <a:r>
              <a:rPr lang="fr-BE" sz="1800" b="1" i="1" u="sng"/>
              <a:t>postérieur à l’ouverture des offres,</a:t>
            </a:r>
            <a:r>
              <a:rPr lang="fr-BE" sz="1800" i="1"/>
              <a:t> </a:t>
            </a:r>
            <a:r>
              <a:rPr lang="fr-BE" sz="1800" b="1" i="1"/>
              <a:t>un changement </a:t>
            </a:r>
            <a:r>
              <a:rPr lang="fr-BE" sz="1800" b="1" i="1" u="sng"/>
              <a:t>soudain</a:t>
            </a:r>
            <a:r>
              <a:rPr lang="fr-BE" sz="1800" b="1" i="1"/>
              <a:t> de la volonté du pouvoir d’adjudicateur quant à la manière d’apprécier les offres doit faire l’objet d’une </a:t>
            </a:r>
            <a:r>
              <a:rPr lang="fr-BE" sz="1800" b="1" i="1" u="sng"/>
              <a:t>motivation renforcée</a:t>
            </a:r>
            <a:r>
              <a:rPr lang="fr-BE" sz="1800" b="1" i="1"/>
              <a:t> </a:t>
            </a:r>
            <a:r>
              <a:rPr lang="fr-BE" sz="1800" i="1"/>
              <a:t>et ne peut pas constituer, à lui seul, un motif pour fonder une décision d’arrêt d’une procédure d’attribution. </a:t>
            </a:r>
            <a:r>
              <a:rPr lang="fr-BE" sz="1800" b="1" i="1"/>
              <a:t>Admettre le contraire</a:t>
            </a:r>
            <a:r>
              <a:rPr lang="fr-BE" sz="1800" i="1"/>
              <a:t> reviendrait à permettre à un pouvoir adjudicateur de fonder une décision d’arrêter une procédure de passation sur un </a:t>
            </a:r>
            <a:r>
              <a:rPr lang="fr-BE" sz="1800" b="1" i="1"/>
              <a:t>motif purement potestatif et donc potentiellement arbitraire</a:t>
            </a:r>
            <a:r>
              <a:rPr lang="fr-BE" sz="1800"/>
              <a:t> ».</a:t>
            </a:r>
            <a:endParaRPr lang="fr-BE" sz="1800">
              <a:cs typeface="Arial"/>
            </a:endParaRPr>
          </a:p>
        </p:txBody>
      </p:sp>
      <p:sp>
        <p:nvSpPr>
          <p:cNvPr id="4" name="Espace réservé du numéro de diapositive 3">
            <a:extLst>
              <a:ext uri="{FF2B5EF4-FFF2-40B4-BE49-F238E27FC236}">
                <a16:creationId xmlns:a16="http://schemas.microsoft.com/office/drawing/2014/main" id="{7C0856F2-79A4-C3EF-F23D-5924E23B409C}"/>
              </a:ext>
            </a:extLst>
          </p:cNvPr>
          <p:cNvSpPr>
            <a:spLocks noGrp="1"/>
          </p:cNvSpPr>
          <p:nvPr>
            <p:ph type="sldNum" sz="quarter" idx="12"/>
          </p:nvPr>
        </p:nvSpPr>
        <p:spPr/>
        <p:txBody>
          <a:bodyPr/>
          <a:lstStyle/>
          <a:p>
            <a:fld id="{F9591D4C-BB8F-AE46-BE73-C616F30BBC5B}" type="slidenum">
              <a:rPr lang="en-US" smtClean="0"/>
              <a:pPr/>
              <a:t>107</a:t>
            </a:fld>
            <a:endParaRPr lang="en-US"/>
          </a:p>
        </p:txBody>
      </p:sp>
      <p:sp>
        <p:nvSpPr>
          <p:cNvPr id="7" name="Espace réservé du pied de page 6">
            <a:extLst>
              <a:ext uri="{FF2B5EF4-FFF2-40B4-BE49-F238E27FC236}">
                <a16:creationId xmlns:a16="http://schemas.microsoft.com/office/drawing/2014/main" id="{A59B8C8E-0C5C-BD42-A7CC-C82D3FDA0ACF}"/>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81B972DD-D77A-47D5-B66A-9FD38E333F5A}"/>
              </a:ext>
            </a:extLst>
          </p:cNvPr>
          <p:cNvSpPr txBox="1">
            <a:spLocks noGrp="1"/>
          </p:cNvSpPr>
          <p:nvPr>
            <p:ph type="body" idx="1"/>
          </p:nvPr>
        </p:nvSpPr>
        <p:spPr>
          <a:xfrm>
            <a:off x="515937" y="808357"/>
            <a:ext cx="11160125" cy="4365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b="0">
                <a:solidFill>
                  <a:srgbClr val="0073CF"/>
                </a:solidFill>
                <a:latin typeface="Cambria"/>
                <a:ea typeface="Cambria"/>
              </a:rPr>
              <a:t>C.E., arrêt n° 260.073 du 10 juin 2024, </a:t>
            </a:r>
            <a:r>
              <a:rPr lang="fr-BE" sz="2800" b="0" i="1">
                <a:solidFill>
                  <a:srgbClr val="0073CF"/>
                </a:solidFill>
                <a:latin typeface="Cambria"/>
                <a:ea typeface="Cambria"/>
              </a:rPr>
              <a:t>S.R.L. DEVILLERS </a:t>
            </a:r>
            <a:r>
              <a:rPr lang="fr-BE" sz="2800" b="0">
                <a:solidFill>
                  <a:srgbClr val="0073CF"/>
                </a:solidFill>
                <a:latin typeface="Cambria"/>
                <a:ea typeface="Cambria"/>
              </a:rPr>
              <a:t>(extrême urgence)</a:t>
            </a:r>
            <a:endParaRPr lang="en-US" sz="2800" b="0" u="none" strike="noStrike" kern="1200" cap="none" spc="0" normalizeH="0" baseline="0" noProof="0">
              <a:ln>
                <a:noFill/>
              </a:ln>
              <a:solidFill>
                <a:srgbClr val="0073CF"/>
              </a:solidFill>
              <a:effectLst/>
              <a:uLnTx/>
              <a:uFillTx/>
              <a:latin typeface="Cambria"/>
              <a:ea typeface="Cambria"/>
            </a:endParaRPr>
          </a:p>
        </p:txBody>
      </p:sp>
      <p:sp>
        <p:nvSpPr>
          <p:cNvPr id="5" name="Text Placeholder 1">
            <a:extLst>
              <a:ext uri="{FF2B5EF4-FFF2-40B4-BE49-F238E27FC236}">
                <a16:creationId xmlns:a16="http://schemas.microsoft.com/office/drawing/2014/main" id="{9BA0968F-C011-CD3A-8475-5B967363FDE1}"/>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
        <p:nvSpPr>
          <p:cNvPr id="9" name="Text Placeholder 2">
            <a:extLst>
              <a:ext uri="{FF2B5EF4-FFF2-40B4-BE49-F238E27FC236}">
                <a16:creationId xmlns:a16="http://schemas.microsoft.com/office/drawing/2014/main" id="{9FCF03C7-586D-9B9D-9A10-5CC75729AE6E}"/>
              </a:ext>
            </a:extLst>
          </p:cNvPr>
          <p:cNvSpPr txBox="1">
            <a:spLocks/>
          </p:cNvSpPr>
          <p:nvPr/>
        </p:nvSpPr>
        <p:spPr>
          <a:xfrm>
            <a:off x="388939" y="1603089"/>
            <a:ext cx="11160124" cy="435600"/>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Renonciation à l’attribution du marché – motivation</a:t>
            </a:r>
          </a:p>
        </p:txBody>
      </p:sp>
    </p:spTree>
    <p:extLst>
      <p:ext uri="{BB962C8B-B14F-4D97-AF65-F5344CB8AC3E}">
        <p14:creationId xmlns:p14="http://schemas.microsoft.com/office/powerpoint/2010/main" val="28611535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D67ED081-8C96-D48B-EC1C-BF7170CEE43D}"/>
              </a:ext>
            </a:extLst>
          </p:cNvPr>
          <p:cNvSpPr>
            <a:spLocks noGrp="1"/>
          </p:cNvSpPr>
          <p:nvPr>
            <p:ph sz="quarter" idx="18"/>
          </p:nvPr>
        </p:nvSpPr>
        <p:spPr>
          <a:xfrm>
            <a:off x="388939" y="1718571"/>
            <a:ext cx="11160124" cy="5380203"/>
          </a:xfrm>
        </p:spPr>
        <p:txBody>
          <a:bodyPr vert="horz" lIns="0" tIns="0" rIns="0" bIns="0" spcCol="137160" rtlCol="0" anchor="t">
            <a:noAutofit/>
          </a:bodyPr>
          <a:lstStyle/>
          <a:p>
            <a:pPr marL="229870" indent="-229870" algn="just"/>
            <a:r>
              <a:rPr lang="fr-BE" sz="1800"/>
              <a:t>L’objet du marché litigieux sont des travaux de poêlerie – volet poêlerie générale et volet poêlerie pellets.</a:t>
            </a:r>
            <a:endParaRPr lang="en-US">
              <a:cs typeface="Arial" panose="020B0604020202020204"/>
            </a:endParaRPr>
          </a:p>
          <a:p>
            <a:pPr marL="229870" indent="-229870" algn="just"/>
            <a:r>
              <a:rPr lang="fr-BE" sz="1800"/>
              <a:t>Après deux procédures en suspension devant le C.E., le PA décide de renoncer à l’attribution du marché et motive cette décision de la façon suivante : « </a:t>
            </a:r>
            <a:r>
              <a:rPr lang="fr-BE" sz="1800" i="1"/>
              <a:t>Considérant que le pouvoir adjudicateur souhaite revoir les modalités d’attribution des lots relatifs au volet pellet pour les zones Dinant Philippeville, Charleroi, Huy Perwez, Mons et Namur suite à l’arrêt en suspension n° 258.317 du 22 décembre 2023 et adapter l’objet de ces lots et le bordereau de prix </a:t>
            </a:r>
            <a:r>
              <a:rPr lang="fr-BE" sz="1800"/>
              <a:t>».</a:t>
            </a:r>
            <a:endParaRPr lang="fr-BE" sz="1800">
              <a:cs typeface="Arial"/>
            </a:endParaRPr>
          </a:p>
          <a:p>
            <a:pPr marL="229870" indent="-229870" algn="just"/>
            <a:r>
              <a:rPr lang="fr-BE" sz="1800"/>
              <a:t>Le C.E. constate que « </a:t>
            </a:r>
            <a:r>
              <a:rPr lang="fr-BE" sz="1800" i="1"/>
              <a:t>Il paraît résulter de ce considérant que la partie adverse souhaite, d’une part, réviser les « modalités d’attribution » à la suite de l’arrêt de suspension n° 258.317 et, d’autre, part, adapter l’objet des lots concernés et le bordereau de prix</a:t>
            </a:r>
            <a:r>
              <a:rPr lang="fr-BE" sz="1800"/>
              <a:t> ».</a:t>
            </a:r>
            <a:endParaRPr lang="fr-BE" sz="1800">
              <a:cs typeface="Arial"/>
            </a:endParaRPr>
          </a:p>
          <a:p>
            <a:pPr marL="229870" indent="-229870" algn="just"/>
            <a:r>
              <a:rPr lang="fr-BE" sz="1800"/>
              <a:t>Il ajoute que : « Prima facie</a:t>
            </a:r>
            <a:r>
              <a:rPr lang="fr-BE" sz="1800" i="1"/>
              <a:t>, la </a:t>
            </a:r>
            <a:r>
              <a:rPr lang="fr-BE" sz="1800" b="1" i="1"/>
              <a:t>seule</a:t>
            </a:r>
            <a:r>
              <a:rPr lang="fr-BE" sz="1800" i="1"/>
              <a:t> expression de la </a:t>
            </a:r>
            <a:r>
              <a:rPr lang="fr-BE" sz="1800" b="1" i="1"/>
              <a:t>volonté de modifier</a:t>
            </a:r>
            <a:r>
              <a:rPr lang="fr-BE" sz="1800" i="1"/>
              <a:t> les documents du marché </a:t>
            </a:r>
            <a:r>
              <a:rPr lang="fr-BE" sz="1800" b="1" i="1"/>
              <a:t>ne constitue pas</a:t>
            </a:r>
            <a:r>
              <a:rPr lang="fr-BE" sz="1800" i="1"/>
              <a:t>, à défaut de précision quant aux difficultés rencontrées dans l’application des documents existants, </a:t>
            </a:r>
            <a:r>
              <a:rPr lang="fr-BE" sz="1800" b="1" i="1"/>
              <a:t>une motivation formelle suffisante pour renoncer </a:t>
            </a:r>
            <a:r>
              <a:rPr lang="fr-BE" sz="1800" i="1"/>
              <a:t>à l’attribution du marché et lancer une nouvelle procédure </a:t>
            </a:r>
            <a:r>
              <a:rPr lang="fr-BE" sz="1800"/>
              <a:t>».</a:t>
            </a:r>
            <a:endParaRPr lang="fr-BE" sz="1800">
              <a:cs typeface="Arial"/>
            </a:endParaRPr>
          </a:p>
          <a:p>
            <a:pPr marL="229870" indent="-229870" algn="just"/>
            <a:r>
              <a:rPr lang="fr-BE" sz="1800"/>
              <a:t>Le C.E. constate également que le </a:t>
            </a:r>
            <a:r>
              <a:rPr lang="fr-BE" sz="1800" b="1"/>
              <a:t>moyen ayant conduit à la suspension</a:t>
            </a:r>
            <a:r>
              <a:rPr lang="fr-BE" sz="1800"/>
              <a:t> de la décision d’attribution </a:t>
            </a:r>
            <a:r>
              <a:rPr lang="fr-BE" sz="1800" b="1"/>
              <a:t>n’empêchait pas</a:t>
            </a:r>
            <a:r>
              <a:rPr lang="fr-BE" sz="1800"/>
              <a:t> le PA de revoir sa décision et</a:t>
            </a:r>
            <a:r>
              <a:rPr lang="fr-BE" sz="1800" b="1"/>
              <a:t> d’analyser à nouveau les offres</a:t>
            </a:r>
            <a:r>
              <a:rPr lang="fr-BE" sz="1800"/>
              <a:t>. </a:t>
            </a:r>
            <a:endParaRPr lang="fr-BE" sz="1800">
              <a:cs typeface="Arial"/>
            </a:endParaRPr>
          </a:p>
          <a:p>
            <a:pPr marL="229870" indent="-229870" algn="just"/>
            <a:endParaRPr lang="fr-BE" sz="1800">
              <a:solidFill>
                <a:srgbClr val="000000"/>
              </a:solidFill>
              <a:latin typeface="TimesNewRoman"/>
            </a:endParaRPr>
          </a:p>
        </p:txBody>
      </p:sp>
      <p:sp>
        <p:nvSpPr>
          <p:cNvPr id="4" name="Espace réservé du numéro de diapositive 3">
            <a:extLst>
              <a:ext uri="{FF2B5EF4-FFF2-40B4-BE49-F238E27FC236}">
                <a16:creationId xmlns:a16="http://schemas.microsoft.com/office/drawing/2014/main" id="{7C0856F2-79A4-C3EF-F23D-5924E23B409C}"/>
              </a:ext>
            </a:extLst>
          </p:cNvPr>
          <p:cNvSpPr>
            <a:spLocks noGrp="1"/>
          </p:cNvSpPr>
          <p:nvPr>
            <p:ph type="sldNum" sz="quarter" idx="12"/>
          </p:nvPr>
        </p:nvSpPr>
        <p:spPr/>
        <p:txBody>
          <a:bodyPr/>
          <a:lstStyle/>
          <a:p>
            <a:fld id="{F9591D4C-BB8F-AE46-BE73-C616F30BBC5B}" type="slidenum">
              <a:rPr lang="en-US" smtClean="0"/>
              <a:pPr/>
              <a:t>108</a:t>
            </a:fld>
            <a:endParaRPr lang="en-US"/>
          </a:p>
        </p:txBody>
      </p:sp>
      <p:sp>
        <p:nvSpPr>
          <p:cNvPr id="7" name="Espace réservé du pied de page 6">
            <a:extLst>
              <a:ext uri="{FF2B5EF4-FFF2-40B4-BE49-F238E27FC236}">
                <a16:creationId xmlns:a16="http://schemas.microsoft.com/office/drawing/2014/main" id="{A59B8C8E-0C5C-BD42-A7CC-C82D3FDA0ACF}"/>
              </a:ext>
            </a:extLst>
          </p:cNvPr>
          <p:cNvSpPr>
            <a:spLocks noGrp="1"/>
          </p:cNvSpPr>
          <p:nvPr>
            <p:ph type="ftr" sz="quarter" idx="17"/>
          </p:nvPr>
        </p:nvSpPr>
        <p:spPr/>
        <p:txBody>
          <a:bodyPr/>
          <a:lstStyle/>
          <a:p>
            <a:r>
              <a:rPr lang="en-US"/>
              <a:t>National Tender Day - 17 octobre 2024</a:t>
            </a:r>
          </a:p>
        </p:txBody>
      </p:sp>
      <p:sp>
        <p:nvSpPr>
          <p:cNvPr id="8" name="Title 5">
            <a:extLst>
              <a:ext uri="{FF2B5EF4-FFF2-40B4-BE49-F238E27FC236}">
                <a16:creationId xmlns:a16="http://schemas.microsoft.com/office/drawing/2014/main" id="{81B972DD-D77A-47D5-B66A-9FD38E333F5A}"/>
              </a:ext>
            </a:extLst>
          </p:cNvPr>
          <p:cNvSpPr txBox="1">
            <a:spLocks noGrp="1"/>
          </p:cNvSpPr>
          <p:nvPr>
            <p:ph type="body" idx="1"/>
          </p:nvPr>
        </p:nvSpPr>
        <p:spPr>
          <a:xfrm>
            <a:off x="394459" y="488096"/>
            <a:ext cx="11160125" cy="4365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BE" sz="2800" b="0">
                <a:solidFill>
                  <a:srgbClr val="0073CF"/>
                </a:solidFill>
                <a:latin typeface="Cambria"/>
                <a:ea typeface="Cambria"/>
              </a:rPr>
              <a:t>C.E., arrêt n° 260.448 du 18 juillet 2024, </a:t>
            </a:r>
            <a:r>
              <a:rPr lang="fr-BE" sz="2800" b="0" i="1">
                <a:solidFill>
                  <a:srgbClr val="0073CF"/>
                </a:solidFill>
                <a:latin typeface="Cambria"/>
                <a:ea typeface="Cambria"/>
              </a:rPr>
              <a:t>S.R.L. AU COIN DU FEU </a:t>
            </a:r>
            <a:r>
              <a:rPr lang="fr-BE" sz="2800" b="0">
                <a:solidFill>
                  <a:srgbClr val="0073CF"/>
                </a:solidFill>
                <a:latin typeface="Cambria"/>
                <a:ea typeface="Cambria"/>
              </a:rPr>
              <a:t>(extrême urgence)</a:t>
            </a:r>
            <a:endParaRPr lang="en-US" sz="2800" b="0" u="none" strike="noStrike" kern="1200" cap="none" spc="0" normalizeH="0" baseline="0" noProof="0">
              <a:ln>
                <a:noFill/>
              </a:ln>
              <a:solidFill>
                <a:srgbClr val="0073CF"/>
              </a:solidFill>
              <a:effectLst/>
              <a:uLnTx/>
              <a:uFillTx/>
              <a:latin typeface="Cambria"/>
              <a:ea typeface="Cambria"/>
            </a:endParaRPr>
          </a:p>
        </p:txBody>
      </p:sp>
      <p:sp>
        <p:nvSpPr>
          <p:cNvPr id="3" name="Text Placeholder 2">
            <a:extLst>
              <a:ext uri="{FF2B5EF4-FFF2-40B4-BE49-F238E27FC236}">
                <a16:creationId xmlns:a16="http://schemas.microsoft.com/office/drawing/2014/main" id="{622EDDAE-E28C-7644-8864-A1E6E56886C5}"/>
              </a:ext>
            </a:extLst>
          </p:cNvPr>
          <p:cNvSpPr txBox="1">
            <a:spLocks/>
          </p:cNvSpPr>
          <p:nvPr/>
        </p:nvSpPr>
        <p:spPr>
          <a:xfrm>
            <a:off x="388939" y="1271785"/>
            <a:ext cx="11160124" cy="435600"/>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Renonciation à l’attribution du marché – motivation</a:t>
            </a:r>
          </a:p>
        </p:txBody>
      </p:sp>
      <p:sp>
        <p:nvSpPr>
          <p:cNvPr id="6" name="Text Placeholder 1">
            <a:extLst>
              <a:ext uri="{FF2B5EF4-FFF2-40B4-BE49-F238E27FC236}">
                <a16:creationId xmlns:a16="http://schemas.microsoft.com/office/drawing/2014/main" id="{551D193F-5471-7783-2130-822116780EED}"/>
              </a:ext>
            </a:extLst>
          </p:cNvPr>
          <p:cNvSpPr txBox="1">
            <a:spLocks/>
          </p:cNvSpPr>
          <p:nvPr/>
        </p:nvSpPr>
        <p:spPr>
          <a:xfrm>
            <a:off x="393639" y="247789"/>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8779402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5">
            <a:extLst>
              <a:ext uri="{FF2B5EF4-FFF2-40B4-BE49-F238E27FC236}">
                <a16:creationId xmlns:a16="http://schemas.microsoft.com/office/drawing/2014/main" id="{81B972DD-D77A-47D5-B66A-9FD38E333F5A}"/>
              </a:ext>
            </a:extLst>
          </p:cNvPr>
          <p:cNvSpPr txBox="1">
            <a:spLocks noGrp="1"/>
          </p:cNvSpPr>
          <p:nvPr>
            <p:ph type="body" idx="1"/>
          </p:nvPr>
        </p:nvSpPr>
        <p:spPr>
          <a:xfrm>
            <a:off x="538025" y="736461"/>
            <a:ext cx="7389435" cy="4356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just" defTabSz="914400" rtl="0" eaLnBrk="1" fontAlgn="auto" latinLnBrk="0" hangingPunct="1">
              <a:lnSpc>
                <a:spcPct val="90000"/>
              </a:lnSpc>
              <a:spcBef>
                <a:spcPct val="0"/>
              </a:spcBef>
              <a:spcAft>
                <a:spcPts val="0"/>
              </a:spcAft>
              <a:buClrTx/>
              <a:buSzTx/>
              <a:buFontTx/>
              <a:buNone/>
              <a:tabLst/>
              <a:defRPr/>
            </a:pPr>
            <a:r>
              <a:rPr lang="fr-BE" sz="2800" b="0">
                <a:solidFill>
                  <a:srgbClr val="0073CF"/>
                </a:solidFill>
                <a:latin typeface="Cambria"/>
                <a:ea typeface="Cambria"/>
              </a:rPr>
              <a:t>C.E., arrêt n° 260.448 du 18 juillet 2024, </a:t>
            </a:r>
            <a:r>
              <a:rPr lang="fr-BE" sz="2800" b="0" i="1">
                <a:solidFill>
                  <a:srgbClr val="0073CF"/>
                </a:solidFill>
                <a:latin typeface="Cambria"/>
                <a:ea typeface="Cambria"/>
              </a:rPr>
              <a:t>S.R.L. AU COIN DU FEU</a:t>
            </a:r>
            <a:r>
              <a:rPr lang="fr-BE" sz="2800" b="0">
                <a:solidFill>
                  <a:srgbClr val="0073CF"/>
                </a:solidFill>
                <a:latin typeface="Cambria"/>
                <a:ea typeface="Cambria"/>
              </a:rPr>
              <a:t> (extrême urgence)</a:t>
            </a:r>
            <a:endParaRPr lang="en-US" sz="2800" b="0" u="none" strike="noStrike" kern="1200" cap="none" spc="0" normalizeH="0" baseline="0" noProof="0">
              <a:ln>
                <a:noFill/>
              </a:ln>
              <a:solidFill>
                <a:srgbClr val="0073CF"/>
              </a:solidFill>
              <a:effectLst/>
              <a:uLnTx/>
              <a:uFillTx/>
              <a:latin typeface="Cambria"/>
              <a:ea typeface="Cambria"/>
            </a:endParaRPr>
          </a:p>
        </p:txBody>
      </p:sp>
      <p:sp>
        <p:nvSpPr>
          <p:cNvPr id="4" name="Espace réservé du numéro de diapositive 3">
            <a:extLst>
              <a:ext uri="{FF2B5EF4-FFF2-40B4-BE49-F238E27FC236}">
                <a16:creationId xmlns:a16="http://schemas.microsoft.com/office/drawing/2014/main" id="{7C0856F2-79A4-C3EF-F23D-5924E23B409C}"/>
              </a:ext>
            </a:extLst>
          </p:cNvPr>
          <p:cNvSpPr>
            <a:spLocks noGrp="1"/>
          </p:cNvSpPr>
          <p:nvPr>
            <p:ph type="sldNum" sz="quarter" idx="12"/>
          </p:nvPr>
        </p:nvSpPr>
        <p:spPr/>
        <p:txBody>
          <a:bodyPr/>
          <a:lstStyle/>
          <a:p>
            <a:fld id="{F9591D4C-BB8F-AE46-BE73-C616F30BBC5B}" type="slidenum">
              <a:rPr lang="en-US" smtClean="0"/>
              <a:pPr/>
              <a:t>109</a:t>
            </a:fld>
            <a:endParaRPr lang="en-US"/>
          </a:p>
        </p:txBody>
      </p:sp>
      <p:sp>
        <p:nvSpPr>
          <p:cNvPr id="11" name="Text Placeholder 10">
            <a:extLst>
              <a:ext uri="{FF2B5EF4-FFF2-40B4-BE49-F238E27FC236}">
                <a16:creationId xmlns:a16="http://schemas.microsoft.com/office/drawing/2014/main" id="{2C5A98ED-A068-A046-76A5-24445670C8C2}"/>
              </a:ext>
            </a:extLst>
          </p:cNvPr>
          <p:cNvSpPr>
            <a:spLocks noGrp="1"/>
          </p:cNvSpPr>
          <p:nvPr>
            <p:ph type="body" sz="quarter" idx="15"/>
          </p:nvPr>
        </p:nvSpPr>
        <p:spPr/>
        <p:txBody>
          <a:bodyPr/>
          <a:lstStyle/>
          <a:p>
            <a:endParaRPr lang="en-US"/>
          </a:p>
        </p:txBody>
      </p:sp>
      <p:sp>
        <p:nvSpPr>
          <p:cNvPr id="10" name="Title 9">
            <a:extLst>
              <a:ext uri="{FF2B5EF4-FFF2-40B4-BE49-F238E27FC236}">
                <a16:creationId xmlns:a16="http://schemas.microsoft.com/office/drawing/2014/main" id="{1C8470BF-B0D0-C006-0F4C-C74B67705523}"/>
              </a:ext>
            </a:extLst>
          </p:cNvPr>
          <p:cNvSpPr>
            <a:spLocks noGrp="1"/>
          </p:cNvSpPr>
          <p:nvPr>
            <p:ph type="title"/>
          </p:nvPr>
        </p:nvSpPr>
        <p:spPr/>
        <p:txBody>
          <a:bodyPr/>
          <a:lstStyle/>
          <a:p>
            <a:endParaRPr lang="en-US"/>
          </a:p>
        </p:txBody>
      </p:sp>
      <p:sp>
        <p:nvSpPr>
          <p:cNvPr id="7" name="Espace réservé du pied de page 6">
            <a:extLst>
              <a:ext uri="{FF2B5EF4-FFF2-40B4-BE49-F238E27FC236}">
                <a16:creationId xmlns:a16="http://schemas.microsoft.com/office/drawing/2014/main" id="{A59B8C8E-0C5C-BD42-A7CC-C82D3FDA0ACF}"/>
              </a:ext>
            </a:extLst>
          </p:cNvPr>
          <p:cNvSpPr>
            <a:spLocks noGrp="1"/>
          </p:cNvSpPr>
          <p:nvPr>
            <p:ph type="ftr" sz="quarter" idx="17"/>
          </p:nvPr>
        </p:nvSpPr>
        <p:spPr/>
        <p:txBody>
          <a:bodyPr/>
          <a:lstStyle/>
          <a:p>
            <a:r>
              <a:rPr lang="en-US"/>
              <a:t>National Tender Day - 17 octobre 2024</a:t>
            </a:r>
          </a:p>
        </p:txBody>
      </p:sp>
      <p:pic>
        <p:nvPicPr>
          <p:cNvPr id="13" name="Picture Placeholder 12" descr="A person using a thermostat&#10;&#10;Description automatically generated">
            <a:extLst>
              <a:ext uri="{FF2B5EF4-FFF2-40B4-BE49-F238E27FC236}">
                <a16:creationId xmlns:a16="http://schemas.microsoft.com/office/drawing/2014/main" id="{A6DB2640-76B4-F45F-2487-F70673714AD7}"/>
              </a:ext>
            </a:extLst>
          </p:cNvPr>
          <p:cNvPicPr>
            <a:picLocks noGrp="1" noChangeAspect="1"/>
          </p:cNvPicPr>
          <p:nvPr>
            <p:ph type="pic" sz="quarter" idx="18"/>
          </p:nvPr>
        </p:nvPicPr>
        <p:blipFill>
          <a:blip r:embed="rId2"/>
          <a:srcRect l="46025" r="16797" b="-168"/>
          <a:stretch/>
        </p:blipFill>
        <p:spPr>
          <a:xfrm>
            <a:off x="8521549" y="0"/>
            <a:ext cx="3665727" cy="6592881"/>
          </a:xfrm>
        </p:spPr>
      </p:pic>
      <p:sp>
        <p:nvSpPr>
          <p:cNvPr id="2" name="Espace réservé du contenu 1">
            <a:extLst>
              <a:ext uri="{FF2B5EF4-FFF2-40B4-BE49-F238E27FC236}">
                <a16:creationId xmlns:a16="http://schemas.microsoft.com/office/drawing/2014/main" id="{D67ED081-8C96-D48B-EC1C-BF7170CEE43D}"/>
              </a:ext>
            </a:extLst>
          </p:cNvPr>
          <p:cNvSpPr>
            <a:spLocks noGrp="1"/>
          </p:cNvSpPr>
          <p:nvPr>
            <p:ph sz="quarter" idx="19"/>
          </p:nvPr>
        </p:nvSpPr>
        <p:spPr>
          <a:xfrm>
            <a:off x="515938" y="2158258"/>
            <a:ext cx="7386637" cy="4426554"/>
          </a:xfrm>
        </p:spPr>
        <p:txBody>
          <a:bodyPr vert="horz" lIns="0" tIns="0" rIns="0" bIns="0" spcCol="137160" rtlCol="0" anchor="t">
            <a:noAutofit/>
          </a:bodyPr>
          <a:lstStyle/>
          <a:p>
            <a:pPr marL="229870" indent="-229870" algn="l"/>
            <a:r>
              <a:rPr lang="fr-BE" sz="1800"/>
              <a:t>Il ajoute : </a:t>
            </a:r>
            <a:endParaRPr lang="en-US"/>
          </a:p>
          <a:p>
            <a:pPr marL="0" indent="0" algn="just">
              <a:buNone/>
            </a:pPr>
            <a:r>
              <a:rPr lang="fr-BE" sz="1800">
                <a:solidFill>
                  <a:srgbClr val="000000"/>
                </a:solidFill>
                <a:latin typeface="TimesNewRoman"/>
              </a:rPr>
              <a:t>« </a:t>
            </a:r>
            <a:r>
              <a:rPr lang="fr-BE" sz="1800"/>
              <a:t>Prima facie</a:t>
            </a:r>
            <a:r>
              <a:rPr lang="fr-BE" sz="1800" i="1"/>
              <a:t>, la partie adverse </a:t>
            </a:r>
            <a:r>
              <a:rPr lang="fr-BE" sz="1800" b="1" i="1"/>
              <a:t>peut</a:t>
            </a:r>
            <a:r>
              <a:rPr lang="fr-BE" sz="1800" i="1"/>
              <a:t>, à la suite de la suspension d’une première décision d’attribution, reprendre en considération toute la procédure et estimer qu’il est nécessaire de modifier les documents du marché, même en raison de problématiques qui ne sont pas abordées dans l’arrêt de suspension. </a:t>
            </a:r>
            <a:r>
              <a:rPr lang="fr-BE" sz="1800" b="1" i="1"/>
              <a:t>Il lui appartient toutefois de faire reposer cette décision sur des motifs exacts, pertinents et admissibles</a:t>
            </a:r>
            <a:r>
              <a:rPr lang="fr-BE" sz="1800" i="1"/>
              <a:t>, exprimés dans la motivation formelle de l’acte.</a:t>
            </a:r>
            <a:endParaRPr lang="fr-BE" sz="1800" i="1">
              <a:cs typeface="Arial"/>
            </a:endParaRPr>
          </a:p>
          <a:p>
            <a:pPr marL="0" indent="0" algn="just">
              <a:buNone/>
            </a:pPr>
            <a:r>
              <a:rPr lang="fr-BE" sz="1800" b="1" i="1"/>
              <a:t>En l’espèce</a:t>
            </a:r>
            <a:r>
              <a:rPr lang="fr-BE" sz="1800" i="1"/>
              <a:t>, l</a:t>
            </a:r>
            <a:r>
              <a:rPr lang="fr-BE" sz="1800" b="1" i="1"/>
              <a:t>a motivation formelle</a:t>
            </a:r>
            <a:r>
              <a:rPr lang="fr-BE" sz="1800" i="1"/>
              <a:t> de l’acte attaqué, même lue à la lumière du dossier administratif, </a:t>
            </a:r>
            <a:r>
              <a:rPr lang="fr-BE" sz="1800" b="1" i="1"/>
              <a:t>ne permet </a:t>
            </a:r>
            <a:r>
              <a:rPr lang="fr-BE" sz="1800" i="1"/>
              <a:t>donc </a:t>
            </a:r>
            <a:r>
              <a:rPr lang="fr-BE" sz="1800" b="1" i="1"/>
              <a:t>pas</a:t>
            </a:r>
            <a:r>
              <a:rPr lang="fr-BE" sz="1800" i="1"/>
              <a:t> au Conseil d’Etat de vérifier que la décision de renoncer à l’attribution des lots concernés et de relancer la procédure repose sur des motifs exacts, pertinents et admissibles </a:t>
            </a:r>
            <a:r>
              <a:rPr lang="fr-BE" sz="1800" b="0" i="0" u="none" strike="noStrike" baseline="0">
                <a:solidFill>
                  <a:srgbClr val="000000"/>
                </a:solidFill>
                <a:latin typeface="TimesNewRoman"/>
              </a:rPr>
              <a:t>».</a:t>
            </a:r>
            <a:endParaRPr lang="fr-BE" sz="1800">
              <a:solidFill>
                <a:srgbClr val="000000"/>
              </a:solidFill>
              <a:latin typeface="TimesNewRoman"/>
            </a:endParaRPr>
          </a:p>
        </p:txBody>
      </p:sp>
      <p:sp>
        <p:nvSpPr>
          <p:cNvPr id="3" name="Text Placeholder 2">
            <a:extLst>
              <a:ext uri="{FF2B5EF4-FFF2-40B4-BE49-F238E27FC236}">
                <a16:creationId xmlns:a16="http://schemas.microsoft.com/office/drawing/2014/main" id="{622EDDAE-E28C-7644-8864-A1E6E56886C5}"/>
              </a:ext>
            </a:extLst>
          </p:cNvPr>
          <p:cNvSpPr txBox="1">
            <a:spLocks/>
          </p:cNvSpPr>
          <p:nvPr/>
        </p:nvSpPr>
        <p:spPr>
          <a:xfrm>
            <a:off x="510417" y="1614132"/>
            <a:ext cx="11160124" cy="435600"/>
          </a:xfrm>
          <a:prstGeom prst="rect">
            <a:avLst/>
          </a:prstGeom>
        </p:spPr>
        <p:txBody>
          <a:bodyPr vert="horz" lIns="0" tIns="0" rIns="0" bIns="0" spcCol="137160" rtlCol="0" anchor="t" anchorCtr="0">
            <a:noAutofit/>
          </a:bodyPr>
          <a:lstStyle>
            <a:lvl1pPr marL="0" indent="0" algn="l" defTabSz="914400" rtl="0" eaLnBrk="1" latinLnBrk="0" hangingPunct="1">
              <a:lnSpc>
                <a:spcPct val="100000"/>
              </a:lnSpc>
              <a:spcBef>
                <a:spcPts val="1000"/>
              </a:spcBef>
              <a:buClrTx/>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ts val="2200"/>
              </a:lnSpc>
              <a:spcBef>
                <a:spcPts val="500"/>
              </a:spcBef>
              <a:buClr>
                <a:schemeClr val="bg2">
                  <a:lumMod val="50000"/>
                </a:schemeClr>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ts val="2200"/>
              </a:lnSpc>
              <a:spcBef>
                <a:spcPts val="500"/>
              </a:spcBef>
              <a:buClr>
                <a:schemeClr val="bg2">
                  <a:lumMod val="75000"/>
                </a:schemeClr>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ts val="2200"/>
              </a:lnSpc>
              <a:spcBef>
                <a:spcPts val="500"/>
              </a:spcBef>
              <a:buClr>
                <a:schemeClr val="bg1">
                  <a:lumMod val="75000"/>
                </a:schemeClr>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7pPr>
            <a:lvl8pPr marL="3200400" indent="0" algn="l" defTabSz="914400" rtl="0" eaLnBrk="1" latinLnBrk="0" hangingPunct="1">
              <a:lnSpc>
                <a:spcPct val="90000"/>
              </a:lnSpc>
              <a:spcBef>
                <a:spcPts val="500"/>
              </a:spcBef>
              <a:buClr>
                <a:schemeClr val="bg1">
                  <a:lumMod val="75000"/>
                </a:schemeClr>
              </a:buClr>
              <a:buFont typeface="Arial" panose="020B0604020202020204" pitchFamily="34" charset="0"/>
              <a:buNone/>
              <a:tabLst/>
              <a:defRPr sz="1600" b="1" kern="1200" baseline="0">
                <a:solidFill>
                  <a:schemeClr val="tx1"/>
                </a:solidFill>
                <a:latin typeface="+mn-lt"/>
                <a:ea typeface="+mn-ea"/>
                <a:cs typeface="+mn-cs"/>
              </a:defRPr>
            </a:lvl8pPr>
            <a:lvl9pPr marL="3657600" indent="0" algn="l" defTabSz="914400" rtl="0" eaLnBrk="1" latinLnBrk="0" hangingPunct="1">
              <a:lnSpc>
                <a:spcPct val="90000"/>
              </a:lnSpc>
              <a:spcBef>
                <a:spcPts val="500"/>
              </a:spcBef>
              <a:buClr>
                <a:schemeClr val="accent5">
                  <a:lumMod val="75000"/>
                </a:schemeClr>
              </a:buClr>
              <a:buFont typeface="Arial" panose="020B0604020202020204" pitchFamily="34" charset="0"/>
              <a:buNone/>
              <a:defRPr sz="1600" b="1" kern="1200" baseline="0">
                <a:solidFill>
                  <a:schemeClr val="tx1"/>
                </a:solidFill>
                <a:latin typeface="+mn-lt"/>
                <a:ea typeface="+mn-ea"/>
                <a:cs typeface="+mn-cs"/>
              </a:defRPr>
            </a:lvl9pPr>
          </a:lstStyle>
          <a:p>
            <a:pPr algn="just"/>
            <a:r>
              <a:rPr lang="fr-BE">
                <a:latin typeface="Cambria"/>
                <a:ea typeface="Cambria"/>
              </a:rPr>
              <a:t>Renonciation à l’attribution du marché – motivation</a:t>
            </a:r>
          </a:p>
        </p:txBody>
      </p:sp>
      <p:sp>
        <p:nvSpPr>
          <p:cNvPr id="9" name="Text Placeholder 1">
            <a:extLst>
              <a:ext uri="{FF2B5EF4-FFF2-40B4-BE49-F238E27FC236}">
                <a16:creationId xmlns:a16="http://schemas.microsoft.com/office/drawing/2014/main" id="{0C241548-8F2A-6BA7-8EF3-55DE3B76874D}"/>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6522927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110</a:t>
            </a:fld>
            <a:endParaRPr lang="en-US"/>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a:t>National Tender Day - 17 octobre 2024</a:t>
            </a:r>
          </a:p>
        </p:txBody>
      </p:sp>
      <p:pic>
        <p:nvPicPr>
          <p:cNvPr id="12" name="Picture Placeholder 11">
            <a:extLst>
              <a:ext uri="{FF2B5EF4-FFF2-40B4-BE49-F238E27FC236}">
                <a16:creationId xmlns:a16="http://schemas.microsoft.com/office/drawing/2014/main" id="{7B1E24DE-32D6-4907-9708-767B7B9032CD}"/>
              </a:ext>
            </a:extLst>
          </p:cNvPr>
          <p:cNvPicPr>
            <a:picLocks noGrp="1" noChangeAspect="1"/>
          </p:cNvPicPr>
          <p:nvPr>
            <p:ph type="pic" sz="quarter" idx="18"/>
          </p:nvPr>
        </p:nvPicPr>
        <p:blipFill>
          <a:blip r:embed="rId2"/>
          <a:srcRect l="34316" r="34316"/>
          <a:stretch>
            <a:fillRect/>
          </a:stretch>
        </p:blipFill>
        <p:spPr/>
      </p:pic>
      <p:sp>
        <p:nvSpPr>
          <p:cNvPr id="2" name="Content Placeholder 1">
            <a:extLst>
              <a:ext uri="{FF2B5EF4-FFF2-40B4-BE49-F238E27FC236}">
                <a16:creationId xmlns:a16="http://schemas.microsoft.com/office/drawing/2014/main" id="{E8DF125A-F9A7-4529-B083-D1B4AE57244F}"/>
              </a:ext>
            </a:extLst>
          </p:cNvPr>
          <p:cNvSpPr>
            <a:spLocks noGrp="1"/>
          </p:cNvSpPr>
          <p:nvPr>
            <p:ph sz="quarter" idx="19"/>
          </p:nvPr>
        </p:nvSpPr>
        <p:spPr>
          <a:xfrm>
            <a:off x="515938" y="1901574"/>
            <a:ext cx="7485062" cy="4337301"/>
          </a:xfrm>
        </p:spPr>
        <p:txBody>
          <a:bodyPr vert="horz" lIns="0" tIns="0" rIns="0" bIns="0" spcCol="137160" rtlCol="0" anchor="t">
            <a:noAutofit/>
          </a:bodyPr>
          <a:lstStyle/>
          <a:p>
            <a:pPr marL="342900" lvl="0" indent="-342900" algn="just">
              <a:buFont typeface="Arial" panose="020B0604020202020204" pitchFamily="34" charset="0"/>
              <a:buChar char="•"/>
              <a:tabLst>
                <a:tab pos="457200" algn="l"/>
              </a:tabLst>
            </a:pPr>
            <a:r>
              <a:rPr lang="fr-BE"/>
              <a:t>C.E., arrêt n° 260.283 du 26 juin 2024, </a:t>
            </a:r>
            <a:r>
              <a:rPr lang="fr-BE" i="1"/>
              <a:t>SCRL P&amp;V assurances.</a:t>
            </a:r>
            <a:endParaRPr lang="en-US"/>
          </a:p>
          <a:p>
            <a:pPr marL="342900" indent="-342900" algn="just">
              <a:tabLst>
                <a:tab pos="457200" algn="l"/>
              </a:tabLst>
            </a:pPr>
            <a:r>
              <a:rPr lang="fr-BE"/>
              <a:t>C.E., arrêt n° 260.450 du 19 juillet 2024, </a:t>
            </a:r>
            <a:r>
              <a:rPr lang="fr-BE" i="1"/>
              <a:t>S.R.L. Alliance Security et  S.A. de droit français Capital </a:t>
            </a:r>
            <a:r>
              <a:rPr lang="fr-BE" i="1" err="1"/>
              <a:t>security</a:t>
            </a:r>
            <a:r>
              <a:rPr lang="fr-BE" i="1"/>
              <a:t>.</a:t>
            </a:r>
            <a:endParaRPr lang="fr-BE" i="1">
              <a:cs typeface="Arial"/>
            </a:endParaRPr>
          </a:p>
          <a:p>
            <a:pPr marL="342900" indent="-342900" algn="just">
              <a:tabLst>
                <a:tab pos="457200" algn="l"/>
              </a:tabLst>
            </a:pPr>
            <a:r>
              <a:rPr lang="fr-BE"/>
              <a:t>C.E., arrêt n° 260.454 du 23 juillet 2024, </a:t>
            </a:r>
            <a:r>
              <a:rPr lang="fr-BE" i="1"/>
              <a:t>S.A. Production.</a:t>
            </a:r>
            <a:endParaRPr lang="fr-BE" i="1">
              <a:cs typeface="Arial"/>
            </a:endParaRPr>
          </a:p>
          <a:p>
            <a:pPr marL="342900" indent="-342900" algn="just">
              <a:tabLst>
                <a:tab pos="457200" algn="l"/>
              </a:tabLst>
            </a:pPr>
            <a:r>
              <a:rPr lang="fr-BE">
                <a:cs typeface="Arial"/>
              </a:rPr>
              <a:t>C.E., arrêt n°</a:t>
            </a:r>
            <a:r>
              <a:rPr lang="fr-BE">
                <a:ea typeface="+mn-lt"/>
                <a:cs typeface="+mn-lt"/>
              </a:rPr>
              <a:t> 259.711 du 13 mai 2024, </a:t>
            </a:r>
            <a:r>
              <a:rPr lang="fr-BE" i="1">
                <a:ea typeface="+mn-lt"/>
                <a:cs typeface="+mn-lt"/>
              </a:rPr>
              <a:t>S.C. Société intercommunale </a:t>
            </a:r>
            <a:r>
              <a:rPr lang="fr-BE" i="1" err="1">
                <a:ea typeface="+mn-lt"/>
                <a:cs typeface="+mn-lt"/>
              </a:rPr>
              <a:t>bep</a:t>
            </a:r>
            <a:r>
              <a:rPr lang="fr-BE" i="1">
                <a:ea typeface="+mn-lt"/>
                <a:cs typeface="+mn-lt"/>
              </a:rPr>
              <a:t> environnement et S.C. association intercommunale bureau économique de la province de Namur.</a:t>
            </a:r>
          </a:p>
          <a:p>
            <a:pPr marL="342900" indent="-342900" algn="just">
              <a:tabLst>
                <a:tab pos="457200" algn="l"/>
              </a:tabLst>
            </a:pPr>
            <a:r>
              <a:rPr lang="fr-BE">
                <a:ea typeface="+mn-lt"/>
                <a:cs typeface="+mn-lt"/>
              </a:rPr>
              <a:t>C.E., arrêt n° 258.950 du 28 février 2024, </a:t>
            </a:r>
            <a:r>
              <a:rPr lang="fr-BE" i="1">
                <a:ea typeface="+mn-lt"/>
                <a:cs typeface="+mn-lt"/>
              </a:rPr>
              <a:t>S.A. </a:t>
            </a:r>
            <a:r>
              <a:rPr lang="fr-BE" i="1" err="1">
                <a:ea typeface="+mn-lt"/>
                <a:cs typeface="+mn-lt"/>
              </a:rPr>
              <a:t>Equans</a:t>
            </a:r>
            <a:r>
              <a:rPr lang="fr-BE" i="1">
                <a:ea typeface="+mn-lt"/>
                <a:cs typeface="+mn-lt"/>
              </a:rPr>
              <a:t> Services.</a:t>
            </a:r>
          </a:p>
          <a:p>
            <a:pPr marL="342900" indent="-342900" algn="just">
              <a:tabLst>
                <a:tab pos="457200" algn="l"/>
              </a:tabLst>
            </a:pPr>
            <a:r>
              <a:rPr lang="fr-BE">
                <a:ea typeface="+mn-lt"/>
                <a:cs typeface="+mn-lt"/>
              </a:rPr>
              <a:t>C.E., arrêt n° 259.137 du 14 mars 2024, </a:t>
            </a:r>
            <a:r>
              <a:rPr lang="fr-BE" i="1">
                <a:ea typeface="+mn-lt"/>
                <a:cs typeface="+mn-lt"/>
              </a:rPr>
              <a:t>A.S.B.L. </a:t>
            </a:r>
            <a:r>
              <a:rPr lang="fr-BE" i="1" err="1">
                <a:ea typeface="+mn-lt"/>
                <a:cs typeface="+mn-lt"/>
              </a:rPr>
              <a:t>Cohezio</a:t>
            </a:r>
            <a:r>
              <a:rPr lang="fr-BE" i="1">
                <a:ea typeface="+mn-lt"/>
                <a:cs typeface="+mn-lt"/>
              </a:rPr>
              <a:t>.</a:t>
            </a:r>
          </a:p>
          <a:p>
            <a:pPr marL="342900" indent="-342900" algn="just">
              <a:tabLst>
                <a:tab pos="457200" algn="l"/>
              </a:tabLst>
            </a:pPr>
            <a:r>
              <a:rPr lang="fr-BE">
                <a:cs typeface="Arial"/>
              </a:rPr>
              <a:t>C.E., arrêt n° </a:t>
            </a:r>
            <a:r>
              <a:rPr lang="fr-BE">
                <a:ea typeface="+mn-lt"/>
                <a:cs typeface="+mn-lt"/>
              </a:rPr>
              <a:t>259.262 du 26 mars 2024, </a:t>
            </a:r>
            <a:r>
              <a:rPr lang="fr-BE" i="1">
                <a:ea typeface="+mn-lt"/>
                <a:cs typeface="+mn-lt"/>
              </a:rPr>
              <a:t>S.A. S.B.M.I.</a:t>
            </a:r>
            <a:endParaRPr lang="fr-BE" i="1">
              <a:cs typeface="Arial"/>
            </a:endParaRPr>
          </a:p>
        </p:txBody>
      </p:sp>
      <p:sp>
        <p:nvSpPr>
          <p:cNvPr id="3" name="Title 5">
            <a:extLst>
              <a:ext uri="{FF2B5EF4-FFF2-40B4-BE49-F238E27FC236}">
                <a16:creationId xmlns:a16="http://schemas.microsoft.com/office/drawing/2014/main" id="{10D3D78B-FB45-401E-DE44-0257A5D9B2C1}"/>
              </a:ext>
            </a:extLst>
          </p:cNvPr>
          <p:cNvSpPr txBox="1">
            <a:spLocks/>
          </p:cNvSpPr>
          <p:nvPr/>
        </p:nvSpPr>
        <p:spPr>
          <a:xfrm>
            <a:off x="523151" y="993618"/>
            <a:ext cx="11150758" cy="57715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2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sz="2800">
                <a:solidFill>
                  <a:srgbClr val="0073CF"/>
                </a:solidFill>
              </a:rPr>
              <a:t>Pour d’autres arrêts sur l'attribution du marché :</a:t>
            </a:r>
            <a:endParaRPr kumimoji="0" lang="en-US" sz="2800" b="0" i="0" u="none" strike="noStrike" kern="1200" cap="none" spc="0" normalizeH="0" baseline="0" noProof="0">
              <a:ln>
                <a:noFill/>
              </a:ln>
              <a:solidFill>
                <a:srgbClr val="0073CF"/>
              </a:solidFill>
              <a:effectLst/>
              <a:uLnTx/>
              <a:uFillTx/>
              <a:latin typeface="Cambria" panose="02040503050406030204" pitchFamily="18" charset="0"/>
              <a:ea typeface="+mj-ea"/>
              <a:cs typeface="+mj-cs"/>
            </a:endParaRPr>
          </a:p>
        </p:txBody>
      </p:sp>
      <p:sp>
        <p:nvSpPr>
          <p:cNvPr id="5" name="Text Placeholder 1">
            <a:extLst>
              <a:ext uri="{FF2B5EF4-FFF2-40B4-BE49-F238E27FC236}">
                <a16:creationId xmlns:a16="http://schemas.microsoft.com/office/drawing/2014/main" id="{66ED9A1D-135B-D596-F4F8-11D2E3C54AD4}"/>
              </a:ext>
            </a:extLst>
          </p:cNvPr>
          <p:cNvSpPr txBox="1">
            <a:spLocks/>
          </p:cNvSpPr>
          <p:nvPr/>
        </p:nvSpPr>
        <p:spPr>
          <a:xfrm>
            <a:off x="537204" y="435528"/>
            <a:ext cx="7759323"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tabLst/>
              <a:defRPr sz="1200" kern="1200">
                <a:solidFill>
                  <a:schemeClr val="tx2"/>
                </a:solidFill>
                <a:latin typeface="+mn-lt"/>
                <a:ea typeface="+mn-ea"/>
                <a:cs typeface="+mn-cs"/>
              </a:defRPr>
            </a:lvl1pPr>
            <a:lvl2pPr marL="347663" indent="-174625" algn="l" defTabSz="914400" rtl="0" eaLnBrk="1" latinLnBrk="0" hangingPunct="1">
              <a:lnSpc>
                <a:spcPts val="2200"/>
              </a:lnSpc>
              <a:spcBef>
                <a:spcPts val="500"/>
              </a:spcBef>
              <a:buClr>
                <a:schemeClr val="bg2">
                  <a:lumMod val="50000"/>
                </a:schemeClr>
              </a:buClr>
              <a:buFont typeface="Arial" panose="020B0604020202020204" pitchFamily="34" charset="0"/>
              <a:buChar char="•"/>
              <a:tabLst/>
              <a:defRPr sz="1100" kern="1200">
                <a:solidFill>
                  <a:schemeClr val="tx1"/>
                </a:solidFill>
                <a:latin typeface="+mn-lt"/>
                <a:ea typeface="+mn-ea"/>
                <a:cs typeface="+mn-cs"/>
              </a:defRPr>
            </a:lvl2pPr>
            <a:lvl3pPr marL="520700" indent="-173038" algn="l" defTabSz="914400" rtl="0" eaLnBrk="1" latinLnBrk="0" hangingPunct="1">
              <a:lnSpc>
                <a:spcPts val="2200"/>
              </a:lnSpc>
              <a:spcBef>
                <a:spcPts val="500"/>
              </a:spcBef>
              <a:buClr>
                <a:schemeClr val="bg2">
                  <a:lumMod val="75000"/>
                </a:schemeClr>
              </a:buClr>
              <a:buFont typeface="Arial" panose="020B0604020202020204" pitchFamily="34" charset="0"/>
              <a:buChar char="•"/>
              <a:tabLst/>
              <a:defRPr sz="1100" kern="1200">
                <a:solidFill>
                  <a:schemeClr val="tx1"/>
                </a:solidFill>
                <a:latin typeface="+mn-lt"/>
                <a:ea typeface="+mn-ea"/>
                <a:cs typeface="+mn-cs"/>
              </a:defRPr>
            </a:lvl3pPr>
            <a:lvl4pPr marL="685800" indent="-165100"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4pPr>
            <a:lvl5pPr marL="860425" indent="-174625" algn="l" defTabSz="914400" rtl="0" eaLnBrk="1" latinLnBrk="0" hangingPunct="1">
              <a:lnSpc>
                <a:spcPts val="2200"/>
              </a:lnSpc>
              <a:spcBef>
                <a:spcPts val="500"/>
              </a:spcBef>
              <a:buClr>
                <a:schemeClr val="bg1">
                  <a:lumMod val="75000"/>
                </a:schemeClr>
              </a:buClr>
              <a:buFont typeface="Arial" panose="020B0604020202020204" pitchFamily="34" charset="0"/>
              <a:buChar char="•"/>
              <a:tabLst/>
              <a:defRPr sz="1100" kern="1200">
                <a:solidFill>
                  <a:schemeClr val="tx1"/>
                </a:solidFill>
                <a:latin typeface="+mn-lt"/>
                <a:ea typeface="+mn-ea"/>
                <a:cs typeface="+mn-cs"/>
              </a:defRPr>
            </a:lvl5pPr>
            <a:lvl6pPr marL="1035050" indent="-1746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a:solidFill>
                  <a:schemeClr val="tx1"/>
                </a:solidFill>
                <a:latin typeface="+mn-lt"/>
                <a:ea typeface="+mn-ea"/>
                <a:cs typeface="+mn-cs"/>
              </a:defRPr>
            </a:lvl6pPr>
            <a:lvl7pPr marL="1200150" indent="-165100"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7pPr>
            <a:lvl8pPr marL="1373188" indent="-173038"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050" kern="1200" baseline="0">
                <a:solidFill>
                  <a:schemeClr val="tx1"/>
                </a:solidFill>
                <a:latin typeface="+mn-lt"/>
                <a:ea typeface="+mn-ea"/>
                <a:cs typeface="+mn-cs"/>
              </a:defRPr>
            </a:lvl8pPr>
            <a:lvl9pPr marL="1547813" indent="-174625" algn="l" defTabSz="914400" rtl="0" eaLnBrk="1" latinLnBrk="0" hangingPunct="1">
              <a:lnSpc>
                <a:spcPct val="90000"/>
              </a:lnSpc>
              <a:spcBef>
                <a:spcPts val="500"/>
              </a:spcBef>
              <a:buClr>
                <a:schemeClr val="accent5">
                  <a:lumMod val="75000"/>
                </a:schemeClr>
              </a:buClr>
              <a:buFont typeface="Arial" panose="020B0604020202020204" pitchFamily="34" charset="0"/>
              <a:buChar char="•"/>
              <a:tabLst/>
              <a:defRPr sz="105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1">
                <a:solidFill>
                  <a:srgbClr val="182440"/>
                </a:solidFill>
                <a:latin typeface="Arial" panose="020B0604020202020204"/>
              </a:rPr>
              <a:t>IV. </a:t>
            </a:r>
            <a:r>
              <a:rPr lang="en-GB" b="1" err="1">
                <a:solidFill>
                  <a:srgbClr val="182440"/>
                </a:solidFill>
                <a:latin typeface="Arial" panose="020B0604020202020204"/>
              </a:rPr>
              <a:t>L’ATTRIBUTION</a:t>
            </a:r>
            <a:endParaRPr kumimoji="0" lang="en-US" sz="1000" b="1" i="0" u="none" strike="noStrike" kern="1200" cap="none" spc="0" normalizeH="0" baseline="0" noProof="0">
              <a:ln>
                <a:noFill/>
              </a:ln>
              <a:solidFill>
                <a:srgbClr val="18244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4302593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F06FF15-F7BF-36C8-1D08-BBD2C9B4129E}"/>
              </a:ext>
            </a:extLst>
          </p:cNvPr>
          <p:cNvSpPr>
            <a:spLocks noGrp="1"/>
          </p:cNvSpPr>
          <p:nvPr>
            <p:ph type="sldNum" sz="quarter" idx="12"/>
          </p:nvPr>
        </p:nvSpPr>
        <p:spPr/>
        <p:txBody>
          <a:bodyPr/>
          <a:lstStyle/>
          <a:p>
            <a:fld id="{F9591D4C-BB8F-AE46-BE73-C616F30BBC5B}" type="slidenum">
              <a:rPr lang="en-US" smtClean="0"/>
              <a:pPr/>
              <a:t>111</a:t>
            </a:fld>
            <a:endParaRPr lang="en-US"/>
          </a:p>
        </p:txBody>
      </p:sp>
      <p:sp>
        <p:nvSpPr>
          <p:cNvPr id="5" name="Title 4">
            <a:extLst>
              <a:ext uri="{FF2B5EF4-FFF2-40B4-BE49-F238E27FC236}">
                <a16:creationId xmlns:a16="http://schemas.microsoft.com/office/drawing/2014/main" id="{F8C91992-6D2A-773D-489D-F5B6C47B0D2E}"/>
              </a:ext>
            </a:extLst>
          </p:cNvPr>
          <p:cNvSpPr>
            <a:spLocks noGrp="1"/>
          </p:cNvSpPr>
          <p:nvPr>
            <p:ph type="title"/>
          </p:nvPr>
        </p:nvSpPr>
        <p:spPr/>
        <p:txBody>
          <a:bodyPr/>
          <a:lstStyle/>
          <a:p>
            <a:r>
              <a:rPr lang="fr-BE"/>
              <a:t>Pour aller plus loin</a:t>
            </a:r>
          </a:p>
        </p:txBody>
      </p:sp>
      <p:sp>
        <p:nvSpPr>
          <p:cNvPr id="6" name="Footer Placeholder 5">
            <a:extLst>
              <a:ext uri="{FF2B5EF4-FFF2-40B4-BE49-F238E27FC236}">
                <a16:creationId xmlns:a16="http://schemas.microsoft.com/office/drawing/2014/main" id="{DBF54004-9653-B352-A1D9-03377891F38E}"/>
              </a:ext>
            </a:extLst>
          </p:cNvPr>
          <p:cNvSpPr>
            <a:spLocks noGrp="1"/>
          </p:cNvSpPr>
          <p:nvPr>
            <p:ph type="ftr" sz="quarter" idx="17"/>
          </p:nvPr>
        </p:nvSpPr>
        <p:spPr/>
        <p:txBody>
          <a:bodyPr/>
          <a:lstStyle/>
          <a:p>
            <a:r>
              <a:rPr lang="en-US"/>
              <a:t>National Tender Day - 17 octobre 2024</a:t>
            </a:r>
          </a:p>
        </p:txBody>
      </p:sp>
      <p:sp>
        <p:nvSpPr>
          <p:cNvPr id="7" name="Content Placeholder 6">
            <a:extLst>
              <a:ext uri="{FF2B5EF4-FFF2-40B4-BE49-F238E27FC236}">
                <a16:creationId xmlns:a16="http://schemas.microsoft.com/office/drawing/2014/main" id="{CB9B8CE3-0AD8-B1A5-27FE-DA7679FF5DDE}"/>
              </a:ext>
            </a:extLst>
          </p:cNvPr>
          <p:cNvSpPr>
            <a:spLocks noGrp="1"/>
          </p:cNvSpPr>
          <p:nvPr>
            <p:ph sz="quarter" idx="18"/>
          </p:nvPr>
        </p:nvSpPr>
        <p:spPr>
          <a:xfrm>
            <a:off x="169682" y="1090748"/>
            <a:ext cx="11506381" cy="5208452"/>
          </a:xfrm>
        </p:spPr>
        <p:txBody>
          <a:bodyPr vert="horz" lIns="0" tIns="0" rIns="0" bIns="0" spcCol="137160" rtlCol="0" anchor="t">
            <a:noAutofit/>
          </a:bodyPr>
          <a:lstStyle/>
          <a:p>
            <a:pPr marL="229870" indent="-229870" algn="just"/>
            <a:r>
              <a:rPr lang="fr-BE" sz="1600" dirty="0">
                <a:latin typeface="Arial"/>
                <a:cs typeface="Arial"/>
              </a:rPr>
              <a:t>WATHELET B. et THÜNGEN R., « Le nouveau Code civil et la commande publique: morceaux choisis », </a:t>
            </a:r>
            <a:r>
              <a:rPr lang="fr-BE" sz="1600" i="1" dirty="0"/>
              <a:t>Droit des marchés publics: morceaux choisis</a:t>
            </a:r>
            <a:r>
              <a:rPr lang="fr-BE" sz="1600" dirty="0"/>
              <a:t>, </a:t>
            </a:r>
            <a:r>
              <a:rPr lang="fr-BE" sz="1600" dirty="0" err="1"/>
              <a:t>collec</a:t>
            </a:r>
            <a:r>
              <a:rPr lang="fr-BE" sz="1600" dirty="0"/>
              <a:t>. UB³, Bruxelles, Larcier, 2024, à paraitre.</a:t>
            </a:r>
            <a:endParaRPr lang="en-US" sz="1600" dirty="0" err="1"/>
          </a:p>
          <a:p>
            <a:pPr marL="229870" indent="-229870" algn="just"/>
            <a:r>
              <a:rPr lang="fr-BE" sz="1600" dirty="0"/>
              <a:t>RIXHON M. et LEPPERS T., « De </a:t>
            </a:r>
            <a:r>
              <a:rPr lang="fr-BE" sz="1600" dirty="0" err="1"/>
              <a:t>arresten</a:t>
            </a:r>
            <a:r>
              <a:rPr lang="fr-BE" sz="1600" dirty="0"/>
              <a:t> van de </a:t>
            </a:r>
            <a:r>
              <a:rPr lang="fr-BE" sz="1600" dirty="0" err="1"/>
              <a:t>Raad</a:t>
            </a:r>
            <a:r>
              <a:rPr lang="fr-BE" sz="1600" dirty="0"/>
              <a:t> van State in </a:t>
            </a:r>
            <a:r>
              <a:rPr lang="fr-BE" sz="1600" dirty="0" err="1"/>
              <a:t>enkele</a:t>
            </a:r>
            <a:r>
              <a:rPr lang="fr-BE" sz="1600" dirty="0"/>
              <a:t> </a:t>
            </a:r>
            <a:r>
              <a:rPr lang="fr-BE" sz="1600" dirty="0" err="1"/>
              <a:t>cijfers</a:t>
            </a:r>
            <a:r>
              <a:rPr lang="fr-BE" sz="1600" dirty="0"/>
              <a:t> – </a:t>
            </a:r>
            <a:r>
              <a:rPr lang="fr-BE" sz="1600" dirty="0" err="1"/>
              <a:t>vergelijking</a:t>
            </a:r>
            <a:r>
              <a:rPr lang="fr-BE" sz="1600" dirty="0"/>
              <a:t> van de </a:t>
            </a:r>
            <a:r>
              <a:rPr lang="fr-BE" sz="1600" dirty="0" err="1"/>
              <a:t>XIIde</a:t>
            </a:r>
            <a:r>
              <a:rPr lang="fr-BE" sz="1600" dirty="0"/>
              <a:t> en de </a:t>
            </a:r>
            <a:r>
              <a:rPr lang="fr-BE" sz="1600" dirty="0" err="1"/>
              <a:t>VIde</a:t>
            </a:r>
            <a:r>
              <a:rPr lang="fr-BE" sz="1600" dirty="0"/>
              <a:t> </a:t>
            </a:r>
            <a:r>
              <a:rPr lang="fr-BE" sz="1600" dirty="0" err="1"/>
              <a:t>kamers</a:t>
            </a:r>
            <a:r>
              <a:rPr lang="fr-BE" sz="1600" dirty="0"/>
              <a:t> </a:t>
            </a:r>
            <a:r>
              <a:rPr lang="fr-BE" sz="1600" i="1" dirty="0" err="1"/>
              <a:t>anno</a:t>
            </a:r>
            <a:r>
              <a:rPr lang="fr-BE" sz="1600" dirty="0"/>
              <a:t> 2023 / Les arrêts du Conseil d’État en quelques chiffres – comparaison des VIe et XIIe chambres </a:t>
            </a:r>
            <a:r>
              <a:rPr lang="fr-BE" sz="1600" i="1" dirty="0" err="1"/>
              <a:t>anno</a:t>
            </a:r>
            <a:r>
              <a:rPr lang="fr-BE" sz="1600" dirty="0"/>
              <a:t> 2023 », </a:t>
            </a:r>
            <a:r>
              <a:rPr lang="fr-BE" sz="1600" i="1" dirty="0"/>
              <a:t>Chronique des Marchés Publics 2023-2024</a:t>
            </a:r>
            <a:r>
              <a:rPr lang="fr-BE" sz="1600" dirty="0"/>
              <a:t>, sous la </a:t>
            </a:r>
            <a:r>
              <a:rPr lang="fr-BE" sz="1600" dirty="0" err="1"/>
              <a:t>dir</a:t>
            </a:r>
            <a:r>
              <a:rPr lang="fr-BE" sz="1600" dirty="0"/>
              <a:t>. de C. De Koninck </a:t>
            </a:r>
            <a:r>
              <a:rPr lang="fr-BE" sz="1600" i="1" dirty="0"/>
              <a:t>et al</a:t>
            </a:r>
            <a:r>
              <a:rPr lang="fr-BE" sz="1600" dirty="0"/>
              <a:t>., Bruxelles, EBP Consulting, 2024, p. 307- 332.</a:t>
            </a:r>
            <a:endParaRPr lang="fr-BE" sz="1600" dirty="0">
              <a:cs typeface="Arial"/>
            </a:endParaRPr>
          </a:p>
          <a:p>
            <a:pPr marL="229870" indent="-229870" algn="just"/>
            <a:r>
              <a:rPr lang="fr-BE" sz="1600" dirty="0"/>
              <a:t>DRESSE G. et RIXHON M., « Chronique de jurisprudence du Conseil d’État en matière de marchés publics </a:t>
            </a:r>
            <a:r>
              <a:rPr lang="fr-BE" sz="1600" i="1" dirty="0" err="1"/>
              <a:t>anno</a:t>
            </a:r>
            <a:r>
              <a:rPr lang="fr-BE" sz="1600" dirty="0"/>
              <a:t> 2023 », </a:t>
            </a:r>
            <a:r>
              <a:rPr lang="fr-BE" sz="1600" i="1" dirty="0"/>
              <a:t>Chronique des Marchés Publics 2023-2024</a:t>
            </a:r>
            <a:r>
              <a:rPr lang="fr-BE" sz="1600" dirty="0"/>
              <a:t>, sous la </a:t>
            </a:r>
            <a:r>
              <a:rPr lang="fr-BE" sz="1600" dirty="0" err="1"/>
              <a:t>dir</a:t>
            </a:r>
            <a:r>
              <a:rPr lang="fr-BE" sz="1600" dirty="0"/>
              <a:t>. de C. De Koninck </a:t>
            </a:r>
            <a:r>
              <a:rPr lang="fr-BE" sz="1600" i="1" dirty="0"/>
              <a:t>et al</a:t>
            </a:r>
            <a:r>
              <a:rPr lang="fr-BE" sz="1600" dirty="0"/>
              <a:t>., Bruxelles, EBP Consulting, 2024, p. 239- 306.</a:t>
            </a:r>
            <a:endParaRPr lang="fr-BE" sz="1600" dirty="0">
              <a:cs typeface="Arial"/>
            </a:endParaRPr>
          </a:p>
          <a:p>
            <a:pPr marL="229870" indent="-229870" algn="just"/>
            <a:r>
              <a:rPr lang="fr-BE" sz="1600" dirty="0">
                <a:cs typeface="Arial"/>
              </a:rPr>
              <a:t>MARTENS B., WATHELET B. en LEBEDEVA T., « Procédures de passation dans les projets DBFM. Procédure concurrentielle avec négociation ou dialogue compétitif ? »,</a:t>
            </a:r>
            <a:r>
              <a:rPr lang="fr-BE" sz="1600" i="1" dirty="0">
                <a:cs typeface="Arial"/>
              </a:rPr>
              <a:t>Chronique des Marchés Publics 2023-2024</a:t>
            </a:r>
            <a:r>
              <a:rPr lang="fr-BE" sz="1600" dirty="0">
                <a:cs typeface="Arial"/>
              </a:rPr>
              <a:t>, sous la </a:t>
            </a:r>
            <a:r>
              <a:rPr lang="fr-BE" sz="1600" dirty="0" err="1">
                <a:cs typeface="Arial"/>
              </a:rPr>
              <a:t>dir</a:t>
            </a:r>
            <a:r>
              <a:rPr lang="fr-BE" sz="1600" dirty="0">
                <a:cs typeface="Arial"/>
              </a:rPr>
              <a:t>. de C. De Koninck </a:t>
            </a:r>
            <a:r>
              <a:rPr lang="fr-BE" sz="1600" i="1" dirty="0">
                <a:cs typeface="Arial"/>
              </a:rPr>
              <a:t>et al</a:t>
            </a:r>
            <a:r>
              <a:rPr lang="fr-BE" sz="1600" dirty="0">
                <a:cs typeface="Arial" panose="020B0604020202020204"/>
              </a:rPr>
              <a:t>., Bruxelles, EBP Consulting, 2024, p. 857-876.</a:t>
            </a:r>
          </a:p>
          <a:p>
            <a:pPr marL="229870" indent="-229870" algn="just"/>
            <a:r>
              <a:rPr lang="fr-BE" sz="1600" dirty="0"/>
              <a:t>RIXHON M. et LEPPERS T., « De </a:t>
            </a:r>
            <a:r>
              <a:rPr lang="fr-BE" sz="1600" dirty="0" err="1"/>
              <a:t>arresten</a:t>
            </a:r>
            <a:r>
              <a:rPr lang="fr-BE" sz="1600" dirty="0"/>
              <a:t> van de </a:t>
            </a:r>
            <a:r>
              <a:rPr lang="fr-BE" sz="1600" dirty="0" err="1"/>
              <a:t>Raad</a:t>
            </a:r>
            <a:r>
              <a:rPr lang="fr-BE" sz="1600" dirty="0"/>
              <a:t> van State in </a:t>
            </a:r>
            <a:r>
              <a:rPr lang="fr-BE" sz="1600" dirty="0" err="1"/>
              <a:t>enkele</a:t>
            </a:r>
            <a:r>
              <a:rPr lang="fr-BE" sz="1600" dirty="0"/>
              <a:t> </a:t>
            </a:r>
            <a:r>
              <a:rPr lang="fr-BE" sz="1600" dirty="0" err="1"/>
              <a:t>cijfers</a:t>
            </a:r>
            <a:r>
              <a:rPr lang="fr-BE" sz="1600" dirty="0"/>
              <a:t> – </a:t>
            </a:r>
            <a:r>
              <a:rPr lang="fr-BE" sz="1600" dirty="0" err="1"/>
              <a:t>vergelijking</a:t>
            </a:r>
            <a:r>
              <a:rPr lang="fr-BE" sz="1600" dirty="0"/>
              <a:t> van de </a:t>
            </a:r>
            <a:r>
              <a:rPr lang="fr-BE" sz="1600" dirty="0" err="1"/>
              <a:t>XIIde</a:t>
            </a:r>
            <a:r>
              <a:rPr lang="fr-BE" sz="1600" dirty="0"/>
              <a:t> en de </a:t>
            </a:r>
            <a:r>
              <a:rPr lang="fr-BE" sz="1600" dirty="0" err="1"/>
              <a:t>VIde</a:t>
            </a:r>
            <a:r>
              <a:rPr lang="fr-BE" sz="1600" dirty="0"/>
              <a:t> </a:t>
            </a:r>
            <a:r>
              <a:rPr lang="fr-BE" sz="1600" dirty="0" err="1"/>
              <a:t>kamers</a:t>
            </a:r>
            <a:r>
              <a:rPr lang="fr-BE" sz="1600" dirty="0"/>
              <a:t> </a:t>
            </a:r>
            <a:r>
              <a:rPr lang="fr-BE" sz="1600" i="1" dirty="0" err="1"/>
              <a:t>anno</a:t>
            </a:r>
            <a:r>
              <a:rPr lang="fr-BE" sz="1600" dirty="0"/>
              <a:t> 2022 / Les arrêts du Conseil d’État en quelques chiffres – comparaison des VIe et XIIe chambres </a:t>
            </a:r>
            <a:r>
              <a:rPr lang="fr-BE" sz="1600" i="1" dirty="0" err="1"/>
              <a:t>anno</a:t>
            </a:r>
            <a:r>
              <a:rPr lang="fr-BE" sz="1600" dirty="0"/>
              <a:t> 2022 », </a:t>
            </a:r>
            <a:r>
              <a:rPr lang="fr-BE" sz="1600" i="1" dirty="0"/>
              <a:t>Chronique des Marchés Publics 2022-2023</a:t>
            </a:r>
            <a:r>
              <a:rPr lang="fr-BE" sz="1600" dirty="0"/>
              <a:t>, sous la </a:t>
            </a:r>
            <a:r>
              <a:rPr lang="fr-BE" sz="1600" dirty="0" err="1"/>
              <a:t>dir</a:t>
            </a:r>
            <a:r>
              <a:rPr lang="fr-BE" sz="1600" dirty="0"/>
              <a:t>. de C. De Koninck </a:t>
            </a:r>
            <a:r>
              <a:rPr lang="fr-BE" sz="1600" i="1" dirty="0"/>
              <a:t>et al</a:t>
            </a:r>
            <a:r>
              <a:rPr lang="fr-BE" sz="1600" dirty="0"/>
              <a:t>., Bruxelles, EBP Consulting, 2023 p. 337-357.</a:t>
            </a:r>
            <a:endParaRPr lang="fr-BE" sz="1600" dirty="0">
              <a:cs typeface="Arial"/>
            </a:endParaRPr>
          </a:p>
          <a:p>
            <a:pPr marL="229870" indent="-229870" algn="just"/>
            <a:r>
              <a:rPr lang="fr-BE" sz="1600" dirty="0"/>
              <a:t>RIXHON M., « Chronique de jurisprudence du Conseil d’État en matière de marchés publics </a:t>
            </a:r>
            <a:r>
              <a:rPr lang="fr-BE" sz="1600" i="1" dirty="0" err="1"/>
              <a:t>anno</a:t>
            </a:r>
            <a:r>
              <a:rPr lang="fr-BE" sz="1600" dirty="0"/>
              <a:t> 2022 », </a:t>
            </a:r>
            <a:r>
              <a:rPr lang="fr-BE" sz="1600" i="1" dirty="0"/>
              <a:t>Chronique des Marchés Publics 2022-2023</a:t>
            </a:r>
            <a:r>
              <a:rPr lang="fr-BE" sz="1600" dirty="0"/>
              <a:t>, sous la </a:t>
            </a:r>
            <a:r>
              <a:rPr lang="fr-BE" sz="1600" dirty="0" err="1"/>
              <a:t>dir</a:t>
            </a:r>
            <a:r>
              <a:rPr lang="fr-BE" sz="1600" dirty="0"/>
              <a:t>. de C. De Koninck </a:t>
            </a:r>
            <a:r>
              <a:rPr lang="fr-BE" sz="1600" i="1" dirty="0"/>
              <a:t>et al</a:t>
            </a:r>
            <a:r>
              <a:rPr lang="fr-BE" sz="1600" dirty="0"/>
              <a:t>., Bruxelles, EBP Consulting, 2023 p. 287-335.</a:t>
            </a:r>
            <a:endParaRPr lang="fr-BE" sz="1600" dirty="0">
              <a:cs typeface="Arial"/>
            </a:endParaRPr>
          </a:p>
          <a:p>
            <a:pPr marL="229870" indent="-229870" algn="just"/>
            <a:endParaRPr lang="fr-BE" sz="1600">
              <a:cs typeface="Arial"/>
            </a:endParaRPr>
          </a:p>
        </p:txBody>
      </p:sp>
    </p:spTree>
    <p:extLst>
      <p:ext uri="{BB962C8B-B14F-4D97-AF65-F5344CB8AC3E}">
        <p14:creationId xmlns:p14="http://schemas.microsoft.com/office/powerpoint/2010/main" val="90415103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F06FF15-F7BF-36C8-1D08-BBD2C9B4129E}"/>
              </a:ext>
            </a:extLst>
          </p:cNvPr>
          <p:cNvSpPr>
            <a:spLocks noGrp="1"/>
          </p:cNvSpPr>
          <p:nvPr>
            <p:ph type="sldNum" sz="quarter" idx="12"/>
          </p:nvPr>
        </p:nvSpPr>
        <p:spPr/>
        <p:txBody>
          <a:bodyPr/>
          <a:lstStyle/>
          <a:p>
            <a:fld id="{F9591D4C-BB8F-AE46-BE73-C616F30BBC5B}" type="slidenum">
              <a:rPr lang="en-US" smtClean="0"/>
              <a:pPr/>
              <a:t>112</a:t>
            </a:fld>
            <a:endParaRPr lang="en-US"/>
          </a:p>
        </p:txBody>
      </p:sp>
      <p:sp>
        <p:nvSpPr>
          <p:cNvPr id="5" name="Title 4">
            <a:extLst>
              <a:ext uri="{FF2B5EF4-FFF2-40B4-BE49-F238E27FC236}">
                <a16:creationId xmlns:a16="http://schemas.microsoft.com/office/drawing/2014/main" id="{F8C91992-6D2A-773D-489D-F5B6C47B0D2E}"/>
              </a:ext>
            </a:extLst>
          </p:cNvPr>
          <p:cNvSpPr>
            <a:spLocks noGrp="1"/>
          </p:cNvSpPr>
          <p:nvPr>
            <p:ph type="title"/>
          </p:nvPr>
        </p:nvSpPr>
        <p:spPr/>
        <p:txBody>
          <a:bodyPr/>
          <a:lstStyle/>
          <a:p>
            <a:r>
              <a:rPr lang="fr-BE"/>
              <a:t>Pour aller plus loin</a:t>
            </a:r>
          </a:p>
        </p:txBody>
      </p:sp>
      <p:sp>
        <p:nvSpPr>
          <p:cNvPr id="6" name="Footer Placeholder 5">
            <a:extLst>
              <a:ext uri="{FF2B5EF4-FFF2-40B4-BE49-F238E27FC236}">
                <a16:creationId xmlns:a16="http://schemas.microsoft.com/office/drawing/2014/main" id="{DBF54004-9653-B352-A1D9-03377891F38E}"/>
              </a:ext>
            </a:extLst>
          </p:cNvPr>
          <p:cNvSpPr>
            <a:spLocks noGrp="1"/>
          </p:cNvSpPr>
          <p:nvPr>
            <p:ph type="ftr" sz="quarter" idx="17"/>
          </p:nvPr>
        </p:nvSpPr>
        <p:spPr/>
        <p:txBody>
          <a:bodyPr/>
          <a:lstStyle/>
          <a:p>
            <a:r>
              <a:rPr lang="en-US"/>
              <a:t>National Tender Day - 17 octobre 2024</a:t>
            </a:r>
          </a:p>
        </p:txBody>
      </p:sp>
      <p:sp>
        <p:nvSpPr>
          <p:cNvPr id="7" name="Content Placeholder 6">
            <a:extLst>
              <a:ext uri="{FF2B5EF4-FFF2-40B4-BE49-F238E27FC236}">
                <a16:creationId xmlns:a16="http://schemas.microsoft.com/office/drawing/2014/main" id="{CB9B8CE3-0AD8-B1A5-27FE-DA7679FF5DDE}"/>
              </a:ext>
            </a:extLst>
          </p:cNvPr>
          <p:cNvSpPr>
            <a:spLocks noGrp="1"/>
          </p:cNvSpPr>
          <p:nvPr>
            <p:ph sz="quarter" idx="18"/>
          </p:nvPr>
        </p:nvSpPr>
        <p:spPr>
          <a:xfrm>
            <a:off x="360488" y="1090749"/>
            <a:ext cx="11160125" cy="4426554"/>
          </a:xfrm>
        </p:spPr>
        <p:txBody>
          <a:bodyPr vert="horz" lIns="0" tIns="0" rIns="0" bIns="0" spcCol="137160" rtlCol="0" anchor="t">
            <a:noAutofit/>
          </a:bodyPr>
          <a:lstStyle/>
          <a:p>
            <a:pPr marL="229870" indent="-229870" algn="just"/>
            <a:r>
              <a:rPr lang="fr-BE" sz="1600">
                <a:cs typeface="Arial"/>
              </a:rPr>
              <a:t>WATHELET B., THÜNGEN R., BRISBOIS C. et MORLAND A., « Mesures d’office : le droit privé cité en intervention », Chronique des Marchés Publics », </a:t>
            </a:r>
            <a:r>
              <a:rPr lang="fr-BE" sz="1600" i="1">
                <a:cs typeface="Arial"/>
              </a:rPr>
              <a:t>Chronique des Marchés Publics 2022-2023</a:t>
            </a:r>
            <a:r>
              <a:rPr lang="fr-BE" sz="1600">
                <a:cs typeface="Arial"/>
              </a:rPr>
              <a:t>, sous la </a:t>
            </a:r>
            <a:r>
              <a:rPr lang="fr-BE" sz="1600" err="1">
                <a:cs typeface="Arial"/>
              </a:rPr>
              <a:t>dir</a:t>
            </a:r>
            <a:r>
              <a:rPr lang="fr-BE" sz="1600">
                <a:cs typeface="Arial"/>
              </a:rPr>
              <a:t>. de C. De Koninck </a:t>
            </a:r>
            <a:r>
              <a:rPr lang="fr-BE" sz="1600" i="1">
                <a:cs typeface="Arial"/>
              </a:rPr>
              <a:t>et al</a:t>
            </a:r>
            <a:r>
              <a:rPr lang="fr-BE" sz="1600">
                <a:cs typeface="Arial"/>
              </a:rPr>
              <a:t>., Bruxelles, EBP Consulting, 2023, p. 1109 à 1136.</a:t>
            </a:r>
            <a:endParaRPr lang="fr-BE" sz="1600">
              <a:solidFill>
                <a:srgbClr val="182440"/>
              </a:solidFill>
              <a:cs typeface="Arial"/>
            </a:endParaRPr>
          </a:p>
          <a:p>
            <a:pPr marL="229870" indent="-229870" algn="just"/>
            <a:r>
              <a:rPr lang="fr-BE" sz="1600">
                <a:cs typeface="Arial"/>
              </a:rPr>
              <a:t>WATHELET B. et DRESSE G., « Commentaires de la loi du 8 février 2023 modifiant la loi du 17 juin 2016 relative aux marchés publics et la loi du 17 juin 2016 relative aux contrats de concession, en ce qui concerne la gouvernance », </a:t>
            </a:r>
            <a:r>
              <a:rPr lang="fr-BE" sz="1600" i="1">
                <a:cs typeface="Arial"/>
              </a:rPr>
              <a:t>Bibliothèque digitale pour les services financiers des pouvoirs locaux</a:t>
            </a:r>
            <a:r>
              <a:rPr lang="fr-BE" sz="1600">
                <a:cs typeface="Arial"/>
              </a:rPr>
              <a:t>, 2023. </a:t>
            </a:r>
            <a:endParaRPr lang="nl-NL"/>
          </a:p>
          <a:p>
            <a:pPr marL="229870" indent="-229870" algn="just"/>
            <a:r>
              <a:rPr lang="nl-NL" sz="1600"/>
              <a:t>WATHELET B. et VOGLAIRE K., </a:t>
            </a:r>
            <a:r>
              <a:rPr lang="fr-BE" sz="1600"/>
              <a:t>« Prix unitaires nuls : le moment est-il venu de remettre les compteurs à zéro ? », </a:t>
            </a:r>
            <a:r>
              <a:rPr lang="fr-BE" sz="1600" i="1" err="1"/>
              <a:t>Entr</a:t>
            </a:r>
            <a:r>
              <a:rPr lang="fr-BE" sz="1600" i="1"/>
              <a:t>. </a:t>
            </a:r>
            <a:r>
              <a:rPr lang="fr-BE" sz="1600" i="1" err="1"/>
              <a:t>dr</a:t>
            </a:r>
            <a:r>
              <a:rPr lang="fr-BE" sz="1600" i="1"/>
              <a:t>.</a:t>
            </a:r>
            <a:r>
              <a:rPr lang="fr-BE" sz="1600"/>
              <a:t>, 2022/3, p. 207-220.</a:t>
            </a:r>
            <a:endParaRPr lang="fr-BE"/>
          </a:p>
          <a:p>
            <a:pPr marL="229870" indent="-229870" algn="just"/>
            <a:r>
              <a:rPr lang="fr-BE" sz="1600"/>
              <a:t>RIXHON M., « Chronique de jurisprudence du Conseil d’État en matière de marchés publics </a:t>
            </a:r>
            <a:r>
              <a:rPr lang="fr-BE" sz="1600" i="1" err="1"/>
              <a:t>anno</a:t>
            </a:r>
            <a:r>
              <a:rPr lang="fr-BE" sz="1600"/>
              <a:t> 2021 », </a:t>
            </a:r>
            <a:r>
              <a:rPr lang="fr-BE" sz="1600" i="1"/>
              <a:t>Chronique des Marchés Publics 2021-2022</a:t>
            </a:r>
            <a:r>
              <a:rPr lang="fr-BE" sz="1600"/>
              <a:t>, sous la </a:t>
            </a:r>
            <a:r>
              <a:rPr lang="fr-BE" sz="1600" err="1"/>
              <a:t>dir</a:t>
            </a:r>
            <a:r>
              <a:rPr lang="fr-BE" sz="1600"/>
              <a:t>. de C. De Koninck </a:t>
            </a:r>
            <a:r>
              <a:rPr lang="fr-BE" sz="1600" i="1"/>
              <a:t>et al</a:t>
            </a:r>
            <a:r>
              <a:rPr lang="fr-BE" sz="1600"/>
              <a:t>., Bruxelles, EBP Consulting, 2022, p. 259-312.</a:t>
            </a:r>
            <a:endParaRPr lang="fr-BE" sz="1600">
              <a:cs typeface="Arial"/>
            </a:endParaRPr>
          </a:p>
          <a:p>
            <a:pPr marL="229870" indent="-229870" algn="just"/>
            <a:r>
              <a:rPr lang="fr-BE" sz="1600"/>
              <a:t>WATHELET B. et MORLAND A., « Plafonnement des accords-cadres : la Belgique manque-t-elle le cadre ? », </a:t>
            </a:r>
            <a:r>
              <a:rPr lang="fr-BE" sz="1600" i="1" err="1"/>
              <a:t>Entr</a:t>
            </a:r>
            <a:r>
              <a:rPr lang="fr-BE" sz="1600" i="1"/>
              <a:t>. </a:t>
            </a:r>
            <a:r>
              <a:rPr lang="fr-BE" sz="1600" i="1" err="1"/>
              <a:t>dr</a:t>
            </a:r>
            <a:r>
              <a:rPr lang="fr-BE" sz="1600"/>
              <a:t>., 2021/3, p. 242-259.</a:t>
            </a:r>
            <a:endParaRPr lang="fr-BE" sz="1600">
              <a:cs typeface="Arial"/>
            </a:endParaRPr>
          </a:p>
          <a:p>
            <a:pPr marL="229870" indent="-229870" algn="just"/>
            <a:r>
              <a:rPr lang="fr-BE" sz="1600"/>
              <a:t>RIXHON M., « Chronique de jurisprudence du Conseil d’État en matière de marchés publics </a:t>
            </a:r>
            <a:r>
              <a:rPr lang="fr-BE" sz="1600" i="1" err="1"/>
              <a:t>anno</a:t>
            </a:r>
            <a:r>
              <a:rPr lang="fr-BE" sz="1600"/>
              <a:t> 2020 », </a:t>
            </a:r>
            <a:r>
              <a:rPr lang="fr-BE" sz="1600" i="1"/>
              <a:t>Chronique des Marchés Publics 2020-2021</a:t>
            </a:r>
            <a:r>
              <a:rPr lang="fr-BE" sz="1600"/>
              <a:t>, sous la </a:t>
            </a:r>
            <a:r>
              <a:rPr lang="fr-BE" sz="1600" err="1"/>
              <a:t>dir</a:t>
            </a:r>
            <a:r>
              <a:rPr lang="fr-BE" sz="1600"/>
              <a:t>. de C. De Koninck </a:t>
            </a:r>
            <a:r>
              <a:rPr lang="fr-BE" sz="1600" i="1"/>
              <a:t>et al</a:t>
            </a:r>
            <a:r>
              <a:rPr lang="fr-BE" sz="1600"/>
              <a:t>., Bruxelles, EBP Consulting, 2021, p. 279-321.</a:t>
            </a:r>
            <a:endParaRPr lang="fr-BE" sz="1600">
              <a:cs typeface="Arial"/>
            </a:endParaRPr>
          </a:p>
          <a:p>
            <a:pPr marL="229870" indent="-229870" algn="just"/>
            <a:r>
              <a:rPr lang="fr-BE" sz="1600"/>
              <a:t>WATHELET, B. et VROMAN, M.-A., « La passation d’un marché pour compte dans le cadre d’un marché public de travaux : retour d’expérience », </a:t>
            </a:r>
            <a:r>
              <a:rPr lang="fr-BE" sz="1600" i="1"/>
              <a:t>Chronique des Marchés Publics 2016-2017</a:t>
            </a:r>
            <a:r>
              <a:rPr lang="fr-BE" sz="1600"/>
              <a:t>, sous la </a:t>
            </a:r>
            <a:r>
              <a:rPr lang="fr-BE" sz="1600" err="1"/>
              <a:t>dir</a:t>
            </a:r>
            <a:r>
              <a:rPr lang="fr-BE" sz="1600"/>
              <a:t>. de C. De Koninck </a:t>
            </a:r>
            <a:r>
              <a:rPr lang="fr-BE" sz="1600" i="1"/>
              <a:t>et al</a:t>
            </a:r>
            <a:r>
              <a:rPr lang="fr-BE" sz="1600"/>
              <a:t>., Bruxelles, EBP Consulting, 2017, p. 727-751.</a:t>
            </a:r>
            <a:endParaRPr lang="fr-BE" sz="1600">
              <a:cs typeface="Arial"/>
            </a:endParaRPr>
          </a:p>
        </p:txBody>
      </p:sp>
    </p:spTree>
    <p:extLst>
      <p:ext uri="{BB962C8B-B14F-4D97-AF65-F5344CB8AC3E}">
        <p14:creationId xmlns:p14="http://schemas.microsoft.com/office/powerpoint/2010/main" val="155843269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E4014122-9604-43CB-BE6B-E9784BAC01EC}"/>
              </a:ext>
            </a:extLst>
          </p:cNvPr>
          <p:cNvSpPr/>
          <p:nvPr/>
        </p:nvSpPr>
        <p:spPr>
          <a:xfrm>
            <a:off x="3120390" y="1520190"/>
            <a:ext cx="8403635" cy="2628900"/>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CBAD6C4-5702-BC45-80ED-FA8B81BD699A}"/>
              </a:ext>
            </a:extLst>
          </p:cNvPr>
          <p:cNvSpPr txBox="1"/>
          <p:nvPr/>
        </p:nvSpPr>
        <p:spPr>
          <a:xfrm>
            <a:off x="554400" y="350702"/>
            <a:ext cx="10969625" cy="412750"/>
          </a:xfrm>
          <a:prstGeom prst="rect">
            <a:avLst/>
          </a:prstGeom>
        </p:spPr>
        <p:txBody>
          <a:bodyPr/>
          <a:lstStyle>
            <a:lvl1pPr algn="l" defTabSz="914400" rtl="0" eaLnBrk="1" latinLnBrk="0" hangingPunct="1">
              <a:lnSpc>
                <a:spcPct val="90000"/>
              </a:lnSpc>
              <a:spcBef>
                <a:spcPct val="0"/>
              </a:spcBef>
              <a:buNone/>
              <a:defRPr sz="3600" kern="1200">
                <a:solidFill>
                  <a:schemeClr val="tx1"/>
                </a:solidFill>
                <a:latin typeface="Cambria" panose="02040503050406030204" pitchFamily="18" charset="0"/>
                <a:ea typeface="+mj-ea"/>
                <a:cs typeface="+mj-cs"/>
              </a:defRPr>
            </a:lvl1pPr>
          </a:lstStyle>
          <a:p>
            <a:r>
              <a:rPr lang="en-US" sz="5400">
                <a:solidFill>
                  <a:schemeClr val="bg1"/>
                </a:solidFill>
              </a:rPr>
              <a:t>Merci ! </a:t>
            </a:r>
          </a:p>
        </p:txBody>
      </p:sp>
      <p:sp>
        <p:nvSpPr>
          <p:cNvPr id="9" name="TextBox 8">
            <a:extLst>
              <a:ext uri="{FF2B5EF4-FFF2-40B4-BE49-F238E27FC236}">
                <a16:creationId xmlns:a16="http://schemas.microsoft.com/office/drawing/2014/main" id="{1DAF8ADF-472D-ACBD-41A1-B24A8C3441F4}"/>
              </a:ext>
            </a:extLst>
          </p:cNvPr>
          <p:cNvSpPr txBox="1"/>
          <p:nvPr/>
        </p:nvSpPr>
        <p:spPr>
          <a:xfrm>
            <a:off x="628650" y="2400300"/>
            <a:ext cx="2583180" cy="338554"/>
          </a:xfrm>
          <a:prstGeom prst="rect">
            <a:avLst/>
          </a:prstGeom>
          <a:noFill/>
        </p:spPr>
        <p:txBody>
          <a:bodyPr wrap="square" rtlCol="0">
            <a:spAutoFit/>
          </a:bodyPr>
          <a:lstStyle/>
          <a:p>
            <a:r>
              <a:rPr lang="en-GB" sz="1600">
                <a:solidFill>
                  <a:schemeClr val="bg1"/>
                </a:solidFill>
              </a:rPr>
              <a:t>Oratrices</a:t>
            </a:r>
          </a:p>
        </p:txBody>
      </p:sp>
      <p:sp>
        <p:nvSpPr>
          <p:cNvPr id="15" name="TextBox 14">
            <a:extLst>
              <a:ext uri="{FF2B5EF4-FFF2-40B4-BE49-F238E27FC236}">
                <a16:creationId xmlns:a16="http://schemas.microsoft.com/office/drawing/2014/main" id="{C9C8D0F6-4F48-6831-CDC6-3E09E108DE62}"/>
              </a:ext>
            </a:extLst>
          </p:cNvPr>
          <p:cNvSpPr txBox="1"/>
          <p:nvPr/>
        </p:nvSpPr>
        <p:spPr>
          <a:xfrm>
            <a:off x="628650" y="4469706"/>
            <a:ext cx="2583180" cy="338554"/>
          </a:xfrm>
          <a:prstGeom prst="rect">
            <a:avLst/>
          </a:prstGeom>
          <a:noFill/>
        </p:spPr>
        <p:txBody>
          <a:bodyPr wrap="square" rtlCol="0">
            <a:spAutoFit/>
          </a:bodyPr>
          <a:lstStyle/>
          <a:p>
            <a:r>
              <a:rPr lang="en-GB" sz="1600">
                <a:solidFill>
                  <a:schemeClr val="bg1"/>
                </a:solidFill>
              </a:rPr>
              <a:t>Avec la participation de</a:t>
            </a:r>
          </a:p>
        </p:txBody>
      </p:sp>
      <p:pic>
        <p:nvPicPr>
          <p:cNvPr id="17" name="Picture 16">
            <a:extLst>
              <a:ext uri="{FF2B5EF4-FFF2-40B4-BE49-F238E27FC236}">
                <a16:creationId xmlns:a16="http://schemas.microsoft.com/office/drawing/2014/main" id="{C65BE566-2525-5AD2-2D9D-AC79E717C189}"/>
              </a:ext>
            </a:extLst>
          </p:cNvPr>
          <p:cNvPicPr>
            <a:picLocks noChangeAspect="1"/>
          </p:cNvPicPr>
          <p:nvPr/>
        </p:nvPicPr>
        <p:blipFill>
          <a:blip r:embed="rId3"/>
          <a:stretch>
            <a:fillRect/>
          </a:stretch>
        </p:blipFill>
        <p:spPr>
          <a:xfrm>
            <a:off x="3509010" y="1795788"/>
            <a:ext cx="1904797" cy="1965960"/>
          </a:xfrm>
          <a:prstGeom prst="rect">
            <a:avLst/>
          </a:prstGeom>
        </p:spPr>
      </p:pic>
      <p:pic>
        <p:nvPicPr>
          <p:cNvPr id="19" name="Picture 18">
            <a:extLst>
              <a:ext uri="{FF2B5EF4-FFF2-40B4-BE49-F238E27FC236}">
                <a16:creationId xmlns:a16="http://schemas.microsoft.com/office/drawing/2014/main" id="{48D9AC00-B190-0B21-B8B9-F74835C56E11}"/>
              </a:ext>
            </a:extLst>
          </p:cNvPr>
          <p:cNvPicPr>
            <a:picLocks noChangeAspect="1"/>
          </p:cNvPicPr>
          <p:nvPr/>
        </p:nvPicPr>
        <p:blipFill>
          <a:blip r:embed="rId4"/>
          <a:stretch>
            <a:fillRect/>
          </a:stretch>
        </p:blipFill>
        <p:spPr>
          <a:xfrm>
            <a:off x="7486650" y="1795788"/>
            <a:ext cx="1901502" cy="1965960"/>
          </a:xfrm>
          <a:prstGeom prst="rect">
            <a:avLst/>
          </a:prstGeom>
        </p:spPr>
      </p:pic>
      <p:sp>
        <p:nvSpPr>
          <p:cNvPr id="21" name="Text Placeholder 8">
            <a:extLst>
              <a:ext uri="{FF2B5EF4-FFF2-40B4-BE49-F238E27FC236}">
                <a16:creationId xmlns:a16="http://schemas.microsoft.com/office/drawing/2014/main" id="{6540645B-F28A-0358-8A75-C5A2966A80DB}"/>
              </a:ext>
            </a:extLst>
          </p:cNvPr>
          <p:cNvSpPr txBox="1"/>
          <p:nvPr/>
        </p:nvSpPr>
        <p:spPr>
          <a:xfrm>
            <a:off x="5543384" y="2674620"/>
            <a:ext cx="1813689" cy="1165860"/>
          </a:xfrm>
          <a:prstGeom prst="rect">
            <a:avLst/>
          </a:prstGeom>
        </p:spPr>
        <p:txBody>
          <a:bodyPr lIns="91440" tIns="0" rIns="0" bIns="0" anchor="t" anchorCtr="0"/>
          <a:lstStyle>
            <a:lvl1pPr marL="0" marR="0" indent="0" algn="l" defTabSz="914400" rtl="0" eaLnBrk="1" fontAlgn="auto" latinLnBrk="0" hangingPunct="1">
              <a:lnSpc>
                <a:spcPct val="100000"/>
              </a:lnSpc>
              <a:spcBef>
                <a:spcPct val="0"/>
              </a:spcBef>
              <a:spcAft>
                <a:spcPct val="0"/>
              </a:spcAft>
              <a:buClr>
                <a:schemeClr val="accent6"/>
              </a:buClr>
              <a:buSzTx/>
              <a:buFont typeface="Arial" panose="020B0604020202020204" pitchFamily="34" charset="0"/>
              <a:buNone/>
              <a:defRPr sz="900" b="0" kern="1200">
                <a:solidFill>
                  <a:schemeClr val="tx2">
                    <a:lumMod val="50000"/>
                  </a:schemeClr>
                </a:solidFill>
                <a:latin typeface="+mj-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85000"/>
                </a:schemeClr>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a:solidFill>
                  <a:sysClr val="windowText" lastClr="000000"/>
                </a:solidFill>
                <a:latin typeface="Cambria" charset="0"/>
                <a:ea typeface="Cambria" charset="0"/>
                <a:cs typeface="Cambria" charset="0"/>
              </a:rPr>
              <a:t>Bérénice Wathelet</a:t>
            </a:r>
          </a:p>
          <a:p>
            <a:pPr lvl="0"/>
            <a:r>
              <a:rPr lang="en-US" sz="1200">
                <a:solidFill>
                  <a:sysClr val="windowText" lastClr="000000"/>
                </a:solidFill>
              </a:rPr>
              <a:t>Counsel</a:t>
            </a:r>
          </a:p>
          <a:p>
            <a:r>
              <a:rPr lang="en-GB" sz="1200" kern="0">
                <a:solidFill>
                  <a:sysClr val="windowText" lastClr="000000"/>
                </a:solidFill>
              </a:rPr>
              <a:t>M : </a:t>
            </a:r>
            <a:r>
              <a:rPr lang="en-US" sz="1200">
                <a:solidFill>
                  <a:sysClr val="windowText" lastClr="000000"/>
                </a:solidFill>
              </a:rPr>
              <a:t>+32 493 49 89 17</a:t>
            </a:r>
          </a:p>
          <a:p>
            <a:pPr lvl="0">
              <a:defRPr/>
            </a:pPr>
            <a:r>
              <a:rPr lang="en-US" err="1">
                <a:solidFill>
                  <a:sysClr val="windowText" lastClr="000000"/>
                </a:solidFill>
              </a:rPr>
              <a:t>berenice.wathelet@dlapiper.com</a:t>
            </a:r>
            <a:endParaRPr lang="en-US">
              <a:solidFill>
                <a:sysClr val="windowText" lastClr="000000"/>
              </a:solidFill>
            </a:endParaRPr>
          </a:p>
          <a:p>
            <a:pPr>
              <a:lnSpc>
                <a:spcPct val="110000"/>
              </a:lnSpc>
              <a:buClr>
                <a:schemeClr val="tx2"/>
              </a:buClr>
              <a:defRPr/>
            </a:pPr>
            <a:endParaRPr lang="en-GB" sz="1200" kern="0">
              <a:solidFill>
                <a:sysClr val="windowText" lastClr="000000"/>
              </a:solidFill>
            </a:endParaRPr>
          </a:p>
        </p:txBody>
      </p:sp>
      <p:sp>
        <p:nvSpPr>
          <p:cNvPr id="22" name="Text Placeholder 8">
            <a:extLst>
              <a:ext uri="{FF2B5EF4-FFF2-40B4-BE49-F238E27FC236}">
                <a16:creationId xmlns:a16="http://schemas.microsoft.com/office/drawing/2014/main" id="{C9DE1B83-4B5D-861E-37D8-D1E3311126B6}"/>
              </a:ext>
            </a:extLst>
          </p:cNvPr>
          <p:cNvSpPr txBox="1"/>
          <p:nvPr/>
        </p:nvSpPr>
        <p:spPr>
          <a:xfrm>
            <a:off x="9517729" y="2674620"/>
            <a:ext cx="1813689" cy="1165860"/>
          </a:xfrm>
          <a:prstGeom prst="rect">
            <a:avLst/>
          </a:prstGeom>
        </p:spPr>
        <p:txBody>
          <a:bodyPr lIns="91440" tIns="0" rIns="0" bIns="0" anchor="t" anchorCtr="0"/>
          <a:lstStyle>
            <a:lvl1pPr marL="0" marR="0" indent="0" algn="l" defTabSz="914400" rtl="0" eaLnBrk="1" fontAlgn="auto" latinLnBrk="0" hangingPunct="1">
              <a:lnSpc>
                <a:spcPct val="100000"/>
              </a:lnSpc>
              <a:spcBef>
                <a:spcPct val="0"/>
              </a:spcBef>
              <a:spcAft>
                <a:spcPct val="0"/>
              </a:spcAft>
              <a:buClr>
                <a:schemeClr val="accent6"/>
              </a:buClr>
              <a:buSzTx/>
              <a:buFont typeface="Arial" panose="020B0604020202020204" pitchFamily="34" charset="0"/>
              <a:buNone/>
              <a:defRPr sz="900" b="0" kern="1200">
                <a:solidFill>
                  <a:schemeClr val="tx2">
                    <a:lumMod val="50000"/>
                  </a:schemeClr>
                </a:solidFill>
                <a:latin typeface="+mj-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85000"/>
                </a:schemeClr>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a:solidFill>
                  <a:sysClr val="windowText" lastClr="000000"/>
                </a:solidFill>
                <a:latin typeface="Cambria" charset="0"/>
                <a:ea typeface="Cambria" charset="0"/>
                <a:cs typeface="Cambria" charset="0"/>
              </a:rPr>
              <a:t>Maëlle </a:t>
            </a:r>
            <a:br>
              <a:rPr lang="en-US" sz="1800" b="1">
                <a:solidFill>
                  <a:sysClr val="windowText" lastClr="000000"/>
                </a:solidFill>
                <a:latin typeface="Cambria" charset="0"/>
                <a:ea typeface="Cambria" charset="0"/>
                <a:cs typeface="Cambria" charset="0"/>
              </a:rPr>
            </a:br>
            <a:r>
              <a:rPr lang="en-US" sz="1800" b="1">
                <a:solidFill>
                  <a:sysClr val="windowText" lastClr="000000"/>
                </a:solidFill>
                <a:latin typeface="Cambria" charset="0"/>
                <a:ea typeface="Cambria" charset="0"/>
                <a:cs typeface="Cambria" charset="0"/>
              </a:rPr>
              <a:t>Rixhon</a:t>
            </a:r>
          </a:p>
          <a:p>
            <a:pPr lvl="0"/>
            <a:r>
              <a:rPr lang="en-US" sz="1200" err="1">
                <a:solidFill>
                  <a:sysClr val="windowText" lastClr="000000"/>
                </a:solidFill>
              </a:rPr>
              <a:t>Avocate</a:t>
            </a:r>
            <a:r>
              <a:rPr lang="en-US" sz="1200">
                <a:solidFill>
                  <a:sysClr val="windowText" lastClr="000000"/>
                </a:solidFill>
              </a:rPr>
              <a:t> senior</a:t>
            </a:r>
          </a:p>
          <a:p>
            <a:r>
              <a:rPr lang="en-GB" sz="1200" kern="0">
                <a:solidFill>
                  <a:sysClr val="windowText" lastClr="000000"/>
                </a:solidFill>
              </a:rPr>
              <a:t>M: +32 476 97 39 03</a:t>
            </a:r>
          </a:p>
          <a:p>
            <a:pPr lvl="0">
              <a:defRPr/>
            </a:pPr>
            <a:r>
              <a:rPr lang="en-US" err="1">
                <a:solidFill>
                  <a:sysClr val="windowText" lastClr="000000"/>
                </a:solidFill>
              </a:rPr>
              <a:t>maelle.rixhon@dlapiper.com</a:t>
            </a:r>
            <a:endParaRPr lang="en-US">
              <a:solidFill>
                <a:sysClr val="windowText" lastClr="000000"/>
              </a:solidFill>
            </a:endParaRPr>
          </a:p>
        </p:txBody>
      </p:sp>
      <p:pic>
        <p:nvPicPr>
          <p:cNvPr id="25" name="Picture 24">
            <a:extLst>
              <a:ext uri="{FF2B5EF4-FFF2-40B4-BE49-F238E27FC236}">
                <a16:creationId xmlns:a16="http://schemas.microsoft.com/office/drawing/2014/main" id="{A9133CD2-A09D-B583-5F73-88601CCA567B}"/>
              </a:ext>
            </a:extLst>
          </p:cNvPr>
          <p:cNvPicPr>
            <a:picLocks noChangeAspect="1"/>
          </p:cNvPicPr>
          <p:nvPr/>
        </p:nvPicPr>
        <p:blipFill>
          <a:blip r:embed="rId5"/>
          <a:stretch>
            <a:fillRect/>
          </a:stretch>
        </p:blipFill>
        <p:spPr>
          <a:xfrm>
            <a:off x="3137535" y="4469706"/>
            <a:ext cx="1188720" cy="1229016"/>
          </a:xfrm>
          <a:prstGeom prst="rect">
            <a:avLst/>
          </a:prstGeom>
        </p:spPr>
      </p:pic>
      <p:pic>
        <p:nvPicPr>
          <p:cNvPr id="27" name="Picture 26">
            <a:extLst>
              <a:ext uri="{FF2B5EF4-FFF2-40B4-BE49-F238E27FC236}">
                <a16:creationId xmlns:a16="http://schemas.microsoft.com/office/drawing/2014/main" id="{D2B83465-3C6C-BC6E-D66D-6A7D59CD311E}"/>
              </a:ext>
            </a:extLst>
          </p:cNvPr>
          <p:cNvPicPr>
            <a:picLocks noChangeAspect="1"/>
          </p:cNvPicPr>
          <p:nvPr/>
        </p:nvPicPr>
        <p:blipFill>
          <a:blip r:embed="rId6"/>
          <a:stretch>
            <a:fillRect/>
          </a:stretch>
        </p:blipFill>
        <p:spPr>
          <a:xfrm>
            <a:off x="6385922" y="4468290"/>
            <a:ext cx="1188720" cy="1229016"/>
          </a:xfrm>
          <a:prstGeom prst="rect">
            <a:avLst/>
          </a:prstGeom>
        </p:spPr>
      </p:pic>
      <p:sp>
        <p:nvSpPr>
          <p:cNvPr id="28" name="Text Placeholder 8">
            <a:extLst>
              <a:ext uri="{FF2B5EF4-FFF2-40B4-BE49-F238E27FC236}">
                <a16:creationId xmlns:a16="http://schemas.microsoft.com/office/drawing/2014/main" id="{489AEFB8-9334-783B-460C-564A77B0C32E}"/>
              </a:ext>
            </a:extLst>
          </p:cNvPr>
          <p:cNvSpPr txBox="1"/>
          <p:nvPr/>
        </p:nvSpPr>
        <p:spPr>
          <a:xfrm>
            <a:off x="3042156" y="5816310"/>
            <a:ext cx="2453603" cy="722802"/>
          </a:xfrm>
          <a:prstGeom prst="rect">
            <a:avLst/>
          </a:prstGeom>
        </p:spPr>
        <p:txBody>
          <a:bodyPr lIns="91440" tIns="0" rIns="0" bIns="0" anchor="t" anchorCtr="0"/>
          <a:lstStyle>
            <a:lvl1pPr marL="0" marR="0" indent="0" algn="l" defTabSz="914400" rtl="0" eaLnBrk="1" fontAlgn="auto" latinLnBrk="0" hangingPunct="1">
              <a:lnSpc>
                <a:spcPct val="100000"/>
              </a:lnSpc>
              <a:spcBef>
                <a:spcPct val="0"/>
              </a:spcBef>
              <a:spcAft>
                <a:spcPct val="0"/>
              </a:spcAft>
              <a:buClr>
                <a:schemeClr val="accent6"/>
              </a:buClr>
              <a:buSzTx/>
              <a:buFont typeface="Arial" panose="020B0604020202020204" pitchFamily="34" charset="0"/>
              <a:buNone/>
              <a:defRPr sz="900" b="0" kern="1200">
                <a:solidFill>
                  <a:schemeClr val="tx2">
                    <a:lumMod val="50000"/>
                  </a:schemeClr>
                </a:solidFill>
                <a:latin typeface="+mj-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85000"/>
                </a:schemeClr>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b="1">
                <a:solidFill>
                  <a:schemeClr val="bg1"/>
                </a:solidFill>
                <a:latin typeface="Cambria"/>
                <a:ea typeface="Cambria"/>
                <a:cs typeface="Cambria" charset="0"/>
              </a:rPr>
              <a:t>Gauthier Dresse</a:t>
            </a:r>
            <a:endParaRPr lang="en-US" sz="1400" b="1">
              <a:solidFill>
                <a:schemeClr val="bg1"/>
              </a:solidFill>
              <a:latin typeface="Cambria" charset="0"/>
              <a:ea typeface="Cambria" charset="0"/>
              <a:cs typeface="Cambria" charset="0"/>
            </a:endParaRPr>
          </a:p>
          <a:p>
            <a:pPr lvl="0"/>
            <a:r>
              <a:rPr lang="en-US" sz="1050">
                <a:solidFill>
                  <a:schemeClr val="bg1"/>
                </a:solidFill>
                <a:cs typeface="Arial"/>
              </a:rPr>
              <a:t>Avocat</a:t>
            </a:r>
          </a:p>
          <a:p>
            <a:pPr lvl="0"/>
            <a:r>
              <a:rPr lang="en-GB" sz="1050" kern="0">
                <a:solidFill>
                  <a:schemeClr val="bg1"/>
                </a:solidFill>
              </a:rPr>
              <a:t>M : </a:t>
            </a:r>
            <a:r>
              <a:rPr lang="en-US" sz="1050">
                <a:solidFill>
                  <a:schemeClr val="bg1"/>
                </a:solidFill>
              </a:rPr>
              <a:t>+32 479 40 78 37</a:t>
            </a:r>
          </a:p>
          <a:p>
            <a:r>
              <a:rPr lang="en-GB" kern="0" err="1">
                <a:solidFill>
                  <a:schemeClr val="bg1"/>
                </a:solidFill>
                <a:cs typeface="Arial"/>
              </a:rPr>
              <a:t>gauthier.dresse@dlapiper.com</a:t>
            </a:r>
            <a:endParaRPr lang="en-US">
              <a:solidFill>
                <a:schemeClr val="bg1"/>
              </a:solidFill>
              <a:cs typeface="Arial"/>
            </a:endParaRPr>
          </a:p>
          <a:p>
            <a:pPr>
              <a:lnSpc>
                <a:spcPct val="110000"/>
              </a:lnSpc>
              <a:buClr>
                <a:schemeClr val="tx2"/>
              </a:buClr>
              <a:defRPr/>
            </a:pPr>
            <a:endParaRPr lang="en-GB" sz="1050" kern="0">
              <a:solidFill>
                <a:schemeClr val="bg1"/>
              </a:solidFill>
            </a:endParaRPr>
          </a:p>
        </p:txBody>
      </p:sp>
      <p:sp>
        <p:nvSpPr>
          <p:cNvPr id="29" name="Text Placeholder 8">
            <a:extLst>
              <a:ext uri="{FF2B5EF4-FFF2-40B4-BE49-F238E27FC236}">
                <a16:creationId xmlns:a16="http://schemas.microsoft.com/office/drawing/2014/main" id="{EDC2A516-D882-1C43-C3B7-B45844A01C0F}"/>
              </a:ext>
            </a:extLst>
          </p:cNvPr>
          <p:cNvSpPr txBox="1"/>
          <p:nvPr/>
        </p:nvSpPr>
        <p:spPr>
          <a:xfrm>
            <a:off x="6316980" y="5816310"/>
            <a:ext cx="2110740" cy="722802"/>
          </a:xfrm>
          <a:prstGeom prst="rect">
            <a:avLst/>
          </a:prstGeom>
        </p:spPr>
        <p:txBody>
          <a:bodyPr lIns="91440" tIns="0" rIns="0" bIns="0" anchor="t" anchorCtr="0"/>
          <a:lstStyle>
            <a:lvl1pPr marL="0" marR="0" indent="0" algn="l" defTabSz="914400" rtl="0" eaLnBrk="1" fontAlgn="auto" latinLnBrk="0" hangingPunct="1">
              <a:lnSpc>
                <a:spcPct val="100000"/>
              </a:lnSpc>
              <a:spcBef>
                <a:spcPct val="0"/>
              </a:spcBef>
              <a:spcAft>
                <a:spcPct val="0"/>
              </a:spcAft>
              <a:buClr>
                <a:schemeClr val="accent6"/>
              </a:buClr>
              <a:buSzTx/>
              <a:buFont typeface="Arial" panose="020B0604020202020204" pitchFamily="34" charset="0"/>
              <a:buNone/>
              <a:defRPr sz="900" b="0" kern="1200">
                <a:solidFill>
                  <a:schemeClr val="tx2">
                    <a:lumMod val="50000"/>
                  </a:schemeClr>
                </a:solidFill>
                <a:latin typeface="+mj-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85000"/>
                </a:schemeClr>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b="1">
                <a:solidFill>
                  <a:schemeClr val="bg1"/>
                </a:solidFill>
                <a:latin typeface="Cambria"/>
                <a:ea typeface="Cambria"/>
                <a:cs typeface="Cambria" charset="0"/>
              </a:rPr>
              <a:t>Valentine Coenraets</a:t>
            </a:r>
          </a:p>
          <a:p>
            <a:pPr lvl="0"/>
            <a:r>
              <a:rPr lang="en-US" sz="1050" err="1">
                <a:solidFill>
                  <a:schemeClr val="bg1"/>
                </a:solidFill>
                <a:cs typeface="Arial"/>
              </a:rPr>
              <a:t>Avocate</a:t>
            </a:r>
            <a:endParaRPr lang="en-US" sz="1050">
              <a:solidFill>
                <a:schemeClr val="bg1"/>
              </a:solidFill>
              <a:cs typeface="Arial"/>
            </a:endParaRPr>
          </a:p>
          <a:p>
            <a:r>
              <a:rPr lang="en-GB" sz="1050" kern="0">
                <a:solidFill>
                  <a:schemeClr val="bg1"/>
                </a:solidFill>
              </a:rPr>
              <a:t>M : </a:t>
            </a:r>
            <a:r>
              <a:rPr lang="en-US" sz="1050">
                <a:solidFill>
                  <a:schemeClr val="bg1"/>
                </a:solidFill>
              </a:rPr>
              <a:t>+32 492 89 24 59</a:t>
            </a:r>
            <a:endParaRPr lang="en-US" sz="1050">
              <a:solidFill>
                <a:schemeClr val="bg1"/>
              </a:solidFill>
              <a:cs typeface="Arial"/>
            </a:endParaRPr>
          </a:p>
          <a:p>
            <a:pPr lvl="0">
              <a:lnSpc>
                <a:spcPct val="110000"/>
              </a:lnSpc>
              <a:buClr>
                <a:srgbClr val="7B7B7B"/>
              </a:buClr>
              <a:defRPr/>
            </a:pPr>
            <a:r>
              <a:rPr lang="en-GB" kern="0" err="1">
                <a:solidFill>
                  <a:schemeClr val="bg1"/>
                </a:solidFill>
                <a:cs typeface="Arial"/>
              </a:rPr>
              <a:t>valentine.coenraets@dlapiper.com</a:t>
            </a:r>
            <a:endParaRPr lang="en-GB" kern="0">
              <a:solidFill>
                <a:schemeClr val="bg1"/>
              </a:solidFill>
            </a:endParaRPr>
          </a:p>
          <a:p>
            <a:pPr>
              <a:lnSpc>
                <a:spcPct val="110000"/>
              </a:lnSpc>
              <a:buClr>
                <a:schemeClr val="tx2"/>
              </a:buClr>
              <a:defRPr/>
            </a:pPr>
            <a:endParaRPr lang="en-GB" sz="1050" kern="0">
              <a:solidFill>
                <a:schemeClr val="bg1"/>
              </a:solidFill>
            </a:endParaRPr>
          </a:p>
        </p:txBody>
      </p:sp>
      <p:pic>
        <p:nvPicPr>
          <p:cNvPr id="1026" name="Picture 2">
            <a:extLst>
              <a:ext uri="{FF2B5EF4-FFF2-40B4-BE49-F238E27FC236}">
                <a16:creationId xmlns:a16="http://schemas.microsoft.com/office/drawing/2014/main" id="{D4E8E349-D645-3A2E-13B6-1978FA0F10A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34309" y="4468290"/>
            <a:ext cx="1187351" cy="1227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8">
            <a:extLst>
              <a:ext uri="{FF2B5EF4-FFF2-40B4-BE49-F238E27FC236}">
                <a16:creationId xmlns:a16="http://schemas.microsoft.com/office/drawing/2014/main" id="{BAFDF1B2-45EF-5D8D-62DB-DDDB2898038F}"/>
              </a:ext>
            </a:extLst>
          </p:cNvPr>
          <p:cNvSpPr txBox="1"/>
          <p:nvPr/>
        </p:nvSpPr>
        <p:spPr>
          <a:xfrm>
            <a:off x="9553937" y="5816310"/>
            <a:ext cx="1970088" cy="722802"/>
          </a:xfrm>
          <a:prstGeom prst="rect">
            <a:avLst/>
          </a:prstGeom>
        </p:spPr>
        <p:txBody>
          <a:bodyPr lIns="91440" tIns="0" rIns="0" bIns="0" anchor="t" anchorCtr="0"/>
          <a:lstStyle>
            <a:lvl1pPr marL="0" marR="0" indent="0" algn="l" defTabSz="914400" rtl="0" eaLnBrk="1" fontAlgn="auto" latinLnBrk="0" hangingPunct="1">
              <a:lnSpc>
                <a:spcPct val="100000"/>
              </a:lnSpc>
              <a:spcBef>
                <a:spcPct val="0"/>
              </a:spcBef>
              <a:spcAft>
                <a:spcPct val="0"/>
              </a:spcAft>
              <a:buClr>
                <a:schemeClr val="accent6"/>
              </a:buClr>
              <a:buSzTx/>
              <a:buFont typeface="Arial" panose="020B0604020202020204" pitchFamily="34" charset="0"/>
              <a:buNone/>
              <a:defRPr sz="900" b="0" kern="1200">
                <a:solidFill>
                  <a:schemeClr val="tx2">
                    <a:lumMod val="50000"/>
                  </a:schemeClr>
                </a:solidFill>
                <a:latin typeface="+mj-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85000"/>
                </a:schemeClr>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b="1">
                <a:solidFill>
                  <a:schemeClr val="bg1"/>
                </a:solidFill>
                <a:latin typeface="Cambria"/>
                <a:ea typeface="Cambria"/>
                <a:cs typeface="Cambria" charset="0"/>
              </a:rPr>
              <a:t>Mélanie </a:t>
            </a:r>
            <a:r>
              <a:rPr lang="en-US" sz="1400" b="1" err="1">
                <a:solidFill>
                  <a:schemeClr val="bg1"/>
                </a:solidFill>
                <a:latin typeface="Cambria"/>
                <a:ea typeface="Cambria"/>
                <a:cs typeface="Cambria" charset="0"/>
              </a:rPr>
              <a:t>Dangreau</a:t>
            </a:r>
          </a:p>
          <a:p>
            <a:r>
              <a:rPr lang="en-US" sz="1050">
                <a:solidFill>
                  <a:schemeClr val="bg1"/>
                </a:solidFill>
                <a:cs typeface="Arial"/>
              </a:rPr>
              <a:t>Juriste</a:t>
            </a:r>
          </a:p>
          <a:p>
            <a:r>
              <a:rPr lang="en-GB" sz="1050" kern="0">
                <a:solidFill>
                  <a:schemeClr val="bg1"/>
                </a:solidFill>
              </a:rPr>
              <a:t>M : </a:t>
            </a:r>
            <a:r>
              <a:rPr lang="en-US" sz="1050">
                <a:solidFill>
                  <a:schemeClr val="bg1"/>
                </a:solidFill>
              </a:rPr>
              <a:t>+32 492 22 27 36</a:t>
            </a:r>
            <a:endParaRPr lang="en-US" sz="1050">
              <a:solidFill>
                <a:schemeClr val="bg1"/>
              </a:solidFill>
              <a:cs typeface="Arial"/>
            </a:endParaRPr>
          </a:p>
          <a:p>
            <a:pPr lvl="0">
              <a:lnSpc>
                <a:spcPct val="110000"/>
              </a:lnSpc>
              <a:buClr>
                <a:srgbClr val="7B7B7B"/>
              </a:buClr>
              <a:defRPr/>
            </a:pPr>
            <a:r>
              <a:rPr lang="en-GB" kern="0">
                <a:solidFill>
                  <a:schemeClr val="bg1"/>
                </a:solidFill>
                <a:cs typeface="Arial"/>
              </a:rPr>
              <a:t>melanie.dangreau@dlapiper.com</a:t>
            </a:r>
            <a:endParaRPr lang="en-GB" kern="0">
              <a:solidFill>
                <a:schemeClr val="bg1"/>
              </a:solidFill>
            </a:endParaRPr>
          </a:p>
          <a:p>
            <a:pPr>
              <a:lnSpc>
                <a:spcPct val="110000"/>
              </a:lnSpc>
              <a:buClr>
                <a:schemeClr val="tx2"/>
              </a:buClr>
              <a:defRPr/>
            </a:pPr>
            <a:endParaRPr lang="en-GB" sz="1050" kern="0">
              <a:solidFill>
                <a:schemeClr val="bg1"/>
              </a:solidFill>
            </a:endParaRPr>
          </a:p>
        </p:txBody>
      </p:sp>
    </p:spTree>
    <p:extLst>
      <p:ext uri="{BB962C8B-B14F-4D97-AF65-F5344CB8AC3E}">
        <p14:creationId xmlns:p14="http://schemas.microsoft.com/office/powerpoint/2010/main" val="395645350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0">
            <a:extLst>
              <a:ext uri="{FF2B5EF4-FFF2-40B4-BE49-F238E27FC236}">
                <a16:creationId xmlns:a16="http://schemas.microsoft.com/office/drawing/2014/main" id="{F016CAFA-1406-4175-81ED-2A18B72B5D83}"/>
              </a:ext>
            </a:extLst>
          </p:cNvPr>
          <p:cNvSpPr txBox="1"/>
          <p:nvPr/>
        </p:nvSpPr>
        <p:spPr>
          <a:xfrm>
            <a:off x="515935" y="4025528"/>
            <a:ext cx="10639743" cy="1476375"/>
          </a:xfrm>
          <a:prstGeom prst="rect">
            <a:avLst/>
          </a:prstGeom>
        </p:spPr>
        <p:txBody>
          <a:bodyPr vert="horz" lIns="0" tIns="0" rIns="0" bIns="0" numCol="1" spcCol="360000" rtlCol="0" anchor="b">
            <a:noAutofit/>
          </a:bodyPr>
          <a:lstStyle>
            <a:lvl1pPr marL="0" indent="0" algn="l" defTabSz="914400" rtl="0" eaLnBrk="1" latinLnBrk="0" hangingPunct="1">
              <a:lnSpc>
                <a:spcPct val="100000"/>
              </a:lnSpc>
              <a:spcBef>
                <a:spcPts val="1000"/>
              </a:spcBef>
              <a:buClr>
                <a:schemeClr val="accent6"/>
              </a:buClr>
              <a:buFont typeface="Arial" panose="020B0604020202020204" pitchFamily="34" charset="0"/>
              <a:buNone/>
              <a:defRPr sz="1800" kern="1200">
                <a:solidFill>
                  <a:schemeClr val="tx2"/>
                </a:solidFill>
                <a:latin typeface="+mn-lt"/>
                <a:ea typeface="+mn-ea"/>
                <a:cs typeface="+mn-cs"/>
              </a:defRPr>
            </a:lvl1pPr>
            <a:lvl2pPr marL="457200" indent="0" algn="l" defTabSz="914400" rtl="0" eaLnBrk="1" latinLnBrk="0" hangingPunct="1">
              <a:lnSpc>
                <a:spcPct val="100000"/>
              </a:lnSpc>
              <a:spcBef>
                <a:spcPts val="500"/>
              </a:spcBef>
              <a:buClr>
                <a:schemeClr val="bg2">
                  <a:lumMod val="50000"/>
                </a:schemeClr>
              </a:buClr>
              <a:buFont typeface="Arial" panose="020B0604020202020204" pitchFamily="34" charset="0"/>
              <a:buNone/>
              <a:defRPr sz="2000" kern="1200">
                <a:solidFill>
                  <a:schemeClr val="bg2"/>
                </a:solidFill>
                <a:latin typeface="+mn-lt"/>
                <a:ea typeface="+mn-ea"/>
                <a:cs typeface="+mn-cs"/>
              </a:defRPr>
            </a:lvl2pPr>
            <a:lvl3pPr marL="914400" indent="0" algn="l" defTabSz="914400" rtl="0" eaLnBrk="1" latinLnBrk="0" hangingPunct="1">
              <a:lnSpc>
                <a:spcPct val="100000"/>
              </a:lnSpc>
              <a:spcBef>
                <a:spcPts val="500"/>
              </a:spcBef>
              <a:buClr>
                <a:schemeClr val="bg2">
                  <a:lumMod val="75000"/>
                </a:schemeClr>
              </a:buClr>
              <a:buFont typeface="Arial" panose="020B0604020202020204" pitchFamily="34" charset="0"/>
              <a:buNone/>
              <a:defRPr sz="2000" kern="1200">
                <a:solidFill>
                  <a:schemeClr val="bg2"/>
                </a:solidFill>
                <a:latin typeface="+mn-lt"/>
                <a:ea typeface="+mn-ea"/>
                <a:cs typeface="+mn-cs"/>
              </a:defRPr>
            </a:lvl3pPr>
            <a:lvl4pPr marL="1371600" indent="0" algn="l" defTabSz="914400" rtl="0" eaLnBrk="1" latinLnBrk="0" hangingPunct="1">
              <a:lnSpc>
                <a:spcPct val="100000"/>
              </a:lnSpc>
              <a:spcBef>
                <a:spcPts val="500"/>
              </a:spcBef>
              <a:buClr>
                <a:schemeClr val="bg1">
                  <a:lumMod val="75000"/>
                </a:schemeClr>
              </a:buClr>
              <a:buFont typeface="Arial" panose="020B0604020202020204" pitchFamily="34" charset="0"/>
              <a:buNone/>
              <a:defRPr sz="2000" kern="1200">
                <a:solidFill>
                  <a:schemeClr val="bg2"/>
                </a:solidFill>
                <a:latin typeface="+mn-lt"/>
                <a:ea typeface="+mn-ea"/>
                <a:cs typeface="+mn-cs"/>
              </a:defRPr>
            </a:lvl4pPr>
            <a:lvl5pPr marL="1828800" indent="0" algn="l" defTabSz="914400" rtl="0" eaLnBrk="1" latinLnBrk="0" hangingPunct="1">
              <a:lnSpc>
                <a:spcPct val="100000"/>
              </a:lnSpc>
              <a:spcBef>
                <a:spcPts val="500"/>
              </a:spcBef>
              <a:buClr>
                <a:schemeClr val="bg1">
                  <a:lumMod val="85000"/>
                </a:schemeClr>
              </a:buClr>
              <a:buFont typeface="Arial" panose="020B0604020202020204" pitchFamily="34" charset="0"/>
              <a:buNone/>
              <a:defRPr sz="20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050">
                <a:solidFill>
                  <a:schemeClr val="bg2"/>
                </a:solidFill>
              </a:rPr>
              <a:t>DLA Piper is a global law firm operating through various separate and distinct legal entities. Further details of these entities can be found at </a:t>
            </a:r>
            <a:r>
              <a:rPr lang="en-US" sz="1050" err="1">
                <a:solidFill>
                  <a:schemeClr val="bg2"/>
                </a:solidFill>
              </a:rPr>
              <a:t>www.dlapiper.com</a:t>
            </a:r>
            <a:r>
              <a:rPr lang="en-US" sz="1050">
                <a:solidFill>
                  <a:schemeClr val="bg2"/>
                </a:solidFill>
              </a:rPr>
              <a:t>.</a:t>
            </a:r>
          </a:p>
          <a:p>
            <a:pPr algn="just"/>
            <a:r>
              <a:rPr lang="en-US" sz="1050">
                <a:solidFill>
                  <a:schemeClr val="bg2"/>
                </a:solidFill>
              </a:rPr>
              <a:t>This publication is intended as a general overview and discussion of the subjects dealt with, and does not create a lawyer-client relationship. It is not intended to be, and should not be used as, a substitute for taking legal advice in any specific situation. DLA Piper will accept no responsibility for any actions taken or not taken on the basis of this publication. This may qualify as “Lawyer Advertising” requiring notice in some jurisdictions. Prior results do not guarantee a similar outcome.</a:t>
            </a:r>
          </a:p>
          <a:p>
            <a:pPr algn="just"/>
            <a:r>
              <a:rPr lang="en-US" sz="1050">
                <a:solidFill>
                  <a:schemeClr val="bg2"/>
                </a:solidFill>
              </a:rPr>
              <a:t>Copyright © 2023 DLA Piper. All rights reserved.</a:t>
            </a:r>
          </a:p>
        </p:txBody>
      </p:sp>
    </p:spTree>
    <p:extLst>
      <p:ext uri="{BB962C8B-B14F-4D97-AF65-F5344CB8AC3E}">
        <p14:creationId xmlns:p14="http://schemas.microsoft.com/office/powerpoint/2010/main" val="902065776"/>
      </p:ext>
    </p:extLst>
  </p:cSld>
  <p:clrMapOvr>
    <a:masterClrMapping/>
  </p:clrMapOvr>
</p:sld>
</file>

<file path=ppt/theme/theme1.xml><?xml version="1.0" encoding="utf-8"?>
<a:theme xmlns:a="http://schemas.openxmlformats.org/drawingml/2006/main" name="DLA Piper Master">
  <a:themeElements>
    <a:clrScheme name="DLA Piper">
      <a:dk1>
        <a:srgbClr val="182440"/>
      </a:dk1>
      <a:lt1>
        <a:srgbClr val="FFFFFF"/>
      </a:lt1>
      <a:dk2>
        <a:srgbClr val="7B7B7B"/>
      </a:dk2>
      <a:lt2>
        <a:srgbClr val="DEDEDE"/>
      </a:lt2>
      <a:accent1>
        <a:srgbClr val="E52A4F"/>
      </a:accent1>
      <a:accent2>
        <a:srgbClr val="FBBD04"/>
      </a:accent2>
      <a:accent3>
        <a:srgbClr val="D9DA41"/>
      </a:accent3>
      <a:accent4>
        <a:srgbClr val="182440"/>
      </a:accent4>
      <a:accent5>
        <a:srgbClr val="FFFFFF"/>
      </a:accent5>
      <a:accent6>
        <a:srgbClr val="0073CF"/>
      </a:accent6>
      <a:hlink>
        <a:srgbClr val="0073CF"/>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EF95A98A-71FF-414F-B49F-19F5948BA5F1}" vid="{BD709709-C760-4777-BBFA-97122C06B7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20C7E588241D8448D48C772380A2CE2" ma:contentTypeVersion="16" ma:contentTypeDescription="Create a new document." ma:contentTypeScope="" ma:versionID="8f45bdae406f2ffe32755b6c7dd4b65d">
  <xsd:schema xmlns:xsd="http://www.w3.org/2001/XMLSchema" xmlns:xs="http://www.w3.org/2001/XMLSchema" xmlns:p="http://schemas.microsoft.com/office/2006/metadata/properties" xmlns:ns2="0a824a33-970f-4359-8ebc-c693b4b42c36" xmlns:ns3="4b89acd0-2241-409d-b85c-fa6aa93c0a1a" targetNamespace="http://schemas.microsoft.com/office/2006/metadata/properties" ma:root="true" ma:fieldsID="2e1cf0a7406898bacecd1435e365f80b" ns2:_="" ns3:_="">
    <xsd:import namespace="0a824a33-970f-4359-8ebc-c693b4b42c36"/>
    <xsd:import namespace="4b89acd0-2241-409d-b85c-fa6aa93c0a1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824a33-970f-4359-8ebc-c693b4b42c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16968b4f-f7e8-4b6a-a5e6-ba384c52e72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89acd0-2241-409d-b85c-fa6aa93c0a1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7cf5d15-f589-4149-a2a7-7db15c78df00}" ma:internalName="TaxCatchAll" ma:showField="CatchAllData" ma:web="4b89acd0-2241-409d-b85c-fa6aa93c0a1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b89acd0-2241-409d-b85c-fa6aa93c0a1a" xsi:nil="true"/>
    <lcf76f155ced4ddcb4097134ff3c332f xmlns="0a824a33-970f-4359-8ebc-c693b4b42c36">
      <Terms xmlns="http://schemas.microsoft.com/office/infopath/2007/PartnerControls"/>
    </lcf76f155ced4ddcb4097134ff3c332f>
  </documentManagement>
</p:properties>
</file>

<file path=customXml/item3.xml>��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BFAFBF4-5F82-42D3-A68D-755C45788175}">
  <ds:schemaRefs>
    <ds:schemaRef ds:uri="0a824a33-970f-4359-8ebc-c693b4b42c36"/>
    <ds:schemaRef ds:uri="4b89acd0-2241-409d-b85c-fa6aa93c0a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3633CD6-116B-40D1-BB2E-1A0C4AFEC934}">
  <ds:schemaRefs>
    <ds:schemaRef ds:uri="0a824a33-970f-4359-8ebc-c693b4b42c36"/>
    <ds:schemaRef ds:uri="4b89acd0-2241-409d-b85c-fa6aa93c0a1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738B112-00BE-410C-8AE9-D51BD5AC2111}">
  <ds:schemaRefs>
    <ds:schemaRef ds:uri="http://www.imanage.com/work/xmlschema"/>
  </ds:schemaRefs>
</ds:datastoreItem>
</file>

<file path=customXml/itemProps4.xml><?xml version="1.0" encoding="utf-8"?>
<ds:datastoreItem xmlns:ds="http://schemas.openxmlformats.org/officeDocument/2006/customXml" ds:itemID="{D3BCAE11-38EC-4ECA-9441-288E64AC0A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Application>Microsoft Office PowerPoint</Application>
  <PresentationFormat>Widescreen</PresentationFormat>
  <Slides>114</Slides>
  <Notes>3</Notes>
  <HiddenSlides>0</HiddenSlides>
  <ScaleCrop>false</ScaleCrop>
  <HeadingPairs>
    <vt:vector size="4" baseType="variant">
      <vt:variant>
        <vt:lpstr>Theme</vt:lpstr>
      </vt:variant>
      <vt:variant>
        <vt:i4>1</vt:i4>
      </vt:variant>
      <vt:variant>
        <vt:lpstr>Slide Titles</vt:lpstr>
      </vt:variant>
      <vt:variant>
        <vt:i4>114</vt:i4>
      </vt:variant>
    </vt:vector>
  </HeadingPairs>
  <TitlesOfParts>
    <vt:vector size="115" baseType="lpstr">
      <vt:lpstr>DLA Piper Master</vt:lpstr>
      <vt:lpstr>National Tender Day Chronique de jurisprudence des chambres francophones du Conseil d’État en matière de marchés publics</vt:lpstr>
      <vt:lpstr>Introduction</vt:lpstr>
      <vt:lpstr>Table des matières</vt:lpstr>
      <vt:lpstr>PowerPoint Presentation</vt:lpstr>
      <vt:lpstr>I. La définition du besoin, la prospection et l'établissement du cahier spécial des charges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II. La sélection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III. La régularité des offres</vt:lpstr>
      <vt:lpstr>III. La régularité des offres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 arrêt n° 258.830 du 15 février 2024, ETABLISSEMENTS DUMAY-MIOR (extrême urgence)</vt:lpstr>
      <vt:lpstr>C.E., arrêt n° 258.830 du 15 février 2024, ETABLISSEMENTS DUMAY-MIOR (extrême urgence)</vt:lpstr>
      <vt:lpstr>C.E., arrêt n° 258.830 du 15 février 2024, ETABLISSEMENTS DUMAY-MIOR (extrême urgence)</vt:lpstr>
      <vt:lpstr>C.E., arrêt n° 260.087 du 12 juin 2024, ETABLISSEMENTS DUMAY-MIOR (extrême urgence)</vt:lpstr>
      <vt:lpstr>C.E., arrêt n° 260.087 du 12 juin 2024, ETABLISSEMENTS DUMAY-MIOR (extrême urgence)</vt:lpstr>
      <vt:lpstr>C.E., arrêt n° 259.192 du 19 mars 2024, S.A. Entreprises Jean Nonet et Fils (extrême urgence)</vt:lpstr>
      <vt:lpstr>C.E., arrêt n° 259.192 du 19 mars 2024, S.A. Entreprises Jean Nonet et Fils (extrême urgence)</vt:lpstr>
      <vt:lpstr>C.E., arrêt n° 260.468 du 30 juillet 2024, S.A. VO COMMUNICATION (extrême urgence)</vt:lpstr>
      <vt:lpstr>C.E., arrêt n° 260.468 du 30 juillet 2024, S.A. VO COMMUNICATION (extrême urgence)</vt:lpstr>
      <vt:lpstr>III. La régularité des offres</vt:lpstr>
      <vt:lpstr>PowerPoint Presentation</vt:lpstr>
      <vt:lpstr>PowerPoint Presentation</vt:lpstr>
      <vt:lpstr>PowerPoint Presentation</vt:lpstr>
      <vt:lpstr>III. La régularité des offres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IV. L’attribution</vt:lpstr>
      <vt:lpstr>PowerPoint Presentation</vt:lpstr>
      <vt:lpstr>C.E., arrêt n° 259.710 du 13 mai 2024, S.R.L. LOISEAU (extrême urgence)</vt:lpstr>
      <vt:lpstr>C.E., arrêt n° 259.710 du 13 mai 2024, S.R.L. LOISEAU (extrême urgence)</vt:lpstr>
      <vt:lpstr>C.E., arrêt n° 259.710 du 13 mai 2024, S.R.L. LOISEAU (extrême urgence)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 arrêt n° 259.875 du 27 mai 2024, S.A. KRINKELS (extrême urgence)</vt:lpstr>
      <vt:lpstr>C.E., arrêt n° 259.875 du 27 mai 2024, S.A. KRINKELS (extrême urgence)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Pour aller plus loin</vt:lpstr>
      <vt:lpstr>Pour aller plus loin</vt:lpstr>
      <vt:lpstr>PowerPoint Presentation</vt:lpstr>
      <vt:lpstr>PowerPoint Presentation</vt:lpstr>
    </vt:vector>
  </TitlesOfParts>
  <Company>DLA Piper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Gauthier Dresse</dc:creator>
  <cp:revision>15</cp:revision>
  <cp:lastPrinted>2024-10-07T12:01:35Z</cp:lastPrinted>
  <dcterms:created xsi:type="dcterms:W3CDTF">2023-02-10T16:47:46Z</dcterms:created>
  <dcterms:modified xsi:type="dcterms:W3CDTF">2024-11-29T10:21:10Z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0x010100C20C7E588241D8448D48C772380A2CE2</vt:lpwstr>
  </property>
  <property fmtid="{D5CDD505-2E9C-101B-9397-08002B2CF9AE}" pid="3" name="MediaServiceImageTags">
    <vt:lpwstr/>
  </property>
</Properties>
</file>