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6"/>
  </p:notesMasterIdLst>
  <p:sldIdLst>
    <p:sldId id="256" r:id="rId2"/>
    <p:sldId id="363" r:id="rId3"/>
    <p:sldId id="365" r:id="rId4"/>
    <p:sldId id="366" r:id="rId5"/>
    <p:sldId id="364" r:id="rId6"/>
    <p:sldId id="368" r:id="rId7"/>
    <p:sldId id="367" r:id="rId8"/>
    <p:sldId id="340" r:id="rId9"/>
    <p:sldId id="269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43" r:id="rId20"/>
    <p:sldId id="338" r:id="rId21"/>
    <p:sldId id="341" r:id="rId22"/>
    <p:sldId id="344" r:id="rId23"/>
    <p:sldId id="345" r:id="rId24"/>
    <p:sldId id="346" r:id="rId25"/>
    <p:sldId id="348" r:id="rId26"/>
    <p:sldId id="347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9" r:id="rId36"/>
    <p:sldId id="358" r:id="rId37"/>
    <p:sldId id="357" r:id="rId38"/>
    <p:sldId id="360" r:id="rId39"/>
    <p:sldId id="361" r:id="rId40"/>
    <p:sldId id="370" r:id="rId41"/>
    <p:sldId id="342" r:id="rId42"/>
    <p:sldId id="328" r:id="rId43"/>
    <p:sldId id="362" r:id="rId44"/>
    <p:sldId id="369" r:id="rId45"/>
  </p:sldIdLst>
  <p:sldSz cx="12192000" cy="6858000"/>
  <p:notesSz cx="6865938" cy="9540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744" autoAdjust="0"/>
  </p:normalViewPr>
  <p:slideViewPr>
    <p:cSldViewPr snapToGrid="0">
      <p:cViewPr varScale="1">
        <p:scale>
          <a:sx n="78" d="100"/>
          <a:sy n="78" d="100"/>
        </p:scale>
        <p:origin x="88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870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7870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8DF80EAA-9546-4D49-BE0A-6995F93A83CC}" type="datetimeFigureOut">
              <a:rPr lang="fr-BE" smtClean="0"/>
              <a:t>03-02-23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2213"/>
            <a:ext cx="5724525" cy="3221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6594" y="4591546"/>
            <a:ext cx="5492750" cy="3756720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9109" y="9062176"/>
            <a:ext cx="2975240" cy="47870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35BCA572-B226-49C4-B5DC-1C5E4BF90F4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29639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5217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lnSpc>
                <a:spcPct val="150000"/>
              </a:lnSpc>
              <a:buFontTx/>
              <a:buNone/>
            </a:pPr>
            <a:endParaRPr lang="fr-FR" b="0" i="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0953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5026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0" u="non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61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93402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u="non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8449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14528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4223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56451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7460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2820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956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6215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96774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32743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75388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69443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7281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53000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sz="1200" b="1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71223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3560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7920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609662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55388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94134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47655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55036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83279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0451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16407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552274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88771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39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12847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="0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094062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330299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84125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15482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53152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44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32744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4834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1022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173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26498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fr-FR" b="1" i="1" dirty="0">
              <a:solidFill>
                <a:schemeClr val="bg1"/>
              </a:solidFill>
            </a:endParaRP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fr-FR" b="0" i="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CA572-B226-49C4-B5DC-1C5E4BF90F4C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7739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3149-F9CB-4616-8738-F6C302883BB8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406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F1220-1F3E-424F-8163-10B6398D8B94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5981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3525-7F99-465C-A6DD-A451338E2682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0680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6305-5EBF-44E2-93EB-60E609E09597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5866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C16B-A383-46B6-9DFB-53C06EA541C5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7017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4B3B0-F5B5-4BF6-AB67-E55BB8EDF10F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6709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6C05-EE46-4C15-8057-F94F82591CA8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29429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CA77-065B-4E84-8178-1159ADE81BE3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622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FEB2-0775-4DE7-9E67-080BB9CE73A0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8698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BF16-C5B8-4002-9781-170C63EDB7E8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212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0C08-369D-49BF-8A34-437A141F016D}" type="datetime1">
              <a:rPr lang="fr-BE" smtClean="0"/>
              <a:t>03-02-23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768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7148-5DAC-4C99-BFFC-E517B5F33D9B}" type="datetime1">
              <a:rPr lang="fr-BE" smtClean="0"/>
              <a:t>03-02-23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73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619-5326-445D-B531-3804227FF7E2}" type="datetime1">
              <a:rPr lang="fr-BE" smtClean="0"/>
              <a:t>03-02-23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793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77BE6-9DF2-4909-87E9-D9DB615B53E0}" type="datetime1">
              <a:rPr lang="fr-BE" smtClean="0"/>
              <a:t>03-02-23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423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426B-001D-4A8B-AF17-A15E4FDDF40A}" type="datetime1">
              <a:rPr lang="fr-BE" smtClean="0"/>
              <a:t>03-02-23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415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8CE17-F782-4A03-96A5-2A9A59ED04A6}" type="datetime1">
              <a:rPr lang="fr-BE" smtClean="0"/>
              <a:t>03-02-23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400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3B5B-31B1-4F74-8DD2-62F5D1F18675}" type="datetime1">
              <a:rPr lang="fr-BE" smtClean="0"/>
              <a:t>03-02-23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LTECO 1220 - Sociétés, cultures, religions : questions humaines fondamentales - G. Legrand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60EDD6C-1D29-4565-ACDC-92CD44B501D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524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tef.net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tican.va/content/vatican/fr.html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C9A319-A6EB-07F3-0506-8C3B55593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26" y="2433483"/>
            <a:ext cx="9704439" cy="1617349"/>
          </a:xfrm>
        </p:spPr>
        <p:txBody>
          <a:bodyPr/>
          <a:lstStyle/>
          <a:p>
            <a:r>
              <a:rPr lang="fr-FR" sz="5000" dirty="0"/>
              <a:t>Discerner des lieux favorables pour l’annonce de l’Évangile</a:t>
            </a:r>
            <a:endParaRPr lang="fr-BE" sz="5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E3E50F-6168-4E2A-13F2-9B84493FD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0980" y="6565226"/>
            <a:ext cx="4636879" cy="292774"/>
          </a:xfrm>
        </p:spPr>
        <p:txBody>
          <a:bodyPr>
            <a:noAutofit/>
          </a:bodyPr>
          <a:lstStyle/>
          <a:p>
            <a:r>
              <a:rPr lang="fr-FR" sz="1200" dirty="0"/>
              <a:t>Geoffrey Legrand 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7178896F-49C7-24CE-E348-7194285CD9C5}"/>
              </a:ext>
            </a:extLst>
          </p:cNvPr>
          <p:cNvSpPr txBox="1">
            <a:spLocks/>
          </p:cNvSpPr>
          <p:nvPr/>
        </p:nvSpPr>
        <p:spPr>
          <a:xfrm>
            <a:off x="1087869" y="4385703"/>
            <a:ext cx="8705462" cy="58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500" i="1" dirty="0"/>
              <a:t>Réflexions à partir d’une relecture de Paul Tillich</a:t>
            </a:r>
            <a:endParaRPr lang="fr-BE" sz="2500" i="1" dirty="0"/>
          </a:p>
        </p:txBody>
      </p:sp>
    </p:spTree>
    <p:extLst>
      <p:ext uri="{BB962C8B-B14F-4D97-AF65-F5344CB8AC3E}">
        <p14:creationId xmlns:p14="http://schemas.microsoft.com/office/powerpoint/2010/main" val="2436446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B3E25-9808-6A63-BF92-9B1F142C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563" y="609600"/>
            <a:ext cx="4524372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1.1. Origines du </a:t>
            </a:r>
            <a:r>
              <a:rPr lang="fr-FR" i="1" dirty="0"/>
              <a:t>kairos</a:t>
            </a:r>
            <a:br>
              <a:rPr lang="fr-FR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B32DEE-79DC-44D6-4D5A-AF156386E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90"/>
            <a:ext cx="4819340" cy="3601384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+mj-lt"/>
                <a:cs typeface="Times New Roman" panose="02020603050405020304" pitchFamily="18" charset="0"/>
              </a:rPr>
              <a:t>Dieu </a:t>
            </a:r>
            <a:r>
              <a:rPr lang="fr-FR" sz="2400" i="1" dirty="0">
                <a:latin typeface="+mj-lt"/>
                <a:cs typeface="Times New Roman" panose="02020603050405020304" pitchFamily="18" charset="0"/>
              </a:rPr>
              <a:t>Kairos</a:t>
            </a:r>
            <a:r>
              <a:rPr lang="fr-FR" sz="2400" dirty="0">
                <a:latin typeface="+mj-lt"/>
                <a:cs typeface="Times New Roman" panose="02020603050405020304" pitchFamily="18" charset="0"/>
              </a:rPr>
              <a:t>  : </a:t>
            </a:r>
          </a:p>
          <a:p>
            <a:pPr marL="457200" lvl="1" indent="0">
              <a:buNone/>
            </a:pPr>
            <a:endParaRPr lang="fr-FR" sz="2400" dirty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fr-FR" sz="2400" dirty="0">
                <a:latin typeface="+mj-lt"/>
                <a:cs typeface="Times New Roman" panose="02020603050405020304" pitchFamily="18" charset="0"/>
              </a:rPr>
              <a:t>Dieu de « l’occasion opportune »</a:t>
            </a:r>
          </a:p>
          <a:p>
            <a:pPr lvl="1"/>
            <a:r>
              <a:rPr lang="fr-FR" sz="2400" dirty="0">
                <a:latin typeface="+mj-lt"/>
                <a:cs typeface="Times New Roman" panose="02020603050405020304" pitchFamily="18" charset="0"/>
              </a:rPr>
              <a:t>Dieu de l’efficacité</a:t>
            </a:r>
          </a:p>
          <a:p>
            <a:pPr lvl="1"/>
            <a:r>
              <a:rPr lang="fr-FR" sz="2400" dirty="0">
                <a:latin typeface="+mj-lt"/>
                <a:cs typeface="Times New Roman" panose="02020603050405020304" pitchFamily="18" charset="0"/>
              </a:rPr>
              <a:t>Dieu qui donne de la profondeur à l’instant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4822F13-E6B4-847D-FAF6-323FDE047D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8" r="8490" b="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5C204A-83A6-6B37-45AA-BD669BDD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1996" y="6041362"/>
            <a:ext cx="43200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10</a:t>
            </a:fld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A1828F-A783-FB1C-1832-EFEBBD7CE5B6}"/>
              </a:ext>
            </a:extLst>
          </p:cNvPr>
          <p:cNvSpPr txBox="1"/>
          <p:nvPr/>
        </p:nvSpPr>
        <p:spPr>
          <a:xfrm>
            <a:off x="1879134" y="6439800"/>
            <a:ext cx="59687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7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62F99C0-F5F1-5A7F-734C-72E1E6180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2613"/>
          <a:stretch/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9282E50-381C-E991-C8A9-53D2BCD4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1.2. Évolution de la notion de </a:t>
            </a:r>
            <a:r>
              <a:rPr lang="fr-FR" i="1" dirty="0"/>
              <a:t>kairos</a:t>
            </a:r>
            <a:endParaRPr lang="fr-BE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BB107-9AE7-8651-F729-759C3548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99" y="1930400"/>
            <a:ext cx="5064880" cy="40179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000" dirty="0"/>
          </a:p>
          <a:p>
            <a:pPr lvl="1"/>
            <a:r>
              <a:rPr lang="fr-BE" sz="2400" dirty="0"/>
              <a:t>Notion passée sous silence pendant des siècles</a:t>
            </a:r>
          </a:p>
          <a:p>
            <a:pPr lvl="1"/>
            <a:r>
              <a:rPr lang="fr-BE" sz="2400" dirty="0"/>
              <a:t>Elle réapparaît avec Nicolas Machiavel (1429-1527)</a:t>
            </a:r>
          </a:p>
          <a:p>
            <a:pPr lvl="2"/>
            <a:r>
              <a:rPr lang="fr-BE" sz="2200" i="1" dirty="0" err="1"/>
              <a:t>Virtù</a:t>
            </a:r>
            <a:r>
              <a:rPr lang="fr-BE" sz="2200" i="1" dirty="0"/>
              <a:t> </a:t>
            </a:r>
            <a:r>
              <a:rPr lang="fr-BE" sz="2200" dirty="0"/>
              <a:t>: bonne initiative dont le Prince doit faire preuve</a:t>
            </a:r>
          </a:p>
          <a:p>
            <a:pPr lvl="2"/>
            <a:r>
              <a:rPr lang="fr-BE" sz="2200" i="1" dirty="0" err="1"/>
              <a:t>Virtù</a:t>
            </a:r>
            <a:r>
              <a:rPr lang="fr-BE" sz="2200" dirty="0"/>
              <a:t> // </a:t>
            </a:r>
            <a:r>
              <a:rPr lang="fr-BE" sz="2200" i="1" dirty="0"/>
              <a:t>kairos</a:t>
            </a:r>
          </a:p>
        </p:txBody>
      </p: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E0756E-F11F-E526-DF5B-D66D7E106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fr-BE">
              <a:solidFill>
                <a:srgbClr val="FFFFFF"/>
              </a:solidFill>
            </a:endParaRPr>
          </a:p>
        </p:txBody>
      </p:sp>
      <p:sp>
        <p:nvSpPr>
          <p:cNvPr id="104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8" name="Picture 4" descr="page de couverture d'un livre.">
            <a:extLst>
              <a:ext uri="{FF2B5EF4-FFF2-40B4-BE49-F238E27FC236}">
                <a16:creationId xmlns:a16="http://schemas.microsoft.com/office/drawing/2014/main" id="{47825D18-684A-FA9B-77F7-8E8FED155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467" y="4003102"/>
            <a:ext cx="1935811" cy="272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8FBE304-2C25-5134-9800-E825DCCD8FF1}"/>
              </a:ext>
            </a:extLst>
          </p:cNvPr>
          <p:cNvSpPr txBox="1"/>
          <p:nvPr/>
        </p:nvSpPr>
        <p:spPr>
          <a:xfrm>
            <a:off x="158198" y="6396335"/>
            <a:ext cx="4110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111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idegger, encore - En attendant Nadeau">
            <a:extLst>
              <a:ext uri="{FF2B5EF4-FFF2-40B4-BE49-F238E27FC236}">
                <a16:creationId xmlns:a16="http://schemas.microsoft.com/office/drawing/2014/main" id="{19EE7542-3A7C-5D06-DFDD-E14E39B2F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8" r="-1" b="12227"/>
          <a:stretch/>
        </p:blipFill>
        <p:spPr bwMode="auto">
          <a:xfrm>
            <a:off x="4210965" y="-8466"/>
            <a:ext cx="7941706" cy="6874934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9282E50-381C-E991-C8A9-53D2BCD4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94852"/>
            <a:ext cx="3851123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1.2. Évolution de la notion de </a:t>
            </a:r>
            <a:r>
              <a:rPr lang="fr-FR" i="1" dirty="0"/>
              <a:t>kairos</a:t>
            </a:r>
            <a:endParaRPr lang="fr-BE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BB107-9AE7-8651-F729-759C3548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15" y="2131093"/>
            <a:ext cx="4290867" cy="3880773"/>
          </a:xfrm>
        </p:spPr>
        <p:txBody>
          <a:bodyPr>
            <a:noAutofit/>
          </a:bodyPr>
          <a:lstStyle/>
          <a:p>
            <a:r>
              <a:rPr lang="fr-BE" sz="2400" dirty="0"/>
              <a:t>Notion remise au goût du jour  vers 1920-1921 par M. Heidegger (1889-1976)</a:t>
            </a:r>
          </a:p>
          <a:p>
            <a:pPr marL="457200" lvl="1" indent="0">
              <a:buNone/>
            </a:pPr>
            <a:endParaRPr lang="fr-BE" sz="2400" dirty="0"/>
          </a:p>
          <a:p>
            <a:pPr lvl="1"/>
            <a:r>
              <a:rPr lang="fr-BE" sz="2400" i="1" dirty="0"/>
              <a:t>Dasein</a:t>
            </a:r>
          </a:p>
          <a:p>
            <a:pPr marL="457200" lvl="1" indent="0">
              <a:buNone/>
            </a:pPr>
            <a:endParaRPr lang="fr-BE" sz="400" dirty="0"/>
          </a:p>
          <a:p>
            <a:pPr lvl="1"/>
            <a:r>
              <a:rPr lang="fr-BE" sz="2400" dirty="0"/>
              <a:t>Temps « </a:t>
            </a:r>
            <a:r>
              <a:rPr lang="fr-BE" sz="2400" dirty="0" err="1"/>
              <a:t>kairologique</a:t>
            </a:r>
            <a:r>
              <a:rPr lang="fr-BE" sz="2400" dirty="0"/>
              <a:t> »</a:t>
            </a:r>
            <a:endParaRPr lang="fr-BE" sz="2400" i="1" dirty="0"/>
          </a:p>
        </p:txBody>
      </p:sp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9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61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63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E0756E-F11F-E526-DF5B-D66D7E106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fr-BE">
              <a:solidFill>
                <a:srgbClr val="FFFFFF"/>
              </a:solidFill>
            </a:endParaRPr>
          </a:p>
        </p:txBody>
      </p:sp>
      <p:sp>
        <p:nvSpPr>
          <p:cNvPr id="2065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67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69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71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2" name="Picture 4" descr="Image illustrative de l’article Être et Temps">
            <a:extLst>
              <a:ext uri="{FF2B5EF4-FFF2-40B4-BE49-F238E27FC236}">
                <a16:creationId xmlns:a16="http://schemas.microsoft.com/office/drawing/2014/main" id="{A60D870A-9EDD-6E0E-90E1-A0FF7F4E3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598" y="4154492"/>
            <a:ext cx="1684680" cy="264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13F9550-FB6A-65B4-5144-C906A6D6A38C}"/>
              </a:ext>
            </a:extLst>
          </p:cNvPr>
          <p:cNvSpPr txBox="1"/>
          <p:nvPr/>
        </p:nvSpPr>
        <p:spPr>
          <a:xfrm>
            <a:off x="368815" y="6406487"/>
            <a:ext cx="40409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3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15068B-5B92-BA29-4292-54D712B2A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276" y="609600"/>
            <a:ext cx="6820724" cy="2227730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1.3. Le </a:t>
            </a:r>
            <a:r>
              <a:rPr lang="fr-FR" i="1" dirty="0">
                <a:solidFill>
                  <a:srgbClr val="FFFFFF"/>
                </a:solidFill>
              </a:rPr>
              <a:t>kairos</a:t>
            </a:r>
            <a:r>
              <a:rPr lang="fr-FR" dirty="0">
                <a:solidFill>
                  <a:srgbClr val="FFFFFF"/>
                </a:solidFill>
              </a:rPr>
              <a:t> chez Paul Tillich</a:t>
            </a:r>
            <a:endParaRPr lang="fr-BE" dirty="0">
              <a:solidFill>
                <a:srgbClr val="FFFFFF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0216441-4655-99AE-DAD1-4EA064390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4" t="10439" r="26675" b="33694"/>
          <a:stretch/>
        </p:blipFill>
        <p:spPr bwMode="auto">
          <a:xfrm>
            <a:off x="757251" y="1400269"/>
            <a:ext cx="3856774" cy="414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6BEE61-D62F-15FA-EDD7-D0EAC56E9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4918" y="2833137"/>
            <a:ext cx="5497082" cy="3317938"/>
          </a:xfrm>
        </p:spPr>
        <p:txBody>
          <a:bodyPr anchor="t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1.3.1. Contexte historique</a:t>
            </a:r>
          </a:p>
          <a:p>
            <a:r>
              <a:rPr lang="fr-FR" dirty="0">
                <a:solidFill>
                  <a:srgbClr val="FFFFFF"/>
                </a:solidFill>
              </a:rPr>
              <a:t>1.3.2. Définitions</a:t>
            </a:r>
          </a:p>
          <a:p>
            <a:r>
              <a:rPr lang="fr-FR" dirty="0">
                <a:solidFill>
                  <a:srgbClr val="FFFFFF"/>
                </a:solidFill>
              </a:rPr>
              <a:t>1.3.3. Caractéristiques</a:t>
            </a:r>
          </a:p>
          <a:p>
            <a:r>
              <a:rPr lang="fr-FR" dirty="0">
                <a:solidFill>
                  <a:srgbClr val="FFFFFF"/>
                </a:solidFill>
              </a:rPr>
              <a:t>1.3.4. Prudence dans le discernement des </a:t>
            </a:r>
            <a:r>
              <a:rPr lang="fr-FR" i="1" dirty="0" err="1">
                <a:solidFill>
                  <a:srgbClr val="FFFFFF"/>
                </a:solidFill>
              </a:rPr>
              <a:t>kairoi</a:t>
            </a:r>
            <a:endParaRPr lang="fr-FR" i="1" dirty="0">
              <a:solidFill>
                <a:srgbClr val="FFFFFF"/>
              </a:solidFill>
            </a:endParaRPr>
          </a:p>
          <a:p>
            <a:r>
              <a:rPr lang="fr-FR" dirty="0">
                <a:solidFill>
                  <a:srgbClr val="FFFFFF"/>
                </a:solidFill>
              </a:rPr>
              <a:t>1.3.5. Conclusions et ouverture</a:t>
            </a: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15A1C8-5DB2-5521-23DB-60377FC5D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62553" y="6041362"/>
            <a:ext cx="56618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fr-BE">
              <a:solidFill>
                <a:srgbClr val="FFFFFF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8CD1F1-0E8E-51F0-8F46-BEC837404103}"/>
              </a:ext>
            </a:extLst>
          </p:cNvPr>
          <p:cNvSpPr txBox="1"/>
          <p:nvPr/>
        </p:nvSpPr>
        <p:spPr>
          <a:xfrm>
            <a:off x="5212593" y="6085424"/>
            <a:ext cx="46267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/>
                </a:solidFill>
              </a:rPr>
              <a:t>e</a:t>
            </a:r>
            <a:r>
              <a:rPr lang="fr-FR" sz="1200" dirty="0">
                <a:solidFill>
                  <a:schemeClr val="bg1"/>
                </a:solidFill>
              </a:rPr>
              <a:t> journée pastorale</a:t>
            </a:r>
            <a:endParaRPr lang="fr-B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8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rmistice du 11 novembre 1918 - Vikidia, l'encyclopédie des 8-13 ans">
            <a:extLst>
              <a:ext uri="{FF2B5EF4-FFF2-40B4-BE49-F238E27FC236}">
                <a16:creationId xmlns:a16="http://schemas.microsoft.com/office/drawing/2014/main" id="{B9CA5D3D-6100-91A8-2C34-EA09586E5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7" r="3321" b="-1"/>
          <a:stretch/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F974BE9-0CD7-0FAA-B1C7-87163220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94851"/>
            <a:ext cx="3851123" cy="1320800"/>
          </a:xfrm>
        </p:spPr>
        <p:txBody>
          <a:bodyPr>
            <a:normAutofit/>
          </a:bodyPr>
          <a:lstStyle/>
          <a:p>
            <a:r>
              <a:rPr lang="fr-FR" dirty="0"/>
              <a:t>1.3.1. Contexte historique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73BB9-3EBA-1F3B-962B-F1A7011F7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013" y="2160589"/>
            <a:ext cx="4539721" cy="3880773"/>
          </a:xfrm>
        </p:spPr>
        <p:txBody>
          <a:bodyPr>
            <a:normAutofit/>
          </a:bodyPr>
          <a:lstStyle/>
          <a:p>
            <a:pPr algn="just"/>
            <a:r>
              <a:rPr lang="fr-FR" sz="1700" dirty="0"/>
              <a:t>Défaite allemande : </a:t>
            </a:r>
            <a:r>
              <a:rPr lang="fr-FR" sz="1700" u="sng" dirty="0"/>
              <a:t>temps de crises</a:t>
            </a:r>
          </a:p>
          <a:p>
            <a:pPr algn="just"/>
            <a:r>
              <a:rPr lang="fr-FR" sz="1700" dirty="0"/>
              <a:t>14 mai 1919 : exposé de P. Tillich « christianisme et socialisme »</a:t>
            </a:r>
          </a:p>
          <a:p>
            <a:pPr algn="just"/>
            <a:r>
              <a:rPr lang="fr-FR" sz="1700" dirty="0"/>
              <a:t>Participation au « Cercle Kairos » et à la  publication </a:t>
            </a:r>
            <a:r>
              <a:rPr lang="fr-FR" sz="1700" i="1" dirty="0"/>
              <a:t>Des Cahiers du socialisme religieux</a:t>
            </a:r>
          </a:p>
          <a:p>
            <a:pPr algn="just"/>
            <a:r>
              <a:rPr lang="fr-FR" sz="1700" dirty="0"/>
              <a:t>Le socialisme religieux allie </a:t>
            </a:r>
            <a:r>
              <a:rPr lang="fr-FR" sz="1700" u="sng" dirty="0"/>
              <a:t>temps</a:t>
            </a:r>
            <a:r>
              <a:rPr lang="fr-FR" sz="1700" dirty="0"/>
              <a:t> et </a:t>
            </a:r>
            <a:r>
              <a:rPr lang="fr-FR" sz="1700" u="sng" dirty="0"/>
              <a:t>action</a:t>
            </a:r>
            <a:r>
              <a:rPr lang="fr-FR" sz="1700" dirty="0"/>
              <a:t> dans le </a:t>
            </a:r>
            <a:r>
              <a:rPr lang="fr-FR" sz="1700" i="1" dirty="0"/>
              <a:t>kairos</a:t>
            </a:r>
          </a:p>
          <a:p>
            <a:pPr algn="just"/>
            <a:r>
              <a:rPr lang="fr-FR" sz="1700" dirty="0"/>
              <a:t>1922: publication de l’article « Kairos I » </a:t>
            </a:r>
          </a:p>
          <a:p>
            <a:pPr algn="just"/>
            <a:r>
              <a:rPr lang="fr-FR" sz="1700" dirty="0">
                <a:sym typeface="Wingdings" panose="05000000000000000000" pitchFamily="2" charset="2"/>
              </a:rPr>
              <a:t> P</a:t>
            </a:r>
            <a:r>
              <a:rPr lang="fr-FR" sz="1700" dirty="0"/>
              <a:t>hilosophie de l’histoire, dimension individuelle ET </a:t>
            </a:r>
            <a:r>
              <a:rPr lang="fr-FR" sz="1700" u="sng" dirty="0"/>
              <a:t>collective</a:t>
            </a:r>
            <a:endParaRPr lang="fr-BE" sz="1700" u="sng" dirty="0"/>
          </a:p>
        </p:txBody>
      </p:sp>
      <p:cxnSp>
        <p:nvCxnSpPr>
          <p:cNvPr id="4103" name="Straight Connector 410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05" name="Straight Connector 4104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7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09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1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9AE78FF-E9D4-21BA-C056-9D9A306B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fr-BE">
              <a:solidFill>
                <a:srgbClr val="FFFFFF"/>
              </a:solidFill>
            </a:endParaRPr>
          </a:p>
        </p:txBody>
      </p:sp>
      <p:sp>
        <p:nvSpPr>
          <p:cNvPr id="4113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5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7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9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DFE15A-2188-23AA-432D-2F1B7A32DFC5}"/>
              </a:ext>
            </a:extLst>
          </p:cNvPr>
          <p:cNvSpPr txBox="1"/>
          <p:nvPr/>
        </p:nvSpPr>
        <p:spPr>
          <a:xfrm>
            <a:off x="367515" y="6396335"/>
            <a:ext cx="39310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454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F0B79-3221-63AB-0731-3D21664C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1.3.2. Définitions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DF8F6-03BB-4525-9DBC-2036A450B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8077"/>
            <a:ext cx="8982860" cy="4463286"/>
          </a:xfrm>
        </p:spPr>
        <p:txBody>
          <a:bodyPr>
            <a:noAutofit/>
          </a:bodyPr>
          <a:lstStyle/>
          <a:p>
            <a:r>
              <a:rPr lang="fr-FR" sz="2000" dirty="0"/>
              <a:t>Application au N.T. : le </a:t>
            </a:r>
            <a:r>
              <a:rPr lang="fr-FR" sz="2000" i="1" dirty="0"/>
              <a:t>kairos</a:t>
            </a:r>
            <a:r>
              <a:rPr lang="fr-FR" sz="2000" dirty="0"/>
              <a:t> =</a:t>
            </a:r>
          </a:p>
          <a:p>
            <a:pPr marL="0" indent="0">
              <a:buNone/>
            </a:pPr>
            <a:endParaRPr lang="fr-FR" sz="200" dirty="0"/>
          </a:p>
          <a:p>
            <a:pPr lvl="1"/>
            <a:r>
              <a:rPr lang="fr-FR" sz="2000" dirty="0"/>
              <a:t>« le temps opportun »</a:t>
            </a:r>
          </a:p>
          <a:p>
            <a:pPr lvl="1"/>
            <a:r>
              <a:rPr lang="fr-FR" sz="2000" dirty="0"/>
              <a:t>« le moment riche en contenu et en signification »</a:t>
            </a:r>
          </a:p>
          <a:p>
            <a:pPr lvl="1"/>
            <a:r>
              <a:rPr lang="fr-FR" sz="2000" dirty="0"/>
              <a:t>« la plénitude du temps »</a:t>
            </a:r>
          </a:p>
          <a:p>
            <a:pPr marL="0" indent="0">
              <a:buNone/>
            </a:pPr>
            <a:endParaRPr lang="fr-FR" sz="200" dirty="0"/>
          </a:p>
          <a:p>
            <a:r>
              <a:rPr lang="fr-FR" sz="2000" dirty="0"/>
              <a:t>Extraits bibliques: </a:t>
            </a:r>
          </a:p>
          <a:p>
            <a:pPr lvl="1"/>
            <a:r>
              <a:rPr lang="fr-FR" sz="2000" dirty="0"/>
              <a:t>Ga 4, 4 : « Quand vint la plénitude du temps, Dieu envoya son Fils »</a:t>
            </a:r>
          </a:p>
          <a:p>
            <a:pPr lvl="1"/>
            <a:r>
              <a:rPr lang="fr-FR" sz="2000" dirty="0"/>
              <a:t>Mc 1, 15 : « Le temps [</a:t>
            </a:r>
            <a:r>
              <a:rPr lang="fr-FR" sz="2000" i="1" dirty="0"/>
              <a:t>kairos</a:t>
            </a:r>
            <a:r>
              <a:rPr lang="fr-FR" sz="2000" dirty="0"/>
              <a:t>] est accompli, le Royaume de Dieu s’approche, convertissez-vous »</a:t>
            </a:r>
          </a:p>
          <a:p>
            <a:pPr marL="457200" lvl="1" indent="0">
              <a:buNone/>
            </a:pPr>
            <a:endParaRPr lang="fr-FR" sz="200" dirty="0"/>
          </a:p>
          <a:p>
            <a:r>
              <a:rPr lang="fr-FR" sz="2000" dirty="0"/>
              <a:t>« Le moment où l’éternel agit dans le temporel et où le temporel est disposé à le recevoir »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E7142E-F605-EDF8-144E-9D676539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15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9EA6BA-69E2-273B-7C68-5A472459E81D}"/>
              </a:ext>
            </a:extLst>
          </p:cNvPr>
          <p:cNvSpPr txBox="1"/>
          <p:nvPr/>
        </p:nvSpPr>
        <p:spPr>
          <a:xfrm>
            <a:off x="81361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52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F0B79-3221-63AB-0731-3D21664C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1.3.2. Définitions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DF8F6-03BB-4525-9DBC-2036A450B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5" y="1930401"/>
            <a:ext cx="9910917" cy="4110962"/>
          </a:xfrm>
        </p:spPr>
        <p:txBody>
          <a:bodyPr>
            <a:noAutofit/>
          </a:bodyPr>
          <a:lstStyle/>
          <a:p>
            <a:r>
              <a:rPr lang="fr-FR" sz="2000" dirty="0"/>
              <a:t>En 1948 : réécriture de « Kairos I</a:t>
            </a:r>
            <a:r>
              <a:rPr lang="fr-BE" sz="2000" dirty="0"/>
              <a:t> »</a:t>
            </a:r>
          </a:p>
          <a:p>
            <a:pPr marL="0" indent="0">
              <a:buNone/>
            </a:pPr>
            <a:endParaRPr lang="fr-BE" sz="2000" dirty="0"/>
          </a:p>
          <a:p>
            <a:pPr lvl="1"/>
            <a:r>
              <a:rPr lang="fr-BE" sz="2000" dirty="0"/>
              <a:t>a) Pour le chrétien : </a:t>
            </a:r>
            <a:r>
              <a:rPr lang="fr-BE" sz="2000" i="1" dirty="0"/>
              <a:t>kairos</a:t>
            </a:r>
            <a:r>
              <a:rPr lang="fr-BE" sz="2000" dirty="0"/>
              <a:t> = apparition de Jésus comme Christ</a:t>
            </a:r>
          </a:p>
          <a:p>
            <a:pPr lvl="1"/>
            <a:r>
              <a:rPr lang="fr-BE" sz="2000" dirty="0"/>
              <a:t>b) Pour le philosophe de l’histoire : </a:t>
            </a:r>
            <a:r>
              <a:rPr lang="fr-BE" sz="2000" i="1" dirty="0"/>
              <a:t>kairos</a:t>
            </a:r>
            <a:r>
              <a:rPr lang="fr-BE" sz="2000" dirty="0"/>
              <a:t> = tout point tournant de l’histoire</a:t>
            </a:r>
          </a:p>
          <a:p>
            <a:pPr lvl="1"/>
            <a:r>
              <a:rPr lang="fr-BE" sz="2000" dirty="0"/>
              <a:t>c) Pour notre situation présente : </a:t>
            </a:r>
            <a:r>
              <a:rPr lang="fr-BE" sz="2000" i="1" dirty="0"/>
              <a:t>kairos</a:t>
            </a:r>
            <a:r>
              <a:rPr lang="fr-BE" sz="2000" dirty="0"/>
              <a:t> = irruption d’une nouvelle </a:t>
            </a:r>
            <a:r>
              <a:rPr lang="fr-BE" sz="2000" dirty="0" err="1"/>
              <a:t>théonomie</a:t>
            </a:r>
            <a:endParaRPr lang="fr-BE" sz="2000" dirty="0"/>
          </a:p>
          <a:p>
            <a:pPr marL="457200" lvl="1" indent="0">
              <a:buNone/>
            </a:pPr>
            <a:endParaRPr lang="fr-BE" sz="2000" dirty="0"/>
          </a:p>
          <a:p>
            <a:r>
              <a:rPr lang="fr-BE" sz="2000" dirty="0"/>
              <a:t>Le </a:t>
            </a:r>
            <a:r>
              <a:rPr lang="fr-BE" sz="2000" i="1" dirty="0"/>
              <a:t>kairos</a:t>
            </a:r>
            <a:r>
              <a:rPr lang="fr-BE" sz="2000" dirty="0"/>
              <a:t> est donc un concept </a:t>
            </a:r>
            <a:r>
              <a:rPr lang="fr-BE" sz="2000" u="sng" dirty="0"/>
              <a:t>actualisable</a:t>
            </a:r>
            <a:r>
              <a:rPr lang="fr-BE" sz="2000" dirty="0"/>
              <a:t> </a:t>
            </a:r>
          </a:p>
          <a:p>
            <a:r>
              <a:rPr lang="fr-BE" sz="2000" dirty="0"/>
              <a:t>Le </a:t>
            </a:r>
            <a:r>
              <a:rPr lang="fr-BE" sz="2000" i="1" dirty="0"/>
              <a:t>kairos</a:t>
            </a:r>
            <a:r>
              <a:rPr lang="fr-BE" sz="2000" dirty="0"/>
              <a:t> est aussi associé à un mouvement </a:t>
            </a:r>
            <a:r>
              <a:rPr lang="fr-BE" sz="2000" u="sng" dirty="0"/>
              <a:t>démonique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E7142E-F605-EDF8-144E-9D676539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16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DC474C-F23E-D354-9AD0-4B0256B3F8D4}"/>
              </a:ext>
            </a:extLst>
          </p:cNvPr>
          <p:cNvSpPr txBox="1"/>
          <p:nvPr/>
        </p:nvSpPr>
        <p:spPr>
          <a:xfrm>
            <a:off x="81361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95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EA5C2-854D-EB74-B7CA-6F2BBAEDD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1.3.3. Caractéristiques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28583-6460-66A0-DF43-FFEBEFCF9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1666569"/>
            <a:ext cx="9040761" cy="4374794"/>
          </a:xfrm>
        </p:spPr>
        <p:txBody>
          <a:bodyPr>
            <a:normAutofit/>
          </a:bodyPr>
          <a:lstStyle/>
          <a:p>
            <a:pPr algn="just"/>
            <a:r>
              <a:rPr lang="fr-FR" sz="2400" b="1" u="sng" dirty="0"/>
              <a:t>Prophétique</a:t>
            </a:r>
            <a:r>
              <a:rPr lang="fr-FR" sz="2400" b="1" dirty="0"/>
              <a:t> </a:t>
            </a:r>
            <a:r>
              <a:rPr lang="fr-FR" sz="2400" dirty="0"/>
              <a:t>: </a:t>
            </a:r>
          </a:p>
          <a:p>
            <a:pPr lvl="1" algn="just"/>
            <a:r>
              <a:rPr lang="fr-FR" sz="2200" dirty="0"/>
              <a:t>Il annonce que du nouveau est en train de venir</a:t>
            </a:r>
          </a:p>
          <a:p>
            <a:pPr lvl="1" algn="just"/>
            <a:r>
              <a:rPr lang="fr-FR" sz="2200" dirty="0"/>
              <a:t>Il ne dépend pas de nous mais requiert tout notre engagement</a:t>
            </a:r>
          </a:p>
          <a:p>
            <a:pPr algn="just"/>
            <a:r>
              <a:rPr lang="fr-FR" sz="2400" b="1" u="sng" dirty="0"/>
              <a:t>Eschatologique</a:t>
            </a:r>
            <a:r>
              <a:rPr lang="fr-FR" sz="2400" dirty="0"/>
              <a:t> : </a:t>
            </a:r>
          </a:p>
          <a:p>
            <a:pPr lvl="1" algn="just"/>
            <a:r>
              <a:rPr lang="fr-FR" sz="2200" dirty="0"/>
              <a:t>Il est en rapport avec la venue du Royaume</a:t>
            </a:r>
          </a:p>
          <a:p>
            <a:pPr lvl="1" algn="just"/>
            <a:r>
              <a:rPr lang="fr-FR" sz="2200" dirty="0"/>
              <a:t>Il touche tangentiellement notre terre</a:t>
            </a:r>
          </a:p>
          <a:p>
            <a:pPr lvl="1" algn="just"/>
            <a:r>
              <a:rPr lang="fr-FR" sz="2200" dirty="0"/>
              <a:t>On se trompe quand on dit « il est ici » ou « il est là »</a:t>
            </a:r>
          </a:p>
          <a:p>
            <a:pPr algn="just"/>
            <a:r>
              <a:rPr lang="fr-FR" sz="2400" dirty="0"/>
              <a:t>L’éthique issue du </a:t>
            </a:r>
            <a:r>
              <a:rPr lang="fr-FR" sz="2400" i="1" dirty="0"/>
              <a:t>kairos</a:t>
            </a:r>
            <a:r>
              <a:rPr lang="fr-FR" sz="2400" dirty="0"/>
              <a:t> est celle de l’</a:t>
            </a:r>
            <a:r>
              <a:rPr lang="fr-FR" sz="2400" i="1" dirty="0"/>
              <a:t>agapè</a:t>
            </a:r>
            <a:r>
              <a:rPr lang="fr-FR" sz="2400" dirty="0"/>
              <a:t>, elle pousse vers la réunion de ce qui est séparé</a:t>
            </a:r>
          </a:p>
          <a:p>
            <a:pPr marL="0" indent="0" algn="just">
              <a:buNone/>
            </a:pPr>
            <a:endParaRPr lang="fr-BE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547904-518D-F1E0-F8F6-BA78DDBBB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17</a:t>
            </a:fld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82400F3-6C4A-F444-41BD-27AF6BDB4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">
            <a:off x="9546936" y="3006680"/>
            <a:ext cx="2348081" cy="19584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07ACAFC-739F-B71F-6E1B-AEC3DF79BAEB}"/>
              </a:ext>
            </a:extLst>
          </p:cNvPr>
          <p:cNvSpPr txBox="1"/>
          <p:nvPr/>
        </p:nvSpPr>
        <p:spPr>
          <a:xfrm>
            <a:off x="813617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75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B1526D-0C43-FE62-A185-B00A7C362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1.3.4. Prudence dans le discernement des </a:t>
            </a:r>
            <a:r>
              <a:rPr lang="fr-FR" i="1" dirty="0" err="1"/>
              <a:t>kairoi</a:t>
            </a:r>
            <a:endParaRPr lang="fr-BE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A040DC-52C6-8BB7-53B0-B085FC25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711" y="2160589"/>
            <a:ext cx="9350476" cy="3880773"/>
          </a:xfrm>
        </p:spPr>
        <p:txBody>
          <a:bodyPr>
            <a:normAutofit/>
          </a:bodyPr>
          <a:lstStyle/>
          <a:p>
            <a:pPr algn="just"/>
            <a:r>
              <a:rPr lang="fr-FR" sz="2000" dirty="0"/>
              <a:t>1920-1930 </a:t>
            </a:r>
          </a:p>
          <a:p>
            <a:pPr algn="just"/>
            <a:r>
              <a:rPr lang="fr-FR" sz="2000" dirty="0"/>
              <a:t>Montée du nazisme et Seconde Guerre mondiale</a:t>
            </a:r>
          </a:p>
          <a:p>
            <a:pPr algn="just"/>
            <a:r>
              <a:rPr lang="fr-FR" sz="2000" dirty="0"/>
              <a:t>19 mai 1964 : Le </a:t>
            </a:r>
            <a:r>
              <a:rPr lang="fr-FR" sz="2000" i="1" dirty="0"/>
              <a:t>kairos</a:t>
            </a:r>
            <a:r>
              <a:rPr lang="fr-FR" sz="2000" dirty="0"/>
              <a:t> est « un grand moment dans lequel quelque chose de </a:t>
            </a:r>
            <a:r>
              <a:rPr lang="fr-FR" sz="2000" u="sng" dirty="0"/>
              <a:t>neuf</a:t>
            </a:r>
            <a:r>
              <a:rPr lang="fr-FR" sz="2000" dirty="0"/>
              <a:t> pourrait être </a:t>
            </a:r>
            <a:r>
              <a:rPr lang="fr-FR" sz="2000" u="sng" dirty="0"/>
              <a:t>créé</a:t>
            </a:r>
            <a:r>
              <a:rPr lang="fr-FR" sz="2000" dirty="0"/>
              <a:t> [dans le sens d’une] victoire sur une puissance démoniaque particulière, sur une force particulière de destruction »</a:t>
            </a:r>
          </a:p>
          <a:p>
            <a:pPr lvl="1" algn="just"/>
            <a:r>
              <a:rPr lang="fr-FR" sz="2000" dirty="0"/>
              <a:t>Un nouveau </a:t>
            </a:r>
            <a:r>
              <a:rPr lang="fr-FR" sz="2000" i="1" dirty="0"/>
              <a:t>kairos</a:t>
            </a:r>
            <a:r>
              <a:rPr lang="fr-FR" sz="2000" dirty="0"/>
              <a:t> s’amorcerait-il ? </a:t>
            </a:r>
          </a:p>
          <a:p>
            <a:pPr lvl="1" algn="just"/>
            <a:r>
              <a:rPr lang="fr-FR" sz="2000" dirty="0"/>
              <a:t>Ex.: Résolution progressive du problème racial, accroissement de l’indépendance nationale, ouverture des théologiens au dialogue interreligieux, etc. </a:t>
            </a:r>
          </a:p>
          <a:p>
            <a:pPr algn="just"/>
            <a:r>
              <a:rPr lang="fr-FR" sz="2000"/>
              <a:t>Le </a:t>
            </a:r>
            <a:r>
              <a:rPr lang="fr-FR" sz="2000" i="1"/>
              <a:t>kairos</a:t>
            </a:r>
            <a:r>
              <a:rPr lang="fr-FR" sz="2000"/>
              <a:t> mobilise </a:t>
            </a:r>
            <a:r>
              <a:rPr lang="fr-FR" sz="2000" dirty="0"/>
              <a:t>l’espérance </a:t>
            </a:r>
            <a:r>
              <a:rPr lang="fr-FR" sz="2000"/>
              <a:t>et favorise </a:t>
            </a:r>
            <a:r>
              <a:rPr lang="fr-FR" sz="2000" dirty="0"/>
              <a:t>la venue d’un humanisme chrétien</a:t>
            </a:r>
          </a:p>
          <a:p>
            <a:pPr marL="457200" lvl="1" indent="0">
              <a:buNone/>
            </a:pP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A11F68A-6BB3-BC18-D501-66098987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18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15B781-2384-AF82-16ED-30A65851EBDD}"/>
              </a:ext>
            </a:extLst>
          </p:cNvPr>
          <p:cNvSpPr txBox="1"/>
          <p:nvPr/>
        </p:nvSpPr>
        <p:spPr>
          <a:xfrm>
            <a:off x="745476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07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B1526D-0C43-FE62-A185-B00A7C362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59" y="609600"/>
            <a:ext cx="4088253" cy="10994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dirty="0"/>
              <a:t>1.3.4. Prudence dans le discernement des </a:t>
            </a:r>
            <a:r>
              <a:rPr lang="fr-FR" sz="2800" i="1" dirty="0" err="1"/>
              <a:t>kairoi</a:t>
            </a:r>
            <a:endParaRPr lang="fr-BE" sz="2800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A040DC-52C6-8BB7-53B0-B085FC25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273650" cy="3880773"/>
          </a:xfrm>
        </p:spPr>
        <p:txBody>
          <a:bodyPr>
            <a:normAutofit lnSpcReduction="10000"/>
          </a:bodyPr>
          <a:lstStyle/>
          <a:p>
            <a:endParaRPr lang="fr-FR" sz="100" dirty="0"/>
          </a:p>
          <a:p>
            <a:pPr lvl="1"/>
            <a:r>
              <a:rPr lang="fr-FR" sz="2200" dirty="0"/>
              <a:t>L’évaluation sera « toujours erroné[e] » et « jamais erroné[e] »</a:t>
            </a:r>
          </a:p>
          <a:p>
            <a:pPr marL="457200" lvl="1" indent="0">
              <a:buNone/>
            </a:pPr>
            <a:endParaRPr lang="fr-FR" sz="700" dirty="0"/>
          </a:p>
          <a:p>
            <a:pPr lvl="1"/>
            <a:r>
              <a:rPr lang="fr-FR" sz="2200" i="1" u="sng" dirty="0"/>
              <a:t>Rappel</a:t>
            </a:r>
            <a:r>
              <a:rPr lang="fr-FR" sz="2200" dirty="0"/>
              <a:t> : « On se trompe à chaque fois qu’on dit : « il est ici ou il est là » : le </a:t>
            </a:r>
            <a:r>
              <a:rPr lang="fr-FR" sz="2200" i="1" dirty="0"/>
              <a:t>kairos</a:t>
            </a:r>
            <a:r>
              <a:rPr lang="fr-FR" sz="2200" dirty="0"/>
              <a:t> n’est pas l’ultime, il « </a:t>
            </a:r>
            <a:r>
              <a:rPr lang="fr-FR" sz="2200" u="sng" dirty="0"/>
              <a:t>oriente</a:t>
            </a:r>
            <a:r>
              <a:rPr lang="fr-FR" sz="2200" dirty="0"/>
              <a:t> » vers l’ultime qu’il ne possède ni ne contient » (A. </a:t>
            </a:r>
            <a:r>
              <a:rPr lang="fr-FR" sz="2200" dirty="0" err="1"/>
              <a:t>Gounelle</a:t>
            </a:r>
            <a:r>
              <a:rPr lang="fr-FR" sz="2200" dirty="0"/>
              <a:t>)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8003038-6D4B-88CC-F430-4073BB898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0" r="20500"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Isosceles Triangle 5126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A11F68A-6BB3-BC18-D501-66098987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1996" y="6041362"/>
            <a:ext cx="43200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19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D37960-878E-2681-5E62-700A48E6CD7B}"/>
              </a:ext>
            </a:extLst>
          </p:cNvPr>
          <p:cNvSpPr txBox="1"/>
          <p:nvPr/>
        </p:nvSpPr>
        <p:spPr>
          <a:xfrm>
            <a:off x="5209562" y="6439492"/>
            <a:ext cx="40644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9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E0CCAB-FD94-9D0C-3FB4-481EE1A4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1999"/>
          </a:xfrm>
        </p:spPr>
        <p:txBody>
          <a:bodyPr/>
          <a:lstStyle/>
          <a:p>
            <a:r>
              <a:rPr lang="fr-FR" dirty="0"/>
              <a:t>Plan de l’exposé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E86980-43D9-9D04-392C-99CA036E7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91" y="1608133"/>
            <a:ext cx="9033305" cy="4669763"/>
          </a:xfrm>
        </p:spPr>
        <p:txBody>
          <a:bodyPr>
            <a:normAutofit fontScale="92500" lnSpcReduction="10000"/>
          </a:bodyPr>
          <a:lstStyle/>
          <a:p>
            <a:r>
              <a:rPr lang="fr-FR" sz="2000" i="1" dirty="0"/>
              <a:t>Introduction</a:t>
            </a:r>
            <a:r>
              <a:rPr lang="fr-FR" sz="2000" dirty="0"/>
              <a:t>. </a:t>
            </a:r>
            <a:r>
              <a:rPr lang="fr-FR" sz="2000" i="1" dirty="0"/>
              <a:t>Quelques concepts en « théologie pratique fondamentale »</a:t>
            </a:r>
          </a:p>
          <a:p>
            <a:r>
              <a:rPr lang="fr-FR" sz="2000" dirty="0"/>
              <a:t>1. La notion de </a:t>
            </a:r>
            <a:r>
              <a:rPr lang="fr-FR" sz="2000" i="1" dirty="0"/>
              <a:t>kairos</a:t>
            </a:r>
          </a:p>
          <a:p>
            <a:pPr lvl="1"/>
            <a:r>
              <a:rPr lang="fr-FR" sz="1800" dirty="0"/>
              <a:t>1.1. Les origines du </a:t>
            </a:r>
            <a:r>
              <a:rPr lang="fr-FR" sz="1800" i="1" dirty="0"/>
              <a:t>kairos</a:t>
            </a:r>
          </a:p>
          <a:p>
            <a:pPr lvl="1"/>
            <a:r>
              <a:rPr lang="fr-FR" sz="1800" dirty="0"/>
              <a:t>1.2. L’évolution de la notion de </a:t>
            </a:r>
            <a:r>
              <a:rPr lang="fr-FR" sz="1800" i="1" dirty="0"/>
              <a:t>kairos</a:t>
            </a:r>
            <a:endParaRPr lang="fr-FR" sz="1800" dirty="0"/>
          </a:p>
          <a:p>
            <a:pPr lvl="1"/>
            <a:r>
              <a:rPr lang="fr-FR" sz="1800" dirty="0"/>
              <a:t>1.3. Le </a:t>
            </a:r>
            <a:r>
              <a:rPr lang="fr-FR" sz="1800" i="1" dirty="0"/>
              <a:t>kairos</a:t>
            </a:r>
            <a:r>
              <a:rPr lang="fr-FR" sz="1800" dirty="0"/>
              <a:t> chez Paul Tillich</a:t>
            </a:r>
          </a:p>
          <a:p>
            <a:pPr marL="0" indent="0">
              <a:buNone/>
            </a:pPr>
            <a:endParaRPr lang="fr-FR" sz="200" i="1" dirty="0"/>
          </a:p>
          <a:p>
            <a:r>
              <a:rPr lang="fr-FR" sz="2000" dirty="0"/>
              <a:t>2. Transformer chaque crise en </a:t>
            </a:r>
            <a:r>
              <a:rPr lang="fr-FR" sz="2000" i="1" dirty="0"/>
              <a:t>kairos</a:t>
            </a:r>
          </a:p>
          <a:p>
            <a:pPr lvl="1"/>
            <a:r>
              <a:rPr lang="fr-FR" sz="1800" dirty="0"/>
              <a:t>2.0. Méthodologie</a:t>
            </a:r>
          </a:p>
          <a:p>
            <a:pPr lvl="1"/>
            <a:r>
              <a:rPr lang="fr-FR" sz="1800" dirty="0"/>
              <a:t>2.1. Discerner (voir)</a:t>
            </a:r>
          </a:p>
          <a:p>
            <a:pPr lvl="1"/>
            <a:r>
              <a:rPr lang="fr-FR" sz="1800" dirty="0"/>
              <a:t>2.2. Relire et réinterpréter (juger)</a:t>
            </a:r>
          </a:p>
          <a:p>
            <a:pPr lvl="1"/>
            <a:r>
              <a:rPr lang="fr-FR" sz="1800" dirty="0"/>
              <a:t>2.3. Construire ensemble (agir)</a:t>
            </a:r>
          </a:p>
          <a:p>
            <a:pPr lvl="1"/>
            <a:r>
              <a:rPr lang="fr-FR" sz="1800" dirty="0"/>
              <a:t>2.4. Retour méthodologique</a:t>
            </a:r>
          </a:p>
          <a:p>
            <a:pPr lvl="1"/>
            <a:r>
              <a:rPr lang="fr-FR" sz="1800" dirty="0"/>
              <a:t>2.5. Concrètement</a:t>
            </a:r>
          </a:p>
          <a:p>
            <a:endParaRPr lang="fr-FR" dirty="0"/>
          </a:p>
          <a:p>
            <a:pPr lvl="1"/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3923D5-0864-6468-BD2A-F9C4DF2B5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69035" y="6514430"/>
            <a:ext cx="4647501" cy="343570"/>
          </a:xfrm>
        </p:spPr>
        <p:txBody>
          <a:bodyPr/>
          <a:lstStyle/>
          <a:p>
            <a:pPr algn="ctr"/>
            <a:r>
              <a:rPr lang="fr-FR" sz="1200" dirty="0"/>
              <a:t>Geoffrey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Legr</a:t>
            </a:r>
            <a:r>
              <a:rPr lang="fr-FR" sz="1200" dirty="0"/>
              <a:t>and 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C70635-1B94-3FEB-A47B-D23C45C1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57781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BE3A7-942C-E518-346F-A30CAD71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1.3.5. </a:t>
            </a:r>
            <a:r>
              <a:rPr lang="fr-FR"/>
              <a:t>Reprise </a:t>
            </a:r>
            <a:r>
              <a:rPr lang="fr-FR" dirty="0"/>
              <a:t>et ouverture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75763-8581-FAF8-DDB7-C8E011F22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63329"/>
            <a:ext cx="9248331" cy="4685071"/>
          </a:xfrm>
        </p:spPr>
        <p:txBody>
          <a:bodyPr>
            <a:normAutofit fontScale="92500" lnSpcReduction="10000"/>
          </a:bodyPr>
          <a:lstStyle/>
          <a:p>
            <a:r>
              <a:rPr lang="fr-FR" sz="2200" dirty="0"/>
              <a:t>Le </a:t>
            </a:r>
            <a:r>
              <a:rPr lang="fr-FR" sz="2200" i="1" dirty="0"/>
              <a:t>kairos</a:t>
            </a:r>
            <a:r>
              <a:rPr lang="fr-FR" sz="2200" dirty="0"/>
              <a:t> chez Tillich = </a:t>
            </a:r>
          </a:p>
          <a:p>
            <a:pPr marL="0" indent="0">
              <a:buNone/>
            </a:pPr>
            <a:endParaRPr lang="fr-FR" sz="200" dirty="0"/>
          </a:p>
          <a:p>
            <a:pPr lvl="1"/>
            <a:r>
              <a:rPr lang="fr-FR" sz="1800" dirty="0"/>
              <a:t>+ : Irruption de l’inconditionnel dans notre temps en vue d’une nouvelle </a:t>
            </a:r>
            <a:r>
              <a:rPr lang="fr-FR" sz="1800" dirty="0" err="1"/>
              <a:t>théonomie</a:t>
            </a:r>
            <a:endParaRPr lang="fr-FR" sz="1800" dirty="0"/>
          </a:p>
          <a:p>
            <a:pPr lvl="1"/>
            <a:r>
              <a:rPr lang="fr-FR" sz="1800" dirty="0"/>
              <a:t>+ : Son versant prophétique confère une responsabilité aux hommes</a:t>
            </a:r>
          </a:p>
          <a:p>
            <a:pPr lvl="1"/>
            <a:r>
              <a:rPr lang="fr-FR" sz="1800" dirty="0"/>
              <a:t>+ : Son versant eschatologique est en rapport avec la venue du Royaume de Dieu</a:t>
            </a:r>
          </a:p>
          <a:p>
            <a:pPr lvl="1"/>
            <a:r>
              <a:rPr lang="fr-FR" sz="1800" dirty="0"/>
              <a:t>+ : Il ne dépend pas de nous</a:t>
            </a:r>
          </a:p>
          <a:p>
            <a:pPr lvl="1"/>
            <a:r>
              <a:rPr lang="fr-FR" sz="1800" dirty="0"/>
              <a:t>+/- : On se trompe à chaque fois que l’on dit : « il est ici » ou « il est là » mais il mobilise le temps et l’action (= Une des limites de cette théorie du </a:t>
            </a:r>
            <a:r>
              <a:rPr lang="fr-FR" sz="1800" i="1" dirty="0"/>
              <a:t>kairos </a:t>
            </a:r>
            <a:r>
              <a:rPr lang="fr-FR" sz="1800" dirty="0"/>
              <a:t>?) </a:t>
            </a:r>
            <a:r>
              <a:rPr lang="fr-FR" sz="1800" dirty="0">
                <a:sym typeface="Wingdings" panose="05000000000000000000" pitchFamily="2" charset="2"/>
              </a:rPr>
              <a:t></a:t>
            </a:r>
            <a:r>
              <a:rPr lang="fr-FR" sz="1800" dirty="0"/>
              <a:t> PRUDENCE</a:t>
            </a:r>
          </a:p>
          <a:p>
            <a:pPr lvl="1"/>
            <a:r>
              <a:rPr lang="fr-FR" sz="1800" dirty="0"/>
              <a:t>+ Il favorise une action individuelle et collective</a:t>
            </a:r>
          </a:p>
          <a:p>
            <a:pPr lvl="1"/>
            <a:r>
              <a:rPr lang="fr-FR" sz="1800" dirty="0"/>
              <a:t>+ Il favorise l’espérance et réclame l’</a:t>
            </a:r>
            <a:r>
              <a:rPr lang="fr-FR" sz="1800" i="1" dirty="0"/>
              <a:t>agapè </a:t>
            </a:r>
            <a:r>
              <a:rPr lang="fr-FR" sz="1800" dirty="0"/>
              <a:t>(éthique d’amour issue du </a:t>
            </a:r>
            <a:r>
              <a:rPr lang="fr-FR" sz="1800" i="1" dirty="0"/>
              <a:t>kairos</a:t>
            </a:r>
            <a:r>
              <a:rPr lang="fr-FR" sz="1800" dirty="0"/>
              <a:t>)</a:t>
            </a:r>
          </a:p>
          <a:p>
            <a:pPr lvl="1"/>
            <a:r>
              <a:rPr lang="fr-FR" sz="1800" dirty="0"/>
              <a:t>+ Il est en rapport avec « l’humanisme chrétien » </a:t>
            </a:r>
          </a:p>
          <a:p>
            <a:pPr lvl="1"/>
            <a:endParaRPr lang="fr-FR" sz="200" dirty="0"/>
          </a:p>
          <a:p>
            <a:r>
              <a:rPr lang="fr-FR" sz="2200" dirty="0"/>
              <a:t>Que faire de cette notion de </a:t>
            </a:r>
            <a:r>
              <a:rPr lang="fr-FR" sz="2200" i="1" dirty="0"/>
              <a:t>kairos</a:t>
            </a:r>
            <a:r>
              <a:rPr lang="fr-FR" sz="2200" dirty="0"/>
              <a:t> aujourd’hui ?</a:t>
            </a:r>
          </a:p>
          <a:p>
            <a:pPr lvl="1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98CDE9-F3D0-A4E5-9C3E-F72DC4225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20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B198760-D878-D704-264C-A1E21FB2233E}"/>
              </a:ext>
            </a:extLst>
          </p:cNvPr>
          <p:cNvSpPr txBox="1"/>
          <p:nvPr/>
        </p:nvSpPr>
        <p:spPr>
          <a:xfrm>
            <a:off x="813618" y="655719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97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8984C-0157-625B-BC7C-8FCCD366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600" y="1470152"/>
            <a:ext cx="9056600" cy="1826581"/>
          </a:xfrm>
        </p:spPr>
        <p:txBody>
          <a:bodyPr>
            <a:normAutofit/>
          </a:bodyPr>
          <a:lstStyle/>
          <a:p>
            <a:r>
              <a:rPr lang="fr-FR" dirty="0"/>
              <a:t>2. Transformer chaque crise en </a:t>
            </a:r>
            <a:r>
              <a:rPr lang="fr-FR" i="1" dirty="0"/>
              <a:t>kairos</a:t>
            </a:r>
            <a:br>
              <a:rPr lang="fr-FR" i="1" dirty="0"/>
            </a:br>
            <a:endParaRPr lang="fr-BE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8EF08A-C0E1-3F45-67B9-0A1F7C841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6766" y="3429000"/>
            <a:ext cx="8596668" cy="2162536"/>
          </a:xfrm>
        </p:spPr>
        <p:txBody>
          <a:bodyPr>
            <a:normAutofit fontScale="77500" lnSpcReduction="20000"/>
          </a:bodyPr>
          <a:lstStyle/>
          <a:p>
            <a:r>
              <a:rPr lang="fr-FR" sz="2400" dirty="0">
                <a:solidFill>
                  <a:schemeClr val="tx1"/>
                </a:solidFill>
              </a:rPr>
              <a:t>2.0. Méthodologie</a:t>
            </a:r>
          </a:p>
          <a:p>
            <a:r>
              <a:rPr lang="fr-FR" sz="2400" dirty="0">
                <a:solidFill>
                  <a:schemeClr val="tx1"/>
                </a:solidFill>
              </a:rPr>
              <a:t>2.1. Discerner (voir)</a:t>
            </a:r>
          </a:p>
          <a:p>
            <a:r>
              <a:rPr lang="fr-FR" sz="2400" dirty="0">
                <a:solidFill>
                  <a:schemeClr val="tx1"/>
                </a:solidFill>
              </a:rPr>
              <a:t>2.2. Relire et réinterpréter (juger)</a:t>
            </a:r>
          </a:p>
          <a:p>
            <a:r>
              <a:rPr lang="fr-FR" sz="2400" dirty="0">
                <a:solidFill>
                  <a:schemeClr val="tx1"/>
                </a:solidFill>
              </a:rPr>
              <a:t>2.3. Construire ensemble (agir)</a:t>
            </a:r>
          </a:p>
          <a:p>
            <a:r>
              <a:rPr lang="fr-FR" sz="2400" dirty="0">
                <a:solidFill>
                  <a:schemeClr val="tx1"/>
                </a:solidFill>
              </a:rPr>
              <a:t>2.4. Retour sur nos acquis</a:t>
            </a:r>
          </a:p>
          <a:p>
            <a:r>
              <a:rPr lang="fr-FR" sz="2400" dirty="0">
                <a:solidFill>
                  <a:schemeClr val="tx1"/>
                </a:solidFill>
              </a:rPr>
              <a:t>2.5. Concrètement …</a:t>
            </a:r>
          </a:p>
          <a:p>
            <a:endParaRPr lang="fr-BE" sz="2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D97DC1-F38B-F229-191E-A8A8E2F0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21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01763A-E3ED-2D03-E157-9480A883D9C5}"/>
              </a:ext>
            </a:extLst>
          </p:cNvPr>
          <p:cNvSpPr txBox="1"/>
          <p:nvPr/>
        </p:nvSpPr>
        <p:spPr>
          <a:xfrm>
            <a:off x="813618" y="6579314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36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208EC-A361-FB56-FB4F-F9041740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fr-FR" dirty="0"/>
              <a:t>2.0. Méthodologie 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A0A5BD-B8C5-E3A0-357B-C2BD1857C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1530" y="2160589"/>
            <a:ext cx="6779469" cy="3880773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1800"/>
              </a:spcAft>
            </a:pPr>
            <a:r>
              <a:rPr lang="fr-FR" sz="2000" dirty="0">
                <a:sym typeface="Wingdings" panose="05000000000000000000" pitchFamily="2" charset="2"/>
              </a:rPr>
              <a:t>Discerner avec prudence les </a:t>
            </a:r>
            <a:r>
              <a:rPr lang="fr-FR" sz="2000" i="1" dirty="0" err="1">
                <a:sym typeface="Wingdings" panose="05000000000000000000" pitchFamily="2" charset="2"/>
              </a:rPr>
              <a:t>kairoi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u="sng" dirty="0">
                <a:sym typeface="Wingdings" panose="05000000000000000000" pitchFamily="2" charset="2"/>
              </a:rPr>
              <a:t>à partir des </a:t>
            </a:r>
            <a:r>
              <a:rPr lang="fr-FR" sz="2000" b="1" u="sng" dirty="0">
                <a:sym typeface="Wingdings" panose="05000000000000000000" pitchFamily="2" charset="2"/>
              </a:rPr>
              <a:t>crises</a:t>
            </a:r>
            <a:r>
              <a:rPr lang="fr-FR" sz="2000" u="sng" dirty="0">
                <a:sym typeface="Wingdings" panose="05000000000000000000" pitchFamily="2" charset="2"/>
              </a:rPr>
              <a:t> de notre temps</a:t>
            </a:r>
            <a:r>
              <a:rPr lang="fr-FR" sz="2000" dirty="0">
                <a:sym typeface="Wingdings" panose="05000000000000000000" pitchFamily="2" charset="2"/>
              </a:rPr>
              <a:t> (Jean Richard)</a:t>
            </a:r>
          </a:p>
          <a:p>
            <a:pPr lvl="1" algn="just">
              <a:spcAft>
                <a:spcPts val="1800"/>
              </a:spcAft>
            </a:pPr>
            <a:r>
              <a:rPr lang="fr-FR" sz="1800" i="1" dirty="0">
                <a:sym typeface="Wingdings" panose="05000000000000000000" pitchFamily="2" charset="2"/>
              </a:rPr>
              <a:t>Porter un regard plus profond sur ce qui nous arrive (voir)</a:t>
            </a:r>
          </a:p>
          <a:p>
            <a:pPr lvl="1" algn="just">
              <a:spcAft>
                <a:spcPts val="1800"/>
              </a:spcAft>
            </a:pPr>
            <a:r>
              <a:rPr lang="fr-FR" sz="1800" i="1" dirty="0">
                <a:sym typeface="Wingdings" panose="05000000000000000000" pitchFamily="2" charset="2"/>
              </a:rPr>
              <a:t>Discerner la grâce ou la présence du Ressuscité dans le monde (juger)</a:t>
            </a:r>
          </a:p>
          <a:p>
            <a:pPr lvl="1" algn="just">
              <a:spcAft>
                <a:spcPts val="1800"/>
              </a:spcAft>
            </a:pPr>
            <a:r>
              <a:rPr lang="fr-FR" sz="1800" i="1" dirty="0">
                <a:sym typeface="Wingdings" panose="05000000000000000000" pitchFamily="2" charset="2"/>
              </a:rPr>
              <a:t>Améliorer notre monde dans la perspective du Royaume de Dieu (agir)</a:t>
            </a:r>
          </a:p>
          <a:p>
            <a:pPr algn="just">
              <a:spcAft>
                <a:spcPts val="1800"/>
              </a:spcAft>
            </a:pPr>
            <a:r>
              <a:rPr lang="fr-FR" sz="2000" dirty="0">
                <a:sym typeface="Wingdings" panose="05000000000000000000" pitchFamily="2" charset="2"/>
              </a:rPr>
              <a:t>Oser nommer ces </a:t>
            </a:r>
            <a:r>
              <a:rPr lang="fr-FR" sz="2000" i="1" dirty="0" err="1">
                <a:sym typeface="Wingdings" panose="05000000000000000000" pitchFamily="2" charset="2"/>
              </a:rPr>
              <a:t>kairoi</a:t>
            </a:r>
            <a:r>
              <a:rPr lang="fr-FR" sz="2000" dirty="0">
                <a:sym typeface="Wingdings" panose="05000000000000000000" pitchFamily="2" charset="2"/>
              </a:rPr>
              <a:t>, tout en ayant conscience de la prudence à adopter</a:t>
            </a:r>
          </a:p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55A6E9-4B44-CD9F-9140-BF95A825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22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9E0A07-F469-46A1-4044-5FD5FD4F8AFF}"/>
              </a:ext>
            </a:extLst>
          </p:cNvPr>
          <p:cNvSpPr txBox="1"/>
          <p:nvPr/>
        </p:nvSpPr>
        <p:spPr>
          <a:xfrm>
            <a:off x="810615" y="6571940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2" descr="Jean Richard | Éméritat | Université Laval">
            <a:extLst>
              <a:ext uri="{FF2B5EF4-FFF2-40B4-BE49-F238E27FC236}">
                <a16:creationId xmlns:a16="http://schemas.microsoft.com/office/drawing/2014/main" id="{6D648D6D-A428-D4BF-43E8-30219A8C8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" r="14913" b="-1"/>
          <a:stretch/>
        </p:blipFill>
        <p:spPr bwMode="auto">
          <a:xfrm>
            <a:off x="677334" y="2160590"/>
            <a:ext cx="1738695" cy="21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10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A1E7DA-071E-8323-4A37-E54B10F1D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39" cy="1320800"/>
          </a:xfrm>
        </p:spPr>
        <p:txBody>
          <a:bodyPr>
            <a:normAutofit/>
          </a:bodyPr>
          <a:lstStyle/>
          <a:p>
            <a:r>
              <a:rPr lang="fr-FR" dirty="0"/>
              <a:t>2.0. Méthodologie</a:t>
            </a:r>
            <a:endParaRPr lang="fr-BE" dirty="0"/>
          </a:p>
        </p:txBody>
      </p:sp>
      <p:pic>
        <p:nvPicPr>
          <p:cNvPr id="7170" name="Picture 2" descr="Image illustrative de l’article Joseph Cardijn">
            <a:extLst>
              <a:ext uri="{FF2B5EF4-FFF2-40B4-BE49-F238E27FC236}">
                <a16:creationId xmlns:a16="http://schemas.microsoft.com/office/drawing/2014/main" id="{5D48D3DF-7CA3-AFB5-46BE-0CE92F90BB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4" r="4" b="4"/>
          <a:stretch/>
        </p:blipFill>
        <p:spPr bwMode="auto">
          <a:xfrm>
            <a:off x="1" y="10"/>
            <a:ext cx="2204759" cy="3433854"/>
          </a:xfrm>
          <a:custGeom>
            <a:avLst/>
            <a:gdLst/>
            <a:ahLst/>
            <a:cxnLst/>
            <a:rect l="l" t="t" r="r" b="b"/>
            <a:pathLst>
              <a:path w="2204759" h="3433864">
                <a:moveTo>
                  <a:pt x="0" y="0"/>
                </a:moveTo>
                <a:lnTo>
                  <a:pt x="1674254" y="0"/>
                </a:lnTo>
                <a:lnTo>
                  <a:pt x="2204759" y="3433864"/>
                </a:lnTo>
                <a:lnTo>
                  <a:pt x="0" y="34338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illustrative de l’article François (pape)">
            <a:extLst>
              <a:ext uri="{FF2B5EF4-FFF2-40B4-BE49-F238E27FC236}">
                <a16:creationId xmlns:a16="http://schemas.microsoft.com/office/drawing/2014/main" id="{A822D3E6-9694-B97F-9CDD-F96967D4E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173"/>
          <a:stretch/>
        </p:blipFill>
        <p:spPr bwMode="auto">
          <a:xfrm>
            <a:off x="20" y="3492858"/>
            <a:ext cx="2734036" cy="3433865"/>
          </a:xfrm>
          <a:custGeom>
            <a:avLst/>
            <a:gdLst/>
            <a:ahLst/>
            <a:cxnLst/>
            <a:rect l="l" t="t" r="r" b="b"/>
            <a:pathLst>
              <a:path w="2734056" h="3433865">
                <a:moveTo>
                  <a:pt x="0" y="0"/>
                </a:moveTo>
                <a:lnTo>
                  <a:pt x="2204758" y="0"/>
                </a:lnTo>
                <a:lnTo>
                  <a:pt x="2734056" y="3426053"/>
                </a:lnTo>
                <a:lnTo>
                  <a:pt x="2734056" y="3433865"/>
                </a:lnTo>
                <a:lnTo>
                  <a:pt x="461457" y="3433865"/>
                </a:lnTo>
                <a:lnTo>
                  <a:pt x="0" y="70611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84F4D647-BB10-471B-85B2-D920AB37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33864"/>
            <a:ext cx="22267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1" name="Isosceles Triangle 8">
            <a:extLst>
              <a:ext uri="{FF2B5EF4-FFF2-40B4-BE49-F238E27FC236}">
                <a16:creationId xmlns:a16="http://schemas.microsoft.com/office/drawing/2014/main" id="{5492A6E7-4E36-4CFA-B4B1-961FCDDA9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6" name="Content Placeholder 7175">
            <a:extLst>
              <a:ext uri="{FF2B5EF4-FFF2-40B4-BE49-F238E27FC236}">
                <a16:creationId xmlns:a16="http://schemas.microsoft.com/office/drawing/2014/main" id="{2D0192F7-A9C1-B6F9-3C3B-96C56B632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471" y="1592831"/>
            <a:ext cx="7359446" cy="4227306"/>
          </a:xfrm>
        </p:spPr>
        <p:txBody>
          <a:bodyPr>
            <a:noAutofit/>
          </a:bodyPr>
          <a:lstStyle/>
          <a:p>
            <a:r>
              <a:rPr lang="fr-BE" sz="2000" dirty="0"/>
              <a:t>Dès 1912, le cardinal belge Joseph Cardijn adopte une méthode simple et originale pour les jeunes ouvriers : </a:t>
            </a:r>
          </a:p>
          <a:p>
            <a:pPr lvl="1"/>
            <a:r>
              <a:rPr lang="fr-BE" sz="1800" dirty="0"/>
              <a:t>VOIR</a:t>
            </a:r>
          </a:p>
          <a:p>
            <a:pPr lvl="1"/>
            <a:r>
              <a:rPr lang="fr-BE" sz="1800" dirty="0"/>
              <a:t>JUGER</a:t>
            </a:r>
          </a:p>
          <a:p>
            <a:pPr lvl="1"/>
            <a:r>
              <a:rPr lang="fr-BE" sz="1800" dirty="0"/>
              <a:t>AGIR</a:t>
            </a:r>
          </a:p>
          <a:p>
            <a:pPr marL="0" indent="0">
              <a:buNone/>
            </a:pPr>
            <a:endParaRPr lang="fr-BE" sz="200" dirty="0"/>
          </a:p>
          <a:p>
            <a:r>
              <a:rPr lang="fr-BE" sz="2000" dirty="0"/>
              <a:t>Méthode du Concile Vatican II (1962-1965) plus inductive</a:t>
            </a:r>
          </a:p>
          <a:p>
            <a:endParaRPr lang="fr-BE" sz="200" dirty="0"/>
          </a:p>
          <a:p>
            <a:r>
              <a:rPr lang="fr-BE" sz="2000" dirty="0"/>
              <a:t>Le pape François fait sienne cette méthode :</a:t>
            </a:r>
          </a:p>
          <a:p>
            <a:pPr lvl="1"/>
            <a:r>
              <a:rPr lang="fr-BE" sz="1800" dirty="0"/>
              <a:t>VOIR = discerner à partir des crises de notre temps</a:t>
            </a:r>
          </a:p>
          <a:p>
            <a:pPr lvl="1"/>
            <a:r>
              <a:rPr lang="fr-BE" sz="1800" dirty="0"/>
              <a:t>JUGER = </a:t>
            </a:r>
            <a:r>
              <a:rPr lang="fr-BE" sz="1800" dirty="0" err="1"/>
              <a:t>Re-lire</a:t>
            </a:r>
            <a:r>
              <a:rPr lang="fr-BE" sz="1800" dirty="0"/>
              <a:t> les cultures, les Écritures et les traditions</a:t>
            </a:r>
          </a:p>
          <a:p>
            <a:pPr lvl="1"/>
            <a:r>
              <a:rPr lang="fr-BE" sz="1800" dirty="0"/>
              <a:t>AGIR = Construire ensemble</a:t>
            </a:r>
          </a:p>
          <a:p>
            <a:endParaRPr lang="fr-BE" sz="2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72D3AB-925C-81E0-5E65-45F8368F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23</a:t>
            </a:fld>
            <a:endParaRPr lang="fr-BE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212428-F4DA-10D6-1464-1503B30C9076}"/>
              </a:ext>
            </a:extLst>
          </p:cNvPr>
          <p:cNvSpPr txBox="1"/>
          <p:nvPr/>
        </p:nvSpPr>
        <p:spPr>
          <a:xfrm>
            <a:off x="2734056" y="6571940"/>
            <a:ext cx="65399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46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3" name="Group 8252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254" name="Straight Connector 8253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5" name="Straight Connector 8254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56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57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58" name="Isosceles Triangle 8257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59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60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61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62" name="Isosceles Triangle 8261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63" name="Isosceles Triangle 8262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196" name="Picture 4" descr="Une crise politique de l'âge moderne - L'Express">
            <a:extLst>
              <a:ext uri="{FF2B5EF4-FFF2-40B4-BE49-F238E27FC236}">
                <a16:creationId xmlns:a16="http://schemas.microsoft.com/office/drawing/2014/main" id="{B15F9090-3CB3-1A29-60FE-77C5D4AA8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7" r="23477"/>
          <a:stretch/>
        </p:blipFill>
        <p:spPr bwMode="auto">
          <a:xfrm>
            <a:off x="4058950" y="-1"/>
            <a:ext cx="4866243" cy="6858001"/>
          </a:xfrm>
          <a:custGeom>
            <a:avLst/>
            <a:gdLst/>
            <a:ahLst/>
            <a:cxnLst/>
            <a:rect l="l" t="t" r="r" b="b"/>
            <a:pathLst>
              <a:path w="4866243" h="6858001">
                <a:moveTo>
                  <a:pt x="379987" y="0"/>
                </a:moveTo>
                <a:lnTo>
                  <a:pt x="3441752" y="0"/>
                </a:lnTo>
                <a:lnTo>
                  <a:pt x="4866243" y="4518556"/>
                </a:lnTo>
                <a:lnTo>
                  <a:pt x="310181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F0D603-E5EE-C35D-B116-5339C00F0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53" y="1805121"/>
            <a:ext cx="4998145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dirty="0"/>
              <a:t>2.1. Discerner (</a:t>
            </a:r>
            <a:r>
              <a:rPr lang="en-US" sz="4000" dirty="0" err="1"/>
              <a:t>voir</a:t>
            </a:r>
            <a:r>
              <a:rPr lang="en-US" sz="4000" dirty="0"/>
              <a:t>)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9" name="Picture 2" descr="Crise économique sans précédent">
            <a:extLst>
              <a:ext uri="{FF2B5EF4-FFF2-40B4-BE49-F238E27FC236}">
                <a16:creationId xmlns:a16="http://schemas.microsoft.com/office/drawing/2014/main" id="{83DD515D-E3C0-DF5F-B2E5-6F7D46EC98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7" r="23712"/>
          <a:stretch/>
        </p:blipFill>
        <p:spPr bwMode="auto">
          <a:xfrm>
            <a:off x="7160763" y="-1"/>
            <a:ext cx="5028061" cy="6858001"/>
          </a:xfrm>
          <a:custGeom>
            <a:avLst/>
            <a:gdLst/>
            <a:ahLst/>
            <a:cxnLst/>
            <a:rect l="l" t="t" r="r" b="b"/>
            <a:pathLst>
              <a:path w="5028061" h="6858001">
                <a:moveTo>
                  <a:pt x="339940" y="0"/>
                </a:moveTo>
                <a:lnTo>
                  <a:pt x="5028061" y="0"/>
                </a:lnTo>
                <a:lnTo>
                  <a:pt x="5028061" y="6858001"/>
                </a:lnTo>
                <a:lnTo>
                  <a:pt x="0" y="6858001"/>
                </a:lnTo>
                <a:lnTo>
                  <a:pt x="1761483" y="4522467"/>
                </a:lnTo>
                <a:lnTo>
                  <a:pt x="1765287" y="4521267"/>
                </a:lnTo>
                <a:lnTo>
                  <a:pt x="1764431" y="4518557"/>
                </a:lnTo>
                <a:lnTo>
                  <a:pt x="1765286" y="4517424"/>
                </a:lnTo>
                <a:lnTo>
                  <a:pt x="1763696" y="45162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65" name="Freeform 33">
            <a:extLst>
              <a:ext uri="{FF2B5EF4-FFF2-40B4-BE49-F238E27FC236}">
                <a16:creationId xmlns:a16="http://schemas.microsoft.com/office/drawing/2014/main" id="{5FFF5FE3-4BE3-4883-B621-BCC7F79A8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66095" y="9620"/>
            <a:ext cx="1757770" cy="6871044"/>
          </a:xfrm>
          <a:custGeom>
            <a:avLst/>
            <a:gdLst>
              <a:gd name="connsiteX0" fmla="*/ 0 w 1839432"/>
              <a:gd name="connsiteY0" fmla="*/ 0 h 6889898"/>
              <a:gd name="connsiteX1" fmla="*/ 1839432 w 1839432"/>
              <a:gd name="connsiteY1" fmla="*/ 5741582 h 6889898"/>
              <a:gd name="connsiteX2" fmla="*/ 138223 w 1839432"/>
              <a:gd name="connsiteY2" fmla="*/ 6889898 h 6889898"/>
              <a:gd name="connsiteX3" fmla="*/ 138223 w 1839432"/>
              <a:gd name="connsiteY3" fmla="*/ 6889898 h 6889898"/>
              <a:gd name="connsiteX0" fmla="*/ 229422 w 1701209"/>
              <a:gd name="connsiteY0" fmla="*/ 0 h 6871044"/>
              <a:gd name="connsiteX1" fmla="*/ 1701209 w 1701209"/>
              <a:gd name="connsiteY1" fmla="*/ 5722728 h 6871044"/>
              <a:gd name="connsiteX2" fmla="*/ 0 w 1701209"/>
              <a:gd name="connsiteY2" fmla="*/ 6871044 h 6871044"/>
              <a:gd name="connsiteX3" fmla="*/ 0 w 1701209"/>
              <a:gd name="connsiteY3" fmla="*/ 6871044 h 6871044"/>
              <a:gd name="connsiteX0" fmla="*/ 229422 w 1644648"/>
              <a:gd name="connsiteY0" fmla="*/ 0 h 6871044"/>
              <a:gd name="connsiteX1" fmla="*/ 1644648 w 1644648"/>
              <a:gd name="connsiteY1" fmla="*/ 4478390 h 6871044"/>
              <a:gd name="connsiteX2" fmla="*/ 0 w 1644648"/>
              <a:gd name="connsiteY2" fmla="*/ 6871044 h 6871044"/>
              <a:gd name="connsiteX3" fmla="*/ 0 w 1644648"/>
              <a:gd name="connsiteY3" fmla="*/ 6871044 h 6871044"/>
              <a:gd name="connsiteX0" fmla="*/ 375694 w 1790920"/>
              <a:gd name="connsiteY0" fmla="*/ 0 h 7043462"/>
              <a:gd name="connsiteX1" fmla="*/ 1790920 w 1790920"/>
              <a:gd name="connsiteY1" fmla="*/ 4478390 h 7043462"/>
              <a:gd name="connsiteX2" fmla="*/ 146272 w 1790920"/>
              <a:gd name="connsiteY2" fmla="*/ 6871044 h 7043462"/>
              <a:gd name="connsiteX3" fmla="*/ 61431 w 1790920"/>
              <a:gd name="connsiteY3" fmla="*/ 6852191 h 7043462"/>
              <a:gd name="connsiteX0" fmla="*/ 229422 w 1644648"/>
              <a:gd name="connsiteY0" fmla="*/ 0 h 6871044"/>
              <a:gd name="connsiteX1" fmla="*/ 1644648 w 1644648"/>
              <a:gd name="connsiteY1" fmla="*/ 4478390 h 6871044"/>
              <a:gd name="connsiteX2" fmla="*/ 0 w 1644648"/>
              <a:gd name="connsiteY2" fmla="*/ 6871044 h 6871044"/>
              <a:gd name="connsiteX0" fmla="*/ 342544 w 1757770"/>
              <a:gd name="connsiteY0" fmla="*/ 0 h 6871044"/>
              <a:gd name="connsiteX1" fmla="*/ 1757770 w 1757770"/>
              <a:gd name="connsiteY1" fmla="*/ 4478390 h 6871044"/>
              <a:gd name="connsiteX2" fmla="*/ 0 w 1757770"/>
              <a:gd name="connsiteY2" fmla="*/ 6871044 h 6871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7770" h="6871044">
                <a:moveTo>
                  <a:pt x="342544" y="0"/>
                </a:moveTo>
                <a:lnTo>
                  <a:pt x="1757770" y="4478390"/>
                </a:lnTo>
                <a:cubicBezTo>
                  <a:pt x="1209554" y="5275941"/>
                  <a:pt x="288248" y="6475411"/>
                  <a:pt x="0" y="6871044"/>
                </a:cubicBez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67" name="Straight Connector 8266">
            <a:extLst>
              <a:ext uri="{FF2B5EF4-FFF2-40B4-BE49-F238E27FC236}">
                <a16:creationId xmlns:a16="http://schemas.microsoft.com/office/drawing/2014/main" id="{7B7C7B44-2259-4A13-BF03-77E2DC41F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69" name="Straight Connector 8268">
            <a:extLst>
              <a:ext uri="{FF2B5EF4-FFF2-40B4-BE49-F238E27FC236}">
                <a16:creationId xmlns:a16="http://schemas.microsoft.com/office/drawing/2014/main" id="{ADCEEBD3-9FF2-4C2B-818D-8260B0A78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71" name="Rectangle 25">
            <a:extLst>
              <a:ext uri="{FF2B5EF4-FFF2-40B4-BE49-F238E27FC236}">
                <a16:creationId xmlns:a16="http://schemas.microsoft.com/office/drawing/2014/main" id="{1A51775E-07E4-4557-A9CA-D9591D5D4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73" name="Isosceles Triangle 24">
            <a:extLst>
              <a:ext uri="{FF2B5EF4-FFF2-40B4-BE49-F238E27FC236}">
                <a16:creationId xmlns:a16="http://schemas.microsoft.com/office/drawing/2014/main" id="{BD52CAFA-5795-42F8-BF45-D693E933D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D27C70-11C5-1396-A1A5-F30C38B39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260EDD6C-1D29-4565-ACDC-92CD44B501D7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275" name="Rectangle 27">
            <a:extLst>
              <a:ext uri="{FF2B5EF4-FFF2-40B4-BE49-F238E27FC236}">
                <a16:creationId xmlns:a16="http://schemas.microsoft.com/office/drawing/2014/main" id="{28EABC85-01F3-4E3E-B568-A8DCCCD91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77" name="Rectangle 28">
            <a:extLst>
              <a:ext uri="{FF2B5EF4-FFF2-40B4-BE49-F238E27FC236}">
                <a16:creationId xmlns:a16="http://schemas.microsoft.com/office/drawing/2014/main" id="{0E010D23-06C9-4F07-A6C6-2289A8216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79" name="Rectangle 29">
            <a:extLst>
              <a:ext uri="{FF2B5EF4-FFF2-40B4-BE49-F238E27FC236}">
                <a16:creationId xmlns:a16="http://schemas.microsoft.com/office/drawing/2014/main" id="{818B1222-1879-4E9D-B610-741FB6FE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81" name="Isosceles Triangle 29">
            <a:extLst>
              <a:ext uri="{FF2B5EF4-FFF2-40B4-BE49-F238E27FC236}">
                <a16:creationId xmlns:a16="http://schemas.microsoft.com/office/drawing/2014/main" id="{6CDD31BD-3A58-46DA-AB95-DF9A2A3F5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Espace réservé du contenu 10">
            <a:extLst>
              <a:ext uri="{FF2B5EF4-FFF2-40B4-BE49-F238E27FC236}">
                <a16:creationId xmlns:a16="http://schemas.microsoft.com/office/drawing/2014/main" id="{EE0775E8-4817-01E0-EFA8-73A9B49A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16" y="3543109"/>
            <a:ext cx="4661588" cy="2278676"/>
          </a:xfrm>
        </p:spPr>
        <p:txBody>
          <a:bodyPr>
            <a:normAutofit/>
          </a:bodyPr>
          <a:lstStyle/>
          <a:p>
            <a:r>
              <a:rPr lang="fr-FR" sz="2400" dirty="0"/>
              <a:t>Crises politiques</a:t>
            </a:r>
          </a:p>
          <a:p>
            <a:r>
              <a:rPr lang="fr-FR" sz="2400" dirty="0"/>
              <a:t>Crises sociales</a:t>
            </a:r>
          </a:p>
          <a:p>
            <a:r>
              <a:rPr lang="fr-FR" sz="2400" dirty="0"/>
              <a:t>Crises économiques</a:t>
            </a:r>
            <a:endParaRPr lang="fr-BE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847316-9AD2-82DA-0F43-3ACCA82B3519}"/>
              </a:ext>
            </a:extLst>
          </p:cNvPr>
          <p:cNvSpPr txBox="1"/>
          <p:nvPr/>
        </p:nvSpPr>
        <p:spPr>
          <a:xfrm>
            <a:off x="421298" y="6407667"/>
            <a:ext cx="38766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5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ndignation après la noyade d'un petit réfugié syrien en Turquie | La crise  des migrants | Radio-Canada.ca">
            <a:extLst>
              <a:ext uri="{FF2B5EF4-FFF2-40B4-BE49-F238E27FC236}">
                <a16:creationId xmlns:a16="http://schemas.microsoft.com/office/drawing/2014/main" id="{B3E5DEC0-3976-2549-3128-3D66FF7ED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8" r="16511" b="-2"/>
          <a:stretch/>
        </p:blipFill>
        <p:spPr bwMode="auto">
          <a:xfrm>
            <a:off x="212548" y="-1"/>
            <a:ext cx="4671437" cy="4236855"/>
          </a:xfrm>
          <a:custGeom>
            <a:avLst/>
            <a:gdLst/>
            <a:ahLst/>
            <a:cxnLst/>
            <a:rect l="l" t="t" r="r" b="b"/>
            <a:pathLst>
              <a:path w="4671437" h="4236855">
                <a:moveTo>
                  <a:pt x="630049" y="0"/>
                </a:moveTo>
                <a:lnTo>
                  <a:pt x="4671437" y="0"/>
                </a:lnTo>
                <a:lnTo>
                  <a:pt x="4671437" y="1"/>
                </a:lnTo>
                <a:lnTo>
                  <a:pt x="3814017" y="1"/>
                </a:lnTo>
                <a:lnTo>
                  <a:pt x="3181159" y="4236855"/>
                </a:lnTo>
                <a:lnTo>
                  <a:pt x="0" y="42368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A15236-500C-A85E-E60D-D034A8801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en-US" dirty="0"/>
              <a:t>2.1. Discerner (</a:t>
            </a:r>
            <a:r>
              <a:rPr lang="en-US" dirty="0" err="1"/>
              <a:t>voir</a:t>
            </a:r>
            <a:r>
              <a:rPr lang="en-US" dirty="0"/>
              <a:t>)</a:t>
            </a:r>
            <a:endParaRPr lang="fr-BE" dirty="0"/>
          </a:p>
        </p:txBody>
      </p:sp>
      <p:pic>
        <p:nvPicPr>
          <p:cNvPr id="7" name="Picture 2" descr="11 Septembre : pour les Etats-Unis, vingt ans de fuite en avant – Libération">
            <a:extLst>
              <a:ext uri="{FF2B5EF4-FFF2-40B4-BE49-F238E27FC236}">
                <a16:creationId xmlns:a16="http://schemas.microsoft.com/office/drawing/2014/main" id="{372A9D36-CB61-AA67-329B-8B0E2329DF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0" r="4" b="15481"/>
          <a:stretch/>
        </p:blipFill>
        <p:spPr bwMode="auto">
          <a:xfrm>
            <a:off x="20" y="4235547"/>
            <a:ext cx="3393882" cy="2622453"/>
          </a:xfrm>
          <a:custGeom>
            <a:avLst/>
            <a:gdLst/>
            <a:ahLst/>
            <a:cxnLst/>
            <a:rect l="l" t="t" r="r" b="b"/>
            <a:pathLst>
              <a:path w="3393902" h="2622453">
                <a:moveTo>
                  <a:pt x="212741" y="0"/>
                </a:moveTo>
                <a:lnTo>
                  <a:pt x="3393902" y="0"/>
                </a:lnTo>
                <a:lnTo>
                  <a:pt x="3002186" y="2622453"/>
                </a:lnTo>
                <a:lnTo>
                  <a:pt x="0" y="2622453"/>
                </a:lnTo>
                <a:lnTo>
                  <a:pt x="0" y="1430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4" name="Isosceles Triangle 30">
            <a:extLst>
              <a:ext uri="{FF2B5EF4-FFF2-40B4-BE49-F238E27FC236}">
                <a16:creationId xmlns:a16="http://schemas.microsoft.com/office/drawing/2014/main" id="{B09A8B04-373D-40BD-9442-2D3540D3C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0256" name="Straight Connector 10255">
            <a:extLst>
              <a:ext uri="{FF2B5EF4-FFF2-40B4-BE49-F238E27FC236}">
                <a16:creationId xmlns:a16="http://schemas.microsoft.com/office/drawing/2014/main" id="{B5028193-7250-4674-AA37-E9040429A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2887" y="4236854"/>
            <a:ext cx="32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1CFA8A-D21B-9939-4941-A8646664D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r>
              <a:rPr lang="fr-FR" sz="2400" dirty="0"/>
              <a:t>Crises migratoires</a:t>
            </a:r>
          </a:p>
          <a:p>
            <a:r>
              <a:rPr lang="fr-FR" sz="2400" dirty="0"/>
              <a:t>Guerres</a:t>
            </a:r>
          </a:p>
          <a:p>
            <a:r>
              <a:rPr lang="fr-FR" sz="2400" dirty="0"/>
              <a:t>Crises liées à la liberté religieuse</a:t>
            </a:r>
            <a:endParaRPr lang="fr-BE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9D833F-6F91-8D4C-68B8-4B807222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/>
              <a:pPr>
                <a:spcAft>
                  <a:spcPts val="600"/>
                </a:spcAft>
              </a:pPr>
              <a:t>25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DC3BAC-A176-F744-6EEE-C69A5A3C9C9E}"/>
              </a:ext>
            </a:extLst>
          </p:cNvPr>
          <p:cNvSpPr txBox="1"/>
          <p:nvPr/>
        </p:nvSpPr>
        <p:spPr>
          <a:xfrm>
            <a:off x="3069528" y="6406487"/>
            <a:ext cx="5282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1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n ours polaire en Norvège.">
            <a:extLst>
              <a:ext uri="{FF2B5EF4-FFF2-40B4-BE49-F238E27FC236}">
                <a16:creationId xmlns:a16="http://schemas.microsoft.com/office/drawing/2014/main" id="{F0B47307-8716-1F58-FD41-845ADAA66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1" r="7471" b="-1"/>
          <a:stretch/>
        </p:blipFill>
        <p:spPr bwMode="auto">
          <a:xfrm>
            <a:off x="212548" y="-1"/>
            <a:ext cx="4671437" cy="4236855"/>
          </a:xfrm>
          <a:custGeom>
            <a:avLst/>
            <a:gdLst/>
            <a:ahLst/>
            <a:cxnLst/>
            <a:rect l="l" t="t" r="r" b="b"/>
            <a:pathLst>
              <a:path w="4671437" h="4236855">
                <a:moveTo>
                  <a:pt x="630049" y="0"/>
                </a:moveTo>
                <a:lnTo>
                  <a:pt x="4671437" y="0"/>
                </a:lnTo>
                <a:lnTo>
                  <a:pt x="4671437" y="1"/>
                </a:lnTo>
                <a:lnTo>
                  <a:pt x="3814017" y="1"/>
                </a:lnTo>
                <a:lnTo>
                  <a:pt x="3181159" y="4236855"/>
                </a:lnTo>
                <a:lnTo>
                  <a:pt x="0" y="42368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660E81B-8838-3A97-663A-D2E95BC6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en-US" sz="3600" dirty="0"/>
              <a:t>2.1. Discerner (</a:t>
            </a:r>
            <a:r>
              <a:rPr lang="en-US" sz="3600" dirty="0" err="1"/>
              <a:t>voir</a:t>
            </a:r>
            <a:r>
              <a:rPr lang="en-US" sz="3600" dirty="0"/>
              <a:t>)</a:t>
            </a:r>
            <a:endParaRPr lang="fr-BE" dirty="0"/>
          </a:p>
        </p:txBody>
      </p:sp>
      <p:pic>
        <p:nvPicPr>
          <p:cNvPr id="6" name="Picture 4" descr="Feux de forêt: Nos forêts brûlent! | WWF Suisse">
            <a:extLst>
              <a:ext uri="{FF2B5EF4-FFF2-40B4-BE49-F238E27FC236}">
                <a16:creationId xmlns:a16="http://schemas.microsoft.com/office/drawing/2014/main" id="{61EB3AD2-9B9D-37AF-7569-DA58D647B3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 r="11892" b="2"/>
          <a:stretch/>
        </p:blipFill>
        <p:spPr bwMode="auto">
          <a:xfrm>
            <a:off x="20" y="4235547"/>
            <a:ext cx="3393882" cy="2622453"/>
          </a:xfrm>
          <a:custGeom>
            <a:avLst/>
            <a:gdLst/>
            <a:ahLst/>
            <a:cxnLst/>
            <a:rect l="l" t="t" r="r" b="b"/>
            <a:pathLst>
              <a:path w="3393902" h="2622453">
                <a:moveTo>
                  <a:pt x="212741" y="0"/>
                </a:moveTo>
                <a:lnTo>
                  <a:pt x="3393902" y="0"/>
                </a:lnTo>
                <a:lnTo>
                  <a:pt x="3002186" y="2622453"/>
                </a:lnTo>
                <a:lnTo>
                  <a:pt x="0" y="2622453"/>
                </a:lnTo>
                <a:lnTo>
                  <a:pt x="0" y="1430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3" name="Isosceles Triangle 30">
            <a:extLst>
              <a:ext uri="{FF2B5EF4-FFF2-40B4-BE49-F238E27FC236}">
                <a16:creationId xmlns:a16="http://schemas.microsoft.com/office/drawing/2014/main" id="{B09A8B04-373D-40BD-9442-2D3540D3C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9225" name="Straight Connector 9224">
            <a:extLst>
              <a:ext uri="{FF2B5EF4-FFF2-40B4-BE49-F238E27FC236}">
                <a16:creationId xmlns:a16="http://schemas.microsoft.com/office/drawing/2014/main" id="{B5028193-7250-4674-AA37-E9040429A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2887" y="4236854"/>
            <a:ext cx="32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AB947F-53EC-072B-3BBB-18BAA0BC6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r>
              <a:rPr lang="fr-FR" sz="2400" dirty="0"/>
              <a:t>Crises écologiques</a:t>
            </a:r>
            <a:endParaRPr lang="fr-BE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18C1FB-F803-303D-D245-0D0D5D84B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26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D7F38A-4784-5CD0-F4C9-24F4EEDBDE32}"/>
              </a:ext>
            </a:extLst>
          </p:cNvPr>
          <p:cNvSpPr txBox="1"/>
          <p:nvPr/>
        </p:nvSpPr>
        <p:spPr>
          <a:xfrm>
            <a:off x="2887156" y="6397426"/>
            <a:ext cx="5282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05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3" name="Group 11272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274" name="Straight Connector 11273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5" name="Straight Connector 11274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76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77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78" name="Isosceles Triangle 11277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79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80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81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82" name="Isosceles Triangle 11281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83" name="Isosceles Triangle 11282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E9D672F0-87ED-87C1-0664-6E52F091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008" y="974585"/>
            <a:ext cx="4277257" cy="6193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400" dirty="0"/>
              <a:t>2.1. Discerner (</a:t>
            </a:r>
            <a:r>
              <a:rPr lang="en-US" sz="3400" dirty="0" err="1"/>
              <a:t>voir</a:t>
            </a:r>
            <a:r>
              <a:rPr lang="en-US" sz="3400" dirty="0"/>
              <a:t>)</a:t>
            </a:r>
          </a:p>
        </p:txBody>
      </p:sp>
      <p:pic>
        <p:nvPicPr>
          <p:cNvPr id="11266" name="Picture 2" descr="COVID-19 -">
            <a:extLst>
              <a:ext uri="{FF2B5EF4-FFF2-40B4-BE49-F238E27FC236}">
                <a16:creationId xmlns:a16="http://schemas.microsoft.com/office/drawing/2014/main" id="{20178270-34AF-29DE-E35C-5310990892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480" y="977859"/>
            <a:ext cx="4672012" cy="167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La destruction de la nature, une source de pandémies | Le Devoir">
            <a:extLst>
              <a:ext uri="{FF2B5EF4-FFF2-40B4-BE49-F238E27FC236}">
                <a16:creationId xmlns:a16="http://schemas.microsoft.com/office/drawing/2014/main" id="{E7A35FDB-CF70-A60E-C12C-08FB5E9EF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112" y="3048000"/>
            <a:ext cx="4672012" cy="29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177527-7C9A-08FD-61AF-53250279D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260EDD6C-1D29-4565-ACDC-92CD44B501D7}" type="slidenum">
              <a:rPr lang="en-US" smtClean="0"/>
              <a:pPr defTabSz="914400">
                <a:spcAft>
                  <a:spcPts val="600"/>
                </a:spcAft>
              </a:pPr>
              <a:t>27</a:t>
            </a:fld>
            <a:endParaRPr lang="en-US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1B0742DC-6EFC-56EF-36C3-0C26079A50CD}"/>
              </a:ext>
            </a:extLst>
          </p:cNvPr>
          <p:cNvSpPr txBox="1">
            <a:spLocks/>
          </p:cNvSpPr>
          <p:nvPr/>
        </p:nvSpPr>
        <p:spPr>
          <a:xfrm>
            <a:off x="5722202" y="1929468"/>
            <a:ext cx="3878066" cy="41777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Crise sanitaire liée au Covid-19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Liens entre crises sanitaires et crises écologiques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Toutes ces crises sont liées les unes aux autres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DB22B2B-8B23-65B1-32E9-2109ADB385DB}"/>
              </a:ext>
            </a:extLst>
          </p:cNvPr>
          <p:cNvSpPr txBox="1"/>
          <p:nvPr/>
        </p:nvSpPr>
        <p:spPr>
          <a:xfrm>
            <a:off x="798480" y="6568838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655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DDE9CD4-0E0A-4129-8689-A89C4E9A6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Image illustrative de l’article François (pape)">
            <a:extLst>
              <a:ext uri="{FF2B5EF4-FFF2-40B4-BE49-F238E27FC236}">
                <a16:creationId xmlns:a16="http://schemas.microsoft.com/office/drawing/2014/main" id="{AF5A8385-2BB2-84D2-7D86-0667EF83C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4758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5DB3CA2-FA66-42B9-90EF-39489435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C8D0718-07C6-45A2-A743-BC64673C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AE7BCCE-817C-4933-A587-F1EF87D4B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0E96C1E8-3E07-4AF1-BA61-7FB948F90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B3B592D1-4031-4144-A2DB-B2D8F8C73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5CB28D4-D6D1-4DB7-B557-D5FF65237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F69D97D4-6031-4064-9BBA-2E96839A3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BAF978AE-97B1-4224-A562-EBCE373A1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3A18250B-41A2-4BA7-9E5C-679CF3AE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8751ECC-5286-4332-9942-2D01B713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952A4A6-F619-458C-A026-6E5D6AF15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62D13CC4-BB16-8D72-AB72-0DA5B0A02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2.2. Relire et réinterpréter (juger)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9942AB-13C5-6333-BF6D-7BD1262AB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952874" cy="3880773"/>
          </a:xfrm>
        </p:spPr>
        <p:txBody>
          <a:bodyPr>
            <a:normAutofit/>
          </a:bodyPr>
          <a:lstStyle/>
          <a:p>
            <a:r>
              <a:rPr lang="fr-FR" sz="2400" dirty="0"/>
              <a:t>Pape François :</a:t>
            </a:r>
          </a:p>
          <a:p>
            <a:pPr lvl="1"/>
            <a:r>
              <a:rPr lang="fr-FR" sz="2400" dirty="0"/>
              <a:t>Les crises sont maintenant des réalités partagées par tous</a:t>
            </a:r>
          </a:p>
          <a:p>
            <a:pPr lvl="1"/>
            <a:r>
              <a:rPr lang="fr-FR" sz="2400" b="1" u="sng" dirty="0"/>
              <a:t>Il ne faut pas en avoir peur !</a:t>
            </a:r>
            <a:r>
              <a:rPr lang="fr-FR" sz="2400" b="1" dirty="0"/>
              <a:t> </a:t>
            </a:r>
          </a:p>
          <a:p>
            <a:pPr lvl="1"/>
            <a:r>
              <a:rPr lang="fr-FR" sz="2400" dirty="0"/>
              <a:t>Espérance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sz="2400" dirty="0"/>
              <a:t>Le mot crise en chinois : </a:t>
            </a:r>
            <a:endParaRPr lang="fr-BE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873952-A23B-9852-1E9B-4AA0EC6B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28</a:t>
            </a:fld>
            <a:endParaRPr lang="fr-BE"/>
          </a:p>
        </p:txBody>
      </p:sp>
      <p:pic>
        <p:nvPicPr>
          <p:cNvPr id="9" name="Picture 4" descr="Crise et Opportunité : Voir l'opportunité c'est avant tout changer le  regard sur le problème">
            <a:extLst>
              <a:ext uri="{FF2B5EF4-FFF2-40B4-BE49-F238E27FC236}">
                <a16:creationId xmlns:a16="http://schemas.microsoft.com/office/drawing/2014/main" id="{D0B3D8FE-734F-5BA6-F910-9DB74D35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881" y="4591002"/>
            <a:ext cx="2542251" cy="144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80CCE7-7A6E-AB7D-9E35-0663A8525338}"/>
              </a:ext>
            </a:extLst>
          </p:cNvPr>
          <p:cNvSpPr txBox="1"/>
          <p:nvPr/>
        </p:nvSpPr>
        <p:spPr>
          <a:xfrm>
            <a:off x="772329" y="6566243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053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DE9CD4-0E0A-4129-8689-A89C4E9A6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mage illustrative de l’article François (pape)">
            <a:extLst>
              <a:ext uri="{FF2B5EF4-FFF2-40B4-BE49-F238E27FC236}">
                <a16:creationId xmlns:a16="http://schemas.microsoft.com/office/drawing/2014/main" id="{FC41278C-3C35-456B-42E7-3632F5D82B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5DB3CA2-FA66-42B9-90EF-39489435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C8D0718-07C6-45A2-A743-BC64673C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AE7BCCE-817C-4933-A587-F1EF87D4B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0E96C1E8-3E07-4AF1-BA61-7FB948F90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3B592D1-4031-4144-A2DB-B2D8F8C73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5CB28D4-D6D1-4DB7-B557-D5FF65237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F69D97D4-6031-4064-9BBA-2E96839A3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BAF978AE-97B1-4224-A562-EBCE373A1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3A18250B-41A2-4BA7-9E5C-679CF3AE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8751ECC-5286-4332-9942-2D01B713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52A4A6-F619-458C-A026-6E5D6AF15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08CE207-BCF7-6525-6F2F-22CF74F3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2.2. Relire et réinterpréter (juger)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890362-DFDE-E17C-1D08-831639732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57" y="1622323"/>
            <a:ext cx="9220669" cy="4419039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fr-FR" sz="2400" i="0" dirty="0">
                <a:sym typeface="Wingdings" panose="05000000000000000000" pitchFamily="2" charset="2"/>
              </a:rPr>
              <a:t>C’est l’Évangile qui nous met en crise : « Le temps de la crise est un temps de l’Esprit », un temps où l’Esprit agit</a:t>
            </a:r>
          </a:p>
          <a:p>
            <a:pPr>
              <a:spcAft>
                <a:spcPts val="1800"/>
              </a:spcAft>
            </a:pPr>
            <a:r>
              <a:rPr lang="fr-FR" sz="2400" dirty="0">
                <a:sym typeface="Wingdings" panose="05000000000000000000" pitchFamily="2" charset="2"/>
              </a:rPr>
              <a:t>Ne pas confondre « crise » et « conflit » </a:t>
            </a:r>
            <a:br>
              <a:rPr lang="fr-FR" sz="2400" dirty="0">
                <a:sym typeface="Wingdings" panose="05000000000000000000" pitchFamily="2" charset="2"/>
              </a:rPr>
            </a:br>
            <a:r>
              <a:rPr lang="fr-FR" sz="2400" dirty="0">
                <a:sym typeface="Wingdings" panose="05000000000000000000" pitchFamily="2" charset="2"/>
              </a:rPr>
              <a:t>(+ lien avec la Tradition)</a:t>
            </a:r>
          </a:p>
          <a:p>
            <a:pPr>
              <a:spcAft>
                <a:spcPts val="1800"/>
              </a:spcAft>
            </a:pPr>
            <a:r>
              <a:rPr lang="fr-FR" sz="2400" dirty="0">
                <a:sym typeface="Wingdings" panose="05000000000000000000" pitchFamily="2" charset="2"/>
              </a:rPr>
              <a:t>« Accepter la crise comme un temps de grâce »</a:t>
            </a:r>
          </a:p>
          <a:p>
            <a:pPr>
              <a:spcAft>
                <a:spcPts val="1800"/>
              </a:spcAft>
            </a:pPr>
            <a:r>
              <a:rPr lang="fr-FR" sz="2400" u="sng" dirty="0">
                <a:sym typeface="Wingdings" panose="05000000000000000000" pitchFamily="2" charset="2"/>
              </a:rPr>
              <a:t>Éduquer à la crise</a:t>
            </a:r>
            <a:r>
              <a:rPr lang="fr-FR" sz="2400" dirty="0">
                <a:sym typeface="Wingdings" panose="05000000000000000000" pitchFamily="2" charset="2"/>
              </a:rPr>
              <a:t> : de cette façon, « la crise peut devenir un </a:t>
            </a:r>
            <a:r>
              <a:rPr lang="fr-FR" sz="2400" i="1" dirty="0">
                <a:sym typeface="Wingdings" panose="05000000000000000000" pitchFamily="2" charset="2"/>
              </a:rPr>
              <a:t>kairos</a:t>
            </a:r>
            <a:r>
              <a:rPr lang="fr-FR" sz="2400" dirty="0">
                <a:sym typeface="Wingdings" panose="05000000000000000000" pitchFamily="2" charset="2"/>
              </a:rPr>
              <a:t>, un moment opportun qui nous pousse à emprunter de nouveaux chemins » (Pape François)</a:t>
            </a:r>
          </a:p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DE82EF-5E6A-DB42-A2AF-4B604476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29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64BD8F-0369-F619-F8C1-0778424D5D7A}"/>
              </a:ext>
            </a:extLst>
          </p:cNvPr>
          <p:cNvSpPr txBox="1"/>
          <p:nvPr/>
        </p:nvSpPr>
        <p:spPr>
          <a:xfrm>
            <a:off x="730589" y="6571930"/>
            <a:ext cx="6608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1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E5180F-2DF2-2D87-D5DF-E2A4A1D8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94" y="459916"/>
            <a:ext cx="9394722" cy="1320800"/>
          </a:xfrm>
        </p:spPr>
        <p:txBody>
          <a:bodyPr/>
          <a:lstStyle/>
          <a:p>
            <a:r>
              <a:rPr lang="fr-FR" i="1" dirty="0"/>
              <a:t>Q</a:t>
            </a:r>
            <a:r>
              <a:rPr lang="fr-FR" sz="3600" i="1" dirty="0"/>
              <a:t>uelques concepts en « théologie pratique fondamentale »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C48AE-C7AF-CB19-7C2C-4F0A50BE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92" y="190228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3200" dirty="0"/>
          </a:p>
          <a:p>
            <a:pPr lvl="1"/>
            <a:r>
              <a:rPr lang="fr-FR" sz="3000" dirty="0"/>
              <a:t> Les « lieux théologiques »</a:t>
            </a:r>
          </a:p>
          <a:p>
            <a:pPr marL="0" indent="0">
              <a:buNone/>
            </a:pPr>
            <a:endParaRPr lang="fr-FR" sz="3200" dirty="0"/>
          </a:p>
          <a:p>
            <a:pPr lvl="1"/>
            <a:r>
              <a:rPr lang="fr-FR" sz="3000" dirty="0"/>
              <a:t> Les « signes des temps »</a:t>
            </a:r>
          </a:p>
          <a:p>
            <a:pPr marL="0" indent="0">
              <a:buNone/>
            </a:pPr>
            <a:endParaRPr lang="fr-FR" sz="3200" dirty="0"/>
          </a:p>
          <a:p>
            <a:pPr lvl="1"/>
            <a:r>
              <a:rPr lang="fr-FR" sz="3000" dirty="0"/>
              <a:t> Les « </a:t>
            </a:r>
            <a:r>
              <a:rPr lang="fr-FR" sz="3000" i="1" dirty="0" err="1"/>
              <a:t>kairoi</a:t>
            </a:r>
            <a:r>
              <a:rPr lang="fr-FR" sz="3000" dirty="0"/>
              <a:t> »</a:t>
            </a:r>
            <a:endParaRPr lang="fr-BE" sz="3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915FDB-3E5E-8470-5872-8740CDD5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3</a:t>
            </a:fld>
            <a:endParaRPr lang="fr-BE"/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D1B49581-97CB-0579-2BAE-014891D4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892" y="6528059"/>
            <a:ext cx="8245440" cy="365125"/>
          </a:xfrm>
        </p:spPr>
        <p:txBody>
          <a:bodyPr/>
          <a:lstStyle/>
          <a:p>
            <a:pPr algn="ctr"/>
            <a:r>
              <a:rPr lang="fr-FR" sz="1200" dirty="0"/>
              <a:t>Geoffrey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Legr</a:t>
            </a:r>
            <a:r>
              <a:rPr lang="fr-FR" sz="1200" dirty="0"/>
              <a:t>and 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82448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F539F-162A-1B41-4929-3798C7CA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fr-FR" dirty="0"/>
              <a:t>2.2. Relire et réinterpréter (juger)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DC93D3-933C-1ADA-7B0D-3EE434D30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957349" cy="3880773"/>
          </a:xfrm>
        </p:spPr>
        <p:txBody>
          <a:bodyPr>
            <a:normAutofit fontScale="92500"/>
          </a:bodyPr>
          <a:lstStyle/>
          <a:p>
            <a:pPr algn="just"/>
            <a:r>
              <a:rPr lang="fr-FR" sz="2400" dirty="0">
                <a:sym typeface="Wingdings" panose="05000000000000000000" pitchFamily="2" charset="2"/>
              </a:rPr>
              <a:t>« À l’écoute des textes bibliques et de </a:t>
            </a:r>
            <a:r>
              <a:rPr lang="fr-FR" sz="2400" u="sng" dirty="0">
                <a:sym typeface="Wingdings" panose="05000000000000000000" pitchFamily="2" charset="2"/>
              </a:rPr>
              <a:t>la pluralité de leurs voix</a:t>
            </a:r>
            <a:r>
              <a:rPr lang="fr-FR" sz="2400" dirty="0">
                <a:sym typeface="Wingdings" panose="05000000000000000000" pitchFamily="2" charset="2"/>
              </a:rPr>
              <a:t>, les chrétiens [et les autres] ne se découvrent pas contraints à la reproduction de modèles mais appelés à </a:t>
            </a:r>
            <a:r>
              <a:rPr lang="fr-FR" sz="2400" u="sng" dirty="0">
                <a:sym typeface="Wingdings" panose="05000000000000000000" pitchFamily="2" charset="2"/>
              </a:rPr>
              <a:t>inventer</a:t>
            </a:r>
            <a:r>
              <a:rPr lang="fr-FR" sz="2400" dirty="0">
                <a:sym typeface="Wingdings" panose="05000000000000000000" pitchFamily="2" charset="2"/>
              </a:rPr>
              <a:t> à leur tour des paroles, des actions et des gestes pour […] cheminer ensemble »</a:t>
            </a:r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12290" name="Picture 2" descr="Céline Rohmer | Institut Protestant de Théologie">
            <a:extLst>
              <a:ext uri="{FF2B5EF4-FFF2-40B4-BE49-F238E27FC236}">
                <a16:creationId xmlns:a16="http://schemas.microsoft.com/office/drawing/2014/main" id="{0050ECED-115C-774C-6C68-07B981123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r="13094" b="1"/>
          <a:stretch/>
        </p:blipFill>
        <p:spPr bwMode="auto">
          <a:xfrm>
            <a:off x="4857451" y="2159331"/>
            <a:ext cx="4415050" cy="38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591614-EEEC-ED0F-3B48-8C6CFA309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30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46F1D3-3D53-4662-3711-B170153D7BF8}"/>
              </a:ext>
            </a:extLst>
          </p:cNvPr>
          <p:cNvSpPr txBox="1"/>
          <p:nvPr/>
        </p:nvSpPr>
        <p:spPr>
          <a:xfrm>
            <a:off x="812117" y="6527617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00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F539F-162A-1B41-4929-3798C7CA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fr-FR" dirty="0"/>
              <a:t>2.2. Relire et réinterpréter (juger)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DC93D3-933C-1ADA-7B0D-3EE434D30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33" y="2160589"/>
            <a:ext cx="5015864" cy="388077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2000" dirty="0">
                <a:solidFill>
                  <a:schemeClr val="tx1"/>
                </a:solidFill>
              </a:rPr>
              <a:t>« Les textes du Nouveau Testament portent les traces des multiples résonnances que l’événement </a:t>
            </a:r>
            <a:r>
              <a:rPr lang="fr-FR" sz="2000" u="sng" dirty="0">
                <a:solidFill>
                  <a:schemeClr val="tx1"/>
                </a:solidFill>
              </a:rPr>
              <a:t>Christ</a:t>
            </a:r>
            <a:r>
              <a:rPr lang="fr-FR" sz="2000" dirty="0">
                <a:solidFill>
                  <a:schemeClr val="tx1"/>
                </a:solidFill>
              </a:rPr>
              <a:t> a provoquées et que leurs auteurs interprètent chacun dans leur contexte. </a:t>
            </a:r>
            <a:r>
              <a:rPr lang="fr-FR" sz="2000" u="sng" dirty="0">
                <a:solidFill>
                  <a:schemeClr val="tx1"/>
                </a:solidFill>
              </a:rPr>
              <a:t>Leurs </a:t>
            </a:r>
            <a:r>
              <a:rPr lang="fr-FR" sz="2000" b="1" u="sng" dirty="0">
                <a:solidFill>
                  <a:schemeClr val="tx1"/>
                </a:solidFill>
              </a:rPr>
              <a:t>relectures</a:t>
            </a:r>
            <a:r>
              <a:rPr lang="fr-FR" sz="2000" u="sng" dirty="0">
                <a:solidFill>
                  <a:schemeClr val="tx1"/>
                </a:solidFill>
              </a:rPr>
              <a:t> appellent les nôtres</a:t>
            </a:r>
            <a:r>
              <a:rPr lang="fr-FR" sz="2000" dirty="0">
                <a:solidFill>
                  <a:schemeClr val="tx1"/>
                </a:solidFill>
              </a:rPr>
              <a:t>. Lorsqu’il en va de la marche commune des hommes, ces auteurs en reviennent, et leurs lecteurs avec eux, au lien qui les unit au </a:t>
            </a:r>
            <a:r>
              <a:rPr lang="fr-FR" sz="2000" u="sng" dirty="0">
                <a:solidFill>
                  <a:schemeClr val="tx1"/>
                </a:solidFill>
              </a:rPr>
              <a:t>Christ</a:t>
            </a:r>
            <a:r>
              <a:rPr lang="fr-FR" sz="2000" dirty="0">
                <a:solidFill>
                  <a:schemeClr val="tx1"/>
                </a:solidFill>
              </a:rPr>
              <a:t>, à la confiance reçue et donnée qui les constitue sujets </a:t>
            </a:r>
            <a:r>
              <a:rPr lang="fr-FR" sz="2000" u="sng" dirty="0">
                <a:solidFill>
                  <a:schemeClr val="tx1"/>
                </a:solidFill>
              </a:rPr>
              <a:t>libres</a:t>
            </a:r>
            <a:r>
              <a:rPr lang="fr-FR" sz="2000" dirty="0">
                <a:solidFill>
                  <a:schemeClr val="tx1"/>
                </a:solidFill>
              </a:rPr>
              <a:t>, </a:t>
            </a:r>
            <a:r>
              <a:rPr lang="fr-FR" sz="2000" u="sng" dirty="0">
                <a:solidFill>
                  <a:schemeClr val="tx1"/>
                </a:solidFill>
              </a:rPr>
              <a:t>responsables</a:t>
            </a:r>
            <a:r>
              <a:rPr lang="fr-FR" sz="2000" dirty="0">
                <a:solidFill>
                  <a:schemeClr val="tx1"/>
                </a:solidFill>
              </a:rPr>
              <a:t> et </a:t>
            </a:r>
            <a:r>
              <a:rPr lang="fr-FR" sz="2000" u="sng" dirty="0">
                <a:solidFill>
                  <a:schemeClr val="tx1"/>
                </a:solidFill>
              </a:rPr>
              <a:t>féconds</a:t>
            </a:r>
            <a:r>
              <a:rPr lang="fr-FR" sz="2000" dirty="0">
                <a:solidFill>
                  <a:schemeClr val="tx1"/>
                </a:solidFill>
              </a:rPr>
              <a:t>, devant le monde et devant Dieu. »</a:t>
            </a:r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12290" name="Picture 2" descr="Céline Rohmer | Institut Protestant de Théologie">
            <a:extLst>
              <a:ext uri="{FF2B5EF4-FFF2-40B4-BE49-F238E27FC236}">
                <a16:creationId xmlns:a16="http://schemas.microsoft.com/office/drawing/2014/main" id="{0050ECED-115C-774C-6C68-07B981123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r="13094" b="1"/>
          <a:stretch/>
        </p:blipFill>
        <p:spPr bwMode="auto">
          <a:xfrm>
            <a:off x="5677949" y="2160589"/>
            <a:ext cx="3901347" cy="343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591614-EEEC-ED0F-3B48-8C6CFA309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31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30817EC-C889-EF2E-2E29-0B7E4379246D}"/>
              </a:ext>
            </a:extLst>
          </p:cNvPr>
          <p:cNvSpPr txBox="1"/>
          <p:nvPr/>
        </p:nvSpPr>
        <p:spPr>
          <a:xfrm>
            <a:off x="813618" y="6583207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96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DE9CD4-0E0A-4129-8689-A89C4E9A6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mage illustrative de l’article François (pape)">
            <a:extLst>
              <a:ext uri="{FF2B5EF4-FFF2-40B4-BE49-F238E27FC236}">
                <a16:creationId xmlns:a16="http://schemas.microsoft.com/office/drawing/2014/main" id="{1CDFA737-08AB-4EC0-57A8-5E7DA6BED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5DB3CA2-FA66-42B9-90EF-39489435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C8D0718-07C6-45A2-A743-BC64673C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AE7BCCE-817C-4933-A587-F1EF87D4B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0E96C1E8-3E07-4AF1-BA61-7FB948F90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3B592D1-4031-4144-A2DB-B2D8F8C73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5CB28D4-D6D1-4DB7-B557-D5FF65237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F69D97D4-6031-4064-9BBA-2E96839A3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BAF978AE-97B1-4224-A562-EBCE373A1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3A18250B-41A2-4BA7-9E5C-679CF3AE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8751ECC-5286-4332-9942-2D01B713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52A4A6-F619-458C-A026-6E5D6AF15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F0C7CED-5C01-F834-1B53-805669324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2.2. Relire et réinterpréter (juger)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AF3BB-F3CC-F27B-3F92-BF7FC644E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952874" cy="3880773"/>
          </a:xfrm>
        </p:spPr>
        <p:txBody>
          <a:bodyPr>
            <a:normAutofit fontScale="92500"/>
          </a:bodyPr>
          <a:lstStyle/>
          <a:p>
            <a:r>
              <a:rPr lang="fr-FR" sz="2400" dirty="0"/>
              <a:t>Dimension collective (et non individuelle) de la crise </a:t>
            </a:r>
          </a:p>
          <a:p>
            <a:r>
              <a:rPr lang="fr-FR" sz="2400" dirty="0"/>
              <a:t>Dimension collective (et non individuelle) de la réponse à donner </a:t>
            </a:r>
          </a:p>
          <a:p>
            <a:pPr marL="0" indent="0">
              <a:buNone/>
            </a:pPr>
            <a:endParaRPr lang="fr-FR" sz="2400" dirty="0"/>
          </a:p>
          <a:p>
            <a:pPr algn="just">
              <a:spcAft>
                <a:spcPts val="1800"/>
              </a:spcAft>
            </a:pPr>
            <a:r>
              <a:rPr lang="fr-FR" sz="2400" dirty="0"/>
              <a:t>Pape François : le chrétien ne discerne pas seul, mais « </a:t>
            </a:r>
            <a:r>
              <a:rPr lang="fr-FR" sz="2400" u="sng" dirty="0"/>
              <a:t>en Église </a:t>
            </a:r>
            <a:r>
              <a:rPr lang="fr-FR" sz="2400" dirty="0"/>
              <a:t>» (</a:t>
            </a:r>
            <a:r>
              <a:rPr lang="fr-FR" sz="2400" i="1" dirty="0" err="1"/>
              <a:t>sentire</a:t>
            </a:r>
            <a:r>
              <a:rPr lang="fr-FR" sz="2400" i="1" dirty="0"/>
              <a:t> cum </a:t>
            </a:r>
            <a:r>
              <a:rPr lang="fr-FR" sz="2400" i="1" dirty="0" err="1"/>
              <a:t>ecclesia</a:t>
            </a:r>
            <a:r>
              <a:rPr lang="fr-FR" sz="2400" dirty="0"/>
              <a:t>), </a:t>
            </a:r>
            <a:r>
              <a:rPr lang="fr-FR" sz="2400" u="sng" dirty="0"/>
              <a:t>avec tout le peuple de Dieu</a:t>
            </a:r>
            <a:r>
              <a:rPr lang="fr-FR" sz="2400" dirty="0"/>
              <a:t>, grâce au </a:t>
            </a:r>
            <a:r>
              <a:rPr lang="fr-FR" sz="2400" i="1" dirty="0" err="1"/>
              <a:t>sensus</a:t>
            </a:r>
            <a:r>
              <a:rPr lang="fr-FR" sz="2400" i="1" dirty="0"/>
              <a:t> </a:t>
            </a:r>
            <a:r>
              <a:rPr lang="fr-FR" sz="2400" i="1" dirty="0" err="1"/>
              <a:t>fidei</a:t>
            </a:r>
            <a:r>
              <a:rPr lang="fr-FR" sz="2400" i="1" dirty="0"/>
              <a:t> </a:t>
            </a:r>
            <a:r>
              <a:rPr lang="fr-FR" sz="2400" i="1" dirty="0" err="1"/>
              <a:t>fidelium</a:t>
            </a:r>
            <a:r>
              <a:rPr lang="fr-FR" sz="2400" dirty="0"/>
              <a:t>.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fr-FR" sz="2400" dirty="0"/>
              <a:t>➜ Réinterprétation des Écritures, des traditions, de l’Évangile avec </a:t>
            </a:r>
            <a:r>
              <a:rPr lang="fr-FR" sz="2400" u="sng" dirty="0"/>
              <a:t>tous</a:t>
            </a:r>
            <a:r>
              <a:rPr lang="fr-FR" sz="2400" dirty="0"/>
              <a:t> pour répondre ensemble, avec Espérance, aux crises actuelles</a:t>
            </a:r>
          </a:p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BCA220-9988-99F3-75D2-B6015395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32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7C344C-2872-9E83-9119-1CBA5D49465B}"/>
              </a:ext>
            </a:extLst>
          </p:cNvPr>
          <p:cNvSpPr txBox="1"/>
          <p:nvPr/>
        </p:nvSpPr>
        <p:spPr>
          <a:xfrm>
            <a:off x="813618" y="6536275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93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DE9CD4-0E0A-4129-8689-A89C4E9A6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mage illustrative de l’article François (pape)">
            <a:extLst>
              <a:ext uri="{FF2B5EF4-FFF2-40B4-BE49-F238E27FC236}">
                <a16:creationId xmlns:a16="http://schemas.microsoft.com/office/drawing/2014/main" id="{94ABBCBF-A4AB-2939-B0F7-F43C76D2A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5DB3CA2-FA66-42B9-90EF-39489435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C8D0718-07C6-45A2-A743-BC64673C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AE7BCCE-817C-4933-A587-F1EF87D4B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0E96C1E8-3E07-4AF1-BA61-7FB948F90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3B592D1-4031-4144-A2DB-B2D8F8C73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5CB28D4-D6D1-4DB7-B557-D5FF65237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F69D97D4-6031-4064-9BBA-2E96839A3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BAF978AE-97B1-4224-A562-EBCE373A1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3A18250B-41A2-4BA7-9E5C-679CF3AE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8751ECC-5286-4332-9942-2D01B713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52A4A6-F619-458C-A026-6E5D6AF15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CEAC54B-E63C-E84A-7869-0BBAF5A3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2.3. Construire ensemble (agir)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931F3D-9588-5EFD-251F-6EAEC8E6D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fr-FR" sz="2400" i="1" dirty="0" err="1"/>
              <a:t>Métanoia</a:t>
            </a:r>
            <a:r>
              <a:rPr lang="fr-FR" sz="2400" dirty="0"/>
              <a:t> (transformation intérieure)</a:t>
            </a:r>
          </a:p>
          <a:p>
            <a:pPr lvl="1" algn="just"/>
            <a:r>
              <a:rPr lang="fr-FR" sz="2200" dirty="0"/>
              <a:t>Mourir à une certaine mentalité pour faire naître quelque chose de nouveau</a:t>
            </a:r>
          </a:p>
          <a:p>
            <a:pPr lvl="1" algn="just"/>
            <a:r>
              <a:rPr lang="fr-FR" sz="2200" dirty="0"/>
              <a:t>Style, attitude : apprendre à se laisser déplacer par l’autre, adopter un état d’esprit ouvert à la « </a:t>
            </a:r>
            <a:r>
              <a:rPr lang="fr-FR" sz="2200" dirty="0" err="1"/>
              <a:t>réformabilité</a:t>
            </a:r>
            <a:r>
              <a:rPr lang="fr-FR" sz="2200" dirty="0"/>
              <a:t> », travailler ensemble en coresponsabilité, éviter de se mettre au centre en toute circonstance, ne pas penser détenir la vérité mais s’ouvrir à la vérité de l’autre, toujours répondre aux crises de notre temps en évitant les conflits</a:t>
            </a:r>
          </a:p>
          <a:p>
            <a:pPr lvl="1" algn="just"/>
            <a:r>
              <a:rPr lang="fr-FR" sz="2200" dirty="0"/>
              <a:t>Conversion du regard</a:t>
            </a:r>
            <a:endParaRPr lang="fr-BE" sz="2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706D5-D8C8-057F-5B00-C29A639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33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0063E83-9512-55BF-35C0-DC337B414A66}"/>
              </a:ext>
            </a:extLst>
          </p:cNvPr>
          <p:cNvSpPr txBox="1"/>
          <p:nvPr/>
        </p:nvSpPr>
        <p:spPr>
          <a:xfrm>
            <a:off x="794413" y="6536275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 illustrative de l’article François (pape)">
            <a:extLst>
              <a:ext uri="{FF2B5EF4-FFF2-40B4-BE49-F238E27FC236}">
                <a16:creationId xmlns:a16="http://schemas.microsoft.com/office/drawing/2014/main" id="{94ABBCBF-A4AB-2939-B0F7-F43C76D2A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EAC54B-E63C-E84A-7869-0BBAF5A3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2.3. Construire ensemble (agir)</a:t>
            </a: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706D5-D8C8-057F-5B00-C29A639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34</a:t>
            </a:fld>
            <a:endParaRPr lang="fr-BE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DA47CA-101B-DAC9-DC32-2FAED95EC609}"/>
              </a:ext>
            </a:extLst>
          </p:cNvPr>
          <p:cNvSpPr txBox="1">
            <a:spLocks/>
          </p:cNvSpPr>
          <p:nvPr/>
        </p:nvSpPr>
        <p:spPr>
          <a:xfrm>
            <a:off x="0" y="1930399"/>
            <a:ext cx="9645446" cy="4110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Pratique du dialogue et culture de la rencontre</a:t>
            </a:r>
          </a:p>
          <a:p>
            <a:pPr marL="0" indent="0">
              <a:buNone/>
            </a:pPr>
            <a:endParaRPr lang="fr-FR" sz="2400" dirty="0"/>
          </a:p>
          <a:p>
            <a:pPr lvl="1"/>
            <a:r>
              <a:rPr lang="fr-FR" sz="2200" dirty="0"/>
              <a:t>Importance de </a:t>
            </a:r>
            <a:r>
              <a:rPr lang="fr-FR" sz="2200" u="sng" dirty="0"/>
              <a:t>l’écoute</a:t>
            </a:r>
            <a:r>
              <a:rPr lang="fr-BE" sz="2200" dirty="0"/>
              <a:t>, et de </a:t>
            </a:r>
            <a:r>
              <a:rPr lang="fr-BE" sz="2200" u="sng" dirty="0"/>
              <a:t>l’écoute des plus pauvres</a:t>
            </a:r>
            <a:r>
              <a:rPr lang="fr-BE" sz="2200" dirty="0"/>
              <a:t> en particulier</a:t>
            </a:r>
          </a:p>
          <a:p>
            <a:pPr lvl="1"/>
            <a:r>
              <a:rPr lang="fr-BE" sz="2200" dirty="0"/>
              <a:t>Se laisser déplacer par la parole de l’autre</a:t>
            </a:r>
          </a:p>
          <a:p>
            <a:pPr lvl="1"/>
            <a:r>
              <a:rPr lang="fr-BE" sz="2200" dirty="0"/>
              <a:t>« Répondre au défi de l’avec » (S. </a:t>
            </a:r>
            <a:r>
              <a:rPr lang="fr-BE" sz="2200" dirty="0" err="1"/>
              <a:t>Currò</a:t>
            </a:r>
            <a:r>
              <a:rPr lang="fr-BE" sz="2200" dirty="0"/>
              <a:t>)</a:t>
            </a:r>
          </a:p>
          <a:p>
            <a:pPr lvl="1"/>
            <a:endParaRPr lang="fr-BE" sz="2200" dirty="0"/>
          </a:p>
          <a:p>
            <a:pPr lvl="1"/>
            <a:r>
              <a:rPr lang="fr-BE" sz="2200" dirty="0"/>
              <a:t>Théologie du </a:t>
            </a:r>
            <a:r>
              <a:rPr lang="fr-BE" sz="2200" u="sng" dirty="0"/>
              <a:t>dialogue</a:t>
            </a:r>
            <a:r>
              <a:rPr lang="fr-BE" sz="2200" dirty="0"/>
              <a:t> depuis Vatican II</a:t>
            </a:r>
          </a:p>
          <a:p>
            <a:pPr lvl="2"/>
            <a:r>
              <a:rPr lang="fr-BE" sz="2000" dirty="0"/>
              <a:t>Paul VI : </a:t>
            </a:r>
            <a:r>
              <a:rPr lang="fr-BE" sz="2000" i="1" dirty="0" err="1"/>
              <a:t>Ecclesiam</a:t>
            </a:r>
            <a:r>
              <a:rPr lang="fr-BE" sz="2000" i="1" dirty="0"/>
              <a:t> </a:t>
            </a:r>
            <a:r>
              <a:rPr lang="fr-BE" sz="2000" i="1" dirty="0" err="1"/>
              <a:t>suam</a:t>
            </a:r>
            <a:r>
              <a:rPr lang="fr-BE" sz="2000" i="1" dirty="0"/>
              <a:t> </a:t>
            </a:r>
            <a:r>
              <a:rPr lang="fr-BE" sz="2000" dirty="0"/>
              <a:t>(1964)</a:t>
            </a:r>
          </a:p>
          <a:p>
            <a:pPr lvl="2"/>
            <a:r>
              <a:rPr lang="fr-BE" sz="2000" dirty="0"/>
              <a:t>Concile Vatican II : </a:t>
            </a:r>
            <a:r>
              <a:rPr lang="fr-BE" sz="2000" i="1" dirty="0"/>
              <a:t>Dei </a:t>
            </a:r>
            <a:r>
              <a:rPr lang="fr-BE" sz="2000" i="1" dirty="0" err="1"/>
              <a:t>Verbum</a:t>
            </a:r>
            <a:r>
              <a:rPr lang="fr-BE" sz="2000" i="1" dirty="0"/>
              <a:t> </a:t>
            </a:r>
            <a:r>
              <a:rPr lang="fr-BE" sz="2000" dirty="0"/>
              <a:t>(1965)</a:t>
            </a:r>
          </a:p>
          <a:p>
            <a:pPr lvl="2"/>
            <a:r>
              <a:rPr lang="fr-BE" sz="2000" dirty="0"/>
              <a:t>Pape François : </a:t>
            </a:r>
            <a:r>
              <a:rPr lang="fr-BE" sz="2000" i="1" dirty="0" err="1"/>
              <a:t>Evangelii</a:t>
            </a:r>
            <a:r>
              <a:rPr lang="fr-BE" sz="2000" i="1" dirty="0"/>
              <a:t> </a:t>
            </a:r>
            <a:r>
              <a:rPr lang="fr-BE" sz="2000" i="1" dirty="0" err="1"/>
              <a:t>gaudium</a:t>
            </a:r>
            <a:r>
              <a:rPr lang="fr-BE" sz="2000" i="1" dirty="0"/>
              <a:t> </a:t>
            </a:r>
            <a:r>
              <a:rPr lang="fr-BE" sz="2000" dirty="0"/>
              <a:t>(2013), </a:t>
            </a:r>
            <a:r>
              <a:rPr lang="fr-BE" sz="2000" i="1" dirty="0" err="1"/>
              <a:t>Laudato</a:t>
            </a:r>
            <a:r>
              <a:rPr lang="fr-BE" sz="2000" i="1" dirty="0"/>
              <a:t> si’ </a:t>
            </a:r>
            <a:r>
              <a:rPr lang="fr-BE" sz="2000" dirty="0"/>
              <a:t>(2015), </a:t>
            </a:r>
            <a:r>
              <a:rPr lang="fr-BE" sz="2000" i="1" dirty="0" err="1"/>
              <a:t>Amoris</a:t>
            </a:r>
            <a:r>
              <a:rPr lang="fr-BE" sz="2000" i="1" dirty="0"/>
              <a:t> </a:t>
            </a:r>
            <a:r>
              <a:rPr lang="fr-BE" sz="2000" i="1" dirty="0" err="1"/>
              <a:t>laetitia</a:t>
            </a:r>
            <a:r>
              <a:rPr lang="fr-BE" sz="2000" i="1" dirty="0"/>
              <a:t> </a:t>
            </a:r>
            <a:r>
              <a:rPr lang="fr-BE" sz="2000" dirty="0"/>
              <a:t>(2016), </a:t>
            </a:r>
            <a:r>
              <a:rPr lang="fr-BE" sz="2000" i="1" dirty="0" err="1"/>
              <a:t>Fratelli</a:t>
            </a:r>
            <a:r>
              <a:rPr lang="fr-BE" sz="2000" i="1" dirty="0"/>
              <a:t> tutti </a:t>
            </a:r>
            <a:r>
              <a:rPr lang="fr-BE" sz="2000" dirty="0"/>
              <a:t>(2020), etc. + travail de la </a:t>
            </a:r>
            <a:r>
              <a:rPr lang="fr-BE" sz="2000" dirty="0" err="1"/>
              <a:t>synodalité</a:t>
            </a:r>
            <a:endParaRPr lang="fr-FR" sz="20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6CCBB26-816C-6C64-6E06-644D42F6D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536" y="2267437"/>
            <a:ext cx="1958463" cy="261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1B5128-7048-EA27-9231-BB6E504C12D9}"/>
              </a:ext>
            </a:extLst>
          </p:cNvPr>
          <p:cNvSpPr txBox="1"/>
          <p:nvPr/>
        </p:nvSpPr>
        <p:spPr>
          <a:xfrm>
            <a:off x="813618" y="655718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AC54B-E63C-E84A-7869-0BBAF5A3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2.3. Construire ensemble (agir)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DA47CA-101B-DAC9-DC32-2FAED95EC609}"/>
              </a:ext>
            </a:extLst>
          </p:cNvPr>
          <p:cNvSpPr txBox="1">
            <a:spLocks/>
          </p:cNvSpPr>
          <p:nvPr/>
        </p:nvSpPr>
        <p:spPr>
          <a:xfrm>
            <a:off x="370049" y="2160589"/>
            <a:ext cx="552771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BE" dirty="0"/>
              <a:t>Pratique du dialogue et culture de la rencontre</a:t>
            </a:r>
          </a:p>
          <a:p>
            <a:pPr marL="0" indent="0" algn="just"/>
            <a:endParaRPr lang="fr-BE" dirty="0"/>
          </a:p>
          <a:p>
            <a:pPr algn="just"/>
            <a:r>
              <a:rPr lang="fr-BE" i="0" dirty="0"/>
              <a:t>Dialoguer signifie « s’aimer au moyen de paroles » (EG 142, AL 138) : reconnaitre la vérité de l’autre, l’importance de ses préoccupations les plus profondes »</a:t>
            </a:r>
          </a:p>
          <a:p>
            <a:pPr marL="0" indent="0" algn="just"/>
            <a:endParaRPr lang="fr-BE" i="0" dirty="0"/>
          </a:p>
          <a:p>
            <a:pPr algn="just"/>
            <a:r>
              <a:rPr lang="fr-BE" i="0" dirty="0"/>
              <a:t>« Se mettre à la place de l’autre pour interpréter ce qu’il a au fond de son cœur » </a:t>
            </a:r>
          </a:p>
          <a:p>
            <a:pPr marL="0" indent="0"/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706D5-D8C8-057F-5B00-C29A639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260EDD6C-1D29-4565-ACDC-92CD44B501D7}" type="slidenum">
              <a:rPr lang="en-US" smtClean="0"/>
              <a:pPr defTabSz="914400"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20482" name="Picture 2" descr="Le dialogue pour surmonter la crise - Agnès Desmazières - Salvator - Grand  format - L'Amandier PUTEAUX">
            <a:extLst>
              <a:ext uri="{FF2B5EF4-FFF2-40B4-BE49-F238E27FC236}">
                <a16:creationId xmlns:a16="http://schemas.microsoft.com/office/drawing/2014/main" id="{89849145-FAE4-31DB-5EDA-F4D648DA1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3" r="-2" b="-2"/>
          <a:stretch/>
        </p:blipFill>
        <p:spPr bwMode="auto">
          <a:xfrm>
            <a:off x="7000568" y="2704446"/>
            <a:ext cx="2273434" cy="280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C64962-AB92-D849-BAB7-345008CDC94E}"/>
              </a:ext>
            </a:extLst>
          </p:cNvPr>
          <p:cNvSpPr txBox="1"/>
          <p:nvPr/>
        </p:nvSpPr>
        <p:spPr>
          <a:xfrm>
            <a:off x="813618" y="6529348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AC54B-E63C-E84A-7869-0BBAF5A3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2.3. Construire ensemble (agir)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DA47CA-101B-DAC9-DC32-2FAED95EC609}"/>
              </a:ext>
            </a:extLst>
          </p:cNvPr>
          <p:cNvSpPr txBox="1">
            <a:spLocks/>
          </p:cNvSpPr>
          <p:nvPr/>
        </p:nvSpPr>
        <p:spPr>
          <a:xfrm>
            <a:off x="280219" y="2160589"/>
            <a:ext cx="519256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BE" sz="2400" dirty="0"/>
              <a:t>Pratique du dialogue et culture de la rencontre</a:t>
            </a:r>
          </a:p>
          <a:p>
            <a:pPr marL="0" indent="0" algn="just">
              <a:buNone/>
            </a:pPr>
            <a:endParaRPr lang="fr-BE" dirty="0"/>
          </a:p>
          <a:p>
            <a:pPr lvl="1" algn="just"/>
            <a:r>
              <a:rPr lang="fr-BE" sz="1800" dirty="0"/>
              <a:t>Le pape François préfère le modèle du polyèdre à celui de la sphère car les multiples facettes s’intègrent de manière plus harmonieuse, sans uniformisation</a:t>
            </a:r>
          </a:p>
          <a:p>
            <a:pPr marL="0" indent="0"/>
            <a:endParaRPr lang="en-US" dirty="0"/>
          </a:p>
        </p:txBody>
      </p:sp>
      <p:pic>
        <p:nvPicPr>
          <p:cNvPr id="19460" name="Picture 4" descr="Polyèdre sphérique — Wikipédia">
            <a:extLst>
              <a:ext uri="{FF2B5EF4-FFF2-40B4-BE49-F238E27FC236}">
                <a16:creationId xmlns:a16="http://schemas.microsoft.com/office/drawing/2014/main" id="{A15E8B8B-9798-AA7D-03D0-7D1A2ED99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0" r="9503"/>
          <a:stretch/>
        </p:blipFill>
        <p:spPr bwMode="auto">
          <a:xfrm>
            <a:off x="5835606" y="629526"/>
            <a:ext cx="3634443" cy="260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706D5-D8C8-057F-5B00-C29A639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260EDD6C-1D29-4565-ACDC-92CD44B501D7}" type="slidenum">
              <a:rPr lang="en-US" smtClean="0"/>
              <a:pPr defTabSz="914400"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19462" name="Picture 6" descr="polyedres.html">
            <a:extLst>
              <a:ext uri="{FF2B5EF4-FFF2-40B4-BE49-F238E27FC236}">
                <a16:creationId xmlns:a16="http://schemas.microsoft.com/office/drawing/2014/main" id="{8A503B18-E4E2-0ED9-151B-6096B6278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9894" y="3439021"/>
            <a:ext cx="3600155" cy="269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290C23-D7D8-60D8-4726-1551CA8973AF}"/>
              </a:ext>
            </a:extLst>
          </p:cNvPr>
          <p:cNvSpPr txBox="1"/>
          <p:nvPr/>
        </p:nvSpPr>
        <p:spPr>
          <a:xfrm>
            <a:off x="813618" y="6512946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22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 illustrative de l’article François (pape)">
            <a:extLst>
              <a:ext uri="{FF2B5EF4-FFF2-40B4-BE49-F238E27FC236}">
                <a16:creationId xmlns:a16="http://schemas.microsoft.com/office/drawing/2014/main" id="{94ABBCBF-A4AB-2939-B0F7-F43C76D2A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42266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EAC54B-E63C-E84A-7869-0BBAF5A3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2.3. Construire ensemble (agir)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931F3D-9588-5EFD-251F-6EAEC8E6D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359742"/>
            <a:ext cx="9291484" cy="3681620"/>
          </a:xfrm>
        </p:spPr>
        <p:txBody>
          <a:bodyPr>
            <a:normAutofit fontScale="25000" lnSpcReduction="20000"/>
          </a:bodyPr>
          <a:lstStyle/>
          <a:p>
            <a:r>
              <a:rPr lang="fr-FR" sz="9600" dirty="0"/>
              <a:t>Fraternité</a:t>
            </a:r>
          </a:p>
          <a:p>
            <a:endParaRPr lang="fr-FR" sz="2400" dirty="0"/>
          </a:p>
          <a:p>
            <a:pPr marL="457200" lvl="1" indent="0" algn="just">
              <a:buNone/>
            </a:pPr>
            <a:r>
              <a:rPr lang="fr-FR" sz="9600" dirty="0">
                <a:solidFill>
                  <a:schemeClr val="tx1"/>
                </a:solidFill>
              </a:rPr>
              <a:t>« Le chemin de la fraternité est long, c’est un parcours difficile, mais elle est </a:t>
            </a:r>
            <a:r>
              <a:rPr lang="fr-FR" sz="9600" u="sng" dirty="0">
                <a:solidFill>
                  <a:schemeClr val="tx1"/>
                </a:solidFill>
              </a:rPr>
              <a:t>l’ancre de salut pour l’humanité</a:t>
            </a:r>
            <a:r>
              <a:rPr lang="fr-FR" sz="9600" dirty="0">
                <a:solidFill>
                  <a:schemeClr val="tx1"/>
                </a:solidFill>
              </a:rPr>
              <a:t>. Aux nombreux signaux de menace, à </a:t>
            </a:r>
            <a:r>
              <a:rPr lang="fr-FR" sz="9600" u="sng" dirty="0">
                <a:solidFill>
                  <a:schemeClr val="tx1"/>
                </a:solidFill>
              </a:rPr>
              <a:t>l’obscurité du temps présent</a:t>
            </a:r>
            <a:r>
              <a:rPr lang="fr-FR" sz="9600" dirty="0">
                <a:solidFill>
                  <a:schemeClr val="tx1"/>
                </a:solidFill>
              </a:rPr>
              <a:t>, à la logique du </a:t>
            </a:r>
            <a:r>
              <a:rPr lang="fr-FR" sz="9600" u="sng" dirty="0">
                <a:solidFill>
                  <a:schemeClr val="tx1"/>
                </a:solidFill>
              </a:rPr>
              <a:t>conflit</a:t>
            </a:r>
            <a:r>
              <a:rPr lang="fr-FR" sz="9600" dirty="0">
                <a:solidFill>
                  <a:schemeClr val="tx1"/>
                </a:solidFill>
              </a:rPr>
              <a:t>, nous opposons le signe de la </a:t>
            </a:r>
            <a:r>
              <a:rPr lang="fr-FR" sz="9600" u="sng" dirty="0">
                <a:solidFill>
                  <a:schemeClr val="tx1"/>
                </a:solidFill>
              </a:rPr>
              <a:t>fraternité</a:t>
            </a:r>
            <a:r>
              <a:rPr lang="fr-FR" sz="9600" dirty="0">
                <a:solidFill>
                  <a:schemeClr val="tx1"/>
                </a:solidFill>
              </a:rPr>
              <a:t> qui, en </a:t>
            </a:r>
            <a:r>
              <a:rPr lang="fr-FR" sz="9600" u="sng" dirty="0">
                <a:solidFill>
                  <a:schemeClr val="tx1"/>
                </a:solidFill>
              </a:rPr>
              <a:t>accueillant l’autre</a:t>
            </a:r>
            <a:r>
              <a:rPr lang="fr-FR" sz="9600" dirty="0">
                <a:solidFill>
                  <a:schemeClr val="tx1"/>
                </a:solidFill>
              </a:rPr>
              <a:t> et en respectant son identité, l’invite à une marche commune. Non pas égaux, non, mais </a:t>
            </a:r>
            <a:r>
              <a:rPr lang="fr-FR" sz="9600" u="sng" dirty="0">
                <a:solidFill>
                  <a:schemeClr val="tx1"/>
                </a:solidFill>
              </a:rPr>
              <a:t>frères</a:t>
            </a:r>
            <a:r>
              <a:rPr lang="fr-FR" sz="9600" dirty="0">
                <a:solidFill>
                  <a:schemeClr val="tx1"/>
                </a:solidFill>
              </a:rPr>
              <a:t>, chacun avec sa propre </a:t>
            </a:r>
            <a:r>
              <a:rPr lang="fr-FR" sz="9600" u="sng" dirty="0">
                <a:solidFill>
                  <a:schemeClr val="tx1"/>
                </a:solidFill>
              </a:rPr>
              <a:t>personnalité</a:t>
            </a:r>
            <a:r>
              <a:rPr lang="fr-FR" sz="9600" dirty="0">
                <a:solidFill>
                  <a:schemeClr val="tx1"/>
                </a:solidFill>
              </a:rPr>
              <a:t>, avec sa propre </a:t>
            </a:r>
            <a:r>
              <a:rPr lang="fr-FR" sz="9600" u="sng" dirty="0">
                <a:solidFill>
                  <a:schemeClr val="tx1"/>
                </a:solidFill>
              </a:rPr>
              <a:t>singularité</a:t>
            </a:r>
            <a:r>
              <a:rPr lang="fr-FR" sz="9600" dirty="0">
                <a:solidFill>
                  <a:schemeClr val="tx1"/>
                </a:solidFill>
              </a:rPr>
              <a:t> » (Pape François)</a:t>
            </a:r>
          </a:p>
          <a:p>
            <a:pPr lvl="1"/>
            <a:endParaRPr lang="fr-BE" sz="2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706D5-D8C8-057F-5B00-C29A639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37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6C01B9-701E-ACE3-95E5-651357CB0EC5}"/>
              </a:ext>
            </a:extLst>
          </p:cNvPr>
          <p:cNvSpPr txBox="1"/>
          <p:nvPr/>
        </p:nvSpPr>
        <p:spPr>
          <a:xfrm>
            <a:off x="813618" y="655718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2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5BDB07-C265-4722-3BC7-9A716203C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" y="20804"/>
            <a:ext cx="8596668" cy="1320800"/>
          </a:xfrm>
        </p:spPr>
        <p:txBody>
          <a:bodyPr/>
          <a:lstStyle/>
          <a:p>
            <a:r>
              <a:rPr lang="fr-FR" dirty="0"/>
              <a:t>2.4. Retour sur nos acquis</a:t>
            </a: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262CCC-327B-8623-137A-FE134AAB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38</a:t>
            </a:fld>
            <a:endParaRPr lang="fr-BE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C889223-E716-9C44-9A91-BEDB4E2BBCBE}"/>
              </a:ext>
            </a:extLst>
          </p:cNvPr>
          <p:cNvGrpSpPr/>
          <p:nvPr/>
        </p:nvGrpSpPr>
        <p:grpSpPr>
          <a:xfrm>
            <a:off x="2699393" y="786806"/>
            <a:ext cx="4974813" cy="4166028"/>
            <a:chOff x="3031109" y="959585"/>
            <a:chExt cx="5898736" cy="4909017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3B602D0-4D0C-7195-56CC-AB62C43E5D80}"/>
                </a:ext>
              </a:extLst>
            </p:cNvPr>
            <p:cNvSpPr txBox="1"/>
            <p:nvPr/>
          </p:nvSpPr>
          <p:spPr>
            <a:xfrm flipH="1">
              <a:off x="3031109" y="1808994"/>
              <a:ext cx="2036467" cy="1414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latin typeface="Helvetica Neue" panose="02000503000000020004"/>
                </a:rPr>
                <a:t>Discerner les </a:t>
              </a:r>
              <a:r>
                <a:rPr lang="fr-FR" i="1" dirty="0" err="1">
                  <a:latin typeface="Helvetica Neue" panose="02000503000000020004"/>
                </a:rPr>
                <a:t>kairoi</a:t>
              </a:r>
              <a:r>
                <a:rPr lang="fr-FR" dirty="0">
                  <a:latin typeface="Helvetica Neue" panose="02000503000000020004"/>
                </a:rPr>
                <a:t> à partir des crises de notre temps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B22C4C9-04CF-0775-FD36-FFD1F273D999}"/>
                </a:ext>
              </a:extLst>
            </p:cNvPr>
            <p:cNvSpPr txBox="1"/>
            <p:nvPr/>
          </p:nvSpPr>
          <p:spPr>
            <a:xfrm flipH="1">
              <a:off x="5281575" y="5193726"/>
              <a:ext cx="1628844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latin typeface="Helvetica Neue" panose="02000503000000020004"/>
                </a:rPr>
                <a:t>Construire ensemble</a:t>
              </a:r>
              <a:endParaRPr lang="fr-BE" dirty="0">
                <a:latin typeface="Helvetica Neue" panose="02000503000000020004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1FD7D21-7A37-96AF-41AF-1C258A6A85B3}"/>
                </a:ext>
              </a:extLst>
            </p:cNvPr>
            <p:cNvSpPr txBox="1"/>
            <p:nvPr/>
          </p:nvSpPr>
          <p:spPr>
            <a:xfrm flipH="1">
              <a:off x="7144938" y="1808994"/>
              <a:ext cx="1784907" cy="76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latin typeface="Helvetica Neue" panose="02000503000000020004"/>
                </a:rPr>
                <a:t>Relire et réinterpréter</a:t>
              </a:r>
              <a:endParaRPr lang="fr-BE" dirty="0">
                <a:latin typeface="Helvetica Neue" panose="02000503000000020004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E3C315D-D4FD-0866-A82E-4652356A5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7708" y="959585"/>
              <a:ext cx="4880473" cy="4880473"/>
            </a:xfrm>
            <a:prstGeom prst="arc">
              <a:avLst>
                <a:gd name="adj1" fmla="val 14344908"/>
                <a:gd name="adj2" fmla="val 18162450"/>
              </a:avLst>
            </a:prstGeom>
            <a:ln w="38100" cap="rnd">
              <a:solidFill>
                <a:schemeClr val="accent1"/>
              </a:solidFill>
              <a:headEnd type="none"/>
              <a:tailEnd type="triangle" w="lg" len="lg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  <a:gd name="connsiteX3" fmla="*/ 3736032 w 4880473"/>
                        <a:gd name="connsiteY3" fmla="*/ 1046038 h 4880473"/>
                        <a:gd name="connsiteX4" fmla="*/ 3403777 w 4880473"/>
                        <a:gd name="connsiteY4" fmla="*/ 1403525 h 4880473"/>
                        <a:gd name="connsiteX5" fmla="*/ 3104747 w 4880473"/>
                        <a:gd name="connsiteY5" fmla="*/ 1725263 h 4880473"/>
                        <a:gd name="connsiteX6" fmla="*/ 2805718 w 4880473"/>
                        <a:gd name="connsiteY6" fmla="*/ 2047002 h 4880473"/>
                        <a:gd name="connsiteX7" fmla="*/ 2440237 w 4880473"/>
                        <a:gd name="connsiteY7" fmla="*/ 2440237 h 4880473"/>
                        <a:gd name="connsiteX8" fmla="*/ 2078716 w 4880473"/>
                        <a:gd name="connsiteY8" fmla="*/ 2112375 h 4880473"/>
                        <a:gd name="connsiteX9" fmla="*/ 1771424 w 4880473"/>
                        <a:gd name="connsiteY9" fmla="*/ 1833693 h 4880473"/>
                        <a:gd name="connsiteX10" fmla="*/ 1409903 w 4880473"/>
                        <a:gd name="connsiteY10" fmla="*/ 1505831 h 4880473"/>
                        <a:gd name="connsiteX11" fmla="*/ 1048383 w 4880473"/>
                        <a:gd name="connsiteY11" fmla="*/ 1177970 h 4880473"/>
                        <a:gd name="connsiteX12" fmla="*/ 632634 w 4880473"/>
                        <a:gd name="connsiteY12" fmla="*/ 800929 h 4880473"/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880473" h="4880473" stroke="0" extrusionOk="0">
                          <a:moveTo>
                            <a:pt x="632634" y="800929"/>
                          </a:moveTo>
                          <a:cubicBezTo>
                            <a:pt x="924495" y="227402"/>
                            <a:pt x="1631087" y="50049"/>
                            <a:pt x="2336130" y="2222"/>
                          </a:cubicBezTo>
                          <a:cubicBezTo>
                            <a:pt x="3073858" y="-7512"/>
                            <a:pt x="3560925" y="210682"/>
                            <a:pt x="4101513" y="652803"/>
                          </a:cubicBezTo>
                          <a:cubicBezTo>
                            <a:pt x="4025902" y="774606"/>
                            <a:pt x="3822370" y="904315"/>
                            <a:pt x="3736032" y="1046038"/>
                          </a:cubicBezTo>
                          <a:cubicBezTo>
                            <a:pt x="3649694" y="1187761"/>
                            <a:pt x="3496582" y="1229750"/>
                            <a:pt x="3403777" y="1403525"/>
                          </a:cubicBezTo>
                          <a:cubicBezTo>
                            <a:pt x="3310972" y="1577300"/>
                            <a:pt x="3150413" y="1645651"/>
                            <a:pt x="3104747" y="1725263"/>
                          </a:cubicBezTo>
                          <a:cubicBezTo>
                            <a:pt x="3059082" y="1804875"/>
                            <a:pt x="2909763" y="1922081"/>
                            <a:pt x="2805718" y="2047002"/>
                          </a:cubicBezTo>
                          <a:cubicBezTo>
                            <a:pt x="2701672" y="2171923"/>
                            <a:pt x="2552927" y="2239053"/>
                            <a:pt x="2440237" y="2440237"/>
                          </a:cubicBezTo>
                          <a:cubicBezTo>
                            <a:pt x="2252462" y="2293336"/>
                            <a:pt x="2266347" y="2232572"/>
                            <a:pt x="2078716" y="2112375"/>
                          </a:cubicBezTo>
                          <a:cubicBezTo>
                            <a:pt x="1891085" y="1992178"/>
                            <a:pt x="1866035" y="1866702"/>
                            <a:pt x="1771424" y="1833693"/>
                          </a:cubicBezTo>
                          <a:cubicBezTo>
                            <a:pt x="1676813" y="1800684"/>
                            <a:pt x="1563545" y="1613056"/>
                            <a:pt x="1409903" y="1505831"/>
                          </a:cubicBezTo>
                          <a:cubicBezTo>
                            <a:pt x="1256261" y="1398606"/>
                            <a:pt x="1156573" y="1228967"/>
                            <a:pt x="1048383" y="1177970"/>
                          </a:cubicBezTo>
                          <a:cubicBezTo>
                            <a:pt x="940193" y="1126973"/>
                            <a:pt x="768923" y="922781"/>
                            <a:pt x="632634" y="800929"/>
                          </a:cubicBezTo>
                          <a:close/>
                        </a:path>
                        <a:path w="4880473" h="4880473" fill="none" extrusionOk="0">
                          <a:moveTo>
                            <a:pt x="632634" y="800929"/>
                          </a:moveTo>
                          <a:cubicBezTo>
                            <a:pt x="1156926" y="423097"/>
                            <a:pt x="1752728" y="-29803"/>
                            <a:pt x="2336130" y="2222"/>
                          </a:cubicBezTo>
                          <a:cubicBezTo>
                            <a:pt x="3022241" y="-187159"/>
                            <a:pt x="3564560" y="218394"/>
                            <a:pt x="4101513" y="652803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 Neue" panose="02000503000000020004"/>
              </a:endParaRPr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A3D002D9-51FE-A84F-4AB4-2BCF05FEED98}"/>
                </a:ext>
              </a:extLst>
            </p:cNvPr>
            <p:cNvSpPr>
              <a:spLocks noChangeAspect="1"/>
            </p:cNvSpPr>
            <p:nvPr/>
          </p:nvSpPr>
          <p:spPr>
            <a:xfrm rot="7200000">
              <a:off x="3655762" y="988129"/>
              <a:ext cx="4880473" cy="4880473"/>
            </a:xfrm>
            <a:prstGeom prst="arc">
              <a:avLst>
                <a:gd name="adj1" fmla="val 14344908"/>
                <a:gd name="adj2" fmla="val 18162450"/>
              </a:avLst>
            </a:prstGeom>
            <a:ln w="38100" cap="rnd">
              <a:solidFill>
                <a:schemeClr val="accent1"/>
              </a:solidFill>
              <a:headEnd type="none"/>
              <a:tailEnd type="triangle" w="lg" len="lg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  <a:gd name="connsiteX3" fmla="*/ 3736032 w 4880473"/>
                        <a:gd name="connsiteY3" fmla="*/ 1046038 h 4880473"/>
                        <a:gd name="connsiteX4" fmla="*/ 3403777 w 4880473"/>
                        <a:gd name="connsiteY4" fmla="*/ 1403525 h 4880473"/>
                        <a:gd name="connsiteX5" fmla="*/ 3104747 w 4880473"/>
                        <a:gd name="connsiteY5" fmla="*/ 1725263 h 4880473"/>
                        <a:gd name="connsiteX6" fmla="*/ 2805718 w 4880473"/>
                        <a:gd name="connsiteY6" fmla="*/ 2047002 h 4880473"/>
                        <a:gd name="connsiteX7" fmla="*/ 2440237 w 4880473"/>
                        <a:gd name="connsiteY7" fmla="*/ 2440237 h 4880473"/>
                        <a:gd name="connsiteX8" fmla="*/ 2078716 w 4880473"/>
                        <a:gd name="connsiteY8" fmla="*/ 2112375 h 4880473"/>
                        <a:gd name="connsiteX9" fmla="*/ 1771424 w 4880473"/>
                        <a:gd name="connsiteY9" fmla="*/ 1833693 h 4880473"/>
                        <a:gd name="connsiteX10" fmla="*/ 1409903 w 4880473"/>
                        <a:gd name="connsiteY10" fmla="*/ 1505831 h 4880473"/>
                        <a:gd name="connsiteX11" fmla="*/ 1048383 w 4880473"/>
                        <a:gd name="connsiteY11" fmla="*/ 1177970 h 4880473"/>
                        <a:gd name="connsiteX12" fmla="*/ 632634 w 4880473"/>
                        <a:gd name="connsiteY12" fmla="*/ 800929 h 4880473"/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880473" h="4880473" stroke="0" extrusionOk="0">
                          <a:moveTo>
                            <a:pt x="632634" y="800929"/>
                          </a:moveTo>
                          <a:cubicBezTo>
                            <a:pt x="924495" y="227402"/>
                            <a:pt x="1631087" y="50049"/>
                            <a:pt x="2336130" y="2222"/>
                          </a:cubicBezTo>
                          <a:cubicBezTo>
                            <a:pt x="3073858" y="-7512"/>
                            <a:pt x="3560925" y="210682"/>
                            <a:pt x="4101513" y="652803"/>
                          </a:cubicBezTo>
                          <a:cubicBezTo>
                            <a:pt x="4025902" y="774606"/>
                            <a:pt x="3822370" y="904315"/>
                            <a:pt x="3736032" y="1046038"/>
                          </a:cubicBezTo>
                          <a:cubicBezTo>
                            <a:pt x="3649694" y="1187761"/>
                            <a:pt x="3496582" y="1229750"/>
                            <a:pt x="3403777" y="1403525"/>
                          </a:cubicBezTo>
                          <a:cubicBezTo>
                            <a:pt x="3310972" y="1577300"/>
                            <a:pt x="3150413" y="1645651"/>
                            <a:pt x="3104747" y="1725263"/>
                          </a:cubicBezTo>
                          <a:cubicBezTo>
                            <a:pt x="3059082" y="1804875"/>
                            <a:pt x="2909763" y="1922081"/>
                            <a:pt x="2805718" y="2047002"/>
                          </a:cubicBezTo>
                          <a:cubicBezTo>
                            <a:pt x="2701672" y="2171923"/>
                            <a:pt x="2552927" y="2239053"/>
                            <a:pt x="2440237" y="2440237"/>
                          </a:cubicBezTo>
                          <a:cubicBezTo>
                            <a:pt x="2252462" y="2293336"/>
                            <a:pt x="2266347" y="2232572"/>
                            <a:pt x="2078716" y="2112375"/>
                          </a:cubicBezTo>
                          <a:cubicBezTo>
                            <a:pt x="1891085" y="1992178"/>
                            <a:pt x="1866035" y="1866702"/>
                            <a:pt x="1771424" y="1833693"/>
                          </a:cubicBezTo>
                          <a:cubicBezTo>
                            <a:pt x="1676813" y="1800684"/>
                            <a:pt x="1563545" y="1613056"/>
                            <a:pt x="1409903" y="1505831"/>
                          </a:cubicBezTo>
                          <a:cubicBezTo>
                            <a:pt x="1256261" y="1398606"/>
                            <a:pt x="1156573" y="1228967"/>
                            <a:pt x="1048383" y="1177970"/>
                          </a:cubicBezTo>
                          <a:cubicBezTo>
                            <a:pt x="940193" y="1126973"/>
                            <a:pt x="768923" y="922781"/>
                            <a:pt x="632634" y="800929"/>
                          </a:cubicBezTo>
                          <a:close/>
                        </a:path>
                        <a:path w="4880473" h="4880473" fill="none" extrusionOk="0">
                          <a:moveTo>
                            <a:pt x="632634" y="800929"/>
                          </a:moveTo>
                          <a:cubicBezTo>
                            <a:pt x="1156926" y="423097"/>
                            <a:pt x="1752728" y="-29803"/>
                            <a:pt x="2336130" y="2222"/>
                          </a:cubicBezTo>
                          <a:cubicBezTo>
                            <a:pt x="3022241" y="-187159"/>
                            <a:pt x="3564560" y="218394"/>
                            <a:pt x="4101513" y="652803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 Neue" panose="02000503000000020004"/>
              </a:endParaRPr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4281D85E-46CC-C867-E803-56101B688A04}"/>
                </a:ext>
              </a:extLst>
            </p:cNvPr>
            <p:cNvSpPr>
              <a:spLocks noChangeAspect="1"/>
            </p:cNvSpPr>
            <p:nvPr/>
          </p:nvSpPr>
          <p:spPr>
            <a:xfrm rot="-7200000">
              <a:off x="3655761" y="988128"/>
              <a:ext cx="4880473" cy="4880473"/>
            </a:xfrm>
            <a:prstGeom prst="arc">
              <a:avLst>
                <a:gd name="adj1" fmla="val 14344908"/>
                <a:gd name="adj2" fmla="val 18162450"/>
              </a:avLst>
            </a:prstGeom>
            <a:ln w="38100" cap="rnd">
              <a:solidFill>
                <a:schemeClr val="accent1"/>
              </a:solidFill>
              <a:headEnd type="none"/>
              <a:tailEnd type="triangle" w="lg" len="lg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  <a:gd name="connsiteX3" fmla="*/ 3736032 w 4880473"/>
                        <a:gd name="connsiteY3" fmla="*/ 1046038 h 4880473"/>
                        <a:gd name="connsiteX4" fmla="*/ 3403777 w 4880473"/>
                        <a:gd name="connsiteY4" fmla="*/ 1403525 h 4880473"/>
                        <a:gd name="connsiteX5" fmla="*/ 3104747 w 4880473"/>
                        <a:gd name="connsiteY5" fmla="*/ 1725263 h 4880473"/>
                        <a:gd name="connsiteX6" fmla="*/ 2805718 w 4880473"/>
                        <a:gd name="connsiteY6" fmla="*/ 2047002 h 4880473"/>
                        <a:gd name="connsiteX7" fmla="*/ 2440237 w 4880473"/>
                        <a:gd name="connsiteY7" fmla="*/ 2440237 h 4880473"/>
                        <a:gd name="connsiteX8" fmla="*/ 2078716 w 4880473"/>
                        <a:gd name="connsiteY8" fmla="*/ 2112375 h 4880473"/>
                        <a:gd name="connsiteX9" fmla="*/ 1771424 w 4880473"/>
                        <a:gd name="connsiteY9" fmla="*/ 1833693 h 4880473"/>
                        <a:gd name="connsiteX10" fmla="*/ 1409903 w 4880473"/>
                        <a:gd name="connsiteY10" fmla="*/ 1505831 h 4880473"/>
                        <a:gd name="connsiteX11" fmla="*/ 1048383 w 4880473"/>
                        <a:gd name="connsiteY11" fmla="*/ 1177970 h 4880473"/>
                        <a:gd name="connsiteX12" fmla="*/ 632634 w 4880473"/>
                        <a:gd name="connsiteY12" fmla="*/ 800929 h 4880473"/>
                        <a:gd name="connsiteX0" fmla="*/ 632634 w 4880473"/>
                        <a:gd name="connsiteY0" fmla="*/ 800929 h 4880473"/>
                        <a:gd name="connsiteX1" fmla="*/ 2336130 w 4880473"/>
                        <a:gd name="connsiteY1" fmla="*/ 2222 h 4880473"/>
                        <a:gd name="connsiteX2" fmla="*/ 4101513 w 4880473"/>
                        <a:gd name="connsiteY2" fmla="*/ 652803 h 48804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880473" h="4880473" stroke="0" extrusionOk="0">
                          <a:moveTo>
                            <a:pt x="632634" y="800929"/>
                          </a:moveTo>
                          <a:cubicBezTo>
                            <a:pt x="924495" y="227402"/>
                            <a:pt x="1631087" y="50049"/>
                            <a:pt x="2336130" y="2222"/>
                          </a:cubicBezTo>
                          <a:cubicBezTo>
                            <a:pt x="3073858" y="-7512"/>
                            <a:pt x="3560925" y="210682"/>
                            <a:pt x="4101513" y="652803"/>
                          </a:cubicBezTo>
                          <a:cubicBezTo>
                            <a:pt x="4025902" y="774606"/>
                            <a:pt x="3822370" y="904315"/>
                            <a:pt x="3736032" y="1046038"/>
                          </a:cubicBezTo>
                          <a:cubicBezTo>
                            <a:pt x="3649694" y="1187761"/>
                            <a:pt x="3496582" y="1229750"/>
                            <a:pt x="3403777" y="1403525"/>
                          </a:cubicBezTo>
                          <a:cubicBezTo>
                            <a:pt x="3310972" y="1577300"/>
                            <a:pt x="3150413" y="1645651"/>
                            <a:pt x="3104747" y="1725263"/>
                          </a:cubicBezTo>
                          <a:cubicBezTo>
                            <a:pt x="3059082" y="1804875"/>
                            <a:pt x="2909763" y="1922081"/>
                            <a:pt x="2805718" y="2047002"/>
                          </a:cubicBezTo>
                          <a:cubicBezTo>
                            <a:pt x="2701672" y="2171923"/>
                            <a:pt x="2552927" y="2239053"/>
                            <a:pt x="2440237" y="2440237"/>
                          </a:cubicBezTo>
                          <a:cubicBezTo>
                            <a:pt x="2252462" y="2293336"/>
                            <a:pt x="2266347" y="2232572"/>
                            <a:pt x="2078716" y="2112375"/>
                          </a:cubicBezTo>
                          <a:cubicBezTo>
                            <a:pt x="1891085" y="1992178"/>
                            <a:pt x="1866035" y="1866702"/>
                            <a:pt x="1771424" y="1833693"/>
                          </a:cubicBezTo>
                          <a:cubicBezTo>
                            <a:pt x="1676813" y="1800684"/>
                            <a:pt x="1563545" y="1613056"/>
                            <a:pt x="1409903" y="1505831"/>
                          </a:cubicBezTo>
                          <a:cubicBezTo>
                            <a:pt x="1256261" y="1398606"/>
                            <a:pt x="1156573" y="1228967"/>
                            <a:pt x="1048383" y="1177970"/>
                          </a:cubicBezTo>
                          <a:cubicBezTo>
                            <a:pt x="940193" y="1126973"/>
                            <a:pt x="768923" y="922781"/>
                            <a:pt x="632634" y="800929"/>
                          </a:cubicBezTo>
                          <a:close/>
                        </a:path>
                        <a:path w="4880473" h="4880473" fill="none" extrusionOk="0">
                          <a:moveTo>
                            <a:pt x="632634" y="800929"/>
                          </a:moveTo>
                          <a:cubicBezTo>
                            <a:pt x="1156926" y="423097"/>
                            <a:pt x="1752728" y="-29803"/>
                            <a:pt x="2336130" y="2222"/>
                          </a:cubicBezTo>
                          <a:cubicBezTo>
                            <a:pt x="3022241" y="-187159"/>
                            <a:pt x="3564560" y="218394"/>
                            <a:pt x="4101513" y="652803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 Neue" panose="02000503000000020004"/>
              </a:endParaRP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47A9D944-0C47-F930-D313-DAD1683703D1}"/>
              </a:ext>
            </a:extLst>
          </p:cNvPr>
          <p:cNvSpPr txBox="1"/>
          <p:nvPr/>
        </p:nvSpPr>
        <p:spPr>
          <a:xfrm>
            <a:off x="287606" y="1350405"/>
            <a:ext cx="22571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VOIR</a:t>
            </a:r>
            <a:endParaRPr lang="fr-BE" b="1" u="sng" dirty="0"/>
          </a:p>
          <a:p>
            <a:r>
              <a:rPr lang="fr-BE" sz="1600" dirty="0"/>
              <a:t> = Écouter l’histoire et le vécu des peuples</a:t>
            </a:r>
          </a:p>
          <a:p>
            <a:r>
              <a:rPr lang="fr-BE" sz="1600" dirty="0"/>
              <a:t>&lt; Concret</a:t>
            </a:r>
          </a:p>
          <a:p>
            <a:r>
              <a:rPr lang="fr-BE" sz="1600" dirty="0"/>
              <a:t>&lt; Contexte</a:t>
            </a:r>
          </a:p>
          <a:p>
            <a:r>
              <a:rPr lang="fr-BE" sz="1600" dirty="0"/>
              <a:t>&lt; Crises</a:t>
            </a:r>
            <a:endParaRPr lang="fr-FR" sz="16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669BDA1-6839-4842-B244-6FA6B6371CA1}"/>
              </a:ext>
            </a:extLst>
          </p:cNvPr>
          <p:cNvSpPr txBox="1"/>
          <p:nvPr/>
        </p:nvSpPr>
        <p:spPr>
          <a:xfrm>
            <a:off x="4050673" y="2942454"/>
            <a:ext cx="2721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Théologie du dialogue</a:t>
            </a:r>
            <a:endParaRPr lang="fr-BE" b="1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FF7FFDC-5356-D95B-20F6-0E35DE7C2FB8}"/>
              </a:ext>
            </a:extLst>
          </p:cNvPr>
          <p:cNvSpPr txBox="1"/>
          <p:nvPr/>
        </p:nvSpPr>
        <p:spPr>
          <a:xfrm>
            <a:off x="7846803" y="1286332"/>
            <a:ext cx="26354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JUGER</a:t>
            </a:r>
          </a:p>
          <a:p>
            <a:r>
              <a:rPr lang="fr-FR" sz="1600" dirty="0"/>
              <a:t>= À la lumière de l’Évangile et de la Résurrection du Christ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/>
              <a:t>Relecture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/>
              <a:t>Exercices d’herméneutique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/>
              <a:t>Réinterprétation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Miséricorde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Espérance</a:t>
            </a:r>
            <a:endParaRPr lang="fr-BE" sz="16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4032C5B-42D4-2BAF-2B21-8E34E6B146A6}"/>
              </a:ext>
            </a:extLst>
          </p:cNvPr>
          <p:cNvSpPr txBox="1"/>
          <p:nvPr/>
        </p:nvSpPr>
        <p:spPr>
          <a:xfrm>
            <a:off x="3884458" y="5058657"/>
            <a:ext cx="4423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AGIR</a:t>
            </a:r>
          </a:p>
          <a:p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i="1" dirty="0">
                <a:sym typeface="Wingdings" panose="05000000000000000000" pitchFamily="2" charset="2"/>
              </a:rPr>
              <a:t> </a:t>
            </a:r>
            <a:r>
              <a:rPr lang="fr-FR" i="1" dirty="0" err="1"/>
              <a:t>Métanoia</a:t>
            </a:r>
            <a:endParaRPr lang="fr-FR" i="1" dirty="0"/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Pratique du dialogue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Culture de la rencontre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Fraternité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8E874E5-D76E-4501-E73A-7EAE5547F7F8}"/>
              </a:ext>
            </a:extLst>
          </p:cNvPr>
          <p:cNvSpPr txBox="1"/>
          <p:nvPr/>
        </p:nvSpPr>
        <p:spPr>
          <a:xfrm>
            <a:off x="813618" y="6599864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105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FB5BE-42C1-6072-FB7B-5735E520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fr-FR" dirty="0"/>
              <a:t>2.4. Retour sur nos acquis</a:t>
            </a:r>
            <a:endParaRPr lang="fr-BE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E9E579C1-B13B-5B07-EE52-96CBC455AB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016987"/>
              </p:ext>
            </p:extLst>
          </p:nvPr>
        </p:nvGraphicFramePr>
        <p:xfrm>
          <a:off x="0" y="805343"/>
          <a:ext cx="12214371" cy="6101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1688">
                  <a:extLst>
                    <a:ext uri="{9D8B030D-6E8A-4147-A177-3AD203B41FA5}">
                      <a16:colId xmlns:a16="http://schemas.microsoft.com/office/drawing/2014/main" val="3325687543"/>
                    </a:ext>
                  </a:extLst>
                </a:gridCol>
                <a:gridCol w="6640460">
                  <a:extLst>
                    <a:ext uri="{9D8B030D-6E8A-4147-A177-3AD203B41FA5}">
                      <a16:colId xmlns:a16="http://schemas.microsoft.com/office/drawing/2014/main" val="3002645964"/>
                    </a:ext>
                  </a:extLst>
                </a:gridCol>
                <a:gridCol w="1552223">
                  <a:extLst>
                    <a:ext uri="{9D8B030D-6E8A-4147-A177-3AD203B41FA5}">
                      <a16:colId xmlns:a16="http://schemas.microsoft.com/office/drawing/2014/main" val="1698648900"/>
                    </a:ext>
                  </a:extLst>
                </a:gridCol>
              </a:tblGrid>
              <a:tr h="929205">
                <a:tc>
                  <a:txBody>
                    <a:bodyPr/>
                    <a:lstStyle/>
                    <a:p>
                      <a:r>
                        <a:rPr lang="fr-FR" dirty="0"/>
                        <a:t>VOIR</a:t>
                      </a:r>
                    </a:p>
                    <a:p>
                      <a:r>
                        <a:rPr lang="fr-FR" dirty="0"/>
                        <a:t>= Discerner des lieux, </a:t>
                      </a:r>
                      <a:r>
                        <a:rPr lang="fr-FR" dirty="0">
                          <a:solidFill>
                            <a:srgbClr val="FFFF00"/>
                          </a:solidFill>
                        </a:rPr>
                        <a:t>transformer chaque crise en </a:t>
                      </a:r>
                      <a:r>
                        <a:rPr lang="fr-FR" i="1" dirty="0">
                          <a:solidFill>
                            <a:srgbClr val="FFFF00"/>
                          </a:solidFill>
                        </a:rPr>
                        <a:t>kairos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JUGER</a:t>
                      </a:r>
                    </a:p>
                    <a:p>
                      <a:r>
                        <a:rPr lang="fr-FR" dirty="0"/>
                        <a:t>= Relire, réinterpréter (exercice d’herméneutique)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AGIR</a:t>
                      </a:r>
                    </a:p>
                    <a:p>
                      <a:r>
                        <a:rPr lang="fr-FR" dirty="0"/>
                        <a:t>= Construire ensemble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197863"/>
                  </a:ext>
                </a:extLst>
              </a:tr>
              <a:tr h="5172576">
                <a:tc>
                  <a:txBody>
                    <a:bodyPr/>
                    <a:lstStyle/>
                    <a:p>
                      <a:r>
                        <a:rPr lang="fr-FR" u="sng" dirty="0"/>
                        <a:t>Crises</a:t>
                      </a:r>
                      <a:r>
                        <a:rPr lang="fr-FR" dirty="0"/>
                        <a:t> politiques, sociales, économiques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u="sng" dirty="0"/>
                        <a:t>Crises</a:t>
                      </a:r>
                      <a:r>
                        <a:rPr lang="fr-FR" dirty="0"/>
                        <a:t> écologiques et sanitaires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u="sng" dirty="0"/>
                        <a:t>Crises</a:t>
                      </a:r>
                      <a:r>
                        <a:rPr lang="fr-FR" dirty="0"/>
                        <a:t> des migrants, crises de la liberté religieuse</a:t>
                      </a:r>
                    </a:p>
                    <a:p>
                      <a:pPr algn="ctr"/>
                      <a:endParaRPr lang="fr-FR" u="sng" dirty="0"/>
                    </a:p>
                    <a:p>
                      <a:pPr algn="ctr"/>
                      <a:endParaRPr lang="fr-FR" u="sng" dirty="0"/>
                    </a:p>
                    <a:p>
                      <a:pPr algn="ctr"/>
                      <a:r>
                        <a:rPr lang="fr-FR" u="sng" dirty="0"/>
                        <a:t>CAUSES</a:t>
                      </a:r>
                      <a:r>
                        <a:rPr lang="fr-FR" u="none" dirty="0"/>
                        <a:t> </a:t>
                      </a:r>
                    </a:p>
                    <a:p>
                      <a:endParaRPr lang="fr-FR" sz="200" dirty="0"/>
                    </a:p>
                    <a:p>
                      <a:pPr marL="0" indent="0" algn="ctr">
                        <a:buFontTx/>
                        <a:buNone/>
                      </a:pPr>
                      <a:endParaRPr lang="fr-FR" sz="400" dirty="0"/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/>
                        <a:t>Paradigme technocratique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/>
                        <a:t>Anthropocentrisme</a:t>
                      </a:r>
                    </a:p>
                    <a:p>
                      <a:pPr marL="285750" marR="0" lvl="0" indent="-28575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dirty="0"/>
                        <a:t>Individualisme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dirty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BE" i="1" dirty="0" err="1"/>
                        <a:t>Laudato</a:t>
                      </a:r>
                      <a:r>
                        <a:rPr lang="fr-BE" i="1" dirty="0"/>
                        <a:t> si’ </a:t>
                      </a:r>
                      <a:r>
                        <a:rPr lang="fr-BE" dirty="0"/>
                        <a:t>: encyclique écologique et sociale pour répondre au cri de la terre et des plus pauvres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BE" sz="10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dirty="0"/>
                        <a:t>Ex.:  </a:t>
                      </a:r>
                      <a:r>
                        <a:rPr lang="fr-BE" dirty="0" err="1"/>
                        <a:t>Gn</a:t>
                      </a:r>
                      <a:r>
                        <a:rPr lang="fr-BE" dirty="0"/>
                        <a:t> 2, 15 &gt; </a:t>
                      </a:r>
                      <a:r>
                        <a:rPr lang="fr-BE" dirty="0" err="1"/>
                        <a:t>Gn</a:t>
                      </a:r>
                      <a:r>
                        <a:rPr lang="fr-BE" dirty="0"/>
                        <a:t> 1, 28 : « soumettez-la »</a:t>
                      </a:r>
                      <a:endParaRPr lang="fr-BE" dirty="0">
                        <a:sym typeface="Wingdings" panose="05000000000000000000" pitchFamily="2" charset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à"/>
                      </a:pPr>
                      <a:r>
                        <a:rPr lang="fr-BE" dirty="0">
                          <a:sym typeface="Wingdings" panose="05000000000000000000" pitchFamily="2" charset="2"/>
                        </a:rPr>
                        <a:t>Protéger, sauvegarder, préserver, soigner, cultiver, etc.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à"/>
                      </a:pPr>
                      <a:r>
                        <a:rPr lang="fr-BE" dirty="0">
                          <a:sym typeface="Wingdings" panose="05000000000000000000" pitchFamily="2" charset="2"/>
                        </a:rPr>
                        <a:t>« Tout est lié »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BE" dirty="0">
                        <a:sym typeface="Wingdings" panose="05000000000000000000" pitchFamily="2" charset="2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BE" i="1" dirty="0" err="1">
                          <a:sym typeface="Wingdings" panose="05000000000000000000" pitchFamily="2" charset="2"/>
                        </a:rPr>
                        <a:t>Fratelli</a:t>
                      </a:r>
                      <a:r>
                        <a:rPr lang="fr-BE" i="1" dirty="0">
                          <a:sym typeface="Wingdings" panose="05000000000000000000" pitchFamily="2" charset="2"/>
                        </a:rPr>
                        <a:t> tutti </a:t>
                      </a:r>
                      <a:r>
                        <a:rPr lang="fr-BE" i="0" dirty="0">
                          <a:sym typeface="Wingdings" panose="05000000000000000000" pitchFamily="2" charset="2"/>
                        </a:rPr>
                        <a:t>: encyclique sur la fraternité et l’amitié sociale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fr-BE" dirty="0">
                          <a:sym typeface="Wingdings" panose="05000000000000000000" pitchFamily="2" charset="2"/>
                        </a:rPr>
                        <a:t>Ex.: La parabole du </a:t>
                      </a:r>
                      <a:r>
                        <a:rPr lang="fr-BE" i="1" dirty="0">
                          <a:sym typeface="Wingdings" panose="05000000000000000000" pitchFamily="2" charset="2"/>
                        </a:rPr>
                        <a:t>Bon Samaritain</a:t>
                      </a:r>
                      <a:r>
                        <a:rPr lang="fr-BE" dirty="0">
                          <a:sym typeface="Wingdings" panose="05000000000000000000" pitchFamily="2" charset="2"/>
                        </a:rPr>
                        <a:t> (</a:t>
                      </a:r>
                      <a:r>
                        <a:rPr lang="fr-BE" dirty="0" err="1">
                          <a:sym typeface="Wingdings" panose="05000000000000000000" pitchFamily="2" charset="2"/>
                        </a:rPr>
                        <a:t>Lc</a:t>
                      </a:r>
                      <a:r>
                        <a:rPr lang="fr-BE" dirty="0">
                          <a:sym typeface="Wingdings" panose="05000000000000000000" pitchFamily="2" charset="2"/>
                        </a:rPr>
                        <a:t> 10, 25-37)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fr-BE" u="sng" dirty="0">
                        <a:sym typeface="Wingdings" panose="05000000000000000000" pitchFamily="2" charset="2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BE" u="sng" dirty="0">
                          <a:sym typeface="Wingdings" panose="05000000000000000000" pitchFamily="2" charset="2"/>
                        </a:rPr>
                        <a:t>TRAVAIL COLLECTIF</a:t>
                      </a:r>
                      <a:r>
                        <a:rPr lang="fr-BE" u="none" dirty="0"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BE" sz="200" dirty="0">
                        <a:sym typeface="Wingdings" panose="05000000000000000000" pitchFamily="2" charset="2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r-FR" sz="400" dirty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dirty="0"/>
                        <a:t>&lt; Évangiles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dirty="0"/>
                        <a:t>&lt; Miséricorde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dirty="0"/>
                        <a:t>&lt; Espérance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sz="1000" dirty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dirty="0"/>
                        <a:t>Adopter une herméneutique adéquate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FR" sz="100" i="1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i="1" dirty="0" err="1"/>
                        <a:t>Métanoia</a:t>
                      </a:r>
                      <a:endParaRPr lang="fr-FR" i="1" dirty="0"/>
                    </a:p>
                    <a:p>
                      <a:endParaRPr lang="fr-FR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dirty="0"/>
                        <a:t>Dialogue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dirty="0"/>
                        <a:t>Rencontre</a:t>
                      </a:r>
                    </a:p>
                    <a:p>
                      <a:endParaRPr lang="fr-FR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dirty="0"/>
                        <a:t>Fraternité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fr-BE" u="sng" dirty="0"/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BE" u="sng" dirty="0"/>
                        <a:t>SOLUTIONS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fr-BE" sz="400" u="sng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« La crise peut devenir un </a:t>
                      </a:r>
                      <a:r>
                        <a:rPr lang="fr-FR" sz="1800" i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kairos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, un moment opportun </a:t>
                      </a:r>
                      <a:br>
                        <a:rPr lang="fr-FR" sz="18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</a:br>
                      <a:r>
                        <a:rPr lang="fr-FR" sz="18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qui nous pousse à emprunter de nouveaux chemins 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56031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0F1A606-00A1-34CA-CA41-215ADA1598CD}"/>
              </a:ext>
            </a:extLst>
          </p:cNvPr>
          <p:cNvSpPr txBox="1"/>
          <p:nvPr/>
        </p:nvSpPr>
        <p:spPr>
          <a:xfrm>
            <a:off x="186580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92F7EB91-34AE-7179-1E4C-E69C422E1B39}"/>
              </a:ext>
            </a:extLst>
          </p:cNvPr>
          <p:cNvSpPr/>
          <p:nvPr/>
        </p:nvSpPr>
        <p:spPr>
          <a:xfrm>
            <a:off x="3473042" y="1772092"/>
            <a:ext cx="436228" cy="1778467"/>
          </a:xfrm>
          <a:prstGeom prst="rightBrace">
            <a:avLst>
              <a:gd name="adj1" fmla="val 8333"/>
              <a:gd name="adj2" fmla="val 5198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069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7104A-BCC5-3FE4-3EAA-59BD3249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68" y="265471"/>
            <a:ext cx="7329948" cy="11946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i="1" dirty="0"/>
              <a:t>Quelques concepts en « théologie pratique fondamentale »</a:t>
            </a:r>
            <a:endParaRPr lang="fr-BE" sz="2800" i="1" dirty="0"/>
          </a:p>
        </p:txBody>
      </p:sp>
      <p:pic>
        <p:nvPicPr>
          <p:cNvPr id="1026" name="Picture 2" descr="Une image contenant texte, chat, assis, vieux&#10;&#10;Description générée automatiquement">
            <a:extLst>
              <a:ext uri="{FF2B5EF4-FFF2-40B4-BE49-F238E27FC236}">
                <a16:creationId xmlns:a16="http://schemas.microsoft.com/office/drawing/2014/main" id="{94D040BE-9121-BBDE-DA80-2021E1E3A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8" r="17603" b="9090"/>
          <a:stretch/>
        </p:blipFill>
        <p:spPr bwMode="auto">
          <a:xfrm>
            <a:off x="20" y="10"/>
            <a:ext cx="2734036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Isosceles Triangle 1030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E7FF2D-A8A8-5AC0-47A1-4002E1F02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561" y="1725551"/>
            <a:ext cx="6736891" cy="4315811"/>
          </a:xfrm>
        </p:spPr>
        <p:txBody>
          <a:bodyPr>
            <a:normAutofit/>
          </a:bodyPr>
          <a:lstStyle/>
          <a:p>
            <a:r>
              <a:rPr lang="fr-FR" sz="3000" dirty="0"/>
              <a:t>Les « lieux théologiques »</a:t>
            </a:r>
          </a:p>
          <a:p>
            <a:pPr marL="0" indent="0">
              <a:buNone/>
            </a:pPr>
            <a:endParaRPr lang="fr-FR" sz="3000" dirty="0"/>
          </a:p>
          <a:p>
            <a:pPr lvl="1"/>
            <a:r>
              <a:rPr lang="fr-FR" sz="2200" dirty="0"/>
              <a:t>Melchior Cano, </a:t>
            </a:r>
            <a:r>
              <a:rPr lang="fr-FR" sz="2200" i="1" dirty="0"/>
              <a:t>De </a:t>
            </a:r>
            <a:r>
              <a:rPr lang="fr-FR" sz="2200" i="1" dirty="0" err="1"/>
              <a:t>locis</a:t>
            </a:r>
            <a:r>
              <a:rPr lang="fr-FR" sz="2200" i="1" dirty="0"/>
              <a:t> </a:t>
            </a:r>
            <a:r>
              <a:rPr lang="fr-FR" sz="2200" i="1" dirty="0" err="1"/>
              <a:t>theologicis</a:t>
            </a:r>
            <a:r>
              <a:rPr lang="fr-FR" sz="2200" i="1" dirty="0"/>
              <a:t> </a:t>
            </a:r>
            <a:r>
              <a:rPr lang="fr-FR" sz="2200" dirty="0"/>
              <a:t>(1563)</a:t>
            </a:r>
          </a:p>
          <a:p>
            <a:pPr lvl="1"/>
            <a:r>
              <a:rPr lang="fr-FR" sz="2200" dirty="0"/>
              <a:t>« = Des domaines particulièrement stimulants pour la réflexion et l’argumentation théologiques »</a:t>
            </a:r>
          </a:p>
          <a:p>
            <a:pPr lvl="1"/>
            <a:r>
              <a:rPr lang="fr-FR" sz="2200" dirty="0"/>
              <a:t>7 lieux propres et 3 lieux annexes</a:t>
            </a:r>
          </a:p>
          <a:p>
            <a:pPr lvl="2"/>
            <a:r>
              <a:rPr lang="fr-FR" sz="2000" dirty="0"/>
              <a:t>Pertinence d’une philosophie de l’histoire pour la réflexion théologique</a:t>
            </a:r>
          </a:p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282CA9-530C-60D0-9F84-C34AD6AD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4</a:t>
            </a:fld>
            <a:endParaRPr lang="fr-BE"/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90FF3B3D-6593-2159-8978-1817EE292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34056" y="6592529"/>
            <a:ext cx="5646370" cy="306054"/>
          </a:xfrm>
        </p:spPr>
        <p:txBody>
          <a:bodyPr/>
          <a:lstStyle/>
          <a:p>
            <a:pPr algn="ctr"/>
            <a:r>
              <a:rPr lang="fr-FR" sz="1200" dirty="0"/>
              <a:t>Geoffrey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Legr</a:t>
            </a:r>
            <a:r>
              <a:rPr lang="fr-FR" sz="1200" dirty="0"/>
              <a:t>and 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6707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A39787-7875-89AD-738A-2C54F1CF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2.5. Concrètement…</a:t>
            </a:r>
            <a:endParaRPr lang="fr-BE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02D72D3A-B2E6-1BCF-0AA1-7E848B421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060561"/>
              </p:ext>
            </p:extLst>
          </p:nvPr>
        </p:nvGraphicFramePr>
        <p:xfrm>
          <a:off x="352338" y="1359017"/>
          <a:ext cx="9504725" cy="4302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51">
                  <a:extLst>
                    <a:ext uri="{9D8B030D-6E8A-4147-A177-3AD203B41FA5}">
                      <a16:colId xmlns:a16="http://schemas.microsoft.com/office/drawing/2014/main" val="2373734401"/>
                    </a:ext>
                  </a:extLst>
                </a:gridCol>
                <a:gridCol w="3900881">
                  <a:extLst>
                    <a:ext uri="{9D8B030D-6E8A-4147-A177-3AD203B41FA5}">
                      <a16:colId xmlns:a16="http://schemas.microsoft.com/office/drawing/2014/main" val="2303583851"/>
                    </a:ext>
                  </a:extLst>
                </a:gridCol>
                <a:gridCol w="3204593">
                  <a:extLst>
                    <a:ext uri="{9D8B030D-6E8A-4147-A177-3AD203B41FA5}">
                      <a16:colId xmlns:a16="http://schemas.microsoft.com/office/drawing/2014/main" val="506005894"/>
                    </a:ext>
                  </a:extLst>
                </a:gridCol>
              </a:tblGrid>
              <a:tr h="644751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Solidarité avec les plus pauvres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Engagement pour l’écologie intégrale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Ouverture au dialogue interreligieux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90694"/>
                  </a:ext>
                </a:extLst>
              </a:tr>
              <a:tr h="355813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Événements thématiques : journée des migrants, journée mondiale des pauvres, etc.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Associations : Entraide et Fraternité, Action Vivre Ensemble, Caritas, etc.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…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Un livre : </a:t>
                      </a:r>
                      <a:r>
                        <a:rPr lang="fr-FR" i="1" dirty="0" err="1"/>
                        <a:t>Laudato</a:t>
                      </a:r>
                      <a:r>
                        <a:rPr lang="fr-FR" i="1" dirty="0"/>
                        <a:t> Si’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i="0" dirty="0" err="1"/>
                        <a:t>Écolieux</a:t>
                      </a:r>
                      <a:r>
                        <a:rPr lang="fr-FR" i="0" dirty="0"/>
                        <a:t> : « Village de François », potagers partagés, jardins maraîchers, etc.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i="0" dirty="0"/>
                        <a:t>Création de référents pour l’écologie intégrale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i="0" dirty="0"/>
                        <a:t>Des initiatives : Campus de la Transition, Label Église verte, Saison de la Création, Jeûne pour le climat, Assises chrétiennes de l’écologie, Café-restaurant « </a:t>
                      </a:r>
                      <a:r>
                        <a:rPr lang="fr-FR" i="0" dirty="0" err="1"/>
                        <a:t>Laudato</a:t>
                      </a:r>
                      <a:r>
                        <a:rPr lang="fr-FR" i="0" dirty="0"/>
                        <a:t> Si’ »,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Quelques livres : </a:t>
                      </a:r>
                      <a:r>
                        <a:rPr lang="fr-FR" i="1" dirty="0" err="1"/>
                        <a:t>Fratelli</a:t>
                      </a:r>
                      <a:r>
                        <a:rPr lang="fr-FR" i="1" dirty="0"/>
                        <a:t> tutti</a:t>
                      </a:r>
                      <a:r>
                        <a:rPr lang="fr-FR" dirty="0"/>
                        <a:t>, </a:t>
                      </a:r>
                      <a:r>
                        <a:rPr lang="fr-FR" i="1" dirty="0"/>
                        <a:t>Ouverture au dialogue interreligieux </a:t>
                      </a:r>
                      <a:r>
                        <a:rPr lang="fr-FR" dirty="0"/>
                        <a:t>(J. Melloni), </a:t>
                      </a:r>
                      <a:r>
                        <a:rPr lang="fr-FR" i="1" dirty="0"/>
                        <a:t>Des milles et une façons d’être juif ou musulmans </a:t>
                      </a:r>
                      <a:r>
                        <a:rPr lang="fr-FR" dirty="0"/>
                        <a:t>(D. </a:t>
                      </a:r>
                      <a:r>
                        <a:rPr lang="fr-FR" dirty="0" err="1"/>
                        <a:t>Horvilleur</a:t>
                      </a:r>
                      <a:r>
                        <a:rPr lang="fr-FR" dirty="0"/>
                        <a:t> et R. Benzine), etc.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Des organisations et des initiatives : El </a:t>
                      </a:r>
                      <a:r>
                        <a:rPr lang="fr-FR" dirty="0" err="1"/>
                        <a:t>Kalima</a:t>
                      </a:r>
                      <a:r>
                        <a:rPr lang="fr-FR" dirty="0"/>
                        <a:t>, In </a:t>
                      </a:r>
                      <a:r>
                        <a:rPr lang="fr-FR" dirty="0" err="1"/>
                        <a:t>Touch</a:t>
                      </a:r>
                      <a:r>
                        <a:rPr lang="fr-FR" dirty="0"/>
                        <a:t>, </a:t>
                      </a:r>
                      <a:r>
                        <a:rPr lang="fr-FR" dirty="0" err="1"/>
                        <a:t>Emouna</a:t>
                      </a:r>
                      <a:r>
                        <a:rPr lang="fr-FR" dirty="0"/>
                        <a:t>, </a:t>
                      </a:r>
                      <a:r>
                        <a:rPr lang="fr-FR" dirty="0" err="1"/>
                        <a:t>Focolare</a:t>
                      </a:r>
                      <a:r>
                        <a:rPr lang="fr-FR" dirty="0"/>
                        <a:t>, Centre Avec, etc.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108516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B5C648-C125-2CA7-F652-C159AD232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40</a:t>
            </a:fld>
            <a:endParaRPr lang="fr-BE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763AF1-D47D-A5F8-C6AF-E2C6B72745A5}"/>
              </a:ext>
            </a:extLst>
          </p:cNvPr>
          <p:cNvSpPr txBox="1"/>
          <p:nvPr/>
        </p:nvSpPr>
        <p:spPr>
          <a:xfrm>
            <a:off x="186580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E34A26-D5CC-C3DB-4B7B-4775CFE4725E}"/>
              </a:ext>
            </a:extLst>
          </p:cNvPr>
          <p:cNvSpPr txBox="1"/>
          <p:nvPr/>
        </p:nvSpPr>
        <p:spPr>
          <a:xfrm>
            <a:off x="1233518" y="5718196"/>
            <a:ext cx="7357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Pour une Église en « sortie missionnaire » qui annonce l’Évangile, tout en se renouvelant sans cesse (</a:t>
            </a:r>
            <a:r>
              <a:rPr lang="fr-FR" i="1" dirty="0" err="1"/>
              <a:t>Evangelii</a:t>
            </a:r>
            <a:r>
              <a:rPr lang="fr-FR" i="1" dirty="0"/>
              <a:t> </a:t>
            </a:r>
            <a:r>
              <a:rPr lang="fr-FR" i="1" dirty="0" err="1"/>
              <a:t>Gaudium</a:t>
            </a:r>
            <a:r>
              <a:rPr lang="fr-FR" dirty="0"/>
              <a:t>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275657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3FDCC-BCED-F318-D26D-2E1ABA34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Agir ou construire ensemble …</a:t>
            </a: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57F9BE-A86C-F10D-C698-6FE9AC59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41</a:t>
            </a:fld>
            <a:endParaRPr lang="fr-BE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C928602-9094-FBC9-646F-8F3306E28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507" y="1852216"/>
            <a:ext cx="4336801" cy="38814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AE4A4B-8CE1-D486-48BF-C321AE9E3202}"/>
              </a:ext>
            </a:extLst>
          </p:cNvPr>
          <p:cNvSpPr txBox="1"/>
          <p:nvPr/>
        </p:nvSpPr>
        <p:spPr>
          <a:xfrm>
            <a:off x="1167579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2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6AD4D-7B43-190C-BCEB-CF8D3673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références bibliographiques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CE8507-D4DD-A11A-4191-9C04D31D5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257" y="1710813"/>
            <a:ext cx="9336821" cy="4330549"/>
          </a:xfrm>
        </p:spPr>
        <p:txBody>
          <a:bodyPr>
            <a:normAutofit/>
          </a:bodyPr>
          <a:lstStyle/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APTEF. Site internet : </a:t>
            </a:r>
            <a:r>
              <a:rPr lang="fr-FR" sz="2200" dirty="0">
                <a:solidFill>
                  <a:schemeClr val="tx1"/>
                </a:solidFill>
                <a:latin typeface="+mj-lt"/>
                <a:hlinkClick r:id="rId3"/>
              </a:rPr>
              <a:t>https://www.aptef.net/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CURRÒ Salvatore, « Le défi de l’ ‘avec’ ou la pratique du ‘</a:t>
            </a:r>
            <a:r>
              <a:rPr lang="fr-FR" sz="2200" dirty="0" err="1">
                <a:solidFill>
                  <a:schemeClr val="tx1"/>
                </a:solidFill>
                <a:latin typeface="+mj-lt"/>
              </a:rPr>
              <a:t>syn-oder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’ », dans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Lumen Vitae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, 76 (2021), p. 396-402.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DESMAZIÈRES Agnès,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Le dialogue pour surmonter la crise. Le pari réformateur du pape François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 (Forum), Paris, Salvator, 2019.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FRANCOIS (Pape)</a:t>
            </a:r>
            <a:r>
              <a:rPr lang="fr-FR" sz="2200" b="0" i="0" u="none" strike="noStrike" baseline="0" dirty="0">
                <a:solidFill>
                  <a:schemeClr val="tx1"/>
                </a:solidFill>
                <a:latin typeface="+mj-lt"/>
              </a:rPr>
              <a:t>, </a:t>
            </a:r>
            <a:r>
              <a:rPr lang="fr-FR" sz="2200" b="0" i="1" u="none" strike="noStrike" baseline="0" dirty="0">
                <a:solidFill>
                  <a:schemeClr val="tx1"/>
                </a:solidFill>
                <a:latin typeface="+mj-lt"/>
              </a:rPr>
              <a:t>Discours à la curie romaine pour les vœux de Noel 2020 </a:t>
            </a:r>
            <a:r>
              <a:rPr lang="fr-BE" sz="2200" b="0" i="0" u="none" strike="noStrike" baseline="0" dirty="0">
                <a:solidFill>
                  <a:schemeClr val="tx1"/>
                </a:solidFill>
                <a:latin typeface="+mj-lt"/>
              </a:rPr>
              <a:t>(Rome, 21 décembre 2020) [en ligne].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FRANCOIS (Pape),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Discours aux participants au Congrès sur le thème ‘Lignes de développement du Pacte éducatif mondial’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(Rome, 1</a:t>
            </a:r>
            <a:r>
              <a:rPr lang="fr-FR" sz="2200" baseline="30000" dirty="0">
                <a:solidFill>
                  <a:schemeClr val="tx1"/>
                </a:solidFill>
                <a:latin typeface="+mj-lt"/>
              </a:rPr>
              <a:t>er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 juin 2022)</a:t>
            </a:r>
            <a:r>
              <a:rPr lang="fr-BE" sz="2200" b="0" i="0" u="none" strike="noStrike" baseline="0" dirty="0">
                <a:solidFill>
                  <a:schemeClr val="tx1"/>
                </a:solidFill>
                <a:latin typeface="+mj-lt"/>
              </a:rPr>
              <a:t> [en ligne].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A2D33-1C75-F1E0-FD81-26981218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42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36EA11-B8B8-1201-F1F4-78F07E230D76}"/>
              </a:ext>
            </a:extLst>
          </p:cNvPr>
          <p:cNvSpPr txBox="1"/>
          <p:nvPr/>
        </p:nvSpPr>
        <p:spPr>
          <a:xfrm>
            <a:off x="813618" y="6542443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8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6AD4D-7B43-190C-BCEB-CF8D3673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références bibliographiques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CE8507-D4DD-A11A-4191-9C04D31D5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77" y="1694576"/>
            <a:ext cx="9753600" cy="51634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FR" sz="1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FRANCOIS (Pape),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Discours lors de la visite à Naples à l’occasion de la conférence « La théologie après </a:t>
            </a:r>
            <a:r>
              <a:rPr lang="fr-FR" sz="2200" i="1" dirty="0" err="1">
                <a:solidFill>
                  <a:schemeClr val="tx1"/>
                </a:solidFill>
                <a:latin typeface="+mj-lt"/>
              </a:rPr>
              <a:t>Veritatis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200" i="1" dirty="0" err="1">
                <a:solidFill>
                  <a:schemeClr val="tx1"/>
                </a:solidFill>
                <a:latin typeface="+mj-lt"/>
              </a:rPr>
              <a:t>gaudium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 dans le contexte méditerranéen »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(Naples, 21 juin 2019) </a:t>
            </a:r>
            <a:r>
              <a:rPr lang="fr-BE" sz="2200" b="0" i="0" u="none" strike="noStrike" baseline="0" dirty="0">
                <a:solidFill>
                  <a:schemeClr val="tx1"/>
                </a:solidFill>
                <a:latin typeface="+mj-lt"/>
              </a:rPr>
              <a:t>[en ligne].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FRANCOIS (Pape),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Message vidéo du Pape François pour la 2</a:t>
            </a:r>
            <a:r>
              <a:rPr lang="fr-FR" sz="2200" i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 journée internationale de la fraternité humaine </a:t>
            </a:r>
            <a:r>
              <a:rPr lang="fr-FR" sz="2200" i="0" dirty="0">
                <a:solidFill>
                  <a:schemeClr val="tx1"/>
                </a:solidFill>
                <a:latin typeface="+mj-lt"/>
              </a:rPr>
              <a:t>(Rome, 4 février 2022) </a:t>
            </a:r>
            <a:r>
              <a:rPr lang="fr-BE" sz="2200" b="0" i="0" u="none" strike="noStrike" baseline="0" dirty="0">
                <a:solidFill>
                  <a:schemeClr val="tx1"/>
                </a:solidFill>
                <a:latin typeface="+mj-lt"/>
              </a:rPr>
              <a:t>[en ligne].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LEGRAND Geoffrey, « Le kairos chez Tillich », dans François-Xavier AMHERDT (éd.),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Tout, tout de suite. Parole de Dieu et médiations chrétiennes dans une culture de l’immédiateté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, Bruxelles / Québec / Saint-Maurice, Lumen Vitae / Novalis / Saint-Augustin, 2020, p. 131-143. </a:t>
            </a:r>
          </a:p>
          <a:p>
            <a:pPr marL="0" indent="0" algn="just">
              <a:buNone/>
            </a:pPr>
            <a:endParaRPr lang="fr-FR" sz="2000" dirty="0">
              <a:solidFill>
                <a:schemeClr val="tx1"/>
              </a:solidFill>
              <a:latin typeface="+mj-lt"/>
            </a:endParaRPr>
          </a:p>
          <a:p>
            <a:pPr algn="just"/>
            <a:endParaRPr lang="fr-FR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fr-BE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A2D33-1C75-F1E0-FD81-26981218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43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C322CA-873F-A001-3E53-A930E09E273F}"/>
              </a:ext>
            </a:extLst>
          </p:cNvPr>
          <p:cNvSpPr txBox="1"/>
          <p:nvPr/>
        </p:nvSpPr>
        <p:spPr>
          <a:xfrm>
            <a:off x="81361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843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33626-14F7-2CD9-07B5-EB62DABDC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références bibliographiques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C865C-3980-5534-73B6-54AE58AAF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04" y="2160589"/>
            <a:ext cx="9722840" cy="3880773"/>
          </a:xfrm>
        </p:spPr>
        <p:txBody>
          <a:bodyPr>
            <a:normAutofit/>
          </a:bodyPr>
          <a:lstStyle/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LEGRAND Geoffrey, « De la synodalité à l’écologie intégrale. Quelles dynamiques pour construire ensemble », dans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Revue théologique de Louvain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, 53 (2022), p. 269-291.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ROHMER Céline, « De la tradition synodale à l’événement synodal ou comment la Bible interroge la pratique », dans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Recherches de science religieuse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, 107 (2019), p. 209-224.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ROUTHIER Gilles, « ‘‘Les signes des temps.’’ Fortune et infortune d’une expression du Concile Vatican II », dans </a:t>
            </a:r>
            <a:r>
              <a:rPr lang="fr-FR" sz="2200" i="1" dirty="0">
                <a:solidFill>
                  <a:schemeClr val="tx1"/>
                </a:solidFill>
                <a:latin typeface="+mj-lt"/>
              </a:rPr>
              <a:t>Transversalités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, 118 (2011), p. 22-102.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+mj-lt"/>
              </a:rPr>
              <a:t>VATICAN. Site internet: </a:t>
            </a:r>
            <a:r>
              <a:rPr lang="fr-FR" sz="2200" dirty="0">
                <a:solidFill>
                  <a:schemeClr val="tx1"/>
                </a:solidFill>
                <a:latin typeface="+mj-lt"/>
                <a:hlinkClick r:id="rId3"/>
              </a:rPr>
              <a:t>https://www.vatican.va/content/vatican/fr.html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775FF8-21D5-4545-0A0F-18D6D84AE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44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23A6D-B6A2-AD93-53FB-FE697175FE25}"/>
              </a:ext>
            </a:extLst>
          </p:cNvPr>
          <p:cNvSpPr txBox="1"/>
          <p:nvPr/>
        </p:nvSpPr>
        <p:spPr>
          <a:xfrm>
            <a:off x="813618" y="658100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03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7104A-BCC5-3FE4-3EAA-59BD3249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i="1" dirty="0"/>
              <a:t>Quelques concepts en « théologie pratique fondamentale »</a:t>
            </a:r>
            <a:endParaRPr lang="fr-BE" sz="2800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E7FF2D-A8A8-5AC0-47A1-4002E1F02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2117" y="2160589"/>
            <a:ext cx="5191751" cy="3650584"/>
          </a:xfrm>
        </p:spPr>
        <p:txBody>
          <a:bodyPr>
            <a:normAutofit/>
          </a:bodyPr>
          <a:lstStyle/>
          <a:p>
            <a:r>
              <a:rPr lang="fr-FR" sz="2200" dirty="0"/>
              <a:t>Les « signes des temps »</a:t>
            </a:r>
          </a:p>
          <a:p>
            <a:pPr marL="0" indent="0">
              <a:buNone/>
            </a:pPr>
            <a:endParaRPr lang="fr-FR" dirty="0"/>
          </a:p>
          <a:p>
            <a:pPr lvl="1"/>
            <a:r>
              <a:rPr lang="fr-FR" sz="2000" dirty="0"/>
              <a:t>Expression liée au Concile Vatican II</a:t>
            </a:r>
          </a:p>
          <a:p>
            <a:pPr marL="457200" lvl="1" indent="0">
              <a:buNone/>
            </a:pPr>
            <a:endParaRPr lang="fr-FR" sz="2000" dirty="0"/>
          </a:p>
          <a:p>
            <a:pPr lvl="1"/>
            <a:r>
              <a:rPr lang="fr-FR" sz="2000" dirty="0"/>
              <a:t> </a:t>
            </a:r>
            <a:r>
              <a:rPr lang="fr-FR" sz="2000" i="1" dirty="0" err="1"/>
              <a:t>Gaudium</a:t>
            </a:r>
            <a:r>
              <a:rPr lang="fr-FR" sz="2000" i="1" dirty="0"/>
              <a:t> et </a:t>
            </a:r>
            <a:r>
              <a:rPr lang="fr-FR" sz="2000" i="1" dirty="0" err="1"/>
              <a:t>spes</a:t>
            </a:r>
            <a:r>
              <a:rPr lang="fr-FR" sz="2000" dirty="0"/>
              <a:t>, 4 et 11</a:t>
            </a:r>
          </a:p>
          <a:p>
            <a:pPr marL="457200" lvl="1" indent="0">
              <a:buNone/>
            </a:pPr>
            <a:endParaRPr lang="fr-FR" sz="2000" dirty="0"/>
          </a:p>
          <a:p>
            <a:pPr lvl="1"/>
            <a:r>
              <a:rPr lang="fr-FR" sz="2000" dirty="0"/>
              <a:t>Dieu s’adresse encore à nous dans l’histoire à travers les signes qu’il faut interpréter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FAB7BD6-2845-6AD7-13D4-824144DC9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r="7083"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1" name="Isosceles Triangle 105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282CA9-530C-60D0-9F84-C34AD6AD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1996" y="6041362"/>
            <a:ext cx="43200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5</a:t>
            </a:fld>
            <a:endParaRPr lang="fr-BE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D5B2FA4D-E092-5683-E03B-D31CD3241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3625" y="6636676"/>
            <a:ext cx="4884374" cy="263827"/>
          </a:xfrm>
        </p:spPr>
        <p:txBody>
          <a:bodyPr/>
          <a:lstStyle/>
          <a:p>
            <a:pPr algn="ctr"/>
            <a:r>
              <a:rPr lang="fr-FR" sz="1200" dirty="0"/>
              <a:t>Geoffrey</a:t>
            </a:r>
            <a:r>
              <a:rPr lang="fr-FR" sz="1200" dirty="0">
                <a:solidFill>
                  <a:schemeClr val="tx1"/>
                </a:solidFill>
              </a:rPr>
              <a:t> Legrand </a:t>
            </a:r>
            <a:r>
              <a:rPr lang="fr-FR" sz="1200" dirty="0"/>
              <a:t>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04755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7C9DB98-537F-95E9-0C8D-F7B938A02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8" r="3" b="40069"/>
          <a:stretch/>
        </p:blipFill>
        <p:spPr bwMode="auto">
          <a:xfrm>
            <a:off x="452814" y="-1"/>
            <a:ext cx="4431171" cy="2621148"/>
          </a:xfrm>
          <a:custGeom>
            <a:avLst/>
            <a:gdLst/>
            <a:ahLst/>
            <a:cxnLst/>
            <a:rect l="l" t="t" r="r" b="b"/>
            <a:pathLst>
              <a:path w="4431171" h="2621148">
                <a:moveTo>
                  <a:pt x="389783" y="0"/>
                </a:moveTo>
                <a:lnTo>
                  <a:pt x="4431171" y="0"/>
                </a:lnTo>
                <a:lnTo>
                  <a:pt x="4431171" y="1"/>
                </a:lnTo>
                <a:lnTo>
                  <a:pt x="3573751" y="1"/>
                </a:lnTo>
                <a:lnTo>
                  <a:pt x="3182231" y="2621148"/>
                </a:lnTo>
                <a:lnTo>
                  <a:pt x="0" y="262114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47104A-BCC5-3FE4-3EAA-59BD3249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6149898" cy="8652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i="1" dirty="0"/>
              <a:t>Quelques concepts en « théologie pratique fondamentale »</a:t>
            </a:r>
            <a:endParaRPr lang="fr-BE" sz="2800" i="1" dirty="0"/>
          </a:p>
        </p:txBody>
      </p:sp>
      <p:pic>
        <p:nvPicPr>
          <p:cNvPr id="1030" name="Picture 6" descr="Gilles Routhier, prêtre associé du Séminaire de Québec, élu à la Société royale du Canada">
            <a:extLst>
              <a:ext uri="{FF2B5EF4-FFF2-40B4-BE49-F238E27FC236}">
                <a16:creationId xmlns:a16="http://schemas.microsoft.com/office/drawing/2014/main" id="{1FE8DD14-B496-C8E9-93D1-8BC9BB75D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754"/>
          <a:stretch/>
        </p:blipFill>
        <p:spPr bwMode="auto">
          <a:xfrm>
            <a:off x="1" y="2621147"/>
            <a:ext cx="3635044" cy="4236853"/>
          </a:xfrm>
          <a:custGeom>
            <a:avLst/>
            <a:gdLst/>
            <a:ahLst/>
            <a:cxnLst/>
            <a:rect l="l" t="t" r="r" b="b"/>
            <a:pathLst>
              <a:path w="3635044" h="4236853">
                <a:moveTo>
                  <a:pt x="452813" y="0"/>
                </a:moveTo>
                <a:lnTo>
                  <a:pt x="3635044" y="0"/>
                </a:lnTo>
                <a:lnTo>
                  <a:pt x="3002185" y="4236853"/>
                </a:lnTo>
                <a:lnTo>
                  <a:pt x="0" y="4236853"/>
                </a:lnTo>
                <a:lnTo>
                  <a:pt x="0" y="30450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Isosceles Triangle 30">
            <a:extLst>
              <a:ext uri="{FF2B5EF4-FFF2-40B4-BE49-F238E27FC236}">
                <a16:creationId xmlns:a16="http://schemas.microsoft.com/office/drawing/2014/main" id="{5212AA65-AC96-4A92-A0FD-EE0749BFF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041" name="Straight Connector 1037">
            <a:extLst>
              <a:ext uri="{FF2B5EF4-FFF2-40B4-BE49-F238E27FC236}">
                <a16:creationId xmlns:a16="http://schemas.microsoft.com/office/drawing/2014/main" id="{38770F72-E528-4C5A-AE35-FC504F42A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292" y="2621146"/>
            <a:ext cx="325647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E7FF2D-A8A8-5AC0-47A1-4002E1F02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764" y="1843548"/>
            <a:ext cx="6149898" cy="4562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000" dirty="0"/>
              <a:t>Les « signes des temps »</a:t>
            </a:r>
          </a:p>
          <a:p>
            <a:pPr marL="0" indent="0">
              <a:lnSpc>
                <a:spcPct val="90000"/>
              </a:lnSpc>
              <a:buNone/>
            </a:pPr>
            <a:endParaRPr lang="fr-FR" sz="1700" dirty="0"/>
          </a:p>
          <a:p>
            <a:pPr lvl="1">
              <a:lnSpc>
                <a:spcPct val="90000"/>
              </a:lnSpc>
            </a:pPr>
            <a:r>
              <a:rPr lang="fr-FR" sz="2200" dirty="0"/>
              <a:t>+ : Théologie de la libération</a:t>
            </a:r>
          </a:p>
          <a:p>
            <a:pPr lvl="1">
              <a:lnSpc>
                <a:spcPct val="90000"/>
              </a:lnSpc>
            </a:pPr>
            <a:r>
              <a:rPr lang="fr-FR" sz="2200" dirty="0"/>
              <a:t>- : Expression mal comprise : prudence !</a:t>
            </a:r>
          </a:p>
          <a:p>
            <a:pPr lvl="2">
              <a:lnSpc>
                <a:spcPct val="90000"/>
              </a:lnSpc>
            </a:pPr>
            <a:r>
              <a:rPr lang="fr-FR" sz="2000" dirty="0"/>
              <a:t>Gilles </a:t>
            </a:r>
            <a:r>
              <a:rPr lang="fr-FR" sz="2000" dirty="0" err="1"/>
              <a:t>Routhier</a:t>
            </a:r>
            <a:r>
              <a:rPr lang="fr-FR" sz="2000" dirty="0"/>
              <a:t> : </a:t>
            </a:r>
            <a:r>
              <a:rPr lang="fr-BE" sz="2000" dirty="0">
                <a:sym typeface="Wingdings" panose="05000000000000000000" pitchFamily="2" charset="2"/>
              </a:rPr>
              <a:t>« Les signes des temps, ce ne sont pas des interventions de Dieu dans l’histoire, […] ni une présence de Dieu dans les événements »</a:t>
            </a:r>
            <a:endParaRPr lang="fr-FR" sz="2000" dirty="0"/>
          </a:p>
          <a:p>
            <a:pPr lvl="2">
              <a:lnSpc>
                <a:spcPct val="90000"/>
              </a:lnSpc>
            </a:pPr>
            <a:r>
              <a:rPr lang="fr-FR" sz="2000" dirty="0"/>
              <a:t>Critiques : </a:t>
            </a:r>
          </a:p>
          <a:p>
            <a:pPr lvl="3">
              <a:lnSpc>
                <a:spcPct val="90000"/>
              </a:lnSpc>
            </a:pPr>
            <a:r>
              <a:rPr lang="fr-FR" sz="1800" dirty="0"/>
              <a:t>Paul Valadier</a:t>
            </a:r>
          </a:p>
          <a:p>
            <a:pPr lvl="3">
              <a:lnSpc>
                <a:spcPct val="90000"/>
              </a:lnSpc>
            </a:pPr>
            <a:r>
              <a:rPr lang="fr-FR" sz="1800" dirty="0"/>
              <a:t>Claude </a:t>
            </a:r>
            <a:r>
              <a:rPr lang="fr-FR" sz="1800" dirty="0" err="1"/>
              <a:t>Geffré</a:t>
            </a:r>
            <a:endParaRPr lang="fr-FR" sz="18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282CA9-530C-60D0-9F84-C34AD6AD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AF1802-1F87-071F-4C82-231309AA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7733" y="6544572"/>
            <a:ext cx="5646370" cy="461242"/>
          </a:xfrm>
        </p:spPr>
        <p:txBody>
          <a:bodyPr/>
          <a:lstStyle/>
          <a:p>
            <a:pPr algn="ctr"/>
            <a:r>
              <a:rPr lang="fr-FR" sz="1200" dirty="0"/>
              <a:t>Geoffrey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Legr</a:t>
            </a:r>
            <a:r>
              <a:rPr lang="fr-FR" sz="1200" dirty="0"/>
              <a:t>and 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2855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14DAE-899C-5F67-08C7-FA04D38F8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i="1" dirty="0"/>
              <a:t>Quelques concepts en « théologie pratique fondamentale »</a:t>
            </a:r>
            <a:endParaRPr lang="fr-BE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5E7ED5-1372-F618-1410-C5CD5CB91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endParaRPr lang="fr-FR" sz="3000" dirty="0"/>
          </a:p>
          <a:p>
            <a:pPr marL="0" indent="0">
              <a:buNone/>
            </a:pPr>
            <a:endParaRPr lang="fr-FR" sz="3000" dirty="0"/>
          </a:p>
          <a:p>
            <a:r>
              <a:rPr lang="fr-FR" sz="3000" dirty="0"/>
              <a:t>Et pourquoi pas le </a:t>
            </a:r>
            <a:r>
              <a:rPr lang="fr-FR" sz="3000" i="1" dirty="0"/>
              <a:t>kairos</a:t>
            </a:r>
            <a:r>
              <a:rPr lang="fr-FR" sz="3000" dirty="0"/>
              <a:t> ?</a:t>
            </a:r>
            <a:endParaRPr lang="fr-BE" sz="3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1A4DD56-D2D0-9273-D1B9-12AB492C2B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070"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Isosceles Triangle 2054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2AB8E5-E727-7E58-E88B-F1E08D3A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1996" y="6041362"/>
            <a:ext cx="43200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7</a:t>
            </a:fld>
            <a:endParaRPr lang="fr-BE"/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76C11267-E54E-6142-2200-892B616B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65344" y="6606193"/>
            <a:ext cx="5646370" cy="251808"/>
          </a:xfrm>
        </p:spPr>
        <p:txBody>
          <a:bodyPr/>
          <a:lstStyle/>
          <a:p>
            <a:pPr algn="ctr"/>
            <a:r>
              <a:rPr lang="fr-FR" sz="1200" dirty="0"/>
              <a:t>Geoffrey</a:t>
            </a:r>
            <a:r>
              <a:rPr lang="fr-FR" sz="1200" dirty="0">
                <a:solidFill>
                  <a:schemeClr val="tx1"/>
                </a:solidFill>
              </a:rPr>
              <a:t> Legrand </a:t>
            </a:r>
            <a:r>
              <a:rPr lang="fr-FR" sz="1200" dirty="0"/>
              <a:t>- Jeudi 2 févier 2023 – 28</a:t>
            </a:r>
            <a:r>
              <a:rPr lang="fr-FR" sz="1200" baseline="30000" dirty="0"/>
              <a:t>e</a:t>
            </a:r>
            <a:r>
              <a:rPr lang="fr-FR" sz="1200" dirty="0"/>
              <a:t> journée pastorale</a:t>
            </a:r>
            <a:endParaRPr lang="fr-BE" sz="12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00713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8984C-0157-625B-BC7C-8FCCD366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4" y="451513"/>
            <a:ext cx="8596668" cy="1826581"/>
          </a:xfrm>
        </p:spPr>
        <p:txBody>
          <a:bodyPr/>
          <a:lstStyle/>
          <a:p>
            <a:r>
              <a:rPr lang="fr-FR" dirty="0"/>
              <a:t>1. La notion de </a:t>
            </a:r>
            <a:r>
              <a:rPr lang="fr-FR" i="1" dirty="0"/>
              <a:t>kairos</a:t>
            </a:r>
            <a:br>
              <a:rPr lang="fr-FR" i="1" dirty="0"/>
            </a:br>
            <a:endParaRPr lang="fr-BE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8EF08A-C0E1-3F45-67B9-0A1F7C841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2787445"/>
            <a:ext cx="8596668" cy="3082413"/>
          </a:xfrm>
        </p:spPr>
        <p:txBody>
          <a:bodyPr>
            <a:normAutofit fontScale="92500" lnSpcReduction="20000"/>
          </a:bodyPr>
          <a:lstStyle/>
          <a:p>
            <a:r>
              <a:rPr lang="fr-FR" sz="2200" dirty="0">
                <a:solidFill>
                  <a:schemeClr val="tx1"/>
                </a:solidFill>
              </a:rPr>
              <a:t>1.1. Origines du </a:t>
            </a:r>
            <a:r>
              <a:rPr lang="fr-FR" sz="2200" i="1" dirty="0">
                <a:solidFill>
                  <a:schemeClr val="tx1"/>
                </a:solidFill>
              </a:rPr>
              <a:t>kairos</a:t>
            </a:r>
          </a:p>
          <a:p>
            <a:r>
              <a:rPr lang="fr-FR" sz="2200" dirty="0">
                <a:solidFill>
                  <a:schemeClr val="tx1"/>
                </a:solidFill>
              </a:rPr>
              <a:t>1.2. Évolution de la notion de </a:t>
            </a:r>
            <a:r>
              <a:rPr lang="fr-FR" sz="2200" i="1" dirty="0">
                <a:solidFill>
                  <a:schemeClr val="tx1"/>
                </a:solidFill>
              </a:rPr>
              <a:t>kairos</a:t>
            </a:r>
          </a:p>
          <a:p>
            <a:r>
              <a:rPr lang="fr-FR" sz="2200" dirty="0">
                <a:solidFill>
                  <a:schemeClr val="tx1"/>
                </a:solidFill>
              </a:rPr>
              <a:t>1.3. Le </a:t>
            </a:r>
            <a:r>
              <a:rPr lang="fr-FR" sz="2200" i="1" dirty="0">
                <a:solidFill>
                  <a:schemeClr val="tx1"/>
                </a:solidFill>
              </a:rPr>
              <a:t>kairos</a:t>
            </a:r>
            <a:r>
              <a:rPr lang="fr-FR" sz="2200" dirty="0">
                <a:solidFill>
                  <a:schemeClr val="tx1"/>
                </a:solidFill>
              </a:rPr>
              <a:t> chez Paul Tillich</a:t>
            </a:r>
          </a:p>
          <a:p>
            <a:r>
              <a:rPr lang="fr-FR" sz="2200" dirty="0">
                <a:solidFill>
                  <a:schemeClr val="tx1"/>
                </a:solidFill>
              </a:rPr>
              <a:t>	1.3.1. Contexte historique</a:t>
            </a:r>
          </a:p>
          <a:p>
            <a:r>
              <a:rPr lang="fr-FR" sz="2200" dirty="0">
                <a:solidFill>
                  <a:schemeClr val="tx1"/>
                </a:solidFill>
              </a:rPr>
              <a:t>	1.3.2. Définitions</a:t>
            </a:r>
          </a:p>
          <a:p>
            <a:r>
              <a:rPr lang="fr-FR" sz="2200" dirty="0">
                <a:solidFill>
                  <a:schemeClr val="tx1"/>
                </a:solidFill>
              </a:rPr>
              <a:t>	1.3.3. Caractéristiques</a:t>
            </a:r>
          </a:p>
          <a:p>
            <a:r>
              <a:rPr lang="fr-FR" sz="2200" dirty="0">
                <a:solidFill>
                  <a:schemeClr val="tx1"/>
                </a:solidFill>
              </a:rPr>
              <a:t>	1.3.4. Prudence dans le discernement des </a:t>
            </a:r>
            <a:r>
              <a:rPr lang="fr-FR" sz="2200" i="1" dirty="0" err="1">
                <a:solidFill>
                  <a:schemeClr val="tx1"/>
                </a:solidFill>
              </a:rPr>
              <a:t>kairoi</a:t>
            </a:r>
            <a:endParaRPr lang="fr-FR" sz="2200" i="1" dirty="0">
              <a:solidFill>
                <a:schemeClr val="tx1"/>
              </a:solidFill>
            </a:endParaRPr>
          </a:p>
          <a:p>
            <a:r>
              <a:rPr lang="fr-FR" sz="2200" dirty="0">
                <a:solidFill>
                  <a:schemeClr val="tx1"/>
                </a:solidFill>
              </a:rPr>
              <a:t>	1.3.5. Reprise et ouverture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D97DC1-F38B-F229-191E-A8A8E2F0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EDD6C-1D29-4565-ACDC-92CD44B501D7}" type="slidenum">
              <a:rPr lang="fr-BE" smtClean="0"/>
              <a:t>8</a:t>
            </a:fld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4AF6C19-8482-1C11-61F6-34D92F872CFE}"/>
              </a:ext>
            </a:extLst>
          </p:cNvPr>
          <p:cNvSpPr txBox="1"/>
          <p:nvPr/>
        </p:nvSpPr>
        <p:spPr>
          <a:xfrm>
            <a:off x="813618" y="643949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1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B3E25-9808-6A63-BF92-9B1F142C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24" y="609600"/>
            <a:ext cx="861137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000" dirty="0"/>
              <a:t>1.1. Origines du </a:t>
            </a:r>
            <a:r>
              <a:rPr lang="fr-FR" sz="4000" i="1" dirty="0"/>
              <a:t>kairos</a:t>
            </a:r>
            <a:br>
              <a:rPr lang="fr-FR" sz="2800" dirty="0"/>
            </a:br>
            <a:endParaRPr lang="fr-BE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B32DEE-79DC-44D6-4D5A-AF156386E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988" y="1567327"/>
            <a:ext cx="5224934" cy="4286304"/>
          </a:xfrm>
        </p:spPr>
        <p:txBody>
          <a:bodyPr>
            <a:normAutofit/>
          </a:bodyPr>
          <a:lstStyle/>
          <a:p>
            <a:r>
              <a:rPr lang="fr-FR" sz="2400" u="sng" dirty="0">
                <a:latin typeface="+mj-lt"/>
                <a:cs typeface="Times New Roman" panose="02020603050405020304" pitchFamily="18" charset="0"/>
              </a:rPr>
              <a:t>Existence de trois types de temps chez les Grecs </a:t>
            </a:r>
            <a:r>
              <a:rPr lang="fr-FR" sz="2400" dirty="0">
                <a:latin typeface="+mj-lt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fr-FR" sz="2000" dirty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fr-FR" sz="2400" i="1" dirty="0">
                <a:latin typeface="+mj-lt"/>
                <a:cs typeface="Times New Roman" panose="02020603050405020304" pitchFamily="18" charset="0"/>
              </a:rPr>
              <a:t>Chronos</a:t>
            </a:r>
          </a:p>
          <a:p>
            <a:pPr marL="457200" lvl="1" indent="0">
              <a:buNone/>
            </a:pPr>
            <a:endParaRPr lang="fr-FR" sz="2400" i="1" dirty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fr-FR" sz="2400" i="1" dirty="0" err="1">
                <a:latin typeface="+mj-lt"/>
                <a:cs typeface="Times New Roman" panose="02020603050405020304" pitchFamily="18" charset="0"/>
              </a:rPr>
              <a:t>Aiôn</a:t>
            </a:r>
            <a:endParaRPr lang="fr-FR" sz="2400" i="1" dirty="0">
              <a:latin typeface="+mj-lt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r-FR" sz="2400" i="1" dirty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fr-FR" sz="2400" i="1" dirty="0">
                <a:latin typeface="+mj-lt"/>
                <a:cs typeface="Times New Roman" panose="02020603050405020304" pitchFamily="18" charset="0"/>
              </a:rPr>
              <a:t>Kairos</a:t>
            </a:r>
          </a:p>
          <a:p>
            <a:pPr marL="0" indent="0">
              <a:buNone/>
            </a:pPr>
            <a:endParaRPr lang="fr-FR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5C204A-83A6-6B37-45AA-BD669BDD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1996" y="6041362"/>
            <a:ext cx="43200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0EDD6C-1D29-4565-ACDC-92CD44B501D7}" type="slidenum">
              <a:rPr lang="fr-BE" smtClean="0"/>
              <a:pPr>
                <a:spcAft>
                  <a:spcPts val="600"/>
                </a:spcAft>
              </a:pPr>
              <a:t>9</a:t>
            </a:fld>
            <a:endParaRPr lang="fr-BE"/>
          </a:p>
        </p:txBody>
      </p:sp>
      <p:pic>
        <p:nvPicPr>
          <p:cNvPr id="8" name="Espace réservé du contenu 6">
            <a:extLst>
              <a:ext uri="{FF2B5EF4-FFF2-40B4-BE49-F238E27FC236}">
                <a16:creationId xmlns:a16="http://schemas.microsoft.com/office/drawing/2014/main" id="{6EFA38B8-8BE9-7F6E-A59D-9C4BB448B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62" y="1567327"/>
            <a:ext cx="4101737" cy="4101737"/>
          </a:xfrm>
          <a:prstGeom prst="rect">
            <a:avLst/>
          </a:prstGeom>
        </p:spPr>
      </p:pic>
      <p:sp>
        <p:nvSpPr>
          <p:cNvPr id="5" name="Interdiction 4">
            <a:extLst>
              <a:ext uri="{FF2B5EF4-FFF2-40B4-BE49-F238E27FC236}">
                <a16:creationId xmlns:a16="http://schemas.microsoft.com/office/drawing/2014/main" id="{9FCFD98F-A8F2-78AC-F18B-E61EB12FEA2A}"/>
              </a:ext>
            </a:extLst>
          </p:cNvPr>
          <p:cNvSpPr>
            <a:spLocks noChangeAspect="1"/>
          </p:cNvSpPr>
          <p:nvPr/>
        </p:nvSpPr>
        <p:spPr>
          <a:xfrm>
            <a:off x="1087594" y="2100452"/>
            <a:ext cx="2956831" cy="3035489"/>
          </a:xfrm>
          <a:prstGeom prst="noSmoking">
            <a:avLst>
              <a:gd name="adj" fmla="val 8096"/>
            </a:avLst>
          </a:prstGeom>
          <a:solidFill>
            <a:srgbClr val="C0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034D3B-7FEB-A3C4-D091-49A37825B080}"/>
              </a:ext>
            </a:extLst>
          </p:cNvPr>
          <p:cNvSpPr txBox="1"/>
          <p:nvPr/>
        </p:nvSpPr>
        <p:spPr>
          <a:xfrm>
            <a:off x="813618" y="6439491"/>
            <a:ext cx="8460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Geoffrey Legrand - Jeudi 2 févier 2023 – 28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journée pastorale</a:t>
            </a:r>
            <a:endParaRPr lang="fr-B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7397</TotalTime>
  <Words>3474</Words>
  <Application>Microsoft Office PowerPoint</Application>
  <PresentationFormat>Grand écran</PresentationFormat>
  <Paragraphs>483</Paragraphs>
  <Slides>44</Slides>
  <Notes>44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1" baseType="lpstr">
      <vt:lpstr>Arial</vt:lpstr>
      <vt:lpstr>Calibri</vt:lpstr>
      <vt:lpstr>Helvetica Neue</vt:lpstr>
      <vt:lpstr>Trebuchet MS</vt:lpstr>
      <vt:lpstr>Wingdings</vt:lpstr>
      <vt:lpstr>Wingdings 3</vt:lpstr>
      <vt:lpstr>Facette</vt:lpstr>
      <vt:lpstr>Discerner des lieux favorables pour l’annonce de l’Évangile</vt:lpstr>
      <vt:lpstr>Plan de l’exposé</vt:lpstr>
      <vt:lpstr>Quelques concepts en « théologie pratique fondamentale »</vt:lpstr>
      <vt:lpstr>Quelques concepts en « théologie pratique fondamentale »</vt:lpstr>
      <vt:lpstr>Quelques concepts en « théologie pratique fondamentale »</vt:lpstr>
      <vt:lpstr>Quelques concepts en « théologie pratique fondamentale »</vt:lpstr>
      <vt:lpstr>Quelques concepts en « théologie pratique fondamentale »</vt:lpstr>
      <vt:lpstr>1. La notion de kairos </vt:lpstr>
      <vt:lpstr>1.1. Origines du kairos </vt:lpstr>
      <vt:lpstr>1.1. Origines du kairos </vt:lpstr>
      <vt:lpstr>1.2. Évolution de la notion de kairos</vt:lpstr>
      <vt:lpstr>1.2. Évolution de la notion de kairos</vt:lpstr>
      <vt:lpstr>1.3. Le kairos chez Paul Tillich</vt:lpstr>
      <vt:lpstr>1.3.1. Contexte historique</vt:lpstr>
      <vt:lpstr>1.3.2. Définitions</vt:lpstr>
      <vt:lpstr>1.3.2. Définitions</vt:lpstr>
      <vt:lpstr>1.3.3. Caractéristiques</vt:lpstr>
      <vt:lpstr>1.3.4. Prudence dans le discernement des kairoi</vt:lpstr>
      <vt:lpstr>1.3.4. Prudence dans le discernement des kairoi</vt:lpstr>
      <vt:lpstr>1.3.5. Reprise et ouverture</vt:lpstr>
      <vt:lpstr>2. Transformer chaque crise en kairos </vt:lpstr>
      <vt:lpstr>2.0. Méthodologie </vt:lpstr>
      <vt:lpstr>2.0. Méthodologie</vt:lpstr>
      <vt:lpstr>2.1. Discerner (voir) </vt:lpstr>
      <vt:lpstr>2.1. Discerner (voir)</vt:lpstr>
      <vt:lpstr>2.1. Discerner (voir)</vt:lpstr>
      <vt:lpstr>2.1. Discerner (voir)</vt:lpstr>
      <vt:lpstr>2.2. Relire et réinterpréter (juger)</vt:lpstr>
      <vt:lpstr>2.2. Relire et réinterpréter (juger)</vt:lpstr>
      <vt:lpstr>2.2. Relire et réinterpréter (juger)</vt:lpstr>
      <vt:lpstr>2.2. Relire et réinterpréter (juger)</vt:lpstr>
      <vt:lpstr>2.2. Relire et réinterpréter (juger)</vt:lpstr>
      <vt:lpstr>2.3. Construire ensemble (agir)</vt:lpstr>
      <vt:lpstr>2.3. Construire ensemble (agir)</vt:lpstr>
      <vt:lpstr>2.3. Construire ensemble (agir)</vt:lpstr>
      <vt:lpstr>2.3. Construire ensemble (agir)</vt:lpstr>
      <vt:lpstr>2.3. Construire ensemble (agir)</vt:lpstr>
      <vt:lpstr>2.4. Retour sur nos acquis</vt:lpstr>
      <vt:lpstr>2.4. Retour sur nos acquis</vt:lpstr>
      <vt:lpstr>2.5. Concrètement…</vt:lpstr>
      <vt:lpstr>Agir ou construire ensemble …</vt:lpstr>
      <vt:lpstr>Quelques références bibliographiques</vt:lpstr>
      <vt:lpstr>Quelques références bibliographiques</vt:lpstr>
      <vt:lpstr>Quelques références bibliographiques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LTECO1220 :  Sociétés, cultures, religions</dc:title>
  <dc:creator>Geoffrey Legrand</dc:creator>
  <cp:lastModifiedBy>Geoffrey Legrand</cp:lastModifiedBy>
  <cp:revision>168</cp:revision>
  <cp:lastPrinted>2023-02-01T12:12:59Z</cp:lastPrinted>
  <dcterms:created xsi:type="dcterms:W3CDTF">2022-09-19T10:59:56Z</dcterms:created>
  <dcterms:modified xsi:type="dcterms:W3CDTF">2023-02-03T14:32:49Z</dcterms:modified>
</cp:coreProperties>
</file>