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46"/>
  </p:notesMasterIdLst>
  <p:sldIdLst>
    <p:sldId id="256" r:id="rId2"/>
    <p:sldId id="363" r:id="rId3"/>
    <p:sldId id="365" r:id="rId4"/>
    <p:sldId id="366" r:id="rId5"/>
    <p:sldId id="364" r:id="rId6"/>
    <p:sldId id="368" r:id="rId7"/>
    <p:sldId id="367" r:id="rId8"/>
    <p:sldId id="340" r:id="rId9"/>
    <p:sldId id="269" r:id="rId10"/>
    <p:sldId id="329" r:id="rId11"/>
    <p:sldId id="330" r:id="rId12"/>
    <p:sldId id="331" r:id="rId13"/>
    <p:sldId id="332" r:id="rId14"/>
    <p:sldId id="333" r:id="rId15"/>
    <p:sldId id="334" r:id="rId16"/>
    <p:sldId id="335" r:id="rId17"/>
    <p:sldId id="336" r:id="rId18"/>
    <p:sldId id="337" r:id="rId19"/>
    <p:sldId id="343" r:id="rId20"/>
    <p:sldId id="338" r:id="rId21"/>
    <p:sldId id="341" r:id="rId22"/>
    <p:sldId id="344" r:id="rId23"/>
    <p:sldId id="345" r:id="rId24"/>
    <p:sldId id="346" r:id="rId25"/>
    <p:sldId id="348" r:id="rId26"/>
    <p:sldId id="347" r:id="rId27"/>
    <p:sldId id="349" r:id="rId28"/>
    <p:sldId id="350" r:id="rId29"/>
    <p:sldId id="351" r:id="rId30"/>
    <p:sldId id="352" r:id="rId31"/>
    <p:sldId id="353" r:id="rId32"/>
    <p:sldId id="354" r:id="rId33"/>
    <p:sldId id="355" r:id="rId34"/>
    <p:sldId id="356" r:id="rId35"/>
    <p:sldId id="359" r:id="rId36"/>
    <p:sldId id="358" r:id="rId37"/>
    <p:sldId id="357" r:id="rId38"/>
    <p:sldId id="360" r:id="rId39"/>
    <p:sldId id="361" r:id="rId40"/>
    <p:sldId id="370" r:id="rId41"/>
    <p:sldId id="342" r:id="rId42"/>
    <p:sldId id="328" r:id="rId43"/>
    <p:sldId id="362" r:id="rId44"/>
    <p:sldId id="369" r:id="rId45"/>
  </p:sldIdLst>
  <p:sldSz cx="12192000" cy="6858000"/>
  <p:notesSz cx="6865938" cy="95408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43" autoAdjust="0"/>
    <p:restoredTop sz="94744" autoAdjust="0"/>
  </p:normalViewPr>
  <p:slideViewPr>
    <p:cSldViewPr snapToGrid="0">
      <p:cViewPr varScale="1">
        <p:scale>
          <a:sx n="78" d="100"/>
          <a:sy n="78" d="100"/>
        </p:scale>
        <p:origin x="883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5240" cy="478701"/>
          </a:xfrm>
          <a:prstGeom prst="rect">
            <a:avLst/>
          </a:prstGeom>
        </p:spPr>
        <p:txBody>
          <a:bodyPr vert="horz" lIns="93744" tIns="46872" rIns="93744" bIns="46872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9109" y="0"/>
            <a:ext cx="2975240" cy="478701"/>
          </a:xfrm>
          <a:prstGeom prst="rect">
            <a:avLst/>
          </a:prstGeom>
        </p:spPr>
        <p:txBody>
          <a:bodyPr vert="horz" lIns="93744" tIns="46872" rIns="93744" bIns="46872" rtlCol="0"/>
          <a:lstStyle>
            <a:lvl1pPr algn="r">
              <a:defRPr sz="1200"/>
            </a:lvl1pPr>
          </a:lstStyle>
          <a:p>
            <a:fld id="{8DF80EAA-9546-4D49-BE0A-6995F93A83CC}" type="datetimeFigureOut">
              <a:rPr lang="fr-BE" smtClean="0"/>
              <a:t>03-02-23</a:t>
            </a:fld>
            <a:endParaRPr lang="fr-BE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571500" y="1192213"/>
            <a:ext cx="5724525" cy="32210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744" tIns="46872" rIns="93744" bIns="46872" rtlCol="0" anchor="ctr"/>
          <a:lstStyle/>
          <a:p>
            <a:endParaRPr lang="fr-BE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6594" y="4591546"/>
            <a:ext cx="5492750" cy="3756720"/>
          </a:xfrm>
          <a:prstGeom prst="rect">
            <a:avLst/>
          </a:prstGeom>
        </p:spPr>
        <p:txBody>
          <a:bodyPr vert="horz" lIns="93744" tIns="46872" rIns="93744" bIns="46872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062176"/>
            <a:ext cx="2975240" cy="478700"/>
          </a:xfrm>
          <a:prstGeom prst="rect">
            <a:avLst/>
          </a:prstGeom>
        </p:spPr>
        <p:txBody>
          <a:bodyPr vert="horz" lIns="93744" tIns="46872" rIns="93744" bIns="46872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9109" y="9062176"/>
            <a:ext cx="2975240" cy="478700"/>
          </a:xfrm>
          <a:prstGeom prst="rect">
            <a:avLst/>
          </a:prstGeom>
        </p:spPr>
        <p:txBody>
          <a:bodyPr vert="horz" lIns="93744" tIns="46872" rIns="93744" bIns="46872" rtlCol="0" anchor="b"/>
          <a:lstStyle>
            <a:lvl1pPr algn="r">
              <a:defRPr sz="1200"/>
            </a:lvl1pPr>
          </a:lstStyle>
          <a:p>
            <a:fld id="{35BCA572-B226-49C4-B5DC-1C5E4BF90F4C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529639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BCA572-B226-49C4-B5DC-1C5E4BF90F4C}" type="slidenum">
              <a:rPr lang="fr-BE" smtClean="0"/>
              <a:t>1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2552179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914400" lvl="2" indent="0">
              <a:lnSpc>
                <a:spcPct val="150000"/>
              </a:lnSpc>
              <a:buFontTx/>
              <a:buNone/>
            </a:pPr>
            <a:endParaRPr lang="fr-FR" b="0" i="0" dirty="0">
              <a:solidFill>
                <a:schemeClr val="bg1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BCA572-B226-49C4-B5DC-1C5E4BF90F4C}" type="slidenum">
              <a:rPr lang="fr-BE" smtClean="0"/>
              <a:t>10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1609530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BCA572-B226-49C4-B5DC-1C5E4BF90F4C}" type="slidenum">
              <a:rPr lang="fr-BE" smtClean="0"/>
              <a:t>11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950264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i="0" u="non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BCA572-B226-49C4-B5DC-1C5E4BF90F4C}" type="slidenum">
              <a:rPr lang="fr-BE" smtClean="0"/>
              <a:t>12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71610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BCA572-B226-49C4-B5DC-1C5E4BF90F4C}" type="slidenum">
              <a:rPr lang="fr-BE" smtClean="0"/>
              <a:t>13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29340252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u="non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BCA572-B226-49C4-B5DC-1C5E4BF90F4C}" type="slidenum">
              <a:rPr lang="fr-BE" smtClean="0"/>
              <a:t>14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99844931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BCA572-B226-49C4-B5DC-1C5E4BF90F4C}" type="slidenum">
              <a:rPr lang="fr-BE" smtClean="0"/>
              <a:t>15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11452807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BCA572-B226-49C4-B5DC-1C5E4BF90F4C}" type="slidenum">
              <a:rPr lang="fr-BE" smtClean="0"/>
              <a:t>16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8422386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BCA572-B226-49C4-B5DC-1C5E4BF90F4C}" type="slidenum">
              <a:rPr lang="fr-BE" smtClean="0"/>
              <a:t>17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72564512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i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BCA572-B226-49C4-B5DC-1C5E4BF90F4C}" type="slidenum">
              <a:rPr lang="fr-BE" smtClean="0"/>
              <a:t>18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78746007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i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BCA572-B226-49C4-B5DC-1C5E4BF90F4C}" type="slidenum">
              <a:rPr lang="fr-BE" smtClean="0"/>
              <a:t>19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1728207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BCA572-B226-49C4-B5DC-1C5E4BF90F4C}" type="slidenum">
              <a:rPr lang="fr-BE" smtClean="0"/>
              <a:t>2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595654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BCA572-B226-49C4-B5DC-1C5E4BF90F4C}" type="slidenum">
              <a:rPr lang="fr-BE" smtClean="0"/>
              <a:t>20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16621545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BCA572-B226-49C4-B5DC-1C5E4BF90F4C}" type="slidenum">
              <a:rPr lang="fr-BE" smtClean="0"/>
              <a:t>21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19967745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BCA572-B226-49C4-B5DC-1C5E4BF90F4C}" type="slidenum">
              <a:rPr lang="fr-BE" smtClean="0"/>
              <a:t>22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91327435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BCA572-B226-49C4-B5DC-1C5E4BF90F4C}" type="slidenum">
              <a:rPr lang="fr-BE" smtClean="0"/>
              <a:t>23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0753881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BCA572-B226-49C4-B5DC-1C5E4BF90F4C}" type="slidenum">
              <a:rPr lang="fr-BE" smtClean="0"/>
              <a:t>24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96944331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BCA572-B226-49C4-B5DC-1C5E4BF90F4C}" type="slidenum">
              <a:rPr lang="fr-BE" smtClean="0"/>
              <a:t>25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62728141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BCA572-B226-49C4-B5DC-1C5E4BF90F4C}" type="slidenum">
              <a:rPr lang="fr-BE" smtClean="0"/>
              <a:t>26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32530002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sz="1200" b="1" dirty="0">
              <a:effectLst/>
              <a:latin typeface="+mn-lt"/>
              <a:ea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BCA572-B226-49C4-B5DC-1C5E4BF90F4C}" type="slidenum">
              <a:rPr lang="fr-BE" smtClean="0"/>
              <a:t>27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71712234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i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BCA572-B226-49C4-B5DC-1C5E4BF90F4C}" type="slidenum">
              <a:rPr lang="fr-BE" smtClean="0"/>
              <a:t>28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45356072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BCA572-B226-49C4-B5DC-1C5E4BF90F4C}" type="slidenum">
              <a:rPr lang="fr-BE" smtClean="0"/>
              <a:t>29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3579203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BCA572-B226-49C4-B5DC-1C5E4BF90F4C}" type="slidenum">
              <a:rPr lang="fr-BE" smtClean="0"/>
              <a:t>3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76096628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BCA572-B226-49C4-B5DC-1C5E4BF90F4C}" type="slidenum">
              <a:rPr lang="fr-BE" smtClean="0"/>
              <a:t>30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07553882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BCA572-B226-49C4-B5DC-1C5E4BF90F4C}" type="slidenum">
              <a:rPr lang="fr-BE" smtClean="0"/>
              <a:t>31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36941340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BCA572-B226-49C4-B5DC-1C5E4BF90F4C}" type="slidenum">
              <a:rPr lang="fr-BE" smtClean="0"/>
              <a:t>32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17476553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BCA572-B226-49C4-B5DC-1C5E4BF90F4C}" type="slidenum">
              <a:rPr lang="fr-BE" smtClean="0"/>
              <a:t>33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63550362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BCA572-B226-49C4-B5DC-1C5E4BF90F4C}" type="slidenum">
              <a:rPr lang="fr-BE" smtClean="0"/>
              <a:t>34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62832790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BCA572-B226-49C4-B5DC-1C5E4BF90F4C}" type="slidenum">
              <a:rPr lang="fr-BE" smtClean="0"/>
              <a:t>35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36045148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BCA572-B226-49C4-B5DC-1C5E4BF90F4C}" type="slidenum">
              <a:rPr lang="fr-BE" smtClean="0"/>
              <a:t>36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861640743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BCA572-B226-49C4-B5DC-1C5E4BF90F4C}" type="slidenum">
              <a:rPr lang="fr-BE" smtClean="0"/>
              <a:t>37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95522749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BCA572-B226-49C4-B5DC-1C5E4BF90F4C}" type="slidenum">
              <a:rPr lang="fr-BE" smtClean="0"/>
              <a:t>38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008877187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BCA572-B226-49C4-B5DC-1C5E4BF90F4C}" type="slidenum">
              <a:rPr lang="fr-BE" smtClean="0"/>
              <a:t>39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6128478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fr-FR" b="0" dirty="0">
              <a:sym typeface="Wingdings" panose="05000000000000000000" pitchFamily="2" charset="2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BCA572-B226-49C4-B5DC-1C5E4BF90F4C}" type="slidenum">
              <a:rPr lang="fr-BE" smtClean="0"/>
              <a:t>4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40940629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BCA572-B226-49C4-B5DC-1C5E4BF90F4C}" type="slidenum">
              <a:rPr lang="fr-BE" smtClean="0"/>
              <a:t>40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233029985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BCA572-B226-49C4-B5DC-1C5E4BF90F4C}" type="slidenum">
              <a:rPr lang="fr-BE" smtClean="0"/>
              <a:t>41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898412592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BCA572-B226-49C4-B5DC-1C5E4BF90F4C}" type="slidenum">
              <a:rPr lang="fr-BE" smtClean="0"/>
              <a:t>42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821548247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BCA572-B226-49C4-B5DC-1C5E4BF90F4C}" type="slidenum">
              <a:rPr lang="fr-BE" smtClean="0"/>
              <a:t>43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435315220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BCA572-B226-49C4-B5DC-1C5E4BF90F4C}" type="slidenum">
              <a:rPr lang="fr-BE" smtClean="0"/>
              <a:t>44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0327446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>
              <a:sym typeface="Wingdings" panose="05000000000000000000" pitchFamily="2" charset="2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BCA572-B226-49C4-B5DC-1C5E4BF90F4C}" type="slidenum">
              <a:rPr lang="fr-BE" smtClean="0"/>
              <a:t>5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9648342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>
              <a:sym typeface="Wingdings" panose="05000000000000000000" pitchFamily="2" charset="2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BCA572-B226-49C4-B5DC-1C5E4BF90F4C}" type="slidenum">
              <a:rPr lang="fr-BE" smtClean="0"/>
              <a:t>6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5210229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BCA572-B226-49C4-B5DC-1C5E4BF90F4C}" type="slidenum">
              <a:rPr lang="fr-BE" smtClean="0"/>
              <a:t>7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3217346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BCA572-B226-49C4-B5DC-1C5E4BF90F4C}" type="slidenum">
              <a:rPr lang="fr-BE" smtClean="0"/>
              <a:t>8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4264987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914400" lvl="2" indent="0">
              <a:lnSpc>
                <a:spcPct val="150000"/>
              </a:lnSpc>
              <a:buFont typeface="Arial" panose="020B0604020202020204" pitchFamily="34" charset="0"/>
              <a:buNone/>
            </a:pPr>
            <a:endParaRPr lang="fr-FR" b="1" i="1" dirty="0">
              <a:solidFill>
                <a:schemeClr val="bg1"/>
              </a:solidFill>
            </a:endParaRPr>
          </a:p>
          <a:p>
            <a:pPr marL="914400" lvl="2" indent="0">
              <a:lnSpc>
                <a:spcPct val="150000"/>
              </a:lnSpc>
              <a:buFont typeface="Arial" panose="020B0604020202020204" pitchFamily="34" charset="0"/>
              <a:buNone/>
            </a:pPr>
            <a:endParaRPr lang="fr-FR" b="0" i="0" dirty="0">
              <a:solidFill>
                <a:schemeClr val="bg1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BCA572-B226-49C4-B5DC-1C5E4BF90F4C}" type="slidenum">
              <a:rPr lang="fr-BE" smtClean="0"/>
              <a:t>9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977394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73149-F9CB-4616-8738-F6C302883BB8}" type="datetime1">
              <a:rPr lang="fr-BE" smtClean="0"/>
              <a:t>03-02-23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LTECO 1220 - Sociétés, cultures, religions : questions humaines fondamentales - G. Legrand</a:t>
            </a:r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EDD6C-1D29-4565-ACDC-92CD44B501D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9940639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F1220-1F3E-424F-8163-10B6398D8B94}" type="datetime1">
              <a:rPr lang="fr-BE" smtClean="0"/>
              <a:t>03-02-23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LTECO 1220 - Sociétés, cultures, religions : questions humaines fondamentales - G. Legrand</a:t>
            </a:r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EDD6C-1D29-4565-ACDC-92CD44B501D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159813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F3525-7F99-465C-A6DD-A451338E2682}" type="datetime1">
              <a:rPr lang="fr-BE" smtClean="0"/>
              <a:t>03-02-23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LTECO 1220 - Sociétés, cultures, religions : questions humaines fondamentales - G. Legrand</a:t>
            </a:r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EDD6C-1D29-4565-ACDC-92CD44B501D7}" type="slidenum">
              <a:rPr lang="fr-BE" smtClean="0"/>
              <a:t>‹N°›</a:t>
            </a:fld>
            <a:endParaRPr lang="fr-BE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806806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D6305-5EBF-44E2-93EB-60E609E09597}" type="datetime1">
              <a:rPr lang="fr-BE" smtClean="0"/>
              <a:t>03-02-23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LTECO 1220 - Sociétés, cultures, religions : questions humaines fondamentales - G. Legrand</a:t>
            </a:r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EDD6C-1D29-4565-ACDC-92CD44B501D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6458660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4C16B-A383-46B6-9DFB-53C06EA541C5}" type="datetime1">
              <a:rPr lang="fr-BE" smtClean="0"/>
              <a:t>03-02-23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LTECO 1220 - Sociétés, cultures, religions : questions humaines fondamentales - G. Legrand</a:t>
            </a:r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EDD6C-1D29-4565-ACDC-92CD44B501D7}" type="slidenum">
              <a:rPr lang="fr-BE" smtClean="0"/>
              <a:t>‹N°›</a:t>
            </a:fld>
            <a:endParaRPr lang="fr-BE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470179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4B3B0-F5B5-4BF6-AB67-E55BB8EDF10F}" type="datetime1">
              <a:rPr lang="fr-BE" smtClean="0"/>
              <a:t>03-02-23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LTECO 1220 - Sociétés, cultures, religions : questions humaines fondamentales - G. Legrand</a:t>
            </a:r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EDD6C-1D29-4565-ACDC-92CD44B501D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8367093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D6C05-EE46-4C15-8057-F94F82591CA8}" type="datetime1">
              <a:rPr lang="fr-BE" smtClean="0"/>
              <a:t>03-02-23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LTECO 1220 - Sociétés, cultures, religions : questions humaines fondamentales - G. Legrand</a:t>
            </a:r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EDD6C-1D29-4565-ACDC-92CD44B501D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294292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7CA77-065B-4E84-8178-1159ADE81BE3}" type="datetime1">
              <a:rPr lang="fr-BE" smtClean="0"/>
              <a:t>03-02-23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LTECO 1220 - Sociétés, cultures, religions : questions humaines fondamentales - G. Legrand</a:t>
            </a:r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EDD6C-1D29-4565-ACDC-92CD44B501D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596220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AFEB2-0775-4DE7-9E67-080BB9CE73A0}" type="datetime1">
              <a:rPr lang="fr-BE" smtClean="0"/>
              <a:t>03-02-23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LTECO 1220 - Sociétés, cultures, religions : questions humaines fondamentales - G. Legrand</a:t>
            </a:r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EDD6C-1D29-4565-ACDC-92CD44B501D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286986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DBF16-C5B8-4002-9781-170C63EDB7E8}" type="datetime1">
              <a:rPr lang="fr-BE" smtClean="0"/>
              <a:t>03-02-23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LTECO 1220 - Sociétés, cultures, religions : questions humaines fondamentales - G. Legrand</a:t>
            </a:r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EDD6C-1D29-4565-ACDC-92CD44B501D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7921289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00C08-369D-49BF-8A34-437A141F016D}" type="datetime1">
              <a:rPr lang="fr-BE" smtClean="0"/>
              <a:t>03-02-23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LTECO 1220 - Sociétés, cultures, religions : questions humaines fondamentales - G. Legrand</a:t>
            </a:r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EDD6C-1D29-4565-ACDC-92CD44B501D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577686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57148-5DAC-4C99-BFFC-E517B5F33D9B}" type="datetime1">
              <a:rPr lang="fr-BE" smtClean="0"/>
              <a:t>03-02-23</a:t>
            </a:fld>
            <a:endParaRPr lang="fr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LTECO 1220 - Sociétés, cultures, religions : questions humaines fondamentales - G. Legrand</a:t>
            </a:r>
            <a:endParaRPr lang="fr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EDD6C-1D29-4565-ACDC-92CD44B501D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08736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C8619-5326-445D-B531-3804227FF7E2}" type="datetime1">
              <a:rPr lang="fr-BE" smtClean="0"/>
              <a:t>03-02-23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LTECO 1220 - Sociétés, cultures, religions : questions humaines fondamentales - G. Legrand</a:t>
            </a:r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EDD6C-1D29-4565-ACDC-92CD44B501D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607931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77BE6-9DF2-4909-87E9-D9DB615B53E0}" type="datetime1">
              <a:rPr lang="fr-BE" smtClean="0"/>
              <a:t>03-02-23</a:t>
            </a:fld>
            <a:endParaRPr lang="fr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LTECO 1220 - Sociétés, cultures, religions : questions humaines fondamentales - G. Legrand</a:t>
            </a:r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EDD6C-1D29-4565-ACDC-92CD44B501D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184235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0426B-001D-4A8B-AF17-A15E4FDDF40A}" type="datetime1">
              <a:rPr lang="fr-BE" smtClean="0"/>
              <a:t>03-02-23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LTECO 1220 - Sociétés, cultures, religions : questions humaines fondamentales - G. Legrand</a:t>
            </a:r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EDD6C-1D29-4565-ACDC-92CD44B501D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841559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8CE17-F782-4A03-96A5-2A9A59ED04A6}" type="datetime1">
              <a:rPr lang="fr-BE" smtClean="0"/>
              <a:t>03-02-23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LTECO 1220 - Sociétés, cultures, religions : questions humaines fondamentales - G. Legrand</a:t>
            </a:r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EDD6C-1D29-4565-ACDC-92CD44B501D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224004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0E3B5B-31B1-4F74-8DD2-62F5D1F18675}" type="datetime1">
              <a:rPr lang="fr-BE" smtClean="0"/>
              <a:t>03-02-23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LTECO 1220 - Sociétés, cultures, religions : questions humaines fondamentales - G. Legrand</a:t>
            </a:r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60EDD6C-1D29-4565-ACDC-92CD44B501D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7052490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ptef.net/" TargetMode="External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vatican.va/content/vatican/fr.html" TargetMode="External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C9A319-A6EB-07F3-0506-8C3B555934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1226" y="2433483"/>
            <a:ext cx="9704439" cy="1617349"/>
          </a:xfrm>
        </p:spPr>
        <p:txBody>
          <a:bodyPr/>
          <a:lstStyle/>
          <a:p>
            <a:r>
              <a:rPr lang="fr-FR" sz="5000" dirty="0"/>
              <a:t>Discerner des lieux favorables pour l’annonce de l’Évangile</a:t>
            </a:r>
            <a:endParaRPr lang="fr-BE" sz="5000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46E3E50F-6168-4E2A-13F2-9B84493FDA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10980" y="6565226"/>
            <a:ext cx="4636879" cy="292774"/>
          </a:xfrm>
        </p:spPr>
        <p:txBody>
          <a:bodyPr>
            <a:noAutofit/>
          </a:bodyPr>
          <a:lstStyle/>
          <a:p>
            <a:r>
              <a:rPr lang="fr-FR" sz="1200" dirty="0"/>
              <a:t>Geoffrey Legrand - Jeudi 2 févier 2023 – 28</a:t>
            </a:r>
            <a:r>
              <a:rPr lang="fr-FR" sz="1200" baseline="30000" dirty="0"/>
              <a:t>e</a:t>
            </a:r>
            <a:r>
              <a:rPr lang="fr-FR" sz="1200" dirty="0"/>
              <a:t> journée pastorale</a:t>
            </a:r>
            <a:endParaRPr lang="fr-BE" sz="1200" dirty="0"/>
          </a:p>
        </p:txBody>
      </p:sp>
      <p:sp>
        <p:nvSpPr>
          <p:cNvPr id="4" name="Sous-titre 2">
            <a:extLst>
              <a:ext uri="{FF2B5EF4-FFF2-40B4-BE49-F238E27FC236}">
                <a16:creationId xmlns:a16="http://schemas.microsoft.com/office/drawing/2014/main" id="{7178896F-49C7-24CE-E348-7194285CD9C5}"/>
              </a:ext>
            </a:extLst>
          </p:cNvPr>
          <p:cNvSpPr txBox="1">
            <a:spLocks/>
          </p:cNvSpPr>
          <p:nvPr/>
        </p:nvSpPr>
        <p:spPr>
          <a:xfrm>
            <a:off x="1087869" y="4385703"/>
            <a:ext cx="8705462" cy="58999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500" i="1" dirty="0"/>
              <a:t>Réflexions à partir d’une relecture de Paul Tillich</a:t>
            </a:r>
            <a:endParaRPr lang="fr-BE" sz="2500" i="1" dirty="0"/>
          </a:p>
        </p:txBody>
      </p:sp>
    </p:spTree>
    <p:extLst>
      <p:ext uri="{BB962C8B-B14F-4D97-AF65-F5344CB8AC3E}">
        <p14:creationId xmlns:p14="http://schemas.microsoft.com/office/powerpoint/2010/main" val="24364464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75B3E25-9808-6A63-BF92-9B1F142CC5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9563" y="609600"/>
            <a:ext cx="4524372" cy="1320800"/>
          </a:xfrm>
        </p:spPr>
        <p:txBody>
          <a:bodyPr>
            <a:normAutofit fontScale="90000"/>
          </a:bodyPr>
          <a:lstStyle/>
          <a:p>
            <a:r>
              <a:rPr lang="fr-FR" dirty="0"/>
              <a:t>1.1. Origines du </a:t>
            </a:r>
            <a:r>
              <a:rPr lang="fr-FR" i="1" dirty="0"/>
              <a:t>kairos</a:t>
            </a:r>
            <a:br>
              <a:rPr lang="fr-FR" dirty="0"/>
            </a:br>
            <a:endParaRPr lang="fr-BE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3B32DEE-79DC-44D6-4D5A-AF156386EE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09563" y="2160590"/>
            <a:ext cx="4819340" cy="3601384"/>
          </a:xfrm>
        </p:spPr>
        <p:txBody>
          <a:bodyPr>
            <a:normAutofit/>
          </a:bodyPr>
          <a:lstStyle/>
          <a:p>
            <a:r>
              <a:rPr lang="fr-FR" sz="2400" dirty="0">
                <a:latin typeface="+mj-lt"/>
                <a:cs typeface="Times New Roman" panose="02020603050405020304" pitchFamily="18" charset="0"/>
              </a:rPr>
              <a:t>Dieu </a:t>
            </a:r>
            <a:r>
              <a:rPr lang="fr-FR" sz="2400" i="1" dirty="0">
                <a:latin typeface="+mj-lt"/>
                <a:cs typeface="Times New Roman" panose="02020603050405020304" pitchFamily="18" charset="0"/>
              </a:rPr>
              <a:t>Kairos</a:t>
            </a:r>
            <a:r>
              <a:rPr lang="fr-FR" sz="2400" dirty="0">
                <a:latin typeface="+mj-lt"/>
                <a:cs typeface="Times New Roman" panose="02020603050405020304" pitchFamily="18" charset="0"/>
              </a:rPr>
              <a:t>  : </a:t>
            </a:r>
          </a:p>
          <a:p>
            <a:pPr marL="457200" lvl="1" indent="0">
              <a:buNone/>
            </a:pPr>
            <a:endParaRPr lang="fr-FR" sz="2400" dirty="0">
              <a:latin typeface="+mj-lt"/>
              <a:cs typeface="Times New Roman" panose="02020603050405020304" pitchFamily="18" charset="0"/>
            </a:endParaRPr>
          </a:p>
          <a:p>
            <a:pPr lvl="1"/>
            <a:r>
              <a:rPr lang="fr-FR" sz="2400" dirty="0">
                <a:latin typeface="+mj-lt"/>
                <a:cs typeface="Times New Roman" panose="02020603050405020304" pitchFamily="18" charset="0"/>
              </a:rPr>
              <a:t>Dieu de « l’occasion opportune »</a:t>
            </a:r>
          </a:p>
          <a:p>
            <a:pPr lvl="1"/>
            <a:r>
              <a:rPr lang="fr-FR" sz="2400" dirty="0">
                <a:latin typeface="+mj-lt"/>
                <a:cs typeface="Times New Roman" panose="02020603050405020304" pitchFamily="18" charset="0"/>
              </a:rPr>
              <a:t>Dieu de l’efficacité</a:t>
            </a:r>
          </a:p>
          <a:p>
            <a:pPr lvl="1"/>
            <a:r>
              <a:rPr lang="fr-FR" sz="2400" dirty="0">
                <a:latin typeface="+mj-lt"/>
                <a:cs typeface="Times New Roman" panose="02020603050405020304" pitchFamily="18" charset="0"/>
              </a:rPr>
              <a:t>Dieu qui donne de la profondeur à l’instant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14822F13-E6B4-847D-FAF6-323FDE047D1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308" r="8490" b="2"/>
          <a:stretch/>
        </p:blipFill>
        <p:spPr>
          <a:xfrm>
            <a:off x="20" y="-1"/>
            <a:ext cx="5394940" cy="6858001"/>
          </a:xfrm>
          <a:custGeom>
            <a:avLst/>
            <a:gdLst/>
            <a:ahLst/>
            <a:cxnLst/>
            <a:rect l="l" t="t" r="r" b="b"/>
            <a:pathLst>
              <a:path w="5394960" h="6858000">
                <a:moveTo>
                  <a:pt x="842596" y="0"/>
                </a:moveTo>
                <a:lnTo>
                  <a:pt x="5394960" y="0"/>
                </a:lnTo>
                <a:lnTo>
                  <a:pt x="5394960" y="21851"/>
                </a:lnTo>
                <a:lnTo>
                  <a:pt x="4365943" y="6858000"/>
                </a:lnTo>
                <a:lnTo>
                  <a:pt x="0" y="6858000"/>
                </a:lnTo>
                <a:lnTo>
                  <a:pt x="0" y="5666154"/>
                </a:lnTo>
                <a:close/>
              </a:path>
            </a:pathLst>
          </a:custGeom>
        </p:spPr>
      </p:pic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3BCB5F6A-9EB0-40B0-9D13-3023E9A205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45C204A-83A6-6B37-45AA-BD669BDD78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41996" y="6041362"/>
            <a:ext cx="432006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260EDD6C-1D29-4565-ACDC-92CD44B501D7}" type="slidenum">
              <a:rPr lang="fr-BE" smtClean="0"/>
              <a:pPr>
                <a:spcAft>
                  <a:spcPts val="600"/>
                </a:spcAft>
              </a:pPr>
              <a:t>10</a:t>
            </a:fld>
            <a:endParaRPr lang="fr-BE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C3A1828F-A783-FB1C-1832-EFEBBD7CE5B6}"/>
              </a:ext>
            </a:extLst>
          </p:cNvPr>
          <p:cNvSpPr txBox="1"/>
          <p:nvPr/>
        </p:nvSpPr>
        <p:spPr>
          <a:xfrm>
            <a:off x="1879134" y="6439800"/>
            <a:ext cx="596874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Geoffrey Legrand - Jeudi 2 févier 2023 – 28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journée pastorale</a:t>
            </a:r>
            <a:endParaRPr lang="fr-BE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172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F62F99C0-F5F1-5A7F-734C-72E1E618002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 b="32613"/>
          <a:stretch/>
        </p:blipFill>
        <p:spPr bwMode="auto">
          <a:xfrm>
            <a:off x="4269854" y="-1"/>
            <a:ext cx="7922146" cy="6858001"/>
          </a:xfrm>
          <a:custGeom>
            <a:avLst/>
            <a:gdLst/>
            <a:ahLst/>
            <a:cxnLst/>
            <a:rect l="l" t="t" r="r" b="b"/>
            <a:pathLst>
              <a:path w="7922146" h="6858001">
                <a:moveTo>
                  <a:pt x="379987" y="0"/>
                </a:moveTo>
                <a:lnTo>
                  <a:pt x="5304971" y="0"/>
                </a:lnTo>
                <a:lnTo>
                  <a:pt x="7065281" y="0"/>
                </a:lnTo>
                <a:lnTo>
                  <a:pt x="7397540" y="0"/>
                </a:lnTo>
                <a:lnTo>
                  <a:pt x="7397540" y="1"/>
                </a:lnTo>
                <a:lnTo>
                  <a:pt x="7922146" y="1"/>
                </a:lnTo>
                <a:lnTo>
                  <a:pt x="7922146" y="6858001"/>
                </a:lnTo>
                <a:lnTo>
                  <a:pt x="7065281" y="6858001"/>
                </a:lnTo>
                <a:lnTo>
                  <a:pt x="7065281" y="6858000"/>
                </a:lnTo>
                <a:lnTo>
                  <a:pt x="5932989" y="6858000"/>
                </a:lnTo>
                <a:lnTo>
                  <a:pt x="5932989" y="6858001"/>
                </a:lnTo>
                <a:lnTo>
                  <a:pt x="27809" y="6858001"/>
                </a:lnTo>
                <a:lnTo>
                  <a:pt x="1803228" y="4521201"/>
                </a:lnTo>
                <a:close/>
                <a:moveTo>
                  <a:pt x="0" y="0"/>
                </a:moveTo>
                <a:lnTo>
                  <a:pt x="379987" y="0"/>
                </a:lnTo>
                <a:lnTo>
                  <a:pt x="0" y="407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F9282E50-381C-E991-C8A9-53D2BCD4DE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3" y="609600"/>
            <a:ext cx="3851123" cy="1320800"/>
          </a:xfrm>
        </p:spPr>
        <p:txBody>
          <a:bodyPr>
            <a:normAutofit fontScale="90000"/>
          </a:bodyPr>
          <a:lstStyle/>
          <a:p>
            <a:r>
              <a:rPr lang="fr-FR" dirty="0"/>
              <a:t>1.2. Évolution de la notion de </a:t>
            </a:r>
            <a:r>
              <a:rPr lang="fr-FR" i="1" dirty="0"/>
              <a:t>kairos</a:t>
            </a:r>
            <a:endParaRPr lang="fr-BE" i="1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7BB107-9AE7-8651-F729-759C35481D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8199" y="1930400"/>
            <a:ext cx="5064880" cy="4017939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fr-FR" sz="2000" dirty="0"/>
          </a:p>
          <a:p>
            <a:pPr lvl="1"/>
            <a:r>
              <a:rPr lang="fr-BE" sz="2400" dirty="0"/>
              <a:t>Notion passée sous silence pendant des siècles</a:t>
            </a:r>
          </a:p>
          <a:p>
            <a:pPr lvl="1"/>
            <a:r>
              <a:rPr lang="fr-BE" sz="2400" dirty="0"/>
              <a:t>Elle réapparaît avec Nicolas Machiavel (1429-1527)</a:t>
            </a:r>
          </a:p>
          <a:p>
            <a:pPr lvl="2"/>
            <a:r>
              <a:rPr lang="fr-BE" sz="2200" i="1" dirty="0" err="1"/>
              <a:t>Virtù</a:t>
            </a:r>
            <a:r>
              <a:rPr lang="fr-BE" sz="2200" i="1" dirty="0"/>
              <a:t> </a:t>
            </a:r>
            <a:r>
              <a:rPr lang="fr-BE" sz="2200" dirty="0"/>
              <a:t>: bonne initiative dont le Prince doit faire preuve</a:t>
            </a:r>
          </a:p>
          <a:p>
            <a:pPr lvl="2"/>
            <a:r>
              <a:rPr lang="fr-BE" sz="2200" i="1" dirty="0" err="1"/>
              <a:t>Virtù</a:t>
            </a:r>
            <a:r>
              <a:rPr lang="fr-BE" sz="2200" dirty="0"/>
              <a:t> // </a:t>
            </a:r>
            <a:r>
              <a:rPr lang="fr-BE" sz="2200" i="1" dirty="0"/>
              <a:t>kairos</a:t>
            </a:r>
          </a:p>
        </p:txBody>
      </p:sp>
      <p:cxnSp>
        <p:nvCxnSpPr>
          <p:cNvPr id="1031" name="Straight Connector 1030">
            <a:extLst>
              <a:ext uri="{FF2B5EF4-FFF2-40B4-BE49-F238E27FC236}">
                <a16:creationId xmlns:a16="http://schemas.microsoft.com/office/drawing/2014/main" id="{64FA5DFF-7FE6-4855-84E6-DFA78EE978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371012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3" name="Straight Connector 1032">
            <a:extLst>
              <a:ext uri="{FF2B5EF4-FFF2-40B4-BE49-F238E27FC236}">
                <a16:creationId xmlns:a16="http://schemas.microsoft.com/office/drawing/2014/main" id="{2AFD8CBA-54A3-4363-991B-B9C631BBFA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425267" y="3681413"/>
            <a:ext cx="4763558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5" name="Rectangle 23">
            <a:extLst>
              <a:ext uri="{FF2B5EF4-FFF2-40B4-BE49-F238E27FC236}">
                <a16:creationId xmlns:a16="http://schemas.microsoft.com/office/drawing/2014/main" id="{3F088236-D655-4F88-B238-E167623580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81476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37" name="Rectangle 25">
            <a:extLst>
              <a:ext uri="{FF2B5EF4-FFF2-40B4-BE49-F238E27FC236}">
                <a16:creationId xmlns:a16="http://schemas.microsoft.com/office/drawing/2014/main" id="{3DAC0C92-199E-475C-9390-119A9B0272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03442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39" name="Isosceles Triangle 24">
            <a:extLst>
              <a:ext uri="{FF2B5EF4-FFF2-40B4-BE49-F238E27FC236}">
                <a16:creationId xmlns:a16="http://schemas.microsoft.com/office/drawing/2014/main" id="{C4CFB339-0ED8-4FE2-9EF1-6D1375B849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32333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4E0756E-F11F-E526-DF5B-D66D7E1063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90663" y="6041362"/>
            <a:ext cx="683339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260EDD6C-1D29-4565-ACDC-92CD44B501D7}" type="slidenum">
              <a:rPr lang="fr-BE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11</a:t>
            </a:fld>
            <a:endParaRPr lang="fr-BE">
              <a:solidFill>
                <a:srgbClr val="FFFFFF"/>
              </a:solidFill>
            </a:endParaRPr>
          </a:p>
        </p:txBody>
      </p:sp>
      <p:sp>
        <p:nvSpPr>
          <p:cNvPr id="1041" name="Rectangle 27">
            <a:extLst>
              <a:ext uri="{FF2B5EF4-FFF2-40B4-BE49-F238E27FC236}">
                <a16:creationId xmlns:a16="http://schemas.microsoft.com/office/drawing/2014/main" id="{31896C80-2069-4431-9C19-83B9137344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34500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4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43" name="Rectangle 28">
            <a:extLst>
              <a:ext uri="{FF2B5EF4-FFF2-40B4-BE49-F238E27FC236}">
                <a16:creationId xmlns:a16="http://schemas.microsoft.com/office/drawing/2014/main" id="{BF120A21-0841-4823-B0C4-28AEBCEF9B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98730" y="-8467"/>
            <a:ext cx="1290094" cy="6866467"/>
          </a:xfrm>
          <a:custGeom>
            <a:avLst/>
            <a:gdLst/>
            <a:ahLst/>
            <a:cxn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45" name="Rectangle 29">
            <a:extLst>
              <a:ext uri="{FF2B5EF4-FFF2-40B4-BE49-F238E27FC236}">
                <a16:creationId xmlns:a16="http://schemas.microsoft.com/office/drawing/2014/main" id="{DBB05BAE-BBD3-4289-899F-A6851503C6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38999" y="-8467"/>
            <a:ext cx="1249825" cy="6866467"/>
          </a:xfrm>
          <a:custGeom>
            <a:avLst/>
            <a:gdLst/>
            <a:ahLst/>
            <a:cxn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47" name="Isosceles Triangle 29">
            <a:extLst>
              <a:ext uri="{FF2B5EF4-FFF2-40B4-BE49-F238E27FC236}">
                <a16:creationId xmlns:a16="http://schemas.microsoft.com/office/drawing/2014/main" id="{9874D11C-36F5-4BBE-A490-019A54E953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371666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028" name="Picture 4" descr="page de couverture d'un livre.">
            <a:extLst>
              <a:ext uri="{FF2B5EF4-FFF2-40B4-BE49-F238E27FC236}">
                <a16:creationId xmlns:a16="http://schemas.microsoft.com/office/drawing/2014/main" id="{47825D18-684A-FA9B-77F7-8E8FED155C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1467" y="4003102"/>
            <a:ext cx="1935811" cy="2728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78FBE304-2C25-5134-9800-E825DCCD8FF1}"/>
              </a:ext>
            </a:extLst>
          </p:cNvPr>
          <p:cNvSpPr txBox="1"/>
          <p:nvPr/>
        </p:nvSpPr>
        <p:spPr>
          <a:xfrm>
            <a:off x="158198" y="6396335"/>
            <a:ext cx="411065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Geoffrey Legrand - Jeudi 2 févier 2023 – 28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journée pastorale</a:t>
            </a:r>
            <a:endParaRPr lang="fr-BE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91116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eidegger, encore - En attendant Nadeau">
            <a:extLst>
              <a:ext uri="{FF2B5EF4-FFF2-40B4-BE49-F238E27FC236}">
                <a16:creationId xmlns:a16="http://schemas.microsoft.com/office/drawing/2014/main" id="{19EE7542-3A7C-5D06-DFDD-E14E39B2F6B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28" r="-1" b="12227"/>
          <a:stretch/>
        </p:blipFill>
        <p:spPr bwMode="auto">
          <a:xfrm>
            <a:off x="4210965" y="-8466"/>
            <a:ext cx="7941706" cy="6874934"/>
          </a:xfrm>
          <a:custGeom>
            <a:avLst/>
            <a:gdLst/>
            <a:ahLst/>
            <a:cxnLst/>
            <a:rect l="l" t="t" r="r" b="b"/>
            <a:pathLst>
              <a:path w="7922146" h="6858001">
                <a:moveTo>
                  <a:pt x="379987" y="0"/>
                </a:moveTo>
                <a:lnTo>
                  <a:pt x="5304971" y="0"/>
                </a:lnTo>
                <a:lnTo>
                  <a:pt x="7065281" y="0"/>
                </a:lnTo>
                <a:lnTo>
                  <a:pt x="7397540" y="0"/>
                </a:lnTo>
                <a:lnTo>
                  <a:pt x="7397540" y="1"/>
                </a:lnTo>
                <a:lnTo>
                  <a:pt x="7922146" y="1"/>
                </a:lnTo>
                <a:lnTo>
                  <a:pt x="7922146" y="6858001"/>
                </a:lnTo>
                <a:lnTo>
                  <a:pt x="7065281" y="6858001"/>
                </a:lnTo>
                <a:lnTo>
                  <a:pt x="7065281" y="6858000"/>
                </a:lnTo>
                <a:lnTo>
                  <a:pt x="5932989" y="6858000"/>
                </a:lnTo>
                <a:lnTo>
                  <a:pt x="5932989" y="6858001"/>
                </a:lnTo>
                <a:lnTo>
                  <a:pt x="27809" y="6858001"/>
                </a:lnTo>
                <a:lnTo>
                  <a:pt x="1803228" y="4521201"/>
                </a:lnTo>
                <a:close/>
                <a:moveTo>
                  <a:pt x="0" y="0"/>
                </a:moveTo>
                <a:lnTo>
                  <a:pt x="379987" y="0"/>
                </a:lnTo>
                <a:lnTo>
                  <a:pt x="0" y="407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F9282E50-381C-E991-C8A9-53D2BCD4DE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3" y="594852"/>
            <a:ext cx="3851123" cy="1320800"/>
          </a:xfrm>
        </p:spPr>
        <p:txBody>
          <a:bodyPr>
            <a:normAutofit fontScale="90000"/>
          </a:bodyPr>
          <a:lstStyle/>
          <a:p>
            <a:r>
              <a:rPr lang="fr-FR" dirty="0"/>
              <a:t>1.2. Évolution de la notion de </a:t>
            </a:r>
            <a:r>
              <a:rPr lang="fr-FR" i="1" dirty="0"/>
              <a:t>kairos</a:t>
            </a:r>
            <a:endParaRPr lang="fr-BE" i="1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7BB107-9AE7-8651-F729-759C35481D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8815" y="2131093"/>
            <a:ext cx="4290867" cy="3880773"/>
          </a:xfrm>
        </p:spPr>
        <p:txBody>
          <a:bodyPr>
            <a:noAutofit/>
          </a:bodyPr>
          <a:lstStyle/>
          <a:p>
            <a:r>
              <a:rPr lang="fr-BE" sz="2400" dirty="0"/>
              <a:t>Notion remise au goût du jour  vers 1920-1921 par M. Heidegger (1889-1976)</a:t>
            </a:r>
          </a:p>
          <a:p>
            <a:pPr marL="457200" lvl="1" indent="0">
              <a:buNone/>
            </a:pPr>
            <a:endParaRPr lang="fr-BE" sz="2400" dirty="0"/>
          </a:p>
          <a:p>
            <a:pPr lvl="1"/>
            <a:r>
              <a:rPr lang="fr-BE" sz="2400" i="1" dirty="0"/>
              <a:t>Dasein</a:t>
            </a:r>
          </a:p>
          <a:p>
            <a:pPr marL="457200" lvl="1" indent="0">
              <a:buNone/>
            </a:pPr>
            <a:endParaRPr lang="fr-BE" sz="400" dirty="0"/>
          </a:p>
          <a:p>
            <a:pPr lvl="1"/>
            <a:r>
              <a:rPr lang="fr-BE" sz="2400" dirty="0"/>
              <a:t>Temps « </a:t>
            </a:r>
            <a:r>
              <a:rPr lang="fr-BE" sz="2400" dirty="0" err="1"/>
              <a:t>kairologique</a:t>
            </a:r>
            <a:r>
              <a:rPr lang="fr-BE" sz="2400" dirty="0"/>
              <a:t> »</a:t>
            </a:r>
            <a:endParaRPr lang="fr-BE" sz="2400" i="1" dirty="0"/>
          </a:p>
        </p:txBody>
      </p:sp>
      <p:cxnSp>
        <p:nvCxnSpPr>
          <p:cNvPr id="2055" name="Straight Connector 2054">
            <a:extLst>
              <a:ext uri="{FF2B5EF4-FFF2-40B4-BE49-F238E27FC236}">
                <a16:creationId xmlns:a16="http://schemas.microsoft.com/office/drawing/2014/main" id="{64FA5DFF-7FE6-4855-84E6-DFA78EE978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371012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57" name="Straight Connector 2056">
            <a:extLst>
              <a:ext uri="{FF2B5EF4-FFF2-40B4-BE49-F238E27FC236}">
                <a16:creationId xmlns:a16="http://schemas.microsoft.com/office/drawing/2014/main" id="{2AFD8CBA-54A3-4363-991B-B9C631BBFA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425267" y="3681413"/>
            <a:ext cx="4763558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59" name="Rectangle 23">
            <a:extLst>
              <a:ext uri="{FF2B5EF4-FFF2-40B4-BE49-F238E27FC236}">
                <a16:creationId xmlns:a16="http://schemas.microsoft.com/office/drawing/2014/main" id="{3F088236-D655-4F88-B238-E167623580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81476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61" name="Rectangle 25">
            <a:extLst>
              <a:ext uri="{FF2B5EF4-FFF2-40B4-BE49-F238E27FC236}">
                <a16:creationId xmlns:a16="http://schemas.microsoft.com/office/drawing/2014/main" id="{3DAC0C92-199E-475C-9390-119A9B0272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03442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63" name="Isosceles Triangle 24">
            <a:extLst>
              <a:ext uri="{FF2B5EF4-FFF2-40B4-BE49-F238E27FC236}">
                <a16:creationId xmlns:a16="http://schemas.microsoft.com/office/drawing/2014/main" id="{C4CFB339-0ED8-4FE2-9EF1-6D1375B849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32333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4E0756E-F11F-E526-DF5B-D66D7E1063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90663" y="6041362"/>
            <a:ext cx="683339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260EDD6C-1D29-4565-ACDC-92CD44B501D7}" type="slidenum">
              <a:rPr lang="fr-BE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12</a:t>
            </a:fld>
            <a:endParaRPr lang="fr-BE">
              <a:solidFill>
                <a:srgbClr val="FFFFFF"/>
              </a:solidFill>
            </a:endParaRPr>
          </a:p>
        </p:txBody>
      </p:sp>
      <p:sp>
        <p:nvSpPr>
          <p:cNvPr id="2065" name="Rectangle 27">
            <a:extLst>
              <a:ext uri="{FF2B5EF4-FFF2-40B4-BE49-F238E27FC236}">
                <a16:creationId xmlns:a16="http://schemas.microsoft.com/office/drawing/2014/main" id="{31896C80-2069-4431-9C19-83B9137344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34500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4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67" name="Rectangle 28">
            <a:extLst>
              <a:ext uri="{FF2B5EF4-FFF2-40B4-BE49-F238E27FC236}">
                <a16:creationId xmlns:a16="http://schemas.microsoft.com/office/drawing/2014/main" id="{BF120A21-0841-4823-B0C4-28AEBCEF9B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98730" y="-8467"/>
            <a:ext cx="1290094" cy="6866467"/>
          </a:xfrm>
          <a:custGeom>
            <a:avLst/>
            <a:gdLst/>
            <a:ahLst/>
            <a:cxn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69" name="Rectangle 29">
            <a:extLst>
              <a:ext uri="{FF2B5EF4-FFF2-40B4-BE49-F238E27FC236}">
                <a16:creationId xmlns:a16="http://schemas.microsoft.com/office/drawing/2014/main" id="{DBB05BAE-BBD3-4289-899F-A6851503C6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38999" y="-8467"/>
            <a:ext cx="1249825" cy="6866467"/>
          </a:xfrm>
          <a:custGeom>
            <a:avLst/>
            <a:gdLst/>
            <a:ahLst/>
            <a:cxn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71" name="Isosceles Triangle 29">
            <a:extLst>
              <a:ext uri="{FF2B5EF4-FFF2-40B4-BE49-F238E27FC236}">
                <a16:creationId xmlns:a16="http://schemas.microsoft.com/office/drawing/2014/main" id="{9874D11C-36F5-4BBE-A490-019A54E953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371666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2052" name="Picture 4" descr="Image illustrative de l’article Être et Temps">
            <a:extLst>
              <a:ext uri="{FF2B5EF4-FFF2-40B4-BE49-F238E27FC236}">
                <a16:creationId xmlns:a16="http://schemas.microsoft.com/office/drawing/2014/main" id="{A60D870A-9EDD-6E0E-90E1-A0FF7F4E33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2598" y="4154492"/>
            <a:ext cx="1684680" cy="2648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213F9550-FB6A-65B4-5144-C906A6D6A38C}"/>
              </a:ext>
            </a:extLst>
          </p:cNvPr>
          <p:cNvSpPr txBox="1"/>
          <p:nvPr/>
        </p:nvSpPr>
        <p:spPr>
          <a:xfrm>
            <a:off x="368815" y="6406487"/>
            <a:ext cx="404095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Geoffrey Legrand - Jeudi 2 févier 2023 – 28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journée pastorale</a:t>
            </a:r>
            <a:endParaRPr lang="fr-BE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9232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A65AC7D1-EAA9-48F5-B509-60A7F50BF7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D6320AF9-619A-4175-865B-5663E1AEF4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63B6EC6-D752-4EE7-908B-F8F19E8C7F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111313" y="0"/>
            <a:ext cx="1219200" cy="6858000"/>
          </a:xfrm>
          <a:prstGeom prst="line">
            <a:avLst/>
          </a:prstGeom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FECD4E8-AD3E-4228-82A2-9461958EA9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3290979" y="3681413"/>
            <a:ext cx="4763558" cy="3176587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  <a:alpha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angle 23">
            <a:extLst>
              <a:ext uri="{FF2B5EF4-FFF2-40B4-BE49-F238E27FC236}">
                <a16:creationId xmlns:a16="http://schemas.microsoft.com/office/drawing/2014/main" id="{7E018740-5C2B-4A41-AC1A-7E68D1EC19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82568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Rectangle 25">
            <a:extLst>
              <a:ext uri="{FF2B5EF4-FFF2-40B4-BE49-F238E27FC236}">
                <a16:creationId xmlns:a16="http://schemas.microsoft.com/office/drawing/2014/main" id="{166F75A4-C475-4941-8EE2-B80A06A2C1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04534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Isosceles Triangle 22">
            <a:extLst>
              <a:ext uri="{FF2B5EF4-FFF2-40B4-BE49-F238E27FC236}">
                <a16:creationId xmlns:a16="http://schemas.microsoft.com/office/drawing/2014/main" id="{A032553A-72E8-4B0D-8405-FF9771C9AF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33425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5" name="Rectangle 27">
            <a:extLst>
              <a:ext uri="{FF2B5EF4-FFF2-40B4-BE49-F238E27FC236}">
                <a16:creationId xmlns:a16="http://schemas.microsoft.com/office/drawing/2014/main" id="{765800AC-C3B9-498E-87BC-29FAE4C76B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35592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7" name="Isosceles Triangle 26">
            <a:extLst>
              <a:ext uri="{FF2B5EF4-FFF2-40B4-BE49-F238E27FC236}">
                <a16:creationId xmlns:a16="http://schemas.microsoft.com/office/drawing/2014/main" id="{1F9D6ACB-2FF4-49F9-978A-E0D5327FC6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72758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A5EC319D-0FEA-4B95-A3EA-01E35672C9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97631" y="-8467"/>
            <a:ext cx="5994369" cy="6866467"/>
          </a:xfrm>
          <a:custGeom>
            <a:avLst/>
            <a:gdLst>
              <a:gd name="connsiteX0" fmla="*/ 0 w 5994369"/>
              <a:gd name="connsiteY0" fmla="*/ 0 h 6866467"/>
              <a:gd name="connsiteX1" fmla="*/ 1249825 w 5994369"/>
              <a:gd name="connsiteY1" fmla="*/ 0 h 6866467"/>
              <a:gd name="connsiteX2" fmla="*/ 1249825 w 5994369"/>
              <a:gd name="connsiteY2" fmla="*/ 8467 h 6866467"/>
              <a:gd name="connsiteX3" fmla="*/ 5994369 w 5994369"/>
              <a:gd name="connsiteY3" fmla="*/ 8467 h 6866467"/>
              <a:gd name="connsiteX4" fmla="*/ 5994369 w 5994369"/>
              <a:gd name="connsiteY4" fmla="*/ 6866467 h 6866467"/>
              <a:gd name="connsiteX5" fmla="*/ 1249825 w 5994369"/>
              <a:gd name="connsiteY5" fmla="*/ 6866467 h 6866467"/>
              <a:gd name="connsiteX6" fmla="*/ 1109382 w 5994369"/>
              <a:gd name="connsiteY6" fmla="*/ 6866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94369" h="6866467">
                <a:moveTo>
                  <a:pt x="0" y="0"/>
                </a:moveTo>
                <a:lnTo>
                  <a:pt x="1249825" y="0"/>
                </a:lnTo>
                <a:lnTo>
                  <a:pt x="1249825" y="8467"/>
                </a:lnTo>
                <a:lnTo>
                  <a:pt x="5994369" y="8467"/>
                </a:lnTo>
                <a:lnTo>
                  <a:pt x="5994369" y="6866467"/>
                </a:lnTo>
                <a:lnTo>
                  <a:pt x="1249825" y="6866467"/>
                </a:lnTo>
                <a:lnTo>
                  <a:pt x="1109382" y="6866467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C815068B-5B92-BA29-4292-54D712B2AE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1276" y="609600"/>
            <a:ext cx="6820724" cy="2227730"/>
          </a:xfrm>
        </p:spPr>
        <p:txBody>
          <a:bodyPr anchor="ctr">
            <a:normAutofit/>
          </a:bodyPr>
          <a:lstStyle/>
          <a:p>
            <a:r>
              <a:rPr lang="fr-FR" dirty="0">
                <a:solidFill>
                  <a:srgbClr val="FFFFFF"/>
                </a:solidFill>
              </a:rPr>
              <a:t>1.3. Le </a:t>
            </a:r>
            <a:r>
              <a:rPr lang="fr-FR" i="1" dirty="0">
                <a:solidFill>
                  <a:srgbClr val="FFFFFF"/>
                </a:solidFill>
              </a:rPr>
              <a:t>kairos</a:t>
            </a:r>
            <a:r>
              <a:rPr lang="fr-FR" dirty="0">
                <a:solidFill>
                  <a:srgbClr val="FFFFFF"/>
                </a:solidFill>
              </a:rPr>
              <a:t> chez Paul Tillich</a:t>
            </a:r>
            <a:endParaRPr lang="fr-BE" dirty="0">
              <a:solidFill>
                <a:srgbClr val="FFFFFF"/>
              </a:solidFill>
            </a:endParaRP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30216441-4655-99AE-DAD1-4EA0643901F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64" t="10439" r="26675" b="33694"/>
          <a:stretch/>
        </p:blipFill>
        <p:spPr bwMode="auto">
          <a:xfrm>
            <a:off x="757251" y="1400269"/>
            <a:ext cx="3856774" cy="4146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36BEE61-D62F-15FA-EDD7-D0EAC56E91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94918" y="2833137"/>
            <a:ext cx="5497082" cy="3317938"/>
          </a:xfrm>
        </p:spPr>
        <p:txBody>
          <a:bodyPr anchor="t">
            <a:normAutofit/>
          </a:bodyPr>
          <a:lstStyle/>
          <a:p>
            <a:r>
              <a:rPr lang="fr-FR" dirty="0">
                <a:solidFill>
                  <a:srgbClr val="FFFFFF"/>
                </a:solidFill>
              </a:rPr>
              <a:t>1.3.1. Contexte historique</a:t>
            </a:r>
          </a:p>
          <a:p>
            <a:r>
              <a:rPr lang="fr-FR" dirty="0">
                <a:solidFill>
                  <a:srgbClr val="FFFFFF"/>
                </a:solidFill>
              </a:rPr>
              <a:t>1.3.2. Définitions</a:t>
            </a:r>
          </a:p>
          <a:p>
            <a:r>
              <a:rPr lang="fr-FR" dirty="0">
                <a:solidFill>
                  <a:srgbClr val="FFFFFF"/>
                </a:solidFill>
              </a:rPr>
              <a:t>1.3.3. Caractéristiques</a:t>
            </a:r>
          </a:p>
          <a:p>
            <a:r>
              <a:rPr lang="fr-FR" dirty="0">
                <a:solidFill>
                  <a:srgbClr val="FFFFFF"/>
                </a:solidFill>
              </a:rPr>
              <a:t>1.3.4. Prudence dans le discernement des </a:t>
            </a:r>
            <a:r>
              <a:rPr lang="fr-FR" i="1" dirty="0" err="1">
                <a:solidFill>
                  <a:srgbClr val="FFFFFF"/>
                </a:solidFill>
              </a:rPr>
              <a:t>kairoi</a:t>
            </a:r>
            <a:endParaRPr lang="fr-FR" i="1" dirty="0">
              <a:solidFill>
                <a:srgbClr val="FFFFFF"/>
              </a:solidFill>
            </a:endParaRPr>
          </a:p>
          <a:p>
            <a:r>
              <a:rPr lang="fr-FR" dirty="0">
                <a:solidFill>
                  <a:srgbClr val="FFFFFF"/>
                </a:solidFill>
              </a:rPr>
              <a:t>1.3.5. Conclusions et ouverture</a:t>
            </a:r>
            <a:endParaRPr lang="fr-BE" dirty="0">
              <a:solidFill>
                <a:srgbClr val="FFFFFF"/>
              </a:solidFill>
            </a:endParaRP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615A1C8-5DB2-5521-23DB-60377FC5D0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62553" y="6041362"/>
            <a:ext cx="566186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260EDD6C-1D29-4565-ACDC-92CD44B501D7}" type="slidenum">
              <a:rPr lang="fr-BE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13</a:t>
            </a:fld>
            <a:endParaRPr lang="fr-BE">
              <a:solidFill>
                <a:srgbClr val="FFFFFF"/>
              </a:solidFill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5B8CD1F1-0E8E-51F0-8F46-BEC837404103}"/>
              </a:ext>
            </a:extLst>
          </p:cNvPr>
          <p:cNvSpPr txBox="1"/>
          <p:nvPr/>
        </p:nvSpPr>
        <p:spPr>
          <a:xfrm>
            <a:off x="5212593" y="6085424"/>
            <a:ext cx="462677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200" dirty="0">
                <a:solidFill>
                  <a:schemeClr val="bg1"/>
                </a:solidFill>
              </a:rPr>
              <a:t>Geoffrey Legrand - Jeudi 2 févier 2023 – 28</a:t>
            </a:r>
            <a:r>
              <a:rPr lang="fr-FR" sz="1200" baseline="30000" dirty="0">
                <a:solidFill>
                  <a:schemeClr val="bg1"/>
                </a:solidFill>
              </a:rPr>
              <a:t>e</a:t>
            </a:r>
            <a:r>
              <a:rPr lang="fr-FR" sz="1200" dirty="0">
                <a:solidFill>
                  <a:schemeClr val="bg1"/>
                </a:solidFill>
              </a:rPr>
              <a:t> journée pastorale</a:t>
            </a:r>
            <a:endParaRPr lang="fr-BE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75881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Armistice du 11 novembre 1918 - Vikidia, l'encyclopédie des 8-13 ans">
            <a:extLst>
              <a:ext uri="{FF2B5EF4-FFF2-40B4-BE49-F238E27FC236}">
                <a16:creationId xmlns:a16="http://schemas.microsoft.com/office/drawing/2014/main" id="{B9CA5D3D-6100-91A8-2C34-EA09586E567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37" r="3321" b="-1"/>
          <a:stretch/>
        </p:blipFill>
        <p:spPr bwMode="auto">
          <a:xfrm>
            <a:off x="4269854" y="-1"/>
            <a:ext cx="7922146" cy="6858001"/>
          </a:xfrm>
          <a:custGeom>
            <a:avLst/>
            <a:gdLst/>
            <a:ahLst/>
            <a:cxnLst/>
            <a:rect l="l" t="t" r="r" b="b"/>
            <a:pathLst>
              <a:path w="7922146" h="6858001">
                <a:moveTo>
                  <a:pt x="379987" y="0"/>
                </a:moveTo>
                <a:lnTo>
                  <a:pt x="5304971" y="0"/>
                </a:lnTo>
                <a:lnTo>
                  <a:pt x="7065281" y="0"/>
                </a:lnTo>
                <a:lnTo>
                  <a:pt x="7397540" y="0"/>
                </a:lnTo>
                <a:lnTo>
                  <a:pt x="7397540" y="1"/>
                </a:lnTo>
                <a:lnTo>
                  <a:pt x="7922146" y="1"/>
                </a:lnTo>
                <a:lnTo>
                  <a:pt x="7922146" y="6858001"/>
                </a:lnTo>
                <a:lnTo>
                  <a:pt x="7065281" y="6858001"/>
                </a:lnTo>
                <a:lnTo>
                  <a:pt x="7065281" y="6858000"/>
                </a:lnTo>
                <a:lnTo>
                  <a:pt x="5932989" y="6858000"/>
                </a:lnTo>
                <a:lnTo>
                  <a:pt x="5932989" y="6858001"/>
                </a:lnTo>
                <a:lnTo>
                  <a:pt x="27809" y="6858001"/>
                </a:lnTo>
                <a:lnTo>
                  <a:pt x="1803228" y="4521201"/>
                </a:lnTo>
                <a:close/>
                <a:moveTo>
                  <a:pt x="0" y="0"/>
                </a:moveTo>
                <a:lnTo>
                  <a:pt x="379987" y="0"/>
                </a:lnTo>
                <a:lnTo>
                  <a:pt x="0" y="407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4F974BE9-0CD7-0FAA-B1C7-87163220BC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3" y="594851"/>
            <a:ext cx="3851123" cy="1320800"/>
          </a:xfrm>
        </p:spPr>
        <p:txBody>
          <a:bodyPr>
            <a:normAutofit/>
          </a:bodyPr>
          <a:lstStyle/>
          <a:p>
            <a:r>
              <a:rPr lang="fr-FR" dirty="0"/>
              <a:t>1.3.1. Contexte historique</a:t>
            </a:r>
            <a:endParaRPr lang="fr-BE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0E73BB9-3EBA-1F3B-962B-F1A7011F73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7013" y="2160589"/>
            <a:ext cx="4539721" cy="3880773"/>
          </a:xfrm>
        </p:spPr>
        <p:txBody>
          <a:bodyPr>
            <a:normAutofit/>
          </a:bodyPr>
          <a:lstStyle/>
          <a:p>
            <a:pPr algn="just"/>
            <a:r>
              <a:rPr lang="fr-FR" sz="1700" dirty="0"/>
              <a:t>Défaite allemande : </a:t>
            </a:r>
            <a:r>
              <a:rPr lang="fr-FR" sz="1700" u="sng" dirty="0"/>
              <a:t>temps de crises</a:t>
            </a:r>
          </a:p>
          <a:p>
            <a:pPr algn="just"/>
            <a:r>
              <a:rPr lang="fr-FR" sz="1700" dirty="0"/>
              <a:t>14 mai 1919 : exposé de P. Tillich « christianisme et socialisme »</a:t>
            </a:r>
          </a:p>
          <a:p>
            <a:pPr algn="just"/>
            <a:r>
              <a:rPr lang="fr-FR" sz="1700" dirty="0"/>
              <a:t>Participation au « Cercle Kairos » et à la  publication </a:t>
            </a:r>
            <a:r>
              <a:rPr lang="fr-FR" sz="1700" i="1" dirty="0"/>
              <a:t>Des Cahiers du socialisme religieux</a:t>
            </a:r>
          </a:p>
          <a:p>
            <a:pPr algn="just"/>
            <a:r>
              <a:rPr lang="fr-FR" sz="1700" dirty="0"/>
              <a:t>Le socialisme religieux allie </a:t>
            </a:r>
            <a:r>
              <a:rPr lang="fr-FR" sz="1700" u="sng" dirty="0"/>
              <a:t>temps</a:t>
            </a:r>
            <a:r>
              <a:rPr lang="fr-FR" sz="1700" dirty="0"/>
              <a:t> et </a:t>
            </a:r>
            <a:r>
              <a:rPr lang="fr-FR" sz="1700" u="sng" dirty="0"/>
              <a:t>action</a:t>
            </a:r>
            <a:r>
              <a:rPr lang="fr-FR" sz="1700" dirty="0"/>
              <a:t> dans le </a:t>
            </a:r>
            <a:r>
              <a:rPr lang="fr-FR" sz="1700" i="1" dirty="0"/>
              <a:t>kairos</a:t>
            </a:r>
          </a:p>
          <a:p>
            <a:pPr algn="just"/>
            <a:r>
              <a:rPr lang="fr-FR" sz="1700" dirty="0"/>
              <a:t>1922: publication de l’article « Kairos I » </a:t>
            </a:r>
          </a:p>
          <a:p>
            <a:pPr algn="just"/>
            <a:r>
              <a:rPr lang="fr-FR" sz="1700" dirty="0">
                <a:sym typeface="Wingdings" panose="05000000000000000000" pitchFamily="2" charset="2"/>
              </a:rPr>
              <a:t> P</a:t>
            </a:r>
            <a:r>
              <a:rPr lang="fr-FR" sz="1700" dirty="0"/>
              <a:t>hilosophie de l’histoire, dimension individuelle ET </a:t>
            </a:r>
            <a:r>
              <a:rPr lang="fr-FR" sz="1700" u="sng" dirty="0"/>
              <a:t>collective</a:t>
            </a:r>
            <a:endParaRPr lang="fr-BE" sz="1700" u="sng" dirty="0"/>
          </a:p>
        </p:txBody>
      </p:sp>
      <p:cxnSp>
        <p:nvCxnSpPr>
          <p:cNvPr id="4103" name="Straight Connector 4102">
            <a:extLst>
              <a:ext uri="{FF2B5EF4-FFF2-40B4-BE49-F238E27FC236}">
                <a16:creationId xmlns:a16="http://schemas.microsoft.com/office/drawing/2014/main" id="{64FA5DFF-7FE6-4855-84E6-DFA78EE978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371012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05" name="Straight Connector 4104">
            <a:extLst>
              <a:ext uri="{FF2B5EF4-FFF2-40B4-BE49-F238E27FC236}">
                <a16:creationId xmlns:a16="http://schemas.microsoft.com/office/drawing/2014/main" id="{2AFD8CBA-54A3-4363-991B-B9C631BBFA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425267" y="3681413"/>
            <a:ext cx="4763558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07" name="Rectangle 23">
            <a:extLst>
              <a:ext uri="{FF2B5EF4-FFF2-40B4-BE49-F238E27FC236}">
                <a16:creationId xmlns:a16="http://schemas.microsoft.com/office/drawing/2014/main" id="{3F088236-D655-4F88-B238-E167623580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81476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109" name="Rectangle 25">
            <a:extLst>
              <a:ext uri="{FF2B5EF4-FFF2-40B4-BE49-F238E27FC236}">
                <a16:creationId xmlns:a16="http://schemas.microsoft.com/office/drawing/2014/main" id="{3DAC0C92-199E-475C-9390-119A9B0272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03442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111" name="Isosceles Triangle 24">
            <a:extLst>
              <a:ext uri="{FF2B5EF4-FFF2-40B4-BE49-F238E27FC236}">
                <a16:creationId xmlns:a16="http://schemas.microsoft.com/office/drawing/2014/main" id="{C4CFB339-0ED8-4FE2-9EF1-6D1375B849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32333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9AE78FF-E9D4-21BA-C056-9D9A306B51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90663" y="6041362"/>
            <a:ext cx="683339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260EDD6C-1D29-4565-ACDC-92CD44B501D7}" type="slidenum">
              <a:rPr lang="fr-BE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14</a:t>
            </a:fld>
            <a:endParaRPr lang="fr-BE">
              <a:solidFill>
                <a:srgbClr val="FFFFFF"/>
              </a:solidFill>
            </a:endParaRPr>
          </a:p>
        </p:txBody>
      </p:sp>
      <p:sp>
        <p:nvSpPr>
          <p:cNvPr id="4113" name="Rectangle 27">
            <a:extLst>
              <a:ext uri="{FF2B5EF4-FFF2-40B4-BE49-F238E27FC236}">
                <a16:creationId xmlns:a16="http://schemas.microsoft.com/office/drawing/2014/main" id="{31896C80-2069-4431-9C19-83B9137344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34500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4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115" name="Rectangle 28">
            <a:extLst>
              <a:ext uri="{FF2B5EF4-FFF2-40B4-BE49-F238E27FC236}">
                <a16:creationId xmlns:a16="http://schemas.microsoft.com/office/drawing/2014/main" id="{BF120A21-0841-4823-B0C4-28AEBCEF9B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98730" y="-8467"/>
            <a:ext cx="1290094" cy="6866467"/>
          </a:xfrm>
          <a:custGeom>
            <a:avLst/>
            <a:gdLst/>
            <a:ahLst/>
            <a:cxn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117" name="Rectangle 29">
            <a:extLst>
              <a:ext uri="{FF2B5EF4-FFF2-40B4-BE49-F238E27FC236}">
                <a16:creationId xmlns:a16="http://schemas.microsoft.com/office/drawing/2014/main" id="{DBB05BAE-BBD3-4289-899F-A6851503C6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38999" y="-8467"/>
            <a:ext cx="1249825" cy="6866467"/>
          </a:xfrm>
          <a:custGeom>
            <a:avLst/>
            <a:gdLst/>
            <a:ahLst/>
            <a:cxn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119" name="Isosceles Triangle 29">
            <a:extLst>
              <a:ext uri="{FF2B5EF4-FFF2-40B4-BE49-F238E27FC236}">
                <a16:creationId xmlns:a16="http://schemas.microsoft.com/office/drawing/2014/main" id="{9874D11C-36F5-4BBE-A490-019A54E953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371666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F6DFE15A-2188-23AA-432D-2F1B7A32DFC5}"/>
              </a:ext>
            </a:extLst>
          </p:cNvPr>
          <p:cNvSpPr txBox="1"/>
          <p:nvPr/>
        </p:nvSpPr>
        <p:spPr>
          <a:xfrm>
            <a:off x="367515" y="6396335"/>
            <a:ext cx="393109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Geoffrey Legrand - Jeudi 2 févier 2023 – 28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journée pastorale</a:t>
            </a:r>
            <a:endParaRPr lang="fr-BE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4547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04F0B79-3221-63AB-0731-3D21664C99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1.3.2. Définitions</a:t>
            </a:r>
            <a:endParaRPr lang="fr-BE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CBDF8F6-03BB-4525-9DBC-2036A450BF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578077"/>
            <a:ext cx="8982860" cy="4463286"/>
          </a:xfrm>
        </p:spPr>
        <p:txBody>
          <a:bodyPr>
            <a:noAutofit/>
          </a:bodyPr>
          <a:lstStyle/>
          <a:p>
            <a:r>
              <a:rPr lang="fr-FR" sz="2000" dirty="0"/>
              <a:t>Application au N.T. : le </a:t>
            </a:r>
            <a:r>
              <a:rPr lang="fr-FR" sz="2000" i="1" dirty="0"/>
              <a:t>kairos</a:t>
            </a:r>
            <a:r>
              <a:rPr lang="fr-FR" sz="2000" dirty="0"/>
              <a:t> =</a:t>
            </a:r>
          </a:p>
          <a:p>
            <a:pPr marL="0" indent="0">
              <a:buNone/>
            </a:pPr>
            <a:endParaRPr lang="fr-FR" sz="200" dirty="0"/>
          </a:p>
          <a:p>
            <a:pPr lvl="1"/>
            <a:r>
              <a:rPr lang="fr-FR" sz="2000" dirty="0"/>
              <a:t>« le temps opportun »</a:t>
            </a:r>
          </a:p>
          <a:p>
            <a:pPr lvl="1"/>
            <a:r>
              <a:rPr lang="fr-FR" sz="2000" dirty="0"/>
              <a:t>« le moment riche en contenu et en signification »</a:t>
            </a:r>
          </a:p>
          <a:p>
            <a:pPr lvl="1"/>
            <a:r>
              <a:rPr lang="fr-FR" sz="2000" dirty="0"/>
              <a:t>« la plénitude du temps »</a:t>
            </a:r>
          </a:p>
          <a:p>
            <a:pPr marL="0" indent="0">
              <a:buNone/>
            </a:pPr>
            <a:endParaRPr lang="fr-FR" sz="200" dirty="0"/>
          </a:p>
          <a:p>
            <a:r>
              <a:rPr lang="fr-FR" sz="2000" dirty="0"/>
              <a:t>Extraits bibliques: </a:t>
            </a:r>
          </a:p>
          <a:p>
            <a:pPr lvl="1"/>
            <a:r>
              <a:rPr lang="fr-FR" sz="2000" dirty="0"/>
              <a:t>Ga 4, 4 : « Quand vint la plénitude du temps, Dieu envoya son Fils »</a:t>
            </a:r>
          </a:p>
          <a:p>
            <a:pPr lvl="1"/>
            <a:r>
              <a:rPr lang="fr-FR" sz="2000" dirty="0"/>
              <a:t>Mc 1, 15 : « Le temps [</a:t>
            </a:r>
            <a:r>
              <a:rPr lang="fr-FR" sz="2000" i="1" dirty="0"/>
              <a:t>kairos</a:t>
            </a:r>
            <a:r>
              <a:rPr lang="fr-FR" sz="2000" dirty="0"/>
              <a:t>] est accompli, le Royaume de Dieu s’approche, convertissez-vous »</a:t>
            </a:r>
          </a:p>
          <a:p>
            <a:pPr marL="457200" lvl="1" indent="0">
              <a:buNone/>
            </a:pPr>
            <a:endParaRPr lang="fr-FR" sz="200" dirty="0"/>
          </a:p>
          <a:p>
            <a:r>
              <a:rPr lang="fr-FR" sz="2000" dirty="0"/>
              <a:t>« Le moment où l’éternel agit dans le temporel et où le temporel est disposé à le recevoir »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8E7142E-F605-EDF8-144E-9D67653960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EDD6C-1D29-4565-ACDC-92CD44B501D7}" type="slidenum">
              <a:rPr lang="fr-BE" smtClean="0"/>
              <a:t>15</a:t>
            </a:fld>
            <a:endParaRPr lang="fr-BE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C9EA6BA-69E2-273B-7C68-5A472459E81D}"/>
              </a:ext>
            </a:extLst>
          </p:cNvPr>
          <p:cNvSpPr txBox="1"/>
          <p:nvPr/>
        </p:nvSpPr>
        <p:spPr>
          <a:xfrm>
            <a:off x="813618" y="6581001"/>
            <a:ext cx="846038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Geoffrey Legrand - Jeudi 2 févier 2023 – 28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journée pastorale</a:t>
            </a:r>
            <a:endParaRPr lang="fr-BE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63528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04F0B79-3221-63AB-0731-3D21664C99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1.3.2. Définitions</a:t>
            </a:r>
            <a:endParaRPr lang="fr-BE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CBDF8F6-03BB-4525-9DBC-2036A450BF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8205" y="1930401"/>
            <a:ext cx="9910917" cy="4110962"/>
          </a:xfrm>
        </p:spPr>
        <p:txBody>
          <a:bodyPr>
            <a:noAutofit/>
          </a:bodyPr>
          <a:lstStyle/>
          <a:p>
            <a:r>
              <a:rPr lang="fr-FR" sz="2000" dirty="0"/>
              <a:t>En 1948 : réécriture de « Kairos I</a:t>
            </a:r>
            <a:r>
              <a:rPr lang="fr-BE" sz="2000" dirty="0"/>
              <a:t> »</a:t>
            </a:r>
          </a:p>
          <a:p>
            <a:pPr marL="0" indent="0">
              <a:buNone/>
            </a:pPr>
            <a:endParaRPr lang="fr-BE" sz="2000" dirty="0"/>
          </a:p>
          <a:p>
            <a:pPr lvl="1"/>
            <a:r>
              <a:rPr lang="fr-BE" sz="2000" dirty="0"/>
              <a:t>a) Pour le chrétien : </a:t>
            </a:r>
            <a:r>
              <a:rPr lang="fr-BE" sz="2000" i="1" dirty="0"/>
              <a:t>kairos</a:t>
            </a:r>
            <a:r>
              <a:rPr lang="fr-BE" sz="2000" dirty="0"/>
              <a:t> = apparition de Jésus comme Christ</a:t>
            </a:r>
          </a:p>
          <a:p>
            <a:pPr lvl="1"/>
            <a:r>
              <a:rPr lang="fr-BE" sz="2000" dirty="0"/>
              <a:t>b) Pour le philosophe de l’histoire : </a:t>
            </a:r>
            <a:r>
              <a:rPr lang="fr-BE" sz="2000" i="1" dirty="0"/>
              <a:t>kairos</a:t>
            </a:r>
            <a:r>
              <a:rPr lang="fr-BE" sz="2000" dirty="0"/>
              <a:t> = tout point tournant de l’histoire</a:t>
            </a:r>
          </a:p>
          <a:p>
            <a:pPr lvl="1"/>
            <a:r>
              <a:rPr lang="fr-BE" sz="2000" dirty="0"/>
              <a:t>c) Pour notre situation présente : </a:t>
            </a:r>
            <a:r>
              <a:rPr lang="fr-BE" sz="2000" i="1" dirty="0"/>
              <a:t>kairos</a:t>
            </a:r>
            <a:r>
              <a:rPr lang="fr-BE" sz="2000" dirty="0"/>
              <a:t> = irruption d’une nouvelle </a:t>
            </a:r>
            <a:r>
              <a:rPr lang="fr-BE" sz="2000" dirty="0" err="1"/>
              <a:t>théonomie</a:t>
            </a:r>
            <a:endParaRPr lang="fr-BE" sz="2000" dirty="0"/>
          </a:p>
          <a:p>
            <a:pPr marL="457200" lvl="1" indent="0">
              <a:buNone/>
            </a:pPr>
            <a:endParaRPr lang="fr-BE" sz="2000" dirty="0"/>
          </a:p>
          <a:p>
            <a:r>
              <a:rPr lang="fr-BE" sz="2000" dirty="0"/>
              <a:t>Le </a:t>
            </a:r>
            <a:r>
              <a:rPr lang="fr-BE" sz="2000" i="1" dirty="0"/>
              <a:t>kairos</a:t>
            </a:r>
            <a:r>
              <a:rPr lang="fr-BE" sz="2000" dirty="0"/>
              <a:t> est donc un concept </a:t>
            </a:r>
            <a:r>
              <a:rPr lang="fr-BE" sz="2000" u="sng" dirty="0"/>
              <a:t>actualisable</a:t>
            </a:r>
            <a:r>
              <a:rPr lang="fr-BE" sz="2000" dirty="0"/>
              <a:t> </a:t>
            </a:r>
          </a:p>
          <a:p>
            <a:r>
              <a:rPr lang="fr-BE" sz="2000" dirty="0"/>
              <a:t>Le </a:t>
            </a:r>
            <a:r>
              <a:rPr lang="fr-BE" sz="2000" i="1" dirty="0"/>
              <a:t>kairos</a:t>
            </a:r>
            <a:r>
              <a:rPr lang="fr-BE" sz="2000" dirty="0"/>
              <a:t> est aussi associé à un mouvement </a:t>
            </a:r>
            <a:r>
              <a:rPr lang="fr-BE" sz="2000" u="sng" dirty="0"/>
              <a:t>démonique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8E7142E-F605-EDF8-144E-9D67653960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EDD6C-1D29-4565-ACDC-92CD44B501D7}" type="slidenum">
              <a:rPr lang="fr-BE" smtClean="0"/>
              <a:t>16</a:t>
            </a:fld>
            <a:endParaRPr lang="fr-BE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FDC474C-F23E-D354-9AD0-4B0256B3F8D4}"/>
              </a:ext>
            </a:extLst>
          </p:cNvPr>
          <p:cNvSpPr txBox="1"/>
          <p:nvPr/>
        </p:nvSpPr>
        <p:spPr>
          <a:xfrm>
            <a:off x="813618" y="6581001"/>
            <a:ext cx="846038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Geoffrey Legrand - Jeudi 2 févier 2023 – 28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journée pastorale</a:t>
            </a:r>
            <a:endParaRPr lang="fr-BE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82951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CEEA5C2-854D-EB74-B7CA-6F2BBAEDD9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1.3.3. Caractéristiques</a:t>
            </a:r>
            <a:endParaRPr lang="fr-BE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A528583-6460-66A0-DF43-FFEBEFCF94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9213" y="1666569"/>
            <a:ext cx="9040761" cy="4374794"/>
          </a:xfrm>
        </p:spPr>
        <p:txBody>
          <a:bodyPr>
            <a:normAutofit/>
          </a:bodyPr>
          <a:lstStyle/>
          <a:p>
            <a:pPr algn="just"/>
            <a:r>
              <a:rPr lang="fr-FR" sz="2400" b="1" u="sng" dirty="0"/>
              <a:t>Prophétique</a:t>
            </a:r>
            <a:r>
              <a:rPr lang="fr-FR" sz="2400" b="1" dirty="0"/>
              <a:t> </a:t>
            </a:r>
            <a:r>
              <a:rPr lang="fr-FR" sz="2400" dirty="0"/>
              <a:t>: </a:t>
            </a:r>
          </a:p>
          <a:p>
            <a:pPr lvl="1" algn="just"/>
            <a:r>
              <a:rPr lang="fr-FR" sz="2200" dirty="0"/>
              <a:t>Il annonce que du nouveau est en train de venir</a:t>
            </a:r>
          </a:p>
          <a:p>
            <a:pPr lvl="1" algn="just"/>
            <a:r>
              <a:rPr lang="fr-FR" sz="2200" dirty="0"/>
              <a:t>Il ne dépend pas de nous mais requiert tout notre engagement</a:t>
            </a:r>
          </a:p>
          <a:p>
            <a:pPr algn="just"/>
            <a:r>
              <a:rPr lang="fr-FR" sz="2400" b="1" u="sng" dirty="0"/>
              <a:t>Eschatologique</a:t>
            </a:r>
            <a:r>
              <a:rPr lang="fr-FR" sz="2400" dirty="0"/>
              <a:t> : </a:t>
            </a:r>
          </a:p>
          <a:p>
            <a:pPr lvl="1" algn="just"/>
            <a:r>
              <a:rPr lang="fr-FR" sz="2200" dirty="0"/>
              <a:t>Il est en rapport avec la venue du Royaume</a:t>
            </a:r>
          </a:p>
          <a:p>
            <a:pPr lvl="1" algn="just"/>
            <a:r>
              <a:rPr lang="fr-FR" sz="2200" dirty="0"/>
              <a:t>Il touche tangentiellement notre terre</a:t>
            </a:r>
          </a:p>
          <a:p>
            <a:pPr lvl="1" algn="just"/>
            <a:r>
              <a:rPr lang="fr-FR" sz="2200" dirty="0"/>
              <a:t>On se trompe quand on dit « il est ici » ou « il est là »</a:t>
            </a:r>
          </a:p>
          <a:p>
            <a:pPr algn="just"/>
            <a:r>
              <a:rPr lang="fr-FR" sz="2400" dirty="0"/>
              <a:t>L’éthique issue du </a:t>
            </a:r>
            <a:r>
              <a:rPr lang="fr-FR" sz="2400" i="1" dirty="0"/>
              <a:t>kairos</a:t>
            </a:r>
            <a:r>
              <a:rPr lang="fr-FR" sz="2400" dirty="0"/>
              <a:t> est celle de l’</a:t>
            </a:r>
            <a:r>
              <a:rPr lang="fr-FR" sz="2400" i="1" dirty="0"/>
              <a:t>agapè</a:t>
            </a:r>
            <a:r>
              <a:rPr lang="fr-FR" sz="2400" dirty="0"/>
              <a:t>, elle pousse vers la réunion de ce qui est séparé</a:t>
            </a:r>
          </a:p>
          <a:p>
            <a:pPr marL="0" indent="0" algn="just">
              <a:buNone/>
            </a:pPr>
            <a:endParaRPr lang="fr-BE" sz="2400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F547904-518D-F1E0-F8F6-BA78DDBBB8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EDD6C-1D29-4565-ACDC-92CD44B501D7}" type="slidenum">
              <a:rPr lang="fr-BE" smtClean="0"/>
              <a:t>17</a:t>
            </a:fld>
            <a:endParaRPr lang="fr-BE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782400F3-6C4A-F444-41BD-27AF6BDB43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260000">
            <a:off x="9546936" y="3006680"/>
            <a:ext cx="2348081" cy="1958400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D07ACAFC-739F-B71F-6E1B-AEC3DF79BAEB}"/>
              </a:ext>
            </a:extLst>
          </p:cNvPr>
          <p:cNvSpPr txBox="1"/>
          <p:nvPr/>
        </p:nvSpPr>
        <p:spPr>
          <a:xfrm>
            <a:off x="813617" y="6581001"/>
            <a:ext cx="846038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Geoffrey Legrand - Jeudi 2 févier 2023 – 28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journée pastorale</a:t>
            </a:r>
            <a:endParaRPr lang="fr-BE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8753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B1526D-0C43-FE62-A185-B00A7C362F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1.3.4. Prudence dans le discernement des </a:t>
            </a:r>
            <a:r>
              <a:rPr lang="fr-FR" i="1" dirty="0" err="1"/>
              <a:t>kairoi</a:t>
            </a:r>
            <a:endParaRPr lang="fr-BE" i="1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8A040DC-52C6-8BB7-53B0-B085FC2592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8711" y="2160589"/>
            <a:ext cx="9350476" cy="3880773"/>
          </a:xfrm>
        </p:spPr>
        <p:txBody>
          <a:bodyPr>
            <a:normAutofit/>
          </a:bodyPr>
          <a:lstStyle/>
          <a:p>
            <a:pPr algn="just"/>
            <a:r>
              <a:rPr lang="fr-FR" sz="2000" dirty="0"/>
              <a:t>1920-1930 </a:t>
            </a:r>
          </a:p>
          <a:p>
            <a:pPr algn="just"/>
            <a:r>
              <a:rPr lang="fr-FR" sz="2000" dirty="0"/>
              <a:t>Montée du nazisme et Seconde Guerre mondiale</a:t>
            </a:r>
          </a:p>
          <a:p>
            <a:pPr algn="just"/>
            <a:r>
              <a:rPr lang="fr-FR" sz="2000" dirty="0"/>
              <a:t>19 mai 1964 : Le </a:t>
            </a:r>
            <a:r>
              <a:rPr lang="fr-FR" sz="2000" i="1" dirty="0"/>
              <a:t>kairos</a:t>
            </a:r>
            <a:r>
              <a:rPr lang="fr-FR" sz="2000" dirty="0"/>
              <a:t> est « un grand moment dans lequel quelque chose de </a:t>
            </a:r>
            <a:r>
              <a:rPr lang="fr-FR" sz="2000" u="sng" dirty="0"/>
              <a:t>neuf</a:t>
            </a:r>
            <a:r>
              <a:rPr lang="fr-FR" sz="2000" dirty="0"/>
              <a:t> pourrait être </a:t>
            </a:r>
            <a:r>
              <a:rPr lang="fr-FR" sz="2000" u="sng" dirty="0"/>
              <a:t>créé</a:t>
            </a:r>
            <a:r>
              <a:rPr lang="fr-FR" sz="2000" dirty="0"/>
              <a:t> [dans le sens d’une] victoire sur une puissance démoniaque particulière, sur une force particulière de destruction »</a:t>
            </a:r>
          </a:p>
          <a:p>
            <a:pPr lvl="1" algn="just"/>
            <a:r>
              <a:rPr lang="fr-FR" sz="2000" dirty="0"/>
              <a:t>Un nouveau </a:t>
            </a:r>
            <a:r>
              <a:rPr lang="fr-FR" sz="2000" i="1" dirty="0"/>
              <a:t>kairos</a:t>
            </a:r>
            <a:r>
              <a:rPr lang="fr-FR" sz="2000" dirty="0"/>
              <a:t> s’amorcerait-il ? </a:t>
            </a:r>
          </a:p>
          <a:p>
            <a:pPr lvl="1" algn="just"/>
            <a:r>
              <a:rPr lang="fr-FR" sz="2000" dirty="0"/>
              <a:t>Ex.: Résolution progressive du problème racial, accroissement de l’indépendance nationale, ouverture des théologiens au dialogue interreligieux, etc. </a:t>
            </a:r>
          </a:p>
          <a:p>
            <a:pPr algn="just"/>
            <a:r>
              <a:rPr lang="fr-FR" sz="2000"/>
              <a:t>Le </a:t>
            </a:r>
            <a:r>
              <a:rPr lang="fr-FR" sz="2000" i="1"/>
              <a:t>kairos</a:t>
            </a:r>
            <a:r>
              <a:rPr lang="fr-FR" sz="2000"/>
              <a:t> mobilise </a:t>
            </a:r>
            <a:r>
              <a:rPr lang="fr-FR" sz="2000" dirty="0"/>
              <a:t>l’espérance </a:t>
            </a:r>
            <a:r>
              <a:rPr lang="fr-FR" sz="2000"/>
              <a:t>et favorise </a:t>
            </a:r>
            <a:r>
              <a:rPr lang="fr-FR" sz="2000" dirty="0"/>
              <a:t>la venue d’un humanisme chrétien</a:t>
            </a:r>
          </a:p>
          <a:p>
            <a:pPr marL="457200" lvl="1" indent="0">
              <a:buNone/>
            </a:pPr>
            <a:endParaRPr lang="fr-BE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A11F68A-6BB3-BC18-D501-660989879D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EDD6C-1D29-4565-ACDC-92CD44B501D7}" type="slidenum">
              <a:rPr lang="fr-BE" smtClean="0"/>
              <a:t>18</a:t>
            </a:fld>
            <a:endParaRPr lang="fr-BE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2E15B781-2384-AF82-16ED-30A65851EBDD}"/>
              </a:ext>
            </a:extLst>
          </p:cNvPr>
          <p:cNvSpPr txBox="1"/>
          <p:nvPr/>
        </p:nvSpPr>
        <p:spPr>
          <a:xfrm>
            <a:off x="745476" y="6581001"/>
            <a:ext cx="846038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Geoffrey Legrand - Jeudi 2 févier 2023 – 28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journée pastorale</a:t>
            </a:r>
            <a:endParaRPr lang="fr-BE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14070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B1526D-0C43-FE62-A185-B00A7C362F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4959" y="609600"/>
            <a:ext cx="4088253" cy="1099476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fr-FR" sz="2800" dirty="0"/>
              <a:t>1.3.4. Prudence dans le discernement des </a:t>
            </a:r>
            <a:r>
              <a:rPr lang="fr-FR" sz="2800" i="1" dirty="0" err="1"/>
              <a:t>kairoi</a:t>
            </a:r>
            <a:endParaRPr lang="fr-BE" sz="2800" i="1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8A040DC-52C6-8BB7-53B0-B085FC2592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09563" y="2160589"/>
            <a:ext cx="4273650" cy="3880773"/>
          </a:xfrm>
        </p:spPr>
        <p:txBody>
          <a:bodyPr>
            <a:normAutofit lnSpcReduction="10000"/>
          </a:bodyPr>
          <a:lstStyle/>
          <a:p>
            <a:endParaRPr lang="fr-FR" sz="100" dirty="0"/>
          </a:p>
          <a:p>
            <a:pPr lvl="1"/>
            <a:r>
              <a:rPr lang="fr-FR" sz="2200" dirty="0"/>
              <a:t>L’évaluation sera « toujours erroné[e] » et « jamais erroné[e] »</a:t>
            </a:r>
          </a:p>
          <a:p>
            <a:pPr marL="457200" lvl="1" indent="0">
              <a:buNone/>
            </a:pPr>
            <a:endParaRPr lang="fr-FR" sz="700" dirty="0"/>
          </a:p>
          <a:p>
            <a:pPr lvl="1"/>
            <a:r>
              <a:rPr lang="fr-FR" sz="2200" i="1" u="sng" dirty="0"/>
              <a:t>Rappel</a:t>
            </a:r>
            <a:r>
              <a:rPr lang="fr-FR" sz="2200" dirty="0"/>
              <a:t> : « On se trompe à chaque fois qu’on dit : « il est ici ou il est là » : le </a:t>
            </a:r>
            <a:r>
              <a:rPr lang="fr-FR" sz="2200" i="1" dirty="0"/>
              <a:t>kairos</a:t>
            </a:r>
            <a:r>
              <a:rPr lang="fr-FR" sz="2200" dirty="0"/>
              <a:t> n’est pas l’ultime, il « </a:t>
            </a:r>
            <a:r>
              <a:rPr lang="fr-FR" sz="2200" u="sng" dirty="0"/>
              <a:t>oriente</a:t>
            </a:r>
            <a:r>
              <a:rPr lang="fr-FR" sz="2200" dirty="0"/>
              <a:t> » vers l’ultime qu’il ne possède ni ne contient » (A. </a:t>
            </a:r>
            <a:r>
              <a:rPr lang="fr-FR" sz="2200" dirty="0" err="1"/>
              <a:t>Gounelle</a:t>
            </a:r>
            <a:r>
              <a:rPr lang="fr-FR" sz="2200" dirty="0"/>
              <a:t>)</a:t>
            </a:r>
          </a:p>
          <a:p>
            <a:pPr lvl="1"/>
            <a:endParaRPr lang="fr-FR" dirty="0"/>
          </a:p>
          <a:p>
            <a:pPr lvl="1"/>
            <a:endParaRPr lang="fr-FR" dirty="0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78003038-6D4B-88CC-F430-4073BB89817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00" r="20500"/>
          <a:stretch/>
        </p:blipFill>
        <p:spPr bwMode="auto">
          <a:xfrm>
            <a:off x="20" y="-1"/>
            <a:ext cx="5394940" cy="6858001"/>
          </a:xfrm>
          <a:custGeom>
            <a:avLst/>
            <a:gdLst/>
            <a:ahLst/>
            <a:cxnLst/>
            <a:rect l="l" t="t" r="r" b="b"/>
            <a:pathLst>
              <a:path w="5394960" h="6858000">
                <a:moveTo>
                  <a:pt x="842596" y="0"/>
                </a:moveTo>
                <a:lnTo>
                  <a:pt x="5394960" y="0"/>
                </a:lnTo>
                <a:lnTo>
                  <a:pt x="5394960" y="21851"/>
                </a:lnTo>
                <a:lnTo>
                  <a:pt x="4365943" y="6858000"/>
                </a:lnTo>
                <a:lnTo>
                  <a:pt x="0" y="6858000"/>
                </a:lnTo>
                <a:lnTo>
                  <a:pt x="0" y="5666154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7" name="Isosceles Triangle 5126">
            <a:extLst>
              <a:ext uri="{FF2B5EF4-FFF2-40B4-BE49-F238E27FC236}">
                <a16:creationId xmlns:a16="http://schemas.microsoft.com/office/drawing/2014/main" id="{3BCB5F6A-9EB0-40B0-9D13-3023E9A205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A11F68A-6BB3-BC18-D501-660989879D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41996" y="6041362"/>
            <a:ext cx="432006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260EDD6C-1D29-4565-ACDC-92CD44B501D7}" type="slidenum">
              <a:rPr lang="fr-BE" smtClean="0"/>
              <a:pPr>
                <a:spcAft>
                  <a:spcPts val="600"/>
                </a:spcAft>
              </a:pPr>
              <a:t>19</a:t>
            </a:fld>
            <a:endParaRPr lang="fr-BE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C2D37960-878E-2681-5E62-700A48E6CD7B}"/>
              </a:ext>
            </a:extLst>
          </p:cNvPr>
          <p:cNvSpPr txBox="1"/>
          <p:nvPr/>
        </p:nvSpPr>
        <p:spPr>
          <a:xfrm>
            <a:off x="5209562" y="6439492"/>
            <a:ext cx="406443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Geoffrey Legrand - Jeudi 2 févier 2023 – 28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journée pastorale</a:t>
            </a:r>
            <a:endParaRPr lang="fr-BE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83978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E0CCAB-FD94-9D0C-3FB4-481EE1A4E8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61999"/>
          </a:xfrm>
        </p:spPr>
        <p:txBody>
          <a:bodyPr/>
          <a:lstStyle/>
          <a:p>
            <a:r>
              <a:rPr lang="fr-FR" dirty="0"/>
              <a:t>Plan de l’exposé</a:t>
            </a:r>
            <a:endParaRPr lang="fr-BE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DE86980-43D9-9D04-392C-99CA036E70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6891" y="1608133"/>
            <a:ext cx="9033305" cy="4669763"/>
          </a:xfrm>
        </p:spPr>
        <p:txBody>
          <a:bodyPr>
            <a:normAutofit fontScale="92500" lnSpcReduction="10000"/>
          </a:bodyPr>
          <a:lstStyle/>
          <a:p>
            <a:r>
              <a:rPr lang="fr-FR" sz="2000" i="1" dirty="0"/>
              <a:t>Introduction</a:t>
            </a:r>
            <a:r>
              <a:rPr lang="fr-FR" sz="2000" dirty="0"/>
              <a:t>. </a:t>
            </a:r>
            <a:r>
              <a:rPr lang="fr-FR" sz="2000" i="1" dirty="0"/>
              <a:t>Quelques concepts en « théologie pratique fondamentale »</a:t>
            </a:r>
          </a:p>
          <a:p>
            <a:r>
              <a:rPr lang="fr-FR" sz="2000" dirty="0"/>
              <a:t>1. La notion de </a:t>
            </a:r>
            <a:r>
              <a:rPr lang="fr-FR" sz="2000" i="1" dirty="0"/>
              <a:t>kairos</a:t>
            </a:r>
          </a:p>
          <a:p>
            <a:pPr lvl="1"/>
            <a:r>
              <a:rPr lang="fr-FR" sz="1800" dirty="0"/>
              <a:t>1.1. Les origines du </a:t>
            </a:r>
            <a:r>
              <a:rPr lang="fr-FR" sz="1800" i="1" dirty="0"/>
              <a:t>kairos</a:t>
            </a:r>
          </a:p>
          <a:p>
            <a:pPr lvl="1"/>
            <a:r>
              <a:rPr lang="fr-FR" sz="1800" dirty="0"/>
              <a:t>1.2. L’évolution de la notion de </a:t>
            </a:r>
            <a:r>
              <a:rPr lang="fr-FR" sz="1800" i="1" dirty="0"/>
              <a:t>kairos</a:t>
            </a:r>
            <a:endParaRPr lang="fr-FR" sz="1800" dirty="0"/>
          </a:p>
          <a:p>
            <a:pPr lvl="1"/>
            <a:r>
              <a:rPr lang="fr-FR" sz="1800" dirty="0"/>
              <a:t>1.3. Le </a:t>
            </a:r>
            <a:r>
              <a:rPr lang="fr-FR" sz="1800" i="1" dirty="0"/>
              <a:t>kairos</a:t>
            </a:r>
            <a:r>
              <a:rPr lang="fr-FR" sz="1800" dirty="0"/>
              <a:t> chez Paul Tillich</a:t>
            </a:r>
          </a:p>
          <a:p>
            <a:pPr marL="0" indent="0">
              <a:buNone/>
            </a:pPr>
            <a:endParaRPr lang="fr-FR" sz="200" i="1" dirty="0"/>
          </a:p>
          <a:p>
            <a:r>
              <a:rPr lang="fr-FR" sz="2000" dirty="0"/>
              <a:t>2. Transformer chaque crise en </a:t>
            </a:r>
            <a:r>
              <a:rPr lang="fr-FR" sz="2000" i="1" dirty="0"/>
              <a:t>kairos</a:t>
            </a:r>
          </a:p>
          <a:p>
            <a:pPr lvl="1"/>
            <a:r>
              <a:rPr lang="fr-FR" sz="1800" dirty="0"/>
              <a:t>2.0. Méthodologie</a:t>
            </a:r>
          </a:p>
          <a:p>
            <a:pPr lvl="1"/>
            <a:r>
              <a:rPr lang="fr-FR" sz="1800" dirty="0"/>
              <a:t>2.1. Discerner (voir)</a:t>
            </a:r>
          </a:p>
          <a:p>
            <a:pPr lvl="1"/>
            <a:r>
              <a:rPr lang="fr-FR" sz="1800" dirty="0"/>
              <a:t>2.2. Relire et réinterpréter (juger)</a:t>
            </a:r>
          </a:p>
          <a:p>
            <a:pPr lvl="1"/>
            <a:r>
              <a:rPr lang="fr-FR" sz="1800" dirty="0"/>
              <a:t>2.3. Construire ensemble (agir)</a:t>
            </a:r>
          </a:p>
          <a:p>
            <a:pPr lvl="1"/>
            <a:r>
              <a:rPr lang="fr-FR" sz="1800" dirty="0"/>
              <a:t>2.4. Retour méthodologique</a:t>
            </a:r>
          </a:p>
          <a:p>
            <a:pPr lvl="1"/>
            <a:r>
              <a:rPr lang="fr-FR" sz="1800" dirty="0"/>
              <a:t>2.5. Concrètement</a:t>
            </a:r>
          </a:p>
          <a:p>
            <a:endParaRPr lang="fr-FR" dirty="0"/>
          </a:p>
          <a:p>
            <a:pPr lvl="1"/>
            <a:endParaRPr lang="fr-BE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03923D5-0864-6468-BD2A-F9C4DF2B59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69035" y="6514430"/>
            <a:ext cx="4647501" cy="343570"/>
          </a:xfrm>
        </p:spPr>
        <p:txBody>
          <a:bodyPr/>
          <a:lstStyle/>
          <a:p>
            <a:pPr algn="ctr"/>
            <a:r>
              <a:rPr lang="fr-FR" sz="1200" dirty="0"/>
              <a:t>Geoffrey 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Legr</a:t>
            </a:r>
            <a:r>
              <a:rPr lang="fr-FR" sz="1200" dirty="0"/>
              <a:t>and - Jeudi 2 févier 2023 – 28</a:t>
            </a:r>
            <a:r>
              <a:rPr lang="fr-FR" sz="1200" baseline="30000" dirty="0"/>
              <a:t>e</a:t>
            </a:r>
            <a:r>
              <a:rPr lang="fr-FR" sz="1200" dirty="0"/>
              <a:t> journée pastorale</a:t>
            </a:r>
            <a:endParaRPr lang="fr-BE" sz="1200" dirty="0"/>
          </a:p>
          <a:p>
            <a:endParaRPr lang="fr-BE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7C70635-1B94-3FEB-A47B-D23C45C164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EDD6C-1D29-4565-ACDC-92CD44B501D7}" type="slidenum">
              <a:rPr lang="fr-BE" smtClean="0"/>
              <a:t>2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7577814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FCBE3A7-942C-E518-346F-A30CAD7163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1.3.5. </a:t>
            </a:r>
            <a:r>
              <a:rPr lang="fr-FR"/>
              <a:t>Reprise </a:t>
            </a:r>
            <a:r>
              <a:rPr lang="fr-FR" dirty="0"/>
              <a:t>et ouverture</a:t>
            </a:r>
            <a:endParaRPr lang="fr-BE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E275763-8581-FAF8-DDB7-C8E011F220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3" y="1563329"/>
            <a:ext cx="9248331" cy="4685071"/>
          </a:xfrm>
        </p:spPr>
        <p:txBody>
          <a:bodyPr>
            <a:normAutofit fontScale="92500" lnSpcReduction="10000"/>
          </a:bodyPr>
          <a:lstStyle/>
          <a:p>
            <a:r>
              <a:rPr lang="fr-FR" sz="2200" dirty="0"/>
              <a:t>Le </a:t>
            </a:r>
            <a:r>
              <a:rPr lang="fr-FR" sz="2200" i="1" dirty="0"/>
              <a:t>kairos</a:t>
            </a:r>
            <a:r>
              <a:rPr lang="fr-FR" sz="2200" dirty="0"/>
              <a:t> chez Tillich = </a:t>
            </a:r>
          </a:p>
          <a:p>
            <a:pPr marL="0" indent="0">
              <a:buNone/>
            </a:pPr>
            <a:endParaRPr lang="fr-FR" sz="200" dirty="0"/>
          </a:p>
          <a:p>
            <a:pPr lvl="1"/>
            <a:r>
              <a:rPr lang="fr-FR" sz="1800" dirty="0"/>
              <a:t>+ : Irruption de l’inconditionnel dans notre temps en vue d’une nouvelle </a:t>
            </a:r>
            <a:r>
              <a:rPr lang="fr-FR" sz="1800" dirty="0" err="1"/>
              <a:t>théonomie</a:t>
            </a:r>
            <a:endParaRPr lang="fr-FR" sz="1800" dirty="0"/>
          </a:p>
          <a:p>
            <a:pPr lvl="1"/>
            <a:r>
              <a:rPr lang="fr-FR" sz="1800" dirty="0"/>
              <a:t>+ : Son versant prophétique confère une responsabilité aux hommes</a:t>
            </a:r>
          </a:p>
          <a:p>
            <a:pPr lvl="1"/>
            <a:r>
              <a:rPr lang="fr-FR" sz="1800" dirty="0"/>
              <a:t>+ : Son versant eschatologique est en rapport avec la venue du Royaume de Dieu</a:t>
            </a:r>
          </a:p>
          <a:p>
            <a:pPr lvl="1"/>
            <a:r>
              <a:rPr lang="fr-FR" sz="1800" dirty="0"/>
              <a:t>+ : Il ne dépend pas de nous</a:t>
            </a:r>
          </a:p>
          <a:p>
            <a:pPr lvl="1"/>
            <a:r>
              <a:rPr lang="fr-FR" sz="1800" dirty="0"/>
              <a:t>+/- : On se trompe à chaque fois que l’on dit : « il est ici » ou « il est là » mais il mobilise le temps et l’action (= Une des limites de cette théorie du </a:t>
            </a:r>
            <a:r>
              <a:rPr lang="fr-FR" sz="1800" i="1" dirty="0"/>
              <a:t>kairos </a:t>
            </a:r>
            <a:r>
              <a:rPr lang="fr-FR" sz="1800" dirty="0"/>
              <a:t>?) </a:t>
            </a:r>
            <a:r>
              <a:rPr lang="fr-FR" sz="1800" dirty="0">
                <a:sym typeface="Wingdings" panose="05000000000000000000" pitchFamily="2" charset="2"/>
              </a:rPr>
              <a:t></a:t>
            </a:r>
            <a:r>
              <a:rPr lang="fr-FR" sz="1800" dirty="0"/>
              <a:t> PRUDENCE</a:t>
            </a:r>
          </a:p>
          <a:p>
            <a:pPr lvl="1"/>
            <a:r>
              <a:rPr lang="fr-FR" sz="1800" dirty="0"/>
              <a:t>+ Il favorise une action individuelle et collective</a:t>
            </a:r>
          </a:p>
          <a:p>
            <a:pPr lvl="1"/>
            <a:r>
              <a:rPr lang="fr-FR" sz="1800" dirty="0"/>
              <a:t>+ Il favorise l’espérance et réclame l’</a:t>
            </a:r>
            <a:r>
              <a:rPr lang="fr-FR" sz="1800" i="1" dirty="0"/>
              <a:t>agapè </a:t>
            </a:r>
            <a:r>
              <a:rPr lang="fr-FR" sz="1800" dirty="0"/>
              <a:t>(éthique d’amour issue du </a:t>
            </a:r>
            <a:r>
              <a:rPr lang="fr-FR" sz="1800" i="1" dirty="0"/>
              <a:t>kairos</a:t>
            </a:r>
            <a:r>
              <a:rPr lang="fr-FR" sz="1800" dirty="0"/>
              <a:t>)</a:t>
            </a:r>
          </a:p>
          <a:p>
            <a:pPr lvl="1"/>
            <a:r>
              <a:rPr lang="fr-FR" sz="1800" dirty="0"/>
              <a:t>+ Il est en rapport avec « l’humanisme chrétien » </a:t>
            </a:r>
          </a:p>
          <a:p>
            <a:pPr lvl="1"/>
            <a:endParaRPr lang="fr-FR" sz="200" dirty="0"/>
          </a:p>
          <a:p>
            <a:r>
              <a:rPr lang="fr-FR" sz="2200" dirty="0"/>
              <a:t>Que faire de cette notion de </a:t>
            </a:r>
            <a:r>
              <a:rPr lang="fr-FR" sz="2200" i="1" dirty="0"/>
              <a:t>kairos</a:t>
            </a:r>
            <a:r>
              <a:rPr lang="fr-FR" sz="2200" dirty="0"/>
              <a:t> aujourd’hui ?</a:t>
            </a:r>
          </a:p>
          <a:p>
            <a:pPr lvl="1"/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098CDE9-F3D0-A4E5-9C3E-F72DC42259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EDD6C-1D29-4565-ACDC-92CD44B501D7}" type="slidenum">
              <a:rPr lang="fr-BE" smtClean="0"/>
              <a:t>20</a:t>
            </a:fld>
            <a:endParaRPr lang="fr-BE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B198760-D878-D704-264C-A1E21FB2233E}"/>
              </a:ext>
            </a:extLst>
          </p:cNvPr>
          <p:cNvSpPr txBox="1"/>
          <p:nvPr/>
        </p:nvSpPr>
        <p:spPr>
          <a:xfrm>
            <a:off x="813618" y="6557191"/>
            <a:ext cx="846038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Geoffrey Legrand - Jeudi 2 févier 2023 – 28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journée pastorale</a:t>
            </a:r>
            <a:endParaRPr lang="fr-BE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48970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3C8984C-0157-625B-BC7C-8FCCD36679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4600" y="1470152"/>
            <a:ext cx="9056600" cy="1826581"/>
          </a:xfrm>
        </p:spPr>
        <p:txBody>
          <a:bodyPr>
            <a:normAutofit/>
          </a:bodyPr>
          <a:lstStyle/>
          <a:p>
            <a:r>
              <a:rPr lang="fr-FR" dirty="0"/>
              <a:t>2. Transformer chaque crise en </a:t>
            </a:r>
            <a:r>
              <a:rPr lang="fr-FR" i="1" dirty="0"/>
              <a:t>kairos</a:t>
            </a:r>
            <a:br>
              <a:rPr lang="fr-FR" i="1" dirty="0"/>
            </a:br>
            <a:endParaRPr lang="fr-BE" i="1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E8EF08A-C0E1-3F45-67B9-0A1F7C841B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96766" y="3429000"/>
            <a:ext cx="8596668" cy="2162536"/>
          </a:xfrm>
        </p:spPr>
        <p:txBody>
          <a:bodyPr>
            <a:normAutofit fontScale="77500" lnSpcReduction="20000"/>
          </a:bodyPr>
          <a:lstStyle/>
          <a:p>
            <a:r>
              <a:rPr lang="fr-FR" sz="2400" dirty="0">
                <a:solidFill>
                  <a:schemeClr val="tx1"/>
                </a:solidFill>
              </a:rPr>
              <a:t>2.0. Méthodologie</a:t>
            </a:r>
          </a:p>
          <a:p>
            <a:r>
              <a:rPr lang="fr-FR" sz="2400" dirty="0">
                <a:solidFill>
                  <a:schemeClr val="tx1"/>
                </a:solidFill>
              </a:rPr>
              <a:t>2.1. Discerner (voir)</a:t>
            </a:r>
          </a:p>
          <a:p>
            <a:r>
              <a:rPr lang="fr-FR" sz="2400" dirty="0">
                <a:solidFill>
                  <a:schemeClr val="tx1"/>
                </a:solidFill>
              </a:rPr>
              <a:t>2.2. Relire et réinterpréter (juger)</a:t>
            </a:r>
          </a:p>
          <a:p>
            <a:r>
              <a:rPr lang="fr-FR" sz="2400" dirty="0">
                <a:solidFill>
                  <a:schemeClr val="tx1"/>
                </a:solidFill>
              </a:rPr>
              <a:t>2.3. Construire ensemble (agir)</a:t>
            </a:r>
          </a:p>
          <a:p>
            <a:r>
              <a:rPr lang="fr-FR" sz="2400" dirty="0">
                <a:solidFill>
                  <a:schemeClr val="tx1"/>
                </a:solidFill>
              </a:rPr>
              <a:t>2.4. Retour sur nos acquis</a:t>
            </a:r>
          </a:p>
          <a:p>
            <a:r>
              <a:rPr lang="fr-FR" sz="2400" dirty="0">
                <a:solidFill>
                  <a:schemeClr val="tx1"/>
                </a:solidFill>
              </a:rPr>
              <a:t>2.5. Concrètement …</a:t>
            </a:r>
          </a:p>
          <a:p>
            <a:endParaRPr lang="fr-BE" sz="2200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2D97DC1-F38B-F229-191E-A8A8E2F03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EDD6C-1D29-4565-ACDC-92CD44B501D7}" type="slidenum">
              <a:rPr lang="fr-BE" smtClean="0"/>
              <a:t>21</a:t>
            </a:fld>
            <a:endParaRPr lang="fr-BE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5701763A-E3ED-2D03-E157-9480A883D9C5}"/>
              </a:ext>
            </a:extLst>
          </p:cNvPr>
          <p:cNvSpPr txBox="1"/>
          <p:nvPr/>
        </p:nvSpPr>
        <p:spPr>
          <a:xfrm>
            <a:off x="813618" y="6579314"/>
            <a:ext cx="846038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Geoffrey Legrand - Jeudi 2 févier 2023 – 28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journée pastorale</a:t>
            </a:r>
            <a:endParaRPr lang="fr-BE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68363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3F208EC-A361-FB56-FB4F-F904174031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 anchor="t">
            <a:normAutofit/>
          </a:bodyPr>
          <a:lstStyle/>
          <a:p>
            <a:r>
              <a:rPr lang="fr-FR" dirty="0"/>
              <a:t>2.0. Méthodologie </a:t>
            </a:r>
            <a:endParaRPr lang="fr-BE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EA0A5BD-B8C5-E3A0-357B-C2BD1857CA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91530" y="2160589"/>
            <a:ext cx="6779469" cy="3880773"/>
          </a:xfrm>
        </p:spPr>
        <p:txBody>
          <a:bodyPr>
            <a:normAutofit fontScale="92500" lnSpcReduction="20000"/>
          </a:bodyPr>
          <a:lstStyle/>
          <a:p>
            <a:pPr algn="just">
              <a:spcAft>
                <a:spcPts val="1800"/>
              </a:spcAft>
            </a:pPr>
            <a:r>
              <a:rPr lang="fr-FR" sz="2000" dirty="0">
                <a:sym typeface="Wingdings" panose="05000000000000000000" pitchFamily="2" charset="2"/>
              </a:rPr>
              <a:t>Discerner avec prudence les </a:t>
            </a:r>
            <a:r>
              <a:rPr lang="fr-FR" sz="2000" i="1" dirty="0" err="1">
                <a:sym typeface="Wingdings" panose="05000000000000000000" pitchFamily="2" charset="2"/>
              </a:rPr>
              <a:t>kairoi</a:t>
            </a:r>
            <a:r>
              <a:rPr lang="fr-FR" sz="2000" dirty="0">
                <a:sym typeface="Wingdings" panose="05000000000000000000" pitchFamily="2" charset="2"/>
              </a:rPr>
              <a:t> </a:t>
            </a:r>
            <a:r>
              <a:rPr lang="fr-FR" sz="2000" u="sng" dirty="0">
                <a:sym typeface="Wingdings" panose="05000000000000000000" pitchFamily="2" charset="2"/>
              </a:rPr>
              <a:t>à partir des </a:t>
            </a:r>
            <a:r>
              <a:rPr lang="fr-FR" sz="2000" b="1" u="sng" dirty="0">
                <a:sym typeface="Wingdings" panose="05000000000000000000" pitchFamily="2" charset="2"/>
              </a:rPr>
              <a:t>crises</a:t>
            </a:r>
            <a:r>
              <a:rPr lang="fr-FR" sz="2000" u="sng" dirty="0">
                <a:sym typeface="Wingdings" panose="05000000000000000000" pitchFamily="2" charset="2"/>
              </a:rPr>
              <a:t> de notre temps</a:t>
            </a:r>
            <a:r>
              <a:rPr lang="fr-FR" sz="2000" dirty="0">
                <a:sym typeface="Wingdings" panose="05000000000000000000" pitchFamily="2" charset="2"/>
              </a:rPr>
              <a:t> (Jean Richard)</a:t>
            </a:r>
          </a:p>
          <a:p>
            <a:pPr lvl="1" algn="just">
              <a:spcAft>
                <a:spcPts val="1800"/>
              </a:spcAft>
            </a:pPr>
            <a:r>
              <a:rPr lang="fr-FR" sz="1800" i="1" dirty="0">
                <a:sym typeface="Wingdings" panose="05000000000000000000" pitchFamily="2" charset="2"/>
              </a:rPr>
              <a:t>Porter un regard plus profond sur ce qui nous arrive (voir)</a:t>
            </a:r>
          </a:p>
          <a:p>
            <a:pPr lvl="1" algn="just">
              <a:spcAft>
                <a:spcPts val="1800"/>
              </a:spcAft>
            </a:pPr>
            <a:r>
              <a:rPr lang="fr-FR" sz="1800" i="1" dirty="0">
                <a:sym typeface="Wingdings" panose="05000000000000000000" pitchFamily="2" charset="2"/>
              </a:rPr>
              <a:t>Discerner la grâce ou la présence du Ressuscité dans le monde (juger)</a:t>
            </a:r>
          </a:p>
          <a:p>
            <a:pPr lvl="1" algn="just">
              <a:spcAft>
                <a:spcPts val="1800"/>
              </a:spcAft>
            </a:pPr>
            <a:r>
              <a:rPr lang="fr-FR" sz="1800" i="1" dirty="0">
                <a:sym typeface="Wingdings" panose="05000000000000000000" pitchFamily="2" charset="2"/>
              </a:rPr>
              <a:t>Améliorer notre monde dans la perspective du Royaume de Dieu (agir)</a:t>
            </a:r>
          </a:p>
          <a:p>
            <a:pPr algn="just">
              <a:spcAft>
                <a:spcPts val="1800"/>
              </a:spcAft>
            </a:pPr>
            <a:r>
              <a:rPr lang="fr-FR" sz="2000" dirty="0">
                <a:sym typeface="Wingdings" panose="05000000000000000000" pitchFamily="2" charset="2"/>
              </a:rPr>
              <a:t>Oser nommer ces </a:t>
            </a:r>
            <a:r>
              <a:rPr lang="fr-FR" sz="2000" i="1" dirty="0" err="1">
                <a:sym typeface="Wingdings" panose="05000000000000000000" pitchFamily="2" charset="2"/>
              </a:rPr>
              <a:t>kairoi</a:t>
            </a:r>
            <a:r>
              <a:rPr lang="fr-FR" sz="2000" dirty="0">
                <a:sym typeface="Wingdings" panose="05000000000000000000" pitchFamily="2" charset="2"/>
              </a:rPr>
              <a:t>, tout en ayant conscience de la prudence à adopter</a:t>
            </a:r>
          </a:p>
          <a:p>
            <a:endParaRPr lang="fr-BE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D55A6E9-4B44-CD9F-9140-BF95A8253D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90663" y="6041362"/>
            <a:ext cx="683339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260EDD6C-1D29-4565-ACDC-92CD44B501D7}" type="slidenum">
              <a:rPr lang="fr-BE" smtClean="0"/>
              <a:pPr>
                <a:spcAft>
                  <a:spcPts val="600"/>
                </a:spcAft>
              </a:pPr>
              <a:t>22</a:t>
            </a:fld>
            <a:endParaRPr lang="fr-BE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819E0A07-F469-46A1-4044-5FD5FD4F8AFF}"/>
              </a:ext>
            </a:extLst>
          </p:cNvPr>
          <p:cNvSpPr txBox="1"/>
          <p:nvPr/>
        </p:nvSpPr>
        <p:spPr>
          <a:xfrm>
            <a:off x="810615" y="6571940"/>
            <a:ext cx="846038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Geoffrey Legrand - Jeudi 2 févier 2023 – 28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journée pastorale</a:t>
            </a:r>
            <a:endParaRPr lang="fr-BE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4" name="Picture 2" descr="Jean Richard | Éméritat | Université Laval">
            <a:extLst>
              <a:ext uri="{FF2B5EF4-FFF2-40B4-BE49-F238E27FC236}">
                <a16:creationId xmlns:a16="http://schemas.microsoft.com/office/drawing/2014/main" id="{6D648D6D-A428-D4BF-43E8-30219A8C868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89" r="14913" b="-1"/>
          <a:stretch/>
        </p:blipFill>
        <p:spPr bwMode="auto">
          <a:xfrm>
            <a:off x="677334" y="2160590"/>
            <a:ext cx="1738695" cy="2146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91057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AA1E7DA-071E-8323-4A37-E54B10F1D3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49562" y="609600"/>
            <a:ext cx="6424439" cy="1320800"/>
          </a:xfrm>
        </p:spPr>
        <p:txBody>
          <a:bodyPr>
            <a:normAutofit/>
          </a:bodyPr>
          <a:lstStyle/>
          <a:p>
            <a:r>
              <a:rPr lang="fr-FR" dirty="0"/>
              <a:t>2.0. Méthodologie</a:t>
            </a:r>
            <a:endParaRPr lang="fr-BE" dirty="0"/>
          </a:p>
        </p:txBody>
      </p:sp>
      <p:pic>
        <p:nvPicPr>
          <p:cNvPr id="7170" name="Picture 2" descr="Image illustrative de l’article Joseph Cardijn">
            <a:extLst>
              <a:ext uri="{FF2B5EF4-FFF2-40B4-BE49-F238E27FC236}">
                <a16:creationId xmlns:a16="http://schemas.microsoft.com/office/drawing/2014/main" id="{5D48D3DF-7CA3-AFB5-46BE-0CE92F90BB8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74" r="4" b="4"/>
          <a:stretch/>
        </p:blipFill>
        <p:spPr bwMode="auto">
          <a:xfrm>
            <a:off x="1" y="10"/>
            <a:ext cx="2204759" cy="3433854"/>
          </a:xfrm>
          <a:custGeom>
            <a:avLst/>
            <a:gdLst/>
            <a:ahLst/>
            <a:cxnLst/>
            <a:rect l="l" t="t" r="r" b="b"/>
            <a:pathLst>
              <a:path w="2204759" h="3433864">
                <a:moveTo>
                  <a:pt x="0" y="0"/>
                </a:moveTo>
                <a:lnTo>
                  <a:pt x="1674254" y="0"/>
                </a:lnTo>
                <a:lnTo>
                  <a:pt x="2204759" y="3433864"/>
                </a:lnTo>
                <a:lnTo>
                  <a:pt x="0" y="3433864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Image illustrative de l’article François (pape)">
            <a:extLst>
              <a:ext uri="{FF2B5EF4-FFF2-40B4-BE49-F238E27FC236}">
                <a16:creationId xmlns:a16="http://schemas.microsoft.com/office/drawing/2014/main" id="{A822D3E6-9694-B97F-9CDD-F96967D4E50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" b="5173"/>
          <a:stretch/>
        </p:blipFill>
        <p:spPr bwMode="auto">
          <a:xfrm>
            <a:off x="20" y="3492858"/>
            <a:ext cx="2734036" cy="3433865"/>
          </a:xfrm>
          <a:custGeom>
            <a:avLst/>
            <a:gdLst/>
            <a:ahLst/>
            <a:cxnLst/>
            <a:rect l="l" t="t" r="r" b="b"/>
            <a:pathLst>
              <a:path w="2734056" h="3433865">
                <a:moveTo>
                  <a:pt x="0" y="0"/>
                </a:moveTo>
                <a:lnTo>
                  <a:pt x="2204758" y="0"/>
                </a:lnTo>
                <a:lnTo>
                  <a:pt x="2734056" y="3426053"/>
                </a:lnTo>
                <a:lnTo>
                  <a:pt x="2734056" y="3433865"/>
                </a:lnTo>
                <a:lnTo>
                  <a:pt x="461457" y="3433865"/>
                </a:lnTo>
                <a:lnTo>
                  <a:pt x="0" y="706119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179" name="Straight Connector 7178">
            <a:extLst>
              <a:ext uri="{FF2B5EF4-FFF2-40B4-BE49-F238E27FC236}">
                <a16:creationId xmlns:a16="http://schemas.microsoft.com/office/drawing/2014/main" id="{84F4D647-BB10-471B-85B2-D920AB3771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3433864"/>
            <a:ext cx="222673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81" name="Isosceles Triangle 8">
            <a:extLst>
              <a:ext uri="{FF2B5EF4-FFF2-40B4-BE49-F238E27FC236}">
                <a16:creationId xmlns:a16="http://schemas.microsoft.com/office/drawing/2014/main" id="{5492A6E7-4E36-4CFA-B4B1-961FCDDA99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013201"/>
            <a:ext cx="476655" cy="2844800"/>
          </a:xfrm>
          <a:prstGeom prst="triangle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176" name="Content Placeholder 7175">
            <a:extLst>
              <a:ext uri="{FF2B5EF4-FFF2-40B4-BE49-F238E27FC236}">
                <a16:creationId xmlns:a16="http://schemas.microsoft.com/office/drawing/2014/main" id="{2D0192F7-A9C1-B6F9-3C3B-96C56B6324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1471" y="1592831"/>
            <a:ext cx="7359446" cy="4227306"/>
          </a:xfrm>
        </p:spPr>
        <p:txBody>
          <a:bodyPr>
            <a:noAutofit/>
          </a:bodyPr>
          <a:lstStyle/>
          <a:p>
            <a:r>
              <a:rPr lang="fr-BE" sz="2000" dirty="0"/>
              <a:t>Dès 1912, le cardinal belge Joseph Cardijn adopte une méthode simple et originale pour les jeunes ouvriers : </a:t>
            </a:r>
          </a:p>
          <a:p>
            <a:pPr lvl="1"/>
            <a:r>
              <a:rPr lang="fr-BE" sz="1800" dirty="0"/>
              <a:t>VOIR</a:t>
            </a:r>
          </a:p>
          <a:p>
            <a:pPr lvl="1"/>
            <a:r>
              <a:rPr lang="fr-BE" sz="1800" dirty="0"/>
              <a:t>JUGER</a:t>
            </a:r>
          </a:p>
          <a:p>
            <a:pPr lvl="1"/>
            <a:r>
              <a:rPr lang="fr-BE" sz="1800" dirty="0"/>
              <a:t>AGIR</a:t>
            </a:r>
          </a:p>
          <a:p>
            <a:pPr marL="0" indent="0">
              <a:buNone/>
            </a:pPr>
            <a:endParaRPr lang="fr-BE" sz="200" dirty="0"/>
          </a:p>
          <a:p>
            <a:r>
              <a:rPr lang="fr-BE" sz="2000" dirty="0"/>
              <a:t>Méthode du Concile Vatican II (1962-1965) plus inductive</a:t>
            </a:r>
          </a:p>
          <a:p>
            <a:endParaRPr lang="fr-BE" sz="200" dirty="0"/>
          </a:p>
          <a:p>
            <a:r>
              <a:rPr lang="fr-BE" sz="2000" dirty="0"/>
              <a:t>Le pape François fait sienne cette méthode :</a:t>
            </a:r>
          </a:p>
          <a:p>
            <a:pPr lvl="1"/>
            <a:r>
              <a:rPr lang="fr-BE" sz="1800" dirty="0"/>
              <a:t>VOIR = discerner à partir des crises de notre temps</a:t>
            </a:r>
          </a:p>
          <a:p>
            <a:pPr lvl="1"/>
            <a:r>
              <a:rPr lang="fr-BE" sz="1800" dirty="0"/>
              <a:t>JUGER = </a:t>
            </a:r>
            <a:r>
              <a:rPr lang="fr-BE" sz="1800" dirty="0" err="1"/>
              <a:t>Re-lire</a:t>
            </a:r>
            <a:r>
              <a:rPr lang="fr-BE" sz="1800" dirty="0"/>
              <a:t> les cultures, les Écritures et les traditions</a:t>
            </a:r>
          </a:p>
          <a:p>
            <a:pPr lvl="1"/>
            <a:r>
              <a:rPr lang="fr-BE" sz="1800" dirty="0"/>
              <a:t>AGIR = Construire ensemble</a:t>
            </a:r>
          </a:p>
          <a:p>
            <a:endParaRPr lang="fr-BE" sz="2000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B72D3AB-925C-81E0-5E65-45F8368F9D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90663" y="6041362"/>
            <a:ext cx="683339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260EDD6C-1D29-4565-ACDC-92CD44B501D7}" type="slidenum">
              <a:rPr lang="fr-BE" smtClean="0"/>
              <a:pPr>
                <a:spcAft>
                  <a:spcPts val="600"/>
                </a:spcAft>
              </a:pPr>
              <a:t>23</a:t>
            </a:fld>
            <a:endParaRPr lang="fr-BE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D9212428-F4DA-10D6-1464-1503B30C9076}"/>
              </a:ext>
            </a:extLst>
          </p:cNvPr>
          <p:cNvSpPr txBox="1"/>
          <p:nvPr/>
        </p:nvSpPr>
        <p:spPr>
          <a:xfrm>
            <a:off x="2734056" y="6571940"/>
            <a:ext cx="653994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Geoffrey Legrand - Jeudi 2 févier 2023 – 28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journée pastorale</a:t>
            </a:r>
            <a:endParaRPr lang="fr-BE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074610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53" name="Group 8252">
            <a:extLst>
              <a:ext uri="{FF2B5EF4-FFF2-40B4-BE49-F238E27FC236}">
                <a16:creationId xmlns:a16="http://schemas.microsoft.com/office/drawing/2014/main" id="{5EA39187-0197-4C1D-BE4A-06B353C7B2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8254" name="Straight Connector 8253">
              <a:extLst>
                <a:ext uri="{FF2B5EF4-FFF2-40B4-BE49-F238E27FC236}">
                  <a16:creationId xmlns:a16="http://schemas.microsoft.com/office/drawing/2014/main" id="{9E0FD730-D6BC-440A-89CF-7AA0C22C2F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55" name="Straight Connector 8254">
              <a:extLst>
                <a:ext uri="{FF2B5EF4-FFF2-40B4-BE49-F238E27FC236}">
                  <a16:creationId xmlns:a16="http://schemas.microsoft.com/office/drawing/2014/main" id="{31382DE6-64CB-4577-89E8-47941290A9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256" name="Rectangle 23">
              <a:extLst>
                <a:ext uri="{FF2B5EF4-FFF2-40B4-BE49-F238E27FC236}">
                  <a16:creationId xmlns:a16="http://schemas.microsoft.com/office/drawing/2014/main" id="{3ABD17EF-A676-4770-A8C8-E83BA02300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257" name="Rectangle 25">
              <a:extLst>
                <a:ext uri="{FF2B5EF4-FFF2-40B4-BE49-F238E27FC236}">
                  <a16:creationId xmlns:a16="http://schemas.microsoft.com/office/drawing/2014/main" id="{380D4582-A9DE-4A6E-8537-EFC4F860C3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258" name="Isosceles Triangle 8257">
              <a:extLst>
                <a:ext uri="{FF2B5EF4-FFF2-40B4-BE49-F238E27FC236}">
                  <a16:creationId xmlns:a16="http://schemas.microsoft.com/office/drawing/2014/main" id="{D66B8CF3-0959-4E8D-8F3A-AF62F21D99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259" name="Rectangle 27">
              <a:extLst>
                <a:ext uri="{FF2B5EF4-FFF2-40B4-BE49-F238E27FC236}">
                  <a16:creationId xmlns:a16="http://schemas.microsoft.com/office/drawing/2014/main" id="{97D4D559-2783-4E84-BB73-7F51D02357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260" name="Rectangle 28">
              <a:extLst>
                <a:ext uri="{FF2B5EF4-FFF2-40B4-BE49-F238E27FC236}">
                  <a16:creationId xmlns:a16="http://schemas.microsoft.com/office/drawing/2014/main" id="{8834FE36-E841-40B5-9465-1CFC99ED55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261" name="Rectangle 29">
              <a:extLst>
                <a:ext uri="{FF2B5EF4-FFF2-40B4-BE49-F238E27FC236}">
                  <a16:creationId xmlns:a16="http://schemas.microsoft.com/office/drawing/2014/main" id="{1A4197A1-AE79-4DC1-9E3A-845B40BA80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262" name="Isosceles Triangle 8261">
              <a:extLst>
                <a:ext uri="{FF2B5EF4-FFF2-40B4-BE49-F238E27FC236}">
                  <a16:creationId xmlns:a16="http://schemas.microsoft.com/office/drawing/2014/main" id="{326F6688-CBD0-42EE-9B90-25100FE893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263" name="Isosceles Triangle 8262">
              <a:extLst>
                <a:ext uri="{FF2B5EF4-FFF2-40B4-BE49-F238E27FC236}">
                  <a16:creationId xmlns:a16="http://schemas.microsoft.com/office/drawing/2014/main" id="{EF23F9BB-FC2E-48BA-8E63-A4436C28DA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pic>
        <p:nvPicPr>
          <p:cNvPr id="8196" name="Picture 4" descr="Une crise politique de l'âge moderne - L'Express">
            <a:extLst>
              <a:ext uri="{FF2B5EF4-FFF2-40B4-BE49-F238E27FC236}">
                <a16:creationId xmlns:a16="http://schemas.microsoft.com/office/drawing/2014/main" id="{B15F9090-3CB3-1A29-60FE-77C5D4AA8C1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87" r="23477"/>
          <a:stretch/>
        </p:blipFill>
        <p:spPr bwMode="auto">
          <a:xfrm>
            <a:off x="4058950" y="-1"/>
            <a:ext cx="4866243" cy="6858001"/>
          </a:xfrm>
          <a:custGeom>
            <a:avLst/>
            <a:gdLst/>
            <a:ahLst/>
            <a:cxnLst/>
            <a:rect l="l" t="t" r="r" b="b"/>
            <a:pathLst>
              <a:path w="4866243" h="6858001">
                <a:moveTo>
                  <a:pt x="379987" y="0"/>
                </a:moveTo>
                <a:lnTo>
                  <a:pt x="3441752" y="0"/>
                </a:lnTo>
                <a:lnTo>
                  <a:pt x="4866243" y="4518556"/>
                </a:lnTo>
                <a:lnTo>
                  <a:pt x="3101811" y="6858001"/>
                </a:lnTo>
                <a:lnTo>
                  <a:pt x="27809" y="6858001"/>
                </a:lnTo>
                <a:lnTo>
                  <a:pt x="1803228" y="4521201"/>
                </a:lnTo>
                <a:close/>
                <a:moveTo>
                  <a:pt x="0" y="0"/>
                </a:moveTo>
                <a:lnTo>
                  <a:pt x="379987" y="0"/>
                </a:lnTo>
                <a:lnTo>
                  <a:pt x="0" y="407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ABF0D603-E5EE-C35D-B116-5339C00F07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753" y="1805121"/>
            <a:ext cx="4998145" cy="1646302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4000" dirty="0"/>
              <a:t>2.1. Discerner (</a:t>
            </a:r>
            <a:r>
              <a:rPr lang="en-US" sz="4000" dirty="0" err="1"/>
              <a:t>voir</a:t>
            </a:r>
            <a:r>
              <a:rPr lang="en-US" sz="4000" dirty="0"/>
              <a:t>)</a:t>
            </a:r>
            <a:br>
              <a:rPr lang="en-US" sz="4000" dirty="0"/>
            </a:br>
            <a:endParaRPr lang="en-US" sz="4000" dirty="0"/>
          </a:p>
        </p:txBody>
      </p:sp>
      <p:pic>
        <p:nvPicPr>
          <p:cNvPr id="9" name="Picture 2" descr="Crise économique sans précédent">
            <a:extLst>
              <a:ext uri="{FF2B5EF4-FFF2-40B4-BE49-F238E27FC236}">
                <a16:creationId xmlns:a16="http://schemas.microsoft.com/office/drawing/2014/main" id="{83DD515D-E3C0-DF5F-B2E5-6F7D46EC987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97" r="23712"/>
          <a:stretch/>
        </p:blipFill>
        <p:spPr bwMode="auto">
          <a:xfrm>
            <a:off x="7160763" y="-1"/>
            <a:ext cx="5028061" cy="6858001"/>
          </a:xfrm>
          <a:custGeom>
            <a:avLst/>
            <a:gdLst/>
            <a:ahLst/>
            <a:cxnLst/>
            <a:rect l="l" t="t" r="r" b="b"/>
            <a:pathLst>
              <a:path w="5028061" h="6858001">
                <a:moveTo>
                  <a:pt x="339940" y="0"/>
                </a:moveTo>
                <a:lnTo>
                  <a:pt x="5028061" y="0"/>
                </a:lnTo>
                <a:lnTo>
                  <a:pt x="5028061" y="6858001"/>
                </a:lnTo>
                <a:lnTo>
                  <a:pt x="0" y="6858001"/>
                </a:lnTo>
                <a:lnTo>
                  <a:pt x="1761483" y="4522467"/>
                </a:lnTo>
                <a:lnTo>
                  <a:pt x="1765287" y="4521267"/>
                </a:lnTo>
                <a:lnTo>
                  <a:pt x="1764431" y="4518557"/>
                </a:lnTo>
                <a:lnTo>
                  <a:pt x="1765286" y="4517424"/>
                </a:lnTo>
                <a:lnTo>
                  <a:pt x="1763696" y="4516225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265" name="Freeform 33">
            <a:extLst>
              <a:ext uri="{FF2B5EF4-FFF2-40B4-BE49-F238E27FC236}">
                <a16:creationId xmlns:a16="http://schemas.microsoft.com/office/drawing/2014/main" id="{5FFF5FE3-4BE3-4883-B621-BCC7F79A8F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66095" y="9620"/>
            <a:ext cx="1757770" cy="6871044"/>
          </a:xfrm>
          <a:custGeom>
            <a:avLst/>
            <a:gdLst>
              <a:gd name="connsiteX0" fmla="*/ 0 w 1839432"/>
              <a:gd name="connsiteY0" fmla="*/ 0 h 6889898"/>
              <a:gd name="connsiteX1" fmla="*/ 1839432 w 1839432"/>
              <a:gd name="connsiteY1" fmla="*/ 5741582 h 6889898"/>
              <a:gd name="connsiteX2" fmla="*/ 138223 w 1839432"/>
              <a:gd name="connsiteY2" fmla="*/ 6889898 h 6889898"/>
              <a:gd name="connsiteX3" fmla="*/ 138223 w 1839432"/>
              <a:gd name="connsiteY3" fmla="*/ 6889898 h 6889898"/>
              <a:gd name="connsiteX0" fmla="*/ 229422 w 1701209"/>
              <a:gd name="connsiteY0" fmla="*/ 0 h 6871044"/>
              <a:gd name="connsiteX1" fmla="*/ 1701209 w 1701209"/>
              <a:gd name="connsiteY1" fmla="*/ 5722728 h 6871044"/>
              <a:gd name="connsiteX2" fmla="*/ 0 w 1701209"/>
              <a:gd name="connsiteY2" fmla="*/ 6871044 h 6871044"/>
              <a:gd name="connsiteX3" fmla="*/ 0 w 1701209"/>
              <a:gd name="connsiteY3" fmla="*/ 6871044 h 6871044"/>
              <a:gd name="connsiteX0" fmla="*/ 229422 w 1644648"/>
              <a:gd name="connsiteY0" fmla="*/ 0 h 6871044"/>
              <a:gd name="connsiteX1" fmla="*/ 1644648 w 1644648"/>
              <a:gd name="connsiteY1" fmla="*/ 4478390 h 6871044"/>
              <a:gd name="connsiteX2" fmla="*/ 0 w 1644648"/>
              <a:gd name="connsiteY2" fmla="*/ 6871044 h 6871044"/>
              <a:gd name="connsiteX3" fmla="*/ 0 w 1644648"/>
              <a:gd name="connsiteY3" fmla="*/ 6871044 h 6871044"/>
              <a:gd name="connsiteX0" fmla="*/ 375694 w 1790920"/>
              <a:gd name="connsiteY0" fmla="*/ 0 h 7043462"/>
              <a:gd name="connsiteX1" fmla="*/ 1790920 w 1790920"/>
              <a:gd name="connsiteY1" fmla="*/ 4478390 h 7043462"/>
              <a:gd name="connsiteX2" fmla="*/ 146272 w 1790920"/>
              <a:gd name="connsiteY2" fmla="*/ 6871044 h 7043462"/>
              <a:gd name="connsiteX3" fmla="*/ 61431 w 1790920"/>
              <a:gd name="connsiteY3" fmla="*/ 6852191 h 7043462"/>
              <a:gd name="connsiteX0" fmla="*/ 229422 w 1644648"/>
              <a:gd name="connsiteY0" fmla="*/ 0 h 6871044"/>
              <a:gd name="connsiteX1" fmla="*/ 1644648 w 1644648"/>
              <a:gd name="connsiteY1" fmla="*/ 4478390 h 6871044"/>
              <a:gd name="connsiteX2" fmla="*/ 0 w 1644648"/>
              <a:gd name="connsiteY2" fmla="*/ 6871044 h 6871044"/>
              <a:gd name="connsiteX0" fmla="*/ 342544 w 1757770"/>
              <a:gd name="connsiteY0" fmla="*/ 0 h 6871044"/>
              <a:gd name="connsiteX1" fmla="*/ 1757770 w 1757770"/>
              <a:gd name="connsiteY1" fmla="*/ 4478390 h 6871044"/>
              <a:gd name="connsiteX2" fmla="*/ 0 w 1757770"/>
              <a:gd name="connsiteY2" fmla="*/ 6871044 h 6871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57770" h="6871044">
                <a:moveTo>
                  <a:pt x="342544" y="0"/>
                </a:moveTo>
                <a:lnTo>
                  <a:pt x="1757770" y="4478390"/>
                </a:lnTo>
                <a:cubicBezTo>
                  <a:pt x="1209554" y="5275941"/>
                  <a:pt x="288248" y="6475411"/>
                  <a:pt x="0" y="6871044"/>
                </a:cubicBezTo>
              </a:path>
            </a:pathLst>
          </a:cu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267" name="Straight Connector 8266">
            <a:extLst>
              <a:ext uri="{FF2B5EF4-FFF2-40B4-BE49-F238E27FC236}">
                <a16:creationId xmlns:a16="http://schemas.microsoft.com/office/drawing/2014/main" id="{7B7C7B44-2259-4A13-BF03-77E2DC41F8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371012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69" name="Straight Connector 8268">
            <a:extLst>
              <a:ext uri="{FF2B5EF4-FFF2-40B4-BE49-F238E27FC236}">
                <a16:creationId xmlns:a16="http://schemas.microsoft.com/office/drawing/2014/main" id="{ADCEEBD3-9FF2-4C2B-818D-8260B0A78D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425267" y="3681413"/>
            <a:ext cx="4763558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71" name="Rectangle 25">
            <a:extLst>
              <a:ext uri="{FF2B5EF4-FFF2-40B4-BE49-F238E27FC236}">
                <a16:creationId xmlns:a16="http://schemas.microsoft.com/office/drawing/2014/main" id="{1A51775E-07E4-4557-A9CA-D9591D5D4F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03442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273" name="Isosceles Triangle 24">
            <a:extLst>
              <a:ext uri="{FF2B5EF4-FFF2-40B4-BE49-F238E27FC236}">
                <a16:creationId xmlns:a16="http://schemas.microsoft.com/office/drawing/2014/main" id="{BD52CAFA-5795-42F8-BF45-D693E933DC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32333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CD27C70-11C5-1396-A1A5-F30C38B39A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90663" y="6041362"/>
            <a:ext cx="683339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</a:pPr>
            <a:fld id="{260EDD6C-1D29-4565-ACDC-92CD44B501D7}" type="slidenum">
              <a:rPr lang="en-US">
                <a:solidFill>
                  <a:srgbClr val="FFFFFF"/>
                </a:solidFill>
              </a:rPr>
              <a:pPr defTabSz="914400">
                <a:spcAft>
                  <a:spcPts val="600"/>
                </a:spcAft>
              </a:pPr>
              <a:t>24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8275" name="Rectangle 27">
            <a:extLst>
              <a:ext uri="{FF2B5EF4-FFF2-40B4-BE49-F238E27FC236}">
                <a16:creationId xmlns:a16="http://schemas.microsoft.com/office/drawing/2014/main" id="{28EABC85-01F3-4E3E-B568-A8DCCCD910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34500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4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277" name="Rectangle 28">
            <a:extLst>
              <a:ext uri="{FF2B5EF4-FFF2-40B4-BE49-F238E27FC236}">
                <a16:creationId xmlns:a16="http://schemas.microsoft.com/office/drawing/2014/main" id="{0E010D23-06C9-4F07-A6C6-2289A8216D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98730" y="-8467"/>
            <a:ext cx="1290094" cy="6866467"/>
          </a:xfrm>
          <a:custGeom>
            <a:avLst/>
            <a:gdLst/>
            <a:ahLst/>
            <a:cxn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279" name="Rectangle 29">
            <a:extLst>
              <a:ext uri="{FF2B5EF4-FFF2-40B4-BE49-F238E27FC236}">
                <a16:creationId xmlns:a16="http://schemas.microsoft.com/office/drawing/2014/main" id="{818B1222-1879-4E9D-B610-741FB6FED9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38999" y="-8467"/>
            <a:ext cx="1249825" cy="6866467"/>
          </a:xfrm>
          <a:custGeom>
            <a:avLst/>
            <a:gdLst/>
            <a:ahLst/>
            <a:cxn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281" name="Isosceles Triangle 29">
            <a:extLst>
              <a:ext uri="{FF2B5EF4-FFF2-40B4-BE49-F238E27FC236}">
                <a16:creationId xmlns:a16="http://schemas.microsoft.com/office/drawing/2014/main" id="{6CDD31BD-3A58-46DA-AB95-DF9A2A3F5F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371666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Espace réservé du contenu 10">
            <a:extLst>
              <a:ext uri="{FF2B5EF4-FFF2-40B4-BE49-F238E27FC236}">
                <a16:creationId xmlns:a16="http://schemas.microsoft.com/office/drawing/2014/main" id="{EE0775E8-4817-01E0-EFA8-73A9B49A51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2516" y="3543109"/>
            <a:ext cx="4661588" cy="2278676"/>
          </a:xfrm>
        </p:spPr>
        <p:txBody>
          <a:bodyPr>
            <a:normAutofit/>
          </a:bodyPr>
          <a:lstStyle/>
          <a:p>
            <a:r>
              <a:rPr lang="fr-FR" sz="2400" dirty="0"/>
              <a:t>Crises politiques</a:t>
            </a:r>
          </a:p>
          <a:p>
            <a:r>
              <a:rPr lang="fr-FR" sz="2400" dirty="0"/>
              <a:t>Crises sociales</a:t>
            </a:r>
          </a:p>
          <a:p>
            <a:r>
              <a:rPr lang="fr-FR" sz="2400" dirty="0"/>
              <a:t>Crises économiques</a:t>
            </a:r>
            <a:endParaRPr lang="fr-BE" sz="2400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6E847316-9AD2-82DA-0F43-3ACCA82B3519}"/>
              </a:ext>
            </a:extLst>
          </p:cNvPr>
          <p:cNvSpPr txBox="1"/>
          <p:nvPr/>
        </p:nvSpPr>
        <p:spPr>
          <a:xfrm>
            <a:off x="421298" y="6407667"/>
            <a:ext cx="387666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Geoffrey Legrand - Jeudi 2 févier 2023 – 28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journée pastorale</a:t>
            </a:r>
            <a:endParaRPr lang="fr-BE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6153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Indignation après la noyade d'un petit réfugié syrien en Turquie | La crise  des migrants | Radio-Canada.ca">
            <a:extLst>
              <a:ext uri="{FF2B5EF4-FFF2-40B4-BE49-F238E27FC236}">
                <a16:creationId xmlns:a16="http://schemas.microsoft.com/office/drawing/2014/main" id="{B3E5DEC0-3976-2549-3128-3D66FF7ED29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68" r="16511" b="-2"/>
          <a:stretch/>
        </p:blipFill>
        <p:spPr bwMode="auto">
          <a:xfrm>
            <a:off x="212548" y="-1"/>
            <a:ext cx="4671437" cy="4236855"/>
          </a:xfrm>
          <a:custGeom>
            <a:avLst/>
            <a:gdLst/>
            <a:ahLst/>
            <a:cxnLst/>
            <a:rect l="l" t="t" r="r" b="b"/>
            <a:pathLst>
              <a:path w="4671437" h="4236855">
                <a:moveTo>
                  <a:pt x="630049" y="0"/>
                </a:moveTo>
                <a:lnTo>
                  <a:pt x="4671437" y="0"/>
                </a:lnTo>
                <a:lnTo>
                  <a:pt x="4671437" y="1"/>
                </a:lnTo>
                <a:lnTo>
                  <a:pt x="3814017" y="1"/>
                </a:lnTo>
                <a:lnTo>
                  <a:pt x="3181159" y="4236855"/>
                </a:lnTo>
                <a:lnTo>
                  <a:pt x="0" y="4236855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DFA15236-500C-A85E-E60D-D034A88015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59225" y="609600"/>
            <a:ext cx="5114776" cy="1320800"/>
          </a:xfrm>
        </p:spPr>
        <p:txBody>
          <a:bodyPr>
            <a:normAutofit/>
          </a:bodyPr>
          <a:lstStyle/>
          <a:p>
            <a:r>
              <a:rPr lang="en-US" dirty="0"/>
              <a:t>2.1. Discerner (</a:t>
            </a:r>
            <a:r>
              <a:rPr lang="en-US" dirty="0" err="1"/>
              <a:t>voir</a:t>
            </a:r>
            <a:r>
              <a:rPr lang="en-US" dirty="0"/>
              <a:t>)</a:t>
            </a:r>
            <a:endParaRPr lang="fr-BE" dirty="0"/>
          </a:p>
        </p:txBody>
      </p:sp>
      <p:pic>
        <p:nvPicPr>
          <p:cNvPr id="7" name="Picture 2" descr="11 Septembre : pour les Etats-Unis, vingt ans de fuite en avant – Libération">
            <a:extLst>
              <a:ext uri="{FF2B5EF4-FFF2-40B4-BE49-F238E27FC236}">
                <a16:creationId xmlns:a16="http://schemas.microsoft.com/office/drawing/2014/main" id="{372A9D36-CB61-AA67-329B-8B0E2329DFC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490" r="4" b="15481"/>
          <a:stretch/>
        </p:blipFill>
        <p:spPr bwMode="auto">
          <a:xfrm>
            <a:off x="20" y="4235547"/>
            <a:ext cx="3393882" cy="2622453"/>
          </a:xfrm>
          <a:custGeom>
            <a:avLst/>
            <a:gdLst/>
            <a:ahLst/>
            <a:cxnLst/>
            <a:rect l="l" t="t" r="r" b="b"/>
            <a:pathLst>
              <a:path w="3393902" h="2622453">
                <a:moveTo>
                  <a:pt x="212741" y="0"/>
                </a:moveTo>
                <a:lnTo>
                  <a:pt x="3393902" y="0"/>
                </a:lnTo>
                <a:lnTo>
                  <a:pt x="3002186" y="2622453"/>
                </a:lnTo>
                <a:lnTo>
                  <a:pt x="0" y="2622453"/>
                </a:lnTo>
                <a:lnTo>
                  <a:pt x="0" y="1430607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54" name="Isosceles Triangle 30">
            <a:extLst>
              <a:ext uri="{FF2B5EF4-FFF2-40B4-BE49-F238E27FC236}">
                <a16:creationId xmlns:a16="http://schemas.microsoft.com/office/drawing/2014/main" id="{B09A8B04-373D-40BD-9442-2D3540D3CF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cxnSp>
        <p:nvCxnSpPr>
          <p:cNvPr id="10256" name="Straight Connector 10255">
            <a:extLst>
              <a:ext uri="{FF2B5EF4-FFF2-40B4-BE49-F238E27FC236}">
                <a16:creationId xmlns:a16="http://schemas.microsoft.com/office/drawing/2014/main" id="{B5028193-7250-4674-AA37-E9040429AE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12887" y="4236854"/>
            <a:ext cx="326396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A1CFA8A-D21B-9939-4941-A8646664DA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9225" y="2160589"/>
            <a:ext cx="5114776" cy="3880773"/>
          </a:xfrm>
        </p:spPr>
        <p:txBody>
          <a:bodyPr>
            <a:normAutofit/>
          </a:bodyPr>
          <a:lstStyle/>
          <a:p>
            <a:r>
              <a:rPr lang="fr-FR" sz="2400" dirty="0"/>
              <a:t>Crises migratoires</a:t>
            </a:r>
          </a:p>
          <a:p>
            <a:r>
              <a:rPr lang="fr-FR" sz="2400" dirty="0"/>
              <a:t>Guerres</a:t>
            </a:r>
          </a:p>
          <a:p>
            <a:r>
              <a:rPr lang="fr-FR" sz="2400" dirty="0"/>
              <a:t>Crises liées à la liberté religieuse</a:t>
            </a:r>
            <a:endParaRPr lang="fr-BE" sz="2400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39D833F-6F91-8D4C-68B8-4B8072227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90663" y="6041362"/>
            <a:ext cx="683339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260EDD6C-1D29-4565-ACDC-92CD44B501D7}" type="slidenum">
              <a:rPr lang="fr-BE"/>
              <a:pPr>
                <a:spcAft>
                  <a:spcPts val="600"/>
                </a:spcAft>
              </a:pPr>
              <a:t>25</a:t>
            </a:fld>
            <a:endParaRPr lang="fr-BE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5CDC3BAC-A176-F744-6EEE-C69A5A3C9C9E}"/>
              </a:ext>
            </a:extLst>
          </p:cNvPr>
          <p:cNvSpPr txBox="1"/>
          <p:nvPr/>
        </p:nvSpPr>
        <p:spPr>
          <a:xfrm>
            <a:off x="3069528" y="6406487"/>
            <a:ext cx="528238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Geoffrey Legrand - Jeudi 2 févier 2023 – 28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journée pastorale</a:t>
            </a:r>
            <a:endParaRPr lang="fr-BE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131404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Un ours polaire en Norvège.">
            <a:extLst>
              <a:ext uri="{FF2B5EF4-FFF2-40B4-BE49-F238E27FC236}">
                <a16:creationId xmlns:a16="http://schemas.microsoft.com/office/drawing/2014/main" id="{F0B47307-8716-1F58-FD41-845ADAA66AF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51" r="7471" b="-1"/>
          <a:stretch/>
        </p:blipFill>
        <p:spPr bwMode="auto">
          <a:xfrm>
            <a:off x="212548" y="-1"/>
            <a:ext cx="4671437" cy="4236855"/>
          </a:xfrm>
          <a:custGeom>
            <a:avLst/>
            <a:gdLst/>
            <a:ahLst/>
            <a:cxnLst/>
            <a:rect l="l" t="t" r="r" b="b"/>
            <a:pathLst>
              <a:path w="4671437" h="4236855">
                <a:moveTo>
                  <a:pt x="630049" y="0"/>
                </a:moveTo>
                <a:lnTo>
                  <a:pt x="4671437" y="0"/>
                </a:lnTo>
                <a:lnTo>
                  <a:pt x="4671437" y="1"/>
                </a:lnTo>
                <a:lnTo>
                  <a:pt x="3814017" y="1"/>
                </a:lnTo>
                <a:lnTo>
                  <a:pt x="3181159" y="4236855"/>
                </a:lnTo>
                <a:lnTo>
                  <a:pt x="0" y="4236855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8660E81B-8838-3A97-663A-D2E95BC656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59225" y="609600"/>
            <a:ext cx="5114776" cy="1320800"/>
          </a:xfrm>
        </p:spPr>
        <p:txBody>
          <a:bodyPr>
            <a:normAutofit/>
          </a:bodyPr>
          <a:lstStyle/>
          <a:p>
            <a:r>
              <a:rPr lang="en-US" sz="3600" dirty="0"/>
              <a:t>2.1. Discerner (</a:t>
            </a:r>
            <a:r>
              <a:rPr lang="en-US" sz="3600" dirty="0" err="1"/>
              <a:t>voir</a:t>
            </a:r>
            <a:r>
              <a:rPr lang="en-US" sz="3600" dirty="0"/>
              <a:t>)</a:t>
            </a:r>
            <a:endParaRPr lang="fr-BE" dirty="0"/>
          </a:p>
        </p:txBody>
      </p:sp>
      <p:pic>
        <p:nvPicPr>
          <p:cNvPr id="6" name="Picture 4" descr="Feux de forêt: Nos forêts brûlent! | WWF Suisse">
            <a:extLst>
              <a:ext uri="{FF2B5EF4-FFF2-40B4-BE49-F238E27FC236}">
                <a16:creationId xmlns:a16="http://schemas.microsoft.com/office/drawing/2014/main" id="{61EB3AD2-9B9D-37AF-7569-DA58D647B30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25" r="11892" b="2"/>
          <a:stretch/>
        </p:blipFill>
        <p:spPr bwMode="auto">
          <a:xfrm>
            <a:off x="20" y="4235547"/>
            <a:ext cx="3393882" cy="2622453"/>
          </a:xfrm>
          <a:custGeom>
            <a:avLst/>
            <a:gdLst/>
            <a:ahLst/>
            <a:cxnLst/>
            <a:rect l="l" t="t" r="r" b="b"/>
            <a:pathLst>
              <a:path w="3393902" h="2622453">
                <a:moveTo>
                  <a:pt x="212741" y="0"/>
                </a:moveTo>
                <a:lnTo>
                  <a:pt x="3393902" y="0"/>
                </a:lnTo>
                <a:lnTo>
                  <a:pt x="3002186" y="2622453"/>
                </a:lnTo>
                <a:lnTo>
                  <a:pt x="0" y="2622453"/>
                </a:lnTo>
                <a:lnTo>
                  <a:pt x="0" y="1430607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23" name="Isosceles Triangle 30">
            <a:extLst>
              <a:ext uri="{FF2B5EF4-FFF2-40B4-BE49-F238E27FC236}">
                <a16:creationId xmlns:a16="http://schemas.microsoft.com/office/drawing/2014/main" id="{B09A8B04-373D-40BD-9442-2D3540D3CF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cxnSp>
        <p:nvCxnSpPr>
          <p:cNvPr id="9225" name="Straight Connector 9224">
            <a:extLst>
              <a:ext uri="{FF2B5EF4-FFF2-40B4-BE49-F238E27FC236}">
                <a16:creationId xmlns:a16="http://schemas.microsoft.com/office/drawing/2014/main" id="{B5028193-7250-4674-AA37-E9040429AE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12887" y="4236854"/>
            <a:ext cx="326396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EAB947F-53EC-072B-3BBB-18BAA0BC60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9225" y="2160589"/>
            <a:ext cx="5114776" cy="3880773"/>
          </a:xfrm>
        </p:spPr>
        <p:txBody>
          <a:bodyPr>
            <a:normAutofit/>
          </a:bodyPr>
          <a:lstStyle/>
          <a:p>
            <a:r>
              <a:rPr lang="fr-FR" sz="2400" dirty="0"/>
              <a:t>Crises écologiques</a:t>
            </a:r>
            <a:endParaRPr lang="fr-BE" sz="2400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118C1FB-F803-303D-D245-0D0D5D84BE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90663" y="6041362"/>
            <a:ext cx="683339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260EDD6C-1D29-4565-ACDC-92CD44B501D7}" type="slidenum">
              <a:rPr lang="fr-BE" smtClean="0"/>
              <a:pPr>
                <a:spcAft>
                  <a:spcPts val="600"/>
                </a:spcAft>
              </a:pPr>
              <a:t>26</a:t>
            </a:fld>
            <a:endParaRPr lang="fr-BE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C1D7F38A-4784-5CD0-F4C9-24F4EEDBDE32}"/>
              </a:ext>
            </a:extLst>
          </p:cNvPr>
          <p:cNvSpPr txBox="1"/>
          <p:nvPr/>
        </p:nvSpPr>
        <p:spPr>
          <a:xfrm>
            <a:off x="2887156" y="6397426"/>
            <a:ext cx="528238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Geoffrey Legrand - Jeudi 2 févier 2023 – 28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journée pastorale</a:t>
            </a:r>
            <a:endParaRPr lang="fr-BE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390514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73" name="Group 11272">
            <a:extLst>
              <a:ext uri="{FF2B5EF4-FFF2-40B4-BE49-F238E27FC236}">
                <a16:creationId xmlns:a16="http://schemas.microsoft.com/office/drawing/2014/main" id="{90A61547-2555-4DE2-A37F-A53E549174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1274" name="Straight Connector 11273">
              <a:extLst>
                <a:ext uri="{FF2B5EF4-FFF2-40B4-BE49-F238E27FC236}">
                  <a16:creationId xmlns:a16="http://schemas.microsoft.com/office/drawing/2014/main" id="{5C2447E0-8F0D-479C-94E4-82BC8EB68C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75" name="Straight Connector 11274">
              <a:extLst>
                <a:ext uri="{FF2B5EF4-FFF2-40B4-BE49-F238E27FC236}">
                  <a16:creationId xmlns:a16="http://schemas.microsoft.com/office/drawing/2014/main" id="{1F943397-DCDD-44CB-BBA9-9510B7698D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276" name="Rectangle 23">
              <a:extLst>
                <a:ext uri="{FF2B5EF4-FFF2-40B4-BE49-F238E27FC236}">
                  <a16:creationId xmlns:a16="http://schemas.microsoft.com/office/drawing/2014/main" id="{E2630ADC-31DB-4C48-AC4A-DAAE5A7B8E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277" name="Rectangle 25">
              <a:extLst>
                <a:ext uri="{FF2B5EF4-FFF2-40B4-BE49-F238E27FC236}">
                  <a16:creationId xmlns:a16="http://schemas.microsoft.com/office/drawing/2014/main" id="{2CA5C44E-F54E-47E0-8989-4D8686B33C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278" name="Isosceles Triangle 11277">
              <a:extLst>
                <a:ext uri="{FF2B5EF4-FFF2-40B4-BE49-F238E27FC236}">
                  <a16:creationId xmlns:a16="http://schemas.microsoft.com/office/drawing/2014/main" id="{FF54E15E-830B-4375-A239-4C51954DEA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279" name="Rectangle 27">
              <a:extLst>
                <a:ext uri="{FF2B5EF4-FFF2-40B4-BE49-F238E27FC236}">
                  <a16:creationId xmlns:a16="http://schemas.microsoft.com/office/drawing/2014/main" id="{CB37E322-FF7E-4872-BD6B-50A48CBEA5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280" name="Rectangle 28">
              <a:extLst>
                <a:ext uri="{FF2B5EF4-FFF2-40B4-BE49-F238E27FC236}">
                  <a16:creationId xmlns:a16="http://schemas.microsoft.com/office/drawing/2014/main" id="{710D0C1E-D2F8-45B2-AE14-1AC8E976F7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281" name="Rectangle 29">
              <a:extLst>
                <a:ext uri="{FF2B5EF4-FFF2-40B4-BE49-F238E27FC236}">
                  <a16:creationId xmlns:a16="http://schemas.microsoft.com/office/drawing/2014/main" id="{3216331B-17D0-4167-ABD2-B2198058C2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282" name="Isosceles Triangle 11281">
              <a:extLst>
                <a:ext uri="{FF2B5EF4-FFF2-40B4-BE49-F238E27FC236}">
                  <a16:creationId xmlns:a16="http://schemas.microsoft.com/office/drawing/2014/main" id="{A53A7A96-3806-4BB3-91DE-6EED48AC78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283" name="Isosceles Triangle 11282">
              <a:extLst>
                <a:ext uri="{FF2B5EF4-FFF2-40B4-BE49-F238E27FC236}">
                  <a16:creationId xmlns:a16="http://schemas.microsoft.com/office/drawing/2014/main" id="{F8C2B86C-EE71-466E-8991-503F9C9C1B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E9D672F0-87ED-87C1-0664-6E52F091A3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76008" y="974585"/>
            <a:ext cx="4277257" cy="619323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3400" dirty="0"/>
              <a:t>2.1. Discerner (</a:t>
            </a:r>
            <a:r>
              <a:rPr lang="en-US" sz="3400" dirty="0" err="1"/>
              <a:t>voir</a:t>
            </a:r>
            <a:r>
              <a:rPr lang="en-US" sz="3400" dirty="0"/>
              <a:t>)</a:t>
            </a:r>
          </a:p>
        </p:txBody>
      </p:sp>
      <p:pic>
        <p:nvPicPr>
          <p:cNvPr id="11266" name="Picture 2" descr="COVID-19 -">
            <a:extLst>
              <a:ext uri="{FF2B5EF4-FFF2-40B4-BE49-F238E27FC236}">
                <a16:creationId xmlns:a16="http://schemas.microsoft.com/office/drawing/2014/main" id="{20178270-34AF-29DE-E35C-53109908920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98480" y="977859"/>
            <a:ext cx="4672012" cy="1673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La destruction de la nature, une source de pandémies | Le Devoir">
            <a:extLst>
              <a:ext uri="{FF2B5EF4-FFF2-40B4-BE49-F238E27FC236}">
                <a16:creationId xmlns:a16="http://schemas.microsoft.com/office/drawing/2014/main" id="{E7A35FDB-CF70-A60E-C12C-08FB5E9EFF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9112" y="3048000"/>
            <a:ext cx="4672012" cy="2990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177527-7C9A-08FD-61AF-53250279DE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90663" y="6041362"/>
            <a:ext cx="683339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</a:pPr>
            <a:fld id="{260EDD6C-1D29-4565-ACDC-92CD44B501D7}" type="slidenum">
              <a:rPr lang="en-US" smtClean="0"/>
              <a:pPr defTabSz="914400">
                <a:spcAft>
                  <a:spcPts val="600"/>
                </a:spcAft>
              </a:pPr>
              <a:t>27</a:t>
            </a:fld>
            <a:endParaRPr lang="en-US"/>
          </a:p>
        </p:txBody>
      </p:sp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1B0742DC-6EFC-56EF-36C3-0C26079A50CD}"/>
              </a:ext>
            </a:extLst>
          </p:cNvPr>
          <p:cNvSpPr txBox="1">
            <a:spLocks/>
          </p:cNvSpPr>
          <p:nvPr/>
        </p:nvSpPr>
        <p:spPr>
          <a:xfrm>
            <a:off x="5722202" y="1929468"/>
            <a:ext cx="3878066" cy="41777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400" dirty="0"/>
              <a:t>Crise sanitaire liée au Covid-19</a:t>
            </a:r>
          </a:p>
          <a:p>
            <a:pPr marL="0" indent="0">
              <a:buNone/>
            </a:pPr>
            <a:endParaRPr lang="fr-FR" sz="2400" dirty="0"/>
          </a:p>
          <a:p>
            <a:r>
              <a:rPr lang="fr-FR" sz="2400" dirty="0"/>
              <a:t>Liens entre crises sanitaires et crises écologiques</a:t>
            </a:r>
          </a:p>
          <a:p>
            <a:pPr marL="0" indent="0">
              <a:buNone/>
            </a:pPr>
            <a:endParaRPr lang="fr-FR" sz="2400" dirty="0"/>
          </a:p>
          <a:p>
            <a:r>
              <a:rPr lang="fr-FR" sz="2400" dirty="0"/>
              <a:t>Toutes ces crises sont liées les unes aux autres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2DB22B2B-8B23-65B1-32E9-2109ADB385DB}"/>
              </a:ext>
            </a:extLst>
          </p:cNvPr>
          <p:cNvSpPr txBox="1"/>
          <p:nvPr/>
        </p:nvSpPr>
        <p:spPr>
          <a:xfrm>
            <a:off x="798480" y="6568838"/>
            <a:ext cx="846038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Geoffrey Legrand - Jeudi 2 févier 2023 – 28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journée pastorale</a:t>
            </a:r>
            <a:endParaRPr lang="fr-BE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376558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BDDE9CD4-0E0A-4129-8689-A89C4E9A66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4" descr="Image illustrative de l’article François (pape)">
            <a:extLst>
              <a:ext uri="{FF2B5EF4-FFF2-40B4-BE49-F238E27FC236}">
                <a16:creationId xmlns:a16="http://schemas.microsoft.com/office/drawing/2014/main" id="{AF5A8385-2BB2-84D2-7D86-0667EF83C7C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66" b="42266"/>
          <a:stretch/>
        </p:blipFill>
        <p:spPr bwMode="auto">
          <a:xfrm>
            <a:off x="1" y="14758"/>
            <a:ext cx="12191999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85DB3CA2-FA66-42B9-90EF-394894352D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2C8D0718-07C6-45A2-A743-BC64673C96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FAE7BCCE-817C-4933-A587-F1EF87D4B4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ectangle 23">
              <a:extLst>
                <a:ext uri="{FF2B5EF4-FFF2-40B4-BE49-F238E27FC236}">
                  <a16:creationId xmlns:a16="http://schemas.microsoft.com/office/drawing/2014/main" id="{0E96C1E8-3E07-4AF1-BA61-7FB948F90A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25">
              <a:extLst>
                <a:ext uri="{FF2B5EF4-FFF2-40B4-BE49-F238E27FC236}">
                  <a16:creationId xmlns:a16="http://schemas.microsoft.com/office/drawing/2014/main" id="{B3B592D1-4031-4144-A2DB-B2D8F8C738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Isosceles Triangle 19">
              <a:extLst>
                <a:ext uri="{FF2B5EF4-FFF2-40B4-BE49-F238E27FC236}">
                  <a16:creationId xmlns:a16="http://schemas.microsoft.com/office/drawing/2014/main" id="{55CB28D4-D6D1-4DB7-B557-D5FF65237B4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7">
              <a:extLst>
                <a:ext uri="{FF2B5EF4-FFF2-40B4-BE49-F238E27FC236}">
                  <a16:creationId xmlns:a16="http://schemas.microsoft.com/office/drawing/2014/main" id="{F69D97D4-6031-4064-9BBA-2E96839A3C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8">
              <a:extLst>
                <a:ext uri="{FF2B5EF4-FFF2-40B4-BE49-F238E27FC236}">
                  <a16:creationId xmlns:a16="http://schemas.microsoft.com/office/drawing/2014/main" id="{BAF978AE-97B1-4224-A562-EBCE373A12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9">
              <a:extLst>
                <a:ext uri="{FF2B5EF4-FFF2-40B4-BE49-F238E27FC236}">
                  <a16:creationId xmlns:a16="http://schemas.microsoft.com/office/drawing/2014/main" id="{3A18250B-41A2-4BA7-9E5C-679CF3AEFB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>
              <a:extLst>
                <a:ext uri="{FF2B5EF4-FFF2-40B4-BE49-F238E27FC236}">
                  <a16:creationId xmlns:a16="http://schemas.microsoft.com/office/drawing/2014/main" id="{C8751ECC-5286-4332-9942-2D01B71359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Isosceles Triangle 24">
              <a:extLst>
                <a:ext uri="{FF2B5EF4-FFF2-40B4-BE49-F238E27FC236}">
                  <a16:creationId xmlns:a16="http://schemas.microsoft.com/office/drawing/2014/main" id="{5952A4A6-F619-458C-A026-6E5D6AF15D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62D13CC4-BB16-8D72-AB72-0DA5B0A021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>
            <a:normAutofit/>
          </a:bodyPr>
          <a:lstStyle/>
          <a:p>
            <a:r>
              <a:rPr lang="fr-FR" dirty="0"/>
              <a:t>2.2. Relire et réinterpréter (juger)</a:t>
            </a:r>
            <a:endParaRPr lang="fr-BE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A9942AB-13C5-6333-BF6D-7BD1262ABE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60589"/>
            <a:ext cx="8952874" cy="3880773"/>
          </a:xfrm>
        </p:spPr>
        <p:txBody>
          <a:bodyPr>
            <a:normAutofit/>
          </a:bodyPr>
          <a:lstStyle/>
          <a:p>
            <a:r>
              <a:rPr lang="fr-FR" sz="2400" dirty="0"/>
              <a:t>Pape François :</a:t>
            </a:r>
          </a:p>
          <a:p>
            <a:pPr lvl="1"/>
            <a:r>
              <a:rPr lang="fr-FR" sz="2400" dirty="0"/>
              <a:t>Les crises sont maintenant des réalités partagées par tous</a:t>
            </a:r>
          </a:p>
          <a:p>
            <a:pPr lvl="1"/>
            <a:r>
              <a:rPr lang="fr-FR" sz="2400" b="1" u="sng" dirty="0"/>
              <a:t>Il ne faut pas en avoir peur !</a:t>
            </a:r>
            <a:r>
              <a:rPr lang="fr-FR" sz="2400" b="1" dirty="0"/>
              <a:t> </a:t>
            </a:r>
          </a:p>
          <a:p>
            <a:pPr lvl="1"/>
            <a:r>
              <a:rPr lang="fr-FR" sz="2400" dirty="0"/>
              <a:t>Espérance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r>
              <a:rPr lang="fr-FR" sz="2400" dirty="0"/>
              <a:t>Le mot crise en chinois : </a:t>
            </a:r>
            <a:endParaRPr lang="fr-BE" sz="2400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3873952-A23B-9852-1E9B-4AA0EC6B1A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90663" y="6041362"/>
            <a:ext cx="683339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260EDD6C-1D29-4565-ACDC-92CD44B501D7}" type="slidenum">
              <a:rPr lang="fr-BE" smtClean="0"/>
              <a:pPr>
                <a:spcAft>
                  <a:spcPts val="600"/>
                </a:spcAft>
              </a:pPr>
              <a:t>28</a:t>
            </a:fld>
            <a:endParaRPr lang="fr-BE"/>
          </a:p>
        </p:txBody>
      </p:sp>
      <p:pic>
        <p:nvPicPr>
          <p:cNvPr id="9" name="Picture 4" descr="Crise et Opportunité : Voir l'opportunité c'est avant tout changer le  regard sur le problème">
            <a:extLst>
              <a:ext uri="{FF2B5EF4-FFF2-40B4-BE49-F238E27FC236}">
                <a16:creationId xmlns:a16="http://schemas.microsoft.com/office/drawing/2014/main" id="{D0B3D8FE-734F-5BA6-F910-9DB74D3525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2881" y="4591002"/>
            <a:ext cx="2542251" cy="1442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CC80CCE7-7A6E-AB7D-9E35-0663A8525338}"/>
              </a:ext>
            </a:extLst>
          </p:cNvPr>
          <p:cNvSpPr txBox="1"/>
          <p:nvPr/>
        </p:nvSpPr>
        <p:spPr>
          <a:xfrm>
            <a:off x="772329" y="6566243"/>
            <a:ext cx="846038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Geoffrey Legrand - Jeudi 2 févier 2023 – 28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journée pastorale</a:t>
            </a:r>
            <a:endParaRPr lang="fr-BE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305399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BDDE9CD4-0E0A-4129-8689-A89C4E9A66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4" descr="Image illustrative de l’article François (pape)">
            <a:extLst>
              <a:ext uri="{FF2B5EF4-FFF2-40B4-BE49-F238E27FC236}">
                <a16:creationId xmlns:a16="http://schemas.microsoft.com/office/drawing/2014/main" id="{FC41278C-3C35-456B-42E7-3632F5D82B9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66" b="42266"/>
          <a:stretch/>
        </p:blipFill>
        <p:spPr bwMode="auto">
          <a:xfrm>
            <a:off x="1" y="10"/>
            <a:ext cx="12191999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85DB3CA2-FA66-42B9-90EF-394894352D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2C8D0718-07C6-45A2-A743-BC64673C96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FAE7BCCE-817C-4933-A587-F1EF87D4B4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ectangle 23">
              <a:extLst>
                <a:ext uri="{FF2B5EF4-FFF2-40B4-BE49-F238E27FC236}">
                  <a16:creationId xmlns:a16="http://schemas.microsoft.com/office/drawing/2014/main" id="{0E96C1E8-3E07-4AF1-BA61-7FB948F90A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Rectangle 25">
              <a:extLst>
                <a:ext uri="{FF2B5EF4-FFF2-40B4-BE49-F238E27FC236}">
                  <a16:creationId xmlns:a16="http://schemas.microsoft.com/office/drawing/2014/main" id="{B3B592D1-4031-4144-A2DB-B2D8F8C738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Isosceles Triangle 17">
              <a:extLst>
                <a:ext uri="{FF2B5EF4-FFF2-40B4-BE49-F238E27FC236}">
                  <a16:creationId xmlns:a16="http://schemas.microsoft.com/office/drawing/2014/main" id="{55CB28D4-D6D1-4DB7-B557-D5FF65237B4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27">
              <a:extLst>
                <a:ext uri="{FF2B5EF4-FFF2-40B4-BE49-F238E27FC236}">
                  <a16:creationId xmlns:a16="http://schemas.microsoft.com/office/drawing/2014/main" id="{F69D97D4-6031-4064-9BBA-2E96839A3C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28">
              <a:extLst>
                <a:ext uri="{FF2B5EF4-FFF2-40B4-BE49-F238E27FC236}">
                  <a16:creationId xmlns:a16="http://schemas.microsoft.com/office/drawing/2014/main" id="{BAF978AE-97B1-4224-A562-EBCE373A12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9">
              <a:extLst>
                <a:ext uri="{FF2B5EF4-FFF2-40B4-BE49-F238E27FC236}">
                  <a16:creationId xmlns:a16="http://schemas.microsoft.com/office/drawing/2014/main" id="{3A18250B-41A2-4BA7-9E5C-679CF3AEFB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Isosceles Triangle 21">
              <a:extLst>
                <a:ext uri="{FF2B5EF4-FFF2-40B4-BE49-F238E27FC236}">
                  <a16:creationId xmlns:a16="http://schemas.microsoft.com/office/drawing/2014/main" id="{C8751ECC-5286-4332-9942-2D01B71359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>
              <a:extLst>
                <a:ext uri="{FF2B5EF4-FFF2-40B4-BE49-F238E27FC236}">
                  <a16:creationId xmlns:a16="http://schemas.microsoft.com/office/drawing/2014/main" id="{5952A4A6-F619-458C-A026-6E5D6AF15D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908CE207-BCF7-6525-6F2F-22CF74F33F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>
            <a:normAutofit/>
          </a:bodyPr>
          <a:lstStyle/>
          <a:p>
            <a:r>
              <a:rPr lang="fr-FR" dirty="0"/>
              <a:t>2.2. Relire et réinterpréter (juger)</a:t>
            </a:r>
            <a:endParaRPr lang="fr-BE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6890362-DFDE-E17C-1D08-8316397323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1757" y="1622323"/>
            <a:ext cx="9220669" cy="4419039"/>
          </a:xfrm>
        </p:spPr>
        <p:txBody>
          <a:bodyPr>
            <a:normAutofit/>
          </a:bodyPr>
          <a:lstStyle/>
          <a:p>
            <a:pPr>
              <a:spcAft>
                <a:spcPts val="1800"/>
              </a:spcAft>
            </a:pPr>
            <a:r>
              <a:rPr lang="fr-FR" sz="2400" i="0" dirty="0">
                <a:sym typeface="Wingdings" panose="05000000000000000000" pitchFamily="2" charset="2"/>
              </a:rPr>
              <a:t>C’est l’Évangile qui nous met en crise : « Le temps de la crise est un temps de l’Esprit », un temps où l’Esprit agit</a:t>
            </a:r>
          </a:p>
          <a:p>
            <a:pPr>
              <a:spcAft>
                <a:spcPts val="1800"/>
              </a:spcAft>
            </a:pPr>
            <a:r>
              <a:rPr lang="fr-FR" sz="2400" dirty="0">
                <a:sym typeface="Wingdings" panose="05000000000000000000" pitchFamily="2" charset="2"/>
              </a:rPr>
              <a:t>Ne pas confondre « crise » et « conflit » </a:t>
            </a:r>
            <a:br>
              <a:rPr lang="fr-FR" sz="2400" dirty="0">
                <a:sym typeface="Wingdings" panose="05000000000000000000" pitchFamily="2" charset="2"/>
              </a:rPr>
            </a:br>
            <a:r>
              <a:rPr lang="fr-FR" sz="2400" dirty="0">
                <a:sym typeface="Wingdings" panose="05000000000000000000" pitchFamily="2" charset="2"/>
              </a:rPr>
              <a:t>(+ lien avec la Tradition)</a:t>
            </a:r>
          </a:p>
          <a:p>
            <a:pPr>
              <a:spcAft>
                <a:spcPts val="1800"/>
              </a:spcAft>
            </a:pPr>
            <a:r>
              <a:rPr lang="fr-FR" sz="2400" dirty="0">
                <a:sym typeface="Wingdings" panose="05000000000000000000" pitchFamily="2" charset="2"/>
              </a:rPr>
              <a:t>« Accepter la crise comme un temps de grâce »</a:t>
            </a:r>
          </a:p>
          <a:p>
            <a:pPr>
              <a:spcAft>
                <a:spcPts val="1800"/>
              </a:spcAft>
            </a:pPr>
            <a:r>
              <a:rPr lang="fr-FR" sz="2400" u="sng" dirty="0">
                <a:sym typeface="Wingdings" panose="05000000000000000000" pitchFamily="2" charset="2"/>
              </a:rPr>
              <a:t>Éduquer à la crise</a:t>
            </a:r>
            <a:r>
              <a:rPr lang="fr-FR" sz="2400" dirty="0">
                <a:sym typeface="Wingdings" panose="05000000000000000000" pitchFamily="2" charset="2"/>
              </a:rPr>
              <a:t> : de cette façon, « la crise peut devenir un </a:t>
            </a:r>
            <a:r>
              <a:rPr lang="fr-FR" sz="2400" i="1" dirty="0">
                <a:sym typeface="Wingdings" panose="05000000000000000000" pitchFamily="2" charset="2"/>
              </a:rPr>
              <a:t>kairos</a:t>
            </a:r>
            <a:r>
              <a:rPr lang="fr-FR" sz="2400" dirty="0">
                <a:sym typeface="Wingdings" panose="05000000000000000000" pitchFamily="2" charset="2"/>
              </a:rPr>
              <a:t>, un moment opportun qui nous pousse à emprunter de nouveaux chemins » (Pape François)</a:t>
            </a:r>
          </a:p>
          <a:p>
            <a:endParaRPr lang="fr-BE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4DE82EF-5E6A-DB42-A2AF-4B6044765F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90663" y="6041362"/>
            <a:ext cx="683339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260EDD6C-1D29-4565-ACDC-92CD44B501D7}" type="slidenum">
              <a:rPr lang="fr-BE" smtClean="0"/>
              <a:pPr>
                <a:spcAft>
                  <a:spcPts val="600"/>
                </a:spcAft>
              </a:pPr>
              <a:t>29</a:t>
            </a:fld>
            <a:endParaRPr lang="fr-BE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1664BD8F-0369-F619-F8C1-0778424D5D7A}"/>
              </a:ext>
            </a:extLst>
          </p:cNvPr>
          <p:cNvSpPr txBox="1"/>
          <p:nvPr/>
        </p:nvSpPr>
        <p:spPr>
          <a:xfrm>
            <a:off x="730589" y="6571930"/>
            <a:ext cx="660847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Geoffrey Legrand - Jeudi 2 févier 2023 – 28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journée pastorale</a:t>
            </a:r>
            <a:endParaRPr lang="fr-BE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23110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E5180F-2DF2-2D87-D5DF-E2A4A1D834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6194" y="459916"/>
            <a:ext cx="9394722" cy="1320800"/>
          </a:xfrm>
        </p:spPr>
        <p:txBody>
          <a:bodyPr/>
          <a:lstStyle/>
          <a:p>
            <a:r>
              <a:rPr lang="fr-FR" i="1" dirty="0"/>
              <a:t>Q</a:t>
            </a:r>
            <a:r>
              <a:rPr lang="fr-FR" sz="3600" i="1" dirty="0"/>
              <a:t>uelques concepts en « théologie pratique fondamentale »</a:t>
            </a:r>
            <a:endParaRPr lang="fr-BE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1BC48AE-C7AF-CB19-7C2C-4F0A50BE3F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6892" y="1902288"/>
            <a:ext cx="8596668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fr-FR" sz="3200" dirty="0"/>
          </a:p>
          <a:p>
            <a:pPr lvl="1"/>
            <a:r>
              <a:rPr lang="fr-FR" sz="3000" dirty="0"/>
              <a:t> Les « lieux théologiques »</a:t>
            </a:r>
          </a:p>
          <a:p>
            <a:pPr marL="0" indent="0">
              <a:buNone/>
            </a:pPr>
            <a:endParaRPr lang="fr-FR" sz="3200" dirty="0"/>
          </a:p>
          <a:p>
            <a:pPr lvl="1"/>
            <a:r>
              <a:rPr lang="fr-FR" sz="3000" dirty="0"/>
              <a:t> Les « signes des temps »</a:t>
            </a:r>
          </a:p>
          <a:p>
            <a:pPr marL="0" indent="0">
              <a:buNone/>
            </a:pPr>
            <a:endParaRPr lang="fr-FR" sz="3200" dirty="0"/>
          </a:p>
          <a:p>
            <a:pPr lvl="1"/>
            <a:r>
              <a:rPr lang="fr-FR" sz="3000" dirty="0"/>
              <a:t> Les « </a:t>
            </a:r>
            <a:r>
              <a:rPr lang="fr-FR" sz="3000" i="1" dirty="0" err="1"/>
              <a:t>kairoi</a:t>
            </a:r>
            <a:r>
              <a:rPr lang="fr-FR" sz="3000" dirty="0"/>
              <a:t> »</a:t>
            </a:r>
            <a:endParaRPr lang="fr-BE" sz="3000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6915FDB-3E5E-8470-5872-8740CDD57D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EDD6C-1D29-4565-ACDC-92CD44B501D7}" type="slidenum">
              <a:rPr lang="fr-BE" smtClean="0"/>
              <a:t>3</a:t>
            </a:fld>
            <a:endParaRPr lang="fr-BE"/>
          </a:p>
        </p:txBody>
      </p:sp>
      <p:sp>
        <p:nvSpPr>
          <p:cNvPr id="6" name="Espace réservé du pied de page 3">
            <a:extLst>
              <a:ext uri="{FF2B5EF4-FFF2-40B4-BE49-F238E27FC236}">
                <a16:creationId xmlns:a16="http://schemas.microsoft.com/office/drawing/2014/main" id="{D1B49581-97CB-0579-2BAE-014891D4B8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86892" y="6528059"/>
            <a:ext cx="8245440" cy="365125"/>
          </a:xfrm>
        </p:spPr>
        <p:txBody>
          <a:bodyPr/>
          <a:lstStyle/>
          <a:p>
            <a:pPr algn="ctr"/>
            <a:r>
              <a:rPr lang="fr-FR" sz="1200" dirty="0"/>
              <a:t>Geoffrey 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Legr</a:t>
            </a:r>
            <a:r>
              <a:rPr lang="fr-FR" sz="1200" dirty="0"/>
              <a:t>and - Jeudi 2 févier 2023 – 28</a:t>
            </a:r>
            <a:r>
              <a:rPr lang="fr-FR" sz="1200" baseline="30000" dirty="0"/>
              <a:t>e</a:t>
            </a:r>
            <a:r>
              <a:rPr lang="fr-FR" sz="1200" dirty="0"/>
              <a:t> journée pastorale</a:t>
            </a:r>
            <a:endParaRPr lang="fr-BE" sz="1200" dirty="0"/>
          </a:p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88244862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9CF539F-162A-1B41-4929-3798C7CA7C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 anchor="t">
            <a:normAutofit/>
          </a:bodyPr>
          <a:lstStyle/>
          <a:p>
            <a:r>
              <a:rPr lang="fr-FR" dirty="0"/>
              <a:t>2.2. Relire et réinterpréter (juger)</a:t>
            </a:r>
            <a:endParaRPr lang="fr-BE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BDC93D3-933C-1ADA-7B0D-3EE434D302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60589"/>
            <a:ext cx="3957349" cy="3880773"/>
          </a:xfrm>
        </p:spPr>
        <p:txBody>
          <a:bodyPr>
            <a:normAutofit fontScale="92500"/>
          </a:bodyPr>
          <a:lstStyle/>
          <a:p>
            <a:pPr algn="just"/>
            <a:r>
              <a:rPr lang="fr-FR" sz="2400" dirty="0">
                <a:sym typeface="Wingdings" panose="05000000000000000000" pitchFamily="2" charset="2"/>
              </a:rPr>
              <a:t>« À l’écoute des textes bibliques et de </a:t>
            </a:r>
            <a:r>
              <a:rPr lang="fr-FR" sz="2400" u="sng" dirty="0">
                <a:sym typeface="Wingdings" panose="05000000000000000000" pitchFamily="2" charset="2"/>
              </a:rPr>
              <a:t>la pluralité de leurs voix</a:t>
            </a:r>
            <a:r>
              <a:rPr lang="fr-FR" sz="2400" dirty="0">
                <a:sym typeface="Wingdings" panose="05000000000000000000" pitchFamily="2" charset="2"/>
              </a:rPr>
              <a:t>, les chrétiens [et les autres] ne se découvrent pas contraints à la reproduction de modèles mais appelés à </a:t>
            </a:r>
            <a:r>
              <a:rPr lang="fr-FR" sz="2400" u="sng" dirty="0">
                <a:sym typeface="Wingdings" panose="05000000000000000000" pitchFamily="2" charset="2"/>
              </a:rPr>
              <a:t>inventer</a:t>
            </a:r>
            <a:r>
              <a:rPr lang="fr-FR" sz="2400" dirty="0">
                <a:sym typeface="Wingdings" panose="05000000000000000000" pitchFamily="2" charset="2"/>
              </a:rPr>
              <a:t> à leur tour des paroles, des actions et des gestes pour […] cheminer ensemble »</a:t>
            </a:r>
          </a:p>
          <a:p>
            <a:pPr marL="0" indent="0">
              <a:buNone/>
            </a:pPr>
            <a:endParaRPr lang="fr-BE" dirty="0"/>
          </a:p>
        </p:txBody>
      </p:sp>
      <p:pic>
        <p:nvPicPr>
          <p:cNvPr id="12290" name="Picture 2" descr="Céline Rohmer | Institut Protestant de Théologie">
            <a:extLst>
              <a:ext uri="{FF2B5EF4-FFF2-40B4-BE49-F238E27FC236}">
                <a16:creationId xmlns:a16="http://schemas.microsoft.com/office/drawing/2014/main" id="{0050ECED-115C-774C-6C68-07B981123A8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93" r="13094" b="1"/>
          <a:stretch/>
        </p:blipFill>
        <p:spPr bwMode="auto">
          <a:xfrm>
            <a:off x="4857451" y="2159331"/>
            <a:ext cx="4415050" cy="3882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D591614-EEEC-ED0F-3B48-8C6CFA3096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90663" y="6041362"/>
            <a:ext cx="683339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260EDD6C-1D29-4565-ACDC-92CD44B501D7}" type="slidenum">
              <a:rPr lang="fr-BE" smtClean="0"/>
              <a:pPr>
                <a:spcAft>
                  <a:spcPts val="600"/>
                </a:spcAft>
              </a:pPr>
              <a:t>30</a:t>
            </a:fld>
            <a:endParaRPr lang="fr-BE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546F1D3-3D53-4662-3711-B170153D7BF8}"/>
              </a:ext>
            </a:extLst>
          </p:cNvPr>
          <p:cNvSpPr txBox="1"/>
          <p:nvPr/>
        </p:nvSpPr>
        <p:spPr>
          <a:xfrm>
            <a:off x="812117" y="6527617"/>
            <a:ext cx="846038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Geoffrey Legrand - Jeudi 2 févier 2023 – 28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journée pastorale</a:t>
            </a:r>
            <a:endParaRPr lang="fr-BE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30090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9CF539F-162A-1B41-4929-3798C7CA7C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 anchor="t">
            <a:normAutofit/>
          </a:bodyPr>
          <a:lstStyle/>
          <a:p>
            <a:r>
              <a:rPr lang="fr-FR" dirty="0"/>
              <a:t>2.2. Relire et réinterpréter (juger)</a:t>
            </a:r>
            <a:endParaRPr lang="fr-BE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BDC93D3-933C-1ADA-7B0D-3EE434D302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33" y="2160589"/>
            <a:ext cx="5015864" cy="3880773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fr-FR" sz="2000" dirty="0">
                <a:solidFill>
                  <a:schemeClr val="tx1"/>
                </a:solidFill>
              </a:rPr>
              <a:t>« Les textes du Nouveau Testament portent les traces des multiples résonnances que l’événement </a:t>
            </a:r>
            <a:r>
              <a:rPr lang="fr-FR" sz="2000" u="sng" dirty="0">
                <a:solidFill>
                  <a:schemeClr val="tx1"/>
                </a:solidFill>
              </a:rPr>
              <a:t>Christ</a:t>
            </a:r>
            <a:r>
              <a:rPr lang="fr-FR" sz="2000" dirty="0">
                <a:solidFill>
                  <a:schemeClr val="tx1"/>
                </a:solidFill>
              </a:rPr>
              <a:t> a provoquées et que leurs auteurs interprètent chacun dans leur contexte. </a:t>
            </a:r>
            <a:r>
              <a:rPr lang="fr-FR" sz="2000" u="sng" dirty="0">
                <a:solidFill>
                  <a:schemeClr val="tx1"/>
                </a:solidFill>
              </a:rPr>
              <a:t>Leurs </a:t>
            </a:r>
            <a:r>
              <a:rPr lang="fr-FR" sz="2000" b="1" u="sng" dirty="0">
                <a:solidFill>
                  <a:schemeClr val="tx1"/>
                </a:solidFill>
              </a:rPr>
              <a:t>relectures</a:t>
            </a:r>
            <a:r>
              <a:rPr lang="fr-FR" sz="2000" u="sng" dirty="0">
                <a:solidFill>
                  <a:schemeClr val="tx1"/>
                </a:solidFill>
              </a:rPr>
              <a:t> appellent les nôtres</a:t>
            </a:r>
            <a:r>
              <a:rPr lang="fr-FR" sz="2000" dirty="0">
                <a:solidFill>
                  <a:schemeClr val="tx1"/>
                </a:solidFill>
              </a:rPr>
              <a:t>. Lorsqu’il en va de la marche commune des hommes, ces auteurs en reviennent, et leurs lecteurs avec eux, au lien qui les unit au </a:t>
            </a:r>
            <a:r>
              <a:rPr lang="fr-FR" sz="2000" u="sng" dirty="0">
                <a:solidFill>
                  <a:schemeClr val="tx1"/>
                </a:solidFill>
              </a:rPr>
              <a:t>Christ</a:t>
            </a:r>
            <a:r>
              <a:rPr lang="fr-FR" sz="2000" dirty="0">
                <a:solidFill>
                  <a:schemeClr val="tx1"/>
                </a:solidFill>
              </a:rPr>
              <a:t>, à la confiance reçue et donnée qui les constitue sujets </a:t>
            </a:r>
            <a:r>
              <a:rPr lang="fr-FR" sz="2000" u="sng" dirty="0">
                <a:solidFill>
                  <a:schemeClr val="tx1"/>
                </a:solidFill>
              </a:rPr>
              <a:t>libres</a:t>
            </a:r>
            <a:r>
              <a:rPr lang="fr-FR" sz="2000" dirty="0">
                <a:solidFill>
                  <a:schemeClr val="tx1"/>
                </a:solidFill>
              </a:rPr>
              <a:t>, </a:t>
            </a:r>
            <a:r>
              <a:rPr lang="fr-FR" sz="2000" u="sng" dirty="0">
                <a:solidFill>
                  <a:schemeClr val="tx1"/>
                </a:solidFill>
              </a:rPr>
              <a:t>responsables</a:t>
            </a:r>
            <a:r>
              <a:rPr lang="fr-FR" sz="2000" dirty="0">
                <a:solidFill>
                  <a:schemeClr val="tx1"/>
                </a:solidFill>
              </a:rPr>
              <a:t> et </a:t>
            </a:r>
            <a:r>
              <a:rPr lang="fr-FR" sz="2000" u="sng" dirty="0">
                <a:solidFill>
                  <a:schemeClr val="tx1"/>
                </a:solidFill>
              </a:rPr>
              <a:t>féconds</a:t>
            </a:r>
            <a:r>
              <a:rPr lang="fr-FR" sz="2000" dirty="0">
                <a:solidFill>
                  <a:schemeClr val="tx1"/>
                </a:solidFill>
              </a:rPr>
              <a:t>, devant le monde et devant Dieu. »</a:t>
            </a:r>
          </a:p>
          <a:p>
            <a:pPr marL="0" indent="0">
              <a:buNone/>
            </a:pPr>
            <a:endParaRPr lang="fr-BE" dirty="0"/>
          </a:p>
        </p:txBody>
      </p:sp>
      <p:pic>
        <p:nvPicPr>
          <p:cNvPr id="12290" name="Picture 2" descr="Céline Rohmer | Institut Protestant de Théologie">
            <a:extLst>
              <a:ext uri="{FF2B5EF4-FFF2-40B4-BE49-F238E27FC236}">
                <a16:creationId xmlns:a16="http://schemas.microsoft.com/office/drawing/2014/main" id="{0050ECED-115C-774C-6C68-07B981123A8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93" r="13094" b="1"/>
          <a:stretch/>
        </p:blipFill>
        <p:spPr bwMode="auto">
          <a:xfrm>
            <a:off x="5677949" y="2160589"/>
            <a:ext cx="3901347" cy="3430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D591614-EEEC-ED0F-3B48-8C6CFA3096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90663" y="6041362"/>
            <a:ext cx="683339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260EDD6C-1D29-4565-ACDC-92CD44B501D7}" type="slidenum">
              <a:rPr lang="fr-BE" smtClean="0"/>
              <a:pPr>
                <a:spcAft>
                  <a:spcPts val="600"/>
                </a:spcAft>
              </a:pPr>
              <a:t>31</a:t>
            </a:fld>
            <a:endParaRPr lang="fr-BE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030817EC-C889-EF2E-2E29-0B7E4379246D}"/>
              </a:ext>
            </a:extLst>
          </p:cNvPr>
          <p:cNvSpPr txBox="1"/>
          <p:nvPr/>
        </p:nvSpPr>
        <p:spPr>
          <a:xfrm>
            <a:off x="813618" y="6583207"/>
            <a:ext cx="846038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Geoffrey Legrand - Jeudi 2 févier 2023 – 28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journée pastorale</a:t>
            </a:r>
            <a:endParaRPr lang="fr-BE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359622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BDDE9CD4-0E0A-4129-8689-A89C4E9A66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4" descr="Image illustrative de l’article François (pape)">
            <a:extLst>
              <a:ext uri="{FF2B5EF4-FFF2-40B4-BE49-F238E27FC236}">
                <a16:creationId xmlns:a16="http://schemas.microsoft.com/office/drawing/2014/main" id="{1CDFA737-08AB-4EC0-57A8-5E7DA6BED58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66" b="42266"/>
          <a:stretch/>
        </p:blipFill>
        <p:spPr bwMode="auto">
          <a:xfrm>
            <a:off x="1" y="10"/>
            <a:ext cx="12191999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85DB3CA2-FA66-42B9-90EF-394894352D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2C8D0718-07C6-45A2-A743-BC64673C96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FAE7BCCE-817C-4933-A587-F1EF87D4B4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ectangle 23">
              <a:extLst>
                <a:ext uri="{FF2B5EF4-FFF2-40B4-BE49-F238E27FC236}">
                  <a16:creationId xmlns:a16="http://schemas.microsoft.com/office/drawing/2014/main" id="{0E96C1E8-3E07-4AF1-BA61-7FB948F90A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Rectangle 25">
              <a:extLst>
                <a:ext uri="{FF2B5EF4-FFF2-40B4-BE49-F238E27FC236}">
                  <a16:creationId xmlns:a16="http://schemas.microsoft.com/office/drawing/2014/main" id="{B3B592D1-4031-4144-A2DB-B2D8F8C738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Isosceles Triangle 17">
              <a:extLst>
                <a:ext uri="{FF2B5EF4-FFF2-40B4-BE49-F238E27FC236}">
                  <a16:creationId xmlns:a16="http://schemas.microsoft.com/office/drawing/2014/main" id="{55CB28D4-D6D1-4DB7-B557-D5FF65237B4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27">
              <a:extLst>
                <a:ext uri="{FF2B5EF4-FFF2-40B4-BE49-F238E27FC236}">
                  <a16:creationId xmlns:a16="http://schemas.microsoft.com/office/drawing/2014/main" id="{F69D97D4-6031-4064-9BBA-2E96839A3C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28">
              <a:extLst>
                <a:ext uri="{FF2B5EF4-FFF2-40B4-BE49-F238E27FC236}">
                  <a16:creationId xmlns:a16="http://schemas.microsoft.com/office/drawing/2014/main" id="{BAF978AE-97B1-4224-A562-EBCE373A12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9">
              <a:extLst>
                <a:ext uri="{FF2B5EF4-FFF2-40B4-BE49-F238E27FC236}">
                  <a16:creationId xmlns:a16="http://schemas.microsoft.com/office/drawing/2014/main" id="{3A18250B-41A2-4BA7-9E5C-679CF3AEFB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Isosceles Triangle 21">
              <a:extLst>
                <a:ext uri="{FF2B5EF4-FFF2-40B4-BE49-F238E27FC236}">
                  <a16:creationId xmlns:a16="http://schemas.microsoft.com/office/drawing/2014/main" id="{C8751ECC-5286-4332-9942-2D01B71359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>
              <a:extLst>
                <a:ext uri="{FF2B5EF4-FFF2-40B4-BE49-F238E27FC236}">
                  <a16:creationId xmlns:a16="http://schemas.microsoft.com/office/drawing/2014/main" id="{5952A4A6-F619-458C-A026-6E5D6AF15D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9F0C7CED-5C01-F834-1B53-805669324B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>
            <a:normAutofit/>
          </a:bodyPr>
          <a:lstStyle/>
          <a:p>
            <a:r>
              <a:rPr lang="fr-FR" dirty="0"/>
              <a:t>2.2. Relire et réinterpréter (juger)</a:t>
            </a:r>
            <a:endParaRPr lang="fr-BE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E1AF3BB-F3CC-F27B-3F92-BF7FC644E4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60589"/>
            <a:ext cx="8952874" cy="3880773"/>
          </a:xfrm>
        </p:spPr>
        <p:txBody>
          <a:bodyPr>
            <a:normAutofit fontScale="92500"/>
          </a:bodyPr>
          <a:lstStyle/>
          <a:p>
            <a:r>
              <a:rPr lang="fr-FR" sz="2400" dirty="0"/>
              <a:t>Dimension collective (et non individuelle) de la crise </a:t>
            </a:r>
          </a:p>
          <a:p>
            <a:r>
              <a:rPr lang="fr-FR" sz="2400" dirty="0"/>
              <a:t>Dimension collective (et non individuelle) de la réponse à donner </a:t>
            </a:r>
          </a:p>
          <a:p>
            <a:pPr marL="0" indent="0">
              <a:buNone/>
            </a:pPr>
            <a:endParaRPr lang="fr-FR" sz="2400" dirty="0"/>
          </a:p>
          <a:p>
            <a:pPr algn="just">
              <a:spcAft>
                <a:spcPts val="1800"/>
              </a:spcAft>
            </a:pPr>
            <a:r>
              <a:rPr lang="fr-FR" sz="2400" dirty="0"/>
              <a:t>Pape François : le chrétien ne discerne pas seul, mais « </a:t>
            </a:r>
            <a:r>
              <a:rPr lang="fr-FR" sz="2400" u="sng" dirty="0"/>
              <a:t>en Église </a:t>
            </a:r>
            <a:r>
              <a:rPr lang="fr-FR" sz="2400" dirty="0"/>
              <a:t>» (</a:t>
            </a:r>
            <a:r>
              <a:rPr lang="fr-FR" sz="2400" i="1" dirty="0" err="1"/>
              <a:t>sentire</a:t>
            </a:r>
            <a:r>
              <a:rPr lang="fr-FR" sz="2400" i="1" dirty="0"/>
              <a:t> cum </a:t>
            </a:r>
            <a:r>
              <a:rPr lang="fr-FR" sz="2400" i="1" dirty="0" err="1"/>
              <a:t>ecclesia</a:t>
            </a:r>
            <a:r>
              <a:rPr lang="fr-FR" sz="2400" dirty="0"/>
              <a:t>), </a:t>
            </a:r>
            <a:r>
              <a:rPr lang="fr-FR" sz="2400" u="sng" dirty="0"/>
              <a:t>avec tout le peuple de Dieu</a:t>
            </a:r>
            <a:r>
              <a:rPr lang="fr-FR" sz="2400" dirty="0"/>
              <a:t>, grâce au </a:t>
            </a:r>
            <a:r>
              <a:rPr lang="fr-FR" sz="2400" i="1" dirty="0" err="1"/>
              <a:t>sensus</a:t>
            </a:r>
            <a:r>
              <a:rPr lang="fr-FR" sz="2400" i="1" dirty="0"/>
              <a:t> </a:t>
            </a:r>
            <a:r>
              <a:rPr lang="fr-FR" sz="2400" i="1" dirty="0" err="1"/>
              <a:t>fidei</a:t>
            </a:r>
            <a:r>
              <a:rPr lang="fr-FR" sz="2400" i="1" dirty="0"/>
              <a:t> </a:t>
            </a:r>
            <a:r>
              <a:rPr lang="fr-FR" sz="2400" i="1" dirty="0" err="1"/>
              <a:t>fidelium</a:t>
            </a:r>
            <a:r>
              <a:rPr lang="fr-FR" sz="2400" dirty="0"/>
              <a:t>.</a:t>
            </a:r>
          </a:p>
          <a:p>
            <a:pPr marL="0" indent="0">
              <a:spcAft>
                <a:spcPts val="1800"/>
              </a:spcAft>
              <a:buNone/>
            </a:pPr>
            <a:r>
              <a:rPr lang="fr-FR" sz="2400" dirty="0"/>
              <a:t>➜ Réinterprétation des Écritures, des traditions, de l’Évangile avec </a:t>
            </a:r>
            <a:r>
              <a:rPr lang="fr-FR" sz="2400" u="sng" dirty="0"/>
              <a:t>tous</a:t>
            </a:r>
            <a:r>
              <a:rPr lang="fr-FR" sz="2400" dirty="0"/>
              <a:t> pour répondre ensemble, avec Espérance, aux crises actuelles</a:t>
            </a:r>
          </a:p>
          <a:p>
            <a:endParaRPr lang="fr-BE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8BCA220-9988-99F3-75D2-B60153959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90663" y="6041362"/>
            <a:ext cx="683339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260EDD6C-1D29-4565-ACDC-92CD44B501D7}" type="slidenum">
              <a:rPr lang="fr-BE" smtClean="0"/>
              <a:pPr>
                <a:spcAft>
                  <a:spcPts val="600"/>
                </a:spcAft>
              </a:pPr>
              <a:t>32</a:t>
            </a:fld>
            <a:endParaRPr lang="fr-BE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687C344C-2872-9E83-9119-1CBA5D49465B}"/>
              </a:ext>
            </a:extLst>
          </p:cNvPr>
          <p:cNvSpPr txBox="1"/>
          <p:nvPr/>
        </p:nvSpPr>
        <p:spPr>
          <a:xfrm>
            <a:off x="813618" y="6536275"/>
            <a:ext cx="846038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Geoffrey Legrand - Jeudi 2 févier 2023 – 28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journée pastorale</a:t>
            </a:r>
            <a:endParaRPr lang="fr-BE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839380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BDDE9CD4-0E0A-4129-8689-A89C4E9A66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4" descr="Image illustrative de l’article François (pape)">
            <a:extLst>
              <a:ext uri="{FF2B5EF4-FFF2-40B4-BE49-F238E27FC236}">
                <a16:creationId xmlns:a16="http://schemas.microsoft.com/office/drawing/2014/main" id="{94ABBCBF-A4AB-2939-B0F7-F43C76D2A68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66" b="42266"/>
          <a:stretch/>
        </p:blipFill>
        <p:spPr bwMode="auto">
          <a:xfrm>
            <a:off x="1" y="10"/>
            <a:ext cx="12191999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85DB3CA2-FA66-42B9-90EF-394894352D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2C8D0718-07C6-45A2-A743-BC64673C96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FAE7BCCE-817C-4933-A587-F1EF87D4B4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ectangle 23">
              <a:extLst>
                <a:ext uri="{FF2B5EF4-FFF2-40B4-BE49-F238E27FC236}">
                  <a16:creationId xmlns:a16="http://schemas.microsoft.com/office/drawing/2014/main" id="{0E96C1E8-3E07-4AF1-BA61-7FB948F90A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Rectangle 25">
              <a:extLst>
                <a:ext uri="{FF2B5EF4-FFF2-40B4-BE49-F238E27FC236}">
                  <a16:creationId xmlns:a16="http://schemas.microsoft.com/office/drawing/2014/main" id="{B3B592D1-4031-4144-A2DB-B2D8F8C738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Isosceles Triangle 17">
              <a:extLst>
                <a:ext uri="{FF2B5EF4-FFF2-40B4-BE49-F238E27FC236}">
                  <a16:creationId xmlns:a16="http://schemas.microsoft.com/office/drawing/2014/main" id="{55CB28D4-D6D1-4DB7-B557-D5FF65237B4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27">
              <a:extLst>
                <a:ext uri="{FF2B5EF4-FFF2-40B4-BE49-F238E27FC236}">
                  <a16:creationId xmlns:a16="http://schemas.microsoft.com/office/drawing/2014/main" id="{F69D97D4-6031-4064-9BBA-2E96839A3C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28">
              <a:extLst>
                <a:ext uri="{FF2B5EF4-FFF2-40B4-BE49-F238E27FC236}">
                  <a16:creationId xmlns:a16="http://schemas.microsoft.com/office/drawing/2014/main" id="{BAF978AE-97B1-4224-A562-EBCE373A12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9">
              <a:extLst>
                <a:ext uri="{FF2B5EF4-FFF2-40B4-BE49-F238E27FC236}">
                  <a16:creationId xmlns:a16="http://schemas.microsoft.com/office/drawing/2014/main" id="{3A18250B-41A2-4BA7-9E5C-679CF3AEFB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Isosceles Triangle 21">
              <a:extLst>
                <a:ext uri="{FF2B5EF4-FFF2-40B4-BE49-F238E27FC236}">
                  <a16:creationId xmlns:a16="http://schemas.microsoft.com/office/drawing/2014/main" id="{C8751ECC-5286-4332-9942-2D01B71359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>
              <a:extLst>
                <a:ext uri="{FF2B5EF4-FFF2-40B4-BE49-F238E27FC236}">
                  <a16:creationId xmlns:a16="http://schemas.microsoft.com/office/drawing/2014/main" id="{5952A4A6-F619-458C-A026-6E5D6AF15D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4CEAC54B-E63C-E84A-7869-0BBAF5A35E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>
            <a:normAutofit/>
          </a:bodyPr>
          <a:lstStyle/>
          <a:p>
            <a:r>
              <a:rPr lang="fr-FR" dirty="0"/>
              <a:t>2.3. Construire ensemble (agir)</a:t>
            </a:r>
            <a:endParaRPr lang="fr-BE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7931F3D-9588-5EFD-251F-6EAEC8E6DB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3880773"/>
          </a:xfrm>
        </p:spPr>
        <p:txBody>
          <a:bodyPr>
            <a:normAutofit/>
          </a:bodyPr>
          <a:lstStyle/>
          <a:p>
            <a:r>
              <a:rPr lang="fr-FR" sz="2400" i="1" dirty="0" err="1"/>
              <a:t>Métanoia</a:t>
            </a:r>
            <a:r>
              <a:rPr lang="fr-FR" sz="2400" dirty="0"/>
              <a:t> (transformation intérieure)</a:t>
            </a:r>
          </a:p>
          <a:p>
            <a:pPr lvl="1" algn="just"/>
            <a:r>
              <a:rPr lang="fr-FR" sz="2200" dirty="0"/>
              <a:t>Mourir à une certaine mentalité pour faire naître quelque chose de nouveau</a:t>
            </a:r>
          </a:p>
          <a:p>
            <a:pPr lvl="1" algn="just"/>
            <a:r>
              <a:rPr lang="fr-FR" sz="2200" dirty="0"/>
              <a:t>Style, attitude : apprendre à se laisser déplacer par l’autre, adopter un état d’esprit ouvert à la « </a:t>
            </a:r>
            <a:r>
              <a:rPr lang="fr-FR" sz="2200" dirty="0" err="1"/>
              <a:t>réformabilité</a:t>
            </a:r>
            <a:r>
              <a:rPr lang="fr-FR" sz="2200" dirty="0"/>
              <a:t> », travailler ensemble en coresponsabilité, éviter de se mettre au centre en toute circonstance, ne pas penser détenir la vérité mais s’ouvrir à la vérité de l’autre, toujours répondre aux crises de notre temps en évitant les conflits</a:t>
            </a:r>
          </a:p>
          <a:p>
            <a:pPr lvl="1" algn="just"/>
            <a:r>
              <a:rPr lang="fr-FR" sz="2200" dirty="0"/>
              <a:t>Conversion du regard</a:t>
            </a:r>
            <a:endParaRPr lang="fr-BE" sz="2200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40706D5-D8C8-057F-5B00-C29A639A5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90663" y="6041362"/>
            <a:ext cx="683339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260EDD6C-1D29-4565-ACDC-92CD44B501D7}" type="slidenum">
              <a:rPr lang="fr-BE" smtClean="0"/>
              <a:pPr>
                <a:spcAft>
                  <a:spcPts val="600"/>
                </a:spcAft>
              </a:pPr>
              <a:t>33</a:t>
            </a:fld>
            <a:endParaRPr lang="fr-BE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00063E83-9512-55BF-35C0-DC337B414A66}"/>
              </a:ext>
            </a:extLst>
          </p:cNvPr>
          <p:cNvSpPr txBox="1"/>
          <p:nvPr/>
        </p:nvSpPr>
        <p:spPr>
          <a:xfrm>
            <a:off x="794413" y="6536275"/>
            <a:ext cx="846038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Geoffrey Legrand - Jeudi 2 févier 2023 – 28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journée pastorale</a:t>
            </a:r>
            <a:endParaRPr lang="fr-BE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765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Image illustrative de l’article François (pape)">
            <a:extLst>
              <a:ext uri="{FF2B5EF4-FFF2-40B4-BE49-F238E27FC236}">
                <a16:creationId xmlns:a16="http://schemas.microsoft.com/office/drawing/2014/main" id="{94ABBCBF-A4AB-2939-B0F7-F43C76D2A68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66" b="42266"/>
          <a:stretch/>
        </p:blipFill>
        <p:spPr bwMode="auto">
          <a:xfrm>
            <a:off x="1" y="10"/>
            <a:ext cx="12191999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4CEAC54B-E63C-E84A-7869-0BBAF5A35E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>
            <a:normAutofit/>
          </a:bodyPr>
          <a:lstStyle/>
          <a:p>
            <a:r>
              <a:rPr lang="fr-FR" dirty="0"/>
              <a:t>2.3. Construire ensemble (agir)</a:t>
            </a:r>
            <a:endParaRPr lang="fr-BE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40706D5-D8C8-057F-5B00-C29A639A5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90663" y="6041362"/>
            <a:ext cx="683339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260EDD6C-1D29-4565-ACDC-92CD44B501D7}" type="slidenum">
              <a:rPr lang="fr-BE" smtClean="0"/>
              <a:pPr>
                <a:spcAft>
                  <a:spcPts val="600"/>
                </a:spcAft>
              </a:pPr>
              <a:t>34</a:t>
            </a:fld>
            <a:endParaRPr lang="fr-BE"/>
          </a:p>
        </p:txBody>
      </p:sp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8EDA47CA-101B-DAC9-DC32-2FAED95EC609}"/>
              </a:ext>
            </a:extLst>
          </p:cNvPr>
          <p:cNvSpPr txBox="1">
            <a:spLocks/>
          </p:cNvSpPr>
          <p:nvPr/>
        </p:nvSpPr>
        <p:spPr>
          <a:xfrm>
            <a:off x="0" y="1930399"/>
            <a:ext cx="9645446" cy="4110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400" dirty="0"/>
              <a:t>Pratique du dialogue et culture de la rencontre</a:t>
            </a:r>
          </a:p>
          <a:p>
            <a:pPr marL="0" indent="0">
              <a:buNone/>
            </a:pPr>
            <a:endParaRPr lang="fr-FR" sz="2400" dirty="0"/>
          </a:p>
          <a:p>
            <a:pPr lvl="1"/>
            <a:r>
              <a:rPr lang="fr-FR" sz="2200" dirty="0"/>
              <a:t>Importance de </a:t>
            </a:r>
            <a:r>
              <a:rPr lang="fr-FR" sz="2200" u="sng" dirty="0"/>
              <a:t>l’écoute</a:t>
            </a:r>
            <a:r>
              <a:rPr lang="fr-BE" sz="2200" dirty="0"/>
              <a:t>, et de </a:t>
            </a:r>
            <a:r>
              <a:rPr lang="fr-BE" sz="2200" u="sng" dirty="0"/>
              <a:t>l’écoute des plus pauvres</a:t>
            </a:r>
            <a:r>
              <a:rPr lang="fr-BE" sz="2200" dirty="0"/>
              <a:t> en particulier</a:t>
            </a:r>
          </a:p>
          <a:p>
            <a:pPr lvl="1"/>
            <a:r>
              <a:rPr lang="fr-BE" sz="2200" dirty="0"/>
              <a:t>Se laisser déplacer par la parole de l’autre</a:t>
            </a:r>
          </a:p>
          <a:p>
            <a:pPr lvl="1"/>
            <a:r>
              <a:rPr lang="fr-BE" sz="2200" dirty="0"/>
              <a:t>« Répondre au défi de l’avec » (S. </a:t>
            </a:r>
            <a:r>
              <a:rPr lang="fr-BE" sz="2200" dirty="0" err="1"/>
              <a:t>Currò</a:t>
            </a:r>
            <a:r>
              <a:rPr lang="fr-BE" sz="2200" dirty="0"/>
              <a:t>)</a:t>
            </a:r>
          </a:p>
          <a:p>
            <a:pPr lvl="1"/>
            <a:endParaRPr lang="fr-BE" sz="2200" dirty="0"/>
          </a:p>
          <a:p>
            <a:pPr lvl="1"/>
            <a:r>
              <a:rPr lang="fr-BE" sz="2200" dirty="0"/>
              <a:t>Théologie du </a:t>
            </a:r>
            <a:r>
              <a:rPr lang="fr-BE" sz="2200" u="sng" dirty="0"/>
              <a:t>dialogue</a:t>
            </a:r>
            <a:r>
              <a:rPr lang="fr-BE" sz="2200" dirty="0"/>
              <a:t> depuis Vatican II</a:t>
            </a:r>
          </a:p>
          <a:p>
            <a:pPr lvl="2"/>
            <a:r>
              <a:rPr lang="fr-BE" sz="2000" dirty="0"/>
              <a:t>Paul VI : </a:t>
            </a:r>
            <a:r>
              <a:rPr lang="fr-BE" sz="2000" i="1" dirty="0" err="1"/>
              <a:t>Ecclesiam</a:t>
            </a:r>
            <a:r>
              <a:rPr lang="fr-BE" sz="2000" i="1" dirty="0"/>
              <a:t> </a:t>
            </a:r>
            <a:r>
              <a:rPr lang="fr-BE" sz="2000" i="1" dirty="0" err="1"/>
              <a:t>suam</a:t>
            </a:r>
            <a:r>
              <a:rPr lang="fr-BE" sz="2000" i="1" dirty="0"/>
              <a:t> </a:t>
            </a:r>
            <a:r>
              <a:rPr lang="fr-BE" sz="2000" dirty="0"/>
              <a:t>(1964)</a:t>
            </a:r>
          </a:p>
          <a:p>
            <a:pPr lvl="2"/>
            <a:r>
              <a:rPr lang="fr-BE" sz="2000" dirty="0"/>
              <a:t>Concile Vatican II : </a:t>
            </a:r>
            <a:r>
              <a:rPr lang="fr-BE" sz="2000" i="1" dirty="0"/>
              <a:t>Dei </a:t>
            </a:r>
            <a:r>
              <a:rPr lang="fr-BE" sz="2000" i="1" dirty="0" err="1"/>
              <a:t>Verbum</a:t>
            </a:r>
            <a:r>
              <a:rPr lang="fr-BE" sz="2000" i="1" dirty="0"/>
              <a:t> </a:t>
            </a:r>
            <a:r>
              <a:rPr lang="fr-BE" sz="2000" dirty="0"/>
              <a:t>(1965)</a:t>
            </a:r>
          </a:p>
          <a:p>
            <a:pPr lvl="2"/>
            <a:r>
              <a:rPr lang="fr-BE" sz="2000" dirty="0"/>
              <a:t>Pape François : </a:t>
            </a:r>
            <a:r>
              <a:rPr lang="fr-BE" sz="2000" i="1" dirty="0" err="1"/>
              <a:t>Evangelii</a:t>
            </a:r>
            <a:r>
              <a:rPr lang="fr-BE" sz="2000" i="1" dirty="0"/>
              <a:t> </a:t>
            </a:r>
            <a:r>
              <a:rPr lang="fr-BE" sz="2000" i="1" dirty="0" err="1"/>
              <a:t>gaudium</a:t>
            </a:r>
            <a:r>
              <a:rPr lang="fr-BE" sz="2000" i="1" dirty="0"/>
              <a:t> </a:t>
            </a:r>
            <a:r>
              <a:rPr lang="fr-BE" sz="2000" dirty="0"/>
              <a:t>(2013), </a:t>
            </a:r>
            <a:r>
              <a:rPr lang="fr-BE" sz="2000" i="1" dirty="0" err="1"/>
              <a:t>Laudato</a:t>
            </a:r>
            <a:r>
              <a:rPr lang="fr-BE" sz="2000" i="1" dirty="0"/>
              <a:t> si’ </a:t>
            </a:r>
            <a:r>
              <a:rPr lang="fr-BE" sz="2000" dirty="0"/>
              <a:t>(2015), </a:t>
            </a:r>
            <a:r>
              <a:rPr lang="fr-BE" sz="2000" i="1" dirty="0" err="1"/>
              <a:t>Amoris</a:t>
            </a:r>
            <a:r>
              <a:rPr lang="fr-BE" sz="2000" i="1" dirty="0"/>
              <a:t> </a:t>
            </a:r>
            <a:r>
              <a:rPr lang="fr-BE" sz="2000" i="1" dirty="0" err="1"/>
              <a:t>laetitia</a:t>
            </a:r>
            <a:r>
              <a:rPr lang="fr-BE" sz="2000" i="1" dirty="0"/>
              <a:t> </a:t>
            </a:r>
            <a:r>
              <a:rPr lang="fr-BE" sz="2000" dirty="0"/>
              <a:t>(2016), </a:t>
            </a:r>
            <a:r>
              <a:rPr lang="fr-BE" sz="2000" i="1" dirty="0" err="1"/>
              <a:t>Fratelli</a:t>
            </a:r>
            <a:r>
              <a:rPr lang="fr-BE" sz="2000" i="1" dirty="0"/>
              <a:t> tutti </a:t>
            </a:r>
            <a:r>
              <a:rPr lang="fr-BE" sz="2000" dirty="0"/>
              <a:t>(2020), etc. + travail de la </a:t>
            </a:r>
            <a:r>
              <a:rPr lang="fr-BE" sz="2000" dirty="0" err="1"/>
              <a:t>synodalité</a:t>
            </a:r>
            <a:endParaRPr lang="fr-FR" sz="2000" dirty="0"/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76CCBB26-816C-6C64-6E06-644D42F6D8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33536" y="2267437"/>
            <a:ext cx="1958463" cy="2612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731B5128-7048-EA27-9231-BB6E504C12D9}"/>
              </a:ext>
            </a:extLst>
          </p:cNvPr>
          <p:cNvSpPr txBox="1"/>
          <p:nvPr/>
        </p:nvSpPr>
        <p:spPr>
          <a:xfrm>
            <a:off x="813618" y="6557181"/>
            <a:ext cx="846038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Geoffrey Legrand - Jeudi 2 févier 2023 – 28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journée pastorale</a:t>
            </a:r>
            <a:endParaRPr lang="fr-BE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989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EAC54B-E63C-E84A-7869-0BBAF5A35E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2.3. Construire ensemble (agir)</a:t>
            </a:r>
          </a:p>
        </p:txBody>
      </p:sp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8EDA47CA-101B-DAC9-DC32-2FAED95EC609}"/>
              </a:ext>
            </a:extLst>
          </p:cNvPr>
          <p:cNvSpPr txBox="1">
            <a:spLocks/>
          </p:cNvSpPr>
          <p:nvPr/>
        </p:nvSpPr>
        <p:spPr>
          <a:xfrm>
            <a:off x="370049" y="2160589"/>
            <a:ext cx="5527715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fr-BE" dirty="0"/>
              <a:t>Pratique du dialogue et culture de la rencontre</a:t>
            </a:r>
          </a:p>
          <a:p>
            <a:pPr marL="0" indent="0" algn="just"/>
            <a:endParaRPr lang="fr-BE" dirty="0"/>
          </a:p>
          <a:p>
            <a:pPr algn="just"/>
            <a:r>
              <a:rPr lang="fr-BE" i="0" dirty="0"/>
              <a:t>Dialoguer signifie « s’aimer au moyen de paroles » (EG 142, AL 138) : reconnaitre la vérité de l’autre, l’importance de ses préoccupations les plus profondes »</a:t>
            </a:r>
          </a:p>
          <a:p>
            <a:pPr marL="0" indent="0" algn="just"/>
            <a:endParaRPr lang="fr-BE" i="0" dirty="0"/>
          </a:p>
          <a:p>
            <a:pPr algn="just"/>
            <a:r>
              <a:rPr lang="fr-BE" i="0" dirty="0"/>
              <a:t>« Se mettre à la place de l’autre pour interpréter ce qu’il a au fond de son cœur » </a:t>
            </a:r>
          </a:p>
          <a:p>
            <a:pPr marL="0" indent="0"/>
            <a:endParaRPr lang="en-US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40706D5-D8C8-057F-5B00-C29A639A5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90663" y="6041362"/>
            <a:ext cx="683339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</a:pPr>
            <a:fld id="{260EDD6C-1D29-4565-ACDC-92CD44B501D7}" type="slidenum">
              <a:rPr lang="en-US" smtClean="0"/>
              <a:pPr defTabSz="914400">
                <a:spcAft>
                  <a:spcPts val="600"/>
                </a:spcAft>
              </a:pPr>
              <a:t>35</a:t>
            </a:fld>
            <a:endParaRPr lang="en-US"/>
          </a:p>
        </p:txBody>
      </p:sp>
      <p:pic>
        <p:nvPicPr>
          <p:cNvPr id="20482" name="Picture 2" descr="Le dialogue pour surmonter la crise - Agnès Desmazières - Salvator - Grand  format - L'Amandier PUTEAUX">
            <a:extLst>
              <a:ext uri="{FF2B5EF4-FFF2-40B4-BE49-F238E27FC236}">
                <a16:creationId xmlns:a16="http://schemas.microsoft.com/office/drawing/2014/main" id="{89849145-FAE4-31DB-5EDA-F4D648DA157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813" r="-2" b="-2"/>
          <a:stretch/>
        </p:blipFill>
        <p:spPr bwMode="auto">
          <a:xfrm>
            <a:off x="7000568" y="2704446"/>
            <a:ext cx="2273434" cy="2805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01C64962-AB92-D849-BAB7-345008CDC94E}"/>
              </a:ext>
            </a:extLst>
          </p:cNvPr>
          <p:cNvSpPr txBox="1"/>
          <p:nvPr/>
        </p:nvSpPr>
        <p:spPr>
          <a:xfrm>
            <a:off x="813618" y="6529348"/>
            <a:ext cx="846038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Geoffrey Legrand - Jeudi 2 févier 2023 – 28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journée pastorale</a:t>
            </a:r>
            <a:endParaRPr lang="fr-BE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7566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EAC54B-E63C-E84A-7869-0BBAF5A35E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5065" y="609600"/>
            <a:ext cx="2930518" cy="13208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800"/>
              <a:t>2.3. Construire ensemble (agir)</a:t>
            </a:r>
          </a:p>
        </p:txBody>
      </p:sp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8EDA47CA-101B-DAC9-DC32-2FAED95EC609}"/>
              </a:ext>
            </a:extLst>
          </p:cNvPr>
          <p:cNvSpPr txBox="1">
            <a:spLocks/>
          </p:cNvSpPr>
          <p:nvPr/>
        </p:nvSpPr>
        <p:spPr>
          <a:xfrm>
            <a:off x="280219" y="2160589"/>
            <a:ext cx="5192560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fr-BE" sz="2400" dirty="0"/>
              <a:t>Pratique du dialogue et culture de la rencontre</a:t>
            </a:r>
          </a:p>
          <a:p>
            <a:pPr marL="0" indent="0" algn="just">
              <a:buNone/>
            </a:pPr>
            <a:endParaRPr lang="fr-BE" dirty="0"/>
          </a:p>
          <a:p>
            <a:pPr lvl="1" algn="just"/>
            <a:r>
              <a:rPr lang="fr-BE" sz="1800" dirty="0"/>
              <a:t>Le pape François préfère le modèle du polyèdre à celui de la sphère car les multiples facettes s’intègrent de manière plus harmonieuse, sans uniformisation</a:t>
            </a:r>
          </a:p>
          <a:p>
            <a:pPr marL="0" indent="0"/>
            <a:endParaRPr lang="en-US" dirty="0"/>
          </a:p>
        </p:txBody>
      </p:sp>
      <p:pic>
        <p:nvPicPr>
          <p:cNvPr id="19460" name="Picture 4" descr="Polyèdre sphérique — Wikipédia">
            <a:extLst>
              <a:ext uri="{FF2B5EF4-FFF2-40B4-BE49-F238E27FC236}">
                <a16:creationId xmlns:a16="http://schemas.microsoft.com/office/drawing/2014/main" id="{A15E8B8B-9798-AA7D-03D0-7D1A2ED99E5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20" r="9503"/>
          <a:stretch/>
        </p:blipFill>
        <p:spPr bwMode="auto">
          <a:xfrm>
            <a:off x="5835606" y="629526"/>
            <a:ext cx="3634443" cy="2601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40706D5-D8C8-057F-5B00-C29A639A5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90663" y="6041362"/>
            <a:ext cx="683339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</a:pPr>
            <a:fld id="{260EDD6C-1D29-4565-ACDC-92CD44B501D7}" type="slidenum">
              <a:rPr lang="en-US" smtClean="0"/>
              <a:pPr defTabSz="914400">
                <a:spcAft>
                  <a:spcPts val="600"/>
                </a:spcAft>
              </a:pPr>
              <a:t>36</a:t>
            </a:fld>
            <a:endParaRPr lang="en-US"/>
          </a:p>
        </p:txBody>
      </p:sp>
      <p:pic>
        <p:nvPicPr>
          <p:cNvPr id="19462" name="Picture 6" descr="polyedres.html">
            <a:extLst>
              <a:ext uri="{FF2B5EF4-FFF2-40B4-BE49-F238E27FC236}">
                <a16:creationId xmlns:a16="http://schemas.microsoft.com/office/drawing/2014/main" id="{8A503B18-E4E2-0ED9-151B-6096B6278F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869894" y="3439021"/>
            <a:ext cx="3600155" cy="2696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00290C23-D7D8-60D8-4726-1551CA8973AF}"/>
              </a:ext>
            </a:extLst>
          </p:cNvPr>
          <p:cNvSpPr txBox="1"/>
          <p:nvPr/>
        </p:nvSpPr>
        <p:spPr>
          <a:xfrm>
            <a:off x="813618" y="6512946"/>
            <a:ext cx="846038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Geoffrey Legrand - Jeudi 2 févier 2023 – 28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journée pastorale</a:t>
            </a:r>
            <a:endParaRPr lang="fr-BE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226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Image illustrative de l’article François (pape)">
            <a:extLst>
              <a:ext uri="{FF2B5EF4-FFF2-40B4-BE49-F238E27FC236}">
                <a16:creationId xmlns:a16="http://schemas.microsoft.com/office/drawing/2014/main" id="{94ABBCBF-A4AB-2939-B0F7-F43C76D2A68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66" b="42266"/>
          <a:stretch/>
        </p:blipFill>
        <p:spPr bwMode="auto">
          <a:xfrm>
            <a:off x="1" y="10"/>
            <a:ext cx="12191999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4CEAC54B-E63C-E84A-7869-0BBAF5A35E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>
            <a:normAutofit/>
          </a:bodyPr>
          <a:lstStyle/>
          <a:p>
            <a:r>
              <a:rPr lang="fr-FR" dirty="0"/>
              <a:t>2.3. Construire ensemble (agir)</a:t>
            </a:r>
            <a:endParaRPr lang="fr-BE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7931F3D-9588-5EFD-251F-6EAEC8E6DB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3458" y="2359742"/>
            <a:ext cx="9291484" cy="3681620"/>
          </a:xfrm>
        </p:spPr>
        <p:txBody>
          <a:bodyPr>
            <a:normAutofit fontScale="25000" lnSpcReduction="20000"/>
          </a:bodyPr>
          <a:lstStyle/>
          <a:p>
            <a:r>
              <a:rPr lang="fr-FR" sz="9600" dirty="0"/>
              <a:t>Fraternité</a:t>
            </a:r>
          </a:p>
          <a:p>
            <a:endParaRPr lang="fr-FR" sz="2400" dirty="0"/>
          </a:p>
          <a:p>
            <a:pPr marL="457200" lvl="1" indent="0" algn="just">
              <a:buNone/>
            </a:pPr>
            <a:r>
              <a:rPr lang="fr-FR" sz="9600" dirty="0">
                <a:solidFill>
                  <a:schemeClr val="tx1"/>
                </a:solidFill>
              </a:rPr>
              <a:t>« Le chemin de la fraternité est long, c’est un parcours difficile, mais elle est </a:t>
            </a:r>
            <a:r>
              <a:rPr lang="fr-FR" sz="9600" u="sng" dirty="0">
                <a:solidFill>
                  <a:schemeClr val="tx1"/>
                </a:solidFill>
              </a:rPr>
              <a:t>l’ancre de salut pour l’humanité</a:t>
            </a:r>
            <a:r>
              <a:rPr lang="fr-FR" sz="9600" dirty="0">
                <a:solidFill>
                  <a:schemeClr val="tx1"/>
                </a:solidFill>
              </a:rPr>
              <a:t>. Aux nombreux signaux de menace, à </a:t>
            </a:r>
            <a:r>
              <a:rPr lang="fr-FR" sz="9600" u="sng" dirty="0">
                <a:solidFill>
                  <a:schemeClr val="tx1"/>
                </a:solidFill>
              </a:rPr>
              <a:t>l’obscurité du temps présent</a:t>
            </a:r>
            <a:r>
              <a:rPr lang="fr-FR" sz="9600" dirty="0">
                <a:solidFill>
                  <a:schemeClr val="tx1"/>
                </a:solidFill>
              </a:rPr>
              <a:t>, à la logique du </a:t>
            </a:r>
            <a:r>
              <a:rPr lang="fr-FR" sz="9600" u="sng" dirty="0">
                <a:solidFill>
                  <a:schemeClr val="tx1"/>
                </a:solidFill>
              </a:rPr>
              <a:t>conflit</a:t>
            </a:r>
            <a:r>
              <a:rPr lang="fr-FR" sz="9600" dirty="0">
                <a:solidFill>
                  <a:schemeClr val="tx1"/>
                </a:solidFill>
              </a:rPr>
              <a:t>, nous opposons le signe de la </a:t>
            </a:r>
            <a:r>
              <a:rPr lang="fr-FR" sz="9600" u="sng" dirty="0">
                <a:solidFill>
                  <a:schemeClr val="tx1"/>
                </a:solidFill>
              </a:rPr>
              <a:t>fraternité</a:t>
            </a:r>
            <a:r>
              <a:rPr lang="fr-FR" sz="9600" dirty="0">
                <a:solidFill>
                  <a:schemeClr val="tx1"/>
                </a:solidFill>
              </a:rPr>
              <a:t> qui, en </a:t>
            </a:r>
            <a:r>
              <a:rPr lang="fr-FR" sz="9600" u="sng" dirty="0">
                <a:solidFill>
                  <a:schemeClr val="tx1"/>
                </a:solidFill>
              </a:rPr>
              <a:t>accueillant l’autre</a:t>
            </a:r>
            <a:r>
              <a:rPr lang="fr-FR" sz="9600" dirty="0">
                <a:solidFill>
                  <a:schemeClr val="tx1"/>
                </a:solidFill>
              </a:rPr>
              <a:t> et en respectant son identité, l’invite à une marche commune. Non pas égaux, non, mais </a:t>
            </a:r>
            <a:r>
              <a:rPr lang="fr-FR" sz="9600" u="sng" dirty="0">
                <a:solidFill>
                  <a:schemeClr val="tx1"/>
                </a:solidFill>
              </a:rPr>
              <a:t>frères</a:t>
            </a:r>
            <a:r>
              <a:rPr lang="fr-FR" sz="9600" dirty="0">
                <a:solidFill>
                  <a:schemeClr val="tx1"/>
                </a:solidFill>
              </a:rPr>
              <a:t>, chacun avec sa propre </a:t>
            </a:r>
            <a:r>
              <a:rPr lang="fr-FR" sz="9600" u="sng" dirty="0">
                <a:solidFill>
                  <a:schemeClr val="tx1"/>
                </a:solidFill>
              </a:rPr>
              <a:t>personnalité</a:t>
            </a:r>
            <a:r>
              <a:rPr lang="fr-FR" sz="9600" dirty="0">
                <a:solidFill>
                  <a:schemeClr val="tx1"/>
                </a:solidFill>
              </a:rPr>
              <a:t>, avec sa propre </a:t>
            </a:r>
            <a:r>
              <a:rPr lang="fr-FR" sz="9600" u="sng" dirty="0">
                <a:solidFill>
                  <a:schemeClr val="tx1"/>
                </a:solidFill>
              </a:rPr>
              <a:t>singularité</a:t>
            </a:r>
            <a:r>
              <a:rPr lang="fr-FR" sz="9600" dirty="0">
                <a:solidFill>
                  <a:schemeClr val="tx1"/>
                </a:solidFill>
              </a:rPr>
              <a:t> » (Pape François)</a:t>
            </a:r>
          </a:p>
          <a:p>
            <a:pPr lvl="1"/>
            <a:endParaRPr lang="fr-BE" sz="2200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40706D5-D8C8-057F-5B00-C29A639A5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90663" y="6041362"/>
            <a:ext cx="683339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260EDD6C-1D29-4565-ACDC-92CD44B501D7}" type="slidenum">
              <a:rPr lang="fr-BE" smtClean="0"/>
              <a:pPr>
                <a:spcAft>
                  <a:spcPts val="600"/>
                </a:spcAft>
              </a:pPr>
              <a:t>37</a:t>
            </a:fld>
            <a:endParaRPr lang="fr-BE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A96C01B9-701E-ACE3-95E5-651357CB0EC5}"/>
              </a:ext>
            </a:extLst>
          </p:cNvPr>
          <p:cNvSpPr txBox="1"/>
          <p:nvPr/>
        </p:nvSpPr>
        <p:spPr>
          <a:xfrm>
            <a:off x="813618" y="6557181"/>
            <a:ext cx="846038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Geoffrey Legrand - Jeudi 2 févier 2023 – 28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journée pastorale</a:t>
            </a:r>
            <a:endParaRPr lang="fr-BE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7724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B5BDB07-C265-4722-3BC7-9A716203CC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3" y="20804"/>
            <a:ext cx="8596668" cy="1320800"/>
          </a:xfrm>
        </p:spPr>
        <p:txBody>
          <a:bodyPr/>
          <a:lstStyle/>
          <a:p>
            <a:r>
              <a:rPr lang="fr-FR" dirty="0"/>
              <a:t>2.4. Retour sur nos acquis</a:t>
            </a:r>
            <a:endParaRPr lang="fr-BE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0262CCC-327B-8623-137A-FE134AAB54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EDD6C-1D29-4565-ACDC-92CD44B501D7}" type="slidenum">
              <a:rPr lang="fr-BE" smtClean="0"/>
              <a:t>38</a:t>
            </a:fld>
            <a:endParaRPr lang="fr-BE"/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BC889223-E716-9C44-9A91-BEDB4E2BBCBE}"/>
              </a:ext>
            </a:extLst>
          </p:cNvPr>
          <p:cNvGrpSpPr/>
          <p:nvPr/>
        </p:nvGrpSpPr>
        <p:grpSpPr>
          <a:xfrm>
            <a:off x="2699393" y="786806"/>
            <a:ext cx="4974813" cy="4166028"/>
            <a:chOff x="3031109" y="959585"/>
            <a:chExt cx="5898736" cy="4909017"/>
          </a:xfrm>
        </p:grpSpPr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13B602D0-4D0C-7195-56CC-AB62C43E5D80}"/>
                </a:ext>
              </a:extLst>
            </p:cNvPr>
            <p:cNvSpPr txBox="1"/>
            <p:nvPr/>
          </p:nvSpPr>
          <p:spPr>
            <a:xfrm flipH="1">
              <a:off x="3031109" y="1808994"/>
              <a:ext cx="2036467" cy="14144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>
                  <a:latin typeface="Helvetica Neue" panose="02000503000000020004"/>
                </a:rPr>
                <a:t>Discerner les </a:t>
              </a:r>
              <a:r>
                <a:rPr lang="fr-FR" i="1" dirty="0" err="1">
                  <a:latin typeface="Helvetica Neue" panose="02000503000000020004"/>
                </a:rPr>
                <a:t>kairoi</a:t>
              </a:r>
              <a:r>
                <a:rPr lang="fr-FR" dirty="0">
                  <a:latin typeface="Helvetica Neue" panose="02000503000000020004"/>
                </a:rPr>
                <a:t> à partir des crises de notre temps</a:t>
              </a:r>
            </a:p>
          </p:txBody>
        </p: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2B22C4C9-04CF-0775-FD36-FFD1F273D999}"/>
                </a:ext>
              </a:extLst>
            </p:cNvPr>
            <p:cNvSpPr txBox="1"/>
            <p:nvPr/>
          </p:nvSpPr>
          <p:spPr>
            <a:xfrm flipH="1">
              <a:off x="5281575" y="5193726"/>
              <a:ext cx="1628844" cy="646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>
                  <a:latin typeface="Helvetica Neue" panose="02000503000000020004"/>
                </a:rPr>
                <a:t>Construire ensemble</a:t>
              </a:r>
              <a:endParaRPr lang="fr-BE" dirty="0">
                <a:latin typeface="Helvetica Neue" panose="02000503000000020004"/>
              </a:endParaRPr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61FD7D21-7A37-96AF-41AF-1C258A6A85B3}"/>
                </a:ext>
              </a:extLst>
            </p:cNvPr>
            <p:cNvSpPr txBox="1"/>
            <p:nvPr/>
          </p:nvSpPr>
          <p:spPr>
            <a:xfrm flipH="1">
              <a:off x="7144938" y="1808994"/>
              <a:ext cx="1784907" cy="7616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>
                  <a:latin typeface="Helvetica Neue" panose="02000503000000020004"/>
                </a:rPr>
                <a:t>Relire et réinterpréter</a:t>
              </a:r>
              <a:endParaRPr lang="fr-BE" dirty="0">
                <a:latin typeface="Helvetica Neue" panose="02000503000000020004"/>
              </a:endParaRPr>
            </a:p>
          </p:txBody>
        </p:sp>
        <p:sp>
          <p:nvSpPr>
            <p:cNvPr id="10" name="Arc 9">
              <a:extLst>
                <a:ext uri="{FF2B5EF4-FFF2-40B4-BE49-F238E27FC236}">
                  <a16:creationId xmlns:a16="http://schemas.microsoft.com/office/drawing/2014/main" id="{2E3C315D-D4FD-0866-A82E-4652356A5DE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657708" y="959585"/>
              <a:ext cx="4880473" cy="4880473"/>
            </a:xfrm>
            <a:prstGeom prst="arc">
              <a:avLst>
                <a:gd name="adj1" fmla="val 14344908"/>
                <a:gd name="adj2" fmla="val 18162450"/>
              </a:avLst>
            </a:prstGeom>
            <a:ln w="38100" cap="rnd">
              <a:solidFill>
                <a:schemeClr val="accent1"/>
              </a:solidFill>
              <a:headEnd type="none"/>
              <a:tailEnd type="triangle" w="lg" len="lg"/>
              <a:extLst>
                <a:ext uri="{C807C97D-BFC1-408E-A445-0C87EB9F89A2}">
                  <ask:lineSketchStyleProps xmlns:ask="http://schemas.microsoft.com/office/drawing/2018/sketchyshapes" sd="1219033472">
                    <a:custGeom>
                      <a:avLst/>
                      <a:gdLst>
                        <a:gd name="connsiteX0" fmla="*/ 632634 w 4880473"/>
                        <a:gd name="connsiteY0" fmla="*/ 800929 h 4880473"/>
                        <a:gd name="connsiteX1" fmla="*/ 2336130 w 4880473"/>
                        <a:gd name="connsiteY1" fmla="*/ 2222 h 4880473"/>
                        <a:gd name="connsiteX2" fmla="*/ 4101513 w 4880473"/>
                        <a:gd name="connsiteY2" fmla="*/ 652803 h 4880473"/>
                        <a:gd name="connsiteX3" fmla="*/ 3736032 w 4880473"/>
                        <a:gd name="connsiteY3" fmla="*/ 1046038 h 4880473"/>
                        <a:gd name="connsiteX4" fmla="*/ 3403777 w 4880473"/>
                        <a:gd name="connsiteY4" fmla="*/ 1403525 h 4880473"/>
                        <a:gd name="connsiteX5" fmla="*/ 3104747 w 4880473"/>
                        <a:gd name="connsiteY5" fmla="*/ 1725263 h 4880473"/>
                        <a:gd name="connsiteX6" fmla="*/ 2805718 w 4880473"/>
                        <a:gd name="connsiteY6" fmla="*/ 2047002 h 4880473"/>
                        <a:gd name="connsiteX7" fmla="*/ 2440237 w 4880473"/>
                        <a:gd name="connsiteY7" fmla="*/ 2440237 h 4880473"/>
                        <a:gd name="connsiteX8" fmla="*/ 2078716 w 4880473"/>
                        <a:gd name="connsiteY8" fmla="*/ 2112375 h 4880473"/>
                        <a:gd name="connsiteX9" fmla="*/ 1771424 w 4880473"/>
                        <a:gd name="connsiteY9" fmla="*/ 1833693 h 4880473"/>
                        <a:gd name="connsiteX10" fmla="*/ 1409903 w 4880473"/>
                        <a:gd name="connsiteY10" fmla="*/ 1505831 h 4880473"/>
                        <a:gd name="connsiteX11" fmla="*/ 1048383 w 4880473"/>
                        <a:gd name="connsiteY11" fmla="*/ 1177970 h 4880473"/>
                        <a:gd name="connsiteX12" fmla="*/ 632634 w 4880473"/>
                        <a:gd name="connsiteY12" fmla="*/ 800929 h 4880473"/>
                        <a:gd name="connsiteX0" fmla="*/ 632634 w 4880473"/>
                        <a:gd name="connsiteY0" fmla="*/ 800929 h 4880473"/>
                        <a:gd name="connsiteX1" fmla="*/ 2336130 w 4880473"/>
                        <a:gd name="connsiteY1" fmla="*/ 2222 h 4880473"/>
                        <a:gd name="connsiteX2" fmla="*/ 4101513 w 4880473"/>
                        <a:gd name="connsiteY2" fmla="*/ 652803 h 488047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4880473" h="4880473" stroke="0" extrusionOk="0">
                          <a:moveTo>
                            <a:pt x="632634" y="800929"/>
                          </a:moveTo>
                          <a:cubicBezTo>
                            <a:pt x="924495" y="227402"/>
                            <a:pt x="1631087" y="50049"/>
                            <a:pt x="2336130" y="2222"/>
                          </a:cubicBezTo>
                          <a:cubicBezTo>
                            <a:pt x="3073858" y="-7512"/>
                            <a:pt x="3560925" y="210682"/>
                            <a:pt x="4101513" y="652803"/>
                          </a:cubicBezTo>
                          <a:cubicBezTo>
                            <a:pt x="4025902" y="774606"/>
                            <a:pt x="3822370" y="904315"/>
                            <a:pt x="3736032" y="1046038"/>
                          </a:cubicBezTo>
                          <a:cubicBezTo>
                            <a:pt x="3649694" y="1187761"/>
                            <a:pt x="3496582" y="1229750"/>
                            <a:pt x="3403777" y="1403525"/>
                          </a:cubicBezTo>
                          <a:cubicBezTo>
                            <a:pt x="3310972" y="1577300"/>
                            <a:pt x="3150413" y="1645651"/>
                            <a:pt x="3104747" y="1725263"/>
                          </a:cubicBezTo>
                          <a:cubicBezTo>
                            <a:pt x="3059082" y="1804875"/>
                            <a:pt x="2909763" y="1922081"/>
                            <a:pt x="2805718" y="2047002"/>
                          </a:cubicBezTo>
                          <a:cubicBezTo>
                            <a:pt x="2701672" y="2171923"/>
                            <a:pt x="2552927" y="2239053"/>
                            <a:pt x="2440237" y="2440237"/>
                          </a:cubicBezTo>
                          <a:cubicBezTo>
                            <a:pt x="2252462" y="2293336"/>
                            <a:pt x="2266347" y="2232572"/>
                            <a:pt x="2078716" y="2112375"/>
                          </a:cubicBezTo>
                          <a:cubicBezTo>
                            <a:pt x="1891085" y="1992178"/>
                            <a:pt x="1866035" y="1866702"/>
                            <a:pt x="1771424" y="1833693"/>
                          </a:cubicBezTo>
                          <a:cubicBezTo>
                            <a:pt x="1676813" y="1800684"/>
                            <a:pt x="1563545" y="1613056"/>
                            <a:pt x="1409903" y="1505831"/>
                          </a:cubicBezTo>
                          <a:cubicBezTo>
                            <a:pt x="1256261" y="1398606"/>
                            <a:pt x="1156573" y="1228967"/>
                            <a:pt x="1048383" y="1177970"/>
                          </a:cubicBezTo>
                          <a:cubicBezTo>
                            <a:pt x="940193" y="1126973"/>
                            <a:pt x="768923" y="922781"/>
                            <a:pt x="632634" y="800929"/>
                          </a:cubicBezTo>
                          <a:close/>
                        </a:path>
                        <a:path w="4880473" h="4880473" fill="none" extrusionOk="0">
                          <a:moveTo>
                            <a:pt x="632634" y="800929"/>
                          </a:moveTo>
                          <a:cubicBezTo>
                            <a:pt x="1156926" y="423097"/>
                            <a:pt x="1752728" y="-29803"/>
                            <a:pt x="2336130" y="2222"/>
                          </a:cubicBezTo>
                          <a:cubicBezTo>
                            <a:pt x="3022241" y="-187159"/>
                            <a:pt x="3564560" y="218394"/>
                            <a:pt x="4101513" y="652803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BE" dirty="0">
                <a:latin typeface="Helvetica Neue" panose="02000503000000020004"/>
              </a:endParaRPr>
            </a:p>
          </p:txBody>
        </p:sp>
        <p:sp>
          <p:nvSpPr>
            <p:cNvPr id="11" name="Arc 10">
              <a:extLst>
                <a:ext uri="{FF2B5EF4-FFF2-40B4-BE49-F238E27FC236}">
                  <a16:creationId xmlns:a16="http://schemas.microsoft.com/office/drawing/2014/main" id="{A3D002D9-51FE-A84F-4AB4-2BCF05FEED98}"/>
                </a:ext>
              </a:extLst>
            </p:cNvPr>
            <p:cNvSpPr>
              <a:spLocks noChangeAspect="1"/>
            </p:cNvSpPr>
            <p:nvPr/>
          </p:nvSpPr>
          <p:spPr>
            <a:xfrm rot="7200000">
              <a:off x="3655762" y="988129"/>
              <a:ext cx="4880473" cy="4880473"/>
            </a:xfrm>
            <a:prstGeom prst="arc">
              <a:avLst>
                <a:gd name="adj1" fmla="val 14344908"/>
                <a:gd name="adj2" fmla="val 18162450"/>
              </a:avLst>
            </a:prstGeom>
            <a:ln w="38100" cap="rnd">
              <a:solidFill>
                <a:schemeClr val="accent1"/>
              </a:solidFill>
              <a:headEnd type="none"/>
              <a:tailEnd type="triangle" w="lg" len="lg"/>
              <a:extLst>
                <a:ext uri="{C807C97D-BFC1-408E-A445-0C87EB9F89A2}">
                  <ask:lineSketchStyleProps xmlns:ask="http://schemas.microsoft.com/office/drawing/2018/sketchyshapes" sd="1219033472">
                    <a:custGeom>
                      <a:avLst/>
                      <a:gdLst>
                        <a:gd name="connsiteX0" fmla="*/ 632634 w 4880473"/>
                        <a:gd name="connsiteY0" fmla="*/ 800929 h 4880473"/>
                        <a:gd name="connsiteX1" fmla="*/ 2336130 w 4880473"/>
                        <a:gd name="connsiteY1" fmla="*/ 2222 h 4880473"/>
                        <a:gd name="connsiteX2" fmla="*/ 4101513 w 4880473"/>
                        <a:gd name="connsiteY2" fmla="*/ 652803 h 4880473"/>
                        <a:gd name="connsiteX3" fmla="*/ 3736032 w 4880473"/>
                        <a:gd name="connsiteY3" fmla="*/ 1046038 h 4880473"/>
                        <a:gd name="connsiteX4" fmla="*/ 3403777 w 4880473"/>
                        <a:gd name="connsiteY4" fmla="*/ 1403525 h 4880473"/>
                        <a:gd name="connsiteX5" fmla="*/ 3104747 w 4880473"/>
                        <a:gd name="connsiteY5" fmla="*/ 1725263 h 4880473"/>
                        <a:gd name="connsiteX6" fmla="*/ 2805718 w 4880473"/>
                        <a:gd name="connsiteY6" fmla="*/ 2047002 h 4880473"/>
                        <a:gd name="connsiteX7" fmla="*/ 2440237 w 4880473"/>
                        <a:gd name="connsiteY7" fmla="*/ 2440237 h 4880473"/>
                        <a:gd name="connsiteX8" fmla="*/ 2078716 w 4880473"/>
                        <a:gd name="connsiteY8" fmla="*/ 2112375 h 4880473"/>
                        <a:gd name="connsiteX9" fmla="*/ 1771424 w 4880473"/>
                        <a:gd name="connsiteY9" fmla="*/ 1833693 h 4880473"/>
                        <a:gd name="connsiteX10" fmla="*/ 1409903 w 4880473"/>
                        <a:gd name="connsiteY10" fmla="*/ 1505831 h 4880473"/>
                        <a:gd name="connsiteX11" fmla="*/ 1048383 w 4880473"/>
                        <a:gd name="connsiteY11" fmla="*/ 1177970 h 4880473"/>
                        <a:gd name="connsiteX12" fmla="*/ 632634 w 4880473"/>
                        <a:gd name="connsiteY12" fmla="*/ 800929 h 4880473"/>
                        <a:gd name="connsiteX0" fmla="*/ 632634 w 4880473"/>
                        <a:gd name="connsiteY0" fmla="*/ 800929 h 4880473"/>
                        <a:gd name="connsiteX1" fmla="*/ 2336130 w 4880473"/>
                        <a:gd name="connsiteY1" fmla="*/ 2222 h 4880473"/>
                        <a:gd name="connsiteX2" fmla="*/ 4101513 w 4880473"/>
                        <a:gd name="connsiteY2" fmla="*/ 652803 h 488047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4880473" h="4880473" stroke="0" extrusionOk="0">
                          <a:moveTo>
                            <a:pt x="632634" y="800929"/>
                          </a:moveTo>
                          <a:cubicBezTo>
                            <a:pt x="924495" y="227402"/>
                            <a:pt x="1631087" y="50049"/>
                            <a:pt x="2336130" y="2222"/>
                          </a:cubicBezTo>
                          <a:cubicBezTo>
                            <a:pt x="3073858" y="-7512"/>
                            <a:pt x="3560925" y="210682"/>
                            <a:pt x="4101513" y="652803"/>
                          </a:cubicBezTo>
                          <a:cubicBezTo>
                            <a:pt x="4025902" y="774606"/>
                            <a:pt x="3822370" y="904315"/>
                            <a:pt x="3736032" y="1046038"/>
                          </a:cubicBezTo>
                          <a:cubicBezTo>
                            <a:pt x="3649694" y="1187761"/>
                            <a:pt x="3496582" y="1229750"/>
                            <a:pt x="3403777" y="1403525"/>
                          </a:cubicBezTo>
                          <a:cubicBezTo>
                            <a:pt x="3310972" y="1577300"/>
                            <a:pt x="3150413" y="1645651"/>
                            <a:pt x="3104747" y="1725263"/>
                          </a:cubicBezTo>
                          <a:cubicBezTo>
                            <a:pt x="3059082" y="1804875"/>
                            <a:pt x="2909763" y="1922081"/>
                            <a:pt x="2805718" y="2047002"/>
                          </a:cubicBezTo>
                          <a:cubicBezTo>
                            <a:pt x="2701672" y="2171923"/>
                            <a:pt x="2552927" y="2239053"/>
                            <a:pt x="2440237" y="2440237"/>
                          </a:cubicBezTo>
                          <a:cubicBezTo>
                            <a:pt x="2252462" y="2293336"/>
                            <a:pt x="2266347" y="2232572"/>
                            <a:pt x="2078716" y="2112375"/>
                          </a:cubicBezTo>
                          <a:cubicBezTo>
                            <a:pt x="1891085" y="1992178"/>
                            <a:pt x="1866035" y="1866702"/>
                            <a:pt x="1771424" y="1833693"/>
                          </a:cubicBezTo>
                          <a:cubicBezTo>
                            <a:pt x="1676813" y="1800684"/>
                            <a:pt x="1563545" y="1613056"/>
                            <a:pt x="1409903" y="1505831"/>
                          </a:cubicBezTo>
                          <a:cubicBezTo>
                            <a:pt x="1256261" y="1398606"/>
                            <a:pt x="1156573" y="1228967"/>
                            <a:pt x="1048383" y="1177970"/>
                          </a:cubicBezTo>
                          <a:cubicBezTo>
                            <a:pt x="940193" y="1126973"/>
                            <a:pt x="768923" y="922781"/>
                            <a:pt x="632634" y="800929"/>
                          </a:cubicBezTo>
                          <a:close/>
                        </a:path>
                        <a:path w="4880473" h="4880473" fill="none" extrusionOk="0">
                          <a:moveTo>
                            <a:pt x="632634" y="800929"/>
                          </a:moveTo>
                          <a:cubicBezTo>
                            <a:pt x="1156926" y="423097"/>
                            <a:pt x="1752728" y="-29803"/>
                            <a:pt x="2336130" y="2222"/>
                          </a:cubicBezTo>
                          <a:cubicBezTo>
                            <a:pt x="3022241" y="-187159"/>
                            <a:pt x="3564560" y="218394"/>
                            <a:pt x="4101513" y="652803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BE" dirty="0">
                <a:latin typeface="Helvetica Neue" panose="02000503000000020004"/>
              </a:endParaRPr>
            </a:p>
          </p:txBody>
        </p:sp>
        <p:sp>
          <p:nvSpPr>
            <p:cNvPr id="12" name="Arc 11">
              <a:extLst>
                <a:ext uri="{FF2B5EF4-FFF2-40B4-BE49-F238E27FC236}">
                  <a16:creationId xmlns:a16="http://schemas.microsoft.com/office/drawing/2014/main" id="{4281D85E-46CC-C867-E803-56101B688A04}"/>
                </a:ext>
              </a:extLst>
            </p:cNvPr>
            <p:cNvSpPr>
              <a:spLocks noChangeAspect="1"/>
            </p:cNvSpPr>
            <p:nvPr/>
          </p:nvSpPr>
          <p:spPr>
            <a:xfrm rot="-7200000">
              <a:off x="3655761" y="988128"/>
              <a:ext cx="4880473" cy="4880473"/>
            </a:xfrm>
            <a:prstGeom prst="arc">
              <a:avLst>
                <a:gd name="adj1" fmla="val 14344908"/>
                <a:gd name="adj2" fmla="val 18162450"/>
              </a:avLst>
            </a:prstGeom>
            <a:ln w="38100" cap="rnd">
              <a:solidFill>
                <a:schemeClr val="accent1"/>
              </a:solidFill>
              <a:headEnd type="none"/>
              <a:tailEnd type="triangle" w="lg" len="lg"/>
              <a:extLst>
                <a:ext uri="{C807C97D-BFC1-408E-A445-0C87EB9F89A2}">
                  <ask:lineSketchStyleProps xmlns:ask="http://schemas.microsoft.com/office/drawing/2018/sketchyshapes" sd="1219033472">
                    <a:custGeom>
                      <a:avLst/>
                      <a:gdLst>
                        <a:gd name="connsiteX0" fmla="*/ 632634 w 4880473"/>
                        <a:gd name="connsiteY0" fmla="*/ 800929 h 4880473"/>
                        <a:gd name="connsiteX1" fmla="*/ 2336130 w 4880473"/>
                        <a:gd name="connsiteY1" fmla="*/ 2222 h 4880473"/>
                        <a:gd name="connsiteX2" fmla="*/ 4101513 w 4880473"/>
                        <a:gd name="connsiteY2" fmla="*/ 652803 h 4880473"/>
                        <a:gd name="connsiteX3" fmla="*/ 3736032 w 4880473"/>
                        <a:gd name="connsiteY3" fmla="*/ 1046038 h 4880473"/>
                        <a:gd name="connsiteX4" fmla="*/ 3403777 w 4880473"/>
                        <a:gd name="connsiteY4" fmla="*/ 1403525 h 4880473"/>
                        <a:gd name="connsiteX5" fmla="*/ 3104747 w 4880473"/>
                        <a:gd name="connsiteY5" fmla="*/ 1725263 h 4880473"/>
                        <a:gd name="connsiteX6" fmla="*/ 2805718 w 4880473"/>
                        <a:gd name="connsiteY6" fmla="*/ 2047002 h 4880473"/>
                        <a:gd name="connsiteX7" fmla="*/ 2440237 w 4880473"/>
                        <a:gd name="connsiteY7" fmla="*/ 2440237 h 4880473"/>
                        <a:gd name="connsiteX8" fmla="*/ 2078716 w 4880473"/>
                        <a:gd name="connsiteY8" fmla="*/ 2112375 h 4880473"/>
                        <a:gd name="connsiteX9" fmla="*/ 1771424 w 4880473"/>
                        <a:gd name="connsiteY9" fmla="*/ 1833693 h 4880473"/>
                        <a:gd name="connsiteX10" fmla="*/ 1409903 w 4880473"/>
                        <a:gd name="connsiteY10" fmla="*/ 1505831 h 4880473"/>
                        <a:gd name="connsiteX11" fmla="*/ 1048383 w 4880473"/>
                        <a:gd name="connsiteY11" fmla="*/ 1177970 h 4880473"/>
                        <a:gd name="connsiteX12" fmla="*/ 632634 w 4880473"/>
                        <a:gd name="connsiteY12" fmla="*/ 800929 h 4880473"/>
                        <a:gd name="connsiteX0" fmla="*/ 632634 w 4880473"/>
                        <a:gd name="connsiteY0" fmla="*/ 800929 h 4880473"/>
                        <a:gd name="connsiteX1" fmla="*/ 2336130 w 4880473"/>
                        <a:gd name="connsiteY1" fmla="*/ 2222 h 4880473"/>
                        <a:gd name="connsiteX2" fmla="*/ 4101513 w 4880473"/>
                        <a:gd name="connsiteY2" fmla="*/ 652803 h 488047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4880473" h="4880473" stroke="0" extrusionOk="0">
                          <a:moveTo>
                            <a:pt x="632634" y="800929"/>
                          </a:moveTo>
                          <a:cubicBezTo>
                            <a:pt x="924495" y="227402"/>
                            <a:pt x="1631087" y="50049"/>
                            <a:pt x="2336130" y="2222"/>
                          </a:cubicBezTo>
                          <a:cubicBezTo>
                            <a:pt x="3073858" y="-7512"/>
                            <a:pt x="3560925" y="210682"/>
                            <a:pt x="4101513" y="652803"/>
                          </a:cubicBezTo>
                          <a:cubicBezTo>
                            <a:pt x="4025902" y="774606"/>
                            <a:pt x="3822370" y="904315"/>
                            <a:pt x="3736032" y="1046038"/>
                          </a:cubicBezTo>
                          <a:cubicBezTo>
                            <a:pt x="3649694" y="1187761"/>
                            <a:pt x="3496582" y="1229750"/>
                            <a:pt x="3403777" y="1403525"/>
                          </a:cubicBezTo>
                          <a:cubicBezTo>
                            <a:pt x="3310972" y="1577300"/>
                            <a:pt x="3150413" y="1645651"/>
                            <a:pt x="3104747" y="1725263"/>
                          </a:cubicBezTo>
                          <a:cubicBezTo>
                            <a:pt x="3059082" y="1804875"/>
                            <a:pt x="2909763" y="1922081"/>
                            <a:pt x="2805718" y="2047002"/>
                          </a:cubicBezTo>
                          <a:cubicBezTo>
                            <a:pt x="2701672" y="2171923"/>
                            <a:pt x="2552927" y="2239053"/>
                            <a:pt x="2440237" y="2440237"/>
                          </a:cubicBezTo>
                          <a:cubicBezTo>
                            <a:pt x="2252462" y="2293336"/>
                            <a:pt x="2266347" y="2232572"/>
                            <a:pt x="2078716" y="2112375"/>
                          </a:cubicBezTo>
                          <a:cubicBezTo>
                            <a:pt x="1891085" y="1992178"/>
                            <a:pt x="1866035" y="1866702"/>
                            <a:pt x="1771424" y="1833693"/>
                          </a:cubicBezTo>
                          <a:cubicBezTo>
                            <a:pt x="1676813" y="1800684"/>
                            <a:pt x="1563545" y="1613056"/>
                            <a:pt x="1409903" y="1505831"/>
                          </a:cubicBezTo>
                          <a:cubicBezTo>
                            <a:pt x="1256261" y="1398606"/>
                            <a:pt x="1156573" y="1228967"/>
                            <a:pt x="1048383" y="1177970"/>
                          </a:cubicBezTo>
                          <a:cubicBezTo>
                            <a:pt x="940193" y="1126973"/>
                            <a:pt x="768923" y="922781"/>
                            <a:pt x="632634" y="800929"/>
                          </a:cubicBezTo>
                          <a:close/>
                        </a:path>
                        <a:path w="4880473" h="4880473" fill="none" extrusionOk="0">
                          <a:moveTo>
                            <a:pt x="632634" y="800929"/>
                          </a:moveTo>
                          <a:cubicBezTo>
                            <a:pt x="1156926" y="423097"/>
                            <a:pt x="1752728" y="-29803"/>
                            <a:pt x="2336130" y="2222"/>
                          </a:cubicBezTo>
                          <a:cubicBezTo>
                            <a:pt x="3022241" y="-187159"/>
                            <a:pt x="3564560" y="218394"/>
                            <a:pt x="4101513" y="652803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BE">
                <a:latin typeface="Helvetica Neue" panose="02000503000000020004"/>
              </a:endParaRPr>
            </a:p>
          </p:txBody>
        </p:sp>
      </p:grpSp>
      <p:sp>
        <p:nvSpPr>
          <p:cNvPr id="21" name="ZoneTexte 20">
            <a:extLst>
              <a:ext uri="{FF2B5EF4-FFF2-40B4-BE49-F238E27FC236}">
                <a16:creationId xmlns:a16="http://schemas.microsoft.com/office/drawing/2014/main" id="{47A9D944-0C47-F930-D313-DAD1683703D1}"/>
              </a:ext>
            </a:extLst>
          </p:cNvPr>
          <p:cNvSpPr txBox="1"/>
          <p:nvPr/>
        </p:nvSpPr>
        <p:spPr>
          <a:xfrm>
            <a:off x="287606" y="1350405"/>
            <a:ext cx="2257105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/>
              <a:t>VOIR</a:t>
            </a:r>
            <a:endParaRPr lang="fr-BE" b="1" u="sng" dirty="0"/>
          </a:p>
          <a:p>
            <a:r>
              <a:rPr lang="fr-BE" sz="1600" dirty="0"/>
              <a:t> = Écouter l’histoire et le vécu des peuples</a:t>
            </a:r>
          </a:p>
          <a:p>
            <a:r>
              <a:rPr lang="fr-BE" sz="1600" dirty="0"/>
              <a:t>&lt; Concret</a:t>
            </a:r>
          </a:p>
          <a:p>
            <a:r>
              <a:rPr lang="fr-BE" sz="1600" dirty="0"/>
              <a:t>&lt; Contexte</a:t>
            </a:r>
          </a:p>
          <a:p>
            <a:r>
              <a:rPr lang="fr-BE" sz="1600" dirty="0"/>
              <a:t>&lt; Crises</a:t>
            </a:r>
            <a:endParaRPr lang="fr-FR" sz="1600" dirty="0"/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3669BDA1-6839-4842-B244-6FA6B6371CA1}"/>
              </a:ext>
            </a:extLst>
          </p:cNvPr>
          <p:cNvSpPr txBox="1"/>
          <p:nvPr/>
        </p:nvSpPr>
        <p:spPr>
          <a:xfrm>
            <a:off x="4050673" y="2942454"/>
            <a:ext cx="2721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Théologie du dialogue</a:t>
            </a:r>
            <a:endParaRPr lang="fr-BE" b="1" dirty="0"/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5FF7FFDC-5356-D95B-20F6-0E35DE7C2FB8}"/>
              </a:ext>
            </a:extLst>
          </p:cNvPr>
          <p:cNvSpPr txBox="1"/>
          <p:nvPr/>
        </p:nvSpPr>
        <p:spPr>
          <a:xfrm>
            <a:off x="7846803" y="1286332"/>
            <a:ext cx="2635495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/>
              <a:t>JUGER</a:t>
            </a:r>
          </a:p>
          <a:p>
            <a:r>
              <a:rPr lang="fr-FR" sz="1600" dirty="0"/>
              <a:t>= À la lumière de l’Évangile et de la Résurrection du Christ</a:t>
            </a:r>
          </a:p>
          <a:p>
            <a:endParaRPr lang="fr-FR" sz="1600" dirty="0"/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fr-FR" sz="1600" dirty="0"/>
              <a:t>Relecture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fr-FR" sz="1600" dirty="0"/>
              <a:t>Exercices d’herméneutique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fr-FR" sz="1600" dirty="0"/>
              <a:t>Réinterprétation</a:t>
            </a:r>
          </a:p>
          <a:p>
            <a:pPr marL="742950" lvl="1" indent="-285750">
              <a:buFontTx/>
              <a:buChar char="-"/>
            </a:pPr>
            <a:r>
              <a:rPr lang="fr-FR" sz="1600" dirty="0"/>
              <a:t>Miséricorde</a:t>
            </a:r>
          </a:p>
          <a:p>
            <a:pPr marL="742950" lvl="1" indent="-285750">
              <a:buFontTx/>
              <a:buChar char="-"/>
            </a:pPr>
            <a:r>
              <a:rPr lang="fr-FR" sz="1600" dirty="0"/>
              <a:t>Espérance</a:t>
            </a:r>
            <a:endParaRPr lang="fr-BE" sz="1600" dirty="0"/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B4032C5B-42D4-2BAF-2B21-8E34E6B146A6}"/>
              </a:ext>
            </a:extLst>
          </p:cNvPr>
          <p:cNvSpPr txBox="1"/>
          <p:nvPr/>
        </p:nvSpPr>
        <p:spPr>
          <a:xfrm>
            <a:off x="3884458" y="5058657"/>
            <a:ext cx="442308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/>
              <a:t>AGIR</a:t>
            </a:r>
          </a:p>
          <a:p>
            <a:r>
              <a:rPr lang="fr-FR" dirty="0">
                <a:sym typeface="Wingdings" panose="05000000000000000000" pitchFamily="2" charset="2"/>
              </a:rPr>
              <a:t></a:t>
            </a:r>
            <a:r>
              <a:rPr lang="fr-FR" i="1" dirty="0">
                <a:sym typeface="Wingdings" panose="05000000000000000000" pitchFamily="2" charset="2"/>
              </a:rPr>
              <a:t> </a:t>
            </a:r>
            <a:r>
              <a:rPr lang="fr-FR" i="1" dirty="0" err="1"/>
              <a:t>Métanoia</a:t>
            </a:r>
            <a:endParaRPr lang="fr-FR" i="1" dirty="0"/>
          </a:p>
          <a:p>
            <a:r>
              <a:rPr lang="fr-FR" dirty="0">
                <a:sym typeface="Wingdings" panose="05000000000000000000" pitchFamily="2" charset="2"/>
              </a:rPr>
              <a:t> </a:t>
            </a:r>
            <a:r>
              <a:rPr lang="fr-FR" dirty="0"/>
              <a:t>Pratique du dialogue</a:t>
            </a:r>
          </a:p>
          <a:p>
            <a:r>
              <a:rPr lang="fr-FR" dirty="0">
                <a:sym typeface="Wingdings" panose="05000000000000000000" pitchFamily="2" charset="2"/>
              </a:rPr>
              <a:t> </a:t>
            </a:r>
            <a:r>
              <a:rPr lang="fr-FR" dirty="0"/>
              <a:t>Culture de la rencontre</a:t>
            </a:r>
          </a:p>
          <a:p>
            <a:r>
              <a:rPr lang="fr-FR" dirty="0">
                <a:sym typeface="Wingdings" panose="05000000000000000000" pitchFamily="2" charset="2"/>
              </a:rPr>
              <a:t> </a:t>
            </a:r>
            <a:r>
              <a:rPr lang="fr-FR" dirty="0"/>
              <a:t>Fraternité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08E874E5-D76E-4501-E73A-7EAE5547F7F8}"/>
              </a:ext>
            </a:extLst>
          </p:cNvPr>
          <p:cNvSpPr txBox="1"/>
          <p:nvPr/>
        </p:nvSpPr>
        <p:spPr>
          <a:xfrm>
            <a:off x="813618" y="6599864"/>
            <a:ext cx="846038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Geoffrey Legrand - Jeudi 2 févier 2023 – 28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journée pastorale</a:t>
            </a:r>
            <a:endParaRPr lang="fr-BE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061055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0FFB5BE-42C1-6072-FB7B-5735E52069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8596668" cy="1320800"/>
          </a:xfrm>
        </p:spPr>
        <p:txBody>
          <a:bodyPr/>
          <a:lstStyle/>
          <a:p>
            <a:r>
              <a:rPr lang="fr-FR" dirty="0"/>
              <a:t>2.4. Retour sur nos acquis</a:t>
            </a:r>
            <a:endParaRPr lang="fr-BE" dirty="0"/>
          </a:p>
        </p:txBody>
      </p:sp>
      <p:graphicFrame>
        <p:nvGraphicFramePr>
          <p:cNvPr id="6" name="Tableau 6">
            <a:extLst>
              <a:ext uri="{FF2B5EF4-FFF2-40B4-BE49-F238E27FC236}">
                <a16:creationId xmlns:a16="http://schemas.microsoft.com/office/drawing/2014/main" id="{E9E579C1-B13B-5B07-EE52-96CBC455ABA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64016987"/>
              </p:ext>
            </p:extLst>
          </p:nvPr>
        </p:nvGraphicFramePr>
        <p:xfrm>
          <a:off x="0" y="805343"/>
          <a:ext cx="12214371" cy="61017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21688">
                  <a:extLst>
                    <a:ext uri="{9D8B030D-6E8A-4147-A177-3AD203B41FA5}">
                      <a16:colId xmlns:a16="http://schemas.microsoft.com/office/drawing/2014/main" val="3325687543"/>
                    </a:ext>
                  </a:extLst>
                </a:gridCol>
                <a:gridCol w="6640460">
                  <a:extLst>
                    <a:ext uri="{9D8B030D-6E8A-4147-A177-3AD203B41FA5}">
                      <a16:colId xmlns:a16="http://schemas.microsoft.com/office/drawing/2014/main" val="3002645964"/>
                    </a:ext>
                  </a:extLst>
                </a:gridCol>
                <a:gridCol w="1552223">
                  <a:extLst>
                    <a:ext uri="{9D8B030D-6E8A-4147-A177-3AD203B41FA5}">
                      <a16:colId xmlns:a16="http://schemas.microsoft.com/office/drawing/2014/main" val="1698648900"/>
                    </a:ext>
                  </a:extLst>
                </a:gridCol>
              </a:tblGrid>
              <a:tr h="929205">
                <a:tc>
                  <a:txBody>
                    <a:bodyPr/>
                    <a:lstStyle/>
                    <a:p>
                      <a:r>
                        <a:rPr lang="fr-FR" dirty="0"/>
                        <a:t>VOIR</a:t>
                      </a:r>
                    </a:p>
                    <a:p>
                      <a:r>
                        <a:rPr lang="fr-FR" dirty="0"/>
                        <a:t>= Discerner des lieux, </a:t>
                      </a:r>
                      <a:r>
                        <a:rPr lang="fr-FR" dirty="0">
                          <a:solidFill>
                            <a:srgbClr val="FFFF00"/>
                          </a:solidFill>
                        </a:rPr>
                        <a:t>transformer chaque crise en </a:t>
                      </a:r>
                      <a:r>
                        <a:rPr lang="fr-FR" i="1" dirty="0">
                          <a:solidFill>
                            <a:srgbClr val="FFFF00"/>
                          </a:solidFill>
                        </a:rPr>
                        <a:t>kairos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JUGER</a:t>
                      </a:r>
                    </a:p>
                    <a:p>
                      <a:r>
                        <a:rPr lang="fr-FR" dirty="0"/>
                        <a:t>= Relire, réinterpréter (exercice d’herméneutique)</a:t>
                      </a:r>
                      <a:endParaRPr lang="fr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AGIR</a:t>
                      </a:r>
                    </a:p>
                    <a:p>
                      <a:r>
                        <a:rPr lang="fr-FR" dirty="0"/>
                        <a:t>= Construire ensemble</a:t>
                      </a:r>
                      <a:endParaRPr lang="fr-B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3197863"/>
                  </a:ext>
                </a:extLst>
              </a:tr>
              <a:tr h="5172576">
                <a:tc>
                  <a:txBody>
                    <a:bodyPr/>
                    <a:lstStyle/>
                    <a:p>
                      <a:r>
                        <a:rPr lang="fr-FR" u="sng" dirty="0"/>
                        <a:t>Crises</a:t>
                      </a:r>
                      <a:r>
                        <a:rPr lang="fr-FR" dirty="0"/>
                        <a:t> politiques, sociales, économiques</a:t>
                      </a:r>
                    </a:p>
                    <a:p>
                      <a:endParaRPr lang="fr-FR" dirty="0"/>
                    </a:p>
                    <a:p>
                      <a:endParaRPr lang="fr-FR" dirty="0"/>
                    </a:p>
                    <a:p>
                      <a:r>
                        <a:rPr lang="fr-FR" u="sng" dirty="0"/>
                        <a:t>Crises</a:t>
                      </a:r>
                      <a:r>
                        <a:rPr lang="fr-FR" dirty="0"/>
                        <a:t> écologiques et sanitaires</a:t>
                      </a:r>
                    </a:p>
                    <a:p>
                      <a:endParaRPr lang="fr-FR" dirty="0"/>
                    </a:p>
                    <a:p>
                      <a:endParaRPr lang="fr-FR" dirty="0"/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u="sng" dirty="0"/>
                        <a:t>Crises</a:t>
                      </a:r>
                      <a:r>
                        <a:rPr lang="fr-FR" dirty="0"/>
                        <a:t> des migrants, crises de la liberté religieuse</a:t>
                      </a:r>
                    </a:p>
                    <a:p>
                      <a:pPr algn="ctr"/>
                      <a:endParaRPr lang="fr-FR" u="sng" dirty="0"/>
                    </a:p>
                    <a:p>
                      <a:pPr algn="ctr"/>
                      <a:endParaRPr lang="fr-FR" u="sng" dirty="0"/>
                    </a:p>
                    <a:p>
                      <a:pPr algn="ctr"/>
                      <a:r>
                        <a:rPr lang="fr-FR" u="sng" dirty="0"/>
                        <a:t>CAUSES</a:t>
                      </a:r>
                      <a:r>
                        <a:rPr lang="fr-FR" u="none" dirty="0"/>
                        <a:t> </a:t>
                      </a:r>
                    </a:p>
                    <a:p>
                      <a:endParaRPr lang="fr-FR" sz="200" dirty="0"/>
                    </a:p>
                    <a:p>
                      <a:pPr marL="0" indent="0" algn="ctr">
                        <a:buFontTx/>
                        <a:buNone/>
                      </a:pPr>
                      <a:endParaRPr lang="fr-FR" sz="400" dirty="0"/>
                    </a:p>
                    <a:p>
                      <a:pPr marL="285750" indent="-285750" algn="ctr">
                        <a:buFontTx/>
                        <a:buChar char="-"/>
                      </a:pPr>
                      <a:r>
                        <a:rPr lang="fr-FR" dirty="0"/>
                        <a:t>Paradigme technocratique</a:t>
                      </a:r>
                    </a:p>
                    <a:p>
                      <a:pPr marL="285750" indent="-285750" algn="ctr">
                        <a:buFontTx/>
                        <a:buChar char="-"/>
                      </a:pPr>
                      <a:r>
                        <a:rPr lang="fr-FR" dirty="0"/>
                        <a:t>Anthropocentrisme</a:t>
                      </a:r>
                    </a:p>
                    <a:p>
                      <a:pPr marL="285750" marR="0" lvl="0" indent="-28575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fr-FR" dirty="0"/>
                        <a:t>Individualisme</a:t>
                      </a:r>
                    </a:p>
                    <a:p>
                      <a:pPr marL="0" indent="0" algn="ctr">
                        <a:buFontTx/>
                        <a:buNone/>
                      </a:pPr>
                      <a:endParaRPr lang="fr-FR" dirty="0"/>
                    </a:p>
                    <a:p>
                      <a:endParaRPr lang="fr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fr-BE" i="1" dirty="0" err="1"/>
                        <a:t>Laudato</a:t>
                      </a:r>
                      <a:r>
                        <a:rPr lang="fr-BE" i="1" dirty="0"/>
                        <a:t> si’ </a:t>
                      </a:r>
                      <a:r>
                        <a:rPr lang="fr-BE" dirty="0"/>
                        <a:t>: encyclique écologique et sociale pour répondre au cri de la terre et des plus pauvres</a:t>
                      </a:r>
                    </a:p>
                    <a:p>
                      <a:pPr marL="0" indent="0">
                        <a:buFontTx/>
                        <a:buNone/>
                      </a:pPr>
                      <a:endParaRPr lang="fr-BE" sz="1000" dirty="0"/>
                    </a:p>
                    <a:p>
                      <a:pPr marL="0" indent="0">
                        <a:buFontTx/>
                        <a:buNone/>
                      </a:pPr>
                      <a:r>
                        <a:rPr lang="fr-BE" dirty="0"/>
                        <a:t>Ex.:  </a:t>
                      </a:r>
                      <a:r>
                        <a:rPr lang="fr-BE" dirty="0" err="1"/>
                        <a:t>Gn</a:t>
                      </a:r>
                      <a:r>
                        <a:rPr lang="fr-BE" dirty="0"/>
                        <a:t> 2, 15 &gt; </a:t>
                      </a:r>
                      <a:r>
                        <a:rPr lang="fr-BE" dirty="0" err="1"/>
                        <a:t>Gn</a:t>
                      </a:r>
                      <a:r>
                        <a:rPr lang="fr-BE" dirty="0"/>
                        <a:t> 1, 28 : « soumettez-la »</a:t>
                      </a:r>
                      <a:endParaRPr lang="fr-BE" dirty="0">
                        <a:sym typeface="Wingdings" panose="05000000000000000000" pitchFamily="2" charset="2"/>
                      </a:endParaRPr>
                    </a:p>
                    <a:p>
                      <a:pPr marL="285750" indent="-285750">
                        <a:buFont typeface="Wingdings" panose="05000000000000000000" pitchFamily="2" charset="2"/>
                        <a:buChar char="à"/>
                      </a:pPr>
                      <a:r>
                        <a:rPr lang="fr-BE" dirty="0">
                          <a:sym typeface="Wingdings" panose="05000000000000000000" pitchFamily="2" charset="2"/>
                        </a:rPr>
                        <a:t>Protéger, sauvegarder, préserver, soigner, cultiver, etc. 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à"/>
                      </a:pPr>
                      <a:r>
                        <a:rPr lang="fr-BE" dirty="0">
                          <a:sym typeface="Wingdings" panose="05000000000000000000" pitchFamily="2" charset="2"/>
                        </a:rPr>
                        <a:t>« Tout est lié »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endParaRPr lang="fr-BE" dirty="0">
                        <a:sym typeface="Wingdings" panose="05000000000000000000" pitchFamily="2" charset="2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fr-BE" i="1" dirty="0" err="1">
                          <a:sym typeface="Wingdings" panose="05000000000000000000" pitchFamily="2" charset="2"/>
                        </a:rPr>
                        <a:t>Fratelli</a:t>
                      </a:r>
                      <a:r>
                        <a:rPr lang="fr-BE" i="1" dirty="0">
                          <a:sym typeface="Wingdings" panose="05000000000000000000" pitchFamily="2" charset="2"/>
                        </a:rPr>
                        <a:t> tutti </a:t>
                      </a:r>
                      <a:r>
                        <a:rPr lang="fr-BE" i="0" dirty="0">
                          <a:sym typeface="Wingdings" panose="05000000000000000000" pitchFamily="2" charset="2"/>
                        </a:rPr>
                        <a:t>: encyclique sur la fraternité et l’amitié sociale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fr-BE" dirty="0">
                          <a:sym typeface="Wingdings" panose="05000000000000000000" pitchFamily="2" charset="2"/>
                        </a:rPr>
                        <a:t>Ex.: La parabole du </a:t>
                      </a:r>
                      <a:r>
                        <a:rPr lang="fr-BE" i="1" dirty="0">
                          <a:sym typeface="Wingdings" panose="05000000000000000000" pitchFamily="2" charset="2"/>
                        </a:rPr>
                        <a:t>Bon Samaritain</a:t>
                      </a:r>
                      <a:r>
                        <a:rPr lang="fr-BE" dirty="0">
                          <a:sym typeface="Wingdings" panose="05000000000000000000" pitchFamily="2" charset="2"/>
                        </a:rPr>
                        <a:t> (</a:t>
                      </a:r>
                      <a:r>
                        <a:rPr lang="fr-BE" dirty="0" err="1">
                          <a:sym typeface="Wingdings" panose="05000000000000000000" pitchFamily="2" charset="2"/>
                        </a:rPr>
                        <a:t>Lc</a:t>
                      </a:r>
                      <a:r>
                        <a:rPr lang="fr-BE" dirty="0">
                          <a:sym typeface="Wingdings" panose="05000000000000000000" pitchFamily="2" charset="2"/>
                        </a:rPr>
                        <a:t> 10, 25-37)</a:t>
                      </a:r>
                    </a:p>
                    <a:p>
                      <a:pPr marL="0" indent="0" algn="ctr">
                        <a:buFont typeface="Wingdings" panose="05000000000000000000" pitchFamily="2" charset="2"/>
                        <a:buNone/>
                      </a:pPr>
                      <a:endParaRPr lang="fr-BE" u="sng" dirty="0">
                        <a:sym typeface="Wingdings" panose="05000000000000000000" pitchFamily="2" charset="2"/>
                      </a:endParaRPr>
                    </a:p>
                    <a:p>
                      <a:pPr marL="0" indent="0" algn="ctr">
                        <a:buFont typeface="Wingdings" panose="05000000000000000000" pitchFamily="2" charset="2"/>
                        <a:buNone/>
                      </a:pPr>
                      <a:r>
                        <a:rPr lang="fr-BE" u="sng" dirty="0">
                          <a:sym typeface="Wingdings" panose="05000000000000000000" pitchFamily="2" charset="2"/>
                        </a:rPr>
                        <a:t>TRAVAIL COLLECTIF</a:t>
                      </a:r>
                      <a:r>
                        <a:rPr lang="fr-BE" u="none" dirty="0">
                          <a:sym typeface="Wingdings" panose="05000000000000000000" pitchFamily="2" charset="2"/>
                        </a:rPr>
                        <a:t> 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endParaRPr lang="fr-BE" sz="200" dirty="0">
                        <a:sym typeface="Wingdings" panose="05000000000000000000" pitchFamily="2" charset="2"/>
                      </a:endParaRPr>
                    </a:p>
                    <a:p>
                      <a:pPr marL="0" indent="0">
                        <a:buFontTx/>
                        <a:buNone/>
                      </a:pPr>
                      <a:endParaRPr lang="fr-FR" sz="400" dirty="0"/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fr-FR" dirty="0"/>
                        <a:t>&lt; Évangiles</a:t>
                      </a:r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fr-FR" dirty="0"/>
                        <a:t>&lt; Miséricorde</a:t>
                      </a:r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fr-FR" dirty="0"/>
                        <a:t>&lt; Espérance</a:t>
                      </a:r>
                    </a:p>
                    <a:p>
                      <a:pPr marL="0" indent="0" algn="ctr">
                        <a:buFontTx/>
                        <a:buNone/>
                      </a:pPr>
                      <a:endParaRPr lang="fr-FR" sz="1000" dirty="0"/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fr-FR" dirty="0"/>
                        <a:t>Adopter une herméneutique adéquate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endParaRPr lang="fr-FR" sz="100" i="1" dirty="0"/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fr-FR" i="1" dirty="0" err="1"/>
                        <a:t>Métanoia</a:t>
                      </a:r>
                      <a:endParaRPr lang="fr-FR" i="1" dirty="0"/>
                    </a:p>
                    <a:p>
                      <a:endParaRPr lang="fr-FR" dirty="0"/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fr-FR" dirty="0"/>
                        <a:t>Dialogue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fr-FR" dirty="0"/>
                        <a:t>Rencontre</a:t>
                      </a:r>
                    </a:p>
                    <a:p>
                      <a:endParaRPr lang="fr-FR" dirty="0"/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fr-FR" dirty="0"/>
                        <a:t>Fraternité</a:t>
                      </a:r>
                    </a:p>
                    <a:p>
                      <a:pPr marL="0" indent="0" algn="ctr">
                        <a:buFont typeface="Wingdings" panose="05000000000000000000" pitchFamily="2" charset="2"/>
                        <a:buNone/>
                      </a:pPr>
                      <a:endParaRPr lang="fr-BE" u="sng" dirty="0"/>
                    </a:p>
                    <a:p>
                      <a:pPr marL="0" indent="0" algn="ctr">
                        <a:buFont typeface="Wingdings" panose="05000000000000000000" pitchFamily="2" charset="2"/>
                        <a:buNone/>
                      </a:pPr>
                      <a:r>
                        <a:rPr lang="fr-BE" u="sng" dirty="0"/>
                        <a:t>SOLUTIONS</a:t>
                      </a:r>
                    </a:p>
                    <a:p>
                      <a:pPr marL="0" indent="0" algn="ctr">
                        <a:buFont typeface="Wingdings" panose="05000000000000000000" pitchFamily="2" charset="2"/>
                        <a:buNone/>
                      </a:pPr>
                      <a:endParaRPr lang="fr-BE" sz="400" u="sng" dirty="0"/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fr-FR" sz="1800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</a:rPr>
                        <a:t>« La crise peut devenir un </a:t>
                      </a:r>
                      <a:r>
                        <a:rPr lang="fr-FR" sz="1800" i="1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</a:rPr>
                        <a:t>kairos</a:t>
                      </a:r>
                      <a:r>
                        <a:rPr lang="fr-FR" sz="1800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</a:rPr>
                        <a:t>, un moment opportun </a:t>
                      </a:r>
                      <a:br>
                        <a:rPr lang="fr-FR" sz="1800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</a:rPr>
                      </a:br>
                      <a:r>
                        <a:rPr lang="fr-FR" sz="1800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</a:rPr>
                        <a:t>qui nous pousse à emprunter de nouveaux chemins »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5956031"/>
                  </a:ext>
                </a:extLst>
              </a:tr>
            </a:tbl>
          </a:graphicData>
        </a:graphic>
      </p:graphicFrame>
      <p:sp>
        <p:nvSpPr>
          <p:cNvPr id="3" name="ZoneTexte 2">
            <a:extLst>
              <a:ext uri="{FF2B5EF4-FFF2-40B4-BE49-F238E27FC236}">
                <a16:creationId xmlns:a16="http://schemas.microsoft.com/office/drawing/2014/main" id="{70F1A606-00A1-34CA-CA41-215ADA1598CD}"/>
              </a:ext>
            </a:extLst>
          </p:cNvPr>
          <p:cNvSpPr txBox="1"/>
          <p:nvPr/>
        </p:nvSpPr>
        <p:spPr>
          <a:xfrm>
            <a:off x="1865808" y="6581001"/>
            <a:ext cx="846038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Geoffrey Legrand - Jeudi 2 févier 2023 – 28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journée pastorale</a:t>
            </a:r>
            <a:endParaRPr lang="fr-BE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Accolade fermante 3">
            <a:extLst>
              <a:ext uri="{FF2B5EF4-FFF2-40B4-BE49-F238E27FC236}">
                <a16:creationId xmlns:a16="http://schemas.microsoft.com/office/drawing/2014/main" id="{92F7EB91-34AE-7179-1E4C-E69C422E1B39}"/>
              </a:ext>
            </a:extLst>
          </p:cNvPr>
          <p:cNvSpPr/>
          <p:nvPr/>
        </p:nvSpPr>
        <p:spPr>
          <a:xfrm>
            <a:off x="3473042" y="1772092"/>
            <a:ext cx="436228" cy="1778467"/>
          </a:xfrm>
          <a:prstGeom prst="rightBrace">
            <a:avLst>
              <a:gd name="adj1" fmla="val 8333"/>
              <a:gd name="adj2" fmla="val 5198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2306911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C47104A-BCC5-3FE4-3EAA-59BD3249CE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3768" y="265471"/>
            <a:ext cx="7329948" cy="1194619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fr-FR" sz="2800" i="1" dirty="0"/>
              <a:t>Quelques concepts en « théologie pratique fondamentale »</a:t>
            </a:r>
            <a:endParaRPr lang="fr-BE" sz="2800" i="1" dirty="0"/>
          </a:p>
        </p:txBody>
      </p:sp>
      <p:pic>
        <p:nvPicPr>
          <p:cNvPr id="1026" name="Picture 2" descr="Une image contenant texte, chat, assis, vieux&#10;&#10;Description générée automatiquement">
            <a:extLst>
              <a:ext uri="{FF2B5EF4-FFF2-40B4-BE49-F238E27FC236}">
                <a16:creationId xmlns:a16="http://schemas.microsoft.com/office/drawing/2014/main" id="{94D040BE-9121-BBDE-DA80-2021E1E3A9B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58" r="17603" b="9090"/>
          <a:stretch/>
        </p:blipFill>
        <p:spPr bwMode="auto">
          <a:xfrm>
            <a:off x="20" y="10"/>
            <a:ext cx="2734036" cy="6867719"/>
          </a:xfrm>
          <a:custGeom>
            <a:avLst/>
            <a:gdLst/>
            <a:ahLst/>
            <a:cxnLst/>
            <a:rect l="l" t="t" r="r" b="b"/>
            <a:pathLst>
              <a:path w="2734056" h="6858000">
                <a:moveTo>
                  <a:pt x="0" y="0"/>
                </a:moveTo>
                <a:lnTo>
                  <a:pt x="1674254" y="0"/>
                </a:lnTo>
                <a:lnTo>
                  <a:pt x="2734056" y="6850199"/>
                </a:lnTo>
                <a:lnTo>
                  <a:pt x="2734056" y="6858000"/>
                </a:lnTo>
                <a:lnTo>
                  <a:pt x="461457" y="6858000"/>
                </a:lnTo>
                <a:lnTo>
                  <a:pt x="0" y="4134118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1" name="Isosceles Triangle 1030">
            <a:extLst>
              <a:ext uri="{FF2B5EF4-FFF2-40B4-BE49-F238E27FC236}">
                <a16:creationId xmlns:a16="http://schemas.microsoft.com/office/drawing/2014/main" id="{EB6743CF-E74B-4A3C-A785-599069DB89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013201"/>
            <a:ext cx="476655" cy="2844800"/>
          </a:xfrm>
          <a:prstGeom prst="triangle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BE7FF2D-A8A8-5AC0-47A1-4002E1F02E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49561" y="1725551"/>
            <a:ext cx="6736891" cy="4315811"/>
          </a:xfrm>
        </p:spPr>
        <p:txBody>
          <a:bodyPr>
            <a:normAutofit/>
          </a:bodyPr>
          <a:lstStyle/>
          <a:p>
            <a:r>
              <a:rPr lang="fr-FR" sz="3000" dirty="0"/>
              <a:t>Les « lieux théologiques »</a:t>
            </a:r>
          </a:p>
          <a:p>
            <a:pPr marL="0" indent="0">
              <a:buNone/>
            </a:pPr>
            <a:endParaRPr lang="fr-FR" sz="3000" dirty="0"/>
          </a:p>
          <a:p>
            <a:pPr lvl="1"/>
            <a:r>
              <a:rPr lang="fr-FR" sz="2200" dirty="0"/>
              <a:t>Melchior Cano, </a:t>
            </a:r>
            <a:r>
              <a:rPr lang="fr-FR" sz="2200" i="1" dirty="0"/>
              <a:t>De </a:t>
            </a:r>
            <a:r>
              <a:rPr lang="fr-FR" sz="2200" i="1" dirty="0" err="1"/>
              <a:t>locis</a:t>
            </a:r>
            <a:r>
              <a:rPr lang="fr-FR" sz="2200" i="1" dirty="0"/>
              <a:t> </a:t>
            </a:r>
            <a:r>
              <a:rPr lang="fr-FR" sz="2200" i="1" dirty="0" err="1"/>
              <a:t>theologicis</a:t>
            </a:r>
            <a:r>
              <a:rPr lang="fr-FR" sz="2200" i="1" dirty="0"/>
              <a:t> </a:t>
            </a:r>
            <a:r>
              <a:rPr lang="fr-FR" sz="2200" dirty="0"/>
              <a:t>(1563)</a:t>
            </a:r>
          </a:p>
          <a:p>
            <a:pPr lvl="1"/>
            <a:r>
              <a:rPr lang="fr-FR" sz="2200" dirty="0"/>
              <a:t>« = Des domaines particulièrement stimulants pour la réflexion et l’argumentation théologiques »</a:t>
            </a:r>
          </a:p>
          <a:p>
            <a:pPr lvl="1"/>
            <a:r>
              <a:rPr lang="fr-FR" sz="2200" dirty="0"/>
              <a:t>7 lieux propres et 3 lieux annexes</a:t>
            </a:r>
          </a:p>
          <a:p>
            <a:pPr lvl="2"/>
            <a:r>
              <a:rPr lang="fr-FR" sz="2000" dirty="0"/>
              <a:t>Pertinence d’une philosophie de l’histoire pour la réflexion théologique</a:t>
            </a:r>
          </a:p>
          <a:p>
            <a:endParaRPr lang="fr-BE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282CA9-530C-60D0-9F84-C34AD6AD21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90663" y="6041362"/>
            <a:ext cx="683339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260EDD6C-1D29-4565-ACDC-92CD44B501D7}" type="slidenum">
              <a:rPr lang="fr-BE" smtClean="0"/>
              <a:pPr>
                <a:spcAft>
                  <a:spcPts val="600"/>
                </a:spcAft>
              </a:pPr>
              <a:t>4</a:t>
            </a:fld>
            <a:endParaRPr lang="fr-BE"/>
          </a:p>
        </p:txBody>
      </p:sp>
      <p:sp>
        <p:nvSpPr>
          <p:cNvPr id="6" name="Espace réservé du pied de page 3">
            <a:extLst>
              <a:ext uri="{FF2B5EF4-FFF2-40B4-BE49-F238E27FC236}">
                <a16:creationId xmlns:a16="http://schemas.microsoft.com/office/drawing/2014/main" id="{90FF3B3D-6593-2159-8978-1817EE292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34056" y="6592529"/>
            <a:ext cx="5646370" cy="306054"/>
          </a:xfrm>
        </p:spPr>
        <p:txBody>
          <a:bodyPr/>
          <a:lstStyle/>
          <a:p>
            <a:pPr algn="ctr"/>
            <a:r>
              <a:rPr lang="fr-FR" sz="1200" dirty="0"/>
              <a:t>Geoffrey 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Legr</a:t>
            </a:r>
            <a:r>
              <a:rPr lang="fr-FR" sz="1200" dirty="0"/>
              <a:t>and - Jeudi 2 févier 2023 – 28</a:t>
            </a:r>
            <a:r>
              <a:rPr lang="fr-FR" sz="1200" baseline="30000" dirty="0"/>
              <a:t>e</a:t>
            </a:r>
            <a:r>
              <a:rPr lang="fr-FR" sz="1200" dirty="0"/>
              <a:t> journée pastorale</a:t>
            </a:r>
            <a:endParaRPr lang="fr-BE" sz="1200" dirty="0"/>
          </a:p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6670742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EA39787-7875-89AD-738A-2C54F1CFDD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2.5. Concrètement…</a:t>
            </a:r>
            <a:endParaRPr lang="fr-BE" dirty="0"/>
          </a:p>
        </p:txBody>
      </p:sp>
      <p:graphicFrame>
        <p:nvGraphicFramePr>
          <p:cNvPr id="6" name="Tableau 6">
            <a:extLst>
              <a:ext uri="{FF2B5EF4-FFF2-40B4-BE49-F238E27FC236}">
                <a16:creationId xmlns:a16="http://schemas.microsoft.com/office/drawing/2014/main" id="{02D72D3A-B2E6-1BCF-0AA1-7E848B421B4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32060561"/>
              </p:ext>
            </p:extLst>
          </p:nvPr>
        </p:nvGraphicFramePr>
        <p:xfrm>
          <a:off x="352338" y="1359017"/>
          <a:ext cx="9504725" cy="43023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99251">
                  <a:extLst>
                    <a:ext uri="{9D8B030D-6E8A-4147-A177-3AD203B41FA5}">
                      <a16:colId xmlns:a16="http://schemas.microsoft.com/office/drawing/2014/main" val="2373734401"/>
                    </a:ext>
                  </a:extLst>
                </a:gridCol>
                <a:gridCol w="3900881">
                  <a:extLst>
                    <a:ext uri="{9D8B030D-6E8A-4147-A177-3AD203B41FA5}">
                      <a16:colId xmlns:a16="http://schemas.microsoft.com/office/drawing/2014/main" val="2303583851"/>
                    </a:ext>
                  </a:extLst>
                </a:gridCol>
                <a:gridCol w="3204593">
                  <a:extLst>
                    <a:ext uri="{9D8B030D-6E8A-4147-A177-3AD203B41FA5}">
                      <a16:colId xmlns:a16="http://schemas.microsoft.com/office/drawing/2014/main" val="506005894"/>
                    </a:ext>
                  </a:extLst>
                </a:gridCol>
              </a:tblGrid>
              <a:tr h="644751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Solidarité avec les plus pauvres</a:t>
                      </a:r>
                      <a:endParaRPr lang="fr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Engagement pour l’écologie intégrale</a:t>
                      </a:r>
                      <a:endParaRPr lang="fr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Ouverture au dialogue interreligieux</a:t>
                      </a:r>
                      <a:endParaRPr lang="fr-B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7190694"/>
                  </a:ext>
                </a:extLst>
              </a:tr>
              <a:tr h="3558133"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fr-FR" dirty="0"/>
                        <a:t>Événements thématiques : journée des migrants, journée mondiale des pauvres, etc.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dirty="0"/>
                        <a:t>Associations : Entraide et Fraternité, Action Vivre Ensemble, Caritas, etc.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dirty="0"/>
                        <a:t>…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endParaRPr lang="fr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fr-FR" dirty="0"/>
                        <a:t>Un livre : </a:t>
                      </a:r>
                      <a:r>
                        <a:rPr lang="fr-FR" i="1" dirty="0" err="1"/>
                        <a:t>Laudato</a:t>
                      </a:r>
                      <a:r>
                        <a:rPr lang="fr-FR" i="1" dirty="0"/>
                        <a:t> Si’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i="0" dirty="0" err="1"/>
                        <a:t>Écolieux</a:t>
                      </a:r>
                      <a:r>
                        <a:rPr lang="fr-FR" i="0" dirty="0"/>
                        <a:t> : « Village de François », potagers partagés, jardins maraîchers, etc.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i="0" dirty="0"/>
                        <a:t>Création de référents pour l’écologie intégrale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i="0" dirty="0"/>
                        <a:t>Des initiatives : Campus de la Transition, Label Église verte, Saison de la Création, Jeûne pour le climat, Assises chrétiennes de l’écologie, Café-restaurant « </a:t>
                      </a:r>
                      <a:r>
                        <a:rPr lang="fr-FR" i="0" dirty="0" err="1"/>
                        <a:t>Laudato</a:t>
                      </a:r>
                      <a:r>
                        <a:rPr lang="fr-FR" i="0" dirty="0"/>
                        <a:t> Si’ », etc.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fr-FR" dirty="0"/>
                        <a:t>Quelques livres : </a:t>
                      </a:r>
                      <a:r>
                        <a:rPr lang="fr-FR" i="1" dirty="0" err="1"/>
                        <a:t>Fratelli</a:t>
                      </a:r>
                      <a:r>
                        <a:rPr lang="fr-FR" i="1" dirty="0"/>
                        <a:t> tutti</a:t>
                      </a:r>
                      <a:r>
                        <a:rPr lang="fr-FR" dirty="0"/>
                        <a:t>, </a:t>
                      </a:r>
                      <a:r>
                        <a:rPr lang="fr-FR" i="1" dirty="0"/>
                        <a:t>Ouverture au dialogue interreligieux </a:t>
                      </a:r>
                      <a:r>
                        <a:rPr lang="fr-FR" dirty="0"/>
                        <a:t>(J. Melloni), </a:t>
                      </a:r>
                      <a:r>
                        <a:rPr lang="fr-FR" i="1" dirty="0"/>
                        <a:t>Des milles et une façons d’être juif ou musulmans </a:t>
                      </a:r>
                      <a:r>
                        <a:rPr lang="fr-FR" dirty="0"/>
                        <a:t>(D. </a:t>
                      </a:r>
                      <a:r>
                        <a:rPr lang="fr-FR" dirty="0" err="1"/>
                        <a:t>Horvilleur</a:t>
                      </a:r>
                      <a:r>
                        <a:rPr lang="fr-FR" dirty="0"/>
                        <a:t> et R. Benzine), etc.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dirty="0"/>
                        <a:t>Des organisations et des initiatives : El </a:t>
                      </a:r>
                      <a:r>
                        <a:rPr lang="fr-FR" dirty="0" err="1"/>
                        <a:t>Kalima</a:t>
                      </a:r>
                      <a:r>
                        <a:rPr lang="fr-FR" dirty="0"/>
                        <a:t>, In </a:t>
                      </a:r>
                      <a:r>
                        <a:rPr lang="fr-FR" dirty="0" err="1"/>
                        <a:t>Touch</a:t>
                      </a:r>
                      <a:r>
                        <a:rPr lang="fr-FR" dirty="0"/>
                        <a:t>, </a:t>
                      </a:r>
                      <a:r>
                        <a:rPr lang="fr-FR" dirty="0" err="1"/>
                        <a:t>Emouna</a:t>
                      </a:r>
                      <a:r>
                        <a:rPr lang="fr-FR" dirty="0"/>
                        <a:t>, </a:t>
                      </a:r>
                      <a:r>
                        <a:rPr lang="fr-FR" dirty="0" err="1"/>
                        <a:t>Focolare</a:t>
                      </a:r>
                      <a:r>
                        <a:rPr lang="fr-FR" dirty="0"/>
                        <a:t>, Centre Avec, etc.</a:t>
                      </a:r>
                      <a:endParaRPr lang="fr-B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3108516"/>
                  </a:ext>
                </a:extLst>
              </a:tr>
            </a:tbl>
          </a:graphicData>
        </a:graphic>
      </p:graphicFrame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8B5C648-C125-2CA7-F652-C159AD2320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EDD6C-1D29-4565-ACDC-92CD44B501D7}" type="slidenum">
              <a:rPr lang="fr-BE" smtClean="0"/>
              <a:t>40</a:t>
            </a:fld>
            <a:endParaRPr lang="fr-BE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C0763AF1-D47D-A5F8-C6AF-E2C6B72745A5}"/>
              </a:ext>
            </a:extLst>
          </p:cNvPr>
          <p:cNvSpPr txBox="1"/>
          <p:nvPr/>
        </p:nvSpPr>
        <p:spPr>
          <a:xfrm>
            <a:off x="1865808" y="6581001"/>
            <a:ext cx="846038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Geoffrey Legrand - Jeudi 2 févier 2023 – 28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journée pastorale</a:t>
            </a:r>
            <a:endParaRPr lang="fr-BE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BAE34A26-D5CC-C3DB-4B7B-4775CFE4725E}"/>
              </a:ext>
            </a:extLst>
          </p:cNvPr>
          <p:cNvSpPr txBox="1"/>
          <p:nvPr/>
        </p:nvSpPr>
        <p:spPr>
          <a:xfrm>
            <a:off x="1233518" y="5718196"/>
            <a:ext cx="73571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Pour une Église en « sortie missionnaire » qui annonce l’Évangile, tout en se renouvelant sans cesse (</a:t>
            </a:r>
            <a:r>
              <a:rPr lang="fr-FR" i="1" dirty="0" err="1"/>
              <a:t>Evangelii</a:t>
            </a:r>
            <a:r>
              <a:rPr lang="fr-FR" i="1" dirty="0"/>
              <a:t> </a:t>
            </a:r>
            <a:r>
              <a:rPr lang="fr-FR" i="1" dirty="0" err="1"/>
              <a:t>Gaudium</a:t>
            </a:r>
            <a:r>
              <a:rPr lang="fr-FR" dirty="0"/>
              <a:t>)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22756572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9A3FDCC-BCED-F318-D26D-2E1ABA3494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Agir ou construire ensemble …</a:t>
            </a:r>
            <a:endParaRPr lang="fr-BE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D57F9BE-A86C-F10D-C698-6FE9AC5985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EDD6C-1D29-4565-ACDC-92CD44B501D7}" type="slidenum">
              <a:rPr lang="fr-BE" smtClean="0"/>
              <a:t>41</a:t>
            </a:fld>
            <a:endParaRPr lang="fr-BE"/>
          </a:p>
        </p:txBody>
      </p:sp>
      <p:pic>
        <p:nvPicPr>
          <p:cNvPr id="6" name="Espace réservé du contenu 5">
            <a:extLst>
              <a:ext uri="{FF2B5EF4-FFF2-40B4-BE49-F238E27FC236}">
                <a16:creationId xmlns:a16="http://schemas.microsoft.com/office/drawing/2014/main" id="{AC928602-9094-FBC9-646F-8F3306E2815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8507" y="1852216"/>
            <a:ext cx="4336801" cy="3881437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58AE4A4B-8CE1-D486-48BF-C321AE9E3202}"/>
              </a:ext>
            </a:extLst>
          </p:cNvPr>
          <p:cNvSpPr txBox="1"/>
          <p:nvPr/>
        </p:nvSpPr>
        <p:spPr>
          <a:xfrm>
            <a:off x="1167579" y="6581001"/>
            <a:ext cx="846038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Geoffrey Legrand - Jeudi 2 févier 2023 – 28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journée pastorale</a:t>
            </a:r>
            <a:endParaRPr lang="fr-BE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05215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6D6AD4D-7B43-190C-BCEB-CF8D367354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Quelques références bibliographiques</a:t>
            </a:r>
            <a:endParaRPr lang="fr-BE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ECE8507-D4DD-A11A-4191-9C04D31D5A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7257" y="1710813"/>
            <a:ext cx="9336821" cy="4330549"/>
          </a:xfrm>
        </p:spPr>
        <p:txBody>
          <a:bodyPr>
            <a:normAutofit/>
          </a:bodyPr>
          <a:lstStyle/>
          <a:p>
            <a:pPr algn="just"/>
            <a:r>
              <a:rPr lang="fr-FR" sz="2200" dirty="0">
                <a:solidFill>
                  <a:schemeClr val="tx1"/>
                </a:solidFill>
                <a:latin typeface="+mj-lt"/>
              </a:rPr>
              <a:t>APTEF. Site internet : </a:t>
            </a:r>
            <a:r>
              <a:rPr lang="fr-FR" sz="2200" dirty="0">
                <a:solidFill>
                  <a:schemeClr val="tx1"/>
                </a:solidFill>
                <a:latin typeface="+mj-lt"/>
                <a:hlinkClick r:id="rId3"/>
              </a:rPr>
              <a:t>https://www.aptef.net/</a:t>
            </a:r>
            <a:endParaRPr lang="fr-FR" sz="2200" dirty="0">
              <a:solidFill>
                <a:schemeClr val="tx1"/>
              </a:solidFill>
              <a:latin typeface="+mj-lt"/>
            </a:endParaRPr>
          </a:p>
          <a:p>
            <a:pPr algn="just"/>
            <a:r>
              <a:rPr lang="fr-FR" sz="2200" dirty="0">
                <a:solidFill>
                  <a:schemeClr val="tx1"/>
                </a:solidFill>
                <a:latin typeface="+mj-lt"/>
              </a:rPr>
              <a:t>CURRÒ Salvatore, « Le défi de l’ ‘avec’ ou la pratique du ‘</a:t>
            </a:r>
            <a:r>
              <a:rPr lang="fr-FR" sz="2200" dirty="0" err="1">
                <a:solidFill>
                  <a:schemeClr val="tx1"/>
                </a:solidFill>
                <a:latin typeface="+mj-lt"/>
              </a:rPr>
              <a:t>syn-oder</a:t>
            </a:r>
            <a:r>
              <a:rPr lang="fr-FR" sz="2200" dirty="0">
                <a:solidFill>
                  <a:schemeClr val="tx1"/>
                </a:solidFill>
                <a:latin typeface="+mj-lt"/>
              </a:rPr>
              <a:t>’ », dans </a:t>
            </a:r>
            <a:r>
              <a:rPr lang="fr-FR" sz="2200" i="1" dirty="0">
                <a:solidFill>
                  <a:schemeClr val="tx1"/>
                </a:solidFill>
                <a:latin typeface="+mj-lt"/>
              </a:rPr>
              <a:t>Lumen Vitae</a:t>
            </a:r>
            <a:r>
              <a:rPr lang="fr-FR" sz="2200" dirty="0">
                <a:solidFill>
                  <a:schemeClr val="tx1"/>
                </a:solidFill>
                <a:latin typeface="+mj-lt"/>
              </a:rPr>
              <a:t>, 76 (2021), p. 396-402. </a:t>
            </a:r>
          </a:p>
          <a:p>
            <a:pPr algn="just"/>
            <a:r>
              <a:rPr lang="fr-FR" sz="2200" dirty="0">
                <a:solidFill>
                  <a:schemeClr val="tx1"/>
                </a:solidFill>
                <a:latin typeface="+mj-lt"/>
              </a:rPr>
              <a:t>DESMAZIÈRES Agnès, </a:t>
            </a:r>
            <a:r>
              <a:rPr lang="fr-FR" sz="2200" i="1" dirty="0">
                <a:solidFill>
                  <a:schemeClr val="tx1"/>
                </a:solidFill>
                <a:latin typeface="+mj-lt"/>
              </a:rPr>
              <a:t>Le dialogue pour surmonter la crise. Le pari réformateur du pape François</a:t>
            </a:r>
            <a:r>
              <a:rPr lang="fr-FR" sz="2200" dirty="0">
                <a:solidFill>
                  <a:schemeClr val="tx1"/>
                </a:solidFill>
                <a:latin typeface="+mj-lt"/>
              </a:rPr>
              <a:t> (Forum), Paris, Salvator, 2019. </a:t>
            </a:r>
          </a:p>
          <a:p>
            <a:pPr algn="just"/>
            <a:r>
              <a:rPr lang="fr-FR" sz="2200" dirty="0">
                <a:solidFill>
                  <a:schemeClr val="tx1"/>
                </a:solidFill>
                <a:latin typeface="+mj-lt"/>
              </a:rPr>
              <a:t>FRANCOIS (Pape)</a:t>
            </a:r>
            <a:r>
              <a:rPr lang="fr-FR" sz="2200" b="0" i="0" u="none" strike="noStrike" baseline="0" dirty="0">
                <a:solidFill>
                  <a:schemeClr val="tx1"/>
                </a:solidFill>
                <a:latin typeface="+mj-lt"/>
              </a:rPr>
              <a:t>, </a:t>
            </a:r>
            <a:r>
              <a:rPr lang="fr-FR" sz="2200" b="0" i="1" u="none" strike="noStrike" baseline="0" dirty="0">
                <a:solidFill>
                  <a:schemeClr val="tx1"/>
                </a:solidFill>
                <a:latin typeface="+mj-lt"/>
              </a:rPr>
              <a:t>Discours à la curie romaine pour les vœux de Noel 2020 </a:t>
            </a:r>
            <a:r>
              <a:rPr lang="fr-BE" sz="2200" b="0" i="0" u="none" strike="noStrike" baseline="0" dirty="0">
                <a:solidFill>
                  <a:schemeClr val="tx1"/>
                </a:solidFill>
                <a:latin typeface="+mj-lt"/>
              </a:rPr>
              <a:t>(Rome, 21 décembre 2020) [en ligne].</a:t>
            </a:r>
            <a:endParaRPr lang="fr-FR" sz="2200" dirty="0">
              <a:solidFill>
                <a:schemeClr val="tx1"/>
              </a:solidFill>
              <a:latin typeface="+mj-lt"/>
            </a:endParaRPr>
          </a:p>
          <a:p>
            <a:pPr algn="just"/>
            <a:r>
              <a:rPr lang="fr-FR" sz="2200" dirty="0">
                <a:solidFill>
                  <a:schemeClr val="tx1"/>
                </a:solidFill>
                <a:latin typeface="+mj-lt"/>
              </a:rPr>
              <a:t>FRANCOIS (Pape), </a:t>
            </a:r>
            <a:r>
              <a:rPr lang="fr-FR" sz="2200" i="1" dirty="0">
                <a:solidFill>
                  <a:schemeClr val="tx1"/>
                </a:solidFill>
                <a:latin typeface="+mj-lt"/>
              </a:rPr>
              <a:t>Discours aux participants au Congrès sur le thème ‘Lignes de développement du Pacte éducatif mondial’ </a:t>
            </a:r>
            <a:r>
              <a:rPr lang="fr-FR" sz="2200" dirty="0">
                <a:solidFill>
                  <a:schemeClr val="tx1"/>
                </a:solidFill>
                <a:latin typeface="+mj-lt"/>
              </a:rPr>
              <a:t>(Rome, 1</a:t>
            </a:r>
            <a:r>
              <a:rPr lang="fr-FR" sz="2200" baseline="30000" dirty="0">
                <a:solidFill>
                  <a:schemeClr val="tx1"/>
                </a:solidFill>
                <a:latin typeface="+mj-lt"/>
              </a:rPr>
              <a:t>er</a:t>
            </a:r>
            <a:r>
              <a:rPr lang="fr-FR" sz="2200" dirty="0">
                <a:solidFill>
                  <a:schemeClr val="tx1"/>
                </a:solidFill>
                <a:latin typeface="+mj-lt"/>
              </a:rPr>
              <a:t> juin 2022)</a:t>
            </a:r>
            <a:r>
              <a:rPr lang="fr-BE" sz="2200" b="0" i="0" u="none" strike="noStrike" baseline="0" dirty="0">
                <a:solidFill>
                  <a:schemeClr val="tx1"/>
                </a:solidFill>
                <a:latin typeface="+mj-lt"/>
              </a:rPr>
              <a:t> [en ligne].</a:t>
            </a:r>
            <a:endParaRPr lang="fr-FR" sz="22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C0A2D33-1C75-F1E0-FD81-2698121831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EDD6C-1D29-4565-ACDC-92CD44B501D7}" type="slidenum">
              <a:rPr lang="fr-BE" smtClean="0"/>
              <a:t>42</a:t>
            </a:fld>
            <a:endParaRPr lang="fr-BE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2936EA11-B8B8-1201-F1F4-78F07E230D76}"/>
              </a:ext>
            </a:extLst>
          </p:cNvPr>
          <p:cNvSpPr txBox="1"/>
          <p:nvPr/>
        </p:nvSpPr>
        <p:spPr>
          <a:xfrm>
            <a:off x="813618" y="6542443"/>
            <a:ext cx="846038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Geoffrey Legrand - Jeudi 2 févier 2023 – 28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journée pastorale</a:t>
            </a:r>
            <a:endParaRPr lang="fr-BE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59859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6D6AD4D-7B43-190C-BCEB-CF8D367354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Quelques références bibliographiques</a:t>
            </a:r>
            <a:endParaRPr lang="fr-BE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ECE8507-D4DD-A11A-4191-9C04D31D5A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6477" y="1694576"/>
            <a:ext cx="9753600" cy="5163424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endParaRPr lang="fr-FR" sz="100" dirty="0">
              <a:solidFill>
                <a:schemeClr val="tx1"/>
              </a:solidFill>
              <a:latin typeface="+mj-lt"/>
            </a:endParaRPr>
          </a:p>
          <a:p>
            <a:pPr algn="just"/>
            <a:r>
              <a:rPr lang="fr-FR" sz="2200" dirty="0">
                <a:solidFill>
                  <a:schemeClr val="tx1"/>
                </a:solidFill>
                <a:latin typeface="+mj-lt"/>
              </a:rPr>
              <a:t>FRANCOIS (Pape), </a:t>
            </a:r>
            <a:r>
              <a:rPr lang="fr-FR" sz="2200" i="1" dirty="0">
                <a:solidFill>
                  <a:schemeClr val="tx1"/>
                </a:solidFill>
                <a:latin typeface="+mj-lt"/>
              </a:rPr>
              <a:t>Discours lors de la visite à Naples à l’occasion de la conférence « La théologie après </a:t>
            </a:r>
            <a:r>
              <a:rPr lang="fr-FR" sz="2200" i="1" dirty="0" err="1">
                <a:solidFill>
                  <a:schemeClr val="tx1"/>
                </a:solidFill>
                <a:latin typeface="+mj-lt"/>
              </a:rPr>
              <a:t>Veritatis</a:t>
            </a:r>
            <a:r>
              <a:rPr lang="fr-FR" sz="2200" i="1" dirty="0">
                <a:solidFill>
                  <a:schemeClr val="tx1"/>
                </a:solidFill>
                <a:latin typeface="+mj-lt"/>
              </a:rPr>
              <a:t> </a:t>
            </a:r>
            <a:r>
              <a:rPr lang="fr-FR" sz="2200" i="1" dirty="0" err="1">
                <a:solidFill>
                  <a:schemeClr val="tx1"/>
                </a:solidFill>
                <a:latin typeface="+mj-lt"/>
              </a:rPr>
              <a:t>gaudium</a:t>
            </a:r>
            <a:r>
              <a:rPr lang="fr-FR" sz="2200" i="1" dirty="0">
                <a:solidFill>
                  <a:schemeClr val="tx1"/>
                </a:solidFill>
                <a:latin typeface="+mj-lt"/>
              </a:rPr>
              <a:t> dans le contexte méditerranéen » </a:t>
            </a:r>
            <a:r>
              <a:rPr lang="fr-FR" sz="2200" dirty="0">
                <a:solidFill>
                  <a:schemeClr val="tx1"/>
                </a:solidFill>
                <a:latin typeface="+mj-lt"/>
              </a:rPr>
              <a:t>(Naples, 21 juin 2019) </a:t>
            </a:r>
            <a:r>
              <a:rPr lang="fr-BE" sz="2200" b="0" i="0" u="none" strike="noStrike" baseline="0" dirty="0">
                <a:solidFill>
                  <a:schemeClr val="tx1"/>
                </a:solidFill>
                <a:latin typeface="+mj-lt"/>
              </a:rPr>
              <a:t>[en ligne].</a:t>
            </a:r>
            <a:endParaRPr lang="fr-FR" sz="2200" dirty="0">
              <a:solidFill>
                <a:schemeClr val="tx1"/>
              </a:solidFill>
              <a:latin typeface="+mj-lt"/>
            </a:endParaRPr>
          </a:p>
          <a:p>
            <a:pPr algn="just"/>
            <a:r>
              <a:rPr lang="fr-FR" sz="2200" dirty="0">
                <a:solidFill>
                  <a:schemeClr val="tx1"/>
                </a:solidFill>
                <a:latin typeface="+mj-lt"/>
              </a:rPr>
              <a:t>FRANCOIS (Pape), </a:t>
            </a:r>
            <a:r>
              <a:rPr lang="fr-FR" sz="2200" i="1" dirty="0">
                <a:solidFill>
                  <a:schemeClr val="tx1"/>
                </a:solidFill>
                <a:latin typeface="+mj-lt"/>
              </a:rPr>
              <a:t>Message vidéo du Pape François pour la 2</a:t>
            </a:r>
            <a:r>
              <a:rPr lang="fr-FR" sz="2200" i="1" baseline="30000" dirty="0">
                <a:solidFill>
                  <a:schemeClr val="tx1"/>
                </a:solidFill>
                <a:latin typeface="+mj-lt"/>
              </a:rPr>
              <a:t>e</a:t>
            </a:r>
            <a:r>
              <a:rPr lang="fr-FR" sz="2200" i="1" dirty="0">
                <a:solidFill>
                  <a:schemeClr val="tx1"/>
                </a:solidFill>
                <a:latin typeface="+mj-lt"/>
              </a:rPr>
              <a:t> journée internationale de la fraternité humaine </a:t>
            </a:r>
            <a:r>
              <a:rPr lang="fr-FR" sz="2200" i="0" dirty="0">
                <a:solidFill>
                  <a:schemeClr val="tx1"/>
                </a:solidFill>
                <a:latin typeface="+mj-lt"/>
              </a:rPr>
              <a:t>(Rome, 4 février 2022) </a:t>
            </a:r>
            <a:r>
              <a:rPr lang="fr-BE" sz="2200" b="0" i="0" u="none" strike="noStrike" baseline="0" dirty="0">
                <a:solidFill>
                  <a:schemeClr val="tx1"/>
                </a:solidFill>
                <a:latin typeface="+mj-lt"/>
              </a:rPr>
              <a:t>[en ligne].</a:t>
            </a:r>
            <a:endParaRPr lang="fr-FR" sz="2200" dirty="0">
              <a:solidFill>
                <a:schemeClr val="tx1"/>
              </a:solidFill>
              <a:latin typeface="+mj-lt"/>
            </a:endParaRPr>
          </a:p>
          <a:p>
            <a:pPr algn="just"/>
            <a:r>
              <a:rPr lang="fr-FR" sz="2200" dirty="0">
                <a:solidFill>
                  <a:schemeClr val="tx1"/>
                </a:solidFill>
                <a:latin typeface="+mj-lt"/>
              </a:rPr>
              <a:t>LEGRAND Geoffrey, « Le kairos chez Tillich », dans François-Xavier AMHERDT (éd.), </a:t>
            </a:r>
            <a:r>
              <a:rPr lang="fr-FR" sz="2200" i="1" dirty="0">
                <a:solidFill>
                  <a:schemeClr val="tx1"/>
                </a:solidFill>
                <a:latin typeface="+mj-lt"/>
              </a:rPr>
              <a:t>Tout, tout de suite. Parole de Dieu et médiations chrétiennes dans une culture de l’immédiateté</a:t>
            </a:r>
            <a:r>
              <a:rPr lang="fr-FR" sz="2200" dirty="0">
                <a:solidFill>
                  <a:schemeClr val="tx1"/>
                </a:solidFill>
                <a:latin typeface="+mj-lt"/>
              </a:rPr>
              <a:t>, Bruxelles / Québec / Saint-Maurice, Lumen Vitae / Novalis / Saint-Augustin, 2020, p. 131-143. </a:t>
            </a:r>
          </a:p>
          <a:p>
            <a:pPr marL="0" indent="0" algn="just">
              <a:buNone/>
            </a:pPr>
            <a:endParaRPr lang="fr-FR" sz="2000" dirty="0">
              <a:solidFill>
                <a:schemeClr val="tx1"/>
              </a:solidFill>
              <a:latin typeface="+mj-lt"/>
            </a:endParaRPr>
          </a:p>
          <a:p>
            <a:pPr algn="just"/>
            <a:endParaRPr lang="fr-FR" sz="2000" dirty="0">
              <a:solidFill>
                <a:schemeClr val="tx1"/>
              </a:solidFill>
              <a:latin typeface="+mj-lt"/>
            </a:endParaRPr>
          </a:p>
          <a:p>
            <a:pPr marL="0" indent="0" algn="just">
              <a:buNone/>
            </a:pPr>
            <a:endParaRPr lang="fr-BE" sz="22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C0A2D33-1C75-F1E0-FD81-2698121831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EDD6C-1D29-4565-ACDC-92CD44B501D7}" type="slidenum">
              <a:rPr lang="fr-BE" smtClean="0"/>
              <a:t>43</a:t>
            </a:fld>
            <a:endParaRPr lang="fr-BE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66C322CA-873F-A001-3E53-A930E09E273F}"/>
              </a:ext>
            </a:extLst>
          </p:cNvPr>
          <p:cNvSpPr txBox="1"/>
          <p:nvPr/>
        </p:nvSpPr>
        <p:spPr>
          <a:xfrm>
            <a:off x="813618" y="6581001"/>
            <a:ext cx="846038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Geoffrey Legrand - Jeudi 2 févier 2023 – 28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journée pastorale</a:t>
            </a:r>
            <a:endParaRPr lang="fr-BE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084304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6B33626-14F7-2CD9-07B5-EB62DABDC3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Quelques références bibliographiques</a:t>
            </a:r>
            <a:endParaRPr lang="fr-BE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BCC865C-3980-5534-73B6-54AE58AAF3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2004" y="2160589"/>
            <a:ext cx="9722840" cy="3880773"/>
          </a:xfrm>
        </p:spPr>
        <p:txBody>
          <a:bodyPr>
            <a:normAutofit/>
          </a:bodyPr>
          <a:lstStyle/>
          <a:p>
            <a:pPr algn="just"/>
            <a:r>
              <a:rPr lang="fr-FR" sz="2200" dirty="0">
                <a:solidFill>
                  <a:schemeClr val="tx1"/>
                </a:solidFill>
                <a:latin typeface="+mj-lt"/>
              </a:rPr>
              <a:t>LEGRAND Geoffrey, « De la synodalité à l’écologie intégrale. Quelles dynamiques pour construire ensemble », dans </a:t>
            </a:r>
            <a:r>
              <a:rPr lang="fr-FR" sz="2200" i="1" dirty="0">
                <a:solidFill>
                  <a:schemeClr val="tx1"/>
                </a:solidFill>
                <a:latin typeface="+mj-lt"/>
              </a:rPr>
              <a:t>Revue théologique de Louvain</a:t>
            </a:r>
            <a:r>
              <a:rPr lang="fr-FR" sz="2200" dirty="0">
                <a:solidFill>
                  <a:schemeClr val="tx1"/>
                </a:solidFill>
                <a:latin typeface="+mj-lt"/>
              </a:rPr>
              <a:t>, 53 (2022), p. 269-291.</a:t>
            </a:r>
          </a:p>
          <a:p>
            <a:pPr algn="just"/>
            <a:r>
              <a:rPr lang="fr-FR" sz="2200" dirty="0">
                <a:solidFill>
                  <a:schemeClr val="tx1"/>
                </a:solidFill>
                <a:latin typeface="+mj-lt"/>
              </a:rPr>
              <a:t>ROHMER Céline, « De la tradition synodale à l’événement synodal ou comment la Bible interroge la pratique », dans </a:t>
            </a:r>
            <a:r>
              <a:rPr lang="fr-FR" sz="2200" i="1" dirty="0">
                <a:solidFill>
                  <a:schemeClr val="tx1"/>
                </a:solidFill>
                <a:latin typeface="+mj-lt"/>
              </a:rPr>
              <a:t>Recherches de science religieuse</a:t>
            </a:r>
            <a:r>
              <a:rPr lang="fr-FR" sz="2200" dirty="0">
                <a:solidFill>
                  <a:schemeClr val="tx1"/>
                </a:solidFill>
                <a:latin typeface="+mj-lt"/>
              </a:rPr>
              <a:t>, 107 (2019), p. 209-224. </a:t>
            </a:r>
          </a:p>
          <a:p>
            <a:pPr algn="just"/>
            <a:r>
              <a:rPr lang="fr-FR" sz="2200" dirty="0">
                <a:solidFill>
                  <a:schemeClr val="tx1"/>
                </a:solidFill>
                <a:latin typeface="+mj-lt"/>
              </a:rPr>
              <a:t>ROUTHIER Gilles, « ‘‘Les signes des temps.’’ Fortune et infortune d’une expression du Concile Vatican II », dans </a:t>
            </a:r>
            <a:r>
              <a:rPr lang="fr-FR" sz="2200" i="1" dirty="0">
                <a:solidFill>
                  <a:schemeClr val="tx1"/>
                </a:solidFill>
                <a:latin typeface="+mj-lt"/>
              </a:rPr>
              <a:t>Transversalités</a:t>
            </a:r>
            <a:r>
              <a:rPr lang="fr-FR" sz="2200" dirty="0">
                <a:solidFill>
                  <a:schemeClr val="tx1"/>
                </a:solidFill>
                <a:latin typeface="+mj-lt"/>
              </a:rPr>
              <a:t>, 118 (2011), p. 22-102. </a:t>
            </a:r>
          </a:p>
          <a:p>
            <a:pPr algn="just"/>
            <a:r>
              <a:rPr lang="fr-FR" sz="2200" dirty="0">
                <a:solidFill>
                  <a:schemeClr val="tx1"/>
                </a:solidFill>
                <a:latin typeface="+mj-lt"/>
              </a:rPr>
              <a:t>VATICAN. Site internet: </a:t>
            </a:r>
            <a:r>
              <a:rPr lang="fr-FR" sz="2200" dirty="0">
                <a:solidFill>
                  <a:schemeClr val="tx1"/>
                </a:solidFill>
                <a:latin typeface="+mj-lt"/>
                <a:hlinkClick r:id="rId3"/>
              </a:rPr>
              <a:t>https://www.vatican.va/content/vatican/fr.html</a:t>
            </a:r>
            <a:endParaRPr lang="fr-FR" sz="2200" dirty="0">
              <a:solidFill>
                <a:schemeClr val="tx1"/>
              </a:solidFill>
              <a:latin typeface="+mj-lt"/>
            </a:endParaRPr>
          </a:p>
          <a:p>
            <a:pPr marL="0" indent="0">
              <a:buNone/>
            </a:pPr>
            <a:endParaRPr lang="fr-BE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2775FF8-21D5-4545-0A0F-18D6D84AE8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EDD6C-1D29-4565-ACDC-92CD44B501D7}" type="slidenum">
              <a:rPr lang="fr-BE" smtClean="0"/>
              <a:t>44</a:t>
            </a:fld>
            <a:endParaRPr lang="fr-BE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C823A6D-B6A2-AD93-53FB-FE697175FE25}"/>
              </a:ext>
            </a:extLst>
          </p:cNvPr>
          <p:cNvSpPr txBox="1"/>
          <p:nvPr/>
        </p:nvSpPr>
        <p:spPr>
          <a:xfrm>
            <a:off x="813618" y="6581001"/>
            <a:ext cx="846038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Geoffrey Legrand - Jeudi 2 févier 2023 – 28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journée pastorale</a:t>
            </a:r>
            <a:endParaRPr lang="fr-BE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40308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C47104A-BCC5-3FE4-3EAA-59BD3249CE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36734" y="609600"/>
            <a:ext cx="3737268" cy="13208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fr-FR" sz="2800" i="1" dirty="0"/>
              <a:t>Quelques concepts en « théologie pratique fondamentale »</a:t>
            </a:r>
            <a:endParaRPr lang="fr-BE" sz="2800" i="1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BE7FF2D-A8A8-5AC0-47A1-4002E1F02E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92117" y="2160589"/>
            <a:ext cx="5191751" cy="3650584"/>
          </a:xfrm>
        </p:spPr>
        <p:txBody>
          <a:bodyPr>
            <a:normAutofit/>
          </a:bodyPr>
          <a:lstStyle/>
          <a:p>
            <a:r>
              <a:rPr lang="fr-FR" sz="2200" dirty="0"/>
              <a:t>Les « signes des temps »</a:t>
            </a:r>
          </a:p>
          <a:p>
            <a:pPr marL="0" indent="0">
              <a:buNone/>
            </a:pPr>
            <a:endParaRPr lang="fr-FR" dirty="0"/>
          </a:p>
          <a:p>
            <a:pPr lvl="1"/>
            <a:r>
              <a:rPr lang="fr-FR" sz="2000" dirty="0"/>
              <a:t>Expression liée au Concile Vatican II</a:t>
            </a:r>
          </a:p>
          <a:p>
            <a:pPr marL="457200" lvl="1" indent="0">
              <a:buNone/>
            </a:pPr>
            <a:endParaRPr lang="fr-FR" sz="2000" dirty="0"/>
          </a:p>
          <a:p>
            <a:pPr lvl="1"/>
            <a:r>
              <a:rPr lang="fr-FR" sz="2000" dirty="0"/>
              <a:t> </a:t>
            </a:r>
            <a:r>
              <a:rPr lang="fr-FR" sz="2000" i="1" dirty="0" err="1"/>
              <a:t>Gaudium</a:t>
            </a:r>
            <a:r>
              <a:rPr lang="fr-FR" sz="2000" i="1" dirty="0"/>
              <a:t> et </a:t>
            </a:r>
            <a:r>
              <a:rPr lang="fr-FR" sz="2000" i="1" dirty="0" err="1"/>
              <a:t>spes</a:t>
            </a:r>
            <a:r>
              <a:rPr lang="fr-FR" sz="2000" dirty="0"/>
              <a:t>, 4 et 11</a:t>
            </a:r>
          </a:p>
          <a:p>
            <a:pPr marL="457200" lvl="1" indent="0">
              <a:buNone/>
            </a:pPr>
            <a:endParaRPr lang="fr-FR" sz="2000" dirty="0"/>
          </a:p>
          <a:p>
            <a:pPr lvl="1"/>
            <a:r>
              <a:rPr lang="fr-FR" sz="2000" dirty="0"/>
              <a:t>Dieu s’adresse encore à nous dans l’histoire à travers les signes qu’il faut interpréter</a:t>
            </a:r>
          </a:p>
        </p:txBody>
      </p:sp>
      <p:pic>
        <p:nvPicPr>
          <p:cNvPr id="1032" name="Picture 8">
            <a:extLst>
              <a:ext uri="{FF2B5EF4-FFF2-40B4-BE49-F238E27FC236}">
                <a16:creationId xmlns:a16="http://schemas.microsoft.com/office/drawing/2014/main" id="{3FAB7BD6-2845-6AD7-13D4-824144DC993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54" r="7083"/>
          <a:stretch/>
        </p:blipFill>
        <p:spPr bwMode="auto">
          <a:xfrm>
            <a:off x="20" y="-1"/>
            <a:ext cx="5394940" cy="6858001"/>
          </a:xfrm>
          <a:custGeom>
            <a:avLst/>
            <a:gdLst/>
            <a:ahLst/>
            <a:cxnLst/>
            <a:rect l="l" t="t" r="r" b="b"/>
            <a:pathLst>
              <a:path w="5394960" h="6858000">
                <a:moveTo>
                  <a:pt x="842596" y="0"/>
                </a:moveTo>
                <a:lnTo>
                  <a:pt x="5394960" y="0"/>
                </a:lnTo>
                <a:lnTo>
                  <a:pt x="5394960" y="21851"/>
                </a:lnTo>
                <a:lnTo>
                  <a:pt x="4365943" y="6858000"/>
                </a:lnTo>
                <a:lnTo>
                  <a:pt x="0" y="6858000"/>
                </a:lnTo>
                <a:lnTo>
                  <a:pt x="0" y="5666154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51" name="Isosceles Triangle 1050">
            <a:extLst>
              <a:ext uri="{FF2B5EF4-FFF2-40B4-BE49-F238E27FC236}">
                <a16:creationId xmlns:a16="http://schemas.microsoft.com/office/drawing/2014/main" id="{3BCB5F6A-9EB0-40B0-9D13-3023E9A205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282CA9-530C-60D0-9F84-C34AD6AD21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41996" y="6041362"/>
            <a:ext cx="432006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260EDD6C-1D29-4565-ACDC-92CD44B501D7}" type="slidenum">
              <a:rPr lang="fr-BE" smtClean="0"/>
              <a:pPr>
                <a:spcAft>
                  <a:spcPts val="600"/>
                </a:spcAft>
              </a:pPr>
              <a:t>5</a:t>
            </a:fld>
            <a:endParaRPr lang="fr-BE"/>
          </a:p>
        </p:txBody>
      </p:sp>
      <p:sp>
        <p:nvSpPr>
          <p:cNvPr id="7" name="Espace réservé du pied de page 3">
            <a:extLst>
              <a:ext uri="{FF2B5EF4-FFF2-40B4-BE49-F238E27FC236}">
                <a16:creationId xmlns:a16="http://schemas.microsoft.com/office/drawing/2014/main" id="{D5B2FA4D-E092-5683-E03B-D31CD32414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73625" y="6636676"/>
            <a:ext cx="4884374" cy="263827"/>
          </a:xfrm>
        </p:spPr>
        <p:txBody>
          <a:bodyPr/>
          <a:lstStyle/>
          <a:p>
            <a:pPr algn="ctr"/>
            <a:r>
              <a:rPr lang="fr-FR" sz="1200" dirty="0"/>
              <a:t>Geoffrey</a:t>
            </a:r>
            <a:r>
              <a:rPr lang="fr-FR" sz="1200" dirty="0">
                <a:solidFill>
                  <a:schemeClr val="tx1"/>
                </a:solidFill>
              </a:rPr>
              <a:t> Legrand </a:t>
            </a:r>
            <a:r>
              <a:rPr lang="fr-FR" sz="1200" dirty="0"/>
              <a:t>- Jeudi 2 févier 2023 – 28</a:t>
            </a:r>
            <a:r>
              <a:rPr lang="fr-FR" sz="1200" baseline="30000" dirty="0"/>
              <a:t>e</a:t>
            </a:r>
            <a:r>
              <a:rPr lang="fr-FR" sz="1200" dirty="0"/>
              <a:t> journée pastorale</a:t>
            </a:r>
            <a:endParaRPr lang="fr-BE" sz="1200" dirty="0"/>
          </a:p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00475534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C7C9DB98-537F-95E9-0C8D-F7B938A02FA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68" r="3" b="40069"/>
          <a:stretch/>
        </p:blipFill>
        <p:spPr bwMode="auto">
          <a:xfrm>
            <a:off x="452814" y="-1"/>
            <a:ext cx="4431171" cy="2621148"/>
          </a:xfrm>
          <a:custGeom>
            <a:avLst/>
            <a:gdLst/>
            <a:ahLst/>
            <a:cxnLst/>
            <a:rect l="l" t="t" r="r" b="b"/>
            <a:pathLst>
              <a:path w="4431171" h="2621148">
                <a:moveTo>
                  <a:pt x="389783" y="0"/>
                </a:moveTo>
                <a:lnTo>
                  <a:pt x="4431171" y="0"/>
                </a:lnTo>
                <a:lnTo>
                  <a:pt x="4431171" y="1"/>
                </a:lnTo>
                <a:lnTo>
                  <a:pt x="3573751" y="1"/>
                </a:lnTo>
                <a:lnTo>
                  <a:pt x="3182231" y="2621148"/>
                </a:lnTo>
                <a:lnTo>
                  <a:pt x="0" y="2621148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CC47104A-BCC5-3FE4-3EAA-59BD3249CE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59225" y="609600"/>
            <a:ext cx="6149898" cy="865239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fr-FR" sz="2800" i="1" dirty="0"/>
              <a:t>Quelques concepts en « théologie pratique fondamentale »</a:t>
            </a:r>
            <a:endParaRPr lang="fr-BE" sz="2800" i="1" dirty="0"/>
          </a:p>
        </p:txBody>
      </p:sp>
      <p:pic>
        <p:nvPicPr>
          <p:cNvPr id="1030" name="Picture 6" descr="Gilles Routhier, prêtre associé du Séminaire de Québec, élu à la Société royale du Canada">
            <a:extLst>
              <a:ext uri="{FF2B5EF4-FFF2-40B4-BE49-F238E27FC236}">
                <a16:creationId xmlns:a16="http://schemas.microsoft.com/office/drawing/2014/main" id="{1FE8DD14-B496-C8E9-93D1-8BC9BB75D59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" b="6754"/>
          <a:stretch/>
        </p:blipFill>
        <p:spPr bwMode="auto">
          <a:xfrm>
            <a:off x="1" y="2621147"/>
            <a:ext cx="3635044" cy="4236853"/>
          </a:xfrm>
          <a:custGeom>
            <a:avLst/>
            <a:gdLst/>
            <a:ahLst/>
            <a:cxnLst/>
            <a:rect l="l" t="t" r="r" b="b"/>
            <a:pathLst>
              <a:path w="3635044" h="4236853">
                <a:moveTo>
                  <a:pt x="452813" y="0"/>
                </a:moveTo>
                <a:lnTo>
                  <a:pt x="3635044" y="0"/>
                </a:lnTo>
                <a:lnTo>
                  <a:pt x="3002185" y="4236853"/>
                </a:lnTo>
                <a:lnTo>
                  <a:pt x="0" y="4236853"/>
                </a:lnTo>
                <a:lnTo>
                  <a:pt x="0" y="3045007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40" name="Isosceles Triangle 30">
            <a:extLst>
              <a:ext uri="{FF2B5EF4-FFF2-40B4-BE49-F238E27FC236}">
                <a16:creationId xmlns:a16="http://schemas.microsoft.com/office/drawing/2014/main" id="{5212AA65-AC96-4A92-A0FD-EE0749BFFB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cxnSp>
        <p:nvCxnSpPr>
          <p:cNvPr id="1041" name="Straight Connector 1037">
            <a:extLst>
              <a:ext uri="{FF2B5EF4-FFF2-40B4-BE49-F238E27FC236}">
                <a16:creationId xmlns:a16="http://schemas.microsoft.com/office/drawing/2014/main" id="{38770F72-E528-4C5A-AE35-FC504F42AC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54292" y="2621146"/>
            <a:ext cx="325647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BE7FF2D-A8A8-5AC0-47A1-4002E1F02E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0764" y="1843548"/>
            <a:ext cx="6149898" cy="4562936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fr-FR" sz="3000" dirty="0"/>
              <a:t>Les « signes des temps »</a:t>
            </a:r>
          </a:p>
          <a:p>
            <a:pPr marL="0" indent="0">
              <a:lnSpc>
                <a:spcPct val="90000"/>
              </a:lnSpc>
              <a:buNone/>
            </a:pPr>
            <a:endParaRPr lang="fr-FR" sz="1700" dirty="0"/>
          </a:p>
          <a:p>
            <a:pPr lvl="1">
              <a:lnSpc>
                <a:spcPct val="90000"/>
              </a:lnSpc>
            </a:pPr>
            <a:r>
              <a:rPr lang="fr-FR" sz="2200" dirty="0"/>
              <a:t>+ : Théologie de la libération</a:t>
            </a:r>
          </a:p>
          <a:p>
            <a:pPr lvl="1">
              <a:lnSpc>
                <a:spcPct val="90000"/>
              </a:lnSpc>
            </a:pPr>
            <a:r>
              <a:rPr lang="fr-FR" sz="2200" dirty="0"/>
              <a:t>- : Expression mal comprise : prudence !</a:t>
            </a:r>
          </a:p>
          <a:p>
            <a:pPr lvl="2">
              <a:lnSpc>
                <a:spcPct val="90000"/>
              </a:lnSpc>
            </a:pPr>
            <a:r>
              <a:rPr lang="fr-FR" sz="2000" dirty="0"/>
              <a:t>Gilles </a:t>
            </a:r>
            <a:r>
              <a:rPr lang="fr-FR" sz="2000" dirty="0" err="1"/>
              <a:t>Routhier</a:t>
            </a:r>
            <a:r>
              <a:rPr lang="fr-FR" sz="2000" dirty="0"/>
              <a:t> : </a:t>
            </a:r>
            <a:r>
              <a:rPr lang="fr-BE" sz="2000" dirty="0">
                <a:sym typeface="Wingdings" panose="05000000000000000000" pitchFamily="2" charset="2"/>
              </a:rPr>
              <a:t>« Les signes des temps, ce ne sont pas des interventions de Dieu dans l’histoire, […] ni une présence de Dieu dans les événements »</a:t>
            </a:r>
            <a:endParaRPr lang="fr-FR" sz="2000" dirty="0"/>
          </a:p>
          <a:p>
            <a:pPr lvl="2">
              <a:lnSpc>
                <a:spcPct val="90000"/>
              </a:lnSpc>
            </a:pPr>
            <a:r>
              <a:rPr lang="fr-FR" sz="2000" dirty="0"/>
              <a:t>Critiques : </a:t>
            </a:r>
          </a:p>
          <a:p>
            <a:pPr lvl="3">
              <a:lnSpc>
                <a:spcPct val="90000"/>
              </a:lnSpc>
            </a:pPr>
            <a:r>
              <a:rPr lang="fr-FR" sz="1800" dirty="0"/>
              <a:t>Paul Valadier</a:t>
            </a:r>
          </a:p>
          <a:p>
            <a:pPr lvl="3">
              <a:lnSpc>
                <a:spcPct val="90000"/>
              </a:lnSpc>
            </a:pPr>
            <a:r>
              <a:rPr lang="fr-FR" sz="1800" dirty="0"/>
              <a:t>Claude </a:t>
            </a:r>
            <a:r>
              <a:rPr lang="fr-FR" sz="1800" dirty="0" err="1"/>
              <a:t>Geffré</a:t>
            </a:r>
            <a:endParaRPr lang="fr-FR" sz="1800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282CA9-530C-60D0-9F84-C34AD6AD21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90663" y="6041362"/>
            <a:ext cx="683339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260EDD6C-1D29-4565-ACDC-92CD44B501D7}" type="slidenum">
              <a:rPr lang="fr-BE" smtClean="0"/>
              <a:pPr>
                <a:spcAft>
                  <a:spcPts val="600"/>
                </a:spcAft>
              </a:pPr>
              <a:t>6</a:t>
            </a:fld>
            <a:endParaRPr lang="fr-BE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7AF1802-1F87-071F-4C82-231309AAA9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97733" y="6544572"/>
            <a:ext cx="5646370" cy="461242"/>
          </a:xfrm>
        </p:spPr>
        <p:txBody>
          <a:bodyPr/>
          <a:lstStyle/>
          <a:p>
            <a:pPr algn="ctr"/>
            <a:r>
              <a:rPr lang="fr-FR" sz="1200" dirty="0"/>
              <a:t>Geoffrey 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Legr</a:t>
            </a:r>
            <a:r>
              <a:rPr lang="fr-FR" sz="1200" dirty="0"/>
              <a:t>and - Jeudi 2 févier 2023 – 28</a:t>
            </a:r>
            <a:r>
              <a:rPr lang="fr-FR" sz="1200" baseline="30000" dirty="0"/>
              <a:t>e</a:t>
            </a:r>
            <a:r>
              <a:rPr lang="fr-FR" sz="1200" dirty="0"/>
              <a:t> journée pastorale</a:t>
            </a:r>
            <a:endParaRPr lang="fr-BE" sz="1200" dirty="0"/>
          </a:p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5285595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8014DAE-899C-5F67-08C7-FA04D38F8C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36734" y="609600"/>
            <a:ext cx="3737268" cy="13208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fr-FR" sz="2800" i="1" dirty="0"/>
              <a:t>Quelques concepts en « théologie pratique fondamentale »</a:t>
            </a:r>
            <a:endParaRPr lang="fr-BE" sz="2800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C5E7ED5-1372-F618-1410-C5CD5CB917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09563" y="2160589"/>
            <a:ext cx="4064439" cy="3880773"/>
          </a:xfrm>
        </p:spPr>
        <p:txBody>
          <a:bodyPr>
            <a:normAutofit/>
          </a:bodyPr>
          <a:lstStyle/>
          <a:p>
            <a:endParaRPr lang="fr-FR" sz="3000" dirty="0"/>
          </a:p>
          <a:p>
            <a:pPr marL="0" indent="0">
              <a:buNone/>
            </a:pPr>
            <a:endParaRPr lang="fr-FR" sz="3000" dirty="0"/>
          </a:p>
          <a:p>
            <a:r>
              <a:rPr lang="fr-FR" sz="3000" dirty="0"/>
              <a:t>Et pourquoi pas le </a:t>
            </a:r>
            <a:r>
              <a:rPr lang="fr-FR" sz="3000" i="1" dirty="0"/>
              <a:t>kairos</a:t>
            </a:r>
            <a:r>
              <a:rPr lang="fr-FR" sz="3000" dirty="0"/>
              <a:t> ?</a:t>
            </a:r>
            <a:endParaRPr lang="fr-BE" sz="3000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11A4DD56-D2D0-9273-D1B9-12AB492C2B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" b="3070"/>
          <a:stretch/>
        </p:blipFill>
        <p:spPr bwMode="auto">
          <a:xfrm>
            <a:off x="20" y="-1"/>
            <a:ext cx="5394940" cy="6858001"/>
          </a:xfrm>
          <a:custGeom>
            <a:avLst/>
            <a:gdLst/>
            <a:ahLst/>
            <a:cxnLst/>
            <a:rect l="l" t="t" r="r" b="b"/>
            <a:pathLst>
              <a:path w="5394960" h="6858000">
                <a:moveTo>
                  <a:pt x="842596" y="0"/>
                </a:moveTo>
                <a:lnTo>
                  <a:pt x="5394960" y="0"/>
                </a:lnTo>
                <a:lnTo>
                  <a:pt x="5394960" y="21851"/>
                </a:lnTo>
                <a:lnTo>
                  <a:pt x="4365943" y="6858000"/>
                </a:lnTo>
                <a:lnTo>
                  <a:pt x="0" y="6858000"/>
                </a:lnTo>
                <a:lnTo>
                  <a:pt x="0" y="5666154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5" name="Isosceles Triangle 2054">
            <a:extLst>
              <a:ext uri="{FF2B5EF4-FFF2-40B4-BE49-F238E27FC236}">
                <a16:creationId xmlns:a16="http://schemas.microsoft.com/office/drawing/2014/main" id="{3BCB5F6A-9EB0-40B0-9D13-3023E9A205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A2AB8E5-E727-7E58-E88B-F1E08D3AF8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41996" y="6041362"/>
            <a:ext cx="432006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260EDD6C-1D29-4565-ACDC-92CD44B501D7}" type="slidenum">
              <a:rPr lang="fr-BE" smtClean="0"/>
              <a:pPr>
                <a:spcAft>
                  <a:spcPts val="600"/>
                </a:spcAft>
              </a:pPr>
              <a:t>7</a:t>
            </a:fld>
            <a:endParaRPr lang="fr-BE"/>
          </a:p>
        </p:txBody>
      </p:sp>
      <p:sp>
        <p:nvSpPr>
          <p:cNvPr id="8" name="Espace réservé du pied de page 3">
            <a:extLst>
              <a:ext uri="{FF2B5EF4-FFF2-40B4-BE49-F238E27FC236}">
                <a16:creationId xmlns:a16="http://schemas.microsoft.com/office/drawing/2014/main" id="{76C11267-E54E-6142-2200-892B616B63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65344" y="6606193"/>
            <a:ext cx="5646370" cy="251808"/>
          </a:xfrm>
        </p:spPr>
        <p:txBody>
          <a:bodyPr/>
          <a:lstStyle/>
          <a:p>
            <a:pPr algn="ctr"/>
            <a:r>
              <a:rPr lang="fr-FR" sz="1200" dirty="0"/>
              <a:t>Geoffrey</a:t>
            </a:r>
            <a:r>
              <a:rPr lang="fr-FR" sz="1200" dirty="0">
                <a:solidFill>
                  <a:schemeClr val="tx1"/>
                </a:solidFill>
              </a:rPr>
              <a:t> Legrand </a:t>
            </a:r>
            <a:r>
              <a:rPr lang="fr-FR" sz="1200" dirty="0"/>
              <a:t>- Jeudi 2 févier 2023 – 28</a:t>
            </a:r>
            <a:r>
              <a:rPr lang="fr-FR" sz="1200" baseline="30000" dirty="0"/>
              <a:t>e</a:t>
            </a:r>
            <a:r>
              <a:rPr lang="fr-FR" sz="1200" dirty="0"/>
              <a:t> journée pastorale</a:t>
            </a:r>
            <a:endParaRPr lang="fr-BE" sz="1200" dirty="0"/>
          </a:p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20071376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3C8984C-0157-625B-BC7C-8FCCD36679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664" y="451513"/>
            <a:ext cx="8596668" cy="1826581"/>
          </a:xfrm>
        </p:spPr>
        <p:txBody>
          <a:bodyPr/>
          <a:lstStyle/>
          <a:p>
            <a:r>
              <a:rPr lang="fr-FR" dirty="0"/>
              <a:t>1. La notion de </a:t>
            </a:r>
            <a:r>
              <a:rPr lang="fr-FR" i="1" dirty="0"/>
              <a:t>kairos</a:t>
            </a:r>
            <a:br>
              <a:rPr lang="fr-FR" i="1" dirty="0"/>
            </a:br>
            <a:endParaRPr lang="fr-BE" i="1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E8EF08A-C0E1-3F45-67B9-0A1F7C841B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7334" y="2787445"/>
            <a:ext cx="8596668" cy="3082413"/>
          </a:xfrm>
        </p:spPr>
        <p:txBody>
          <a:bodyPr>
            <a:normAutofit fontScale="92500" lnSpcReduction="20000"/>
          </a:bodyPr>
          <a:lstStyle/>
          <a:p>
            <a:r>
              <a:rPr lang="fr-FR" sz="2200" dirty="0">
                <a:solidFill>
                  <a:schemeClr val="tx1"/>
                </a:solidFill>
              </a:rPr>
              <a:t>1.1. Origines du </a:t>
            </a:r>
            <a:r>
              <a:rPr lang="fr-FR" sz="2200" i="1" dirty="0">
                <a:solidFill>
                  <a:schemeClr val="tx1"/>
                </a:solidFill>
              </a:rPr>
              <a:t>kairos</a:t>
            </a:r>
          </a:p>
          <a:p>
            <a:r>
              <a:rPr lang="fr-FR" sz="2200" dirty="0">
                <a:solidFill>
                  <a:schemeClr val="tx1"/>
                </a:solidFill>
              </a:rPr>
              <a:t>1.2. Évolution de la notion de </a:t>
            </a:r>
            <a:r>
              <a:rPr lang="fr-FR" sz="2200" i="1" dirty="0">
                <a:solidFill>
                  <a:schemeClr val="tx1"/>
                </a:solidFill>
              </a:rPr>
              <a:t>kairos</a:t>
            </a:r>
          </a:p>
          <a:p>
            <a:r>
              <a:rPr lang="fr-FR" sz="2200" dirty="0">
                <a:solidFill>
                  <a:schemeClr val="tx1"/>
                </a:solidFill>
              </a:rPr>
              <a:t>1.3. Le </a:t>
            </a:r>
            <a:r>
              <a:rPr lang="fr-FR" sz="2200" i="1" dirty="0">
                <a:solidFill>
                  <a:schemeClr val="tx1"/>
                </a:solidFill>
              </a:rPr>
              <a:t>kairos</a:t>
            </a:r>
            <a:r>
              <a:rPr lang="fr-FR" sz="2200" dirty="0">
                <a:solidFill>
                  <a:schemeClr val="tx1"/>
                </a:solidFill>
              </a:rPr>
              <a:t> chez Paul Tillich</a:t>
            </a:r>
          </a:p>
          <a:p>
            <a:r>
              <a:rPr lang="fr-FR" sz="2200" dirty="0">
                <a:solidFill>
                  <a:schemeClr val="tx1"/>
                </a:solidFill>
              </a:rPr>
              <a:t>	1.3.1. Contexte historique</a:t>
            </a:r>
          </a:p>
          <a:p>
            <a:r>
              <a:rPr lang="fr-FR" sz="2200" dirty="0">
                <a:solidFill>
                  <a:schemeClr val="tx1"/>
                </a:solidFill>
              </a:rPr>
              <a:t>	1.3.2. Définitions</a:t>
            </a:r>
          </a:p>
          <a:p>
            <a:r>
              <a:rPr lang="fr-FR" sz="2200" dirty="0">
                <a:solidFill>
                  <a:schemeClr val="tx1"/>
                </a:solidFill>
              </a:rPr>
              <a:t>	1.3.3. Caractéristiques</a:t>
            </a:r>
          </a:p>
          <a:p>
            <a:r>
              <a:rPr lang="fr-FR" sz="2200" dirty="0">
                <a:solidFill>
                  <a:schemeClr val="tx1"/>
                </a:solidFill>
              </a:rPr>
              <a:t>	1.3.4. Prudence dans le discernement des </a:t>
            </a:r>
            <a:r>
              <a:rPr lang="fr-FR" sz="2200" i="1" dirty="0" err="1">
                <a:solidFill>
                  <a:schemeClr val="tx1"/>
                </a:solidFill>
              </a:rPr>
              <a:t>kairoi</a:t>
            </a:r>
            <a:endParaRPr lang="fr-FR" sz="2200" i="1" dirty="0">
              <a:solidFill>
                <a:schemeClr val="tx1"/>
              </a:solidFill>
            </a:endParaRPr>
          </a:p>
          <a:p>
            <a:r>
              <a:rPr lang="fr-FR" sz="2200" dirty="0">
                <a:solidFill>
                  <a:schemeClr val="tx1"/>
                </a:solidFill>
              </a:rPr>
              <a:t>	1.3.5. Reprise et ouverture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2D97DC1-F38B-F229-191E-A8A8E2F03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EDD6C-1D29-4565-ACDC-92CD44B501D7}" type="slidenum">
              <a:rPr lang="fr-BE" smtClean="0"/>
              <a:t>8</a:t>
            </a:fld>
            <a:endParaRPr lang="fr-BE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54AF6C19-8482-1C11-61F6-34D92F872CFE}"/>
              </a:ext>
            </a:extLst>
          </p:cNvPr>
          <p:cNvSpPr txBox="1"/>
          <p:nvPr/>
        </p:nvSpPr>
        <p:spPr>
          <a:xfrm>
            <a:off x="813618" y="6439491"/>
            <a:ext cx="846038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Geoffrey Legrand - Jeudi 2 févier 2023 – 28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journée pastorale</a:t>
            </a:r>
            <a:endParaRPr lang="fr-BE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44184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75B3E25-9808-6A63-BF92-9B1F142CC5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2624" y="609600"/>
            <a:ext cx="8611378" cy="13208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fr-FR" sz="4000" dirty="0"/>
              <a:t>1.1. Origines du </a:t>
            </a:r>
            <a:r>
              <a:rPr lang="fr-FR" sz="4000" i="1" dirty="0"/>
              <a:t>kairos</a:t>
            </a:r>
            <a:br>
              <a:rPr lang="fr-FR" sz="2800" dirty="0"/>
            </a:br>
            <a:endParaRPr lang="fr-BE" sz="2800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3B32DEE-79DC-44D6-4D5A-AF156386EE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6988" y="1567327"/>
            <a:ext cx="5224934" cy="4286304"/>
          </a:xfrm>
        </p:spPr>
        <p:txBody>
          <a:bodyPr>
            <a:normAutofit/>
          </a:bodyPr>
          <a:lstStyle/>
          <a:p>
            <a:r>
              <a:rPr lang="fr-FR" sz="2400" u="sng" dirty="0">
                <a:latin typeface="+mj-lt"/>
                <a:cs typeface="Times New Roman" panose="02020603050405020304" pitchFamily="18" charset="0"/>
              </a:rPr>
              <a:t>Existence de trois types de temps chez les Grecs </a:t>
            </a:r>
            <a:r>
              <a:rPr lang="fr-FR" sz="2400" dirty="0">
                <a:latin typeface="+mj-lt"/>
                <a:cs typeface="Times New Roman" panose="02020603050405020304" pitchFamily="18" charset="0"/>
              </a:rPr>
              <a:t>: </a:t>
            </a:r>
          </a:p>
          <a:p>
            <a:pPr marL="0" indent="0">
              <a:buNone/>
            </a:pPr>
            <a:endParaRPr lang="fr-FR" sz="2000" dirty="0">
              <a:latin typeface="+mj-lt"/>
              <a:cs typeface="Times New Roman" panose="02020603050405020304" pitchFamily="18" charset="0"/>
            </a:endParaRPr>
          </a:p>
          <a:p>
            <a:pPr lvl="1"/>
            <a:r>
              <a:rPr lang="fr-FR" sz="2400" i="1" dirty="0">
                <a:latin typeface="+mj-lt"/>
                <a:cs typeface="Times New Roman" panose="02020603050405020304" pitchFamily="18" charset="0"/>
              </a:rPr>
              <a:t>Chronos</a:t>
            </a:r>
          </a:p>
          <a:p>
            <a:pPr marL="457200" lvl="1" indent="0">
              <a:buNone/>
            </a:pPr>
            <a:endParaRPr lang="fr-FR" sz="2400" i="1" dirty="0">
              <a:latin typeface="+mj-lt"/>
              <a:cs typeface="Times New Roman" panose="02020603050405020304" pitchFamily="18" charset="0"/>
            </a:endParaRPr>
          </a:p>
          <a:p>
            <a:pPr lvl="1"/>
            <a:r>
              <a:rPr lang="fr-FR" sz="2400" i="1" dirty="0" err="1">
                <a:latin typeface="+mj-lt"/>
                <a:cs typeface="Times New Roman" panose="02020603050405020304" pitchFamily="18" charset="0"/>
              </a:rPr>
              <a:t>Aiôn</a:t>
            </a:r>
            <a:endParaRPr lang="fr-FR" sz="2400" i="1" dirty="0">
              <a:latin typeface="+mj-lt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endParaRPr lang="fr-FR" sz="2400" i="1" dirty="0">
              <a:latin typeface="+mj-lt"/>
              <a:cs typeface="Times New Roman" panose="02020603050405020304" pitchFamily="18" charset="0"/>
            </a:endParaRPr>
          </a:p>
          <a:p>
            <a:pPr lvl="1"/>
            <a:r>
              <a:rPr lang="fr-FR" sz="2400" i="1" dirty="0">
                <a:latin typeface="+mj-lt"/>
                <a:cs typeface="Times New Roman" panose="02020603050405020304" pitchFamily="18" charset="0"/>
              </a:rPr>
              <a:t>Kairos</a:t>
            </a:r>
          </a:p>
          <a:p>
            <a:pPr marL="0" indent="0">
              <a:buNone/>
            </a:pPr>
            <a:endParaRPr lang="fr-FR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45C204A-83A6-6B37-45AA-BD669BDD78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41996" y="6041362"/>
            <a:ext cx="432006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260EDD6C-1D29-4565-ACDC-92CD44B501D7}" type="slidenum">
              <a:rPr lang="fr-BE" smtClean="0"/>
              <a:pPr>
                <a:spcAft>
                  <a:spcPts val="600"/>
                </a:spcAft>
              </a:pPr>
              <a:t>9</a:t>
            </a:fld>
            <a:endParaRPr lang="fr-BE"/>
          </a:p>
        </p:txBody>
      </p:sp>
      <p:pic>
        <p:nvPicPr>
          <p:cNvPr id="8" name="Espace réservé du contenu 6">
            <a:extLst>
              <a:ext uri="{FF2B5EF4-FFF2-40B4-BE49-F238E27FC236}">
                <a16:creationId xmlns:a16="http://schemas.microsoft.com/office/drawing/2014/main" id="{6EFA38B8-8BE9-7F6E-A59D-9C4BB448BA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662" y="1567327"/>
            <a:ext cx="4101737" cy="4101737"/>
          </a:xfrm>
          <a:prstGeom prst="rect">
            <a:avLst/>
          </a:prstGeom>
        </p:spPr>
      </p:pic>
      <p:sp>
        <p:nvSpPr>
          <p:cNvPr id="5" name="Interdiction 4">
            <a:extLst>
              <a:ext uri="{FF2B5EF4-FFF2-40B4-BE49-F238E27FC236}">
                <a16:creationId xmlns:a16="http://schemas.microsoft.com/office/drawing/2014/main" id="{9FCFD98F-A8F2-78AC-F18B-E61EB12FEA2A}"/>
              </a:ext>
            </a:extLst>
          </p:cNvPr>
          <p:cNvSpPr>
            <a:spLocks noChangeAspect="1"/>
          </p:cNvSpPr>
          <p:nvPr/>
        </p:nvSpPr>
        <p:spPr>
          <a:xfrm>
            <a:off x="1087594" y="2100452"/>
            <a:ext cx="2956831" cy="3035489"/>
          </a:xfrm>
          <a:prstGeom prst="noSmoking">
            <a:avLst>
              <a:gd name="adj" fmla="val 8096"/>
            </a:avLst>
          </a:prstGeom>
          <a:solidFill>
            <a:srgbClr val="C0000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C00000"/>
              </a:solidFill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A034D3B-7FEB-A3C4-D091-49A37825B080}"/>
              </a:ext>
            </a:extLst>
          </p:cNvPr>
          <p:cNvSpPr txBox="1"/>
          <p:nvPr/>
        </p:nvSpPr>
        <p:spPr>
          <a:xfrm>
            <a:off x="813618" y="6439491"/>
            <a:ext cx="846038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Geoffrey Legrand - Jeudi 2 févier 2023 – 28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journée pastorale</a:t>
            </a:r>
            <a:endParaRPr lang="fr-BE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122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</p:bldLst>
  </p:timing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7397</TotalTime>
  <Words>3474</Words>
  <Application>Microsoft Office PowerPoint</Application>
  <PresentationFormat>Grand écran</PresentationFormat>
  <Paragraphs>483</Paragraphs>
  <Slides>44</Slides>
  <Notes>44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44</vt:i4>
      </vt:variant>
    </vt:vector>
  </HeadingPairs>
  <TitlesOfParts>
    <vt:vector size="51" baseType="lpstr">
      <vt:lpstr>Arial</vt:lpstr>
      <vt:lpstr>Calibri</vt:lpstr>
      <vt:lpstr>Helvetica Neue</vt:lpstr>
      <vt:lpstr>Trebuchet MS</vt:lpstr>
      <vt:lpstr>Wingdings</vt:lpstr>
      <vt:lpstr>Wingdings 3</vt:lpstr>
      <vt:lpstr>Facette</vt:lpstr>
      <vt:lpstr>Discerner des lieux favorables pour l’annonce de l’Évangile</vt:lpstr>
      <vt:lpstr>Plan de l’exposé</vt:lpstr>
      <vt:lpstr>Quelques concepts en « théologie pratique fondamentale »</vt:lpstr>
      <vt:lpstr>Quelques concepts en « théologie pratique fondamentale »</vt:lpstr>
      <vt:lpstr>Quelques concepts en « théologie pratique fondamentale »</vt:lpstr>
      <vt:lpstr>Quelques concepts en « théologie pratique fondamentale »</vt:lpstr>
      <vt:lpstr>Quelques concepts en « théologie pratique fondamentale »</vt:lpstr>
      <vt:lpstr>1. La notion de kairos </vt:lpstr>
      <vt:lpstr>1.1. Origines du kairos </vt:lpstr>
      <vt:lpstr>1.1. Origines du kairos </vt:lpstr>
      <vt:lpstr>1.2. Évolution de la notion de kairos</vt:lpstr>
      <vt:lpstr>1.2. Évolution de la notion de kairos</vt:lpstr>
      <vt:lpstr>1.3. Le kairos chez Paul Tillich</vt:lpstr>
      <vt:lpstr>1.3.1. Contexte historique</vt:lpstr>
      <vt:lpstr>1.3.2. Définitions</vt:lpstr>
      <vt:lpstr>1.3.2. Définitions</vt:lpstr>
      <vt:lpstr>1.3.3. Caractéristiques</vt:lpstr>
      <vt:lpstr>1.3.4. Prudence dans le discernement des kairoi</vt:lpstr>
      <vt:lpstr>1.3.4. Prudence dans le discernement des kairoi</vt:lpstr>
      <vt:lpstr>1.3.5. Reprise et ouverture</vt:lpstr>
      <vt:lpstr>2. Transformer chaque crise en kairos </vt:lpstr>
      <vt:lpstr>2.0. Méthodologie </vt:lpstr>
      <vt:lpstr>2.0. Méthodologie</vt:lpstr>
      <vt:lpstr>2.1. Discerner (voir) </vt:lpstr>
      <vt:lpstr>2.1. Discerner (voir)</vt:lpstr>
      <vt:lpstr>2.1. Discerner (voir)</vt:lpstr>
      <vt:lpstr>2.1. Discerner (voir)</vt:lpstr>
      <vt:lpstr>2.2. Relire et réinterpréter (juger)</vt:lpstr>
      <vt:lpstr>2.2. Relire et réinterpréter (juger)</vt:lpstr>
      <vt:lpstr>2.2. Relire et réinterpréter (juger)</vt:lpstr>
      <vt:lpstr>2.2. Relire et réinterpréter (juger)</vt:lpstr>
      <vt:lpstr>2.2. Relire et réinterpréter (juger)</vt:lpstr>
      <vt:lpstr>2.3. Construire ensemble (agir)</vt:lpstr>
      <vt:lpstr>2.3. Construire ensemble (agir)</vt:lpstr>
      <vt:lpstr>2.3. Construire ensemble (agir)</vt:lpstr>
      <vt:lpstr>2.3. Construire ensemble (agir)</vt:lpstr>
      <vt:lpstr>2.3. Construire ensemble (agir)</vt:lpstr>
      <vt:lpstr>2.4. Retour sur nos acquis</vt:lpstr>
      <vt:lpstr>2.4. Retour sur nos acquis</vt:lpstr>
      <vt:lpstr>2.5. Concrètement…</vt:lpstr>
      <vt:lpstr>Agir ou construire ensemble …</vt:lpstr>
      <vt:lpstr>Quelques références bibliographiques</vt:lpstr>
      <vt:lpstr>Quelques références bibliographiques</vt:lpstr>
      <vt:lpstr>Quelques références bibliographiques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LTECO1220 :  Sociétés, cultures, religions</dc:title>
  <dc:creator>Geoffrey Legrand</dc:creator>
  <cp:lastModifiedBy>Geoffrey Legrand</cp:lastModifiedBy>
  <cp:revision>168</cp:revision>
  <cp:lastPrinted>2023-02-01T12:12:59Z</cp:lastPrinted>
  <dcterms:created xsi:type="dcterms:W3CDTF">2022-09-19T10:59:56Z</dcterms:created>
  <dcterms:modified xsi:type="dcterms:W3CDTF">2023-02-03T14:32:49Z</dcterms:modified>
</cp:coreProperties>
</file>