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4" r:id="rId8"/>
    <p:sldId id="262" r:id="rId9"/>
    <p:sldId id="263" r:id="rId1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76AF05-926C-4892-A8F1-6F28ACD36199}" v="2" dt="2022-10-05T10:33:57.6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çois Carlier" userId="268983c61a7e14cf" providerId="LiveId" clId="{D676AF05-926C-4892-A8F1-6F28ACD36199}"/>
    <pc:docChg chg="modSld">
      <pc:chgData name="François Carlier" userId="268983c61a7e14cf" providerId="LiveId" clId="{D676AF05-926C-4892-A8F1-6F28ACD36199}" dt="2022-10-05T10:32:19.538" v="2"/>
      <pc:docMkLst>
        <pc:docMk/>
      </pc:docMkLst>
      <pc:sldChg chg="modSp mod">
        <pc:chgData name="François Carlier" userId="268983c61a7e14cf" providerId="LiveId" clId="{D676AF05-926C-4892-A8F1-6F28ACD36199}" dt="2022-09-15T19:02:45.737" v="1" actId="1035"/>
        <pc:sldMkLst>
          <pc:docMk/>
          <pc:sldMk cId="1114808311" sldId="257"/>
        </pc:sldMkLst>
        <pc:spChg chg="mod">
          <ac:chgData name="François Carlier" userId="268983c61a7e14cf" providerId="LiveId" clId="{D676AF05-926C-4892-A8F1-6F28ACD36199}" dt="2022-09-15T19:02:45.737" v="1" actId="1035"/>
          <ac:spMkLst>
            <pc:docMk/>
            <pc:sldMk cId="1114808311" sldId="257"/>
            <ac:spMk id="9" creationId="{D59B6EDB-409F-DC8A-4AB9-9FC083729DF1}"/>
          </ac:spMkLst>
        </pc:spChg>
      </pc:sldChg>
      <pc:sldChg chg="modSp">
        <pc:chgData name="François Carlier" userId="268983c61a7e14cf" providerId="LiveId" clId="{D676AF05-926C-4892-A8F1-6F28ACD36199}" dt="2022-10-05T10:32:19.538" v="2"/>
        <pc:sldMkLst>
          <pc:docMk/>
          <pc:sldMk cId="1867256218" sldId="264"/>
        </pc:sldMkLst>
        <pc:graphicFrameChg chg="mod">
          <ac:chgData name="François Carlier" userId="268983c61a7e14cf" providerId="LiveId" clId="{D676AF05-926C-4892-A8F1-6F28ACD36199}" dt="2022-10-05T10:32:19.538" v="2"/>
          <ac:graphicFrameMkLst>
            <pc:docMk/>
            <pc:sldMk cId="1867256218" sldId="264"/>
            <ac:graphicFrameMk id="7" creationId="{7EDA8A81-1AAA-C262-F2C2-8B9FD145679A}"/>
          </ac:graphicFrameMkLst>
        </pc:graphicFrameChg>
      </pc:sldChg>
    </pc:docChg>
  </pc:docChgLst>
  <pc:docChgLst>
    <pc:chgData name="François Carlier" userId="268983c61a7e14cf" providerId="LiveId" clId="{3C6E2AFE-552E-46C0-A378-A97F688A6F7E}"/>
    <pc:docChg chg="modSld">
      <pc:chgData name="François Carlier" userId="268983c61a7e14cf" providerId="LiveId" clId="{3C6E2AFE-552E-46C0-A378-A97F688A6F7E}" dt="2022-09-12T08:03:42.264" v="60" actId="1037"/>
      <pc:docMkLst>
        <pc:docMk/>
      </pc:docMkLst>
      <pc:sldChg chg="addSp modSp mod">
        <pc:chgData name="François Carlier" userId="268983c61a7e14cf" providerId="LiveId" clId="{3C6E2AFE-552E-46C0-A378-A97F688A6F7E}" dt="2022-09-12T08:03:42.264" v="60" actId="1037"/>
        <pc:sldMkLst>
          <pc:docMk/>
          <pc:sldMk cId="1114808311" sldId="257"/>
        </pc:sldMkLst>
        <pc:spChg chg="mod">
          <ac:chgData name="François Carlier" userId="268983c61a7e14cf" providerId="LiveId" clId="{3C6E2AFE-552E-46C0-A378-A97F688A6F7E}" dt="2022-09-12T08:03:42.264" v="60" actId="1037"/>
          <ac:spMkLst>
            <pc:docMk/>
            <pc:sldMk cId="1114808311" sldId="257"/>
            <ac:spMk id="23" creationId="{4D26A51F-C066-52C4-346B-67303250D255}"/>
          </ac:spMkLst>
        </pc:spChg>
        <pc:grpChg chg="mod">
          <ac:chgData name="François Carlier" userId="268983c61a7e14cf" providerId="LiveId" clId="{3C6E2AFE-552E-46C0-A378-A97F688A6F7E}" dt="2022-09-12T08:03:42.264" v="60" actId="1037"/>
          <ac:grpSpMkLst>
            <pc:docMk/>
            <pc:sldMk cId="1114808311" sldId="257"/>
            <ac:grpSpMk id="27" creationId="{817681BF-E576-D5D6-BAF6-CF43ACA16142}"/>
          </ac:grpSpMkLst>
        </pc:grpChg>
        <pc:picChg chg="add">
          <ac:chgData name="François Carlier" userId="268983c61a7e14cf" providerId="LiveId" clId="{3C6E2AFE-552E-46C0-A378-A97F688A6F7E}" dt="2022-09-12T08:03:29.706" v="23" actId="22"/>
          <ac:picMkLst>
            <pc:docMk/>
            <pc:sldMk cId="1114808311" sldId="257"/>
            <ac:picMk id="3" creationId="{161DC56D-8733-08B2-28AB-E72C00212F66}"/>
          </ac:picMkLst>
        </pc:picChg>
        <pc:picChg chg="mod">
          <ac:chgData name="François Carlier" userId="268983c61a7e14cf" providerId="LiveId" clId="{3C6E2AFE-552E-46C0-A378-A97F688A6F7E}" dt="2022-09-12T08:03:42.264" v="60" actId="1037"/>
          <ac:picMkLst>
            <pc:docMk/>
            <pc:sldMk cId="1114808311" sldId="257"/>
            <ac:picMk id="6" creationId="{94FA37BD-5D34-EE1A-9672-4F47AB7A4DD9}"/>
          </ac:picMkLst>
        </pc:picChg>
        <pc:picChg chg="mod">
          <ac:chgData name="François Carlier" userId="268983c61a7e14cf" providerId="LiveId" clId="{3C6E2AFE-552E-46C0-A378-A97F688A6F7E}" dt="2022-09-12T08:03:42.264" v="60" actId="1037"/>
          <ac:picMkLst>
            <pc:docMk/>
            <pc:sldMk cId="1114808311" sldId="257"/>
            <ac:picMk id="13" creationId="{50590E3D-9F49-4263-6709-F0C4CED1F456}"/>
          </ac:picMkLst>
        </pc:picChg>
        <pc:cxnChg chg="mod">
          <ac:chgData name="François Carlier" userId="268983c61a7e14cf" providerId="LiveId" clId="{3C6E2AFE-552E-46C0-A378-A97F688A6F7E}" dt="2022-09-12T08:03:42.264" v="60" actId="1037"/>
          <ac:cxnSpMkLst>
            <pc:docMk/>
            <pc:sldMk cId="1114808311" sldId="257"/>
            <ac:cxnSpMk id="15" creationId="{1E8A663D-9017-EDDC-F2F0-5BEE0BE93AF6}"/>
          </ac:cxnSpMkLst>
        </pc:cxnChg>
        <pc:cxnChg chg="mod">
          <ac:chgData name="François Carlier" userId="268983c61a7e14cf" providerId="LiveId" clId="{3C6E2AFE-552E-46C0-A378-A97F688A6F7E}" dt="2022-09-12T08:03:42.264" v="60" actId="1037"/>
          <ac:cxnSpMkLst>
            <pc:docMk/>
            <pc:sldMk cId="1114808311" sldId="257"/>
            <ac:cxnSpMk id="16" creationId="{143E71DA-EC38-37D4-F1B7-323D83A2A9D5}"/>
          </ac:cxnSpMkLst>
        </pc:cxnChg>
      </pc:sldChg>
      <pc:sldChg chg="addSp mod">
        <pc:chgData name="François Carlier" userId="268983c61a7e14cf" providerId="LiveId" clId="{3C6E2AFE-552E-46C0-A378-A97F688A6F7E}" dt="2022-09-12T08:03:27.059" v="22" actId="22"/>
        <pc:sldMkLst>
          <pc:docMk/>
          <pc:sldMk cId="950733952" sldId="258"/>
        </pc:sldMkLst>
        <pc:picChg chg="add">
          <ac:chgData name="François Carlier" userId="268983c61a7e14cf" providerId="LiveId" clId="{3C6E2AFE-552E-46C0-A378-A97F688A6F7E}" dt="2022-09-12T08:03:27.059" v="22" actId="22"/>
          <ac:picMkLst>
            <pc:docMk/>
            <pc:sldMk cId="950733952" sldId="258"/>
            <ac:picMk id="3" creationId="{602AD7E1-A79E-AAC0-D44F-3B47ADA0DDD3}"/>
          </ac:picMkLst>
        </pc:picChg>
      </pc:sldChg>
      <pc:sldChg chg="addSp mod">
        <pc:chgData name="François Carlier" userId="268983c61a7e14cf" providerId="LiveId" clId="{3C6E2AFE-552E-46C0-A378-A97F688A6F7E}" dt="2022-09-12T08:03:22.841" v="21" actId="22"/>
        <pc:sldMkLst>
          <pc:docMk/>
          <pc:sldMk cId="745180880" sldId="259"/>
        </pc:sldMkLst>
        <pc:picChg chg="add">
          <ac:chgData name="François Carlier" userId="268983c61a7e14cf" providerId="LiveId" clId="{3C6E2AFE-552E-46C0-A378-A97F688A6F7E}" dt="2022-09-12T08:03:22.841" v="21" actId="22"/>
          <ac:picMkLst>
            <pc:docMk/>
            <pc:sldMk cId="745180880" sldId="259"/>
            <ac:picMk id="42" creationId="{ED00C970-3EA6-8AD5-0BB2-98F7307F2C77}"/>
          </ac:picMkLst>
        </pc:picChg>
      </pc:sldChg>
      <pc:sldChg chg="addSp mod">
        <pc:chgData name="François Carlier" userId="268983c61a7e14cf" providerId="LiveId" clId="{3C6E2AFE-552E-46C0-A378-A97F688A6F7E}" dt="2022-09-12T08:03:20.428" v="20" actId="22"/>
        <pc:sldMkLst>
          <pc:docMk/>
          <pc:sldMk cId="836366176" sldId="260"/>
        </pc:sldMkLst>
        <pc:picChg chg="add">
          <ac:chgData name="François Carlier" userId="268983c61a7e14cf" providerId="LiveId" clId="{3C6E2AFE-552E-46C0-A378-A97F688A6F7E}" dt="2022-09-12T08:03:20.428" v="20" actId="22"/>
          <ac:picMkLst>
            <pc:docMk/>
            <pc:sldMk cId="836366176" sldId="260"/>
            <ac:picMk id="24" creationId="{CCAF7D86-A9B7-EACA-777B-B87575F1B453}"/>
          </ac:picMkLst>
        </pc:picChg>
      </pc:sldChg>
      <pc:sldChg chg="addSp mod">
        <pc:chgData name="François Carlier" userId="268983c61a7e14cf" providerId="LiveId" clId="{3C6E2AFE-552E-46C0-A378-A97F688A6F7E}" dt="2022-09-12T08:03:18.515" v="19" actId="22"/>
        <pc:sldMkLst>
          <pc:docMk/>
          <pc:sldMk cId="2888898836" sldId="261"/>
        </pc:sldMkLst>
        <pc:picChg chg="add">
          <ac:chgData name="François Carlier" userId="268983c61a7e14cf" providerId="LiveId" clId="{3C6E2AFE-552E-46C0-A378-A97F688A6F7E}" dt="2022-09-12T08:03:18.515" v="19" actId="22"/>
          <ac:picMkLst>
            <pc:docMk/>
            <pc:sldMk cId="2888898836" sldId="261"/>
            <ac:picMk id="22" creationId="{C9414BBD-BD1F-F1B0-3A0D-0E43ABF77831}"/>
          </ac:picMkLst>
        </pc:picChg>
      </pc:sldChg>
      <pc:sldChg chg="addSp modSp mod">
        <pc:chgData name="François Carlier" userId="268983c61a7e14cf" providerId="LiveId" clId="{3C6E2AFE-552E-46C0-A378-A97F688A6F7E}" dt="2022-09-12T08:03:13.037" v="17" actId="1076"/>
        <pc:sldMkLst>
          <pc:docMk/>
          <pc:sldMk cId="4030334015" sldId="262"/>
        </pc:sldMkLst>
        <pc:picChg chg="add mod">
          <ac:chgData name="François Carlier" userId="268983c61a7e14cf" providerId="LiveId" clId="{3C6E2AFE-552E-46C0-A378-A97F688A6F7E}" dt="2022-09-12T08:03:13.037" v="17" actId="1076"/>
          <ac:picMkLst>
            <pc:docMk/>
            <pc:sldMk cId="4030334015" sldId="262"/>
            <ac:picMk id="23" creationId="{3F84BDDB-D9D7-7385-B254-DDDF01B7371B}"/>
          </ac:picMkLst>
        </pc:picChg>
      </pc:sldChg>
      <pc:sldChg chg="addSp modSp mod">
        <pc:chgData name="François Carlier" userId="268983c61a7e14cf" providerId="LiveId" clId="{3C6E2AFE-552E-46C0-A378-A97F688A6F7E}" dt="2022-09-12T08:03:03.788" v="15" actId="1076"/>
        <pc:sldMkLst>
          <pc:docMk/>
          <pc:sldMk cId="4257691517" sldId="263"/>
        </pc:sldMkLst>
        <pc:picChg chg="add mod">
          <ac:chgData name="François Carlier" userId="268983c61a7e14cf" providerId="LiveId" clId="{3C6E2AFE-552E-46C0-A378-A97F688A6F7E}" dt="2022-09-12T08:03:03.788" v="15" actId="1076"/>
          <ac:picMkLst>
            <pc:docMk/>
            <pc:sldMk cId="4257691517" sldId="263"/>
            <ac:picMk id="16" creationId="{6F6F05C7-B482-32FD-135B-BF2F0472DA5F}"/>
          </ac:picMkLst>
        </pc:picChg>
      </pc:sldChg>
      <pc:sldChg chg="addSp modSp mod modAnim">
        <pc:chgData name="François Carlier" userId="268983c61a7e14cf" providerId="LiveId" clId="{3C6E2AFE-552E-46C0-A378-A97F688A6F7E}" dt="2022-09-12T08:03:16.460" v="18" actId="22"/>
        <pc:sldMkLst>
          <pc:docMk/>
          <pc:sldMk cId="1867256218" sldId="264"/>
        </pc:sldMkLst>
        <pc:graphicFrameChg chg="mod">
          <ac:chgData name="François Carlier" userId="268983c61a7e14cf" providerId="LiveId" clId="{3C6E2AFE-552E-46C0-A378-A97F688A6F7E}" dt="2022-09-12T08:02:32.771" v="11" actId="1076"/>
          <ac:graphicFrameMkLst>
            <pc:docMk/>
            <pc:sldMk cId="1867256218" sldId="264"/>
            <ac:graphicFrameMk id="7" creationId="{7EDA8A81-1AAA-C262-F2C2-8B9FD145679A}"/>
          </ac:graphicFrameMkLst>
        </pc:graphicFrameChg>
        <pc:picChg chg="add">
          <ac:chgData name="François Carlier" userId="268983c61a7e14cf" providerId="LiveId" clId="{3C6E2AFE-552E-46C0-A378-A97F688A6F7E}" dt="2022-09-12T08:03:16.460" v="18" actId="22"/>
          <ac:picMkLst>
            <pc:docMk/>
            <pc:sldMk cId="1867256218" sldId="264"/>
            <ac:picMk id="3" creationId="{2054C980-471E-8E7D-530A-B6921F052079}"/>
          </ac:picMkLst>
        </pc:picChg>
        <pc:picChg chg="add mod">
          <ac:chgData name="François Carlier" userId="268983c61a7e14cf" providerId="LiveId" clId="{3C6E2AFE-552E-46C0-A378-A97F688A6F7E}" dt="2022-09-12T08:02:32.284" v="10" actId="14100"/>
          <ac:picMkLst>
            <pc:docMk/>
            <pc:sldMk cId="1867256218" sldId="264"/>
            <ac:picMk id="1026" creationId="{3D4D8791-E548-2277-A183-D7126C1A7365}"/>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05F18C8-4C5B-112A-0540-CA9D5C0359FF}"/>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fr-BE"/>
          </a:p>
        </p:txBody>
      </p:sp>
      <p:sp>
        <p:nvSpPr>
          <p:cNvPr id="3" name="Sous-titre 2">
            <a:extLst>
              <a:ext uri="{FF2B5EF4-FFF2-40B4-BE49-F238E27FC236}">
                <a16:creationId xmlns:a16="http://schemas.microsoft.com/office/drawing/2014/main" id="{99D7FE7F-BE95-7925-4B12-F5666AEC17A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BE"/>
          </a:p>
        </p:txBody>
      </p:sp>
      <p:sp>
        <p:nvSpPr>
          <p:cNvPr id="4" name="Espace réservé de la date 3">
            <a:extLst>
              <a:ext uri="{FF2B5EF4-FFF2-40B4-BE49-F238E27FC236}">
                <a16:creationId xmlns:a16="http://schemas.microsoft.com/office/drawing/2014/main" id="{91368181-1E53-768A-5FBD-7AD151773788}"/>
              </a:ext>
            </a:extLst>
          </p:cNvPr>
          <p:cNvSpPr>
            <a:spLocks noGrp="1"/>
          </p:cNvSpPr>
          <p:nvPr>
            <p:ph type="dt" sz="half" idx="10"/>
          </p:nvPr>
        </p:nvSpPr>
        <p:spPr/>
        <p:txBody>
          <a:bodyPr/>
          <a:lstStyle/>
          <a:p>
            <a:fld id="{60FBCB14-A6A0-43B6-AD05-08075500C139}" type="datetimeFigureOut">
              <a:rPr lang="fr-BE" smtClean="0"/>
              <a:t>05-10-22</a:t>
            </a:fld>
            <a:endParaRPr lang="fr-BE"/>
          </a:p>
        </p:txBody>
      </p:sp>
      <p:sp>
        <p:nvSpPr>
          <p:cNvPr id="5" name="Espace réservé du pied de page 4">
            <a:extLst>
              <a:ext uri="{FF2B5EF4-FFF2-40B4-BE49-F238E27FC236}">
                <a16:creationId xmlns:a16="http://schemas.microsoft.com/office/drawing/2014/main" id="{905A972E-839F-1DFB-6959-0426CB75BA40}"/>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12D58CE0-3715-4954-1474-834E0C51E988}"/>
              </a:ext>
            </a:extLst>
          </p:cNvPr>
          <p:cNvSpPr>
            <a:spLocks noGrp="1"/>
          </p:cNvSpPr>
          <p:nvPr>
            <p:ph type="sldNum" sz="quarter" idx="12"/>
          </p:nvPr>
        </p:nvSpPr>
        <p:spPr/>
        <p:txBody>
          <a:bodyPr/>
          <a:lstStyle/>
          <a:p>
            <a:fld id="{7B57849C-E18D-41E9-8850-EDD61C783091}" type="slidenum">
              <a:rPr lang="fr-BE" smtClean="0"/>
              <a:t>‹N°›</a:t>
            </a:fld>
            <a:endParaRPr lang="fr-BE"/>
          </a:p>
        </p:txBody>
      </p:sp>
    </p:spTree>
    <p:extLst>
      <p:ext uri="{BB962C8B-B14F-4D97-AF65-F5344CB8AC3E}">
        <p14:creationId xmlns:p14="http://schemas.microsoft.com/office/powerpoint/2010/main" val="464055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12AE3D-DEA1-C058-5C97-C9B2AF2D2257}"/>
              </a:ext>
            </a:extLst>
          </p:cNvPr>
          <p:cNvSpPr>
            <a:spLocks noGrp="1"/>
          </p:cNvSpPr>
          <p:nvPr>
            <p:ph type="title"/>
          </p:nvPr>
        </p:nvSpPr>
        <p:spPr/>
        <p:txBody>
          <a:bodyPr/>
          <a:lstStyle/>
          <a:p>
            <a:r>
              <a:rPr lang="fr-FR"/>
              <a:t>Modifiez le style du titre</a:t>
            </a:r>
            <a:endParaRPr lang="fr-BE"/>
          </a:p>
        </p:txBody>
      </p:sp>
      <p:sp>
        <p:nvSpPr>
          <p:cNvPr id="3" name="Espace réservé du texte vertical 2">
            <a:extLst>
              <a:ext uri="{FF2B5EF4-FFF2-40B4-BE49-F238E27FC236}">
                <a16:creationId xmlns:a16="http://schemas.microsoft.com/office/drawing/2014/main" id="{E7C9C0B6-52B4-A2ED-9291-39633FE62AB6}"/>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7A25D097-A392-31B6-3A2D-F8906D2FA8B9}"/>
              </a:ext>
            </a:extLst>
          </p:cNvPr>
          <p:cNvSpPr>
            <a:spLocks noGrp="1"/>
          </p:cNvSpPr>
          <p:nvPr>
            <p:ph type="dt" sz="half" idx="10"/>
          </p:nvPr>
        </p:nvSpPr>
        <p:spPr/>
        <p:txBody>
          <a:bodyPr/>
          <a:lstStyle/>
          <a:p>
            <a:fld id="{60FBCB14-A6A0-43B6-AD05-08075500C139}" type="datetimeFigureOut">
              <a:rPr lang="fr-BE" smtClean="0"/>
              <a:t>05-10-22</a:t>
            </a:fld>
            <a:endParaRPr lang="fr-BE"/>
          </a:p>
        </p:txBody>
      </p:sp>
      <p:sp>
        <p:nvSpPr>
          <p:cNvPr id="5" name="Espace réservé du pied de page 4">
            <a:extLst>
              <a:ext uri="{FF2B5EF4-FFF2-40B4-BE49-F238E27FC236}">
                <a16:creationId xmlns:a16="http://schemas.microsoft.com/office/drawing/2014/main" id="{9B935204-5946-D617-01AE-F1403A0C3C75}"/>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09E91A28-5C34-E9DB-49DD-D4921B84D2FD}"/>
              </a:ext>
            </a:extLst>
          </p:cNvPr>
          <p:cNvSpPr>
            <a:spLocks noGrp="1"/>
          </p:cNvSpPr>
          <p:nvPr>
            <p:ph type="sldNum" sz="quarter" idx="12"/>
          </p:nvPr>
        </p:nvSpPr>
        <p:spPr/>
        <p:txBody>
          <a:bodyPr/>
          <a:lstStyle/>
          <a:p>
            <a:fld id="{7B57849C-E18D-41E9-8850-EDD61C783091}" type="slidenum">
              <a:rPr lang="fr-BE" smtClean="0"/>
              <a:t>‹N°›</a:t>
            </a:fld>
            <a:endParaRPr lang="fr-BE"/>
          </a:p>
        </p:txBody>
      </p:sp>
    </p:spTree>
    <p:extLst>
      <p:ext uri="{BB962C8B-B14F-4D97-AF65-F5344CB8AC3E}">
        <p14:creationId xmlns:p14="http://schemas.microsoft.com/office/powerpoint/2010/main" val="15244617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CA5B8FA7-CB1B-025E-C746-0B2F1BF49DF2}"/>
              </a:ext>
            </a:extLst>
          </p:cNvPr>
          <p:cNvSpPr>
            <a:spLocks noGrp="1"/>
          </p:cNvSpPr>
          <p:nvPr>
            <p:ph type="title" orient="vert"/>
          </p:nvPr>
        </p:nvSpPr>
        <p:spPr>
          <a:xfrm>
            <a:off x="8724900" y="365125"/>
            <a:ext cx="2628900" cy="5811838"/>
          </a:xfrm>
        </p:spPr>
        <p:txBody>
          <a:bodyPr vert="eaVert"/>
          <a:lstStyle/>
          <a:p>
            <a:r>
              <a:rPr lang="fr-FR"/>
              <a:t>Modifiez le style du titre</a:t>
            </a:r>
            <a:endParaRPr lang="fr-BE"/>
          </a:p>
        </p:txBody>
      </p:sp>
      <p:sp>
        <p:nvSpPr>
          <p:cNvPr id="3" name="Espace réservé du texte vertical 2">
            <a:extLst>
              <a:ext uri="{FF2B5EF4-FFF2-40B4-BE49-F238E27FC236}">
                <a16:creationId xmlns:a16="http://schemas.microsoft.com/office/drawing/2014/main" id="{319E1DBD-B9B8-8B8D-5E82-9AF61252289F}"/>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7330F47A-86D7-387F-E7D0-DA3B8D46E693}"/>
              </a:ext>
            </a:extLst>
          </p:cNvPr>
          <p:cNvSpPr>
            <a:spLocks noGrp="1"/>
          </p:cNvSpPr>
          <p:nvPr>
            <p:ph type="dt" sz="half" idx="10"/>
          </p:nvPr>
        </p:nvSpPr>
        <p:spPr/>
        <p:txBody>
          <a:bodyPr/>
          <a:lstStyle/>
          <a:p>
            <a:fld id="{60FBCB14-A6A0-43B6-AD05-08075500C139}" type="datetimeFigureOut">
              <a:rPr lang="fr-BE" smtClean="0"/>
              <a:t>05-10-22</a:t>
            </a:fld>
            <a:endParaRPr lang="fr-BE"/>
          </a:p>
        </p:txBody>
      </p:sp>
      <p:sp>
        <p:nvSpPr>
          <p:cNvPr id="5" name="Espace réservé du pied de page 4">
            <a:extLst>
              <a:ext uri="{FF2B5EF4-FFF2-40B4-BE49-F238E27FC236}">
                <a16:creationId xmlns:a16="http://schemas.microsoft.com/office/drawing/2014/main" id="{768000B4-B082-402B-3260-181A163FBD37}"/>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92104042-D7A6-C4A9-0C80-B67985308322}"/>
              </a:ext>
            </a:extLst>
          </p:cNvPr>
          <p:cNvSpPr>
            <a:spLocks noGrp="1"/>
          </p:cNvSpPr>
          <p:nvPr>
            <p:ph type="sldNum" sz="quarter" idx="12"/>
          </p:nvPr>
        </p:nvSpPr>
        <p:spPr/>
        <p:txBody>
          <a:bodyPr/>
          <a:lstStyle/>
          <a:p>
            <a:fld id="{7B57849C-E18D-41E9-8850-EDD61C783091}" type="slidenum">
              <a:rPr lang="fr-BE" smtClean="0"/>
              <a:t>‹N°›</a:t>
            </a:fld>
            <a:endParaRPr lang="fr-BE"/>
          </a:p>
        </p:txBody>
      </p:sp>
    </p:spTree>
    <p:extLst>
      <p:ext uri="{BB962C8B-B14F-4D97-AF65-F5344CB8AC3E}">
        <p14:creationId xmlns:p14="http://schemas.microsoft.com/office/powerpoint/2010/main" val="25117778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936DDF-31FE-7B53-7312-346085B83713}"/>
              </a:ext>
            </a:extLst>
          </p:cNvPr>
          <p:cNvSpPr>
            <a:spLocks noGrp="1"/>
          </p:cNvSpPr>
          <p:nvPr>
            <p:ph type="title"/>
          </p:nvPr>
        </p:nvSpPr>
        <p:spPr/>
        <p:txBody>
          <a:bodyPr/>
          <a:lstStyle/>
          <a:p>
            <a:r>
              <a:rPr lang="fr-FR"/>
              <a:t>Modifiez le style du titre</a:t>
            </a:r>
            <a:endParaRPr lang="fr-BE"/>
          </a:p>
        </p:txBody>
      </p:sp>
      <p:sp>
        <p:nvSpPr>
          <p:cNvPr id="3" name="Espace réservé du contenu 2">
            <a:extLst>
              <a:ext uri="{FF2B5EF4-FFF2-40B4-BE49-F238E27FC236}">
                <a16:creationId xmlns:a16="http://schemas.microsoft.com/office/drawing/2014/main" id="{D7F37AFB-B448-26F1-EE5C-CECFFD6B0CA1}"/>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E3D57496-EF7D-4169-43F2-7F9315857B9D}"/>
              </a:ext>
            </a:extLst>
          </p:cNvPr>
          <p:cNvSpPr>
            <a:spLocks noGrp="1"/>
          </p:cNvSpPr>
          <p:nvPr>
            <p:ph type="dt" sz="half" idx="10"/>
          </p:nvPr>
        </p:nvSpPr>
        <p:spPr/>
        <p:txBody>
          <a:bodyPr/>
          <a:lstStyle/>
          <a:p>
            <a:fld id="{60FBCB14-A6A0-43B6-AD05-08075500C139}" type="datetimeFigureOut">
              <a:rPr lang="fr-BE" smtClean="0"/>
              <a:t>05-10-22</a:t>
            </a:fld>
            <a:endParaRPr lang="fr-BE"/>
          </a:p>
        </p:txBody>
      </p:sp>
      <p:sp>
        <p:nvSpPr>
          <p:cNvPr id="5" name="Espace réservé du pied de page 4">
            <a:extLst>
              <a:ext uri="{FF2B5EF4-FFF2-40B4-BE49-F238E27FC236}">
                <a16:creationId xmlns:a16="http://schemas.microsoft.com/office/drawing/2014/main" id="{7034DFA6-A681-0489-9BB6-35334B9013FA}"/>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78C2AB37-7669-2FD3-E34E-1BA15AB93F45}"/>
              </a:ext>
            </a:extLst>
          </p:cNvPr>
          <p:cNvSpPr>
            <a:spLocks noGrp="1"/>
          </p:cNvSpPr>
          <p:nvPr>
            <p:ph type="sldNum" sz="quarter" idx="12"/>
          </p:nvPr>
        </p:nvSpPr>
        <p:spPr/>
        <p:txBody>
          <a:bodyPr/>
          <a:lstStyle/>
          <a:p>
            <a:fld id="{7B57849C-E18D-41E9-8850-EDD61C783091}" type="slidenum">
              <a:rPr lang="fr-BE" smtClean="0"/>
              <a:t>‹N°›</a:t>
            </a:fld>
            <a:endParaRPr lang="fr-BE"/>
          </a:p>
        </p:txBody>
      </p:sp>
    </p:spTree>
    <p:extLst>
      <p:ext uri="{BB962C8B-B14F-4D97-AF65-F5344CB8AC3E}">
        <p14:creationId xmlns:p14="http://schemas.microsoft.com/office/powerpoint/2010/main" val="39674389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EC72EB5-0C93-DADB-498F-DDB0DFD9ACE0}"/>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fr-BE"/>
          </a:p>
        </p:txBody>
      </p:sp>
      <p:sp>
        <p:nvSpPr>
          <p:cNvPr id="3" name="Espace réservé du texte 2">
            <a:extLst>
              <a:ext uri="{FF2B5EF4-FFF2-40B4-BE49-F238E27FC236}">
                <a16:creationId xmlns:a16="http://schemas.microsoft.com/office/drawing/2014/main" id="{BFFF486E-6987-F84C-B2D6-EAD43652802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ADC15F85-1780-9BC9-9345-9601ECFA53E1}"/>
              </a:ext>
            </a:extLst>
          </p:cNvPr>
          <p:cNvSpPr>
            <a:spLocks noGrp="1"/>
          </p:cNvSpPr>
          <p:nvPr>
            <p:ph type="dt" sz="half" idx="10"/>
          </p:nvPr>
        </p:nvSpPr>
        <p:spPr/>
        <p:txBody>
          <a:bodyPr/>
          <a:lstStyle/>
          <a:p>
            <a:fld id="{60FBCB14-A6A0-43B6-AD05-08075500C139}" type="datetimeFigureOut">
              <a:rPr lang="fr-BE" smtClean="0"/>
              <a:t>05-10-22</a:t>
            </a:fld>
            <a:endParaRPr lang="fr-BE"/>
          </a:p>
        </p:txBody>
      </p:sp>
      <p:sp>
        <p:nvSpPr>
          <p:cNvPr id="5" name="Espace réservé du pied de page 4">
            <a:extLst>
              <a:ext uri="{FF2B5EF4-FFF2-40B4-BE49-F238E27FC236}">
                <a16:creationId xmlns:a16="http://schemas.microsoft.com/office/drawing/2014/main" id="{E6B8C20C-C325-824B-58D7-CB9F499AA872}"/>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C4AA3FCE-4F55-B9C2-CC8A-21B795D3918A}"/>
              </a:ext>
            </a:extLst>
          </p:cNvPr>
          <p:cNvSpPr>
            <a:spLocks noGrp="1"/>
          </p:cNvSpPr>
          <p:nvPr>
            <p:ph type="sldNum" sz="quarter" idx="12"/>
          </p:nvPr>
        </p:nvSpPr>
        <p:spPr/>
        <p:txBody>
          <a:bodyPr/>
          <a:lstStyle/>
          <a:p>
            <a:fld id="{7B57849C-E18D-41E9-8850-EDD61C783091}" type="slidenum">
              <a:rPr lang="fr-BE" smtClean="0"/>
              <a:t>‹N°›</a:t>
            </a:fld>
            <a:endParaRPr lang="fr-BE"/>
          </a:p>
        </p:txBody>
      </p:sp>
    </p:spTree>
    <p:extLst>
      <p:ext uri="{BB962C8B-B14F-4D97-AF65-F5344CB8AC3E}">
        <p14:creationId xmlns:p14="http://schemas.microsoft.com/office/powerpoint/2010/main" val="8907226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ADF678-CEEF-A12F-1165-047E002E812F}"/>
              </a:ext>
            </a:extLst>
          </p:cNvPr>
          <p:cNvSpPr>
            <a:spLocks noGrp="1"/>
          </p:cNvSpPr>
          <p:nvPr>
            <p:ph type="title"/>
          </p:nvPr>
        </p:nvSpPr>
        <p:spPr/>
        <p:txBody>
          <a:bodyPr/>
          <a:lstStyle/>
          <a:p>
            <a:r>
              <a:rPr lang="fr-FR"/>
              <a:t>Modifiez le style du titre</a:t>
            </a:r>
            <a:endParaRPr lang="fr-BE"/>
          </a:p>
        </p:txBody>
      </p:sp>
      <p:sp>
        <p:nvSpPr>
          <p:cNvPr id="3" name="Espace réservé du contenu 2">
            <a:extLst>
              <a:ext uri="{FF2B5EF4-FFF2-40B4-BE49-F238E27FC236}">
                <a16:creationId xmlns:a16="http://schemas.microsoft.com/office/drawing/2014/main" id="{2717355D-F587-C3AF-1CE9-4E21804FC06B}"/>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contenu 3">
            <a:extLst>
              <a:ext uri="{FF2B5EF4-FFF2-40B4-BE49-F238E27FC236}">
                <a16:creationId xmlns:a16="http://schemas.microsoft.com/office/drawing/2014/main" id="{30CD9E98-99E6-F978-484A-F73B53D1A47B}"/>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e la date 4">
            <a:extLst>
              <a:ext uri="{FF2B5EF4-FFF2-40B4-BE49-F238E27FC236}">
                <a16:creationId xmlns:a16="http://schemas.microsoft.com/office/drawing/2014/main" id="{4E83C3E5-22FB-1D0C-5523-DE9F0F4AC61A}"/>
              </a:ext>
            </a:extLst>
          </p:cNvPr>
          <p:cNvSpPr>
            <a:spLocks noGrp="1"/>
          </p:cNvSpPr>
          <p:nvPr>
            <p:ph type="dt" sz="half" idx="10"/>
          </p:nvPr>
        </p:nvSpPr>
        <p:spPr/>
        <p:txBody>
          <a:bodyPr/>
          <a:lstStyle/>
          <a:p>
            <a:fld id="{60FBCB14-A6A0-43B6-AD05-08075500C139}" type="datetimeFigureOut">
              <a:rPr lang="fr-BE" smtClean="0"/>
              <a:t>05-10-22</a:t>
            </a:fld>
            <a:endParaRPr lang="fr-BE"/>
          </a:p>
        </p:txBody>
      </p:sp>
      <p:sp>
        <p:nvSpPr>
          <p:cNvPr id="6" name="Espace réservé du pied de page 5">
            <a:extLst>
              <a:ext uri="{FF2B5EF4-FFF2-40B4-BE49-F238E27FC236}">
                <a16:creationId xmlns:a16="http://schemas.microsoft.com/office/drawing/2014/main" id="{F51B007A-D83F-3069-0ED3-E653EEF373AA}"/>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C2C7FFF7-5D34-3AEE-656F-39C37D73F28F}"/>
              </a:ext>
            </a:extLst>
          </p:cNvPr>
          <p:cNvSpPr>
            <a:spLocks noGrp="1"/>
          </p:cNvSpPr>
          <p:nvPr>
            <p:ph type="sldNum" sz="quarter" idx="12"/>
          </p:nvPr>
        </p:nvSpPr>
        <p:spPr/>
        <p:txBody>
          <a:bodyPr/>
          <a:lstStyle/>
          <a:p>
            <a:fld id="{7B57849C-E18D-41E9-8850-EDD61C783091}" type="slidenum">
              <a:rPr lang="fr-BE" smtClean="0"/>
              <a:t>‹N°›</a:t>
            </a:fld>
            <a:endParaRPr lang="fr-BE"/>
          </a:p>
        </p:txBody>
      </p:sp>
    </p:spTree>
    <p:extLst>
      <p:ext uri="{BB962C8B-B14F-4D97-AF65-F5344CB8AC3E}">
        <p14:creationId xmlns:p14="http://schemas.microsoft.com/office/powerpoint/2010/main" val="2284246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480575-754B-25C9-6A4C-621CEA60DD9E}"/>
              </a:ext>
            </a:extLst>
          </p:cNvPr>
          <p:cNvSpPr>
            <a:spLocks noGrp="1"/>
          </p:cNvSpPr>
          <p:nvPr>
            <p:ph type="title"/>
          </p:nvPr>
        </p:nvSpPr>
        <p:spPr>
          <a:xfrm>
            <a:off x="839788" y="365125"/>
            <a:ext cx="10515600" cy="1325563"/>
          </a:xfrm>
        </p:spPr>
        <p:txBody>
          <a:bodyPr/>
          <a:lstStyle/>
          <a:p>
            <a:r>
              <a:rPr lang="fr-FR"/>
              <a:t>Modifiez le style du titre</a:t>
            </a:r>
            <a:endParaRPr lang="fr-BE"/>
          </a:p>
        </p:txBody>
      </p:sp>
      <p:sp>
        <p:nvSpPr>
          <p:cNvPr id="3" name="Espace réservé du texte 2">
            <a:extLst>
              <a:ext uri="{FF2B5EF4-FFF2-40B4-BE49-F238E27FC236}">
                <a16:creationId xmlns:a16="http://schemas.microsoft.com/office/drawing/2014/main" id="{E3194FF9-59CA-0D78-1E2F-1E6613DD370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00A07057-4B56-D497-D64F-9B011C1C3BF8}"/>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u texte 4">
            <a:extLst>
              <a:ext uri="{FF2B5EF4-FFF2-40B4-BE49-F238E27FC236}">
                <a16:creationId xmlns:a16="http://schemas.microsoft.com/office/drawing/2014/main" id="{0E3C1AC7-3148-BFDB-5BF0-F25812D771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F1C63E12-E9FD-FD71-A115-6B0EA28E4F4C}"/>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7" name="Espace réservé de la date 6">
            <a:extLst>
              <a:ext uri="{FF2B5EF4-FFF2-40B4-BE49-F238E27FC236}">
                <a16:creationId xmlns:a16="http://schemas.microsoft.com/office/drawing/2014/main" id="{CEE59E66-BE9D-00AD-2C90-03C70FEB4D87}"/>
              </a:ext>
            </a:extLst>
          </p:cNvPr>
          <p:cNvSpPr>
            <a:spLocks noGrp="1"/>
          </p:cNvSpPr>
          <p:nvPr>
            <p:ph type="dt" sz="half" idx="10"/>
          </p:nvPr>
        </p:nvSpPr>
        <p:spPr/>
        <p:txBody>
          <a:bodyPr/>
          <a:lstStyle/>
          <a:p>
            <a:fld id="{60FBCB14-A6A0-43B6-AD05-08075500C139}" type="datetimeFigureOut">
              <a:rPr lang="fr-BE" smtClean="0"/>
              <a:t>05-10-22</a:t>
            </a:fld>
            <a:endParaRPr lang="fr-BE"/>
          </a:p>
        </p:txBody>
      </p:sp>
      <p:sp>
        <p:nvSpPr>
          <p:cNvPr id="8" name="Espace réservé du pied de page 7">
            <a:extLst>
              <a:ext uri="{FF2B5EF4-FFF2-40B4-BE49-F238E27FC236}">
                <a16:creationId xmlns:a16="http://schemas.microsoft.com/office/drawing/2014/main" id="{FA52BE76-11A2-0971-3E5A-5A660C2B86F4}"/>
              </a:ext>
            </a:extLst>
          </p:cNvPr>
          <p:cNvSpPr>
            <a:spLocks noGrp="1"/>
          </p:cNvSpPr>
          <p:nvPr>
            <p:ph type="ftr" sz="quarter" idx="11"/>
          </p:nvPr>
        </p:nvSpPr>
        <p:spPr/>
        <p:txBody>
          <a:bodyPr/>
          <a:lstStyle/>
          <a:p>
            <a:endParaRPr lang="fr-BE"/>
          </a:p>
        </p:txBody>
      </p:sp>
      <p:sp>
        <p:nvSpPr>
          <p:cNvPr id="9" name="Espace réservé du numéro de diapositive 8">
            <a:extLst>
              <a:ext uri="{FF2B5EF4-FFF2-40B4-BE49-F238E27FC236}">
                <a16:creationId xmlns:a16="http://schemas.microsoft.com/office/drawing/2014/main" id="{BB5F7054-FCF1-F731-F5D9-B3DDBE667B7C}"/>
              </a:ext>
            </a:extLst>
          </p:cNvPr>
          <p:cNvSpPr>
            <a:spLocks noGrp="1"/>
          </p:cNvSpPr>
          <p:nvPr>
            <p:ph type="sldNum" sz="quarter" idx="12"/>
          </p:nvPr>
        </p:nvSpPr>
        <p:spPr/>
        <p:txBody>
          <a:bodyPr/>
          <a:lstStyle/>
          <a:p>
            <a:fld id="{7B57849C-E18D-41E9-8850-EDD61C783091}" type="slidenum">
              <a:rPr lang="fr-BE" smtClean="0"/>
              <a:t>‹N°›</a:t>
            </a:fld>
            <a:endParaRPr lang="fr-BE"/>
          </a:p>
        </p:txBody>
      </p:sp>
    </p:spTree>
    <p:extLst>
      <p:ext uri="{BB962C8B-B14F-4D97-AF65-F5344CB8AC3E}">
        <p14:creationId xmlns:p14="http://schemas.microsoft.com/office/powerpoint/2010/main" val="1103408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B62D707-8ED3-77B1-2723-9C549C054C95}"/>
              </a:ext>
            </a:extLst>
          </p:cNvPr>
          <p:cNvSpPr>
            <a:spLocks noGrp="1"/>
          </p:cNvSpPr>
          <p:nvPr>
            <p:ph type="title"/>
          </p:nvPr>
        </p:nvSpPr>
        <p:spPr/>
        <p:txBody>
          <a:bodyPr/>
          <a:lstStyle/>
          <a:p>
            <a:r>
              <a:rPr lang="fr-FR"/>
              <a:t>Modifiez le style du titre</a:t>
            </a:r>
            <a:endParaRPr lang="fr-BE"/>
          </a:p>
        </p:txBody>
      </p:sp>
      <p:sp>
        <p:nvSpPr>
          <p:cNvPr id="3" name="Espace réservé de la date 2">
            <a:extLst>
              <a:ext uri="{FF2B5EF4-FFF2-40B4-BE49-F238E27FC236}">
                <a16:creationId xmlns:a16="http://schemas.microsoft.com/office/drawing/2014/main" id="{006286A9-E306-66F1-B5C4-F4C69A201D1D}"/>
              </a:ext>
            </a:extLst>
          </p:cNvPr>
          <p:cNvSpPr>
            <a:spLocks noGrp="1"/>
          </p:cNvSpPr>
          <p:nvPr>
            <p:ph type="dt" sz="half" idx="10"/>
          </p:nvPr>
        </p:nvSpPr>
        <p:spPr/>
        <p:txBody>
          <a:bodyPr/>
          <a:lstStyle/>
          <a:p>
            <a:fld id="{60FBCB14-A6A0-43B6-AD05-08075500C139}" type="datetimeFigureOut">
              <a:rPr lang="fr-BE" smtClean="0"/>
              <a:t>05-10-22</a:t>
            </a:fld>
            <a:endParaRPr lang="fr-BE"/>
          </a:p>
        </p:txBody>
      </p:sp>
      <p:sp>
        <p:nvSpPr>
          <p:cNvPr id="4" name="Espace réservé du pied de page 3">
            <a:extLst>
              <a:ext uri="{FF2B5EF4-FFF2-40B4-BE49-F238E27FC236}">
                <a16:creationId xmlns:a16="http://schemas.microsoft.com/office/drawing/2014/main" id="{F94EFD1B-C4C4-19F1-5D38-57A833705BF1}"/>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BCA2DC96-518A-50DB-3D0C-0A263002CB89}"/>
              </a:ext>
            </a:extLst>
          </p:cNvPr>
          <p:cNvSpPr>
            <a:spLocks noGrp="1"/>
          </p:cNvSpPr>
          <p:nvPr>
            <p:ph type="sldNum" sz="quarter" idx="12"/>
          </p:nvPr>
        </p:nvSpPr>
        <p:spPr/>
        <p:txBody>
          <a:bodyPr/>
          <a:lstStyle/>
          <a:p>
            <a:fld id="{7B57849C-E18D-41E9-8850-EDD61C783091}" type="slidenum">
              <a:rPr lang="fr-BE" smtClean="0"/>
              <a:t>‹N°›</a:t>
            </a:fld>
            <a:endParaRPr lang="fr-BE"/>
          </a:p>
        </p:txBody>
      </p:sp>
    </p:spTree>
    <p:extLst>
      <p:ext uri="{BB962C8B-B14F-4D97-AF65-F5344CB8AC3E}">
        <p14:creationId xmlns:p14="http://schemas.microsoft.com/office/powerpoint/2010/main" val="1142942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BC65E850-9DB3-A867-2AE0-1D1A6920A1F8}"/>
              </a:ext>
            </a:extLst>
          </p:cNvPr>
          <p:cNvSpPr>
            <a:spLocks noGrp="1"/>
          </p:cNvSpPr>
          <p:nvPr>
            <p:ph type="dt" sz="half" idx="10"/>
          </p:nvPr>
        </p:nvSpPr>
        <p:spPr/>
        <p:txBody>
          <a:bodyPr/>
          <a:lstStyle/>
          <a:p>
            <a:fld id="{60FBCB14-A6A0-43B6-AD05-08075500C139}" type="datetimeFigureOut">
              <a:rPr lang="fr-BE" smtClean="0"/>
              <a:t>05-10-22</a:t>
            </a:fld>
            <a:endParaRPr lang="fr-BE"/>
          </a:p>
        </p:txBody>
      </p:sp>
      <p:sp>
        <p:nvSpPr>
          <p:cNvPr id="3" name="Espace réservé du pied de page 2">
            <a:extLst>
              <a:ext uri="{FF2B5EF4-FFF2-40B4-BE49-F238E27FC236}">
                <a16:creationId xmlns:a16="http://schemas.microsoft.com/office/drawing/2014/main" id="{0EC2A8E9-25D4-DBF9-EB5F-7CF94B2DB1D9}"/>
              </a:ext>
            </a:extLst>
          </p:cNvPr>
          <p:cNvSpPr>
            <a:spLocks noGrp="1"/>
          </p:cNvSpPr>
          <p:nvPr>
            <p:ph type="ftr" sz="quarter" idx="11"/>
          </p:nvPr>
        </p:nvSpPr>
        <p:spPr/>
        <p:txBody>
          <a:bodyPr/>
          <a:lstStyle/>
          <a:p>
            <a:endParaRPr lang="fr-BE"/>
          </a:p>
        </p:txBody>
      </p:sp>
      <p:sp>
        <p:nvSpPr>
          <p:cNvPr id="4" name="Espace réservé du numéro de diapositive 3">
            <a:extLst>
              <a:ext uri="{FF2B5EF4-FFF2-40B4-BE49-F238E27FC236}">
                <a16:creationId xmlns:a16="http://schemas.microsoft.com/office/drawing/2014/main" id="{56B7F476-9CDD-FB85-6B2E-4C30D88ECC94}"/>
              </a:ext>
            </a:extLst>
          </p:cNvPr>
          <p:cNvSpPr>
            <a:spLocks noGrp="1"/>
          </p:cNvSpPr>
          <p:nvPr>
            <p:ph type="sldNum" sz="quarter" idx="12"/>
          </p:nvPr>
        </p:nvSpPr>
        <p:spPr/>
        <p:txBody>
          <a:bodyPr/>
          <a:lstStyle/>
          <a:p>
            <a:fld id="{7B57849C-E18D-41E9-8850-EDD61C783091}" type="slidenum">
              <a:rPr lang="fr-BE" smtClean="0"/>
              <a:t>‹N°›</a:t>
            </a:fld>
            <a:endParaRPr lang="fr-BE"/>
          </a:p>
        </p:txBody>
      </p:sp>
    </p:spTree>
    <p:extLst>
      <p:ext uri="{BB962C8B-B14F-4D97-AF65-F5344CB8AC3E}">
        <p14:creationId xmlns:p14="http://schemas.microsoft.com/office/powerpoint/2010/main" val="13941024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9FB8DD-1DDF-0067-6B1F-E20A243DCD6D}"/>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BE"/>
          </a:p>
        </p:txBody>
      </p:sp>
      <p:sp>
        <p:nvSpPr>
          <p:cNvPr id="3" name="Espace réservé du contenu 2">
            <a:extLst>
              <a:ext uri="{FF2B5EF4-FFF2-40B4-BE49-F238E27FC236}">
                <a16:creationId xmlns:a16="http://schemas.microsoft.com/office/drawing/2014/main" id="{55A9CF63-6262-66B5-4A20-6A22A3BA97B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texte 3">
            <a:extLst>
              <a:ext uri="{FF2B5EF4-FFF2-40B4-BE49-F238E27FC236}">
                <a16:creationId xmlns:a16="http://schemas.microsoft.com/office/drawing/2014/main" id="{14E7CDFB-4290-7B6E-C263-254EA6C5CF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C07B0B11-68FF-EAE6-87CF-9F32D4FFB084}"/>
              </a:ext>
            </a:extLst>
          </p:cNvPr>
          <p:cNvSpPr>
            <a:spLocks noGrp="1"/>
          </p:cNvSpPr>
          <p:nvPr>
            <p:ph type="dt" sz="half" idx="10"/>
          </p:nvPr>
        </p:nvSpPr>
        <p:spPr/>
        <p:txBody>
          <a:bodyPr/>
          <a:lstStyle/>
          <a:p>
            <a:fld id="{60FBCB14-A6A0-43B6-AD05-08075500C139}" type="datetimeFigureOut">
              <a:rPr lang="fr-BE" smtClean="0"/>
              <a:t>05-10-22</a:t>
            </a:fld>
            <a:endParaRPr lang="fr-BE"/>
          </a:p>
        </p:txBody>
      </p:sp>
      <p:sp>
        <p:nvSpPr>
          <p:cNvPr id="6" name="Espace réservé du pied de page 5">
            <a:extLst>
              <a:ext uri="{FF2B5EF4-FFF2-40B4-BE49-F238E27FC236}">
                <a16:creationId xmlns:a16="http://schemas.microsoft.com/office/drawing/2014/main" id="{1636E14B-1F54-84BB-28F1-80A7C6FF9057}"/>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431B0EF8-8B5C-6F0D-C18B-E254D073D610}"/>
              </a:ext>
            </a:extLst>
          </p:cNvPr>
          <p:cNvSpPr>
            <a:spLocks noGrp="1"/>
          </p:cNvSpPr>
          <p:nvPr>
            <p:ph type="sldNum" sz="quarter" idx="12"/>
          </p:nvPr>
        </p:nvSpPr>
        <p:spPr/>
        <p:txBody>
          <a:bodyPr/>
          <a:lstStyle/>
          <a:p>
            <a:fld id="{7B57849C-E18D-41E9-8850-EDD61C783091}" type="slidenum">
              <a:rPr lang="fr-BE" smtClean="0"/>
              <a:t>‹N°›</a:t>
            </a:fld>
            <a:endParaRPr lang="fr-BE"/>
          </a:p>
        </p:txBody>
      </p:sp>
    </p:spTree>
    <p:extLst>
      <p:ext uri="{BB962C8B-B14F-4D97-AF65-F5344CB8AC3E}">
        <p14:creationId xmlns:p14="http://schemas.microsoft.com/office/powerpoint/2010/main" val="20796751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762FE17-3251-568D-A4CB-01453AE2CCDF}"/>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BE"/>
          </a:p>
        </p:txBody>
      </p:sp>
      <p:sp>
        <p:nvSpPr>
          <p:cNvPr id="3" name="Espace réservé pour une image  2">
            <a:extLst>
              <a:ext uri="{FF2B5EF4-FFF2-40B4-BE49-F238E27FC236}">
                <a16:creationId xmlns:a16="http://schemas.microsoft.com/office/drawing/2014/main" id="{D72AA521-B77F-85BB-AA3B-3783E917AF8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a:extLst>
              <a:ext uri="{FF2B5EF4-FFF2-40B4-BE49-F238E27FC236}">
                <a16:creationId xmlns:a16="http://schemas.microsoft.com/office/drawing/2014/main" id="{776CF6E9-5D58-8C98-8C13-0EBCD4DF3F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56544E32-8515-2679-6F7A-9AED1962FE2A}"/>
              </a:ext>
            </a:extLst>
          </p:cNvPr>
          <p:cNvSpPr>
            <a:spLocks noGrp="1"/>
          </p:cNvSpPr>
          <p:nvPr>
            <p:ph type="dt" sz="half" idx="10"/>
          </p:nvPr>
        </p:nvSpPr>
        <p:spPr/>
        <p:txBody>
          <a:bodyPr/>
          <a:lstStyle/>
          <a:p>
            <a:fld id="{60FBCB14-A6A0-43B6-AD05-08075500C139}" type="datetimeFigureOut">
              <a:rPr lang="fr-BE" smtClean="0"/>
              <a:t>05-10-22</a:t>
            </a:fld>
            <a:endParaRPr lang="fr-BE"/>
          </a:p>
        </p:txBody>
      </p:sp>
      <p:sp>
        <p:nvSpPr>
          <p:cNvPr id="6" name="Espace réservé du pied de page 5">
            <a:extLst>
              <a:ext uri="{FF2B5EF4-FFF2-40B4-BE49-F238E27FC236}">
                <a16:creationId xmlns:a16="http://schemas.microsoft.com/office/drawing/2014/main" id="{2CCAC721-5802-1C8E-0C5D-214D50330A41}"/>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5D520E37-842D-CE12-9165-702E2BA883C8}"/>
              </a:ext>
            </a:extLst>
          </p:cNvPr>
          <p:cNvSpPr>
            <a:spLocks noGrp="1"/>
          </p:cNvSpPr>
          <p:nvPr>
            <p:ph type="sldNum" sz="quarter" idx="12"/>
          </p:nvPr>
        </p:nvSpPr>
        <p:spPr/>
        <p:txBody>
          <a:bodyPr/>
          <a:lstStyle/>
          <a:p>
            <a:fld id="{7B57849C-E18D-41E9-8850-EDD61C783091}" type="slidenum">
              <a:rPr lang="fr-BE" smtClean="0"/>
              <a:t>‹N°›</a:t>
            </a:fld>
            <a:endParaRPr lang="fr-BE"/>
          </a:p>
        </p:txBody>
      </p:sp>
    </p:spTree>
    <p:extLst>
      <p:ext uri="{BB962C8B-B14F-4D97-AF65-F5344CB8AC3E}">
        <p14:creationId xmlns:p14="http://schemas.microsoft.com/office/powerpoint/2010/main" val="22237017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B23AFADA-C491-B96A-F16D-E69DE735DBD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fr-BE"/>
          </a:p>
        </p:txBody>
      </p:sp>
      <p:sp>
        <p:nvSpPr>
          <p:cNvPr id="3" name="Espace réservé du texte 2">
            <a:extLst>
              <a:ext uri="{FF2B5EF4-FFF2-40B4-BE49-F238E27FC236}">
                <a16:creationId xmlns:a16="http://schemas.microsoft.com/office/drawing/2014/main" id="{C0C6E1E9-59FC-8817-D3A8-47137B4DAE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4B5D0247-BD9E-5418-16EC-F6FA895F39F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FBCB14-A6A0-43B6-AD05-08075500C139}" type="datetimeFigureOut">
              <a:rPr lang="fr-BE" smtClean="0"/>
              <a:t>05-10-22</a:t>
            </a:fld>
            <a:endParaRPr lang="fr-BE"/>
          </a:p>
        </p:txBody>
      </p:sp>
      <p:sp>
        <p:nvSpPr>
          <p:cNvPr id="5" name="Espace réservé du pied de page 4">
            <a:extLst>
              <a:ext uri="{FF2B5EF4-FFF2-40B4-BE49-F238E27FC236}">
                <a16:creationId xmlns:a16="http://schemas.microsoft.com/office/drawing/2014/main" id="{E270B8BD-94F1-DDE3-E1F6-AAD5027199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a:extLst>
              <a:ext uri="{FF2B5EF4-FFF2-40B4-BE49-F238E27FC236}">
                <a16:creationId xmlns:a16="http://schemas.microsoft.com/office/drawing/2014/main" id="{78257302-1DC4-BAC9-4F8F-6AF9FEA0E7A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57849C-E18D-41E9-8850-EDD61C783091}" type="slidenum">
              <a:rPr lang="fr-BE" smtClean="0"/>
              <a:t>‹N°›</a:t>
            </a:fld>
            <a:endParaRPr lang="fr-BE"/>
          </a:p>
        </p:txBody>
      </p:sp>
    </p:spTree>
    <p:extLst>
      <p:ext uri="{BB962C8B-B14F-4D97-AF65-F5344CB8AC3E}">
        <p14:creationId xmlns:p14="http://schemas.microsoft.com/office/powerpoint/2010/main" val="24876933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image" Target="../media/image10.emf"/><Relationship Id="rId7" Type="http://schemas.openxmlformats.org/officeDocument/2006/relationships/image" Target="../media/image14.jpg"/><Relationship Id="rId2" Type="http://schemas.openxmlformats.org/officeDocument/2006/relationships/oleObject" Target="../embeddings/oleObject1.bin"/><Relationship Id="rId1" Type="http://schemas.openxmlformats.org/officeDocument/2006/relationships/slideLayout" Target="../slideLayouts/slideLayout2.xml"/><Relationship Id="rId6" Type="http://schemas.openxmlformats.org/officeDocument/2006/relationships/image" Target="../media/image13.jpg"/><Relationship Id="rId5" Type="http://schemas.openxmlformats.org/officeDocument/2006/relationships/image" Target="../media/image12.jpg"/><Relationship Id="rId10" Type="http://schemas.openxmlformats.org/officeDocument/2006/relationships/image" Target="../media/image1.png"/><Relationship Id="rId4" Type="http://schemas.openxmlformats.org/officeDocument/2006/relationships/image" Target="../media/image11.jpg"/><Relationship Id="rId9" Type="http://schemas.openxmlformats.org/officeDocument/2006/relationships/image" Target="../media/image15.emf"/></Relationships>
</file>

<file path=ppt/slides/_rels/slide6.xml.rels><?xml version="1.0" encoding="UTF-8" standalone="yes"?>
<Relationships xmlns="http://schemas.openxmlformats.org/package/2006/relationships"><Relationship Id="rId8" Type="http://schemas.openxmlformats.org/officeDocument/2006/relationships/image" Target="../media/image20.emf"/><Relationship Id="rId3" Type="http://schemas.openxmlformats.org/officeDocument/2006/relationships/image" Target="../media/image17.png"/><Relationship Id="rId7" Type="http://schemas.openxmlformats.org/officeDocument/2006/relationships/oleObject" Target="../embeddings/oleObject4.bin"/><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19.emf"/><Relationship Id="rId5" Type="http://schemas.openxmlformats.org/officeDocument/2006/relationships/oleObject" Target="../embeddings/oleObject3.bin"/><Relationship Id="rId4" Type="http://schemas.openxmlformats.org/officeDocument/2006/relationships/image" Target="../media/image18.png"/><Relationship Id="rId9"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oleObject" Target="../embeddings/oleObject5.bin"/><Relationship Id="rId1" Type="http://schemas.openxmlformats.org/officeDocument/2006/relationships/slideLayout" Target="../slideLayouts/slideLayout2.xml"/><Relationship Id="rId6" Type="http://schemas.openxmlformats.org/officeDocument/2006/relationships/image" Target="../media/image1.png"/><Relationship Id="rId5" Type="http://schemas.microsoft.com/office/2007/relationships/hdphoto" Target="../media/hdphoto1.wdp"/><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24.jp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7.jpg"/><Relationship Id="rId5" Type="http://schemas.openxmlformats.org/officeDocument/2006/relationships/image" Target="../media/image26.png"/><Relationship Id="rId4" Type="http://schemas.openxmlformats.org/officeDocument/2006/relationships/image" Target="../media/image2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B7803F5-0BA9-6458-EB03-DE41F91C95C1}"/>
              </a:ext>
            </a:extLst>
          </p:cNvPr>
          <p:cNvSpPr>
            <a:spLocks noGrp="1"/>
          </p:cNvSpPr>
          <p:nvPr>
            <p:ph type="ctrTitle"/>
          </p:nvPr>
        </p:nvSpPr>
        <p:spPr>
          <a:xfrm>
            <a:off x="3041778" y="4674717"/>
            <a:ext cx="8574834" cy="692118"/>
          </a:xfrm>
        </p:spPr>
        <p:txBody>
          <a:bodyPr>
            <a:normAutofit/>
          </a:bodyPr>
          <a:lstStyle/>
          <a:p>
            <a:pPr algn="l"/>
            <a:r>
              <a:rPr lang="en-US" sz="3200" b="1" dirty="0">
                <a:solidFill>
                  <a:srgbClr val="C00000"/>
                </a:solidFill>
                <a:latin typeface="Avenir Next LT Pro Light" panose="020B0304020202020204" pitchFamily="34" charset="0"/>
              </a:rPr>
              <a:t>Altered pIgR/S-IgA mucosal immunity in BOS</a:t>
            </a:r>
            <a:endParaRPr lang="fr-BE" sz="3200" b="1" dirty="0">
              <a:solidFill>
                <a:srgbClr val="C00000"/>
              </a:solidFill>
              <a:latin typeface="Avenir Next LT Pro Light" panose="020B0304020202020204" pitchFamily="34" charset="0"/>
            </a:endParaRPr>
          </a:p>
        </p:txBody>
      </p:sp>
      <p:sp>
        <p:nvSpPr>
          <p:cNvPr id="3" name="Sous-titre 2">
            <a:extLst>
              <a:ext uri="{FF2B5EF4-FFF2-40B4-BE49-F238E27FC236}">
                <a16:creationId xmlns:a16="http://schemas.microsoft.com/office/drawing/2014/main" id="{1B74E26D-0A8D-EDEC-EF7A-F12F68C273D2}"/>
              </a:ext>
            </a:extLst>
          </p:cNvPr>
          <p:cNvSpPr>
            <a:spLocks noGrp="1"/>
          </p:cNvSpPr>
          <p:nvPr>
            <p:ph type="subTitle" idx="1"/>
          </p:nvPr>
        </p:nvSpPr>
        <p:spPr>
          <a:xfrm>
            <a:off x="3041778" y="5486902"/>
            <a:ext cx="8574834" cy="1161045"/>
          </a:xfrm>
        </p:spPr>
        <p:txBody>
          <a:bodyPr>
            <a:normAutofit/>
          </a:bodyPr>
          <a:lstStyle/>
          <a:p>
            <a:pPr algn="l"/>
            <a:r>
              <a:rPr lang="fr-BE" sz="1800" b="1" dirty="0">
                <a:latin typeface="Avenir Next LT Pro Light" panose="020B0304020202020204" pitchFamily="34" charset="0"/>
              </a:rPr>
              <a:t>Dr François Carlier</a:t>
            </a:r>
            <a:br>
              <a:rPr lang="fr-BE" sz="1800" b="1" dirty="0">
                <a:latin typeface="Avenir Next LT Pro Light" panose="020B0304020202020204" pitchFamily="34" charset="0"/>
              </a:rPr>
            </a:br>
            <a:r>
              <a:rPr lang="fr-BE" sz="1800" dirty="0">
                <a:latin typeface="Avenir Next LT Pro Light" panose="020B0304020202020204" pitchFamily="34" charset="0"/>
              </a:rPr>
              <a:t>CHU UCL Namur, UCLouvain</a:t>
            </a:r>
          </a:p>
        </p:txBody>
      </p:sp>
      <p:pic>
        <p:nvPicPr>
          <p:cNvPr id="5" name="Image 4" descr="Une image contenant texte&#10;&#10;Description générée automatiquement">
            <a:extLst>
              <a:ext uri="{FF2B5EF4-FFF2-40B4-BE49-F238E27FC236}">
                <a16:creationId xmlns:a16="http://schemas.microsoft.com/office/drawing/2014/main" id="{4982AFDF-573B-C83D-3229-7DEEEABC68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0589" y="4791075"/>
            <a:ext cx="1902485" cy="1276350"/>
          </a:xfrm>
          <a:prstGeom prst="rect">
            <a:avLst/>
          </a:prstGeom>
        </p:spPr>
      </p:pic>
      <p:sp>
        <p:nvSpPr>
          <p:cNvPr id="6" name="ZoneTexte 5">
            <a:extLst>
              <a:ext uri="{FF2B5EF4-FFF2-40B4-BE49-F238E27FC236}">
                <a16:creationId xmlns:a16="http://schemas.microsoft.com/office/drawing/2014/main" id="{902FB2E1-087C-7200-A094-9A17EF68DEE3}"/>
              </a:ext>
            </a:extLst>
          </p:cNvPr>
          <p:cNvSpPr txBox="1"/>
          <p:nvPr/>
        </p:nvSpPr>
        <p:spPr>
          <a:xfrm>
            <a:off x="434510" y="6067425"/>
            <a:ext cx="1974643" cy="507831"/>
          </a:xfrm>
          <a:prstGeom prst="rect">
            <a:avLst/>
          </a:prstGeom>
          <a:noFill/>
        </p:spPr>
        <p:txBody>
          <a:bodyPr wrap="none" rtlCol="0">
            <a:spAutoFit/>
          </a:bodyPr>
          <a:lstStyle/>
          <a:p>
            <a:pPr algn="ctr"/>
            <a:r>
              <a:rPr lang="fr-BE" sz="1400" b="1" dirty="0">
                <a:latin typeface="Avenir Next LT Pro Light" panose="020B0304020202020204" pitchFamily="34" charset="0"/>
              </a:rPr>
              <a:t>BTS CONGRESS 2022</a:t>
            </a:r>
          </a:p>
          <a:p>
            <a:pPr algn="ctr"/>
            <a:r>
              <a:rPr lang="fr-BE" sz="1300" dirty="0">
                <a:latin typeface="Avenir Next LT Pro Light" panose="020B0304020202020204" pitchFamily="34" charset="0"/>
              </a:rPr>
              <a:t>Brussels, 16 </a:t>
            </a:r>
            <a:r>
              <a:rPr lang="fr-BE" sz="1300" dirty="0" err="1">
                <a:latin typeface="Avenir Next LT Pro Light" panose="020B0304020202020204" pitchFamily="34" charset="0"/>
              </a:rPr>
              <a:t>September</a:t>
            </a:r>
            <a:endParaRPr lang="fr-BE" sz="1300" dirty="0">
              <a:latin typeface="Avenir Next LT Pro Light" panose="020B0304020202020204" pitchFamily="34" charset="0"/>
            </a:endParaRPr>
          </a:p>
        </p:txBody>
      </p:sp>
      <p:pic>
        <p:nvPicPr>
          <p:cNvPr id="8" name="Image 7">
            <a:extLst>
              <a:ext uri="{FF2B5EF4-FFF2-40B4-BE49-F238E27FC236}">
                <a16:creationId xmlns:a16="http://schemas.microsoft.com/office/drawing/2014/main" id="{25569B9E-1DDF-EC12-1BA0-10D4261B4FDD}"/>
              </a:ext>
            </a:extLst>
          </p:cNvPr>
          <p:cNvPicPr>
            <a:picLocks noChangeAspect="1"/>
          </p:cNvPicPr>
          <p:nvPr/>
        </p:nvPicPr>
        <p:blipFill rotWithShape="1">
          <a:blip r:embed="rId3"/>
          <a:srcRect l="23438" t="33107" r="19844" b="26612"/>
          <a:stretch/>
        </p:blipFill>
        <p:spPr>
          <a:xfrm>
            <a:off x="-1" y="1"/>
            <a:ext cx="12192001" cy="4448174"/>
          </a:xfrm>
          <a:prstGeom prst="rect">
            <a:avLst/>
          </a:prstGeom>
        </p:spPr>
      </p:pic>
    </p:spTree>
    <p:extLst>
      <p:ext uri="{BB962C8B-B14F-4D97-AF65-F5344CB8AC3E}">
        <p14:creationId xmlns:p14="http://schemas.microsoft.com/office/powerpoint/2010/main" val="25719280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59B6EDB-409F-DC8A-4AB9-9FC083729DF1}"/>
              </a:ext>
            </a:extLst>
          </p:cNvPr>
          <p:cNvSpPr/>
          <p:nvPr/>
        </p:nvSpPr>
        <p:spPr>
          <a:xfrm>
            <a:off x="0" y="-11174"/>
            <a:ext cx="12192000" cy="127846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4" name="Content Placeholder 1">
            <a:extLst>
              <a:ext uri="{FF2B5EF4-FFF2-40B4-BE49-F238E27FC236}">
                <a16:creationId xmlns:a16="http://schemas.microsoft.com/office/drawing/2014/main" id="{1FC24DBE-8875-8265-A326-3A13AA91422F}"/>
              </a:ext>
            </a:extLst>
          </p:cNvPr>
          <p:cNvSpPr txBox="1">
            <a:spLocks/>
          </p:cNvSpPr>
          <p:nvPr/>
        </p:nvSpPr>
        <p:spPr>
          <a:xfrm>
            <a:off x="511005" y="1622613"/>
            <a:ext cx="6185630" cy="308191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b="1" dirty="0">
                <a:solidFill>
                  <a:srgbClr val="C00000"/>
                </a:solidFill>
                <a:latin typeface="Avenir Next LT Pro Light" panose="020B0304020202020204" pitchFamily="34" charset="0"/>
              </a:rPr>
              <a:t>CLAD </a:t>
            </a:r>
          </a:p>
          <a:p>
            <a:pPr marL="342900" indent="-342900">
              <a:buClr>
                <a:srgbClr val="C00000"/>
              </a:buClr>
              <a:buFontTx/>
              <a:buChar char="-"/>
            </a:pPr>
            <a:r>
              <a:rPr lang="en-GB" sz="2400" dirty="0">
                <a:latin typeface="Avenir Next LT Pro Light" panose="020B0304020202020204" pitchFamily="34" charset="0"/>
              </a:rPr>
              <a:t>Major concern after LTx</a:t>
            </a:r>
          </a:p>
          <a:p>
            <a:pPr marL="342900" indent="-342900">
              <a:buClr>
                <a:srgbClr val="C00000"/>
              </a:buClr>
              <a:buFontTx/>
              <a:buChar char="-"/>
            </a:pPr>
            <a:r>
              <a:rPr lang="en-GB" sz="2400" dirty="0" err="1">
                <a:latin typeface="Avenir Next LT Pro Light" panose="020B0304020202020204" pitchFamily="34" charset="0"/>
              </a:rPr>
              <a:t>Phenotyped</a:t>
            </a:r>
            <a:r>
              <a:rPr lang="en-GB" sz="2400" dirty="0">
                <a:latin typeface="Avenir Next LT Pro Light" panose="020B0304020202020204" pitchFamily="34" charset="0"/>
              </a:rPr>
              <a:t> into </a:t>
            </a:r>
            <a:r>
              <a:rPr lang="en-GB" sz="2400" b="1" dirty="0">
                <a:latin typeface="Avenir Next LT Pro Light" panose="020B0304020202020204" pitchFamily="34" charset="0"/>
              </a:rPr>
              <a:t>BOS</a:t>
            </a:r>
            <a:r>
              <a:rPr lang="en-GB" sz="2400" dirty="0">
                <a:latin typeface="Avenir Next LT Pro Light" panose="020B0304020202020204" pitchFamily="34" charset="0"/>
              </a:rPr>
              <a:t>, RAS, mixed, undefined</a:t>
            </a:r>
          </a:p>
          <a:p>
            <a:pPr marL="342900" indent="-342900">
              <a:buClr>
                <a:srgbClr val="C00000"/>
              </a:buClr>
              <a:buFontTx/>
              <a:buChar char="-"/>
            </a:pPr>
            <a:r>
              <a:rPr lang="en-GB" sz="2400" dirty="0">
                <a:latin typeface="Avenir Next LT Pro Light" panose="020B0304020202020204" pitchFamily="34" charset="0"/>
              </a:rPr>
              <a:t>Role of recurrent infections</a:t>
            </a:r>
          </a:p>
          <a:p>
            <a:pPr marL="342900" indent="-342900">
              <a:buFontTx/>
              <a:buChar char="-"/>
            </a:pPr>
            <a:endParaRPr lang="en-GB" sz="2400" dirty="0">
              <a:latin typeface="Avenir Next LT Pro Light" panose="020B0304020202020204" pitchFamily="34" charset="0"/>
            </a:endParaRPr>
          </a:p>
        </p:txBody>
      </p:sp>
      <p:sp>
        <p:nvSpPr>
          <p:cNvPr id="5" name="Title 4">
            <a:extLst>
              <a:ext uri="{FF2B5EF4-FFF2-40B4-BE49-F238E27FC236}">
                <a16:creationId xmlns:a16="http://schemas.microsoft.com/office/drawing/2014/main" id="{44D3330F-0E74-521F-71A5-43D91578105F}"/>
              </a:ext>
            </a:extLst>
          </p:cNvPr>
          <p:cNvSpPr>
            <a:spLocks noGrp="1"/>
          </p:cNvSpPr>
          <p:nvPr>
            <p:ph type="title"/>
          </p:nvPr>
        </p:nvSpPr>
        <p:spPr>
          <a:xfrm>
            <a:off x="511006" y="386150"/>
            <a:ext cx="6476204" cy="694418"/>
          </a:xfrm>
        </p:spPr>
        <p:txBody>
          <a:bodyPr>
            <a:normAutofit/>
          </a:bodyPr>
          <a:lstStyle/>
          <a:p>
            <a:r>
              <a:rPr lang="en-GB" sz="3600" b="1" dirty="0">
                <a:solidFill>
                  <a:schemeClr val="bg1"/>
                </a:solidFill>
                <a:latin typeface="Avenir Next LT Pro Light" panose="020B0304020202020204" pitchFamily="34" charset="0"/>
              </a:rPr>
              <a:t>Rationale – CLAD and BOS</a:t>
            </a:r>
          </a:p>
        </p:txBody>
      </p:sp>
      <p:pic>
        <p:nvPicPr>
          <p:cNvPr id="6" name="Picture 2">
            <a:extLst>
              <a:ext uri="{FF2B5EF4-FFF2-40B4-BE49-F238E27FC236}">
                <a16:creationId xmlns:a16="http://schemas.microsoft.com/office/drawing/2014/main" id="{94FA37BD-5D34-EE1A-9672-4F47AB7A4D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3810" y="1341020"/>
            <a:ext cx="4305152" cy="5401759"/>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0048E8FB-AF88-9392-C472-EF5861414CD2}"/>
              </a:ext>
            </a:extLst>
          </p:cNvPr>
          <p:cNvSpPr txBox="1"/>
          <p:nvPr/>
        </p:nvSpPr>
        <p:spPr>
          <a:xfrm>
            <a:off x="0" y="6419625"/>
            <a:ext cx="3090911" cy="430887"/>
          </a:xfrm>
          <a:prstGeom prst="rect">
            <a:avLst/>
          </a:prstGeom>
          <a:noFill/>
        </p:spPr>
        <p:txBody>
          <a:bodyPr wrap="none" rtlCol="0" anchor="b">
            <a:spAutoFit/>
          </a:bodyPr>
          <a:lstStyle/>
          <a:p>
            <a:r>
              <a:rPr lang="fr-FR" sz="1100" dirty="0">
                <a:latin typeface="Avenir Next LT Pro Light" panose="020B0304020202020204" pitchFamily="34" charset="0"/>
              </a:rPr>
              <a:t>Bos et al. </a:t>
            </a:r>
            <a:r>
              <a:rPr lang="fr-FR" sz="1100" dirty="0" err="1">
                <a:latin typeface="Avenir Next LT Pro Light" panose="020B0304020202020204" pitchFamily="34" charset="0"/>
              </a:rPr>
              <a:t>Eur</a:t>
            </a:r>
            <a:r>
              <a:rPr lang="fr-FR" sz="1100" dirty="0">
                <a:latin typeface="Avenir Next LT Pro Light" panose="020B0304020202020204" pitchFamily="34" charset="0"/>
              </a:rPr>
              <a:t> </a:t>
            </a:r>
            <a:r>
              <a:rPr lang="fr-FR" sz="1100" dirty="0" err="1">
                <a:latin typeface="Avenir Next LT Pro Light" panose="020B0304020202020204" pitchFamily="34" charset="0"/>
              </a:rPr>
              <a:t>Respir</a:t>
            </a:r>
            <a:r>
              <a:rPr lang="fr-FR" sz="1100" dirty="0">
                <a:latin typeface="Avenir Next LT Pro Light" panose="020B0304020202020204" pitchFamily="34" charset="0"/>
              </a:rPr>
              <a:t> </a:t>
            </a:r>
            <a:r>
              <a:rPr lang="fr-FR" sz="1100" dirty="0" err="1">
                <a:latin typeface="Avenir Next LT Pro Light" panose="020B0304020202020204" pitchFamily="34" charset="0"/>
              </a:rPr>
              <a:t>Rev</a:t>
            </a:r>
            <a:r>
              <a:rPr lang="fr-FR" sz="1100" dirty="0">
                <a:latin typeface="Avenir Next LT Pro Light" panose="020B0304020202020204" pitchFamily="34" charset="0"/>
              </a:rPr>
              <a:t>. 2022.</a:t>
            </a:r>
          </a:p>
          <a:p>
            <a:r>
              <a:rPr lang="fr-FR" sz="1100" dirty="0">
                <a:latin typeface="Avenir Next LT Pro Light" panose="020B0304020202020204" pitchFamily="34" charset="0"/>
              </a:rPr>
              <a:t>Verleden et al. J </a:t>
            </a:r>
            <a:r>
              <a:rPr lang="fr-FR" sz="1100" dirty="0" err="1">
                <a:latin typeface="Avenir Next LT Pro Light" panose="020B0304020202020204" pitchFamily="34" charset="0"/>
              </a:rPr>
              <a:t>Heart</a:t>
            </a:r>
            <a:r>
              <a:rPr lang="fr-FR" sz="1100" dirty="0">
                <a:latin typeface="Avenir Next LT Pro Light" panose="020B0304020202020204" pitchFamily="34" charset="0"/>
              </a:rPr>
              <a:t> Lung Transplant. 2019.</a:t>
            </a:r>
            <a:endParaRPr lang="fr-BE" sz="1100" dirty="0">
              <a:latin typeface="Avenir Next LT Pro Light" panose="020B0304020202020204" pitchFamily="34" charset="0"/>
            </a:endParaRPr>
          </a:p>
        </p:txBody>
      </p:sp>
      <p:pic>
        <p:nvPicPr>
          <p:cNvPr id="8" name="Image 7">
            <a:extLst>
              <a:ext uri="{FF2B5EF4-FFF2-40B4-BE49-F238E27FC236}">
                <a16:creationId xmlns:a16="http://schemas.microsoft.com/office/drawing/2014/main" id="{C6C2262B-9E99-5CC9-2E1C-8AF7FEE41B03}"/>
              </a:ext>
            </a:extLst>
          </p:cNvPr>
          <p:cNvPicPr>
            <a:picLocks noChangeAspect="1"/>
          </p:cNvPicPr>
          <p:nvPr/>
        </p:nvPicPr>
        <p:blipFill>
          <a:blip r:embed="rId3"/>
          <a:stretch>
            <a:fillRect/>
          </a:stretch>
        </p:blipFill>
        <p:spPr>
          <a:xfrm>
            <a:off x="195291" y="4558456"/>
            <a:ext cx="6669546" cy="1353861"/>
          </a:xfrm>
          <a:prstGeom prst="rect">
            <a:avLst/>
          </a:prstGeom>
        </p:spPr>
      </p:pic>
      <p:grpSp>
        <p:nvGrpSpPr>
          <p:cNvPr id="27" name="Groupe 26">
            <a:extLst>
              <a:ext uri="{FF2B5EF4-FFF2-40B4-BE49-F238E27FC236}">
                <a16:creationId xmlns:a16="http://schemas.microsoft.com/office/drawing/2014/main" id="{817681BF-E576-D5D6-BAF6-CF43ACA16142}"/>
              </a:ext>
            </a:extLst>
          </p:cNvPr>
          <p:cNvGrpSpPr/>
          <p:nvPr/>
        </p:nvGrpSpPr>
        <p:grpSpPr>
          <a:xfrm>
            <a:off x="7221616" y="2438400"/>
            <a:ext cx="4329540" cy="4359451"/>
            <a:chOff x="7475616" y="2438400"/>
            <a:chExt cx="4329540" cy="4359451"/>
          </a:xfrm>
        </p:grpSpPr>
        <p:pic>
          <p:nvPicPr>
            <p:cNvPr id="13" name="Picture 2">
              <a:extLst>
                <a:ext uri="{FF2B5EF4-FFF2-40B4-BE49-F238E27FC236}">
                  <a16:creationId xmlns:a16="http://schemas.microsoft.com/office/drawing/2014/main" id="{50590E3D-9F49-4263-6709-F0C4CED1F45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294" t="20213" r="58918" b="62888"/>
            <a:stretch/>
          </p:blipFill>
          <p:spPr bwMode="auto">
            <a:xfrm>
              <a:off x="7487809" y="4382207"/>
              <a:ext cx="4305153" cy="2415644"/>
            </a:xfrm>
            <a:prstGeom prst="rect">
              <a:avLst/>
            </a:prstGeom>
            <a:noFill/>
            <a:ln w="28575">
              <a:solidFill>
                <a:srgbClr val="C00000"/>
              </a:solidFill>
            </a:ln>
            <a:extLst>
              <a:ext uri="{909E8E84-426E-40DD-AFC4-6F175D3DCCD1}">
                <a14:hiddenFill xmlns:a14="http://schemas.microsoft.com/office/drawing/2010/main">
                  <a:solidFill>
                    <a:srgbClr val="FFFFFF"/>
                  </a:solidFill>
                </a14:hiddenFill>
              </a:ext>
            </a:extLst>
          </p:spPr>
        </p:pic>
        <p:cxnSp>
          <p:nvCxnSpPr>
            <p:cNvPr id="15" name="Connecteur droit 14">
              <a:extLst>
                <a:ext uri="{FF2B5EF4-FFF2-40B4-BE49-F238E27FC236}">
                  <a16:creationId xmlns:a16="http://schemas.microsoft.com/office/drawing/2014/main" id="{1E8A663D-9017-EDDC-F2F0-5BEE0BE93AF6}"/>
                </a:ext>
              </a:extLst>
            </p:cNvPr>
            <p:cNvCxnSpPr>
              <a:cxnSpLocks/>
            </p:cNvCxnSpPr>
            <p:nvPr/>
          </p:nvCxnSpPr>
          <p:spPr>
            <a:xfrm flipV="1">
              <a:off x="7475616" y="2883408"/>
              <a:ext cx="180396" cy="1480303"/>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 name="Connecteur droit 15">
              <a:extLst>
                <a:ext uri="{FF2B5EF4-FFF2-40B4-BE49-F238E27FC236}">
                  <a16:creationId xmlns:a16="http://schemas.microsoft.com/office/drawing/2014/main" id="{143E71DA-EC38-37D4-F1B7-323D83A2A9D5}"/>
                </a:ext>
              </a:extLst>
            </p:cNvPr>
            <p:cNvCxnSpPr>
              <a:cxnSpLocks/>
              <a:endCxn id="23" idx="3"/>
            </p:cNvCxnSpPr>
            <p:nvPr/>
          </p:nvCxnSpPr>
          <p:spPr>
            <a:xfrm flipH="1" flipV="1">
              <a:off x="9290304" y="2883408"/>
              <a:ext cx="2514852" cy="1480303"/>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4D26A51F-C066-52C4-346B-67303250D255}"/>
                </a:ext>
              </a:extLst>
            </p:cNvPr>
            <p:cNvSpPr/>
            <p:nvPr/>
          </p:nvSpPr>
          <p:spPr>
            <a:xfrm>
              <a:off x="7656012" y="2438400"/>
              <a:ext cx="1634292" cy="890016"/>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grpSp>
      <p:pic>
        <p:nvPicPr>
          <p:cNvPr id="3" name="Image 2" descr="Une image contenant texte&#10;&#10;Description générée automatiquement">
            <a:extLst>
              <a:ext uri="{FF2B5EF4-FFF2-40B4-BE49-F238E27FC236}">
                <a16:creationId xmlns:a16="http://schemas.microsoft.com/office/drawing/2014/main" id="{161DC56D-8733-08B2-28AB-E72C00212F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33955" y="1327837"/>
            <a:ext cx="824703" cy="553281"/>
          </a:xfrm>
          <a:prstGeom prst="rect">
            <a:avLst/>
          </a:prstGeom>
        </p:spPr>
      </p:pic>
    </p:spTree>
    <p:extLst>
      <p:ext uri="{BB962C8B-B14F-4D97-AF65-F5344CB8AC3E}">
        <p14:creationId xmlns:p14="http://schemas.microsoft.com/office/powerpoint/2010/main" val="1114808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C63E19F-274F-FC47-0A47-18D82C2F65B6}"/>
              </a:ext>
            </a:extLst>
          </p:cNvPr>
          <p:cNvSpPr/>
          <p:nvPr/>
        </p:nvSpPr>
        <p:spPr>
          <a:xfrm>
            <a:off x="0" y="0"/>
            <a:ext cx="12192000" cy="127846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latin typeface="Avenir Next LT Pro Light" panose="020B0304020202020204" pitchFamily="34" charset="0"/>
            </a:endParaRPr>
          </a:p>
        </p:txBody>
      </p:sp>
      <p:sp>
        <p:nvSpPr>
          <p:cNvPr id="14" name="Content Placeholder 1">
            <a:extLst>
              <a:ext uri="{FF2B5EF4-FFF2-40B4-BE49-F238E27FC236}">
                <a16:creationId xmlns:a16="http://schemas.microsoft.com/office/drawing/2014/main" id="{7BF41551-FC9F-33BA-6C9A-63B9FA3E2428}"/>
              </a:ext>
            </a:extLst>
          </p:cNvPr>
          <p:cNvSpPr txBox="1">
            <a:spLocks/>
          </p:cNvSpPr>
          <p:nvPr/>
        </p:nvSpPr>
        <p:spPr>
          <a:xfrm>
            <a:off x="511006" y="1950944"/>
            <a:ext cx="7889512" cy="36396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b="1" dirty="0">
                <a:solidFill>
                  <a:srgbClr val="C00000"/>
                </a:solidFill>
                <a:latin typeface="Avenir Next LT Pro Light" panose="020B0304020202020204" pitchFamily="34" charset="0"/>
              </a:rPr>
              <a:t>Polymeric Ig receptor (pIgR) / </a:t>
            </a:r>
            <a:br>
              <a:rPr lang="en-GB" sz="2400" b="1" dirty="0">
                <a:solidFill>
                  <a:srgbClr val="C00000"/>
                </a:solidFill>
                <a:latin typeface="Avenir Next LT Pro Light" panose="020B0304020202020204" pitchFamily="34" charset="0"/>
              </a:rPr>
            </a:br>
            <a:r>
              <a:rPr lang="en-GB" sz="2400" b="1" dirty="0">
                <a:solidFill>
                  <a:srgbClr val="C00000"/>
                </a:solidFill>
                <a:latin typeface="Avenir Next LT Pro Light" panose="020B0304020202020204" pitchFamily="34" charset="0"/>
              </a:rPr>
              <a:t>secretory IgA (S-IgA) system</a:t>
            </a:r>
          </a:p>
          <a:p>
            <a:pPr marL="342900" indent="-342900">
              <a:buClr>
                <a:srgbClr val="C00000"/>
              </a:buClr>
              <a:buFontTx/>
              <a:buChar char="-"/>
            </a:pPr>
            <a:r>
              <a:rPr lang="en-GB" sz="2400" dirty="0">
                <a:latin typeface="Avenir Next LT Pro Light" panose="020B0304020202020204" pitchFamily="34" charset="0"/>
              </a:rPr>
              <a:t>Provides S-IgA in mucosal secretions</a:t>
            </a:r>
          </a:p>
          <a:p>
            <a:pPr marL="342900" indent="-342900">
              <a:buClr>
                <a:srgbClr val="C00000"/>
              </a:buClr>
              <a:buFontTx/>
              <a:buChar char="-"/>
            </a:pPr>
            <a:r>
              <a:rPr lang="en-GB" sz="2400" dirty="0">
                <a:latin typeface="Avenir Next LT Pro Light" panose="020B0304020202020204" pitchFamily="34" charset="0"/>
              </a:rPr>
              <a:t>Immune exclusion of auto/</a:t>
            </a:r>
            <a:r>
              <a:rPr lang="en-GB" sz="2400" dirty="0" err="1">
                <a:latin typeface="Avenir Next LT Pro Light" panose="020B0304020202020204" pitchFamily="34" charset="0"/>
              </a:rPr>
              <a:t>allo</a:t>
            </a:r>
            <a:r>
              <a:rPr lang="en-GB" sz="2400" dirty="0">
                <a:latin typeface="Avenir Next LT Pro Light" panose="020B0304020202020204" pitchFamily="34" charset="0"/>
              </a:rPr>
              <a:t>-Ab</a:t>
            </a:r>
          </a:p>
          <a:p>
            <a:pPr marL="573300" lvl="2" indent="-342900">
              <a:buClr>
                <a:srgbClr val="C00000"/>
              </a:buClr>
              <a:buFontTx/>
              <a:buChar char="-"/>
            </a:pPr>
            <a:r>
              <a:rPr lang="en-GB" sz="1800" dirty="0">
                <a:latin typeface="Avenir Next LT Pro Light" panose="020B0304020202020204" pitchFamily="34" charset="0"/>
              </a:rPr>
              <a:t>In the lumen</a:t>
            </a:r>
          </a:p>
          <a:p>
            <a:pPr marL="573300" lvl="2" indent="-342900">
              <a:buClr>
                <a:srgbClr val="C00000"/>
              </a:buClr>
              <a:buFontTx/>
              <a:buChar char="-"/>
            </a:pPr>
            <a:r>
              <a:rPr lang="en-GB" sz="1800" dirty="0">
                <a:latin typeface="Avenir Next LT Pro Light" panose="020B0304020202020204" pitchFamily="34" charset="0"/>
              </a:rPr>
              <a:t>In the subepithelial area (auto-Ab?)</a:t>
            </a:r>
          </a:p>
          <a:p>
            <a:pPr marL="342900" indent="-342900">
              <a:buClr>
                <a:srgbClr val="C00000"/>
              </a:buClr>
              <a:buFontTx/>
              <a:buChar char="-"/>
            </a:pPr>
            <a:r>
              <a:rPr lang="en-GB" sz="2400" dirty="0">
                <a:latin typeface="Avenir Next LT Pro Light" panose="020B0304020202020204" pitchFamily="34" charset="0"/>
              </a:rPr>
              <a:t>Altered in COPD, asthma, CF</a:t>
            </a:r>
          </a:p>
        </p:txBody>
      </p:sp>
      <p:sp>
        <p:nvSpPr>
          <p:cNvPr id="15" name="Title 4">
            <a:extLst>
              <a:ext uri="{FF2B5EF4-FFF2-40B4-BE49-F238E27FC236}">
                <a16:creationId xmlns:a16="http://schemas.microsoft.com/office/drawing/2014/main" id="{D3664CBA-563F-24E7-720E-5024C7E9B050}"/>
              </a:ext>
            </a:extLst>
          </p:cNvPr>
          <p:cNvSpPr>
            <a:spLocks noGrp="1"/>
          </p:cNvSpPr>
          <p:nvPr>
            <p:ph type="title"/>
          </p:nvPr>
        </p:nvSpPr>
        <p:spPr>
          <a:xfrm>
            <a:off x="511006" y="386150"/>
            <a:ext cx="7794794" cy="694418"/>
          </a:xfrm>
        </p:spPr>
        <p:txBody>
          <a:bodyPr>
            <a:normAutofit/>
          </a:bodyPr>
          <a:lstStyle/>
          <a:p>
            <a:r>
              <a:rPr lang="en-GB" sz="3600" b="1" dirty="0">
                <a:solidFill>
                  <a:schemeClr val="bg1"/>
                </a:solidFill>
                <a:latin typeface="Avenir Next LT Pro Light" panose="020B0304020202020204" pitchFamily="34" charset="0"/>
              </a:rPr>
              <a:t>Rationale – pIgR/S-IgA system</a:t>
            </a:r>
          </a:p>
        </p:txBody>
      </p:sp>
      <p:sp>
        <p:nvSpPr>
          <p:cNvPr id="16" name="ZoneTexte 15">
            <a:extLst>
              <a:ext uri="{FF2B5EF4-FFF2-40B4-BE49-F238E27FC236}">
                <a16:creationId xmlns:a16="http://schemas.microsoft.com/office/drawing/2014/main" id="{6311C858-A6D0-656E-C16F-4E7967A908CE}"/>
              </a:ext>
            </a:extLst>
          </p:cNvPr>
          <p:cNvSpPr txBox="1"/>
          <p:nvPr/>
        </p:nvSpPr>
        <p:spPr>
          <a:xfrm>
            <a:off x="511005" y="5966327"/>
            <a:ext cx="9042569" cy="369332"/>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
                <a:srgbClr val="BD1D3D"/>
              </a:buClr>
              <a:buSzTx/>
              <a:buFont typeface="Arial" panose="020B0604020202020204" pitchFamily="34" charset="0"/>
              <a:buNone/>
              <a:tabLst/>
              <a:defRPr/>
            </a:pPr>
            <a:r>
              <a:rPr kumimoji="0" lang="en-GB" sz="2000" b="1" i="0" u="none" strike="noStrike" kern="1200" cap="none" spc="0" normalizeH="0" baseline="0" noProof="0" dirty="0">
                <a:ln>
                  <a:noFill/>
                </a:ln>
                <a:solidFill>
                  <a:srgbClr val="C00000"/>
                </a:solidFill>
                <a:effectLst/>
                <a:uLnTx/>
                <a:uFillTx/>
                <a:latin typeface="Avenir Next LT Pro Light" panose="020B0304020202020204" pitchFamily="34" charset="0"/>
                <a:ea typeface="Roboto Medium" panose="02000000000000000000" pitchFamily="2" charset="0"/>
              </a:rPr>
              <a:t>Aim.</a:t>
            </a:r>
            <a:r>
              <a:rPr kumimoji="0" lang="en-GB" sz="2000" b="0" i="0" u="none" strike="noStrike" kern="1200" cap="none" spc="0" normalizeH="0" baseline="0" noProof="0" dirty="0">
                <a:ln>
                  <a:noFill/>
                </a:ln>
                <a:solidFill>
                  <a:srgbClr val="394E5C"/>
                </a:solidFill>
                <a:effectLst/>
                <a:uLnTx/>
                <a:uFillTx/>
                <a:latin typeface="Avenir Next LT Pro Light" panose="020B0304020202020204" pitchFamily="34" charset="0"/>
                <a:ea typeface="Roboto Medium" panose="02000000000000000000" pitchFamily="2" charset="0"/>
              </a:rPr>
              <a:t> </a:t>
            </a:r>
            <a:r>
              <a:rPr kumimoji="0" lang="en-GB" sz="2000" b="0" i="0" u="none" strike="noStrike" kern="1200" cap="none" spc="0" normalizeH="0" baseline="0" noProof="0" dirty="0">
                <a:ln>
                  <a:noFill/>
                </a:ln>
                <a:effectLst/>
                <a:uLnTx/>
                <a:uFillTx/>
                <a:latin typeface="Avenir Next LT Pro Light" panose="020B0304020202020204" pitchFamily="34" charset="0"/>
                <a:ea typeface="Roboto Medium" panose="02000000000000000000" pitchFamily="2" charset="0"/>
              </a:rPr>
              <a:t>Evaluate pIgR/S-IgA dysfunction as early marker of BOS</a:t>
            </a:r>
          </a:p>
        </p:txBody>
      </p:sp>
      <p:sp>
        <p:nvSpPr>
          <p:cNvPr id="17" name="ZoneTexte 16">
            <a:extLst>
              <a:ext uri="{FF2B5EF4-FFF2-40B4-BE49-F238E27FC236}">
                <a16:creationId xmlns:a16="http://schemas.microsoft.com/office/drawing/2014/main" id="{45A9DFBA-2130-B8FF-8187-5D784B327856}"/>
              </a:ext>
            </a:extLst>
          </p:cNvPr>
          <p:cNvSpPr txBox="1"/>
          <p:nvPr/>
        </p:nvSpPr>
        <p:spPr>
          <a:xfrm>
            <a:off x="0" y="6588902"/>
            <a:ext cx="3560590" cy="261610"/>
          </a:xfrm>
          <a:prstGeom prst="rect">
            <a:avLst/>
          </a:prstGeom>
          <a:noFill/>
        </p:spPr>
        <p:txBody>
          <a:bodyPr wrap="square" rtlCol="0" anchor="b">
            <a:spAutoFit/>
          </a:bodyPr>
          <a:lstStyle/>
          <a:p>
            <a:r>
              <a:rPr lang="sv-SE" sz="1100" i="1" dirty="0">
                <a:latin typeface="Avenir Next LT Pro Light" panose="020B0304020202020204" pitchFamily="34" charset="0"/>
              </a:rPr>
              <a:t>Modified from </a:t>
            </a:r>
            <a:r>
              <a:rPr lang="sv-SE" sz="1100" dirty="0">
                <a:latin typeface="Avenir Next LT Pro Light" panose="020B0304020202020204" pitchFamily="34" charset="0"/>
              </a:rPr>
              <a:t>Rojas et al. Nat Rev Mol Cell Biol. 2002.</a:t>
            </a:r>
          </a:p>
        </p:txBody>
      </p:sp>
      <p:grpSp>
        <p:nvGrpSpPr>
          <p:cNvPr id="18" name="Groupe 17">
            <a:extLst>
              <a:ext uri="{FF2B5EF4-FFF2-40B4-BE49-F238E27FC236}">
                <a16:creationId xmlns:a16="http://schemas.microsoft.com/office/drawing/2014/main" id="{D20825A8-753B-EC41-3833-E845D52DAC00}"/>
              </a:ext>
            </a:extLst>
          </p:cNvPr>
          <p:cNvGrpSpPr/>
          <p:nvPr/>
        </p:nvGrpSpPr>
        <p:grpSpPr>
          <a:xfrm>
            <a:off x="6993007" y="1546209"/>
            <a:ext cx="4679741" cy="4342463"/>
            <a:chOff x="6745357" y="1546209"/>
            <a:chExt cx="4679741" cy="4342463"/>
          </a:xfrm>
        </p:grpSpPr>
        <p:pic>
          <p:nvPicPr>
            <p:cNvPr id="19" name="Image 18">
              <a:extLst>
                <a:ext uri="{FF2B5EF4-FFF2-40B4-BE49-F238E27FC236}">
                  <a16:creationId xmlns:a16="http://schemas.microsoft.com/office/drawing/2014/main" id="{DF4CC1B1-3BB0-5212-1DB9-F11DCC370390}"/>
                </a:ext>
              </a:extLst>
            </p:cNvPr>
            <p:cNvPicPr>
              <a:picLocks noChangeAspect="1"/>
            </p:cNvPicPr>
            <p:nvPr/>
          </p:nvPicPr>
          <p:blipFill>
            <a:blip r:embed="rId2"/>
            <a:stretch>
              <a:fillRect/>
            </a:stretch>
          </p:blipFill>
          <p:spPr>
            <a:xfrm>
              <a:off x="6745357" y="1546209"/>
              <a:ext cx="4679741" cy="4342463"/>
            </a:xfrm>
            <a:prstGeom prst="rect">
              <a:avLst/>
            </a:prstGeom>
          </p:spPr>
        </p:pic>
        <p:pic>
          <p:nvPicPr>
            <p:cNvPr id="20" name="Image 19">
              <a:extLst>
                <a:ext uri="{FF2B5EF4-FFF2-40B4-BE49-F238E27FC236}">
                  <a16:creationId xmlns:a16="http://schemas.microsoft.com/office/drawing/2014/main" id="{66804264-2F89-1742-70A2-42F0BC341A37}"/>
                </a:ext>
              </a:extLst>
            </p:cNvPr>
            <p:cNvPicPr>
              <a:picLocks noChangeAspect="1"/>
            </p:cNvPicPr>
            <p:nvPr/>
          </p:nvPicPr>
          <p:blipFill rotWithShape="1">
            <a:blip r:embed="rId2"/>
            <a:srcRect l="62979" t="83937" r="29490" b="12773"/>
            <a:stretch/>
          </p:blipFill>
          <p:spPr>
            <a:xfrm rot="3477756">
              <a:off x="8675356" y="1738446"/>
              <a:ext cx="352425" cy="142875"/>
            </a:xfrm>
            <a:prstGeom prst="rect">
              <a:avLst/>
            </a:prstGeom>
          </p:spPr>
        </p:pic>
        <p:pic>
          <p:nvPicPr>
            <p:cNvPr id="21" name="Image 20">
              <a:extLst>
                <a:ext uri="{FF2B5EF4-FFF2-40B4-BE49-F238E27FC236}">
                  <a16:creationId xmlns:a16="http://schemas.microsoft.com/office/drawing/2014/main" id="{9A558229-1D44-D8AC-2DFB-7B81B54EF42F}"/>
                </a:ext>
              </a:extLst>
            </p:cNvPr>
            <p:cNvPicPr>
              <a:picLocks noChangeAspect="1"/>
            </p:cNvPicPr>
            <p:nvPr/>
          </p:nvPicPr>
          <p:blipFill rotWithShape="1">
            <a:blip r:embed="rId2"/>
            <a:srcRect l="62979" t="83937" r="29490" b="12773"/>
            <a:stretch/>
          </p:blipFill>
          <p:spPr>
            <a:xfrm rot="20084199">
              <a:off x="6919231" y="1662042"/>
              <a:ext cx="352425" cy="142875"/>
            </a:xfrm>
            <a:prstGeom prst="rect">
              <a:avLst/>
            </a:prstGeom>
          </p:spPr>
        </p:pic>
      </p:grpSp>
      <p:pic>
        <p:nvPicPr>
          <p:cNvPr id="3" name="Image 2" descr="Une image contenant texte&#10;&#10;Description générée automatiquement">
            <a:extLst>
              <a:ext uri="{FF2B5EF4-FFF2-40B4-BE49-F238E27FC236}">
                <a16:creationId xmlns:a16="http://schemas.microsoft.com/office/drawing/2014/main" id="{602AD7E1-A79E-AAC0-D44F-3B47ADA0DD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33955" y="1327837"/>
            <a:ext cx="824703" cy="553281"/>
          </a:xfrm>
          <a:prstGeom prst="rect">
            <a:avLst/>
          </a:prstGeom>
        </p:spPr>
      </p:pic>
    </p:spTree>
    <p:extLst>
      <p:ext uri="{BB962C8B-B14F-4D97-AF65-F5344CB8AC3E}">
        <p14:creationId xmlns:p14="http://schemas.microsoft.com/office/powerpoint/2010/main" val="950733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C63E19F-274F-FC47-0A47-18D82C2F65B6}"/>
              </a:ext>
            </a:extLst>
          </p:cNvPr>
          <p:cNvSpPr/>
          <p:nvPr/>
        </p:nvSpPr>
        <p:spPr>
          <a:xfrm>
            <a:off x="0" y="0"/>
            <a:ext cx="12192000" cy="127846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1600"/>
          </a:p>
        </p:txBody>
      </p:sp>
      <p:pic>
        <p:nvPicPr>
          <p:cNvPr id="2" name="Picture 2" descr="Urine Sample For Analysis Line And Solid Icon Medical Tests Concept Sampling  Container Sign On White Background Urine Test In Plastic Jar Icon In  Outline Style For Mobile And Web Vector Graphics">
            <a:extLst>
              <a:ext uri="{FF2B5EF4-FFF2-40B4-BE49-F238E27FC236}">
                <a16:creationId xmlns:a16="http://schemas.microsoft.com/office/drawing/2014/main" id="{35B3E16C-0C4F-EE7A-CBBF-044CD22D03BB}"/>
              </a:ext>
            </a:extLst>
          </p:cNvPr>
          <p:cNvPicPr>
            <a:picLocks noChangeAspect="1" noChangeArrowheads="1"/>
          </p:cNvPicPr>
          <p:nvPr/>
        </p:nvPicPr>
        <p:blipFill rotWithShape="1">
          <a:blip r:embed="rId2">
            <a:biLevel thresh="75000"/>
            <a:extLst>
              <a:ext uri="{28A0092B-C50C-407E-A947-70E740481C1C}">
                <a14:useLocalDpi xmlns:a14="http://schemas.microsoft.com/office/drawing/2010/main" val="0"/>
              </a:ext>
            </a:extLst>
          </a:blip>
          <a:srcRect t="23978" r="48383" b="23703"/>
          <a:stretch/>
        </p:blipFill>
        <p:spPr bwMode="auto">
          <a:xfrm>
            <a:off x="4807181" y="3920658"/>
            <a:ext cx="905361" cy="91766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Urine Sample For Analysis Line And Solid Icon Medical Tests Concept Sampling  Container Sign On White Background Urine Test In Plastic Jar Icon In  Outline Style For Mobile And Web Vector Graphics">
            <a:extLst>
              <a:ext uri="{FF2B5EF4-FFF2-40B4-BE49-F238E27FC236}">
                <a16:creationId xmlns:a16="http://schemas.microsoft.com/office/drawing/2014/main" id="{196B9D86-C242-CBDD-5E19-EAC25D90ED7F}"/>
              </a:ext>
            </a:extLst>
          </p:cNvPr>
          <p:cNvPicPr>
            <a:picLocks noChangeAspect="1" noChangeArrowheads="1"/>
          </p:cNvPicPr>
          <p:nvPr/>
        </p:nvPicPr>
        <p:blipFill rotWithShape="1">
          <a:blip r:embed="rId2">
            <a:biLevel thresh="75000"/>
            <a:extLst>
              <a:ext uri="{28A0092B-C50C-407E-A947-70E740481C1C}">
                <a14:useLocalDpi xmlns:a14="http://schemas.microsoft.com/office/drawing/2010/main" val="0"/>
              </a:ext>
            </a:extLst>
          </a:blip>
          <a:srcRect t="23978" r="48383" b="23703"/>
          <a:stretch/>
        </p:blipFill>
        <p:spPr bwMode="auto">
          <a:xfrm>
            <a:off x="6462235" y="3920658"/>
            <a:ext cx="905361" cy="917667"/>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89CC4823-4765-3472-67A2-4FDFB20B0A6F}"/>
              </a:ext>
            </a:extLst>
          </p:cNvPr>
          <p:cNvSpPr>
            <a:spLocks noGrp="1"/>
          </p:cNvSpPr>
          <p:nvPr>
            <p:ph type="title"/>
          </p:nvPr>
        </p:nvSpPr>
        <p:spPr>
          <a:xfrm>
            <a:off x="511005" y="386150"/>
            <a:ext cx="6684925" cy="694418"/>
          </a:xfrm>
        </p:spPr>
        <p:txBody>
          <a:bodyPr>
            <a:normAutofit/>
          </a:bodyPr>
          <a:lstStyle/>
          <a:p>
            <a:r>
              <a:rPr lang="en-GB" sz="3600" b="1" dirty="0">
                <a:solidFill>
                  <a:schemeClr val="bg1"/>
                </a:solidFill>
                <a:latin typeface="Avenir Next LT Pro Light" panose="020B0304020202020204" pitchFamily="34" charset="0"/>
              </a:rPr>
              <a:t>Study design</a:t>
            </a:r>
          </a:p>
        </p:txBody>
      </p:sp>
      <p:cxnSp>
        <p:nvCxnSpPr>
          <p:cNvPr id="6" name="Connecteur droit avec flèche 5">
            <a:extLst>
              <a:ext uri="{FF2B5EF4-FFF2-40B4-BE49-F238E27FC236}">
                <a16:creationId xmlns:a16="http://schemas.microsoft.com/office/drawing/2014/main" id="{E9E1B9D0-BD0A-0B3C-BF7B-E00A9AC288DE}"/>
              </a:ext>
            </a:extLst>
          </p:cNvPr>
          <p:cNvCxnSpPr/>
          <p:nvPr/>
        </p:nvCxnSpPr>
        <p:spPr>
          <a:xfrm>
            <a:off x="1411644" y="2087416"/>
            <a:ext cx="10383140" cy="0"/>
          </a:xfrm>
          <a:prstGeom prst="straightConnector1">
            <a:avLst/>
          </a:prstGeom>
          <a:ln w="165100">
            <a:solidFill>
              <a:srgbClr val="C31316"/>
            </a:solidFill>
            <a:tailEnd type="stealth"/>
          </a:ln>
        </p:spPr>
        <p:style>
          <a:lnRef idx="1">
            <a:schemeClr val="accent1"/>
          </a:lnRef>
          <a:fillRef idx="0">
            <a:schemeClr val="accent1"/>
          </a:fillRef>
          <a:effectRef idx="0">
            <a:schemeClr val="accent1"/>
          </a:effectRef>
          <a:fontRef idx="minor">
            <a:schemeClr val="tx1"/>
          </a:fontRef>
        </p:style>
      </p:cxnSp>
      <p:cxnSp>
        <p:nvCxnSpPr>
          <p:cNvPr id="7" name="Connecteur droit avec flèche 6">
            <a:extLst>
              <a:ext uri="{FF2B5EF4-FFF2-40B4-BE49-F238E27FC236}">
                <a16:creationId xmlns:a16="http://schemas.microsoft.com/office/drawing/2014/main" id="{A330DA90-4238-B101-69E8-9E4D3324AF4C}"/>
              </a:ext>
            </a:extLst>
          </p:cNvPr>
          <p:cNvCxnSpPr>
            <a:cxnSpLocks/>
          </p:cNvCxnSpPr>
          <p:nvPr/>
        </p:nvCxnSpPr>
        <p:spPr>
          <a:xfrm flipV="1">
            <a:off x="1917636" y="2271757"/>
            <a:ext cx="0" cy="360000"/>
          </a:xfrm>
          <a:prstGeom prst="straightConnector1">
            <a:avLst/>
          </a:prstGeom>
          <a:ln w="47625">
            <a:solidFill>
              <a:srgbClr val="C31316"/>
            </a:solidFill>
            <a:tailEnd type="stealth"/>
          </a:ln>
        </p:spPr>
        <p:style>
          <a:lnRef idx="1">
            <a:schemeClr val="accent1"/>
          </a:lnRef>
          <a:fillRef idx="0">
            <a:schemeClr val="accent1"/>
          </a:fillRef>
          <a:effectRef idx="0">
            <a:schemeClr val="accent1"/>
          </a:effectRef>
          <a:fontRef idx="minor">
            <a:schemeClr val="tx1"/>
          </a:fontRef>
        </p:style>
      </p:cxnSp>
      <p:cxnSp>
        <p:nvCxnSpPr>
          <p:cNvPr id="8" name="Connecteur droit avec flèche 7">
            <a:extLst>
              <a:ext uri="{FF2B5EF4-FFF2-40B4-BE49-F238E27FC236}">
                <a16:creationId xmlns:a16="http://schemas.microsoft.com/office/drawing/2014/main" id="{FE9D97D5-ECAD-9212-CEA7-E2A3A349872B}"/>
              </a:ext>
            </a:extLst>
          </p:cNvPr>
          <p:cNvCxnSpPr>
            <a:cxnSpLocks/>
          </p:cNvCxnSpPr>
          <p:nvPr/>
        </p:nvCxnSpPr>
        <p:spPr>
          <a:xfrm flipV="1">
            <a:off x="3586173" y="2271757"/>
            <a:ext cx="0" cy="360000"/>
          </a:xfrm>
          <a:prstGeom prst="straightConnector1">
            <a:avLst/>
          </a:prstGeom>
          <a:ln w="47625">
            <a:solidFill>
              <a:srgbClr val="004F8E"/>
            </a:solidFill>
            <a:tailEnd type="stealth"/>
          </a:ln>
        </p:spPr>
        <p:style>
          <a:lnRef idx="1">
            <a:schemeClr val="accent1"/>
          </a:lnRef>
          <a:fillRef idx="0">
            <a:schemeClr val="accent1"/>
          </a:fillRef>
          <a:effectRef idx="0">
            <a:schemeClr val="accent1"/>
          </a:effectRef>
          <a:fontRef idx="minor">
            <a:schemeClr val="tx1"/>
          </a:fontRef>
        </p:style>
      </p:cxnSp>
      <p:cxnSp>
        <p:nvCxnSpPr>
          <p:cNvPr id="9" name="Connecteur droit avec flèche 8">
            <a:extLst>
              <a:ext uri="{FF2B5EF4-FFF2-40B4-BE49-F238E27FC236}">
                <a16:creationId xmlns:a16="http://schemas.microsoft.com/office/drawing/2014/main" id="{BCDE2B14-8324-E2DF-C601-B9AAD8E4E030}"/>
              </a:ext>
            </a:extLst>
          </p:cNvPr>
          <p:cNvCxnSpPr>
            <a:cxnSpLocks/>
          </p:cNvCxnSpPr>
          <p:nvPr/>
        </p:nvCxnSpPr>
        <p:spPr>
          <a:xfrm flipV="1">
            <a:off x="6923247" y="2271757"/>
            <a:ext cx="0" cy="360000"/>
          </a:xfrm>
          <a:prstGeom prst="straightConnector1">
            <a:avLst/>
          </a:prstGeom>
          <a:ln w="47625">
            <a:solidFill>
              <a:srgbClr val="C31316"/>
            </a:solidFill>
            <a:tailEnd type="stealth"/>
          </a:ln>
        </p:spPr>
        <p:style>
          <a:lnRef idx="1">
            <a:schemeClr val="accent1"/>
          </a:lnRef>
          <a:fillRef idx="0">
            <a:schemeClr val="accent1"/>
          </a:fillRef>
          <a:effectRef idx="0">
            <a:schemeClr val="accent1"/>
          </a:effectRef>
          <a:fontRef idx="minor">
            <a:schemeClr val="tx1"/>
          </a:fontRef>
        </p:style>
      </p:cxnSp>
      <p:cxnSp>
        <p:nvCxnSpPr>
          <p:cNvPr id="10" name="Connecteur droit avec flèche 9">
            <a:extLst>
              <a:ext uri="{FF2B5EF4-FFF2-40B4-BE49-F238E27FC236}">
                <a16:creationId xmlns:a16="http://schemas.microsoft.com/office/drawing/2014/main" id="{F6E526EE-1F30-5C58-1294-CD258EB955DA}"/>
              </a:ext>
            </a:extLst>
          </p:cNvPr>
          <p:cNvCxnSpPr>
            <a:cxnSpLocks/>
          </p:cNvCxnSpPr>
          <p:nvPr/>
        </p:nvCxnSpPr>
        <p:spPr>
          <a:xfrm flipV="1">
            <a:off x="5254710" y="2271757"/>
            <a:ext cx="0" cy="360000"/>
          </a:xfrm>
          <a:prstGeom prst="straightConnector1">
            <a:avLst/>
          </a:prstGeom>
          <a:ln w="47625">
            <a:solidFill>
              <a:srgbClr val="C31316"/>
            </a:solidFill>
            <a:tailEnd type="stealth"/>
          </a:ln>
        </p:spPr>
        <p:style>
          <a:lnRef idx="1">
            <a:schemeClr val="accent1"/>
          </a:lnRef>
          <a:fillRef idx="0">
            <a:schemeClr val="accent1"/>
          </a:fillRef>
          <a:effectRef idx="0">
            <a:schemeClr val="accent1"/>
          </a:effectRef>
          <a:fontRef idx="minor">
            <a:schemeClr val="tx1"/>
          </a:fontRef>
        </p:style>
      </p:cxnSp>
      <p:cxnSp>
        <p:nvCxnSpPr>
          <p:cNvPr id="11" name="Connecteur droit avec flèche 10">
            <a:extLst>
              <a:ext uri="{FF2B5EF4-FFF2-40B4-BE49-F238E27FC236}">
                <a16:creationId xmlns:a16="http://schemas.microsoft.com/office/drawing/2014/main" id="{731B9F00-CC6F-70C2-74A0-44BF6288BCBF}"/>
              </a:ext>
            </a:extLst>
          </p:cNvPr>
          <p:cNvCxnSpPr>
            <a:cxnSpLocks/>
          </p:cNvCxnSpPr>
          <p:nvPr/>
        </p:nvCxnSpPr>
        <p:spPr>
          <a:xfrm flipV="1">
            <a:off x="3592523" y="1529394"/>
            <a:ext cx="0" cy="360000"/>
          </a:xfrm>
          <a:prstGeom prst="straightConnector1">
            <a:avLst/>
          </a:prstGeom>
          <a:ln w="47625">
            <a:solidFill>
              <a:srgbClr val="004F8E"/>
            </a:solidFill>
            <a:headEnd type="stealth"/>
            <a:tailEnd type="none"/>
          </a:ln>
        </p:spPr>
        <p:style>
          <a:lnRef idx="1">
            <a:schemeClr val="accent1"/>
          </a:lnRef>
          <a:fillRef idx="0">
            <a:schemeClr val="accent1"/>
          </a:fillRef>
          <a:effectRef idx="0">
            <a:schemeClr val="accent1"/>
          </a:effectRef>
          <a:fontRef idx="minor">
            <a:schemeClr val="tx1"/>
          </a:fontRef>
        </p:style>
      </p:cxnSp>
      <p:sp>
        <p:nvSpPr>
          <p:cNvPr id="12" name="ZoneTexte 11">
            <a:extLst>
              <a:ext uri="{FF2B5EF4-FFF2-40B4-BE49-F238E27FC236}">
                <a16:creationId xmlns:a16="http://schemas.microsoft.com/office/drawing/2014/main" id="{63E1F4A0-3621-8A5D-2413-B5083A24F813}"/>
              </a:ext>
            </a:extLst>
          </p:cNvPr>
          <p:cNvSpPr txBox="1"/>
          <p:nvPr/>
        </p:nvSpPr>
        <p:spPr>
          <a:xfrm>
            <a:off x="3325828" y="2717935"/>
            <a:ext cx="555921" cy="400110"/>
          </a:xfrm>
          <a:prstGeom prst="rect">
            <a:avLst/>
          </a:prstGeom>
          <a:noFill/>
        </p:spPr>
        <p:txBody>
          <a:bodyPr wrap="none" rtlCol="0">
            <a:spAutoFit/>
          </a:bodyPr>
          <a:lstStyle/>
          <a:p>
            <a:pPr algn="ctr"/>
            <a:r>
              <a:rPr lang="fr-FR" sz="2000" b="1" dirty="0">
                <a:solidFill>
                  <a:srgbClr val="004F8E"/>
                </a:solidFill>
                <a:latin typeface="Avenir Next LT Pro Light" panose="020B0304020202020204" pitchFamily="34" charset="0"/>
              </a:rPr>
              <a:t>LTx</a:t>
            </a:r>
            <a:endParaRPr lang="fr-BE" sz="2000" b="1" dirty="0">
              <a:solidFill>
                <a:srgbClr val="004F8E"/>
              </a:solidFill>
              <a:latin typeface="Avenir Next LT Pro Light" panose="020B0304020202020204" pitchFamily="34" charset="0"/>
            </a:endParaRPr>
          </a:p>
        </p:txBody>
      </p:sp>
      <p:sp>
        <p:nvSpPr>
          <p:cNvPr id="13" name="ZoneTexte 12">
            <a:extLst>
              <a:ext uri="{FF2B5EF4-FFF2-40B4-BE49-F238E27FC236}">
                <a16:creationId xmlns:a16="http://schemas.microsoft.com/office/drawing/2014/main" id="{98C3A910-3391-BA5F-4E31-FA1A07EDD769}"/>
              </a:ext>
            </a:extLst>
          </p:cNvPr>
          <p:cNvSpPr txBox="1"/>
          <p:nvPr/>
        </p:nvSpPr>
        <p:spPr>
          <a:xfrm>
            <a:off x="1415671" y="2717934"/>
            <a:ext cx="1003929" cy="400110"/>
          </a:xfrm>
          <a:prstGeom prst="rect">
            <a:avLst/>
          </a:prstGeom>
          <a:noFill/>
        </p:spPr>
        <p:txBody>
          <a:bodyPr wrap="none" rtlCol="0">
            <a:spAutoFit/>
          </a:bodyPr>
          <a:lstStyle/>
          <a:p>
            <a:pPr algn="ctr"/>
            <a:r>
              <a:rPr lang="fr-FR" sz="2000" b="1" dirty="0">
                <a:solidFill>
                  <a:srgbClr val="C31316"/>
                </a:solidFill>
                <a:latin typeface="Avenir Next LT Pro Light" panose="020B0304020202020204" pitchFamily="34" charset="0"/>
              </a:rPr>
              <a:t>Pre-LTx</a:t>
            </a:r>
            <a:endParaRPr lang="fr-BE" sz="2000" b="1" dirty="0">
              <a:solidFill>
                <a:srgbClr val="C31316"/>
              </a:solidFill>
              <a:latin typeface="Avenir Next LT Pro Light" panose="020B0304020202020204" pitchFamily="34" charset="0"/>
            </a:endParaRPr>
          </a:p>
        </p:txBody>
      </p:sp>
      <p:sp>
        <p:nvSpPr>
          <p:cNvPr id="14" name="ZoneTexte 13">
            <a:extLst>
              <a:ext uri="{FF2B5EF4-FFF2-40B4-BE49-F238E27FC236}">
                <a16:creationId xmlns:a16="http://schemas.microsoft.com/office/drawing/2014/main" id="{A1D0AD8A-F50B-69FA-CFCC-341020E112B2}"/>
              </a:ext>
            </a:extLst>
          </p:cNvPr>
          <p:cNvSpPr txBox="1"/>
          <p:nvPr/>
        </p:nvSpPr>
        <p:spPr>
          <a:xfrm>
            <a:off x="5016586" y="2717933"/>
            <a:ext cx="490840" cy="400110"/>
          </a:xfrm>
          <a:prstGeom prst="rect">
            <a:avLst/>
          </a:prstGeom>
          <a:noFill/>
        </p:spPr>
        <p:txBody>
          <a:bodyPr wrap="none" rtlCol="0">
            <a:spAutoFit/>
          </a:bodyPr>
          <a:lstStyle/>
          <a:p>
            <a:pPr algn="ctr"/>
            <a:r>
              <a:rPr lang="fr-FR" sz="2000" b="1" dirty="0">
                <a:solidFill>
                  <a:srgbClr val="C31316"/>
                </a:solidFill>
                <a:latin typeface="Avenir Next LT Pro Light" panose="020B0304020202020204" pitchFamily="34" charset="0"/>
              </a:rPr>
              <a:t>V1</a:t>
            </a:r>
            <a:endParaRPr lang="fr-BE" sz="2000" b="1" dirty="0">
              <a:solidFill>
                <a:srgbClr val="C31316"/>
              </a:solidFill>
              <a:latin typeface="Avenir Next LT Pro Light" panose="020B0304020202020204" pitchFamily="34" charset="0"/>
            </a:endParaRPr>
          </a:p>
        </p:txBody>
      </p:sp>
      <p:sp>
        <p:nvSpPr>
          <p:cNvPr id="15" name="ZoneTexte 14">
            <a:extLst>
              <a:ext uri="{FF2B5EF4-FFF2-40B4-BE49-F238E27FC236}">
                <a16:creationId xmlns:a16="http://schemas.microsoft.com/office/drawing/2014/main" id="{D47E26A8-3918-121F-0C34-DC541EED416F}"/>
              </a:ext>
            </a:extLst>
          </p:cNvPr>
          <p:cNvSpPr txBox="1"/>
          <p:nvPr/>
        </p:nvSpPr>
        <p:spPr>
          <a:xfrm>
            <a:off x="6677827" y="2717935"/>
            <a:ext cx="490840" cy="400110"/>
          </a:xfrm>
          <a:prstGeom prst="rect">
            <a:avLst/>
          </a:prstGeom>
          <a:noFill/>
        </p:spPr>
        <p:txBody>
          <a:bodyPr wrap="none" rtlCol="0">
            <a:spAutoFit/>
          </a:bodyPr>
          <a:lstStyle/>
          <a:p>
            <a:pPr algn="ctr"/>
            <a:r>
              <a:rPr lang="fr-FR" sz="2000" b="1" dirty="0">
                <a:solidFill>
                  <a:srgbClr val="C31316"/>
                </a:solidFill>
                <a:latin typeface="Avenir Next LT Pro Light" panose="020B0304020202020204" pitchFamily="34" charset="0"/>
              </a:rPr>
              <a:t>V2</a:t>
            </a:r>
            <a:endParaRPr lang="fr-BE" sz="2000" b="1" dirty="0">
              <a:solidFill>
                <a:srgbClr val="C31316"/>
              </a:solidFill>
              <a:latin typeface="Avenir Next LT Pro Light" panose="020B0304020202020204" pitchFamily="34" charset="0"/>
            </a:endParaRPr>
          </a:p>
        </p:txBody>
      </p:sp>
      <p:cxnSp>
        <p:nvCxnSpPr>
          <p:cNvPr id="16" name="Connecteur droit avec flèche 15">
            <a:extLst>
              <a:ext uri="{FF2B5EF4-FFF2-40B4-BE49-F238E27FC236}">
                <a16:creationId xmlns:a16="http://schemas.microsoft.com/office/drawing/2014/main" id="{B6417910-6551-C56F-9713-AA37F2DAC03B}"/>
              </a:ext>
            </a:extLst>
          </p:cNvPr>
          <p:cNvCxnSpPr>
            <a:cxnSpLocks/>
          </p:cNvCxnSpPr>
          <p:nvPr/>
        </p:nvCxnSpPr>
        <p:spPr>
          <a:xfrm flipV="1">
            <a:off x="8804993" y="2271757"/>
            <a:ext cx="0" cy="360000"/>
          </a:xfrm>
          <a:prstGeom prst="straightConnector1">
            <a:avLst/>
          </a:prstGeom>
          <a:ln w="47625">
            <a:solidFill>
              <a:srgbClr val="C31316"/>
            </a:solidFill>
            <a:tailEnd type="stealth"/>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A7A1E6E4-3A29-4641-0C84-26AC8A96B78C}"/>
              </a:ext>
            </a:extLst>
          </p:cNvPr>
          <p:cNvSpPr txBox="1"/>
          <p:nvPr/>
        </p:nvSpPr>
        <p:spPr>
          <a:xfrm>
            <a:off x="7800492" y="2717935"/>
            <a:ext cx="2009012" cy="646331"/>
          </a:xfrm>
          <a:prstGeom prst="rect">
            <a:avLst/>
          </a:prstGeom>
          <a:noFill/>
        </p:spPr>
        <p:txBody>
          <a:bodyPr wrap="none" rtlCol="0">
            <a:spAutoFit/>
          </a:bodyPr>
          <a:lstStyle/>
          <a:p>
            <a:pPr algn="ctr"/>
            <a:r>
              <a:rPr lang="fr-FR" sz="2000" b="1" dirty="0">
                <a:solidFill>
                  <a:srgbClr val="C31316"/>
                </a:solidFill>
                <a:latin typeface="Avenir Next LT Pro Light" panose="020B0304020202020204" pitchFamily="34" charset="0"/>
              </a:rPr>
              <a:t>5-year </a:t>
            </a:r>
            <a:r>
              <a:rPr lang="fr-FR" sz="2000" b="1" dirty="0" err="1">
                <a:solidFill>
                  <a:srgbClr val="C31316"/>
                </a:solidFill>
                <a:latin typeface="Avenir Next LT Pro Light" panose="020B0304020202020204" pitchFamily="34" charset="0"/>
              </a:rPr>
              <a:t>outcome</a:t>
            </a:r>
            <a:endParaRPr lang="fr-FR" sz="2000" b="1" dirty="0">
              <a:solidFill>
                <a:srgbClr val="C31316"/>
              </a:solidFill>
              <a:latin typeface="Avenir Next LT Pro Light" panose="020B0304020202020204" pitchFamily="34" charset="0"/>
            </a:endParaRPr>
          </a:p>
          <a:p>
            <a:pPr algn="ctr"/>
            <a:r>
              <a:rPr lang="fr-FR" sz="1200" b="1" dirty="0">
                <a:solidFill>
                  <a:srgbClr val="004F8E"/>
                </a:solidFill>
                <a:latin typeface="Avenir Next LT Pro Light" panose="020B0304020202020204" pitchFamily="34" charset="0"/>
              </a:rPr>
              <a:t>Stable</a:t>
            </a:r>
            <a:r>
              <a:rPr lang="fr-FR" sz="1200" dirty="0">
                <a:solidFill>
                  <a:srgbClr val="C31316"/>
                </a:solidFill>
                <a:latin typeface="Avenir Next LT Pro Light" panose="020B0304020202020204" pitchFamily="34" charset="0"/>
              </a:rPr>
              <a:t> </a:t>
            </a:r>
            <a:r>
              <a:rPr lang="fr-FR" sz="1600" dirty="0">
                <a:solidFill>
                  <a:srgbClr val="C31316"/>
                </a:solidFill>
                <a:latin typeface="Avenir Next LT Pro Light" panose="020B0304020202020204" pitchFamily="34" charset="0"/>
              </a:rPr>
              <a:t>| </a:t>
            </a:r>
            <a:r>
              <a:rPr lang="fr-FR" sz="1200" b="1" dirty="0">
                <a:solidFill>
                  <a:srgbClr val="004F8E"/>
                </a:solidFill>
                <a:latin typeface="Avenir Next LT Pro Light" panose="020B0304020202020204" pitchFamily="34" charset="0"/>
              </a:rPr>
              <a:t>BOS</a:t>
            </a:r>
            <a:endParaRPr lang="fr-BE" sz="1600" b="1" dirty="0">
              <a:solidFill>
                <a:srgbClr val="004F8E"/>
              </a:solidFill>
              <a:latin typeface="Avenir Next LT Pro Light" panose="020B0304020202020204" pitchFamily="34" charset="0"/>
            </a:endParaRPr>
          </a:p>
        </p:txBody>
      </p:sp>
      <p:pic>
        <p:nvPicPr>
          <p:cNvPr id="18" name="Picture 2" descr="Blood Sample, Healthcare And Medical, medical, testing, Test Tube icon">
            <a:extLst>
              <a:ext uri="{FF2B5EF4-FFF2-40B4-BE49-F238E27FC236}">
                <a16:creationId xmlns:a16="http://schemas.microsoft.com/office/drawing/2014/main" id="{DCF0FB50-0F88-F479-6BDD-EB034F1B36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8036" y="3162905"/>
            <a:ext cx="699200" cy="6992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Blood Sample, Healthcare And Medical, medical, testing, Test Tube icon">
            <a:extLst>
              <a:ext uri="{FF2B5EF4-FFF2-40B4-BE49-F238E27FC236}">
                <a16:creationId xmlns:a16="http://schemas.microsoft.com/office/drawing/2014/main" id="{B3B79EB6-9A47-D624-CC81-EF40920A43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02390" y="3162905"/>
            <a:ext cx="699200" cy="6992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Blood Sample, Healthcare And Medical, medical, testing, Test Tube icon">
            <a:extLst>
              <a:ext uri="{FF2B5EF4-FFF2-40B4-BE49-F238E27FC236}">
                <a16:creationId xmlns:a16="http://schemas.microsoft.com/office/drawing/2014/main" id="{DAAA9FCE-1C6C-E247-5AD8-4FF1596391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65316" y="3162905"/>
            <a:ext cx="699200" cy="69920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Biopsy Icon | IconBros">
            <a:extLst>
              <a:ext uri="{FF2B5EF4-FFF2-40B4-BE49-F238E27FC236}">
                <a16:creationId xmlns:a16="http://schemas.microsoft.com/office/drawing/2014/main" id="{2383250C-8EC6-C54C-5E27-1F35E9DBA9A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31235" y="5687089"/>
            <a:ext cx="841510" cy="84151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4" descr="Biopsy Icon | IconBros">
            <a:extLst>
              <a:ext uri="{FF2B5EF4-FFF2-40B4-BE49-F238E27FC236}">
                <a16:creationId xmlns:a16="http://schemas.microsoft.com/office/drawing/2014/main" id="{62C65E13-B96A-3542-B873-6E00467542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94161" y="5687089"/>
            <a:ext cx="841510" cy="84151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8" descr="Free Lungs Cliparts, Download Free Lungs Cliparts png images, Free ClipArts  on Clipart Library">
            <a:extLst>
              <a:ext uri="{FF2B5EF4-FFF2-40B4-BE49-F238E27FC236}">
                <a16:creationId xmlns:a16="http://schemas.microsoft.com/office/drawing/2014/main" id="{4623063B-A82F-8D86-7B64-F9203723B0A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23222" y="5631140"/>
            <a:ext cx="841510" cy="841510"/>
          </a:xfrm>
          <a:prstGeom prst="rect">
            <a:avLst/>
          </a:prstGeom>
          <a:noFill/>
          <a:extLst>
            <a:ext uri="{909E8E84-426E-40DD-AFC4-6F175D3DCCD1}">
              <a14:hiddenFill xmlns:a14="http://schemas.microsoft.com/office/drawing/2010/main">
                <a:solidFill>
                  <a:srgbClr val="FFFFFF"/>
                </a:solidFill>
              </a14:hiddenFill>
            </a:ext>
          </a:extLst>
        </p:spPr>
      </p:pic>
      <p:cxnSp>
        <p:nvCxnSpPr>
          <p:cNvPr id="24" name="Connecteur droit avec flèche 23">
            <a:extLst>
              <a:ext uri="{FF2B5EF4-FFF2-40B4-BE49-F238E27FC236}">
                <a16:creationId xmlns:a16="http://schemas.microsoft.com/office/drawing/2014/main" id="{C8FBDC28-4427-B78B-DEE1-161F2AA7668C}"/>
              </a:ext>
            </a:extLst>
          </p:cNvPr>
          <p:cNvCxnSpPr>
            <a:cxnSpLocks/>
          </p:cNvCxnSpPr>
          <p:nvPr/>
        </p:nvCxnSpPr>
        <p:spPr>
          <a:xfrm flipV="1">
            <a:off x="10643977" y="2271757"/>
            <a:ext cx="0" cy="360000"/>
          </a:xfrm>
          <a:prstGeom prst="straightConnector1">
            <a:avLst/>
          </a:prstGeom>
          <a:ln w="47625">
            <a:solidFill>
              <a:srgbClr val="C31316"/>
            </a:solidFill>
            <a:tailEnd type="stealth"/>
          </a:ln>
        </p:spPr>
        <p:style>
          <a:lnRef idx="1">
            <a:schemeClr val="accent1"/>
          </a:lnRef>
          <a:fillRef idx="0">
            <a:schemeClr val="accent1"/>
          </a:fillRef>
          <a:effectRef idx="0">
            <a:schemeClr val="accent1"/>
          </a:effectRef>
          <a:fontRef idx="minor">
            <a:schemeClr val="tx1"/>
          </a:fontRef>
        </p:style>
      </p:cxnSp>
      <p:sp>
        <p:nvSpPr>
          <p:cNvPr id="25" name="ZoneTexte 24">
            <a:extLst>
              <a:ext uri="{FF2B5EF4-FFF2-40B4-BE49-F238E27FC236}">
                <a16:creationId xmlns:a16="http://schemas.microsoft.com/office/drawing/2014/main" id="{16F83E12-77A7-A01D-AE15-BD5951CDE9D1}"/>
              </a:ext>
            </a:extLst>
          </p:cNvPr>
          <p:cNvSpPr txBox="1"/>
          <p:nvPr/>
        </p:nvSpPr>
        <p:spPr>
          <a:xfrm>
            <a:off x="10200971" y="2717932"/>
            <a:ext cx="886012" cy="400110"/>
          </a:xfrm>
          <a:prstGeom prst="rect">
            <a:avLst/>
          </a:prstGeom>
          <a:noFill/>
        </p:spPr>
        <p:txBody>
          <a:bodyPr wrap="none" rtlCol="0">
            <a:spAutoFit/>
          </a:bodyPr>
          <a:lstStyle/>
          <a:p>
            <a:pPr algn="ctr"/>
            <a:r>
              <a:rPr lang="fr-FR" sz="2000" b="1" dirty="0" err="1">
                <a:solidFill>
                  <a:srgbClr val="C31316"/>
                </a:solidFill>
                <a:latin typeface="Avenir Next LT Pro Light" panose="020B0304020202020204" pitchFamily="34" charset="0"/>
              </a:rPr>
              <a:t>Death</a:t>
            </a:r>
            <a:endParaRPr lang="fr-BE" sz="1600" dirty="0">
              <a:solidFill>
                <a:srgbClr val="C31316"/>
              </a:solidFill>
              <a:latin typeface="Avenir Next LT Pro Light" panose="020B0304020202020204" pitchFamily="34" charset="0"/>
            </a:endParaRPr>
          </a:p>
        </p:txBody>
      </p:sp>
      <p:pic>
        <p:nvPicPr>
          <p:cNvPr id="26" name="Picture 4" descr="Biopsy Icon | IconBros">
            <a:extLst>
              <a:ext uri="{FF2B5EF4-FFF2-40B4-BE49-F238E27FC236}">
                <a16:creationId xmlns:a16="http://schemas.microsoft.com/office/drawing/2014/main" id="{26B69B1B-69EE-B5D6-F831-CD76DAB3967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89593" y="5710405"/>
            <a:ext cx="841510" cy="841510"/>
          </a:xfrm>
          <a:prstGeom prst="rect">
            <a:avLst/>
          </a:prstGeom>
          <a:noFill/>
          <a:extLst>
            <a:ext uri="{909E8E84-426E-40DD-AFC4-6F175D3DCCD1}">
              <a14:hiddenFill xmlns:a14="http://schemas.microsoft.com/office/drawing/2010/main">
                <a:solidFill>
                  <a:srgbClr val="FFFFFF"/>
                </a:solidFill>
              </a14:hiddenFill>
            </a:ext>
          </a:extLst>
        </p:spPr>
      </p:pic>
      <p:sp>
        <p:nvSpPr>
          <p:cNvPr id="27" name="Accolade ouvrante 26">
            <a:extLst>
              <a:ext uri="{FF2B5EF4-FFF2-40B4-BE49-F238E27FC236}">
                <a16:creationId xmlns:a16="http://schemas.microsoft.com/office/drawing/2014/main" id="{008267DB-1F22-E83A-4525-EBB4741F1DC8}"/>
              </a:ext>
            </a:extLst>
          </p:cNvPr>
          <p:cNvSpPr/>
          <p:nvPr/>
        </p:nvSpPr>
        <p:spPr>
          <a:xfrm rot="16200000">
            <a:off x="5760406" y="761656"/>
            <a:ext cx="246441" cy="8242871"/>
          </a:xfrm>
          <a:prstGeom prst="leftBrace">
            <a:avLst>
              <a:gd name="adj1" fmla="val 91431"/>
              <a:gd name="adj2" fmla="val 50000"/>
            </a:avLst>
          </a:prstGeom>
          <a:ln w="19050">
            <a:solidFill>
              <a:srgbClr val="C3131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sz="1600">
              <a:solidFill>
                <a:srgbClr val="C31316"/>
              </a:solidFill>
              <a:latin typeface="Avenir Next LT Pro Light" panose="020B0304020202020204" pitchFamily="34" charset="0"/>
            </a:endParaRPr>
          </a:p>
        </p:txBody>
      </p:sp>
      <p:sp>
        <p:nvSpPr>
          <p:cNvPr id="28" name="ZoneTexte 27">
            <a:extLst>
              <a:ext uri="{FF2B5EF4-FFF2-40B4-BE49-F238E27FC236}">
                <a16:creationId xmlns:a16="http://schemas.microsoft.com/office/drawing/2014/main" id="{12C35FC1-BD42-44E6-5A63-4AEF8F99211A}"/>
              </a:ext>
            </a:extLst>
          </p:cNvPr>
          <p:cNvSpPr txBox="1"/>
          <p:nvPr/>
        </p:nvSpPr>
        <p:spPr>
          <a:xfrm>
            <a:off x="3303490" y="4995849"/>
            <a:ext cx="4154599" cy="400110"/>
          </a:xfrm>
          <a:prstGeom prst="rect">
            <a:avLst/>
          </a:prstGeom>
          <a:noFill/>
        </p:spPr>
        <p:txBody>
          <a:bodyPr wrap="none" rtlCol="0">
            <a:spAutoFit/>
          </a:bodyPr>
          <a:lstStyle/>
          <a:p>
            <a:pPr algn="ctr"/>
            <a:r>
              <a:rPr lang="fr-FR" sz="2000" b="1" dirty="0" err="1">
                <a:solidFill>
                  <a:srgbClr val="C31316"/>
                </a:solidFill>
                <a:latin typeface="Avenir Next LT Pro Light" panose="020B0304020202020204" pitchFamily="34" charset="0"/>
              </a:rPr>
              <a:t>Cohort</a:t>
            </a:r>
            <a:r>
              <a:rPr lang="fr-FR" sz="2000" b="1" dirty="0">
                <a:solidFill>
                  <a:srgbClr val="C31316"/>
                </a:solidFill>
                <a:latin typeface="Avenir Next LT Pro Light" panose="020B0304020202020204" pitchFamily="34" charset="0"/>
              </a:rPr>
              <a:t> for Lung Transplant (COLT)</a:t>
            </a:r>
            <a:endParaRPr lang="fr-BE" sz="1600" dirty="0">
              <a:solidFill>
                <a:srgbClr val="C31316"/>
              </a:solidFill>
              <a:latin typeface="Avenir Next LT Pro Light" panose="020B0304020202020204" pitchFamily="34" charset="0"/>
            </a:endParaRPr>
          </a:p>
        </p:txBody>
      </p:sp>
      <p:sp>
        <p:nvSpPr>
          <p:cNvPr id="29" name="Accolade ouvrante 28">
            <a:extLst>
              <a:ext uri="{FF2B5EF4-FFF2-40B4-BE49-F238E27FC236}">
                <a16:creationId xmlns:a16="http://schemas.microsoft.com/office/drawing/2014/main" id="{F2206DB9-E0FD-7CD4-04F8-A7A09C3B0850}"/>
              </a:ext>
            </a:extLst>
          </p:cNvPr>
          <p:cNvSpPr/>
          <p:nvPr/>
        </p:nvSpPr>
        <p:spPr>
          <a:xfrm>
            <a:off x="4303495" y="5737891"/>
            <a:ext cx="246441" cy="761359"/>
          </a:xfrm>
          <a:prstGeom prst="leftBrace">
            <a:avLst>
              <a:gd name="adj1" fmla="val 91431"/>
              <a:gd name="adj2" fmla="val 50000"/>
            </a:avLst>
          </a:prstGeom>
          <a:ln w="19050">
            <a:solidFill>
              <a:srgbClr val="C3131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sz="1600">
              <a:solidFill>
                <a:srgbClr val="C31316"/>
              </a:solidFill>
              <a:latin typeface="Avenir Next LT Pro Light" panose="020B0304020202020204" pitchFamily="34" charset="0"/>
            </a:endParaRPr>
          </a:p>
        </p:txBody>
      </p:sp>
      <p:sp>
        <p:nvSpPr>
          <p:cNvPr id="30" name="ZoneTexte 29">
            <a:extLst>
              <a:ext uri="{FF2B5EF4-FFF2-40B4-BE49-F238E27FC236}">
                <a16:creationId xmlns:a16="http://schemas.microsoft.com/office/drawing/2014/main" id="{B8783405-5C51-D0D6-8B70-92F4F4313943}"/>
              </a:ext>
            </a:extLst>
          </p:cNvPr>
          <p:cNvSpPr txBox="1"/>
          <p:nvPr/>
        </p:nvSpPr>
        <p:spPr>
          <a:xfrm>
            <a:off x="3507105" y="5877011"/>
            <a:ext cx="749500" cy="400110"/>
          </a:xfrm>
          <a:prstGeom prst="rect">
            <a:avLst/>
          </a:prstGeom>
          <a:noFill/>
        </p:spPr>
        <p:txBody>
          <a:bodyPr wrap="none" rtlCol="0">
            <a:spAutoFit/>
          </a:bodyPr>
          <a:lstStyle/>
          <a:p>
            <a:pPr algn="ctr"/>
            <a:r>
              <a:rPr lang="fr-FR" sz="2000" b="1" dirty="0">
                <a:solidFill>
                  <a:srgbClr val="C31316"/>
                </a:solidFill>
                <a:latin typeface="Avenir Next LT Pro Light" panose="020B0304020202020204" pitchFamily="34" charset="0"/>
              </a:rPr>
              <a:t>Foch</a:t>
            </a:r>
            <a:endParaRPr lang="fr-BE" sz="1600" dirty="0">
              <a:solidFill>
                <a:srgbClr val="C31316"/>
              </a:solidFill>
              <a:latin typeface="Avenir Next LT Pro Light" panose="020B0304020202020204" pitchFamily="34" charset="0"/>
            </a:endParaRPr>
          </a:p>
        </p:txBody>
      </p:sp>
      <p:sp>
        <p:nvSpPr>
          <p:cNvPr id="31" name="ZoneTexte 30">
            <a:extLst>
              <a:ext uri="{FF2B5EF4-FFF2-40B4-BE49-F238E27FC236}">
                <a16:creationId xmlns:a16="http://schemas.microsoft.com/office/drawing/2014/main" id="{88C341E2-D756-0A5A-FBA9-75DD675EF7E7}"/>
              </a:ext>
            </a:extLst>
          </p:cNvPr>
          <p:cNvSpPr txBox="1"/>
          <p:nvPr/>
        </p:nvSpPr>
        <p:spPr>
          <a:xfrm>
            <a:off x="4979978" y="1540642"/>
            <a:ext cx="559769" cy="400110"/>
          </a:xfrm>
          <a:prstGeom prst="rect">
            <a:avLst/>
          </a:prstGeom>
          <a:noFill/>
        </p:spPr>
        <p:txBody>
          <a:bodyPr wrap="none" rtlCol="0">
            <a:spAutoFit/>
          </a:bodyPr>
          <a:lstStyle/>
          <a:p>
            <a:pPr algn="ctr"/>
            <a:r>
              <a:rPr lang="fr-FR" sz="2000" b="1" dirty="0">
                <a:solidFill>
                  <a:srgbClr val="C31316"/>
                </a:solidFill>
                <a:latin typeface="Avenir Next LT Pro Light" panose="020B0304020202020204" pitchFamily="34" charset="0"/>
              </a:rPr>
              <a:t>6m</a:t>
            </a:r>
            <a:endParaRPr lang="fr-BE" sz="2000" b="1" dirty="0">
              <a:solidFill>
                <a:srgbClr val="C31316"/>
              </a:solidFill>
              <a:latin typeface="Avenir Next LT Pro Light" panose="020B0304020202020204" pitchFamily="34" charset="0"/>
            </a:endParaRPr>
          </a:p>
        </p:txBody>
      </p:sp>
      <p:sp>
        <p:nvSpPr>
          <p:cNvPr id="32" name="ZoneTexte 31">
            <a:extLst>
              <a:ext uri="{FF2B5EF4-FFF2-40B4-BE49-F238E27FC236}">
                <a16:creationId xmlns:a16="http://schemas.microsoft.com/office/drawing/2014/main" id="{E547F13A-9BDC-7623-707B-D8CC0B80C619}"/>
              </a:ext>
            </a:extLst>
          </p:cNvPr>
          <p:cNvSpPr txBox="1"/>
          <p:nvPr/>
        </p:nvSpPr>
        <p:spPr>
          <a:xfrm>
            <a:off x="6569625" y="1549454"/>
            <a:ext cx="707245" cy="400110"/>
          </a:xfrm>
          <a:prstGeom prst="rect">
            <a:avLst/>
          </a:prstGeom>
          <a:noFill/>
        </p:spPr>
        <p:txBody>
          <a:bodyPr wrap="none" rtlCol="0">
            <a:spAutoFit/>
          </a:bodyPr>
          <a:lstStyle/>
          <a:p>
            <a:pPr algn="ctr"/>
            <a:r>
              <a:rPr lang="fr-FR" sz="2000" b="1" dirty="0">
                <a:solidFill>
                  <a:srgbClr val="C31316"/>
                </a:solidFill>
                <a:latin typeface="Avenir Next LT Pro Light" panose="020B0304020202020204" pitchFamily="34" charset="0"/>
              </a:rPr>
              <a:t>12m</a:t>
            </a:r>
            <a:endParaRPr lang="fr-BE" sz="2000" b="1" dirty="0">
              <a:solidFill>
                <a:srgbClr val="C31316"/>
              </a:solidFill>
              <a:latin typeface="Avenir Next LT Pro Light" panose="020B0304020202020204" pitchFamily="34" charset="0"/>
            </a:endParaRPr>
          </a:p>
        </p:txBody>
      </p:sp>
      <p:sp>
        <p:nvSpPr>
          <p:cNvPr id="33" name="ZoneTexte 32">
            <a:extLst>
              <a:ext uri="{FF2B5EF4-FFF2-40B4-BE49-F238E27FC236}">
                <a16:creationId xmlns:a16="http://schemas.microsoft.com/office/drawing/2014/main" id="{0E54C4E7-41FE-C677-2C77-610DF0CE351C}"/>
              </a:ext>
            </a:extLst>
          </p:cNvPr>
          <p:cNvSpPr txBox="1"/>
          <p:nvPr/>
        </p:nvSpPr>
        <p:spPr>
          <a:xfrm>
            <a:off x="8578809" y="1540641"/>
            <a:ext cx="452368" cy="400110"/>
          </a:xfrm>
          <a:prstGeom prst="rect">
            <a:avLst/>
          </a:prstGeom>
          <a:noFill/>
        </p:spPr>
        <p:txBody>
          <a:bodyPr wrap="none" rtlCol="0">
            <a:spAutoFit/>
          </a:bodyPr>
          <a:lstStyle/>
          <a:p>
            <a:pPr algn="ctr"/>
            <a:r>
              <a:rPr lang="fr-FR" sz="2000" b="1" dirty="0">
                <a:solidFill>
                  <a:srgbClr val="C31316"/>
                </a:solidFill>
                <a:latin typeface="Avenir Next LT Pro Light" panose="020B0304020202020204" pitchFamily="34" charset="0"/>
              </a:rPr>
              <a:t>5y</a:t>
            </a:r>
            <a:endParaRPr lang="fr-BE" sz="2000" b="1" dirty="0">
              <a:solidFill>
                <a:srgbClr val="C31316"/>
              </a:solidFill>
              <a:latin typeface="Avenir Next LT Pro Light" panose="020B0304020202020204" pitchFamily="34" charset="0"/>
            </a:endParaRPr>
          </a:p>
        </p:txBody>
      </p:sp>
      <p:sp>
        <p:nvSpPr>
          <p:cNvPr id="34" name="ZoneTexte 33">
            <a:extLst>
              <a:ext uri="{FF2B5EF4-FFF2-40B4-BE49-F238E27FC236}">
                <a16:creationId xmlns:a16="http://schemas.microsoft.com/office/drawing/2014/main" id="{B720C31C-1294-3D95-E7B9-F1C76127DDD3}"/>
              </a:ext>
            </a:extLst>
          </p:cNvPr>
          <p:cNvSpPr txBox="1"/>
          <p:nvPr/>
        </p:nvSpPr>
        <p:spPr>
          <a:xfrm>
            <a:off x="240242" y="3266432"/>
            <a:ext cx="942886" cy="400110"/>
          </a:xfrm>
          <a:prstGeom prst="rect">
            <a:avLst/>
          </a:prstGeom>
          <a:noFill/>
        </p:spPr>
        <p:txBody>
          <a:bodyPr wrap="none" rtlCol="0">
            <a:spAutoFit/>
          </a:bodyPr>
          <a:lstStyle/>
          <a:p>
            <a:pPr algn="r"/>
            <a:r>
              <a:rPr lang="fr-FR" sz="2000" b="1" dirty="0" err="1">
                <a:solidFill>
                  <a:srgbClr val="004F8E"/>
                </a:solidFill>
                <a:latin typeface="Avenir Next LT Pro Light" panose="020B0304020202020204" pitchFamily="34" charset="0"/>
              </a:rPr>
              <a:t>Serum</a:t>
            </a:r>
            <a:endParaRPr lang="fr-BE" sz="2000" b="1" dirty="0">
              <a:solidFill>
                <a:srgbClr val="004F8E"/>
              </a:solidFill>
              <a:latin typeface="Avenir Next LT Pro Light" panose="020B0304020202020204" pitchFamily="34" charset="0"/>
            </a:endParaRPr>
          </a:p>
        </p:txBody>
      </p:sp>
      <p:sp>
        <p:nvSpPr>
          <p:cNvPr id="35" name="ZoneTexte 34">
            <a:extLst>
              <a:ext uri="{FF2B5EF4-FFF2-40B4-BE49-F238E27FC236}">
                <a16:creationId xmlns:a16="http://schemas.microsoft.com/office/drawing/2014/main" id="{05981EB5-10DB-F677-36C4-7922E7039439}"/>
              </a:ext>
            </a:extLst>
          </p:cNvPr>
          <p:cNvSpPr txBox="1"/>
          <p:nvPr/>
        </p:nvSpPr>
        <p:spPr>
          <a:xfrm>
            <a:off x="386115" y="4158619"/>
            <a:ext cx="797013" cy="400110"/>
          </a:xfrm>
          <a:prstGeom prst="rect">
            <a:avLst/>
          </a:prstGeom>
          <a:noFill/>
        </p:spPr>
        <p:txBody>
          <a:bodyPr wrap="none" rtlCol="0">
            <a:spAutoFit/>
          </a:bodyPr>
          <a:lstStyle/>
          <a:p>
            <a:pPr algn="r"/>
            <a:r>
              <a:rPr lang="fr-FR" sz="2000" b="1" dirty="0">
                <a:solidFill>
                  <a:srgbClr val="004F8E"/>
                </a:solidFill>
                <a:latin typeface="Avenir Next LT Pro Light" panose="020B0304020202020204" pitchFamily="34" charset="0"/>
              </a:rPr>
              <a:t>BALF</a:t>
            </a:r>
            <a:endParaRPr lang="fr-BE" sz="2000" b="1" dirty="0">
              <a:solidFill>
                <a:srgbClr val="004F8E"/>
              </a:solidFill>
              <a:latin typeface="Avenir Next LT Pro Light" panose="020B0304020202020204" pitchFamily="34" charset="0"/>
            </a:endParaRPr>
          </a:p>
        </p:txBody>
      </p:sp>
      <p:sp>
        <p:nvSpPr>
          <p:cNvPr id="36" name="ZoneTexte 35">
            <a:extLst>
              <a:ext uri="{FF2B5EF4-FFF2-40B4-BE49-F238E27FC236}">
                <a16:creationId xmlns:a16="http://schemas.microsoft.com/office/drawing/2014/main" id="{0BF2D5A7-D881-6F1F-2322-5F2FA777598A}"/>
              </a:ext>
            </a:extLst>
          </p:cNvPr>
          <p:cNvSpPr txBox="1"/>
          <p:nvPr/>
        </p:nvSpPr>
        <p:spPr>
          <a:xfrm>
            <a:off x="-94786" y="5877011"/>
            <a:ext cx="1277914" cy="569387"/>
          </a:xfrm>
          <a:prstGeom prst="rect">
            <a:avLst/>
          </a:prstGeom>
          <a:noFill/>
        </p:spPr>
        <p:txBody>
          <a:bodyPr wrap="none" rtlCol="0">
            <a:spAutoFit/>
          </a:bodyPr>
          <a:lstStyle/>
          <a:p>
            <a:pPr algn="r"/>
            <a:r>
              <a:rPr lang="fr-FR" sz="2000" b="1" dirty="0">
                <a:solidFill>
                  <a:srgbClr val="004F8E"/>
                </a:solidFill>
                <a:latin typeface="Avenir Next LT Pro Light" panose="020B0304020202020204" pitchFamily="34" charset="0"/>
              </a:rPr>
              <a:t>Tissue</a:t>
            </a:r>
          </a:p>
          <a:p>
            <a:pPr algn="r"/>
            <a:r>
              <a:rPr lang="fr-FR" sz="1100" dirty="0">
                <a:solidFill>
                  <a:srgbClr val="004F8E"/>
                </a:solidFill>
                <a:latin typeface="Avenir Next LT Pro Light" panose="020B0304020202020204" pitchFamily="34" charset="0"/>
              </a:rPr>
              <a:t>(</a:t>
            </a:r>
            <a:r>
              <a:rPr lang="fr-FR" sz="1100" dirty="0" err="1">
                <a:solidFill>
                  <a:srgbClr val="004F8E"/>
                </a:solidFill>
                <a:latin typeface="Avenir Next LT Pro Light" panose="020B0304020202020204" pitchFamily="34" charset="0"/>
              </a:rPr>
              <a:t>Biopsy</a:t>
            </a:r>
            <a:r>
              <a:rPr lang="fr-FR" sz="1100" dirty="0">
                <a:solidFill>
                  <a:srgbClr val="004F8E"/>
                </a:solidFill>
                <a:latin typeface="Avenir Next LT Pro Light" panose="020B0304020202020204" pitchFamily="34" charset="0"/>
              </a:rPr>
              <a:t>/explants)</a:t>
            </a:r>
            <a:endParaRPr lang="fr-BE" sz="1100" dirty="0">
              <a:solidFill>
                <a:srgbClr val="004F8E"/>
              </a:solidFill>
              <a:latin typeface="Avenir Next LT Pro Light" panose="020B0304020202020204" pitchFamily="34" charset="0"/>
            </a:endParaRPr>
          </a:p>
        </p:txBody>
      </p:sp>
      <p:sp>
        <p:nvSpPr>
          <p:cNvPr id="37" name="ZoneTexte 36">
            <a:extLst>
              <a:ext uri="{FF2B5EF4-FFF2-40B4-BE49-F238E27FC236}">
                <a16:creationId xmlns:a16="http://schemas.microsoft.com/office/drawing/2014/main" id="{80DA4BE3-603B-38E6-2537-7649114778F1}"/>
              </a:ext>
            </a:extLst>
          </p:cNvPr>
          <p:cNvSpPr txBox="1"/>
          <p:nvPr/>
        </p:nvSpPr>
        <p:spPr>
          <a:xfrm>
            <a:off x="4915969" y="6447486"/>
            <a:ext cx="621388" cy="276999"/>
          </a:xfrm>
          <a:prstGeom prst="rect">
            <a:avLst/>
          </a:prstGeom>
          <a:noFill/>
        </p:spPr>
        <p:txBody>
          <a:bodyPr wrap="none" rtlCol="0">
            <a:spAutoFit/>
          </a:bodyPr>
          <a:lstStyle/>
          <a:p>
            <a:pPr algn="r"/>
            <a:r>
              <a:rPr lang="fr-FR" sz="1200" b="1" dirty="0">
                <a:solidFill>
                  <a:srgbClr val="004F8E"/>
                </a:solidFill>
                <a:latin typeface="Avenir Next LT Pro Light" panose="020B0304020202020204" pitchFamily="34" charset="0"/>
              </a:rPr>
              <a:t>Stable</a:t>
            </a:r>
            <a:endParaRPr lang="fr-BE" sz="1200" b="1" dirty="0">
              <a:solidFill>
                <a:srgbClr val="004F8E"/>
              </a:solidFill>
              <a:latin typeface="Avenir Next LT Pro Light" panose="020B0304020202020204" pitchFamily="34" charset="0"/>
            </a:endParaRPr>
          </a:p>
        </p:txBody>
      </p:sp>
      <p:sp>
        <p:nvSpPr>
          <p:cNvPr id="38" name="ZoneTexte 37">
            <a:extLst>
              <a:ext uri="{FF2B5EF4-FFF2-40B4-BE49-F238E27FC236}">
                <a16:creationId xmlns:a16="http://schemas.microsoft.com/office/drawing/2014/main" id="{3BB7210F-74F1-465F-6C7D-DC83024BBDDA}"/>
              </a:ext>
            </a:extLst>
          </p:cNvPr>
          <p:cNvSpPr txBox="1"/>
          <p:nvPr/>
        </p:nvSpPr>
        <p:spPr>
          <a:xfrm>
            <a:off x="6504990" y="6422196"/>
            <a:ext cx="766044" cy="276999"/>
          </a:xfrm>
          <a:prstGeom prst="rect">
            <a:avLst/>
          </a:prstGeom>
          <a:noFill/>
        </p:spPr>
        <p:txBody>
          <a:bodyPr wrap="none" rtlCol="0">
            <a:spAutoFit/>
          </a:bodyPr>
          <a:lstStyle/>
          <a:p>
            <a:pPr algn="r"/>
            <a:r>
              <a:rPr lang="fr-FR" sz="1200" b="1" dirty="0">
                <a:solidFill>
                  <a:srgbClr val="004F8E"/>
                </a:solidFill>
                <a:latin typeface="Avenir Next LT Pro Light" panose="020B0304020202020204" pitchFamily="34" charset="0"/>
              </a:rPr>
              <a:t>Pre-BOS</a:t>
            </a:r>
            <a:endParaRPr lang="fr-BE" sz="1200" b="1" dirty="0">
              <a:solidFill>
                <a:srgbClr val="004F8E"/>
              </a:solidFill>
              <a:latin typeface="Avenir Next LT Pro Light" panose="020B0304020202020204" pitchFamily="34" charset="0"/>
            </a:endParaRPr>
          </a:p>
        </p:txBody>
      </p:sp>
      <p:sp>
        <p:nvSpPr>
          <p:cNvPr id="39" name="ZoneTexte 38">
            <a:extLst>
              <a:ext uri="{FF2B5EF4-FFF2-40B4-BE49-F238E27FC236}">
                <a16:creationId xmlns:a16="http://schemas.microsoft.com/office/drawing/2014/main" id="{219F7867-B2BA-8650-E8CF-F614992CDFB7}"/>
              </a:ext>
            </a:extLst>
          </p:cNvPr>
          <p:cNvSpPr txBox="1"/>
          <p:nvPr/>
        </p:nvSpPr>
        <p:spPr>
          <a:xfrm>
            <a:off x="8660920" y="6447485"/>
            <a:ext cx="498855" cy="276999"/>
          </a:xfrm>
          <a:prstGeom prst="rect">
            <a:avLst/>
          </a:prstGeom>
          <a:noFill/>
        </p:spPr>
        <p:txBody>
          <a:bodyPr wrap="none" rtlCol="0">
            <a:spAutoFit/>
          </a:bodyPr>
          <a:lstStyle/>
          <a:p>
            <a:pPr algn="ctr"/>
            <a:r>
              <a:rPr lang="fr-FR" sz="1200" b="1" dirty="0">
                <a:solidFill>
                  <a:srgbClr val="004F8E"/>
                </a:solidFill>
                <a:latin typeface="Avenir Next LT Pro Light" panose="020B0304020202020204" pitchFamily="34" charset="0"/>
              </a:rPr>
              <a:t>BOS</a:t>
            </a:r>
            <a:endParaRPr lang="fr-BE" sz="1200" b="1" dirty="0">
              <a:solidFill>
                <a:srgbClr val="004F8E"/>
              </a:solidFill>
              <a:latin typeface="Avenir Next LT Pro Light" panose="020B0304020202020204" pitchFamily="34" charset="0"/>
            </a:endParaRPr>
          </a:p>
        </p:txBody>
      </p:sp>
      <p:sp>
        <p:nvSpPr>
          <p:cNvPr id="40" name="ZoneTexte 39">
            <a:extLst>
              <a:ext uri="{FF2B5EF4-FFF2-40B4-BE49-F238E27FC236}">
                <a16:creationId xmlns:a16="http://schemas.microsoft.com/office/drawing/2014/main" id="{C4A15F40-5C80-A371-D43A-778E8C7B23CB}"/>
              </a:ext>
            </a:extLst>
          </p:cNvPr>
          <p:cNvSpPr txBox="1"/>
          <p:nvPr/>
        </p:nvSpPr>
        <p:spPr>
          <a:xfrm>
            <a:off x="10100447" y="6461385"/>
            <a:ext cx="1087156" cy="276999"/>
          </a:xfrm>
          <a:prstGeom prst="rect">
            <a:avLst/>
          </a:prstGeom>
          <a:noFill/>
        </p:spPr>
        <p:txBody>
          <a:bodyPr wrap="none" rtlCol="0">
            <a:spAutoFit/>
          </a:bodyPr>
          <a:lstStyle/>
          <a:p>
            <a:pPr algn="ctr"/>
            <a:r>
              <a:rPr lang="fr-FR" sz="1200" b="1" dirty="0">
                <a:solidFill>
                  <a:srgbClr val="004F8E"/>
                </a:solidFill>
                <a:latin typeface="Avenir Next LT Pro Light" panose="020B0304020202020204" pitchFamily="34" charset="0"/>
              </a:rPr>
              <a:t>BOS </a:t>
            </a:r>
            <a:r>
              <a:rPr lang="fr-FR" sz="1200" b="1" dirty="0" err="1">
                <a:solidFill>
                  <a:srgbClr val="004F8E"/>
                </a:solidFill>
                <a:latin typeface="Avenir Next LT Pro Light" panose="020B0304020202020204" pitchFamily="34" charset="0"/>
              </a:rPr>
              <a:t>Expants</a:t>
            </a:r>
            <a:endParaRPr lang="fr-BE" sz="1200" b="1" dirty="0">
              <a:solidFill>
                <a:srgbClr val="004F8E"/>
              </a:solidFill>
              <a:latin typeface="Avenir Next LT Pro Light" panose="020B0304020202020204" pitchFamily="34" charset="0"/>
            </a:endParaRPr>
          </a:p>
        </p:txBody>
      </p:sp>
      <p:pic>
        <p:nvPicPr>
          <p:cNvPr id="42" name="Image 41" descr="Une image contenant texte&#10;&#10;Description générée automatiquement">
            <a:extLst>
              <a:ext uri="{FF2B5EF4-FFF2-40B4-BE49-F238E27FC236}">
                <a16:creationId xmlns:a16="http://schemas.microsoft.com/office/drawing/2014/main" id="{ED00C970-3EA6-8AD5-0BB2-98F7307F2C7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333955" y="1327837"/>
            <a:ext cx="824703" cy="553281"/>
          </a:xfrm>
          <a:prstGeom prst="rect">
            <a:avLst/>
          </a:prstGeom>
        </p:spPr>
      </p:pic>
    </p:spTree>
    <p:extLst>
      <p:ext uri="{BB962C8B-B14F-4D97-AF65-F5344CB8AC3E}">
        <p14:creationId xmlns:p14="http://schemas.microsoft.com/office/powerpoint/2010/main" val="745180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p:bldP spid="34" grpId="0"/>
      <p:bldP spid="35" grpId="0"/>
      <p:bldP spid="36" grpId="0"/>
      <p:bldP spid="37" grpId="0"/>
      <p:bldP spid="38" grpId="0"/>
      <p:bldP spid="39" grpId="0"/>
      <p:bldP spid="4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C63E19F-274F-FC47-0A47-18D82C2F65B6}"/>
              </a:ext>
            </a:extLst>
          </p:cNvPr>
          <p:cNvSpPr/>
          <p:nvPr/>
        </p:nvSpPr>
        <p:spPr>
          <a:xfrm>
            <a:off x="0" y="0"/>
            <a:ext cx="12192000" cy="127846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 name="Title 3">
            <a:extLst>
              <a:ext uri="{FF2B5EF4-FFF2-40B4-BE49-F238E27FC236}">
                <a16:creationId xmlns:a16="http://schemas.microsoft.com/office/drawing/2014/main" id="{71DAB1AC-75F6-E921-7196-140B5CA09111}"/>
              </a:ext>
            </a:extLst>
          </p:cNvPr>
          <p:cNvSpPr>
            <a:spLocks noGrp="1"/>
          </p:cNvSpPr>
          <p:nvPr>
            <p:ph type="title"/>
          </p:nvPr>
        </p:nvSpPr>
        <p:spPr>
          <a:xfrm>
            <a:off x="511005" y="386150"/>
            <a:ext cx="6684925" cy="694418"/>
          </a:xfrm>
        </p:spPr>
        <p:txBody>
          <a:bodyPr>
            <a:normAutofit/>
          </a:bodyPr>
          <a:lstStyle/>
          <a:p>
            <a:r>
              <a:rPr lang="en-GB" sz="3600" b="1" dirty="0">
                <a:solidFill>
                  <a:schemeClr val="bg1"/>
                </a:solidFill>
                <a:latin typeface="Avenir Next LT Pro Light" panose="020B0304020202020204" pitchFamily="34" charset="0"/>
              </a:rPr>
              <a:t>Results</a:t>
            </a:r>
          </a:p>
        </p:txBody>
      </p:sp>
      <p:graphicFrame>
        <p:nvGraphicFramePr>
          <p:cNvPr id="3" name="Objet 2">
            <a:extLst>
              <a:ext uri="{FF2B5EF4-FFF2-40B4-BE49-F238E27FC236}">
                <a16:creationId xmlns:a16="http://schemas.microsoft.com/office/drawing/2014/main" id="{3C4DCE0C-94D2-4447-CB52-DC4A10ACF81B}"/>
              </a:ext>
            </a:extLst>
          </p:cNvPr>
          <p:cNvGraphicFramePr>
            <a:graphicFrameLocks noChangeAspect="1"/>
          </p:cNvGraphicFramePr>
          <p:nvPr>
            <p:extLst>
              <p:ext uri="{D42A27DB-BD31-4B8C-83A1-F6EECF244321}">
                <p14:modId xmlns:p14="http://schemas.microsoft.com/office/powerpoint/2010/main" val="2228388895"/>
              </p:ext>
            </p:extLst>
          </p:nvPr>
        </p:nvGraphicFramePr>
        <p:xfrm>
          <a:off x="771276" y="2212442"/>
          <a:ext cx="2351087" cy="4894262"/>
        </p:xfrm>
        <a:graphic>
          <a:graphicData uri="http://schemas.openxmlformats.org/presentationml/2006/ole">
            <mc:AlternateContent xmlns:mc="http://schemas.openxmlformats.org/markup-compatibility/2006">
              <mc:Choice xmlns:v="urn:schemas-microsoft-com:vml" Requires="v">
                <p:oleObj name="Prism 8" r:id="rId2" imgW="2526519" imgH="5261919" progId="Prism8.Document">
                  <p:embed/>
                </p:oleObj>
              </mc:Choice>
              <mc:Fallback>
                <p:oleObj name="Prism 8" r:id="rId2" imgW="2526519" imgH="5261919" progId="Prism8.Document">
                  <p:embed/>
                  <p:pic>
                    <p:nvPicPr>
                      <p:cNvPr id="3" name="Objet 2">
                        <a:extLst>
                          <a:ext uri="{FF2B5EF4-FFF2-40B4-BE49-F238E27FC236}">
                            <a16:creationId xmlns:a16="http://schemas.microsoft.com/office/drawing/2014/main" id="{3C4DCE0C-94D2-4447-CB52-DC4A10ACF81B}"/>
                          </a:ext>
                        </a:extLst>
                      </p:cNvPr>
                      <p:cNvPicPr/>
                      <p:nvPr/>
                    </p:nvPicPr>
                    <p:blipFill>
                      <a:blip r:embed="rId3"/>
                      <a:stretch>
                        <a:fillRect/>
                      </a:stretch>
                    </p:blipFill>
                    <p:spPr>
                      <a:xfrm>
                        <a:off x="771276" y="2212442"/>
                        <a:ext cx="2351087" cy="4894262"/>
                      </a:xfrm>
                      <a:prstGeom prst="rect">
                        <a:avLst/>
                      </a:prstGeom>
                    </p:spPr>
                  </p:pic>
                </p:oleObj>
              </mc:Fallback>
            </mc:AlternateContent>
          </a:graphicData>
        </a:graphic>
      </p:graphicFrame>
      <p:sp>
        <p:nvSpPr>
          <p:cNvPr id="4" name="ZoneTexte 3">
            <a:extLst>
              <a:ext uri="{FF2B5EF4-FFF2-40B4-BE49-F238E27FC236}">
                <a16:creationId xmlns:a16="http://schemas.microsoft.com/office/drawing/2014/main" id="{B092A2D0-BF7A-011B-4F98-14C36F1CC155}"/>
              </a:ext>
            </a:extLst>
          </p:cNvPr>
          <p:cNvSpPr txBox="1"/>
          <p:nvPr/>
        </p:nvSpPr>
        <p:spPr>
          <a:xfrm>
            <a:off x="494718" y="2386778"/>
            <a:ext cx="429926" cy="338554"/>
          </a:xfrm>
          <a:prstGeom prst="rect">
            <a:avLst/>
          </a:prstGeom>
          <a:noFill/>
        </p:spPr>
        <p:txBody>
          <a:bodyPr wrap="none" rtlCol="0">
            <a:spAutoFit/>
          </a:bodyPr>
          <a:lstStyle/>
          <a:p>
            <a:r>
              <a:rPr lang="fr-FR" sz="1600" b="1" dirty="0">
                <a:solidFill>
                  <a:srgbClr val="C31316"/>
                </a:solidFill>
                <a:latin typeface="Avenir Next LT Pro Light" panose="020B0304020202020204" pitchFamily="34" charset="0"/>
              </a:rPr>
              <a:t>V1</a:t>
            </a:r>
            <a:endParaRPr lang="fr-BE" sz="1600" b="1" dirty="0">
              <a:solidFill>
                <a:srgbClr val="C31316"/>
              </a:solidFill>
              <a:latin typeface="Avenir Next LT Pro Light" panose="020B0304020202020204" pitchFamily="34" charset="0"/>
            </a:endParaRPr>
          </a:p>
        </p:txBody>
      </p:sp>
      <p:sp>
        <p:nvSpPr>
          <p:cNvPr id="6" name="ZoneTexte 5">
            <a:extLst>
              <a:ext uri="{FF2B5EF4-FFF2-40B4-BE49-F238E27FC236}">
                <a16:creationId xmlns:a16="http://schemas.microsoft.com/office/drawing/2014/main" id="{FD5785D7-E271-B4B4-5106-B7A9240610BA}"/>
              </a:ext>
            </a:extLst>
          </p:cNvPr>
          <p:cNvSpPr txBox="1"/>
          <p:nvPr/>
        </p:nvSpPr>
        <p:spPr>
          <a:xfrm>
            <a:off x="494718" y="4738490"/>
            <a:ext cx="437940" cy="338554"/>
          </a:xfrm>
          <a:prstGeom prst="rect">
            <a:avLst/>
          </a:prstGeom>
          <a:noFill/>
        </p:spPr>
        <p:txBody>
          <a:bodyPr wrap="square" rtlCol="0">
            <a:spAutoFit/>
          </a:bodyPr>
          <a:lstStyle/>
          <a:p>
            <a:r>
              <a:rPr lang="fr-FR" sz="1600" b="1" dirty="0">
                <a:solidFill>
                  <a:srgbClr val="C31316"/>
                </a:solidFill>
                <a:latin typeface="Avenir Next LT Pro Light" panose="020B0304020202020204" pitchFamily="34" charset="0"/>
              </a:rPr>
              <a:t>V2</a:t>
            </a:r>
            <a:endParaRPr lang="fr-BE" sz="1600" b="1" dirty="0">
              <a:solidFill>
                <a:srgbClr val="C31316"/>
              </a:solidFill>
              <a:latin typeface="Avenir Next LT Pro Light" panose="020B0304020202020204" pitchFamily="34" charset="0"/>
            </a:endParaRPr>
          </a:p>
        </p:txBody>
      </p:sp>
      <p:grpSp>
        <p:nvGrpSpPr>
          <p:cNvPr id="7" name="Groupe 6">
            <a:extLst>
              <a:ext uri="{FF2B5EF4-FFF2-40B4-BE49-F238E27FC236}">
                <a16:creationId xmlns:a16="http://schemas.microsoft.com/office/drawing/2014/main" id="{4E3DAF23-3FDC-DFAF-B18D-56D603AB3851}"/>
              </a:ext>
            </a:extLst>
          </p:cNvPr>
          <p:cNvGrpSpPr>
            <a:grpSpLocks noChangeAspect="1"/>
          </p:cNvGrpSpPr>
          <p:nvPr/>
        </p:nvGrpSpPr>
        <p:grpSpPr>
          <a:xfrm>
            <a:off x="3304859" y="1818842"/>
            <a:ext cx="6028224" cy="4620850"/>
            <a:chOff x="6069533" y="3083370"/>
            <a:chExt cx="5170309" cy="3728736"/>
          </a:xfrm>
        </p:grpSpPr>
        <p:grpSp>
          <p:nvGrpSpPr>
            <p:cNvPr id="8" name="Groupe 7">
              <a:extLst>
                <a:ext uri="{FF2B5EF4-FFF2-40B4-BE49-F238E27FC236}">
                  <a16:creationId xmlns:a16="http://schemas.microsoft.com/office/drawing/2014/main" id="{FF49606F-C5C4-A035-A837-8CAFF3CD584D}"/>
                </a:ext>
              </a:extLst>
            </p:cNvPr>
            <p:cNvGrpSpPr>
              <a:grpSpLocks noChangeAspect="1"/>
            </p:cNvGrpSpPr>
            <p:nvPr/>
          </p:nvGrpSpPr>
          <p:grpSpPr>
            <a:xfrm>
              <a:off x="6069533" y="3083370"/>
              <a:ext cx="5170309" cy="3728736"/>
              <a:chOff x="20621692" y="13670826"/>
              <a:chExt cx="8953380" cy="6457025"/>
            </a:xfrm>
          </p:grpSpPr>
          <p:pic>
            <p:nvPicPr>
              <p:cNvPr id="14" name="Image 13">
                <a:extLst>
                  <a:ext uri="{FF2B5EF4-FFF2-40B4-BE49-F238E27FC236}">
                    <a16:creationId xmlns:a16="http://schemas.microsoft.com/office/drawing/2014/main" id="{49BEE768-1591-2E6A-0BCD-C8ACD3FD0CA6}"/>
                  </a:ext>
                </a:extLst>
              </p:cNvPr>
              <p:cNvPicPr>
                <a:picLocks noChangeAspect="1"/>
              </p:cNvPicPr>
              <p:nvPr/>
            </p:nvPicPr>
            <p:blipFill rotWithShape="1">
              <a:blip r:embed="rId4"/>
              <a:srcRect r="24411"/>
              <a:stretch/>
            </p:blipFill>
            <p:spPr>
              <a:xfrm>
                <a:off x="20621692" y="13671575"/>
                <a:ext cx="4437906" cy="3242827"/>
              </a:xfrm>
              <a:prstGeom prst="rect">
                <a:avLst/>
              </a:prstGeom>
            </p:spPr>
          </p:pic>
          <p:pic>
            <p:nvPicPr>
              <p:cNvPr id="15" name="Image 14" descr="Une image contenant plante, fenêtre&#10;&#10;Description générée automatiquement">
                <a:extLst>
                  <a:ext uri="{FF2B5EF4-FFF2-40B4-BE49-F238E27FC236}">
                    <a16:creationId xmlns:a16="http://schemas.microsoft.com/office/drawing/2014/main" id="{66FE9D5A-DFBB-B57F-0036-BBECCC23AB51}"/>
                  </a:ext>
                </a:extLst>
              </p:cNvPr>
              <p:cNvPicPr>
                <a:picLocks noChangeAspect="1"/>
              </p:cNvPicPr>
              <p:nvPr/>
            </p:nvPicPr>
            <p:blipFill rotWithShape="1">
              <a:blip r:embed="rId5"/>
              <a:srcRect r="25218"/>
              <a:stretch/>
            </p:blipFill>
            <p:spPr>
              <a:xfrm>
                <a:off x="25133145" y="13670826"/>
                <a:ext cx="4437905" cy="3269666"/>
              </a:xfrm>
              <a:prstGeom prst="rect">
                <a:avLst/>
              </a:prstGeom>
              <a:ln w="38100">
                <a:solidFill>
                  <a:schemeClr val="bg1"/>
                </a:solidFill>
              </a:ln>
            </p:spPr>
          </p:pic>
          <p:pic>
            <p:nvPicPr>
              <p:cNvPr id="16" name="Image 15" descr="Une image contenant fenêtre&#10;&#10;Description générée automatiquement">
                <a:extLst>
                  <a:ext uri="{FF2B5EF4-FFF2-40B4-BE49-F238E27FC236}">
                    <a16:creationId xmlns:a16="http://schemas.microsoft.com/office/drawing/2014/main" id="{78BF17A6-7C63-7682-919B-5C717E1484F7}"/>
                  </a:ext>
                </a:extLst>
              </p:cNvPr>
              <p:cNvPicPr>
                <a:picLocks noChangeAspect="1"/>
              </p:cNvPicPr>
              <p:nvPr/>
            </p:nvPicPr>
            <p:blipFill rotWithShape="1">
              <a:blip r:embed="rId6"/>
              <a:srcRect r="25286"/>
              <a:stretch/>
            </p:blipFill>
            <p:spPr>
              <a:xfrm>
                <a:off x="25137167" y="16867571"/>
                <a:ext cx="4437905" cy="3260280"/>
              </a:xfrm>
              <a:prstGeom prst="rect">
                <a:avLst/>
              </a:prstGeom>
              <a:ln w="38100">
                <a:solidFill>
                  <a:schemeClr val="bg1"/>
                </a:solidFill>
              </a:ln>
            </p:spPr>
          </p:pic>
          <p:pic>
            <p:nvPicPr>
              <p:cNvPr id="17" name="Image 16" descr="Une image contenant plante&#10;&#10;Description générée automatiquement">
                <a:extLst>
                  <a:ext uri="{FF2B5EF4-FFF2-40B4-BE49-F238E27FC236}">
                    <a16:creationId xmlns:a16="http://schemas.microsoft.com/office/drawing/2014/main" id="{84E21D6A-D38F-E2B1-440F-CD92F2BD18AA}"/>
                  </a:ext>
                </a:extLst>
              </p:cNvPr>
              <p:cNvPicPr>
                <a:picLocks noChangeAspect="1"/>
              </p:cNvPicPr>
              <p:nvPr/>
            </p:nvPicPr>
            <p:blipFill rotWithShape="1">
              <a:blip r:embed="rId7"/>
              <a:srcRect r="24541"/>
              <a:stretch/>
            </p:blipFill>
            <p:spPr>
              <a:xfrm>
                <a:off x="20621787" y="16867569"/>
                <a:ext cx="4437906" cy="3253777"/>
              </a:xfrm>
              <a:prstGeom prst="rect">
                <a:avLst/>
              </a:prstGeom>
              <a:ln w="38100">
                <a:solidFill>
                  <a:schemeClr val="bg1"/>
                </a:solidFill>
              </a:ln>
            </p:spPr>
          </p:pic>
        </p:grpSp>
        <p:sp>
          <p:nvSpPr>
            <p:cNvPr id="9" name="ZoneTexte 8">
              <a:extLst>
                <a:ext uri="{FF2B5EF4-FFF2-40B4-BE49-F238E27FC236}">
                  <a16:creationId xmlns:a16="http://schemas.microsoft.com/office/drawing/2014/main" id="{99598AEC-5495-B81D-4691-21034AF25486}"/>
                </a:ext>
              </a:extLst>
            </p:cNvPr>
            <p:cNvSpPr txBox="1"/>
            <p:nvPr/>
          </p:nvSpPr>
          <p:spPr>
            <a:xfrm>
              <a:off x="6073932" y="3083506"/>
              <a:ext cx="627963" cy="223521"/>
            </a:xfrm>
            <a:prstGeom prst="rect">
              <a:avLst/>
            </a:prstGeom>
            <a:noFill/>
          </p:spPr>
          <p:txBody>
            <a:bodyPr wrap="square" rtlCol="0">
              <a:spAutoFit/>
            </a:bodyPr>
            <a:lstStyle/>
            <a:p>
              <a:r>
                <a:rPr lang="fr-BE" sz="1200" b="1" dirty="0">
                  <a:solidFill>
                    <a:schemeClr val="bg1"/>
                  </a:solidFill>
                  <a:latin typeface="Avenir Next LT Pro Light" panose="020B0304020202020204" pitchFamily="34" charset="0"/>
                </a:rPr>
                <a:t>IgA</a:t>
              </a:r>
            </a:p>
          </p:txBody>
        </p:sp>
        <p:sp>
          <p:nvSpPr>
            <p:cNvPr id="10" name="ZoneTexte 9">
              <a:extLst>
                <a:ext uri="{FF2B5EF4-FFF2-40B4-BE49-F238E27FC236}">
                  <a16:creationId xmlns:a16="http://schemas.microsoft.com/office/drawing/2014/main" id="{450D16B9-255E-8051-169E-7873A7B3E62E}"/>
                </a:ext>
              </a:extLst>
            </p:cNvPr>
            <p:cNvSpPr txBox="1"/>
            <p:nvPr/>
          </p:nvSpPr>
          <p:spPr>
            <a:xfrm>
              <a:off x="6073932" y="4965404"/>
              <a:ext cx="977091" cy="223521"/>
            </a:xfrm>
            <a:prstGeom prst="rect">
              <a:avLst/>
            </a:prstGeom>
            <a:noFill/>
          </p:spPr>
          <p:txBody>
            <a:bodyPr wrap="square" rtlCol="0">
              <a:spAutoFit/>
            </a:bodyPr>
            <a:lstStyle/>
            <a:p>
              <a:r>
                <a:rPr lang="fr-BE" sz="1200" b="1" dirty="0">
                  <a:solidFill>
                    <a:schemeClr val="bg1"/>
                  </a:solidFill>
                  <a:latin typeface="Avenir Next LT Pro Light" panose="020B0304020202020204" pitchFamily="34" charset="0"/>
                </a:rPr>
                <a:t>CD79a</a:t>
              </a:r>
            </a:p>
          </p:txBody>
        </p:sp>
        <p:sp>
          <p:nvSpPr>
            <p:cNvPr id="11" name="ZoneTexte 10">
              <a:extLst>
                <a:ext uri="{FF2B5EF4-FFF2-40B4-BE49-F238E27FC236}">
                  <a16:creationId xmlns:a16="http://schemas.microsoft.com/office/drawing/2014/main" id="{CD46DB07-4CE0-48BE-024C-C4C58ED40739}"/>
                </a:ext>
              </a:extLst>
            </p:cNvPr>
            <p:cNvSpPr txBox="1"/>
            <p:nvPr/>
          </p:nvSpPr>
          <p:spPr>
            <a:xfrm>
              <a:off x="8695818" y="3083506"/>
              <a:ext cx="981809" cy="223521"/>
            </a:xfrm>
            <a:prstGeom prst="rect">
              <a:avLst/>
            </a:prstGeom>
            <a:noFill/>
          </p:spPr>
          <p:txBody>
            <a:bodyPr wrap="square" rtlCol="0">
              <a:spAutoFit/>
            </a:bodyPr>
            <a:lstStyle/>
            <a:p>
              <a:r>
                <a:rPr lang="fr-BE" sz="1200" b="1" dirty="0">
                  <a:solidFill>
                    <a:schemeClr val="bg1"/>
                  </a:solidFill>
                  <a:latin typeface="Avenir Next LT Pro Light" panose="020B0304020202020204" pitchFamily="34" charset="0"/>
                </a:rPr>
                <a:t>CD138</a:t>
              </a:r>
            </a:p>
          </p:txBody>
        </p:sp>
        <p:sp>
          <p:nvSpPr>
            <p:cNvPr id="12" name="ZoneTexte 11">
              <a:extLst>
                <a:ext uri="{FF2B5EF4-FFF2-40B4-BE49-F238E27FC236}">
                  <a16:creationId xmlns:a16="http://schemas.microsoft.com/office/drawing/2014/main" id="{541A09B1-5753-5FD3-1D7E-92E9202F4C1B}"/>
                </a:ext>
              </a:extLst>
            </p:cNvPr>
            <p:cNvSpPr txBox="1"/>
            <p:nvPr/>
          </p:nvSpPr>
          <p:spPr>
            <a:xfrm>
              <a:off x="8699328" y="4965404"/>
              <a:ext cx="980581" cy="223521"/>
            </a:xfrm>
            <a:prstGeom prst="rect">
              <a:avLst/>
            </a:prstGeom>
            <a:noFill/>
          </p:spPr>
          <p:txBody>
            <a:bodyPr wrap="square" rtlCol="0">
              <a:spAutoFit/>
            </a:bodyPr>
            <a:lstStyle/>
            <a:p>
              <a:r>
                <a:rPr lang="fr-BE" sz="1200" b="1" dirty="0">
                  <a:solidFill>
                    <a:schemeClr val="bg1"/>
                  </a:solidFill>
                  <a:latin typeface="Avenir Next LT Pro Light" panose="020B0304020202020204" pitchFamily="34" charset="0"/>
                </a:rPr>
                <a:t>Merge</a:t>
              </a:r>
            </a:p>
          </p:txBody>
        </p:sp>
        <p:cxnSp>
          <p:nvCxnSpPr>
            <p:cNvPr id="13" name="Connecteur droit avec flèche 12">
              <a:extLst>
                <a:ext uri="{FF2B5EF4-FFF2-40B4-BE49-F238E27FC236}">
                  <a16:creationId xmlns:a16="http://schemas.microsoft.com/office/drawing/2014/main" id="{537B08E7-6D57-3F8F-001B-9C14E227DB60}"/>
                </a:ext>
              </a:extLst>
            </p:cNvPr>
            <p:cNvCxnSpPr>
              <a:cxnSpLocks/>
            </p:cNvCxnSpPr>
            <p:nvPr/>
          </p:nvCxnSpPr>
          <p:spPr>
            <a:xfrm flipH="1" flipV="1">
              <a:off x="10795713" y="6107937"/>
              <a:ext cx="215061" cy="48766"/>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graphicFrame>
        <p:nvGraphicFramePr>
          <p:cNvPr id="18" name="Objet 17">
            <a:extLst>
              <a:ext uri="{FF2B5EF4-FFF2-40B4-BE49-F238E27FC236}">
                <a16:creationId xmlns:a16="http://schemas.microsoft.com/office/drawing/2014/main" id="{DB4759DA-F82E-48A0-A770-5AE7DA830B33}"/>
              </a:ext>
            </a:extLst>
          </p:cNvPr>
          <p:cNvGraphicFramePr>
            <a:graphicFrameLocks noChangeAspect="1"/>
          </p:cNvGraphicFramePr>
          <p:nvPr>
            <p:extLst>
              <p:ext uri="{D42A27DB-BD31-4B8C-83A1-F6EECF244321}">
                <p14:modId xmlns:p14="http://schemas.microsoft.com/office/powerpoint/2010/main" val="1841486484"/>
              </p:ext>
            </p:extLst>
          </p:nvPr>
        </p:nvGraphicFramePr>
        <p:xfrm>
          <a:off x="9329816" y="4078153"/>
          <a:ext cx="2512386" cy="2779847"/>
        </p:xfrm>
        <a:graphic>
          <a:graphicData uri="http://schemas.openxmlformats.org/presentationml/2006/ole">
            <mc:AlternateContent xmlns:mc="http://schemas.openxmlformats.org/markup-compatibility/2006">
              <mc:Choice xmlns:v="urn:schemas-microsoft-com:vml" Requires="v">
                <p:oleObj name="Prism 8" r:id="rId8" imgW="2729173" imgH="3018638" progId="Prism8.Document">
                  <p:embed/>
                </p:oleObj>
              </mc:Choice>
              <mc:Fallback>
                <p:oleObj name="Prism 8" r:id="rId8" imgW="2729173" imgH="3018638" progId="Prism8.Document">
                  <p:embed/>
                  <p:pic>
                    <p:nvPicPr>
                      <p:cNvPr id="18" name="Objet 17">
                        <a:extLst>
                          <a:ext uri="{FF2B5EF4-FFF2-40B4-BE49-F238E27FC236}">
                            <a16:creationId xmlns:a16="http://schemas.microsoft.com/office/drawing/2014/main" id="{DB4759DA-F82E-48A0-A770-5AE7DA830B33}"/>
                          </a:ext>
                        </a:extLst>
                      </p:cNvPr>
                      <p:cNvPicPr/>
                      <p:nvPr/>
                    </p:nvPicPr>
                    <p:blipFill>
                      <a:blip r:embed="rId9"/>
                      <a:stretch>
                        <a:fillRect/>
                      </a:stretch>
                    </p:blipFill>
                    <p:spPr>
                      <a:xfrm>
                        <a:off x="9329816" y="4078153"/>
                        <a:ext cx="2512386" cy="2779847"/>
                      </a:xfrm>
                      <a:prstGeom prst="rect">
                        <a:avLst/>
                      </a:prstGeom>
                    </p:spPr>
                  </p:pic>
                </p:oleObj>
              </mc:Fallback>
            </mc:AlternateContent>
          </a:graphicData>
        </a:graphic>
      </p:graphicFrame>
      <p:sp>
        <p:nvSpPr>
          <p:cNvPr id="19" name="ZoneTexte 18">
            <a:extLst>
              <a:ext uri="{FF2B5EF4-FFF2-40B4-BE49-F238E27FC236}">
                <a16:creationId xmlns:a16="http://schemas.microsoft.com/office/drawing/2014/main" id="{DC9CA5AE-A44F-6F1F-C328-B57BA71B2632}"/>
              </a:ext>
            </a:extLst>
          </p:cNvPr>
          <p:cNvSpPr txBox="1"/>
          <p:nvPr/>
        </p:nvSpPr>
        <p:spPr>
          <a:xfrm>
            <a:off x="997224" y="1485554"/>
            <a:ext cx="990336" cy="646331"/>
          </a:xfrm>
          <a:prstGeom prst="rect">
            <a:avLst/>
          </a:prstGeom>
          <a:noFill/>
        </p:spPr>
        <p:txBody>
          <a:bodyPr wrap="none" rtlCol="0">
            <a:spAutoFit/>
          </a:bodyPr>
          <a:lstStyle/>
          <a:p>
            <a:r>
              <a:rPr lang="fr-FR" sz="1200" i="1" dirty="0">
                <a:latin typeface="Avenir Next LT Pro Light" panose="020B0304020202020204" pitchFamily="34" charset="0"/>
              </a:rPr>
              <a:t>V0 – </a:t>
            </a:r>
            <a:r>
              <a:rPr lang="fr-FR" sz="1200" i="1" dirty="0" err="1">
                <a:latin typeface="Avenir Next LT Pro Light" panose="020B0304020202020204" pitchFamily="34" charset="0"/>
              </a:rPr>
              <a:t>pre</a:t>
            </a:r>
            <a:r>
              <a:rPr lang="fr-FR" sz="1200" i="1" dirty="0">
                <a:latin typeface="Avenir Next LT Pro Light" panose="020B0304020202020204" pitchFamily="34" charset="0"/>
              </a:rPr>
              <a:t> LTx</a:t>
            </a:r>
          </a:p>
          <a:p>
            <a:r>
              <a:rPr lang="fr-FR" sz="1200" i="1" dirty="0">
                <a:latin typeface="Avenir Next LT Pro Light" panose="020B0304020202020204" pitchFamily="34" charset="0"/>
              </a:rPr>
              <a:t>V1 – 6 mo</a:t>
            </a:r>
          </a:p>
          <a:p>
            <a:r>
              <a:rPr lang="fr-FR" sz="1200" i="1" dirty="0">
                <a:latin typeface="Avenir Next LT Pro Light" panose="020B0304020202020204" pitchFamily="34" charset="0"/>
              </a:rPr>
              <a:t>V2 – 12 mo</a:t>
            </a:r>
            <a:endParaRPr lang="fr-BE" sz="1600" i="1" dirty="0">
              <a:latin typeface="Avenir Next LT Pro Light" panose="020B0304020202020204" pitchFamily="34" charset="0"/>
            </a:endParaRPr>
          </a:p>
        </p:txBody>
      </p:sp>
      <p:sp>
        <p:nvSpPr>
          <p:cNvPr id="20" name="ZoneTexte 19">
            <a:extLst>
              <a:ext uri="{FF2B5EF4-FFF2-40B4-BE49-F238E27FC236}">
                <a16:creationId xmlns:a16="http://schemas.microsoft.com/office/drawing/2014/main" id="{4F491882-912C-031C-42E8-69C6EFB6A843}"/>
              </a:ext>
            </a:extLst>
          </p:cNvPr>
          <p:cNvSpPr txBox="1"/>
          <p:nvPr/>
        </p:nvSpPr>
        <p:spPr>
          <a:xfrm>
            <a:off x="111216" y="1453323"/>
            <a:ext cx="797013" cy="584775"/>
          </a:xfrm>
          <a:prstGeom prst="rect">
            <a:avLst/>
          </a:prstGeom>
          <a:noFill/>
        </p:spPr>
        <p:txBody>
          <a:bodyPr wrap="none" rtlCol="0">
            <a:spAutoFit/>
          </a:bodyPr>
          <a:lstStyle/>
          <a:p>
            <a:r>
              <a:rPr lang="fr-FR" sz="1600" b="1" dirty="0">
                <a:solidFill>
                  <a:srgbClr val="C31316"/>
                </a:solidFill>
                <a:latin typeface="Avenir Next LT Pro Light" panose="020B0304020202020204" pitchFamily="34" charset="0"/>
              </a:rPr>
              <a:t>S-IgA </a:t>
            </a:r>
          </a:p>
          <a:p>
            <a:r>
              <a:rPr lang="fr-FR" sz="1600" b="1" dirty="0">
                <a:solidFill>
                  <a:srgbClr val="C31316"/>
                </a:solidFill>
                <a:latin typeface="Avenir Next LT Pro Light" panose="020B0304020202020204" pitchFamily="34" charset="0"/>
              </a:rPr>
              <a:t>(BALF)</a:t>
            </a:r>
            <a:endParaRPr lang="fr-BE" sz="1600" b="1" dirty="0">
              <a:solidFill>
                <a:srgbClr val="C31316"/>
              </a:solidFill>
              <a:latin typeface="Avenir Next LT Pro Light" panose="020B0304020202020204" pitchFamily="34" charset="0"/>
            </a:endParaRPr>
          </a:p>
        </p:txBody>
      </p:sp>
      <p:sp>
        <p:nvSpPr>
          <p:cNvPr id="21" name="ZoneTexte 20">
            <a:extLst>
              <a:ext uri="{FF2B5EF4-FFF2-40B4-BE49-F238E27FC236}">
                <a16:creationId xmlns:a16="http://schemas.microsoft.com/office/drawing/2014/main" id="{83A7C160-D17E-DC4F-1B09-41952FD1A88D}"/>
              </a:ext>
            </a:extLst>
          </p:cNvPr>
          <p:cNvSpPr txBox="1"/>
          <p:nvPr/>
        </p:nvSpPr>
        <p:spPr>
          <a:xfrm>
            <a:off x="9472056" y="1776489"/>
            <a:ext cx="1237839" cy="584775"/>
          </a:xfrm>
          <a:prstGeom prst="rect">
            <a:avLst/>
          </a:prstGeom>
          <a:noFill/>
        </p:spPr>
        <p:txBody>
          <a:bodyPr wrap="none" rtlCol="0">
            <a:spAutoFit/>
          </a:bodyPr>
          <a:lstStyle/>
          <a:p>
            <a:r>
              <a:rPr lang="fr-FR" sz="1600" b="1" dirty="0">
                <a:solidFill>
                  <a:srgbClr val="C31316"/>
                </a:solidFill>
                <a:latin typeface="Avenir Next LT Pro Light" panose="020B0304020202020204" pitchFamily="34" charset="0"/>
              </a:rPr>
              <a:t>IgA</a:t>
            </a:r>
            <a:r>
              <a:rPr lang="fr-FR" sz="1600" b="1" baseline="30000" dirty="0">
                <a:solidFill>
                  <a:srgbClr val="C31316"/>
                </a:solidFill>
                <a:latin typeface="Avenir Next LT Pro Light" panose="020B0304020202020204" pitchFamily="34" charset="0"/>
              </a:rPr>
              <a:t>+</a:t>
            </a:r>
            <a:r>
              <a:rPr lang="fr-FR" sz="1600" b="1" dirty="0">
                <a:solidFill>
                  <a:srgbClr val="C31316"/>
                </a:solidFill>
                <a:latin typeface="Avenir Next LT Pro Light" panose="020B0304020202020204" pitchFamily="34" charset="0"/>
              </a:rPr>
              <a:t> B </a:t>
            </a:r>
            <a:r>
              <a:rPr lang="fr-FR" sz="1600" b="1" dirty="0" err="1">
                <a:solidFill>
                  <a:srgbClr val="C31316"/>
                </a:solidFill>
                <a:latin typeface="Avenir Next LT Pro Light" panose="020B0304020202020204" pitchFamily="34" charset="0"/>
              </a:rPr>
              <a:t>cells</a:t>
            </a:r>
            <a:endParaRPr lang="fr-FR" sz="1600" b="1" dirty="0">
              <a:solidFill>
                <a:srgbClr val="C31316"/>
              </a:solidFill>
              <a:latin typeface="Avenir Next LT Pro Light" panose="020B0304020202020204" pitchFamily="34" charset="0"/>
            </a:endParaRPr>
          </a:p>
          <a:p>
            <a:r>
              <a:rPr lang="fr-FR" sz="1600" b="1" dirty="0">
                <a:solidFill>
                  <a:srgbClr val="C31316"/>
                </a:solidFill>
                <a:latin typeface="Avenir Next LT Pro Light" panose="020B0304020202020204" pitchFamily="34" charset="0"/>
              </a:rPr>
              <a:t>(tissue)</a:t>
            </a:r>
            <a:endParaRPr lang="fr-BE" sz="1600" b="1" dirty="0">
              <a:solidFill>
                <a:srgbClr val="C31316"/>
              </a:solidFill>
              <a:latin typeface="Avenir Next LT Pro Light" panose="020B0304020202020204" pitchFamily="34" charset="0"/>
            </a:endParaRPr>
          </a:p>
        </p:txBody>
      </p:sp>
      <p:cxnSp>
        <p:nvCxnSpPr>
          <p:cNvPr id="22" name="Connecteur droit 21">
            <a:extLst>
              <a:ext uri="{FF2B5EF4-FFF2-40B4-BE49-F238E27FC236}">
                <a16:creationId xmlns:a16="http://schemas.microsoft.com/office/drawing/2014/main" id="{ADD68AF4-AD2C-BF77-F08C-A6138466C4D7}"/>
              </a:ext>
            </a:extLst>
          </p:cNvPr>
          <p:cNvCxnSpPr>
            <a:cxnSpLocks/>
          </p:cNvCxnSpPr>
          <p:nvPr/>
        </p:nvCxnSpPr>
        <p:spPr>
          <a:xfrm>
            <a:off x="3078480" y="1661714"/>
            <a:ext cx="0" cy="4978892"/>
          </a:xfrm>
          <a:prstGeom prst="line">
            <a:avLst/>
          </a:prstGeom>
          <a:ln w="28575">
            <a:solidFill>
              <a:srgbClr val="C31316"/>
            </a:solidFill>
          </a:ln>
        </p:spPr>
        <p:style>
          <a:lnRef idx="1">
            <a:schemeClr val="accent1"/>
          </a:lnRef>
          <a:fillRef idx="0">
            <a:schemeClr val="accent1"/>
          </a:fillRef>
          <a:effectRef idx="0">
            <a:schemeClr val="accent1"/>
          </a:effectRef>
          <a:fontRef idx="minor">
            <a:schemeClr val="tx1"/>
          </a:fontRef>
        </p:style>
      </p:cxnSp>
      <p:pic>
        <p:nvPicPr>
          <p:cNvPr id="24" name="Image 23" descr="Une image contenant texte&#10;&#10;Description générée automatiquement">
            <a:extLst>
              <a:ext uri="{FF2B5EF4-FFF2-40B4-BE49-F238E27FC236}">
                <a16:creationId xmlns:a16="http://schemas.microsoft.com/office/drawing/2014/main" id="{CCAF7D86-A9B7-EACA-777B-B87575F1B45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333955" y="1327837"/>
            <a:ext cx="824703" cy="553281"/>
          </a:xfrm>
          <a:prstGeom prst="rect">
            <a:avLst/>
          </a:prstGeom>
        </p:spPr>
      </p:pic>
    </p:spTree>
    <p:extLst>
      <p:ext uri="{BB962C8B-B14F-4D97-AF65-F5344CB8AC3E}">
        <p14:creationId xmlns:p14="http://schemas.microsoft.com/office/powerpoint/2010/main" val="836366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19" grpId="0"/>
      <p:bldP spid="20" grpId="0"/>
      <p:bldP spid="2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C63E19F-274F-FC47-0A47-18D82C2F65B6}"/>
              </a:ext>
            </a:extLst>
          </p:cNvPr>
          <p:cNvSpPr/>
          <p:nvPr/>
        </p:nvSpPr>
        <p:spPr>
          <a:xfrm>
            <a:off x="0" y="0"/>
            <a:ext cx="12192000" cy="127846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 name="Title 3">
            <a:extLst>
              <a:ext uri="{FF2B5EF4-FFF2-40B4-BE49-F238E27FC236}">
                <a16:creationId xmlns:a16="http://schemas.microsoft.com/office/drawing/2014/main" id="{3960AFE0-EE70-D8C2-69C0-CFE4B466AF93}"/>
              </a:ext>
            </a:extLst>
          </p:cNvPr>
          <p:cNvSpPr>
            <a:spLocks noGrp="1"/>
          </p:cNvSpPr>
          <p:nvPr>
            <p:ph type="title"/>
          </p:nvPr>
        </p:nvSpPr>
        <p:spPr>
          <a:xfrm>
            <a:off x="511005" y="386150"/>
            <a:ext cx="6684925" cy="694418"/>
          </a:xfrm>
        </p:spPr>
        <p:txBody>
          <a:bodyPr>
            <a:normAutofit/>
          </a:bodyPr>
          <a:lstStyle/>
          <a:p>
            <a:r>
              <a:rPr lang="en-GB" sz="3600" b="1" dirty="0">
                <a:solidFill>
                  <a:schemeClr val="bg1"/>
                </a:solidFill>
                <a:latin typeface="Avenir Next LT Pro Light" panose="020B0304020202020204" pitchFamily="34" charset="0"/>
              </a:rPr>
              <a:t>Results</a:t>
            </a:r>
          </a:p>
        </p:txBody>
      </p:sp>
      <p:grpSp>
        <p:nvGrpSpPr>
          <p:cNvPr id="3" name="Groupe 2">
            <a:extLst>
              <a:ext uri="{FF2B5EF4-FFF2-40B4-BE49-F238E27FC236}">
                <a16:creationId xmlns:a16="http://schemas.microsoft.com/office/drawing/2014/main" id="{83F68A47-D84C-81CD-A3A3-4288EF3B7FED}"/>
              </a:ext>
            </a:extLst>
          </p:cNvPr>
          <p:cNvGrpSpPr>
            <a:grpSpLocks noChangeAspect="1"/>
          </p:cNvGrpSpPr>
          <p:nvPr/>
        </p:nvGrpSpPr>
        <p:grpSpPr>
          <a:xfrm>
            <a:off x="21508" y="1462161"/>
            <a:ext cx="4500563" cy="5344417"/>
            <a:chOff x="2046390" y="247888"/>
            <a:chExt cx="8182949" cy="7702726"/>
          </a:xfrm>
        </p:grpSpPr>
        <p:pic>
          <p:nvPicPr>
            <p:cNvPr id="4" name="Image 3">
              <a:extLst>
                <a:ext uri="{FF2B5EF4-FFF2-40B4-BE49-F238E27FC236}">
                  <a16:creationId xmlns:a16="http://schemas.microsoft.com/office/drawing/2014/main" id="{5B96D35B-44ED-CF02-BF8B-82C523EE498E}"/>
                </a:ext>
              </a:extLst>
            </p:cNvPr>
            <p:cNvPicPr>
              <a:picLocks noChangeAspect="1"/>
            </p:cNvPicPr>
            <p:nvPr/>
          </p:nvPicPr>
          <p:blipFill rotWithShape="1">
            <a:blip r:embed="rId2"/>
            <a:srcRect l="17143" t="32578" r="15740" b="12858"/>
            <a:stretch/>
          </p:blipFill>
          <p:spPr>
            <a:xfrm>
              <a:off x="2046390" y="247888"/>
              <a:ext cx="8182949" cy="3433666"/>
            </a:xfrm>
            <a:prstGeom prst="rect">
              <a:avLst/>
            </a:prstGeom>
          </p:spPr>
        </p:pic>
        <p:pic>
          <p:nvPicPr>
            <p:cNvPr id="6" name="Image 5">
              <a:extLst>
                <a:ext uri="{FF2B5EF4-FFF2-40B4-BE49-F238E27FC236}">
                  <a16:creationId xmlns:a16="http://schemas.microsoft.com/office/drawing/2014/main" id="{C2DD1CAF-E1FA-D733-66A5-0F471B6B01ED}"/>
                </a:ext>
              </a:extLst>
            </p:cNvPr>
            <p:cNvPicPr>
              <a:picLocks noChangeAspect="1"/>
            </p:cNvPicPr>
            <p:nvPr/>
          </p:nvPicPr>
          <p:blipFill rotWithShape="1">
            <a:blip r:embed="rId3"/>
            <a:srcRect l="17143" t="30799" r="15740" b="36730"/>
            <a:stretch/>
          </p:blipFill>
          <p:spPr>
            <a:xfrm>
              <a:off x="2046390" y="3825552"/>
              <a:ext cx="8182948" cy="2043403"/>
            </a:xfrm>
            <a:prstGeom prst="rect">
              <a:avLst/>
            </a:prstGeom>
          </p:spPr>
        </p:pic>
        <p:sp>
          <p:nvSpPr>
            <p:cNvPr id="7" name="ZoneTexte 6">
              <a:extLst>
                <a:ext uri="{FF2B5EF4-FFF2-40B4-BE49-F238E27FC236}">
                  <a16:creationId xmlns:a16="http://schemas.microsoft.com/office/drawing/2014/main" id="{D33EA01B-F3C5-6657-639F-95950639484C}"/>
                </a:ext>
              </a:extLst>
            </p:cNvPr>
            <p:cNvSpPr txBox="1"/>
            <p:nvPr/>
          </p:nvSpPr>
          <p:spPr>
            <a:xfrm>
              <a:off x="2046390" y="354568"/>
              <a:ext cx="1661782" cy="443588"/>
            </a:xfrm>
            <a:prstGeom prst="rect">
              <a:avLst/>
            </a:prstGeom>
            <a:noFill/>
          </p:spPr>
          <p:txBody>
            <a:bodyPr wrap="none" rtlCol="0">
              <a:spAutoFit/>
            </a:bodyPr>
            <a:lstStyle/>
            <a:p>
              <a:r>
                <a:rPr lang="fr-BE" sz="1400" b="1" dirty="0">
                  <a:latin typeface="Avenir Next LT Pro Light" panose="020B0304020202020204" pitchFamily="34" charset="0"/>
                </a:rPr>
                <a:t>BOS free</a:t>
              </a:r>
            </a:p>
          </p:txBody>
        </p:sp>
        <p:sp>
          <p:nvSpPr>
            <p:cNvPr id="8" name="ZoneTexte 7">
              <a:extLst>
                <a:ext uri="{FF2B5EF4-FFF2-40B4-BE49-F238E27FC236}">
                  <a16:creationId xmlns:a16="http://schemas.microsoft.com/office/drawing/2014/main" id="{15F62BDE-FCC8-99C5-0567-2693E312CA10}"/>
                </a:ext>
              </a:extLst>
            </p:cNvPr>
            <p:cNvSpPr txBox="1"/>
            <p:nvPr/>
          </p:nvSpPr>
          <p:spPr>
            <a:xfrm>
              <a:off x="2046390" y="3978260"/>
              <a:ext cx="2072856" cy="443588"/>
            </a:xfrm>
            <a:prstGeom prst="rect">
              <a:avLst/>
            </a:prstGeom>
            <a:noFill/>
          </p:spPr>
          <p:txBody>
            <a:bodyPr wrap="none" rtlCol="0">
              <a:spAutoFit/>
            </a:bodyPr>
            <a:lstStyle/>
            <a:p>
              <a:r>
                <a:rPr lang="fr-BE" sz="1400" b="1" dirty="0">
                  <a:latin typeface="Avenir Next LT Pro Light" panose="020B0304020202020204" pitchFamily="34" charset="0"/>
                </a:rPr>
                <a:t>BOS </a:t>
              </a:r>
              <a:r>
                <a:rPr lang="fr-BE" sz="1400" b="1" dirty="0" err="1">
                  <a:latin typeface="Avenir Next LT Pro Light" panose="020B0304020202020204" pitchFamily="34" charset="0"/>
                </a:rPr>
                <a:t>biopsy</a:t>
              </a:r>
              <a:endParaRPr lang="fr-BE" sz="1400" b="1" dirty="0">
                <a:latin typeface="Avenir Next LT Pro Light" panose="020B0304020202020204" pitchFamily="34" charset="0"/>
              </a:endParaRPr>
            </a:p>
          </p:txBody>
        </p:sp>
        <p:pic>
          <p:nvPicPr>
            <p:cNvPr id="9" name="Image 8">
              <a:extLst>
                <a:ext uri="{FF2B5EF4-FFF2-40B4-BE49-F238E27FC236}">
                  <a16:creationId xmlns:a16="http://schemas.microsoft.com/office/drawing/2014/main" id="{ABCEE525-E6D7-983A-259C-2B2807721F37}"/>
                </a:ext>
              </a:extLst>
            </p:cNvPr>
            <p:cNvPicPr>
              <a:picLocks noChangeAspect="1"/>
            </p:cNvPicPr>
            <p:nvPr/>
          </p:nvPicPr>
          <p:blipFill rotWithShape="1">
            <a:blip r:embed="rId4"/>
            <a:srcRect l="17143" t="44366" r="15740" b="24645"/>
            <a:stretch/>
          </p:blipFill>
          <p:spPr>
            <a:xfrm>
              <a:off x="2046390" y="6000511"/>
              <a:ext cx="8182949" cy="1950103"/>
            </a:xfrm>
            <a:prstGeom prst="rect">
              <a:avLst/>
            </a:prstGeom>
          </p:spPr>
        </p:pic>
        <p:sp>
          <p:nvSpPr>
            <p:cNvPr id="10" name="ZoneTexte 9">
              <a:extLst>
                <a:ext uri="{FF2B5EF4-FFF2-40B4-BE49-F238E27FC236}">
                  <a16:creationId xmlns:a16="http://schemas.microsoft.com/office/drawing/2014/main" id="{B590828D-6095-F951-B5D5-B78F08DF19F5}"/>
                </a:ext>
              </a:extLst>
            </p:cNvPr>
            <p:cNvSpPr txBox="1"/>
            <p:nvPr/>
          </p:nvSpPr>
          <p:spPr>
            <a:xfrm>
              <a:off x="2046390" y="6033260"/>
              <a:ext cx="2173001" cy="443588"/>
            </a:xfrm>
            <a:prstGeom prst="rect">
              <a:avLst/>
            </a:prstGeom>
            <a:noFill/>
          </p:spPr>
          <p:txBody>
            <a:bodyPr wrap="none" rtlCol="0">
              <a:spAutoFit/>
            </a:bodyPr>
            <a:lstStyle/>
            <a:p>
              <a:r>
                <a:rPr lang="fr-BE" sz="1400" b="1" dirty="0">
                  <a:latin typeface="Avenir Next LT Pro Light" panose="020B0304020202020204" pitchFamily="34" charset="0"/>
                </a:rPr>
                <a:t>BOS explant</a:t>
              </a:r>
            </a:p>
          </p:txBody>
        </p:sp>
      </p:grpSp>
      <p:graphicFrame>
        <p:nvGraphicFramePr>
          <p:cNvPr id="11" name="Objet 10">
            <a:extLst>
              <a:ext uri="{FF2B5EF4-FFF2-40B4-BE49-F238E27FC236}">
                <a16:creationId xmlns:a16="http://schemas.microsoft.com/office/drawing/2014/main" id="{D99F0352-F6D1-A80D-66EE-09E62FACA83F}"/>
              </a:ext>
            </a:extLst>
          </p:cNvPr>
          <p:cNvGraphicFramePr>
            <a:graphicFrameLocks noChangeAspect="1"/>
          </p:cNvGraphicFramePr>
          <p:nvPr>
            <p:extLst>
              <p:ext uri="{D42A27DB-BD31-4B8C-83A1-F6EECF244321}">
                <p14:modId xmlns:p14="http://schemas.microsoft.com/office/powerpoint/2010/main" val="3254732445"/>
              </p:ext>
            </p:extLst>
          </p:nvPr>
        </p:nvGraphicFramePr>
        <p:xfrm>
          <a:off x="4526413" y="3057617"/>
          <a:ext cx="2408137" cy="3053483"/>
        </p:xfrm>
        <a:graphic>
          <a:graphicData uri="http://schemas.openxmlformats.org/presentationml/2006/ole">
            <mc:AlternateContent xmlns:mc="http://schemas.openxmlformats.org/markup-compatibility/2006">
              <mc:Choice xmlns:v="urn:schemas-microsoft-com:vml" Requires="v">
                <p:oleObj name="Prism 8" r:id="rId5" imgW="2663564" imgH="3378605" progId="Prism8.Document">
                  <p:embed/>
                </p:oleObj>
              </mc:Choice>
              <mc:Fallback>
                <p:oleObj name="Prism 8" r:id="rId5" imgW="2663564" imgH="3378605" progId="Prism8.Document">
                  <p:embed/>
                  <p:pic>
                    <p:nvPicPr>
                      <p:cNvPr id="11" name="Objet 10">
                        <a:extLst>
                          <a:ext uri="{FF2B5EF4-FFF2-40B4-BE49-F238E27FC236}">
                            <a16:creationId xmlns:a16="http://schemas.microsoft.com/office/drawing/2014/main" id="{D99F0352-F6D1-A80D-66EE-09E62FACA83F}"/>
                          </a:ext>
                        </a:extLst>
                      </p:cNvPr>
                      <p:cNvPicPr/>
                      <p:nvPr/>
                    </p:nvPicPr>
                    <p:blipFill>
                      <a:blip r:embed="rId6"/>
                      <a:stretch>
                        <a:fillRect/>
                      </a:stretch>
                    </p:blipFill>
                    <p:spPr>
                      <a:xfrm>
                        <a:off x="4526413" y="3057617"/>
                        <a:ext cx="2408137" cy="3053483"/>
                      </a:xfrm>
                      <a:prstGeom prst="rect">
                        <a:avLst/>
                      </a:prstGeom>
                    </p:spPr>
                  </p:pic>
                </p:oleObj>
              </mc:Fallback>
            </mc:AlternateContent>
          </a:graphicData>
        </a:graphic>
      </p:graphicFrame>
      <p:graphicFrame>
        <p:nvGraphicFramePr>
          <p:cNvPr id="12" name="Objet 11">
            <a:extLst>
              <a:ext uri="{FF2B5EF4-FFF2-40B4-BE49-F238E27FC236}">
                <a16:creationId xmlns:a16="http://schemas.microsoft.com/office/drawing/2014/main" id="{3BEB200F-4214-6E12-3FF2-36AA8E65ED6B}"/>
              </a:ext>
            </a:extLst>
          </p:cNvPr>
          <p:cNvGraphicFramePr>
            <a:graphicFrameLocks noChangeAspect="1"/>
          </p:cNvGraphicFramePr>
          <p:nvPr>
            <p:extLst>
              <p:ext uri="{D42A27DB-BD31-4B8C-83A1-F6EECF244321}">
                <p14:modId xmlns:p14="http://schemas.microsoft.com/office/powerpoint/2010/main" val="1330452207"/>
              </p:ext>
            </p:extLst>
          </p:nvPr>
        </p:nvGraphicFramePr>
        <p:xfrm>
          <a:off x="7551420" y="1462161"/>
          <a:ext cx="4500563" cy="5340350"/>
        </p:xfrm>
        <a:graphic>
          <a:graphicData uri="http://schemas.openxmlformats.org/presentationml/2006/ole">
            <mc:AlternateContent xmlns:mc="http://schemas.openxmlformats.org/markup-compatibility/2006">
              <mc:Choice xmlns:v="urn:schemas-microsoft-com:vml" Requires="v">
                <p:oleObj name="Prism 8" r:id="rId7" imgW="4501228" imgH="5341110" progId="Prism8.Document">
                  <p:embed/>
                </p:oleObj>
              </mc:Choice>
              <mc:Fallback>
                <p:oleObj name="Prism 8" r:id="rId7" imgW="4501228" imgH="5341110" progId="Prism8.Document">
                  <p:embed/>
                  <p:pic>
                    <p:nvPicPr>
                      <p:cNvPr id="12" name="Objet 11">
                        <a:extLst>
                          <a:ext uri="{FF2B5EF4-FFF2-40B4-BE49-F238E27FC236}">
                            <a16:creationId xmlns:a16="http://schemas.microsoft.com/office/drawing/2014/main" id="{3BEB200F-4214-6E12-3FF2-36AA8E65ED6B}"/>
                          </a:ext>
                        </a:extLst>
                      </p:cNvPr>
                      <p:cNvPicPr/>
                      <p:nvPr/>
                    </p:nvPicPr>
                    <p:blipFill>
                      <a:blip r:embed="rId8"/>
                      <a:stretch>
                        <a:fillRect/>
                      </a:stretch>
                    </p:blipFill>
                    <p:spPr>
                      <a:xfrm>
                        <a:off x="7551420" y="1462161"/>
                        <a:ext cx="4500563" cy="5340350"/>
                      </a:xfrm>
                      <a:prstGeom prst="rect">
                        <a:avLst/>
                      </a:prstGeom>
                    </p:spPr>
                  </p:pic>
                </p:oleObj>
              </mc:Fallback>
            </mc:AlternateContent>
          </a:graphicData>
        </a:graphic>
      </p:graphicFrame>
      <p:sp>
        <p:nvSpPr>
          <p:cNvPr id="13" name="ZoneTexte 12">
            <a:extLst>
              <a:ext uri="{FF2B5EF4-FFF2-40B4-BE49-F238E27FC236}">
                <a16:creationId xmlns:a16="http://schemas.microsoft.com/office/drawing/2014/main" id="{B47DEEC4-1F8C-E29C-5E69-493FDD73156E}"/>
              </a:ext>
            </a:extLst>
          </p:cNvPr>
          <p:cNvSpPr txBox="1"/>
          <p:nvPr/>
        </p:nvSpPr>
        <p:spPr>
          <a:xfrm>
            <a:off x="8021584" y="3944468"/>
            <a:ext cx="429926" cy="338554"/>
          </a:xfrm>
          <a:prstGeom prst="rect">
            <a:avLst/>
          </a:prstGeom>
          <a:noFill/>
        </p:spPr>
        <p:txBody>
          <a:bodyPr wrap="none" rtlCol="0">
            <a:spAutoFit/>
          </a:bodyPr>
          <a:lstStyle/>
          <a:p>
            <a:r>
              <a:rPr lang="fr-FR" sz="1600" b="1" dirty="0">
                <a:solidFill>
                  <a:srgbClr val="C31316"/>
                </a:solidFill>
                <a:latin typeface="Avenir Next LT Pro Light" panose="020B0304020202020204" pitchFamily="34" charset="0"/>
              </a:rPr>
              <a:t>V1</a:t>
            </a:r>
            <a:endParaRPr lang="fr-BE" sz="1600" b="1" dirty="0">
              <a:solidFill>
                <a:srgbClr val="C31316"/>
              </a:solidFill>
              <a:latin typeface="Avenir Next LT Pro Light" panose="020B0304020202020204" pitchFamily="34" charset="0"/>
            </a:endParaRPr>
          </a:p>
        </p:txBody>
      </p:sp>
      <p:sp>
        <p:nvSpPr>
          <p:cNvPr id="14" name="ZoneTexte 13">
            <a:extLst>
              <a:ext uri="{FF2B5EF4-FFF2-40B4-BE49-F238E27FC236}">
                <a16:creationId xmlns:a16="http://schemas.microsoft.com/office/drawing/2014/main" id="{6D872AD1-2B34-F483-3403-BCEFC0D78677}"/>
              </a:ext>
            </a:extLst>
          </p:cNvPr>
          <p:cNvSpPr txBox="1"/>
          <p:nvPr/>
        </p:nvSpPr>
        <p:spPr>
          <a:xfrm>
            <a:off x="9959557" y="3944468"/>
            <a:ext cx="429926" cy="338554"/>
          </a:xfrm>
          <a:prstGeom prst="rect">
            <a:avLst/>
          </a:prstGeom>
          <a:noFill/>
        </p:spPr>
        <p:txBody>
          <a:bodyPr wrap="none" rtlCol="0">
            <a:spAutoFit/>
          </a:bodyPr>
          <a:lstStyle/>
          <a:p>
            <a:r>
              <a:rPr lang="fr-FR" sz="1600" b="1" dirty="0">
                <a:solidFill>
                  <a:srgbClr val="C31316"/>
                </a:solidFill>
                <a:latin typeface="Avenir Next LT Pro Light" panose="020B0304020202020204" pitchFamily="34" charset="0"/>
              </a:rPr>
              <a:t>V2</a:t>
            </a:r>
            <a:endParaRPr lang="fr-BE" sz="1600" b="1" dirty="0">
              <a:solidFill>
                <a:srgbClr val="C31316"/>
              </a:solidFill>
              <a:latin typeface="Avenir Next LT Pro Light" panose="020B0304020202020204" pitchFamily="34" charset="0"/>
            </a:endParaRPr>
          </a:p>
        </p:txBody>
      </p:sp>
      <p:sp>
        <p:nvSpPr>
          <p:cNvPr id="15" name="ZoneTexte 14">
            <a:extLst>
              <a:ext uri="{FF2B5EF4-FFF2-40B4-BE49-F238E27FC236}">
                <a16:creationId xmlns:a16="http://schemas.microsoft.com/office/drawing/2014/main" id="{C0CAD3D2-78A8-87C9-DA19-333E644A8857}"/>
              </a:ext>
            </a:extLst>
          </p:cNvPr>
          <p:cNvSpPr txBox="1"/>
          <p:nvPr/>
        </p:nvSpPr>
        <p:spPr>
          <a:xfrm>
            <a:off x="4640581" y="2189352"/>
            <a:ext cx="835485" cy="584775"/>
          </a:xfrm>
          <a:prstGeom prst="rect">
            <a:avLst/>
          </a:prstGeom>
          <a:noFill/>
        </p:spPr>
        <p:txBody>
          <a:bodyPr wrap="none" rtlCol="0">
            <a:spAutoFit/>
          </a:bodyPr>
          <a:lstStyle/>
          <a:p>
            <a:r>
              <a:rPr lang="fr-FR" sz="1600" b="1" dirty="0">
                <a:solidFill>
                  <a:srgbClr val="C31316"/>
                </a:solidFill>
                <a:latin typeface="Avenir Next LT Pro Light" panose="020B0304020202020204" pitchFamily="34" charset="0"/>
              </a:rPr>
              <a:t>pIgR</a:t>
            </a:r>
          </a:p>
          <a:p>
            <a:r>
              <a:rPr lang="fr-FR" sz="1600" b="1" dirty="0">
                <a:solidFill>
                  <a:srgbClr val="C31316"/>
                </a:solidFill>
                <a:latin typeface="Avenir Next LT Pro Light" panose="020B0304020202020204" pitchFamily="34" charset="0"/>
              </a:rPr>
              <a:t>(tissue)</a:t>
            </a:r>
            <a:endParaRPr lang="fr-BE" sz="1600" b="1" dirty="0">
              <a:solidFill>
                <a:srgbClr val="C31316"/>
              </a:solidFill>
              <a:latin typeface="Avenir Next LT Pro Light" panose="020B0304020202020204" pitchFamily="34" charset="0"/>
            </a:endParaRPr>
          </a:p>
        </p:txBody>
      </p:sp>
      <p:sp>
        <p:nvSpPr>
          <p:cNvPr id="16" name="ZoneTexte 15">
            <a:extLst>
              <a:ext uri="{FF2B5EF4-FFF2-40B4-BE49-F238E27FC236}">
                <a16:creationId xmlns:a16="http://schemas.microsoft.com/office/drawing/2014/main" id="{C0A811E9-5C4F-E5DB-AB4F-3AD0BE72420A}"/>
              </a:ext>
            </a:extLst>
          </p:cNvPr>
          <p:cNvSpPr txBox="1"/>
          <p:nvPr/>
        </p:nvSpPr>
        <p:spPr>
          <a:xfrm>
            <a:off x="8021584" y="1462161"/>
            <a:ext cx="912429" cy="584775"/>
          </a:xfrm>
          <a:prstGeom prst="rect">
            <a:avLst/>
          </a:prstGeom>
          <a:noFill/>
        </p:spPr>
        <p:txBody>
          <a:bodyPr wrap="none" rtlCol="0">
            <a:spAutoFit/>
          </a:bodyPr>
          <a:lstStyle/>
          <a:p>
            <a:r>
              <a:rPr lang="fr-FR" sz="1600" b="1" dirty="0">
                <a:solidFill>
                  <a:srgbClr val="C31316"/>
                </a:solidFill>
                <a:latin typeface="Avenir Next LT Pro Light" panose="020B0304020202020204" pitchFamily="34" charset="0"/>
              </a:rPr>
              <a:t>SC</a:t>
            </a:r>
          </a:p>
          <a:p>
            <a:r>
              <a:rPr lang="fr-FR" sz="1600" b="1" dirty="0">
                <a:solidFill>
                  <a:srgbClr val="C31316"/>
                </a:solidFill>
                <a:latin typeface="Avenir Next LT Pro Light" panose="020B0304020202020204" pitchFamily="34" charset="0"/>
              </a:rPr>
              <a:t>(</a:t>
            </a:r>
            <a:r>
              <a:rPr lang="fr-FR" sz="1600" b="1" dirty="0" err="1">
                <a:solidFill>
                  <a:srgbClr val="C31316"/>
                </a:solidFill>
                <a:latin typeface="Avenir Next LT Pro Light" panose="020B0304020202020204" pitchFamily="34" charset="0"/>
              </a:rPr>
              <a:t>Serum</a:t>
            </a:r>
            <a:r>
              <a:rPr lang="fr-FR" sz="1600" b="1" dirty="0">
                <a:solidFill>
                  <a:srgbClr val="C31316"/>
                </a:solidFill>
                <a:latin typeface="Avenir Next LT Pro Light" panose="020B0304020202020204" pitchFamily="34" charset="0"/>
              </a:rPr>
              <a:t>)</a:t>
            </a:r>
            <a:endParaRPr lang="fr-BE" sz="1600" b="1" dirty="0">
              <a:solidFill>
                <a:srgbClr val="C31316"/>
              </a:solidFill>
              <a:latin typeface="Avenir Next LT Pro Light" panose="020B0304020202020204" pitchFamily="34" charset="0"/>
            </a:endParaRPr>
          </a:p>
        </p:txBody>
      </p:sp>
      <p:sp>
        <p:nvSpPr>
          <p:cNvPr id="17" name="ZoneTexte 16">
            <a:extLst>
              <a:ext uri="{FF2B5EF4-FFF2-40B4-BE49-F238E27FC236}">
                <a16:creationId xmlns:a16="http://schemas.microsoft.com/office/drawing/2014/main" id="{48CEF03A-20F7-65D5-2D28-A6A28D8F00A1}"/>
              </a:ext>
            </a:extLst>
          </p:cNvPr>
          <p:cNvSpPr txBox="1"/>
          <p:nvPr/>
        </p:nvSpPr>
        <p:spPr>
          <a:xfrm>
            <a:off x="8021584" y="2108492"/>
            <a:ext cx="990336" cy="646331"/>
          </a:xfrm>
          <a:prstGeom prst="rect">
            <a:avLst/>
          </a:prstGeom>
          <a:noFill/>
        </p:spPr>
        <p:txBody>
          <a:bodyPr wrap="none" rtlCol="0">
            <a:spAutoFit/>
          </a:bodyPr>
          <a:lstStyle/>
          <a:p>
            <a:r>
              <a:rPr lang="fr-FR" sz="1200" i="1" dirty="0">
                <a:latin typeface="Avenir Next LT Pro Light" panose="020B0304020202020204" pitchFamily="34" charset="0"/>
              </a:rPr>
              <a:t>V0 – </a:t>
            </a:r>
            <a:r>
              <a:rPr lang="fr-FR" sz="1200" i="1" dirty="0" err="1">
                <a:latin typeface="Avenir Next LT Pro Light" panose="020B0304020202020204" pitchFamily="34" charset="0"/>
              </a:rPr>
              <a:t>pre</a:t>
            </a:r>
            <a:r>
              <a:rPr lang="fr-FR" sz="1200" i="1" dirty="0">
                <a:latin typeface="Avenir Next LT Pro Light" panose="020B0304020202020204" pitchFamily="34" charset="0"/>
              </a:rPr>
              <a:t> LTx</a:t>
            </a:r>
          </a:p>
          <a:p>
            <a:r>
              <a:rPr lang="fr-FR" sz="1200" i="1" dirty="0">
                <a:latin typeface="Avenir Next LT Pro Light" panose="020B0304020202020204" pitchFamily="34" charset="0"/>
              </a:rPr>
              <a:t>V1 – 6 mo</a:t>
            </a:r>
          </a:p>
          <a:p>
            <a:r>
              <a:rPr lang="fr-FR" sz="1200" i="1" dirty="0">
                <a:latin typeface="Avenir Next LT Pro Light" panose="020B0304020202020204" pitchFamily="34" charset="0"/>
              </a:rPr>
              <a:t>V2 – 12 mo</a:t>
            </a:r>
            <a:endParaRPr lang="fr-BE" sz="1600" i="1" dirty="0">
              <a:latin typeface="Avenir Next LT Pro Light" panose="020B0304020202020204" pitchFamily="34" charset="0"/>
            </a:endParaRPr>
          </a:p>
        </p:txBody>
      </p:sp>
      <p:cxnSp>
        <p:nvCxnSpPr>
          <p:cNvPr id="18" name="Connecteur droit 17">
            <a:extLst>
              <a:ext uri="{FF2B5EF4-FFF2-40B4-BE49-F238E27FC236}">
                <a16:creationId xmlns:a16="http://schemas.microsoft.com/office/drawing/2014/main" id="{AE4D7C9A-849E-4113-B09F-B36DE6FB697D}"/>
              </a:ext>
            </a:extLst>
          </p:cNvPr>
          <p:cNvCxnSpPr>
            <a:cxnSpLocks/>
          </p:cNvCxnSpPr>
          <p:nvPr/>
        </p:nvCxnSpPr>
        <p:spPr>
          <a:xfrm>
            <a:off x="7355840" y="1564148"/>
            <a:ext cx="0" cy="4978892"/>
          </a:xfrm>
          <a:prstGeom prst="line">
            <a:avLst/>
          </a:prstGeom>
          <a:ln w="28575">
            <a:solidFill>
              <a:srgbClr val="C31316"/>
            </a:solidFill>
          </a:ln>
        </p:spPr>
        <p:style>
          <a:lnRef idx="1">
            <a:schemeClr val="accent1"/>
          </a:lnRef>
          <a:fillRef idx="0">
            <a:schemeClr val="accent1"/>
          </a:fillRef>
          <a:effectRef idx="0">
            <a:schemeClr val="accent1"/>
          </a:effectRef>
          <a:fontRef idx="minor">
            <a:schemeClr val="tx1"/>
          </a:fontRef>
        </p:style>
      </p:cxnSp>
      <p:sp>
        <p:nvSpPr>
          <p:cNvPr id="19" name="ZoneTexte 18">
            <a:extLst>
              <a:ext uri="{FF2B5EF4-FFF2-40B4-BE49-F238E27FC236}">
                <a16:creationId xmlns:a16="http://schemas.microsoft.com/office/drawing/2014/main" id="{98B3371A-286B-78C9-6B51-63D1967DEFFF}"/>
              </a:ext>
            </a:extLst>
          </p:cNvPr>
          <p:cNvSpPr txBox="1"/>
          <p:nvPr/>
        </p:nvSpPr>
        <p:spPr>
          <a:xfrm>
            <a:off x="9959557" y="1446524"/>
            <a:ext cx="437940" cy="338554"/>
          </a:xfrm>
          <a:prstGeom prst="rect">
            <a:avLst/>
          </a:prstGeom>
          <a:noFill/>
        </p:spPr>
        <p:txBody>
          <a:bodyPr wrap="square" rtlCol="0">
            <a:spAutoFit/>
          </a:bodyPr>
          <a:lstStyle/>
          <a:p>
            <a:r>
              <a:rPr lang="fr-FR" sz="1600" b="1" dirty="0">
                <a:solidFill>
                  <a:srgbClr val="C31316"/>
                </a:solidFill>
                <a:latin typeface="Avenir Next LT Pro Light" panose="020B0304020202020204" pitchFamily="34" charset="0"/>
              </a:rPr>
              <a:t>V0</a:t>
            </a:r>
            <a:endParaRPr lang="fr-BE" sz="1600" b="1" dirty="0">
              <a:solidFill>
                <a:srgbClr val="C31316"/>
              </a:solidFill>
              <a:latin typeface="Avenir Next LT Pro Light" panose="020B0304020202020204" pitchFamily="34" charset="0"/>
            </a:endParaRPr>
          </a:p>
        </p:txBody>
      </p:sp>
      <p:sp>
        <p:nvSpPr>
          <p:cNvPr id="20" name="Rectangle 19">
            <a:extLst>
              <a:ext uri="{FF2B5EF4-FFF2-40B4-BE49-F238E27FC236}">
                <a16:creationId xmlns:a16="http://schemas.microsoft.com/office/drawing/2014/main" id="{6571BF91-7B63-B2DA-03F1-7A43BF2F7868}"/>
              </a:ext>
            </a:extLst>
          </p:cNvPr>
          <p:cNvSpPr/>
          <p:nvPr/>
        </p:nvSpPr>
        <p:spPr>
          <a:xfrm>
            <a:off x="9660050" y="1462161"/>
            <a:ext cx="2091055" cy="24987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1600">
              <a:latin typeface="Avenir Next LT Pro Light" panose="020B0304020202020204" pitchFamily="34" charset="0"/>
            </a:endParaRPr>
          </a:p>
        </p:txBody>
      </p:sp>
      <p:pic>
        <p:nvPicPr>
          <p:cNvPr id="22" name="Image 21" descr="Une image contenant texte&#10;&#10;Description générée automatiquement">
            <a:extLst>
              <a:ext uri="{FF2B5EF4-FFF2-40B4-BE49-F238E27FC236}">
                <a16:creationId xmlns:a16="http://schemas.microsoft.com/office/drawing/2014/main" id="{C9414BBD-BD1F-F1B0-3A0D-0E43ABF7783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333955" y="1327837"/>
            <a:ext cx="824703" cy="553281"/>
          </a:xfrm>
          <a:prstGeom prst="rect">
            <a:avLst/>
          </a:prstGeom>
        </p:spPr>
      </p:pic>
    </p:spTree>
    <p:extLst>
      <p:ext uri="{BB962C8B-B14F-4D97-AF65-F5344CB8AC3E}">
        <p14:creationId xmlns:p14="http://schemas.microsoft.com/office/powerpoint/2010/main" val="2888898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0" nodeType="clickEffect">
                                  <p:stCondLst>
                                    <p:cond delay="0"/>
                                  </p:stCondLst>
                                  <p:childTnLst>
                                    <p:set>
                                      <p:cBhvr>
                                        <p:cTn id="20" dur="1" fill="hold">
                                          <p:stCondLst>
                                            <p:cond delay="0"/>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6" grpId="0"/>
      <p:bldP spid="17" grpId="0"/>
      <p:bldP spid="19" grpId="0"/>
      <p:bldP spid="2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E930543-B3B2-3294-E6BF-4B4421486DBA}"/>
              </a:ext>
            </a:extLst>
          </p:cNvPr>
          <p:cNvSpPr/>
          <p:nvPr/>
        </p:nvSpPr>
        <p:spPr>
          <a:xfrm>
            <a:off x="0" y="0"/>
            <a:ext cx="12192000" cy="127846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5" name="Title 3">
            <a:extLst>
              <a:ext uri="{FF2B5EF4-FFF2-40B4-BE49-F238E27FC236}">
                <a16:creationId xmlns:a16="http://schemas.microsoft.com/office/drawing/2014/main" id="{478EE1A6-7D22-3B32-6B83-D606B3E7507C}"/>
              </a:ext>
            </a:extLst>
          </p:cNvPr>
          <p:cNvSpPr txBox="1">
            <a:spLocks/>
          </p:cNvSpPr>
          <p:nvPr/>
        </p:nvSpPr>
        <p:spPr>
          <a:xfrm>
            <a:off x="511005" y="386150"/>
            <a:ext cx="6684925" cy="69441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a:solidFill>
                  <a:schemeClr val="bg1"/>
                </a:solidFill>
                <a:latin typeface="Avenir Next LT Pro Light" panose="020B0304020202020204" pitchFamily="34" charset="0"/>
              </a:rPr>
              <a:t>Results</a:t>
            </a:r>
            <a:endParaRPr lang="en-GB" sz="3600" b="1" dirty="0">
              <a:solidFill>
                <a:schemeClr val="bg1"/>
              </a:solidFill>
              <a:latin typeface="Avenir Next LT Pro Light" panose="020B0304020202020204" pitchFamily="34" charset="0"/>
            </a:endParaRPr>
          </a:p>
        </p:txBody>
      </p:sp>
      <p:graphicFrame>
        <p:nvGraphicFramePr>
          <p:cNvPr id="7" name="Objet 6">
            <a:extLst>
              <a:ext uri="{FF2B5EF4-FFF2-40B4-BE49-F238E27FC236}">
                <a16:creationId xmlns:a16="http://schemas.microsoft.com/office/drawing/2014/main" id="{7EDA8A81-1AAA-C262-F2C2-8B9FD145679A}"/>
              </a:ext>
            </a:extLst>
          </p:cNvPr>
          <p:cNvGraphicFramePr>
            <a:graphicFrameLocks noChangeAspect="1"/>
          </p:cNvGraphicFramePr>
          <p:nvPr>
            <p:extLst>
              <p:ext uri="{D42A27DB-BD31-4B8C-83A1-F6EECF244321}">
                <p14:modId xmlns:p14="http://schemas.microsoft.com/office/powerpoint/2010/main" val="3004716355"/>
              </p:ext>
            </p:extLst>
          </p:nvPr>
        </p:nvGraphicFramePr>
        <p:xfrm>
          <a:off x="1467644" y="1463045"/>
          <a:ext cx="9256713" cy="5384800"/>
        </p:xfrm>
        <a:graphic>
          <a:graphicData uri="http://schemas.openxmlformats.org/presentationml/2006/ole">
            <mc:AlternateContent xmlns:mc="http://schemas.openxmlformats.org/markup-compatibility/2006">
              <mc:Choice xmlns:v="urn:schemas-microsoft-com:vml" Requires="v">
                <p:oleObj name="Prism 8" r:id="rId2" imgW="10006729" imgH="5819499" progId="Prism8.Document">
                  <p:embed/>
                </p:oleObj>
              </mc:Choice>
              <mc:Fallback>
                <p:oleObj name="Prism 8" r:id="rId2" imgW="10006729" imgH="5819499" progId="Prism8.Document">
                  <p:embed/>
                  <p:pic>
                    <p:nvPicPr>
                      <p:cNvPr id="7" name="Objet 6">
                        <a:extLst>
                          <a:ext uri="{FF2B5EF4-FFF2-40B4-BE49-F238E27FC236}">
                            <a16:creationId xmlns:a16="http://schemas.microsoft.com/office/drawing/2014/main" id="{7EDA8A81-1AAA-C262-F2C2-8B9FD145679A}"/>
                          </a:ext>
                        </a:extLst>
                      </p:cNvPr>
                      <p:cNvPicPr/>
                      <p:nvPr/>
                    </p:nvPicPr>
                    <p:blipFill>
                      <a:blip r:embed="rId3"/>
                      <a:stretch>
                        <a:fillRect/>
                      </a:stretch>
                    </p:blipFill>
                    <p:spPr>
                      <a:xfrm>
                        <a:off x="1467644" y="1463045"/>
                        <a:ext cx="9256713" cy="5384800"/>
                      </a:xfrm>
                      <a:prstGeom prst="rect">
                        <a:avLst/>
                      </a:prstGeom>
                    </p:spPr>
                  </p:pic>
                </p:oleObj>
              </mc:Fallback>
            </mc:AlternateContent>
          </a:graphicData>
        </a:graphic>
      </p:graphicFrame>
      <p:sp>
        <p:nvSpPr>
          <p:cNvPr id="8" name="ZoneTexte 7">
            <a:extLst>
              <a:ext uri="{FF2B5EF4-FFF2-40B4-BE49-F238E27FC236}">
                <a16:creationId xmlns:a16="http://schemas.microsoft.com/office/drawing/2014/main" id="{D821740F-DAE2-1099-AE71-438D0E65F544}"/>
              </a:ext>
            </a:extLst>
          </p:cNvPr>
          <p:cNvSpPr txBox="1"/>
          <p:nvPr/>
        </p:nvSpPr>
        <p:spPr>
          <a:xfrm>
            <a:off x="3750909" y="1463045"/>
            <a:ext cx="429926" cy="338554"/>
          </a:xfrm>
          <a:prstGeom prst="rect">
            <a:avLst/>
          </a:prstGeom>
          <a:noFill/>
        </p:spPr>
        <p:txBody>
          <a:bodyPr wrap="none" rtlCol="0">
            <a:spAutoFit/>
          </a:bodyPr>
          <a:lstStyle/>
          <a:p>
            <a:r>
              <a:rPr lang="fr-FR" sz="1600" b="1" dirty="0">
                <a:solidFill>
                  <a:srgbClr val="C31316"/>
                </a:solidFill>
                <a:latin typeface="Avenir Next LT Pro Light" panose="020B0304020202020204" pitchFamily="34" charset="0"/>
              </a:rPr>
              <a:t>V1</a:t>
            </a:r>
            <a:endParaRPr lang="fr-BE" sz="1600" b="1" dirty="0">
              <a:solidFill>
                <a:srgbClr val="C31316"/>
              </a:solidFill>
              <a:latin typeface="Avenir Next LT Pro Light" panose="020B0304020202020204" pitchFamily="34" charset="0"/>
            </a:endParaRPr>
          </a:p>
        </p:txBody>
      </p:sp>
      <p:sp>
        <p:nvSpPr>
          <p:cNvPr id="9" name="ZoneTexte 8">
            <a:extLst>
              <a:ext uri="{FF2B5EF4-FFF2-40B4-BE49-F238E27FC236}">
                <a16:creationId xmlns:a16="http://schemas.microsoft.com/office/drawing/2014/main" id="{0A844390-8D0E-1FD1-E375-C43E21653997}"/>
              </a:ext>
            </a:extLst>
          </p:cNvPr>
          <p:cNvSpPr txBox="1"/>
          <p:nvPr/>
        </p:nvSpPr>
        <p:spPr>
          <a:xfrm>
            <a:off x="5803839" y="1463045"/>
            <a:ext cx="437940" cy="338554"/>
          </a:xfrm>
          <a:prstGeom prst="rect">
            <a:avLst/>
          </a:prstGeom>
          <a:noFill/>
        </p:spPr>
        <p:txBody>
          <a:bodyPr wrap="square" rtlCol="0">
            <a:spAutoFit/>
          </a:bodyPr>
          <a:lstStyle/>
          <a:p>
            <a:r>
              <a:rPr lang="fr-FR" sz="1600" b="1" dirty="0">
                <a:solidFill>
                  <a:srgbClr val="C31316"/>
                </a:solidFill>
                <a:latin typeface="Avenir Next LT Pro Light" panose="020B0304020202020204" pitchFamily="34" charset="0"/>
              </a:rPr>
              <a:t>V2</a:t>
            </a:r>
            <a:endParaRPr lang="fr-BE" sz="1600" b="1" dirty="0">
              <a:solidFill>
                <a:srgbClr val="C31316"/>
              </a:solidFill>
              <a:latin typeface="Avenir Next LT Pro Light" panose="020B0304020202020204" pitchFamily="34" charset="0"/>
            </a:endParaRPr>
          </a:p>
        </p:txBody>
      </p:sp>
      <p:sp>
        <p:nvSpPr>
          <p:cNvPr id="10" name="ZoneTexte 9">
            <a:extLst>
              <a:ext uri="{FF2B5EF4-FFF2-40B4-BE49-F238E27FC236}">
                <a16:creationId xmlns:a16="http://schemas.microsoft.com/office/drawing/2014/main" id="{434AB039-F7A3-DFA5-8EB0-97BAF9EF19DF}"/>
              </a:ext>
            </a:extLst>
          </p:cNvPr>
          <p:cNvSpPr txBox="1"/>
          <p:nvPr/>
        </p:nvSpPr>
        <p:spPr>
          <a:xfrm>
            <a:off x="1579989" y="1463045"/>
            <a:ext cx="429926" cy="338554"/>
          </a:xfrm>
          <a:prstGeom prst="rect">
            <a:avLst/>
          </a:prstGeom>
          <a:noFill/>
        </p:spPr>
        <p:txBody>
          <a:bodyPr wrap="none" rtlCol="0">
            <a:spAutoFit/>
          </a:bodyPr>
          <a:lstStyle/>
          <a:p>
            <a:r>
              <a:rPr lang="fr-FR" sz="1600" b="1" dirty="0">
                <a:solidFill>
                  <a:srgbClr val="C31316"/>
                </a:solidFill>
                <a:latin typeface="Avenir Next LT Pro Light" panose="020B0304020202020204" pitchFamily="34" charset="0"/>
              </a:rPr>
              <a:t>V0</a:t>
            </a:r>
            <a:endParaRPr lang="fr-BE" sz="1600" b="1" dirty="0">
              <a:solidFill>
                <a:srgbClr val="C31316"/>
              </a:solidFill>
              <a:latin typeface="Avenir Next LT Pro Light" panose="020B0304020202020204" pitchFamily="34" charset="0"/>
            </a:endParaRPr>
          </a:p>
        </p:txBody>
      </p:sp>
      <p:sp>
        <p:nvSpPr>
          <p:cNvPr id="11" name="ZoneTexte 10">
            <a:extLst>
              <a:ext uri="{FF2B5EF4-FFF2-40B4-BE49-F238E27FC236}">
                <a16:creationId xmlns:a16="http://schemas.microsoft.com/office/drawing/2014/main" id="{B21F9157-5350-F52F-A7E9-B40F8F0AED5F}"/>
              </a:ext>
            </a:extLst>
          </p:cNvPr>
          <p:cNvSpPr txBox="1"/>
          <p:nvPr/>
        </p:nvSpPr>
        <p:spPr>
          <a:xfrm>
            <a:off x="306759" y="2194680"/>
            <a:ext cx="990336" cy="646331"/>
          </a:xfrm>
          <a:prstGeom prst="rect">
            <a:avLst/>
          </a:prstGeom>
          <a:noFill/>
        </p:spPr>
        <p:txBody>
          <a:bodyPr wrap="none" rtlCol="0">
            <a:spAutoFit/>
          </a:bodyPr>
          <a:lstStyle/>
          <a:p>
            <a:r>
              <a:rPr lang="fr-FR" sz="1200" i="1" dirty="0">
                <a:latin typeface="Avenir Next LT Pro Light" panose="020B0304020202020204" pitchFamily="34" charset="0"/>
              </a:rPr>
              <a:t>V0 – </a:t>
            </a:r>
            <a:r>
              <a:rPr lang="fr-FR" sz="1200" i="1" dirty="0" err="1">
                <a:latin typeface="Avenir Next LT Pro Light" panose="020B0304020202020204" pitchFamily="34" charset="0"/>
              </a:rPr>
              <a:t>pre</a:t>
            </a:r>
            <a:r>
              <a:rPr lang="fr-FR" sz="1200" i="1" dirty="0">
                <a:latin typeface="Avenir Next LT Pro Light" panose="020B0304020202020204" pitchFamily="34" charset="0"/>
              </a:rPr>
              <a:t> LTx</a:t>
            </a:r>
          </a:p>
          <a:p>
            <a:r>
              <a:rPr lang="fr-FR" sz="1200" i="1" dirty="0">
                <a:latin typeface="Avenir Next LT Pro Light" panose="020B0304020202020204" pitchFamily="34" charset="0"/>
              </a:rPr>
              <a:t>V1 – 6 mo</a:t>
            </a:r>
          </a:p>
          <a:p>
            <a:r>
              <a:rPr lang="fr-FR" sz="1200" i="1" dirty="0">
                <a:latin typeface="Avenir Next LT Pro Light" panose="020B0304020202020204" pitchFamily="34" charset="0"/>
              </a:rPr>
              <a:t>V2 – 12 mo</a:t>
            </a:r>
            <a:endParaRPr lang="fr-BE" sz="1600" i="1" dirty="0">
              <a:latin typeface="Avenir Next LT Pro Light" panose="020B0304020202020204" pitchFamily="34" charset="0"/>
            </a:endParaRPr>
          </a:p>
        </p:txBody>
      </p:sp>
      <p:sp>
        <p:nvSpPr>
          <p:cNvPr id="12" name="ZoneTexte 11">
            <a:extLst>
              <a:ext uri="{FF2B5EF4-FFF2-40B4-BE49-F238E27FC236}">
                <a16:creationId xmlns:a16="http://schemas.microsoft.com/office/drawing/2014/main" id="{79162188-456B-0D57-179D-CD7316BBDCC9}"/>
              </a:ext>
            </a:extLst>
          </p:cNvPr>
          <p:cNvSpPr txBox="1"/>
          <p:nvPr/>
        </p:nvSpPr>
        <p:spPr>
          <a:xfrm>
            <a:off x="111216" y="1453323"/>
            <a:ext cx="912429" cy="584775"/>
          </a:xfrm>
          <a:prstGeom prst="rect">
            <a:avLst/>
          </a:prstGeom>
          <a:noFill/>
        </p:spPr>
        <p:txBody>
          <a:bodyPr wrap="none" rtlCol="0">
            <a:spAutoFit/>
          </a:bodyPr>
          <a:lstStyle/>
          <a:p>
            <a:r>
              <a:rPr lang="fr-FR" sz="1600" b="1" dirty="0">
                <a:solidFill>
                  <a:srgbClr val="C31316"/>
                </a:solidFill>
                <a:latin typeface="Avenir Next LT Pro Light" panose="020B0304020202020204" pitchFamily="34" charset="0"/>
              </a:rPr>
              <a:t>IgA </a:t>
            </a:r>
          </a:p>
          <a:p>
            <a:r>
              <a:rPr lang="fr-FR" sz="1600" b="1" dirty="0">
                <a:solidFill>
                  <a:srgbClr val="C31316"/>
                </a:solidFill>
                <a:latin typeface="Avenir Next LT Pro Light" panose="020B0304020202020204" pitchFamily="34" charset="0"/>
              </a:rPr>
              <a:t>(</a:t>
            </a:r>
            <a:r>
              <a:rPr lang="fr-FR" sz="1600" b="1" dirty="0" err="1">
                <a:solidFill>
                  <a:srgbClr val="C31316"/>
                </a:solidFill>
                <a:latin typeface="Avenir Next LT Pro Light" panose="020B0304020202020204" pitchFamily="34" charset="0"/>
              </a:rPr>
              <a:t>Serum</a:t>
            </a:r>
            <a:r>
              <a:rPr lang="fr-FR" sz="1600" b="1" dirty="0">
                <a:solidFill>
                  <a:srgbClr val="C31316"/>
                </a:solidFill>
                <a:latin typeface="Avenir Next LT Pro Light" panose="020B0304020202020204" pitchFamily="34" charset="0"/>
              </a:rPr>
              <a:t>)</a:t>
            </a:r>
            <a:endParaRPr lang="fr-BE" sz="1600" b="1" dirty="0">
              <a:solidFill>
                <a:srgbClr val="C31316"/>
              </a:solidFill>
              <a:latin typeface="Avenir Next LT Pro Light" panose="020B0304020202020204" pitchFamily="34" charset="0"/>
            </a:endParaRPr>
          </a:p>
        </p:txBody>
      </p:sp>
      <p:sp>
        <p:nvSpPr>
          <p:cNvPr id="13" name="Rectangle 12">
            <a:extLst>
              <a:ext uri="{FF2B5EF4-FFF2-40B4-BE49-F238E27FC236}">
                <a16:creationId xmlns:a16="http://schemas.microsoft.com/office/drawing/2014/main" id="{AEBD0BA0-E891-8BFC-AD0D-04D1AE2761FA}"/>
              </a:ext>
            </a:extLst>
          </p:cNvPr>
          <p:cNvSpPr/>
          <p:nvPr/>
        </p:nvSpPr>
        <p:spPr>
          <a:xfrm>
            <a:off x="1467643" y="4135431"/>
            <a:ext cx="5073116" cy="24987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1600">
              <a:latin typeface="Avenir Next LT Pro Light" panose="020B0304020202020204" pitchFamily="34" charset="0"/>
            </a:endParaRPr>
          </a:p>
        </p:txBody>
      </p:sp>
      <p:pic>
        <p:nvPicPr>
          <p:cNvPr id="1026" name="Picture 2" descr="Cartoon Capsule, Cartoon Clipart, Cartoon Pills PNG and Vector with  Transparent Background for Free Download | Cartoon clip art, Bottle  drawing, Medical clip art">
            <a:extLst>
              <a:ext uri="{FF2B5EF4-FFF2-40B4-BE49-F238E27FC236}">
                <a16:creationId xmlns:a16="http://schemas.microsoft.com/office/drawing/2014/main" id="{3D4D8791-E548-2277-A183-D7126C1A7365}"/>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7450502" y="4425372"/>
            <a:ext cx="2087197" cy="2090542"/>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descr="Une image contenant texte&#10;&#10;Description générée automatiquement">
            <a:extLst>
              <a:ext uri="{FF2B5EF4-FFF2-40B4-BE49-F238E27FC236}">
                <a16:creationId xmlns:a16="http://schemas.microsoft.com/office/drawing/2014/main" id="{2054C980-471E-8E7D-530A-B6921F05207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333955" y="1327837"/>
            <a:ext cx="824703" cy="553281"/>
          </a:xfrm>
          <a:prstGeom prst="rect">
            <a:avLst/>
          </a:prstGeom>
        </p:spPr>
      </p:pic>
    </p:spTree>
    <p:extLst>
      <p:ext uri="{BB962C8B-B14F-4D97-AF65-F5344CB8AC3E}">
        <p14:creationId xmlns:p14="http://schemas.microsoft.com/office/powerpoint/2010/main" val="1867256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C63E19F-274F-FC47-0A47-18D82C2F65B6}"/>
              </a:ext>
            </a:extLst>
          </p:cNvPr>
          <p:cNvSpPr/>
          <p:nvPr/>
        </p:nvSpPr>
        <p:spPr>
          <a:xfrm>
            <a:off x="0" y="0"/>
            <a:ext cx="12192000" cy="127846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1600"/>
          </a:p>
        </p:txBody>
      </p:sp>
      <p:sp>
        <p:nvSpPr>
          <p:cNvPr id="2" name="Titre 1">
            <a:extLst>
              <a:ext uri="{FF2B5EF4-FFF2-40B4-BE49-F238E27FC236}">
                <a16:creationId xmlns:a16="http://schemas.microsoft.com/office/drawing/2014/main" id="{AC361C02-FB79-F654-6E6B-75103B8E5CAA}"/>
              </a:ext>
            </a:extLst>
          </p:cNvPr>
          <p:cNvSpPr>
            <a:spLocks noGrp="1"/>
          </p:cNvSpPr>
          <p:nvPr>
            <p:ph type="title"/>
          </p:nvPr>
        </p:nvSpPr>
        <p:spPr>
          <a:xfrm>
            <a:off x="511005" y="386150"/>
            <a:ext cx="6684925" cy="694418"/>
          </a:xfrm>
        </p:spPr>
        <p:txBody>
          <a:bodyPr>
            <a:normAutofit fontScale="90000"/>
          </a:bodyPr>
          <a:lstStyle/>
          <a:p>
            <a:r>
              <a:rPr lang="fr-FR" b="1" dirty="0">
                <a:solidFill>
                  <a:schemeClr val="bg1"/>
                </a:solidFill>
                <a:latin typeface="Avenir Next LT Pro Light" panose="020B0304020202020204" pitchFamily="34" charset="0"/>
              </a:rPr>
              <a:t>Conclusions</a:t>
            </a:r>
            <a:endParaRPr lang="fr-BE" b="1" dirty="0">
              <a:solidFill>
                <a:schemeClr val="bg1"/>
              </a:solidFill>
              <a:latin typeface="Avenir Next LT Pro Light" panose="020B0304020202020204" pitchFamily="34" charset="0"/>
            </a:endParaRPr>
          </a:p>
        </p:txBody>
      </p:sp>
      <p:sp>
        <p:nvSpPr>
          <p:cNvPr id="3" name="Espace réservé du texte 2">
            <a:extLst>
              <a:ext uri="{FF2B5EF4-FFF2-40B4-BE49-F238E27FC236}">
                <a16:creationId xmlns:a16="http://schemas.microsoft.com/office/drawing/2014/main" id="{EB4F9DF6-C8D0-E962-C51F-7FF469800BDE}"/>
              </a:ext>
            </a:extLst>
          </p:cNvPr>
          <p:cNvSpPr txBox="1">
            <a:spLocks/>
          </p:cNvSpPr>
          <p:nvPr/>
        </p:nvSpPr>
        <p:spPr>
          <a:xfrm>
            <a:off x="511175" y="1527175"/>
            <a:ext cx="11085513" cy="457013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lvl="0" indent="-457200">
              <a:lnSpc>
                <a:spcPct val="90000"/>
              </a:lnSpc>
              <a:spcBef>
                <a:spcPts val="1000"/>
              </a:spcBef>
              <a:buClr>
                <a:srgbClr val="BD1D3D"/>
              </a:buClr>
              <a:buFont typeface="+mj-lt"/>
              <a:buAutoNum type="arabicPeriod"/>
            </a:pPr>
            <a:r>
              <a:rPr lang="fr-FR" sz="2400" dirty="0" err="1">
                <a:solidFill>
                  <a:srgbClr val="394E5C"/>
                </a:solidFill>
                <a:latin typeface="Avenir Next LT Pro Light" panose="020B0304020202020204" pitchFamily="34" charset="0"/>
                <a:ea typeface="Roboto Medium" panose="02000000000000000000" pitchFamily="2" charset="0"/>
              </a:rPr>
              <a:t>Decreased</a:t>
            </a:r>
            <a:r>
              <a:rPr lang="fr-FR" sz="2400" dirty="0">
                <a:solidFill>
                  <a:srgbClr val="394E5C"/>
                </a:solidFill>
                <a:latin typeface="Avenir Next LT Pro Light" panose="020B0304020202020204" pitchFamily="34" charset="0"/>
                <a:ea typeface="Roboto Medium" panose="02000000000000000000" pitchFamily="2" charset="0"/>
              </a:rPr>
              <a:t> BALF S-IgA </a:t>
            </a:r>
            <a:r>
              <a:rPr lang="fr-FR" sz="2400" dirty="0" err="1">
                <a:solidFill>
                  <a:srgbClr val="394E5C"/>
                </a:solidFill>
                <a:latin typeface="Avenir Next LT Pro Light" panose="020B0304020202020204" pitchFamily="34" charset="0"/>
                <a:ea typeface="Roboto Medium" panose="02000000000000000000" pitchFamily="2" charset="0"/>
              </a:rPr>
              <a:t>levels</a:t>
            </a:r>
            <a:br>
              <a:rPr lang="fr-FR" sz="2400" dirty="0">
                <a:solidFill>
                  <a:srgbClr val="394E5C"/>
                </a:solidFill>
                <a:latin typeface="Avenir Next LT Pro Light" panose="020B0304020202020204" pitchFamily="34" charset="0"/>
                <a:ea typeface="Roboto Medium" panose="02000000000000000000" pitchFamily="2" charset="0"/>
              </a:rPr>
            </a:br>
            <a:r>
              <a:rPr lang="fr-FR" sz="1800" dirty="0">
                <a:solidFill>
                  <a:srgbClr val="394E5C"/>
                </a:solidFill>
                <a:latin typeface="Avenir Next LT Pro Light" panose="020B0304020202020204" pitchFamily="34" charset="0"/>
                <a:ea typeface="Roboto Medium" panose="02000000000000000000" pitchFamily="2" charset="0"/>
              </a:rPr>
              <a:t>(Prior to BOS </a:t>
            </a:r>
            <a:r>
              <a:rPr lang="fr-FR" sz="1800" dirty="0" err="1">
                <a:solidFill>
                  <a:srgbClr val="394E5C"/>
                </a:solidFill>
                <a:latin typeface="Avenir Next LT Pro Light" panose="020B0304020202020204" pitchFamily="34" charset="0"/>
                <a:ea typeface="Roboto Medium" panose="02000000000000000000" pitchFamily="2" charset="0"/>
              </a:rPr>
              <a:t>diagnosis</a:t>
            </a:r>
            <a:r>
              <a:rPr lang="fr-FR" sz="1800" dirty="0">
                <a:solidFill>
                  <a:srgbClr val="394E5C"/>
                </a:solidFill>
                <a:latin typeface="Avenir Next LT Pro Light" panose="020B0304020202020204" pitchFamily="34" charset="0"/>
                <a:ea typeface="Roboto Medium" panose="02000000000000000000" pitchFamily="2" charset="0"/>
              </a:rPr>
              <a:t>)</a:t>
            </a:r>
            <a:endParaRPr lang="fr-FR" sz="2400" dirty="0">
              <a:solidFill>
                <a:srgbClr val="394E5C"/>
              </a:solidFill>
              <a:latin typeface="Avenir Next LT Pro Light" panose="020B0304020202020204" pitchFamily="34" charset="0"/>
              <a:ea typeface="Roboto Medium" panose="02000000000000000000" pitchFamily="2" charset="0"/>
            </a:endParaRPr>
          </a:p>
          <a:p>
            <a:pPr marL="457200" lvl="0" indent="-457200">
              <a:lnSpc>
                <a:spcPct val="90000"/>
              </a:lnSpc>
              <a:spcBef>
                <a:spcPts val="1000"/>
              </a:spcBef>
              <a:buClr>
                <a:srgbClr val="BD1D3D"/>
              </a:buClr>
              <a:buFont typeface="+mj-lt"/>
              <a:buAutoNum type="arabicPeriod"/>
            </a:pPr>
            <a:r>
              <a:rPr lang="fr-FR" sz="2400" dirty="0" err="1">
                <a:solidFill>
                  <a:srgbClr val="394E5C"/>
                </a:solidFill>
                <a:latin typeface="Avenir Next LT Pro Light" panose="020B0304020202020204" pitchFamily="34" charset="0"/>
                <a:ea typeface="Roboto Medium" panose="02000000000000000000" pitchFamily="2" charset="0"/>
              </a:rPr>
              <a:t>Decreased</a:t>
            </a:r>
            <a:r>
              <a:rPr lang="fr-FR" sz="2400" dirty="0">
                <a:solidFill>
                  <a:srgbClr val="394E5C"/>
                </a:solidFill>
                <a:latin typeface="Avenir Next LT Pro Light" panose="020B0304020202020204" pitchFamily="34" charset="0"/>
                <a:ea typeface="Roboto Medium" panose="02000000000000000000" pitchFamily="2" charset="0"/>
              </a:rPr>
              <a:t> pIgR expression</a:t>
            </a:r>
            <a:br>
              <a:rPr lang="fr-FR" sz="2400" dirty="0">
                <a:solidFill>
                  <a:srgbClr val="394E5C"/>
                </a:solidFill>
                <a:latin typeface="Avenir Next LT Pro Light" panose="020B0304020202020204" pitchFamily="34" charset="0"/>
                <a:ea typeface="Roboto Medium" panose="02000000000000000000" pitchFamily="2" charset="0"/>
              </a:rPr>
            </a:br>
            <a:r>
              <a:rPr lang="fr-FR" sz="1800" dirty="0">
                <a:solidFill>
                  <a:srgbClr val="394E5C"/>
                </a:solidFill>
                <a:latin typeface="Avenir Next LT Pro Light" panose="020B0304020202020204" pitchFamily="34" charset="0"/>
                <a:ea typeface="Roboto Medium" panose="02000000000000000000" pitchFamily="2" charset="0"/>
              </a:rPr>
              <a:t>(At BOS </a:t>
            </a:r>
            <a:r>
              <a:rPr lang="fr-FR" sz="1800" dirty="0" err="1">
                <a:solidFill>
                  <a:srgbClr val="394E5C"/>
                </a:solidFill>
                <a:latin typeface="Avenir Next LT Pro Light" panose="020B0304020202020204" pitchFamily="34" charset="0"/>
                <a:ea typeface="Roboto Medium" panose="02000000000000000000" pitchFamily="2" charset="0"/>
              </a:rPr>
              <a:t>diagnosis</a:t>
            </a:r>
            <a:r>
              <a:rPr lang="fr-FR" sz="1800" dirty="0">
                <a:solidFill>
                  <a:srgbClr val="394E5C"/>
                </a:solidFill>
                <a:latin typeface="Avenir Next LT Pro Light" panose="020B0304020202020204" pitchFamily="34" charset="0"/>
                <a:ea typeface="Roboto Medium" panose="02000000000000000000" pitchFamily="2" charset="0"/>
              </a:rPr>
              <a:t>)</a:t>
            </a:r>
            <a:endParaRPr lang="fr-FR" sz="2400" dirty="0">
              <a:solidFill>
                <a:srgbClr val="394E5C"/>
              </a:solidFill>
              <a:latin typeface="Avenir Next LT Pro Light" panose="020B0304020202020204" pitchFamily="34" charset="0"/>
              <a:ea typeface="Roboto Medium" panose="02000000000000000000" pitchFamily="2" charset="0"/>
            </a:endParaRPr>
          </a:p>
          <a:p>
            <a:pPr marL="457200" lvl="0" indent="-457200">
              <a:lnSpc>
                <a:spcPct val="90000"/>
              </a:lnSpc>
              <a:spcBef>
                <a:spcPts val="1000"/>
              </a:spcBef>
              <a:buClr>
                <a:srgbClr val="BD1D3D"/>
              </a:buClr>
              <a:buFont typeface="+mj-lt"/>
              <a:buAutoNum type="arabicPeriod"/>
            </a:pPr>
            <a:r>
              <a:rPr lang="fr-FR" sz="2400" dirty="0" err="1">
                <a:solidFill>
                  <a:srgbClr val="394E5C"/>
                </a:solidFill>
                <a:latin typeface="Avenir Next LT Pro Light" panose="020B0304020202020204" pitchFamily="34" charset="0"/>
                <a:ea typeface="Roboto Medium" panose="02000000000000000000" pitchFamily="2" charset="0"/>
              </a:rPr>
              <a:t>Serum</a:t>
            </a:r>
            <a:endParaRPr lang="fr-FR" sz="2400" dirty="0">
              <a:solidFill>
                <a:srgbClr val="394E5C"/>
              </a:solidFill>
              <a:latin typeface="Avenir Next LT Pro Light" panose="020B0304020202020204" pitchFamily="34" charset="0"/>
              <a:ea typeface="Roboto Medium" panose="02000000000000000000" pitchFamily="2" charset="0"/>
            </a:endParaRPr>
          </a:p>
          <a:p>
            <a:pPr marL="918000" lvl="3" indent="-457200">
              <a:lnSpc>
                <a:spcPct val="90000"/>
              </a:lnSpc>
              <a:spcBef>
                <a:spcPts val="500"/>
              </a:spcBef>
              <a:buClr>
                <a:srgbClr val="CB0038"/>
              </a:buClr>
              <a:buFont typeface="Arial" panose="020B0604020202020204" pitchFamily="34" charset="0"/>
              <a:buChar char="•"/>
            </a:pPr>
            <a:r>
              <a:rPr lang="fr-FR" sz="2000" dirty="0" err="1">
                <a:solidFill>
                  <a:srgbClr val="394E5C"/>
                </a:solidFill>
                <a:latin typeface="Avenir Next LT Pro Light" panose="020B0304020202020204" pitchFamily="34" charset="0"/>
                <a:ea typeface="Roboto Medium" panose="02000000000000000000" pitchFamily="2" charset="0"/>
              </a:rPr>
              <a:t>Increased</a:t>
            </a:r>
            <a:r>
              <a:rPr lang="fr-FR" sz="2000" dirty="0">
                <a:solidFill>
                  <a:srgbClr val="394E5C"/>
                </a:solidFill>
                <a:latin typeface="Avenir Next LT Pro Light" panose="020B0304020202020204" pitchFamily="34" charset="0"/>
                <a:ea typeface="Roboto Medium" panose="02000000000000000000" pitchFamily="2" charset="0"/>
              </a:rPr>
              <a:t> </a:t>
            </a:r>
            <a:r>
              <a:rPr lang="fr-FR" sz="2000" dirty="0" err="1">
                <a:solidFill>
                  <a:srgbClr val="394E5C"/>
                </a:solidFill>
                <a:latin typeface="Avenir Next LT Pro Light" panose="020B0304020202020204" pitchFamily="34" charset="0"/>
                <a:ea typeface="Roboto Medium" panose="02000000000000000000" pitchFamily="2" charset="0"/>
              </a:rPr>
              <a:t>serum</a:t>
            </a:r>
            <a:r>
              <a:rPr lang="fr-FR" sz="2000" dirty="0">
                <a:solidFill>
                  <a:srgbClr val="394E5C"/>
                </a:solidFill>
                <a:latin typeface="Avenir Next LT Pro Light" panose="020B0304020202020204" pitchFamily="34" charset="0"/>
                <a:ea typeface="Roboto Medium" panose="02000000000000000000" pitchFamily="2" charset="0"/>
              </a:rPr>
              <a:t> SC</a:t>
            </a:r>
            <a:endParaRPr lang="fr-FR" sz="2000" dirty="0">
              <a:solidFill>
                <a:srgbClr val="394E5C"/>
              </a:solidFill>
              <a:latin typeface="Avenir Next LT Pro Light" panose="020B0304020202020204" pitchFamily="34" charset="0"/>
              <a:ea typeface="Roboto Light" panose="02000000000000000000" pitchFamily="2" charset="0"/>
            </a:endParaRPr>
          </a:p>
          <a:p>
            <a:pPr marL="1375200" lvl="4" indent="-457200">
              <a:lnSpc>
                <a:spcPct val="90000"/>
              </a:lnSpc>
              <a:spcBef>
                <a:spcPts val="500"/>
              </a:spcBef>
              <a:buClr>
                <a:srgbClr val="CB0038"/>
              </a:buClr>
              <a:buFont typeface="Arial" panose="020B0604020202020204" pitchFamily="34" charset="0"/>
              <a:buChar char="•"/>
            </a:pPr>
            <a:r>
              <a:rPr lang="fr-FR" sz="2000" dirty="0">
                <a:solidFill>
                  <a:srgbClr val="394E5C"/>
                </a:solidFill>
                <a:latin typeface="Avenir Next LT Pro Light" panose="020B0304020202020204" pitchFamily="34" charset="0"/>
                <a:ea typeface="Roboto Light" panose="02000000000000000000" pitchFamily="2" charset="0"/>
              </a:rPr>
              <a:t>Local </a:t>
            </a:r>
            <a:r>
              <a:rPr lang="fr-FR" sz="2000" dirty="0" err="1">
                <a:solidFill>
                  <a:srgbClr val="394E5C"/>
                </a:solidFill>
                <a:latin typeface="Avenir Next LT Pro Light" panose="020B0304020202020204" pitchFamily="34" charset="0"/>
                <a:ea typeface="Roboto Light" panose="02000000000000000000" pitchFamily="2" charset="0"/>
              </a:rPr>
              <a:t>spillover</a:t>
            </a:r>
            <a:r>
              <a:rPr lang="fr-FR" sz="2000" dirty="0">
                <a:solidFill>
                  <a:srgbClr val="394E5C"/>
                </a:solidFill>
                <a:latin typeface="Avenir Next LT Pro Light" panose="020B0304020202020204" pitchFamily="34" charset="0"/>
                <a:ea typeface="Roboto Light" panose="02000000000000000000" pitchFamily="2" charset="0"/>
              </a:rPr>
              <a:t> due to </a:t>
            </a:r>
            <a:r>
              <a:rPr lang="fr-FR" sz="2000" dirty="0" err="1">
                <a:solidFill>
                  <a:srgbClr val="394E5C"/>
                </a:solidFill>
                <a:latin typeface="Avenir Next LT Pro Light" panose="020B0304020202020204" pitchFamily="34" charset="0"/>
                <a:ea typeface="Roboto Light" panose="02000000000000000000" pitchFamily="2" charset="0"/>
              </a:rPr>
              <a:t>barrier</a:t>
            </a:r>
            <a:r>
              <a:rPr lang="fr-FR" sz="2000" dirty="0">
                <a:solidFill>
                  <a:srgbClr val="394E5C"/>
                </a:solidFill>
                <a:latin typeface="Avenir Next LT Pro Light" panose="020B0304020202020204" pitchFamily="34" charset="0"/>
                <a:ea typeface="Roboto Light" panose="02000000000000000000" pitchFamily="2" charset="0"/>
              </a:rPr>
              <a:t> </a:t>
            </a:r>
            <a:r>
              <a:rPr lang="fr-FR" sz="2000" dirty="0" err="1">
                <a:solidFill>
                  <a:srgbClr val="394E5C"/>
                </a:solidFill>
                <a:latin typeface="Avenir Next LT Pro Light" panose="020B0304020202020204" pitchFamily="34" charset="0"/>
                <a:ea typeface="Roboto Light" panose="02000000000000000000" pitchFamily="2" charset="0"/>
              </a:rPr>
              <a:t>dysfunction</a:t>
            </a:r>
            <a:r>
              <a:rPr lang="fr-FR" sz="2000" dirty="0">
                <a:solidFill>
                  <a:srgbClr val="394E5C"/>
                </a:solidFill>
                <a:latin typeface="Avenir Next LT Pro Light" panose="020B0304020202020204" pitchFamily="34" charset="0"/>
                <a:ea typeface="Roboto Light" panose="02000000000000000000" pitchFamily="2" charset="0"/>
              </a:rPr>
              <a:t> ?</a:t>
            </a:r>
          </a:p>
          <a:p>
            <a:pPr marL="918000" lvl="3" indent="-457200">
              <a:lnSpc>
                <a:spcPct val="90000"/>
              </a:lnSpc>
              <a:spcBef>
                <a:spcPts val="500"/>
              </a:spcBef>
              <a:buClr>
                <a:srgbClr val="CB0038"/>
              </a:buClr>
              <a:buFont typeface="Arial" panose="020B0604020202020204" pitchFamily="34" charset="0"/>
              <a:buChar char="•"/>
            </a:pPr>
            <a:r>
              <a:rPr lang="fr-FR" sz="2000" dirty="0" err="1">
                <a:solidFill>
                  <a:srgbClr val="394E5C"/>
                </a:solidFill>
                <a:latin typeface="Avenir Next LT Pro Light" panose="020B0304020202020204" pitchFamily="34" charset="0"/>
                <a:ea typeface="Roboto Light" panose="02000000000000000000" pitchFamily="2" charset="0"/>
              </a:rPr>
              <a:t>Decreased</a:t>
            </a:r>
            <a:r>
              <a:rPr lang="fr-FR" sz="2000" dirty="0">
                <a:solidFill>
                  <a:srgbClr val="394E5C"/>
                </a:solidFill>
                <a:latin typeface="Avenir Next LT Pro Light" panose="020B0304020202020204" pitchFamily="34" charset="0"/>
                <a:ea typeface="Roboto Light" panose="02000000000000000000" pitchFamily="2" charset="0"/>
              </a:rPr>
              <a:t> IgA</a:t>
            </a:r>
            <a:r>
              <a:rPr lang="fr-FR" sz="2000" baseline="-25000" dirty="0">
                <a:solidFill>
                  <a:srgbClr val="394E5C"/>
                </a:solidFill>
                <a:latin typeface="Avenir Next LT Pro Light" panose="020B0304020202020204" pitchFamily="34" charset="0"/>
                <a:ea typeface="Roboto Light" panose="02000000000000000000" pitchFamily="2" charset="0"/>
              </a:rPr>
              <a:t>(1)</a:t>
            </a:r>
            <a:r>
              <a:rPr lang="fr-FR" sz="2000" dirty="0">
                <a:solidFill>
                  <a:srgbClr val="394E5C"/>
                </a:solidFill>
                <a:latin typeface="Avenir Next LT Pro Light" panose="020B0304020202020204" pitchFamily="34" charset="0"/>
                <a:ea typeface="Roboto Light" panose="02000000000000000000" pitchFamily="2" charset="0"/>
              </a:rPr>
              <a:t> </a:t>
            </a:r>
            <a:r>
              <a:rPr lang="fr-FR" sz="2000" dirty="0" err="1">
                <a:solidFill>
                  <a:srgbClr val="394E5C"/>
                </a:solidFill>
                <a:latin typeface="Avenir Next LT Pro Light" panose="020B0304020202020204" pitchFamily="34" charset="0"/>
                <a:ea typeface="Roboto Light" panose="02000000000000000000" pitchFamily="2" charset="0"/>
              </a:rPr>
              <a:t>after</a:t>
            </a:r>
            <a:r>
              <a:rPr lang="fr-FR" sz="2000" dirty="0">
                <a:solidFill>
                  <a:srgbClr val="394E5C"/>
                </a:solidFill>
                <a:latin typeface="Avenir Next LT Pro Light" panose="020B0304020202020204" pitchFamily="34" charset="0"/>
                <a:ea typeface="Roboto Light" panose="02000000000000000000" pitchFamily="2" charset="0"/>
              </a:rPr>
              <a:t> LTx</a:t>
            </a:r>
            <a:endParaRPr lang="fr-FR" sz="2400" dirty="0">
              <a:solidFill>
                <a:srgbClr val="394E5C"/>
              </a:solidFill>
              <a:latin typeface="Avenir Next LT Pro Light" panose="020B0304020202020204" pitchFamily="34" charset="0"/>
              <a:ea typeface="Roboto Medium" panose="02000000000000000000" pitchFamily="2" charset="0"/>
            </a:endParaRPr>
          </a:p>
          <a:p>
            <a:pPr marL="342900" lvl="0" indent="-342900">
              <a:lnSpc>
                <a:spcPct val="90000"/>
              </a:lnSpc>
              <a:spcBef>
                <a:spcPts val="1000"/>
              </a:spcBef>
              <a:buClr>
                <a:srgbClr val="BD1D3D"/>
              </a:buClr>
              <a:buFont typeface="Wingdings" panose="05000000000000000000" pitchFamily="2" charset="2"/>
              <a:buChar char="Ø"/>
            </a:pPr>
            <a:r>
              <a:rPr lang="fr-FR" sz="2400" dirty="0" err="1">
                <a:solidFill>
                  <a:srgbClr val="394E5C"/>
                </a:solidFill>
                <a:latin typeface="Avenir Next LT Pro Light" panose="020B0304020202020204" pitchFamily="34" charset="0"/>
                <a:ea typeface="Roboto Medium" panose="02000000000000000000" pitchFamily="2" charset="0"/>
              </a:rPr>
              <a:t>Decreased</a:t>
            </a:r>
            <a:r>
              <a:rPr lang="fr-FR" sz="2400" dirty="0">
                <a:solidFill>
                  <a:srgbClr val="394E5C"/>
                </a:solidFill>
                <a:latin typeface="Avenir Next LT Pro Light" panose="020B0304020202020204" pitchFamily="34" charset="0"/>
                <a:ea typeface="Roboto Medium" panose="02000000000000000000" pitchFamily="2" charset="0"/>
              </a:rPr>
              <a:t> local IgA </a:t>
            </a:r>
            <a:r>
              <a:rPr lang="fr-FR" sz="2400" dirty="0" err="1">
                <a:solidFill>
                  <a:srgbClr val="394E5C"/>
                </a:solidFill>
                <a:latin typeface="Avenir Next LT Pro Light" panose="020B0304020202020204" pitchFamily="34" charset="0"/>
                <a:ea typeface="Roboto Medium" panose="02000000000000000000" pitchFamily="2" charset="0"/>
              </a:rPr>
              <a:t>immunity</a:t>
            </a:r>
            <a:endParaRPr lang="fr-BE" sz="2400" dirty="0">
              <a:solidFill>
                <a:srgbClr val="394E5C"/>
              </a:solidFill>
              <a:latin typeface="Avenir Next LT Pro Light" panose="020B0304020202020204" pitchFamily="34" charset="0"/>
              <a:ea typeface="Roboto Medium" panose="02000000000000000000" pitchFamily="2" charset="0"/>
            </a:endParaRPr>
          </a:p>
          <a:p>
            <a:pPr marL="803700" lvl="3" indent="-342900">
              <a:lnSpc>
                <a:spcPct val="90000"/>
              </a:lnSpc>
              <a:spcBef>
                <a:spcPts val="500"/>
              </a:spcBef>
              <a:buClr>
                <a:srgbClr val="CB0038"/>
              </a:buClr>
              <a:buFont typeface="Wingdings" panose="05000000000000000000" pitchFamily="2" charset="2"/>
              <a:buChar char="Ø"/>
            </a:pPr>
            <a:r>
              <a:rPr lang="fr-BE" sz="2200" dirty="0" err="1">
                <a:solidFill>
                  <a:srgbClr val="394E5C"/>
                </a:solidFill>
                <a:latin typeface="Avenir Next LT Pro Light" panose="020B0304020202020204" pitchFamily="34" charset="0"/>
                <a:ea typeface="Roboto Light" panose="02000000000000000000" pitchFamily="2" charset="0"/>
              </a:rPr>
              <a:t>Increased</a:t>
            </a:r>
            <a:r>
              <a:rPr lang="fr-BE" sz="2200" dirty="0">
                <a:solidFill>
                  <a:srgbClr val="394E5C"/>
                </a:solidFill>
                <a:latin typeface="Avenir Next LT Pro Light" panose="020B0304020202020204" pitchFamily="34" charset="0"/>
                <a:ea typeface="Roboto Light" panose="02000000000000000000" pitchFamily="2" charset="0"/>
              </a:rPr>
              <a:t> infections</a:t>
            </a:r>
          </a:p>
          <a:p>
            <a:pPr marL="803700" lvl="3" indent="-342900">
              <a:lnSpc>
                <a:spcPct val="90000"/>
              </a:lnSpc>
              <a:spcBef>
                <a:spcPts val="500"/>
              </a:spcBef>
              <a:buClr>
                <a:srgbClr val="CB0038"/>
              </a:buClr>
              <a:buFont typeface="Wingdings" panose="05000000000000000000" pitchFamily="2" charset="2"/>
              <a:buChar char="Ø"/>
            </a:pPr>
            <a:r>
              <a:rPr lang="fr-BE" sz="2200" dirty="0" err="1">
                <a:solidFill>
                  <a:srgbClr val="394E5C"/>
                </a:solidFill>
                <a:latin typeface="Avenir Next LT Pro Light" panose="020B0304020202020204" pitchFamily="34" charset="0"/>
                <a:ea typeface="Roboto Light" panose="02000000000000000000" pitchFamily="2" charset="0"/>
              </a:rPr>
              <a:t>Decreased</a:t>
            </a:r>
            <a:r>
              <a:rPr lang="fr-BE" sz="2200" dirty="0">
                <a:solidFill>
                  <a:srgbClr val="394E5C"/>
                </a:solidFill>
                <a:latin typeface="Avenir Next LT Pro Light" panose="020B0304020202020204" pitchFamily="34" charset="0"/>
                <a:ea typeface="Roboto Light" panose="02000000000000000000" pitchFamily="2" charset="0"/>
              </a:rPr>
              <a:t> </a:t>
            </a:r>
            <a:r>
              <a:rPr lang="fr-BE" sz="2200" dirty="0" err="1">
                <a:solidFill>
                  <a:srgbClr val="394E5C"/>
                </a:solidFill>
                <a:latin typeface="Avenir Next LT Pro Light" panose="020B0304020202020204" pitchFamily="34" charset="0"/>
                <a:ea typeface="Roboto Light" panose="02000000000000000000" pitchFamily="2" charset="0"/>
              </a:rPr>
              <a:t>eviction</a:t>
            </a:r>
            <a:r>
              <a:rPr lang="fr-BE" sz="2200" dirty="0">
                <a:solidFill>
                  <a:srgbClr val="394E5C"/>
                </a:solidFill>
                <a:latin typeface="Avenir Next LT Pro Light" panose="020B0304020202020204" pitchFamily="34" charset="0"/>
                <a:ea typeface="Roboto Light" panose="02000000000000000000" pitchFamily="2" charset="0"/>
              </a:rPr>
              <a:t> of auto-</a:t>
            </a:r>
            <a:r>
              <a:rPr lang="fr-BE" sz="2200" dirty="0" err="1">
                <a:solidFill>
                  <a:srgbClr val="394E5C"/>
                </a:solidFill>
                <a:latin typeface="Avenir Next LT Pro Light" panose="020B0304020202020204" pitchFamily="34" charset="0"/>
                <a:ea typeface="Roboto Light" panose="02000000000000000000" pitchFamily="2" charset="0"/>
              </a:rPr>
              <a:t>antibodies</a:t>
            </a:r>
            <a:endParaRPr lang="fr-BE" sz="2200" dirty="0">
              <a:solidFill>
                <a:srgbClr val="394E5C"/>
              </a:solidFill>
              <a:latin typeface="Avenir Next LT Pro Light" panose="020B0304020202020204" pitchFamily="34" charset="0"/>
              <a:ea typeface="Roboto Light" panose="02000000000000000000" pitchFamily="2" charset="0"/>
            </a:endParaRPr>
          </a:p>
        </p:txBody>
      </p:sp>
      <p:sp>
        <p:nvSpPr>
          <p:cNvPr id="4" name="Triangle isocèle 3">
            <a:extLst>
              <a:ext uri="{FF2B5EF4-FFF2-40B4-BE49-F238E27FC236}">
                <a16:creationId xmlns:a16="http://schemas.microsoft.com/office/drawing/2014/main" id="{8AF3FE0F-5D95-2EB4-4A85-6A94D2CD0F53}"/>
              </a:ext>
            </a:extLst>
          </p:cNvPr>
          <p:cNvSpPr/>
          <p:nvPr/>
        </p:nvSpPr>
        <p:spPr>
          <a:xfrm rot="5400000">
            <a:off x="649152" y="6019456"/>
            <a:ext cx="455472" cy="531502"/>
          </a:xfrm>
          <a:prstGeom prst="triangle">
            <a:avLst/>
          </a:prstGeom>
          <a:solidFill>
            <a:srgbClr val="C3131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latin typeface="Avenir Next LT Pro Light" panose="020B0304020202020204" pitchFamily="34" charset="0"/>
            </a:endParaRPr>
          </a:p>
        </p:txBody>
      </p:sp>
      <p:sp>
        <p:nvSpPr>
          <p:cNvPr id="6" name="ZoneTexte 5">
            <a:extLst>
              <a:ext uri="{FF2B5EF4-FFF2-40B4-BE49-F238E27FC236}">
                <a16:creationId xmlns:a16="http://schemas.microsoft.com/office/drawing/2014/main" id="{03CF7A03-5A4C-6E4E-3E08-378217EC9EF2}"/>
              </a:ext>
            </a:extLst>
          </p:cNvPr>
          <p:cNvSpPr txBox="1"/>
          <p:nvPr/>
        </p:nvSpPr>
        <p:spPr>
          <a:xfrm>
            <a:off x="1199275" y="6002740"/>
            <a:ext cx="3465692" cy="523220"/>
          </a:xfrm>
          <a:prstGeom prst="rect">
            <a:avLst/>
          </a:prstGeom>
          <a:noFill/>
        </p:spPr>
        <p:txBody>
          <a:bodyPr wrap="none" rtlCol="0">
            <a:spAutoFit/>
          </a:bodyPr>
          <a:lstStyle/>
          <a:p>
            <a:r>
              <a:rPr lang="fr-FR" sz="2800" dirty="0">
                <a:solidFill>
                  <a:srgbClr val="394E5C"/>
                </a:solidFill>
                <a:latin typeface="Avenir Next LT Pro Light" panose="020B0304020202020204" pitchFamily="34" charset="0"/>
              </a:rPr>
              <a:t>Inflammation &gt; BOS</a:t>
            </a:r>
            <a:endParaRPr lang="fr-BE" sz="2800" dirty="0">
              <a:solidFill>
                <a:srgbClr val="394E5C"/>
              </a:solidFill>
              <a:latin typeface="Avenir Next LT Pro Light" panose="020B0304020202020204" pitchFamily="34" charset="0"/>
            </a:endParaRPr>
          </a:p>
        </p:txBody>
      </p:sp>
      <p:grpSp>
        <p:nvGrpSpPr>
          <p:cNvPr id="7" name="Groupe 6">
            <a:extLst>
              <a:ext uri="{FF2B5EF4-FFF2-40B4-BE49-F238E27FC236}">
                <a16:creationId xmlns:a16="http://schemas.microsoft.com/office/drawing/2014/main" id="{F031A84C-EB34-249E-2F72-F473F3C596BA}"/>
              </a:ext>
            </a:extLst>
          </p:cNvPr>
          <p:cNvGrpSpPr/>
          <p:nvPr/>
        </p:nvGrpSpPr>
        <p:grpSpPr>
          <a:xfrm>
            <a:off x="7216184" y="1776087"/>
            <a:ext cx="4679741" cy="4342463"/>
            <a:chOff x="6973583" y="1776087"/>
            <a:chExt cx="4679741" cy="4342463"/>
          </a:xfrm>
        </p:grpSpPr>
        <p:pic>
          <p:nvPicPr>
            <p:cNvPr id="8" name="Image 7">
              <a:extLst>
                <a:ext uri="{FF2B5EF4-FFF2-40B4-BE49-F238E27FC236}">
                  <a16:creationId xmlns:a16="http://schemas.microsoft.com/office/drawing/2014/main" id="{866D7AD2-6E74-9C26-CBAA-A7D182D9DD24}"/>
                </a:ext>
              </a:extLst>
            </p:cNvPr>
            <p:cNvPicPr>
              <a:picLocks noChangeAspect="1"/>
            </p:cNvPicPr>
            <p:nvPr/>
          </p:nvPicPr>
          <p:blipFill>
            <a:blip r:embed="rId2"/>
            <a:stretch>
              <a:fillRect/>
            </a:stretch>
          </p:blipFill>
          <p:spPr>
            <a:xfrm>
              <a:off x="6973583" y="1776087"/>
              <a:ext cx="4679741" cy="4342463"/>
            </a:xfrm>
            <a:prstGeom prst="rect">
              <a:avLst/>
            </a:prstGeom>
          </p:spPr>
        </p:pic>
        <p:pic>
          <p:nvPicPr>
            <p:cNvPr id="9" name="Image 8">
              <a:extLst>
                <a:ext uri="{FF2B5EF4-FFF2-40B4-BE49-F238E27FC236}">
                  <a16:creationId xmlns:a16="http://schemas.microsoft.com/office/drawing/2014/main" id="{0CEDD52E-2530-068E-D042-B059BDB0537B}"/>
                </a:ext>
              </a:extLst>
            </p:cNvPr>
            <p:cNvPicPr>
              <a:picLocks noChangeAspect="1"/>
            </p:cNvPicPr>
            <p:nvPr/>
          </p:nvPicPr>
          <p:blipFill rotWithShape="1">
            <a:blip r:embed="rId2"/>
            <a:srcRect l="62979" t="83937" r="29490" b="12773"/>
            <a:stretch/>
          </p:blipFill>
          <p:spPr>
            <a:xfrm rot="3477756">
              <a:off x="8700382" y="1937844"/>
              <a:ext cx="352425" cy="142875"/>
            </a:xfrm>
            <a:prstGeom prst="rect">
              <a:avLst/>
            </a:prstGeom>
          </p:spPr>
        </p:pic>
        <p:pic>
          <p:nvPicPr>
            <p:cNvPr id="10" name="Image 9">
              <a:extLst>
                <a:ext uri="{FF2B5EF4-FFF2-40B4-BE49-F238E27FC236}">
                  <a16:creationId xmlns:a16="http://schemas.microsoft.com/office/drawing/2014/main" id="{1A6D18BD-5E39-6259-208B-50A866C1E743}"/>
                </a:ext>
              </a:extLst>
            </p:cNvPr>
            <p:cNvPicPr>
              <a:picLocks noChangeAspect="1"/>
            </p:cNvPicPr>
            <p:nvPr/>
          </p:nvPicPr>
          <p:blipFill rotWithShape="1">
            <a:blip r:embed="rId2"/>
            <a:srcRect l="62979" t="83937" r="29490" b="12773"/>
            <a:stretch/>
          </p:blipFill>
          <p:spPr>
            <a:xfrm rot="20084199">
              <a:off x="7147457" y="1891920"/>
              <a:ext cx="352425" cy="142875"/>
            </a:xfrm>
            <a:prstGeom prst="rect">
              <a:avLst/>
            </a:prstGeom>
          </p:spPr>
        </p:pic>
      </p:grpSp>
      <p:cxnSp>
        <p:nvCxnSpPr>
          <p:cNvPr id="11" name="Connecteur droit avec flèche 10">
            <a:extLst>
              <a:ext uri="{FF2B5EF4-FFF2-40B4-BE49-F238E27FC236}">
                <a16:creationId xmlns:a16="http://schemas.microsoft.com/office/drawing/2014/main" id="{B9AD1CEC-DF36-E135-5F2E-317F3D81049B}"/>
              </a:ext>
            </a:extLst>
          </p:cNvPr>
          <p:cNvCxnSpPr/>
          <p:nvPr/>
        </p:nvCxnSpPr>
        <p:spPr>
          <a:xfrm>
            <a:off x="7377552" y="4392610"/>
            <a:ext cx="443361" cy="445087"/>
          </a:xfrm>
          <a:prstGeom prst="straightConnector1">
            <a:avLst/>
          </a:prstGeom>
          <a:ln w="76200">
            <a:solidFill>
              <a:srgbClr val="C31316"/>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2" name="Connecteur droit avec flèche 11">
            <a:extLst>
              <a:ext uri="{FF2B5EF4-FFF2-40B4-BE49-F238E27FC236}">
                <a16:creationId xmlns:a16="http://schemas.microsoft.com/office/drawing/2014/main" id="{08E6BC3F-AF69-97A5-6037-6BC383E0BB0C}"/>
              </a:ext>
            </a:extLst>
          </p:cNvPr>
          <p:cNvCxnSpPr/>
          <p:nvPr/>
        </p:nvCxnSpPr>
        <p:spPr>
          <a:xfrm>
            <a:off x="8272506" y="1823548"/>
            <a:ext cx="443361" cy="445087"/>
          </a:xfrm>
          <a:prstGeom prst="straightConnector1">
            <a:avLst/>
          </a:prstGeom>
          <a:ln w="76200">
            <a:solidFill>
              <a:srgbClr val="C31316"/>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3" name="ZoneTexte 12">
            <a:extLst>
              <a:ext uri="{FF2B5EF4-FFF2-40B4-BE49-F238E27FC236}">
                <a16:creationId xmlns:a16="http://schemas.microsoft.com/office/drawing/2014/main" id="{FC7365FE-BDA3-8CED-52F3-64DA629DEF38}"/>
              </a:ext>
            </a:extLst>
          </p:cNvPr>
          <p:cNvSpPr txBox="1"/>
          <p:nvPr/>
        </p:nvSpPr>
        <p:spPr>
          <a:xfrm>
            <a:off x="7374344" y="4837697"/>
            <a:ext cx="800219" cy="1200329"/>
          </a:xfrm>
          <a:prstGeom prst="rect">
            <a:avLst/>
          </a:prstGeom>
          <a:noFill/>
        </p:spPr>
        <p:txBody>
          <a:bodyPr wrap="none" rtlCol="0">
            <a:spAutoFit/>
          </a:bodyPr>
          <a:lstStyle/>
          <a:p>
            <a:r>
              <a:rPr lang="fr-FR" sz="7200" b="1" dirty="0">
                <a:solidFill>
                  <a:srgbClr val="00B050"/>
                </a:solidFill>
                <a:effectLst>
                  <a:outerShdw blurRad="38100" dist="38100" dir="2700000" algn="tl">
                    <a:srgbClr val="000000">
                      <a:alpha val="43137"/>
                    </a:srgbClr>
                  </a:outerShdw>
                </a:effectLst>
                <a:latin typeface="Avenir Next LT Pro Light" panose="020B0304020202020204" pitchFamily="34" charset="0"/>
              </a:rPr>
              <a:t>=</a:t>
            </a:r>
            <a:endParaRPr lang="fr-BE" b="1" dirty="0">
              <a:solidFill>
                <a:srgbClr val="00B050"/>
              </a:solidFill>
              <a:effectLst>
                <a:outerShdw blurRad="38100" dist="38100" dir="2700000" algn="tl">
                  <a:srgbClr val="000000">
                    <a:alpha val="43137"/>
                  </a:srgbClr>
                </a:outerShdw>
              </a:effectLst>
              <a:latin typeface="Avenir Next LT Pro Light" panose="020B0304020202020204" pitchFamily="34" charset="0"/>
            </a:endParaRPr>
          </a:p>
        </p:txBody>
      </p:sp>
      <p:cxnSp>
        <p:nvCxnSpPr>
          <p:cNvPr id="14" name="Connecteur droit avec flèche 13">
            <a:extLst>
              <a:ext uri="{FF2B5EF4-FFF2-40B4-BE49-F238E27FC236}">
                <a16:creationId xmlns:a16="http://schemas.microsoft.com/office/drawing/2014/main" id="{5D6C764C-267B-A8B9-1802-0F31D945C337}"/>
              </a:ext>
            </a:extLst>
          </p:cNvPr>
          <p:cNvCxnSpPr>
            <a:cxnSpLocks/>
          </p:cNvCxnSpPr>
          <p:nvPr/>
        </p:nvCxnSpPr>
        <p:spPr>
          <a:xfrm>
            <a:off x="9107200" y="2150628"/>
            <a:ext cx="0" cy="4321222"/>
          </a:xfrm>
          <a:prstGeom prst="straightConnector1">
            <a:avLst/>
          </a:prstGeom>
          <a:ln w="76200">
            <a:solidFill>
              <a:srgbClr val="0070C0"/>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5" name="Ellipse 14">
            <a:extLst>
              <a:ext uri="{FF2B5EF4-FFF2-40B4-BE49-F238E27FC236}">
                <a16:creationId xmlns:a16="http://schemas.microsoft.com/office/drawing/2014/main" id="{8FF2E362-02E4-FAC2-7455-4ABABA23E3A6}"/>
              </a:ext>
            </a:extLst>
          </p:cNvPr>
          <p:cNvSpPr/>
          <p:nvPr/>
        </p:nvSpPr>
        <p:spPr>
          <a:xfrm>
            <a:off x="6924908" y="3987384"/>
            <a:ext cx="508970" cy="472440"/>
          </a:xfrm>
          <a:prstGeom prst="ellipse">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tx1"/>
                </a:solidFill>
                <a:latin typeface="Avenir Next LT Pro Light" panose="020B0304020202020204" pitchFamily="34" charset="0"/>
              </a:rPr>
              <a:t>2</a:t>
            </a:r>
            <a:endParaRPr lang="fr-BE" sz="3600" b="1" dirty="0">
              <a:solidFill>
                <a:schemeClr val="tx1"/>
              </a:solidFill>
              <a:latin typeface="Avenir Next LT Pro Light" panose="020B0304020202020204" pitchFamily="34" charset="0"/>
            </a:endParaRPr>
          </a:p>
        </p:txBody>
      </p:sp>
      <p:sp>
        <p:nvSpPr>
          <p:cNvPr id="16" name="Ellipse 15">
            <a:extLst>
              <a:ext uri="{FF2B5EF4-FFF2-40B4-BE49-F238E27FC236}">
                <a16:creationId xmlns:a16="http://schemas.microsoft.com/office/drawing/2014/main" id="{6F94EA91-22A3-D64D-49E1-B6479935A8E4}"/>
              </a:ext>
            </a:extLst>
          </p:cNvPr>
          <p:cNvSpPr/>
          <p:nvPr/>
        </p:nvSpPr>
        <p:spPr>
          <a:xfrm>
            <a:off x="7820012" y="1435480"/>
            <a:ext cx="508970" cy="472440"/>
          </a:xfrm>
          <a:prstGeom prst="ellipse">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tx1"/>
                </a:solidFill>
                <a:latin typeface="Avenir Next LT Pro Light" panose="020B0304020202020204" pitchFamily="34" charset="0"/>
              </a:rPr>
              <a:t>1</a:t>
            </a:r>
            <a:endParaRPr lang="fr-BE" sz="3600" b="1" dirty="0">
              <a:solidFill>
                <a:schemeClr val="tx1"/>
              </a:solidFill>
              <a:latin typeface="Avenir Next LT Pro Light" panose="020B0304020202020204" pitchFamily="34" charset="0"/>
            </a:endParaRPr>
          </a:p>
        </p:txBody>
      </p:sp>
      <p:sp>
        <p:nvSpPr>
          <p:cNvPr id="17" name="Ellipse 16">
            <a:extLst>
              <a:ext uri="{FF2B5EF4-FFF2-40B4-BE49-F238E27FC236}">
                <a16:creationId xmlns:a16="http://schemas.microsoft.com/office/drawing/2014/main" id="{AD15F261-2E3D-77C4-83B8-7CAADF9DE0E9}"/>
              </a:ext>
            </a:extLst>
          </p:cNvPr>
          <p:cNvSpPr/>
          <p:nvPr/>
        </p:nvSpPr>
        <p:spPr>
          <a:xfrm>
            <a:off x="8852715" y="3514944"/>
            <a:ext cx="508970" cy="472440"/>
          </a:xfrm>
          <a:prstGeom prst="ellipse">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tx1"/>
                </a:solidFill>
                <a:latin typeface="Avenir Next LT Pro Light" panose="020B0304020202020204" pitchFamily="34" charset="0"/>
              </a:rPr>
              <a:t>3</a:t>
            </a:r>
            <a:endParaRPr lang="fr-BE" sz="3600" b="1" dirty="0">
              <a:solidFill>
                <a:schemeClr val="tx1"/>
              </a:solidFill>
              <a:latin typeface="Avenir Next LT Pro Light" panose="020B0304020202020204" pitchFamily="34" charset="0"/>
            </a:endParaRPr>
          </a:p>
        </p:txBody>
      </p:sp>
      <p:pic>
        <p:nvPicPr>
          <p:cNvPr id="18" name="Image 17">
            <a:extLst>
              <a:ext uri="{FF2B5EF4-FFF2-40B4-BE49-F238E27FC236}">
                <a16:creationId xmlns:a16="http://schemas.microsoft.com/office/drawing/2014/main" id="{D08F926E-9CFA-1532-DCF3-97E019DA1AA5}"/>
              </a:ext>
            </a:extLst>
          </p:cNvPr>
          <p:cNvPicPr>
            <a:picLocks noChangeAspect="1"/>
          </p:cNvPicPr>
          <p:nvPr/>
        </p:nvPicPr>
        <p:blipFill rotWithShape="1">
          <a:blip r:embed="rId2"/>
          <a:srcRect l="62979" t="83937" r="29490" b="12773"/>
          <a:stretch/>
        </p:blipFill>
        <p:spPr>
          <a:xfrm rot="3477756">
            <a:off x="8939605" y="6572882"/>
            <a:ext cx="352425" cy="142875"/>
          </a:xfrm>
          <a:prstGeom prst="rect">
            <a:avLst/>
          </a:prstGeom>
        </p:spPr>
      </p:pic>
      <p:pic>
        <p:nvPicPr>
          <p:cNvPr id="19" name="Image 18">
            <a:extLst>
              <a:ext uri="{FF2B5EF4-FFF2-40B4-BE49-F238E27FC236}">
                <a16:creationId xmlns:a16="http://schemas.microsoft.com/office/drawing/2014/main" id="{97C7E111-27A5-7CDE-A403-9CBE4246DA57}"/>
              </a:ext>
            </a:extLst>
          </p:cNvPr>
          <p:cNvPicPr>
            <a:picLocks noChangeAspect="1"/>
          </p:cNvPicPr>
          <p:nvPr/>
        </p:nvPicPr>
        <p:blipFill rotWithShape="1">
          <a:blip r:embed="rId2"/>
          <a:srcRect l="62979" t="83937" r="29490" b="12773"/>
          <a:stretch/>
        </p:blipFill>
        <p:spPr>
          <a:xfrm rot="18892342">
            <a:off x="8665319" y="6471306"/>
            <a:ext cx="352425" cy="142875"/>
          </a:xfrm>
          <a:prstGeom prst="rect">
            <a:avLst/>
          </a:prstGeom>
        </p:spPr>
      </p:pic>
      <p:pic>
        <p:nvPicPr>
          <p:cNvPr id="20" name="Image 19">
            <a:extLst>
              <a:ext uri="{FF2B5EF4-FFF2-40B4-BE49-F238E27FC236}">
                <a16:creationId xmlns:a16="http://schemas.microsoft.com/office/drawing/2014/main" id="{1DE878EC-60B0-CC98-9B31-F9AC171D544C}"/>
              </a:ext>
            </a:extLst>
          </p:cNvPr>
          <p:cNvPicPr>
            <a:picLocks noChangeAspect="1"/>
          </p:cNvPicPr>
          <p:nvPr/>
        </p:nvPicPr>
        <p:blipFill rotWithShape="1">
          <a:blip r:embed="rId2"/>
          <a:srcRect l="62979" t="83937" r="29490" b="12773"/>
          <a:stretch/>
        </p:blipFill>
        <p:spPr>
          <a:xfrm rot="6213678">
            <a:off x="9212521" y="6434502"/>
            <a:ext cx="352425" cy="142875"/>
          </a:xfrm>
          <a:prstGeom prst="rect">
            <a:avLst/>
          </a:prstGeom>
        </p:spPr>
      </p:pic>
      <p:sp>
        <p:nvSpPr>
          <p:cNvPr id="21" name="ZoneTexte 20">
            <a:extLst>
              <a:ext uri="{FF2B5EF4-FFF2-40B4-BE49-F238E27FC236}">
                <a16:creationId xmlns:a16="http://schemas.microsoft.com/office/drawing/2014/main" id="{1AACED55-6773-5ABE-9845-0DFDB93F0447}"/>
              </a:ext>
            </a:extLst>
          </p:cNvPr>
          <p:cNvSpPr txBox="1"/>
          <p:nvPr/>
        </p:nvSpPr>
        <p:spPr>
          <a:xfrm>
            <a:off x="9515545" y="6443302"/>
            <a:ext cx="2669320" cy="430887"/>
          </a:xfrm>
          <a:prstGeom prst="rect">
            <a:avLst/>
          </a:prstGeom>
          <a:noFill/>
        </p:spPr>
        <p:txBody>
          <a:bodyPr wrap="none" rtlCol="0" anchor="b">
            <a:spAutoFit/>
          </a:bodyPr>
          <a:lstStyle/>
          <a:p>
            <a:pPr algn="r"/>
            <a:r>
              <a:rPr lang="sv-SE" sz="1100" i="1" dirty="0">
                <a:latin typeface="Avenir Next LT Pro Light" panose="020B0304020202020204" pitchFamily="34" charset="0"/>
              </a:rPr>
              <a:t>Modified from </a:t>
            </a:r>
          </a:p>
          <a:p>
            <a:pPr algn="r"/>
            <a:r>
              <a:rPr lang="sv-SE" sz="1100" dirty="0">
                <a:latin typeface="Avenir Next LT Pro Light" panose="020B0304020202020204" pitchFamily="34" charset="0"/>
              </a:rPr>
              <a:t>Rojas et al. Nat Rev Mol Cell Biol. 2002.</a:t>
            </a:r>
          </a:p>
        </p:txBody>
      </p:sp>
      <p:pic>
        <p:nvPicPr>
          <p:cNvPr id="23" name="Image 22" descr="Une image contenant texte&#10;&#10;Description générée automatiquement">
            <a:extLst>
              <a:ext uri="{FF2B5EF4-FFF2-40B4-BE49-F238E27FC236}">
                <a16:creationId xmlns:a16="http://schemas.microsoft.com/office/drawing/2014/main" id="{3F84BDDB-D9D7-7385-B254-DDDF01B737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33955" y="1327837"/>
            <a:ext cx="824703" cy="553281"/>
          </a:xfrm>
          <a:prstGeom prst="rect">
            <a:avLst/>
          </a:prstGeom>
        </p:spPr>
      </p:pic>
    </p:spTree>
    <p:extLst>
      <p:ext uri="{BB962C8B-B14F-4D97-AF65-F5344CB8AC3E}">
        <p14:creationId xmlns:p14="http://schemas.microsoft.com/office/powerpoint/2010/main" val="4030334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
                                            <p:txEl>
                                              <p:pRg st="6" end="6"/>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6"/>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13" grpId="0"/>
      <p:bldP spid="15" grpId="0" animBg="1"/>
      <p:bldP spid="16" grpId="0" animBg="1"/>
      <p:bldP spid="1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C63E19F-274F-FC47-0A47-18D82C2F65B6}"/>
              </a:ext>
            </a:extLst>
          </p:cNvPr>
          <p:cNvSpPr/>
          <p:nvPr/>
        </p:nvSpPr>
        <p:spPr>
          <a:xfrm>
            <a:off x="0" y="0"/>
            <a:ext cx="1161702" cy="6858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2000"/>
          </a:p>
        </p:txBody>
      </p:sp>
      <p:sp>
        <p:nvSpPr>
          <p:cNvPr id="2" name="Title 1">
            <a:extLst>
              <a:ext uri="{FF2B5EF4-FFF2-40B4-BE49-F238E27FC236}">
                <a16:creationId xmlns:a16="http://schemas.microsoft.com/office/drawing/2014/main" id="{1E9D1616-A133-6E24-18B2-D3A495A00E42}"/>
              </a:ext>
            </a:extLst>
          </p:cNvPr>
          <p:cNvSpPr txBox="1">
            <a:spLocks/>
          </p:cNvSpPr>
          <p:nvPr/>
        </p:nvSpPr>
        <p:spPr>
          <a:xfrm>
            <a:off x="1273568" y="644781"/>
            <a:ext cx="7339842" cy="668743"/>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venir Next LT Pro Light" panose="020B0304020202020204" pitchFamily="34" charset="0"/>
              </a:rPr>
              <a:t>Acknowledgements</a:t>
            </a:r>
          </a:p>
        </p:txBody>
      </p:sp>
      <p:sp>
        <p:nvSpPr>
          <p:cNvPr id="3" name="ZoneTexte 2">
            <a:extLst>
              <a:ext uri="{FF2B5EF4-FFF2-40B4-BE49-F238E27FC236}">
                <a16:creationId xmlns:a16="http://schemas.microsoft.com/office/drawing/2014/main" id="{1A4DEC30-7114-AAFE-A93E-AF6128B771AD}"/>
              </a:ext>
            </a:extLst>
          </p:cNvPr>
          <p:cNvSpPr txBox="1"/>
          <p:nvPr/>
        </p:nvSpPr>
        <p:spPr>
          <a:xfrm>
            <a:off x="1273568" y="1717834"/>
            <a:ext cx="1967526" cy="1077218"/>
          </a:xfrm>
          <a:prstGeom prst="rect">
            <a:avLst/>
          </a:prstGeom>
          <a:noFill/>
        </p:spPr>
        <p:txBody>
          <a:bodyPr wrap="none" rtlCol="0">
            <a:spAutoFit/>
          </a:bodyPr>
          <a:lstStyle/>
          <a:p>
            <a:r>
              <a:rPr lang="fr-FR" sz="1600" b="1" u="sng" dirty="0">
                <a:solidFill>
                  <a:srgbClr val="004E89"/>
                </a:solidFill>
                <a:latin typeface="Avenir Next LT Pro Light" panose="020B0304020202020204" pitchFamily="34" charset="0"/>
              </a:rPr>
              <a:t>Paris – Hôpital Foch</a:t>
            </a:r>
          </a:p>
          <a:p>
            <a:r>
              <a:rPr lang="fr-FR" sz="1600" dirty="0">
                <a:solidFill>
                  <a:srgbClr val="004E89"/>
                </a:solidFill>
                <a:latin typeface="Avenir Next LT Pro Light" panose="020B0304020202020204" pitchFamily="34" charset="0"/>
              </a:rPr>
              <a:t>O. </a:t>
            </a:r>
            <a:r>
              <a:rPr lang="fr-FR" sz="1600" dirty="0" err="1">
                <a:solidFill>
                  <a:srgbClr val="004E89"/>
                </a:solidFill>
                <a:latin typeface="Avenir Next LT Pro Light" panose="020B0304020202020204" pitchFamily="34" charset="0"/>
              </a:rPr>
              <a:t>Brugière</a:t>
            </a:r>
            <a:endParaRPr lang="fr-FR" sz="1600" dirty="0">
              <a:solidFill>
                <a:srgbClr val="004E89"/>
              </a:solidFill>
              <a:latin typeface="Avenir Next LT Pro Light" panose="020B0304020202020204" pitchFamily="34" charset="0"/>
            </a:endParaRPr>
          </a:p>
          <a:p>
            <a:r>
              <a:rPr lang="fr-FR" sz="1600" dirty="0">
                <a:solidFill>
                  <a:srgbClr val="004E89"/>
                </a:solidFill>
                <a:latin typeface="Avenir Next LT Pro Light" panose="020B0304020202020204" pitchFamily="34" charset="0"/>
              </a:rPr>
              <a:t>A. Vallée</a:t>
            </a:r>
          </a:p>
          <a:p>
            <a:r>
              <a:rPr lang="fr-BE" sz="1600" dirty="0">
                <a:solidFill>
                  <a:srgbClr val="004E89"/>
                </a:solidFill>
                <a:latin typeface="Avenir Next LT Pro Light" panose="020B0304020202020204" pitchFamily="34" charset="0"/>
              </a:rPr>
              <a:t>E. </a:t>
            </a:r>
            <a:r>
              <a:rPr lang="fr-BE" sz="1600" dirty="0" err="1">
                <a:solidFill>
                  <a:srgbClr val="004E89"/>
                </a:solidFill>
                <a:latin typeface="Avenir Next LT Pro Light" panose="020B0304020202020204" pitchFamily="34" charset="0"/>
              </a:rPr>
              <a:t>Longchampt</a:t>
            </a:r>
            <a:endParaRPr lang="fr-BE" sz="1600" dirty="0">
              <a:solidFill>
                <a:srgbClr val="004E89"/>
              </a:solidFill>
              <a:latin typeface="Avenir Next LT Pro Light" panose="020B0304020202020204" pitchFamily="34" charset="0"/>
            </a:endParaRPr>
          </a:p>
        </p:txBody>
      </p:sp>
      <p:sp>
        <p:nvSpPr>
          <p:cNvPr id="4" name="ZoneTexte 3">
            <a:extLst>
              <a:ext uri="{FF2B5EF4-FFF2-40B4-BE49-F238E27FC236}">
                <a16:creationId xmlns:a16="http://schemas.microsoft.com/office/drawing/2014/main" id="{9BF8B2FB-FE02-3EC4-3D63-638CEA0CAA2D}"/>
              </a:ext>
            </a:extLst>
          </p:cNvPr>
          <p:cNvSpPr txBox="1"/>
          <p:nvPr/>
        </p:nvSpPr>
        <p:spPr>
          <a:xfrm>
            <a:off x="1273568" y="3018018"/>
            <a:ext cx="2288703" cy="1077218"/>
          </a:xfrm>
          <a:prstGeom prst="rect">
            <a:avLst/>
          </a:prstGeom>
          <a:noFill/>
        </p:spPr>
        <p:txBody>
          <a:bodyPr wrap="none" rtlCol="0">
            <a:spAutoFit/>
          </a:bodyPr>
          <a:lstStyle/>
          <a:p>
            <a:r>
              <a:rPr lang="fr-FR" sz="1600" b="1" u="sng" dirty="0">
                <a:solidFill>
                  <a:srgbClr val="004E89"/>
                </a:solidFill>
                <a:latin typeface="Avenir Next LT Pro Light" panose="020B0304020202020204" pitchFamily="34" charset="0"/>
              </a:rPr>
              <a:t>Brussels – IREC/PNEU</a:t>
            </a:r>
          </a:p>
          <a:p>
            <a:r>
              <a:rPr lang="fr-FR" sz="1600" dirty="0">
                <a:solidFill>
                  <a:srgbClr val="004E89"/>
                </a:solidFill>
                <a:latin typeface="Avenir Next LT Pro Light" panose="020B0304020202020204" pitchFamily="34" charset="0"/>
              </a:rPr>
              <a:t>Ch. Pilette</a:t>
            </a:r>
          </a:p>
          <a:p>
            <a:r>
              <a:rPr lang="fr-FR" sz="1600" dirty="0">
                <a:solidFill>
                  <a:srgbClr val="004E89"/>
                </a:solidFill>
                <a:latin typeface="Avenir Next LT Pro Light" panose="020B0304020202020204" pitchFamily="34" charset="0"/>
              </a:rPr>
              <a:t>Br. Detry</a:t>
            </a:r>
          </a:p>
          <a:p>
            <a:r>
              <a:rPr lang="fr-FR" sz="1600" dirty="0">
                <a:solidFill>
                  <a:srgbClr val="004E89"/>
                </a:solidFill>
                <a:latin typeface="Avenir Next LT Pro Light" panose="020B0304020202020204" pitchFamily="34" charset="0"/>
              </a:rPr>
              <a:t>Th. Planté-</a:t>
            </a:r>
            <a:r>
              <a:rPr lang="fr-FR" sz="1600" dirty="0" err="1">
                <a:solidFill>
                  <a:srgbClr val="004E89"/>
                </a:solidFill>
                <a:latin typeface="Avenir Next LT Pro Light" panose="020B0304020202020204" pitchFamily="34" charset="0"/>
              </a:rPr>
              <a:t>Bordeneuve</a:t>
            </a:r>
            <a:endParaRPr lang="fr-BE" sz="1600" dirty="0">
              <a:solidFill>
                <a:srgbClr val="004E89"/>
              </a:solidFill>
              <a:latin typeface="Avenir Next LT Pro Light" panose="020B0304020202020204" pitchFamily="34" charset="0"/>
            </a:endParaRPr>
          </a:p>
        </p:txBody>
      </p:sp>
      <p:sp>
        <p:nvSpPr>
          <p:cNvPr id="6" name="ZoneTexte 5">
            <a:extLst>
              <a:ext uri="{FF2B5EF4-FFF2-40B4-BE49-F238E27FC236}">
                <a16:creationId xmlns:a16="http://schemas.microsoft.com/office/drawing/2014/main" id="{0AF6438E-E4AB-2CF5-8114-82613B01F02E}"/>
              </a:ext>
            </a:extLst>
          </p:cNvPr>
          <p:cNvSpPr txBox="1"/>
          <p:nvPr/>
        </p:nvSpPr>
        <p:spPr>
          <a:xfrm>
            <a:off x="1273568" y="4287424"/>
            <a:ext cx="2217787" cy="830997"/>
          </a:xfrm>
          <a:prstGeom prst="rect">
            <a:avLst/>
          </a:prstGeom>
          <a:noFill/>
        </p:spPr>
        <p:txBody>
          <a:bodyPr wrap="none" rtlCol="0">
            <a:spAutoFit/>
          </a:bodyPr>
          <a:lstStyle/>
          <a:p>
            <a:r>
              <a:rPr lang="fr-FR" sz="1600" b="1" u="sng" dirty="0">
                <a:solidFill>
                  <a:srgbClr val="004E89"/>
                </a:solidFill>
                <a:latin typeface="Avenir Next LT Pro Light" panose="020B0304020202020204" pitchFamily="34" charset="0"/>
              </a:rPr>
              <a:t>Paris – INSERM U1152</a:t>
            </a:r>
          </a:p>
          <a:p>
            <a:r>
              <a:rPr lang="fr-FR" sz="1600" dirty="0">
                <a:solidFill>
                  <a:srgbClr val="004E89"/>
                </a:solidFill>
                <a:latin typeface="Avenir Next LT Pro Light" panose="020B0304020202020204" pitchFamily="34" charset="0"/>
              </a:rPr>
              <a:t>M. </a:t>
            </a:r>
            <a:r>
              <a:rPr lang="fr-FR" sz="1600" dirty="0" err="1">
                <a:solidFill>
                  <a:srgbClr val="004E89"/>
                </a:solidFill>
                <a:latin typeface="Avenir Next LT Pro Light" panose="020B0304020202020204" pitchFamily="34" charset="0"/>
              </a:rPr>
              <a:t>Pretolani</a:t>
            </a:r>
            <a:endParaRPr lang="fr-FR" sz="1600" dirty="0">
              <a:solidFill>
                <a:srgbClr val="004E89"/>
              </a:solidFill>
              <a:latin typeface="Avenir Next LT Pro Light" panose="020B0304020202020204" pitchFamily="34" charset="0"/>
            </a:endParaRPr>
          </a:p>
          <a:p>
            <a:r>
              <a:rPr lang="fr-FR" sz="1600" dirty="0">
                <a:solidFill>
                  <a:srgbClr val="004E89"/>
                </a:solidFill>
                <a:latin typeface="Avenir Next LT Pro Light" panose="020B0304020202020204" pitchFamily="34" charset="0"/>
              </a:rPr>
              <a:t>N. </a:t>
            </a:r>
            <a:r>
              <a:rPr lang="fr-FR" sz="1600" dirty="0" err="1">
                <a:solidFill>
                  <a:srgbClr val="004E89"/>
                </a:solidFill>
                <a:latin typeface="Avenir Next LT Pro Light" panose="020B0304020202020204" pitchFamily="34" charset="0"/>
              </a:rPr>
              <a:t>Heddebaut</a:t>
            </a:r>
            <a:endParaRPr lang="fr-BE" sz="1600" dirty="0">
              <a:solidFill>
                <a:srgbClr val="004E89"/>
              </a:solidFill>
              <a:latin typeface="Avenir Next LT Pro Light" panose="020B0304020202020204" pitchFamily="34" charset="0"/>
            </a:endParaRPr>
          </a:p>
        </p:txBody>
      </p:sp>
      <p:sp>
        <p:nvSpPr>
          <p:cNvPr id="7" name="ZoneTexte 6">
            <a:extLst>
              <a:ext uri="{FF2B5EF4-FFF2-40B4-BE49-F238E27FC236}">
                <a16:creationId xmlns:a16="http://schemas.microsoft.com/office/drawing/2014/main" id="{0FD900B0-C872-73C8-B5AF-29EFE7F44246}"/>
              </a:ext>
            </a:extLst>
          </p:cNvPr>
          <p:cNvSpPr txBox="1"/>
          <p:nvPr/>
        </p:nvSpPr>
        <p:spPr>
          <a:xfrm>
            <a:off x="1273568" y="5310609"/>
            <a:ext cx="1837234" cy="584775"/>
          </a:xfrm>
          <a:prstGeom prst="rect">
            <a:avLst/>
          </a:prstGeom>
          <a:noFill/>
        </p:spPr>
        <p:txBody>
          <a:bodyPr wrap="none" rtlCol="0">
            <a:spAutoFit/>
          </a:bodyPr>
          <a:lstStyle/>
          <a:p>
            <a:r>
              <a:rPr lang="fr-FR" sz="1600" b="1" u="sng" dirty="0">
                <a:solidFill>
                  <a:srgbClr val="004E89"/>
                </a:solidFill>
                <a:latin typeface="Avenir Next LT Pro Light" panose="020B0304020202020204" pitchFamily="34" charset="0"/>
              </a:rPr>
              <a:t>COLT Consortium</a:t>
            </a:r>
          </a:p>
          <a:p>
            <a:r>
              <a:rPr lang="fr-FR" sz="1600" dirty="0">
                <a:solidFill>
                  <a:srgbClr val="004E89"/>
                </a:solidFill>
                <a:latin typeface="Avenir Next LT Pro Light" panose="020B0304020202020204" pitchFamily="34" charset="0"/>
              </a:rPr>
              <a:t>A. Foureau</a:t>
            </a:r>
            <a:endParaRPr lang="fr-BE" sz="1600" dirty="0">
              <a:solidFill>
                <a:srgbClr val="004E89"/>
              </a:solidFill>
              <a:latin typeface="Avenir Next LT Pro Light" panose="020B0304020202020204" pitchFamily="34" charset="0"/>
            </a:endParaRPr>
          </a:p>
        </p:txBody>
      </p:sp>
      <p:sp>
        <p:nvSpPr>
          <p:cNvPr id="8" name="ZoneTexte 7">
            <a:extLst>
              <a:ext uri="{FF2B5EF4-FFF2-40B4-BE49-F238E27FC236}">
                <a16:creationId xmlns:a16="http://schemas.microsoft.com/office/drawing/2014/main" id="{4E6E561B-3668-6547-CC1A-D34A14006666}"/>
              </a:ext>
            </a:extLst>
          </p:cNvPr>
          <p:cNvSpPr txBox="1"/>
          <p:nvPr/>
        </p:nvSpPr>
        <p:spPr>
          <a:xfrm>
            <a:off x="4785538" y="1717834"/>
            <a:ext cx="4788395" cy="1077218"/>
          </a:xfrm>
          <a:prstGeom prst="rect">
            <a:avLst/>
          </a:prstGeom>
          <a:noFill/>
        </p:spPr>
        <p:txBody>
          <a:bodyPr wrap="square" rtlCol="0">
            <a:spAutoFit/>
          </a:bodyPr>
          <a:lstStyle/>
          <a:p>
            <a:r>
              <a:rPr lang="fr-FR" sz="1600" b="1" u="sng" dirty="0" err="1">
                <a:solidFill>
                  <a:srgbClr val="004F8E"/>
                </a:solidFill>
                <a:latin typeface="Avenir Next LT Pro Light" panose="020B0304020202020204" pitchFamily="34" charset="0"/>
              </a:rPr>
              <a:t>Funding</a:t>
            </a:r>
            <a:r>
              <a:rPr lang="fr-FR" sz="1600" b="1" u="sng" dirty="0">
                <a:solidFill>
                  <a:srgbClr val="004F8E"/>
                </a:solidFill>
                <a:latin typeface="Avenir Next LT Pro Light" panose="020B0304020202020204" pitchFamily="34" charset="0"/>
              </a:rPr>
              <a:t> sources</a:t>
            </a:r>
          </a:p>
          <a:p>
            <a:r>
              <a:rPr lang="fr-FR" sz="1600" dirty="0">
                <a:solidFill>
                  <a:srgbClr val="004F8E"/>
                </a:solidFill>
                <a:latin typeface="Avenir Next LT Pro Light" panose="020B0304020202020204" pitchFamily="34" charset="0"/>
              </a:rPr>
              <a:t>Vaincre la Mucoviscidose </a:t>
            </a:r>
          </a:p>
          <a:p>
            <a:r>
              <a:rPr lang="fr-FR" sz="1600" dirty="0">
                <a:solidFill>
                  <a:srgbClr val="004F8E"/>
                </a:solidFill>
                <a:latin typeface="Avenir Next LT Pro Light" panose="020B0304020202020204" pitchFamily="34" charset="0"/>
              </a:rPr>
              <a:t>Association Grégory </a:t>
            </a:r>
            <a:r>
              <a:rPr lang="fr-FR" sz="1600" dirty="0" err="1">
                <a:solidFill>
                  <a:srgbClr val="004F8E"/>
                </a:solidFill>
                <a:latin typeface="Avenir Next LT Pro Light" panose="020B0304020202020204" pitchFamily="34" charset="0"/>
              </a:rPr>
              <a:t>Lemarchal</a:t>
            </a:r>
            <a:endParaRPr lang="fr-FR" sz="1600" dirty="0">
              <a:solidFill>
                <a:srgbClr val="004F8E"/>
              </a:solidFill>
              <a:latin typeface="Avenir Next LT Pro Light" panose="020B0304020202020204" pitchFamily="34" charset="0"/>
            </a:endParaRPr>
          </a:p>
          <a:p>
            <a:r>
              <a:rPr lang="fr-FR" sz="1600" dirty="0">
                <a:solidFill>
                  <a:srgbClr val="004F8E"/>
                </a:solidFill>
                <a:latin typeface="Avenir Next LT Pro Light" panose="020B0304020202020204" pitchFamily="34" charset="0"/>
              </a:rPr>
              <a:t>Fondation Mont-Godinne</a:t>
            </a:r>
            <a:endParaRPr lang="fr-BE" sz="1600" dirty="0">
              <a:solidFill>
                <a:srgbClr val="004F8E"/>
              </a:solidFill>
              <a:latin typeface="Avenir Next LT Pro Light" panose="020B0304020202020204" pitchFamily="34" charset="0"/>
            </a:endParaRPr>
          </a:p>
        </p:txBody>
      </p:sp>
      <p:pic>
        <p:nvPicPr>
          <p:cNvPr id="9" name="Image 8">
            <a:extLst>
              <a:ext uri="{FF2B5EF4-FFF2-40B4-BE49-F238E27FC236}">
                <a16:creationId xmlns:a16="http://schemas.microsoft.com/office/drawing/2014/main" id="{CB574FED-964E-D634-660D-1F3E2F993EE0}"/>
              </a:ext>
            </a:extLst>
          </p:cNvPr>
          <p:cNvPicPr>
            <a:picLocks noChangeAspect="1"/>
          </p:cNvPicPr>
          <p:nvPr/>
        </p:nvPicPr>
        <p:blipFill>
          <a:blip r:embed="rId2"/>
          <a:stretch>
            <a:fillRect/>
          </a:stretch>
        </p:blipFill>
        <p:spPr>
          <a:xfrm>
            <a:off x="8985504" y="5212217"/>
            <a:ext cx="2185765" cy="1165741"/>
          </a:xfrm>
          <a:prstGeom prst="rect">
            <a:avLst/>
          </a:prstGeom>
        </p:spPr>
      </p:pic>
      <p:pic>
        <p:nvPicPr>
          <p:cNvPr id="10" name="Image 9">
            <a:extLst>
              <a:ext uri="{FF2B5EF4-FFF2-40B4-BE49-F238E27FC236}">
                <a16:creationId xmlns:a16="http://schemas.microsoft.com/office/drawing/2014/main" id="{805A7808-761C-66CB-68F6-CE2F6FC6715D}"/>
              </a:ext>
            </a:extLst>
          </p:cNvPr>
          <p:cNvPicPr>
            <a:picLocks noChangeAspect="1"/>
          </p:cNvPicPr>
          <p:nvPr/>
        </p:nvPicPr>
        <p:blipFill>
          <a:blip r:embed="rId3"/>
          <a:stretch>
            <a:fillRect/>
          </a:stretch>
        </p:blipFill>
        <p:spPr>
          <a:xfrm>
            <a:off x="4042443" y="5263654"/>
            <a:ext cx="2605789" cy="1065683"/>
          </a:xfrm>
          <a:prstGeom prst="rect">
            <a:avLst/>
          </a:prstGeom>
        </p:spPr>
      </p:pic>
      <p:pic>
        <p:nvPicPr>
          <p:cNvPr id="11" name="Picture 2">
            <a:extLst>
              <a:ext uri="{FF2B5EF4-FFF2-40B4-BE49-F238E27FC236}">
                <a16:creationId xmlns:a16="http://schemas.microsoft.com/office/drawing/2014/main" id="{06240AF1-BA19-4B9F-34E1-999E349F55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14800" y="3018018"/>
            <a:ext cx="1947836" cy="194783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Association Grégory Lemarchal">
            <a:extLst>
              <a:ext uri="{FF2B5EF4-FFF2-40B4-BE49-F238E27FC236}">
                <a16:creationId xmlns:a16="http://schemas.microsoft.com/office/drawing/2014/main" id="{A9A86CA8-EA34-A5D5-83F3-A288C650597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54638" y="3089031"/>
            <a:ext cx="1947836" cy="1947836"/>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 12">
            <a:extLst>
              <a:ext uri="{FF2B5EF4-FFF2-40B4-BE49-F238E27FC236}">
                <a16:creationId xmlns:a16="http://schemas.microsoft.com/office/drawing/2014/main" id="{8ABF2AE3-6DC8-49D5-1066-717B66A71288}"/>
              </a:ext>
            </a:extLst>
          </p:cNvPr>
          <p:cNvPicPr>
            <a:picLocks noChangeAspect="1"/>
          </p:cNvPicPr>
          <p:nvPr/>
        </p:nvPicPr>
        <p:blipFill>
          <a:blip r:embed="rId6"/>
          <a:stretch>
            <a:fillRect/>
          </a:stretch>
        </p:blipFill>
        <p:spPr>
          <a:xfrm>
            <a:off x="6314340" y="3165630"/>
            <a:ext cx="2591899" cy="1727445"/>
          </a:xfrm>
          <a:prstGeom prst="rect">
            <a:avLst/>
          </a:prstGeom>
        </p:spPr>
      </p:pic>
      <p:pic>
        <p:nvPicPr>
          <p:cNvPr id="14" name="Picture 8" descr="Hôpital Foch — Wikipédia">
            <a:extLst>
              <a:ext uri="{FF2B5EF4-FFF2-40B4-BE49-F238E27FC236}">
                <a16:creationId xmlns:a16="http://schemas.microsoft.com/office/drawing/2014/main" id="{DD3F7717-122A-E3ED-6BB6-2C1E03A1306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99166" y="4918794"/>
            <a:ext cx="2222249" cy="1291564"/>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 15" descr="Une image contenant texte&#10;&#10;Description générée automatiquement">
            <a:extLst>
              <a:ext uri="{FF2B5EF4-FFF2-40B4-BE49-F238E27FC236}">
                <a16:creationId xmlns:a16="http://schemas.microsoft.com/office/drawing/2014/main" id="{6F6F05C7-B482-32FD-135B-BF2F0472DA5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262636" y="91500"/>
            <a:ext cx="824703" cy="553281"/>
          </a:xfrm>
          <a:prstGeom prst="rect">
            <a:avLst/>
          </a:prstGeom>
        </p:spPr>
      </p:pic>
    </p:spTree>
    <p:extLst>
      <p:ext uri="{BB962C8B-B14F-4D97-AF65-F5344CB8AC3E}">
        <p14:creationId xmlns:p14="http://schemas.microsoft.com/office/powerpoint/2010/main" val="4257691517"/>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4910</TotalTime>
  <Words>381</Words>
  <Application>Microsoft Office PowerPoint</Application>
  <PresentationFormat>Grand écran</PresentationFormat>
  <Paragraphs>113</Paragraphs>
  <Slides>9</Slides>
  <Notes>0</Notes>
  <HiddenSlides>0</HiddenSlides>
  <MMClips>0</MMClips>
  <ScaleCrop>false</ScaleCrop>
  <HeadingPairs>
    <vt:vector size="8" baseType="variant">
      <vt:variant>
        <vt:lpstr>Polices utilisées</vt:lpstr>
      </vt:variant>
      <vt:variant>
        <vt:i4>5</vt:i4>
      </vt:variant>
      <vt:variant>
        <vt:lpstr>Thème</vt:lpstr>
      </vt:variant>
      <vt:variant>
        <vt:i4>1</vt:i4>
      </vt:variant>
      <vt:variant>
        <vt:lpstr>Serveurs OLE incorporés</vt:lpstr>
      </vt:variant>
      <vt:variant>
        <vt:i4>2</vt:i4>
      </vt:variant>
      <vt:variant>
        <vt:lpstr>Titres des diapositives</vt:lpstr>
      </vt:variant>
      <vt:variant>
        <vt:i4>9</vt:i4>
      </vt:variant>
    </vt:vector>
  </HeadingPairs>
  <TitlesOfParts>
    <vt:vector size="17" baseType="lpstr">
      <vt:lpstr>Arial</vt:lpstr>
      <vt:lpstr>Avenir Next LT Pro Light</vt:lpstr>
      <vt:lpstr>Calibri</vt:lpstr>
      <vt:lpstr>Calibri Light</vt:lpstr>
      <vt:lpstr>Wingdings</vt:lpstr>
      <vt:lpstr>Thème Office</vt:lpstr>
      <vt:lpstr>Prism 8</vt:lpstr>
      <vt:lpstr>GraphPad Prism 8 Project</vt:lpstr>
      <vt:lpstr>Altered pIgR/S-IgA mucosal immunity in BOS</vt:lpstr>
      <vt:lpstr>Rationale – CLAD and BOS</vt:lpstr>
      <vt:lpstr>Rationale – pIgR/S-IgA system</vt:lpstr>
      <vt:lpstr>Study design</vt:lpstr>
      <vt:lpstr>Results</vt:lpstr>
      <vt:lpstr>Results</vt:lpstr>
      <vt:lpstr>Présentation PowerPoint</vt:lpstr>
      <vt:lpstr>Conclusions</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Altered pIgR/S-IgA mucosal immunity in BOS</dc:title>
  <dc:creator>François Carlier</dc:creator>
  <cp:lastModifiedBy>François Carlier</cp:lastModifiedBy>
  <cp:revision>5</cp:revision>
  <dcterms:created xsi:type="dcterms:W3CDTF">2022-09-08T10:00:52Z</dcterms:created>
  <dcterms:modified xsi:type="dcterms:W3CDTF">2022-10-05T10:44:41Z</dcterms:modified>
</cp:coreProperties>
</file>