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2" r:id="rId4"/>
    <p:sldId id="263" r:id="rId5"/>
    <p:sldId id="265" r:id="rId6"/>
    <p:sldId id="258" r:id="rId7"/>
    <p:sldId id="266" r:id="rId8"/>
    <p:sldId id="261" r:id="rId9"/>
    <p:sldId id="267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150974"/>
    <a:srgbClr val="C00000"/>
    <a:srgbClr val="818181"/>
    <a:srgbClr val="076E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2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EACF0-4A62-404D-BE6E-DCDE061147F7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2DAD8-B4FF-455A-9DDF-7256FB40F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59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03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DD9AA-5767-1E5A-A1EB-F18477D26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8A7AA3-C007-E239-13BC-C674917BC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F06878-B516-16E3-CF36-CB98EF84B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9DC91-D3FE-E96D-4005-956BF6B675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16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00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A2FD-E58B-C3B8-6353-22C05ACC4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ADE94-8113-1851-CEF1-FA39C55F1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2B3FB-D49E-1142-6818-CAE225834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0457C-3904-84CD-5E10-C3E35919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6256D-6A6B-5F13-A21B-8A5601A5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</p:spPr>
        <p:txBody>
          <a:bodyPr/>
          <a:lstStyle>
            <a:lvl1pPr>
              <a:defRPr sz="2000"/>
            </a:lvl1pPr>
          </a:lstStyle>
          <a:p>
            <a:fld id="{F2F5B97D-47AF-4C2F-A7B5-72AA6E0DB18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65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CF21-6A56-3903-3245-1B2120A24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FF2162-CF4F-412F-779F-701A512F9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7AF32-59C7-2CDA-8CE8-1161D575A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699F-F7A7-CA46-35B3-1594944B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A144B-19D7-15BB-81D5-B53D8462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08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4F4598-3D51-FCD8-32D7-ABD87BE87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EA51B-3B7E-DBA6-5C7B-D352C72D1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0D75E-D7C8-ED8E-CF91-4A647033B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439E8-2A3F-D8D1-093A-11DFF07AF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1D41B-0F95-E02F-071C-71B0D45D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6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9087-36BD-283B-6202-9FF3BA24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55FBD-1BFF-838A-F73E-365B3C24C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C0D2E-8080-28A2-950C-D0DA13CA1A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C3A9D-316A-DC05-B0D7-C1FF4B25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F11EC-9C02-3BCB-9364-AC5F1768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8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D258F-2CF8-2087-37D4-78916FDA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E1EE7-4A15-7136-6969-AC3DEEF8D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782CD-9E51-4133-E543-A6DCDDCE9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52C1C-9E84-8E9C-B3D3-86CCDB24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5B944-B4EC-CCDE-CF9D-471B3EA0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17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27F58-08C7-97C5-615D-79A4675F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8E2C-E7FF-AFF4-B2BB-31E6C3EE0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DAE4D-460E-ABB6-767F-0D12B32A9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6E448-08D2-E656-A1E9-7084DE60F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88358-516F-AEA5-5C31-150D66F4F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D3A56-3A9F-4BFE-F042-41B84E82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82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5273-B42D-BAE5-4220-CC263570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B0F49-4DAF-870B-FDC2-38203F0C3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B879B-8CB9-58B8-E5CB-3CF52608B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76B024-6606-6A82-9344-31127405F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2EACBC-386E-BACE-69A5-B3C240E36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25F430-5D28-A17A-92DC-8C225C9A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7CF8A7-AF70-30EC-24EE-8BB1F45C0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7F0B7-09AC-229B-735F-B86616DB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59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AD123-1637-BBD5-3CE4-3AFDBA68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04C93B-E611-665C-5F07-CDB398EB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30389-046D-C8A7-80F5-9BC2F0F0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DE579-F85E-63A2-AD62-1E092FC3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14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9ED5B7-A30F-8DEC-7FAB-EDADB58E4F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6DEF9-FBD8-5CBD-C9ED-6338593A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00D0-F54E-9044-C8AC-896DE54D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9EFD69E4-F7E5-C125-F6CE-5FD3B46AF4FB}"/>
              </a:ext>
            </a:extLst>
          </p:cNvPr>
          <p:cNvSpPr/>
          <p:nvPr userDrawn="1"/>
        </p:nvSpPr>
        <p:spPr>
          <a:xfrm>
            <a:off x="0" y="-1"/>
            <a:ext cx="8437944" cy="3159889"/>
          </a:xfrm>
          <a:prstGeom prst="halfFrame">
            <a:avLst>
              <a:gd name="adj1" fmla="val 20878"/>
              <a:gd name="adj2" fmla="val 20879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8B40C5-4CF6-FC3A-C38C-8027F99D6301}"/>
              </a:ext>
            </a:extLst>
          </p:cNvPr>
          <p:cNvSpPr/>
          <p:nvPr userDrawn="1"/>
        </p:nvSpPr>
        <p:spPr>
          <a:xfrm>
            <a:off x="3810" y="677799"/>
            <a:ext cx="838200" cy="2749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0E307AC-21C7-E7B0-AD77-FED5124B8E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6689725" cy="6778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26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4783-F212-D4AE-FFDB-490F2F4D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14FE-FB5C-4B43-E063-DAB32B0B4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F0DB9-8093-37F6-3503-C286384C6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022F9-71CB-FDA9-431B-A64EEB81A4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886BD-F7DA-8549-B4D3-0FE021897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AC188-8D35-AA1F-6251-24EF71B1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2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56049-215F-558F-54E9-6C1524EAE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857808-0671-92BC-6903-4428A4643F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CC9BD-6A36-6295-9C87-D799E276C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77F39-920D-93B8-A395-361DED4F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27FBC-83AB-471F-8DD6-DF6743248229}" type="datetimeFigureOut">
              <a:rPr lang="en-GB" smtClean="0"/>
              <a:t>22/05/2025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1016C-E3FF-94E2-3E95-9A9C6ABE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BE500-B4B2-916D-E036-CC1039363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1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0A752D-1A44-D5F2-4E3D-BC1EF8353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03161-D5D4-493E-147A-1DB261F20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2AA7C-4C39-43CF-615E-4C2BC88A6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682C8FF1-746F-A81D-DCBC-B9CECED8420A}"/>
              </a:ext>
            </a:extLst>
          </p:cNvPr>
          <p:cNvSpPr/>
          <p:nvPr userDrawn="1"/>
        </p:nvSpPr>
        <p:spPr>
          <a:xfrm rot="10800000">
            <a:off x="10953135" y="5692877"/>
            <a:ext cx="1238864" cy="1186402"/>
          </a:xfrm>
          <a:prstGeom prst="halfFrame">
            <a:avLst>
              <a:gd name="adj1" fmla="val 26703"/>
              <a:gd name="adj2" fmla="val 27532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45C36-207A-DF91-77EB-6A25C5B84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799" y="65492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fld id="{F2F5B97D-47AF-4C2F-A7B5-72AA6E0DB18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60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hyperlink" Target="https://doi.org/10.48550/arXiv.2403.13598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D539-36A4-5546-F5CA-4F7249BCB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871"/>
            <a:ext cx="9144000" cy="1130445"/>
          </a:xfrm>
        </p:spPr>
        <p:txBody>
          <a:bodyPr>
            <a:noAutofit/>
          </a:bodyPr>
          <a:lstStyle/>
          <a:p>
            <a:r>
              <a:rPr lang="fr-FR" sz="4400" dirty="0"/>
              <a:t>Imaging the </a:t>
            </a:r>
            <a:r>
              <a:rPr lang="fr-FR" sz="4400" dirty="0" err="1"/>
              <a:t>electrocaloric</a:t>
            </a:r>
            <a:r>
              <a:rPr lang="fr-FR" sz="4400" dirty="0"/>
              <a:t> </a:t>
            </a:r>
            <a:br>
              <a:rPr lang="fr-FR" sz="4400" dirty="0"/>
            </a:br>
            <a:r>
              <a:rPr lang="fr-FR" sz="4400" dirty="0" err="1"/>
              <a:t>effect</a:t>
            </a:r>
            <a:r>
              <a:rPr lang="fr-FR" sz="4400" dirty="0"/>
              <a:t> at the </a:t>
            </a:r>
            <a:r>
              <a:rPr lang="fr-FR" sz="4400" dirty="0" err="1"/>
              <a:t>nanoscale</a:t>
            </a:r>
            <a:endParaRPr lang="en-GB" sz="4400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C328DE88-98F6-F9DB-F43A-2A75D7ABABAC}"/>
              </a:ext>
            </a:extLst>
          </p:cNvPr>
          <p:cNvSpPr/>
          <p:nvPr/>
        </p:nvSpPr>
        <p:spPr>
          <a:xfrm>
            <a:off x="2645701" y="1925146"/>
            <a:ext cx="1381991" cy="1379826"/>
          </a:xfrm>
          <a:prstGeom prst="halfFrame">
            <a:avLst>
              <a:gd name="adj1" fmla="val 17844"/>
              <a:gd name="adj2" fmla="val 18157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E888E8-12AC-5049-0AE4-B61E0923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44" y="381466"/>
            <a:ext cx="2456712" cy="947351"/>
          </a:xfrm>
          <a:prstGeom prst="rect">
            <a:avLst/>
          </a:prstGeom>
        </p:spPr>
      </p:pic>
      <p:pic>
        <p:nvPicPr>
          <p:cNvPr id="1026" name="Picture 2" descr="Former Members – Young Minds UCLouvain">
            <a:extLst>
              <a:ext uri="{FF2B5EF4-FFF2-40B4-BE49-F238E27FC236}">
                <a16:creationId xmlns:a16="http://schemas.microsoft.com/office/drawing/2014/main" id="{784C1D0B-86B7-1A17-6DE0-5C4F2BE86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576" y="368877"/>
            <a:ext cx="239077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alf Frame 5">
            <a:extLst>
              <a:ext uri="{FF2B5EF4-FFF2-40B4-BE49-F238E27FC236}">
                <a16:creationId xmlns:a16="http://schemas.microsoft.com/office/drawing/2014/main" id="{57DCD311-D462-0CD2-1002-16DCF1B06D77}"/>
              </a:ext>
            </a:extLst>
          </p:cNvPr>
          <p:cNvSpPr/>
          <p:nvPr/>
        </p:nvSpPr>
        <p:spPr>
          <a:xfrm rot="10800000">
            <a:off x="8156948" y="2619171"/>
            <a:ext cx="1381991" cy="1379826"/>
          </a:xfrm>
          <a:prstGeom prst="halfFrame">
            <a:avLst>
              <a:gd name="adj1" fmla="val 17844"/>
              <a:gd name="adj2" fmla="val 18157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3E08B8-5ED2-A299-C648-7707E392E711}"/>
              </a:ext>
            </a:extLst>
          </p:cNvPr>
          <p:cNvSpPr/>
          <p:nvPr/>
        </p:nvSpPr>
        <p:spPr>
          <a:xfrm>
            <a:off x="2899064" y="2172363"/>
            <a:ext cx="6386512" cy="157941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EEEB52-16B4-1655-4673-1ED8A95E8DBE}"/>
              </a:ext>
            </a:extLst>
          </p:cNvPr>
          <p:cNvGrpSpPr/>
          <p:nvPr/>
        </p:nvGrpSpPr>
        <p:grpSpPr>
          <a:xfrm>
            <a:off x="1569284" y="4331506"/>
            <a:ext cx="9046071" cy="2406965"/>
            <a:chOff x="1524000" y="4327477"/>
            <a:chExt cx="9046071" cy="2406965"/>
          </a:xfrm>
        </p:grpSpPr>
        <p:pic>
          <p:nvPicPr>
            <p:cNvPr id="2052" name="Picture 4" descr="Valentin Fonck - PHD Student (FRIA grant) - Université catholique de  Louvain | LinkedIn">
              <a:extLst>
                <a:ext uri="{FF2B5EF4-FFF2-40B4-BE49-F238E27FC236}">
                  <a16:creationId xmlns:a16="http://schemas.microsoft.com/office/drawing/2014/main" id="{CF23136D-E104-84CB-3262-46F1B162B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992" y="4331506"/>
              <a:ext cx="1579418" cy="157941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1E489E4-3926-F6AC-414D-55D8632E8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0014" t="8664" r="12972" b="23003"/>
            <a:stretch/>
          </p:blipFill>
          <p:spPr>
            <a:xfrm>
              <a:off x="4077632" y="4327477"/>
              <a:ext cx="1589596" cy="1583447"/>
            </a:xfrm>
            <a:prstGeom prst="ellipse">
              <a:avLst/>
            </a:prstGeom>
          </p:spPr>
        </p:pic>
        <p:pic>
          <p:nvPicPr>
            <p:cNvPr id="2056" name="Picture 8" descr="Profile photo of Charalambos Evangeli">
              <a:extLst>
                <a:ext uri="{FF2B5EF4-FFF2-40B4-BE49-F238E27FC236}">
                  <a16:creationId xmlns:a16="http://schemas.microsoft.com/office/drawing/2014/main" id="{06DA365F-7D47-E6EF-E202-8A806FCB1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450" y="4327477"/>
              <a:ext cx="1697027" cy="1697027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4B2B28-B21C-5616-7EAE-C6EDAF39D354}"/>
                </a:ext>
              </a:extLst>
            </p:cNvPr>
            <p:cNvSpPr txBox="1"/>
            <p:nvPr/>
          </p:nvSpPr>
          <p:spPr>
            <a:xfrm>
              <a:off x="1524000" y="6159288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Valentin Fonck</a:t>
              </a:r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30C2C4-C112-B63F-3B77-FD5CCDE8D084}"/>
                </a:ext>
              </a:extLst>
            </p:cNvPr>
            <p:cNvSpPr txBox="1"/>
            <p:nvPr/>
          </p:nvSpPr>
          <p:spPr>
            <a:xfrm>
              <a:off x="4163084" y="6159288"/>
              <a:ext cx="1418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Jean </a:t>
              </a:r>
              <a:r>
                <a:rPr lang="fr-FR" dirty="0" err="1"/>
                <a:t>Spièce</a:t>
              </a:r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2D5D9C-199E-E51C-32F2-B3998A58CC9E}"/>
                </a:ext>
              </a:extLst>
            </p:cNvPr>
            <p:cNvSpPr txBox="1"/>
            <p:nvPr/>
          </p:nvSpPr>
          <p:spPr>
            <a:xfrm>
              <a:off x="6113288" y="6088111"/>
              <a:ext cx="2062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/>
                <a:t>Charalambos</a:t>
              </a:r>
              <a:r>
                <a:rPr lang="fr-FR" dirty="0"/>
                <a:t> </a:t>
              </a:r>
              <a:r>
                <a:rPr lang="fr-FR" dirty="0" err="1"/>
                <a:t>Evangeli</a:t>
              </a:r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E38B32-E2E7-76E2-F2F7-CFE93385DA9A}"/>
                </a:ext>
              </a:extLst>
            </p:cNvPr>
            <p:cNvSpPr txBox="1"/>
            <p:nvPr/>
          </p:nvSpPr>
          <p:spPr>
            <a:xfrm>
              <a:off x="8507807" y="6189991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Pascal Gehring</a:t>
              </a:r>
              <a:endParaRPr lang="en-GB" dirty="0"/>
            </a:p>
          </p:txBody>
        </p:sp>
      </p:grpSp>
      <p:pic>
        <p:nvPicPr>
          <p:cNvPr id="3" name="Picture 2" descr="Project Partners |">
            <a:extLst>
              <a:ext uri="{FF2B5EF4-FFF2-40B4-BE49-F238E27FC236}">
                <a16:creationId xmlns:a16="http://schemas.microsoft.com/office/drawing/2014/main" id="{4F7D7C4A-9F16-3DD4-DF62-698AB5040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t="12383" r="15465" b="16361"/>
          <a:stretch/>
        </p:blipFill>
        <p:spPr bwMode="auto">
          <a:xfrm>
            <a:off x="8687664" y="4274715"/>
            <a:ext cx="1702550" cy="16970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01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4A20D-1B02-52ED-FF6A-74195EA1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61BD21-A1BA-9490-8275-03634CA2AF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Takeaway</a:t>
            </a:r>
            <a:r>
              <a:rPr lang="fr-FR" dirty="0"/>
              <a:t> message</a:t>
            </a:r>
            <a:endParaRPr lang="en-GB" dirty="0"/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2BC1C1CB-B524-4687-30C7-9AF9D23D04D8}"/>
              </a:ext>
            </a:extLst>
          </p:cNvPr>
          <p:cNvSpPr/>
          <p:nvPr/>
        </p:nvSpPr>
        <p:spPr>
          <a:xfrm>
            <a:off x="5901256" y="241804"/>
            <a:ext cx="6174889" cy="4051212"/>
          </a:xfrm>
          <a:prstGeom prst="cloud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CFD0E-5306-ADD6-F4EF-33BF3BBFE7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14" t="8664" r="12972" b="23003"/>
          <a:stretch/>
        </p:blipFill>
        <p:spPr>
          <a:xfrm>
            <a:off x="9983389" y="4671659"/>
            <a:ext cx="1589596" cy="1583447"/>
          </a:xfrm>
          <a:prstGeom prst="ellipse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8652C8D-AA9C-BC86-F4C8-146905D08D75}"/>
              </a:ext>
            </a:extLst>
          </p:cNvPr>
          <p:cNvSpPr/>
          <p:nvPr/>
        </p:nvSpPr>
        <p:spPr>
          <a:xfrm>
            <a:off x="9699339" y="4107673"/>
            <a:ext cx="508591" cy="2744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54EF54-9A51-0B98-8C5F-2F054801C1F6}"/>
              </a:ext>
            </a:extLst>
          </p:cNvPr>
          <p:cNvSpPr/>
          <p:nvPr/>
        </p:nvSpPr>
        <p:spPr>
          <a:xfrm>
            <a:off x="10207930" y="4438196"/>
            <a:ext cx="268150" cy="24715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diagram of 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7587DCB8-E10D-8B19-2E9D-A3A9B44423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57" y="844700"/>
            <a:ext cx="4914089" cy="2753023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AC5F26-C307-DC4D-2914-5EC5921CAF5D}"/>
              </a:ext>
            </a:extLst>
          </p:cNvPr>
          <p:cNvSpPr txBox="1"/>
          <p:nvPr/>
        </p:nvSpPr>
        <p:spPr>
          <a:xfrm>
            <a:off x="445829" y="3837246"/>
            <a:ext cx="5651174" cy="2554545"/>
          </a:xfrm>
          <a:prstGeom prst="rect">
            <a:avLst/>
          </a:prstGeom>
          <a:noFill/>
          <a:ln w="5715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156082"/>
                </a:solidFill>
              </a:rPr>
              <a:t>With</a:t>
            </a:r>
            <a:r>
              <a:rPr lang="fr-FR" sz="2000" b="1" dirty="0">
                <a:solidFill>
                  <a:srgbClr val="156082"/>
                </a:solidFill>
              </a:rPr>
              <a:t> </a:t>
            </a:r>
            <a:r>
              <a:rPr lang="fr-FR" sz="2000" b="1" dirty="0" err="1">
                <a:solidFill>
                  <a:srgbClr val="156082"/>
                </a:solidFill>
              </a:rPr>
              <a:t>this</a:t>
            </a:r>
            <a:r>
              <a:rPr lang="fr-FR" sz="2000" b="1" dirty="0">
                <a:solidFill>
                  <a:srgbClr val="156082"/>
                </a:solidFill>
              </a:rPr>
              <a:t> technique </a:t>
            </a:r>
            <a:r>
              <a:rPr lang="fr-FR" sz="2000" b="1" dirty="0" err="1">
                <a:solidFill>
                  <a:srgbClr val="156082"/>
                </a:solidFill>
              </a:rPr>
              <a:t>we</a:t>
            </a:r>
            <a:r>
              <a:rPr lang="fr-FR" sz="2000" b="1" dirty="0">
                <a:solidFill>
                  <a:srgbClr val="156082"/>
                </a:solidFill>
              </a:rPr>
              <a:t> :</a:t>
            </a: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b="1" dirty="0" err="1"/>
              <a:t>Imaged</a:t>
            </a:r>
            <a:r>
              <a:rPr lang="fr-FR" sz="2000" dirty="0"/>
              <a:t> the ECE on the nm </a:t>
            </a:r>
            <a:r>
              <a:rPr lang="fr-FR" sz="2000" dirty="0" err="1"/>
              <a:t>scale</a:t>
            </a: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b="1" dirty="0" err="1"/>
              <a:t>Completed</a:t>
            </a:r>
            <a:r>
              <a:rPr lang="fr-FR" sz="2000" dirty="0"/>
              <a:t> the </a:t>
            </a:r>
            <a:r>
              <a:rPr lang="fr-FR" sz="2000" dirty="0" err="1"/>
              <a:t>picture</a:t>
            </a:r>
            <a:r>
              <a:rPr lang="fr-FR" sz="2000" dirty="0"/>
              <a:t> </a:t>
            </a:r>
            <a:r>
              <a:rPr lang="fr-FR" sz="2000" dirty="0" err="1"/>
              <a:t>using</a:t>
            </a:r>
            <a:r>
              <a:rPr lang="fr-FR" sz="2000" dirty="0"/>
              <a:t> the </a:t>
            </a:r>
            <a:r>
              <a:rPr lang="fr-FR" sz="2000" dirty="0" err="1"/>
              <a:t>other</a:t>
            </a:r>
            <a:r>
              <a:rPr lang="fr-FR" sz="2000" dirty="0"/>
              <a:t> </a:t>
            </a:r>
            <a:r>
              <a:rPr lang="fr-FR" sz="2000" dirty="0" err="1"/>
              <a:t>signals</a:t>
            </a:r>
            <a:r>
              <a:rPr lang="fr-FR" sz="2000" dirty="0"/>
              <a:t> </a:t>
            </a:r>
            <a:br>
              <a:rPr lang="fr-FR" sz="2000" dirty="0"/>
            </a:br>
            <a:r>
              <a:rPr lang="fr-FR" sz="2000" dirty="0"/>
              <a:t>(thermal </a:t>
            </a:r>
            <a:r>
              <a:rPr lang="fr-FR" sz="2000" dirty="0" err="1"/>
              <a:t>conductivity</a:t>
            </a:r>
            <a:r>
              <a:rPr lang="fr-FR" sz="2000" dirty="0"/>
              <a:t> and </a:t>
            </a:r>
            <a:r>
              <a:rPr lang="fr-FR" sz="2000" dirty="0" err="1"/>
              <a:t>piezoforce</a:t>
            </a:r>
            <a:r>
              <a:rPr lang="fr-FR" sz="2000" dirty="0"/>
              <a:t>)</a:t>
            </a: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b="1" dirty="0" err="1"/>
              <a:t>Developed</a:t>
            </a:r>
            <a:r>
              <a:rPr lang="fr-FR" sz="2000" dirty="0"/>
              <a:t> a new technique </a:t>
            </a:r>
            <a:r>
              <a:rPr lang="fr-FR" sz="2000" dirty="0" err="1"/>
              <a:t>that</a:t>
            </a:r>
            <a:r>
              <a:rPr lang="fr-FR" sz="2000" dirty="0"/>
              <a:t> can </a:t>
            </a:r>
            <a:r>
              <a:rPr lang="fr-FR" sz="2000" dirty="0" err="1"/>
              <a:t>complement</a:t>
            </a:r>
            <a:r>
              <a:rPr lang="fr-FR" sz="2000" dirty="0"/>
              <a:t> the </a:t>
            </a:r>
            <a:r>
              <a:rPr lang="fr-FR" sz="2000" dirty="0" err="1"/>
              <a:t>emerging</a:t>
            </a:r>
            <a:r>
              <a:rPr lang="fr-FR" sz="2000" dirty="0"/>
              <a:t> ECE </a:t>
            </a:r>
            <a:r>
              <a:rPr lang="fr-FR" sz="2000" dirty="0" err="1"/>
              <a:t>toolbox</a:t>
            </a:r>
            <a:endParaRPr lang="fr-FR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005537-C1C5-BE4A-2C5B-45646C18F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829" y="954616"/>
            <a:ext cx="5123699" cy="215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ank You PNG Images | Free Photos, PNG Stickers, Wallpapers &amp; Backgrounds  - rawpixel">
            <a:extLst>
              <a:ext uri="{FF2B5EF4-FFF2-40B4-BE49-F238E27FC236}">
                <a16:creationId xmlns:a16="http://schemas.microsoft.com/office/drawing/2014/main" id="{233BEB35-E4DB-BD62-03AD-71D41651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000" r="90000">
                        <a14:foregroundMark x1="64375" y1="49250" x2="64375" y2="49250"/>
                        <a14:foregroundMark x1="72625" y1="58750" x2="72625" y2="58750"/>
                        <a14:foregroundMark x1="89250" y1="37000" x2="89250" y2="37000"/>
                        <a14:foregroundMark x1="9875" y1="68000" x2="9875" y2="68000"/>
                        <a14:foregroundMark x1="6000" y1="48250" x2="6000" y2="48250"/>
                        <a14:foregroundMark x1="28875" y1="67750" x2="28875" y2="67750"/>
                        <a14:foregroundMark x1="45375" y1="56750" x2="45375" y2="56750"/>
                        <a14:foregroundMark x1="49875" y1="52000" x2="49875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120" y="-233680"/>
            <a:ext cx="5445760" cy="272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aceholder image">
            <a:extLst>
              <a:ext uri="{FF2B5EF4-FFF2-40B4-BE49-F238E27FC236}">
                <a16:creationId xmlns:a16="http://schemas.microsoft.com/office/drawing/2014/main" id="{6898B7E7-0F8F-29BE-9D90-162B2DE3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086" y="2264200"/>
            <a:ext cx="6534467" cy="45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6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049C9-3885-CC61-786B-DBE11E47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988078-0AC5-862B-6A79-54B7A1C58C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3600" dirty="0"/>
              <a:t>Scanning thermal </a:t>
            </a:r>
            <a:r>
              <a:rPr lang="fr-FR" sz="3600" dirty="0" err="1"/>
              <a:t>microscopy</a:t>
            </a:r>
            <a:endParaRPr lang="en-GB" sz="3600" dirty="0"/>
          </a:p>
        </p:txBody>
      </p:sp>
      <p:pic>
        <p:nvPicPr>
          <p:cNvPr id="4" name="Picture 6" descr="https://www.azonano.com/images/Article_Images/ImageForArticle_2427(2).jpg">
            <a:extLst>
              <a:ext uri="{FF2B5EF4-FFF2-40B4-BE49-F238E27FC236}">
                <a16:creationId xmlns:a16="http://schemas.microsoft.com/office/drawing/2014/main" id="{A81F956D-C6F7-B2C6-0315-D50A84A75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55" y="4790208"/>
            <a:ext cx="4334423" cy="151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3E64982-8809-2097-E498-B0F2544694FA}"/>
              </a:ext>
            </a:extLst>
          </p:cNvPr>
          <p:cNvGrpSpPr/>
          <p:nvPr/>
        </p:nvGrpSpPr>
        <p:grpSpPr>
          <a:xfrm>
            <a:off x="995761" y="913571"/>
            <a:ext cx="4521812" cy="3876637"/>
            <a:chOff x="380665" y="955135"/>
            <a:chExt cx="5579561" cy="4343166"/>
          </a:xfrm>
        </p:grpSpPr>
        <p:pic>
          <p:nvPicPr>
            <p:cNvPr id="3" name="Picture 2" descr="A diagram of a plane&#10;&#10;AI-generated content may be incorrect.">
              <a:extLst>
                <a:ext uri="{FF2B5EF4-FFF2-40B4-BE49-F238E27FC236}">
                  <a16:creationId xmlns:a16="http://schemas.microsoft.com/office/drawing/2014/main" id="{34BC3AA2-53A2-0555-C79F-DFC7B717D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380665" y="955135"/>
              <a:ext cx="5579561" cy="434316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4DC95A-0E34-7294-2A9B-D9BA501490B7}"/>
                </a:ext>
              </a:extLst>
            </p:cNvPr>
            <p:cNvSpPr/>
            <p:nvPr/>
          </p:nvSpPr>
          <p:spPr>
            <a:xfrm>
              <a:off x="518160" y="1184910"/>
              <a:ext cx="262890" cy="24003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821BCC-3B7E-7AD3-31D1-46649C91DBE9}"/>
              </a:ext>
            </a:extLst>
          </p:cNvPr>
          <p:cNvSpPr/>
          <p:nvPr/>
        </p:nvSpPr>
        <p:spPr>
          <a:xfrm>
            <a:off x="2604135" y="2428875"/>
            <a:ext cx="171450" cy="350520"/>
          </a:xfrm>
          <a:custGeom>
            <a:avLst/>
            <a:gdLst>
              <a:gd name="connsiteX0" fmla="*/ 0 w 171450"/>
              <a:gd name="connsiteY0" fmla="*/ 0 h 350520"/>
              <a:gd name="connsiteX1" fmla="*/ 125730 w 171450"/>
              <a:gd name="connsiteY1" fmla="*/ 350520 h 350520"/>
              <a:gd name="connsiteX2" fmla="*/ 171450 w 171450"/>
              <a:gd name="connsiteY2" fmla="*/ 30480 h 350520"/>
              <a:gd name="connsiteX3" fmla="*/ 0 w 171450"/>
              <a:gd name="connsiteY3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" h="350520">
                <a:moveTo>
                  <a:pt x="0" y="0"/>
                </a:moveTo>
                <a:lnTo>
                  <a:pt x="125730" y="350520"/>
                </a:lnTo>
                <a:lnTo>
                  <a:pt x="171450" y="3048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2202CC-9524-24DE-82EB-CC0F6921B2E3}"/>
              </a:ext>
            </a:extLst>
          </p:cNvPr>
          <p:cNvSpPr/>
          <p:nvPr/>
        </p:nvSpPr>
        <p:spPr>
          <a:xfrm>
            <a:off x="2232660" y="2583181"/>
            <a:ext cx="979170" cy="720458"/>
          </a:xfrm>
          <a:prstGeom prst="ellipse">
            <a:avLst/>
          </a:prstGeom>
          <a:gradFill flip="none" rotWithShape="1">
            <a:gsLst>
              <a:gs pos="0">
                <a:srgbClr val="C00000"/>
              </a:gs>
              <a:gs pos="57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6AA32C-BD33-4F7D-CF42-458C1C851681}"/>
              </a:ext>
            </a:extLst>
          </p:cNvPr>
          <p:cNvSpPr/>
          <p:nvPr/>
        </p:nvSpPr>
        <p:spPr>
          <a:xfrm>
            <a:off x="2737485" y="2426970"/>
            <a:ext cx="135255" cy="365760"/>
          </a:xfrm>
          <a:custGeom>
            <a:avLst/>
            <a:gdLst>
              <a:gd name="connsiteX0" fmla="*/ 36195 w 135255"/>
              <a:gd name="connsiteY0" fmla="*/ 15240 h 365760"/>
              <a:gd name="connsiteX1" fmla="*/ 0 w 135255"/>
              <a:gd name="connsiteY1" fmla="*/ 365760 h 365760"/>
              <a:gd name="connsiteX2" fmla="*/ 135255 w 135255"/>
              <a:gd name="connsiteY2" fmla="*/ 0 h 365760"/>
              <a:gd name="connsiteX3" fmla="*/ 36195 w 135255"/>
              <a:gd name="connsiteY3" fmla="*/ 1524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255" h="365760">
                <a:moveTo>
                  <a:pt x="36195" y="15240"/>
                </a:moveTo>
                <a:lnTo>
                  <a:pt x="0" y="365760"/>
                </a:lnTo>
                <a:lnTo>
                  <a:pt x="135255" y="0"/>
                </a:lnTo>
                <a:lnTo>
                  <a:pt x="36195" y="15240"/>
                </a:lnTo>
                <a:close/>
              </a:path>
            </a:pathLst>
          </a:custGeom>
          <a:solidFill>
            <a:srgbClr val="076E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A42E76-8207-C42D-FF44-1B704135DF98}"/>
              </a:ext>
            </a:extLst>
          </p:cNvPr>
          <p:cNvSpPr/>
          <p:nvPr/>
        </p:nvSpPr>
        <p:spPr>
          <a:xfrm>
            <a:off x="2590800" y="2420302"/>
            <a:ext cx="177165" cy="402908"/>
          </a:xfrm>
          <a:custGeom>
            <a:avLst/>
            <a:gdLst>
              <a:gd name="connsiteX0" fmla="*/ 0 w 171450"/>
              <a:gd name="connsiteY0" fmla="*/ 0 h 350520"/>
              <a:gd name="connsiteX1" fmla="*/ 125730 w 171450"/>
              <a:gd name="connsiteY1" fmla="*/ 350520 h 350520"/>
              <a:gd name="connsiteX2" fmla="*/ 171450 w 171450"/>
              <a:gd name="connsiteY2" fmla="*/ 30480 h 350520"/>
              <a:gd name="connsiteX3" fmla="*/ 0 w 171450"/>
              <a:gd name="connsiteY3" fmla="*/ 0 h 350520"/>
              <a:gd name="connsiteX0" fmla="*/ 0 w 164380"/>
              <a:gd name="connsiteY0" fmla="*/ 0 h 350520"/>
              <a:gd name="connsiteX1" fmla="*/ 125730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  <a:gd name="connsiteX0" fmla="*/ 0 w 164380"/>
              <a:gd name="connsiteY0" fmla="*/ 0 h 350520"/>
              <a:gd name="connsiteX1" fmla="*/ 127498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  <a:gd name="connsiteX0" fmla="*/ 0 w 164380"/>
              <a:gd name="connsiteY0" fmla="*/ 0 h 350520"/>
              <a:gd name="connsiteX1" fmla="*/ 129265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380" h="350520">
                <a:moveTo>
                  <a:pt x="0" y="0"/>
                </a:moveTo>
                <a:lnTo>
                  <a:pt x="129265" y="350520"/>
                </a:lnTo>
                <a:lnTo>
                  <a:pt x="164380" y="2550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/>
              </a:gs>
              <a:gs pos="85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D933AD1-2978-E226-93E4-1E0204D72B2F}"/>
              </a:ext>
            </a:extLst>
          </p:cNvPr>
          <p:cNvSpPr/>
          <p:nvPr/>
        </p:nvSpPr>
        <p:spPr>
          <a:xfrm>
            <a:off x="2729865" y="2433638"/>
            <a:ext cx="142875" cy="388620"/>
          </a:xfrm>
          <a:custGeom>
            <a:avLst/>
            <a:gdLst>
              <a:gd name="connsiteX0" fmla="*/ 36195 w 135255"/>
              <a:gd name="connsiteY0" fmla="*/ 15240 h 365760"/>
              <a:gd name="connsiteX1" fmla="*/ 0 w 135255"/>
              <a:gd name="connsiteY1" fmla="*/ 365760 h 365760"/>
              <a:gd name="connsiteX2" fmla="*/ 135255 w 135255"/>
              <a:gd name="connsiteY2" fmla="*/ 0 h 365760"/>
              <a:gd name="connsiteX3" fmla="*/ 36195 w 135255"/>
              <a:gd name="connsiteY3" fmla="*/ 15240 h 365760"/>
              <a:gd name="connsiteX0" fmla="*/ 43815 w 142875"/>
              <a:gd name="connsiteY0" fmla="*/ 15240 h 388620"/>
              <a:gd name="connsiteX1" fmla="*/ 0 w 142875"/>
              <a:gd name="connsiteY1" fmla="*/ 388620 h 388620"/>
              <a:gd name="connsiteX2" fmla="*/ 142875 w 142875"/>
              <a:gd name="connsiteY2" fmla="*/ 0 h 388620"/>
              <a:gd name="connsiteX3" fmla="*/ 43815 w 142875"/>
              <a:gd name="connsiteY3" fmla="*/ 15240 h 38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875" h="388620">
                <a:moveTo>
                  <a:pt x="43815" y="15240"/>
                </a:moveTo>
                <a:lnTo>
                  <a:pt x="0" y="388620"/>
                </a:lnTo>
                <a:lnTo>
                  <a:pt x="142875" y="0"/>
                </a:lnTo>
                <a:lnTo>
                  <a:pt x="43815" y="1524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84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8" name="Picture 4" descr="pc monitor screen icon illustration 13473437 PNG">
            <a:extLst>
              <a:ext uri="{FF2B5EF4-FFF2-40B4-BE49-F238E27FC236}">
                <a16:creationId xmlns:a16="http://schemas.microsoft.com/office/drawing/2014/main" id="{72F0FF95-3B2C-5EC1-C930-2C4973687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58" y="1225787"/>
            <a:ext cx="1548130" cy="15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4A1240-0B3D-0146-352C-6EEB4673EDD9}"/>
              </a:ext>
            </a:extLst>
          </p:cNvPr>
          <p:cNvCxnSpPr>
            <a:cxnSpLocks/>
          </p:cNvCxnSpPr>
          <p:nvPr/>
        </p:nvCxnSpPr>
        <p:spPr>
          <a:xfrm>
            <a:off x="5791200" y="1940560"/>
            <a:ext cx="647123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C3AA9A-FAED-AB34-A3A0-F0A0A6280EC9}"/>
              </a:ext>
            </a:extLst>
          </p:cNvPr>
          <p:cNvSpPr/>
          <p:nvPr/>
        </p:nvSpPr>
        <p:spPr>
          <a:xfrm>
            <a:off x="4770120" y="1332911"/>
            <a:ext cx="980440" cy="244204"/>
          </a:xfrm>
          <a:custGeom>
            <a:avLst/>
            <a:gdLst>
              <a:gd name="connsiteX0" fmla="*/ 0 w 980440"/>
              <a:gd name="connsiteY0" fmla="*/ 244204 h 244204"/>
              <a:gd name="connsiteX1" fmla="*/ 370840 w 980440"/>
              <a:gd name="connsiteY1" fmla="*/ 364 h 244204"/>
              <a:gd name="connsiteX2" fmla="*/ 980440 w 980440"/>
              <a:gd name="connsiteY2" fmla="*/ 198484 h 24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0440" h="244204">
                <a:moveTo>
                  <a:pt x="0" y="244204"/>
                </a:moveTo>
                <a:cubicBezTo>
                  <a:pt x="103716" y="126094"/>
                  <a:pt x="207433" y="7984"/>
                  <a:pt x="370840" y="364"/>
                </a:cubicBezTo>
                <a:cubicBezTo>
                  <a:pt x="534247" y="-7256"/>
                  <a:pt x="913553" y="106197"/>
                  <a:pt x="980440" y="198484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3DD28A-D602-0F47-9DEF-D8BDD3F1D063}"/>
              </a:ext>
            </a:extLst>
          </p:cNvPr>
          <p:cNvSpPr/>
          <p:nvPr/>
        </p:nvSpPr>
        <p:spPr>
          <a:xfrm rot="18713228" flipV="1">
            <a:off x="4796287" y="2161485"/>
            <a:ext cx="922721" cy="496674"/>
          </a:xfrm>
          <a:custGeom>
            <a:avLst/>
            <a:gdLst>
              <a:gd name="connsiteX0" fmla="*/ 0 w 1000760"/>
              <a:gd name="connsiteY0" fmla="*/ 396018 h 396018"/>
              <a:gd name="connsiteX1" fmla="*/ 1000760 w 1000760"/>
              <a:gd name="connsiteY1" fmla="*/ 9938 h 39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760" h="396018">
                <a:moveTo>
                  <a:pt x="0" y="396018"/>
                </a:moveTo>
                <a:cubicBezTo>
                  <a:pt x="331470" y="172921"/>
                  <a:pt x="662940" y="-50175"/>
                  <a:pt x="1000760" y="9938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8B6D18-3925-2A77-F58C-7BD601804F0C}"/>
              </a:ext>
            </a:extLst>
          </p:cNvPr>
          <p:cNvSpPr/>
          <p:nvPr/>
        </p:nvSpPr>
        <p:spPr>
          <a:xfrm>
            <a:off x="6426200" y="1574358"/>
            <a:ext cx="650240" cy="374281"/>
          </a:xfrm>
          <a:custGeom>
            <a:avLst/>
            <a:gdLst>
              <a:gd name="connsiteX0" fmla="*/ 0 w 655320"/>
              <a:gd name="connsiteY0" fmla="*/ 360697 h 421657"/>
              <a:gd name="connsiteX1" fmla="*/ 96520 w 655320"/>
              <a:gd name="connsiteY1" fmla="*/ 17 h 421657"/>
              <a:gd name="connsiteX2" fmla="*/ 264160 w 655320"/>
              <a:gd name="connsiteY2" fmla="*/ 345457 h 421657"/>
              <a:gd name="connsiteX3" fmla="*/ 655320 w 655320"/>
              <a:gd name="connsiteY3" fmla="*/ 421657 h 421657"/>
              <a:gd name="connsiteX0" fmla="*/ 0 w 670560"/>
              <a:gd name="connsiteY0" fmla="*/ 413711 h 421966"/>
              <a:gd name="connsiteX1" fmla="*/ 111760 w 670560"/>
              <a:gd name="connsiteY1" fmla="*/ 326 h 421966"/>
              <a:gd name="connsiteX2" fmla="*/ 279400 w 670560"/>
              <a:gd name="connsiteY2" fmla="*/ 345766 h 421966"/>
              <a:gd name="connsiteX3" fmla="*/ 670560 w 670560"/>
              <a:gd name="connsiteY3" fmla="*/ 421966 h 421966"/>
              <a:gd name="connsiteX0" fmla="*/ 0 w 650240"/>
              <a:gd name="connsiteY0" fmla="*/ 431461 h 431461"/>
              <a:gd name="connsiteX1" fmla="*/ 91440 w 650240"/>
              <a:gd name="connsiteY1" fmla="*/ 508 h 431461"/>
              <a:gd name="connsiteX2" fmla="*/ 259080 w 650240"/>
              <a:gd name="connsiteY2" fmla="*/ 345948 h 431461"/>
              <a:gd name="connsiteX3" fmla="*/ 650240 w 650240"/>
              <a:gd name="connsiteY3" fmla="*/ 422148 h 43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240" h="431461">
                <a:moveTo>
                  <a:pt x="0" y="431461"/>
                </a:moveTo>
                <a:cubicBezTo>
                  <a:pt x="26246" y="252391"/>
                  <a:pt x="48260" y="14760"/>
                  <a:pt x="91440" y="508"/>
                </a:cubicBezTo>
                <a:cubicBezTo>
                  <a:pt x="134620" y="-13744"/>
                  <a:pt x="165947" y="275675"/>
                  <a:pt x="259080" y="345948"/>
                </a:cubicBezTo>
                <a:cubicBezTo>
                  <a:pt x="352213" y="416221"/>
                  <a:pt x="501226" y="419184"/>
                  <a:pt x="650240" y="422148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 diagram of different types of heat&#10;&#10;AI-generated content may be incorrect.">
            <a:extLst>
              <a:ext uri="{FF2B5EF4-FFF2-40B4-BE49-F238E27FC236}">
                <a16:creationId xmlns:a16="http://schemas.microsoft.com/office/drawing/2014/main" id="{0A4F0A5A-CB6C-07F9-23F6-4C95CEE2B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49"/>
          <a:stretch/>
        </p:blipFill>
        <p:spPr>
          <a:xfrm>
            <a:off x="7673535" y="292137"/>
            <a:ext cx="3828659" cy="3968172"/>
          </a:xfrm>
          <a:prstGeom prst="rect">
            <a:avLst/>
          </a:prstGeom>
        </p:spPr>
      </p:pic>
      <p:pic>
        <p:nvPicPr>
          <p:cNvPr id="20" name="Picture 19" descr="A diagram of different types of heat&#10;&#10;AI-generated content may be incorrect.">
            <a:extLst>
              <a:ext uri="{FF2B5EF4-FFF2-40B4-BE49-F238E27FC236}">
                <a16:creationId xmlns:a16="http://schemas.microsoft.com/office/drawing/2014/main" id="{F18727DB-B79B-94F2-277D-1D554FAEC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8" t="14908" b="14724"/>
          <a:stretch/>
        </p:blipFill>
        <p:spPr>
          <a:xfrm rot="5400000">
            <a:off x="9571337" y="3012526"/>
            <a:ext cx="348027" cy="27949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40C959F-5DDD-7E89-9C5A-FF8519393312}"/>
              </a:ext>
            </a:extLst>
          </p:cNvPr>
          <p:cNvSpPr/>
          <p:nvPr/>
        </p:nvSpPr>
        <p:spPr>
          <a:xfrm>
            <a:off x="9824720" y="615865"/>
            <a:ext cx="1574800" cy="14770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13CE4D-9AE5-810D-D23E-D448123063A7}"/>
              </a:ext>
            </a:extLst>
          </p:cNvPr>
          <p:cNvSpPr/>
          <p:nvPr/>
        </p:nvSpPr>
        <p:spPr>
          <a:xfrm>
            <a:off x="8013064" y="594363"/>
            <a:ext cx="1574800" cy="14770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75F4BB-BCED-A1EE-93CD-AD36E3F2143E}"/>
              </a:ext>
            </a:extLst>
          </p:cNvPr>
          <p:cNvSpPr/>
          <p:nvPr/>
        </p:nvSpPr>
        <p:spPr>
          <a:xfrm>
            <a:off x="9824720" y="2433638"/>
            <a:ext cx="1574800" cy="14770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EE1894-34BC-2787-1C51-95B5B49FB855}"/>
              </a:ext>
            </a:extLst>
          </p:cNvPr>
          <p:cNvSpPr/>
          <p:nvPr/>
        </p:nvSpPr>
        <p:spPr>
          <a:xfrm>
            <a:off x="10081390" y="103812"/>
            <a:ext cx="1061459" cy="434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A0D217-91B4-8F96-2A44-2765A5540E73}"/>
              </a:ext>
            </a:extLst>
          </p:cNvPr>
          <p:cNvSpPr/>
          <p:nvPr/>
        </p:nvSpPr>
        <p:spPr>
          <a:xfrm rot="5400000">
            <a:off x="7127154" y="1152485"/>
            <a:ext cx="1061459" cy="434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CA5B8A-1340-27D0-FD9F-C66A0B70C7D2}"/>
              </a:ext>
            </a:extLst>
          </p:cNvPr>
          <p:cNvSpPr/>
          <p:nvPr/>
        </p:nvSpPr>
        <p:spPr>
          <a:xfrm>
            <a:off x="8269734" y="2212848"/>
            <a:ext cx="1061459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E08743-38D0-7CFF-73BB-53355A58484C}"/>
              </a:ext>
            </a:extLst>
          </p:cNvPr>
          <p:cNvSpPr/>
          <p:nvPr/>
        </p:nvSpPr>
        <p:spPr>
          <a:xfrm>
            <a:off x="9984862" y="2235637"/>
            <a:ext cx="1323218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2550C21-69B2-99EA-339F-C5C8A56094AE}"/>
              </a:ext>
            </a:extLst>
          </p:cNvPr>
          <p:cNvSpPr/>
          <p:nvPr/>
        </p:nvSpPr>
        <p:spPr>
          <a:xfrm>
            <a:off x="9984862" y="4005103"/>
            <a:ext cx="1323218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C535B34-FA31-3D76-B7A4-B938CAEDC17E}"/>
              </a:ext>
            </a:extLst>
          </p:cNvPr>
          <p:cNvSpPr/>
          <p:nvPr/>
        </p:nvSpPr>
        <p:spPr>
          <a:xfrm>
            <a:off x="9984862" y="4236009"/>
            <a:ext cx="1323218" cy="3237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336DD4-3ABE-F434-C405-F726B1C38D4C}"/>
              </a:ext>
            </a:extLst>
          </p:cNvPr>
          <p:cNvSpPr/>
          <p:nvPr/>
        </p:nvSpPr>
        <p:spPr>
          <a:xfrm>
            <a:off x="8013064" y="640664"/>
            <a:ext cx="188223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C21B04F-A576-8847-2E08-90D5567B4A16}"/>
              </a:ext>
            </a:extLst>
          </p:cNvPr>
          <p:cNvSpPr/>
          <p:nvPr/>
        </p:nvSpPr>
        <p:spPr>
          <a:xfrm>
            <a:off x="9775360" y="656575"/>
            <a:ext cx="188223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AE8C11F-51EE-EB39-1342-111F8865B61A}"/>
              </a:ext>
            </a:extLst>
          </p:cNvPr>
          <p:cNvSpPr/>
          <p:nvPr/>
        </p:nvSpPr>
        <p:spPr>
          <a:xfrm>
            <a:off x="9775360" y="2457398"/>
            <a:ext cx="188223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2350EFC-EDB3-90F6-F049-45E98B5709DB}"/>
              </a:ext>
            </a:extLst>
          </p:cNvPr>
          <p:cNvSpPr/>
          <p:nvPr/>
        </p:nvSpPr>
        <p:spPr>
          <a:xfrm>
            <a:off x="8005437" y="2433638"/>
            <a:ext cx="188223" cy="16083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8706CEC-7E1D-E116-F763-54B01B2985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543" y="4763106"/>
            <a:ext cx="2661482" cy="176035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1984949-AFAA-FBB7-DDCB-553C14F0C7A7}"/>
              </a:ext>
            </a:extLst>
          </p:cNvPr>
          <p:cNvSpPr txBox="1"/>
          <p:nvPr/>
        </p:nvSpPr>
        <p:spPr>
          <a:xfrm>
            <a:off x="995759" y="6001370"/>
            <a:ext cx="659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5um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457FC-7EF5-1BDE-CAD5-9BB18DB67C1B}"/>
              </a:ext>
            </a:extLst>
          </p:cNvPr>
          <p:cNvSpPr txBox="1"/>
          <p:nvPr/>
        </p:nvSpPr>
        <p:spPr>
          <a:xfrm>
            <a:off x="-2083235" y="6580371"/>
            <a:ext cx="61929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900" dirty="0">
                <a:solidFill>
                  <a:schemeClr val="bg2">
                    <a:lumMod val="50000"/>
                  </a:schemeClr>
                </a:solidFill>
                <a:effectLst/>
              </a:rPr>
              <a:t>Razeghi, M. </a:t>
            </a:r>
            <a:r>
              <a:rPr lang="en-GB" sz="900" i="1" dirty="0">
                <a:solidFill>
                  <a:schemeClr val="bg2">
                    <a:lumMod val="50000"/>
                  </a:schemeClr>
                </a:solidFill>
                <a:effectLst/>
              </a:rPr>
              <a:t>et al.</a:t>
            </a:r>
            <a:r>
              <a:rPr lang="en-GB" sz="900" dirty="0">
                <a:solidFill>
                  <a:schemeClr val="bg2">
                    <a:lumMod val="50000"/>
                  </a:schemeClr>
                </a:solidFill>
                <a:effectLst/>
              </a:rPr>
              <a:t> Preprint at </a:t>
            </a:r>
            <a:r>
              <a:rPr lang="en-GB" sz="900" dirty="0">
                <a:solidFill>
                  <a:schemeClr val="bg2">
                    <a:lumMod val="50000"/>
                  </a:schemeClr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https://doi.org/10.48550/arXiv.2403.13598</a:t>
            </a:r>
            <a:r>
              <a:rPr lang="en-GB" sz="900" dirty="0">
                <a:solidFill>
                  <a:schemeClr val="bg2">
                    <a:lumMod val="50000"/>
                  </a:schemeClr>
                </a:solidFill>
                <a:effectLst/>
              </a:rPr>
              <a:t> (2024).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BD087F-EAA4-BC21-7C85-E84D683260D9}"/>
              </a:ext>
            </a:extLst>
          </p:cNvPr>
          <p:cNvSpPr txBox="1"/>
          <p:nvPr/>
        </p:nvSpPr>
        <p:spPr>
          <a:xfrm>
            <a:off x="4241702" y="6552829"/>
            <a:ext cx="35414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900" dirty="0" err="1">
                <a:solidFill>
                  <a:schemeClr val="bg2">
                    <a:lumMod val="50000"/>
                  </a:schemeClr>
                </a:solidFill>
                <a:effectLst/>
              </a:rPr>
              <a:t>Könemann</a:t>
            </a:r>
            <a:r>
              <a:rPr lang="en-GB" sz="900" dirty="0">
                <a:solidFill>
                  <a:schemeClr val="bg2">
                    <a:lumMod val="50000"/>
                  </a:schemeClr>
                </a:solidFill>
                <a:effectLst/>
              </a:rPr>
              <a:t>, F. et al. The Journal of Physical Chemistry C 123, (2019).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6FB5466-26CB-ECEB-6102-B3A9E7AAE444}"/>
              </a:ext>
            </a:extLst>
          </p:cNvPr>
          <p:cNvSpPr txBox="1"/>
          <p:nvPr/>
        </p:nvSpPr>
        <p:spPr>
          <a:xfrm>
            <a:off x="8375567" y="6572644"/>
            <a:ext cx="24786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900" dirty="0" err="1">
                <a:solidFill>
                  <a:schemeClr val="bg2">
                    <a:lumMod val="50000"/>
                  </a:schemeClr>
                </a:solidFill>
              </a:rPr>
              <a:t>Spièce</a:t>
            </a:r>
            <a:r>
              <a:rPr lang="en-GB" sz="900" dirty="0">
                <a:solidFill>
                  <a:schemeClr val="bg2">
                    <a:lumMod val="50000"/>
                  </a:schemeClr>
                </a:solidFill>
              </a:rPr>
              <a:t>, J. et al. Small Methods n/a, 2401715.</a:t>
            </a:r>
            <a:endParaRPr lang="en-GB" sz="90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649FC3C-58B4-7452-AD7D-604EA6AB9E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547" y="4596295"/>
            <a:ext cx="2942673" cy="192716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08DC94C-0C3A-76B5-B165-EC9BBC7285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8772" y="4807263"/>
            <a:ext cx="3734455" cy="166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88AAF5-69ED-8153-5E49-86F6C74341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</a:t>
            </a:r>
            <a:r>
              <a:rPr lang="fr-FR" dirty="0" err="1"/>
              <a:t>electrocaloric</a:t>
            </a:r>
            <a:r>
              <a:rPr lang="fr-FR" dirty="0"/>
              <a:t> </a:t>
            </a:r>
            <a:r>
              <a:rPr lang="fr-FR" dirty="0" err="1"/>
              <a:t>effect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0A8124-C859-890E-2205-03A987E2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41681" r="35224"/>
          <a:stretch/>
        </p:blipFill>
        <p:spPr>
          <a:xfrm>
            <a:off x="199448" y="3335481"/>
            <a:ext cx="4382944" cy="28990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F81A891-AB8F-FFD8-7886-192BABD6F873}"/>
              </a:ext>
            </a:extLst>
          </p:cNvPr>
          <p:cNvSpPr/>
          <p:nvPr/>
        </p:nvSpPr>
        <p:spPr>
          <a:xfrm>
            <a:off x="306499" y="1268497"/>
            <a:ext cx="274353" cy="420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DF8A3-F99D-60DA-38F1-0DDB34FD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347" t="41681"/>
          <a:stretch/>
        </p:blipFill>
        <p:spPr>
          <a:xfrm>
            <a:off x="3335482" y="3335480"/>
            <a:ext cx="3630466" cy="28990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8504B5-BF93-CE19-042E-3C2E5DCF3ED1}"/>
              </a:ext>
            </a:extLst>
          </p:cNvPr>
          <p:cNvSpPr/>
          <p:nvPr/>
        </p:nvSpPr>
        <p:spPr>
          <a:xfrm>
            <a:off x="306499" y="1268497"/>
            <a:ext cx="274353" cy="420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3B2FFE-FD04-6D1C-FC97-A0C34A8A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61" b="60200"/>
          <a:stretch/>
        </p:blipFill>
        <p:spPr>
          <a:xfrm>
            <a:off x="3377044" y="1263459"/>
            <a:ext cx="3588903" cy="197850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BB0557E-3526-CF9A-2107-526C8A7DD9DB}"/>
              </a:ext>
            </a:extLst>
          </p:cNvPr>
          <p:cNvSpPr/>
          <p:nvPr/>
        </p:nvSpPr>
        <p:spPr>
          <a:xfrm>
            <a:off x="306499" y="1268497"/>
            <a:ext cx="274353" cy="420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55AF22-0332-B1AC-D57A-A9EFDBF95C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3039" b="58318"/>
          <a:stretch/>
        </p:blipFill>
        <p:spPr>
          <a:xfrm>
            <a:off x="199448" y="1263459"/>
            <a:ext cx="3177597" cy="20720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9A5A2E7-7EF9-305F-D4C6-75F0613EA8D7}"/>
              </a:ext>
            </a:extLst>
          </p:cNvPr>
          <p:cNvSpPr/>
          <p:nvPr/>
        </p:nvSpPr>
        <p:spPr>
          <a:xfrm>
            <a:off x="306499" y="1268497"/>
            <a:ext cx="274353" cy="420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 person dancing on a stage&#10;&#10;AI-generated content may be incorrect.">
            <a:extLst>
              <a:ext uri="{FF2B5EF4-FFF2-40B4-BE49-F238E27FC236}">
                <a16:creationId xmlns:a16="http://schemas.microsoft.com/office/drawing/2014/main" id="{14FD0244-C632-EE23-7814-215B1F865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79" y="1384946"/>
            <a:ext cx="3116628" cy="1756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6C22B8-B4AC-C576-45F3-70B135BD88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1744" y="3966792"/>
            <a:ext cx="2933581" cy="646983"/>
          </a:xfrm>
          <a:prstGeom prst="rect">
            <a:avLst/>
          </a:prstGeom>
        </p:spPr>
      </p:pic>
      <p:pic>
        <p:nvPicPr>
          <p:cNvPr id="10" name="Picture 9" descr="A wooden sign with grass&#10;&#10;AI-generated content may be incorrect.">
            <a:extLst>
              <a:ext uri="{FF2B5EF4-FFF2-40B4-BE49-F238E27FC236}">
                <a16:creationId xmlns:a16="http://schemas.microsoft.com/office/drawing/2014/main" id="{F94F98EE-E2CE-E6FD-1096-C1745BF0DF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23" y="3616037"/>
            <a:ext cx="2038670" cy="20386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A3A786-2051-1571-836A-0A3ECCCC4018}"/>
              </a:ext>
            </a:extLst>
          </p:cNvPr>
          <p:cNvSpPr txBox="1"/>
          <p:nvPr/>
        </p:nvSpPr>
        <p:spPr>
          <a:xfrm rot="247493">
            <a:off x="7176178" y="4071145"/>
            <a:ext cx="2080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/>
              <a:t>Thermodynamics</a:t>
            </a:r>
            <a:endParaRPr lang="en-GB" sz="11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A8A652-E8E3-4050-38EB-F35C909F77AD}"/>
              </a:ext>
            </a:extLst>
          </p:cNvPr>
          <p:cNvSpPr txBox="1"/>
          <p:nvPr/>
        </p:nvSpPr>
        <p:spPr>
          <a:xfrm>
            <a:off x="11535325" y="3996668"/>
            <a:ext cx="689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</a:t>
            </a:r>
            <a:endParaRPr lang="en-GB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A63960B-E5B4-3157-0444-69C851E190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2174"/>
          <a:stretch/>
        </p:blipFill>
        <p:spPr>
          <a:xfrm>
            <a:off x="8616683" y="5467569"/>
            <a:ext cx="2970598" cy="6583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0F39FC6-B350-FF5B-42B6-3848D45420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9465"/>
          <a:stretch/>
        </p:blipFill>
        <p:spPr>
          <a:xfrm>
            <a:off x="8616683" y="4613775"/>
            <a:ext cx="2970598" cy="6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4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1FD57-A47D-2042-C265-61021FB33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A08C222-393A-08B8-74EB-DE44F9926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87" y="2496816"/>
            <a:ext cx="5148884" cy="23505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E3EB6B-779C-3305-132A-A10164CAB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365" y="2604566"/>
            <a:ext cx="5573646" cy="222086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0DEF85-57E3-B69E-6522-DB8C8B27A5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excitation </a:t>
            </a:r>
            <a:r>
              <a:rPr lang="fr-FR" dirty="0" err="1"/>
              <a:t>matters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0B074D-D4A4-D694-9BA5-DF8CD6741FEF}"/>
              </a:ext>
            </a:extLst>
          </p:cNvPr>
          <p:cNvSpPr/>
          <p:nvPr/>
        </p:nvSpPr>
        <p:spPr>
          <a:xfrm>
            <a:off x="2529449" y="4652147"/>
            <a:ext cx="274353" cy="420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181674-A6A1-76EB-DADF-571244F47F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749981" y="4844739"/>
            <a:ext cx="777830" cy="5486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F31B45-C775-2C85-0260-C029091461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43" t="68721" r="53216" b="10170"/>
          <a:stretch/>
        </p:blipFill>
        <p:spPr>
          <a:xfrm>
            <a:off x="1986492" y="4862419"/>
            <a:ext cx="767896" cy="5633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421791-0D93-CC96-964D-F3B7A3B060E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704" t="12392" r="6055" b="67758"/>
          <a:stretch/>
        </p:blipFill>
        <p:spPr>
          <a:xfrm>
            <a:off x="1276311" y="2034068"/>
            <a:ext cx="877642" cy="550683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48F677-22D2-62A8-4CBE-1672A796834B}"/>
              </a:ext>
            </a:extLst>
          </p:cNvPr>
          <p:cNvCxnSpPr>
            <a:cxnSpLocks/>
          </p:cNvCxnSpPr>
          <p:nvPr/>
        </p:nvCxnSpPr>
        <p:spPr>
          <a:xfrm flipV="1">
            <a:off x="1740520" y="2664589"/>
            <a:ext cx="0" cy="107068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BAEF3B-C812-0D5A-1835-1CBC61DE4691}"/>
              </a:ext>
            </a:extLst>
          </p:cNvPr>
          <p:cNvCxnSpPr>
            <a:cxnSpLocks/>
          </p:cNvCxnSpPr>
          <p:nvPr/>
        </p:nvCxnSpPr>
        <p:spPr>
          <a:xfrm flipV="1">
            <a:off x="2370440" y="3650109"/>
            <a:ext cx="0" cy="107068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0837F03-F641-D664-E122-4F064A92D864}"/>
              </a:ext>
            </a:extLst>
          </p:cNvPr>
          <p:cNvCxnSpPr>
            <a:cxnSpLocks/>
          </p:cNvCxnSpPr>
          <p:nvPr/>
        </p:nvCxnSpPr>
        <p:spPr>
          <a:xfrm flipV="1">
            <a:off x="1120760" y="3735276"/>
            <a:ext cx="0" cy="9855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F2F84DC-FC0F-CC83-B1AB-E08F3D206A39}"/>
              </a:ext>
            </a:extLst>
          </p:cNvPr>
          <p:cNvCxnSpPr>
            <a:cxnSpLocks/>
          </p:cNvCxnSpPr>
          <p:nvPr/>
        </p:nvCxnSpPr>
        <p:spPr>
          <a:xfrm flipV="1">
            <a:off x="3028954" y="2664589"/>
            <a:ext cx="0" cy="198755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75D5B26-7FFF-7C4D-42B7-D072A3560D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456" t="41330" r="65909" b="37058"/>
          <a:stretch/>
        </p:blipFill>
        <p:spPr>
          <a:xfrm>
            <a:off x="1986492" y="5440826"/>
            <a:ext cx="622478" cy="63212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7E4FFAA-009A-5CBB-99FF-D88BAE8779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765" t="41681" b="36550"/>
          <a:stretch/>
        </p:blipFill>
        <p:spPr>
          <a:xfrm>
            <a:off x="1396451" y="1341105"/>
            <a:ext cx="688138" cy="6778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51CC43F-AE36-4705-7FD0-4F7481C0F8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83" t="12726" r="7096" b="67991"/>
          <a:stretch/>
        </p:blipFill>
        <p:spPr>
          <a:xfrm>
            <a:off x="2607501" y="2041933"/>
            <a:ext cx="842906" cy="534952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DD207E-9B5D-CFA8-D28C-6E7641231E58}"/>
              </a:ext>
            </a:extLst>
          </p:cNvPr>
          <p:cNvCxnSpPr>
            <a:cxnSpLocks/>
          </p:cNvCxnSpPr>
          <p:nvPr/>
        </p:nvCxnSpPr>
        <p:spPr>
          <a:xfrm flipV="1">
            <a:off x="3655680" y="3672068"/>
            <a:ext cx="0" cy="107068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7C780AA4-AD08-8582-DD3D-1ECCEA18B7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43" t="68721" r="53216" b="10170"/>
          <a:stretch/>
        </p:blipFill>
        <p:spPr>
          <a:xfrm>
            <a:off x="3271732" y="4862419"/>
            <a:ext cx="767896" cy="5633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4D7C404-08F2-22B6-2439-3D14647C18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1948861" y="6094419"/>
            <a:ext cx="777830" cy="5486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7439701-564F-084C-7DF2-91F1E34EEA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1326217" y="809309"/>
            <a:ext cx="777830" cy="5486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EA2C7A5-09C1-64E1-4801-A070900BA2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456" t="41330" r="65909" b="37058"/>
          <a:stretch/>
        </p:blipFill>
        <p:spPr>
          <a:xfrm>
            <a:off x="3319509" y="5454329"/>
            <a:ext cx="622478" cy="63212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57359CF-B17D-B419-FD68-2D53EA47B9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3281878" y="6107922"/>
            <a:ext cx="777830" cy="54864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F905D48-F693-EB3C-9118-FA03BB11DF52}"/>
              </a:ext>
            </a:extLst>
          </p:cNvPr>
          <p:cNvCxnSpPr>
            <a:cxnSpLocks/>
          </p:cNvCxnSpPr>
          <p:nvPr/>
        </p:nvCxnSpPr>
        <p:spPr>
          <a:xfrm flipV="1">
            <a:off x="4940920" y="3672068"/>
            <a:ext cx="0" cy="107068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B96D4F16-A90E-68F9-9B92-E01D61B8F7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43" t="68721" r="53216" b="10170"/>
          <a:stretch/>
        </p:blipFill>
        <p:spPr>
          <a:xfrm>
            <a:off x="4556972" y="4862419"/>
            <a:ext cx="767896" cy="5633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BDE37BE-BA67-7503-3E1E-233EA253A4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4567118" y="6107922"/>
            <a:ext cx="777830" cy="54864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06DF2F5-4A8C-B6AE-A4D5-391988D560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765" t="41681" b="36550"/>
          <a:stretch/>
        </p:blipFill>
        <p:spPr>
          <a:xfrm>
            <a:off x="2742811" y="1334963"/>
            <a:ext cx="688138" cy="67786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DC0541C-9665-635D-7414-81499A67DB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2672577" y="803167"/>
            <a:ext cx="777830" cy="5486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972CC73-F097-01AE-0568-8442AAF74B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83" t="12726" r="7096" b="67991"/>
          <a:stretch/>
        </p:blipFill>
        <p:spPr>
          <a:xfrm>
            <a:off x="3832240" y="2041933"/>
            <a:ext cx="842906" cy="5349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3B9C764-B8BB-AE79-1E2B-91F444265F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765" t="41681" b="36550"/>
          <a:stretch/>
        </p:blipFill>
        <p:spPr>
          <a:xfrm>
            <a:off x="3967550" y="1334963"/>
            <a:ext cx="688138" cy="6778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39BD5CD-9817-922F-5510-338B60AD66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3897316" y="803167"/>
            <a:ext cx="777830" cy="54864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E47C709-E00E-6A18-1D32-C0E43D6EC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456" t="41330" r="65909" b="37058"/>
          <a:stretch/>
        </p:blipFill>
        <p:spPr>
          <a:xfrm>
            <a:off x="4629681" y="5440826"/>
            <a:ext cx="622478" cy="63212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8853473-7791-058D-3F03-F3F7543D94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704" t="12392" r="6055" b="67758"/>
          <a:stretch/>
        </p:blipFill>
        <p:spPr>
          <a:xfrm>
            <a:off x="7167600" y="2027926"/>
            <a:ext cx="877642" cy="55068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BAB8EE4-4DBC-9348-8729-FB53B86E9F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765" t="41681" b="36550"/>
          <a:stretch/>
        </p:blipFill>
        <p:spPr>
          <a:xfrm>
            <a:off x="7287740" y="1334963"/>
            <a:ext cx="688138" cy="6778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79D306D-F349-F69A-99E4-B7C4195AC7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7217506" y="803167"/>
            <a:ext cx="777830" cy="54864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4A36E25-9F1A-FF0F-91EE-FC99ABA4F9B8}"/>
              </a:ext>
            </a:extLst>
          </p:cNvPr>
          <p:cNvCxnSpPr>
            <a:cxnSpLocks/>
          </p:cNvCxnSpPr>
          <p:nvPr/>
        </p:nvCxnSpPr>
        <p:spPr>
          <a:xfrm flipV="1">
            <a:off x="7637059" y="2791973"/>
            <a:ext cx="0" cy="172794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A4B1A78E-3CD4-8175-7D5F-01A7D1190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43" t="68721" r="53216" b="10170"/>
          <a:stretch/>
        </p:blipFill>
        <p:spPr>
          <a:xfrm>
            <a:off x="8716408" y="4875922"/>
            <a:ext cx="767896" cy="56330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3A2E541-283B-0157-9EDE-4CE35A9D14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456" t="41330" r="65909" b="37058"/>
          <a:stretch/>
        </p:blipFill>
        <p:spPr>
          <a:xfrm>
            <a:off x="8716408" y="5454329"/>
            <a:ext cx="622478" cy="63212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99AFA56-C34A-0C0D-7D85-4795B2F243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8678777" y="6107922"/>
            <a:ext cx="777830" cy="54864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3FA1450-1F4D-EE4C-5766-5CC03AAB92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704" t="12392" r="6055" b="67758"/>
          <a:stretch/>
        </p:blipFill>
        <p:spPr>
          <a:xfrm>
            <a:off x="10014483" y="2026202"/>
            <a:ext cx="877642" cy="55068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ADB729B-FAFB-9159-2AF7-6087FE9CBB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765" t="41681" b="36550"/>
          <a:stretch/>
        </p:blipFill>
        <p:spPr>
          <a:xfrm>
            <a:off x="10134623" y="1333239"/>
            <a:ext cx="688138" cy="6778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42D879C-E158-3612-76AD-F8075FA995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55" t="12630" r="53919" b="67759"/>
          <a:stretch/>
        </p:blipFill>
        <p:spPr>
          <a:xfrm>
            <a:off x="10064389" y="801443"/>
            <a:ext cx="777830" cy="548640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8743DE7-82F6-0304-D0C6-7B9A9227B78F}"/>
              </a:ext>
            </a:extLst>
          </p:cNvPr>
          <p:cNvCxnSpPr>
            <a:cxnSpLocks/>
          </p:cNvCxnSpPr>
          <p:nvPr/>
        </p:nvCxnSpPr>
        <p:spPr>
          <a:xfrm flipV="1">
            <a:off x="10437556" y="2719392"/>
            <a:ext cx="0" cy="172794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C6F7E4C3-26AF-917A-5BC0-0BDC47C88E73}"/>
              </a:ext>
            </a:extLst>
          </p:cNvPr>
          <p:cNvSpPr/>
          <p:nvPr/>
        </p:nvSpPr>
        <p:spPr>
          <a:xfrm>
            <a:off x="1926110" y="2743201"/>
            <a:ext cx="2703569" cy="1924046"/>
          </a:xfrm>
          <a:prstGeom prst="rect">
            <a:avLst/>
          </a:prstGeom>
          <a:solidFill>
            <a:srgbClr val="156082">
              <a:alpha val="2588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F136F3B-BF00-81FB-C2BE-823F1E6D373B}"/>
              </a:ext>
            </a:extLst>
          </p:cNvPr>
          <p:cNvSpPr/>
          <p:nvPr/>
        </p:nvSpPr>
        <p:spPr>
          <a:xfrm>
            <a:off x="7912808" y="2563896"/>
            <a:ext cx="2703569" cy="1924046"/>
          </a:xfrm>
          <a:prstGeom prst="rect">
            <a:avLst/>
          </a:prstGeom>
          <a:solidFill>
            <a:srgbClr val="156082">
              <a:alpha val="2588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8D8D723-6BDA-D1AB-6262-96D2E4CD55DB}"/>
                  </a:ext>
                </a:extLst>
              </p:cNvPr>
              <p:cNvSpPr txBox="1"/>
              <p:nvPr/>
            </p:nvSpPr>
            <p:spPr>
              <a:xfrm>
                <a:off x="126118" y="2309409"/>
                <a:ext cx="462499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8D8D723-6BDA-D1AB-6262-96D2E4CD5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18" y="2309409"/>
                <a:ext cx="462499" cy="4140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FCAEEEF-12B6-6760-DE81-0AFC0EEEA18F}"/>
              </a:ext>
            </a:extLst>
          </p:cNvPr>
          <p:cNvSpPr/>
          <p:nvPr/>
        </p:nvSpPr>
        <p:spPr>
          <a:xfrm>
            <a:off x="1276312" y="2664589"/>
            <a:ext cx="837748" cy="2078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DC78E4-CFF6-15CF-A4A4-0F88F989D8DE}"/>
              </a:ext>
            </a:extLst>
          </p:cNvPr>
          <p:cNvSpPr/>
          <p:nvPr/>
        </p:nvSpPr>
        <p:spPr>
          <a:xfrm>
            <a:off x="2099454" y="2656251"/>
            <a:ext cx="837748" cy="2078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AB40ED-BB32-2022-D8AF-6D39AFC0BBBA}"/>
              </a:ext>
            </a:extLst>
          </p:cNvPr>
          <p:cNvCxnSpPr>
            <a:cxnSpLocks/>
          </p:cNvCxnSpPr>
          <p:nvPr/>
        </p:nvCxnSpPr>
        <p:spPr>
          <a:xfrm flipV="1">
            <a:off x="4278693" y="2743201"/>
            <a:ext cx="7538" cy="93953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AA4B09C-AB84-CCFA-DB04-3C0CCBCD0534}"/>
              </a:ext>
            </a:extLst>
          </p:cNvPr>
          <p:cNvSpPr/>
          <p:nvPr/>
        </p:nvSpPr>
        <p:spPr>
          <a:xfrm>
            <a:off x="2953204" y="2656251"/>
            <a:ext cx="2829181" cy="2078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AB61910-1518-9881-C59B-87B8941A048C}"/>
              </a:ext>
            </a:extLst>
          </p:cNvPr>
          <p:cNvCxnSpPr>
            <a:cxnSpLocks/>
          </p:cNvCxnSpPr>
          <p:nvPr/>
        </p:nvCxnSpPr>
        <p:spPr>
          <a:xfrm flipV="1">
            <a:off x="671332" y="2303362"/>
            <a:ext cx="0" cy="2347986"/>
          </a:xfrm>
          <a:prstGeom prst="straightConnector1">
            <a:avLst/>
          </a:prstGeom>
          <a:ln w="57150">
            <a:solidFill>
              <a:srgbClr val="81818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Arrow: Curved Down 14">
            <a:extLst>
              <a:ext uri="{FF2B5EF4-FFF2-40B4-BE49-F238E27FC236}">
                <a16:creationId xmlns:a16="http://schemas.microsoft.com/office/drawing/2014/main" id="{139B9B8C-E9F2-1A8B-A00F-B1F0F44C3209}"/>
              </a:ext>
            </a:extLst>
          </p:cNvPr>
          <p:cNvSpPr/>
          <p:nvPr/>
        </p:nvSpPr>
        <p:spPr>
          <a:xfrm>
            <a:off x="5095570" y="2481717"/>
            <a:ext cx="1206431" cy="652164"/>
          </a:xfrm>
          <a:prstGeom prst="curvedDownArrow">
            <a:avLst>
              <a:gd name="adj1" fmla="val 21933"/>
              <a:gd name="adj2" fmla="val 5157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27D95B-6AE1-D792-1C6C-BC2BA744A362}"/>
              </a:ext>
            </a:extLst>
          </p:cNvPr>
          <p:cNvSpPr txBox="1"/>
          <p:nvPr/>
        </p:nvSpPr>
        <p:spPr>
          <a:xfrm>
            <a:off x="5747113" y="3139748"/>
            <a:ext cx="7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x f</a:t>
            </a:r>
            <a:endParaRPr lang="en-GB" sz="2400" dirty="0"/>
          </a:p>
        </p:txBody>
      </p:sp>
      <p:sp>
        <p:nvSpPr>
          <p:cNvPr id="17" name="Arrow: Curved Down 16">
            <a:extLst>
              <a:ext uri="{FF2B5EF4-FFF2-40B4-BE49-F238E27FC236}">
                <a16:creationId xmlns:a16="http://schemas.microsoft.com/office/drawing/2014/main" id="{A88DA711-4BBD-7D88-58FE-EEBB8D207A31}"/>
              </a:ext>
            </a:extLst>
          </p:cNvPr>
          <p:cNvSpPr/>
          <p:nvPr/>
        </p:nvSpPr>
        <p:spPr>
          <a:xfrm flipH="1" flipV="1">
            <a:off x="5967986" y="3984096"/>
            <a:ext cx="1206431" cy="652164"/>
          </a:xfrm>
          <a:prstGeom prst="curvedDownArrow">
            <a:avLst>
              <a:gd name="adj1" fmla="val 21933"/>
              <a:gd name="adj2" fmla="val 5157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8714A-0129-D8CF-A675-8CD50E2AABD2}"/>
              </a:ext>
            </a:extLst>
          </p:cNvPr>
          <p:cNvSpPr txBox="1"/>
          <p:nvPr/>
        </p:nvSpPr>
        <p:spPr>
          <a:xfrm rot="10800000" flipH="1" flipV="1">
            <a:off x="5722462" y="3533349"/>
            <a:ext cx="7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x f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716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4" grpId="0" animBg="1"/>
      <p:bldP spid="6" grpId="0" animBg="1"/>
      <p:bldP spid="8" grpId="0" animBg="1"/>
      <p:bldP spid="15" grpId="0" animBg="1"/>
      <p:bldP spid="16" grpId="0"/>
      <p:bldP spid="17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C0847267-1711-1ED9-1808-F371DD0CA018}"/>
              </a:ext>
            </a:extLst>
          </p:cNvPr>
          <p:cNvSpPr/>
          <p:nvPr/>
        </p:nvSpPr>
        <p:spPr>
          <a:xfrm>
            <a:off x="5901256" y="241804"/>
            <a:ext cx="6174889" cy="4051212"/>
          </a:xfrm>
          <a:prstGeom prst="cloud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395E6-1E2E-37A0-FB04-99A4E0CDB4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Motivations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4BE63-E989-85A8-76C4-D8295AD5A9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14" t="8664" r="12972" b="23003"/>
          <a:stretch/>
        </p:blipFill>
        <p:spPr>
          <a:xfrm>
            <a:off x="9983389" y="4671659"/>
            <a:ext cx="1589596" cy="1583447"/>
          </a:xfrm>
          <a:prstGeom prst="ellipse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202F147-839E-53C3-286D-98665DF0DF0C}"/>
              </a:ext>
            </a:extLst>
          </p:cNvPr>
          <p:cNvSpPr/>
          <p:nvPr/>
        </p:nvSpPr>
        <p:spPr>
          <a:xfrm>
            <a:off x="9699339" y="4107673"/>
            <a:ext cx="508591" cy="27441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417D491-4747-0A57-45C8-FB54ADA9511A}"/>
              </a:ext>
            </a:extLst>
          </p:cNvPr>
          <p:cNvSpPr/>
          <p:nvPr/>
        </p:nvSpPr>
        <p:spPr>
          <a:xfrm>
            <a:off x="10207930" y="4438196"/>
            <a:ext cx="268150" cy="24715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2" descr="Viktor P. Balema Ames Laboratory of US Dept. of Energy Ames, Iowa, USA ...">
            <a:extLst>
              <a:ext uri="{FF2B5EF4-FFF2-40B4-BE49-F238E27FC236}">
                <a16:creationId xmlns:a16="http://schemas.microsoft.com/office/drawing/2014/main" id="{7717086C-EA88-8457-0BB0-C1048A535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2" b="34076"/>
          <a:stretch/>
        </p:blipFill>
        <p:spPr bwMode="auto">
          <a:xfrm>
            <a:off x="115855" y="4070966"/>
            <a:ext cx="6047563" cy="226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736CDA-657E-77E8-5502-D9D76827DBF3}"/>
              </a:ext>
            </a:extLst>
          </p:cNvPr>
          <p:cNvSpPr/>
          <p:nvPr/>
        </p:nvSpPr>
        <p:spPr>
          <a:xfrm>
            <a:off x="2519876" y="4140641"/>
            <a:ext cx="1002642" cy="21447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Viktor P. Balema Ames Laboratory of US Dept. of Energy Ames, Iowa, USA ...">
            <a:extLst>
              <a:ext uri="{FF2B5EF4-FFF2-40B4-BE49-F238E27FC236}">
                <a16:creationId xmlns:a16="http://schemas.microsoft.com/office/drawing/2014/main" id="{12DB1088-B0D6-DDCB-F435-CE256F916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t="65735" r="-1024" b="-646"/>
          <a:stretch/>
        </p:blipFill>
        <p:spPr bwMode="auto">
          <a:xfrm>
            <a:off x="6163418" y="5744174"/>
            <a:ext cx="3902738" cy="102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B9B5A3D9-3699-866E-DD41-AB609D7870AF}"/>
              </a:ext>
            </a:extLst>
          </p:cNvPr>
          <p:cNvSpPr/>
          <p:nvPr/>
        </p:nvSpPr>
        <p:spPr>
          <a:xfrm flipH="1">
            <a:off x="6085840" y="4616100"/>
            <a:ext cx="3500642" cy="871765"/>
          </a:xfrm>
          <a:prstGeom prst="wedgeEllipseCallout">
            <a:avLst>
              <a:gd name="adj1" fmla="val -71107"/>
              <a:gd name="adj2" fmla="val 66632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diagram of 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426E3CCD-7858-A9AA-7C29-EAAF548591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57" y="844700"/>
            <a:ext cx="4914089" cy="2753023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5A8CD1-BF97-B5BF-F883-31FD6161A843}"/>
              </a:ext>
            </a:extLst>
          </p:cNvPr>
          <p:cNvSpPr txBox="1"/>
          <p:nvPr/>
        </p:nvSpPr>
        <p:spPr>
          <a:xfrm>
            <a:off x="6127560" y="4863911"/>
            <a:ext cx="390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Can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build</a:t>
            </a:r>
            <a:r>
              <a:rPr lang="fr-FR" dirty="0"/>
              <a:t> a </a:t>
            </a:r>
            <a:r>
              <a:rPr lang="fr-FR" dirty="0" err="1"/>
              <a:t>nanoscale</a:t>
            </a:r>
            <a:r>
              <a:rPr lang="fr-FR" dirty="0"/>
              <a:t> </a:t>
            </a:r>
            <a:r>
              <a:rPr lang="fr-FR" dirty="0" err="1"/>
              <a:t>fridge</a:t>
            </a:r>
            <a:r>
              <a:rPr lang="fr-FR" dirty="0"/>
              <a:t> ?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2B9733-F98E-676B-A00F-DA60CD6872E3}"/>
              </a:ext>
            </a:extLst>
          </p:cNvPr>
          <p:cNvSpPr txBox="1"/>
          <p:nvPr/>
        </p:nvSpPr>
        <p:spPr>
          <a:xfrm>
            <a:off x="5808520" y="4786967"/>
            <a:ext cx="3902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lgerian" panose="04020705040A02060702" pitchFamily="82" charset="0"/>
              </a:rPr>
              <a:t>I have a </a:t>
            </a:r>
            <a:r>
              <a:rPr lang="fr-FR" sz="2800" dirty="0" err="1">
                <a:latin typeface="Algerian" panose="04020705040A02060702" pitchFamily="82" charset="0"/>
              </a:rPr>
              <a:t>dream</a:t>
            </a:r>
            <a:endParaRPr lang="en-GB" sz="2800" dirty="0">
              <a:latin typeface="Algerian" panose="04020705040A02060702" pitchFamily="82" charset="0"/>
            </a:endParaRPr>
          </a:p>
        </p:txBody>
      </p:sp>
      <p:pic>
        <p:nvPicPr>
          <p:cNvPr id="2050" name="Picture 2" descr="Thermoelectric Refrigeration Principles | IntechOpen">
            <a:extLst>
              <a:ext uri="{FF2B5EF4-FFF2-40B4-BE49-F238E27FC236}">
                <a16:creationId xmlns:a16="http://schemas.microsoft.com/office/drawing/2014/main" id="{6272E678-FC60-67FC-61AF-35FDC4902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76" y="844700"/>
            <a:ext cx="4760179" cy="309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diagram of 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92C56A16-901D-281D-5DC0-1DEEB72E90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74" r="93407" b="42902"/>
          <a:stretch/>
        </p:blipFill>
        <p:spPr bwMode="auto">
          <a:xfrm>
            <a:off x="1723031" y="1080655"/>
            <a:ext cx="323978" cy="633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569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0" grpId="0" animBg="1"/>
      <p:bldP spid="12" grpId="0" animBg="1"/>
      <p:bldP spid="13" grpId="0"/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7E647F-4C30-1082-9421-E6CC8BA73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752" y="5042691"/>
            <a:ext cx="6189744" cy="152304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05A006-C111-7E3C-F264-1C03EA8206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Holy Trinity</a:t>
            </a:r>
            <a:endParaRPr lang="en-GB" dirty="0"/>
          </a:p>
        </p:txBody>
      </p:sp>
      <p:pic>
        <p:nvPicPr>
          <p:cNvPr id="4" name="Picture 3" descr="A close up of a plane&#10;&#10;AI-generated content may be incorrect.">
            <a:extLst>
              <a:ext uri="{FF2B5EF4-FFF2-40B4-BE49-F238E27FC236}">
                <a16:creationId xmlns:a16="http://schemas.microsoft.com/office/drawing/2014/main" id="{225D8AC2-82F7-9337-4EDB-FF59ED931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73"/>
          <a:stretch/>
        </p:blipFill>
        <p:spPr>
          <a:xfrm flipH="1" flipV="1">
            <a:off x="-8767" y="667703"/>
            <a:ext cx="7859210" cy="60683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C5FED32-D647-DA01-6602-2A8EB1BD3908}"/>
              </a:ext>
            </a:extLst>
          </p:cNvPr>
          <p:cNvGrpSpPr/>
          <p:nvPr/>
        </p:nvGrpSpPr>
        <p:grpSpPr>
          <a:xfrm>
            <a:off x="9264311" y="1461427"/>
            <a:ext cx="2458797" cy="651618"/>
            <a:chOff x="9205178" y="1628036"/>
            <a:chExt cx="2458797" cy="65161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F3CBAD0-2B5B-6C01-C4D5-3AFFAE21F290}"/>
                </a:ext>
              </a:extLst>
            </p:cNvPr>
            <p:cNvGrpSpPr/>
            <p:nvPr/>
          </p:nvGrpSpPr>
          <p:grpSpPr>
            <a:xfrm>
              <a:off x="9205178" y="1628036"/>
              <a:ext cx="2458797" cy="651618"/>
              <a:chOff x="9100788" y="1499638"/>
              <a:chExt cx="2458797" cy="65161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AD738F-B866-02CD-991F-72DB887F787B}"/>
                  </a:ext>
                </a:extLst>
              </p:cNvPr>
              <p:cNvSpPr txBox="1"/>
              <p:nvPr/>
            </p:nvSpPr>
            <p:spPr>
              <a:xfrm>
                <a:off x="9205179" y="1554144"/>
                <a:ext cx="22728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dirty="0" err="1"/>
                  <a:t>Thermometer</a:t>
                </a:r>
                <a:endParaRPr lang="en-GB" sz="2800" dirty="0"/>
              </a:p>
            </p:txBody>
          </p:sp>
          <p:sp>
            <p:nvSpPr>
              <p:cNvPr id="11" name="Half Frame 10">
                <a:extLst>
                  <a:ext uri="{FF2B5EF4-FFF2-40B4-BE49-F238E27FC236}">
                    <a16:creationId xmlns:a16="http://schemas.microsoft.com/office/drawing/2014/main" id="{E6D8BEC4-B646-CAC7-D252-071E2BE9F173}"/>
                  </a:ext>
                </a:extLst>
              </p:cNvPr>
              <p:cNvSpPr/>
              <p:nvPr/>
            </p:nvSpPr>
            <p:spPr>
              <a:xfrm>
                <a:off x="9100788" y="1499638"/>
                <a:ext cx="524796" cy="523220"/>
              </a:xfrm>
              <a:prstGeom prst="halfFrame">
                <a:avLst>
                  <a:gd name="adj1" fmla="val 18187"/>
                  <a:gd name="adj2" fmla="val 15857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Half Frame 11">
                <a:extLst>
                  <a:ext uri="{FF2B5EF4-FFF2-40B4-BE49-F238E27FC236}">
                    <a16:creationId xmlns:a16="http://schemas.microsoft.com/office/drawing/2014/main" id="{86150B27-D4AE-3F0F-E028-4C05048A06CD}"/>
                  </a:ext>
                </a:extLst>
              </p:cNvPr>
              <p:cNvSpPr/>
              <p:nvPr/>
            </p:nvSpPr>
            <p:spPr>
              <a:xfrm rot="10800000">
                <a:off x="11034789" y="1628036"/>
                <a:ext cx="524796" cy="523220"/>
              </a:xfrm>
              <a:prstGeom prst="halfFrame">
                <a:avLst>
                  <a:gd name="adj1" fmla="val 18187"/>
                  <a:gd name="adj2" fmla="val 15857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D02ED03-82AC-3FAE-5682-26EB356130E5}"/>
                </a:ext>
              </a:extLst>
            </p:cNvPr>
            <p:cNvSpPr/>
            <p:nvPr/>
          </p:nvSpPr>
          <p:spPr>
            <a:xfrm>
              <a:off x="9288780" y="1721313"/>
              <a:ext cx="2293621" cy="4675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3028EA-6FBE-0F47-0643-5C011D8850A2}"/>
              </a:ext>
            </a:extLst>
          </p:cNvPr>
          <p:cNvGrpSpPr/>
          <p:nvPr/>
        </p:nvGrpSpPr>
        <p:grpSpPr>
          <a:xfrm>
            <a:off x="9252903" y="5042870"/>
            <a:ext cx="2458797" cy="588469"/>
            <a:chOff x="9205178" y="2510958"/>
            <a:chExt cx="2458797" cy="5884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6EEB3B-BEAF-4720-30E1-403A3D47DCEB}"/>
                </a:ext>
              </a:extLst>
            </p:cNvPr>
            <p:cNvSpPr txBox="1"/>
            <p:nvPr/>
          </p:nvSpPr>
          <p:spPr>
            <a:xfrm>
              <a:off x="9439373" y="2546078"/>
              <a:ext cx="2013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/>
                <a:t>Polarisation</a:t>
              </a:r>
              <a:endParaRPr lang="en-GB" sz="2800" dirty="0"/>
            </a:p>
          </p:txBody>
        </p:sp>
        <p:sp>
          <p:nvSpPr>
            <p:cNvPr id="14" name="Half Frame 13">
              <a:extLst>
                <a:ext uri="{FF2B5EF4-FFF2-40B4-BE49-F238E27FC236}">
                  <a16:creationId xmlns:a16="http://schemas.microsoft.com/office/drawing/2014/main" id="{42B8A42D-F03E-58DD-D45D-CA8A42A61FAE}"/>
                </a:ext>
              </a:extLst>
            </p:cNvPr>
            <p:cNvSpPr/>
            <p:nvPr/>
          </p:nvSpPr>
          <p:spPr>
            <a:xfrm>
              <a:off x="9205178" y="2510958"/>
              <a:ext cx="524796" cy="523220"/>
            </a:xfrm>
            <a:prstGeom prst="halfFrame">
              <a:avLst>
                <a:gd name="adj1" fmla="val 15274"/>
                <a:gd name="adj2" fmla="val 1585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Half Frame 14">
              <a:extLst>
                <a:ext uri="{FF2B5EF4-FFF2-40B4-BE49-F238E27FC236}">
                  <a16:creationId xmlns:a16="http://schemas.microsoft.com/office/drawing/2014/main" id="{4C1298CF-E0D7-1438-4FC0-72A5AB1232D2}"/>
                </a:ext>
              </a:extLst>
            </p:cNvPr>
            <p:cNvSpPr/>
            <p:nvPr/>
          </p:nvSpPr>
          <p:spPr>
            <a:xfrm rot="10800000">
              <a:off x="11139179" y="2576207"/>
              <a:ext cx="524796" cy="523220"/>
            </a:xfrm>
            <a:prstGeom prst="halfFrame">
              <a:avLst>
                <a:gd name="adj1" fmla="val 13332"/>
                <a:gd name="adj2" fmla="val 1585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867A17-E5F0-EB76-DE3A-0671C5CFBBD8}"/>
                </a:ext>
              </a:extLst>
            </p:cNvPr>
            <p:cNvSpPr/>
            <p:nvPr/>
          </p:nvSpPr>
          <p:spPr>
            <a:xfrm>
              <a:off x="9288780" y="2592704"/>
              <a:ext cx="2293621" cy="4343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DFF4D4-471E-7E95-5D73-76775FA33BD8}"/>
              </a:ext>
            </a:extLst>
          </p:cNvPr>
          <p:cNvGrpSpPr/>
          <p:nvPr/>
        </p:nvGrpSpPr>
        <p:grpSpPr>
          <a:xfrm>
            <a:off x="9252903" y="3301283"/>
            <a:ext cx="2458797" cy="588469"/>
            <a:chOff x="9205178" y="3409614"/>
            <a:chExt cx="2458797" cy="58846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3F2678-7926-6998-B874-5D372A8745A0}"/>
                </a:ext>
              </a:extLst>
            </p:cNvPr>
            <p:cNvSpPr txBox="1"/>
            <p:nvPr/>
          </p:nvSpPr>
          <p:spPr>
            <a:xfrm>
              <a:off x="9365460" y="3429000"/>
              <a:ext cx="2161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/>
                <a:t>Electric </a:t>
              </a:r>
              <a:r>
                <a:rPr lang="fr-FR" sz="2800" dirty="0" err="1"/>
                <a:t>field</a:t>
              </a:r>
              <a:endParaRPr lang="en-GB" sz="2800" dirty="0"/>
            </a:p>
          </p:txBody>
        </p:sp>
        <p:sp>
          <p:nvSpPr>
            <p:cNvPr id="16" name="Half Frame 15">
              <a:extLst>
                <a:ext uri="{FF2B5EF4-FFF2-40B4-BE49-F238E27FC236}">
                  <a16:creationId xmlns:a16="http://schemas.microsoft.com/office/drawing/2014/main" id="{E08E333B-ED33-A009-DD1F-CDFC1230AD62}"/>
                </a:ext>
              </a:extLst>
            </p:cNvPr>
            <p:cNvSpPr/>
            <p:nvPr/>
          </p:nvSpPr>
          <p:spPr>
            <a:xfrm>
              <a:off x="9205178" y="3409614"/>
              <a:ext cx="524796" cy="523220"/>
            </a:xfrm>
            <a:prstGeom prst="halfFrame">
              <a:avLst>
                <a:gd name="adj1" fmla="val 15274"/>
                <a:gd name="adj2" fmla="val 1585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Half Frame 16">
              <a:extLst>
                <a:ext uri="{FF2B5EF4-FFF2-40B4-BE49-F238E27FC236}">
                  <a16:creationId xmlns:a16="http://schemas.microsoft.com/office/drawing/2014/main" id="{B89E6237-2E27-828A-3EBF-9370D11512FE}"/>
                </a:ext>
              </a:extLst>
            </p:cNvPr>
            <p:cNvSpPr/>
            <p:nvPr/>
          </p:nvSpPr>
          <p:spPr>
            <a:xfrm rot="10800000">
              <a:off x="11139179" y="3474863"/>
              <a:ext cx="524796" cy="523220"/>
            </a:xfrm>
            <a:prstGeom prst="halfFrame">
              <a:avLst>
                <a:gd name="adj1" fmla="val 13332"/>
                <a:gd name="adj2" fmla="val 1585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EF984C5-0026-EEBA-58A5-0CE328F81DF9}"/>
                </a:ext>
              </a:extLst>
            </p:cNvPr>
            <p:cNvSpPr/>
            <p:nvPr/>
          </p:nvSpPr>
          <p:spPr>
            <a:xfrm>
              <a:off x="9288780" y="3491865"/>
              <a:ext cx="2293621" cy="440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76" name="Picture 4" descr="Question Mark Png PNGs for Free Download">
            <a:extLst>
              <a:ext uri="{FF2B5EF4-FFF2-40B4-BE49-F238E27FC236}">
                <a16:creationId xmlns:a16="http://schemas.microsoft.com/office/drawing/2014/main" id="{01362BFA-5E54-3A95-D826-B91A8302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03" y="2878103"/>
            <a:ext cx="1768501" cy="176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86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1D5FCA-60BA-3660-8D36-4D4197764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Local </a:t>
            </a:r>
            <a:r>
              <a:rPr lang="fr-FR" dirty="0" err="1"/>
              <a:t>electric</a:t>
            </a:r>
            <a:r>
              <a:rPr lang="fr-FR" dirty="0"/>
              <a:t> </a:t>
            </a:r>
            <a:r>
              <a:rPr lang="fr-FR" dirty="0" err="1"/>
              <a:t>field</a:t>
            </a:r>
            <a:endParaRPr lang="en-GB" dirty="0"/>
          </a:p>
        </p:txBody>
      </p:sp>
      <p:pic>
        <p:nvPicPr>
          <p:cNvPr id="10" name="Picture 9" descr="A diagram of a triangle with a triangle and a triangle with a triangle&#10;&#10;AI-generated content may be incorrect.">
            <a:extLst>
              <a:ext uri="{FF2B5EF4-FFF2-40B4-BE49-F238E27FC236}">
                <a16:creationId xmlns:a16="http://schemas.microsoft.com/office/drawing/2014/main" id="{46C77018-FCC5-7272-89EC-279519346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3775" r="15356" b="54353"/>
          <a:stretch/>
        </p:blipFill>
        <p:spPr>
          <a:xfrm>
            <a:off x="7955280" y="3231211"/>
            <a:ext cx="3308465" cy="3050355"/>
          </a:xfrm>
          <a:prstGeom prst="rect">
            <a:avLst/>
          </a:prstGeom>
        </p:spPr>
      </p:pic>
      <p:pic>
        <p:nvPicPr>
          <p:cNvPr id="9" name="Picture 8" descr="A diagram of a triangle with a triangle and a triangle with a triangle&#10;&#10;AI-generated content may be incorrect.">
            <a:extLst>
              <a:ext uri="{FF2B5EF4-FFF2-40B4-BE49-F238E27FC236}">
                <a16:creationId xmlns:a16="http://schemas.microsoft.com/office/drawing/2014/main" id="{1AE6F8CD-B6F7-E5F8-BF34-C53ADE1B5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3" r="52053" b="7036"/>
          <a:stretch/>
        </p:blipFill>
        <p:spPr>
          <a:xfrm>
            <a:off x="574674" y="1605280"/>
            <a:ext cx="3204847" cy="47747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2ED29E-192E-1F18-7839-BE8E1BD092F0}"/>
              </a:ext>
            </a:extLst>
          </p:cNvPr>
          <p:cNvSpPr/>
          <p:nvPr/>
        </p:nvSpPr>
        <p:spPr>
          <a:xfrm>
            <a:off x="807284" y="1738794"/>
            <a:ext cx="232610" cy="2416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7E71F-76B2-104C-8695-6EC5B9ECD8AE}"/>
              </a:ext>
            </a:extLst>
          </p:cNvPr>
          <p:cNvSpPr/>
          <p:nvPr/>
        </p:nvSpPr>
        <p:spPr>
          <a:xfrm>
            <a:off x="797187" y="3931704"/>
            <a:ext cx="232610" cy="2416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Red Label PNG Transparent, Red Label, Gules, New, Label PNG Image For Free  Download">
            <a:extLst>
              <a:ext uri="{FF2B5EF4-FFF2-40B4-BE49-F238E27FC236}">
                <a16:creationId xmlns:a16="http://schemas.microsoft.com/office/drawing/2014/main" id="{8B95A2C7-E760-B75B-4742-4FA64D0B2C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48" b="6830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029" b="26777"/>
          <a:stretch/>
        </p:blipFill>
        <p:spPr bwMode="auto">
          <a:xfrm>
            <a:off x="8402320" y="1980437"/>
            <a:ext cx="2479040" cy="122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F621AB7-F215-46B9-93BA-1381F13278C6}"/>
              </a:ext>
            </a:extLst>
          </p:cNvPr>
          <p:cNvSpPr txBox="1"/>
          <p:nvPr/>
        </p:nvSpPr>
        <p:spPr>
          <a:xfrm>
            <a:off x="8290560" y="1143615"/>
            <a:ext cx="2702560" cy="461665"/>
          </a:xfrm>
          <a:prstGeom prst="rect">
            <a:avLst/>
          </a:prstGeom>
          <a:noFill/>
          <a:ln w="38100">
            <a:solidFill>
              <a:srgbClr val="150974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/>
              <a:t>Local </a:t>
            </a:r>
            <a:r>
              <a:rPr lang="fr-FR" sz="2400" dirty="0" err="1"/>
              <a:t>electric</a:t>
            </a:r>
            <a:r>
              <a:rPr lang="fr-FR" sz="2400" dirty="0"/>
              <a:t> </a:t>
            </a:r>
            <a:r>
              <a:rPr lang="fr-FR" sz="2400" dirty="0" err="1"/>
              <a:t>field</a:t>
            </a:r>
            <a:endParaRPr lang="en-GB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F00408-0693-7C20-71F5-66BBDD0C4127}"/>
              </a:ext>
            </a:extLst>
          </p:cNvPr>
          <p:cNvSpPr txBox="1"/>
          <p:nvPr/>
        </p:nvSpPr>
        <p:spPr>
          <a:xfrm>
            <a:off x="1294610" y="1028618"/>
            <a:ext cx="2061763" cy="830997"/>
          </a:xfrm>
          <a:prstGeom prst="rect">
            <a:avLst/>
          </a:prstGeom>
          <a:noFill/>
          <a:ln w="38100">
            <a:solidFill>
              <a:srgbClr val="15097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/>
              <a:t>Nanoscale</a:t>
            </a:r>
            <a:r>
              <a:rPr lang="fr-FR" sz="2400" dirty="0"/>
              <a:t> </a:t>
            </a:r>
            <a:r>
              <a:rPr lang="fr-FR" sz="2400" dirty="0" err="1"/>
              <a:t>thermometry</a:t>
            </a:r>
            <a:endParaRPr lang="en-GB" sz="2400" dirty="0"/>
          </a:p>
        </p:txBody>
      </p:sp>
      <p:sp>
        <p:nvSpPr>
          <p:cNvPr id="19" name="Arrow: Circular 18">
            <a:extLst>
              <a:ext uri="{FF2B5EF4-FFF2-40B4-BE49-F238E27FC236}">
                <a16:creationId xmlns:a16="http://schemas.microsoft.com/office/drawing/2014/main" id="{CDA33285-720E-20FB-11E7-7478902F1949}"/>
              </a:ext>
            </a:extLst>
          </p:cNvPr>
          <p:cNvSpPr/>
          <p:nvPr/>
        </p:nvSpPr>
        <p:spPr>
          <a:xfrm>
            <a:off x="913276" y="1109808"/>
            <a:ext cx="4863172" cy="3354448"/>
          </a:xfrm>
          <a:prstGeom prst="circularArrow">
            <a:avLst>
              <a:gd name="adj1" fmla="val 5152"/>
              <a:gd name="adj2" fmla="val 868102"/>
              <a:gd name="adj3" fmla="val 20448125"/>
              <a:gd name="adj4" fmla="val 16212701"/>
              <a:gd name="adj5" fmla="val 8135"/>
            </a:avLst>
          </a:prstGeom>
          <a:solidFill>
            <a:srgbClr val="15097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Arrow: Circular 19">
            <a:extLst>
              <a:ext uri="{FF2B5EF4-FFF2-40B4-BE49-F238E27FC236}">
                <a16:creationId xmlns:a16="http://schemas.microsoft.com/office/drawing/2014/main" id="{ACDC6ACC-2690-DEE4-678E-8E518E94137D}"/>
              </a:ext>
            </a:extLst>
          </p:cNvPr>
          <p:cNvSpPr/>
          <p:nvPr/>
        </p:nvSpPr>
        <p:spPr>
          <a:xfrm flipH="1">
            <a:off x="5869134" y="1109808"/>
            <a:ext cx="4863172" cy="3354448"/>
          </a:xfrm>
          <a:prstGeom prst="circularArrow">
            <a:avLst>
              <a:gd name="adj1" fmla="val 5152"/>
              <a:gd name="adj2" fmla="val 868102"/>
              <a:gd name="adj3" fmla="val 20448125"/>
              <a:gd name="adj4" fmla="val 16212701"/>
              <a:gd name="adj5" fmla="val 8135"/>
            </a:avLst>
          </a:prstGeom>
          <a:solidFill>
            <a:srgbClr val="15097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27A331-CB15-14EB-E9B4-B7BE8AAC97E3}"/>
              </a:ext>
            </a:extLst>
          </p:cNvPr>
          <p:cNvSpPr txBox="1"/>
          <p:nvPr/>
        </p:nvSpPr>
        <p:spPr>
          <a:xfrm>
            <a:off x="4343919" y="2631046"/>
            <a:ext cx="2957745" cy="1200329"/>
          </a:xfrm>
          <a:prstGeom prst="rect">
            <a:avLst/>
          </a:prstGeom>
          <a:noFill/>
          <a:ln w="38100">
            <a:solidFill>
              <a:srgbClr val="15097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Scanning </a:t>
            </a:r>
            <a:r>
              <a:rPr lang="fr-FR" sz="2400" dirty="0" err="1"/>
              <a:t>electrocaloric</a:t>
            </a:r>
            <a:r>
              <a:rPr lang="fr-FR" sz="2400" dirty="0"/>
              <a:t> </a:t>
            </a:r>
            <a:r>
              <a:rPr lang="fr-FR" sz="2400" dirty="0" err="1"/>
              <a:t>thermometry</a:t>
            </a:r>
            <a:r>
              <a:rPr lang="fr-FR" sz="2400" dirty="0"/>
              <a:t> (</a:t>
            </a:r>
            <a:r>
              <a:rPr lang="fr-FR" sz="2400" dirty="0" err="1"/>
              <a:t>SeCT</a:t>
            </a:r>
            <a:r>
              <a:rPr lang="fr-FR" sz="2400" dirty="0"/>
              <a:t>)</a:t>
            </a:r>
            <a:endParaRPr lang="en-GB" sz="2400" dirty="0"/>
          </a:p>
        </p:txBody>
      </p:sp>
      <p:pic>
        <p:nvPicPr>
          <p:cNvPr id="2052" name="Picture 4" descr="party popper&quot; Emoji - Download for free – Iconduck">
            <a:extLst>
              <a:ext uri="{FF2B5EF4-FFF2-40B4-BE49-F238E27FC236}">
                <a16:creationId xmlns:a16="http://schemas.microsoft.com/office/drawing/2014/main" id="{4B36FF2F-8BE9-357A-91B7-4E96B541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485" y="3973748"/>
            <a:ext cx="890038" cy="90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party popper&quot; Emoji - Download for free – Iconduck">
            <a:extLst>
              <a:ext uri="{FF2B5EF4-FFF2-40B4-BE49-F238E27FC236}">
                <a16:creationId xmlns:a16="http://schemas.microsoft.com/office/drawing/2014/main" id="{218F5D1F-1300-5F71-A314-CFB9434C1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1798" y="3973748"/>
            <a:ext cx="890038" cy="90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diagram of a triangle with a triangle and a triangle with a triangle&#10;&#10;AI-generated content may be incorrect.">
            <a:extLst>
              <a:ext uri="{FF2B5EF4-FFF2-40B4-BE49-F238E27FC236}">
                <a16:creationId xmlns:a16="http://schemas.microsoft.com/office/drawing/2014/main" id="{6FF4335A-6012-8F8E-FBC9-B7DD0734E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5" t="3775" r="9094" b="54353"/>
          <a:stretch/>
        </p:blipFill>
        <p:spPr>
          <a:xfrm>
            <a:off x="11309955" y="2581813"/>
            <a:ext cx="858229" cy="420116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0E0F66-A4A5-2B49-E4F6-5AB9CE12C6A0}"/>
              </a:ext>
            </a:extLst>
          </p:cNvPr>
          <p:cNvGrpSpPr/>
          <p:nvPr/>
        </p:nvGrpSpPr>
        <p:grpSpPr>
          <a:xfrm>
            <a:off x="455651" y="1634886"/>
            <a:ext cx="3480322" cy="5223114"/>
            <a:chOff x="3169920" y="1564640"/>
            <a:chExt cx="2519680" cy="4206751"/>
          </a:xfrm>
        </p:grpSpPr>
        <p:pic>
          <p:nvPicPr>
            <p:cNvPr id="5" name="Picture 4" descr="A diagram of a triangle with a triangle and a triangle with a triangle&#10;&#10;AI-generated content may be incorrect.">
              <a:extLst>
                <a:ext uri="{FF2B5EF4-FFF2-40B4-BE49-F238E27FC236}">
                  <a16:creationId xmlns:a16="http://schemas.microsoft.com/office/drawing/2014/main" id="{C35E8BE7-4744-12E2-E265-CB90C3C3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3" t="92829" r="52053"/>
            <a:stretch/>
          </p:blipFill>
          <p:spPr>
            <a:xfrm>
              <a:off x="3169920" y="5461663"/>
              <a:ext cx="2519680" cy="30972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F6B0A9-3DC2-2ABA-E06F-0233554FF0BE}"/>
                </a:ext>
              </a:extLst>
            </p:cNvPr>
            <p:cNvSpPr/>
            <p:nvPr/>
          </p:nvSpPr>
          <p:spPr>
            <a:xfrm>
              <a:off x="3352800" y="1564640"/>
              <a:ext cx="182880" cy="2032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6A0FE9-3F56-29BD-2B9E-10586CCA5735}"/>
                </a:ext>
              </a:extLst>
            </p:cNvPr>
            <p:cNvSpPr/>
            <p:nvPr/>
          </p:nvSpPr>
          <p:spPr>
            <a:xfrm>
              <a:off x="3344862" y="3408679"/>
              <a:ext cx="182880" cy="2032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3611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6D95A9-191D-A5B5-B10A-E72C9924D9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Local </a:t>
            </a:r>
            <a:r>
              <a:rPr lang="fr-FR" dirty="0" err="1"/>
              <a:t>imaging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1954ECC-704D-54C3-8E40-4B847B625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20" y="1724812"/>
            <a:ext cx="2560542" cy="37188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C1D8BE-CB7A-F7A7-0E86-655A3A7E6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00" y="1580990"/>
            <a:ext cx="3215919" cy="36960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DC1537-D2BB-10DE-1332-931106C13B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0583"/>
          <a:stretch/>
        </p:blipFill>
        <p:spPr>
          <a:xfrm>
            <a:off x="6171418" y="677863"/>
            <a:ext cx="6020582" cy="1648777"/>
          </a:xfrm>
          <a:prstGeom prst="rect">
            <a:avLst/>
          </a:prstGeom>
        </p:spPr>
      </p:pic>
      <p:pic>
        <p:nvPicPr>
          <p:cNvPr id="1026" name="Picture 2" descr="🤔 Visage En Pleine Réflexion Emoji: Signification &amp; Utilisation">
            <a:extLst>
              <a:ext uri="{FF2B5EF4-FFF2-40B4-BE49-F238E27FC236}">
                <a16:creationId xmlns:a16="http://schemas.microsoft.com/office/drawing/2014/main" id="{EC4F5BEA-9D69-0FB9-7B98-C628597AB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1" t="5355" r="26889" b="4910"/>
          <a:stretch/>
        </p:blipFill>
        <p:spPr bwMode="auto">
          <a:xfrm>
            <a:off x="10807747" y="4027729"/>
            <a:ext cx="1308835" cy="132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8B6BB42-58EB-8753-CBA4-F5C82C6260DD}"/>
              </a:ext>
            </a:extLst>
          </p:cNvPr>
          <p:cNvSpPr/>
          <p:nvPr/>
        </p:nvSpPr>
        <p:spPr>
          <a:xfrm rot="10800000">
            <a:off x="5077460" y="3975100"/>
            <a:ext cx="83820" cy="124460"/>
          </a:xfrm>
          <a:prstGeom prst="triangle">
            <a:avLst/>
          </a:prstGeom>
          <a:solidFill>
            <a:srgbClr val="150974"/>
          </a:solidFill>
          <a:ln>
            <a:solidFill>
              <a:srgbClr val="15097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38BAD-A5BB-4404-878A-4DEA7FD748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44" t="50583" r="244"/>
          <a:stretch/>
        </p:blipFill>
        <p:spPr>
          <a:xfrm>
            <a:off x="6151098" y="2385058"/>
            <a:ext cx="6020582" cy="16487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3F489B-B663-7506-53B6-C17C962C1978}"/>
              </a:ext>
            </a:extLst>
          </p:cNvPr>
          <p:cNvSpPr/>
          <p:nvPr/>
        </p:nvSpPr>
        <p:spPr>
          <a:xfrm>
            <a:off x="7853680" y="751840"/>
            <a:ext cx="1452880" cy="1574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B7B557-96C8-8419-A10D-2CA6BA2A5A3B}"/>
              </a:ext>
            </a:extLst>
          </p:cNvPr>
          <p:cNvSpPr/>
          <p:nvPr/>
        </p:nvSpPr>
        <p:spPr>
          <a:xfrm>
            <a:off x="9306560" y="2333028"/>
            <a:ext cx="1391920" cy="16947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Dielectric, paraelectric and ferroelectric material Polarization as a... |  Download Scientific Diagram">
            <a:extLst>
              <a:ext uri="{FF2B5EF4-FFF2-40B4-BE49-F238E27FC236}">
                <a16:creationId xmlns:a16="http://schemas.microsoft.com/office/drawing/2014/main" id="{CCF28100-9EB8-1585-AAFC-308FBB059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380" y="4247879"/>
            <a:ext cx="4005900" cy="193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AA0F54-FD70-9DE6-1C40-9965061352CD}"/>
              </a:ext>
            </a:extLst>
          </p:cNvPr>
          <p:cNvSpPr/>
          <p:nvPr/>
        </p:nvSpPr>
        <p:spPr>
          <a:xfrm>
            <a:off x="6461760" y="4216400"/>
            <a:ext cx="406400" cy="274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66DE20-5BB5-C7B4-0853-F517CC8F3F6A}"/>
              </a:ext>
            </a:extLst>
          </p:cNvPr>
          <p:cNvSpPr/>
          <p:nvPr/>
        </p:nvSpPr>
        <p:spPr>
          <a:xfrm>
            <a:off x="8580120" y="4247879"/>
            <a:ext cx="406400" cy="274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5FF439-08AC-5570-DA10-11A3CC49B97C}"/>
                  </a:ext>
                </a:extLst>
              </p:cNvPr>
              <p:cNvSpPr txBox="1"/>
              <p:nvPr/>
            </p:nvSpPr>
            <p:spPr>
              <a:xfrm>
                <a:off x="7087707" y="6255681"/>
                <a:ext cx="7456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5FF439-08AC-5570-DA10-11A3CC49B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707" y="6255681"/>
                <a:ext cx="745653" cy="276999"/>
              </a:xfrm>
              <a:prstGeom prst="rect">
                <a:avLst/>
              </a:prstGeom>
              <a:blipFill>
                <a:blip r:embed="rId7"/>
                <a:stretch>
                  <a:fillRect l="-8197" r="-6557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5860D-849F-3166-F853-925113AF7C7C}"/>
                  </a:ext>
                </a:extLst>
              </p:cNvPr>
              <p:cNvSpPr txBox="1"/>
              <p:nvPr/>
            </p:nvSpPr>
            <p:spPr>
              <a:xfrm>
                <a:off x="8206349" y="6262962"/>
                <a:ext cx="3117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𝛽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𝛾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5860D-849F-3166-F853-925113AF7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349" y="6262962"/>
                <a:ext cx="3117969" cy="276999"/>
              </a:xfrm>
              <a:prstGeom prst="rect">
                <a:avLst/>
              </a:prstGeom>
              <a:blipFill>
                <a:blip r:embed="rId8"/>
                <a:stretch>
                  <a:fillRect l="-1367" t="-4348" r="-195" b="-32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92E9929-60F5-052F-56CC-C9A6A0E7B4DD}"/>
              </a:ext>
            </a:extLst>
          </p:cNvPr>
          <p:cNvSpPr txBox="1"/>
          <p:nvPr/>
        </p:nvSpPr>
        <p:spPr>
          <a:xfrm>
            <a:off x="6480995" y="1863925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4um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6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ère Castor | Wiki Sammy's Return Officiel | Fandom">
            <a:extLst>
              <a:ext uri="{FF2B5EF4-FFF2-40B4-BE49-F238E27FC236}">
                <a16:creationId xmlns:a16="http://schemas.microsoft.com/office/drawing/2014/main" id="{528D51AC-62F4-BEDB-F4BB-5C224BF9D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131" y="3840480"/>
            <a:ext cx="1996490" cy="196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E3CB10-3C3F-3548-3C02-9322756C6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Local </a:t>
            </a:r>
            <a:r>
              <a:rPr lang="fr-FR" dirty="0" err="1"/>
              <a:t>writing</a:t>
            </a:r>
            <a:r>
              <a:rPr lang="fr-FR" dirty="0"/>
              <a:t> !</a:t>
            </a:r>
            <a:endParaRPr lang="en-GB" dirty="0"/>
          </a:p>
        </p:txBody>
      </p:sp>
      <p:pic>
        <p:nvPicPr>
          <p:cNvPr id="3074" name="Picture 2" descr="Piezoresponse Force Microscopy (PFM) | Park Systems">
            <a:extLst>
              <a:ext uri="{FF2B5EF4-FFF2-40B4-BE49-F238E27FC236}">
                <a16:creationId xmlns:a16="http://schemas.microsoft.com/office/drawing/2014/main" id="{4568E9FF-570A-56D2-09A5-893679045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16" y="3874424"/>
            <a:ext cx="3745698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874C5-6B4C-DF02-24C2-8E5B021E07C8}"/>
              </a:ext>
            </a:extLst>
          </p:cNvPr>
          <p:cNvSpPr txBox="1"/>
          <p:nvPr/>
        </p:nvSpPr>
        <p:spPr>
          <a:xfrm>
            <a:off x="5876834" y="5622165"/>
            <a:ext cx="3897085" cy="707886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Why</a:t>
            </a:r>
            <a:r>
              <a:rPr lang="fr-FR" sz="2000" dirty="0"/>
              <a:t> </a:t>
            </a:r>
            <a:r>
              <a:rPr lang="fr-FR" sz="2000" dirty="0" err="1"/>
              <a:t>does</a:t>
            </a:r>
            <a:r>
              <a:rPr lang="fr-FR" sz="2000" dirty="0"/>
              <a:t> the </a:t>
            </a:r>
            <a:r>
              <a:rPr lang="fr-FR" sz="2000" dirty="0" err="1"/>
              <a:t>polarity</a:t>
            </a:r>
            <a:r>
              <a:rPr lang="fr-FR" sz="2000" dirty="0"/>
              <a:t> of the FE film impact the </a:t>
            </a:r>
            <a:r>
              <a:rPr lang="fr-FR" sz="2000" dirty="0" err="1"/>
              <a:t>SEcT</a:t>
            </a:r>
            <a:r>
              <a:rPr lang="fr-FR" sz="2000" dirty="0"/>
              <a:t> signal ?</a:t>
            </a:r>
            <a:endParaRPr lang="en-GB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02351-1F66-1465-6E64-8B35436DCA99}"/>
              </a:ext>
            </a:extLst>
          </p:cNvPr>
          <p:cNvSpPr/>
          <p:nvPr/>
        </p:nvSpPr>
        <p:spPr>
          <a:xfrm>
            <a:off x="8854101" y="1076960"/>
            <a:ext cx="274320" cy="2336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24EDEA-7B91-1B12-5693-C8D178C55F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1" t="79557"/>
          <a:stretch/>
        </p:blipFill>
        <p:spPr>
          <a:xfrm rot="16200000">
            <a:off x="7309447" y="1274407"/>
            <a:ext cx="2743200" cy="218574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811E22-6CD7-B981-1E06-A6D47E1DD5D5}"/>
              </a:ext>
            </a:extLst>
          </p:cNvPr>
          <p:cNvGrpSpPr/>
          <p:nvPr/>
        </p:nvGrpSpPr>
        <p:grpSpPr>
          <a:xfrm>
            <a:off x="1774536" y="975360"/>
            <a:ext cx="5318034" cy="2763520"/>
            <a:chOff x="558800" y="975360"/>
            <a:chExt cx="5318034" cy="276352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9B2423-05E4-3660-C8B9-1065A603A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41" b="50855"/>
            <a:stretch/>
          </p:blipFill>
          <p:spPr>
            <a:xfrm rot="16200000">
              <a:off x="1878010" y="-259944"/>
              <a:ext cx="2743200" cy="525444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F5E4C2-D233-7F48-4765-07081CD1E9EE}"/>
                </a:ext>
              </a:extLst>
            </p:cNvPr>
            <p:cNvSpPr/>
            <p:nvPr/>
          </p:nvSpPr>
          <p:spPr>
            <a:xfrm>
              <a:off x="558800" y="1076960"/>
              <a:ext cx="274320" cy="2336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FD2325-91FD-3249-E56F-B78C45A7458F}"/>
                </a:ext>
              </a:extLst>
            </p:cNvPr>
            <p:cNvSpPr/>
            <p:nvPr/>
          </p:nvSpPr>
          <p:spPr>
            <a:xfrm>
              <a:off x="3344862" y="1076960"/>
              <a:ext cx="274320" cy="2336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A46486-14FF-D4F1-19E3-7598DAD38305}"/>
                </a:ext>
              </a:extLst>
            </p:cNvPr>
            <p:cNvSpPr/>
            <p:nvPr/>
          </p:nvSpPr>
          <p:spPr>
            <a:xfrm>
              <a:off x="558800" y="975360"/>
              <a:ext cx="274320" cy="2336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3B619A5-5BB1-B1A9-29DD-3EC30AA62122}"/>
                </a:ext>
              </a:extLst>
            </p:cNvPr>
            <p:cNvSpPr/>
            <p:nvPr/>
          </p:nvSpPr>
          <p:spPr>
            <a:xfrm>
              <a:off x="3344862" y="975360"/>
              <a:ext cx="274320" cy="2336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BF8B99E-A9D6-11E4-A75E-739CCE5FB036}"/>
              </a:ext>
            </a:extLst>
          </p:cNvPr>
          <p:cNvSpPr txBox="1"/>
          <p:nvPr/>
        </p:nvSpPr>
        <p:spPr>
          <a:xfrm>
            <a:off x="2048856" y="2670464"/>
            <a:ext cx="1132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4um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C835469-4C4C-9852-017D-776A0A3B204F}"/>
              </a:ext>
            </a:extLst>
          </p:cNvPr>
          <p:cNvCxnSpPr/>
          <p:nvPr/>
        </p:nvCxnSpPr>
        <p:spPr>
          <a:xfrm>
            <a:off x="2776219" y="1579419"/>
            <a:ext cx="727364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8D88B9C-9E0A-56E0-0821-717138C88D06}"/>
              </a:ext>
            </a:extLst>
          </p:cNvPr>
          <p:cNvSpPr txBox="1"/>
          <p:nvPr/>
        </p:nvSpPr>
        <p:spPr>
          <a:xfrm>
            <a:off x="2820121" y="1199928"/>
            <a:ext cx="104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2um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22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204</Words>
  <Application>Microsoft Office PowerPoint</Application>
  <PresentationFormat>Widescreen</PresentationFormat>
  <Paragraphs>46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Algerian</vt:lpstr>
      <vt:lpstr>Aptos</vt:lpstr>
      <vt:lpstr>Aptos Display</vt:lpstr>
      <vt:lpstr>Arial</vt:lpstr>
      <vt:lpstr>Cambria Math</vt:lpstr>
      <vt:lpstr>Wingdings</vt:lpstr>
      <vt:lpstr>Office Theme</vt:lpstr>
      <vt:lpstr>Imaging the electrocaloric  effect at the nanoscale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Valentin Fonck</dc:creator>
  <cp:lastModifiedBy>Valentin Fonck</cp:lastModifiedBy>
  <cp:revision>62</cp:revision>
  <dcterms:created xsi:type="dcterms:W3CDTF">2025-05-05T15:42:41Z</dcterms:created>
  <dcterms:modified xsi:type="dcterms:W3CDTF">2025-05-22T12:54:45Z</dcterms:modified>
</cp:coreProperties>
</file>