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343" r:id="rId2"/>
    <p:sldId id="344" r:id="rId3"/>
    <p:sldId id="345" r:id="rId4"/>
    <p:sldId id="346" r:id="rId5"/>
    <p:sldId id="347" r:id="rId6"/>
    <p:sldId id="348" r:id="rId7"/>
    <p:sldId id="349" r:id="rId8"/>
    <p:sldId id="350" r:id="rId9"/>
    <p:sldId id="351" r:id="rId10"/>
    <p:sldId id="352" r:id="rId11"/>
    <p:sldId id="360" r:id="rId12"/>
    <p:sldId id="358" r:id="rId13"/>
    <p:sldId id="353" r:id="rId14"/>
    <p:sldId id="355" r:id="rId15"/>
    <p:sldId id="356" r:id="rId16"/>
    <p:sldId id="359" r:id="rId17"/>
    <p:sldId id="35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29"/>
  </p:normalViewPr>
  <p:slideViewPr>
    <p:cSldViewPr snapToGrid="0" snapToObjects="1">
      <p:cViewPr varScale="1">
        <p:scale>
          <a:sx n="110" d="100"/>
          <a:sy n="110" d="100"/>
        </p:scale>
        <p:origin x="10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1FAC1-D350-6C4E-A49B-4034BD1D9EA7}" type="datetimeFigureOut">
              <a:rPr lang="fr-FR" smtClean="0"/>
              <a:t>31/08/2021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7245A-92D2-7C42-B35D-9DBB46473806}" type="slidenum">
              <a:rPr lang="fr-FR" smtClean="0"/>
              <a:t>‹N°›</a:t>
            </a:fld>
            <a:endParaRPr lang="fr-FR"/>
          </a:p>
        </p:txBody>
      </p:sp>
    </p:spTree>
    <p:extLst>
      <p:ext uri="{BB962C8B-B14F-4D97-AF65-F5344CB8AC3E}">
        <p14:creationId xmlns:p14="http://schemas.microsoft.com/office/powerpoint/2010/main" val="283878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E5BF7-8F95-674C-9804-BD922AA8D9F7}"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7291EE4-DB28-7A4F-A4DE-74BC33C2388E}"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1F954B7-0EC4-DC43-AF25-F88B5CB99385}"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15BFD7F6-C6F6-F64F-931D-217F8831526A}"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5043FC29-0254-954D-8FDF-0A83028F86AD}"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D27A0D83-DEB9-C645-88A5-159EABC95E5A}"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A040180-0495-E549-ADE4-8A2DAF2208DA}"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D03344-E234-8D42-9CBE-438675BB6DE4}"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96A0E4-7D83-D045-8EE3-E668B2F29624}"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F36984E-42ED-B541-B44E-93107749C9CE}" type="datetime1">
              <a:rPr lang="fr-BE" smtClean="0"/>
              <a:t>31/08/21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4CE38DA-CA03-2F4C-9843-4B31F6F1E00F}"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5091763-3FFD-4C47-96A3-C814492BD11D}" type="datetime1">
              <a:rPr lang="fr-BE" smtClean="0"/>
              <a:t>31/08/21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914C497-5C0F-2748-8D0F-FEA069553250}" type="datetime1">
              <a:rPr lang="fr-BE" smtClean="0"/>
              <a:t>31/08/21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9730B-C5F1-1347-A302-76A267DD7DB7}" type="datetime1">
              <a:rPr lang="fr-BE" smtClean="0"/>
              <a:t>31/08/21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E6EAFA5-EE0E-2547-BC21-6D9180FAD0B2}"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37C94E4-5FA5-F640-BF6B-5E5528D9E8C7}" type="datetime1">
              <a:rPr lang="fr-BE" smtClean="0"/>
              <a:t>31/08/21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9E9C168-D7AD-5149-869D-64508DAB3C88}" type="datetime1">
              <a:rPr lang="fr-BE" smtClean="0"/>
              <a:t>31/08/21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2.vatican.va/content/francesco/fr/speeches/2015/november/documents/papa-francesco_20151110_firenze-convegno-chiesa-italiana.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normAutofit fontScale="90000"/>
          </a:bodyPr>
          <a:lstStyle/>
          <a:p>
            <a:pPr algn="ctr"/>
            <a:r>
              <a:rPr lang="fr-FR" b="1" dirty="0"/>
              <a:t>LE « TUILAGE » EN PASTORALE </a:t>
            </a:r>
            <a:br>
              <a:rPr lang="fr-FR" b="1" dirty="0"/>
            </a:br>
            <a:r>
              <a:rPr lang="fr-FR" b="1" dirty="0"/>
              <a:t>OU </a:t>
            </a:r>
            <a:br>
              <a:rPr lang="fr-FR" b="1" dirty="0"/>
            </a:br>
            <a:r>
              <a:rPr lang="fr-FR" b="1" dirty="0"/>
              <a:t>COMMENT FAIRE DU NEUF SANS DÉSAVOUER LE PASSÉ ?</a:t>
            </a:r>
            <a:br>
              <a:rPr lang="fr-BE" dirty="0"/>
            </a:br>
            <a:endParaRPr lang="en-US" dirty="0"/>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a:xfrm>
            <a:off x="2334569" y="4777381"/>
            <a:ext cx="8915399" cy="1126283"/>
          </a:xfrm>
        </p:spPr>
        <p:txBody>
          <a:bodyPr>
            <a:normAutofit/>
          </a:bodyPr>
          <a:lstStyle/>
          <a:p>
            <a:r>
              <a:rPr lang="en-US" dirty="0"/>
              <a:t>Session </a:t>
            </a:r>
            <a:r>
              <a:rPr lang="en-US" dirty="0" err="1"/>
              <a:t>à</a:t>
            </a:r>
            <a:r>
              <a:rPr lang="en-US" dirty="0"/>
              <a:t> </a:t>
            </a:r>
            <a:r>
              <a:rPr lang="en-US" dirty="0" err="1"/>
              <a:t>Delémont</a:t>
            </a:r>
            <a:r>
              <a:rPr lang="en-US" dirty="0"/>
              <a:t>, </a:t>
            </a:r>
            <a:r>
              <a:rPr lang="en-US" dirty="0" err="1"/>
              <a:t>Septembre</a:t>
            </a:r>
            <a:r>
              <a:rPr lang="en-US" dirty="0"/>
              <a:t> 2021</a:t>
            </a:r>
          </a:p>
        </p:txBody>
      </p:sp>
      <p:sp>
        <p:nvSpPr>
          <p:cNvPr id="2" name="Espace réservé du numéro de diapositive 1">
            <a:extLst>
              <a:ext uri="{FF2B5EF4-FFF2-40B4-BE49-F238E27FC236}">
                <a16:creationId xmlns:a16="http://schemas.microsoft.com/office/drawing/2014/main" id="{F42C967D-665B-3D4F-B001-69CEE461EE4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83336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5CC507-AA86-5941-AB11-033E3ACF109B}"/>
              </a:ext>
            </a:extLst>
          </p:cNvPr>
          <p:cNvSpPr>
            <a:spLocks noGrp="1"/>
          </p:cNvSpPr>
          <p:nvPr>
            <p:ph type="title"/>
          </p:nvPr>
        </p:nvSpPr>
        <p:spPr/>
        <p:txBody>
          <a:bodyPr/>
          <a:lstStyle/>
          <a:p>
            <a:r>
              <a:rPr lang="fr-FR" dirty="0"/>
              <a:t>Pape François et le changement d’époque</a:t>
            </a:r>
          </a:p>
        </p:txBody>
      </p:sp>
      <p:sp>
        <p:nvSpPr>
          <p:cNvPr id="3" name="Espace réservé du contenu 2">
            <a:extLst>
              <a:ext uri="{FF2B5EF4-FFF2-40B4-BE49-F238E27FC236}">
                <a16:creationId xmlns:a16="http://schemas.microsoft.com/office/drawing/2014/main" id="{717A3B42-F45E-FF45-BDB1-AD3334712D7B}"/>
              </a:ext>
            </a:extLst>
          </p:cNvPr>
          <p:cNvSpPr>
            <a:spLocks noGrp="1"/>
          </p:cNvSpPr>
          <p:nvPr>
            <p:ph idx="1"/>
          </p:nvPr>
        </p:nvSpPr>
        <p:spPr>
          <a:xfrm>
            <a:off x="2245490" y="2133600"/>
            <a:ext cx="8310622" cy="3777622"/>
          </a:xfrm>
        </p:spPr>
        <p:txBody>
          <a:bodyPr>
            <a:normAutofit fontScale="92500" lnSpcReduction="20000"/>
          </a:bodyPr>
          <a:lstStyle/>
          <a:p>
            <a:r>
              <a:rPr lang="fr-BE" sz="2800" dirty="0"/>
              <a:t>« Jésus nous a indiqué à nous ses disciples, que notre mission dans le monde ne pas être statique, mais qu’elle est itinérante. Le chrétien est un itinérant »</a:t>
            </a:r>
          </a:p>
          <a:p>
            <a:r>
              <a:rPr lang="fr-BE" sz="2800" dirty="0"/>
              <a:t>« disciples-missionnaires »</a:t>
            </a:r>
          </a:p>
          <a:p>
            <a:endParaRPr lang="fr-BE" sz="2400" dirty="0"/>
          </a:p>
          <a:p>
            <a:endParaRPr lang="fr-BE" sz="2400" dirty="0"/>
          </a:p>
          <a:p>
            <a:endParaRPr lang="fr-BE" sz="2400" dirty="0"/>
          </a:p>
          <a:p>
            <a:pPr marL="0" indent="0">
              <a:buNone/>
            </a:pPr>
            <a:r>
              <a:rPr lang="fr-BE" sz="2400" dirty="0"/>
              <a:t> </a:t>
            </a:r>
            <a:r>
              <a:rPr lang="fr-BE" sz="1400" dirty="0"/>
              <a:t>Pape </a:t>
            </a:r>
            <a:r>
              <a:rPr lang="fr-BE" sz="1400" cap="small" dirty="0"/>
              <a:t>François,</a:t>
            </a:r>
            <a:r>
              <a:rPr lang="fr-BE" sz="1400" dirty="0"/>
              <a:t> </a:t>
            </a:r>
            <a:r>
              <a:rPr lang="fr-BE" sz="1400" i="1" dirty="0" err="1"/>
              <a:t>Angelus</a:t>
            </a:r>
            <a:r>
              <a:rPr lang="fr-BE" sz="1400" dirty="0"/>
              <a:t> du 30 juin 2019. Ce texte est repris par le </a:t>
            </a:r>
            <a:r>
              <a:rPr lang="fr-BE" sz="1400" i="1" dirty="0"/>
              <a:t>Document final</a:t>
            </a:r>
            <a:r>
              <a:rPr lang="fr-BE" sz="1400" dirty="0"/>
              <a:t> du synode des évêques pour l’Amazonie, « Nouveaux chemins pour l’Église et pour l’écologie intégrale », 26/10/2019, n° 21</a:t>
            </a:r>
          </a:p>
        </p:txBody>
      </p:sp>
      <p:sp>
        <p:nvSpPr>
          <p:cNvPr id="4" name="Espace réservé du numéro de diapositive 3">
            <a:extLst>
              <a:ext uri="{FF2B5EF4-FFF2-40B4-BE49-F238E27FC236}">
                <a16:creationId xmlns:a16="http://schemas.microsoft.com/office/drawing/2014/main" id="{CC16ABBE-31E9-A94F-8DED-2EBFFD76456B}"/>
              </a:ext>
            </a:extLst>
          </p:cNvPr>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6146" name="Picture 2" descr="Actualités Pape François : toutes les news de Pape François avec Gala.fr -  page 4">
            <a:extLst>
              <a:ext uri="{FF2B5EF4-FFF2-40B4-BE49-F238E27FC236}">
                <a16:creationId xmlns:a16="http://schemas.microsoft.com/office/drawing/2014/main" id="{085C5589-7B40-5F4D-9A79-60CCD710D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6222" y="3185931"/>
            <a:ext cx="2658319" cy="1993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61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5CC507-AA86-5941-AB11-033E3ACF109B}"/>
              </a:ext>
            </a:extLst>
          </p:cNvPr>
          <p:cNvSpPr>
            <a:spLocks noGrp="1"/>
          </p:cNvSpPr>
          <p:nvPr>
            <p:ph type="title"/>
          </p:nvPr>
        </p:nvSpPr>
        <p:spPr/>
        <p:txBody>
          <a:bodyPr/>
          <a:lstStyle/>
          <a:p>
            <a:r>
              <a:rPr lang="fr-FR" dirty="0"/>
              <a:t>Pape François et le changement d’époque</a:t>
            </a:r>
          </a:p>
        </p:txBody>
      </p:sp>
      <p:sp>
        <p:nvSpPr>
          <p:cNvPr id="3" name="Espace réservé du contenu 2">
            <a:extLst>
              <a:ext uri="{FF2B5EF4-FFF2-40B4-BE49-F238E27FC236}">
                <a16:creationId xmlns:a16="http://schemas.microsoft.com/office/drawing/2014/main" id="{717A3B42-F45E-FF45-BDB1-AD3334712D7B}"/>
              </a:ext>
            </a:extLst>
          </p:cNvPr>
          <p:cNvSpPr>
            <a:spLocks noGrp="1"/>
          </p:cNvSpPr>
          <p:nvPr>
            <p:ph idx="1"/>
          </p:nvPr>
        </p:nvSpPr>
        <p:spPr>
          <a:xfrm>
            <a:off x="2245490" y="2133600"/>
            <a:ext cx="8310622" cy="3777622"/>
          </a:xfrm>
        </p:spPr>
        <p:txBody>
          <a:bodyPr>
            <a:normAutofit lnSpcReduction="10000"/>
          </a:bodyPr>
          <a:lstStyle/>
          <a:p>
            <a:r>
              <a:rPr lang="fr-BE" dirty="0"/>
              <a:t>« Fratelli Tutti » sur la fraternité et l’amitié sociale d’octobre 2020, le pape se nourrit de la parabole du Bon Samaritain. </a:t>
            </a:r>
          </a:p>
          <a:p>
            <a:endParaRPr lang="fr-BE" dirty="0"/>
          </a:p>
          <a:p>
            <a:r>
              <a:rPr lang="fr-BE" dirty="0"/>
              <a:t>Le pape François invite dès lors à « de lutter pour ce qui est le plus concret et le plus local, jusqu’à atteindre les confins de la patrie et du monde, avec la même attention que celle du voyageur de Samarie pour chaque blessure de l’homme agressé » (n° 79), à « présent aux côtés de celui qui a besoin d’aide, sans se soucier de savoir s’il fait partie ou non du même cercle d’appartenance » (n° 81), d’ « être animé du désir spontané, pur et simple de vouloir constituer un peuple, d’être constant et infatigable dans le travail d’inclure, d’intégrer et de relever celui qui gît à terre » (n° 77)</a:t>
            </a:r>
            <a:r>
              <a:rPr lang="fr-BE" sz="2800" dirty="0"/>
              <a:t> </a:t>
            </a:r>
            <a:endParaRPr lang="fr-BE" sz="1400" dirty="0"/>
          </a:p>
        </p:txBody>
      </p:sp>
      <p:sp>
        <p:nvSpPr>
          <p:cNvPr id="4" name="Espace réservé du numéro de diapositive 3">
            <a:extLst>
              <a:ext uri="{FF2B5EF4-FFF2-40B4-BE49-F238E27FC236}">
                <a16:creationId xmlns:a16="http://schemas.microsoft.com/office/drawing/2014/main" id="{CC16ABBE-31E9-A94F-8DED-2EBFFD76456B}"/>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250206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3E378A-868F-5146-8659-5FAAE7B91184}"/>
              </a:ext>
            </a:extLst>
          </p:cNvPr>
          <p:cNvSpPr>
            <a:spLocks noGrp="1"/>
          </p:cNvSpPr>
          <p:nvPr>
            <p:ph type="title"/>
          </p:nvPr>
        </p:nvSpPr>
        <p:spPr/>
        <p:txBody>
          <a:bodyPr/>
          <a:lstStyle/>
          <a:p>
            <a:r>
              <a:rPr lang="fr-FR" dirty="0"/>
              <a:t>Synode pour l’Amazonie</a:t>
            </a:r>
          </a:p>
        </p:txBody>
      </p:sp>
      <p:sp>
        <p:nvSpPr>
          <p:cNvPr id="3" name="Espace réservé du contenu 2">
            <a:extLst>
              <a:ext uri="{FF2B5EF4-FFF2-40B4-BE49-F238E27FC236}">
                <a16:creationId xmlns:a16="http://schemas.microsoft.com/office/drawing/2014/main" id="{F863A3B3-8C0B-254C-B6AC-59AFEF10F211}"/>
              </a:ext>
            </a:extLst>
          </p:cNvPr>
          <p:cNvSpPr>
            <a:spLocks noGrp="1"/>
          </p:cNvSpPr>
          <p:nvPr>
            <p:ph idx="1"/>
          </p:nvPr>
        </p:nvSpPr>
        <p:spPr>
          <a:xfrm>
            <a:off x="2222339" y="1759352"/>
            <a:ext cx="9282273" cy="4151870"/>
          </a:xfrm>
        </p:spPr>
        <p:txBody>
          <a:bodyPr>
            <a:normAutofit lnSpcReduction="10000"/>
          </a:bodyPr>
          <a:lstStyle/>
          <a:p>
            <a:r>
              <a:rPr lang="fr-FR" dirty="0"/>
              <a:t>Pastorale de la visite: « Les tournées des missionnaires qui quittent leurs lieux de vie habituels et passent un certain temps à visiter les communautés une par une et à célébrer les sacrements, donnent lieu à ce que l'on appelle la "pastorale de visite". C'est un type de méthode pastorale qui répond aux conditions et aux possibilités actuelles de nos Églises »</a:t>
            </a:r>
          </a:p>
          <a:p>
            <a:r>
              <a:rPr lang="fr-FR" dirty="0"/>
              <a:t>Débordement: « Ce débordement pousse l'Église à la conversion pastorale et nous transforme en communautés vivantes qui travaillent en équipe et en réseau au service de l'évangélisation. »</a:t>
            </a:r>
          </a:p>
          <a:p>
            <a:r>
              <a:rPr lang="fr-FR" dirty="0"/>
              <a:t>Nous voulons être une Église amazonienne, samaritaine, incarnée comme le Fils de Dieu s'est incarné : « Il a pris nos infirmités et s'est chargé de nos maladies » (Mt 8, l 7b).Celui qui s'est fait pauvre pour nous enrichir de sa pauvreté (cf. 2 Co 8, 9), par son Esprit, exhorte les disciples missionnaires d'aujourd'hui à aller à la rencontre de tous. Nous voulons être une Église servante, kérygmatique, éducatrice, inculturée au milieu des peuples que nous servons.</a:t>
            </a:r>
          </a:p>
        </p:txBody>
      </p:sp>
      <p:sp>
        <p:nvSpPr>
          <p:cNvPr id="4" name="Espace réservé du numéro de diapositive 3">
            <a:extLst>
              <a:ext uri="{FF2B5EF4-FFF2-40B4-BE49-F238E27FC236}">
                <a16:creationId xmlns:a16="http://schemas.microsoft.com/office/drawing/2014/main" id="{06AFD7DA-FE66-3841-BEF7-F8D7BEFE3A77}"/>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153666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F796C9-0ACF-BB41-AA73-DD4BBF02FA03}"/>
              </a:ext>
            </a:extLst>
          </p:cNvPr>
          <p:cNvSpPr>
            <a:spLocks noGrp="1"/>
          </p:cNvSpPr>
          <p:nvPr>
            <p:ph type="title"/>
          </p:nvPr>
        </p:nvSpPr>
        <p:spPr/>
        <p:txBody>
          <a:bodyPr>
            <a:normAutofit fontScale="90000"/>
          </a:bodyPr>
          <a:lstStyle/>
          <a:p>
            <a:r>
              <a:rPr lang="fr-FR" dirty="0"/>
              <a:t>En missiologie, les travaux de la théologienne lyonnaise Marie-Hélène Robert</a:t>
            </a:r>
          </a:p>
        </p:txBody>
      </p:sp>
      <p:sp>
        <p:nvSpPr>
          <p:cNvPr id="4" name="Espace réservé du numéro de diapositive 3">
            <a:extLst>
              <a:ext uri="{FF2B5EF4-FFF2-40B4-BE49-F238E27FC236}">
                <a16:creationId xmlns:a16="http://schemas.microsoft.com/office/drawing/2014/main" id="{752D23D9-91C3-984A-8B84-FC788258309A}"/>
              </a:ext>
            </a:extLst>
          </p:cNvPr>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7172" name="Picture 4" descr="Marie-Hélène Robert (@mariehelene496) | Twitter">
            <a:extLst>
              <a:ext uri="{FF2B5EF4-FFF2-40B4-BE49-F238E27FC236}">
                <a16:creationId xmlns:a16="http://schemas.microsoft.com/office/drawing/2014/main" id="{CFA70355-508B-754E-97C3-707562EB2B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5407" y="2138120"/>
            <a:ext cx="4007916" cy="400791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70D8CF8-A68D-0045-90B5-BC90F4F03D68}"/>
              </a:ext>
            </a:extLst>
          </p:cNvPr>
          <p:cNvSpPr/>
          <p:nvPr/>
        </p:nvSpPr>
        <p:spPr>
          <a:xfrm>
            <a:off x="6678593" y="3105834"/>
            <a:ext cx="6096000" cy="646331"/>
          </a:xfrm>
          <a:prstGeom prst="rect">
            <a:avLst/>
          </a:prstGeom>
        </p:spPr>
        <p:txBody>
          <a:bodyPr>
            <a:spAutoFit/>
          </a:bodyPr>
          <a:lstStyle/>
          <a:p>
            <a:r>
              <a:rPr lang="fr-BE" i="1" dirty="0">
                <a:latin typeface="Calibri" panose="020F0502020204030204" pitchFamily="34" charset="0"/>
                <a:ea typeface="Times New Roman" panose="02020603050405020304" pitchFamily="18" charset="0"/>
              </a:rPr>
              <a:t>Conscience minoritaire et conscience missionnaire: l’enjeu théologique</a:t>
            </a:r>
            <a:r>
              <a:rPr lang="fr-BE" dirty="0">
                <a:latin typeface="Calibri" panose="020F0502020204030204" pitchFamily="34" charset="0"/>
                <a:ea typeface="Times New Roman" panose="02020603050405020304" pitchFamily="18" charset="0"/>
              </a:rPr>
              <a:t>, Lyon, 2004</a:t>
            </a:r>
            <a:endParaRPr lang="fr-FR" dirty="0"/>
          </a:p>
        </p:txBody>
      </p:sp>
    </p:spTree>
    <p:extLst>
      <p:ext uri="{BB962C8B-B14F-4D97-AF65-F5344CB8AC3E}">
        <p14:creationId xmlns:p14="http://schemas.microsoft.com/office/powerpoint/2010/main" val="2880364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F796C9-0ACF-BB41-AA73-DD4BBF02FA03}"/>
              </a:ext>
            </a:extLst>
          </p:cNvPr>
          <p:cNvSpPr>
            <a:spLocks noGrp="1"/>
          </p:cNvSpPr>
          <p:nvPr>
            <p:ph type="title"/>
          </p:nvPr>
        </p:nvSpPr>
        <p:spPr/>
        <p:txBody>
          <a:bodyPr/>
          <a:lstStyle/>
          <a:p>
            <a:r>
              <a:rPr lang="fr-FR" dirty="0"/>
              <a:t>Les travaux de la théologienne lyonnaise Marie-Hélène Robert</a:t>
            </a:r>
          </a:p>
        </p:txBody>
      </p:sp>
      <p:sp>
        <p:nvSpPr>
          <p:cNvPr id="4" name="Espace réservé du numéro de diapositive 3">
            <a:extLst>
              <a:ext uri="{FF2B5EF4-FFF2-40B4-BE49-F238E27FC236}">
                <a16:creationId xmlns:a16="http://schemas.microsoft.com/office/drawing/2014/main" id="{752D23D9-91C3-984A-8B84-FC788258309A}"/>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7172" name="Picture 4" descr="Marie-Hélène Robert (@mariehelene496) | Twitter">
            <a:extLst>
              <a:ext uri="{FF2B5EF4-FFF2-40B4-BE49-F238E27FC236}">
                <a16:creationId xmlns:a16="http://schemas.microsoft.com/office/drawing/2014/main" id="{CFA70355-508B-754E-97C3-707562EB2B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97306" y="2103396"/>
            <a:ext cx="4007916" cy="400791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70D8CF8-A68D-0045-90B5-BC90F4F03D68}"/>
              </a:ext>
            </a:extLst>
          </p:cNvPr>
          <p:cNvSpPr/>
          <p:nvPr/>
        </p:nvSpPr>
        <p:spPr>
          <a:xfrm>
            <a:off x="6180881" y="2874341"/>
            <a:ext cx="6096000" cy="1477328"/>
          </a:xfrm>
          <a:prstGeom prst="rect">
            <a:avLst/>
          </a:prstGeom>
        </p:spPr>
        <p:txBody>
          <a:bodyPr>
            <a:spAutoFit/>
          </a:bodyPr>
          <a:lstStyle/>
          <a:p>
            <a:r>
              <a:rPr lang="fr-BE" dirty="0"/>
              <a:t>« si le christianisme est - ou sera - effectivement minoritaire, il est vital de sortir de la nostalgie, illusoire ou inconsciente d’une situation majoritaire. La prise de conscience d’une position minoritaire permettra une nouvelle prise de conscience missionnaire »</a:t>
            </a:r>
            <a:endParaRPr lang="fr-FR" dirty="0"/>
          </a:p>
        </p:txBody>
      </p:sp>
    </p:spTree>
    <p:extLst>
      <p:ext uri="{BB962C8B-B14F-4D97-AF65-F5344CB8AC3E}">
        <p14:creationId xmlns:p14="http://schemas.microsoft.com/office/powerpoint/2010/main" val="2468681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F796C9-0ACF-BB41-AA73-DD4BBF02FA03}"/>
              </a:ext>
            </a:extLst>
          </p:cNvPr>
          <p:cNvSpPr>
            <a:spLocks noGrp="1"/>
          </p:cNvSpPr>
          <p:nvPr>
            <p:ph type="title"/>
          </p:nvPr>
        </p:nvSpPr>
        <p:spPr/>
        <p:txBody>
          <a:bodyPr/>
          <a:lstStyle/>
          <a:p>
            <a:r>
              <a:rPr lang="fr-FR" dirty="0"/>
              <a:t>Les travaux de la théologienne lyonnaise Marie-Hélène Robert</a:t>
            </a:r>
          </a:p>
        </p:txBody>
      </p:sp>
      <p:sp>
        <p:nvSpPr>
          <p:cNvPr id="4" name="Espace réservé du numéro de diapositive 3">
            <a:extLst>
              <a:ext uri="{FF2B5EF4-FFF2-40B4-BE49-F238E27FC236}">
                <a16:creationId xmlns:a16="http://schemas.microsoft.com/office/drawing/2014/main" id="{752D23D9-91C3-984A-8B84-FC788258309A}"/>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7172" name="Picture 4" descr="Marie-Hélène Robert (@mariehelene496) | Twitter">
            <a:extLst>
              <a:ext uri="{FF2B5EF4-FFF2-40B4-BE49-F238E27FC236}">
                <a16:creationId xmlns:a16="http://schemas.microsoft.com/office/drawing/2014/main" id="{CFA70355-508B-754E-97C3-707562EB2B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7777" y="2068672"/>
            <a:ext cx="3197809" cy="319780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70D8CF8-A68D-0045-90B5-BC90F4F03D68}"/>
              </a:ext>
            </a:extLst>
          </p:cNvPr>
          <p:cNvSpPr/>
          <p:nvPr/>
        </p:nvSpPr>
        <p:spPr>
          <a:xfrm>
            <a:off x="5348168" y="1808545"/>
            <a:ext cx="6701078" cy="4801314"/>
          </a:xfrm>
          <a:prstGeom prst="rect">
            <a:avLst/>
          </a:prstGeom>
        </p:spPr>
        <p:txBody>
          <a:bodyPr wrap="square">
            <a:spAutoFit/>
          </a:bodyPr>
          <a:lstStyle/>
          <a:p>
            <a:r>
              <a:rPr lang="fr-BE" dirty="0"/>
              <a:t>Faut-il repenser radicalement autrement la catéchèse en situation de minorité ? Quand ce qui est « normal » (lire communément admis et donc majoritaire) est de ne pas être initié, catéchisé, </a:t>
            </a:r>
          </a:p>
          <a:p>
            <a:endParaRPr lang="fr-BE" dirty="0"/>
          </a:p>
          <a:p>
            <a:r>
              <a:rPr lang="fr-BE" dirty="0"/>
              <a:t>Faut-il garder des schémas anciens pour penser la catéchèse, l’initiation, … </a:t>
            </a:r>
          </a:p>
          <a:p>
            <a:endParaRPr lang="fr-BE" dirty="0"/>
          </a:p>
          <a:p>
            <a:r>
              <a:rPr lang="fr-BE" dirty="0"/>
              <a:t>Quel style prendrait une catéchèse « minoritaire » d’une « Église en sortie » … </a:t>
            </a:r>
          </a:p>
          <a:p>
            <a:endParaRPr lang="fr-BE" dirty="0"/>
          </a:p>
          <a:p>
            <a:r>
              <a:rPr lang="fr-BE" dirty="0"/>
              <a:t>Autre type de questions qu’elle soulève : La conscience qu’a l’Église d’être en position minoritaire ou majoritaire détermine-t-elle ses conceptions missiologiques, théologiques ? Les compétences des curés et des animateurs pastoraux ? Reconfigure-t-elle les structures paroissiales ? Les financements ?</a:t>
            </a:r>
          </a:p>
        </p:txBody>
      </p:sp>
    </p:spTree>
    <p:extLst>
      <p:ext uri="{BB962C8B-B14F-4D97-AF65-F5344CB8AC3E}">
        <p14:creationId xmlns:p14="http://schemas.microsoft.com/office/powerpoint/2010/main" val="290001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CC65EF-C7A0-7141-B470-F21D34E6C339}"/>
              </a:ext>
            </a:extLst>
          </p:cNvPr>
          <p:cNvSpPr>
            <a:spLocks noGrp="1"/>
          </p:cNvSpPr>
          <p:nvPr>
            <p:ph type="title"/>
          </p:nvPr>
        </p:nvSpPr>
        <p:spPr>
          <a:xfrm>
            <a:off x="2384580" y="147337"/>
            <a:ext cx="8911687" cy="1280890"/>
          </a:xfrm>
        </p:spPr>
        <p:txBody>
          <a:bodyPr/>
          <a:lstStyle/>
          <a:p>
            <a:r>
              <a:rPr lang="fr-FR" dirty="0"/>
              <a:t>En missiologie contemporaine encore,  Claude Geffré</a:t>
            </a:r>
          </a:p>
        </p:txBody>
      </p:sp>
      <p:sp>
        <p:nvSpPr>
          <p:cNvPr id="3" name="Espace réservé du contenu 2">
            <a:extLst>
              <a:ext uri="{FF2B5EF4-FFF2-40B4-BE49-F238E27FC236}">
                <a16:creationId xmlns:a16="http://schemas.microsoft.com/office/drawing/2014/main" id="{322FEE2F-0B2A-044D-872F-055CC7D07B4F}"/>
              </a:ext>
            </a:extLst>
          </p:cNvPr>
          <p:cNvSpPr>
            <a:spLocks noGrp="1"/>
          </p:cNvSpPr>
          <p:nvPr>
            <p:ph idx="1"/>
          </p:nvPr>
        </p:nvSpPr>
        <p:spPr>
          <a:xfrm>
            <a:off x="1732685" y="2330370"/>
            <a:ext cx="8915400" cy="3777622"/>
          </a:xfrm>
        </p:spPr>
        <p:txBody>
          <a:bodyPr>
            <a:normAutofit/>
          </a:bodyPr>
          <a:lstStyle/>
          <a:p>
            <a:r>
              <a:rPr lang="fr-BE" dirty="0"/>
              <a:t>Le temps est venu où les chrétiens s’interrogent sur leur mission, au moment même où beaucoup de bonnes volontés s’engagent sans justification de nature religieuse, au service de l’action humanitaire et de ce qu’il appelle « l’humain authentique ». </a:t>
            </a:r>
          </a:p>
          <a:p>
            <a:r>
              <a:rPr lang="fr-BE" dirty="0"/>
              <a:t>« </a:t>
            </a:r>
            <a:r>
              <a:rPr lang="fr-FR" dirty="0"/>
              <a:t>Une des tâches de la théologie de l'avenir sera de tirer toutes les conséquences de la fameuse "option préférentielle pour les pauvres" et de renouveler notre compréhension du salut du monde en manifestant la mystérieuse convergence entre les praxis de libération des plus petits de nos frères et l'avènement du Royaume de Dieu ». </a:t>
            </a:r>
          </a:p>
          <a:p>
            <a:r>
              <a:rPr lang="fr-FR" dirty="0"/>
              <a:t>SI on lit bien, il y va d’une reprise, par et avec les plus petits et c’est là que véritablement le christianisme retrouverait de la plausibilité, même si c’est vécu dans une posture de fragilité, de minorité.</a:t>
            </a:r>
            <a:endParaRPr lang="fr-BE" dirty="0"/>
          </a:p>
          <a:p>
            <a:endParaRPr lang="fr-FR" dirty="0"/>
          </a:p>
        </p:txBody>
      </p:sp>
      <p:sp>
        <p:nvSpPr>
          <p:cNvPr id="4" name="Espace réservé du numéro de diapositive 3">
            <a:extLst>
              <a:ext uri="{FF2B5EF4-FFF2-40B4-BE49-F238E27FC236}">
                <a16:creationId xmlns:a16="http://schemas.microsoft.com/office/drawing/2014/main" id="{4DEA27D2-719A-7D48-A1DF-DE8D034AE1C0}"/>
              </a:ext>
            </a:extLst>
          </p:cNvPr>
          <p:cNvSpPr>
            <a:spLocks noGrp="1"/>
          </p:cNvSpPr>
          <p:nvPr>
            <p:ph type="sldNum" sz="quarter" idx="12"/>
          </p:nvPr>
        </p:nvSpPr>
        <p:spPr/>
        <p:txBody>
          <a:bodyPr/>
          <a:lstStyle/>
          <a:p>
            <a:fld id="{D57F1E4F-1CFF-5643-939E-217C01CDF565}" type="slidenum">
              <a:rPr lang="en-US" smtClean="0"/>
              <a:pPr/>
              <a:t>16</a:t>
            </a:fld>
            <a:endParaRPr lang="en-US" dirty="0"/>
          </a:p>
        </p:txBody>
      </p:sp>
      <p:pic>
        <p:nvPicPr>
          <p:cNvPr id="11266" name="Picture 2" descr="Mort de Claude Geffré, grand théologien du dialogue interreligieux -  Roubaix.maville.com">
            <a:extLst>
              <a:ext uri="{FF2B5EF4-FFF2-40B4-BE49-F238E27FC236}">
                <a16:creationId xmlns:a16="http://schemas.microsoft.com/office/drawing/2014/main" id="{2D38BBDD-E1D2-E640-94BB-083E1FAFC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9734" y="787782"/>
            <a:ext cx="2496702" cy="1404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812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1F0AA8-2698-6548-A86C-342B5528D135}"/>
              </a:ext>
            </a:extLst>
          </p:cNvPr>
          <p:cNvSpPr>
            <a:spLocks noGrp="1"/>
          </p:cNvSpPr>
          <p:nvPr>
            <p:ph type="title"/>
          </p:nvPr>
        </p:nvSpPr>
        <p:spPr/>
        <p:txBody>
          <a:bodyPr/>
          <a:lstStyle/>
          <a:p>
            <a:r>
              <a:rPr lang="fr-FR" dirty="0"/>
              <a:t>Conclusion: Questions à traiter ensemble</a:t>
            </a:r>
          </a:p>
        </p:txBody>
      </p:sp>
      <p:sp>
        <p:nvSpPr>
          <p:cNvPr id="3" name="Espace réservé du contenu 2">
            <a:extLst>
              <a:ext uri="{FF2B5EF4-FFF2-40B4-BE49-F238E27FC236}">
                <a16:creationId xmlns:a16="http://schemas.microsoft.com/office/drawing/2014/main" id="{706B78F6-F295-DA44-B1B9-9FDCFEBD7858}"/>
              </a:ext>
            </a:extLst>
          </p:cNvPr>
          <p:cNvSpPr>
            <a:spLocks noGrp="1"/>
          </p:cNvSpPr>
          <p:nvPr>
            <p:ph idx="1"/>
          </p:nvPr>
        </p:nvSpPr>
        <p:spPr/>
        <p:txBody>
          <a:bodyPr/>
          <a:lstStyle/>
          <a:p>
            <a:r>
              <a:rPr lang="fr-FR" dirty="0"/>
              <a:t>Vision </a:t>
            </a:r>
            <a:r>
              <a:rPr lang="fr-FR" dirty="0" err="1"/>
              <a:t>intégraliste</a:t>
            </a:r>
            <a:r>
              <a:rPr lang="fr-FR" dirty="0"/>
              <a:t> et vision créative, diversifiée</a:t>
            </a:r>
          </a:p>
          <a:p>
            <a:pPr lvl="1"/>
            <a:r>
              <a:rPr lang="fr-FR" dirty="0"/>
              <a:t>Ex: paroisses de demain comme « communauté de communautés », avec de la diversité dans la manière se se socialiser, de construire une manière de vivre en chrétiens.  Idée de la diversité sans cléricalisme, sans place centrale occupée par aan</a:t>
            </a:r>
          </a:p>
          <a:p>
            <a:pPr lvl="1"/>
            <a:r>
              <a:rPr lang="fr-FR" dirty="0"/>
              <a:t>Question d’une « ecclésiogenèse permanente » (L. Boff):  vivre l’égalité baptismale, repérer les charismes, vivre une pastorale de l’hospitalité (demandée et offerte), passage à une synodalité et apprentissage de la délibération, reconsidération des ministères, formation commune des agents pastoraux,, travail sur la sacramentalité en </a:t>
            </a:r>
            <a:r>
              <a:rPr lang="fr-FR" dirty="0" err="1"/>
              <a:t>post-modernité</a:t>
            </a:r>
            <a:endParaRPr lang="fr-FR" dirty="0"/>
          </a:p>
          <a:p>
            <a:pPr lvl="1"/>
            <a:r>
              <a:rPr lang="fr-FR" dirty="0"/>
              <a:t>Quid des « laboratoires »?</a:t>
            </a:r>
          </a:p>
        </p:txBody>
      </p:sp>
      <p:sp>
        <p:nvSpPr>
          <p:cNvPr id="4" name="Espace réservé du numéro de diapositive 3">
            <a:extLst>
              <a:ext uri="{FF2B5EF4-FFF2-40B4-BE49-F238E27FC236}">
                <a16:creationId xmlns:a16="http://schemas.microsoft.com/office/drawing/2014/main" id="{C53A1634-D74C-3445-865C-CBB612E55465}"/>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1664487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5C3675-244E-AA4A-B822-F5305A77DD2D}"/>
              </a:ext>
            </a:extLst>
          </p:cNvPr>
          <p:cNvSpPr>
            <a:spLocks noGrp="1"/>
          </p:cNvSpPr>
          <p:nvPr>
            <p:ph type="title"/>
          </p:nvPr>
        </p:nvSpPr>
        <p:spPr/>
        <p:txBody>
          <a:bodyPr/>
          <a:lstStyle/>
          <a:p>
            <a:r>
              <a:rPr lang="fr-FR" dirty="0"/>
              <a:t> 2</a:t>
            </a:r>
            <a:r>
              <a:rPr lang="fr-FR" baseline="30000" dirty="0"/>
              <a:t>ème</a:t>
            </a:r>
            <a:r>
              <a:rPr lang="fr-FR" dirty="0"/>
              <a:t> section</a:t>
            </a:r>
          </a:p>
        </p:txBody>
      </p:sp>
      <p:sp>
        <p:nvSpPr>
          <p:cNvPr id="3" name="Espace réservé du texte 2">
            <a:extLst>
              <a:ext uri="{FF2B5EF4-FFF2-40B4-BE49-F238E27FC236}">
                <a16:creationId xmlns:a16="http://schemas.microsoft.com/office/drawing/2014/main" id="{63DCE1DB-15DA-BE41-A471-5318A9F106EC}"/>
              </a:ext>
            </a:extLst>
          </p:cNvPr>
          <p:cNvSpPr>
            <a:spLocks noGrp="1"/>
          </p:cNvSpPr>
          <p:nvPr>
            <p:ph type="body" sz="half" idx="2"/>
          </p:nvPr>
        </p:nvSpPr>
        <p:spPr/>
        <p:txBody>
          <a:bodyPr>
            <a:normAutofit/>
          </a:bodyPr>
          <a:lstStyle/>
          <a:p>
            <a:pPr algn="ctr"/>
            <a:r>
              <a:rPr lang="fr-FR" sz="3600" b="1" dirty="0">
                <a:solidFill>
                  <a:srgbClr val="FF0000"/>
                </a:solidFill>
              </a:rPr>
              <a:t>Créativité et diversité</a:t>
            </a:r>
          </a:p>
        </p:txBody>
      </p:sp>
      <p:sp>
        <p:nvSpPr>
          <p:cNvPr id="2" name="Espace réservé du numéro de diapositive 1">
            <a:extLst>
              <a:ext uri="{FF2B5EF4-FFF2-40B4-BE49-F238E27FC236}">
                <a16:creationId xmlns:a16="http://schemas.microsoft.com/office/drawing/2014/main" id="{D489A4E1-F5FD-8243-914E-D45250CED473}"/>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181083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4A5A66F-BFE9-BF4C-A90A-6BB618446733}"/>
              </a:ext>
            </a:extLst>
          </p:cNvPr>
          <p:cNvSpPr>
            <a:spLocks noGrp="1"/>
          </p:cNvSpPr>
          <p:nvPr>
            <p:ph type="title"/>
          </p:nvPr>
        </p:nvSpPr>
        <p:spPr/>
        <p:txBody>
          <a:bodyPr/>
          <a:lstStyle/>
          <a:p>
            <a:r>
              <a:rPr lang="fr-FR" dirty="0"/>
              <a:t>Parler de tuilage</a:t>
            </a:r>
          </a:p>
        </p:txBody>
      </p:sp>
      <p:sp>
        <p:nvSpPr>
          <p:cNvPr id="6" name="Espace réservé du contenu 5">
            <a:extLst>
              <a:ext uri="{FF2B5EF4-FFF2-40B4-BE49-F238E27FC236}">
                <a16:creationId xmlns:a16="http://schemas.microsoft.com/office/drawing/2014/main" id="{4EA6A35D-0660-7B44-88E3-B970D6D8D1F8}"/>
              </a:ext>
            </a:extLst>
          </p:cNvPr>
          <p:cNvSpPr>
            <a:spLocks noGrp="1"/>
          </p:cNvSpPr>
          <p:nvPr>
            <p:ph idx="1"/>
          </p:nvPr>
        </p:nvSpPr>
        <p:spPr/>
        <p:txBody>
          <a:bodyPr/>
          <a:lstStyle/>
          <a:p>
            <a:pPr marL="0" indent="0">
              <a:buNone/>
            </a:pPr>
            <a:r>
              <a:rPr lang="fr-BE" sz="2400" dirty="0"/>
              <a:t>Parler de tuilage en pastorale, c’est forcément admettre qu’à une pastorale existante, il conviendrait, avec les formes, le temps et les moyens adéquats, d’en substituer une autre, plus adaptée aux besoins apostoliques avérés dans le quotidien de nos régions.  Le tuilage, c’est </a:t>
            </a:r>
            <a:r>
              <a:rPr lang="fr-BE" sz="2400" dirty="0">
                <a:solidFill>
                  <a:srgbClr val="FF0000"/>
                </a:solidFill>
              </a:rPr>
              <a:t>une opération provisoire qui permet de réussir le mieux possible une transition</a:t>
            </a:r>
            <a:r>
              <a:rPr lang="fr-BE" sz="2400" dirty="0"/>
              <a:t>, un passage vers un « autre chose, autrement ».</a:t>
            </a:r>
          </a:p>
          <a:p>
            <a:endParaRPr lang="fr-FR" dirty="0"/>
          </a:p>
        </p:txBody>
      </p:sp>
      <p:sp>
        <p:nvSpPr>
          <p:cNvPr id="4" name="Espace réservé du numéro de diapositive 3">
            <a:extLst>
              <a:ext uri="{FF2B5EF4-FFF2-40B4-BE49-F238E27FC236}">
                <a16:creationId xmlns:a16="http://schemas.microsoft.com/office/drawing/2014/main" id="{B1EC33A8-C9C5-3E45-9EE2-1DA072593A6B}"/>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283642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4462C3-8207-694D-964C-8D7FDA199873}"/>
              </a:ext>
            </a:extLst>
          </p:cNvPr>
          <p:cNvSpPr>
            <a:spLocks noGrp="1"/>
          </p:cNvSpPr>
          <p:nvPr>
            <p:ph type="title"/>
          </p:nvPr>
        </p:nvSpPr>
        <p:spPr>
          <a:xfrm>
            <a:off x="2222535" y="484611"/>
            <a:ext cx="8911687" cy="1280890"/>
          </a:xfrm>
        </p:spPr>
        <p:txBody>
          <a:bodyPr/>
          <a:lstStyle/>
          <a:p>
            <a:r>
              <a:rPr lang="fr-FR" dirty="0"/>
              <a:t>Mais que veut dire le mot « missionnaire »?</a:t>
            </a:r>
          </a:p>
        </p:txBody>
      </p:sp>
      <p:pic>
        <p:nvPicPr>
          <p:cNvPr id="9" name="Espace réservé du contenu 8">
            <a:extLst>
              <a:ext uri="{FF2B5EF4-FFF2-40B4-BE49-F238E27FC236}">
                <a16:creationId xmlns:a16="http://schemas.microsoft.com/office/drawing/2014/main" id="{7F6C23ED-FB13-D64E-B160-A695F3424E86}"/>
              </a:ext>
            </a:extLst>
          </p:cNvPr>
          <p:cNvPicPr>
            <a:picLocks noGrp="1" noChangeAspect="1"/>
          </p:cNvPicPr>
          <p:nvPr>
            <p:ph idx="1"/>
          </p:nvPr>
        </p:nvPicPr>
        <p:blipFill>
          <a:blip r:embed="rId2"/>
          <a:stretch>
            <a:fillRect/>
          </a:stretch>
        </p:blipFill>
        <p:spPr>
          <a:xfrm>
            <a:off x="1311579" y="1780934"/>
            <a:ext cx="4605762" cy="3778250"/>
          </a:xfrm>
          <a:prstGeom prst="rect">
            <a:avLst/>
          </a:prstGeom>
        </p:spPr>
      </p:pic>
      <p:sp>
        <p:nvSpPr>
          <p:cNvPr id="4" name="Espace réservé du numéro de diapositive 3">
            <a:extLst>
              <a:ext uri="{FF2B5EF4-FFF2-40B4-BE49-F238E27FC236}">
                <a16:creationId xmlns:a16="http://schemas.microsoft.com/office/drawing/2014/main" id="{3F6DAD96-CCC6-CF4B-8DEB-B9AC76BA0805}"/>
              </a:ext>
            </a:extLst>
          </p:cNvPr>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 name="Image 9">
            <a:extLst>
              <a:ext uri="{FF2B5EF4-FFF2-40B4-BE49-F238E27FC236}">
                <a16:creationId xmlns:a16="http://schemas.microsoft.com/office/drawing/2014/main" id="{C307B8A3-E5E4-1B48-B832-833CB0E3EA13}"/>
              </a:ext>
            </a:extLst>
          </p:cNvPr>
          <p:cNvPicPr>
            <a:picLocks noChangeAspect="1"/>
          </p:cNvPicPr>
          <p:nvPr/>
        </p:nvPicPr>
        <p:blipFill>
          <a:blip r:embed="rId3"/>
          <a:stretch>
            <a:fillRect/>
          </a:stretch>
        </p:blipFill>
        <p:spPr>
          <a:xfrm>
            <a:off x="6274661" y="1545582"/>
            <a:ext cx="5448300" cy="4445000"/>
          </a:xfrm>
          <a:prstGeom prst="rect">
            <a:avLst/>
          </a:prstGeom>
        </p:spPr>
      </p:pic>
      <p:sp>
        <p:nvSpPr>
          <p:cNvPr id="3" name="ZoneTexte 2">
            <a:extLst>
              <a:ext uri="{FF2B5EF4-FFF2-40B4-BE49-F238E27FC236}">
                <a16:creationId xmlns:a16="http://schemas.microsoft.com/office/drawing/2014/main" id="{1D05C016-468B-8040-814D-11825BCA1398}"/>
              </a:ext>
            </a:extLst>
          </p:cNvPr>
          <p:cNvSpPr txBox="1"/>
          <p:nvPr/>
        </p:nvSpPr>
        <p:spPr>
          <a:xfrm>
            <a:off x="2476982" y="5764192"/>
            <a:ext cx="9097702" cy="246221"/>
          </a:xfrm>
          <a:prstGeom prst="rect">
            <a:avLst/>
          </a:prstGeom>
          <a:noFill/>
        </p:spPr>
        <p:txBody>
          <a:bodyPr wrap="square" rtlCol="0">
            <a:spAutoFit/>
          </a:bodyPr>
          <a:lstStyle/>
          <a:p>
            <a:r>
              <a:rPr lang="fr-FR" sz="1000" dirty="0"/>
              <a:t>A. Join-Lambert - </a:t>
            </a:r>
            <a:r>
              <a:rPr lang="fr-FR" sz="1000" i="1" dirty="0"/>
              <a:t>La mission </a:t>
            </a:r>
            <a:r>
              <a:rPr lang="fr-FR" sz="1000" i="1" dirty="0" err="1"/>
              <a:t>chrétienne</a:t>
            </a:r>
            <a:r>
              <a:rPr lang="fr-FR" sz="1000" i="1" dirty="0"/>
              <a:t> en </a:t>
            </a:r>
            <a:r>
              <a:rPr lang="fr-FR" sz="1000" i="1" dirty="0" err="1"/>
              <a:t>modernite</a:t>
            </a:r>
            <a:r>
              <a:rPr lang="fr-FR" sz="1000" i="1" dirty="0"/>
              <a:t>́ liquide - Une </a:t>
            </a:r>
            <a:r>
              <a:rPr lang="fr-FR" sz="1000" i="1" dirty="0" err="1"/>
              <a:t>pluralite</a:t>
            </a:r>
            <a:r>
              <a:rPr lang="fr-FR" sz="1000" i="1" dirty="0"/>
              <a:t>́ </a:t>
            </a:r>
            <a:r>
              <a:rPr lang="fr-FR" sz="1000" i="1" dirty="0" err="1"/>
              <a:t>nécessaire</a:t>
            </a:r>
            <a:r>
              <a:rPr lang="fr-FR" sz="1000" i="1" dirty="0"/>
              <a:t> </a:t>
            </a:r>
            <a:r>
              <a:rPr lang="fr-FR" sz="1000" dirty="0"/>
              <a:t>- Etudes - 2017</a:t>
            </a:r>
          </a:p>
        </p:txBody>
      </p:sp>
    </p:spTree>
    <p:extLst>
      <p:ext uri="{BB962C8B-B14F-4D97-AF65-F5344CB8AC3E}">
        <p14:creationId xmlns:p14="http://schemas.microsoft.com/office/powerpoint/2010/main" val="3978029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7AC2EA-500C-8E4C-BB44-18F882522E80}"/>
              </a:ext>
            </a:extLst>
          </p:cNvPr>
          <p:cNvSpPr>
            <a:spLocks noGrp="1"/>
          </p:cNvSpPr>
          <p:nvPr>
            <p:ph type="title"/>
          </p:nvPr>
        </p:nvSpPr>
        <p:spPr/>
        <p:txBody>
          <a:bodyPr/>
          <a:lstStyle/>
          <a:p>
            <a:r>
              <a:rPr lang="fr-FR" dirty="0"/>
              <a:t>Repartir de Vatican II, « Ad Gentes »</a:t>
            </a:r>
          </a:p>
        </p:txBody>
      </p:sp>
      <p:sp>
        <p:nvSpPr>
          <p:cNvPr id="3" name="Espace réservé du contenu 2">
            <a:extLst>
              <a:ext uri="{FF2B5EF4-FFF2-40B4-BE49-F238E27FC236}">
                <a16:creationId xmlns:a16="http://schemas.microsoft.com/office/drawing/2014/main" id="{AD48A941-89EE-874A-8939-4799D6502540}"/>
              </a:ext>
            </a:extLst>
          </p:cNvPr>
          <p:cNvSpPr>
            <a:spLocks noGrp="1"/>
          </p:cNvSpPr>
          <p:nvPr>
            <p:ph idx="1"/>
          </p:nvPr>
        </p:nvSpPr>
        <p:spPr>
          <a:xfrm>
            <a:off x="2589212" y="2133600"/>
            <a:ext cx="8915400" cy="632749"/>
          </a:xfrm>
        </p:spPr>
        <p:txBody>
          <a:bodyPr/>
          <a:lstStyle/>
          <a:p>
            <a:pPr marL="0" indent="0">
              <a:buNone/>
            </a:pPr>
            <a:r>
              <a:rPr lang="fr-FR" dirty="0"/>
              <a:t>Plan  d’AG, </a:t>
            </a:r>
            <a:r>
              <a:rPr lang="fr-FR" dirty="0" err="1"/>
              <a:t>chp</a:t>
            </a:r>
            <a:r>
              <a:rPr lang="fr-FR" dirty="0"/>
              <a:t> 2 (n°10-18) = vision d’une mission « par étapes »</a:t>
            </a:r>
          </a:p>
        </p:txBody>
      </p:sp>
      <p:sp>
        <p:nvSpPr>
          <p:cNvPr id="4" name="Espace réservé du numéro de diapositive 3">
            <a:extLst>
              <a:ext uri="{FF2B5EF4-FFF2-40B4-BE49-F238E27FC236}">
                <a16:creationId xmlns:a16="http://schemas.microsoft.com/office/drawing/2014/main" id="{007420B8-9D43-664E-A87F-191B44A4364E}"/>
              </a:ext>
            </a:extLst>
          </p:cNvPr>
          <p:cNvSpPr>
            <a:spLocks noGrp="1"/>
          </p:cNvSpPr>
          <p:nvPr>
            <p:ph type="sldNum" sz="quarter" idx="12"/>
          </p:nvPr>
        </p:nvSpPr>
        <p:spPr/>
        <p:txBody>
          <a:bodyPr/>
          <a:lstStyle/>
          <a:p>
            <a:fld id="{D57F1E4F-1CFF-5643-939E-217C01CDF565}" type="slidenum">
              <a:rPr lang="en-US" smtClean="0"/>
              <a:pPr/>
              <a:t>5</a:t>
            </a:fld>
            <a:endParaRPr lang="en-US" dirty="0"/>
          </a:p>
        </p:txBody>
      </p:sp>
      <p:graphicFrame>
        <p:nvGraphicFramePr>
          <p:cNvPr id="5" name="Tableau 5">
            <a:extLst>
              <a:ext uri="{FF2B5EF4-FFF2-40B4-BE49-F238E27FC236}">
                <a16:creationId xmlns:a16="http://schemas.microsoft.com/office/drawing/2014/main" id="{221C30C8-9206-6346-A63E-E3098BA15E72}"/>
              </a:ext>
            </a:extLst>
          </p:cNvPr>
          <p:cNvGraphicFramePr>
            <a:graphicFrameLocks noGrp="1"/>
          </p:cNvGraphicFramePr>
          <p:nvPr>
            <p:extLst>
              <p:ext uri="{D42A27DB-BD31-4B8C-83A1-F6EECF244321}">
                <p14:modId xmlns:p14="http://schemas.microsoft.com/office/powerpoint/2010/main" val="1166553993"/>
              </p:ext>
            </p:extLst>
          </p:nvPr>
        </p:nvGraphicFramePr>
        <p:xfrm>
          <a:off x="2182471" y="3107716"/>
          <a:ext cx="6394369" cy="3566160"/>
        </p:xfrm>
        <a:graphic>
          <a:graphicData uri="http://schemas.openxmlformats.org/drawingml/2006/table">
            <a:tbl>
              <a:tblPr firstRow="1" bandRow="1">
                <a:tableStyleId>{69CF1AB2-1976-4502-BF36-3FF5EA218861}</a:tableStyleId>
              </a:tblPr>
              <a:tblGrid>
                <a:gridCol w="396063">
                  <a:extLst>
                    <a:ext uri="{9D8B030D-6E8A-4147-A177-3AD203B41FA5}">
                      <a16:colId xmlns:a16="http://schemas.microsoft.com/office/drawing/2014/main" val="4275844536"/>
                    </a:ext>
                  </a:extLst>
                </a:gridCol>
                <a:gridCol w="2999153">
                  <a:extLst>
                    <a:ext uri="{9D8B030D-6E8A-4147-A177-3AD203B41FA5}">
                      <a16:colId xmlns:a16="http://schemas.microsoft.com/office/drawing/2014/main" val="3848072392"/>
                    </a:ext>
                  </a:extLst>
                </a:gridCol>
                <a:gridCol w="2999153">
                  <a:extLst>
                    <a:ext uri="{9D8B030D-6E8A-4147-A177-3AD203B41FA5}">
                      <a16:colId xmlns:a16="http://schemas.microsoft.com/office/drawing/2014/main" val="733705632"/>
                    </a:ext>
                  </a:extLst>
                </a:gridCol>
              </a:tblGrid>
              <a:tr h="363802">
                <a:tc>
                  <a:txBody>
                    <a:bodyPr/>
                    <a:lstStyle/>
                    <a:p>
                      <a:pPr marL="11113" indent="0">
                        <a:tabLst/>
                      </a:pPr>
                      <a:r>
                        <a:rPr lang="fr-FR" b="0" dirty="0"/>
                        <a:t>1</a:t>
                      </a:r>
                    </a:p>
                  </a:txBody>
                  <a:tcPr/>
                </a:tc>
                <a:tc>
                  <a:txBody>
                    <a:bodyPr/>
                    <a:lstStyle/>
                    <a:p>
                      <a:pPr marL="11113" indent="0">
                        <a:tabLst/>
                      </a:pPr>
                      <a:r>
                        <a:rPr lang="fr-FR" b="0" dirty="0"/>
                        <a:t>Présence et conversation (n° 11 et 12)</a:t>
                      </a:r>
                    </a:p>
                  </a:txBody>
                  <a:tcPr/>
                </a:tc>
                <a:tc>
                  <a:txBody>
                    <a:bodyPr/>
                    <a:lstStyle/>
                    <a:p>
                      <a:pPr marL="11113" indent="0">
                        <a:tabLst/>
                      </a:pPr>
                      <a:r>
                        <a:rPr lang="fr-FR" b="0" dirty="0"/>
                        <a:t>« Il faut que l’Eglise soit présente dans els groupes humains », les chrétiens doivent « engager conversation »</a:t>
                      </a:r>
                    </a:p>
                    <a:p>
                      <a:pPr marL="11113" indent="0">
                        <a:tabLst/>
                      </a:pPr>
                      <a:r>
                        <a:rPr lang="fr-FR" b="0" dirty="0"/>
                        <a:t>+</a:t>
                      </a:r>
                    </a:p>
                    <a:p>
                      <a:pPr marL="11113" indent="0">
                        <a:tabLst/>
                      </a:pPr>
                      <a:r>
                        <a:rPr lang="fr-FR" b="0" dirty="0"/>
                        <a:t>présence animée de la charité</a:t>
                      </a:r>
                    </a:p>
                  </a:txBody>
                  <a:tcPr/>
                </a:tc>
                <a:extLst>
                  <a:ext uri="{0D108BD9-81ED-4DB2-BD59-A6C34878D82A}">
                    <a16:rowId xmlns:a16="http://schemas.microsoft.com/office/drawing/2014/main" val="2204726555"/>
                  </a:ext>
                </a:extLst>
              </a:tr>
              <a:tr h="363802">
                <a:tc>
                  <a:txBody>
                    <a:bodyPr/>
                    <a:lstStyle/>
                    <a:p>
                      <a:r>
                        <a:rPr lang="fr-FR" b="0" dirty="0"/>
                        <a:t>2</a:t>
                      </a:r>
                    </a:p>
                  </a:txBody>
                  <a:tcPr/>
                </a:tc>
                <a:tc>
                  <a:txBody>
                    <a:bodyPr/>
                    <a:lstStyle/>
                    <a:p>
                      <a:pPr marL="11113" indent="0">
                        <a:tabLst/>
                      </a:pPr>
                      <a:r>
                        <a:rPr lang="fr-FR" b="0" dirty="0"/>
                        <a:t>éventuellement annonce (n° 13)</a:t>
                      </a:r>
                    </a:p>
                  </a:txBody>
                  <a:tcPr/>
                </a:tc>
                <a:tc>
                  <a:txBody>
                    <a:bodyPr/>
                    <a:lstStyle/>
                    <a:p>
                      <a:pPr marL="11113" indent="0">
                        <a:tabLst/>
                      </a:pPr>
                      <a:r>
                        <a:rPr lang="fr-FR" b="0" dirty="0"/>
                        <a:t>annoncer à tous les hommes el Dieu vivant</a:t>
                      </a:r>
                    </a:p>
                  </a:txBody>
                  <a:tcPr/>
                </a:tc>
                <a:extLst>
                  <a:ext uri="{0D108BD9-81ED-4DB2-BD59-A6C34878D82A}">
                    <a16:rowId xmlns:a16="http://schemas.microsoft.com/office/drawing/2014/main" val="2543463702"/>
                  </a:ext>
                </a:extLst>
              </a:tr>
              <a:tr h="363802">
                <a:tc>
                  <a:txBody>
                    <a:bodyPr/>
                    <a:lstStyle/>
                    <a:p>
                      <a:r>
                        <a:rPr lang="fr-FR" b="0" dirty="0"/>
                        <a:t>3</a:t>
                      </a:r>
                    </a:p>
                  </a:txBody>
                  <a:tcPr/>
                </a:tc>
                <a:tc>
                  <a:txBody>
                    <a:bodyPr/>
                    <a:lstStyle/>
                    <a:p>
                      <a:r>
                        <a:rPr lang="fr-FR" b="0" dirty="0"/>
                        <a:t>ensuite convocation de l’Église (n° 15)</a:t>
                      </a:r>
                    </a:p>
                  </a:txBody>
                  <a:tcPr/>
                </a:tc>
                <a:tc>
                  <a:txBody>
                    <a:bodyPr/>
                    <a:lstStyle/>
                    <a:p>
                      <a:r>
                        <a:rPr lang="fr-FR" b="0" dirty="0"/>
                        <a:t>formation de la communauté chrétienne</a:t>
                      </a:r>
                    </a:p>
                  </a:txBody>
                  <a:tcPr/>
                </a:tc>
                <a:extLst>
                  <a:ext uri="{0D108BD9-81ED-4DB2-BD59-A6C34878D82A}">
                    <a16:rowId xmlns:a16="http://schemas.microsoft.com/office/drawing/2014/main" val="3131050368"/>
                  </a:ext>
                </a:extLst>
              </a:tr>
            </a:tbl>
          </a:graphicData>
        </a:graphic>
      </p:graphicFrame>
      <p:pic>
        <p:nvPicPr>
          <p:cNvPr id="9220" name="Picture 4" descr="Documents d&amp;#39;Église - Décret sur l&amp;#39;activité missionnaire de l&amp;#39;Église - Ad  Gentes Divinitus - Concile Vatican II - ebook (ePub) - Achat ebook | fnac">
            <a:extLst>
              <a:ext uri="{FF2B5EF4-FFF2-40B4-BE49-F238E27FC236}">
                <a16:creationId xmlns:a16="http://schemas.microsoft.com/office/drawing/2014/main" id="{E6244A64-0DCA-1049-A7A6-25FE27FC9E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701" y="2449974"/>
            <a:ext cx="2794000" cy="427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326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227276-19AC-0F41-9494-1671414143B1}"/>
              </a:ext>
            </a:extLst>
          </p:cNvPr>
          <p:cNvSpPr>
            <a:spLocks noGrp="1"/>
          </p:cNvSpPr>
          <p:nvPr>
            <p:ph type="title"/>
          </p:nvPr>
        </p:nvSpPr>
        <p:spPr/>
        <p:txBody>
          <a:bodyPr/>
          <a:lstStyle/>
          <a:p>
            <a:r>
              <a:rPr lang="fr-FR" dirty="0"/>
              <a:t>Benoît XVI et les « minorités créatives »</a:t>
            </a:r>
          </a:p>
        </p:txBody>
      </p:sp>
      <p:sp>
        <p:nvSpPr>
          <p:cNvPr id="3" name="Espace réservé du contenu 2">
            <a:extLst>
              <a:ext uri="{FF2B5EF4-FFF2-40B4-BE49-F238E27FC236}">
                <a16:creationId xmlns:a16="http://schemas.microsoft.com/office/drawing/2014/main" id="{93510226-92F3-3444-A548-5BA17490E8FF}"/>
              </a:ext>
            </a:extLst>
          </p:cNvPr>
          <p:cNvSpPr>
            <a:spLocks noGrp="1"/>
          </p:cNvSpPr>
          <p:nvPr>
            <p:ph idx="1"/>
          </p:nvPr>
        </p:nvSpPr>
        <p:spPr>
          <a:xfrm>
            <a:off x="2589212" y="2133600"/>
            <a:ext cx="4066106" cy="3777622"/>
          </a:xfrm>
        </p:spPr>
        <p:txBody>
          <a:bodyPr/>
          <a:lstStyle/>
          <a:p>
            <a:r>
              <a:rPr lang="fr-BE" dirty="0"/>
              <a:t>en septembre 2009, Benoît XVI parle des « minorités créatives » qui offrent des opportunités nouvelles et passionnantes pour analyser avec un regard neuf la situation actuelle de l’Église catholique, notamment en Europe. </a:t>
            </a:r>
            <a:endParaRPr lang="fr-FR" dirty="0"/>
          </a:p>
        </p:txBody>
      </p:sp>
      <p:sp>
        <p:nvSpPr>
          <p:cNvPr id="4" name="Espace réservé du numéro de diapositive 3">
            <a:extLst>
              <a:ext uri="{FF2B5EF4-FFF2-40B4-BE49-F238E27FC236}">
                <a16:creationId xmlns:a16="http://schemas.microsoft.com/office/drawing/2014/main" id="{F9235307-5B1C-A648-9D5D-8583F4594DBD}"/>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2050" name="Picture 2" descr="VATICAN. Le pape Benoît XVI va démissionner">
            <a:extLst>
              <a:ext uri="{FF2B5EF4-FFF2-40B4-BE49-F238E27FC236}">
                <a16:creationId xmlns:a16="http://schemas.microsoft.com/office/drawing/2014/main" id="{10E0D3A9-CD20-A840-914F-A5EFCE3FA8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5318" y="1905000"/>
            <a:ext cx="5646400" cy="3246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1140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227276-19AC-0F41-9494-1671414143B1}"/>
              </a:ext>
            </a:extLst>
          </p:cNvPr>
          <p:cNvSpPr>
            <a:spLocks noGrp="1"/>
          </p:cNvSpPr>
          <p:nvPr>
            <p:ph type="title"/>
          </p:nvPr>
        </p:nvSpPr>
        <p:spPr/>
        <p:txBody>
          <a:bodyPr/>
          <a:lstStyle/>
          <a:p>
            <a:r>
              <a:rPr lang="fr-FR" dirty="0"/>
              <a:t>Benoît XVI et les « minorités créatives »</a:t>
            </a:r>
          </a:p>
        </p:txBody>
      </p:sp>
      <p:sp>
        <p:nvSpPr>
          <p:cNvPr id="3" name="Espace réservé du contenu 2">
            <a:extLst>
              <a:ext uri="{FF2B5EF4-FFF2-40B4-BE49-F238E27FC236}">
                <a16:creationId xmlns:a16="http://schemas.microsoft.com/office/drawing/2014/main" id="{93510226-92F3-3444-A548-5BA17490E8FF}"/>
              </a:ext>
            </a:extLst>
          </p:cNvPr>
          <p:cNvSpPr>
            <a:spLocks noGrp="1"/>
          </p:cNvSpPr>
          <p:nvPr>
            <p:ph idx="1"/>
          </p:nvPr>
        </p:nvSpPr>
        <p:spPr>
          <a:xfrm>
            <a:off x="2589212" y="2133600"/>
            <a:ext cx="4066106" cy="3777622"/>
          </a:xfrm>
        </p:spPr>
        <p:txBody>
          <a:bodyPr>
            <a:normAutofit/>
          </a:bodyPr>
          <a:lstStyle/>
          <a:p>
            <a:r>
              <a:rPr lang="fr-BE" dirty="0"/>
              <a:t>E. Michelin: adopter cette expression en pastorale conduirait à discerner des engagements à prendre, nommer les occupations à abandonner et les initiatives à soutenir. En réalité, ce n’est pas la masse des gens qui impose ses idées à tous, ce sont des minorités solidement constituées qui diffusent leurs propres convictions au point de les rendre incontournables</a:t>
            </a:r>
            <a:endParaRPr lang="fr-FR" dirty="0"/>
          </a:p>
        </p:txBody>
      </p:sp>
      <p:sp>
        <p:nvSpPr>
          <p:cNvPr id="4" name="Espace réservé du numéro de diapositive 3">
            <a:extLst>
              <a:ext uri="{FF2B5EF4-FFF2-40B4-BE49-F238E27FC236}">
                <a16:creationId xmlns:a16="http://schemas.microsoft.com/office/drawing/2014/main" id="{F9235307-5B1C-A648-9D5D-8583F4594DBD}"/>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4098" name="Picture 2" descr="Les minorités créatives - Parole et silence">
            <a:extLst>
              <a:ext uri="{FF2B5EF4-FFF2-40B4-BE49-F238E27FC236}">
                <a16:creationId xmlns:a16="http://schemas.microsoft.com/office/drawing/2014/main" id="{8ED40BA6-91F7-D641-A55C-2F0227B369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5980" y="1583513"/>
            <a:ext cx="3251863" cy="4877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147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227276-19AC-0F41-9494-1671414143B1}"/>
              </a:ext>
            </a:extLst>
          </p:cNvPr>
          <p:cNvSpPr>
            <a:spLocks noGrp="1"/>
          </p:cNvSpPr>
          <p:nvPr>
            <p:ph type="title"/>
          </p:nvPr>
        </p:nvSpPr>
        <p:spPr/>
        <p:txBody>
          <a:bodyPr/>
          <a:lstStyle/>
          <a:p>
            <a:r>
              <a:rPr lang="fr-FR" dirty="0"/>
              <a:t>Benoît XVI et les « minorités créatives »</a:t>
            </a:r>
          </a:p>
        </p:txBody>
      </p:sp>
      <p:sp>
        <p:nvSpPr>
          <p:cNvPr id="3" name="Espace réservé du contenu 2">
            <a:extLst>
              <a:ext uri="{FF2B5EF4-FFF2-40B4-BE49-F238E27FC236}">
                <a16:creationId xmlns:a16="http://schemas.microsoft.com/office/drawing/2014/main" id="{93510226-92F3-3444-A548-5BA17490E8FF}"/>
              </a:ext>
            </a:extLst>
          </p:cNvPr>
          <p:cNvSpPr>
            <a:spLocks noGrp="1"/>
          </p:cNvSpPr>
          <p:nvPr>
            <p:ph idx="1"/>
          </p:nvPr>
        </p:nvSpPr>
        <p:spPr>
          <a:xfrm>
            <a:off x="2589212" y="2133600"/>
            <a:ext cx="4066106" cy="3777622"/>
          </a:xfrm>
        </p:spPr>
        <p:txBody>
          <a:bodyPr/>
          <a:lstStyle/>
          <a:p>
            <a:pPr marL="0" indent="0">
              <a:buNone/>
            </a:pPr>
            <a:r>
              <a:rPr lang="fr-BE" dirty="0"/>
              <a:t>Expression de minorité créative est fort stimulante et opératoire … à condition d’éviter 3 dangers  :</a:t>
            </a:r>
          </a:p>
          <a:p>
            <a:pPr marL="0" indent="0">
              <a:buNone/>
            </a:pPr>
            <a:endParaRPr lang="fr-BE" dirty="0"/>
          </a:p>
          <a:p>
            <a:pPr marL="0" indent="0">
              <a:buNone/>
            </a:pPr>
            <a:endParaRPr lang="fr-BE" dirty="0"/>
          </a:p>
          <a:p>
            <a:r>
              <a:rPr lang="fr-BE" dirty="0"/>
              <a:t>Exalter sa propre particularité</a:t>
            </a:r>
          </a:p>
          <a:p>
            <a:r>
              <a:rPr lang="fr-BE" dirty="0"/>
              <a:t>Conserver les particularités d’une minorité comme une fin en soi</a:t>
            </a:r>
          </a:p>
          <a:p>
            <a:r>
              <a:rPr lang="fr-BE" dirty="0"/>
              <a:t>Ghettoïsation et renfermement sur ,la minorité elle-même</a:t>
            </a:r>
          </a:p>
          <a:p>
            <a:endParaRPr lang="fr-FR" dirty="0"/>
          </a:p>
        </p:txBody>
      </p:sp>
      <p:sp>
        <p:nvSpPr>
          <p:cNvPr id="4" name="Espace réservé du numéro de diapositive 3">
            <a:extLst>
              <a:ext uri="{FF2B5EF4-FFF2-40B4-BE49-F238E27FC236}">
                <a16:creationId xmlns:a16="http://schemas.microsoft.com/office/drawing/2014/main" id="{F9235307-5B1C-A648-9D5D-8583F4594DBD}"/>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5122" name="Picture 2" descr="Ignacio De Ribera-Martín">
            <a:extLst>
              <a:ext uri="{FF2B5EF4-FFF2-40B4-BE49-F238E27FC236}">
                <a16:creationId xmlns:a16="http://schemas.microsoft.com/office/drawing/2014/main" id="{25535AB4-CF6B-3449-AFBD-3BEDD5138B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7917" y="1905000"/>
            <a:ext cx="3175000" cy="411480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18F03D79-C4C0-3549-80A7-0ED3E92D70C5}"/>
              </a:ext>
            </a:extLst>
          </p:cNvPr>
          <p:cNvSpPr txBox="1"/>
          <p:nvPr/>
        </p:nvSpPr>
        <p:spPr>
          <a:xfrm>
            <a:off x="7755038" y="6233890"/>
            <a:ext cx="2627453" cy="369332"/>
          </a:xfrm>
          <a:prstGeom prst="rect">
            <a:avLst/>
          </a:prstGeom>
          <a:noFill/>
        </p:spPr>
        <p:txBody>
          <a:bodyPr wrap="square" rtlCol="0">
            <a:spAutoFit/>
          </a:bodyPr>
          <a:lstStyle/>
          <a:p>
            <a:r>
              <a:rPr lang="fr-FR" dirty="0"/>
              <a:t>Ignacio de </a:t>
            </a:r>
            <a:r>
              <a:rPr lang="fr-FR" dirty="0" err="1"/>
              <a:t>Ribeira</a:t>
            </a:r>
            <a:endParaRPr lang="fr-FR" dirty="0"/>
          </a:p>
        </p:txBody>
      </p:sp>
    </p:spTree>
    <p:extLst>
      <p:ext uri="{BB962C8B-B14F-4D97-AF65-F5344CB8AC3E}">
        <p14:creationId xmlns:p14="http://schemas.microsoft.com/office/powerpoint/2010/main" val="267392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5CC507-AA86-5941-AB11-033E3ACF109B}"/>
              </a:ext>
            </a:extLst>
          </p:cNvPr>
          <p:cNvSpPr>
            <a:spLocks noGrp="1"/>
          </p:cNvSpPr>
          <p:nvPr>
            <p:ph type="title"/>
          </p:nvPr>
        </p:nvSpPr>
        <p:spPr/>
        <p:txBody>
          <a:bodyPr/>
          <a:lstStyle/>
          <a:p>
            <a:r>
              <a:rPr lang="fr-FR" dirty="0"/>
              <a:t>Pape François et le changement d’époque</a:t>
            </a:r>
          </a:p>
        </p:txBody>
      </p:sp>
      <p:sp>
        <p:nvSpPr>
          <p:cNvPr id="3" name="Espace réservé du contenu 2">
            <a:extLst>
              <a:ext uri="{FF2B5EF4-FFF2-40B4-BE49-F238E27FC236}">
                <a16:creationId xmlns:a16="http://schemas.microsoft.com/office/drawing/2014/main" id="{717A3B42-F45E-FF45-BDB1-AD3334712D7B}"/>
              </a:ext>
            </a:extLst>
          </p:cNvPr>
          <p:cNvSpPr>
            <a:spLocks noGrp="1"/>
          </p:cNvSpPr>
          <p:nvPr>
            <p:ph idx="1"/>
          </p:nvPr>
        </p:nvSpPr>
        <p:spPr>
          <a:xfrm>
            <a:off x="2245489" y="2133600"/>
            <a:ext cx="9259123" cy="3777622"/>
          </a:xfrm>
        </p:spPr>
        <p:txBody>
          <a:bodyPr>
            <a:normAutofit fontScale="92500"/>
          </a:bodyPr>
          <a:lstStyle/>
          <a:p>
            <a:pPr marL="0" indent="0">
              <a:buNone/>
            </a:pPr>
            <a:r>
              <a:rPr lang="fr-BE" sz="2200" dirty="0"/>
              <a:t>« On peut dire qu’aujourd’hui nous ne vivons pas une époque de changement mais un changement d’époque. Les situations que nous vivons aujourd’hui posent donc des défis nouveaux qui pour nous sont parfois difficiles à comprendre. Notre temps exige de vivre les problèmes comme défis et non comme obstacles : le Seigneur est actif et à l’œuvre dans le monde. Vous, donc, sortez en rues et allez aux croisements : tous ceux que vous trouverez, appelez-les, en excluant personne (</a:t>
            </a:r>
            <a:r>
              <a:rPr lang="fr-BE" sz="2200" dirty="0" err="1"/>
              <a:t>cf</a:t>
            </a:r>
            <a:r>
              <a:rPr lang="fr-BE" sz="2200" dirty="0"/>
              <a:t> Mt 22,9) » </a:t>
            </a:r>
          </a:p>
          <a:p>
            <a:pPr marL="0" indent="0">
              <a:buNone/>
            </a:pPr>
            <a:endParaRPr lang="fr-BE" dirty="0"/>
          </a:p>
          <a:p>
            <a:pPr marL="0" indent="0">
              <a:buNone/>
            </a:pPr>
            <a:r>
              <a:rPr lang="fr-BE" dirty="0"/>
              <a:t>(</a:t>
            </a:r>
            <a:r>
              <a:rPr lang="fr-BE" sz="1500" dirty="0"/>
              <a:t>Rencontre avec les représentants du V</a:t>
            </a:r>
            <a:r>
              <a:rPr lang="fr-BE" sz="1500" baseline="30000" dirty="0"/>
              <a:t>e</a:t>
            </a:r>
            <a:r>
              <a:rPr lang="fr-BE" sz="1500" dirty="0"/>
              <a:t> Congrès national de l’Église italienne, </a:t>
            </a:r>
            <a:r>
              <a:rPr lang="fr-BE" sz="1500" i="1" dirty="0"/>
              <a:t>Discours du Saint Père, Cathédrale Santa Maria </a:t>
            </a:r>
            <a:r>
              <a:rPr lang="fr-BE" sz="1500" i="1" dirty="0" err="1"/>
              <a:t>del</a:t>
            </a:r>
            <a:r>
              <a:rPr lang="fr-BE" sz="1500" i="1" dirty="0"/>
              <a:t> </a:t>
            </a:r>
            <a:r>
              <a:rPr lang="fr-BE" sz="1500" i="1" dirty="0" err="1"/>
              <a:t>Fiore</a:t>
            </a:r>
            <a:r>
              <a:rPr lang="fr-BE" sz="1500" dirty="0"/>
              <a:t>, Florence, 10.11.2015). A lire sur : </a:t>
            </a:r>
            <a:r>
              <a:rPr lang="fr-BE" sz="1500" u="sng" dirty="0">
                <a:hlinkClick r:id="rId2"/>
              </a:rPr>
              <a:t>http://w2.vatican.va/content/francesco/fr/speeches/2015/november/documents/papa-francesco_20151110_firenze-convegno-chiesa-italiana.html</a:t>
            </a:r>
            <a:r>
              <a:rPr lang="fr-BE" sz="1500" dirty="0"/>
              <a:t> </a:t>
            </a:r>
            <a:endParaRPr lang="fr-FR" sz="1500" dirty="0"/>
          </a:p>
        </p:txBody>
      </p:sp>
      <p:sp>
        <p:nvSpPr>
          <p:cNvPr id="4" name="Espace réservé du numéro de diapositive 3">
            <a:extLst>
              <a:ext uri="{FF2B5EF4-FFF2-40B4-BE49-F238E27FC236}">
                <a16:creationId xmlns:a16="http://schemas.microsoft.com/office/drawing/2014/main" id="{CC16ABBE-31E9-A94F-8DED-2EBFFD76456B}"/>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332004560"/>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Brin</Template>
  <TotalTime>171</TotalTime>
  <Words>1451</Words>
  <Application>Microsoft Macintosh PowerPoint</Application>
  <PresentationFormat>Grand écran</PresentationFormat>
  <Paragraphs>90</Paragraphs>
  <Slides>17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17</vt:i4>
      </vt:variant>
    </vt:vector>
  </HeadingPairs>
  <TitlesOfParts>
    <vt:vector size="22" baseType="lpstr">
      <vt:lpstr>Arial</vt:lpstr>
      <vt:lpstr>Calibri</vt:lpstr>
      <vt:lpstr>Century Gothic</vt:lpstr>
      <vt:lpstr>Wingdings 3</vt:lpstr>
      <vt:lpstr>Brin</vt:lpstr>
      <vt:lpstr>LE « TUILAGE » EN PASTORALE  OU  COMMENT FAIRE DU NEUF SANS DÉSAVOUER LE PASSÉ ? </vt:lpstr>
      <vt:lpstr> 2ème section</vt:lpstr>
      <vt:lpstr>Parler de tuilage</vt:lpstr>
      <vt:lpstr>Mais que veut dire le mot « missionnaire »?</vt:lpstr>
      <vt:lpstr>Repartir de Vatican II, « Ad Gentes »</vt:lpstr>
      <vt:lpstr>Benoît XVI et les « minorités créatives »</vt:lpstr>
      <vt:lpstr>Benoît XVI et les « minorités créatives »</vt:lpstr>
      <vt:lpstr>Benoît XVI et les « minorités créatives »</vt:lpstr>
      <vt:lpstr>Pape François et le changement d’époque</vt:lpstr>
      <vt:lpstr>Pape François et le changement d’époque</vt:lpstr>
      <vt:lpstr>Pape François et le changement d’époque</vt:lpstr>
      <vt:lpstr>Synode pour l’Amazonie</vt:lpstr>
      <vt:lpstr>En missiologie, les travaux de la théologienne lyonnaise Marie-Hélène Robert</vt:lpstr>
      <vt:lpstr>Les travaux de la théologienne lyonnaise Marie-Hélène Robert</vt:lpstr>
      <vt:lpstr>Les travaux de la théologienne lyonnaise Marie-Hélène Robert</vt:lpstr>
      <vt:lpstr>En missiologie contemporaine encore,  Claude Geffré</vt:lpstr>
      <vt:lpstr>Conclusion: Questions à traiter ensemble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 TUILAGE » EN PASTORALE  OU  COMMENT FAIRE DU NEUF SANS DÉSAVOUER LE PASSÉ ? </dc:title>
  <dc:creator>Henri Derroitte</dc:creator>
  <cp:lastModifiedBy>Henri Derroitte</cp:lastModifiedBy>
  <cp:revision>7</cp:revision>
  <dcterms:created xsi:type="dcterms:W3CDTF">2021-08-20T11:41:47Z</dcterms:created>
  <dcterms:modified xsi:type="dcterms:W3CDTF">2021-08-31T07:24:05Z</dcterms:modified>
</cp:coreProperties>
</file>