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17"/>
      <p:bold r:id="rId18"/>
      <p:italic r:id="rId19"/>
      <p:boldItalic r:id="rId20"/>
    </p:embeddedFont>
    <p:embeddedFont>
      <p:font typeface="Nunito" pitchFamily="2" charset="77"/>
      <p:regular r:id="rId21"/>
      <p:bold r:id="rId22"/>
      <p:italic r:id="rId23"/>
      <p:boldItalic r:id="rId2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63"/>
  </p:normalViewPr>
  <p:slideViewPr>
    <p:cSldViewPr snapToGrid="0">
      <p:cViewPr varScale="1">
        <p:scale>
          <a:sx n="156" d="100"/>
          <a:sy n="156" d="100"/>
        </p:scale>
        <p:origin x="360" y="17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ed44b93507_0_1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ed44b93507_0_1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ed7ef59ea0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ed7ef59ea0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ed7ef59ea0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ged7ef59ea0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ed7ef59ea0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Google Shape;201;ged7ef59ea0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ed7ef59ea0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" name="Google Shape;207;ged7ef59ea0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ed44b93507_0_1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ed44b93507_0_1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ed44b93507_0_1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ed44b93507_0_1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ed44b93507_0_1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ed44b93507_0_1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ed44b93507_0_1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" name="Google Shape;153;ged44b93507_0_1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ed44b93507_0_1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ed44b93507_0_1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ed44b93507_0_1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ed44b93507_0_1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ed44b93507_0_1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ged44b93507_0_1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ed44b93507_0_1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Google Shape;177;ged44b93507_0_1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accent6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 rot="10800000">
            <a:off x="5058905" y="0"/>
            <a:ext cx="4085100" cy="20526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20327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" name="Google Shape;14;p2"/>
          <p:cNvGrpSpPr/>
          <p:nvPr/>
        </p:nvGrpSpPr>
        <p:grpSpPr>
          <a:xfrm>
            <a:off x="255200" y="592"/>
            <a:ext cx="2250363" cy="1044300"/>
            <a:chOff x="255200" y="592"/>
            <a:chExt cx="2250363" cy="1044300"/>
          </a:xfrm>
        </p:grpSpPr>
        <p:sp>
          <p:nvSpPr>
            <p:cNvPr id="15" name="Google Shape;15;p2"/>
            <p:cNvSpPr/>
            <p:nvPr/>
          </p:nvSpPr>
          <p:spPr>
            <a:xfrm>
              <a:off x="764063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509632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255200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" name="Google Shape;18;p2"/>
          <p:cNvGrpSpPr/>
          <p:nvPr/>
        </p:nvGrpSpPr>
        <p:grpSpPr>
          <a:xfrm>
            <a:off x="905395" y="592"/>
            <a:ext cx="2250363" cy="1044300"/>
            <a:chOff x="905395" y="592"/>
            <a:chExt cx="2250363" cy="1044300"/>
          </a:xfrm>
        </p:grpSpPr>
        <p:sp>
          <p:nvSpPr>
            <p:cNvPr id="19" name="Google Shape;19;p2"/>
            <p:cNvSpPr/>
            <p:nvPr/>
          </p:nvSpPr>
          <p:spPr>
            <a:xfrm>
              <a:off x="1414258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1159826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905395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" name="Google Shape;22;p2"/>
          <p:cNvGrpSpPr/>
          <p:nvPr/>
        </p:nvGrpSpPr>
        <p:grpSpPr>
          <a:xfrm>
            <a:off x="7057468" y="5088"/>
            <a:ext cx="1851282" cy="752108"/>
            <a:chOff x="6917201" y="0"/>
            <a:chExt cx="2227777" cy="863400"/>
          </a:xfrm>
        </p:grpSpPr>
        <p:sp>
          <p:nvSpPr>
            <p:cNvPr id="23" name="Google Shape;23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26;p2"/>
          <p:cNvGrpSpPr/>
          <p:nvPr/>
        </p:nvGrpSpPr>
        <p:grpSpPr>
          <a:xfrm>
            <a:off x="6553032" y="4217852"/>
            <a:ext cx="2389068" cy="925737"/>
            <a:chOff x="6917201" y="0"/>
            <a:chExt cx="2227777" cy="863400"/>
          </a:xfrm>
        </p:grpSpPr>
        <p:sp>
          <p:nvSpPr>
            <p:cNvPr id="27" name="Google Shape;27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" name="Google Shape;30;p2"/>
          <p:cNvGrpSpPr/>
          <p:nvPr/>
        </p:nvGrpSpPr>
        <p:grpSpPr>
          <a:xfrm>
            <a:off x="199149" y="4055652"/>
            <a:ext cx="2795414" cy="1083308"/>
            <a:chOff x="6917201" y="0"/>
            <a:chExt cx="2227777" cy="863400"/>
          </a:xfrm>
        </p:grpSpPr>
        <p:sp>
          <p:nvSpPr>
            <p:cNvPr id="31" name="Google Shape;31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4" name="Google Shape;34;p2"/>
          <p:cNvSpPr txBox="1">
            <a:spLocks noGrp="1"/>
          </p:cNvSpPr>
          <p:nvPr>
            <p:ph type="ctrTitle"/>
          </p:nvPr>
        </p:nvSpPr>
        <p:spPr>
          <a:xfrm>
            <a:off x="1858703" y="1822833"/>
            <a:ext cx="5361300" cy="144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>
            <a:endParaRPr/>
          </a:p>
        </p:txBody>
      </p:sp>
      <p:sp>
        <p:nvSpPr>
          <p:cNvPr id="35" name="Google Shape;35;p2"/>
          <p:cNvSpPr txBox="1">
            <a:spLocks noGrp="1"/>
          </p:cNvSpPr>
          <p:nvPr>
            <p:ph type="subTitle" idx="1"/>
          </p:nvPr>
        </p:nvSpPr>
        <p:spPr>
          <a:xfrm>
            <a:off x="1858700" y="3413158"/>
            <a:ext cx="5361300" cy="52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6" name="Google Shape;36;p2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accent3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1"/>
          <p:cNvSpPr/>
          <p:nvPr/>
        </p:nvSpPr>
        <p:spPr>
          <a:xfrm flipH="1">
            <a:off x="5569200" y="2834075"/>
            <a:ext cx="3574800" cy="23094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1" name="Google Shape;111;p11"/>
          <p:cNvGrpSpPr/>
          <p:nvPr/>
        </p:nvGrpSpPr>
        <p:grpSpPr>
          <a:xfrm>
            <a:off x="5959222" y="4119576"/>
            <a:ext cx="2520952" cy="1024165"/>
            <a:chOff x="6917201" y="0"/>
            <a:chExt cx="2227777" cy="863400"/>
          </a:xfrm>
        </p:grpSpPr>
        <p:sp>
          <p:nvSpPr>
            <p:cNvPr id="112" name="Google Shape;112;p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5" name="Google Shape;115;p11"/>
          <p:cNvGrpSpPr/>
          <p:nvPr/>
        </p:nvGrpSpPr>
        <p:grpSpPr>
          <a:xfrm>
            <a:off x="199149" y="2"/>
            <a:ext cx="2795414" cy="1083308"/>
            <a:chOff x="6917201" y="0"/>
            <a:chExt cx="2227777" cy="863400"/>
          </a:xfrm>
        </p:grpSpPr>
        <p:sp>
          <p:nvSpPr>
            <p:cNvPr id="116" name="Google Shape;116;p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9" name="Google Shape;119;p11"/>
          <p:cNvSpPr txBox="1">
            <a:spLocks noGrp="1"/>
          </p:cNvSpPr>
          <p:nvPr>
            <p:ph type="title" hasCustomPrompt="1"/>
          </p:nvPr>
        </p:nvSpPr>
        <p:spPr>
          <a:xfrm>
            <a:off x="1385850" y="1383850"/>
            <a:ext cx="6372300" cy="137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20" name="Google Shape;120;p11"/>
          <p:cNvSpPr txBox="1">
            <a:spLocks noGrp="1"/>
          </p:cNvSpPr>
          <p:nvPr>
            <p:ph type="body" idx="1"/>
          </p:nvPr>
        </p:nvSpPr>
        <p:spPr>
          <a:xfrm>
            <a:off x="1385850" y="2863850"/>
            <a:ext cx="6372300" cy="64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 algn="ctr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 algn="ctr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algn="ctr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algn="ctr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algn="ctr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algn="ctr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algn="ctr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algn="ctr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algn="ctr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21" name="Google Shape;121;p11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2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accent3"/>
        </a:solidFill>
        <a:effectLst/>
      </p:bgPr>
    </p:bg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3"/>
          <p:cNvSpPr/>
          <p:nvPr/>
        </p:nvSpPr>
        <p:spPr>
          <a:xfrm flipH="1">
            <a:off x="4757100" y="2309400"/>
            <a:ext cx="4386900" cy="28341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9" name="Google Shape;39;p3"/>
          <p:cNvGrpSpPr/>
          <p:nvPr/>
        </p:nvGrpSpPr>
        <p:grpSpPr>
          <a:xfrm>
            <a:off x="5594191" y="3961115"/>
            <a:ext cx="2910145" cy="1182340"/>
            <a:chOff x="6917201" y="0"/>
            <a:chExt cx="2227777" cy="863400"/>
          </a:xfrm>
        </p:grpSpPr>
        <p:sp>
          <p:nvSpPr>
            <p:cNvPr id="40" name="Google Shape;40;p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" name="Google Shape;43;p3"/>
          <p:cNvGrpSpPr/>
          <p:nvPr/>
        </p:nvGrpSpPr>
        <p:grpSpPr>
          <a:xfrm>
            <a:off x="199149" y="2"/>
            <a:ext cx="2795414" cy="1083308"/>
            <a:chOff x="6917201" y="0"/>
            <a:chExt cx="2227777" cy="863400"/>
          </a:xfrm>
        </p:grpSpPr>
        <p:sp>
          <p:nvSpPr>
            <p:cNvPr id="44" name="Google Shape;44;p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47;p3"/>
          <p:cNvSpPr txBox="1">
            <a:spLocks noGrp="1"/>
          </p:cNvSpPr>
          <p:nvPr>
            <p:ph type="title"/>
          </p:nvPr>
        </p:nvSpPr>
        <p:spPr>
          <a:xfrm>
            <a:off x="1888684" y="1746100"/>
            <a:ext cx="5377500" cy="164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8" name="Google Shape;48;p3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solidFill>
          <a:schemeClr val="dk2"/>
        </a:solidFill>
        <a:effectLst/>
      </p:bgPr>
    </p:bg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4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4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4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4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54" name="Google Shape;54;p4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55" name="Google Shape;55;p4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bg>
      <p:bgPr>
        <a:solidFill>
          <a:schemeClr val="dk2"/>
        </a:solid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5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5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5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5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61" name="Google Shape;61;p5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36861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62" name="Google Shape;62;p5"/>
          <p:cNvSpPr txBox="1">
            <a:spLocks noGrp="1"/>
          </p:cNvSpPr>
          <p:nvPr>
            <p:ph type="body" idx="2"/>
          </p:nvPr>
        </p:nvSpPr>
        <p:spPr>
          <a:xfrm>
            <a:off x="4638675" y="1990725"/>
            <a:ext cx="36861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63" name="Google Shape;63;p5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solidFill>
          <a:schemeClr val="dk2"/>
        </a:solid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6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6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6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6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69" name="Google Shape;69;p6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bg>
      <p:bgPr>
        <a:solidFill>
          <a:schemeClr val="accent3"/>
        </a:solid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7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7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7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7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3709200" cy="138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75" name="Google Shape;75;p7"/>
          <p:cNvSpPr txBox="1">
            <a:spLocks noGrp="1"/>
          </p:cNvSpPr>
          <p:nvPr>
            <p:ph type="body" idx="1"/>
          </p:nvPr>
        </p:nvSpPr>
        <p:spPr>
          <a:xfrm>
            <a:off x="830700" y="2319050"/>
            <a:ext cx="3709200" cy="211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76" name="Google Shape;76;p7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1"/>
        </a:solid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8"/>
          <p:cNvSpPr/>
          <p:nvPr/>
        </p:nvSpPr>
        <p:spPr>
          <a:xfrm>
            <a:off x="0" y="2823144"/>
            <a:ext cx="7369200" cy="2316900"/>
          </a:xfrm>
          <a:prstGeom prst="rtTriangl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8"/>
          <p:cNvSpPr/>
          <p:nvPr/>
        </p:nvSpPr>
        <p:spPr>
          <a:xfrm flipH="1">
            <a:off x="3583210" y="1554113"/>
            <a:ext cx="5560500" cy="35895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0" name="Google Shape;80;p8"/>
          <p:cNvGrpSpPr/>
          <p:nvPr/>
        </p:nvGrpSpPr>
        <p:grpSpPr>
          <a:xfrm>
            <a:off x="255991" y="-118"/>
            <a:ext cx="2251347" cy="1043408"/>
            <a:chOff x="3961956" y="4383950"/>
            <a:chExt cx="1160548" cy="548700"/>
          </a:xfrm>
        </p:grpSpPr>
        <p:sp>
          <p:nvSpPr>
            <p:cNvPr id="81" name="Google Shape;81;p8"/>
            <p:cNvSpPr/>
            <p:nvPr/>
          </p:nvSpPr>
          <p:spPr>
            <a:xfrm>
              <a:off x="4224904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8"/>
            <p:cNvSpPr/>
            <p:nvPr/>
          </p:nvSpPr>
          <p:spPr>
            <a:xfrm>
              <a:off x="4093430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8"/>
            <p:cNvSpPr/>
            <p:nvPr/>
          </p:nvSpPr>
          <p:spPr>
            <a:xfrm>
              <a:off x="3961956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4" name="Google Shape;84;p8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5" name="Google Shape;85;p8"/>
          <p:cNvGrpSpPr/>
          <p:nvPr/>
        </p:nvGrpSpPr>
        <p:grpSpPr>
          <a:xfrm>
            <a:off x="34934" y="4522125"/>
            <a:ext cx="1593306" cy="617072"/>
            <a:chOff x="6917201" y="0"/>
            <a:chExt cx="2227777" cy="863400"/>
          </a:xfrm>
        </p:grpSpPr>
        <p:sp>
          <p:nvSpPr>
            <p:cNvPr id="86" name="Google Shape;86;p8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" name="Google Shape;89;p8"/>
          <p:cNvGrpSpPr/>
          <p:nvPr/>
        </p:nvGrpSpPr>
        <p:grpSpPr>
          <a:xfrm>
            <a:off x="5886353" y="1243"/>
            <a:ext cx="3257455" cy="1261514"/>
            <a:chOff x="6917201" y="0"/>
            <a:chExt cx="2227777" cy="863400"/>
          </a:xfrm>
        </p:grpSpPr>
        <p:sp>
          <p:nvSpPr>
            <p:cNvPr id="90" name="Google Shape;90;p8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3" name="Google Shape;93;p8"/>
          <p:cNvSpPr txBox="1">
            <a:spLocks noGrp="1"/>
          </p:cNvSpPr>
          <p:nvPr>
            <p:ph type="title"/>
          </p:nvPr>
        </p:nvSpPr>
        <p:spPr>
          <a:xfrm>
            <a:off x="1393929" y="1301146"/>
            <a:ext cx="6366900" cy="253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94" name="Google Shape;94;p8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solidFill>
          <a:schemeClr val="dk2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9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9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9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9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6424200" cy="70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00" name="Google Shape;100;p9"/>
          <p:cNvSpPr txBox="1">
            <a:spLocks noGrp="1"/>
          </p:cNvSpPr>
          <p:nvPr>
            <p:ph type="subTitle" idx="1"/>
          </p:nvPr>
        </p:nvSpPr>
        <p:spPr>
          <a:xfrm>
            <a:off x="819150" y="1550700"/>
            <a:ext cx="58599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1" name="Google Shape;101;p9"/>
          <p:cNvSpPr txBox="1">
            <a:spLocks noGrp="1"/>
          </p:cNvSpPr>
          <p:nvPr>
            <p:ph type="body" idx="2"/>
          </p:nvPr>
        </p:nvSpPr>
        <p:spPr>
          <a:xfrm>
            <a:off x="819150" y="2467050"/>
            <a:ext cx="5859900" cy="209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02" name="Google Shape;102;p9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bg>
      <p:bgPr>
        <a:solidFill>
          <a:schemeClr val="accent1"/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0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10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10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10"/>
          <p:cNvSpPr txBox="1">
            <a:spLocks noGrp="1"/>
          </p:cNvSpPr>
          <p:nvPr>
            <p:ph type="body" idx="1"/>
          </p:nvPr>
        </p:nvSpPr>
        <p:spPr>
          <a:xfrm>
            <a:off x="328025" y="4163500"/>
            <a:ext cx="7415100" cy="605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>
            <a:endParaRPr/>
          </a:p>
        </p:txBody>
      </p:sp>
      <p:sp>
        <p:nvSpPr>
          <p:cNvPr id="108" name="Google Shape;108;p10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hift"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39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Calibri"/>
              <a:buChar char="●"/>
              <a:defRPr sz="13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●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●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3"/>
          <p:cNvSpPr txBox="1">
            <a:spLocks noGrp="1"/>
          </p:cNvSpPr>
          <p:nvPr>
            <p:ph type="ctrTitle"/>
          </p:nvPr>
        </p:nvSpPr>
        <p:spPr>
          <a:xfrm>
            <a:off x="1858703" y="1822833"/>
            <a:ext cx="5361300" cy="144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457200" lvl="0" indent="-3302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mes New Roman"/>
              <a:buChar char="●"/>
            </a:pPr>
            <a:r>
              <a:rPr lang="fr" sz="1600" b="1" dirty="0">
                <a:latin typeface="Times New Roman"/>
                <a:ea typeface="Times New Roman"/>
                <a:cs typeface="Times New Roman"/>
                <a:sym typeface="Times New Roman"/>
              </a:rPr>
              <a:t>Independent media in </a:t>
            </a:r>
            <a:r>
              <a:rPr lang="fr" sz="1600" b="1" dirty="0" err="1">
                <a:latin typeface="Times New Roman"/>
                <a:ea typeface="Times New Roman"/>
                <a:cs typeface="Times New Roman"/>
                <a:sym typeface="Times New Roman"/>
              </a:rPr>
              <a:t>Brazil</a:t>
            </a:r>
            <a:r>
              <a:rPr lang="fr" sz="1600" b="1" dirty="0">
                <a:latin typeface="Times New Roman"/>
                <a:ea typeface="Times New Roman"/>
                <a:cs typeface="Times New Roman"/>
                <a:sym typeface="Times New Roman"/>
              </a:rPr>
              <a:t> and in </a:t>
            </a:r>
            <a:r>
              <a:rPr lang="fr" sz="1600" b="1" dirty="0" err="1">
                <a:latin typeface="Times New Roman"/>
                <a:ea typeface="Times New Roman"/>
                <a:cs typeface="Times New Roman"/>
                <a:sym typeface="Times New Roman"/>
              </a:rPr>
              <a:t>Belgium</a:t>
            </a:r>
            <a:r>
              <a:rPr lang="fr" sz="1600" b="1" dirty="0">
                <a:latin typeface="Times New Roman"/>
                <a:ea typeface="Times New Roman"/>
                <a:cs typeface="Times New Roman"/>
                <a:sym typeface="Times New Roman"/>
              </a:rPr>
              <a:t>: </a:t>
            </a:r>
            <a:r>
              <a:rPr lang="fr" sz="1600" b="1" dirty="0" err="1">
                <a:latin typeface="Times New Roman"/>
                <a:ea typeface="Times New Roman"/>
                <a:cs typeface="Times New Roman"/>
                <a:sym typeface="Times New Roman"/>
              </a:rPr>
              <a:t>positioning</a:t>
            </a:r>
            <a:r>
              <a:rPr lang="fr" sz="1600" b="1" dirty="0">
                <a:latin typeface="Times New Roman"/>
                <a:ea typeface="Times New Roman"/>
                <a:cs typeface="Times New Roman"/>
                <a:sym typeface="Times New Roman"/>
              </a:rPr>
              <a:t> and occupation of public </a:t>
            </a:r>
            <a:r>
              <a:rPr lang="fr" sz="1600" b="1" dirty="0" err="1">
                <a:latin typeface="Times New Roman"/>
                <a:ea typeface="Times New Roman"/>
                <a:cs typeface="Times New Roman"/>
                <a:sym typeface="Times New Roman"/>
              </a:rPr>
              <a:t>sphere</a:t>
            </a:r>
            <a:br>
              <a:rPr lang="fr" sz="1600" b="1" dirty="0">
                <a:latin typeface="Times New Roman"/>
                <a:ea typeface="Times New Roman"/>
                <a:cs typeface="Times New Roman"/>
                <a:sym typeface="Times New Roman"/>
              </a:rPr>
            </a:br>
            <a:endParaRPr sz="1600" b="1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000" dirty="0"/>
              <a:t>21/09/07</a:t>
            </a:r>
            <a:endParaRPr sz="1000" dirty="0"/>
          </a:p>
        </p:txBody>
      </p:sp>
      <p:sp>
        <p:nvSpPr>
          <p:cNvPr id="129" name="Google Shape;129;p13"/>
          <p:cNvSpPr txBox="1">
            <a:spLocks noGrp="1"/>
          </p:cNvSpPr>
          <p:nvPr>
            <p:ph type="subTitle" idx="1"/>
          </p:nvPr>
        </p:nvSpPr>
        <p:spPr>
          <a:xfrm>
            <a:off x="1581975" y="3026425"/>
            <a:ext cx="3445500" cy="52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Cédric Tant</a:t>
            </a:r>
            <a:endParaRPr/>
          </a:p>
        </p:txBody>
      </p:sp>
      <p:pic>
        <p:nvPicPr>
          <p:cNvPr id="130" name="Google Shape;130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86525" y="3549025"/>
            <a:ext cx="2682701" cy="854100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13"/>
          <p:cNvSpPr txBox="1">
            <a:spLocks noGrp="1"/>
          </p:cNvSpPr>
          <p:nvPr>
            <p:ph type="subTitle" idx="1"/>
          </p:nvPr>
        </p:nvSpPr>
        <p:spPr>
          <a:xfrm>
            <a:off x="5318050" y="3140150"/>
            <a:ext cx="3445500" cy="52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dirty="0" err="1"/>
              <a:t>Fábio</a:t>
            </a:r>
            <a:r>
              <a:rPr lang="fr" dirty="0"/>
              <a:t> Pereira</a:t>
            </a:r>
            <a:endParaRPr dirty="0"/>
          </a:p>
        </p:txBody>
      </p:sp>
      <p:pic>
        <p:nvPicPr>
          <p:cNvPr id="132" name="Google Shape;132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17196" y="3678500"/>
            <a:ext cx="647200" cy="595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22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Results: Belgium</a:t>
            </a:r>
            <a:endParaRPr/>
          </a:p>
        </p:txBody>
      </p:sp>
      <p:sp>
        <p:nvSpPr>
          <p:cNvPr id="186" name="Google Shape;186;p22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i="1"/>
              <a:t>Le Peuple</a:t>
            </a:r>
            <a:r>
              <a:rPr lang="fr"/>
              <a:t> (right wing):</a:t>
            </a:r>
            <a:endParaRPr/>
          </a:p>
          <a:p>
            <a:pPr marL="457200" lvl="0" indent="-311150" algn="l" rtl="0">
              <a:spcBef>
                <a:spcPts val="1200"/>
              </a:spcBef>
              <a:spcAft>
                <a:spcPts val="0"/>
              </a:spcAft>
              <a:buSzPts val="1300"/>
              <a:buChar char="-"/>
            </a:pPr>
            <a:r>
              <a:rPr lang="fr"/>
              <a:t>Journalism as a social good</a:t>
            </a:r>
            <a:endParaRPr/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fr"/>
              <a:t>Social good for the people</a:t>
            </a:r>
            <a:endParaRPr/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fr">
                <a:solidFill>
                  <a:srgbClr val="233A44"/>
                </a:solidFill>
              </a:rPr>
              <a:t>Necessary for democracy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23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Results: Brazil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Google Shape;192;p23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-"/>
            </a:pPr>
            <a:r>
              <a:rPr lang="fr"/>
              <a:t>Distinguishing themselves from conventional journalism  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-"/>
            </a:pPr>
            <a:r>
              <a:rPr lang="fr"/>
              <a:t>Independent media versus  commercial media.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-"/>
            </a:pPr>
            <a:r>
              <a:rPr lang="fr"/>
              <a:t>Social goods:</a:t>
            </a:r>
            <a:endParaRPr/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fr"/>
              <a:t>Critical and autonomous journalism</a:t>
            </a:r>
            <a:endParaRPr/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fr"/>
              <a:t>Connected to the audiences.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24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Results: Brazil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" name="Google Shape;198;p24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i="1"/>
              <a:t>O Antagonista </a:t>
            </a:r>
            <a:r>
              <a:rPr lang="fr"/>
              <a:t>(right wing):</a:t>
            </a:r>
            <a:endParaRPr/>
          </a:p>
          <a:p>
            <a:pPr marL="457200" lvl="0" indent="-311150" algn="l" rtl="0">
              <a:spcBef>
                <a:spcPts val="1200"/>
              </a:spcBef>
              <a:spcAft>
                <a:spcPts val="0"/>
              </a:spcAft>
              <a:buSzPts val="1300"/>
              <a:buChar char="-"/>
            </a:pPr>
            <a:r>
              <a:rPr lang="fr"/>
              <a:t>Journalism versus propaganda 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-"/>
            </a:pPr>
            <a:r>
              <a:rPr lang="fr"/>
              <a:t>Critics against unethical reporting methodos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-"/>
            </a:pPr>
            <a:r>
              <a:rPr lang="fr"/>
              <a:t>The symbolic and legal prerogatives associated with journalism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25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Results: Brazil</a:t>
            </a:r>
            <a:endParaRPr/>
          </a:p>
        </p:txBody>
      </p:sp>
      <p:sp>
        <p:nvSpPr>
          <p:cNvPr id="204" name="Google Shape;204;p25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i="1"/>
              <a:t>Socialista Morena </a:t>
            </a:r>
            <a:r>
              <a:rPr lang="fr"/>
              <a:t>(left wing)</a:t>
            </a:r>
            <a:endParaRPr/>
          </a:p>
          <a:p>
            <a:pPr marL="457200" lvl="0" indent="-311150" algn="l" rtl="0">
              <a:spcBef>
                <a:spcPts val="1200"/>
              </a:spcBef>
              <a:spcAft>
                <a:spcPts val="0"/>
              </a:spcAft>
              <a:buSzPts val="1300"/>
              <a:buChar char="-"/>
            </a:pPr>
            <a:r>
              <a:rPr lang="fr"/>
              <a:t>Alternative media ethos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-"/>
            </a:pPr>
            <a:r>
              <a:rPr lang="fr"/>
              <a:t>Democratizing the media propriety in Brazil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-"/>
            </a:pPr>
            <a:r>
              <a:rPr lang="fr"/>
              <a:t>The use of historical context as a resource</a:t>
            </a:r>
            <a:endParaRPr/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fr"/>
              <a:t>Socialists versus fascists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26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Conclusions and discussions </a:t>
            </a:r>
            <a:endParaRPr/>
          </a:p>
        </p:txBody>
      </p:sp>
      <p:sp>
        <p:nvSpPr>
          <p:cNvPr id="210" name="Google Shape;210;p26"/>
          <p:cNvSpPr txBox="1">
            <a:spLocks noGrp="1"/>
          </p:cNvSpPr>
          <p:nvPr>
            <p:ph type="body" idx="1"/>
          </p:nvPr>
        </p:nvSpPr>
        <p:spPr>
          <a:xfrm>
            <a:off x="819150" y="1800200"/>
            <a:ext cx="7505700" cy="293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Similarities</a:t>
            </a:r>
            <a:endParaRPr/>
          </a:p>
          <a:p>
            <a:pPr marL="457200" lvl="0" indent="-311150" algn="l" rtl="0">
              <a:spcBef>
                <a:spcPts val="1200"/>
              </a:spcBef>
              <a:spcAft>
                <a:spcPts val="0"/>
              </a:spcAft>
              <a:buSzPts val="1300"/>
              <a:buChar char="-"/>
            </a:pPr>
            <a:r>
              <a:rPr lang="fr"/>
              <a:t>The strict respect for the facts 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-"/>
            </a:pPr>
            <a:r>
              <a:rPr lang="fr"/>
              <a:t>Distinguishing journalism from PR and propaganda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-"/>
            </a:pPr>
            <a:r>
              <a:rPr lang="fr"/>
              <a:t>Connecting with the public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fr"/>
              <a:t>Differences</a:t>
            </a:r>
            <a:endParaRPr/>
          </a:p>
          <a:p>
            <a:pPr marL="457200" lvl="0" indent="-311150" algn="l" rtl="0">
              <a:spcBef>
                <a:spcPts val="1200"/>
              </a:spcBef>
              <a:spcAft>
                <a:spcPts val="0"/>
              </a:spcAft>
              <a:buSzPts val="1300"/>
              <a:buChar char="-"/>
            </a:pPr>
            <a:r>
              <a:rPr lang="fr"/>
              <a:t>Brazil: a more polarized political and media system</a:t>
            </a:r>
            <a:endParaRPr/>
          </a:p>
          <a:p>
            <a:pPr marL="914400" lvl="1" indent="-311150" algn="l" rtl="0">
              <a:spcBef>
                <a:spcPts val="0"/>
              </a:spcBef>
              <a:spcAft>
                <a:spcPts val="0"/>
              </a:spcAft>
              <a:buSzPts val="1300"/>
              <a:buChar char="-"/>
            </a:pPr>
            <a:r>
              <a:rPr lang="fr" sz="1300"/>
              <a:t>Professional trajectories towards a political radicalization</a:t>
            </a:r>
            <a:endParaRPr sz="1300"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-"/>
            </a:pPr>
            <a:r>
              <a:rPr lang="fr"/>
              <a:t>The role of historical context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fr"/>
              <a:t>Not so different as we have immagined?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4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Structure</a:t>
            </a:r>
            <a:endParaRPr/>
          </a:p>
        </p:txBody>
      </p:sp>
      <p:sp>
        <p:nvSpPr>
          <p:cNvPr id="138" name="Google Shape;138;p14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-"/>
            </a:pPr>
            <a:r>
              <a:rPr lang="fr"/>
              <a:t>Introduction 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-"/>
            </a:pPr>
            <a:r>
              <a:rPr lang="fr"/>
              <a:t>Theoretical and methodological frameworks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-"/>
            </a:pPr>
            <a:r>
              <a:rPr lang="fr"/>
              <a:t>Results</a:t>
            </a:r>
            <a:endParaRPr/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fr"/>
              <a:t>Belgium</a:t>
            </a:r>
            <a:endParaRPr/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fr"/>
              <a:t>Brazil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-"/>
            </a:pPr>
            <a:r>
              <a:rPr lang="fr"/>
              <a:t>Comparaison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-"/>
            </a:pPr>
            <a:r>
              <a:rPr lang="fr"/>
              <a:t>Conclusion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5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Introduction </a:t>
            </a:r>
            <a:endParaRPr/>
          </a:p>
        </p:txBody>
      </p:sp>
      <p:sp>
        <p:nvSpPr>
          <p:cNvPr id="144" name="Google Shape;144;p15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fr">
                <a:solidFill>
                  <a:srgbClr val="000000"/>
                </a:solidFill>
              </a:rPr>
              <a:t>Understand how Brazilian and Belgium independent digital media represent journalism practices</a:t>
            </a:r>
            <a:endParaRPr>
              <a:solidFill>
                <a:srgbClr val="000000"/>
              </a:solidFill>
            </a:endParaRPr>
          </a:p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>
              <a:solidFill>
                <a:srgbClr val="000000"/>
              </a:solidFill>
            </a:endParaRPr>
          </a:p>
          <a:p>
            <a:pPr marL="457200" lvl="0" indent="-311150" algn="l" rtl="0"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300"/>
              <a:buChar char="-"/>
            </a:pPr>
            <a:r>
              <a:rPr lang="fr">
                <a:solidFill>
                  <a:srgbClr val="000000"/>
                </a:solidFill>
              </a:rPr>
              <a:t>They occupy the public sphere and are used as an instrument for political engagement</a:t>
            </a:r>
            <a:endParaRPr>
              <a:solidFill>
                <a:srgbClr val="000000"/>
              </a:solidFill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Char char="-"/>
            </a:pPr>
            <a:r>
              <a:rPr lang="fr">
                <a:solidFill>
                  <a:srgbClr val="000000"/>
                </a:solidFill>
              </a:rPr>
              <a:t>They propose an alternative model to conceive the media and the journalism</a:t>
            </a:r>
            <a:endParaRPr>
              <a:solidFill>
                <a:srgbClr val="000000"/>
              </a:solidFill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Char char="-"/>
            </a:pPr>
            <a:r>
              <a:rPr lang="fr">
                <a:solidFill>
                  <a:srgbClr val="000000"/>
                </a:solidFill>
              </a:rPr>
              <a:t>They define the journalism and its practices</a:t>
            </a:r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6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Introduction </a:t>
            </a:r>
            <a:endParaRPr/>
          </a:p>
        </p:txBody>
      </p:sp>
      <p:sp>
        <p:nvSpPr>
          <p:cNvPr id="150" name="Google Shape;150;p16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Char char="-"/>
            </a:pPr>
            <a:r>
              <a:rPr lang="fr">
                <a:solidFill>
                  <a:srgbClr val="000000"/>
                </a:solidFill>
              </a:rPr>
              <a:t>Studied four independent sites (two on the right wing and two on the left wing of the political spectrum):</a:t>
            </a:r>
            <a:endParaRPr>
              <a:solidFill>
                <a:srgbClr val="000000"/>
              </a:solidFill>
            </a:endParaRPr>
          </a:p>
          <a:p>
            <a:pPr marL="914400" lvl="1" indent="-3111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Char char="-"/>
            </a:pPr>
            <a:r>
              <a:rPr lang="fr" sz="1300" i="1">
                <a:solidFill>
                  <a:srgbClr val="000000"/>
                </a:solidFill>
              </a:rPr>
              <a:t>Le Peuple</a:t>
            </a:r>
            <a:r>
              <a:rPr lang="fr" sz="1300">
                <a:solidFill>
                  <a:srgbClr val="000000"/>
                </a:solidFill>
              </a:rPr>
              <a:t> and </a:t>
            </a:r>
            <a:r>
              <a:rPr lang="fr" sz="1300" i="1">
                <a:solidFill>
                  <a:srgbClr val="000000"/>
                </a:solidFill>
              </a:rPr>
              <a:t>Revue politique </a:t>
            </a:r>
            <a:r>
              <a:rPr lang="fr" sz="1300">
                <a:solidFill>
                  <a:srgbClr val="000000"/>
                </a:solidFill>
              </a:rPr>
              <a:t>(Belgium)</a:t>
            </a:r>
            <a:endParaRPr sz="1300">
              <a:solidFill>
                <a:srgbClr val="000000"/>
              </a:solidFill>
            </a:endParaRPr>
          </a:p>
          <a:p>
            <a:pPr marL="914400" lvl="1" indent="-3111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Char char="-"/>
            </a:pPr>
            <a:r>
              <a:rPr lang="fr" sz="1300" i="1">
                <a:solidFill>
                  <a:srgbClr val="000000"/>
                </a:solidFill>
              </a:rPr>
              <a:t>O Antagonista</a:t>
            </a:r>
            <a:r>
              <a:rPr lang="fr" sz="1300">
                <a:solidFill>
                  <a:srgbClr val="000000"/>
                </a:solidFill>
              </a:rPr>
              <a:t> and </a:t>
            </a:r>
            <a:r>
              <a:rPr lang="fr" sz="1300" i="1">
                <a:solidFill>
                  <a:srgbClr val="000000"/>
                </a:solidFill>
              </a:rPr>
              <a:t>Socialista </a:t>
            </a:r>
            <a:r>
              <a:rPr lang="fr" sz="1050" i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Morena</a:t>
            </a:r>
            <a:r>
              <a:rPr lang="fr" sz="105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fr" sz="1300" i="1">
                <a:solidFill>
                  <a:srgbClr val="000000"/>
                </a:solidFill>
              </a:rPr>
              <a:t> </a:t>
            </a:r>
            <a:r>
              <a:rPr lang="fr" sz="1300">
                <a:solidFill>
                  <a:srgbClr val="000000"/>
                </a:solidFill>
              </a:rPr>
              <a:t>(Brazil)</a:t>
            </a:r>
            <a:endParaRPr sz="1300">
              <a:solidFill>
                <a:srgbClr val="000000"/>
              </a:solidFill>
            </a:endParaRPr>
          </a:p>
          <a:p>
            <a:pPr marL="45720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7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Theoretical and methodological frameworks </a:t>
            </a:r>
            <a:endParaRPr/>
          </a:p>
        </p:txBody>
      </p:sp>
      <p:sp>
        <p:nvSpPr>
          <p:cNvPr id="156" name="Google Shape;156;p17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115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300"/>
              <a:buChar char="-"/>
            </a:pPr>
            <a:r>
              <a:rPr lang="fr">
                <a:solidFill>
                  <a:srgbClr val="000000"/>
                </a:solidFill>
              </a:rPr>
              <a:t>Alternative journalism is not an original nor a recent phenomenon (Ferron, 2012), neither in Brésil (Kucinsky, 1998) nor in Europe (Bastin, 2003)</a:t>
            </a:r>
            <a:endParaRPr>
              <a:solidFill>
                <a:srgbClr val="000000"/>
              </a:solidFill>
            </a:endParaRPr>
          </a:p>
          <a:p>
            <a:pPr marL="457200" lvl="0" indent="-31115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Char char="-"/>
            </a:pPr>
            <a:r>
              <a:rPr lang="fr">
                <a:solidFill>
                  <a:srgbClr val="000000"/>
                </a:solidFill>
              </a:rPr>
              <a:t>Context of increased political polarization </a:t>
            </a:r>
            <a:r>
              <a:rPr lang="fr">
                <a:solidFill>
                  <a:srgbClr val="000000"/>
                </a:solidFill>
                <a:highlight>
                  <a:srgbClr val="FFFFFF"/>
                </a:highlight>
              </a:rPr>
              <a:t>(Jacobson, 2016)</a:t>
            </a:r>
            <a:endParaRPr>
              <a:solidFill>
                <a:srgbClr val="000000"/>
              </a:solidFill>
              <a:highlight>
                <a:srgbClr val="FFFFFF"/>
              </a:highlight>
            </a:endParaRPr>
          </a:p>
          <a:p>
            <a:pPr marL="457200" lvl="0" indent="-31115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300"/>
              <a:buChar char="-"/>
            </a:pPr>
            <a:endParaRPr>
              <a:solidFill>
                <a:srgbClr val="FF0000"/>
              </a:solidFill>
              <a:highlight>
                <a:srgbClr val="FFFFFF"/>
              </a:highlight>
            </a:endParaRPr>
          </a:p>
          <a:p>
            <a:pPr marL="457200" lvl="0" indent="-31115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Char char="-"/>
            </a:pPr>
            <a:r>
              <a:rPr lang="fr">
                <a:solidFill>
                  <a:srgbClr val="000000"/>
                </a:solidFill>
              </a:rPr>
              <a:t>Alternative journalism q</a:t>
            </a:r>
            <a:r>
              <a:rPr lang="fr">
                <a:solidFill>
                  <a:srgbClr val="000000"/>
                </a:solidFill>
                <a:highlight>
                  <a:srgbClr val="FFFFFF"/>
                </a:highlight>
              </a:rPr>
              <a:t>uestions the new frontiers of journalism (Dupont &amp; Bousquet, 2020)</a:t>
            </a:r>
            <a:endParaRPr>
              <a:solidFill>
                <a:srgbClr val="000000"/>
              </a:solidFill>
              <a:highlight>
                <a:srgbClr val="FFFFFF"/>
              </a:highlight>
            </a:endParaRPr>
          </a:p>
          <a:p>
            <a:pPr marL="457200" lvl="0" indent="-31115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Char char="-"/>
            </a:pPr>
            <a:endParaRPr>
              <a:solidFill>
                <a:srgbClr val="000000"/>
              </a:solidFill>
              <a:highlight>
                <a:srgbClr val="FFFFFF"/>
              </a:highlight>
            </a:endParaRPr>
          </a:p>
          <a:p>
            <a:pPr marL="457200" lvl="0" indent="-31115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Char char="-"/>
            </a:pPr>
            <a:r>
              <a:rPr lang="fr">
                <a:solidFill>
                  <a:srgbClr val="000000"/>
                </a:solidFill>
                <a:highlight>
                  <a:srgbClr val="FFFFFF"/>
                </a:highlight>
              </a:rPr>
              <a:t>To understand how </a:t>
            </a:r>
            <a:r>
              <a:rPr lang="fr">
                <a:solidFill>
                  <a:srgbClr val="000000"/>
                </a:solidFill>
              </a:rPr>
              <a:t>Brazilian and Belgium independent digital media represent the journalism practices ⇒ Concept of social goods (Gee, 2014)</a:t>
            </a:r>
            <a:endParaRPr>
              <a:solidFill>
                <a:srgbClr val="000000"/>
              </a:solidFill>
            </a:endParaRPr>
          </a:p>
          <a:p>
            <a:pPr marL="457200" lvl="0" indent="0" algn="l" rtl="0">
              <a:lnSpc>
                <a:spcPct val="10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fr">
                <a:solidFill>
                  <a:srgbClr val="000000"/>
                </a:solidFill>
              </a:rPr>
              <a:t>“An idea, a set of ideas, values, etc., which are valued and redistributed in a political way by actors within the society or a social group” (Gee, 2014: 8)</a:t>
            </a:r>
            <a:endParaRPr>
              <a:solidFill>
                <a:srgbClr val="000000"/>
              </a:solidFill>
              <a:highlight>
                <a:srgbClr val="FFFFFF"/>
              </a:highlight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8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Theoretical and methodological frames </a:t>
            </a:r>
            <a:endParaRPr/>
          </a:p>
        </p:txBody>
      </p:sp>
      <p:sp>
        <p:nvSpPr>
          <p:cNvPr id="162" name="Google Shape;162;p18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-"/>
            </a:pPr>
            <a:r>
              <a:rPr lang="fr">
                <a:solidFill>
                  <a:srgbClr val="000000"/>
                </a:solidFill>
              </a:rPr>
              <a:t>Based on Gee’s social goods, we studied:</a:t>
            </a:r>
            <a:endParaRPr>
              <a:solidFill>
                <a:srgbClr val="000000"/>
              </a:solidFill>
            </a:endParaRPr>
          </a:p>
          <a:p>
            <a:pPr marL="914400" lvl="1" indent="-3111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Char char="-"/>
            </a:pPr>
            <a:r>
              <a:rPr lang="fr" sz="1300">
                <a:solidFill>
                  <a:srgbClr val="000000"/>
                </a:solidFill>
              </a:rPr>
              <a:t>The editorial manifests </a:t>
            </a:r>
            <a:endParaRPr sz="1300">
              <a:solidFill>
                <a:srgbClr val="000000"/>
              </a:solidFill>
            </a:endParaRPr>
          </a:p>
          <a:p>
            <a:pPr marL="914400" lvl="1" indent="-3111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Char char="-"/>
            </a:pPr>
            <a:r>
              <a:rPr lang="fr" sz="1300">
                <a:solidFill>
                  <a:srgbClr val="000000"/>
                </a:solidFill>
              </a:rPr>
              <a:t>A sample of stories where the subject “media and journalism” is addressed</a:t>
            </a:r>
            <a:endParaRPr sz="1300">
              <a:solidFill>
                <a:srgbClr val="000000"/>
              </a:solidFill>
            </a:endParaRPr>
          </a:p>
          <a:p>
            <a:pPr marL="914400" lvl="1" indent="-3111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Char char="-"/>
            </a:pPr>
            <a:r>
              <a:rPr lang="fr" sz="1300">
                <a:solidFill>
                  <a:srgbClr val="000000"/>
                </a:solidFill>
              </a:rPr>
              <a:t>The first articles of the years 2015, 2016, 2017, 2018 and 2019</a:t>
            </a:r>
            <a:endParaRPr sz="13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9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Results: Belgium</a:t>
            </a:r>
            <a:endParaRPr/>
          </a:p>
        </p:txBody>
      </p:sp>
      <p:sp>
        <p:nvSpPr>
          <p:cNvPr id="168" name="Google Shape;168;p19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i="1"/>
              <a:t>Revue politique</a:t>
            </a:r>
            <a:r>
              <a:rPr lang="fr"/>
              <a:t> (left wing):</a:t>
            </a:r>
            <a:endParaRPr/>
          </a:p>
          <a:p>
            <a:pPr marL="457200" lvl="0" indent="-311150" algn="l" rtl="0">
              <a:spcBef>
                <a:spcPts val="1200"/>
              </a:spcBef>
              <a:spcAft>
                <a:spcPts val="0"/>
              </a:spcAft>
              <a:buSzPts val="1300"/>
              <a:buChar char="-"/>
            </a:pPr>
            <a:r>
              <a:rPr lang="fr"/>
              <a:t>Journalism makes editorial choices and </a:t>
            </a:r>
            <a:r>
              <a:rPr lang="fr" u="sng"/>
              <a:t>but</a:t>
            </a:r>
            <a:r>
              <a:rPr lang="fr"/>
              <a:t> </a:t>
            </a:r>
            <a:r>
              <a:rPr lang="fr" sz="1100">
                <a:solidFill>
                  <a:srgbClr val="233A44"/>
                </a:solidFill>
                <a:latin typeface="Arial"/>
                <a:ea typeface="Arial"/>
                <a:cs typeface="Arial"/>
                <a:sym typeface="Arial"/>
              </a:rPr>
              <a:t>but but does not be constrained by opinions</a:t>
            </a:r>
            <a:endParaRPr/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fr"/>
              <a:t>Journalistic treatment is essential to journalism, it is valued by </a:t>
            </a:r>
            <a:r>
              <a:rPr lang="fr" i="1"/>
              <a:t>Revue politique</a:t>
            </a:r>
            <a:r>
              <a:rPr lang="fr"/>
              <a:t> (ex.: explain the numbers)</a:t>
            </a:r>
            <a:endParaRPr/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fr"/>
              <a:t>But opinion of journalists can not be considered as a social good (ex.: editorial writers)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-"/>
            </a:pPr>
            <a:r>
              <a:rPr lang="fr"/>
              <a:t>Respect the facts as a social good</a:t>
            </a:r>
            <a:endParaRPr/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fr"/>
              <a:t>Lean towards the facts</a:t>
            </a:r>
            <a:endParaRPr/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fr"/>
              <a:t>Investigative process to reveal facts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0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Results: Belgium</a:t>
            </a:r>
            <a:endParaRPr/>
          </a:p>
        </p:txBody>
      </p:sp>
      <p:sp>
        <p:nvSpPr>
          <p:cNvPr id="174" name="Google Shape;174;p20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i="1"/>
              <a:t>Revue politique</a:t>
            </a:r>
            <a:r>
              <a:rPr lang="fr"/>
              <a:t> (left wing):</a:t>
            </a:r>
            <a:endParaRPr/>
          </a:p>
          <a:p>
            <a:pPr marL="457200" lvl="0" indent="-311150" algn="l" rtl="0">
              <a:spcBef>
                <a:spcPts val="1200"/>
              </a:spcBef>
              <a:spcAft>
                <a:spcPts val="0"/>
              </a:spcAft>
              <a:buSzPts val="1300"/>
              <a:buChar char="-"/>
            </a:pPr>
            <a:r>
              <a:rPr lang="fr"/>
              <a:t>Independence of journalists as a social good</a:t>
            </a:r>
            <a:endParaRPr/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fr"/>
              <a:t>From politicians, press officer, sources…</a:t>
            </a:r>
            <a:endParaRPr/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fr"/>
              <a:t>Information vs communication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-"/>
            </a:pPr>
            <a:r>
              <a:rPr lang="fr"/>
              <a:t>Journalism must be audience-oriented</a:t>
            </a:r>
            <a:endParaRPr/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fr"/>
              <a:t>The audience asks for well-processed information</a:t>
            </a:r>
            <a:endParaRPr/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fr"/>
              <a:t>Journalistic practices therefore seem to be constrained by audience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21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Results: Belgium</a:t>
            </a:r>
            <a:endParaRPr/>
          </a:p>
        </p:txBody>
      </p:sp>
      <p:sp>
        <p:nvSpPr>
          <p:cNvPr id="180" name="Google Shape;180;p21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i="1"/>
              <a:t>Le Peuple</a:t>
            </a:r>
            <a:r>
              <a:rPr lang="fr"/>
              <a:t> (right wing):</a:t>
            </a:r>
            <a:endParaRPr/>
          </a:p>
          <a:p>
            <a:pPr marL="457200" lvl="0" indent="-311150" algn="l" rtl="0">
              <a:spcBef>
                <a:spcPts val="1200"/>
              </a:spcBef>
              <a:spcAft>
                <a:spcPts val="0"/>
              </a:spcAft>
              <a:buSzPts val="1300"/>
              <a:buChar char="-"/>
            </a:pPr>
            <a:r>
              <a:rPr lang="fr"/>
              <a:t>Respect for the facts as a social good but not necessarily neutrality</a:t>
            </a:r>
            <a:endParaRPr/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fr"/>
              <a:t>Journalism practices: strive for the truth (not lying), for the facts (</a:t>
            </a:r>
            <a:r>
              <a:rPr lang="fr">
                <a:solidFill>
                  <a:srgbClr val="233A44"/>
                </a:solidFill>
                <a:latin typeface="Arial"/>
                <a:ea typeface="Arial"/>
                <a:cs typeface="Arial"/>
                <a:sym typeface="Arial"/>
              </a:rPr>
              <a:t>completeness)</a:t>
            </a:r>
            <a:endParaRPr/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fr"/>
              <a:t>But journalisme must take positions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-"/>
            </a:pPr>
            <a:r>
              <a:rPr lang="fr"/>
              <a:t>Journalism must be audience-oriented, </a:t>
            </a:r>
            <a:r>
              <a:rPr lang="fr" sz="1100">
                <a:solidFill>
                  <a:srgbClr val="233A44"/>
                </a:solidFill>
                <a:latin typeface="Arial"/>
                <a:ea typeface="Arial"/>
                <a:cs typeface="Arial"/>
                <a:sym typeface="Arial"/>
              </a:rPr>
              <a:t>people-oriented</a:t>
            </a:r>
            <a:endParaRPr sz="1100">
              <a:solidFill>
                <a:srgbClr val="233A44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Clr>
                <a:srgbClr val="233A44"/>
              </a:buClr>
              <a:buSzPts val="1100"/>
              <a:buFont typeface="Arial"/>
              <a:buChar char="-"/>
            </a:pPr>
            <a:r>
              <a:rPr lang="fr">
                <a:solidFill>
                  <a:srgbClr val="233A44"/>
                </a:solidFill>
                <a:latin typeface="Arial"/>
                <a:ea typeface="Arial"/>
                <a:cs typeface="Arial"/>
                <a:sym typeface="Arial"/>
              </a:rPr>
              <a:t>Idea of serving the people</a:t>
            </a:r>
            <a:endParaRPr>
              <a:solidFill>
                <a:srgbClr val="233A44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Clr>
                <a:srgbClr val="233A44"/>
              </a:buClr>
              <a:buSzPts val="1100"/>
              <a:buFont typeface="Arial"/>
              <a:buChar char="-"/>
            </a:pPr>
            <a:r>
              <a:rPr lang="fr">
                <a:solidFill>
                  <a:srgbClr val="233A44"/>
                </a:solidFill>
                <a:latin typeface="Arial"/>
                <a:ea typeface="Arial"/>
                <a:cs typeface="Arial"/>
                <a:sym typeface="Arial"/>
              </a:rPr>
              <a:t>Social distance between elites (legacy journalism) and the people</a:t>
            </a:r>
            <a:endParaRPr>
              <a:solidFill>
                <a:srgbClr val="233A44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hift">
  <a:themeElements>
    <a:clrScheme name="Shift">
      <a:dk1>
        <a:srgbClr val="FFFFFF"/>
      </a:dk1>
      <a:lt1>
        <a:srgbClr val="AF7B51"/>
      </a:lt1>
      <a:dk2>
        <a:srgbClr val="233A44"/>
      </a:dk2>
      <a:lt2>
        <a:srgbClr val="D9D9D9"/>
      </a:lt2>
      <a:accent1>
        <a:srgbClr val="00796B"/>
      </a:accent1>
      <a:accent2>
        <a:srgbClr val="D9563F"/>
      </a:accent2>
      <a:accent3>
        <a:srgbClr val="C4A15A"/>
      </a:accent3>
      <a:accent4>
        <a:srgbClr val="14F597"/>
      </a:accent4>
      <a:accent5>
        <a:srgbClr val="3D4594"/>
      </a:accent5>
      <a:accent6>
        <a:srgbClr val="163EF5"/>
      </a:accent6>
      <a:hlink>
        <a:srgbClr val="3D4594"/>
      </a:hlink>
      <a:folHlink>
        <a:srgbClr val="3D459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620</Words>
  <Application>Microsoft Macintosh PowerPoint</Application>
  <PresentationFormat>Affichage à l'écran (16:9)</PresentationFormat>
  <Paragraphs>93</Paragraphs>
  <Slides>14</Slides>
  <Notes>14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14</vt:i4>
      </vt:variant>
    </vt:vector>
  </HeadingPairs>
  <TitlesOfParts>
    <vt:vector size="19" baseType="lpstr">
      <vt:lpstr>Nunito</vt:lpstr>
      <vt:lpstr>Times New Roman</vt:lpstr>
      <vt:lpstr>Calibri</vt:lpstr>
      <vt:lpstr>Arial</vt:lpstr>
      <vt:lpstr>Shift</vt:lpstr>
      <vt:lpstr>Independent media in Brazil and in Belgium: positioning and occupation of public sphere  21/09/07</vt:lpstr>
      <vt:lpstr>Structure</vt:lpstr>
      <vt:lpstr>Introduction </vt:lpstr>
      <vt:lpstr>Introduction </vt:lpstr>
      <vt:lpstr>Theoretical and methodological frameworks </vt:lpstr>
      <vt:lpstr>Theoretical and methodological frames </vt:lpstr>
      <vt:lpstr>Results: Belgium</vt:lpstr>
      <vt:lpstr>Results: Belgium</vt:lpstr>
      <vt:lpstr>Results: Belgium</vt:lpstr>
      <vt:lpstr>Results: Belgium</vt:lpstr>
      <vt:lpstr>Results: Brazil </vt:lpstr>
      <vt:lpstr>Results: Brazil </vt:lpstr>
      <vt:lpstr>Results: Brazil</vt:lpstr>
      <vt:lpstr>Conclusions and discussions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Independent media in Brazil and in Belgium: positioning and occupation of public sphere  21/09/07</dc:title>
  <cp:lastModifiedBy>Cédric Tant</cp:lastModifiedBy>
  <cp:revision>1</cp:revision>
  <dcterms:modified xsi:type="dcterms:W3CDTF">2021-09-06T18:26:10Z</dcterms:modified>
</cp:coreProperties>
</file>