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ppt/slideLayouts/slideLayout9.xml" ContentType="application/vnd.openxmlformats-officedocument.presentationml.slideLayout+xml"/>
  <Override PartName="/ppt/theme/theme7.xml" ContentType="application/vnd.openxmlformats-officedocument.theme+xml"/>
  <Override PartName="/ppt/slideLayouts/slideLayout10.xml" ContentType="application/vnd.openxmlformats-officedocument.presentationml.slideLayout+xml"/>
  <Override PartName="/ppt/theme/theme8.xml" ContentType="application/vnd.openxmlformats-officedocument.theme+xml"/>
  <Override PartName="/ppt/slideLayouts/slideLayout11.xml" ContentType="application/vnd.openxmlformats-officedocument.presentationml.slideLayout+xml"/>
  <Override PartName="/ppt/theme/theme9.xml" ContentType="application/vnd.openxmlformats-officedocument.theme+xml"/>
  <Override PartName="/ppt/slideLayouts/slideLayout12.xml" ContentType="application/vnd.openxmlformats-officedocument.presentationml.slideLayout+xml"/>
  <Override PartName="/ppt/theme/theme10.xml" ContentType="application/vnd.openxmlformats-officedocument.theme+xml"/>
  <Override PartName="/ppt/slideLayouts/slideLayout13.xml" ContentType="application/vnd.openxmlformats-officedocument.presentationml.slideLayout+xml"/>
  <Override PartName="/ppt/theme/theme11.xml" ContentType="application/vnd.openxmlformats-officedocument.theme+xml"/>
  <Override PartName="/ppt/slideLayouts/slideLayout14.xml" ContentType="application/vnd.openxmlformats-officedocument.presentationml.slideLayout+xml"/>
  <Override PartName="/ppt/theme/theme12.xml" ContentType="application/vnd.openxmlformats-officedocument.theme+xml"/>
  <Override PartName="/ppt/slideLayouts/slideLayout15.xml" ContentType="application/vnd.openxmlformats-officedocument.presentationml.slideLayout+xml"/>
  <Override PartName="/ppt/theme/theme13.xml" ContentType="application/vnd.openxmlformats-officedocument.theme+xml"/>
  <Override PartName="/ppt/slideLayouts/slideLayout16.xml" ContentType="application/vnd.openxmlformats-officedocument.presentationml.slideLayout+xml"/>
  <Override PartName="/ppt/theme/theme14.xml" ContentType="application/vnd.openxmlformats-officedocument.theme+xml"/>
  <Override PartName="/ppt/slideLayouts/slideLayout17.xml" ContentType="application/vnd.openxmlformats-officedocument.presentationml.slideLayout+xml"/>
  <Override PartName="/ppt/theme/theme15.xml" ContentType="application/vnd.openxmlformats-officedocument.theme+xml"/>
  <Override PartName="/ppt/slideLayouts/slideLayout18.xml" ContentType="application/vnd.openxmlformats-officedocument.presentationml.slideLayout+xml"/>
  <Override PartName="/ppt/theme/theme16.xml" ContentType="application/vnd.openxmlformats-officedocument.theme+xml"/>
  <Override PartName="/ppt/slideLayouts/slideLayout19.xml" ContentType="application/vnd.openxmlformats-officedocument.presentationml.slideLayout+xml"/>
  <Override PartName="/ppt/theme/theme17.xml" ContentType="application/vnd.openxmlformats-officedocument.theme+xml"/>
  <Override PartName="/ppt/slideLayouts/slideLayout20.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 id="2147483650" r:id="rId2"/>
    <p:sldMasterId id="2147483692" r:id="rId3"/>
    <p:sldMasterId id="2147483682" r:id="rId4"/>
    <p:sldMasterId id="2147483656" r:id="rId5"/>
    <p:sldMasterId id="2147483660" r:id="rId6"/>
    <p:sldMasterId id="2147483662" r:id="rId7"/>
    <p:sldMasterId id="2147483664" r:id="rId8"/>
    <p:sldMasterId id="2147483666" r:id="rId9"/>
    <p:sldMasterId id="2147483668" r:id="rId10"/>
    <p:sldMasterId id="2147483670" r:id="rId11"/>
    <p:sldMasterId id="2147483672" r:id="rId12"/>
    <p:sldMasterId id="2147483674" r:id="rId13"/>
    <p:sldMasterId id="2147483676" r:id="rId14"/>
    <p:sldMasterId id="2147483678" r:id="rId15"/>
    <p:sldMasterId id="2147483688" r:id="rId16"/>
    <p:sldMasterId id="2147483695" r:id="rId17"/>
    <p:sldMasterId id="2147483697" r:id="rId18"/>
  </p:sldMasterIdLst>
  <p:notesMasterIdLst>
    <p:notesMasterId r:id="rId47"/>
  </p:notesMasterIdLst>
  <p:sldIdLst>
    <p:sldId id="292" r:id="rId19"/>
    <p:sldId id="293" r:id="rId20"/>
    <p:sldId id="299" r:id="rId21"/>
    <p:sldId id="310" r:id="rId22"/>
    <p:sldId id="318" r:id="rId23"/>
    <p:sldId id="317" r:id="rId24"/>
    <p:sldId id="319" r:id="rId25"/>
    <p:sldId id="320" r:id="rId26"/>
    <p:sldId id="321" r:id="rId27"/>
    <p:sldId id="322" r:id="rId28"/>
    <p:sldId id="323" r:id="rId29"/>
    <p:sldId id="324" r:id="rId30"/>
    <p:sldId id="325" r:id="rId31"/>
    <p:sldId id="328" r:id="rId32"/>
    <p:sldId id="326" r:id="rId33"/>
    <p:sldId id="327" r:id="rId34"/>
    <p:sldId id="329" r:id="rId35"/>
    <p:sldId id="332" r:id="rId36"/>
    <p:sldId id="333" r:id="rId37"/>
    <p:sldId id="331" r:id="rId38"/>
    <p:sldId id="334" r:id="rId39"/>
    <p:sldId id="335" r:id="rId40"/>
    <p:sldId id="336" r:id="rId41"/>
    <p:sldId id="337" r:id="rId42"/>
    <p:sldId id="330" r:id="rId43"/>
    <p:sldId id="338" r:id="rId44"/>
    <p:sldId id="285" r:id="rId45"/>
    <p:sldId id="272" r:id="rId4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14E"/>
    <a:srgbClr val="00264A"/>
    <a:srgbClr val="5DB3E6"/>
    <a:srgbClr val="69AD40"/>
    <a:srgbClr val="6E0E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33"/>
    <p:restoredTop sz="94674"/>
  </p:normalViewPr>
  <p:slideViewPr>
    <p:cSldViewPr snapToGrid="0" snapToObjects="1">
      <p:cViewPr varScale="1">
        <p:scale>
          <a:sx n="112" d="100"/>
          <a:sy n="112" d="100"/>
        </p:scale>
        <p:origin x="368" y="192"/>
      </p:cViewPr>
      <p:guideLst/>
    </p:cSldViewPr>
  </p:slideViewPr>
  <p:notesTextViewPr>
    <p:cViewPr>
      <p:scale>
        <a:sx n="1" d="1"/>
        <a:sy n="1" d="1"/>
      </p:scale>
      <p:origin x="0" y="0"/>
    </p:cViewPr>
  </p:notesTextViewPr>
  <p:notesViewPr>
    <p:cSldViewPr snapToGrid="0" snapToObjects="1">
      <p:cViewPr varScale="1">
        <p:scale>
          <a:sx n="85" d="100"/>
          <a:sy n="85" d="100"/>
        </p:scale>
        <p:origin x="3928"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8.xml"/><Relationship Id="rId39" Type="http://schemas.openxmlformats.org/officeDocument/2006/relationships/slide" Target="slides/slide21.xml"/><Relationship Id="rId21" Type="http://schemas.openxmlformats.org/officeDocument/2006/relationships/slide" Target="slides/slide3.xml"/><Relationship Id="rId34" Type="http://schemas.openxmlformats.org/officeDocument/2006/relationships/slide" Target="slides/slide16.xml"/><Relationship Id="rId42" Type="http://schemas.openxmlformats.org/officeDocument/2006/relationships/slide" Target="slides/slide24.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1.xml"/><Relationship Id="rId11" Type="http://schemas.openxmlformats.org/officeDocument/2006/relationships/slideMaster" Target="slideMasters/slideMaster11.xml"/><Relationship Id="rId24" Type="http://schemas.openxmlformats.org/officeDocument/2006/relationships/slide" Target="slides/slide6.xml"/><Relationship Id="rId32" Type="http://schemas.openxmlformats.org/officeDocument/2006/relationships/slide" Target="slides/slide14.xml"/><Relationship Id="rId37" Type="http://schemas.openxmlformats.org/officeDocument/2006/relationships/slide" Target="slides/slide19.xml"/><Relationship Id="rId40" Type="http://schemas.openxmlformats.org/officeDocument/2006/relationships/slide" Target="slides/slide22.xml"/><Relationship Id="rId45" Type="http://schemas.openxmlformats.org/officeDocument/2006/relationships/slide" Target="slides/slide27.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1.xml"/><Relationship Id="rId31" Type="http://schemas.openxmlformats.org/officeDocument/2006/relationships/slide" Target="slides/slide13.xml"/><Relationship Id="rId44"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slide" Target="slides/slide25.xml"/><Relationship Id="rId48"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20" Type="http://schemas.openxmlformats.org/officeDocument/2006/relationships/slide" Target="slides/slide2.xml"/><Relationship Id="rId41"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7E224E-2046-0D4F-8FAA-76DE18A2A064}" type="datetimeFigureOut">
              <a:rPr lang="fr-FR" smtClean="0"/>
              <a:t>08/11/2022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8A1156-54A9-994A-82BB-BC5A9BC7BA0A}" type="slidenum">
              <a:rPr lang="fr-FR" smtClean="0"/>
              <a:t>‹nr.›</a:t>
            </a:fld>
            <a:endParaRPr lang="fr-FR"/>
          </a:p>
        </p:txBody>
      </p:sp>
    </p:spTree>
    <p:extLst>
      <p:ext uri="{BB962C8B-B14F-4D97-AF65-F5344CB8AC3E}">
        <p14:creationId xmlns:p14="http://schemas.microsoft.com/office/powerpoint/2010/main" val="1647718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5</a:t>
            </a:fld>
            <a:endParaRPr lang="fr-FR"/>
          </a:p>
        </p:txBody>
      </p:sp>
    </p:spTree>
    <p:extLst>
      <p:ext uri="{BB962C8B-B14F-4D97-AF65-F5344CB8AC3E}">
        <p14:creationId xmlns:p14="http://schemas.microsoft.com/office/powerpoint/2010/main" val="27340611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15</a:t>
            </a:fld>
            <a:endParaRPr lang="fr-FR"/>
          </a:p>
        </p:txBody>
      </p:sp>
    </p:spTree>
    <p:extLst>
      <p:ext uri="{BB962C8B-B14F-4D97-AF65-F5344CB8AC3E}">
        <p14:creationId xmlns:p14="http://schemas.microsoft.com/office/powerpoint/2010/main" val="19041459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16</a:t>
            </a:fld>
            <a:endParaRPr lang="fr-FR"/>
          </a:p>
        </p:txBody>
      </p:sp>
    </p:spTree>
    <p:extLst>
      <p:ext uri="{BB962C8B-B14F-4D97-AF65-F5344CB8AC3E}">
        <p14:creationId xmlns:p14="http://schemas.microsoft.com/office/powerpoint/2010/main" val="12966519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17</a:t>
            </a:fld>
            <a:endParaRPr lang="fr-FR"/>
          </a:p>
        </p:txBody>
      </p:sp>
    </p:spTree>
    <p:extLst>
      <p:ext uri="{BB962C8B-B14F-4D97-AF65-F5344CB8AC3E}">
        <p14:creationId xmlns:p14="http://schemas.microsoft.com/office/powerpoint/2010/main" val="13520626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18</a:t>
            </a:fld>
            <a:endParaRPr lang="fr-FR"/>
          </a:p>
        </p:txBody>
      </p:sp>
    </p:spTree>
    <p:extLst>
      <p:ext uri="{BB962C8B-B14F-4D97-AF65-F5344CB8AC3E}">
        <p14:creationId xmlns:p14="http://schemas.microsoft.com/office/powerpoint/2010/main" val="2159553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20</a:t>
            </a:fld>
            <a:endParaRPr lang="fr-FR"/>
          </a:p>
        </p:txBody>
      </p:sp>
    </p:spTree>
    <p:extLst>
      <p:ext uri="{BB962C8B-B14F-4D97-AF65-F5344CB8AC3E}">
        <p14:creationId xmlns:p14="http://schemas.microsoft.com/office/powerpoint/2010/main" val="30363907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21</a:t>
            </a:fld>
            <a:endParaRPr lang="fr-FR"/>
          </a:p>
        </p:txBody>
      </p:sp>
    </p:spTree>
    <p:extLst>
      <p:ext uri="{BB962C8B-B14F-4D97-AF65-F5344CB8AC3E}">
        <p14:creationId xmlns:p14="http://schemas.microsoft.com/office/powerpoint/2010/main" val="11681351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22</a:t>
            </a:fld>
            <a:endParaRPr lang="fr-FR"/>
          </a:p>
        </p:txBody>
      </p:sp>
    </p:spTree>
    <p:extLst>
      <p:ext uri="{BB962C8B-B14F-4D97-AF65-F5344CB8AC3E}">
        <p14:creationId xmlns:p14="http://schemas.microsoft.com/office/powerpoint/2010/main" val="9801873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23</a:t>
            </a:fld>
            <a:endParaRPr lang="fr-FR"/>
          </a:p>
        </p:txBody>
      </p:sp>
    </p:spTree>
    <p:extLst>
      <p:ext uri="{BB962C8B-B14F-4D97-AF65-F5344CB8AC3E}">
        <p14:creationId xmlns:p14="http://schemas.microsoft.com/office/powerpoint/2010/main" val="8183742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24</a:t>
            </a:fld>
            <a:endParaRPr lang="fr-FR"/>
          </a:p>
        </p:txBody>
      </p:sp>
    </p:spTree>
    <p:extLst>
      <p:ext uri="{BB962C8B-B14F-4D97-AF65-F5344CB8AC3E}">
        <p14:creationId xmlns:p14="http://schemas.microsoft.com/office/powerpoint/2010/main" val="36725071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25</a:t>
            </a:fld>
            <a:endParaRPr lang="fr-FR"/>
          </a:p>
        </p:txBody>
      </p:sp>
    </p:spTree>
    <p:extLst>
      <p:ext uri="{BB962C8B-B14F-4D97-AF65-F5344CB8AC3E}">
        <p14:creationId xmlns:p14="http://schemas.microsoft.com/office/powerpoint/2010/main" val="34361139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6</a:t>
            </a:fld>
            <a:endParaRPr lang="fr-FR"/>
          </a:p>
        </p:txBody>
      </p:sp>
    </p:spTree>
    <p:extLst>
      <p:ext uri="{BB962C8B-B14F-4D97-AF65-F5344CB8AC3E}">
        <p14:creationId xmlns:p14="http://schemas.microsoft.com/office/powerpoint/2010/main" val="325492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7</a:t>
            </a:fld>
            <a:endParaRPr lang="fr-FR"/>
          </a:p>
        </p:txBody>
      </p:sp>
    </p:spTree>
    <p:extLst>
      <p:ext uri="{BB962C8B-B14F-4D97-AF65-F5344CB8AC3E}">
        <p14:creationId xmlns:p14="http://schemas.microsoft.com/office/powerpoint/2010/main" val="1957525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8</a:t>
            </a:fld>
            <a:endParaRPr lang="fr-FR"/>
          </a:p>
        </p:txBody>
      </p:sp>
    </p:spTree>
    <p:extLst>
      <p:ext uri="{BB962C8B-B14F-4D97-AF65-F5344CB8AC3E}">
        <p14:creationId xmlns:p14="http://schemas.microsoft.com/office/powerpoint/2010/main" val="2296889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10</a:t>
            </a:fld>
            <a:endParaRPr lang="fr-FR"/>
          </a:p>
        </p:txBody>
      </p:sp>
    </p:spTree>
    <p:extLst>
      <p:ext uri="{BB962C8B-B14F-4D97-AF65-F5344CB8AC3E}">
        <p14:creationId xmlns:p14="http://schemas.microsoft.com/office/powerpoint/2010/main" val="263859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11</a:t>
            </a:fld>
            <a:endParaRPr lang="fr-FR"/>
          </a:p>
        </p:txBody>
      </p:sp>
    </p:spTree>
    <p:extLst>
      <p:ext uri="{BB962C8B-B14F-4D97-AF65-F5344CB8AC3E}">
        <p14:creationId xmlns:p14="http://schemas.microsoft.com/office/powerpoint/2010/main" val="1310943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12</a:t>
            </a:fld>
            <a:endParaRPr lang="fr-FR"/>
          </a:p>
        </p:txBody>
      </p:sp>
    </p:spTree>
    <p:extLst>
      <p:ext uri="{BB962C8B-B14F-4D97-AF65-F5344CB8AC3E}">
        <p14:creationId xmlns:p14="http://schemas.microsoft.com/office/powerpoint/2010/main" val="13557862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13</a:t>
            </a:fld>
            <a:endParaRPr lang="fr-FR"/>
          </a:p>
        </p:txBody>
      </p:sp>
    </p:spTree>
    <p:extLst>
      <p:ext uri="{BB962C8B-B14F-4D97-AF65-F5344CB8AC3E}">
        <p14:creationId xmlns:p14="http://schemas.microsoft.com/office/powerpoint/2010/main" val="2199663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5"/>
          </p:nvPr>
        </p:nvSpPr>
        <p:spPr/>
        <p:txBody>
          <a:bodyPr/>
          <a:lstStyle/>
          <a:p>
            <a:fld id="{1A8A1156-54A9-994A-82BB-BC5A9BC7BA0A}" type="slidenum">
              <a:rPr lang="fr-FR" smtClean="0"/>
              <a:t>14</a:t>
            </a:fld>
            <a:endParaRPr lang="fr-FR"/>
          </a:p>
        </p:txBody>
      </p:sp>
    </p:spTree>
    <p:extLst>
      <p:ext uri="{BB962C8B-B14F-4D97-AF65-F5344CB8AC3E}">
        <p14:creationId xmlns:p14="http://schemas.microsoft.com/office/powerpoint/2010/main" val="2063399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7.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Espace réservé du texte 3"/>
          <p:cNvSpPr>
            <a:spLocks noGrp="1"/>
          </p:cNvSpPr>
          <p:nvPr>
            <p:ph type="body" sz="quarter" idx="12" hasCustomPrompt="1"/>
          </p:nvPr>
        </p:nvSpPr>
        <p:spPr>
          <a:xfrm>
            <a:off x="1055878" y="1753024"/>
            <a:ext cx="10170960" cy="4335659"/>
          </a:xfrm>
          <a:prstGeom prst="rect">
            <a:avLst/>
          </a:prstGeom>
        </p:spPr>
        <p:txBody>
          <a:bodyPr/>
          <a:lstStyle>
            <a:lvl1pPr marL="342900" marR="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a:solidFill>
                  <a:srgbClr val="00214E"/>
                </a:solidFill>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Body Arial Regular corps 24 pts</a:t>
            </a:r>
          </a:p>
          <a:p>
            <a:pPr marL="342900" marR="0" lvl="0" indent="-342900" algn="l" defTabSz="914400" rtl="0" eaLnBrk="1" fontAlgn="auto" latinLnBrk="0" hangingPunct="1">
              <a:lnSpc>
                <a:spcPct val="90000"/>
              </a:lnSpc>
              <a:spcBef>
                <a:spcPts val="1000"/>
              </a:spcBef>
              <a:spcAft>
                <a:spcPts val="0"/>
              </a:spcAft>
              <a:buClrTx/>
              <a:buSzTx/>
              <a:tabLst/>
              <a:defRPr/>
            </a:pPr>
            <a:r>
              <a:rPr lang="fr-BE" dirty="0" err="1"/>
              <a:t>Aperum</a:t>
            </a:r>
            <a:r>
              <a:rPr lang="fr-BE" dirty="0"/>
              <a:t> </a:t>
            </a:r>
            <a:r>
              <a:rPr lang="fr-BE" dirty="0" err="1"/>
              <a:t>rero</a:t>
            </a:r>
            <a:r>
              <a:rPr lang="fr-BE" dirty="0"/>
              <a:t> con </a:t>
            </a:r>
            <a:r>
              <a:rPr lang="fr-BE" dirty="0" err="1"/>
              <a:t>pedi</a:t>
            </a:r>
            <a:r>
              <a:rPr lang="fr-BE" dirty="0"/>
              <a:t> </a:t>
            </a:r>
            <a:r>
              <a:rPr lang="fr-BE" dirty="0" err="1"/>
              <a:t>temporerita</a:t>
            </a:r>
            <a:r>
              <a:rPr lang="fr-BE" dirty="0"/>
              <a:t> </a:t>
            </a:r>
            <a:r>
              <a:rPr lang="fr-BE" dirty="0" err="1"/>
              <a:t>venimpore</a:t>
            </a:r>
            <a:r>
              <a:rPr lang="fr-BE" dirty="0"/>
              <a:t> </a:t>
            </a:r>
            <a:r>
              <a:rPr lang="fr-BE" dirty="0" err="1"/>
              <a:t>sandandit</a:t>
            </a:r>
            <a:r>
              <a:rPr lang="fr-BE" dirty="0"/>
              <a:t> </a:t>
            </a:r>
            <a:r>
              <a:rPr lang="fr-BE" dirty="0" err="1"/>
              <a:t>abo</a:t>
            </a:r>
            <a:r>
              <a:rPr lang="fr-BE" dirty="0"/>
              <a:t>. </a:t>
            </a:r>
          </a:p>
          <a:p>
            <a:pPr marL="342900" marR="0" lvl="0" indent="-342900" algn="l" defTabSz="914400" rtl="0" eaLnBrk="1" fontAlgn="auto" latinLnBrk="0" hangingPunct="1">
              <a:lnSpc>
                <a:spcPct val="90000"/>
              </a:lnSpc>
              <a:spcBef>
                <a:spcPts val="1000"/>
              </a:spcBef>
              <a:spcAft>
                <a:spcPts val="0"/>
              </a:spcAft>
              <a:buClrTx/>
              <a:buSzTx/>
              <a:tabLst/>
              <a:defRPr/>
            </a:pPr>
            <a:r>
              <a:rPr lang="fr-BE" dirty="0"/>
              <a:t>Ut que </a:t>
            </a:r>
            <a:r>
              <a:rPr lang="fr-BE" dirty="0" err="1"/>
              <a:t>verrovi</a:t>
            </a:r>
            <a:r>
              <a:rPr lang="fr-BE" dirty="0"/>
              <a:t> </a:t>
            </a:r>
            <a:r>
              <a:rPr lang="fr-BE" dirty="0" err="1"/>
              <a:t>debist</a:t>
            </a:r>
            <a:r>
              <a:rPr lang="fr-BE" dirty="0"/>
              <a:t> </a:t>
            </a:r>
            <a:r>
              <a:rPr lang="fr-BE" dirty="0" err="1"/>
              <a:t>hiliquae</a:t>
            </a:r>
            <a:r>
              <a:rPr lang="fr-BE" dirty="0"/>
              <a:t> </a:t>
            </a:r>
            <a:r>
              <a:rPr lang="fr-BE" dirty="0" err="1"/>
              <a:t>conet</a:t>
            </a:r>
            <a:r>
              <a:rPr lang="fr-BE" dirty="0"/>
              <a:t> </a:t>
            </a:r>
            <a:r>
              <a:rPr lang="fr-BE" dirty="0" err="1"/>
              <a:t>essequi</a:t>
            </a:r>
            <a:r>
              <a:rPr lang="fr-BE" dirty="0"/>
              <a:t> </a:t>
            </a:r>
            <a:r>
              <a:rPr lang="fr-BE" dirty="0" err="1"/>
              <a:t>illo</a:t>
            </a:r>
            <a:r>
              <a:rPr lang="fr-BE" dirty="0"/>
              <a:t> </a:t>
            </a:r>
            <a:r>
              <a:rPr lang="fr-BE" dirty="0" err="1"/>
              <a:t>dolestem</a:t>
            </a:r>
            <a:r>
              <a:rPr lang="fr-BE" dirty="0"/>
              <a:t> </a:t>
            </a:r>
            <a:r>
              <a:rPr lang="fr-BE" dirty="0" err="1"/>
              <a:t>voloren</a:t>
            </a:r>
            <a:r>
              <a:rPr lang="fr-BE" dirty="0"/>
              <a:t> </a:t>
            </a:r>
            <a:r>
              <a:rPr lang="fr-BE" dirty="0" err="1"/>
              <a:t>imaionsequi</a:t>
            </a:r>
            <a:r>
              <a:rPr lang="fr-BE" dirty="0"/>
              <a:t> </a:t>
            </a:r>
            <a:r>
              <a:rPr lang="fr-BE" dirty="0" err="1"/>
              <a:t>aceptae</a:t>
            </a:r>
            <a:r>
              <a:rPr lang="fr-BE" dirty="0"/>
              <a:t> nus </a:t>
            </a:r>
            <a:r>
              <a:rPr lang="fr-BE" dirty="0" err="1"/>
              <a:t>autatincti</a:t>
            </a:r>
            <a:r>
              <a:rPr lang="fr-BE" dirty="0"/>
              <a:t> to </a:t>
            </a:r>
            <a:r>
              <a:rPr lang="fr-BE" dirty="0" err="1"/>
              <a:t>velestiurit</a:t>
            </a:r>
            <a:r>
              <a:rPr lang="fr-BE" dirty="0"/>
              <a:t> que </a:t>
            </a:r>
            <a:r>
              <a:rPr lang="fr-BE" dirty="0" err="1"/>
              <a:t>eiunt</a:t>
            </a:r>
            <a:r>
              <a:rPr lang="fr-BE" dirty="0"/>
              <a:t> </a:t>
            </a:r>
            <a:r>
              <a:rPr lang="fr-BE" dirty="0" err="1"/>
              <a:t>vellabo</a:t>
            </a:r>
            <a:r>
              <a:rPr lang="fr-BE" dirty="0"/>
              <a:t>. </a:t>
            </a:r>
          </a:p>
          <a:p>
            <a:pPr marL="342900" marR="0" lvl="0" indent="-342900" algn="l" defTabSz="914400" rtl="0" eaLnBrk="1" fontAlgn="auto" latinLnBrk="0" hangingPunct="1">
              <a:lnSpc>
                <a:spcPct val="90000"/>
              </a:lnSpc>
              <a:spcBef>
                <a:spcPts val="1000"/>
              </a:spcBef>
              <a:spcAft>
                <a:spcPts val="0"/>
              </a:spcAft>
              <a:buClrTx/>
              <a:buSzTx/>
              <a:tabLst/>
              <a:defRPr/>
            </a:pPr>
            <a:r>
              <a:rPr lang="fr-BE" dirty="0" err="1"/>
              <a:t>Untoria</a:t>
            </a:r>
            <a:r>
              <a:rPr lang="fr-BE" dirty="0"/>
              <a:t> </a:t>
            </a:r>
            <a:r>
              <a:rPr lang="fr-BE" dirty="0" err="1"/>
              <a:t>eremquo</a:t>
            </a:r>
            <a:r>
              <a:rPr lang="fr-BE" dirty="0"/>
              <a:t> </a:t>
            </a:r>
            <a:r>
              <a:rPr lang="fr-BE" dirty="0" err="1"/>
              <a:t>ssimi</a:t>
            </a:r>
            <a:r>
              <a:rPr lang="fr-BE" dirty="0"/>
              <a:t>, </a:t>
            </a:r>
            <a:r>
              <a:rPr lang="fr-BE" dirty="0" err="1"/>
              <a:t>consequ</a:t>
            </a:r>
            <a:r>
              <a:rPr lang="fr-BE" dirty="0"/>
              <a:t> </a:t>
            </a:r>
            <a:r>
              <a:rPr lang="fr-BE" dirty="0" err="1"/>
              <a:t>aspiderum</a:t>
            </a:r>
            <a:r>
              <a:rPr lang="fr-BE" dirty="0"/>
              <a:t> </a:t>
            </a:r>
            <a:r>
              <a:rPr lang="fr-BE" dirty="0" err="1"/>
              <a:t>facipsunt</a:t>
            </a:r>
            <a:r>
              <a:rPr lang="fr-BE" dirty="0"/>
              <a:t> </a:t>
            </a:r>
            <a:r>
              <a:rPr lang="fr-BE" dirty="0" err="1"/>
              <a:t>fuga</a:t>
            </a:r>
            <a:r>
              <a:rPr lang="fr-BE" dirty="0"/>
              <a:t>. </a:t>
            </a:r>
            <a:r>
              <a:rPr lang="fr-BE" dirty="0" err="1"/>
              <a:t>Bero</a:t>
            </a:r>
            <a:r>
              <a:rPr lang="fr-BE" dirty="0"/>
              <a:t> ide </a:t>
            </a:r>
            <a:r>
              <a:rPr lang="fr-BE" dirty="0" err="1"/>
              <a:t>porepera</a:t>
            </a:r>
            <a:r>
              <a:rPr lang="fr-BE" dirty="0"/>
              <a:t> </a:t>
            </a:r>
            <a:r>
              <a:rPr lang="fr-BE" dirty="0" err="1"/>
              <a:t>quam</a:t>
            </a:r>
            <a:r>
              <a:rPr lang="fr-BE" dirty="0"/>
              <a:t> </a:t>
            </a:r>
            <a:r>
              <a:rPr lang="fr-BE" dirty="0" err="1"/>
              <a:t>doluptur</a:t>
            </a:r>
            <a:r>
              <a:rPr lang="fr-BE" dirty="0"/>
              <a:t>?</a:t>
            </a:r>
          </a:p>
          <a:p>
            <a:pPr lvl="0"/>
            <a:endParaRPr lang="fr-BE" dirty="0"/>
          </a:p>
        </p:txBody>
      </p:sp>
      <p:sp>
        <p:nvSpPr>
          <p:cNvPr id="10" name="Espace réservé du texte 19"/>
          <p:cNvSpPr>
            <a:spLocks noGrp="1"/>
          </p:cNvSpPr>
          <p:nvPr>
            <p:ph type="body" sz="quarter" idx="10" hasCustomPrompt="1"/>
          </p:nvPr>
        </p:nvSpPr>
        <p:spPr>
          <a:xfrm>
            <a:off x="6978688" y="6088174"/>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11" name="Espace réservé du texte 21"/>
          <p:cNvSpPr>
            <a:spLocks noGrp="1"/>
          </p:cNvSpPr>
          <p:nvPr>
            <p:ph type="body" sz="quarter" idx="11" hasCustomPrompt="1"/>
          </p:nvPr>
        </p:nvSpPr>
        <p:spPr>
          <a:xfrm>
            <a:off x="11119148" y="6088683"/>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Espace réservé du texte 19"/>
          <p:cNvSpPr>
            <a:spLocks noGrp="1"/>
          </p:cNvSpPr>
          <p:nvPr>
            <p:ph type="body" sz="quarter" idx="10" hasCustomPrompt="1"/>
          </p:nvPr>
        </p:nvSpPr>
        <p:spPr>
          <a:xfrm>
            <a:off x="6841032" y="6088174"/>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7" name="Espace réservé du texte 21"/>
          <p:cNvSpPr>
            <a:spLocks noGrp="1"/>
          </p:cNvSpPr>
          <p:nvPr>
            <p:ph type="body" sz="quarter" idx="11" hasCustomPrompt="1"/>
          </p:nvPr>
        </p:nvSpPr>
        <p:spPr>
          <a:xfrm>
            <a:off x="11099476" y="6088683"/>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
        <p:nvSpPr>
          <p:cNvPr id="8" name="Espace réservé du texte 7"/>
          <p:cNvSpPr>
            <a:spLocks noGrp="1"/>
          </p:cNvSpPr>
          <p:nvPr>
            <p:ph type="body" sz="quarter" idx="12" hasCustomPrompt="1"/>
          </p:nvPr>
        </p:nvSpPr>
        <p:spPr>
          <a:xfrm>
            <a:off x="2123744" y="1902033"/>
            <a:ext cx="3600000" cy="4186142"/>
          </a:xfrm>
          <a:prstGeom prst="rect">
            <a:avLst/>
          </a:prstGeom>
        </p:spPr>
        <p:txBody>
          <a:bodyPr/>
          <a:lstStyle>
            <a:lvl1pPr marL="342900" indent="-342900">
              <a:buFont typeface="+mj-lt"/>
              <a:buAutoNum type="arabicPeriod"/>
              <a:defRPr sz="2000">
                <a:solidFill>
                  <a:srgbClr val="00214E"/>
                </a:solidFill>
                <a:latin typeface="Arial" panose="020B0604020202020204" pitchFamily="34" charset="0"/>
                <a:cs typeface="Arial" panose="020B0604020202020204" pitchFamily="34" charset="0"/>
              </a:defRPr>
            </a:lvl1pPr>
          </a:lstStyle>
          <a:p>
            <a:pPr lvl="0"/>
            <a:r>
              <a:rPr lang="fr-BE" dirty="0" err="1"/>
              <a:t>Temporerita</a:t>
            </a:r>
            <a:r>
              <a:rPr lang="fr-BE" dirty="0"/>
              <a:t> </a:t>
            </a:r>
            <a:r>
              <a:rPr lang="fr-BE" dirty="0" err="1"/>
              <a:t>venimpore</a:t>
            </a:r>
            <a:r>
              <a:rPr lang="fr-BE" dirty="0"/>
              <a:t> </a:t>
            </a:r>
            <a:r>
              <a:rPr lang="fr-BE" dirty="0" err="1"/>
              <a:t>sandandit</a:t>
            </a:r>
            <a:r>
              <a:rPr lang="fr-BE" dirty="0"/>
              <a:t> </a:t>
            </a:r>
            <a:r>
              <a:rPr lang="fr-BE" dirty="0" err="1"/>
              <a:t>abo</a:t>
            </a:r>
            <a:r>
              <a:rPr lang="fr-BE" dirty="0"/>
              <a:t>. </a:t>
            </a:r>
            <a:br>
              <a:rPr lang="fr-BE" dirty="0"/>
            </a:br>
            <a:r>
              <a:rPr lang="fr-BE" dirty="0" err="1"/>
              <a:t>Tiatusandunt</a:t>
            </a:r>
            <a:r>
              <a:rPr lang="fr-BE" dirty="0"/>
              <a:t> </a:t>
            </a:r>
            <a:r>
              <a:rPr lang="fr-BE" dirty="0" err="1"/>
              <a:t>illecta</a:t>
            </a:r>
            <a:br>
              <a:rPr lang="fr-BE" dirty="0"/>
            </a:br>
            <a:endParaRPr lang="fr-BE" dirty="0"/>
          </a:p>
          <a:p>
            <a:pPr lvl="0"/>
            <a:r>
              <a:rPr lang="fr-BE" dirty="0"/>
              <a:t>Ut que </a:t>
            </a:r>
            <a:r>
              <a:rPr lang="fr-BE" dirty="0" err="1"/>
              <a:t>verrovi</a:t>
            </a:r>
            <a:r>
              <a:rPr lang="fr-BE" dirty="0"/>
              <a:t> </a:t>
            </a:r>
            <a:r>
              <a:rPr lang="fr-BE" dirty="0" err="1"/>
              <a:t>debist</a:t>
            </a:r>
            <a:r>
              <a:rPr lang="fr-BE" dirty="0"/>
              <a:t> </a:t>
            </a:r>
            <a:r>
              <a:rPr lang="fr-BE" dirty="0" err="1"/>
              <a:t>hiliquae</a:t>
            </a:r>
            <a:r>
              <a:rPr lang="fr-BE" dirty="0"/>
              <a:t> </a:t>
            </a:r>
            <a:r>
              <a:rPr lang="fr-BE" dirty="0" err="1"/>
              <a:t>conet</a:t>
            </a:r>
            <a:r>
              <a:rPr lang="fr-BE" dirty="0"/>
              <a:t> </a:t>
            </a:r>
            <a:r>
              <a:rPr lang="fr-BE" dirty="0" err="1"/>
              <a:t>essequi</a:t>
            </a:r>
            <a:r>
              <a:rPr lang="fr-BE" dirty="0"/>
              <a:t> </a:t>
            </a:r>
            <a:r>
              <a:rPr lang="fr-BE" dirty="0" err="1"/>
              <a:t>illo</a:t>
            </a:r>
            <a:r>
              <a:rPr lang="fr-BE" dirty="0"/>
              <a:t> </a:t>
            </a:r>
            <a:r>
              <a:rPr lang="fr-BE" dirty="0" err="1"/>
              <a:t>dolestem</a:t>
            </a:r>
            <a:r>
              <a:rPr lang="fr-BE" dirty="0"/>
              <a:t> </a:t>
            </a:r>
            <a:r>
              <a:rPr lang="fr-BE" dirty="0" err="1"/>
              <a:t>Quos</a:t>
            </a:r>
            <a:r>
              <a:rPr lang="fr-BE" dirty="0"/>
              <a:t> </a:t>
            </a:r>
            <a:r>
              <a:rPr lang="fr-BE" dirty="0" err="1"/>
              <a:t>sam</a:t>
            </a:r>
            <a:r>
              <a:rPr lang="fr-BE" dirty="0"/>
              <a:t> </a:t>
            </a:r>
            <a:r>
              <a:rPr lang="fr-BE" dirty="0" err="1"/>
              <a:t>aut</a:t>
            </a:r>
            <a:r>
              <a:rPr lang="fr-BE" dirty="0"/>
              <a:t> </a:t>
            </a:r>
            <a:r>
              <a:rPr lang="fr-BE" dirty="0" err="1"/>
              <a:t>quidusam</a:t>
            </a:r>
            <a:r>
              <a:rPr lang="fr-BE" dirty="0"/>
              <a:t> </a:t>
            </a:r>
            <a:br>
              <a:rPr lang="fr-BE" dirty="0"/>
            </a:br>
            <a:endParaRPr lang="fr-BE" dirty="0"/>
          </a:p>
          <a:p>
            <a:pPr lvl="0"/>
            <a:r>
              <a:rPr lang="fr-BE" dirty="0" err="1"/>
              <a:t>Maionsequi</a:t>
            </a:r>
            <a:r>
              <a:rPr lang="fr-BE" dirty="0"/>
              <a:t> </a:t>
            </a:r>
            <a:r>
              <a:rPr lang="fr-BE" dirty="0" err="1"/>
              <a:t>aceptae</a:t>
            </a:r>
            <a:r>
              <a:rPr lang="fr-BE" dirty="0"/>
              <a:t> nus </a:t>
            </a:r>
            <a:r>
              <a:rPr lang="fr-BE" dirty="0" err="1"/>
              <a:t>autatincti</a:t>
            </a:r>
            <a:r>
              <a:rPr lang="fr-BE" dirty="0"/>
              <a:t> to </a:t>
            </a:r>
            <a:r>
              <a:rPr lang="fr-BE" dirty="0" err="1"/>
              <a:t>velestiurit</a:t>
            </a:r>
            <a:r>
              <a:rPr lang="fr-BE" dirty="0"/>
              <a:t> que </a:t>
            </a:r>
            <a:r>
              <a:rPr lang="fr-BE" dirty="0" err="1"/>
              <a:t>eiunt</a:t>
            </a:r>
            <a:r>
              <a:rPr lang="fr-BE" dirty="0"/>
              <a:t> </a:t>
            </a:r>
            <a:r>
              <a:rPr lang="fr-BE" dirty="0" err="1"/>
              <a:t>vellabo</a:t>
            </a:r>
            <a:r>
              <a:rPr lang="fr-BE" dirty="0"/>
              <a:t>. </a:t>
            </a:r>
            <a:br>
              <a:rPr lang="fr-BE" dirty="0"/>
            </a:br>
            <a:r>
              <a:rPr lang="fr-BE" dirty="0" err="1"/>
              <a:t>Tiatusandunt</a:t>
            </a:r>
            <a:r>
              <a:rPr lang="fr-BE" dirty="0"/>
              <a:t> </a:t>
            </a:r>
            <a:r>
              <a:rPr lang="fr-BE" dirty="0" err="1"/>
              <a:t>illecta</a:t>
            </a:r>
            <a:endParaRPr lang="fr-BE" dirty="0"/>
          </a:p>
          <a:p>
            <a:pPr lvl="0"/>
            <a:endParaRPr lang="fr-BE" dirty="0"/>
          </a:p>
        </p:txBody>
      </p:sp>
      <p:sp>
        <p:nvSpPr>
          <p:cNvPr id="9" name="Espace réservé du texte 7"/>
          <p:cNvSpPr>
            <a:spLocks noGrp="1"/>
          </p:cNvSpPr>
          <p:nvPr>
            <p:ph type="body" sz="quarter" idx="13" hasCustomPrompt="1"/>
          </p:nvPr>
        </p:nvSpPr>
        <p:spPr>
          <a:xfrm>
            <a:off x="6192144" y="1902033"/>
            <a:ext cx="3600000" cy="4186142"/>
          </a:xfrm>
          <a:prstGeom prst="rect">
            <a:avLst/>
          </a:prstGeom>
        </p:spPr>
        <p:txBody>
          <a:bodyPr/>
          <a:lstStyle>
            <a:lvl1pPr marL="342900" indent="-342900">
              <a:buFont typeface="+mj-lt"/>
              <a:buAutoNum type="arabicPeriod" startAt="4"/>
              <a:defRPr sz="2000">
                <a:solidFill>
                  <a:srgbClr val="00214E"/>
                </a:solidFill>
                <a:latin typeface="Arial" panose="020B0604020202020204" pitchFamily="34" charset="0"/>
                <a:cs typeface="Arial" panose="020B0604020202020204" pitchFamily="34" charset="0"/>
              </a:defRPr>
            </a:lvl1pPr>
          </a:lstStyle>
          <a:p>
            <a:pPr lvl="0"/>
            <a:r>
              <a:rPr lang="fr-BE" dirty="0" err="1"/>
              <a:t>Temporerita</a:t>
            </a:r>
            <a:r>
              <a:rPr lang="fr-BE" dirty="0"/>
              <a:t> </a:t>
            </a:r>
            <a:r>
              <a:rPr lang="fr-BE" dirty="0" err="1"/>
              <a:t>venimpore</a:t>
            </a:r>
            <a:r>
              <a:rPr lang="fr-BE" dirty="0"/>
              <a:t> </a:t>
            </a:r>
            <a:r>
              <a:rPr lang="fr-BE" dirty="0" err="1"/>
              <a:t>sandandit</a:t>
            </a:r>
            <a:r>
              <a:rPr lang="fr-BE" dirty="0"/>
              <a:t> </a:t>
            </a:r>
            <a:r>
              <a:rPr lang="fr-BE" dirty="0" err="1"/>
              <a:t>abo</a:t>
            </a:r>
            <a:r>
              <a:rPr lang="fr-BE" dirty="0"/>
              <a:t>. </a:t>
            </a:r>
            <a:br>
              <a:rPr lang="fr-BE" dirty="0"/>
            </a:br>
            <a:endParaRPr lang="fr-BE" dirty="0"/>
          </a:p>
          <a:p>
            <a:pPr lvl="0"/>
            <a:r>
              <a:rPr lang="fr-BE" dirty="0"/>
              <a:t>Ut que </a:t>
            </a:r>
            <a:r>
              <a:rPr lang="fr-BE" dirty="0" err="1"/>
              <a:t>verrovi</a:t>
            </a:r>
            <a:r>
              <a:rPr lang="fr-BE" dirty="0"/>
              <a:t> </a:t>
            </a:r>
            <a:r>
              <a:rPr lang="fr-BE" dirty="0" err="1"/>
              <a:t>debist</a:t>
            </a:r>
            <a:r>
              <a:rPr lang="fr-BE" dirty="0"/>
              <a:t> </a:t>
            </a:r>
            <a:r>
              <a:rPr lang="fr-BE" dirty="0" err="1"/>
              <a:t>hiliquae</a:t>
            </a:r>
            <a:r>
              <a:rPr lang="fr-BE" dirty="0"/>
              <a:t> </a:t>
            </a:r>
            <a:r>
              <a:rPr lang="fr-BE" dirty="0" err="1"/>
              <a:t>conet</a:t>
            </a:r>
            <a:r>
              <a:rPr lang="fr-BE" dirty="0"/>
              <a:t> </a:t>
            </a:r>
            <a:r>
              <a:rPr lang="fr-BE" dirty="0" err="1"/>
              <a:t>essequi</a:t>
            </a:r>
            <a:r>
              <a:rPr lang="fr-BE" dirty="0"/>
              <a:t> </a:t>
            </a:r>
            <a:r>
              <a:rPr lang="fr-BE" dirty="0" err="1"/>
              <a:t>illo</a:t>
            </a:r>
            <a:r>
              <a:rPr lang="fr-BE" dirty="0"/>
              <a:t> </a:t>
            </a:r>
            <a:r>
              <a:rPr lang="fr-BE" dirty="0" err="1"/>
              <a:t>dolestem</a:t>
            </a:r>
            <a:br>
              <a:rPr lang="fr-BE" dirty="0"/>
            </a:br>
            <a:endParaRPr lang="fr-BE" dirty="0"/>
          </a:p>
          <a:p>
            <a:pPr lvl="0"/>
            <a:r>
              <a:rPr lang="fr-BE" dirty="0" err="1"/>
              <a:t>Maionsequi</a:t>
            </a:r>
            <a:r>
              <a:rPr lang="fr-BE" dirty="0"/>
              <a:t> </a:t>
            </a:r>
            <a:r>
              <a:rPr lang="fr-BE" dirty="0" err="1"/>
              <a:t>aceptae</a:t>
            </a:r>
            <a:r>
              <a:rPr lang="fr-BE" dirty="0"/>
              <a:t> nus </a:t>
            </a:r>
            <a:r>
              <a:rPr lang="fr-BE" dirty="0" err="1"/>
              <a:t>autatincti</a:t>
            </a:r>
            <a:r>
              <a:rPr lang="fr-BE" dirty="0"/>
              <a:t> to </a:t>
            </a:r>
            <a:r>
              <a:rPr lang="fr-BE" dirty="0" err="1"/>
              <a:t>velestiurit</a:t>
            </a:r>
            <a:r>
              <a:rPr lang="fr-BE" dirty="0"/>
              <a:t> que </a:t>
            </a:r>
            <a:r>
              <a:rPr lang="fr-BE" dirty="0" err="1"/>
              <a:t>eiunt</a:t>
            </a:r>
            <a:r>
              <a:rPr lang="fr-BE" dirty="0"/>
              <a:t> </a:t>
            </a:r>
            <a:r>
              <a:rPr lang="fr-BE" dirty="0" err="1"/>
              <a:t>vellabo</a:t>
            </a:r>
            <a:r>
              <a:rPr lang="fr-BE" dirty="0"/>
              <a:t>.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10"/>
          <p:cNvSpPr>
            <a:spLocks noGrp="1"/>
          </p:cNvSpPr>
          <p:nvPr>
            <p:ph type="pic" sz="quarter" idx="10"/>
          </p:nvPr>
        </p:nvSpPr>
        <p:spPr>
          <a:xfrm>
            <a:off x="1344000" y="2048337"/>
            <a:ext cx="4608000" cy="4114863"/>
          </a:xfrm>
          <a:prstGeom prst="rect">
            <a:avLst/>
          </a:prstGeom>
        </p:spPr>
        <p:txBody>
          <a:bodyPr/>
          <a:lstStyle/>
          <a:p>
            <a:endParaRPr lang="fr-BE"/>
          </a:p>
        </p:txBody>
      </p:sp>
      <p:sp>
        <p:nvSpPr>
          <p:cNvPr id="8" name="Espace réservé pour une image  10"/>
          <p:cNvSpPr>
            <a:spLocks noGrp="1"/>
          </p:cNvSpPr>
          <p:nvPr>
            <p:ph type="pic" sz="quarter" idx="11"/>
          </p:nvPr>
        </p:nvSpPr>
        <p:spPr>
          <a:xfrm>
            <a:off x="6240016" y="2048337"/>
            <a:ext cx="4608000" cy="4114863"/>
          </a:xfrm>
          <a:prstGeom prst="rect">
            <a:avLst/>
          </a:prstGeom>
        </p:spPr>
        <p:txBody>
          <a:bodyPr/>
          <a:lstStyle/>
          <a:p>
            <a:endParaRPr lang="fr-B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Espace réservé pour une image  11"/>
          <p:cNvSpPr>
            <a:spLocks noGrp="1"/>
          </p:cNvSpPr>
          <p:nvPr>
            <p:ph type="pic" sz="quarter" idx="10"/>
          </p:nvPr>
        </p:nvSpPr>
        <p:spPr>
          <a:xfrm>
            <a:off x="1341968" y="2178242"/>
            <a:ext cx="4436529" cy="1823808"/>
          </a:xfrm>
          <a:prstGeom prst="rect">
            <a:avLst/>
          </a:prstGeom>
        </p:spPr>
        <p:txBody>
          <a:bodyPr/>
          <a:lstStyle/>
          <a:p>
            <a:endParaRPr lang="fr-BE"/>
          </a:p>
        </p:txBody>
      </p:sp>
      <p:sp>
        <p:nvSpPr>
          <p:cNvPr id="5" name="Espace réservé pour une image  11"/>
          <p:cNvSpPr>
            <a:spLocks noGrp="1"/>
          </p:cNvSpPr>
          <p:nvPr>
            <p:ph type="pic" sz="quarter" idx="11"/>
          </p:nvPr>
        </p:nvSpPr>
        <p:spPr>
          <a:xfrm>
            <a:off x="6239189" y="2176674"/>
            <a:ext cx="4436529" cy="1823808"/>
          </a:xfrm>
          <a:prstGeom prst="rect">
            <a:avLst/>
          </a:prstGeom>
        </p:spPr>
        <p:txBody>
          <a:bodyPr/>
          <a:lstStyle/>
          <a:p>
            <a:endParaRPr lang="fr-BE"/>
          </a:p>
        </p:txBody>
      </p:sp>
      <p:sp>
        <p:nvSpPr>
          <p:cNvPr id="6" name="Espace réservé pour une image  11"/>
          <p:cNvSpPr>
            <a:spLocks noGrp="1"/>
          </p:cNvSpPr>
          <p:nvPr>
            <p:ph type="pic" sz="quarter" idx="12"/>
          </p:nvPr>
        </p:nvSpPr>
        <p:spPr>
          <a:xfrm>
            <a:off x="1343473" y="4344497"/>
            <a:ext cx="4436529" cy="1823808"/>
          </a:xfrm>
          <a:prstGeom prst="rect">
            <a:avLst/>
          </a:prstGeom>
        </p:spPr>
        <p:txBody>
          <a:bodyPr/>
          <a:lstStyle/>
          <a:p>
            <a:endParaRPr lang="fr-BE"/>
          </a:p>
        </p:txBody>
      </p:sp>
      <p:sp>
        <p:nvSpPr>
          <p:cNvPr id="9" name="Espace réservé pour une image  11"/>
          <p:cNvSpPr>
            <a:spLocks noGrp="1"/>
          </p:cNvSpPr>
          <p:nvPr>
            <p:ph type="pic" sz="quarter" idx="13"/>
          </p:nvPr>
        </p:nvSpPr>
        <p:spPr>
          <a:xfrm>
            <a:off x="6240017" y="4346257"/>
            <a:ext cx="4436529" cy="1823808"/>
          </a:xfrm>
          <a:prstGeom prst="rect">
            <a:avLst/>
          </a:prstGeom>
        </p:spPr>
        <p:txBody>
          <a:bodyPr/>
          <a:lstStyle/>
          <a:p>
            <a:endParaRPr lang="fr-B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8"/>
          <p:cNvSpPr>
            <a:spLocks noGrp="1"/>
          </p:cNvSpPr>
          <p:nvPr>
            <p:ph type="pic" sz="quarter" idx="10"/>
          </p:nvPr>
        </p:nvSpPr>
        <p:spPr>
          <a:xfrm>
            <a:off x="1103446" y="2048337"/>
            <a:ext cx="10473831" cy="4116967"/>
          </a:xfrm>
          <a:prstGeom prst="rect">
            <a:avLst/>
          </a:prstGeom>
        </p:spPr>
        <p:txBody>
          <a:bodyPr/>
          <a:lstStyle/>
          <a:p>
            <a:endParaRPr lang="fr-B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9"/>
          <p:cNvSpPr>
            <a:spLocks noGrp="1"/>
          </p:cNvSpPr>
          <p:nvPr>
            <p:ph type="pic" sz="quarter" idx="10"/>
          </p:nvPr>
        </p:nvSpPr>
        <p:spPr>
          <a:xfrm>
            <a:off x="6192000" y="2120793"/>
            <a:ext cx="4704000" cy="4042407"/>
          </a:xfrm>
          <a:prstGeom prst="rect">
            <a:avLst/>
          </a:prstGeom>
        </p:spPr>
        <p:txBody>
          <a:bodyPr/>
          <a:lstStyle/>
          <a:p>
            <a:endParaRPr lang="fr-BE"/>
          </a:p>
        </p:txBody>
      </p:sp>
      <p:sp>
        <p:nvSpPr>
          <p:cNvPr id="8" name="Espace réservé du texte 11"/>
          <p:cNvSpPr>
            <a:spLocks noGrp="1"/>
          </p:cNvSpPr>
          <p:nvPr>
            <p:ph type="body" sz="quarter" idx="11" hasCustomPrompt="1"/>
          </p:nvPr>
        </p:nvSpPr>
        <p:spPr>
          <a:xfrm>
            <a:off x="1103446" y="3355782"/>
            <a:ext cx="4717279" cy="1572426"/>
          </a:xfrm>
          <a:prstGeom prst="rect">
            <a:avLst/>
          </a:prstGeom>
        </p:spPr>
        <p:txBody>
          <a:bodyPr/>
          <a:lstStyle>
            <a:lvl1pPr marL="0" marR="0" indent="0" algn="r" defTabSz="914400" rtl="0" eaLnBrk="1" fontAlgn="auto" latinLnBrk="0" hangingPunct="1">
              <a:lnSpc>
                <a:spcPct val="100000"/>
              </a:lnSpc>
              <a:spcBef>
                <a:spcPct val="20000"/>
              </a:spcBef>
              <a:spcAft>
                <a:spcPts val="0"/>
              </a:spcAft>
              <a:buClrTx/>
              <a:buSzTx/>
              <a:buFont typeface="Arial" panose="020B0604020202020204" pitchFamily="34" charset="0"/>
              <a:buNone/>
              <a:tabLst/>
              <a:defRPr sz="3400" baseline="0">
                <a:solidFill>
                  <a:srgbClr val="00214E"/>
                </a:solidFill>
                <a:latin typeface="Arial" panose="020B0604020202020204" pitchFamily="34" charset="0"/>
                <a:cs typeface="Arial" panose="020B0604020202020204" pitchFamily="34" charset="0"/>
              </a:defRPr>
            </a:lvl1pPr>
          </a:lstStyle>
          <a:p>
            <a:pPr lvl="0"/>
            <a:r>
              <a:rPr lang="fr-BE" dirty="0" err="1"/>
              <a:t>Musdandis</a:t>
            </a:r>
            <a:r>
              <a:rPr lang="fr-BE" dirty="0"/>
              <a:t> </a:t>
            </a:r>
            <a:r>
              <a:rPr lang="fr-BE" dirty="0" err="1"/>
              <a:t>dolentia</a:t>
            </a:r>
            <a:r>
              <a:rPr lang="fr-BE" dirty="0"/>
              <a:t> qui </a:t>
            </a:r>
            <a:r>
              <a:rPr lang="fr-BE" dirty="0" err="1"/>
              <a:t>ditat</a:t>
            </a:r>
            <a:endParaRPr lang="fr-BE" dirty="0"/>
          </a:p>
          <a:p>
            <a:pPr lvl="0"/>
            <a:endParaRPr lang="fr-B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Espace réservé pour une image  13"/>
          <p:cNvSpPr>
            <a:spLocks noGrp="1"/>
          </p:cNvSpPr>
          <p:nvPr>
            <p:ph type="pic" sz="quarter" idx="10"/>
          </p:nvPr>
        </p:nvSpPr>
        <p:spPr>
          <a:xfrm>
            <a:off x="1670602" y="1857628"/>
            <a:ext cx="4384457" cy="2112536"/>
          </a:xfrm>
          <a:prstGeom prst="rect">
            <a:avLst/>
          </a:prstGeom>
        </p:spPr>
        <p:txBody>
          <a:bodyPr/>
          <a:lstStyle/>
          <a:p>
            <a:endParaRPr lang="fr-BE"/>
          </a:p>
        </p:txBody>
      </p:sp>
      <p:sp>
        <p:nvSpPr>
          <p:cNvPr id="5" name="Espace réservé pour une image  13"/>
          <p:cNvSpPr>
            <a:spLocks noGrp="1"/>
          </p:cNvSpPr>
          <p:nvPr>
            <p:ph type="pic" sz="quarter" idx="11"/>
          </p:nvPr>
        </p:nvSpPr>
        <p:spPr>
          <a:xfrm>
            <a:off x="6382102" y="4196056"/>
            <a:ext cx="4384457" cy="2112536"/>
          </a:xfrm>
          <a:prstGeom prst="rect">
            <a:avLst/>
          </a:prstGeom>
        </p:spPr>
        <p:txBody>
          <a:bodyPr/>
          <a:lstStyle/>
          <a:p>
            <a:endParaRPr lang="fr-BE" dirty="0"/>
          </a:p>
        </p:txBody>
      </p:sp>
      <p:sp>
        <p:nvSpPr>
          <p:cNvPr id="6" name="Espace réservé du texte 16"/>
          <p:cNvSpPr>
            <a:spLocks noGrp="1"/>
          </p:cNvSpPr>
          <p:nvPr>
            <p:ph type="body" sz="quarter" idx="12" hasCustomPrompt="1"/>
          </p:nvPr>
        </p:nvSpPr>
        <p:spPr>
          <a:xfrm>
            <a:off x="6382102" y="1854029"/>
            <a:ext cx="4384457" cy="2112043"/>
          </a:xfrm>
          <a:prstGeom prst="rect">
            <a:avLst/>
          </a:prstGeom>
        </p:spPr>
        <p:txBody>
          <a:bodyPr/>
          <a:lstStyle>
            <a:lvl1pPr marL="0" indent="0">
              <a:buNone/>
              <a:defRPr sz="2100">
                <a:solidFill>
                  <a:srgbClr val="00214E"/>
                </a:solidFill>
                <a:latin typeface="Arial" panose="020B0604020202020204" pitchFamily="34" charset="0"/>
                <a:cs typeface="Arial" panose="020B0604020202020204" pitchFamily="34" charset="0"/>
              </a:defRPr>
            </a:lvl1pPr>
          </a:lstStyle>
          <a:p>
            <a:pPr lvl="0"/>
            <a:r>
              <a:rPr lang="fr-BE" dirty="0" err="1"/>
              <a:t>Dolentia</a:t>
            </a:r>
            <a:r>
              <a:rPr lang="fr-BE" dirty="0"/>
              <a:t> </a:t>
            </a:r>
            <a:r>
              <a:rPr lang="fr-BE" dirty="0" err="1"/>
              <a:t>musdandis</a:t>
            </a:r>
            <a:r>
              <a:rPr lang="fr-BE" dirty="0"/>
              <a:t> qui </a:t>
            </a:r>
            <a:r>
              <a:rPr lang="fr-BE" dirty="0" err="1"/>
              <a:t>ditat</a:t>
            </a:r>
            <a:r>
              <a:rPr lang="fr-BE" dirty="0"/>
              <a:t> </a:t>
            </a:r>
            <a:r>
              <a:rPr lang="fr-BE" dirty="0" err="1"/>
              <a:t>orrores</a:t>
            </a:r>
            <a:r>
              <a:rPr lang="fr-BE" dirty="0"/>
              <a:t> </a:t>
            </a:r>
            <a:r>
              <a:rPr lang="fr-BE" dirty="0" err="1"/>
              <a:t>tiatur</a:t>
            </a:r>
            <a:r>
              <a:rPr lang="fr-BE" dirty="0"/>
              <a:t> </a:t>
            </a:r>
            <a:r>
              <a:rPr lang="fr-BE" dirty="0" err="1"/>
              <a:t>rectem</a:t>
            </a:r>
            <a:r>
              <a:rPr lang="fr-BE" dirty="0"/>
              <a:t> </a:t>
            </a:r>
            <a:r>
              <a:rPr lang="fr-BE" dirty="0" err="1"/>
              <a:t>laborunt</a:t>
            </a:r>
            <a:r>
              <a:rPr lang="fr-BE" dirty="0"/>
              <a:t> </a:t>
            </a:r>
            <a:r>
              <a:rPr lang="fr-BE" dirty="0" err="1"/>
              <a:t>exeaque</a:t>
            </a:r>
            <a:r>
              <a:rPr lang="fr-BE" dirty="0"/>
              <a:t> </a:t>
            </a:r>
            <a:r>
              <a:rPr lang="fr-BE" dirty="0" err="1"/>
              <a:t>eos</a:t>
            </a:r>
            <a:r>
              <a:rPr lang="fr-BE" dirty="0"/>
              <a:t> </a:t>
            </a:r>
            <a:r>
              <a:rPr lang="fr-BE" dirty="0" err="1"/>
              <a:t>ius</a:t>
            </a:r>
            <a:r>
              <a:rPr lang="fr-BE" dirty="0"/>
              <a:t>, con </a:t>
            </a:r>
            <a:r>
              <a:rPr lang="fr-BE" dirty="0" err="1"/>
              <a:t>nihillaboria</a:t>
            </a:r>
            <a:endParaRPr lang="fr-BE" dirty="0"/>
          </a:p>
          <a:p>
            <a:pPr lvl="0"/>
            <a:endParaRPr lang="fr-BE" dirty="0"/>
          </a:p>
        </p:txBody>
      </p:sp>
      <p:sp>
        <p:nvSpPr>
          <p:cNvPr id="9" name="Espace réservé du texte 16"/>
          <p:cNvSpPr>
            <a:spLocks noGrp="1"/>
          </p:cNvSpPr>
          <p:nvPr>
            <p:ph type="body" sz="quarter" idx="13" hasCustomPrompt="1"/>
          </p:nvPr>
        </p:nvSpPr>
        <p:spPr>
          <a:xfrm>
            <a:off x="1669990" y="4194313"/>
            <a:ext cx="4384457" cy="2112043"/>
          </a:xfrm>
          <a:prstGeom prst="rect">
            <a:avLst/>
          </a:prstGeom>
        </p:spPr>
        <p:txBody>
          <a:bodyPr/>
          <a:lstStyle>
            <a:lvl1pPr marL="0" indent="0" algn="r">
              <a:buNone/>
              <a:defRPr sz="2100">
                <a:solidFill>
                  <a:srgbClr val="00214E"/>
                </a:solidFill>
                <a:latin typeface="Arial" panose="020B0604020202020204" pitchFamily="34" charset="0"/>
                <a:cs typeface="Arial" panose="020B0604020202020204" pitchFamily="34" charset="0"/>
              </a:defRPr>
            </a:lvl1pPr>
          </a:lstStyle>
          <a:p>
            <a:pPr lvl="0"/>
            <a:r>
              <a:rPr lang="fr-BE" dirty="0" err="1"/>
              <a:t>Dolentia</a:t>
            </a:r>
            <a:r>
              <a:rPr lang="fr-BE" dirty="0"/>
              <a:t> </a:t>
            </a:r>
            <a:r>
              <a:rPr lang="fr-BE" dirty="0" err="1"/>
              <a:t>musdandis</a:t>
            </a:r>
            <a:r>
              <a:rPr lang="fr-BE" dirty="0"/>
              <a:t> qui </a:t>
            </a:r>
            <a:r>
              <a:rPr lang="fr-BE" dirty="0" err="1"/>
              <a:t>ditat</a:t>
            </a:r>
            <a:r>
              <a:rPr lang="fr-BE" dirty="0"/>
              <a:t> </a:t>
            </a:r>
            <a:r>
              <a:rPr lang="fr-BE" dirty="0" err="1"/>
              <a:t>orrores</a:t>
            </a:r>
            <a:r>
              <a:rPr lang="fr-BE" dirty="0"/>
              <a:t> </a:t>
            </a:r>
            <a:r>
              <a:rPr lang="fr-BE" dirty="0" err="1"/>
              <a:t>tiatur</a:t>
            </a:r>
            <a:r>
              <a:rPr lang="fr-BE" dirty="0"/>
              <a:t> rectem </a:t>
            </a:r>
            <a:r>
              <a:rPr lang="fr-BE" dirty="0" err="1"/>
              <a:t>laborunt</a:t>
            </a:r>
            <a:r>
              <a:rPr lang="fr-BE" dirty="0"/>
              <a:t> </a:t>
            </a:r>
            <a:r>
              <a:rPr lang="fr-BE" dirty="0" err="1"/>
              <a:t>exeaque</a:t>
            </a:r>
            <a:r>
              <a:rPr lang="fr-BE" dirty="0"/>
              <a:t> </a:t>
            </a:r>
            <a:r>
              <a:rPr lang="fr-BE" dirty="0" err="1"/>
              <a:t>eos</a:t>
            </a:r>
            <a:r>
              <a:rPr lang="fr-BE" dirty="0"/>
              <a:t> </a:t>
            </a:r>
            <a:r>
              <a:rPr lang="fr-BE" dirty="0" err="1"/>
              <a:t>ius</a:t>
            </a:r>
            <a:r>
              <a:rPr lang="fr-BE" dirty="0"/>
              <a:t>, con </a:t>
            </a:r>
            <a:r>
              <a:rPr lang="fr-BE" dirty="0" err="1"/>
              <a:t>nihillaboria</a:t>
            </a:r>
            <a:endParaRPr lang="fr-BE" dirty="0"/>
          </a:p>
          <a:p>
            <a:pPr lvl="0"/>
            <a:endParaRPr lang="fr-B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Espace réservé du texte 19"/>
          <p:cNvSpPr>
            <a:spLocks noGrp="1"/>
          </p:cNvSpPr>
          <p:nvPr>
            <p:ph type="body" sz="quarter" idx="11" hasCustomPrompt="1"/>
          </p:nvPr>
        </p:nvSpPr>
        <p:spPr>
          <a:xfrm>
            <a:off x="1365048" y="2988654"/>
            <a:ext cx="9776477" cy="933866"/>
          </a:xfrm>
          <a:prstGeom prst="rect">
            <a:avLst/>
          </a:prstGeom>
        </p:spPr>
        <p:txBody>
          <a:bodyPr/>
          <a:lstStyle>
            <a:lvl1pPr marL="0" indent="0" algn="ctr">
              <a:buNone/>
              <a:tabLst>
                <a:tab pos="179388" algn="l"/>
              </a:tabLst>
              <a:defRPr sz="6600" b="1" baseline="0">
                <a:solidFill>
                  <a:schemeClr val="bg1"/>
                </a:solidFill>
                <a:latin typeface="Arial" panose="020B0604020202020204" pitchFamily="34" charset="0"/>
                <a:cs typeface="Arial" panose="020B0604020202020204" pitchFamily="34" charset="0"/>
              </a:defRPr>
            </a:lvl1pPr>
          </a:lstStyle>
          <a:p>
            <a:pPr lvl="0"/>
            <a:r>
              <a:rPr lang="fr-BE" dirty="0"/>
              <a:t>Merci</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9258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8691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Espace réservé du texte 19"/>
          <p:cNvSpPr>
            <a:spLocks noGrp="1"/>
          </p:cNvSpPr>
          <p:nvPr>
            <p:ph type="body" sz="quarter" idx="10" hasCustomPrompt="1"/>
          </p:nvPr>
        </p:nvSpPr>
        <p:spPr>
          <a:xfrm>
            <a:off x="5697392" y="6234478"/>
            <a:ext cx="566420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10" name="Espace réservé du texte 21"/>
          <p:cNvSpPr>
            <a:spLocks noGrp="1"/>
          </p:cNvSpPr>
          <p:nvPr>
            <p:ph type="body" sz="quarter" idx="11" hasCustomPrompt="1"/>
          </p:nvPr>
        </p:nvSpPr>
        <p:spPr>
          <a:xfrm>
            <a:off x="11218006" y="6234988"/>
            <a:ext cx="720460"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8"/>
          <p:cNvSpPr>
            <a:spLocks noGrp="1"/>
          </p:cNvSpPr>
          <p:nvPr>
            <p:ph type="pic" sz="quarter" idx="10"/>
          </p:nvPr>
        </p:nvSpPr>
        <p:spPr>
          <a:xfrm>
            <a:off x="1344083" y="2068082"/>
            <a:ext cx="10847916" cy="4789918"/>
          </a:xfrm>
          <a:prstGeom prst="rect">
            <a:avLst/>
          </a:prstGeom>
        </p:spPr>
        <p:txBody>
          <a:bodyPr/>
          <a:lstStyle/>
          <a:p>
            <a:endParaRPr lang="fr-BE" dirty="0"/>
          </a:p>
        </p:txBody>
      </p:sp>
      <p:sp>
        <p:nvSpPr>
          <p:cNvPr id="6" name="Espace réservé du texte 19"/>
          <p:cNvSpPr>
            <a:spLocks noGrp="1"/>
          </p:cNvSpPr>
          <p:nvPr>
            <p:ph type="body" sz="quarter" idx="13"/>
          </p:nvPr>
        </p:nvSpPr>
        <p:spPr>
          <a:xfrm>
            <a:off x="2159563" y="4869160"/>
            <a:ext cx="6576731" cy="1548172"/>
          </a:xfrm>
          <a:prstGeom prst="rect">
            <a:avLst/>
          </a:prstGeom>
          <a:solidFill>
            <a:srgbClr val="5DB3E6">
              <a:alpha val="78824"/>
            </a:srgbClr>
          </a:solidFill>
        </p:spPr>
        <p:txBody>
          <a:bodyPr/>
          <a:lstStyle>
            <a:lvl1pPr marL="0" indent="0" algn="l">
              <a:buNone/>
              <a:tabLst>
                <a:tab pos="179388" algn="l"/>
              </a:tabLst>
              <a:defRPr sz="2800" b="1" baseline="0">
                <a:ln>
                  <a:noFill/>
                </a:ln>
                <a:noFill/>
                <a:latin typeface="Arial" panose="020B0604020202020204" pitchFamily="34" charset="0"/>
                <a:cs typeface="Arial" panose="020B0604020202020204" pitchFamily="34" charset="0"/>
              </a:defRPr>
            </a:lvl1pPr>
          </a:lstStyle>
          <a:p>
            <a:pPr lvl="0"/>
            <a:endParaRPr lang="fr-BE" dirty="0"/>
          </a:p>
        </p:txBody>
      </p:sp>
      <p:sp>
        <p:nvSpPr>
          <p:cNvPr id="9" name="Espace réservé du texte 19"/>
          <p:cNvSpPr>
            <a:spLocks noGrp="1"/>
          </p:cNvSpPr>
          <p:nvPr>
            <p:ph type="body" sz="quarter" idx="11" hasCustomPrompt="1"/>
          </p:nvPr>
        </p:nvSpPr>
        <p:spPr>
          <a:xfrm>
            <a:off x="2256003" y="5096487"/>
            <a:ext cx="6255608" cy="431800"/>
          </a:xfrm>
          <a:prstGeom prst="rect">
            <a:avLst/>
          </a:prstGeom>
        </p:spPr>
        <p:txBody>
          <a:bodyPr/>
          <a:lstStyle>
            <a:lvl1pPr marL="0" indent="0" algn="l">
              <a:buNone/>
              <a:tabLst>
                <a:tab pos="179388" algn="l"/>
              </a:tabLst>
              <a:defRPr sz="2800" b="1" baseline="0">
                <a:solidFill>
                  <a:schemeClr val="bg1"/>
                </a:solidFill>
                <a:latin typeface="Arial" panose="020B0604020202020204" pitchFamily="34" charset="0"/>
                <a:cs typeface="Arial" panose="020B0604020202020204" pitchFamily="34" charset="0"/>
              </a:defRPr>
            </a:lvl1pPr>
          </a:lstStyle>
          <a:p>
            <a:pPr lvl="0"/>
            <a:r>
              <a:rPr lang="fr-BE" dirty="0"/>
              <a:t>	Titre de la présentation</a:t>
            </a:r>
          </a:p>
        </p:txBody>
      </p:sp>
      <p:sp>
        <p:nvSpPr>
          <p:cNvPr id="11" name="Espace réservé du texte 19"/>
          <p:cNvSpPr>
            <a:spLocks noGrp="1"/>
          </p:cNvSpPr>
          <p:nvPr>
            <p:ph type="body" sz="quarter" idx="12" hasCustomPrompt="1"/>
          </p:nvPr>
        </p:nvSpPr>
        <p:spPr>
          <a:xfrm>
            <a:off x="2256003" y="5539714"/>
            <a:ext cx="6255608" cy="431800"/>
          </a:xfrm>
          <a:prstGeom prst="rect">
            <a:avLst/>
          </a:prstGeom>
        </p:spPr>
        <p:txBody>
          <a:bodyPr/>
          <a:lstStyle>
            <a:lvl1pPr marL="0" indent="0" algn="l">
              <a:buNone/>
              <a:tabLst>
                <a:tab pos="179388" algn="l"/>
              </a:tabLst>
              <a:defRPr sz="2000" b="0" baseline="0">
                <a:solidFill>
                  <a:schemeClr val="bg1"/>
                </a:solidFill>
                <a:latin typeface="Arial" panose="020B0604020202020204" pitchFamily="34" charset="0"/>
                <a:cs typeface="Arial" panose="020B0604020202020204" pitchFamily="34" charset="0"/>
              </a:defRPr>
            </a:lvl1pPr>
          </a:lstStyle>
          <a:p>
            <a:pPr lvl="0"/>
            <a:r>
              <a:rPr lang="fr-BE" dirty="0"/>
              <a:t>	DATE 2018</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Espace réservé du texte 19"/>
          <p:cNvSpPr>
            <a:spLocks noGrp="1"/>
          </p:cNvSpPr>
          <p:nvPr>
            <p:ph type="body" sz="quarter" idx="11" hasCustomPrompt="1"/>
          </p:nvPr>
        </p:nvSpPr>
        <p:spPr>
          <a:xfrm>
            <a:off x="1298895" y="5742864"/>
            <a:ext cx="4691706" cy="431800"/>
          </a:xfrm>
          <a:prstGeom prst="rect">
            <a:avLst/>
          </a:prstGeom>
        </p:spPr>
        <p:txBody>
          <a:bodyPr/>
          <a:lstStyle>
            <a:lvl1pPr marL="0" indent="0" algn="l">
              <a:buNone/>
              <a:tabLst>
                <a:tab pos="179388" algn="l"/>
              </a:tabLst>
              <a:defRPr sz="2800" b="1" baseline="0">
                <a:solidFill>
                  <a:schemeClr val="bg1"/>
                </a:solidFill>
                <a:latin typeface="Arial" panose="020B0604020202020204" pitchFamily="34" charset="0"/>
                <a:cs typeface="Arial" panose="020B0604020202020204" pitchFamily="34" charset="0"/>
              </a:defRPr>
            </a:lvl1pPr>
          </a:lstStyle>
          <a:p>
            <a:pPr lvl="0"/>
            <a:r>
              <a:rPr lang="fr-BE" dirty="0"/>
              <a:t>	Titre de la présentation</a:t>
            </a:r>
          </a:p>
        </p:txBody>
      </p:sp>
      <p:sp>
        <p:nvSpPr>
          <p:cNvPr id="7" name="Espace réservé du texte 19"/>
          <p:cNvSpPr>
            <a:spLocks noGrp="1"/>
          </p:cNvSpPr>
          <p:nvPr>
            <p:ph type="body" sz="quarter" idx="12" hasCustomPrompt="1"/>
          </p:nvPr>
        </p:nvSpPr>
        <p:spPr>
          <a:xfrm>
            <a:off x="1298895" y="6186091"/>
            <a:ext cx="4691706" cy="431800"/>
          </a:xfrm>
          <a:prstGeom prst="rect">
            <a:avLst/>
          </a:prstGeom>
        </p:spPr>
        <p:txBody>
          <a:bodyPr/>
          <a:lstStyle>
            <a:lvl1pPr marL="0" indent="0" algn="l">
              <a:buNone/>
              <a:tabLst>
                <a:tab pos="179388" algn="l"/>
              </a:tabLst>
              <a:defRPr sz="2000" b="0" baseline="0">
                <a:solidFill>
                  <a:schemeClr val="bg1"/>
                </a:solidFill>
                <a:latin typeface="Arial" panose="020B0604020202020204" pitchFamily="34" charset="0"/>
                <a:cs typeface="Arial" panose="020B0604020202020204" pitchFamily="34" charset="0"/>
              </a:defRPr>
            </a:lvl1pPr>
          </a:lstStyle>
          <a:p>
            <a:pPr lvl="0"/>
            <a:r>
              <a:rPr lang="fr-BE" dirty="0"/>
              <a:t>	DATE 2018</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texte 19"/>
          <p:cNvSpPr>
            <a:spLocks noGrp="1"/>
          </p:cNvSpPr>
          <p:nvPr>
            <p:ph type="body" sz="quarter" idx="13" hasCustomPrompt="1"/>
          </p:nvPr>
        </p:nvSpPr>
        <p:spPr>
          <a:xfrm>
            <a:off x="606865" y="348116"/>
            <a:ext cx="5761144" cy="431800"/>
          </a:xfrm>
          <a:prstGeom prst="rect">
            <a:avLst/>
          </a:prstGeom>
        </p:spPr>
        <p:txBody>
          <a:bodyPr/>
          <a:lstStyle>
            <a:lvl1pPr marL="0" indent="0" algn="l">
              <a:buNone/>
              <a:defRPr sz="2800" b="1" baseline="0">
                <a:solidFill>
                  <a:srgbClr val="00214E"/>
                </a:solidFill>
                <a:latin typeface="Arial" panose="020B0604020202020204" pitchFamily="34" charset="0"/>
                <a:cs typeface="Arial" panose="020B0604020202020204" pitchFamily="34" charset="0"/>
              </a:defRPr>
            </a:lvl1pPr>
          </a:lstStyle>
          <a:p>
            <a:pPr lvl="0"/>
            <a:r>
              <a:rPr lang="fr-BE" dirty="0"/>
              <a:t>Titre du slide Arial Bold 28 pts</a:t>
            </a:r>
          </a:p>
        </p:txBody>
      </p:sp>
      <p:sp>
        <p:nvSpPr>
          <p:cNvPr id="4" name="Espace réservé du texte 19"/>
          <p:cNvSpPr>
            <a:spLocks noGrp="1"/>
          </p:cNvSpPr>
          <p:nvPr>
            <p:ph type="body" sz="quarter" idx="10" hasCustomPrompt="1"/>
          </p:nvPr>
        </p:nvSpPr>
        <p:spPr>
          <a:xfrm>
            <a:off x="6979668" y="6106462"/>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6" name="Espace réservé du texte 21"/>
          <p:cNvSpPr>
            <a:spLocks noGrp="1"/>
          </p:cNvSpPr>
          <p:nvPr>
            <p:ph type="body" sz="quarter" idx="11" hasCustomPrompt="1"/>
          </p:nvPr>
        </p:nvSpPr>
        <p:spPr>
          <a:xfrm>
            <a:off x="11120128" y="6106971"/>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Tree>
    <p:extLst>
      <p:ext uri="{BB962C8B-B14F-4D97-AF65-F5344CB8AC3E}">
        <p14:creationId xmlns:p14="http://schemas.microsoft.com/office/powerpoint/2010/main" val="2634157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Espace réservé du texte 19"/>
          <p:cNvSpPr>
            <a:spLocks noGrp="1"/>
          </p:cNvSpPr>
          <p:nvPr>
            <p:ph type="body" sz="quarter" idx="11" hasCustomPrompt="1"/>
          </p:nvPr>
        </p:nvSpPr>
        <p:spPr>
          <a:xfrm>
            <a:off x="2285658" y="2878926"/>
            <a:ext cx="7332358" cy="1019324"/>
          </a:xfrm>
          <a:prstGeom prst="rect">
            <a:avLst/>
          </a:prstGeom>
        </p:spPr>
        <p:txBody>
          <a:bodyPr/>
          <a:lstStyle>
            <a:lvl1pPr marL="0" indent="0" algn="l">
              <a:buNone/>
              <a:tabLst>
                <a:tab pos="179388" algn="l"/>
              </a:tabLst>
              <a:defRPr sz="6600" b="1" baseline="0">
                <a:solidFill>
                  <a:schemeClr val="bg1"/>
                </a:solidFill>
                <a:latin typeface="Arial" panose="020B0604020202020204" pitchFamily="34" charset="0"/>
                <a:cs typeface="Arial" panose="020B0604020202020204" pitchFamily="34" charset="0"/>
              </a:defRPr>
            </a:lvl1pPr>
          </a:lstStyle>
          <a:p>
            <a:pPr lvl="0"/>
            <a:r>
              <a:rPr lang="fr-BE" dirty="0"/>
              <a:t>	Titre du chapitre</a:t>
            </a:r>
          </a:p>
        </p:txBody>
      </p:sp>
    </p:spTree>
    <p:extLst>
      <p:ext uri="{BB962C8B-B14F-4D97-AF65-F5344CB8AC3E}">
        <p14:creationId xmlns:p14="http://schemas.microsoft.com/office/powerpoint/2010/main" val="357463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Espace réservé du texte 19"/>
          <p:cNvSpPr>
            <a:spLocks noGrp="1"/>
          </p:cNvSpPr>
          <p:nvPr>
            <p:ph type="body" sz="quarter" idx="11" hasCustomPrompt="1"/>
          </p:nvPr>
        </p:nvSpPr>
        <p:spPr>
          <a:xfrm>
            <a:off x="2285658" y="2878926"/>
            <a:ext cx="7332358" cy="1019324"/>
          </a:xfrm>
          <a:prstGeom prst="rect">
            <a:avLst/>
          </a:prstGeom>
        </p:spPr>
        <p:txBody>
          <a:bodyPr/>
          <a:lstStyle>
            <a:lvl1pPr marL="0" indent="0" algn="l">
              <a:buNone/>
              <a:tabLst>
                <a:tab pos="179388" algn="l"/>
              </a:tabLst>
              <a:defRPr sz="6600" b="1" baseline="0">
                <a:solidFill>
                  <a:schemeClr val="bg1"/>
                </a:solidFill>
                <a:latin typeface="Arial" panose="020B0604020202020204" pitchFamily="34" charset="0"/>
                <a:cs typeface="Arial" panose="020B0604020202020204" pitchFamily="34" charset="0"/>
              </a:defRPr>
            </a:lvl1pPr>
          </a:lstStyle>
          <a:p>
            <a:pPr lvl="0"/>
            <a:r>
              <a:rPr lang="fr-BE" dirty="0"/>
              <a:t>	Titre du chapitre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texte 19"/>
          <p:cNvSpPr>
            <a:spLocks noGrp="1"/>
          </p:cNvSpPr>
          <p:nvPr>
            <p:ph type="body" sz="quarter" idx="13" hasCustomPrompt="1"/>
          </p:nvPr>
        </p:nvSpPr>
        <p:spPr>
          <a:xfrm>
            <a:off x="606865" y="348116"/>
            <a:ext cx="5761144" cy="431800"/>
          </a:xfrm>
          <a:prstGeom prst="rect">
            <a:avLst/>
          </a:prstGeom>
        </p:spPr>
        <p:txBody>
          <a:bodyPr/>
          <a:lstStyle>
            <a:lvl1pPr marL="0" indent="0" algn="l">
              <a:buNone/>
              <a:defRPr sz="2800" b="1" baseline="0">
                <a:solidFill>
                  <a:srgbClr val="00214E"/>
                </a:solidFill>
                <a:latin typeface="Arial" panose="020B0604020202020204" pitchFamily="34" charset="0"/>
                <a:cs typeface="Arial" panose="020B0604020202020204" pitchFamily="34" charset="0"/>
              </a:defRPr>
            </a:lvl1pPr>
          </a:lstStyle>
          <a:p>
            <a:pPr lvl="0"/>
            <a:r>
              <a:rPr lang="fr-BE" dirty="0"/>
              <a:t>Titre du slide Arial Bold 28 pts</a:t>
            </a:r>
          </a:p>
        </p:txBody>
      </p:sp>
      <p:sp>
        <p:nvSpPr>
          <p:cNvPr id="4" name="Espace réservé du texte 19"/>
          <p:cNvSpPr>
            <a:spLocks noGrp="1"/>
          </p:cNvSpPr>
          <p:nvPr>
            <p:ph type="body" sz="quarter" idx="10" hasCustomPrompt="1"/>
          </p:nvPr>
        </p:nvSpPr>
        <p:spPr>
          <a:xfrm>
            <a:off x="6979668" y="6106462"/>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6" name="Espace réservé du texte 21"/>
          <p:cNvSpPr>
            <a:spLocks noGrp="1"/>
          </p:cNvSpPr>
          <p:nvPr>
            <p:ph type="body" sz="quarter" idx="11" hasCustomPrompt="1"/>
          </p:nvPr>
        </p:nvSpPr>
        <p:spPr>
          <a:xfrm>
            <a:off x="11120128" y="6106971"/>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2.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3.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14.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15.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16.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17.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18.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19.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20.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1.jp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theme" Target="../theme/theme6.xml"/><Relationship Id="rId1" Type="http://schemas.openxmlformats.org/officeDocument/2006/relationships/slideLayout" Target="../slideLayouts/slideLayout8.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theme" Target="../theme/theme7.xml"/><Relationship Id="rId1" Type="http://schemas.openxmlformats.org/officeDocument/2006/relationships/slideLayout" Target="../slideLayouts/slideLayout9.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8.xml"/><Relationship Id="rId1" Type="http://schemas.openxmlformats.org/officeDocument/2006/relationships/slideLayout" Target="../slideLayouts/slideLayout10.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9.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7196424"/>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1010325"/>
      </p:ext>
    </p:extLst>
  </p:cSld>
  <p:clrMap bg1="lt1" tx1="dk1" bg2="lt2" tx2="dk2" accent1="accent1" accent2="accent2" accent3="accent3" accent4="accent4" accent5="accent5" accent6="accent6" hlink="hlink" folHlink="folHlink"/>
  <p:sldLayoutIdLst>
    <p:sldLayoutId id="214748366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4893988"/>
      </p:ext>
    </p:extLst>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869840"/>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96634017"/>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477119"/>
      </p:ext>
    </p:extLst>
  </p:cSld>
  <p:clrMap bg1="lt1" tx1="dk1" bg2="lt2" tx2="dk2" accent1="accent1" accent2="accent2" accent3="accent3" accent4="accent4" accent5="accent5" accent6="accent6" hlink="hlink" folHlink="folHlink"/>
  <p:sldLayoutIdLst>
    <p:sldLayoutId id="214748367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54738196"/>
      </p:ext>
    </p:extLst>
  </p:cSld>
  <p:clrMap bg1="lt1" tx1="dk1" bg2="lt2" tx2="dk2" accent1="accent1" accent2="accent2" accent3="accent3" accent4="accent4" accent5="accent5" accent6="accent6" hlink="hlink" folHlink="folHlink"/>
  <p:sldLayoutIdLst>
    <p:sldLayoutId id="214748367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7148933"/>
      </p:ext>
    </p:extLst>
  </p:cSld>
  <p:clrMap bg1="lt1" tx1="dk1" bg2="lt2" tx2="dk2" accent1="accent1" accent2="accent2" accent3="accent3" accent4="accent4" accent5="accent5" accent6="accent6" hlink="hlink" folHlink="folHlink"/>
  <p:sldLayoutIdLst>
    <p:sldLayoutId id="214748368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9742298"/>
      </p:ext>
    </p:extLst>
  </p:cSld>
  <p:clrMap bg1="lt1" tx1="dk1" bg2="lt2" tx2="dk2" accent1="accent1" accent2="accent2" accent3="accent3" accent4="accent4" accent5="accent5" accent6="accent6" hlink="hlink" folHlink="folHlink"/>
  <p:sldLayoutIdLst>
    <p:sldLayoutId id="214748369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5904450"/>
      </p:ext>
    </p:extLst>
  </p:cSld>
  <p:clrMap bg1="lt1" tx1="dk1" bg2="lt2" tx2="dk2" accent1="accent1" accent2="accent2" accent3="accent3" accent4="accent4" accent5="accent5" accent6="accent6" hlink="hlink" folHlink="folHlink"/>
  <p:sldLayoutIdLst>
    <p:sldLayoutId id="214748369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1487286"/>
      </p:ext>
    </p:extLst>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23749616"/>
      </p:ext>
    </p:extLst>
  </p:cSld>
  <p:clrMap bg1="lt1" tx1="dk1" bg2="lt2" tx2="dk2" accent1="accent1" accent2="accent2" accent3="accent3" accent4="accent4" accent5="accent5" accent6="accent6" hlink="hlink" folHlink="folHlink"/>
  <p:sldLayoutIdLst>
    <p:sldLayoutId id="214748369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9624103"/>
      </p:ext>
    </p:extLst>
  </p:cSld>
  <p:clrMap bg1="lt1" tx1="dk1" bg2="lt2" tx2="dk2" accent1="accent1" accent2="accent2" accent3="accent3" accent4="accent4" accent5="accent5" accent6="accent6" hlink="hlink" folHlink="folHlink"/>
  <p:sldLayoutIdLst>
    <p:sldLayoutId id="214748368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4602571"/>
      </p:ext>
    </p:extLst>
  </p:cSld>
  <p:clrMap bg1="lt1" tx1="dk1" bg2="lt2" tx2="dk2" accent1="accent1" accent2="accent2" accent3="accent3" accent4="accent4" accent5="accent5" accent6="accent6" hlink="hlink" folHlink="folHlink"/>
  <p:sldLayoutIdLst>
    <p:sldLayoutId id="2147483657" r:id="rId1"/>
    <p:sldLayoutId id="2147483702" r:id="rId2"/>
    <p:sldLayoutId id="214748370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3678822"/>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347809"/>
      </p:ext>
    </p:extLst>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96419"/>
      </p:ext>
    </p:extLst>
  </p:cSld>
  <p:clrMap bg1="lt1" tx1="dk1" bg2="lt2" tx2="dk2" accent1="accent1" accent2="accent2" accent3="accent3" accent4="accent4" accent5="accent5" accent6="accent6" hlink="hlink" folHlink="folHlink"/>
  <p:sldLayoutIdLst>
    <p:sldLayoutId id="214748366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3696103"/>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0762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Anthropomorphisme</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803185" y="1347996"/>
            <a:ext cx="10558235" cy="3970318"/>
          </a:xfrm>
          <a:prstGeom prst="rect">
            <a:avLst/>
          </a:prstGeom>
          <a:noFill/>
        </p:spPr>
        <p:txBody>
          <a:bodyPr wrap="square" rtlCol="0">
            <a:spAutoFit/>
          </a:bodyPr>
          <a:lstStyle/>
          <a:p>
            <a:pPr marL="342900" indent="-342900">
              <a:buAutoNum type="alphaUcPeriod"/>
            </a:pPr>
            <a:r>
              <a:rPr lang="fr-FR" b="1" dirty="0">
                <a:solidFill>
                  <a:srgbClr val="00214E"/>
                </a:solidFill>
              </a:rPr>
              <a:t>DEFINITION</a:t>
            </a:r>
          </a:p>
          <a:p>
            <a:endParaRPr lang="fr-FR" b="1" dirty="0">
              <a:solidFill>
                <a:srgbClr val="00214E"/>
              </a:solidFill>
            </a:endParaRPr>
          </a:p>
          <a:p>
            <a:pPr marL="285750" indent="-285750">
              <a:buFont typeface="Wingdings" pitchFamily="2" charset="2"/>
              <a:buChar char="Ø"/>
            </a:pPr>
            <a:r>
              <a:rPr lang="fr-FR" dirty="0">
                <a:solidFill>
                  <a:srgbClr val="00214E"/>
                </a:solidFill>
              </a:rPr>
              <a:t>Problème: </a:t>
            </a:r>
            <a:r>
              <a:rPr lang="fr-FR" dirty="0" err="1">
                <a:solidFill>
                  <a:srgbClr val="00214E"/>
                </a:solidFill>
              </a:rPr>
              <a:t>plusieures</a:t>
            </a:r>
            <a:r>
              <a:rPr lang="fr-FR" dirty="0">
                <a:solidFill>
                  <a:srgbClr val="00214E"/>
                </a:solidFill>
              </a:rPr>
              <a:t> définitions, pas d’accord</a:t>
            </a:r>
          </a:p>
          <a:p>
            <a:pPr marL="742950" lvl="1" indent="-285750">
              <a:buFont typeface="Courier New" panose="02070309020205020404" pitchFamily="49" charset="0"/>
              <a:buChar char="o"/>
            </a:pPr>
            <a:r>
              <a:rPr lang="fr-FR" dirty="0">
                <a:solidFill>
                  <a:srgbClr val="00214E"/>
                </a:solidFill>
              </a:rPr>
              <a:t>  “minimalistes” et “maximalistes”</a:t>
            </a:r>
          </a:p>
          <a:p>
            <a:pPr lvl="1"/>
            <a:r>
              <a:rPr lang="fr-FR" dirty="0">
                <a:solidFill>
                  <a:srgbClr val="00214E"/>
                </a:solidFill>
              </a:rPr>
              <a:t>	- J. Barr: minimaliste: seulement les théophanies où Dieu apparaît en forme d’être humain comptent 	comme anthropomorphisme </a:t>
            </a:r>
            <a:r>
              <a:rPr lang="fr-FR" i="1" dirty="0">
                <a:solidFill>
                  <a:srgbClr val="00214E"/>
                </a:solidFill>
              </a:rPr>
              <a:t>sensu </a:t>
            </a:r>
            <a:r>
              <a:rPr lang="fr-FR" dirty="0" err="1">
                <a:solidFill>
                  <a:srgbClr val="00214E"/>
                </a:solidFill>
              </a:rPr>
              <a:t>strictu</a:t>
            </a:r>
            <a:r>
              <a:rPr lang="fr-FR" dirty="0">
                <a:solidFill>
                  <a:srgbClr val="00214E"/>
                </a:solidFill>
              </a:rPr>
              <a:t> (= </a:t>
            </a:r>
            <a:r>
              <a:rPr lang="en-US" i="1" dirty="0" err="1">
                <a:solidFill>
                  <a:srgbClr val="00214E"/>
                </a:solidFill>
              </a:rPr>
              <a:t>iš</a:t>
            </a:r>
            <a:r>
              <a:rPr lang="en-US" dirty="0">
                <a:solidFill>
                  <a:srgbClr val="00214E"/>
                </a:solidFill>
              </a:rPr>
              <a:t>-anthropomorphism</a:t>
            </a:r>
            <a:r>
              <a:rPr lang="nl-BE" dirty="0">
                <a:solidFill>
                  <a:srgbClr val="00214E"/>
                </a:solidFill>
              </a:rPr>
              <a:t> E. Hamori)</a:t>
            </a:r>
            <a:endParaRPr lang="fr-FR" dirty="0">
              <a:solidFill>
                <a:srgbClr val="00214E"/>
              </a:solidFill>
            </a:endParaRPr>
          </a:p>
          <a:p>
            <a:pPr lvl="2"/>
            <a:r>
              <a:rPr lang="fr-FR" dirty="0">
                <a:solidFill>
                  <a:srgbClr val="00214E"/>
                </a:solidFill>
              </a:rPr>
              <a:t>- A. </a:t>
            </a:r>
            <a:r>
              <a:rPr lang="fr-FR" dirty="0" err="1">
                <a:solidFill>
                  <a:srgbClr val="00214E"/>
                </a:solidFill>
              </a:rPr>
              <a:t>Knafl</a:t>
            </a:r>
            <a:r>
              <a:rPr lang="fr-FR" dirty="0">
                <a:solidFill>
                  <a:srgbClr val="00214E"/>
                </a:solidFill>
              </a:rPr>
              <a:t> &amp; E. </a:t>
            </a:r>
            <a:r>
              <a:rPr lang="fr-FR" dirty="0" err="1">
                <a:solidFill>
                  <a:srgbClr val="00214E"/>
                </a:solidFill>
              </a:rPr>
              <a:t>Hamori</a:t>
            </a:r>
            <a:r>
              <a:rPr lang="fr-FR" dirty="0">
                <a:solidFill>
                  <a:srgbClr val="00214E"/>
                </a:solidFill>
              </a:rPr>
              <a:t>: maximalistes: anthropomorphismes comme </a:t>
            </a:r>
            <a:r>
              <a:rPr lang="fr-FR" i="1" dirty="0" err="1">
                <a:solidFill>
                  <a:srgbClr val="00214E"/>
                </a:solidFill>
              </a:rPr>
              <a:t>spectrum</a:t>
            </a:r>
            <a:endParaRPr lang="fr-FR" i="1" dirty="0">
              <a:solidFill>
                <a:srgbClr val="00214E"/>
              </a:solidFill>
            </a:endParaRPr>
          </a:p>
          <a:p>
            <a:pPr marL="742950" lvl="1" indent="-285750">
              <a:buFont typeface="Courier New" panose="02070309020205020404" pitchFamily="49" charset="0"/>
              <a:buChar char="o"/>
            </a:pPr>
            <a:r>
              <a:rPr lang="fr-FR" dirty="0">
                <a:solidFill>
                  <a:srgbClr val="00214E"/>
                </a:solidFill>
              </a:rPr>
              <a:t>Quelques définitions et distinctions</a:t>
            </a:r>
          </a:p>
          <a:p>
            <a:pPr marL="742950" lvl="1" indent="-285750">
              <a:buFont typeface="Courier New" panose="02070309020205020404" pitchFamily="49" charset="0"/>
              <a:buChar char="o"/>
            </a:pPr>
            <a:endParaRPr lang="fr-FR" dirty="0">
              <a:solidFill>
                <a:srgbClr val="00214E"/>
              </a:solidFill>
            </a:endParaRPr>
          </a:p>
          <a:p>
            <a:pPr lvl="1"/>
            <a:endParaRPr lang="fr-FR" dirty="0">
              <a:solidFill>
                <a:srgbClr val="00214E"/>
              </a:solidFill>
            </a:endParaRPr>
          </a:p>
          <a:p>
            <a:endParaRPr lang="nl-BE" dirty="0">
              <a:solidFill>
                <a:srgbClr val="00214E"/>
              </a:solidFill>
            </a:endParaRPr>
          </a:p>
          <a:p>
            <a:endParaRPr lang="nl-BE" b="1" dirty="0">
              <a:solidFill>
                <a:srgbClr val="00214E"/>
              </a:solidFill>
            </a:endParaRPr>
          </a:p>
          <a:p>
            <a:endParaRPr lang="nl-BE" b="1" dirty="0"/>
          </a:p>
          <a:p>
            <a:endParaRPr lang="nl-BE" b="1" dirty="0"/>
          </a:p>
        </p:txBody>
      </p:sp>
    </p:spTree>
    <p:extLst>
      <p:ext uri="{BB962C8B-B14F-4D97-AF65-F5344CB8AC3E}">
        <p14:creationId xmlns:p14="http://schemas.microsoft.com/office/powerpoint/2010/main" val="2601456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Anthropomorphisme</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391705" y="1223439"/>
            <a:ext cx="10558235" cy="2308324"/>
          </a:xfrm>
          <a:prstGeom prst="rect">
            <a:avLst/>
          </a:prstGeom>
          <a:noFill/>
        </p:spPr>
        <p:txBody>
          <a:bodyPr wrap="square" rtlCol="0">
            <a:spAutoFit/>
          </a:bodyPr>
          <a:lstStyle/>
          <a:p>
            <a:pPr marL="342900" indent="-342900">
              <a:buAutoNum type="alphaUcPeriod"/>
            </a:pPr>
            <a:r>
              <a:rPr lang="fr-FR" b="1" dirty="0">
                <a:solidFill>
                  <a:srgbClr val="00214E"/>
                </a:solidFill>
              </a:rPr>
              <a:t>DEFINITION</a:t>
            </a:r>
          </a:p>
          <a:p>
            <a:pPr marL="742950" lvl="1" indent="-285750">
              <a:buFont typeface="Courier New" panose="02070309020205020404" pitchFamily="49" charset="0"/>
              <a:buChar char="o"/>
            </a:pPr>
            <a:r>
              <a:rPr lang="fr-FR" dirty="0">
                <a:solidFill>
                  <a:srgbClr val="00214E"/>
                </a:solidFill>
              </a:rPr>
              <a:t>Quelques définitions et distinctions</a:t>
            </a:r>
          </a:p>
          <a:p>
            <a:pPr marL="742950" lvl="1" indent="-285750">
              <a:buFont typeface="Courier New" panose="02070309020205020404" pitchFamily="49" charset="0"/>
              <a:buChar char="o"/>
            </a:pPr>
            <a:endParaRPr lang="fr-FR" dirty="0">
              <a:solidFill>
                <a:srgbClr val="00214E"/>
              </a:solidFill>
            </a:endParaRPr>
          </a:p>
          <a:p>
            <a:pPr lvl="1"/>
            <a:endParaRPr lang="fr-FR" dirty="0">
              <a:solidFill>
                <a:srgbClr val="00214E"/>
              </a:solidFill>
            </a:endParaRPr>
          </a:p>
          <a:p>
            <a:endParaRPr lang="nl-BE" dirty="0">
              <a:solidFill>
                <a:srgbClr val="00214E"/>
              </a:solidFill>
            </a:endParaRPr>
          </a:p>
          <a:p>
            <a:endParaRPr lang="nl-BE" b="1" dirty="0">
              <a:solidFill>
                <a:srgbClr val="00214E"/>
              </a:solidFill>
            </a:endParaRPr>
          </a:p>
          <a:p>
            <a:endParaRPr lang="nl-BE" b="1" dirty="0"/>
          </a:p>
          <a:p>
            <a:endParaRPr lang="nl-BE" b="1" dirty="0"/>
          </a:p>
        </p:txBody>
      </p:sp>
      <p:graphicFrame>
        <p:nvGraphicFramePr>
          <p:cNvPr id="5" name="Tabel 4">
            <a:extLst>
              <a:ext uri="{FF2B5EF4-FFF2-40B4-BE49-F238E27FC236}">
                <a16:creationId xmlns:a16="http://schemas.microsoft.com/office/drawing/2014/main" id="{1A7AAB07-BD3E-1C3F-EB17-4FE733C954E4}"/>
              </a:ext>
            </a:extLst>
          </p:cNvPr>
          <p:cNvGraphicFramePr>
            <a:graphicFrameLocks noGrp="1"/>
          </p:cNvGraphicFramePr>
          <p:nvPr>
            <p:extLst>
              <p:ext uri="{D42A27DB-BD31-4B8C-83A1-F6EECF244321}">
                <p14:modId xmlns:p14="http://schemas.microsoft.com/office/powerpoint/2010/main" val="2105508502"/>
              </p:ext>
            </p:extLst>
          </p:nvPr>
        </p:nvGraphicFramePr>
        <p:xfrm>
          <a:off x="889889" y="1921535"/>
          <a:ext cx="10710625" cy="4419936"/>
        </p:xfrm>
        <a:graphic>
          <a:graphicData uri="http://schemas.openxmlformats.org/drawingml/2006/table">
            <a:tbl>
              <a:tblPr firstRow="1" firstCol="1" bandRow="1"/>
              <a:tblGrid>
                <a:gridCol w="2254182">
                  <a:extLst>
                    <a:ext uri="{9D8B030D-6E8A-4147-A177-3AD203B41FA5}">
                      <a16:colId xmlns:a16="http://schemas.microsoft.com/office/drawing/2014/main" val="3521889761"/>
                    </a:ext>
                  </a:extLst>
                </a:gridCol>
                <a:gridCol w="2067025">
                  <a:extLst>
                    <a:ext uri="{9D8B030D-6E8A-4147-A177-3AD203B41FA5}">
                      <a16:colId xmlns:a16="http://schemas.microsoft.com/office/drawing/2014/main" val="972233626"/>
                    </a:ext>
                  </a:extLst>
                </a:gridCol>
                <a:gridCol w="6389418">
                  <a:extLst>
                    <a:ext uri="{9D8B030D-6E8A-4147-A177-3AD203B41FA5}">
                      <a16:colId xmlns:a16="http://schemas.microsoft.com/office/drawing/2014/main" val="3536875677"/>
                    </a:ext>
                  </a:extLst>
                </a:gridCol>
              </a:tblGrid>
              <a:tr h="309632">
                <a:tc gridSpan="3">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200" cap="small" dirty="0">
                          <a:effectLst/>
                          <a:latin typeface="Times New Roman" panose="02020603050405020304" pitchFamily="18" charset="0"/>
                          <a:ea typeface="Calibri" panose="020F0502020204030204" pitchFamily="34" charset="0"/>
                          <a:cs typeface="Times New Roman" panose="02020603050405020304" pitchFamily="18" charset="0"/>
                        </a:rPr>
                        <a:t>Ester </a:t>
                      </a:r>
                      <a:r>
                        <a:rPr lang="en-US" sz="1200" cap="small" dirty="0" err="1">
                          <a:effectLst/>
                          <a:latin typeface="Times New Roman" panose="02020603050405020304" pitchFamily="18" charset="0"/>
                          <a:ea typeface="Calibri" panose="020F0502020204030204" pitchFamily="34" charset="0"/>
                          <a:cs typeface="Times New Roman" panose="02020603050405020304" pitchFamily="18" charset="0"/>
                        </a:rPr>
                        <a:t>Hamori</a:t>
                      </a:r>
                      <a:r>
                        <a:rPr lang="en-US" sz="1200" cap="small" dirty="0">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nl-BE" sz="12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Arial" panose="020B0604020202020204" pitchFamily="34" charset="0"/>
                        </a:rPr>
                        <a:t>Hamori</a:t>
                      </a:r>
                      <a:r>
                        <a:rPr kumimoji="0" lang="en-US" altLang="nl-BE"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r>
                        <a:rPr kumimoji="0" lang="en-US" altLang="nl-BE" sz="12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Arial" panose="020B0604020202020204" pitchFamily="34" charset="0"/>
                        </a:rPr>
                        <a:t>“When Gods Were Men”, </a:t>
                      </a:r>
                      <a:r>
                        <a:rPr kumimoji="0" lang="en-US" altLang="nl-BE"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Arial" panose="020B0604020202020204" pitchFamily="34" charset="0"/>
                        </a:rPr>
                        <a:t>p. 28-33.</a:t>
                      </a:r>
                      <a:r>
                        <a:rPr kumimoji="0" lang="nl-BE" altLang="nl-BE"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Arial" panose="020B0604020202020204" pitchFamily="34" charset="0"/>
                        </a:rPr>
                        <a:t>)</a:t>
                      </a:r>
                      <a:endParaRPr kumimoji="0" lang="en-US" altLang="nl-BE" sz="2800" b="0" i="0" u="none" strike="noStrike" cap="none" normalizeH="0" baseline="0" dirty="0">
                        <a:ln>
                          <a:noFill/>
                        </a:ln>
                        <a:solidFill>
                          <a:schemeClr val="tx1"/>
                        </a:solidFill>
                        <a:effectLst/>
                        <a:latin typeface="Arial" panose="020B0604020202020204" pitchFamily="34" charset="0"/>
                      </a:endParaRPr>
                    </a:p>
                  </a:txBody>
                  <a:tcPr marL="57626" marR="57626"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4239478909"/>
                  </a:ext>
                </a:extLst>
              </a:tr>
              <a:tr h="340583">
                <a:tc>
                  <a:txBody>
                    <a:bodyPr/>
                    <a:lstStyle/>
                    <a:p>
                      <a:pPr algn="just">
                        <a:lnSpc>
                          <a:spcPct val="100000"/>
                        </a:lnSpc>
                        <a:spcAft>
                          <a:spcPts val="0"/>
                        </a:spcAft>
                      </a:pP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Type of anthropomorphism</a:t>
                      </a:r>
                      <a:endParaRPr lang="nl-BE" sz="1200" dirty="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Subcategory</a:t>
                      </a:r>
                      <a:endParaRPr lang="nl-BE" sz="1200" dirty="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Explanation</a:t>
                      </a:r>
                      <a:endParaRPr lang="nl-BE" sz="1200" dirty="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90006232"/>
                  </a:ext>
                </a:extLst>
              </a:tr>
              <a:tr h="347585">
                <a:tc>
                  <a:txBody>
                    <a:bodyPr/>
                    <a:lstStyle/>
                    <a:p>
                      <a:pPr algn="just">
                        <a:lnSpc>
                          <a:spcPct val="100000"/>
                        </a:lnSpc>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Physical Anthropomorphism</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just">
                        <a:lnSpc>
                          <a:spcPct val="100000"/>
                        </a:lnSpc>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Concrete anthropomorphism</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Concrete bodily activities</a:t>
                      </a:r>
                      <a:endParaRPr lang="nl-BE" sz="1400" dirty="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711213"/>
                  </a:ext>
                </a:extLst>
              </a:tr>
              <a:tr h="760513">
                <a:tc>
                  <a:txBody>
                    <a:bodyPr/>
                    <a:lstStyle/>
                    <a:p>
                      <a:pPr algn="just">
                        <a:lnSpc>
                          <a:spcPct val="100000"/>
                        </a:lnSpc>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just">
                        <a:lnSpc>
                          <a:spcPct val="100000"/>
                        </a:lnSpc>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Envisioned anthropomorphism</a:t>
                      </a:r>
                      <a:endParaRPr lang="nl-BE" sz="1400" dirty="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“The defining feature of this category of anthropomorphism is its restriction to an appearance within a vision or dream; the range of characteristics within these appearances is of secondary interest.”</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8309717"/>
                  </a:ext>
                </a:extLst>
              </a:tr>
              <a:tr h="532471">
                <a:tc>
                  <a:txBody>
                    <a:bodyPr/>
                    <a:lstStyle/>
                    <a:p>
                      <a:pPr algn="just">
                        <a:lnSpc>
                          <a:spcPct val="100000"/>
                        </a:lnSpc>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just">
                        <a:lnSpc>
                          <a:spcPct val="100000"/>
                        </a:lnSpc>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Immanent anthropomorphism</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In some texts, God is described in anthropomorphic terms and seems to be immanent but is not explicitly depicted as physically embodied.” (e.g. Pillar of clouds)</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6566997"/>
                  </a:ext>
                </a:extLst>
              </a:tr>
              <a:tr h="760513">
                <a:tc>
                  <a:txBody>
                    <a:bodyPr/>
                    <a:lstStyle/>
                    <a:p>
                      <a:pPr algn="just">
                        <a:lnSpc>
                          <a:spcPct val="100000"/>
                        </a:lnSpc>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tcPr>
                </a:tc>
                <a:tc>
                  <a:txBody>
                    <a:bodyPr/>
                    <a:lstStyle/>
                    <a:p>
                      <a:pPr algn="just">
                        <a:lnSpc>
                          <a:spcPct val="100000"/>
                        </a:lnSpc>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Transcendent anthropomorphism</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“Yahweh is described in anthropomorphic terms, but is not concretely embodied, not explicitly envisioned, and not immanent. Instead, he is portrayed in anthropomorphic terms, but in the heavens.”</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980946"/>
                  </a:ext>
                </a:extLst>
              </a:tr>
              <a:tr h="1289504">
                <a:tc>
                  <a:txBody>
                    <a:bodyPr/>
                    <a:lstStyle/>
                    <a:p>
                      <a:pPr algn="just">
                        <a:lnSpc>
                          <a:spcPct val="100000"/>
                        </a:lnSpc>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400" dirty="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lnSpc>
                          <a:spcPct val="100000"/>
                        </a:lnSpc>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Figurative anthropomorphism</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lnSpc>
                          <a:spcPct val="100000"/>
                        </a:lnSpc>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“This representational language should not be muddled with other more literal types of anthropomorphism. Even allowing for a holdover from more literal conceptions of a divine saving arm (and so on), these impressions as preserved are symbolic imagery” (e.g. God’s strong hand)</a:t>
                      </a:r>
                      <a:endParaRPr lang="nl-BE" sz="1400" dirty="0">
                        <a:effectLst/>
                        <a:latin typeface="Times New Roman" panose="02020603050405020304" pitchFamily="18" charset="0"/>
                        <a:ea typeface="Calibri" panose="020F0502020204030204" pitchFamily="34" charset="0"/>
                        <a:cs typeface="Arial" panose="020B0604020202020204" pitchFamily="34" charset="0"/>
                      </a:endParaRPr>
                    </a:p>
                    <a:p>
                      <a:pPr algn="just">
                        <a:lnSpc>
                          <a:spcPct val="100000"/>
                        </a:lnSpc>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400" dirty="0">
                        <a:effectLst/>
                        <a:latin typeface="Times New Roman" panose="02020603050405020304" pitchFamily="18" charset="0"/>
                        <a:ea typeface="Calibri" panose="020F0502020204030204" pitchFamily="34" charset="0"/>
                        <a:cs typeface="Arial" panose="020B0604020202020204" pitchFamily="34" charset="0"/>
                      </a:endParaRPr>
                    </a:p>
                  </a:txBody>
                  <a:tcPr marL="57626" marR="57626"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8779842"/>
                  </a:ext>
                </a:extLst>
              </a:tr>
            </a:tbl>
          </a:graphicData>
        </a:graphic>
      </p:graphicFrame>
      <p:sp>
        <p:nvSpPr>
          <p:cNvPr id="6" name="Rectangle 1">
            <a:extLst>
              <a:ext uri="{FF2B5EF4-FFF2-40B4-BE49-F238E27FC236}">
                <a16:creationId xmlns:a16="http://schemas.microsoft.com/office/drawing/2014/main" id="{7A59412B-00EF-E8A4-0293-C81658391DC9}"/>
              </a:ext>
            </a:extLst>
          </p:cNvPr>
          <p:cNvSpPr>
            <a:spLocks noChangeArrowheads="1"/>
          </p:cNvSpPr>
          <p:nvPr/>
        </p:nvSpPr>
        <p:spPr bwMode="auto">
          <a:xfrm>
            <a:off x="3397250" y="23257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1800" b="0" i="0" u="none" strike="noStrike" cap="none" normalizeH="0" baseline="0">
                <a:ln>
                  <a:noFill/>
                </a:ln>
                <a:solidFill>
                  <a:schemeClr val="tx1"/>
                </a:solidFill>
                <a:effectLst/>
                <a:latin typeface="Arial" panose="020B0604020202020204" pitchFamily="34" charset="0"/>
              </a:rPr>
            </a:br>
            <a:endParaRPr kumimoji="0" lang="nl-BE" altLang="nl-BE" sz="1800" b="0" i="0" u="none" strike="noStrike" cap="none" normalizeH="0" baseline="0">
              <a:ln>
                <a:noFill/>
              </a:ln>
              <a:solidFill>
                <a:schemeClr val="tx1"/>
              </a:solidFill>
              <a:effectLst/>
              <a:latin typeface="Arial" panose="020B0604020202020204" pitchFamily="34" charset="0"/>
            </a:endParaRPr>
          </a:p>
        </p:txBody>
      </p:sp>
      <p:sp>
        <p:nvSpPr>
          <p:cNvPr id="9" name="Rectangle 3">
            <a:extLst>
              <a:ext uri="{FF2B5EF4-FFF2-40B4-BE49-F238E27FC236}">
                <a16:creationId xmlns:a16="http://schemas.microsoft.com/office/drawing/2014/main" id="{C7219EDF-C2FC-E8DF-9F67-1424A2B3EDD3}"/>
              </a:ext>
            </a:extLst>
          </p:cNvPr>
          <p:cNvSpPr>
            <a:spLocks noChangeArrowheads="1"/>
          </p:cNvSpPr>
          <p:nvPr/>
        </p:nvSpPr>
        <p:spPr bwMode="auto">
          <a:xfrm>
            <a:off x="9400884" y="237760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nl-B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30391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Anthropomorphisme</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391705" y="1223439"/>
            <a:ext cx="10558235" cy="2308324"/>
          </a:xfrm>
          <a:prstGeom prst="rect">
            <a:avLst/>
          </a:prstGeom>
          <a:noFill/>
        </p:spPr>
        <p:txBody>
          <a:bodyPr wrap="square" rtlCol="0">
            <a:spAutoFit/>
          </a:bodyPr>
          <a:lstStyle/>
          <a:p>
            <a:pPr marL="342900" indent="-342900">
              <a:buAutoNum type="alphaUcPeriod"/>
            </a:pPr>
            <a:r>
              <a:rPr lang="fr-FR" b="1" dirty="0">
                <a:solidFill>
                  <a:srgbClr val="00214E"/>
                </a:solidFill>
              </a:rPr>
              <a:t>DEFINITION</a:t>
            </a:r>
          </a:p>
          <a:p>
            <a:pPr marL="742950" lvl="1" indent="-285750">
              <a:buFont typeface="Courier New" panose="02070309020205020404" pitchFamily="49" charset="0"/>
              <a:buChar char="o"/>
            </a:pPr>
            <a:r>
              <a:rPr lang="fr-FR" dirty="0">
                <a:solidFill>
                  <a:srgbClr val="00214E"/>
                </a:solidFill>
              </a:rPr>
              <a:t>Quelques définitions et distinctions</a:t>
            </a:r>
          </a:p>
          <a:p>
            <a:pPr marL="742950" lvl="1" indent="-285750">
              <a:buFont typeface="Courier New" panose="02070309020205020404" pitchFamily="49" charset="0"/>
              <a:buChar char="o"/>
            </a:pPr>
            <a:endParaRPr lang="fr-FR" dirty="0">
              <a:solidFill>
                <a:srgbClr val="00214E"/>
              </a:solidFill>
            </a:endParaRPr>
          </a:p>
          <a:p>
            <a:pPr lvl="1"/>
            <a:endParaRPr lang="fr-FR" dirty="0">
              <a:solidFill>
                <a:srgbClr val="00214E"/>
              </a:solidFill>
            </a:endParaRPr>
          </a:p>
          <a:p>
            <a:endParaRPr lang="nl-BE" dirty="0">
              <a:solidFill>
                <a:srgbClr val="00214E"/>
              </a:solidFill>
            </a:endParaRPr>
          </a:p>
          <a:p>
            <a:endParaRPr lang="nl-BE" b="1" dirty="0">
              <a:solidFill>
                <a:srgbClr val="00214E"/>
              </a:solidFill>
            </a:endParaRPr>
          </a:p>
          <a:p>
            <a:endParaRPr lang="nl-BE" b="1" dirty="0"/>
          </a:p>
          <a:p>
            <a:endParaRPr lang="nl-BE" b="1" dirty="0"/>
          </a:p>
        </p:txBody>
      </p:sp>
      <p:sp>
        <p:nvSpPr>
          <p:cNvPr id="6" name="Rectangle 1">
            <a:extLst>
              <a:ext uri="{FF2B5EF4-FFF2-40B4-BE49-F238E27FC236}">
                <a16:creationId xmlns:a16="http://schemas.microsoft.com/office/drawing/2014/main" id="{7A59412B-00EF-E8A4-0293-C81658391DC9}"/>
              </a:ext>
            </a:extLst>
          </p:cNvPr>
          <p:cNvSpPr>
            <a:spLocks noChangeArrowheads="1"/>
          </p:cNvSpPr>
          <p:nvPr/>
        </p:nvSpPr>
        <p:spPr bwMode="auto">
          <a:xfrm>
            <a:off x="3397250" y="23257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1800" b="0" i="0" u="none" strike="noStrike" cap="none" normalizeH="0" baseline="0">
                <a:ln>
                  <a:noFill/>
                </a:ln>
                <a:solidFill>
                  <a:schemeClr val="tx1"/>
                </a:solidFill>
                <a:effectLst/>
                <a:latin typeface="Arial" panose="020B0604020202020204" pitchFamily="34" charset="0"/>
              </a:rPr>
            </a:br>
            <a:endParaRPr kumimoji="0" lang="nl-BE" altLang="nl-BE" sz="1800" b="0" i="0" u="none" strike="noStrike" cap="none" normalizeH="0" baseline="0">
              <a:ln>
                <a:noFill/>
              </a:ln>
              <a:solidFill>
                <a:schemeClr val="tx1"/>
              </a:solidFill>
              <a:effectLst/>
              <a:latin typeface="Arial" panose="020B0604020202020204" pitchFamily="34" charset="0"/>
            </a:endParaRPr>
          </a:p>
        </p:txBody>
      </p:sp>
      <p:sp>
        <p:nvSpPr>
          <p:cNvPr id="9" name="Rectangle 3">
            <a:extLst>
              <a:ext uri="{FF2B5EF4-FFF2-40B4-BE49-F238E27FC236}">
                <a16:creationId xmlns:a16="http://schemas.microsoft.com/office/drawing/2014/main" id="{C7219EDF-C2FC-E8DF-9F67-1424A2B3EDD3}"/>
              </a:ext>
            </a:extLst>
          </p:cNvPr>
          <p:cNvSpPr>
            <a:spLocks noChangeArrowheads="1"/>
          </p:cNvSpPr>
          <p:nvPr/>
        </p:nvSpPr>
        <p:spPr bwMode="auto">
          <a:xfrm>
            <a:off x="9400884" y="237760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nl-BE" sz="1800" b="0" i="0" u="none" strike="noStrike" cap="none" normalizeH="0" baseline="0" dirty="0">
              <a:ln>
                <a:noFill/>
              </a:ln>
              <a:solidFill>
                <a:schemeClr val="tx1"/>
              </a:solidFill>
              <a:effectLst/>
              <a:latin typeface="Arial" panose="020B0604020202020204" pitchFamily="34" charset="0"/>
            </a:endParaRPr>
          </a:p>
        </p:txBody>
      </p:sp>
      <p:graphicFrame>
        <p:nvGraphicFramePr>
          <p:cNvPr id="8" name="Tabel 7">
            <a:extLst>
              <a:ext uri="{FF2B5EF4-FFF2-40B4-BE49-F238E27FC236}">
                <a16:creationId xmlns:a16="http://schemas.microsoft.com/office/drawing/2014/main" id="{47F53DE7-9C8E-3B44-4FCB-9EACDA565FDC}"/>
              </a:ext>
            </a:extLst>
          </p:cNvPr>
          <p:cNvGraphicFramePr>
            <a:graphicFrameLocks noGrp="1"/>
          </p:cNvGraphicFramePr>
          <p:nvPr>
            <p:extLst>
              <p:ext uri="{D42A27DB-BD31-4B8C-83A1-F6EECF244321}">
                <p14:modId xmlns:p14="http://schemas.microsoft.com/office/powerpoint/2010/main" val="1222602617"/>
              </p:ext>
            </p:extLst>
          </p:nvPr>
        </p:nvGraphicFramePr>
        <p:xfrm>
          <a:off x="984069" y="1885915"/>
          <a:ext cx="10438436" cy="4486962"/>
        </p:xfrm>
        <a:graphic>
          <a:graphicData uri="http://schemas.openxmlformats.org/drawingml/2006/table">
            <a:tbl>
              <a:tblPr firstRow="1" firstCol="1" bandRow="1"/>
              <a:tblGrid>
                <a:gridCol w="3622070">
                  <a:extLst>
                    <a:ext uri="{9D8B030D-6E8A-4147-A177-3AD203B41FA5}">
                      <a16:colId xmlns:a16="http://schemas.microsoft.com/office/drawing/2014/main" val="1864495366"/>
                    </a:ext>
                  </a:extLst>
                </a:gridCol>
                <a:gridCol w="2859120">
                  <a:extLst>
                    <a:ext uri="{9D8B030D-6E8A-4147-A177-3AD203B41FA5}">
                      <a16:colId xmlns:a16="http://schemas.microsoft.com/office/drawing/2014/main" val="2390742124"/>
                    </a:ext>
                  </a:extLst>
                </a:gridCol>
                <a:gridCol w="3957246">
                  <a:extLst>
                    <a:ext uri="{9D8B030D-6E8A-4147-A177-3AD203B41FA5}">
                      <a16:colId xmlns:a16="http://schemas.microsoft.com/office/drawing/2014/main" val="4041181263"/>
                    </a:ext>
                  </a:extLst>
                </a:gridCol>
              </a:tblGrid>
              <a:tr h="199437">
                <a:tc gridSpan="3">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600" cap="small" dirty="0">
                          <a:effectLst/>
                          <a:latin typeface="Times New Roman" panose="02020603050405020304" pitchFamily="18" charset="0"/>
                          <a:ea typeface="Calibri" panose="020F0502020204030204" pitchFamily="34" charset="0"/>
                          <a:cs typeface="Times New Roman" panose="02020603050405020304" pitchFamily="18" charset="0"/>
                        </a:rPr>
                        <a:t>Anne </a:t>
                      </a:r>
                      <a:r>
                        <a:rPr lang="en-US" sz="1600" cap="small" dirty="0" err="1">
                          <a:effectLst/>
                          <a:latin typeface="Times New Roman" panose="02020603050405020304" pitchFamily="18" charset="0"/>
                          <a:ea typeface="Calibri" panose="020F0502020204030204" pitchFamily="34" charset="0"/>
                          <a:cs typeface="Times New Roman" panose="02020603050405020304" pitchFamily="18" charset="0"/>
                        </a:rPr>
                        <a:t>Knafl</a:t>
                      </a:r>
                      <a:r>
                        <a:rPr lang="en-US" sz="1600" cap="small" dirty="0">
                          <a:effectLst/>
                          <a:latin typeface="Times New Roman" panose="02020603050405020304" pitchFamily="18" charset="0"/>
                          <a:ea typeface="Calibri" panose="020F0502020204030204" pitchFamily="34" charset="0"/>
                          <a:cs typeface="Times New Roman" panose="02020603050405020304" pitchFamily="18" charset="0"/>
                        </a:rPr>
                        <a:t> </a:t>
                      </a:r>
                      <a:r>
                        <a:rPr kumimoji="0" lang="nl-BE"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Arial" panose="020B0604020202020204" pitchFamily="34" charset="0"/>
                        </a:rPr>
                        <a:t>(</a:t>
                      </a:r>
                      <a:r>
                        <a:rPr kumimoji="0" lang="en-US" altLang="nl-BE" sz="16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Arial" panose="020B0604020202020204" pitchFamily="34" charset="0"/>
                        </a:rPr>
                        <a:t>Knafl</a:t>
                      </a:r>
                      <a:r>
                        <a:rPr kumimoji="0" lang="en-US" altLang="nl-BE"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r>
                        <a:rPr kumimoji="0" lang="en-US" altLang="nl-BE" sz="16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Arial" panose="020B0604020202020204" pitchFamily="34" charset="0"/>
                        </a:rPr>
                        <a:t>Forming God</a:t>
                      </a:r>
                      <a:r>
                        <a:rPr kumimoji="0" lang="en-US" altLang="nl-BE"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Arial" panose="020B0604020202020204" pitchFamily="34" charset="0"/>
                        </a:rPr>
                        <a:t>, p. 256-266.)</a:t>
                      </a:r>
                      <a:endParaRPr kumimoji="0" lang="en-US" altLang="nl-BE" sz="3600" b="0" i="0" u="none" strike="noStrike" cap="none" normalizeH="0" baseline="0" dirty="0">
                        <a:ln>
                          <a:noFill/>
                        </a:ln>
                        <a:solidFill>
                          <a:schemeClr val="tx1"/>
                        </a:solidFill>
                        <a:effectLst/>
                        <a:latin typeface="Arial" panose="020B0604020202020204" pitchFamily="34" charset="0"/>
                      </a:endParaRPr>
                    </a:p>
                  </a:txBody>
                  <a:tcPr marL="19248" marR="19248"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4003066360"/>
                  </a:ext>
                </a:extLst>
              </a:tr>
              <a:tr h="288690">
                <a:tc>
                  <a:txBody>
                    <a:bodyPr/>
                    <a:lstStyle/>
                    <a:p>
                      <a:pPr algn="just">
                        <a:lnSpc>
                          <a:spcPct val="100000"/>
                        </a:lnSpc>
                        <a:spcAft>
                          <a:spcPts val="0"/>
                        </a:spcAft>
                      </a:pP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Type of anthropomorphism</a:t>
                      </a:r>
                      <a:endParaRPr lang="nl-BE" sz="1600" dirty="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i="1">
                          <a:effectLst/>
                          <a:latin typeface="Times New Roman" panose="02020603050405020304" pitchFamily="18" charset="0"/>
                          <a:ea typeface="Calibri" panose="020F0502020204030204" pitchFamily="34" charset="0"/>
                          <a:cs typeface="Times New Roman" panose="02020603050405020304" pitchFamily="18" charset="0"/>
                        </a:rPr>
                        <a:t>Subcategory</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i="1">
                          <a:effectLst/>
                          <a:latin typeface="Times New Roman" panose="02020603050405020304" pitchFamily="18" charset="0"/>
                          <a:ea typeface="Calibri" panose="020F0502020204030204" pitchFamily="34" charset="0"/>
                          <a:cs typeface="Times New Roman" panose="02020603050405020304" pitchFamily="18" charset="0"/>
                        </a:rPr>
                        <a:t>Sub-subcategory</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5748640"/>
                  </a:ext>
                </a:extLst>
              </a:tr>
              <a:tr h="288690">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Corporeal anthropomorphism</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0867045"/>
                  </a:ext>
                </a:extLst>
              </a:tr>
              <a:tr h="366886">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Concrete corporeality</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External/internal</a:t>
                      </a:r>
                      <a:endParaRPr lang="nl-BE" sz="1600" dirty="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7709375"/>
                  </a:ext>
                </a:extLst>
              </a:tr>
              <a:tr h="199437">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Figurative corporeality</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7372312"/>
                  </a:ext>
                </a:extLst>
              </a:tr>
              <a:tr h="199437">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Ambiguous</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0552506"/>
                  </a:ext>
                </a:extLst>
              </a:tr>
              <a:tr h="288690">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Proximate anthropomorphism</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7869940"/>
                  </a:ext>
                </a:extLst>
              </a:tr>
              <a:tr h="199437">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Animate proximity</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5523667"/>
                  </a:ext>
                </a:extLst>
              </a:tr>
              <a:tr h="199437">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Passive proximity</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190566"/>
                  </a:ext>
                </a:extLst>
              </a:tr>
              <a:tr h="288690">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Interactive anthropomorphism</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3589496"/>
                  </a:ext>
                </a:extLst>
              </a:tr>
              <a:tr h="199437">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Power</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1051303"/>
                  </a:ext>
                </a:extLst>
              </a:tr>
              <a:tr h="366886">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Speech</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Realistic/contextless</a:t>
                      </a:r>
                      <a:endParaRPr lang="nl-BE" sz="1600" dirty="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9427249"/>
                  </a:ext>
                </a:extLst>
              </a:tr>
              <a:tr h="299502">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Characteristic anthropomorphism</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Royal/martial/parental</a:t>
                      </a:r>
                      <a:endParaRPr lang="nl-BE" sz="1600" dirty="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9807507"/>
                  </a:ext>
                </a:extLst>
              </a:tr>
              <a:tr h="299786">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Social</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Relational/ritual</a:t>
                      </a:r>
                      <a:endParaRPr lang="nl-BE" sz="1600" dirty="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a:effectLst/>
                          <a:latin typeface="Times New Roman" panose="02020603050405020304" pitchFamily="18" charset="0"/>
                          <a:ea typeface="Calibri" panose="020F0502020204030204" pitchFamily="34" charset="0"/>
                          <a:cs typeface="Times New Roman" panose="02020603050405020304" pitchFamily="18" charset="0"/>
                        </a:rPr>
                        <a:t> </a:t>
                      </a:r>
                      <a:endParaRPr lang="nl-BE" sz="160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41459522"/>
                  </a:ext>
                </a:extLst>
              </a:tr>
              <a:tr h="536102">
                <a:tc>
                  <a:txBody>
                    <a:bodyPr/>
                    <a:lstStyle/>
                    <a:p>
                      <a:pPr algn="just">
                        <a:lnSpc>
                          <a:spcPct val="100000"/>
                        </a:lnSpc>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Mediated</a:t>
                      </a:r>
                      <a:endParaRPr lang="nl-BE" sz="1600" dirty="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Spatiotemporal/experiential/proxy</a:t>
                      </a:r>
                      <a:endParaRPr lang="nl-BE" sz="1600" dirty="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endParaRPr lang="nl-BE" sz="1600" dirty="0">
                        <a:effectLst/>
                        <a:latin typeface="Times New Roman" panose="02020603050405020304" pitchFamily="18" charset="0"/>
                        <a:ea typeface="Calibri" panose="020F0502020204030204" pitchFamily="34" charset="0"/>
                        <a:cs typeface="Arial" panose="020B0604020202020204" pitchFamily="34" charset="0"/>
                      </a:endParaRPr>
                    </a:p>
                  </a:txBody>
                  <a:tcPr marL="19248" marR="19248"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3049926"/>
                  </a:ext>
                </a:extLst>
              </a:tr>
            </a:tbl>
          </a:graphicData>
        </a:graphic>
      </p:graphicFrame>
      <p:sp>
        <p:nvSpPr>
          <p:cNvPr id="10" name="Rectangle 1">
            <a:extLst>
              <a:ext uri="{FF2B5EF4-FFF2-40B4-BE49-F238E27FC236}">
                <a16:creationId xmlns:a16="http://schemas.microsoft.com/office/drawing/2014/main" id="{7117326D-B849-9F1F-3DC1-8FF7B5546D11}"/>
              </a:ext>
            </a:extLst>
          </p:cNvPr>
          <p:cNvSpPr>
            <a:spLocks noChangeArrowheads="1"/>
          </p:cNvSpPr>
          <p:nvPr/>
        </p:nvSpPr>
        <p:spPr bwMode="auto">
          <a:xfrm>
            <a:off x="5287963" y="1045260"/>
            <a:ext cx="3885630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1800" b="0" i="0" u="none" strike="noStrike" cap="none" normalizeH="0" baseline="0">
                <a:ln>
                  <a:noFill/>
                </a:ln>
                <a:solidFill>
                  <a:schemeClr val="tx1"/>
                </a:solidFill>
                <a:effectLst/>
                <a:latin typeface="Arial" panose="020B0604020202020204" pitchFamily="34" charset="0"/>
              </a:rPr>
            </a:br>
            <a:endParaRPr kumimoji="0" lang="nl-BE" altLang="nl-BE"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73587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Anthropomorphisme</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391705" y="1223439"/>
            <a:ext cx="10558235" cy="2308324"/>
          </a:xfrm>
          <a:prstGeom prst="rect">
            <a:avLst/>
          </a:prstGeom>
          <a:noFill/>
        </p:spPr>
        <p:txBody>
          <a:bodyPr wrap="square" rtlCol="0">
            <a:spAutoFit/>
          </a:bodyPr>
          <a:lstStyle/>
          <a:p>
            <a:pPr marL="342900" indent="-342900">
              <a:buAutoNum type="alphaUcPeriod"/>
            </a:pPr>
            <a:r>
              <a:rPr lang="fr-FR" b="1" dirty="0">
                <a:solidFill>
                  <a:srgbClr val="00214E"/>
                </a:solidFill>
              </a:rPr>
              <a:t>DEFINITION</a:t>
            </a:r>
          </a:p>
          <a:p>
            <a:pPr marL="742950" lvl="1" indent="-285750">
              <a:buFont typeface="Courier New" panose="02070309020205020404" pitchFamily="49" charset="0"/>
              <a:buChar char="o"/>
            </a:pPr>
            <a:r>
              <a:rPr lang="fr-FR" dirty="0">
                <a:solidFill>
                  <a:srgbClr val="00214E"/>
                </a:solidFill>
              </a:rPr>
              <a:t>Quelques définitions et distinctions</a:t>
            </a:r>
          </a:p>
          <a:p>
            <a:pPr marL="742950" lvl="1" indent="-285750">
              <a:buFont typeface="Courier New" panose="02070309020205020404" pitchFamily="49" charset="0"/>
              <a:buChar char="o"/>
            </a:pPr>
            <a:endParaRPr lang="fr-FR" dirty="0">
              <a:solidFill>
                <a:srgbClr val="00214E"/>
              </a:solidFill>
            </a:endParaRPr>
          </a:p>
          <a:p>
            <a:pPr lvl="1"/>
            <a:endParaRPr lang="fr-FR" dirty="0">
              <a:solidFill>
                <a:srgbClr val="00214E"/>
              </a:solidFill>
            </a:endParaRPr>
          </a:p>
          <a:p>
            <a:endParaRPr lang="nl-BE" dirty="0">
              <a:solidFill>
                <a:srgbClr val="00214E"/>
              </a:solidFill>
            </a:endParaRPr>
          </a:p>
          <a:p>
            <a:endParaRPr lang="nl-BE" b="1" dirty="0">
              <a:solidFill>
                <a:srgbClr val="00214E"/>
              </a:solidFill>
            </a:endParaRPr>
          </a:p>
          <a:p>
            <a:endParaRPr lang="nl-BE" b="1" dirty="0"/>
          </a:p>
          <a:p>
            <a:endParaRPr lang="nl-BE" b="1" dirty="0"/>
          </a:p>
        </p:txBody>
      </p:sp>
      <p:sp>
        <p:nvSpPr>
          <p:cNvPr id="6" name="Rectangle 1">
            <a:extLst>
              <a:ext uri="{FF2B5EF4-FFF2-40B4-BE49-F238E27FC236}">
                <a16:creationId xmlns:a16="http://schemas.microsoft.com/office/drawing/2014/main" id="{7A59412B-00EF-E8A4-0293-C81658391DC9}"/>
              </a:ext>
            </a:extLst>
          </p:cNvPr>
          <p:cNvSpPr>
            <a:spLocks noChangeArrowheads="1"/>
          </p:cNvSpPr>
          <p:nvPr/>
        </p:nvSpPr>
        <p:spPr bwMode="auto">
          <a:xfrm>
            <a:off x="3397250" y="23257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1800" b="0" i="0" u="none" strike="noStrike" cap="none" normalizeH="0" baseline="0">
                <a:ln>
                  <a:noFill/>
                </a:ln>
                <a:solidFill>
                  <a:schemeClr val="tx1"/>
                </a:solidFill>
                <a:effectLst/>
                <a:latin typeface="Arial" panose="020B0604020202020204" pitchFamily="34" charset="0"/>
              </a:rPr>
            </a:br>
            <a:endParaRPr kumimoji="0" lang="nl-BE" altLang="nl-BE" sz="1800" b="0" i="0" u="none" strike="noStrike" cap="none" normalizeH="0" baseline="0">
              <a:ln>
                <a:noFill/>
              </a:ln>
              <a:solidFill>
                <a:schemeClr val="tx1"/>
              </a:solidFill>
              <a:effectLst/>
              <a:latin typeface="Arial" panose="020B0604020202020204" pitchFamily="34" charset="0"/>
            </a:endParaRPr>
          </a:p>
        </p:txBody>
      </p:sp>
      <p:sp>
        <p:nvSpPr>
          <p:cNvPr id="9" name="Rectangle 3">
            <a:extLst>
              <a:ext uri="{FF2B5EF4-FFF2-40B4-BE49-F238E27FC236}">
                <a16:creationId xmlns:a16="http://schemas.microsoft.com/office/drawing/2014/main" id="{C7219EDF-C2FC-E8DF-9F67-1424A2B3EDD3}"/>
              </a:ext>
            </a:extLst>
          </p:cNvPr>
          <p:cNvSpPr>
            <a:spLocks noChangeArrowheads="1"/>
          </p:cNvSpPr>
          <p:nvPr/>
        </p:nvSpPr>
        <p:spPr bwMode="auto">
          <a:xfrm>
            <a:off x="9400884" y="237760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nl-BE" sz="1800" b="0" i="0" u="none" strike="noStrike" cap="none" normalizeH="0" baseline="0" dirty="0">
              <a:ln>
                <a:noFill/>
              </a:ln>
              <a:solidFill>
                <a:schemeClr val="tx1"/>
              </a:solidFill>
              <a:effectLst/>
              <a:latin typeface="Arial" panose="020B0604020202020204" pitchFamily="34" charset="0"/>
            </a:endParaRPr>
          </a:p>
        </p:txBody>
      </p:sp>
      <p:sp>
        <p:nvSpPr>
          <p:cNvPr id="10" name="Rectangle 1">
            <a:extLst>
              <a:ext uri="{FF2B5EF4-FFF2-40B4-BE49-F238E27FC236}">
                <a16:creationId xmlns:a16="http://schemas.microsoft.com/office/drawing/2014/main" id="{7117326D-B849-9F1F-3DC1-8FF7B5546D11}"/>
              </a:ext>
            </a:extLst>
          </p:cNvPr>
          <p:cNvSpPr>
            <a:spLocks noChangeArrowheads="1"/>
          </p:cNvSpPr>
          <p:nvPr/>
        </p:nvSpPr>
        <p:spPr bwMode="auto">
          <a:xfrm>
            <a:off x="5287963" y="1045260"/>
            <a:ext cx="3885630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1800" b="0" i="0" u="none" strike="noStrike" cap="none" normalizeH="0" baseline="0">
                <a:ln>
                  <a:noFill/>
                </a:ln>
                <a:solidFill>
                  <a:schemeClr val="tx1"/>
                </a:solidFill>
                <a:effectLst/>
                <a:latin typeface="Arial" panose="020B0604020202020204" pitchFamily="34" charset="0"/>
              </a:rPr>
            </a:br>
            <a:endParaRPr kumimoji="0" lang="nl-BE" altLang="nl-BE" sz="1800" b="0" i="0" u="none" strike="noStrike" cap="none" normalizeH="0" baseline="0">
              <a:ln>
                <a:noFill/>
              </a:ln>
              <a:solidFill>
                <a:schemeClr val="tx1"/>
              </a:solidFill>
              <a:effectLst/>
              <a:latin typeface="Arial" panose="020B0604020202020204" pitchFamily="34" charset="0"/>
            </a:endParaRPr>
          </a:p>
        </p:txBody>
      </p:sp>
      <p:graphicFrame>
        <p:nvGraphicFramePr>
          <p:cNvPr id="14" name="Tabel 13">
            <a:extLst>
              <a:ext uri="{FF2B5EF4-FFF2-40B4-BE49-F238E27FC236}">
                <a16:creationId xmlns:a16="http://schemas.microsoft.com/office/drawing/2014/main" id="{A9C18890-8C4E-D4F3-D4D7-80BB9CC8CFF1}"/>
              </a:ext>
            </a:extLst>
          </p:cNvPr>
          <p:cNvGraphicFramePr>
            <a:graphicFrameLocks noGrp="1"/>
          </p:cNvGraphicFramePr>
          <p:nvPr>
            <p:extLst>
              <p:ext uri="{D42A27DB-BD31-4B8C-83A1-F6EECF244321}">
                <p14:modId xmlns:p14="http://schemas.microsoft.com/office/powerpoint/2010/main" val="2969096449"/>
              </p:ext>
            </p:extLst>
          </p:nvPr>
        </p:nvGraphicFramePr>
        <p:xfrm>
          <a:off x="992505" y="2094249"/>
          <a:ext cx="10558234" cy="3008694"/>
        </p:xfrm>
        <a:graphic>
          <a:graphicData uri="http://schemas.openxmlformats.org/drawingml/2006/table">
            <a:tbl>
              <a:tblPr firstRow="1" firstCol="1" bandRow="1"/>
              <a:tblGrid>
                <a:gridCol w="2310854">
                  <a:extLst>
                    <a:ext uri="{9D8B030D-6E8A-4147-A177-3AD203B41FA5}">
                      <a16:colId xmlns:a16="http://schemas.microsoft.com/office/drawing/2014/main" val="1710544591"/>
                    </a:ext>
                  </a:extLst>
                </a:gridCol>
                <a:gridCol w="8247380">
                  <a:extLst>
                    <a:ext uri="{9D8B030D-6E8A-4147-A177-3AD203B41FA5}">
                      <a16:colId xmlns:a16="http://schemas.microsoft.com/office/drawing/2014/main" val="4058254198"/>
                    </a:ext>
                  </a:extLst>
                </a:gridCol>
              </a:tblGrid>
              <a:tr h="0">
                <a:tc gridSpan="2">
                  <a:txBody>
                    <a:bodyPr/>
                    <a:lstStyle/>
                    <a:p>
                      <a:pPr algn="just">
                        <a:lnSpc>
                          <a:spcPct val="150000"/>
                        </a:lnSpc>
                        <a:spcAft>
                          <a:spcPts val="800"/>
                        </a:spcAft>
                      </a:pPr>
                      <a:r>
                        <a:rPr lang="en-US" sz="1400" cap="small" dirty="0">
                          <a:effectLst/>
                          <a:latin typeface="Times New Roman" panose="02020603050405020304" pitchFamily="18" charset="0"/>
                          <a:ea typeface="Calibri" panose="020F0502020204030204" pitchFamily="34" charset="0"/>
                          <a:cs typeface="Arial" panose="020B0604020202020204" pitchFamily="34" charset="0"/>
                        </a:rPr>
                        <a:t>Peter Machinist (</a:t>
                      </a:r>
                      <a:r>
                        <a:rPr kumimoji="0" lang="en-US" altLang="nl-BE"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Arial" panose="020B0604020202020204" pitchFamily="34" charset="0"/>
                        </a:rPr>
                        <a:t>Machinist, “Anthropomorphism in Mesopotamian Religion”, p. 68)</a:t>
                      </a:r>
                      <a:endParaRPr lang="nl-BE"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hMerge="1">
                  <a:txBody>
                    <a:bodyPr/>
                    <a:lstStyle/>
                    <a:p>
                      <a:endParaRPr lang="nl-BE"/>
                    </a:p>
                  </a:txBody>
                  <a:tcPr/>
                </a:tc>
                <a:extLst>
                  <a:ext uri="{0D108BD9-81ED-4DB2-BD59-A6C34878D82A}">
                    <a16:rowId xmlns:a16="http://schemas.microsoft.com/office/drawing/2014/main" val="1881020324"/>
                  </a:ext>
                </a:extLst>
              </a:tr>
              <a:tr h="0">
                <a:tc>
                  <a:txBody>
                    <a:bodyPr/>
                    <a:lstStyle/>
                    <a:p>
                      <a:pPr algn="just">
                        <a:lnSpc>
                          <a:spcPct val="150000"/>
                        </a:lnSpc>
                        <a:spcAft>
                          <a:spcPts val="800"/>
                        </a:spcAft>
                      </a:pPr>
                      <a:r>
                        <a:rPr lang="en-US" sz="1400" i="1">
                          <a:effectLst/>
                          <a:latin typeface="Times New Roman" panose="02020603050405020304" pitchFamily="18" charset="0"/>
                          <a:ea typeface="Calibri" panose="020F0502020204030204" pitchFamily="34" charset="0"/>
                          <a:cs typeface="Arial" panose="020B0604020202020204" pitchFamily="34" charset="0"/>
                        </a:rPr>
                        <a:t>Type of anthropomorphism</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lnSpc>
                          <a:spcPct val="150000"/>
                        </a:lnSpc>
                        <a:spcAft>
                          <a:spcPts val="800"/>
                        </a:spcAft>
                      </a:pPr>
                      <a:r>
                        <a:rPr lang="en-US" sz="1400" i="1">
                          <a:effectLst/>
                          <a:latin typeface="Times New Roman" panose="02020603050405020304" pitchFamily="18" charset="0"/>
                          <a:ea typeface="Calibri" panose="020F0502020204030204" pitchFamily="34" charset="0"/>
                          <a:cs typeface="Arial" panose="020B0604020202020204" pitchFamily="34" charset="0"/>
                        </a:rPr>
                        <a:t>Explanation</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9782831"/>
                  </a:ext>
                </a:extLst>
              </a:tr>
              <a:tr h="0">
                <a:tc>
                  <a:txBody>
                    <a:bodyPr/>
                    <a:lstStyle/>
                    <a:p>
                      <a:pPr algn="just">
                        <a:lnSpc>
                          <a:spcPct val="150000"/>
                        </a:lnSpc>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Physical</a:t>
                      </a:r>
                      <a:endParaRPr lang="nl-BE"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“The divine being, which we may now call a god, a goddess, or, more broadly, a deity, looks like a human or part of a human, is built on the model of a human, including the sexuality of a human.”</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9762526"/>
                  </a:ext>
                </a:extLst>
              </a:tr>
              <a:tr h="0">
                <a:tc>
                  <a:txBody>
                    <a:bodyPr/>
                    <a:lstStyle/>
                    <a:p>
                      <a:pPr algn="just">
                        <a:lnSpc>
                          <a:spcPct val="150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Functional</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“The god functions as or behaves like a human. For example, male gods and female goddesses can have human-like sexual relations with each other and with human males and females; the gods can form assemblies or monarchic polities, and be given titles that are otherwise used in human affairs.”</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9892052"/>
                  </a:ext>
                </a:extLst>
              </a:tr>
              <a:tr h="0">
                <a:tc>
                  <a:txBody>
                    <a:bodyPr/>
                    <a:lstStyle/>
                    <a:p>
                      <a:pPr algn="just">
                        <a:lnSpc>
                          <a:spcPct val="150000"/>
                        </a:lnSpc>
                        <a:spcAft>
                          <a:spcPts val="800"/>
                        </a:spcAft>
                      </a:pPr>
                      <a:r>
                        <a:rPr lang="en-US" sz="1400">
                          <a:effectLst/>
                          <a:latin typeface="Times New Roman" panose="02020603050405020304" pitchFamily="18" charset="0"/>
                          <a:ea typeface="Calibri" panose="020F0502020204030204" pitchFamily="34" charset="0"/>
                          <a:cs typeface="Arial" panose="020B0604020202020204" pitchFamily="34" charset="0"/>
                        </a:rPr>
                        <a:t>Emotional</a:t>
                      </a:r>
                      <a:endParaRPr lang="nl-BE"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lnSpc>
                          <a:spcPct val="150000"/>
                        </a:lnSpc>
                        <a:spcAft>
                          <a:spcPts val="8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“What is often called anthropopathic: the deity can feel, have the emotions normally found in humans, like anger, joy, lust, pity. It is this attribution of emotion to deities that constitutes the basis for much human prayer and praise directed toward them.”</a:t>
                      </a:r>
                      <a:endParaRPr lang="nl-BE"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7630855"/>
                  </a:ext>
                </a:extLst>
              </a:tr>
            </a:tbl>
          </a:graphicData>
        </a:graphic>
      </p:graphicFrame>
      <p:sp>
        <p:nvSpPr>
          <p:cNvPr id="15" name="Rectangle 4">
            <a:extLst>
              <a:ext uri="{FF2B5EF4-FFF2-40B4-BE49-F238E27FC236}">
                <a16:creationId xmlns:a16="http://schemas.microsoft.com/office/drawing/2014/main" id="{A3BD8F64-EC74-C481-36CA-EED7D769AEC1}"/>
              </a:ext>
            </a:extLst>
          </p:cNvPr>
          <p:cNvSpPr>
            <a:spLocks noChangeArrowheads="1"/>
          </p:cNvSpPr>
          <p:nvPr/>
        </p:nvSpPr>
        <p:spPr bwMode="auto">
          <a:xfrm>
            <a:off x="3225800" y="256381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nl-BE" altLang="nl-BE" sz="1800" b="0" i="0" u="none" strike="noStrike" cap="none" normalizeH="0" baseline="0">
                <a:ln>
                  <a:noFill/>
                </a:ln>
                <a:solidFill>
                  <a:schemeClr val="tx1"/>
                </a:solidFill>
                <a:effectLst/>
                <a:latin typeface="Arial" panose="020B0604020202020204" pitchFamily="34" charset="0"/>
              </a:rPr>
            </a:br>
            <a:endParaRPr kumimoji="0" lang="nl-BE" altLang="nl-BE"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992530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Anthropomorphisme</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803185" y="1347996"/>
            <a:ext cx="10558235" cy="2031325"/>
          </a:xfrm>
          <a:prstGeom prst="rect">
            <a:avLst/>
          </a:prstGeom>
          <a:noFill/>
        </p:spPr>
        <p:txBody>
          <a:bodyPr wrap="square" rtlCol="0">
            <a:spAutoFit/>
          </a:bodyPr>
          <a:lstStyle/>
          <a:p>
            <a:pPr marL="342900" indent="-342900">
              <a:buAutoNum type="alphaUcPeriod"/>
            </a:pPr>
            <a:r>
              <a:rPr lang="fr-FR" b="1" dirty="0">
                <a:solidFill>
                  <a:srgbClr val="00214E"/>
                </a:solidFill>
              </a:rPr>
              <a:t>DEFINITION</a:t>
            </a:r>
          </a:p>
          <a:p>
            <a:pPr marL="342900" indent="-342900">
              <a:buAutoNum type="alphaUcPeriod"/>
            </a:pPr>
            <a:endParaRPr lang="fr-FR" b="1" dirty="0">
              <a:solidFill>
                <a:srgbClr val="00214E"/>
              </a:solidFill>
            </a:endParaRPr>
          </a:p>
          <a:p>
            <a:pPr marL="742950" lvl="1" indent="-285750">
              <a:buFont typeface="Courier New" panose="02070309020205020404" pitchFamily="49" charset="0"/>
              <a:buChar char="o"/>
            </a:pPr>
            <a:r>
              <a:rPr lang="fr-FR" dirty="0">
                <a:solidFill>
                  <a:srgbClr val="00214E"/>
                </a:solidFill>
              </a:rPr>
              <a:t>Les éléments clés:</a:t>
            </a:r>
          </a:p>
          <a:p>
            <a:endParaRPr lang="nl-BE" dirty="0">
              <a:solidFill>
                <a:srgbClr val="00214E"/>
              </a:solidFill>
            </a:endParaRPr>
          </a:p>
          <a:p>
            <a:endParaRPr lang="nl-BE" b="1" dirty="0">
              <a:solidFill>
                <a:srgbClr val="00214E"/>
              </a:solidFill>
            </a:endParaRPr>
          </a:p>
          <a:p>
            <a:endParaRPr lang="nl-BE" b="1" dirty="0"/>
          </a:p>
          <a:p>
            <a:endParaRPr lang="nl-BE" b="1" dirty="0"/>
          </a:p>
        </p:txBody>
      </p:sp>
      <p:pic>
        <p:nvPicPr>
          <p:cNvPr id="8" name="Afbeelding 7">
            <a:extLst>
              <a:ext uri="{FF2B5EF4-FFF2-40B4-BE49-F238E27FC236}">
                <a16:creationId xmlns:a16="http://schemas.microsoft.com/office/drawing/2014/main" id="{7FD848E4-0C8C-A52D-25DE-8FEB9D9658CC}"/>
              </a:ext>
            </a:extLst>
          </p:cNvPr>
          <p:cNvPicPr>
            <a:picLocks noChangeAspect="1"/>
          </p:cNvPicPr>
          <p:nvPr/>
        </p:nvPicPr>
        <p:blipFill>
          <a:blip r:embed="rId3"/>
          <a:stretch>
            <a:fillRect/>
          </a:stretch>
        </p:blipFill>
        <p:spPr>
          <a:xfrm>
            <a:off x="606865" y="3148763"/>
            <a:ext cx="11799425" cy="1593874"/>
          </a:xfrm>
          <a:prstGeom prst="rect">
            <a:avLst/>
          </a:prstGeom>
        </p:spPr>
      </p:pic>
      <p:cxnSp>
        <p:nvCxnSpPr>
          <p:cNvPr id="6" name="Kromme verbindingslijn 5">
            <a:extLst>
              <a:ext uri="{FF2B5EF4-FFF2-40B4-BE49-F238E27FC236}">
                <a16:creationId xmlns:a16="http://schemas.microsoft.com/office/drawing/2014/main" id="{1F0F0C88-C80E-4FA8-C6D7-574B504F4F94}"/>
              </a:ext>
            </a:extLst>
          </p:cNvPr>
          <p:cNvCxnSpPr>
            <a:cxnSpLocks/>
          </p:cNvCxnSpPr>
          <p:nvPr/>
        </p:nvCxnSpPr>
        <p:spPr>
          <a:xfrm rot="10800000" flipV="1">
            <a:off x="3357801" y="4047343"/>
            <a:ext cx="7300206" cy="434713"/>
          </a:xfrm>
          <a:prstGeom prst="curvedConnector3">
            <a:avLst>
              <a:gd name="adj1" fmla="val -9754"/>
            </a:avLst>
          </a:prstGeom>
          <a:ln w="28575">
            <a:tailEnd type="triangle"/>
          </a:ln>
        </p:spPr>
        <p:style>
          <a:lnRef idx="1">
            <a:schemeClr val="dk1"/>
          </a:lnRef>
          <a:fillRef idx="0">
            <a:schemeClr val="dk1"/>
          </a:fillRef>
          <a:effectRef idx="0">
            <a:schemeClr val="dk1"/>
          </a:effectRef>
          <a:fontRef idx="minor">
            <a:schemeClr val="tx1"/>
          </a:fontRef>
        </p:style>
      </p:cxnSp>
      <p:sp>
        <p:nvSpPr>
          <p:cNvPr id="21" name="Tekstvak 20">
            <a:extLst>
              <a:ext uri="{FF2B5EF4-FFF2-40B4-BE49-F238E27FC236}">
                <a16:creationId xmlns:a16="http://schemas.microsoft.com/office/drawing/2014/main" id="{7F69D65A-0997-78B2-2326-EE2577E1CC86}"/>
              </a:ext>
            </a:extLst>
          </p:cNvPr>
          <p:cNvSpPr txBox="1"/>
          <p:nvPr/>
        </p:nvSpPr>
        <p:spPr>
          <a:xfrm>
            <a:off x="5186597" y="4688261"/>
            <a:ext cx="3222885" cy="400110"/>
          </a:xfrm>
          <a:prstGeom prst="rect">
            <a:avLst/>
          </a:prstGeom>
          <a:noFill/>
        </p:spPr>
        <p:txBody>
          <a:bodyPr wrap="square" rtlCol="0">
            <a:spAutoFit/>
          </a:bodyPr>
          <a:lstStyle/>
          <a:p>
            <a:r>
              <a:rPr lang="nl-BE" sz="2000" dirty="0">
                <a:latin typeface="Times New Roman" panose="02020603050405020304" pitchFamily="18" charset="0"/>
                <a:cs typeface="Times New Roman" panose="02020603050405020304" pitchFamily="18" charset="0"/>
              </a:rPr>
              <a:t>Communication</a:t>
            </a:r>
            <a:endParaRPr lang="nl-BE" dirty="0"/>
          </a:p>
        </p:txBody>
      </p:sp>
    </p:spTree>
    <p:extLst>
      <p:ext uri="{BB962C8B-B14F-4D97-AF65-F5344CB8AC3E}">
        <p14:creationId xmlns:p14="http://schemas.microsoft.com/office/powerpoint/2010/main" val="1770838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Anthropomorphisme</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803185" y="1347996"/>
            <a:ext cx="10558235" cy="6463308"/>
          </a:xfrm>
          <a:prstGeom prst="rect">
            <a:avLst/>
          </a:prstGeom>
          <a:noFill/>
        </p:spPr>
        <p:txBody>
          <a:bodyPr wrap="square" rtlCol="0">
            <a:spAutoFit/>
          </a:bodyPr>
          <a:lstStyle/>
          <a:p>
            <a:r>
              <a:rPr lang="fr-FR" b="1" dirty="0">
                <a:solidFill>
                  <a:srgbClr val="00214E"/>
                </a:solidFill>
              </a:rPr>
              <a:t>B. UN DIEU HUMAIN?</a:t>
            </a:r>
          </a:p>
          <a:p>
            <a:endParaRPr lang="fr-FR" b="1" dirty="0">
              <a:solidFill>
                <a:srgbClr val="00214E"/>
              </a:solidFill>
            </a:endParaRPr>
          </a:p>
          <a:p>
            <a:pPr marL="285750" indent="-285750">
              <a:buFont typeface="Wingdings" pitchFamily="2" charset="2"/>
              <a:buChar char="Ø"/>
            </a:pPr>
            <a:r>
              <a:rPr lang="fr-FR" dirty="0">
                <a:solidFill>
                  <a:srgbClr val="00214E"/>
                </a:solidFill>
              </a:rPr>
              <a:t>Réactions contre Dieu ayant corps humain</a:t>
            </a:r>
          </a:p>
          <a:p>
            <a:pPr marL="742950" lvl="1" indent="-285750">
              <a:buFont typeface="Courier New" panose="02070309020205020404" pitchFamily="49" charset="0"/>
              <a:buChar char="o"/>
            </a:pPr>
            <a:r>
              <a:rPr lang="fr-FR" dirty="0">
                <a:solidFill>
                  <a:srgbClr val="00214E"/>
                </a:solidFill>
              </a:rPr>
              <a:t>Faire distinction entre nos catégories et celles de l’</a:t>
            </a:r>
            <a:r>
              <a:rPr lang="fr-FR" dirty="0" err="1">
                <a:solidFill>
                  <a:srgbClr val="00214E"/>
                </a:solidFill>
              </a:rPr>
              <a:t>Israel</a:t>
            </a:r>
            <a:r>
              <a:rPr lang="fr-FR" dirty="0">
                <a:solidFill>
                  <a:srgbClr val="00214E"/>
                </a:solidFill>
              </a:rPr>
              <a:t> Ancien ! </a:t>
            </a:r>
          </a:p>
          <a:p>
            <a:pPr marL="742950" lvl="1" indent="-285750">
              <a:buFont typeface="Courier New" panose="02070309020205020404" pitchFamily="49" charset="0"/>
              <a:buChar char="o"/>
            </a:pPr>
            <a:r>
              <a:rPr lang="fr-FR" dirty="0">
                <a:solidFill>
                  <a:srgbClr val="00214E"/>
                </a:solidFill>
              </a:rPr>
              <a:t>Réactions extrabibliques</a:t>
            </a:r>
          </a:p>
          <a:p>
            <a:pPr marL="1200150" lvl="2" indent="-285750">
              <a:buFont typeface="Arial" panose="020B0604020202020204" pitchFamily="34" charset="0"/>
              <a:buChar char="•"/>
            </a:pPr>
            <a:r>
              <a:rPr lang="fr-FR" dirty="0">
                <a:solidFill>
                  <a:srgbClr val="00214E"/>
                </a:solidFill>
              </a:rPr>
              <a:t>Philosophie (</a:t>
            </a:r>
            <a:r>
              <a:rPr lang="fr-FR" dirty="0" err="1">
                <a:solidFill>
                  <a:srgbClr val="00214E"/>
                </a:solidFill>
              </a:rPr>
              <a:t>Xenophanes</a:t>
            </a:r>
            <a:r>
              <a:rPr lang="fr-FR" dirty="0">
                <a:solidFill>
                  <a:srgbClr val="00214E"/>
                </a:solidFill>
              </a:rPr>
              <a:t>, Platon, Aristote: anthropomorphisme ne convient pas à un dieu transcendent et immuable, cf. </a:t>
            </a:r>
            <a:r>
              <a:rPr lang="el-GR" dirty="0">
                <a:solidFill>
                  <a:srgbClr val="00214E"/>
                </a:solidFill>
              </a:rPr>
              <a:t>το </a:t>
            </a:r>
            <a:r>
              <a:rPr lang="el-GR" dirty="0" err="1">
                <a:solidFill>
                  <a:srgbClr val="00214E"/>
                </a:solidFill>
              </a:rPr>
              <a:t>θεοπρεπές</a:t>
            </a:r>
            <a:r>
              <a:rPr lang="el-GR" dirty="0">
                <a:solidFill>
                  <a:srgbClr val="00214E"/>
                </a:solidFill>
              </a:rPr>
              <a:t> </a:t>
            </a:r>
            <a:r>
              <a:rPr lang="fr-FR" dirty="0">
                <a:solidFill>
                  <a:srgbClr val="00214E"/>
                </a:solidFill>
              </a:rPr>
              <a:t>ou </a:t>
            </a:r>
            <a:r>
              <a:rPr lang="fr-FR" i="1" dirty="0" err="1">
                <a:solidFill>
                  <a:srgbClr val="00214E"/>
                </a:solidFill>
              </a:rPr>
              <a:t>dignum</a:t>
            </a:r>
            <a:r>
              <a:rPr lang="fr-FR" i="1" dirty="0">
                <a:solidFill>
                  <a:srgbClr val="00214E"/>
                </a:solidFill>
              </a:rPr>
              <a:t> deo </a:t>
            </a:r>
            <a:r>
              <a:rPr lang="fr-FR" dirty="0">
                <a:solidFill>
                  <a:srgbClr val="00214E"/>
                </a:solidFill>
              </a:rPr>
              <a:t>dans Hellénisme et patristique)</a:t>
            </a:r>
          </a:p>
          <a:p>
            <a:pPr marL="1200150" lvl="2" indent="-285750">
              <a:buFont typeface="Arial" panose="020B0604020202020204" pitchFamily="34" charset="0"/>
              <a:buChar char="•"/>
            </a:pPr>
            <a:r>
              <a:rPr lang="fr-FR" dirty="0">
                <a:solidFill>
                  <a:srgbClr val="00214E"/>
                </a:solidFill>
              </a:rPr>
              <a:t>Christianisme: </a:t>
            </a:r>
            <a:r>
              <a:rPr lang="fr-FR" u="sng" dirty="0">
                <a:solidFill>
                  <a:srgbClr val="00214E"/>
                </a:solidFill>
              </a:rPr>
              <a:t>2</a:t>
            </a:r>
            <a:r>
              <a:rPr lang="fr-FR" u="sng" baseline="30000" dirty="0">
                <a:solidFill>
                  <a:srgbClr val="00214E"/>
                </a:solidFill>
              </a:rPr>
              <a:t>e</a:t>
            </a:r>
            <a:r>
              <a:rPr lang="fr-FR" u="sng" dirty="0">
                <a:solidFill>
                  <a:srgbClr val="00214E"/>
                </a:solidFill>
              </a:rPr>
              <a:t>-3</a:t>
            </a:r>
            <a:r>
              <a:rPr lang="fr-FR" u="sng" baseline="30000" dirty="0">
                <a:solidFill>
                  <a:srgbClr val="00214E"/>
                </a:solidFill>
              </a:rPr>
              <a:t>e</a:t>
            </a:r>
            <a:r>
              <a:rPr lang="fr-FR" u="sng" dirty="0">
                <a:solidFill>
                  <a:srgbClr val="00214E"/>
                </a:solidFill>
              </a:rPr>
              <a:t> s</a:t>
            </a:r>
            <a:r>
              <a:rPr lang="fr-FR" dirty="0">
                <a:solidFill>
                  <a:srgbClr val="00214E"/>
                </a:solidFill>
              </a:rPr>
              <a:t>.: accepter corps divin (p. ex. Tertullien: </a:t>
            </a:r>
            <a:r>
              <a:rPr lang="fr-FR" i="1" dirty="0" err="1">
                <a:solidFill>
                  <a:srgbClr val="00214E"/>
                </a:solidFill>
              </a:rPr>
              <a:t>spiritus</a:t>
            </a:r>
            <a:r>
              <a:rPr lang="fr-FR" i="1" dirty="0">
                <a:solidFill>
                  <a:srgbClr val="00214E"/>
                </a:solidFill>
              </a:rPr>
              <a:t> corpus sui generis</a:t>
            </a:r>
            <a:r>
              <a:rPr lang="fr-FR" dirty="0">
                <a:solidFill>
                  <a:srgbClr val="00214E"/>
                </a:solidFill>
              </a:rPr>
              <a:t>) VS contre corps divin (Origène: Dieu = </a:t>
            </a:r>
            <a:r>
              <a:rPr lang="el-GR" dirty="0" err="1">
                <a:solidFill>
                  <a:srgbClr val="00214E"/>
                </a:solidFill>
              </a:rPr>
              <a:t>ἀσώματος</a:t>
            </a:r>
            <a:r>
              <a:rPr lang="fr-FR" dirty="0">
                <a:solidFill>
                  <a:srgbClr val="00214E"/>
                </a:solidFill>
              </a:rPr>
              <a:t>, lecture allégorique des anthropomorphismes; </a:t>
            </a:r>
            <a:r>
              <a:rPr lang="fr-FR" dirty="0" err="1">
                <a:solidFill>
                  <a:srgbClr val="00214E"/>
                </a:solidFill>
              </a:rPr>
              <a:t>Chrysostomos</a:t>
            </a:r>
            <a:r>
              <a:rPr lang="fr-FR" dirty="0">
                <a:solidFill>
                  <a:srgbClr val="00214E"/>
                </a:solidFill>
              </a:rPr>
              <a:t>: anthropomorphisme = </a:t>
            </a:r>
            <a:r>
              <a:rPr lang="el-GR" dirty="0" err="1">
                <a:solidFill>
                  <a:srgbClr val="00214E"/>
                </a:solidFill>
              </a:rPr>
              <a:t>συγκατάβασις</a:t>
            </a:r>
            <a:r>
              <a:rPr lang="fr-FR" dirty="0">
                <a:solidFill>
                  <a:srgbClr val="00214E"/>
                </a:solidFill>
              </a:rPr>
              <a:t>). </a:t>
            </a:r>
            <a:r>
              <a:rPr lang="fr-FR" u="sng" dirty="0">
                <a:solidFill>
                  <a:srgbClr val="00214E"/>
                </a:solidFill>
              </a:rPr>
              <a:t>4e s.: </a:t>
            </a:r>
            <a:r>
              <a:rPr lang="fr-FR" dirty="0">
                <a:solidFill>
                  <a:srgbClr val="00214E"/>
                </a:solidFill>
              </a:rPr>
              <a:t>« les Anthropomorphites » (réaction anti-Origène ! + pro </a:t>
            </a:r>
            <a:r>
              <a:rPr lang="fr-FR" i="1" dirty="0">
                <a:solidFill>
                  <a:srgbClr val="00214E"/>
                </a:solidFill>
              </a:rPr>
              <a:t>imago Dei</a:t>
            </a:r>
            <a:r>
              <a:rPr lang="fr-FR" dirty="0">
                <a:solidFill>
                  <a:srgbClr val="00214E"/>
                </a:solidFill>
              </a:rPr>
              <a:t>)</a:t>
            </a:r>
          </a:p>
          <a:p>
            <a:pPr marL="1200150" lvl="2" indent="-285750">
              <a:buFont typeface="Arial" panose="020B0604020202020204" pitchFamily="34" charset="0"/>
              <a:buChar char="•"/>
            </a:pPr>
            <a:r>
              <a:rPr lang="fr-FR" dirty="0">
                <a:solidFill>
                  <a:srgbClr val="00214E"/>
                </a:solidFill>
              </a:rPr>
              <a:t>Judaïsme: </a:t>
            </a:r>
            <a:r>
              <a:rPr lang="fr-FR" u="sng" dirty="0" err="1">
                <a:solidFill>
                  <a:srgbClr val="00214E"/>
                </a:solidFill>
              </a:rPr>
              <a:t>Marmorstein</a:t>
            </a:r>
            <a:r>
              <a:rPr lang="fr-FR" dirty="0">
                <a:solidFill>
                  <a:srgbClr val="00214E"/>
                </a:solidFill>
              </a:rPr>
              <a:t>: Judaïsme considérait anthropomorphisme moins problématique comme les grecs parce qu’aniconisme -&gt; douteux ! </a:t>
            </a:r>
            <a:r>
              <a:rPr lang="fr-FR" u="sng" dirty="0">
                <a:solidFill>
                  <a:srgbClr val="00214E"/>
                </a:solidFill>
              </a:rPr>
              <a:t>Diaspora hellénistique</a:t>
            </a:r>
            <a:r>
              <a:rPr lang="fr-FR" dirty="0">
                <a:solidFill>
                  <a:srgbClr val="00214E"/>
                </a:solidFill>
              </a:rPr>
              <a:t>: lecture allégorique (</a:t>
            </a:r>
            <a:r>
              <a:rPr lang="fr-FR" dirty="0" err="1">
                <a:solidFill>
                  <a:srgbClr val="00214E"/>
                </a:solidFill>
              </a:rPr>
              <a:t>Aristobulus</a:t>
            </a:r>
            <a:r>
              <a:rPr lang="fr-FR" dirty="0">
                <a:solidFill>
                  <a:srgbClr val="00214E"/>
                </a:solidFill>
              </a:rPr>
              <a:t> (2</a:t>
            </a:r>
            <a:r>
              <a:rPr lang="fr-FR" baseline="30000" dirty="0">
                <a:solidFill>
                  <a:srgbClr val="00214E"/>
                </a:solidFill>
              </a:rPr>
              <a:t>e</a:t>
            </a:r>
            <a:r>
              <a:rPr lang="fr-FR" dirty="0">
                <a:solidFill>
                  <a:srgbClr val="00214E"/>
                </a:solidFill>
              </a:rPr>
              <a:t> </a:t>
            </a:r>
            <a:r>
              <a:rPr lang="fr-FR" dirty="0" err="1">
                <a:solidFill>
                  <a:srgbClr val="00214E"/>
                </a:solidFill>
              </a:rPr>
              <a:t>s.av.C</a:t>
            </a:r>
            <a:r>
              <a:rPr lang="fr-FR" dirty="0">
                <a:solidFill>
                  <a:srgbClr val="00214E"/>
                </a:solidFill>
              </a:rPr>
              <a:t>.), Philon d’Alexandrie (1</a:t>
            </a:r>
            <a:r>
              <a:rPr lang="fr-FR" baseline="30000" dirty="0">
                <a:solidFill>
                  <a:srgbClr val="00214E"/>
                </a:solidFill>
              </a:rPr>
              <a:t>e</a:t>
            </a:r>
            <a:r>
              <a:rPr lang="fr-FR" dirty="0">
                <a:solidFill>
                  <a:srgbClr val="00214E"/>
                </a:solidFill>
              </a:rPr>
              <a:t> s.av.-1</a:t>
            </a:r>
            <a:r>
              <a:rPr lang="fr-FR" baseline="30000" dirty="0">
                <a:solidFill>
                  <a:srgbClr val="00214E"/>
                </a:solidFill>
              </a:rPr>
              <a:t>e</a:t>
            </a:r>
            <a:r>
              <a:rPr lang="fr-FR" dirty="0">
                <a:solidFill>
                  <a:srgbClr val="00214E"/>
                </a:solidFill>
              </a:rPr>
              <a:t> </a:t>
            </a:r>
            <a:r>
              <a:rPr lang="fr-FR" dirty="0" err="1">
                <a:solidFill>
                  <a:srgbClr val="00214E"/>
                </a:solidFill>
              </a:rPr>
              <a:t>s.ap.C</a:t>
            </a:r>
            <a:r>
              <a:rPr lang="fr-FR" dirty="0">
                <a:solidFill>
                  <a:srgbClr val="00214E"/>
                </a:solidFill>
              </a:rPr>
              <a:t>.) </a:t>
            </a:r>
            <a:r>
              <a:rPr lang="el-GR" dirty="0">
                <a:solidFill>
                  <a:srgbClr val="00214E"/>
                </a:solidFill>
              </a:rPr>
              <a:t>το </a:t>
            </a:r>
            <a:r>
              <a:rPr lang="el-GR" dirty="0" err="1">
                <a:solidFill>
                  <a:srgbClr val="00214E"/>
                </a:solidFill>
              </a:rPr>
              <a:t>θεοπρεπές</a:t>
            </a:r>
            <a:r>
              <a:rPr lang="el-GR" dirty="0">
                <a:solidFill>
                  <a:srgbClr val="00214E"/>
                </a:solidFill>
              </a:rPr>
              <a:t> </a:t>
            </a:r>
            <a:r>
              <a:rPr lang="fr-FR" dirty="0">
                <a:solidFill>
                  <a:srgbClr val="00214E"/>
                </a:solidFill>
              </a:rPr>
              <a:t>!) mais pas tous. </a:t>
            </a:r>
            <a:r>
              <a:rPr lang="fr-FR" u="sng" dirty="0" err="1">
                <a:solidFill>
                  <a:srgbClr val="00214E"/>
                </a:solidFill>
              </a:rPr>
              <a:t>Targumim</a:t>
            </a:r>
            <a:r>
              <a:rPr lang="fr-FR" u="sng" dirty="0">
                <a:solidFill>
                  <a:srgbClr val="00214E"/>
                </a:solidFill>
              </a:rPr>
              <a:t>: </a:t>
            </a:r>
            <a:r>
              <a:rPr lang="fr-FR" dirty="0">
                <a:solidFill>
                  <a:srgbClr val="00214E"/>
                </a:solidFill>
              </a:rPr>
              <a:t>Targum </a:t>
            </a:r>
            <a:r>
              <a:rPr lang="fr-FR" dirty="0" err="1">
                <a:solidFill>
                  <a:srgbClr val="00214E"/>
                </a:solidFill>
              </a:rPr>
              <a:t>Onkelos</a:t>
            </a:r>
            <a:r>
              <a:rPr lang="fr-FR" dirty="0">
                <a:solidFill>
                  <a:srgbClr val="00214E"/>
                </a:solidFill>
              </a:rPr>
              <a:t>: </a:t>
            </a:r>
            <a:r>
              <a:rPr lang="fr-FR" dirty="0" err="1">
                <a:solidFill>
                  <a:srgbClr val="00214E"/>
                </a:solidFill>
              </a:rPr>
              <a:t>évitation</a:t>
            </a:r>
            <a:r>
              <a:rPr lang="fr-FR" dirty="0">
                <a:solidFill>
                  <a:srgbClr val="00214E"/>
                </a:solidFill>
              </a:rPr>
              <a:t> mais pas consistent. </a:t>
            </a:r>
            <a:r>
              <a:rPr lang="fr-FR" u="sng" dirty="0">
                <a:solidFill>
                  <a:srgbClr val="00214E"/>
                </a:solidFill>
              </a:rPr>
              <a:t>Jusqu'au Moyen Âge:</a:t>
            </a:r>
            <a:r>
              <a:rPr lang="fr-FR" dirty="0">
                <a:solidFill>
                  <a:srgbClr val="00214E"/>
                </a:solidFill>
              </a:rPr>
              <a:t> anthropomorphisme encore régulièrement accueilli dans la pensée juive. La forte position anti-anthropomorphique médiévale, visible le plus clairement dans les écrits de Maïmonide, a été fortement influencée par les développements de la philosophie islamique et du </a:t>
            </a:r>
            <a:r>
              <a:rPr lang="fr-FR" i="1" dirty="0">
                <a:solidFill>
                  <a:srgbClr val="00214E"/>
                </a:solidFill>
              </a:rPr>
              <a:t>kalam</a:t>
            </a:r>
          </a:p>
          <a:p>
            <a:pPr lvl="1"/>
            <a:endParaRPr lang="fr-FR" dirty="0">
              <a:solidFill>
                <a:srgbClr val="00214E"/>
              </a:solidFill>
            </a:endParaRPr>
          </a:p>
          <a:p>
            <a:endParaRPr lang="nl-BE" dirty="0">
              <a:solidFill>
                <a:srgbClr val="00214E"/>
              </a:solidFill>
            </a:endParaRPr>
          </a:p>
          <a:p>
            <a:endParaRPr lang="nl-BE" b="1" dirty="0">
              <a:solidFill>
                <a:srgbClr val="00214E"/>
              </a:solidFill>
            </a:endParaRPr>
          </a:p>
          <a:p>
            <a:endParaRPr lang="nl-BE" b="1" dirty="0"/>
          </a:p>
          <a:p>
            <a:endParaRPr lang="nl-BE" b="1" dirty="0"/>
          </a:p>
        </p:txBody>
      </p:sp>
    </p:spTree>
    <p:extLst>
      <p:ext uri="{BB962C8B-B14F-4D97-AF65-F5344CB8AC3E}">
        <p14:creationId xmlns:p14="http://schemas.microsoft.com/office/powerpoint/2010/main" val="3322337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Anthropomorphisme</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522158" y="1318015"/>
            <a:ext cx="8220894" cy="6186309"/>
          </a:xfrm>
          <a:prstGeom prst="rect">
            <a:avLst/>
          </a:prstGeom>
          <a:noFill/>
        </p:spPr>
        <p:txBody>
          <a:bodyPr wrap="square" rtlCol="0">
            <a:spAutoFit/>
          </a:bodyPr>
          <a:lstStyle/>
          <a:p>
            <a:r>
              <a:rPr lang="fr-FR" b="1" dirty="0">
                <a:solidFill>
                  <a:srgbClr val="00214E"/>
                </a:solidFill>
              </a:rPr>
              <a:t>B. UN DIEU HUMAIN?</a:t>
            </a:r>
          </a:p>
          <a:p>
            <a:endParaRPr lang="fr-FR" b="1" dirty="0">
              <a:solidFill>
                <a:srgbClr val="00214E"/>
              </a:solidFill>
            </a:endParaRPr>
          </a:p>
          <a:p>
            <a:pPr marL="285750" indent="-285750">
              <a:buFont typeface="Wingdings" pitchFamily="2" charset="2"/>
              <a:buChar char="Ø"/>
            </a:pPr>
            <a:r>
              <a:rPr lang="fr-FR" dirty="0">
                <a:solidFill>
                  <a:srgbClr val="00214E"/>
                </a:solidFill>
              </a:rPr>
              <a:t>Anthropomorphisme et aniconisme (cf. </a:t>
            </a:r>
            <a:r>
              <a:rPr lang="fr-FR" dirty="0" err="1">
                <a:solidFill>
                  <a:srgbClr val="00214E"/>
                </a:solidFill>
              </a:rPr>
              <a:t>Deut</a:t>
            </a:r>
            <a:r>
              <a:rPr lang="fr-FR" dirty="0">
                <a:solidFill>
                  <a:srgbClr val="00214E"/>
                </a:solidFill>
              </a:rPr>
              <a:t>. 4)</a:t>
            </a:r>
          </a:p>
          <a:p>
            <a:pPr marL="742950" lvl="1" indent="-285750">
              <a:buFont typeface="Courier New" panose="02070309020205020404" pitchFamily="49" charset="0"/>
              <a:buChar char="o"/>
            </a:pPr>
            <a:r>
              <a:rPr lang="fr-FR" dirty="0">
                <a:solidFill>
                  <a:srgbClr val="00214E"/>
                </a:solidFill>
              </a:rPr>
              <a:t>Pas la même chose !</a:t>
            </a:r>
          </a:p>
          <a:p>
            <a:pPr marL="742950" lvl="1" indent="-285750">
              <a:buFont typeface="Courier New" panose="02070309020205020404" pitchFamily="49" charset="0"/>
              <a:buChar char="o"/>
            </a:pPr>
            <a:r>
              <a:rPr lang="fr-FR" dirty="0">
                <a:solidFill>
                  <a:srgbClr val="00214E"/>
                </a:solidFill>
              </a:rPr>
              <a:t>Des statues de YHWH? Très peu trouvés dans excavations, mais forte possibilité qu’il y en avait (cf. </a:t>
            </a:r>
            <a:r>
              <a:rPr lang="fr-FR" dirty="0" err="1">
                <a:solidFill>
                  <a:srgbClr val="00214E"/>
                </a:solidFill>
              </a:rPr>
              <a:t>T</a:t>
            </a:r>
            <a:r>
              <a:rPr lang="fr-FR" dirty="0">
                <a:solidFill>
                  <a:srgbClr val="00214E"/>
                </a:solidFill>
              </a:rPr>
              <a:t> Römer, H Gonzalez, L Marti, </a:t>
            </a:r>
            <a:r>
              <a:rPr lang="fr-FR" i="1" dirty="0">
                <a:solidFill>
                  <a:srgbClr val="00214E"/>
                </a:solidFill>
              </a:rPr>
              <a:t>Représenter dieux et hommes dans le Proche-Orient ancien et dans la Bible</a:t>
            </a:r>
            <a:r>
              <a:rPr lang="fr-FR" dirty="0">
                <a:solidFill>
                  <a:srgbClr val="00214E"/>
                </a:solidFill>
              </a:rPr>
              <a:t>, 2019)</a:t>
            </a:r>
          </a:p>
          <a:p>
            <a:pPr marL="742950" lvl="1" indent="-285750">
              <a:buFont typeface="Courier New" panose="02070309020205020404" pitchFamily="49" charset="0"/>
              <a:buChar char="o"/>
            </a:pPr>
            <a:r>
              <a:rPr lang="fr-FR" dirty="0">
                <a:solidFill>
                  <a:srgbClr val="00214E"/>
                </a:solidFill>
              </a:rPr>
              <a:t>Des dégrées différentes d’aniconisme:   </a:t>
            </a:r>
            <a:r>
              <a:rPr lang="fr-FR" i="1" dirty="0">
                <a:solidFill>
                  <a:srgbClr val="00214E"/>
                </a:solidFill>
              </a:rPr>
              <a:t>de facto </a:t>
            </a:r>
            <a:r>
              <a:rPr lang="fr-FR" dirty="0" err="1">
                <a:solidFill>
                  <a:srgbClr val="00214E"/>
                </a:solidFill>
              </a:rPr>
              <a:t>ancionisme</a:t>
            </a:r>
            <a:r>
              <a:rPr lang="fr-FR" dirty="0">
                <a:solidFill>
                  <a:srgbClr val="00214E"/>
                </a:solidFill>
              </a:rPr>
              <a:t> – formulation programmatique d’aniconisme – iconoclasme/iconophobie (</a:t>
            </a:r>
            <a:r>
              <a:rPr lang="fr-FR" dirty="0" err="1">
                <a:solidFill>
                  <a:srgbClr val="00214E"/>
                </a:solidFill>
              </a:rPr>
              <a:t>Mettinger</a:t>
            </a:r>
            <a:r>
              <a:rPr lang="fr-FR" dirty="0">
                <a:solidFill>
                  <a:srgbClr val="00214E"/>
                </a:solidFill>
              </a:rPr>
              <a:t>, « No </a:t>
            </a:r>
            <a:r>
              <a:rPr lang="fr-FR" dirty="0" err="1">
                <a:solidFill>
                  <a:srgbClr val="00214E"/>
                </a:solidFill>
              </a:rPr>
              <a:t>Graven</a:t>
            </a:r>
            <a:r>
              <a:rPr lang="fr-FR" dirty="0">
                <a:solidFill>
                  <a:srgbClr val="00214E"/>
                </a:solidFill>
              </a:rPr>
              <a:t> Image? », 1995)</a:t>
            </a:r>
          </a:p>
          <a:p>
            <a:pPr marL="742950" lvl="1" indent="-285750">
              <a:buFont typeface="Courier New" panose="02070309020205020404" pitchFamily="49" charset="0"/>
              <a:buChar char="o"/>
            </a:pPr>
            <a:r>
              <a:rPr lang="fr-FR" dirty="0">
                <a:solidFill>
                  <a:srgbClr val="00214E"/>
                </a:solidFill>
              </a:rPr>
              <a:t>Relation anthropomorphisme – aniconisme ?</a:t>
            </a:r>
          </a:p>
          <a:p>
            <a:pPr lvl="1"/>
            <a:r>
              <a:rPr lang="fr-FR" dirty="0">
                <a:solidFill>
                  <a:srgbClr val="00214E"/>
                </a:solidFill>
              </a:rPr>
              <a:t>	</a:t>
            </a:r>
            <a:r>
              <a:rPr lang="fr-FR" dirty="0" err="1">
                <a:solidFill>
                  <a:srgbClr val="00214E"/>
                </a:solidFill>
              </a:rPr>
              <a:t>Marmorstein</a:t>
            </a:r>
            <a:r>
              <a:rPr lang="fr-FR" dirty="0">
                <a:solidFill>
                  <a:srgbClr val="00214E"/>
                </a:solidFill>
              </a:rPr>
              <a:t>: Moins d’images -&gt; plus de liberté pour anthropomorphismes</a:t>
            </a:r>
          </a:p>
          <a:p>
            <a:pPr lvl="1"/>
            <a:r>
              <a:rPr lang="fr-FR" dirty="0">
                <a:solidFill>
                  <a:srgbClr val="00214E"/>
                </a:solidFill>
              </a:rPr>
              <a:t>	Wagner: « The prohibition of </a:t>
            </a:r>
            <a:r>
              <a:rPr lang="fr-FR" dirty="0" err="1">
                <a:solidFill>
                  <a:srgbClr val="00214E"/>
                </a:solidFill>
              </a:rPr>
              <a:t>material</a:t>
            </a:r>
            <a:r>
              <a:rPr lang="fr-FR" dirty="0">
                <a:solidFill>
                  <a:srgbClr val="00214E"/>
                </a:solidFill>
              </a:rPr>
              <a:t> images of YHWH </a:t>
            </a:r>
            <a:r>
              <a:rPr lang="fr-FR" dirty="0" err="1">
                <a:solidFill>
                  <a:srgbClr val="00214E"/>
                </a:solidFill>
              </a:rPr>
              <a:t>opened</a:t>
            </a:r>
            <a:r>
              <a:rPr lang="fr-FR" dirty="0">
                <a:solidFill>
                  <a:srgbClr val="00214E"/>
                </a:solidFill>
              </a:rPr>
              <a:t> the </a:t>
            </a:r>
            <a:r>
              <a:rPr lang="fr-FR" dirty="0" err="1">
                <a:solidFill>
                  <a:srgbClr val="00214E"/>
                </a:solidFill>
              </a:rPr>
              <a:t>way</a:t>
            </a:r>
            <a:r>
              <a:rPr lang="fr-FR" dirty="0">
                <a:solidFill>
                  <a:srgbClr val="00214E"/>
                </a:solidFill>
              </a:rPr>
              <a:t> for 	verbal images and for 	</a:t>
            </a:r>
            <a:r>
              <a:rPr lang="fr-FR" dirty="0" err="1">
                <a:solidFill>
                  <a:srgbClr val="00214E"/>
                </a:solidFill>
              </a:rPr>
              <a:t>material</a:t>
            </a:r>
            <a:r>
              <a:rPr lang="fr-FR" dirty="0">
                <a:solidFill>
                  <a:srgbClr val="00214E"/>
                </a:solidFill>
              </a:rPr>
              <a:t> images </a:t>
            </a:r>
            <a:r>
              <a:rPr lang="fr-FR" dirty="0" err="1">
                <a:solidFill>
                  <a:srgbClr val="00214E"/>
                </a:solidFill>
              </a:rPr>
              <a:t>independent</a:t>
            </a:r>
            <a:r>
              <a:rPr lang="fr-FR" dirty="0">
                <a:solidFill>
                  <a:srgbClr val="00214E"/>
                </a:solidFill>
              </a:rPr>
              <a:t> of </a:t>
            </a:r>
            <a:r>
              <a:rPr lang="fr-FR" dirty="0" err="1">
                <a:solidFill>
                  <a:srgbClr val="00214E"/>
                </a:solidFill>
              </a:rPr>
              <a:t>idols</a:t>
            </a:r>
            <a:r>
              <a:rPr lang="fr-FR" dirty="0">
                <a:solidFill>
                  <a:srgbClr val="00214E"/>
                </a:solidFill>
              </a:rPr>
              <a:t> » // 	« Old Testament </a:t>
            </a:r>
            <a:r>
              <a:rPr lang="fr-FR" dirty="0" err="1">
                <a:solidFill>
                  <a:srgbClr val="00214E"/>
                </a:solidFill>
              </a:rPr>
              <a:t>criticism</a:t>
            </a:r>
            <a:r>
              <a:rPr lang="fr-FR" dirty="0">
                <a:solidFill>
                  <a:srgbClr val="00214E"/>
                </a:solidFill>
              </a:rPr>
              <a:t> of images </a:t>
            </a:r>
            <a:r>
              <a:rPr lang="fr-FR" dirty="0" err="1">
                <a:solidFill>
                  <a:srgbClr val="00214E"/>
                </a:solidFill>
              </a:rPr>
              <a:t>is</a:t>
            </a:r>
            <a:r>
              <a:rPr lang="fr-FR" dirty="0">
                <a:solidFill>
                  <a:srgbClr val="00214E"/>
                </a:solidFill>
              </a:rPr>
              <a:t> </a:t>
            </a:r>
            <a:r>
              <a:rPr lang="fr-FR" dirty="0" err="1">
                <a:solidFill>
                  <a:srgbClr val="00214E"/>
                </a:solidFill>
              </a:rPr>
              <a:t>aimed</a:t>
            </a:r>
            <a:r>
              <a:rPr lang="fr-FR" dirty="0">
                <a:solidFill>
                  <a:srgbClr val="00214E"/>
                </a:solidFill>
              </a:rPr>
              <a:t> at the use of 	images as </a:t>
            </a:r>
            <a:r>
              <a:rPr lang="fr-FR" dirty="0" err="1">
                <a:solidFill>
                  <a:srgbClr val="00214E"/>
                </a:solidFill>
              </a:rPr>
              <a:t>idols</a:t>
            </a:r>
            <a:r>
              <a:rPr lang="fr-FR" dirty="0">
                <a:solidFill>
                  <a:srgbClr val="00214E"/>
                </a:solidFill>
              </a:rPr>
              <a:t>. 	The concept of an </a:t>
            </a:r>
            <a:r>
              <a:rPr lang="fr-FR" dirty="0" err="1">
                <a:solidFill>
                  <a:srgbClr val="00214E"/>
                </a:solidFill>
              </a:rPr>
              <a:t>anthropomorphic</a:t>
            </a:r>
            <a:r>
              <a:rPr lang="fr-FR" dirty="0">
                <a:solidFill>
                  <a:srgbClr val="00214E"/>
                </a:solidFill>
              </a:rPr>
              <a:t> </a:t>
            </a:r>
            <a:r>
              <a:rPr lang="fr-FR" dirty="0" err="1">
                <a:solidFill>
                  <a:srgbClr val="00214E"/>
                </a:solidFill>
              </a:rPr>
              <a:t>God</a:t>
            </a:r>
            <a:r>
              <a:rPr lang="fr-FR" dirty="0">
                <a:solidFill>
                  <a:srgbClr val="00214E"/>
                </a:solidFill>
              </a:rPr>
              <a:t> in </a:t>
            </a:r>
            <a:r>
              <a:rPr lang="fr-FR" dirty="0" err="1">
                <a:solidFill>
                  <a:srgbClr val="00214E"/>
                </a:solidFill>
              </a:rPr>
              <a:t>human</a:t>
            </a:r>
            <a:r>
              <a:rPr lang="fr-FR" dirty="0">
                <a:solidFill>
                  <a:srgbClr val="00214E"/>
                </a:solidFill>
              </a:rPr>
              <a:t> </a:t>
            </a:r>
            <a:r>
              <a:rPr lang="fr-FR" dirty="0" err="1">
                <a:solidFill>
                  <a:srgbClr val="00214E"/>
                </a:solidFill>
              </a:rPr>
              <a:t>form</a:t>
            </a:r>
            <a:r>
              <a:rPr lang="fr-FR" dirty="0">
                <a:solidFill>
                  <a:srgbClr val="00214E"/>
                </a:solidFill>
              </a:rPr>
              <a:t> </a:t>
            </a:r>
            <a:r>
              <a:rPr lang="fr-FR" dirty="0" err="1">
                <a:solidFill>
                  <a:srgbClr val="00214E"/>
                </a:solidFill>
              </a:rPr>
              <a:t>is</a:t>
            </a:r>
            <a:r>
              <a:rPr lang="fr-FR" dirty="0">
                <a:solidFill>
                  <a:srgbClr val="00214E"/>
                </a:solidFill>
              </a:rPr>
              <a:t> not </a:t>
            </a:r>
            <a:r>
              <a:rPr lang="fr-FR" dirty="0" err="1">
                <a:solidFill>
                  <a:srgbClr val="00214E"/>
                </a:solidFill>
              </a:rPr>
              <a:t>called</a:t>
            </a:r>
            <a:r>
              <a:rPr lang="fr-FR" dirty="0">
                <a:solidFill>
                  <a:srgbClr val="00214E"/>
                </a:solidFill>
              </a:rPr>
              <a:t> </a:t>
            </a:r>
            <a:r>
              <a:rPr lang="fr-FR" dirty="0" err="1">
                <a:solidFill>
                  <a:srgbClr val="00214E"/>
                </a:solidFill>
              </a:rPr>
              <a:t>into</a:t>
            </a:r>
            <a:r>
              <a:rPr lang="fr-FR" dirty="0">
                <a:solidFill>
                  <a:srgbClr val="00214E"/>
                </a:solidFill>
              </a:rPr>
              <a:t> 	question »</a:t>
            </a:r>
          </a:p>
          <a:p>
            <a:pPr lvl="1"/>
            <a:endParaRPr lang="fr-FR" dirty="0">
              <a:solidFill>
                <a:srgbClr val="00214E"/>
              </a:solidFill>
            </a:endParaRPr>
          </a:p>
          <a:p>
            <a:endParaRPr lang="nl-BE" dirty="0">
              <a:solidFill>
                <a:srgbClr val="00214E"/>
              </a:solidFill>
            </a:endParaRPr>
          </a:p>
          <a:p>
            <a:endParaRPr lang="nl-BE" b="1" dirty="0">
              <a:solidFill>
                <a:srgbClr val="00214E"/>
              </a:solidFill>
            </a:endParaRPr>
          </a:p>
          <a:p>
            <a:endParaRPr lang="nl-BE" b="1" dirty="0"/>
          </a:p>
          <a:p>
            <a:endParaRPr lang="nl-BE" b="1" dirty="0"/>
          </a:p>
        </p:txBody>
      </p:sp>
      <p:pic>
        <p:nvPicPr>
          <p:cNvPr id="9" name="Picture 4" descr="Face of God? Archaeologist claims to find 10th cent. BCE graven images of  Yahweh | The Times of Israel">
            <a:extLst>
              <a:ext uri="{FF2B5EF4-FFF2-40B4-BE49-F238E27FC236}">
                <a16:creationId xmlns:a16="http://schemas.microsoft.com/office/drawing/2014/main" id="{BAC45FA0-840E-7F57-1CB8-5FC0E5CE76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43052" y="2356255"/>
            <a:ext cx="3448948" cy="2732578"/>
          </a:xfrm>
          <a:prstGeom prst="rect">
            <a:avLst/>
          </a:prstGeom>
          <a:noFill/>
          <a:extLst>
            <a:ext uri="{909E8E84-426E-40DD-AFC4-6F175D3DCCD1}">
              <a14:hiddenFill xmlns:a14="http://schemas.microsoft.com/office/drawing/2010/main">
                <a:solidFill>
                  <a:srgbClr val="FFFFFF"/>
                </a:solidFill>
              </a14:hiddenFill>
            </a:ext>
          </a:extLst>
        </p:spPr>
      </p:pic>
      <p:sp>
        <p:nvSpPr>
          <p:cNvPr id="10" name="Tekstvak 9">
            <a:extLst>
              <a:ext uri="{FF2B5EF4-FFF2-40B4-BE49-F238E27FC236}">
                <a16:creationId xmlns:a16="http://schemas.microsoft.com/office/drawing/2014/main" id="{E05D5359-D863-1F26-13F7-AB9AF9DD6A0D}"/>
              </a:ext>
            </a:extLst>
          </p:cNvPr>
          <p:cNvSpPr txBox="1"/>
          <p:nvPr/>
        </p:nvSpPr>
        <p:spPr>
          <a:xfrm>
            <a:off x="8743052" y="5096657"/>
            <a:ext cx="3448948" cy="461665"/>
          </a:xfrm>
          <a:prstGeom prst="rect">
            <a:avLst/>
          </a:prstGeom>
          <a:noFill/>
        </p:spPr>
        <p:txBody>
          <a:bodyPr wrap="square" rtlCol="0">
            <a:spAutoFit/>
          </a:bodyPr>
          <a:lstStyle/>
          <a:p>
            <a:r>
              <a:rPr lang="nl-BE" sz="1200" b="0" i="0" u="none" strike="noStrike" dirty="0">
                <a:solidFill>
                  <a:srgbClr val="222222"/>
                </a:solidFill>
                <a:effectLst/>
                <a:latin typeface="Accordance" pitchFamily="2" charset="-79"/>
                <a:ea typeface="Accordance" pitchFamily="2" charset="-79"/>
                <a:cs typeface="Accordance" pitchFamily="2" charset="-79"/>
              </a:rPr>
              <a:t>Garfinkel, Yosef. “The Face of Yahweh?” </a:t>
            </a:r>
            <a:r>
              <a:rPr lang="nl-BE" sz="1200" b="0" i="1" u="none" strike="noStrike" dirty="0">
                <a:solidFill>
                  <a:srgbClr val="222222"/>
                </a:solidFill>
                <a:effectLst/>
                <a:latin typeface="Accordance" pitchFamily="2" charset="-79"/>
                <a:ea typeface="Accordance" pitchFamily="2" charset="-79"/>
                <a:cs typeface="Accordance" pitchFamily="2" charset="-79"/>
              </a:rPr>
              <a:t>Biblical Archaeology Review</a:t>
            </a:r>
            <a:r>
              <a:rPr lang="nl-BE" sz="1200" b="0" i="0" u="none" strike="noStrike" dirty="0">
                <a:solidFill>
                  <a:srgbClr val="222222"/>
                </a:solidFill>
                <a:effectLst/>
                <a:latin typeface="Accordance" pitchFamily="2" charset="-79"/>
                <a:ea typeface="Accordance" pitchFamily="2" charset="-79"/>
                <a:cs typeface="Accordance" pitchFamily="2" charset="-79"/>
              </a:rPr>
              <a:t> 46, no. 4 (2020): 30–33.</a:t>
            </a:r>
            <a:endParaRPr lang="nl-BE" sz="1200" dirty="0">
              <a:latin typeface="Accordance" pitchFamily="2" charset="-79"/>
              <a:ea typeface="Accordance" pitchFamily="2" charset="-79"/>
              <a:cs typeface="Accordance" pitchFamily="2" charset="-79"/>
            </a:endParaRPr>
          </a:p>
        </p:txBody>
      </p:sp>
    </p:spTree>
    <p:extLst>
      <p:ext uri="{BB962C8B-B14F-4D97-AF65-F5344CB8AC3E}">
        <p14:creationId xmlns:p14="http://schemas.microsoft.com/office/powerpoint/2010/main" val="39959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Anthropomorphisme</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522157" y="1318015"/>
            <a:ext cx="11290091" cy="6186309"/>
          </a:xfrm>
          <a:prstGeom prst="rect">
            <a:avLst/>
          </a:prstGeom>
          <a:noFill/>
        </p:spPr>
        <p:txBody>
          <a:bodyPr wrap="square" rtlCol="0">
            <a:spAutoFit/>
          </a:bodyPr>
          <a:lstStyle/>
          <a:p>
            <a:r>
              <a:rPr lang="fr-FR" b="1" dirty="0">
                <a:solidFill>
                  <a:srgbClr val="00214E"/>
                </a:solidFill>
              </a:rPr>
              <a:t>C. ANTHROPOMORPHISME PRIMITIF?</a:t>
            </a:r>
          </a:p>
          <a:p>
            <a:endParaRPr lang="fr-FR" b="1" dirty="0">
              <a:solidFill>
                <a:srgbClr val="00214E"/>
              </a:solidFill>
            </a:endParaRPr>
          </a:p>
          <a:p>
            <a:pPr marL="285750" indent="-285750">
              <a:buFont typeface="Wingdings" pitchFamily="2" charset="2"/>
              <a:buChar char="Ø"/>
            </a:pPr>
            <a:r>
              <a:rPr lang="fr-FR" dirty="0">
                <a:solidFill>
                  <a:srgbClr val="00214E"/>
                </a:solidFill>
              </a:rPr>
              <a:t>Anthropomorphisme : primitif</a:t>
            </a:r>
          </a:p>
          <a:p>
            <a:pPr marL="742950" lvl="1" indent="-285750">
              <a:buFont typeface="Courier New" panose="02070309020205020404" pitchFamily="49" charset="0"/>
              <a:buChar char="o"/>
            </a:pPr>
            <a:r>
              <a:rPr lang="fr-FR" dirty="0">
                <a:solidFill>
                  <a:srgbClr val="00214E"/>
                </a:solidFill>
              </a:rPr>
              <a:t>Idée d’évolution plus -&gt; moins -&gt; anti-anthropomorphique</a:t>
            </a:r>
          </a:p>
          <a:p>
            <a:pPr marL="742950" lvl="1" indent="-285750">
              <a:buFont typeface="Courier New" panose="02070309020205020404" pitchFamily="49" charset="0"/>
              <a:buChar char="o"/>
            </a:pPr>
            <a:r>
              <a:rPr lang="fr-FR" dirty="0">
                <a:solidFill>
                  <a:srgbClr val="00214E"/>
                </a:solidFill>
              </a:rPr>
              <a:t>« source </a:t>
            </a:r>
            <a:r>
              <a:rPr lang="fr-FR" dirty="0" err="1">
                <a:solidFill>
                  <a:srgbClr val="00214E"/>
                </a:solidFill>
              </a:rPr>
              <a:t>criticism</a:t>
            </a:r>
            <a:r>
              <a:rPr lang="fr-FR" dirty="0">
                <a:solidFill>
                  <a:srgbClr val="00214E"/>
                </a:solidFill>
              </a:rPr>
              <a:t> » : </a:t>
            </a:r>
            <a:r>
              <a:rPr lang="fr-FR" dirty="0" err="1">
                <a:solidFill>
                  <a:srgbClr val="00214E"/>
                </a:solidFill>
              </a:rPr>
              <a:t>Wellhausen</a:t>
            </a:r>
            <a:r>
              <a:rPr lang="fr-FR" dirty="0">
                <a:solidFill>
                  <a:srgbClr val="00214E"/>
                </a:solidFill>
              </a:rPr>
              <a:t> (anthropomorphisme = primitif, tôt -&gt; utilisé pour caractériser les sources antérieures)</a:t>
            </a:r>
          </a:p>
          <a:p>
            <a:pPr marL="742950" lvl="1" indent="-285750">
              <a:buFont typeface="Courier New" panose="02070309020205020404" pitchFamily="49" charset="0"/>
              <a:buChar char="o"/>
            </a:pPr>
            <a:r>
              <a:rPr lang="fr-FR" dirty="0">
                <a:solidFill>
                  <a:srgbClr val="00214E"/>
                </a:solidFill>
              </a:rPr>
              <a:t>« </a:t>
            </a:r>
            <a:r>
              <a:rPr lang="fr-FR" dirty="0" err="1">
                <a:solidFill>
                  <a:srgbClr val="00214E"/>
                </a:solidFill>
              </a:rPr>
              <a:t>form-criticism</a:t>
            </a:r>
            <a:r>
              <a:rPr lang="fr-FR" dirty="0">
                <a:solidFill>
                  <a:srgbClr val="00214E"/>
                </a:solidFill>
              </a:rPr>
              <a:t> » : </a:t>
            </a:r>
            <a:r>
              <a:rPr lang="fr-FR" dirty="0" err="1">
                <a:solidFill>
                  <a:srgbClr val="00214E"/>
                </a:solidFill>
              </a:rPr>
              <a:t>Gunkel</a:t>
            </a:r>
            <a:r>
              <a:rPr lang="fr-FR" dirty="0">
                <a:solidFill>
                  <a:srgbClr val="00214E"/>
                </a:solidFill>
              </a:rPr>
              <a:t> (anthropomorphisme = rude, besoin d’évolution vers « </a:t>
            </a:r>
            <a:r>
              <a:rPr lang="fr-FR" dirty="0" err="1">
                <a:solidFill>
                  <a:srgbClr val="00214E"/>
                </a:solidFill>
              </a:rPr>
              <a:t>ein</a:t>
            </a:r>
            <a:r>
              <a:rPr lang="fr-FR" dirty="0">
                <a:solidFill>
                  <a:srgbClr val="00214E"/>
                </a:solidFill>
              </a:rPr>
              <a:t> </a:t>
            </a:r>
            <a:r>
              <a:rPr lang="fr-FR" dirty="0" err="1">
                <a:solidFill>
                  <a:srgbClr val="00214E"/>
                </a:solidFill>
              </a:rPr>
              <a:t>geistigerer</a:t>
            </a:r>
            <a:r>
              <a:rPr lang="fr-FR" dirty="0">
                <a:solidFill>
                  <a:srgbClr val="00214E"/>
                </a:solidFill>
              </a:rPr>
              <a:t> </a:t>
            </a:r>
            <a:r>
              <a:rPr lang="fr-FR" dirty="0" err="1">
                <a:solidFill>
                  <a:srgbClr val="00214E"/>
                </a:solidFill>
              </a:rPr>
              <a:t>Gottesbegriff</a:t>
            </a:r>
            <a:r>
              <a:rPr lang="fr-FR" dirty="0">
                <a:solidFill>
                  <a:srgbClr val="00214E"/>
                </a:solidFill>
              </a:rPr>
              <a:t> » trouvé dans les Prophètes)</a:t>
            </a:r>
          </a:p>
          <a:p>
            <a:pPr marL="742950" lvl="1" indent="-285750">
              <a:buFont typeface="Courier New" panose="02070309020205020404" pitchFamily="49" charset="0"/>
              <a:buChar char="o"/>
            </a:pPr>
            <a:r>
              <a:rPr lang="fr-FR" dirty="0">
                <a:solidFill>
                  <a:srgbClr val="00214E"/>
                </a:solidFill>
              </a:rPr>
              <a:t>Perspective d’évolution aussi présente dans les encyclopédies/dictionnaires théologiques</a:t>
            </a:r>
          </a:p>
          <a:p>
            <a:pPr marL="285750" indent="-285750">
              <a:buFont typeface="Wingdings" pitchFamily="2" charset="2"/>
              <a:buChar char="Ø"/>
            </a:pPr>
            <a:r>
              <a:rPr lang="fr-FR" dirty="0">
                <a:solidFill>
                  <a:srgbClr val="00214E"/>
                </a:solidFill>
              </a:rPr>
              <a:t>Evolution </a:t>
            </a:r>
            <a:r>
              <a:rPr lang="fr-FR" dirty="0" err="1">
                <a:solidFill>
                  <a:srgbClr val="00214E"/>
                </a:solidFill>
              </a:rPr>
              <a:t>intrabiblique</a:t>
            </a:r>
            <a:r>
              <a:rPr lang="fr-FR" dirty="0">
                <a:solidFill>
                  <a:srgbClr val="00214E"/>
                </a:solidFill>
              </a:rPr>
              <a:t> ?</a:t>
            </a:r>
          </a:p>
          <a:p>
            <a:pPr marL="742950" lvl="1" indent="-285750">
              <a:buFont typeface="Courier New" panose="02070309020205020404" pitchFamily="49" charset="0"/>
              <a:buChar char="o"/>
            </a:pPr>
            <a:r>
              <a:rPr lang="fr-FR" dirty="0">
                <a:solidFill>
                  <a:srgbClr val="00214E"/>
                </a:solidFill>
              </a:rPr>
              <a:t>	Dans la bible: évolution vers Dieu moins corporel/anthropomorphique, plus transcendant/spirituel ??? </a:t>
            </a:r>
          </a:p>
          <a:p>
            <a:pPr lvl="2"/>
            <a:r>
              <a:rPr lang="fr-FR" dirty="0" err="1">
                <a:solidFill>
                  <a:srgbClr val="00214E"/>
                </a:solidFill>
              </a:rPr>
              <a:t>Michaeli</a:t>
            </a:r>
            <a:r>
              <a:rPr lang="fr-FR" dirty="0">
                <a:solidFill>
                  <a:srgbClr val="00214E"/>
                </a:solidFill>
              </a:rPr>
              <a:t>, </a:t>
            </a:r>
            <a:r>
              <a:rPr lang="fr-FR" i="1" dirty="0">
                <a:solidFill>
                  <a:srgbClr val="00214E"/>
                </a:solidFill>
              </a:rPr>
              <a:t>Dieu à l’image de l’homme</a:t>
            </a:r>
            <a:r>
              <a:rPr lang="fr-FR" dirty="0">
                <a:solidFill>
                  <a:srgbClr val="00214E"/>
                </a:solidFill>
              </a:rPr>
              <a:t>, p. 121-123: deux méthodes pour atténuer langage anthropomorphique: 1) atténuation par élimination, substitution, adaptation ou intermédiaires 2) réaction par contraste</a:t>
            </a:r>
          </a:p>
          <a:p>
            <a:pPr lvl="2"/>
            <a:r>
              <a:rPr lang="fr-FR" dirty="0">
                <a:solidFill>
                  <a:srgbClr val="00214E"/>
                </a:solidFill>
              </a:rPr>
              <a:t>Changement </a:t>
            </a:r>
            <a:r>
              <a:rPr lang="fr-FR" dirty="0" err="1">
                <a:solidFill>
                  <a:srgbClr val="00214E"/>
                </a:solidFill>
              </a:rPr>
              <a:t>qal</a:t>
            </a:r>
            <a:r>
              <a:rPr lang="fr-FR" dirty="0">
                <a:solidFill>
                  <a:srgbClr val="00214E"/>
                </a:solidFill>
              </a:rPr>
              <a:t> -&gt; </a:t>
            </a:r>
            <a:r>
              <a:rPr lang="fr-FR" dirty="0" err="1">
                <a:solidFill>
                  <a:srgbClr val="00214E"/>
                </a:solidFill>
              </a:rPr>
              <a:t>nifal</a:t>
            </a:r>
            <a:r>
              <a:rPr lang="fr-FR" dirty="0">
                <a:solidFill>
                  <a:srgbClr val="00214E"/>
                </a:solidFill>
              </a:rPr>
              <a:t>?</a:t>
            </a:r>
          </a:p>
          <a:p>
            <a:pPr lvl="2"/>
            <a:r>
              <a:rPr lang="fr-FR" dirty="0">
                <a:solidFill>
                  <a:srgbClr val="00214E"/>
                </a:solidFill>
              </a:rPr>
              <a:t>L’ange de Dieu?</a:t>
            </a:r>
          </a:p>
          <a:p>
            <a:pPr marL="742950" lvl="1" indent="-285750">
              <a:buFont typeface="Courier New" panose="02070309020205020404" pitchFamily="49" charset="0"/>
              <a:buChar char="o"/>
            </a:pPr>
            <a:r>
              <a:rPr lang="fr-FR" dirty="0">
                <a:solidFill>
                  <a:srgbClr val="00214E"/>
                </a:solidFill>
              </a:rPr>
              <a:t>Différences entre le corps divin et celui des hommes: </a:t>
            </a:r>
            <a:r>
              <a:rPr lang="en-US" dirty="0" err="1">
                <a:solidFill>
                  <a:srgbClr val="00214E"/>
                </a:solidFill>
              </a:rPr>
              <a:t>ב</a:t>
            </a:r>
            <a:r>
              <a:rPr lang="en-US" dirty="0">
                <a:solidFill>
                  <a:srgbClr val="00214E"/>
                </a:solidFill>
              </a:rPr>
              <a:t>ָּ</a:t>
            </a:r>
            <a:r>
              <a:rPr lang="en-US" dirty="0" err="1">
                <a:solidFill>
                  <a:srgbClr val="00214E"/>
                </a:solidFill>
              </a:rPr>
              <a:t>ש</a:t>
            </a:r>
            <a:r>
              <a:rPr lang="en-US" dirty="0">
                <a:solidFill>
                  <a:srgbClr val="00214E"/>
                </a:solidFill>
              </a:rPr>
              <a:t>ָׂ</a:t>
            </a:r>
            <a:r>
              <a:rPr lang="en-US" dirty="0" err="1">
                <a:solidFill>
                  <a:srgbClr val="00214E"/>
                </a:solidFill>
              </a:rPr>
              <a:t>ר</a:t>
            </a:r>
            <a:r>
              <a:rPr lang="en-US" dirty="0">
                <a:solidFill>
                  <a:srgbClr val="00214E"/>
                </a:solidFill>
              </a:rPr>
              <a:t> (</a:t>
            </a:r>
            <a:r>
              <a:rPr lang="en-US" dirty="0" err="1">
                <a:solidFill>
                  <a:srgbClr val="00214E"/>
                </a:solidFill>
              </a:rPr>
              <a:t>bashar</a:t>
            </a:r>
            <a:r>
              <a:rPr lang="en-US" dirty="0">
                <a:solidFill>
                  <a:srgbClr val="00214E"/>
                </a:solidFill>
              </a:rPr>
              <a:t>, chair) pas </a:t>
            </a:r>
            <a:r>
              <a:rPr lang="en-US" dirty="0" err="1">
                <a:solidFill>
                  <a:srgbClr val="00214E"/>
                </a:solidFill>
              </a:rPr>
              <a:t>utilisé</a:t>
            </a:r>
            <a:r>
              <a:rPr lang="en-US" dirty="0">
                <a:solidFill>
                  <a:srgbClr val="00214E"/>
                </a:solidFill>
              </a:rPr>
              <a:t> pour Dieu; Dieu </a:t>
            </a:r>
            <a:r>
              <a:rPr lang="en-US" dirty="0" err="1">
                <a:solidFill>
                  <a:srgbClr val="00214E"/>
                </a:solidFill>
              </a:rPr>
              <a:t>n’a</a:t>
            </a:r>
            <a:r>
              <a:rPr lang="en-US" dirty="0">
                <a:solidFill>
                  <a:srgbClr val="00214E"/>
                </a:solidFill>
              </a:rPr>
              <a:t> pas de </a:t>
            </a:r>
            <a:r>
              <a:rPr lang="en-US" dirty="0" err="1">
                <a:solidFill>
                  <a:srgbClr val="00214E"/>
                </a:solidFill>
              </a:rPr>
              <a:t>lèvres</a:t>
            </a:r>
            <a:r>
              <a:rPr lang="en-US" dirty="0">
                <a:solidFill>
                  <a:srgbClr val="00214E"/>
                </a:solidFill>
              </a:rPr>
              <a:t>, langue, main gauche, sang, </a:t>
            </a:r>
            <a:r>
              <a:rPr lang="en-US" dirty="0" err="1">
                <a:solidFill>
                  <a:srgbClr val="00214E"/>
                </a:solidFill>
              </a:rPr>
              <a:t>graisse</a:t>
            </a:r>
            <a:r>
              <a:rPr lang="en-US" dirty="0">
                <a:solidFill>
                  <a:srgbClr val="00214E"/>
                </a:solidFill>
              </a:rPr>
              <a:t>, </a:t>
            </a:r>
            <a:r>
              <a:rPr lang="en-US" dirty="0" err="1">
                <a:solidFill>
                  <a:srgbClr val="00214E"/>
                </a:solidFill>
              </a:rPr>
              <a:t>intestins</a:t>
            </a:r>
            <a:r>
              <a:rPr lang="en-US" dirty="0">
                <a:solidFill>
                  <a:srgbClr val="00214E"/>
                </a:solidFill>
              </a:rPr>
              <a:t> etc.; un Dieu </a:t>
            </a:r>
            <a:r>
              <a:rPr lang="en-US" dirty="0" err="1">
                <a:solidFill>
                  <a:srgbClr val="00214E"/>
                </a:solidFill>
              </a:rPr>
              <a:t>suprahumain</a:t>
            </a:r>
            <a:r>
              <a:rPr lang="en-US" dirty="0">
                <a:solidFill>
                  <a:srgbClr val="00214E"/>
                </a:solidFill>
              </a:rPr>
              <a:t> de taille?</a:t>
            </a:r>
          </a:p>
          <a:p>
            <a:pPr marL="742950" lvl="1" indent="-285750">
              <a:buFont typeface="Courier New" panose="02070309020205020404" pitchFamily="49" charset="0"/>
              <a:buChar char="o"/>
            </a:pPr>
            <a:r>
              <a:rPr lang="fr-FR" dirty="0">
                <a:solidFill>
                  <a:srgbClr val="00214E"/>
                </a:solidFill>
              </a:rPr>
              <a:t>Théologie Deutéronomiste du nom remplace langage plus anthropomorphique: </a:t>
            </a:r>
            <a:r>
              <a:rPr lang="fr-FR" dirty="0" err="1">
                <a:solidFill>
                  <a:srgbClr val="00214E"/>
                </a:solidFill>
              </a:rPr>
              <a:t>kavod</a:t>
            </a:r>
            <a:r>
              <a:rPr lang="fr-FR" dirty="0">
                <a:solidFill>
                  <a:srgbClr val="00214E"/>
                </a:solidFill>
              </a:rPr>
              <a:t> -&gt; </a:t>
            </a:r>
            <a:r>
              <a:rPr lang="fr-FR" dirty="0" err="1">
                <a:solidFill>
                  <a:srgbClr val="00214E"/>
                </a:solidFill>
              </a:rPr>
              <a:t>shem</a:t>
            </a:r>
            <a:endParaRPr lang="fr-FR" dirty="0">
              <a:solidFill>
                <a:srgbClr val="00214E"/>
              </a:solidFill>
            </a:endParaRPr>
          </a:p>
          <a:p>
            <a:endParaRPr lang="nl-BE" dirty="0">
              <a:solidFill>
                <a:srgbClr val="00214E"/>
              </a:solidFill>
            </a:endParaRPr>
          </a:p>
          <a:p>
            <a:endParaRPr lang="nl-BE" b="1" dirty="0">
              <a:solidFill>
                <a:srgbClr val="00214E"/>
              </a:solidFill>
            </a:endParaRPr>
          </a:p>
          <a:p>
            <a:endParaRPr lang="nl-BE" b="1" dirty="0"/>
          </a:p>
          <a:p>
            <a:endParaRPr lang="nl-BE" b="1" dirty="0"/>
          </a:p>
        </p:txBody>
      </p:sp>
    </p:spTree>
    <p:extLst>
      <p:ext uri="{BB962C8B-B14F-4D97-AF65-F5344CB8AC3E}">
        <p14:creationId xmlns:p14="http://schemas.microsoft.com/office/powerpoint/2010/main" val="1046865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xEl>
                                              <p:pRg st="12" end="1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7">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Anthropomorphisme</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522157" y="1318015"/>
            <a:ext cx="8636833" cy="3139321"/>
          </a:xfrm>
          <a:prstGeom prst="rect">
            <a:avLst/>
          </a:prstGeom>
          <a:noFill/>
        </p:spPr>
        <p:txBody>
          <a:bodyPr wrap="square" rtlCol="0">
            <a:spAutoFit/>
          </a:bodyPr>
          <a:lstStyle/>
          <a:p>
            <a:r>
              <a:rPr lang="fr-FR" b="1" dirty="0">
                <a:solidFill>
                  <a:srgbClr val="00214E"/>
                </a:solidFill>
              </a:rPr>
              <a:t>C. ANTHROPOMORPHISME PRIMITIF?</a:t>
            </a:r>
          </a:p>
          <a:p>
            <a:endParaRPr lang="fr-FR" b="1" dirty="0">
              <a:solidFill>
                <a:srgbClr val="00214E"/>
              </a:solidFill>
            </a:endParaRPr>
          </a:p>
          <a:p>
            <a:pPr marL="285750" indent="-285750">
              <a:buFont typeface="Wingdings" pitchFamily="2" charset="2"/>
              <a:buChar char="Ø"/>
            </a:pPr>
            <a:r>
              <a:rPr lang="fr-FR" dirty="0">
                <a:solidFill>
                  <a:srgbClr val="00214E"/>
                </a:solidFill>
              </a:rPr>
              <a:t>Attention !</a:t>
            </a:r>
          </a:p>
          <a:p>
            <a:pPr marL="742950" lvl="1" indent="-285750">
              <a:buFont typeface="Courier New" panose="02070309020205020404" pitchFamily="49" charset="0"/>
              <a:buChar char="o"/>
            </a:pPr>
            <a:r>
              <a:rPr lang="fr-FR" dirty="0">
                <a:solidFill>
                  <a:srgbClr val="00214E"/>
                </a:solidFill>
              </a:rPr>
              <a:t>Est-ce que ces éléments bibliques sont des atténuations intentionnelles?</a:t>
            </a:r>
          </a:p>
          <a:p>
            <a:pPr marL="742950" lvl="1" indent="-285750">
              <a:buFont typeface="Courier New" panose="02070309020205020404" pitchFamily="49" charset="0"/>
              <a:buChar char="o"/>
            </a:pPr>
            <a:r>
              <a:rPr lang="fr-FR" dirty="0">
                <a:solidFill>
                  <a:srgbClr val="00214E"/>
                </a:solidFill>
              </a:rPr>
              <a:t>Présuppose une claire différence ontologique entre homme – Dieu</a:t>
            </a:r>
          </a:p>
          <a:p>
            <a:pPr marL="1200150" lvl="2" indent="-285750">
              <a:buFont typeface="Arial" panose="020B0604020202020204" pitchFamily="34" charset="0"/>
              <a:buChar char="•"/>
            </a:pPr>
            <a:r>
              <a:rPr lang="fr-FR" dirty="0">
                <a:solidFill>
                  <a:srgbClr val="00214E"/>
                </a:solidFill>
              </a:rPr>
              <a:t>Cette différence n’est </a:t>
            </a:r>
            <a:r>
              <a:rPr lang="fr-FR">
                <a:solidFill>
                  <a:srgbClr val="00214E"/>
                </a:solidFill>
              </a:rPr>
              <a:t>pas présupposée </a:t>
            </a:r>
            <a:r>
              <a:rPr lang="fr-FR" dirty="0">
                <a:solidFill>
                  <a:srgbClr val="00214E"/>
                </a:solidFill>
              </a:rPr>
              <a:t>dans la BH !</a:t>
            </a:r>
          </a:p>
          <a:p>
            <a:pPr marL="1200150" lvl="2" indent="-285750">
              <a:buFont typeface="Arial" panose="020B0604020202020204" pitchFamily="34" charset="0"/>
              <a:buChar char="•"/>
            </a:pPr>
            <a:r>
              <a:rPr lang="fr-FR" dirty="0">
                <a:solidFill>
                  <a:srgbClr val="00214E"/>
                </a:solidFill>
              </a:rPr>
              <a:t>Focus sur similitude dès le début: </a:t>
            </a:r>
            <a:r>
              <a:rPr lang="fr-FR" i="1" dirty="0">
                <a:solidFill>
                  <a:srgbClr val="00214E"/>
                </a:solidFill>
              </a:rPr>
              <a:t>imago Dei!</a:t>
            </a:r>
            <a:endParaRPr lang="fr-FR" dirty="0">
              <a:solidFill>
                <a:srgbClr val="00214E"/>
              </a:solidFill>
            </a:endParaRPr>
          </a:p>
          <a:p>
            <a:endParaRPr lang="nl-BE" dirty="0">
              <a:solidFill>
                <a:srgbClr val="00214E"/>
              </a:solidFill>
            </a:endParaRPr>
          </a:p>
          <a:p>
            <a:endParaRPr lang="nl-BE" b="1" dirty="0">
              <a:solidFill>
                <a:srgbClr val="00214E"/>
              </a:solidFill>
            </a:endParaRPr>
          </a:p>
          <a:p>
            <a:endParaRPr lang="nl-BE" b="1" dirty="0"/>
          </a:p>
          <a:p>
            <a:endParaRPr lang="nl-BE" b="1" dirty="0"/>
          </a:p>
        </p:txBody>
      </p:sp>
    </p:spTree>
    <p:extLst>
      <p:ext uri="{BB962C8B-B14F-4D97-AF65-F5344CB8AC3E}">
        <p14:creationId xmlns:p14="http://schemas.microsoft.com/office/powerpoint/2010/main" val="3548390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a:xfrm>
            <a:off x="2285658" y="2409676"/>
            <a:ext cx="7332358" cy="1019324"/>
          </a:xfrm>
        </p:spPr>
        <p:txBody>
          <a:bodyPr/>
          <a:lstStyle/>
          <a:p>
            <a:r>
              <a:rPr lang="fr-BE" dirty="0"/>
              <a:t>Cas spécifique:</a:t>
            </a:r>
          </a:p>
          <a:p>
            <a:r>
              <a:rPr lang="fr-BE" dirty="0"/>
              <a:t>Pieds divins</a:t>
            </a:r>
          </a:p>
        </p:txBody>
      </p:sp>
    </p:spTree>
    <p:extLst>
      <p:ext uri="{BB962C8B-B14F-4D97-AF65-F5344CB8AC3E}">
        <p14:creationId xmlns:p14="http://schemas.microsoft.com/office/powerpoint/2010/main" val="1180876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Anthropopathism and Anthropomorphism: Biblical Data | Dave Armstrong">
            <a:extLst>
              <a:ext uri="{FF2B5EF4-FFF2-40B4-BE49-F238E27FC236}">
                <a16:creationId xmlns:a16="http://schemas.microsoft.com/office/drawing/2014/main" id="{2A5A13B1-F477-4468-959C-A5488829E4F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393" b="6338"/>
          <a:stretch/>
        </p:blipFill>
        <p:spPr bwMode="auto">
          <a:xfrm>
            <a:off x="3451860" y="1284743"/>
            <a:ext cx="8740140" cy="5645291"/>
          </a:xfrm>
          <a:prstGeom prst="rect">
            <a:avLst/>
          </a:prstGeom>
          <a:noFill/>
          <a:extLst>
            <a:ext uri="{909E8E84-426E-40DD-AFC4-6F175D3DCCD1}">
              <a14:hiddenFill xmlns:a14="http://schemas.microsoft.com/office/drawing/2010/main">
                <a:solidFill>
                  <a:srgbClr val="FFFFFF"/>
                </a:solidFill>
              </a14:hiddenFill>
            </a:ext>
          </a:extLst>
        </p:spPr>
      </p:pic>
      <p:sp>
        <p:nvSpPr>
          <p:cNvPr id="3" name="Espace réservé du texte 2"/>
          <p:cNvSpPr>
            <a:spLocks noGrp="1"/>
          </p:cNvSpPr>
          <p:nvPr>
            <p:ph type="body" sz="quarter" idx="13"/>
          </p:nvPr>
        </p:nvSpPr>
        <p:spPr>
          <a:xfrm>
            <a:off x="3449449" y="5156616"/>
            <a:ext cx="6576731" cy="1728448"/>
          </a:xfrm>
        </p:spPr>
        <p:txBody>
          <a:bodyPr/>
          <a:lstStyle/>
          <a:p>
            <a:endParaRPr lang="fr-BE" dirty="0"/>
          </a:p>
        </p:txBody>
      </p:sp>
      <p:sp>
        <p:nvSpPr>
          <p:cNvPr id="4" name="Espace réservé du texte 3"/>
          <p:cNvSpPr>
            <a:spLocks noGrp="1"/>
          </p:cNvSpPr>
          <p:nvPr>
            <p:ph type="body" sz="quarter" idx="11"/>
          </p:nvPr>
        </p:nvSpPr>
        <p:spPr>
          <a:xfrm>
            <a:off x="3604708" y="5196027"/>
            <a:ext cx="6255608" cy="431800"/>
          </a:xfrm>
        </p:spPr>
        <p:txBody>
          <a:bodyPr/>
          <a:lstStyle/>
          <a:p>
            <a:r>
              <a:rPr lang="fr-BE" dirty="0"/>
              <a:t>Le corps divin</a:t>
            </a:r>
          </a:p>
        </p:txBody>
      </p:sp>
      <p:sp>
        <p:nvSpPr>
          <p:cNvPr id="5" name="Espace réservé du texte 4"/>
          <p:cNvSpPr>
            <a:spLocks noGrp="1"/>
          </p:cNvSpPr>
          <p:nvPr>
            <p:ph type="body" sz="quarter" idx="12"/>
          </p:nvPr>
        </p:nvSpPr>
        <p:spPr>
          <a:xfrm>
            <a:off x="4096198" y="5662551"/>
            <a:ext cx="6255608" cy="431800"/>
          </a:xfrm>
        </p:spPr>
        <p:txBody>
          <a:bodyPr/>
          <a:lstStyle/>
          <a:p>
            <a:r>
              <a:rPr lang="fr-BE" dirty="0"/>
              <a:t>Ellen De </a:t>
            </a:r>
            <a:r>
              <a:rPr lang="fr-BE" dirty="0" err="1"/>
              <a:t>Doncker</a:t>
            </a:r>
            <a:endParaRPr lang="fr-BE" dirty="0"/>
          </a:p>
          <a:p>
            <a:r>
              <a:rPr lang="fr-BE" dirty="0"/>
              <a:t>Doctorante en Etudes Bibliques, </a:t>
            </a:r>
            <a:r>
              <a:rPr lang="fr-BE" dirty="0" err="1"/>
              <a:t>UCLouvain</a:t>
            </a:r>
            <a:endParaRPr lang="fr-BE" dirty="0"/>
          </a:p>
          <a:p>
            <a:r>
              <a:rPr lang="fr-BE" dirty="0" err="1"/>
              <a:t>Ellen.dedoncker@uclouvain.be</a:t>
            </a:r>
            <a:endParaRPr lang="fr-BE" dirty="0"/>
          </a:p>
          <a:p>
            <a:endParaRPr lang="fr-BE" dirty="0"/>
          </a:p>
        </p:txBody>
      </p:sp>
    </p:spTree>
    <p:extLst>
      <p:ext uri="{BB962C8B-B14F-4D97-AF65-F5344CB8AC3E}">
        <p14:creationId xmlns:p14="http://schemas.microsoft.com/office/powerpoint/2010/main" val="1364107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Pieds divins</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522158" y="1318015"/>
            <a:ext cx="8220894" cy="1754326"/>
          </a:xfrm>
          <a:prstGeom prst="rect">
            <a:avLst/>
          </a:prstGeom>
          <a:noFill/>
        </p:spPr>
        <p:txBody>
          <a:bodyPr wrap="square" rtlCol="0">
            <a:spAutoFit/>
          </a:bodyPr>
          <a:lstStyle/>
          <a:p>
            <a:r>
              <a:rPr lang="fr-FR" b="1" dirty="0">
                <a:solidFill>
                  <a:srgbClr val="00214E"/>
                </a:solidFill>
              </a:rPr>
              <a:t>A. LES TEXTES DANS LE PENTATEUCH </a:t>
            </a:r>
          </a:p>
          <a:p>
            <a:pPr lvl="1"/>
            <a:endParaRPr lang="fr-FR" dirty="0">
              <a:solidFill>
                <a:srgbClr val="00214E"/>
              </a:solidFill>
            </a:endParaRPr>
          </a:p>
          <a:p>
            <a:endParaRPr lang="nl-BE" dirty="0">
              <a:solidFill>
                <a:srgbClr val="00214E"/>
              </a:solidFill>
            </a:endParaRPr>
          </a:p>
          <a:p>
            <a:endParaRPr lang="nl-BE" b="1" dirty="0">
              <a:solidFill>
                <a:srgbClr val="00214E"/>
              </a:solidFill>
            </a:endParaRPr>
          </a:p>
          <a:p>
            <a:endParaRPr lang="nl-BE" b="1" dirty="0"/>
          </a:p>
          <a:p>
            <a:endParaRPr lang="nl-BE" b="1" dirty="0"/>
          </a:p>
        </p:txBody>
      </p:sp>
      <p:graphicFrame>
        <p:nvGraphicFramePr>
          <p:cNvPr id="5" name="Tabel 5">
            <a:extLst>
              <a:ext uri="{FF2B5EF4-FFF2-40B4-BE49-F238E27FC236}">
                <a16:creationId xmlns:a16="http://schemas.microsoft.com/office/drawing/2014/main" id="{A50754F8-19AC-4981-3902-F5742F485331}"/>
              </a:ext>
            </a:extLst>
          </p:cNvPr>
          <p:cNvGraphicFramePr>
            <a:graphicFrameLocks noGrp="1"/>
          </p:cNvGraphicFramePr>
          <p:nvPr>
            <p:extLst>
              <p:ext uri="{D42A27DB-BD31-4B8C-83A1-F6EECF244321}">
                <p14:modId xmlns:p14="http://schemas.microsoft.com/office/powerpoint/2010/main" val="791711354"/>
              </p:ext>
            </p:extLst>
          </p:nvPr>
        </p:nvGraphicFramePr>
        <p:xfrm>
          <a:off x="1087618" y="2098623"/>
          <a:ext cx="9675320" cy="3147578"/>
        </p:xfrm>
        <a:graphic>
          <a:graphicData uri="http://schemas.openxmlformats.org/drawingml/2006/table">
            <a:tbl>
              <a:tblPr firstRow="1" bandRow="1">
                <a:tableStyleId>{2D5ABB26-0587-4C30-8999-92F81FD0307C}</a:tableStyleId>
              </a:tblPr>
              <a:tblGrid>
                <a:gridCol w="4837660">
                  <a:extLst>
                    <a:ext uri="{9D8B030D-6E8A-4147-A177-3AD203B41FA5}">
                      <a16:colId xmlns:a16="http://schemas.microsoft.com/office/drawing/2014/main" val="4128885791"/>
                    </a:ext>
                  </a:extLst>
                </a:gridCol>
                <a:gridCol w="4837660">
                  <a:extLst>
                    <a:ext uri="{9D8B030D-6E8A-4147-A177-3AD203B41FA5}">
                      <a16:colId xmlns:a16="http://schemas.microsoft.com/office/drawing/2014/main" val="3676515295"/>
                    </a:ext>
                  </a:extLst>
                </a:gridCol>
              </a:tblGrid>
              <a:tr h="1573789">
                <a:tc>
                  <a:txBody>
                    <a:bodyPr/>
                    <a:lstStyle/>
                    <a:p>
                      <a:r>
                        <a:rPr lang="he-IL" sz="24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וַיִּרְאוּ, אֵת </a:t>
                      </a:r>
                      <a:r>
                        <a:rPr lang="he-IL" sz="2400" b="0" i="0" u="none" strike="noStrike" kern="1200" dirty="0" err="1">
                          <a:solidFill>
                            <a:schemeClr val="tx1"/>
                          </a:solidFill>
                          <a:effectLst/>
                          <a:latin typeface="Times New Roman" panose="02020603050405020304" pitchFamily="18" charset="0"/>
                          <a:ea typeface="+mn-ea"/>
                          <a:cs typeface="Times New Roman" panose="02020603050405020304" pitchFamily="18" charset="0"/>
                        </a:rPr>
                        <a:t>אֱלֹהֵי</a:t>
                      </a:r>
                      <a:r>
                        <a:rPr lang="he-IL" sz="24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 יִשְׂרָאֵל; וְתַחַת רַגְלָיו, כְּמַעֲשֵׂה לִבְנַת הַסַּפִּיר, וּכְעֶצֶם הַשָּׁמַיִם, לָטֹהַר</a:t>
                      </a:r>
                      <a:endParaRPr lang="nl-BE" sz="2400" dirty="0">
                        <a:latin typeface="Times New Roman" panose="02020603050405020304" pitchFamily="18" charset="0"/>
                        <a:cs typeface="Times New Roman" panose="02020603050405020304" pitchFamily="18" charset="0"/>
                      </a:endParaRPr>
                    </a:p>
                  </a:txBody>
                  <a:tcPr/>
                </a:tc>
                <a:tc>
                  <a:txBody>
                    <a:bodyPr/>
                    <a:lstStyle/>
                    <a:p>
                      <a:r>
                        <a:rPr lang="nl-BE" sz="20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Ex. 24:20: Ils contemplèrent la Divinité d'Israël. Sous ses pieds, quelque chose de semblable au brillant du saphir et de limpide comme la substance du ciel.</a:t>
                      </a:r>
                      <a:endParaRPr lang="nl-BE"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256636438"/>
                  </a:ext>
                </a:extLst>
              </a:tr>
              <a:tr h="1573789">
                <a:tc>
                  <a:txBody>
                    <a:bodyPr/>
                    <a:lstStyle/>
                    <a:p>
                      <a:r>
                        <a:rPr lang="he-IL" sz="24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אַף חֹבֵב עַמִּים, כָּל-קְדֹשָׁיו בְּיָדֶךָ; וְהֵם תֻּכּוּ לְרַגְלֶךָ, </a:t>
                      </a:r>
                      <a:r>
                        <a:rPr lang="he-IL" sz="2400" b="0" i="0" u="none" strike="noStrike" kern="1200" dirty="0" err="1">
                          <a:solidFill>
                            <a:schemeClr val="tx1"/>
                          </a:solidFill>
                          <a:effectLst/>
                          <a:latin typeface="Times New Roman" panose="02020603050405020304" pitchFamily="18" charset="0"/>
                          <a:ea typeface="+mn-ea"/>
                          <a:cs typeface="Times New Roman" panose="02020603050405020304" pitchFamily="18" charset="0"/>
                        </a:rPr>
                        <a:t>יִשָּׂא</a:t>
                      </a:r>
                      <a:r>
                        <a:rPr lang="he-IL" sz="24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 </a:t>
                      </a:r>
                      <a:r>
                        <a:rPr lang="he-IL" sz="2400" b="0" i="0" u="none" strike="noStrike" kern="1200" dirty="0" err="1">
                          <a:solidFill>
                            <a:schemeClr val="tx1"/>
                          </a:solidFill>
                          <a:effectLst/>
                          <a:latin typeface="Times New Roman" panose="02020603050405020304" pitchFamily="18" charset="0"/>
                          <a:ea typeface="+mn-ea"/>
                          <a:cs typeface="Times New Roman" panose="02020603050405020304" pitchFamily="18" charset="0"/>
                        </a:rPr>
                        <a:t>מִדַּבְּרֹתֶיך</a:t>
                      </a:r>
                      <a:r>
                        <a:rPr lang="he-IL" sz="24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a:t>
                      </a:r>
                      <a:endParaRPr lang="nl-BE" sz="2400" dirty="0">
                        <a:latin typeface="Times New Roman" panose="02020603050405020304" pitchFamily="18" charset="0"/>
                        <a:cs typeface="Times New Roman" panose="02020603050405020304" pitchFamily="18" charset="0"/>
                      </a:endParaRPr>
                    </a:p>
                  </a:txBody>
                  <a:tcPr/>
                </a:tc>
                <a:tc>
                  <a:txBody>
                    <a:bodyPr/>
                    <a:lstStyle/>
                    <a:p>
                      <a:r>
                        <a:rPr lang="nl-BE" sz="2000" dirty="0">
                          <a:latin typeface="Times New Roman" panose="02020603050405020304" pitchFamily="18" charset="0"/>
                          <a:cs typeface="Times New Roman" panose="02020603050405020304" pitchFamily="18" charset="0"/>
                        </a:rPr>
                        <a:t>Deut 33:3: </a:t>
                      </a:r>
                      <a:r>
                        <a:rPr lang="nl-BE" sz="20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Ils te sont chers aussi, les peuples; tous leurs saints, ta main les protège: mais eux se sont couchés à tes pieds, ont recueilli ta propre parole.</a:t>
                      </a:r>
                      <a:endParaRPr lang="nl-BE"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690901"/>
                  </a:ext>
                </a:extLst>
              </a:tr>
            </a:tbl>
          </a:graphicData>
        </a:graphic>
      </p:graphicFrame>
    </p:spTree>
    <p:extLst>
      <p:ext uri="{BB962C8B-B14F-4D97-AF65-F5344CB8AC3E}">
        <p14:creationId xmlns:p14="http://schemas.microsoft.com/office/powerpoint/2010/main" val="3914334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Pieds divins</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522158" y="1318015"/>
            <a:ext cx="5144124" cy="3139321"/>
          </a:xfrm>
          <a:prstGeom prst="rect">
            <a:avLst/>
          </a:prstGeom>
          <a:noFill/>
        </p:spPr>
        <p:txBody>
          <a:bodyPr wrap="square" rtlCol="0">
            <a:spAutoFit/>
          </a:bodyPr>
          <a:lstStyle/>
          <a:p>
            <a:r>
              <a:rPr lang="fr-FR" b="1" dirty="0">
                <a:solidFill>
                  <a:srgbClr val="00214E"/>
                </a:solidFill>
              </a:rPr>
              <a:t>A. LES TEXTES DANS LE PENTATEUCH </a:t>
            </a:r>
          </a:p>
          <a:p>
            <a:pPr lvl="1"/>
            <a:endParaRPr lang="fr-FR" dirty="0">
              <a:solidFill>
                <a:srgbClr val="00214E"/>
              </a:solidFill>
            </a:endParaRPr>
          </a:p>
          <a:p>
            <a:pPr marL="342900" indent="-342900">
              <a:buAutoNum type="arabicPeriod"/>
            </a:pPr>
            <a:r>
              <a:rPr lang="nl-BE" dirty="0">
                <a:solidFill>
                  <a:srgbClr val="00214E"/>
                </a:solidFill>
              </a:rPr>
              <a:t>Ex. 24:10</a:t>
            </a:r>
          </a:p>
          <a:p>
            <a:pPr marL="285750" indent="-285750">
              <a:buFont typeface="Arial" panose="020B0604020202020204" pitchFamily="34" charset="0"/>
              <a:buChar char="•"/>
            </a:pPr>
            <a:r>
              <a:rPr lang="nl-BE" dirty="0">
                <a:solidFill>
                  <a:srgbClr val="00214E"/>
                </a:solidFill>
              </a:rPr>
              <a:t>Théophanie: </a:t>
            </a:r>
            <a:r>
              <a:rPr lang="nl-BE" i="1" dirty="0">
                <a:solidFill>
                  <a:srgbClr val="00214E"/>
                </a:solidFill>
              </a:rPr>
              <a:t>visio Dei!</a:t>
            </a:r>
            <a:endParaRPr lang="nl-BE" dirty="0">
              <a:solidFill>
                <a:srgbClr val="00214E"/>
              </a:solidFill>
            </a:endParaRPr>
          </a:p>
          <a:p>
            <a:pPr marL="285750" indent="-285750">
              <a:buFont typeface="Arial" panose="020B0604020202020204" pitchFamily="34" charset="0"/>
              <a:buChar char="•"/>
            </a:pPr>
            <a:r>
              <a:rPr lang="nl-BE" dirty="0">
                <a:solidFill>
                  <a:srgbClr val="00214E"/>
                </a:solidFill>
              </a:rPr>
              <a:t>Contexte anthropomorphiste (p. ex. main de Dieu)</a:t>
            </a:r>
          </a:p>
          <a:p>
            <a:pPr marL="285750" indent="-285750">
              <a:buFont typeface="Arial" panose="020B0604020202020204" pitchFamily="34" charset="0"/>
              <a:buChar char="•"/>
            </a:pPr>
            <a:r>
              <a:rPr lang="nl-BE" dirty="0">
                <a:solidFill>
                  <a:srgbClr val="00214E"/>
                </a:solidFill>
              </a:rPr>
              <a:t>Qu’est-ce qu’ils ont vu?</a:t>
            </a:r>
          </a:p>
          <a:p>
            <a:pPr marL="285750" indent="-285750">
              <a:buFont typeface="Arial" panose="020B0604020202020204" pitchFamily="34" charset="0"/>
              <a:buChar char="•"/>
            </a:pPr>
            <a:r>
              <a:rPr lang="nl-BE" dirty="0">
                <a:solidFill>
                  <a:srgbClr val="00214E"/>
                </a:solidFill>
              </a:rPr>
              <a:t>Qu’est-ce que cela implique? Dieu dans le ciel?</a:t>
            </a:r>
          </a:p>
          <a:p>
            <a:pPr marL="285750" indent="-285750">
              <a:buFont typeface="Arial" panose="020B0604020202020204" pitchFamily="34" charset="0"/>
              <a:buChar char="•"/>
            </a:pPr>
            <a:r>
              <a:rPr lang="nl-BE" dirty="0">
                <a:solidFill>
                  <a:srgbClr val="00214E"/>
                </a:solidFill>
              </a:rPr>
              <a:t>Sous les pieds = dans le pouvoir!</a:t>
            </a:r>
          </a:p>
          <a:p>
            <a:endParaRPr lang="nl-BE" b="1" dirty="0">
              <a:solidFill>
                <a:srgbClr val="00214E"/>
              </a:solidFill>
            </a:endParaRPr>
          </a:p>
          <a:p>
            <a:endParaRPr lang="nl-BE" b="1" dirty="0"/>
          </a:p>
          <a:p>
            <a:endParaRPr lang="nl-BE" b="1" dirty="0"/>
          </a:p>
        </p:txBody>
      </p:sp>
      <p:sp>
        <p:nvSpPr>
          <p:cNvPr id="9" name="Tekstvak 8">
            <a:extLst>
              <a:ext uri="{FF2B5EF4-FFF2-40B4-BE49-F238E27FC236}">
                <a16:creationId xmlns:a16="http://schemas.microsoft.com/office/drawing/2014/main" id="{C4330C05-18D6-6F49-A45C-BDB50DD1A6F4}"/>
              </a:ext>
            </a:extLst>
          </p:cNvPr>
          <p:cNvSpPr txBox="1"/>
          <p:nvPr/>
        </p:nvSpPr>
        <p:spPr>
          <a:xfrm>
            <a:off x="6053245" y="1859339"/>
            <a:ext cx="6100996" cy="2862322"/>
          </a:xfrm>
          <a:prstGeom prst="rect">
            <a:avLst/>
          </a:prstGeom>
          <a:noFill/>
        </p:spPr>
        <p:txBody>
          <a:bodyPr wrap="square">
            <a:spAutoFit/>
          </a:bodyPr>
          <a:lstStyle/>
          <a:p>
            <a:r>
              <a:rPr lang="nl-BE" i="1" dirty="0">
                <a:latin typeface="Accordance" pitchFamily="2" charset="-79"/>
                <a:ea typeface="Accordance" pitchFamily="2" charset="-79"/>
                <a:cs typeface="Accordance" pitchFamily="2" charset="-79"/>
              </a:rPr>
              <a:t>9 Moïse et Aaron remontèrent, accompagnés de Nadab, d'Abihou et des soixante-dix anciens d'Israël."</a:t>
            </a:r>
          </a:p>
          <a:p>
            <a:endParaRPr lang="nl-BE" i="1" dirty="0">
              <a:latin typeface="Accordance" pitchFamily="2" charset="-79"/>
              <a:ea typeface="Accordance" pitchFamily="2" charset="-79"/>
              <a:cs typeface="Accordance" pitchFamily="2" charset="-79"/>
            </a:endParaRPr>
          </a:p>
          <a:p>
            <a:r>
              <a:rPr lang="nl-BE" i="1" dirty="0">
                <a:latin typeface="Accordance" pitchFamily="2" charset="-79"/>
                <a:ea typeface="Accordance" pitchFamily="2" charset="-79"/>
                <a:cs typeface="Accordance" pitchFamily="2" charset="-79"/>
              </a:rPr>
              <a:t>10 Ils contemplèrent la Divinité d'Israël. </a:t>
            </a:r>
            <a:r>
              <a:rPr lang="nl-BE" i="1" dirty="0">
                <a:highlight>
                  <a:srgbClr val="FFFF00"/>
                </a:highlight>
                <a:latin typeface="Accordance" pitchFamily="2" charset="-79"/>
                <a:ea typeface="Accordance" pitchFamily="2" charset="-79"/>
                <a:cs typeface="Accordance" pitchFamily="2" charset="-79"/>
              </a:rPr>
              <a:t>Sous ses pieds</a:t>
            </a:r>
            <a:r>
              <a:rPr lang="nl-BE" i="1" dirty="0">
                <a:latin typeface="Accordance" pitchFamily="2" charset="-79"/>
                <a:ea typeface="Accordance" pitchFamily="2" charset="-79"/>
                <a:cs typeface="Accordance" pitchFamily="2" charset="-79"/>
              </a:rPr>
              <a:t>, quelque chose de semblable au brillant du saphir et de limpide comme la substance du ciel.</a:t>
            </a:r>
          </a:p>
          <a:p>
            <a:endParaRPr lang="nl-BE" i="1" dirty="0">
              <a:latin typeface="Accordance" pitchFamily="2" charset="-79"/>
              <a:ea typeface="Accordance" pitchFamily="2" charset="-79"/>
              <a:cs typeface="Accordance" pitchFamily="2" charset="-79"/>
            </a:endParaRPr>
          </a:p>
          <a:p>
            <a:r>
              <a:rPr lang="nl-BE" i="1" dirty="0">
                <a:latin typeface="Accordance" pitchFamily="2" charset="-79"/>
                <a:ea typeface="Accordance" pitchFamily="2" charset="-79"/>
                <a:cs typeface="Accordance" pitchFamily="2" charset="-79"/>
              </a:rPr>
              <a:t>11 Mais Dieu ne laissa point sévir son bras sur ces élus des enfants d'Israël et après avoir joui de la vision divine, ils mangèrent et burent.</a:t>
            </a:r>
          </a:p>
        </p:txBody>
      </p:sp>
    </p:spTree>
    <p:extLst>
      <p:ext uri="{BB962C8B-B14F-4D97-AF65-F5344CB8AC3E}">
        <p14:creationId xmlns:p14="http://schemas.microsoft.com/office/powerpoint/2010/main" val="577526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Pieds divins</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492178" y="1527878"/>
            <a:ext cx="5443927" cy="3139321"/>
          </a:xfrm>
          <a:prstGeom prst="rect">
            <a:avLst/>
          </a:prstGeom>
          <a:noFill/>
        </p:spPr>
        <p:txBody>
          <a:bodyPr wrap="square" rtlCol="0">
            <a:spAutoFit/>
          </a:bodyPr>
          <a:lstStyle/>
          <a:p>
            <a:r>
              <a:rPr lang="fr-FR" b="1" dirty="0">
                <a:solidFill>
                  <a:srgbClr val="00214E"/>
                </a:solidFill>
              </a:rPr>
              <a:t>A. LES TEXTES DANS LE PENTATEUCH </a:t>
            </a:r>
          </a:p>
          <a:p>
            <a:pPr lvl="1"/>
            <a:endParaRPr lang="fr-FR" dirty="0">
              <a:solidFill>
                <a:srgbClr val="00214E"/>
              </a:solidFill>
            </a:endParaRPr>
          </a:p>
          <a:p>
            <a:r>
              <a:rPr lang="nl-BE" dirty="0">
                <a:solidFill>
                  <a:srgbClr val="00214E"/>
                </a:solidFill>
              </a:rPr>
              <a:t>2. Deut 33:3</a:t>
            </a:r>
            <a:endParaRPr lang="nl-BE" b="1" dirty="0">
              <a:solidFill>
                <a:srgbClr val="00214E"/>
              </a:solidFill>
            </a:endParaRPr>
          </a:p>
          <a:p>
            <a:pPr marL="285750" indent="-285750">
              <a:buFont typeface="Arial" panose="020B0604020202020204" pitchFamily="34" charset="0"/>
              <a:buChar char="•"/>
            </a:pPr>
            <a:r>
              <a:rPr lang="nl-BE" dirty="0"/>
              <a:t>Chant très ancien, bénédiction de Moïse</a:t>
            </a:r>
          </a:p>
          <a:p>
            <a:pPr marL="285750" indent="-285750">
              <a:buFont typeface="Arial" panose="020B0604020202020204" pitchFamily="34" charset="0"/>
              <a:buChar char="•"/>
            </a:pPr>
            <a:r>
              <a:rPr lang="nl-BE" dirty="0"/>
              <a:t>Texte complex, formes verbales extrêmement rares</a:t>
            </a:r>
          </a:p>
          <a:p>
            <a:pPr marL="285750" indent="-285750">
              <a:buFont typeface="Arial" panose="020B0604020202020204" pitchFamily="34" charset="0"/>
              <a:buChar char="•"/>
            </a:pPr>
            <a:r>
              <a:rPr lang="nl-BE" dirty="0"/>
              <a:t>“Couché à tes pieds”: image royal?</a:t>
            </a:r>
          </a:p>
          <a:p>
            <a:pPr marL="742950" lvl="1" indent="-285750">
              <a:buFont typeface="Courier New" panose="02070309020205020404" pitchFamily="49" charset="0"/>
              <a:buChar char="o"/>
            </a:pPr>
            <a:r>
              <a:rPr lang="nl-BE" dirty="0"/>
              <a:t>Textes historiques des rois akkadiens utilisent </a:t>
            </a:r>
            <a:r>
              <a:rPr lang="nl-BE" i="1" dirty="0"/>
              <a:t>kanashu ana shepa (</a:t>
            </a:r>
            <a:r>
              <a:rPr lang="nl-BE" dirty="0"/>
              <a:t>se prosterner aux pieds) pour soumission du vassal. (Dhorme, “L’emploi métaphorique”, p. 207 (1923))</a:t>
            </a:r>
            <a:r>
              <a:rPr lang="nl-BE" b="1" dirty="0"/>
              <a:t> </a:t>
            </a:r>
          </a:p>
          <a:p>
            <a:pPr marL="742950" lvl="1" indent="-285750">
              <a:buFont typeface="Courier New" panose="02070309020205020404" pitchFamily="49" charset="0"/>
              <a:buChar char="o"/>
            </a:pPr>
            <a:r>
              <a:rPr lang="nl-BE" dirty="0"/>
              <a:t>cf. v. 5</a:t>
            </a:r>
          </a:p>
        </p:txBody>
      </p:sp>
      <p:sp>
        <p:nvSpPr>
          <p:cNvPr id="11" name="Tekstvak 10">
            <a:extLst>
              <a:ext uri="{FF2B5EF4-FFF2-40B4-BE49-F238E27FC236}">
                <a16:creationId xmlns:a16="http://schemas.microsoft.com/office/drawing/2014/main" id="{6AE3C4A6-1026-FC0A-D0CC-1DA22BB452EB}"/>
              </a:ext>
            </a:extLst>
          </p:cNvPr>
          <p:cNvSpPr txBox="1"/>
          <p:nvPr/>
        </p:nvSpPr>
        <p:spPr>
          <a:xfrm>
            <a:off x="6093499" y="1169526"/>
            <a:ext cx="6100996" cy="4801314"/>
          </a:xfrm>
          <a:prstGeom prst="rect">
            <a:avLst/>
          </a:prstGeom>
          <a:noFill/>
        </p:spPr>
        <p:txBody>
          <a:bodyPr wrap="square">
            <a:spAutoFit/>
          </a:bodyPr>
          <a:lstStyle/>
          <a:p>
            <a:r>
              <a:rPr lang="nl-BE" i="1" dirty="0">
                <a:latin typeface="Accordance" pitchFamily="2" charset="-79"/>
                <a:ea typeface="Accordance" pitchFamily="2" charset="-79"/>
                <a:cs typeface="Accordance" pitchFamily="2" charset="-79"/>
              </a:rPr>
              <a:t>1 Or, voici la bénédiction dont Moïse, l'homme de Dieu, bénit les enfants d'Israël avant de mourir.</a:t>
            </a:r>
          </a:p>
          <a:p>
            <a:endParaRPr lang="nl-BE" i="1" dirty="0">
              <a:latin typeface="Accordance" pitchFamily="2" charset="-79"/>
              <a:ea typeface="Accordance" pitchFamily="2" charset="-79"/>
              <a:cs typeface="Accordance" pitchFamily="2" charset="-79"/>
            </a:endParaRPr>
          </a:p>
          <a:p>
            <a:r>
              <a:rPr lang="nl-BE" i="1" dirty="0">
                <a:latin typeface="Accordance" pitchFamily="2" charset="-79"/>
                <a:ea typeface="Accordance" pitchFamily="2" charset="-79"/>
                <a:cs typeface="Accordance" pitchFamily="2" charset="-79"/>
              </a:rPr>
              <a:t>2 Il dit: "L'Éternel est apparu du haut du Sinaï, a brillé sur le Séir, pour eux! S'est révélé sur le mont Pharan, a quitté les saintes myriades qui l'entourent, dans sa droite une loi de feu, pour eux!</a:t>
            </a:r>
          </a:p>
          <a:p>
            <a:endParaRPr lang="nl-BE" i="1" dirty="0">
              <a:latin typeface="Accordance" pitchFamily="2" charset="-79"/>
              <a:ea typeface="Accordance" pitchFamily="2" charset="-79"/>
              <a:cs typeface="Accordance" pitchFamily="2" charset="-79"/>
            </a:endParaRPr>
          </a:p>
          <a:p>
            <a:r>
              <a:rPr lang="nl-BE" i="1" dirty="0">
                <a:latin typeface="Accordance" pitchFamily="2" charset="-79"/>
                <a:ea typeface="Accordance" pitchFamily="2" charset="-79"/>
                <a:cs typeface="Accordance" pitchFamily="2" charset="-79"/>
              </a:rPr>
              <a:t>3 Ils te sont chers aussi, les peuples; tous leurs saints, ta main les protège: mais eux se sont couchés à tes </a:t>
            </a:r>
            <a:r>
              <a:rPr lang="nl-BE" i="1" dirty="0">
                <a:highlight>
                  <a:srgbClr val="FFFF00"/>
                </a:highlight>
                <a:latin typeface="Accordance" pitchFamily="2" charset="-79"/>
                <a:ea typeface="Accordance" pitchFamily="2" charset="-79"/>
                <a:cs typeface="Accordance" pitchFamily="2" charset="-79"/>
              </a:rPr>
              <a:t>pieds</a:t>
            </a:r>
            <a:r>
              <a:rPr lang="nl-BE" i="1" dirty="0">
                <a:latin typeface="Accordance" pitchFamily="2" charset="-79"/>
                <a:ea typeface="Accordance" pitchFamily="2" charset="-79"/>
                <a:cs typeface="Accordance" pitchFamily="2" charset="-79"/>
              </a:rPr>
              <a:t>, ont recueilli ta propre parole.</a:t>
            </a:r>
          </a:p>
          <a:p>
            <a:endParaRPr lang="nl-BE" i="1" dirty="0">
              <a:latin typeface="Accordance" pitchFamily="2" charset="-79"/>
              <a:ea typeface="Accordance" pitchFamily="2" charset="-79"/>
              <a:cs typeface="Accordance" pitchFamily="2" charset="-79"/>
            </a:endParaRPr>
          </a:p>
          <a:p>
            <a:r>
              <a:rPr lang="nl-BE" i="1" dirty="0">
                <a:latin typeface="Accordance" pitchFamily="2" charset="-79"/>
                <a:ea typeface="Accordance" pitchFamily="2" charset="-79"/>
                <a:cs typeface="Accordance" pitchFamily="2" charset="-79"/>
              </a:rPr>
              <a:t>4 "C'est pour nous qu'il dicta une doctrine à Moïse; elle restera l'héritage de la communauté de Jacob."</a:t>
            </a:r>
          </a:p>
          <a:p>
            <a:endParaRPr lang="nl-BE" i="1" dirty="0">
              <a:latin typeface="Accordance" pitchFamily="2" charset="-79"/>
              <a:ea typeface="Accordance" pitchFamily="2" charset="-79"/>
              <a:cs typeface="Accordance" pitchFamily="2" charset="-79"/>
            </a:endParaRPr>
          </a:p>
          <a:p>
            <a:r>
              <a:rPr lang="nl-BE" i="1" dirty="0">
                <a:latin typeface="Accordance" pitchFamily="2" charset="-79"/>
                <a:ea typeface="Accordance" pitchFamily="2" charset="-79"/>
                <a:cs typeface="Accordance" pitchFamily="2" charset="-79"/>
              </a:rPr>
              <a:t>5 Ainsi devint-il roi de Yechouroun, les chefs du peuple étant réunis, les tribus d'Israël unanimes.</a:t>
            </a:r>
          </a:p>
        </p:txBody>
      </p:sp>
    </p:spTree>
    <p:extLst>
      <p:ext uri="{BB962C8B-B14F-4D97-AF65-F5344CB8AC3E}">
        <p14:creationId xmlns:p14="http://schemas.microsoft.com/office/powerpoint/2010/main" val="3099624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Pieds divins</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522157" y="1318015"/>
            <a:ext cx="7362669" cy="5632311"/>
          </a:xfrm>
          <a:prstGeom prst="rect">
            <a:avLst/>
          </a:prstGeom>
          <a:noFill/>
        </p:spPr>
        <p:txBody>
          <a:bodyPr wrap="square" rtlCol="0">
            <a:spAutoFit/>
          </a:bodyPr>
          <a:lstStyle/>
          <a:p>
            <a:r>
              <a:rPr lang="fr-FR" b="1" dirty="0">
                <a:solidFill>
                  <a:srgbClr val="00214E"/>
                </a:solidFill>
              </a:rPr>
              <a:t>B. Pieds : un élément important du corps</a:t>
            </a:r>
          </a:p>
          <a:p>
            <a:pPr lvl="1"/>
            <a:endParaRPr lang="fr-FR" dirty="0">
              <a:solidFill>
                <a:srgbClr val="00214E"/>
              </a:solidFill>
            </a:endParaRPr>
          </a:p>
          <a:p>
            <a:pPr marL="285750" indent="-285750">
              <a:buFont typeface="Wingdings" pitchFamily="2" charset="2"/>
              <a:buChar char="Ø"/>
            </a:pPr>
            <a:r>
              <a:rPr lang="nl-BE" dirty="0">
                <a:solidFill>
                  <a:srgbClr val="00214E"/>
                </a:solidFill>
              </a:rPr>
              <a:t>“power of the footprint”, “feet communicate ownership and identity” Stravakopoulou</a:t>
            </a:r>
          </a:p>
          <a:p>
            <a:pPr marL="285750" indent="-285750">
              <a:buFont typeface="Wingdings" pitchFamily="2" charset="2"/>
              <a:buChar char="Ø"/>
            </a:pPr>
            <a:r>
              <a:rPr lang="nl-BE" dirty="0">
                <a:solidFill>
                  <a:srgbClr val="00214E"/>
                </a:solidFill>
              </a:rPr>
              <a:t>Ark = footstool YHWH</a:t>
            </a:r>
          </a:p>
          <a:p>
            <a:pPr marL="742950" lvl="1" indent="-285750">
              <a:buFont typeface="Arial" panose="020B0604020202020204" pitchFamily="34" charset="0"/>
              <a:buChar char="•"/>
            </a:pPr>
            <a:r>
              <a:rPr lang="nl-BE" sz="1800" dirty="0">
                <a:effectLst/>
                <a:latin typeface="Minion"/>
              </a:rPr>
              <a:t>Cf. Haran, </a:t>
            </a:r>
            <a:r>
              <a:rPr lang="nl-BE" sz="1800" i="1" dirty="0">
                <a:effectLst/>
                <a:latin typeface="Minion"/>
              </a:rPr>
              <a:t>Temples</a:t>
            </a:r>
            <a:r>
              <a:rPr lang="nl-BE" sz="1800" dirty="0">
                <a:effectLst/>
                <a:latin typeface="Minion"/>
              </a:rPr>
              <a:t>, 246–59, de Vaux, “Ark,” 147–8: the placement of treaty or divinely inscribed documents under a god’s feet elsewhere in ancient Near Eastern literature -&gt; the ark’s use as container for the tablets and footstool. </a:t>
            </a:r>
          </a:p>
          <a:p>
            <a:pPr marL="742950" lvl="1" indent="-285750">
              <a:buFont typeface="Arial" panose="020B0604020202020204" pitchFamily="34" charset="0"/>
              <a:buChar char="•"/>
            </a:pPr>
            <a:r>
              <a:rPr lang="nl-BE" sz="1800" dirty="0">
                <a:effectLst/>
                <a:latin typeface="Minion"/>
              </a:rPr>
              <a:t>L’utilisation de l’arche comme footstool n’apparaît pas ainsi en Deuteronome, où l’arche est exclusivement utilisé comme receptacle pour les tablets, jamais comme ‘footstool’ (cf. von Rad, </a:t>
            </a:r>
            <a:r>
              <a:rPr lang="nl-BE" sz="1800" i="1" dirty="0">
                <a:effectLst/>
                <a:latin typeface="Minion"/>
              </a:rPr>
              <a:t>Old Testament Theology</a:t>
            </a:r>
            <a:r>
              <a:rPr lang="nl-BE" sz="1800" dirty="0">
                <a:effectLst/>
                <a:latin typeface="Minion"/>
              </a:rPr>
              <a:t>, 1:238; Weinfeld, </a:t>
            </a:r>
            <a:r>
              <a:rPr lang="nl-BE" sz="1800" i="1" dirty="0">
                <a:effectLst/>
                <a:latin typeface="Minion"/>
              </a:rPr>
              <a:t>Deuteronomy and the Deuteronomic School</a:t>
            </a:r>
            <a:r>
              <a:rPr lang="nl-BE" sz="1800" dirty="0">
                <a:effectLst/>
                <a:latin typeface="Minion"/>
              </a:rPr>
              <a:t>, 208)</a:t>
            </a:r>
            <a:endParaRPr lang="nl-BE" dirty="0">
              <a:solidFill>
                <a:srgbClr val="00214E"/>
              </a:solidFill>
            </a:endParaRPr>
          </a:p>
          <a:p>
            <a:pPr marL="285750" indent="-285750">
              <a:buFont typeface="Wingdings" pitchFamily="2" charset="2"/>
              <a:buChar char="Ø"/>
            </a:pPr>
            <a:r>
              <a:rPr lang="nl-BE" dirty="0">
                <a:solidFill>
                  <a:srgbClr val="00214E"/>
                </a:solidFill>
              </a:rPr>
              <a:t>Association pieds – sexualité -&gt; élaboré après dans le Zohar, dans un des </a:t>
            </a:r>
            <a:r>
              <a:rPr lang="nl-BE" i="1" dirty="0">
                <a:solidFill>
                  <a:srgbClr val="00214E"/>
                </a:solidFill>
              </a:rPr>
              <a:t>sefirot</a:t>
            </a:r>
          </a:p>
          <a:p>
            <a:pPr marL="285750" indent="-285750">
              <a:buFont typeface="Wingdings" pitchFamily="2" charset="2"/>
              <a:buChar char="Ø"/>
            </a:pPr>
            <a:r>
              <a:rPr lang="nl-BE" dirty="0">
                <a:solidFill>
                  <a:srgbClr val="00214E"/>
                </a:solidFill>
              </a:rPr>
              <a:t>Les pieds et leur signification: pouvoir (cf. Ps 110:1), présence (cf; Ezek 43:7) ! Tout ce qui se touve SOUS les pieds = sujet du pouvoir. </a:t>
            </a:r>
          </a:p>
          <a:p>
            <a:endParaRPr lang="nl-BE" b="1" dirty="0"/>
          </a:p>
          <a:p>
            <a:endParaRPr lang="nl-BE" b="1" dirty="0"/>
          </a:p>
        </p:txBody>
      </p:sp>
      <p:sp>
        <p:nvSpPr>
          <p:cNvPr id="8" name="Tekstvak 7">
            <a:extLst>
              <a:ext uri="{FF2B5EF4-FFF2-40B4-BE49-F238E27FC236}">
                <a16:creationId xmlns:a16="http://schemas.microsoft.com/office/drawing/2014/main" id="{3CA6790E-96E4-AF9E-5FC5-7E5E09AA5F25}"/>
              </a:ext>
            </a:extLst>
          </p:cNvPr>
          <p:cNvSpPr txBox="1"/>
          <p:nvPr/>
        </p:nvSpPr>
        <p:spPr>
          <a:xfrm>
            <a:off x="9967521" y="4691921"/>
            <a:ext cx="3385903" cy="307777"/>
          </a:xfrm>
          <a:prstGeom prst="rect">
            <a:avLst/>
          </a:prstGeom>
          <a:noFill/>
        </p:spPr>
        <p:txBody>
          <a:bodyPr wrap="square" rtlCol="0">
            <a:spAutoFit/>
          </a:bodyPr>
          <a:lstStyle/>
          <a:p>
            <a:r>
              <a:rPr lang="nl-BE" sz="1400" dirty="0"/>
              <a:t>Wagner, </a:t>
            </a:r>
            <a:r>
              <a:rPr lang="nl-BE" sz="1400" i="1" dirty="0"/>
              <a:t>God’s Body</a:t>
            </a:r>
            <a:r>
              <a:rPr lang="nl-BE" sz="1400" dirty="0"/>
              <a:t>, p. 106</a:t>
            </a:r>
          </a:p>
        </p:txBody>
      </p:sp>
      <p:pic>
        <p:nvPicPr>
          <p:cNvPr id="11" name="Afbeelding 10">
            <a:extLst>
              <a:ext uri="{FF2B5EF4-FFF2-40B4-BE49-F238E27FC236}">
                <a16:creationId xmlns:a16="http://schemas.microsoft.com/office/drawing/2014/main" id="{4018B062-2755-B20B-9A49-803C0BEAC89B}"/>
              </a:ext>
            </a:extLst>
          </p:cNvPr>
          <p:cNvPicPr>
            <a:picLocks noChangeAspect="1"/>
          </p:cNvPicPr>
          <p:nvPr/>
        </p:nvPicPr>
        <p:blipFill>
          <a:blip r:embed="rId3"/>
          <a:stretch>
            <a:fillRect/>
          </a:stretch>
        </p:blipFill>
        <p:spPr>
          <a:xfrm>
            <a:off x="7995760" y="2240379"/>
            <a:ext cx="4196240" cy="2248618"/>
          </a:xfrm>
          <a:prstGeom prst="rect">
            <a:avLst/>
          </a:prstGeom>
        </p:spPr>
      </p:pic>
    </p:spTree>
    <p:extLst>
      <p:ext uri="{BB962C8B-B14F-4D97-AF65-F5344CB8AC3E}">
        <p14:creationId xmlns:p14="http://schemas.microsoft.com/office/powerpoint/2010/main" val="2776555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Pieds divins</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522157" y="1318015"/>
            <a:ext cx="8651823" cy="5078313"/>
          </a:xfrm>
          <a:prstGeom prst="rect">
            <a:avLst/>
          </a:prstGeom>
          <a:noFill/>
        </p:spPr>
        <p:txBody>
          <a:bodyPr wrap="square" rtlCol="0">
            <a:spAutoFit/>
          </a:bodyPr>
          <a:lstStyle/>
          <a:p>
            <a:r>
              <a:rPr lang="fr-FR" b="1" dirty="0">
                <a:solidFill>
                  <a:srgbClr val="00214E"/>
                </a:solidFill>
              </a:rPr>
              <a:t>B. Pieds : un élément important du corps</a:t>
            </a:r>
          </a:p>
          <a:p>
            <a:pPr lvl="1"/>
            <a:endParaRPr lang="fr-FR" dirty="0">
              <a:solidFill>
                <a:srgbClr val="00214E"/>
              </a:solidFill>
            </a:endParaRPr>
          </a:p>
          <a:p>
            <a:pPr marL="285750" indent="-285750">
              <a:buFont typeface="Wingdings" pitchFamily="2" charset="2"/>
              <a:buChar char="Ø"/>
            </a:pPr>
            <a:r>
              <a:rPr lang="nl-BE" dirty="0">
                <a:solidFill>
                  <a:srgbClr val="00214E"/>
                </a:solidFill>
              </a:rPr>
              <a:t>Langage corporel n’est jamais islolé !</a:t>
            </a:r>
          </a:p>
          <a:p>
            <a:pPr marL="742950" lvl="1" indent="-285750">
              <a:buFont typeface="Arial" panose="020B0604020202020204" pitchFamily="34" charset="0"/>
              <a:buChar char="•"/>
            </a:pPr>
            <a:r>
              <a:rPr lang="nl-BE" dirty="0">
                <a:solidFill>
                  <a:srgbClr val="00214E"/>
                </a:solidFill>
              </a:rPr>
              <a:t>Cf. Cognitive linguistics</a:t>
            </a:r>
          </a:p>
          <a:p>
            <a:pPr marL="742950" lvl="1" indent="-285750">
              <a:buFont typeface="Arial" panose="020B0604020202020204" pitchFamily="34" charset="0"/>
              <a:buChar char="•"/>
            </a:pPr>
            <a:r>
              <a:rPr lang="nl-BE" dirty="0">
                <a:solidFill>
                  <a:srgbClr val="00214E"/>
                </a:solidFill>
              </a:rPr>
              <a:t>Comprendre signification des pieds pour comprendre aspect corporel de Dieu: passages bibliques, litérature POA, papyri, etc. !</a:t>
            </a:r>
          </a:p>
          <a:p>
            <a:pPr marL="742950" lvl="1" indent="-285750">
              <a:buFont typeface="Arial" panose="020B0604020202020204" pitchFamily="34" charset="0"/>
              <a:buChar char="•"/>
            </a:pPr>
            <a:r>
              <a:rPr lang="nl-BE" dirty="0">
                <a:solidFill>
                  <a:srgbClr val="00214E"/>
                </a:solidFill>
              </a:rPr>
              <a:t>Les </a:t>
            </a:r>
            <a:r>
              <a:rPr lang="nl-BE" i="1" dirty="0">
                <a:solidFill>
                  <a:srgbClr val="00214E"/>
                </a:solidFill>
              </a:rPr>
              <a:t>ichnos </a:t>
            </a:r>
            <a:r>
              <a:rPr lang="nl-BE" dirty="0">
                <a:solidFill>
                  <a:srgbClr val="00214E"/>
                </a:solidFill>
              </a:rPr>
              <a:t>dans Grèce, Méditerranéen, Asie Mineure:</a:t>
            </a:r>
          </a:p>
          <a:p>
            <a:pPr lvl="1"/>
            <a:r>
              <a:rPr lang="nl-BE" dirty="0">
                <a:solidFill>
                  <a:srgbClr val="00214E"/>
                </a:solidFill>
              </a:rPr>
              <a:t>	Attestation des statues des pieds divins, ou bien des traces des pieds.</a:t>
            </a:r>
          </a:p>
          <a:p>
            <a:pPr lvl="1"/>
            <a:r>
              <a:rPr lang="nl-BE" dirty="0">
                <a:solidFill>
                  <a:srgbClr val="00214E"/>
                </a:solidFill>
              </a:rPr>
              <a:t>	Diffiulté de discerner: pieds des croyants ou pieds divins?</a:t>
            </a:r>
          </a:p>
          <a:p>
            <a:pPr lvl="1"/>
            <a:r>
              <a:rPr lang="nl-BE" dirty="0">
                <a:solidFill>
                  <a:srgbClr val="00214E"/>
                </a:solidFill>
              </a:rPr>
              <a:t>	Obscurité intéressante: </a:t>
            </a:r>
          </a:p>
          <a:p>
            <a:pPr lvl="1"/>
            <a:r>
              <a:rPr lang="nl-BE" dirty="0">
                <a:solidFill>
                  <a:srgbClr val="00214E"/>
                </a:solidFill>
              </a:rPr>
              <a:t>	</a:t>
            </a:r>
            <a:r>
              <a:rPr lang="nl-BE" i="1" dirty="0">
                <a:solidFill>
                  <a:srgbClr val="00214E"/>
                </a:solidFill>
              </a:rPr>
              <a:t>“one can hardly fail to notice the intentional semantic ambiguity in depicting a 	foot, which alludes to the feet of the worshipper, while simultaneously 	successfully evoking the presence of the deity, and the active involvement of the 	latter in the life of the first.” </a:t>
            </a:r>
          </a:p>
          <a:p>
            <a:pPr lvl="1"/>
            <a:r>
              <a:rPr lang="nl-BE" dirty="0">
                <a:solidFill>
                  <a:srgbClr val="00214E"/>
                </a:solidFill>
              </a:rPr>
              <a:t>	</a:t>
            </a:r>
            <a:r>
              <a:rPr lang="nl-BE" dirty="0"/>
              <a:t>Petridou, “Artemi to ichnos”, p. 87.</a:t>
            </a:r>
          </a:p>
          <a:p>
            <a:pPr lvl="1"/>
            <a:endParaRPr lang="nl-BE" dirty="0">
              <a:solidFill>
                <a:srgbClr val="00214E"/>
              </a:solidFill>
            </a:endParaRPr>
          </a:p>
          <a:p>
            <a:endParaRPr lang="nl-BE" b="1" dirty="0"/>
          </a:p>
          <a:p>
            <a:endParaRPr lang="nl-BE" b="1" dirty="0"/>
          </a:p>
        </p:txBody>
      </p:sp>
      <p:sp>
        <p:nvSpPr>
          <p:cNvPr id="8" name="Tekstvak 7">
            <a:extLst>
              <a:ext uri="{FF2B5EF4-FFF2-40B4-BE49-F238E27FC236}">
                <a16:creationId xmlns:a16="http://schemas.microsoft.com/office/drawing/2014/main" id="{3CA6790E-96E4-AF9E-5FC5-7E5E09AA5F25}"/>
              </a:ext>
            </a:extLst>
          </p:cNvPr>
          <p:cNvSpPr txBox="1"/>
          <p:nvPr/>
        </p:nvSpPr>
        <p:spPr>
          <a:xfrm>
            <a:off x="9045523" y="6550223"/>
            <a:ext cx="3385903" cy="307777"/>
          </a:xfrm>
          <a:prstGeom prst="rect">
            <a:avLst/>
          </a:prstGeom>
          <a:noFill/>
        </p:spPr>
        <p:txBody>
          <a:bodyPr wrap="square" rtlCol="0">
            <a:spAutoFit/>
          </a:bodyPr>
          <a:lstStyle/>
          <a:p>
            <a:r>
              <a:rPr lang="nl-BE" sz="1400" dirty="0"/>
              <a:t>Petridou, “Artemi to ichnos”, p. 86.</a:t>
            </a:r>
          </a:p>
        </p:txBody>
      </p:sp>
      <p:pic>
        <p:nvPicPr>
          <p:cNvPr id="5" name="Afbeelding 4">
            <a:extLst>
              <a:ext uri="{FF2B5EF4-FFF2-40B4-BE49-F238E27FC236}">
                <a16:creationId xmlns:a16="http://schemas.microsoft.com/office/drawing/2014/main" id="{575216D3-28BF-3B70-4C1A-F25D00823B03}"/>
              </a:ext>
            </a:extLst>
          </p:cNvPr>
          <p:cNvPicPr>
            <a:picLocks noChangeAspect="1"/>
          </p:cNvPicPr>
          <p:nvPr/>
        </p:nvPicPr>
        <p:blipFill>
          <a:blip r:embed="rId3"/>
          <a:stretch>
            <a:fillRect/>
          </a:stretch>
        </p:blipFill>
        <p:spPr>
          <a:xfrm>
            <a:off x="9045523" y="-65738"/>
            <a:ext cx="3111500" cy="6604000"/>
          </a:xfrm>
          <a:prstGeom prst="rect">
            <a:avLst/>
          </a:prstGeom>
        </p:spPr>
      </p:pic>
    </p:spTree>
    <p:extLst>
      <p:ext uri="{BB962C8B-B14F-4D97-AF65-F5344CB8AC3E}">
        <p14:creationId xmlns:p14="http://schemas.microsoft.com/office/powerpoint/2010/main" val="2794319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Pieds divines</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522158" y="1318015"/>
            <a:ext cx="8220894" cy="3693319"/>
          </a:xfrm>
          <a:prstGeom prst="rect">
            <a:avLst/>
          </a:prstGeom>
          <a:noFill/>
        </p:spPr>
        <p:txBody>
          <a:bodyPr wrap="square" rtlCol="0">
            <a:spAutoFit/>
          </a:bodyPr>
          <a:lstStyle/>
          <a:p>
            <a:r>
              <a:rPr lang="fr-FR" b="1" dirty="0">
                <a:solidFill>
                  <a:srgbClr val="00214E"/>
                </a:solidFill>
              </a:rPr>
              <a:t>C. LA SEPTANTE : PAS DE FOOT-FETISH?</a:t>
            </a:r>
          </a:p>
          <a:p>
            <a:endParaRPr lang="fr-FR" b="1" dirty="0">
              <a:solidFill>
                <a:srgbClr val="00214E"/>
              </a:solidFill>
            </a:endParaRPr>
          </a:p>
          <a:p>
            <a:pPr marL="285750" indent="-285750">
              <a:buFont typeface="Wingdings" pitchFamily="2" charset="2"/>
              <a:buChar char="Ø"/>
            </a:pPr>
            <a:r>
              <a:rPr lang="fr-FR" dirty="0">
                <a:solidFill>
                  <a:srgbClr val="00214E"/>
                </a:solidFill>
              </a:rPr>
              <a:t>Question des anti-anthropomorphismes de la LXX</a:t>
            </a:r>
          </a:p>
          <a:p>
            <a:pPr marL="285750" indent="-285750">
              <a:buFont typeface="Wingdings" pitchFamily="2" charset="2"/>
              <a:buChar char="Ø"/>
            </a:pPr>
            <a:r>
              <a:rPr lang="fr-FR" dirty="0">
                <a:solidFill>
                  <a:srgbClr val="00214E"/>
                </a:solidFill>
              </a:rPr>
              <a:t>La LXX, évite-t-elle de traduire les pieds? </a:t>
            </a:r>
          </a:p>
          <a:p>
            <a:pPr marL="742950" lvl="1" indent="-285750">
              <a:buFont typeface="Arial" panose="020B0604020202020204" pitchFamily="34" charset="0"/>
              <a:buChar char="•"/>
            </a:pPr>
            <a:r>
              <a:rPr lang="fr-FR" dirty="0">
                <a:solidFill>
                  <a:srgbClr val="00214E"/>
                </a:solidFill>
              </a:rPr>
              <a:t>En Ex 24:10: traduits, mais le contexte semble altéré pour diminuer l’anthropomorphisme</a:t>
            </a:r>
          </a:p>
          <a:p>
            <a:pPr marL="742950" lvl="1" indent="-285750">
              <a:buFont typeface="Arial" panose="020B0604020202020204" pitchFamily="34" charset="0"/>
              <a:buChar char="•"/>
            </a:pPr>
            <a:r>
              <a:rPr lang="fr-FR" dirty="0">
                <a:solidFill>
                  <a:srgbClr val="00214E"/>
                </a:solidFill>
              </a:rPr>
              <a:t>En </a:t>
            </a:r>
            <a:r>
              <a:rPr lang="fr-FR" dirty="0" err="1">
                <a:solidFill>
                  <a:srgbClr val="00214E"/>
                </a:solidFill>
              </a:rPr>
              <a:t>Deut</a:t>
            </a:r>
            <a:r>
              <a:rPr lang="fr-FR" dirty="0">
                <a:solidFill>
                  <a:srgbClr val="00214E"/>
                </a:solidFill>
              </a:rPr>
              <a:t> 33:3: ne pas traduits, mais possible que ce soit à cause des verbes difficiles</a:t>
            </a:r>
          </a:p>
          <a:p>
            <a:pPr lvl="1"/>
            <a:endParaRPr lang="fr-FR" dirty="0">
              <a:solidFill>
                <a:srgbClr val="00214E"/>
              </a:solidFill>
            </a:endParaRPr>
          </a:p>
          <a:p>
            <a:endParaRPr lang="nl-BE" dirty="0">
              <a:solidFill>
                <a:srgbClr val="00214E"/>
              </a:solidFill>
            </a:endParaRPr>
          </a:p>
          <a:p>
            <a:endParaRPr lang="nl-BE" b="1" dirty="0">
              <a:solidFill>
                <a:srgbClr val="00214E"/>
              </a:solidFill>
            </a:endParaRPr>
          </a:p>
          <a:p>
            <a:endParaRPr lang="nl-BE" b="1" dirty="0"/>
          </a:p>
          <a:p>
            <a:endParaRPr lang="nl-BE" b="1" dirty="0"/>
          </a:p>
        </p:txBody>
      </p:sp>
      <p:pic>
        <p:nvPicPr>
          <p:cNvPr id="5" name="Afbeelding 4">
            <a:extLst>
              <a:ext uri="{FF2B5EF4-FFF2-40B4-BE49-F238E27FC236}">
                <a16:creationId xmlns:a16="http://schemas.microsoft.com/office/drawing/2014/main" id="{58CC4F96-41DC-66A3-7590-595024DF33F1}"/>
              </a:ext>
            </a:extLst>
          </p:cNvPr>
          <p:cNvPicPr>
            <a:picLocks noChangeAspect="1"/>
          </p:cNvPicPr>
          <p:nvPr/>
        </p:nvPicPr>
        <p:blipFill>
          <a:blip r:embed="rId3"/>
          <a:stretch>
            <a:fillRect/>
          </a:stretch>
        </p:blipFill>
        <p:spPr>
          <a:xfrm>
            <a:off x="9080500" y="2190022"/>
            <a:ext cx="3111500" cy="4546600"/>
          </a:xfrm>
          <a:prstGeom prst="rect">
            <a:avLst/>
          </a:prstGeom>
        </p:spPr>
      </p:pic>
    </p:spTree>
    <p:extLst>
      <p:ext uri="{BB962C8B-B14F-4D97-AF65-F5344CB8AC3E}">
        <p14:creationId xmlns:p14="http://schemas.microsoft.com/office/powerpoint/2010/main" val="3156187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a:xfrm>
            <a:off x="2285658" y="2409676"/>
            <a:ext cx="7332358" cy="1019324"/>
          </a:xfrm>
        </p:spPr>
        <p:txBody>
          <a:bodyPr/>
          <a:lstStyle/>
          <a:p>
            <a:r>
              <a:rPr lang="fr-BE" dirty="0"/>
              <a:t>Conclusion</a:t>
            </a:r>
          </a:p>
        </p:txBody>
      </p:sp>
    </p:spTree>
    <p:extLst>
      <p:ext uri="{BB962C8B-B14F-4D97-AF65-F5344CB8AC3E}">
        <p14:creationId xmlns:p14="http://schemas.microsoft.com/office/powerpoint/2010/main" val="27115426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28F39EBF-9DF6-8D46-B125-6DF8618A4AD4}"/>
              </a:ext>
            </a:extLst>
          </p:cNvPr>
          <p:cNvSpPr txBox="1"/>
          <p:nvPr/>
        </p:nvSpPr>
        <p:spPr>
          <a:xfrm>
            <a:off x="787921" y="1994809"/>
            <a:ext cx="10616157" cy="4955203"/>
          </a:xfrm>
          <a:prstGeom prst="rect">
            <a:avLst/>
          </a:prstGeom>
          <a:noFill/>
        </p:spPr>
        <p:txBody>
          <a:bodyPr wrap="square" rtlCol="0">
            <a:spAutoFit/>
          </a:bodyPr>
          <a:lstStyle/>
          <a:p>
            <a:pPr marL="285750" indent="-285750">
              <a:buFont typeface="Wingdings" pitchFamily="2" charset="2"/>
              <a:buChar char="v"/>
            </a:pPr>
            <a:r>
              <a:rPr lang="nl-BE" sz="2800" dirty="0"/>
              <a:t> Dieu dans la Bible Hébraïque a un corps</a:t>
            </a:r>
          </a:p>
          <a:p>
            <a:pPr marL="285750" indent="-285750">
              <a:buFont typeface="Wingdings" pitchFamily="2" charset="2"/>
              <a:buChar char="v"/>
            </a:pPr>
            <a:r>
              <a:rPr lang="nl-BE" sz="2800" dirty="0"/>
              <a:t> Ce corps prend plusieures formes, entre autres, la forme humaine</a:t>
            </a:r>
          </a:p>
          <a:p>
            <a:pPr marL="285750" indent="-285750">
              <a:buFont typeface="Wingdings" pitchFamily="2" charset="2"/>
              <a:buChar char="v"/>
            </a:pPr>
            <a:r>
              <a:rPr lang="nl-BE" sz="2800" dirty="0"/>
              <a:t> Attention à ne pas imposer nos propres catégories sur le corps divin</a:t>
            </a:r>
          </a:p>
          <a:p>
            <a:pPr marL="285750" indent="-285750">
              <a:buFont typeface="Wingdings" pitchFamily="2" charset="2"/>
              <a:buChar char="v"/>
            </a:pPr>
            <a:r>
              <a:rPr lang="nl-BE" sz="2800" dirty="0"/>
              <a:t> Ne pas imposer une perspective d’évolution vers une vision plus transcendente. On utilise encore toujours des images humaines pour décrire le divin</a:t>
            </a:r>
          </a:p>
          <a:p>
            <a:pPr marL="285750" indent="-285750">
              <a:buFont typeface="Wingdings" pitchFamily="2" charset="2"/>
              <a:buChar char="v"/>
            </a:pPr>
            <a:r>
              <a:rPr lang="nl-BE" sz="2800" dirty="0"/>
              <a:t> Langage biblique n’est pas isolé : on y retrouve toujours les traces du contexte. Importance de comprendre ‘domaine source’</a:t>
            </a:r>
          </a:p>
          <a:p>
            <a:endParaRPr lang="nl-BE" sz="2800" dirty="0"/>
          </a:p>
          <a:p>
            <a:pPr marL="285750" indent="-285750">
              <a:buFont typeface="Wingdings" pitchFamily="2" charset="2"/>
              <a:buChar char="v"/>
            </a:pPr>
            <a:endParaRPr lang="nl-BE" sz="2800" dirty="0"/>
          </a:p>
          <a:p>
            <a:endParaRPr lang="nl-BE" b="1" dirty="0"/>
          </a:p>
          <a:p>
            <a:endParaRPr lang="nl-BE" b="1" dirty="0"/>
          </a:p>
        </p:txBody>
      </p:sp>
    </p:spTree>
    <p:extLst>
      <p:ext uri="{BB962C8B-B14F-4D97-AF65-F5344CB8AC3E}">
        <p14:creationId xmlns:p14="http://schemas.microsoft.com/office/powerpoint/2010/main" val="1622348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p:txBody>
          <a:bodyPr/>
          <a:lstStyle/>
          <a:p>
            <a:r>
              <a:rPr lang="fr-FR" dirty="0"/>
              <a:t>Merci !</a:t>
            </a:r>
          </a:p>
        </p:txBody>
      </p:sp>
    </p:spTree>
    <p:extLst>
      <p:ext uri="{BB962C8B-B14F-4D97-AF65-F5344CB8AC3E}">
        <p14:creationId xmlns:p14="http://schemas.microsoft.com/office/powerpoint/2010/main" val="228449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a:xfrm>
            <a:off x="1264604" y="2485314"/>
            <a:ext cx="6793545" cy="431800"/>
          </a:xfrm>
        </p:spPr>
        <p:txBody>
          <a:bodyPr/>
          <a:lstStyle/>
          <a:p>
            <a:r>
              <a:rPr lang="fr-BE" u="sng" dirty="0"/>
              <a:t>Contenu</a:t>
            </a:r>
          </a:p>
          <a:p>
            <a:pPr marL="514350" indent="-514350">
              <a:buAutoNum type="arabicPeriod"/>
            </a:pPr>
            <a:r>
              <a:rPr lang="fr-BE" dirty="0"/>
              <a:t>Le corps divin biblique</a:t>
            </a:r>
          </a:p>
          <a:p>
            <a:pPr marL="514350" indent="-514350">
              <a:buAutoNum type="arabicPeriod"/>
            </a:pPr>
            <a:r>
              <a:rPr lang="fr-BE" dirty="0"/>
              <a:t>Anthropomorphisme </a:t>
            </a:r>
          </a:p>
          <a:p>
            <a:pPr marL="514350" indent="-514350">
              <a:buAutoNum type="arabicPeriod"/>
            </a:pPr>
            <a:r>
              <a:rPr lang="fr-BE" dirty="0"/>
              <a:t>Un cas spécifique: les pieds divins</a:t>
            </a:r>
          </a:p>
        </p:txBody>
      </p:sp>
    </p:spTree>
    <p:extLst>
      <p:ext uri="{BB962C8B-B14F-4D97-AF65-F5344CB8AC3E}">
        <p14:creationId xmlns:p14="http://schemas.microsoft.com/office/powerpoint/2010/main" val="1828140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p:txBody>
          <a:bodyPr/>
          <a:lstStyle/>
          <a:p>
            <a:r>
              <a:rPr lang="fr-BE" dirty="0"/>
              <a:t>Le corps divin biblique</a:t>
            </a:r>
          </a:p>
        </p:txBody>
      </p:sp>
    </p:spTree>
    <p:extLst>
      <p:ext uri="{BB962C8B-B14F-4D97-AF65-F5344CB8AC3E}">
        <p14:creationId xmlns:p14="http://schemas.microsoft.com/office/powerpoint/2010/main" val="4184060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Le corps divin biblique</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397208" y="1194041"/>
            <a:ext cx="9489742" cy="7571303"/>
          </a:xfrm>
          <a:prstGeom prst="rect">
            <a:avLst/>
          </a:prstGeom>
          <a:noFill/>
        </p:spPr>
        <p:txBody>
          <a:bodyPr wrap="square" rtlCol="0">
            <a:spAutoFit/>
          </a:bodyPr>
          <a:lstStyle/>
          <a:p>
            <a:pPr marL="342900" indent="-342900">
              <a:buAutoNum type="alphaUcPeriod"/>
            </a:pPr>
            <a:r>
              <a:rPr lang="fr-FR" b="1" dirty="0">
                <a:solidFill>
                  <a:srgbClr val="00214E"/>
                </a:solidFill>
              </a:rPr>
              <a:t>QU’EST-CE QU’UN CORPS?</a:t>
            </a:r>
          </a:p>
          <a:p>
            <a:pPr marL="342900" indent="-342900">
              <a:buAutoNum type="alphaUcPeriod"/>
            </a:pPr>
            <a:endParaRPr lang="fr-FR" b="1" dirty="0">
              <a:solidFill>
                <a:srgbClr val="00214E"/>
              </a:solidFill>
            </a:endParaRPr>
          </a:p>
          <a:p>
            <a:pPr marL="285750" indent="-285750">
              <a:buFont typeface="Wingdings" pitchFamily="2" charset="2"/>
              <a:buChar char="Ø"/>
            </a:pPr>
            <a:r>
              <a:rPr lang="fr-FR" dirty="0">
                <a:solidFill>
                  <a:srgbClr val="00214E"/>
                </a:solidFill>
              </a:rPr>
              <a:t>Corps divin : corps divers ?</a:t>
            </a:r>
          </a:p>
          <a:p>
            <a:pPr marL="285750" indent="-285750">
              <a:buFont typeface="Wingdings" pitchFamily="2" charset="2"/>
              <a:buChar char="Ø"/>
            </a:pPr>
            <a:endParaRPr lang="fr-FR" dirty="0">
              <a:solidFill>
                <a:srgbClr val="00214E"/>
              </a:solidFill>
            </a:endParaRPr>
          </a:p>
          <a:p>
            <a:pPr marL="285750" indent="-285750">
              <a:buFont typeface="Wingdings" pitchFamily="2" charset="2"/>
              <a:buChar char="Ø"/>
            </a:pPr>
            <a:r>
              <a:rPr lang="fr-FR" dirty="0">
                <a:solidFill>
                  <a:srgbClr val="00214E"/>
                </a:solidFill>
              </a:rPr>
              <a:t>« </a:t>
            </a:r>
            <a:r>
              <a:rPr lang="fr-FR" dirty="0" err="1">
                <a:solidFill>
                  <a:srgbClr val="00214E"/>
                </a:solidFill>
              </a:rPr>
              <a:t>fluidity</a:t>
            </a:r>
            <a:r>
              <a:rPr lang="fr-FR" dirty="0">
                <a:solidFill>
                  <a:srgbClr val="00214E"/>
                </a:solidFill>
              </a:rPr>
              <a:t> model » (modèle du POA, qui s’applique aussi à la BH) : Le moi divin peut s'incarner dans de multiples objets, en même temps et en différents endroits. B. Sommer, </a:t>
            </a:r>
            <a:r>
              <a:rPr lang="fr-FR" i="1" dirty="0">
                <a:solidFill>
                  <a:srgbClr val="00214E"/>
                </a:solidFill>
              </a:rPr>
              <a:t>The Bodies of </a:t>
            </a:r>
            <a:r>
              <a:rPr lang="fr-FR" i="1" dirty="0" err="1">
                <a:solidFill>
                  <a:srgbClr val="00214E"/>
                </a:solidFill>
              </a:rPr>
              <a:t>God</a:t>
            </a:r>
            <a:r>
              <a:rPr lang="fr-FR" i="1" dirty="0">
                <a:solidFill>
                  <a:srgbClr val="00214E"/>
                </a:solidFill>
              </a:rPr>
              <a:t> and the World of Ancient </a:t>
            </a:r>
            <a:r>
              <a:rPr lang="fr-FR" i="1" dirty="0" err="1">
                <a:solidFill>
                  <a:srgbClr val="00214E"/>
                </a:solidFill>
              </a:rPr>
              <a:t>Israel</a:t>
            </a:r>
            <a:r>
              <a:rPr lang="fr-FR" i="1" dirty="0">
                <a:solidFill>
                  <a:srgbClr val="00214E"/>
                </a:solidFill>
              </a:rPr>
              <a:t> </a:t>
            </a:r>
            <a:r>
              <a:rPr lang="fr-FR" dirty="0">
                <a:solidFill>
                  <a:srgbClr val="00214E"/>
                </a:solidFill>
              </a:rPr>
              <a:t>(Cambridge 2009)</a:t>
            </a:r>
          </a:p>
          <a:p>
            <a:r>
              <a:rPr lang="fr-FR" dirty="0">
                <a:solidFill>
                  <a:srgbClr val="00214E"/>
                </a:solidFill>
              </a:rPr>
              <a:t>	“</a:t>
            </a:r>
            <a:r>
              <a:rPr lang="nl-BE" sz="1800" i="1" dirty="0">
                <a:effectLst/>
                <a:latin typeface="Minion"/>
              </a:rPr>
              <a:t>a peculiar understanding of divine selfhood, according to which a deity can produce many 	</a:t>
            </a:r>
            <a:r>
              <a:rPr lang="nl-BE" sz="1800" i="1" u="sng" dirty="0">
                <a:effectLst/>
                <a:latin typeface="Minion"/>
              </a:rPr>
              <a:t>small-scale</a:t>
            </a:r>
            <a:r>
              <a:rPr lang="nl-BE" i="1" dirty="0">
                <a:latin typeface="Minion"/>
              </a:rPr>
              <a:t> </a:t>
            </a:r>
            <a:r>
              <a:rPr lang="nl-BE" sz="1800" i="1" u="sng" dirty="0">
                <a:effectLst/>
                <a:latin typeface="Minion"/>
              </a:rPr>
              <a:t>manifestations</a:t>
            </a:r>
            <a:r>
              <a:rPr lang="nl-BE" sz="1800" i="1" dirty="0">
                <a:effectLst/>
                <a:latin typeface="Minion"/>
              </a:rPr>
              <a:t> that enjoy some degree of independence without becoming 	separate deities </a:t>
            </a:r>
            <a:r>
              <a:rPr lang="nl-BE" sz="1800" dirty="0">
                <a:effectLst/>
                <a:latin typeface="Minion"/>
              </a:rPr>
              <a:t>(p. 38)</a:t>
            </a:r>
          </a:p>
          <a:p>
            <a:r>
              <a:rPr lang="nl-BE" dirty="0">
                <a:latin typeface="Minion"/>
              </a:rPr>
              <a:t>		</a:t>
            </a:r>
            <a:r>
              <a:rPr lang="nl-BE" sz="1800" i="1" dirty="0">
                <a:effectLst/>
                <a:latin typeface="Minion"/>
              </a:rPr>
              <a:t>Yhwh’s fragmentation into a number of </a:t>
            </a:r>
            <a:r>
              <a:rPr lang="nl-BE" sz="1800" b="1" i="1" dirty="0">
                <a:effectLst/>
                <a:latin typeface="Minion"/>
              </a:rPr>
              <a:t>geographical</a:t>
            </a:r>
            <a:r>
              <a:rPr lang="nl-BE" sz="1800" i="1" dirty="0">
                <a:effectLst/>
                <a:latin typeface="Minion"/>
              </a:rPr>
              <a:t> manifestations”</a:t>
            </a:r>
          </a:p>
          <a:p>
            <a:r>
              <a:rPr lang="nl-BE" i="1" dirty="0">
                <a:latin typeface="Minion"/>
              </a:rPr>
              <a:t>		</a:t>
            </a:r>
            <a:r>
              <a:rPr lang="nl-BE" dirty="0">
                <a:latin typeface="Minion"/>
              </a:rPr>
              <a:t>p.ex.: </a:t>
            </a:r>
            <a:r>
              <a:rPr lang="nl-BE" sz="1800" dirty="0">
                <a:effectLst/>
                <a:latin typeface="Minion"/>
              </a:rPr>
              <a:t> “Yhwh à Hebron” 2 Samuel 15.7 </a:t>
            </a:r>
          </a:p>
          <a:p>
            <a:r>
              <a:rPr lang="nl-BE" dirty="0">
                <a:solidFill>
                  <a:srgbClr val="00214E"/>
                </a:solidFill>
                <a:latin typeface="Minion"/>
              </a:rPr>
              <a:t>		</a:t>
            </a:r>
            <a:r>
              <a:rPr lang="nl-BE" i="1" dirty="0">
                <a:solidFill>
                  <a:srgbClr val="00214E"/>
                </a:solidFill>
                <a:latin typeface="Minion"/>
              </a:rPr>
              <a:t>t</a:t>
            </a:r>
            <a:r>
              <a:rPr lang="nl-BE" sz="1800" i="1" dirty="0">
                <a:effectLst/>
                <a:latin typeface="Minion"/>
              </a:rPr>
              <a:t>he word </a:t>
            </a:r>
            <a:r>
              <a:rPr lang="nl-BE" sz="1800" b="1" i="1" dirty="0">
                <a:effectLst/>
                <a:latin typeface="NewChicagoHebrew"/>
              </a:rPr>
              <a:t>malakh</a:t>
            </a:r>
            <a:r>
              <a:rPr lang="nl-BE" sz="1800" i="1" dirty="0">
                <a:effectLst/>
                <a:latin typeface="NewChicagoHebrew"/>
              </a:rPr>
              <a:t> </a:t>
            </a:r>
            <a:r>
              <a:rPr lang="nl-BE" i="1" dirty="0">
                <a:latin typeface="Minion"/>
              </a:rPr>
              <a:t>(</a:t>
            </a:r>
            <a:r>
              <a:rPr lang="nl-BE" sz="1800" i="1" dirty="0">
                <a:effectLst/>
                <a:latin typeface="Minion"/>
              </a:rPr>
              <a:t>literally, “messenger,” but usually translated “angel”) means a 		small-scale manifestation of God’s own presence, and the distinction between 			the messenger and God is murky. </a:t>
            </a:r>
          </a:p>
          <a:p>
            <a:r>
              <a:rPr lang="nl-BE" i="1" dirty="0">
                <a:latin typeface="Minion"/>
              </a:rPr>
              <a:t>		</a:t>
            </a:r>
            <a:r>
              <a:rPr lang="nl-BE" dirty="0">
                <a:latin typeface="Minion"/>
              </a:rPr>
              <a:t>p. ex.: Gen 18: ange/homme/Dieu</a:t>
            </a:r>
          </a:p>
          <a:p>
            <a:r>
              <a:rPr lang="nl-BE" i="1" dirty="0">
                <a:solidFill>
                  <a:srgbClr val="00214E"/>
                </a:solidFill>
                <a:latin typeface="Minion"/>
              </a:rPr>
              <a:t>		</a:t>
            </a:r>
            <a:r>
              <a:rPr lang="nl-BE" i="1" dirty="0">
                <a:latin typeface="Minion"/>
              </a:rPr>
              <a:t>autres: manifestation de Dieu comme homme (</a:t>
            </a:r>
            <a:r>
              <a:rPr lang="nl-BE" b="1" i="1" dirty="0">
                <a:latin typeface="Minion"/>
              </a:rPr>
              <a:t>ish</a:t>
            </a:r>
            <a:r>
              <a:rPr lang="nl-BE" i="1" dirty="0">
                <a:latin typeface="Minion"/>
              </a:rPr>
              <a:t>) en Gen 32 (cf. E. Hamori, 			“ish-theophan</a:t>
            </a:r>
            <a:r>
              <a:rPr lang="fr-FR" i="1" dirty="0">
                <a:latin typeface="Minion"/>
              </a:rPr>
              <a:t>y“); manifestation de Dieu dans les </a:t>
            </a:r>
            <a:r>
              <a:rPr lang="fr-FR" b="1" i="1" dirty="0">
                <a:latin typeface="Minion"/>
              </a:rPr>
              <a:t>statues</a:t>
            </a:r>
            <a:r>
              <a:rPr lang="fr-FR" i="1" dirty="0">
                <a:latin typeface="Minion"/>
              </a:rPr>
              <a:t> (cf. S. Maul, “Image 			des dieux et image de Dieu au Proche-Orient ancien” 2019)</a:t>
            </a:r>
          </a:p>
          <a:p>
            <a:pPr marL="285750" indent="-285750">
              <a:buFont typeface="Wingdings" pitchFamily="2" charset="2"/>
              <a:buChar char="Ø"/>
            </a:pPr>
            <a:endParaRPr lang="fr-FR" i="1" dirty="0">
              <a:latin typeface="Minion"/>
            </a:endParaRPr>
          </a:p>
          <a:p>
            <a:pPr lvl="1"/>
            <a:endParaRPr lang="fr-FR" dirty="0">
              <a:solidFill>
                <a:srgbClr val="00214E"/>
              </a:solidFill>
            </a:endParaRPr>
          </a:p>
          <a:p>
            <a:pPr lvl="1"/>
            <a:endParaRPr lang="fr-FR" dirty="0">
              <a:solidFill>
                <a:srgbClr val="00214E"/>
              </a:solidFill>
            </a:endParaRPr>
          </a:p>
          <a:p>
            <a:endParaRPr lang="nl-BE" dirty="0">
              <a:solidFill>
                <a:srgbClr val="00214E"/>
              </a:solidFill>
            </a:endParaRPr>
          </a:p>
          <a:p>
            <a:endParaRPr lang="nl-BE" b="1" dirty="0">
              <a:solidFill>
                <a:srgbClr val="00214E"/>
              </a:solidFill>
            </a:endParaRPr>
          </a:p>
          <a:p>
            <a:endParaRPr lang="nl-BE" b="1" dirty="0"/>
          </a:p>
          <a:p>
            <a:endParaRPr lang="nl-BE" b="1" dirty="0"/>
          </a:p>
        </p:txBody>
      </p:sp>
      <p:pic>
        <p:nvPicPr>
          <p:cNvPr id="8194" name="Picture 2" descr="Classique. | Angel art, Angel painting, Renaissance art">
            <a:extLst>
              <a:ext uri="{FF2B5EF4-FFF2-40B4-BE49-F238E27FC236}">
                <a16:creationId xmlns:a16="http://schemas.microsoft.com/office/drawing/2014/main" id="{2B1C0FBB-176C-D48F-10EA-0728FF06FA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35490" y="-21848"/>
            <a:ext cx="2556510" cy="3141998"/>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The &quot;Bull Site&quot;: An Iron Age I Open Cult Place">
            <a:extLst>
              <a:ext uri="{FF2B5EF4-FFF2-40B4-BE49-F238E27FC236}">
                <a16:creationId xmlns:a16="http://schemas.microsoft.com/office/drawing/2014/main" id="{4BC9F6F0-B3AA-EA1A-6C04-F7800992F7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73587" y="3453580"/>
            <a:ext cx="2432923" cy="3290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4376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Le corps divin biblique</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412556" y="1332216"/>
            <a:ext cx="11053608" cy="7294305"/>
          </a:xfrm>
          <a:prstGeom prst="rect">
            <a:avLst/>
          </a:prstGeom>
          <a:noFill/>
        </p:spPr>
        <p:txBody>
          <a:bodyPr wrap="square" rtlCol="0">
            <a:spAutoFit/>
          </a:bodyPr>
          <a:lstStyle/>
          <a:p>
            <a:pPr marL="342900" indent="-342900">
              <a:buAutoNum type="alphaUcPeriod"/>
            </a:pPr>
            <a:r>
              <a:rPr lang="fr-FR" b="1" dirty="0">
                <a:solidFill>
                  <a:srgbClr val="00214E"/>
                </a:solidFill>
              </a:rPr>
              <a:t>QU’EST-CE QU’UN CORPS?</a:t>
            </a:r>
          </a:p>
          <a:p>
            <a:pPr marL="342900" indent="-342900">
              <a:buAutoNum type="alphaUcPeriod"/>
            </a:pPr>
            <a:endParaRPr lang="fr-FR" b="1" dirty="0">
              <a:solidFill>
                <a:srgbClr val="00214E"/>
              </a:solidFill>
            </a:endParaRPr>
          </a:p>
          <a:p>
            <a:pPr marL="285750" indent="-285750">
              <a:buFont typeface="Wingdings" pitchFamily="2" charset="2"/>
              <a:buChar char="Ø"/>
            </a:pPr>
            <a:r>
              <a:rPr lang="fr-FR" dirty="0">
                <a:solidFill>
                  <a:srgbClr val="00214E"/>
                </a:solidFill>
              </a:rPr>
              <a:t>Le feu divin comme faisant partie du corps divin? </a:t>
            </a:r>
            <a:r>
              <a:rPr lang="en-US" dirty="0">
                <a:solidFill>
                  <a:srgbClr val="00214E"/>
                </a:solidFill>
              </a:rPr>
              <a:t>D. E. Grant, “Fire and the Body of Yahweh” 2015</a:t>
            </a:r>
          </a:p>
          <a:p>
            <a:r>
              <a:rPr lang="en-US" dirty="0">
                <a:latin typeface="Times New Roman" panose="02020603050405020304" pitchFamily="18" charset="0"/>
                <a:ea typeface="Calibri" panose="020F0502020204030204" pitchFamily="34" charset="0"/>
                <a:cs typeface="Arial" panose="020B0604020202020204" pitchFamily="34" charset="0"/>
              </a:rPr>
              <a:t>	</a:t>
            </a:r>
            <a:r>
              <a:rPr lang="en-US" i="1" dirty="0">
                <a:latin typeface="Minion"/>
              </a:rPr>
              <a:t>“Biblical divine corporeality is both like and unlike human physicality. Yahweh’s ‘body’ is like the human one, 	for it affords him the capacity to interact with corporeal elements. However, it is also unlike the human one 	in several ways. Most obviously, the human body is composed of flesh and bones, whereas </a:t>
            </a:r>
            <a:r>
              <a:rPr lang="en-US" i="1" dirty="0" err="1">
                <a:latin typeface="Minion"/>
              </a:rPr>
              <a:t>Yahwheh</a:t>
            </a:r>
            <a:r>
              <a:rPr lang="en-US" i="1" dirty="0">
                <a:latin typeface="Minion"/>
              </a:rPr>
              <a:t> is 	embodied, at times, in radiant fire.” (p. 160-61)</a:t>
            </a:r>
          </a:p>
          <a:p>
            <a:endParaRPr lang="en-US" i="1" dirty="0">
              <a:latin typeface="Minion"/>
            </a:endParaRPr>
          </a:p>
          <a:p>
            <a:pPr marL="285750" indent="-285750">
              <a:buFont typeface="Wingdings" pitchFamily="2" charset="2"/>
              <a:buChar char="Ø"/>
            </a:pPr>
            <a:r>
              <a:rPr lang="en-US" dirty="0">
                <a:solidFill>
                  <a:srgbClr val="00214E"/>
                </a:solidFill>
              </a:rPr>
              <a:t>Trois corps </a:t>
            </a:r>
            <a:r>
              <a:rPr lang="en-US" dirty="0" err="1">
                <a:solidFill>
                  <a:srgbClr val="00214E"/>
                </a:solidFill>
              </a:rPr>
              <a:t>divins</a:t>
            </a:r>
            <a:r>
              <a:rPr lang="en-US" dirty="0">
                <a:solidFill>
                  <a:srgbClr val="00214E"/>
                </a:solidFill>
              </a:rPr>
              <a:t>? M. S. Smith, “The Three Bodies of God in the Hebrew Bible” 2015.</a:t>
            </a:r>
          </a:p>
          <a:p>
            <a:r>
              <a:rPr lang="en-US" dirty="0">
                <a:solidFill>
                  <a:srgbClr val="00214E"/>
                </a:solidFill>
              </a:rPr>
              <a:t>	</a:t>
            </a:r>
            <a:r>
              <a:rPr lang="en-US" i="1" dirty="0"/>
              <a:t>Le corps de Dieu </a:t>
            </a:r>
            <a:r>
              <a:rPr lang="en-US" i="1" dirty="0" err="1"/>
              <a:t>diffère</a:t>
            </a:r>
            <a:r>
              <a:rPr lang="en-US" i="1" dirty="0"/>
              <a:t> dans </a:t>
            </a:r>
            <a:r>
              <a:rPr lang="en-US" i="1" dirty="0" err="1"/>
              <a:t>sa</a:t>
            </a:r>
            <a:r>
              <a:rPr lang="en-US" i="1" dirty="0"/>
              <a:t> </a:t>
            </a:r>
            <a:r>
              <a:rPr lang="en-US" i="1" dirty="0" err="1"/>
              <a:t>forme</a:t>
            </a:r>
            <a:r>
              <a:rPr lang="en-US" i="1" dirty="0"/>
              <a:t> </a:t>
            </a:r>
            <a:r>
              <a:rPr lang="en-US" i="1" dirty="0" err="1"/>
              <a:t>selon</a:t>
            </a:r>
            <a:r>
              <a:rPr lang="en-US" i="1" dirty="0"/>
              <a:t> </a:t>
            </a:r>
            <a:r>
              <a:rPr lang="en-US" i="1" dirty="0" err="1"/>
              <a:t>l'espace</a:t>
            </a:r>
            <a:r>
              <a:rPr lang="en-US" i="1" dirty="0"/>
              <a:t> (social) qui </a:t>
            </a:r>
            <a:r>
              <a:rPr lang="en-US" i="1" dirty="0" err="1"/>
              <a:t>l'entoure</a:t>
            </a:r>
            <a:r>
              <a:rPr lang="en-US" i="1" dirty="0"/>
              <a:t>. Il distingue trois types de corps : 	un corps de type </a:t>
            </a:r>
            <a:r>
              <a:rPr lang="en-US" i="1" dirty="0" err="1"/>
              <a:t>humain</a:t>
            </a:r>
            <a:r>
              <a:rPr lang="en-US" i="1" dirty="0"/>
              <a:t> dans </a:t>
            </a:r>
            <a:r>
              <a:rPr lang="en-US" i="1" dirty="0" err="1"/>
              <a:t>l'espace</a:t>
            </a:r>
            <a:r>
              <a:rPr lang="en-US" i="1" dirty="0"/>
              <a:t> social </a:t>
            </a:r>
            <a:r>
              <a:rPr lang="en-US" i="1" dirty="0" err="1"/>
              <a:t>partagé</a:t>
            </a:r>
            <a:r>
              <a:rPr lang="en-US" i="1" dirty="0"/>
              <a:t> avec les </a:t>
            </a:r>
            <a:r>
              <a:rPr lang="en-US" i="1" dirty="0" err="1"/>
              <a:t>humains</a:t>
            </a:r>
            <a:r>
              <a:rPr lang="en-US" i="1" dirty="0"/>
              <a:t>, un corps </a:t>
            </a:r>
            <a:r>
              <a:rPr lang="en-US" i="1" dirty="0" err="1"/>
              <a:t>surhumain</a:t>
            </a:r>
            <a:r>
              <a:rPr lang="en-US" i="1" dirty="0"/>
              <a:t> pour </a:t>
            </a:r>
            <a:r>
              <a:rPr lang="en-US" i="1" dirty="0" err="1"/>
              <a:t>l'espace</a:t>
            </a:r>
            <a:r>
              <a:rPr lang="en-US" i="1" dirty="0"/>
              <a:t> 	</a:t>
            </a:r>
            <a:r>
              <a:rPr lang="en-US" i="1" dirty="0" err="1"/>
              <a:t>liturgique</a:t>
            </a:r>
            <a:r>
              <a:rPr lang="en-US" i="1" dirty="0"/>
              <a:t> et un corps </a:t>
            </a:r>
            <a:r>
              <a:rPr lang="en-US" i="1" dirty="0" err="1"/>
              <a:t>cosmique</a:t>
            </a:r>
            <a:r>
              <a:rPr lang="en-US" i="1" dirty="0"/>
              <a:t> pour </a:t>
            </a:r>
            <a:r>
              <a:rPr lang="en-US" i="1" dirty="0" err="1"/>
              <a:t>l'espace</a:t>
            </a:r>
            <a:r>
              <a:rPr lang="en-US" i="1" dirty="0"/>
              <a:t> mystique. </a:t>
            </a:r>
            <a:endParaRPr lang="nl-BE" dirty="0">
              <a:solidFill>
                <a:srgbClr val="00214E"/>
              </a:solidFill>
            </a:endParaRPr>
          </a:p>
          <a:p>
            <a:pPr marL="1200150" lvl="2" indent="-285750">
              <a:buFont typeface="Courier New" panose="02070309020205020404" pitchFamily="49" charset="0"/>
              <a:buChar char="o"/>
            </a:pPr>
            <a:r>
              <a:rPr lang="nl-BE" dirty="0">
                <a:solidFill>
                  <a:srgbClr val="00214E"/>
                </a:solidFill>
              </a:rPr>
              <a:t>Question du “sens” du corps: </a:t>
            </a:r>
          </a:p>
          <a:p>
            <a:r>
              <a:rPr lang="nl-BE" i="1" dirty="0">
                <a:solidFill>
                  <a:srgbClr val="00214E"/>
                </a:solidFill>
                <a:latin typeface="Minion"/>
              </a:rPr>
              <a:t>		Sens social? </a:t>
            </a:r>
            <a:r>
              <a:rPr lang="nl-BE" dirty="0">
                <a:solidFill>
                  <a:srgbClr val="00214E"/>
                </a:solidFill>
                <a:latin typeface="Minion"/>
              </a:rPr>
              <a:t>Cf. A. Wagner, </a:t>
            </a:r>
            <a:r>
              <a:rPr lang="nl-BE" i="1" dirty="0">
                <a:solidFill>
                  <a:srgbClr val="00214E"/>
                </a:solidFill>
                <a:latin typeface="Minion"/>
              </a:rPr>
              <a:t>God’s Body: The Anthropomorphic God in the Old Testament</a:t>
            </a:r>
            <a:r>
              <a:rPr lang="nl-BE" dirty="0">
                <a:solidFill>
                  <a:srgbClr val="00214E"/>
                </a:solidFill>
                <a:latin typeface="Minion"/>
              </a:rPr>
              <a:t>, 2019.</a:t>
            </a:r>
            <a:endParaRPr lang="nl-BE" i="1" dirty="0">
              <a:solidFill>
                <a:srgbClr val="00214E"/>
              </a:solidFill>
              <a:latin typeface="Minion"/>
            </a:endParaRPr>
          </a:p>
          <a:p>
            <a:r>
              <a:rPr lang="nl-BE" i="1" dirty="0">
                <a:solidFill>
                  <a:srgbClr val="00214E"/>
                </a:solidFill>
                <a:latin typeface="Minion"/>
              </a:rPr>
              <a:t>		Sens métaphorique? </a:t>
            </a:r>
            <a:r>
              <a:rPr lang="nl-BE" dirty="0">
                <a:solidFill>
                  <a:srgbClr val="00214E"/>
                </a:solidFill>
                <a:latin typeface="Minion"/>
              </a:rPr>
              <a:t>Cf. Dhorme, </a:t>
            </a:r>
            <a:r>
              <a:rPr lang="nl-BE" i="1" dirty="0">
                <a:solidFill>
                  <a:srgbClr val="00214E"/>
                </a:solidFill>
                <a:latin typeface="Minion"/>
              </a:rPr>
              <a:t>L'emploi métaphorique des noms de parties du corps en hébreu 		et en akkadien, </a:t>
            </a:r>
            <a:r>
              <a:rPr lang="nl-BE" dirty="0">
                <a:solidFill>
                  <a:srgbClr val="00214E"/>
                </a:solidFill>
                <a:latin typeface="Minion"/>
              </a:rPr>
              <a:t>1920-23. </a:t>
            </a:r>
          </a:p>
          <a:p>
            <a:r>
              <a:rPr lang="nl-BE" i="1" dirty="0">
                <a:solidFill>
                  <a:srgbClr val="00214E"/>
                </a:solidFill>
                <a:latin typeface="Minion"/>
              </a:rPr>
              <a:t>			</a:t>
            </a:r>
            <a:r>
              <a:rPr lang="nl-BE" dirty="0">
                <a:solidFill>
                  <a:srgbClr val="00214E"/>
                </a:solidFill>
              </a:rPr>
              <a:t>MAIS: </a:t>
            </a:r>
            <a:r>
              <a:rPr lang="de-DE" dirty="0">
                <a:solidFill>
                  <a:srgbClr val="00214E"/>
                </a:solidFill>
              </a:rPr>
              <a:t>“Das Altes Testament kennt zwar eine Körperrhetorik […] aber keine 					Körpermetaphorik.”</a:t>
            </a:r>
            <a:r>
              <a:rPr lang="nl-BE" dirty="0">
                <a:solidFill>
                  <a:srgbClr val="00214E"/>
                </a:solidFill>
              </a:rPr>
              <a:t> (</a:t>
            </a:r>
            <a:r>
              <a:rPr lang="de-DE" dirty="0">
                <a:solidFill>
                  <a:srgbClr val="00214E"/>
                </a:solidFill>
              </a:rPr>
              <a:t>Markschies, Gottes Körper, p. 45.)</a:t>
            </a:r>
            <a:endParaRPr lang="nl-BE" dirty="0">
              <a:solidFill>
                <a:srgbClr val="00214E"/>
              </a:solidFill>
            </a:endParaRPr>
          </a:p>
          <a:p>
            <a:endParaRPr lang="fr-FR" i="1" dirty="0">
              <a:latin typeface="Minion"/>
            </a:endParaRPr>
          </a:p>
          <a:p>
            <a:pPr lvl="1"/>
            <a:endParaRPr lang="fr-FR" dirty="0">
              <a:solidFill>
                <a:srgbClr val="00214E"/>
              </a:solidFill>
            </a:endParaRPr>
          </a:p>
          <a:p>
            <a:pPr lvl="1"/>
            <a:endParaRPr lang="fr-FR" dirty="0">
              <a:solidFill>
                <a:srgbClr val="00214E"/>
              </a:solidFill>
            </a:endParaRPr>
          </a:p>
          <a:p>
            <a:endParaRPr lang="nl-BE" dirty="0">
              <a:solidFill>
                <a:srgbClr val="00214E"/>
              </a:solidFill>
            </a:endParaRPr>
          </a:p>
          <a:p>
            <a:endParaRPr lang="nl-BE" b="1" dirty="0">
              <a:solidFill>
                <a:srgbClr val="00214E"/>
              </a:solidFill>
            </a:endParaRPr>
          </a:p>
          <a:p>
            <a:endParaRPr lang="nl-BE" b="1" dirty="0"/>
          </a:p>
          <a:p>
            <a:endParaRPr lang="nl-BE" b="1" dirty="0"/>
          </a:p>
        </p:txBody>
      </p:sp>
    </p:spTree>
    <p:extLst>
      <p:ext uri="{BB962C8B-B14F-4D97-AF65-F5344CB8AC3E}">
        <p14:creationId xmlns:p14="http://schemas.microsoft.com/office/powerpoint/2010/main" val="577760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Le corps divin biblique</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374348" y="1206486"/>
            <a:ext cx="11397583" cy="7017306"/>
          </a:xfrm>
          <a:prstGeom prst="rect">
            <a:avLst/>
          </a:prstGeom>
          <a:noFill/>
        </p:spPr>
        <p:txBody>
          <a:bodyPr wrap="square" rtlCol="0">
            <a:spAutoFit/>
          </a:bodyPr>
          <a:lstStyle/>
          <a:p>
            <a:r>
              <a:rPr lang="fr-FR" b="1" dirty="0">
                <a:solidFill>
                  <a:srgbClr val="00214E"/>
                </a:solidFill>
              </a:rPr>
              <a:t>B. Fin 20</a:t>
            </a:r>
            <a:r>
              <a:rPr lang="fr-FR" b="1" baseline="30000" dirty="0">
                <a:solidFill>
                  <a:srgbClr val="00214E"/>
                </a:solidFill>
              </a:rPr>
              <a:t>e</a:t>
            </a:r>
            <a:r>
              <a:rPr lang="fr-FR" b="1" dirty="0">
                <a:solidFill>
                  <a:srgbClr val="00214E"/>
                </a:solidFill>
              </a:rPr>
              <a:t>-21</a:t>
            </a:r>
            <a:r>
              <a:rPr lang="fr-FR" b="1" baseline="30000" dirty="0">
                <a:solidFill>
                  <a:srgbClr val="00214E"/>
                </a:solidFill>
              </a:rPr>
              <a:t>e: </a:t>
            </a:r>
            <a:r>
              <a:rPr lang="fr-FR" b="1" dirty="0">
                <a:solidFill>
                  <a:srgbClr val="00214E"/>
                </a:solidFill>
              </a:rPr>
              <a:t>KÖRPERGESCHICHTE (WAGNER, « </a:t>
            </a:r>
            <a:r>
              <a:rPr lang="fr-FR" b="1" dirty="0" err="1">
                <a:solidFill>
                  <a:srgbClr val="00214E"/>
                </a:solidFill>
              </a:rPr>
              <a:t>Menschenkörper</a:t>
            </a:r>
            <a:r>
              <a:rPr lang="fr-FR" b="1" dirty="0">
                <a:solidFill>
                  <a:srgbClr val="00214E"/>
                </a:solidFill>
              </a:rPr>
              <a:t> – </a:t>
            </a:r>
            <a:r>
              <a:rPr lang="fr-FR" b="1" dirty="0" err="1">
                <a:solidFill>
                  <a:srgbClr val="00214E"/>
                </a:solidFill>
              </a:rPr>
              <a:t>Gotteskörper</a:t>
            </a:r>
            <a:r>
              <a:rPr lang="fr-FR" b="1" dirty="0">
                <a:solidFill>
                  <a:srgbClr val="00214E"/>
                </a:solidFill>
              </a:rPr>
              <a:t> », 2014)</a:t>
            </a:r>
          </a:p>
          <a:p>
            <a:endParaRPr lang="fr-FR" b="1" dirty="0">
              <a:solidFill>
                <a:srgbClr val="00214E"/>
              </a:solidFill>
            </a:endParaRPr>
          </a:p>
          <a:p>
            <a:pPr marL="285750" indent="-285750">
              <a:buFont typeface="Wingdings" pitchFamily="2" charset="2"/>
              <a:buChar char="Ø"/>
            </a:pPr>
            <a:r>
              <a:rPr lang="fr-FR" dirty="0">
                <a:solidFill>
                  <a:srgbClr val="00214E"/>
                </a:solidFill>
              </a:rPr>
              <a:t>Approche métaphorique</a:t>
            </a:r>
          </a:p>
          <a:p>
            <a:pPr marL="742950" lvl="1" indent="-285750">
              <a:buFont typeface="Courier New" panose="02070309020205020404" pitchFamily="49" charset="0"/>
              <a:buChar char="o"/>
            </a:pPr>
            <a:r>
              <a:rPr lang="fr-FR" i="1" dirty="0">
                <a:solidFill>
                  <a:srgbClr val="00214E"/>
                </a:solidFill>
                <a:latin typeface="Minion"/>
              </a:rPr>
              <a:t>Versus approche allégorique</a:t>
            </a:r>
          </a:p>
          <a:p>
            <a:pPr marL="742950" lvl="1" indent="-285750">
              <a:buFont typeface="Courier New" panose="02070309020205020404" pitchFamily="49" charset="0"/>
              <a:buChar char="o"/>
            </a:pPr>
            <a:r>
              <a:rPr lang="fr-FR" i="1" dirty="0">
                <a:solidFill>
                  <a:srgbClr val="00214E"/>
                </a:solidFill>
                <a:latin typeface="Minion"/>
              </a:rPr>
              <a:t>« </a:t>
            </a:r>
            <a:r>
              <a:rPr lang="fr-FR" i="1" dirty="0" err="1">
                <a:solidFill>
                  <a:srgbClr val="00214E"/>
                </a:solidFill>
                <a:latin typeface="Minion"/>
              </a:rPr>
              <a:t>bodily</a:t>
            </a:r>
            <a:r>
              <a:rPr lang="fr-FR" i="1" dirty="0">
                <a:solidFill>
                  <a:srgbClr val="00214E"/>
                </a:solidFill>
                <a:latin typeface="Minion"/>
              </a:rPr>
              <a:t> </a:t>
            </a:r>
            <a:r>
              <a:rPr lang="fr-FR" i="1" dirty="0" err="1">
                <a:solidFill>
                  <a:srgbClr val="00214E"/>
                </a:solidFill>
                <a:latin typeface="Minion"/>
              </a:rPr>
              <a:t>idiom</a:t>
            </a:r>
            <a:r>
              <a:rPr lang="fr-FR" i="1" dirty="0">
                <a:solidFill>
                  <a:srgbClr val="00214E"/>
                </a:solidFill>
                <a:latin typeface="Minion"/>
              </a:rPr>
              <a:t> »: </a:t>
            </a:r>
            <a:r>
              <a:rPr lang="fr-FR" dirty="0">
                <a:solidFill>
                  <a:srgbClr val="00214E"/>
                </a:solidFill>
                <a:latin typeface="Minion"/>
              </a:rPr>
              <a:t>comprendre domaine source de la métaphore dans toutes ses significations, Body as cognitive model</a:t>
            </a:r>
          </a:p>
          <a:p>
            <a:pPr lvl="1"/>
            <a:r>
              <a:rPr lang="fr-FR" i="1" dirty="0">
                <a:solidFill>
                  <a:srgbClr val="00214E"/>
                </a:solidFill>
                <a:latin typeface="Minion"/>
              </a:rPr>
              <a:t>	</a:t>
            </a:r>
            <a:r>
              <a:rPr lang="fr-FR" dirty="0">
                <a:latin typeface="Minion"/>
              </a:rPr>
              <a:t>Cf. </a:t>
            </a:r>
            <a:r>
              <a:rPr lang="en-US" dirty="0">
                <a:latin typeface="Minion"/>
              </a:rPr>
              <a:t>M. Gruber</a:t>
            </a:r>
            <a:r>
              <a:rPr lang="en-US" i="1" dirty="0">
                <a:latin typeface="Minion"/>
              </a:rPr>
              <a:t>, The Motherhood of God and Other Studies, </a:t>
            </a:r>
            <a:r>
              <a:rPr lang="en-US" dirty="0">
                <a:latin typeface="Minion"/>
              </a:rPr>
              <a:t>1992.</a:t>
            </a:r>
            <a:r>
              <a:rPr lang="nl-BE" dirty="0">
                <a:latin typeface="Minion"/>
              </a:rPr>
              <a:t> </a:t>
            </a:r>
            <a:r>
              <a:rPr lang="fr-FR" dirty="0">
                <a:latin typeface="Minion"/>
              </a:rPr>
              <a:t>; </a:t>
            </a:r>
            <a:r>
              <a:rPr lang="en-US" dirty="0">
                <a:latin typeface="Minion"/>
              </a:rPr>
              <a:t>P. Kruger, “A Cognitive Interpretation of 	the Emotion of Anger in the Hebrew Bible”, 2000; N. </a:t>
            </a:r>
            <a:r>
              <a:rPr lang="en-US" dirty="0" err="1">
                <a:latin typeface="Minion"/>
              </a:rPr>
              <a:t>Amzallag</a:t>
            </a:r>
            <a:r>
              <a:rPr lang="en-US" dirty="0">
                <a:latin typeface="Minion"/>
              </a:rPr>
              <a:t>, “What Are the “Long Nostrils” of YHWH?”, 	2017; </a:t>
            </a:r>
            <a:r>
              <a:rPr lang="en-US" dirty="0" err="1">
                <a:latin typeface="Minion"/>
              </a:rPr>
              <a:t>Amzallag</a:t>
            </a:r>
            <a:r>
              <a:rPr lang="en-US" dirty="0">
                <a:latin typeface="Minion"/>
              </a:rPr>
              <a:t>, “The Material Nature of the Radiance of YHWH and its Theological Implications”, </a:t>
            </a:r>
            <a:r>
              <a:rPr lang="fr-FR" dirty="0">
                <a:latin typeface="Minion"/>
              </a:rPr>
              <a:t>2019; A. 	Thomas, </a:t>
            </a:r>
            <a:r>
              <a:rPr lang="fr-FR" i="1" dirty="0" err="1">
                <a:latin typeface="Minion"/>
              </a:rPr>
              <a:t>Anatomical</a:t>
            </a:r>
            <a:r>
              <a:rPr lang="fr-FR" i="1" dirty="0">
                <a:latin typeface="Minion"/>
              </a:rPr>
              <a:t> </a:t>
            </a:r>
            <a:r>
              <a:rPr lang="fr-FR" i="1" dirty="0" err="1">
                <a:latin typeface="Minion"/>
              </a:rPr>
              <a:t>Idiom</a:t>
            </a:r>
            <a:r>
              <a:rPr lang="fr-FR" i="1" dirty="0">
                <a:latin typeface="Minion"/>
              </a:rPr>
              <a:t> and </a:t>
            </a:r>
            <a:r>
              <a:rPr lang="fr-FR" i="1" dirty="0" err="1">
                <a:latin typeface="Minion"/>
              </a:rPr>
              <a:t>Emotional</a:t>
            </a:r>
            <a:r>
              <a:rPr lang="fr-FR" i="1" dirty="0">
                <a:latin typeface="Minion"/>
              </a:rPr>
              <a:t> Expression in the </a:t>
            </a:r>
            <a:r>
              <a:rPr lang="fr-FR" i="1" dirty="0" err="1">
                <a:latin typeface="Minion"/>
              </a:rPr>
              <a:t>Hebrew</a:t>
            </a:r>
            <a:r>
              <a:rPr lang="fr-FR" i="1" dirty="0">
                <a:latin typeface="Minion"/>
              </a:rPr>
              <a:t> Bible and the </a:t>
            </a:r>
            <a:r>
              <a:rPr lang="fr-FR" i="1" dirty="0" err="1">
                <a:latin typeface="Minion"/>
              </a:rPr>
              <a:t>Septuagint</a:t>
            </a:r>
            <a:r>
              <a:rPr lang="fr-FR" i="1" dirty="0">
                <a:latin typeface="Minion"/>
              </a:rPr>
              <a:t>, </a:t>
            </a:r>
            <a:r>
              <a:rPr lang="fr-FR" dirty="0">
                <a:latin typeface="Minion"/>
              </a:rPr>
              <a:t>2008.</a:t>
            </a:r>
          </a:p>
          <a:p>
            <a:pPr lvl="1"/>
            <a:endParaRPr lang="en-US" i="1" dirty="0">
              <a:latin typeface="Minion"/>
            </a:endParaRPr>
          </a:p>
          <a:p>
            <a:pPr marL="285750" indent="-285750">
              <a:buFont typeface="Wingdings" pitchFamily="2" charset="2"/>
              <a:buChar char="Ø"/>
            </a:pPr>
            <a:r>
              <a:rPr lang="en-US" dirty="0" err="1">
                <a:solidFill>
                  <a:srgbClr val="00214E"/>
                </a:solidFill>
              </a:rPr>
              <a:t>Approche</a:t>
            </a:r>
            <a:r>
              <a:rPr lang="en-US" dirty="0">
                <a:solidFill>
                  <a:srgbClr val="00214E"/>
                </a:solidFill>
              </a:rPr>
              <a:t> social-</a:t>
            </a:r>
            <a:r>
              <a:rPr lang="en-US" dirty="0" err="1">
                <a:solidFill>
                  <a:srgbClr val="00214E"/>
                </a:solidFill>
              </a:rPr>
              <a:t>constructiviste</a:t>
            </a:r>
            <a:r>
              <a:rPr lang="en-US" dirty="0">
                <a:solidFill>
                  <a:srgbClr val="00214E"/>
                </a:solidFill>
              </a:rPr>
              <a:t>: corporeality -&gt; communication</a:t>
            </a:r>
          </a:p>
          <a:p>
            <a:r>
              <a:rPr lang="en-US" dirty="0">
                <a:solidFill>
                  <a:srgbClr val="00214E"/>
                </a:solidFill>
              </a:rPr>
              <a:t>	</a:t>
            </a:r>
            <a:r>
              <a:rPr lang="en-US" dirty="0"/>
              <a:t>A. Wagner</a:t>
            </a:r>
            <a:r>
              <a:rPr lang="en-US" i="1" dirty="0"/>
              <a:t>, God’s Body: The Anthropomorphic God in the Old Testament, </a:t>
            </a:r>
            <a:r>
              <a:rPr lang="en-US" dirty="0"/>
              <a:t>2019</a:t>
            </a:r>
          </a:p>
          <a:p>
            <a:r>
              <a:rPr lang="en-US" i="1" dirty="0"/>
              <a:t>	 	</a:t>
            </a:r>
            <a:r>
              <a:rPr lang="nl-BE" dirty="0">
                <a:solidFill>
                  <a:srgbClr val="00214E"/>
                </a:solidFill>
              </a:rPr>
              <a:t>Fonction sociale des parties du corps divin: action &amp; communication</a:t>
            </a:r>
          </a:p>
          <a:p>
            <a:r>
              <a:rPr lang="nl-BE" dirty="0"/>
              <a:t>	Melanie Köhlmoos, “‘Denn ich, JHWH, bin ein eifersüchtiger Gott’: Gottes Gefühle im Alten Testament”, 2014</a:t>
            </a:r>
          </a:p>
          <a:p>
            <a:r>
              <a:rPr lang="nl-BE" i="1" dirty="0">
                <a:solidFill>
                  <a:srgbClr val="00214E"/>
                </a:solidFill>
                <a:latin typeface="Minion"/>
              </a:rPr>
              <a:t>		</a:t>
            </a:r>
            <a:r>
              <a:rPr lang="nl-BE" dirty="0">
                <a:solidFill>
                  <a:srgbClr val="00214E"/>
                </a:solidFill>
                <a:latin typeface="Minion"/>
              </a:rPr>
              <a:t>Fonction sociale des sentiments (cf. corps!) de Dieu: Dieu communique via ses</a:t>
            </a:r>
            <a:r>
              <a:rPr lang="fr-FR" dirty="0">
                <a:solidFill>
                  <a:srgbClr val="00214E"/>
                </a:solidFill>
                <a:latin typeface="Minion"/>
              </a:rPr>
              <a:t> sentiments</a:t>
            </a:r>
          </a:p>
          <a:p>
            <a:pPr lvl="1"/>
            <a:r>
              <a:rPr lang="fr-FR" i="1" dirty="0">
                <a:solidFill>
                  <a:srgbClr val="00214E"/>
                </a:solidFill>
                <a:latin typeface="Minion"/>
              </a:rPr>
              <a:t>	Question du genre, associé avec les « rôles sociales » de Dieu via corps: </a:t>
            </a:r>
            <a:r>
              <a:rPr lang="fr-FR" dirty="0">
                <a:solidFill>
                  <a:srgbClr val="00214E"/>
                </a:solidFill>
                <a:latin typeface="Minion"/>
              </a:rPr>
              <a:t>p.ex.: </a:t>
            </a:r>
            <a:r>
              <a:rPr lang="fr-FR" dirty="0">
                <a:latin typeface="Minion"/>
              </a:rPr>
              <a:t>C. M. Maier, “</a:t>
            </a:r>
            <a:r>
              <a:rPr lang="fr-FR" dirty="0" err="1">
                <a:latin typeface="Minion"/>
              </a:rPr>
              <a:t>Körperliche</a:t>
            </a:r>
            <a:r>
              <a:rPr lang="fr-FR" dirty="0">
                <a:latin typeface="Minion"/>
              </a:rPr>
              <a:t> 	</a:t>
            </a:r>
            <a:r>
              <a:rPr lang="fr-FR" dirty="0" err="1">
                <a:latin typeface="Minion"/>
              </a:rPr>
              <a:t>und</a:t>
            </a:r>
            <a:r>
              <a:rPr lang="fr-FR" dirty="0">
                <a:latin typeface="Minion"/>
              </a:rPr>
              <a:t> </a:t>
            </a:r>
            <a:r>
              <a:rPr lang="fr-FR" dirty="0" err="1">
                <a:latin typeface="Minion"/>
              </a:rPr>
              <a:t>emotionale</a:t>
            </a:r>
            <a:r>
              <a:rPr lang="fr-FR" dirty="0">
                <a:latin typeface="Minion"/>
              </a:rPr>
              <a:t> </a:t>
            </a:r>
            <a:r>
              <a:rPr lang="fr-FR" dirty="0" err="1">
                <a:latin typeface="Minion"/>
              </a:rPr>
              <a:t>Aspekte</a:t>
            </a:r>
            <a:r>
              <a:rPr lang="fr-FR" dirty="0">
                <a:latin typeface="Minion"/>
              </a:rPr>
              <a:t> </a:t>
            </a:r>
            <a:r>
              <a:rPr lang="fr-FR" dirty="0" err="1">
                <a:latin typeface="Minion"/>
              </a:rPr>
              <a:t>JHWHs</a:t>
            </a:r>
            <a:r>
              <a:rPr lang="fr-FR" dirty="0">
                <a:latin typeface="Minion"/>
              </a:rPr>
              <a:t> </a:t>
            </a:r>
            <a:r>
              <a:rPr lang="fr-FR" dirty="0" err="1">
                <a:latin typeface="Minion"/>
              </a:rPr>
              <a:t>aus</a:t>
            </a:r>
            <a:r>
              <a:rPr lang="fr-FR" dirty="0">
                <a:latin typeface="Minion"/>
              </a:rPr>
              <a:t> der </a:t>
            </a:r>
            <a:r>
              <a:rPr lang="fr-FR" dirty="0" err="1">
                <a:latin typeface="Minion"/>
              </a:rPr>
              <a:t>Genderperspektive</a:t>
            </a:r>
            <a:r>
              <a:rPr lang="fr-FR" dirty="0">
                <a:latin typeface="Minion"/>
              </a:rPr>
              <a:t>”, 2014; </a:t>
            </a:r>
            <a:r>
              <a:rPr lang="en-US" dirty="0">
                <a:latin typeface="Minion"/>
              </a:rPr>
              <a:t>S. D. Moore, “Gigantic God: Yahweh’s 	Body”, 1996 (YHWH </a:t>
            </a:r>
            <a:r>
              <a:rPr lang="en-US" dirty="0" err="1">
                <a:latin typeface="Minion"/>
              </a:rPr>
              <a:t>comme</a:t>
            </a:r>
            <a:r>
              <a:rPr lang="en-US" dirty="0">
                <a:latin typeface="Minion"/>
              </a:rPr>
              <a:t> ”hypermasculine bodybuilder”)</a:t>
            </a:r>
          </a:p>
          <a:p>
            <a:pPr lvl="1"/>
            <a:endParaRPr lang="fr-FR" dirty="0">
              <a:solidFill>
                <a:srgbClr val="00214E"/>
              </a:solidFill>
            </a:endParaRPr>
          </a:p>
          <a:p>
            <a:pPr lvl="1"/>
            <a:endParaRPr lang="fr-FR" dirty="0">
              <a:solidFill>
                <a:srgbClr val="00214E"/>
              </a:solidFill>
            </a:endParaRPr>
          </a:p>
          <a:p>
            <a:endParaRPr lang="nl-BE" dirty="0">
              <a:solidFill>
                <a:srgbClr val="00214E"/>
              </a:solidFill>
            </a:endParaRPr>
          </a:p>
          <a:p>
            <a:endParaRPr lang="nl-BE" b="1" dirty="0">
              <a:solidFill>
                <a:srgbClr val="00214E"/>
              </a:solidFill>
            </a:endParaRPr>
          </a:p>
          <a:p>
            <a:endParaRPr lang="nl-BE" b="1" dirty="0"/>
          </a:p>
          <a:p>
            <a:endParaRPr lang="nl-BE" b="1" dirty="0"/>
          </a:p>
        </p:txBody>
      </p:sp>
    </p:spTree>
    <p:extLst>
      <p:ext uri="{BB962C8B-B14F-4D97-AF65-F5344CB8AC3E}">
        <p14:creationId xmlns:p14="http://schemas.microsoft.com/office/powerpoint/2010/main" val="1449687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BE" dirty="0"/>
              <a:t>Le corps divin biblique</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7" name="Tekstvak 6">
            <a:extLst>
              <a:ext uri="{FF2B5EF4-FFF2-40B4-BE49-F238E27FC236}">
                <a16:creationId xmlns:a16="http://schemas.microsoft.com/office/drawing/2014/main" id="{F99807FC-9541-6BDA-8DE0-22C3AE726A78}"/>
              </a:ext>
            </a:extLst>
          </p:cNvPr>
          <p:cNvSpPr txBox="1"/>
          <p:nvPr/>
        </p:nvSpPr>
        <p:spPr>
          <a:xfrm>
            <a:off x="1811687" y="1382286"/>
            <a:ext cx="8246713" cy="4862870"/>
          </a:xfrm>
          <a:prstGeom prst="rect">
            <a:avLst/>
          </a:prstGeom>
          <a:noFill/>
        </p:spPr>
        <p:txBody>
          <a:bodyPr wrap="square" rtlCol="0">
            <a:spAutoFit/>
          </a:bodyPr>
          <a:lstStyle/>
          <a:p>
            <a:r>
              <a:rPr lang="fr-FR" b="1" dirty="0">
                <a:solidFill>
                  <a:srgbClr val="00214E"/>
                </a:solidFill>
              </a:rPr>
              <a:t>C. CONCLUSION</a:t>
            </a:r>
          </a:p>
          <a:p>
            <a:endParaRPr lang="fr-FR" b="1" dirty="0">
              <a:solidFill>
                <a:srgbClr val="00214E"/>
              </a:solidFill>
            </a:endParaRPr>
          </a:p>
          <a:p>
            <a:endParaRPr lang="fr-FR" b="1" dirty="0">
              <a:solidFill>
                <a:srgbClr val="00214E"/>
              </a:solidFill>
            </a:endParaRPr>
          </a:p>
          <a:p>
            <a:pPr algn="ctr"/>
            <a:r>
              <a:rPr lang="nl-BE" sz="2000" i="1" dirty="0">
                <a:latin typeface="Accordance" pitchFamily="2" charset="-79"/>
                <a:ea typeface="Accordance" pitchFamily="2" charset="-79"/>
                <a:cs typeface="Accordance" pitchFamily="2" charset="-79"/>
              </a:rPr>
              <a:t>“The god of the Hebrew Bible has a body. this must be stated at the outset, because so many people, including many scholars, assume other- wise. The evidence for this simple thesis is overwhelming, so much so that asserting the carnal nature of the biblical God should not occasion surprise.”</a:t>
            </a:r>
          </a:p>
          <a:p>
            <a:pPr algn="ctr"/>
            <a:r>
              <a:rPr lang="nl-BE" sz="1400" dirty="0">
                <a:latin typeface="Accordance" pitchFamily="2" charset="-79"/>
                <a:ea typeface="Accordance" pitchFamily="2" charset="-79"/>
                <a:cs typeface="Accordance" pitchFamily="2" charset="-79"/>
              </a:rPr>
              <a:t>(B. Sommer, </a:t>
            </a:r>
            <a:r>
              <a:rPr lang="nl-BE" sz="1400" i="1" dirty="0">
                <a:latin typeface="Accordance" pitchFamily="2" charset="-79"/>
                <a:ea typeface="Accordance" pitchFamily="2" charset="-79"/>
                <a:cs typeface="Accordance" pitchFamily="2" charset="-79"/>
              </a:rPr>
              <a:t>The Bodies of God and the World of Ancient Israel, </a:t>
            </a:r>
            <a:r>
              <a:rPr lang="nl-BE" sz="1400" dirty="0">
                <a:latin typeface="Accordance" pitchFamily="2" charset="-79"/>
                <a:ea typeface="Accordance" pitchFamily="2" charset="-79"/>
                <a:cs typeface="Accordance" pitchFamily="2" charset="-79"/>
              </a:rPr>
              <a:t>p. 1)</a:t>
            </a:r>
            <a:endParaRPr lang="nl-BE" sz="1400" i="1" dirty="0">
              <a:latin typeface="Accordance" pitchFamily="2" charset="-79"/>
              <a:ea typeface="Accordance" pitchFamily="2" charset="-79"/>
              <a:cs typeface="Accordance" pitchFamily="2" charset="-79"/>
            </a:endParaRPr>
          </a:p>
          <a:p>
            <a:pPr algn="ctr"/>
            <a:endParaRPr lang="nl-BE" dirty="0">
              <a:latin typeface="Accordance" pitchFamily="2" charset="-79"/>
              <a:ea typeface="Accordance" pitchFamily="2" charset="-79"/>
              <a:cs typeface="Accordance" pitchFamily="2" charset="-79"/>
            </a:endParaRPr>
          </a:p>
          <a:p>
            <a:endParaRPr lang="fr-FR" dirty="0">
              <a:solidFill>
                <a:srgbClr val="00214E"/>
              </a:solidFill>
            </a:endParaRPr>
          </a:p>
          <a:p>
            <a:pPr marL="1200150" lvl="2" indent="-285750">
              <a:buFont typeface="Wingdings" pitchFamily="2" charset="2"/>
              <a:buChar char="Ø"/>
            </a:pPr>
            <a:r>
              <a:rPr lang="fr-FR" dirty="0">
                <a:solidFill>
                  <a:srgbClr val="00214E"/>
                </a:solidFill>
              </a:rPr>
              <a:t>Question: quel corps? Différent des êtres humains, des animaux? </a:t>
            </a:r>
          </a:p>
          <a:p>
            <a:pPr lvl="2"/>
            <a:endParaRPr lang="fr-FR" dirty="0">
              <a:solidFill>
                <a:srgbClr val="00214E"/>
              </a:solidFill>
            </a:endParaRPr>
          </a:p>
          <a:p>
            <a:pPr lvl="1"/>
            <a:endParaRPr lang="fr-FR" dirty="0">
              <a:solidFill>
                <a:srgbClr val="00214E"/>
              </a:solidFill>
            </a:endParaRPr>
          </a:p>
          <a:p>
            <a:endParaRPr lang="nl-BE" dirty="0">
              <a:solidFill>
                <a:srgbClr val="00214E"/>
              </a:solidFill>
            </a:endParaRPr>
          </a:p>
          <a:p>
            <a:endParaRPr lang="nl-BE" b="1" dirty="0">
              <a:solidFill>
                <a:srgbClr val="00214E"/>
              </a:solidFill>
            </a:endParaRPr>
          </a:p>
          <a:p>
            <a:endParaRPr lang="nl-BE" b="1" dirty="0"/>
          </a:p>
          <a:p>
            <a:endParaRPr lang="nl-BE" b="1" dirty="0"/>
          </a:p>
        </p:txBody>
      </p:sp>
    </p:spTree>
    <p:extLst>
      <p:ext uri="{BB962C8B-B14F-4D97-AF65-F5344CB8AC3E}">
        <p14:creationId xmlns:p14="http://schemas.microsoft.com/office/powerpoint/2010/main" val="2918428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a:xfrm>
            <a:off x="1496988" y="2810346"/>
            <a:ext cx="8972892" cy="1019324"/>
          </a:xfrm>
        </p:spPr>
        <p:txBody>
          <a:bodyPr/>
          <a:lstStyle/>
          <a:p>
            <a:r>
              <a:rPr lang="fr-BE" dirty="0"/>
              <a:t>Anthropomorphisme</a:t>
            </a:r>
          </a:p>
        </p:txBody>
      </p:sp>
    </p:spTree>
    <p:extLst>
      <p:ext uri="{BB962C8B-B14F-4D97-AF65-F5344CB8AC3E}">
        <p14:creationId xmlns:p14="http://schemas.microsoft.com/office/powerpoint/2010/main" val="1919690260"/>
      </p:ext>
    </p:extLst>
  </p:cSld>
  <p:clrMapOvr>
    <a:masterClrMapping/>
  </p:clrMapOvr>
</p:sld>
</file>

<file path=ppt/theme/theme1.xml><?xml version="1.0" encoding="utf-8"?>
<a:theme xmlns:a="http://schemas.openxmlformats.org/drawingml/2006/main" name="3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8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9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0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15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16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17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7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9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6719</TotalTime>
  <Words>3096</Words>
  <Application>Microsoft Macintosh PowerPoint</Application>
  <PresentationFormat>Breedbeeld</PresentationFormat>
  <Paragraphs>351</Paragraphs>
  <Slides>28</Slides>
  <Notes>19</Notes>
  <HiddenSlides>0</HiddenSlides>
  <MMClips>0</MMClips>
  <ScaleCrop>false</ScaleCrop>
  <HeadingPairs>
    <vt:vector size="6" baseType="variant">
      <vt:variant>
        <vt:lpstr>Gebruikte lettertypen</vt:lpstr>
      </vt:variant>
      <vt:variant>
        <vt:i4>8</vt:i4>
      </vt:variant>
      <vt:variant>
        <vt:lpstr>Thema</vt:lpstr>
      </vt:variant>
      <vt:variant>
        <vt:i4>18</vt:i4>
      </vt:variant>
      <vt:variant>
        <vt:lpstr>Diatitels</vt:lpstr>
      </vt:variant>
      <vt:variant>
        <vt:i4>28</vt:i4>
      </vt:variant>
    </vt:vector>
  </HeadingPairs>
  <TitlesOfParts>
    <vt:vector size="54" baseType="lpstr">
      <vt:lpstr>Accordance</vt:lpstr>
      <vt:lpstr>Arial</vt:lpstr>
      <vt:lpstr>Calibri</vt:lpstr>
      <vt:lpstr>Courier New</vt:lpstr>
      <vt:lpstr>Minion</vt:lpstr>
      <vt:lpstr>NewChicagoHebrew</vt:lpstr>
      <vt:lpstr>Times New Roman</vt:lpstr>
      <vt:lpstr>Wingdings</vt:lpstr>
      <vt:lpstr>3_Thème Office</vt:lpstr>
      <vt:lpstr>1_Thème Office</vt:lpstr>
      <vt:lpstr>1_Conception personnalisée</vt:lpstr>
      <vt:lpstr>2_Conception personnalisée</vt:lpstr>
      <vt:lpstr>4_Thème Office</vt:lpstr>
      <vt:lpstr>6_Thème Office</vt:lpstr>
      <vt:lpstr>7_Thème Office</vt:lpstr>
      <vt:lpstr>8_Thème Office</vt:lpstr>
      <vt:lpstr>9_Thème Office</vt:lpstr>
      <vt:lpstr>8_Conception personnalisée</vt:lpstr>
      <vt:lpstr>9_Conception personnalisée</vt:lpstr>
      <vt:lpstr>11_Conception personnalisée</vt:lpstr>
      <vt:lpstr>10_Conception personnalisée</vt:lpstr>
      <vt:lpstr>12_Conception personnalisée</vt:lpstr>
      <vt:lpstr>13_Conception personnalisée</vt:lpstr>
      <vt:lpstr>15_Conception personnalisée</vt:lpstr>
      <vt:lpstr>16_Conception personnalisée</vt:lpstr>
      <vt:lpstr>17_Conception personnalisée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Laurence Ippersiel</dc:creator>
  <cp:lastModifiedBy>Ellen De Doncker</cp:lastModifiedBy>
  <cp:revision>50</cp:revision>
  <dcterms:created xsi:type="dcterms:W3CDTF">2018-08-01T08:47:37Z</dcterms:created>
  <dcterms:modified xsi:type="dcterms:W3CDTF">2022-11-08T13:50:56Z</dcterms:modified>
</cp:coreProperties>
</file>