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5" r:id="rId8"/>
    <p:sldId id="261" r:id="rId9"/>
    <p:sldId id="264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65445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846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7204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1018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495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0808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1332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8505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557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020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38457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4705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286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572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95472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3760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5CED6-C68B-4F74-A531-0A739DD43833}" type="datetimeFigureOut">
              <a:rPr lang="fr-BE" smtClean="0"/>
              <a:t>01-02-23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C1DE1D7-4AFB-4ABC-8411-68CD1AA4D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798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17" Type="http://schemas.openxmlformats.org/officeDocument/2006/relationships/image" Target="../media/image18.png"/><Relationship Id="rId2" Type="http://schemas.openxmlformats.org/officeDocument/2006/relationships/image" Target="../media/image7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04287F-3B18-407B-B6AF-7A3047B4E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on the </a:t>
            </a:r>
            <a:r>
              <a:rPr lang="fr-FR" dirty="0" err="1"/>
              <a:t>Spanish</a:t>
            </a:r>
            <a:r>
              <a:rPr lang="fr-FR" dirty="0"/>
              <a:t> </a:t>
            </a:r>
            <a:r>
              <a:rPr lang="fr-FR" dirty="0" err="1"/>
              <a:t>Flu</a:t>
            </a:r>
            <a:r>
              <a:rPr lang="fr-FR" dirty="0"/>
              <a:t> in </a:t>
            </a:r>
            <a:r>
              <a:rPr lang="fr-FR" dirty="0" err="1"/>
              <a:t>Belgium</a:t>
            </a:r>
            <a:endParaRPr lang="fr-BE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DB987A9-B248-4232-A24F-BE5AF98782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Emmanuel Debruyne</a:t>
            </a:r>
          </a:p>
          <a:p>
            <a:r>
              <a:rPr lang="fr-FR" dirty="0"/>
              <a:t>Leipzig, 3 </a:t>
            </a:r>
            <a:r>
              <a:rPr lang="fr-FR" dirty="0" err="1"/>
              <a:t>February</a:t>
            </a:r>
            <a:r>
              <a:rPr lang="fr-FR" dirty="0"/>
              <a:t> 2023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65985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65AAC-1CDD-4E03-8402-FF4190A3C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283" y="624110"/>
            <a:ext cx="9041330" cy="1280890"/>
          </a:xfrm>
        </p:spPr>
        <p:txBody>
          <a:bodyPr>
            <a:normAutofit/>
          </a:bodyPr>
          <a:lstStyle/>
          <a:p>
            <a:r>
              <a:rPr lang="en-US" sz="2800" dirty="0"/>
              <a:t>3. 2021-…: The ongoing research – A crossing wave</a:t>
            </a:r>
            <a:endParaRPr lang="fr-BE" sz="2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1A2F3A-BCDC-4538-8371-E3C935B4A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996" y="3231206"/>
            <a:ext cx="6452478" cy="34775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F4372C0-1208-4BB0-A178-1E38C0A5A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98" y="2563349"/>
            <a:ext cx="4989379" cy="41241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8CADE3-D46F-422C-9FC2-8D7194F3A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036" y="1264555"/>
            <a:ext cx="3219674" cy="186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03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65AAC-1CDD-4E03-8402-FF4190A3C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283" y="624110"/>
            <a:ext cx="9041330" cy="1280890"/>
          </a:xfrm>
        </p:spPr>
        <p:txBody>
          <a:bodyPr>
            <a:normAutofit/>
          </a:bodyPr>
          <a:lstStyle/>
          <a:p>
            <a:r>
              <a:rPr lang="en-US" sz="2800" dirty="0"/>
              <a:t>3. 2021-…: The ongoing research – A crossing wave</a:t>
            </a:r>
            <a:endParaRPr lang="fr-BE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DD53D8-7D72-47D2-A598-764127A73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9799" y="2156890"/>
            <a:ext cx="8915400" cy="3777622"/>
          </a:xfrm>
        </p:spPr>
        <p:txBody>
          <a:bodyPr/>
          <a:lstStyle/>
          <a:p>
            <a:r>
              <a:rPr lang="fr-FR" dirty="0"/>
              <a:t>Cholera, 1866</a:t>
            </a:r>
            <a:endParaRPr lang="fr-BE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A47C5A-8073-4A43-A846-A18CF8A85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87" y="2769880"/>
            <a:ext cx="5246914" cy="37111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EF3C5D-FE0D-474E-B709-113B2996C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869" y="2767588"/>
            <a:ext cx="5250574" cy="37111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322F8F4-2C72-4485-9DAF-10FDD1946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665" y="1493484"/>
            <a:ext cx="1390008" cy="82303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A751A7-034B-4EDB-A1BA-17F387CA1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585" y="1694817"/>
            <a:ext cx="1609483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1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00F3F4-4AC7-4FDE-AD72-2434C771C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on the </a:t>
            </a:r>
            <a:r>
              <a:rPr lang="fr-FR" dirty="0" err="1"/>
              <a:t>Spanish</a:t>
            </a:r>
            <a:r>
              <a:rPr lang="fr-FR" dirty="0"/>
              <a:t> </a:t>
            </a:r>
            <a:r>
              <a:rPr lang="fr-FR" dirty="0" err="1"/>
              <a:t>Flu</a:t>
            </a:r>
            <a:r>
              <a:rPr lang="fr-FR" dirty="0"/>
              <a:t> in </a:t>
            </a:r>
            <a:r>
              <a:rPr lang="fr-FR" dirty="0" err="1"/>
              <a:t>Belgium</a:t>
            </a:r>
            <a:r>
              <a:rPr lang="fr-FR" dirty="0"/>
              <a:t> – The </a:t>
            </a:r>
            <a:r>
              <a:rPr lang="fr-FR" dirty="0" err="1"/>
              <a:t>Three</a:t>
            </a:r>
            <a:r>
              <a:rPr lang="fr-FR" dirty="0"/>
              <a:t> Waves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EFF0AF-1DFE-425C-91A3-52EF8D2AD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1918-2014. The first century-long </a:t>
            </a:r>
            <a:r>
              <a:rPr lang="fr-FR" dirty="0" err="1"/>
              <a:t>wave</a:t>
            </a:r>
            <a:r>
              <a:rPr lang="fr-FR" dirty="0"/>
              <a:t> of </a:t>
            </a:r>
            <a:r>
              <a:rPr lang="fr-FR" dirty="0" err="1"/>
              <a:t>historical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– A short </a:t>
            </a:r>
            <a:r>
              <a:rPr lang="fr-FR" dirty="0" err="1"/>
              <a:t>summary</a:t>
            </a:r>
            <a:endParaRPr lang="fr-FR" dirty="0"/>
          </a:p>
          <a:p>
            <a:r>
              <a:rPr lang="fr-FR" dirty="0"/>
              <a:t>2. 2014-2019: The </a:t>
            </a:r>
            <a:r>
              <a:rPr lang="fr-FR" dirty="0" err="1"/>
              <a:t>Centenary</a:t>
            </a:r>
            <a:r>
              <a:rPr lang="fr-FR" dirty="0"/>
              <a:t> - A </a:t>
            </a:r>
            <a:r>
              <a:rPr lang="fr-FR" dirty="0" err="1"/>
              <a:t>scattered</a:t>
            </a:r>
            <a:r>
              <a:rPr lang="fr-FR" dirty="0"/>
              <a:t> </a:t>
            </a:r>
            <a:r>
              <a:rPr lang="fr-FR" dirty="0" err="1"/>
              <a:t>wave</a:t>
            </a:r>
            <a:endParaRPr lang="fr-FR" dirty="0"/>
          </a:p>
          <a:p>
            <a:r>
              <a:rPr lang="fr-FR" dirty="0"/>
              <a:t>3. 2020-…: The </a:t>
            </a:r>
            <a:r>
              <a:rPr lang="fr-FR" dirty="0" err="1"/>
              <a:t>ongoing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– A </a:t>
            </a:r>
            <a:r>
              <a:rPr lang="fr-FR" dirty="0" err="1"/>
              <a:t>crossing</a:t>
            </a:r>
            <a:r>
              <a:rPr lang="fr-FR" dirty="0"/>
              <a:t> </a:t>
            </a:r>
            <a:r>
              <a:rPr lang="fr-FR" dirty="0" err="1"/>
              <a:t>wave</a:t>
            </a:r>
            <a:endParaRPr lang="fr-FR" dirty="0"/>
          </a:p>
          <a:p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11B585-CE07-4037-89BC-5E95216A7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541" y="2882127"/>
            <a:ext cx="2383743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6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E58EC0-E951-4AC6-AAE7-156CC9944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1. 1918-2014. The first century-long wave of historical research – A short summary</a:t>
            </a:r>
            <a:br>
              <a:rPr lang="en-US" sz="2800" dirty="0"/>
            </a:br>
            <a:endParaRPr lang="fr-BE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D234D0-4A76-4C1D-BD90-A577C828C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481943"/>
            <a:ext cx="8915400" cy="187545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4000" dirty="0"/>
              <a:t>Rien  </a:t>
            </a:r>
            <a:r>
              <a:rPr lang="fr-FR" sz="4000" dirty="0" err="1"/>
              <a:t>Niets</a:t>
            </a:r>
            <a:r>
              <a:rPr lang="fr-FR" sz="4000" dirty="0"/>
              <a:t>   Nothing   </a:t>
            </a:r>
            <a:r>
              <a:rPr lang="fr-FR" sz="4000" dirty="0" err="1"/>
              <a:t>Nichts</a:t>
            </a:r>
            <a:endParaRPr lang="fr-BE" sz="4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044825-621B-438D-8980-1A2274D68DDE}"/>
              </a:ext>
            </a:extLst>
          </p:cNvPr>
          <p:cNvSpPr txBox="1"/>
          <p:nvPr/>
        </p:nvSpPr>
        <p:spPr>
          <a:xfrm>
            <a:off x="7856376" y="1904999"/>
            <a:ext cx="1604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400" dirty="0"/>
              <a:t>גאָרנישט</a:t>
            </a:r>
            <a:endParaRPr lang="fr-BE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0EA1C74-2CB2-4CC3-A732-193BC54F14CC}"/>
              </a:ext>
            </a:extLst>
          </p:cNvPr>
          <p:cNvSpPr txBox="1"/>
          <p:nvPr/>
        </p:nvSpPr>
        <p:spPr>
          <a:xfrm>
            <a:off x="2253222" y="5581465"/>
            <a:ext cx="1021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/>
              <a:t>Nimic</a:t>
            </a:r>
            <a:endParaRPr lang="fr-BE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7F24FF2-FA89-4B6F-93E3-BB4C725FC98D}"/>
              </a:ext>
            </a:extLst>
          </p:cNvPr>
          <p:cNvSpPr txBox="1"/>
          <p:nvPr/>
        </p:nvSpPr>
        <p:spPr>
          <a:xfrm>
            <a:off x="9283959" y="5019870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sz="2400" dirty="0"/>
              <a:t>ничего</a:t>
            </a:r>
            <a:endParaRPr lang="fr-BE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46FB39-D637-4F5A-A848-6CDB7E09B591}"/>
              </a:ext>
            </a:extLst>
          </p:cNvPr>
          <p:cNvSpPr txBox="1"/>
          <p:nvPr/>
        </p:nvSpPr>
        <p:spPr>
          <a:xfrm>
            <a:off x="6470472" y="5481535"/>
            <a:ext cx="119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err="1"/>
              <a:t>Nicość</a:t>
            </a:r>
            <a:endParaRPr lang="fr-BE" sz="24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353188-DC98-4DCC-A7F8-CB2BEA961B0A}"/>
              </a:ext>
            </a:extLst>
          </p:cNvPr>
          <p:cNvSpPr txBox="1"/>
          <p:nvPr/>
        </p:nvSpPr>
        <p:spPr>
          <a:xfrm>
            <a:off x="4432041" y="2062065"/>
            <a:ext cx="1096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/>
              <a:t>Nekas</a:t>
            </a:r>
            <a:endParaRPr lang="fr-BE" sz="24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634968A-EC20-4C38-8E05-18E95115538F}"/>
              </a:ext>
            </a:extLst>
          </p:cNvPr>
          <p:cNvSpPr txBox="1"/>
          <p:nvPr/>
        </p:nvSpPr>
        <p:spPr>
          <a:xfrm>
            <a:off x="2589212" y="2898236"/>
            <a:ext cx="1085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sz="2400" dirty="0"/>
              <a:t>нічого</a:t>
            </a:r>
            <a:endParaRPr lang="fr-BE" sz="2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2C7EB5-8343-4FB0-AEDD-D026C4531ED1}"/>
              </a:ext>
            </a:extLst>
          </p:cNvPr>
          <p:cNvSpPr txBox="1"/>
          <p:nvPr/>
        </p:nvSpPr>
        <p:spPr>
          <a:xfrm>
            <a:off x="10160160" y="2617166"/>
            <a:ext cx="671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Nic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260395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F9FEAF-B529-4626-BE32-C58074EE7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1. 1918-2014. The first century-long wave of historical research – A short summary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57A333-FD25-4E09-B968-E45FFAAB7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1900" dirty="0"/>
              <a:t>A conscience of the </a:t>
            </a:r>
            <a:r>
              <a:rPr lang="fr-FR" sz="1900" dirty="0" err="1"/>
              <a:t>Flu</a:t>
            </a:r>
            <a:r>
              <a:rPr lang="fr-FR" sz="1900" dirty="0"/>
              <a:t> in the </a:t>
            </a:r>
            <a:r>
              <a:rPr lang="fr-FR" sz="1900" dirty="0" err="1"/>
              <a:t>turmoil</a:t>
            </a:r>
            <a:r>
              <a:rPr lang="fr-FR" sz="1900" dirty="0"/>
              <a:t> of the time? </a:t>
            </a:r>
          </a:p>
          <a:p>
            <a:endParaRPr lang="fr-FR" dirty="0"/>
          </a:p>
          <a:p>
            <a:pPr marL="0" indent="0">
              <a:buNone/>
            </a:pPr>
            <a:r>
              <a:rPr lang="en-US" sz="1700" dirty="0"/>
              <a:t>“After a dreadful night, our dear Denise poisoned by the cruel influenza [...], our beloved daughter suddenly died without agony at ten minutes to two, plunging us into the deepest of all our pains. [...] Our hearts are not set on war bulletins, on our more or less imminent deliverance, nor on the </a:t>
            </a:r>
            <a:r>
              <a:rPr lang="en-US" sz="1700" dirty="0" err="1"/>
              <a:t>rumours</a:t>
            </a:r>
            <a:r>
              <a:rPr lang="en-US" sz="1700" dirty="0"/>
              <a:t> that are circulating in the region.” </a:t>
            </a:r>
          </a:p>
          <a:p>
            <a:pPr marL="0" indent="0">
              <a:buNone/>
            </a:pPr>
            <a:r>
              <a:rPr lang="en-US" sz="1700" dirty="0"/>
              <a:t>Notary Adolphe </a:t>
            </a:r>
            <a:r>
              <a:rPr lang="en-US" sz="1700" dirty="0" err="1"/>
              <a:t>Hambye’s</a:t>
            </a:r>
            <a:r>
              <a:rPr lang="en-US" sz="1700" dirty="0"/>
              <a:t> diary, Mons, 25</a:t>
            </a:r>
            <a:r>
              <a:rPr lang="en-US" sz="1700" baseline="30000" dirty="0"/>
              <a:t>th</a:t>
            </a:r>
            <a:r>
              <a:rPr lang="en-US" sz="1700" dirty="0"/>
              <a:t> October 1918. </a:t>
            </a:r>
          </a:p>
          <a:p>
            <a:pPr marL="0" indent="0">
              <a:buNone/>
            </a:pPr>
            <a:r>
              <a:rPr lang="en-US" sz="1200" dirty="0"/>
              <a:t>(</a:t>
            </a:r>
            <a:r>
              <a:rPr lang="fr-FR" sz="1200" dirty="0"/>
              <a:t>« Après une nuit affreuse, notre chère Denise empoisonnée par la cruelle grippe […], notre fille bien-aimée s’éteint tout-à-coup sans agonie à deux heures moins dix minutes, nous plongeant dans la plus profonde de toutes nos douleurs. […] Nous n’avons pas le cœur disposé à nous occuper des bulletins de guerre, de notre délivrance plus ou moins prochaine ni des bruits qui ont cours dans la région. »)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1900" dirty="0"/>
              <a:t>An </a:t>
            </a:r>
            <a:r>
              <a:rPr lang="fr-FR" sz="1900" dirty="0" err="1"/>
              <a:t>individual</a:t>
            </a:r>
            <a:r>
              <a:rPr lang="fr-FR" sz="1900" dirty="0"/>
              <a:t> and familial memory, but no collective memory.</a:t>
            </a:r>
            <a:endParaRPr lang="fr-BE" sz="1900" dirty="0"/>
          </a:p>
        </p:txBody>
      </p:sp>
    </p:spTree>
    <p:extLst>
      <p:ext uri="{BB962C8B-B14F-4D97-AF65-F5344CB8AC3E}">
        <p14:creationId xmlns:p14="http://schemas.microsoft.com/office/powerpoint/2010/main" val="90225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F1A5F-1B46-45C2-8EBB-08A4B6950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/>
              <a:t>2. 2014-2019: The Centenary - A scattered wave</a:t>
            </a:r>
            <a:br>
              <a:rPr lang="en-US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D6B54B-2AAF-4F95-9FB8-1F8A9284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422" y="2133600"/>
            <a:ext cx="6754190" cy="3777622"/>
          </a:xfrm>
        </p:spPr>
        <p:txBody>
          <a:bodyPr/>
          <a:lstStyle/>
          <a:p>
            <a:r>
              <a:rPr lang="fr-FR" dirty="0"/>
              <a:t>Scramble to the sources and international </a:t>
            </a:r>
            <a:r>
              <a:rPr lang="fr-FR" dirty="0" err="1"/>
              <a:t>litterature</a:t>
            </a:r>
            <a:r>
              <a:rPr lang="fr-FR" dirty="0"/>
              <a:t>.</a:t>
            </a:r>
          </a:p>
          <a:p>
            <a:r>
              <a:rPr lang="fr-FR" dirty="0"/>
              <a:t>Small-</a:t>
            </a:r>
            <a:r>
              <a:rPr lang="fr-FR" dirty="0" err="1"/>
              <a:t>scale</a:t>
            </a:r>
            <a:r>
              <a:rPr lang="fr-FR" dirty="0"/>
              <a:t> and </a:t>
            </a:r>
            <a:r>
              <a:rPr lang="fr-FR" dirty="0" err="1"/>
              <a:t>dispersed</a:t>
            </a:r>
            <a:r>
              <a:rPr lang="fr-FR" dirty="0"/>
              <a:t> </a:t>
            </a:r>
            <a:r>
              <a:rPr lang="fr-FR" dirty="0" err="1"/>
              <a:t>works</a:t>
            </a:r>
            <a:endParaRPr lang="fr-FR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 err="1"/>
              <a:t>Demography</a:t>
            </a:r>
            <a:r>
              <a:rPr lang="fr-FR" dirty="0"/>
              <a:t> of WW1 in </a:t>
            </a:r>
            <a:r>
              <a:rPr lang="fr-FR" dirty="0" err="1"/>
              <a:t>Belgium</a:t>
            </a:r>
            <a:r>
              <a:rPr lang="fr-FR" dirty="0"/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Local </a:t>
            </a:r>
            <a:r>
              <a:rPr lang="fr-FR" dirty="0" err="1"/>
              <a:t>studies</a:t>
            </a:r>
            <a:r>
              <a:rPr lang="fr-FR" dirty="0"/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dirty="0"/>
              <a:t>Master dissertations.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Laurine </a:t>
            </a:r>
            <a:r>
              <a:rPr lang="fr-FR" dirty="0" err="1"/>
              <a:t>Hendrickx</a:t>
            </a:r>
            <a:r>
              <a:rPr lang="fr-FR" dirty="0"/>
              <a:t>, Public </a:t>
            </a:r>
            <a:r>
              <a:rPr lang="fr-FR" dirty="0" err="1"/>
              <a:t>representations</a:t>
            </a:r>
            <a:r>
              <a:rPr lang="fr-FR" dirty="0"/>
              <a:t> of the </a:t>
            </a:r>
            <a:r>
              <a:rPr lang="fr-FR" dirty="0" err="1"/>
              <a:t>Spanish</a:t>
            </a:r>
            <a:r>
              <a:rPr lang="fr-FR" dirty="0"/>
              <a:t> </a:t>
            </a:r>
            <a:r>
              <a:rPr lang="fr-FR" dirty="0" err="1"/>
              <a:t>Flu</a:t>
            </a:r>
            <a:r>
              <a:rPr lang="fr-FR" dirty="0"/>
              <a:t> (</a:t>
            </a:r>
            <a:r>
              <a:rPr lang="fr-FR" dirty="0" err="1"/>
              <a:t>UAntwerpen</a:t>
            </a:r>
            <a:r>
              <a:rPr lang="fr-FR" dirty="0"/>
              <a:t>, 2017).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Benjamin BRULARD, </a:t>
            </a:r>
            <a:r>
              <a:rPr lang="fr-FR" dirty="0" err="1"/>
              <a:t>Epidemiology</a:t>
            </a:r>
            <a:r>
              <a:rPr lang="fr-FR" dirty="0"/>
              <a:t> and perceptions of the </a:t>
            </a:r>
            <a:r>
              <a:rPr lang="fr-FR" dirty="0" err="1"/>
              <a:t>Spanish</a:t>
            </a:r>
            <a:r>
              <a:rPr lang="fr-FR" dirty="0"/>
              <a:t> </a:t>
            </a:r>
            <a:r>
              <a:rPr lang="fr-FR" dirty="0" err="1"/>
              <a:t>Flu</a:t>
            </a:r>
            <a:r>
              <a:rPr lang="fr-FR" dirty="0"/>
              <a:t> (</a:t>
            </a:r>
            <a:r>
              <a:rPr lang="fr-FR" dirty="0" err="1"/>
              <a:t>UCLouvain</a:t>
            </a:r>
            <a:r>
              <a:rPr lang="fr-FR" dirty="0"/>
              <a:t>, 2018).</a:t>
            </a:r>
          </a:p>
          <a:p>
            <a:pPr lvl="0">
              <a:buClr>
                <a:srgbClr val="A53010"/>
              </a:buClr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International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conference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GB" i="1" dirty="0"/>
              <a:t>The 1918 influenza pandemic: Historical and biomedical reflections</a:t>
            </a:r>
            <a:r>
              <a:rPr lang="en-GB" dirty="0"/>
              <a:t>, February 2019</a:t>
            </a:r>
            <a:r>
              <a:rPr lang="en-GB" i="1" dirty="0"/>
              <a:t>.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>
              <a:buNone/>
            </a:pP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536F4B-1C63-42B9-BE11-DB0199ADD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97" y="2248381"/>
            <a:ext cx="4577855" cy="286479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B6801EF-A228-403E-863E-C4199CC96F94}"/>
              </a:ext>
            </a:extLst>
          </p:cNvPr>
          <p:cNvSpPr txBox="1"/>
          <p:nvPr/>
        </p:nvSpPr>
        <p:spPr>
          <a:xfrm>
            <a:off x="1073022" y="5087226"/>
            <a:ext cx="28458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Brulard’s</a:t>
            </a:r>
            <a:r>
              <a:rPr lang="fr-FR" sz="1200" dirty="0"/>
              <a:t> </a:t>
            </a:r>
            <a:r>
              <a:rPr lang="fr-FR" sz="1200" dirty="0" err="1"/>
              <a:t>attempt</a:t>
            </a:r>
            <a:r>
              <a:rPr lang="fr-FR" sz="1200" dirty="0"/>
              <a:t> to </a:t>
            </a:r>
            <a:r>
              <a:rPr lang="fr-FR" sz="1200" dirty="0" err="1"/>
              <a:t>reconstruct</a:t>
            </a:r>
            <a:r>
              <a:rPr lang="fr-FR" sz="1200" dirty="0"/>
              <a:t> the </a:t>
            </a:r>
            <a:r>
              <a:rPr lang="fr-FR" sz="1200" dirty="0" err="1"/>
              <a:t>spreading</a:t>
            </a:r>
            <a:r>
              <a:rPr lang="fr-FR" sz="1200" dirty="0"/>
              <a:t> of the second </a:t>
            </a:r>
            <a:r>
              <a:rPr lang="fr-FR" sz="1200" dirty="0" err="1"/>
              <a:t>wave</a:t>
            </a:r>
            <a:r>
              <a:rPr lang="fr-FR" dirty="0"/>
              <a:t>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90368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F1A5F-1B46-45C2-8EBB-08A4B695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95695" cy="128089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3. 2020-…: The ongoing research – A crossing wave</a:t>
            </a:r>
            <a:br>
              <a:rPr lang="en-US" sz="3100" dirty="0"/>
            </a:br>
            <a:br>
              <a:rPr lang="en-US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D6B54B-2AAF-4F95-9FB8-1F8A9284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4033" y="1548882"/>
            <a:ext cx="9601199" cy="4685008"/>
          </a:xfrm>
        </p:spPr>
        <p:txBody>
          <a:bodyPr>
            <a:normAutofit/>
          </a:bodyPr>
          <a:lstStyle/>
          <a:p>
            <a:r>
              <a:rPr lang="fr-FR" dirty="0"/>
              <a:t>A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crossing</a:t>
            </a:r>
            <a:r>
              <a:rPr lang="fr-FR" dirty="0"/>
              <a:t> the </a:t>
            </a:r>
            <a:r>
              <a:rPr lang="fr-FR" dirty="0" err="1"/>
              <a:t>borders</a:t>
            </a:r>
            <a:r>
              <a:rPr lang="fr-FR" dirty="0"/>
              <a:t>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/>
              <a:t>Coordinateded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Flemish</a:t>
            </a:r>
            <a:r>
              <a:rPr lang="fr-FR" dirty="0"/>
              <a:t> and French-</a:t>
            </a:r>
            <a:r>
              <a:rPr lang="fr-FR" dirty="0" err="1"/>
              <a:t>speaking</a:t>
            </a:r>
            <a:r>
              <a:rPr lang="fr-FR" dirty="0"/>
              <a:t> </a:t>
            </a:r>
            <a:r>
              <a:rPr lang="fr-FR" dirty="0" err="1"/>
              <a:t>universities</a:t>
            </a:r>
            <a:r>
              <a:rPr lang="fr-FR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/>
              <a:t>Inserted</a:t>
            </a:r>
            <a:r>
              <a:rPr lang="fr-FR" dirty="0"/>
              <a:t> in international </a:t>
            </a:r>
            <a:r>
              <a:rPr lang="fr-FR" dirty="0" err="1"/>
              <a:t>research</a:t>
            </a:r>
            <a:r>
              <a:rPr lang="fr-FR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/>
              <a:t>Interdisciplinary</a:t>
            </a:r>
            <a:r>
              <a:rPr lang="fr-FR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 err="1"/>
              <a:t>Conceiving</a:t>
            </a:r>
            <a:r>
              <a:rPr lang="fr-FR" dirty="0"/>
              <a:t> the </a:t>
            </a:r>
            <a:r>
              <a:rPr lang="fr-FR" dirty="0" err="1"/>
              <a:t>Spanish</a:t>
            </a:r>
            <a:r>
              <a:rPr lang="fr-FR" dirty="0"/>
              <a:t> </a:t>
            </a:r>
            <a:r>
              <a:rPr lang="fr-FR" dirty="0" err="1"/>
              <a:t>Flu</a:t>
            </a:r>
            <a:r>
              <a:rPr lang="fr-FR" dirty="0"/>
              <a:t> in the </a:t>
            </a:r>
            <a:r>
              <a:rPr lang="fr-FR" dirty="0" err="1"/>
              <a:t>broader</a:t>
            </a:r>
            <a:r>
              <a:rPr lang="fr-FR" dirty="0"/>
              <a:t> </a:t>
            </a:r>
            <a:r>
              <a:rPr lang="fr-FR" dirty="0" err="1"/>
              <a:t>history</a:t>
            </a:r>
            <a:r>
              <a:rPr lang="fr-FR" dirty="0"/>
              <a:t> of </a:t>
            </a:r>
            <a:r>
              <a:rPr lang="fr-FR" dirty="0" err="1"/>
              <a:t>epidemics</a:t>
            </a:r>
            <a:endParaRPr lang="fr-FR" dirty="0"/>
          </a:p>
          <a:p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A first collective article…</a:t>
            </a:r>
          </a:p>
          <a:p>
            <a:pPr marL="0" indent="0">
              <a:buNone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I. Devos (</a:t>
            </a:r>
            <a:r>
              <a:rPr lang="fr-FR" sz="1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e.a</a:t>
            </a:r>
            <a:r>
              <a:rPr lang="fr-FR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), « </a:t>
            </a:r>
            <a:r>
              <a:rPr lang="en-US" sz="1400" dirty="0"/>
              <a:t>The Spanish Flu in Belgium, 1918-1919: A State of </a:t>
            </a:r>
            <a:r>
              <a:rPr lang="fr-BE" sz="1400" dirty="0"/>
              <a:t>the Art », </a:t>
            </a:r>
            <a:r>
              <a:rPr lang="fr-FR" sz="1400" i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Historical</a:t>
            </a:r>
            <a:r>
              <a:rPr lang="fr-FR" sz="14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Social </a:t>
            </a:r>
            <a:r>
              <a:rPr lang="fr-FR" sz="1400" i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Research</a:t>
            </a:r>
            <a:r>
              <a:rPr lang="fr-FR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2021…</a:t>
            </a:r>
          </a:p>
          <a:p>
            <a:pPr lvl="0">
              <a:buClr>
                <a:srgbClr val="A53010"/>
              </a:buClr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57150" indent="0">
              <a:buNone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EEAF09-12CF-4189-9EEC-E53955A3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159" y="4208999"/>
            <a:ext cx="3431909" cy="25183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FB2FCFA-E5C1-49F0-99DF-55D0A5718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8505" y="4208998"/>
            <a:ext cx="3537485" cy="251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9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F1A5F-1B46-45C2-8EBB-08A4B695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95695" cy="128089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3. 2020-…: The ongoing research – A crossing wave</a:t>
            </a:r>
            <a:br>
              <a:rPr lang="en-US" sz="3100" dirty="0"/>
            </a:br>
            <a:br>
              <a:rPr lang="en-US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D6B54B-2AAF-4F95-9FB8-1F8A9284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819" y="1483568"/>
            <a:ext cx="8873413" cy="5234474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A53010"/>
              </a:buClr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… and a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bunch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of new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projects</a:t>
            </a: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A53010"/>
              </a:buClr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EPIBEL (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Belspo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).</a:t>
            </a:r>
          </a:p>
          <a:p>
            <a:pPr marL="457200" lvl="1" indent="0">
              <a:buClr>
                <a:srgbClr val="A53010"/>
              </a:buClr>
              <a:buNone/>
            </a:pPr>
            <a:r>
              <a:rPr lang="en-US" i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EPidemics</a:t>
            </a:r>
            <a:r>
              <a:rPr lang="en-US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and Inequalities in </a:t>
            </a:r>
            <a:r>
              <a:rPr lang="en-US" i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BELgium</a:t>
            </a:r>
            <a:r>
              <a:rPr lang="en-US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from the Plague to Covid-19: What can we learn about societal resilience? </a:t>
            </a:r>
            <a:endParaRPr lang="fr-FR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INEQKILL (EOS = FNRS + FWO).</a:t>
            </a:r>
            <a:r>
              <a:rPr lang="en-US" b="1" cap="all" dirty="0"/>
              <a:t> </a:t>
            </a:r>
          </a:p>
          <a:p>
            <a:pPr marL="457200" lvl="1" indent="0" fontAlgn="base">
              <a:buNone/>
            </a:pPr>
            <a:r>
              <a:rPr lang="en-US" i="1" cap="all" dirty="0"/>
              <a:t>HOW INEQUALITY KILLS. TWO CENTURIES OF SOCIAL AND SPATIAL DISPARITIES IN ALL-CAUSE AND CAUSE-SPECIFIC MORTALITY IN BELGIUM (1800-2025)</a:t>
            </a:r>
          </a:p>
          <a:p>
            <a:pPr lvl="1">
              <a:buClr>
                <a:srgbClr val="A53010"/>
              </a:buClr>
              <a:buFont typeface="Arial" panose="020B0604020202020204" pitchFamily="34" charset="0"/>
              <a:buChar char="•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PDR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Inequality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(FNRS -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UCLouvain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</a:p>
          <a:p>
            <a:pPr lvl="1">
              <a:buClr>
                <a:srgbClr val="A53010"/>
              </a:buClr>
              <a:buFont typeface="Arial" panose="020B0604020202020204" pitchFamily="34" charset="0"/>
              <a:buChar char="•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PDR </a:t>
            </a:r>
            <a:r>
              <a:rPr lang="fr-FR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Grippe espagnole 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(FNRS -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UCLouvain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</a:p>
          <a:p>
            <a:pPr lvl="1">
              <a:buClr>
                <a:srgbClr val="A53010"/>
              </a:buClr>
              <a:buFont typeface="Arial" panose="020B0604020202020204" pitchFamily="34" charset="0"/>
              <a:buChar char="•"/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A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UCLouvain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master’s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research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seminar</a:t>
            </a:r>
            <a:r>
              <a:rPr lang="fr-FR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lvl="0">
              <a:buClr>
                <a:srgbClr val="A53010"/>
              </a:buClr>
            </a:pPr>
            <a:endParaRPr lang="fr-F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5715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E4569F-5C98-44DF-8D3F-4019691D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492" y="3583400"/>
            <a:ext cx="1400865" cy="8331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99021F9-42C1-42F5-8530-D669EBE09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063" y="2413686"/>
            <a:ext cx="1836186" cy="33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28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77831353-2E69-46E0-B159-6AB1C90731F5}"/>
              </a:ext>
            </a:extLst>
          </p:cNvPr>
          <p:cNvSpPr/>
          <p:nvPr/>
        </p:nvSpPr>
        <p:spPr>
          <a:xfrm rot="660000">
            <a:off x="718755" y="1736673"/>
            <a:ext cx="7557797" cy="30148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BF1A5F-1B46-45C2-8EBB-08A4B695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95695" cy="128089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3. 2021-…: The ongoing research – A crossing wave</a:t>
            </a:r>
            <a:br>
              <a:rPr lang="en-US" sz="3100" dirty="0"/>
            </a:br>
            <a:br>
              <a:rPr lang="en-US" dirty="0"/>
            </a:br>
            <a:endParaRPr lang="fr-BE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072684E-2BA7-4C85-8AA9-997B55E5F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1686" y="2497429"/>
            <a:ext cx="951131" cy="95113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147416A-D5B8-408A-B3D1-1AC6D9E00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840" y="2972995"/>
            <a:ext cx="970780" cy="97078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DE6935F-698B-47CD-9005-2C0DB8964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3138" y="3210221"/>
            <a:ext cx="952445" cy="95244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89E6601A-9D3D-4D49-8A5F-8510E703E080}"/>
              </a:ext>
            </a:extLst>
          </p:cNvPr>
          <p:cNvSpPr/>
          <p:nvPr/>
        </p:nvSpPr>
        <p:spPr>
          <a:xfrm>
            <a:off x="3203799" y="1593747"/>
            <a:ext cx="8406881" cy="3365764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9A079ED-53E7-49DB-AA29-77742C816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4303" y="2441993"/>
            <a:ext cx="754925" cy="1006567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FFC15FC-5AE4-4D64-AC59-15914E600C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172" y="3504431"/>
            <a:ext cx="723553" cy="964737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1329B8B-E176-4FDB-9BE3-D85E0E4868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7252" y="4579706"/>
            <a:ext cx="770192" cy="1008747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3DF8A1-E71D-45C6-8892-A7F9DB72DD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64710" y="4960352"/>
            <a:ext cx="1192871" cy="119287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70E21DE8-1206-48EF-980E-94A1E8C0F206}"/>
              </a:ext>
            </a:extLst>
          </p:cNvPr>
          <p:cNvSpPr/>
          <p:nvPr/>
        </p:nvSpPr>
        <p:spPr>
          <a:xfrm rot="3480000">
            <a:off x="3060726" y="2154540"/>
            <a:ext cx="1736840" cy="455254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70C0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73D9EF6-D998-49A5-B59D-97EFAE2366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4551" y="5288920"/>
            <a:ext cx="730926" cy="109639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675DC9B-CD3C-4A5D-9B55-0ECB74525B2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grayscl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500"/>
                    </a14:imgEffect>
                    <a14:imgEffect>
                      <a14:saturation sat="270000"/>
                    </a14:imgEffect>
                  </a14:imgLayer>
                </a14:imgProps>
              </a:ext>
            </a:extLst>
          </a:blip>
          <a:srcRect l="21711" r="17334" b="8432"/>
          <a:stretch/>
        </p:blipFill>
        <p:spPr>
          <a:xfrm>
            <a:off x="8405497" y="5112396"/>
            <a:ext cx="977759" cy="918013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reflection endPos="0" dist="50800" dir="5400000" sy="-100000" algn="bl" rotWithShape="0"/>
          </a:effectLst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E49CF73E-8440-4038-BC10-01E35FA243BB}"/>
              </a:ext>
            </a:extLst>
          </p:cNvPr>
          <p:cNvSpPr/>
          <p:nvPr/>
        </p:nvSpPr>
        <p:spPr>
          <a:xfrm rot="960000">
            <a:off x="3950673" y="2389062"/>
            <a:ext cx="6156603" cy="43812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50177D-38FA-40BC-B525-8CE06D9B8EED}"/>
              </a:ext>
            </a:extLst>
          </p:cNvPr>
          <p:cNvSpPr txBox="1"/>
          <p:nvPr/>
        </p:nvSpPr>
        <p:spPr>
          <a:xfrm>
            <a:off x="4416956" y="4170218"/>
            <a:ext cx="1390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Thierry </a:t>
            </a:r>
            <a:r>
              <a:rPr lang="fr-FR" sz="1000" dirty="0" err="1"/>
              <a:t>Eggerickx</a:t>
            </a:r>
            <a:endParaRPr lang="fr-FR" sz="1000" dirty="0"/>
          </a:p>
          <a:p>
            <a:r>
              <a:rPr lang="fr-FR" sz="1000" dirty="0" err="1"/>
              <a:t>UCLouvain</a:t>
            </a:r>
            <a:endParaRPr lang="fr-BE" sz="10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5F2563-023F-444C-A041-186D2F613B69}"/>
              </a:ext>
            </a:extLst>
          </p:cNvPr>
          <p:cNvSpPr txBox="1"/>
          <p:nvPr/>
        </p:nvSpPr>
        <p:spPr>
          <a:xfrm>
            <a:off x="1928981" y="3456158"/>
            <a:ext cx="11015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Tim </a:t>
            </a:r>
            <a:r>
              <a:rPr lang="fr-FR" sz="1000" dirty="0" err="1"/>
              <a:t>Soens</a:t>
            </a:r>
            <a:r>
              <a:rPr lang="fr-FR" sz="1000" dirty="0"/>
              <a:t> </a:t>
            </a:r>
          </a:p>
          <a:p>
            <a:r>
              <a:rPr lang="fr-FR" sz="1000" dirty="0"/>
              <a:t>UGent</a:t>
            </a:r>
          </a:p>
          <a:p>
            <a:r>
              <a:rPr lang="fr-FR" sz="1000" dirty="0"/>
              <a:t>Head of EPIBEL</a:t>
            </a:r>
            <a:endParaRPr lang="fr-BE" sz="10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08023D0-4893-4597-B9CA-6505AD45805E}"/>
              </a:ext>
            </a:extLst>
          </p:cNvPr>
          <p:cNvSpPr txBox="1"/>
          <p:nvPr/>
        </p:nvSpPr>
        <p:spPr>
          <a:xfrm>
            <a:off x="5951318" y="3935996"/>
            <a:ext cx="126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Isabelle Devos</a:t>
            </a:r>
          </a:p>
          <a:p>
            <a:r>
              <a:rPr lang="fr-FR" sz="1000" dirty="0"/>
              <a:t>UGent</a:t>
            </a:r>
            <a:endParaRPr lang="fr-BE" sz="10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186569B-D573-4433-A5BA-D418AC32237C}"/>
              </a:ext>
            </a:extLst>
          </p:cNvPr>
          <p:cNvSpPr txBox="1"/>
          <p:nvPr/>
        </p:nvSpPr>
        <p:spPr>
          <a:xfrm>
            <a:off x="7952884" y="4473411"/>
            <a:ext cx="1717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Sophie </a:t>
            </a:r>
            <a:r>
              <a:rPr lang="fr-FR" sz="1000" dirty="0" err="1"/>
              <a:t>Vanwambeke</a:t>
            </a:r>
            <a:endParaRPr lang="fr-FR" sz="1000" dirty="0"/>
          </a:p>
          <a:p>
            <a:r>
              <a:rPr lang="fr-FR" sz="1000" dirty="0" err="1"/>
              <a:t>UCLouvain</a:t>
            </a:r>
            <a:endParaRPr lang="fr-BE" sz="10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5BF92CD-B53A-42D9-938B-02AC281ED4DC}"/>
              </a:ext>
            </a:extLst>
          </p:cNvPr>
          <p:cNvSpPr txBox="1"/>
          <p:nvPr/>
        </p:nvSpPr>
        <p:spPr>
          <a:xfrm>
            <a:off x="9788628" y="3456158"/>
            <a:ext cx="13452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Sylvie </a:t>
            </a:r>
            <a:r>
              <a:rPr lang="fr-FR" sz="1000" dirty="0" err="1"/>
              <a:t>Gadeyne</a:t>
            </a:r>
            <a:endParaRPr lang="fr-FR" sz="1000" dirty="0"/>
          </a:p>
          <a:p>
            <a:r>
              <a:rPr lang="fr-FR" sz="1000" dirty="0"/>
              <a:t>VUB</a:t>
            </a:r>
          </a:p>
          <a:p>
            <a:r>
              <a:rPr lang="fr-FR" sz="1000" dirty="0"/>
              <a:t>Head of INEQKILL</a:t>
            </a:r>
            <a:endParaRPr lang="fr-BE" sz="10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FE8E41D-5CD3-43A6-A480-FE512DAD2D65}"/>
              </a:ext>
            </a:extLst>
          </p:cNvPr>
          <p:cNvSpPr txBox="1"/>
          <p:nvPr/>
        </p:nvSpPr>
        <p:spPr>
          <a:xfrm>
            <a:off x="1984274" y="5600666"/>
            <a:ext cx="1515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Mélanie Bourguignon</a:t>
            </a:r>
          </a:p>
          <a:p>
            <a:r>
              <a:rPr lang="fr-FR" sz="1000" dirty="0" err="1"/>
              <a:t>UCLouvain</a:t>
            </a:r>
            <a:endParaRPr lang="fr-BE" sz="1000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824B1F8-D629-41EA-8A14-24BCDF48690A}"/>
              </a:ext>
            </a:extLst>
          </p:cNvPr>
          <p:cNvSpPr txBox="1"/>
          <p:nvPr/>
        </p:nvSpPr>
        <p:spPr>
          <a:xfrm>
            <a:off x="5191132" y="6150047"/>
            <a:ext cx="1510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Ilona Dauw</a:t>
            </a:r>
          </a:p>
          <a:p>
            <a:r>
              <a:rPr lang="fr-FR" sz="1000" dirty="0" err="1"/>
              <a:t>UCLouvain</a:t>
            </a:r>
            <a:r>
              <a:rPr lang="fr-FR" sz="1000" dirty="0"/>
              <a:t> + </a:t>
            </a:r>
            <a:r>
              <a:rPr lang="fr-FR" sz="1000" dirty="0" err="1"/>
              <a:t>ULeipzig</a:t>
            </a:r>
            <a:endParaRPr lang="fr-BE" sz="1000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0DE3FAE-928B-4EA9-AC06-1F80AC72CAF7}"/>
              </a:ext>
            </a:extLst>
          </p:cNvPr>
          <p:cNvSpPr txBox="1"/>
          <p:nvPr/>
        </p:nvSpPr>
        <p:spPr>
          <a:xfrm>
            <a:off x="6694473" y="6380636"/>
            <a:ext cx="16834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Emmanuel Debruyne</a:t>
            </a:r>
          </a:p>
          <a:p>
            <a:r>
              <a:rPr lang="fr-FR" sz="1000" dirty="0" err="1"/>
              <a:t>UCLouvain</a:t>
            </a:r>
            <a:endParaRPr lang="fr-BE" sz="10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E2F49B3-7ED9-4429-891E-87B3A8EF6808}"/>
              </a:ext>
            </a:extLst>
          </p:cNvPr>
          <p:cNvSpPr txBox="1"/>
          <p:nvPr/>
        </p:nvSpPr>
        <p:spPr>
          <a:xfrm>
            <a:off x="8289797" y="6068599"/>
            <a:ext cx="118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Maren </a:t>
            </a:r>
            <a:r>
              <a:rPr lang="fr-FR" sz="1000" dirty="0" err="1"/>
              <a:t>Röger</a:t>
            </a:r>
            <a:endParaRPr lang="fr-FR" sz="1000" dirty="0"/>
          </a:p>
          <a:p>
            <a:r>
              <a:rPr lang="fr-FR" sz="1000" dirty="0" err="1"/>
              <a:t>ULeipzig</a:t>
            </a:r>
            <a:endParaRPr lang="fr-BE" sz="10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8B4F1DC-02C4-4045-8B62-AF17087B6FC9}"/>
              </a:ext>
            </a:extLst>
          </p:cNvPr>
          <p:cNvSpPr txBox="1"/>
          <p:nvPr/>
        </p:nvSpPr>
        <p:spPr>
          <a:xfrm>
            <a:off x="905587" y="1409081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EPIBEL</a:t>
            </a:r>
            <a:endParaRPr lang="fr-BE" b="1" dirty="0">
              <a:solidFill>
                <a:schemeClr val="accent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4BDD65E-70E3-4131-A3D5-74C2DDC28DBC}"/>
              </a:ext>
            </a:extLst>
          </p:cNvPr>
          <p:cNvSpPr txBox="1"/>
          <p:nvPr/>
        </p:nvSpPr>
        <p:spPr>
          <a:xfrm>
            <a:off x="10297017" y="1782363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92D050"/>
                </a:solidFill>
              </a:rPr>
              <a:t>INEQKILL</a:t>
            </a:r>
            <a:endParaRPr lang="fr-BE" b="1" dirty="0">
              <a:solidFill>
                <a:srgbClr val="92D05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DD410D2-79E7-4DAE-8291-C9C72D55E671}"/>
              </a:ext>
            </a:extLst>
          </p:cNvPr>
          <p:cNvSpPr txBox="1"/>
          <p:nvPr/>
        </p:nvSpPr>
        <p:spPr>
          <a:xfrm>
            <a:off x="219443" y="4505775"/>
            <a:ext cx="195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PDR </a:t>
            </a:r>
            <a:r>
              <a:rPr lang="fr-FR" b="1" dirty="0" err="1">
                <a:solidFill>
                  <a:srgbClr val="0070C0"/>
                </a:solidFill>
              </a:rPr>
              <a:t>Inequalities</a:t>
            </a:r>
            <a:endParaRPr lang="fr-BE" b="1" dirty="0">
              <a:solidFill>
                <a:srgbClr val="0070C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22AC7E4-847F-4DC6-B694-6A06905CD508}"/>
              </a:ext>
            </a:extLst>
          </p:cNvPr>
          <p:cNvSpPr txBox="1"/>
          <p:nvPr/>
        </p:nvSpPr>
        <p:spPr>
          <a:xfrm>
            <a:off x="9592347" y="6211669"/>
            <a:ext cx="2730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PDR </a:t>
            </a:r>
            <a:r>
              <a:rPr lang="fr-FR" b="1" dirty="0" err="1">
                <a:solidFill>
                  <a:srgbClr val="FF0000"/>
                </a:solidFill>
              </a:rPr>
              <a:t>Spanish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Flu</a:t>
            </a:r>
            <a:endParaRPr lang="fr-FR" b="1" dirty="0">
              <a:solidFill>
                <a:srgbClr val="FF0000"/>
              </a:solidFill>
            </a:endParaRPr>
          </a:p>
          <a:p>
            <a:r>
              <a:rPr lang="fr-FR" b="1" dirty="0">
                <a:solidFill>
                  <a:srgbClr val="FF0000"/>
                </a:solidFill>
              </a:rPr>
              <a:t>(Follow-up </a:t>
            </a:r>
            <a:r>
              <a:rPr lang="fr-FR" b="1" dirty="0" err="1">
                <a:solidFill>
                  <a:srgbClr val="FF0000"/>
                </a:solidFill>
              </a:rPr>
              <a:t>committee</a:t>
            </a:r>
            <a:r>
              <a:rPr lang="fr-FR" b="1" dirty="0">
                <a:solidFill>
                  <a:srgbClr val="FF0000"/>
                </a:solidFill>
              </a:rPr>
              <a:t>)</a:t>
            </a:r>
            <a:endParaRPr lang="fr-BE" b="1" dirty="0">
              <a:solidFill>
                <a:srgbClr val="FF0000"/>
              </a:solidFill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4615EB03-BCF2-4038-BE20-A5A628C627A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63598" y="5530942"/>
            <a:ext cx="698246" cy="928667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35" name="Ellipse 34">
            <a:extLst>
              <a:ext uri="{FF2B5EF4-FFF2-40B4-BE49-F238E27FC236}">
                <a16:creationId xmlns:a16="http://schemas.microsoft.com/office/drawing/2014/main" id="{EF45B562-AFE2-4CF9-901A-B0647EF5E48B}"/>
              </a:ext>
            </a:extLst>
          </p:cNvPr>
          <p:cNvSpPr/>
          <p:nvPr/>
        </p:nvSpPr>
        <p:spPr>
          <a:xfrm>
            <a:off x="3275957" y="4842927"/>
            <a:ext cx="4835307" cy="202983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117B00-20D0-4473-8666-7D5FFCFB10EA}"/>
              </a:ext>
            </a:extLst>
          </p:cNvPr>
          <p:cNvSpPr txBox="1"/>
          <p:nvPr/>
        </p:nvSpPr>
        <p:spPr>
          <a:xfrm>
            <a:off x="3351450" y="6438650"/>
            <a:ext cx="1797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Pr. Laurence van Ypersele</a:t>
            </a:r>
          </a:p>
          <a:p>
            <a:r>
              <a:rPr lang="fr-FR" sz="1000" dirty="0" err="1"/>
              <a:t>UCLouvain</a:t>
            </a:r>
            <a:endParaRPr lang="fr-BE" sz="10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A5C3755-244C-45AB-9C0C-9052E57A4FE9}"/>
              </a:ext>
            </a:extLst>
          </p:cNvPr>
          <p:cNvSpPr txBox="1"/>
          <p:nvPr/>
        </p:nvSpPr>
        <p:spPr>
          <a:xfrm>
            <a:off x="119001" y="6221417"/>
            <a:ext cx="3591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rgbClr val="FFFF00"/>
                </a:solidFill>
              </a:rPr>
              <a:t>Research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Seminary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Spanish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Flu</a:t>
            </a:r>
            <a:endParaRPr lang="fr-BE" b="1" dirty="0">
              <a:solidFill>
                <a:srgbClr val="FFFF0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109B93F-D329-4367-9AF6-08A5377F19B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3095" y="2090888"/>
            <a:ext cx="1606765" cy="2877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7465B91-C880-416A-8CD6-5761F7267A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6172" y="1901685"/>
            <a:ext cx="1388937" cy="8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23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>
            <a:extLst>
              <a:ext uri="{FF2B5EF4-FFF2-40B4-BE49-F238E27FC236}">
                <a16:creationId xmlns:a16="http://schemas.microsoft.com/office/drawing/2014/main" id="{77831353-2E69-46E0-B159-6AB1C90731F5}"/>
              </a:ext>
            </a:extLst>
          </p:cNvPr>
          <p:cNvSpPr/>
          <p:nvPr/>
        </p:nvSpPr>
        <p:spPr>
          <a:xfrm>
            <a:off x="691161" y="1321985"/>
            <a:ext cx="10561664" cy="37160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BF1A5F-1B46-45C2-8EBB-08A4B695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95695" cy="128089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3. 2021-…: The ongoing research – A crossing wave</a:t>
            </a:r>
            <a:br>
              <a:rPr lang="en-US" sz="3100" dirty="0"/>
            </a:br>
            <a:br>
              <a:rPr lang="en-US" dirty="0"/>
            </a:br>
            <a:endParaRPr lang="fr-BE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9E6601A-9D3D-4D49-8A5F-8510E703E080}"/>
              </a:ext>
            </a:extLst>
          </p:cNvPr>
          <p:cNvSpPr/>
          <p:nvPr/>
        </p:nvSpPr>
        <p:spPr>
          <a:xfrm>
            <a:off x="4216617" y="1410511"/>
            <a:ext cx="7263359" cy="3809781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0E21DE8-1206-48EF-980E-94A1E8C0F206}"/>
              </a:ext>
            </a:extLst>
          </p:cNvPr>
          <p:cNvSpPr/>
          <p:nvPr/>
        </p:nvSpPr>
        <p:spPr>
          <a:xfrm rot="-9360000">
            <a:off x="4149599" y="1667955"/>
            <a:ext cx="7779419" cy="501120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70C0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49CF73E-8440-4038-BC10-01E35FA243BB}"/>
              </a:ext>
            </a:extLst>
          </p:cNvPr>
          <p:cNvSpPr/>
          <p:nvPr/>
        </p:nvSpPr>
        <p:spPr>
          <a:xfrm rot="960000">
            <a:off x="4451508" y="2816142"/>
            <a:ext cx="3354749" cy="2215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8B4F1DC-02C4-4045-8B62-AF17087B6FC9}"/>
              </a:ext>
            </a:extLst>
          </p:cNvPr>
          <p:cNvSpPr txBox="1"/>
          <p:nvPr/>
        </p:nvSpPr>
        <p:spPr>
          <a:xfrm>
            <a:off x="928924" y="1798228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EPIBEL</a:t>
            </a:r>
            <a:endParaRPr lang="fr-BE" b="1" dirty="0">
              <a:solidFill>
                <a:schemeClr val="accent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4BDD65E-70E3-4131-A3D5-74C2DDC28DBC}"/>
              </a:ext>
            </a:extLst>
          </p:cNvPr>
          <p:cNvSpPr txBox="1"/>
          <p:nvPr/>
        </p:nvSpPr>
        <p:spPr>
          <a:xfrm>
            <a:off x="10340641" y="1498039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92D050"/>
                </a:solidFill>
              </a:rPr>
              <a:t>INEQKILL</a:t>
            </a:r>
            <a:endParaRPr lang="fr-BE" b="1" dirty="0">
              <a:solidFill>
                <a:srgbClr val="92D05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DD410D2-79E7-4DAE-8291-C9C72D55E671}"/>
              </a:ext>
            </a:extLst>
          </p:cNvPr>
          <p:cNvSpPr txBox="1"/>
          <p:nvPr/>
        </p:nvSpPr>
        <p:spPr>
          <a:xfrm>
            <a:off x="4853858" y="6331533"/>
            <a:ext cx="195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PDR </a:t>
            </a:r>
            <a:r>
              <a:rPr lang="fr-FR" b="1" dirty="0" err="1">
                <a:solidFill>
                  <a:srgbClr val="0070C0"/>
                </a:solidFill>
              </a:rPr>
              <a:t>Inequalities</a:t>
            </a:r>
            <a:endParaRPr lang="fr-BE" b="1" dirty="0">
              <a:solidFill>
                <a:srgbClr val="0070C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22AC7E4-847F-4DC6-B694-6A06905CD508}"/>
              </a:ext>
            </a:extLst>
          </p:cNvPr>
          <p:cNvSpPr txBox="1"/>
          <p:nvPr/>
        </p:nvSpPr>
        <p:spPr>
          <a:xfrm>
            <a:off x="3386100" y="5190965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PDR </a:t>
            </a:r>
            <a:r>
              <a:rPr lang="fr-FR" b="1" dirty="0" err="1">
                <a:solidFill>
                  <a:srgbClr val="FF0000"/>
                </a:solidFill>
              </a:rPr>
              <a:t>Spanish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Flu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EF45B562-AFE2-4CF9-901A-B0647EF5E48B}"/>
              </a:ext>
            </a:extLst>
          </p:cNvPr>
          <p:cNvSpPr/>
          <p:nvPr/>
        </p:nvSpPr>
        <p:spPr>
          <a:xfrm>
            <a:off x="4050601" y="2765572"/>
            <a:ext cx="3693234" cy="216571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A5C3755-244C-45AB-9C0C-9052E57A4FE9}"/>
              </a:ext>
            </a:extLst>
          </p:cNvPr>
          <p:cNvSpPr txBox="1"/>
          <p:nvPr/>
        </p:nvSpPr>
        <p:spPr>
          <a:xfrm>
            <a:off x="1870543" y="5551288"/>
            <a:ext cx="3591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>
                <a:solidFill>
                  <a:srgbClr val="FFFF00"/>
                </a:solidFill>
              </a:rPr>
              <a:t>Research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Seminary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Spanish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Flu</a:t>
            </a:r>
            <a:endParaRPr lang="fr-BE" b="1" dirty="0">
              <a:solidFill>
                <a:srgbClr val="FFFF00"/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D1D1602-B814-45D3-B169-A0891BF03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465" y="3130216"/>
            <a:ext cx="2299996" cy="14374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A83A2A3-6DFD-4448-AD77-7DFF5D908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397" y="3270778"/>
            <a:ext cx="1810930" cy="113183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B57A686-08EC-452B-84D3-A69C3B154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688" y="1919928"/>
            <a:ext cx="1785912" cy="1116195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BF8201A-BF66-41A2-BA2F-83088BA009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6198" y="3170117"/>
            <a:ext cx="1781314" cy="1113321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FEF3C5C3-E0AB-46B9-9512-EBFB67EEDC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5689" y="1862677"/>
            <a:ext cx="1810931" cy="1131832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E365B551-F2B7-41EF-B7E8-EEC85E67EA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5434" y="5291768"/>
            <a:ext cx="1412828" cy="1130262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46E165D8-69A8-4C77-B4D0-26EDE69996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9929" y="5406952"/>
            <a:ext cx="1250466" cy="125046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6A5819E-F249-4E0C-AD1F-B23A5C4597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97485" y="2317324"/>
            <a:ext cx="1507151" cy="89649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4C6F8B-8E64-4206-866A-157DF62EC4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66761" y="1576140"/>
            <a:ext cx="1609483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21742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1819</TotalTime>
  <Words>676</Words>
  <Application>Microsoft Office PowerPoint</Application>
  <PresentationFormat>Grand écran</PresentationFormat>
  <Paragraphs>97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Gisha</vt:lpstr>
      <vt:lpstr>Wingdings</vt:lpstr>
      <vt:lpstr>Wingdings 3</vt:lpstr>
      <vt:lpstr>Brin</vt:lpstr>
      <vt:lpstr>Current research on the Spanish Flu in Belgium</vt:lpstr>
      <vt:lpstr>Current research on the Spanish Flu in Belgium – The Three Waves</vt:lpstr>
      <vt:lpstr>1. 1918-2014. The first century-long wave of historical research – A short summary </vt:lpstr>
      <vt:lpstr>1. 1918-2014. The first century-long wave of historical research – A short summary</vt:lpstr>
      <vt:lpstr>2. 2014-2019: The Centenary - A scattered wave </vt:lpstr>
      <vt:lpstr>3. 2020-…: The ongoing research – A crossing wave  </vt:lpstr>
      <vt:lpstr>3. 2020-…: The ongoing research – A crossing wave  </vt:lpstr>
      <vt:lpstr>3. 2021-…: The ongoing research – A crossing wave  </vt:lpstr>
      <vt:lpstr>3. 2021-…: The ongoing research – A crossing wave  </vt:lpstr>
      <vt:lpstr>3. 2021-…: The ongoing research – A crossing wave</vt:lpstr>
      <vt:lpstr>3. 2021-…: The ongoing research – A crossing wave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research on the Spanish Flu in Belgium</dc:title>
  <dc:creator>Emmanuel Debruyne</dc:creator>
  <cp:lastModifiedBy>Emmanuel Debruyne</cp:lastModifiedBy>
  <cp:revision>34</cp:revision>
  <dcterms:created xsi:type="dcterms:W3CDTF">2023-01-27T08:01:07Z</dcterms:created>
  <dcterms:modified xsi:type="dcterms:W3CDTF">2023-02-01T19:53:54Z</dcterms:modified>
</cp:coreProperties>
</file>