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80" r:id="rId3"/>
    <p:sldId id="267" r:id="rId4"/>
    <p:sldId id="270" r:id="rId5"/>
    <p:sldId id="258" r:id="rId6"/>
    <p:sldId id="259" r:id="rId7"/>
    <p:sldId id="282" r:id="rId8"/>
    <p:sldId id="283" r:id="rId9"/>
    <p:sldId id="287" r:id="rId10"/>
    <p:sldId id="288" r:id="rId11"/>
    <p:sldId id="266" r:id="rId12"/>
    <p:sldId id="285" r:id="rId13"/>
    <p:sldId id="271" r:id="rId14"/>
    <p:sldId id="281" r:id="rId15"/>
    <p:sldId id="273" r:id="rId16"/>
    <p:sldId id="274" r:id="rId1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Style moyen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Style foncé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505E3EF-67EA-436B-97B2-0124C06EBD24}" styleName="Style moyen 4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799B23B-EC83-4686-B30A-512413B5E67A}" styleName="Style léger 3 - Accentuation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889"/>
    <p:restoredTop sz="94656"/>
  </p:normalViewPr>
  <p:slideViewPr>
    <p:cSldViewPr snapToGrid="0">
      <p:cViewPr varScale="1">
        <p:scale>
          <a:sx n="103" d="100"/>
          <a:sy n="103" d="100"/>
        </p:scale>
        <p:origin x="192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11C347-8D1C-8442-A67B-0673F8CA5490}" type="datetimeFigureOut">
              <a:rPr lang="fr-FR" smtClean="0"/>
              <a:t>08/09/2023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849742-C5DC-9C4B-9097-F11080443A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960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There </a:t>
            </a:r>
            <a:r>
              <a:rPr lang="fr-FR" dirty="0" err="1"/>
              <a:t>would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much</a:t>
            </a:r>
            <a:r>
              <a:rPr lang="fr-FR" dirty="0"/>
              <a:t> to </a:t>
            </a:r>
            <a:r>
              <a:rPr lang="fr-FR" dirty="0" err="1"/>
              <a:t>say</a:t>
            </a:r>
            <a:r>
              <a:rPr lang="fr-FR" dirty="0"/>
              <a:t>, but I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conclude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3 </a:t>
            </a:r>
            <a:r>
              <a:rPr lang="fr-FR" dirty="0" err="1"/>
              <a:t>general</a:t>
            </a:r>
            <a:r>
              <a:rPr lang="fr-FR" dirty="0"/>
              <a:t> </a:t>
            </a:r>
            <a:r>
              <a:rPr lang="fr-FR" dirty="0" err="1"/>
              <a:t>thoughts</a:t>
            </a:r>
            <a:r>
              <a:rPr lang="fr-FR" dirty="0"/>
              <a:t> : </a:t>
            </a:r>
          </a:p>
          <a:p>
            <a:pPr marL="171450" indent="-171450">
              <a:buFontTx/>
              <a:buChar char="-"/>
            </a:pPr>
            <a:r>
              <a:rPr lang="fr-FR" dirty="0" err="1"/>
              <a:t>Firstly</a:t>
            </a:r>
            <a:r>
              <a:rPr lang="fr-FR" dirty="0"/>
              <a:t> « routine » handling by the police court </a:t>
            </a:r>
            <a:r>
              <a:rPr lang="fr-FR" dirty="0" err="1"/>
              <a:t>was</a:t>
            </a:r>
            <a:r>
              <a:rPr lang="fr-FR" dirty="0"/>
              <a:t> </a:t>
            </a:r>
            <a:r>
              <a:rPr lang="fr-FR" dirty="0" err="1"/>
              <a:t>indeed</a:t>
            </a:r>
            <a:r>
              <a:rPr lang="fr-FR" dirty="0"/>
              <a:t> effective : the police court </a:t>
            </a:r>
            <a:r>
              <a:rPr lang="fr-FR" dirty="0" err="1"/>
              <a:t>treated</a:t>
            </a:r>
            <a:r>
              <a:rPr lang="fr-FR" dirty="0"/>
              <a:t> a large </a:t>
            </a:r>
            <a:r>
              <a:rPr lang="fr-FR" dirty="0" err="1"/>
              <a:t>number</a:t>
            </a:r>
            <a:r>
              <a:rPr lang="fr-FR" dirty="0"/>
              <a:t> of cases, more </a:t>
            </a:r>
            <a:r>
              <a:rPr lang="fr-FR" dirty="0" err="1"/>
              <a:t>than</a:t>
            </a:r>
            <a:r>
              <a:rPr lang="fr-FR" dirty="0"/>
              <a:t> the </a:t>
            </a:r>
            <a:r>
              <a:rPr lang="fr-FR" dirty="0" err="1"/>
              <a:t>correctionnal</a:t>
            </a:r>
            <a:r>
              <a:rPr lang="fr-FR" dirty="0"/>
              <a:t> court </a:t>
            </a:r>
            <a:r>
              <a:rPr lang="fr-FR" dirty="0" err="1"/>
              <a:t>would</a:t>
            </a:r>
            <a:r>
              <a:rPr lang="fr-FR" dirty="0"/>
              <a:t> have in the </a:t>
            </a:r>
            <a:r>
              <a:rPr lang="fr-FR" dirty="0" err="1"/>
              <a:t>same</a:t>
            </a:r>
            <a:r>
              <a:rPr lang="fr-FR" dirty="0"/>
              <a:t> time. So in </a:t>
            </a:r>
            <a:r>
              <a:rPr lang="fr-FR" dirty="0" err="1"/>
              <a:t>terms</a:t>
            </a:r>
            <a:r>
              <a:rPr lang="fr-FR" dirty="0"/>
              <a:t> of </a:t>
            </a:r>
            <a:r>
              <a:rPr lang="fr-FR" dirty="0" err="1"/>
              <a:t>efficiency</a:t>
            </a:r>
            <a:r>
              <a:rPr lang="fr-FR" dirty="0"/>
              <a:t> </a:t>
            </a:r>
            <a:r>
              <a:rPr lang="fr-FR" dirty="0" err="1"/>
              <a:t>based</a:t>
            </a:r>
            <a:r>
              <a:rPr lang="fr-FR" dirty="0"/>
              <a:t> </a:t>
            </a:r>
            <a:r>
              <a:rPr lang="fr-FR" dirty="0" err="1"/>
              <a:t>solely</a:t>
            </a:r>
            <a:r>
              <a:rPr lang="fr-FR" dirty="0"/>
              <a:t> on </a:t>
            </a:r>
            <a:r>
              <a:rPr lang="fr-FR" dirty="0" err="1"/>
              <a:t>rapidity</a:t>
            </a:r>
            <a:r>
              <a:rPr lang="fr-FR" dirty="0"/>
              <a:t> and figures, the system </a:t>
            </a:r>
            <a:r>
              <a:rPr lang="fr-FR" dirty="0" err="1"/>
              <a:t>was</a:t>
            </a:r>
            <a:r>
              <a:rPr lang="fr-FR" dirty="0"/>
              <a:t> efficient.</a:t>
            </a:r>
          </a:p>
          <a:p>
            <a:pPr marL="171450" indent="-171450">
              <a:buFontTx/>
              <a:buChar char="-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Secondly, we can question although the social/sanitary effect of Covid-19 offences repression. It is impossible to measure. It actually has always been impossible to measure: is there any impact on the circulation of the virus? On the persons who died because of the virus? Every norm, criminal norm, needs a narrative, a purpose and acts as a social regulator. Here, the purpose was not clear, and resulted in the discrepancies between narratives observed at the audiences.</a:t>
            </a:r>
            <a:endParaRPr lang="fr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Thirdly, one can highlight the consequences of these condemnations, the financial aspect of course, but then the criminal record, especially for young offenders for whom the implications of a criminal record on the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labour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market are important. What has been the effect of these condemnations on the image of justice, on their compliance to a future pandemic law?</a:t>
            </a:r>
            <a:endParaRPr lang="fr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/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Here again, an approach based on the sole efficiency and rapidity does not answer much questions</a:t>
            </a:r>
            <a:r>
              <a:rPr lang="fr-BE" dirty="0">
                <a:effectLst/>
              </a:rPr>
              <a:t>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849742-C5DC-9C4B-9097-F11080443A82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7224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9E2863-D479-1159-AB3B-54CEB4CA26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4E5CC78-4EB5-9B83-AB56-FF50FB84BB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BB6715-05AC-702F-862D-AD7800723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567E0-2ECC-3541-8419-B0F7222EC764}" type="datetimeFigureOut">
              <a:rPr lang="fr-FR" smtClean="0"/>
              <a:t>08/09/2023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0F2852D-CFBF-C3E5-AD53-47266B9B4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B18089E-FE92-2EC1-C82E-730EB5CA8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AFDC-5AE0-D448-8A5C-E5FF2273E6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9846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AB31E5-CEB5-BA27-A97A-30C92789A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FF72825-4FB2-8C4D-6BEB-3DC56DFFF8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DA128C1-1EB7-0E6F-9302-C7D8658AE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567E0-2ECC-3541-8419-B0F7222EC764}" type="datetimeFigureOut">
              <a:rPr lang="fr-FR" smtClean="0"/>
              <a:t>08/09/2023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80BDFF4-1479-4777-DE26-69AB24112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0BF0743-B53D-D19E-E0F6-8EB63341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AFDC-5AE0-D448-8A5C-E5FF2273E6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7399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CBBD84B2-9C17-78AB-0B8C-F56AE54BF6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BF58831-EF95-E249-8C6D-CC193959F6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784DCA1-37BC-83CC-2E45-1A8E5E3CD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567E0-2ECC-3541-8419-B0F7222EC764}" type="datetimeFigureOut">
              <a:rPr lang="fr-FR" smtClean="0"/>
              <a:t>08/09/2023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6C13D56-146D-94BE-DD58-1CE9EA63C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C398F6E-72C2-ADB8-95AF-DB31BA4D8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AFDC-5AE0-D448-8A5C-E5FF2273E6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2002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536EBC-AC10-048D-A2AC-B3FEB875C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A4D1FB7-5F4D-B345-5C76-7308F99332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BF8BFE6-5A78-E64A-7289-FACB08DD8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567E0-2ECC-3541-8419-B0F7222EC764}" type="datetimeFigureOut">
              <a:rPr lang="fr-FR" smtClean="0"/>
              <a:t>08/09/2023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9F7C8CA-216F-79D2-911E-650E0BFDD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3BE26CB-50C4-B28A-2690-016DD6F41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AFDC-5AE0-D448-8A5C-E5FF2273E6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533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9E7AD8-E948-3907-FD8D-2C6FDCEED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A37A234-424C-1308-1FF6-AA3BB3D171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5F11F8E-ACA0-A7B0-F1D5-F0E3F5E2C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567E0-2ECC-3541-8419-B0F7222EC764}" type="datetimeFigureOut">
              <a:rPr lang="fr-FR" smtClean="0"/>
              <a:t>08/09/2023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F1BA16C-A73F-4456-7EB7-33B54452C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996854F-C5D2-CD85-8317-50B109BED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AFDC-5AE0-D448-8A5C-E5FF2273E6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0223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DDDE81-544D-4510-5DF7-10DF9F6B4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12B8132-BACE-AB41-1F4D-DDF9BFD982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EEA6840-D58C-1D49-03DF-7B143E1F39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1981776-BBCB-81F1-BB68-4B47E036E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567E0-2ECC-3541-8419-B0F7222EC764}" type="datetimeFigureOut">
              <a:rPr lang="fr-FR" smtClean="0"/>
              <a:t>08/09/2023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7726D73-7E61-879A-5B03-0F55CBEBE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7B34B4E-7103-F934-EA36-4F52FD4C0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AFDC-5AE0-D448-8A5C-E5FF2273E6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2111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0B07E7-FA4F-9ED5-30F1-81954DDE1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52D5C7D-A1C5-5156-6634-AF1EBE5A1E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DA9F5DB-BAB2-643A-8FA0-A276A3A23E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26EFE0C-EFCC-D87F-F591-729F5FFFA4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5F1A1E7-2FFE-A23B-694D-99452CD144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93BDA5B-4678-07CE-467F-CE1AF21C6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567E0-2ECC-3541-8419-B0F7222EC764}" type="datetimeFigureOut">
              <a:rPr lang="fr-FR" smtClean="0"/>
              <a:t>08/09/2023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68B83B2-CB15-C561-514E-C266F50A6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9BB7B05-D510-D911-B3DC-3926DEA0A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AFDC-5AE0-D448-8A5C-E5FF2273E6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3805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CAD1A2-DF0D-C4B9-A94B-A3C8502EA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20B0754-82F0-D7B9-AC3A-775C0E2F5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567E0-2ECC-3541-8419-B0F7222EC764}" type="datetimeFigureOut">
              <a:rPr lang="fr-FR" smtClean="0"/>
              <a:t>08/09/2023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56FA542-2370-A656-B141-4E9621400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17F56C7-C04B-F358-3B1F-6CA1C5C24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AFDC-5AE0-D448-8A5C-E5FF2273E6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3474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2C1B8CB-87CC-CF8E-E3E3-062B566BC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567E0-2ECC-3541-8419-B0F7222EC764}" type="datetimeFigureOut">
              <a:rPr lang="fr-FR" smtClean="0"/>
              <a:t>08/09/2023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B491099-8007-B35F-F422-7DD00476D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DC9149E-3A44-ADFE-F7E9-704AD7A95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AFDC-5AE0-D448-8A5C-E5FF2273E6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7412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87EAA5-F9B8-EDF6-5748-87D1D7CEC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772911F-37F4-D02B-794F-43593152B1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9068DE6-12AF-B78F-BCFE-A0C0A73157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6442D54-581B-C64D-0961-4E140F823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567E0-2ECC-3541-8419-B0F7222EC764}" type="datetimeFigureOut">
              <a:rPr lang="fr-FR" smtClean="0"/>
              <a:t>08/09/2023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3903234-461C-A34E-4781-EA46B27CAB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6D17BD2-B35D-03B1-02FF-EB316D531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AFDC-5AE0-D448-8A5C-E5FF2273E6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0175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424B9A0-E16F-149A-0054-29C5A8227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AEAFAA3-9078-C748-E2CF-A3E3E83EFE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725A5DD-F2EB-9A5D-1543-9F5006EAB9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8368E6D-A6A5-5AD7-720A-2E4F15394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567E0-2ECC-3541-8419-B0F7222EC764}" type="datetimeFigureOut">
              <a:rPr lang="fr-FR" smtClean="0"/>
              <a:t>08/09/2023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EB642B3-029F-90AA-6091-482954922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E6580E4-6598-B13B-48E9-125B94300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AFDC-5AE0-D448-8A5C-E5FF2273E6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5058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730851C-0220-BF08-1A00-2819BD2F9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EF5B205-75A4-DC31-8F59-466F947D39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96E8DF-6084-CDE1-82BD-0C0C243A37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567E0-2ECC-3541-8419-B0F7222EC764}" type="datetimeFigureOut">
              <a:rPr lang="fr-FR" smtClean="0"/>
              <a:t>08/09/2023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B9C2BB-D87F-B481-83A6-8662C3B280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F12366-0443-7D7A-4E47-0917A3FBF5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FAFDC-5AE0-D448-8A5C-E5FF2273E6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6473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657F69E0-C4B0-4BEC-A689-4F8D877F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2C27EE-506E-79AA-F10C-C3099AF40B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23278" r="-1" b="14206"/>
          <a:stretch/>
        </p:blipFill>
        <p:spPr>
          <a:xfrm>
            <a:off x="20" y="10"/>
            <a:ext cx="12188930" cy="685799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46CCBF17-52B3-2947-8AC7-4D9E09532B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063240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Bef>
                <a:spcPts val="1200"/>
              </a:spcBef>
            </a:pPr>
            <a:r>
              <a:rPr lang="it-IT" sz="4400" b="1" dirty="0">
                <a:effectLst/>
                <a:latin typeface="Garamond" panose="02020404030301010803" pitchFamily="18" charset="0"/>
                <a:ea typeface="GFS Didot"/>
                <a:cs typeface="GFS Didot"/>
              </a:rPr>
              <a:t>Covid-19 </a:t>
            </a:r>
            <a:r>
              <a:rPr lang="it-IT" sz="4400" b="1" dirty="0" err="1">
                <a:effectLst/>
                <a:latin typeface="Garamond" panose="02020404030301010803" pitchFamily="18" charset="0"/>
                <a:ea typeface="GFS Didot"/>
                <a:cs typeface="GFS Didot"/>
              </a:rPr>
              <a:t>offences</a:t>
            </a:r>
            <a:r>
              <a:rPr lang="it-IT" sz="4400" b="1" dirty="0">
                <a:effectLst/>
                <a:latin typeface="Garamond" panose="02020404030301010803" pitchFamily="18" charset="0"/>
                <a:ea typeface="GFS Didot"/>
                <a:cs typeface="GFS Didot"/>
              </a:rPr>
              <a:t> : the </a:t>
            </a:r>
            <a:r>
              <a:rPr lang="it-IT" sz="4400" b="1" dirty="0" err="1">
                <a:effectLst/>
                <a:latin typeface="Garamond" panose="02020404030301010803" pitchFamily="18" charset="0"/>
                <a:ea typeface="GFS Didot"/>
                <a:cs typeface="GFS Didot"/>
              </a:rPr>
              <a:t>transposition</a:t>
            </a:r>
            <a:r>
              <a:rPr lang="it-IT" sz="4400" b="1" dirty="0">
                <a:effectLst/>
                <a:latin typeface="Garamond" panose="02020404030301010803" pitchFamily="18" charset="0"/>
                <a:ea typeface="GFS Didot"/>
                <a:cs typeface="GFS Didot"/>
              </a:rPr>
              <a:t> of </a:t>
            </a:r>
            <a:r>
              <a:rPr lang="it-IT" sz="4400" b="1" dirty="0" err="1">
                <a:effectLst/>
                <a:latin typeface="Garamond" panose="02020404030301010803" pitchFamily="18" charset="0"/>
                <a:ea typeface="GFS Didot"/>
                <a:cs typeface="GFS Didot"/>
              </a:rPr>
              <a:t>emergency</a:t>
            </a:r>
            <a:r>
              <a:rPr lang="it-IT" sz="4400" b="1" dirty="0">
                <a:effectLst/>
                <a:latin typeface="Garamond" panose="02020404030301010803" pitchFamily="18" charset="0"/>
                <a:ea typeface="GFS Didot"/>
                <a:cs typeface="GFS Didot"/>
              </a:rPr>
              <a:t> </a:t>
            </a:r>
            <a:r>
              <a:rPr lang="it-IT" sz="4400" b="1" dirty="0" err="1">
                <a:effectLst/>
                <a:latin typeface="Garamond" panose="02020404030301010803" pitchFamily="18" charset="0"/>
                <a:ea typeface="GFS Didot"/>
                <a:cs typeface="GFS Didot"/>
              </a:rPr>
              <a:t>norms</a:t>
            </a:r>
            <a:r>
              <a:rPr lang="it-IT" sz="4400" b="1" dirty="0">
                <a:effectLst/>
                <a:latin typeface="Garamond" panose="02020404030301010803" pitchFamily="18" charset="0"/>
                <a:ea typeface="GFS Didot"/>
                <a:cs typeface="GFS Didot"/>
              </a:rPr>
              <a:t> </a:t>
            </a:r>
            <a:r>
              <a:rPr lang="it-IT" sz="4400" b="1" dirty="0" err="1">
                <a:effectLst/>
                <a:latin typeface="Garamond" panose="02020404030301010803" pitchFamily="18" charset="0"/>
                <a:ea typeface="GFS Didot"/>
                <a:cs typeface="GFS Didot"/>
              </a:rPr>
              <a:t>into</a:t>
            </a:r>
            <a:r>
              <a:rPr lang="it-IT" sz="4400" b="1" dirty="0">
                <a:effectLst/>
                <a:latin typeface="Garamond" panose="02020404030301010803" pitchFamily="18" charset="0"/>
                <a:ea typeface="GFS Didot"/>
                <a:cs typeface="GFS Didot"/>
              </a:rPr>
              <a:t> </a:t>
            </a:r>
            <a:r>
              <a:rPr lang="it-IT" sz="4400" b="1" dirty="0" err="1">
                <a:effectLst/>
                <a:latin typeface="Garamond" panose="02020404030301010803" pitchFamily="18" charset="0"/>
                <a:ea typeface="GFS Didot"/>
                <a:cs typeface="GFS Didot"/>
              </a:rPr>
              <a:t>daily</a:t>
            </a:r>
            <a:r>
              <a:rPr lang="it-IT" sz="4400" b="1" dirty="0">
                <a:effectLst/>
                <a:latin typeface="Garamond" panose="02020404030301010803" pitchFamily="18" charset="0"/>
                <a:ea typeface="GFS Didot"/>
                <a:cs typeface="GFS Didot"/>
              </a:rPr>
              <a:t> life</a:t>
            </a:r>
            <a:endParaRPr lang="fr-BE" sz="4400" dirty="0">
              <a:effectLst/>
              <a:latin typeface="Garamond" panose="02020404030301010803" pitchFamily="18" charset="0"/>
              <a:ea typeface="Arial" panose="020B0604020202020204" pitchFamily="34" charset="0"/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B8EBAB6-98F0-6B01-4115-2613EF55ED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7048" y="4599432"/>
            <a:ext cx="9144000" cy="1536192"/>
          </a:xfrm>
        </p:spPr>
        <p:txBody>
          <a:bodyPr>
            <a:normAutofit/>
          </a:bodyPr>
          <a:lstStyle/>
          <a:p>
            <a:endParaRPr lang="fr-FR" sz="1500" b="1" dirty="0">
              <a:solidFill>
                <a:srgbClr val="FFFFFF"/>
              </a:solidFill>
              <a:latin typeface="Garamond" panose="02020404030301010803" pitchFamily="18" charset="0"/>
            </a:endParaRPr>
          </a:p>
          <a:p>
            <a:r>
              <a:rPr lang="fr-FR" sz="1500" b="1" dirty="0">
                <a:solidFill>
                  <a:srgbClr val="FFFFFF"/>
                </a:solidFill>
                <a:latin typeface="Garamond" panose="02020404030301010803" pitchFamily="18" charset="0"/>
              </a:rPr>
              <a:t>EUROCRIM 2023</a:t>
            </a:r>
          </a:p>
          <a:p>
            <a:r>
              <a:rPr lang="fr-FR" sz="1500" b="1" dirty="0">
                <a:solidFill>
                  <a:srgbClr val="FFFFFF"/>
                </a:solidFill>
                <a:latin typeface="Garamond" panose="02020404030301010803" pitchFamily="18" charset="0"/>
              </a:rPr>
              <a:t>Firenze – 8th </a:t>
            </a:r>
            <a:r>
              <a:rPr lang="fr-FR" sz="1500" b="1" dirty="0" err="1">
                <a:solidFill>
                  <a:srgbClr val="FFFFFF"/>
                </a:solidFill>
                <a:latin typeface="Garamond" panose="02020404030301010803" pitchFamily="18" charset="0"/>
              </a:rPr>
              <a:t>September</a:t>
            </a:r>
            <a:r>
              <a:rPr lang="fr-FR" sz="1500" b="1" dirty="0">
                <a:solidFill>
                  <a:srgbClr val="FFFFFF"/>
                </a:solidFill>
                <a:latin typeface="Garamond" panose="02020404030301010803" pitchFamily="18" charset="0"/>
              </a:rPr>
              <a:t> 2023</a:t>
            </a:r>
          </a:p>
          <a:p>
            <a:r>
              <a:rPr lang="fr-FR" sz="1500" b="1" dirty="0">
                <a:solidFill>
                  <a:srgbClr val="FFFFFF"/>
                </a:solidFill>
                <a:latin typeface="Garamond" panose="02020404030301010803" pitchFamily="18" charset="0"/>
              </a:rPr>
              <a:t>Diletta Tatti</a:t>
            </a:r>
          </a:p>
        </p:txBody>
      </p:sp>
      <p:sp>
        <p:nvSpPr>
          <p:cNvPr id="16" name="sketchy line">
            <a:extLst>
              <a:ext uri="{FF2B5EF4-FFF2-40B4-BE49-F238E27FC236}">
                <a16:creationId xmlns:a16="http://schemas.microsoft.com/office/drawing/2014/main" id="{9F6380B4-6A1C-481E-8408-B4E6C75B9B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4368623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rgbClr val="FFFFFF">
                <a:alpha val="75000"/>
              </a:srgb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4490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02A2A63-5AAC-F5EE-264D-5DDA5AE87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r-FR" dirty="0">
                <a:latin typeface="Garamond" panose="02020404030301010803" pitchFamily="18" charset="0"/>
              </a:rPr>
              <a:t>Interactions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FF3BB4F-D0DC-71EC-85A5-AA931BC6EF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buNone/>
            </a:pPr>
            <a:endParaRPr lang="fr-BE" sz="3200" dirty="0">
              <a:effectLst/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defendant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prosecuted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for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taking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part in a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gathering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 the public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space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(a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protest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by </a:t>
            </a:r>
            <a:r>
              <a:rPr lang="fr-BE" sz="3200" i="1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 santé en lutte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 Even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before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any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debate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takes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place,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acquitted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the public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prosecutor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raised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plea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relating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to the incorrect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legal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basis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used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The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defendant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argued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that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his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wife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had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been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convicted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 few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weeks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earlier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of the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same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offence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using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the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same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wording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the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same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legal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basis. The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judge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looks a bit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embarassed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tells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him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that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his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wife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will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have to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appeal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the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decision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The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defendant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leaves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the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courtroom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angry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not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knowing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whether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the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appeal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deadline has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passed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for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his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sz="32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wife</a:t>
            </a:r>
            <a:r>
              <a:rPr lang="fr-BE" sz="3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86386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777E57D-6A88-4B5B-A068-2BA7FF4E8C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DDB9022-B729-79D1-2EEC-F40DC404A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02920"/>
            <a:ext cx="10509504" cy="1975104"/>
          </a:xfrm>
        </p:spPr>
        <p:txBody>
          <a:bodyPr anchor="b">
            <a:normAutofit/>
          </a:bodyPr>
          <a:lstStyle/>
          <a:p>
            <a:pPr algn="r"/>
            <a:r>
              <a:rPr lang="fr-FR" sz="5400" dirty="0">
                <a:latin typeface="Garamond" panose="02020404030301010803" pitchFamily="18" charset="0"/>
              </a:rPr>
              <a:t>Sociology of the </a:t>
            </a:r>
            <a:r>
              <a:rPr lang="fr-FR" sz="5400" dirty="0" err="1">
                <a:latin typeface="Garamond" panose="02020404030301010803" pitchFamily="18" charset="0"/>
              </a:rPr>
              <a:t>defendants</a:t>
            </a:r>
            <a:endParaRPr lang="fr-FR" sz="5400" dirty="0">
              <a:latin typeface="Garamond" panose="02020404030301010803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7117410-A2A4-4085-9ADC-46744551DB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2772" y="0"/>
            <a:ext cx="10506456" cy="1913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9F74EB5-E547-4FB4-95F5-BCC788F3C4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2894076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79C8FF3-DB6F-4B25-C007-A4552145F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2980944"/>
            <a:ext cx="10509504" cy="3651504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fr-FR" sz="2400" dirty="0" err="1">
                <a:latin typeface="Garamond" panose="02020404030301010803" pitchFamily="18" charset="0"/>
              </a:rPr>
              <a:t>Many</a:t>
            </a:r>
            <a:r>
              <a:rPr lang="fr-FR" sz="2400" dirty="0">
                <a:latin typeface="Garamond" panose="02020404030301010803" pitchFamily="18" charset="0"/>
              </a:rPr>
              <a:t> defaults</a:t>
            </a:r>
          </a:p>
          <a:p>
            <a:pPr marL="0" indent="0" algn="ctr">
              <a:buNone/>
            </a:pPr>
            <a:r>
              <a:rPr lang="fr-FR" sz="2400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43% fail to </a:t>
            </a:r>
            <a:r>
              <a:rPr lang="fr-FR" sz="2400" dirty="0" err="1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appear</a:t>
            </a:r>
            <a:r>
              <a:rPr lang="fr-FR" sz="2400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 </a:t>
            </a:r>
            <a:r>
              <a:rPr lang="fr-FR" sz="2400" dirty="0" err="1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before</a:t>
            </a:r>
            <a:r>
              <a:rPr lang="fr-FR" sz="2400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 court</a:t>
            </a:r>
          </a:p>
          <a:p>
            <a:pPr marL="0" indent="0" algn="ctr">
              <a:buNone/>
            </a:pPr>
            <a:endParaRPr lang="fr-FR" sz="2200" dirty="0"/>
          </a:p>
          <a:p>
            <a:pPr algn="ctr">
              <a:buFont typeface="Wingdings" pitchFamily="2" charset="2"/>
              <a:buChar char="Ø"/>
            </a:pPr>
            <a:r>
              <a:rPr lang="fr-FR" sz="2400" dirty="0">
                <a:latin typeface="Garamond" panose="02020404030301010803" pitchFamily="18" charset="0"/>
              </a:rPr>
              <a:t> No or </a:t>
            </a:r>
            <a:r>
              <a:rPr lang="fr-FR" sz="2400" dirty="0" err="1">
                <a:latin typeface="Garamond" panose="02020404030301010803" pitchFamily="18" charset="0"/>
              </a:rPr>
              <a:t>poor</a:t>
            </a:r>
            <a:r>
              <a:rPr lang="fr-FR" sz="2400" dirty="0">
                <a:latin typeface="Garamond" panose="02020404030301010803" pitchFamily="18" charset="0"/>
              </a:rPr>
              <a:t> </a:t>
            </a:r>
            <a:r>
              <a:rPr lang="fr-FR" sz="2400" dirty="0" err="1">
                <a:latin typeface="Garamond" panose="02020404030301010803" pitchFamily="18" charset="0"/>
              </a:rPr>
              <a:t>experience</a:t>
            </a:r>
            <a:r>
              <a:rPr lang="fr-FR" sz="2400" dirty="0">
                <a:latin typeface="Garamond" panose="02020404030301010803" pitchFamily="18" charset="0"/>
              </a:rPr>
              <a:t> in </a:t>
            </a:r>
            <a:r>
              <a:rPr lang="fr-FR" sz="2400" dirty="0" err="1">
                <a:latin typeface="Garamond" panose="02020404030301010803" pitchFamily="18" charset="0"/>
              </a:rPr>
              <a:t>criminal</a:t>
            </a:r>
            <a:r>
              <a:rPr lang="fr-FR" sz="2400" dirty="0">
                <a:latin typeface="Garamond" panose="02020404030301010803" pitchFamily="18" charset="0"/>
              </a:rPr>
              <a:t> courts</a:t>
            </a:r>
          </a:p>
          <a:p>
            <a:pPr marL="0" indent="0" algn="ctr">
              <a:buNone/>
            </a:pPr>
            <a:endParaRPr lang="fr-FR" sz="2400" dirty="0">
              <a:latin typeface="Garamond" panose="02020404030301010803" pitchFamily="18" charset="0"/>
            </a:endParaRPr>
          </a:p>
          <a:p>
            <a:pPr algn="ctr">
              <a:buFont typeface="Wingdings" pitchFamily="2" charset="2"/>
              <a:buChar char="Ø"/>
            </a:pPr>
            <a:r>
              <a:rPr lang="fr-FR" sz="2400" dirty="0" err="1">
                <a:latin typeface="Garamond" panose="02020404030301010803" pitchFamily="18" charset="0"/>
              </a:rPr>
              <a:t>Defendants</a:t>
            </a:r>
            <a:r>
              <a:rPr lang="fr-FR" sz="2400" dirty="0">
                <a:latin typeface="Garamond" panose="02020404030301010803" pitchFamily="18" charset="0"/>
              </a:rPr>
              <a:t> </a:t>
            </a:r>
            <a:r>
              <a:rPr lang="fr-FR" sz="2400" dirty="0" err="1">
                <a:latin typeface="Garamond" panose="02020404030301010803" pitchFamily="18" charset="0"/>
              </a:rPr>
              <a:t>mostly</a:t>
            </a:r>
            <a:r>
              <a:rPr lang="fr-FR" sz="2400" dirty="0">
                <a:latin typeface="Garamond" panose="02020404030301010803" pitchFamily="18" charset="0"/>
              </a:rPr>
              <a:t> </a:t>
            </a:r>
            <a:r>
              <a:rPr lang="fr-FR" sz="2400" dirty="0" err="1">
                <a:latin typeface="Garamond" panose="02020404030301010803" pitchFamily="18" charset="0"/>
              </a:rPr>
              <a:t>without</a:t>
            </a:r>
            <a:r>
              <a:rPr lang="fr-FR" sz="2400" dirty="0">
                <a:latin typeface="Garamond" panose="02020404030301010803" pitchFamily="18" charset="0"/>
              </a:rPr>
              <a:t> a </a:t>
            </a:r>
            <a:r>
              <a:rPr lang="fr-FR" sz="2400" dirty="0" err="1">
                <a:latin typeface="Garamond" panose="02020404030301010803" pitchFamily="18" charset="0"/>
              </a:rPr>
              <a:t>lawyer</a:t>
            </a:r>
            <a:endParaRPr lang="fr-FR" sz="2400" dirty="0">
              <a:latin typeface="Garamond" panose="02020404030301010803" pitchFamily="18" charset="0"/>
            </a:endParaRPr>
          </a:p>
          <a:p>
            <a:pPr marL="0" indent="0" algn="ctr">
              <a:buNone/>
            </a:pPr>
            <a:r>
              <a:rPr lang="fr-FR" sz="2400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1/3 of the </a:t>
            </a:r>
            <a:r>
              <a:rPr lang="fr-FR" sz="2400" dirty="0" err="1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defendants</a:t>
            </a:r>
            <a:r>
              <a:rPr lang="fr-FR" sz="2400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 </a:t>
            </a:r>
            <a:r>
              <a:rPr lang="fr-FR" sz="2400" dirty="0" err="1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accompanied</a:t>
            </a:r>
            <a:r>
              <a:rPr lang="fr-FR" sz="2400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 by a </a:t>
            </a:r>
            <a:r>
              <a:rPr lang="fr-FR" sz="2400" dirty="0" err="1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lawyer</a:t>
            </a:r>
            <a:endParaRPr lang="fr-FR" sz="2400" u="sng" dirty="0">
              <a:solidFill>
                <a:schemeClr val="accent2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pPr algn="ctr">
              <a:buFont typeface="Wingdings" pitchFamily="2" charset="2"/>
              <a:buChar char="Ø"/>
            </a:pPr>
            <a:endParaRPr lang="fr-FR" sz="2200" dirty="0"/>
          </a:p>
          <a:p>
            <a:pPr>
              <a:buFontTx/>
              <a:buChar char="-"/>
            </a:pPr>
            <a:endParaRPr lang="fr-FR" sz="2200" dirty="0"/>
          </a:p>
          <a:p>
            <a:pPr>
              <a:buFontTx/>
              <a:buChar char="-"/>
            </a:pPr>
            <a:endParaRPr lang="fr-FR" sz="2200" dirty="0"/>
          </a:p>
        </p:txBody>
      </p:sp>
    </p:spTree>
    <p:extLst>
      <p:ext uri="{BB962C8B-B14F-4D97-AF65-F5344CB8AC3E}">
        <p14:creationId xmlns:p14="http://schemas.microsoft.com/office/powerpoint/2010/main" val="3177051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7E61EF-BA7C-DE52-890E-930434CDE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r-FR" sz="4400" dirty="0">
                <a:latin typeface="Garamond" panose="02020404030301010803" pitchFamily="18" charset="0"/>
              </a:rPr>
              <a:t>Sociology of the </a:t>
            </a:r>
            <a:r>
              <a:rPr lang="fr-FR" sz="4400" dirty="0" err="1">
                <a:latin typeface="Garamond" panose="02020404030301010803" pitchFamily="18" charset="0"/>
              </a:rPr>
              <a:t>defendants</a:t>
            </a:r>
            <a:br>
              <a:rPr lang="fr-FR" sz="4400" dirty="0">
                <a:latin typeface="Garamond" panose="02020404030301010803" pitchFamily="18" charset="0"/>
              </a:rPr>
            </a:br>
            <a:r>
              <a:rPr lang="fr-FR" sz="4400" dirty="0">
                <a:latin typeface="Garamond" panose="02020404030301010803" pitchFamily="18" charset="0"/>
              </a:rPr>
              <a:t>(total : 188)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855C3D1-DD00-0854-FC2B-C4246D2051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Font typeface="Wingdings" pitchFamily="2" charset="2"/>
              <a:buChar char="Ø"/>
            </a:pPr>
            <a:endParaRPr lang="fr-FR" dirty="0">
              <a:latin typeface="Garamond" panose="02020404030301010803" pitchFamily="18" charset="0"/>
            </a:endParaRPr>
          </a:p>
          <a:p>
            <a:pPr algn="ctr">
              <a:buFont typeface="Wingdings" pitchFamily="2" charset="2"/>
              <a:buChar char="Ø"/>
            </a:pPr>
            <a:r>
              <a:rPr lang="fr-FR" sz="2800" dirty="0"/>
              <a:t> </a:t>
            </a:r>
            <a:r>
              <a:rPr lang="fr-FR" sz="2800" dirty="0" err="1">
                <a:latin typeface="Garamond" panose="02020404030301010803" pitchFamily="18" charset="0"/>
              </a:rPr>
              <a:t>Mainly</a:t>
            </a:r>
            <a:r>
              <a:rPr lang="fr-FR" sz="2800" dirty="0">
                <a:latin typeface="Garamond" panose="02020404030301010803" pitchFamily="18" charset="0"/>
              </a:rPr>
              <a:t> </a:t>
            </a:r>
            <a:r>
              <a:rPr lang="fr-FR" sz="2800" dirty="0" err="1">
                <a:latin typeface="Garamond" panose="02020404030301010803" pitchFamily="18" charset="0"/>
              </a:rPr>
              <a:t>youngsters</a:t>
            </a:r>
            <a:endParaRPr lang="fr-FR" sz="2800" dirty="0">
              <a:latin typeface="Garamond" panose="02020404030301010803" pitchFamily="18" charset="0"/>
            </a:endParaRPr>
          </a:p>
          <a:p>
            <a:pPr marL="0" indent="0" algn="ctr">
              <a:buNone/>
            </a:pPr>
            <a:endParaRPr lang="fr-FR" dirty="0">
              <a:latin typeface="Garamond" panose="02020404030301010803" pitchFamily="18" charset="0"/>
            </a:endParaRPr>
          </a:p>
          <a:p>
            <a:pPr marL="0" indent="0" algn="ctr">
              <a:buNone/>
            </a:pPr>
            <a:endParaRPr lang="fr-FR" sz="2800" dirty="0">
              <a:solidFill>
                <a:schemeClr val="accent2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pPr marL="0" indent="0" algn="ctr">
              <a:buNone/>
            </a:pPr>
            <a:endParaRPr lang="fr-FR" sz="2800" dirty="0">
              <a:solidFill>
                <a:schemeClr val="accent2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pPr marL="0" indent="0" algn="ctr">
              <a:buNone/>
            </a:pPr>
            <a:endParaRPr lang="fr-FR" sz="2800" dirty="0">
              <a:solidFill>
                <a:schemeClr val="accent2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pPr marL="0" indent="0" algn="ctr">
              <a:buNone/>
            </a:pPr>
            <a:endParaRPr lang="fr-FR" sz="2800" dirty="0">
              <a:solidFill>
                <a:schemeClr val="accent2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pPr algn="ctr">
              <a:buFont typeface="Wingdings" pitchFamily="2" charset="2"/>
              <a:buChar char="Ø"/>
            </a:pPr>
            <a:r>
              <a:rPr lang="fr-FR" sz="2800" dirty="0" err="1">
                <a:latin typeface="Garamond" panose="02020404030301010803" pitchFamily="18" charset="0"/>
              </a:rPr>
              <a:t>Mainly</a:t>
            </a:r>
            <a:r>
              <a:rPr lang="fr-FR" sz="2800" dirty="0">
                <a:latin typeface="Garamond" panose="02020404030301010803" pitchFamily="18" charset="0"/>
              </a:rPr>
              <a:t> men </a:t>
            </a:r>
          </a:p>
          <a:p>
            <a:pPr marL="0" indent="0" algn="ctr">
              <a:buNone/>
            </a:pPr>
            <a:r>
              <a:rPr lang="fr-FR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134 men and 54 </a:t>
            </a:r>
            <a:r>
              <a:rPr lang="fr-FR" dirty="0" err="1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women</a:t>
            </a:r>
            <a:endParaRPr lang="fr-FR" sz="2800" dirty="0">
              <a:solidFill>
                <a:schemeClr val="accent2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pPr marL="0" indent="0" algn="ctr">
              <a:buNone/>
            </a:pPr>
            <a:endParaRPr lang="fr-FR" dirty="0">
              <a:latin typeface="Garamond" panose="02020404030301010803" pitchFamily="18" charset="0"/>
            </a:endParaRPr>
          </a:p>
          <a:p>
            <a:pPr algn="ctr">
              <a:buFont typeface="Wingdings" pitchFamily="2" charset="2"/>
              <a:buChar char="Ø"/>
            </a:pPr>
            <a:r>
              <a:rPr lang="fr-FR" sz="2800" dirty="0" err="1">
                <a:latin typeface="Garamond" panose="02020404030301010803" pitchFamily="18" charset="0"/>
              </a:rPr>
              <a:t>Mainly</a:t>
            </a:r>
            <a:r>
              <a:rPr lang="fr-FR" sz="2800" dirty="0">
                <a:latin typeface="Garamond" panose="02020404030301010803" pitchFamily="18" charset="0"/>
              </a:rPr>
              <a:t> of </a:t>
            </a:r>
            <a:r>
              <a:rPr lang="fr-FR" sz="2800" dirty="0" err="1">
                <a:latin typeface="Garamond" panose="02020404030301010803" pitchFamily="18" charset="0"/>
              </a:rPr>
              <a:t>belgian</a:t>
            </a:r>
            <a:r>
              <a:rPr lang="fr-FR" sz="2800" dirty="0">
                <a:latin typeface="Garamond" panose="02020404030301010803" pitchFamily="18" charset="0"/>
              </a:rPr>
              <a:t> </a:t>
            </a:r>
            <a:r>
              <a:rPr lang="fr-FR" sz="2800" dirty="0" err="1">
                <a:latin typeface="Garamond" panose="02020404030301010803" pitchFamily="18" charset="0"/>
              </a:rPr>
              <a:t>nationality</a:t>
            </a:r>
            <a:endParaRPr lang="fr-FR" sz="2800" dirty="0">
              <a:latin typeface="Garamond" panose="02020404030301010803" pitchFamily="18" charset="0"/>
            </a:endParaRPr>
          </a:p>
          <a:p>
            <a:pPr marL="0" indent="0" algn="ctr">
              <a:buNone/>
            </a:pPr>
            <a:endParaRPr lang="fr-FR" sz="2800" dirty="0">
              <a:solidFill>
                <a:schemeClr val="accent2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pPr marL="0" indent="0" algn="ctr">
              <a:buNone/>
            </a:pPr>
            <a:endParaRPr lang="fr-FR" dirty="0"/>
          </a:p>
        </p:txBody>
      </p:sp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A3A48F27-8489-2514-3724-22244E73E8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9008074"/>
              </p:ext>
            </p:extLst>
          </p:nvPr>
        </p:nvGraphicFramePr>
        <p:xfrm>
          <a:off x="3693227" y="2731324"/>
          <a:ext cx="5450773" cy="13083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9665">
                  <a:extLst>
                    <a:ext uri="{9D8B030D-6E8A-4147-A177-3AD203B41FA5}">
                      <a16:colId xmlns:a16="http://schemas.microsoft.com/office/drawing/2014/main" val="4002490202"/>
                    </a:ext>
                  </a:extLst>
                </a:gridCol>
                <a:gridCol w="2169202">
                  <a:extLst>
                    <a:ext uri="{9D8B030D-6E8A-4147-A177-3AD203B41FA5}">
                      <a16:colId xmlns:a16="http://schemas.microsoft.com/office/drawing/2014/main" val="3349421030"/>
                    </a:ext>
                  </a:extLst>
                </a:gridCol>
                <a:gridCol w="1151906">
                  <a:extLst>
                    <a:ext uri="{9D8B030D-6E8A-4147-A177-3AD203B41FA5}">
                      <a16:colId xmlns:a16="http://schemas.microsoft.com/office/drawing/2014/main" val="513920974"/>
                    </a:ext>
                  </a:extLst>
                </a:gridCol>
              </a:tblGrid>
              <a:tr h="576846">
                <a:tc>
                  <a:txBody>
                    <a:bodyPr/>
                    <a:lstStyle/>
                    <a:p>
                      <a:pPr algn="ctr"/>
                      <a:r>
                        <a:rPr lang="fr-FR" b="0" dirty="0">
                          <a:solidFill>
                            <a:schemeClr val="tx1"/>
                          </a:solidFill>
                        </a:rPr>
                        <a:t>18-25 </a:t>
                      </a:r>
                      <a:r>
                        <a:rPr lang="fr-FR" b="0" dirty="0" err="1">
                          <a:solidFill>
                            <a:schemeClr val="tx1"/>
                          </a:solidFill>
                        </a:rPr>
                        <a:t>years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0" dirty="0">
                          <a:solidFill>
                            <a:schemeClr val="tx1"/>
                          </a:solidFill>
                        </a:rPr>
                        <a:t>108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0" dirty="0">
                          <a:solidFill>
                            <a:schemeClr val="tx1"/>
                          </a:solidFill>
                        </a:rPr>
                        <a:t>58 %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7273000"/>
                  </a:ext>
                </a:extLst>
              </a:tr>
              <a:tr h="358782">
                <a:tc>
                  <a:txBody>
                    <a:bodyPr/>
                    <a:lstStyle/>
                    <a:p>
                      <a:pPr algn="ctr"/>
                      <a:r>
                        <a:rPr lang="fr-FR" b="0" dirty="0">
                          <a:solidFill>
                            <a:schemeClr val="tx1"/>
                          </a:solidFill>
                        </a:rPr>
                        <a:t>18-22 </a:t>
                      </a:r>
                      <a:r>
                        <a:rPr lang="fr-FR" b="0" dirty="0" err="1">
                          <a:solidFill>
                            <a:schemeClr val="tx1"/>
                          </a:solidFill>
                        </a:rPr>
                        <a:t>years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0" dirty="0">
                          <a:solidFill>
                            <a:schemeClr val="tx1"/>
                          </a:solidFill>
                        </a:rPr>
                        <a:t>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0" dirty="0">
                          <a:solidFill>
                            <a:schemeClr val="tx1"/>
                          </a:solidFill>
                        </a:rPr>
                        <a:t>42 %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6135823"/>
                  </a:ext>
                </a:extLst>
              </a:tr>
              <a:tr h="358782">
                <a:tc>
                  <a:txBody>
                    <a:bodyPr/>
                    <a:lstStyle/>
                    <a:p>
                      <a:pPr algn="ctr"/>
                      <a:r>
                        <a:rPr lang="fr-FR" b="0" dirty="0">
                          <a:solidFill>
                            <a:schemeClr val="tx1"/>
                          </a:solidFill>
                        </a:rPr>
                        <a:t>18-20 </a:t>
                      </a:r>
                      <a:r>
                        <a:rPr lang="fr-FR" b="0" dirty="0" err="1">
                          <a:solidFill>
                            <a:schemeClr val="tx1"/>
                          </a:solidFill>
                        </a:rPr>
                        <a:t>years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0" dirty="0">
                          <a:solidFill>
                            <a:schemeClr val="tx1"/>
                          </a:solidFill>
                        </a:rPr>
                        <a:t>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0" dirty="0">
                          <a:solidFill>
                            <a:schemeClr val="tx1"/>
                          </a:solidFill>
                        </a:rPr>
                        <a:t>28 %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11065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7404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017517EF-BD4D-4055-BDB4-A322C53568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0ADDB668-2CA4-4D2B-9C34-3487CA330B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1553" y="304802"/>
            <a:ext cx="11097349" cy="1573149"/>
          </a:xfrm>
          <a:prstGeom prst="rect">
            <a:avLst/>
          </a:prstGeom>
          <a:ln w="12700">
            <a:solidFill>
              <a:srgbClr val="DEDEDE"/>
            </a:solidFill>
          </a:ln>
          <a:effectLst>
            <a:outerShdw blurRad="50800" dist="38100" dir="2700000" algn="tl" rotWithShape="0">
              <a:schemeClr val="bg2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B4F2632-FA27-BF3C-DD85-DB25537CA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690" y="405575"/>
            <a:ext cx="6430414" cy="13716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kern="1200" dirty="0">
                <a:solidFill>
                  <a:schemeClr val="tx1"/>
                </a:solidFill>
                <a:latin typeface="Garamond" panose="02020404030301010803" pitchFamily="18" charset="0"/>
              </a:rPr>
              <a:t>Sentencing : figures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568BC19-F052-4108-93E1-6A3D1DEC07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4784" y="764424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5FD337D-4D6B-4C8B-B6F5-121097E098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126032" y="1067264"/>
            <a:ext cx="1021458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EC758DFE-FB8B-DB42-DAC3-CF0820E5EE5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071273"/>
              </p:ext>
            </p:extLst>
          </p:nvPr>
        </p:nvGraphicFramePr>
        <p:xfrm>
          <a:off x="2347966" y="2091095"/>
          <a:ext cx="7499534" cy="420624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6234154">
                  <a:extLst>
                    <a:ext uri="{9D8B030D-6E8A-4147-A177-3AD203B41FA5}">
                      <a16:colId xmlns:a16="http://schemas.microsoft.com/office/drawing/2014/main" val="217693669"/>
                    </a:ext>
                  </a:extLst>
                </a:gridCol>
                <a:gridCol w="1265380">
                  <a:extLst>
                    <a:ext uri="{9D8B030D-6E8A-4147-A177-3AD203B41FA5}">
                      <a16:colId xmlns:a16="http://schemas.microsoft.com/office/drawing/2014/main" val="2719024828"/>
                    </a:ext>
                  </a:extLst>
                </a:gridCol>
              </a:tblGrid>
              <a:tr h="525780">
                <a:tc>
                  <a:txBody>
                    <a:bodyPr/>
                    <a:lstStyle/>
                    <a:p>
                      <a:pPr algn="ctr"/>
                      <a:r>
                        <a:rPr lang="fr-FR" sz="2600" b="0" dirty="0">
                          <a:latin typeface="Garamond" panose="02020404030301010803" pitchFamily="18" charset="0"/>
                        </a:rPr>
                        <a:t>Acquittals</a:t>
                      </a:r>
                    </a:p>
                  </a:txBody>
                  <a:tcPr marL="99374" marR="99374" marT="49687" marB="496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600" b="0">
                          <a:latin typeface="Garamond" panose="02020404030301010803" pitchFamily="18" charset="0"/>
                        </a:rPr>
                        <a:t>17</a:t>
                      </a:r>
                    </a:p>
                  </a:txBody>
                  <a:tcPr marL="99374" marR="99374" marT="49687" marB="49687"/>
                </a:tc>
                <a:extLst>
                  <a:ext uri="{0D108BD9-81ED-4DB2-BD59-A6C34878D82A}">
                    <a16:rowId xmlns:a16="http://schemas.microsoft.com/office/drawing/2014/main" val="3466692351"/>
                  </a:ext>
                </a:extLst>
              </a:tr>
              <a:tr h="525780">
                <a:tc>
                  <a:txBody>
                    <a:bodyPr/>
                    <a:lstStyle/>
                    <a:p>
                      <a:pPr algn="ctr"/>
                      <a:r>
                        <a:rPr lang="fr-FR" sz="2600" b="0" dirty="0">
                          <a:latin typeface="Garamond" panose="02020404030301010803" pitchFamily="18" charset="0"/>
                        </a:rPr>
                        <a:t>Suspensions of sentence</a:t>
                      </a:r>
                    </a:p>
                  </a:txBody>
                  <a:tcPr marL="99374" marR="99374" marT="49687" marB="496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600" b="0">
                          <a:latin typeface="Garamond" panose="02020404030301010803" pitchFamily="18" charset="0"/>
                        </a:rPr>
                        <a:t>7</a:t>
                      </a:r>
                    </a:p>
                  </a:txBody>
                  <a:tcPr marL="99374" marR="99374" marT="49687" marB="49687"/>
                </a:tc>
                <a:extLst>
                  <a:ext uri="{0D108BD9-81ED-4DB2-BD59-A6C34878D82A}">
                    <a16:rowId xmlns:a16="http://schemas.microsoft.com/office/drawing/2014/main" val="3358522589"/>
                  </a:ext>
                </a:extLst>
              </a:tr>
              <a:tr h="525780">
                <a:tc>
                  <a:txBody>
                    <a:bodyPr/>
                    <a:lstStyle/>
                    <a:p>
                      <a:pPr algn="ctr"/>
                      <a:r>
                        <a:rPr lang="fr-FR" sz="2600" b="0" dirty="0">
                          <a:latin typeface="Garamond" panose="02020404030301010803" pitchFamily="18" charset="0"/>
                        </a:rPr>
                        <a:t>Work sentences</a:t>
                      </a:r>
                    </a:p>
                  </a:txBody>
                  <a:tcPr marL="99374" marR="99374" marT="49687" marB="496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600" b="0">
                          <a:latin typeface="Garamond" panose="02020404030301010803" pitchFamily="18" charset="0"/>
                        </a:rPr>
                        <a:t>8</a:t>
                      </a:r>
                    </a:p>
                  </a:txBody>
                  <a:tcPr marL="99374" marR="99374" marT="49687" marB="49687"/>
                </a:tc>
                <a:extLst>
                  <a:ext uri="{0D108BD9-81ED-4DB2-BD59-A6C34878D82A}">
                    <a16:rowId xmlns:a16="http://schemas.microsoft.com/office/drawing/2014/main" val="1103841926"/>
                  </a:ext>
                </a:extLst>
              </a:tr>
              <a:tr h="525780">
                <a:tc>
                  <a:txBody>
                    <a:bodyPr/>
                    <a:lstStyle/>
                    <a:p>
                      <a:pPr algn="ctr"/>
                      <a:r>
                        <a:rPr lang="fr-FR" sz="2600" b="0" dirty="0">
                          <a:latin typeface="Garamond" panose="02020404030301010803" pitchFamily="18" charset="0"/>
                        </a:rPr>
                        <a:t>Fines (</a:t>
                      </a:r>
                      <a:r>
                        <a:rPr lang="fr-FR" sz="2600" b="0" dirty="0" err="1">
                          <a:latin typeface="Garamond" panose="02020404030301010803" pitchFamily="18" charset="0"/>
                        </a:rPr>
                        <a:t>totally</a:t>
                      </a:r>
                      <a:r>
                        <a:rPr lang="fr-FR" sz="2600" b="0" dirty="0">
                          <a:latin typeface="Garamond" panose="02020404030301010803" pitchFamily="18" charset="0"/>
                        </a:rPr>
                        <a:t> </a:t>
                      </a:r>
                      <a:r>
                        <a:rPr lang="fr-FR" sz="2600" b="0" dirty="0" err="1">
                          <a:latin typeface="Garamond" panose="02020404030301010803" pitchFamily="18" charset="0"/>
                        </a:rPr>
                        <a:t>suspended</a:t>
                      </a:r>
                      <a:r>
                        <a:rPr lang="fr-FR" sz="2600" b="0" dirty="0">
                          <a:latin typeface="Garamond" panose="02020404030301010803" pitchFamily="18" charset="0"/>
                        </a:rPr>
                        <a:t>)</a:t>
                      </a:r>
                    </a:p>
                  </a:txBody>
                  <a:tcPr marL="99374" marR="99374" marT="49687" marB="496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600" b="0">
                          <a:latin typeface="Garamond" panose="02020404030301010803" pitchFamily="18" charset="0"/>
                        </a:rPr>
                        <a:t>10</a:t>
                      </a:r>
                    </a:p>
                  </a:txBody>
                  <a:tcPr marL="99374" marR="99374" marT="49687" marB="49687"/>
                </a:tc>
                <a:extLst>
                  <a:ext uri="{0D108BD9-81ED-4DB2-BD59-A6C34878D82A}">
                    <a16:rowId xmlns:a16="http://schemas.microsoft.com/office/drawing/2014/main" val="2085693030"/>
                  </a:ext>
                </a:extLst>
              </a:tr>
              <a:tr h="525780">
                <a:tc>
                  <a:txBody>
                    <a:bodyPr/>
                    <a:lstStyle/>
                    <a:p>
                      <a:pPr algn="ctr"/>
                      <a:r>
                        <a:rPr lang="fr-FR" sz="2600" b="0" dirty="0">
                          <a:latin typeface="Garamond" panose="02020404030301010803" pitchFamily="18" charset="0"/>
                        </a:rPr>
                        <a:t>Fines (</a:t>
                      </a:r>
                      <a:r>
                        <a:rPr lang="fr-FR" sz="2600" b="0" dirty="0" err="1">
                          <a:latin typeface="Garamond" panose="02020404030301010803" pitchFamily="18" charset="0"/>
                        </a:rPr>
                        <a:t>partially</a:t>
                      </a:r>
                      <a:r>
                        <a:rPr lang="fr-FR" sz="2600" b="0" dirty="0">
                          <a:latin typeface="Garamond" panose="02020404030301010803" pitchFamily="18" charset="0"/>
                        </a:rPr>
                        <a:t> </a:t>
                      </a:r>
                      <a:r>
                        <a:rPr lang="fr-FR" sz="2600" b="0" dirty="0" err="1">
                          <a:latin typeface="Garamond" panose="02020404030301010803" pitchFamily="18" charset="0"/>
                        </a:rPr>
                        <a:t>suspended</a:t>
                      </a:r>
                      <a:r>
                        <a:rPr lang="fr-FR" sz="2600" b="0" dirty="0">
                          <a:latin typeface="Garamond" panose="02020404030301010803" pitchFamily="18" charset="0"/>
                        </a:rPr>
                        <a:t>)</a:t>
                      </a:r>
                    </a:p>
                  </a:txBody>
                  <a:tcPr marL="99374" marR="99374" marT="49687" marB="496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600" b="0">
                          <a:latin typeface="Garamond" panose="02020404030301010803" pitchFamily="18" charset="0"/>
                        </a:rPr>
                        <a:t>58</a:t>
                      </a:r>
                    </a:p>
                  </a:txBody>
                  <a:tcPr marL="99374" marR="99374" marT="49687" marB="49687"/>
                </a:tc>
                <a:extLst>
                  <a:ext uri="{0D108BD9-81ED-4DB2-BD59-A6C34878D82A}">
                    <a16:rowId xmlns:a16="http://schemas.microsoft.com/office/drawing/2014/main" val="1200499731"/>
                  </a:ext>
                </a:extLst>
              </a:tr>
              <a:tr h="525780">
                <a:tc>
                  <a:txBody>
                    <a:bodyPr/>
                    <a:lstStyle/>
                    <a:p>
                      <a:pPr algn="ctr"/>
                      <a:r>
                        <a:rPr lang="fr-FR" sz="2600" b="0" dirty="0">
                          <a:latin typeface="Garamond" panose="02020404030301010803" pitchFamily="18" charset="0"/>
                        </a:rPr>
                        <a:t>Fines (effective)</a:t>
                      </a:r>
                    </a:p>
                  </a:txBody>
                  <a:tcPr marL="99374" marR="99374" marT="49687" marB="496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600" b="0">
                          <a:latin typeface="Garamond" panose="02020404030301010803" pitchFamily="18" charset="0"/>
                        </a:rPr>
                        <a:t>81</a:t>
                      </a:r>
                    </a:p>
                  </a:txBody>
                  <a:tcPr marL="99374" marR="99374" marT="49687" marB="49687"/>
                </a:tc>
                <a:extLst>
                  <a:ext uri="{0D108BD9-81ED-4DB2-BD59-A6C34878D82A}">
                    <a16:rowId xmlns:a16="http://schemas.microsoft.com/office/drawing/2014/main" val="563979030"/>
                  </a:ext>
                </a:extLst>
              </a:tr>
              <a:tr h="525780">
                <a:tc>
                  <a:txBody>
                    <a:bodyPr/>
                    <a:lstStyle/>
                    <a:p>
                      <a:pPr algn="ctr"/>
                      <a:r>
                        <a:rPr lang="fr-FR" sz="2600" b="0" dirty="0">
                          <a:latin typeface="Garamond" panose="02020404030301010803" pitchFamily="18" charset="0"/>
                        </a:rPr>
                        <a:t>Prison</a:t>
                      </a:r>
                    </a:p>
                  </a:txBody>
                  <a:tcPr marL="99374" marR="99374" marT="49687" marB="496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600" b="0" dirty="0">
                          <a:latin typeface="Garamond" panose="02020404030301010803" pitchFamily="18" charset="0"/>
                        </a:rPr>
                        <a:t>1</a:t>
                      </a:r>
                    </a:p>
                  </a:txBody>
                  <a:tcPr marL="99374" marR="99374" marT="49687" marB="49687"/>
                </a:tc>
                <a:extLst>
                  <a:ext uri="{0D108BD9-81ED-4DB2-BD59-A6C34878D82A}">
                    <a16:rowId xmlns:a16="http://schemas.microsoft.com/office/drawing/2014/main" val="1866708098"/>
                  </a:ext>
                </a:extLst>
              </a:tr>
              <a:tr h="525780">
                <a:tc>
                  <a:txBody>
                    <a:bodyPr/>
                    <a:lstStyle/>
                    <a:p>
                      <a:pPr algn="ctr"/>
                      <a:r>
                        <a:rPr lang="fr-FR" sz="2600" b="0" dirty="0" err="1">
                          <a:latin typeface="Garamond" panose="02020404030301010803" pitchFamily="18" charset="0"/>
                        </a:rPr>
                        <a:t>Irregular</a:t>
                      </a:r>
                      <a:r>
                        <a:rPr lang="fr-FR" sz="2600" b="0" dirty="0">
                          <a:latin typeface="Garamond" panose="02020404030301010803" pitchFamily="18" charset="0"/>
                        </a:rPr>
                        <a:t> </a:t>
                      </a:r>
                      <a:r>
                        <a:rPr lang="fr-FR" sz="2600" b="0" dirty="0" err="1">
                          <a:latin typeface="Garamond" panose="02020404030301010803" pitchFamily="18" charset="0"/>
                        </a:rPr>
                        <a:t>proceedings</a:t>
                      </a:r>
                      <a:endParaRPr lang="fr-FR" sz="2600" b="0" dirty="0">
                        <a:latin typeface="Garamond" panose="02020404030301010803" pitchFamily="18" charset="0"/>
                      </a:endParaRPr>
                    </a:p>
                  </a:txBody>
                  <a:tcPr marL="99374" marR="99374" marT="49687" marB="496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600" b="0" dirty="0">
                          <a:latin typeface="Garamond" panose="02020404030301010803" pitchFamily="18" charset="0"/>
                        </a:rPr>
                        <a:t>6</a:t>
                      </a:r>
                    </a:p>
                  </a:txBody>
                  <a:tcPr marL="99374" marR="99374" marT="49687" marB="49687"/>
                </a:tc>
                <a:extLst>
                  <a:ext uri="{0D108BD9-81ED-4DB2-BD59-A6C34878D82A}">
                    <a16:rowId xmlns:a16="http://schemas.microsoft.com/office/drawing/2014/main" val="788359652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E1B47833-19D5-D458-7EC7-356DA1C04357}"/>
              </a:ext>
            </a:extLst>
          </p:cNvPr>
          <p:cNvSpPr txBox="1"/>
          <p:nvPr/>
        </p:nvSpPr>
        <p:spPr>
          <a:xfrm>
            <a:off x="8449056" y="1024128"/>
            <a:ext cx="2010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latin typeface="Garamond" panose="02020404030301010803" pitchFamily="18" charset="0"/>
              </a:rPr>
              <a:t>Total : 188 </a:t>
            </a:r>
            <a:r>
              <a:rPr lang="fr-FR" dirty="0" err="1">
                <a:latin typeface="Garamond" panose="02020404030301010803" pitchFamily="18" charset="0"/>
              </a:rPr>
              <a:t>decisions</a:t>
            </a:r>
            <a:endParaRPr lang="fr-FR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160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A52B99F1-B2DC-437E-A8A1-A57F2F29F8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55F8BA08-3E38-4B70-B93A-74F08E0922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684398"/>
            <a:ext cx="11167447" cy="5206040"/>
          </a:xfrm>
          <a:prstGeom prst="rect">
            <a:avLst/>
          </a:prstGeom>
          <a:ln w="12700">
            <a:solidFill>
              <a:srgbClr val="E1E1E1"/>
            </a:solidFill>
          </a:ln>
          <a:effectLst>
            <a:outerShdw blurRad="50800" dist="38100" dir="2700000" algn="tl" rotWithShape="0">
              <a:schemeClr val="bg2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91915FA-F7FB-FB0F-6A91-44212DDFE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5029" y="1092857"/>
            <a:ext cx="4044760" cy="4389120"/>
          </a:xfrm>
        </p:spPr>
        <p:txBody>
          <a:bodyPr>
            <a:normAutofit/>
          </a:bodyPr>
          <a:lstStyle/>
          <a:p>
            <a:r>
              <a:rPr lang="fr-FR" sz="3600" dirty="0" err="1">
                <a:latin typeface="Garamond" panose="02020404030301010803" pitchFamily="18" charset="0"/>
              </a:rPr>
              <a:t>Sentencing</a:t>
            </a:r>
            <a:r>
              <a:rPr lang="fr-FR" sz="3600" dirty="0">
                <a:latin typeface="Garamond" panose="02020404030301010803" pitchFamily="18" charset="0"/>
              </a:rPr>
              <a:t> : </a:t>
            </a:r>
            <a:r>
              <a:rPr lang="fr-FR" sz="3600" dirty="0" err="1">
                <a:latin typeface="Garamond" panose="02020404030301010803" pitchFamily="18" charset="0"/>
              </a:rPr>
              <a:t>findings</a:t>
            </a:r>
            <a:endParaRPr lang="fr-FR" sz="3600" dirty="0">
              <a:latin typeface="Garamond" panose="02020404030301010803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57F1B33-79AB-4A71-8CEC-4546D709B8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2935374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40358DC-9D86-7444-5013-C1A6C37CC1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2679" y="1092857"/>
            <a:ext cx="5670087" cy="438912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fr-FR" sz="2000" dirty="0"/>
          </a:p>
          <a:p>
            <a:pPr algn="ctr">
              <a:buFont typeface="Wingdings" pitchFamily="2" charset="2"/>
              <a:buChar char="Ø"/>
            </a:pPr>
            <a:r>
              <a:rPr lang="fr-FR" sz="2000" dirty="0">
                <a:latin typeface="Garamond" panose="02020404030301010803" pitchFamily="18" charset="0"/>
              </a:rPr>
              <a:t> </a:t>
            </a:r>
            <a:r>
              <a:rPr lang="fr-FR" dirty="0">
                <a:latin typeface="Garamond" panose="02020404030301010803" pitchFamily="18" charset="0"/>
              </a:rPr>
              <a:t>Fines : a « </a:t>
            </a:r>
            <a:r>
              <a:rPr lang="fr-FR" dirty="0" err="1">
                <a:latin typeface="Garamond" panose="02020404030301010803" pitchFamily="18" charset="0"/>
              </a:rPr>
              <a:t>price</a:t>
            </a:r>
            <a:r>
              <a:rPr lang="fr-FR" dirty="0">
                <a:latin typeface="Garamond" panose="02020404030301010803" pitchFamily="18" charset="0"/>
              </a:rPr>
              <a:t> </a:t>
            </a:r>
            <a:r>
              <a:rPr lang="fr-FR" dirty="0" err="1">
                <a:latin typeface="Garamond" panose="02020404030301010803" pitchFamily="18" charset="0"/>
              </a:rPr>
              <a:t>list</a:t>
            </a:r>
            <a:r>
              <a:rPr lang="fr-FR" dirty="0">
                <a:latin typeface="Garamond" panose="02020404030301010803" pitchFamily="18" charset="0"/>
              </a:rPr>
              <a:t> »</a:t>
            </a:r>
          </a:p>
          <a:p>
            <a:pPr marL="0" indent="0" algn="ctr">
              <a:buNone/>
            </a:pPr>
            <a:endParaRPr lang="fr-FR" dirty="0">
              <a:latin typeface="Garamond" panose="02020404030301010803" pitchFamily="18" charset="0"/>
            </a:endParaRPr>
          </a:p>
          <a:p>
            <a:pPr algn="ctr">
              <a:buFont typeface="Wingdings" pitchFamily="2" charset="2"/>
              <a:buChar char="Ø"/>
            </a:pPr>
            <a:r>
              <a:rPr lang="fr-FR" dirty="0">
                <a:latin typeface="Garamond" panose="02020404030301010803" pitchFamily="18" charset="0"/>
              </a:rPr>
              <a:t>The « </a:t>
            </a:r>
            <a:r>
              <a:rPr lang="fr-FR" dirty="0" err="1">
                <a:latin typeface="Garamond" panose="02020404030301010803" pitchFamily="18" charset="0"/>
              </a:rPr>
              <a:t>lockdown</a:t>
            </a:r>
            <a:r>
              <a:rPr lang="fr-FR" dirty="0">
                <a:latin typeface="Garamond" panose="02020404030301010803" pitchFamily="18" charset="0"/>
              </a:rPr>
              <a:t> parties »</a:t>
            </a:r>
          </a:p>
          <a:p>
            <a:pPr marL="0" indent="0" algn="ctr">
              <a:buNone/>
            </a:pPr>
            <a:endParaRPr lang="fr-FR" dirty="0">
              <a:latin typeface="Garamond" panose="02020404030301010803" pitchFamily="18" charset="0"/>
            </a:endParaRPr>
          </a:p>
          <a:p>
            <a:pPr algn="ctr">
              <a:buFont typeface="Wingdings" pitchFamily="2" charset="2"/>
              <a:buChar char="Ø"/>
            </a:pPr>
            <a:r>
              <a:rPr lang="fr-FR" dirty="0">
                <a:latin typeface="Garamond" panose="02020404030301010803" pitchFamily="18" charset="0"/>
              </a:rPr>
              <a:t> The moral </a:t>
            </a:r>
            <a:r>
              <a:rPr lang="fr-FR" dirty="0" err="1">
                <a:latin typeface="Garamond" panose="02020404030301010803" pitchFamily="18" charset="0"/>
              </a:rPr>
              <a:t>burden</a:t>
            </a:r>
            <a:r>
              <a:rPr lang="fr-FR" dirty="0">
                <a:latin typeface="Garamond" panose="02020404030301010803" pitchFamily="18" charset="0"/>
              </a:rPr>
              <a:t> of Covid </a:t>
            </a:r>
            <a:r>
              <a:rPr lang="fr-FR" dirty="0" err="1">
                <a:latin typeface="Garamond" panose="02020404030301010803" pitchFamily="18" charset="0"/>
              </a:rPr>
              <a:t>offences</a:t>
            </a:r>
            <a:endParaRPr lang="fr-FR" dirty="0">
              <a:latin typeface="Garamond" panose="02020404030301010803" pitchFamily="18" charset="0"/>
            </a:endParaRPr>
          </a:p>
          <a:p>
            <a:pPr>
              <a:buFont typeface="Wingdings" pitchFamily="2" charset="2"/>
              <a:buChar char="Ø"/>
            </a:pP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239180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777E57D-6A88-4B5B-A068-2BA7FF4E8C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601C508-3C65-29FA-211F-F8BB30BF1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02920"/>
            <a:ext cx="10509504" cy="1975104"/>
          </a:xfrm>
        </p:spPr>
        <p:txBody>
          <a:bodyPr anchor="b">
            <a:normAutofit/>
          </a:bodyPr>
          <a:lstStyle/>
          <a:p>
            <a:pPr algn="ctr"/>
            <a:r>
              <a:rPr lang="fr-FR" sz="5400" dirty="0" err="1">
                <a:latin typeface="Garamond" panose="02020404030301010803" pitchFamily="18" charset="0"/>
              </a:rPr>
              <a:t>Appeals</a:t>
            </a:r>
            <a:r>
              <a:rPr lang="fr-FR" sz="5400" dirty="0">
                <a:latin typeface="Garamond" panose="02020404030301010803" pitchFamily="18" charset="0"/>
              </a:rPr>
              <a:t> and oppositions</a:t>
            </a:r>
            <a:br>
              <a:rPr lang="fr-FR" sz="5400" dirty="0">
                <a:latin typeface="Garamond" panose="02020404030301010803" pitchFamily="18" charset="0"/>
              </a:rPr>
            </a:br>
            <a:endParaRPr lang="fr-FR" sz="5400" dirty="0">
              <a:latin typeface="Garamond" panose="02020404030301010803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7117410-A2A4-4085-9ADC-46744551DB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2772" y="0"/>
            <a:ext cx="10506456" cy="1913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9F74EB5-E547-4FB4-95F5-BCC788F3C4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2894076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13F5B0D-6E36-B096-9C27-4EBD3F3371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2894076"/>
            <a:ext cx="10509504" cy="3150108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fr-FR" sz="3700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2 589 </a:t>
            </a:r>
            <a:r>
              <a:rPr lang="fr-FR" sz="3700" dirty="0" err="1">
                <a:latin typeface="Garamond" panose="02020404030301010803" pitchFamily="18" charset="0"/>
              </a:rPr>
              <a:t>judgements</a:t>
            </a:r>
            <a:r>
              <a:rPr lang="fr-FR" sz="3700" dirty="0">
                <a:latin typeface="Garamond" panose="02020404030301010803" pitchFamily="18" charset="0"/>
              </a:rPr>
              <a:t> </a:t>
            </a:r>
            <a:r>
              <a:rPr lang="fr-FR" sz="3700" dirty="0" err="1">
                <a:latin typeface="Garamond" panose="02020404030301010803" pitchFamily="18" charset="0"/>
              </a:rPr>
              <a:t>between</a:t>
            </a:r>
            <a:r>
              <a:rPr lang="fr-FR" sz="3700" dirty="0">
                <a:latin typeface="Garamond" panose="02020404030301010803" pitchFamily="18" charset="0"/>
              </a:rPr>
              <a:t> </a:t>
            </a:r>
            <a:r>
              <a:rPr lang="fr-FR" sz="3700" dirty="0" err="1">
                <a:latin typeface="Garamond" panose="02020404030301010803" pitchFamily="18" charset="0"/>
              </a:rPr>
              <a:t>july</a:t>
            </a:r>
            <a:r>
              <a:rPr lang="fr-FR" sz="3700" dirty="0">
                <a:latin typeface="Garamond" panose="02020404030301010803" pitchFamily="18" charset="0"/>
              </a:rPr>
              <a:t> 2020 and </a:t>
            </a:r>
            <a:r>
              <a:rPr lang="fr-FR" sz="3700" dirty="0" err="1">
                <a:latin typeface="Garamond" panose="02020404030301010803" pitchFamily="18" charset="0"/>
              </a:rPr>
              <a:t>april</a:t>
            </a:r>
            <a:r>
              <a:rPr lang="fr-FR" sz="3700" dirty="0">
                <a:latin typeface="Garamond" panose="02020404030301010803" pitchFamily="18" charset="0"/>
              </a:rPr>
              <a:t> 2022</a:t>
            </a:r>
          </a:p>
          <a:p>
            <a:pPr marL="0" indent="0" algn="ctr">
              <a:buNone/>
            </a:pPr>
            <a:endParaRPr lang="fr-FR" sz="3700" dirty="0">
              <a:latin typeface="Garamond" panose="02020404030301010803" pitchFamily="18" charset="0"/>
            </a:endParaRPr>
          </a:p>
          <a:p>
            <a:pPr algn="ctr">
              <a:buFont typeface="Wingdings" pitchFamily="2" charset="2"/>
              <a:buChar char="Ø"/>
            </a:pPr>
            <a:r>
              <a:rPr lang="fr-FR" sz="3700" dirty="0">
                <a:latin typeface="Garamond" panose="02020404030301010803" pitchFamily="18" charset="0"/>
              </a:rPr>
              <a:t> </a:t>
            </a:r>
            <a:r>
              <a:rPr lang="fr-FR" sz="3500" dirty="0" err="1">
                <a:latin typeface="Garamond" panose="02020404030301010803" pitchFamily="18" charset="0"/>
              </a:rPr>
              <a:t>Appeals</a:t>
            </a:r>
            <a:r>
              <a:rPr lang="fr-FR" sz="3500" dirty="0">
                <a:latin typeface="Garamond" panose="02020404030301010803" pitchFamily="18" charset="0"/>
              </a:rPr>
              <a:t> on </a:t>
            </a:r>
            <a:r>
              <a:rPr lang="fr-FR" sz="3500" dirty="0" err="1">
                <a:latin typeface="Garamond" panose="02020404030301010803" pitchFamily="18" charset="0"/>
              </a:rPr>
              <a:t>april</a:t>
            </a:r>
            <a:r>
              <a:rPr lang="fr-FR" sz="3500" dirty="0">
                <a:latin typeface="Garamond" panose="02020404030301010803" pitchFamily="18" charset="0"/>
              </a:rPr>
              <a:t> the 30th 2022 : </a:t>
            </a:r>
            <a:r>
              <a:rPr lang="fr-FR" sz="3500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127</a:t>
            </a:r>
          </a:p>
          <a:p>
            <a:pPr marL="0" indent="0" algn="ctr">
              <a:buNone/>
            </a:pPr>
            <a:endParaRPr lang="fr-FR" sz="3500" dirty="0">
              <a:solidFill>
                <a:schemeClr val="accent2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pPr algn="ctr">
              <a:buFont typeface="Wingdings" pitchFamily="2" charset="2"/>
              <a:buChar char="Ø"/>
            </a:pPr>
            <a:r>
              <a:rPr lang="fr-FR" sz="3500" dirty="0">
                <a:latin typeface="Garamond" panose="02020404030301010803" pitchFamily="18" charset="0"/>
              </a:rPr>
              <a:t>Oppositions on </a:t>
            </a:r>
            <a:r>
              <a:rPr lang="fr-FR" sz="3500" dirty="0" err="1">
                <a:latin typeface="Garamond" panose="02020404030301010803" pitchFamily="18" charset="0"/>
              </a:rPr>
              <a:t>april</a:t>
            </a:r>
            <a:r>
              <a:rPr lang="fr-FR" sz="3500" dirty="0">
                <a:latin typeface="Garamond" panose="02020404030301010803" pitchFamily="18" charset="0"/>
              </a:rPr>
              <a:t> the 19th 2022 : </a:t>
            </a:r>
            <a:r>
              <a:rPr lang="fr-FR" sz="3500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78</a:t>
            </a:r>
            <a:endParaRPr lang="fr-FR" sz="1800" dirty="0">
              <a:latin typeface="Garamond" panose="02020404030301010803" pitchFamily="18" charset="0"/>
            </a:endParaRPr>
          </a:p>
          <a:p>
            <a:pPr marL="0" indent="0" algn="r">
              <a:buNone/>
            </a:pPr>
            <a:r>
              <a:rPr lang="fr-FR" sz="1800" dirty="0">
                <a:latin typeface="Garamond" panose="02020404030301010803" pitchFamily="18" charset="0"/>
              </a:rPr>
              <a:t>(Source : Brussels </a:t>
            </a:r>
            <a:r>
              <a:rPr lang="fr-FR" sz="1800" dirty="0" err="1">
                <a:latin typeface="Garamond" panose="02020404030301010803" pitchFamily="18" charset="0"/>
              </a:rPr>
              <a:t>Prosecutor’s</a:t>
            </a:r>
            <a:r>
              <a:rPr lang="fr-FR" sz="1800" dirty="0">
                <a:latin typeface="Garamond" panose="02020404030301010803" pitchFamily="18" charset="0"/>
              </a:rPr>
              <a:t> Office)</a:t>
            </a:r>
          </a:p>
        </p:txBody>
      </p:sp>
    </p:spTree>
    <p:extLst>
      <p:ext uri="{BB962C8B-B14F-4D97-AF65-F5344CB8AC3E}">
        <p14:creationId xmlns:p14="http://schemas.microsoft.com/office/powerpoint/2010/main" val="3936818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AD76F3E-3A97-486B-B402-44400A8B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1FF65F3-8E8A-447B-92FD-E256DC245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093788"/>
            <a:ext cx="10506455" cy="296720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8000" kern="1200" dirty="0">
                <a:solidFill>
                  <a:schemeClr val="tx1"/>
                </a:solidFill>
                <a:latin typeface="Garamond" panose="02020404030301010803" pitchFamily="18" charset="0"/>
              </a:rPr>
              <a:t>Conclusions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1E25028-EB44-213E-5E22-312C071188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400924" y="4619624"/>
            <a:ext cx="3946779" cy="1038225"/>
          </a:xfrm>
        </p:spPr>
        <p:txBody>
          <a:bodyPr vert="horz" lIns="91440" tIns="45720" rIns="91440" bIns="45720" rtlCol="0">
            <a:normAutofit/>
          </a:bodyPr>
          <a:lstStyle/>
          <a:p>
            <a:pPr algn="r"/>
            <a:endParaRPr lang="en-US" sz="24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91F6B52-91F4-4AEB-B6DB-29FEBCF28C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4331166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CD6F061-7C53-44F4-9794-953DB70A45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9346882" y="2348839"/>
            <a:ext cx="54864" cy="39467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2986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52F611-E226-749A-7D3A-490E50E42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F743D79-C89F-36F6-1534-D508F6712F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>
                <a:solidFill>
                  <a:schemeClr val="tx1">
                    <a:alpha val="55000"/>
                  </a:schemeClr>
                </a:solidFill>
                <a:latin typeface="Garamond" panose="02020404030301010803" pitchFamily="18" charset="0"/>
              </a:rPr>
              <a:t>Speech presented in the framework of the PER-FNRS Research “The repression of Covid offences: </a:t>
            </a:r>
            <a:r>
              <a:rPr lang="en-US" sz="3600" dirty="0" err="1">
                <a:solidFill>
                  <a:schemeClr val="tx1">
                    <a:alpha val="55000"/>
                  </a:schemeClr>
                </a:solidFill>
                <a:latin typeface="Garamond" panose="02020404030301010803" pitchFamily="18" charset="0"/>
              </a:rPr>
              <a:t>administratization</a:t>
            </a:r>
            <a:r>
              <a:rPr lang="en-US" sz="3600" dirty="0">
                <a:solidFill>
                  <a:schemeClr val="tx1">
                    <a:alpha val="55000"/>
                  </a:schemeClr>
                </a:solidFill>
                <a:latin typeface="Garamond" panose="02020404030301010803" pitchFamily="18" charset="0"/>
              </a:rPr>
              <a:t> of criminal justice and respect of fundamental rights”.</a:t>
            </a:r>
          </a:p>
          <a:p>
            <a:pPr marL="0" indent="0" algn="ctr">
              <a:buNone/>
            </a:pPr>
            <a:r>
              <a:rPr lang="en-US" sz="3600" dirty="0">
                <a:solidFill>
                  <a:schemeClr val="tx1">
                    <a:alpha val="55000"/>
                  </a:schemeClr>
                </a:solidFill>
                <a:latin typeface="Garamond" panose="02020404030301010803" pitchFamily="18" charset="0"/>
              </a:rPr>
              <a:t> </a:t>
            </a:r>
          </a:p>
          <a:p>
            <a:pPr marL="0" indent="0" algn="ctr">
              <a:buNone/>
            </a:pPr>
            <a:r>
              <a:rPr lang="en-US" sz="2800" dirty="0">
                <a:solidFill>
                  <a:schemeClr val="tx1">
                    <a:alpha val="55000"/>
                  </a:schemeClr>
                </a:solidFill>
                <a:latin typeface="Garamond" panose="02020404030301010803" pitchFamily="18" charset="0"/>
              </a:rPr>
              <a:t>conducted at the University Saint-Louis of Brussels (Christine Guillain and Diletta Tatti) in partnership with the National Institute for Criminalistics and Criminology – NICC (Alexia </a:t>
            </a:r>
            <a:r>
              <a:rPr lang="en-US" sz="2800" dirty="0" err="1">
                <a:solidFill>
                  <a:schemeClr val="tx1">
                    <a:alpha val="55000"/>
                  </a:schemeClr>
                </a:solidFill>
                <a:latin typeface="Garamond" panose="02020404030301010803" pitchFamily="18" charset="0"/>
              </a:rPr>
              <a:t>Jonckheere</a:t>
            </a:r>
            <a:r>
              <a:rPr lang="en-US" sz="2800" dirty="0">
                <a:solidFill>
                  <a:schemeClr val="tx1">
                    <a:alpha val="55000"/>
                  </a:schemeClr>
                </a:solidFill>
                <a:latin typeface="Garamond" panose="02020404030301010803" pitchFamily="18" charset="0"/>
              </a:rPr>
              <a:t> and Elodie </a:t>
            </a:r>
            <a:r>
              <a:rPr lang="en-US" sz="2800" dirty="0" err="1">
                <a:solidFill>
                  <a:schemeClr val="tx1">
                    <a:alpha val="55000"/>
                  </a:schemeClr>
                </a:solidFill>
                <a:latin typeface="Garamond" panose="02020404030301010803" pitchFamily="18" charset="0"/>
              </a:rPr>
              <a:t>Schils</a:t>
            </a:r>
            <a:r>
              <a:rPr lang="en-US" sz="2800" dirty="0">
                <a:solidFill>
                  <a:schemeClr val="tx1">
                    <a:alpha val="55000"/>
                  </a:schemeClr>
                </a:solidFill>
                <a:latin typeface="Garamond" panose="02020404030301010803" pitchFamily="18" charset="0"/>
              </a:rPr>
              <a:t>) </a:t>
            </a:r>
            <a:endParaRPr lang="fr-FR" sz="2800" dirty="0">
              <a:solidFill>
                <a:schemeClr val="tx1">
                  <a:alpha val="55000"/>
                </a:schemeClr>
              </a:solidFill>
              <a:latin typeface="Garamond" panose="02020404030301010803" pitchFamily="18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5807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94EC84-20A3-72A8-9BAE-0DCB5CAF6E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err="1">
                <a:latin typeface="Garamond" panose="02020404030301010803" pitchFamily="18" charset="0"/>
              </a:rPr>
              <a:t>Fieldwork</a:t>
            </a:r>
            <a:endParaRPr lang="fr-FR" dirty="0">
              <a:latin typeface="Garamond" panose="02020404030301010803" pitchFamily="18" charset="0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DEDA53A-2EFD-6086-72A8-FF2770BEE2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4960"/>
            <a:ext cx="10515600" cy="45920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dirty="0">
              <a:latin typeface="Garamond" panose="02020404030301010803" pitchFamily="18" charset="0"/>
            </a:endParaRPr>
          </a:p>
          <a:p>
            <a:pPr marL="0" indent="0" algn="ctr">
              <a:buNone/>
            </a:pPr>
            <a:endParaRPr lang="fr-FR" dirty="0">
              <a:latin typeface="Garamond" panose="02020404030301010803" pitchFamily="18" charset="0"/>
            </a:endParaRPr>
          </a:p>
          <a:p>
            <a:pPr algn="ctr">
              <a:buFont typeface="Wingdings" pitchFamily="2" charset="2"/>
              <a:buChar char="Ø"/>
            </a:pPr>
            <a:r>
              <a:rPr lang="fr-FR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 </a:t>
            </a:r>
            <a:r>
              <a:rPr lang="fr-FR" dirty="0" err="1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Hearing’s</a:t>
            </a:r>
            <a:r>
              <a:rPr lang="fr-FR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 observations</a:t>
            </a:r>
          </a:p>
          <a:p>
            <a:pPr marL="0" indent="0" algn="ctr">
              <a:buNone/>
            </a:pPr>
            <a:r>
              <a:rPr lang="fr-FR" dirty="0">
                <a:latin typeface="Garamond" panose="02020404030301010803" pitchFamily="18" charset="0"/>
              </a:rPr>
              <a:t>5 audiences </a:t>
            </a:r>
            <a:r>
              <a:rPr lang="fr-FR" sz="2200" dirty="0">
                <a:latin typeface="Garamond" panose="02020404030301010803" pitchFamily="18" charset="0"/>
              </a:rPr>
              <a:t>(</a:t>
            </a:r>
            <a:r>
              <a:rPr lang="fr-FR" sz="2200" dirty="0" err="1">
                <a:latin typeface="Garamond" panose="02020404030301010803" pitchFamily="18" charset="0"/>
              </a:rPr>
              <a:t>February</a:t>
            </a:r>
            <a:r>
              <a:rPr lang="fr-FR" sz="2200" dirty="0">
                <a:latin typeface="Garamond" panose="02020404030301010803" pitchFamily="18" charset="0"/>
              </a:rPr>
              <a:t> - March 2022)</a:t>
            </a:r>
          </a:p>
          <a:p>
            <a:pPr marL="0" indent="0" algn="ctr">
              <a:buNone/>
            </a:pPr>
            <a:r>
              <a:rPr lang="fr-FR" sz="2200" dirty="0">
                <a:latin typeface="Garamond" panose="02020404030301010803" pitchFamily="18" charset="0"/>
              </a:rPr>
              <a:t>French </a:t>
            </a:r>
            <a:r>
              <a:rPr lang="fr-FR" sz="2200" dirty="0" err="1">
                <a:latin typeface="Garamond" panose="02020404030301010803" pitchFamily="18" charset="0"/>
              </a:rPr>
              <a:t>speaking</a:t>
            </a:r>
            <a:r>
              <a:rPr lang="fr-FR" sz="2200" dirty="0">
                <a:latin typeface="Garamond" panose="02020404030301010803" pitchFamily="18" charset="0"/>
              </a:rPr>
              <a:t> police court of Brussels</a:t>
            </a:r>
          </a:p>
          <a:p>
            <a:pPr marL="0" indent="0" algn="ctr">
              <a:buNone/>
            </a:pPr>
            <a:endParaRPr lang="fr-FR" dirty="0">
              <a:latin typeface="Garamond" panose="02020404030301010803" pitchFamily="18" charset="0"/>
            </a:endParaRPr>
          </a:p>
          <a:p>
            <a:pPr algn="ctr">
              <a:buFont typeface="Wingdings" pitchFamily="2" charset="2"/>
              <a:buChar char="Ø"/>
            </a:pPr>
            <a:r>
              <a:rPr lang="fr-FR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Record of </a:t>
            </a:r>
            <a:r>
              <a:rPr lang="fr-FR" dirty="0" err="1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judicial</a:t>
            </a:r>
            <a:r>
              <a:rPr lang="fr-FR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 </a:t>
            </a:r>
            <a:r>
              <a:rPr lang="fr-FR" dirty="0" err="1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decisions</a:t>
            </a:r>
            <a:r>
              <a:rPr lang="fr-FR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 </a:t>
            </a:r>
          </a:p>
          <a:p>
            <a:pPr marL="0" indent="0" algn="ctr">
              <a:buNone/>
            </a:pPr>
            <a:r>
              <a:rPr lang="fr-FR" dirty="0">
                <a:latin typeface="Garamond" panose="02020404030301010803" pitchFamily="18" charset="0"/>
              </a:rPr>
              <a:t>188 </a:t>
            </a:r>
            <a:r>
              <a:rPr lang="fr-FR" dirty="0" err="1">
                <a:latin typeface="Garamond" panose="02020404030301010803" pitchFamily="18" charset="0"/>
              </a:rPr>
              <a:t>judgments</a:t>
            </a:r>
            <a:endParaRPr lang="fr-FR" dirty="0">
              <a:solidFill>
                <a:schemeClr val="accent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3562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C799903-48D5-4A31-A1A2-541072D977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Freeform: Shape 9">
            <a:extLst>
              <a:ext uri="{FF2B5EF4-FFF2-40B4-BE49-F238E27FC236}">
                <a16:creationId xmlns:a16="http://schemas.microsoft.com/office/drawing/2014/main" id="{8EFFF109-FC58-4FD3-BE05-9775A1310F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818889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6E6E6"/>
            </a:solidFill>
          </a:ln>
          <a:effectLst>
            <a:outerShdw blurRad="508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E1B96AD6-92A9-4273-A62B-96A1C3E0B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811477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B4F2632-FA27-BF3C-DD85-DB25537CA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792" y="1161288"/>
            <a:ext cx="3602736" cy="4526280"/>
          </a:xfrm>
        </p:spPr>
        <p:txBody>
          <a:bodyPr>
            <a:normAutofit/>
          </a:bodyPr>
          <a:lstStyle/>
          <a:p>
            <a:r>
              <a:rPr lang="fr-FR" sz="4000" dirty="0">
                <a:latin typeface="Garamond" panose="02020404030301010803" pitchFamily="18" charset="0"/>
              </a:rPr>
              <a:t>Record of </a:t>
            </a:r>
            <a:r>
              <a:rPr lang="fr-FR" sz="4000" dirty="0" err="1">
                <a:latin typeface="Garamond" panose="02020404030301010803" pitchFamily="18" charset="0"/>
              </a:rPr>
              <a:t>judicial</a:t>
            </a:r>
            <a:r>
              <a:rPr lang="fr-FR" sz="4000" dirty="0">
                <a:latin typeface="Garamond" panose="02020404030301010803" pitchFamily="18" charset="0"/>
              </a:rPr>
              <a:t> </a:t>
            </a:r>
            <a:r>
              <a:rPr lang="fr-FR" sz="4000" dirty="0" err="1">
                <a:latin typeface="Garamond" panose="02020404030301010803" pitchFamily="18" charset="0"/>
              </a:rPr>
              <a:t>decisions</a:t>
            </a:r>
            <a:r>
              <a:rPr lang="fr-FR" sz="4000" dirty="0">
                <a:latin typeface="Garamond" panose="02020404030301010803" pitchFamily="18" charset="0"/>
              </a:rPr>
              <a:t>: </a:t>
            </a:r>
            <a:br>
              <a:rPr lang="fr-FR" sz="4000" dirty="0">
                <a:latin typeface="Garamond" panose="02020404030301010803" pitchFamily="18" charset="0"/>
              </a:rPr>
            </a:br>
            <a:r>
              <a:rPr lang="fr-FR" sz="4000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type of </a:t>
            </a:r>
            <a:r>
              <a:rPr lang="fr-FR" sz="4000" dirty="0" err="1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offences</a:t>
            </a:r>
            <a:endParaRPr lang="fr-FR" sz="4000" dirty="0">
              <a:solidFill>
                <a:schemeClr val="accent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102049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D31684E-ECED-D9E2-9215-89402D4CE5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4149" y="932688"/>
            <a:ext cx="5916603" cy="4992624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fr-FR" dirty="0">
              <a:latin typeface="Garamond" panose="02020404030301010803" pitchFamily="18" charset="0"/>
            </a:endParaRPr>
          </a:p>
          <a:p>
            <a:pPr>
              <a:buFontTx/>
              <a:buChar char="-"/>
            </a:pPr>
            <a:endParaRPr lang="fr-FR" dirty="0">
              <a:latin typeface="Garamond" panose="02020404030301010803" pitchFamily="18" charset="0"/>
            </a:endParaRPr>
          </a:p>
          <a:p>
            <a:pPr>
              <a:buFontTx/>
              <a:buChar char="-"/>
            </a:pPr>
            <a:endParaRPr lang="fr-FR" sz="2000" dirty="0"/>
          </a:p>
          <a:p>
            <a:pPr>
              <a:buFontTx/>
              <a:buChar char="-"/>
            </a:pPr>
            <a:endParaRPr lang="fr-FR" sz="2000" dirty="0"/>
          </a:p>
        </p:txBody>
      </p:sp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0D8B4F3D-4E4D-5BF4-2DFE-5241F4CFF7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8140770"/>
              </p:ext>
            </p:extLst>
          </p:nvPr>
        </p:nvGraphicFramePr>
        <p:xfrm>
          <a:off x="5108448" y="719328"/>
          <a:ext cx="5051552" cy="5693664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3608832">
                  <a:extLst>
                    <a:ext uri="{9D8B030D-6E8A-4147-A177-3AD203B41FA5}">
                      <a16:colId xmlns:a16="http://schemas.microsoft.com/office/drawing/2014/main" val="4230265455"/>
                    </a:ext>
                  </a:extLst>
                </a:gridCol>
                <a:gridCol w="1442720">
                  <a:extLst>
                    <a:ext uri="{9D8B030D-6E8A-4147-A177-3AD203B41FA5}">
                      <a16:colId xmlns:a16="http://schemas.microsoft.com/office/drawing/2014/main" val="1803814775"/>
                    </a:ext>
                  </a:extLst>
                </a:gridCol>
              </a:tblGrid>
              <a:tr h="948944">
                <a:tc>
                  <a:txBody>
                    <a:bodyPr/>
                    <a:lstStyle/>
                    <a:p>
                      <a:endParaRPr lang="fr-FR" dirty="0">
                        <a:latin typeface="Garamond" panose="02020404030301010803" pitchFamily="18" charset="0"/>
                      </a:endParaRPr>
                    </a:p>
                    <a:p>
                      <a:r>
                        <a:rPr lang="fr-FR" dirty="0">
                          <a:latin typeface="Garamond" panose="02020404030301010803" pitchFamily="18" charset="0"/>
                        </a:rPr>
                        <a:t>Ban on </a:t>
                      </a:r>
                      <a:r>
                        <a:rPr lang="fr-FR" dirty="0" err="1">
                          <a:latin typeface="Garamond" panose="02020404030301010803" pitchFamily="18" charset="0"/>
                        </a:rPr>
                        <a:t>gatherings</a:t>
                      </a:r>
                      <a:endParaRPr lang="fr-FR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Garamond" panose="02020404030301010803" pitchFamily="18" charset="0"/>
                      </a:endParaRPr>
                    </a:p>
                    <a:p>
                      <a:pPr algn="ctr"/>
                      <a:r>
                        <a:rPr lang="fr-FR" dirty="0">
                          <a:latin typeface="Garamond" panose="02020404030301010803" pitchFamily="18" charset="0"/>
                        </a:rPr>
                        <a:t>158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1678022"/>
                  </a:ext>
                </a:extLst>
              </a:tr>
              <a:tr h="948944">
                <a:tc>
                  <a:txBody>
                    <a:bodyPr/>
                    <a:lstStyle/>
                    <a:p>
                      <a:endParaRPr lang="fr-FR" dirty="0">
                        <a:latin typeface="Garamond" panose="02020404030301010803" pitchFamily="18" charset="0"/>
                      </a:endParaRPr>
                    </a:p>
                    <a:p>
                      <a:r>
                        <a:rPr lang="fr-FR" dirty="0">
                          <a:latin typeface="Garamond" panose="02020404030301010803" pitchFamily="18" charset="0"/>
                        </a:rPr>
                        <a:t>Not </a:t>
                      </a:r>
                      <a:r>
                        <a:rPr lang="fr-FR" dirty="0" err="1">
                          <a:latin typeface="Garamond" panose="02020404030301010803" pitchFamily="18" charset="0"/>
                        </a:rPr>
                        <a:t>wearing</a:t>
                      </a:r>
                      <a:r>
                        <a:rPr lang="fr-FR" dirty="0">
                          <a:latin typeface="Garamond" panose="02020404030301010803" pitchFamily="18" charset="0"/>
                        </a:rPr>
                        <a:t> a </a:t>
                      </a:r>
                      <a:r>
                        <a:rPr lang="fr-FR" dirty="0" err="1">
                          <a:latin typeface="Garamond" panose="02020404030301010803" pitchFamily="18" charset="0"/>
                        </a:rPr>
                        <a:t>facemask</a:t>
                      </a:r>
                      <a:endParaRPr lang="fr-FR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Garamond" panose="02020404030301010803" pitchFamily="18" charset="0"/>
                      </a:endParaRPr>
                    </a:p>
                    <a:p>
                      <a:pPr algn="ctr"/>
                      <a:r>
                        <a:rPr lang="fr-FR" dirty="0">
                          <a:latin typeface="Garamond" panose="02020404030301010803" pitchFamily="18" charset="0"/>
                        </a:rPr>
                        <a:t> 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8143280"/>
                  </a:ext>
                </a:extLst>
              </a:tr>
              <a:tr h="948944">
                <a:tc>
                  <a:txBody>
                    <a:bodyPr/>
                    <a:lstStyle/>
                    <a:p>
                      <a:endParaRPr lang="fr-FR" dirty="0">
                        <a:latin typeface="Garamond" panose="02020404030301010803" pitchFamily="18" charset="0"/>
                      </a:endParaRPr>
                    </a:p>
                    <a:p>
                      <a:r>
                        <a:rPr lang="fr-FR" dirty="0">
                          <a:latin typeface="Garamond" panose="02020404030301010803" pitchFamily="18" charset="0"/>
                        </a:rPr>
                        <a:t>Non-respect of </a:t>
                      </a:r>
                      <a:r>
                        <a:rPr lang="fr-FR" dirty="0" err="1">
                          <a:latin typeface="Garamond" panose="02020404030301010803" pitchFamily="18" charset="0"/>
                        </a:rPr>
                        <a:t>curfew</a:t>
                      </a:r>
                      <a:endParaRPr lang="fr-FR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Garamond" panose="02020404030301010803" pitchFamily="18" charset="0"/>
                      </a:endParaRPr>
                    </a:p>
                    <a:p>
                      <a:pPr algn="ctr"/>
                      <a:r>
                        <a:rPr lang="fr-FR" dirty="0">
                          <a:latin typeface="Garamond" panose="02020404030301010803" pitchFamily="18" charset="0"/>
                        </a:rPr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3090719"/>
                  </a:ext>
                </a:extLst>
              </a:tr>
              <a:tr h="948944">
                <a:tc>
                  <a:txBody>
                    <a:bodyPr/>
                    <a:lstStyle/>
                    <a:p>
                      <a:endParaRPr lang="fr-FR" dirty="0">
                        <a:latin typeface="Garamond" panose="02020404030301010803" pitchFamily="18" charset="0"/>
                      </a:endParaRPr>
                    </a:p>
                    <a:p>
                      <a:r>
                        <a:rPr lang="fr-FR" dirty="0">
                          <a:latin typeface="Garamond" panose="02020404030301010803" pitchFamily="18" charset="0"/>
                        </a:rPr>
                        <a:t>Obligation to </a:t>
                      </a:r>
                      <a:r>
                        <a:rPr lang="fr-FR" dirty="0" err="1">
                          <a:latin typeface="Garamond" panose="02020404030301010803" pitchFamily="18" charset="0"/>
                        </a:rPr>
                        <a:t>stay</a:t>
                      </a:r>
                      <a:r>
                        <a:rPr lang="fr-FR" dirty="0">
                          <a:latin typeface="Garamond" panose="02020404030301010803" pitchFamily="18" charset="0"/>
                        </a:rPr>
                        <a:t> home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Garamond" panose="02020404030301010803" pitchFamily="18" charset="0"/>
                      </a:endParaRPr>
                    </a:p>
                    <a:p>
                      <a:pPr algn="ctr"/>
                      <a:r>
                        <a:rPr lang="fr-FR" dirty="0">
                          <a:latin typeface="Garamond" panose="02020404030301010803" pitchFamily="18" charset="0"/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9321163"/>
                  </a:ext>
                </a:extLst>
              </a:tr>
              <a:tr h="948944">
                <a:tc>
                  <a:txBody>
                    <a:bodyPr/>
                    <a:lstStyle/>
                    <a:p>
                      <a:endParaRPr lang="fr-FR" dirty="0">
                        <a:latin typeface="Garamond" panose="02020404030301010803" pitchFamily="18" charset="0"/>
                      </a:endParaRPr>
                    </a:p>
                    <a:p>
                      <a:r>
                        <a:rPr lang="fr-FR" dirty="0">
                          <a:latin typeface="Garamond" panose="02020404030301010803" pitchFamily="18" charset="0"/>
                        </a:rPr>
                        <a:t>Non-compliance </a:t>
                      </a:r>
                      <a:r>
                        <a:rPr lang="fr-FR" dirty="0" err="1">
                          <a:latin typeface="Garamond" panose="02020404030301010803" pitchFamily="18" charset="0"/>
                        </a:rPr>
                        <a:t>with</a:t>
                      </a:r>
                      <a:r>
                        <a:rPr lang="fr-FR" dirty="0">
                          <a:latin typeface="Garamond" panose="02020404030301010803" pitchFamily="18" charset="0"/>
                        </a:rPr>
                        <a:t> establishments </a:t>
                      </a:r>
                      <a:r>
                        <a:rPr lang="fr-FR" dirty="0" err="1">
                          <a:latin typeface="Garamond" panose="02020404030301010803" pitchFamily="18" charset="0"/>
                        </a:rPr>
                        <a:t>closures</a:t>
                      </a:r>
                      <a:endParaRPr lang="fr-FR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Garamond" panose="02020404030301010803" pitchFamily="18" charset="0"/>
                      </a:endParaRPr>
                    </a:p>
                    <a:p>
                      <a:pPr algn="ctr"/>
                      <a:r>
                        <a:rPr lang="fr-FR" dirty="0">
                          <a:latin typeface="Garamond" panose="02020404030301010803" pitchFamily="18" charset="0"/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7110667"/>
                  </a:ext>
                </a:extLst>
              </a:tr>
              <a:tr h="948944">
                <a:tc>
                  <a:txBody>
                    <a:bodyPr/>
                    <a:lstStyle/>
                    <a:p>
                      <a:endParaRPr lang="fr-FR" dirty="0">
                        <a:latin typeface="Garamond" panose="02020404030301010803" pitchFamily="18" charset="0"/>
                      </a:endParaRPr>
                    </a:p>
                    <a:p>
                      <a:r>
                        <a:rPr lang="fr-FR" dirty="0" err="1">
                          <a:latin typeface="Garamond" panose="02020404030301010803" pitchFamily="18" charset="0"/>
                        </a:rPr>
                        <a:t>Lack</a:t>
                      </a:r>
                      <a:r>
                        <a:rPr lang="fr-FR" dirty="0">
                          <a:latin typeface="Garamond" panose="02020404030301010803" pitchFamily="18" charset="0"/>
                        </a:rPr>
                        <a:t> of Passenger Locator </a:t>
                      </a:r>
                      <a:r>
                        <a:rPr lang="fr-FR" dirty="0" err="1">
                          <a:latin typeface="Garamond" panose="02020404030301010803" pitchFamily="18" charset="0"/>
                        </a:rPr>
                        <a:t>Form</a:t>
                      </a:r>
                      <a:endParaRPr lang="fr-FR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Garamond" panose="02020404030301010803" pitchFamily="18" charset="0"/>
                      </a:endParaRPr>
                    </a:p>
                    <a:p>
                      <a:pPr algn="ctr"/>
                      <a:r>
                        <a:rPr lang="fr-FR" dirty="0">
                          <a:latin typeface="Garamond" panose="02020404030301010803" pitchFamily="18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11256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0043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736CCBD-C603-0B25-FD1B-578102441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endParaRPr lang="fr-FR" sz="5400" dirty="0">
              <a:latin typeface="Garamond" panose="02020404030301010803" pitchFamily="18" charset="0"/>
            </a:endParaRP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84AA706-844F-E247-1FAC-0ABFF6A7D6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fr-FR" sz="4000" dirty="0">
              <a:latin typeface="Garamond" panose="02020404030301010803" pitchFamily="18" charset="0"/>
            </a:endParaRPr>
          </a:p>
          <a:p>
            <a:pPr marL="514350" indent="-514350">
              <a:buAutoNum type="arabicPeriod"/>
            </a:pPr>
            <a:r>
              <a:rPr lang="it-IT" sz="4000" dirty="0" err="1">
                <a:effectLst/>
                <a:latin typeface="Garamond" panose="02020404030301010803" pitchFamily="18" charset="0"/>
                <a:ea typeface="GFS Didot"/>
                <a:cs typeface="GFS Didot"/>
              </a:rPr>
              <a:t>Narratives</a:t>
            </a:r>
            <a:endParaRPr lang="fr-FR" sz="4000" dirty="0">
              <a:latin typeface="Garamond" panose="02020404030301010803" pitchFamily="18" charset="0"/>
            </a:endParaRPr>
          </a:p>
          <a:p>
            <a:pPr marL="514350" indent="-514350">
              <a:buAutoNum type="arabicPeriod"/>
            </a:pPr>
            <a:r>
              <a:rPr lang="fr-FR" sz="4000" dirty="0">
                <a:latin typeface="Garamond" panose="02020404030301010803" pitchFamily="18" charset="0"/>
              </a:rPr>
              <a:t>Interactions</a:t>
            </a:r>
          </a:p>
          <a:p>
            <a:pPr marL="514350" indent="-514350">
              <a:buAutoNum type="arabicPeriod"/>
            </a:pPr>
            <a:r>
              <a:rPr lang="fr-FR" sz="4000" dirty="0">
                <a:latin typeface="Garamond" panose="02020404030301010803" pitchFamily="18" charset="0"/>
              </a:rPr>
              <a:t>Sociology of the </a:t>
            </a:r>
            <a:r>
              <a:rPr lang="fr-FR" sz="4000" dirty="0" err="1">
                <a:latin typeface="Garamond" panose="02020404030301010803" pitchFamily="18" charset="0"/>
              </a:rPr>
              <a:t>defendants</a:t>
            </a:r>
            <a:endParaRPr lang="fr-FR" sz="4000" dirty="0">
              <a:latin typeface="Garamond" panose="02020404030301010803" pitchFamily="18" charset="0"/>
            </a:endParaRPr>
          </a:p>
          <a:p>
            <a:pPr marL="514350" indent="-514350">
              <a:buAutoNum type="arabicPeriod"/>
            </a:pPr>
            <a:r>
              <a:rPr lang="fr-FR" sz="4000" dirty="0" err="1">
                <a:latin typeface="Garamond" panose="02020404030301010803" pitchFamily="18" charset="0"/>
              </a:rPr>
              <a:t>Sentencing</a:t>
            </a:r>
            <a:endParaRPr lang="fr-FR" sz="4000" dirty="0">
              <a:latin typeface="Garamond" panose="02020404030301010803" pitchFamily="18" charset="0"/>
            </a:endParaRPr>
          </a:p>
          <a:p>
            <a:pPr marL="514350" indent="-514350">
              <a:buAutoNum type="arabicPeriod"/>
            </a:pPr>
            <a:endParaRPr lang="fr-FR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637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048B756-2EA2-38AD-FFE0-15049927B8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/>
          <a:p>
            <a:pPr algn="r"/>
            <a:r>
              <a:rPr lang="fr-FR" sz="4000" dirty="0">
                <a:latin typeface="Garamond" panose="02020404030301010803" pitchFamily="18" charset="0"/>
              </a:rPr>
              <a:t>Narratives : </a:t>
            </a:r>
            <a:r>
              <a:rPr lang="fr-FR" sz="4000" i="1" dirty="0" err="1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parliamentary</a:t>
            </a:r>
            <a:r>
              <a:rPr lang="fr-FR" sz="4000" i="1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 </a:t>
            </a:r>
            <a:r>
              <a:rPr lang="fr-FR" sz="4000" i="1" dirty="0" err="1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works</a:t>
            </a:r>
            <a:endParaRPr lang="fr-FR" sz="4000" i="1" dirty="0">
              <a:solidFill>
                <a:schemeClr val="accent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6DE186B-624D-3C5B-DEB9-09CC96480F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81943"/>
            <a:ext cx="10168128" cy="369502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fr-BE" sz="2400" dirty="0">
              <a:effectLst/>
              <a:latin typeface="Garamond" panose="02020404030301010803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fr-BE" sz="2600" dirty="0">
                <a:latin typeface="Garamond" panose="02020404030301010803" pitchFamily="18" charset="0"/>
                <a:ea typeface="Times New Roman" panose="02020603050405020304" pitchFamily="18" charset="0"/>
              </a:rPr>
              <a:t>The Police Court « </a:t>
            </a:r>
            <a:r>
              <a:rPr lang="fr-BE" sz="2600" dirty="0" err="1">
                <a:latin typeface="Garamond" panose="02020404030301010803" pitchFamily="18" charset="0"/>
                <a:ea typeface="Times New Roman" panose="02020603050405020304" pitchFamily="18" charset="0"/>
              </a:rPr>
              <a:t>already</a:t>
            </a:r>
            <a:r>
              <a:rPr lang="fr-BE" sz="2600" dirty="0">
                <a:latin typeface="Garamond" panose="02020404030301010803" pitchFamily="18" charset="0"/>
                <a:ea typeface="Times New Roman" panose="02020603050405020304" pitchFamily="18" charset="0"/>
              </a:rPr>
              <a:t> has </a:t>
            </a:r>
            <a:r>
              <a:rPr lang="fr-BE" sz="2600" dirty="0" err="1">
                <a:latin typeface="Garamond" panose="02020404030301010803" pitchFamily="18" charset="0"/>
                <a:ea typeface="Times New Roman" panose="02020603050405020304" pitchFamily="18" charset="0"/>
              </a:rPr>
              <a:t>jurisdiction</a:t>
            </a:r>
            <a:r>
              <a:rPr lang="fr-BE" sz="2600" dirty="0">
                <a:latin typeface="Garamond" panose="02020404030301010803" pitchFamily="18" charset="0"/>
                <a:ea typeface="Times New Roman" panose="02020603050405020304" pitchFamily="18" charset="0"/>
              </a:rPr>
              <a:t> to deal </a:t>
            </a:r>
            <a:r>
              <a:rPr lang="fr-BE" sz="2600" dirty="0" err="1">
                <a:latin typeface="Garamond" panose="02020404030301010803" pitchFamily="18" charset="0"/>
                <a:ea typeface="Times New Roman" panose="02020603050405020304" pitchFamily="18" charset="0"/>
              </a:rPr>
              <a:t>with</a:t>
            </a:r>
            <a:r>
              <a:rPr lang="fr-BE" sz="2600" dirty="0">
                <a:latin typeface="Garamond" panose="02020404030301010803" pitchFamily="18" charset="0"/>
                <a:ea typeface="Times New Roman" panose="02020603050405020304" pitchFamily="18" charset="0"/>
              </a:rPr>
              <a:t> </a:t>
            </a:r>
            <a:r>
              <a:rPr lang="fr-BE" sz="2600" dirty="0" err="1">
                <a:latin typeface="Garamond" panose="02020404030301010803" pitchFamily="18" charset="0"/>
                <a:ea typeface="Times New Roman" panose="02020603050405020304" pitchFamily="18" charset="0"/>
              </a:rPr>
              <a:t>appeals</a:t>
            </a:r>
            <a:r>
              <a:rPr lang="fr-BE" sz="2600" dirty="0">
                <a:latin typeface="Garamond" panose="02020404030301010803" pitchFamily="18" charset="0"/>
                <a:ea typeface="Times New Roman" panose="02020603050405020304" pitchFamily="18" charset="0"/>
              </a:rPr>
              <a:t> </a:t>
            </a:r>
            <a:r>
              <a:rPr lang="fr-BE" sz="2600" dirty="0" err="1">
                <a:latin typeface="Garamond" panose="02020404030301010803" pitchFamily="18" charset="0"/>
                <a:ea typeface="Times New Roman" panose="02020603050405020304" pitchFamily="18" charset="0"/>
              </a:rPr>
              <a:t>against</a:t>
            </a:r>
            <a:r>
              <a:rPr lang="fr-BE" sz="2600" dirty="0">
                <a:latin typeface="Garamond" panose="02020404030301010803" pitchFamily="18" charset="0"/>
                <a:ea typeface="Times New Roman" panose="02020603050405020304" pitchFamily="18" charset="0"/>
              </a:rPr>
              <a:t> </a:t>
            </a:r>
            <a:r>
              <a:rPr lang="fr-BE" sz="2600" dirty="0" err="1">
                <a:latin typeface="Garamond" panose="02020404030301010803" pitchFamily="18" charset="0"/>
                <a:ea typeface="Times New Roman" panose="02020603050405020304" pitchFamily="18" charset="0"/>
              </a:rPr>
              <a:t>payment</a:t>
            </a:r>
            <a:r>
              <a:rPr lang="fr-BE" sz="2600" dirty="0">
                <a:latin typeface="Garamond" panose="02020404030301010803" pitchFamily="18" charset="0"/>
                <a:ea typeface="Times New Roman" panose="02020603050405020304" pitchFamily="18" charset="0"/>
              </a:rPr>
              <a:t> </a:t>
            </a:r>
            <a:r>
              <a:rPr lang="fr-BE" sz="2600" dirty="0" err="1">
                <a:latin typeface="Garamond" panose="02020404030301010803" pitchFamily="18" charset="0"/>
                <a:ea typeface="Times New Roman" panose="02020603050405020304" pitchFamily="18" charset="0"/>
              </a:rPr>
              <a:t>orders</a:t>
            </a:r>
            <a:r>
              <a:rPr lang="fr-BE" sz="2600" dirty="0">
                <a:latin typeface="Garamond" panose="02020404030301010803" pitchFamily="18" charset="0"/>
                <a:ea typeface="Times New Roman" panose="02020603050405020304" pitchFamily="18" charset="0"/>
              </a:rPr>
              <a:t>, </a:t>
            </a:r>
            <a:r>
              <a:rPr lang="fr-BE" sz="2600" dirty="0" err="1">
                <a:latin typeface="Garamond" panose="02020404030301010803" pitchFamily="18" charset="0"/>
                <a:ea typeface="Times New Roman" panose="02020603050405020304" pitchFamily="18" charset="0"/>
              </a:rPr>
              <a:t>since</a:t>
            </a:r>
            <a:r>
              <a:rPr lang="fr-BE" sz="2600" dirty="0">
                <a:latin typeface="Garamond" panose="02020404030301010803" pitchFamily="18" charset="0"/>
                <a:ea typeface="Times New Roman" panose="02020603050405020304" pitchFamily="18" charset="0"/>
              </a:rPr>
              <a:t> </a:t>
            </a:r>
            <a:r>
              <a:rPr lang="fr-BE" sz="2600" dirty="0" err="1">
                <a:latin typeface="Garamond" panose="02020404030301010803" pitchFamily="18" charset="0"/>
                <a:ea typeface="Times New Roman" panose="02020603050405020304" pitchFamily="18" charset="0"/>
              </a:rPr>
              <a:t>payment</a:t>
            </a:r>
            <a:r>
              <a:rPr lang="fr-BE" sz="2600" dirty="0">
                <a:latin typeface="Garamond" panose="02020404030301010803" pitchFamily="18" charset="0"/>
                <a:ea typeface="Times New Roman" panose="02020603050405020304" pitchFamily="18" charset="0"/>
              </a:rPr>
              <a:t> </a:t>
            </a:r>
            <a:r>
              <a:rPr lang="fr-BE" sz="2600" dirty="0" err="1">
                <a:latin typeface="Garamond" panose="02020404030301010803" pitchFamily="18" charset="0"/>
                <a:ea typeface="Times New Roman" panose="02020603050405020304" pitchFamily="18" charset="0"/>
              </a:rPr>
              <a:t>orders</a:t>
            </a:r>
            <a:r>
              <a:rPr lang="fr-BE" sz="2600" dirty="0">
                <a:latin typeface="Garamond" panose="02020404030301010803" pitchFamily="18" charset="0"/>
                <a:ea typeface="Times New Roman" panose="02020603050405020304" pitchFamily="18" charset="0"/>
              </a:rPr>
              <a:t> </a:t>
            </a:r>
            <a:r>
              <a:rPr lang="fr-BE" sz="2600" dirty="0" err="1">
                <a:latin typeface="Garamond" panose="02020404030301010803" pitchFamily="18" charset="0"/>
                <a:ea typeface="Times New Roman" panose="02020603050405020304" pitchFamily="18" charset="0"/>
              </a:rPr>
              <a:t>currently</a:t>
            </a:r>
            <a:r>
              <a:rPr lang="fr-BE" sz="2600" dirty="0">
                <a:latin typeface="Garamond" panose="02020404030301010803" pitchFamily="18" charset="0"/>
                <a:ea typeface="Times New Roman" panose="02020603050405020304" pitchFamily="18" charset="0"/>
              </a:rPr>
              <a:t> </a:t>
            </a:r>
            <a:r>
              <a:rPr lang="fr-BE" sz="2600" dirty="0" err="1">
                <a:latin typeface="Garamond" panose="02020404030301010803" pitchFamily="18" charset="0"/>
                <a:ea typeface="Times New Roman" panose="02020603050405020304" pitchFamily="18" charset="0"/>
              </a:rPr>
              <a:t>concern</a:t>
            </a:r>
            <a:r>
              <a:rPr lang="fr-BE" sz="2600" dirty="0">
                <a:latin typeface="Garamond" panose="02020404030301010803" pitchFamily="18" charset="0"/>
                <a:ea typeface="Times New Roman" panose="02020603050405020304" pitchFamily="18" charset="0"/>
              </a:rPr>
              <a:t> road </a:t>
            </a:r>
            <a:r>
              <a:rPr lang="fr-BE" sz="2600" dirty="0" err="1">
                <a:latin typeface="Garamond" panose="02020404030301010803" pitchFamily="18" charset="0"/>
                <a:ea typeface="Times New Roman" panose="02020603050405020304" pitchFamily="18" charset="0"/>
              </a:rPr>
              <a:t>traffic</a:t>
            </a:r>
            <a:r>
              <a:rPr lang="fr-BE" sz="2600" dirty="0">
                <a:latin typeface="Garamond" panose="02020404030301010803" pitchFamily="18" charset="0"/>
                <a:ea typeface="Times New Roman" panose="02020603050405020304" pitchFamily="18" charset="0"/>
              </a:rPr>
              <a:t> </a:t>
            </a:r>
            <a:r>
              <a:rPr lang="fr-BE" sz="2600" dirty="0" err="1">
                <a:latin typeface="Garamond" panose="02020404030301010803" pitchFamily="18" charset="0"/>
                <a:ea typeface="Times New Roman" panose="02020603050405020304" pitchFamily="18" charset="0"/>
              </a:rPr>
              <a:t>offences</a:t>
            </a:r>
            <a:r>
              <a:rPr lang="fr-BE" sz="2600" dirty="0">
                <a:latin typeface="Garamond" panose="02020404030301010803" pitchFamily="18" charset="0"/>
                <a:ea typeface="Times New Roman" panose="02020603050405020304" pitchFamily="18" charset="0"/>
              </a:rPr>
              <a:t> » </a:t>
            </a:r>
          </a:p>
          <a:p>
            <a:pPr marL="0" indent="0" algn="just">
              <a:buNone/>
            </a:pPr>
            <a:endParaRPr lang="fr-BE" sz="2600" dirty="0">
              <a:latin typeface="Garamond" panose="02020404030301010803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fr-BE" sz="2600" dirty="0">
                <a:latin typeface="Garamond" panose="02020404030301010803" pitchFamily="18" charset="0"/>
                <a:ea typeface="Times New Roman" panose="02020603050405020304" pitchFamily="18" charset="0"/>
              </a:rPr>
              <a:t>« </a:t>
            </a:r>
            <a:r>
              <a:rPr lang="fr-BE" sz="2600" dirty="0" err="1">
                <a:latin typeface="Garamond" panose="02020404030301010803" pitchFamily="18" charset="0"/>
                <a:ea typeface="Times New Roman" panose="02020603050405020304" pitchFamily="18" charset="0"/>
              </a:rPr>
              <a:t>These</a:t>
            </a:r>
            <a:r>
              <a:rPr lang="fr-BE" sz="2600" dirty="0">
                <a:latin typeface="Garamond" panose="02020404030301010803" pitchFamily="18" charset="0"/>
                <a:ea typeface="Times New Roman" panose="02020603050405020304" pitchFamily="18" charset="0"/>
              </a:rPr>
              <a:t> </a:t>
            </a:r>
            <a:r>
              <a:rPr lang="fr-BE" sz="2600" dirty="0" err="1">
                <a:latin typeface="Garamond" panose="02020404030301010803" pitchFamily="18" charset="0"/>
                <a:ea typeface="Times New Roman" panose="02020603050405020304" pitchFamily="18" charset="0"/>
              </a:rPr>
              <a:t>offences</a:t>
            </a:r>
            <a:r>
              <a:rPr lang="fr-BE" sz="2600" dirty="0">
                <a:latin typeface="Garamond" panose="02020404030301010803" pitchFamily="18" charset="0"/>
                <a:ea typeface="Times New Roman" panose="02020603050405020304" pitchFamily="18" charset="0"/>
              </a:rPr>
              <a:t> (Covid </a:t>
            </a:r>
            <a:r>
              <a:rPr lang="fr-BE" sz="2600" dirty="0" err="1">
                <a:latin typeface="Garamond" panose="02020404030301010803" pitchFamily="18" charset="0"/>
                <a:ea typeface="Times New Roman" panose="02020603050405020304" pitchFamily="18" charset="0"/>
              </a:rPr>
              <a:t>offences</a:t>
            </a:r>
            <a:r>
              <a:rPr lang="fr-BE" sz="2600" dirty="0">
                <a:latin typeface="Garamond" panose="02020404030301010803" pitchFamily="18" charset="0"/>
                <a:ea typeface="Times New Roman" panose="02020603050405020304" pitchFamily="18" charset="0"/>
              </a:rPr>
              <a:t>) </a:t>
            </a:r>
            <a:r>
              <a:rPr lang="fr-BE" sz="2600" dirty="0" err="1">
                <a:latin typeface="Garamond" panose="02020404030301010803" pitchFamily="18" charset="0"/>
                <a:ea typeface="Times New Roman" panose="02020603050405020304" pitchFamily="18" charset="0"/>
              </a:rPr>
              <a:t>with</a:t>
            </a:r>
            <a:r>
              <a:rPr lang="fr-BE" sz="2600" dirty="0">
                <a:latin typeface="Garamond" panose="02020404030301010803" pitchFamily="18" charset="0"/>
                <a:ea typeface="Times New Roman" panose="02020603050405020304" pitchFamily="18" charset="0"/>
              </a:rPr>
              <a:t> </a:t>
            </a:r>
            <a:r>
              <a:rPr lang="fr-BE" sz="2600" dirty="0" err="1">
                <a:latin typeface="Garamond" panose="02020404030301010803" pitchFamily="18" charset="0"/>
                <a:ea typeface="Times New Roman" panose="02020603050405020304" pitchFamily="18" charset="0"/>
              </a:rPr>
              <a:t>relatively</a:t>
            </a:r>
            <a:r>
              <a:rPr lang="fr-BE" sz="2600" dirty="0">
                <a:latin typeface="Garamond" panose="02020404030301010803" pitchFamily="18" charset="0"/>
                <a:ea typeface="Times New Roman" panose="02020603050405020304" pitchFamily="18" charset="0"/>
              </a:rPr>
              <a:t> </a:t>
            </a:r>
            <a:r>
              <a:rPr lang="fr-BE" sz="2600" dirty="0" err="1">
                <a:latin typeface="Garamond" panose="02020404030301010803" pitchFamily="18" charset="0"/>
                <a:ea typeface="Times New Roman" panose="02020603050405020304" pitchFamily="18" charset="0"/>
              </a:rPr>
              <a:t>low</a:t>
            </a:r>
            <a:r>
              <a:rPr lang="fr-BE" sz="2600" dirty="0">
                <a:latin typeface="Garamond" panose="02020404030301010803" pitchFamily="18" charset="0"/>
                <a:ea typeface="Times New Roman" panose="02020603050405020304" pitchFamily="18" charset="0"/>
              </a:rPr>
              <a:t> fines are </a:t>
            </a:r>
            <a:r>
              <a:rPr lang="fr-BE" sz="2600" dirty="0" err="1">
                <a:latin typeface="Garamond" panose="02020404030301010803" pitchFamily="18" charset="0"/>
                <a:ea typeface="Times New Roman" panose="02020603050405020304" pitchFamily="18" charset="0"/>
              </a:rPr>
              <a:t>suitable</a:t>
            </a:r>
            <a:r>
              <a:rPr lang="fr-BE" sz="2600" dirty="0">
                <a:latin typeface="Garamond" panose="02020404030301010803" pitchFamily="18" charset="0"/>
                <a:ea typeface="Times New Roman" panose="02020603050405020304" pitchFamily="18" charset="0"/>
              </a:rPr>
              <a:t> for routine handling by the Police Court ».</a:t>
            </a:r>
          </a:p>
          <a:p>
            <a:pPr marL="0" indent="0" algn="r">
              <a:buNone/>
            </a:pPr>
            <a:endParaRPr lang="fr-BE" sz="1200" dirty="0">
              <a:effectLst/>
              <a:latin typeface="Garamond" panose="02020404030301010803" pitchFamily="18" charset="0"/>
              <a:ea typeface="Times New Roman" panose="02020603050405020304" pitchFamily="18" charset="0"/>
            </a:endParaRPr>
          </a:p>
          <a:p>
            <a:pPr marL="0" indent="0" algn="r">
              <a:buNone/>
            </a:pPr>
            <a:endParaRPr lang="fr-BE" sz="1200" dirty="0">
              <a:effectLst/>
              <a:latin typeface="Garamond" panose="02020404030301010803" pitchFamily="18" charset="0"/>
              <a:ea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fr-BE" sz="1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fr-FR" sz="12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Proposition de loi portant des dispositions diverses en matière de justice dans le cadre de la lutte contre la propagation du coronavirus COVID-19 (II), amendement, </a:t>
            </a:r>
            <a:r>
              <a:rPr lang="fr-FR" sz="1200" i="1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Doc.</a:t>
            </a:r>
            <a:r>
              <a:rPr lang="fr-FR" sz="12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Ch., 2019-2020, n° 1181/2, p. 50).</a:t>
            </a:r>
            <a:endParaRPr lang="fr-BE" sz="1200" dirty="0">
              <a:effectLst/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BE" sz="1600" dirty="0">
              <a:latin typeface="Garamond" panose="02020404030301010803" pitchFamily="18" charset="0"/>
            </a:endParaRPr>
          </a:p>
          <a:p>
            <a:pPr marL="0" indent="0">
              <a:buNone/>
            </a:pPr>
            <a:endParaRPr lang="fr-FR" sz="1900" dirty="0"/>
          </a:p>
        </p:txBody>
      </p:sp>
    </p:spTree>
    <p:extLst>
      <p:ext uri="{BB962C8B-B14F-4D97-AF65-F5344CB8AC3E}">
        <p14:creationId xmlns:p14="http://schemas.microsoft.com/office/powerpoint/2010/main" val="2355826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B538BF-4AFD-410C-BAF2-D9C444958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r-FR" dirty="0">
                <a:latin typeface="Garamond" panose="02020404030301010803" pitchFamily="18" charset="0"/>
              </a:rPr>
              <a:t>Narratives at </a:t>
            </a:r>
            <a:r>
              <a:rPr lang="fr-FR" dirty="0" err="1">
                <a:latin typeface="Garamond" panose="02020404030301010803" pitchFamily="18" charset="0"/>
              </a:rPr>
              <a:t>hearings</a:t>
            </a:r>
            <a:endParaRPr lang="fr-FR" dirty="0">
              <a:latin typeface="Garamond" panose="02020404030301010803" pitchFamily="18" charset="0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FF5543-62E8-20DE-B039-133927A990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>
              <a:latin typeface="Garamond" panose="02020404030301010803" pitchFamily="18" charset="0"/>
            </a:endParaRPr>
          </a:p>
          <a:p>
            <a:pPr algn="ctr">
              <a:buFont typeface="Wingdings" pitchFamily="2" charset="2"/>
              <a:buChar char="Ø"/>
            </a:pPr>
            <a:r>
              <a:rPr lang="fr-FR" dirty="0">
                <a:latin typeface="Garamond" panose="02020404030301010803" pitchFamily="18" charset="0"/>
              </a:rPr>
              <a:t> Need of </a:t>
            </a:r>
            <a:r>
              <a:rPr lang="fr-FR" dirty="0" err="1">
                <a:latin typeface="Garamond" panose="02020404030301010803" pitchFamily="18" charset="0"/>
              </a:rPr>
              <a:t>human</a:t>
            </a:r>
            <a:r>
              <a:rPr lang="fr-FR" dirty="0">
                <a:latin typeface="Garamond" panose="02020404030301010803" pitchFamily="18" charset="0"/>
              </a:rPr>
              <a:t> contact</a:t>
            </a:r>
          </a:p>
          <a:p>
            <a:pPr marL="0" indent="0" algn="ctr">
              <a:buNone/>
            </a:pPr>
            <a:r>
              <a:rPr lang="fr-FR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vs.</a:t>
            </a:r>
          </a:p>
          <a:p>
            <a:pPr marL="0" indent="0" algn="ctr">
              <a:buNone/>
            </a:pPr>
            <a:r>
              <a:rPr lang="fr-FR" dirty="0" err="1">
                <a:latin typeface="Garamond" panose="02020404030301010803" pitchFamily="18" charset="0"/>
              </a:rPr>
              <a:t>Seriousness</a:t>
            </a:r>
            <a:r>
              <a:rPr lang="fr-FR" dirty="0">
                <a:latin typeface="Garamond" panose="02020404030301010803" pitchFamily="18" charset="0"/>
              </a:rPr>
              <a:t> of the </a:t>
            </a:r>
            <a:r>
              <a:rPr lang="fr-FR" dirty="0" err="1">
                <a:latin typeface="Garamond" panose="02020404030301010803" pitchFamily="18" charset="0"/>
              </a:rPr>
              <a:t>offences</a:t>
            </a:r>
            <a:r>
              <a:rPr lang="fr-FR" dirty="0">
                <a:latin typeface="Garamond" panose="02020404030301010803" pitchFamily="18" charset="0"/>
              </a:rPr>
              <a:t> and moral </a:t>
            </a:r>
            <a:r>
              <a:rPr lang="fr-FR" dirty="0" err="1">
                <a:latin typeface="Garamond" panose="02020404030301010803" pitchFamily="18" charset="0"/>
              </a:rPr>
              <a:t>burden</a:t>
            </a:r>
            <a:endParaRPr lang="fr-FR" dirty="0">
              <a:latin typeface="Garamond" panose="02020404030301010803" pitchFamily="18" charset="0"/>
            </a:endParaRPr>
          </a:p>
          <a:p>
            <a:pPr algn="ctr">
              <a:buFont typeface="Wingdings" pitchFamily="2" charset="2"/>
              <a:buChar char="Ø"/>
            </a:pPr>
            <a:endParaRPr lang="fr-FR" dirty="0">
              <a:latin typeface="Garamond" panose="02020404030301010803" pitchFamily="18" charset="0"/>
            </a:endParaRPr>
          </a:p>
          <a:p>
            <a:pPr algn="ctr">
              <a:buFont typeface="Wingdings" pitchFamily="2" charset="2"/>
              <a:buChar char="Ø"/>
            </a:pPr>
            <a:r>
              <a:rPr lang="fr-FR" dirty="0">
                <a:latin typeface="Garamond" panose="02020404030301010803" pitchFamily="18" charset="0"/>
              </a:rPr>
              <a:t> </a:t>
            </a:r>
            <a:r>
              <a:rPr lang="fr-FR" dirty="0" err="1">
                <a:latin typeface="Garamond" panose="02020404030301010803" pitchFamily="18" charset="0"/>
              </a:rPr>
              <a:t>Severity</a:t>
            </a:r>
            <a:r>
              <a:rPr lang="fr-FR" dirty="0">
                <a:latin typeface="Garamond" panose="02020404030301010803" pitchFamily="18" charset="0"/>
              </a:rPr>
              <a:t> of </a:t>
            </a:r>
            <a:r>
              <a:rPr lang="fr-FR" dirty="0" err="1">
                <a:latin typeface="Garamond" panose="02020404030301010803" pitchFamily="18" charset="0"/>
              </a:rPr>
              <a:t>condemnation</a:t>
            </a:r>
            <a:r>
              <a:rPr lang="fr-FR" dirty="0">
                <a:latin typeface="Garamond" panose="02020404030301010803" pitchFamily="18" charset="0"/>
              </a:rPr>
              <a:t> and </a:t>
            </a:r>
            <a:r>
              <a:rPr lang="fr-FR" dirty="0" err="1">
                <a:latin typeface="Garamond" panose="02020404030301010803" pitchFamily="18" charset="0"/>
              </a:rPr>
              <a:t>its</a:t>
            </a:r>
            <a:r>
              <a:rPr lang="fr-FR" dirty="0">
                <a:latin typeface="Garamond" panose="02020404030301010803" pitchFamily="18" charset="0"/>
              </a:rPr>
              <a:t> </a:t>
            </a:r>
            <a:r>
              <a:rPr lang="fr-FR" dirty="0" err="1">
                <a:latin typeface="Garamond" panose="02020404030301010803" pitchFamily="18" charset="0"/>
              </a:rPr>
              <a:t>consequences</a:t>
            </a:r>
            <a:endParaRPr lang="fr-FR" dirty="0">
              <a:latin typeface="Garamond" panose="02020404030301010803" pitchFamily="18" charset="0"/>
            </a:endParaRPr>
          </a:p>
          <a:p>
            <a:pPr marL="0" indent="0" algn="ctr">
              <a:buNone/>
            </a:pPr>
            <a:r>
              <a:rPr lang="fr-FR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vs.</a:t>
            </a:r>
          </a:p>
          <a:p>
            <a:pPr marL="0" indent="0" algn="ctr">
              <a:buNone/>
            </a:pPr>
            <a:r>
              <a:rPr lang="fr-FR" dirty="0">
                <a:latin typeface="Garamond" panose="02020404030301010803" pitchFamily="18" charset="0"/>
              </a:rPr>
              <a:t>Relative </a:t>
            </a:r>
            <a:r>
              <a:rPr lang="fr-FR" dirty="0" err="1">
                <a:latin typeface="Garamond" panose="02020404030301010803" pitchFamily="18" charset="0"/>
              </a:rPr>
              <a:t>seriousness</a:t>
            </a:r>
            <a:r>
              <a:rPr lang="fr-FR" dirty="0">
                <a:latin typeface="Garamond" panose="02020404030301010803" pitchFamily="18" charset="0"/>
              </a:rPr>
              <a:t> of the sentence</a:t>
            </a:r>
          </a:p>
        </p:txBody>
      </p:sp>
    </p:spTree>
    <p:extLst>
      <p:ext uri="{BB962C8B-B14F-4D97-AF65-F5344CB8AC3E}">
        <p14:creationId xmlns:p14="http://schemas.microsoft.com/office/powerpoint/2010/main" val="1909049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D592C4-D2A7-6C1E-1F2B-C5E3387AAB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r-FR" dirty="0">
                <a:latin typeface="Garamond" panose="02020404030301010803" pitchFamily="18" charset="0"/>
              </a:rPr>
              <a:t>Interactions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E34F9F6-2742-7B7C-DCD7-8756597EA2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  <a:p>
            <a:pPr algn="ctr">
              <a:buFont typeface="Wingdings" pitchFamily="2" charset="2"/>
              <a:buChar char="Ø"/>
            </a:pPr>
            <a:r>
              <a:rPr lang="fr-FR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 Interactions </a:t>
            </a:r>
            <a:r>
              <a:rPr lang="fr-FR" dirty="0" err="1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between</a:t>
            </a:r>
            <a:r>
              <a:rPr lang="fr-FR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 the </a:t>
            </a:r>
            <a:r>
              <a:rPr lang="fr-FR" dirty="0" err="1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judge</a:t>
            </a:r>
            <a:r>
              <a:rPr lang="fr-FR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 and the </a:t>
            </a:r>
            <a:r>
              <a:rPr lang="fr-FR" dirty="0" err="1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defendants</a:t>
            </a:r>
            <a:r>
              <a:rPr lang="fr-FR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 </a:t>
            </a:r>
          </a:p>
          <a:p>
            <a:pPr marL="0" indent="0" algn="ctr">
              <a:buNone/>
            </a:pPr>
            <a:endParaRPr lang="fr-FR" dirty="0">
              <a:latin typeface="Garamond" panose="02020404030301010803" pitchFamily="18" charset="0"/>
            </a:endParaRPr>
          </a:p>
          <a:p>
            <a:pPr marL="0" indent="0" algn="ctr">
              <a:buNone/>
            </a:pPr>
            <a:r>
              <a:rPr lang="fr-FR" dirty="0">
                <a:latin typeface="Garamond" panose="02020404030301010803" pitchFamily="18" charset="0"/>
              </a:rPr>
              <a:t>A clash </a:t>
            </a:r>
            <a:r>
              <a:rPr lang="fr-FR" dirty="0" err="1">
                <a:latin typeface="Garamond" panose="02020404030301010803" pitchFamily="18" charset="0"/>
              </a:rPr>
              <a:t>between</a:t>
            </a:r>
            <a:r>
              <a:rPr lang="fr-FR" dirty="0">
                <a:latin typeface="Garamond" panose="02020404030301010803" pitchFamily="18" charset="0"/>
              </a:rPr>
              <a:t> narratives</a:t>
            </a:r>
          </a:p>
          <a:p>
            <a:pPr marL="0" indent="0" algn="ctr">
              <a:buNone/>
            </a:pPr>
            <a:endParaRPr lang="fr-FR" dirty="0">
              <a:latin typeface="Garamond" panose="02020404030301010803" pitchFamily="18" charset="0"/>
            </a:endParaRPr>
          </a:p>
          <a:p>
            <a:pPr marL="0" indent="0" algn="ctr">
              <a:buNone/>
            </a:pPr>
            <a:r>
              <a:rPr lang="fr-FR" dirty="0">
                <a:latin typeface="Garamond" panose="02020404030301010803" pitchFamily="18" charset="0"/>
              </a:rPr>
              <a:t>The paradoxal </a:t>
            </a:r>
            <a:r>
              <a:rPr lang="fr-FR" dirty="0" err="1">
                <a:latin typeface="Garamond" panose="02020404030301010803" pitchFamily="18" charset="0"/>
              </a:rPr>
              <a:t>role</a:t>
            </a:r>
            <a:r>
              <a:rPr lang="fr-FR" dirty="0">
                <a:latin typeface="Garamond" panose="02020404030301010803" pitchFamily="18" charset="0"/>
              </a:rPr>
              <a:t> of the </a:t>
            </a:r>
            <a:r>
              <a:rPr lang="fr-FR" dirty="0" err="1">
                <a:latin typeface="Garamond" panose="02020404030301010803" pitchFamily="18" charset="0"/>
              </a:rPr>
              <a:t>law</a:t>
            </a:r>
            <a:endParaRPr lang="fr-FR" dirty="0">
              <a:latin typeface="Garamond" panose="02020404030301010803" pitchFamily="18" charset="0"/>
            </a:endParaRPr>
          </a:p>
          <a:p>
            <a:pPr marL="0" indent="0" algn="ctr">
              <a:buNone/>
            </a:pPr>
            <a:endParaRPr lang="fr-FR" dirty="0">
              <a:latin typeface="Garamond" panose="02020404030301010803" pitchFamily="18" charset="0"/>
            </a:endParaRPr>
          </a:p>
          <a:p>
            <a:pPr algn="ctr">
              <a:buFont typeface="Wingdings" pitchFamily="2" charset="2"/>
              <a:buChar char="Ø"/>
            </a:pPr>
            <a:r>
              <a:rPr lang="fr-FR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 Interactions </a:t>
            </a:r>
            <a:r>
              <a:rPr lang="fr-FR" dirty="0" err="1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between</a:t>
            </a:r>
            <a:r>
              <a:rPr lang="fr-FR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 the </a:t>
            </a:r>
            <a:r>
              <a:rPr lang="fr-FR" dirty="0" err="1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judge</a:t>
            </a:r>
            <a:r>
              <a:rPr lang="fr-FR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 and the </a:t>
            </a:r>
            <a:r>
              <a:rPr lang="fr-FR" dirty="0" err="1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lawyers</a:t>
            </a:r>
            <a:endParaRPr lang="fr-FR" dirty="0">
              <a:solidFill>
                <a:schemeClr val="accent2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pPr marL="0" indent="0" algn="ctr">
              <a:buNone/>
            </a:pPr>
            <a:endParaRPr lang="fr-FR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388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D592C4-D2A7-6C1E-1F2B-C5E3387AAB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r-FR" dirty="0">
                <a:latin typeface="Garamond" panose="02020404030301010803" pitchFamily="18" charset="0"/>
              </a:rPr>
              <a:t>Interactions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E34F9F6-2742-7B7C-DCD7-8756597EA2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fr-FR" dirty="0">
              <a:latin typeface="Garamond" panose="02020404030301010803" pitchFamily="18" charset="0"/>
            </a:endParaRPr>
          </a:p>
          <a:p>
            <a:pPr marL="0" indent="0" algn="just">
              <a:buNone/>
            </a:pP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defendant</a:t>
            </a:r>
            <a:r>
              <a:rPr lang="fr-BE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fr-BE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prosecuted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for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taking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part in a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gathering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of 19 people in a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appartment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 April 2021</a:t>
            </a:r>
            <a:r>
              <a:rPr lang="fr-BE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fr-BE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She</a:t>
            </a:r>
            <a:r>
              <a:rPr lang="fr-BE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explains</a:t>
            </a:r>
            <a:r>
              <a:rPr lang="fr-BE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that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beeing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 nurse, « 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it’s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not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easy</a:t>
            </a:r>
            <a:r>
              <a:rPr lang="fr-BE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»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and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that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she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felt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 « 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need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to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decompress</a:t>
            </a:r>
            <a:r>
              <a:rPr lang="fr-BE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»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The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judge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told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her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that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especially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since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she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 nurse,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she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knew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what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she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was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dealing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with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and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that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she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had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to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abide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by the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rules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rather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than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acting « at the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risk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others</a:t>
            </a:r>
            <a:r>
              <a:rPr lang="fr-BE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»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thinking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only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her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 ego » and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her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need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to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get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out.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Distraught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she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replies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that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she’s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been in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this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situation for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two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years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and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that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if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she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doesn’t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go out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sometimes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she’ll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burn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out.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She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concludes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by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saying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that</a:t>
            </a:r>
            <a:r>
              <a:rPr lang="fr-BE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 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it’s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not the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smartest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thing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but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it’s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human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need</a:t>
            </a:r>
            <a:r>
              <a:rPr lang="fr-BE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»</a:t>
            </a:r>
            <a:r>
              <a:rPr lang="fr-BE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fr-FR" dirty="0">
              <a:solidFill>
                <a:schemeClr val="accent2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pPr marL="0" indent="0" algn="ctr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13751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4164</TotalTime>
  <Words>975</Words>
  <Application>Microsoft Macintosh PowerPoint</Application>
  <PresentationFormat>Grand écran</PresentationFormat>
  <Paragraphs>151</Paragraphs>
  <Slides>16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Garamond</vt:lpstr>
      <vt:lpstr>Wingdings</vt:lpstr>
      <vt:lpstr>Thème Office</vt:lpstr>
      <vt:lpstr>Covid-19 offences : the transposition of emergency norms into daily life</vt:lpstr>
      <vt:lpstr>Présentation PowerPoint</vt:lpstr>
      <vt:lpstr>Fieldwork</vt:lpstr>
      <vt:lpstr>Record of judicial decisions:  type of offences</vt:lpstr>
      <vt:lpstr>Présentation PowerPoint</vt:lpstr>
      <vt:lpstr>Narratives : parliamentary works</vt:lpstr>
      <vt:lpstr>Narratives at hearings</vt:lpstr>
      <vt:lpstr>Interactions</vt:lpstr>
      <vt:lpstr>Interactions</vt:lpstr>
      <vt:lpstr>Interactions</vt:lpstr>
      <vt:lpstr>Sociology of the defendants</vt:lpstr>
      <vt:lpstr>Sociology of the defendants (total : 188)</vt:lpstr>
      <vt:lpstr>Sentencing : figures</vt:lpstr>
      <vt:lpstr>Sentencing : findings</vt:lpstr>
      <vt:lpstr>Appeals and oppositions 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Covid-19 : retour sur les pratiques judiciaires à Bruxelles</dc:title>
  <dc:creator>Diletta Tatti</dc:creator>
  <cp:lastModifiedBy>Diletta Tatti</cp:lastModifiedBy>
  <cp:revision>84</cp:revision>
  <dcterms:created xsi:type="dcterms:W3CDTF">2022-12-02T11:45:01Z</dcterms:created>
  <dcterms:modified xsi:type="dcterms:W3CDTF">2023-09-08T10:55:07Z</dcterms:modified>
</cp:coreProperties>
</file>