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notesSlides/notesSlide3.xml" ContentType="application/vnd.openxmlformats-officedocument.presentationml.notesSlide+xml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notesSlides/notesSlide4.xml" ContentType="application/vnd.openxmlformats-officedocument.presentationml.notesSlide+xml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embeddings/oleObject8.bin" ContentType="application/vnd.openxmlformats-officedocument.oleObject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embeddings/oleObject14.bin" ContentType="application/vnd.openxmlformats-officedocument.oleObject"/>
  <Override PartName="/ppt/notesSlides/notesSlide5.xml" ContentType="application/vnd.openxmlformats-officedocument.presentationml.notesSlide+xml"/>
  <Override PartName="/ppt/embeddings/oleObject15.bin" ContentType="application/vnd.openxmlformats-officedocument.oleObject"/>
  <Override PartName="/ppt/embeddings/oleObject16.bin" ContentType="application/vnd.openxmlformats-officedocument.oleObject"/>
  <Override PartName="/ppt/embeddings/oleObject17.bin" ContentType="application/vnd.openxmlformats-officedocument.oleObject"/>
  <Override PartName="/ppt/notesSlides/notesSlide6.xml" ContentType="application/vnd.openxmlformats-officedocument.presentationml.notesSlide+xml"/>
  <Override PartName="/ppt/embeddings/oleObject18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21.bin" ContentType="application/vnd.openxmlformats-officedocument.oleObject"/>
  <Override PartName="/ppt/embeddings/oleObject22.bin" ContentType="application/vnd.openxmlformats-officedocument.oleObject"/>
  <Override PartName="/ppt/embeddings/oleObject23.bin" ContentType="application/vnd.openxmlformats-officedocument.oleObject"/>
  <Override PartName="/ppt/embeddings/oleObject24.bin" ContentType="application/vnd.openxmlformats-officedocument.oleObject"/>
  <Override PartName="/ppt/notesSlides/notesSlide7.xml" ContentType="application/vnd.openxmlformats-officedocument.presentationml.notesSlide+xml"/>
  <Override PartName="/ppt/embeddings/oleObject25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8.bin" ContentType="application/vnd.openxmlformats-officedocument.oleObject"/>
  <Override PartName="/ppt/embeddings/oleObject29.bin" ContentType="application/vnd.openxmlformats-officedocument.oleObject"/>
  <Override PartName="/ppt/embeddings/oleObject30.bin" ContentType="application/vnd.openxmlformats-officedocument.oleObject"/>
  <Override PartName="/ppt/embeddings/oleObject31.bin" ContentType="application/vnd.openxmlformats-officedocument.oleObject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embeddings/oleObject32.bin" ContentType="application/vnd.openxmlformats-officedocument.oleObject"/>
  <Override PartName="/ppt/embeddings/oleObject33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7"/>
  </p:notesMasterIdLst>
  <p:sldIdLst>
    <p:sldId id="256" r:id="rId2"/>
    <p:sldId id="262" r:id="rId3"/>
    <p:sldId id="263" r:id="rId4"/>
    <p:sldId id="264" r:id="rId5"/>
    <p:sldId id="390" r:id="rId6"/>
    <p:sldId id="265" r:id="rId7"/>
    <p:sldId id="266" r:id="rId8"/>
    <p:sldId id="258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59" r:id="rId19"/>
    <p:sldId id="371" r:id="rId20"/>
    <p:sldId id="280" r:id="rId21"/>
    <p:sldId id="281" r:id="rId22"/>
    <p:sldId id="282" r:id="rId23"/>
    <p:sldId id="283" r:id="rId24"/>
    <p:sldId id="372" r:id="rId25"/>
    <p:sldId id="373" r:id="rId26"/>
    <p:sldId id="365" r:id="rId27"/>
    <p:sldId id="391" r:id="rId28"/>
    <p:sldId id="366" r:id="rId29"/>
    <p:sldId id="367" r:id="rId30"/>
    <p:sldId id="368" r:id="rId31"/>
    <p:sldId id="369" r:id="rId32"/>
    <p:sldId id="302" r:id="rId33"/>
    <p:sldId id="377" r:id="rId34"/>
    <p:sldId id="378" r:id="rId35"/>
    <p:sldId id="379" r:id="rId36"/>
    <p:sldId id="385" r:id="rId37"/>
    <p:sldId id="374" r:id="rId38"/>
    <p:sldId id="375" r:id="rId39"/>
    <p:sldId id="386" r:id="rId40"/>
    <p:sldId id="376" r:id="rId41"/>
    <p:sldId id="382" r:id="rId42"/>
    <p:sldId id="387" r:id="rId43"/>
    <p:sldId id="383" r:id="rId44"/>
    <p:sldId id="388" r:id="rId45"/>
    <p:sldId id="392" r:id="rId46"/>
    <p:sldId id="381" r:id="rId47"/>
    <p:sldId id="315" r:id="rId48"/>
    <p:sldId id="316" r:id="rId49"/>
    <p:sldId id="317" r:id="rId50"/>
    <p:sldId id="318" r:id="rId51"/>
    <p:sldId id="319" r:id="rId52"/>
    <p:sldId id="320" r:id="rId53"/>
    <p:sldId id="321" r:id="rId54"/>
    <p:sldId id="330" r:id="rId55"/>
    <p:sldId id="331" r:id="rId56"/>
    <p:sldId id="332" r:id="rId57"/>
    <p:sldId id="333" r:id="rId58"/>
    <p:sldId id="334" r:id="rId59"/>
    <p:sldId id="335" r:id="rId60"/>
    <p:sldId id="336" r:id="rId61"/>
    <p:sldId id="337" r:id="rId62"/>
    <p:sldId id="338" r:id="rId63"/>
    <p:sldId id="339" r:id="rId64"/>
    <p:sldId id="340" r:id="rId65"/>
    <p:sldId id="341" r:id="rId66"/>
    <p:sldId id="342" r:id="rId67"/>
    <p:sldId id="343" r:id="rId68"/>
    <p:sldId id="344" r:id="rId69"/>
    <p:sldId id="345" r:id="rId70"/>
    <p:sldId id="346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89" r:id="rId80"/>
    <p:sldId id="347" r:id="rId81"/>
    <p:sldId id="348" r:id="rId82"/>
    <p:sldId id="349" r:id="rId83"/>
    <p:sldId id="370" r:id="rId84"/>
    <p:sldId id="314" r:id="rId85"/>
    <p:sldId id="350" r:id="rId86"/>
    <p:sldId id="351" r:id="rId87"/>
    <p:sldId id="352" r:id="rId88"/>
    <p:sldId id="353" r:id="rId89"/>
    <p:sldId id="354" r:id="rId90"/>
    <p:sldId id="355" r:id="rId91"/>
    <p:sldId id="356" r:id="rId92"/>
    <p:sldId id="357" r:id="rId93"/>
    <p:sldId id="358" r:id="rId94"/>
    <p:sldId id="285" r:id="rId95"/>
    <p:sldId id="286" r:id="rId96"/>
    <p:sldId id="287" r:id="rId97"/>
    <p:sldId id="289" r:id="rId98"/>
    <p:sldId id="290" r:id="rId99"/>
    <p:sldId id="291" r:id="rId100"/>
    <p:sldId id="292" r:id="rId101"/>
    <p:sldId id="359" r:id="rId102"/>
    <p:sldId id="360" r:id="rId103"/>
    <p:sldId id="361" r:id="rId104"/>
    <p:sldId id="362" r:id="rId105"/>
    <p:sldId id="363" r:id="rId10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-18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8" Type="http://schemas.openxmlformats.org/officeDocument/2006/relationships/printerSettings" Target="printerSettings/printerSettings1.bin"/><Relationship Id="rId109" Type="http://schemas.openxmlformats.org/officeDocument/2006/relationships/presProps" Target="presProp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110" Type="http://schemas.openxmlformats.org/officeDocument/2006/relationships/viewProps" Target="viewProps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111" Type="http://schemas.openxmlformats.org/officeDocument/2006/relationships/theme" Target="theme/theme1.xml"/><Relationship Id="rId112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00" Type="http://schemas.openxmlformats.org/officeDocument/2006/relationships/slide" Target="slides/slide99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4" Type="http://schemas.openxmlformats.org/officeDocument/2006/relationships/image" Target="../media/image35.wmf"/><Relationship Id="rId1" Type="http://schemas.openxmlformats.org/officeDocument/2006/relationships/image" Target="../media/image32.wmf"/><Relationship Id="rId2" Type="http://schemas.openxmlformats.org/officeDocument/2006/relationships/image" Target="../media/image33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4" Type="http://schemas.openxmlformats.org/officeDocument/2006/relationships/image" Target="../media/image37.wmf"/><Relationship Id="rId5" Type="http://schemas.openxmlformats.org/officeDocument/2006/relationships/image" Target="../media/image38.wmf"/><Relationship Id="rId1" Type="http://schemas.openxmlformats.org/officeDocument/2006/relationships/image" Target="../media/image29.wmf"/><Relationship Id="rId2" Type="http://schemas.openxmlformats.org/officeDocument/2006/relationships/image" Target="../media/image36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Relationship Id="rId2" Type="http://schemas.openxmlformats.org/officeDocument/2006/relationships/image" Target="../media/image40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Relationship Id="rId2" Type="http://schemas.openxmlformats.org/officeDocument/2006/relationships/image" Target="../media/image1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Relationship Id="rId2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Relationship Id="rId2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Relationship Id="rId2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4" Type="http://schemas.openxmlformats.org/officeDocument/2006/relationships/image" Target="../media/image22.wmf"/><Relationship Id="rId1" Type="http://schemas.openxmlformats.org/officeDocument/2006/relationships/image" Target="../media/image19.wmf"/><Relationship Id="rId2" Type="http://schemas.openxmlformats.org/officeDocument/2006/relationships/image" Target="../media/image2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Relationship Id="rId2" Type="http://schemas.openxmlformats.org/officeDocument/2006/relationships/image" Target="../media/image27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Relationship Id="rId2" Type="http://schemas.openxmlformats.org/officeDocument/2006/relationships/image" Target="../media/image30.wmf"/><Relationship Id="rId3" Type="http://schemas.openxmlformats.org/officeDocument/2006/relationships/image" Target="../media/image3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Relationship Id="rId2" Type="http://schemas.openxmlformats.org/officeDocument/2006/relationships/image" Target="../media/image30.wmf"/><Relationship Id="rId3" Type="http://schemas.openxmlformats.org/officeDocument/2006/relationships/image" Target="../media/image3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B69710-34D8-DE4A-968B-47171800C1DD}" type="datetimeFigureOut">
              <a:rPr lang="en-US" smtClean="0"/>
              <a:t>15/10/15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875B7-1E27-7D42-9352-04DF3375B3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6452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r>
              <a:rPr lang="en-US"/>
              <a:t>Improved experimental conditions</a:t>
            </a:r>
            <a:endParaRPr lang="de-D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butene</a:t>
            </a:r>
            <a:endParaRPr lang="en-US" dirty="0" smtClean="0"/>
          </a:p>
          <a:p>
            <a:r>
              <a:rPr lang="en-US" dirty="0" err="1" smtClean="0"/>
              <a:t>isobuthene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875B7-1E27-7D42-9352-04DF3375B376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4455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butene</a:t>
            </a:r>
            <a:endParaRPr lang="en-US" dirty="0" smtClean="0"/>
          </a:p>
          <a:p>
            <a:r>
              <a:rPr lang="en-US" dirty="0" err="1" smtClean="0"/>
              <a:t>isobuthene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875B7-1E27-7D42-9352-04DF3375B376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4455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Left pbe75 right pbe0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875B7-1E27-7D42-9352-04DF3375B376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294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Lausanne</a:t>
            </a:r>
            <a:r>
              <a:rPr lang="en-US" baseline="0" dirty="0" smtClean="0"/>
              <a:t> AAS 25 </a:t>
            </a:r>
            <a:r>
              <a:rPr lang="en-US" baseline="0" smtClean="0"/>
              <a:t>mins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939477-1A48-3B4B-87CF-037F73BBEA3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6334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Pseudo potential</a:t>
            </a:r>
            <a:r>
              <a:rPr lang="en-US" baseline="0" dirty="0" smtClean="0"/>
              <a:t>s well tested for ground state, for </a:t>
            </a:r>
            <a:r>
              <a:rPr lang="en-US" baseline="0" dirty="0" err="1" smtClean="0"/>
              <a:t>gw</a:t>
            </a:r>
            <a:r>
              <a:rPr lang="en-US" baseline="0" dirty="0" smtClean="0"/>
              <a:t> this is not so clear 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140608-A7B1-1C4B-8BFF-E40FA4165757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541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It actually works: the shape of the surface calculated</a:t>
            </a:r>
            <a:r>
              <a:rPr lang="en-US" baseline="0" dirty="0" smtClean="0"/>
              <a:t> at 222 is the same as the on calculated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140608-A7B1-1C4B-8BFF-E40FA4165757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8882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Multiple projectors &gt; more</a:t>
            </a:r>
            <a:r>
              <a:rPr lang="en-US" baseline="0" dirty="0" smtClean="0"/>
              <a:t> degrees of freedom to fix the scattering in the empty space</a:t>
            </a:r>
          </a:p>
          <a:p>
            <a:r>
              <a:rPr lang="en-US" baseline="0" dirty="0" smtClean="0"/>
              <a:t>Log derivatives can be made to match the all electrons ones well beyond 8 H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140608-A7B1-1C4B-8BFF-E40FA4165757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366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Pseudo potential</a:t>
            </a:r>
            <a:r>
              <a:rPr lang="en-US" baseline="0" dirty="0" smtClean="0"/>
              <a:t>s well tested for ground state, for </a:t>
            </a:r>
            <a:r>
              <a:rPr lang="en-US" baseline="0" dirty="0" err="1" smtClean="0"/>
              <a:t>gw</a:t>
            </a:r>
            <a:r>
              <a:rPr lang="en-US" baseline="0" dirty="0" smtClean="0"/>
              <a:t> this is not so clear 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140608-A7B1-1C4B-8BFF-E40FA4165757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541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Pseudo potential</a:t>
            </a:r>
            <a:r>
              <a:rPr lang="en-US" baseline="0" dirty="0" smtClean="0"/>
              <a:t>s well tested for ground state, for </a:t>
            </a:r>
            <a:r>
              <a:rPr lang="en-US" baseline="0" dirty="0" err="1" smtClean="0"/>
              <a:t>gw</a:t>
            </a:r>
            <a:r>
              <a:rPr lang="en-US" baseline="0" dirty="0" smtClean="0"/>
              <a:t> this is not so clear 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140608-A7B1-1C4B-8BFF-E40FA4165757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541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Pseudo potential</a:t>
            </a:r>
            <a:r>
              <a:rPr lang="en-US" baseline="0" dirty="0" smtClean="0"/>
              <a:t>s well tested for ground state, for </a:t>
            </a:r>
            <a:r>
              <a:rPr lang="en-US" baseline="0" dirty="0" err="1" smtClean="0"/>
              <a:t>gw</a:t>
            </a:r>
            <a:r>
              <a:rPr lang="en-US" baseline="0" dirty="0" smtClean="0"/>
              <a:t> this is not so clear ..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140608-A7B1-1C4B-8BFF-E40FA4165757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554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r>
              <a:rPr lang="en-US"/>
              <a:t>At this point all is exact, now we need a way to calculate Sigma</a:t>
            </a:r>
            <a:endParaRPr lang="de-DE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r>
              <a:rPr lang="en-US"/>
              <a:t>At this point all is exact, now we need a way to calculate Sigma</a:t>
            </a:r>
            <a:endParaRPr 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r>
              <a:rPr lang="en-US"/>
              <a:t>At this point all is exact, now we need a way to calculate Sigma</a:t>
            </a:r>
            <a:endParaRPr 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74083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r>
              <a:rPr lang="en-US"/>
              <a:t>At this point all is exact, now we need a way to calculate Sigma</a:t>
            </a:r>
            <a:endParaRPr lang="de-DE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r>
              <a:rPr lang="en-US"/>
              <a:t>Because of our spectral approach we can now evaluate these last experssions analitically</a:t>
            </a:r>
            <a:endParaRPr lang="de-DE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r>
              <a:rPr lang="en-US"/>
              <a:t>Because of our spectral approach we can now evaluate these last experssions analitically</a:t>
            </a:r>
            <a:endParaRPr lang="de-DE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58465" y="686474"/>
            <a:ext cx="4941072" cy="3428114"/>
          </a:xfrm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r>
              <a:rPr lang="en-US"/>
              <a:t>Because of our spectral approach we can now evaluate these last experssions analitically</a:t>
            </a:r>
            <a:endParaRPr lang="de-DE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Benzene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875B7-1E27-7D42-9352-04DF3375B376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054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Thia</a:t>
            </a:r>
            <a:r>
              <a:rPr lang="en-US" baseline="0" dirty="0" err="1" smtClean="0"/>
              <a:t>diazole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875B7-1E27-7D42-9352-04DF3375B376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658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5DDC-586E-6843-9A1E-1E614851E5F2}" type="datetimeFigureOut">
              <a:rPr lang="en-US" smtClean="0"/>
              <a:t>15/10/15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A6D6-5920-E142-845C-EF6C899B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982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5DDC-586E-6843-9A1E-1E614851E5F2}" type="datetimeFigureOut">
              <a:rPr lang="en-US" smtClean="0"/>
              <a:t>15/10/15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A6D6-5920-E142-845C-EF6C899B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508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5DDC-586E-6843-9A1E-1E614851E5F2}" type="datetimeFigureOut">
              <a:rPr lang="en-US" smtClean="0"/>
              <a:t>15/10/15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A6D6-5920-E142-845C-EF6C899B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11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5DDC-586E-6843-9A1E-1E614851E5F2}" type="datetimeFigureOut">
              <a:rPr lang="en-US" smtClean="0"/>
              <a:t>15/10/15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A6D6-5920-E142-845C-EF6C899B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11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5DDC-586E-6843-9A1E-1E614851E5F2}" type="datetimeFigureOut">
              <a:rPr lang="en-US" smtClean="0"/>
              <a:t>15/10/15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A6D6-5920-E142-845C-EF6C899B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928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5DDC-586E-6843-9A1E-1E614851E5F2}" type="datetimeFigureOut">
              <a:rPr lang="en-US" smtClean="0"/>
              <a:t>15/10/15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A6D6-5920-E142-845C-EF6C899B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112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5DDC-586E-6843-9A1E-1E614851E5F2}" type="datetimeFigureOut">
              <a:rPr lang="en-US" smtClean="0"/>
              <a:t>15/10/15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A6D6-5920-E142-845C-EF6C899B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777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5DDC-586E-6843-9A1E-1E614851E5F2}" type="datetimeFigureOut">
              <a:rPr lang="en-US" smtClean="0"/>
              <a:t>15/10/15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A6D6-5920-E142-845C-EF6C899B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2436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5DDC-586E-6843-9A1E-1E614851E5F2}" type="datetimeFigureOut">
              <a:rPr lang="en-US" smtClean="0"/>
              <a:t>15/10/15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A6D6-5920-E142-845C-EF6C899B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719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5DDC-586E-6843-9A1E-1E614851E5F2}" type="datetimeFigureOut">
              <a:rPr lang="en-US" smtClean="0"/>
              <a:t>15/10/15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A6D6-5920-E142-845C-EF6C899B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921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55DDC-586E-6843-9A1E-1E614851E5F2}" type="datetimeFigureOut">
              <a:rPr lang="en-US" smtClean="0"/>
              <a:t>15/10/15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1A6D6-5920-E142-845C-EF6C899B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103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55DDC-586E-6843-9A1E-1E614851E5F2}" type="datetimeFigureOut">
              <a:rPr lang="en-US" smtClean="0"/>
              <a:t>15/10/15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1A6D6-5920-E142-845C-EF6C899BA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979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14.wmf"/><Relationship Id="rId5" Type="http://schemas.openxmlformats.org/officeDocument/2006/relationships/oleObject" Target="../embeddings/oleObject3.bin"/><Relationship Id="rId6" Type="http://schemas.openxmlformats.org/officeDocument/2006/relationships/image" Target="../media/image15.w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2.jpeg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3.png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4.png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5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4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2.png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oleObject" Target="../embeddings/oleObject4.bin"/><Relationship Id="rId5" Type="http://schemas.openxmlformats.org/officeDocument/2006/relationships/image" Target="../media/image16.wmf"/><Relationship Id="rId6" Type="http://schemas.openxmlformats.org/officeDocument/2006/relationships/oleObject" Target="../embeddings/oleObject5.bin"/><Relationship Id="rId7" Type="http://schemas.openxmlformats.org/officeDocument/2006/relationships/image" Target="../media/image13.w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oleObject" Target="../embeddings/oleObject6.bin"/><Relationship Id="rId5" Type="http://schemas.openxmlformats.org/officeDocument/2006/relationships/image" Target="../media/image17.wmf"/><Relationship Id="rId6" Type="http://schemas.openxmlformats.org/officeDocument/2006/relationships/oleObject" Target="../embeddings/oleObject7.bin"/><Relationship Id="rId7" Type="http://schemas.openxmlformats.org/officeDocument/2006/relationships/image" Target="../media/image18.w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4" Type="http://schemas.openxmlformats.org/officeDocument/2006/relationships/image" Target="../media/image19.wmf"/><Relationship Id="rId5" Type="http://schemas.openxmlformats.org/officeDocument/2006/relationships/oleObject" Target="../embeddings/oleObject9.bin"/><Relationship Id="rId6" Type="http://schemas.openxmlformats.org/officeDocument/2006/relationships/image" Target="../media/image20.wmf"/><Relationship Id="rId7" Type="http://schemas.openxmlformats.org/officeDocument/2006/relationships/oleObject" Target="../embeddings/oleObject10.bin"/><Relationship Id="rId8" Type="http://schemas.openxmlformats.org/officeDocument/2006/relationships/image" Target="../media/image21.emf"/><Relationship Id="rId9" Type="http://schemas.openxmlformats.org/officeDocument/2006/relationships/oleObject" Target="../embeddings/oleObject11.bin"/><Relationship Id="rId10" Type="http://schemas.openxmlformats.org/officeDocument/2006/relationships/image" Target="../media/image22.w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Relationship Id="rId3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4" Type="http://schemas.openxmlformats.org/officeDocument/2006/relationships/image" Target="../media/image25.w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4" Type="http://schemas.openxmlformats.org/officeDocument/2006/relationships/image" Target="../media/image26.wmf"/><Relationship Id="rId5" Type="http://schemas.openxmlformats.org/officeDocument/2006/relationships/oleObject" Target="../embeddings/oleObject14.bin"/><Relationship Id="rId6" Type="http://schemas.openxmlformats.org/officeDocument/2006/relationships/image" Target="../media/image27.w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oleObject" Target="../embeddings/oleObject15.bin"/><Relationship Id="rId5" Type="http://schemas.openxmlformats.org/officeDocument/2006/relationships/image" Target="../media/image29.wmf"/><Relationship Id="rId6" Type="http://schemas.openxmlformats.org/officeDocument/2006/relationships/oleObject" Target="../embeddings/oleObject16.bin"/><Relationship Id="rId7" Type="http://schemas.openxmlformats.org/officeDocument/2006/relationships/image" Target="../media/image30.wmf"/><Relationship Id="rId8" Type="http://schemas.openxmlformats.org/officeDocument/2006/relationships/oleObject" Target="../embeddings/oleObject17.bin"/><Relationship Id="rId9" Type="http://schemas.openxmlformats.org/officeDocument/2006/relationships/image" Target="../media/image31.wmf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oleObject" Target="../embeddings/oleObject18.bin"/><Relationship Id="rId5" Type="http://schemas.openxmlformats.org/officeDocument/2006/relationships/image" Target="../media/image29.wmf"/><Relationship Id="rId6" Type="http://schemas.openxmlformats.org/officeDocument/2006/relationships/oleObject" Target="../embeddings/oleObject19.bin"/><Relationship Id="rId7" Type="http://schemas.openxmlformats.org/officeDocument/2006/relationships/image" Target="../media/image30.wmf"/><Relationship Id="rId8" Type="http://schemas.openxmlformats.org/officeDocument/2006/relationships/oleObject" Target="../embeddings/oleObject20.bin"/><Relationship Id="rId9" Type="http://schemas.openxmlformats.org/officeDocument/2006/relationships/image" Target="../media/image31.wmf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4" Type="http://schemas.openxmlformats.org/officeDocument/2006/relationships/image" Target="../media/image32.wmf"/><Relationship Id="rId5" Type="http://schemas.openxmlformats.org/officeDocument/2006/relationships/oleObject" Target="../embeddings/oleObject22.bin"/><Relationship Id="rId6" Type="http://schemas.openxmlformats.org/officeDocument/2006/relationships/image" Target="../media/image33.wmf"/><Relationship Id="rId7" Type="http://schemas.openxmlformats.org/officeDocument/2006/relationships/oleObject" Target="../embeddings/oleObject23.bin"/><Relationship Id="rId8" Type="http://schemas.openxmlformats.org/officeDocument/2006/relationships/image" Target="../media/image34.wmf"/><Relationship Id="rId9" Type="http://schemas.openxmlformats.org/officeDocument/2006/relationships/oleObject" Target="../embeddings/oleObject24.bin"/><Relationship Id="rId10" Type="http://schemas.openxmlformats.org/officeDocument/2006/relationships/image" Target="../media/image35.wmf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7.wmf"/><Relationship Id="rId12" Type="http://schemas.openxmlformats.org/officeDocument/2006/relationships/oleObject" Target="../embeddings/oleObject29.bin"/><Relationship Id="rId13" Type="http://schemas.openxmlformats.org/officeDocument/2006/relationships/image" Target="../media/image38.wmf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7.xml"/><Relationship Id="rId4" Type="http://schemas.openxmlformats.org/officeDocument/2006/relationships/oleObject" Target="../embeddings/oleObject25.bin"/><Relationship Id="rId5" Type="http://schemas.openxmlformats.org/officeDocument/2006/relationships/image" Target="../media/image29.wmf"/><Relationship Id="rId6" Type="http://schemas.openxmlformats.org/officeDocument/2006/relationships/oleObject" Target="../embeddings/oleObject26.bin"/><Relationship Id="rId7" Type="http://schemas.openxmlformats.org/officeDocument/2006/relationships/image" Target="../media/image36.wmf"/><Relationship Id="rId8" Type="http://schemas.openxmlformats.org/officeDocument/2006/relationships/oleObject" Target="../embeddings/oleObject27.bin"/><Relationship Id="rId9" Type="http://schemas.openxmlformats.org/officeDocument/2006/relationships/image" Target="../media/image30.wmf"/><Relationship Id="rId10" Type="http://schemas.openxmlformats.org/officeDocument/2006/relationships/oleObject" Target="../embeddings/oleObject28.bin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4" Type="http://schemas.openxmlformats.org/officeDocument/2006/relationships/image" Target="../media/image39.wmf"/><Relationship Id="rId5" Type="http://schemas.openxmlformats.org/officeDocument/2006/relationships/oleObject" Target="../embeddings/oleObject31.bin"/><Relationship Id="rId6" Type="http://schemas.openxmlformats.org/officeDocument/2006/relationships/image" Target="../media/image40.wmf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9.png"/><Relationship Id="rId3" Type="http://schemas.openxmlformats.org/officeDocument/2006/relationships/image" Target="../media/image5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1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7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jpeg"/><Relationship Id="rId3" Type="http://schemas.microsoft.com/office/2007/relationships/hdphoto" Target="../media/hdphoto1.wdp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1.png"/><Relationship Id="rId3" Type="http://schemas.openxmlformats.org/officeDocument/2006/relationships/image" Target="../media/image62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66.png"/><Relationship Id="rId5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58.png"/><Relationship Id="rId6" Type="http://schemas.openxmlformats.org/officeDocument/2006/relationships/image" Target="../media/image66.png"/><Relationship Id="rId7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wmf"/><Relationship Id="rId3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1.jpeg"/><Relationship Id="rId3" Type="http://schemas.microsoft.com/office/2007/relationships/hdphoto" Target="../media/hdphoto2.wdp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Relationship Id="rId3" Type="http://schemas.openxmlformats.org/officeDocument/2006/relationships/image" Target="../media/image65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3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3.pn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3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3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3.png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4.png"/><Relationship Id="rId3" Type="http://schemas.openxmlformats.org/officeDocument/2006/relationships/image" Target="../media/image75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eg"/><Relationship Id="rId3" Type="http://schemas.openxmlformats.org/officeDocument/2006/relationships/image" Target="../media/image12.wmf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image" Target="../media/image77.png"/><Relationship Id="rId5" Type="http://schemas.openxmlformats.org/officeDocument/2006/relationships/image" Target="../media/image78.png"/><Relationship Id="rId6" Type="http://schemas.openxmlformats.org/officeDocument/2006/relationships/image" Target="../media/image79.png"/><Relationship Id="rId7" Type="http://schemas.openxmlformats.org/officeDocument/2006/relationships/image" Target="../media/image2.png"/><Relationship Id="rId8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4" Type="http://schemas.openxmlformats.org/officeDocument/2006/relationships/image" Target="../media/image81.jpeg"/><Relationship Id="rId5" Type="http://schemas.microsoft.com/office/2007/relationships/hdphoto" Target="../media/hdphoto3.wdp"/><Relationship Id="rId6" Type="http://schemas.openxmlformats.org/officeDocument/2006/relationships/hyperlink" Target="http://www.pseudo-dojo.org/dojo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4" Type="http://schemas.microsoft.com/office/2007/relationships/hdphoto" Target="../media/hdphoto3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2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3.png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3.png"/><Relationship Id="rId3" Type="http://schemas.openxmlformats.org/officeDocument/2006/relationships/image" Target="../media/image84.pn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4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5.png"/></Relationships>
</file>

<file path=ppt/slides/_rels/slide7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94.png"/><Relationship Id="rId12" Type="http://schemas.openxmlformats.org/officeDocument/2006/relationships/image" Target="../media/image95.png"/><Relationship Id="rId13" Type="http://schemas.openxmlformats.org/officeDocument/2006/relationships/image" Target="../media/image96.png"/><Relationship Id="rId14" Type="http://schemas.openxmlformats.org/officeDocument/2006/relationships/image" Target="../media/image97.png"/><Relationship Id="rId15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5.png"/><Relationship Id="rId4" Type="http://schemas.openxmlformats.org/officeDocument/2006/relationships/image" Target="../media/image87.png"/><Relationship Id="rId5" Type="http://schemas.openxmlformats.org/officeDocument/2006/relationships/image" Target="../media/image88.png"/><Relationship Id="rId6" Type="http://schemas.openxmlformats.org/officeDocument/2006/relationships/image" Target="../media/image89.png"/><Relationship Id="rId7" Type="http://schemas.openxmlformats.org/officeDocument/2006/relationships/image" Target="../media/image90.png"/><Relationship Id="rId8" Type="http://schemas.openxmlformats.org/officeDocument/2006/relationships/image" Target="../media/image91.png"/><Relationship Id="rId9" Type="http://schemas.openxmlformats.org/officeDocument/2006/relationships/image" Target="../media/image92.png"/><Relationship Id="rId10" Type="http://schemas.openxmlformats.org/officeDocument/2006/relationships/image" Target="../media/image93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4" Type="http://schemas.openxmlformats.org/officeDocument/2006/relationships/image" Target="../media/image66.png"/><Relationship Id="rId5" Type="http://schemas.openxmlformats.org/officeDocument/2006/relationships/image" Target="../media/image67.png"/><Relationship Id="rId6" Type="http://schemas.openxmlformats.org/officeDocument/2006/relationships/image" Target="../media/image68.png"/><Relationship Id="rId7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9.png"/></Relationships>
</file>

<file path=ppt/slides/_rels/slide8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81.jpeg"/><Relationship Id="rId12" Type="http://schemas.microsoft.com/office/2007/relationships/hdphoto" Target="../media/hdphoto3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0.png"/><Relationship Id="rId3" Type="http://schemas.openxmlformats.org/officeDocument/2006/relationships/image" Target="../media/image101.png"/><Relationship Id="rId4" Type="http://schemas.openxmlformats.org/officeDocument/2006/relationships/image" Target="../media/image102.png"/><Relationship Id="rId5" Type="http://schemas.openxmlformats.org/officeDocument/2006/relationships/hyperlink" Target="http://nbviewer.ipython.org/github/gmatteo/pseudo_dojo/blob/master/pseudo_dojo/pseudos/ONCVPSP-PBE/H/H-high.ipynb" TargetMode="External"/><Relationship Id="rId6" Type="http://schemas.openxmlformats.org/officeDocument/2006/relationships/image" Target="../media/image103.png"/><Relationship Id="rId7" Type="http://schemas.openxmlformats.org/officeDocument/2006/relationships/image" Target="../media/image104.png"/><Relationship Id="rId8" Type="http://schemas.openxmlformats.org/officeDocument/2006/relationships/image" Target="../media/image105.png"/><Relationship Id="rId9" Type="http://schemas.openxmlformats.org/officeDocument/2006/relationships/image" Target="../media/image68.png"/><Relationship Id="rId10" Type="http://schemas.openxmlformats.org/officeDocument/2006/relationships/image" Target="../media/image59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4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7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4" Type="http://schemas.openxmlformats.org/officeDocument/2006/relationships/image" Target="../media/image108.png"/><Relationship Id="rId5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6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4" Type="http://schemas.openxmlformats.org/officeDocument/2006/relationships/oleObject" Target="../embeddings/oleObject32.bin"/><Relationship Id="rId5" Type="http://schemas.openxmlformats.org/officeDocument/2006/relationships/image" Target="../media/image16.wmf"/><Relationship Id="rId6" Type="http://schemas.openxmlformats.org/officeDocument/2006/relationships/oleObject" Target="../embeddings/oleObject33.bin"/><Relationship Id="rId7" Type="http://schemas.openxmlformats.org/officeDocument/2006/relationships/image" Target="../media/image13.wmf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5.png"/><Relationship Id="rId3" Type="http://schemas.openxmlformats.org/officeDocument/2006/relationships/image" Target="../media/image59.pn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0.jpeg"/><Relationship Id="rId3" Type="http://schemas.microsoft.com/office/2007/relationships/hdphoto" Target="../media/hdphoto1.wdp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4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4.png"/><Relationship Id="rId3" Type="http://schemas.openxmlformats.org/officeDocument/2006/relationships/image" Target="../media/image1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13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2.png"/><Relationship Id="rId3" Type="http://schemas.openxmlformats.org/officeDocument/2006/relationships/image" Target="../media/image113.png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4.png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5.png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6.wmf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7.wmf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8.wmf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4" Type="http://schemas.openxmlformats.org/officeDocument/2006/relationships/image" Target="../media/image116.w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9.wmf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The </a:t>
            </a:r>
            <a:r>
              <a:rPr lang="en-US" b="1" i="1" dirty="0"/>
              <a:t>GW</a:t>
            </a:r>
            <a:r>
              <a:rPr lang="en-US" b="1" dirty="0"/>
              <a:t>-</a:t>
            </a:r>
            <a:r>
              <a:rPr lang="en-US" b="1" dirty="0" smtClean="0"/>
              <a:t>method </a:t>
            </a:r>
            <a:br>
              <a:rPr lang="en-US" b="1" dirty="0" smtClean="0"/>
            </a:br>
            <a:r>
              <a:rPr lang="en-US" b="1" dirty="0" smtClean="0"/>
              <a:t>approaches </a:t>
            </a:r>
            <a:r>
              <a:rPr lang="en-US" b="1" dirty="0"/>
              <a:t>for molecules and </a:t>
            </a:r>
            <a:r>
              <a:rPr lang="en-US" b="1" dirty="0" err="1"/>
              <a:t>automatization</a:t>
            </a:r>
            <a:r>
              <a:rPr lang="en-US" b="1" dirty="0"/>
              <a:t> for solids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M.J. van Setten</a:t>
            </a:r>
          </a:p>
          <a:p>
            <a:r>
              <a:rPr lang="en-US" dirty="0" smtClean="0"/>
              <a:t>Institute of Condensed Matter and </a:t>
            </a:r>
            <a:r>
              <a:rPr lang="en-US" dirty="0" err="1" smtClean="0"/>
              <a:t>Nanosciences</a:t>
            </a:r>
            <a:r>
              <a:rPr lang="en-US" dirty="0" smtClean="0"/>
              <a:t>,</a:t>
            </a:r>
            <a:br>
              <a:rPr lang="en-US" dirty="0" smtClean="0"/>
            </a:br>
            <a:r>
              <a:rPr lang="en-US" dirty="0" err="1" smtClean="0"/>
              <a:t>Université</a:t>
            </a:r>
            <a:r>
              <a:rPr lang="en-US" dirty="0" smtClean="0"/>
              <a:t> </a:t>
            </a:r>
            <a:r>
              <a:rPr lang="en-US" dirty="0" err="1" smtClean="0"/>
              <a:t>catholique</a:t>
            </a:r>
            <a:r>
              <a:rPr lang="en-US" dirty="0" smtClean="0"/>
              <a:t> de Louvain, Belgium </a:t>
            </a:r>
          </a:p>
          <a:p>
            <a:r>
              <a:rPr lang="en-US" dirty="0" smtClean="0"/>
              <a:t> 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539117"/>
            <a:ext cx="1261533" cy="1060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9873" y="194734"/>
            <a:ext cx="1672031" cy="1315155"/>
          </a:xfrm>
          <a:prstGeom prst="rect">
            <a:avLst/>
          </a:prstGeom>
        </p:spPr>
      </p:pic>
      <p:pic>
        <p:nvPicPr>
          <p:cNvPr id="6" name="Picture 5" descr="ki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508" y="162077"/>
            <a:ext cx="2274183" cy="1112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9312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Arial" charset="0"/>
              </a:rPr>
              <a:t>Greens function obeying the Dyson equation</a:t>
            </a:r>
          </a:p>
          <a:p>
            <a:endParaRPr lang="en-US" sz="2800" dirty="0">
              <a:latin typeface="Arial" charset="0"/>
            </a:endParaRPr>
          </a:p>
          <a:p>
            <a:endParaRPr lang="en-US" sz="2800" dirty="0">
              <a:latin typeface="Arial" charset="0"/>
            </a:endParaRPr>
          </a:p>
          <a:p>
            <a:r>
              <a:rPr lang="en-US" sz="2400" dirty="0">
                <a:latin typeface="Arial" charset="0"/>
              </a:rPr>
              <a:t>In spectral representa</a:t>
            </a:r>
            <a:r>
              <a:rPr lang="en-US" sz="2400" dirty="0" smtClean="0">
                <a:latin typeface="Arial" charset="0"/>
              </a:rPr>
              <a:t>tion, expressed in terms of </a:t>
            </a:r>
            <a:r>
              <a:rPr lang="en-US" sz="2400" dirty="0" smtClean="0">
                <a:solidFill>
                  <a:schemeClr val="accent2"/>
                </a:solidFill>
                <a:latin typeface="Arial" charset="0"/>
              </a:rPr>
              <a:t>quasi-particle states</a:t>
            </a:r>
            <a:r>
              <a:rPr lang="en-US" sz="2400" dirty="0" smtClean="0">
                <a:latin typeface="Arial" charset="0"/>
              </a:rPr>
              <a:t> leads to the quasi particle equation:</a:t>
            </a:r>
            <a:endParaRPr lang="de-DE" sz="2400" dirty="0">
              <a:latin typeface="Arial" charset="0"/>
            </a:endParaRPr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" charset="0"/>
              </a:rPr>
              <a:t>KS </a:t>
            </a:r>
            <a:r>
              <a:rPr lang="en-US" sz="3200" dirty="0" err="1">
                <a:latin typeface="Arial" charset="0"/>
              </a:rPr>
              <a:t>v.s</a:t>
            </a:r>
            <a:r>
              <a:rPr lang="en-US" sz="3200" dirty="0">
                <a:latin typeface="Arial" charset="0"/>
              </a:rPr>
              <a:t>. Quasi-Particle equation</a:t>
            </a:r>
            <a:endParaRPr lang="de-DE" sz="3200" dirty="0">
              <a:latin typeface="Arial" charset="0"/>
            </a:endParaRPr>
          </a:p>
        </p:txBody>
      </p:sp>
      <p:sp>
        <p:nvSpPr>
          <p:cNvPr id="169988" name="Text Box 4"/>
          <p:cNvSpPr txBox="1">
            <a:spLocks noChangeArrowheads="1"/>
          </p:cNvSpPr>
          <p:nvPr/>
        </p:nvSpPr>
        <p:spPr bwMode="auto">
          <a:xfrm>
            <a:off x="250825" y="5949950"/>
            <a:ext cx="49498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/>
              <a:t>HEDIN Phys Rev </a:t>
            </a:r>
            <a:r>
              <a:rPr lang="en-US" sz="1200" b="1"/>
              <a:t>139</a:t>
            </a:r>
            <a:r>
              <a:rPr lang="en-US" sz="1200"/>
              <a:t>, A796, HYBERTSEN and LOUIE PRB 34, 5390</a:t>
            </a:r>
            <a:r>
              <a:rPr lang="en-US"/>
              <a:t> </a:t>
            </a:r>
            <a:endParaRPr lang="de-DE"/>
          </a:p>
        </p:txBody>
      </p:sp>
      <p:graphicFrame>
        <p:nvGraphicFramePr>
          <p:cNvPr id="169989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8961050"/>
              </p:ext>
            </p:extLst>
          </p:nvPr>
        </p:nvGraphicFramePr>
        <p:xfrm>
          <a:off x="909638" y="2381826"/>
          <a:ext cx="6611937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4" name="Formel" r:id="rId3" imgW="4419360" imgH="304560" progId="Equation.3">
                  <p:embed/>
                </p:oleObj>
              </mc:Choice>
              <mc:Fallback>
                <p:oleObj name="Formel" r:id="rId3" imgW="4419360" imgH="304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9638" y="2381826"/>
                        <a:ext cx="6611937" cy="455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9990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8259901"/>
              </p:ext>
            </p:extLst>
          </p:nvPr>
        </p:nvGraphicFramePr>
        <p:xfrm>
          <a:off x="524728" y="4601050"/>
          <a:ext cx="825500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5" name="Formel" r:id="rId5" imgW="5486400" imgH="914400" progId="Equation.3">
                  <p:embed/>
                </p:oleObj>
              </mc:Choice>
              <mc:Fallback>
                <p:oleObj name="Formel" r:id="rId5" imgW="548640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728" y="4601050"/>
                        <a:ext cx="8255000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3" name="Picture 5" descr="IPsp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7" t="7443" r="10400"/>
          <a:stretch>
            <a:fillRect/>
          </a:stretch>
        </p:blipFill>
        <p:spPr bwMode="auto">
          <a:xfrm>
            <a:off x="3255963" y="1693863"/>
            <a:ext cx="5745162" cy="459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Open shell systems</a:t>
            </a:r>
            <a:endParaRPr lang="de-DE">
              <a:latin typeface="Arial" charset="0"/>
            </a:endParaRP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latin typeface="Arial" charset="0"/>
              </a:rPr>
              <a:t>Collinear case</a:t>
            </a:r>
          </a:p>
          <a:p>
            <a:pPr lvl="1"/>
            <a:endParaRPr lang="en-US">
              <a:latin typeface="Arial" charset="0"/>
            </a:endParaRPr>
          </a:p>
          <a:p>
            <a:pPr lvl="1"/>
            <a:r>
              <a:rPr lang="en-US">
                <a:latin typeface="Arial" charset="0"/>
              </a:rPr>
              <a:t>Matrices are </a:t>
            </a:r>
            <a:br>
              <a:rPr lang="en-US">
                <a:latin typeface="Arial" charset="0"/>
              </a:rPr>
            </a:br>
            <a:r>
              <a:rPr lang="en-US">
                <a:latin typeface="Arial" charset="0"/>
              </a:rPr>
              <a:t>spin-diagonal</a:t>
            </a:r>
          </a:p>
          <a:p>
            <a:pPr lvl="1"/>
            <a:endParaRPr lang="en-US">
              <a:latin typeface="Arial" charset="0"/>
            </a:endParaRPr>
          </a:p>
          <a:p>
            <a:pPr lvl="1"/>
            <a:r>
              <a:rPr lang="en-US">
                <a:latin typeface="Arial" charset="0"/>
              </a:rPr>
              <a:t>Screening comes</a:t>
            </a:r>
            <a:br>
              <a:rPr lang="en-US">
                <a:latin typeface="Arial" charset="0"/>
              </a:rPr>
            </a:br>
            <a:r>
              <a:rPr lang="en-US">
                <a:latin typeface="Arial" charset="0"/>
              </a:rPr>
              <a:t>from both spin </a:t>
            </a:r>
            <a:br>
              <a:rPr lang="en-US">
                <a:latin typeface="Arial" charset="0"/>
              </a:rPr>
            </a:br>
            <a:r>
              <a:rPr lang="en-US">
                <a:latin typeface="Arial" charset="0"/>
              </a:rPr>
              <a:t>channels</a:t>
            </a:r>
            <a:endParaRPr lang="de-DE">
              <a:latin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gw-vs-ks-gap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282" r="-262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17131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ecuteps-vs-ksgap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384" r="-2538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086316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22939" r="-2293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7393278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+</a:t>
            </a:r>
            <a:endParaRPr lang="en-US" dirty="0"/>
          </a:p>
        </p:txBody>
      </p:sp>
      <p:pic>
        <p:nvPicPr>
          <p:cNvPr id="81" name="Content Placeholder 80" descr="df-new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16" b="13516"/>
          <a:stretch>
            <a:fillRect/>
          </a:stretch>
        </p:blipFill>
        <p:spPr/>
      </p:pic>
      <p:grpSp>
        <p:nvGrpSpPr>
          <p:cNvPr id="80" name="Group 79"/>
          <p:cNvGrpSpPr/>
          <p:nvPr/>
        </p:nvGrpSpPr>
        <p:grpSpPr>
          <a:xfrm>
            <a:off x="-658709" y="55465"/>
            <a:ext cx="9675641" cy="7267575"/>
            <a:chOff x="-463337" y="250825"/>
            <a:chExt cx="9675641" cy="7267575"/>
          </a:xfrm>
        </p:grpSpPr>
        <p:sp>
          <p:nvSpPr>
            <p:cNvPr id="4" name="Rectangle 1"/>
            <p:cNvSpPr>
              <a:spLocks/>
            </p:cNvSpPr>
            <p:nvPr/>
          </p:nvSpPr>
          <p:spPr bwMode="auto">
            <a:xfrm>
              <a:off x="4813341" y="7073900"/>
              <a:ext cx="4203700" cy="444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45155" bIns="0"/>
            <a:lstStyle/>
            <a:p>
              <a:pPr marL="44450"/>
              <a:r>
                <a:rPr lang="en-US" sz="1800" dirty="0">
                  <a:ea typeface="ＭＳ Ｐゴシック" charset="0"/>
                  <a:cs typeface="STIXGeneral-Regular" charset="0"/>
                </a:rPr>
                <a:t>http://</a:t>
              </a:r>
              <a:r>
                <a:rPr lang="en-US" sz="1800" dirty="0" err="1">
                  <a:ea typeface="ＭＳ Ｐゴシック" charset="0"/>
                  <a:cs typeface="STIXGeneral-Regular" charset="0"/>
                </a:rPr>
                <a:t>www.pseudo-dojo.org</a:t>
              </a:r>
              <a:endParaRPr lang="en-US" sz="1800" dirty="0">
                <a:ea typeface="ＭＳ Ｐゴシック" charset="0"/>
                <a:cs typeface="STIXGeneral-Regular" charset="0"/>
              </a:endParaRPr>
            </a:p>
          </p:txBody>
        </p:sp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0716" y="250825"/>
              <a:ext cx="8247063" cy="6765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6" name="Rectangle 3"/>
            <p:cNvSpPr>
              <a:spLocks/>
            </p:cNvSpPr>
            <p:nvPr/>
          </p:nvSpPr>
          <p:spPr bwMode="auto">
            <a:xfrm>
              <a:off x="3816391" y="749300"/>
              <a:ext cx="3143250" cy="203200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ONCVPSP potentials from the Pseudo-Dojo</a:t>
              </a:r>
            </a:p>
          </p:txBody>
        </p:sp>
        <p:sp>
          <p:nvSpPr>
            <p:cNvPr id="7" name="Rectangle 4"/>
            <p:cNvSpPr>
              <a:spLocks/>
            </p:cNvSpPr>
            <p:nvPr/>
          </p:nvSpPr>
          <p:spPr bwMode="auto">
            <a:xfrm>
              <a:off x="1568491" y="749300"/>
              <a:ext cx="277813" cy="203200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9.2</a:t>
              </a:r>
            </a:p>
          </p:txBody>
        </p:sp>
        <p:sp>
          <p:nvSpPr>
            <p:cNvPr id="8" name="Rectangle 5"/>
            <p:cNvSpPr>
              <a:spLocks/>
            </p:cNvSpPr>
            <p:nvPr/>
          </p:nvSpPr>
          <p:spPr bwMode="auto">
            <a:xfrm>
              <a:off x="425491" y="2413000"/>
              <a:ext cx="366713" cy="203200"/>
            </a:xfrm>
            <a:prstGeom prst="rect">
              <a:avLst/>
            </a:prstGeom>
            <a:solidFill>
              <a:srgbClr val="AFF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0.07</a:t>
              </a:r>
            </a:p>
          </p:txBody>
        </p:sp>
        <p:sp>
          <p:nvSpPr>
            <p:cNvPr id="9" name="Rectangle 6"/>
            <p:cNvSpPr>
              <a:spLocks/>
            </p:cNvSpPr>
            <p:nvPr/>
          </p:nvSpPr>
          <p:spPr bwMode="auto">
            <a:xfrm>
              <a:off x="8080416" y="2413000"/>
              <a:ext cx="366713" cy="203200"/>
            </a:xfrm>
            <a:prstGeom prst="rect">
              <a:avLst/>
            </a:prstGeom>
            <a:solidFill>
              <a:srgbClr val="6AFF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0.02</a:t>
              </a:r>
            </a:p>
          </p:txBody>
        </p:sp>
        <p:pic>
          <p:nvPicPr>
            <p:cNvPr id="10" name="Picture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94604" y="330200"/>
              <a:ext cx="1917700" cy="628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1" name="Rectangle 8"/>
            <p:cNvSpPr>
              <a:spLocks/>
            </p:cNvSpPr>
            <p:nvPr/>
          </p:nvSpPr>
          <p:spPr bwMode="auto">
            <a:xfrm>
              <a:off x="425491" y="2936875"/>
              <a:ext cx="366713" cy="203200"/>
            </a:xfrm>
            <a:prstGeom prst="rect">
              <a:avLst/>
            </a:prstGeom>
            <a:solidFill>
              <a:srgbClr val="FDA7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0.14</a:t>
              </a:r>
            </a:p>
          </p:txBody>
        </p:sp>
        <p:sp>
          <p:nvSpPr>
            <p:cNvPr id="12" name="Rectangle 9"/>
            <p:cNvSpPr>
              <a:spLocks/>
            </p:cNvSpPr>
            <p:nvPr/>
          </p:nvSpPr>
          <p:spPr bwMode="auto">
            <a:xfrm>
              <a:off x="425491" y="3476367"/>
              <a:ext cx="345107" cy="184666"/>
            </a:xfrm>
            <a:prstGeom prst="rect">
              <a:avLst/>
            </a:prstGeom>
            <a:solidFill>
              <a:srgbClr val="FDA7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 dirty="0" smtClean="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0.44</a:t>
              </a:r>
              <a:endParaRPr lang="en-US" sz="1200" dirty="0">
                <a:latin typeface="Helvetica" charset="0"/>
                <a:ea typeface="ＭＳ Ｐゴシック" charset="0"/>
                <a:cs typeface="Helvetica" charset="0"/>
                <a:sym typeface="Helvetica" charset="0"/>
              </a:endParaRPr>
            </a:p>
          </p:txBody>
        </p:sp>
        <p:sp>
          <p:nvSpPr>
            <p:cNvPr id="13" name="Rectangle 10"/>
            <p:cNvSpPr>
              <a:spLocks/>
            </p:cNvSpPr>
            <p:nvPr/>
          </p:nvSpPr>
          <p:spPr bwMode="auto">
            <a:xfrm>
              <a:off x="425491" y="4013200"/>
              <a:ext cx="366713" cy="203200"/>
            </a:xfrm>
            <a:prstGeom prst="rect">
              <a:avLst/>
            </a:prstGeom>
            <a:solidFill>
              <a:srgbClr val="FDA7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0.18</a:t>
              </a:r>
            </a:p>
          </p:txBody>
        </p:sp>
        <p:sp>
          <p:nvSpPr>
            <p:cNvPr id="14" name="Rectangle 11"/>
            <p:cNvSpPr>
              <a:spLocks/>
            </p:cNvSpPr>
            <p:nvPr/>
          </p:nvSpPr>
          <p:spPr bwMode="auto">
            <a:xfrm>
              <a:off x="425491" y="4546600"/>
              <a:ext cx="366713" cy="203200"/>
            </a:xfrm>
            <a:prstGeom prst="rect">
              <a:avLst/>
            </a:prstGeom>
            <a:solidFill>
              <a:srgbClr val="FDA7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0.28</a:t>
              </a:r>
            </a:p>
          </p:txBody>
        </p:sp>
        <p:sp>
          <p:nvSpPr>
            <p:cNvPr id="15" name="Rectangle 12"/>
            <p:cNvSpPr>
              <a:spLocks/>
            </p:cNvSpPr>
            <p:nvPr/>
          </p:nvSpPr>
          <p:spPr bwMode="auto">
            <a:xfrm>
              <a:off x="869991" y="2940050"/>
              <a:ext cx="366713" cy="203200"/>
            </a:xfrm>
            <a:prstGeom prst="rect">
              <a:avLst/>
            </a:prstGeom>
            <a:solidFill>
              <a:srgbClr val="FDA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0.91</a:t>
              </a:r>
            </a:p>
          </p:txBody>
        </p:sp>
        <p:sp>
          <p:nvSpPr>
            <p:cNvPr id="16" name="Rectangle 13"/>
            <p:cNvSpPr>
              <a:spLocks/>
            </p:cNvSpPr>
            <p:nvPr/>
          </p:nvSpPr>
          <p:spPr bwMode="auto">
            <a:xfrm>
              <a:off x="869991" y="3467100"/>
              <a:ext cx="366713" cy="203200"/>
            </a:xfrm>
            <a:prstGeom prst="rect">
              <a:avLst/>
            </a:prstGeom>
            <a:solidFill>
              <a:srgbClr val="FDA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0.36</a:t>
              </a:r>
            </a:p>
          </p:txBody>
        </p:sp>
        <p:sp>
          <p:nvSpPr>
            <p:cNvPr id="17" name="Rectangle 14"/>
            <p:cNvSpPr>
              <a:spLocks/>
            </p:cNvSpPr>
            <p:nvPr/>
          </p:nvSpPr>
          <p:spPr bwMode="auto">
            <a:xfrm>
              <a:off x="869991" y="4006850"/>
              <a:ext cx="366713" cy="203200"/>
            </a:xfrm>
            <a:prstGeom prst="rect">
              <a:avLst/>
            </a:prstGeom>
            <a:solidFill>
              <a:srgbClr val="FDA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0.10</a:t>
              </a:r>
            </a:p>
          </p:txBody>
        </p:sp>
        <p:sp>
          <p:nvSpPr>
            <p:cNvPr id="18" name="Rectangle 15"/>
            <p:cNvSpPr>
              <a:spLocks/>
            </p:cNvSpPr>
            <p:nvPr/>
          </p:nvSpPr>
          <p:spPr bwMode="auto">
            <a:xfrm>
              <a:off x="869991" y="4546600"/>
              <a:ext cx="366713" cy="203200"/>
            </a:xfrm>
            <a:prstGeom prst="rect">
              <a:avLst/>
            </a:prstGeom>
            <a:solidFill>
              <a:srgbClr val="FDA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1.33</a:t>
              </a:r>
            </a:p>
          </p:txBody>
        </p:sp>
        <p:sp>
          <p:nvSpPr>
            <p:cNvPr id="19" name="Rectangle 16"/>
            <p:cNvSpPr>
              <a:spLocks/>
            </p:cNvSpPr>
            <p:nvPr/>
          </p:nvSpPr>
          <p:spPr bwMode="auto">
            <a:xfrm>
              <a:off x="869991" y="5080000"/>
              <a:ext cx="366713" cy="203200"/>
            </a:xfrm>
            <a:prstGeom prst="rect">
              <a:avLst/>
            </a:prstGeom>
            <a:solidFill>
              <a:srgbClr val="FDAD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0.95</a:t>
              </a:r>
            </a:p>
          </p:txBody>
        </p:sp>
        <p:sp>
          <p:nvSpPr>
            <p:cNvPr id="20" name="Rectangle 17"/>
            <p:cNvSpPr>
              <a:spLocks/>
            </p:cNvSpPr>
            <p:nvPr/>
          </p:nvSpPr>
          <p:spPr bwMode="auto">
            <a:xfrm>
              <a:off x="5835691" y="2940050"/>
              <a:ext cx="366713" cy="203200"/>
            </a:xfrm>
            <a:prstGeom prst="rect">
              <a:avLst/>
            </a:prstGeom>
            <a:solidFill>
              <a:srgbClr val="C1B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1.04</a:t>
              </a:r>
            </a:p>
          </p:txBody>
        </p:sp>
        <p:sp>
          <p:nvSpPr>
            <p:cNvPr id="21" name="Rectangle 18"/>
            <p:cNvSpPr>
              <a:spLocks/>
            </p:cNvSpPr>
            <p:nvPr/>
          </p:nvSpPr>
          <p:spPr bwMode="auto">
            <a:xfrm>
              <a:off x="6280191" y="3467100"/>
              <a:ext cx="366713" cy="203200"/>
            </a:xfrm>
            <a:prstGeom prst="rect">
              <a:avLst/>
            </a:prstGeom>
            <a:solidFill>
              <a:srgbClr val="C1B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1.02</a:t>
              </a:r>
            </a:p>
          </p:txBody>
        </p:sp>
        <p:sp>
          <p:nvSpPr>
            <p:cNvPr id="22" name="Rectangle 19"/>
            <p:cNvSpPr>
              <a:spLocks/>
            </p:cNvSpPr>
            <p:nvPr/>
          </p:nvSpPr>
          <p:spPr bwMode="auto">
            <a:xfrm>
              <a:off x="6280191" y="4006850"/>
              <a:ext cx="366713" cy="203200"/>
            </a:xfrm>
            <a:prstGeom prst="rect">
              <a:avLst/>
            </a:prstGeom>
            <a:solidFill>
              <a:srgbClr val="C1B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0.24</a:t>
              </a:r>
            </a:p>
          </p:txBody>
        </p:sp>
        <p:sp>
          <p:nvSpPr>
            <p:cNvPr id="23" name="Rectangle 20"/>
            <p:cNvSpPr>
              <a:spLocks/>
            </p:cNvSpPr>
            <p:nvPr/>
          </p:nvSpPr>
          <p:spPr bwMode="auto">
            <a:xfrm>
              <a:off x="6731041" y="4006850"/>
              <a:ext cx="355600" cy="203200"/>
            </a:xfrm>
            <a:prstGeom prst="rect">
              <a:avLst/>
            </a:prstGeom>
            <a:solidFill>
              <a:srgbClr val="C1B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0.11</a:t>
              </a:r>
            </a:p>
          </p:txBody>
        </p:sp>
        <p:sp>
          <p:nvSpPr>
            <p:cNvPr id="24" name="Rectangle 21"/>
            <p:cNvSpPr>
              <a:spLocks/>
            </p:cNvSpPr>
            <p:nvPr/>
          </p:nvSpPr>
          <p:spPr bwMode="auto">
            <a:xfrm>
              <a:off x="6731041" y="4543425"/>
              <a:ext cx="366713" cy="203200"/>
            </a:xfrm>
            <a:prstGeom prst="rect">
              <a:avLst/>
            </a:prstGeom>
            <a:solidFill>
              <a:srgbClr val="C1B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0.54</a:t>
              </a:r>
            </a:p>
          </p:txBody>
        </p:sp>
        <p:sp>
          <p:nvSpPr>
            <p:cNvPr id="25" name="Rectangle 22"/>
            <p:cNvSpPr>
              <a:spLocks/>
            </p:cNvSpPr>
            <p:nvPr/>
          </p:nvSpPr>
          <p:spPr bwMode="auto">
            <a:xfrm>
              <a:off x="7175541" y="4543425"/>
              <a:ext cx="366713" cy="203200"/>
            </a:xfrm>
            <a:prstGeom prst="rect">
              <a:avLst/>
            </a:prstGeom>
            <a:solidFill>
              <a:srgbClr val="C1B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0.41</a:t>
              </a:r>
            </a:p>
          </p:txBody>
        </p:sp>
        <p:sp>
          <p:nvSpPr>
            <p:cNvPr id="26" name="Rectangle 23"/>
            <p:cNvSpPr>
              <a:spLocks/>
            </p:cNvSpPr>
            <p:nvPr/>
          </p:nvSpPr>
          <p:spPr bwMode="auto">
            <a:xfrm>
              <a:off x="7175541" y="5080000"/>
              <a:ext cx="366713" cy="203200"/>
            </a:xfrm>
            <a:prstGeom prst="rect">
              <a:avLst/>
            </a:prstGeom>
            <a:solidFill>
              <a:srgbClr val="C1B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0.28</a:t>
              </a:r>
            </a:p>
          </p:txBody>
        </p:sp>
        <p:sp>
          <p:nvSpPr>
            <p:cNvPr id="27" name="Rectangle 24"/>
            <p:cNvSpPr>
              <a:spLocks/>
            </p:cNvSpPr>
            <p:nvPr/>
          </p:nvSpPr>
          <p:spPr bwMode="auto">
            <a:xfrm>
              <a:off x="6283366" y="2936875"/>
              <a:ext cx="366713" cy="203200"/>
            </a:xfrm>
            <a:prstGeom prst="rect">
              <a:avLst/>
            </a:prstGeom>
            <a:solidFill>
              <a:srgbClr val="AFF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0.47</a:t>
              </a:r>
            </a:p>
          </p:txBody>
        </p:sp>
        <p:sp>
          <p:nvSpPr>
            <p:cNvPr id="28" name="Rectangle 25"/>
            <p:cNvSpPr>
              <a:spLocks/>
            </p:cNvSpPr>
            <p:nvPr/>
          </p:nvSpPr>
          <p:spPr bwMode="auto">
            <a:xfrm>
              <a:off x="6731041" y="2936875"/>
              <a:ext cx="366713" cy="203200"/>
            </a:xfrm>
            <a:prstGeom prst="rect">
              <a:avLst/>
            </a:prstGeom>
            <a:solidFill>
              <a:srgbClr val="AFF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0.29</a:t>
              </a:r>
            </a:p>
          </p:txBody>
        </p:sp>
        <p:sp>
          <p:nvSpPr>
            <p:cNvPr id="29" name="Rectangle 26"/>
            <p:cNvSpPr>
              <a:spLocks/>
            </p:cNvSpPr>
            <p:nvPr/>
          </p:nvSpPr>
          <p:spPr bwMode="auto">
            <a:xfrm>
              <a:off x="7175541" y="2949317"/>
              <a:ext cx="345107" cy="184666"/>
            </a:xfrm>
            <a:prstGeom prst="rect">
              <a:avLst/>
            </a:prstGeom>
            <a:solidFill>
              <a:srgbClr val="AFF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 dirty="0" smtClean="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0.99</a:t>
              </a:r>
              <a:endParaRPr lang="en-US" sz="1200" dirty="0">
                <a:latin typeface="Helvetica" charset="0"/>
                <a:ea typeface="ＭＳ Ｐゴシック" charset="0"/>
                <a:cs typeface="Helvetica" charset="0"/>
                <a:sym typeface="Helvetica" charset="0"/>
              </a:endParaRPr>
            </a:p>
          </p:txBody>
        </p:sp>
        <p:sp>
          <p:nvSpPr>
            <p:cNvPr id="30" name="Rectangle 27"/>
            <p:cNvSpPr>
              <a:spLocks/>
            </p:cNvSpPr>
            <p:nvPr/>
          </p:nvSpPr>
          <p:spPr bwMode="auto">
            <a:xfrm>
              <a:off x="6731041" y="3467100"/>
              <a:ext cx="366713" cy="203200"/>
            </a:xfrm>
            <a:prstGeom prst="rect">
              <a:avLst/>
            </a:prstGeom>
            <a:solidFill>
              <a:srgbClr val="AFF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1.04</a:t>
              </a:r>
            </a:p>
          </p:txBody>
        </p:sp>
        <p:sp>
          <p:nvSpPr>
            <p:cNvPr id="31" name="Rectangle 28"/>
            <p:cNvSpPr>
              <a:spLocks/>
            </p:cNvSpPr>
            <p:nvPr/>
          </p:nvSpPr>
          <p:spPr bwMode="auto">
            <a:xfrm>
              <a:off x="7181891" y="3471863"/>
              <a:ext cx="366713" cy="203200"/>
            </a:xfrm>
            <a:prstGeom prst="rect">
              <a:avLst/>
            </a:prstGeom>
            <a:solidFill>
              <a:srgbClr val="AFF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0.05</a:t>
              </a:r>
            </a:p>
          </p:txBody>
        </p:sp>
        <p:sp>
          <p:nvSpPr>
            <p:cNvPr id="32" name="Rectangle 29"/>
            <p:cNvSpPr>
              <a:spLocks/>
            </p:cNvSpPr>
            <p:nvPr/>
          </p:nvSpPr>
          <p:spPr bwMode="auto">
            <a:xfrm>
              <a:off x="7175541" y="4006850"/>
              <a:ext cx="366713" cy="203200"/>
            </a:xfrm>
            <a:prstGeom prst="rect">
              <a:avLst/>
            </a:prstGeom>
            <a:solidFill>
              <a:srgbClr val="AFF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0.17</a:t>
              </a:r>
            </a:p>
          </p:txBody>
        </p:sp>
        <p:sp>
          <p:nvSpPr>
            <p:cNvPr id="33" name="Rectangle 30"/>
            <p:cNvSpPr>
              <a:spLocks/>
            </p:cNvSpPr>
            <p:nvPr/>
          </p:nvSpPr>
          <p:spPr bwMode="auto">
            <a:xfrm>
              <a:off x="7629566" y="2940050"/>
              <a:ext cx="366713" cy="203200"/>
            </a:xfrm>
            <a:prstGeom prst="rect">
              <a:avLst/>
            </a:prstGeom>
            <a:solidFill>
              <a:srgbClr val="FFFE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0.29</a:t>
              </a:r>
            </a:p>
          </p:txBody>
        </p:sp>
        <p:sp>
          <p:nvSpPr>
            <p:cNvPr id="34" name="Rectangle 31"/>
            <p:cNvSpPr>
              <a:spLocks/>
            </p:cNvSpPr>
            <p:nvPr/>
          </p:nvSpPr>
          <p:spPr bwMode="auto">
            <a:xfrm>
              <a:off x="7629566" y="3471863"/>
              <a:ext cx="366713" cy="203200"/>
            </a:xfrm>
            <a:prstGeom prst="rect">
              <a:avLst/>
            </a:prstGeom>
            <a:solidFill>
              <a:srgbClr val="FFFE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0.72</a:t>
              </a:r>
            </a:p>
          </p:txBody>
        </p:sp>
        <p:sp>
          <p:nvSpPr>
            <p:cNvPr id="35" name="Rectangle 32"/>
            <p:cNvSpPr>
              <a:spLocks/>
            </p:cNvSpPr>
            <p:nvPr/>
          </p:nvSpPr>
          <p:spPr bwMode="auto">
            <a:xfrm>
              <a:off x="7629566" y="4006850"/>
              <a:ext cx="366713" cy="203200"/>
            </a:xfrm>
            <a:prstGeom prst="rect">
              <a:avLst/>
            </a:prstGeom>
            <a:solidFill>
              <a:srgbClr val="FFFE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0.04</a:t>
              </a:r>
            </a:p>
          </p:txBody>
        </p:sp>
        <p:sp>
          <p:nvSpPr>
            <p:cNvPr id="36" name="Rectangle 33"/>
            <p:cNvSpPr>
              <a:spLocks/>
            </p:cNvSpPr>
            <p:nvPr/>
          </p:nvSpPr>
          <p:spPr bwMode="auto">
            <a:xfrm>
              <a:off x="7629566" y="4543425"/>
              <a:ext cx="366713" cy="203200"/>
            </a:xfrm>
            <a:prstGeom prst="rect">
              <a:avLst/>
            </a:prstGeom>
            <a:solidFill>
              <a:srgbClr val="FFFEA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0.68</a:t>
              </a:r>
            </a:p>
          </p:txBody>
        </p:sp>
        <p:sp>
          <p:nvSpPr>
            <p:cNvPr id="37" name="Rectangle 34"/>
            <p:cNvSpPr>
              <a:spLocks/>
            </p:cNvSpPr>
            <p:nvPr/>
          </p:nvSpPr>
          <p:spPr bwMode="auto">
            <a:xfrm>
              <a:off x="5835691" y="3471863"/>
              <a:ext cx="366713" cy="203200"/>
            </a:xfrm>
            <a:prstGeom prst="rect">
              <a:avLst/>
            </a:prstGeom>
            <a:solidFill>
              <a:srgbClr val="66A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0.44</a:t>
              </a:r>
            </a:p>
          </p:txBody>
        </p:sp>
        <p:sp>
          <p:nvSpPr>
            <p:cNvPr id="38" name="Rectangle 35"/>
            <p:cNvSpPr>
              <a:spLocks/>
            </p:cNvSpPr>
            <p:nvPr/>
          </p:nvSpPr>
          <p:spPr bwMode="auto">
            <a:xfrm>
              <a:off x="5835691" y="4006850"/>
              <a:ext cx="366713" cy="203200"/>
            </a:xfrm>
            <a:prstGeom prst="rect">
              <a:avLst/>
            </a:prstGeom>
            <a:solidFill>
              <a:srgbClr val="66A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0.33</a:t>
              </a:r>
            </a:p>
          </p:txBody>
        </p:sp>
        <p:sp>
          <p:nvSpPr>
            <p:cNvPr id="39" name="Rectangle 36"/>
            <p:cNvSpPr>
              <a:spLocks/>
            </p:cNvSpPr>
            <p:nvPr/>
          </p:nvSpPr>
          <p:spPr bwMode="auto">
            <a:xfrm>
              <a:off x="1270041" y="1212850"/>
              <a:ext cx="1381125" cy="203200"/>
            </a:xfrm>
            <a:prstGeom prst="rect">
              <a:avLst/>
            </a:pr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 dirty="0" err="1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Mn</a:t>
              </a:r>
              <a:r>
                <a:rPr lang="en-US" sz="1200" dirty="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. Minimum at </a:t>
              </a:r>
              <a:r>
                <a:rPr lang="en-US" sz="1200" dirty="0" err="1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Ar</a:t>
              </a:r>
              <a:endParaRPr lang="en-US" sz="1200" dirty="0">
                <a:latin typeface="Helvetica" charset="0"/>
                <a:ea typeface="ＭＳ Ｐゴシック" charset="0"/>
                <a:cs typeface="Helvetica" charset="0"/>
                <a:sym typeface="Helvetica" charset="0"/>
              </a:endParaRPr>
            </a:p>
          </p:txBody>
        </p:sp>
        <p:sp>
          <p:nvSpPr>
            <p:cNvPr id="40" name="Rectangle 37"/>
            <p:cNvSpPr>
              <a:spLocks/>
            </p:cNvSpPr>
            <p:nvPr/>
          </p:nvSpPr>
          <p:spPr bwMode="auto">
            <a:xfrm>
              <a:off x="8080416" y="2940050"/>
              <a:ext cx="366713" cy="203200"/>
            </a:xfrm>
            <a:prstGeom prst="rect">
              <a:avLst/>
            </a:prstGeom>
            <a:solidFill>
              <a:srgbClr val="6AFF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0.05</a:t>
              </a:r>
            </a:p>
          </p:txBody>
        </p:sp>
        <p:sp>
          <p:nvSpPr>
            <p:cNvPr id="41" name="Rectangle 38"/>
            <p:cNvSpPr>
              <a:spLocks/>
            </p:cNvSpPr>
            <p:nvPr/>
          </p:nvSpPr>
          <p:spPr bwMode="auto">
            <a:xfrm>
              <a:off x="8080416" y="3473450"/>
              <a:ext cx="366713" cy="203200"/>
            </a:xfrm>
            <a:prstGeom prst="rect">
              <a:avLst/>
            </a:prstGeom>
            <a:solidFill>
              <a:srgbClr val="6AFF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0.01</a:t>
              </a:r>
            </a:p>
          </p:txBody>
        </p:sp>
        <p:sp>
          <p:nvSpPr>
            <p:cNvPr id="42" name="Rectangle 39"/>
            <p:cNvSpPr>
              <a:spLocks/>
            </p:cNvSpPr>
            <p:nvPr/>
          </p:nvSpPr>
          <p:spPr bwMode="auto">
            <a:xfrm>
              <a:off x="8080416" y="4006850"/>
              <a:ext cx="366713" cy="203200"/>
            </a:xfrm>
            <a:prstGeom prst="rect">
              <a:avLst/>
            </a:prstGeom>
            <a:solidFill>
              <a:srgbClr val="6AFF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0.03</a:t>
              </a:r>
            </a:p>
          </p:txBody>
        </p:sp>
        <p:sp>
          <p:nvSpPr>
            <p:cNvPr id="43" name="Rectangle 40"/>
            <p:cNvSpPr>
              <a:spLocks/>
            </p:cNvSpPr>
            <p:nvPr/>
          </p:nvSpPr>
          <p:spPr bwMode="auto">
            <a:xfrm>
              <a:off x="8080416" y="4543425"/>
              <a:ext cx="366713" cy="203200"/>
            </a:xfrm>
            <a:prstGeom prst="rect">
              <a:avLst/>
            </a:prstGeom>
            <a:solidFill>
              <a:srgbClr val="6AFF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0.04</a:t>
              </a:r>
            </a:p>
          </p:txBody>
        </p:sp>
        <p:sp>
          <p:nvSpPr>
            <p:cNvPr id="44" name="Rectangle 41"/>
            <p:cNvSpPr>
              <a:spLocks/>
            </p:cNvSpPr>
            <p:nvPr/>
          </p:nvSpPr>
          <p:spPr bwMode="auto">
            <a:xfrm>
              <a:off x="8080416" y="5080000"/>
              <a:ext cx="366713" cy="203200"/>
            </a:xfrm>
            <a:prstGeom prst="rect">
              <a:avLst/>
            </a:prstGeom>
            <a:solidFill>
              <a:srgbClr val="6AFF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0.05</a:t>
              </a:r>
            </a:p>
          </p:txBody>
        </p:sp>
        <p:sp>
          <p:nvSpPr>
            <p:cNvPr id="45" name="Rectangle 42"/>
            <p:cNvSpPr>
              <a:spLocks/>
            </p:cNvSpPr>
            <p:nvPr/>
          </p:nvSpPr>
          <p:spPr bwMode="auto">
            <a:xfrm>
              <a:off x="5835691" y="4543425"/>
              <a:ext cx="366713" cy="203200"/>
            </a:xfrm>
            <a:prstGeom prst="rect">
              <a:avLst/>
            </a:prstGeom>
            <a:solidFill>
              <a:srgbClr val="66A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0.07</a:t>
              </a:r>
            </a:p>
          </p:txBody>
        </p:sp>
        <p:sp>
          <p:nvSpPr>
            <p:cNvPr id="46" name="Rectangle 43"/>
            <p:cNvSpPr>
              <a:spLocks/>
            </p:cNvSpPr>
            <p:nvPr/>
          </p:nvSpPr>
          <p:spPr bwMode="auto">
            <a:xfrm>
              <a:off x="6283366" y="4543425"/>
              <a:ext cx="366713" cy="203200"/>
            </a:xfrm>
            <a:prstGeom prst="rect">
              <a:avLst/>
            </a:prstGeom>
            <a:solidFill>
              <a:srgbClr val="66A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0.47</a:t>
              </a:r>
            </a:p>
          </p:txBody>
        </p:sp>
        <p:sp>
          <p:nvSpPr>
            <p:cNvPr id="47" name="Rectangle 44"/>
            <p:cNvSpPr>
              <a:spLocks/>
            </p:cNvSpPr>
            <p:nvPr/>
          </p:nvSpPr>
          <p:spPr bwMode="auto">
            <a:xfrm>
              <a:off x="5835691" y="5080000"/>
              <a:ext cx="366713" cy="203200"/>
            </a:xfrm>
            <a:prstGeom prst="rect">
              <a:avLst/>
            </a:prstGeom>
            <a:solidFill>
              <a:srgbClr val="66A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0.21</a:t>
              </a:r>
            </a:p>
          </p:txBody>
        </p:sp>
        <p:sp>
          <p:nvSpPr>
            <p:cNvPr id="48" name="Rectangle 45"/>
            <p:cNvSpPr>
              <a:spLocks/>
            </p:cNvSpPr>
            <p:nvPr/>
          </p:nvSpPr>
          <p:spPr bwMode="auto">
            <a:xfrm>
              <a:off x="6283366" y="5080000"/>
              <a:ext cx="366713" cy="203200"/>
            </a:xfrm>
            <a:prstGeom prst="rect">
              <a:avLst/>
            </a:prstGeom>
            <a:solidFill>
              <a:srgbClr val="66A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0.17</a:t>
              </a:r>
            </a:p>
          </p:txBody>
        </p:sp>
        <p:sp>
          <p:nvSpPr>
            <p:cNvPr id="49" name="Rectangle 46"/>
            <p:cNvSpPr>
              <a:spLocks/>
            </p:cNvSpPr>
            <p:nvPr/>
          </p:nvSpPr>
          <p:spPr bwMode="auto">
            <a:xfrm>
              <a:off x="6732629" y="5089267"/>
              <a:ext cx="345107" cy="184666"/>
            </a:xfrm>
            <a:prstGeom prst="rect">
              <a:avLst/>
            </a:prstGeom>
            <a:solidFill>
              <a:srgbClr val="66A9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 dirty="0" smtClean="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0.21</a:t>
              </a:r>
              <a:endParaRPr lang="en-US" sz="1200" dirty="0">
                <a:latin typeface="Helvetica" charset="0"/>
                <a:ea typeface="ＭＳ Ｐゴシック" charset="0"/>
                <a:cs typeface="Helvetica" charset="0"/>
                <a:sym typeface="Helvetica" charset="0"/>
              </a:endParaRPr>
            </a:p>
          </p:txBody>
        </p:sp>
        <p:sp>
          <p:nvSpPr>
            <p:cNvPr id="50" name="Rectangle 47"/>
            <p:cNvSpPr>
              <a:spLocks/>
            </p:cNvSpPr>
            <p:nvPr/>
          </p:nvSpPr>
          <p:spPr bwMode="auto">
            <a:xfrm>
              <a:off x="1328779" y="4006850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1.23</a:t>
              </a:r>
            </a:p>
          </p:txBody>
        </p:sp>
        <p:sp>
          <p:nvSpPr>
            <p:cNvPr id="51" name="Rectangle 48"/>
            <p:cNvSpPr>
              <a:spLocks/>
            </p:cNvSpPr>
            <p:nvPr/>
          </p:nvSpPr>
          <p:spPr bwMode="auto">
            <a:xfrm>
              <a:off x="1781216" y="4006850"/>
              <a:ext cx="366713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0.90</a:t>
              </a:r>
            </a:p>
          </p:txBody>
        </p:sp>
        <p:sp>
          <p:nvSpPr>
            <p:cNvPr id="52" name="Rectangle 49"/>
            <p:cNvSpPr>
              <a:spLocks/>
            </p:cNvSpPr>
            <p:nvPr/>
          </p:nvSpPr>
          <p:spPr bwMode="auto">
            <a:xfrm>
              <a:off x="2227304" y="4006850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1.25</a:t>
              </a:r>
            </a:p>
          </p:txBody>
        </p:sp>
        <p:sp>
          <p:nvSpPr>
            <p:cNvPr id="53" name="Rectangle 50"/>
            <p:cNvSpPr>
              <a:spLocks/>
            </p:cNvSpPr>
            <p:nvPr/>
          </p:nvSpPr>
          <p:spPr bwMode="auto">
            <a:xfrm>
              <a:off x="2690854" y="4016117"/>
              <a:ext cx="345107" cy="184666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 dirty="0">
                  <a:solidFill>
                    <a:srgbClr val="FF0000"/>
                  </a:solidFill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3.53</a:t>
              </a:r>
            </a:p>
          </p:txBody>
        </p:sp>
        <p:sp>
          <p:nvSpPr>
            <p:cNvPr id="54" name="Rectangle 51"/>
            <p:cNvSpPr>
              <a:spLocks/>
            </p:cNvSpPr>
            <p:nvPr/>
          </p:nvSpPr>
          <p:spPr bwMode="auto">
            <a:xfrm>
              <a:off x="3135354" y="4014530"/>
              <a:ext cx="333761" cy="184666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 dirty="0">
                  <a:solidFill>
                    <a:srgbClr val="FF0000"/>
                  </a:solidFill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11.7</a:t>
              </a:r>
            </a:p>
          </p:txBody>
        </p:sp>
        <p:sp>
          <p:nvSpPr>
            <p:cNvPr id="55" name="Rectangle 52"/>
            <p:cNvSpPr>
              <a:spLocks/>
            </p:cNvSpPr>
            <p:nvPr/>
          </p:nvSpPr>
          <p:spPr bwMode="auto">
            <a:xfrm>
              <a:off x="3587791" y="4016117"/>
              <a:ext cx="345107" cy="184666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 dirty="0">
                  <a:solidFill>
                    <a:srgbClr val="FF0000"/>
                  </a:solidFill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5.31</a:t>
              </a:r>
            </a:p>
          </p:txBody>
        </p:sp>
        <p:sp>
          <p:nvSpPr>
            <p:cNvPr id="56" name="Rectangle 53"/>
            <p:cNvSpPr>
              <a:spLocks/>
            </p:cNvSpPr>
            <p:nvPr/>
          </p:nvSpPr>
          <p:spPr bwMode="auto">
            <a:xfrm>
              <a:off x="4035466" y="4016117"/>
              <a:ext cx="345107" cy="184666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 dirty="0">
                  <a:solidFill>
                    <a:srgbClr val="FF0000"/>
                  </a:solidFill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2.10</a:t>
              </a:r>
            </a:p>
          </p:txBody>
        </p:sp>
        <p:sp>
          <p:nvSpPr>
            <p:cNvPr id="57" name="Rectangle 54"/>
            <p:cNvSpPr>
              <a:spLocks/>
            </p:cNvSpPr>
            <p:nvPr/>
          </p:nvSpPr>
          <p:spPr bwMode="auto">
            <a:xfrm>
              <a:off x="4479966" y="4006850"/>
              <a:ext cx="368300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1.18</a:t>
              </a:r>
            </a:p>
          </p:txBody>
        </p:sp>
        <p:sp>
          <p:nvSpPr>
            <p:cNvPr id="58" name="Rectangle 55"/>
            <p:cNvSpPr>
              <a:spLocks/>
            </p:cNvSpPr>
            <p:nvPr/>
          </p:nvSpPr>
          <p:spPr bwMode="auto">
            <a:xfrm>
              <a:off x="4935579" y="4006850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0.85</a:t>
              </a:r>
            </a:p>
          </p:txBody>
        </p:sp>
        <p:sp>
          <p:nvSpPr>
            <p:cNvPr id="59" name="Rectangle 56"/>
            <p:cNvSpPr>
              <a:spLocks/>
            </p:cNvSpPr>
            <p:nvPr/>
          </p:nvSpPr>
          <p:spPr bwMode="auto">
            <a:xfrm>
              <a:off x="5389604" y="4006850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0.10</a:t>
              </a:r>
            </a:p>
          </p:txBody>
        </p:sp>
        <p:sp>
          <p:nvSpPr>
            <p:cNvPr id="60" name="Rectangle 57"/>
            <p:cNvSpPr>
              <a:spLocks/>
            </p:cNvSpPr>
            <p:nvPr/>
          </p:nvSpPr>
          <p:spPr bwMode="auto">
            <a:xfrm>
              <a:off x="1328779" y="4543425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1.02</a:t>
              </a:r>
            </a:p>
          </p:txBody>
        </p:sp>
        <p:sp>
          <p:nvSpPr>
            <p:cNvPr id="61" name="Rectangle 58"/>
            <p:cNvSpPr>
              <a:spLocks/>
            </p:cNvSpPr>
            <p:nvPr/>
          </p:nvSpPr>
          <p:spPr bwMode="auto">
            <a:xfrm>
              <a:off x="1781216" y="4543425"/>
              <a:ext cx="366713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0.79</a:t>
              </a:r>
            </a:p>
          </p:txBody>
        </p:sp>
        <p:sp>
          <p:nvSpPr>
            <p:cNvPr id="62" name="Rectangle 59"/>
            <p:cNvSpPr>
              <a:spLocks/>
            </p:cNvSpPr>
            <p:nvPr/>
          </p:nvSpPr>
          <p:spPr bwMode="auto">
            <a:xfrm>
              <a:off x="2227304" y="4543425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1.43</a:t>
              </a:r>
            </a:p>
          </p:txBody>
        </p:sp>
        <p:sp>
          <p:nvSpPr>
            <p:cNvPr id="63" name="Rectangle 60"/>
            <p:cNvSpPr>
              <a:spLocks/>
            </p:cNvSpPr>
            <p:nvPr/>
          </p:nvSpPr>
          <p:spPr bwMode="auto">
            <a:xfrm>
              <a:off x="2690854" y="4543425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1.42</a:t>
              </a:r>
            </a:p>
          </p:txBody>
        </p:sp>
        <p:sp>
          <p:nvSpPr>
            <p:cNvPr id="64" name="Rectangle 61"/>
            <p:cNvSpPr>
              <a:spLocks/>
            </p:cNvSpPr>
            <p:nvPr/>
          </p:nvSpPr>
          <p:spPr bwMode="auto">
            <a:xfrm>
              <a:off x="3130591" y="4541838"/>
              <a:ext cx="366713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 dirty="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1.68</a:t>
              </a:r>
            </a:p>
          </p:txBody>
        </p:sp>
        <p:sp>
          <p:nvSpPr>
            <p:cNvPr id="65" name="Rectangle 62"/>
            <p:cNvSpPr>
              <a:spLocks/>
            </p:cNvSpPr>
            <p:nvPr/>
          </p:nvSpPr>
          <p:spPr bwMode="auto">
            <a:xfrm>
              <a:off x="3587791" y="4543425"/>
              <a:ext cx="366713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1.78</a:t>
              </a:r>
            </a:p>
          </p:txBody>
        </p:sp>
        <p:sp>
          <p:nvSpPr>
            <p:cNvPr id="66" name="Rectangle 63"/>
            <p:cNvSpPr>
              <a:spLocks/>
            </p:cNvSpPr>
            <p:nvPr/>
          </p:nvSpPr>
          <p:spPr bwMode="auto">
            <a:xfrm>
              <a:off x="4035466" y="4552692"/>
              <a:ext cx="345107" cy="184666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 dirty="0">
                  <a:solidFill>
                    <a:srgbClr val="FF0000"/>
                  </a:solidFill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2.01</a:t>
              </a:r>
            </a:p>
          </p:txBody>
        </p:sp>
        <p:sp>
          <p:nvSpPr>
            <p:cNvPr id="67" name="Rectangle 64"/>
            <p:cNvSpPr>
              <a:spLocks/>
            </p:cNvSpPr>
            <p:nvPr/>
          </p:nvSpPr>
          <p:spPr bwMode="auto">
            <a:xfrm>
              <a:off x="4479966" y="4543425"/>
              <a:ext cx="368300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1.22</a:t>
              </a:r>
            </a:p>
          </p:txBody>
        </p:sp>
        <p:sp>
          <p:nvSpPr>
            <p:cNvPr id="68" name="Rectangle 65"/>
            <p:cNvSpPr>
              <a:spLocks/>
            </p:cNvSpPr>
            <p:nvPr/>
          </p:nvSpPr>
          <p:spPr bwMode="auto">
            <a:xfrm>
              <a:off x="4935579" y="4543425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0.52</a:t>
              </a:r>
            </a:p>
          </p:txBody>
        </p:sp>
        <p:sp>
          <p:nvSpPr>
            <p:cNvPr id="69" name="Rectangle 66"/>
            <p:cNvSpPr>
              <a:spLocks/>
            </p:cNvSpPr>
            <p:nvPr/>
          </p:nvSpPr>
          <p:spPr bwMode="auto">
            <a:xfrm>
              <a:off x="5389604" y="4543425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1.86</a:t>
              </a:r>
            </a:p>
          </p:txBody>
        </p:sp>
        <p:sp>
          <p:nvSpPr>
            <p:cNvPr id="70" name="Rectangle 67"/>
            <p:cNvSpPr>
              <a:spLocks/>
            </p:cNvSpPr>
            <p:nvPr/>
          </p:nvSpPr>
          <p:spPr bwMode="auto">
            <a:xfrm>
              <a:off x="1781216" y="5080000"/>
              <a:ext cx="366713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0.37</a:t>
              </a:r>
            </a:p>
          </p:txBody>
        </p:sp>
        <p:sp>
          <p:nvSpPr>
            <p:cNvPr id="71" name="Rectangle 68"/>
            <p:cNvSpPr>
              <a:spLocks/>
            </p:cNvSpPr>
            <p:nvPr/>
          </p:nvSpPr>
          <p:spPr bwMode="auto">
            <a:xfrm>
              <a:off x="2227304" y="5080000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0.73</a:t>
              </a:r>
            </a:p>
          </p:txBody>
        </p:sp>
        <p:sp>
          <p:nvSpPr>
            <p:cNvPr id="72" name="Rectangle 69"/>
            <p:cNvSpPr>
              <a:spLocks/>
            </p:cNvSpPr>
            <p:nvPr/>
          </p:nvSpPr>
          <p:spPr bwMode="auto">
            <a:xfrm>
              <a:off x="2690854" y="5089267"/>
              <a:ext cx="345107" cy="184666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 dirty="0">
                  <a:solidFill>
                    <a:srgbClr val="FF0000"/>
                  </a:solidFill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2.71</a:t>
              </a:r>
            </a:p>
          </p:txBody>
        </p:sp>
        <p:sp>
          <p:nvSpPr>
            <p:cNvPr id="73" name="Rectangle 70"/>
            <p:cNvSpPr>
              <a:spLocks/>
            </p:cNvSpPr>
            <p:nvPr/>
          </p:nvSpPr>
          <p:spPr bwMode="auto">
            <a:xfrm>
              <a:off x="3130591" y="5078413"/>
              <a:ext cx="366713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0.68</a:t>
              </a:r>
            </a:p>
          </p:txBody>
        </p:sp>
        <p:sp>
          <p:nvSpPr>
            <p:cNvPr id="74" name="Rectangle 71"/>
            <p:cNvSpPr>
              <a:spLocks/>
            </p:cNvSpPr>
            <p:nvPr/>
          </p:nvSpPr>
          <p:spPr bwMode="auto">
            <a:xfrm>
              <a:off x="3587791" y="5080000"/>
              <a:ext cx="366713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0.88</a:t>
              </a:r>
            </a:p>
          </p:txBody>
        </p:sp>
        <p:sp>
          <p:nvSpPr>
            <p:cNvPr id="75" name="Rectangle 72"/>
            <p:cNvSpPr>
              <a:spLocks/>
            </p:cNvSpPr>
            <p:nvPr/>
          </p:nvSpPr>
          <p:spPr bwMode="auto">
            <a:xfrm>
              <a:off x="4035466" y="5080000"/>
              <a:ext cx="368300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1.39</a:t>
              </a:r>
            </a:p>
          </p:txBody>
        </p:sp>
        <p:sp>
          <p:nvSpPr>
            <p:cNvPr id="76" name="Rectangle 73"/>
            <p:cNvSpPr>
              <a:spLocks/>
            </p:cNvSpPr>
            <p:nvPr/>
          </p:nvSpPr>
          <p:spPr bwMode="auto">
            <a:xfrm>
              <a:off x="4479966" y="5080000"/>
              <a:ext cx="368300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2.45</a:t>
              </a:r>
            </a:p>
          </p:txBody>
        </p:sp>
        <p:sp>
          <p:nvSpPr>
            <p:cNvPr id="77" name="Rectangle 74"/>
            <p:cNvSpPr>
              <a:spLocks/>
            </p:cNvSpPr>
            <p:nvPr/>
          </p:nvSpPr>
          <p:spPr bwMode="auto">
            <a:xfrm>
              <a:off x="4935579" y="5080000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0.58</a:t>
              </a:r>
            </a:p>
          </p:txBody>
        </p:sp>
        <p:sp>
          <p:nvSpPr>
            <p:cNvPr id="78" name="Rectangle 75"/>
            <p:cNvSpPr>
              <a:spLocks/>
            </p:cNvSpPr>
            <p:nvPr/>
          </p:nvSpPr>
          <p:spPr bwMode="auto">
            <a:xfrm>
              <a:off x="5389604" y="5080000"/>
              <a:ext cx="366712" cy="203200"/>
            </a:xfrm>
            <a:prstGeom prst="rect">
              <a:avLst/>
            </a:prstGeom>
            <a:solidFill>
              <a:srgbClr val="AFFFF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45155" bIns="0" anchor="ctr">
              <a:spAutoFit/>
            </a:bodyPr>
            <a:lstStyle/>
            <a:p>
              <a:pPr marL="44450"/>
              <a:r>
                <a:rPr lang="en-US" sz="1200">
                  <a:latin typeface="Helvetica" charset="0"/>
                  <a:ea typeface="ＭＳ Ｐゴシック" charset="0"/>
                  <a:cs typeface="Helvetica" charset="0"/>
                  <a:sym typeface="Helvetica" charset="0"/>
                </a:rPr>
                <a:t>0.38</a:t>
              </a: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-463337" y="3593976"/>
              <a:ext cx="2244082" cy="1738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20326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of ONCVPSPs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NC </a:t>
            </a:r>
            <a:r>
              <a:rPr lang="en-US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with/without semi-core states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Good log derivative up to 3-5 Ha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Validated with </a:t>
            </a:r>
            <a:r>
              <a:rPr lang="en-US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DF, </a:t>
            </a:r>
            <a:r>
              <a:rPr lang="en-US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GBRV </a:t>
            </a:r>
            <a:r>
              <a:rPr lang="en-US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tests, Phonons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endParaRPr lang="en-US" dirty="0">
              <a:latin typeface="Helvetica" charset="0"/>
              <a:ea typeface="ＭＳ Ｐゴシック" charset="0"/>
              <a:cs typeface="Helvetica" charset="0"/>
              <a:sym typeface="Helvetica" charset="0"/>
            </a:endParaRPr>
          </a:p>
          <a:p>
            <a:endParaRPr lang="en-US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07730"/>
            <a:ext cx="5161601" cy="3550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>
            <a:spLocks/>
          </p:cNvSpPr>
          <p:nvPr/>
        </p:nvSpPr>
        <p:spPr bwMode="auto">
          <a:xfrm>
            <a:off x="5255933" y="3910533"/>
            <a:ext cx="3430867" cy="1160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spcBef>
                <a:spcPts val="703"/>
              </a:spcBef>
            </a:pPr>
            <a:r>
              <a:rPr lang="en-US" sz="20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Deltafactor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:</a:t>
            </a:r>
          </a:p>
          <a:p>
            <a:pPr>
              <a:spcBef>
                <a:spcPts val="703"/>
              </a:spcBef>
              <a:buClr>
                <a:srgbClr val="000000"/>
              </a:buClr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1.0 </a:t>
            </a:r>
            <a:r>
              <a:rPr lang="en-US" sz="20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meV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/>
            </a:r>
            <a:b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</a:br>
            <a:r>
              <a:rPr lang="en-US" sz="13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(</a:t>
            </a:r>
            <a:r>
              <a:rPr lang="en-US" sz="13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best pseudo for each element, including </a:t>
            </a:r>
            <a:r>
              <a:rPr lang="en-US" sz="13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Mn</a:t>
            </a:r>
            <a:r>
              <a:rPr lang="en-US" sz="13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!)</a:t>
            </a:r>
            <a:endParaRPr lang="en-US" sz="2000" dirty="0">
              <a:latin typeface="Helvetica" charset="0"/>
              <a:ea typeface="ＭＳ Ｐゴシック" charset="0"/>
              <a:cs typeface="Helvetica" charset="0"/>
              <a:sym typeface="Helvetica" charset="0"/>
            </a:endParaRPr>
          </a:p>
          <a:p>
            <a:pPr>
              <a:spcBef>
                <a:spcPts val="703"/>
              </a:spcBef>
              <a:buClr>
                <a:srgbClr val="000000"/>
              </a:buClr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1.6 </a:t>
            </a:r>
            <a:r>
              <a:rPr lang="en-US" sz="20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meV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/>
            </a:r>
            <a:b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</a:br>
            <a:r>
              <a:rPr lang="en-US" sz="13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(</a:t>
            </a:r>
            <a:r>
              <a:rPr lang="en-US" sz="13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all </a:t>
            </a:r>
            <a:r>
              <a:rPr lang="en-US" sz="13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pseudos</a:t>
            </a:r>
            <a:r>
              <a:rPr lang="en-US" sz="13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)</a:t>
            </a:r>
          </a:p>
        </p:txBody>
      </p:sp>
      <p:sp>
        <p:nvSpPr>
          <p:cNvPr id="7" name="Line 17"/>
          <p:cNvSpPr>
            <a:spLocks noChangeShapeType="1"/>
          </p:cNvSpPr>
          <p:nvPr/>
        </p:nvSpPr>
        <p:spPr bwMode="auto">
          <a:xfrm rot="10800000" flipH="1">
            <a:off x="4687623" y="6033619"/>
            <a:ext cx="219487" cy="222664"/>
          </a:xfrm>
          <a:prstGeom prst="line">
            <a:avLst/>
          </a:prstGeom>
          <a:noFill/>
          <a:ln w="38100" cap="flat">
            <a:solidFill>
              <a:srgbClr val="CC0200"/>
            </a:solidFill>
            <a:prstDash val="solid"/>
            <a:miter lim="800000"/>
            <a:headEnd type="stealth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" name="Rectangle 18"/>
          <p:cNvSpPr>
            <a:spLocks/>
          </p:cNvSpPr>
          <p:nvPr/>
        </p:nvSpPr>
        <p:spPr bwMode="auto">
          <a:xfrm>
            <a:off x="5062994" y="5802789"/>
            <a:ext cx="26721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>
              <a:spcBef>
                <a:spcPts val="703"/>
              </a:spcBef>
            </a:pPr>
            <a:r>
              <a:rPr lang="en-US" sz="15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Mn</a:t>
            </a:r>
            <a:endParaRPr lang="en-US" sz="1500" dirty="0">
              <a:latin typeface="Helvetica" charset="0"/>
              <a:ea typeface="ＭＳ Ｐゴシック" charset="0"/>
              <a:cs typeface="Helvetica" charset="0"/>
              <a:sym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0511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10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n-US" sz="2000" dirty="0">
                <a:latin typeface="Arial" charset="0"/>
              </a:rPr>
              <a:t>Electron density parameterized by </a:t>
            </a:r>
            <a:r>
              <a:rPr lang="en-US" sz="2000" dirty="0">
                <a:solidFill>
                  <a:schemeClr val="accent2"/>
                </a:solidFill>
                <a:latin typeface="Arial" charset="0"/>
              </a:rPr>
              <a:t>KS single particle states</a:t>
            </a:r>
          </a:p>
          <a:p>
            <a:pPr eaLnBrk="1" hangingPunct="1"/>
            <a:endParaRPr lang="en-US" sz="2000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sz="2000" dirty="0">
              <a:latin typeface="Arial" charset="0"/>
            </a:endParaRPr>
          </a:p>
          <a:p>
            <a:pPr eaLnBrk="1" hangingPunct="1"/>
            <a:r>
              <a:rPr lang="en-US" sz="2000" dirty="0">
                <a:latin typeface="Arial" charset="0"/>
              </a:rPr>
              <a:t>Greens function in spectral representation, expressed in terms of </a:t>
            </a:r>
            <a:r>
              <a:rPr lang="en-US" sz="2000" dirty="0">
                <a:solidFill>
                  <a:schemeClr val="accent2"/>
                </a:solidFill>
                <a:latin typeface="Arial" charset="0"/>
              </a:rPr>
              <a:t>quasi-particle states</a:t>
            </a:r>
            <a:r>
              <a:rPr lang="en-US" sz="2000" dirty="0">
                <a:latin typeface="Arial" charset="0"/>
              </a:rPr>
              <a:t> leads to the quasi particle equation:</a:t>
            </a:r>
          </a:p>
          <a:p>
            <a:pPr eaLnBrk="1" hangingPunct="1"/>
            <a:endParaRPr lang="en-US" sz="2000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sz="2000" dirty="0">
              <a:latin typeface="Arial" charset="0"/>
            </a:endParaRPr>
          </a:p>
          <a:p>
            <a:pPr eaLnBrk="1" hangingPunct="1"/>
            <a:r>
              <a:rPr lang="en-US" sz="2000" dirty="0">
                <a:latin typeface="Arial" charset="0"/>
              </a:rPr>
              <a:t>The quasi-particle energies are the </a:t>
            </a:r>
            <a:r>
              <a:rPr lang="en-US" sz="2000" dirty="0">
                <a:solidFill>
                  <a:schemeClr val="accent2"/>
                </a:solidFill>
                <a:latin typeface="Arial" charset="0"/>
              </a:rPr>
              <a:t>electron removal and addition energies</a:t>
            </a:r>
            <a:endParaRPr lang="de-DE" sz="2000" dirty="0">
              <a:latin typeface="Arial" charset="0"/>
            </a:endParaRPr>
          </a:p>
        </p:txBody>
      </p:sp>
      <p:sp>
        <p:nvSpPr>
          <p:cNvPr id="17101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200" dirty="0">
                <a:latin typeface="Arial" charset="0"/>
              </a:rPr>
              <a:t>KS </a:t>
            </a:r>
            <a:r>
              <a:rPr lang="en-US" sz="3200" dirty="0" err="1">
                <a:latin typeface="Arial" charset="0"/>
              </a:rPr>
              <a:t>v.s</a:t>
            </a:r>
            <a:r>
              <a:rPr lang="en-US" sz="3200" dirty="0">
                <a:latin typeface="Arial" charset="0"/>
              </a:rPr>
              <a:t>. Quasi-Particle equation</a:t>
            </a:r>
            <a:endParaRPr lang="de-DE" sz="3200" dirty="0">
              <a:latin typeface="Arial" charset="0"/>
            </a:endParaRPr>
          </a:p>
        </p:txBody>
      </p:sp>
      <p:sp>
        <p:nvSpPr>
          <p:cNvPr id="171012" name="Text Box 13"/>
          <p:cNvSpPr txBox="1">
            <a:spLocks noChangeArrowheads="1"/>
          </p:cNvSpPr>
          <p:nvPr/>
        </p:nvSpPr>
        <p:spPr bwMode="auto">
          <a:xfrm>
            <a:off x="4086225" y="5962650"/>
            <a:ext cx="49498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HEDIN Phys Rev </a:t>
            </a:r>
            <a:r>
              <a:rPr lang="en-US" sz="1200" b="1"/>
              <a:t>139</a:t>
            </a:r>
            <a:r>
              <a:rPr lang="en-US" sz="1200"/>
              <a:t>, A796, HYBERTSEN and LOUIE PRB 34, 5390</a:t>
            </a:r>
            <a:r>
              <a:rPr lang="en-US"/>
              <a:t> </a:t>
            </a:r>
            <a:endParaRPr lang="de-DE"/>
          </a:p>
        </p:txBody>
      </p:sp>
      <p:graphicFrame>
        <p:nvGraphicFramePr>
          <p:cNvPr id="171013" name="Object 22"/>
          <p:cNvGraphicFramePr>
            <a:graphicFrameLocks noChangeAspect="1"/>
          </p:cNvGraphicFramePr>
          <p:nvPr/>
        </p:nvGraphicFramePr>
        <p:xfrm>
          <a:off x="444500" y="3932238"/>
          <a:ext cx="825500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6" name="Formel" r:id="rId4" imgW="5486400" imgH="914400" progId="Equation.3">
                  <p:embed/>
                </p:oleObj>
              </mc:Choice>
              <mc:Fallback>
                <p:oleObj name="Formel" r:id="rId4" imgW="548640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" y="3932238"/>
                        <a:ext cx="8255000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101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8589540"/>
              </p:ext>
            </p:extLst>
          </p:nvPr>
        </p:nvGraphicFramePr>
        <p:xfrm>
          <a:off x="746125" y="1945263"/>
          <a:ext cx="5386388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7" name="Formel" r:id="rId6" imgW="3581280" imgH="812520" progId="Equation.3">
                  <p:embed/>
                </p:oleObj>
              </mc:Choice>
              <mc:Fallback>
                <p:oleObj name="Formel" r:id="rId6" imgW="3581280" imgH="8125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125" y="1945263"/>
                        <a:ext cx="5386388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10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n-US" sz="2000">
                <a:latin typeface="Arial" charset="0"/>
              </a:rPr>
              <a:t>Electron density parameterized by </a:t>
            </a:r>
            <a:r>
              <a:rPr lang="en-US" sz="2000">
                <a:solidFill>
                  <a:schemeClr val="accent2"/>
                </a:solidFill>
                <a:latin typeface="Arial" charset="0"/>
              </a:rPr>
              <a:t>KS single particle states</a:t>
            </a:r>
          </a:p>
          <a:p>
            <a:pPr eaLnBrk="1" hangingPunct="1"/>
            <a:endParaRPr lang="en-US" sz="2000">
              <a:latin typeface="Arial" charset="0"/>
            </a:endParaRPr>
          </a:p>
          <a:p>
            <a:pPr eaLnBrk="1" hangingPunct="1"/>
            <a:endParaRPr lang="en-US">
              <a:latin typeface="Arial" charset="0"/>
            </a:endParaRPr>
          </a:p>
          <a:p>
            <a:pPr eaLnBrk="1" hangingPunct="1"/>
            <a:endParaRPr lang="en-US">
              <a:latin typeface="Arial" charset="0"/>
            </a:endParaRPr>
          </a:p>
          <a:p>
            <a:pPr eaLnBrk="1" hangingPunct="1"/>
            <a:endParaRPr lang="en-US" sz="2000">
              <a:latin typeface="Arial" charset="0"/>
            </a:endParaRPr>
          </a:p>
          <a:p>
            <a:pPr eaLnBrk="1" hangingPunct="1"/>
            <a:r>
              <a:rPr lang="en-US" sz="2000">
                <a:latin typeface="Arial" charset="0"/>
              </a:rPr>
              <a:t>Greens function in spectral representation, expressed in terms of </a:t>
            </a:r>
            <a:r>
              <a:rPr lang="en-US" sz="2000">
                <a:solidFill>
                  <a:schemeClr val="accent2"/>
                </a:solidFill>
                <a:latin typeface="Arial" charset="0"/>
              </a:rPr>
              <a:t>quasi-particle states</a:t>
            </a:r>
            <a:r>
              <a:rPr lang="en-US" sz="2000">
                <a:latin typeface="Arial" charset="0"/>
              </a:rPr>
              <a:t> leads to the quasi particle equation:</a:t>
            </a:r>
          </a:p>
          <a:p>
            <a:pPr eaLnBrk="1" hangingPunct="1"/>
            <a:endParaRPr lang="en-US" sz="2000">
              <a:latin typeface="Arial" charset="0"/>
            </a:endParaRPr>
          </a:p>
          <a:p>
            <a:pPr eaLnBrk="1" hangingPunct="1"/>
            <a:endParaRPr lang="en-US">
              <a:latin typeface="Arial" charset="0"/>
            </a:endParaRPr>
          </a:p>
          <a:p>
            <a:pPr eaLnBrk="1" hangingPunct="1"/>
            <a:endParaRPr lang="en-US">
              <a:latin typeface="Arial" charset="0"/>
            </a:endParaRPr>
          </a:p>
          <a:p>
            <a:pPr eaLnBrk="1" hangingPunct="1"/>
            <a:endParaRPr lang="en-US" sz="2000">
              <a:latin typeface="Arial" charset="0"/>
            </a:endParaRPr>
          </a:p>
          <a:p>
            <a:pPr eaLnBrk="1" hangingPunct="1"/>
            <a:r>
              <a:rPr lang="en-US" sz="2000">
                <a:latin typeface="Arial" charset="0"/>
              </a:rPr>
              <a:t>The quasi-particle energies are the </a:t>
            </a:r>
            <a:r>
              <a:rPr lang="en-US" sz="2000">
                <a:solidFill>
                  <a:schemeClr val="accent2"/>
                </a:solidFill>
                <a:latin typeface="Arial" charset="0"/>
              </a:rPr>
              <a:t>electron removal and addition energies</a:t>
            </a:r>
            <a:endParaRPr lang="de-DE" sz="2000">
              <a:latin typeface="Arial" charset="0"/>
            </a:endParaRPr>
          </a:p>
        </p:txBody>
      </p:sp>
      <p:sp>
        <p:nvSpPr>
          <p:cNvPr id="17305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200" dirty="0">
                <a:latin typeface="Arial" charset="0"/>
              </a:rPr>
              <a:t>KS </a:t>
            </a:r>
            <a:r>
              <a:rPr lang="en-US" sz="3200" dirty="0" err="1">
                <a:latin typeface="Arial" charset="0"/>
              </a:rPr>
              <a:t>v.s</a:t>
            </a:r>
            <a:r>
              <a:rPr lang="en-US" sz="3200" dirty="0">
                <a:latin typeface="Arial" charset="0"/>
              </a:rPr>
              <a:t>. Quasi-Particle equation</a:t>
            </a:r>
            <a:endParaRPr lang="de-DE" sz="3200" dirty="0">
              <a:latin typeface="Arial" charset="0"/>
            </a:endParaRPr>
          </a:p>
        </p:txBody>
      </p:sp>
      <p:sp>
        <p:nvSpPr>
          <p:cNvPr id="173060" name="Text Box 6"/>
          <p:cNvSpPr txBox="1">
            <a:spLocks noChangeArrowheads="1"/>
          </p:cNvSpPr>
          <p:nvPr/>
        </p:nvSpPr>
        <p:spPr bwMode="auto">
          <a:xfrm>
            <a:off x="4229100" y="1924963"/>
            <a:ext cx="395922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>
                <a:solidFill>
                  <a:schemeClr val="accent1"/>
                </a:solidFill>
              </a:rPr>
              <a:t>V</a:t>
            </a:r>
            <a:r>
              <a:rPr lang="en-US" b="1" baseline="-25000">
                <a:solidFill>
                  <a:schemeClr val="accent1"/>
                </a:solidFill>
              </a:rPr>
              <a:t>xc</a:t>
            </a:r>
            <a:r>
              <a:rPr lang="en-US" b="1">
                <a:solidFill>
                  <a:schemeClr val="accent1"/>
                </a:solidFill>
              </a:rPr>
              <a:t>: exchange correlation potential</a:t>
            </a:r>
            <a:endParaRPr lang="de-DE" b="1">
              <a:solidFill>
                <a:schemeClr val="accent1"/>
              </a:solidFill>
            </a:endParaRPr>
          </a:p>
        </p:txBody>
      </p:sp>
      <p:sp>
        <p:nvSpPr>
          <p:cNvPr id="173061" name="Line 8"/>
          <p:cNvSpPr>
            <a:spLocks noChangeShapeType="1"/>
          </p:cNvSpPr>
          <p:nvPr/>
        </p:nvSpPr>
        <p:spPr bwMode="auto">
          <a:xfrm flipH="1">
            <a:off x="3868738" y="2183388"/>
            <a:ext cx="360362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3062" name="Text Box 13"/>
          <p:cNvSpPr txBox="1">
            <a:spLocks noChangeArrowheads="1"/>
          </p:cNvSpPr>
          <p:nvPr/>
        </p:nvSpPr>
        <p:spPr bwMode="auto">
          <a:xfrm>
            <a:off x="4086225" y="5962650"/>
            <a:ext cx="49498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HEDIN Phys Rev </a:t>
            </a:r>
            <a:r>
              <a:rPr lang="en-US" sz="1200" b="1"/>
              <a:t>139</a:t>
            </a:r>
            <a:r>
              <a:rPr lang="en-US" sz="1200"/>
              <a:t>, A796, HYBERTSEN and LOUIE PRB 34, 5390</a:t>
            </a:r>
            <a:r>
              <a:rPr lang="en-US"/>
              <a:t> </a:t>
            </a:r>
            <a:endParaRPr lang="de-DE"/>
          </a:p>
        </p:txBody>
      </p:sp>
      <p:graphicFrame>
        <p:nvGraphicFramePr>
          <p:cNvPr id="173063" name="Object 22"/>
          <p:cNvGraphicFramePr>
            <a:graphicFrameLocks noChangeAspect="1"/>
          </p:cNvGraphicFramePr>
          <p:nvPr/>
        </p:nvGraphicFramePr>
        <p:xfrm>
          <a:off x="444500" y="3932238"/>
          <a:ext cx="825500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4" name="Formel" r:id="rId4" imgW="5486400" imgH="914400" progId="Equation.3">
                  <p:embed/>
                </p:oleObj>
              </mc:Choice>
              <mc:Fallback>
                <p:oleObj name="Formel" r:id="rId4" imgW="548640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" y="3932238"/>
                        <a:ext cx="8255000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3064" name="Text Box 7"/>
          <p:cNvSpPr txBox="1">
            <a:spLocks noChangeArrowheads="1"/>
          </p:cNvSpPr>
          <p:nvPr/>
        </p:nvSpPr>
        <p:spPr bwMode="auto">
          <a:xfrm>
            <a:off x="5815013" y="4037013"/>
            <a:ext cx="16795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l-GR" b="1">
                <a:solidFill>
                  <a:schemeClr val="accent1"/>
                </a:solidFill>
              </a:rPr>
              <a:t>Σ</a:t>
            </a:r>
            <a:r>
              <a:rPr lang="de-DE" b="1">
                <a:solidFill>
                  <a:schemeClr val="accent1"/>
                </a:solidFill>
              </a:rPr>
              <a:t>: </a:t>
            </a:r>
            <a:r>
              <a:rPr lang="en-US" b="1">
                <a:solidFill>
                  <a:schemeClr val="accent1"/>
                </a:solidFill>
              </a:rPr>
              <a:t>self-energy</a:t>
            </a:r>
            <a:endParaRPr lang="de-DE" b="1">
              <a:solidFill>
                <a:schemeClr val="accent1"/>
              </a:solidFill>
            </a:endParaRPr>
          </a:p>
        </p:txBody>
      </p:sp>
      <p:sp>
        <p:nvSpPr>
          <p:cNvPr id="173065" name="Line 9"/>
          <p:cNvSpPr>
            <a:spLocks noChangeShapeType="1"/>
          </p:cNvSpPr>
          <p:nvPr/>
        </p:nvSpPr>
        <p:spPr bwMode="auto">
          <a:xfrm flipH="1">
            <a:off x="5443538" y="4311650"/>
            <a:ext cx="360362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7306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1837596"/>
              </p:ext>
            </p:extLst>
          </p:nvPr>
        </p:nvGraphicFramePr>
        <p:xfrm>
          <a:off x="746125" y="1945263"/>
          <a:ext cx="5386388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5" name="Formel" r:id="rId6" imgW="3581280" imgH="812520" progId="Equation.3">
                  <p:embed/>
                </p:oleObj>
              </mc:Choice>
              <mc:Fallback>
                <p:oleObj name="Formel" r:id="rId6" imgW="3581280" imgH="8125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125" y="1945263"/>
                        <a:ext cx="5386388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>
                <a:latin typeface="Arial" charset="0"/>
              </a:rPr>
              <a:t>Zeroth</a:t>
            </a:r>
            <a:r>
              <a:rPr lang="en-US" sz="3200" dirty="0">
                <a:latin typeface="Arial" charset="0"/>
              </a:rPr>
              <a:t> order quasi particle equation</a:t>
            </a:r>
            <a:endParaRPr lang="el-GR" sz="3200" dirty="0">
              <a:latin typeface="Arial" charset="0"/>
              <a:cs typeface="Arial" charset="0"/>
            </a:endParaRPr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Arial" charset="0"/>
              </a:rPr>
              <a:t>Full quasi particle equation</a:t>
            </a:r>
          </a:p>
          <a:p>
            <a:endParaRPr lang="en-US" sz="2400" dirty="0">
              <a:latin typeface="Arial" charset="0"/>
            </a:endParaRPr>
          </a:p>
          <a:p>
            <a:endParaRPr lang="en-US" sz="2400" dirty="0">
              <a:latin typeface="Arial" charset="0"/>
            </a:endParaRPr>
          </a:p>
          <a:p>
            <a:endParaRPr lang="en-US" sz="2400" dirty="0">
              <a:latin typeface="Arial" charset="0"/>
            </a:endParaRPr>
          </a:p>
          <a:p>
            <a:r>
              <a:rPr lang="en-US" sz="2400" dirty="0">
                <a:latin typeface="Arial" charset="0"/>
              </a:rPr>
              <a:t>0th order corrections (diagonal elements only)</a:t>
            </a:r>
          </a:p>
          <a:p>
            <a:endParaRPr lang="en-US" sz="2400" dirty="0">
              <a:latin typeface="Arial" charset="0"/>
            </a:endParaRPr>
          </a:p>
          <a:p>
            <a:endParaRPr lang="en-US" sz="2400" dirty="0">
              <a:latin typeface="Arial" charset="0"/>
            </a:endParaRPr>
          </a:p>
          <a:p>
            <a:r>
              <a:rPr lang="en-US" sz="2400" dirty="0">
                <a:latin typeface="Arial" charset="0"/>
              </a:rPr>
              <a:t>Linearized 0</a:t>
            </a:r>
            <a:r>
              <a:rPr lang="en-US" sz="2400" baseline="30000" dirty="0">
                <a:latin typeface="Arial" charset="0"/>
              </a:rPr>
              <a:t>th</a:t>
            </a:r>
            <a:r>
              <a:rPr lang="en-US" sz="2400" dirty="0">
                <a:latin typeface="Arial" charset="0"/>
              </a:rPr>
              <a:t> order corrections</a:t>
            </a:r>
          </a:p>
          <a:p>
            <a:endParaRPr lang="de-DE" sz="2400" dirty="0">
              <a:latin typeface="Arial" charset="0"/>
            </a:endParaRPr>
          </a:p>
        </p:txBody>
      </p:sp>
      <p:graphicFrame>
        <p:nvGraphicFramePr>
          <p:cNvPr id="90116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6002138"/>
              </p:ext>
            </p:extLst>
          </p:nvPr>
        </p:nvGraphicFramePr>
        <p:xfrm>
          <a:off x="444500" y="2061340"/>
          <a:ext cx="82550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94" name="Formel" r:id="rId3" imgW="5486400" imgH="431640" progId="Equation.3">
                  <p:embed/>
                </p:oleObj>
              </mc:Choice>
              <mc:Fallback>
                <p:oleObj name="Formel" r:id="rId3" imgW="54864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" y="2061340"/>
                        <a:ext cx="825500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17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1096139"/>
              </p:ext>
            </p:extLst>
          </p:nvPr>
        </p:nvGraphicFramePr>
        <p:xfrm>
          <a:off x="1497013" y="4742533"/>
          <a:ext cx="61468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95" name="Formel" r:id="rId5" imgW="2768400" imgH="507960" progId="Equation.3">
                  <p:embed/>
                </p:oleObj>
              </mc:Choice>
              <mc:Fallback>
                <p:oleObj name="Formel" r:id="rId5" imgW="2768400" imgH="507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7013" y="4742533"/>
                        <a:ext cx="61468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18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6912281"/>
              </p:ext>
            </p:extLst>
          </p:nvPr>
        </p:nvGraphicFramePr>
        <p:xfrm>
          <a:off x="1962150" y="3498365"/>
          <a:ext cx="5216525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96" name="Equation" r:id="rId7" imgW="2349500" imgH="508000" progId="Equation.3">
                  <p:embed/>
                </p:oleObj>
              </mc:Choice>
              <mc:Fallback>
                <p:oleObj name="Equation" r:id="rId7" imgW="23495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2150" y="3498365"/>
                        <a:ext cx="5216525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0119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977975"/>
              </p:ext>
            </p:extLst>
          </p:nvPr>
        </p:nvGraphicFramePr>
        <p:xfrm>
          <a:off x="1046163" y="2724915"/>
          <a:ext cx="7050087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97" name="Formel" r:id="rId9" imgW="4686120" imgH="431640" progId="Equation.3">
                  <p:embed/>
                </p:oleObj>
              </mc:Choice>
              <mc:Fallback>
                <p:oleObj name="Formel" r:id="rId9" imgW="468612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6163" y="2724915"/>
                        <a:ext cx="7050087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latin typeface="Arial" charset="0"/>
              </a:rPr>
              <a:t>Advantages</a:t>
            </a:r>
            <a:endParaRPr lang="de-DE" dirty="0">
              <a:latin typeface="Arial" charset="0"/>
            </a:endParaRPr>
          </a:p>
        </p:txBody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dirty="0">
                <a:latin typeface="Arial" charset="0"/>
              </a:rPr>
              <a:t>There is a </a:t>
            </a:r>
            <a:r>
              <a:rPr lang="en-US" sz="2400" dirty="0">
                <a:solidFill>
                  <a:schemeClr val="accent2"/>
                </a:solidFill>
                <a:latin typeface="Arial" charset="0"/>
              </a:rPr>
              <a:t>closed set of equations</a:t>
            </a:r>
            <a:r>
              <a:rPr lang="en-US" sz="2400" dirty="0">
                <a:latin typeface="Arial" charset="0"/>
              </a:rPr>
              <a:t> for the self-energy</a:t>
            </a:r>
          </a:p>
          <a:p>
            <a:pPr>
              <a:lnSpc>
                <a:spcPct val="90000"/>
              </a:lnSpc>
            </a:pPr>
            <a:r>
              <a:rPr lang="en-US" sz="2400" dirty="0" err="1">
                <a:solidFill>
                  <a:schemeClr val="accent2"/>
                </a:solidFill>
                <a:latin typeface="Arial" charset="0"/>
              </a:rPr>
              <a:t>Perturbative</a:t>
            </a:r>
            <a:r>
              <a:rPr lang="en-US" sz="2400" dirty="0">
                <a:solidFill>
                  <a:schemeClr val="accent2"/>
                </a:solidFill>
                <a:latin typeface="Arial" charset="0"/>
              </a:rPr>
              <a:t> expansion</a:t>
            </a:r>
            <a:r>
              <a:rPr lang="en-US" sz="2400" dirty="0">
                <a:latin typeface="Arial" charset="0"/>
              </a:rPr>
              <a:t> in terms of the </a:t>
            </a:r>
            <a:r>
              <a:rPr lang="en-US" sz="2400" b="1" dirty="0">
                <a:solidFill>
                  <a:srgbClr val="82BE3C"/>
                </a:solidFill>
                <a:latin typeface="Arial" charset="0"/>
              </a:rPr>
              <a:t>screened</a:t>
            </a:r>
            <a:r>
              <a:rPr lang="en-US" sz="2400" dirty="0">
                <a:solidFill>
                  <a:srgbClr val="82BE3C"/>
                </a:solidFill>
                <a:latin typeface="Arial" charset="0"/>
              </a:rPr>
              <a:t> </a:t>
            </a:r>
            <a:r>
              <a:rPr lang="en-US" sz="2400" dirty="0">
                <a:latin typeface="Arial" charset="0"/>
              </a:rPr>
              <a:t>interaction in stead of the </a:t>
            </a:r>
            <a:r>
              <a:rPr lang="en-US" sz="2400" b="1" dirty="0">
                <a:solidFill>
                  <a:srgbClr val="FA8214"/>
                </a:solidFill>
                <a:latin typeface="Arial" charset="0"/>
              </a:rPr>
              <a:t>bare</a:t>
            </a:r>
            <a:r>
              <a:rPr lang="en-US" sz="2400" dirty="0">
                <a:latin typeface="Arial" charset="0"/>
              </a:rPr>
              <a:t> Coulomb interaction</a:t>
            </a:r>
          </a:p>
          <a:p>
            <a:pPr>
              <a:lnSpc>
                <a:spcPct val="90000"/>
              </a:lnSpc>
            </a:pPr>
            <a:endParaRPr lang="en-US" sz="2400" dirty="0">
              <a:latin typeface="Arial" charset="0"/>
            </a:endParaRPr>
          </a:p>
          <a:p>
            <a:pPr>
              <a:lnSpc>
                <a:spcPct val="90000"/>
              </a:lnSpc>
            </a:pPr>
            <a:endParaRPr lang="en-US" sz="2400" dirty="0">
              <a:latin typeface="Arial" charset="0"/>
            </a:endParaRPr>
          </a:p>
          <a:p>
            <a:pPr>
              <a:lnSpc>
                <a:spcPct val="90000"/>
              </a:lnSpc>
            </a:pPr>
            <a:endParaRPr lang="en-US" sz="2400" dirty="0">
              <a:latin typeface="Arial" charset="0"/>
            </a:endParaRPr>
          </a:p>
          <a:p>
            <a:pPr>
              <a:lnSpc>
                <a:spcPct val="90000"/>
              </a:lnSpc>
            </a:pPr>
            <a:endParaRPr lang="en-US" sz="2400" dirty="0">
              <a:latin typeface="Arial" charset="0"/>
            </a:endParaRPr>
          </a:p>
          <a:p>
            <a:pPr>
              <a:lnSpc>
                <a:spcPct val="90000"/>
              </a:lnSpc>
            </a:pPr>
            <a:endParaRPr lang="en-US" sz="2400" dirty="0">
              <a:latin typeface="Arial" charset="0"/>
            </a:endParaRPr>
          </a:p>
          <a:p>
            <a:pPr>
              <a:lnSpc>
                <a:spcPct val="90000"/>
              </a:lnSpc>
            </a:pPr>
            <a:r>
              <a:rPr lang="en-US" sz="2400" dirty="0">
                <a:latin typeface="Arial" charset="0"/>
              </a:rPr>
              <a:t>The quasi-particle energies are the </a:t>
            </a:r>
            <a:r>
              <a:rPr lang="en-US" sz="2400" dirty="0">
                <a:solidFill>
                  <a:schemeClr val="accent2"/>
                </a:solidFill>
                <a:latin typeface="Arial" charset="0"/>
              </a:rPr>
              <a:t>electron removal and addition energies</a:t>
            </a:r>
          </a:p>
          <a:p>
            <a:pPr>
              <a:lnSpc>
                <a:spcPct val="90000"/>
              </a:lnSpc>
            </a:pPr>
            <a:r>
              <a:rPr lang="en-US" sz="2400" dirty="0">
                <a:latin typeface="Arial" charset="0"/>
              </a:rPr>
              <a:t>Extension to charge neutral excitations via the Bethe-</a:t>
            </a:r>
            <a:r>
              <a:rPr lang="en-US" sz="2400" dirty="0" err="1">
                <a:latin typeface="Arial" charset="0"/>
              </a:rPr>
              <a:t>Salpeter</a:t>
            </a:r>
            <a:r>
              <a:rPr lang="en-US" sz="2400" dirty="0">
                <a:latin typeface="Arial" charset="0"/>
              </a:rPr>
              <a:t> equation</a:t>
            </a:r>
            <a:endParaRPr lang="de-DE" sz="2400" dirty="0">
              <a:latin typeface="Arial" charset="0"/>
            </a:endParaRPr>
          </a:p>
        </p:txBody>
      </p:sp>
      <p:pic>
        <p:nvPicPr>
          <p:cNvPr id="175108" name="Picture 4" descr="spinterac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2962608"/>
            <a:ext cx="2886075" cy="115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5109" name="Picture 5" descr="qpinterac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738" y="2978098"/>
            <a:ext cx="2886075" cy="115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5110" name="Text Box 6"/>
          <p:cNvSpPr txBox="1">
            <a:spLocks noChangeArrowheads="1"/>
          </p:cNvSpPr>
          <p:nvPr/>
        </p:nvSpPr>
        <p:spPr bwMode="auto">
          <a:xfrm>
            <a:off x="701675" y="4114653"/>
            <a:ext cx="2762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Bare Coulomb interaction</a:t>
            </a:r>
            <a:endParaRPr lang="de-DE"/>
          </a:p>
        </p:txBody>
      </p:sp>
      <p:sp>
        <p:nvSpPr>
          <p:cNvPr id="175111" name="Text Box 7"/>
          <p:cNvSpPr txBox="1">
            <a:spLocks noChangeArrowheads="1"/>
          </p:cNvSpPr>
          <p:nvPr/>
        </p:nvSpPr>
        <p:spPr bwMode="auto">
          <a:xfrm>
            <a:off x="5472113" y="4114653"/>
            <a:ext cx="3257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Screened Coulomb interaction</a:t>
            </a:r>
            <a:endParaRPr lang="de-DE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07" grpId="0" build="p"/>
      <p:bldP spid="175110" grpId="0"/>
      <p:bldP spid="1751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" charset="0"/>
              </a:rPr>
              <a:t>Hedin Equations</a:t>
            </a:r>
            <a:endParaRPr lang="de-DE" sz="3200" dirty="0">
              <a:latin typeface="Arial" charset="0"/>
            </a:endParaRP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2113" y="1198563"/>
            <a:ext cx="8356600" cy="5110162"/>
          </a:xfrm>
        </p:spPr>
        <p:txBody>
          <a:bodyPr/>
          <a:lstStyle/>
          <a:p>
            <a:pPr lvl="1"/>
            <a:r>
              <a:rPr lang="en-US" sz="2400" dirty="0">
                <a:latin typeface="Arial" charset="0"/>
              </a:rPr>
              <a:t>Space time notation </a:t>
            </a:r>
            <a:br>
              <a:rPr lang="en-US" sz="2400" dirty="0">
                <a:latin typeface="Arial" charset="0"/>
              </a:rPr>
            </a:br>
            <a:r>
              <a:rPr lang="en-US" sz="2000" dirty="0">
                <a:latin typeface="Arial" charset="0"/>
              </a:rPr>
              <a:t>(the numbers indicate a contracted space, time and spin index)</a:t>
            </a:r>
          </a:p>
          <a:p>
            <a:pPr lvl="1"/>
            <a:endParaRPr lang="en-US" dirty="0">
              <a:latin typeface="Arial" charset="0"/>
            </a:endParaRPr>
          </a:p>
          <a:p>
            <a:pPr lvl="1"/>
            <a:endParaRPr lang="en-US" dirty="0">
              <a:latin typeface="Arial" charset="0"/>
            </a:endParaRPr>
          </a:p>
          <a:p>
            <a:pPr lvl="1"/>
            <a:endParaRPr lang="en-US" dirty="0">
              <a:latin typeface="Arial" charset="0"/>
            </a:endParaRPr>
          </a:p>
          <a:p>
            <a:pPr lvl="1"/>
            <a:endParaRPr lang="en-US" dirty="0">
              <a:latin typeface="Arial" charset="0"/>
            </a:endParaRPr>
          </a:p>
          <a:p>
            <a:pPr lvl="1"/>
            <a:endParaRPr lang="en-US" dirty="0">
              <a:latin typeface="Arial" charset="0"/>
            </a:endParaRPr>
          </a:p>
          <a:p>
            <a:pPr lvl="1"/>
            <a:endParaRPr lang="en-US" dirty="0">
              <a:latin typeface="Arial" charset="0"/>
            </a:endParaRPr>
          </a:p>
          <a:p>
            <a:pPr lvl="1"/>
            <a:endParaRPr lang="en-US" dirty="0">
              <a:latin typeface="Arial" charset="0"/>
            </a:endParaRPr>
          </a:p>
          <a:p>
            <a:pPr lvl="1"/>
            <a:endParaRPr lang="en-US" dirty="0">
              <a:latin typeface="Arial" charset="0"/>
            </a:endParaRPr>
          </a:p>
        </p:txBody>
      </p:sp>
      <p:graphicFrame>
        <p:nvGraphicFramePr>
          <p:cNvPr id="11264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7783149"/>
              </p:ext>
            </p:extLst>
          </p:nvPr>
        </p:nvGraphicFramePr>
        <p:xfrm>
          <a:off x="1270624" y="2727078"/>
          <a:ext cx="6588125" cy="2493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6" name="Formel" r:id="rId3" imgW="4394160" imgH="1663560" progId="Equation.3">
                  <p:embed/>
                </p:oleObj>
              </mc:Choice>
              <mc:Fallback>
                <p:oleObj name="Formel" r:id="rId3" imgW="4394160" imgH="1663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624" y="2727078"/>
                        <a:ext cx="6588125" cy="2493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45" name="Text Box 5"/>
          <p:cNvSpPr txBox="1">
            <a:spLocks noChangeArrowheads="1"/>
          </p:cNvSpPr>
          <p:nvPr/>
        </p:nvSpPr>
        <p:spPr bwMode="auto">
          <a:xfrm>
            <a:off x="250825" y="5949950"/>
            <a:ext cx="21494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/>
              <a:t>HEDIN Phys Rev </a:t>
            </a:r>
            <a:r>
              <a:rPr lang="en-US" sz="1200" b="1"/>
              <a:t>139</a:t>
            </a:r>
            <a:r>
              <a:rPr lang="en-US" sz="1200"/>
              <a:t>, A796</a:t>
            </a:r>
            <a:r>
              <a:rPr lang="en-US"/>
              <a:t> </a:t>
            </a:r>
            <a:endParaRPr lang="de-DE"/>
          </a:p>
        </p:txBody>
      </p:sp>
      <p:sp>
        <p:nvSpPr>
          <p:cNvPr id="112646" name="Line 6"/>
          <p:cNvSpPr>
            <a:spLocks noChangeShapeType="1"/>
          </p:cNvSpPr>
          <p:nvPr/>
        </p:nvSpPr>
        <p:spPr bwMode="auto">
          <a:xfrm flipH="1">
            <a:off x="4207499" y="3673228"/>
            <a:ext cx="3600450" cy="538162"/>
          </a:xfrm>
          <a:prstGeom prst="line">
            <a:avLst/>
          </a:prstGeom>
          <a:noFill/>
          <a:ln w="38100">
            <a:solidFill>
              <a:srgbClr val="FA821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47" name="Line 7"/>
          <p:cNvSpPr>
            <a:spLocks noChangeShapeType="1"/>
          </p:cNvSpPr>
          <p:nvPr/>
        </p:nvSpPr>
        <p:spPr bwMode="auto">
          <a:xfrm>
            <a:off x="4207499" y="3673228"/>
            <a:ext cx="3600450" cy="539750"/>
          </a:xfrm>
          <a:prstGeom prst="line">
            <a:avLst/>
          </a:prstGeom>
          <a:noFill/>
          <a:ln w="38100">
            <a:solidFill>
              <a:srgbClr val="FA821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2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6" grpId="0" animBg="1"/>
      <p:bldP spid="11264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" charset="0"/>
              </a:rPr>
              <a:t>Hedin Equations</a:t>
            </a:r>
            <a:endParaRPr lang="de-DE" sz="3200" dirty="0">
              <a:latin typeface="Arial" charset="0"/>
            </a:endParaRPr>
          </a:p>
        </p:txBody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2113" y="1198563"/>
            <a:ext cx="8356600" cy="5110162"/>
          </a:xfrm>
        </p:spPr>
        <p:txBody>
          <a:bodyPr>
            <a:noAutofit/>
          </a:bodyPr>
          <a:lstStyle/>
          <a:p>
            <a:pPr lvl="1"/>
            <a:r>
              <a:rPr lang="en-US" sz="2400" dirty="0">
                <a:latin typeface="Arial" charset="0"/>
              </a:rPr>
              <a:t>Space time notation </a:t>
            </a:r>
            <a:br>
              <a:rPr lang="en-US" sz="2400" dirty="0">
                <a:latin typeface="Arial" charset="0"/>
              </a:rPr>
            </a:br>
            <a:r>
              <a:rPr lang="en-US" sz="2400" dirty="0">
                <a:latin typeface="Arial" charset="0"/>
              </a:rPr>
              <a:t>(the numbers indicate a contracted space, time and spin index)</a:t>
            </a:r>
          </a:p>
          <a:p>
            <a:pPr lvl="1"/>
            <a:endParaRPr lang="en-US" sz="2400" dirty="0">
              <a:latin typeface="Arial" charset="0"/>
            </a:endParaRPr>
          </a:p>
          <a:p>
            <a:pPr lvl="1"/>
            <a:endParaRPr lang="en-US" sz="2400" dirty="0">
              <a:latin typeface="Arial" charset="0"/>
            </a:endParaRPr>
          </a:p>
          <a:p>
            <a:pPr lvl="1"/>
            <a:endParaRPr lang="en-US" sz="2400" dirty="0">
              <a:latin typeface="Arial" charset="0"/>
            </a:endParaRPr>
          </a:p>
          <a:p>
            <a:pPr lvl="1"/>
            <a:endParaRPr lang="en-US" sz="2400" dirty="0">
              <a:latin typeface="Arial" charset="0"/>
            </a:endParaRPr>
          </a:p>
          <a:p>
            <a:pPr lvl="1"/>
            <a:r>
              <a:rPr lang="en-US" sz="2400" dirty="0" smtClean="0">
                <a:latin typeface="Arial" charset="0"/>
              </a:rPr>
              <a:t>Neglecting </a:t>
            </a:r>
            <a:r>
              <a:rPr lang="en-US" sz="2400" dirty="0">
                <a:latin typeface="Arial" charset="0"/>
              </a:rPr>
              <a:t>the second term in the vertex function                                       </a:t>
            </a:r>
            <a:br>
              <a:rPr lang="en-US" sz="2400" dirty="0">
                <a:latin typeface="Arial" charset="0"/>
              </a:rPr>
            </a:br>
            <a:r>
              <a:rPr lang="en-US" sz="2400" dirty="0">
                <a:latin typeface="Arial" charset="0"/>
              </a:rPr>
              <a:t>leads to the </a:t>
            </a:r>
            <a:r>
              <a:rPr lang="en-US" sz="2400" i="1" dirty="0">
                <a:latin typeface="Arial" charset="0"/>
              </a:rPr>
              <a:t>GW</a:t>
            </a:r>
            <a:r>
              <a:rPr lang="en-US" sz="2400" dirty="0">
                <a:latin typeface="Arial" charset="0"/>
              </a:rPr>
              <a:t> approximation for the self-energy </a:t>
            </a:r>
            <a:br>
              <a:rPr lang="en-US" sz="2400" dirty="0">
                <a:latin typeface="Arial" charset="0"/>
              </a:rPr>
            </a:br>
            <a:r>
              <a:rPr lang="en-US" sz="2400" dirty="0">
                <a:latin typeface="Arial" charset="0"/>
              </a:rPr>
              <a:t>Fourier transformed to frequency domain:</a:t>
            </a:r>
            <a:endParaRPr lang="de-DE" sz="2400" dirty="0">
              <a:latin typeface="Arial" charset="0"/>
            </a:endParaRPr>
          </a:p>
        </p:txBody>
      </p:sp>
      <p:graphicFrame>
        <p:nvGraphicFramePr>
          <p:cNvPr id="176132" name="Object 4"/>
          <p:cNvGraphicFramePr>
            <a:graphicFrameLocks noChangeAspect="1"/>
          </p:cNvGraphicFramePr>
          <p:nvPr/>
        </p:nvGraphicFramePr>
        <p:xfrm>
          <a:off x="2051050" y="5408613"/>
          <a:ext cx="4779963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4" name="Formel" r:id="rId3" imgW="2387520" imgH="393480" progId="Equation.3">
                  <p:embed/>
                </p:oleObj>
              </mc:Choice>
              <mc:Fallback>
                <p:oleObj name="Formel" r:id="rId3" imgW="23875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5408613"/>
                        <a:ext cx="4779963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613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5417507"/>
              </p:ext>
            </p:extLst>
          </p:nvPr>
        </p:nvGraphicFramePr>
        <p:xfrm>
          <a:off x="2400300" y="2457935"/>
          <a:ext cx="4456113" cy="1598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35" name="Formel" r:id="rId5" imgW="2971800" imgH="1066680" progId="Equation.3">
                  <p:embed/>
                </p:oleObj>
              </mc:Choice>
              <mc:Fallback>
                <p:oleObj name="Formel" r:id="rId5" imgW="2971800" imgH="10666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0300" y="2457935"/>
                        <a:ext cx="4456113" cy="1598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6134" name="Text Box 6"/>
          <p:cNvSpPr txBox="1">
            <a:spLocks noChangeArrowheads="1"/>
          </p:cNvSpPr>
          <p:nvPr/>
        </p:nvSpPr>
        <p:spPr bwMode="auto">
          <a:xfrm>
            <a:off x="250825" y="5949950"/>
            <a:ext cx="21494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/>
              <a:t>HEDIN Phys Rev </a:t>
            </a:r>
            <a:r>
              <a:rPr lang="en-US" sz="1200" b="1"/>
              <a:t>139</a:t>
            </a:r>
            <a:r>
              <a:rPr lang="en-US" sz="1200"/>
              <a:t>, A796</a:t>
            </a:r>
            <a:r>
              <a:rPr lang="en-US"/>
              <a:t> </a:t>
            </a:r>
            <a:endParaRPr lang="de-DE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" charset="0"/>
              </a:rPr>
              <a:t>In diagrams</a:t>
            </a:r>
            <a:endParaRPr lang="de-DE" sz="3200" dirty="0">
              <a:latin typeface="Arial" charset="0"/>
            </a:endParaRPr>
          </a:p>
        </p:txBody>
      </p:sp>
      <p:pic>
        <p:nvPicPr>
          <p:cNvPr id="177156" name="Picture 4" descr="gw-diagram_with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628775"/>
            <a:ext cx="6124575" cy="4414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Molecular systems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3200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Arial" charset="0"/>
              </a:rPr>
              <a:t>Analytic integration</a:t>
            </a:r>
            <a:endParaRPr lang="de-DE" sz="3200" dirty="0">
              <a:latin typeface="Arial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Calculate the self-energy only once from KS-DFT energies and orbitals</a:t>
            </a:r>
          </a:p>
          <a:p>
            <a:pPr eaLnBrk="1" hangingPunct="1"/>
            <a:endParaRPr lang="en-US">
              <a:latin typeface="Arial" charset="0"/>
            </a:endParaRPr>
          </a:p>
          <a:p>
            <a:pPr eaLnBrk="1" hangingPunct="1"/>
            <a:endParaRPr lang="en-US">
              <a:latin typeface="Arial" charset="0"/>
            </a:endParaRPr>
          </a:p>
          <a:p>
            <a:pPr eaLnBrk="1" hangingPunct="1"/>
            <a:endParaRPr lang="en-US">
              <a:latin typeface="Arial" charset="0"/>
            </a:endParaRPr>
          </a:p>
          <a:p>
            <a:pPr eaLnBrk="1" hangingPunct="1"/>
            <a:endParaRPr lang="en-US">
              <a:latin typeface="Arial" charset="0"/>
            </a:endParaRPr>
          </a:p>
          <a:p>
            <a:pPr eaLnBrk="1" hangingPunct="1"/>
            <a:endParaRPr lang="en-US">
              <a:latin typeface="Arial" charset="0"/>
            </a:endParaRPr>
          </a:p>
          <a:p>
            <a:pPr eaLnBrk="1" hangingPunct="1"/>
            <a:endParaRPr lang="en-US" sz="1000">
              <a:latin typeface="Arial" charset="0"/>
            </a:endParaRPr>
          </a:p>
        </p:txBody>
      </p:sp>
      <p:graphicFrame>
        <p:nvGraphicFramePr>
          <p:cNvPr id="5427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2166348"/>
              </p:ext>
            </p:extLst>
          </p:nvPr>
        </p:nvGraphicFramePr>
        <p:xfrm>
          <a:off x="666750" y="3114375"/>
          <a:ext cx="39052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5" name="Formel" r:id="rId4" imgW="2603160" imgH="457200" progId="Equation.3">
                  <p:embed/>
                </p:oleObj>
              </mc:Choice>
              <mc:Fallback>
                <p:oleObj name="Formel" r:id="rId4" imgW="260316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750" y="3114375"/>
                        <a:ext cx="390525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78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7867784"/>
              </p:ext>
            </p:extLst>
          </p:nvPr>
        </p:nvGraphicFramePr>
        <p:xfrm>
          <a:off x="6534150" y="4590750"/>
          <a:ext cx="2343150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6" name="Formel" r:id="rId6" imgW="1854200" imgH="304800" progId="Equation.3">
                  <p:embed/>
                </p:oleObj>
              </mc:Choice>
              <mc:Fallback>
                <p:oleObj name="Formel" r:id="rId6" imgW="1854200" imgH="304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4150" y="4590750"/>
                        <a:ext cx="2343150" cy="38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79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49284436"/>
              </p:ext>
            </p:extLst>
          </p:nvPr>
        </p:nvGraphicFramePr>
        <p:xfrm>
          <a:off x="688975" y="3776363"/>
          <a:ext cx="5935663" cy="1387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7" name="Formel" r:id="rId8" imgW="3962160" imgH="927000" progId="Equation.3">
                  <p:embed/>
                </p:oleObj>
              </mc:Choice>
              <mc:Fallback>
                <p:oleObj name="Formel" r:id="rId8" imgW="3962160" imgH="927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975" y="3776363"/>
                        <a:ext cx="5935663" cy="1387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05241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6084" name="Picture 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57" b="10757"/>
          <a:stretch>
            <a:fillRect/>
          </a:stretch>
        </p:blipFill>
        <p:spPr bwMode="auto">
          <a:xfrm>
            <a:off x="-38100" y="2195513"/>
            <a:ext cx="9317038" cy="466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Arial" charset="0"/>
              </a:rPr>
              <a:t>Analytic integration</a:t>
            </a:r>
            <a:endParaRPr lang="de-DE" sz="3200" dirty="0">
              <a:latin typeface="Arial" charset="0"/>
            </a:endParaRP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Calculate the self-energy only once from KS-DFT energies and orbitals</a:t>
            </a:r>
          </a:p>
          <a:p>
            <a:pPr eaLnBrk="1" hangingPunct="1"/>
            <a:endParaRPr lang="en-US">
              <a:latin typeface="Arial" charset="0"/>
            </a:endParaRPr>
          </a:p>
          <a:p>
            <a:pPr eaLnBrk="1" hangingPunct="1"/>
            <a:endParaRPr lang="en-US">
              <a:latin typeface="Arial" charset="0"/>
            </a:endParaRPr>
          </a:p>
          <a:p>
            <a:pPr eaLnBrk="1" hangingPunct="1"/>
            <a:endParaRPr lang="en-US">
              <a:latin typeface="Arial" charset="0"/>
            </a:endParaRPr>
          </a:p>
          <a:p>
            <a:pPr eaLnBrk="1" hangingPunct="1"/>
            <a:endParaRPr lang="en-US">
              <a:latin typeface="Arial" charset="0"/>
            </a:endParaRPr>
          </a:p>
          <a:p>
            <a:pPr eaLnBrk="1" hangingPunct="1"/>
            <a:endParaRPr lang="en-US">
              <a:latin typeface="Arial" charset="0"/>
            </a:endParaRPr>
          </a:p>
          <a:p>
            <a:pPr eaLnBrk="1" hangingPunct="1"/>
            <a:endParaRPr lang="en-US" sz="1000">
              <a:latin typeface="Arial" charset="0"/>
            </a:endParaRPr>
          </a:p>
        </p:txBody>
      </p:sp>
      <p:graphicFrame>
        <p:nvGraphicFramePr>
          <p:cNvPr id="5427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8438586"/>
              </p:ext>
            </p:extLst>
          </p:nvPr>
        </p:nvGraphicFramePr>
        <p:xfrm>
          <a:off x="666750" y="3114375"/>
          <a:ext cx="39052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4" name="Formel" r:id="rId4" imgW="2603160" imgH="457200" progId="Equation.3">
                  <p:embed/>
                </p:oleObj>
              </mc:Choice>
              <mc:Fallback>
                <p:oleObj name="Formel" r:id="rId4" imgW="260316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750" y="3114375"/>
                        <a:ext cx="390525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77" name="Text Box 12"/>
          <p:cNvSpPr txBox="1">
            <a:spLocks noChangeArrowheads="1"/>
          </p:cNvSpPr>
          <p:nvPr/>
        </p:nvSpPr>
        <p:spPr bwMode="auto">
          <a:xfrm>
            <a:off x="5603875" y="2695275"/>
            <a:ext cx="3421063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/>
              <a:t>Spectral representation of the </a:t>
            </a:r>
            <a:br>
              <a:rPr lang="en-US" sz="1600"/>
            </a:br>
            <a:r>
              <a:rPr lang="en-US" sz="1600"/>
              <a:t>reducible polarization function</a:t>
            </a:r>
          </a:p>
          <a:p>
            <a:pPr eaLnBrk="1" hangingPunct="1"/>
            <a:r>
              <a:rPr lang="en-US" sz="1600"/>
              <a:t>from TD-KS response</a:t>
            </a:r>
            <a:r>
              <a:rPr lang="en-US" sz="1600">
                <a:solidFill>
                  <a:srgbClr val="FF0000"/>
                </a:solidFill>
              </a:rPr>
              <a:t> </a:t>
            </a:r>
            <a:r>
              <a:rPr lang="en-US" sz="1600"/>
              <a:t>equation</a:t>
            </a:r>
          </a:p>
          <a:p>
            <a:pPr eaLnBrk="1" hangingPunct="1"/>
            <a:r>
              <a:rPr lang="en-US" sz="1600" i="1"/>
              <a:t>m</a:t>
            </a:r>
            <a:r>
              <a:rPr lang="en-US" sz="1600"/>
              <a:t> labels excitations</a:t>
            </a:r>
            <a:endParaRPr lang="de-DE" sz="1600"/>
          </a:p>
        </p:txBody>
      </p:sp>
      <p:graphicFrame>
        <p:nvGraphicFramePr>
          <p:cNvPr id="54278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2786637"/>
              </p:ext>
            </p:extLst>
          </p:nvPr>
        </p:nvGraphicFramePr>
        <p:xfrm>
          <a:off x="6534150" y="4590750"/>
          <a:ext cx="2343150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5" name="Formel" r:id="rId6" imgW="1854200" imgH="304800" progId="Equation.3">
                  <p:embed/>
                </p:oleObj>
              </mc:Choice>
              <mc:Fallback>
                <p:oleObj name="Formel" r:id="rId6" imgW="1854200" imgH="304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4150" y="4590750"/>
                        <a:ext cx="2343150" cy="38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279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7750886"/>
              </p:ext>
            </p:extLst>
          </p:nvPr>
        </p:nvGraphicFramePr>
        <p:xfrm>
          <a:off x="688975" y="3776363"/>
          <a:ext cx="5935663" cy="1387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46" name="Formel" r:id="rId8" imgW="3962160" imgH="927000" progId="Equation.3">
                  <p:embed/>
                </p:oleObj>
              </mc:Choice>
              <mc:Fallback>
                <p:oleObj name="Formel" r:id="rId8" imgW="3962160" imgH="927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975" y="3776363"/>
                        <a:ext cx="5935663" cy="1387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80" name="Line 8"/>
          <p:cNvSpPr>
            <a:spLocks noChangeShapeType="1"/>
          </p:cNvSpPr>
          <p:nvPr/>
        </p:nvSpPr>
        <p:spPr bwMode="auto">
          <a:xfrm flipH="1">
            <a:off x="4953000" y="3085800"/>
            <a:ext cx="695325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200" dirty="0">
                <a:latin typeface="Arial" charset="0"/>
              </a:rPr>
              <a:t>Reducible response function</a:t>
            </a:r>
            <a:endParaRPr lang="de-DE" sz="3200" dirty="0">
              <a:latin typeface="Arial" charset="0"/>
            </a:endParaRPr>
          </a:p>
        </p:txBody>
      </p:sp>
      <p:graphicFrame>
        <p:nvGraphicFramePr>
          <p:cNvPr id="28675" name="Object 8"/>
          <p:cNvGraphicFramePr>
            <a:graphicFrameLocks noChangeAspect="1"/>
          </p:cNvGraphicFramePr>
          <p:nvPr/>
        </p:nvGraphicFramePr>
        <p:xfrm>
          <a:off x="971550" y="1449388"/>
          <a:ext cx="3289300" cy="531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02" name="Formel" r:id="rId3" imgW="2197100" imgH="355600" progId="Equation.3">
                  <p:embed/>
                </p:oleObj>
              </mc:Choice>
              <mc:Fallback>
                <p:oleObj name="Formel" r:id="rId3" imgW="2197100" imgH="355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1449388"/>
                        <a:ext cx="3289300" cy="531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6" name="Object 9"/>
          <p:cNvGraphicFramePr>
            <a:graphicFrameLocks noChangeAspect="1"/>
          </p:cNvGraphicFramePr>
          <p:nvPr/>
        </p:nvGraphicFramePr>
        <p:xfrm>
          <a:off x="971550" y="2349500"/>
          <a:ext cx="2687638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03" name="Formel" r:id="rId5" imgW="1790700" imgH="508000" progId="Equation.3">
                  <p:embed/>
                </p:oleObj>
              </mc:Choice>
              <mc:Fallback>
                <p:oleObj name="Formel" r:id="rId5" imgW="17907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2349500"/>
                        <a:ext cx="2687638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7" name="Object 10"/>
          <p:cNvGraphicFramePr>
            <a:graphicFrameLocks noChangeAspect="1"/>
          </p:cNvGraphicFramePr>
          <p:nvPr/>
        </p:nvGraphicFramePr>
        <p:xfrm>
          <a:off x="971550" y="3608388"/>
          <a:ext cx="3073400" cy="687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04" name="Formel" r:id="rId7" imgW="2044700" imgH="457200" progId="Equation.3">
                  <p:embed/>
                </p:oleObj>
              </mc:Choice>
              <mc:Fallback>
                <p:oleObj name="Formel" r:id="rId7" imgW="20447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3608388"/>
                        <a:ext cx="3073400" cy="687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78" name="Object 12"/>
          <p:cNvGraphicFramePr>
            <a:graphicFrameLocks noChangeAspect="1"/>
          </p:cNvGraphicFramePr>
          <p:nvPr/>
        </p:nvGraphicFramePr>
        <p:xfrm>
          <a:off x="1133475" y="4689475"/>
          <a:ext cx="4456113" cy="142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705" name="Formel" r:id="rId9" imgW="2971800" imgH="952200" progId="Equation.3">
                  <p:embed/>
                </p:oleObj>
              </mc:Choice>
              <mc:Fallback>
                <p:oleObj name="Formel" r:id="rId9" imgW="2971800" imgH="952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3475" y="4689475"/>
                        <a:ext cx="4456113" cy="142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9" name="Rectangle 13"/>
          <p:cNvSpPr>
            <a:spLocks noGrp="1" noChangeArrowheads="1"/>
          </p:cNvSpPr>
          <p:nvPr>
            <p:ph type="body" idx="1"/>
          </p:nvPr>
        </p:nvSpPr>
        <p:spPr>
          <a:xfrm>
            <a:off x="5292725" y="1089025"/>
            <a:ext cx="3455988" cy="4319588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endParaRPr lang="en-US" sz="200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>
                <a:latin typeface="Arial" charset="0"/>
              </a:rPr>
              <a:t>transition densities</a:t>
            </a:r>
          </a:p>
          <a:p>
            <a:pPr eaLnBrk="1" hangingPunct="1">
              <a:lnSpc>
                <a:spcPct val="90000"/>
              </a:lnSpc>
            </a:pPr>
            <a:endParaRPr lang="en-US" sz="200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00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>
                <a:latin typeface="Arial" charset="0"/>
              </a:rPr>
              <a:t>Generalized Dyson equation</a:t>
            </a:r>
          </a:p>
          <a:p>
            <a:pPr eaLnBrk="1" hangingPunct="1">
              <a:lnSpc>
                <a:spcPct val="90000"/>
              </a:lnSpc>
            </a:pPr>
            <a:r>
              <a:rPr lang="en-US" sz="2000">
                <a:latin typeface="Arial" charset="0"/>
              </a:rPr>
              <a:t>As used in TDHF and TDDFT </a:t>
            </a:r>
          </a:p>
          <a:p>
            <a:pPr eaLnBrk="1" hangingPunct="1">
              <a:lnSpc>
                <a:spcPct val="90000"/>
              </a:lnSpc>
            </a:pPr>
            <a:endParaRPr lang="en-US" sz="200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00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000">
                <a:latin typeface="Arial" charset="0"/>
              </a:rPr>
              <a:t>RPA or TDDFT version of the orbital rotation Hessians</a:t>
            </a:r>
          </a:p>
          <a:p>
            <a:pPr eaLnBrk="1" hangingPunct="1">
              <a:lnSpc>
                <a:spcPct val="90000"/>
              </a:lnSpc>
            </a:pPr>
            <a:endParaRPr lang="de-DE" sz="2000">
              <a:latin typeface="Arial" charset="0"/>
            </a:endParaRPr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5776913" y="5178425"/>
            <a:ext cx="27019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FF0000"/>
                </a:solidFill>
              </a:rPr>
              <a:t>For all m : Formally N</a:t>
            </a:r>
            <a:r>
              <a:rPr lang="en-US" sz="2000" baseline="30000">
                <a:solidFill>
                  <a:srgbClr val="FF0000"/>
                </a:solidFill>
              </a:rPr>
              <a:t>6</a:t>
            </a:r>
            <a:endParaRPr lang="de-DE" sz="2000" baseline="30000">
              <a:solidFill>
                <a:srgbClr val="FF0000"/>
              </a:solidFill>
            </a:endParaRPr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5516563" y="5735638"/>
            <a:ext cx="34448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>
                <a:solidFill>
                  <a:schemeClr val="accent1"/>
                </a:solidFill>
              </a:rPr>
              <a:t>Exploiting local basis N</a:t>
            </a:r>
            <a:r>
              <a:rPr lang="en-US" sz="2400" baseline="30000">
                <a:solidFill>
                  <a:schemeClr val="accent1"/>
                </a:solidFill>
              </a:rPr>
              <a:t>4</a:t>
            </a:r>
            <a:endParaRPr lang="de-DE" sz="2400" baseline="3000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1" grpId="0"/>
      <p:bldP spid="2868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i="1">
                <a:latin typeface="Arial" charset="0"/>
              </a:rPr>
              <a:t>G</a:t>
            </a:r>
            <a:r>
              <a:rPr lang="en-US" i="1" baseline="-25000">
                <a:latin typeface="Arial" charset="0"/>
              </a:rPr>
              <a:t>0</a:t>
            </a:r>
            <a:r>
              <a:rPr lang="en-US" i="1">
                <a:latin typeface="Arial" charset="0"/>
              </a:rPr>
              <a:t>W</a:t>
            </a:r>
            <a:r>
              <a:rPr lang="en-US" i="1" baseline="-25000">
                <a:latin typeface="Arial" charset="0"/>
              </a:rPr>
              <a:t>0</a:t>
            </a:r>
            <a:r>
              <a:rPr lang="en-US" i="1">
                <a:latin typeface="Arial" charset="0"/>
              </a:rPr>
              <a:t> </a:t>
            </a:r>
            <a:r>
              <a:rPr lang="en-US">
                <a:latin typeface="Arial" charset="0"/>
              </a:rPr>
              <a:t>and linearized QP equation</a:t>
            </a:r>
            <a:endParaRPr lang="de-DE">
              <a:latin typeface="Arial" charset="0"/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 fontScale="92500"/>
          </a:bodyPr>
          <a:lstStyle/>
          <a:p>
            <a:pPr eaLnBrk="1" hangingPunct="1"/>
            <a:r>
              <a:rPr lang="en-US">
                <a:latin typeface="Arial" charset="0"/>
              </a:rPr>
              <a:t>Calculate the self-energy only once from KS-DFT energies and orbitals</a:t>
            </a:r>
          </a:p>
          <a:p>
            <a:pPr eaLnBrk="1" hangingPunct="1"/>
            <a:endParaRPr lang="en-US">
              <a:latin typeface="Arial" charset="0"/>
            </a:endParaRPr>
          </a:p>
          <a:p>
            <a:pPr eaLnBrk="1" hangingPunct="1"/>
            <a:endParaRPr lang="en-US">
              <a:latin typeface="Arial" charset="0"/>
            </a:endParaRPr>
          </a:p>
          <a:p>
            <a:pPr eaLnBrk="1" hangingPunct="1"/>
            <a:endParaRPr lang="en-US">
              <a:latin typeface="Arial" charset="0"/>
            </a:endParaRPr>
          </a:p>
          <a:p>
            <a:pPr eaLnBrk="1" hangingPunct="1"/>
            <a:endParaRPr lang="en-US">
              <a:latin typeface="Arial" charset="0"/>
            </a:endParaRPr>
          </a:p>
          <a:p>
            <a:pPr eaLnBrk="1" hangingPunct="1"/>
            <a:endParaRPr lang="en-US">
              <a:latin typeface="Arial" charset="0"/>
            </a:endParaRPr>
          </a:p>
          <a:p>
            <a:pPr eaLnBrk="1" hangingPunct="1"/>
            <a:endParaRPr lang="en-US" sz="1000">
              <a:latin typeface="Arial" charset="0"/>
            </a:endParaRPr>
          </a:p>
          <a:p>
            <a:pPr eaLnBrk="1" hangingPunct="1"/>
            <a:r>
              <a:rPr lang="en-US">
                <a:latin typeface="Arial" charset="0"/>
              </a:rPr>
              <a:t>Linearized 0</a:t>
            </a:r>
            <a:r>
              <a:rPr lang="en-US" baseline="30000">
                <a:latin typeface="Arial" charset="0"/>
              </a:rPr>
              <a:t>th</a:t>
            </a:r>
            <a:r>
              <a:rPr lang="en-US">
                <a:latin typeface="Arial" charset="0"/>
              </a:rPr>
              <a:t> order Quasi-Particle equation</a:t>
            </a:r>
            <a:endParaRPr lang="de-DE">
              <a:latin typeface="Arial" charset="0"/>
            </a:endParaRPr>
          </a:p>
        </p:txBody>
      </p:sp>
      <p:graphicFrame>
        <p:nvGraphicFramePr>
          <p:cNvPr id="50180" name="Object 10"/>
          <p:cNvGraphicFramePr>
            <a:graphicFrameLocks noChangeAspect="1"/>
          </p:cNvGraphicFramePr>
          <p:nvPr/>
        </p:nvGraphicFramePr>
        <p:xfrm>
          <a:off x="666750" y="1952625"/>
          <a:ext cx="39052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39" name="Formel" r:id="rId4" imgW="2603160" imgH="457200" progId="Equation.3">
                  <p:embed/>
                </p:oleObj>
              </mc:Choice>
              <mc:Fallback>
                <p:oleObj name="Formel" r:id="rId4" imgW="260316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750" y="1952625"/>
                        <a:ext cx="390525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1" name="Object 11"/>
          <p:cNvGraphicFramePr>
            <a:graphicFrameLocks noChangeAspect="1"/>
          </p:cNvGraphicFramePr>
          <p:nvPr/>
        </p:nvGraphicFramePr>
        <p:xfrm>
          <a:off x="2147888" y="4848225"/>
          <a:ext cx="4846637" cy="1411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40" name="Formel" r:id="rId6" imgW="3225600" imgH="939600" progId="Equation.3">
                  <p:embed/>
                </p:oleObj>
              </mc:Choice>
              <mc:Fallback>
                <p:oleObj name="Formel" r:id="rId6" imgW="3225600" imgH="939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7888" y="4848225"/>
                        <a:ext cx="4846637" cy="1411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3" name="Object 13"/>
          <p:cNvGraphicFramePr>
            <a:graphicFrameLocks noChangeAspect="1"/>
          </p:cNvGraphicFramePr>
          <p:nvPr/>
        </p:nvGraphicFramePr>
        <p:xfrm>
          <a:off x="6534150" y="3429000"/>
          <a:ext cx="2343150" cy="38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41" name="Formel" r:id="rId8" imgW="1854200" imgH="304800" progId="Equation.3">
                  <p:embed/>
                </p:oleObj>
              </mc:Choice>
              <mc:Fallback>
                <p:oleObj name="Formel" r:id="rId8" imgW="1854200" imgH="304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34150" y="3429000"/>
                        <a:ext cx="2343150" cy="385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4" name="Object 14"/>
          <p:cNvGraphicFramePr>
            <a:graphicFrameLocks noChangeAspect="1"/>
          </p:cNvGraphicFramePr>
          <p:nvPr/>
        </p:nvGraphicFramePr>
        <p:xfrm>
          <a:off x="688975" y="2614613"/>
          <a:ext cx="5935663" cy="1387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42" name="Formel" r:id="rId10" imgW="3962160" imgH="927000" progId="Equation.3">
                  <p:embed/>
                </p:oleObj>
              </mc:Choice>
              <mc:Fallback>
                <p:oleObj name="Formel" r:id="rId10" imgW="3962160" imgH="927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975" y="2614613"/>
                        <a:ext cx="5935663" cy="1387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186" name="Object 14"/>
          <p:cNvGraphicFramePr>
            <a:graphicFrameLocks noChangeAspect="1"/>
          </p:cNvGraphicFramePr>
          <p:nvPr/>
        </p:nvGraphicFramePr>
        <p:xfrm>
          <a:off x="696913" y="3619500"/>
          <a:ext cx="4681537" cy="681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43" name="Formel" r:id="rId12" imgW="3314520" imgH="482400" progId="Equation.3">
                  <p:embed/>
                </p:oleObj>
              </mc:Choice>
              <mc:Fallback>
                <p:oleObj name="Formel" r:id="rId12" imgW="331452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913" y="3619500"/>
                        <a:ext cx="4681537" cy="681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92113" y="1198563"/>
            <a:ext cx="8356600" cy="5110162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en-US" dirty="0">
                <a:latin typeface="Arial" charset="0"/>
              </a:rPr>
              <a:t>Matrix elements to be calculated</a:t>
            </a: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 smtClean="0">
              <a:latin typeface="Arial" charset="0"/>
            </a:endParaRPr>
          </a:p>
          <a:p>
            <a:pPr eaLnBrk="1" hangingPunct="1"/>
            <a:r>
              <a:rPr lang="en-US" dirty="0" smtClean="0">
                <a:latin typeface="Arial" charset="0"/>
              </a:rPr>
              <a:t>Implemented </a:t>
            </a:r>
            <a:r>
              <a:rPr lang="en-US" dirty="0">
                <a:latin typeface="Arial" charset="0"/>
              </a:rPr>
              <a:t>in TURBOMOLE (</a:t>
            </a:r>
            <a:r>
              <a:rPr lang="en-US" dirty="0" err="1">
                <a:latin typeface="Arial" charset="0"/>
              </a:rPr>
              <a:t>escf</a:t>
            </a:r>
            <a:r>
              <a:rPr lang="en-US" dirty="0">
                <a:latin typeface="Arial" charset="0"/>
              </a:rPr>
              <a:t>)</a:t>
            </a:r>
          </a:p>
          <a:p>
            <a:pPr eaLnBrk="1" hangingPunct="1"/>
            <a:r>
              <a:rPr lang="en-US" dirty="0">
                <a:latin typeface="Arial" charset="0"/>
              </a:rPr>
              <a:t>Very efficient evaluation of electron-electron integrals:</a:t>
            </a:r>
          </a:p>
          <a:p>
            <a:pPr lvl="1" eaLnBrk="1" hangingPunct="1"/>
            <a:r>
              <a:rPr lang="en-US" dirty="0">
                <a:latin typeface="Arial" charset="0"/>
              </a:rPr>
              <a:t>(Contracted) Gaussian basis sets</a:t>
            </a:r>
          </a:p>
          <a:p>
            <a:pPr lvl="1" eaLnBrk="1" hangingPunct="1"/>
            <a:r>
              <a:rPr lang="en-US" dirty="0">
                <a:latin typeface="Arial" charset="0"/>
              </a:rPr>
              <a:t>Resolution of the Identity (RI) method </a:t>
            </a:r>
          </a:p>
          <a:p>
            <a:pPr eaLnBrk="1" hangingPunct="1"/>
            <a:endParaRPr lang="de-DE" dirty="0">
              <a:latin typeface="Arial" charset="0"/>
            </a:endParaRP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200" dirty="0">
                <a:latin typeface="Arial" charset="0"/>
              </a:rPr>
              <a:t>Matrix elements</a:t>
            </a:r>
            <a:endParaRPr lang="de-DE" sz="3200" dirty="0">
              <a:latin typeface="Arial" charset="0"/>
            </a:endParaRPr>
          </a:p>
        </p:txBody>
      </p:sp>
      <p:graphicFrame>
        <p:nvGraphicFramePr>
          <p:cNvPr id="922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7961950"/>
              </p:ext>
            </p:extLst>
          </p:nvPr>
        </p:nvGraphicFramePr>
        <p:xfrm>
          <a:off x="847725" y="1718155"/>
          <a:ext cx="6426200" cy="209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2" name="Formel" r:id="rId3" imgW="4279680" imgH="1396800" progId="Equation.3">
                  <p:embed/>
                </p:oleObj>
              </mc:Choice>
              <mc:Fallback>
                <p:oleObj name="Formel" r:id="rId3" imgW="4279680" imgH="1396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7725" y="1718155"/>
                        <a:ext cx="6426200" cy="2098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6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5178656"/>
              </p:ext>
            </p:extLst>
          </p:nvPr>
        </p:nvGraphicFramePr>
        <p:xfrm>
          <a:off x="838200" y="3475470"/>
          <a:ext cx="6738938" cy="989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3" name="Formel" r:id="rId5" imgW="3035160" imgH="507960" progId="Equation.3">
                  <p:embed/>
                </p:oleObj>
              </mc:Choice>
              <mc:Fallback>
                <p:oleObj name="Formel" r:id="rId5" imgW="3035160" imgH="5079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3475470"/>
                        <a:ext cx="6738938" cy="989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7" name="Text Box 13"/>
          <p:cNvSpPr txBox="1">
            <a:spLocks noChangeArrowheads="1"/>
          </p:cNvSpPr>
          <p:nvPr/>
        </p:nvSpPr>
        <p:spPr bwMode="auto">
          <a:xfrm>
            <a:off x="5891213" y="5770563"/>
            <a:ext cx="2076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MVS, F. Weigend, F Evers  </a:t>
            </a:r>
          </a:p>
          <a:p>
            <a:pPr eaLnBrk="1" hangingPunct="1"/>
            <a:r>
              <a:rPr lang="en-US" sz="1200"/>
              <a:t>JCTC </a:t>
            </a:r>
            <a:r>
              <a:rPr lang="de-DE" sz="1200"/>
              <a:t>11, 232 (2013)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Plasmon pole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2400" dirty="0" smtClean="0"/>
              <a:t>Approximate the response by one single pole</a:t>
            </a:r>
          </a:p>
          <a:p>
            <a:pPr lvl="1"/>
            <a:r>
              <a:rPr lang="en-US" sz="2400" dirty="0" smtClean="0"/>
              <a:t>Calculate response at a few imaginary frequencies</a:t>
            </a:r>
          </a:p>
          <a:p>
            <a:pPr lvl="1"/>
            <a:r>
              <a:rPr lang="en-US" sz="2400" dirty="0" smtClean="0"/>
              <a:t>Analytic continuation to the real axis</a:t>
            </a:r>
          </a:p>
          <a:p>
            <a:pPr lvl="1"/>
            <a:r>
              <a:rPr lang="en-US" sz="2400" dirty="0" smtClean="0"/>
              <a:t>Calculate Sigma analytically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marL="342900" lvl="1" indent="-342900">
              <a:buFont typeface="Arial"/>
              <a:buChar char="•"/>
            </a:pPr>
            <a:r>
              <a:rPr lang="en-US" dirty="0" smtClean="0">
                <a:solidFill>
                  <a:srgbClr val="008000"/>
                </a:solidFill>
              </a:rPr>
              <a:t>Cheap</a:t>
            </a:r>
          </a:p>
          <a:p>
            <a:pPr marL="342900" lvl="1" indent="-342900">
              <a:buFont typeface="Arial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Many different approaches</a:t>
            </a:r>
          </a:p>
          <a:p>
            <a:pPr marL="342900" lvl="1" indent="-342900">
              <a:buFont typeface="Arial"/>
              <a:buChar char="•"/>
            </a:pPr>
            <a:r>
              <a:rPr lang="en-US" dirty="0" smtClean="0">
                <a:solidFill>
                  <a:srgbClr val="FF0000"/>
                </a:solidFill>
              </a:rPr>
              <a:t>Justification for complex systems</a:t>
            </a:r>
          </a:p>
          <a:p>
            <a:pPr marL="342900" lvl="1" indent="-342900">
              <a:buFont typeface="Arial"/>
              <a:buChar char="•"/>
            </a:pPr>
            <a:endParaRPr lang="en-US" dirty="0" smtClean="0">
              <a:solidFill>
                <a:srgbClr val="008000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4893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Analytic continuation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sz="2400" dirty="0" smtClean="0"/>
              <a:t>Calculate the </a:t>
            </a:r>
            <a:r>
              <a:rPr lang="en-US" sz="2400" i="1" dirty="0" smtClean="0"/>
              <a:t>GW</a:t>
            </a:r>
            <a:r>
              <a:rPr lang="en-US" sz="2400" dirty="0" smtClean="0"/>
              <a:t> integral on the imaginary axis</a:t>
            </a:r>
          </a:p>
          <a:p>
            <a:pPr lvl="1"/>
            <a:r>
              <a:rPr lang="en-US" sz="2400" dirty="0" smtClean="0"/>
              <a:t>Fit an n-pole expansion for Sigma in the entire complex plane</a:t>
            </a:r>
            <a:endParaRPr lang="en-US" sz="2400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sz="2800" dirty="0" smtClean="0">
                <a:solidFill>
                  <a:srgbClr val="008000"/>
                </a:solidFill>
              </a:rPr>
              <a:t>Allows for a more detailed sigma</a:t>
            </a:r>
          </a:p>
          <a:p>
            <a:r>
              <a:rPr lang="en-US" sz="2800" dirty="0" smtClean="0">
                <a:solidFill>
                  <a:srgbClr val="008000"/>
                </a:solidFill>
              </a:rPr>
              <a:t>Can be made exact</a:t>
            </a:r>
          </a:p>
          <a:p>
            <a:r>
              <a:rPr lang="en-US" sz="2800" dirty="0" smtClean="0">
                <a:solidFill>
                  <a:srgbClr val="FF0000"/>
                </a:solidFill>
              </a:rPr>
              <a:t>May take many poles to converge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5352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Benchmark set for molecules: </a:t>
            </a:r>
            <a:r>
              <a:rPr lang="en-US" sz="3200" i="1" dirty="0" smtClean="0"/>
              <a:t>GW</a:t>
            </a:r>
            <a:r>
              <a:rPr lang="en-US" sz="3200" dirty="0" smtClean="0"/>
              <a:t>100 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>
                <a:latin typeface="Arial" charset="0"/>
              </a:rPr>
              <a:t>Collaboration </a:t>
            </a:r>
            <a:r>
              <a:rPr lang="en-US" dirty="0" smtClean="0">
                <a:latin typeface="Arial" charset="0"/>
              </a:rPr>
              <a:t>KIT Karlsruhe,  </a:t>
            </a:r>
            <a:r>
              <a:rPr lang="en-US" dirty="0">
                <a:latin typeface="Arial" charset="0"/>
              </a:rPr>
              <a:t>FHI Berlin and </a:t>
            </a:r>
            <a:r>
              <a:rPr lang="en-US" dirty="0" smtClean="0">
                <a:latin typeface="Arial" charset="0"/>
              </a:rPr>
              <a:t/>
            </a:r>
            <a:br>
              <a:rPr lang="en-US" dirty="0" smtClean="0">
                <a:latin typeface="Arial" charset="0"/>
              </a:rPr>
            </a:br>
            <a:r>
              <a:rPr lang="en-US" dirty="0" smtClean="0">
                <a:latin typeface="Arial" charset="0"/>
              </a:rPr>
              <a:t>Berkeley </a:t>
            </a:r>
            <a:r>
              <a:rPr lang="en-US" dirty="0">
                <a:latin typeface="Arial" charset="0"/>
              </a:rPr>
              <a:t>Lab US DoE</a:t>
            </a:r>
          </a:p>
          <a:p>
            <a:pPr lvl="1"/>
            <a:endParaRPr lang="en-US" dirty="0">
              <a:latin typeface="Arial" charset="0"/>
            </a:endParaRPr>
          </a:p>
          <a:p>
            <a:pPr lvl="1"/>
            <a:r>
              <a:rPr lang="en-US" dirty="0" smtClean="0">
                <a:latin typeface="Arial" charset="0"/>
              </a:rPr>
              <a:t>TURBOMOLE: </a:t>
            </a:r>
            <a:br>
              <a:rPr lang="en-US" dirty="0" smtClean="0">
                <a:latin typeface="Arial" charset="0"/>
              </a:rPr>
            </a:br>
            <a:r>
              <a:rPr lang="en-US" dirty="0" smtClean="0">
                <a:latin typeface="Arial" charset="0"/>
              </a:rPr>
              <a:t>Gaussian basis sets, spectral representation via </a:t>
            </a:r>
            <a:r>
              <a:rPr lang="en-US" dirty="0" err="1" smtClean="0">
                <a:latin typeface="Arial" charset="0"/>
              </a:rPr>
              <a:t>Casida</a:t>
            </a:r>
            <a:r>
              <a:rPr lang="en-US" dirty="0" smtClean="0">
                <a:latin typeface="Arial" charset="0"/>
              </a:rPr>
              <a:t> </a:t>
            </a:r>
            <a:endParaRPr lang="en-US" dirty="0">
              <a:latin typeface="Arial" charset="0"/>
            </a:endParaRPr>
          </a:p>
          <a:p>
            <a:pPr lvl="1"/>
            <a:endParaRPr lang="en-US" sz="1700" dirty="0">
              <a:latin typeface="Arial" charset="0"/>
            </a:endParaRPr>
          </a:p>
          <a:p>
            <a:pPr lvl="1"/>
            <a:r>
              <a:rPr lang="en-US" dirty="0" smtClean="0">
                <a:latin typeface="Arial" charset="0"/>
              </a:rPr>
              <a:t>FHI-Aims</a:t>
            </a:r>
            <a:r>
              <a:rPr lang="en-US" dirty="0">
                <a:latin typeface="Arial" charset="0"/>
              </a:rPr>
              <a:t>: </a:t>
            </a:r>
            <a:r>
              <a:rPr lang="en-US" dirty="0" smtClean="0">
                <a:latin typeface="Arial" charset="0"/>
              </a:rPr>
              <a:t/>
            </a:r>
            <a:br>
              <a:rPr lang="en-US" dirty="0" smtClean="0">
                <a:latin typeface="Arial" charset="0"/>
              </a:rPr>
            </a:br>
            <a:r>
              <a:rPr lang="en-US" dirty="0" smtClean="0">
                <a:latin typeface="Arial" charset="0"/>
              </a:rPr>
              <a:t>numerical local orbitals, analytic continuation</a:t>
            </a:r>
            <a:endParaRPr lang="en-US" dirty="0">
              <a:latin typeface="Arial" charset="0"/>
            </a:endParaRPr>
          </a:p>
          <a:p>
            <a:pPr lvl="1"/>
            <a:endParaRPr lang="en-US" sz="1700" dirty="0" smtClean="0">
              <a:latin typeface="Arial" charset="0"/>
            </a:endParaRPr>
          </a:p>
          <a:p>
            <a:pPr lvl="1"/>
            <a:r>
              <a:rPr lang="en-US" dirty="0" err="1" smtClean="0">
                <a:latin typeface="Arial" charset="0"/>
              </a:rPr>
              <a:t>Berkeley</a:t>
            </a:r>
            <a:r>
              <a:rPr lang="en-US" i="1" dirty="0" err="1" smtClean="0">
                <a:latin typeface="Arial" charset="0"/>
              </a:rPr>
              <a:t>GW</a:t>
            </a:r>
            <a:r>
              <a:rPr lang="en-US" i="1" dirty="0">
                <a:latin typeface="Arial" charset="0"/>
              </a:rPr>
              <a:t>:</a:t>
            </a:r>
            <a:r>
              <a:rPr lang="en-US" dirty="0">
                <a:latin typeface="Arial" charset="0"/>
              </a:rPr>
              <a:t> </a:t>
            </a:r>
            <a:br>
              <a:rPr lang="en-US" dirty="0">
                <a:latin typeface="Arial" charset="0"/>
              </a:rPr>
            </a:br>
            <a:r>
              <a:rPr lang="en-US" dirty="0" smtClean="0">
                <a:latin typeface="Arial" charset="0"/>
              </a:rPr>
              <a:t>plane </a:t>
            </a:r>
            <a:r>
              <a:rPr lang="en-US" dirty="0">
                <a:latin typeface="Arial" charset="0"/>
              </a:rPr>
              <a:t>waves, </a:t>
            </a:r>
            <a:r>
              <a:rPr lang="en-US" dirty="0" err="1" smtClean="0">
                <a:latin typeface="Arial" charset="0"/>
              </a:rPr>
              <a:t>plasmon</a:t>
            </a:r>
            <a:r>
              <a:rPr lang="en-US" dirty="0" smtClean="0">
                <a:latin typeface="Arial" charset="0"/>
              </a:rPr>
              <a:t> pole and real frequency integration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342900" lvl="1" indent="-342900">
              <a:buFont typeface="Arial"/>
              <a:buChar char="•"/>
            </a:pPr>
            <a:r>
              <a:rPr lang="en-US" dirty="0">
                <a:latin typeface="Arial" charset="0"/>
              </a:rPr>
              <a:t>5 different ways to evaluate the self-energy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well converged all electron reference values for IP and EA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7291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Basis-set extrapolation</a:t>
            </a:r>
            <a:endParaRPr lang="en-US" sz="3200" dirty="0"/>
          </a:p>
        </p:txBody>
      </p:sp>
      <p:pic>
        <p:nvPicPr>
          <p:cNvPr id="4" name="Content Placeholder 3" descr="Screen Shot 2015-10-14 at 10.26.10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706" r="-17706"/>
          <a:stretch>
            <a:fillRect/>
          </a:stretch>
        </p:blipFill>
        <p:spPr>
          <a:xfrm>
            <a:off x="-898331" y="1104539"/>
            <a:ext cx="10220158" cy="5620693"/>
          </a:xfrm>
        </p:spPr>
      </p:pic>
      <p:grpSp>
        <p:nvGrpSpPr>
          <p:cNvPr id="17" name="Group 16"/>
          <p:cNvGrpSpPr/>
          <p:nvPr/>
        </p:nvGrpSpPr>
        <p:grpSpPr>
          <a:xfrm>
            <a:off x="1455915" y="2462843"/>
            <a:ext cx="5606823" cy="3082422"/>
            <a:chOff x="1455915" y="2462843"/>
            <a:chExt cx="5606823" cy="3082422"/>
          </a:xfrm>
        </p:grpSpPr>
        <p:cxnSp>
          <p:nvCxnSpPr>
            <p:cNvPr id="6" name="Straight Connector 5"/>
            <p:cNvCxnSpPr/>
            <p:nvPr/>
          </p:nvCxnSpPr>
          <p:spPr>
            <a:xfrm flipH="1">
              <a:off x="1455915" y="2865572"/>
              <a:ext cx="1471404" cy="2276965"/>
            </a:xfrm>
            <a:prstGeom prst="line">
              <a:avLst/>
            </a:prstGeom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1455915" y="3004978"/>
              <a:ext cx="5606823" cy="254028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3849458" y="2462843"/>
              <a:ext cx="5409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77933C"/>
                  </a:solidFill>
                </a:rPr>
                <a:t>SVP</a:t>
              </a:r>
              <a:endParaRPr lang="en-US" dirty="0">
                <a:solidFill>
                  <a:srgbClr val="77933C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927319" y="3084843"/>
              <a:ext cx="6554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77933C"/>
                  </a:solidFill>
                </a:rPr>
                <a:t>TZVP</a:t>
              </a:r>
              <a:endParaRPr lang="en-US" dirty="0">
                <a:solidFill>
                  <a:srgbClr val="77933C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998014" y="4369265"/>
              <a:ext cx="6982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accent3">
                      <a:lumMod val="75000"/>
                    </a:schemeClr>
                  </a:solidFill>
                </a:rPr>
                <a:t>QZVP</a:t>
              </a:r>
              <a:endParaRPr lang="en-US" dirty="0">
                <a:solidFill>
                  <a:schemeClr val="accent3">
                    <a:lumMod val="75000"/>
                  </a:schemeClr>
                </a:solidFill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847973" y="3269509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518251" y="4043982"/>
              <a:ext cx="3399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Q</a:t>
              </a:r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676027" y="4773205"/>
              <a:ext cx="3016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5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4740881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Hard to converge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7665" r="-17665"/>
          <a:stretch>
            <a:fillRect/>
          </a:stretch>
        </p:blipFill>
        <p:spPr>
          <a:xfrm>
            <a:off x="-271973" y="1329272"/>
            <a:ext cx="9687946" cy="5327999"/>
          </a:xfrm>
        </p:spPr>
      </p:pic>
    </p:spTree>
    <p:extLst>
      <p:ext uri="{BB962C8B-B14F-4D97-AF65-F5344CB8AC3E}">
        <p14:creationId xmlns:p14="http://schemas.microsoft.com/office/powerpoint/2010/main" val="16822508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Problems when solving the QPE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17537" r="-17537"/>
          <a:stretch>
            <a:fillRect/>
          </a:stretch>
        </p:blipFill>
        <p:spPr>
          <a:xfrm>
            <a:off x="88051" y="1600199"/>
            <a:ext cx="8967899" cy="4932000"/>
          </a:xfrm>
        </p:spPr>
      </p:pic>
      <p:sp>
        <p:nvSpPr>
          <p:cNvPr id="6" name="Rectangle 5"/>
          <p:cNvSpPr/>
          <p:nvPr/>
        </p:nvSpPr>
        <p:spPr>
          <a:xfrm>
            <a:off x="7588250" y="4952653"/>
            <a:ext cx="95250" cy="1079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520267" y="4804486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Arial"/>
                <a:cs typeface="Arial"/>
              </a:rPr>
              <a:t>x</a:t>
            </a:r>
            <a:endParaRPr lang="en-US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7480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>
              <a:latin typeface="Arial" charset="0"/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Arial" charset="0"/>
            </a:endParaRPr>
          </a:p>
        </p:txBody>
      </p:sp>
      <p:pic>
        <p:nvPicPr>
          <p:cNvPr id="79876" name="Picture 4" descr="5x5_1-1_tier1_vd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68" r="26468"/>
          <a:stretch>
            <a:fillRect/>
          </a:stretch>
        </p:blipFill>
        <p:spPr bwMode="auto">
          <a:xfrm>
            <a:off x="-12700" y="-420688"/>
            <a:ext cx="9580563" cy="1050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Method agreement</a:t>
            </a:r>
            <a:endParaRPr lang="en-US" sz="3200" dirty="0"/>
          </a:p>
        </p:txBody>
      </p:sp>
      <p:pic>
        <p:nvPicPr>
          <p:cNvPr id="9" name="Picture 8" descr="Screen Shot 2014-09-22 at 14.16.2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36" y="1456276"/>
            <a:ext cx="7626600" cy="2663994"/>
          </a:xfrm>
          <a:prstGeom prst="rect">
            <a:avLst/>
          </a:prstGeom>
        </p:spPr>
      </p:pic>
      <p:pic>
        <p:nvPicPr>
          <p:cNvPr id="11" name="Picture 10" descr="Screen Shot 2014-09-22 at 14.17.5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92" y="4093625"/>
            <a:ext cx="5652000" cy="2765729"/>
          </a:xfrm>
          <a:prstGeom prst="rect">
            <a:avLst/>
          </a:prstGeom>
        </p:spPr>
      </p:pic>
      <p:pic>
        <p:nvPicPr>
          <p:cNvPr id="12" name="Picture 11" descr="Screen Shot 2014-09-22 at 14.22.4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430" y="4422339"/>
            <a:ext cx="2782231" cy="229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17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Some numbers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 smtClean="0"/>
              <a:t>0.65 </a:t>
            </a:r>
            <a:r>
              <a:rPr lang="en-US" sz="2800" dirty="0" err="1"/>
              <a:t>eV</a:t>
            </a:r>
            <a:r>
              <a:rPr lang="en-US" sz="2800" dirty="0"/>
              <a:t> overestimation by </a:t>
            </a:r>
            <a:r>
              <a:rPr lang="en-US" sz="2800" dirty="0" err="1"/>
              <a:t>plasmon</a:t>
            </a:r>
            <a:r>
              <a:rPr lang="en-US" sz="2800" dirty="0"/>
              <a:t> </a:t>
            </a:r>
            <a:r>
              <a:rPr lang="en-US" sz="2800" dirty="0" smtClean="0"/>
              <a:t>pole</a:t>
            </a:r>
            <a:endParaRPr lang="en-US" sz="2800" dirty="0"/>
          </a:p>
          <a:p>
            <a:r>
              <a:rPr lang="en-US" sz="2800" dirty="0" smtClean="0"/>
              <a:t>0.32 </a:t>
            </a:r>
            <a:r>
              <a:rPr lang="en-US" sz="2800" dirty="0" err="1"/>
              <a:t>eV</a:t>
            </a:r>
            <a:r>
              <a:rPr lang="en-US" sz="2800" dirty="0"/>
              <a:t> underestimation </a:t>
            </a:r>
            <a:r>
              <a:rPr lang="en-US" sz="2800" dirty="0" smtClean="0"/>
              <a:t>at QZVP </a:t>
            </a:r>
            <a:r>
              <a:rPr lang="en-US" sz="2800" dirty="0"/>
              <a:t>level for the </a:t>
            </a:r>
            <a:r>
              <a:rPr lang="en-US" sz="2800" dirty="0" smtClean="0"/>
              <a:t>LUMO</a:t>
            </a:r>
            <a:endParaRPr lang="en-US" sz="2800" dirty="0"/>
          </a:p>
          <a:p>
            <a:r>
              <a:rPr lang="en-US" sz="2800" dirty="0" smtClean="0"/>
              <a:t>0.12 </a:t>
            </a:r>
            <a:r>
              <a:rPr lang="en-US" sz="2800" dirty="0" err="1" smtClean="0"/>
              <a:t>eV</a:t>
            </a:r>
            <a:r>
              <a:rPr lang="en-US" sz="2800" dirty="0" smtClean="0"/>
              <a:t> underestimation at </a:t>
            </a:r>
            <a:r>
              <a:rPr lang="en-US" sz="2800" dirty="0"/>
              <a:t>QZVP level for the HOMO </a:t>
            </a:r>
          </a:p>
          <a:p>
            <a:r>
              <a:rPr lang="en-US" sz="2800" dirty="0"/>
              <a:t>0.12 </a:t>
            </a:r>
            <a:r>
              <a:rPr lang="en-US" sz="2800" dirty="0" err="1"/>
              <a:t>eV</a:t>
            </a:r>
            <a:r>
              <a:rPr lang="en-US" sz="2800" dirty="0"/>
              <a:t> error by two pole analytic continuation </a:t>
            </a:r>
          </a:p>
          <a:p>
            <a:r>
              <a:rPr lang="en-US" sz="2800" dirty="0"/>
              <a:t>0.10 </a:t>
            </a:r>
            <a:r>
              <a:rPr lang="en-US" sz="2800" dirty="0" err="1"/>
              <a:t>eV</a:t>
            </a:r>
            <a:r>
              <a:rPr lang="en-US" sz="2800" dirty="0"/>
              <a:t> error by introducing a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		150 </a:t>
            </a:r>
            <a:r>
              <a:rPr lang="en-US" sz="2800" dirty="0" err="1"/>
              <a:t>eV</a:t>
            </a:r>
            <a:r>
              <a:rPr lang="en-US" sz="2800" dirty="0"/>
              <a:t> cutoff on empty states and a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		544 </a:t>
            </a:r>
            <a:r>
              <a:rPr lang="en-US" sz="2800" dirty="0" err="1"/>
              <a:t>eV</a:t>
            </a:r>
            <a:r>
              <a:rPr lang="en-US" sz="2800" dirty="0"/>
              <a:t> cutoff on the dielectric </a:t>
            </a:r>
            <a:r>
              <a:rPr lang="en-US" sz="2800" dirty="0" smtClean="0"/>
              <a:t>matrix</a:t>
            </a:r>
            <a:endParaRPr lang="en-US" sz="2800" dirty="0"/>
          </a:p>
          <a:p>
            <a:r>
              <a:rPr lang="en-US" sz="2800" dirty="0"/>
              <a:t>0.05 </a:t>
            </a:r>
            <a:r>
              <a:rPr lang="en-US" sz="2800" dirty="0" err="1"/>
              <a:t>eV</a:t>
            </a:r>
            <a:r>
              <a:rPr lang="en-US" sz="2800" dirty="0"/>
              <a:t> overestimation by RI auxiliary basis </a:t>
            </a:r>
            <a:r>
              <a:rPr lang="en-US" sz="2800" dirty="0" smtClean="0"/>
              <a:t>functions</a:t>
            </a:r>
            <a:endParaRPr lang="en-US" sz="2800" dirty="0"/>
          </a:p>
          <a:p>
            <a:r>
              <a:rPr lang="en-US" sz="2800" dirty="0"/>
              <a:t>0.05 </a:t>
            </a:r>
            <a:r>
              <a:rPr lang="en-US" sz="2800" dirty="0" err="1"/>
              <a:t>eV</a:t>
            </a:r>
            <a:r>
              <a:rPr lang="en-US" sz="2800" dirty="0"/>
              <a:t> error by introducing a 400 </a:t>
            </a:r>
            <a:r>
              <a:rPr lang="en-US" sz="2800" dirty="0" err="1"/>
              <a:t>eV</a:t>
            </a:r>
            <a:r>
              <a:rPr lang="en-US" sz="2800" dirty="0"/>
              <a:t> cutoff on the spectral representation of the response function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602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algn="ctr" eaLnBrk="1" hangingPunct="1"/>
            <a:r>
              <a:rPr lang="en-US" sz="4000" dirty="0" smtClean="0">
                <a:latin typeface="Arial" charset="0"/>
              </a:rPr>
              <a:t>Further steps</a:t>
            </a:r>
            <a:endParaRPr lang="de-DE" sz="4000" dirty="0">
              <a:latin typeface="Arial" charset="0"/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200" dirty="0">
                <a:latin typeface="Arial" charset="0"/>
              </a:rPr>
              <a:t>Approximations within </a:t>
            </a:r>
            <a:r>
              <a:rPr lang="en-US" sz="3200" i="1" dirty="0">
                <a:latin typeface="Arial" charset="0"/>
              </a:rPr>
              <a:t>G</a:t>
            </a:r>
            <a:r>
              <a:rPr lang="en-US" sz="3200" i="1" baseline="-25000" dirty="0">
                <a:latin typeface="Arial" charset="0"/>
              </a:rPr>
              <a:t>0</a:t>
            </a:r>
            <a:r>
              <a:rPr lang="en-US" sz="3200" i="1" dirty="0">
                <a:latin typeface="Arial" charset="0"/>
              </a:rPr>
              <a:t>W</a:t>
            </a:r>
            <a:r>
              <a:rPr lang="en-US" sz="3200" i="1" baseline="-25000" dirty="0">
                <a:latin typeface="Arial" charset="0"/>
              </a:rPr>
              <a:t>0</a:t>
            </a:r>
            <a:endParaRPr lang="de-DE" sz="3200" i="1" baseline="-25000" dirty="0">
              <a:latin typeface="Arial" charset="0"/>
            </a:endParaRP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200" dirty="0">
                <a:solidFill>
                  <a:srgbClr val="5C862A"/>
                </a:solidFill>
                <a:latin typeface="Arial" charset="0"/>
              </a:rPr>
              <a:t>Plasmon pole / model response</a:t>
            </a:r>
          </a:p>
          <a:p>
            <a:pPr eaLnBrk="1" hangingPunct="1">
              <a:lnSpc>
                <a:spcPct val="90000"/>
              </a:lnSpc>
            </a:pPr>
            <a:r>
              <a:rPr lang="en-US" sz="2200" dirty="0">
                <a:solidFill>
                  <a:srgbClr val="5C862A"/>
                </a:solidFill>
                <a:latin typeface="Arial" charset="0"/>
              </a:rPr>
              <a:t>Analytic continuation / numerical integration</a:t>
            </a:r>
          </a:p>
          <a:p>
            <a:pPr eaLnBrk="1" hangingPunct="1">
              <a:lnSpc>
                <a:spcPct val="90000"/>
              </a:lnSpc>
            </a:pPr>
            <a:r>
              <a:rPr lang="en-US" sz="2200" dirty="0">
                <a:solidFill>
                  <a:srgbClr val="5C862A"/>
                </a:solidFill>
                <a:latin typeface="Arial" charset="0"/>
              </a:rPr>
              <a:t>Neglect of semi-core state contributions / pseudo potentials</a:t>
            </a:r>
          </a:p>
          <a:p>
            <a:pPr eaLnBrk="1" hangingPunct="1">
              <a:lnSpc>
                <a:spcPct val="90000"/>
              </a:lnSpc>
            </a:pPr>
            <a:endParaRPr lang="en-US" sz="2200" dirty="0">
              <a:solidFill>
                <a:srgbClr val="5C862A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200" dirty="0">
              <a:solidFill>
                <a:srgbClr val="FA8214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de-DE" dirty="0">
              <a:solidFill>
                <a:srgbClr val="FA8214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2505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200" dirty="0">
                <a:latin typeface="Arial" charset="0"/>
              </a:rPr>
              <a:t>Approximations within </a:t>
            </a:r>
            <a:r>
              <a:rPr lang="en-US" sz="3200" i="1" dirty="0">
                <a:latin typeface="Arial" charset="0"/>
              </a:rPr>
              <a:t>G</a:t>
            </a:r>
            <a:r>
              <a:rPr lang="en-US" sz="3200" i="1" baseline="-25000" dirty="0">
                <a:latin typeface="Arial" charset="0"/>
              </a:rPr>
              <a:t>0</a:t>
            </a:r>
            <a:r>
              <a:rPr lang="en-US" sz="3200" i="1" dirty="0">
                <a:latin typeface="Arial" charset="0"/>
              </a:rPr>
              <a:t>W</a:t>
            </a:r>
            <a:r>
              <a:rPr lang="en-US" sz="3200" i="1" baseline="-25000" dirty="0">
                <a:latin typeface="Arial" charset="0"/>
              </a:rPr>
              <a:t>0</a:t>
            </a:r>
            <a:endParaRPr lang="de-DE" sz="3200" i="1" baseline="-25000" dirty="0">
              <a:latin typeface="Arial" charset="0"/>
            </a:endParaRP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200" dirty="0">
                <a:solidFill>
                  <a:srgbClr val="5C862A"/>
                </a:solidFill>
                <a:latin typeface="Arial" charset="0"/>
              </a:rPr>
              <a:t>Plasmon pole / model response</a:t>
            </a:r>
          </a:p>
          <a:p>
            <a:pPr eaLnBrk="1" hangingPunct="1">
              <a:lnSpc>
                <a:spcPct val="90000"/>
              </a:lnSpc>
            </a:pPr>
            <a:r>
              <a:rPr lang="en-US" sz="2200" dirty="0">
                <a:solidFill>
                  <a:srgbClr val="5C862A"/>
                </a:solidFill>
                <a:latin typeface="Arial" charset="0"/>
              </a:rPr>
              <a:t>Analytic continuation / numerical integration</a:t>
            </a:r>
          </a:p>
          <a:p>
            <a:pPr eaLnBrk="1" hangingPunct="1">
              <a:lnSpc>
                <a:spcPct val="90000"/>
              </a:lnSpc>
            </a:pPr>
            <a:r>
              <a:rPr lang="en-US" sz="2200" dirty="0">
                <a:solidFill>
                  <a:srgbClr val="5C862A"/>
                </a:solidFill>
                <a:latin typeface="Arial" charset="0"/>
              </a:rPr>
              <a:t>Neglect of semi-core state contributions / pseudo potentials</a:t>
            </a:r>
          </a:p>
          <a:p>
            <a:pPr eaLnBrk="1" hangingPunct="1">
              <a:lnSpc>
                <a:spcPct val="90000"/>
              </a:lnSpc>
            </a:pPr>
            <a:endParaRPr lang="en-US" sz="2200" dirty="0">
              <a:solidFill>
                <a:srgbClr val="5C862A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200" dirty="0">
                <a:solidFill>
                  <a:srgbClr val="5A6EB4"/>
                </a:solidFill>
                <a:latin typeface="Arial" charset="0"/>
              </a:rPr>
              <a:t>Linearized quasi particle equation (&lt; 0.1 </a:t>
            </a:r>
            <a:r>
              <a:rPr lang="en-US" sz="2200" dirty="0" err="1">
                <a:solidFill>
                  <a:srgbClr val="5A6EB4"/>
                </a:solidFill>
                <a:latin typeface="Arial" charset="0"/>
              </a:rPr>
              <a:t>eV</a:t>
            </a:r>
            <a:r>
              <a:rPr lang="en-US" sz="2200" dirty="0">
                <a:solidFill>
                  <a:srgbClr val="5A6EB4"/>
                </a:solidFill>
                <a:latin typeface="Arial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US" sz="2200" dirty="0">
                <a:solidFill>
                  <a:srgbClr val="5A6EB4"/>
                </a:solidFill>
                <a:latin typeface="Arial" charset="0"/>
              </a:rPr>
              <a:t>RI approximation (&lt; 0.1 </a:t>
            </a:r>
            <a:r>
              <a:rPr lang="en-US" sz="2200" dirty="0" err="1">
                <a:solidFill>
                  <a:srgbClr val="5A6EB4"/>
                </a:solidFill>
                <a:latin typeface="Arial" charset="0"/>
              </a:rPr>
              <a:t>eV</a:t>
            </a:r>
            <a:r>
              <a:rPr lang="en-US" sz="2200" dirty="0">
                <a:solidFill>
                  <a:srgbClr val="5A6EB4"/>
                </a:solidFill>
                <a:latin typeface="Arial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US" sz="2200" dirty="0">
                <a:solidFill>
                  <a:srgbClr val="5A6EB4"/>
                </a:solidFill>
                <a:latin typeface="Arial" charset="0"/>
              </a:rPr>
              <a:t>Difference RPA / TDDFT response (~ 0.1 </a:t>
            </a:r>
            <a:r>
              <a:rPr lang="en-US" sz="2200" dirty="0" err="1">
                <a:solidFill>
                  <a:srgbClr val="5A6EB4"/>
                </a:solidFill>
                <a:latin typeface="Arial" charset="0"/>
              </a:rPr>
              <a:t>eV</a:t>
            </a:r>
            <a:r>
              <a:rPr lang="en-US" sz="2200" dirty="0">
                <a:solidFill>
                  <a:srgbClr val="5A6EB4"/>
                </a:solidFill>
                <a:latin typeface="Arial" charset="0"/>
              </a:rPr>
              <a:t>)</a:t>
            </a:r>
            <a:endParaRPr lang="en-US" sz="2200" dirty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400" dirty="0">
              <a:solidFill>
                <a:srgbClr val="5A6EB4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400" dirty="0" smtClean="0">
              <a:solidFill>
                <a:srgbClr val="FA8214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en-US" dirty="0">
              <a:solidFill>
                <a:srgbClr val="FA8214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en-US" dirty="0">
              <a:solidFill>
                <a:srgbClr val="FA8214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de-DE" dirty="0">
              <a:solidFill>
                <a:srgbClr val="FA8214"/>
              </a:solidFill>
              <a:latin typeface="Arial" charset="0"/>
            </a:endParaRPr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 flipH="1">
            <a:off x="2097088" y="1637383"/>
            <a:ext cx="3600450" cy="1077912"/>
          </a:xfrm>
          <a:prstGeom prst="line">
            <a:avLst/>
          </a:prstGeom>
          <a:noFill/>
          <a:ln w="38100">
            <a:solidFill>
              <a:srgbClr val="FA821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>
            <a:off x="2097088" y="1668363"/>
            <a:ext cx="3600450" cy="1079500"/>
          </a:xfrm>
          <a:prstGeom prst="line">
            <a:avLst/>
          </a:prstGeom>
          <a:noFill/>
          <a:ln w="38100">
            <a:solidFill>
              <a:srgbClr val="FA821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2505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200" dirty="0">
                <a:latin typeface="Arial" charset="0"/>
              </a:rPr>
              <a:t>Approximations within </a:t>
            </a:r>
            <a:r>
              <a:rPr lang="en-US" sz="3200" i="1" dirty="0">
                <a:latin typeface="Arial" charset="0"/>
              </a:rPr>
              <a:t>G</a:t>
            </a:r>
            <a:r>
              <a:rPr lang="en-US" sz="3200" i="1" baseline="-25000" dirty="0">
                <a:latin typeface="Arial" charset="0"/>
              </a:rPr>
              <a:t>0</a:t>
            </a:r>
            <a:r>
              <a:rPr lang="en-US" sz="3200" i="1" dirty="0">
                <a:latin typeface="Arial" charset="0"/>
              </a:rPr>
              <a:t>W</a:t>
            </a:r>
            <a:r>
              <a:rPr lang="en-US" sz="3200" i="1" baseline="-25000" dirty="0">
                <a:latin typeface="Arial" charset="0"/>
              </a:rPr>
              <a:t>0</a:t>
            </a:r>
            <a:endParaRPr lang="de-DE" sz="3200" i="1" baseline="-25000" dirty="0">
              <a:latin typeface="Arial" charset="0"/>
            </a:endParaRP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 fontScale="700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>
                <a:solidFill>
                  <a:srgbClr val="5C862A"/>
                </a:solidFill>
                <a:latin typeface="Arial" charset="0"/>
              </a:rPr>
              <a:t>Plasmon pole / model response</a:t>
            </a:r>
          </a:p>
          <a:p>
            <a:pPr eaLnBrk="1" hangingPunct="1">
              <a:lnSpc>
                <a:spcPct val="90000"/>
              </a:lnSpc>
            </a:pPr>
            <a:r>
              <a:rPr lang="en-US" dirty="0">
                <a:solidFill>
                  <a:srgbClr val="5C862A"/>
                </a:solidFill>
                <a:latin typeface="Arial" charset="0"/>
              </a:rPr>
              <a:t>Analytic continuation / numerical integration</a:t>
            </a:r>
          </a:p>
          <a:p>
            <a:pPr eaLnBrk="1" hangingPunct="1">
              <a:lnSpc>
                <a:spcPct val="90000"/>
              </a:lnSpc>
            </a:pPr>
            <a:r>
              <a:rPr lang="en-US" dirty="0">
                <a:solidFill>
                  <a:srgbClr val="5C862A"/>
                </a:solidFill>
                <a:latin typeface="Arial" charset="0"/>
              </a:rPr>
              <a:t>Neglect of semi-core state contributions / pseudo potentials</a:t>
            </a:r>
          </a:p>
          <a:p>
            <a:pPr eaLnBrk="1" hangingPunct="1">
              <a:lnSpc>
                <a:spcPct val="90000"/>
              </a:lnSpc>
            </a:pPr>
            <a:endParaRPr lang="en-US" dirty="0">
              <a:solidFill>
                <a:srgbClr val="5C862A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dirty="0">
                <a:solidFill>
                  <a:srgbClr val="5A6EB4"/>
                </a:solidFill>
                <a:latin typeface="Arial" charset="0"/>
              </a:rPr>
              <a:t>Linearized quasi particle equation (&lt; 0.1 </a:t>
            </a:r>
            <a:r>
              <a:rPr lang="en-US" dirty="0" err="1">
                <a:solidFill>
                  <a:srgbClr val="5A6EB4"/>
                </a:solidFill>
                <a:latin typeface="Arial" charset="0"/>
              </a:rPr>
              <a:t>eV</a:t>
            </a:r>
            <a:r>
              <a:rPr lang="en-US" dirty="0">
                <a:solidFill>
                  <a:srgbClr val="5A6EB4"/>
                </a:solidFill>
                <a:latin typeface="Arial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US" dirty="0">
                <a:solidFill>
                  <a:srgbClr val="5A6EB4"/>
                </a:solidFill>
                <a:latin typeface="Arial" charset="0"/>
              </a:rPr>
              <a:t>RI approximation (&lt; 0.1 </a:t>
            </a:r>
            <a:r>
              <a:rPr lang="en-US" dirty="0" err="1">
                <a:solidFill>
                  <a:srgbClr val="5A6EB4"/>
                </a:solidFill>
                <a:latin typeface="Arial" charset="0"/>
              </a:rPr>
              <a:t>eV</a:t>
            </a:r>
            <a:r>
              <a:rPr lang="en-US" dirty="0">
                <a:solidFill>
                  <a:srgbClr val="5A6EB4"/>
                </a:solidFill>
                <a:latin typeface="Arial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US" dirty="0">
                <a:solidFill>
                  <a:srgbClr val="5A6EB4"/>
                </a:solidFill>
                <a:latin typeface="Arial" charset="0"/>
              </a:rPr>
              <a:t>Difference RPA / TDDFT response (~ 0.1 </a:t>
            </a:r>
            <a:r>
              <a:rPr lang="en-US" dirty="0" err="1">
                <a:solidFill>
                  <a:srgbClr val="5A6EB4"/>
                </a:solidFill>
                <a:latin typeface="Arial" charset="0"/>
              </a:rPr>
              <a:t>eV</a:t>
            </a:r>
            <a:r>
              <a:rPr lang="en-US" dirty="0">
                <a:solidFill>
                  <a:srgbClr val="5A6EB4"/>
                </a:solidFill>
                <a:latin typeface="Arial" charset="0"/>
              </a:rPr>
              <a:t>)</a:t>
            </a:r>
            <a:endParaRPr lang="en-US" dirty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en-US" dirty="0">
              <a:solidFill>
                <a:srgbClr val="5A6EB4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dirty="0">
                <a:solidFill>
                  <a:srgbClr val="FA8214"/>
                </a:solidFill>
                <a:latin typeface="Arial" charset="0"/>
              </a:rPr>
              <a:t>Off-diagonal elements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solidFill>
                  <a:schemeClr val="accent2"/>
                </a:solidFill>
                <a:latin typeface="Arial" charset="0"/>
              </a:rPr>
              <a:t>&gt; </a:t>
            </a:r>
            <a:r>
              <a:rPr lang="en-US" dirty="0" err="1">
                <a:solidFill>
                  <a:schemeClr val="accent2"/>
                </a:solidFill>
                <a:latin typeface="Arial" charset="0"/>
              </a:rPr>
              <a:t>Perturbative</a:t>
            </a:r>
            <a:r>
              <a:rPr lang="en-US" dirty="0">
                <a:solidFill>
                  <a:schemeClr val="accent2"/>
                </a:solidFill>
                <a:latin typeface="Arial" charset="0"/>
              </a:rPr>
              <a:t> correction</a:t>
            </a:r>
          </a:p>
          <a:p>
            <a:pPr eaLnBrk="1" hangingPunct="1">
              <a:lnSpc>
                <a:spcPct val="90000"/>
              </a:lnSpc>
            </a:pPr>
            <a:r>
              <a:rPr lang="en-US" dirty="0">
                <a:solidFill>
                  <a:srgbClr val="FA8214"/>
                </a:solidFill>
                <a:latin typeface="Arial" charset="0"/>
              </a:rPr>
              <a:t>Neglect of self-consistency 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>
                <a:solidFill>
                  <a:schemeClr val="accent2"/>
                </a:solidFill>
                <a:latin typeface="Arial" charset="0"/>
              </a:rPr>
              <a:t>&gt; Quasi-particle self-</a:t>
            </a:r>
            <a:r>
              <a:rPr lang="en-US" dirty="0" smtClean="0">
                <a:solidFill>
                  <a:schemeClr val="accent2"/>
                </a:solidFill>
                <a:latin typeface="Arial" charset="0"/>
              </a:rPr>
              <a:t>consistency</a:t>
            </a:r>
          </a:p>
          <a:p>
            <a:pPr lvl="1" eaLnBrk="1" hangingPunct="1">
              <a:lnSpc>
                <a:spcPct val="90000"/>
              </a:lnSpc>
            </a:pPr>
            <a:r>
              <a:rPr lang="en-US" dirty="0" smtClean="0">
                <a:solidFill>
                  <a:schemeClr val="accent2"/>
                </a:solidFill>
                <a:latin typeface="Arial" charset="0"/>
              </a:rPr>
              <a:t>&gt; Partial self-consistency</a:t>
            </a:r>
            <a:endParaRPr lang="en-US" dirty="0">
              <a:solidFill>
                <a:schemeClr val="accent2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en-US" dirty="0">
              <a:solidFill>
                <a:srgbClr val="FA8214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de-DE" dirty="0">
              <a:solidFill>
                <a:srgbClr val="FA8214"/>
              </a:solidFill>
              <a:latin typeface="Arial" charset="0"/>
            </a:endParaRPr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 flipH="1">
            <a:off x="2097088" y="1497973"/>
            <a:ext cx="3600450" cy="1077912"/>
          </a:xfrm>
          <a:prstGeom prst="line">
            <a:avLst/>
          </a:prstGeom>
          <a:noFill/>
          <a:ln w="38100">
            <a:solidFill>
              <a:srgbClr val="FA821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>
            <a:off x="2097088" y="1497973"/>
            <a:ext cx="3600450" cy="1079500"/>
          </a:xfrm>
          <a:prstGeom prst="line">
            <a:avLst/>
          </a:prstGeom>
          <a:noFill/>
          <a:ln w="38100">
            <a:solidFill>
              <a:srgbClr val="FA821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2505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4909833" y="3961560"/>
            <a:ext cx="2989273" cy="92220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4909833" y="5250959"/>
            <a:ext cx="2989273" cy="982936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650515" y="1920705"/>
            <a:ext cx="3330019" cy="4337075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1192611" y="2230499"/>
            <a:ext cx="2276804" cy="280360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(partial) self-consistency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809664" y="2585474"/>
            <a:ext cx="10042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G</a:t>
            </a:r>
            <a:r>
              <a:rPr lang="en-US" sz="2800" baseline="-25000" dirty="0" smtClean="0"/>
              <a:t>0</a:t>
            </a:r>
            <a:r>
              <a:rPr lang="en-US" sz="2800" i="1" dirty="0" smtClean="0"/>
              <a:t>W</a:t>
            </a:r>
            <a:r>
              <a:rPr lang="en-US" sz="2800" baseline="-25000" dirty="0" smtClean="0"/>
              <a:t>0</a:t>
            </a:r>
            <a:endParaRPr lang="en-US" sz="2800" baseline="-25000" dirty="0"/>
          </a:p>
        </p:txBody>
      </p:sp>
      <p:sp>
        <p:nvSpPr>
          <p:cNvPr id="6" name="TextBox 5"/>
          <p:cNvSpPr txBox="1"/>
          <p:nvPr/>
        </p:nvSpPr>
        <p:spPr>
          <a:xfrm>
            <a:off x="1809664" y="3961560"/>
            <a:ext cx="10822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G</a:t>
            </a:r>
            <a:r>
              <a:rPr lang="en-US" sz="2800" baseline="-25000" dirty="0" smtClean="0"/>
              <a:t>fo</a:t>
            </a:r>
            <a:r>
              <a:rPr lang="en-US" sz="2800" i="1" dirty="0" smtClean="0"/>
              <a:t>W</a:t>
            </a:r>
            <a:r>
              <a:rPr lang="en-US" sz="2800" baseline="-25000" dirty="0" smtClean="0"/>
              <a:t>0</a:t>
            </a:r>
            <a:endParaRPr lang="en-US" sz="2800" baseline="-25000" dirty="0"/>
          </a:p>
        </p:txBody>
      </p:sp>
      <p:sp>
        <p:nvSpPr>
          <p:cNvPr id="7" name="TextBox 6"/>
          <p:cNvSpPr txBox="1"/>
          <p:nvPr/>
        </p:nvSpPr>
        <p:spPr>
          <a:xfrm>
            <a:off x="1809664" y="5371109"/>
            <a:ext cx="8829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GW</a:t>
            </a:r>
            <a:r>
              <a:rPr lang="en-US" sz="2800" baseline="-25000" dirty="0" smtClean="0"/>
              <a:t>0</a:t>
            </a:r>
            <a:endParaRPr lang="en-US" sz="2800" baseline="-25000" dirty="0"/>
          </a:p>
        </p:txBody>
      </p:sp>
      <p:sp>
        <p:nvSpPr>
          <p:cNvPr id="8" name="TextBox 7"/>
          <p:cNvSpPr txBox="1"/>
          <p:nvPr/>
        </p:nvSpPr>
        <p:spPr>
          <a:xfrm>
            <a:off x="5865157" y="3961560"/>
            <a:ext cx="10990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fo</a:t>
            </a:r>
            <a:r>
              <a:rPr lang="en-US" sz="2800" i="1" dirty="0" err="1" smtClean="0"/>
              <a:t>GW</a:t>
            </a:r>
            <a:endParaRPr lang="en-US" sz="28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5865157" y="5371109"/>
            <a:ext cx="11774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qp</a:t>
            </a:r>
            <a:r>
              <a:rPr lang="en-US" sz="2800" i="1" dirty="0" err="1" smtClean="0"/>
              <a:t>GW</a:t>
            </a:r>
            <a:endParaRPr lang="en-US" sz="2800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960291" y="5888448"/>
            <a:ext cx="2763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Single screening calculation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 rot="16200000">
            <a:off x="1910447" y="3429441"/>
            <a:ext cx="2561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Same computational cost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049238" y="5864563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Starting point independent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049237" y="4484780"/>
            <a:ext cx="2723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No off-diagonal elements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5387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5-10-13 at 14.13.3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6440"/>
            <a:ext cx="9144000" cy="606991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12861" y="63153"/>
            <a:ext cx="153256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/>
              <a:t>qs</a:t>
            </a:r>
            <a:r>
              <a:rPr lang="en-US" sz="4000" i="1" dirty="0" err="1" smtClean="0"/>
              <a:t>GW</a:t>
            </a:r>
            <a:endParaRPr lang="en-US" sz="4000" i="1" dirty="0" smtClean="0"/>
          </a:p>
          <a:p>
            <a:endParaRPr lang="en-US" sz="4000" i="1" dirty="0"/>
          </a:p>
        </p:txBody>
      </p:sp>
    </p:spTree>
    <p:extLst>
      <p:ext uri="{BB962C8B-B14F-4D97-AF65-F5344CB8AC3E}">
        <p14:creationId xmlns:p14="http://schemas.microsoft.com/office/powerpoint/2010/main" val="37021566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10-13 at 14.15.2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1040"/>
            <a:ext cx="9144000" cy="61037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12861" y="63153"/>
            <a:ext cx="153256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/>
              <a:t>qs</a:t>
            </a:r>
            <a:r>
              <a:rPr lang="en-US" sz="4000" i="1" dirty="0" err="1" smtClean="0"/>
              <a:t>GW</a:t>
            </a:r>
            <a:endParaRPr lang="en-US" sz="4000" i="1" dirty="0" smtClean="0"/>
          </a:p>
          <a:p>
            <a:endParaRPr lang="en-US" sz="4000" i="1" dirty="0"/>
          </a:p>
        </p:txBody>
      </p:sp>
    </p:spTree>
    <p:extLst>
      <p:ext uri="{BB962C8B-B14F-4D97-AF65-F5344CB8AC3E}">
        <p14:creationId xmlns:p14="http://schemas.microsoft.com/office/powerpoint/2010/main" val="22857686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12861" y="63153"/>
            <a:ext cx="140395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 smtClean="0"/>
              <a:t>G</a:t>
            </a:r>
            <a:r>
              <a:rPr lang="en-US" sz="4000" i="1" baseline="-25000" dirty="0" smtClean="0"/>
              <a:t>0</a:t>
            </a:r>
            <a:r>
              <a:rPr lang="en-US" sz="4000" i="1" dirty="0" smtClean="0"/>
              <a:t>W</a:t>
            </a:r>
            <a:r>
              <a:rPr lang="en-US" sz="4000" i="1" baseline="-25000" dirty="0" smtClean="0"/>
              <a:t>0</a:t>
            </a:r>
          </a:p>
          <a:p>
            <a:endParaRPr lang="en-US" sz="4000" i="1" dirty="0"/>
          </a:p>
        </p:txBody>
      </p:sp>
      <p:pic>
        <p:nvPicPr>
          <p:cNvPr id="9" name="Picture 8" descr="Screen Shot 2015-10-13 at 16.19.4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7520"/>
            <a:ext cx="9144000" cy="3240911"/>
          </a:xfrm>
          <a:prstGeom prst="rect">
            <a:avLst/>
          </a:prstGeom>
        </p:spPr>
      </p:pic>
      <p:pic>
        <p:nvPicPr>
          <p:cNvPr id="10" name="Picture 9" descr="Screen Shot 2015-10-13 at 16.20.2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665" y="4566048"/>
            <a:ext cx="3492500" cy="20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02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200" dirty="0">
                <a:latin typeface="Arial" charset="0"/>
              </a:rPr>
              <a:t>Computational approaches</a:t>
            </a:r>
            <a:endParaRPr lang="de-DE" sz="3200" dirty="0">
              <a:latin typeface="Arial" charset="0"/>
            </a:endParaRP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eaLnBrk="1" hangingPunct="1"/>
            <a:r>
              <a:rPr lang="en-US" dirty="0">
                <a:latin typeface="Arial" charset="0"/>
              </a:rPr>
              <a:t>Density functional theory</a:t>
            </a:r>
          </a:p>
          <a:p>
            <a:pPr lvl="1" eaLnBrk="1" hangingPunct="1"/>
            <a:r>
              <a:rPr lang="en-US" dirty="0">
                <a:latin typeface="Arial" charset="0"/>
              </a:rPr>
              <a:t>Maps the many particle problem into a single particle problem</a:t>
            </a:r>
          </a:p>
          <a:p>
            <a:pPr lvl="1" eaLnBrk="1" hangingPunct="1"/>
            <a:r>
              <a:rPr lang="en-US" dirty="0">
                <a:latin typeface="Arial" charset="0"/>
              </a:rPr>
              <a:t>Scalar effective potential </a:t>
            </a:r>
            <a:r>
              <a:rPr lang="en-US" i="1" dirty="0" err="1">
                <a:latin typeface="Arial" charset="0"/>
              </a:rPr>
              <a:t>V</a:t>
            </a:r>
            <a:r>
              <a:rPr lang="en-US" baseline="-25000" dirty="0" err="1">
                <a:latin typeface="Arial" charset="0"/>
              </a:rPr>
              <a:t>xc</a:t>
            </a:r>
            <a:r>
              <a:rPr lang="en-US" dirty="0">
                <a:latin typeface="Arial" charset="0"/>
              </a:rPr>
              <a:t>(</a:t>
            </a:r>
            <a:r>
              <a:rPr lang="en-US" b="1" dirty="0">
                <a:latin typeface="Arial" charset="0"/>
              </a:rPr>
              <a:t>r</a:t>
            </a:r>
            <a:r>
              <a:rPr lang="en-US" dirty="0">
                <a:latin typeface="Arial" charset="0"/>
              </a:rPr>
              <a:t>)</a:t>
            </a:r>
            <a:endParaRPr lang="en-US" baseline="-25000" dirty="0">
              <a:latin typeface="Arial" charset="0"/>
            </a:endParaRPr>
          </a:p>
          <a:p>
            <a:pPr lvl="1" eaLnBrk="1" hangingPunct="1"/>
            <a:r>
              <a:rPr lang="en-US" dirty="0">
                <a:latin typeface="Arial" charset="0"/>
              </a:rPr>
              <a:t>Applicable to large systems:  &gt; 2000 atoms</a:t>
            </a:r>
          </a:p>
          <a:p>
            <a:pPr lvl="1" eaLnBrk="1" hangingPunct="1"/>
            <a:r>
              <a:rPr lang="en-US" dirty="0">
                <a:latin typeface="Arial" charset="0"/>
              </a:rPr>
              <a:t>Broadly used across many fields of sciences</a:t>
            </a:r>
          </a:p>
          <a:p>
            <a:pPr lvl="1" eaLnBrk="1" hangingPunct="1"/>
            <a:r>
              <a:rPr lang="en-US" dirty="0">
                <a:solidFill>
                  <a:srgbClr val="FA8214"/>
                </a:solidFill>
                <a:latin typeface="Arial" charset="0"/>
              </a:rPr>
              <a:t>Description of electronic levels (charge transfer), long range interactions, </a:t>
            </a:r>
            <a:r>
              <a:rPr lang="en-US" dirty="0" smtClean="0">
                <a:solidFill>
                  <a:srgbClr val="FA8214"/>
                </a:solidFill>
                <a:latin typeface="Arial" charset="0"/>
              </a:rPr>
              <a:t>no proper fundamental </a:t>
            </a:r>
            <a:r>
              <a:rPr lang="en-US" dirty="0">
                <a:solidFill>
                  <a:srgbClr val="FA8214"/>
                </a:solidFill>
                <a:latin typeface="Arial" charset="0"/>
              </a:rPr>
              <a:t>band </a:t>
            </a:r>
            <a:r>
              <a:rPr lang="en-US" dirty="0" smtClean="0">
                <a:solidFill>
                  <a:srgbClr val="FA8214"/>
                </a:solidFill>
                <a:latin typeface="Arial" charset="0"/>
              </a:rPr>
              <a:t>gaps</a:t>
            </a:r>
            <a:endParaRPr lang="en-US" dirty="0">
              <a:solidFill>
                <a:srgbClr val="FA8214"/>
              </a:solidFill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r>
              <a:rPr lang="en-US" i="1" dirty="0">
                <a:latin typeface="Arial" charset="0"/>
              </a:rPr>
              <a:t>GW</a:t>
            </a:r>
            <a:r>
              <a:rPr lang="en-US" dirty="0">
                <a:latin typeface="Arial" charset="0"/>
              </a:rPr>
              <a:t>-method</a:t>
            </a:r>
          </a:p>
          <a:p>
            <a:pPr lvl="1" eaLnBrk="1" hangingPunct="1"/>
            <a:r>
              <a:rPr lang="en-US" dirty="0">
                <a:latin typeface="Arial" charset="0"/>
              </a:rPr>
              <a:t>Replace the potential by a self-energy matrix: </a:t>
            </a:r>
            <a:r>
              <a:rPr lang="en-US" i="1" dirty="0" err="1">
                <a:latin typeface="Arial" charset="0"/>
              </a:rPr>
              <a:t>V</a:t>
            </a:r>
            <a:r>
              <a:rPr lang="en-US" baseline="-25000" dirty="0" err="1">
                <a:latin typeface="Arial" charset="0"/>
              </a:rPr>
              <a:t>xc</a:t>
            </a:r>
            <a:r>
              <a:rPr lang="en-US" dirty="0">
                <a:latin typeface="Arial" charset="0"/>
              </a:rPr>
              <a:t>(</a:t>
            </a:r>
            <a:r>
              <a:rPr lang="en-US" b="1" dirty="0">
                <a:latin typeface="Arial" charset="0"/>
              </a:rPr>
              <a:t>r</a:t>
            </a:r>
            <a:r>
              <a:rPr lang="en-US" dirty="0">
                <a:latin typeface="Arial" charset="0"/>
              </a:rPr>
              <a:t>)</a:t>
            </a:r>
            <a:r>
              <a:rPr lang="en-US" baseline="-25000" dirty="0">
                <a:latin typeface="Arial" charset="0"/>
              </a:rPr>
              <a:t> </a:t>
            </a:r>
            <a:r>
              <a:rPr lang="en-US" dirty="0">
                <a:latin typeface="Arial" charset="0"/>
                <a:cs typeface="Arial" charset="0"/>
              </a:rPr>
              <a:t>→ </a:t>
            </a:r>
            <a:r>
              <a:rPr lang="el-GR" dirty="0">
                <a:latin typeface="Arial" charset="0"/>
                <a:cs typeface="Arial" charset="0"/>
              </a:rPr>
              <a:t>Σ</a:t>
            </a:r>
            <a:r>
              <a:rPr lang="en-US" dirty="0">
                <a:latin typeface="Arial" charset="0"/>
                <a:cs typeface="Arial" charset="0"/>
              </a:rPr>
              <a:t>(</a:t>
            </a:r>
            <a:r>
              <a:rPr lang="en-US" b="1" dirty="0" err="1">
                <a:latin typeface="Arial" charset="0"/>
                <a:cs typeface="Arial" charset="0"/>
              </a:rPr>
              <a:t>r</a:t>
            </a:r>
            <a:r>
              <a:rPr lang="en-US" dirty="0" err="1">
                <a:latin typeface="Arial" charset="0"/>
                <a:cs typeface="Arial" charset="0"/>
              </a:rPr>
              <a:t>,</a:t>
            </a:r>
            <a:r>
              <a:rPr lang="en-US" b="1" dirty="0" err="1">
                <a:latin typeface="Arial" charset="0"/>
                <a:cs typeface="Arial" charset="0"/>
              </a:rPr>
              <a:t>r’,</a:t>
            </a:r>
            <a:r>
              <a:rPr lang="en-US" i="1" dirty="0" err="1">
                <a:latin typeface="Arial" charset="0"/>
                <a:cs typeface="Arial" charset="0"/>
              </a:rPr>
              <a:t>E</a:t>
            </a:r>
            <a:r>
              <a:rPr lang="en-US" dirty="0">
                <a:latin typeface="Arial" charset="0"/>
                <a:cs typeface="Arial" charset="0"/>
              </a:rPr>
              <a:t>)</a:t>
            </a:r>
          </a:p>
          <a:p>
            <a:pPr lvl="1" eaLnBrk="1" hangingPunct="1"/>
            <a:r>
              <a:rPr lang="en-US" dirty="0">
                <a:latin typeface="Arial" charset="0"/>
              </a:rPr>
              <a:t>Becoming increasingly available for bulk solids</a:t>
            </a:r>
          </a:p>
          <a:p>
            <a:pPr lvl="1" eaLnBrk="1" hangingPunct="1"/>
            <a:r>
              <a:rPr lang="en-US" dirty="0">
                <a:solidFill>
                  <a:srgbClr val="5C862A"/>
                </a:solidFill>
                <a:latin typeface="Arial" charset="0"/>
              </a:rPr>
              <a:t>Significantly improved description of electronic levels (charge transfer), long range interactions, and band gaps</a:t>
            </a:r>
          </a:p>
          <a:p>
            <a:pPr eaLnBrk="1" hangingPunct="1"/>
            <a:endParaRPr lang="de-DE" dirty="0">
              <a:solidFill>
                <a:srgbClr val="5C862A"/>
              </a:solidFill>
              <a:latin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39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10-13 at 14.20.0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5550"/>
            <a:ext cx="9144000" cy="611541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12861" y="63153"/>
            <a:ext cx="140395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 smtClean="0"/>
              <a:t>G</a:t>
            </a:r>
            <a:r>
              <a:rPr lang="en-US" sz="4000" i="1" baseline="-25000" dirty="0" smtClean="0"/>
              <a:t>0</a:t>
            </a:r>
            <a:r>
              <a:rPr lang="en-US" sz="4000" i="1" dirty="0" smtClean="0"/>
              <a:t>W</a:t>
            </a:r>
            <a:r>
              <a:rPr lang="en-US" sz="4000" i="1" baseline="-25000" dirty="0" smtClean="0"/>
              <a:t>0</a:t>
            </a:r>
          </a:p>
          <a:p>
            <a:endParaRPr lang="en-US" sz="4000" i="1" dirty="0"/>
          </a:p>
        </p:txBody>
      </p:sp>
    </p:spTree>
    <p:extLst>
      <p:ext uri="{BB962C8B-B14F-4D97-AF65-F5344CB8AC3E}">
        <p14:creationId xmlns:p14="http://schemas.microsoft.com/office/powerpoint/2010/main" val="8140622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12861" y="63153"/>
            <a:ext cx="146654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 smtClean="0"/>
              <a:t>G</a:t>
            </a:r>
            <a:r>
              <a:rPr lang="en-US" sz="4000" baseline="-25000" dirty="0" smtClean="0"/>
              <a:t>fo</a:t>
            </a:r>
            <a:r>
              <a:rPr lang="en-US" sz="4000" i="1" dirty="0" smtClean="0"/>
              <a:t>W</a:t>
            </a:r>
            <a:r>
              <a:rPr lang="en-US" sz="4000" baseline="-25000" dirty="0" smtClean="0"/>
              <a:t>0</a:t>
            </a:r>
          </a:p>
          <a:p>
            <a:endParaRPr lang="en-US" sz="4000" i="1" dirty="0"/>
          </a:p>
        </p:txBody>
      </p:sp>
      <p:pic>
        <p:nvPicPr>
          <p:cNvPr id="5" name="Picture 4" descr="Screen Shot 2015-10-13 at 16.16.39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88" y="1609153"/>
            <a:ext cx="9144000" cy="3158348"/>
          </a:xfrm>
          <a:prstGeom prst="rect">
            <a:avLst/>
          </a:prstGeom>
        </p:spPr>
      </p:pic>
      <p:pic>
        <p:nvPicPr>
          <p:cNvPr id="7" name="Picture 6" descr="Screen Shot 2015-10-14 at 17.46.5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78" y="5192091"/>
            <a:ext cx="2463800" cy="124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4755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10-13 at 14.31.00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42910"/>
            <a:ext cx="9144000" cy="606882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12861" y="63153"/>
            <a:ext cx="146654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 smtClean="0"/>
              <a:t>G</a:t>
            </a:r>
            <a:r>
              <a:rPr lang="en-US" sz="4000" baseline="-25000" dirty="0" smtClean="0"/>
              <a:t>fo</a:t>
            </a:r>
            <a:r>
              <a:rPr lang="en-US" sz="4000" i="1" dirty="0" smtClean="0"/>
              <a:t>W</a:t>
            </a:r>
            <a:r>
              <a:rPr lang="en-US" sz="4000" baseline="-25000" dirty="0" smtClean="0"/>
              <a:t>0</a:t>
            </a:r>
          </a:p>
          <a:p>
            <a:endParaRPr lang="en-US" sz="4000" i="1" dirty="0"/>
          </a:p>
        </p:txBody>
      </p:sp>
    </p:spTree>
    <p:extLst>
      <p:ext uri="{BB962C8B-B14F-4D97-AF65-F5344CB8AC3E}">
        <p14:creationId xmlns:p14="http://schemas.microsoft.com/office/powerpoint/2010/main" val="114000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12861" y="63153"/>
            <a:ext cx="148948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/>
              <a:t>fo</a:t>
            </a:r>
            <a:r>
              <a:rPr lang="en-US" sz="4000" i="1" dirty="0" err="1" smtClean="0"/>
              <a:t>GW</a:t>
            </a:r>
            <a:endParaRPr lang="en-US" sz="4000" i="1" dirty="0" smtClean="0"/>
          </a:p>
          <a:p>
            <a:endParaRPr lang="en-US" sz="4000" i="1" dirty="0"/>
          </a:p>
        </p:txBody>
      </p:sp>
      <p:pic>
        <p:nvPicPr>
          <p:cNvPr id="4" name="Picture 3" descr="Screen Shot 2015-10-13 at 16.23.1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1500"/>
            <a:ext cx="9144000" cy="3161776"/>
          </a:xfrm>
          <a:prstGeom prst="rect">
            <a:avLst/>
          </a:prstGeom>
        </p:spPr>
      </p:pic>
      <p:pic>
        <p:nvPicPr>
          <p:cNvPr id="5" name="Picture 4" descr="Screen Shot 2015-10-13 at 16.26.0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00" y="5113396"/>
            <a:ext cx="2628900" cy="109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1083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10-13 at 14.37.0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5550"/>
            <a:ext cx="9144000" cy="611161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12861" y="63153"/>
            <a:ext cx="148948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/>
              <a:t>fo</a:t>
            </a:r>
            <a:r>
              <a:rPr lang="en-US" sz="4000" i="1" dirty="0" err="1" smtClean="0"/>
              <a:t>GW</a:t>
            </a:r>
            <a:endParaRPr lang="en-US" sz="4000" i="1" dirty="0" smtClean="0"/>
          </a:p>
          <a:p>
            <a:endParaRPr lang="en-US" sz="4000" i="1" dirty="0"/>
          </a:p>
        </p:txBody>
      </p:sp>
    </p:spTree>
    <p:extLst>
      <p:ext uri="{BB962C8B-B14F-4D97-AF65-F5344CB8AC3E}">
        <p14:creationId xmlns:p14="http://schemas.microsoft.com/office/powerpoint/2010/main" val="3881746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4909833" y="3961560"/>
            <a:ext cx="2989273" cy="92220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ounded Rectangle 12"/>
          <p:cNvSpPr/>
          <p:nvPr/>
        </p:nvSpPr>
        <p:spPr>
          <a:xfrm>
            <a:off x="4909833" y="5250959"/>
            <a:ext cx="2989273" cy="982936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650515" y="1920705"/>
            <a:ext cx="3330019" cy="4337075"/>
          </a:xfrm>
          <a:prstGeom prst="round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1192611" y="2230499"/>
            <a:ext cx="2276804" cy="280360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(partial) self-consistency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809664" y="2353124"/>
            <a:ext cx="10042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G</a:t>
            </a:r>
            <a:r>
              <a:rPr lang="en-US" sz="2800" baseline="-25000" dirty="0" smtClean="0"/>
              <a:t>0</a:t>
            </a:r>
            <a:r>
              <a:rPr lang="en-US" sz="2800" i="1" dirty="0" smtClean="0"/>
              <a:t>W</a:t>
            </a:r>
            <a:r>
              <a:rPr lang="en-US" sz="2800" baseline="-25000" dirty="0" smtClean="0"/>
              <a:t>0</a:t>
            </a:r>
            <a:endParaRPr lang="en-US" sz="2800" baseline="-25000" dirty="0"/>
          </a:p>
        </p:txBody>
      </p:sp>
      <p:sp>
        <p:nvSpPr>
          <p:cNvPr id="6" name="TextBox 5"/>
          <p:cNvSpPr txBox="1"/>
          <p:nvPr/>
        </p:nvSpPr>
        <p:spPr>
          <a:xfrm>
            <a:off x="1809664" y="3651760"/>
            <a:ext cx="10822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G</a:t>
            </a:r>
            <a:r>
              <a:rPr lang="en-US" sz="2800" baseline="-25000" dirty="0" smtClean="0"/>
              <a:t>fo</a:t>
            </a:r>
            <a:r>
              <a:rPr lang="en-US" sz="2800" i="1" dirty="0" smtClean="0"/>
              <a:t>W</a:t>
            </a:r>
            <a:r>
              <a:rPr lang="en-US" sz="2800" baseline="-25000" dirty="0" smtClean="0"/>
              <a:t>0</a:t>
            </a:r>
            <a:endParaRPr lang="en-US" sz="2800" baseline="-25000" dirty="0"/>
          </a:p>
        </p:txBody>
      </p:sp>
      <p:sp>
        <p:nvSpPr>
          <p:cNvPr id="7" name="TextBox 6"/>
          <p:cNvSpPr txBox="1"/>
          <p:nvPr/>
        </p:nvSpPr>
        <p:spPr>
          <a:xfrm>
            <a:off x="1809664" y="5371109"/>
            <a:ext cx="8829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/>
              <a:t>GW</a:t>
            </a:r>
            <a:r>
              <a:rPr lang="en-US" sz="2800" baseline="-25000" dirty="0" smtClean="0"/>
              <a:t>0</a:t>
            </a:r>
            <a:endParaRPr lang="en-US" sz="2800" baseline="-25000" dirty="0"/>
          </a:p>
        </p:txBody>
      </p:sp>
      <p:sp>
        <p:nvSpPr>
          <p:cNvPr id="8" name="TextBox 7"/>
          <p:cNvSpPr txBox="1"/>
          <p:nvPr/>
        </p:nvSpPr>
        <p:spPr>
          <a:xfrm>
            <a:off x="5865157" y="3961560"/>
            <a:ext cx="10990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fo</a:t>
            </a:r>
            <a:r>
              <a:rPr lang="en-US" sz="2800" i="1" dirty="0" err="1" smtClean="0"/>
              <a:t>GW</a:t>
            </a:r>
            <a:endParaRPr lang="en-US" sz="28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5865157" y="5371109"/>
            <a:ext cx="11774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qp</a:t>
            </a:r>
            <a:r>
              <a:rPr lang="en-US" sz="2800" i="1" dirty="0" err="1" smtClean="0"/>
              <a:t>GW</a:t>
            </a:r>
            <a:endParaRPr lang="en-US" sz="2800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960291" y="5888448"/>
            <a:ext cx="2763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Single screening calculation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821062" y="5864563"/>
            <a:ext cx="1195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0.22 (0.07)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27009" y="2827456"/>
            <a:ext cx="1195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0.75 (0.20)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071916" y="4484780"/>
            <a:ext cx="1195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0.17 (0.03)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5771994" y="6398392"/>
            <a:ext cx="1306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wrt</a:t>
            </a:r>
            <a:r>
              <a:rPr lang="en-US" dirty="0" smtClean="0">
                <a:solidFill>
                  <a:srgbClr val="FF0000"/>
                </a:solidFill>
              </a:rPr>
              <a:t> CCSD(T)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27009" y="4217706"/>
            <a:ext cx="11953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0.43 (0.09)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4723980" y="1920705"/>
            <a:ext cx="337968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@PBE</a:t>
            </a:r>
          </a:p>
          <a:p>
            <a:r>
              <a:rPr lang="en-US" dirty="0" smtClean="0"/>
              <a:t>Mean Absolute Deviation (sigma</a:t>
            </a:r>
            <a:r>
              <a:rPr lang="en-US" baseline="30000" dirty="0" smtClean="0"/>
              <a:t>2</a:t>
            </a:r>
            <a:r>
              <a:rPr lang="en-US" dirty="0" smtClean="0"/>
              <a:t>)</a:t>
            </a:r>
          </a:p>
          <a:p>
            <a:endParaRPr lang="en-US" dirty="0"/>
          </a:p>
          <a:p>
            <a:endParaRPr lang="en-US" dirty="0" smtClean="0"/>
          </a:p>
        </p:txBody>
      </p:sp>
      <p:grpSp>
        <p:nvGrpSpPr>
          <p:cNvPr id="26" name="Group 25"/>
          <p:cNvGrpSpPr/>
          <p:nvPr/>
        </p:nvGrpSpPr>
        <p:grpSpPr>
          <a:xfrm>
            <a:off x="1695867" y="3143001"/>
            <a:ext cx="6113512" cy="1845463"/>
            <a:chOff x="1695867" y="3143001"/>
            <a:chExt cx="6113512" cy="1845463"/>
          </a:xfrm>
        </p:grpSpPr>
        <p:sp>
          <p:nvSpPr>
            <p:cNvPr id="22" name="TextBox 21"/>
            <p:cNvSpPr txBox="1"/>
            <p:nvPr/>
          </p:nvSpPr>
          <p:spPr>
            <a:xfrm>
              <a:off x="1695867" y="3196788"/>
              <a:ext cx="131941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0.18 (0.05)</a:t>
              </a:r>
              <a:endParaRPr lang="en-US" sz="2000" b="1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724116" y="3143001"/>
              <a:ext cx="278794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Optimized starting point</a:t>
              </a:r>
              <a:endParaRPr lang="en-US" sz="2000" b="1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501734" y="4512220"/>
              <a:ext cx="130764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0.15 (0.02)</a:t>
              </a:r>
              <a:endParaRPr lang="en-US" sz="2000" b="1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695867" y="4588354"/>
              <a:ext cx="131941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 smtClean="0"/>
                <a:t>0.21 (0.06)</a:t>
              </a:r>
              <a:endParaRPr lang="en-US" sz="20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9402379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200" dirty="0">
                <a:latin typeface="Arial" charset="0"/>
              </a:rPr>
              <a:t>Approximations within </a:t>
            </a:r>
            <a:r>
              <a:rPr lang="en-US" sz="3200" i="1" dirty="0">
                <a:latin typeface="Arial" charset="0"/>
              </a:rPr>
              <a:t>G</a:t>
            </a:r>
            <a:r>
              <a:rPr lang="en-US" sz="3200" i="1" baseline="-25000" dirty="0">
                <a:latin typeface="Arial" charset="0"/>
              </a:rPr>
              <a:t>0</a:t>
            </a:r>
            <a:r>
              <a:rPr lang="en-US" sz="3200" i="1" dirty="0">
                <a:latin typeface="Arial" charset="0"/>
              </a:rPr>
              <a:t>W</a:t>
            </a:r>
            <a:r>
              <a:rPr lang="en-US" sz="3200" i="1" baseline="-25000" dirty="0">
                <a:latin typeface="Arial" charset="0"/>
              </a:rPr>
              <a:t>0</a:t>
            </a:r>
            <a:endParaRPr lang="de-DE" sz="3200" i="1" baseline="-25000" dirty="0">
              <a:latin typeface="Arial" charset="0"/>
            </a:endParaRP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>
            <a:normAutofit fontScale="77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>
                <a:solidFill>
                  <a:srgbClr val="5C862A"/>
                </a:solidFill>
                <a:latin typeface="Arial" charset="0"/>
              </a:rPr>
              <a:t>Plasmon pole / model response</a:t>
            </a:r>
          </a:p>
          <a:p>
            <a:pPr eaLnBrk="1" hangingPunct="1">
              <a:lnSpc>
                <a:spcPct val="90000"/>
              </a:lnSpc>
            </a:pPr>
            <a:r>
              <a:rPr lang="en-US" dirty="0">
                <a:solidFill>
                  <a:srgbClr val="5C862A"/>
                </a:solidFill>
                <a:latin typeface="Arial" charset="0"/>
              </a:rPr>
              <a:t>Analytic continuation / numerical integration</a:t>
            </a:r>
          </a:p>
          <a:p>
            <a:pPr eaLnBrk="1" hangingPunct="1">
              <a:lnSpc>
                <a:spcPct val="90000"/>
              </a:lnSpc>
            </a:pPr>
            <a:r>
              <a:rPr lang="en-US" dirty="0">
                <a:solidFill>
                  <a:srgbClr val="5C862A"/>
                </a:solidFill>
                <a:latin typeface="Arial" charset="0"/>
              </a:rPr>
              <a:t>Neglect of semi-core state contributions / pseudo potentials</a:t>
            </a:r>
          </a:p>
          <a:p>
            <a:pPr eaLnBrk="1" hangingPunct="1">
              <a:lnSpc>
                <a:spcPct val="90000"/>
              </a:lnSpc>
            </a:pPr>
            <a:endParaRPr lang="en-US" dirty="0">
              <a:solidFill>
                <a:srgbClr val="5C862A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dirty="0">
                <a:solidFill>
                  <a:srgbClr val="5A6EB4"/>
                </a:solidFill>
                <a:latin typeface="Arial" charset="0"/>
              </a:rPr>
              <a:t>Linearized quasi particle equation (&lt; 0.1 </a:t>
            </a:r>
            <a:r>
              <a:rPr lang="en-US" dirty="0" err="1">
                <a:solidFill>
                  <a:srgbClr val="5A6EB4"/>
                </a:solidFill>
                <a:latin typeface="Arial" charset="0"/>
              </a:rPr>
              <a:t>eV</a:t>
            </a:r>
            <a:r>
              <a:rPr lang="en-US" dirty="0">
                <a:solidFill>
                  <a:srgbClr val="5A6EB4"/>
                </a:solidFill>
                <a:latin typeface="Arial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US" dirty="0">
                <a:solidFill>
                  <a:srgbClr val="5A6EB4"/>
                </a:solidFill>
                <a:latin typeface="Arial" charset="0"/>
              </a:rPr>
              <a:t>RI approximation (&lt; 0.1 </a:t>
            </a:r>
            <a:r>
              <a:rPr lang="en-US" dirty="0" err="1">
                <a:solidFill>
                  <a:srgbClr val="5A6EB4"/>
                </a:solidFill>
                <a:latin typeface="Arial" charset="0"/>
              </a:rPr>
              <a:t>eV</a:t>
            </a:r>
            <a:r>
              <a:rPr lang="en-US" dirty="0">
                <a:solidFill>
                  <a:srgbClr val="5A6EB4"/>
                </a:solidFill>
                <a:latin typeface="Arial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US" dirty="0">
                <a:solidFill>
                  <a:srgbClr val="5A6EB4"/>
                </a:solidFill>
                <a:latin typeface="Arial" charset="0"/>
              </a:rPr>
              <a:t>Difference RPA / TDDFT response (~ 0.1 </a:t>
            </a:r>
            <a:r>
              <a:rPr lang="en-US" dirty="0" err="1">
                <a:solidFill>
                  <a:srgbClr val="5A6EB4"/>
                </a:solidFill>
                <a:latin typeface="Arial" charset="0"/>
              </a:rPr>
              <a:t>eV</a:t>
            </a:r>
            <a:r>
              <a:rPr lang="en-US" dirty="0">
                <a:solidFill>
                  <a:srgbClr val="5A6EB4"/>
                </a:solidFill>
                <a:latin typeface="Arial" charset="0"/>
              </a:rPr>
              <a:t>)</a:t>
            </a:r>
            <a:endParaRPr lang="en-US" dirty="0"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en-US" dirty="0">
              <a:solidFill>
                <a:srgbClr val="5A6EB4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Off-diagonal elements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Self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charset="0"/>
              </a:rPr>
              <a:t>-consistency </a:t>
            </a:r>
          </a:p>
          <a:p>
            <a:pPr eaLnBrk="1" hangingPunct="1">
              <a:lnSpc>
                <a:spcPct val="90000"/>
              </a:lnSpc>
            </a:pPr>
            <a:endParaRPr lang="en-US" dirty="0" smtClean="0">
              <a:solidFill>
                <a:srgbClr val="FA8214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dirty="0" smtClean="0">
                <a:solidFill>
                  <a:srgbClr val="FA8214"/>
                </a:solidFill>
                <a:latin typeface="Arial" charset="0"/>
              </a:rPr>
              <a:t>Beyond GW … </a:t>
            </a:r>
            <a:endParaRPr lang="en-US" dirty="0">
              <a:solidFill>
                <a:srgbClr val="FA8214"/>
              </a:solidFill>
              <a:latin typeface="Arial" charset="0"/>
            </a:endParaRPr>
          </a:p>
          <a:p>
            <a:pPr eaLnBrk="1" hangingPunct="1">
              <a:lnSpc>
                <a:spcPct val="90000"/>
              </a:lnSpc>
            </a:pPr>
            <a:endParaRPr lang="de-DE" dirty="0">
              <a:solidFill>
                <a:srgbClr val="FA8214"/>
              </a:solidFill>
              <a:latin typeface="Arial" charset="0"/>
            </a:endParaRPr>
          </a:p>
        </p:txBody>
      </p:sp>
      <p:sp>
        <p:nvSpPr>
          <p:cNvPr id="33796" name="Line 4"/>
          <p:cNvSpPr>
            <a:spLocks noChangeShapeType="1"/>
          </p:cNvSpPr>
          <p:nvPr/>
        </p:nvSpPr>
        <p:spPr bwMode="auto">
          <a:xfrm flipH="1">
            <a:off x="2097088" y="1497973"/>
            <a:ext cx="3600450" cy="1077912"/>
          </a:xfrm>
          <a:prstGeom prst="line">
            <a:avLst/>
          </a:prstGeom>
          <a:noFill/>
          <a:ln w="38100">
            <a:solidFill>
              <a:srgbClr val="FA821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>
            <a:off x="2097088" y="1497973"/>
            <a:ext cx="3600450" cy="1079500"/>
          </a:xfrm>
          <a:prstGeom prst="line">
            <a:avLst/>
          </a:prstGeom>
          <a:noFill/>
          <a:ln w="38100">
            <a:solidFill>
              <a:srgbClr val="FA8214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007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High-throughput </a:t>
            </a:r>
            <a:r>
              <a:rPr lang="en-US" i="1" dirty="0" smtClean="0"/>
              <a:t>GW</a:t>
            </a:r>
            <a:endParaRPr lang="en-US" i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1" y="5746914"/>
            <a:ext cx="2398391" cy="10289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4572" y="5983111"/>
            <a:ext cx="3284177" cy="790494"/>
          </a:xfrm>
          <a:prstGeom prst="rect">
            <a:avLst/>
          </a:prstGeom>
        </p:spPr>
      </p:pic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7185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High-throughput </a:t>
            </a:r>
            <a:r>
              <a:rPr lang="en-US" sz="3200" i="1" dirty="0" smtClean="0"/>
              <a:t>GW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from a structure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		without any human intervention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							to converged </a:t>
            </a:r>
            <a:r>
              <a:rPr lang="en-US" i="1" dirty="0" smtClean="0"/>
              <a:t>GW</a:t>
            </a:r>
            <a:r>
              <a:rPr lang="en-US" dirty="0" smtClean="0"/>
              <a:t> results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r>
              <a:rPr lang="en-US" sz="2600" dirty="0" smtClean="0"/>
              <a:t>Automatic calculations</a:t>
            </a:r>
          </a:p>
          <a:p>
            <a:r>
              <a:rPr lang="en-US" sz="2600" dirty="0" smtClean="0"/>
              <a:t>Screening for new compounds</a:t>
            </a:r>
          </a:p>
          <a:p>
            <a:r>
              <a:rPr lang="en-US" sz="2600" dirty="0" smtClean="0"/>
              <a:t>Database building</a:t>
            </a:r>
          </a:p>
          <a:p>
            <a:r>
              <a:rPr lang="en-US" sz="2600" dirty="0" smtClean="0"/>
              <a:t>Uniform results</a:t>
            </a:r>
          </a:p>
          <a:p>
            <a:r>
              <a:rPr lang="en-US" sz="2600" dirty="0" smtClean="0"/>
              <a:t>No human bias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4153675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Baby sitting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Determine optimal parallelization settings</a:t>
            </a:r>
          </a:p>
          <a:p>
            <a:r>
              <a:rPr lang="en-US" dirty="0" smtClean="0"/>
              <a:t>Create input</a:t>
            </a:r>
          </a:p>
          <a:p>
            <a:r>
              <a:rPr lang="en-US" dirty="0" smtClean="0"/>
              <a:t>Automatically submit jobs (to the right queue)</a:t>
            </a:r>
          </a:p>
          <a:p>
            <a:r>
              <a:rPr lang="en-US" dirty="0" smtClean="0"/>
              <a:t>Monitor job status</a:t>
            </a:r>
          </a:p>
          <a:p>
            <a:r>
              <a:rPr lang="en-US" dirty="0" smtClean="0"/>
              <a:t>Detect and fix errors </a:t>
            </a:r>
          </a:p>
          <a:p>
            <a:r>
              <a:rPr lang="en-US" dirty="0" smtClean="0"/>
              <a:t>Restart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4572" y="5983111"/>
            <a:ext cx="3284177" cy="79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841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i="1" dirty="0">
                <a:latin typeface="Arial" charset="0"/>
              </a:rPr>
              <a:t>GW</a:t>
            </a:r>
            <a:r>
              <a:rPr lang="en-US" sz="3200" dirty="0">
                <a:latin typeface="Arial" charset="0"/>
              </a:rPr>
              <a:t> for solids: </a:t>
            </a:r>
            <a:r>
              <a:rPr lang="en-US" sz="3200" dirty="0" err="1">
                <a:latin typeface="Arial" charset="0"/>
              </a:rPr>
              <a:t>Bandgaps</a:t>
            </a:r>
            <a:endParaRPr lang="de-DE" sz="3200" dirty="0">
              <a:latin typeface="Arial" charset="0"/>
            </a:endParaRPr>
          </a:p>
        </p:txBody>
      </p:sp>
      <p:sp>
        <p:nvSpPr>
          <p:cNvPr id="165892" name="Text Box 4"/>
          <p:cNvSpPr txBox="1">
            <a:spLocks noChangeArrowheads="1"/>
          </p:cNvSpPr>
          <p:nvPr/>
        </p:nvSpPr>
        <p:spPr bwMode="auto">
          <a:xfrm>
            <a:off x="250825" y="5949950"/>
            <a:ext cx="288237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 dirty="0" smtClean="0"/>
              <a:t>VAN SCHILFGAARDE PRL </a:t>
            </a:r>
            <a:r>
              <a:rPr lang="en-US" sz="1200" b="1" dirty="0"/>
              <a:t>96, </a:t>
            </a:r>
            <a:r>
              <a:rPr lang="en-US" sz="1200" dirty="0"/>
              <a:t>226402 (2006) </a:t>
            </a:r>
            <a:r>
              <a:rPr lang="en-US" dirty="0" smtClean="0"/>
              <a:t> </a:t>
            </a:r>
            <a:endParaRPr lang="de-DE" dirty="0"/>
          </a:p>
        </p:txBody>
      </p:sp>
      <p:sp>
        <p:nvSpPr>
          <p:cNvPr id="165893" name="Text Box 5"/>
          <p:cNvSpPr txBox="1">
            <a:spLocks noChangeArrowheads="1"/>
          </p:cNvSpPr>
          <p:nvPr/>
        </p:nvSpPr>
        <p:spPr bwMode="auto">
          <a:xfrm>
            <a:off x="4932363" y="5949950"/>
            <a:ext cx="36496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/>
              <a:t>HEDIN J PHYS, COND MAT. 11 R489 (SHIRLEY)</a:t>
            </a:r>
            <a:r>
              <a:rPr lang="en-US"/>
              <a:t> </a:t>
            </a:r>
            <a:endParaRPr lang="de-DE"/>
          </a:p>
        </p:txBody>
      </p:sp>
      <p:pic>
        <p:nvPicPr>
          <p:cNvPr id="16589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1501775"/>
            <a:ext cx="3813175" cy="3852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" name="Picture 1" descr="Screen Shot 2015-10-14 at 09.15.3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524" y="5178628"/>
            <a:ext cx="1913929" cy="255191"/>
          </a:xfrm>
          <a:prstGeom prst="rect">
            <a:avLst/>
          </a:prstGeom>
        </p:spPr>
      </p:pic>
      <p:pic>
        <p:nvPicPr>
          <p:cNvPr id="3" name="Picture 2" descr="Screen Shot 2015-10-14 at 09.15.1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25" y="1655454"/>
            <a:ext cx="3791663" cy="342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8427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i.p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56" t="7175" r="9095" b="6105"/>
          <a:stretch/>
        </p:blipFill>
        <p:spPr>
          <a:xfrm>
            <a:off x="2811302" y="1600200"/>
            <a:ext cx="6155911" cy="5257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Convergence studies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Energy cutoffs</a:t>
            </a:r>
          </a:p>
          <a:p>
            <a:r>
              <a:rPr lang="en-US" dirty="0" err="1" smtClean="0"/>
              <a:t>Kpoints</a:t>
            </a:r>
            <a:endParaRPr lang="en-US" dirty="0" smtClean="0"/>
          </a:p>
          <a:p>
            <a:r>
              <a:rPr lang="en-US" dirty="0" smtClean="0"/>
              <a:t>Smearing</a:t>
            </a:r>
          </a:p>
          <a:p>
            <a:r>
              <a:rPr lang="en-US" dirty="0" smtClean="0"/>
              <a:t>Bands</a:t>
            </a:r>
          </a:p>
          <a:p>
            <a:r>
              <a:rPr lang="en-US" dirty="0" smtClean="0"/>
              <a:t>….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513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Post processing</a:t>
            </a:r>
            <a:endParaRPr lang="en-US" sz="3200" dirty="0"/>
          </a:p>
        </p:txBody>
      </p:sp>
      <p:sp>
        <p:nvSpPr>
          <p:cNvPr id="5" name="Rectangle 4"/>
          <p:cNvSpPr>
            <a:spLocks/>
          </p:cNvSpPr>
          <p:nvPr/>
        </p:nvSpPr>
        <p:spPr bwMode="auto">
          <a:xfrm>
            <a:off x="255880" y="5112833"/>
            <a:ext cx="6743700" cy="1524000"/>
          </a:xfrm>
          <a:prstGeom prst="rect">
            <a:avLst/>
          </a:prstGeom>
          <a:noFill/>
          <a:ln w="25400" cap="flat">
            <a:noFill/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pPr algn="l"/>
            <a:r>
              <a:rPr lang="en-US" sz="18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nscf_ebands</a:t>
            </a:r>
            <a:r>
              <a:rPr lang="en-US" sz="18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 = </a:t>
            </a:r>
            <a:r>
              <a:rPr lang="en-US" sz="18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abiopen</a:t>
            </a:r>
            <a:r>
              <a:rPr lang="en-US" sz="18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("</a:t>
            </a:r>
            <a:r>
              <a:rPr lang="en-US" sz="18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si_nscf_GSR.nc</a:t>
            </a:r>
            <a:r>
              <a:rPr lang="en-US" sz="18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").</a:t>
            </a:r>
            <a:r>
              <a:rPr lang="en-US" sz="18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ebands</a:t>
            </a:r>
            <a:r>
              <a:rPr lang="en-US" sz="18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 </a:t>
            </a:r>
          </a:p>
          <a:p>
            <a:pPr algn="l"/>
            <a:r>
              <a:rPr lang="en-US" sz="18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gs_ebands</a:t>
            </a:r>
            <a:r>
              <a:rPr lang="en-US" sz="18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 = </a:t>
            </a:r>
            <a:r>
              <a:rPr lang="en-US" sz="18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abiopen</a:t>
            </a:r>
            <a:r>
              <a:rPr lang="en-US" sz="18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("</a:t>
            </a:r>
            <a:r>
              <a:rPr lang="en-US" sz="18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si_scf_GSR.nc</a:t>
            </a:r>
            <a:r>
              <a:rPr lang="en-US" sz="18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").</a:t>
            </a:r>
            <a:r>
              <a:rPr lang="en-US" sz="18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ebands</a:t>
            </a:r>
            <a:endParaRPr lang="en-US" sz="1800" dirty="0">
              <a:solidFill>
                <a:schemeClr val="tx1"/>
              </a:solidFill>
              <a:latin typeface="Courier" charset="0"/>
              <a:ea typeface="ＭＳ Ｐゴシック" charset="0"/>
              <a:cs typeface="Courier" charset="0"/>
              <a:sym typeface="Courier" charset="0"/>
            </a:endParaRPr>
          </a:p>
          <a:p>
            <a:pPr algn="l"/>
            <a:endParaRPr lang="en-US" sz="1800" dirty="0">
              <a:solidFill>
                <a:schemeClr val="tx1"/>
              </a:solidFill>
              <a:latin typeface="Courier" charset="0"/>
              <a:ea typeface="ＭＳ Ｐゴシック" charset="0"/>
              <a:cs typeface="Courier" charset="0"/>
              <a:sym typeface="Courier" charset="0"/>
            </a:endParaRPr>
          </a:p>
          <a:p>
            <a:pPr algn="l"/>
            <a:r>
              <a:rPr lang="en-US" sz="18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nscf_ebands.plot_with_edos</a:t>
            </a:r>
            <a:r>
              <a:rPr lang="en-US" sz="18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(</a:t>
            </a:r>
            <a:r>
              <a:rPr lang="en-US" sz="18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gs_ebands.get_edos</a:t>
            </a:r>
            <a:r>
              <a:rPr lang="en-US" sz="18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())</a:t>
            </a:r>
          </a:p>
        </p:txBody>
      </p:sp>
      <p:pic>
        <p:nvPicPr>
          <p:cNvPr id="8" name="Picture 7" descr="Screen Shot 2015-05-20 at 15.15.1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80" y="1746918"/>
            <a:ext cx="2600601" cy="304044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2856481" y="1163062"/>
            <a:ext cx="6287519" cy="4225150"/>
            <a:chOff x="2856481" y="1163062"/>
            <a:chExt cx="6287519" cy="4225150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0002" y="1163062"/>
              <a:ext cx="5633998" cy="4225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0" name="Straight Arrow Connector 9"/>
            <p:cNvCxnSpPr>
              <a:stCxn id="8" idx="3"/>
              <a:endCxn id="4" idx="1"/>
            </p:cNvCxnSpPr>
            <p:nvPr/>
          </p:nvCxnSpPr>
          <p:spPr>
            <a:xfrm>
              <a:off x="2856481" y="3267138"/>
              <a:ext cx="653521" cy="8499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17394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Automatically for many structures</a:t>
            </a:r>
            <a:endParaRPr lang="en-US" sz="3200" dirty="0"/>
          </a:p>
        </p:txBody>
      </p:sp>
      <p:sp>
        <p:nvSpPr>
          <p:cNvPr id="4" name="Rectangle 7"/>
          <p:cNvSpPr>
            <a:spLocks/>
          </p:cNvSpPr>
          <p:nvPr/>
        </p:nvSpPr>
        <p:spPr bwMode="auto">
          <a:xfrm>
            <a:off x="1282700" y="8426450"/>
            <a:ext cx="10693400" cy="863600"/>
          </a:xfrm>
          <a:prstGeom prst="rect">
            <a:avLst/>
          </a:prstGeom>
          <a:noFill/>
          <a:ln w="25400" cap="flat">
            <a:solidFill>
              <a:srgbClr val="CC0200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pPr algn="l"/>
            <a:r>
              <a:rPr lang="en-US" sz="24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for structure in database: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   </a:t>
            </a:r>
            <a:r>
              <a:rPr lang="en-US" sz="24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ebands_input</a:t>
            </a:r>
            <a:r>
              <a:rPr lang="en-US" sz="24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(structure, </a:t>
            </a:r>
            <a:r>
              <a:rPr lang="en-US" sz="24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pseudos</a:t>
            </a:r>
            <a:r>
              <a:rPr lang="en-US" sz="24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=ONCVPSP_GGA)</a:t>
            </a:r>
          </a:p>
        </p:txBody>
      </p:sp>
      <p:sp>
        <p:nvSpPr>
          <p:cNvPr id="5" name="Rectangle 7"/>
          <p:cNvSpPr>
            <a:spLocks/>
          </p:cNvSpPr>
          <p:nvPr/>
        </p:nvSpPr>
        <p:spPr bwMode="auto">
          <a:xfrm>
            <a:off x="1435100" y="8578850"/>
            <a:ext cx="10693400" cy="863600"/>
          </a:xfrm>
          <a:prstGeom prst="rect">
            <a:avLst/>
          </a:prstGeom>
          <a:noFill/>
          <a:ln w="25400" cap="flat">
            <a:solidFill>
              <a:srgbClr val="CC0200"/>
            </a:solidFill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pPr algn="l"/>
            <a:r>
              <a:rPr lang="en-US" sz="24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for structure in database:</a:t>
            </a:r>
          </a:p>
          <a:p>
            <a:pPr algn="l"/>
            <a:r>
              <a:rPr lang="en-US" sz="24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   </a:t>
            </a:r>
            <a:r>
              <a:rPr lang="en-US" sz="24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ebands_input</a:t>
            </a:r>
            <a:r>
              <a:rPr lang="en-US" sz="24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(structure, </a:t>
            </a:r>
            <a:r>
              <a:rPr lang="en-US" sz="24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pseudos</a:t>
            </a:r>
            <a:r>
              <a:rPr lang="en-US" sz="24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=ONCVPSP_GGA)</a:t>
            </a:r>
          </a:p>
        </p:txBody>
      </p:sp>
      <p:sp>
        <p:nvSpPr>
          <p:cNvPr id="6" name="Rectangle 5"/>
          <p:cNvSpPr>
            <a:spLocks/>
          </p:cNvSpPr>
          <p:nvPr/>
        </p:nvSpPr>
        <p:spPr bwMode="auto">
          <a:xfrm>
            <a:off x="164651" y="5721249"/>
            <a:ext cx="8797057" cy="863600"/>
          </a:xfrm>
          <a:prstGeom prst="rect">
            <a:avLst/>
          </a:prstGeom>
          <a:noFill/>
          <a:ln w="25400" cap="flat">
            <a:noFill/>
            <a:prstDash val="solid"/>
            <a:miter lim="800000"/>
            <a:headEnd type="non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 anchor="ctr"/>
          <a:lstStyle/>
          <a:p>
            <a:pPr algn="l"/>
            <a:r>
              <a:rPr lang="en-US" sz="2400" kern="12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for structure in database:</a:t>
            </a:r>
          </a:p>
          <a:p>
            <a:pPr algn="l"/>
            <a:r>
              <a:rPr lang="en-US" sz="2400" kern="12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   </a:t>
            </a:r>
            <a:r>
              <a:rPr lang="en-US" sz="2400" kern="12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ebands_input</a:t>
            </a:r>
            <a:r>
              <a:rPr lang="en-US" sz="2400" kern="12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(structure, </a:t>
            </a:r>
            <a:r>
              <a:rPr lang="en-US" sz="2400" kern="1200" dirty="0" err="1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pseudos</a:t>
            </a:r>
            <a:r>
              <a:rPr lang="en-US" sz="2400" kern="1200" dirty="0">
                <a:solidFill>
                  <a:schemeClr val="tx1"/>
                </a:solidFill>
                <a:latin typeface="Courier" charset="0"/>
                <a:ea typeface="ＭＳ Ｐゴシック" charset="0"/>
                <a:cs typeface="Courier" charset="0"/>
                <a:sym typeface="Courier" charset="0"/>
              </a:rPr>
              <a:t>=ONCVPSP_GGA)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7333" y="1450023"/>
            <a:ext cx="5090574" cy="4271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012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i="1" dirty="0" smtClean="0"/>
              <a:t>GW</a:t>
            </a:r>
            <a:r>
              <a:rPr lang="en-US" sz="3200" dirty="0" smtClean="0"/>
              <a:t> in High Throughput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2800" cy="4525963"/>
          </a:xfrm>
        </p:spPr>
        <p:txBody>
          <a:bodyPr/>
          <a:lstStyle/>
          <a:p>
            <a:r>
              <a:rPr lang="en-US" dirty="0" smtClean="0"/>
              <a:t>‘</a:t>
            </a:r>
            <a:r>
              <a:rPr lang="en-US" sz="2800" dirty="0" smtClean="0"/>
              <a:t>additional’ difficulties as compared to DFT</a:t>
            </a:r>
          </a:p>
          <a:p>
            <a:pPr lvl="1"/>
            <a:r>
              <a:rPr lang="en-US" sz="2400" dirty="0"/>
              <a:t>Pseudo </a:t>
            </a:r>
            <a:r>
              <a:rPr lang="en-US" sz="2400" dirty="0" smtClean="0"/>
              <a:t>potentials</a:t>
            </a:r>
          </a:p>
          <a:p>
            <a:pPr lvl="1"/>
            <a:r>
              <a:rPr lang="en-US" sz="2400" dirty="0" smtClean="0"/>
              <a:t>4 step calculation</a:t>
            </a:r>
          </a:p>
          <a:p>
            <a:pPr lvl="1"/>
            <a:r>
              <a:rPr lang="en-US" sz="2400" dirty="0" smtClean="0"/>
              <a:t>N</a:t>
            </a:r>
            <a:r>
              <a:rPr lang="en-US" sz="2400" baseline="30000" dirty="0" smtClean="0"/>
              <a:t>4</a:t>
            </a:r>
            <a:r>
              <a:rPr lang="en-US" sz="2400" dirty="0" smtClean="0"/>
              <a:t> scaling</a:t>
            </a:r>
          </a:p>
          <a:p>
            <a:pPr lvl="1"/>
            <a:r>
              <a:rPr lang="en-US" sz="2400" dirty="0" smtClean="0"/>
              <a:t>No ‘safe’ parameter set (converged results for all)</a:t>
            </a:r>
          </a:p>
          <a:p>
            <a:pPr lvl="1"/>
            <a:r>
              <a:rPr lang="en-US" sz="2400" dirty="0" smtClean="0"/>
              <a:t>No ‘safe’ computational settings (# </a:t>
            </a:r>
            <a:r>
              <a:rPr lang="en-US" sz="2400" dirty="0" err="1" smtClean="0"/>
              <a:t>cpu’s</a:t>
            </a:r>
            <a:r>
              <a:rPr lang="en-US" sz="2400" dirty="0" smtClean="0"/>
              <a:t>, memory, time, ...)</a:t>
            </a:r>
          </a:p>
          <a:p>
            <a:pPr lvl="1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306927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445" y="2063662"/>
            <a:ext cx="2401455" cy="57802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H="1">
            <a:off x="1688133" y="2883271"/>
            <a:ext cx="1" cy="7599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4" name="Picture 63"/>
          <p:cNvPicPr>
            <a:picLocks noChangeAspect="1"/>
          </p:cNvPicPr>
          <p:nvPr/>
        </p:nvPicPr>
        <p:blipFill rotWithShape="1">
          <a:blip r:embed="rId3"/>
          <a:srcRect l="18462" t="16289" r="16582" b="15521"/>
          <a:stretch/>
        </p:blipFill>
        <p:spPr>
          <a:xfrm>
            <a:off x="136008" y="3756279"/>
            <a:ext cx="2629463" cy="1929930"/>
          </a:xfrm>
          <a:prstGeom prst="rect">
            <a:avLst/>
          </a:prstGeom>
        </p:spPr>
      </p:pic>
      <p:sp>
        <p:nvSpPr>
          <p:cNvPr id="65" name="TextBox 64"/>
          <p:cNvSpPr txBox="1"/>
          <p:nvPr/>
        </p:nvSpPr>
        <p:spPr>
          <a:xfrm>
            <a:off x="1998443" y="2739912"/>
            <a:ext cx="17666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Flow generation:</a:t>
            </a:r>
          </a:p>
          <a:p>
            <a:r>
              <a:rPr lang="en-US" dirty="0" smtClean="0"/>
              <a:t>GUI or scripted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449445" y="649111"/>
            <a:ext cx="348135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 </a:t>
            </a:r>
            <a:r>
              <a:rPr lang="en-US" dirty="0" smtClean="0"/>
              <a:t>                      based Python package 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Workflow management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ABINIT I/O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Post processing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596" y="668162"/>
            <a:ext cx="1332086" cy="333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815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0757" y="4885139"/>
            <a:ext cx="2401455" cy="5780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445" y="2063662"/>
            <a:ext cx="2401455" cy="57802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H="1">
            <a:off x="1688133" y="2883271"/>
            <a:ext cx="1" cy="7599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813535" y="5230210"/>
            <a:ext cx="112208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832879" y="5251873"/>
            <a:ext cx="65080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832880" y="5003050"/>
            <a:ext cx="650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8544" y="3045802"/>
            <a:ext cx="1583765" cy="67943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6057" y="4085872"/>
            <a:ext cx="1165482" cy="2070856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5"/>
          <a:srcRect l="18462" t="16289" r="16582" b="15521"/>
          <a:stretch/>
        </p:blipFill>
        <p:spPr>
          <a:xfrm>
            <a:off x="136008" y="3756279"/>
            <a:ext cx="2629463" cy="192993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128603" y="5685816"/>
            <a:ext cx="337784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Scheduling the flow on the cluster</a:t>
            </a:r>
            <a:br>
              <a:rPr lang="en-US" dirty="0" smtClean="0"/>
            </a:br>
            <a:r>
              <a:rPr lang="en-US" dirty="0" smtClean="0"/>
              <a:t>Error handling</a:t>
            </a:r>
          </a:p>
          <a:p>
            <a:r>
              <a:rPr lang="en-US" dirty="0" smtClean="0"/>
              <a:t>Convergence testing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403597" y="3460420"/>
            <a:ext cx="85856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SLURM</a:t>
            </a:r>
            <a:br>
              <a:rPr lang="en-US" dirty="0" smtClean="0"/>
            </a:br>
            <a:r>
              <a:rPr lang="en-US" dirty="0" err="1" smtClean="0"/>
              <a:t>PBSPro</a:t>
            </a:r>
            <a:endParaRPr lang="en-US" dirty="0" smtClean="0"/>
          </a:p>
          <a:p>
            <a:pPr algn="ctr"/>
            <a:r>
              <a:rPr lang="en-US" dirty="0" smtClean="0"/>
              <a:t>Torque</a:t>
            </a:r>
          </a:p>
          <a:p>
            <a:pPr algn="ctr"/>
            <a:r>
              <a:rPr lang="en-US" dirty="0" smtClean="0"/>
              <a:t>SGE</a:t>
            </a:r>
            <a:br>
              <a:rPr lang="en-US" dirty="0" smtClean="0"/>
            </a:br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5183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0757" y="4885139"/>
            <a:ext cx="2401455" cy="5780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445" y="2063662"/>
            <a:ext cx="2401455" cy="57802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H="1">
            <a:off x="1688133" y="2883271"/>
            <a:ext cx="1" cy="7599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813535" y="5230210"/>
            <a:ext cx="1122084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832879" y="5251873"/>
            <a:ext cx="65080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832880" y="5003050"/>
            <a:ext cx="650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5553" y="2682293"/>
            <a:ext cx="1141575" cy="1138285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 flipH="1" flipV="1">
            <a:off x="5256665" y="1981018"/>
            <a:ext cx="1" cy="5826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7543" y="504458"/>
            <a:ext cx="1347885" cy="1347885"/>
          </a:xfrm>
          <a:prstGeom prst="rect">
            <a:avLst/>
          </a:prstGeom>
        </p:spPr>
      </p:pic>
      <p:cxnSp>
        <p:nvCxnSpPr>
          <p:cNvPr id="34" name="Straight Arrow Connector 33"/>
          <p:cNvCxnSpPr/>
          <p:nvPr/>
        </p:nvCxnSpPr>
        <p:spPr>
          <a:xfrm flipV="1">
            <a:off x="3570180" y="1626920"/>
            <a:ext cx="941007" cy="3884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 flipV="1">
            <a:off x="5369206" y="4129217"/>
            <a:ext cx="1" cy="5826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5489455" y="2013169"/>
            <a:ext cx="0" cy="5826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H="1" flipV="1">
            <a:off x="3570180" y="2620911"/>
            <a:ext cx="914118" cy="5626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8544" y="3045802"/>
            <a:ext cx="1583765" cy="6794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6057" y="4085872"/>
            <a:ext cx="1165482" cy="207085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7"/>
          <a:srcRect l="18462" t="16289" r="16582" b="15521"/>
          <a:stretch/>
        </p:blipFill>
        <p:spPr>
          <a:xfrm>
            <a:off x="136008" y="3756279"/>
            <a:ext cx="2629463" cy="192993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586275" y="3656588"/>
            <a:ext cx="19030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Storing results:</a:t>
            </a:r>
            <a:br>
              <a:rPr lang="en-US" dirty="0" smtClean="0"/>
            </a:br>
            <a:r>
              <a:rPr lang="en-US" dirty="0" smtClean="0"/>
              <a:t>query</a:t>
            </a:r>
            <a:r>
              <a:rPr lang="en-US" dirty="0"/>
              <a:t>-</a:t>
            </a:r>
            <a:r>
              <a:rPr lang="en-US" dirty="0" smtClean="0"/>
              <a:t>able entries</a:t>
            </a:r>
          </a:p>
          <a:p>
            <a:r>
              <a:rPr lang="en-US" dirty="0" smtClean="0"/>
              <a:t>+ </a:t>
            </a:r>
            <a:r>
              <a:rPr lang="en-US" dirty="0" err="1" smtClean="0"/>
              <a:t>netcdf</a:t>
            </a:r>
            <a:r>
              <a:rPr lang="en-US" dirty="0" smtClean="0"/>
              <a:t> data files</a:t>
            </a:r>
          </a:p>
          <a:p>
            <a:r>
              <a:rPr lang="en-US" dirty="0" smtClean="0"/>
              <a:t>(via </a:t>
            </a:r>
            <a:r>
              <a:rPr lang="en-US" dirty="0" err="1" smtClean="0"/>
              <a:t>gridfs</a:t>
            </a:r>
            <a:r>
              <a:rPr lang="en-US" dirty="0" smtClean="0"/>
              <a:t>)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189785" y="755525"/>
            <a:ext cx="20441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Interactive analysis </a:t>
            </a:r>
          </a:p>
          <a:p>
            <a:r>
              <a:rPr lang="en-US" dirty="0" smtClean="0"/>
              <a:t>and presentation of</a:t>
            </a:r>
          </a:p>
          <a:p>
            <a:r>
              <a:rPr lang="en-US" dirty="0" smtClean="0"/>
              <a:t>results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1533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Automatic </a:t>
            </a:r>
            <a:r>
              <a:rPr lang="en-US" sz="3200" i="1" dirty="0" smtClean="0"/>
              <a:t>GW</a:t>
            </a:r>
            <a:r>
              <a:rPr lang="en-US" sz="3200" dirty="0" smtClean="0"/>
              <a:t> flow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On a low k-point density (2x2x2):</a:t>
            </a:r>
            <a:endParaRPr lang="en-US" sz="2000" dirty="0" smtClean="0"/>
          </a:p>
          <a:p>
            <a:pPr lvl="1"/>
            <a:r>
              <a:rPr lang="en-US" sz="2000" dirty="0" smtClean="0"/>
              <a:t>Set of single parameter ground state convergence studies</a:t>
            </a:r>
            <a:endParaRPr lang="en-US" sz="2000" dirty="0"/>
          </a:p>
          <a:p>
            <a:pPr lvl="1"/>
            <a:r>
              <a:rPr lang="en-US" sz="2000" dirty="0" smtClean="0"/>
              <a:t>Grid of </a:t>
            </a:r>
            <a:r>
              <a:rPr lang="en-US" sz="2000" dirty="0" err="1" smtClean="0"/>
              <a:t>nbands</a:t>
            </a:r>
            <a:r>
              <a:rPr lang="en-US" sz="2000" dirty="0" smtClean="0"/>
              <a:t> X </a:t>
            </a:r>
            <a:r>
              <a:rPr lang="en-US" sz="2000" dirty="0" err="1" smtClean="0"/>
              <a:t>encuteps</a:t>
            </a:r>
            <a:endParaRPr lang="en-US" sz="2000" dirty="0" smtClean="0"/>
          </a:p>
          <a:p>
            <a:pPr lvl="1"/>
            <a:r>
              <a:rPr lang="en-US" sz="2000" dirty="0" smtClean="0"/>
              <a:t>For each </a:t>
            </a:r>
            <a:r>
              <a:rPr lang="en-US" sz="2000" dirty="0" err="1" smtClean="0"/>
              <a:t>nbands</a:t>
            </a:r>
            <a:r>
              <a:rPr lang="en-US" sz="2000" dirty="0" smtClean="0"/>
              <a:t> find converged </a:t>
            </a:r>
            <a:r>
              <a:rPr lang="en-US" sz="2000" dirty="0" err="1" smtClean="0"/>
              <a:t>encuteps</a:t>
            </a:r>
            <a:endParaRPr lang="en-US" sz="2000" dirty="0" smtClean="0"/>
          </a:p>
          <a:p>
            <a:pPr lvl="1"/>
            <a:r>
              <a:rPr lang="en-US" sz="2000" dirty="0" smtClean="0"/>
              <a:t>For the converged </a:t>
            </a:r>
            <a:r>
              <a:rPr lang="en-US" sz="2000" dirty="0" err="1" smtClean="0"/>
              <a:t>encuteps</a:t>
            </a:r>
            <a:r>
              <a:rPr lang="en-US" sz="2000" dirty="0" smtClean="0"/>
              <a:t> find the converged </a:t>
            </a:r>
            <a:r>
              <a:rPr lang="en-US" sz="2000" dirty="0" err="1" smtClean="0"/>
              <a:t>nbands</a:t>
            </a:r>
            <a:endParaRPr lang="en-US" sz="2000" dirty="0" smtClean="0"/>
          </a:p>
          <a:p>
            <a:pPr lvl="1"/>
            <a:r>
              <a:rPr lang="en-US" sz="2000" dirty="0" smtClean="0"/>
              <a:t>if not found &gt; extend grid and retest </a:t>
            </a:r>
            <a:endParaRPr lang="en-US" sz="2000" dirty="0"/>
          </a:p>
          <a:p>
            <a:endParaRPr lang="en-US" sz="2400" dirty="0" smtClean="0"/>
          </a:p>
          <a:p>
            <a:r>
              <a:rPr lang="en-US" sz="2400" dirty="0" smtClean="0"/>
              <a:t>On the final high k-point density:</a:t>
            </a:r>
          </a:p>
          <a:p>
            <a:pPr lvl="1"/>
            <a:r>
              <a:rPr lang="en-US" sz="2000" dirty="0" smtClean="0"/>
              <a:t>Test derivatives.</a:t>
            </a:r>
            <a:br>
              <a:rPr lang="en-US" sz="2000" dirty="0" smtClean="0"/>
            </a:br>
            <a:r>
              <a:rPr lang="en-US" sz="2000" dirty="0" smtClean="0"/>
              <a:t>(in most cases the high density derivatives turn out smaller)</a:t>
            </a:r>
          </a:p>
          <a:p>
            <a:pPr lvl="1"/>
            <a:r>
              <a:rPr lang="en-US" sz="2000" dirty="0" smtClean="0"/>
              <a:t>Post process </a:t>
            </a:r>
            <a:br>
              <a:rPr lang="en-US" sz="2000" dirty="0" smtClean="0"/>
            </a:br>
            <a:r>
              <a:rPr lang="en-US" sz="2000" dirty="0" smtClean="0"/>
              <a:t>(create scissor, apply </a:t>
            </a:r>
            <a:r>
              <a:rPr lang="en-US" sz="2000" dirty="0"/>
              <a:t>scissor, plots, statistical analysis…)</a:t>
            </a:r>
            <a:endParaRPr lang="en-US" sz="2000" dirty="0" smtClean="0"/>
          </a:p>
        </p:txBody>
      </p:sp>
      <p:cxnSp>
        <p:nvCxnSpPr>
          <p:cNvPr id="7" name="Elbow Connector 6"/>
          <p:cNvCxnSpPr/>
          <p:nvPr/>
        </p:nvCxnSpPr>
        <p:spPr>
          <a:xfrm rot="16200000" flipH="1">
            <a:off x="6714704" y="3002096"/>
            <a:ext cx="2232278" cy="769616"/>
          </a:xfrm>
          <a:prstGeom prst="bentConnector3">
            <a:avLst>
              <a:gd name="adj1" fmla="val 862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 rot="16200000" flipH="1">
            <a:off x="6705180" y="3762187"/>
            <a:ext cx="1135383" cy="346327"/>
          </a:xfrm>
          <a:prstGeom prst="bentConnector3">
            <a:avLst>
              <a:gd name="adj1" fmla="val 848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Freeform 15"/>
          <p:cNvSpPr/>
          <p:nvPr/>
        </p:nvSpPr>
        <p:spPr>
          <a:xfrm>
            <a:off x="745067" y="2607733"/>
            <a:ext cx="4775200" cy="1405467"/>
          </a:xfrm>
          <a:custGeom>
            <a:avLst/>
            <a:gdLst>
              <a:gd name="connsiteX0" fmla="*/ 4402666 w 4775200"/>
              <a:gd name="connsiteY0" fmla="*/ 1100667 h 1405467"/>
              <a:gd name="connsiteX1" fmla="*/ 4775200 w 4775200"/>
              <a:gd name="connsiteY1" fmla="*/ 1100667 h 1405467"/>
              <a:gd name="connsiteX2" fmla="*/ 4775200 w 4775200"/>
              <a:gd name="connsiteY2" fmla="*/ 1405467 h 1405467"/>
              <a:gd name="connsiteX3" fmla="*/ 0 w 4775200"/>
              <a:gd name="connsiteY3" fmla="*/ 1371600 h 1405467"/>
              <a:gd name="connsiteX4" fmla="*/ 0 w 4775200"/>
              <a:gd name="connsiteY4" fmla="*/ 0 h 1405467"/>
              <a:gd name="connsiteX5" fmla="*/ 203200 w 4775200"/>
              <a:gd name="connsiteY5" fmla="*/ 0 h 1405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75200" h="1405467">
                <a:moveTo>
                  <a:pt x="4402666" y="1100667"/>
                </a:moveTo>
                <a:lnTo>
                  <a:pt x="4775200" y="1100667"/>
                </a:lnTo>
                <a:lnTo>
                  <a:pt x="4775200" y="1405467"/>
                </a:lnTo>
                <a:lnTo>
                  <a:pt x="0" y="1371600"/>
                </a:lnTo>
                <a:lnTo>
                  <a:pt x="0" y="0"/>
                </a:lnTo>
                <a:lnTo>
                  <a:pt x="203200" y="0"/>
                </a:lnTo>
              </a:path>
            </a:pathLst>
          </a:custGeom>
          <a:ln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7659098" y="1655883"/>
            <a:ext cx="14849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(pw cutoff, …)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6313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Convergence study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On a </a:t>
            </a:r>
            <a:r>
              <a:rPr lang="en-US" sz="2400" dirty="0" smtClean="0">
                <a:solidFill>
                  <a:srgbClr val="FF0000"/>
                </a:solidFill>
              </a:rPr>
              <a:t>low</a:t>
            </a:r>
            <a:r>
              <a:rPr lang="en-US" sz="2400" dirty="0" smtClean="0"/>
              <a:t> k-point density (2x2x2):</a:t>
            </a:r>
            <a:endParaRPr lang="en-US" sz="2000" dirty="0" smtClean="0"/>
          </a:p>
          <a:p>
            <a:pPr lvl="1"/>
            <a:r>
              <a:rPr lang="en-US" sz="2000" dirty="0" smtClean="0"/>
              <a:t>Set of single parameter ground state convergence studies</a:t>
            </a:r>
            <a:endParaRPr lang="en-US" sz="2000" dirty="0"/>
          </a:p>
          <a:p>
            <a:pPr lvl="1"/>
            <a:r>
              <a:rPr lang="en-US" sz="2000" dirty="0" smtClean="0"/>
              <a:t>Grid of </a:t>
            </a:r>
            <a:r>
              <a:rPr lang="en-US" sz="2000" dirty="0" err="1" smtClean="0"/>
              <a:t>nbands</a:t>
            </a:r>
            <a:r>
              <a:rPr lang="en-US" sz="2000" dirty="0" smtClean="0"/>
              <a:t> X </a:t>
            </a:r>
            <a:r>
              <a:rPr lang="en-US" sz="2000" dirty="0" err="1" smtClean="0"/>
              <a:t>encuteps</a:t>
            </a:r>
            <a:endParaRPr lang="en-US" sz="2000" dirty="0" smtClean="0"/>
          </a:p>
          <a:p>
            <a:pPr lvl="1"/>
            <a:r>
              <a:rPr lang="en-US" sz="2000" dirty="0" smtClean="0">
                <a:solidFill>
                  <a:srgbClr val="FF0000"/>
                </a:solidFill>
              </a:rPr>
              <a:t>For each </a:t>
            </a:r>
            <a:r>
              <a:rPr lang="en-US" sz="2000" dirty="0" err="1" smtClean="0">
                <a:solidFill>
                  <a:srgbClr val="FF0000"/>
                </a:solidFill>
              </a:rPr>
              <a:t>nbands</a:t>
            </a:r>
            <a:r>
              <a:rPr lang="en-US" sz="2000" dirty="0" smtClean="0">
                <a:solidFill>
                  <a:srgbClr val="FF0000"/>
                </a:solidFill>
              </a:rPr>
              <a:t> find converged </a:t>
            </a:r>
            <a:r>
              <a:rPr lang="en-US" sz="2000" dirty="0" err="1" smtClean="0">
                <a:solidFill>
                  <a:srgbClr val="FF0000"/>
                </a:solidFill>
              </a:rPr>
              <a:t>encuteps</a:t>
            </a:r>
            <a:endParaRPr lang="en-US" sz="2000" dirty="0" smtClean="0">
              <a:solidFill>
                <a:srgbClr val="FF0000"/>
              </a:solidFill>
            </a:endParaRPr>
          </a:p>
          <a:p>
            <a:pPr lvl="1"/>
            <a:r>
              <a:rPr lang="en-US" sz="2000" dirty="0" smtClean="0">
                <a:solidFill>
                  <a:srgbClr val="FF0000"/>
                </a:solidFill>
              </a:rPr>
              <a:t>For the converged </a:t>
            </a:r>
            <a:r>
              <a:rPr lang="en-US" sz="2000" dirty="0" err="1" smtClean="0">
                <a:solidFill>
                  <a:srgbClr val="FF0000"/>
                </a:solidFill>
              </a:rPr>
              <a:t>encuteps</a:t>
            </a:r>
            <a:r>
              <a:rPr lang="en-US" sz="2000" dirty="0" smtClean="0">
                <a:solidFill>
                  <a:srgbClr val="FF0000"/>
                </a:solidFill>
              </a:rPr>
              <a:t> find the converged </a:t>
            </a:r>
            <a:r>
              <a:rPr lang="en-US" sz="2000" dirty="0" err="1" smtClean="0">
                <a:solidFill>
                  <a:srgbClr val="FF0000"/>
                </a:solidFill>
              </a:rPr>
              <a:t>nbands</a:t>
            </a:r>
            <a:endParaRPr lang="en-US" sz="2000" dirty="0" smtClean="0">
              <a:solidFill>
                <a:srgbClr val="FF0000"/>
              </a:solidFill>
            </a:endParaRPr>
          </a:p>
          <a:p>
            <a:pPr lvl="1"/>
            <a:r>
              <a:rPr lang="en-US" sz="2000" dirty="0" smtClean="0"/>
              <a:t>if not found &gt; extend grid and retest </a:t>
            </a:r>
            <a:endParaRPr lang="en-US" sz="2000" dirty="0"/>
          </a:p>
          <a:p>
            <a:endParaRPr lang="en-US" sz="2400" dirty="0" smtClean="0"/>
          </a:p>
          <a:p>
            <a:r>
              <a:rPr lang="en-US" sz="2400" dirty="0" smtClean="0"/>
              <a:t>On the final high k-point density:</a:t>
            </a:r>
          </a:p>
          <a:p>
            <a:pPr lvl="1"/>
            <a:r>
              <a:rPr lang="en-US" sz="2000" dirty="0" smtClean="0"/>
              <a:t>Test derivatives.</a:t>
            </a:r>
            <a:br>
              <a:rPr lang="en-US" sz="2000" dirty="0" smtClean="0"/>
            </a:br>
            <a:r>
              <a:rPr lang="en-US" sz="2000" dirty="0" smtClean="0"/>
              <a:t>(in most cases the high density derivatives turn out smaller)</a:t>
            </a:r>
          </a:p>
          <a:p>
            <a:pPr lvl="1"/>
            <a:r>
              <a:rPr lang="en-US" sz="2000" dirty="0" smtClean="0"/>
              <a:t>Post process </a:t>
            </a:r>
            <a:br>
              <a:rPr lang="en-US" sz="2000" dirty="0" smtClean="0"/>
            </a:br>
            <a:r>
              <a:rPr lang="en-US" sz="2000" dirty="0" smtClean="0"/>
              <a:t>(create scissor, apply </a:t>
            </a:r>
            <a:r>
              <a:rPr lang="en-US" sz="2000" dirty="0"/>
              <a:t>scissor, plots, statistical analysis…)</a:t>
            </a:r>
            <a:endParaRPr lang="en-US" sz="2000" dirty="0" smtClean="0"/>
          </a:p>
        </p:txBody>
      </p:sp>
      <p:cxnSp>
        <p:nvCxnSpPr>
          <p:cNvPr id="7" name="Elbow Connector 6"/>
          <p:cNvCxnSpPr/>
          <p:nvPr/>
        </p:nvCxnSpPr>
        <p:spPr>
          <a:xfrm rot="16200000" flipH="1">
            <a:off x="6714704" y="3002096"/>
            <a:ext cx="2232278" cy="769616"/>
          </a:xfrm>
          <a:prstGeom prst="bentConnector3">
            <a:avLst>
              <a:gd name="adj1" fmla="val 862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 rot="16200000" flipH="1">
            <a:off x="6705180" y="3762187"/>
            <a:ext cx="1135383" cy="346327"/>
          </a:xfrm>
          <a:prstGeom prst="bentConnector3">
            <a:avLst>
              <a:gd name="adj1" fmla="val 848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659098" y="1655883"/>
            <a:ext cx="14849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(pw cutoff, …)</a:t>
            </a:r>
          </a:p>
          <a:p>
            <a:endParaRPr lang="en-US" dirty="0"/>
          </a:p>
        </p:txBody>
      </p:sp>
      <p:sp>
        <p:nvSpPr>
          <p:cNvPr id="16" name="Freeform 15"/>
          <p:cNvSpPr/>
          <p:nvPr/>
        </p:nvSpPr>
        <p:spPr>
          <a:xfrm>
            <a:off x="745067" y="2607733"/>
            <a:ext cx="4775200" cy="1405467"/>
          </a:xfrm>
          <a:custGeom>
            <a:avLst/>
            <a:gdLst>
              <a:gd name="connsiteX0" fmla="*/ 4402666 w 4775200"/>
              <a:gd name="connsiteY0" fmla="*/ 1100667 h 1405467"/>
              <a:gd name="connsiteX1" fmla="*/ 4775200 w 4775200"/>
              <a:gd name="connsiteY1" fmla="*/ 1100667 h 1405467"/>
              <a:gd name="connsiteX2" fmla="*/ 4775200 w 4775200"/>
              <a:gd name="connsiteY2" fmla="*/ 1405467 h 1405467"/>
              <a:gd name="connsiteX3" fmla="*/ 0 w 4775200"/>
              <a:gd name="connsiteY3" fmla="*/ 1371600 h 1405467"/>
              <a:gd name="connsiteX4" fmla="*/ 0 w 4775200"/>
              <a:gd name="connsiteY4" fmla="*/ 0 h 1405467"/>
              <a:gd name="connsiteX5" fmla="*/ 203200 w 4775200"/>
              <a:gd name="connsiteY5" fmla="*/ 0 h 1405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75200" h="1405467">
                <a:moveTo>
                  <a:pt x="4402666" y="1100667"/>
                </a:moveTo>
                <a:lnTo>
                  <a:pt x="4775200" y="1100667"/>
                </a:lnTo>
                <a:lnTo>
                  <a:pt x="4775200" y="1405467"/>
                </a:lnTo>
                <a:lnTo>
                  <a:pt x="0" y="1371600"/>
                </a:lnTo>
                <a:lnTo>
                  <a:pt x="0" y="0"/>
                </a:lnTo>
                <a:lnTo>
                  <a:pt x="203200" y="0"/>
                </a:lnTo>
              </a:path>
            </a:pathLst>
          </a:custGeom>
          <a:ln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391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5-04-27 at 09.17.2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605055"/>
            <a:ext cx="5088571" cy="3287378"/>
          </a:xfrm>
          <a:prstGeom prst="rect">
            <a:avLst/>
          </a:prstGeom>
        </p:spPr>
      </p:pic>
      <p:pic>
        <p:nvPicPr>
          <p:cNvPr id="5" name="Picture 4" descr="Screen Shot 2015-04-27 at 09.14.2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5088571" cy="327930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79177" y="289349"/>
            <a:ext cx="10678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Gold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5884315" y="1752569"/>
            <a:ext cx="1950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2x2x2 </a:t>
            </a:r>
            <a:r>
              <a:rPr lang="en-US" dirty="0" err="1" smtClean="0"/>
              <a:t>kpoint</a:t>
            </a:r>
            <a:r>
              <a:rPr lang="en-US" dirty="0" smtClean="0"/>
              <a:t> mesh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884315" y="5456759"/>
            <a:ext cx="2301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14x14x14 </a:t>
            </a:r>
            <a:r>
              <a:rPr lang="en-US" dirty="0" err="1" smtClean="0"/>
              <a:t>kpoint</a:t>
            </a:r>
            <a:r>
              <a:rPr lang="en-US" dirty="0" smtClean="0"/>
              <a:t> mesh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6795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>
                <a:latin typeface="Arial" charset="0"/>
              </a:rPr>
              <a:t>sc</a:t>
            </a:r>
            <a:r>
              <a:rPr lang="en-US" sz="3200" i="1" dirty="0" err="1" smtClean="0">
                <a:latin typeface="Arial" charset="0"/>
              </a:rPr>
              <a:t>GW</a:t>
            </a:r>
            <a:r>
              <a:rPr lang="en-US" sz="3200" dirty="0" smtClean="0">
                <a:latin typeface="Arial" charset="0"/>
              </a:rPr>
              <a:t> </a:t>
            </a:r>
            <a:r>
              <a:rPr lang="en-US" sz="3200" dirty="0">
                <a:latin typeface="Arial" charset="0"/>
              </a:rPr>
              <a:t>for solids: </a:t>
            </a:r>
            <a:r>
              <a:rPr lang="en-US" sz="3200" dirty="0" err="1">
                <a:latin typeface="Arial" charset="0"/>
              </a:rPr>
              <a:t>Bandgaps</a:t>
            </a:r>
            <a:endParaRPr lang="de-DE" sz="3200" dirty="0">
              <a:latin typeface="Arial" charset="0"/>
            </a:endParaRPr>
          </a:p>
        </p:txBody>
      </p:sp>
      <p:pic>
        <p:nvPicPr>
          <p:cNvPr id="1658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70244"/>
            <a:ext cx="3448050" cy="3224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65892" name="Text Box 4"/>
          <p:cNvSpPr txBox="1">
            <a:spLocks noChangeArrowheads="1"/>
          </p:cNvSpPr>
          <p:nvPr/>
        </p:nvSpPr>
        <p:spPr bwMode="auto">
          <a:xfrm>
            <a:off x="250825" y="5949950"/>
            <a:ext cx="20224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/>
              <a:t>KRESSE PRB 75, 235102</a:t>
            </a:r>
            <a:r>
              <a:rPr lang="en-US"/>
              <a:t> </a:t>
            </a:r>
            <a:endParaRPr lang="de-DE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5052254" y="5949950"/>
            <a:ext cx="288237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 dirty="0" smtClean="0"/>
              <a:t>VAN SCHILFGAARDE PRL </a:t>
            </a:r>
            <a:r>
              <a:rPr lang="en-US" sz="1200" b="1" dirty="0"/>
              <a:t>96, </a:t>
            </a:r>
            <a:r>
              <a:rPr lang="en-US" sz="1200" dirty="0"/>
              <a:t>226402 (2006) </a:t>
            </a:r>
            <a:r>
              <a:rPr lang="en-US" dirty="0" smtClean="0"/>
              <a:t> </a:t>
            </a:r>
            <a:endParaRPr lang="de-DE" dirty="0"/>
          </a:p>
        </p:txBody>
      </p:sp>
      <p:pic>
        <p:nvPicPr>
          <p:cNvPr id="2" name="Picture 1" descr="Screen Shot 2015-10-14 at 09.20.03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2254" y="1808163"/>
            <a:ext cx="3396841" cy="32862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20" y="628844"/>
            <a:ext cx="7924800" cy="5943600"/>
          </a:xfrm>
        </p:spPr>
      </p:pic>
      <p:sp>
        <p:nvSpPr>
          <p:cNvPr id="5" name="TextBox 4"/>
          <p:cNvSpPr txBox="1"/>
          <p:nvPr/>
        </p:nvSpPr>
        <p:spPr>
          <a:xfrm>
            <a:off x="171962" y="3146779"/>
            <a:ext cx="5704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G-G</a:t>
            </a:r>
            <a:br>
              <a:rPr lang="en-US" dirty="0" smtClean="0"/>
            </a:br>
            <a:r>
              <a:rPr lang="en-US" dirty="0" smtClean="0"/>
              <a:t>gap</a:t>
            </a:r>
          </a:p>
          <a:p>
            <a:r>
              <a:rPr lang="en-US" dirty="0" smtClean="0"/>
              <a:t>(</a:t>
            </a:r>
            <a:r>
              <a:rPr lang="en-US" dirty="0" err="1" smtClean="0"/>
              <a:t>eV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335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Automatic </a:t>
            </a:r>
            <a:r>
              <a:rPr lang="en-US" sz="3200" i="1" dirty="0"/>
              <a:t>GW</a:t>
            </a:r>
            <a:r>
              <a:rPr lang="en-US" sz="3200" dirty="0"/>
              <a:t> flow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On a low k-point density (2x2x2):</a:t>
            </a:r>
            <a:endParaRPr lang="en-US" sz="2000" dirty="0" smtClean="0"/>
          </a:p>
          <a:p>
            <a:pPr lvl="1"/>
            <a:r>
              <a:rPr lang="en-US" sz="2000" dirty="0" smtClean="0"/>
              <a:t>Set of single parameter ground state convergence studies</a:t>
            </a:r>
            <a:endParaRPr lang="en-US" sz="2000" dirty="0"/>
          </a:p>
          <a:p>
            <a:pPr lvl="1"/>
            <a:r>
              <a:rPr lang="en-US" sz="2000" dirty="0" smtClean="0"/>
              <a:t>Grid of </a:t>
            </a:r>
            <a:r>
              <a:rPr lang="en-US" sz="2000" dirty="0" err="1" smtClean="0"/>
              <a:t>nbands</a:t>
            </a:r>
            <a:r>
              <a:rPr lang="en-US" sz="2000" dirty="0" smtClean="0"/>
              <a:t> X </a:t>
            </a:r>
            <a:r>
              <a:rPr lang="en-US" sz="2000" dirty="0" err="1" smtClean="0"/>
              <a:t>encuteps</a:t>
            </a:r>
            <a:endParaRPr lang="en-US" sz="2000" dirty="0" smtClean="0"/>
          </a:p>
          <a:p>
            <a:pPr lvl="1"/>
            <a:r>
              <a:rPr lang="en-US" sz="2000" dirty="0" smtClean="0"/>
              <a:t>For each </a:t>
            </a:r>
            <a:r>
              <a:rPr lang="en-US" sz="2000" dirty="0" err="1" smtClean="0"/>
              <a:t>nbands</a:t>
            </a:r>
            <a:r>
              <a:rPr lang="en-US" sz="2000" dirty="0" smtClean="0"/>
              <a:t> find converged </a:t>
            </a:r>
            <a:r>
              <a:rPr lang="en-US" sz="2000" dirty="0" err="1" smtClean="0"/>
              <a:t>encuteps</a:t>
            </a:r>
            <a:endParaRPr lang="en-US" sz="2000" dirty="0" smtClean="0"/>
          </a:p>
          <a:p>
            <a:pPr lvl="1"/>
            <a:r>
              <a:rPr lang="en-US" sz="2000" dirty="0" smtClean="0"/>
              <a:t>For the converged </a:t>
            </a:r>
            <a:r>
              <a:rPr lang="en-US" sz="2000" dirty="0" err="1" smtClean="0"/>
              <a:t>encuteps</a:t>
            </a:r>
            <a:r>
              <a:rPr lang="en-US" sz="2000" dirty="0" smtClean="0"/>
              <a:t> find the converged </a:t>
            </a:r>
            <a:r>
              <a:rPr lang="en-US" sz="2000" dirty="0" err="1" smtClean="0"/>
              <a:t>nbands</a:t>
            </a:r>
            <a:endParaRPr lang="en-US" sz="2000" dirty="0" smtClean="0"/>
          </a:p>
          <a:p>
            <a:pPr lvl="1"/>
            <a:r>
              <a:rPr lang="en-US" sz="2000" dirty="0" smtClean="0"/>
              <a:t>if not found &gt; extend grid and retest </a:t>
            </a:r>
            <a:endParaRPr lang="en-US" sz="2000" dirty="0"/>
          </a:p>
          <a:p>
            <a:endParaRPr lang="en-US" sz="2400" dirty="0" smtClean="0"/>
          </a:p>
          <a:p>
            <a:r>
              <a:rPr lang="en-US" sz="2400" dirty="0" smtClean="0"/>
              <a:t>On the final high k-point density:</a:t>
            </a:r>
          </a:p>
          <a:p>
            <a:pPr lvl="1"/>
            <a:r>
              <a:rPr lang="en-US" sz="2000" dirty="0" smtClean="0"/>
              <a:t>Test derivatives.</a:t>
            </a:r>
            <a:br>
              <a:rPr lang="en-US" sz="2000" dirty="0" smtClean="0"/>
            </a:br>
            <a:r>
              <a:rPr lang="en-US" sz="2000" dirty="0" smtClean="0"/>
              <a:t>(in most cases the high density derivatives turn out smaller)</a:t>
            </a:r>
          </a:p>
          <a:p>
            <a:pPr lvl="1"/>
            <a:r>
              <a:rPr lang="en-US" sz="2000" dirty="0" smtClean="0"/>
              <a:t>Post process </a:t>
            </a:r>
            <a:br>
              <a:rPr lang="en-US" sz="2000" dirty="0" smtClean="0"/>
            </a:br>
            <a:r>
              <a:rPr lang="en-US" sz="2000" dirty="0" smtClean="0"/>
              <a:t>(create scissor, apply scissor, plots, statistical analysis…)</a:t>
            </a:r>
          </a:p>
        </p:txBody>
      </p:sp>
      <p:cxnSp>
        <p:nvCxnSpPr>
          <p:cNvPr id="7" name="Elbow Connector 6"/>
          <p:cNvCxnSpPr/>
          <p:nvPr/>
        </p:nvCxnSpPr>
        <p:spPr>
          <a:xfrm rot="16200000" flipH="1">
            <a:off x="6714704" y="3002096"/>
            <a:ext cx="2232278" cy="769616"/>
          </a:xfrm>
          <a:prstGeom prst="bentConnector3">
            <a:avLst>
              <a:gd name="adj1" fmla="val 862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Elbow Connector 9"/>
          <p:cNvCxnSpPr/>
          <p:nvPr/>
        </p:nvCxnSpPr>
        <p:spPr>
          <a:xfrm rot="16200000" flipH="1">
            <a:off x="6705180" y="3762187"/>
            <a:ext cx="1135383" cy="346327"/>
          </a:xfrm>
          <a:prstGeom prst="bentConnector3">
            <a:avLst>
              <a:gd name="adj1" fmla="val 848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Freeform 15"/>
          <p:cNvSpPr/>
          <p:nvPr/>
        </p:nvSpPr>
        <p:spPr>
          <a:xfrm>
            <a:off x="745067" y="2607733"/>
            <a:ext cx="4775200" cy="1405467"/>
          </a:xfrm>
          <a:custGeom>
            <a:avLst/>
            <a:gdLst>
              <a:gd name="connsiteX0" fmla="*/ 4402666 w 4775200"/>
              <a:gd name="connsiteY0" fmla="*/ 1100667 h 1405467"/>
              <a:gd name="connsiteX1" fmla="*/ 4775200 w 4775200"/>
              <a:gd name="connsiteY1" fmla="*/ 1100667 h 1405467"/>
              <a:gd name="connsiteX2" fmla="*/ 4775200 w 4775200"/>
              <a:gd name="connsiteY2" fmla="*/ 1405467 h 1405467"/>
              <a:gd name="connsiteX3" fmla="*/ 0 w 4775200"/>
              <a:gd name="connsiteY3" fmla="*/ 1371600 h 1405467"/>
              <a:gd name="connsiteX4" fmla="*/ 0 w 4775200"/>
              <a:gd name="connsiteY4" fmla="*/ 0 h 1405467"/>
              <a:gd name="connsiteX5" fmla="*/ 203200 w 4775200"/>
              <a:gd name="connsiteY5" fmla="*/ 0 h 1405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775200" h="1405467">
                <a:moveTo>
                  <a:pt x="4402666" y="1100667"/>
                </a:moveTo>
                <a:lnTo>
                  <a:pt x="4775200" y="1100667"/>
                </a:lnTo>
                <a:lnTo>
                  <a:pt x="4775200" y="1405467"/>
                </a:lnTo>
                <a:lnTo>
                  <a:pt x="0" y="1371600"/>
                </a:lnTo>
                <a:lnTo>
                  <a:pt x="0" y="0"/>
                </a:lnTo>
                <a:lnTo>
                  <a:pt x="203200" y="0"/>
                </a:lnTo>
              </a:path>
            </a:pathLst>
          </a:custGeom>
          <a:ln>
            <a:tailEnd type="arrow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999" y="6112417"/>
            <a:ext cx="2712860" cy="65297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7488" y="6106056"/>
            <a:ext cx="2641600" cy="6604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59098" y="1655883"/>
            <a:ext cx="14849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(pw cutoff, …)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6195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First application: GW160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~ 160 solids, including the not so usual suspects</a:t>
            </a:r>
          </a:p>
          <a:p>
            <a:r>
              <a:rPr lang="en-US" dirty="0"/>
              <a:t>S</a:t>
            </a:r>
            <a:r>
              <a:rPr lang="en-US" dirty="0" smtClean="0"/>
              <a:t>ettings:</a:t>
            </a:r>
          </a:p>
          <a:p>
            <a:pPr lvl="1"/>
            <a:r>
              <a:rPr lang="en-US" dirty="0" err="1" smtClean="0"/>
              <a:t>Godby</a:t>
            </a:r>
            <a:r>
              <a:rPr lang="en-US" dirty="0" smtClean="0"/>
              <a:t> – Needs PP</a:t>
            </a:r>
          </a:p>
          <a:p>
            <a:pPr lvl="1"/>
            <a:r>
              <a:rPr lang="en-US" dirty="0" smtClean="0"/>
              <a:t>Tolerance 0.1 </a:t>
            </a:r>
            <a:r>
              <a:rPr lang="en-US" dirty="0" err="1" smtClean="0"/>
              <a:t>eV</a:t>
            </a:r>
            <a:endParaRPr lang="en-US" dirty="0"/>
          </a:p>
          <a:p>
            <a:r>
              <a:rPr lang="en-US" dirty="0" smtClean="0"/>
              <a:t>~ 100 done at this point</a:t>
            </a:r>
          </a:p>
          <a:p>
            <a:endParaRPr lang="en-US" dirty="0"/>
          </a:p>
        </p:txBody>
      </p:sp>
      <p:pic>
        <p:nvPicPr>
          <p:cNvPr id="4" name="Content Placeholder 6"/>
          <p:cNvPicPr>
            <a:picLocks noChangeAspect="1"/>
          </p:cNvPicPr>
          <p:nvPr/>
        </p:nvPicPr>
        <p:blipFill rotWithShape="1">
          <a:blip r:embed="rId2"/>
          <a:srcRect l="-4323" r="-3894"/>
          <a:stretch/>
        </p:blipFill>
        <p:spPr>
          <a:xfrm>
            <a:off x="5051778" y="3405578"/>
            <a:ext cx="3848212" cy="3240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1652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600" y="0"/>
            <a:ext cx="8173567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87153" y="322112"/>
            <a:ext cx="248156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correlation:  </a:t>
            </a:r>
            <a:r>
              <a:rPr lang="en-US" sz="2400" dirty="0" smtClean="0"/>
              <a:t>0.983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1287153" y="1099445"/>
            <a:ext cx="23129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/>
              <a:t>R-</a:t>
            </a:r>
            <a:r>
              <a:rPr lang="fr-FR" sz="2400" dirty="0" err="1"/>
              <a:t>squared</a:t>
            </a:r>
            <a:r>
              <a:rPr lang="fr-FR" sz="2400" dirty="0" smtClean="0"/>
              <a:t>: </a:t>
            </a:r>
            <a:r>
              <a:rPr lang="fr-FR" sz="2400" dirty="0"/>
              <a:t>0.966</a:t>
            </a:r>
            <a:endParaRPr lang="en-US" sz="2400" dirty="0"/>
          </a:p>
        </p:txBody>
      </p:sp>
      <p:sp>
        <p:nvSpPr>
          <p:cNvPr id="7" name="Rectangle 6"/>
          <p:cNvSpPr/>
          <p:nvPr/>
        </p:nvSpPr>
        <p:spPr>
          <a:xfrm>
            <a:off x="5037666" y="4304395"/>
            <a:ext cx="3242734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coefficients</a:t>
            </a:r>
          </a:p>
          <a:p>
            <a:r>
              <a:rPr lang="en-US" sz="2400" dirty="0" err="1" smtClean="0"/>
              <a:t>const</a:t>
            </a:r>
            <a:r>
              <a:rPr lang="en-US" sz="2400" dirty="0" smtClean="0"/>
              <a:t>:   0.4507  (0.063)</a:t>
            </a:r>
          </a:p>
          <a:p>
            <a:r>
              <a:rPr lang="en-US" sz="2400" dirty="0" err="1" smtClean="0"/>
              <a:t>ksfgap</a:t>
            </a:r>
            <a:r>
              <a:rPr lang="en-US" sz="2400" dirty="0" smtClean="0"/>
              <a:t>: 1.3227  (0.028</a:t>
            </a:r>
            <a:r>
              <a:rPr lang="en-US" sz="2000" dirty="0" smtClean="0"/>
              <a:t>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68023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5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756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5140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2533985" y="5682296"/>
            <a:ext cx="3206473" cy="733441"/>
            <a:chOff x="2533985" y="5682296"/>
            <a:chExt cx="3206473" cy="733441"/>
          </a:xfrm>
        </p:grpSpPr>
        <p:sp>
          <p:nvSpPr>
            <p:cNvPr id="6" name="Oval 5"/>
            <p:cNvSpPr/>
            <p:nvPr/>
          </p:nvSpPr>
          <p:spPr>
            <a:xfrm rot="20563799">
              <a:off x="2533985" y="5682296"/>
              <a:ext cx="1528445" cy="733441"/>
            </a:xfrm>
            <a:prstGeom prst="ellipse">
              <a:avLst/>
            </a:prstGeom>
            <a:noFill/>
            <a:ln w="12700" cmpd="sng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996621" y="5939556"/>
              <a:ext cx="174383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rgbClr val="FF0000"/>
                  </a:solidFill>
                </a:rPr>
                <a:t>d-states Cu, Cd</a:t>
              </a:r>
              <a:endParaRPr lang="en-US" sz="20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9087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5140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2533985" y="5682296"/>
            <a:ext cx="3206473" cy="733441"/>
            <a:chOff x="2533985" y="5682296"/>
            <a:chExt cx="3206473" cy="733441"/>
          </a:xfrm>
        </p:grpSpPr>
        <p:sp>
          <p:nvSpPr>
            <p:cNvPr id="6" name="Oval 5"/>
            <p:cNvSpPr/>
            <p:nvPr/>
          </p:nvSpPr>
          <p:spPr>
            <a:xfrm rot="20563799">
              <a:off x="2533985" y="5682296"/>
              <a:ext cx="1528445" cy="733441"/>
            </a:xfrm>
            <a:prstGeom prst="ellipse">
              <a:avLst/>
            </a:prstGeom>
            <a:noFill/>
            <a:ln w="12700" cmpd="sng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996621" y="5939556"/>
              <a:ext cx="174383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rgbClr val="FF0000"/>
                  </a:solidFill>
                </a:rPr>
                <a:t>d-states Cu, Cd</a:t>
              </a:r>
              <a:endParaRPr lang="en-US" sz="20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891243" y="3654957"/>
            <a:ext cx="2552226" cy="1345546"/>
            <a:chOff x="1891243" y="3654957"/>
            <a:chExt cx="2552226" cy="1345546"/>
          </a:xfrm>
        </p:grpSpPr>
        <p:sp>
          <p:nvSpPr>
            <p:cNvPr id="8" name="Oval 7"/>
            <p:cNvSpPr/>
            <p:nvPr/>
          </p:nvSpPr>
          <p:spPr>
            <a:xfrm rot="19144910">
              <a:off x="2144625" y="4508686"/>
              <a:ext cx="1528445" cy="491817"/>
            </a:xfrm>
            <a:prstGeom prst="ellipse">
              <a:avLst/>
            </a:prstGeom>
            <a:noFill/>
            <a:ln w="12700" cmpd="sng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891243" y="3654957"/>
              <a:ext cx="25522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rgbClr val="FF0000"/>
                  </a:solidFill>
                </a:rPr>
                <a:t>Heavy elements </a:t>
              </a:r>
              <a:r>
                <a:rPr lang="en-US" sz="2000" dirty="0" err="1" smtClean="0">
                  <a:solidFill>
                    <a:srgbClr val="FF0000"/>
                  </a:solidFill>
                </a:rPr>
                <a:t>Te</a:t>
              </a:r>
              <a:r>
                <a:rPr lang="en-US" sz="2000" dirty="0" smtClean="0">
                  <a:solidFill>
                    <a:srgbClr val="FF0000"/>
                  </a:solidFill>
                </a:rPr>
                <a:t>, </a:t>
              </a:r>
              <a:r>
                <a:rPr lang="en-US" sz="2000" dirty="0" err="1" smtClean="0">
                  <a:solidFill>
                    <a:srgbClr val="FF0000"/>
                  </a:solidFill>
                </a:rPr>
                <a:t>Pd</a:t>
              </a:r>
              <a:endParaRPr lang="en-US" sz="20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9087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5140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2533985" y="5682296"/>
            <a:ext cx="3206473" cy="733441"/>
            <a:chOff x="2533985" y="5682296"/>
            <a:chExt cx="3206473" cy="733441"/>
          </a:xfrm>
        </p:grpSpPr>
        <p:sp>
          <p:nvSpPr>
            <p:cNvPr id="6" name="Oval 5"/>
            <p:cNvSpPr/>
            <p:nvPr/>
          </p:nvSpPr>
          <p:spPr>
            <a:xfrm rot="20563799">
              <a:off x="2533985" y="5682296"/>
              <a:ext cx="1528445" cy="733441"/>
            </a:xfrm>
            <a:prstGeom prst="ellipse">
              <a:avLst/>
            </a:prstGeom>
            <a:noFill/>
            <a:ln w="12700" cmpd="sng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996621" y="5939556"/>
              <a:ext cx="174383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rgbClr val="FF0000"/>
                  </a:solidFill>
                </a:rPr>
                <a:t>d-states Cu, Cd</a:t>
              </a:r>
              <a:endParaRPr lang="en-US" sz="20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891243" y="3654957"/>
            <a:ext cx="2552226" cy="1345546"/>
            <a:chOff x="1891243" y="3654957"/>
            <a:chExt cx="2552226" cy="1345546"/>
          </a:xfrm>
        </p:grpSpPr>
        <p:sp>
          <p:nvSpPr>
            <p:cNvPr id="8" name="Oval 7"/>
            <p:cNvSpPr/>
            <p:nvPr/>
          </p:nvSpPr>
          <p:spPr>
            <a:xfrm rot="19144910">
              <a:off x="2144625" y="4508686"/>
              <a:ext cx="1528445" cy="491817"/>
            </a:xfrm>
            <a:prstGeom prst="ellipse">
              <a:avLst/>
            </a:prstGeom>
            <a:noFill/>
            <a:ln w="12700" cmpd="sng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891243" y="3654957"/>
              <a:ext cx="255222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rgbClr val="FF0000"/>
                  </a:solidFill>
                </a:rPr>
                <a:t>Heavy elements </a:t>
              </a:r>
              <a:r>
                <a:rPr lang="en-US" sz="2000" dirty="0" err="1" smtClean="0">
                  <a:solidFill>
                    <a:srgbClr val="FF0000"/>
                  </a:solidFill>
                </a:rPr>
                <a:t>Te</a:t>
              </a:r>
              <a:r>
                <a:rPr lang="en-US" sz="2000" dirty="0" smtClean="0">
                  <a:solidFill>
                    <a:srgbClr val="FF0000"/>
                  </a:solidFill>
                </a:rPr>
                <a:t>, </a:t>
              </a:r>
              <a:r>
                <a:rPr lang="en-US" sz="2000" dirty="0" err="1" smtClean="0">
                  <a:solidFill>
                    <a:srgbClr val="FF0000"/>
                  </a:solidFill>
                </a:rPr>
                <a:t>Pd</a:t>
              </a:r>
              <a:endParaRPr lang="en-US" sz="20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851086" y="1027468"/>
            <a:ext cx="4512523" cy="532727"/>
            <a:chOff x="3851086" y="1027468"/>
            <a:chExt cx="4512523" cy="532727"/>
          </a:xfrm>
        </p:grpSpPr>
        <p:cxnSp>
          <p:nvCxnSpPr>
            <p:cNvPr id="11" name="Straight Arrow Connector 10"/>
            <p:cNvCxnSpPr/>
            <p:nvPr/>
          </p:nvCxnSpPr>
          <p:spPr>
            <a:xfrm flipH="1">
              <a:off x="6999111" y="1560195"/>
              <a:ext cx="282223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3851086" y="1027468"/>
              <a:ext cx="451252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solidFill>
                    <a:srgbClr val="FF0000"/>
                  </a:solidFill>
                </a:rPr>
                <a:t>Experimental gaps are room temperature</a:t>
              </a:r>
              <a:endParaRPr lang="en-US" sz="20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9087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Some Statistics</a:t>
            </a:r>
            <a:endParaRPr lang="en-US" sz="3200" dirty="0"/>
          </a:p>
        </p:txBody>
      </p:sp>
      <p:pic>
        <p:nvPicPr>
          <p:cNvPr id="4" name="Picture 3" descr="Screen Shot 2015-09-06 at 08.14.4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67" y="2109611"/>
            <a:ext cx="3124200" cy="3416300"/>
          </a:xfrm>
          <a:prstGeom prst="rect">
            <a:avLst/>
          </a:prstGeom>
        </p:spPr>
      </p:pic>
      <p:pic>
        <p:nvPicPr>
          <p:cNvPr id="7" name="Content Placeholder 6" descr="Screen Shot 2015-09-06 at 08.15.41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530" r="-35530"/>
          <a:stretch>
            <a:fillRect/>
          </a:stretch>
        </p:blipFill>
        <p:spPr>
          <a:xfrm>
            <a:off x="3448743" y="2106605"/>
            <a:ext cx="6217355" cy="3419306"/>
          </a:xfrm>
        </p:spPr>
      </p:pic>
      <p:sp>
        <p:nvSpPr>
          <p:cNvPr id="8" name="TextBox 7"/>
          <p:cNvSpPr txBox="1"/>
          <p:nvPr/>
        </p:nvSpPr>
        <p:spPr>
          <a:xfrm>
            <a:off x="649115" y="1692112"/>
            <a:ext cx="3281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Parameters for convergence [</a:t>
            </a:r>
            <a:r>
              <a:rPr lang="en-US" dirty="0" err="1" smtClean="0"/>
              <a:t>eV</a:t>
            </a:r>
            <a:r>
              <a:rPr lang="en-US" dirty="0" smtClean="0"/>
              <a:t>]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622628" y="1692112"/>
            <a:ext cx="39970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</a:t>
            </a:r>
            <a:r>
              <a:rPr lang="en-US" baseline="-25000" dirty="0" smtClean="0"/>
              <a:t>0</a:t>
            </a:r>
            <a:r>
              <a:rPr lang="en-US" dirty="0" smtClean="0"/>
              <a:t>W</a:t>
            </a:r>
            <a:r>
              <a:rPr lang="en-US" baseline="-25000" dirty="0" smtClean="0"/>
              <a:t>0</a:t>
            </a:r>
            <a:r>
              <a:rPr lang="en-US" dirty="0" smtClean="0"/>
              <a:t>@PBE performance (</a:t>
            </a:r>
            <a:r>
              <a:rPr lang="en-US" dirty="0" err="1" smtClean="0"/>
              <a:t>T</a:t>
            </a:r>
            <a:r>
              <a:rPr lang="en-US" baseline="-25000" dirty="0" err="1" smtClean="0"/>
              <a:t>room</a:t>
            </a:r>
            <a:r>
              <a:rPr lang="en-US" dirty="0" smtClean="0"/>
              <a:t> </a:t>
            </a:r>
            <a:r>
              <a:rPr lang="en-US" dirty="0" err="1" smtClean="0"/>
              <a:t>exp</a:t>
            </a:r>
            <a:r>
              <a:rPr lang="en-US" dirty="0" smtClean="0"/>
              <a:t>) [</a:t>
            </a:r>
            <a:r>
              <a:rPr lang="en-US" dirty="0" err="1" smtClean="0"/>
              <a:t>eV</a:t>
            </a:r>
            <a:r>
              <a:rPr lang="en-US" dirty="0" smtClean="0"/>
              <a:t>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491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Empty states </a:t>
            </a:r>
            <a:r>
              <a:rPr lang="en-US" sz="3200" dirty="0" err="1" smtClean="0"/>
              <a:t>v.s</a:t>
            </a:r>
            <a:r>
              <a:rPr lang="en-US" sz="3200" dirty="0" smtClean="0"/>
              <a:t>. Sigma cutoff</a:t>
            </a:r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2897" r="-1158"/>
          <a:stretch/>
        </p:blipFill>
        <p:spPr>
          <a:xfrm>
            <a:off x="952816" y="1442591"/>
            <a:ext cx="7023727" cy="5415409"/>
          </a:xfrm>
        </p:spPr>
      </p:pic>
    </p:spTree>
    <p:extLst>
      <p:ext uri="{BB962C8B-B14F-4D97-AF65-F5344CB8AC3E}">
        <p14:creationId xmlns:p14="http://schemas.microsoft.com/office/powerpoint/2010/main" val="9630912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i="1" dirty="0">
                <a:latin typeface="Arial" charset="0"/>
              </a:rPr>
              <a:t>GW</a:t>
            </a:r>
            <a:r>
              <a:rPr lang="en-US" sz="3200" dirty="0">
                <a:latin typeface="Arial" charset="0"/>
              </a:rPr>
              <a:t> + BSE for solids: optical excitations</a:t>
            </a:r>
            <a:endParaRPr lang="de-DE" sz="3200" dirty="0">
              <a:latin typeface="Arial" charset="0"/>
            </a:endParaRPr>
          </a:p>
        </p:txBody>
      </p:sp>
      <p:sp>
        <p:nvSpPr>
          <p:cNvPr id="166916" name="Text Box 4"/>
          <p:cNvSpPr txBox="1">
            <a:spLocks noChangeArrowheads="1"/>
          </p:cNvSpPr>
          <p:nvPr/>
        </p:nvSpPr>
        <p:spPr bwMode="auto">
          <a:xfrm>
            <a:off x="250825" y="5949950"/>
            <a:ext cx="23542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/>
              <a:t>ONIDA, Rev Mod Phys 74, 601</a:t>
            </a:r>
            <a:r>
              <a:rPr lang="en-US"/>
              <a:t> </a:t>
            </a:r>
            <a:endParaRPr lang="de-DE"/>
          </a:p>
        </p:txBody>
      </p:sp>
      <p:sp>
        <p:nvSpPr>
          <p:cNvPr id="166917" name="Text Box 5"/>
          <p:cNvSpPr txBox="1">
            <a:spLocks noChangeArrowheads="1"/>
          </p:cNvSpPr>
          <p:nvPr/>
        </p:nvSpPr>
        <p:spPr bwMode="auto">
          <a:xfrm>
            <a:off x="4932363" y="5949950"/>
            <a:ext cx="2362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/>
              <a:t>VAN SETTEN PRB 83, 035422</a:t>
            </a:r>
            <a:r>
              <a:rPr lang="en-US"/>
              <a:t> </a:t>
            </a:r>
            <a:endParaRPr lang="de-DE"/>
          </a:p>
        </p:txBody>
      </p:sp>
      <p:sp>
        <p:nvSpPr>
          <p:cNvPr id="166918" name="Text Box 6"/>
          <p:cNvSpPr txBox="1">
            <a:spLocks noChangeArrowheads="1"/>
          </p:cNvSpPr>
          <p:nvPr/>
        </p:nvSpPr>
        <p:spPr bwMode="auto">
          <a:xfrm>
            <a:off x="6438900" y="1801813"/>
            <a:ext cx="641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/>
              <a:t>NaH</a:t>
            </a:r>
            <a:endParaRPr lang="de-DE"/>
          </a:p>
        </p:txBody>
      </p:sp>
      <p:pic>
        <p:nvPicPr>
          <p:cNvPr id="166919" name="Picture 7" descr="Na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547938"/>
            <a:ext cx="4059238" cy="304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6920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528888"/>
            <a:ext cx="3060700" cy="301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66921" name="Text Box 9"/>
          <p:cNvSpPr txBox="1">
            <a:spLocks noChangeArrowheads="1"/>
          </p:cNvSpPr>
          <p:nvPr/>
        </p:nvSpPr>
        <p:spPr bwMode="auto">
          <a:xfrm>
            <a:off x="1943100" y="1801813"/>
            <a:ext cx="8572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/>
              <a:t>Silicon</a:t>
            </a:r>
            <a:endParaRPr lang="de-DE"/>
          </a:p>
        </p:txBody>
      </p:sp>
      <p:sp>
        <p:nvSpPr>
          <p:cNvPr id="166922" name="Text Box 10"/>
          <p:cNvSpPr txBox="1">
            <a:spLocks noChangeArrowheads="1"/>
          </p:cNvSpPr>
          <p:nvPr/>
        </p:nvSpPr>
        <p:spPr bwMode="auto">
          <a:xfrm>
            <a:off x="1774825" y="4695825"/>
            <a:ext cx="104933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/>
              <a:t>G</a:t>
            </a:r>
            <a:r>
              <a:rPr lang="en-US" sz="1200" baseline="-25000"/>
              <a:t>0</a:t>
            </a:r>
            <a:r>
              <a:rPr lang="en-US" sz="1200"/>
              <a:t>W</a:t>
            </a:r>
            <a:r>
              <a:rPr lang="en-US" sz="1200" baseline="-25000"/>
              <a:t>0</a:t>
            </a:r>
            <a:r>
              <a:rPr lang="en-US" sz="1200"/>
              <a:t> + RPA</a:t>
            </a:r>
            <a:endParaRPr lang="de-DE" sz="1200"/>
          </a:p>
        </p:txBody>
      </p:sp>
      <p:sp>
        <p:nvSpPr>
          <p:cNvPr id="166923" name="Text Box 11"/>
          <p:cNvSpPr txBox="1">
            <a:spLocks noChangeArrowheads="1"/>
          </p:cNvSpPr>
          <p:nvPr/>
        </p:nvSpPr>
        <p:spPr bwMode="auto">
          <a:xfrm>
            <a:off x="339725" y="4303713"/>
            <a:ext cx="9683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/>
              <a:t>DFT + RPA</a:t>
            </a:r>
            <a:endParaRPr lang="de-DE" sz="1200"/>
          </a:p>
        </p:txBody>
      </p:sp>
      <p:sp>
        <p:nvSpPr>
          <p:cNvPr id="166924" name="Text Box 12"/>
          <p:cNvSpPr txBox="1">
            <a:spLocks noChangeArrowheads="1"/>
          </p:cNvSpPr>
          <p:nvPr/>
        </p:nvSpPr>
        <p:spPr bwMode="auto">
          <a:xfrm>
            <a:off x="1343025" y="2798763"/>
            <a:ext cx="44608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/>
              <a:t>Exp</a:t>
            </a:r>
            <a:endParaRPr lang="de-DE" sz="1200"/>
          </a:p>
        </p:txBody>
      </p:sp>
      <p:sp>
        <p:nvSpPr>
          <p:cNvPr id="166925" name="Text Box 13"/>
          <p:cNvSpPr txBox="1">
            <a:spLocks noChangeArrowheads="1"/>
          </p:cNvSpPr>
          <p:nvPr/>
        </p:nvSpPr>
        <p:spPr bwMode="auto">
          <a:xfrm>
            <a:off x="2378075" y="2297113"/>
            <a:ext cx="10414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200"/>
              <a:t>G</a:t>
            </a:r>
            <a:r>
              <a:rPr lang="en-US" sz="1200" baseline="-25000"/>
              <a:t>0</a:t>
            </a:r>
            <a:r>
              <a:rPr lang="en-US" sz="1200"/>
              <a:t>W</a:t>
            </a:r>
            <a:r>
              <a:rPr lang="en-US" sz="1200" baseline="-25000"/>
              <a:t>0</a:t>
            </a:r>
            <a:r>
              <a:rPr lang="en-US" sz="1200"/>
              <a:t> + BSE</a:t>
            </a:r>
            <a:endParaRPr lang="de-DE" sz="120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Collaborators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67371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 err="1" smtClean="0"/>
              <a:t>Matteo</a:t>
            </a:r>
            <a:r>
              <a:rPr lang="en-US" sz="2000" dirty="0" smtClean="0"/>
              <a:t> </a:t>
            </a:r>
            <a:r>
              <a:rPr lang="en-US" sz="2000" dirty="0" err="1" smtClean="0"/>
              <a:t>Giantomassi</a:t>
            </a:r>
            <a:r>
              <a:rPr lang="en-US" sz="2000" dirty="0" smtClean="0"/>
              <a:t> </a:t>
            </a:r>
          </a:p>
          <a:p>
            <a:r>
              <a:rPr lang="en-US" sz="2000" dirty="0" err="1" smtClean="0"/>
              <a:t>Geoffroy</a:t>
            </a:r>
            <a:r>
              <a:rPr lang="en-US" sz="2000" dirty="0" smtClean="0"/>
              <a:t> </a:t>
            </a:r>
            <a:r>
              <a:rPr lang="en-US" sz="2000" dirty="0" err="1" smtClean="0"/>
              <a:t>Hautier</a:t>
            </a:r>
            <a:endParaRPr lang="en-US" sz="2000" dirty="0" smtClean="0"/>
          </a:p>
          <a:p>
            <a:r>
              <a:rPr lang="en-US" sz="2000" dirty="0" err="1" smtClean="0"/>
              <a:t>Gian</a:t>
            </a:r>
            <a:r>
              <a:rPr lang="en-US" sz="2000" dirty="0" smtClean="0"/>
              <a:t>-Marco </a:t>
            </a:r>
            <a:r>
              <a:rPr lang="en-US" sz="2000" dirty="0" err="1" smtClean="0"/>
              <a:t>Rignanese</a:t>
            </a:r>
            <a:endParaRPr lang="en-US" sz="2000" dirty="0" smtClean="0"/>
          </a:p>
          <a:p>
            <a:r>
              <a:rPr lang="en-US" sz="2000" dirty="0" smtClean="0"/>
              <a:t>Xavier </a:t>
            </a:r>
            <a:r>
              <a:rPr lang="en-US" sz="2000" dirty="0" err="1" smtClean="0"/>
              <a:t>Gonze</a:t>
            </a:r>
            <a:endParaRPr lang="en-US" sz="2000" dirty="0" smtClean="0"/>
          </a:p>
          <a:p>
            <a:r>
              <a:rPr lang="en-US" sz="2000" dirty="0" smtClean="0"/>
              <a:t>Don </a:t>
            </a:r>
            <a:r>
              <a:rPr lang="en-US" sz="2000" dirty="0" err="1" smtClean="0"/>
              <a:t>Hamann</a:t>
            </a:r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smtClean="0"/>
              <a:t>Ferdinand Kaplan </a:t>
            </a:r>
          </a:p>
          <a:p>
            <a:r>
              <a:rPr lang="en-US" sz="2000" dirty="0" smtClean="0"/>
              <a:t>Florian </a:t>
            </a:r>
            <a:r>
              <a:rPr lang="en-US" sz="2000" dirty="0" err="1" smtClean="0"/>
              <a:t>Weigend</a:t>
            </a:r>
            <a:r>
              <a:rPr lang="en-US" sz="2000" dirty="0" smtClean="0"/>
              <a:t> </a:t>
            </a:r>
          </a:p>
          <a:p>
            <a:r>
              <a:rPr lang="en-US" sz="2000" dirty="0" smtClean="0"/>
              <a:t>Ferdinand Evers </a:t>
            </a:r>
          </a:p>
          <a:p>
            <a:endParaRPr lang="en-US" sz="2000" dirty="0" smtClean="0"/>
          </a:p>
          <a:p>
            <a:r>
              <a:rPr lang="en-US" sz="2000" dirty="0" smtClean="0"/>
              <a:t>Fabio Caruso (FHI Berlin)</a:t>
            </a:r>
          </a:p>
          <a:p>
            <a:r>
              <a:rPr lang="en-US" sz="2000" dirty="0" smtClean="0"/>
              <a:t>Patrick </a:t>
            </a:r>
            <a:r>
              <a:rPr lang="en-US" sz="2000" dirty="0" err="1" smtClean="0"/>
              <a:t>Rinke</a:t>
            </a:r>
            <a:r>
              <a:rPr lang="en-US" sz="2000" dirty="0" smtClean="0"/>
              <a:t> (FHI Berlin)</a:t>
            </a:r>
          </a:p>
          <a:p>
            <a:endParaRPr lang="en-US" sz="2000" dirty="0" smtClean="0"/>
          </a:p>
          <a:p>
            <a:r>
              <a:rPr lang="en-US" sz="2000" dirty="0" err="1" smtClean="0"/>
              <a:t>Sahar</a:t>
            </a:r>
            <a:r>
              <a:rPr lang="en-US" sz="2000" dirty="0" smtClean="0"/>
              <a:t> </a:t>
            </a:r>
            <a:r>
              <a:rPr lang="en-US" sz="2000" dirty="0" err="1" smtClean="0"/>
              <a:t>Sharifhades</a:t>
            </a:r>
            <a:r>
              <a:rPr lang="en-US" sz="2000" dirty="0" smtClean="0"/>
              <a:t> (</a:t>
            </a:r>
            <a:r>
              <a:rPr lang="en-US" sz="2000" dirty="0" smtClean="0">
                <a:latin typeface="Arial" charset="0"/>
              </a:rPr>
              <a:t>Berkeley Lab</a:t>
            </a:r>
            <a:r>
              <a:rPr lang="en-US" sz="2000" dirty="0" smtClean="0"/>
              <a:t>)</a:t>
            </a:r>
          </a:p>
          <a:p>
            <a:r>
              <a:rPr lang="de-DE" sz="2000" dirty="0" err="1" smtClean="0"/>
              <a:t>Jeffey</a:t>
            </a:r>
            <a:r>
              <a:rPr lang="de-DE" sz="2000" dirty="0" smtClean="0"/>
              <a:t> </a:t>
            </a:r>
            <a:r>
              <a:rPr lang="de-DE" sz="2000" dirty="0" err="1" smtClean="0"/>
              <a:t>Neaton</a:t>
            </a:r>
            <a:r>
              <a:rPr lang="de-DE" sz="2000" dirty="0" smtClean="0"/>
              <a:t> (</a:t>
            </a:r>
            <a:r>
              <a:rPr lang="en-US" sz="2000" dirty="0" smtClean="0">
                <a:latin typeface="Arial" charset="0"/>
              </a:rPr>
              <a:t>Berkeley Lab)</a:t>
            </a:r>
          </a:p>
          <a:p>
            <a:endParaRPr lang="en-US" sz="2000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4762" y="1479596"/>
            <a:ext cx="2429705" cy="5848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9808" y="2555776"/>
            <a:ext cx="1814576" cy="778448"/>
          </a:xfrm>
          <a:prstGeom prst="rect">
            <a:avLst/>
          </a:prstGeom>
        </p:spPr>
      </p:pic>
      <p:pic>
        <p:nvPicPr>
          <p:cNvPr id="9" name="Picture 8" descr="Screen Shot 2014-09-22 at 13.37.48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800" y="3738336"/>
            <a:ext cx="2556000" cy="53435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8224" y="4525342"/>
            <a:ext cx="1425775" cy="107218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00057" y="5891836"/>
            <a:ext cx="2187296" cy="52863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11437" y="1657373"/>
            <a:ext cx="1452557" cy="1142525"/>
          </a:xfrm>
          <a:prstGeom prst="rect">
            <a:avLst/>
          </a:prstGeom>
        </p:spPr>
      </p:pic>
      <p:pic>
        <p:nvPicPr>
          <p:cNvPr id="13" name="Picture 12" descr="kit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368" y="3575814"/>
            <a:ext cx="1812151" cy="886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182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Pseudo Dojo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64623"/>
          </a:xfrm>
        </p:spPr>
        <p:txBody>
          <a:bodyPr>
            <a:noAutofit/>
          </a:bodyPr>
          <a:lstStyle/>
          <a:p>
            <a:r>
              <a:rPr lang="en-US" sz="2400" dirty="0" smtClean="0"/>
              <a:t>Optimized Norm Conserving </a:t>
            </a:r>
            <a:r>
              <a:rPr lang="en-US" sz="2400" dirty="0" err="1" smtClean="0"/>
              <a:t>Vanderbild</a:t>
            </a:r>
            <a:r>
              <a:rPr lang="en-US" sz="2400" dirty="0" smtClean="0"/>
              <a:t> </a:t>
            </a:r>
            <a:r>
              <a:rPr lang="en-US" sz="2400" dirty="0"/>
              <a:t>Pseudo </a:t>
            </a:r>
            <a:r>
              <a:rPr lang="en-US" sz="2400" dirty="0" smtClean="0"/>
              <a:t>Potentials</a:t>
            </a:r>
          </a:p>
          <a:p>
            <a:pPr lvl="1"/>
            <a:r>
              <a:rPr lang="en-US" sz="2400" b="1" dirty="0" smtClean="0"/>
              <a:t>multiple projectors</a:t>
            </a:r>
          </a:p>
          <a:p>
            <a:pPr lvl="1"/>
            <a:r>
              <a:rPr lang="en-US" sz="2400" dirty="0"/>
              <a:t>m</a:t>
            </a:r>
            <a:r>
              <a:rPr lang="en-US" sz="2400" dirty="0" smtClean="0"/>
              <a:t>ultiple gradient constraints</a:t>
            </a:r>
          </a:p>
          <a:p>
            <a:pPr marL="0" indent="0">
              <a:buNone/>
            </a:pPr>
            <a:r>
              <a:rPr lang="en-US" sz="1600" dirty="0"/>
              <a:t>				</a:t>
            </a:r>
            <a:r>
              <a:rPr lang="en-US" sz="1600" dirty="0" smtClean="0"/>
              <a:t>					Don </a:t>
            </a:r>
            <a:r>
              <a:rPr lang="en-US" sz="1600" dirty="0" err="1" smtClean="0"/>
              <a:t>Hamann</a:t>
            </a:r>
            <a:r>
              <a:rPr lang="en-US" sz="1600" dirty="0" smtClean="0"/>
              <a:t> </a:t>
            </a:r>
            <a:r>
              <a:rPr lang="en-US" sz="1600" dirty="0"/>
              <a:t>(PRB 88, 085117 (2013))</a:t>
            </a:r>
          </a:p>
          <a:p>
            <a:endParaRPr lang="en-US" sz="2400" dirty="0" smtClean="0"/>
          </a:p>
          <a:p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Package to facilitate PSP</a:t>
            </a:r>
            <a:br>
              <a:rPr lang="en-US" sz="2400" dirty="0" smtClean="0"/>
            </a:br>
            <a:r>
              <a:rPr lang="en-US" sz="2400" dirty="0" smtClean="0"/>
              <a:t> generation</a:t>
            </a:r>
          </a:p>
          <a:p>
            <a:r>
              <a:rPr lang="en-US" sz="2400" dirty="0" smtClean="0"/>
              <a:t>Graphical interface</a:t>
            </a:r>
          </a:p>
          <a:p>
            <a:r>
              <a:rPr lang="en-US" sz="2400" dirty="0" smtClean="0"/>
              <a:t>Automatized testing (6)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1566" y="3716138"/>
            <a:ext cx="3952848" cy="2450766"/>
          </a:xfrm>
          <a:prstGeom prst="rect">
            <a:avLst/>
          </a:prstGeom>
        </p:spPr>
      </p:pic>
      <p:pic>
        <p:nvPicPr>
          <p:cNvPr id="5" name="Picture 4" descr="Screen Shot 2014-09-22 at 13.13.31.pn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256" y="3483204"/>
            <a:ext cx="2552700" cy="98669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9325" y="6462947"/>
            <a:ext cx="39208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6"/>
              </a:rPr>
              <a:t>http://www.pseudo-dojo.org/</a:t>
            </a:r>
            <a:r>
              <a:rPr lang="en-US" dirty="0" smtClean="0">
                <a:hlinkClick r:id="rId6"/>
              </a:rPr>
              <a:t>dojo.html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451566" y="2086893"/>
            <a:ext cx="445115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8000"/>
                </a:solidFill>
              </a:rPr>
              <a:t>Log derivatives made to agree up to 8 Ha</a:t>
            </a:r>
            <a:endParaRPr lang="en-US" sz="20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153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ONCVPSP PDv0.2</a:t>
            </a:r>
            <a:endParaRPr lang="en-US" dirty="0"/>
          </a:p>
        </p:txBody>
      </p:sp>
      <p:pic>
        <p:nvPicPr>
          <p:cNvPr id="81" name="Content Placeholder 80" descr="df-new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5" t="5780" r="5865" b="29655"/>
          <a:stretch/>
        </p:blipFill>
        <p:spPr>
          <a:xfrm>
            <a:off x="0" y="837305"/>
            <a:ext cx="9144000" cy="5131672"/>
          </a:xfrm>
        </p:spPr>
      </p:pic>
      <p:sp>
        <p:nvSpPr>
          <p:cNvPr id="3" name="TextBox 2"/>
          <p:cNvSpPr txBox="1"/>
          <p:nvPr/>
        </p:nvSpPr>
        <p:spPr>
          <a:xfrm>
            <a:off x="67736" y="6291453"/>
            <a:ext cx="8496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Mean low cutoff </a:t>
            </a:r>
            <a:r>
              <a:rPr lang="en-US" sz="2400" dirty="0" smtClean="0">
                <a:solidFill>
                  <a:srgbClr val="008000"/>
                </a:solidFill>
              </a:rPr>
              <a:t>27</a:t>
            </a:r>
            <a:r>
              <a:rPr lang="en-US" sz="2400" dirty="0" smtClean="0"/>
              <a:t> Ha (</a:t>
            </a:r>
            <a:r>
              <a:rPr lang="en-US" sz="2400" dirty="0" err="1" smtClean="0"/>
              <a:t>std</a:t>
            </a:r>
            <a:r>
              <a:rPr lang="en-US" sz="2400" dirty="0" smtClean="0"/>
              <a:t> 12 Ha), normal cutoff </a:t>
            </a:r>
            <a:r>
              <a:rPr lang="en-US" sz="2400" dirty="0" smtClean="0">
                <a:solidFill>
                  <a:srgbClr val="008000"/>
                </a:solidFill>
              </a:rPr>
              <a:t>33</a:t>
            </a:r>
            <a:r>
              <a:rPr lang="en-US" sz="2400" dirty="0" smtClean="0"/>
              <a:t> Ha (</a:t>
            </a:r>
            <a:r>
              <a:rPr lang="en-US" sz="2400" dirty="0" err="1" smtClean="0"/>
              <a:t>std</a:t>
            </a:r>
            <a:r>
              <a:rPr lang="en-US" sz="2400" dirty="0" smtClean="0"/>
              <a:t> 13 Ha)</a:t>
            </a:r>
            <a:endParaRPr lang="en-US" sz="2400" dirty="0"/>
          </a:p>
        </p:txBody>
      </p:sp>
      <p:pic>
        <p:nvPicPr>
          <p:cNvPr id="5" name="Picture 4" descr="Screen Shot 2014-09-22 at 13.13.31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020179" cy="78085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6002" y="5941876"/>
            <a:ext cx="756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</a:t>
            </a:r>
            <a:r>
              <a:rPr lang="en-US" dirty="0" err="1" smtClean="0"/>
              <a:t>meV</a:t>
            </a:r>
            <a:r>
              <a:rPr lang="en-US" dirty="0" smtClean="0"/>
              <a:t>]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864955" y="2709334"/>
            <a:ext cx="3757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(Comparing EOS against AE reference)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399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5-09-02 at 18.11.23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" t="5985" r="-94"/>
          <a:stretch/>
        </p:blipFill>
        <p:spPr>
          <a:xfrm>
            <a:off x="169333" y="2554111"/>
            <a:ext cx="5884334" cy="4255068"/>
          </a:xfrm>
        </p:spPr>
      </p:pic>
      <p:sp>
        <p:nvSpPr>
          <p:cNvPr id="6" name="TextBox 5"/>
          <p:cNvSpPr txBox="1"/>
          <p:nvPr/>
        </p:nvSpPr>
        <p:spPr>
          <a:xfrm>
            <a:off x="719670" y="5658557"/>
            <a:ext cx="29385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Single projector PP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8004" y="493894"/>
            <a:ext cx="259878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Carbon</a:t>
            </a:r>
          </a:p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log derivatives</a:t>
            </a:r>
            <a:endParaRPr lang="en-US" sz="32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4561542" y="5473891"/>
            <a:ext cx="3499615" cy="523220"/>
            <a:chOff x="4561542" y="5473891"/>
            <a:chExt cx="3499615" cy="523220"/>
          </a:xfrm>
        </p:grpSpPr>
        <p:sp>
          <p:nvSpPr>
            <p:cNvPr id="9" name="TextBox 8"/>
            <p:cNvSpPr txBox="1"/>
            <p:nvPr/>
          </p:nvSpPr>
          <p:spPr>
            <a:xfrm>
              <a:off x="6198423" y="5473891"/>
              <a:ext cx="186273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Ghost state</a:t>
              </a:r>
              <a:endParaRPr lang="en-US" sz="2800" dirty="0"/>
            </a:p>
          </p:txBody>
        </p:sp>
        <p:cxnSp>
          <p:nvCxnSpPr>
            <p:cNvPr id="11" name="Straight Arrow Connector 10"/>
            <p:cNvCxnSpPr>
              <a:endCxn id="9" idx="1"/>
            </p:cNvCxnSpPr>
            <p:nvPr/>
          </p:nvCxnSpPr>
          <p:spPr>
            <a:xfrm>
              <a:off x="4561542" y="5685558"/>
              <a:ext cx="1636881" cy="4994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7623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5-09-02 at 18.11.23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" t="5985" r="-94"/>
          <a:stretch/>
        </p:blipFill>
        <p:spPr>
          <a:xfrm>
            <a:off x="169333" y="2554111"/>
            <a:ext cx="5884334" cy="4255068"/>
          </a:xfrm>
        </p:spPr>
      </p:pic>
      <p:sp>
        <p:nvSpPr>
          <p:cNvPr id="6" name="TextBox 5"/>
          <p:cNvSpPr txBox="1"/>
          <p:nvPr/>
        </p:nvSpPr>
        <p:spPr>
          <a:xfrm>
            <a:off x="719670" y="5658557"/>
            <a:ext cx="29385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Single projector PP</a:t>
            </a:r>
            <a:endParaRPr lang="en-US" sz="2800" dirty="0">
              <a:solidFill>
                <a:srgbClr val="FF0000"/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112911" y="225779"/>
            <a:ext cx="6031089" cy="4303888"/>
            <a:chOff x="3112911" y="409222"/>
            <a:chExt cx="6031089" cy="4303888"/>
          </a:xfrm>
        </p:grpSpPr>
        <p:pic>
          <p:nvPicPr>
            <p:cNvPr id="5" name="Picture 4" descr="Screen Shot 2015-09-02 at 18.12.00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21"/>
            <a:stretch/>
          </p:blipFill>
          <p:spPr>
            <a:xfrm>
              <a:off x="3112911" y="409222"/>
              <a:ext cx="6031089" cy="4303888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3905959" y="3524956"/>
              <a:ext cx="229246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solidFill>
                    <a:srgbClr val="008000"/>
                  </a:solidFill>
                </a:rPr>
                <a:t>2</a:t>
              </a:r>
              <a:r>
                <a:rPr lang="en-US" sz="2800" b="1" dirty="0" smtClean="0">
                  <a:solidFill>
                    <a:srgbClr val="008000"/>
                  </a:solidFill>
                </a:rPr>
                <a:t> projector PP</a:t>
              </a:r>
              <a:endParaRPr lang="en-US" sz="2800" b="1" dirty="0">
                <a:solidFill>
                  <a:srgbClr val="008000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508004" y="493894"/>
            <a:ext cx="259878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Carbon</a:t>
            </a:r>
          </a:p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log derivatives</a:t>
            </a:r>
            <a:endParaRPr lang="en-US" sz="3200" dirty="0"/>
          </a:p>
        </p:txBody>
      </p:sp>
      <p:grpSp>
        <p:nvGrpSpPr>
          <p:cNvPr id="13" name="Group 12"/>
          <p:cNvGrpSpPr/>
          <p:nvPr/>
        </p:nvGrpSpPr>
        <p:grpSpPr>
          <a:xfrm>
            <a:off x="4561542" y="5473891"/>
            <a:ext cx="3499615" cy="523220"/>
            <a:chOff x="4561542" y="5473891"/>
            <a:chExt cx="3499615" cy="523220"/>
          </a:xfrm>
        </p:grpSpPr>
        <p:sp>
          <p:nvSpPr>
            <p:cNvPr id="9" name="TextBox 8"/>
            <p:cNvSpPr txBox="1"/>
            <p:nvPr/>
          </p:nvSpPr>
          <p:spPr>
            <a:xfrm>
              <a:off x="6198423" y="5473891"/>
              <a:ext cx="186273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 smtClean="0"/>
                <a:t>Ghost state</a:t>
              </a:r>
              <a:endParaRPr lang="en-US" sz="2800" dirty="0"/>
            </a:p>
          </p:txBody>
        </p:sp>
        <p:cxnSp>
          <p:nvCxnSpPr>
            <p:cNvPr id="11" name="Straight Arrow Connector 10"/>
            <p:cNvCxnSpPr>
              <a:endCxn id="9" idx="1"/>
            </p:cNvCxnSpPr>
            <p:nvPr/>
          </p:nvCxnSpPr>
          <p:spPr>
            <a:xfrm>
              <a:off x="4561542" y="5685558"/>
              <a:ext cx="1636881" cy="49943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309633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Benchmark set for molecules: </a:t>
            </a:r>
            <a:r>
              <a:rPr lang="en-US" i="1" dirty="0" smtClean="0"/>
              <a:t>GW</a:t>
            </a:r>
            <a:r>
              <a:rPr lang="en-US" dirty="0" smtClean="0"/>
              <a:t>100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>
                <a:latin typeface="Arial" charset="0"/>
              </a:rPr>
              <a:t>Collaboration </a:t>
            </a:r>
            <a:r>
              <a:rPr lang="en-US" dirty="0" smtClean="0">
                <a:latin typeface="Arial" charset="0"/>
              </a:rPr>
              <a:t>KIT Karlsruhe,  </a:t>
            </a:r>
            <a:r>
              <a:rPr lang="en-US" dirty="0">
                <a:latin typeface="Arial" charset="0"/>
              </a:rPr>
              <a:t>FHI Berlin and </a:t>
            </a:r>
            <a:r>
              <a:rPr lang="en-US" dirty="0" smtClean="0">
                <a:latin typeface="Arial" charset="0"/>
              </a:rPr>
              <a:t/>
            </a:r>
            <a:br>
              <a:rPr lang="en-US" dirty="0" smtClean="0">
                <a:latin typeface="Arial" charset="0"/>
              </a:rPr>
            </a:br>
            <a:r>
              <a:rPr lang="en-US" dirty="0" smtClean="0">
                <a:latin typeface="Arial" charset="0"/>
              </a:rPr>
              <a:t>Berkeley </a:t>
            </a:r>
            <a:r>
              <a:rPr lang="en-US" dirty="0">
                <a:latin typeface="Arial" charset="0"/>
              </a:rPr>
              <a:t>Lab US DoE</a:t>
            </a:r>
          </a:p>
          <a:p>
            <a:pPr lvl="1"/>
            <a:endParaRPr lang="en-US" dirty="0">
              <a:latin typeface="Arial" charset="0"/>
            </a:endParaRPr>
          </a:p>
          <a:p>
            <a:pPr lvl="1"/>
            <a:r>
              <a:rPr lang="en-US" dirty="0" smtClean="0">
                <a:latin typeface="Arial" charset="0"/>
              </a:rPr>
              <a:t>TURBOMOLE: </a:t>
            </a:r>
            <a:br>
              <a:rPr lang="en-US" dirty="0" smtClean="0">
                <a:latin typeface="Arial" charset="0"/>
              </a:rPr>
            </a:br>
            <a:r>
              <a:rPr lang="en-US" dirty="0" smtClean="0">
                <a:latin typeface="Arial" charset="0"/>
              </a:rPr>
              <a:t>Gaussian basis sets, spectral representation via </a:t>
            </a:r>
            <a:r>
              <a:rPr lang="en-US" dirty="0" err="1" smtClean="0">
                <a:latin typeface="Arial" charset="0"/>
              </a:rPr>
              <a:t>Casida</a:t>
            </a:r>
            <a:r>
              <a:rPr lang="en-US" dirty="0" smtClean="0">
                <a:latin typeface="Arial" charset="0"/>
              </a:rPr>
              <a:t> </a:t>
            </a:r>
            <a:endParaRPr lang="en-US" dirty="0">
              <a:latin typeface="Arial" charset="0"/>
            </a:endParaRPr>
          </a:p>
          <a:p>
            <a:pPr lvl="1"/>
            <a:endParaRPr lang="en-US" sz="1700" dirty="0">
              <a:latin typeface="Arial" charset="0"/>
            </a:endParaRPr>
          </a:p>
          <a:p>
            <a:pPr lvl="1"/>
            <a:r>
              <a:rPr lang="en-US" dirty="0" smtClean="0">
                <a:latin typeface="Arial" charset="0"/>
              </a:rPr>
              <a:t>FHI-Aims</a:t>
            </a:r>
            <a:r>
              <a:rPr lang="en-US" dirty="0">
                <a:latin typeface="Arial" charset="0"/>
              </a:rPr>
              <a:t>: </a:t>
            </a:r>
            <a:r>
              <a:rPr lang="en-US" dirty="0" smtClean="0">
                <a:latin typeface="Arial" charset="0"/>
              </a:rPr>
              <a:t/>
            </a:r>
            <a:br>
              <a:rPr lang="en-US" dirty="0" smtClean="0">
                <a:latin typeface="Arial" charset="0"/>
              </a:rPr>
            </a:br>
            <a:r>
              <a:rPr lang="en-US" dirty="0" smtClean="0">
                <a:latin typeface="Arial" charset="0"/>
              </a:rPr>
              <a:t>numerical local orbitals, analytic continuation</a:t>
            </a:r>
            <a:endParaRPr lang="en-US" dirty="0">
              <a:latin typeface="Arial" charset="0"/>
            </a:endParaRPr>
          </a:p>
          <a:p>
            <a:pPr lvl="1"/>
            <a:endParaRPr lang="en-US" sz="1700" dirty="0" smtClean="0">
              <a:latin typeface="Arial" charset="0"/>
            </a:endParaRPr>
          </a:p>
          <a:p>
            <a:pPr lvl="1"/>
            <a:r>
              <a:rPr lang="en-US" dirty="0" err="1" smtClean="0">
                <a:latin typeface="Arial" charset="0"/>
              </a:rPr>
              <a:t>Berkeley</a:t>
            </a:r>
            <a:r>
              <a:rPr lang="en-US" i="1" dirty="0" err="1" smtClean="0">
                <a:latin typeface="Arial" charset="0"/>
              </a:rPr>
              <a:t>GW</a:t>
            </a:r>
            <a:r>
              <a:rPr lang="en-US" i="1" dirty="0">
                <a:latin typeface="Arial" charset="0"/>
              </a:rPr>
              <a:t>:</a:t>
            </a:r>
            <a:r>
              <a:rPr lang="en-US" dirty="0">
                <a:latin typeface="Arial" charset="0"/>
              </a:rPr>
              <a:t> </a:t>
            </a:r>
            <a:br>
              <a:rPr lang="en-US" dirty="0">
                <a:latin typeface="Arial" charset="0"/>
              </a:rPr>
            </a:br>
            <a:r>
              <a:rPr lang="en-US" dirty="0" smtClean="0">
                <a:latin typeface="Arial" charset="0"/>
              </a:rPr>
              <a:t>plane </a:t>
            </a:r>
            <a:r>
              <a:rPr lang="en-US" dirty="0">
                <a:latin typeface="Arial" charset="0"/>
              </a:rPr>
              <a:t>waves, </a:t>
            </a:r>
            <a:r>
              <a:rPr lang="en-US" dirty="0" err="1" smtClean="0">
                <a:latin typeface="Arial" charset="0"/>
              </a:rPr>
              <a:t>plasmon</a:t>
            </a:r>
            <a:r>
              <a:rPr lang="en-US" dirty="0" smtClean="0">
                <a:latin typeface="Arial" charset="0"/>
              </a:rPr>
              <a:t> pole and real frequency integration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342900" lvl="1" indent="-342900">
              <a:buFont typeface="Arial"/>
              <a:buChar char="•"/>
            </a:pPr>
            <a:r>
              <a:rPr lang="en-US" dirty="0">
                <a:latin typeface="Arial" charset="0"/>
              </a:rPr>
              <a:t>5 different ways to evaluate the self-energy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Strictly converged all-electron reference values for IP and EA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97557" y="5970942"/>
            <a:ext cx="89325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8000"/>
                </a:solidFill>
              </a:rPr>
              <a:t>Test PP results against all electron references for molecular systems</a:t>
            </a:r>
            <a:br>
              <a:rPr lang="en-US" sz="2400" b="1" dirty="0" smtClean="0">
                <a:solidFill>
                  <a:srgbClr val="008000"/>
                </a:solidFill>
              </a:rPr>
            </a:br>
            <a:r>
              <a:rPr lang="en-US" sz="2400" b="1" dirty="0" err="1" smtClean="0">
                <a:solidFill>
                  <a:srgbClr val="008000"/>
                </a:solidFill>
              </a:rPr>
              <a:t>Sternheimer</a:t>
            </a:r>
            <a:r>
              <a:rPr lang="en-US" sz="2400" b="1" dirty="0" smtClean="0">
                <a:solidFill>
                  <a:srgbClr val="008000"/>
                </a:solidFill>
              </a:rPr>
              <a:t> </a:t>
            </a:r>
            <a:r>
              <a:rPr lang="en-US" sz="2400" b="1" i="1" dirty="0" smtClean="0">
                <a:solidFill>
                  <a:srgbClr val="008000"/>
                </a:solidFill>
              </a:rPr>
              <a:t>GW</a:t>
            </a:r>
            <a:r>
              <a:rPr lang="en-US" sz="2400" b="1" dirty="0" smtClean="0">
                <a:solidFill>
                  <a:srgbClr val="008000"/>
                </a:solidFill>
              </a:rPr>
              <a:t> in </a:t>
            </a:r>
            <a:r>
              <a:rPr lang="en-US" sz="2400" b="1" dirty="0" err="1" smtClean="0">
                <a:solidFill>
                  <a:srgbClr val="008000"/>
                </a:solidFill>
              </a:rPr>
              <a:t>Abinit</a:t>
            </a:r>
            <a:endParaRPr lang="en-US" sz="24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1729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i="1" dirty="0" smtClean="0"/>
              <a:t>GW</a:t>
            </a:r>
            <a:r>
              <a:rPr lang="en-US" sz="3200" dirty="0" smtClean="0"/>
              <a:t> in High Throughput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449733" cy="4525963"/>
          </a:xfrm>
        </p:spPr>
        <p:txBody>
          <a:bodyPr/>
          <a:lstStyle/>
          <a:p>
            <a:r>
              <a:rPr lang="en-US" dirty="0" smtClean="0"/>
              <a:t>‘</a:t>
            </a:r>
            <a:r>
              <a:rPr lang="en-US" sz="2800" dirty="0" smtClean="0"/>
              <a:t>additional’ difficulties</a:t>
            </a:r>
          </a:p>
          <a:p>
            <a:pPr lvl="1"/>
            <a:r>
              <a:rPr lang="en-US" sz="2400" dirty="0"/>
              <a:t>Pseudo potentials</a:t>
            </a:r>
          </a:p>
          <a:p>
            <a:pPr lvl="1"/>
            <a:r>
              <a:rPr lang="en-US" sz="2400" dirty="0" smtClean="0"/>
              <a:t>4 step calculation</a:t>
            </a:r>
          </a:p>
          <a:p>
            <a:pPr lvl="1"/>
            <a:r>
              <a:rPr lang="en-US" sz="2400" dirty="0" smtClean="0"/>
              <a:t>N</a:t>
            </a:r>
            <a:r>
              <a:rPr lang="en-US" sz="2400" baseline="30000" dirty="0" smtClean="0"/>
              <a:t>4</a:t>
            </a:r>
            <a:r>
              <a:rPr lang="en-US" sz="2400" dirty="0" smtClean="0"/>
              <a:t> scaling</a:t>
            </a:r>
          </a:p>
          <a:p>
            <a:pPr lvl="1"/>
            <a:r>
              <a:rPr lang="en-US" sz="2400" dirty="0" smtClean="0"/>
              <a:t>No ‘safe’ parameter set (converged results for all)</a:t>
            </a:r>
          </a:p>
          <a:p>
            <a:pPr lvl="1"/>
            <a:r>
              <a:rPr lang="en-US" sz="2400" dirty="0" smtClean="0"/>
              <a:t>No ‘safe’ computational settings </a:t>
            </a:r>
            <a:r>
              <a:rPr lang="en-US" sz="2400" dirty="0"/>
              <a:t>(# </a:t>
            </a:r>
            <a:r>
              <a:rPr lang="en-US" sz="2400" dirty="0" err="1"/>
              <a:t>cpu’s</a:t>
            </a:r>
            <a:r>
              <a:rPr lang="en-US" sz="2400" dirty="0"/>
              <a:t>, memory, time, ...)</a:t>
            </a:r>
            <a:endParaRPr lang="en-US" sz="2400" dirty="0" smtClean="0"/>
          </a:p>
          <a:p>
            <a:pPr lvl="1"/>
            <a:endParaRPr lang="en-US" sz="2400" dirty="0"/>
          </a:p>
          <a:p>
            <a:pPr lvl="1"/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399624" y="4488934"/>
            <a:ext cx="2527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DFT babysitting problem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467" y="5131324"/>
            <a:ext cx="1486427" cy="14864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456" y="4854916"/>
            <a:ext cx="1886656" cy="1861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86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i="1" dirty="0" smtClean="0"/>
              <a:t>GW</a:t>
            </a:r>
            <a:r>
              <a:rPr lang="en-US" sz="3200" dirty="0" smtClean="0"/>
              <a:t> in High Throughput</a:t>
            </a:r>
            <a:endParaRPr lang="en-US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399624" y="4488934"/>
            <a:ext cx="2465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GW</a:t>
            </a:r>
            <a:r>
              <a:rPr lang="en-US" dirty="0" smtClean="0"/>
              <a:t> babysitting problem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467" y="5131324"/>
            <a:ext cx="1486427" cy="1486427"/>
          </a:xfrm>
          <a:prstGeom prst="rect">
            <a:avLst/>
          </a:prstGeom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8449733" cy="4525963"/>
          </a:xfrm>
        </p:spPr>
        <p:txBody>
          <a:bodyPr/>
          <a:lstStyle/>
          <a:p>
            <a:r>
              <a:rPr lang="en-US" dirty="0" smtClean="0"/>
              <a:t>‘</a:t>
            </a:r>
            <a:r>
              <a:rPr lang="en-US" sz="2800" dirty="0" smtClean="0"/>
              <a:t>additional’ difficulties</a:t>
            </a:r>
          </a:p>
          <a:p>
            <a:pPr lvl="1"/>
            <a:r>
              <a:rPr lang="en-US" sz="2400" dirty="0"/>
              <a:t>Pseudo potentials</a:t>
            </a:r>
          </a:p>
          <a:p>
            <a:pPr lvl="1"/>
            <a:r>
              <a:rPr lang="en-US" sz="2400" dirty="0" smtClean="0"/>
              <a:t>4 step calculation</a:t>
            </a:r>
          </a:p>
          <a:p>
            <a:pPr lvl="1"/>
            <a:r>
              <a:rPr lang="en-US" sz="2400" dirty="0" smtClean="0"/>
              <a:t>N</a:t>
            </a:r>
            <a:r>
              <a:rPr lang="en-US" sz="2400" baseline="30000" dirty="0" smtClean="0"/>
              <a:t>4</a:t>
            </a:r>
            <a:r>
              <a:rPr lang="en-US" sz="2400" dirty="0" smtClean="0"/>
              <a:t> scaling</a:t>
            </a:r>
          </a:p>
          <a:p>
            <a:pPr lvl="1"/>
            <a:r>
              <a:rPr lang="en-US" sz="2400" dirty="0" smtClean="0"/>
              <a:t>No ‘safe’ parameter set (converged results for all)</a:t>
            </a:r>
          </a:p>
          <a:p>
            <a:pPr lvl="1"/>
            <a:r>
              <a:rPr lang="en-US" sz="2400" dirty="0" smtClean="0"/>
              <a:t>No ‘safe’ computational settings </a:t>
            </a:r>
            <a:r>
              <a:rPr lang="en-US" sz="2400" dirty="0"/>
              <a:t>(# </a:t>
            </a:r>
            <a:r>
              <a:rPr lang="en-US" sz="2400" dirty="0" err="1"/>
              <a:t>cpu’s</a:t>
            </a:r>
            <a:r>
              <a:rPr lang="en-US" sz="2400" dirty="0"/>
              <a:t>, memory, time, ...)</a:t>
            </a:r>
            <a:endParaRPr lang="en-US" sz="2400" dirty="0" smtClean="0"/>
          </a:p>
          <a:p>
            <a:pPr lvl="1"/>
            <a:endParaRPr lang="en-US" sz="2400" dirty="0"/>
          </a:p>
          <a:p>
            <a:pPr lvl="1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85208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"/>
          <p:cNvSpPr txBox="1">
            <a:spLocks/>
          </p:cNvSpPr>
          <p:nvPr/>
        </p:nvSpPr>
        <p:spPr>
          <a:xfrm>
            <a:off x="457199" y="1600200"/>
            <a:ext cx="861405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‘</a:t>
            </a:r>
            <a:r>
              <a:rPr lang="en-US" sz="2800" dirty="0" smtClean="0"/>
              <a:t>additional’ difficulties</a:t>
            </a:r>
          </a:p>
          <a:p>
            <a:pPr lvl="1"/>
            <a:r>
              <a:rPr lang="en-US" sz="2400" dirty="0" smtClean="0"/>
              <a:t>4 step calculation</a:t>
            </a:r>
          </a:p>
          <a:p>
            <a:pPr lvl="1"/>
            <a:r>
              <a:rPr lang="en-US" sz="2400" dirty="0" smtClean="0"/>
              <a:t>N</a:t>
            </a:r>
            <a:r>
              <a:rPr lang="en-US" sz="2400" baseline="30000" dirty="0" smtClean="0"/>
              <a:t>4</a:t>
            </a:r>
            <a:r>
              <a:rPr lang="en-US" sz="2400" dirty="0" smtClean="0"/>
              <a:t> scaling</a:t>
            </a:r>
          </a:p>
          <a:p>
            <a:pPr lvl="1"/>
            <a:r>
              <a:rPr lang="en-US" sz="2400" dirty="0" smtClean="0"/>
              <a:t>No ‘safe’ parameter set (converged results for all)</a:t>
            </a:r>
          </a:p>
          <a:p>
            <a:pPr lvl="1"/>
            <a:r>
              <a:rPr lang="en-US" sz="2400" dirty="0" smtClean="0"/>
              <a:t>No ‘safe’ computational settings </a:t>
            </a:r>
            <a:r>
              <a:rPr lang="en-US" sz="2400" dirty="0"/>
              <a:t>(# </a:t>
            </a:r>
            <a:r>
              <a:rPr lang="en-US" sz="2400" dirty="0" err="1"/>
              <a:t>cpu’s</a:t>
            </a:r>
            <a:r>
              <a:rPr lang="en-US" sz="2400" dirty="0"/>
              <a:t>, memory, time, ...)</a:t>
            </a:r>
            <a:endParaRPr lang="en-US" sz="2400" dirty="0" smtClean="0"/>
          </a:p>
          <a:p>
            <a:pPr lvl="1"/>
            <a:r>
              <a:rPr lang="en-US" sz="2400" dirty="0" smtClean="0"/>
              <a:t>Pseudo potentials ?</a:t>
            </a:r>
          </a:p>
          <a:p>
            <a:pPr lvl="1"/>
            <a:endParaRPr lang="en-US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399624" y="4488934"/>
            <a:ext cx="2465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GW</a:t>
            </a:r>
            <a:r>
              <a:rPr lang="en-US" dirty="0" smtClean="0"/>
              <a:t> babysitting problem</a:t>
            </a:r>
            <a:endParaRPr lang="en-US" dirty="0"/>
          </a:p>
        </p:txBody>
      </p:sp>
      <p:sp>
        <p:nvSpPr>
          <p:cNvPr id="42" name="Title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i="1" dirty="0" smtClean="0"/>
              <a:t>GW</a:t>
            </a:r>
            <a:r>
              <a:rPr lang="en-US" sz="3200" dirty="0" smtClean="0"/>
              <a:t> in High Throughput</a:t>
            </a:r>
            <a:endParaRPr lang="en-US" sz="3200" dirty="0"/>
          </a:p>
        </p:txBody>
      </p:sp>
      <p:grpSp>
        <p:nvGrpSpPr>
          <p:cNvPr id="26" name="Group 25"/>
          <p:cNvGrpSpPr/>
          <p:nvPr/>
        </p:nvGrpSpPr>
        <p:grpSpPr>
          <a:xfrm>
            <a:off x="0" y="505630"/>
            <a:ext cx="9071253" cy="6276009"/>
            <a:chOff x="0" y="505630"/>
            <a:chExt cx="9071253" cy="6276009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7467" y="5131324"/>
              <a:ext cx="1486427" cy="1486427"/>
            </a:xfrm>
            <a:prstGeom prst="rect">
              <a:avLst/>
            </a:prstGeom>
          </p:spPr>
        </p:pic>
        <p:grpSp>
          <p:nvGrpSpPr>
            <p:cNvPr id="28" name="Group 27"/>
            <p:cNvGrpSpPr/>
            <p:nvPr/>
          </p:nvGrpSpPr>
          <p:grpSpPr>
            <a:xfrm>
              <a:off x="457200" y="505630"/>
              <a:ext cx="8229600" cy="6224869"/>
              <a:chOff x="457200" y="505630"/>
              <a:chExt cx="8229600" cy="6224869"/>
            </a:xfrm>
          </p:grpSpPr>
          <p:grpSp>
            <p:nvGrpSpPr>
              <p:cNvPr id="32" name="Group 31"/>
              <p:cNvGrpSpPr/>
              <p:nvPr/>
            </p:nvGrpSpPr>
            <p:grpSpPr>
              <a:xfrm>
                <a:off x="457200" y="505630"/>
                <a:ext cx="7857068" cy="5947560"/>
                <a:chOff x="1032932" y="731031"/>
                <a:chExt cx="7857068" cy="5947560"/>
              </a:xfrm>
            </p:grpSpPr>
            <p:pic>
              <p:nvPicPr>
                <p:cNvPr id="35" name="Picture 34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5143500" y="4412938"/>
                  <a:ext cx="1364312" cy="1960711"/>
                </a:xfrm>
                <a:prstGeom prst="rect">
                  <a:avLst/>
                </a:prstGeom>
              </p:spPr>
            </p:pic>
            <p:pic>
              <p:nvPicPr>
                <p:cNvPr id="36" name="Picture 35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032932" y="731031"/>
                  <a:ext cx="1151467" cy="1085957"/>
                </a:xfrm>
                <a:prstGeom prst="rect">
                  <a:avLst/>
                </a:prstGeom>
              </p:spPr>
            </p:pic>
            <p:pic>
              <p:nvPicPr>
                <p:cNvPr id="37" name="Picture 36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944227" y="5284873"/>
                  <a:ext cx="1742574" cy="1393718"/>
                </a:xfrm>
                <a:prstGeom prst="rect">
                  <a:avLst/>
                </a:prstGeom>
              </p:spPr>
            </p:pic>
            <p:pic>
              <p:nvPicPr>
                <p:cNvPr id="38" name="Picture 37"/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5529111" y="2604224"/>
                  <a:ext cx="1107985" cy="952205"/>
                </a:xfrm>
                <a:prstGeom prst="rect">
                  <a:avLst/>
                </a:prstGeom>
              </p:spPr>
            </p:pic>
            <p:pic>
              <p:nvPicPr>
                <p:cNvPr id="39" name="Picture 38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7768167" y="1643039"/>
                  <a:ext cx="1121833" cy="1027693"/>
                </a:xfrm>
                <a:prstGeom prst="rect">
                  <a:avLst/>
                </a:prstGeom>
              </p:spPr>
            </p:pic>
            <p:pic>
              <p:nvPicPr>
                <p:cNvPr id="40" name="Picture 39"/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585684" y="4500156"/>
                  <a:ext cx="1156444" cy="1374382"/>
                </a:xfrm>
                <a:prstGeom prst="rect">
                  <a:avLst/>
                </a:prstGeom>
              </p:spPr>
            </p:pic>
            <p:pic>
              <p:nvPicPr>
                <p:cNvPr id="41" name="Picture 40"/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5367016" y="749642"/>
                  <a:ext cx="797014" cy="997406"/>
                </a:xfrm>
                <a:prstGeom prst="rect">
                  <a:avLst/>
                </a:prstGeom>
              </p:spPr>
            </p:pic>
          </p:grpSp>
          <p:pic>
            <p:nvPicPr>
              <p:cNvPr id="33" name="Picture 32"/>
              <p:cNvPicPr>
                <a:picLocks noChangeAspect="1"/>
              </p:cNvPicPr>
              <p:nvPr/>
            </p:nvPicPr>
            <p:blipFill rotWithShape="1">
              <a:blip r:embed="rId11"/>
              <a:srcRect t="3800" b="3270"/>
              <a:stretch/>
            </p:blipFill>
            <p:spPr>
              <a:xfrm>
                <a:off x="2615761" y="5649137"/>
                <a:ext cx="1163639" cy="1081362"/>
              </a:xfrm>
              <a:prstGeom prst="rect">
                <a:avLst/>
              </a:prstGeom>
            </p:spPr>
          </p:pic>
          <p:pic>
            <p:nvPicPr>
              <p:cNvPr id="34" name="Picture 33"/>
              <p:cNvPicPr>
                <a:picLocks noChangeAspect="1"/>
              </p:cNvPicPr>
              <p:nvPr/>
            </p:nvPicPr>
            <p:blipFill rotWithShape="1">
              <a:blip r:embed="rId12"/>
              <a:srcRect l="9882" r="11062" b="2890"/>
              <a:stretch/>
            </p:blipFill>
            <p:spPr>
              <a:xfrm>
                <a:off x="7552267" y="3286436"/>
                <a:ext cx="1134533" cy="1378567"/>
              </a:xfrm>
              <a:prstGeom prst="rect">
                <a:avLst/>
              </a:prstGeom>
            </p:spPr>
          </p:pic>
        </p:grpSp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0" y="2846044"/>
              <a:ext cx="920084" cy="969968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008933" y="1656204"/>
              <a:ext cx="1157463" cy="1437290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8314268" y="5808053"/>
              <a:ext cx="756985" cy="9735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8268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Summarizing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332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i="1" dirty="0" smtClean="0"/>
              <a:t>GW</a:t>
            </a:r>
            <a:endParaRPr lang="en-US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586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/>
          <p:cNvPicPr>
            <a:picLocks noChangeAspect="1"/>
          </p:cNvPicPr>
          <p:nvPr/>
        </p:nvPicPr>
        <p:blipFill rotWithShape="1">
          <a:blip r:embed="rId2"/>
          <a:srcRect l="18462" t="16289" r="16582" b="15521"/>
          <a:stretch/>
        </p:blipFill>
        <p:spPr>
          <a:xfrm>
            <a:off x="136008" y="3756279"/>
            <a:ext cx="2629463" cy="192993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0757" y="4885139"/>
            <a:ext cx="2401455" cy="5780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6057" y="4085872"/>
            <a:ext cx="1165482" cy="207085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445" y="2063662"/>
            <a:ext cx="2401455" cy="578025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H="1">
            <a:off x="1688133" y="2883271"/>
            <a:ext cx="1" cy="7599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6832879" y="5251873"/>
            <a:ext cx="650801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832880" y="5003050"/>
            <a:ext cx="650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5553" y="2682293"/>
            <a:ext cx="1141575" cy="1138285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 flipH="1" flipV="1">
            <a:off x="5256665" y="1981018"/>
            <a:ext cx="1" cy="5826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4160757" y="5750508"/>
            <a:ext cx="903612" cy="6746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7543" y="504458"/>
            <a:ext cx="1347885" cy="1347885"/>
          </a:xfrm>
          <a:prstGeom prst="rect">
            <a:avLst/>
          </a:prstGeom>
        </p:spPr>
      </p:pic>
      <p:cxnSp>
        <p:nvCxnSpPr>
          <p:cNvPr id="34" name="Straight Arrow Connector 33"/>
          <p:cNvCxnSpPr/>
          <p:nvPr/>
        </p:nvCxnSpPr>
        <p:spPr>
          <a:xfrm flipV="1">
            <a:off x="3570180" y="1626920"/>
            <a:ext cx="941007" cy="3884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H="1" flipV="1">
            <a:off x="5369206" y="4129217"/>
            <a:ext cx="1" cy="5826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5489455" y="2013169"/>
            <a:ext cx="0" cy="5826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4" name="Picture 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8933" y="5719715"/>
            <a:ext cx="1141575" cy="1138285"/>
          </a:xfrm>
          <a:prstGeom prst="rect">
            <a:avLst/>
          </a:prstGeom>
        </p:spPr>
      </p:pic>
      <p:cxnSp>
        <p:nvCxnSpPr>
          <p:cNvPr id="47" name="Straight Arrow Connector 46"/>
          <p:cNvCxnSpPr/>
          <p:nvPr/>
        </p:nvCxnSpPr>
        <p:spPr>
          <a:xfrm>
            <a:off x="1913206" y="5719715"/>
            <a:ext cx="484855" cy="43624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/>
          <p:cNvCxnSpPr/>
          <p:nvPr/>
        </p:nvCxnSpPr>
        <p:spPr>
          <a:xfrm flipH="1" flipV="1">
            <a:off x="3570180" y="2620911"/>
            <a:ext cx="914118" cy="5626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H="1">
            <a:off x="4035418" y="5594103"/>
            <a:ext cx="740135" cy="5618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28544" y="3045802"/>
            <a:ext cx="1583765" cy="6794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6008" y="6349628"/>
            <a:ext cx="2702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Storing flows in a database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236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Graphical interfaces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40" y="1435581"/>
            <a:ext cx="8238926" cy="5253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141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500" y="1366380"/>
            <a:ext cx="3342000" cy="2259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039" y="2240504"/>
            <a:ext cx="3250406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918" y="64248"/>
            <a:ext cx="3350865" cy="2223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Rectangle 5"/>
          <p:cNvSpPr>
            <a:spLocks/>
          </p:cNvSpPr>
          <p:nvPr/>
        </p:nvSpPr>
        <p:spPr bwMode="auto">
          <a:xfrm>
            <a:off x="5831086" y="6134212"/>
            <a:ext cx="2500313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spcBef>
                <a:spcPts val="1406"/>
              </a:spcBef>
            </a:pPr>
            <a:r>
              <a:rPr lang="en-US" sz="14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Ipython</a:t>
            </a:r>
            <a:r>
              <a:rPr lang="en-US" sz="14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notebook with full info: </a:t>
            </a:r>
            <a:r>
              <a:rPr lang="en-US" sz="1400" u="sng" dirty="0">
                <a:solidFill>
                  <a:srgbClr val="0044FE"/>
                </a:solidFill>
                <a:latin typeface="Helvetica" charset="0"/>
                <a:ea typeface="ＭＳ Ｐゴシック" charset="0"/>
                <a:cs typeface="Helvetica" charset="0"/>
                <a:sym typeface="Helvetica" charset="0"/>
                <a:hlinkClick r:id="rId5"/>
              </a:rPr>
              <a:t>H-high.ipynb</a:t>
            </a:r>
            <a:endParaRPr lang="en-US" sz="1400" u="sng" dirty="0">
              <a:solidFill>
                <a:srgbClr val="0044FE"/>
              </a:solidFill>
              <a:latin typeface="Helvetica" charset="0"/>
              <a:ea typeface="ＭＳ Ｐゴシック" charset="0"/>
              <a:cs typeface="Helvetica" charset="0"/>
              <a:sym typeface="Helvetica" charset="0"/>
            </a:endParaRPr>
          </a:p>
        </p:txBody>
      </p:sp>
      <p:sp>
        <p:nvSpPr>
          <p:cNvPr id="33805" name="Rectangle 13"/>
          <p:cNvSpPr>
            <a:spLocks/>
          </p:cNvSpPr>
          <p:nvPr/>
        </p:nvSpPr>
        <p:spPr bwMode="auto">
          <a:xfrm>
            <a:off x="6999102" y="2622271"/>
            <a:ext cx="473273" cy="223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spcBef>
                <a:spcPts val="1055"/>
              </a:spcBef>
            </a:pPr>
            <a:r>
              <a:rPr lang="en-US" sz="1000" b="1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EOS</a:t>
            </a:r>
          </a:p>
        </p:txBody>
      </p:sp>
      <p:cxnSp>
        <p:nvCxnSpPr>
          <p:cNvPr id="21" name="Straight Arrow Connector 20"/>
          <p:cNvCxnSpPr>
            <a:stCxn id="33793" idx="2"/>
            <a:endCxn id="20" idx="0"/>
          </p:cNvCxnSpPr>
          <p:nvPr/>
        </p:nvCxnSpPr>
        <p:spPr>
          <a:xfrm>
            <a:off x="1968500" y="3626278"/>
            <a:ext cx="0" cy="4320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20" idx="3"/>
            <a:endCxn id="33795" idx="1"/>
          </p:cNvCxnSpPr>
          <p:nvPr/>
        </p:nvCxnSpPr>
        <p:spPr>
          <a:xfrm flipV="1">
            <a:off x="3668889" y="3383504"/>
            <a:ext cx="1928150" cy="20746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20" idx="3"/>
            <a:endCxn id="33796" idx="1"/>
          </p:cNvCxnSpPr>
          <p:nvPr/>
        </p:nvCxnSpPr>
        <p:spPr>
          <a:xfrm flipV="1">
            <a:off x="3668889" y="1175994"/>
            <a:ext cx="2023029" cy="42821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268111" y="4058360"/>
            <a:ext cx="3400778" cy="2799640"/>
            <a:chOff x="1" y="3285553"/>
            <a:chExt cx="4045704" cy="2894775"/>
          </a:xfrm>
        </p:grpSpPr>
        <p:pic>
          <p:nvPicPr>
            <p:cNvPr id="20" name="Picture 1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74" t="13781" r="17699" b="16534"/>
            <a:stretch/>
          </p:blipFill>
          <p:spPr bwMode="auto">
            <a:xfrm>
              <a:off x="1" y="3285553"/>
              <a:ext cx="4045704" cy="289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2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720" t="16858" r="18971" b="14377"/>
            <a:stretch/>
          </p:blipFill>
          <p:spPr bwMode="auto">
            <a:xfrm flipV="1">
              <a:off x="1005602" y="4066835"/>
              <a:ext cx="2124057" cy="15690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Picture 10" descr="psdojo-si-phonons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971" y="4352581"/>
            <a:ext cx="3194805" cy="2407907"/>
          </a:xfrm>
          <a:prstGeom prst="rect">
            <a:avLst/>
          </a:prstGeom>
        </p:spPr>
      </p:pic>
      <p:cxnSp>
        <p:nvCxnSpPr>
          <p:cNvPr id="35" name="Straight Arrow Connector 34"/>
          <p:cNvCxnSpPr>
            <a:stCxn id="20" idx="3"/>
            <a:endCxn id="11" idx="1"/>
          </p:cNvCxnSpPr>
          <p:nvPr/>
        </p:nvCxnSpPr>
        <p:spPr>
          <a:xfrm>
            <a:off x="3668889" y="5458180"/>
            <a:ext cx="2109082" cy="9835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20" idx="3"/>
            <a:endCxn id="42" idx="0"/>
          </p:cNvCxnSpPr>
          <p:nvPr/>
        </p:nvCxnSpPr>
        <p:spPr>
          <a:xfrm>
            <a:off x="3668889" y="5458180"/>
            <a:ext cx="952024" cy="5043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2" name="Picture 4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98105" y="5962538"/>
            <a:ext cx="845616" cy="845616"/>
          </a:xfrm>
          <a:prstGeom prst="rect">
            <a:avLst/>
          </a:prstGeom>
        </p:spPr>
      </p:pic>
      <p:pic>
        <p:nvPicPr>
          <p:cNvPr id="33801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354" y="3787286"/>
            <a:ext cx="1390313" cy="334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8" name="Picture 17" descr="Screen Shot 2014-09-22 at 13.13.31.png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552700" cy="986694"/>
          </a:xfrm>
          <a:prstGeom prst="rect">
            <a:avLst/>
          </a:prstGeom>
        </p:spPr>
      </p:pic>
      <p:sp>
        <p:nvSpPr>
          <p:cNvPr id="33803" name="Rectangle 11"/>
          <p:cNvSpPr>
            <a:spLocks/>
          </p:cNvSpPr>
          <p:nvPr/>
        </p:nvSpPr>
        <p:spPr bwMode="auto">
          <a:xfrm>
            <a:off x="492641" y="3842916"/>
            <a:ext cx="51296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/>
          <a:p>
            <a:pPr>
              <a:spcBef>
                <a:spcPts val="1055"/>
              </a:spcBef>
            </a:pPr>
            <a:r>
              <a:rPr lang="en-US" sz="1400" b="1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Flows</a:t>
            </a:r>
          </a:p>
        </p:txBody>
      </p:sp>
    </p:spTree>
    <p:extLst>
      <p:ext uri="{BB962C8B-B14F-4D97-AF65-F5344CB8AC3E}">
        <p14:creationId xmlns:p14="http://schemas.microsoft.com/office/powerpoint/2010/main" val="4183445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Florian </a:t>
            </a:r>
            <a:r>
              <a:rPr lang="en-US" sz="2800" dirty="0" err="1" smtClean="0"/>
              <a:t>Weigend</a:t>
            </a:r>
            <a:r>
              <a:rPr lang="en-US" sz="2800" dirty="0" smtClean="0"/>
              <a:t> (KIT Karlsruhe)</a:t>
            </a:r>
          </a:p>
          <a:p>
            <a:r>
              <a:rPr lang="en-US" sz="2800" dirty="0" smtClean="0"/>
              <a:t>Ferdinand Evers (KIT Karlsruhe)</a:t>
            </a:r>
          </a:p>
          <a:p>
            <a:endParaRPr lang="en-US" sz="2800" dirty="0"/>
          </a:p>
          <a:p>
            <a:r>
              <a:rPr lang="en-US" sz="2800" dirty="0" smtClean="0"/>
              <a:t>Fabio Caruso (FHI Berlin)</a:t>
            </a:r>
          </a:p>
          <a:p>
            <a:r>
              <a:rPr lang="en-US" sz="2800" dirty="0" smtClean="0"/>
              <a:t>Patrick </a:t>
            </a:r>
            <a:r>
              <a:rPr lang="en-US" sz="2800" dirty="0" err="1" smtClean="0"/>
              <a:t>Rinke</a:t>
            </a:r>
            <a:r>
              <a:rPr lang="en-US" sz="2800" dirty="0" smtClean="0"/>
              <a:t> (FHI Berlin)</a:t>
            </a:r>
          </a:p>
          <a:p>
            <a:endParaRPr lang="en-US" sz="2800" dirty="0"/>
          </a:p>
          <a:p>
            <a:r>
              <a:rPr lang="en-US" sz="2800" dirty="0" err="1" smtClean="0"/>
              <a:t>Sahar</a:t>
            </a:r>
            <a:r>
              <a:rPr lang="en-US" sz="2800" dirty="0" smtClean="0"/>
              <a:t> </a:t>
            </a:r>
            <a:r>
              <a:rPr lang="en-US" sz="2800" dirty="0" err="1" smtClean="0"/>
              <a:t>Sharifhades</a:t>
            </a:r>
            <a:r>
              <a:rPr lang="en-US" sz="2800" dirty="0" smtClean="0"/>
              <a:t> (</a:t>
            </a:r>
            <a:r>
              <a:rPr lang="en-US" sz="2800" dirty="0">
                <a:latin typeface="Arial" charset="0"/>
              </a:rPr>
              <a:t>Berkeley </a:t>
            </a:r>
            <a:r>
              <a:rPr lang="en-US" sz="2800" dirty="0" smtClean="0">
                <a:latin typeface="Arial" charset="0"/>
              </a:rPr>
              <a:t>Lab</a:t>
            </a:r>
            <a:r>
              <a:rPr lang="en-US" sz="2800" dirty="0" smtClean="0"/>
              <a:t>)</a:t>
            </a:r>
          </a:p>
          <a:p>
            <a:r>
              <a:rPr lang="de-DE" sz="2800" dirty="0" err="1" smtClean="0"/>
              <a:t>Jeffey</a:t>
            </a:r>
            <a:r>
              <a:rPr lang="de-DE" sz="2800" dirty="0" smtClean="0"/>
              <a:t> </a:t>
            </a:r>
            <a:r>
              <a:rPr lang="de-DE" sz="2800" dirty="0" err="1"/>
              <a:t>Neaton</a:t>
            </a:r>
            <a:r>
              <a:rPr lang="de-DE" sz="2800" dirty="0"/>
              <a:t> </a:t>
            </a:r>
            <a:r>
              <a:rPr lang="de-DE" sz="2800" dirty="0" smtClean="0"/>
              <a:t>(</a:t>
            </a:r>
            <a:r>
              <a:rPr lang="en-US" sz="2800" dirty="0" smtClean="0">
                <a:latin typeface="Arial" charset="0"/>
              </a:rPr>
              <a:t>Berkeley Lab)</a:t>
            </a:r>
            <a:endParaRPr lang="en-US" sz="2800" dirty="0">
              <a:latin typeface="Arial" charset="0"/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 descr="Screen Shot 2014-09-22 at 13.37.4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243" y="1879597"/>
            <a:ext cx="2556000" cy="5343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9955" y="2950633"/>
            <a:ext cx="1587500" cy="1193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057" y="4930528"/>
            <a:ext cx="2187296" cy="52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9494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Acknowledgements</a:t>
            </a:r>
            <a:endParaRPr lang="de-DE">
              <a:latin typeface="Arial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/>
            <a:endParaRPr lang="en-US">
              <a:latin typeface="Arial" charset="0"/>
            </a:endParaRPr>
          </a:p>
          <a:p>
            <a:pPr eaLnBrk="1" hangingPunct="1"/>
            <a:r>
              <a:rPr lang="en-US">
                <a:latin typeface="Arial" charset="0"/>
              </a:rPr>
              <a:t>Prof. F. Evers</a:t>
            </a:r>
          </a:p>
          <a:p>
            <a:pPr eaLnBrk="1" hangingPunct="1"/>
            <a:endParaRPr lang="en-US">
              <a:latin typeface="Arial" charset="0"/>
            </a:endParaRPr>
          </a:p>
          <a:p>
            <a:pPr eaLnBrk="1" hangingPunct="1"/>
            <a:r>
              <a:rPr lang="en-US">
                <a:latin typeface="Arial" charset="0"/>
              </a:rPr>
              <a:t>Dr. F. Weigend</a:t>
            </a:r>
          </a:p>
          <a:p>
            <a:pPr eaLnBrk="1" hangingPunct="1"/>
            <a:endParaRPr lang="en-US">
              <a:latin typeface="Arial" charset="0"/>
            </a:endParaRPr>
          </a:p>
          <a:p>
            <a:pPr eaLnBrk="1" hangingPunct="1"/>
            <a:r>
              <a:rPr lang="en-US">
                <a:latin typeface="Arial" charset="0"/>
              </a:rPr>
              <a:t>Dipl.-Phys. F Kaplan</a:t>
            </a:r>
          </a:p>
          <a:p>
            <a:pPr eaLnBrk="1" hangingPunct="1">
              <a:buFontTx/>
              <a:buNone/>
            </a:pPr>
            <a:endParaRPr lang="en-US">
              <a:latin typeface="Arial" charset="0"/>
            </a:endParaRPr>
          </a:p>
          <a:p>
            <a:pPr eaLnBrk="1" hangingPunct="1"/>
            <a:endParaRPr lang="en-US">
              <a:latin typeface="Arial" charset="0"/>
            </a:endParaRPr>
          </a:p>
          <a:p>
            <a:pPr eaLnBrk="1" hangingPunct="1"/>
            <a:endParaRPr lang="en-US">
              <a:latin typeface="Arial" charset="0"/>
            </a:endParaRPr>
          </a:p>
          <a:p>
            <a:pPr eaLnBrk="1" hangingPunct="1"/>
            <a:r>
              <a:rPr lang="en-US">
                <a:latin typeface="Arial" charset="0"/>
              </a:rPr>
              <a:t>Center for Functional Nanostructures</a:t>
            </a:r>
            <a:endParaRPr lang="de-DE">
              <a:latin typeface="Arial" charset="0"/>
            </a:endParaRP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363" y="4943475"/>
            <a:ext cx="1800225" cy="93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713" y="2776538"/>
            <a:ext cx="1147762" cy="1620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50" y="968375"/>
            <a:ext cx="1346200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4488" y="1873250"/>
            <a:ext cx="1295400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/>
            <a:r>
              <a:rPr lang="en-US" sz="2000" dirty="0">
                <a:latin typeface="Arial" charset="0"/>
              </a:rPr>
              <a:t>Electron density parameterized by </a:t>
            </a:r>
            <a:r>
              <a:rPr lang="en-US" sz="2000" dirty="0">
                <a:solidFill>
                  <a:schemeClr val="accent2"/>
                </a:solidFill>
                <a:latin typeface="Arial" charset="0"/>
              </a:rPr>
              <a:t>KS single particle states</a:t>
            </a:r>
          </a:p>
          <a:p>
            <a:pPr eaLnBrk="1" hangingPunct="1"/>
            <a:endParaRPr lang="en-US" sz="2000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sz="2000" dirty="0">
              <a:latin typeface="Arial" charset="0"/>
            </a:endParaRPr>
          </a:p>
          <a:p>
            <a:pPr eaLnBrk="1" hangingPunct="1"/>
            <a:r>
              <a:rPr lang="en-US" sz="2000" dirty="0">
                <a:latin typeface="Arial" charset="0"/>
              </a:rPr>
              <a:t>Greens function in spectral representation, expressed in terms of </a:t>
            </a:r>
            <a:r>
              <a:rPr lang="en-US" sz="2000" dirty="0">
                <a:solidFill>
                  <a:schemeClr val="accent2"/>
                </a:solidFill>
                <a:latin typeface="Arial" charset="0"/>
              </a:rPr>
              <a:t>quasi-particle states</a:t>
            </a:r>
            <a:r>
              <a:rPr lang="en-US" sz="2000" dirty="0">
                <a:latin typeface="Arial" charset="0"/>
              </a:rPr>
              <a:t> leads to the quasi particle equation:</a:t>
            </a:r>
          </a:p>
          <a:p>
            <a:pPr eaLnBrk="1" hangingPunct="1"/>
            <a:endParaRPr lang="en-US" sz="2000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sz="2000" dirty="0">
              <a:latin typeface="Arial" charset="0"/>
            </a:endParaRPr>
          </a:p>
          <a:p>
            <a:pPr eaLnBrk="1" hangingPunct="1"/>
            <a:r>
              <a:rPr lang="en-US" sz="2000" dirty="0">
                <a:latin typeface="Arial" charset="0"/>
              </a:rPr>
              <a:t>The quasi-particle energies are the </a:t>
            </a:r>
            <a:r>
              <a:rPr lang="en-US" sz="2000" dirty="0">
                <a:solidFill>
                  <a:schemeClr val="accent2"/>
                </a:solidFill>
                <a:latin typeface="Arial" charset="0"/>
              </a:rPr>
              <a:t>electron removal and addition energies</a:t>
            </a:r>
            <a:endParaRPr lang="de-DE" sz="2000" dirty="0">
              <a:latin typeface="Arial" charset="0"/>
            </a:endParaRP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Arial" charset="0"/>
              </a:rPr>
              <a:t>KS </a:t>
            </a:r>
            <a:r>
              <a:rPr lang="en-US" dirty="0" err="1">
                <a:latin typeface="Arial" charset="0"/>
              </a:rPr>
              <a:t>v.s</a:t>
            </a:r>
            <a:r>
              <a:rPr lang="en-US" dirty="0">
                <a:latin typeface="Arial" charset="0"/>
              </a:rPr>
              <a:t>. Quasi-Particle equation</a:t>
            </a:r>
            <a:endParaRPr lang="de-DE" dirty="0">
              <a:latin typeface="Arial" charset="0"/>
            </a:endParaRPr>
          </a:p>
        </p:txBody>
      </p:sp>
      <p:sp>
        <p:nvSpPr>
          <p:cNvPr id="6153" name="Text Box 13"/>
          <p:cNvSpPr txBox="1">
            <a:spLocks noChangeArrowheads="1"/>
          </p:cNvSpPr>
          <p:nvPr/>
        </p:nvSpPr>
        <p:spPr bwMode="auto">
          <a:xfrm>
            <a:off x="4086225" y="5962650"/>
            <a:ext cx="49498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HEDIN Phys Rev </a:t>
            </a:r>
            <a:r>
              <a:rPr lang="en-US" sz="1200" b="1"/>
              <a:t>139</a:t>
            </a:r>
            <a:r>
              <a:rPr lang="en-US" sz="1200"/>
              <a:t>, A796, HYBERTSEN and LOUIE PRB 34, 5390</a:t>
            </a:r>
            <a:r>
              <a:rPr lang="en-US"/>
              <a:t> </a:t>
            </a:r>
            <a:endParaRPr lang="de-DE"/>
          </a:p>
        </p:txBody>
      </p:sp>
      <p:graphicFrame>
        <p:nvGraphicFramePr>
          <p:cNvPr id="6154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6517707"/>
              </p:ext>
            </p:extLst>
          </p:nvPr>
        </p:nvGraphicFramePr>
        <p:xfrm>
          <a:off x="444500" y="3974571"/>
          <a:ext cx="8255000" cy="13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50" name="Formel" r:id="rId4" imgW="5486400" imgH="914400" progId="Equation.3">
                  <p:embed/>
                </p:oleObj>
              </mc:Choice>
              <mc:Fallback>
                <p:oleObj name="Formel" r:id="rId4" imgW="5486400" imgH="914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" y="3974571"/>
                        <a:ext cx="8255000" cy="137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5092724"/>
              </p:ext>
            </p:extLst>
          </p:nvPr>
        </p:nvGraphicFramePr>
        <p:xfrm>
          <a:off x="746125" y="1966911"/>
          <a:ext cx="5386388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51" name="Equation" r:id="rId6" imgW="3581280" imgH="812520" progId="Equation.3">
                  <p:embed/>
                </p:oleObj>
              </mc:Choice>
              <mc:Fallback>
                <p:oleObj name="Equation" r:id="rId6" imgW="3581280" imgH="8125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125" y="1966911"/>
                        <a:ext cx="5386388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Straight Arrow Connector 6"/>
          <p:cNvCxnSpPr/>
          <p:nvPr/>
        </p:nvCxnSpPr>
        <p:spPr>
          <a:xfrm flipH="1">
            <a:off x="3781778" y="2130778"/>
            <a:ext cx="945444" cy="4901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5317067" y="4286955"/>
            <a:ext cx="945444" cy="49013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755446" y="1919113"/>
            <a:ext cx="3607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Local exchange-correlation potential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279113" y="3943527"/>
            <a:ext cx="28648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Non-local energy dependent</a:t>
            </a:r>
            <a:br>
              <a:rPr lang="en-US" dirty="0" smtClean="0"/>
            </a:br>
            <a:r>
              <a:rPr lang="en-US" dirty="0" smtClean="0"/>
              <a:t>non-</a:t>
            </a:r>
            <a:r>
              <a:rPr lang="en-US" dirty="0" err="1" smtClean="0"/>
              <a:t>hermitian</a:t>
            </a:r>
            <a:r>
              <a:rPr lang="en-US" dirty="0" smtClean="0"/>
              <a:t> self-energy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88607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GW</a:t>
            </a:r>
            <a:r>
              <a:rPr lang="en-US" dirty="0" smtClean="0"/>
              <a:t> wrapper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Python package that wraps around the </a:t>
            </a:r>
            <a:r>
              <a:rPr lang="en-US" sz="2800" dirty="0" err="1" smtClean="0"/>
              <a:t>ab</a:t>
            </a:r>
            <a:r>
              <a:rPr lang="en-US" sz="2800" dirty="0" smtClean="0"/>
              <a:t>-initio code</a:t>
            </a:r>
          </a:p>
          <a:p>
            <a:endParaRPr lang="en-US" sz="2800" dirty="0" smtClean="0"/>
          </a:p>
          <a:p>
            <a:r>
              <a:rPr lang="en-US" sz="2800" dirty="0" smtClean="0"/>
              <a:t>Options</a:t>
            </a:r>
            <a:endParaRPr lang="en-US" sz="2800" dirty="0"/>
          </a:p>
          <a:p>
            <a:pPr lvl="2"/>
            <a:r>
              <a:rPr lang="en-US" sz="2000" dirty="0" smtClean="0"/>
              <a:t>What </a:t>
            </a:r>
            <a:r>
              <a:rPr lang="en-US" sz="2000" dirty="0"/>
              <a:t>kind of </a:t>
            </a:r>
            <a:r>
              <a:rPr lang="en-US" sz="2000" i="1" dirty="0"/>
              <a:t>GW</a:t>
            </a:r>
          </a:p>
          <a:p>
            <a:pPr lvl="2"/>
            <a:r>
              <a:rPr lang="en-US" sz="2000" b="1" dirty="0" smtClean="0"/>
              <a:t>Convergence tolerance</a:t>
            </a:r>
            <a:endParaRPr lang="en-US" sz="2000" b="1" dirty="0"/>
          </a:p>
          <a:p>
            <a:endParaRPr lang="en-US" sz="2800" dirty="0" smtClean="0"/>
          </a:p>
          <a:p>
            <a:r>
              <a:rPr lang="en-US" sz="2800" dirty="0" smtClean="0"/>
              <a:t>Some </a:t>
            </a:r>
            <a:r>
              <a:rPr lang="en-US" sz="2800" dirty="0"/>
              <a:t>list of structures &gt; ‘fully’ converged </a:t>
            </a:r>
            <a:r>
              <a:rPr lang="en-US" sz="2800" i="1" dirty="0"/>
              <a:t>GW</a:t>
            </a:r>
            <a:r>
              <a:rPr lang="en-US" sz="2800" dirty="0"/>
              <a:t> results</a:t>
            </a:r>
          </a:p>
          <a:p>
            <a:endParaRPr lang="en-US" sz="2800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0933" y="6126163"/>
            <a:ext cx="2641600" cy="660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066" y="6126163"/>
            <a:ext cx="2641600" cy="63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8775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2D convergence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Si.p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756" t="7175" r="9095" b="6105"/>
          <a:stretch/>
        </p:blipFill>
        <p:spPr>
          <a:xfrm>
            <a:off x="1293684" y="1288398"/>
            <a:ext cx="6520972" cy="556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700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/>
          </p:cNvSpPr>
          <p:nvPr/>
        </p:nvSpPr>
        <p:spPr bwMode="auto">
          <a:xfrm>
            <a:off x="388441" y="1540370"/>
            <a:ext cx="7867055" cy="2174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spcBef>
                <a:spcPts val="703"/>
              </a:spcBef>
            </a:pPr>
            <a:r>
              <a:rPr lang="en-US" dirty="0"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Python package for: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post-processing </a:t>
            </a:r>
            <a:r>
              <a:rPr lang="en-US" sz="20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Abinit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results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generating input files automatically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creating and executing workflows </a:t>
            </a:r>
            <a: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(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relaxations, </a:t>
            </a:r>
            <a: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phonons, benchmarking, convergence studies, </a:t>
            </a:r>
            <a:r>
              <a:rPr lang="en-US" sz="2000" dirty="0" smtClean="0">
                <a:solidFill>
                  <a:srgbClr val="FF0000"/>
                </a:solidFill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PP testing</a:t>
            </a:r>
            <a: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, </a:t>
            </a:r>
            <a:r>
              <a:rPr lang="en-US" sz="2000" dirty="0">
                <a:solidFill>
                  <a:srgbClr val="FF0000"/>
                </a:solidFill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GW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...</a:t>
            </a:r>
            <a: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)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(I)Python(notebook) based tutorials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High throughput flows and high performance flows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endParaRPr lang="en-US" sz="2000" dirty="0" smtClean="0">
              <a:latin typeface="Helvetica" charset="0"/>
              <a:ea typeface="ＭＳ Ｐゴシック" charset="0"/>
              <a:cs typeface="Helvetica" charset="0"/>
              <a:sym typeface="Helvetica" charset="0"/>
            </a:endParaRPr>
          </a:p>
          <a:p>
            <a:pPr>
              <a:spcBef>
                <a:spcPts val="703"/>
              </a:spcBef>
              <a:buSzPct val="125000"/>
            </a:pPr>
            <a:endParaRPr lang="en-US" sz="2000" dirty="0">
              <a:latin typeface="Helvetica" charset="0"/>
              <a:ea typeface="ＭＳ Ｐゴシック" charset="0"/>
              <a:cs typeface="Helvetica" charset="0"/>
              <a:sym typeface="Helvetica" charset="0"/>
            </a:endParaRPr>
          </a:p>
        </p:txBody>
      </p:sp>
      <p:sp>
        <p:nvSpPr>
          <p:cNvPr id="19458" name="Rectangle 2"/>
          <p:cNvSpPr>
            <a:spLocks/>
          </p:cNvSpPr>
          <p:nvPr/>
        </p:nvSpPr>
        <p:spPr bwMode="auto">
          <a:xfrm>
            <a:off x="392906" y="3714750"/>
            <a:ext cx="8170664" cy="2661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pPr>
              <a:spcBef>
                <a:spcPts val="703"/>
              </a:spcBef>
            </a:pPr>
            <a:r>
              <a:rPr lang="en-US" dirty="0">
                <a:solidFill>
                  <a:schemeClr val="tx1"/>
                </a:solidFill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Why python?</a:t>
            </a:r>
            <a:endParaRPr lang="en-US" sz="2000" dirty="0">
              <a:latin typeface="Helvetica" charset="0"/>
              <a:ea typeface="ＭＳ Ｐゴシック" charset="0"/>
              <a:cs typeface="Helvetica" charset="0"/>
              <a:sym typeface="Helvetica" charset="0"/>
            </a:endParaRP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relatively easy to use and to learn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interactive environment (</a:t>
            </a:r>
            <a:r>
              <a:rPr lang="en-US" sz="20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IPython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, notebooks, GUIs)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excellent support for scientific applications (</a:t>
            </a:r>
            <a:r>
              <a:rPr lang="en-US" sz="20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scipy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, </a:t>
            </a:r>
            <a:r>
              <a:rPr lang="en-US" sz="2000" dirty="0">
                <a:solidFill>
                  <a:srgbClr val="FF0000"/>
                </a:solidFill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pandas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, </a:t>
            </a:r>
            <a:r>
              <a:rPr lang="en-US" sz="2000" dirty="0" err="1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matplotlib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...)</a:t>
            </a: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</a:t>
            </a:r>
            <a: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                    ecosystem</a:t>
            </a:r>
            <a:endParaRPr lang="en-US" sz="2000" dirty="0">
              <a:latin typeface="Helvetica" charset="0"/>
              <a:ea typeface="ＭＳ Ｐゴシック" charset="0"/>
              <a:cs typeface="Helvetica" charset="0"/>
              <a:sym typeface="Helvetica" charset="0"/>
            </a:endParaRPr>
          </a:p>
          <a:p>
            <a:pPr>
              <a:spcBef>
                <a:spcPts val="703"/>
              </a:spcBef>
              <a:buSzPct val="125000"/>
              <a:buFont typeface="Helvetica" charset="0"/>
              <a:buChar char="•"/>
            </a:pP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 tons </a:t>
            </a:r>
            <a:r>
              <a:rPr lang="en-US" sz="2000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of other </a:t>
            </a:r>
            <a:r>
              <a:rPr lang="en-US" sz="2000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libraries </a:t>
            </a: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2072" y="231056"/>
            <a:ext cx="3858741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rnd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26789"/>
            <a:ext cx="1330523" cy="1330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935" y="5389565"/>
            <a:ext cx="1727990" cy="43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718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0" t="16858" r="18971" b="14377"/>
          <a:stretch/>
        </p:blipFill>
        <p:spPr bwMode="auto">
          <a:xfrm>
            <a:off x="211694" y="1417638"/>
            <a:ext cx="5880386" cy="4343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610" y="4483513"/>
            <a:ext cx="3848271" cy="2449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DFPT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000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10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r>
              <a:rPr lang="en-US" sz="2400" dirty="0">
                <a:latin typeface="Arial" charset="0"/>
              </a:rPr>
              <a:t>Electron density parameterized by </a:t>
            </a:r>
            <a:r>
              <a:rPr lang="en-US" sz="2400" dirty="0">
                <a:solidFill>
                  <a:schemeClr val="accent2"/>
                </a:solidFill>
                <a:latin typeface="Arial" charset="0"/>
              </a:rPr>
              <a:t>KS single particle states</a:t>
            </a:r>
          </a:p>
          <a:p>
            <a:pPr eaLnBrk="1" hangingPunct="1"/>
            <a:endParaRPr lang="en-US" dirty="0">
              <a:latin typeface="Arial" charset="0"/>
            </a:endParaRPr>
          </a:p>
          <a:p>
            <a:pPr eaLnBrk="1" hangingPunct="1"/>
            <a:endParaRPr lang="en-US" sz="2800" dirty="0">
              <a:latin typeface="Arial" charset="0"/>
            </a:endParaRPr>
          </a:p>
          <a:p>
            <a:pPr eaLnBrk="1" hangingPunct="1"/>
            <a:endParaRPr lang="en-US" sz="2800" dirty="0">
              <a:latin typeface="Arial" charset="0"/>
            </a:endParaRPr>
          </a:p>
          <a:p>
            <a:pPr eaLnBrk="1" hangingPunct="1"/>
            <a:endParaRPr lang="en-US" dirty="0">
              <a:latin typeface="Arial" charset="0"/>
            </a:endParaRPr>
          </a:p>
        </p:txBody>
      </p:sp>
      <p:sp>
        <p:nvSpPr>
          <p:cNvPr id="16793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3200" dirty="0">
                <a:latin typeface="Arial" charset="0"/>
              </a:rPr>
              <a:t>KS </a:t>
            </a:r>
            <a:r>
              <a:rPr lang="en-US" sz="3200" dirty="0" err="1">
                <a:latin typeface="Arial" charset="0"/>
              </a:rPr>
              <a:t>v.s</a:t>
            </a:r>
            <a:r>
              <a:rPr lang="en-US" sz="3200" dirty="0">
                <a:latin typeface="Arial" charset="0"/>
              </a:rPr>
              <a:t>. Quasi-Particle equation</a:t>
            </a:r>
            <a:endParaRPr lang="de-DE" sz="3200" dirty="0">
              <a:latin typeface="Arial" charset="0"/>
            </a:endParaRPr>
          </a:p>
        </p:txBody>
      </p:sp>
      <p:sp>
        <p:nvSpPr>
          <p:cNvPr id="167940" name="Text Box 13"/>
          <p:cNvSpPr txBox="1">
            <a:spLocks noChangeArrowheads="1"/>
          </p:cNvSpPr>
          <p:nvPr/>
        </p:nvSpPr>
        <p:spPr bwMode="auto">
          <a:xfrm>
            <a:off x="4086225" y="5962650"/>
            <a:ext cx="49498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/>
              <a:t>HEDIN Phys Rev </a:t>
            </a:r>
            <a:r>
              <a:rPr lang="en-US" sz="1200" b="1"/>
              <a:t>139</a:t>
            </a:r>
            <a:r>
              <a:rPr lang="en-US" sz="1200"/>
              <a:t>, A796, HYBERTSEN and LOUIE PRB 34, 5390</a:t>
            </a:r>
            <a:r>
              <a:rPr lang="en-US"/>
              <a:t> </a:t>
            </a:r>
            <a:endParaRPr lang="de-DE"/>
          </a:p>
        </p:txBody>
      </p:sp>
      <p:graphicFrame>
        <p:nvGraphicFramePr>
          <p:cNvPr id="16794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882021"/>
              </p:ext>
            </p:extLst>
          </p:nvPr>
        </p:nvGraphicFramePr>
        <p:xfrm>
          <a:off x="746125" y="2348003"/>
          <a:ext cx="5386388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0" name="Formel" r:id="rId4" imgW="3581280" imgH="812520" progId="Equation.3">
                  <p:embed/>
                </p:oleObj>
              </mc:Choice>
              <mc:Fallback>
                <p:oleObj name="Formel" r:id="rId4" imgW="3581280" imgH="81252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125" y="2348003"/>
                        <a:ext cx="5386388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rgbClr val="000000">
                                  <a:alpha val="74998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Raman with </a:t>
            </a:r>
            <a:r>
              <a:rPr lang="en-US" dirty="0" smtClean="0">
                <a:latin typeface="Helvetica" charset="0"/>
                <a:ea typeface="ＭＳ Ｐゴシック" charset="0"/>
                <a:cs typeface="Helvetica" charset="0"/>
                <a:sym typeface="Helvetica" charset="0"/>
              </a:rPr>
              <a:t>frozen phonon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7" t="16332" r="16880" b="15365"/>
          <a:stretch/>
        </p:blipFill>
        <p:spPr bwMode="auto">
          <a:xfrm>
            <a:off x="457200" y="1417638"/>
            <a:ext cx="6034746" cy="439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994" y="4244127"/>
            <a:ext cx="3146006" cy="253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28746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Ecuteps</a:t>
            </a:r>
            <a:r>
              <a:rPr lang="en-US" dirty="0" smtClean="0"/>
              <a:t> 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798" r="-2924"/>
          <a:stretch/>
        </p:blipFill>
        <p:spPr>
          <a:xfrm>
            <a:off x="960276" y="1433128"/>
            <a:ext cx="6917772" cy="5434076"/>
          </a:xfrm>
        </p:spPr>
      </p:pic>
    </p:spTree>
    <p:extLst>
      <p:ext uri="{BB962C8B-B14F-4D97-AF65-F5344CB8AC3E}">
        <p14:creationId xmlns:p14="http://schemas.microsoft.com/office/powerpoint/2010/main" val="10037469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Abipy</a:t>
            </a:r>
            <a:r>
              <a:rPr lang="en-US" dirty="0" smtClean="0"/>
              <a:t> for teaching</a:t>
            </a:r>
          </a:p>
          <a:p>
            <a:r>
              <a:rPr lang="en-US" dirty="0" smtClean="0"/>
              <a:t>Different users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08956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0" y="1625600"/>
            <a:ext cx="6350000" cy="359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1893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Test results and Benchmarking</a:t>
            </a:r>
            <a:endParaRPr lang="de-DE">
              <a:latin typeface="Arial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/>
            <a:r>
              <a:rPr lang="en-US">
                <a:latin typeface="Arial" charset="0"/>
              </a:rPr>
              <a:t>Test set including:</a:t>
            </a:r>
          </a:p>
          <a:p>
            <a:pPr lvl="1" eaLnBrk="1" hangingPunct="1"/>
            <a:r>
              <a:rPr lang="en-US">
                <a:latin typeface="Arial" charset="0"/>
              </a:rPr>
              <a:t>H</a:t>
            </a:r>
            <a:r>
              <a:rPr lang="en-US" baseline="-25000">
                <a:latin typeface="Arial" charset="0"/>
              </a:rPr>
              <a:t>2</a:t>
            </a:r>
            <a:r>
              <a:rPr lang="en-US">
                <a:latin typeface="Arial" charset="0"/>
              </a:rPr>
              <a:t>, N</a:t>
            </a:r>
            <a:r>
              <a:rPr lang="en-US" baseline="-25000">
                <a:latin typeface="Arial" charset="0"/>
              </a:rPr>
              <a:t>2</a:t>
            </a:r>
            <a:r>
              <a:rPr lang="en-US">
                <a:latin typeface="Arial" charset="0"/>
              </a:rPr>
              <a:t>, F</a:t>
            </a:r>
            <a:r>
              <a:rPr lang="en-US" baseline="-25000">
                <a:latin typeface="Arial" charset="0"/>
              </a:rPr>
              <a:t>2</a:t>
            </a:r>
            <a:r>
              <a:rPr lang="en-US">
                <a:latin typeface="Arial" charset="0"/>
              </a:rPr>
              <a:t>, Li</a:t>
            </a:r>
            <a:r>
              <a:rPr lang="en-US" baseline="-25000">
                <a:latin typeface="Arial" charset="0"/>
              </a:rPr>
              <a:t>2</a:t>
            </a:r>
            <a:r>
              <a:rPr lang="en-US">
                <a:latin typeface="Arial" charset="0"/>
              </a:rPr>
              <a:t>, Na</a:t>
            </a:r>
            <a:r>
              <a:rPr lang="en-US" baseline="-25000">
                <a:latin typeface="Arial" charset="0"/>
              </a:rPr>
              <a:t>2</a:t>
            </a:r>
            <a:r>
              <a:rPr lang="en-US">
                <a:latin typeface="Arial" charset="0"/>
              </a:rPr>
              <a:t>, Cs</a:t>
            </a:r>
            <a:r>
              <a:rPr lang="en-US" baseline="-25000">
                <a:latin typeface="Arial" charset="0"/>
              </a:rPr>
              <a:t>2</a:t>
            </a:r>
          </a:p>
          <a:p>
            <a:pPr lvl="1" eaLnBrk="1" hangingPunct="1"/>
            <a:r>
              <a:rPr lang="en-US">
                <a:latin typeface="Arial" charset="0"/>
              </a:rPr>
              <a:t>NH</a:t>
            </a:r>
            <a:r>
              <a:rPr lang="en-US" baseline="-25000">
                <a:latin typeface="Arial" charset="0"/>
              </a:rPr>
              <a:t>3</a:t>
            </a:r>
            <a:r>
              <a:rPr lang="en-US">
                <a:latin typeface="Arial" charset="0"/>
              </a:rPr>
              <a:t>, SiH</a:t>
            </a:r>
            <a:r>
              <a:rPr lang="en-US" baseline="-25000">
                <a:latin typeface="Arial" charset="0"/>
              </a:rPr>
              <a:t>4</a:t>
            </a:r>
            <a:r>
              <a:rPr lang="en-US">
                <a:latin typeface="Arial" charset="0"/>
              </a:rPr>
              <a:t>, SF</a:t>
            </a:r>
            <a:r>
              <a:rPr lang="en-US" baseline="-25000">
                <a:latin typeface="Arial" charset="0"/>
              </a:rPr>
              <a:t>4</a:t>
            </a:r>
          </a:p>
          <a:p>
            <a:pPr lvl="1" eaLnBrk="1" hangingPunct="1"/>
            <a:r>
              <a:rPr lang="en-US">
                <a:latin typeface="Arial" charset="0"/>
              </a:rPr>
              <a:t>LiH, BF, CO</a:t>
            </a:r>
            <a:r>
              <a:rPr lang="en-US" baseline="-25000">
                <a:latin typeface="Arial" charset="0"/>
              </a:rPr>
              <a:t>2</a:t>
            </a:r>
            <a:r>
              <a:rPr lang="en-US">
                <a:latin typeface="Arial" charset="0"/>
              </a:rPr>
              <a:t>, H</a:t>
            </a:r>
            <a:r>
              <a:rPr lang="en-US" baseline="-25000">
                <a:latin typeface="Arial" charset="0"/>
              </a:rPr>
              <a:t>2</a:t>
            </a:r>
            <a:r>
              <a:rPr lang="en-US">
                <a:latin typeface="Arial" charset="0"/>
              </a:rPr>
              <a:t>O</a:t>
            </a:r>
          </a:p>
          <a:p>
            <a:pPr lvl="1" eaLnBrk="1" hangingPunct="1"/>
            <a:r>
              <a:rPr lang="en-US">
                <a:latin typeface="Arial" charset="0"/>
              </a:rPr>
              <a:t>Au</a:t>
            </a:r>
            <a:r>
              <a:rPr lang="en-US" baseline="-25000">
                <a:latin typeface="Arial" charset="0"/>
              </a:rPr>
              <a:t>2</a:t>
            </a:r>
            <a:r>
              <a:rPr lang="en-US">
                <a:latin typeface="Arial" charset="0"/>
              </a:rPr>
              <a:t>, Au</a:t>
            </a:r>
            <a:r>
              <a:rPr lang="en-US" baseline="-25000">
                <a:latin typeface="Arial" charset="0"/>
              </a:rPr>
              <a:t>4</a:t>
            </a:r>
          </a:p>
          <a:p>
            <a:pPr lvl="1" eaLnBrk="1" hangingPunct="1"/>
            <a:r>
              <a:rPr lang="en-US">
                <a:latin typeface="Arial" charset="0"/>
              </a:rPr>
              <a:t>Acetone, Acrolein, Ethylene, Isobutane</a:t>
            </a:r>
          </a:p>
          <a:p>
            <a:pPr lvl="1" eaLnBrk="1" hangingPunct="1"/>
            <a:r>
              <a:rPr lang="en-US">
                <a:latin typeface="Arial" charset="0"/>
              </a:rPr>
              <a:t>Methane – Butane, Benzene – Naphthacene </a:t>
            </a:r>
          </a:p>
          <a:p>
            <a:pPr lvl="1" eaLnBrk="1" hangingPunct="1">
              <a:buFontTx/>
              <a:buNone/>
            </a:pPr>
            <a:endParaRPr lang="en-US">
              <a:latin typeface="Arial" charset="0"/>
            </a:endParaRPr>
          </a:p>
          <a:p>
            <a:pPr eaLnBrk="1" hangingPunct="1"/>
            <a:r>
              <a:rPr lang="en-US">
                <a:latin typeface="Arial" charset="0"/>
              </a:rPr>
              <a:t>Method comparison</a:t>
            </a:r>
            <a:endParaRPr lang="de-DE">
              <a:latin typeface="Arial" charset="0"/>
            </a:endParaRPr>
          </a:p>
          <a:p>
            <a:pPr eaLnBrk="1" hangingPunct="1"/>
            <a:r>
              <a:rPr lang="en-US">
                <a:latin typeface="Arial" charset="0"/>
              </a:rPr>
              <a:t>Basis-set convergence</a:t>
            </a:r>
          </a:p>
          <a:p>
            <a:pPr eaLnBrk="1" hangingPunct="1"/>
            <a:r>
              <a:rPr lang="en-US">
                <a:latin typeface="Arial" charset="0"/>
              </a:rPr>
              <a:t>Functional dependence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>
                <a:latin typeface="Arial" charset="0"/>
              </a:rPr>
              <a:t>Method comparison ionization potentials </a:t>
            </a:r>
            <a:endParaRPr lang="de-DE">
              <a:latin typeface="Arial" charset="0"/>
            </a:endParaRPr>
          </a:p>
        </p:txBody>
      </p:sp>
      <p:pic>
        <p:nvPicPr>
          <p:cNvPr id="12291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492250"/>
            <a:ext cx="6211888" cy="4751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>
                <a:latin typeface="Arial" charset="0"/>
              </a:rPr>
              <a:t>Method comparison electron affinities</a:t>
            </a:r>
            <a:endParaRPr lang="de-DE">
              <a:latin typeface="Arial" charset="0"/>
            </a:endParaRPr>
          </a:p>
        </p:txBody>
      </p:sp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0" y="1358900"/>
            <a:ext cx="6172200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32" name="Group 20"/>
          <p:cNvGrpSpPr>
            <a:grpSpLocks/>
          </p:cNvGrpSpPr>
          <p:nvPr/>
        </p:nvGrpSpPr>
        <p:grpSpPr bwMode="auto">
          <a:xfrm>
            <a:off x="227013" y="2057400"/>
            <a:ext cx="5827712" cy="3195638"/>
            <a:chOff x="143" y="1296"/>
            <a:chExt cx="3282" cy="1671"/>
          </a:xfrm>
        </p:grpSpPr>
        <p:pic>
          <p:nvPicPr>
            <p:cNvPr id="13331" name="Picture 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675"/>
            <a:stretch>
              <a:fillRect/>
            </a:stretch>
          </p:blipFill>
          <p:spPr bwMode="auto">
            <a:xfrm>
              <a:off x="144" y="2633"/>
              <a:ext cx="3281" cy="3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13316" name="Picture 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1766"/>
            <a:stretch>
              <a:fillRect/>
            </a:stretch>
          </p:blipFill>
          <p:spPr bwMode="auto">
            <a:xfrm>
              <a:off x="143" y="1296"/>
              <a:ext cx="3281" cy="13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</p:pic>
      </p:grp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i="1">
                <a:latin typeface="Arial" charset="0"/>
              </a:rPr>
              <a:t>G</a:t>
            </a:r>
            <a:r>
              <a:rPr lang="en-US" i="1" baseline="-25000">
                <a:latin typeface="Arial" charset="0"/>
              </a:rPr>
              <a:t>0</a:t>
            </a:r>
            <a:r>
              <a:rPr lang="en-US" i="1">
                <a:latin typeface="Arial" charset="0"/>
              </a:rPr>
              <a:t>W</a:t>
            </a:r>
            <a:r>
              <a:rPr lang="en-US" i="1" baseline="-25000">
                <a:latin typeface="Arial" charset="0"/>
              </a:rPr>
              <a:t>0</a:t>
            </a:r>
            <a:r>
              <a:rPr lang="en-US">
                <a:latin typeface="Arial" charset="0"/>
              </a:rPr>
              <a:t> basis-set convergence</a:t>
            </a:r>
            <a:endParaRPr lang="de-DE">
              <a:latin typeface="Arial" charset="0"/>
            </a:endParaRPr>
          </a:p>
        </p:txBody>
      </p:sp>
      <p:sp>
        <p:nvSpPr>
          <p:cNvPr id="13315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334125" y="1189038"/>
            <a:ext cx="2557463" cy="4894262"/>
          </a:xfrm>
          <a:noFill/>
        </p:spPr>
        <p:txBody>
          <a:bodyPr/>
          <a:lstStyle/>
          <a:p>
            <a:pPr eaLnBrk="1" hangingPunct="1"/>
            <a:r>
              <a:rPr lang="en-US" sz="1800">
                <a:latin typeface="Arial" charset="0"/>
              </a:rPr>
              <a:t>Tested for all molecules</a:t>
            </a:r>
          </a:p>
          <a:p>
            <a:pPr eaLnBrk="1" hangingPunct="1"/>
            <a:endParaRPr lang="en-US" sz="1800">
              <a:latin typeface="Arial" charset="0"/>
            </a:endParaRPr>
          </a:p>
          <a:p>
            <a:pPr eaLnBrk="1" hangingPunct="1"/>
            <a:r>
              <a:rPr lang="en-US" sz="1800">
                <a:latin typeface="Arial" charset="0"/>
              </a:rPr>
              <a:t>In general linear extrapolation possible</a:t>
            </a:r>
            <a:br>
              <a:rPr lang="en-US" sz="1800">
                <a:latin typeface="Arial" charset="0"/>
              </a:rPr>
            </a:br>
            <a:r>
              <a:rPr lang="en-US" sz="1800">
                <a:latin typeface="Arial" charset="0"/>
              </a:rPr>
              <a:t>especially to the DEF2 results</a:t>
            </a:r>
          </a:p>
          <a:p>
            <a:pPr eaLnBrk="1" hangingPunct="1"/>
            <a:endParaRPr lang="en-US" sz="1800">
              <a:latin typeface="Arial" charset="0"/>
            </a:endParaRPr>
          </a:p>
          <a:p>
            <a:pPr eaLnBrk="1" hangingPunct="1"/>
            <a:r>
              <a:rPr lang="en-US" sz="1800">
                <a:latin typeface="Arial" charset="0"/>
              </a:rPr>
              <a:t>TZVPP in this test set converged within </a:t>
            </a:r>
            <a:br>
              <a:rPr lang="en-US" sz="1800">
                <a:latin typeface="Arial" charset="0"/>
              </a:rPr>
            </a:br>
            <a:r>
              <a:rPr lang="en-US" sz="1800">
                <a:latin typeface="Arial" charset="0"/>
              </a:rPr>
              <a:t>0.25 eV</a:t>
            </a:r>
          </a:p>
          <a:p>
            <a:pPr eaLnBrk="1" hangingPunct="1"/>
            <a:endParaRPr lang="en-US" sz="1800">
              <a:latin typeface="Arial" charset="0"/>
            </a:endParaRPr>
          </a:p>
        </p:txBody>
      </p:sp>
      <p:sp>
        <p:nvSpPr>
          <p:cNvPr id="13325" name="Text Box 13"/>
          <p:cNvSpPr txBox="1">
            <a:spLocks noChangeArrowheads="1"/>
          </p:cNvSpPr>
          <p:nvPr/>
        </p:nvSpPr>
        <p:spPr bwMode="auto">
          <a:xfrm>
            <a:off x="4238625" y="1265238"/>
            <a:ext cx="641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5C862A"/>
                </a:solidFill>
              </a:rPr>
              <a:t>SVP</a:t>
            </a:r>
            <a:endParaRPr lang="de-DE">
              <a:solidFill>
                <a:srgbClr val="5C862A"/>
              </a:solidFill>
            </a:endParaRPr>
          </a:p>
        </p:txBody>
      </p:sp>
      <p:sp>
        <p:nvSpPr>
          <p:cNvPr id="13326" name="Text Box 14"/>
          <p:cNvSpPr txBox="1">
            <a:spLocks noChangeArrowheads="1"/>
          </p:cNvSpPr>
          <p:nvPr/>
        </p:nvSpPr>
        <p:spPr bwMode="auto">
          <a:xfrm>
            <a:off x="2603500" y="1265238"/>
            <a:ext cx="768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5C862A"/>
                </a:solidFill>
              </a:rPr>
              <a:t>TZVP</a:t>
            </a:r>
            <a:endParaRPr lang="de-DE">
              <a:solidFill>
                <a:srgbClr val="5C862A"/>
              </a:solidFill>
            </a:endParaRPr>
          </a:p>
        </p:txBody>
      </p:sp>
      <p:sp>
        <p:nvSpPr>
          <p:cNvPr id="13327" name="Text Box 15"/>
          <p:cNvSpPr txBox="1">
            <a:spLocks noChangeArrowheads="1"/>
          </p:cNvSpPr>
          <p:nvPr/>
        </p:nvSpPr>
        <p:spPr bwMode="auto">
          <a:xfrm>
            <a:off x="2058988" y="1692275"/>
            <a:ext cx="920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5C862A"/>
                </a:solidFill>
              </a:rPr>
              <a:t>TZVPP</a:t>
            </a:r>
            <a:endParaRPr lang="de-DE">
              <a:solidFill>
                <a:srgbClr val="5C862A"/>
              </a:solidFill>
            </a:endParaRPr>
          </a:p>
        </p:txBody>
      </p:sp>
      <p:sp>
        <p:nvSpPr>
          <p:cNvPr id="13328" name="Text Box 16"/>
          <p:cNvSpPr txBox="1">
            <a:spLocks noChangeArrowheads="1"/>
          </p:cNvSpPr>
          <p:nvPr/>
        </p:nvSpPr>
        <p:spPr bwMode="auto">
          <a:xfrm>
            <a:off x="1296988" y="1263650"/>
            <a:ext cx="806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>
                <a:solidFill>
                  <a:srgbClr val="5C862A"/>
                </a:solidFill>
              </a:rPr>
              <a:t>QZVP</a:t>
            </a:r>
            <a:endParaRPr lang="de-DE">
              <a:solidFill>
                <a:srgbClr val="5C862A"/>
              </a:solidFill>
            </a:endParaRPr>
          </a:p>
        </p:txBody>
      </p:sp>
      <p:sp>
        <p:nvSpPr>
          <p:cNvPr id="13329" name="Text Box 17"/>
          <p:cNvSpPr txBox="1">
            <a:spLocks noChangeArrowheads="1"/>
          </p:cNvSpPr>
          <p:nvPr/>
        </p:nvSpPr>
        <p:spPr bwMode="auto">
          <a:xfrm>
            <a:off x="4217988" y="5291138"/>
            <a:ext cx="1073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cc-pVDZ</a:t>
            </a:r>
            <a:endParaRPr lang="de-DE"/>
          </a:p>
        </p:txBody>
      </p:sp>
      <p:sp>
        <p:nvSpPr>
          <p:cNvPr id="13330" name="Text Box 18"/>
          <p:cNvSpPr txBox="1">
            <a:spLocks noChangeArrowheads="1"/>
          </p:cNvSpPr>
          <p:nvPr/>
        </p:nvSpPr>
        <p:spPr bwMode="auto">
          <a:xfrm>
            <a:off x="612775" y="5291138"/>
            <a:ext cx="1035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cc-pV5Z</a:t>
            </a:r>
            <a:endParaRPr lang="de-DE"/>
          </a:p>
        </p:txBody>
      </p:sp>
      <p:sp>
        <p:nvSpPr>
          <p:cNvPr id="13333" name="Text Box 21"/>
          <p:cNvSpPr txBox="1">
            <a:spLocks noChangeArrowheads="1"/>
          </p:cNvSpPr>
          <p:nvPr/>
        </p:nvSpPr>
        <p:spPr bwMode="auto">
          <a:xfrm>
            <a:off x="1117600" y="5743575"/>
            <a:ext cx="10858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cc-pVQZ</a:t>
            </a:r>
            <a:endParaRPr lang="de-DE"/>
          </a:p>
        </p:txBody>
      </p:sp>
      <p:sp>
        <p:nvSpPr>
          <p:cNvPr id="13334" name="Text Box 22"/>
          <p:cNvSpPr txBox="1">
            <a:spLocks noChangeArrowheads="1"/>
          </p:cNvSpPr>
          <p:nvPr/>
        </p:nvSpPr>
        <p:spPr bwMode="auto">
          <a:xfrm>
            <a:off x="2132013" y="5291138"/>
            <a:ext cx="1047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cc-pVTZ</a:t>
            </a:r>
            <a:endParaRPr lang="de-DE"/>
          </a:p>
        </p:txBody>
      </p:sp>
      <p:sp>
        <p:nvSpPr>
          <p:cNvPr id="13335" name="Line 23"/>
          <p:cNvSpPr>
            <a:spLocks noChangeShapeType="1"/>
          </p:cNvSpPr>
          <p:nvPr/>
        </p:nvSpPr>
        <p:spPr bwMode="auto">
          <a:xfrm>
            <a:off x="449263" y="2347913"/>
            <a:ext cx="531812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337" name="Text Box 25"/>
          <p:cNvSpPr txBox="1">
            <a:spLocks noChangeArrowheads="1"/>
          </p:cNvSpPr>
          <p:nvPr/>
        </p:nvSpPr>
        <p:spPr bwMode="auto">
          <a:xfrm>
            <a:off x="50800" y="1811338"/>
            <a:ext cx="458788" cy="211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eaVert" wrap="none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Extrapolated results</a:t>
            </a:r>
            <a:endParaRPr lang="de-DE">
              <a:solidFill>
                <a:srgbClr val="FF0000"/>
              </a:solidFill>
            </a:endParaRPr>
          </a:p>
        </p:txBody>
      </p:sp>
      <p:sp>
        <p:nvSpPr>
          <p:cNvPr id="13338" name="Line 26"/>
          <p:cNvSpPr>
            <a:spLocks noChangeShapeType="1"/>
          </p:cNvSpPr>
          <p:nvPr/>
        </p:nvSpPr>
        <p:spPr bwMode="auto">
          <a:xfrm>
            <a:off x="450850" y="3492500"/>
            <a:ext cx="531813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35" grpId="0" animBg="1"/>
      <p:bldP spid="13337" grpId="0"/>
      <p:bldP spid="13338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Arial" charset="0"/>
              </a:rPr>
              <a:t>Basis set convergence</a:t>
            </a:r>
            <a:endParaRPr lang="de-DE">
              <a:latin typeface="Arial" charset="0"/>
            </a:endParaRPr>
          </a:p>
        </p:txBody>
      </p:sp>
      <p:pic>
        <p:nvPicPr>
          <p:cNvPr id="21507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7225" y="2089150"/>
            <a:ext cx="6362700" cy="3121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2674938"/>
            <a:ext cx="1887538" cy="168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1510" name="Line 6"/>
          <p:cNvSpPr>
            <a:spLocks noChangeShapeType="1"/>
          </p:cNvSpPr>
          <p:nvPr/>
        </p:nvSpPr>
        <p:spPr bwMode="auto">
          <a:xfrm>
            <a:off x="1679575" y="2325688"/>
            <a:ext cx="5202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21511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484"/>
          <a:stretch>
            <a:fillRect/>
          </a:stretch>
        </p:blipFill>
        <p:spPr bwMode="auto">
          <a:xfrm>
            <a:off x="503238" y="5230813"/>
            <a:ext cx="6211887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1254125" y="1263650"/>
            <a:ext cx="4095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Deviation from the extrapolated results</a:t>
            </a:r>
            <a:endParaRPr lang="de-DE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i="1">
                <a:latin typeface="Arial" charset="0"/>
              </a:rPr>
              <a:t>G</a:t>
            </a:r>
            <a:r>
              <a:rPr lang="en-US" i="1" baseline="-25000">
                <a:latin typeface="Arial" charset="0"/>
              </a:rPr>
              <a:t>0</a:t>
            </a:r>
            <a:r>
              <a:rPr lang="en-US" i="1">
                <a:latin typeface="Arial" charset="0"/>
              </a:rPr>
              <a:t>W</a:t>
            </a:r>
            <a:r>
              <a:rPr lang="en-US" i="1" baseline="-25000">
                <a:latin typeface="Arial" charset="0"/>
              </a:rPr>
              <a:t>0</a:t>
            </a:r>
            <a:r>
              <a:rPr lang="en-US">
                <a:latin typeface="Arial" charset="0"/>
              </a:rPr>
              <a:t> Functional dependence</a:t>
            </a:r>
            <a:endParaRPr lang="de-DE">
              <a:latin typeface="Arial" charset="0"/>
            </a:endParaRPr>
          </a:p>
        </p:txBody>
      </p:sp>
      <p:sp>
        <p:nvSpPr>
          <p:cNvPr id="14339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6011863" y="1198563"/>
            <a:ext cx="2736850" cy="4894262"/>
          </a:xfrm>
          <a:noFill/>
        </p:spPr>
        <p:txBody>
          <a:bodyPr/>
          <a:lstStyle/>
          <a:p>
            <a:pPr eaLnBrk="1" hangingPunct="1"/>
            <a:r>
              <a:rPr lang="en-US" sz="1800">
                <a:latin typeface="Arial" charset="0"/>
              </a:rPr>
              <a:t>Differences between G</a:t>
            </a:r>
            <a:r>
              <a:rPr lang="en-US" sz="1800" baseline="-25000">
                <a:latin typeface="Arial" charset="0"/>
              </a:rPr>
              <a:t>0</a:t>
            </a:r>
            <a:r>
              <a:rPr lang="en-US" sz="1800">
                <a:latin typeface="Arial" charset="0"/>
              </a:rPr>
              <a:t>W</a:t>
            </a:r>
            <a:r>
              <a:rPr lang="en-US" sz="1800" baseline="-25000">
                <a:latin typeface="Arial" charset="0"/>
              </a:rPr>
              <a:t>0</a:t>
            </a:r>
            <a:r>
              <a:rPr lang="en-US" sz="1800">
                <a:latin typeface="Arial" charset="0"/>
              </a:rPr>
              <a:t> results (</a:t>
            </a:r>
            <a:r>
              <a:rPr lang="el-GR" sz="1800">
                <a:latin typeface="Arial" charset="0"/>
              </a:rPr>
              <a:t>Δ</a:t>
            </a:r>
            <a:r>
              <a:rPr lang="de-DE" sz="1800">
                <a:latin typeface="Arial" charset="0"/>
              </a:rPr>
              <a:t>)</a:t>
            </a:r>
            <a:r>
              <a:rPr lang="en-US" sz="1800">
                <a:latin typeface="Arial" charset="0"/>
              </a:rPr>
              <a:t> are much smaller than deviations between the respective DFT results</a:t>
            </a:r>
            <a:r>
              <a:rPr lang="en-US" sz="1800">
                <a:solidFill>
                  <a:srgbClr val="FF0000"/>
                </a:solidFill>
                <a:latin typeface="Arial" charset="0"/>
              </a:rPr>
              <a:t> </a:t>
            </a:r>
          </a:p>
          <a:p>
            <a:pPr eaLnBrk="1" hangingPunct="1"/>
            <a:endParaRPr lang="en-US" sz="1800">
              <a:latin typeface="Arial" charset="0"/>
            </a:endParaRPr>
          </a:p>
          <a:p>
            <a:pPr eaLnBrk="1" hangingPunct="1"/>
            <a:r>
              <a:rPr lang="en-US" sz="1800">
                <a:latin typeface="Arial" charset="0"/>
              </a:rPr>
              <a:t>Largest differences for LiH, H</a:t>
            </a:r>
            <a:r>
              <a:rPr lang="en-US" sz="1800" baseline="-25000">
                <a:latin typeface="Arial" charset="0"/>
              </a:rPr>
              <a:t>2</a:t>
            </a:r>
            <a:r>
              <a:rPr lang="en-US" sz="1800">
                <a:latin typeface="Arial" charset="0"/>
              </a:rPr>
              <a:t>O and hydrocarbons with OH groups</a:t>
            </a:r>
          </a:p>
          <a:p>
            <a:pPr eaLnBrk="1" hangingPunct="1"/>
            <a:endParaRPr lang="en-US" sz="1800">
              <a:latin typeface="Arial" charset="0"/>
            </a:endParaRPr>
          </a:p>
          <a:p>
            <a:pPr eaLnBrk="1" hangingPunct="1"/>
            <a:endParaRPr lang="de-DE" sz="1800">
              <a:latin typeface="Arial" charset="0"/>
            </a:endParaRPr>
          </a:p>
        </p:txBody>
      </p:sp>
      <p:pic>
        <p:nvPicPr>
          <p:cNvPr id="14340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50" y="1725613"/>
            <a:ext cx="5694363" cy="4487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3375</TotalTime>
  <Words>2721</Words>
  <Application>Microsoft Macintosh PowerPoint</Application>
  <PresentationFormat>On-screen Show (4:3)</PresentationFormat>
  <Paragraphs>720</Paragraphs>
  <Slides>105</Slides>
  <Notes>20</Notes>
  <HiddenSlides>9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105</vt:i4>
      </vt:variant>
    </vt:vector>
  </HeadingPairs>
  <TitlesOfParts>
    <vt:vector size="108" baseType="lpstr">
      <vt:lpstr>Office Theme</vt:lpstr>
      <vt:lpstr>Formel</vt:lpstr>
      <vt:lpstr>Equation</vt:lpstr>
      <vt:lpstr>The GW-method  approaches for molecules and automatization for solids</vt:lpstr>
      <vt:lpstr>PowerPoint Presentation</vt:lpstr>
      <vt:lpstr>PowerPoint Presentation</vt:lpstr>
      <vt:lpstr>Computational approaches</vt:lpstr>
      <vt:lpstr>GW for solids: Bandgaps</vt:lpstr>
      <vt:lpstr>scGW for solids: Bandgaps</vt:lpstr>
      <vt:lpstr>GW + BSE for solids: optical excitations</vt:lpstr>
      <vt:lpstr>GW</vt:lpstr>
      <vt:lpstr>KS v.s. Quasi-Particle equation</vt:lpstr>
      <vt:lpstr>KS v.s. Quasi-Particle equation</vt:lpstr>
      <vt:lpstr>KS v.s. Quasi-Particle equation</vt:lpstr>
      <vt:lpstr>KS v.s. Quasi-Particle equation</vt:lpstr>
      <vt:lpstr>Zeroth order quasi particle equation</vt:lpstr>
      <vt:lpstr>Advantages</vt:lpstr>
      <vt:lpstr>Hedin Equations</vt:lpstr>
      <vt:lpstr>Hedin Equations</vt:lpstr>
      <vt:lpstr>In diagrams</vt:lpstr>
      <vt:lpstr>Molecular systems</vt:lpstr>
      <vt:lpstr>Analytic integration</vt:lpstr>
      <vt:lpstr>Analytic integration</vt:lpstr>
      <vt:lpstr>Reducible response function</vt:lpstr>
      <vt:lpstr>G0W0 and linearized QP equation</vt:lpstr>
      <vt:lpstr>Matrix elements</vt:lpstr>
      <vt:lpstr>Plasmon pole</vt:lpstr>
      <vt:lpstr>Analytic continuation</vt:lpstr>
      <vt:lpstr>Benchmark set for molecules: GW100  </vt:lpstr>
      <vt:lpstr>Basis-set extrapolation</vt:lpstr>
      <vt:lpstr>Hard to converge</vt:lpstr>
      <vt:lpstr>Problems when solving the QPE</vt:lpstr>
      <vt:lpstr>Method agreement</vt:lpstr>
      <vt:lpstr>Some numbers</vt:lpstr>
      <vt:lpstr>Further steps</vt:lpstr>
      <vt:lpstr>Approximations within G0W0</vt:lpstr>
      <vt:lpstr>Approximations within G0W0</vt:lpstr>
      <vt:lpstr>Approximations within G0W0</vt:lpstr>
      <vt:lpstr>(partial) self-consistency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(partial) self-consistency</vt:lpstr>
      <vt:lpstr>Approximations within G0W0</vt:lpstr>
      <vt:lpstr>High-throughput GW</vt:lpstr>
      <vt:lpstr>High-throughput GW</vt:lpstr>
      <vt:lpstr>Baby sitting</vt:lpstr>
      <vt:lpstr>Convergence studies</vt:lpstr>
      <vt:lpstr>Post processing</vt:lpstr>
      <vt:lpstr>Automatically for many structures</vt:lpstr>
      <vt:lpstr>GW in High Throughput</vt:lpstr>
      <vt:lpstr>PowerPoint Presentation</vt:lpstr>
      <vt:lpstr>PowerPoint Presentation</vt:lpstr>
      <vt:lpstr>PowerPoint Presentation</vt:lpstr>
      <vt:lpstr>Automatic GW flow</vt:lpstr>
      <vt:lpstr>Convergence study</vt:lpstr>
      <vt:lpstr>PowerPoint Presentation</vt:lpstr>
      <vt:lpstr>PowerPoint Presentation</vt:lpstr>
      <vt:lpstr>Automatic GW flow</vt:lpstr>
      <vt:lpstr>First application: GW160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Some Statistics</vt:lpstr>
      <vt:lpstr>Empty states v.s. Sigma cutoff</vt:lpstr>
      <vt:lpstr>Collaborators</vt:lpstr>
      <vt:lpstr>Pseudo Dojo</vt:lpstr>
      <vt:lpstr>ONCVPSP PDv0.2</vt:lpstr>
      <vt:lpstr>PowerPoint Presentation</vt:lpstr>
      <vt:lpstr>PowerPoint Presentation</vt:lpstr>
      <vt:lpstr>Benchmark set for molecules: GW100  </vt:lpstr>
      <vt:lpstr>GW in High Throughput</vt:lpstr>
      <vt:lpstr>GW in High Throughput</vt:lpstr>
      <vt:lpstr>PowerPoint Presentation</vt:lpstr>
      <vt:lpstr>Summarizing</vt:lpstr>
      <vt:lpstr>PowerPoint Presentation</vt:lpstr>
      <vt:lpstr>Graphical interfaces</vt:lpstr>
      <vt:lpstr>PowerPoint Presentation</vt:lpstr>
      <vt:lpstr>Collaborators</vt:lpstr>
      <vt:lpstr>Acknowledgements</vt:lpstr>
      <vt:lpstr>KS v.s. Quasi-Particle equation</vt:lpstr>
      <vt:lpstr>GW wrapper</vt:lpstr>
      <vt:lpstr>2D convergence problem</vt:lpstr>
      <vt:lpstr>PowerPoint Presentation</vt:lpstr>
      <vt:lpstr>DFPT</vt:lpstr>
      <vt:lpstr>Raman with frozen phonon</vt:lpstr>
      <vt:lpstr>Ecuteps ?</vt:lpstr>
      <vt:lpstr>PowerPoint Presentation</vt:lpstr>
      <vt:lpstr>PowerPoint Presentation</vt:lpstr>
      <vt:lpstr>Test results and Benchmarking</vt:lpstr>
      <vt:lpstr>Method comparison ionization potentials </vt:lpstr>
      <vt:lpstr>Method comparison electron affinities</vt:lpstr>
      <vt:lpstr>G0W0 basis-set convergence</vt:lpstr>
      <vt:lpstr>Basis set convergence</vt:lpstr>
      <vt:lpstr>G0W0 Functional dependence</vt:lpstr>
      <vt:lpstr>Open shell systems</vt:lpstr>
      <vt:lpstr>PowerPoint Presentation</vt:lpstr>
      <vt:lpstr>PowerPoint Presentation</vt:lpstr>
      <vt:lpstr>PowerPoint Presentation</vt:lpstr>
      <vt:lpstr>+</vt:lpstr>
      <vt:lpstr>Table of ONCVPSPs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GW-method;  approaches for molecules and automatization for solids</dc:title>
  <dc:creator>Michiel Van Setten</dc:creator>
  <cp:lastModifiedBy>Michiel Van Setten</cp:lastModifiedBy>
  <cp:revision>32</cp:revision>
  <dcterms:created xsi:type="dcterms:W3CDTF">2015-10-13T09:45:16Z</dcterms:created>
  <dcterms:modified xsi:type="dcterms:W3CDTF">2015-10-15T20:25:21Z</dcterms:modified>
</cp:coreProperties>
</file>