
<file path=[Content_Types].xml><?xml version="1.0" encoding="utf-8"?>
<Types xmlns="http://schemas.openxmlformats.org/package/2006/content-types">
  <Default Extension="jfif" ContentType="image/j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57" r:id="rId5"/>
    <p:sldId id="256" r:id="rId6"/>
    <p:sldId id="281" r:id="rId7"/>
    <p:sldId id="285" r:id="rId8"/>
    <p:sldId id="265" r:id="rId9"/>
    <p:sldId id="270" r:id="rId10"/>
    <p:sldId id="262" r:id="rId11"/>
    <p:sldId id="292" r:id="rId12"/>
    <p:sldId id="266" r:id="rId13"/>
    <p:sldId id="271" r:id="rId14"/>
    <p:sldId id="286" r:id="rId15"/>
    <p:sldId id="267" r:id="rId16"/>
    <p:sldId id="287" r:id="rId17"/>
    <p:sldId id="272" r:id="rId18"/>
    <p:sldId id="273" r:id="rId19"/>
    <p:sldId id="275" r:id="rId20"/>
    <p:sldId id="276" r:id="rId21"/>
    <p:sldId id="268" r:id="rId22"/>
    <p:sldId id="288" r:id="rId23"/>
    <p:sldId id="291" r:id="rId24"/>
    <p:sldId id="274" r:id="rId25"/>
    <p:sldId id="282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D3D"/>
    <a:srgbClr val="383535"/>
    <a:srgbClr val="C15811"/>
    <a:srgbClr val="A94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45" autoAdjust="0"/>
    <p:restoredTop sz="78705" autoAdjust="0"/>
  </p:normalViewPr>
  <p:slideViewPr>
    <p:cSldViewPr snapToGrid="0">
      <p:cViewPr>
        <p:scale>
          <a:sx n="50" d="100"/>
          <a:sy n="50" d="100"/>
        </p:scale>
        <p:origin x="1517" y="36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Classeur1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Classeur1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Feuil1!$J$2:$J$1497</cx:f>
        <cx:lvl ptCount="1496" formatCode="Standard">
          <cx:pt idx="0">-0.19</cx:pt>
          <cx:pt idx="1">-0.17999999999999999</cx:pt>
          <cx:pt idx="2">-0.050000000000000003</cx:pt>
          <cx:pt idx="3">0.080000000000000002</cx:pt>
          <cx:pt idx="4">-0.050000000000000003</cx:pt>
          <cx:pt idx="5">-0.22</cx:pt>
          <cx:pt idx="6">-0.17999999999999999</cx:pt>
          <cx:pt idx="7">-0.02</cx:pt>
          <cx:pt idx="8">-0.040000000000000001</cx:pt>
          <cx:pt idx="9">-0.13</cx:pt>
          <cx:pt idx="10">-0.14000000000000001</cx:pt>
          <cx:pt idx="11">0.029999999999999999</cx:pt>
          <cx:pt idx="12">0.080000000000000002</cx:pt>
          <cx:pt idx="13">-0.029999999999999999</cx:pt>
          <cx:pt idx="14">-0.070000000000000007</cx:pt>
          <cx:pt idx="15">-0.16</cx:pt>
          <cx:pt idx="16">-0.19</cx:pt>
          <cx:pt idx="17">-0.040000000000000001</cx:pt>
          <cx:pt idx="18">-0.040000000000000001</cx:pt>
          <cx:pt idx="19">0.080000000000000002</cx:pt>
          <cx:pt idx="20">-0.059999999999999998</cx:pt>
          <cx:pt idx="21">0</cx:pt>
          <cx:pt idx="22">0</cx:pt>
          <cx:pt idx="23">-0.17000000000000001</cx:pt>
          <cx:pt idx="24">-0.080000000000000002</cx:pt>
          <cx:pt idx="25">-0.040000000000000001</cx:pt>
          <cx:pt idx="26">-0.11</cx:pt>
          <cx:pt idx="27">0.23999999999999999</cx:pt>
          <cx:pt idx="28">0.11</cx:pt>
          <cx:pt idx="29">-0.070000000000000007</cx:pt>
          <cx:pt idx="30">0.17000000000000001</cx:pt>
          <cx:pt idx="31">-0.14000000000000001</cx:pt>
          <cx:pt idx="32">-0.050000000000000003</cx:pt>
          <cx:pt idx="33">-0.11</cx:pt>
          <cx:pt idx="34">-0.11</cx:pt>
          <cx:pt idx="35">-0.10000000000000001</cx:pt>
          <cx:pt idx="36">0.12</cx:pt>
          <cx:pt idx="37">-0.059999999999999998</cx:pt>
          <cx:pt idx="38">-0.02</cx:pt>
          <cx:pt idx="39">0.01</cx:pt>
          <cx:pt idx="40">0.10000000000000001</cx:pt>
          <cx:pt idx="41">-0.16</cx:pt>
          <cx:pt idx="42">0.11</cx:pt>
          <cx:pt idx="43">-0.050000000000000003</cx:pt>
          <cx:pt idx="44">0.080000000000000002</cx:pt>
          <cx:pt idx="45">0.19</cx:pt>
          <cx:pt idx="46">-0.029999999999999999</cx:pt>
          <cx:pt idx="47">0.10000000000000001</cx:pt>
          <cx:pt idx="48">0.01</cx:pt>
          <cx:pt idx="49">-0.12</cx:pt>
          <cx:pt idx="50">0.059999999999999998</cx:pt>
          <cx:pt idx="51">0.10000000000000001</cx:pt>
          <cx:pt idx="52">-0.01</cx:pt>
          <cx:pt idx="53">-0.01</cx:pt>
          <cx:pt idx="54">-0.040000000000000001</cx:pt>
          <cx:pt idx="55">-0.070000000000000007</cx:pt>
          <cx:pt idx="56">-0.089999999999999997</cx:pt>
          <cx:pt idx="57">-0.22</cx:pt>
          <cx:pt idx="58">-0.089999999999999997</cx:pt>
          <cx:pt idx="59">-0.070000000000000007</cx:pt>
          <cx:pt idx="60">-0.14000000000000001</cx:pt>
          <cx:pt idx="61">-0.070000000000000007</cx:pt>
          <cx:pt idx="62">-0.01</cx:pt>
          <cx:pt idx="63">0.040000000000000001</cx:pt>
          <cx:pt idx="64">0.070000000000000007</cx:pt>
          <cx:pt idx="65">-0.10000000000000001</cx:pt>
          <cx:pt idx="66">0.10000000000000001</cx:pt>
          <cx:pt idx="67">0.080000000000000002</cx:pt>
          <cx:pt idx="68">0.02</cx:pt>
          <cx:pt idx="69">-0.17999999999999999</cx:pt>
          <cx:pt idx="70">0.059999999999999998</cx:pt>
          <cx:pt idx="71">-0.14000000000000001</cx:pt>
          <cx:pt idx="72">-0.17999999999999999</cx:pt>
          <cx:pt idx="73">-0.070000000000000007</cx:pt>
          <cx:pt idx="74">-0.01</cx:pt>
          <cx:pt idx="75">-0.23000000000000001</cx:pt>
          <cx:pt idx="76">-0.11</cx:pt>
          <cx:pt idx="77">-0.040000000000000001</cx:pt>
          <cx:pt idx="78">0.029999999999999999</cx:pt>
          <cx:pt idx="79">-0.11</cx:pt>
          <cx:pt idx="80">-0.089999999999999997</cx:pt>
          <cx:pt idx="81">0.13</cx:pt>
          <cx:pt idx="82">0.059999999999999998</cx:pt>
          <cx:pt idx="83">0.01</cx:pt>
          <cx:pt idx="84">-0.11</cx:pt>
          <cx:pt idx="85">-0.02</cx:pt>
          <cx:pt idx="86">0.029999999999999999</cx:pt>
          <cx:pt idx="87">0.02</cx:pt>
          <cx:pt idx="88">0.080000000000000002</cx:pt>
          <cx:pt idx="89">-0.10000000000000001</cx:pt>
          <cx:pt idx="90">0.080000000000000002</cx:pt>
          <cx:pt idx="91">-0.080000000000000002</cx:pt>
          <cx:pt idx="92">0.059999999999999998</cx:pt>
          <cx:pt idx="93">-0.059999999999999998</cx:pt>
          <cx:pt idx="94">-0.029999999999999999</cx:pt>
          <cx:pt idx="95">-0.25</cx:pt>
          <cx:pt idx="96">0.13</cx:pt>
          <cx:pt idx="97">0.10000000000000001</cx:pt>
          <cx:pt idx="98">-0.14000000000000001</cx:pt>
          <cx:pt idx="99">-0.059999999999999998</cx:pt>
          <cx:pt idx="100">-0.12</cx:pt>
          <cx:pt idx="101">0</cx:pt>
          <cx:pt idx="102">-0.23000000000000001</cx:pt>
          <cx:pt idx="103">-0.20999999999999999</cx:pt>
          <cx:pt idx="104">-0.01</cx:pt>
          <cx:pt idx="105">0.029999999999999999</cx:pt>
          <cx:pt idx="106">-0.089999999999999997</cx:pt>
          <cx:pt idx="107">-0.27000000000000002</cx:pt>
          <cx:pt idx="108">-0.080000000000000002</cx:pt>
          <cx:pt idx="109">0.01</cx:pt>
          <cx:pt idx="110">-0.070000000000000007</cx:pt>
          <cx:pt idx="111">-0.059999999999999998</cx:pt>
          <cx:pt idx="112">-0.040000000000000001</cx:pt>
          <cx:pt idx="113">-0.17999999999999999</cx:pt>
          <cx:pt idx="114">-0.11</cx:pt>
          <cx:pt idx="115">-0.02</cx:pt>
          <cx:pt idx="116">0.10000000000000001</cx:pt>
          <cx:pt idx="117">-0.040000000000000001</cx:pt>
          <cx:pt idx="118">0.12</cx:pt>
          <cx:pt idx="119">0.029999999999999999</cx:pt>
          <cx:pt idx="120">-0.01</cx:pt>
          <cx:pt idx="121">0.050000000000000003</cx:pt>
          <cx:pt idx="122">-0.14000000000000001</cx:pt>
          <cx:pt idx="123">-0.059999999999999998</cx:pt>
          <cx:pt idx="124">0.040000000000000001</cx:pt>
          <cx:pt idx="125">-0.28000000000000003</cx:pt>
          <cx:pt idx="126">0.02</cx:pt>
          <cx:pt idx="127">-0.10000000000000001</cx:pt>
          <cx:pt idx="128">0.01</cx:pt>
          <cx:pt idx="129">-0.040000000000000001</cx:pt>
          <cx:pt idx="130">0.10000000000000001</cx:pt>
          <cx:pt idx="131">-0.11</cx:pt>
          <cx:pt idx="132">-0.11</cx:pt>
          <cx:pt idx="133">-0.050000000000000003</cx:pt>
          <cx:pt idx="134">0</cx:pt>
          <cx:pt idx="135">-0.040000000000000001</cx:pt>
          <cx:pt idx="136">0.070000000000000007</cx:pt>
          <cx:pt idx="137">-0.029999999999999999</cx:pt>
          <cx:pt idx="138">-0.10000000000000001</cx:pt>
          <cx:pt idx="139">-0.17000000000000001</cx:pt>
          <cx:pt idx="140">-0.070000000000000007</cx:pt>
          <cx:pt idx="141">-0.050000000000000003</cx:pt>
          <cx:pt idx="142">-0.17000000000000001</cx:pt>
          <cx:pt idx="143">0.059999999999999998</cx:pt>
          <cx:pt idx="144">0.070000000000000007</cx:pt>
          <cx:pt idx="145">-0.029999999999999999</cx:pt>
          <cx:pt idx="146">-0.14000000000000001</cx:pt>
          <cx:pt idx="147">0.02</cx:pt>
          <cx:pt idx="148">0.12</cx:pt>
          <cx:pt idx="149">-0.11</cx:pt>
          <cx:pt idx="150">-0.029999999999999999</cx:pt>
          <cx:pt idx="151">0.14000000000000001</cx:pt>
          <cx:pt idx="152">-0.040000000000000001</cx:pt>
          <cx:pt idx="153">-0.02</cx:pt>
          <cx:pt idx="154">-0.050000000000000003</cx:pt>
          <cx:pt idx="155">0.02</cx:pt>
          <cx:pt idx="156">-0.059999999999999998</cx:pt>
          <cx:pt idx="157">0.040000000000000001</cx:pt>
          <cx:pt idx="158">-0.040000000000000001</cx:pt>
          <cx:pt idx="159">0.029999999999999999</cx:pt>
          <cx:pt idx="160">-0.050000000000000003</cx:pt>
          <cx:pt idx="161">0.059999999999999998</cx:pt>
          <cx:pt idx="162">-0.050000000000000003</cx:pt>
          <cx:pt idx="163">-0.080000000000000002</cx:pt>
          <cx:pt idx="164">-0.029999999999999999</cx:pt>
          <cx:pt idx="165">-0.040000000000000001</cx:pt>
          <cx:pt idx="166">-0.089999999999999997</cx:pt>
          <cx:pt idx="167">-0.059999999999999998</cx:pt>
          <cx:pt idx="168">-0.12</cx:pt>
          <cx:pt idx="169">-0.12</cx:pt>
          <cx:pt idx="170">-0.050000000000000003</cx:pt>
          <cx:pt idx="171">-0.14000000000000001</cx:pt>
          <cx:pt idx="172">-0.14000000000000001</cx:pt>
          <cx:pt idx="173">-0.23000000000000001</cx:pt>
          <cx:pt idx="174">-0.01</cx:pt>
          <cx:pt idx="175">-0.089999999999999997</cx:pt>
          <cx:pt idx="176">-0.11</cx:pt>
          <cx:pt idx="177">-0.029999999999999999</cx:pt>
          <cx:pt idx="178">0.029999999999999999</cx:pt>
          <cx:pt idx="179">-0.02</cx:pt>
          <cx:pt idx="180">0.17999999999999999</cx:pt>
          <cx:pt idx="181">-0.02</cx:pt>
          <cx:pt idx="182">-0.050000000000000003</cx:pt>
          <cx:pt idx="183">0.089999999999999997</cx:pt>
          <cx:pt idx="184">-0.059999999999999998</cx:pt>
          <cx:pt idx="185">-0.14999999999999999</cx:pt>
          <cx:pt idx="186">0</cx:pt>
          <cx:pt idx="187">0</cx:pt>
          <cx:pt idx="188">-0.040000000000000001</cx:pt>
          <cx:pt idx="189">-0.070000000000000007</cx:pt>
          <cx:pt idx="190">0.02</cx:pt>
          <cx:pt idx="191">-0.040000000000000001</cx:pt>
          <cx:pt idx="192">0.02</cx:pt>
          <cx:pt idx="193">-0.070000000000000007</cx:pt>
          <cx:pt idx="194">0.01</cx:pt>
          <cx:pt idx="195">-0.01</cx:pt>
          <cx:pt idx="196">0.11</cx:pt>
          <cx:pt idx="197">-0.19</cx:pt>
          <cx:pt idx="198">-0.02</cx:pt>
          <cx:pt idx="199">-0.23999999999999999</cx:pt>
          <cx:pt idx="200">-0.14000000000000001</cx:pt>
          <cx:pt idx="201">-0.10000000000000001</cx:pt>
          <cx:pt idx="202">-0.28999999999999998</cx:pt>
          <cx:pt idx="203">0.050000000000000003</cx:pt>
          <cx:pt idx="204">-0.14000000000000001</cx:pt>
          <cx:pt idx="205">-0.050000000000000003</cx:pt>
          <cx:pt idx="206">0.050000000000000003</cx:pt>
          <cx:pt idx="207">-0.10000000000000001</cx:pt>
          <cx:pt idx="208">-0.11</cx:pt>
          <cx:pt idx="209">-0.13</cx:pt>
          <cx:pt idx="210">0.16</cx:pt>
          <cx:pt idx="211">-0.029999999999999999</cx:pt>
          <cx:pt idx="212">-0.20999999999999999</cx:pt>
          <cx:pt idx="213">-0.029999999999999999</cx:pt>
          <cx:pt idx="214">-0.029999999999999999</cx:pt>
          <cx:pt idx="215">-0.02</cx:pt>
          <cx:pt idx="216">-0.12</cx:pt>
          <cx:pt idx="217">-0.050000000000000003</cx:pt>
          <cx:pt idx="218">-0.14000000000000001</cx:pt>
          <cx:pt idx="219">-0.20000000000000001</cx:pt>
          <cx:pt idx="220">-0.20000000000000001</cx:pt>
          <cx:pt idx="221">0.01</cx:pt>
          <cx:pt idx="222">-0.01</cx:pt>
          <cx:pt idx="223">-0.059999999999999998</cx:pt>
          <cx:pt idx="224">0.040000000000000001</cx:pt>
          <cx:pt idx="225">-0.10000000000000001</cx:pt>
          <cx:pt idx="226">-0.16</cx:pt>
          <cx:pt idx="227">0.080000000000000002</cx:pt>
          <cx:pt idx="228">0.059999999999999998</cx:pt>
          <cx:pt idx="229">-0.13</cx:pt>
          <cx:pt idx="230">0</cx:pt>
          <cx:pt idx="231">-0.12</cx:pt>
          <cx:pt idx="232">-0.02</cx:pt>
          <cx:pt idx="233">-0.20000000000000001</cx:pt>
          <cx:pt idx="234">-0.089999999999999997</cx:pt>
          <cx:pt idx="235">-0.089999999999999997</cx:pt>
          <cx:pt idx="236">-0.089999999999999997</cx:pt>
          <cx:pt idx="237">-0.080000000000000002</cx:pt>
          <cx:pt idx="238">-0.059999999999999998</cx:pt>
          <cx:pt idx="239">-0.13</cx:pt>
          <cx:pt idx="240">-0.01</cx:pt>
          <cx:pt idx="241">-0.050000000000000003</cx:pt>
          <cx:pt idx="242">-0.13</cx:pt>
          <cx:pt idx="243">-0.059999999999999998</cx:pt>
          <cx:pt idx="244">0.059999999999999998</cx:pt>
          <cx:pt idx="245">0.080000000000000002</cx:pt>
          <cx:pt idx="246">0</cx:pt>
          <cx:pt idx="247">-0.029999999999999999</cx:pt>
          <cx:pt idx="248">-0.12</cx:pt>
          <cx:pt idx="249">-0.13</cx:pt>
          <cx:pt idx="250">-0.040000000000000001</cx:pt>
          <cx:pt idx="251">-0.19</cx:pt>
          <cx:pt idx="252">-0.089999999999999997</cx:pt>
          <cx:pt idx="253">-0.11</cx:pt>
          <cx:pt idx="254">-0.19</cx:pt>
          <cx:pt idx="255">-0.029999999999999999</cx:pt>
          <cx:pt idx="256">-0.37</cx:pt>
          <cx:pt idx="257">0.080000000000000002</cx:pt>
          <cx:pt idx="258">-0.13</cx:pt>
          <cx:pt idx="259">-0.39000000000000001</cx:pt>
          <cx:pt idx="260">-0.070000000000000007</cx:pt>
          <cx:pt idx="261">0.040000000000000001</cx:pt>
          <cx:pt idx="262">-0.20000000000000001</cx:pt>
          <cx:pt idx="263">-0.059999999999999998</cx:pt>
          <cx:pt idx="264">0.02</cx:pt>
          <cx:pt idx="265">-0.050000000000000003</cx:pt>
          <cx:pt idx="266">-0.029999999999999999</cx:pt>
          <cx:pt idx="267">-0.13</cx:pt>
          <cx:pt idx="268">-0.10000000000000001</cx:pt>
          <cx:pt idx="269">-0.029999999999999999</cx:pt>
          <cx:pt idx="270">-0.14000000000000001</cx:pt>
          <cx:pt idx="271">-0.11</cx:pt>
          <cx:pt idx="272">0.029999999999999999</cx:pt>
          <cx:pt idx="273">-0.040000000000000001</cx:pt>
          <cx:pt idx="274">-0.01</cx:pt>
          <cx:pt idx="275">0.080000000000000002</cx:pt>
          <cx:pt idx="276">0.059999999999999998</cx:pt>
          <cx:pt idx="277">0.080000000000000002</cx:pt>
          <cx:pt idx="278">-0.070000000000000007</cx:pt>
          <cx:pt idx="279">-0.040000000000000001</cx:pt>
          <cx:pt idx="280">-0.050000000000000003</cx:pt>
          <cx:pt idx="281">-0.14000000000000001</cx:pt>
          <cx:pt idx="282">0.02</cx:pt>
          <cx:pt idx="283">-0.14000000000000001</cx:pt>
          <cx:pt idx="284">0.02</cx:pt>
          <cx:pt idx="285">0.02</cx:pt>
          <cx:pt idx="286">0.050000000000000003</cx:pt>
          <cx:pt idx="287">0.20000000000000001</cx:pt>
          <cx:pt idx="288">-0.070000000000000007</cx:pt>
          <cx:pt idx="289">0.16</cx:pt>
          <cx:pt idx="290">-0.11</cx:pt>
          <cx:pt idx="291">-0.01</cx:pt>
          <cx:pt idx="292">-0.46000000000000002</cx:pt>
          <cx:pt idx="293">-0.60999999999999999</cx:pt>
          <cx:pt idx="294">0.19</cx:pt>
          <cx:pt idx="295">0.050000000000000003</cx:pt>
          <cx:pt idx="296">-0.46000000000000002</cx:pt>
          <cx:pt idx="297">0.33000000000000002</cx:pt>
          <cx:pt idx="298">-0.38</cx:pt>
          <cx:pt idx="299">-0.029999999999999999</cx:pt>
          <cx:pt idx="300">-0.040000000000000001</cx:pt>
          <cx:pt idx="301">-0.11</cx:pt>
          <cx:pt idx="302">-0.27000000000000002</cx:pt>
          <cx:pt idx="303">-0.17000000000000001</cx:pt>
          <cx:pt idx="304">0.14000000000000001</cx:pt>
          <cx:pt idx="305">-0.029999999999999999</cx:pt>
          <cx:pt idx="306">-0.12</cx:pt>
          <cx:pt idx="307">0.089999999999999997</cx:pt>
          <cx:pt idx="308">-0.01</cx:pt>
          <cx:pt idx="309">-0.13</cx:pt>
          <cx:pt idx="310">-0.28000000000000003</cx:pt>
          <cx:pt idx="311">0.040000000000000001</cx:pt>
          <cx:pt idx="312">0.080000000000000002</cx:pt>
          <cx:pt idx="313">0.22</cx:pt>
          <cx:pt idx="314">-0.17999999999999999</cx:pt>
          <cx:pt idx="315">0.059999999999999998</cx:pt>
          <cx:pt idx="316">0</cx:pt>
          <cx:pt idx="317">-0.089999999999999997</cx:pt>
          <cx:pt idx="318">-0.19</cx:pt>
          <cx:pt idx="319">0.050000000000000003</cx:pt>
          <cx:pt idx="320">-0.31</cx:pt>
          <cx:pt idx="321">-0.070000000000000007</cx:pt>
          <cx:pt idx="322">-0.050000000000000003</cx:pt>
          <cx:pt idx="323">-0.13</cx:pt>
          <cx:pt idx="324">-0.20000000000000001</cx:pt>
          <cx:pt idx="325">0</cx:pt>
          <cx:pt idx="326">0.059999999999999998</cx:pt>
          <cx:pt idx="327">0.080000000000000002</cx:pt>
          <cx:pt idx="328">-0.070000000000000007</cx:pt>
          <cx:pt idx="329">0.01</cx:pt>
          <cx:pt idx="330">-0.10000000000000001</cx:pt>
          <cx:pt idx="331">-0.01</cx:pt>
          <cx:pt idx="332">-0.28000000000000003</cx:pt>
          <cx:pt idx="333">-0.089999999999999997</cx:pt>
          <cx:pt idx="334">-0.10000000000000001</cx:pt>
          <cx:pt idx="335">0.19</cx:pt>
          <cx:pt idx="336">-0.11</cx:pt>
          <cx:pt idx="337">-0.029999999999999999</cx:pt>
          <cx:pt idx="338">0.089999999999999997</cx:pt>
          <cx:pt idx="339">-0.040000000000000001</cx:pt>
          <cx:pt idx="340">0.089999999999999997</cx:pt>
          <cx:pt idx="341">-0.029999999999999999</cx:pt>
          <cx:pt idx="342">0.050000000000000003</cx:pt>
          <cx:pt idx="343">-0.029999999999999999</cx:pt>
          <cx:pt idx="344">0.11</cx:pt>
          <cx:pt idx="345">-0.10000000000000001</cx:pt>
          <cx:pt idx="346">0.01</cx:pt>
          <cx:pt idx="347">0.01</cx:pt>
          <cx:pt idx="348">-0.059999999999999998</cx:pt>
          <cx:pt idx="349">-0.01</cx:pt>
          <cx:pt idx="350">-0.10000000000000001</cx:pt>
          <cx:pt idx="351">-0.14000000000000001</cx:pt>
          <cx:pt idx="352">-0.02</cx:pt>
          <cx:pt idx="353">-0.17999999999999999</cx:pt>
          <cx:pt idx="354">-0.14999999999999999</cx:pt>
          <cx:pt idx="355">-0.12</cx:pt>
          <cx:pt idx="356">-0.070000000000000007</cx:pt>
          <cx:pt idx="357">0.02</cx:pt>
          <cx:pt idx="358">-0.23999999999999999</cx:pt>
          <cx:pt idx="359">0.14999999999999999</cx:pt>
          <cx:pt idx="360">-0.14000000000000001</cx:pt>
          <cx:pt idx="361">-0.01</cx:pt>
          <cx:pt idx="362">0.01</cx:pt>
          <cx:pt idx="363">0.040000000000000001</cx:pt>
          <cx:pt idx="364">-0.23999999999999999</cx:pt>
          <cx:pt idx="365">-0.02</cx:pt>
          <cx:pt idx="366">0</cx:pt>
          <cx:pt idx="367">-0.12</cx:pt>
          <cx:pt idx="368">0</cx:pt>
          <cx:pt idx="369">-0.25</cx:pt>
          <cx:pt idx="370">-0.059999999999999998</cx:pt>
          <cx:pt idx="371">-0.12</cx:pt>
          <cx:pt idx="372">0.20000000000000001</cx:pt>
          <cx:pt idx="373">0.14999999999999999</cx:pt>
          <cx:pt idx="374">0.11</cx:pt>
          <cx:pt idx="375">0</cx:pt>
          <cx:pt idx="376">-0.040000000000000001</cx:pt>
          <cx:pt idx="377">-0.19</cx:pt>
          <cx:pt idx="378">-0.17000000000000001</cx:pt>
          <cx:pt idx="379">0.059999999999999998</cx:pt>
          <cx:pt idx="380">-0.080000000000000002</cx:pt>
          <cx:pt idx="381">-0.26000000000000001</cx:pt>
          <cx:pt idx="382">0.01</cx:pt>
          <cx:pt idx="383">-0.080000000000000002</cx:pt>
          <cx:pt idx="384">-0.23999999999999999</cx:pt>
          <cx:pt idx="385">-0.14000000000000001</cx:pt>
          <cx:pt idx="386">-0.16</cx:pt>
          <cx:pt idx="387">0.10000000000000001</cx:pt>
          <cx:pt idx="388">-0.10000000000000001</cx:pt>
          <cx:pt idx="389">0.050000000000000003</cx:pt>
          <cx:pt idx="390">-0.17999999999999999</cx:pt>
          <cx:pt idx="391">-0.19</cx:pt>
          <cx:pt idx="392">-0.20000000000000001</cx:pt>
          <cx:pt idx="393">-0.080000000000000002</cx:pt>
          <cx:pt idx="394">-0.22</cx:pt>
          <cx:pt idx="395">0.029999999999999999</cx:pt>
          <cx:pt idx="396">-0.14999999999999999</cx:pt>
          <cx:pt idx="397">-0.13</cx:pt>
          <cx:pt idx="398">-0.17999999999999999</cx:pt>
          <cx:pt idx="399">-0.080000000000000002</cx:pt>
          <cx:pt idx="400">-0.23000000000000001</cx:pt>
          <cx:pt idx="401">0.050000000000000003</cx:pt>
          <cx:pt idx="402">0.01</cx:pt>
          <cx:pt idx="403">-0.31</cx:pt>
          <cx:pt idx="404">-0.070000000000000007</cx:pt>
          <cx:pt idx="405">-0.20999999999999999</cx:pt>
          <cx:pt idx="406">-0.29999999999999999</cx:pt>
          <cx:pt idx="407">-0.080000000000000002</cx:pt>
          <cx:pt idx="408">-0.040000000000000001</cx:pt>
          <cx:pt idx="409">-0.029999999999999999</cx:pt>
          <cx:pt idx="410">-0.029999999999999999</cx:pt>
          <cx:pt idx="411">-0.14000000000000001</cx:pt>
          <cx:pt idx="412">0.17000000000000001</cx:pt>
          <cx:pt idx="413">-0.20000000000000001</cx:pt>
          <cx:pt idx="414">-0.46999999999999997</cx:pt>
          <cx:pt idx="415">0.029999999999999999</cx:pt>
          <cx:pt idx="416">-0.19</cx:pt>
          <cx:pt idx="417">-0.01</cx:pt>
          <cx:pt idx="418">-0.059999999999999998</cx:pt>
          <cx:pt idx="419">-0.34999999999999998</cx:pt>
          <cx:pt idx="420">-0.089999999999999997</cx:pt>
          <cx:pt idx="421">-0.070000000000000007</cx:pt>
          <cx:pt idx="422">-0.11</cx:pt>
          <cx:pt idx="423">-0.12</cx:pt>
          <cx:pt idx="424">0.01</cx:pt>
          <cx:pt idx="425">-0.050000000000000003</cx:pt>
          <cx:pt idx="426">-0.02</cx:pt>
          <cx:pt idx="427">0.059999999999999998</cx:pt>
          <cx:pt idx="428">-0.10000000000000001</cx:pt>
          <cx:pt idx="429">-0.12</cx:pt>
          <cx:pt idx="430">-0.34000000000000002</cx:pt>
          <cx:pt idx="431">-0.17999999999999999</cx:pt>
          <cx:pt idx="432">-0.16</cx:pt>
          <cx:pt idx="433">-0.029999999999999999</cx:pt>
          <cx:pt idx="434">-0.089999999999999997</cx:pt>
          <cx:pt idx="435">-0.070000000000000007</cx:pt>
          <cx:pt idx="436">-0.14000000000000001</cx:pt>
          <cx:pt idx="437">-0.089999999999999997</cx:pt>
          <cx:pt idx="438">0.20000000000000001</cx:pt>
          <cx:pt idx="439">0.040000000000000001</cx:pt>
          <cx:pt idx="440">-0.080000000000000002</cx:pt>
          <cx:pt idx="441">-0.20000000000000001</cx:pt>
          <cx:pt idx="442">-0.070000000000000007</cx:pt>
          <cx:pt idx="443">-0.17000000000000001</cx:pt>
          <cx:pt idx="444">-0.10000000000000001</cx:pt>
          <cx:pt idx="445">0</cx:pt>
          <cx:pt idx="446">0.10000000000000001</cx:pt>
          <cx:pt idx="447">0.14999999999999999</cx:pt>
          <cx:pt idx="448">-0.20000000000000001</cx:pt>
          <cx:pt idx="449">0</cx:pt>
          <cx:pt idx="450">0.080000000000000002</cx:pt>
          <cx:pt idx="451">-0.14000000000000001</cx:pt>
          <cx:pt idx="452">-0.22</cx:pt>
          <cx:pt idx="453">-0.13</cx:pt>
          <cx:pt idx="454">-0.14999999999999999</cx:pt>
          <cx:pt idx="455">-0.17000000000000001</cx:pt>
          <cx:pt idx="456">0.01</cx:pt>
          <cx:pt idx="457">-0.02</cx:pt>
          <cx:pt idx="458">-0.17000000000000001</cx:pt>
          <cx:pt idx="459">-0.040000000000000001</cx:pt>
          <cx:pt idx="460">0.14999999999999999</cx:pt>
          <cx:pt idx="461">-0.23999999999999999</cx:pt>
          <cx:pt idx="462">-0.13</cx:pt>
          <cx:pt idx="463">-0.02</cx:pt>
          <cx:pt idx="464">-0.14000000000000001</cx:pt>
          <cx:pt idx="465">-0.059999999999999998</cx:pt>
          <cx:pt idx="466">-0.23999999999999999</cx:pt>
          <cx:pt idx="467">-0.13</cx:pt>
          <cx:pt idx="468">-0.080000000000000002</cx:pt>
          <cx:pt idx="469">-0.12</cx:pt>
          <cx:pt idx="470">-0.26000000000000001</cx:pt>
          <cx:pt idx="471">-0.10000000000000001</cx:pt>
          <cx:pt idx="472">0.050000000000000003</cx:pt>
          <cx:pt idx="473">-0.059999999999999998</cx:pt>
          <cx:pt idx="474">-0.050000000000000003</cx:pt>
          <cx:pt idx="475">-0.22</cx:pt>
          <cx:pt idx="476">0.050000000000000003</cx:pt>
          <cx:pt idx="477">-0.059999999999999998</cx:pt>
          <cx:pt idx="478">0.10000000000000001</cx:pt>
          <cx:pt idx="479">-0.070000000000000007</cx:pt>
          <cx:pt idx="480">0.01</cx:pt>
          <cx:pt idx="481">-0.14999999999999999</cx:pt>
          <cx:pt idx="482">-0.14999999999999999</cx:pt>
          <cx:pt idx="483">0.059999999999999998</cx:pt>
          <cx:pt idx="484">0.14999999999999999</cx:pt>
          <cx:pt idx="485">0.02</cx:pt>
          <cx:pt idx="486">-0.16</cx:pt>
          <cx:pt idx="487">-0.29999999999999999</cx:pt>
          <cx:pt idx="488">-0.029999999999999999</cx:pt>
          <cx:pt idx="489">-0.089999999999999997</cx:pt>
          <cx:pt idx="490">-0.17000000000000001</cx:pt>
          <cx:pt idx="491">-0.050000000000000003</cx:pt>
          <cx:pt idx="492">-0.070000000000000007</cx:pt>
          <cx:pt idx="493">0.12</cx:pt>
          <cx:pt idx="494">-0.080000000000000002</cx:pt>
          <cx:pt idx="495">-0.13</cx:pt>
          <cx:pt idx="496">-0.16</cx:pt>
          <cx:pt idx="497">-0.059999999999999998</cx:pt>
          <cx:pt idx="498">-0.14000000000000001</cx:pt>
          <cx:pt idx="499">-0.059999999999999998</cx:pt>
          <cx:pt idx="500">0.17000000000000001</cx:pt>
          <cx:pt idx="501">-0.040000000000000001</cx:pt>
          <cx:pt idx="502">0.059999999999999998</cx:pt>
          <cx:pt idx="503">-0.16</cx:pt>
          <cx:pt idx="504">-0.040000000000000001</cx:pt>
          <cx:pt idx="505">-0.050000000000000003</cx:pt>
          <cx:pt idx="506">-0.10000000000000001</cx:pt>
          <cx:pt idx="507">-0.13</cx:pt>
          <cx:pt idx="508">-0.029999999999999999</cx:pt>
          <cx:pt idx="509">0</cx:pt>
          <cx:pt idx="510">-0.10000000000000001</cx:pt>
          <cx:pt idx="511">-0.01</cx:pt>
          <cx:pt idx="512">0</cx:pt>
          <cx:pt idx="513">-0.080000000000000002</cx:pt>
          <cx:pt idx="514">0.050000000000000003</cx:pt>
          <cx:pt idx="515">-0.20999999999999999</cx:pt>
          <cx:pt idx="516">-0.28999999999999998</cx:pt>
          <cx:pt idx="517">-0.28999999999999998</cx:pt>
          <cx:pt idx="518">-0.14999999999999999</cx:pt>
          <cx:pt idx="519">-0.089999999999999997</cx:pt>
          <cx:pt idx="520">-0.040000000000000001</cx:pt>
          <cx:pt idx="521">0.02</cx:pt>
          <cx:pt idx="522">-0.089999999999999997</cx:pt>
          <cx:pt idx="523">-0.050000000000000003</cx:pt>
          <cx:pt idx="524">0.029999999999999999</cx:pt>
          <cx:pt idx="525">0.01</cx:pt>
          <cx:pt idx="526">-0.12</cx:pt>
          <cx:pt idx="527">-0.050000000000000003</cx:pt>
          <cx:pt idx="528">0.01</cx:pt>
          <cx:pt idx="529">-0.10000000000000001</cx:pt>
          <cx:pt idx="530">0.040000000000000001</cx:pt>
          <cx:pt idx="531">-0.029999999999999999</cx:pt>
          <cx:pt idx="532">-0.050000000000000003</cx:pt>
          <cx:pt idx="533">-0.14000000000000001</cx:pt>
          <cx:pt idx="534">-0.089999999999999997</cx:pt>
          <cx:pt idx="535">0.050000000000000003</cx:pt>
          <cx:pt idx="536">-0.17999999999999999</cx:pt>
          <cx:pt idx="537">-0.11</cx:pt>
          <cx:pt idx="538">-0.089999999999999997</cx:pt>
          <cx:pt idx="539">-0.28000000000000003</cx:pt>
          <cx:pt idx="540">-0.059999999999999998</cx:pt>
          <cx:pt idx="541">-0.02</cx:pt>
          <cx:pt idx="542">0.02</cx:pt>
          <cx:pt idx="543">-0.040000000000000001</cx:pt>
          <cx:pt idx="544">-0.01</cx:pt>
          <cx:pt idx="545">-0.19</cx:pt>
          <cx:pt idx="546">-0.13</cx:pt>
          <cx:pt idx="547">0.23999999999999999</cx:pt>
          <cx:pt idx="548">-0.029999999999999999</cx:pt>
          <cx:pt idx="549">0.29999999999999999</cx:pt>
          <cx:pt idx="550">-0.059999999999999998</cx:pt>
          <cx:pt idx="551">-0.059999999999999998</cx:pt>
          <cx:pt idx="552">-0.12</cx:pt>
          <cx:pt idx="553">0.20000000000000001</cx:pt>
          <cx:pt idx="554">0.040000000000000001</cx:pt>
          <cx:pt idx="555">0.28999999999999998</cx:pt>
          <cx:pt idx="556">-0.050000000000000003</cx:pt>
          <cx:pt idx="557">0.01</cx:pt>
          <cx:pt idx="558">-0.080000000000000002</cx:pt>
          <cx:pt idx="559">0.040000000000000001</cx:pt>
          <cx:pt idx="560">0.029999999999999999</cx:pt>
          <cx:pt idx="561">-0.02</cx:pt>
          <cx:pt idx="562">0.089999999999999997</cx:pt>
          <cx:pt idx="563">-0.16</cx:pt>
          <cx:pt idx="564">0.14000000000000001</cx:pt>
          <cx:pt idx="565">-0.029999999999999999</cx:pt>
          <cx:pt idx="566">-0.12</cx:pt>
          <cx:pt idx="567">0.01</cx:pt>
          <cx:pt idx="568">-0.17000000000000001</cx:pt>
          <cx:pt idx="569">-0.080000000000000002</cx:pt>
          <cx:pt idx="570">0.17999999999999999</cx:pt>
          <cx:pt idx="571">0</cx:pt>
          <cx:pt idx="572">-0.040000000000000001</cx:pt>
          <cx:pt idx="573">0.02</cx:pt>
          <cx:pt idx="574">0.040000000000000001</cx:pt>
          <cx:pt idx="575">-0.029999999999999999</cx:pt>
          <cx:pt idx="576">-0.22</cx:pt>
          <cx:pt idx="577">-0.089999999999999997</cx:pt>
          <cx:pt idx="578">-0.059999999999999998</cx:pt>
          <cx:pt idx="579">-0.029999999999999999</cx:pt>
          <cx:pt idx="580">0.17999999999999999</cx:pt>
          <cx:pt idx="581">-0.13</cx:pt>
          <cx:pt idx="582">-0.029999999999999999</cx:pt>
          <cx:pt idx="583">-0.040000000000000001</cx:pt>
          <cx:pt idx="584">-0.01</cx:pt>
          <cx:pt idx="585">0.040000000000000001</cx:pt>
          <cx:pt idx="586">-0.029999999999999999</cx:pt>
          <cx:pt idx="587">-0.19</cx:pt>
          <cx:pt idx="588">-0.12</cx:pt>
          <cx:pt idx="589">0.059999999999999998</cx:pt>
          <cx:pt idx="590">-0.12</cx:pt>
          <cx:pt idx="591">-0.02</cx:pt>
          <cx:pt idx="592">-0.040000000000000001</cx:pt>
          <cx:pt idx="593">-0.12</cx:pt>
          <cx:pt idx="594">0.12</cx:pt>
          <cx:pt idx="595">0.040000000000000001</cx:pt>
          <cx:pt idx="596">-0.02</cx:pt>
          <cx:pt idx="597">-0.050000000000000003</cx:pt>
          <cx:pt idx="598">-0.14000000000000001</cx:pt>
          <cx:pt idx="599">0.029999999999999999</cx:pt>
          <cx:pt idx="600">0.01</cx:pt>
          <cx:pt idx="601">0.26000000000000001</cx:pt>
          <cx:pt idx="602">-0.089999999999999997</cx:pt>
          <cx:pt idx="603">-0.050000000000000003</cx:pt>
          <cx:pt idx="604">-0.12</cx:pt>
          <cx:pt idx="605">-0.26000000000000001</cx:pt>
          <cx:pt idx="606">-0.12</cx:pt>
          <cx:pt idx="607">-0.17999999999999999</cx:pt>
          <cx:pt idx="608">0.070000000000000007</cx:pt>
          <cx:pt idx="609">-0.12</cx:pt>
          <cx:pt idx="610">-0.12</cx:pt>
          <cx:pt idx="611">0.01</cx:pt>
          <cx:pt idx="612">-0.089999999999999997</cx:pt>
          <cx:pt idx="613">-0.02</cx:pt>
          <cx:pt idx="614">0.070000000000000007</cx:pt>
          <cx:pt idx="615">-0.050000000000000003</cx:pt>
          <cx:pt idx="616">-0.12</cx:pt>
          <cx:pt idx="617">-0.050000000000000003</cx:pt>
          <cx:pt idx="618">-0.10000000000000001</cx:pt>
          <cx:pt idx="619">-0.19</cx:pt>
          <cx:pt idx="620">0.050000000000000003</cx:pt>
          <cx:pt idx="621">0.11</cx:pt>
          <cx:pt idx="622">0.059999999999999998</cx:pt>
          <cx:pt idx="623">0.070000000000000007</cx:pt>
          <cx:pt idx="624">-0.029999999999999999</cx:pt>
          <cx:pt idx="625">-0.070000000000000007</cx:pt>
          <cx:pt idx="626">0.01</cx:pt>
          <cx:pt idx="627">0.050000000000000003</cx:pt>
          <cx:pt idx="628">-0.059999999999999998</cx:pt>
          <cx:pt idx="629">-0.029999999999999999</cx:pt>
          <cx:pt idx="630">-0.01</cx:pt>
          <cx:pt idx="631">0.089999999999999997</cx:pt>
          <cx:pt idx="632">0.029999999999999999</cx:pt>
          <cx:pt idx="633">0.12</cx:pt>
          <cx:pt idx="634">-0.11</cx:pt>
          <cx:pt idx="635">-0.02</cx:pt>
          <cx:pt idx="636">-0.01</cx:pt>
          <cx:pt idx="637">-0.050000000000000003</cx:pt>
          <cx:pt idx="638">-0.23000000000000001</cx:pt>
          <cx:pt idx="639">-0.12</cx:pt>
          <cx:pt idx="640">-0.050000000000000003</cx:pt>
          <cx:pt idx="641">-0.050000000000000003</cx:pt>
          <cx:pt idx="642">-0.01</cx:pt>
          <cx:pt idx="643">0.02</cx:pt>
          <cx:pt idx="644">-0.029999999999999999</cx:pt>
          <cx:pt idx="645">-0.070000000000000007</cx:pt>
          <cx:pt idx="646">0.16</cx:pt>
          <cx:pt idx="647">0.059999999999999998</cx:pt>
          <cx:pt idx="648">0.029999999999999999</cx:pt>
          <cx:pt idx="649">0.02</cx:pt>
          <cx:pt idx="650">-0.059999999999999998</cx:pt>
          <cx:pt idx="651">-0.050000000000000003</cx:pt>
          <cx:pt idx="652">-0.20000000000000001</cx:pt>
          <cx:pt idx="653">0.16</cx:pt>
          <cx:pt idx="654">0.01</cx:pt>
          <cx:pt idx="655">-0.029999999999999999</cx:pt>
          <cx:pt idx="656">-0.080000000000000002</cx:pt>
          <cx:pt idx="657">-0.050000000000000003</cx:pt>
          <cx:pt idx="658">-0.16</cx:pt>
          <cx:pt idx="659">-0.070000000000000007</cx:pt>
          <cx:pt idx="660">-0.19</cx:pt>
          <cx:pt idx="661">-0.11</cx:pt>
          <cx:pt idx="662">-0.17999999999999999</cx:pt>
          <cx:pt idx="663">0.059999999999999998</cx:pt>
          <cx:pt idx="664">-0.059999999999999998</cx:pt>
          <cx:pt idx="665">0.040000000000000001</cx:pt>
          <cx:pt idx="666">0.059999999999999998</cx:pt>
          <cx:pt idx="667">-0.070000000000000007</cx:pt>
          <cx:pt idx="668">-0.059999999999999998</cx:pt>
          <cx:pt idx="669">-0.14000000000000001</cx:pt>
          <cx:pt idx="670">0.040000000000000001</cx:pt>
          <cx:pt idx="671">-0.11</cx:pt>
          <cx:pt idx="672">-0.11</cx:pt>
          <cx:pt idx="673">0</cx:pt>
          <cx:pt idx="674">-0.28999999999999998</cx:pt>
          <cx:pt idx="675">0.050000000000000003</cx:pt>
          <cx:pt idx="676">0.040000000000000001</cx:pt>
          <cx:pt idx="677">-0.02</cx:pt>
          <cx:pt idx="678">-0.11</cx:pt>
          <cx:pt idx="679">0</cx:pt>
          <cx:pt idx="680">-0.17999999999999999</cx:pt>
          <cx:pt idx="681">-0.089999999999999997</cx:pt>
          <cx:pt idx="682">-0.11</cx:pt>
          <cx:pt idx="683">-0.32000000000000001</cx:pt>
          <cx:pt idx="684">0</cx:pt>
          <cx:pt idx="685">-0.089999999999999997</cx:pt>
          <cx:pt idx="686">-0.14000000000000001</cx:pt>
          <cx:pt idx="687">-0.059999999999999998</cx:pt>
          <cx:pt idx="688">0</cx:pt>
          <cx:pt idx="689">0.029999999999999999</cx:pt>
          <cx:pt idx="690">-0.01</cx:pt>
          <cx:pt idx="691">-0.20999999999999999</cx:pt>
          <cx:pt idx="692">-0.070000000000000007</cx:pt>
          <cx:pt idx="693">0.14999999999999999</cx:pt>
          <cx:pt idx="694">0.01</cx:pt>
          <cx:pt idx="695">-0.12</cx:pt>
          <cx:pt idx="696">0.12</cx:pt>
          <cx:pt idx="697">-0.080000000000000002</cx:pt>
          <cx:pt idx="698">-0.12</cx:pt>
          <cx:pt idx="699">0.16</cx:pt>
          <cx:pt idx="700">-0.28000000000000003</cx:pt>
          <cx:pt idx="701">-0.070000000000000007</cx:pt>
          <cx:pt idx="702">-0.28000000000000003</cx:pt>
          <cx:pt idx="703">0.01</cx:pt>
          <cx:pt idx="704">-0.040000000000000001</cx:pt>
          <cx:pt idx="705">-0.33000000000000002</cx:pt>
          <cx:pt idx="706">-0.13</cx:pt>
          <cx:pt idx="707">-0.080000000000000002</cx:pt>
          <cx:pt idx="708">0.19</cx:pt>
          <cx:pt idx="709">-0.02</cx:pt>
          <cx:pt idx="710">-0.040000000000000001</cx:pt>
          <cx:pt idx="711">-0.01</cx:pt>
          <cx:pt idx="712">0.10000000000000001</cx:pt>
          <cx:pt idx="713">0.01</cx:pt>
          <cx:pt idx="714">-0.029999999999999999</cx:pt>
          <cx:pt idx="715">0.11</cx:pt>
          <cx:pt idx="716">-0.34000000000000002</cx:pt>
          <cx:pt idx="717">-0.040000000000000001</cx:pt>
          <cx:pt idx="718">-0.20000000000000001</cx:pt>
          <cx:pt idx="719">-0.02</cx:pt>
          <cx:pt idx="720">-0.029999999999999999</cx:pt>
          <cx:pt idx="721">0.10000000000000001</cx:pt>
          <cx:pt idx="722">-0.089999999999999997</cx:pt>
          <cx:pt idx="723">-0.12</cx:pt>
          <cx:pt idx="724">-0.02</cx:pt>
          <cx:pt idx="725">-0.19</cx:pt>
          <cx:pt idx="726">-0.19</cx:pt>
          <cx:pt idx="727">-0.040000000000000001</cx:pt>
          <cx:pt idx="728">0.02</cx:pt>
          <cx:pt idx="729">0.080000000000000002</cx:pt>
          <cx:pt idx="730">-0.20000000000000001</cx:pt>
          <cx:pt idx="731">0.17999999999999999</cx:pt>
          <cx:pt idx="732">0.23000000000000001</cx:pt>
          <cx:pt idx="733">0.040000000000000001</cx:pt>
          <cx:pt idx="734">-0.23999999999999999</cx:pt>
          <cx:pt idx="735">-0.02</cx:pt>
          <cx:pt idx="736">-0.16</cx:pt>
          <cx:pt idx="737">0.12</cx:pt>
          <cx:pt idx="738">-0.01</cx:pt>
          <cx:pt idx="739">0.19</cx:pt>
          <cx:pt idx="740">-0.14000000000000001</cx:pt>
          <cx:pt idx="741">-0.45000000000000001</cx:pt>
          <cx:pt idx="742">-0.13</cx:pt>
          <cx:pt idx="743">-0.26000000000000001</cx:pt>
          <cx:pt idx="744">0.050000000000000003</cx:pt>
          <cx:pt idx="745">-0.02</cx:pt>
          <cx:pt idx="746">-0.13</cx:pt>
          <cx:pt idx="747">-0.10000000000000001</cx:pt>
          <cx:pt idx="748">-0.050000000000000003</cx:pt>
          <cx:pt idx="749">-0.16</cx:pt>
          <cx:pt idx="750">-0.080000000000000002</cx:pt>
          <cx:pt idx="751">-0.01</cx:pt>
          <cx:pt idx="752">-0.080000000000000002</cx:pt>
          <cx:pt idx="753">-0.040000000000000001</cx:pt>
          <cx:pt idx="754">-0.17000000000000001</cx:pt>
          <cx:pt idx="755">0.14999999999999999</cx:pt>
          <cx:pt idx="756">0.01</cx:pt>
          <cx:pt idx="757">-0.070000000000000007</cx:pt>
          <cx:pt idx="758">-0.16</cx:pt>
          <cx:pt idx="759">0.089999999999999997</cx:pt>
          <cx:pt idx="760">0.059999999999999998</cx:pt>
          <cx:pt idx="761">0.050000000000000003</cx:pt>
          <cx:pt idx="762">0.040000000000000001</cx:pt>
          <cx:pt idx="763">-0.17000000000000001</cx:pt>
          <cx:pt idx="764">-0.28999999999999998</cx:pt>
          <cx:pt idx="765">-0.10000000000000001</cx:pt>
          <cx:pt idx="766">0.19</cx:pt>
          <cx:pt idx="767">0.02</cx:pt>
          <cx:pt idx="768">-0.17999999999999999</cx:pt>
          <cx:pt idx="769">-0.12</cx:pt>
          <cx:pt idx="770">-0.11</cx:pt>
          <cx:pt idx="771">-0.10000000000000001</cx:pt>
          <cx:pt idx="772">0.19</cx:pt>
          <cx:pt idx="773">-0.42999999999999999</cx:pt>
          <cx:pt idx="774">-0.029999999999999999</cx:pt>
          <cx:pt idx="775">-0.20999999999999999</cx:pt>
          <cx:pt idx="776">-0.14999999999999999</cx:pt>
          <cx:pt idx="777">-0.10000000000000001</cx:pt>
          <cx:pt idx="778">0.029999999999999999</cx:pt>
          <cx:pt idx="779">0.029999999999999999</cx:pt>
          <cx:pt idx="780">-0.11</cx:pt>
          <cx:pt idx="781">-0.17999999999999999</cx:pt>
          <cx:pt idx="782">0.059999999999999998</cx:pt>
          <cx:pt idx="783">-0.12</cx:pt>
          <cx:pt idx="784">0.17999999999999999</cx:pt>
          <cx:pt idx="785">0.029999999999999999</cx:pt>
          <cx:pt idx="786">0.20999999999999999</cx:pt>
          <cx:pt idx="787">-0.070000000000000007</cx:pt>
          <cx:pt idx="788">0.040000000000000001</cx:pt>
          <cx:pt idx="789">-0.32000000000000001</cx:pt>
          <cx:pt idx="790">-0.01</cx:pt>
          <cx:pt idx="791">-0.089999999999999997</cx:pt>
          <cx:pt idx="792">-0.40999999999999998</cx:pt>
          <cx:pt idx="793">-0.059999999999999998</cx:pt>
          <cx:pt idx="794">-0.059999999999999998</cx:pt>
          <cx:pt idx="795">0.089999999999999997</cx:pt>
          <cx:pt idx="796">-0.14999999999999999</cx:pt>
          <cx:pt idx="797">-0.13</cx:pt>
          <cx:pt idx="798">0.089999999999999997</cx:pt>
          <cx:pt idx="799">0.11</cx:pt>
          <cx:pt idx="800">-0.25</cx:pt>
          <cx:pt idx="801">0.19</cx:pt>
          <cx:pt idx="802">-0.20000000000000001</cx:pt>
          <cx:pt idx="803">0.029999999999999999</cx:pt>
          <cx:pt idx="804">-0.28000000000000003</cx:pt>
          <cx:pt idx="805">0.059999999999999998</cx:pt>
          <cx:pt idx="806">-0.13</cx:pt>
          <cx:pt idx="807">0.050000000000000003</cx:pt>
          <cx:pt idx="808">-0.16</cx:pt>
          <cx:pt idx="809">-0.02</cx:pt>
          <cx:pt idx="810">-0.070000000000000007</cx:pt>
          <cx:pt idx="811">-0.10000000000000001</cx:pt>
          <cx:pt idx="812">0.02</cx:pt>
          <cx:pt idx="813">-0.56999999999999995</cx:pt>
          <cx:pt idx="814">-0.040000000000000001</cx:pt>
          <cx:pt idx="815">-0.13</cx:pt>
          <cx:pt idx="816">0.040000000000000001</cx:pt>
          <cx:pt idx="817">0</cx:pt>
          <cx:pt idx="818">-0.20000000000000001</cx:pt>
          <cx:pt idx="819">-0.02</cx:pt>
          <cx:pt idx="820">-0.01</cx:pt>
          <cx:pt idx="821">-0.040000000000000001</cx:pt>
          <cx:pt idx="822">-0.23000000000000001</cx:pt>
          <cx:pt idx="823">-0.01</cx:pt>
          <cx:pt idx="824">0.20000000000000001</cx:pt>
          <cx:pt idx="825">0.070000000000000007</cx:pt>
          <cx:pt idx="826">-0.14999999999999999</cx:pt>
          <cx:pt idx="827">0</cx:pt>
          <cx:pt idx="828">-0.17999999999999999</cx:pt>
          <cx:pt idx="829">0.01</cx:pt>
          <cx:pt idx="830">-0.41999999999999998</cx:pt>
          <cx:pt idx="831">0.029999999999999999</cx:pt>
          <cx:pt idx="832">-0.02</cx:pt>
          <cx:pt idx="833">-0.080000000000000002</cx:pt>
          <cx:pt idx="834">-0.040000000000000001</cx:pt>
          <cx:pt idx="835">0.059999999999999998</cx:pt>
          <cx:pt idx="836">0.12</cx:pt>
          <cx:pt idx="837">-0.070000000000000007</cx:pt>
          <cx:pt idx="838">-0.080000000000000002</cx:pt>
          <cx:pt idx="839">-0.20000000000000001</cx:pt>
          <cx:pt idx="840">-0.070000000000000007</cx:pt>
          <cx:pt idx="841">0.14000000000000001</cx:pt>
          <cx:pt idx="842">0.029999999999999999</cx:pt>
          <cx:pt idx="843">-0.14000000000000001</cx:pt>
          <cx:pt idx="844">-0.01</cx:pt>
          <cx:pt idx="845">-0.10000000000000001</cx:pt>
          <cx:pt idx="846">-0.059999999999999998</cx:pt>
          <cx:pt idx="847">-0.17999999999999999</cx:pt>
          <cx:pt idx="848">-0.059999999999999998</cx:pt>
          <cx:pt idx="849">-0.14999999999999999</cx:pt>
          <cx:pt idx="850">-0.080000000000000002</cx:pt>
          <cx:pt idx="851">-0.080000000000000002</cx:pt>
          <cx:pt idx="852">0.14000000000000001</cx:pt>
          <cx:pt idx="853">0</cx:pt>
          <cx:pt idx="854">-0.17000000000000001</cx:pt>
          <cx:pt idx="855">0.01</cx:pt>
          <cx:pt idx="856">-0.029999999999999999</cx:pt>
          <cx:pt idx="857">0.050000000000000003</cx:pt>
          <cx:pt idx="858">-0.040000000000000001</cx:pt>
          <cx:pt idx="859">0.040000000000000001</cx:pt>
          <cx:pt idx="860">-0.16</cx:pt>
          <cx:pt idx="861">-0.12</cx:pt>
          <cx:pt idx="862">-0.059999999999999998</cx:pt>
          <cx:pt idx="863">-0.17000000000000001</cx:pt>
          <cx:pt idx="864">-0.089999999999999997</cx:pt>
          <cx:pt idx="865">-0.059999999999999998</cx:pt>
          <cx:pt idx="866">0.040000000000000001</cx:pt>
          <cx:pt idx="867">0.17999999999999999</cx:pt>
          <cx:pt idx="868">-0.14000000000000001</cx:pt>
          <cx:pt idx="869">-0.089999999999999997</cx:pt>
          <cx:pt idx="870">-0.01</cx:pt>
          <cx:pt idx="871">-0.01</cx:pt>
          <cx:pt idx="872">-0.01</cx:pt>
          <cx:pt idx="873">-0.070000000000000007</cx:pt>
          <cx:pt idx="874">-0.070000000000000007</cx:pt>
          <cx:pt idx="875">-0.10000000000000001</cx:pt>
          <cx:pt idx="876">0</cx:pt>
          <cx:pt idx="877">-0.14000000000000001</cx:pt>
          <cx:pt idx="878">0.029999999999999999</cx:pt>
          <cx:pt idx="879">0.089999999999999997</cx:pt>
          <cx:pt idx="880">0.040000000000000001</cx:pt>
          <cx:pt idx="881">0.050000000000000003</cx:pt>
          <cx:pt idx="882">-0.11</cx:pt>
          <cx:pt idx="883">-0.070000000000000007</cx:pt>
          <cx:pt idx="884">0.02</cx:pt>
          <cx:pt idx="885">0.050000000000000003</cx:pt>
          <cx:pt idx="886">-0.12</cx:pt>
          <cx:pt idx="887">-0.14999999999999999</cx:pt>
          <cx:pt idx="888">-0.029999999999999999</cx:pt>
          <cx:pt idx="889">-0.040000000000000001</cx:pt>
          <cx:pt idx="890">0.070000000000000007</cx:pt>
          <cx:pt idx="891">-0.16</cx:pt>
          <cx:pt idx="892">-0.01</cx:pt>
          <cx:pt idx="893">-0.059999999999999998</cx:pt>
          <cx:pt idx="894">-0.11</cx:pt>
          <cx:pt idx="895">-0.080000000000000002</cx:pt>
          <cx:pt idx="896">0.089999999999999997</cx:pt>
          <cx:pt idx="897">0</cx:pt>
          <cx:pt idx="898">0</cx:pt>
          <cx:pt idx="899">0.089999999999999997</cx:pt>
          <cx:pt idx="900">-0.17000000000000001</cx:pt>
          <cx:pt idx="901">0.14000000000000001</cx:pt>
          <cx:pt idx="902">0.040000000000000001</cx:pt>
          <cx:pt idx="903">-0.029999999999999999</cx:pt>
          <cx:pt idx="904">0.13</cx:pt>
          <cx:pt idx="905">0.13</cx:pt>
          <cx:pt idx="906">-0.14000000000000001</cx:pt>
          <cx:pt idx="907">-0.17999999999999999</cx:pt>
          <cx:pt idx="908">-0.059999999999999998</cx:pt>
          <cx:pt idx="909">-0.26000000000000001</cx:pt>
          <cx:pt idx="910">0.080000000000000002</cx:pt>
          <cx:pt idx="911">0</cx:pt>
          <cx:pt idx="912">0.14000000000000001</cx:pt>
          <cx:pt idx="913">-0.28000000000000003</cx:pt>
          <cx:pt idx="914">0.02</cx:pt>
          <cx:pt idx="915">-0.14000000000000001</cx:pt>
          <cx:pt idx="916">-0.14999999999999999</cx:pt>
          <cx:pt idx="917">-0.26000000000000001</cx:pt>
          <cx:pt idx="918">-0.20999999999999999</cx:pt>
          <cx:pt idx="919">0.01</cx:pt>
          <cx:pt idx="920">0.089999999999999997</cx:pt>
          <cx:pt idx="921">-0.01</cx:pt>
          <cx:pt idx="922">0.01</cx:pt>
          <cx:pt idx="923">0.20999999999999999</cx:pt>
          <cx:pt idx="924">0.050000000000000003</cx:pt>
          <cx:pt idx="925">0.040000000000000001</cx:pt>
          <cx:pt idx="926">-0.17000000000000001</cx:pt>
          <cx:pt idx="927">0.13</cx:pt>
          <cx:pt idx="928">-0.040000000000000001</cx:pt>
          <cx:pt idx="929">0</cx:pt>
          <cx:pt idx="930">-0.059999999999999998</cx:pt>
          <cx:pt idx="931">0.12</cx:pt>
          <cx:pt idx="932">0.050000000000000003</cx:pt>
          <cx:pt idx="933">-0.17000000000000001</cx:pt>
          <cx:pt idx="934">-0.19</cx:pt>
          <cx:pt idx="935">-0.10000000000000001</cx:pt>
          <cx:pt idx="936">-0.20000000000000001</cx:pt>
          <cx:pt idx="937">-0.059999999999999998</cx:pt>
          <cx:pt idx="938">-0.029999999999999999</cx:pt>
          <cx:pt idx="939">0.12</cx:pt>
          <cx:pt idx="940">-0.01</cx:pt>
          <cx:pt idx="941">0.070000000000000007</cx:pt>
          <cx:pt idx="942">0</cx:pt>
          <cx:pt idx="943">0.13</cx:pt>
          <cx:pt idx="944">-0.10000000000000001</cx:pt>
          <cx:pt idx="945">-0.089999999999999997</cx:pt>
          <cx:pt idx="946">0.029999999999999999</cx:pt>
          <cx:pt idx="947">-0.089999999999999997</cx:pt>
          <cx:pt idx="948">-0.19</cx:pt>
          <cx:pt idx="949">0.070000000000000007</cx:pt>
          <cx:pt idx="950">-0.01</cx:pt>
          <cx:pt idx="951">0.01</cx:pt>
          <cx:pt idx="952">-0.17000000000000001</cx:pt>
          <cx:pt idx="953">-0.14999999999999999</cx:pt>
          <cx:pt idx="954">0.11</cx:pt>
          <cx:pt idx="955">-0.13</cx:pt>
          <cx:pt idx="956">0.10000000000000001</cx:pt>
          <cx:pt idx="957">0.11</cx:pt>
          <cx:pt idx="958">0.17000000000000001</cx:pt>
          <cx:pt idx="959">0.01</cx:pt>
          <cx:pt idx="960">-0.13</cx:pt>
          <cx:pt idx="961">0.02</cx:pt>
          <cx:pt idx="962">0.11</cx:pt>
          <cx:pt idx="963">-0.029999999999999999</cx:pt>
          <cx:pt idx="964">0.13</cx:pt>
          <cx:pt idx="965">0.02</cx:pt>
          <cx:pt idx="966">0.070000000000000007</cx:pt>
          <cx:pt idx="967">-0.059999999999999998</cx:pt>
          <cx:pt idx="968">-0.02</cx:pt>
          <cx:pt idx="969">0.29999999999999999</cx:pt>
          <cx:pt idx="970">0.059999999999999998</cx:pt>
          <cx:pt idx="971">0.080000000000000002</cx:pt>
          <cx:pt idx="972">-0.089999999999999997</cx:pt>
          <cx:pt idx="973">-0.13</cx:pt>
          <cx:pt idx="974">0.029999999999999999</cx:pt>
          <cx:pt idx="975">-0.050000000000000003</cx:pt>
          <cx:pt idx="976">0.11</cx:pt>
          <cx:pt idx="977">-0.089999999999999997</cx:pt>
          <cx:pt idx="978">0.029999999999999999</cx:pt>
          <cx:pt idx="979">0.19</cx:pt>
          <cx:pt idx="980">-0.050000000000000003</cx:pt>
          <cx:pt idx="981">0.11</cx:pt>
          <cx:pt idx="982">-0.11</cx:pt>
          <cx:pt idx="983">-0.089999999999999997</cx:pt>
          <cx:pt idx="984">-0.070000000000000007</cx:pt>
          <cx:pt idx="985">0.11</cx:pt>
          <cx:pt idx="986">-0.14000000000000001</cx:pt>
          <cx:pt idx="987">-0.01</cx:pt>
          <cx:pt idx="988">-0.13</cx:pt>
          <cx:pt idx="989">0.11</cx:pt>
          <cx:pt idx="990">0.029999999999999999</cx:pt>
          <cx:pt idx="991">-0.20000000000000001</cx:pt>
          <cx:pt idx="992">0.23999999999999999</cx:pt>
          <cx:pt idx="993">-0.16</cx:pt>
          <cx:pt idx="994">-0.089999999999999997</cx:pt>
          <cx:pt idx="995">-0.070000000000000007</cx:pt>
          <cx:pt idx="996">0.029999999999999999</cx:pt>
          <cx:pt idx="997">-0.02</cx:pt>
          <cx:pt idx="998">-0.040000000000000001</cx:pt>
          <cx:pt idx="999">-0.10000000000000001</cx:pt>
          <cx:pt idx="1000">-0.32000000000000001</cx:pt>
          <cx:pt idx="1001">-0.31</cx:pt>
          <cx:pt idx="1002">0.070000000000000007</cx:pt>
          <cx:pt idx="1003">0.040000000000000001</cx:pt>
          <cx:pt idx="1004">-0.050000000000000003</cx:pt>
          <cx:pt idx="1005">-0.050000000000000003</cx:pt>
          <cx:pt idx="1006">-0.080000000000000002</cx:pt>
          <cx:pt idx="1007">0.029999999999999999</cx:pt>
          <cx:pt idx="1008">0.050000000000000003</cx:pt>
          <cx:pt idx="1009">-0.02</cx:pt>
          <cx:pt idx="1010">0.23000000000000001</cx:pt>
          <cx:pt idx="1011">0.040000000000000001</cx:pt>
          <cx:pt idx="1012">-0.12</cx:pt>
          <cx:pt idx="1013">-0.10000000000000001</cx:pt>
          <cx:pt idx="1014">0.14000000000000001</cx:pt>
          <cx:pt idx="1015">-0.17999999999999999</cx:pt>
          <cx:pt idx="1016">-0.33000000000000002</cx:pt>
          <cx:pt idx="1017">-0.059999999999999998</cx:pt>
          <cx:pt idx="1018">-0.070000000000000007</cx:pt>
          <cx:pt idx="1019">-0.029999999999999999</cx:pt>
          <cx:pt idx="1020">-0.14000000000000001</cx:pt>
          <cx:pt idx="1021">0.20000000000000001</cx:pt>
          <cx:pt idx="1022">-0.050000000000000003</cx:pt>
          <cx:pt idx="1023">-0.02</cx:pt>
          <cx:pt idx="1024">-0.02</cx:pt>
          <cx:pt idx="1025">-0.10000000000000001</cx:pt>
          <cx:pt idx="1026">-0.050000000000000003</cx:pt>
          <cx:pt idx="1027">0.12</cx:pt>
          <cx:pt idx="1028">-0.11</cx:pt>
          <cx:pt idx="1029">-0.029999999999999999</cx:pt>
          <cx:pt idx="1030">-0.029999999999999999</cx:pt>
          <cx:pt idx="1031">0</cx:pt>
          <cx:pt idx="1032">-0.14000000000000001</cx:pt>
          <cx:pt idx="1033">-0.17000000000000001</cx:pt>
          <cx:pt idx="1034">-0.089999999999999997</cx:pt>
          <cx:pt idx="1035">-0.11</cx:pt>
          <cx:pt idx="1036">0.19</cx:pt>
          <cx:pt idx="1037">-0.089999999999999997</cx:pt>
          <cx:pt idx="1038">0</cx:pt>
          <cx:pt idx="1039">0</cx:pt>
          <cx:pt idx="1040">-0.16</cx:pt>
          <cx:pt idx="1041">-0.070000000000000007</cx:pt>
          <cx:pt idx="1042">0.14999999999999999</cx:pt>
          <cx:pt idx="1043">-0.26000000000000001</cx:pt>
          <cx:pt idx="1044">0</cx:pt>
          <cx:pt idx="1045">-0.14999999999999999</cx:pt>
          <cx:pt idx="1046">-0.11</cx:pt>
          <cx:pt idx="1047">0.11</cx:pt>
          <cx:pt idx="1048">-0.080000000000000002</cx:pt>
          <cx:pt idx="1049">-0.11</cx:pt>
          <cx:pt idx="1050">0.040000000000000001</cx:pt>
          <cx:pt idx="1051">-0.19</cx:pt>
          <cx:pt idx="1052">-0.029999999999999999</cx:pt>
          <cx:pt idx="1053">0.040000000000000001</cx:pt>
          <cx:pt idx="1054">-0.01</cx:pt>
          <cx:pt idx="1055">0.050000000000000003</cx:pt>
          <cx:pt idx="1056">-0.050000000000000003</cx:pt>
          <cx:pt idx="1057">-0.10000000000000001</cx:pt>
          <cx:pt idx="1058">-0.17999999999999999</cx:pt>
          <cx:pt idx="1059">-0.029999999999999999</cx:pt>
          <cx:pt idx="1060">-0.070000000000000007</cx:pt>
          <cx:pt idx="1061">-0.25</cx:pt>
          <cx:pt idx="1062">-0.02</cx:pt>
          <cx:pt idx="1063">-0.11</cx:pt>
          <cx:pt idx="1064">0.01</cx:pt>
          <cx:pt idx="1065">-0.070000000000000007</cx:pt>
          <cx:pt idx="1066">0</cx:pt>
          <cx:pt idx="1067">-0.01</cx:pt>
          <cx:pt idx="1068">-0.23000000000000001</cx:pt>
          <cx:pt idx="1069">-0.029999999999999999</cx:pt>
          <cx:pt idx="1070">-0.029999999999999999</cx:pt>
          <cx:pt idx="1071">-0.050000000000000003</cx:pt>
          <cx:pt idx="1072">-0.12</cx:pt>
          <cx:pt idx="1073">-0.01</cx:pt>
          <cx:pt idx="1074">-0.029999999999999999</cx:pt>
          <cx:pt idx="1075">0.02</cx:pt>
          <cx:pt idx="1076">0.01</cx:pt>
          <cx:pt idx="1077">-0.11</cx:pt>
          <cx:pt idx="1078">0.050000000000000003</cx:pt>
          <cx:pt idx="1079">-0.17000000000000001</cx:pt>
          <cx:pt idx="1080">0.059999999999999998</cx:pt>
          <cx:pt idx="1081">0.080000000000000002</cx:pt>
          <cx:pt idx="1082">-0.33000000000000002</cx:pt>
          <cx:pt idx="1083">-0.20000000000000001</cx:pt>
          <cx:pt idx="1084">-0.070000000000000007</cx:pt>
          <cx:pt idx="1085">-0.080000000000000002</cx:pt>
          <cx:pt idx="1086">0.040000000000000001</cx:pt>
          <cx:pt idx="1087">-0.16</cx:pt>
          <cx:pt idx="1088">-0.19</cx:pt>
          <cx:pt idx="1089">-0.02</cx:pt>
          <cx:pt idx="1090">-0.26000000000000001</cx:pt>
          <cx:pt idx="1091">-0.02</cx:pt>
          <cx:pt idx="1092">-0.13</cx:pt>
          <cx:pt idx="1093">-0.11</cx:pt>
          <cx:pt idx="1094">-0.11</cx:pt>
          <cx:pt idx="1095">-0.13</cx:pt>
          <cx:pt idx="1096">-0.050000000000000003</cx:pt>
          <cx:pt idx="1097">0.080000000000000002</cx:pt>
          <cx:pt idx="1098">-0.28000000000000003</cx:pt>
          <cx:pt idx="1099">-0.20999999999999999</cx:pt>
          <cx:pt idx="1100">0.089999999999999997</cx:pt>
          <cx:pt idx="1101">-0.02</cx:pt>
          <cx:pt idx="1102">-0.080000000000000002</cx:pt>
          <cx:pt idx="1103">-0.059999999999999998</cx:pt>
          <cx:pt idx="1104">-0.080000000000000002</cx:pt>
          <cx:pt idx="1105">-0.080000000000000002</cx:pt>
          <cx:pt idx="1106">-0.14999999999999999</cx:pt>
          <cx:pt idx="1107">-0.070000000000000007</cx:pt>
          <cx:pt idx="1108">-0.34999999999999998</cx:pt>
          <cx:pt idx="1109">-0.33000000000000002</cx:pt>
          <cx:pt idx="1110">-0.029999999999999999</cx:pt>
          <cx:pt idx="1111">-0.20000000000000001</cx:pt>
          <cx:pt idx="1112">-0.059999999999999998</cx:pt>
          <cx:pt idx="1113">0.11</cx:pt>
          <cx:pt idx="1114">-0.13</cx:pt>
          <cx:pt idx="1115">-0.34000000000000002</cx:pt>
          <cx:pt idx="1116">0.029999999999999999</cx:pt>
          <cx:pt idx="1117">-0.040000000000000001</cx:pt>
          <cx:pt idx="1118">-0.070000000000000007</cx:pt>
          <cx:pt idx="1119">0.11</cx:pt>
          <cx:pt idx="1120">-0.01</cx:pt>
          <cx:pt idx="1121">0.070000000000000007</cx:pt>
          <cx:pt idx="1122">-0.029999999999999999</cx:pt>
          <cx:pt idx="1123">0.13</cx:pt>
          <cx:pt idx="1124">0.040000000000000001</cx:pt>
          <cx:pt idx="1125">0.13</cx:pt>
          <cx:pt idx="1126">-0.16</cx:pt>
          <cx:pt idx="1127">-0.050000000000000003</cx:pt>
          <cx:pt idx="1128">-0.17999999999999999</cx:pt>
          <cx:pt idx="1129">0.02</cx:pt>
          <cx:pt idx="1130">-0.19</cx:pt>
          <cx:pt idx="1131">0.029999999999999999</cx:pt>
          <cx:pt idx="1132">0.029999999999999999</cx:pt>
          <cx:pt idx="1133">-0.050000000000000003</cx:pt>
          <cx:pt idx="1134">0.040000000000000001</cx:pt>
          <cx:pt idx="1135">-0.20000000000000001</cx:pt>
          <cx:pt idx="1136">-0.02</cx:pt>
          <cx:pt idx="1137">-0.02</cx:pt>
          <cx:pt idx="1138">-0.11</cx:pt>
          <cx:pt idx="1139">0</cx:pt>
          <cx:pt idx="1140">-0.059999999999999998</cx:pt>
          <cx:pt idx="1141">-0.31</cx:pt>
          <cx:pt idx="1142">-0.12</cx:pt>
          <cx:pt idx="1143">0.040000000000000001</cx:pt>
          <cx:pt idx="1144">-0.10000000000000001</cx:pt>
          <cx:pt idx="1145">0.12</cx:pt>
          <cx:pt idx="1146">-0.14000000000000001</cx:pt>
          <cx:pt idx="1147">-0.070000000000000007</cx:pt>
          <cx:pt idx="1148">0.02</cx:pt>
          <cx:pt idx="1149">-0.25</cx:pt>
          <cx:pt idx="1150">-0.059999999999999998</cx:pt>
          <cx:pt idx="1151">0</cx:pt>
          <cx:pt idx="1152">-0.12</cx:pt>
          <cx:pt idx="1153">-0.029999999999999999</cx:pt>
          <cx:pt idx="1154">-0.10000000000000001</cx:pt>
          <cx:pt idx="1155">-0.080000000000000002</cx:pt>
          <cx:pt idx="1156">0.040000000000000001</cx:pt>
          <cx:pt idx="1157">-0.10000000000000001</cx:pt>
          <cx:pt idx="1158">-0.12</cx:pt>
          <cx:pt idx="1159">-0.01</cx:pt>
          <cx:pt idx="1160">-0.16</cx:pt>
          <cx:pt idx="1161">-0.070000000000000007</cx:pt>
          <cx:pt idx="1162">-0.11</cx:pt>
          <cx:pt idx="1163">-0.01</cx:pt>
          <cx:pt idx="1164">-0.02</cx:pt>
          <cx:pt idx="1165">0.050000000000000003</cx:pt>
          <cx:pt idx="1166">-0.28999999999999998</cx:pt>
          <cx:pt idx="1167">0.02</cx:pt>
          <cx:pt idx="1168">0.050000000000000003</cx:pt>
          <cx:pt idx="1169">0.050000000000000003</cx:pt>
          <cx:pt idx="1170">-0.25</cx:pt>
          <cx:pt idx="1171">-0.31</cx:pt>
          <cx:pt idx="1172">0.14000000000000001</cx:pt>
          <cx:pt idx="1173">-0.089999999999999997</cx:pt>
          <cx:pt idx="1174">-0.02</cx:pt>
          <cx:pt idx="1175">-0.22</cx:pt>
          <cx:pt idx="1176">0.16</cx:pt>
          <cx:pt idx="1177">-0.16</cx:pt>
          <cx:pt idx="1178">-0.089999999999999997</cx:pt>
          <cx:pt idx="1179">0.01</cx:pt>
          <cx:pt idx="1180">-0.13</cx:pt>
          <cx:pt idx="1181">-0.11</cx:pt>
          <cx:pt idx="1182">0.070000000000000007</cx:pt>
          <cx:pt idx="1183">0.13</cx:pt>
          <cx:pt idx="1184">-0.070000000000000007</cx:pt>
          <cx:pt idx="1185">-0.11</cx:pt>
          <cx:pt idx="1186">-0.040000000000000001</cx:pt>
          <cx:pt idx="1187">0.050000000000000003</cx:pt>
          <cx:pt idx="1188">0.089999999999999997</cx:pt>
          <cx:pt idx="1189">0.070000000000000007</cx:pt>
          <cx:pt idx="1190">-0.02</cx:pt>
          <cx:pt idx="1191">-0.040000000000000001</cx:pt>
          <cx:pt idx="1192">-0.089999999999999997</cx:pt>
          <cx:pt idx="1193">0.14999999999999999</cx:pt>
          <cx:pt idx="1194">0.029999999999999999</cx:pt>
          <cx:pt idx="1195">-0.16</cx:pt>
          <cx:pt idx="1196">0.01</cx:pt>
          <cx:pt idx="1197">0.050000000000000003</cx:pt>
          <cx:pt idx="1198">0.01</cx:pt>
          <cx:pt idx="1199">0.13</cx:pt>
          <cx:pt idx="1200">0.02</cx:pt>
          <cx:pt idx="1201">-0.040000000000000001</cx:pt>
          <cx:pt idx="1202">-0.080000000000000002</cx:pt>
          <cx:pt idx="1203">-0.22</cx:pt>
          <cx:pt idx="1204">0.14000000000000001</cx:pt>
          <cx:pt idx="1205">0.029999999999999999</cx:pt>
          <cx:pt idx="1206">0.059999999999999998</cx:pt>
          <cx:pt idx="1207">-0.28999999999999998</cx:pt>
          <cx:pt idx="1208">-0.089999999999999997</cx:pt>
          <cx:pt idx="1209">-0.13</cx:pt>
          <cx:pt idx="1210">-0.20000000000000001</cx:pt>
          <cx:pt idx="1211">-0.12</cx:pt>
          <cx:pt idx="1212">-0.16</cx:pt>
          <cx:pt idx="1213">-0.050000000000000003</cx:pt>
          <cx:pt idx="1214">0.11</cx:pt>
          <cx:pt idx="1215">0.080000000000000002</cx:pt>
          <cx:pt idx="1216">-0.23999999999999999</cx:pt>
          <cx:pt idx="1217">0</cx:pt>
          <cx:pt idx="1218">0.080000000000000002</cx:pt>
          <cx:pt idx="1219">-0.37</cx:pt>
          <cx:pt idx="1220">0.28000000000000003</cx:pt>
          <cx:pt idx="1221">-0.059999999999999998</cx:pt>
          <cx:pt idx="1222">0.12</cx:pt>
          <cx:pt idx="1223">-0.089999999999999997</cx:pt>
          <cx:pt idx="1224">0.070000000000000007</cx:pt>
          <cx:pt idx="1225">0.14999999999999999</cx:pt>
          <cx:pt idx="1226">0.070000000000000007</cx:pt>
          <cx:pt idx="1227">-0.23999999999999999</cx:pt>
          <cx:pt idx="1228">-0.13</cx:pt>
          <cx:pt idx="1229">-0.040000000000000001</cx:pt>
          <cx:pt idx="1230">0</cx:pt>
          <cx:pt idx="1231">-0.22</cx:pt>
          <cx:pt idx="1232">0.02</cx:pt>
          <cx:pt idx="1233">-0.40999999999999998</cx:pt>
          <cx:pt idx="1234">-0.13</cx:pt>
          <cx:pt idx="1235">0.23999999999999999</cx:pt>
          <cx:pt idx="1236">-0.089999999999999997</cx:pt>
          <cx:pt idx="1237">0.029999999999999999</cx:pt>
          <cx:pt idx="1238">-0.059999999999999998</cx:pt>
          <cx:pt idx="1239">0.089999999999999997</cx:pt>
          <cx:pt idx="1240">-0.050000000000000003</cx:pt>
          <cx:pt idx="1241">0</cx:pt>
          <cx:pt idx="1242">0.23999999999999999</cx:pt>
          <cx:pt idx="1243">-0.089999999999999997</cx:pt>
          <cx:pt idx="1244">0</cx:pt>
          <cx:pt idx="1245">-0.070000000000000007</cx:pt>
          <cx:pt idx="1246">0.02</cx:pt>
          <cx:pt idx="1247">-0.12</cx:pt>
          <cx:pt idx="1248">0.040000000000000001</cx:pt>
          <cx:pt idx="1249">-0.070000000000000007</cx:pt>
          <cx:pt idx="1250">0.17000000000000001</cx:pt>
          <cx:pt idx="1251">-0.17999999999999999</cx:pt>
          <cx:pt idx="1252">-0.070000000000000007</cx:pt>
          <cx:pt idx="1253">0.070000000000000007</cx:pt>
          <cx:pt idx="1254">0.02</cx:pt>
          <cx:pt idx="1255">-0.029999999999999999</cx:pt>
          <cx:pt idx="1256">0.070000000000000007</cx:pt>
          <cx:pt idx="1257">0.01</cx:pt>
          <cx:pt idx="1258">-0.02</cx:pt>
          <cx:pt idx="1259">0.050000000000000003</cx:pt>
          <cx:pt idx="1260">-0.059999999999999998</cx:pt>
          <cx:pt idx="1261">0.089999999999999997</cx:pt>
          <cx:pt idx="1262">-0.089999999999999997</cx:pt>
          <cx:pt idx="1263">-0.20999999999999999</cx:pt>
          <cx:pt idx="1264">-0.14999999999999999</cx:pt>
          <cx:pt idx="1265">-0.14000000000000001</cx:pt>
          <cx:pt idx="1266">-0.029999999999999999</cx:pt>
          <cx:pt idx="1267">-0.19</cx:pt>
          <cx:pt idx="1268">-0.20999999999999999</cx:pt>
          <cx:pt idx="1269">-0.089999999999999997</cx:pt>
          <cx:pt idx="1270">-0.12</cx:pt>
          <cx:pt idx="1271">-0.13</cx:pt>
          <cx:pt idx="1272">-0.059999999999999998</cx:pt>
          <cx:pt idx="1273">-0.059999999999999998</cx:pt>
          <cx:pt idx="1274">-0.080000000000000002</cx:pt>
          <cx:pt idx="1275">0.17999999999999999</cx:pt>
          <cx:pt idx="1276">0.01</cx:pt>
          <cx:pt idx="1277">-0.20000000000000001</cx:pt>
          <cx:pt idx="1278">-0.089999999999999997</cx:pt>
          <cx:pt idx="1279">0.089999999999999997</cx:pt>
          <cx:pt idx="1280">-0.27000000000000002</cx:pt>
          <cx:pt idx="1281">-0.029999999999999999</cx:pt>
          <cx:pt idx="1282">-0.25</cx:pt>
          <cx:pt idx="1283">-0.17000000000000001</cx:pt>
          <cx:pt idx="1284">-0.050000000000000003</cx:pt>
          <cx:pt idx="1285">-0.040000000000000001</cx:pt>
          <cx:pt idx="1286">-0.20999999999999999</cx:pt>
          <cx:pt idx="1287">-0.13</cx:pt>
          <cx:pt idx="1288">-0.050000000000000003</cx:pt>
          <cx:pt idx="1289">0.14000000000000001</cx:pt>
          <cx:pt idx="1290">-0.080000000000000002</cx:pt>
          <cx:pt idx="1291">-0.17999999999999999</cx:pt>
          <cx:pt idx="1292">0.040000000000000001</cx:pt>
          <cx:pt idx="1293">-0.26000000000000001</cx:pt>
          <cx:pt idx="1294">0.029999999999999999</cx:pt>
          <cx:pt idx="1295">0.070000000000000007</cx:pt>
          <cx:pt idx="1296">-0.11</cx:pt>
          <cx:pt idx="1297">-0.34999999999999998</cx:pt>
          <cx:pt idx="1298">-0.059999999999999998</cx:pt>
          <cx:pt idx="1299">0.17000000000000001</cx:pt>
          <cx:pt idx="1300">-0.070000000000000007</cx:pt>
          <cx:pt idx="1301">-0.17000000000000001</cx:pt>
          <cx:pt idx="1302">-0.02</cx:pt>
          <cx:pt idx="1303">-0.059999999999999998</cx:pt>
          <cx:pt idx="1304">-0.01</cx:pt>
          <cx:pt idx="1305">0.070000000000000007</cx:pt>
          <cx:pt idx="1306">-0.20999999999999999</cx:pt>
          <cx:pt idx="1307">-0.17000000000000001</cx:pt>
          <cx:pt idx="1308">-0.17000000000000001</cx:pt>
          <cx:pt idx="1309">-0.19</cx:pt>
          <cx:pt idx="1310">-0.080000000000000002</cx:pt>
          <cx:pt idx="1311">-0.19</cx:pt>
          <cx:pt idx="1312">-0.16</cx:pt>
          <cx:pt idx="1313">-0.12</cx:pt>
          <cx:pt idx="1314">-0.12</cx:pt>
          <cx:pt idx="1315">-0.059999999999999998</cx:pt>
          <cx:pt idx="1316">-0.070000000000000007</cx:pt>
          <cx:pt idx="1317">-0.14999999999999999</cx:pt>
          <cx:pt idx="1318">-0.070000000000000007</cx:pt>
          <cx:pt idx="1319">0.040000000000000001</cx:pt>
          <cx:pt idx="1320">-0.23999999999999999</cx:pt>
          <cx:pt idx="1321">-0.12</cx:pt>
          <cx:pt idx="1322">-0.059999999999999998</cx:pt>
          <cx:pt idx="1323">-0.42999999999999999</cx:pt>
          <cx:pt idx="1324">0.080000000000000002</cx:pt>
          <cx:pt idx="1325">-0.13</cx:pt>
          <cx:pt idx="1326">-0.10000000000000001</cx:pt>
          <cx:pt idx="1327">-0.40000000000000002</cx:pt>
          <cx:pt idx="1328">0.029999999999999999</cx:pt>
          <cx:pt idx="1329">-0.29999999999999999</cx:pt>
          <cx:pt idx="1330">-0.01</cx:pt>
          <cx:pt idx="1331">-0.14999999999999999</cx:pt>
          <cx:pt idx="1332">-0.14000000000000001</cx:pt>
          <cx:pt idx="1333">0.029999999999999999</cx:pt>
          <cx:pt idx="1334">0.050000000000000003</cx:pt>
          <cx:pt idx="1335">-0.23999999999999999</cx:pt>
          <cx:pt idx="1336">-0.070000000000000007</cx:pt>
          <cx:pt idx="1337">-0.16</cx:pt>
          <cx:pt idx="1338">-0.23999999999999999</cx:pt>
          <cx:pt idx="1339">-0.13</cx:pt>
          <cx:pt idx="1340">0.12</cx:pt>
          <cx:pt idx="1341">-0.14000000000000001</cx:pt>
          <cx:pt idx="1342">-0.080000000000000002</cx:pt>
          <cx:pt idx="1343">-0.040000000000000001</cx:pt>
          <cx:pt idx="1344">-0.089999999999999997</cx:pt>
          <cx:pt idx="1345">-0.11</cx:pt>
          <cx:pt idx="1346">-0.050000000000000003</cx:pt>
          <cx:pt idx="1347">-0.089999999999999997</cx:pt>
          <cx:pt idx="1348">0.070000000000000007</cx:pt>
          <cx:pt idx="1349">-0.040000000000000001</cx:pt>
          <cx:pt idx="1350">-0.050000000000000003</cx:pt>
          <cx:pt idx="1351">0.050000000000000003</cx:pt>
          <cx:pt idx="1352">-0.14000000000000001</cx:pt>
          <cx:pt idx="1353">-0.14000000000000001</cx:pt>
          <cx:pt idx="1354">-0.16</cx:pt>
          <cx:pt idx="1355">-0.070000000000000007</cx:pt>
          <cx:pt idx="1356">-0.79000000000000004</cx:pt>
          <cx:pt idx="1357">0.01</cx:pt>
          <cx:pt idx="1358">-0.40999999999999998</cx:pt>
          <cx:pt idx="1359">-0.17999999999999999</cx:pt>
          <cx:pt idx="1360">0.25</cx:pt>
          <cx:pt idx="1361">0.14000000000000001</cx:pt>
          <cx:pt idx="1362">-0.13</cx:pt>
          <cx:pt idx="1363">-0.080000000000000002</cx:pt>
          <cx:pt idx="1364">-0.070000000000000007</cx:pt>
          <cx:pt idx="1365">0.01</cx:pt>
          <cx:pt idx="1366">-0.089999999999999997</cx:pt>
          <cx:pt idx="1367">-0.29999999999999999</cx:pt>
          <cx:pt idx="1368">-0.16</cx:pt>
          <cx:pt idx="1369">-0.02</cx:pt>
          <cx:pt idx="1370">0.029999999999999999</cx:pt>
          <cx:pt idx="1371">-0.050000000000000003</cx:pt>
          <cx:pt idx="1372">0.050000000000000003</cx:pt>
          <cx:pt idx="1373">-0.27000000000000002</cx:pt>
          <cx:pt idx="1374">0.050000000000000003</cx:pt>
          <cx:pt idx="1375">-0.01</cx:pt>
          <cx:pt idx="1376">-0.13</cx:pt>
          <cx:pt idx="1377">-0.20000000000000001</cx:pt>
          <cx:pt idx="1378">-0.059999999999999998</cx:pt>
          <cx:pt idx="1379">-0.070000000000000007</cx:pt>
          <cx:pt idx="1380">0.02</cx:pt>
          <cx:pt idx="1381">-0.11</cx:pt>
          <cx:pt idx="1382">-0.32000000000000001</cx:pt>
          <cx:pt idx="1383">-0.080000000000000002</cx:pt>
          <cx:pt idx="1384">0.089999999999999997</cx:pt>
          <cx:pt idx="1385">-0.17000000000000001</cx:pt>
          <cx:pt idx="1386">-0.040000000000000001</cx:pt>
          <cx:pt idx="1387">-0.14000000000000001</cx:pt>
          <cx:pt idx="1388">0.12</cx:pt>
          <cx:pt idx="1389">-0.02</cx:pt>
          <cx:pt idx="1390">-0.01</cx:pt>
          <cx:pt idx="1391">-0.20999999999999999</cx:pt>
          <cx:pt idx="1392">-0.10000000000000001</cx:pt>
          <cx:pt idx="1393">-0.17999999999999999</cx:pt>
          <cx:pt idx="1394">-0.02</cx:pt>
          <cx:pt idx="1395">-0.040000000000000001</cx:pt>
          <cx:pt idx="1396">-0.10000000000000001</cx:pt>
          <cx:pt idx="1397">-0.040000000000000001</cx:pt>
          <cx:pt idx="1398">-0.029999999999999999</cx:pt>
          <cx:pt idx="1399">0.040000000000000001</cx:pt>
          <cx:pt idx="1400">0</cx:pt>
          <cx:pt idx="1401">-0.070000000000000007</cx:pt>
          <cx:pt idx="1402">0.070000000000000007</cx:pt>
          <cx:pt idx="1403">-0.14999999999999999</cx:pt>
          <cx:pt idx="1404">-0.040000000000000001</cx:pt>
          <cx:pt idx="1405">0.050000000000000003</cx:pt>
          <cx:pt idx="1406">0.01</cx:pt>
          <cx:pt idx="1407">-0.02</cx:pt>
          <cx:pt idx="1408">-0.10000000000000001</cx:pt>
          <cx:pt idx="1409">0.089999999999999997</cx:pt>
          <cx:pt idx="1410">0.040000000000000001</cx:pt>
          <cx:pt idx="1411">-0.029999999999999999</cx:pt>
          <cx:pt idx="1412">-0.69999999999999996</cx:pt>
          <cx:pt idx="1413">-0.39000000000000001</cx:pt>
          <cx:pt idx="1414">-0.040000000000000001</cx:pt>
          <cx:pt idx="1415">-0.27000000000000002</cx:pt>
          <cx:pt idx="1416">0</cx:pt>
          <cx:pt idx="1417">0.10000000000000001</cx:pt>
          <cx:pt idx="1418">-0.050000000000000003</cx:pt>
          <cx:pt idx="1419">-0.029999999999999999</cx:pt>
          <cx:pt idx="1420">-0.13</cx:pt>
          <cx:pt idx="1421">-0.070000000000000007</cx:pt>
          <cx:pt idx="1422">-0.16</cx:pt>
          <cx:pt idx="1423">-0.13</cx:pt>
          <cx:pt idx="1424">-0.25</cx:pt>
          <cx:pt idx="1425">0.029999999999999999</cx:pt>
          <cx:pt idx="1426">-0.080000000000000002</cx:pt>
          <cx:pt idx="1427">-0.10000000000000001</cx:pt>
          <cx:pt idx="1428">-0.029999999999999999</cx:pt>
          <cx:pt idx="1429">-0.059999999999999998</cx:pt>
          <cx:pt idx="1430">-0.070000000000000007</cx:pt>
          <cx:pt idx="1431">-0.029999999999999999</cx:pt>
          <cx:pt idx="1432">-0.19</cx:pt>
          <cx:pt idx="1433">-0.19</cx:pt>
          <cx:pt idx="1434">0.040000000000000001</cx:pt>
          <cx:pt idx="1435">-0.19</cx:pt>
          <cx:pt idx="1436">-0.33000000000000002</cx:pt>
          <cx:pt idx="1437">-0.12</cx:pt>
          <cx:pt idx="1438">-0.34999999999999998</cx:pt>
          <cx:pt idx="1439">0.059999999999999998</cx:pt>
          <cx:pt idx="1440">-0.13</cx:pt>
          <cx:pt idx="1441">-0.13</cx:pt>
          <cx:pt idx="1442">0.17999999999999999</cx:pt>
          <cx:pt idx="1443">-0.11</cx:pt>
          <cx:pt idx="1444">-0.01</cx:pt>
          <cx:pt idx="1445">0.029999999999999999</cx:pt>
          <cx:pt idx="1446">0.029999999999999999</cx:pt>
          <cx:pt idx="1447">0.14000000000000001</cx:pt>
          <cx:pt idx="1448">-0.16</cx:pt>
          <cx:pt idx="1449">-0.070000000000000007</cx:pt>
          <cx:pt idx="1450">-0.14999999999999999</cx:pt>
          <cx:pt idx="1451">-0.28000000000000003</cx:pt>
          <cx:pt idx="1452">-0.27000000000000002</cx:pt>
          <cx:pt idx="1453">0.01</cx:pt>
          <cx:pt idx="1454">0.050000000000000003</cx:pt>
          <cx:pt idx="1455">-0.22</cx:pt>
          <cx:pt idx="1456">-0.089999999999999997</cx:pt>
          <cx:pt idx="1457">-0.050000000000000003</cx:pt>
          <cx:pt idx="1458">-0.089999999999999997</cx:pt>
          <cx:pt idx="1459">-0.13</cx:pt>
          <cx:pt idx="1460">-0.17000000000000001</cx:pt>
          <cx:pt idx="1461">-0.16</cx:pt>
          <cx:pt idx="1462">-0.31</cx:pt>
          <cx:pt idx="1463">-0.17000000000000001</cx:pt>
          <cx:pt idx="1464">0.050000000000000003</cx:pt>
          <cx:pt idx="1465">-0.12</cx:pt>
          <cx:pt idx="1466">-0.13</cx:pt>
          <cx:pt idx="1467">-0.14000000000000001</cx:pt>
          <cx:pt idx="1468">0.059999999999999998</cx:pt>
          <cx:pt idx="1469">-0.070000000000000007</cx:pt>
          <cx:pt idx="1470">0.050000000000000003</cx:pt>
          <cx:pt idx="1471">0.14999999999999999</cx:pt>
          <cx:pt idx="1472">0</cx:pt>
          <cx:pt idx="1473">-0.10000000000000001</cx:pt>
          <cx:pt idx="1474">0.070000000000000007</cx:pt>
          <cx:pt idx="1475">-0.12</cx:pt>
          <cx:pt idx="1476">0.12</cx:pt>
          <cx:pt idx="1477">0.050000000000000003</cx:pt>
          <cx:pt idx="1478">-0.17000000000000001</cx:pt>
          <cx:pt idx="1479">-0.20000000000000001</cx:pt>
          <cx:pt idx="1480">-0.23000000000000001</cx:pt>
          <cx:pt idx="1481">-0.10000000000000001</cx:pt>
          <cx:pt idx="1482">-0.02</cx:pt>
          <cx:pt idx="1483">-0.059999999999999998</cx:pt>
          <cx:pt idx="1484">0</cx:pt>
          <cx:pt idx="1485">0.040000000000000001</cx:pt>
          <cx:pt idx="1486">-0.12</cx:pt>
          <cx:pt idx="1487">-0.080000000000000002</cx:pt>
          <cx:pt idx="1488">-0.11</cx:pt>
          <cx:pt idx="1489">0.14000000000000001</cx:pt>
          <cx:pt idx="1490">-0.17999999999999999</cx:pt>
          <cx:pt idx="1491">0</cx:pt>
          <cx:pt idx="1492">0.040000000000000001</cx:pt>
          <cx:pt idx="1493">-0.029999999999999999</cx:pt>
          <cx:pt idx="1494">-0.02</cx:pt>
          <cx:pt idx="1495">0.16</cx:pt>
        </cx:lvl>
      </cx:numDim>
    </cx:data>
  </cx:chartData>
  <cx:chart>
    <cx:plotArea>
      <cx:plotAreaRegion>
        <cx:plotSurface>
          <cx:spPr>
            <a:gradFill flip="none" rotWithShape="1">
              <a:gsLst>
                <a:gs pos="0">
                  <a:schemeClr val="accent2">
                    <a:lumMod val="96000"/>
                    <a:lumOff val="4000"/>
                  </a:schemeClr>
                </a:gs>
                <a:gs pos="80000">
                  <a:srgbClr val="F1995D"/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10800000" scaled="1"/>
              <a:tileRect/>
            </a:gradFill>
          </cx:spPr>
        </cx:plotSurface>
        <cx:series layoutId="clusteredColumn" uniqueId="{FE4DBE6C-3B26-4C09-871C-402BDF367FD6}">
          <cx:tx>
            <cx:txData>
              <cx:f>Feuil1!$J$1</cx:f>
              <cx:v>seladv con index</cx:v>
            </cx:txData>
          </cx:tx>
          <cx:spPr>
            <a:gradFill>
              <a:gsLst>
                <a:gs pos="98052">
                  <a:srgbClr val="A94D0F"/>
                </a:gs>
                <a:gs pos="37000">
                  <a:srgbClr val="F29E65">
                    <a:alpha val="94000"/>
                  </a:srgbClr>
                </a:gs>
                <a:gs pos="41000">
                  <a:schemeClr val="accent2"/>
                </a:gs>
                <a:gs pos="1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10800000" scaled="1"/>
            </a:gradFill>
            <a:ln>
              <a:solidFill>
                <a:schemeClr val="accent2">
                  <a:lumMod val="50000"/>
                </a:schemeClr>
              </a:solidFill>
            </a:ln>
          </cx:spPr>
          <cx:dataId val="0"/>
          <cx:layoutPr>
            <cx:binning intervalClosed="r">
              <cx:binSize val="0.05000000000000001"/>
            </cx:binning>
          </cx:layoutPr>
        </cx:series>
      </cx:plotAreaRegion>
      <cx:axis id="0">
        <cx:catScaling gapWidth="0"/>
        <cx:title>
          <cx:tx>
            <cx:rich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2000"/>
                </a:pPr>
                <a:r>
                  <a:rPr lang="fr-FR" sz="2000" b="0" i="0" u="none" strike="noStrike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 panose="020F0502020204030204"/>
                  </a:rPr>
                  <a:t>Self-</a:t>
                </a:r>
                <a:r>
                  <a:rPr lang="fr-FR" sz="2000" b="0" i="0" u="none" strike="noStrike" baseline="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 panose="020F0502020204030204"/>
                  </a:rPr>
                  <a:t>priority</a:t>
                </a:r>
                <a:r>
                  <a:rPr lang="fr-FR" sz="2000" b="0" i="0" u="none" strike="noStrike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 panose="020F0502020204030204"/>
                  </a:rPr>
                  <a:t> scores in congruent trials (</a:t>
                </a:r>
                <a:r>
                  <a:rPr lang="fr-FR" sz="2000" b="0" i="0" u="none" strike="noStrike" baseline="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 panose="020F0502020204030204"/>
                  </a:rPr>
                  <a:t>rt</a:t>
                </a:r>
                <a:r>
                  <a:rPr lang="fr-FR" sz="2000" b="0" i="0" u="none" strike="noStrike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 panose="020F0502020204030204"/>
                  </a:rPr>
                  <a:t>)</a:t>
                </a:r>
              </a:p>
            </cx:rich>
          </cx:tx>
        </cx:title>
        <cx:tickLabels/>
      </cx:axis>
      <cx:axis id="1">
        <cx:valScaling/>
        <cx:title>
          <cx:tx>
            <cx:txData>
              <cx:v>Frequency</cx:v>
            </cx:txData>
          </cx:tx>
          <cx:txPr>
            <a:bodyPr spcFirstLastPara="1" vertOverflow="ellipsis" horzOverflow="overflow" wrap="square" lIns="0" tIns="0" rIns="0" bIns="0" anchor="ctr" anchorCtr="1"/>
            <a:lstStyle/>
            <a:p>
              <a:pPr algn="ctr" rtl="0">
                <a:defRPr sz="2000"/>
              </a:pPr>
              <a:r>
                <a:rPr lang="fr-FR" sz="2000" b="0" i="0" u="none" strike="noStrike" baseline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Calibri" panose="020F0502020204030204"/>
                </a:rPr>
                <a:t>Frequency</a:t>
              </a:r>
            </a:p>
          </cx:txPr>
        </cx:title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Feuil1!$J$2:$J$1497</cx:f>
        <cx:lvl ptCount="1496" formatCode="Standard">
          <cx:pt idx="0">-0.19</cx:pt>
          <cx:pt idx="1">-0.17999999999999999</cx:pt>
          <cx:pt idx="2">-0.050000000000000003</cx:pt>
          <cx:pt idx="3">0.080000000000000002</cx:pt>
          <cx:pt idx="4">-0.050000000000000003</cx:pt>
          <cx:pt idx="5">-0.22</cx:pt>
          <cx:pt idx="6">-0.17999999999999999</cx:pt>
          <cx:pt idx="7">-0.02</cx:pt>
          <cx:pt idx="8">-0.040000000000000001</cx:pt>
          <cx:pt idx="9">-0.13</cx:pt>
          <cx:pt idx="10">-0.14000000000000001</cx:pt>
          <cx:pt idx="11">0.029999999999999999</cx:pt>
          <cx:pt idx="12">0.080000000000000002</cx:pt>
          <cx:pt idx="13">-0.029999999999999999</cx:pt>
          <cx:pt idx="14">-0.070000000000000007</cx:pt>
          <cx:pt idx="15">-0.16</cx:pt>
          <cx:pt idx="16">-0.19</cx:pt>
          <cx:pt idx="17">-0.040000000000000001</cx:pt>
          <cx:pt idx="18">-0.040000000000000001</cx:pt>
          <cx:pt idx="19">0.080000000000000002</cx:pt>
          <cx:pt idx="20">-0.059999999999999998</cx:pt>
          <cx:pt idx="21">0</cx:pt>
          <cx:pt idx="22">0</cx:pt>
          <cx:pt idx="23">-0.17000000000000001</cx:pt>
          <cx:pt idx="24">-0.080000000000000002</cx:pt>
          <cx:pt idx="25">-0.040000000000000001</cx:pt>
          <cx:pt idx="26">-0.11</cx:pt>
          <cx:pt idx="27">0.23999999999999999</cx:pt>
          <cx:pt idx="28">0.11</cx:pt>
          <cx:pt idx="29">-0.070000000000000007</cx:pt>
          <cx:pt idx="30">0.17000000000000001</cx:pt>
          <cx:pt idx="31">-0.14000000000000001</cx:pt>
          <cx:pt idx="32">-0.050000000000000003</cx:pt>
          <cx:pt idx="33">-0.11</cx:pt>
          <cx:pt idx="34">-0.11</cx:pt>
          <cx:pt idx="35">-0.10000000000000001</cx:pt>
          <cx:pt idx="36">0.12</cx:pt>
          <cx:pt idx="37">-0.059999999999999998</cx:pt>
          <cx:pt idx="38">-0.02</cx:pt>
          <cx:pt idx="39">0.01</cx:pt>
          <cx:pt idx="40">0.10000000000000001</cx:pt>
          <cx:pt idx="41">-0.16</cx:pt>
          <cx:pt idx="42">0.11</cx:pt>
          <cx:pt idx="43">-0.050000000000000003</cx:pt>
          <cx:pt idx="44">0.080000000000000002</cx:pt>
          <cx:pt idx="45">0.19</cx:pt>
          <cx:pt idx="46">-0.029999999999999999</cx:pt>
          <cx:pt idx="47">0.10000000000000001</cx:pt>
          <cx:pt idx="48">0.01</cx:pt>
          <cx:pt idx="49">-0.12</cx:pt>
          <cx:pt idx="50">0.059999999999999998</cx:pt>
          <cx:pt idx="51">0.10000000000000001</cx:pt>
          <cx:pt idx="52">-0.01</cx:pt>
          <cx:pt idx="53">-0.01</cx:pt>
          <cx:pt idx="54">-0.040000000000000001</cx:pt>
          <cx:pt idx="55">-0.070000000000000007</cx:pt>
          <cx:pt idx="56">-0.089999999999999997</cx:pt>
          <cx:pt idx="57">-0.22</cx:pt>
          <cx:pt idx="58">-0.089999999999999997</cx:pt>
          <cx:pt idx="59">-0.070000000000000007</cx:pt>
          <cx:pt idx="60">-0.14000000000000001</cx:pt>
          <cx:pt idx="61">-0.070000000000000007</cx:pt>
          <cx:pt idx="62">-0.01</cx:pt>
          <cx:pt idx="63">0.040000000000000001</cx:pt>
          <cx:pt idx="64">0.070000000000000007</cx:pt>
          <cx:pt idx="65">-0.10000000000000001</cx:pt>
          <cx:pt idx="66">0.10000000000000001</cx:pt>
          <cx:pt idx="67">0.080000000000000002</cx:pt>
          <cx:pt idx="68">0.02</cx:pt>
          <cx:pt idx="69">-0.17999999999999999</cx:pt>
          <cx:pt idx="70">0.059999999999999998</cx:pt>
          <cx:pt idx="71">-0.14000000000000001</cx:pt>
          <cx:pt idx="72">-0.17999999999999999</cx:pt>
          <cx:pt idx="73">-0.070000000000000007</cx:pt>
          <cx:pt idx="74">-0.01</cx:pt>
          <cx:pt idx="75">-0.23000000000000001</cx:pt>
          <cx:pt idx="76">-0.11</cx:pt>
          <cx:pt idx="77">-0.040000000000000001</cx:pt>
          <cx:pt idx="78">0.029999999999999999</cx:pt>
          <cx:pt idx="79">-0.11</cx:pt>
          <cx:pt idx="80">-0.089999999999999997</cx:pt>
          <cx:pt idx="81">0.13</cx:pt>
          <cx:pt idx="82">0.059999999999999998</cx:pt>
          <cx:pt idx="83">0.01</cx:pt>
          <cx:pt idx="84">-0.11</cx:pt>
          <cx:pt idx="85">-0.02</cx:pt>
          <cx:pt idx="86">0.029999999999999999</cx:pt>
          <cx:pt idx="87">0.02</cx:pt>
          <cx:pt idx="88">0.080000000000000002</cx:pt>
          <cx:pt idx="89">-0.10000000000000001</cx:pt>
          <cx:pt idx="90">0.080000000000000002</cx:pt>
          <cx:pt idx="91">-0.080000000000000002</cx:pt>
          <cx:pt idx="92">0.059999999999999998</cx:pt>
          <cx:pt idx="93">-0.059999999999999998</cx:pt>
          <cx:pt idx="94">-0.029999999999999999</cx:pt>
          <cx:pt idx="95">-0.25</cx:pt>
          <cx:pt idx="96">0.13</cx:pt>
          <cx:pt idx="97">0.10000000000000001</cx:pt>
          <cx:pt idx="98">-0.14000000000000001</cx:pt>
          <cx:pt idx="99">-0.059999999999999998</cx:pt>
          <cx:pt idx="100">-0.12</cx:pt>
          <cx:pt idx="101">0</cx:pt>
          <cx:pt idx="102">-0.23000000000000001</cx:pt>
          <cx:pt idx="103">-0.20999999999999999</cx:pt>
          <cx:pt idx="104">-0.01</cx:pt>
          <cx:pt idx="105">0.029999999999999999</cx:pt>
          <cx:pt idx="106">-0.089999999999999997</cx:pt>
          <cx:pt idx="107">-0.27000000000000002</cx:pt>
          <cx:pt idx="108">-0.080000000000000002</cx:pt>
          <cx:pt idx="109">0.01</cx:pt>
          <cx:pt idx="110">-0.070000000000000007</cx:pt>
          <cx:pt idx="111">-0.059999999999999998</cx:pt>
          <cx:pt idx="112">-0.040000000000000001</cx:pt>
          <cx:pt idx="113">-0.17999999999999999</cx:pt>
          <cx:pt idx="114">-0.11</cx:pt>
          <cx:pt idx="115">-0.02</cx:pt>
          <cx:pt idx="116">0.10000000000000001</cx:pt>
          <cx:pt idx="117">-0.040000000000000001</cx:pt>
          <cx:pt idx="118">0.12</cx:pt>
          <cx:pt idx="119">0.029999999999999999</cx:pt>
          <cx:pt idx="120">-0.01</cx:pt>
          <cx:pt idx="121">0.050000000000000003</cx:pt>
          <cx:pt idx="122">-0.14000000000000001</cx:pt>
          <cx:pt idx="123">-0.059999999999999998</cx:pt>
          <cx:pt idx="124">0.040000000000000001</cx:pt>
          <cx:pt idx="125">-0.28000000000000003</cx:pt>
          <cx:pt idx="126">0.02</cx:pt>
          <cx:pt idx="127">-0.10000000000000001</cx:pt>
          <cx:pt idx="128">0.01</cx:pt>
          <cx:pt idx="129">-0.040000000000000001</cx:pt>
          <cx:pt idx="130">0.10000000000000001</cx:pt>
          <cx:pt idx="131">-0.11</cx:pt>
          <cx:pt idx="132">-0.11</cx:pt>
          <cx:pt idx="133">-0.050000000000000003</cx:pt>
          <cx:pt idx="134">0</cx:pt>
          <cx:pt idx="135">-0.040000000000000001</cx:pt>
          <cx:pt idx="136">0.070000000000000007</cx:pt>
          <cx:pt idx="137">-0.029999999999999999</cx:pt>
          <cx:pt idx="138">-0.10000000000000001</cx:pt>
          <cx:pt idx="139">-0.17000000000000001</cx:pt>
          <cx:pt idx="140">-0.070000000000000007</cx:pt>
          <cx:pt idx="141">-0.050000000000000003</cx:pt>
          <cx:pt idx="142">-0.17000000000000001</cx:pt>
          <cx:pt idx="143">0.059999999999999998</cx:pt>
          <cx:pt idx="144">0.070000000000000007</cx:pt>
          <cx:pt idx="145">-0.029999999999999999</cx:pt>
          <cx:pt idx="146">-0.14000000000000001</cx:pt>
          <cx:pt idx="147">0.02</cx:pt>
          <cx:pt idx="148">0.12</cx:pt>
          <cx:pt idx="149">-0.11</cx:pt>
          <cx:pt idx="150">-0.029999999999999999</cx:pt>
          <cx:pt idx="151">0.14000000000000001</cx:pt>
          <cx:pt idx="152">-0.040000000000000001</cx:pt>
          <cx:pt idx="153">-0.02</cx:pt>
          <cx:pt idx="154">-0.050000000000000003</cx:pt>
          <cx:pt idx="155">0.02</cx:pt>
          <cx:pt idx="156">-0.059999999999999998</cx:pt>
          <cx:pt idx="157">0.040000000000000001</cx:pt>
          <cx:pt idx="158">-0.040000000000000001</cx:pt>
          <cx:pt idx="159">0.029999999999999999</cx:pt>
          <cx:pt idx="160">-0.050000000000000003</cx:pt>
          <cx:pt idx="161">0.059999999999999998</cx:pt>
          <cx:pt idx="162">-0.050000000000000003</cx:pt>
          <cx:pt idx="163">-0.080000000000000002</cx:pt>
          <cx:pt idx="164">-0.029999999999999999</cx:pt>
          <cx:pt idx="165">-0.040000000000000001</cx:pt>
          <cx:pt idx="166">-0.089999999999999997</cx:pt>
          <cx:pt idx="167">-0.059999999999999998</cx:pt>
          <cx:pt idx="168">-0.12</cx:pt>
          <cx:pt idx="169">-0.12</cx:pt>
          <cx:pt idx="170">-0.050000000000000003</cx:pt>
          <cx:pt idx="171">-0.14000000000000001</cx:pt>
          <cx:pt idx="172">-0.14000000000000001</cx:pt>
          <cx:pt idx="173">-0.23000000000000001</cx:pt>
          <cx:pt idx="174">-0.01</cx:pt>
          <cx:pt idx="175">-0.089999999999999997</cx:pt>
          <cx:pt idx="176">-0.11</cx:pt>
          <cx:pt idx="177">-0.029999999999999999</cx:pt>
          <cx:pt idx="178">0.029999999999999999</cx:pt>
          <cx:pt idx="179">-0.02</cx:pt>
          <cx:pt idx="180">0.17999999999999999</cx:pt>
          <cx:pt idx="181">-0.02</cx:pt>
          <cx:pt idx="182">-0.050000000000000003</cx:pt>
          <cx:pt idx="183">0.089999999999999997</cx:pt>
          <cx:pt idx="184">-0.059999999999999998</cx:pt>
          <cx:pt idx="185">-0.14999999999999999</cx:pt>
          <cx:pt idx="186">0</cx:pt>
          <cx:pt idx="187">0</cx:pt>
          <cx:pt idx="188">-0.040000000000000001</cx:pt>
          <cx:pt idx="189">-0.070000000000000007</cx:pt>
          <cx:pt idx="190">0.02</cx:pt>
          <cx:pt idx="191">-0.040000000000000001</cx:pt>
          <cx:pt idx="192">0.02</cx:pt>
          <cx:pt idx="193">-0.070000000000000007</cx:pt>
          <cx:pt idx="194">0.01</cx:pt>
          <cx:pt idx="195">-0.01</cx:pt>
          <cx:pt idx="196">0.11</cx:pt>
          <cx:pt idx="197">-0.19</cx:pt>
          <cx:pt idx="198">-0.02</cx:pt>
          <cx:pt idx="199">-0.23999999999999999</cx:pt>
          <cx:pt idx="200">-0.14000000000000001</cx:pt>
          <cx:pt idx="201">-0.10000000000000001</cx:pt>
          <cx:pt idx="202">-0.28999999999999998</cx:pt>
          <cx:pt idx="203">0.050000000000000003</cx:pt>
          <cx:pt idx="204">-0.14000000000000001</cx:pt>
          <cx:pt idx="205">-0.050000000000000003</cx:pt>
          <cx:pt idx="206">0.050000000000000003</cx:pt>
          <cx:pt idx="207">-0.10000000000000001</cx:pt>
          <cx:pt idx="208">-0.11</cx:pt>
          <cx:pt idx="209">-0.13</cx:pt>
          <cx:pt idx="210">0.16</cx:pt>
          <cx:pt idx="211">-0.029999999999999999</cx:pt>
          <cx:pt idx="212">-0.20999999999999999</cx:pt>
          <cx:pt idx="213">-0.029999999999999999</cx:pt>
          <cx:pt idx="214">-0.029999999999999999</cx:pt>
          <cx:pt idx="215">-0.02</cx:pt>
          <cx:pt idx="216">-0.12</cx:pt>
          <cx:pt idx="217">-0.050000000000000003</cx:pt>
          <cx:pt idx="218">-0.14000000000000001</cx:pt>
          <cx:pt idx="219">-0.20000000000000001</cx:pt>
          <cx:pt idx="220">-0.20000000000000001</cx:pt>
          <cx:pt idx="221">0.01</cx:pt>
          <cx:pt idx="222">-0.01</cx:pt>
          <cx:pt idx="223">-0.059999999999999998</cx:pt>
          <cx:pt idx="224">0.040000000000000001</cx:pt>
          <cx:pt idx="225">-0.10000000000000001</cx:pt>
          <cx:pt idx="226">-0.16</cx:pt>
          <cx:pt idx="227">0.080000000000000002</cx:pt>
          <cx:pt idx="228">0.059999999999999998</cx:pt>
          <cx:pt idx="229">-0.13</cx:pt>
          <cx:pt idx="230">0</cx:pt>
          <cx:pt idx="231">-0.12</cx:pt>
          <cx:pt idx="232">-0.02</cx:pt>
          <cx:pt idx="233">-0.20000000000000001</cx:pt>
          <cx:pt idx="234">-0.089999999999999997</cx:pt>
          <cx:pt idx="235">-0.089999999999999997</cx:pt>
          <cx:pt idx="236">-0.089999999999999997</cx:pt>
          <cx:pt idx="237">-0.080000000000000002</cx:pt>
          <cx:pt idx="238">-0.059999999999999998</cx:pt>
          <cx:pt idx="239">-0.13</cx:pt>
          <cx:pt idx="240">-0.01</cx:pt>
          <cx:pt idx="241">-0.050000000000000003</cx:pt>
          <cx:pt idx="242">-0.13</cx:pt>
          <cx:pt idx="243">-0.059999999999999998</cx:pt>
          <cx:pt idx="244">0.059999999999999998</cx:pt>
          <cx:pt idx="245">0.080000000000000002</cx:pt>
          <cx:pt idx="246">0</cx:pt>
          <cx:pt idx="247">-0.029999999999999999</cx:pt>
          <cx:pt idx="248">-0.12</cx:pt>
          <cx:pt idx="249">-0.13</cx:pt>
          <cx:pt idx="250">-0.040000000000000001</cx:pt>
          <cx:pt idx="251">-0.19</cx:pt>
          <cx:pt idx="252">-0.089999999999999997</cx:pt>
          <cx:pt idx="253">-0.11</cx:pt>
          <cx:pt idx="254">-0.19</cx:pt>
          <cx:pt idx="255">-0.029999999999999999</cx:pt>
          <cx:pt idx="256">-0.37</cx:pt>
          <cx:pt idx="257">0.080000000000000002</cx:pt>
          <cx:pt idx="258">-0.13</cx:pt>
          <cx:pt idx="259">-0.39000000000000001</cx:pt>
          <cx:pt idx="260">-0.070000000000000007</cx:pt>
          <cx:pt idx="261">0.040000000000000001</cx:pt>
          <cx:pt idx="262">-0.20000000000000001</cx:pt>
          <cx:pt idx="263">-0.059999999999999998</cx:pt>
          <cx:pt idx="264">0.02</cx:pt>
          <cx:pt idx="265">-0.050000000000000003</cx:pt>
          <cx:pt idx="266">-0.029999999999999999</cx:pt>
          <cx:pt idx="267">-0.13</cx:pt>
          <cx:pt idx="268">-0.10000000000000001</cx:pt>
          <cx:pt idx="269">-0.029999999999999999</cx:pt>
          <cx:pt idx="270">-0.14000000000000001</cx:pt>
          <cx:pt idx="271">-0.11</cx:pt>
          <cx:pt idx="272">0.029999999999999999</cx:pt>
          <cx:pt idx="273">-0.040000000000000001</cx:pt>
          <cx:pt idx="274">-0.01</cx:pt>
          <cx:pt idx="275">0.080000000000000002</cx:pt>
          <cx:pt idx="276">0.059999999999999998</cx:pt>
          <cx:pt idx="277">0.080000000000000002</cx:pt>
          <cx:pt idx="278">-0.070000000000000007</cx:pt>
          <cx:pt idx="279">-0.040000000000000001</cx:pt>
          <cx:pt idx="280">-0.050000000000000003</cx:pt>
          <cx:pt idx="281">-0.14000000000000001</cx:pt>
          <cx:pt idx="282">0.02</cx:pt>
          <cx:pt idx="283">-0.14000000000000001</cx:pt>
          <cx:pt idx="284">0.02</cx:pt>
          <cx:pt idx="285">0.02</cx:pt>
          <cx:pt idx="286">0.050000000000000003</cx:pt>
          <cx:pt idx="287">0.20000000000000001</cx:pt>
          <cx:pt idx="288">-0.070000000000000007</cx:pt>
          <cx:pt idx="289">0.16</cx:pt>
          <cx:pt idx="290">-0.11</cx:pt>
          <cx:pt idx="291">-0.01</cx:pt>
          <cx:pt idx="292">-0.46000000000000002</cx:pt>
          <cx:pt idx="293">-0.60999999999999999</cx:pt>
          <cx:pt idx="294">0.19</cx:pt>
          <cx:pt idx="295">0.050000000000000003</cx:pt>
          <cx:pt idx="296">-0.46000000000000002</cx:pt>
          <cx:pt idx="297">0.33000000000000002</cx:pt>
          <cx:pt idx="298">-0.38</cx:pt>
          <cx:pt idx="299">-0.029999999999999999</cx:pt>
          <cx:pt idx="300">-0.040000000000000001</cx:pt>
          <cx:pt idx="301">-0.11</cx:pt>
          <cx:pt idx="302">-0.27000000000000002</cx:pt>
          <cx:pt idx="303">-0.17000000000000001</cx:pt>
          <cx:pt idx="304">0.14000000000000001</cx:pt>
          <cx:pt idx="305">-0.029999999999999999</cx:pt>
          <cx:pt idx="306">-0.12</cx:pt>
          <cx:pt idx="307">0.089999999999999997</cx:pt>
          <cx:pt idx="308">-0.01</cx:pt>
          <cx:pt idx="309">-0.13</cx:pt>
          <cx:pt idx="310">-0.28000000000000003</cx:pt>
          <cx:pt idx="311">0.040000000000000001</cx:pt>
          <cx:pt idx="312">0.080000000000000002</cx:pt>
          <cx:pt idx="313">0.22</cx:pt>
          <cx:pt idx="314">-0.17999999999999999</cx:pt>
          <cx:pt idx="315">0.059999999999999998</cx:pt>
          <cx:pt idx="316">0</cx:pt>
          <cx:pt idx="317">-0.089999999999999997</cx:pt>
          <cx:pt idx="318">-0.19</cx:pt>
          <cx:pt idx="319">0.050000000000000003</cx:pt>
          <cx:pt idx="320">-0.31</cx:pt>
          <cx:pt idx="321">-0.070000000000000007</cx:pt>
          <cx:pt idx="322">-0.050000000000000003</cx:pt>
          <cx:pt idx="323">-0.13</cx:pt>
          <cx:pt idx="324">-0.20000000000000001</cx:pt>
          <cx:pt idx="325">0</cx:pt>
          <cx:pt idx="326">0.059999999999999998</cx:pt>
          <cx:pt idx="327">0.080000000000000002</cx:pt>
          <cx:pt idx="328">-0.070000000000000007</cx:pt>
          <cx:pt idx="329">0.01</cx:pt>
          <cx:pt idx="330">-0.10000000000000001</cx:pt>
          <cx:pt idx="331">-0.01</cx:pt>
          <cx:pt idx="332">-0.28000000000000003</cx:pt>
          <cx:pt idx="333">-0.089999999999999997</cx:pt>
          <cx:pt idx="334">-0.10000000000000001</cx:pt>
          <cx:pt idx="335">0.19</cx:pt>
          <cx:pt idx="336">-0.11</cx:pt>
          <cx:pt idx="337">-0.029999999999999999</cx:pt>
          <cx:pt idx="338">0.089999999999999997</cx:pt>
          <cx:pt idx="339">-0.040000000000000001</cx:pt>
          <cx:pt idx="340">0.089999999999999997</cx:pt>
          <cx:pt idx="341">-0.029999999999999999</cx:pt>
          <cx:pt idx="342">0.050000000000000003</cx:pt>
          <cx:pt idx="343">-0.029999999999999999</cx:pt>
          <cx:pt idx="344">0.11</cx:pt>
          <cx:pt idx="345">-0.10000000000000001</cx:pt>
          <cx:pt idx="346">0.01</cx:pt>
          <cx:pt idx="347">0.01</cx:pt>
          <cx:pt idx="348">-0.059999999999999998</cx:pt>
          <cx:pt idx="349">-0.01</cx:pt>
          <cx:pt idx="350">-0.10000000000000001</cx:pt>
          <cx:pt idx="351">-0.14000000000000001</cx:pt>
          <cx:pt idx="352">-0.02</cx:pt>
          <cx:pt idx="353">-0.17999999999999999</cx:pt>
          <cx:pt idx="354">-0.14999999999999999</cx:pt>
          <cx:pt idx="355">-0.12</cx:pt>
          <cx:pt idx="356">-0.070000000000000007</cx:pt>
          <cx:pt idx="357">0.02</cx:pt>
          <cx:pt idx="358">-0.23999999999999999</cx:pt>
          <cx:pt idx="359">0.14999999999999999</cx:pt>
          <cx:pt idx="360">-0.14000000000000001</cx:pt>
          <cx:pt idx="361">-0.01</cx:pt>
          <cx:pt idx="362">0.01</cx:pt>
          <cx:pt idx="363">0.040000000000000001</cx:pt>
          <cx:pt idx="364">-0.23999999999999999</cx:pt>
          <cx:pt idx="365">-0.02</cx:pt>
          <cx:pt idx="366">0</cx:pt>
          <cx:pt idx="367">-0.12</cx:pt>
          <cx:pt idx="368">0</cx:pt>
          <cx:pt idx="369">-0.25</cx:pt>
          <cx:pt idx="370">-0.059999999999999998</cx:pt>
          <cx:pt idx="371">-0.12</cx:pt>
          <cx:pt idx="372">0.20000000000000001</cx:pt>
          <cx:pt idx="373">0.14999999999999999</cx:pt>
          <cx:pt idx="374">0.11</cx:pt>
          <cx:pt idx="375">0</cx:pt>
          <cx:pt idx="376">-0.040000000000000001</cx:pt>
          <cx:pt idx="377">-0.19</cx:pt>
          <cx:pt idx="378">-0.17000000000000001</cx:pt>
          <cx:pt idx="379">0.059999999999999998</cx:pt>
          <cx:pt idx="380">-0.080000000000000002</cx:pt>
          <cx:pt idx="381">-0.26000000000000001</cx:pt>
          <cx:pt idx="382">0.01</cx:pt>
          <cx:pt idx="383">-0.080000000000000002</cx:pt>
          <cx:pt idx="384">-0.23999999999999999</cx:pt>
          <cx:pt idx="385">-0.14000000000000001</cx:pt>
          <cx:pt idx="386">-0.16</cx:pt>
          <cx:pt idx="387">0.10000000000000001</cx:pt>
          <cx:pt idx="388">-0.10000000000000001</cx:pt>
          <cx:pt idx="389">0.050000000000000003</cx:pt>
          <cx:pt idx="390">-0.17999999999999999</cx:pt>
          <cx:pt idx="391">-0.19</cx:pt>
          <cx:pt idx="392">-0.20000000000000001</cx:pt>
          <cx:pt idx="393">-0.080000000000000002</cx:pt>
          <cx:pt idx="394">-0.22</cx:pt>
          <cx:pt idx="395">0.029999999999999999</cx:pt>
          <cx:pt idx="396">-0.14999999999999999</cx:pt>
          <cx:pt idx="397">-0.13</cx:pt>
          <cx:pt idx="398">-0.17999999999999999</cx:pt>
          <cx:pt idx="399">-0.080000000000000002</cx:pt>
          <cx:pt idx="400">-0.23000000000000001</cx:pt>
          <cx:pt idx="401">0.050000000000000003</cx:pt>
          <cx:pt idx="402">0.01</cx:pt>
          <cx:pt idx="403">-0.31</cx:pt>
          <cx:pt idx="404">-0.070000000000000007</cx:pt>
          <cx:pt idx="405">-0.20999999999999999</cx:pt>
          <cx:pt idx="406">-0.29999999999999999</cx:pt>
          <cx:pt idx="407">-0.080000000000000002</cx:pt>
          <cx:pt idx="408">-0.040000000000000001</cx:pt>
          <cx:pt idx="409">-0.029999999999999999</cx:pt>
          <cx:pt idx="410">-0.029999999999999999</cx:pt>
          <cx:pt idx="411">-0.14000000000000001</cx:pt>
          <cx:pt idx="412">0.17000000000000001</cx:pt>
          <cx:pt idx="413">-0.20000000000000001</cx:pt>
          <cx:pt idx="414">-0.46999999999999997</cx:pt>
          <cx:pt idx="415">0.029999999999999999</cx:pt>
          <cx:pt idx="416">-0.19</cx:pt>
          <cx:pt idx="417">-0.01</cx:pt>
          <cx:pt idx="418">-0.059999999999999998</cx:pt>
          <cx:pt idx="419">-0.34999999999999998</cx:pt>
          <cx:pt idx="420">-0.089999999999999997</cx:pt>
          <cx:pt idx="421">-0.070000000000000007</cx:pt>
          <cx:pt idx="422">-0.11</cx:pt>
          <cx:pt idx="423">-0.12</cx:pt>
          <cx:pt idx="424">0.01</cx:pt>
          <cx:pt idx="425">-0.050000000000000003</cx:pt>
          <cx:pt idx="426">-0.02</cx:pt>
          <cx:pt idx="427">0.059999999999999998</cx:pt>
          <cx:pt idx="428">-0.10000000000000001</cx:pt>
          <cx:pt idx="429">-0.12</cx:pt>
          <cx:pt idx="430">-0.34000000000000002</cx:pt>
          <cx:pt idx="431">-0.17999999999999999</cx:pt>
          <cx:pt idx="432">-0.16</cx:pt>
          <cx:pt idx="433">-0.029999999999999999</cx:pt>
          <cx:pt idx="434">-0.089999999999999997</cx:pt>
          <cx:pt idx="435">-0.070000000000000007</cx:pt>
          <cx:pt idx="436">-0.14000000000000001</cx:pt>
          <cx:pt idx="437">-0.089999999999999997</cx:pt>
          <cx:pt idx="438">0.20000000000000001</cx:pt>
          <cx:pt idx="439">0.040000000000000001</cx:pt>
          <cx:pt idx="440">-0.080000000000000002</cx:pt>
          <cx:pt idx="441">-0.20000000000000001</cx:pt>
          <cx:pt idx="442">-0.070000000000000007</cx:pt>
          <cx:pt idx="443">-0.17000000000000001</cx:pt>
          <cx:pt idx="444">-0.10000000000000001</cx:pt>
          <cx:pt idx="445">0</cx:pt>
          <cx:pt idx="446">0.10000000000000001</cx:pt>
          <cx:pt idx="447">0.14999999999999999</cx:pt>
          <cx:pt idx="448">-0.20000000000000001</cx:pt>
          <cx:pt idx="449">0</cx:pt>
          <cx:pt idx="450">0.080000000000000002</cx:pt>
          <cx:pt idx="451">-0.14000000000000001</cx:pt>
          <cx:pt idx="452">-0.22</cx:pt>
          <cx:pt idx="453">-0.13</cx:pt>
          <cx:pt idx="454">-0.14999999999999999</cx:pt>
          <cx:pt idx="455">-0.17000000000000001</cx:pt>
          <cx:pt idx="456">0.01</cx:pt>
          <cx:pt idx="457">-0.02</cx:pt>
          <cx:pt idx="458">-0.17000000000000001</cx:pt>
          <cx:pt idx="459">-0.040000000000000001</cx:pt>
          <cx:pt idx="460">0.14999999999999999</cx:pt>
          <cx:pt idx="461">-0.23999999999999999</cx:pt>
          <cx:pt idx="462">-0.13</cx:pt>
          <cx:pt idx="463">-0.02</cx:pt>
          <cx:pt idx="464">-0.14000000000000001</cx:pt>
          <cx:pt idx="465">-0.059999999999999998</cx:pt>
          <cx:pt idx="466">-0.23999999999999999</cx:pt>
          <cx:pt idx="467">-0.13</cx:pt>
          <cx:pt idx="468">-0.080000000000000002</cx:pt>
          <cx:pt idx="469">-0.12</cx:pt>
          <cx:pt idx="470">-0.26000000000000001</cx:pt>
          <cx:pt idx="471">-0.10000000000000001</cx:pt>
          <cx:pt idx="472">0.050000000000000003</cx:pt>
          <cx:pt idx="473">-0.059999999999999998</cx:pt>
          <cx:pt idx="474">-0.050000000000000003</cx:pt>
          <cx:pt idx="475">-0.22</cx:pt>
          <cx:pt idx="476">0.050000000000000003</cx:pt>
          <cx:pt idx="477">-0.059999999999999998</cx:pt>
          <cx:pt idx="478">0.10000000000000001</cx:pt>
          <cx:pt idx="479">-0.070000000000000007</cx:pt>
          <cx:pt idx="480">0.01</cx:pt>
          <cx:pt idx="481">-0.14999999999999999</cx:pt>
          <cx:pt idx="482">-0.14999999999999999</cx:pt>
          <cx:pt idx="483">0.059999999999999998</cx:pt>
          <cx:pt idx="484">0.14999999999999999</cx:pt>
          <cx:pt idx="485">0.02</cx:pt>
          <cx:pt idx="486">-0.16</cx:pt>
          <cx:pt idx="487">-0.29999999999999999</cx:pt>
          <cx:pt idx="488">-0.029999999999999999</cx:pt>
          <cx:pt idx="489">-0.089999999999999997</cx:pt>
          <cx:pt idx="490">-0.17000000000000001</cx:pt>
          <cx:pt idx="491">-0.050000000000000003</cx:pt>
          <cx:pt idx="492">-0.070000000000000007</cx:pt>
          <cx:pt idx="493">0.12</cx:pt>
          <cx:pt idx="494">-0.080000000000000002</cx:pt>
          <cx:pt idx="495">-0.13</cx:pt>
          <cx:pt idx="496">-0.16</cx:pt>
          <cx:pt idx="497">-0.059999999999999998</cx:pt>
          <cx:pt idx="498">-0.14000000000000001</cx:pt>
          <cx:pt idx="499">-0.059999999999999998</cx:pt>
          <cx:pt idx="500">0.17000000000000001</cx:pt>
          <cx:pt idx="501">-0.040000000000000001</cx:pt>
          <cx:pt idx="502">0.059999999999999998</cx:pt>
          <cx:pt idx="503">-0.16</cx:pt>
          <cx:pt idx="504">-0.040000000000000001</cx:pt>
          <cx:pt idx="505">-0.050000000000000003</cx:pt>
          <cx:pt idx="506">-0.10000000000000001</cx:pt>
          <cx:pt idx="507">-0.13</cx:pt>
          <cx:pt idx="508">-0.029999999999999999</cx:pt>
          <cx:pt idx="509">0</cx:pt>
          <cx:pt idx="510">-0.10000000000000001</cx:pt>
          <cx:pt idx="511">-0.01</cx:pt>
          <cx:pt idx="512">0</cx:pt>
          <cx:pt idx="513">-0.080000000000000002</cx:pt>
          <cx:pt idx="514">0.050000000000000003</cx:pt>
          <cx:pt idx="515">-0.20999999999999999</cx:pt>
          <cx:pt idx="516">-0.28999999999999998</cx:pt>
          <cx:pt idx="517">-0.28999999999999998</cx:pt>
          <cx:pt idx="518">-0.14999999999999999</cx:pt>
          <cx:pt idx="519">-0.089999999999999997</cx:pt>
          <cx:pt idx="520">-0.040000000000000001</cx:pt>
          <cx:pt idx="521">0.02</cx:pt>
          <cx:pt idx="522">-0.089999999999999997</cx:pt>
          <cx:pt idx="523">-0.050000000000000003</cx:pt>
          <cx:pt idx="524">0.029999999999999999</cx:pt>
          <cx:pt idx="525">0.01</cx:pt>
          <cx:pt idx="526">-0.12</cx:pt>
          <cx:pt idx="527">-0.050000000000000003</cx:pt>
          <cx:pt idx="528">0.01</cx:pt>
          <cx:pt idx="529">-0.10000000000000001</cx:pt>
          <cx:pt idx="530">0.040000000000000001</cx:pt>
          <cx:pt idx="531">-0.029999999999999999</cx:pt>
          <cx:pt idx="532">-0.050000000000000003</cx:pt>
          <cx:pt idx="533">-0.14000000000000001</cx:pt>
          <cx:pt idx="534">-0.089999999999999997</cx:pt>
          <cx:pt idx="535">0.050000000000000003</cx:pt>
          <cx:pt idx="536">-0.17999999999999999</cx:pt>
          <cx:pt idx="537">-0.11</cx:pt>
          <cx:pt idx="538">-0.089999999999999997</cx:pt>
          <cx:pt idx="539">-0.28000000000000003</cx:pt>
          <cx:pt idx="540">-0.059999999999999998</cx:pt>
          <cx:pt idx="541">-0.02</cx:pt>
          <cx:pt idx="542">0.02</cx:pt>
          <cx:pt idx="543">-0.040000000000000001</cx:pt>
          <cx:pt idx="544">-0.01</cx:pt>
          <cx:pt idx="545">-0.19</cx:pt>
          <cx:pt idx="546">-0.13</cx:pt>
          <cx:pt idx="547">0.23999999999999999</cx:pt>
          <cx:pt idx="548">-0.029999999999999999</cx:pt>
          <cx:pt idx="549">0.29999999999999999</cx:pt>
          <cx:pt idx="550">-0.059999999999999998</cx:pt>
          <cx:pt idx="551">-0.059999999999999998</cx:pt>
          <cx:pt idx="552">-0.12</cx:pt>
          <cx:pt idx="553">0.20000000000000001</cx:pt>
          <cx:pt idx="554">0.040000000000000001</cx:pt>
          <cx:pt idx="555">0.28999999999999998</cx:pt>
          <cx:pt idx="556">-0.050000000000000003</cx:pt>
          <cx:pt idx="557">0.01</cx:pt>
          <cx:pt idx="558">-0.080000000000000002</cx:pt>
          <cx:pt idx="559">0.040000000000000001</cx:pt>
          <cx:pt idx="560">0.029999999999999999</cx:pt>
          <cx:pt idx="561">-0.02</cx:pt>
          <cx:pt idx="562">0.089999999999999997</cx:pt>
          <cx:pt idx="563">-0.16</cx:pt>
          <cx:pt idx="564">0.14000000000000001</cx:pt>
          <cx:pt idx="565">-0.029999999999999999</cx:pt>
          <cx:pt idx="566">-0.12</cx:pt>
          <cx:pt idx="567">0.01</cx:pt>
          <cx:pt idx="568">-0.17000000000000001</cx:pt>
          <cx:pt idx="569">-0.080000000000000002</cx:pt>
          <cx:pt idx="570">0.17999999999999999</cx:pt>
          <cx:pt idx="571">0</cx:pt>
          <cx:pt idx="572">-0.040000000000000001</cx:pt>
          <cx:pt idx="573">0.02</cx:pt>
          <cx:pt idx="574">0.040000000000000001</cx:pt>
          <cx:pt idx="575">-0.029999999999999999</cx:pt>
          <cx:pt idx="576">-0.22</cx:pt>
          <cx:pt idx="577">-0.089999999999999997</cx:pt>
          <cx:pt idx="578">-0.059999999999999998</cx:pt>
          <cx:pt idx="579">-0.029999999999999999</cx:pt>
          <cx:pt idx="580">0.17999999999999999</cx:pt>
          <cx:pt idx="581">-0.13</cx:pt>
          <cx:pt idx="582">-0.029999999999999999</cx:pt>
          <cx:pt idx="583">-0.040000000000000001</cx:pt>
          <cx:pt idx="584">-0.01</cx:pt>
          <cx:pt idx="585">0.040000000000000001</cx:pt>
          <cx:pt idx="586">-0.029999999999999999</cx:pt>
          <cx:pt idx="587">-0.19</cx:pt>
          <cx:pt idx="588">-0.12</cx:pt>
          <cx:pt idx="589">0.059999999999999998</cx:pt>
          <cx:pt idx="590">-0.12</cx:pt>
          <cx:pt idx="591">-0.02</cx:pt>
          <cx:pt idx="592">-0.040000000000000001</cx:pt>
          <cx:pt idx="593">-0.12</cx:pt>
          <cx:pt idx="594">0.12</cx:pt>
          <cx:pt idx="595">0.040000000000000001</cx:pt>
          <cx:pt idx="596">-0.02</cx:pt>
          <cx:pt idx="597">-0.050000000000000003</cx:pt>
          <cx:pt idx="598">-0.14000000000000001</cx:pt>
          <cx:pt idx="599">0.029999999999999999</cx:pt>
          <cx:pt idx="600">0.01</cx:pt>
          <cx:pt idx="601">0.26000000000000001</cx:pt>
          <cx:pt idx="602">-0.089999999999999997</cx:pt>
          <cx:pt idx="603">-0.050000000000000003</cx:pt>
          <cx:pt idx="604">-0.12</cx:pt>
          <cx:pt idx="605">-0.26000000000000001</cx:pt>
          <cx:pt idx="606">-0.12</cx:pt>
          <cx:pt idx="607">-0.17999999999999999</cx:pt>
          <cx:pt idx="608">0.070000000000000007</cx:pt>
          <cx:pt idx="609">-0.12</cx:pt>
          <cx:pt idx="610">-0.12</cx:pt>
          <cx:pt idx="611">0.01</cx:pt>
          <cx:pt idx="612">-0.089999999999999997</cx:pt>
          <cx:pt idx="613">-0.02</cx:pt>
          <cx:pt idx="614">0.070000000000000007</cx:pt>
          <cx:pt idx="615">-0.050000000000000003</cx:pt>
          <cx:pt idx="616">-0.12</cx:pt>
          <cx:pt idx="617">-0.050000000000000003</cx:pt>
          <cx:pt idx="618">-0.10000000000000001</cx:pt>
          <cx:pt idx="619">-0.19</cx:pt>
          <cx:pt idx="620">0.050000000000000003</cx:pt>
          <cx:pt idx="621">0.11</cx:pt>
          <cx:pt idx="622">0.059999999999999998</cx:pt>
          <cx:pt idx="623">0.070000000000000007</cx:pt>
          <cx:pt idx="624">-0.029999999999999999</cx:pt>
          <cx:pt idx="625">-0.070000000000000007</cx:pt>
          <cx:pt idx="626">0.01</cx:pt>
          <cx:pt idx="627">0.050000000000000003</cx:pt>
          <cx:pt idx="628">-0.059999999999999998</cx:pt>
          <cx:pt idx="629">-0.029999999999999999</cx:pt>
          <cx:pt idx="630">-0.01</cx:pt>
          <cx:pt idx="631">0.089999999999999997</cx:pt>
          <cx:pt idx="632">0.029999999999999999</cx:pt>
          <cx:pt idx="633">0.12</cx:pt>
          <cx:pt idx="634">-0.11</cx:pt>
          <cx:pt idx="635">-0.02</cx:pt>
          <cx:pt idx="636">-0.01</cx:pt>
          <cx:pt idx="637">-0.050000000000000003</cx:pt>
          <cx:pt idx="638">-0.23000000000000001</cx:pt>
          <cx:pt idx="639">-0.12</cx:pt>
          <cx:pt idx="640">-0.050000000000000003</cx:pt>
          <cx:pt idx="641">-0.050000000000000003</cx:pt>
          <cx:pt idx="642">-0.01</cx:pt>
          <cx:pt idx="643">0.02</cx:pt>
          <cx:pt idx="644">-0.029999999999999999</cx:pt>
          <cx:pt idx="645">-0.070000000000000007</cx:pt>
          <cx:pt idx="646">0.16</cx:pt>
          <cx:pt idx="647">0.059999999999999998</cx:pt>
          <cx:pt idx="648">0.029999999999999999</cx:pt>
          <cx:pt idx="649">0.02</cx:pt>
          <cx:pt idx="650">-0.059999999999999998</cx:pt>
          <cx:pt idx="651">-0.050000000000000003</cx:pt>
          <cx:pt idx="652">-0.20000000000000001</cx:pt>
          <cx:pt idx="653">0.16</cx:pt>
          <cx:pt idx="654">0.01</cx:pt>
          <cx:pt idx="655">-0.029999999999999999</cx:pt>
          <cx:pt idx="656">-0.080000000000000002</cx:pt>
          <cx:pt idx="657">-0.050000000000000003</cx:pt>
          <cx:pt idx="658">-0.16</cx:pt>
          <cx:pt idx="659">-0.070000000000000007</cx:pt>
          <cx:pt idx="660">-0.19</cx:pt>
          <cx:pt idx="661">-0.11</cx:pt>
          <cx:pt idx="662">-0.17999999999999999</cx:pt>
          <cx:pt idx="663">0.059999999999999998</cx:pt>
          <cx:pt idx="664">-0.059999999999999998</cx:pt>
          <cx:pt idx="665">0.040000000000000001</cx:pt>
          <cx:pt idx="666">0.059999999999999998</cx:pt>
          <cx:pt idx="667">-0.070000000000000007</cx:pt>
          <cx:pt idx="668">-0.059999999999999998</cx:pt>
          <cx:pt idx="669">-0.14000000000000001</cx:pt>
          <cx:pt idx="670">0.040000000000000001</cx:pt>
          <cx:pt idx="671">-0.11</cx:pt>
          <cx:pt idx="672">-0.11</cx:pt>
          <cx:pt idx="673">0</cx:pt>
          <cx:pt idx="674">-0.28999999999999998</cx:pt>
          <cx:pt idx="675">0.050000000000000003</cx:pt>
          <cx:pt idx="676">0.040000000000000001</cx:pt>
          <cx:pt idx="677">-0.02</cx:pt>
          <cx:pt idx="678">-0.11</cx:pt>
          <cx:pt idx="679">0</cx:pt>
          <cx:pt idx="680">-0.17999999999999999</cx:pt>
          <cx:pt idx="681">-0.089999999999999997</cx:pt>
          <cx:pt idx="682">-0.11</cx:pt>
          <cx:pt idx="683">-0.32000000000000001</cx:pt>
          <cx:pt idx="684">0</cx:pt>
          <cx:pt idx="685">-0.089999999999999997</cx:pt>
          <cx:pt idx="686">-0.14000000000000001</cx:pt>
          <cx:pt idx="687">-0.059999999999999998</cx:pt>
          <cx:pt idx="688">0</cx:pt>
          <cx:pt idx="689">0.029999999999999999</cx:pt>
          <cx:pt idx="690">-0.01</cx:pt>
          <cx:pt idx="691">-0.20999999999999999</cx:pt>
          <cx:pt idx="692">-0.070000000000000007</cx:pt>
          <cx:pt idx="693">0.14999999999999999</cx:pt>
          <cx:pt idx="694">0.01</cx:pt>
          <cx:pt idx="695">-0.12</cx:pt>
          <cx:pt idx="696">0.12</cx:pt>
          <cx:pt idx="697">-0.080000000000000002</cx:pt>
          <cx:pt idx="698">-0.12</cx:pt>
          <cx:pt idx="699">0.16</cx:pt>
          <cx:pt idx="700">-0.28000000000000003</cx:pt>
          <cx:pt idx="701">-0.070000000000000007</cx:pt>
          <cx:pt idx="702">-0.28000000000000003</cx:pt>
          <cx:pt idx="703">0.01</cx:pt>
          <cx:pt idx="704">-0.040000000000000001</cx:pt>
          <cx:pt idx="705">-0.33000000000000002</cx:pt>
          <cx:pt idx="706">-0.13</cx:pt>
          <cx:pt idx="707">-0.080000000000000002</cx:pt>
          <cx:pt idx="708">0.19</cx:pt>
          <cx:pt idx="709">-0.02</cx:pt>
          <cx:pt idx="710">-0.040000000000000001</cx:pt>
          <cx:pt idx="711">-0.01</cx:pt>
          <cx:pt idx="712">0.10000000000000001</cx:pt>
          <cx:pt idx="713">0.01</cx:pt>
          <cx:pt idx="714">-0.029999999999999999</cx:pt>
          <cx:pt idx="715">0.11</cx:pt>
          <cx:pt idx="716">-0.34000000000000002</cx:pt>
          <cx:pt idx="717">-0.040000000000000001</cx:pt>
          <cx:pt idx="718">-0.20000000000000001</cx:pt>
          <cx:pt idx="719">-0.02</cx:pt>
          <cx:pt idx="720">-0.029999999999999999</cx:pt>
          <cx:pt idx="721">0.10000000000000001</cx:pt>
          <cx:pt idx="722">-0.089999999999999997</cx:pt>
          <cx:pt idx="723">-0.12</cx:pt>
          <cx:pt idx="724">-0.02</cx:pt>
          <cx:pt idx="725">-0.19</cx:pt>
          <cx:pt idx="726">-0.19</cx:pt>
          <cx:pt idx="727">-0.040000000000000001</cx:pt>
          <cx:pt idx="728">0.02</cx:pt>
          <cx:pt idx="729">0.080000000000000002</cx:pt>
          <cx:pt idx="730">-0.20000000000000001</cx:pt>
          <cx:pt idx="731">0.17999999999999999</cx:pt>
          <cx:pt idx="732">0.23000000000000001</cx:pt>
          <cx:pt idx="733">0.040000000000000001</cx:pt>
          <cx:pt idx="734">-0.23999999999999999</cx:pt>
          <cx:pt idx="735">-0.02</cx:pt>
          <cx:pt idx="736">-0.16</cx:pt>
          <cx:pt idx="737">0.12</cx:pt>
          <cx:pt idx="738">-0.01</cx:pt>
          <cx:pt idx="739">0.19</cx:pt>
          <cx:pt idx="740">-0.14000000000000001</cx:pt>
          <cx:pt idx="741">-0.45000000000000001</cx:pt>
          <cx:pt idx="742">-0.13</cx:pt>
          <cx:pt idx="743">-0.26000000000000001</cx:pt>
          <cx:pt idx="744">0.050000000000000003</cx:pt>
          <cx:pt idx="745">-0.02</cx:pt>
          <cx:pt idx="746">-0.13</cx:pt>
          <cx:pt idx="747">-0.10000000000000001</cx:pt>
          <cx:pt idx="748">-0.050000000000000003</cx:pt>
          <cx:pt idx="749">-0.16</cx:pt>
          <cx:pt idx="750">-0.080000000000000002</cx:pt>
          <cx:pt idx="751">-0.01</cx:pt>
          <cx:pt idx="752">-0.080000000000000002</cx:pt>
          <cx:pt idx="753">-0.040000000000000001</cx:pt>
          <cx:pt idx="754">-0.17000000000000001</cx:pt>
          <cx:pt idx="755">0.14999999999999999</cx:pt>
          <cx:pt idx="756">0.01</cx:pt>
          <cx:pt idx="757">-0.070000000000000007</cx:pt>
          <cx:pt idx="758">-0.16</cx:pt>
          <cx:pt idx="759">0.089999999999999997</cx:pt>
          <cx:pt idx="760">0.059999999999999998</cx:pt>
          <cx:pt idx="761">0.050000000000000003</cx:pt>
          <cx:pt idx="762">0.040000000000000001</cx:pt>
          <cx:pt idx="763">-0.17000000000000001</cx:pt>
          <cx:pt idx="764">-0.28999999999999998</cx:pt>
          <cx:pt idx="765">-0.10000000000000001</cx:pt>
          <cx:pt idx="766">0.19</cx:pt>
          <cx:pt idx="767">0.02</cx:pt>
          <cx:pt idx="768">-0.17999999999999999</cx:pt>
          <cx:pt idx="769">-0.12</cx:pt>
          <cx:pt idx="770">-0.11</cx:pt>
          <cx:pt idx="771">-0.10000000000000001</cx:pt>
          <cx:pt idx="772">0.19</cx:pt>
          <cx:pt idx="773">-0.42999999999999999</cx:pt>
          <cx:pt idx="774">-0.029999999999999999</cx:pt>
          <cx:pt idx="775">-0.20999999999999999</cx:pt>
          <cx:pt idx="776">-0.14999999999999999</cx:pt>
          <cx:pt idx="777">-0.10000000000000001</cx:pt>
          <cx:pt idx="778">0.029999999999999999</cx:pt>
          <cx:pt idx="779">0.029999999999999999</cx:pt>
          <cx:pt idx="780">-0.11</cx:pt>
          <cx:pt idx="781">-0.17999999999999999</cx:pt>
          <cx:pt idx="782">0.059999999999999998</cx:pt>
          <cx:pt idx="783">-0.12</cx:pt>
          <cx:pt idx="784">0.17999999999999999</cx:pt>
          <cx:pt idx="785">0.029999999999999999</cx:pt>
          <cx:pt idx="786">0.20999999999999999</cx:pt>
          <cx:pt idx="787">-0.070000000000000007</cx:pt>
          <cx:pt idx="788">0.040000000000000001</cx:pt>
          <cx:pt idx="789">-0.32000000000000001</cx:pt>
          <cx:pt idx="790">-0.01</cx:pt>
          <cx:pt idx="791">-0.089999999999999997</cx:pt>
          <cx:pt idx="792">-0.40999999999999998</cx:pt>
          <cx:pt idx="793">-0.059999999999999998</cx:pt>
          <cx:pt idx="794">-0.059999999999999998</cx:pt>
          <cx:pt idx="795">0.089999999999999997</cx:pt>
          <cx:pt idx="796">-0.14999999999999999</cx:pt>
          <cx:pt idx="797">-0.13</cx:pt>
          <cx:pt idx="798">0.089999999999999997</cx:pt>
          <cx:pt idx="799">0.11</cx:pt>
          <cx:pt idx="800">-0.25</cx:pt>
          <cx:pt idx="801">0.19</cx:pt>
          <cx:pt idx="802">-0.20000000000000001</cx:pt>
          <cx:pt idx="803">0.029999999999999999</cx:pt>
          <cx:pt idx="804">-0.28000000000000003</cx:pt>
          <cx:pt idx="805">0.059999999999999998</cx:pt>
          <cx:pt idx="806">-0.13</cx:pt>
          <cx:pt idx="807">0.050000000000000003</cx:pt>
          <cx:pt idx="808">-0.16</cx:pt>
          <cx:pt idx="809">-0.02</cx:pt>
          <cx:pt idx="810">-0.070000000000000007</cx:pt>
          <cx:pt idx="811">-0.10000000000000001</cx:pt>
          <cx:pt idx="812">0.02</cx:pt>
          <cx:pt idx="813">-0.56999999999999995</cx:pt>
          <cx:pt idx="814">-0.040000000000000001</cx:pt>
          <cx:pt idx="815">-0.13</cx:pt>
          <cx:pt idx="816">0.040000000000000001</cx:pt>
          <cx:pt idx="817">0</cx:pt>
          <cx:pt idx="818">-0.20000000000000001</cx:pt>
          <cx:pt idx="819">-0.02</cx:pt>
          <cx:pt idx="820">-0.01</cx:pt>
          <cx:pt idx="821">-0.040000000000000001</cx:pt>
          <cx:pt idx="822">-0.23000000000000001</cx:pt>
          <cx:pt idx="823">-0.01</cx:pt>
          <cx:pt idx="824">0.20000000000000001</cx:pt>
          <cx:pt idx="825">0.070000000000000007</cx:pt>
          <cx:pt idx="826">-0.14999999999999999</cx:pt>
          <cx:pt idx="827">0</cx:pt>
          <cx:pt idx="828">-0.17999999999999999</cx:pt>
          <cx:pt idx="829">0.01</cx:pt>
          <cx:pt idx="830">-0.41999999999999998</cx:pt>
          <cx:pt idx="831">0.029999999999999999</cx:pt>
          <cx:pt idx="832">-0.02</cx:pt>
          <cx:pt idx="833">-0.080000000000000002</cx:pt>
          <cx:pt idx="834">-0.040000000000000001</cx:pt>
          <cx:pt idx="835">0.059999999999999998</cx:pt>
          <cx:pt idx="836">0.12</cx:pt>
          <cx:pt idx="837">-0.070000000000000007</cx:pt>
          <cx:pt idx="838">-0.080000000000000002</cx:pt>
          <cx:pt idx="839">-0.20000000000000001</cx:pt>
          <cx:pt idx="840">-0.070000000000000007</cx:pt>
          <cx:pt idx="841">0.14000000000000001</cx:pt>
          <cx:pt idx="842">0.029999999999999999</cx:pt>
          <cx:pt idx="843">-0.14000000000000001</cx:pt>
          <cx:pt idx="844">-0.01</cx:pt>
          <cx:pt idx="845">-0.10000000000000001</cx:pt>
          <cx:pt idx="846">-0.059999999999999998</cx:pt>
          <cx:pt idx="847">-0.17999999999999999</cx:pt>
          <cx:pt idx="848">-0.059999999999999998</cx:pt>
          <cx:pt idx="849">-0.14999999999999999</cx:pt>
          <cx:pt idx="850">-0.080000000000000002</cx:pt>
          <cx:pt idx="851">-0.080000000000000002</cx:pt>
          <cx:pt idx="852">0.14000000000000001</cx:pt>
          <cx:pt idx="853">0</cx:pt>
          <cx:pt idx="854">-0.17000000000000001</cx:pt>
          <cx:pt idx="855">0.01</cx:pt>
          <cx:pt idx="856">-0.029999999999999999</cx:pt>
          <cx:pt idx="857">0.050000000000000003</cx:pt>
          <cx:pt idx="858">-0.040000000000000001</cx:pt>
          <cx:pt idx="859">0.040000000000000001</cx:pt>
          <cx:pt idx="860">-0.16</cx:pt>
          <cx:pt idx="861">-0.12</cx:pt>
          <cx:pt idx="862">-0.059999999999999998</cx:pt>
          <cx:pt idx="863">-0.17000000000000001</cx:pt>
          <cx:pt idx="864">-0.089999999999999997</cx:pt>
          <cx:pt idx="865">-0.059999999999999998</cx:pt>
          <cx:pt idx="866">0.040000000000000001</cx:pt>
          <cx:pt idx="867">0.17999999999999999</cx:pt>
          <cx:pt idx="868">-0.14000000000000001</cx:pt>
          <cx:pt idx="869">-0.089999999999999997</cx:pt>
          <cx:pt idx="870">-0.01</cx:pt>
          <cx:pt idx="871">-0.01</cx:pt>
          <cx:pt idx="872">-0.01</cx:pt>
          <cx:pt idx="873">-0.070000000000000007</cx:pt>
          <cx:pt idx="874">-0.070000000000000007</cx:pt>
          <cx:pt idx="875">-0.10000000000000001</cx:pt>
          <cx:pt idx="876">0</cx:pt>
          <cx:pt idx="877">-0.14000000000000001</cx:pt>
          <cx:pt idx="878">0.029999999999999999</cx:pt>
          <cx:pt idx="879">0.089999999999999997</cx:pt>
          <cx:pt idx="880">0.040000000000000001</cx:pt>
          <cx:pt idx="881">0.050000000000000003</cx:pt>
          <cx:pt idx="882">-0.11</cx:pt>
          <cx:pt idx="883">-0.070000000000000007</cx:pt>
          <cx:pt idx="884">0.02</cx:pt>
          <cx:pt idx="885">0.050000000000000003</cx:pt>
          <cx:pt idx="886">-0.12</cx:pt>
          <cx:pt idx="887">-0.14999999999999999</cx:pt>
          <cx:pt idx="888">-0.029999999999999999</cx:pt>
          <cx:pt idx="889">-0.040000000000000001</cx:pt>
          <cx:pt idx="890">0.070000000000000007</cx:pt>
          <cx:pt idx="891">-0.16</cx:pt>
          <cx:pt idx="892">-0.01</cx:pt>
          <cx:pt idx="893">-0.059999999999999998</cx:pt>
          <cx:pt idx="894">-0.11</cx:pt>
          <cx:pt idx="895">-0.080000000000000002</cx:pt>
          <cx:pt idx="896">0.089999999999999997</cx:pt>
          <cx:pt idx="897">0</cx:pt>
          <cx:pt idx="898">0</cx:pt>
          <cx:pt idx="899">0.089999999999999997</cx:pt>
          <cx:pt idx="900">-0.17000000000000001</cx:pt>
          <cx:pt idx="901">0.14000000000000001</cx:pt>
          <cx:pt idx="902">0.040000000000000001</cx:pt>
          <cx:pt idx="903">-0.029999999999999999</cx:pt>
          <cx:pt idx="904">0.13</cx:pt>
          <cx:pt idx="905">0.13</cx:pt>
          <cx:pt idx="906">-0.14000000000000001</cx:pt>
          <cx:pt idx="907">-0.17999999999999999</cx:pt>
          <cx:pt idx="908">-0.059999999999999998</cx:pt>
          <cx:pt idx="909">-0.26000000000000001</cx:pt>
          <cx:pt idx="910">0.080000000000000002</cx:pt>
          <cx:pt idx="911">0</cx:pt>
          <cx:pt idx="912">0.14000000000000001</cx:pt>
          <cx:pt idx="913">-0.28000000000000003</cx:pt>
          <cx:pt idx="914">0.02</cx:pt>
          <cx:pt idx="915">-0.14000000000000001</cx:pt>
          <cx:pt idx="916">-0.14999999999999999</cx:pt>
          <cx:pt idx="917">-0.26000000000000001</cx:pt>
          <cx:pt idx="918">-0.20999999999999999</cx:pt>
          <cx:pt idx="919">0.01</cx:pt>
          <cx:pt idx="920">0.089999999999999997</cx:pt>
          <cx:pt idx="921">-0.01</cx:pt>
          <cx:pt idx="922">0.01</cx:pt>
          <cx:pt idx="923">0.20999999999999999</cx:pt>
          <cx:pt idx="924">0.050000000000000003</cx:pt>
          <cx:pt idx="925">0.040000000000000001</cx:pt>
          <cx:pt idx="926">-0.17000000000000001</cx:pt>
          <cx:pt idx="927">0.13</cx:pt>
          <cx:pt idx="928">-0.040000000000000001</cx:pt>
          <cx:pt idx="929">0</cx:pt>
          <cx:pt idx="930">-0.059999999999999998</cx:pt>
          <cx:pt idx="931">0.12</cx:pt>
          <cx:pt idx="932">0.050000000000000003</cx:pt>
          <cx:pt idx="933">-0.17000000000000001</cx:pt>
          <cx:pt idx="934">-0.19</cx:pt>
          <cx:pt idx="935">-0.10000000000000001</cx:pt>
          <cx:pt idx="936">-0.20000000000000001</cx:pt>
          <cx:pt idx="937">-0.059999999999999998</cx:pt>
          <cx:pt idx="938">-0.029999999999999999</cx:pt>
          <cx:pt idx="939">0.12</cx:pt>
          <cx:pt idx="940">-0.01</cx:pt>
          <cx:pt idx="941">0.070000000000000007</cx:pt>
          <cx:pt idx="942">0</cx:pt>
          <cx:pt idx="943">0.13</cx:pt>
          <cx:pt idx="944">-0.10000000000000001</cx:pt>
          <cx:pt idx="945">-0.089999999999999997</cx:pt>
          <cx:pt idx="946">0.029999999999999999</cx:pt>
          <cx:pt idx="947">-0.089999999999999997</cx:pt>
          <cx:pt idx="948">-0.19</cx:pt>
          <cx:pt idx="949">0.070000000000000007</cx:pt>
          <cx:pt idx="950">-0.01</cx:pt>
          <cx:pt idx="951">0.01</cx:pt>
          <cx:pt idx="952">-0.17000000000000001</cx:pt>
          <cx:pt idx="953">-0.14999999999999999</cx:pt>
          <cx:pt idx="954">0.11</cx:pt>
          <cx:pt idx="955">-0.13</cx:pt>
          <cx:pt idx="956">0.10000000000000001</cx:pt>
          <cx:pt idx="957">0.11</cx:pt>
          <cx:pt idx="958">0.17000000000000001</cx:pt>
          <cx:pt idx="959">0.01</cx:pt>
          <cx:pt idx="960">-0.13</cx:pt>
          <cx:pt idx="961">0.02</cx:pt>
          <cx:pt idx="962">0.11</cx:pt>
          <cx:pt idx="963">-0.029999999999999999</cx:pt>
          <cx:pt idx="964">0.13</cx:pt>
          <cx:pt idx="965">0.02</cx:pt>
          <cx:pt idx="966">0.070000000000000007</cx:pt>
          <cx:pt idx="967">-0.059999999999999998</cx:pt>
          <cx:pt idx="968">-0.02</cx:pt>
          <cx:pt idx="969">0.29999999999999999</cx:pt>
          <cx:pt idx="970">0.059999999999999998</cx:pt>
          <cx:pt idx="971">0.080000000000000002</cx:pt>
          <cx:pt idx="972">-0.089999999999999997</cx:pt>
          <cx:pt idx="973">-0.13</cx:pt>
          <cx:pt idx="974">0.029999999999999999</cx:pt>
          <cx:pt idx="975">-0.050000000000000003</cx:pt>
          <cx:pt idx="976">0.11</cx:pt>
          <cx:pt idx="977">-0.089999999999999997</cx:pt>
          <cx:pt idx="978">0.029999999999999999</cx:pt>
          <cx:pt idx="979">0.19</cx:pt>
          <cx:pt idx="980">-0.050000000000000003</cx:pt>
          <cx:pt idx="981">0.11</cx:pt>
          <cx:pt idx="982">-0.11</cx:pt>
          <cx:pt idx="983">-0.089999999999999997</cx:pt>
          <cx:pt idx="984">-0.070000000000000007</cx:pt>
          <cx:pt idx="985">0.11</cx:pt>
          <cx:pt idx="986">-0.14000000000000001</cx:pt>
          <cx:pt idx="987">-0.01</cx:pt>
          <cx:pt idx="988">-0.13</cx:pt>
          <cx:pt idx="989">0.11</cx:pt>
          <cx:pt idx="990">0.029999999999999999</cx:pt>
          <cx:pt idx="991">-0.20000000000000001</cx:pt>
          <cx:pt idx="992">0.23999999999999999</cx:pt>
          <cx:pt idx="993">-0.16</cx:pt>
          <cx:pt idx="994">-0.089999999999999997</cx:pt>
          <cx:pt idx="995">-0.070000000000000007</cx:pt>
          <cx:pt idx="996">0.029999999999999999</cx:pt>
          <cx:pt idx="997">-0.02</cx:pt>
          <cx:pt idx="998">-0.040000000000000001</cx:pt>
          <cx:pt idx="999">-0.10000000000000001</cx:pt>
          <cx:pt idx="1000">-0.32000000000000001</cx:pt>
          <cx:pt idx="1001">-0.31</cx:pt>
          <cx:pt idx="1002">0.070000000000000007</cx:pt>
          <cx:pt idx="1003">0.040000000000000001</cx:pt>
          <cx:pt idx="1004">-0.050000000000000003</cx:pt>
          <cx:pt idx="1005">-0.050000000000000003</cx:pt>
          <cx:pt idx="1006">-0.080000000000000002</cx:pt>
          <cx:pt idx="1007">0.029999999999999999</cx:pt>
          <cx:pt idx="1008">0.050000000000000003</cx:pt>
          <cx:pt idx="1009">-0.02</cx:pt>
          <cx:pt idx="1010">0.23000000000000001</cx:pt>
          <cx:pt idx="1011">0.040000000000000001</cx:pt>
          <cx:pt idx="1012">-0.12</cx:pt>
          <cx:pt idx="1013">-0.10000000000000001</cx:pt>
          <cx:pt idx="1014">0.14000000000000001</cx:pt>
          <cx:pt idx="1015">-0.17999999999999999</cx:pt>
          <cx:pt idx="1016">-0.33000000000000002</cx:pt>
          <cx:pt idx="1017">-0.059999999999999998</cx:pt>
          <cx:pt idx="1018">-0.070000000000000007</cx:pt>
          <cx:pt idx="1019">-0.029999999999999999</cx:pt>
          <cx:pt idx="1020">-0.14000000000000001</cx:pt>
          <cx:pt idx="1021">0.20000000000000001</cx:pt>
          <cx:pt idx="1022">-0.050000000000000003</cx:pt>
          <cx:pt idx="1023">-0.02</cx:pt>
          <cx:pt idx="1024">-0.02</cx:pt>
          <cx:pt idx="1025">-0.10000000000000001</cx:pt>
          <cx:pt idx="1026">-0.050000000000000003</cx:pt>
          <cx:pt idx="1027">0.12</cx:pt>
          <cx:pt idx="1028">-0.11</cx:pt>
          <cx:pt idx="1029">-0.029999999999999999</cx:pt>
          <cx:pt idx="1030">-0.029999999999999999</cx:pt>
          <cx:pt idx="1031">0</cx:pt>
          <cx:pt idx="1032">-0.14000000000000001</cx:pt>
          <cx:pt idx="1033">-0.17000000000000001</cx:pt>
          <cx:pt idx="1034">-0.089999999999999997</cx:pt>
          <cx:pt idx="1035">-0.11</cx:pt>
          <cx:pt idx="1036">0.19</cx:pt>
          <cx:pt idx="1037">-0.089999999999999997</cx:pt>
          <cx:pt idx="1038">0</cx:pt>
          <cx:pt idx="1039">0</cx:pt>
          <cx:pt idx="1040">-0.16</cx:pt>
          <cx:pt idx="1041">-0.070000000000000007</cx:pt>
          <cx:pt idx="1042">0.14999999999999999</cx:pt>
          <cx:pt idx="1043">-0.26000000000000001</cx:pt>
          <cx:pt idx="1044">0</cx:pt>
          <cx:pt idx="1045">-0.14999999999999999</cx:pt>
          <cx:pt idx="1046">-0.11</cx:pt>
          <cx:pt idx="1047">0.11</cx:pt>
          <cx:pt idx="1048">-0.080000000000000002</cx:pt>
          <cx:pt idx="1049">-0.11</cx:pt>
          <cx:pt idx="1050">0.040000000000000001</cx:pt>
          <cx:pt idx="1051">-0.19</cx:pt>
          <cx:pt idx="1052">-0.029999999999999999</cx:pt>
          <cx:pt idx="1053">0.040000000000000001</cx:pt>
          <cx:pt idx="1054">-0.01</cx:pt>
          <cx:pt idx="1055">0.050000000000000003</cx:pt>
          <cx:pt idx="1056">-0.050000000000000003</cx:pt>
          <cx:pt idx="1057">-0.10000000000000001</cx:pt>
          <cx:pt idx="1058">-0.17999999999999999</cx:pt>
          <cx:pt idx="1059">-0.029999999999999999</cx:pt>
          <cx:pt idx="1060">-0.070000000000000007</cx:pt>
          <cx:pt idx="1061">-0.25</cx:pt>
          <cx:pt idx="1062">-0.02</cx:pt>
          <cx:pt idx="1063">-0.11</cx:pt>
          <cx:pt idx="1064">0.01</cx:pt>
          <cx:pt idx="1065">-0.070000000000000007</cx:pt>
          <cx:pt idx="1066">0</cx:pt>
          <cx:pt idx="1067">-0.01</cx:pt>
          <cx:pt idx="1068">-0.23000000000000001</cx:pt>
          <cx:pt idx="1069">-0.029999999999999999</cx:pt>
          <cx:pt idx="1070">-0.029999999999999999</cx:pt>
          <cx:pt idx="1071">-0.050000000000000003</cx:pt>
          <cx:pt idx="1072">-0.12</cx:pt>
          <cx:pt idx="1073">-0.01</cx:pt>
          <cx:pt idx="1074">-0.029999999999999999</cx:pt>
          <cx:pt idx="1075">0.02</cx:pt>
          <cx:pt idx="1076">0.01</cx:pt>
          <cx:pt idx="1077">-0.11</cx:pt>
          <cx:pt idx="1078">0.050000000000000003</cx:pt>
          <cx:pt idx="1079">-0.17000000000000001</cx:pt>
          <cx:pt idx="1080">0.059999999999999998</cx:pt>
          <cx:pt idx="1081">0.080000000000000002</cx:pt>
          <cx:pt idx="1082">-0.33000000000000002</cx:pt>
          <cx:pt idx="1083">-0.20000000000000001</cx:pt>
          <cx:pt idx="1084">-0.070000000000000007</cx:pt>
          <cx:pt idx="1085">-0.080000000000000002</cx:pt>
          <cx:pt idx="1086">0.040000000000000001</cx:pt>
          <cx:pt idx="1087">-0.16</cx:pt>
          <cx:pt idx="1088">-0.19</cx:pt>
          <cx:pt idx="1089">-0.02</cx:pt>
          <cx:pt idx="1090">-0.26000000000000001</cx:pt>
          <cx:pt idx="1091">-0.02</cx:pt>
          <cx:pt idx="1092">-0.13</cx:pt>
          <cx:pt idx="1093">-0.11</cx:pt>
          <cx:pt idx="1094">-0.11</cx:pt>
          <cx:pt idx="1095">-0.13</cx:pt>
          <cx:pt idx="1096">-0.050000000000000003</cx:pt>
          <cx:pt idx="1097">0.080000000000000002</cx:pt>
          <cx:pt idx="1098">-0.28000000000000003</cx:pt>
          <cx:pt idx="1099">-0.20999999999999999</cx:pt>
          <cx:pt idx="1100">0.089999999999999997</cx:pt>
          <cx:pt idx="1101">-0.02</cx:pt>
          <cx:pt idx="1102">-0.080000000000000002</cx:pt>
          <cx:pt idx="1103">-0.059999999999999998</cx:pt>
          <cx:pt idx="1104">-0.080000000000000002</cx:pt>
          <cx:pt idx="1105">-0.080000000000000002</cx:pt>
          <cx:pt idx="1106">-0.14999999999999999</cx:pt>
          <cx:pt idx="1107">-0.070000000000000007</cx:pt>
          <cx:pt idx="1108">-0.34999999999999998</cx:pt>
          <cx:pt idx="1109">-0.33000000000000002</cx:pt>
          <cx:pt idx="1110">-0.029999999999999999</cx:pt>
          <cx:pt idx="1111">-0.20000000000000001</cx:pt>
          <cx:pt idx="1112">-0.059999999999999998</cx:pt>
          <cx:pt idx="1113">0.11</cx:pt>
          <cx:pt idx="1114">-0.13</cx:pt>
          <cx:pt idx="1115">-0.34000000000000002</cx:pt>
          <cx:pt idx="1116">0.029999999999999999</cx:pt>
          <cx:pt idx="1117">-0.040000000000000001</cx:pt>
          <cx:pt idx="1118">-0.070000000000000007</cx:pt>
          <cx:pt idx="1119">0.11</cx:pt>
          <cx:pt idx="1120">-0.01</cx:pt>
          <cx:pt idx="1121">0.070000000000000007</cx:pt>
          <cx:pt idx="1122">-0.029999999999999999</cx:pt>
          <cx:pt idx="1123">0.13</cx:pt>
          <cx:pt idx="1124">0.040000000000000001</cx:pt>
          <cx:pt idx="1125">0.13</cx:pt>
          <cx:pt idx="1126">-0.16</cx:pt>
          <cx:pt idx="1127">-0.050000000000000003</cx:pt>
          <cx:pt idx="1128">-0.17999999999999999</cx:pt>
          <cx:pt idx="1129">0.02</cx:pt>
          <cx:pt idx="1130">-0.19</cx:pt>
          <cx:pt idx="1131">0.029999999999999999</cx:pt>
          <cx:pt idx="1132">0.029999999999999999</cx:pt>
          <cx:pt idx="1133">-0.050000000000000003</cx:pt>
          <cx:pt idx="1134">0.040000000000000001</cx:pt>
          <cx:pt idx="1135">-0.20000000000000001</cx:pt>
          <cx:pt idx="1136">-0.02</cx:pt>
          <cx:pt idx="1137">-0.02</cx:pt>
          <cx:pt idx="1138">-0.11</cx:pt>
          <cx:pt idx="1139">0</cx:pt>
          <cx:pt idx="1140">-0.059999999999999998</cx:pt>
          <cx:pt idx="1141">-0.31</cx:pt>
          <cx:pt idx="1142">-0.12</cx:pt>
          <cx:pt idx="1143">0.040000000000000001</cx:pt>
          <cx:pt idx="1144">-0.10000000000000001</cx:pt>
          <cx:pt idx="1145">0.12</cx:pt>
          <cx:pt idx="1146">-0.14000000000000001</cx:pt>
          <cx:pt idx="1147">-0.070000000000000007</cx:pt>
          <cx:pt idx="1148">0.02</cx:pt>
          <cx:pt idx="1149">-0.25</cx:pt>
          <cx:pt idx="1150">-0.059999999999999998</cx:pt>
          <cx:pt idx="1151">0</cx:pt>
          <cx:pt idx="1152">-0.12</cx:pt>
          <cx:pt idx="1153">-0.029999999999999999</cx:pt>
          <cx:pt idx="1154">-0.10000000000000001</cx:pt>
          <cx:pt idx="1155">-0.080000000000000002</cx:pt>
          <cx:pt idx="1156">0.040000000000000001</cx:pt>
          <cx:pt idx="1157">-0.10000000000000001</cx:pt>
          <cx:pt idx="1158">-0.12</cx:pt>
          <cx:pt idx="1159">-0.01</cx:pt>
          <cx:pt idx="1160">-0.16</cx:pt>
          <cx:pt idx="1161">-0.070000000000000007</cx:pt>
          <cx:pt idx="1162">-0.11</cx:pt>
          <cx:pt idx="1163">-0.01</cx:pt>
          <cx:pt idx="1164">-0.02</cx:pt>
          <cx:pt idx="1165">0.050000000000000003</cx:pt>
          <cx:pt idx="1166">-0.28999999999999998</cx:pt>
          <cx:pt idx="1167">0.02</cx:pt>
          <cx:pt idx="1168">0.050000000000000003</cx:pt>
          <cx:pt idx="1169">0.050000000000000003</cx:pt>
          <cx:pt idx="1170">-0.25</cx:pt>
          <cx:pt idx="1171">-0.31</cx:pt>
          <cx:pt idx="1172">0.14000000000000001</cx:pt>
          <cx:pt idx="1173">-0.089999999999999997</cx:pt>
          <cx:pt idx="1174">-0.02</cx:pt>
          <cx:pt idx="1175">-0.22</cx:pt>
          <cx:pt idx="1176">0.16</cx:pt>
          <cx:pt idx="1177">-0.16</cx:pt>
          <cx:pt idx="1178">-0.089999999999999997</cx:pt>
          <cx:pt idx="1179">0.01</cx:pt>
          <cx:pt idx="1180">-0.13</cx:pt>
          <cx:pt idx="1181">-0.11</cx:pt>
          <cx:pt idx="1182">0.070000000000000007</cx:pt>
          <cx:pt idx="1183">0.13</cx:pt>
          <cx:pt idx="1184">-0.070000000000000007</cx:pt>
          <cx:pt idx="1185">-0.11</cx:pt>
          <cx:pt idx="1186">-0.040000000000000001</cx:pt>
          <cx:pt idx="1187">0.050000000000000003</cx:pt>
          <cx:pt idx="1188">0.089999999999999997</cx:pt>
          <cx:pt idx="1189">0.070000000000000007</cx:pt>
          <cx:pt idx="1190">-0.02</cx:pt>
          <cx:pt idx="1191">-0.040000000000000001</cx:pt>
          <cx:pt idx="1192">-0.089999999999999997</cx:pt>
          <cx:pt idx="1193">0.14999999999999999</cx:pt>
          <cx:pt idx="1194">0.029999999999999999</cx:pt>
          <cx:pt idx="1195">-0.16</cx:pt>
          <cx:pt idx="1196">0.01</cx:pt>
          <cx:pt idx="1197">0.050000000000000003</cx:pt>
          <cx:pt idx="1198">0.01</cx:pt>
          <cx:pt idx="1199">0.13</cx:pt>
          <cx:pt idx="1200">0.02</cx:pt>
          <cx:pt idx="1201">-0.040000000000000001</cx:pt>
          <cx:pt idx="1202">-0.080000000000000002</cx:pt>
          <cx:pt idx="1203">-0.22</cx:pt>
          <cx:pt idx="1204">0.14000000000000001</cx:pt>
          <cx:pt idx="1205">0.029999999999999999</cx:pt>
          <cx:pt idx="1206">0.059999999999999998</cx:pt>
          <cx:pt idx="1207">-0.28999999999999998</cx:pt>
          <cx:pt idx="1208">-0.089999999999999997</cx:pt>
          <cx:pt idx="1209">-0.13</cx:pt>
          <cx:pt idx="1210">-0.20000000000000001</cx:pt>
          <cx:pt idx="1211">-0.12</cx:pt>
          <cx:pt idx="1212">-0.16</cx:pt>
          <cx:pt idx="1213">-0.050000000000000003</cx:pt>
          <cx:pt idx="1214">0.11</cx:pt>
          <cx:pt idx="1215">0.080000000000000002</cx:pt>
          <cx:pt idx="1216">-0.23999999999999999</cx:pt>
          <cx:pt idx="1217">0</cx:pt>
          <cx:pt idx="1218">0.080000000000000002</cx:pt>
          <cx:pt idx="1219">-0.37</cx:pt>
          <cx:pt idx="1220">0.28000000000000003</cx:pt>
          <cx:pt idx="1221">-0.059999999999999998</cx:pt>
          <cx:pt idx="1222">0.12</cx:pt>
          <cx:pt idx="1223">-0.089999999999999997</cx:pt>
          <cx:pt idx="1224">0.070000000000000007</cx:pt>
          <cx:pt idx="1225">0.14999999999999999</cx:pt>
          <cx:pt idx="1226">0.070000000000000007</cx:pt>
          <cx:pt idx="1227">-0.23999999999999999</cx:pt>
          <cx:pt idx="1228">-0.13</cx:pt>
          <cx:pt idx="1229">-0.040000000000000001</cx:pt>
          <cx:pt idx="1230">0</cx:pt>
          <cx:pt idx="1231">-0.22</cx:pt>
          <cx:pt idx="1232">0.02</cx:pt>
          <cx:pt idx="1233">-0.40999999999999998</cx:pt>
          <cx:pt idx="1234">-0.13</cx:pt>
          <cx:pt idx="1235">0.23999999999999999</cx:pt>
          <cx:pt idx="1236">-0.089999999999999997</cx:pt>
          <cx:pt idx="1237">0.029999999999999999</cx:pt>
          <cx:pt idx="1238">-0.059999999999999998</cx:pt>
          <cx:pt idx="1239">0.089999999999999997</cx:pt>
          <cx:pt idx="1240">-0.050000000000000003</cx:pt>
          <cx:pt idx="1241">0</cx:pt>
          <cx:pt idx="1242">0.23999999999999999</cx:pt>
          <cx:pt idx="1243">-0.089999999999999997</cx:pt>
          <cx:pt idx="1244">0</cx:pt>
          <cx:pt idx="1245">-0.070000000000000007</cx:pt>
          <cx:pt idx="1246">0.02</cx:pt>
          <cx:pt idx="1247">-0.12</cx:pt>
          <cx:pt idx="1248">0.040000000000000001</cx:pt>
          <cx:pt idx="1249">-0.070000000000000007</cx:pt>
          <cx:pt idx="1250">0.17000000000000001</cx:pt>
          <cx:pt idx="1251">-0.17999999999999999</cx:pt>
          <cx:pt idx="1252">-0.070000000000000007</cx:pt>
          <cx:pt idx="1253">0.070000000000000007</cx:pt>
          <cx:pt idx="1254">0.02</cx:pt>
          <cx:pt idx="1255">-0.029999999999999999</cx:pt>
          <cx:pt idx="1256">0.070000000000000007</cx:pt>
          <cx:pt idx="1257">0.01</cx:pt>
          <cx:pt idx="1258">-0.02</cx:pt>
          <cx:pt idx="1259">0.050000000000000003</cx:pt>
          <cx:pt idx="1260">-0.059999999999999998</cx:pt>
          <cx:pt idx="1261">0.089999999999999997</cx:pt>
          <cx:pt idx="1262">-0.089999999999999997</cx:pt>
          <cx:pt idx="1263">-0.20999999999999999</cx:pt>
          <cx:pt idx="1264">-0.14999999999999999</cx:pt>
          <cx:pt idx="1265">-0.14000000000000001</cx:pt>
          <cx:pt idx="1266">-0.029999999999999999</cx:pt>
          <cx:pt idx="1267">-0.19</cx:pt>
          <cx:pt idx="1268">-0.20999999999999999</cx:pt>
          <cx:pt idx="1269">-0.089999999999999997</cx:pt>
          <cx:pt idx="1270">-0.12</cx:pt>
          <cx:pt idx="1271">-0.13</cx:pt>
          <cx:pt idx="1272">-0.059999999999999998</cx:pt>
          <cx:pt idx="1273">-0.059999999999999998</cx:pt>
          <cx:pt idx="1274">-0.080000000000000002</cx:pt>
          <cx:pt idx="1275">0.17999999999999999</cx:pt>
          <cx:pt idx="1276">0.01</cx:pt>
          <cx:pt idx="1277">-0.20000000000000001</cx:pt>
          <cx:pt idx="1278">-0.089999999999999997</cx:pt>
          <cx:pt idx="1279">0.089999999999999997</cx:pt>
          <cx:pt idx="1280">-0.27000000000000002</cx:pt>
          <cx:pt idx="1281">-0.029999999999999999</cx:pt>
          <cx:pt idx="1282">-0.25</cx:pt>
          <cx:pt idx="1283">-0.17000000000000001</cx:pt>
          <cx:pt idx="1284">-0.050000000000000003</cx:pt>
          <cx:pt idx="1285">-0.040000000000000001</cx:pt>
          <cx:pt idx="1286">-0.20999999999999999</cx:pt>
          <cx:pt idx="1287">-0.13</cx:pt>
          <cx:pt idx="1288">-0.050000000000000003</cx:pt>
          <cx:pt idx="1289">0.14000000000000001</cx:pt>
          <cx:pt idx="1290">-0.080000000000000002</cx:pt>
          <cx:pt idx="1291">-0.17999999999999999</cx:pt>
          <cx:pt idx="1292">0.040000000000000001</cx:pt>
          <cx:pt idx="1293">-0.26000000000000001</cx:pt>
          <cx:pt idx="1294">0.029999999999999999</cx:pt>
          <cx:pt idx="1295">0.070000000000000007</cx:pt>
          <cx:pt idx="1296">-0.11</cx:pt>
          <cx:pt idx="1297">-0.34999999999999998</cx:pt>
          <cx:pt idx="1298">-0.059999999999999998</cx:pt>
          <cx:pt idx="1299">0.17000000000000001</cx:pt>
          <cx:pt idx="1300">-0.070000000000000007</cx:pt>
          <cx:pt idx="1301">-0.17000000000000001</cx:pt>
          <cx:pt idx="1302">-0.02</cx:pt>
          <cx:pt idx="1303">-0.059999999999999998</cx:pt>
          <cx:pt idx="1304">-0.01</cx:pt>
          <cx:pt idx="1305">0.070000000000000007</cx:pt>
          <cx:pt idx="1306">-0.20999999999999999</cx:pt>
          <cx:pt idx="1307">-0.17000000000000001</cx:pt>
          <cx:pt idx="1308">-0.17000000000000001</cx:pt>
          <cx:pt idx="1309">-0.19</cx:pt>
          <cx:pt idx="1310">-0.080000000000000002</cx:pt>
          <cx:pt idx="1311">-0.19</cx:pt>
          <cx:pt idx="1312">-0.16</cx:pt>
          <cx:pt idx="1313">-0.12</cx:pt>
          <cx:pt idx="1314">-0.12</cx:pt>
          <cx:pt idx="1315">-0.059999999999999998</cx:pt>
          <cx:pt idx="1316">-0.070000000000000007</cx:pt>
          <cx:pt idx="1317">-0.14999999999999999</cx:pt>
          <cx:pt idx="1318">-0.070000000000000007</cx:pt>
          <cx:pt idx="1319">0.040000000000000001</cx:pt>
          <cx:pt idx="1320">-0.23999999999999999</cx:pt>
          <cx:pt idx="1321">-0.12</cx:pt>
          <cx:pt idx="1322">-0.059999999999999998</cx:pt>
          <cx:pt idx="1323">-0.42999999999999999</cx:pt>
          <cx:pt idx="1324">0.080000000000000002</cx:pt>
          <cx:pt idx="1325">-0.13</cx:pt>
          <cx:pt idx="1326">-0.10000000000000001</cx:pt>
          <cx:pt idx="1327">-0.40000000000000002</cx:pt>
          <cx:pt idx="1328">0.029999999999999999</cx:pt>
          <cx:pt idx="1329">-0.29999999999999999</cx:pt>
          <cx:pt idx="1330">-0.01</cx:pt>
          <cx:pt idx="1331">-0.14999999999999999</cx:pt>
          <cx:pt idx="1332">-0.14000000000000001</cx:pt>
          <cx:pt idx="1333">0.029999999999999999</cx:pt>
          <cx:pt idx="1334">0.050000000000000003</cx:pt>
          <cx:pt idx="1335">-0.23999999999999999</cx:pt>
          <cx:pt idx="1336">-0.070000000000000007</cx:pt>
          <cx:pt idx="1337">-0.16</cx:pt>
          <cx:pt idx="1338">-0.23999999999999999</cx:pt>
          <cx:pt idx="1339">-0.13</cx:pt>
          <cx:pt idx="1340">0.12</cx:pt>
          <cx:pt idx="1341">-0.14000000000000001</cx:pt>
          <cx:pt idx="1342">-0.080000000000000002</cx:pt>
          <cx:pt idx="1343">-0.040000000000000001</cx:pt>
          <cx:pt idx="1344">-0.089999999999999997</cx:pt>
          <cx:pt idx="1345">-0.11</cx:pt>
          <cx:pt idx="1346">-0.050000000000000003</cx:pt>
          <cx:pt idx="1347">-0.089999999999999997</cx:pt>
          <cx:pt idx="1348">0.070000000000000007</cx:pt>
          <cx:pt idx="1349">-0.040000000000000001</cx:pt>
          <cx:pt idx="1350">-0.050000000000000003</cx:pt>
          <cx:pt idx="1351">0.050000000000000003</cx:pt>
          <cx:pt idx="1352">-0.14000000000000001</cx:pt>
          <cx:pt idx="1353">-0.14000000000000001</cx:pt>
          <cx:pt idx="1354">-0.16</cx:pt>
          <cx:pt idx="1355">-0.070000000000000007</cx:pt>
          <cx:pt idx="1356">-0.79000000000000004</cx:pt>
          <cx:pt idx="1357">0.01</cx:pt>
          <cx:pt idx="1358">-0.40999999999999998</cx:pt>
          <cx:pt idx="1359">-0.17999999999999999</cx:pt>
          <cx:pt idx="1360">0.25</cx:pt>
          <cx:pt idx="1361">0.14000000000000001</cx:pt>
          <cx:pt idx="1362">-0.13</cx:pt>
          <cx:pt idx="1363">-0.080000000000000002</cx:pt>
          <cx:pt idx="1364">-0.070000000000000007</cx:pt>
          <cx:pt idx="1365">0.01</cx:pt>
          <cx:pt idx="1366">-0.089999999999999997</cx:pt>
          <cx:pt idx="1367">-0.29999999999999999</cx:pt>
          <cx:pt idx="1368">-0.16</cx:pt>
          <cx:pt idx="1369">-0.02</cx:pt>
          <cx:pt idx="1370">0.029999999999999999</cx:pt>
          <cx:pt idx="1371">-0.050000000000000003</cx:pt>
          <cx:pt idx="1372">0.050000000000000003</cx:pt>
          <cx:pt idx="1373">-0.27000000000000002</cx:pt>
          <cx:pt idx="1374">0.050000000000000003</cx:pt>
          <cx:pt idx="1375">-0.01</cx:pt>
          <cx:pt idx="1376">-0.13</cx:pt>
          <cx:pt idx="1377">-0.20000000000000001</cx:pt>
          <cx:pt idx="1378">-0.059999999999999998</cx:pt>
          <cx:pt idx="1379">-0.070000000000000007</cx:pt>
          <cx:pt idx="1380">0.02</cx:pt>
          <cx:pt idx="1381">-0.11</cx:pt>
          <cx:pt idx="1382">-0.32000000000000001</cx:pt>
          <cx:pt idx="1383">-0.080000000000000002</cx:pt>
          <cx:pt idx="1384">0.089999999999999997</cx:pt>
          <cx:pt idx="1385">-0.17000000000000001</cx:pt>
          <cx:pt idx="1386">-0.040000000000000001</cx:pt>
          <cx:pt idx="1387">-0.14000000000000001</cx:pt>
          <cx:pt idx="1388">0.12</cx:pt>
          <cx:pt idx="1389">-0.02</cx:pt>
          <cx:pt idx="1390">-0.01</cx:pt>
          <cx:pt idx="1391">-0.20999999999999999</cx:pt>
          <cx:pt idx="1392">-0.10000000000000001</cx:pt>
          <cx:pt idx="1393">-0.17999999999999999</cx:pt>
          <cx:pt idx="1394">-0.02</cx:pt>
          <cx:pt idx="1395">-0.040000000000000001</cx:pt>
          <cx:pt idx="1396">-0.10000000000000001</cx:pt>
          <cx:pt idx="1397">-0.040000000000000001</cx:pt>
          <cx:pt idx="1398">-0.029999999999999999</cx:pt>
          <cx:pt idx="1399">0.040000000000000001</cx:pt>
          <cx:pt idx="1400">0</cx:pt>
          <cx:pt idx="1401">-0.070000000000000007</cx:pt>
          <cx:pt idx="1402">0.070000000000000007</cx:pt>
          <cx:pt idx="1403">-0.14999999999999999</cx:pt>
          <cx:pt idx="1404">-0.040000000000000001</cx:pt>
          <cx:pt idx="1405">0.050000000000000003</cx:pt>
          <cx:pt idx="1406">0.01</cx:pt>
          <cx:pt idx="1407">-0.02</cx:pt>
          <cx:pt idx="1408">-0.10000000000000001</cx:pt>
          <cx:pt idx="1409">0.089999999999999997</cx:pt>
          <cx:pt idx="1410">0.040000000000000001</cx:pt>
          <cx:pt idx="1411">-0.029999999999999999</cx:pt>
          <cx:pt idx="1412">-0.69999999999999996</cx:pt>
          <cx:pt idx="1413">-0.39000000000000001</cx:pt>
          <cx:pt idx="1414">-0.040000000000000001</cx:pt>
          <cx:pt idx="1415">-0.27000000000000002</cx:pt>
          <cx:pt idx="1416">0</cx:pt>
          <cx:pt idx="1417">0.10000000000000001</cx:pt>
          <cx:pt idx="1418">-0.050000000000000003</cx:pt>
          <cx:pt idx="1419">-0.029999999999999999</cx:pt>
          <cx:pt idx="1420">-0.13</cx:pt>
          <cx:pt idx="1421">-0.070000000000000007</cx:pt>
          <cx:pt idx="1422">-0.16</cx:pt>
          <cx:pt idx="1423">-0.13</cx:pt>
          <cx:pt idx="1424">-0.25</cx:pt>
          <cx:pt idx="1425">0.029999999999999999</cx:pt>
          <cx:pt idx="1426">-0.080000000000000002</cx:pt>
          <cx:pt idx="1427">-0.10000000000000001</cx:pt>
          <cx:pt idx="1428">-0.029999999999999999</cx:pt>
          <cx:pt idx="1429">-0.059999999999999998</cx:pt>
          <cx:pt idx="1430">-0.070000000000000007</cx:pt>
          <cx:pt idx="1431">-0.029999999999999999</cx:pt>
          <cx:pt idx="1432">-0.19</cx:pt>
          <cx:pt idx="1433">-0.19</cx:pt>
          <cx:pt idx="1434">0.040000000000000001</cx:pt>
          <cx:pt idx="1435">-0.19</cx:pt>
          <cx:pt idx="1436">-0.33000000000000002</cx:pt>
          <cx:pt idx="1437">-0.12</cx:pt>
          <cx:pt idx="1438">-0.34999999999999998</cx:pt>
          <cx:pt idx="1439">0.059999999999999998</cx:pt>
          <cx:pt idx="1440">-0.13</cx:pt>
          <cx:pt idx="1441">-0.13</cx:pt>
          <cx:pt idx="1442">0.17999999999999999</cx:pt>
          <cx:pt idx="1443">-0.11</cx:pt>
          <cx:pt idx="1444">-0.01</cx:pt>
          <cx:pt idx="1445">0.029999999999999999</cx:pt>
          <cx:pt idx="1446">0.029999999999999999</cx:pt>
          <cx:pt idx="1447">0.14000000000000001</cx:pt>
          <cx:pt idx="1448">-0.16</cx:pt>
          <cx:pt idx="1449">-0.070000000000000007</cx:pt>
          <cx:pt idx="1450">-0.14999999999999999</cx:pt>
          <cx:pt idx="1451">-0.28000000000000003</cx:pt>
          <cx:pt idx="1452">-0.27000000000000002</cx:pt>
          <cx:pt idx="1453">0.01</cx:pt>
          <cx:pt idx="1454">0.050000000000000003</cx:pt>
          <cx:pt idx="1455">-0.22</cx:pt>
          <cx:pt idx="1456">-0.089999999999999997</cx:pt>
          <cx:pt idx="1457">-0.050000000000000003</cx:pt>
          <cx:pt idx="1458">-0.089999999999999997</cx:pt>
          <cx:pt idx="1459">-0.13</cx:pt>
          <cx:pt idx="1460">-0.17000000000000001</cx:pt>
          <cx:pt idx="1461">-0.16</cx:pt>
          <cx:pt idx="1462">-0.31</cx:pt>
          <cx:pt idx="1463">-0.17000000000000001</cx:pt>
          <cx:pt idx="1464">0.050000000000000003</cx:pt>
          <cx:pt idx="1465">-0.12</cx:pt>
          <cx:pt idx="1466">-0.13</cx:pt>
          <cx:pt idx="1467">-0.14000000000000001</cx:pt>
          <cx:pt idx="1468">0.059999999999999998</cx:pt>
          <cx:pt idx="1469">-0.070000000000000007</cx:pt>
          <cx:pt idx="1470">0.050000000000000003</cx:pt>
          <cx:pt idx="1471">0.14999999999999999</cx:pt>
          <cx:pt idx="1472">0</cx:pt>
          <cx:pt idx="1473">-0.10000000000000001</cx:pt>
          <cx:pt idx="1474">0.070000000000000007</cx:pt>
          <cx:pt idx="1475">-0.12</cx:pt>
          <cx:pt idx="1476">0.12</cx:pt>
          <cx:pt idx="1477">0.050000000000000003</cx:pt>
          <cx:pt idx="1478">-0.17000000000000001</cx:pt>
          <cx:pt idx="1479">-0.20000000000000001</cx:pt>
          <cx:pt idx="1480">-0.23000000000000001</cx:pt>
          <cx:pt idx="1481">-0.10000000000000001</cx:pt>
          <cx:pt idx="1482">-0.02</cx:pt>
          <cx:pt idx="1483">-0.059999999999999998</cx:pt>
          <cx:pt idx="1484">0</cx:pt>
          <cx:pt idx="1485">0.040000000000000001</cx:pt>
          <cx:pt idx="1486">-0.12</cx:pt>
          <cx:pt idx="1487">-0.080000000000000002</cx:pt>
          <cx:pt idx="1488">-0.11</cx:pt>
          <cx:pt idx="1489">0.14000000000000001</cx:pt>
          <cx:pt idx="1490">-0.17999999999999999</cx:pt>
          <cx:pt idx="1491">0</cx:pt>
          <cx:pt idx="1492">0.040000000000000001</cx:pt>
          <cx:pt idx="1493">-0.029999999999999999</cx:pt>
          <cx:pt idx="1494">-0.02</cx:pt>
          <cx:pt idx="1495">0.16</cx:pt>
        </cx:lvl>
      </cx:numDim>
    </cx:data>
  </cx:chartData>
  <cx:chart>
    <cx:plotArea>
      <cx:plotAreaRegion>
        <cx:plotSurface>
          <cx:spPr>
            <a:gradFill flip="none" rotWithShape="1">
              <a:gsLst>
                <a:gs pos="0">
                  <a:schemeClr val="accent2">
                    <a:lumMod val="96000"/>
                    <a:lumOff val="4000"/>
                  </a:schemeClr>
                </a:gs>
                <a:gs pos="80000">
                  <a:srgbClr val="F1995D"/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10800000" scaled="1"/>
              <a:tileRect/>
            </a:gradFill>
          </cx:spPr>
        </cx:plotSurface>
        <cx:series layoutId="clusteredColumn" uniqueId="{FE4DBE6C-3B26-4C09-871C-402BDF367FD6}">
          <cx:tx>
            <cx:txData>
              <cx:f>Feuil1!$J$1</cx:f>
              <cx:v>seladv con index</cx:v>
            </cx:txData>
          </cx:tx>
          <cx:spPr>
            <a:gradFill>
              <a:gsLst>
                <a:gs pos="98052">
                  <a:srgbClr val="A94D0F"/>
                </a:gs>
                <a:gs pos="37000">
                  <a:srgbClr val="F29E65">
                    <a:alpha val="94000"/>
                  </a:srgbClr>
                </a:gs>
                <a:gs pos="41000">
                  <a:schemeClr val="accent2"/>
                </a:gs>
                <a:gs pos="1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10800000" scaled="1"/>
            </a:gradFill>
            <a:ln>
              <a:solidFill>
                <a:schemeClr val="accent2">
                  <a:lumMod val="50000"/>
                </a:schemeClr>
              </a:solidFill>
            </a:ln>
          </cx:spPr>
          <cx:dataId val="0"/>
          <cx:layoutPr>
            <cx:binning intervalClosed="r">
              <cx:binSize val="0.05000000000000001"/>
            </cx:binning>
          </cx:layoutPr>
        </cx:series>
      </cx:plotAreaRegion>
      <cx:axis id="0">
        <cx:catScaling gapWidth="0"/>
        <cx:title>
          <cx:tx>
            <cx:rich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2000"/>
                </a:pPr>
                <a:r>
                  <a:rPr lang="fr-FR" sz="2000" b="0" i="0" u="none" strike="noStrike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 panose="020F0502020204030204"/>
                  </a:rPr>
                  <a:t>Self-</a:t>
                </a:r>
                <a:r>
                  <a:rPr lang="fr-FR" sz="2000" b="0" i="0" u="none" strike="noStrike" baseline="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 panose="020F0502020204030204"/>
                  </a:rPr>
                  <a:t>priority</a:t>
                </a:r>
                <a:r>
                  <a:rPr lang="fr-FR" sz="2000" b="0" i="0" u="none" strike="noStrike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 panose="020F0502020204030204"/>
                  </a:rPr>
                  <a:t> scores in congruent trials (</a:t>
                </a:r>
                <a:r>
                  <a:rPr lang="fr-FR" sz="2000" b="0" i="0" u="none" strike="noStrike" baseline="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 panose="020F0502020204030204"/>
                  </a:rPr>
                  <a:t>rt</a:t>
                </a:r>
                <a:r>
                  <a:rPr lang="fr-FR" sz="2000" b="0" i="0" u="none" strike="noStrike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 panose="020F0502020204030204"/>
                  </a:rPr>
                  <a:t>)</a:t>
                </a:r>
              </a:p>
            </cx:rich>
          </cx:tx>
        </cx:title>
        <cx:tickLabels/>
      </cx:axis>
      <cx:axis id="1">
        <cx:valScaling/>
        <cx:title>
          <cx:tx>
            <cx:txData>
              <cx:v>Frequency</cx:v>
            </cx:txData>
          </cx:tx>
          <cx:txPr>
            <a:bodyPr spcFirstLastPara="1" vertOverflow="ellipsis" horzOverflow="overflow" wrap="square" lIns="0" tIns="0" rIns="0" bIns="0" anchor="ctr" anchorCtr="1"/>
            <a:lstStyle/>
            <a:p>
              <a:pPr algn="ctr" rtl="0">
                <a:defRPr sz="2000"/>
              </a:pPr>
              <a:r>
                <a:rPr lang="fr-FR" sz="2000" b="0" i="0" u="none" strike="noStrike" baseline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Calibri" panose="020F0502020204030204"/>
                </a:rPr>
                <a:t>Frequency</a:t>
              </a:r>
            </a:p>
          </cx:txPr>
        </cx:title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D52DE0-C683-40AD-B667-E95A6FE1C73D}" type="datetimeFigureOut">
              <a:rPr lang="fr-BE" smtClean="0"/>
              <a:t>18-05-24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2AEC8-F57B-456C-AC3F-393A625FB34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33156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5A182F-C689-4189-88A6-A0614B44FCE2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8724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13190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this context, the self-priority would reflect a tendency to adopt more easily your own perspective as compared to the other’s.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other word, self-priority reflects the attentional tendency to focus more on your own perspective. 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  <a:p>
            <a:endParaRPr lang="fr-FR" dirty="0"/>
          </a:p>
          <a:p>
            <a:r>
              <a:rPr lang="fr-FR" dirty="0" err="1"/>
              <a:t>Contrasted</a:t>
            </a:r>
            <a:r>
              <a:rPr lang="fr-FR" dirty="0"/>
              <a:t> </a:t>
            </a:r>
            <a:r>
              <a:rPr lang="fr-FR" dirty="0" err="1"/>
              <a:t>assumptions</a:t>
            </a:r>
            <a:endParaRPr lang="fr-FR" dirty="0"/>
          </a:p>
          <a:p>
            <a:pPr marL="171450" indent="-171450">
              <a:buFontTx/>
              <a:buChar char="-"/>
            </a:pPr>
            <a:r>
              <a:rPr lang="fr-FR" dirty="0" err="1"/>
              <a:t>Enhanced</a:t>
            </a:r>
            <a:r>
              <a:rPr lang="fr-FR" dirty="0"/>
              <a:t> </a:t>
            </a:r>
            <a:r>
              <a:rPr lang="fr-FR" dirty="0" err="1"/>
              <a:t>integrity</a:t>
            </a:r>
            <a:r>
              <a:rPr lang="fr-FR" dirty="0"/>
              <a:t> of the self</a:t>
            </a:r>
          </a:p>
          <a:p>
            <a:pPr marL="171450" indent="-171450">
              <a:buFontTx/>
              <a:buChar char="-"/>
            </a:pPr>
            <a:r>
              <a:rPr lang="fr-FR" dirty="0"/>
              <a:t>Self </a:t>
            </a:r>
            <a:r>
              <a:rPr lang="fr-FR" dirty="0" err="1"/>
              <a:t>absorbtion</a:t>
            </a:r>
            <a:r>
              <a:rPr lang="fr-FR" dirty="0"/>
              <a:t> / </a:t>
            </a:r>
            <a:r>
              <a:rPr lang="fr-FR" dirty="0" err="1"/>
              <a:t>ellicit</a:t>
            </a:r>
            <a:r>
              <a:rPr lang="fr-FR" dirty="0"/>
              <a:t> </a:t>
            </a:r>
            <a:r>
              <a:rPr lang="fr-FR" dirty="0" err="1"/>
              <a:t>intereference</a:t>
            </a:r>
            <a:r>
              <a:rPr lang="fr-FR" dirty="0"/>
              <a:t> in social situations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66067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Self as a bridge to the </a:t>
            </a:r>
            <a:r>
              <a:rPr lang="fr-FR" dirty="0" err="1"/>
              <a:t>other</a:t>
            </a:r>
            <a:r>
              <a:rPr lang="fr-FR" dirty="0"/>
              <a:t> OR the self as an obstacle to the </a:t>
            </a:r>
            <a:r>
              <a:rPr lang="fr-FR" dirty="0" err="1"/>
              <a:t>other</a:t>
            </a:r>
            <a:endParaRPr lang="fr-FR" dirty="0"/>
          </a:p>
          <a:p>
            <a:endParaRPr lang="fr-FR" dirty="0"/>
          </a:p>
          <a:p>
            <a:r>
              <a:rPr lang="fr-FR" dirty="0"/>
              <a:t>Vision positive qui est self-</a:t>
            </a:r>
            <a:r>
              <a:rPr lang="fr-FR" dirty="0" err="1"/>
              <a:t>prio</a:t>
            </a:r>
            <a:r>
              <a:rPr lang="fr-FR" dirty="0"/>
              <a:t> = nécessaire construire le self </a:t>
            </a:r>
            <a:r>
              <a:rPr lang="fr-FR" dirty="0">
                <a:sym typeface="Wingdings" panose="05000000000000000000" pitchFamily="2" charset="2"/>
              </a:rPr>
              <a:t> nécessaire pour comprendre les autres donc empathique</a:t>
            </a:r>
          </a:p>
          <a:p>
            <a:r>
              <a:rPr lang="fr-FR" dirty="0">
                <a:sym typeface="Wingdings" panose="05000000000000000000" pitchFamily="2" charset="2"/>
              </a:rPr>
              <a:t>Autre vision serait qu’etre self </a:t>
            </a:r>
            <a:r>
              <a:rPr lang="fr-FR" dirty="0" err="1">
                <a:sym typeface="Wingdings" panose="05000000000000000000" pitchFamily="2" charset="2"/>
              </a:rPr>
              <a:t>prio</a:t>
            </a:r>
            <a:r>
              <a:rPr lang="fr-FR" dirty="0">
                <a:sym typeface="Wingdings" panose="05000000000000000000" pitchFamily="2" charset="2"/>
              </a:rPr>
              <a:t> nous rend moins attentif aux autres et self-</a:t>
            </a:r>
            <a:r>
              <a:rPr lang="fr-FR" dirty="0" err="1">
                <a:sym typeface="Wingdings" panose="05000000000000000000" pitchFamily="2" charset="2"/>
              </a:rPr>
              <a:t>absorbed</a:t>
            </a:r>
            <a:r>
              <a:rPr lang="fr-FR" dirty="0">
                <a:sym typeface="Wingdings" panose="05000000000000000000" pitchFamily="2" charset="2"/>
              </a:rPr>
              <a:t> 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Potentiellement plus en discussion: SOP bloque la prise de perspective</a:t>
            </a:r>
          </a:p>
          <a:p>
            <a:endParaRPr lang="fr-FR" dirty="0"/>
          </a:p>
          <a:p>
            <a:r>
              <a:rPr lang="fr-FR" dirty="0"/>
              <a:t>P 51 compte de dia dans la thèse Laetitia (plusieurs taches)</a:t>
            </a:r>
          </a:p>
          <a:p>
            <a:r>
              <a:rPr lang="fr-FR" dirty="0" err="1"/>
              <a:t>Disucssion</a:t>
            </a:r>
            <a:r>
              <a:rPr lang="fr-FR" dirty="0"/>
              <a:t> fin ils discutent du + et du – de positif p183: lien avec autisme</a:t>
            </a:r>
          </a:p>
          <a:p>
            <a:endParaRPr lang="fr-FR" dirty="0"/>
          </a:p>
          <a:p>
            <a:r>
              <a:rPr lang="fr-FR" dirty="0"/>
              <a:t>Si on compare le self-</a:t>
            </a:r>
            <a:r>
              <a:rPr lang="fr-FR" dirty="0" err="1"/>
              <a:t>priority</a:t>
            </a:r>
            <a:r>
              <a:rPr lang="fr-FR" dirty="0"/>
              <a:t> a quelque chose de plus neutre (outre </a:t>
            </a:r>
            <a:r>
              <a:rPr lang="fr-FR" dirty="0" err="1"/>
              <a:t>narcissism</a:t>
            </a:r>
            <a:r>
              <a:rPr lang="fr-FR" dirty="0"/>
              <a:t>), alors ca pourrait etre positif</a:t>
            </a:r>
          </a:p>
          <a:p>
            <a:r>
              <a:rPr lang="fr-FR" dirty="0"/>
              <a:t>Parfois self-</a:t>
            </a:r>
            <a:r>
              <a:rPr lang="fr-FR" dirty="0" err="1"/>
              <a:t>prio</a:t>
            </a:r>
            <a:r>
              <a:rPr lang="fr-FR" dirty="0"/>
              <a:t> est inadapté très </a:t>
            </a:r>
            <a:r>
              <a:rPr lang="fr-FR" dirty="0" err="1"/>
              <a:t>context</a:t>
            </a:r>
            <a:r>
              <a:rPr lang="fr-FR" dirty="0"/>
              <a:t> dépendant!! Self en retrait par rapport à l’autre</a:t>
            </a:r>
          </a:p>
          <a:p>
            <a:r>
              <a:rPr lang="fr-FR" dirty="0"/>
              <a:t>On calcule le self en comparaison à l’autre</a:t>
            </a:r>
          </a:p>
          <a:p>
            <a:endParaRPr lang="fr-FR" dirty="0"/>
          </a:p>
          <a:p>
            <a:r>
              <a:rPr lang="fr-FR" dirty="0"/>
              <a:t>Potentiellement on est capable de changer selon les contextes</a:t>
            </a:r>
          </a:p>
          <a:p>
            <a:r>
              <a:rPr lang="fr-FR" dirty="0"/>
              <a:t>Changer les curseurs de </a:t>
            </a:r>
            <a:r>
              <a:rPr lang="fr-FR" dirty="0" err="1"/>
              <a:t>sp</a:t>
            </a:r>
            <a:r>
              <a:rPr lang="fr-FR" dirty="0"/>
              <a:t> parce que la tâche le demande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Opposé 2 </a:t>
            </a:r>
            <a:r>
              <a:rPr lang="fr-FR" dirty="0" err="1"/>
              <a:t>hypothèses:SOP</a:t>
            </a:r>
            <a:r>
              <a:rPr lang="fr-FR" dirty="0"/>
              <a:t> = ego = mal</a:t>
            </a:r>
          </a:p>
          <a:p>
            <a:r>
              <a:rPr lang="fr-FR" dirty="0"/>
              <a:t>SOP = positif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 err="1">
                <a:sym typeface="Wingdings" panose="05000000000000000000" pitchFamily="2" charset="2"/>
              </a:rPr>
              <a:t>ref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word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henryk</a:t>
            </a:r>
            <a:endParaRPr lang="fr-FR" dirty="0"/>
          </a:p>
          <a:p>
            <a:r>
              <a:rPr lang="fr-FR" dirty="0"/>
              <a:t> 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21840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5481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« dans son format le plus simple »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8377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what is presented on this graph : you have the distribution of our participant’s self-priority scores, but only in congruent trials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main idea of this slide is to show you that,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using a score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that is the most similar to the majority of the past self-priority task, we can already observe that there is a high variability in terms of focus tendency.  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7669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you can see approximately 70% of our sample are actually more other-oriented, which contrasts with what is usually observed in the literature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54285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 err="1"/>
              <a:t>Inconsistencies</a:t>
            </a:r>
            <a:r>
              <a:rPr lang="fr-FR" dirty="0"/>
              <a:t> in the </a:t>
            </a:r>
            <a:r>
              <a:rPr lang="fr-FR" dirty="0" err="1"/>
              <a:t>litt</a:t>
            </a:r>
            <a:r>
              <a:rPr lang="fr-FR" dirty="0"/>
              <a:t>, </a:t>
            </a:r>
            <a:r>
              <a:rPr lang="fr-FR" dirty="0" err="1"/>
              <a:t>however</a:t>
            </a:r>
            <a:r>
              <a:rPr lang="fr-FR" dirty="0"/>
              <a:t> large </a:t>
            </a:r>
            <a:r>
              <a:rPr lang="fr-FR" dirty="0" err="1"/>
              <a:t>sample</a:t>
            </a:r>
            <a:r>
              <a:rPr lang="fr-FR" dirty="0"/>
              <a:t> </a:t>
            </a:r>
            <a:r>
              <a:rPr lang="fr-FR" dirty="0" err="1"/>
              <a:t>here</a:t>
            </a:r>
            <a:r>
              <a:rPr lang="fr-FR" dirty="0"/>
              <a:t>, and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provide</a:t>
            </a:r>
            <a:r>
              <a:rPr lang="fr-FR" dirty="0"/>
              <a:t> </a:t>
            </a:r>
            <a:r>
              <a:rPr lang="fr-FR" dirty="0" err="1"/>
              <a:t>some</a:t>
            </a:r>
            <a:r>
              <a:rPr lang="fr-FR" dirty="0"/>
              <a:t> </a:t>
            </a:r>
            <a:r>
              <a:rPr lang="fr-FR" dirty="0" err="1"/>
              <a:t>strong</a:t>
            </a:r>
            <a:r>
              <a:rPr lang="fr-FR" dirty="0"/>
              <a:t> </a:t>
            </a:r>
            <a:r>
              <a:rPr lang="fr-FR" dirty="0" err="1"/>
              <a:t>evidence</a:t>
            </a:r>
            <a:r>
              <a:rPr lang="fr-FR" dirty="0"/>
              <a:t> of the existence of </a:t>
            </a:r>
            <a:r>
              <a:rPr lang="fr-FR" dirty="0" err="1"/>
              <a:t>such</a:t>
            </a:r>
            <a:r>
              <a:rPr lang="fr-FR" dirty="0"/>
              <a:t> an </a:t>
            </a:r>
            <a:r>
              <a:rPr lang="fr-FR" dirty="0" err="1"/>
              <a:t>effect</a:t>
            </a:r>
            <a:r>
              <a:rPr lang="fr-FR" dirty="0"/>
              <a:t> </a:t>
            </a:r>
            <a:r>
              <a:rPr lang="fr-FR" dirty="0" err="1"/>
              <a:t>going</a:t>
            </a:r>
            <a:r>
              <a:rPr lang="fr-FR" dirty="0"/>
              <a:t> in </a:t>
            </a:r>
            <a:r>
              <a:rPr lang="fr-FR" dirty="0" err="1"/>
              <a:t>that</a:t>
            </a:r>
            <a:r>
              <a:rPr lang="fr-FR" dirty="0"/>
              <a:t> direction in social </a:t>
            </a:r>
            <a:r>
              <a:rPr lang="fr-FR" dirty="0" err="1"/>
              <a:t>contexts</a:t>
            </a:r>
            <a:r>
              <a:rPr lang="fr-FR" dirty="0"/>
              <a:t> </a:t>
            </a:r>
            <a:r>
              <a:rPr lang="fr-FR" dirty="0" err="1"/>
              <a:t>specifically</a:t>
            </a:r>
            <a:r>
              <a:rPr lang="fr-FR" dirty="0"/>
              <a:t> </a:t>
            </a:r>
          </a:p>
          <a:p>
            <a:pPr marL="171450" indent="-171450">
              <a:buFontTx/>
              <a:buChar char="-"/>
            </a:pPr>
            <a:endParaRPr lang="fr-FR" dirty="0"/>
          </a:p>
          <a:p>
            <a:pPr marL="171450" indent="-171450">
              <a:buFontTx/>
              <a:buChar char="-"/>
            </a:pPr>
            <a:r>
              <a:rPr lang="fr-FR" dirty="0"/>
              <a:t>The </a:t>
            </a:r>
            <a:r>
              <a:rPr lang="fr-FR" dirty="0" err="1"/>
              <a:t>consistency</a:t>
            </a:r>
            <a:r>
              <a:rPr lang="fr-FR" dirty="0"/>
              <a:t> </a:t>
            </a:r>
            <a:r>
              <a:rPr lang="fr-FR" dirty="0" err="1"/>
              <a:t>between</a:t>
            </a:r>
            <a:r>
              <a:rPr lang="fr-FR" dirty="0"/>
              <a:t> </a:t>
            </a:r>
            <a:r>
              <a:rPr lang="fr-FR" dirty="0" err="1"/>
              <a:t>our</a:t>
            </a:r>
            <a:r>
              <a:rPr lang="fr-FR" dirty="0"/>
              <a:t> </a:t>
            </a:r>
            <a:r>
              <a:rPr lang="fr-FR" dirty="0" err="1"/>
              <a:t>results</a:t>
            </a:r>
            <a:r>
              <a:rPr lang="fr-FR" dirty="0"/>
              <a:t> </a:t>
            </a:r>
            <a:r>
              <a:rPr lang="fr-FR" dirty="0" err="1"/>
              <a:t>suggests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using</a:t>
            </a:r>
            <a:r>
              <a:rPr lang="fr-FR" dirty="0"/>
              <a:t> the VPT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actually</a:t>
            </a:r>
            <a:r>
              <a:rPr lang="fr-FR" dirty="0"/>
              <a:t> a </a:t>
            </a:r>
            <a:r>
              <a:rPr lang="fr-FR" dirty="0" err="1"/>
              <a:t>valid</a:t>
            </a:r>
            <a:r>
              <a:rPr lang="fr-FR" dirty="0"/>
              <a:t> </a:t>
            </a:r>
            <a:r>
              <a:rPr lang="fr-FR" dirty="0" err="1"/>
              <a:t>method</a:t>
            </a:r>
            <a:r>
              <a:rPr lang="fr-FR" dirty="0"/>
              <a:t> to capture the self-</a:t>
            </a:r>
            <a:r>
              <a:rPr lang="fr-FR" dirty="0" err="1"/>
              <a:t>priority</a:t>
            </a:r>
            <a:r>
              <a:rPr lang="fr-FR" dirty="0"/>
              <a:t> </a:t>
            </a:r>
            <a:r>
              <a:rPr lang="fr-FR" dirty="0" err="1"/>
              <a:t>tendency</a:t>
            </a:r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88299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Age: </a:t>
            </a:r>
            <a:r>
              <a:rPr lang="fr-FR" dirty="0" err="1"/>
              <a:t>Significant</a:t>
            </a:r>
            <a:r>
              <a:rPr lang="fr-FR" dirty="0"/>
              <a:t> </a:t>
            </a:r>
            <a:r>
              <a:rPr lang="fr-FR" dirty="0" err="1"/>
              <a:t>differences</a:t>
            </a:r>
            <a:r>
              <a:rPr lang="fr-FR" dirty="0"/>
              <a:t> </a:t>
            </a:r>
            <a:r>
              <a:rPr lang="fr-FR" dirty="0" err="1"/>
              <a:t>only</a:t>
            </a:r>
            <a:r>
              <a:rPr lang="fr-FR" dirty="0"/>
              <a:t> </a:t>
            </a:r>
            <a:r>
              <a:rPr lang="fr-FR" dirty="0" err="1"/>
              <a:t>between</a:t>
            </a:r>
            <a:r>
              <a:rPr lang="fr-FR" dirty="0"/>
              <a:t> </a:t>
            </a:r>
          </a:p>
          <a:p>
            <a:r>
              <a:rPr lang="fr-FR" dirty="0"/>
              <a:t>16-25 yo and 36-50 yo</a:t>
            </a:r>
            <a:endParaRPr lang="fr-BE" dirty="0"/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86733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There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rather</a:t>
            </a:r>
            <a:r>
              <a:rPr lang="fr-FR" dirty="0"/>
              <a:t> a large </a:t>
            </a:r>
            <a:r>
              <a:rPr lang="fr-FR" dirty="0" err="1"/>
              <a:t>variety</a:t>
            </a:r>
            <a:r>
              <a:rPr lang="fr-FR" dirty="0"/>
              <a:t> of profiles</a:t>
            </a:r>
          </a:p>
          <a:p>
            <a:r>
              <a:rPr lang="fr-FR" dirty="0"/>
              <a:t>+ more </a:t>
            </a:r>
            <a:r>
              <a:rPr lang="fr-FR" dirty="0" err="1"/>
              <a:t>other</a:t>
            </a:r>
            <a:r>
              <a:rPr lang="fr-FR" dirty="0"/>
              <a:t> </a:t>
            </a:r>
            <a:r>
              <a:rPr lang="fr-FR" dirty="0" err="1"/>
              <a:t>centred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45215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To </a:t>
            </a:r>
            <a:r>
              <a:rPr lang="fr-FR" dirty="0" err="1"/>
              <a:t>answer</a:t>
            </a:r>
            <a:r>
              <a:rPr lang="fr-FR" dirty="0"/>
              <a:t> </a:t>
            </a:r>
            <a:r>
              <a:rPr lang="fr-FR" dirty="0" err="1"/>
              <a:t>whether</a:t>
            </a:r>
            <a:r>
              <a:rPr lang="fr-FR" dirty="0"/>
              <a:t> self </a:t>
            </a:r>
            <a:r>
              <a:rPr lang="fr-FR" dirty="0" err="1"/>
              <a:t>priority</a:t>
            </a:r>
            <a:r>
              <a:rPr lang="fr-FR" dirty="0"/>
              <a:t> can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considered</a:t>
            </a:r>
            <a:r>
              <a:rPr lang="fr-FR" dirty="0"/>
              <a:t> as a bridge </a:t>
            </a:r>
            <a:r>
              <a:rPr lang="fr-FR" dirty="0" err="1"/>
              <a:t>toward</a:t>
            </a:r>
            <a:r>
              <a:rPr lang="fr-FR" dirty="0"/>
              <a:t> the </a:t>
            </a:r>
            <a:r>
              <a:rPr lang="fr-FR" dirty="0" err="1"/>
              <a:t>other</a:t>
            </a:r>
            <a:r>
              <a:rPr lang="fr-FR" dirty="0"/>
              <a:t>,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used</a:t>
            </a:r>
            <a:r>
              <a:rPr lang="fr-FR" dirty="0"/>
              <a:t> total score….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Variance </a:t>
            </a:r>
            <a:r>
              <a:rPr lang="fr-FR" dirty="0" err="1"/>
              <a:t>homogeneity</a:t>
            </a:r>
            <a:r>
              <a:rPr lang="fr-FR" dirty="0"/>
              <a:t> </a:t>
            </a:r>
            <a:r>
              <a:rPr lang="fr-FR" dirty="0" err="1"/>
              <a:t>checked</a:t>
            </a:r>
            <a:r>
              <a:rPr lang="fr-FR" dirty="0"/>
              <a:t> for all variables 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fr-FR" dirty="0">
                <a:sym typeface="Wingdings" panose="05000000000000000000" pitchFamily="2" charset="2"/>
              </a:rPr>
              <a:t>Not due to </a:t>
            </a:r>
            <a:r>
              <a:rPr lang="fr-FR" dirty="0" err="1">
                <a:sym typeface="Wingdings" panose="05000000000000000000" pitchFamily="2" charset="2"/>
              </a:rPr>
              <a:t>mathematical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reasons</a:t>
            </a:r>
            <a:endParaRPr lang="fr-FR" dirty="0">
              <a:sym typeface="Wingdings" panose="05000000000000000000" pitchFamily="2" charset="2"/>
            </a:endParaRP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fr-FR" dirty="0" err="1">
                <a:sym typeface="Wingdings" panose="05000000000000000000" pitchFamily="2" charset="2"/>
              </a:rPr>
              <a:t>Significant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difference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between</a:t>
            </a:r>
            <a:r>
              <a:rPr lang="fr-FR" dirty="0">
                <a:sym typeface="Wingdings" panose="05000000000000000000" pitchFamily="2" charset="2"/>
              </a:rPr>
              <a:t> men and </a:t>
            </a:r>
            <a:r>
              <a:rPr lang="fr-FR" dirty="0" err="1">
                <a:sym typeface="Wingdings" panose="05000000000000000000" pitchFamily="2" charset="2"/>
              </a:rPr>
              <a:t>women</a:t>
            </a:r>
            <a:r>
              <a:rPr lang="fr-FR" dirty="0">
                <a:sym typeface="Wingdings" panose="05000000000000000000" pitchFamily="2" charset="2"/>
              </a:rPr>
              <a:t> on EC and total (</a:t>
            </a:r>
            <a:r>
              <a:rPr lang="fr-FR" dirty="0" err="1">
                <a:sym typeface="Wingdings" panose="05000000000000000000" pitchFamily="2" charset="2"/>
              </a:rPr>
              <a:t>women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negative</a:t>
            </a:r>
            <a:r>
              <a:rPr lang="fr-FR" dirty="0">
                <a:sym typeface="Wingdings" panose="05000000000000000000" pitchFamily="2" charset="2"/>
              </a:rPr>
              <a:t>; men positive)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97067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Sig</a:t>
            </a:r>
            <a:r>
              <a:rPr lang="fr-FR" dirty="0"/>
              <a:t> </a:t>
            </a:r>
            <a:r>
              <a:rPr lang="fr-FR" dirty="0" err="1"/>
              <a:t>t-test</a:t>
            </a:r>
            <a:r>
              <a:rPr lang="fr-FR" dirty="0"/>
              <a:t> </a:t>
            </a:r>
            <a:r>
              <a:rPr lang="fr-FR" dirty="0" err="1"/>
              <a:t>between</a:t>
            </a:r>
            <a:r>
              <a:rPr lang="fr-FR" dirty="0"/>
              <a:t> men and </a:t>
            </a:r>
            <a:r>
              <a:rPr lang="fr-FR" dirty="0" err="1"/>
              <a:t>women</a:t>
            </a:r>
            <a:r>
              <a:rPr lang="fr-FR" dirty="0"/>
              <a:t> on EC:</a:t>
            </a:r>
          </a:p>
          <a:p>
            <a:pPr marL="171450" indent="-171450">
              <a:buFontTx/>
              <a:buChar char="-"/>
            </a:pPr>
            <a:r>
              <a:rPr lang="fr-FR" dirty="0"/>
              <a:t>In </a:t>
            </a:r>
            <a:r>
              <a:rPr lang="fr-FR" dirty="0" err="1"/>
              <a:t>women</a:t>
            </a:r>
            <a:r>
              <a:rPr lang="fr-FR" dirty="0"/>
              <a:t>, more </a:t>
            </a:r>
            <a:r>
              <a:rPr lang="fr-FR" dirty="0" err="1"/>
              <a:t>other</a:t>
            </a:r>
            <a:r>
              <a:rPr lang="fr-FR" dirty="0"/>
              <a:t> </a:t>
            </a:r>
            <a:r>
              <a:rPr lang="fr-FR" dirty="0" err="1"/>
              <a:t>centred</a:t>
            </a:r>
            <a:r>
              <a:rPr lang="fr-FR" dirty="0"/>
              <a:t> = more EC</a:t>
            </a:r>
          </a:p>
          <a:p>
            <a:pPr marL="171450" indent="-171450">
              <a:buFontTx/>
              <a:buChar char="-"/>
            </a:pPr>
            <a:r>
              <a:rPr lang="fr-FR" dirty="0"/>
              <a:t>In men, </a:t>
            </a:r>
            <a:r>
              <a:rPr lang="fr-FR" dirty="0" err="1"/>
              <a:t>less</a:t>
            </a:r>
            <a:r>
              <a:rPr lang="fr-FR" dirty="0"/>
              <a:t> </a:t>
            </a:r>
            <a:r>
              <a:rPr lang="fr-FR" dirty="0" err="1"/>
              <a:t>other-centred</a:t>
            </a:r>
            <a:r>
              <a:rPr lang="fr-FR" dirty="0"/>
              <a:t> = more EC</a:t>
            </a:r>
          </a:p>
          <a:p>
            <a:pPr marL="0" indent="0">
              <a:buFontTx/>
              <a:buNone/>
            </a:pPr>
            <a:r>
              <a:rPr lang="fr-FR" dirty="0">
                <a:sym typeface="Wingdings" panose="05000000000000000000" pitchFamily="2" charset="2"/>
              </a:rPr>
              <a:t> Men </a:t>
            </a:r>
            <a:r>
              <a:rPr lang="fr-FR" dirty="0" err="1">
                <a:sym typeface="Wingdings" panose="05000000000000000000" pitchFamily="2" charset="2"/>
              </a:rPr>
              <a:t>need</a:t>
            </a:r>
            <a:r>
              <a:rPr lang="fr-FR" dirty="0">
                <a:sym typeface="Wingdings" panose="05000000000000000000" pitchFamily="2" charset="2"/>
              </a:rPr>
              <a:t> to first </a:t>
            </a:r>
            <a:r>
              <a:rPr lang="fr-FR" dirty="0" err="1">
                <a:sym typeface="Wingdings" panose="05000000000000000000" pitchFamily="2" charset="2"/>
              </a:rPr>
              <a:t>pay</a:t>
            </a:r>
            <a:r>
              <a:rPr lang="fr-FR" dirty="0">
                <a:sym typeface="Wingdings" panose="05000000000000000000" pitchFamily="2" charset="2"/>
              </a:rPr>
              <a:t> attention to </a:t>
            </a:r>
            <a:r>
              <a:rPr lang="fr-FR" dirty="0" err="1">
                <a:sym typeface="Wingdings" panose="05000000000000000000" pitchFamily="2" charset="2"/>
              </a:rPr>
              <a:t>themselves</a:t>
            </a:r>
            <a:r>
              <a:rPr lang="fr-FR" dirty="0">
                <a:sym typeface="Wingdings" panose="05000000000000000000" pitchFamily="2" charset="2"/>
              </a:rPr>
              <a:t> to </a:t>
            </a:r>
            <a:r>
              <a:rPr lang="fr-FR" dirty="0" err="1">
                <a:sym typeface="Wingdings" panose="05000000000000000000" pitchFamily="2" charset="2"/>
              </a:rPr>
              <a:t>then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be</a:t>
            </a:r>
            <a:r>
              <a:rPr lang="fr-FR" dirty="0">
                <a:sym typeface="Wingdings" panose="05000000000000000000" pitchFamily="2" charset="2"/>
              </a:rPr>
              <a:t> able to </a:t>
            </a:r>
            <a:r>
              <a:rPr lang="fr-FR" dirty="0" err="1">
                <a:sym typeface="Wingdings" panose="05000000000000000000" pitchFamily="2" charset="2"/>
              </a:rPr>
              <a:t>pay</a:t>
            </a:r>
            <a:r>
              <a:rPr lang="fr-FR" dirty="0">
                <a:sym typeface="Wingdings" panose="05000000000000000000" pitchFamily="2" charset="2"/>
              </a:rPr>
              <a:t> attention to </a:t>
            </a:r>
            <a:r>
              <a:rPr lang="fr-FR" dirty="0" err="1">
                <a:sym typeface="Wingdings" panose="05000000000000000000" pitchFamily="2" charset="2"/>
              </a:rPr>
              <a:t>others</a:t>
            </a:r>
            <a:r>
              <a:rPr lang="fr-FR" dirty="0">
                <a:sym typeface="Wingdings" panose="05000000000000000000" pitchFamily="2" charset="2"/>
              </a:rPr>
              <a:t> (== </a:t>
            </a:r>
            <a:r>
              <a:rPr lang="fr-FR" dirty="0" err="1">
                <a:sym typeface="Wingdings" panose="05000000000000000000" pitchFamily="2" charset="2"/>
              </a:rPr>
              <a:t>emotional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awarness</a:t>
            </a:r>
            <a:r>
              <a:rPr lang="fr-FR" dirty="0">
                <a:sym typeface="Wingdings" panose="05000000000000000000" pitchFamily="2" charset="2"/>
              </a:rPr>
              <a:t> ?)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34997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Alternative </a:t>
            </a:r>
            <a:r>
              <a:rPr lang="fr-FR" dirty="0" err="1"/>
              <a:t>assumption</a:t>
            </a:r>
            <a:r>
              <a:rPr lang="fr-FR" dirty="0"/>
              <a:t>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self-</a:t>
            </a:r>
            <a:r>
              <a:rPr lang="fr-FR" dirty="0" err="1"/>
              <a:t>prio</a:t>
            </a:r>
            <a:r>
              <a:rPr lang="fr-FR" dirty="0"/>
              <a:t> </a:t>
            </a:r>
            <a:r>
              <a:rPr lang="fr-FR" dirty="0" err="1"/>
              <a:t>referred</a:t>
            </a:r>
            <a:r>
              <a:rPr lang="fr-FR" dirty="0"/>
              <a:t> to a </a:t>
            </a:r>
            <a:r>
              <a:rPr lang="fr-FR" dirty="0" err="1"/>
              <a:t>tendency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more self-</a:t>
            </a:r>
            <a:r>
              <a:rPr lang="fr-FR" dirty="0" err="1"/>
              <a:t>absorbed</a:t>
            </a:r>
            <a:r>
              <a:rPr lang="fr-FR" dirty="0"/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No </a:t>
            </a:r>
            <a:r>
              <a:rPr lang="fr-FR" dirty="0" err="1"/>
              <a:t>correlation</a:t>
            </a:r>
            <a:r>
              <a:rPr lang="fr-FR" dirty="0"/>
              <a:t> </a:t>
            </a:r>
            <a:r>
              <a:rPr lang="fr-FR" dirty="0" err="1"/>
              <a:t>find</a:t>
            </a:r>
            <a:r>
              <a:rPr lang="fr-FR" dirty="0"/>
              <a:t> in men, </a:t>
            </a:r>
            <a:r>
              <a:rPr lang="fr-FR" dirty="0" err="1"/>
              <a:t>women</a:t>
            </a:r>
            <a:r>
              <a:rPr lang="fr-FR" dirty="0"/>
              <a:t>: all of </a:t>
            </a:r>
            <a:r>
              <a:rPr lang="fr-FR" dirty="0" err="1"/>
              <a:t>them</a:t>
            </a:r>
            <a:endParaRPr lang="fr-FR" dirty="0"/>
          </a:p>
          <a:p>
            <a:r>
              <a:rPr lang="fr-FR" dirty="0"/>
              <a:t>Variance </a:t>
            </a:r>
            <a:r>
              <a:rPr lang="fr-FR" dirty="0" err="1"/>
              <a:t>homogeneity</a:t>
            </a:r>
            <a:r>
              <a:rPr lang="fr-FR" dirty="0"/>
              <a:t> </a:t>
            </a:r>
            <a:r>
              <a:rPr lang="fr-FR" dirty="0" err="1"/>
              <a:t>checked</a:t>
            </a:r>
            <a:r>
              <a:rPr lang="fr-FR" dirty="0"/>
              <a:t> for all variables : </a:t>
            </a:r>
            <a:r>
              <a:rPr lang="fr-FR" dirty="0" err="1"/>
              <a:t>only</a:t>
            </a:r>
            <a:r>
              <a:rPr lang="fr-FR" dirty="0"/>
              <a:t> leadership and exploit OK</a:t>
            </a:r>
          </a:p>
          <a:p>
            <a:r>
              <a:rPr lang="fr-FR" dirty="0" err="1"/>
              <a:t>T-test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welsh correction </a:t>
            </a:r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necessary</a:t>
            </a:r>
            <a:r>
              <a:rPr lang="fr-FR" dirty="0"/>
              <a:t>: </a:t>
            </a:r>
            <a:r>
              <a:rPr lang="fr-FR" b="1" dirty="0" err="1"/>
              <a:t>only</a:t>
            </a:r>
            <a:r>
              <a:rPr lang="fr-FR" b="1" dirty="0"/>
              <a:t> total and leadership scores </a:t>
            </a:r>
            <a:r>
              <a:rPr lang="fr-FR" b="1" dirty="0" err="1"/>
              <a:t>sig</a:t>
            </a:r>
            <a:r>
              <a:rPr lang="fr-FR" b="1" dirty="0"/>
              <a:t> (men &gt; </a:t>
            </a:r>
            <a:r>
              <a:rPr lang="fr-FR" b="1" dirty="0" err="1"/>
              <a:t>women</a:t>
            </a:r>
            <a:r>
              <a:rPr lang="fr-FR" b="1" dirty="0"/>
              <a:t>; </a:t>
            </a:r>
            <a:r>
              <a:rPr lang="fr-FR" b="1" dirty="0" err="1"/>
              <a:t>correlation</a:t>
            </a:r>
            <a:r>
              <a:rPr lang="fr-FR" b="1" dirty="0"/>
              <a:t> </a:t>
            </a:r>
            <a:r>
              <a:rPr lang="fr-FR" b="1" dirty="0" err="1"/>
              <a:t>goes</a:t>
            </a:r>
            <a:r>
              <a:rPr lang="fr-FR" b="1" dirty="0"/>
              <a:t> the </a:t>
            </a:r>
            <a:r>
              <a:rPr lang="fr-FR" b="1" dirty="0" err="1"/>
              <a:t>same</a:t>
            </a:r>
            <a:r>
              <a:rPr lang="fr-FR" b="1" dirty="0"/>
              <a:t> direction)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fr-FR" dirty="0">
                <a:sym typeface="Wingdings" panose="05000000000000000000" pitchFamily="2" charset="2"/>
              </a:rPr>
              <a:t>Not due to </a:t>
            </a:r>
            <a:r>
              <a:rPr lang="fr-FR" dirty="0" err="1">
                <a:sym typeface="Wingdings" panose="05000000000000000000" pitchFamily="2" charset="2"/>
              </a:rPr>
              <a:t>mathematical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reasons</a:t>
            </a:r>
            <a:endParaRPr lang="fr-FR" dirty="0">
              <a:sym typeface="Wingdings" panose="05000000000000000000" pitchFamily="2" charset="2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fr-FR" dirty="0" err="1">
                <a:sym typeface="Wingdings" panose="05000000000000000000" pitchFamily="2" charset="2"/>
              </a:rPr>
              <a:t>Correlation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sig</a:t>
            </a:r>
            <a:r>
              <a:rPr lang="fr-FR" dirty="0">
                <a:sym typeface="Wingdings" panose="05000000000000000000" pitchFamily="2" charset="2"/>
              </a:rPr>
              <a:t> at the </a:t>
            </a:r>
            <a:r>
              <a:rPr lang="fr-FR" dirty="0" err="1">
                <a:sym typeface="Wingdings" panose="05000000000000000000" pitchFamily="2" charset="2"/>
              </a:rPr>
              <a:t>sample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scale</a:t>
            </a:r>
            <a:r>
              <a:rPr lang="fr-FR" dirty="0">
                <a:sym typeface="Wingdings" panose="05000000000000000000" pitchFamily="2" charset="2"/>
              </a:rPr>
              <a:t>: type 1 </a:t>
            </a:r>
            <a:r>
              <a:rPr lang="fr-FR" dirty="0" err="1">
                <a:sym typeface="Wingdings" panose="05000000000000000000" pitchFamily="2" charset="2"/>
              </a:rPr>
              <a:t>error</a:t>
            </a:r>
            <a:r>
              <a:rPr lang="fr-FR" dirty="0">
                <a:sym typeface="Wingdings" panose="05000000000000000000" pitchFamily="2" charset="2"/>
              </a:rPr>
              <a:t> (false positive) or </a:t>
            </a:r>
            <a:r>
              <a:rPr lang="fr-FR" dirty="0" err="1">
                <a:sym typeface="Wingdings" panose="05000000000000000000" pitchFamily="2" charset="2"/>
              </a:rPr>
              <a:t>increasing</a:t>
            </a:r>
            <a:r>
              <a:rPr lang="fr-FR" dirty="0">
                <a:sym typeface="Wingdings" panose="05000000000000000000" pitchFamily="2" charset="2"/>
              </a:rPr>
              <a:t> power due to </a:t>
            </a:r>
            <a:r>
              <a:rPr lang="fr-FR" dirty="0" err="1">
                <a:sym typeface="Wingdings" panose="05000000000000000000" pitchFamily="2" charset="2"/>
              </a:rPr>
              <a:t>combined</a:t>
            </a:r>
            <a:r>
              <a:rPr lang="fr-FR" dirty="0">
                <a:sym typeface="Wingdings" panose="05000000000000000000" pitchFamily="2" charset="2"/>
              </a:rPr>
              <a:t> variance ?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endParaRPr lang="fr-FR" dirty="0">
              <a:sym typeface="Wingdings" panose="05000000000000000000" pitchFamily="2" charset="2"/>
            </a:endParaRP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fr-FR" dirty="0">
                <a:sym typeface="Wingdings" panose="05000000000000000000" pitchFamily="2" charset="2"/>
              </a:rPr>
              <a:t>In </a:t>
            </a:r>
            <a:r>
              <a:rPr lang="fr-FR" dirty="0" err="1">
                <a:sym typeface="Wingdings" panose="05000000000000000000" pitchFamily="2" charset="2"/>
              </a:rPr>
              <a:t>both</a:t>
            </a:r>
            <a:r>
              <a:rPr lang="fr-FR" dirty="0">
                <a:sym typeface="Wingdings" panose="05000000000000000000" pitchFamily="2" charset="2"/>
              </a:rPr>
              <a:t> men and </a:t>
            </a:r>
            <a:r>
              <a:rPr lang="fr-FR" dirty="0" err="1">
                <a:sym typeface="Wingdings" panose="05000000000000000000" pitchFamily="2" charset="2"/>
              </a:rPr>
              <a:t>women</a:t>
            </a:r>
            <a:r>
              <a:rPr lang="fr-FR" dirty="0">
                <a:sym typeface="Wingdings" panose="05000000000000000000" pitchFamily="2" charset="2"/>
              </a:rPr>
              <a:t>, </a:t>
            </a:r>
            <a:r>
              <a:rPr lang="fr-FR" dirty="0" err="1">
                <a:sym typeface="Wingdings" panose="05000000000000000000" pitchFamily="2" charset="2"/>
              </a:rPr>
              <a:t>age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negatively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correlated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847757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Only</a:t>
            </a:r>
            <a:r>
              <a:rPr lang="fr-FR" dirty="0"/>
              <a:t> admiration </a:t>
            </a:r>
            <a:r>
              <a:rPr lang="fr-FR" dirty="0" err="1"/>
              <a:t>significantly</a:t>
            </a:r>
            <a:r>
              <a:rPr lang="fr-FR" dirty="0"/>
              <a:t> </a:t>
            </a:r>
            <a:r>
              <a:rPr lang="fr-FR" dirty="0" err="1"/>
              <a:t>associated</a:t>
            </a:r>
            <a:r>
              <a:rPr lang="fr-FR" dirty="0"/>
              <a:t> in </a:t>
            </a:r>
            <a:r>
              <a:rPr lang="fr-FR" dirty="0" err="1"/>
              <a:t>women</a:t>
            </a:r>
            <a:endParaRPr lang="fr-FR" dirty="0"/>
          </a:p>
          <a:p>
            <a:r>
              <a:rPr lang="fr-FR" dirty="0"/>
              <a:t>N</a:t>
            </a:r>
            <a:r>
              <a:rPr lang="fr-BE" dirty="0" err="1"/>
              <a:t>othing</a:t>
            </a:r>
            <a:r>
              <a:rPr lang="fr-BE" dirty="0"/>
              <a:t> </a:t>
            </a:r>
            <a:r>
              <a:rPr lang="fr-BE" dirty="0" err="1"/>
              <a:t>significant</a:t>
            </a:r>
            <a:r>
              <a:rPr lang="fr-BE" dirty="0"/>
              <a:t> in men</a:t>
            </a:r>
          </a:p>
          <a:p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BE" dirty="0">
                <a:sym typeface="Wingdings" panose="05000000000000000000" pitchFamily="2" charset="2"/>
              </a:rPr>
              <a:t> All the </a:t>
            </a:r>
            <a:r>
              <a:rPr lang="fr-BE" dirty="0" err="1">
                <a:sym typeface="Wingdings" panose="05000000000000000000" pitchFamily="2" charset="2"/>
              </a:rPr>
              <a:t>sample</a:t>
            </a:r>
            <a:r>
              <a:rPr lang="fr-BE" dirty="0">
                <a:sym typeface="Wingdings" panose="05000000000000000000" pitchFamily="2" charset="2"/>
              </a:rPr>
              <a:t> </a:t>
            </a:r>
            <a:r>
              <a:rPr lang="fr-BE" dirty="0" err="1">
                <a:sym typeface="Wingdings" panose="05000000000000000000" pitchFamily="2" charset="2"/>
              </a:rPr>
              <a:t>is</a:t>
            </a:r>
            <a:r>
              <a:rPr lang="fr-BE" dirty="0">
                <a:sym typeface="Wingdings" panose="05000000000000000000" pitchFamily="2" charset="2"/>
              </a:rPr>
              <a:t> </a:t>
            </a:r>
            <a:r>
              <a:rPr lang="fr-BE" dirty="0" err="1">
                <a:sym typeface="Wingdings" panose="05000000000000000000" pitchFamily="2" charset="2"/>
              </a:rPr>
              <a:t>required</a:t>
            </a:r>
            <a:r>
              <a:rPr lang="fr-BE" dirty="0">
                <a:sym typeface="Wingdings" panose="05000000000000000000" pitchFamily="2" charset="2"/>
              </a:rPr>
              <a:t> to highlight </a:t>
            </a:r>
            <a:r>
              <a:rPr lang="fr-BE" dirty="0" err="1">
                <a:sym typeface="Wingdings" panose="05000000000000000000" pitchFamily="2" charset="2"/>
              </a:rPr>
              <a:t>correlations</a:t>
            </a:r>
            <a:r>
              <a:rPr lang="fr-BE" dirty="0">
                <a:sym typeface="Wingdings" panose="05000000000000000000" pitchFamily="2" charset="2"/>
              </a:rPr>
              <a:t> (not </a:t>
            </a:r>
            <a:r>
              <a:rPr lang="fr-BE" dirty="0" err="1">
                <a:sym typeface="Wingdings" panose="05000000000000000000" pitchFamily="2" charset="2"/>
              </a:rPr>
              <a:t>driven</a:t>
            </a:r>
            <a:r>
              <a:rPr lang="fr-BE" dirty="0">
                <a:sym typeface="Wingdings" panose="05000000000000000000" pitchFamily="2" charset="2"/>
              </a:rPr>
              <a:t> by men or </a:t>
            </a:r>
            <a:r>
              <a:rPr lang="fr-BE" dirty="0" err="1">
                <a:sym typeface="Wingdings" panose="05000000000000000000" pitchFamily="2" charset="2"/>
              </a:rPr>
              <a:t>women</a:t>
            </a:r>
            <a:r>
              <a:rPr lang="fr-BE" dirty="0">
                <a:sym typeface="Wingdings" panose="05000000000000000000" pitchFamily="2" charset="2"/>
              </a:rPr>
              <a:t>)</a:t>
            </a:r>
            <a:endParaRPr lang="fr-BE" dirty="0"/>
          </a:p>
          <a:p>
            <a:endParaRPr lang="fr-FR" dirty="0"/>
          </a:p>
          <a:p>
            <a:r>
              <a:rPr lang="fr-FR" dirty="0" err="1"/>
              <a:t>Only</a:t>
            </a:r>
            <a:r>
              <a:rPr lang="fr-FR" dirty="0"/>
              <a:t> on admiration score </a:t>
            </a:r>
            <a:r>
              <a:rPr lang="fr-FR" dirty="0" err="1"/>
              <a:t>did</a:t>
            </a:r>
            <a:r>
              <a:rPr lang="fr-FR" dirty="0"/>
              <a:t> men and </a:t>
            </a:r>
            <a:r>
              <a:rPr lang="fr-FR" dirty="0" err="1"/>
              <a:t>women</a:t>
            </a:r>
            <a:r>
              <a:rPr lang="fr-FR" dirty="0"/>
              <a:t> </a:t>
            </a:r>
            <a:r>
              <a:rPr lang="fr-FR" dirty="0" err="1"/>
              <a:t>differ</a:t>
            </a:r>
            <a:r>
              <a:rPr lang="fr-FR" dirty="0"/>
              <a:t> </a:t>
            </a:r>
            <a:r>
              <a:rPr lang="fr-FR" dirty="0" err="1"/>
              <a:t>significantly</a:t>
            </a:r>
            <a:endParaRPr lang="fr-FR" dirty="0"/>
          </a:p>
          <a:p>
            <a:endParaRPr lang="fr-FR" dirty="0"/>
          </a:p>
          <a:p>
            <a:r>
              <a:rPr lang="fr-FR" dirty="0"/>
              <a:t>In </a:t>
            </a:r>
            <a:r>
              <a:rPr lang="fr-FR" dirty="0" err="1"/>
              <a:t>women</a:t>
            </a:r>
            <a:r>
              <a:rPr lang="fr-FR" dirty="0"/>
              <a:t>, </a:t>
            </a:r>
            <a:r>
              <a:rPr lang="fr-FR" dirty="0" err="1"/>
              <a:t>correlation</a:t>
            </a:r>
            <a:r>
              <a:rPr lang="fr-FR" dirty="0"/>
              <a:t> </a:t>
            </a:r>
            <a:r>
              <a:rPr lang="fr-FR" dirty="0" err="1"/>
              <a:t>between</a:t>
            </a:r>
            <a:r>
              <a:rPr lang="fr-FR" dirty="0"/>
              <a:t> </a:t>
            </a:r>
            <a:r>
              <a:rPr lang="fr-FR" dirty="0" err="1"/>
              <a:t>age</a:t>
            </a:r>
            <a:r>
              <a:rPr lang="fr-FR" dirty="0"/>
              <a:t> and </a:t>
            </a:r>
            <a:r>
              <a:rPr lang="fr-FR" dirty="0" err="1"/>
              <a:t>grandiosity</a:t>
            </a:r>
            <a:r>
              <a:rPr lang="fr-FR" dirty="0"/>
              <a:t> (-) </a:t>
            </a:r>
            <a:r>
              <a:rPr lang="fr-FR" dirty="0" err="1"/>
              <a:t>supremacy</a:t>
            </a:r>
            <a:r>
              <a:rPr lang="fr-FR" dirty="0"/>
              <a:t> (-) admiration (-) total (-)</a:t>
            </a:r>
          </a:p>
          <a:p>
            <a:r>
              <a:rPr lang="fr-FR" dirty="0"/>
              <a:t>Men: admiration (-) and total (-)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98883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These</a:t>
            </a:r>
            <a:r>
              <a:rPr lang="fr-FR" dirty="0"/>
              <a:t> </a:t>
            </a:r>
            <a:r>
              <a:rPr lang="fr-FR" dirty="0" err="1"/>
              <a:t>findings</a:t>
            </a:r>
            <a:r>
              <a:rPr lang="fr-FR" dirty="0"/>
              <a:t> </a:t>
            </a:r>
            <a:r>
              <a:rPr lang="fr-FR" dirty="0" err="1"/>
              <a:t>answer</a:t>
            </a:r>
            <a:r>
              <a:rPr lang="fr-FR" dirty="0"/>
              <a:t> as </a:t>
            </a:r>
            <a:r>
              <a:rPr lang="fr-FR" dirty="0" err="1"/>
              <a:t>well</a:t>
            </a:r>
            <a:r>
              <a:rPr lang="fr-FR" dirty="0"/>
              <a:t> the question </a:t>
            </a:r>
            <a:r>
              <a:rPr lang="fr-FR" dirty="0" err="1"/>
              <a:t>is</a:t>
            </a:r>
            <a:r>
              <a:rPr lang="fr-FR" dirty="0"/>
              <a:t> self </a:t>
            </a:r>
            <a:r>
              <a:rPr lang="fr-FR" dirty="0" err="1"/>
              <a:t>prio</a:t>
            </a:r>
            <a:r>
              <a:rPr lang="fr-FR" dirty="0"/>
              <a:t> </a:t>
            </a:r>
            <a:r>
              <a:rPr lang="fr-FR" dirty="0" err="1"/>
              <a:t>beneficial</a:t>
            </a:r>
            <a:r>
              <a:rPr lang="fr-FR" dirty="0"/>
              <a:t> in social </a:t>
            </a:r>
            <a:r>
              <a:rPr lang="fr-FR" dirty="0" err="1"/>
              <a:t>contexts</a:t>
            </a:r>
            <a:r>
              <a:rPr lang="fr-FR" dirty="0"/>
              <a:t>: </a:t>
            </a:r>
            <a:r>
              <a:rPr lang="fr-FR" dirty="0" err="1"/>
              <a:t>it</a:t>
            </a:r>
            <a:r>
              <a:rPr lang="fr-FR" dirty="0"/>
              <a:t> </a:t>
            </a:r>
            <a:r>
              <a:rPr lang="fr-FR" dirty="0" err="1"/>
              <a:t>would</a:t>
            </a:r>
            <a:r>
              <a:rPr lang="fr-FR" dirty="0"/>
              <a:t> </a:t>
            </a:r>
            <a:r>
              <a:rPr lang="fr-FR" dirty="0" err="1"/>
              <a:t>seem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being</a:t>
            </a:r>
            <a:r>
              <a:rPr lang="fr-FR" dirty="0"/>
              <a:t> self-</a:t>
            </a:r>
            <a:r>
              <a:rPr lang="fr-FR" dirty="0" err="1"/>
              <a:t>centred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associated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more </a:t>
            </a:r>
            <a:r>
              <a:rPr lang="fr-FR" dirty="0" err="1"/>
              <a:t>narcissism</a:t>
            </a:r>
            <a:r>
              <a:rPr lang="fr-FR" dirty="0"/>
              <a:t> </a:t>
            </a:r>
            <a:r>
              <a:rPr lang="fr-FR" dirty="0" err="1"/>
              <a:t>tendency</a:t>
            </a:r>
            <a:endParaRPr lang="fr-FR" dirty="0"/>
          </a:p>
          <a:p>
            <a:endParaRPr lang="fr-FR" dirty="0"/>
          </a:p>
          <a:p>
            <a:r>
              <a:rPr lang="fr-FR" dirty="0"/>
              <a:t>QUID AGENTIC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59518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To </a:t>
            </a:r>
            <a:r>
              <a:rPr lang="fr-FR" dirty="0" err="1"/>
              <a:t>recap</a:t>
            </a:r>
            <a:r>
              <a:rPr lang="fr-FR" dirty="0"/>
              <a:t>,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did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learn</a:t>
            </a:r>
            <a:r>
              <a:rPr lang="fr-FR" dirty="0"/>
              <a:t> </a:t>
            </a:r>
            <a:r>
              <a:rPr lang="fr-FR" dirty="0" err="1"/>
              <a:t>based</a:t>
            </a:r>
            <a:r>
              <a:rPr lang="fr-FR" dirty="0"/>
              <a:t> on </a:t>
            </a:r>
            <a:r>
              <a:rPr lang="fr-FR" dirty="0" err="1"/>
              <a:t>these</a:t>
            </a:r>
            <a:r>
              <a:rPr lang="fr-FR" dirty="0"/>
              <a:t> </a:t>
            </a:r>
            <a:r>
              <a:rPr lang="fr-FR" dirty="0" err="1"/>
              <a:t>results</a:t>
            </a:r>
            <a:r>
              <a:rPr lang="fr-FR" dirty="0"/>
              <a:t>:</a:t>
            </a:r>
          </a:p>
          <a:p>
            <a:endParaRPr lang="fr-FR" dirty="0"/>
          </a:p>
          <a:p>
            <a:r>
              <a:rPr lang="fr-FR" dirty="0"/>
              <a:t>First </a:t>
            </a:r>
            <a:r>
              <a:rPr lang="fr-FR" dirty="0" err="1"/>
              <a:t>take</a:t>
            </a:r>
            <a:r>
              <a:rPr lang="fr-FR" dirty="0"/>
              <a:t> home message </a:t>
            </a:r>
            <a:r>
              <a:rPr lang="fr-FR" dirty="0" err="1"/>
              <a:t>is</a:t>
            </a:r>
            <a:r>
              <a:rPr lang="fr-FR" dirty="0"/>
              <a:t> a </a:t>
            </a:r>
            <a:r>
              <a:rPr lang="fr-FR" dirty="0" err="1"/>
              <a:t>bad</a:t>
            </a:r>
            <a:r>
              <a:rPr lang="fr-FR" dirty="0"/>
              <a:t> news: self-</a:t>
            </a:r>
            <a:r>
              <a:rPr lang="fr-FR" dirty="0" err="1"/>
              <a:t>prioritization</a:t>
            </a:r>
            <a:r>
              <a:rPr lang="fr-FR" dirty="0"/>
              <a:t> in social </a:t>
            </a:r>
            <a:r>
              <a:rPr lang="fr-FR" dirty="0" err="1"/>
              <a:t>contexts</a:t>
            </a:r>
            <a:r>
              <a:rPr lang="fr-FR" dirty="0"/>
              <a:t> </a:t>
            </a:r>
            <a:r>
              <a:rPr lang="fr-FR" dirty="0" err="1"/>
              <a:t>does</a:t>
            </a:r>
            <a:r>
              <a:rPr lang="fr-FR" dirty="0"/>
              <a:t> not </a:t>
            </a:r>
            <a:r>
              <a:rPr lang="fr-FR" dirty="0" err="1"/>
              <a:t>seem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a good </a:t>
            </a:r>
            <a:r>
              <a:rPr lang="fr-FR" dirty="0" err="1"/>
              <a:t>thing</a:t>
            </a:r>
            <a:r>
              <a:rPr lang="fr-FR" dirty="0"/>
              <a:t> ++ </a:t>
            </a:r>
            <a:r>
              <a:rPr lang="fr-FR" dirty="0" err="1"/>
              <a:t>narcissism</a:t>
            </a:r>
            <a:r>
              <a:rPr lang="fr-FR" dirty="0"/>
              <a:t> </a:t>
            </a:r>
            <a:r>
              <a:rPr lang="fr-FR" dirty="0" err="1"/>
              <a:t>person</a:t>
            </a:r>
            <a:endParaRPr lang="fr-FR" dirty="0"/>
          </a:p>
          <a:p>
            <a:endParaRPr lang="fr-FR" dirty="0"/>
          </a:p>
          <a:p>
            <a:r>
              <a:rPr lang="fr-FR" dirty="0"/>
              <a:t>This </a:t>
            </a:r>
            <a:r>
              <a:rPr lang="fr-FR" dirty="0" err="1"/>
              <a:t>bad</a:t>
            </a:r>
            <a:r>
              <a:rPr lang="fr-FR" dirty="0"/>
              <a:t> news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fortunately</a:t>
            </a:r>
            <a:r>
              <a:rPr lang="fr-FR" dirty="0"/>
              <a:t> a bit </a:t>
            </a:r>
            <a:r>
              <a:rPr lang="fr-FR" dirty="0" err="1"/>
              <a:t>moderated</a:t>
            </a:r>
            <a:r>
              <a:rPr lang="fr-FR" dirty="0"/>
              <a:t> by the </a:t>
            </a:r>
            <a:r>
              <a:rPr lang="fr-FR" dirty="0" err="1"/>
              <a:t>fact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detriment</a:t>
            </a:r>
            <a:r>
              <a:rPr lang="fr-FR" dirty="0"/>
              <a:t> </a:t>
            </a:r>
            <a:r>
              <a:rPr lang="fr-FR" dirty="0" err="1"/>
              <a:t>effect</a:t>
            </a:r>
            <a:r>
              <a:rPr lang="fr-FR" dirty="0"/>
              <a:t> </a:t>
            </a:r>
            <a:r>
              <a:rPr lang="fr-FR" dirty="0" err="1"/>
              <a:t>might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specific</a:t>
            </a:r>
            <a:r>
              <a:rPr lang="fr-FR" dirty="0"/>
              <a:t> to social </a:t>
            </a:r>
            <a:r>
              <a:rPr lang="fr-FR" dirty="0" err="1"/>
              <a:t>contexts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2AEC8-F57B-456C-AC3F-393A625FB345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15246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519FA8-A564-4063-82CC-6A046198B0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97A8DA6-7755-4FCB-8948-10CFE4AC4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424EF2-A563-4C65-9931-3FE985764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DE50-FD9F-438E-B8FF-475424E0D8F1}" type="datetimeFigureOut">
              <a:rPr lang="fr-BE" smtClean="0"/>
              <a:t>18-05-24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5907A8-E975-4BAD-92DA-4E8F77DD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986BB2-AC30-4910-AA6C-31D5270E9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C4AAB-F155-4802-8123-89C10BE9DB6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3494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7EB5A7-9633-4B26-A5F1-8C67BC52A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3F3C0C-5231-4F61-BBAD-9319BEC16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57C0C9-1059-4AB7-BAE2-4671C9A22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DE50-FD9F-438E-B8FF-475424E0D8F1}" type="datetimeFigureOut">
              <a:rPr lang="fr-BE" smtClean="0"/>
              <a:t>18-05-24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99AE8F-DFB1-4670-99D7-69E900B77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EDD9FB-2D57-4E80-8BCC-AAF9F5517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C4AAB-F155-4802-8123-89C10BE9DB6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27085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604076-2C9D-449C-8B8F-31657BFC7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ABA7D0-5A4B-400B-A81F-490863018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76FE21-28EE-4666-BDE4-E59747C8D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DE50-FD9F-438E-B8FF-475424E0D8F1}" type="datetimeFigureOut">
              <a:rPr lang="fr-BE" smtClean="0"/>
              <a:t>18-05-24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54CD72-155A-4B4C-8A94-D8117F713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4EAE58-0329-4201-B3E8-B7C174629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C4AAB-F155-4802-8123-89C10BE9DB6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56880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1B87A0-6EF6-429C-807D-D7F8CC700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9BE733-E974-49D0-B380-87DAA89AFC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CBB742-CE10-44F0-AA65-5A3A1D964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55BFB9-B310-4F06-81BC-B8C296F64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DE50-FD9F-438E-B8FF-475424E0D8F1}" type="datetimeFigureOut">
              <a:rPr lang="fr-BE" smtClean="0"/>
              <a:t>18-05-24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9FC0E-13D9-4588-B636-B3DF15593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76AE5D-E87F-48E4-8882-978E7F3EA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C4AAB-F155-4802-8123-89C10BE9DB6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85510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E15548-144A-4397-8005-9151AF442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7E858F-04DE-484A-9DFF-B11CE7EAA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BC3AA12-A4F7-4832-AC2B-5F56443F3E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64341C-7284-4227-AEAA-34D9C9CA0E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9CEE13C-C83E-4E12-B689-33F83B30CB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BD31B78-BED2-43C3-980C-5F11CE581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DE50-FD9F-438E-B8FF-475424E0D8F1}" type="datetimeFigureOut">
              <a:rPr lang="fr-BE" smtClean="0"/>
              <a:t>18-05-24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4453A92-08BB-4409-9DC8-E5E4BAB08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2BAEE45-E5FE-4BCD-848D-FEEC72257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C4AAB-F155-4802-8123-89C10BE9DB6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5595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822E26-4DEE-42E7-BC10-2224FA0C7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8E9355C-5B2E-4712-81E4-92B47AFF1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DE50-FD9F-438E-B8FF-475424E0D8F1}" type="datetimeFigureOut">
              <a:rPr lang="fr-BE" smtClean="0"/>
              <a:t>18-05-24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BFC487F-9A1B-4762-BA9A-052C732CC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5BD1641-7D3E-4F5C-91C7-F4DDCD65D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C4AAB-F155-4802-8123-89C10BE9DB6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1276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12C49CC-44DA-4503-8B55-8559E8B4F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DE50-FD9F-438E-B8FF-475424E0D8F1}" type="datetimeFigureOut">
              <a:rPr lang="fr-BE" smtClean="0"/>
              <a:t>18-05-24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26C1E8E-234F-4554-8D17-5AA5DEE30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FA609B-5631-4221-AB67-267E9E6F7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C4AAB-F155-4802-8123-89C10BE9DB6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69286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DFC89B-DA4F-497F-9545-1E0F6A51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8AF93B-39B7-42EC-828F-27A9C3886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D6C025D-AE0C-43EB-92FC-CDF369372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5804A9-C613-4BE7-A2F1-CC936504A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DE50-FD9F-438E-B8FF-475424E0D8F1}" type="datetimeFigureOut">
              <a:rPr lang="fr-BE" smtClean="0"/>
              <a:t>18-05-24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C88F68-B529-4A5A-9002-46D9887EE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FA14DD-B572-470D-9D0B-AD604DFF2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C4AAB-F155-4802-8123-89C10BE9DB6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2139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37EFD1-E45B-4F30-A9DA-3B3F241CE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E7B0664-A057-4F1B-855F-3078CB2C47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442E6B-A5DD-4CE2-83CB-FE8F24468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2218F3A-B66F-42AE-8FDA-ACB36D73E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DE50-FD9F-438E-B8FF-475424E0D8F1}" type="datetimeFigureOut">
              <a:rPr lang="fr-BE" smtClean="0"/>
              <a:t>18-05-24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142268-B3E8-4861-A407-20C6683EF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FAD0AA-1CAF-4E0C-9F55-D2AF6AED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C4AAB-F155-4802-8123-89C10BE9DB6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36860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0AF688-5082-4B75-AAFF-D5450E4A2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F4E66D-E649-4280-8CD2-C7DBE89463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D5DF4B-6D83-4BD3-9B5F-87CA70641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DE50-FD9F-438E-B8FF-475424E0D8F1}" type="datetimeFigureOut">
              <a:rPr lang="fr-BE" smtClean="0"/>
              <a:t>18-05-24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85DF9C-3F5E-4BFA-98EF-215F8408F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95BE660-5CF4-439C-9481-6543919B0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C4AAB-F155-4802-8123-89C10BE9DB6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890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656659-1BED-448B-AF83-FF8BCF9B43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C794F15-1536-4359-96AD-B9609BCA4E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A85E58-C688-4858-8983-A22E83F6F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DE50-FD9F-438E-B8FF-475424E0D8F1}" type="datetimeFigureOut">
              <a:rPr lang="fr-BE" smtClean="0"/>
              <a:t>18-05-24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E5147D-FD44-4E12-8FC6-3E1AEA3E8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B3D0AE-E0B4-44E1-9F2C-CE1A5BEB4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C4AAB-F155-4802-8123-89C10BE9DB6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74809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57D61AF-18AD-41BC-BAA0-AEDD6F07E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884084-9F6E-4B0E-9B91-48B5AF266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86315D-3DD4-4953-92B2-235B5EAAF7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EDE50-FD9F-438E-B8FF-475424E0D8F1}" type="datetimeFigureOut">
              <a:rPr lang="fr-BE" smtClean="0"/>
              <a:t>18-05-24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D3097C-666E-4B64-90EA-8D39BCDAA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F52F85-6E08-4F61-9B44-3DAAE4FBE3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C4AAB-F155-4802-8123-89C10BE9DB6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8708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fi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f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sv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8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7.png"/><Relationship Id="rId4" Type="http://schemas.openxmlformats.org/officeDocument/2006/relationships/image" Target="../media/image18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4/relationships/chartEx" Target="../charts/chartEx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20.png"/><Relationship Id="rId7" Type="http://schemas.openxmlformats.org/officeDocument/2006/relationships/image" Target="../media/image39.png"/><Relationship Id="rId12" Type="http://schemas.openxmlformats.org/officeDocument/2006/relationships/image" Target="../media/image44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11" Type="http://schemas.openxmlformats.org/officeDocument/2006/relationships/image" Target="../media/image43.png"/><Relationship Id="rId5" Type="http://schemas.openxmlformats.org/officeDocument/2006/relationships/image" Target="../media/image22.png"/><Relationship Id="rId10" Type="http://schemas.openxmlformats.org/officeDocument/2006/relationships/image" Target="../media/image42.svg"/><Relationship Id="rId4" Type="http://schemas.openxmlformats.org/officeDocument/2006/relationships/image" Target="../media/image21.sv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7/1362361309358700" TargetMode="External"/><Relationship Id="rId2" Type="http://schemas.openxmlformats.org/officeDocument/2006/relationships/hyperlink" Target="https://doi.org/10.1002/ejsp.82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A7EB7-6792-4E61-808F-CF147191F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917282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dirty="0"/>
              <a:t>What does self-priority mean? </a:t>
            </a:r>
            <a:endParaRPr lang="fr-BE" sz="48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61856C-11C9-4942-B1DE-5E1C549AFF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07452"/>
            <a:ext cx="9144000" cy="1054285"/>
          </a:xfrm>
        </p:spPr>
        <p:txBody>
          <a:bodyPr>
            <a:normAutofit lnSpcReduction="10000"/>
          </a:bodyPr>
          <a:lstStyle/>
          <a:p>
            <a:r>
              <a:rPr lang="en-US" sz="3200" dirty="0" err="1">
                <a:latin typeface="+mj-lt"/>
              </a:rPr>
              <a:t>Behavioural</a:t>
            </a:r>
            <a:r>
              <a:rPr lang="en-US" sz="3200" dirty="0">
                <a:latin typeface="+mj-lt"/>
              </a:rPr>
              <a:t> correlates of self-priority in </a:t>
            </a:r>
          </a:p>
          <a:p>
            <a:r>
              <a:rPr lang="en-US" sz="3200" dirty="0">
                <a:latin typeface="+mj-lt"/>
              </a:rPr>
              <a:t>perspective taking</a:t>
            </a:r>
            <a:endParaRPr lang="fr-BE" sz="3200" dirty="0">
              <a:latin typeface="+mj-lt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632A0EA-CF3A-4E4D-B906-0766A18540F4}"/>
              </a:ext>
            </a:extLst>
          </p:cNvPr>
          <p:cNvSpPr txBox="1"/>
          <p:nvPr/>
        </p:nvSpPr>
        <p:spPr>
          <a:xfrm>
            <a:off x="200091" y="5715833"/>
            <a:ext cx="2824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BIGOT Alix </a:t>
            </a:r>
            <a:endParaRPr kumimoji="0" lang="fr-B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04E995E-7141-4C54-B77A-032CB47E1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11" y="6302128"/>
            <a:ext cx="1578015" cy="36287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A18BA2-0105-4047-82AF-6378FEF607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054" y="6263640"/>
            <a:ext cx="943054" cy="51700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00B27E2-C36B-43EF-B231-C068C9B60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011" y="5774985"/>
            <a:ext cx="1054285" cy="105428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79E6F78-E074-49D2-8C12-032B5FC72476}"/>
              </a:ext>
            </a:extLst>
          </p:cNvPr>
          <p:cNvSpPr txBox="1"/>
          <p:nvPr/>
        </p:nvSpPr>
        <p:spPr>
          <a:xfrm>
            <a:off x="9402623" y="5708754"/>
            <a:ext cx="29473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 collaboration </a:t>
            </a:r>
            <a:r>
              <a:rPr kumimoji="0" lang="fr-FR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with</a:t>
            </a:r>
            <a:endParaRPr kumimoji="0" lang="fr-BE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26" name="Picture 2" descr="Logos">
            <a:extLst>
              <a:ext uri="{FF2B5EF4-FFF2-40B4-BE49-F238E27FC236}">
                <a16:creationId xmlns:a16="http://schemas.microsoft.com/office/drawing/2014/main" id="{9118923C-0E67-4973-B37E-FFB31638C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11" y="120239"/>
            <a:ext cx="754146" cy="47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op&amp;Gum - Studio Graphique IoNS • Insitute of Neuroscience (UCLouvain)">
            <a:extLst>
              <a:ext uri="{FF2B5EF4-FFF2-40B4-BE49-F238E27FC236}">
                <a16:creationId xmlns:a16="http://schemas.microsoft.com/office/drawing/2014/main" id="{784D1A0D-28A3-4FAC-9257-C088D3B6D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435" y="6401761"/>
            <a:ext cx="703915" cy="24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972CADC-EE69-474B-8A70-4C9849057EA5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63424" y="2998871"/>
            <a:ext cx="2665151" cy="274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30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8864E1DA-2B69-4A7B-9C00-359D00EAA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44" y="2168735"/>
            <a:ext cx="1350579" cy="1299220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94D1705D-9507-4BD4-8238-681AD7533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Introduction: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perspective-</a:t>
            </a:r>
            <a:r>
              <a:rPr lang="fr-FR" dirty="0" err="1"/>
              <a:t>taking</a:t>
            </a:r>
            <a:r>
              <a:rPr lang="fr-FR" dirty="0"/>
              <a:t> ?</a:t>
            </a:r>
            <a:endParaRPr lang="fr-BE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261737-E64F-4BCB-9472-94700E48F6FD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Method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dirty="0">
                <a:solidFill>
                  <a:prstClr val="black"/>
                </a:solidFill>
              </a:rPr>
              <a:t>: </a:t>
            </a:r>
            <a:r>
              <a:rPr lang="fr-FR" sz="1400" dirty="0" err="1">
                <a:solidFill>
                  <a:prstClr val="black"/>
                </a:solidFill>
              </a:rPr>
              <a:t>Narcissism</a:t>
            </a:r>
            <a:r>
              <a:rPr lang="fr-FR" sz="1400" dirty="0">
                <a:solidFill>
                  <a:prstClr val="black"/>
                </a:solidFill>
              </a:rPr>
              <a:t> – Conclusion</a:t>
            </a:r>
            <a:endParaRPr kumimoji="0" lang="fr-B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9DB94F1-98A4-4A7B-81FF-A03EA4E95D9C}"/>
              </a:ext>
            </a:extLst>
          </p:cNvPr>
          <p:cNvSpPr/>
          <p:nvPr/>
        </p:nvSpPr>
        <p:spPr>
          <a:xfrm>
            <a:off x="3047319" y="1826351"/>
            <a:ext cx="6097361" cy="4351338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341DA8F-2385-43A5-866A-22BF9A0C378B}"/>
              </a:ext>
            </a:extLst>
          </p:cNvPr>
          <p:cNvSpPr txBox="1"/>
          <p:nvPr/>
        </p:nvSpPr>
        <p:spPr>
          <a:xfrm>
            <a:off x="4931229" y="2079867"/>
            <a:ext cx="2269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SOCIAL COGNITION</a:t>
            </a:r>
            <a:endParaRPr lang="fr-BE" dirty="0"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F5800BB-FBE8-4ADC-8962-14DE18B1283C}"/>
              </a:ext>
            </a:extLst>
          </p:cNvPr>
          <p:cNvSpPr txBox="1"/>
          <p:nvPr/>
        </p:nvSpPr>
        <p:spPr>
          <a:xfrm>
            <a:off x="3730269" y="2670359"/>
            <a:ext cx="4978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1" dirty="0">
                <a:latin typeface="+mj-lt"/>
              </a:rPr>
              <a:t> Put </a:t>
            </a:r>
            <a:r>
              <a:rPr lang="fr-FR" sz="2400" b="1" i="1" dirty="0" err="1">
                <a:latin typeface="+mj-lt"/>
              </a:rPr>
              <a:t>yourself</a:t>
            </a:r>
            <a:r>
              <a:rPr lang="fr-FR" sz="2400" b="1" i="1" dirty="0">
                <a:latin typeface="+mj-lt"/>
              </a:rPr>
              <a:t> in </a:t>
            </a:r>
            <a:r>
              <a:rPr lang="fr-FR" sz="2400" b="1" i="1" dirty="0" err="1">
                <a:latin typeface="+mj-lt"/>
              </a:rPr>
              <a:t>someone</a:t>
            </a:r>
            <a:r>
              <a:rPr lang="fr-FR" sz="2400" b="1" i="1" dirty="0">
                <a:latin typeface="+mj-lt"/>
              </a:rPr>
              <a:t> </a:t>
            </a:r>
            <a:r>
              <a:rPr lang="fr-FR" sz="2400" b="1" i="1" dirty="0" err="1">
                <a:latin typeface="+mj-lt"/>
              </a:rPr>
              <a:t>else’s</a:t>
            </a:r>
            <a:r>
              <a:rPr lang="fr-FR" sz="2400" b="1" i="1" dirty="0">
                <a:latin typeface="+mj-lt"/>
              </a:rPr>
              <a:t> </a:t>
            </a:r>
            <a:r>
              <a:rPr lang="fr-FR" sz="2400" b="1" i="1" dirty="0" err="1">
                <a:latin typeface="+mj-lt"/>
              </a:rPr>
              <a:t>shoes</a:t>
            </a:r>
            <a:endParaRPr lang="fr-BE" sz="2400" b="1" i="1" dirty="0">
              <a:latin typeface="+mj-lt"/>
            </a:endParaRP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B77B5389-B684-41B3-8647-B2FA20082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325" y="3132024"/>
            <a:ext cx="3191349" cy="268307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1650642-23B7-4B1D-8B97-A29860D9E3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6745">
            <a:off x="9702281" y="2316693"/>
            <a:ext cx="1577007" cy="105133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FA25122-2FF0-44DF-A69E-D8291914D0A8}"/>
              </a:ext>
            </a:extLst>
          </p:cNvPr>
          <p:cNvSpPr txBox="1"/>
          <p:nvPr/>
        </p:nvSpPr>
        <p:spPr>
          <a:xfrm rot="456745">
            <a:off x="9829766" y="2015026"/>
            <a:ext cx="1773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« </a:t>
            </a:r>
            <a:r>
              <a:rPr lang="fr-FR" sz="1200" dirty="0" err="1">
                <a:solidFill>
                  <a:schemeClr val="accent2">
                    <a:lumMod val="75000"/>
                  </a:schemeClr>
                </a:solidFill>
                <a:latin typeface="+mj-lt"/>
              </a:rPr>
              <a:t>choosing</a:t>
            </a:r>
            <a:r>
              <a:rPr lang="fr-FR" sz="12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 a </a:t>
            </a:r>
            <a:r>
              <a:rPr lang="fr-FR" sz="1200" dirty="0" err="1">
                <a:solidFill>
                  <a:schemeClr val="accent2">
                    <a:lumMod val="75000"/>
                  </a:schemeClr>
                </a:solidFill>
                <a:latin typeface="+mj-lt"/>
              </a:rPr>
              <a:t>present</a:t>
            </a:r>
            <a:r>
              <a:rPr lang="fr-FR" sz="12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 »</a:t>
            </a:r>
            <a:endParaRPr lang="fr-BE" sz="12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8" name="Espace réservé du contenu 4">
            <a:extLst>
              <a:ext uri="{FF2B5EF4-FFF2-40B4-BE49-F238E27FC236}">
                <a16:creationId xmlns:a16="http://schemas.microsoft.com/office/drawing/2014/main" id="{E101FEBC-D6CD-4B9B-99F3-A63A3D7A4F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327">
            <a:off x="9827719" y="4772459"/>
            <a:ext cx="1644602" cy="904531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027F5D7-BB4A-4BC8-803D-E08702737269}"/>
              </a:ext>
            </a:extLst>
          </p:cNvPr>
          <p:cNvSpPr txBox="1"/>
          <p:nvPr/>
        </p:nvSpPr>
        <p:spPr>
          <a:xfrm rot="21285609">
            <a:off x="9698682" y="4452018"/>
            <a:ext cx="1784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1"/>
                </a:solidFill>
                <a:latin typeface="+mj-lt"/>
              </a:rPr>
              <a:t>« </a:t>
            </a:r>
            <a:r>
              <a:rPr lang="fr-FR" sz="1200" dirty="0" err="1">
                <a:solidFill>
                  <a:schemeClr val="accent1"/>
                </a:solidFill>
                <a:latin typeface="+mj-lt"/>
              </a:rPr>
              <a:t>comforting</a:t>
            </a:r>
            <a:r>
              <a:rPr lang="fr-FR" sz="1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fr-FR" sz="1200" dirty="0" err="1">
                <a:solidFill>
                  <a:schemeClr val="accent1"/>
                </a:solidFill>
                <a:latin typeface="+mj-lt"/>
              </a:rPr>
              <a:t>someone</a:t>
            </a:r>
            <a:r>
              <a:rPr lang="fr-FR" sz="1200" dirty="0">
                <a:solidFill>
                  <a:schemeClr val="accent1"/>
                </a:solidFill>
                <a:latin typeface="+mj-lt"/>
              </a:rPr>
              <a:t> »</a:t>
            </a:r>
            <a:endParaRPr lang="fr-BE" sz="1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C3E1FE7-584C-4E3F-9AEE-3A96C092AE71}"/>
              </a:ext>
            </a:extLst>
          </p:cNvPr>
          <p:cNvSpPr txBox="1"/>
          <p:nvPr/>
        </p:nvSpPr>
        <p:spPr>
          <a:xfrm>
            <a:off x="818227" y="1984364"/>
            <a:ext cx="181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« </a:t>
            </a:r>
            <a:r>
              <a:rPr lang="fr-FR" sz="12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understand</a:t>
            </a:r>
            <a:r>
              <a:rPr lang="fr-FR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fr-FR" sz="12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each</a:t>
            </a:r>
            <a:r>
              <a:rPr lang="fr-FR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fr-FR" sz="12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other</a:t>
            </a:r>
            <a:r>
              <a:rPr lang="fr-FR" sz="1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 »</a:t>
            </a:r>
            <a:endParaRPr lang="fr-BE" sz="12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F526723-64C2-4F7E-8D4B-C71494ED3D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8170" flipH="1">
            <a:off x="516254" y="4588365"/>
            <a:ext cx="1806693" cy="83066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6A2A412D-CE34-4865-B1CA-6D2FB5E5AF9D}"/>
              </a:ext>
            </a:extLst>
          </p:cNvPr>
          <p:cNvSpPr txBox="1"/>
          <p:nvPr/>
        </p:nvSpPr>
        <p:spPr>
          <a:xfrm rot="801256">
            <a:off x="1106873" y="4371149"/>
            <a:ext cx="1519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« </a:t>
            </a:r>
            <a:r>
              <a:rPr lang="fr-FR" sz="1200" dirty="0" err="1">
                <a:solidFill>
                  <a:schemeClr val="bg2">
                    <a:lumMod val="10000"/>
                  </a:schemeClr>
                </a:solidFill>
                <a:latin typeface="+mj-lt"/>
              </a:rPr>
              <a:t>negociate</a:t>
            </a:r>
            <a:r>
              <a:rPr lang="fr-FR" sz="12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 »</a:t>
            </a:r>
            <a:endParaRPr lang="fr-BE" sz="12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7434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7" grpId="0"/>
      <p:bldP spid="19" grpId="0"/>
      <p:bldP spid="21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B5A9A8E-FE5D-4B50-9C2E-88DEF888E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41" y="5462252"/>
            <a:ext cx="3436295" cy="864918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94D1705D-9507-4BD4-8238-681AD7533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/>
              <a:t>Introduction: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self-</a:t>
            </a:r>
            <a:r>
              <a:rPr lang="fr-FR" dirty="0" err="1"/>
              <a:t>priority</a:t>
            </a:r>
            <a:r>
              <a:rPr lang="fr-FR" dirty="0"/>
              <a:t> ?</a:t>
            </a:r>
            <a:endParaRPr lang="fr-BE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B4E14E-B36A-45B1-8E8E-28B6D5D36241}"/>
              </a:ext>
            </a:extLst>
          </p:cNvPr>
          <p:cNvSpPr txBox="1"/>
          <p:nvPr/>
        </p:nvSpPr>
        <p:spPr>
          <a:xfrm>
            <a:off x="4477820" y="5716403"/>
            <a:ext cx="802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SELF</a:t>
            </a:r>
            <a:endParaRPr lang="fr-BE" sz="24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7698EF3-D636-4457-A24D-589868916FB6}"/>
              </a:ext>
            </a:extLst>
          </p:cNvPr>
          <p:cNvSpPr txBox="1"/>
          <p:nvPr/>
        </p:nvSpPr>
        <p:spPr>
          <a:xfrm>
            <a:off x="6675799" y="5712595"/>
            <a:ext cx="1064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OTHER</a:t>
            </a:r>
            <a:endParaRPr lang="fr-BE" sz="24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5939A4-9972-4636-998F-A19D1A414E16}"/>
              </a:ext>
            </a:extLst>
          </p:cNvPr>
          <p:cNvSpPr txBox="1"/>
          <p:nvPr/>
        </p:nvSpPr>
        <p:spPr>
          <a:xfrm>
            <a:off x="5001772" y="2266815"/>
            <a:ext cx="3626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SELF-PRIORITY</a:t>
            </a:r>
            <a:endParaRPr lang="fr-BE" sz="2800" dirty="0"/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DEC238D1-773C-4BC8-975F-89C671B9E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325" y="3132024"/>
            <a:ext cx="3191349" cy="268307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A452E18-DC56-4F9F-AD64-EBAA8D93AA04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Method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dirty="0">
                <a:solidFill>
                  <a:prstClr val="black"/>
                </a:solidFill>
              </a:rPr>
              <a:t>: </a:t>
            </a:r>
            <a:r>
              <a:rPr lang="fr-FR" sz="1400" dirty="0" err="1">
                <a:solidFill>
                  <a:prstClr val="black"/>
                </a:solidFill>
              </a:rPr>
              <a:t>Narcissism</a:t>
            </a:r>
            <a:r>
              <a:rPr lang="fr-FR" sz="1400" dirty="0">
                <a:solidFill>
                  <a:prstClr val="black"/>
                </a:solidFill>
              </a:rPr>
              <a:t> – Conclusion</a:t>
            </a:r>
            <a:endParaRPr kumimoji="0" lang="fr-B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B7D1E10-F2D3-4FEB-8EA4-596D21420A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7968" y="3219835"/>
            <a:ext cx="2734042" cy="571472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2CA2E5F-F5D4-486E-A19F-9B1C4630B1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6987" y="4006489"/>
            <a:ext cx="4057966" cy="404481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E9EFA8-2048-41D6-8C3D-4CD21E579F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3047" y="4593483"/>
            <a:ext cx="4021906" cy="50937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964F5E2-91BA-4B37-8CB8-EC8BE5524A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7121" y="5285648"/>
            <a:ext cx="3901032" cy="700185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22E2D3-64DD-4A56-839D-F711B18198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269" y="4680377"/>
            <a:ext cx="4060683" cy="415135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662D5CB-F43E-41A2-8E8C-47A2F0DD47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5378" y="3223579"/>
            <a:ext cx="3919275" cy="571472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95EB0D-B01F-4259-92C3-533CA068F9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7086" y="3973500"/>
            <a:ext cx="4060683" cy="522255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que 22" descr="Visage souriant sans remplissage">
            <a:extLst>
              <a:ext uri="{FF2B5EF4-FFF2-40B4-BE49-F238E27FC236}">
                <a16:creationId xmlns:a16="http://schemas.microsoft.com/office/drawing/2014/main" id="{031118F1-8799-448C-83D7-32FF7DA6B20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94742" y="2255680"/>
            <a:ext cx="781068" cy="781068"/>
          </a:xfrm>
          <a:prstGeom prst="rect">
            <a:avLst/>
          </a:prstGeom>
        </p:spPr>
      </p:pic>
      <p:pic>
        <p:nvPicPr>
          <p:cNvPr id="26" name="Graphique 25" descr="Visage triste sans remplissage">
            <a:extLst>
              <a:ext uri="{FF2B5EF4-FFF2-40B4-BE49-F238E27FC236}">
                <a16:creationId xmlns:a16="http://schemas.microsoft.com/office/drawing/2014/main" id="{38C2AE1E-178E-4FD9-AE58-E8CB1D9C9F1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693100" y="2255370"/>
            <a:ext cx="781068" cy="781068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6D7328E4-5163-4CE5-851F-B4950FD02ADC}"/>
              </a:ext>
            </a:extLst>
          </p:cNvPr>
          <p:cNvSpPr txBox="1"/>
          <p:nvPr/>
        </p:nvSpPr>
        <p:spPr>
          <a:xfrm>
            <a:off x="702527" y="5186666"/>
            <a:ext cx="2542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err="1">
                <a:latin typeface="+mj-lt"/>
              </a:rPr>
              <a:t>See</a:t>
            </a:r>
            <a:r>
              <a:rPr lang="fr-FR" sz="1600" i="1" dirty="0">
                <a:latin typeface="+mj-lt"/>
              </a:rPr>
              <a:t> </a:t>
            </a:r>
            <a:r>
              <a:rPr lang="fr-FR" sz="1600" i="1" dirty="0" err="1">
                <a:latin typeface="+mj-lt"/>
              </a:rPr>
              <a:t>also</a:t>
            </a:r>
            <a:r>
              <a:rPr lang="fr-FR" sz="1600" i="1" dirty="0">
                <a:latin typeface="+mj-lt"/>
              </a:rPr>
              <a:t>: </a:t>
            </a:r>
            <a:endParaRPr lang="fr-BE" sz="16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0322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D1705D-9507-4BD4-8238-681AD7533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/>
              <a:t>Introduction: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self-</a:t>
            </a:r>
            <a:r>
              <a:rPr lang="fr-FR" dirty="0" err="1"/>
              <a:t>priority</a:t>
            </a:r>
            <a:r>
              <a:rPr lang="fr-FR" dirty="0"/>
              <a:t> ?</a:t>
            </a:r>
            <a:endParaRPr lang="fr-BE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B4E14E-B36A-45B1-8E8E-28B6D5D36241}"/>
              </a:ext>
            </a:extLst>
          </p:cNvPr>
          <p:cNvSpPr txBox="1"/>
          <p:nvPr/>
        </p:nvSpPr>
        <p:spPr>
          <a:xfrm>
            <a:off x="4533575" y="5716403"/>
            <a:ext cx="802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SELF</a:t>
            </a:r>
            <a:endParaRPr lang="fr-BE" sz="24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7698EF3-D636-4457-A24D-589868916FB6}"/>
              </a:ext>
            </a:extLst>
          </p:cNvPr>
          <p:cNvSpPr txBox="1"/>
          <p:nvPr/>
        </p:nvSpPr>
        <p:spPr>
          <a:xfrm>
            <a:off x="6731554" y="5712595"/>
            <a:ext cx="1064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OTHER</a:t>
            </a:r>
            <a:endParaRPr lang="fr-BE" sz="24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5939A4-9972-4636-998F-A19D1A414E16}"/>
              </a:ext>
            </a:extLst>
          </p:cNvPr>
          <p:cNvSpPr txBox="1"/>
          <p:nvPr/>
        </p:nvSpPr>
        <p:spPr>
          <a:xfrm>
            <a:off x="5001772" y="2266815"/>
            <a:ext cx="3626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SELF-PRIORITY</a:t>
            </a:r>
            <a:endParaRPr lang="fr-BE" sz="2800" dirty="0"/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DEC238D1-773C-4BC8-975F-89C671B9E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325" y="3132024"/>
            <a:ext cx="3191349" cy="268307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A452E18-DC56-4F9F-AD64-EBAA8D93AA04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Method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dirty="0">
                <a:solidFill>
                  <a:prstClr val="black"/>
                </a:solidFill>
              </a:rPr>
              <a:t>: </a:t>
            </a:r>
            <a:r>
              <a:rPr lang="fr-FR" sz="1400" dirty="0" err="1">
                <a:solidFill>
                  <a:prstClr val="black"/>
                </a:solidFill>
              </a:rPr>
              <a:t>Narcissism</a:t>
            </a:r>
            <a:r>
              <a:rPr lang="fr-FR" sz="1400" dirty="0">
                <a:solidFill>
                  <a:prstClr val="black"/>
                </a:solidFill>
              </a:rPr>
              <a:t> – Conclusion</a:t>
            </a:r>
            <a:endParaRPr kumimoji="0" lang="fr-B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Graphique 22" descr="Visage souriant sans remplissage">
            <a:extLst>
              <a:ext uri="{FF2B5EF4-FFF2-40B4-BE49-F238E27FC236}">
                <a16:creationId xmlns:a16="http://schemas.microsoft.com/office/drawing/2014/main" id="{031118F1-8799-448C-83D7-32FF7DA6B2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94742" y="2255680"/>
            <a:ext cx="781068" cy="781068"/>
          </a:xfrm>
          <a:prstGeom prst="rect">
            <a:avLst/>
          </a:prstGeom>
        </p:spPr>
      </p:pic>
      <p:pic>
        <p:nvPicPr>
          <p:cNvPr id="26" name="Graphique 25" descr="Visage triste sans remplissage">
            <a:extLst>
              <a:ext uri="{FF2B5EF4-FFF2-40B4-BE49-F238E27FC236}">
                <a16:creationId xmlns:a16="http://schemas.microsoft.com/office/drawing/2014/main" id="{38C2AE1E-178E-4FD9-AE58-E8CB1D9C9F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93100" y="2255370"/>
            <a:ext cx="781068" cy="78106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D183DC-18DC-46F7-BA76-C19A733369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5949" y="3408903"/>
            <a:ext cx="2498654" cy="177516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696BF6D-981A-4236-970F-4DAF2E8DB313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19748" y="3653561"/>
            <a:ext cx="1327771" cy="13698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8AABA3F-7672-4483-9D18-069C7ED95912}"/>
              </a:ext>
            </a:extLst>
          </p:cNvPr>
          <p:cNvSpPr txBox="1"/>
          <p:nvPr/>
        </p:nvSpPr>
        <p:spPr>
          <a:xfrm>
            <a:off x="1658497" y="5379574"/>
            <a:ext cx="1479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 err="1">
                <a:latin typeface="+mj-lt"/>
              </a:rPr>
              <a:t>Empathy</a:t>
            </a:r>
            <a:endParaRPr lang="fr-BE" sz="2400" i="1" dirty="0">
              <a:latin typeface="+mj-lt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3F824A8-B0B2-4829-9028-8B237A5F0B53}"/>
              </a:ext>
            </a:extLst>
          </p:cNvPr>
          <p:cNvSpPr txBox="1"/>
          <p:nvPr/>
        </p:nvSpPr>
        <p:spPr>
          <a:xfrm>
            <a:off x="9406340" y="5353436"/>
            <a:ext cx="1736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 err="1">
                <a:latin typeface="+mj-lt"/>
              </a:rPr>
              <a:t>Narcissism</a:t>
            </a:r>
            <a:endParaRPr lang="fr-BE" sz="2400" i="1" dirty="0">
              <a:latin typeface="+mj-lt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E2569B5-1337-41F9-B242-A0BC4F0BC8E5}"/>
              </a:ext>
            </a:extLst>
          </p:cNvPr>
          <p:cNvSpPr txBox="1"/>
          <p:nvPr/>
        </p:nvSpPr>
        <p:spPr>
          <a:xfrm>
            <a:off x="7319172" y="2143704"/>
            <a:ext cx="757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?</a:t>
            </a:r>
            <a:endParaRPr lang="fr-BE" sz="4400" b="1" dirty="0"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536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0375EB-4D44-488A-A964-908612131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Method</a:t>
            </a:r>
            <a:r>
              <a:rPr lang="fr-FR" dirty="0"/>
              <a:t>: </a:t>
            </a:r>
            <a:r>
              <a:rPr lang="fr-FR" dirty="0" err="1"/>
              <a:t>sample</a:t>
            </a:r>
            <a:r>
              <a:rPr lang="fr-FR" dirty="0"/>
              <a:t> and </a:t>
            </a:r>
            <a:r>
              <a:rPr lang="fr-FR" dirty="0" err="1"/>
              <a:t>measures</a:t>
            </a:r>
            <a:endParaRPr lang="fr-BE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E6CC73-676C-4640-A47B-3B37A722B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692" y="2351459"/>
            <a:ext cx="4788159" cy="3112638"/>
          </a:xfrm>
        </p:spPr>
        <p:txBody>
          <a:bodyPr>
            <a:normAutofit/>
          </a:bodyPr>
          <a:lstStyle/>
          <a:p>
            <a:r>
              <a:rPr lang="fr-FR" dirty="0">
                <a:latin typeface="+mj-lt"/>
              </a:rPr>
              <a:t>N = 1496 </a:t>
            </a:r>
            <a:r>
              <a:rPr lang="fr-FR" dirty="0" err="1">
                <a:latin typeface="+mj-lt"/>
              </a:rPr>
              <a:t>healthy</a:t>
            </a:r>
            <a:r>
              <a:rPr lang="fr-FR" dirty="0">
                <a:latin typeface="+mj-lt"/>
              </a:rPr>
              <a:t> participants </a:t>
            </a:r>
            <a:endParaRPr lang="fr-BE" dirty="0">
              <a:latin typeface="+mj-lt"/>
            </a:endParaRPr>
          </a:p>
          <a:p>
            <a:pPr marL="457200" lvl="1" indent="0">
              <a:buNone/>
            </a:pPr>
            <a:r>
              <a:rPr lang="fr-FR" dirty="0">
                <a:latin typeface="+mj-lt"/>
              </a:rPr>
              <a:t>	</a:t>
            </a:r>
            <a:r>
              <a:rPr lang="fr-BE" dirty="0">
                <a:latin typeface="+mj-lt"/>
              </a:rPr>
              <a:t>	876 </a:t>
            </a:r>
            <a:r>
              <a:rPr lang="fr-BE" dirty="0" err="1">
                <a:latin typeface="+mj-lt"/>
              </a:rPr>
              <a:t>women</a:t>
            </a:r>
            <a:endParaRPr lang="fr-BE" dirty="0">
              <a:latin typeface="+mj-lt"/>
            </a:endParaRPr>
          </a:p>
          <a:p>
            <a:pPr marL="457200" lvl="1" indent="0">
              <a:buNone/>
            </a:pPr>
            <a:r>
              <a:rPr lang="fr-FR" dirty="0">
                <a:latin typeface="+mj-lt"/>
              </a:rPr>
              <a:t>	</a:t>
            </a:r>
            <a:r>
              <a:rPr lang="fr-BE" dirty="0">
                <a:latin typeface="+mj-lt"/>
              </a:rPr>
              <a:t>	620 men</a:t>
            </a:r>
            <a:endParaRPr lang="fr-FR" dirty="0">
              <a:latin typeface="+mj-lt"/>
            </a:endParaRPr>
          </a:p>
          <a:p>
            <a:endParaRPr lang="fr-FR" dirty="0">
              <a:latin typeface="+mj-lt"/>
            </a:endParaRPr>
          </a:p>
          <a:p>
            <a:r>
              <a:rPr lang="fr-FR" dirty="0" err="1">
                <a:latin typeface="+mj-lt"/>
              </a:rPr>
              <a:t>Mean</a:t>
            </a:r>
            <a:r>
              <a:rPr lang="fr-FR" dirty="0">
                <a:latin typeface="+mj-lt"/>
              </a:rPr>
              <a:t> </a:t>
            </a:r>
            <a:r>
              <a:rPr lang="fr-FR" dirty="0" err="1">
                <a:latin typeface="+mj-lt"/>
              </a:rPr>
              <a:t>age</a:t>
            </a:r>
            <a:r>
              <a:rPr lang="fr-FR" dirty="0">
                <a:latin typeface="+mj-lt"/>
              </a:rPr>
              <a:t> = 27,09yo (±10,81)</a:t>
            </a:r>
          </a:p>
          <a:p>
            <a:pPr marL="0" indent="0">
              <a:buNone/>
            </a:pPr>
            <a:r>
              <a:rPr lang="fr-FR" sz="2000" i="1" dirty="0">
                <a:latin typeface="+mj-lt"/>
              </a:rPr>
              <a:t>no </a:t>
            </a:r>
            <a:r>
              <a:rPr lang="fr-FR" sz="2000" i="1" dirty="0" err="1">
                <a:latin typeface="+mj-lt"/>
              </a:rPr>
              <a:t>difference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between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genders</a:t>
            </a:r>
            <a:endParaRPr lang="fr-FR" sz="2000" i="1" dirty="0">
              <a:latin typeface="+mj-lt"/>
            </a:endParaRPr>
          </a:p>
          <a:p>
            <a:pPr marL="0" indent="0">
              <a:buNone/>
            </a:pPr>
            <a:endParaRPr lang="fr-FR" sz="2000" i="1" dirty="0">
              <a:latin typeface="+mj-lt"/>
            </a:endParaRPr>
          </a:p>
          <a:p>
            <a:pPr marL="0" indent="0">
              <a:buNone/>
            </a:pPr>
            <a:endParaRPr lang="fr-FR" dirty="0">
              <a:latin typeface="+mj-lt"/>
            </a:endParaRPr>
          </a:p>
          <a:p>
            <a:pPr marL="0" indent="0">
              <a:buNone/>
            </a:pPr>
            <a:endParaRPr lang="fr-BE" dirty="0">
              <a:latin typeface="+mj-lt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B82529-ECC2-498D-A407-3ADAC0548C63}"/>
              </a:ext>
            </a:extLst>
          </p:cNvPr>
          <p:cNvSpPr txBox="1"/>
          <p:nvPr/>
        </p:nvSpPr>
        <p:spPr>
          <a:xfrm>
            <a:off x="5955323" y="1621399"/>
            <a:ext cx="5595257" cy="4755148"/>
          </a:xfrm>
          <a:prstGeom prst="rect">
            <a:avLst/>
          </a:prstGeo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sz="600" i="1" dirty="0">
              <a:latin typeface="+mj-lt"/>
            </a:endParaRPr>
          </a:p>
          <a:p>
            <a:pPr marL="342900" indent="-342900">
              <a:buFont typeface="Calibri Light" panose="020F0302020204030204" pitchFamily="34" charset="0"/>
              <a:buChar char="-"/>
            </a:pPr>
            <a:r>
              <a:rPr lang="fr-FR" sz="2400" b="1" i="1" dirty="0">
                <a:latin typeface="+mj-lt"/>
              </a:rPr>
              <a:t>Visual perspective-</a:t>
            </a:r>
            <a:r>
              <a:rPr lang="fr-FR" sz="2400" b="1" i="1" dirty="0" err="1">
                <a:latin typeface="+mj-lt"/>
              </a:rPr>
              <a:t>taking</a:t>
            </a:r>
            <a:r>
              <a:rPr lang="fr-FR" sz="2400" b="1" i="1" dirty="0">
                <a:latin typeface="+mj-lt"/>
              </a:rPr>
              <a:t> </a:t>
            </a:r>
            <a:r>
              <a:rPr lang="fr-FR" sz="2400" b="1" i="1" dirty="0" err="1">
                <a:latin typeface="+mj-lt"/>
              </a:rPr>
              <a:t>task</a:t>
            </a:r>
            <a:r>
              <a:rPr lang="fr-FR" sz="2400" b="1" i="1" dirty="0">
                <a:latin typeface="+mj-lt"/>
              </a:rPr>
              <a:t> </a:t>
            </a:r>
            <a:r>
              <a:rPr lang="fr-FR" sz="2000" i="1" dirty="0">
                <a:latin typeface="+mj-lt"/>
              </a:rPr>
              <a:t>(</a:t>
            </a:r>
            <a:r>
              <a:rPr lang="fr-FR" sz="2000" i="1" dirty="0" err="1">
                <a:latin typeface="+mj-lt"/>
              </a:rPr>
              <a:t>level</a:t>
            </a:r>
            <a:r>
              <a:rPr lang="fr-FR" sz="2000" i="1" dirty="0">
                <a:latin typeface="+mj-lt"/>
              </a:rPr>
              <a:t> 1; VPT)</a:t>
            </a:r>
          </a:p>
          <a:p>
            <a:r>
              <a:rPr lang="fr-FR" sz="20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Self-</a:t>
            </a:r>
            <a:r>
              <a:rPr lang="fr-FR" sz="2000" dirty="0" err="1">
                <a:solidFill>
                  <a:schemeClr val="accent2">
                    <a:lumMod val="75000"/>
                  </a:schemeClr>
                </a:solidFill>
                <a:latin typeface="+mj-lt"/>
              </a:rPr>
              <a:t>priority</a:t>
            </a:r>
            <a:r>
              <a:rPr lang="fr-FR" sz="20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 and self-</a:t>
            </a:r>
            <a:r>
              <a:rPr lang="fr-FR" sz="2000" dirty="0" err="1">
                <a:solidFill>
                  <a:schemeClr val="accent2">
                    <a:lumMod val="75000"/>
                  </a:schemeClr>
                </a:solidFill>
                <a:latin typeface="+mj-lt"/>
              </a:rPr>
              <a:t>priority</a:t>
            </a:r>
            <a:r>
              <a:rPr lang="fr-FR" sz="20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 congruent</a:t>
            </a:r>
          </a:p>
          <a:p>
            <a:endParaRPr lang="fr-FR" sz="2400" i="1" dirty="0">
              <a:latin typeface="+mj-lt"/>
            </a:endParaRPr>
          </a:p>
          <a:p>
            <a:pPr marL="342900" indent="-342900">
              <a:buFont typeface="Calibri Light" panose="020F0302020204030204" pitchFamily="34" charset="0"/>
              <a:buChar char="-"/>
            </a:pPr>
            <a:r>
              <a:rPr lang="fr-FR" sz="2400" b="1" i="1" dirty="0" err="1">
                <a:latin typeface="+mj-lt"/>
              </a:rPr>
              <a:t>Interpersonal</a:t>
            </a:r>
            <a:r>
              <a:rPr lang="fr-FR" sz="2400" b="1" i="1" dirty="0">
                <a:latin typeface="+mj-lt"/>
              </a:rPr>
              <a:t> </a:t>
            </a:r>
            <a:r>
              <a:rPr lang="fr-FR" sz="2400" b="1" i="1" dirty="0" err="1">
                <a:latin typeface="+mj-lt"/>
              </a:rPr>
              <a:t>Reactivity</a:t>
            </a:r>
            <a:r>
              <a:rPr lang="fr-FR" sz="2400" b="1" i="1" dirty="0">
                <a:latin typeface="+mj-lt"/>
              </a:rPr>
              <a:t> Index</a:t>
            </a:r>
            <a:r>
              <a:rPr lang="fr-FR" sz="2400" i="1" dirty="0">
                <a:latin typeface="+mj-lt"/>
              </a:rPr>
              <a:t> (IRI)</a:t>
            </a:r>
          </a:p>
          <a:p>
            <a:r>
              <a:rPr lang="fr-FR" sz="2000" dirty="0">
                <a:solidFill>
                  <a:schemeClr val="accent1"/>
                </a:solidFill>
                <a:latin typeface="+mj-lt"/>
              </a:rPr>
              <a:t>EC, PT and total score</a:t>
            </a:r>
          </a:p>
          <a:p>
            <a:endParaRPr lang="fr-FR" sz="2400" i="1" dirty="0">
              <a:latin typeface="+mj-lt"/>
            </a:endParaRPr>
          </a:p>
          <a:p>
            <a:pPr marL="342900" indent="-342900">
              <a:buFont typeface="Calibri Light" panose="020F0302020204030204" pitchFamily="34" charset="0"/>
              <a:buChar char="-"/>
            </a:pPr>
            <a:r>
              <a:rPr lang="fr-FR" sz="2400" b="1" i="1" dirty="0" err="1">
                <a:latin typeface="+mj-lt"/>
              </a:rPr>
              <a:t>Narcissistic</a:t>
            </a:r>
            <a:r>
              <a:rPr lang="fr-FR" sz="2400" b="1" i="1" dirty="0">
                <a:latin typeface="+mj-lt"/>
              </a:rPr>
              <a:t> </a:t>
            </a:r>
            <a:r>
              <a:rPr lang="fr-FR" sz="2400" b="1" i="1" dirty="0" err="1">
                <a:latin typeface="+mj-lt"/>
              </a:rPr>
              <a:t>Personality</a:t>
            </a:r>
            <a:r>
              <a:rPr lang="fr-FR" sz="2400" b="1" i="1" dirty="0">
                <a:latin typeface="+mj-lt"/>
              </a:rPr>
              <a:t> Inventory </a:t>
            </a:r>
            <a:r>
              <a:rPr lang="fr-FR" sz="2400" i="1" dirty="0">
                <a:latin typeface="+mj-lt"/>
              </a:rPr>
              <a:t>(NPI)</a:t>
            </a:r>
          </a:p>
          <a:p>
            <a:r>
              <a:rPr lang="fr-FR" sz="2000" dirty="0">
                <a:solidFill>
                  <a:schemeClr val="accent1"/>
                </a:solidFill>
                <a:latin typeface="+mj-lt"/>
              </a:rPr>
              <a:t>Leadership, </a:t>
            </a:r>
            <a:r>
              <a:rPr lang="fr-FR" sz="2000" dirty="0" err="1">
                <a:solidFill>
                  <a:schemeClr val="accent1"/>
                </a:solidFill>
                <a:latin typeface="+mj-lt"/>
              </a:rPr>
              <a:t>grandiosity</a:t>
            </a:r>
            <a:r>
              <a:rPr lang="fr-FR" sz="2000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fr-FR" sz="2000" dirty="0" err="1">
                <a:solidFill>
                  <a:schemeClr val="accent1"/>
                </a:solidFill>
                <a:latin typeface="+mj-lt"/>
              </a:rPr>
              <a:t>entitlement</a:t>
            </a:r>
            <a:r>
              <a:rPr lang="fr-FR" sz="2000" dirty="0">
                <a:solidFill>
                  <a:schemeClr val="accent1"/>
                </a:solidFill>
                <a:latin typeface="+mj-lt"/>
              </a:rPr>
              <a:t> and total score</a:t>
            </a:r>
          </a:p>
          <a:p>
            <a:endParaRPr lang="fr-FR" sz="2400" i="1" dirty="0">
              <a:latin typeface="+mj-lt"/>
            </a:endParaRPr>
          </a:p>
          <a:p>
            <a:pPr marL="342900" indent="-342900">
              <a:buFont typeface="Calibri Light" panose="020F0302020204030204" pitchFamily="34" charset="0"/>
              <a:buChar char="-"/>
            </a:pPr>
            <a:r>
              <a:rPr lang="fr-FR" sz="2400" b="1" i="1" dirty="0" err="1">
                <a:latin typeface="+mj-lt"/>
              </a:rPr>
              <a:t>Narcissistic</a:t>
            </a:r>
            <a:r>
              <a:rPr lang="fr-FR" sz="2400" b="1" i="1" dirty="0">
                <a:latin typeface="+mj-lt"/>
              </a:rPr>
              <a:t> Admiration and </a:t>
            </a:r>
            <a:r>
              <a:rPr lang="fr-FR" sz="2400" b="1" i="1" dirty="0" err="1">
                <a:latin typeface="+mj-lt"/>
              </a:rPr>
              <a:t>Rivalry</a:t>
            </a:r>
            <a:r>
              <a:rPr lang="fr-FR" sz="2400" b="1" i="1" dirty="0">
                <a:latin typeface="+mj-lt"/>
              </a:rPr>
              <a:t> Questionnaire </a:t>
            </a:r>
            <a:r>
              <a:rPr lang="fr-FR" sz="2400" i="1" dirty="0">
                <a:latin typeface="+mj-lt"/>
              </a:rPr>
              <a:t>(NARQ)</a:t>
            </a:r>
            <a:endParaRPr lang="fr-BE" sz="2400" i="1" dirty="0">
              <a:latin typeface="+mj-lt"/>
            </a:endParaRPr>
          </a:p>
          <a:p>
            <a:r>
              <a:rPr lang="fr-FR" sz="2000" dirty="0" err="1">
                <a:solidFill>
                  <a:schemeClr val="accent1"/>
                </a:solidFill>
                <a:latin typeface="+mj-lt"/>
              </a:rPr>
              <a:t>Strive</a:t>
            </a:r>
            <a:r>
              <a:rPr lang="fr-FR" sz="2000" dirty="0">
                <a:solidFill>
                  <a:schemeClr val="accent1"/>
                </a:solidFill>
                <a:latin typeface="+mj-lt"/>
              </a:rPr>
              <a:t> for </a:t>
            </a:r>
            <a:r>
              <a:rPr lang="fr-FR" sz="2000" dirty="0" err="1">
                <a:solidFill>
                  <a:schemeClr val="accent1"/>
                </a:solidFill>
                <a:latin typeface="+mj-lt"/>
              </a:rPr>
              <a:t>uniqueness</a:t>
            </a:r>
            <a:r>
              <a:rPr lang="fr-FR" sz="2000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fr-FR" sz="2000" dirty="0" err="1">
                <a:solidFill>
                  <a:schemeClr val="accent1"/>
                </a:solidFill>
                <a:latin typeface="+mj-lt"/>
              </a:rPr>
              <a:t>grandiosity</a:t>
            </a:r>
            <a:r>
              <a:rPr lang="fr-FR" sz="2000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fr-FR" sz="2000" dirty="0" err="1">
                <a:solidFill>
                  <a:schemeClr val="accent1"/>
                </a:solidFill>
                <a:latin typeface="+mj-lt"/>
              </a:rPr>
              <a:t>supremacy</a:t>
            </a:r>
            <a:r>
              <a:rPr lang="fr-FR" sz="2000" dirty="0">
                <a:solidFill>
                  <a:schemeClr val="accent1"/>
                </a:solidFill>
                <a:latin typeface="+mj-lt"/>
              </a:rPr>
              <a:t>, admiration</a:t>
            </a:r>
            <a:endParaRPr lang="fr-BE" sz="20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DB98A0-CAC1-4E90-865D-C67AFABA4543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dirty="0">
                <a:solidFill>
                  <a:prstClr val="black"/>
                </a:solidFill>
              </a:rPr>
              <a:t>: </a:t>
            </a:r>
            <a:r>
              <a:rPr lang="fr-FR" sz="1400" dirty="0" err="1">
                <a:solidFill>
                  <a:prstClr val="black"/>
                </a:solidFill>
              </a:rPr>
              <a:t>Narcissism</a:t>
            </a:r>
            <a:r>
              <a:rPr lang="fr-FR" sz="1400" dirty="0">
                <a:solidFill>
                  <a:prstClr val="black"/>
                </a:solidFill>
              </a:rPr>
              <a:t> – Conclusion</a:t>
            </a:r>
            <a:endParaRPr kumimoji="0" lang="fr-B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75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BB9FE8D-F240-4AD8-9527-82BED90EC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888" y="2415279"/>
            <a:ext cx="2521719" cy="187344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D7B2A8A-71B6-4A27-80E5-3F9C2A4DD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Method: </a:t>
            </a:r>
            <a:r>
              <a:rPr lang="fr-FR" dirty="0"/>
              <a:t>how to </a:t>
            </a:r>
            <a:r>
              <a:rPr lang="fr-FR" dirty="0" err="1"/>
              <a:t>measure</a:t>
            </a:r>
            <a:r>
              <a:rPr lang="fr-FR" dirty="0"/>
              <a:t> self-</a:t>
            </a:r>
            <a:r>
              <a:rPr lang="fr-FR" dirty="0" err="1"/>
              <a:t>priority</a:t>
            </a:r>
            <a:r>
              <a:rPr lang="fr-FR" dirty="0"/>
              <a:t> ? </a:t>
            </a:r>
            <a:endParaRPr lang="fr-BE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5AB09D8-643A-4AFB-BBBA-3A7FDBD01F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781" y="4457587"/>
            <a:ext cx="2605941" cy="19590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277F7B-26CD-42CB-AB09-DA70CA763E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4392" y="2429012"/>
            <a:ext cx="2574206" cy="1870898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C54E77-E750-481A-845D-DA4590609B37}"/>
              </a:ext>
            </a:extLst>
          </p:cNvPr>
          <p:cNvCxnSpPr>
            <a:cxnSpLocks/>
          </p:cNvCxnSpPr>
          <p:nvPr/>
        </p:nvCxnSpPr>
        <p:spPr>
          <a:xfrm>
            <a:off x="4515777" y="2098788"/>
            <a:ext cx="0" cy="4284000"/>
          </a:xfrm>
          <a:prstGeom prst="line">
            <a:avLst/>
          </a:prstGeom>
          <a:ln w="12700">
            <a:solidFill>
              <a:srgbClr val="C55A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F30CAA4-DBA9-4366-AA25-6C8215163790}"/>
              </a:ext>
            </a:extLst>
          </p:cNvPr>
          <p:cNvCxnSpPr>
            <a:cxnSpLocks/>
          </p:cNvCxnSpPr>
          <p:nvPr/>
        </p:nvCxnSpPr>
        <p:spPr>
          <a:xfrm flipH="1">
            <a:off x="1640753" y="4373556"/>
            <a:ext cx="576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B6798EA5-965D-418B-BA11-AF8208384653}"/>
              </a:ext>
            </a:extLst>
          </p:cNvPr>
          <p:cNvSpPr txBox="1"/>
          <p:nvPr/>
        </p:nvSpPr>
        <p:spPr>
          <a:xfrm>
            <a:off x="5088147" y="2017892"/>
            <a:ext cx="1702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EE864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Other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E864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-Perspective</a:t>
            </a:r>
            <a:endParaRPr kumimoji="0" lang="fr-BE" sz="1600" b="0" i="0" u="none" strike="noStrike" kern="1200" cap="none" spc="0" normalizeH="0" baseline="0" noProof="0" dirty="0">
              <a:ln>
                <a:noFill/>
              </a:ln>
              <a:solidFill>
                <a:srgbClr val="EE864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7E4D90-F5EC-45CA-A259-69088C0E2A84}"/>
              </a:ext>
            </a:extLst>
          </p:cNvPr>
          <p:cNvSpPr/>
          <p:nvPr/>
        </p:nvSpPr>
        <p:spPr>
          <a:xfrm>
            <a:off x="333845" y="2249084"/>
            <a:ext cx="2527939" cy="813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fr-FR" sz="1200" dirty="0">
                <a:solidFill>
                  <a:prstClr val="black"/>
                </a:solidFill>
              </a:rPr>
              <a:t>Samson et al., 2010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260558-3724-45B4-93C7-9D9C65AF31C8}"/>
              </a:ext>
            </a:extLst>
          </p:cNvPr>
          <p:cNvSpPr/>
          <p:nvPr/>
        </p:nvSpPr>
        <p:spPr>
          <a:xfrm>
            <a:off x="1948674" y="1560772"/>
            <a:ext cx="51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Attentional priority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6A9B175-0000-4588-9B6C-405DFE890F30}"/>
                  </a:ext>
                </a:extLst>
              </p:cNvPr>
              <p:cNvSpPr txBox="1"/>
              <p:nvPr/>
            </p:nvSpPr>
            <p:spPr>
              <a:xfrm>
                <a:off x="7956274" y="1740108"/>
                <a:ext cx="3900622" cy="4387868"/>
              </a:xfrm>
              <a:prstGeom prst="rect">
                <a:avLst/>
              </a:prstGeom>
              <a:ln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fr-FR" b="1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Self-</a:t>
                </a:r>
                <a:r>
                  <a:rPr lang="fr-FR" b="1" dirty="0" err="1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priority</a:t>
                </a:r>
                <a:r>
                  <a:rPr lang="fr-FR" b="1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 index =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fr-FR" dirty="0" smtClean="0">
                              <a:solidFill>
                                <a:schemeClr val="accent2"/>
                              </a:solidFill>
                            </a:rPr>
                            <m:t>rt</m:t>
                          </m:r>
                          <m:r>
                            <m:rPr>
                              <m:nor/>
                            </m:rPr>
                            <a:rPr lang="fr-FR" dirty="0" smtClean="0">
                              <a:solidFill>
                                <a:schemeClr val="accent2"/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dirty="0" smtClean="0">
                              <a:solidFill>
                                <a:schemeClr val="accent2"/>
                              </a:solidFill>
                            </a:rPr>
                            <m:t>other</m:t>
                          </m:r>
                          <m:r>
                            <m:rPr>
                              <m:nor/>
                            </m:rPr>
                            <a:rPr lang="fr-FR" dirty="0" smtClean="0">
                              <a:solidFill>
                                <a:schemeClr val="accent2"/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dirty="0" smtClean="0">
                              <a:solidFill>
                                <a:schemeClr val="accent2"/>
                              </a:solidFill>
                            </a:rPr>
                            <m:t>trials</m:t>
                          </m:r>
                          <m:r>
                            <m:rPr>
                              <m:nor/>
                            </m:rPr>
                            <a:rPr lang="fr-FR" dirty="0" smtClean="0">
                              <a:solidFill>
                                <a:schemeClr val="accent2"/>
                              </a:solidFill>
                            </a:rPr>
                            <m:t> – </m:t>
                          </m:r>
                          <m:r>
                            <m:rPr>
                              <m:nor/>
                            </m:rPr>
                            <a:rPr lang="fr-FR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rt</m:t>
                          </m:r>
                          <m:r>
                            <m:rPr>
                              <m:nor/>
                            </m:rPr>
                            <a:rPr lang="fr-FR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self</m:t>
                          </m:r>
                          <m:r>
                            <m:rPr>
                              <m:nor/>
                            </m:rPr>
                            <a:rPr lang="fr-FR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trials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fr-FR" b="0" i="0" dirty="0" smtClean="0">
                              <a:solidFill>
                                <a:schemeClr val="accent1"/>
                              </a:solidFill>
                            </a:rPr>
                            <m:t>rt</m:t>
                          </m:r>
                          <m:r>
                            <m:rPr>
                              <m:nor/>
                            </m:rPr>
                            <a:rPr lang="fr-FR" b="0" i="0" dirty="0" smtClean="0">
                              <a:solidFill>
                                <a:schemeClr val="accent1"/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b="0" i="0" dirty="0" smtClean="0">
                              <a:solidFill>
                                <a:schemeClr val="accent1"/>
                              </a:solidFill>
                            </a:rPr>
                            <m:t>total</m:t>
                          </m:r>
                          <m:r>
                            <m:rPr>
                              <m:nor/>
                            </m:rPr>
                            <a:rPr lang="fr-FR" dirty="0" smtClean="0">
                              <a:solidFill>
                                <a:schemeClr val="accent1"/>
                              </a:solidFill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fr-FR" dirty="0">
                  <a:latin typeface="+mj-lt"/>
                </a:endParaRPr>
              </a:p>
              <a:p>
                <a:pPr>
                  <a:lnSpc>
                    <a:spcPct val="150000"/>
                  </a:lnSpc>
                </a:pPr>
                <a:endParaRPr lang="fr-FR" dirty="0">
                  <a:latin typeface="+mj-lt"/>
                </a:endParaRPr>
              </a:p>
              <a:p>
                <a:r>
                  <a:rPr lang="fr-FR" i="1" dirty="0">
                    <a:latin typeface="+mj-lt"/>
                  </a:rPr>
                  <a:t>The </a:t>
                </a:r>
                <a:r>
                  <a:rPr lang="fr-FR" i="1" dirty="0" err="1">
                    <a:latin typeface="+mj-lt"/>
                  </a:rPr>
                  <a:t>extent</a:t>
                </a:r>
                <a:r>
                  <a:rPr lang="fr-FR" i="1" dirty="0">
                    <a:latin typeface="+mj-lt"/>
                  </a:rPr>
                  <a:t> one </a:t>
                </a:r>
                <a:r>
                  <a:rPr lang="fr-FR" i="1" dirty="0" err="1">
                    <a:latin typeface="+mj-lt"/>
                  </a:rPr>
                  <a:t>is</a:t>
                </a:r>
                <a:r>
                  <a:rPr lang="fr-FR" i="1" dirty="0">
                    <a:latin typeface="+mj-lt"/>
                  </a:rPr>
                  <a:t> </a:t>
                </a:r>
                <a:r>
                  <a:rPr lang="fr-FR" i="1" dirty="0" err="1">
                    <a:latin typeface="+mj-lt"/>
                  </a:rPr>
                  <a:t>faster</a:t>
                </a:r>
                <a:r>
                  <a:rPr lang="fr-FR" i="1" dirty="0">
                    <a:latin typeface="+mj-lt"/>
                  </a:rPr>
                  <a:t> </a:t>
                </a:r>
                <a:r>
                  <a:rPr lang="fr-FR" i="1" dirty="0" err="1">
                    <a:latin typeface="+mj-lt"/>
                  </a:rPr>
                  <a:t>when</a:t>
                </a:r>
                <a:r>
                  <a:rPr lang="fr-FR" i="1" dirty="0">
                    <a:latin typeface="+mj-lt"/>
                  </a:rPr>
                  <a:t> </a:t>
                </a:r>
                <a:r>
                  <a:rPr lang="fr-FR" i="1" dirty="0" err="1">
                    <a:latin typeface="+mj-lt"/>
                  </a:rPr>
                  <a:t>required</a:t>
                </a:r>
                <a:r>
                  <a:rPr lang="fr-FR" i="1" dirty="0">
                    <a:latin typeface="+mj-lt"/>
                  </a:rPr>
                  <a:t> to </a:t>
                </a:r>
                <a:r>
                  <a:rPr lang="fr-FR" i="1" dirty="0" err="1">
                    <a:latin typeface="+mj-lt"/>
                  </a:rPr>
                  <a:t>adopt</a:t>
                </a:r>
                <a:r>
                  <a:rPr lang="fr-FR" i="1" dirty="0">
                    <a:latin typeface="+mj-lt"/>
                  </a:rPr>
                  <a:t> the self perspective </a:t>
                </a:r>
                <a:r>
                  <a:rPr lang="fr-FR" i="1" dirty="0" err="1">
                    <a:latin typeface="+mj-lt"/>
                  </a:rPr>
                  <a:t>compared</a:t>
                </a:r>
                <a:r>
                  <a:rPr lang="fr-FR" i="1" dirty="0">
                    <a:latin typeface="+mj-lt"/>
                  </a:rPr>
                  <a:t> to the </a:t>
                </a:r>
                <a:r>
                  <a:rPr lang="fr-FR" i="1" dirty="0" err="1">
                    <a:latin typeface="+mj-lt"/>
                  </a:rPr>
                  <a:t>other’s</a:t>
                </a:r>
                <a:r>
                  <a:rPr lang="fr-FR" i="1" dirty="0">
                    <a:latin typeface="+mj-lt"/>
                  </a:rPr>
                  <a:t>.</a:t>
                </a:r>
              </a:p>
              <a:p>
                <a:endParaRPr lang="fr-FR" b="1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fr-FR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Congruent self-</a:t>
                </a:r>
                <a:r>
                  <a:rPr lang="fr-FR" dirty="0" err="1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priority</a:t>
                </a:r>
                <a:r>
                  <a:rPr lang="fr-FR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  index* </a:t>
                </a:r>
                <a:r>
                  <a:rPr lang="fr-FR" b="1" dirty="0">
                    <a:solidFill>
                      <a:schemeClr val="accent2">
                        <a:lumMod val="75000"/>
                      </a:schemeClr>
                    </a:solidFill>
                  </a:rPr>
                  <a:t>=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2"/>
                              </a:solidFill>
                            </a:rPr>
                            <m:t>rt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2"/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2"/>
                              </a:solidFill>
                            </a:rPr>
                            <m:t>other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2"/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b="0" i="0" dirty="0" smtClean="0">
                              <a:solidFill>
                                <a:schemeClr val="accent2"/>
                              </a:solidFill>
                            </a:rPr>
                            <m:t>cong</m:t>
                          </m:r>
                          <m:r>
                            <m:rPr>
                              <m:nor/>
                            </m:rPr>
                            <a:rPr lang="fr-FR" b="0" i="0" dirty="0" smtClean="0">
                              <a:solidFill>
                                <a:schemeClr val="accent2"/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2"/>
                              </a:solidFill>
                            </a:rPr>
                            <m:t>trials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2"/>
                              </a:solidFill>
                            </a:rPr>
                            <m:t> – 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rt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self</m:t>
                          </m:r>
                          <m:r>
                            <m:rPr>
                              <m:nor/>
                            </m:rPr>
                            <a:rPr lang="fr-FR" b="0" i="0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b="0" i="0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cong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</a:rPr>
                            <m:t>trials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1"/>
                              </a:solidFill>
                            </a:rPr>
                            <m:t>rt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1"/>
                              </a:solidFill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1"/>
                              </a:solidFill>
                            </a:rPr>
                            <m:t>total</m:t>
                          </m:r>
                          <m:r>
                            <m:rPr>
                              <m:nor/>
                            </m:rPr>
                            <a:rPr lang="fr-FR" dirty="0">
                              <a:solidFill>
                                <a:schemeClr val="accent1"/>
                              </a:solidFill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fr-FR" dirty="0">
                  <a:solidFill>
                    <a:schemeClr val="accent1"/>
                  </a:solidFill>
                  <a:latin typeface="+mj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i="1" dirty="0">
                    <a:latin typeface="+mj-lt"/>
                  </a:rPr>
                  <a:t>*In the absence of conflict</a:t>
                </a:r>
              </a:p>
            </p:txBody>
          </p:sp>
        </mc:Choice>
        <mc:Fallback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6A9B175-0000-4588-9B6C-405DFE890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274" y="1740108"/>
                <a:ext cx="3900622" cy="43878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ZoneTexte 96">
            <a:extLst>
              <a:ext uri="{FF2B5EF4-FFF2-40B4-BE49-F238E27FC236}">
                <a16:creationId xmlns:a16="http://schemas.microsoft.com/office/drawing/2014/main" id="{98FA1D83-2493-404F-B15A-DE32C4635592}"/>
              </a:ext>
            </a:extLst>
          </p:cNvPr>
          <p:cNvSpPr txBox="1"/>
          <p:nvPr/>
        </p:nvSpPr>
        <p:spPr>
          <a:xfrm rot="16200000">
            <a:off x="959906" y="3259723"/>
            <a:ext cx="1325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rgbClr val="142440"/>
                </a:solidFill>
                <a:latin typeface="Calibri Light" panose="020F0302020204030204"/>
              </a:rPr>
              <a:t>Congruent</a:t>
            </a:r>
            <a:endParaRPr kumimoji="0" lang="fr-BE" sz="1600" b="0" i="0" u="none" strike="noStrike" kern="1200" cap="none" spc="0" normalizeH="0" baseline="0" noProof="0" dirty="0">
              <a:ln>
                <a:noFill/>
              </a:ln>
              <a:solidFill>
                <a:srgbClr val="14244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ED3286D7-1CD2-47C0-82CA-009D84BE5D97}"/>
              </a:ext>
            </a:extLst>
          </p:cNvPr>
          <p:cNvSpPr txBox="1"/>
          <p:nvPr/>
        </p:nvSpPr>
        <p:spPr>
          <a:xfrm rot="16200000">
            <a:off x="917011" y="5253311"/>
            <a:ext cx="1325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982CB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Incongruent</a:t>
            </a:r>
            <a:endParaRPr kumimoji="0" lang="fr-BE" sz="1600" b="0" i="0" u="none" strike="noStrike" kern="1200" cap="none" spc="0" normalizeH="0" baseline="0" noProof="0" dirty="0">
              <a:ln>
                <a:noFill/>
              </a:ln>
              <a:solidFill>
                <a:srgbClr val="5982CB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E5F6A312-8D96-4F93-8898-4382191E20BD}"/>
              </a:ext>
            </a:extLst>
          </p:cNvPr>
          <p:cNvSpPr/>
          <p:nvPr/>
        </p:nvSpPr>
        <p:spPr>
          <a:xfrm rot="16200000">
            <a:off x="317917" y="4059798"/>
            <a:ext cx="17232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Congruency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00BFAA7-9FA3-4E3C-A340-8F708012DC31}"/>
              </a:ext>
            </a:extLst>
          </p:cNvPr>
          <p:cNvSpPr txBox="1"/>
          <p:nvPr/>
        </p:nvSpPr>
        <p:spPr>
          <a:xfrm>
            <a:off x="2334628" y="2027223"/>
            <a:ext cx="1559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Self-Perspective</a:t>
            </a:r>
            <a:endParaRPr kumimoji="0" lang="fr-BE" sz="16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717796B-CF54-4EE4-AE6A-215899E2DCF4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dirty="0">
                <a:solidFill>
                  <a:prstClr val="black"/>
                </a:solidFill>
              </a:rPr>
              <a:t>: </a:t>
            </a:r>
            <a:r>
              <a:rPr lang="fr-FR" sz="1400" dirty="0" err="1">
                <a:solidFill>
                  <a:prstClr val="black"/>
                </a:solidFill>
              </a:rPr>
              <a:t>Narcissism</a:t>
            </a:r>
            <a:r>
              <a:rPr lang="fr-FR" sz="1400" dirty="0">
                <a:solidFill>
                  <a:prstClr val="black"/>
                </a:solidFill>
              </a:rPr>
              <a:t> – Conclusion</a:t>
            </a:r>
            <a:endParaRPr kumimoji="0" lang="fr-B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A2057B-84BB-4F84-B1A7-DEBC7A988A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152" y="4452794"/>
            <a:ext cx="2553212" cy="191490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7863E8-2607-4AC3-BB90-B5F142324367}"/>
              </a:ext>
            </a:extLst>
          </p:cNvPr>
          <p:cNvSpPr txBox="1"/>
          <p:nvPr/>
        </p:nvSpPr>
        <p:spPr>
          <a:xfrm>
            <a:off x="2202394" y="4573398"/>
            <a:ext cx="2056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solidFill>
                  <a:srgbClr val="403D3D"/>
                </a:solidFill>
              </a:rPr>
              <a:t>Do </a:t>
            </a:r>
            <a:r>
              <a:rPr lang="fr-FR" sz="1600" b="1" i="1" dirty="0">
                <a:solidFill>
                  <a:srgbClr val="403D3D"/>
                </a:solidFill>
              </a:rPr>
              <a:t>YOU</a:t>
            </a:r>
            <a:r>
              <a:rPr lang="fr-FR" sz="1600" i="1" dirty="0">
                <a:solidFill>
                  <a:srgbClr val="403D3D"/>
                </a:solidFill>
              </a:rPr>
              <a:t> </a:t>
            </a:r>
            <a:r>
              <a:rPr lang="fr-FR" sz="1600" i="1" dirty="0" err="1">
                <a:solidFill>
                  <a:srgbClr val="403D3D"/>
                </a:solidFill>
              </a:rPr>
              <a:t>see</a:t>
            </a:r>
            <a:r>
              <a:rPr lang="fr-FR" sz="1600" i="1" dirty="0">
                <a:solidFill>
                  <a:srgbClr val="403D3D"/>
                </a:solidFill>
              </a:rPr>
              <a:t> 2 discs?</a:t>
            </a:r>
            <a:endParaRPr lang="fr-BE" sz="1600" i="1" dirty="0">
              <a:solidFill>
                <a:srgbClr val="403D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65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25" grpId="0" animBg="1"/>
      <p:bldP spid="97" grpId="0"/>
      <p:bldP spid="98" grpId="0"/>
      <p:bldP spid="99" grpId="0"/>
      <p:bldP spid="17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Graphique 7">
                <a:extLst>
                  <a:ext uri="{FF2B5EF4-FFF2-40B4-BE49-F238E27FC236}">
                    <a16:creationId xmlns:a16="http://schemas.microsoft.com/office/drawing/2014/main" id="{0CD74720-E556-4BFF-B5E9-A8907F0053A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43862892"/>
                  </p:ext>
                </p:extLst>
              </p:nvPr>
            </p:nvGraphicFramePr>
            <p:xfrm>
              <a:off x="275458" y="1463410"/>
              <a:ext cx="10125269" cy="498254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8" name="Graphique 7">
                <a:extLst>
                  <a:ext uri="{FF2B5EF4-FFF2-40B4-BE49-F238E27FC236}">
                    <a16:creationId xmlns:a16="http://schemas.microsoft.com/office/drawing/2014/main" id="{0CD74720-E556-4BFF-B5E9-A8907F0053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5458" y="1463410"/>
                <a:ext cx="10125269" cy="4982546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re 4">
            <a:extLst>
              <a:ext uri="{FF2B5EF4-FFF2-40B4-BE49-F238E27FC236}">
                <a16:creationId xmlns:a16="http://schemas.microsoft.com/office/drawing/2014/main" id="{0F0125FB-FF32-4B5F-A7CF-53688E7C3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 err="1"/>
              <a:t>Results</a:t>
            </a:r>
            <a:r>
              <a:rPr lang="fr-FR" b="1" dirty="0"/>
              <a:t>: </a:t>
            </a:r>
            <a:r>
              <a:rPr lang="fr-FR" dirty="0"/>
              <a:t>Distribution of self-</a:t>
            </a:r>
            <a:r>
              <a:rPr lang="fr-FR" dirty="0" err="1"/>
              <a:t>priority</a:t>
            </a:r>
            <a:r>
              <a:rPr lang="fr-FR" dirty="0"/>
              <a:t> scores</a:t>
            </a:r>
            <a:endParaRPr lang="fr-BE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65D9130-069C-42E2-AECD-D6F17BB3FE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7897" y="1675448"/>
            <a:ext cx="1678645" cy="123567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6EBCA2-E4EE-4484-962B-446BE411D3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3068" y="1690688"/>
            <a:ext cx="1663251" cy="123567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6BCC80C-7202-4DB1-9EA0-129D1B4CC206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dirty="0">
                <a:solidFill>
                  <a:prstClr val="black"/>
                </a:solidFill>
              </a:rPr>
              <a:t>: </a:t>
            </a:r>
            <a:r>
              <a:rPr lang="fr-FR" sz="1400" dirty="0" err="1">
                <a:solidFill>
                  <a:prstClr val="black"/>
                </a:solidFill>
              </a:rPr>
              <a:t>Narcissism</a:t>
            </a:r>
            <a:r>
              <a:rPr lang="fr-FR" sz="1400" dirty="0">
                <a:solidFill>
                  <a:prstClr val="black"/>
                </a:solidFill>
              </a:rPr>
              <a:t> – Conclusion</a:t>
            </a:r>
            <a:endParaRPr kumimoji="0" lang="fr-B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63F739-2E58-4F54-AFAE-E8AA6A6337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1154" y="3367322"/>
            <a:ext cx="2199760" cy="1708238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2B9D3D-7186-403A-A42E-789D37ABCCA5}"/>
              </a:ext>
            </a:extLst>
          </p:cNvPr>
          <p:cNvSpPr txBox="1"/>
          <p:nvPr/>
        </p:nvSpPr>
        <p:spPr>
          <a:xfrm>
            <a:off x="10681034" y="5075560"/>
            <a:ext cx="1322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Sui and </a:t>
            </a:r>
            <a:r>
              <a:rPr lang="fr-FR" sz="1000" dirty="0" err="1"/>
              <a:t>Humphreys</a:t>
            </a:r>
            <a:r>
              <a:rPr lang="fr-FR" sz="1000" dirty="0"/>
              <a:t>, 2015</a:t>
            </a:r>
            <a:endParaRPr lang="fr-BE" sz="1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2FBC59-30E7-4698-916B-0A70D141060B}"/>
              </a:ext>
            </a:extLst>
          </p:cNvPr>
          <p:cNvSpPr txBox="1"/>
          <p:nvPr/>
        </p:nvSpPr>
        <p:spPr>
          <a:xfrm>
            <a:off x="680224" y="6289288"/>
            <a:ext cx="162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 = 1496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6800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Graphique 7">
                <a:extLst>
                  <a:ext uri="{FF2B5EF4-FFF2-40B4-BE49-F238E27FC236}">
                    <a16:creationId xmlns:a16="http://schemas.microsoft.com/office/drawing/2014/main" id="{0CD74720-E556-4BFF-B5E9-A8907F0053A6}"/>
                  </a:ext>
                </a:extLst>
              </p:cNvPr>
              <p:cNvGraphicFramePr/>
              <p:nvPr>
                <p:extLst/>
              </p:nvPr>
            </p:nvGraphicFramePr>
            <p:xfrm>
              <a:off x="275458" y="1463410"/>
              <a:ext cx="10125269" cy="498254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8" name="Graphique 7">
                <a:extLst>
                  <a:ext uri="{FF2B5EF4-FFF2-40B4-BE49-F238E27FC236}">
                    <a16:creationId xmlns:a16="http://schemas.microsoft.com/office/drawing/2014/main" id="{0CD74720-E556-4BFF-B5E9-A8907F0053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5458" y="1463410"/>
                <a:ext cx="10125269" cy="4982546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F9EA6007-838A-4769-9960-9B2B1F26A3FA}"/>
              </a:ext>
            </a:extLst>
          </p:cNvPr>
          <p:cNvSpPr/>
          <p:nvPr/>
        </p:nvSpPr>
        <p:spPr>
          <a:xfrm>
            <a:off x="990863" y="1851400"/>
            <a:ext cx="6084000" cy="3636000"/>
          </a:xfrm>
          <a:prstGeom prst="rect">
            <a:avLst/>
          </a:prstGeom>
          <a:noFill/>
          <a:ln w="28575" cap="flat" cmpd="sng" algn="ctr">
            <a:solidFill>
              <a:schemeClr val="accent2">
                <a:lumMod val="50000"/>
              </a:schemeClr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17DE054-047C-4B92-BB04-5EFA7F1C412F}"/>
              </a:ext>
            </a:extLst>
          </p:cNvPr>
          <p:cNvSpPr txBox="1"/>
          <p:nvPr/>
        </p:nvSpPr>
        <p:spPr>
          <a:xfrm>
            <a:off x="1443424" y="2280027"/>
            <a:ext cx="3819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 err="1">
                <a:solidFill>
                  <a:schemeClr val="accent2">
                    <a:lumMod val="50000"/>
                  </a:schemeClr>
                </a:solidFill>
              </a:rPr>
              <a:t>Other-centred</a:t>
            </a:r>
            <a:r>
              <a:rPr lang="fr-FR" sz="2400" i="1" dirty="0">
                <a:solidFill>
                  <a:schemeClr val="accent2">
                    <a:lumMod val="50000"/>
                  </a:schemeClr>
                </a:solidFill>
              </a:rPr>
              <a:t> participants</a:t>
            </a:r>
            <a:endParaRPr lang="fr-BE" sz="2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0F0125FB-FF32-4B5F-A7CF-53688E7C3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 err="1"/>
              <a:t>Results</a:t>
            </a:r>
            <a:r>
              <a:rPr lang="fr-FR" b="1" dirty="0"/>
              <a:t>: </a:t>
            </a:r>
            <a:r>
              <a:rPr lang="fr-FR" dirty="0"/>
              <a:t>Distribution of self-</a:t>
            </a:r>
            <a:r>
              <a:rPr lang="fr-FR" dirty="0" err="1"/>
              <a:t>priority</a:t>
            </a:r>
            <a:r>
              <a:rPr lang="fr-FR" dirty="0"/>
              <a:t> scores</a:t>
            </a:r>
            <a:endParaRPr lang="fr-BE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6BCC80C-7202-4DB1-9EA0-129D1B4CC206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dirty="0">
                <a:solidFill>
                  <a:prstClr val="black"/>
                </a:solidFill>
              </a:rPr>
              <a:t>: </a:t>
            </a:r>
            <a:r>
              <a:rPr lang="fr-FR" sz="1400" dirty="0" err="1">
                <a:solidFill>
                  <a:prstClr val="black"/>
                </a:solidFill>
              </a:rPr>
              <a:t>Narcissism</a:t>
            </a:r>
            <a:r>
              <a:rPr lang="fr-FR" sz="1400" dirty="0">
                <a:solidFill>
                  <a:prstClr val="black"/>
                </a:solidFill>
              </a:rPr>
              <a:t> – Conclusion</a:t>
            </a:r>
            <a:endParaRPr kumimoji="0" lang="fr-B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2FBC59-30E7-4698-916B-0A70D141060B}"/>
              </a:ext>
            </a:extLst>
          </p:cNvPr>
          <p:cNvSpPr txBox="1"/>
          <p:nvPr/>
        </p:nvSpPr>
        <p:spPr>
          <a:xfrm>
            <a:off x="680224" y="6289288"/>
            <a:ext cx="1628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 = 1496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9327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CAB8C3-DBD4-40D2-961F-3683E8635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fr-FR" b="1" dirty="0" err="1"/>
              <a:t>Results</a:t>
            </a:r>
            <a:r>
              <a:rPr lang="fr-FR" b="1" dirty="0"/>
              <a:t>: </a:t>
            </a:r>
            <a:r>
              <a:rPr lang="fr-FR" dirty="0"/>
              <a:t>Self-</a:t>
            </a:r>
            <a:r>
              <a:rPr lang="fr-FR" dirty="0" err="1"/>
              <a:t>priority</a:t>
            </a:r>
            <a:r>
              <a:rPr lang="fr-FR" dirty="0"/>
              <a:t> </a:t>
            </a:r>
            <a:r>
              <a:rPr lang="fr-FR" dirty="0" err="1"/>
              <a:t>according</a:t>
            </a:r>
            <a:r>
              <a:rPr lang="fr-FR" dirty="0"/>
              <a:t> to </a:t>
            </a:r>
            <a:r>
              <a:rPr lang="fr-FR" dirty="0" err="1"/>
              <a:t>gender</a:t>
            </a:r>
            <a:r>
              <a:rPr lang="fr-FR" dirty="0"/>
              <a:t> and </a:t>
            </a:r>
            <a:r>
              <a:rPr lang="fr-FR" dirty="0" err="1"/>
              <a:t>age</a:t>
            </a:r>
            <a:endParaRPr lang="fr-BE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DAD283B9-4AF3-4D48-B879-5037D35C3F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7047" y="1479985"/>
            <a:ext cx="8685844" cy="51218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8ACF4B5-D094-4AF6-81CC-47CB674DB028}"/>
              </a:ext>
            </a:extLst>
          </p:cNvPr>
          <p:cNvSpPr txBox="1"/>
          <p:nvPr/>
        </p:nvSpPr>
        <p:spPr>
          <a:xfrm>
            <a:off x="7710311" y="2325511"/>
            <a:ext cx="425464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fr-FR" dirty="0">
                <a:latin typeface="+mj-lt"/>
                <a:sym typeface="Wingdings" panose="05000000000000000000" pitchFamily="2" charset="2"/>
              </a:rPr>
              <a:t>Men tend to </a:t>
            </a:r>
            <a:r>
              <a:rPr lang="fr-FR" dirty="0" err="1">
                <a:latin typeface="+mj-lt"/>
                <a:sym typeface="Wingdings" panose="05000000000000000000" pitchFamily="2" charset="2"/>
              </a:rPr>
              <a:t>be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more self-</a:t>
            </a:r>
            <a:r>
              <a:rPr lang="fr-FR" dirty="0" err="1">
                <a:latin typeface="+mj-lt"/>
                <a:sym typeface="Wingdings" panose="05000000000000000000" pitchFamily="2" charset="2"/>
              </a:rPr>
              <a:t>centred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</a:t>
            </a:r>
            <a:r>
              <a:rPr lang="fr-FR" dirty="0" err="1">
                <a:latin typeface="+mj-lt"/>
                <a:sym typeface="Wingdings" panose="05000000000000000000" pitchFamily="2" charset="2"/>
              </a:rPr>
              <a:t>than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</a:t>
            </a:r>
            <a:r>
              <a:rPr lang="fr-FR" dirty="0" err="1">
                <a:latin typeface="+mj-lt"/>
                <a:sym typeface="Wingdings" panose="05000000000000000000" pitchFamily="2" charset="2"/>
              </a:rPr>
              <a:t>women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</a:t>
            </a:r>
            <a:r>
              <a:rPr lang="fr-FR" sz="1200" dirty="0">
                <a:latin typeface="+mj-lt"/>
                <a:sym typeface="Wingdings" panose="05000000000000000000" pitchFamily="2" charset="2"/>
              </a:rPr>
              <a:t>(e.g., Kirkland et al.,2013)</a:t>
            </a:r>
          </a:p>
          <a:p>
            <a:r>
              <a:rPr lang="fr-FR" dirty="0">
                <a:latin typeface="+mj-lt"/>
                <a:sym typeface="Wingdings" panose="05000000000000000000" pitchFamily="2" charset="2"/>
              </a:rPr>
              <a:t>	t(1494) = 2.203; </a:t>
            </a:r>
            <a:r>
              <a:rPr lang="fr-FR" i="1" dirty="0">
                <a:latin typeface="+mj-lt"/>
                <a:sym typeface="Wingdings" panose="05000000000000000000" pitchFamily="2" charset="2"/>
              </a:rPr>
              <a:t>p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= .028</a:t>
            </a:r>
          </a:p>
          <a:p>
            <a:endParaRPr lang="fr-FR" dirty="0">
              <a:latin typeface="+mj-lt"/>
              <a:sym typeface="Wingdings" panose="05000000000000000000" pitchFamily="2" charset="2"/>
            </a:endParaRPr>
          </a:p>
          <a:p>
            <a:endParaRPr lang="fr-FR" dirty="0">
              <a:latin typeface="+mj-lt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FR" dirty="0" err="1">
                <a:latin typeface="+mj-lt"/>
                <a:sym typeface="Wingdings" panose="05000000000000000000" pitchFamily="2" charset="2"/>
              </a:rPr>
              <a:t>Quadratic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relation </a:t>
            </a:r>
            <a:r>
              <a:rPr lang="fr-FR" dirty="0" err="1">
                <a:latin typeface="+mj-lt"/>
                <a:sym typeface="Wingdings" panose="05000000000000000000" pitchFamily="2" charset="2"/>
              </a:rPr>
              <a:t>between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</a:t>
            </a:r>
            <a:r>
              <a:rPr lang="fr-FR" dirty="0" err="1">
                <a:latin typeface="+mj-lt"/>
                <a:sym typeface="Wingdings" panose="05000000000000000000" pitchFamily="2" charset="2"/>
              </a:rPr>
              <a:t>age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and self-</a:t>
            </a:r>
            <a:r>
              <a:rPr lang="fr-FR" dirty="0" err="1">
                <a:latin typeface="+mj-lt"/>
                <a:sym typeface="Wingdings" panose="05000000000000000000" pitchFamily="2" charset="2"/>
              </a:rPr>
              <a:t>priority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</a:t>
            </a:r>
            <a:r>
              <a:rPr lang="fr-FR" sz="1200" dirty="0">
                <a:latin typeface="+mj-lt"/>
                <a:sym typeface="Wingdings" panose="05000000000000000000" pitchFamily="2" charset="2"/>
              </a:rPr>
              <a:t>(Riva et al., 2016)</a:t>
            </a:r>
          </a:p>
          <a:p>
            <a:pPr lvl="1"/>
            <a:r>
              <a:rPr lang="fr-FR" dirty="0">
                <a:latin typeface="+mj-lt"/>
                <a:sym typeface="Wingdings" panose="05000000000000000000" pitchFamily="2" charset="2"/>
              </a:rPr>
              <a:t>	</a:t>
            </a:r>
            <a:r>
              <a:rPr lang="fr-FR" i="1" dirty="0">
                <a:latin typeface="+mj-lt"/>
                <a:sym typeface="Wingdings" panose="05000000000000000000" pitchFamily="2" charset="2"/>
              </a:rPr>
              <a:t>B</a:t>
            </a:r>
            <a:r>
              <a:rPr lang="fr-FR" sz="1400" i="1" dirty="0">
                <a:latin typeface="+mj-lt"/>
                <a:sym typeface="Wingdings" panose="05000000000000000000" pitchFamily="2" charset="2"/>
              </a:rPr>
              <a:t>age</a:t>
            </a:r>
            <a:r>
              <a:rPr lang="fr-FR" sz="1400" i="1" baseline="30000" dirty="0">
                <a:latin typeface="+mj-lt"/>
                <a:sym typeface="Wingdings" panose="05000000000000000000" pitchFamily="2" charset="2"/>
              </a:rPr>
              <a:t>2</a:t>
            </a:r>
            <a:r>
              <a:rPr lang="fr-FR" i="1" baseline="30000" dirty="0">
                <a:latin typeface="+mj-lt"/>
                <a:sym typeface="Wingdings" panose="05000000000000000000" pitchFamily="2" charset="2"/>
              </a:rPr>
              <a:t> 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= 5.400E-5</a:t>
            </a:r>
            <a:r>
              <a:rPr lang="fr-FR" i="1" dirty="0">
                <a:latin typeface="+mj-lt"/>
                <a:sym typeface="Wingdings" panose="05000000000000000000" pitchFamily="2" charset="2"/>
              </a:rPr>
              <a:t>; p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= .007</a:t>
            </a:r>
          </a:p>
          <a:p>
            <a:endParaRPr lang="fr-FR" dirty="0">
              <a:latin typeface="+mj-lt"/>
              <a:sym typeface="Wingdings" panose="05000000000000000000" pitchFamily="2" charset="2"/>
            </a:endParaRPr>
          </a:p>
          <a:p>
            <a:endParaRPr lang="fr-FR" dirty="0">
              <a:latin typeface="+mj-lt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FR" dirty="0" err="1">
                <a:latin typeface="+mj-lt"/>
                <a:sym typeface="Wingdings" panose="05000000000000000000" pitchFamily="2" charset="2"/>
              </a:rPr>
              <a:t>Between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26 and 35yo, </a:t>
            </a:r>
            <a:r>
              <a:rPr lang="fr-FR" dirty="0" err="1">
                <a:latin typeface="+mj-lt"/>
                <a:sym typeface="Wingdings" panose="05000000000000000000" pitchFamily="2" charset="2"/>
              </a:rPr>
              <a:t>women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tend to </a:t>
            </a:r>
            <a:r>
              <a:rPr lang="fr-FR" dirty="0" err="1">
                <a:latin typeface="+mj-lt"/>
                <a:sym typeface="Wingdings" panose="05000000000000000000" pitchFamily="2" charset="2"/>
              </a:rPr>
              <a:t>decrease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on self-</a:t>
            </a:r>
            <a:r>
              <a:rPr lang="fr-FR" dirty="0" err="1">
                <a:latin typeface="+mj-lt"/>
                <a:sym typeface="Wingdings" panose="05000000000000000000" pitchFamily="2" charset="2"/>
              </a:rPr>
              <a:t>priority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</a:t>
            </a:r>
            <a:r>
              <a:rPr lang="fr-FR" dirty="0" err="1">
                <a:latin typeface="+mj-lt"/>
                <a:sym typeface="Wingdings" panose="05000000000000000000" pitchFamily="2" charset="2"/>
              </a:rPr>
              <a:t>while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 men tend to </a:t>
            </a:r>
            <a:r>
              <a:rPr lang="fr-FR" dirty="0" err="1">
                <a:latin typeface="+mj-lt"/>
                <a:sym typeface="Wingdings" panose="05000000000000000000" pitchFamily="2" charset="2"/>
              </a:rPr>
              <a:t>increase</a:t>
            </a:r>
            <a:endParaRPr lang="fr-FR" dirty="0">
              <a:latin typeface="+mj-lt"/>
              <a:sym typeface="Wingdings" panose="05000000000000000000" pitchFamily="2" charset="2"/>
            </a:endParaRPr>
          </a:p>
          <a:p>
            <a:r>
              <a:rPr lang="fr-FR" dirty="0">
                <a:latin typeface="+mj-lt"/>
                <a:sym typeface="Wingdings" panose="05000000000000000000" pitchFamily="2" charset="2"/>
              </a:rPr>
              <a:t>	t(206) = 3.020; </a:t>
            </a:r>
            <a:r>
              <a:rPr lang="fr-FR" i="1" dirty="0">
                <a:latin typeface="+mj-lt"/>
                <a:sym typeface="Wingdings" panose="05000000000000000000" pitchFamily="2" charset="2"/>
              </a:rPr>
              <a:t>p </a:t>
            </a:r>
            <a:r>
              <a:rPr lang="fr-FR" dirty="0">
                <a:latin typeface="+mj-lt"/>
                <a:sym typeface="Wingdings" panose="05000000000000000000" pitchFamily="2" charset="2"/>
              </a:rPr>
              <a:t>= .003</a:t>
            </a:r>
            <a:endParaRPr lang="fr-BE" dirty="0">
              <a:latin typeface="+mj-lt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3ED5444-AF37-4A69-9B66-CE8A392147BC}"/>
              </a:ext>
            </a:extLst>
          </p:cNvPr>
          <p:cNvSpPr txBox="1"/>
          <p:nvPr/>
        </p:nvSpPr>
        <p:spPr>
          <a:xfrm>
            <a:off x="3601156" y="6050717"/>
            <a:ext cx="69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</a:rPr>
              <a:t>Age</a:t>
            </a:r>
            <a:endParaRPr lang="fr-BE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FDC2A9D-8749-448A-9165-259A4D979FAB}"/>
              </a:ext>
            </a:extLst>
          </p:cNvPr>
          <p:cNvSpPr txBox="1"/>
          <p:nvPr/>
        </p:nvSpPr>
        <p:spPr>
          <a:xfrm>
            <a:off x="203601" y="2464981"/>
            <a:ext cx="492443" cy="29130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Self-</a:t>
            </a:r>
            <a:r>
              <a:rPr lang="fr-FR" sz="20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priority</a:t>
            </a:r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 index scores</a:t>
            </a:r>
            <a:endParaRPr lang="fr-BE" sz="20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3B1913C-99EE-4B68-BD58-876F1BB8D822}"/>
              </a:ext>
            </a:extLst>
          </p:cNvPr>
          <p:cNvCxnSpPr/>
          <p:nvPr/>
        </p:nvCxnSpPr>
        <p:spPr>
          <a:xfrm>
            <a:off x="1042219" y="2723535"/>
            <a:ext cx="5673213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17900CF1-DE18-48E4-A9CB-C9033BF6B86C}"/>
              </a:ext>
            </a:extLst>
          </p:cNvPr>
          <p:cNvSpPr txBox="1"/>
          <p:nvPr/>
        </p:nvSpPr>
        <p:spPr>
          <a:xfrm rot="5400000">
            <a:off x="1185297" y="2640053"/>
            <a:ext cx="400110" cy="68626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sz="1400" dirty="0">
                <a:solidFill>
                  <a:srgbClr val="C15811"/>
                </a:solidFill>
                <a:latin typeface="+mj-lt"/>
              </a:rPr>
              <a:t>OTHER</a:t>
            </a:r>
            <a:endParaRPr lang="fr-BE" sz="1600" dirty="0">
              <a:solidFill>
                <a:srgbClr val="C15811"/>
              </a:solidFill>
              <a:latin typeface="+mj-lt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B9C7565-5794-461B-BB1D-A7DF644BDDFB}"/>
              </a:ext>
            </a:extLst>
          </p:cNvPr>
          <p:cNvSpPr txBox="1"/>
          <p:nvPr/>
        </p:nvSpPr>
        <p:spPr>
          <a:xfrm rot="5400000">
            <a:off x="1203608" y="2117087"/>
            <a:ext cx="430887" cy="68626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sz="14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SELF</a:t>
            </a:r>
            <a:endParaRPr lang="fr-BE" sz="1400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732518D-061B-4398-8535-5936D896CF0B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dirty="0">
                <a:solidFill>
                  <a:prstClr val="black"/>
                </a:solidFill>
              </a:rPr>
              <a:t>: </a:t>
            </a:r>
            <a:r>
              <a:rPr lang="fr-FR" sz="1400" dirty="0" err="1">
                <a:solidFill>
                  <a:prstClr val="black"/>
                </a:solidFill>
              </a:rPr>
              <a:t>Narcissism</a:t>
            </a:r>
            <a:r>
              <a:rPr lang="fr-FR" sz="1400" dirty="0">
                <a:solidFill>
                  <a:prstClr val="black"/>
                </a:solidFill>
              </a:rPr>
              <a:t> – Conclusion</a:t>
            </a:r>
            <a:endParaRPr kumimoji="0" lang="fr-B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7EFBEB3-2AB0-4D62-9129-955F02D48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9073" y="1568465"/>
            <a:ext cx="3752020" cy="2198845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904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6CB70BD0-2195-48F3-97AF-A609DB979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782" y="1330713"/>
            <a:ext cx="8722993" cy="514380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ECAB8C3-DBD4-40D2-961F-3683E8635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fr-FR" b="1" dirty="0" err="1"/>
              <a:t>Results</a:t>
            </a:r>
            <a:r>
              <a:rPr lang="fr-FR" b="1" dirty="0"/>
              <a:t>: </a:t>
            </a:r>
            <a:r>
              <a:rPr lang="fr-FR" dirty="0"/>
              <a:t>Self-</a:t>
            </a:r>
            <a:r>
              <a:rPr lang="fr-FR" dirty="0" err="1"/>
              <a:t>priority</a:t>
            </a:r>
            <a:r>
              <a:rPr lang="fr-FR" dirty="0"/>
              <a:t> con </a:t>
            </a:r>
            <a:r>
              <a:rPr lang="fr-FR" dirty="0" err="1"/>
              <a:t>according</a:t>
            </a:r>
            <a:r>
              <a:rPr lang="fr-FR" dirty="0"/>
              <a:t> to </a:t>
            </a:r>
            <a:r>
              <a:rPr lang="fr-FR" dirty="0" err="1"/>
              <a:t>gender</a:t>
            </a:r>
            <a:r>
              <a:rPr lang="fr-FR" dirty="0"/>
              <a:t> and </a:t>
            </a:r>
            <a:r>
              <a:rPr lang="fr-FR" dirty="0" err="1"/>
              <a:t>age</a:t>
            </a:r>
            <a:endParaRPr lang="fr-BE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3ED5444-AF37-4A69-9B66-CE8A392147BC}"/>
              </a:ext>
            </a:extLst>
          </p:cNvPr>
          <p:cNvSpPr txBox="1"/>
          <p:nvPr/>
        </p:nvSpPr>
        <p:spPr>
          <a:xfrm>
            <a:off x="3601156" y="6050717"/>
            <a:ext cx="69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</a:rPr>
              <a:t>Age</a:t>
            </a:r>
            <a:endParaRPr lang="fr-BE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FDC2A9D-8749-448A-9165-259A4D979FAB}"/>
              </a:ext>
            </a:extLst>
          </p:cNvPr>
          <p:cNvSpPr txBox="1"/>
          <p:nvPr/>
        </p:nvSpPr>
        <p:spPr>
          <a:xfrm>
            <a:off x="199782" y="1479985"/>
            <a:ext cx="461665" cy="314281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Self-</a:t>
            </a:r>
            <a:r>
              <a:rPr lang="fr-FR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priority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 con scores</a:t>
            </a:r>
            <a:endParaRPr lang="fr-BE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3B1913C-99EE-4B68-BD58-876F1BB8D822}"/>
              </a:ext>
            </a:extLst>
          </p:cNvPr>
          <p:cNvCxnSpPr/>
          <p:nvPr/>
        </p:nvCxnSpPr>
        <p:spPr>
          <a:xfrm>
            <a:off x="1036320" y="2025887"/>
            <a:ext cx="5472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390E27CA-BC75-4E1C-A4ED-805D38107A63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dirty="0">
                <a:solidFill>
                  <a:prstClr val="black"/>
                </a:solidFill>
              </a:rPr>
              <a:t>: </a:t>
            </a:r>
            <a:r>
              <a:rPr lang="fr-FR" sz="1400" dirty="0" err="1">
                <a:solidFill>
                  <a:prstClr val="black"/>
                </a:solidFill>
              </a:rPr>
              <a:t>Narcissism</a:t>
            </a:r>
            <a:r>
              <a:rPr lang="fr-FR" sz="1400" dirty="0">
                <a:solidFill>
                  <a:prstClr val="black"/>
                </a:solidFill>
              </a:rPr>
              <a:t> – Conclusion</a:t>
            </a:r>
            <a:endParaRPr kumimoji="0" lang="fr-BE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647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486EEE8-2A65-42D3-8A13-034DEFB3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+mj-lt"/>
              </a:rPr>
              <a:t>Do </a:t>
            </a:r>
            <a:r>
              <a:rPr lang="fr-FR" dirty="0" err="1">
                <a:latin typeface="+mj-lt"/>
              </a:rPr>
              <a:t>we</a:t>
            </a:r>
            <a:r>
              <a:rPr lang="fr-FR" dirty="0">
                <a:latin typeface="+mj-lt"/>
              </a:rPr>
              <a:t> tend to </a:t>
            </a:r>
            <a:r>
              <a:rPr lang="fr-FR" dirty="0" err="1">
                <a:latin typeface="+mj-lt"/>
              </a:rPr>
              <a:t>prioritize</a:t>
            </a:r>
            <a:r>
              <a:rPr lang="fr-FR" dirty="0">
                <a:latin typeface="+mj-lt"/>
              </a:rPr>
              <a:t> </a:t>
            </a:r>
            <a:r>
              <a:rPr lang="fr-FR" dirty="0" err="1">
                <a:latin typeface="+mj-lt"/>
              </a:rPr>
              <a:t>our</a:t>
            </a:r>
            <a:r>
              <a:rPr lang="fr-FR" dirty="0">
                <a:latin typeface="+mj-lt"/>
              </a:rPr>
              <a:t> </a:t>
            </a:r>
            <a:r>
              <a:rPr lang="fr-FR" dirty="0" err="1">
                <a:latin typeface="+mj-lt"/>
              </a:rPr>
              <a:t>own</a:t>
            </a:r>
            <a:r>
              <a:rPr lang="fr-FR" dirty="0">
                <a:latin typeface="+mj-lt"/>
              </a:rPr>
              <a:t> perspective ?</a:t>
            </a:r>
          </a:p>
          <a:p>
            <a:pPr marL="0" indent="0">
              <a:buNone/>
            </a:pPr>
            <a:r>
              <a:rPr lang="fr-FR" i="1" dirty="0">
                <a:latin typeface="+mj-lt"/>
                <a:sym typeface="Wingdings" panose="05000000000000000000" pitchFamily="2" charset="2"/>
              </a:rPr>
              <a:t>	</a:t>
            </a:r>
            <a:endParaRPr lang="fr-FR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D07C7E-5901-41B8-9E9F-7CF638DE3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060" y="2499711"/>
            <a:ext cx="2708872" cy="22774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17E0BF1-74DB-4D50-B270-6162ED48E8C5}"/>
              </a:ext>
            </a:extLst>
          </p:cNvPr>
          <p:cNvSpPr txBox="1"/>
          <p:nvPr/>
        </p:nvSpPr>
        <p:spPr>
          <a:xfrm>
            <a:off x="2766307" y="2333993"/>
            <a:ext cx="501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X</a:t>
            </a:r>
            <a:endParaRPr lang="fr-BE" sz="66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B89DBFB-5659-47CC-958F-AAAB8DDB8B56}"/>
              </a:ext>
            </a:extLst>
          </p:cNvPr>
          <p:cNvSpPr txBox="1"/>
          <p:nvPr/>
        </p:nvSpPr>
        <p:spPr>
          <a:xfrm>
            <a:off x="1152181" y="4913735"/>
            <a:ext cx="10201619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fr-FR" sz="2000" i="1" dirty="0">
                <a:latin typeface="+mj-lt"/>
                <a:sym typeface="Wingdings" panose="05000000000000000000" pitchFamily="2" charset="2"/>
              </a:rPr>
              <a:t>Large </a:t>
            </a:r>
            <a:r>
              <a:rPr lang="fr-FR" sz="2000" i="1" dirty="0" err="1">
                <a:latin typeface="+mj-lt"/>
                <a:sym typeface="Wingdings" panose="05000000000000000000" pitchFamily="2" charset="2"/>
              </a:rPr>
              <a:t>variety</a:t>
            </a:r>
            <a:r>
              <a:rPr lang="fr-FR" sz="2000" i="1" dirty="0">
                <a:latin typeface="+mj-lt"/>
                <a:sym typeface="Wingdings" panose="05000000000000000000" pitchFamily="2" charset="2"/>
              </a:rPr>
              <a:t> of profiles’ </a:t>
            </a:r>
            <a:r>
              <a:rPr lang="fr-FR" sz="2000" i="1" dirty="0" err="1">
                <a:latin typeface="+mj-lt"/>
                <a:sym typeface="Wingdings" panose="05000000000000000000" pitchFamily="2" charset="2"/>
              </a:rPr>
              <a:t>tendency</a:t>
            </a:r>
            <a:r>
              <a:rPr lang="fr-FR" sz="2000" i="1" dirty="0">
                <a:latin typeface="+mj-lt"/>
                <a:sym typeface="Wingdings" panose="05000000000000000000" pitchFamily="2" charset="2"/>
              </a:rPr>
              <a:t> 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fr-FR" sz="2000" i="1" dirty="0" err="1">
                <a:latin typeface="+mj-lt"/>
                <a:sym typeface="Wingdings" panose="05000000000000000000" pitchFamily="2" charset="2"/>
              </a:rPr>
              <a:t>Individuals</a:t>
            </a:r>
            <a:r>
              <a:rPr lang="fr-FR" sz="2000" i="1" dirty="0">
                <a:latin typeface="+mj-lt"/>
                <a:sym typeface="Wingdings" panose="05000000000000000000" pitchFamily="2" charset="2"/>
              </a:rPr>
              <a:t> tend to </a:t>
            </a:r>
            <a:r>
              <a:rPr lang="fr-FR" sz="2000" i="1" dirty="0" err="1">
                <a:latin typeface="+mj-lt"/>
                <a:sym typeface="Wingdings" panose="05000000000000000000" pitchFamily="2" charset="2"/>
              </a:rPr>
              <a:t>be</a:t>
            </a:r>
            <a:r>
              <a:rPr lang="fr-FR" sz="2000" i="1" dirty="0">
                <a:latin typeface="+mj-lt"/>
                <a:sym typeface="Wingdings" panose="05000000000000000000" pitchFamily="2" charset="2"/>
              </a:rPr>
              <a:t> more </a:t>
            </a:r>
            <a:r>
              <a:rPr lang="fr-FR" sz="2000" i="1" dirty="0" err="1">
                <a:latin typeface="Calibri Light" panose="020F0302020204030204"/>
              </a:rPr>
              <a:t>focused</a:t>
            </a:r>
            <a:r>
              <a:rPr lang="fr-FR" sz="2000" i="1" dirty="0">
                <a:latin typeface="Calibri Light" panose="020F0302020204030204"/>
              </a:rPr>
              <a:t> on the </a:t>
            </a:r>
            <a:r>
              <a:rPr lang="fr-FR" sz="2000" i="1" dirty="0" err="1">
                <a:solidFill>
                  <a:schemeClr val="accent2"/>
                </a:solidFill>
                <a:latin typeface="Calibri Light" panose="020F0302020204030204"/>
              </a:rPr>
              <a:t>other’s</a:t>
            </a:r>
            <a:r>
              <a:rPr lang="fr-FR" sz="2000" i="1" dirty="0">
                <a:solidFill>
                  <a:schemeClr val="accent2"/>
                </a:solidFill>
                <a:latin typeface="Calibri Light" panose="020F0302020204030204"/>
              </a:rPr>
              <a:t> perspective </a:t>
            </a:r>
            <a:r>
              <a:rPr lang="fr-FR" sz="2000" i="1" dirty="0" err="1">
                <a:latin typeface="Calibri Light" panose="020F0302020204030204"/>
              </a:rPr>
              <a:t>than</a:t>
            </a:r>
            <a:r>
              <a:rPr lang="fr-FR" sz="2000" i="1" dirty="0">
                <a:latin typeface="Calibri Light" panose="020F0302020204030204"/>
              </a:rPr>
              <a:t> on the self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9ECC750-C033-410C-A5D8-568CD9D4A5D3}"/>
              </a:ext>
            </a:extLst>
          </p:cNvPr>
          <p:cNvCxnSpPr>
            <a:cxnSpLocks/>
          </p:cNvCxnSpPr>
          <p:nvPr/>
        </p:nvCxnSpPr>
        <p:spPr>
          <a:xfrm>
            <a:off x="3387838" y="2832236"/>
            <a:ext cx="3285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329D429D-842C-45B2-A22E-C2A14D512C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26" b="14379"/>
          <a:stretch/>
        </p:blipFill>
        <p:spPr>
          <a:xfrm>
            <a:off x="5332030" y="4777153"/>
            <a:ext cx="1296717" cy="57671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0373ED0-F560-43F7-9BCB-4F00D1841F48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dirty="0">
                <a:solidFill>
                  <a:prstClr val="black"/>
                </a:solidFill>
              </a:rPr>
              <a:t>: </a:t>
            </a:r>
            <a:r>
              <a:rPr lang="fr-FR" sz="1400" dirty="0" err="1">
                <a:solidFill>
                  <a:prstClr val="black"/>
                </a:solidFill>
              </a:rPr>
              <a:t>Narcissism</a:t>
            </a:r>
            <a:r>
              <a:rPr lang="fr-FR" sz="1400" dirty="0">
                <a:solidFill>
                  <a:prstClr val="black"/>
                </a:solidFill>
              </a:rPr>
              <a:t> – Conclusion</a:t>
            </a:r>
            <a:endParaRPr kumimoji="0" lang="fr-BE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27895F25-80AA-41DA-B488-AC54C64840C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1353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 err="1"/>
              <a:t>Results</a:t>
            </a:r>
            <a:r>
              <a:rPr lang="fr-FR" b="1" dirty="0"/>
              <a:t>: </a:t>
            </a:r>
            <a:r>
              <a:rPr lang="fr-FR" dirty="0"/>
              <a:t>Self-</a:t>
            </a:r>
            <a:r>
              <a:rPr lang="fr-FR" dirty="0" err="1"/>
              <a:t>priority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9961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763772-96A0-4F14-B57C-4F02C14C0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effectLst/>
        </p:spPr>
        <p:txBody>
          <a:bodyPr/>
          <a:lstStyle/>
          <a:p>
            <a:r>
              <a:rPr lang="fr-FR" b="1" dirty="0" err="1"/>
              <a:t>Results</a:t>
            </a:r>
            <a:r>
              <a:rPr lang="fr-FR" b="1" dirty="0"/>
              <a:t>: </a:t>
            </a:r>
            <a:r>
              <a:rPr lang="fr-FR" dirty="0" err="1"/>
              <a:t>Empathic</a:t>
            </a:r>
            <a:r>
              <a:rPr lang="fr-FR" dirty="0"/>
              <a:t> </a:t>
            </a:r>
            <a:r>
              <a:rPr lang="fr-FR" dirty="0" err="1"/>
              <a:t>tendencies</a:t>
            </a:r>
            <a:r>
              <a:rPr lang="fr-FR" dirty="0"/>
              <a:t> (IRI)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26A0A7-AF30-461C-B716-B6976DDB1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542" y="186404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latin typeface="+mj-lt"/>
            </a:endParaRP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r>
              <a:rPr lang="fr-FR" sz="2800" dirty="0">
                <a:latin typeface="+mj-lt"/>
              </a:rPr>
              <a:t>Total score</a:t>
            </a:r>
          </a:p>
          <a:p>
            <a:pPr marL="914400" lvl="2" indent="0">
              <a:lnSpc>
                <a:spcPct val="150000"/>
              </a:lnSpc>
              <a:buNone/>
            </a:pPr>
            <a:endParaRPr lang="fr-FR" sz="2800" dirty="0">
              <a:latin typeface="+mj-lt"/>
            </a:endParaRP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r>
              <a:rPr lang="fr-FR" sz="2800" dirty="0" err="1">
                <a:latin typeface="+mj-lt"/>
              </a:rPr>
              <a:t>Empathic</a:t>
            </a:r>
            <a:r>
              <a:rPr lang="fr-FR" sz="2800" dirty="0">
                <a:latin typeface="+mj-lt"/>
              </a:rPr>
              <a:t> </a:t>
            </a:r>
            <a:r>
              <a:rPr lang="fr-FR" sz="2800" dirty="0" err="1">
                <a:latin typeface="+mj-lt"/>
              </a:rPr>
              <a:t>concern</a:t>
            </a:r>
            <a:endParaRPr lang="fr-FR" sz="2800" dirty="0">
              <a:latin typeface="+mj-lt"/>
            </a:endParaRPr>
          </a:p>
          <a:p>
            <a:pPr marL="914400" lvl="2" indent="0">
              <a:lnSpc>
                <a:spcPct val="150000"/>
              </a:lnSpc>
              <a:buNone/>
            </a:pPr>
            <a:endParaRPr lang="fr-FR" sz="2800" dirty="0">
              <a:latin typeface="+mj-lt"/>
            </a:endParaRP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r>
              <a:rPr lang="fr-FR" sz="2800" dirty="0">
                <a:latin typeface="+mj-lt"/>
              </a:rPr>
              <a:t>Perspective-</a:t>
            </a:r>
            <a:r>
              <a:rPr lang="fr-FR" sz="2800" dirty="0" err="1">
                <a:latin typeface="+mj-lt"/>
              </a:rPr>
              <a:t>taking</a:t>
            </a:r>
            <a:endParaRPr lang="fr-FR" sz="2800" dirty="0">
              <a:latin typeface="+mj-lt"/>
            </a:endParaRPr>
          </a:p>
          <a:p>
            <a:pPr marL="0" indent="0">
              <a:buNone/>
            </a:pPr>
            <a:endParaRPr lang="fr-FR" dirty="0">
              <a:latin typeface="+mj-lt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85C17D57-CD01-4476-870B-B093501EA9B0}"/>
              </a:ext>
            </a:extLst>
          </p:cNvPr>
          <p:cNvCxnSpPr>
            <a:cxnSpLocks/>
          </p:cNvCxnSpPr>
          <p:nvPr/>
        </p:nvCxnSpPr>
        <p:spPr>
          <a:xfrm>
            <a:off x="4466492" y="2705834"/>
            <a:ext cx="16202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8E9FABCB-F0F6-4D72-94C2-0D43803AF234}"/>
              </a:ext>
            </a:extLst>
          </p:cNvPr>
          <p:cNvSpPr txBox="1"/>
          <p:nvPr/>
        </p:nvSpPr>
        <p:spPr>
          <a:xfrm>
            <a:off x="7502014" y="1515755"/>
            <a:ext cx="2148882" cy="58477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accent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j-lt"/>
              </a:rPr>
              <a:t>Self-</a:t>
            </a:r>
            <a:r>
              <a:rPr lang="fr-FR" sz="3200" b="1" dirty="0" err="1">
                <a:solidFill>
                  <a:schemeClr val="accent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j-lt"/>
              </a:rPr>
              <a:t>priority</a:t>
            </a:r>
            <a:endParaRPr lang="fr-FR" sz="3200" b="1" dirty="0">
              <a:solidFill>
                <a:schemeClr val="accent2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+mj-lt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D31EE8-959E-4D5A-838A-9CF6C0A380F0}"/>
              </a:ext>
            </a:extLst>
          </p:cNvPr>
          <p:cNvSpPr txBox="1"/>
          <p:nvPr/>
        </p:nvSpPr>
        <p:spPr>
          <a:xfrm>
            <a:off x="6470853" y="2248356"/>
            <a:ext cx="44441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	</a:t>
            </a:r>
            <a:r>
              <a:rPr lang="fr-FR" sz="2000" i="1" dirty="0">
                <a:highlight>
                  <a:srgbClr val="FFFF00"/>
                </a:highlight>
              </a:rPr>
              <a:t>r</a:t>
            </a:r>
            <a:r>
              <a:rPr lang="fr-FR" sz="2000" dirty="0">
                <a:highlight>
                  <a:srgbClr val="FFFF00"/>
                </a:highlight>
              </a:rPr>
              <a:t>(453) = -0.113; </a:t>
            </a:r>
            <a:r>
              <a:rPr lang="fr-FR" sz="2000" i="1" dirty="0">
                <a:highlight>
                  <a:srgbClr val="FFFF00"/>
                </a:highlight>
              </a:rPr>
              <a:t>p</a:t>
            </a:r>
            <a:r>
              <a:rPr lang="fr-FR" sz="2000" dirty="0">
                <a:highlight>
                  <a:srgbClr val="FFFF00"/>
                </a:highlight>
              </a:rPr>
              <a:t> = .016</a:t>
            </a:r>
            <a:endParaRPr lang="fr-FR" dirty="0">
              <a:highlight>
                <a:srgbClr val="FFFF00"/>
              </a:highlight>
            </a:endParaRPr>
          </a:p>
          <a:p>
            <a:endParaRPr lang="fr-FR" sz="800" dirty="0"/>
          </a:p>
          <a:p>
            <a:r>
              <a:rPr lang="fr-FR" dirty="0"/>
              <a:t>WOMEN: </a:t>
            </a:r>
            <a:r>
              <a:rPr lang="fr-FR" i="1" dirty="0"/>
              <a:t>r</a:t>
            </a:r>
            <a:r>
              <a:rPr lang="fr-FR" dirty="0"/>
              <a:t>(241) = -.186; </a:t>
            </a:r>
            <a:r>
              <a:rPr lang="fr-FR" i="1" dirty="0"/>
              <a:t>p</a:t>
            </a:r>
            <a:r>
              <a:rPr lang="fr-FR" dirty="0"/>
              <a:t> = .004</a:t>
            </a:r>
          </a:p>
          <a:p>
            <a:r>
              <a:rPr lang="fr-FR" dirty="0"/>
              <a:t>	</a:t>
            </a:r>
            <a:r>
              <a:rPr lang="fr-FR" strike="sngStrike" dirty="0">
                <a:solidFill>
                  <a:srgbClr val="FF0000"/>
                </a:solidFill>
              </a:rPr>
              <a:t>MEN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05FEC38-9DD7-4AC4-AB9E-E9A257079609}"/>
              </a:ext>
            </a:extLst>
          </p:cNvPr>
          <p:cNvSpPr txBox="1"/>
          <p:nvPr/>
        </p:nvSpPr>
        <p:spPr>
          <a:xfrm>
            <a:off x="6470853" y="3704259"/>
            <a:ext cx="4444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	</a:t>
            </a:r>
            <a:endParaRPr lang="fr-FR" sz="800" dirty="0"/>
          </a:p>
          <a:p>
            <a:r>
              <a:rPr lang="fr-FR" dirty="0"/>
              <a:t>WOMEN: </a:t>
            </a:r>
            <a:r>
              <a:rPr lang="fr-FR" i="1" dirty="0"/>
              <a:t>r</a:t>
            </a:r>
            <a:r>
              <a:rPr lang="fr-FR" dirty="0"/>
              <a:t>(241) = -.164; </a:t>
            </a:r>
            <a:r>
              <a:rPr lang="fr-FR" i="1" dirty="0"/>
              <a:t>p</a:t>
            </a:r>
            <a:r>
              <a:rPr lang="fr-FR" dirty="0"/>
              <a:t> = .011</a:t>
            </a:r>
          </a:p>
          <a:p>
            <a:r>
              <a:rPr lang="fr-FR" dirty="0"/>
              <a:t>	</a:t>
            </a:r>
            <a:r>
              <a:rPr lang="fr-FR" strike="sngStrike" dirty="0">
                <a:solidFill>
                  <a:srgbClr val="FF0000"/>
                </a:solidFill>
              </a:rPr>
              <a:t>MEN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3FCCCE3-B93B-468E-A4F0-A329C8DD70AA}"/>
              </a:ext>
            </a:extLst>
          </p:cNvPr>
          <p:cNvCxnSpPr>
            <a:cxnSpLocks/>
          </p:cNvCxnSpPr>
          <p:nvPr/>
        </p:nvCxnSpPr>
        <p:spPr>
          <a:xfrm>
            <a:off x="4862707" y="4165924"/>
            <a:ext cx="1224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DD31A234-A978-4DAC-BED6-11E908EE0F82}"/>
              </a:ext>
            </a:extLst>
          </p:cNvPr>
          <p:cNvSpPr txBox="1"/>
          <p:nvPr/>
        </p:nvSpPr>
        <p:spPr>
          <a:xfrm>
            <a:off x="6458834" y="5037052"/>
            <a:ext cx="4444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	</a:t>
            </a:r>
            <a:endParaRPr lang="fr-FR" sz="800" dirty="0"/>
          </a:p>
          <a:p>
            <a:r>
              <a:rPr lang="fr-FR" dirty="0"/>
              <a:t>WOMEN: </a:t>
            </a:r>
            <a:r>
              <a:rPr lang="fr-FR" i="1" dirty="0"/>
              <a:t>r</a:t>
            </a:r>
            <a:r>
              <a:rPr lang="fr-FR" dirty="0"/>
              <a:t>(241) = -.142; </a:t>
            </a:r>
            <a:r>
              <a:rPr lang="fr-FR" i="1" dirty="0"/>
              <a:t>p</a:t>
            </a:r>
            <a:r>
              <a:rPr lang="fr-FR" dirty="0"/>
              <a:t> = .028</a:t>
            </a:r>
          </a:p>
          <a:p>
            <a:r>
              <a:rPr lang="fr-FR" dirty="0"/>
              <a:t>	</a:t>
            </a:r>
            <a:r>
              <a:rPr lang="fr-FR" strike="sngStrike" dirty="0">
                <a:solidFill>
                  <a:srgbClr val="FF0000"/>
                </a:solidFill>
              </a:rPr>
              <a:t>MEN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7EA437DE-5C11-4B10-9CEB-935599AD4F11}"/>
              </a:ext>
            </a:extLst>
          </p:cNvPr>
          <p:cNvCxnSpPr>
            <a:cxnSpLocks/>
          </p:cNvCxnSpPr>
          <p:nvPr/>
        </p:nvCxnSpPr>
        <p:spPr>
          <a:xfrm>
            <a:off x="4862707" y="5547356"/>
            <a:ext cx="1224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2571E479-8EDC-4465-8228-92D6E06F0CB1}"/>
              </a:ext>
            </a:extLst>
          </p:cNvPr>
          <p:cNvSpPr txBox="1"/>
          <p:nvPr/>
        </p:nvSpPr>
        <p:spPr>
          <a:xfrm>
            <a:off x="3953223" y="2873627"/>
            <a:ext cx="163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>
                <a:latin typeface="+mj-lt"/>
              </a:rPr>
              <a:t>Other-oriented</a:t>
            </a:r>
            <a:endParaRPr lang="fr-BE" i="1" dirty="0">
              <a:latin typeface="+mj-lt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1B5E8E2-16D7-4641-9011-9627B51D753F}"/>
              </a:ext>
            </a:extLst>
          </p:cNvPr>
          <p:cNvSpPr txBox="1"/>
          <p:nvPr/>
        </p:nvSpPr>
        <p:spPr>
          <a:xfrm>
            <a:off x="3957484" y="4343474"/>
            <a:ext cx="163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>
                <a:latin typeface="+mj-lt"/>
              </a:rPr>
              <a:t>Other-oriented</a:t>
            </a:r>
            <a:endParaRPr lang="fr-BE" i="1" dirty="0">
              <a:latin typeface="+mj-lt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FFFAE82-8346-4A53-AB93-3455CAA79B50}"/>
              </a:ext>
            </a:extLst>
          </p:cNvPr>
          <p:cNvSpPr txBox="1"/>
          <p:nvPr/>
        </p:nvSpPr>
        <p:spPr>
          <a:xfrm>
            <a:off x="3988520" y="5720884"/>
            <a:ext cx="163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>
                <a:latin typeface="+mj-lt"/>
              </a:rPr>
              <a:t>Other-oriented</a:t>
            </a:r>
            <a:endParaRPr lang="fr-BE" i="1" dirty="0">
              <a:latin typeface="+mj-lt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0F7AF9-5635-4C1D-98ED-47F6C7521FE4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b="1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dirty="0">
                <a:solidFill>
                  <a:prstClr val="black"/>
                </a:solidFill>
              </a:rPr>
              <a:t>: </a:t>
            </a:r>
            <a:r>
              <a:rPr lang="fr-FR" sz="1400" dirty="0" err="1">
                <a:solidFill>
                  <a:prstClr val="black"/>
                </a:solidFill>
              </a:rPr>
              <a:t>Narcissism</a:t>
            </a:r>
            <a:r>
              <a:rPr lang="fr-FR" sz="1400" dirty="0">
                <a:solidFill>
                  <a:prstClr val="black"/>
                </a:solidFill>
              </a:rPr>
              <a:t> – Conclusion</a:t>
            </a:r>
            <a:endParaRPr kumimoji="0" lang="fr-B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22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486EEE8-2A65-42D3-8A13-034DEFB3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+mj-lt"/>
              </a:rPr>
              <a:t>Is self-</a:t>
            </a:r>
            <a:r>
              <a:rPr lang="fr-FR" dirty="0" err="1">
                <a:latin typeface="+mj-lt"/>
              </a:rPr>
              <a:t>priority</a:t>
            </a:r>
            <a:r>
              <a:rPr lang="fr-FR" dirty="0">
                <a:latin typeface="+mj-lt"/>
              </a:rPr>
              <a:t> </a:t>
            </a:r>
            <a:r>
              <a:rPr lang="fr-FR" dirty="0" err="1">
                <a:latin typeface="+mj-lt"/>
              </a:rPr>
              <a:t>beneficial</a:t>
            </a:r>
            <a:r>
              <a:rPr lang="fr-FR" dirty="0">
                <a:latin typeface="+mj-lt"/>
              </a:rPr>
              <a:t> in social </a:t>
            </a:r>
            <a:r>
              <a:rPr lang="fr-FR" dirty="0" err="1">
                <a:latin typeface="+mj-lt"/>
              </a:rPr>
              <a:t>contexts</a:t>
            </a:r>
            <a:r>
              <a:rPr lang="fr-FR" dirty="0">
                <a:latin typeface="+mj-lt"/>
              </a:rPr>
              <a:t> ?</a:t>
            </a:r>
          </a:p>
          <a:p>
            <a:pPr marL="0" indent="0">
              <a:buNone/>
            </a:pPr>
            <a:endParaRPr lang="fr-FR" dirty="0">
              <a:latin typeface="+mj-l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DAE8C1-6017-4031-A383-0C1204926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199" y="3223856"/>
            <a:ext cx="1877767" cy="1251845"/>
          </a:xfrm>
          <a:prstGeom prst="rect">
            <a:avLst/>
          </a:prstGeom>
        </p:spPr>
      </p:pic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5B78DB5B-079E-465A-A6D0-A27A9011BD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1911">
            <a:off x="2469578" y="2797124"/>
            <a:ext cx="1143793" cy="6290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93B47B4-F4F6-4BCE-9C5B-7F8448CDE5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1745">
            <a:off x="4613310" y="2796707"/>
            <a:ext cx="944878" cy="62991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7C49E60-6866-4598-89B3-882EEC470E4D}"/>
              </a:ext>
            </a:extLst>
          </p:cNvPr>
          <p:cNvSpPr txBox="1"/>
          <p:nvPr/>
        </p:nvSpPr>
        <p:spPr>
          <a:xfrm>
            <a:off x="1307075" y="5017057"/>
            <a:ext cx="10201619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fr-FR" sz="2000" i="1" dirty="0" err="1">
                <a:latin typeface="+mj-lt"/>
              </a:rPr>
              <a:t>Tendency</a:t>
            </a:r>
            <a:r>
              <a:rPr lang="fr-FR" sz="2000" i="1" dirty="0">
                <a:latin typeface="+mj-lt"/>
              </a:rPr>
              <a:t> to </a:t>
            </a:r>
            <a:r>
              <a:rPr lang="fr-FR" sz="2000" i="1" dirty="0">
                <a:solidFill>
                  <a:schemeClr val="accent2"/>
                </a:solidFill>
                <a:latin typeface="+mj-lt"/>
              </a:rPr>
              <a:t>self-</a:t>
            </a:r>
            <a:r>
              <a:rPr lang="fr-FR" sz="2000" i="1" dirty="0" err="1">
                <a:solidFill>
                  <a:schemeClr val="accent2"/>
                </a:solidFill>
                <a:latin typeface="+mj-lt"/>
              </a:rPr>
              <a:t>prioritize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is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negatively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associated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with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empathic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behaviors</a:t>
            </a:r>
            <a:endParaRPr lang="fr-FR" sz="2000" i="1" dirty="0">
              <a:solidFill>
                <a:schemeClr val="accent2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fr-FR" sz="2000" i="1" dirty="0" err="1">
                <a:latin typeface="+mj-lt"/>
              </a:rPr>
              <a:t>Specifically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observed</a:t>
            </a:r>
            <a:r>
              <a:rPr lang="fr-FR" sz="2000" i="1" dirty="0">
                <a:latin typeface="+mj-lt"/>
              </a:rPr>
              <a:t> in </a:t>
            </a:r>
            <a:r>
              <a:rPr lang="fr-FR" sz="2000" i="1" dirty="0" err="1">
                <a:latin typeface="+mj-lt"/>
              </a:rPr>
              <a:t>women</a:t>
            </a:r>
            <a:r>
              <a:rPr lang="fr-FR" sz="2000" i="1" dirty="0">
                <a:latin typeface="+mj-lt"/>
              </a:rPr>
              <a:t>: </a:t>
            </a:r>
            <a:r>
              <a:rPr lang="fr-FR" sz="2000" i="1" dirty="0" err="1">
                <a:latin typeface="+mj-lt"/>
              </a:rPr>
              <a:t>better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coherence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between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behaviors</a:t>
            </a:r>
            <a:r>
              <a:rPr lang="fr-FR" sz="2000" i="1" dirty="0">
                <a:latin typeface="+mj-lt"/>
              </a:rPr>
              <a:t> and self-</a:t>
            </a:r>
            <a:r>
              <a:rPr lang="fr-FR" sz="2000" i="1" dirty="0" err="1">
                <a:latin typeface="+mj-lt"/>
              </a:rPr>
              <a:t>assessment</a:t>
            </a:r>
            <a:r>
              <a:rPr lang="fr-FR" sz="2000" i="1" dirty="0">
                <a:latin typeface="+mj-lt"/>
              </a:rPr>
              <a:t> ? </a:t>
            </a:r>
            <a:endParaRPr lang="fr-FR" sz="2000" i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140D3FF-5417-458C-ADD1-09F8BABB7A4A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b="1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dirty="0">
                <a:solidFill>
                  <a:prstClr val="black"/>
                </a:solidFill>
              </a:rPr>
              <a:t>: </a:t>
            </a:r>
            <a:r>
              <a:rPr lang="fr-FR" sz="1400" dirty="0" err="1">
                <a:solidFill>
                  <a:prstClr val="black"/>
                </a:solidFill>
              </a:rPr>
              <a:t>Narcissism</a:t>
            </a:r>
            <a:r>
              <a:rPr lang="fr-FR" sz="1400" dirty="0">
                <a:solidFill>
                  <a:prstClr val="black"/>
                </a:solidFill>
              </a:rPr>
              <a:t> – Conclusion</a:t>
            </a:r>
            <a:endParaRPr kumimoji="0" lang="fr-BE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B94024C9-04BC-4FEB-9073-4DD89D978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effectLst/>
        </p:spPr>
        <p:txBody>
          <a:bodyPr/>
          <a:lstStyle/>
          <a:p>
            <a:r>
              <a:rPr lang="fr-FR" b="1" dirty="0" err="1"/>
              <a:t>Results</a:t>
            </a:r>
            <a:r>
              <a:rPr lang="fr-FR" b="1" dirty="0"/>
              <a:t>: </a:t>
            </a:r>
            <a:r>
              <a:rPr lang="fr-FR" dirty="0" err="1"/>
              <a:t>Empathic</a:t>
            </a:r>
            <a:r>
              <a:rPr lang="fr-FR" dirty="0"/>
              <a:t> </a:t>
            </a:r>
            <a:r>
              <a:rPr lang="fr-FR" dirty="0" err="1"/>
              <a:t>tendencies</a:t>
            </a:r>
            <a:r>
              <a:rPr lang="fr-FR" dirty="0"/>
              <a:t> (IRI)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3349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405B67-DE63-4114-9EC9-3DA35E07A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DCB469-478E-4BFD-A972-3546545D6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BDD315-8569-484C-8C5A-AD94B247E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285" y="0"/>
            <a:ext cx="91554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306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4C1800-3A3D-4463-9B58-E96BEA3DA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1F75BA-E07C-4C15-8147-E6B0E69D0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570F05-796C-452F-AECD-071340CB7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912" y="0"/>
            <a:ext cx="52361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682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26A0A7-AF30-461C-B716-B6976DDB1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542" y="152974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latin typeface="+mj-lt"/>
            </a:endParaRP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r>
              <a:rPr lang="fr-FR" sz="2800" dirty="0">
                <a:latin typeface="+mj-lt"/>
              </a:rPr>
              <a:t>Total score</a:t>
            </a:r>
          </a:p>
          <a:p>
            <a:pPr marL="914400" lvl="2" indent="0">
              <a:lnSpc>
                <a:spcPct val="150000"/>
              </a:lnSpc>
              <a:buNone/>
            </a:pPr>
            <a:endParaRPr lang="fr-FR" sz="1200" dirty="0">
              <a:latin typeface="+mj-lt"/>
            </a:endParaRP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r>
              <a:rPr lang="fr-FR" sz="2800" dirty="0">
                <a:latin typeface="+mj-lt"/>
              </a:rPr>
              <a:t>Leadership-</a:t>
            </a:r>
            <a:r>
              <a:rPr lang="fr-FR" sz="2800" dirty="0" err="1">
                <a:latin typeface="+mj-lt"/>
              </a:rPr>
              <a:t>authority</a:t>
            </a:r>
            <a:endParaRPr lang="fr-FR" sz="2800" dirty="0">
              <a:latin typeface="+mj-lt"/>
            </a:endParaRPr>
          </a:p>
          <a:p>
            <a:pPr marL="914400" lvl="2" indent="0">
              <a:lnSpc>
                <a:spcPct val="150000"/>
              </a:lnSpc>
              <a:buNone/>
            </a:pPr>
            <a:endParaRPr lang="fr-FR" sz="1200" dirty="0">
              <a:latin typeface="+mj-lt"/>
            </a:endParaRP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r>
              <a:rPr lang="fr-FR" sz="2800" dirty="0">
                <a:latin typeface="+mj-lt"/>
              </a:rPr>
              <a:t>Grandiose-</a:t>
            </a:r>
            <a:r>
              <a:rPr lang="fr-FR" sz="2800" dirty="0" err="1">
                <a:latin typeface="+mj-lt"/>
              </a:rPr>
              <a:t>exhibitionism</a:t>
            </a:r>
            <a:endParaRPr lang="fr-FR" sz="2800" dirty="0">
              <a:latin typeface="+mj-lt"/>
            </a:endParaRPr>
          </a:p>
          <a:p>
            <a:pPr marL="914400" lvl="2" indent="0">
              <a:lnSpc>
                <a:spcPct val="150000"/>
              </a:lnSpc>
              <a:buNone/>
            </a:pPr>
            <a:endParaRPr lang="fr-FR" sz="1300" dirty="0">
              <a:latin typeface="+mj-lt"/>
            </a:endParaRP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r>
              <a:rPr lang="fr-FR" sz="2800" dirty="0" err="1">
                <a:latin typeface="+mj-lt"/>
              </a:rPr>
              <a:t>Entitlement-exploitativeness</a:t>
            </a:r>
            <a:endParaRPr lang="fr-FR" sz="2800" dirty="0">
              <a:latin typeface="+mj-lt"/>
            </a:endParaRP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endParaRPr lang="fr-FR" sz="2800" dirty="0">
              <a:latin typeface="+mj-lt"/>
            </a:endParaRPr>
          </a:p>
          <a:p>
            <a:pPr marL="0" indent="0">
              <a:buNone/>
            </a:pPr>
            <a:endParaRPr lang="fr-FR" dirty="0">
              <a:latin typeface="+mj-lt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969B292-09AF-4C83-8189-22E3950216F8}"/>
              </a:ext>
            </a:extLst>
          </p:cNvPr>
          <p:cNvSpPr txBox="1"/>
          <p:nvPr/>
        </p:nvSpPr>
        <p:spPr>
          <a:xfrm>
            <a:off x="6105295" y="5287706"/>
            <a:ext cx="44441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	</a:t>
            </a:r>
            <a:r>
              <a:rPr lang="fr-FR" sz="2000" i="1" dirty="0">
                <a:highlight>
                  <a:srgbClr val="FFFF00"/>
                </a:highlight>
              </a:rPr>
              <a:t>r</a:t>
            </a:r>
            <a:r>
              <a:rPr lang="fr-FR" sz="2000" dirty="0">
                <a:highlight>
                  <a:srgbClr val="FFFF00"/>
                </a:highlight>
              </a:rPr>
              <a:t>(303) = 0.224; </a:t>
            </a:r>
            <a:r>
              <a:rPr lang="fr-FR" sz="2000" i="1" dirty="0">
                <a:highlight>
                  <a:srgbClr val="FFFF00"/>
                </a:highlight>
              </a:rPr>
              <a:t>p</a:t>
            </a:r>
            <a:r>
              <a:rPr lang="fr-FR" sz="2000" dirty="0">
                <a:highlight>
                  <a:srgbClr val="FFFF00"/>
                </a:highlight>
              </a:rPr>
              <a:t> &gt; .001</a:t>
            </a:r>
          </a:p>
          <a:p>
            <a:pPr lvl="0"/>
            <a:r>
              <a:rPr lang="fr-FR" dirty="0">
                <a:solidFill>
                  <a:srgbClr val="FF0000"/>
                </a:solidFill>
              </a:rPr>
              <a:t>	</a:t>
            </a:r>
            <a:endParaRPr lang="fr-FR" dirty="0">
              <a:solidFill>
                <a:prstClr val="black"/>
              </a:solidFill>
              <a:highlight>
                <a:srgbClr val="FFFF00"/>
              </a:highlight>
            </a:endParaRPr>
          </a:p>
          <a:p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A763772-96A0-4F14-B57C-4F02C14C0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 err="1"/>
              <a:t>Results</a:t>
            </a:r>
            <a:r>
              <a:rPr lang="fr-FR" b="1" dirty="0"/>
              <a:t>: </a:t>
            </a:r>
            <a:r>
              <a:rPr lang="fr-FR" dirty="0" err="1"/>
              <a:t>Narcissism</a:t>
            </a:r>
            <a:r>
              <a:rPr lang="fr-FR" dirty="0"/>
              <a:t> (NPI)</a:t>
            </a:r>
            <a:endParaRPr lang="fr-BE" dirty="0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85C17D57-CD01-4476-870B-B093501EA9B0}"/>
              </a:ext>
            </a:extLst>
          </p:cNvPr>
          <p:cNvCxnSpPr>
            <a:cxnSpLocks/>
          </p:cNvCxnSpPr>
          <p:nvPr/>
        </p:nvCxnSpPr>
        <p:spPr>
          <a:xfrm>
            <a:off x="5087815" y="2367805"/>
            <a:ext cx="13719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F6D31EE8-959E-4D5A-838A-9CF6C0A380F0}"/>
              </a:ext>
            </a:extLst>
          </p:cNvPr>
          <p:cNvSpPr txBox="1"/>
          <p:nvPr/>
        </p:nvSpPr>
        <p:spPr>
          <a:xfrm>
            <a:off x="6105295" y="2184851"/>
            <a:ext cx="44441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	</a:t>
            </a:r>
            <a:r>
              <a:rPr lang="fr-FR" sz="2000" i="1" dirty="0">
                <a:highlight>
                  <a:srgbClr val="FFFF00"/>
                </a:highlight>
              </a:rPr>
              <a:t>r</a:t>
            </a:r>
            <a:r>
              <a:rPr lang="fr-FR" sz="2000" dirty="0">
                <a:highlight>
                  <a:srgbClr val="FFFF00"/>
                </a:highlight>
              </a:rPr>
              <a:t>(722) = 0.106; </a:t>
            </a:r>
            <a:r>
              <a:rPr lang="fr-FR" sz="2000" i="1" dirty="0">
                <a:highlight>
                  <a:srgbClr val="FFFF00"/>
                </a:highlight>
              </a:rPr>
              <a:t>p</a:t>
            </a:r>
            <a:r>
              <a:rPr lang="fr-FR" sz="2000" dirty="0">
                <a:highlight>
                  <a:srgbClr val="FFFF00"/>
                </a:highlight>
              </a:rPr>
              <a:t> = .004</a:t>
            </a:r>
          </a:p>
          <a:p>
            <a:r>
              <a:rPr lang="fr-FR" dirty="0">
                <a:solidFill>
                  <a:srgbClr val="FF0000"/>
                </a:solidFill>
              </a:rPr>
              <a:t>	</a:t>
            </a:r>
            <a:endParaRPr lang="fr-FR" sz="800" dirty="0"/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3FCCCE3-B93B-468E-A4F0-A329C8DD70AA}"/>
              </a:ext>
            </a:extLst>
          </p:cNvPr>
          <p:cNvCxnSpPr>
            <a:cxnSpLocks/>
          </p:cNvCxnSpPr>
          <p:nvPr/>
        </p:nvCxnSpPr>
        <p:spPr>
          <a:xfrm>
            <a:off x="5235796" y="3419389"/>
            <a:ext cx="1224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7EA437DE-5C11-4B10-9CEB-935599AD4F11}"/>
              </a:ext>
            </a:extLst>
          </p:cNvPr>
          <p:cNvCxnSpPr>
            <a:cxnSpLocks/>
          </p:cNvCxnSpPr>
          <p:nvPr/>
        </p:nvCxnSpPr>
        <p:spPr>
          <a:xfrm>
            <a:off x="5625548" y="4485472"/>
            <a:ext cx="8342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2571E479-8EDC-4465-8228-92D6E06F0CB1}"/>
              </a:ext>
            </a:extLst>
          </p:cNvPr>
          <p:cNvSpPr txBox="1"/>
          <p:nvPr/>
        </p:nvSpPr>
        <p:spPr>
          <a:xfrm>
            <a:off x="3647769" y="2556203"/>
            <a:ext cx="163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latin typeface="+mj-lt"/>
              </a:rPr>
              <a:t>Self-</a:t>
            </a:r>
            <a:r>
              <a:rPr lang="fr-FR" i="1" dirty="0" err="1">
                <a:latin typeface="+mj-lt"/>
              </a:rPr>
              <a:t>oriented</a:t>
            </a:r>
            <a:endParaRPr lang="fr-BE" i="1" dirty="0">
              <a:latin typeface="+mj-lt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1B5E8E2-16D7-4641-9011-9627B51D753F}"/>
              </a:ext>
            </a:extLst>
          </p:cNvPr>
          <p:cNvSpPr txBox="1"/>
          <p:nvPr/>
        </p:nvSpPr>
        <p:spPr>
          <a:xfrm>
            <a:off x="3647769" y="3647064"/>
            <a:ext cx="163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latin typeface="+mj-lt"/>
              </a:rPr>
              <a:t>Self-</a:t>
            </a:r>
            <a:r>
              <a:rPr lang="fr-FR" i="1" dirty="0" err="1">
                <a:latin typeface="+mj-lt"/>
              </a:rPr>
              <a:t>oriented</a:t>
            </a:r>
            <a:endParaRPr lang="fr-BE" i="1" dirty="0">
              <a:latin typeface="+mj-lt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FFFAE82-8346-4A53-AB93-3455CAA79B50}"/>
              </a:ext>
            </a:extLst>
          </p:cNvPr>
          <p:cNvSpPr txBox="1"/>
          <p:nvPr/>
        </p:nvSpPr>
        <p:spPr>
          <a:xfrm>
            <a:off x="3647768" y="4685527"/>
            <a:ext cx="163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latin typeface="+mj-lt"/>
              </a:rPr>
              <a:t>Self-</a:t>
            </a:r>
            <a:r>
              <a:rPr lang="fr-FR" i="1" dirty="0" err="1">
                <a:latin typeface="+mj-lt"/>
              </a:rPr>
              <a:t>oriented</a:t>
            </a:r>
            <a:endParaRPr lang="fr-BE" i="1" dirty="0">
              <a:latin typeface="+mj-lt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C588FAE-3B8F-461F-B7F2-5E89DA67B655}"/>
              </a:ext>
            </a:extLst>
          </p:cNvPr>
          <p:cNvSpPr txBox="1"/>
          <p:nvPr/>
        </p:nvSpPr>
        <p:spPr>
          <a:xfrm>
            <a:off x="6105295" y="3206583"/>
            <a:ext cx="44441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	</a:t>
            </a:r>
            <a:r>
              <a:rPr lang="fr-FR" sz="2000" i="1" dirty="0">
                <a:highlight>
                  <a:srgbClr val="FFFF00"/>
                </a:highlight>
              </a:rPr>
              <a:t>r</a:t>
            </a:r>
            <a:r>
              <a:rPr lang="fr-FR" sz="2000" dirty="0">
                <a:highlight>
                  <a:srgbClr val="FFFF00"/>
                </a:highlight>
              </a:rPr>
              <a:t>(303) = 0.210; </a:t>
            </a:r>
            <a:r>
              <a:rPr lang="fr-FR" sz="2000" i="1" dirty="0">
                <a:highlight>
                  <a:srgbClr val="FFFF00"/>
                </a:highlight>
              </a:rPr>
              <a:t>p</a:t>
            </a:r>
            <a:r>
              <a:rPr lang="fr-FR" sz="2000" dirty="0">
                <a:highlight>
                  <a:srgbClr val="FFFF00"/>
                </a:highlight>
              </a:rPr>
              <a:t> &gt; .001</a:t>
            </a:r>
          </a:p>
          <a:p>
            <a:pPr lvl="0"/>
            <a:r>
              <a:rPr lang="fr-FR" dirty="0">
                <a:solidFill>
                  <a:srgbClr val="FF0000"/>
                </a:solidFill>
              </a:rPr>
              <a:t>	</a:t>
            </a:r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BC47F84-3A9A-4F5A-A79A-8B6B67B5D241}"/>
              </a:ext>
            </a:extLst>
          </p:cNvPr>
          <p:cNvSpPr txBox="1"/>
          <p:nvPr/>
        </p:nvSpPr>
        <p:spPr>
          <a:xfrm>
            <a:off x="6096000" y="4285417"/>
            <a:ext cx="44441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	</a:t>
            </a:r>
            <a:r>
              <a:rPr lang="fr-FR" sz="2000" i="1" dirty="0">
                <a:highlight>
                  <a:srgbClr val="FFFF00"/>
                </a:highlight>
              </a:rPr>
              <a:t>r</a:t>
            </a:r>
            <a:r>
              <a:rPr lang="fr-FR" sz="2000" dirty="0">
                <a:highlight>
                  <a:srgbClr val="FFFF00"/>
                </a:highlight>
              </a:rPr>
              <a:t>(303) = 0.210; </a:t>
            </a:r>
            <a:r>
              <a:rPr lang="fr-FR" sz="2000" i="1" dirty="0">
                <a:highlight>
                  <a:srgbClr val="FFFF00"/>
                </a:highlight>
              </a:rPr>
              <a:t>p</a:t>
            </a:r>
            <a:r>
              <a:rPr lang="fr-FR" sz="2000" dirty="0">
                <a:highlight>
                  <a:srgbClr val="FFFF00"/>
                </a:highlight>
              </a:rPr>
              <a:t> &gt; .001</a:t>
            </a:r>
          </a:p>
          <a:p>
            <a:pPr lvl="0"/>
            <a:r>
              <a:rPr lang="fr-FR" dirty="0">
                <a:solidFill>
                  <a:srgbClr val="FF0000"/>
                </a:solidFill>
              </a:rPr>
              <a:t>	</a:t>
            </a:r>
            <a:endParaRPr lang="fr-FR" dirty="0">
              <a:solidFill>
                <a:prstClr val="black"/>
              </a:solidFill>
              <a:highlight>
                <a:srgbClr val="FFFF00"/>
              </a:highlight>
            </a:endParaRPr>
          </a:p>
          <a:p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CC2E2B3-BDE4-4338-9C50-FE6B254EEED3}"/>
              </a:ext>
            </a:extLst>
          </p:cNvPr>
          <p:cNvSpPr txBox="1"/>
          <p:nvPr/>
        </p:nvSpPr>
        <p:spPr>
          <a:xfrm>
            <a:off x="3647768" y="5739424"/>
            <a:ext cx="163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latin typeface="+mj-lt"/>
              </a:rPr>
              <a:t>Self-</a:t>
            </a:r>
            <a:r>
              <a:rPr lang="fr-FR" i="1" dirty="0" err="1">
                <a:latin typeface="+mj-lt"/>
              </a:rPr>
              <a:t>oriented</a:t>
            </a:r>
            <a:endParaRPr lang="fr-BE" i="1" dirty="0">
              <a:latin typeface="+mj-lt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AD9BC55-7B90-456A-9FF4-AC12C761BCF9}"/>
              </a:ext>
            </a:extLst>
          </p:cNvPr>
          <p:cNvCxnSpPr>
            <a:cxnSpLocks/>
          </p:cNvCxnSpPr>
          <p:nvPr/>
        </p:nvCxnSpPr>
        <p:spPr>
          <a:xfrm>
            <a:off x="6219631" y="5532607"/>
            <a:ext cx="2401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8A4FF44F-B42B-419A-BD5E-95E48C9BE928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b="1" dirty="0">
                <a:solidFill>
                  <a:prstClr val="black"/>
                </a:solidFill>
              </a:rPr>
              <a:t>: </a:t>
            </a:r>
            <a:r>
              <a:rPr lang="fr-FR" sz="1400" b="1" dirty="0" err="1">
                <a:solidFill>
                  <a:prstClr val="black"/>
                </a:solidFill>
              </a:rPr>
              <a:t>Narcissism</a:t>
            </a:r>
            <a:r>
              <a:rPr lang="fr-FR" sz="1400" b="1" dirty="0">
                <a:solidFill>
                  <a:prstClr val="black"/>
                </a:solidFill>
              </a:rPr>
              <a:t> </a:t>
            </a:r>
            <a:r>
              <a:rPr lang="fr-FR" sz="1400" dirty="0">
                <a:solidFill>
                  <a:prstClr val="black"/>
                </a:solidFill>
              </a:rPr>
              <a:t>– Conclusion</a:t>
            </a:r>
            <a:endParaRPr kumimoji="0" lang="fr-B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6C76310-3696-4D17-AE24-997E52F65B10}"/>
              </a:ext>
            </a:extLst>
          </p:cNvPr>
          <p:cNvSpPr txBox="1"/>
          <p:nvPr/>
        </p:nvSpPr>
        <p:spPr>
          <a:xfrm>
            <a:off x="7502014" y="1515755"/>
            <a:ext cx="2148882" cy="58477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accent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j-lt"/>
              </a:rPr>
              <a:t>Self-</a:t>
            </a:r>
            <a:r>
              <a:rPr lang="fr-FR" sz="3200" b="1" dirty="0" err="1">
                <a:solidFill>
                  <a:schemeClr val="accent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j-lt"/>
              </a:rPr>
              <a:t>priority</a:t>
            </a:r>
            <a:endParaRPr lang="fr-FR" sz="3200" b="1" dirty="0">
              <a:solidFill>
                <a:schemeClr val="accent2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049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6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26A0A7-AF30-461C-B716-B6976DDB1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542" y="1529744"/>
            <a:ext cx="10515600" cy="4351338"/>
          </a:xfrm>
        </p:spPr>
        <p:txBody>
          <a:bodyPr>
            <a:normAutofit/>
          </a:bodyPr>
          <a:lstStyle/>
          <a:p>
            <a:pPr marL="914400" lvl="2" indent="0">
              <a:lnSpc>
                <a:spcPct val="150000"/>
              </a:lnSpc>
              <a:buNone/>
            </a:pPr>
            <a:endParaRPr lang="fr-FR" sz="1200" dirty="0">
              <a:latin typeface="+mj-lt"/>
            </a:endParaRP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r>
              <a:rPr lang="fr-FR" sz="2800" dirty="0" err="1">
                <a:latin typeface="+mj-lt"/>
              </a:rPr>
              <a:t>Strive</a:t>
            </a:r>
            <a:r>
              <a:rPr lang="fr-FR" sz="2800" dirty="0">
                <a:latin typeface="+mj-lt"/>
              </a:rPr>
              <a:t> for </a:t>
            </a:r>
            <a:r>
              <a:rPr lang="fr-FR" sz="2800" dirty="0" err="1">
                <a:latin typeface="+mj-lt"/>
              </a:rPr>
              <a:t>uniqueness</a:t>
            </a:r>
            <a:endParaRPr lang="fr-FR" sz="2800" dirty="0">
              <a:latin typeface="+mj-lt"/>
            </a:endParaRPr>
          </a:p>
          <a:p>
            <a:pPr marL="914400" lvl="2" indent="0">
              <a:lnSpc>
                <a:spcPct val="150000"/>
              </a:lnSpc>
              <a:buNone/>
            </a:pPr>
            <a:endParaRPr lang="fr-FR" sz="1200" dirty="0">
              <a:latin typeface="+mj-lt"/>
            </a:endParaRP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r>
              <a:rPr lang="fr-FR" sz="2800" dirty="0" err="1">
                <a:latin typeface="+mj-lt"/>
              </a:rPr>
              <a:t>Grandiosity</a:t>
            </a:r>
            <a:endParaRPr lang="fr-FR" sz="2800" dirty="0">
              <a:latin typeface="+mj-lt"/>
            </a:endParaRP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endParaRPr lang="fr-FR" sz="1300" dirty="0">
              <a:latin typeface="+mj-lt"/>
            </a:endParaRP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r>
              <a:rPr lang="fr-FR" sz="2800" dirty="0" err="1">
                <a:latin typeface="+mj-lt"/>
              </a:rPr>
              <a:t>Supremacy</a:t>
            </a:r>
            <a:endParaRPr lang="fr-FR" sz="2800" dirty="0">
              <a:latin typeface="+mj-lt"/>
            </a:endParaRPr>
          </a:p>
          <a:p>
            <a:pPr marL="914400" lvl="2" indent="0">
              <a:lnSpc>
                <a:spcPct val="150000"/>
              </a:lnSpc>
              <a:buNone/>
            </a:pPr>
            <a:endParaRPr lang="fr-FR" sz="1200" dirty="0">
              <a:latin typeface="+mj-lt"/>
            </a:endParaRP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r>
              <a:rPr lang="fr-FR" sz="2800" dirty="0">
                <a:latin typeface="+mj-lt"/>
              </a:rPr>
              <a:t>Admiration</a:t>
            </a:r>
          </a:p>
          <a:p>
            <a:pPr lvl="2">
              <a:lnSpc>
                <a:spcPct val="150000"/>
              </a:lnSpc>
              <a:buFont typeface="Calibri Light" panose="020F0302020204030204" pitchFamily="34" charset="0"/>
              <a:buChar char="-"/>
            </a:pPr>
            <a:endParaRPr lang="fr-FR" sz="2800" dirty="0">
              <a:latin typeface="+mj-lt"/>
            </a:endParaRPr>
          </a:p>
          <a:p>
            <a:pPr marL="0" indent="0">
              <a:buNone/>
            </a:pPr>
            <a:endParaRPr lang="fr-FR" dirty="0">
              <a:latin typeface="+mj-lt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969B292-09AF-4C83-8189-22E3950216F8}"/>
              </a:ext>
            </a:extLst>
          </p:cNvPr>
          <p:cNvSpPr txBox="1"/>
          <p:nvPr/>
        </p:nvSpPr>
        <p:spPr>
          <a:xfrm>
            <a:off x="6105295" y="5287706"/>
            <a:ext cx="4444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	</a:t>
            </a:r>
            <a:r>
              <a:rPr lang="fr-FR" sz="2000" i="1" dirty="0">
                <a:highlight>
                  <a:srgbClr val="FFFF00"/>
                </a:highlight>
              </a:rPr>
              <a:t>r</a:t>
            </a:r>
            <a:r>
              <a:rPr lang="fr-FR" sz="2000" dirty="0">
                <a:highlight>
                  <a:srgbClr val="FFFF00"/>
                </a:highlight>
              </a:rPr>
              <a:t>(627) = 0.097; </a:t>
            </a:r>
            <a:r>
              <a:rPr lang="fr-FR" sz="2000" i="1" dirty="0">
                <a:highlight>
                  <a:srgbClr val="FFFF00"/>
                </a:highlight>
              </a:rPr>
              <a:t>p </a:t>
            </a:r>
            <a:r>
              <a:rPr lang="fr-FR" sz="2000" dirty="0">
                <a:highlight>
                  <a:srgbClr val="FFFF00"/>
                </a:highlight>
              </a:rPr>
              <a:t>= .015</a:t>
            </a:r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A763772-96A0-4F14-B57C-4F02C14C0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 err="1"/>
              <a:t>Results</a:t>
            </a:r>
            <a:r>
              <a:rPr lang="fr-FR" b="1" dirty="0"/>
              <a:t>: </a:t>
            </a:r>
            <a:r>
              <a:rPr lang="fr-FR" dirty="0" err="1"/>
              <a:t>Narcissism</a:t>
            </a:r>
            <a:r>
              <a:rPr lang="fr-FR" dirty="0"/>
              <a:t> (NARQ)</a:t>
            </a:r>
            <a:endParaRPr lang="fr-BE" dirty="0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85C17D57-CD01-4476-870B-B093501EA9B0}"/>
              </a:ext>
            </a:extLst>
          </p:cNvPr>
          <p:cNvCxnSpPr>
            <a:cxnSpLocks/>
          </p:cNvCxnSpPr>
          <p:nvPr/>
        </p:nvCxnSpPr>
        <p:spPr>
          <a:xfrm>
            <a:off x="5235796" y="2367805"/>
            <a:ext cx="1224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F6D31EE8-959E-4D5A-838A-9CF6C0A380F0}"/>
              </a:ext>
            </a:extLst>
          </p:cNvPr>
          <p:cNvSpPr txBox="1"/>
          <p:nvPr/>
        </p:nvSpPr>
        <p:spPr>
          <a:xfrm>
            <a:off x="6105295" y="2184851"/>
            <a:ext cx="4444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	</a:t>
            </a:r>
            <a:r>
              <a:rPr lang="fr-FR" sz="2000" i="1" dirty="0">
                <a:highlight>
                  <a:srgbClr val="FFFF00"/>
                </a:highlight>
              </a:rPr>
              <a:t>r</a:t>
            </a:r>
            <a:r>
              <a:rPr lang="fr-FR" sz="2000" dirty="0">
                <a:highlight>
                  <a:srgbClr val="FFFF00"/>
                </a:highlight>
              </a:rPr>
              <a:t>(208) = 0.140; </a:t>
            </a:r>
            <a:r>
              <a:rPr lang="fr-FR" sz="2000" i="1" dirty="0">
                <a:highlight>
                  <a:srgbClr val="FFFF00"/>
                </a:highlight>
              </a:rPr>
              <a:t>p</a:t>
            </a:r>
            <a:r>
              <a:rPr lang="fr-FR" sz="2000" dirty="0">
                <a:highlight>
                  <a:srgbClr val="FFFF00"/>
                </a:highlight>
              </a:rPr>
              <a:t> = .043</a:t>
            </a:r>
            <a:endParaRPr lang="fr-FR" dirty="0">
              <a:highlight>
                <a:srgbClr val="FFFF00"/>
              </a:highlight>
            </a:endParaRPr>
          </a:p>
          <a:p>
            <a:endParaRPr lang="fr-FR" sz="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71E479-8EDC-4465-8228-92D6E06F0CB1}"/>
              </a:ext>
            </a:extLst>
          </p:cNvPr>
          <p:cNvSpPr txBox="1"/>
          <p:nvPr/>
        </p:nvSpPr>
        <p:spPr>
          <a:xfrm>
            <a:off x="3507089" y="2508763"/>
            <a:ext cx="163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latin typeface="+mj-lt"/>
              </a:rPr>
              <a:t>Self-</a:t>
            </a:r>
            <a:r>
              <a:rPr lang="fr-FR" i="1" dirty="0" err="1">
                <a:latin typeface="+mj-lt"/>
              </a:rPr>
              <a:t>oriented</a:t>
            </a:r>
            <a:endParaRPr lang="fr-BE" i="1" dirty="0">
              <a:latin typeface="+mj-lt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1B5E8E2-16D7-4641-9011-9627B51D753F}"/>
              </a:ext>
            </a:extLst>
          </p:cNvPr>
          <p:cNvSpPr txBox="1"/>
          <p:nvPr/>
        </p:nvSpPr>
        <p:spPr>
          <a:xfrm>
            <a:off x="3507091" y="3493008"/>
            <a:ext cx="163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latin typeface="+mj-lt"/>
              </a:rPr>
              <a:t>Self-</a:t>
            </a:r>
            <a:r>
              <a:rPr lang="fr-FR" i="1" dirty="0" err="1">
                <a:latin typeface="+mj-lt"/>
              </a:rPr>
              <a:t>oriented</a:t>
            </a:r>
            <a:endParaRPr lang="fr-BE" i="1" dirty="0">
              <a:latin typeface="+mj-lt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FFFAE82-8346-4A53-AB93-3455CAA79B50}"/>
              </a:ext>
            </a:extLst>
          </p:cNvPr>
          <p:cNvSpPr txBox="1"/>
          <p:nvPr/>
        </p:nvSpPr>
        <p:spPr>
          <a:xfrm>
            <a:off x="3507090" y="4603117"/>
            <a:ext cx="163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latin typeface="+mj-lt"/>
              </a:rPr>
              <a:t>Self-</a:t>
            </a:r>
            <a:r>
              <a:rPr lang="fr-FR" i="1" dirty="0" err="1">
                <a:latin typeface="+mj-lt"/>
              </a:rPr>
              <a:t>oriented</a:t>
            </a:r>
            <a:endParaRPr lang="fr-BE" i="1" dirty="0">
              <a:latin typeface="+mj-lt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C588FAE-3B8F-461F-B7F2-5E89DA67B655}"/>
              </a:ext>
            </a:extLst>
          </p:cNvPr>
          <p:cNvSpPr txBox="1"/>
          <p:nvPr/>
        </p:nvSpPr>
        <p:spPr>
          <a:xfrm>
            <a:off x="6105295" y="3206583"/>
            <a:ext cx="4444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	</a:t>
            </a:r>
            <a:r>
              <a:rPr lang="fr-FR" sz="2000" i="1" dirty="0">
                <a:highlight>
                  <a:srgbClr val="FFFF00"/>
                </a:highlight>
              </a:rPr>
              <a:t>r</a:t>
            </a:r>
            <a:r>
              <a:rPr lang="fr-FR" sz="2000" dirty="0">
                <a:highlight>
                  <a:srgbClr val="FFFF00"/>
                </a:highlight>
              </a:rPr>
              <a:t>(208) = 0.161; </a:t>
            </a:r>
            <a:r>
              <a:rPr lang="fr-FR" sz="2000" i="1" dirty="0">
                <a:highlight>
                  <a:srgbClr val="FFFF00"/>
                </a:highlight>
              </a:rPr>
              <a:t>p</a:t>
            </a:r>
            <a:r>
              <a:rPr lang="fr-FR" sz="2000" dirty="0">
                <a:highlight>
                  <a:srgbClr val="FFFF00"/>
                </a:highlight>
              </a:rPr>
              <a:t> = .020</a:t>
            </a:r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BC47F84-3A9A-4F5A-A79A-8B6B67B5D241}"/>
              </a:ext>
            </a:extLst>
          </p:cNvPr>
          <p:cNvSpPr txBox="1"/>
          <p:nvPr/>
        </p:nvSpPr>
        <p:spPr>
          <a:xfrm>
            <a:off x="6096000" y="4285417"/>
            <a:ext cx="4444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	</a:t>
            </a:r>
            <a:r>
              <a:rPr lang="fr-FR" sz="2000" i="1" dirty="0">
                <a:highlight>
                  <a:srgbClr val="FFFF00"/>
                </a:highlight>
              </a:rPr>
              <a:t>r</a:t>
            </a:r>
            <a:r>
              <a:rPr lang="fr-FR" sz="2000" dirty="0">
                <a:highlight>
                  <a:srgbClr val="FFFF00"/>
                </a:highlight>
              </a:rPr>
              <a:t>(208) = 0.183; </a:t>
            </a:r>
            <a:r>
              <a:rPr lang="fr-FR" sz="2000" i="1" dirty="0">
                <a:highlight>
                  <a:srgbClr val="FFFF00"/>
                </a:highlight>
              </a:rPr>
              <a:t>p</a:t>
            </a:r>
            <a:r>
              <a:rPr lang="fr-FR" sz="2000" dirty="0">
                <a:highlight>
                  <a:srgbClr val="FFFF00"/>
                </a:highlight>
              </a:rPr>
              <a:t> = .008</a:t>
            </a:r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CC2E2B3-BDE4-4338-9C50-FE6B254EEED3}"/>
              </a:ext>
            </a:extLst>
          </p:cNvPr>
          <p:cNvSpPr txBox="1"/>
          <p:nvPr/>
        </p:nvSpPr>
        <p:spPr>
          <a:xfrm>
            <a:off x="3507089" y="5607163"/>
            <a:ext cx="163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latin typeface="+mj-lt"/>
              </a:rPr>
              <a:t>Self-</a:t>
            </a:r>
            <a:r>
              <a:rPr lang="fr-FR" i="1" dirty="0" err="1">
                <a:latin typeface="+mj-lt"/>
              </a:rPr>
              <a:t>oriented</a:t>
            </a:r>
            <a:endParaRPr lang="fr-BE" i="1" dirty="0">
              <a:latin typeface="+mj-lt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6BFFF92-BD11-4BB6-BB49-71F9BC4F243B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b="1" dirty="0">
                <a:solidFill>
                  <a:prstClr val="black"/>
                </a:solidFill>
              </a:rPr>
              <a:t>: </a:t>
            </a:r>
            <a:r>
              <a:rPr lang="fr-FR" sz="1400" b="1" dirty="0" err="1">
                <a:solidFill>
                  <a:prstClr val="black"/>
                </a:solidFill>
              </a:rPr>
              <a:t>Narcissism</a:t>
            </a:r>
            <a:r>
              <a:rPr lang="fr-FR" sz="1400" b="1" dirty="0">
                <a:solidFill>
                  <a:prstClr val="black"/>
                </a:solidFill>
              </a:rPr>
              <a:t> </a:t>
            </a:r>
            <a:r>
              <a:rPr lang="fr-FR" sz="1400" dirty="0">
                <a:solidFill>
                  <a:prstClr val="black"/>
                </a:solidFill>
              </a:rPr>
              <a:t>– Conclusion</a:t>
            </a:r>
            <a:endParaRPr kumimoji="0" lang="fr-B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F70B5B9-9DD1-4622-BD99-9F75C3CEE883}"/>
              </a:ext>
            </a:extLst>
          </p:cNvPr>
          <p:cNvSpPr txBox="1"/>
          <p:nvPr/>
        </p:nvSpPr>
        <p:spPr>
          <a:xfrm>
            <a:off x="7502014" y="1515755"/>
            <a:ext cx="2148882" cy="584775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accent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j-lt"/>
              </a:rPr>
              <a:t>Self-</a:t>
            </a:r>
            <a:r>
              <a:rPr lang="fr-FR" sz="3200" b="1" dirty="0" err="1">
                <a:solidFill>
                  <a:schemeClr val="accent2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j-lt"/>
              </a:rPr>
              <a:t>priority</a:t>
            </a:r>
            <a:endParaRPr lang="fr-FR" sz="3200" b="1" dirty="0">
              <a:solidFill>
                <a:schemeClr val="accent2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+mj-lt"/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FCB03624-FE42-4478-A46F-BDDCF4F8D154}"/>
              </a:ext>
            </a:extLst>
          </p:cNvPr>
          <p:cNvCxnSpPr>
            <a:cxnSpLocks/>
          </p:cNvCxnSpPr>
          <p:nvPr/>
        </p:nvCxnSpPr>
        <p:spPr>
          <a:xfrm>
            <a:off x="4689231" y="3404761"/>
            <a:ext cx="17705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3DBFD01D-DA1C-42F4-976D-D1DF2646F621}"/>
              </a:ext>
            </a:extLst>
          </p:cNvPr>
          <p:cNvCxnSpPr>
            <a:cxnSpLocks/>
          </p:cNvCxnSpPr>
          <p:nvPr/>
        </p:nvCxnSpPr>
        <p:spPr>
          <a:xfrm>
            <a:off x="4841631" y="4483849"/>
            <a:ext cx="16181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1C0D7385-7B0E-4A3F-8A03-E31B2CB6A933}"/>
              </a:ext>
            </a:extLst>
          </p:cNvPr>
          <p:cNvCxnSpPr>
            <a:cxnSpLocks/>
          </p:cNvCxnSpPr>
          <p:nvPr/>
        </p:nvCxnSpPr>
        <p:spPr>
          <a:xfrm>
            <a:off x="4841631" y="5487895"/>
            <a:ext cx="16181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74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2470F-1FB3-4321-AA51-28CF6F92D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/>
              <a:t>Results</a:t>
            </a:r>
            <a:r>
              <a:rPr lang="fr-FR" b="1" dirty="0"/>
              <a:t>:</a:t>
            </a:r>
            <a:r>
              <a:rPr lang="fr-FR" dirty="0"/>
              <a:t> </a:t>
            </a:r>
            <a:r>
              <a:rPr lang="fr-FR" dirty="0" err="1"/>
              <a:t>narcissism</a:t>
            </a:r>
            <a:endParaRPr lang="fr-BE" b="1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A6F26D7-FA16-41F7-8F3B-5EAFD73B6D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8730" y="1825625"/>
            <a:ext cx="645454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70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D1705D-9507-4BD4-8238-681AD7533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/>
              <a:t>Results</a:t>
            </a:r>
            <a:r>
              <a:rPr lang="fr-FR" b="1" dirty="0"/>
              <a:t>: </a:t>
            </a:r>
            <a:r>
              <a:rPr lang="fr-FR" dirty="0" err="1"/>
              <a:t>Narcissism</a:t>
            </a:r>
            <a:endParaRPr lang="fr-BE" b="1" dirty="0"/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486EEE8-2A65-42D3-8A13-034DEFB3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+mj-lt"/>
              </a:rPr>
              <a:t>Is self-</a:t>
            </a:r>
            <a:r>
              <a:rPr lang="fr-FR" dirty="0" err="1">
                <a:latin typeface="+mj-lt"/>
              </a:rPr>
              <a:t>priority</a:t>
            </a:r>
            <a:r>
              <a:rPr lang="fr-FR" dirty="0">
                <a:latin typeface="+mj-lt"/>
              </a:rPr>
              <a:t> </a:t>
            </a:r>
            <a:r>
              <a:rPr lang="fr-FR" dirty="0" err="1">
                <a:latin typeface="+mj-lt"/>
              </a:rPr>
              <a:t>beneficial</a:t>
            </a:r>
            <a:r>
              <a:rPr lang="fr-FR" dirty="0">
                <a:latin typeface="+mj-lt"/>
              </a:rPr>
              <a:t> in social </a:t>
            </a:r>
            <a:r>
              <a:rPr lang="fr-FR" dirty="0" err="1">
                <a:latin typeface="+mj-lt"/>
              </a:rPr>
              <a:t>contexts</a:t>
            </a:r>
            <a:r>
              <a:rPr lang="fr-FR" dirty="0">
                <a:latin typeface="+mj-lt"/>
              </a:rPr>
              <a:t> ?</a:t>
            </a:r>
            <a:endParaRPr lang="fr-BE" dirty="0">
              <a:latin typeface="+mj-lt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A06F814-12B1-4C81-B8C0-AC921658B56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02789" y="2595189"/>
            <a:ext cx="1791612" cy="1848428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8FBD196F-FC99-4B74-B5B7-EF8E1149F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0512" y="2595189"/>
            <a:ext cx="2219965" cy="186640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8068D93-55BD-4222-A0A1-3397DCBB09D8}"/>
              </a:ext>
            </a:extLst>
          </p:cNvPr>
          <p:cNvSpPr txBox="1"/>
          <p:nvPr/>
        </p:nvSpPr>
        <p:spPr>
          <a:xfrm>
            <a:off x="1686216" y="4948584"/>
            <a:ext cx="10201619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fr-FR" sz="2000" i="1" dirty="0" err="1">
                <a:latin typeface="+mj-lt"/>
              </a:rPr>
              <a:t>Tendency</a:t>
            </a:r>
            <a:r>
              <a:rPr lang="fr-FR" sz="2000" i="1" dirty="0">
                <a:latin typeface="+mj-lt"/>
              </a:rPr>
              <a:t> to </a:t>
            </a:r>
            <a:r>
              <a:rPr lang="fr-FR" sz="2000" i="1" dirty="0">
                <a:solidFill>
                  <a:schemeClr val="accent2"/>
                </a:solidFill>
                <a:latin typeface="+mj-lt"/>
              </a:rPr>
              <a:t>self-</a:t>
            </a:r>
            <a:r>
              <a:rPr lang="fr-FR" sz="2000" i="1" dirty="0" err="1">
                <a:solidFill>
                  <a:schemeClr val="accent2"/>
                </a:solidFill>
                <a:latin typeface="+mj-lt"/>
              </a:rPr>
              <a:t>prioritize</a:t>
            </a:r>
            <a:r>
              <a:rPr lang="fr-FR" sz="2000" i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positively</a:t>
            </a:r>
            <a:r>
              <a:rPr lang="fr-FR" sz="2000" i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associated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with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narcissism</a:t>
            </a:r>
            <a:r>
              <a:rPr lang="fr-FR" sz="2000" i="1" dirty="0">
                <a:latin typeface="+mj-lt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fr-FR" sz="2000" i="1" dirty="0">
                <a:latin typeface="+mj-lt"/>
              </a:rPr>
              <a:t> </a:t>
            </a:r>
            <a:r>
              <a:rPr lang="fr-FR" sz="2000" i="1" dirty="0">
                <a:solidFill>
                  <a:schemeClr val="accent2"/>
                </a:solidFill>
                <a:latin typeface="+mj-lt"/>
              </a:rPr>
              <a:t>Self-</a:t>
            </a:r>
            <a:r>
              <a:rPr lang="fr-FR" sz="2000" i="1" dirty="0" err="1">
                <a:solidFill>
                  <a:schemeClr val="accent2"/>
                </a:solidFill>
                <a:latin typeface="+mj-lt"/>
              </a:rPr>
              <a:t>priority</a:t>
            </a:r>
            <a:r>
              <a:rPr lang="fr-FR" sz="2000" i="1" dirty="0">
                <a:latin typeface="+mj-lt"/>
              </a:rPr>
              <a:t> </a:t>
            </a:r>
            <a:r>
              <a:rPr lang="fr-FR" sz="2000" i="1" dirty="0" err="1">
                <a:latin typeface="+mj-lt"/>
              </a:rPr>
              <a:t>reflects</a:t>
            </a:r>
            <a:r>
              <a:rPr lang="fr-FR" sz="2000" i="1" dirty="0">
                <a:latin typeface="+mj-lt"/>
              </a:rPr>
              <a:t> the </a:t>
            </a:r>
            <a:r>
              <a:rPr lang="fr-FR" sz="2000" i="1" dirty="0" err="1">
                <a:latin typeface="+mj-lt"/>
              </a:rPr>
              <a:t>tendency</a:t>
            </a:r>
            <a:r>
              <a:rPr lang="fr-FR" sz="2000" i="1" dirty="0">
                <a:latin typeface="+mj-lt"/>
              </a:rPr>
              <a:t> to report </a:t>
            </a:r>
            <a:r>
              <a:rPr lang="fr-FR" sz="2000" i="1" dirty="0" err="1">
                <a:latin typeface="+mj-lt"/>
              </a:rPr>
              <a:t>higher</a:t>
            </a:r>
            <a:r>
              <a:rPr lang="fr-FR" sz="2000" i="1" dirty="0">
                <a:latin typeface="+mj-lt"/>
              </a:rPr>
              <a:t> self-absorption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E5AA479-430A-4659-A436-30F502927E2E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b="1" dirty="0">
                <a:solidFill>
                  <a:prstClr val="black"/>
                </a:solidFill>
              </a:rPr>
              <a:t>: </a:t>
            </a:r>
            <a:r>
              <a:rPr lang="fr-FR" sz="1400" b="1" dirty="0" err="1">
                <a:solidFill>
                  <a:prstClr val="black"/>
                </a:solidFill>
              </a:rPr>
              <a:t>Narcissism</a:t>
            </a:r>
            <a:r>
              <a:rPr lang="fr-FR" sz="1400" b="1" dirty="0">
                <a:solidFill>
                  <a:prstClr val="black"/>
                </a:solidFill>
              </a:rPr>
              <a:t> </a:t>
            </a:r>
            <a:r>
              <a:rPr lang="fr-FR" sz="1400" dirty="0">
                <a:solidFill>
                  <a:prstClr val="black"/>
                </a:solidFill>
              </a:rPr>
              <a:t>– Conclusion</a:t>
            </a:r>
            <a:endParaRPr kumimoji="0" lang="fr-BE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91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4D1705D-9507-4BD4-8238-681AD7533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/>
              <a:t>Conclusion: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self-</a:t>
            </a:r>
            <a:r>
              <a:rPr lang="fr-FR" dirty="0" err="1"/>
              <a:t>priority</a:t>
            </a:r>
            <a:r>
              <a:rPr lang="fr-FR" dirty="0"/>
              <a:t> ?</a:t>
            </a:r>
            <a:endParaRPr lang="fr-BE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5939A4-9972-4636-998F-A19D1A414E16}"/>
              </a:ext>
            </a:extLst>
          </p:cNvPr>
          <p:cNvSpPr txBox="1"/>
          <p:nvPr/>
        </p:nvSpPr>
        <p:spPr>
          <a:xfrm>
            <a:off x="5001772" y="2266815"/>
            <a:ext cx="3626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SELF-PRIORITY</a:t>
            </a:r>
            <a:endParaRPr lang="fr-BE" sz="28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A452E18-DC56-4F9F-AD64-EBAA8D93AA04}"/>
              </a:ext>
            </a:extLst>
          </p:cNvPr>
          <p:cNvSpPr txBox="1"/>
          <p:nvPr/>
        </p:nvSpPr>
        <p:spPr>
          <a:xfrm>
            <a:off x="474309" y="6550223"/>
            <a:ext cx="1149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Method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SOP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mpathy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</a:t>
            </a:r>
            <a:r>
              <a:rPr lang="fr-FR" sz="1400" dirty="0">
                <a:solidFill>
                  <a:prstClr val="black"/>
                </a:solidFill>
              </a:rPr>
              <a:t>: </a:t>
            </a:r>
            <a:r>
              <a:rPr lang="fr-FR" sz="1400" dirty="0" err="1">
                <a:solidFill>
                  <a:prstClr val="black"/>
                </a:solidFill>
              </a:rPr>
              <a:t>Narcissism</a:t>
            </a:r>
            <a:r>
              <a:rPr lang="fr-FR" sz="1400" dirty="0">
                <a:solidFill>
                  <a:prstClr val="black"/>
                </a:solidFill>
              </a:rPr>
              <a:t> – </a:t>
            </a:r>
            <a:r>
              <a:rPr lang="fr-FR" sz="1400" b="1" dirty="0">
                <a:solidFill>
                  <a:prstClr val="black"/>
                </a:solidFill>
              </a:rPr>
              <a:t>Conclusion</a:t>
            </a:r>
            <a:endParaRPr kumimoji="0" lang="fr-BE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3" name="Graphique 22" descr="Visage souriant sans remplissage">
            <a:extLst>
              <a:ext uri="{FF2B5EF4-FFF2-40B4-BE49-F238E27FC236}">
                <a16:creationId xmlns:a16="http://schemas.microsoft.com/office/drawing/2014/main" id="{031118F1-8799-448C-83D7-32FF7DA6B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4742" y="2255680"/>
            <a:ext cx="781068" cy="781068"/>
          </a:xfrm>
          <a:prstGeom prst="rect">
            <a:avLst/>
          </a:prstGeom>
        </p:spPr>
      </p:pic>
      <p:pic>
        <p:nvPicPr>
          <p:cNvPr id="26" name="Graphique 25" descr="Visage triste sans remplissage">
            <a:extLst>
              <a:ext uri="{FF2B5EF4-FFF2-40B4-BE49-F238E27FC236}">
                <a16:creationId xmlns:a16="http://schemas.microsoft.com/office/drawing/2014/main" id="{38C2AE1E-178E-4FD9-AE58-E8CB1D9C9F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93100" y="2255370"/>
            <a:ext cx="781068" cy="781068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8E2569B5-1337-41F9-B242-A0BC4F0BC8E5}"/>
              </a:ext>
            </a:extLst>
          </p:cNvPr>
          <p:cNvSpPr txBox="1"/>
          <p:nvPr/>
        </p:nvSpPr>
        <p:spPr>
          <a:xfrm>
            <a:off x="7319172" y="2143704"/>
            <a:ext cx="757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bg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?</a:t>
            </a:r>
            <a:endParaRPr lang="fr-BE" sz="4400" b="1" dirty="0">
              <a:solidFill>
                <a:schemeClr val="bg2">
                  <a:lumMod val="50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2D676EB-DAED-4191-A2BC-ACD099C1936E}"/>
              </a:ext>
            </a:extLst>
          </p:cNvPr>
          <p:cNvSpPr txBox="1"/>
          <p:nvPr/>
        </p:nvSpPr>
        <p:spPr>
          <a:xfrm>
            <a:off x="3420770" y="3837046"/>
            <a:ext cx="891159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+mj-lt"/>
              </a:rPr>
              <a:t>Self-</a:t>
            </a:r>
            <a:r>
              <a:rPr lang="fr-FR" sz="2000" dirty="0" err="1">
                <a:latin typeface="+mj-lt"/>
              </a:rPr>
              <a:t>priority</a:t>
            </a:r>
            <a:r>
              <a:rPr lang="fr-FR" sz="2000" dirty="0">
                <a:latin typeface="+mj-lt"/>
              </a:rPr>
              <a:t> </a:t>
            </a:r>
            <a:r>
              <a:rPr lang="fr-FR" sz="2000" dirty="0" err="1">
                <a:latin typeface="+mj-lt"/>
              </a:rPr>
              <a:t>is</a:t>
            </a:r>
            <a:r>
              <a:rPr lang="fr-FR" sz="2000" dirty="0">
                <a:latin typeface="+mj-lt"/>
              </a:rPr>
              <a:t> </a:t>
            </a:r>
            <a:r>
              <a:rPr lang="fr-FR" sz="2000" dirty="0" err="1">
                <a:latin typeface="+mj-lt"/>
              </a:rPr>
              <a:t>associated</a:t>
            </a:r>
            <a:r>
              <a:rPr lang="fr-FR" sz="2000" dirty="0">
                <a:latin typeface="+mj-lt"/>
              </a:rPr>
              <a:t> </a:t>
            </a:r>
            <a:r>
              <a:rPr lang="fr-FR" sz="2000" dirty="0" err="1">
                <a:latin typeface="+mj-lt"/>
              </a:rPr>
              <a:t>with</a:t>
            </a:r>
            <a:r>
              <a:rPr lang="fr-FR" sz="2000" dirty="0">
                <a:latin typeface="+mj-lt"/>
              </a:rPr>
              <a:t> </a:t>
            </a:r>
            <a:r>
              <a:rPr lang="fr-FR" sz="2000" dirty="0" err="1">
                <a:latin typeface="+mj-lt"/>
              </a:rPr>
              <a:t>poor</a:t>
            </a:r>
            <a:r>
              <a:rPr lang="fr-FR" sz="2000" dirty="0">
                <a:latin typeface="+mj-lt"/>
              </a:rPr>
              <a:t> (social) </a:t>
            </a:r>
            <a:r>
              <a:rPr lang="fr-FR" sz="2000" dirty="0" err="1">
                <a:latin typeface="+mj-lt"/>
              </a:rPr>
              <a:t>outcomes</a:t>
            </a:r>
            <a:endParaRPr lang="fr-FR" sz="2000" dirty="0">
              <a:latin typeface="+mj-lt"/>
            </a:endParaRPr>
          </a:p>
          <a:p>
            <a:endParaRPr lang="fr-FR" sz="2800" dirty="0">
              <a:latin typeface="+mj-lt"/>
            </a:endParaRPr>
          </a:p>
          <a:p>
            <a:r>
              <a:rPr lang="fr-FR" sz="2000" dirty="0" err="1">
                <a:latin typeface="+mj-lt"/>
              </a:rPr>
              <a:t>Observed</a:t>
            </a:r>
            <a:r>
              <a:rPr lang="fr-FR" sz="2000" dirty="0">
                <a:latin typeface="+mj-lt"/>
              </a:rPr>
              <a:t> in social </a:t>
            </a:r>
            <a:r>
              <a:rPr lang="fr-FR" sz="2000" dirty="0" err="1">
                <a:latin typeface="+mj-lt"/>
              </a:rPr>
              <a:t>context</a:t>
            </a:r>
            <a:r>
              <a:rPr lang="fr-FR" sz="2000" dirty="0">
                <a:latin typeface="+mj-lt"/>
              </a:rPr>
              <a:t> </a:t>
            </a:r>
            <a:r>
              <a:rPr lang="fr-FR" sz="2000" dirty="0" err="1">
                <a:latin typeface="+mj-lt"/>
              </a:rPr>
              <a:t>specifically</a:t>
            </a:r>
            <a:r>
              <a:rPr lang="fr-FR" sz="2000" dirty="0">
                <a:latin typeface="+mj-lt"/>
              </a:rPr>
              <a:t> </a:t>
            </a:r>
          </a:p>
          <a:p>
            <a:pPr lvl="0"/>
            <a:r>
              <a:rPr lang="fr-FR" sz="2000" dirty="0">
                <a:solidFill>
                  <a:prstClr val="black"/>
                </a:solidFill>
                <a:latin typeface="Calibri Light" panose="020F0302020204030204"/>
              </a:rPr>
              <a:t>High </a:t>
            </a:r>
            <a:r>
              <a:rPr lang="fr-FR" sz="2000" dirty="0" err="1">
                <a:solidFill>
                  <a:prstClr val="black"/>
                </a:solidFill>
                <a:latin typeface="Calibri Light" panose="020F0302020204030204"/>
              </a:rPr>
              <a:t>variability</a:t>
            </a:r>
            <a:endParaRPr lang="fr-FR" sz="2000" dirty="0">
              <a:latin typeface="+mj-lt"/>
            </a:endParaRPr>
          </a:p>
          <a:p>
            <a:r>
              <a:rPr lang="fr-FR" sz="2000" dirty="0" err="1">
                <a:latin typeface="+mj-lt"/>
              </a:rPr>
              <a:t>Only</a:t>
            </a:r>
            <a:r>
              <a:rPr lang="fr-FR" sz="2000" dirty="0">
                <a:latin typeface="+mj-lt"/>
              </a:rPr>
              <a:t> in opposition to the </a:t>
            </a:r>
            <a:r>
              <a:rPr lang="fr-FR" sz="2000" dirty="0" err="1">
                <a:latin typeface="+mj-lt"/>
              </a:rPr>
              <a:t>other</a:t>
            </a:r>
            <a:endParaRPr lang="fr-FR" sz="2000" dirty="0">
              <a:latin typeface="+mj-lt"/>
            </a:endParaRPr>
          </a:p>
          <a:p>
            <a:endParaRPr lang="fr-FR" sz="2800" dirty="0">
              <a:latin typeface="+mj-lt"/>
            </a:endParaRPr>
          </a:p>
          <a:p>
            <a:r>
              <a:rPr lang="fr-FR" sz="2000" dirty="0" err="1">
                <a:latin typeface="+mj-lt"/>
              </a:rPr>
              <a:t>Higher</a:t>
            </a:r>
            <a:r>
              <a:rPr lang="fr-FR" sz="2000" dirty="0">
                <a:latin typeface="+mj-lt"/>
              </a:rPr>
              <a:t> proportion of </a:t>
            </a:r>
            <a:r>
              <a:rPr lang="fr-FR" sz="2000" dirty="0" err="1">
                <a:latin typeface="+mj-lt"/>
              </a:rPr>
              <a:t>other-centred</a:t>
            </a:r>
            <a:r>
              <a:rPr lang="fr-FR" sz="2000" dirty="0">
                <a:latin typeface="+mj-lt"/>
              </a:rPr>
              <a:t> </a:t>
            </a:r>
            <a:r>
              <a:rPr lang="fr-FR" sz="2000" dirty="0" err="1">
                <a:latin typeface="+mj-lt"/>
              </a:rPr>
              <a:t>individuals</a:t>
            </a:r>
            <a:r>
              <a:rPr lang="fr-FR" sz="2000" dirty="0">
                <a:latin typeface="+mj-lt"/>
              </a:rPr>
              <a:t> in social </a:t>
            </a:r>
            <a:r>
              <a:rPr lang="fr-FR" sz="2000" dirty="0" err="1">
                <a:latin typeface="+mj-lt"/>
              </a:rPr>
              <a:t>contexts</a:t>
            </a:r>
            <a:endParaRPr lang="fr-FR" sz="2000" dirty="0">
              <a:latin typeface="+mj-lt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560A6F7-CCC9-44DD-BCEF-25FE960525BC}"/>
              </a:ext>
            </a:extLst>
          </p:cNvPr>
          <p:cNvSpPr txBox="1"/>
          <p:nvPr/>
        </p:nvSpPr>
        <p:spPr>
          <a:xfrm>
            <a:off x="1956646" y="2038069"/>
            <a:ext cx="719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X</a:t>
            </a:r>
            <a:endParaRPr lang="fr-BE" sz="72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8" name="Graphique 7" descr="Drapeau">
            <a:extLst>
              <a:ext uri="{FF2B5EF4-FFF2-40B4-BE49-F238E27FC236}">
                <a16:creationId xmlns:a16="http://schemas.microsoft.com/office/drawing/2014/main" id="{74632941-59EF-49D2-BF58-B51CEF94CA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83286" y="3844582"/>
            <a:ext cx="387110" cy="387110"/>
          </a:xfrm>
          <a:prstGeom prst="rect">
            <a:avLst/>
          </a:prstGeom>
        </p:spPr>
      </p:pic>
      <p:pic>
        <p:nvPicPr>
          <p:cNvPr id="13" name="Graphique 12" descr="Point d’exclamation">
            <a:extLst>
              <a:ext uri="{FF2B5EF4-FFF2-40B4-BE49-F238E27FC236}">
                <a16:creationId xmlns:a16="http://schemas.microsoft.com/office/drawing/2014/main" id="{97904B4A-B343-45B9-B2F3-227EC67CF1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33660" y="4872683"/>
            <a:ext cx="387110" cy="387110"/>
          </a:xfrm>
          <a:prstGeom prst="rect">
            <a:avLst/>
          </a:prstGeom>
        </p:spPr>
      </p:pic>
      <p:pic>
        <p:nvPicPr>
          <p:cNvPr id="25" name="Graphique 24" descr="Drapeau">
            <a:extLst>
              <a:ext uri="{FF2B5EF4-FFF2-40B4-BE49-F238E27FC236}">
                <a16:creationId xmlns:a16="http://schemas.microsoft.com/office/drawing/2014/main" id="{FFC229B5-568F-4CD1-9E07-DFC4D0981D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54289" y="5892987"/>
            <a:ext cx="387110" cy="38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5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9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2470F-1FB3-4321-AA51-28CF6F92D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892" y="349799"/>
            <a:ext cx="10515600" cy="2852737"/>
          </a:xfrm>
        </p:spPr>
        <p:txBody>
          <a:bodyPr anchor="ctr"/>
          <a:lstStyle/>
          <a:p>
            <a:r>
              <a:rPr lang="fr-FR" b="1" dirty="0" err="1"/>
              <a:t>Thank</a:t>
            </a:r>
            <a:r>
              <a:rPr lang="fr-FR" b="1" dirty="0"/>
              <a:t> </a:t>
            </a:r>
            <a:r>
              <a:rPr lang="fr-FR" b="1" dirty="0" err="1"/>
              <a:t>you</a:t>
            </a:r>
            <a:r>
              <a:rPr lang="fr-FR" b="1" dirty="0"/>
              <a:t> for </a:t>
            </a:r>
            <a:r>
              <a:rPr lang="fr-FR" b="1" dirty="0" err="1"/>
              <a:t>your</a:t>
            </a:r>
            <a:r>
              <a:rPr lang="fr-FR" b="1" dirty="0"/>
              <a:t> attention !</a:t>
            </a:r>
            <a:endParaRPr lang="fr-BE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C8A8D2-7727-4FC8-A5A2-B8E744113A5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35570" y="2904758"/>
            <a:ext cx="4911970" cy="276298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FAA7C3E-6669-4742-BFE7-60249B13D10E}"/>
              </a:ext>
            </a:extLst>
          </p:cNvPr>
          <p:cNvSpPr txBox="1"/>
          <p:nvPr/>
        </p:nvSpPr>
        <p:spPr>
          <a:xfrm>
            <a:off x="8686800" y="6323535"/>
            <a:ext cx="3247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Alix.bigot@uclouvain.be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35222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E670058-DA2E-4EE6-9614-835D329B8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/>
              <a:t>References</a:t>
            </a:r>
            <a:endParaRPr lang="fr-BE" b="1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65B2EA5-7E50-401B-8F4B-36F1F18A0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1200" dirty="0"/>
              <a:t>Back, M. D., </a:t>
            </a:r>
            <a:r>
              <a:rPr lang="en-US" sz="1200" dirty="0" err="1"/>
              <a:t>Küfner</a:t>
            </a:r>
            <a:r>
              <a:rPr lang="en-US" sz="1200" dirty="0"/>
              <a:t>, A. C. P., </a:t>
            </a:r>
            <a:r>
              <a:rPr lang="en-US" sz="1200" dirty="0" err="1"/>
              <a:t>Dufner</a:t>
            </a:r>
            <a:r>
              <a:rPr lang="en-US" sz="1200" dirty="0"/>
              <a:t>, M., Gerlach, T. M., </a:t>
            </a:r>
            <a:r>
              <a:rPr lang="en-US" sz="1200" dirty="0" err="1"/>
              <a:t>Rauthmann</a:t>
            </a:r>
            <a:r>
              <a:rPr lang="en-US" sz="1200" dirty="0"/>
              <a:t>, J. F., &amp; </a:t>
            </a:r>
            <a:r>
              <a:rPr lang="en-US" sz="1200" dirty="0" err="1"/>
              <a:t>Denissen</a:t>
            </a:r>
            <a:r>
              <a:rPr lang="en-US" sz="1200" dirty="0"/>
              <a:t>, J. J. A. (2014). </a:t>
            </a:r>
            <a:r>
              <a:rPr lang="en-US" sz="1200" i="1" dirty="0"/>
              <a:t>Narcissistic Admiration and Rivalry Questionnaire</a:t>
            </a:r>
            <a:r>
              <a:rPr lang="en-US" sz="1200" dirty="0"/>
              <a:t> [dataset]. https://doi.org/10.1037/t27810-000</a:t>
            </a:r>
            <a:endParaRPr lang="fr-BE" sz="1200" dirty="0"/>
          </a:p>
          <a:p>
            <a:r>
              <a:rPr lang="en-US" sz="1200" dirty="0" err="1"/>
              <a:t>Barelds</a:t>
            </a:r>
            <a:r>
              <a:rPr lang="en-US" sz="1200" dirty="0"/>
              <a:t>, D. P. H., &amp; Dijkstra, P. (2010). Narcissistic Personality Inventory: Structure of the adapted Dutch version. </a:t>
            </a:r>
            <a:r>
              <a:rPr lang="en-US" sz="1200" i="1" dirty="0"/>
              <a:t>Scandinavian Journal of Psychology</a:t>
            </a:r>
            <a:r>
              <a:rPr lang="en-US" sz="1200" dirty="0"/>
              <a:t>, </a:t>
            </a:r>
            <a:r>
              <a:rPr lang="en-US" sz="1200" i="1" dirty="0"/>
              <a:t>51</a:t>
            </a:r>
            <a:r>
              <a:rPr lang="en-US" sz="1200" dirty="0"/>
              <a:t>(2), 132–138. https://doi.org/10.1111/j.1467-9450.2009.00737.x</a:t>
            </a:r>
            <a:endParaRPr lang="fr-BE" sz="1200" dirty="0"/>
          </a:p>
          <a:p>
            <a:r>
              <a:rPr lang="en-US" sz="1200" dirty="0"/>
              <a:t>Birch, S. A. J., &amp; Bloom, P. (2007). The Curse of Knowledge in Reasoning About False Beliefs. </a:t>
            </a:r>
            <a:r>
              <a:rPr lang="fr-BE" sz="1200" i="1" dirty="0" err="1"/>
              <a:t>Psychological</a:t>
            </a:r>
            <a:r>
              <a:rPr lang="fr-BE" sz="1200" i="1" dirty="0"/>
              <a:t> Science</a:t>
            </a:r>
            <a:r>
              <a:rPr lang="fr-BE" sz="1200" dirty="0"/>
              <a:t>, </a:t>
            </a:r>
            <a:r>
              <a:rPr lang="fr-BE" sz="1200" i="1" dirty="0"/>
              <a:t>18</a:t>
            </a:r>
            <a:r>
              <a:rPr lang="fr-BE" sz="1200" dirty="0"/>
              <a:t>(5), 382–386. https://doi.org/10.1111/j.1467-9280.2007.01909.x</a:t>
            </a:r>
          </a:p>
          <a:p>
            <a:r>
              <a:rPr lang="fr-BE" sz="1200" dirty="0"/>
              <a:t>Cunningham, S. J., &amp; Turk, D. J. (2017). </a:t>
            </a:r>
            <a:r>
              <a:rPr lang="en-US" sz="1200" dirty="0"/>
              <a:t>Editorial: A Review of Self-Processing Biases in Cognition. </a:t>
            </a:r>
            <a:r>
              <a:rPr lang="en-US" sz="1200" i="1" dirty="0"/>
              <a:t>Quarterly Journal of Experimental Psychology</a:t>
            </a:r>
            <a:r>
              <a:rPr lang="en-US" sz="1200" dirty="0"/>
              <a:t>, </a:t>
            </a:r>
            <a:r>
              <a:rPr lang="en-US" sz="1200" i="1" dirty="0"/>
              <a:t>70</a:t>
            </a:r>
            <a:r>
              <a:rPr lang="en-US" sz="1200" dirty="0"/>
              <a:t>(6), 987–995. https://doi.org/10.1080/17470218.2016.1276609</a:t>
            </a:r>
            <a:endParaRPr lang="fr-BE" sz="1200" dirty="0"/>
          </a:p>
          <a:p>
            <a:r>
              <a:rPr lang="en-US" sz="1200" dirty="0"/>
              <a:t>Davis, M. H. (1983). Measuring individual differences in empathy: Evidence for a multidimensional approach. </a:t>
            </a:r>
            <a:r>
              <a:rPr lang="en-US" sz="1200" i="1" dirty="0"/>
              <a:t>Journal of Personality and Social Psychology</a:t>
            </a:r>
            <a:r>
              <a:rPr lang="en-US" sz="1200" dirty="0"/>
              <a:t>, </a:t>
            </a:r>
            <a:r>
              <a:rPr lang="en-US" sz="1200" i="1" dirty="0"/>
              <a:t>44</a:t>
            </a:r>
            <a:r>
              <a:rPr lang="en-US" sz="1200" dirty="0"/>
              <a:t>, 113–126. https://doi.org/10.1037/0022-3514.44.1.113</a:t>
            </a:r>
            <a:endParaRPr lang="fr-BE" sz="1200" dirty="0"/>
          </a:p>
          <a:p>
            <a:r>
              <a:rPr lang="en-US" sz="1200" dirty="0"/>
              <a:t>Epley, N., </a:t>
            </a:r>
            <a:r>
              <a:rPr lang="en-US" sz="1200" dirty="0" err="1"/>
              <a:t>Keysar</a:t>
            </a:r>
            <a:r>
              <a:rPr lang="en-US" sz="1200" dirty="0"/>
              <a:t>, B., Van Boven, L., &amp; Gilovich, T. (2004). Perspective Taking as Egocentric Anchoring and Adjustment. </a:t>
            </a:r>
            <a:r>
              <a:rPr lang="en-US" sz="1200" i="1" dirty="0"/>
              <a:t>Journal of Personality and Social Psychology</a:t>
            </a:r>
            <a:r>
              <a:rPr lang="en-US" sz="1200" dirty="0"/>
              <a:t>, </a:t>
            </a:r>
            <a:r>
              <a:rPr lang="en-US" sz="1200" i="1" dirty="0"/>
              <a:t>87</a:t>
            </a:r>
            <a:r>
              <a:rPr lang="en-US" sz="1200" dirty="0"/>
              <a:t>(3), 327–339. https://doi.org/10.1037/0022-3514.87.3.327</a:t>
            </a:r>
            <a:endParaRPr lang="fr-BE" sz="1200" dirty="0"/>
          </a:p>
          <a:p>
            <a:r>
              <a:rPr lang="en-US" sz="1200" dirty="0" err="1"/>
              <a:t>Fennis</a:t>
            </a:r>
            <a:r>
              <a:rPr lang="en-US" sz="1200" dirty="0"/>
              <a:t>, B. M. (2011). Can’t get over me: Ego depletion attenuates prosocial effects of perspective taking. </a:t>
            </a:r>
            <a:r>
              <a:rPr lang="en-US" sz="1200" i="1" dirty="0"/>
              <a:t>European Journal of Social Psychology</a:t>
            </a:r>
            <a:r>
              <a:rPr lang="en-US" sz="1200" dirty="0"/>
              <a:t>, </a:t>
            </a:r>
            <a:r>
              <a:rPr lang="en-US" sz="1200" i="1" dirty="0"/>
              <a:t>41</a:t>
            </a:r>
            <a:r>
              <a:rPr lang="en-US" sz="1200" dirty="0"/>
              <a:t>(5), 580–585. </a:t>
            </a:r>
            <a:r>
              <a:rPr lang="en-US" sz="1200" dirty="0">
                <a:hlinkClick r:id="rId2"/>
              </a:rPr>
              <a:t>https://doi.org/10.1002/ejsp.828</a:t>
            </a:r>
            <a:endParaRPr lang="en-US" sz="1200" dirty="0"/>
          </a:p>
          <a:p>
            <a:r>
              <a:rPr lang="en-US" sz="1200" dirty="0"/>
              <a:t>Kirkland, R., Peterson, E., Baker, C., Miller, S., &amp; </a:t>
            </a:r>
            <a:r>
              <a:rPr lang="en-US" sz="1200" dirty="0" err="1"/>
              <a:t>Pulos</a:t>
            </a:r>
            <a:r>
              <a:rPr lang="en-US" sz="1200" dirty="0"/>
              <a:t>, S. (2013). Meta-analysis reveals adult female superiority in “Reading the Mind in the Eyes Test.” North American Journal of Psychology, 15, 449–458.</a:t>
            </a:r>
            <a:endParaRPr lang="fr-BE" sz="1200" dirty="0"/>
          </a:p>
          <a:p>
            <a:r>
              <a:rPr lang="en-US" sz="1200" dirty="0"/>
              <a:t>Lin, S., </a:t>
            </a:r>
            <a:r>
              <a:rPr lang="en-US" sz="1200" dirty="0" err="1"/>
              <a:t>Keysar</a:t>
            </a:r>
            <a:r>
              <a:rPr lang="en-US" sz="1200" dirty="0"/>
              <a:t>, B., &amp; Epley, N. (2010). Reflexively </a:t>
            </a:r>
            <a:r>
              <a:rPr lang="en-US" sz="1200" dirty="0" err="1"/>
              <a:t>mindblind</a:t>
            </a:r>
            <a:r>
              <a:rPr lang="en-US" sz="1200" dirty="0"/>
              <a:t>: Using theory of mind to interpret behavior requires effortful attention. </a:t>
            </a:r>
            <a:r>
              <a:rPr lang="en-US" sz="1200" i="1" dirty="0"/>
              <a:t>Journal of Experimental Social Psychology</a:t>
            </a:r>
            <a:r>
              <a:rPr lang="en-US" sz="1200" dirty="0"/>
              <a:t>, </a:t>
            </a:r>
            <a:r>
              <a:rPr lang="en-US" sz="1200" i="1" dirty="0"/>
              <a:t>46</a:t>
            </a:r>
            <a:r>
              <a:rPr lang="en-US" sz="1200" dirty="0"/>
              <a:t>(3), 551–556. https://doi.org/10.1016/j.jesp.2009.12.019</a:t>
            </a:r>
            <a:endParaRPr lang="fr-BE" sz="1200" dirty="0"/>
          </a:p>
          <a:p>
            <a:r>
              <a:rPr lang="en-US" sz="1200" dirty="0"/>
              <a:t>Lind, S. E. (2010). Memory and the self in autism: A review and theoretical framework. </a:t>
            </a:r>
            <a:r>
              <a:rPr lang="en-US" sz="1200" i="1" dirty="0"/>
              <a:t>Autism</a:t>
            </a:r>
            <a:r>
              <a:rPr lang="en-US" sz="1200" dirty="0"/>
              <a:t>, </a:t>
            </a:r>
            <a:r>
              <a:rPr lang="en-US" sz="1200" i="1" dirty="0"/>
              <a:t>14</a:t>
            </a:r>
            <a:r>
              <a:rPr lang="en-US" sz="1200" dirty="0"/>
              <a:t>(5), 430–456. </a:t>
            </a:r>
            <a:r>
              <a:rPr lang="en-US" sz="1200" dirty="0">
                <a:hlinkClick r:id="rId3"/>
              </a:rPr>
              <a:t>https://doi.org/10.1177/1362361309358700</a:t>
            </a:r>
            <a:endParaRPr lang="en-US" sz="1200" dirty="0"/>
          </a:p>
          <a:p>
            <a:r>
              <a:rPr lang="fr-BE" sz="1200" dirty="0"/>
              <a:t>Riva, F., </a:t>
            </a:r>
            <a:r>
              <a:rPr lang="fr-BE" sz="1200" dirty="0" err="1"/>
              <a:t>Triscoli</a:t>
            </a:r>
            <a:r>
              <a:rPr lang="fr-BE" sz="1200" dirty="0"/>
              <a:t>, C., </a:t>
            </a:r>
            <a:r>
              <a:rPr lang="fr-BE" sz="1200" dirty="0" err="1"/>
              <a:t>Lamm</a:t>
            </a:r>
            <a:r>
              <a:rPr lang="fr-BE" sz="1200" dirty="0"/>
              <a:t>, C., </a:t>
            </a:r>
            <a:r>
              <a:rPr lang="fr-BE" sz="1200" dirty="0" err="1"/>
              <a:t>Carnaghi</a:t>
            </a:r>
            <a:r>
              <a:rPr lang="fr-BE" sz="1200" dirty="0"/>
              <a:t>, A., &amp; Silani, G. (2016). </a:t>
            </a:r>
            <a:r>
              <a:rPr lang="fr-BE" sz="1200" dirty="0" err="1"/>
              <a:t>Emotional</a:t>
            </a:r>
            <a:r>
              <a:rPr lang="fr-BE" sz="1200" dirty="0"/>
              <a:t> </a:t>
            </a:r>
            <a:r>
              <a:rPr lang="fr-BE" sz="1200" dirty="0" err="1"/>
              <a:t>Egocentricity</a:t>
            </a:r>
            <a:r>
              <a:rPr lang="fr-BE" sz="1200" dirty="0"/>
              <a:t> </a:t>
            </a:r>
            <a:r>
              <a:rPr lang="fr-BE" sz="1200" dirty="0" err="1"/>
              <a:t>Bias</a:t>
            </a:r>
            <a:r>
              <a:rPr lang="fr-BE" sz="1200" dirty="0"/>
              <a:t> </a:t>
            </a:r>
            <a:r>
              <a:rPr lang="fr-BE" sz="1200" dirty="0" err="1"/>
              <a:t>Across</a:t>
            </a:r>
            <a:r>
              <a:rPr lang="fr-BE" sz="1200" dirty="0"/>
              <a:t> the Life-Span. </a:t>
            </a:r>
            <a:r>
              <a:rPr lang="fr-BE" sz="1200" dirty="0" err="1"/>
              <a:t>Frontiers</a:t>
            </a:r>
            <a:r>
              <a:rPr lang="fr-BE" sz="1200" dirty="0"/>
              <a:t> in </a:t>
            </a:r>
            <a:r>
              <a:rPr lang="fr-BE" sz="1200" dirty="0" err="1"/>
              <a:t>Aging</a:t>
            </a:r>
            <a:r>
              <a:rPr lang="fr-BE" sz="1200" dirty="0"/>
              <a:t> Neuroscience, 8. https://doi.org/10.3389/fnagi.2016.00074</a:t>
            </a:r>
          </a:p>
          <a:p>
            <a:r>
              <a:rPr lang="en-US" sz="1200" dirty="0"/>
              <a:t>Samson, D., </a:t>
            </a:r>
            <a:r>
              <a:rPr lang="en-US" sz="1200" dirty="0" err="1"/>
              <a:t>Apperly</a:t>
            </a:r>
            <a:r>
              <a:rPr lang="en-US" sz="1200" dirty="0"/>
              <a:t>, I. A., Braithwaite, J. J., Andrews, B. J., &amp; Bodley Scott, S. E. (2010). Seeing it their way: Evidence for rapid and involuntary computation of what other people see. </a:t>
            </a:r>
            <a:r>
              <a:rPr lang="en-US" sz="1200" i="1" dirty="0"/>
              <a:t>Journal of Experimental Psychology: Human Perception and Performance</a:t>
            </a:r>
            <a:r>
              <a:rPr lang="en-US" sz="1200" dirty="0"/>
              <a:t>, </a:t>
            </a:r>
            <a:r>
              <a:rPr lang="en-US" sz="1200" i="1" dirty="0"/>
              <a:t>36</a:t>
            </a:r>
            <a:r>
              <a:rPr lang="en-US" sz="1200" dirty="0"/>
              <a:t>, 1255–1266. https://doi.org/10.1037/a0018729</a:t>
            </a:r>
            <a:endParaRPr lang="fr-BE" sz="1200" dirty="0"/>
          </a:p>
          <a:p>
            <a:r>
              <a:rPr lang="en-US" sz="1200" dirty="0"/>
              <a:t>Sui, J., &amp; Humphreys, G. W. (2015). The Integrative Self: How Self-Reference Integrates Perception and Memory. </a:t>
            </a:r>
            <a:r>
              <a:rPr lang="en-US" sz="1200" i="1" dirty="0"/>
              <a:t>Trends in Cognitive Sciences</a:t>
            </a:r>
            <a:r>
              <a:rPr lang="en-US" sz="1200" dirty="0"/>
              <a:t>, </a:t>
            </a:r>
            <a:r>
              <a:rPr lang="en-US" sz="1200" i="1" dirty="0"/>
              <a:t>19</a:t>
            </a:r>
            <a:r>
              <a:rPr lang="en-US" sz="1200" dirty="0"/>
              <a:t>(12), 719–728. https://doi.org/10.1016/j.tics.2015.08.015</a:t>
            </a:r>
            <a:endParaRPr lang="fr-BE" sz="1200" dirty="0"/>
          </a:p>
        </p:txBody>
      </p:sp>
    </p:spTree>
    <p:extLst>
      <p:ext uri="{BB962C8B-B14F-4D97-AF65-F5344CB8AC3E}">
        <p14:creationId xmlns:p14="http://schemas.microsoft.com/office/powerpoint/2010/main" val="31847519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F6D5B1ED45F846915C54039FA3B076" ma:contentTypeVersion="18" ma:contentTypeDescription="Crée un document." ma:contentTypeScope="" ma:versionID="72532c6d3df39a02183c91680f007257">
  <xsd:schema xmlns:xsd="http://www.w3.org/2001/XMLSchema" xmlns:xs="http://www.w3.org/2001/XMLSchema" xmlns:p="http://schemas.microsoft.com/office/2006/metadata/properties" xmlns:ns3="b4b28613-7bdf-4061-a2bd-f8b65a70c3cd" xmlns:ns4="bf248fc7-35b3-4e00-a914-7470c697f93f" targetNamespace="http://schemas.microsoft.com/office/2006/metadata/properties" ma:root="true" ma:fieldsID="5ff9b05dbdc4bba547f81ff6c9b7a846" ns3:_="" ns4:_="">
    <xsd:import namespace="b4b28613-7bdf-4061-a2bd-f8b65a70c3cd"/>
    <xsd:import namespace="bf248fc7-35b3-4e00-a914-7470c697f93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_activity" minOccurs="0"/>
                <xsd:element ref="ns3:MediaService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b28613-7bdf-4061-a2bd-f8b65a70c3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248fc7-35b3-4e00-a914-7470c697f93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4b28613-7bdf-4061-a2bd-f8b65a70c3c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F1F7C3-F84B-4912-906E-0EF2DDFB38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b28613-7bdf-4061-a2bd-f8b65a70c3cd"/>
    <ds:schemaRef ds:uri="bf248fc7-35b3-4e00-a914-7470c697f9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1622FE-F2EE-48AE-84BD-266ACB6EEF67}">
  <ds:schemaRefs>
    <ds:schemaRef ds:uri="http://purl.org/dc/terms/"/>
    <ds:schemaRef ds:uri="http://schemas.openxmlformats.org/package/2006/metadata/core-properties"/>
    <ds:schemaRef ds:uri="http://purl.org/dc/dcmitype/"/>
    <ds:schemaRef ds:uri="bf248fc7-35b3-4e00-a914-7470c697f93f"/>
    <ds:schemaRef ds:uri="http://schemas.microsoft.com/office/2006/documentManagement/types"/>
    <ds:schemaRef ds:uri="http://schemas.microsoft.com/office/2006/metadata/properties"/>
    <ds:schemaRef ds:uri="b4b28613-7bdf-4061-a2bd-f8b65a70c3cd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EDB1D3D8-782F-4397-BC39-0F3DD5777D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9854</TotalTime>
  <Words>2401</Words>
  <Application>Microsoft Office PowerPoint</Application>
  <PresentationFormat>Grand écran</PresentationFormat>
  <Paragraphs>312</Paragraphs>
  <Slides>22</Slides>
  <Notes>17</Notes>
  <HiddenSlides>4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Wingdings</vt:lpstr>
      <vt:lpstr>Thème Office</vt:lpstr>
      <vt:lpstr>What does self-priority mean? </vt:lpstr>
      <vt:lpstr>Introduction: what is perspective-taking ?</vt:lpstr>
      <vt:lpstr>Introduction: what is self-priority ?</vt:lpstr>
      <vt:lpstr>Introduction: what is self-priority ?</vt:lpstr>
      <vt:lpstr>Method: sample and measures</vt:lpstr>
      <vt:lpstr>Method: how to measure self-priority ? </vt:lpstr>
      <vt:lpstr>Results: Distribution of self-priority scores</vt:lpstr>
      <vt:lpstr>Results: Distribution of self-priority scores</vt:lpstr>
      <vt:lpstr>Results: Self-priority according to gender and age</vt:lpstr>
      <vt:lpstr>Results: Self-priority con according to gender and age</vt:lpstr>
      <vt:lpstr>Présentation PowerPoint</vt:lpstr>
      <vt:lpstr>Results: Empathic tendencies (IRI)</vt:lpstr>
      <vt:lpstr>Results: Empathic tendencies (IRI)</vt:lpstr>
      <vt:lpstr>Présentation PowerPoint</vt:lpstr>
      <vt:lpstr>Présentation PowerPoint</vt:lpstr>
      <vt:lpstr>Results: Narcissism (NPI)</vt:lpstr>
      <vt:lpstr>Results: Narcissism (NARQ)</vt:lpstr>
      <vt:lpstr>Results: narcissism</vt:lpstr>
      <vt:lpstr>Results: Narcissism</vt:lpstr>
      <vt:lpstr>Conclusion: what is self-priority ?</vt:lpstr>
      <vt:lpstr>Thank you for your attention !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self-priority mean?</dc:title>
  <dc:creator>Alix Bigot</dc:creator>
  <cp:lastModifiedBy>Alix Bigot</cp:lastModifiedBy>
  <cp:revision>83</cp:revision>
  <dcterms:created xsi:type="dcterms:W3CDTF">2024-05-13T13:26:52Z</dcterms:created>
  <dcterms:modified xsi:type="dcterms:W3CDTF">2024-05-23T11:55:31Z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0x0101006BF6D5B1ED45F846915C54039FA3B076</vt:lpwstr>
  </property>
</Properties>
</file>