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2" r:id="rId4"/>
    <p:sldId id="269" r:id="rId5"/>
    <p:sldId id="264" r:id="rId6"/>
    <p:sldId id="266" r:id="rId7"/>
    <p:sldId id="267" r:id="rId8"/>
    <p:sldId id="271" r:id="rId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hieu" initials="M" lastIdx="1" clrIdx="0">
    <p:extLst>
      <p:ext uri="{19B8F6BF-5375-455C-9EA6-DF929625EA0E}">
        <p15:presenceInfo xmlns:p15="http://schemas.microsoft.com/office/powerpoint/2012/main" xmlns="" userId="Mahie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060" autoAdjust="0"/>
  </p:normalViewPr>
  <p:slideViewPr>
    <p:cSldViewPr snapToGrid="0" snapToObjects="1">
      <p:cViewPr varScale="1">
        <p:scale>
          <a:sx n="42" d="100"/>
          <a:sy n="42" d="100"/>
        </p:scale>
        <p:origin x="-18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commentAuthors" Target="commentAuthors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1-22T22:54:43.482" idx="1">
    <p:pos x="2991" y="79"/>
    <p:text>On ne supprimerait pas celle-ci, si elle n'a pas de lien avec l'association?</p:text>
    <p:extLst>
      <p:ext uri="{C676402C-5697-4E1C-873F-D02D1690AC5C}">
        <p15:threadingInfo xmlns:p15="http://schemas.microsoft.com/office/powerpoint/2012/main" xmlns="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B3770D-B95A-4666-A3FD-E5206825284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E44A119C-27F9-4917-85EF-C869FAEBAC0D}">
      <dgm:prSet phldrT="[Texte]" custT="1"/>
      <dgm:spPr/>
      <dgm:t>
        <a:bodyPr/>
        <a:lstStyle/>
        <a:p>
          <a:r>
            <a:rPr lang="fr-FR" sz="2000" dirty="0"/>
            <a:t>Enracinement</a:t>
          </a:r>
        </a:p>
      </dgm:t>
    </dgm:pt>
    <dgm:pt modelId="{1277B02E-FB1F-4BB1-9225-4A12AB7BACE4}" type="parTrans" cxnId="{E78225C3-54B7-4FDF-9B60-4444B2E626D0}">
      <dgm:prSet/>
      <dgm:spPr/>
      <dgm:t>
        <a:bodyPr/>
        <a:lstStyle/>
        <a:p>
          <a:endParaRPr lang="fr-FR" sz="2000"/>
        </a:p>
      </dgm:t>
    </dgm:pt>
    <dgm:pt modelId="{351A269D-4C49-4B35-93E4-DCE2A85B4A8A}" type="sibTrans" cxnId="{E78225C3-54B7-4FDF-9B60-4444B2E626D0}">
      <dgm:prSet/>
      <dgm:spPr/>
      <dgm:t>
        <a:bodyPr/>
        <a:lstStyle/>
        <a:p>
          <a:endParaRPr lang="fr-FR" sz="2000"/>
        </a:p>
      </dgm:t>
    </dgm:pt>
    <dgm:pt modelId="{60921544-30D1-4D05-86E0-AF1DC8DEA2A6}">
      <dgm:prSet phldrT="[Texte]" custT="1"/>
      <dgm:spPr/>
      <dgm:t>
        <a:bodyPr/>
        <a:lstStyle/>
        <a:p>
          <a:r>
            <a:rPr lang="fr-FR" sz="1600" dirty="0"/>
            <a:t>Implantation: faible VS forte? </a:t>
          </a:r>
          <a:endParaRPr lang="fr-FR" sz="1600" dirty="0" smtClean="0"/>
        </a:p>
        <a:p>
          <a:r>
            <a:rPr lang="fr-FR" sz="1600" dirty="0" smtClean="0"/>
            <a:t>(</a:t>
          </a:r>
          <a:r>
            <a:rPr lang="fr-FR" sz="1600" dirty="0" err="1" smtClean="0"/>
            <a:t>Moulaert</a:t>
          </a:r>
          <a:r>
            <a:rPr lang="fr-FR" sz="1600" dirty="0" smtClean="0"/>
            <a:t> 2013, Lévesque 2012)</a:t>
          </a:r>
          <a:endParaRPr lang="fr-FR" sz="1600" dirty="0"/>
        </a:p>
      </dgm:t>
    </dgm:pt>
    <dgm:pt modelId="{221CC60A-4319-4FA1-8282-706D90C16317}" type="parTrans" cxnId="{E8B2EBA0-B367-4181-AEDB-24ACB412B092}">
      <dgm:prSet/>
      <dgm:spPr/>
      <dgm:t>
        <a:bodyPr/>
        <a:lstStyle/>
        <a:p>
          <a:endParaRPr lang="fr-FR" sz="2000"/>
        </a:p>
      </dgm:t>
    </dgm:pt>
    <dgm:pt modelId="{F789B011-B0C6-4173-981F-7FFF47BD0152}" type="sibTrans" cxnId="{E8B2EBA0-B367-4181-AEDB-24ACB412B092}">
      <dgm:prSet/>
      <dgm:spPr/>
      <dgm:t>
        <a:bodyPr/>
        <a:lstStyle/>
        <a:p>
          <a:endParaRPr lang="fr-FR" sz="2000"/>
        </a:p>
      </dgm:t>
    </dgm:pt>
    <dgm:pt modelId="{D8F207DE-76B8-4CDC-8435-8B563C354926}">
      <dgm:prSet custT="1"/>
      <dgm:spPr/>
      <dgm:t>
        <a:bodyPr/>
        <a:lstStyle/>
        <a:p>
          <a:r>
            <a:rPr lang="fr-FR" sz="1600" dirty="0"/>
            <a:t>Diffusion: managériale VS territoriale? (</a:t>
          </a:r>
          <a:r>
            <a:rPr lang="fr-FR" sz="1600" dirty="0" smtClean="0"/>
            <a:t>Lucas 2014)</a:t>
          </a:r>
          <a:endParaRPr lang="fr-FR" sz="1600" dirty="0"/>
        </a:p>
      </dgm:t>
    </dgm:pt>
    <dgm:pt modelId="{8BBCBACD-C5A7-40D0-AD5F-D9E4B0AEEEA7}" type="parTrans" cxnId="{3B7387BF-F6AF-4F50-9AC5-5D0864C252E2}">
      <dgm:prSet/>
      <dgm:spPr/>
      <dgm:t>
        <a:bodyPr/>
        <a:lstStyle/>
        <a:p>
          <a:endParaRPr lang="fr-FR" sz="2000"/>
        </a:p>
      </dgm:t>
    </dgm:pt>
    <dgm:pt modelId="{3E4B0937-91E5-4614-8547-762C058B8E8B}" type="sibTrans" cxnId="{3B7387BF-F6AF-4F50-9AC5-5D0864C252E2}">
      <dgm:prSet/>
      <dgm:spPr/>
      <dgm:t>
        <a:bodyPr/>
        <a:lstStyle/>
        <a:p>
          <a:endParaRPr lang="fr-FR" sz="2000"/>
        </a:p>
      </dgm:t>
    </dgm:pt>
    <dgm:pt modelId="{3046019C-B683-4775-B1F5-DF4BD3B9DE51}">
      <dgm:prSet custT="1"/>
      <dgm:spPr/>
      <dgm:t>
        <a:bodyPr/>
        <a:lstStyle/>
        <a:p>
          <a:r>
            <a:rPr lang="fr-FR" sz="1600" dirty="0"/>
            <a:t>Réseaux d’acteurs: silo VS réseau? (</a:t>
          </a:r>
          <a:r>
            <a:rPr lang="fr-FR" sz="1600" dirty="0" smtClean="0"/>
            <a:t>Bradford </a:t>
          </a:r>
          <a:r>
            <a:rPr lang="fr-FR" sz="1800" dirty="0" smtClean="0"/>
            <a:t>)</a:t>
          </a:r>
          <a:endParaRPr lang="fr-FR" sz="1800" dirty="0"/>
        </a:p>
      </dgm:t>
    </dgm:pt>
    <dgm:pt modelId="{83B1AEE2-40D6-41DC-88E9-7C1D11A65906}" type="parTrans" cxnId="{D8A83491-F0BB-41A3-96E3-70722425CFA4}">
      <dgm:prSet/>
      <dgm:spPr/>
      <dgm:t>
        <a:bodyPr/>
        <a:lstStyle/>
        <a:p>
          <a:endParaRPr lang="fr-FR" sz="2000"/>
        </a:p>
      </dgm:t>
    </dgm:pt>
    <dgm:pt modelId="{7DB7DCB1-6B11-4308-8232-4E127F381DFF}" type="sibTrans" cxnId="{D8A83491-F0BB-41A3-96E3-70722425CFA4}">
      <dgm:prSet/>
      <dgm:spPr/>
      <dgm:t>
        <a:bodyPr/>
        <a:lstStyle/>
        <a:p>
          <a:endParaRPr lang="fr-FR" sz="2000"/>
        </a:p>
      </dgm:t>
    </dgm:pt>
    <dgm:pt modelId="{34E23A53-EAB8-4C27-B5A6-2EB2153055F6}" type="pres">
      <dgm:prSet presAssocID="{D7B3770D-B95A-4666-A3FD-E5206825284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B89A711-104E-4402-919C-E0C263F752D5}" type="pres">
      <dgm:prSet presAssocID="{E44A119C-27F9-4917-85EF-C869FAEBAC0D}" presName="centerShape" presStyleLbl="node0" presStyleIdx="0" presStyleCnt="1" custScaleX="128791"/>
      <dgm:spPr/>
      <dgm:t>
        <a:bodyPr/>
        <a:lstStyle/>
        <a:p>
          <a:endParaRPr lang="fr-FR"/>
        </a:p>
      </dgm:t>
    </dgm:pt>
    <dgm:pt modelId="{6A441335-0751-4AC1-B2D3-7C1D267A6D3E}" type="pres">
      <dgm:prSet presAssocID="{221CC60A-4319-4FA1-8282-706D90C16317}" presName="parTrans" presStyleLbl="bgSibTrans2D1" presStyleIdx="0" presStyleCnt="3"/>
      <dgm:spPr/>
      <dgm:t>
        <a:bodyPr/>
        <a:lstStyle/>
        <a:p>
          <a:endParaRPr lang="fr-FR"/>
        </a:p>
      </dgm:t>
    </dgm:pt>
    <dgm:pt modelId="{6332A916-B709-48ED-8286-DC7C787F5872}" type="pres">
      <dgm:prSet presAssocID="{60921544-30D1-4D05-86E0-AF1DC8DEA2A6}" presName="node" presStyleLbl="node1" presStyleIdx="0" presStyleCnt="3" custScaleX="100246" custScaleY="10574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E7B47B-FC83-4C48-935F-5CDBE2DED169}" type="pres">
      <dgm:prSet presAssocID="{8BBCBACD-C5A7-40D0-AD5F-D9E4B0AEEEA7}" presName="parTrans" presStyleLbl="bgSibTrans2D1" presStyleIdx="1" presStyleCnt="3"/>
      <dgm:spPr/>
      <dgm:t>
        <a:bodyPr/>
        <a:lstStyle/>
        <a:p>
          <a:endParaRPr lang="fr-FR"/>
        </a:p>
      </dgm:t>
    </dgm:pt>
    <dgm:pt modelId="{0F7B7DF6-9EB1-426C-A01B-238A75BE335C}" type="pres">
      <dgm:prSet presAssocID="{D8F207DE-76B8-4CDC-8435-8B563C35492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391727-8BB1-4537-80BE-00E7EEA42F31}" type="pres">
      <dgm:prSet presAssocID="{83B1AEE2-40D6-41DC-88E9-7C1D11A65906}" presName="parTrans" presStyleLbl="bgSibTrans2D1" presStyleIdx="2" presStyleCnt="3"/>
      <dgm:spPr/>
      <dgm:t>
        <a:bodyPr/>
        <a:lstStyle/>
        <a:p>
          <a:endParaRPr lang="fr-FR"/>
        </a:p>
      </dgm:t>
    </dgm:pt>
    <dgm:pt modelId="{8500AD16-FACF-4064-BCCA-AF048F39EF4E}" type="pres">
      <dgm:prSet presAssocID="{3046019C-B683-4775-B1F5-DF4BD3B9DE5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0293CFB-2539-4A1B-95FF-B73DEBC4BE24}" type="presOf" srcId="{83B1AEE2-40D6-41DC-88E9-7C1D11A65906}" destId="{B8391727-8BB1-4537-80BE-00E7EEA42F31}" srcOrd="0" destOrd="0" presId="urn:microsoft.com/office/officeart/2005/8/layout/radial4"/>
    <dgm:cxn modelId="{E8B2EBA0-B367-4181-AEDB-24ACB412B092}" srcId="{E44A119C-27F9-4917-85EF-C869FAEBAC0D}" destId="{60921544-30D1-4D05-86E0-AF1DC8DEA2A6}" srcOrd="0" destOrd="0" parTransId="{221CC60A-4319-4FA1-8282-706D90C16317}" sibTransId="{F789B011-B0C6-4173-981F-7FFF47BD0152}"/>
    <dgm:cxn modelId="{8BD9111E-E16F-4163-82ED-1D435D94B858}" type="presOf" srcId="{D8F207DE-76B8-4CDC-8435-8B563C354926}" destId="{0F7B7DF6-9EB1-426C-A01B-238A75BE335C}" srcOrd="0" destOrd="0" presId="urn:microsoft.com/office/officeart/2005/8/layout/radial4"/>
    <dgm:cxn modelId="{C4120C9E-77F4-48E9-9B3F-D8D7208045CE}" type="presOf" srcId="{8BBCBACD-C5A7-40D0-AD5F-D9E4B0AEEEA7}" destId="{34E7B47B-FC83-4C48-935F-5CDBE2DED169}" srcOrd="0" destOrd="0" presId="urn:microsoft.com/office/officeart/2005/8/layout/radial4"/>
    <dgm:cxn modelId="{D8A83491-F0BB-41A3-96E3-70722425CFA4}" srcId="{E44A119C-27F9-4917-85EF-C869FAEBAC0D}" destId="{3046019C-B683-4775-B1F5-DF4BD3B9DE51}" srcOrd="2" destOrd="0" parTransId="{83B1AEE2-40D6-41DC-88E9-7C1D11A65906}" sibTransId="{7DB7DCB1-6B11-4308-8232-4E127F381DFF}"/>
    <dgm:cxn modelId="{9266590C-CB60-4A9A-A80D-A12B8A7FA6AE}" type="presOf" srcId="{221CC60A-4319-4FA1-8282-706D90C16317}" destId="{6A441335-0751-4AC1-B2D3-7C1D267A6D3E}" srcOrd="0" destOrd="0" presId="urn:microsoft.com/office/officeart/2005/8/layout/radial4"/>
    <dgm:cxn modelId="{C74B17F1-69D1-4C41-A73A-0B778D5BA46B}" type="presOf" srcId="{D7B3770D-B95A-4666-A3FD-E5206825284D}" destId="{34E23A53-EAB8-4C27-B5A6-2EB2153055F6}" srcOrd="0" destOrd="0" presId="urn:microsoft.com/office/officeart/2005/8/layout/radial4"/>
    <dgm:cxn modelId="{D6B54372-01AE-415D-9A85-945B3B302FF7}" type="presOf" srcId="{E44A119C-27F9-4917-85EF-C869FAEBAC0D}" destId="{8B89A711-104E-4402-919C-E0C263F752D5}" srcOrd="0" destOrd="0" presId="urn:microsoft.com/office/officeart/2005/8/layout/radial4"/>
    <dgm:cxn modelId="{ADCF3021-E658-41F4-9DA2-AC769F8EDE8F}" type="presOf" srcId="{3046019C-B683-4775-B1F5-DF4BD3B9DE51}" destId="{8500AD16-FACF-4064-BCCA-AF048F39EF4E}" srcOrd="0" destOrd="0" presId="urn:microsoft.com/office/officeart/2005/8/layout/radial4"/>
    <dgm:cxn modelId="{6428D316-4C74-4851-9A79-899DA25F2A2B}" type="presOf" srcId="{60921544-30D1-4D05-86E0-AF1DC8DEA2A6}" destId="{6332A916-B709-48ED-8286-DC7C787F5872}" srcOrd="0" destOrd="0" presId="urn:microsoft.com/office/officeart/2005/8/layout/radial4"/>
    <dgm:cxn modelId="{3B7387BF-F6AF-4F50-9AC5-5D0864C252E2}" srcId="{E44A119C-27F9-4917-85EF-C869FAEBAC0D}" destId="{D8F207DE-76B8-4CDC-8435-8B563C354926}" srcOrd="1" destOrd="0" parTransId="{8BBCBACD-C5A7-40D0-AD5F-D9E4B0AEEEA7}" sibTransId="{3E4B0937-91E5-4614-8547-762C058B8E8B}"/>
    <dgm:cxn modelId="{E78225C3-54B7-4FDF-9B60-4444B2E626D0}" srcId="{D7B3770D-B95A-4666-A3FD-E5206825284D}" destId="{E44A119C-27F9-4917-85EF-C869FAEBAC0D}" srcOrd="0" destOrd="0" parTransId="{1277B02E-FB1F-4BB1-9225-4A12AB7BACE4}" sibTransId="{351A269D-4C49-4B35-93E4-DCE2A85B4A8A}"/>
    <dgm:cxn modelId="{92B8CA86-BF67-4D3B-AE47-CFD7DB00CEAD}" type="presParOf" srcId="{34E23A53-EAB8-4C27-B5A6-2EB2153055F6}" destId="{8B89A711-104E-4402-919C-E0C263F752D5}" srcOrd="0" destOrd="0" presId="urn:microsoft.com/office/officeart/2005/8/layout/radial4"/>
    <dgm:cxn modelId="{8545C67C-9C93-4DCA-A5CC-6F24EAA73521}" type="presParOf" srcId="{34E23A53-EAB8-4C27-B5A6-2EB2153055F6}" destId="{6A441335-0751-4AC1-B2D3-7C1D267A6D3E}" srcOrd="1" destOrd="0" presId="urn:microsoft.com/office/officeart/2005/8/layout/radial4"/>
    <dgm:cxn modelId="{D3999A7F-3738-46DA-9410-570B0829FF30}" type="presParOf" srcId="{34E23A53-EAB8-4C27-B5A6-2EB2153055F6}" destId="{6332A916-B709-48ED-8286-DC7C787F5872}" srcOrd="2" destOrd="0" presId="urn:microsoft.com/office/officeart/2005/8/layout/radial4"/>
    <dgm:cxn modelId="{E57EC4BD-BD84-4837-898E-FAAA5F8E04B3}" type="presParOf" srcId="{34E23A53-EAB8-4C27-B5A6-2EB2153055F6}" destId="{34E7B47B-FC83-4C48-935F-5CDBE2DED169}" srcOrd="3" destOrd="0" presId="urn:microsoft.com/office/officeart/2005/8/layout/radial4"/>
    <dgm:cxn modelId="{2B2B8093-FA00-409C-BC52-CDD04E3014F4}" type="presParOf" srcId="{34E23A53-EAB8-4C27-B5A6-2EB2153055F6}" destId="{0F7B7DF6-9EB1-426C-A01B-238A75BE335C}" srcOrd="4" destOrd="0" presId="urn:microsoft.com/office/officeart/2005/8/layout/radial4"/>
    <dgm:cxn modelId="{5BA35CF7-0D8B-48F4-9A84-F28E415CD64F}" type="presParOf" srcId="{34E23A53-EAB8-4C27-B5A6-2EB2153055F6}" destId="{B8391727-8BB1-4537-80BE-00E7EEA42F31}" srcOrd="5" destOrd="0" presId="urn:microsoft.com/office/officeart/2005/8/layout/radial4"/>
    <dgm:cxn modelId="{B2F2F2B0-AFB3-4E0A-96AA-BFCE4E3FA588}" type="presParOf" srcId="{34E23A53-EAB8-4C27-B5A6-2EB2153055F6}" destId="{8500AD16-FACF-4064-BCCA-AF048F39EF4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9A711-104E-4402-919C-E0C263F752D5}">
      <dsp:nvSpPr>
        <dsp:cNvPr id="0" name=""/>
        <dsp:cNvSpPr/>
      </dsp:nvSpPr>
      <dsp:spPr>
        <a:xfrm>
          <a:off x="2716690" y="2167599"/>
          <a:ext cx="2341143" cy="18177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Enracinement</a:t>
          </a:r>
        </a:p>
      </dsp:txBody>
      <dsp:txXfrm>
        <a:off x="3059542" y="2433807"/>
        <a:ext cx="1655439" cy="1285369"/>
      </dsp:txXfrm>
    </dsp:sp>
    <dsp:sp modelId="{6A441335-0751-4AC1-B2D3-7C1D267A6D3E}">
      <dsp:nvSpPr>
        <dsp:cNvPr id="0" name=""/>
        <dsp:cNvSpPr/>
      </dsp:nvSpPr>
      <dsp:spPr>
        <a:xfrm rot="12900000">
          <a:off x="1820524" y="1808262"/>
          <a:ext cx="1250913" cy="51806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32A916-B709-48ED-8286-DC7C787F5872}">
      <dsp:nvSpPr>
        <dsp:cNvPr id="0" name=""/>
        <dsp:cNvSpPr/>
      </dsp:nvSpPr>
      <dsp:spPr>
        <a:xfrm>
          <a:off x="1068064" y="978113"/>
          <a:ext cx="1731144" cy="146087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Implantation: faible VS forte? </a:t>
          </a:r>
          <a:endParaRPr lang="fr-F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(</a:t>
          </a:r>
          <a:r>
            <a:rPr lang="fr-FR" sz="1600" kern="1200" dirty="0" err="1" smtClean="0"/>
            <a:t>Moulaert</a:t>
          </a:r>
          <a:r>
            <a:rPr lang="fr-FR" sz="1600" kern="1200" dirty="0" smtClean="0"/>
            <a:t> 2013, Lévesque 2012)</a:t>
          </a:r>
          <a:endParaRPr lang="fr-FR" sz="1600" kern="1200" dirty="0"/>
        </a:p>
      </dsp:txBody>
      <dsp:txXfrm>
        <a:off x="1110851" y="1020900"/>
        <a:ext cx="1645570" cy="1375297"/>
      </dsp:txXfrm>
    </dsp:sp>
    <dsp:sp modelId="{34E7B47B-FC83-4C48-935F-5CDBE2DED169}">
      <dsp:nvSpPr>
        <dsp:cNvPr id="0" name=""/>
        <dsp:cNvSpPr/>
      </dsp:nvSpPr>
      <dsp:spPr>
        <a:xfrm rot="16200000">
          <a:off x="3189831" y="1129952"/>
          <a:ext cx="1394860" cy="51806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7B7DF6-9EB1-426C-A01B-238A75BE335C}">
      <dsp:nvSpPr>
        <dsp:cNvPr id="0" name=""/>
        <dsp:cNvSpPr/>
      </dsp:nvSpPr>
      <dsp:spPr>
        <a:xfrm>
          <a:off x="3023814" y="798"/>
          <a:ext cx="1726895" cy="1381516"/>
        </a:xfrm>
        <a:prstGeom prst="roundRect">
          <a:avLst>
            <a:gd name="adj" fmla="val 10000"/>
          </a:avLst>
        </a:prstGeom>
        <a:solidFill>
          <a:schemeClr val="accent2">
            <a:hueOff val="5259187"/>
            <a:satOff val="-30948"/>
            <a:lumOff val="11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Diffusion: managériale VS territoriale? (</a:t>
          </a:r>
          <a:r>
            <a:rPr lang="fr-FR" sz="1600" kern="1200" dirty="0" smtClean="0"/>
            <a:t>Lucas 2014)</a:t>
          </a:r>
          <a:endParaRPr lang="fr-FR" sz="1600" kern="1200" dirty="0"/>
        </a:p>
      </dsp:txBody>
      <dsp:txXfrm>
        <a:off x="3064277" y="41261"/>
        <a:ext cx="1645969" cy="1300590"/>
      </dsp:txXfrm>
    </dsp:sp>
    <dsp:sp modelId="{B8391727-8BB1-4537-80BE-00E7EEA42F31}">
      <dsp:nvSpPr>
        <dsp:cNvPr id="0" name=""/>
        <dsp:cNvSpPr/>
      </dsp:nvSpPr>
      <dsp:spPr>
        <a:xfrm rot="19500000">
          <a:off x="4703086" y="1808262"/>
          <a:ext cx="1250913" cy="51806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00AD16-FACF-4064-BCCA-AF048F39EF4E}">
      <dsp:nvSpPr>
        <dsp:cNvPr id="0" name=""/>
        <dsp:cNvSpPr/>
      </dsp:nvSpPr>
      <dsp:spPr>
        <a:xfrm>
          <a:off x="4977439" y="1017790"/>
          <a:ext cx="1726895" cy="1381516"/>
        </a:xfrm>
        <a:prstGeom prst="roundRect">
          <a:avLst>
            <a:gd name="adj" fmla="val 10000"/>
          </a:avLst>
        </a:prstGeom>
        <a:solidFill>
          <a:schemeClr val="accent2">
            <a:hueOff val="10518374"/>
            <a:satOff val="-61895"/>
            <a:lumOff val="23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Réseaux d’acteurs: silo VS réseau? (</a:t>
          </a:r>
          <a:r>
            <a:rPr lang="fr-FR" sz="1600" kern="1200" dirty="0" smtClean="0"/>
            <a:t>Bradford </a:t>
          </a:r>
          <a:r>
            <a:rPr lang="fr-FR" sz="1800" kern="1200" dirty="0" smtClean="0"/>
            <a:t>)</a:t>
          </a:r>
          <a:endParaRPr lang="fr-FR" sz="1800" kern="1200" dirty="0"/>
        </a:p>
      </dsp:txBody>
      <dsp:txXfrm>
        <a:off x="5017902" y="1058253"/>
        <a:ext cx="1645969" cy="1300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00499-59FB-CB4B-8915-A8060AB544C3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73E60-595B-1A41-A1E7-047BD9DDD7B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62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73E60-595B-1A41-A1E7-047BD9DDD7B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852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73E60-595B-1A41-A1E7-047BD9DDD7B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289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73E60-595B-1A41-A1E7-047BD9DDD7B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475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73E60-595B-1A41-A1E7-047BD9DDD7B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125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73E60-595B-1A41-A1E7-047BD9DDD7B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66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nl-BE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nl-BE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nl-BE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nl-BE"/>
              <a:t>Cliquez et modifiez le titre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BE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8C1774FD-602D-1B4C-8080-36E54D1CF236}" type="datetimeFigureOut">
              <a:rPr lang="fr-FR" smtClean="0"/>
              <a:t>23/11/16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0AECDAE4-83C4-4649-9F9C-EF621BCDFD9C}" type="slidenum">
              <a:rPr lang="fr-FR" smtClean="0"/>
              <a:t>‹#›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package" Target="../embeddings/Document_Microsoft_Word1.docx"/><Relationship Id="rId5" Type="http://schemas.openxmlformats.org/officeDocument/2006/relationships/image" Target="../media/image1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7283" y="1764975"/>
            <a:ext cx="8238351" cy="1470025"/>
          </a:xfrm>
        </p:spPr>
        <p:txBody>
          <a:bodyPr>
            <a:noAutofit/>
          </a:bodyPr>
          <a:lstStyle/>
          <a:p>
            <a:r>
              <a:rPr lang="fr-FR" sz="3200" dirty="0"/>
              <a:t>Nouveaux espaces du care et</a:t>
            </a:r>
            <a:br>
              <a:rPr lang="fr-FR" sz="3200" dirty="0"/>
            </a:br>
            <a:r>
              <a:rPr lang="fr-FR" sz="3200" dirty="0"/>
              <a:t>logiques territoriales. </a:t>
            </a:r>
            <a:br>
              <a:rPr lang="fr-FR" sz="3200" dirty="0"/>
            </a:br>
            <a:r>
              <a:rPr lang="fr-FR" sz="3200" dirty="0"/>
              <a:t/>
            </a:r>
            <a:br>
              <a:rPr lang="fr-FR" sz="3200" dirty="0"/>
            </a:br>
            <a:r>
              <a:rPr lang="fr-FR" sz="2800" dirty="0"/>
              <a:t>Réflexions à partir de deux innovations sociales dans l’accompagnement des personnes âgées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r-FR" dirty="0"/>
              <a:t>Rachida </a:t>
            </a:r>
            <a:r>
              <a:rPr lang="fr-FR" dirty="0" err="1"/>
              <a:t>Bensliman</a:t>
            </a:r>
            <a:r>
              <a:rPr lang="fr-FR" dirty="0"/>
              <a:t> (CRISS, ULB)</a:t>
            </a:r>
          </a:p>
          <a:p>
            <a:r>
              <a:rPr lang="fr-FR" dirty="0" err="1"/>
              <a:t>Ela</a:t>
            </a:r>
            <a:r>
              <a:rPr lang="fr-FR" dirty="0"/>
              <a:t> </a:t>
            </a:r>
            <a:r>
              <a:rPr lang="fr-FR" dirty="0" err="1"/>
              <a:t>Callorda</a:t>
            </a:r>
            <a:r>
              <a:rPr lang="fr-FR" dirty="0"/>
              <a:t> </a:t>
            </a:r>
            <a:r>
              <a:rPr lang="fr-FR" dirty="0" err="1"/>
              <a:t>Fossati</a:t>
            </a:r>
            <a:r>
              <a:rPr lang="fr-FR" dirty="0"/>
              <a:t> (CIRTES, UCL)</a:t>
            </a:r>
          </a:p>
          <a:p>
            <a:r>
              <a:rPr lang="fr-FR" dirty="0"/>
              <a:t>Florence Degavre (CIRTES, UCL)</a:t>
            </a:r>
          </a:p>
          <a:p>
            <a:r>
              <a:rPr lang="fr-FR" dirty="0"/>
              <a:t>Céline </a:t>
            </a:r>
            <a:r>
              <a:rPr lang="fr-FR" dirty="0" err="1"/>
              <a:t>Mahieu</a:t>
            </a:r>
            <a:r>
              <a:rPr lang="fr-FR" dirty="0"/>
              <a:t> (CRISS, ULB)</a:t>
            </a:r>
          </a:p>
        </p:txBody>
      </p:sp>
      <p:pic>
        <p:nvPicPr>
          <p:cNvPr id="2050" name="Picture 2" descr="Résultat de recherche d'images pour &quot;cirtes ucl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860" y="4203289"/>
            <a:ext cx="1170127" cy="83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ésultat de recherche d'images pour &quot;cirtes ucl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3" t="22087" r="17565" b="16945"/>
          <a:stretch/>
        </p:blipFill>
        <p:spPr bwMode="auto">
          <a:xfrm>
            <a:off x="6282813" y="4203288"/>
            <a:ext cx="1297858" cy="92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ésultat de recherche d'images pour &quot;esp ulb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664" y="5235676"/>
            <a:ext cx="870155" cy="87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2" descr="Résultat de recherche d'images pour &quot;ulb logo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2062" name="Picture 14" descr="Résultat de recherche d'images pour &quot;ulb logo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668" y="5143499"/>
            <a:ext cx="1054509" cy="105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19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fr-FR" sz="2800" dirty="0"/>
              <a:t>WISDOM : une recherche sur l’innovation sociale avec des partenaires locaux</a:t>
            </a:r>
          </a:p>
          <a:p>
            <a:pPr marL="514350" indent="-514350">
              <a:buAutoNum type="arabicPeriod"/>
            </a:pPr>
            <a:r>
              <a:rPr lang="fr-FR" sz="2800" dirty="0"/>
              <a:t>Deux cas d’innovation sociale </a:t>
            </a:r>
            <a:r>
              <a:rPr lang="fr-FR" sz="2800" dirty="0" smtClean="0"/>
              <a:t>dans leur espace et territoire</a:t>
            </a:r>
            <a:endParaRPr lang="fr-FR" sz="2800" dirty="0"/>
          </a:p>
          <a:p>
            <a:pPr marL="514350" indent="-514350">
              <a:buAutoNum type="arabicPeriod"/>
            </a:pPr>
            <a:r>
              <a:rPr lang="fr-FR" sz="2800" dirty="0"/>
              <a:t>Les dimensions de l’enracinement territorial des nouveaux espaces du care</a:t>
            </a:r>
          </a:p>
          <a:p>
            <a:pPr marL="514350" indent="-514350">
              <a:buAutoNum type="arabicPeriod"/>
            </a:pPr>
            <a:r>
              <a:rPr lang="fr-FR" sz="2800" dirty="0"/>
              <a:t>Nouveaux espaces du care et territoire: vers une grille d’analyse</a:t>
            </a:r>
          </a:p>
        </p:txBody>
      </p:sp>
    </p:spTree>
    <p:extLst>
      <p:ext uri="{BB962C8B-B14F-4D97-AF65-F5344CB8AC3E}">
        <p14:creationId xmlns:p14="http://schemas.microsoft.com/office/powerpoint/2010/main" val="3875020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327046"/>
            <a:ext cx="7983415" cy="1371600"/>
          </a:xfrm>
        </p:spPr>
        <p:txBody>
          <a:bodyPr>
            <a:noAutofit/>
          </a:bodyPr>
          <a:lstStyle/>
          <a:p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1. WISDOM : une recherche sur l’innovation sociale avec des partenaires locaux</a:t>
            </a:r>
            <a:br>
              <a:rPr lang="fr-FR" sz="2400" dirty="0"/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9802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Programme Germaine </a:t>
            </a:r>
            <a:r>
              <a:rPr lang="fr-FR" dirty="0" err="1" smtClean="0"/>
              <a:t>Tillion</a:t>
            </a:r>
            <a:r>
              <a:rPr lang="fr-FR" dirty="0"/>
              <a:t>/</a:t>
            </a:r>
            <a:r>
              <a:rPr lang="fr-FR" dirty="0" smtClean="0"/>
              <a:t>Région </a:t>
            </a:r>
            <a:r>
              <a:rPr lang="fr-FR" dirty="0"/>
              <a:t>Wallonne (DG06) (2014-2017) &gt; </a:t>
            </a:r>
            <a:r>
              <a:rPr lang="fr-FR" dirty="0" err="1">
                <a:solidFill>
                  <a:srgbClr val="FF0000"/>
                </a:solidFill>
              </a:rPr>
              <a:t>work</a:t>
            </a:r>
            <a:r>
              <a:rPr lang="fr-FR" dirty="0">
                <a:solidFill>
                  <a:srgbClr val="FF0000"/>
                </a:solidFill>
              </a:rPr>
              <a:t> in </a:t>
            </a:r>
            <a:r>
              <a:rPr lang="fr-FR" dirty="0" err="1">
                <a:solidFill>
                  <a:srgbClr val="FF0000"/>
                </a:solidFill>
              </a:rPr>
              <a:t>progress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 smtClean="0"/>
              <a:t>Objectif de </a:t>
            </a:r>
            <a:r>
              <a:rPr lang="fr-FR" dirty="0"/>
              <a:t>recherche: Etudier les conditions d’émergence des innovations sociales dans le « secteur » de l’accompagnement </a:t>
            </a:r>
            <a:r>
              <a:rPr lang="fr-FR" dirty="0" smtClean="0"/>
              <a:t>à domicile des </a:t>
            </a:r>
            <a:r>
              <a:rPr lang="fr-FR" dirty="0"/>
              <a:t>personnes âgées </a:t>
            </a:r>
            <a:r>
              <a:rPr lang="fr-FR" dirty="0" smtClean="0"/>
              <a:t>(ADPA).</a:t>
            </a:r>
          </a:p>
          <a:p>
            <a:r>
              <a:rPr lang="fr-FR" dirty="0" smtClean="0"/>
              <a:t>Etudier: </a:t>
            </a:r>
            <a:endParaRPr lang="fr-FR" dirty="0"/>
          </a:p>
          <a:p>
            <a:pPr lvl="1"/>
            <a:r>
              <a:rPr lang="fr-FR" dirty="0" smtClean="0"/>
              <a:t>Les r</a:t>
            </a:r>
            <a:r>
              <a:rPr lang="fr-FR" dirty="0" smtClean="0"/>
              <a:t>essources </a:t>
            </a:r>
            <a:r>
              <a:rPr lang="fr-FR" dirty="0"/>
              <a:t>de l’IS</a:t>
            </a:r>
          </a:p>
          <a:p>
            <a:pPr lvl="1"/>
            <a:r>
              <a:rPr lang="fr-FR" dirty="0" smtClean="0"/>
              <a:t>Le bien</a:t>
            </a:r>
            <a:r>
              <a:rPr lang="fr-FR" dirty="0"/>
              <a:t>-être au travail dans les IS</a:t>
            </a:r>
          </a:p>
          <a:p>
            <a:pPr lvl="1"/>
            <a:r>
              <a:rPr lang="fr-FR" dirty="0" smtClean="0"/>
              <a:t>La mise </a:t>
            </a:r>
            <a:r>
              <a:rPr lang="fr-FR" dirty="0"/>
              <a:t>en réseau </a:t>
            </a:r>
          </a:p>
          <a:p>
            <a:r>
              <a:rPr lang="fr-FR" dirty="0"/>
              <a:t>3 équipes de recherche (UCL et ULB) et l’UNIPSO (parrain) + Comité d’Accompagnement</a:t>
            </a:r>
          </a:p>
          <a:p>
            <a:r>
              <a:rPr lang="fr-FR" dirty="0" smtClean="0"/>
              <a:t>Logique partenariale dans le processus de recherche: </a:t>
            </a:r>
            <a:endParaRPr lang="fr-FR" dirty="0"/>
          </a:p>
          <a:p>
            <a:pPr lvl="1"/>
            <a:r>
              <a:rPr lang="fr-FR" dirty="0"/>
              <a:t>Identification, caractérisation, sélection et études des cas d’IS (</a:t>
            </a:r>
            <a:r>
              <a:rPr lang="fr-FR" dirty="0"/>
              <a:t>Delphi</a:t>
            </a:r>
            <a:r>
              <a:rPr lang="fr-FR" dirty="0" smtClean="0"/>
              <a:t>,42</a:t>
            </a:r>
            <a:r>
              <a:rPr lang="fr-FR" dirty="0"/>
              <a:t>/</a:t>
            </a:r>
            <a:r>
              <a:rPr lang="fr-FR" dirty="0" smtClean="0"/>
              <a:t>14</a:t>
            </a:r>
            <a:r>
              <a:rPr lang="fr-FR" dirty="0" smtClean="0"/>
              <a:t>)</a:t>
            </a:r>
            <a:endParaRPr lang="fr-FR" dirty="0"/>
          </a:p>
          <a:p>
            <a:pPr lvl="1"/>
            <a:r>
              <a:rPr lang="fr-FR" dirty="0" smtClean="0"/>
              <a:t>Méthode </a:t>
            </a:r>
            <a:r>
              <a:rPr lang="fr-FR" dirty="0"/>
              <a:t>d’analyse inspirée de la théorie </a:t>
            </a:r>
            <a:r>
              <a:rPr lang="fr-FR" dirty="0" smtClean="0"/>
              <a:t>ancrée avec </a:t>
            </a:r>
            <a:r>
              <a:rPr lang="fr-FR" dirty="0" err="1" smtClean="0"/>
              <a:t>co</a:t>
            </a:r>
            <a:r>
              <a:rPr lang="fr-FR" dirty="0"/>
              <a:t>-analyse (partielle) 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9630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46130"/>
            <a:ext cx="5791200" cy="137160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z="2400" dirty="0"/>
              <a:t>2. </a:t>
            </a:r>
            <a:r>
              <a:rPr lang="fr-FR" sz="2400" dirty="0" smtClean="0"/>
              <a:t>Deux cas </a:t>
            </a:r>
            <a:r>
              <a:rPr lang="fr-FR" sz="2400" dirty="0"/>
              <a:t>d’innovation </a:t>
            </a:r>
            <a:r>
              <a:rPr lang="fr-FR" sz="2400" dirty="0" smtClean="0"/>
              <a:t>sociale dans leur espace et territoire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Appréhender les IS dans l’ADPA à partir des nouveaux </a:t>
            </a:r>
            <a:r>
              <a:rPr lang="fr-FR" dirty="0"/>
              <a:t>espaces du </a:t>
            </a:r>
            <a:r>
              <a:rPr lang="fr-FR" i="1" dirty="0" smtClean="0"/>
              <a:t>care </a:t>
            </a:r>
          </a:p>
          <a:p>
            <a:r>
              <a:rPr lang="fr-FR" b="0" i="1" dirty="0" smtClean="0"/>
              <a:t>« Quels </a:t>
            </a:r>
            <a:r>
              <a:rPr lang="fr-FR" b="0" i="1" dirty="0"/>
              <a:t>sont les </a:t>
            </a:r>
            <a:r>
              <a:rPr lang="fr-FR" b="0" i="1" dirty="0">
                <a:solidFill>
                  <a:schemeClr val="accent5"/>
                </a:solidFill>
              </a:rPr>
              <a:t>espaces</a:t>
            </a:r>
            <a:r>
              <a:rPr lang="fr-FR" b="0" i="1" dirty="0"/>
              <a:t>, les pratiques et les expériences qui traversent les relations du </a:t>
            </a:r>
            <a:r>
              <a:rPr lang="fr-FR" b="0" i="1" dirty="0">
                <a:solidFill>
                  <a:schemeClr val="accent5"/>
                </a:solidFill>
              </a:rPr>
              <a:t>care</a:t>
            </a:r>
            <a:r>
              <a:rPr lang="fr-FR" b="0" i="1" dirty="0"/>
              <a:t> et qui en émergent</a:t>
            </a:r>
            <a:r>
              <a:rPr lang="fr-FR" b="0" i="1" dirty="0" smtClean="0"/>
              <a:t>? » (</a:t>
            </a:r>
            <a:r>
              <a:rPr lang="fr-FR" b="0" i="1" dirty="0"/>
              <a:t>Conradson 2003</a:t>
            </a:r>
            <a:r>
              <a:rPr lang="fr-FR" b="0" i="1" dirty="0" smtClean="0"/>
              <a:t>)</a:t>
            </a:r>
          </a:p>
          <a:p>
            <a:pPr marL="342900" indent="-342900">
              <a:buFont typeface="Wingdings" charset="0"/>
              <a:buChar char="Ø"/>
            </a:pPr>
            <a:r>
              <a:rPr lang="fr-FR" b="0" dirty="0" smtClean="0"/>
              <a:t>Comment </a:t>
            </a:r>
            <a:r>
              <a:rPr lang="fr-FR" b="0" dirty="0"/>
              <a:t>l’innovation sociale en matière </a:t>
            </a:r>
            <a:r>
              <a:rPr lang="fr-FR" b="0" dirty="0" smtClean="0"/>
              <a:t>d’ADPA </a:t>
            </a:r>
            <a:r>
              <a:rPr lang="fr-FR" b="0" dirty="0"/>
              <a:t>travaille-t-elle l’espace </a:t>
            </a:r>
            <a:r>
              <a:rPr lang="fr-FR" b="0" dirty="0" smtClean="0"/>
              <a:t>et les territoires et </a:t>
            </a:r>
            <a:r>
              <a:rPr lang="fr-FR" b="0" dirty="0"/>
              <a:t>comment en retour est-elle travaillée par </a:t>
            </a:r>
            <a:r>
              <a:rPr lang="fr-FR" b="0" dirty="0" smtClean="0"/>
              <a:t>eux? </a:t>
            </a:r>
          </a:p>
          <a:p>
            <a:r>
              <a:rPr lang="fr-FR" dirty="0"/>
              <a:t>e</a:t>
            </a:r>
            <a:r>
              <a:rPr lang="fr-FR" dirty="0" smtClean="0"/>
              <a:t>t des territoires de l’innovation</a:t>
            </a:r>
          </a:p>
          <a:p>
            <a:r>
              <a:rPr lang="fr-FR" dirty="0" smtClean="0"/>
              <a:t>2 </a:t>
            </a:r>
            <a:r>
              <a:rPr lang="fr-FR" dirty="0"/>
              <a:t>cas</a:t>
            </a:r>
          </a:p>
          <a:p>
            <a:pPr lvl="1"/>
            <a:r>
              <a:rPr lang="fr-FR" dirty="0"/>
              <a:t>1 Toit 2 Ages</a:t>
            </a:r>
          </a:p>
          <a:p>
            <a:pPr lvl="1"/>
            <a:r>
              <a:rPr lang="fr-FR" dirty="0" smtClean="0"/>
              <a:t>Maisons </a:t>
            </a:r>
            <a:r>
              <a:rPr lang="fr-FR" dirty="0"/>
              <a:t>d’Accueil Communautaire</a:t>
            </a:r>
          </a:p>
          <a:p>
            <a:pPr marL="274320" lvl="1" indent="0">
              <a:buNone/>
            </a:pP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552631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sz="16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30236" b="30236"/>
          <a:stretch>
            <a:fillRect/>
          </a:stretch>
        </p:blipFill>
        <p:spPr>
          <a:xfrm>
            <a:off x="49798" y="125783"/>
            <a:ext cx="4697982" cy="2583709"/>
          </a:xfr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/>
          <a:srcRect t="6003" b="6003"/>
          <a:stretch>
            <a:fillRect/>
          </a:stretch>
        </p:blipFill>
        <p:spPr>
          <a:xfrm>
            <a:off x="49798" y="3809572"/>
            <a:ext cx="4648183" cy="259067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8970" y="2784204"/>
            <a:ext cx="4659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Habitat partageable type, sans lien avec l’association (Masson 2015)</a:t>
            </a:r>
          </a:p>
        </p:txBody>
      </p:sp>
      <p:pic>
        <p:nvPicPr>
          <p:cNvPr id="7" name="Espace réservé du contenu 3"/>
          <p:cNvPicPr>
            <a:picLocks noChangeAspect="1"/>
          </p:cNvPicPr>
          <p:nvPr/>
        </p:nvPicPr>
        <p:blipFill>
          <a:blip r:embed="rId4"/>
          <a:srcRect t="13336" b="13336"/>
          <a:stretch>
            <a:fillRect/>
          </a:stretch>
        </p:blipFill>
        <p:spPr>
          <a:xfrm>
            <a:off x="4760441" y="199751"/>
            <a:ext cx="4337070" cy="250974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730723" y="2789275"/>
            <a:ext cx="4366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Photo prise dans la rue d’un habitat partagé d’1T2A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4691" y="6425291"/>
            <a:ext cx="5121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Capture d’écran d’un reportage sur 1T2A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0441" y="3809572"/>
            <a:ext cx="4170911" cy="259067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760441" y="6425291"/>
            <a:ext cx="43370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Dîner intergénérationnel 2016 (Source: 1T2A)</a:t>
            </a:r>
          </a:p>
        </p:txBody>
      </p:sp>
    </p:spTree>
    <p:extLst>
      <p:ext uri="{BB962C8B-B14F-4D97-AF65-F5344CB8AC3E}">
        <p14:creationId xmlns:p14="http://schemas.microsoft.com/office/powerpoint/2010/main" val="809955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  <a:p>
            <a:endParaRPr lang="uz-Cyrl-UZ" dirty="0"/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0118"/>
            <a:ext cx="3048000" cy="378936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636" y="175022"/>
            <a:ext cx="4064000" cy="304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636" y="3412709"/>
            <a:ext cx="4064000" cy="3048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174709"/>
            <a:ext cx="3048000" cy="22860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-1" y="6460709"/>
            <a:ext cx="572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MAC D’</a:t>
            </a:r>
            <a:r>
              <a:rPr lang="fr-FR" dirty="0" err="1"/>
              <a:t>Anloy</a:t>
            </a:r>
            <a:r>
              <a:rPr lang="fr-FR" dirty="0"/>
              <a:t>. Photos : </a:t>
            </a:r>
            <a:r>
              <a:rPr lang="fr-FR" dirty="0" err="1"/>
              <a:t>E.Callorda</a:t>
            </a:r>
            <a:r>
              <a:rPr lang="fr-FR" dirty="0"/>
              <a:t> </a:t>
            </a:r>
            <a:r>
              <a:rPr lang="fr-FR" dirty="0" err="1"/>
              <a:t>Fossati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0688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2098" y="576086"/>
            <a:ext cx="7883821" cy="1371600"/>
          </a:xfrm>
        </p:spPr>
        <p:txBody>
          <a:bodyPr>
            <a:noAutofit/>
          </a:bodyPr>
          <a:lstStyle/>
          <a:p>
            <a:r>
              <a:rPr lang="fr-FR" sz="2400" dirty="0"/>
              <a:t>3. Les dimensions de l’enracinement territorial des nouveaux espaces du care</a:t>
            </a:r>
            <a:br>
              <a:rPr lang="fr-FR" sz="2400" dirty="0"/>
            </a:br>
            <a:r>
              <a:rPr lang="fr-FR" sz="2400" dirty="0" smtClean="0"/>
              <a:t> </a:t>
            </a:r>
            <a:endParaRPr lang="fr-FR" sz="2400" dirty="0"/>
          </a:p>
        </p:txBody>
      </p:sp>
      <p:graphicFrame>
        <p:nvGraphicFramePr>
          <p:cNvPr id="4" name="Espace réservé du contenu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858209"/>
              </p:ext>
            </p:extLst>
          </p:nvPr>
        </p:nvGraphicFramePr>
        <p:xfrm>
          <a:off x="826025" y="1752600"/>
          <a:ext cx="6952161" cy="5126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Document" r:id="rId4" imgW="7010400" imgH="5168900" progId="Word.Document.12">
                  <p:embed/>
                </p:oleObj>
              </mc:Choice>
              <mc:Fallback>
                <p:oleObj name="Document" r:id="rId4" imgW="7010400" imgH="5168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6025" y="1752600"/>
                        <a:ext cx="6952161" cy="5126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6866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07908" cy="1371600"/>
          </a:xfrm>
        </p:spPr>
        <p:txBody>
          <a:bodyPr>
            <a:normAutofit/>
          </a:bodyPr>
          <a:lstStyle/>
          <a:p>
            <a:pPr marL="514350" indent="-514350"/>
            <a:r>
              <a:rPr lang="fr-FR" sz="2400" dirty="0"/>
              <a:t>4. Nouveaux espaces du care et territoire: vers une grille d’analyse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9979"/>
            <a:ext cx="7620000" cy="4373563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974601120"/>
              </p:ext>
            </p:extLst>
          </p:nvPr>
        </p:nvGraphicFramePr>
        <p:xfrm>
          <a:off x="457200" y="2139979"/>
          <a:ext cx="7772400" cy="3986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0227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el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Essentiel.thmx</Template>
  <TotalTime>1189</TotalTime>
  <Words>240</Words>
  <Application>Microsoft Macintosh PowerPoint</Application>
  <PresentationFormat>Présentation à l'écran (4:3)</PresentationFormat>
  <Paragraphs>47</Paragraphs>
  <Slides>8</Slides>
  <Notes>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Essentiel</vt:lpstr>
      <vt:lpstr>Document Microsoft Word</vt:lpstr>
      <vt:lpstr>Nouveaux espaces du care et logiques territoriales.   Réflexions à partir de deux innovations sociales dans l’accompagnement des personnes âgées</vt:lpstr>
      <vt:lpstr>Présentation</vt:lpstr>
      <vt:lpstr>      1. WISDOM : une recherche sur l’innovation sociale avec des partenaires locaux </vt:lpstr>
      <vt:lpstr>2. Deux cas d’innovation sociale dans leur espace et territoire</vt:lpstr>
      <vt:lpstr>Présentation PowerPoint</vt:lpstr>
      <vt:lpstr>Présentation PowerPoint</vt:lpstr>
      <vt:lpstr>3. Les dimensions de l’enracinement territorial des nouveaux espaces du care  </vt:lpstr>
      <vt:lpstr>4. Nouveaux espaces du care et territoire: vers une grille d’analyse</vt:lpstr>
    </vt:vector>
  </TitlesOfParts>
  <Manager/>
  <Company>ucl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Nouvelles formes d’habitat et vieillissement:</dc:title>
  <dc:subject/>
  <dc:creator>Florence Degavre</dc:creator>
  <cp:keywords/>
  <dc:description/>
  <cp:lastModifiedBy>Florence Degavre</cp:lastModifiedBy>
  <cp:revision>45</cp:revision>
  <dcterms:created xsi:type="dcterms:W3CDTF">2016-11-21T12:21:31Z</dcterms:created>
  <dcterms:modified xsi:type="dcterms:W3CDTF">2016-11-23T14:20:31Z</dcterms:modified>
  <cp:category/>
</cp:coreProperties>
</file>