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firstSlideNum="0" strictFirstAndLastChars="0" saveSubsetFonts="1" showSpecialPlsOnTitleSld="0">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y="6858000" cx="9144000"/>
  <p:notesSz cx="6797675" cy="9926625"/>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15" roundtripDataSignature="AMtx7mgm067n67GHyfn6aHQJ9+Na/WZaq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customschemas.google.com/relationships/presentationmetadata" Target="metadata"/><Relationship Id="rId14" Type="http://schemas.openxmlformats.org/officeDocument/2006/relationships/slide" Target="slides/slide9.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45659" cy="496332"/>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50443" y="0"/>
            <a:ext cx="2945659" cy="496332"/>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rmAutofit/>
          </a:bodyPr>
          <a:lstStyle>
            <a:lvl1pPr indent="-228600" lvl="0" marL="4572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9428583"/>
            <a:ext cx="2945659" cy="496332"/>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50443" y="9428583"/>
            <a:ext cx="2945659" cy="496332"/>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 name="Shape 53"/>
        <p:cNvGrpSpPr/>
        <p:nvPr/>
      </p:nvGrpSpPr>
      <p:grpSpPr>
        <a:xfrm>
          <a:off x="0" y="0"/>
          <a:ext cx="0" cy="0"/>
          <a:chOff x="0" y="0"/>
          <a:chExt cx="0" cy="0"/>
        </a:xfrm>
      </p:grpSpPr>
      <p:sp>
        <p:nvSpPr>
          <p:cNvPr id="54" name="Google Shape;54;p1:notes"/>
          <p:cNvSpPr txBox="1"/>
          <p:nvPr>
            <p:ph idx="1" type="body"/>
          </p:nvPr>
        </p:nvSpPr>
        <p:spPr>
          <a:xfrm>
            <a:off x="679768" y="4715153"/>
            <a:ext cx="5438140" cy="4466987"/>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5" name="Google Shape;55;p1: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p2:notes"/>
          <p:cNvSpPr txBox="1"/>
          <p:nvPr>
            <p:ph idx="1" type="body"/>
          </p:nvPr>
        </p:nvSpPr>
        <p:spPr>
          <a:xfrm>
            <a:off x="679768" y="4715153"/>
            <a:ext cx="5438140" cy="4466987"/>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3" name="Google Shape;63;p2: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p3:notes"/>
          <p:cNvSpPr txBox="1"/>
          <p:nvPr>
            <p:ph idx="1" type="body"/>
          </p:nvPr>
        </p:nvSpPr>
        <p:spPr>
          <a:xfrm>
            <a:off x="679768" y="4715153"/>
            <a:ext cx="5438140" cy="4466987"/>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9" name="Google Shape;69;p3: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p4:notes"/>
          <p:cNvSpPr txBox="1"/>
          <p:nvPr>
            <p:ph idx="1" type="body"/>
          </p:nvPr>
        </p:nvSpPr>
        <p:spPr>
          <a:xfrm>
            <a:off x="679768" y="4715153"/>
            <a:ext cx="5438140" cy="4466987"/>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5" name="Google Shape;75;p4: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p5:notes"/>
          <p:cNvSpPr txBox="1"/>
          <p:nvPr>
            <p:ph idx="1" type="body"/>
          </p:nvPr>
        </p:nvSpPr>
        <p:spPr>
          <a:xfrm>
            <a:off x="679768" y="4715153"/>
            <a:ext cx="5438140" cy="4466987"/>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81" name="Google Shape;81;p5: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6:notes"/>
          <p:cNvSpPr txBox="1"/>
          <p:nvPr>
            <p:ph idx="1" type="body"/>
          </p:nvPr>
        </p:nvSpPr>
        <p:spPr>
          <a:xfrm>
            <a:off x="679768" y="4715153"/>
            <a:ext cx="5438140" cy="4466987"/>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88" name="Google Shape;88;p6: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7:notes"/>
          <p:cNvSpPr txBox="1"/>
          <p:nvPr>
            <p:ph idx="1" type="body"/>
          </p:nvPr>
        </p:nvSpPr>
        <p:spPr>
          <a:xfrm>
            <a:off x="679768" y="4715153"/>
            <a:ext cx="5438140" cy="4466987"/>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94" name="Google Shape;94;p7: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8:notes"/>
          <p:cNvSpPr txBox="1"/>
          <p:nvPr>
            <p:ph idx="1" type="body"/>
          </p:nvPr>
        </p:nvSpPr>
        <p:spPr>
          <a:xfrm>
            <a:off x="679768" y="4715153"/>
            <a:ext cx="5438140" cy="4466987"/>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00" name="Google Shape;100;p8: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9:notes"/>
          <p:cNvSpPr txBox="1"/>
          <p:nvPr>
            <p:ph idx="1" type="body"/>
          </p:nvPr>
        </p:nvSpPr>
        <p:spPr>
          <a:xfrm>
            <a:off x="679768" y="4715153"/>
            <a:ext cx="5438140" cy="4466987"/>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06" name="Google Shape;106;p9: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Diapositive de titre">
    <p:spTree>
      <p:nvGrpSpPr>
        <p:cNvPr id="14" name="Shape 14"/>
        <p:cNvGrpSpPr/>
        <p:nvPr/>
      </p:nvGrpSpPr>
      <p:grpSpPr>
        <a:xfrm>
          <a:off x="0" y="0"/>
          <a:ext cx="0" cy="0"/>
          <a:chOff x="0" y="0"/>
          <a:chExt cx="0" cy="0"/>
        </a:xfrm>
      </p:grpSpPr>
      <p:sp>
        <p:nvSpPr>
          <p:cNvPr id="15" name="Google Shape;15;p11"/>
          <p:cNvSpPr/>
          <p:nvPr/>
        </p:nvSpPr>
        <p:spPr>
          <a:xfrm>
            <a:off x="0" y="3068638"/>
            <a:ext cx="8186738" cy="360362"/>
          </a:xfrm>
          <a:prstGeom prst="rect">
            <a:avLst/>
          </a:prstGeom>
          <a:solidFill>
            <a:srgbClr val="C86B6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pic>
        <p:nvPicPr>
          <p:cNvPr descr="Digital tools_back3.png" id="16" name="Google Shape;16;p11"/>
          <p:cNvPicPr preferRelativeResize="0"/>
          <p:nvPr/>
        </p:nvPicPr>
        <p:blipFill rotWithShape="1">
          <a:blip r:embed="rId2">
            <a:alphaModFix/>
          </a:blip>
          <a:srcRect b="0" l="0" r="0" t="0"/>
          <a:stretch/>
        </p:blipFill>
        <p:spPr>
          <a:xfrm>
            <a:off x="0" y="3341688"/>
            <a:ext cx="9147175" cy="3543300"/>
          </a:xfrm>
          <a:prstGeom prst="rect">
            <a:avLst/>
          </a:prstGeom>
          <a:noFill/>
          <a:ln>
            <a:noFill/>
          </a:ln>
        </p:spPr>
      </p:pic>
      <p:pic>
        <p:nvPicPr>
          <p:cNvPr descr="Digital tools_logo.png" id="17" name="Google Shape;17;p11"/>
          <p:cNvPicPr preferRelativeResize="0"/>
          <p:nvPr/>
        </p:nvPicPr>
        <p:blipFill rotWithShape="1">
          <a:blip r:embed="rId3">
            <a:alphaModFix/>
          </a:blip>
          <a:srcRect b="0" l="0" r="0" t="0"/>
          <a:stretch/>
        </p:blipFill>
        <p:spPr>
          <a:xfrm>
            <a:off x="387350" y="388938"/>
            <a:ext cx="942975" cy="806450"/>
          </a:xfrm>
          <a:prstGeom prst="rect">
            <a:avLst/>
          </a:prstGeom>
          <a:noFill/>
          <a:ln>
            <a:noFill/>
          </a:ln>
        </p:spPr>
      </p:pic>
      <p:sp>
        <p:nvSpPr>
          <p:cNvPr id="18" name="Google Shape;18;p11"/>
          <p:cNvSpPr txBox="1"/>
          <p:nvPr>
            <p:ph type="ctrTitle"/>
          </p:nvPr>
        </p:nvSpPr>
        <p:spPr>
          <a:xfrm>
            <a:off x="608571" y="3352802"/>
            <a:ext cx="7144095" cy="516467"/>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SzPts val="1400"/>
              <a:buNone/>
              <a:defRPr b="1" i="0" sz="3600">
                <a:solidFill>
                  <a:schemeClr val="lt1"/>
                </a:solidFill>
                <a:latin typeface="Arial"/>
                <a:ea typeface="Arial"/>
                <a:cs typeface="Arial"/>
                <a:sym typeface="Arial"/>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9" name="Google Shape;19;p11"/>
          <p:cNvSpPr txBox="1"/>
          <p:nvPr>
            <p:ph idx="1" type="subTitle"/>
          </p:nvPr>
        </p:nvSpPr>
        <p:spPr>
          <a:xfrm>
            <a:off x="608571" y="3877732"/>
            <a:ext cx="7144095" cy="602193"/>
          </a:xfrm>
          <a:prstGeom prst="rect">
            <a:avLst/>
          </a:prstGeom>
          <a:noFill/>
          <a:ln>
            <a:noFill/>
          </a:ln>
        </p:spPr>
        <p:txBody>
          <a:bodyPr anchorCtr="0" anchor="t" bIns="45700" lIns="91425" spcFirstLastPara="1" rIns="91425" wrap="square" tIns="45700">
            <a:normAutofit/>
          </a:bodyPr>
          <a:lstStyle>
            <a:lvl1pPr lvl="0" algn="l">
              <a:spcBef>
                <a:spcPts val="520"/>
              </a:spcBef>
              <a:spcAft>
                <a:spcPts val="0"/>
              </a:spcAft>
              <a:buClr>
                <a:srgbClr val="FFFFFF"/>
              </a:buClr>
              <a:buSzPts val="2600"/>
              <a:buNone/>
              <a:defRPr b="0" i="0" sz="2600">
                <a:solidFill>
                  <a:srgbClr val="FFFFFF"/>
                </a:solidFill>
                <a:latin typeface="Arial"/>
                <a:ea typeface="Arial"/>
                <a:cs typeface="Arial"/>
                <a:sym typeface="Aria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20" name="Google Shape;20;p11"/>
          <p:cNvSpPr/>
          <p:nvPr>
            <p:ph idx="2" type="pic"/>
          </p:nvPr>
        </p:nvSpPr>
        <p:spPr>
          <a:xfrm>
            <a:off x="0" y="4506913"/>
            <a:ext cx="9144000" cy="2378075"/>
          </a:xfrm>
          <a:prstGeom prst="rect">
            <a:avLst/>
          </a:prstGeom>
          <a:noFill/>
          <a:ln>
            <a:noFill/>
          </a:ln>
        </p:spPr>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21" name="Shape 21"/>
        <p:cNvGrpSpPr/>
        <p:nvPr/>
      </p:nvGrpSpPr>
      <p:grpSpPr>
        <a:xfrm>
          <a:off x="0" y="0"/>
          <a:ext cx="0" cy="0"/>
          <a:chOff x="0" y="0"/>
          <a:chExt cx="0" cy="0"/>
        </a:xfrm>
      </p:grpSpPr>
      <p:sp>
        <p:nvSpPr>
          <p:cNvPr id="22" name="Google Shape;22;p12"/>
          <p:cNvSpPr/>
          <p:nvPr/>
        </p:nvSpPr>
        <p:spPr>
          <a:xfrm>
            <a:off x="0" y="0"/>
            <a:ext cx="8240713" cy="317500"/>
          </a:xfrm>
          <a:prstGeom prst="rect">
            <a:avLst/>
          </a:prstGeom>
          <a:solidFill>
            <a:srgbClr val="C86B6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pic>
        <p:nvPicPr>
          <p:cNvPr descr="Digital tools_back3.png" id="23" name="Google Shape;23;p12"/>
          <p:cNvPicPr preferRelativeResize="0"/>
          <p:nvPr/>
        </p:nvPicPr>
        <p:blipFill rotWithShape="1">
          <a:blip r:embed="rId2">
            <a:alphaModFix/>
          </a:blip>
          <a:srcRect b="64269" l="728" r="365" t="6811"/>
          <a:stretch/>
        </p:blipFill>
        <p:spPr>
          <a:xfrm>
            <a:off x="0" y="271463"/>
            <a:ext cx="9182100" cy="1103312"/>
          </a:xfrm>
          <a:prstGeom prst="rect">
            <a:avLst/>
          </a:prstGeom>
          <a:noFill/>
          <a:ln>
            <a:noFill/>
          </a:ln>
        </p:spPr>
      </p:pic>
      <p:sp>
        <p:nvSpPr>
          <p:cNvPr id="24" name="Google Shape;24;p12"/>
          <p:cNvSpPr txBox="1"/>
          <p:nvPr>
            <p:ph idx="1" type="body"/>
          </p:nvPr>
        </p:nvSpPr>
        <p:spPr>
          <a:xfrm>
            <a:off x="457200" y="1600200"/>
            <a:ext cx="7780338" cy="4589463"/>
          </a:xfrm>
          <a:prstGeom prst="rect">
            <a:avLst/>
          </a:prstGeom>
          <a:noFill/>
          <a:ln>
            <a:noFill/>
          </a:ln>
        </p:spPr>
        <p:txBody>
          <a:bodyPr anchorCtr="0" anchor="t" bIns="45700" lIns="91425" spcFirstLastPara="1" rIns="91425" wrap="square" tIns="45700">
            <a:noAutofit/>
          </a:bodyPr>
          <a:lstStyle>
            <a:lvl1pPr indent="-368300" lvl="0" marL="457200" algn="l">
              <a:spcBef>
                <a:spcPts val="440"/>
              </a:spcBef>
              <a:spcAft>
                <a:spcPts val="0"/>
              </a:spcAft>
              <a:buClr>
                <a:srgbClr val="575857"/>
              </a:buClr>
              <a:buSzPts val="2200"/>
              <a:buChar char="•"/>
              <a:defRPr b="0" sz="2200">
                <a:solidFill>
                  <a:srgbClr val="575857"/>
                </a:solidFill>
                <a:latin typeface="Arial"/>
                <a:ea typeface="Arial"/>
                <a:cs typeface="Arial"/>
                <a:sym typeface="Arial"/>
              </a:defRPr>
            </a:lvl1pPr>
            <a:lvl2pPr indent="-368300" lvl="1" marL="914400" algn="l">
              <a:spcBef>
                <a:spcPts val="440"/>
              </a:spcBef>
              <a:spcAft>
                <a:spcPts val="0"/>
              </a:spcAft>
              <a:buClr>
                <a:srgbClr val="575857"/>
              </a:buClr>
              <a:buSzPts val="2200"/>
              <a:buChar char="–"/>
              <a:defRPr sz="2200">
                <a:solidFill>
                  <a:srgbClr val="575857"/>
                </a:solidFill>
                <a:latin typeface="Arial"/>
                <a:ea typeface="Arial"/>
                <a:cs typeface="Arial"/>
                <a:sym typeface="Arial"/>
              </a:defRPr>
            </a:lvl2pPr>
            <a:lvl3pPr indent="-342900" lvl="2" marL="1371600" algn="l">
              <a:spcBef>
                <a:spcPts val="360"/>
              </a:spcBef>
              <a:spcAft>
                <a:spcPts val="0"/>
              </a:spcAft>
              <a:buClr>
                <a:srgbClr val="575857"/>
              </a:buClr>
              <a:buSzPts val="1800"/>
              <a:buChar char="•"/>
              <a:defRPr b="0" sz="1800">
                <a:solidFill>
                  <a:srgbClr val="575857"/>
                </a:solidFill>
                <a:latin typeface="Arial"/>
                <a:ea typeface="Arial"/>
                <a:cs typeface="Arial"/>
                <a:sym typeface="Arial"/>
              </a:defRPr>
            </a:lvl3pPr>
            <a:lvl4pPr indent="-342900" lvl="3" marL="1828800" algn="l">
              <a:spcBef>
                <a:spcPts val="360"/>
              </a:spcBef>
              <a:spcAft>
                <a:spcPts val="0"/>
              </a:spcAft>
              <a:buClr>
                <a:srgbClr val="575857"/>
              </a:buClr>
              <a:buSzPts val="1800"/>
              <a:buChar char="–"/>
              <a:defRPr sz="1800">
                <a:solidFill>
                  <a:srgbClr val="575857"/>
                </a:solidFill>
                <a:latin typeface="Arial"/>
                <a:ea typeface="Arial"/>
                <a:cs typeface="Arial"/>
                <a:sym typeface="Arial"/>
              </a:defRPr>
            </a:lvl4pPr>
            <a:lvl5pPr indent="-330200" lvl="4" marL="2286000" algn="l">
              <a:spcBef>
                <a:spcPts val="320"/>
              </a:spcBef>
              <a:spcAft>
                <a:spcPts val="0"/>
              </a:spcAft>
              <a:buClr>
                <a:srgbClr val="575857"/>
              </a:buClr>
              <a:buSzPts val="1600"/>
              <a:buChar char="»"/>
              <a:defRPr sz="1600">
                <a:solidFill>
                  <a:srgbClr val="575857"/>
                </a:solidFill>
                <a:latin typeface="Arial"/>
                <a:ea typeface="Arial"/>
                <a:cs typeface="Arial"/>
                <a:sym typeface="Arial"/>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5" name="Google Shape;25;p12"/>
          <p:cNvSpPr txBox="1"/>
          <p:nvPr>
            <p:ph type="title"/>
          </p:nvPr>
        </p:nvSpPr>
        <p:spPr>
          <a:xfrm>
            <a:off x="457200" y="274638"/>
            <a:ext cx="7353300" cy="1100137"/>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b="1" sz="3000">
                <a:solidFill>
                  <a:schemeClr val="lt1"/>
                </a:solidFill>
                <a:latin typeface="Arial"/>
                <a:ea typeface="Arial"/>
                <a:cs typeface="Arial"/>
                <a:sym typeface="Arial"/>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26" name="Google Shape;26;p12"/>
          <p:cNvSpPr txBox="1"/>
          <p:nvPr>
            <p:ph idx="10" type="dt"/>
          </p:nvPr>
        </p:nvSpPr>
        <p:spPr>
          <a:xfrm>
            <a:off x="993775" y="6421438"/>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sz="1200">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p:cSld name="Titre et contenu">
    <p:spTree>
      <p:nvGrpSpPr>
        <p:cNvPr id="27" name="Shape 27"/>
        <p:cNvGrpSpPr/>
        <p:nvPr/>
      </p:nvGrpSpPr>
      <p:grpSpPr>
        <a:xfrm>
          <a:off x="0" y="0"/>
          <a:ext cx="0" cy="0"/>
          <a:chOff x="0" y="0"/>
          <a:chExt cx="0" cy="0"/>
        </a:xfrm>
      </p:grpSpPr>
      <p:pic>
        <p:nvPicPr>
          <p:cNvPr descr="Digital tools_logo.png" id="28" name="Google Shape;28;p13"/>
          <p:cNvPicPr preferRelativeResize="0"/>
          <p:nvPr/>
        </p:nvPicPr>
        <p:blipFill rotWithShape="1">
          <a:blip r:embed="rId2">
            <a:alphaModFix/>
          </a:blip>
          <a:srcRect b="0" l="0" r="0" t="0"/>
          <a:stretch/>
        </p:blipFill>
        <p:spPr>
          <a:xfrm>
            <a:off x="8421688" y="6229350"/>
            <a:ext cx="530225" cy="454025"/>
          </a:xfrm>
          <a:prstGeom prst="rect">
            <a:avLst/>
          </a:prstGeom>
          <a:noFill/>
          <a:ln>
            <a:noFill/>
          </a:ln>
        </p:spPr>
      </p:pic>
      <p:sp>
        <p:nvSpPr>
          <p:cNvPr id="29" name="Google Shape;29;p13"/>
          <p:cNvSpPr/>
          <p:nvPr/>
        </p:nvSpPr>
        <p:spPr>
          <a:xfrm>
            <a:off x="0" y="0"/>
            <a:ext cx="8240713" cy="317500"/>
          </a:xfrm>
          <a:prstGeom prst="rect">
            <a:avLst/>
          </a:prstGeom>
          <a:solidFill>
            <a:srgbClr val="C86B6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descr="Digital tools_back3.png" id="30" name="Google Shape;30;p13"/>
          <p:cNvPicPr preferRelativeResize="0"/>
          <p:nvPr/>
        </p:nvPicPr>
        <p:blipFill rotWithShape="1">
          <a:blip r:embed="rId3">
            <a:alphaModFix/>
          </a:blip>
          <a:srcRect b="64269" l="728" r="365" t="6811"/>
          <a:stretch/>
        </p:blipFill>
        <p:spPr>
          <a:xfrm>
            <a:off x="0" y="271463"/>
            <a:ext cx="9182100" cy="1103312"/>
          </a:xfrm>
          <a:prstGeom prst="rect">
            <a:avLst/>
          </a:prstGeom>
          <a:noFill/>
          <a:ln>
            <a:noFill/>
          </a:ln>
        </p:spPr>
      </p:pic>
      <p:sp>
        <p:nvSpPr>
          <p:cNvPr id="31" name="Google Shape;31;p13"/>
          <p:cNvSpPr txBox="1"/>
          <p:nvPr>
            <p:ph idx="1" type="body"/>
          </p:nvPr>
        </p:nvSpPr>
        <p:spPr>
          <a:xfrm>
            <a:off x="457201" y="1600200"/>
            <a:ext cx="4114800" cy="4589463"/>
          </a:xfrm>
          <a:prstGeom prst="rect">
            <a:avLst/>
          </a:prstGeom>
          <a:noFill/>
          <a:ln>
            <a:noFill/>
          </a:ln>
        </p:spPr>
        <p:txBody>
          <a:bodyPr anchorCtr="0" anchor="t" bIns="45700" lIns="91425" spcFirstLastPara="1" rIns="91425" wrap="square" tIns="45700">
            <a:normAutofit/>
          </a:bodyPr>
          <a:lstStyle>
            <a:lvl1pPr indent="-368300" lvl="0" marL="457200" algn="l">
              <a:spcBef>
                <a:spcPts val="440"/>
              </a:spcBef>
              <a:spcAft>
                <a:spcPts val="0"/>
              </a:spcAft>
              <a:buClr>
                <a:srgbClr val="575857"/>
              </a:buClr>
              <a:buSzPts val="2200"/>
              <a:buChar char="•"/>
              <a:defRPr b="0" i="0" sz="2200">
                <a:solidFill>
                  <a:srgbClr val="575857"/>
                </a:solidFill>
                <a:latin typeface="Arial"/>
                <a:ea typeface="Arial"/>
                <a:cs typeface="Arial"/>
                <a:sym typeface="Arial"/>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32" name="Google Shape;32;p13"/>
          <p:cNvSpPr/>
          <p:nvPr>
            <p:ph idx="2" type="pic"/>
          </p:nvPr>
        </p:nvSpPr>
        <p:spPr>
          <a:xfrm>
            <a:off x="4887030" y="1383595"/>
            <a:ext cx="3341688" cy="5474406"/>
          </a:xfrm>
          <a:prstGeom prst="rect">
            <a:avLst/>
          </a:prstGeom>
          <a:noFill/>
          <a:ln>
            <a:noFill/>
          </a:ln>
        </p:spPr>
      </p:sp>
      <p:sp>
        <p:nvSpPr>
          <p:cNvPr id="33" name="Google Shape;33;p13"/>
          <p:cNvSpPr txBox="1"/>
          <p:nvPr>
            <p:ph type="title"/>
          </p:nvPr>
        </p:nvSpPr>
        <p:spPr>
          <a:xfrm>
            <a:off x="457200" y="274638"/>
            <a:ext cx="7353300" cy="1100137"/>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b="1" sz="3000">
                <a:solidFill>
                  <a:schemeClr val="lt1"/>
                </a:solidFill>
                <a:latin typeface="Arial"/>
                <a:ea typeface="Arial"/>
                <a:cs typeface="Arial"/>
                <a:sym typeface="Arial"/>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34" name="Google Shape;34;p13"/>
          <p:cNvSpPr txBox="1"/>
          <p:nvPr>
            <p:ph idx="10" type="dt"/>
          </p:nvPr>
        </p:nvSpPr>
        <p:spPr>
          <a:xfrm>
            <a:off x="993775" y="6421438"/>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sz="1200">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35" name="Shape 35"/>
        <p:cNvGrpSpPr/>
        <p:nvPr/>
      </p:nvGrpSpPr>
      <p:grpSpPr>
        <a:xfrm>
          <a:off x="0" y="0"/>
          <a:ext cx="0" cy="0"/>
          <a:chOff x="0" y="0"/>
          <a:chExt cx="0" cy="0"/>
        </a:xfrm>
      </p:grpSpPr>
      <p:sp>
        <p:nvSpPr>
          <p:cNvPr id="36" name="Google Shape;36;p14"/>
          <p:cNvSpPr/>
          <p:nvPr/>
        </p:nvSpPr>
        <p:spPr>
          <a:xfrm>
            <a:off x="0" y="0"/>
            <a:ext cx="8240713" cy="317500"/>
          </a:xfrm>
          <a:prstGeom prst="rect">
            <a:avLst/>
          </a:prstGeom>
          <a:solidFill>
            <a:srgbClr val="C86B6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descr="Digital tools_back3.png" id="37" name="Google Shape;37;p14"/>
          <p:cNvPicPr preferRelativeResize="0"/>
          <p:nvPr/>
        </p:nvPicPr>
        <p:blipFill rotWithShape="1">
          <a:blip r:embed="rId2">
            <a:alphaModFix/>
          </a:blip>
          <a:srcRect b="64269" l="728" r="365" t="6811"/>
          <a:stretch/>
        </p:blipFill>
        <p:spPr>
          <a:xfrm>
            <a:off x="0" y="271463"/>
            <a:ext cx="9182100" cy="1103312"/>
          </a:xfrm>
          <a:prstGeom prst="rect">
            <a:avLst/>
          </a:prstGeom>
          <a:noFill/>
          <a:ln>
            <a:noFill/>
          </a:ln>
        </p:spPr>
      </p:pic>
      <p:sp>
        <p:nvSpPr>
          <p:cNvPr id="38" name="Google Shape;38;p14"/>
          <p:cNvSpPr/>
          <p:nvPr>
            <p:ph idx="2" type="pic"/>
          </p:nvPr>
        </p:nvSpPr>
        <p:spPr>
          <a:xfrm>
            <a:off x="538162" y="1700123"/>
            <a:ext cx="7699375" cy="3027451"/>
          </a:xfrm>
          <a:prstGeom prst="rect">
            <a:avLst/>
          </a:prstGeom>
          <a:noFill/>
          <a:ln>
            <a:noFill/>
          </a:ln>
        </p:spPr>
      </p:sp>
      <p:sp>
        <p:nvSpPr>
          <p:cNvPr id="39" name="Google Shape;39;p14"/>
          <p:cNvSpPr txBox="1"/>
          <p:nvPr>
            <p:ph idx="1" type="body"/>
          </p:nvPr>
        </p:nvSpPr>
        <p:spPr>
          <a:xfrm>
            <a:off x="538162" y="5367338"/>
            <a:ext cx="7699376" cy="804862"/>
          </a:xfrm>
          <a:prstGeom prst="rect">
            <a:avLst/>
          </a:prstGeom>
          <a:noFill/>
          <a:ln>
            <a:noFill/>
          </a:ln>
        </p:spPr>
        <p:txBody>
          <a:bodyPr anchorCtr="0" anchor="t" bIns="45700" lIns="91425" spcFirstLastPara="1" rIns="91425" wrap="square" tIns="45700">
            <a:noAutofit/>
          </a:bodyPr>
          <a:lstStyle>
            <a:lvl1pPr indent="-228600" lvl="0" marL="457200" algn="l">
              <a:spcBef>
                <a:spcPts val="320"/>
              </a:spcBef>
              <a:spcAft>
                <a:spcPts val="0"/>
              </a:spcAft>
              <a:buClr>
                <a:srgbClr val="575857"/>
              </a:buClr>
              <a:buSzPts val="1600"/>
              <a:buNone/>
              <a:defRPr sz="1600">
                <a:solidFill>
                  <a:srgbClr val="575857"/>
                </a:solidFill>
                <a:latin typeface="Arial"/>
                <a:ea typeface="Arial"/>
                <a:cs typeface="Arial"/>
                <a:sym typeface="Arial"/>
              </a:defRPr>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40" name="Google Shape;40;p14"/>
          <p:cNvSpPr txBox="1"/>
          <p:nvPr>
            <p:ph type="title"/>
          </p:nvPr>
        </p:nvSpPr>
        <p:spPr>
          <a:xfrm>
            <a:off x="457200" y="274638"/>
            <a:ext cx="7353300" cy="1100137"/>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b="1" sz="3000">
                <a:solidFill>
                  <a:schemeClr val="lt1"/>
                </a:solidFill>
                <a:latin typeface="Arial"/>
                <a:ea typeface="Arial"/>
                <a:cs typeface="Arial"/>
                <a:sym typeface="Arial"/>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41" name="Google Shape;41;p14"/>
          <p:cNvSpPr txBox="1"/>
          <p:nvPr>
            <p:ph idx="3" type="body"/>
          </p:nvPr>
        </p:nvSpPr>
        <p:spPr>
          <a:xfrm>
            <a:off x="538162" y="4802400"/>
            <a:ext cx="7702551" cy="565200"/>
          </a:xfrm>
          <a:prstGeom prst="rect">
            <a:avLst/>
          </a:prstGeom>
          <a:noFill/>
          <a:ln>
            <a:noFill/>
          </a:ln>
        </p:spPr>
        <p:txBody>
          <a:bodyPr anchorCtr="0" anchor="b" bIns="45700" lIns="91425" spcFirstLastPara="1" rIns="91425" wrap="square" tIns="45700">
            <a:normAutofit/>
          </a:bodyPr>
          <a:lstStyle>
            <a:lvl1pPr indent="-228600" lvl="0" marL="457200" algn="l">
              <a:spcBef>
                <a:spcPts val="440"/>
              </a:spcBef>
              <a:spcAft>
                <a:spcPts val="0"/>
              </a:spcAft>
              <a:buClr>
                <a:srgbClr val="575857"/>
              </a:buClr>
              <a:buSzPts val="2200"/>
              <a:buNone/>
              <a:defRPr b="1" sz="2200">
                <a:solidFill>
                  <a:srgbClr val="575857"/>
                </a:solidFill>
                <a:latin typeface="Arial"/>
                <a:ea typeface="Arial"/>
                <a:cs typeface="Arial"/>
                <a:sym typeface="Aria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42" name="Google Shape;42;p14"/>
          <p:cNvSpPr txBox="1"/>
          <p:nvPr>
            <p:ph idx="10" type="dt"/>
          </p:nvPr>
        </p:nvSpPr>
        <p:spPr>
          <a:xfrm>
            <a:off x="993775" y="6421438"/>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sz="1200">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43" name="Shape 43"/>
        <p:cNvGrpSpPr/>
        <p:nvPr/>
      </p:nvGrpSpPr>
      <p:grpSpPr>
        <a:xfrm>
          <a:off x="0" y="0"/>
          <a:ext cx="0" cy="0"/>
          <a:chOff x="0" y="0"/>
          <a:chExt cx="0" cy="0"/>
        </a:xfrm>
      </p:grpSpPr>
      <p:pic>
        <p:nvPicPr>
          <p:cNvPr descr="Digital tools_logo.png" id="44" name="Google Shape;44;p15"/>
          <p:cNvPicPr preferRelativeResize="0"/>
          <p:nvPr/>
        </p:nvPicPr>
        <p:blipFill rotWithShape="1">
          <a:blip r:embed="rId2">
            <a:alphaModFix/>
          </a:blip>
          <a:srcRect b="0" l="0" r="0" t="0"/>
          <a:stretch/>
        </p:blipFill>
        <p:spPr>
          <a:xfrm>
            <a:off x="8421688" y="6229350"/>
            <a:ext cx="530225" cy="454025"/>
          </a:xfrm>
          <a:prstGeom prst="rect">
            <a:avLst/>
          </a:prstGeom>
          <a:noFill/>
          <a:ln>
            <a:noFill/>
          </a:ln>
        </p:spPr>
      </p:pic>
      <p:sp>
        <p:nvSpPr>
          <p:cNvPr id="45" name="Google Shape;45;p15"/>
          <p:cNvSpPr/>
          <p:nvPr/>
        </p:nvSpPr>
        <p:spPr>
          <a:xfrm>
            <a:off x="0" y="0"/>
            <a:ext cx="8240713" cy="317500"/>
          </a:xfrm>
          <a:prstGeom prst="rect">
            <a:avLst/>
          </a:prstGeom>
          <a:solidFill>
            <a:srgbClr val="C86B6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descr="Digital tools_back3.png" id="46" name="Google Shape;46;p15"/>
          <p:cNvPicPr preferRelativeResize="0"/>
          <p:nvPr/>
        </p:nvPicPr>
        <p:blipFill rotWithShape="1">
          <a:blip r:embed="rId3">
            <a:alphaModFix/>
          </a:blip>
          <a:srcRect b="64269" l="728" r="365" t="6811"/>
          <a:stretch/>
        </p:blipFill>
        <p:spPr>
          <a:xfrm>
            <a:off x="0" y="271463"/>
            <a:ext cx="9182100" cy="1103312"/>
          </a:xfrm>
          <a:prstGeom prst="rect">
            <a:avLst/>
          </a:prstGeom>
          <a:noFill/>
          <a:ln>
            <a:noFill/>
          </a:ln>
        </p:spPr>
      </p:pic>
      <p:sp>
        <p:nvSpPr>
          <p:cNvPr id="47" name="Google Shape;47;p15"/>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spcBef>
                <a:spcPts val="400"/>
              </a:spcBef>
              <a:spcAft>
                <a:spcPts val="0"/>
              </a:spcAft>
              <a:buClr>
                <a:srgbClr val="575857"/>
              </a:buClr>
              <a:buSzPts val="2000"/>
              <a:buNone/>
              <a:defRPr b="1" sz="2000">
                <a:solidFill>
                  <a:srgbClr val="575857"/>
                </a:solidFill>
                <a:latin typeface="Arial"/>
                <a:ea typeface="Arial"/>
                <a:cs typeface="Arial"/>
                <a:sym typeface="Arial"/>
              </a:defRPr>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8" name="Google Shape;48;p15"/>
          <p:cNvSpPr txBox="1"/>
          <p:nvPr>
            <p:ph idx="2" type="body"/>
          </p:nvPr>
        </p:nvSpPr>
        <p:spPr>
          <a:xfrm>
            <a:off x="457200" y="2174875"/>
            <a:ext cx="4040188" cy="4014788"/>
          </a:xfrm>
          <a:prstGeom prst="rect">
            <a:avLst/>
          </a:prstGeom>
          <a:noFill/>
          <a:ln>
            <a:noFill/>
          </a:ln>
        </p:spPr>
        <p:txBody>
          <a:bodyPr anchorCtr="0" anchor="t" bIns="45700" lIns="91425" spcFirstLastPara="1" rIns="91425" wrap="square" tIns="45700">
            <a:noAutofit/>
          </a:bodyPr>
          <a:lstStyle>
            <a:lvl1pPr indent="-355600" lvl="0" marL="457200" algn="l">
              <a:spcBef>
                <a:spcPts val="400"/>
              </a:spcBef>
              <a:spcAft>
                <a:spcPts val="0"/>
              </a:spcAft>
              <a:buClr>
                <a:srgbClr val="575857"/>
              </a:buClr>
              <a:buSzPts val="2000"/>
              <a:buChar char="•"/>
              <a:defRPr sz="2000">
                <a:solidFill>
                  <a:srgbClr val="575857"/>
                </a:solidFill>
                <a:latin typeface="Arial"/>
                <a:ea typeface="Arial"/>
                <a:cs typeface="Arial"/>
                <a:sym typeface="Arial"/>
              </a:defRPr>
            </a:lvl1pPr>
            <a:lvl2pPr indent="-355600" lvl="1" marL="914400" algn="l">
              <a:spcBef>
                <a:spcPts val="400"/>
              </a:spcBef>
              <a:spcAft>
                <a:spcPts val="0"/>
              </a:spcAft>
              <a:buClr>
                <a:srgbClr val="575857"/>
              </a:buClr>
              <a:buSzPts val="2000"/>
              <a:buChar char="–"/>
              <a:defRPr sz="2000">
                <a:solidFill>
                  <a:srgbClr val="575857"/>
                </a:solidFill>
                <a:latin typeface="Arial"/>
                <a:ea typeface="Arial"/>
                <a:cs typeface="Arial"/>
                <a:sym typeface="Arial"/>
              </a:defRPr>
            </a:lvl2pPr>
            <a:lvl3pPr indent="-342900" lvl="2" marL="1371600" algn="l">
              <a:spcBef>
                <a:spcPts val="360"/>
              </a:spcBef>
              <a:spcAft>
                <a:spcPts val="0"/>
              </a:spcAft>
              <a:buClr>
                <a:srgbClr val="575857"/>
              </a:buClr>
              <a:buSzPts val="1800"/>
              <a:buChar char="•"/>
              <a:defRPr sz="1800">
                <a:solidFill>
                  <a:srgbClr val="575857"/>
                </a:solidFill>
                <a:latin typeface="Arial"/>
                <a:ea typeface="Arial"/>
                <a:cs typeface="Arial"/>
                <a:sym typeface="Arial"/>
              </a:defRPr>
            </a:lvl3pPr>
            <a:lvl4pPr indent="-342900" lvl="3" marL="1828800" algn="l">
              <a:spcBef>
                <a:spcPts val="360"/>
              </a:spcBef>
              <a:spcAft>
                <a:spcPts val="0"/>
              </a:spcAft>
              <a:buClr>
                <a:srgbClr val="575857"/>
              </a:buClr>
              <a:buSzPts val="1800"/>
              <a:buChar char="–"/>
              <a:defRPr sz="1800">
                <a:solidFill>
                  <a:srgbClr val="575857"/>
                </a:solidFill>
                <a:latin typeface="Arial"/>
                <a:ea typeface="Arial"/>
                <a:cs typeface="Arial"/>
                <a:sym typeface="Arial"/>
              </a:defRPr>
            </a:lvl4pPr>
            <a:lvl5pPr indent="-330200" lvl="4" marL="2286000" algn="l">
              <a:spcBef>
                <a:spcPts val="320"/>
              </a:spcBef>
              <a:spcAft>
                <a:spcPts val="0"/>
              </a:spcAft>
              <a:buClr>
                <a:srgbClr val="575857"/>
              </a:buClr>
              <a:buSzPts val="1600"/>
              <a:buChar char="»"/>
              <a:defRPr sz="1600">
                <a:solidFill>
                  <a:srgbClr val="575857"/>
                </a:solidFill>
                <a:latin typeface="Arial"/>
                <a:ea typeface="Arial"/>
                <a:cs typeface="Arial"/>
                <a:sym typeface="Arial"/>
              </a:defRPr>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9" name="Google Shape;49;p15"/>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spcBef>
                <a:spcPts val="400"/>
              </a:spcBef>
              <a:spcAft>
                <a:spcPts val="0"/>
              </a:spcAft>
              <a:buClr>
                <a:srgbClr val="575857"/>
              </a:buClr>
              <a:buSzPts val="2000"/>
              <a:buNone/>
              <a:defRPr b="1" sz="2000">
                <a:solidFill>
                  <a:srgbClr val="575857"/>
                </a:solidFill>
                <a:latin typeface="Arial"/>
                <a:ea typeface="Arial"/>
                <a:cs typeface="Arial"/>
                <a:sym typeface="Arial"/>
              </a:defRPr>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50" name="Google Shape;50;p15"/>
          <p:cNvSpPr txBox="1"/>
          <p:nvPr>
            <p:ph idx="4" type="body"/>
          </p:nvPr>
        </p:nvSpPr>
        <p:spPr>
          <a:xfrm>
            <a:off x="4645025" y="2174875"/>
            <a:ext cx="4041775" cy="4014788"/>
          </a:xfrm>
          <a:prstGeom prst="rect">
            <a:avLst/>
          </a:prstGeom>
          <a:noFill/>
          <a:ln>
            <a:noFill/>
          </a:ln>
        </p:spPr>
        <p:txBody>
          <a:bodyPr anchorCtr="0" anchor="t" bIns="45700" lIns="91425" spcFirstLastPara="1" rIns="91425" wrap="square" tIns="45700">
            <a:noAutofit/>
          </a:bodyPr>
          <a:lstStyle>
            <a:lvl1pPr indent="-355600" lvl="0" marL="457200" algn="l">
              <a:spcBef>
                <a:spcPts val="400"/>
              </a:spcBef>
              <a:spcAft>
                <a:spcPts val="0"/>
              </a:spcAft>
              <a:buClr>
                <a:srgbClr val="575857"/>
              </a:buClr>
              <a:buSzPts val="2000"/>
              <a:buFont typeface="Arial"/>
              <a:buChar char="•"/>
              <a:defRPr sz="2000">
                <a:solidFill>
                  <a:srgbClr val="575857"/>
                </a:solidFill>
                <a:latin typeface="Arial"/>
                <a:ea typeface="Arial"/>
                <a:cs typeface="Arial"/>
                <a:sym typeface="Arial"/>
              </a:defRPr>
            </a:lvl1pPr>
            <a:lvl2pPr indent="-355600" lvl="1" marL="914400" algn="l">
              <a:spcBef>
                <a:spcPts val="400"/>
              </a:spcBef>
              <a:spcAft>
                <a:spcPts val="0"/>
              </a:spcAft>
              <a:buClr>
                <a:srgbClr val="575857"/>
              </a:buClr>
              <a:buSzPts val="2000"/>
              <a:buFont typeface="Arial"/>
              <a:buChar char="–"/>
              <a:defRPr sz="2000">
                <a:solidFill>
                  <a:srgbClr val="575857"/>
                </a:solidFill>
                <a:latin typeface="Arial"/>
                <a:ea typeface="Arial"/>
                <a:cs typeface="Arial"/>
                <a:sym typeface="Arial"/>
              </a:defRPr>
            </a:lvl2pPr>
            <a:lvl3pPr indent="-342900" lvl="2" marL="1371600" algn="l">
              <a:spcBef>
                <a:spcPts val="360"/>
              </a:spcBef>
              <a:spcAft>
                <a:spcPts val="0"/>
              </a:spcAft>
              <a:buClr>
                <a:srgbClr val="575857"/>
              </a:buClr>
              <a:buSzPts val="1800"/>
              <a:buFont typeface="Arial"/>
              <a:buChar char="•"/>
              <a:defRPr sz="1800">
                <a:solidFill>
                  <a:srgbClr val="575857"/>
                </a:solidFill>
                <a:latin typeface="Arial"/>
                <a:ea typeface="Arial"/>
                <a:cs typeface="Arial"/>
                <a:sym typeface="Arial"/>
              </a:defRPr>
            </a:lvl3pPr>
            <a:lvl4pPr indent="-342900" lvl="3" marL="1828800" algn="l">
              <a:spcBef>
                <a:spcPts val="360"/>
              </a:spcBef>
              <a:spcAft>
                <a:spcPts val="0"/>
              </a:spcAft>
              <a:buClr>
                <a:srgbClr val="575857"/>
              </a:buClr>
              <a:buSzPts val="1800"/>
              <a:buFont typeface="Arial"/>
              <a:buChar char="–"/>
              <a:defRPr sz="1800">
                <a:solidFill>
                  <a:srgbClr val="575857"/>
                </a:solidFill>
                <a:latin typeface="Arial"/>
                <a:ea typeface="Arial"/>
                <a:cs typeface="Arial"/>
                <a:sym typeface="Arial"/>
              </a:defRPr>
            </a:lvl4pPr>
            <a:lvl5pPr indent="-330200" lvl="4" marL="2286000" algn="l">
              <a:spcBef>
                <a:spcPts val="320"/>
              </a:spcBef>
              <a:spcAft>
                <a:spcPts val="0"/>
              </a:spcAft>
              <a:buClr>
                <a:srgbClr val="575857"/>
              </a:buClr>
              <a:buSzPts val="1600"/>
              <a:buFont typeface="Arial"/>
              <a:buChar char="»"/>
              <a:defRPr sz="1600">
                <a:solidFill>
                  <a:srgbClr val="575857"/>
                </a:solidFill>
                <a:latin typeface="Arial"/>
                <a:ea typeface="Arial"/>
                <a:cs typeface="Arial"/>
                <a:sym typeface="Arial"/>
              </a:defRPr>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1" name="Google Shape;51;p15"/>
          <p:cNvSpPr txBox="1"/>
          <p:nvPr>
            <p:ph type="title"/>
          </p:nvPr>
        </p:nvSpPr>
        <p:spPr>
          <a:xfrm>
            <a:off x="457200" y="274638"/>
            <a:ext cx="7353300" cy="1100137"/>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b="1" sz="3000">
                <a:solidFill>
                  <a:schemeClr val="lt1"/>
                </a:solidFill>
                <a:latin typeface="Arial"/>
                <a:ea typeface="Arial"/>
                <a:cs typeface="Arial"/>
                <a:sym typeface="Arial"/>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52" name="Google Shape;52;p15"/>
          <p:cNvSpPr txBox="1"/>
          <p:nvPr>
            <p:ph idx="10" type="dt"/>
          </p:nvPr>
        </p:nvSpPr>
        <p:spPr>
          <a:xfrm>
            <a:off x="993775" y="6421438"/>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sz="1200">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lvl="1"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lvl="2"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lvl="3"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lvl="4"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lvl="5"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lvl="6"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lvl="7"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lvl="8"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11" name="Google Shape;11;p1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0"/>
          <p:cNvSpPr txBox="1"/>
          <p:nvPr/>
        </p:nvSpPr>
        <p:spPr>
          <a:xfrm>
            <a:off x="396875" y="6424613"/>
            <a:ext cx="596900" cy="365125"/>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0" i="0" lang="en-US" sz="1000" u="none" cap="none" strike="noStrike">
                <a:solidFill>
                  <a:srgbClr val="898989"/>
                </a:solidFill>
                <a:latin typeface="Arial"/>
                <a:ea typeface="Arial"/>
                <a:cs typeface="Arial"/>
                <a:sym typeface="Arial"/>
              </a:rPr>
              <a:t>｜</a:t>
            </a:r>
            <a:fld id="{00000000-1234-1234-1234-123412341234}" type="slidenum">
              <a:rPr b="0" i="0" lang="en-US" sz="1000" u="none" cap="none" strike="noStrike">
                <a:solidFill>
                  <a:srgbClr val="898989"/>
                </a:solidFill>
                <a:latin typeface="Arial"/>
                <a:ea typeface="Arial"/>
                <a:cs typeface="Arial"/>
                <a:sym typeface="Arial"/>
              </a:rPr>
              <a:t>‹#›</a:t>
            </a:fld>
            <a:r>
              <a:rPr b="0" i="0" lang="en-US" sz="1000" u="none" cap="none" strike="noStrike">
                <a:solidFill>
                  <a:srgbClr val="898989"/>
                </a:solidFill>
                <a:latin typeface="Arial"/>
                <a:ea typeface="Arial"/>
                <a:cs typeface="Arial"/>
                <a:sym typeface="Arial"/>
              </a:rPr>
              <a:t>｜</a:t>
            </a:r>
            <a:endParaRPr b="0" i="0" sz="1000" u="none" cap="none" strike="noStrike">
              <a:solidFill>
                <a:srgbClr val="898989"/>
              </a:solidFill>
              <a:latin typeface="Arial"/>
              <a:ea typeface="Arial"/>
              <a:cs typeface="Arial"/>
              <a:sym typeface="Arial"/>
            </a:endParaRPr>
          </a:p>
        </p:txBody>
      </p:sp>
      <p:sp>
        <p:nvSpPr>
          <p:cNvPr id="13" name="Google Shape;13;p10"/>
          <p:cNvSpPr txBox="1"/>
          <p:nvPr>
            <p:ph idx="10" type="dt"/>
          </p:nvPr>
        </p:nvSpPr>
        <p:spPr>
          <a:xfrm>
            <a:off x="993775" y="6421438"/>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8.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 name="Shape 56"/>
        <p:cNvGrpSpPr/>
        <p:nvPr/>
      </p:nvGrpSpPr>
      <p:grpSpPr>
        <a:xfrm>
          <a:off x="0" y="0"/>
          <a:ext cx="0" cy="0"/>
          <a:chOff x="0" y="0"/>
          <a:chExt cx="0" cy="0"/>
        </a:xfrm>
      </p:grpSpPr>
      <p:sp>
        <p:nvSpPr>
          <p:cNvPr id="57" name="Google Shape;57;p1"/>
          <p:cNvSpPr txBox="1"/>
          <p:nvPr/>
        </p:nvSpPr>
        <p:spPr>
          <a:xfrm>
            <a:off x="2817798" y="3364606"/>
            <a:ext cx="3063238" cy="26035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chemeClr val="lt1"/>
              </a:buClr>
              <a:buSzPts val="1600"/>
              <a:buFont typeface="Arial"/>
              <a:buNone/>
            </a:pPr>
            <a:r>
              <a:rPr b="0" i="0" lang="en-US" sz="1600" u="none" cap="none" strike="noStrike">
                <a:solidFill>
                  <a:schemeClr val="lt1"/>
                </a:solidFill>
                <a:latin typeface="Arial"/>
                <a:ea typeface="Arial"/>
                <a:cs typeface="Arial"/>
                <a:sym typeface="Arial"/>
              </a:rPr>
              <a:t>Jonathan Bauerschmidt</a:t>
            </a:r>
            <a:endParaRPr b="0" i="0" sz="1600" u="none" cap="none" strike="noStrike">
              <a:solidFill>
                <a:schemeClr val="lt1"/>
              </a:solidFill>
              <a:latin typeface="Arial"/>
              <a:ea typeface="Arial"/>
              <a:cs typeface="Arial"/>
              <a:sym typeface="Arial"/>
            </a:endParaRPr>
          </a:p>
        </p:txBody>
      </p:sp>
      <p:sp>
        <p:nvSpPr>
          <p:cNvPr id="58" name="Google Shape;58;p1"/>
          <p:cNvSpPr txBox="1"/>
          <p:nvPr>
            <p:ph type="ctrTitle"/>
          </p:nvPr>
        </p:nvSpPr>
        <p:spPr>
          <a:xfrm>
            <a:off x="1052305" y="1971675"/>
            <a:ext cx="7039388" cy="717775"/>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None/>
            </a:pPr>
            <a:r>
              <a:rPr lang="en-US">
                <a:solidFill>
                  <a:schemeClr val="dk1"/>
                </a:solidFill>
              </a:rPr>
              <a:t>Monitoring ‘constitutional quality’ in Accession States</a:t>
            </a:r>
            <a:endParaRPr sz="2700">
              <a:solidFill>
                <a:schemeClr val="dk1"/>
              </a:solidFill>
            </a:endParaRPr>
          </a:p>
        </p:txBody>
      </p:sp>
      <p:pic>
        <p:nvPicPr>
          <p:cNvPr id="59" name="Google Shape;59;p1"/>
          <p:cNvPicPr preferRelativeResize="0"/>
          <p:nvPr/>
        </p:nvPicPr>
        <p:blipFill rotWithShape="1">
          <a:blip r:embed="rId3">
            <a:alphaModFix/>
          </a:blip>
          <a:srcRect b="0" l="0" r="0" t="0"/>
          <a:stretch/>
        </p:blipFill>
        <p:spPr>
          <a:xfrm>
            <a:off x="268923" y="300254"/>
            <a:ext cx="2715534" cy="996265"/>
          </a:xfrm>
          <a:prstGeom prst="rect">
            <a:avLst/>
          </a:prstGeom>
          <a:noFill/>
          <a:ln>
            <a:noFill/>
          </a:ln>
        </p:spPr>
      </p:pic>
      <p:pic>
        <p:nvPicPr>
          <p:cNvPr id="60" name="Google Shape;60;p1"/>
          <p:cNvPicPr preferRelativeResize="0"/>
          <p:nvPr/>
        </p:nvPicPr>
        <p:blipFill rotWithShape="1">
          <a:blip r:embed="rId4">
            <a:alphaModFix/>
          </a:blip>
          <a:srcRect b="5234" l="0" r="0" t="8105"/>
          <a:stretch/>
        </p:blipFill>
        <p:spPr>
          <a:xfrm>
            <a:off x="2753518" y="3706236"/>
            <a:ext cx="3636963" cy="315176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2"/>
          <p:cNvSpPr txBox="1"/>
          <p:nvPr>
            <p:ph idx="1" type="body"/>
          </p:nvPr>
        </p:nvSpPr>
        <p:spPr>
          <a:xfrm>
            <a:off x="381837" y="2069960"/>
            <a:ext cx="8762163" cy="3778181"/>
          </a:xfrm>
          <a:prstGeom prst="rect">
            <a:avLst/>
          </a:prstGeom>
          <a:noFill/>
          <a:ln>
            <a:noFill/>
          </a:ln>
        </p:spPr>
        <p:txBody>
          <a:bodyPr anchorCtr="0" anchor="t" bIns="45700" lIns="91425" spcFirstLastPara="1" rIns="91425" wrap="square" tIns="45700">
            <a:noAutofit/>
          </a:bodyPr>
          <a:lstStyle/>
          <a:p>
            <a:pPr indent="0" lvl="0" marL="197100" rtl="0" algn="l">
              <a:spcBef>
                <a:spcPts val="0"/>
              </a:spcBef>
              <a:spcAft>
                <a:spcPts val="0"/>
              </a:spcAft>
              <a:buClr>
                <a:schemeClr val="dk1"/>
              </a:buClr>
              <a:buSzPts val="2700"/>
              <a:buNone/>
            </a:pPr>
            <a:r>
              <a:rPr lang="en-US" sz="2700">
                <a:solidFill>
                  <a:schemeClr val="dk1"/>
                </a:solidFill>
              </a:rPr>
              <a:t>I. Bases for ‘constitutional quality’ monitoring</a:t>
            </a:r>
            <a:endParaRPr/>
          </a:p>
          <a:p>
            <a:pPr indent="0" lvl="0" marL="197100" rtl="0" algn="l">
              <a:spcBef>
                <a:spcPts val="2400"/>
              </a:spcBef>
              <a:spcAft>
                <a:spcPts val="0"/>
              </a:spcAft>
              <a:buClr>
                <a:schemeClr val="dk1"/>
              </a:buClr>
              <a:buSzPts val="2700"/>
              <a:buNone/>
            </a:pPr>
            <a:r>
              <a:rPr lang="en-US" sz="2700">
                <a:solidFill>
                  <a:schemeClr val="dk1"/>
                </a:solidFill>
              </a:rPr>
              <a:t>II. ‘Constitutional quality’ in the Enlargement Process</a:t>
            </a:r>
            <a:endParaRPr sz="2700">
              <a:solidFill>
                <a:schemeClr val="dk1"/>
              </a:solidFill>
            </a:endParaRPr>
          </a:p>
          <a:p>
            <a:pPr indent="0" lvl="0" marL="197100" rtl="0" algn="l">
              <a:spcBef>
                <a:spcPts val="2400"/>
              </a:spcBef>
              <a:spcAft>
                <a:spcPts val="0"/>
              </a:spcAft>
              <a:buClr>
                <a:schemeClr val="dk1"/>
              </a:buClr>
              <a:buSzPts val="2700"/>
              <a:buNone/>
            </a:pPr>
            <a:r>
              <a:rPr lang="en-US" sz="2700">
                <a:solidFill>
                  <a:schemeClr val="dk1"/>
                </a:solidFill>
              </a:rPr>
              <a:t>III. ‘Constitutional quality’ post Accession </a:t>
            </a:r>
            <a:endParaRPr/>
          </a:p>
          <a:p>
            <a:pPr indent="0" lvl="0" marL="197100" rtl="0" algn="l">
              <a:spcBef>
                <a:spcPts val="2400"/>
              </a:spcBef>
              <a:spcAft>
                <a:spcPts val="0"/>
              </a:spcAft>
              <a:buClr>
                <a:schemeClr val="dk1"/>
              </a:buClr>
              <a:buSzPts val="2700"/>
              <a:buNone/>
            </a:pPr>
            <a:r>
              <a:rPr lang="en-US" sz="2700">
                <a:solidFill>
                  <a:schemeClr val="dk1"/>
                </a:solidFill>
              </a:rPr>
              <a:t>IV. Conclusion</a:t>
            </a:r>
            <a:endParaRPr sz="2700">
              <a:latin typeface="Arial"/>
              <a:ea typeface="Arial"/>
              <a:cs typeface="Arial"/>
              <a:sym typeface="Arial"/>
            </a:endParaRPr>
          </a:p>
          <a:p>
            <a:pPr indent="-171450" lvl="0" marL="342900" rtl="0" algn="l">
              <a:spcBef>
                <a:spcPts val="1740"/>
              </a:spcBef>
              <a:spcAft>
                <a:spcPts val="0"/>
              </a:spcAft>
              <a:buClr>
                <a:srgbClr val="575857"/>
              </a:buClr>
              <a:buSzPts val="2700"/>
              <a:buFont typeface="Arial"/>
              <a:buNone/>
            </a:pPr>
            <a:r>
              <a:t/>
            </a:r>
            <a:endParaRPr sz="2700">
              <a:latin typeface="Arial"/>
              <a:ea typeface="Arial"/>
              <a:cs typeface="Arial"/>
              <a:sym typeface="Arial"/>
            </a:endParaRPr>
          </a:p>
        </p:txBody>
      </p:sp>
      <p:sp>
        <p:nvSpPr>
          <p:cNvPr id="66" name="Google Shape;66;p2"/>
          <p:cNvSpPr txBox="1"/>
          <p:nvPr>
            <p:ph type="title"/>
          </p:nvPr>
        </p:nvSpPr>
        <p:spPr>
          <a:xfrm>
            <a:off x="457200" y="274638"/>
            <a:ext cx="7353300" cy="1100137"/>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latin typeface="Arial"/>
                <a:ea typeface="Arial"/>
                <a:cs typeface="Arial"/>
                <a:sym typeface="Arial"/>
              </a:rPr>
              <a:t>Overview of the presentation</a:t>
            </a:r>
            <a:endParaRPr>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3"/>
          <p:cNvSpPr txBox="1"/>
          <p:nvPr>
            <p:ph type="title"/>
          </p:nvPr>
        </p:nvSpPr>
        <p:spPr>
          <a:xfrm>
            <a:off x="457200" y="274638"/>
            <a:ext cx="7780338" cy="1100137"/>
          </a:xfrm>
          <a:prstGeom prst="rect">
            <a:avLst/>
          </a:prstGeom>
          <a:noFill/>
          <a:ln>
            <a:noFill/>
          </a:ln>
        </p:spPr>
        <p:txBody>
          <a:bodyPr anchorCtr="0" anchor="ctr" bIns="45700" lIns="91425" spcFirstLastPara="1" rIns="91425" wrap="square" tIns="45700">
            <a:noAutofit/>
          </a:bodyPr>
          <a:lstStyle/>
          <a:p>
            <a:pPr indent="-355600" lvl="0" marL="355600" rtl="0" algn="l">
              <a:spcBef>
                <a:spcPts val="0"/>
              </a:spcBef>
              <a:spcAft>
                <a:spcPts val="0"/>
              </a:spcAft>
              <a:buNone/>
            </a:pPr>
            <a:r>
              <a:rPr lang="en-US" sz="3200">
                <a:latin typeface="Arial"/>
                <a:ea typeface="Arial"/>
                <a:cs typeface="Arial"/>
                <a:sym typeface="Arial"/>
              </a:rPr>
              <a:t>I. Bases for ‘constitutional quality’ monitoring</a:t>
            </a:r>
            <a:endParaRPr sz="3200">
              <a:latin typeface="Arial"/>
              <a:ea typeface="Arial"/>
              <a:cs typeface="Arial"/>
              <a:sym typeface="Arial"/>
            </a:endParaRPr>
          </a:p>
        </p:txBody>
      </p:sp>
      <p:sp>
        <p:nvSpPr>
          <p:cNvPr id="72" name="Google Shape;72;p3"/>
          <p:cNvSpPr txBox="1"/>
          <p:nvPr>
            <p:ph idx="1" type="body"/>
          </p:nvPr>
        </p:nvSpPr>
        <p:spPr>
          <a:xfrm>
            <a:off x="457200" y="1785343"/>
            <a:ext cx="7780338" cy="4589463"/>
          </a:xfrm>
          <a:prstGeom prst="rect">
            <a:avLst/>
          </a:prstGeom>
          <a:solidFill>
            <a:schemeClr val="lt1"/>
          </a:solidFill>
          <a:ln>
            <a:noFill/>
          </a:ln>
        </p:spPr>
        <p:txBody>
          <a:bodyPr anchorCtr="0" anchor="t" bIns="45700" lIns="91425" spcFirstLastPara="1" rIns="91425" wrap="square" tIns="45700">
            <a:noAutofit/>
          </a:bodyPr>
          <a:lstStyle/>
          <a:p>
            <a:pPr indent="-357188" lvl="0" marL="357188" rtl="0" algn="l">
              <a:spcBef>
                <a:spcPts val="0"/>
              </a:spcBef>
              <a:spcAft>
                <a:spcPts val="0"/>
              </a:spcAft>
              <a:buClr>
                <a:srgbClr val="575857"/>
              </a:buClr>
              <a:buSzPts val="2000"/>
              <a:buNone/>
            </a:pPr>
            <a:r>
              <a:rPr b="1" lang="en-US" sz="2000"/>
              <a:t>1. Copenhagen criteria (EUCO 1993)</a:t>
            </a:r>
            <a:endParaRPr sz="2000"/>
          </a:p>
          <a:p>
            <a:pPr indent="-342900" lvl="0" marL="342900" rtl="0" algn="l">
              <a:spcBef>
                <a:spcPts val="400"/>
              </a:spcBef>
              <a:spcAft>
                <a:spcPts val="0"/>
              </a:spcAft>
              <a:buClr>
                <a:srgbClr val="575857"/>
              </a:buClr>
              <a:buSzPts val="2000"/>
              <a:buChar char="•"/>
            </a:pPr>
            <a:r>
              <a:rPr lang="en-US" sz="2000"/>
              <a:t>EU Membership requires: “</a:t>
            </a:r>
            <a:r>
              <a:rPr i="1" lang="en-US" sz="2000"/>
              <a:t>stability of institutions guaranteeing democracy, the rule of law and respect for and protection of minorities</a:t>
            </a:r>
            <a:r>
              <a:rPr lang="en-US" sz="2000"/>
              <a:t>”, economic criteria and capacity to implement acquis</a:t>
            </a:r>
            <a:endParaRPr/>
          </a:p>
          <a:p>
            <a:pPr indent="-342900" lvl="0" marL="342900" rtl="0" algn="l">
              <a:spcBef>
                <a:spcPts val="400"/>
              </a:spcBef>
              <a:spcAft>
                <a:spcPts val="0"/>
              </a:spcAft>
              <a:buClr>
                <a:srgbClr val="575857"/>
              </a:buClr>
              <a:buSzPts val="2000"/>
              <a:buChar char="•"/>
            </a:pPr>
            <a:r>
              <a:rPr lang="en-US" sz="2000"/>
              <a:t>Union’s capacity to absorb new members</a:t>
            </a:r>
            <a:endParaRPr/>
          </a:p>
          <a:p>
            <a:pPr indent="0" lvl="0" marL="0" rtl="0" algn="l">
              <a:spcBef>
                <a:spcPts val="400"/>
              </a:spcBef>
              <a:spcAft>
                <a:spcPts val="0"/>
              </a:spcAft>
              <a:buClr>
                <a:srgbClr val="575857"/>
              </a:buClr>
              <a:buSzPts val="2000"/>
              <a:buNone/>
            </a:pPr>
            <a:r>
              <a:rPr b="1" lang="en-US" sz="2000"/>
              <a:t>2. Article 49 TEU</a:t>
            </a:r>
            <a:endParaRPr sz="2000"/>
          </a:p>
          <a:p>
            <a:pPr indent="-342900" lvl="0" marL="342900" rtl="0" algn="l">
              <a:spcBef>
                <a:spcPts val="400"/>
              </a:spcBef>
              <a:spcAft>
                <a:spcPts val="0"/>
              </a:spcAft>
              <a:buClr>
                <a:srgbClr val="575857"/>
              </a:buClr>
              <a:buSzPts val="2000"/>
              <a:buChar char="•"/>
            </a:pPr>
            <a:r>
              <a:rPr lang="en-US" sz="2000"/>
              <a:t>“</a:t>
            </a:r>
            <a:r>
              <a:rPr i="1" lang="en-US" sz="2000"/>
              <a:t>Any European State which respects the values referred to in Article 2 and </a:t>
            </a:r>
            <a:r>
              <a:rPr i="1" lang="en-US" sz="2000" u="sng"/>
              <a:t>is committed to promoting them</a:t>
            </a:r>
            <a:r>
              <a:rPr i="1" lang="en-US" sz="2000"/>
              <a:t> may apply to become a member of the Union.</a:t>
            </a:r>
            <a:r>
              <a:rPr lang="en-US" sz="2000"/>
              <a:t>”</a:t>
            </a:r>
            <a:endParaRPr/>
          </a:p>
          <a:p>
            <a:pPr indent="-342900" lvl="0" marL="342900" rtl="0" algn="l">
              <a:spcBef>
                <a:spcPts val="400"/>
              </a:spcBef>
              <a:spcAft>
                <a:spcPts val="0"/>
              </a:spcAft>
              <a:buClr>
                <a:srgbClr val="575857"/>
              </a:buClr>
              <a:buSzPts val="2000"/>
              <a:buChar char="•"/>
            </a:pPr>
            <a:r>
              <a:rPr lang="en-US" sz="2000"/>
              <a:t>Articles 49 &amp; 2 TEU contain non-regression principle, C‑896/19, </a:t>
            </a:r>
            <a:r>
              <a:rPr i="1" lang="en-US" sz="2000"/>
              <a:t>Repubblika</a:t>
            </a:r>
            <a:r>
              <a:rPr lang="en-US" sz="2000"/>
              <a:t>, paras 64-5 internally, has also effects externally</a:t>
            </a:r>
            <a:endParaRPr/>
          </a:p>
          <a:p>
            <a:pPr indent="0" lvl="0" marL="0" rtl="0" algn="l">
              <a:spcBef>
                <a:spcPts val="400"/>
              </a:spcBef>
              <a:spcAft>
                <a:spcPts val="0"/>
              </a:spcAft>
              <a:buClr>
                <a:srgbClr val="575857"/>
              </a:buClr>
              <a:buSzPts val="2000"/>
              <a:buNone/>
            </a:pPr>
            <a:r>
              <a:rPr b="1" lang="en-US" sz="2000"/>
              <a:t>3. Council of Europe, Venice Commission and ECtHR</a:t>
            </a:r>
            <a:endParaRPr sz="2000"/>
          </a:p>
          <a:p>
            <a:pPr indent="0" lvl="0" marL="0" rtl="0" algn="l">
              <a:spcBef>
                <a:spcPts val="400"/>
              </a:spcBef>
              <a:spcAft>
                <a:spcPts val="0"/>
              </a:spcAft>
              <a:buClr>
                <a:srgbClr val="575857"/>
              </a:buClr>
              <a:buSzPts val="2000"/>
              <a:buNone/>
            </a:pPr>
            <a:r>
              <a:rPr b="1" lang="en-US" sz="2000"/>
              <a:t>4. Constitutions of Accession States</a:t>
            </a:r>
            <a:endParaRPr sz="20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4"/>
          <p:cNvSpPr txBox="1"/>
          <p:nvPr>
            <p:ph type="title"/>
          </p:nvPr>
        </p:nvSpPr>
        <p:spPr>
          <a:xfrm>
            <a:off x="457200" y="274638"/>
            <a:ext cx="7780338" cy="1100137"/>
          </a:xfrm>
          <a:prstGeom prst="rect">
            <a:avLst/>
          </a:prstGeom>
          <a:noFill/>
          <a:ln>
            <a:noFill/>
          </a:ln>
        </p:spPr>
        <p:txBody>
          <a:bodyPr anchorCtr="0" anchor="ctr" bIns="45700" lIns="91425" spcFirstLastPara="1" rIns="91425" wrap="square" tIns="45700">
            <a:noAutofit/>
          </a:bodyPr>
          <a:lstStyle/>
          <a:p>
            <a:pPr indent="-447675" lvl="0" marL="447675" rtl="0" algn="l">
              <a:spcBef>
                <a:spcPts val="0"/>
              </a:spcBef>
              <a:spcAft>
                <a:spcPts val="0"/>
              </a:spcAft>
              <a:buNone/>
            </a:pPr>
            <a:r>
              <a:rPr lang="en-US" sz="3200">
                <a:latin typeface="Arial"/>
                <a:ea typeface="Arial"/>
                <a:cs typeface="Arial"/>
                <a:sym typeface="Arial"/>
              </a:rPr>
              <a:t>II. ‘Constitutional quality’ in the Enlargement Process</a:t>
            </a:r>
            <a:endParaRPr sz="3200">
              <a:latin typeface="Arial"/>
              <a:ea typeface="Arial"/>
              <a:cs typeface="Arial"/>
              <a:sym typeface="Arial"/>
            </a:endParaRPr>
          </a:p>
        </p:txBody>
      </p:sp>
      <p:sp>
        <p:nvSpPr>
          <p:cNvPr id="78" name="Google Shape;78;p4"/>
          <p:cNvSpPr txBox="1"/>
          <p:nvPr>
            <p:ph idx="1" type="body"/>
          </p:nvPr>
        </p:nvSpPr>
        <p:spPr>
          <a:xfrm>
            <a:off x="457199" y="1785343"/>
            <a:ext cx="7941733" cy="4589463"/>
          </a:xfrm>
          <a:prstGeom prst="rect">
            <a:avLst/>
          </a:prstGeom>
          <a:solidFill>
            <a:schemeClr val="lt1"/>
          </a:solidFill>
          <a:ln>
            <a:noFill/>
          </a:ln>
        </p:spPr>
        <p:txBody>
          <a:bodyPr anchorCtr="0" anchor="t" bIns="45700" lIns="91425" spcFirstLastPara="1" rIns="91425" wrap="square" tIns="45700">
            <a:noAutofit/>
          </a:bodyPr>
          <a:lstStyle/>
          <a:p>
            <a:pPr indent="-357188" lvl="0" marL="357188" rtl="0" algn="l">
              <a:spcBef>
                <a:spcPts val="0"/>
              </a:spcBef>
              <a:spcAft>
                <a:spcPts val="0"/>
              </a:spcAft>
              <a:buClr>
                <a:srgbClr val="575857"/>
              </a:buClr>
              <a:buSzPts val="2200"/>
              <a:buNone/>
            </a:pPr>
            <a:r>
              <a:rPr b="1" lang="en-US"/>
              <a:t>1. Enlargement process </a:t>
            </a:r>
            <a:endParaRPr/>
          </a:p>
          <a:p>
            <a:pPr indent="-342900" lvl="0" marL="342900" rtl="0" algn="l">
              <a:spcBef>
                <a:spcPts val="440"/>
              </a:spcBef>
              <a:spcAft>
                <a:spcPts val="0"/>
              </a:spcAft>
              <a:buClr>
                <a:srgbClr val="575857"/>
              </a:buClr>
              <a:buSzPts val="2200"/>
              <a:buChar char="•"/>
            </a:pPr>
            <a:r>
              <a:rPr lang="en-US"/>
              <a:t>Article 49 TEU envisages a hybrid process comprising a Union arm (1) and an intergovernmental arm (2)</a:t>
            </a:r>
            <a:endParaRPr/>
          </a:p>
          <a:p>
            <a:pPr indent="-342900" lvl="0" marL="342900" rtl="0" algn="l">
              <a:spcBef>
                <a:spcPts val="440"/>
              </a:spcBef>
              <a:spcAft>
                <a:spcPts val="0"/>
              </a:spcAft>
              <a:buClr>
                <a:srgbClr val="575857"/>
              </a:buClr>
              <a:buSzPts val="2200"/>
              <a:buChar char="•"/>
            </a:pPr>
            <a:r>
              <a:rPr lang="en-US"/>
              <a:t>Many informal steps laid down in precedents and Negotiating Framework (details diverge)</a:t>
            </a:r>
            <a:endParaRPr/>
          </a:p>
          <a:p>
            <a:pPr indent="0" lvl="0" marL="0" rtl="0" algn="l">
              <a:spcBef>
                <a:spcPts val="440"/>
              </a:spcBef>
              <a:spcAft>
                <a:spcPts val="0"/>
              </a:spcAft>
              <a:buClr>
                <a:srgbClr val="575857"/>
              </a:buClr>
              <a:buSzPts val="2200"/>
              <a:buNone/>
            </a:pPr>
            <a:r>
              <a:rPr b="1" lang="en-US"/>
              <a:t>2. Examining chapters and clusters</a:t>
            </a:r>
            <a:endParaRPr/>
          </a:p>
          <a:p>
            <a:pPr indent="-342900" lvl="0" marL="342900" rtl="0" algn="l">
              <a:spcBef>
                <a:spcPts val="440"/>
              </a:spcBef>
              <a:spcAft>
                <a:spcPts val="0"/>
              </a:spcAft>
              <a:buClr>
                <a:srgbClr val="575857"/>
              </a:buClr>
              <a:buSzPts val="2200"/>
              <a:buChar char="•"/>
            </a:pPr>
            <a:r>
              <a:rPr lang="en-US"/>
              <a:t>Negotiations are structured around 6 clusters and 33 chapters</a:t>
            </a:r>
            <a:endParaRPr/>
          </a:p>
          <a:p>
            <a:pPr indent="-342900" lvl="0" marL="342900" rtl="0" algn="l">
              <a:spcBef>
                <a:spcPts val="440"/>
              </a:spcBef>
              <a:spcAft>
                <a:spcPts val="0"/>
              </a:spcAft>
              <a:buClr>
                <a:srgbClr val="575857"/>
              </a:buClr>
              <a:buSzPts val="2200"/>
              <a:buChar char="•"/>
            </a:pPr>
            <a:r>
              <a:rPr lang="en-US"/>
              <a:t>Most important is cluster 1 on “Fundamentals”, comprising Judiciary, Justice, Financial control, functioning of democratic institutions etc. (opened first, closed last)</a:t>
            </a:r>
            <a:endParaRPr/>
          </a:p>
          <a:p>
            <a:pPr indent="-342900" lvl="0" marL="342900" rtl="0" algn="l">
              <a:spcBef>
                <a:spcPts val="440"/>
              </a:spcBef>
              <a:spcAft>
                <a:spcPts val="0"/>
              </a:spcAft>
              <a:buClr>
                <a:srgbClr val="575857"/>
              </a:buClr>
              <a:buSzPts val="2200"/>
              <a:buChar char="•"/>
            </a:pPr>
            <a:r>
              <a:rPr lang="en-US"/>
              <a:t>Core of the ‘constitutional quality’ monitoring</a:t>
            </a:r>
            <a:endParaRPr/>
          </a:p>
          <a:p>
            <a:pPr indent="-203200" lvl="0" marL="342900" rtl="0" algn="l">
              <a:spcBef>
                <a:spcPts val="440"/>
              </a:spcBef>
              <a:spcAft>
                <a:spcPts val="0"/>
              </a:spcAft>
              <a:buClr>
                <a:srgbClr val="575857"/>
              </a:buClr>
              <a:buSzPts val="2200"/>
              <a:buNone/>
            </a:pPr>
            <a:r>
              <a:t/>
            </a:r>
            <a:endParaRPr/>
          </a:p>
          <a:p>
            <a:pPr indent="-203200" lvl="0" marL="342900" rtl="0" algn="l">
              <a:spcBef>
                <a:spcPts val="440"/>
              </a:spcBef>
              <a:spcAft>
                <a:spcPts val="0"/>
              </a:spcAft>
              <a:buClr>
                <a:srgbClr val="575857"/>
              </a:buClr>
              <a:buSzPts val="2200"/>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5"/>
          <p:cNvSpPr txBox="1"/>
          <p:nvPr>
            <p:ph type="title"/>
          </p:nvPr>
        </p:nvSpPr>
        <p:spPr>
          <a:xfrm>
            <a:off x="457200" y="274638"/>
            <a:ext cx="7780338" cy="1100137"/>
          </a:xfrm>
          <a:prstGeom prst="rect">
            <a:avLst/>
          </a:prstGeom>
          <a:noFill/>
          <a:ln>
            <a:noFill/>
          </a:ln>
        </p:spPr>
        <p:txBody>
          <a:bodyPr anchorCtr="0" anchor="ctr" bIns="45700" lIns="91425" spcFirstLastPara="1" rIns="91425" wrap="square" tIns="45700">
            <a:noAutofit/>
          </a:bodyPr>
          <a:lstStyle/>
          <a:p>
            <a:pPr indent="-447675" lvl="0" marL="447675" rtl="0" algn="l">
              <a:spcBef>
                <a:spcPts val="0"/>
              </a:spcBef>
              <a:spcAft>
                <a:spcPts val="0"/>
              </a:spcAft>
              <a:buNone/>
            </a:pPr>
            <a:r>
              <a:rPr lang="en-US" sz="3200">
                <a:latin typeface="Arial"/>
                <a:ea typeface="Arial"/>
                <a:cs typeface="Arial"/>
                <a:sym typeface="Arial"/>
              </a:rPr>
              <a:t>II. ‘Constitutional quality’ in the Enlargement Process</a:t>
            </a:r>
            <a:endParaRPr sz="3200">
              <a:latin typeface="Arial"/>
              <a:ea typeface="Arial"/>
              <a:cs typeface="Arial"/>
              <a:sym typeface="Arial"/>
            </a:endParaRPr>
          </a:p>
        </p:txBody>
      </p:sp>
      <p:sp>
        <p:nvSpPr>
          <p:cNvPr id="84" name="Google Shape;84;p5"/>
          <p:cNvSpPr txBox="1"/>
          <p:nvPr>
            <p:ph idx="1" type="body"/>
          </p:nvPr>
        </p:nvSpPr>
        <p:spPr>
          <a:xfrm>
            <a:off x="457200" y="1785343"/>
            <a:ext cx="7780338" cy="4589463"/>
          </a:xfrm>
          <a:prstGeom prst="rect">
            <a:avLst/>
          </a:prstGeom>
          <a:solidFill>
            <a:schemeClr val="lt1"/>
          </a:solidFill>
          <a:ln>
            <a:noFill/>
          </a:ln>
        </p:spPr>
        <p:txBody>
          <a:bodyPr anchorCtr="0" anchor="t" bIns="45700" lIns="91425" spcFirstLastPara="1" rIns="91425" wrap="square" tIns="45700">
            <a:noAutofit/>
          </a:bodyPr>
          <a:lstStyle/>
          <a:p>
            <a:pPr indent="-203200" lvl="0" marL="342900" rtl="0" algn="l">
              <a:spcBef>
                <a:spcPts val="0"/>
              </a:spcBef>
              <a:spcAft>
                <a:spcPts val="0"/>
              </a:spcAft>
              <a:buClr>
                <a:srgbClr val="575857"/>
              </a:buClr>
              <a:buSzPts val="2200"/>
              <a:buNone/>
            </a:pPr>
            <a:r>
              <a:t/>
            </a:r>
            <a:endParaRPr/>
          </a:p>
          <a:p>
            <a:pPr indent="-203200" lvl="0" marL="342900" rtl="0" algn="l">
              <a:spcBef>
                <a:spcPts val="440"/>
              </a:spcBef>
              <a:spcAft>
                <a:spcPts val="0"/>
              </a:spcAft>
              <a:buClr>
                <a:srgbClr val="575857"/>
              </a:buClr>
              <a:buSzPts val="2200"/>
              <a:buNone/>
            </a:pPr>
            <a:r>
              <a:t/>
            </a:r>
            <a:endParaRPr/>
          </a:p>
        </p:txBody>
      </p:sp>
      <p:pic>
        <p:nvPicPr>
          <p:cNvPr id="85" name="Google Shape;85;p5"/>
          <p:cNvPicPr preferRelativeResize="0"/>
          <p:nvPr/>
        </p:nvPicPr>
        <p:blipFill rotWithShape="1">
          <a:blip r:embed="rId3">
            <a:alphaModFix/>
          </a:blip>
          <a:srcRect b="0" l="0" r="0" t="0"/>
          <a:stretch/>
        </p:blipFill>
        <p:spPr>
          <a:xfrm>
            <a:off x="1594720" y="1460888"/>
            <a:ext cx="5954560" cy="539711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6"/>
          <p:cNvSpPr txBox="1"/>
          <p:nvPr>
            <p:ph type="title"/>
          </p:nvPr>
        </p:nvSpPr>
        <p:spPr>
          <a:xfrm>
            <a:off x="457200" y="274638"/>
            <a:ext cx="7780338" cy="1100137"/>
          </a:xfrm>
          <a:prstGeom prst="rect">
            <a:avLst/>
          </a:prstGeom>
          <a:noFill/>
          <a:ln>
            <a:noFill/>
          </a:ln>
        </p:spPr>
        <p:txBody>
          <a:bodyPr anchorCtr="0" anchor="ctr" bIns="45700" lIns="91425" spcFirstLastPara="1" rIns="91425" wrap="square" tIns="45700">
            <a:noAutofit/>
          </a:bodyPr>
          <a:lstStyle/>
          <a:p>
            <a:pPr indent="-447675" lvl="0" marL="447675" rtl="0" algn="l">
              <a:spcBef>
                <a:spcPts val="0"/>
              </a:spcBef>
              <a:spcAft>
                <a:spcPts val="0"/>
              </a:spcAft>
              <a:buNone/>
            </a:pPr>
            <a:r>
              <a:rPr lang="en-US" sz="3200">
                <a:latin typeface="Arial"/>
                <a:ea typeface="Arial"/>
                <a:cs typeface="Arial"/>
                <a:sym typeface="Arial"/>
              </a:rPr>
              <a:t>II. ‘Constitutional quality’ in the Enlargement Process</a:t>
            </a:r>
            <a:endParaRPr sz="3200">
              <a:latin typeface="Arial"/>
              <a:ea typeface="Arial"/>
              <a:cs typeface="Arial"/>
              <a:sym typeface="Arial"/>
            </a:endParaRPr>
          </a:p>
        </p:txBody>
      </p:sp>
      <p:sp>
        <p:nvSpPr>
          <p:cNvPr id="91" name="Google Shape;91;p6"/>
          <p:cNvSpPr txBox="1"/>
          <p:nvPr>
            <p:ph idx="1" type="body"/>
          </p:nvPr>
        </p:nvSpPr>
        <p:spPr>
          <a:xfrm>
            <a:off x="457200" y="1785343"/>
            <a:ext cx="7780338" cy="4589463"/>
          </a:xfrm>
          <a:prstGeom prst="rect">
            <a:avLst/>
          </a:prstGeom>
          <a:solidFill>
            <a:schemeClr val="lt1"/>
          </a:solidFill>
          <a:ln>
            <a:noFill/>
          </a:ln>
        </p:spPr>
        <p:txBody>
          <a:bodyPr anchorCtr="0" anchor="t" bIns="45700" lIns="91425" spcFirstLastPara="1" rIns="91425" wrap="square" tIns="45700">
            <a:noAutofit/>
          </a:bodyPr>
          <a:lstStyle/>
          <a:p>
            <a:pPr indent="-357188" lvl="0" marL="357188" rtl="0" algn="l">
              <a:spcBef>
                <a:spcPts val="0"/>
              </a:spcBef>
              <a:spcAft>
                <a:spcPts val="0"/>
              </a:spcAft>
              <a:buClr>
                <a:srgbClr val="575857"/>
              </a:buClr>
              <a:buSzPts val="2000"/>
              <a:buNone/>
            </a:pPr>
            <a:r>
              <a:rPr b="1" lang="en-US" sz="2000"/>
              <a:t>3. Corrective measures &amp; IPA</a:t>
            </a:r>
            <a:endParaRPr sz="2000"/>
          </a:p>
          <a:p>
            <a:pPr indent="-342900" lvl="0" marL="342900" rtl="0" algn="l">
              <a:spcBef>
                <a:spcPts val="400"/>
              </a:spcBef>
              <a:spcAft>
                <a:spcPts val="0"/>
              </a:spcAft>
              <a:buClr>
                <a:srgbClr val="575857"/>
              </a:buClr>
              <a:buSzPts val="2000"/>
              <a:buChar char="•"/>
            </a:pPr>
            <a:r>
              <a:rPr lang="en-US" sz="2000"/>
              <a:t>In case of serious or persistent breach of EU values, corrective measures could be initiated by COM or 1/3 of MSs (NM &amp; AL only one MS) and would require QMV by Council to be stopped (reversed QMV); strong incentive to stay on ‘enlargement path’</a:t>
            </a:r>
            <a:endParaRPr/>
          </a:p>
          <a:p>
            <a:pPr indent="-342900" lvl="0" marL="342900" rtl="0" algn="l">
              <a:spcBef>
                <a:spcPts val="400"/>
              </a:spcBef>
              <a:spcAft>
                <a:spcPts val="0"/>
              </a:spcAft>
              <a:buClr>
                <a:srgbClr val="575857"/>
              </a:buClr>
              <a:buSzPts val="2000"/>
              <a:buChar char="•"/>
            </a:pPr>
            <a:r>
              <a:rPr lang="en-US" sz="2000"/>
              <a:t>Instrument for Pre-Accession Assistance – IPA III € 14.1 bn</a:t>
            </a:r>
            <a:endParaRPr sz="2000"/>
          </a:p>
          <a:p>
            <a:pPr indent="0" lvl="0" marL="0" rtl="0" algn="l">
              <a:spcBef>
                <a:spcPts val="400"/>
              </a:spcBef>
              <a:spcAft>
                <a:spcPts val="0"/>
              </a:spcAft>
              <a:buClr>
                <a:srgbClr val="575857"/>
              </a:buClr>
              <a:buSzPts val="2000"/>
              <a:buNone/>
            </a:pPr>
            <a:r>
              <a:rPr b="1" lang="en-US" sz="2000"/>
              <a:t>4. Institutional engineering: Broadening RoL Report</a:t>
            </a:r>
            <a:endParaRPr sz="2000"/>
          </a:p>
          <a:p>
            <a:pPr indent="-342900" lvl="0" marL="342900" rtl="0" algn="l">
              <a:spcBef>
                <a:spcPts val="400"/>
              </a:spcBef>
              <a:spcAft>
                <a:spcPts val="0"/>
              </a:spcAft>
              <a:buClr>
                <a:srgbClr val="575857"/>
              </a:buClr>
              <a:buSzPts val="2000"/>
              <a:buChar char="•"/>
            </a:pPr>
            <a:r>
              <a:rPr lang="en-US" sz="2000"/>
              <a:t>COM President in State of the Union 13/9/2023: “</a:t>
            </a:r>
            <a:r>
              <a:rPr i="1" lang="en-US" sz="2000"/>
              <a:t>open the Rule of Law Reports to those accession countries which get up to speed even faster</a:t>
            </a:r>
            <a:r>
              <a:rPr lang="en-US" sz="2000"/>
              <a:t>”</a:t>
            </a:r>
            <a:endParaRPr/>
          </a:p>
          <a:p>
            <a:pPr indent="-342900" lvl="0" marL="342900" rtl="0" algn="l">
              <a:spcBef>
                <a:spcPts val="400"/>
              </a:spcBef>
              <a:spcAft>
                <a:spcPts val="0"/>
              </a:spcAft>
              <a:buClr>
                <a:srgbClr val="575857"/>
              </a:buClr>
              <a:buSzPts val="2000"/>
              <a:buChar char="•"/>
            </a:pPr>
            <a:r>
              <a:rPr lang="en-US" sz="2000"/>
              <a:t>AL, MO, NM, Serbia will be in 2024 RoL Report</a:t>
            </a:r>
            <a:endParaRPr/>
          </a:p>
          <a:p>
            <a:pPr indent="-342900" lvl="0" marL="342900" rtl="0" algn="l">
              <a:spcBef>
                <a:spcPts val="400"/>
              </a:spcBef>
              <a:spcAft>
                <a:spcPts val="0"/>
              </a:spcAft>
              <a:buClr>
                <a:srgbClr val="575857"/>
              </a:buClr>
              <a:buSzPts val="2000"/>
              <a:buChar char="•"/>
            </a:pPr>
            <a:r>
              <a:rPr lang="en-US" sz="2000"/>
              <a:t>There will be discussion in General Affairs Council in fall:</a:t>
            </a:r>
            <a:endParaRPr/>
          </a:p>
          <a:p>
            <a:pPr indent="-274320" lvl="1" marL="640080" rtl="0" algn="l">
              <a:spcBef>
                <a:spcPts val="400"/>
              </a:spcBef>
              <a:spcAft>
                <a:spcPts val="0"/>
              </a:spcAft>
              <a:buClr>
                <a:srgbClr val="575857"/>
              </a:buClr>
              <a:buSzPts val="2000"/>
              <a:buChar char="–"/>
            </a:pPr>
            <a:r>
              <a:rPr lang="en-US" sz="2000"/>
              <a:t>Outside of enlargement and outside of RoL Dialogue</a:t>
            </a:r>
            <a:endParaRPr/>
          </a:p>
          <a:p>
            <a:pPr indent="0" lvl="0" marL="0" rtl="0" algn="l">
              <a:spcBef>
                <a:spcPts val="400"/>
              </a:spcBef>
              <a:spcAft>
                <a:spcPts val="0"/>
              </a:spcAft>
              <a:buClr>
                <a:srgbClr val="575857"/>
              </a:buClr>
              <a:buSzPts val="2000"/>
              <a:buNone/>
            </a:pPr>
            <a:r>
              <a:t/>
            </a:r>
            <a:endParaRPr sz="20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7"/>
          <p:cNvSpPr txBox="1"/>
          <p:nvPr>
            <p:ph type="title"/>
          </p:nvPr>
        </p:nvSpPr>
        <p:spPr>
          <a:xfrm>
            <a:off x="457200" y="274638"/>
            <a:ext cx="7780338" cy="1100137"/>
          </a:xfrm>
          <a:prstGeom prst="rect">
            <a:avLst/>
          </a:prstGeom>
          <a:noFill/>
          <a:ln>
            <a:noFill/>
          </a:ln>
        </p:spPr>
        <p:txBody>
          <a:bodyPr anchorCtr="0" anchor="ctr" bIns="45700" lIns="91425" spcFirstLastPara="1" rIns="91425" wrap="square" tIns="45700">
            <a:noAutofit/>
          </a:bodyPr>
          <a:lstStyle/>
          <a:p>
            <a:pPr indent="-447675" lvl="0" marL="447675" rtl="0" algn="l">
              <a:spcBef>
                <a:spcPts val="0"/>
              </a:spcBef>
              <a:spcAft>
                <a:spcPts val="0"/>
              </a:spcAft>
              <a:buNone/>
            </a:pPr>
            <a:r>
              <a:rPr lang="en-US" sz="3200">
                <a:latin typeface="Arial"/>
                <a:ea typeface="Arial"/>
                <a:cs typeface="Arial"/>
                <a:sym typeface="Arial"/>
              </a:rPr>
              <a:t>III. ‘Constitutional quality’ post Accession</a:t>
            </a:r>
            <a:endParaRPr sz="3200">
              <a:latin typeface="Arial"/>
              <a:ea typeface="Arial"/>
              <a:cs typeface="Arial"/>
              <a:sym typeface="Arial"/>
            </a:endParaRPr>
          </a:p>
        </p:txBody>
      </p:sp>
      <p:sp>
        <p:nvSpPr>
          <p:cNvPr id="97" name="Google Shape;97;p7"/>
          <p:cNvSpPr txBox="1"/>
          <p:nvPr>
            <p:ph idx="1" type="body"/>
          </p:nvPr>
        </p:nvSpPr>
        <p:spPr>
          <a:xfrm>
            <a:off x="457199" y="1785343"/>
            <a:ext cx="7941733" cy="4589463"/>
          </a:xfrm>
          <a:prstGeom prst="rect">
            <a:avLst/>
          </a:prstGeom>
          <a:solidFill>
            <a:schemeClr val="lt1"/>
          </a:solidFill>
          <a:ln>
            <a:noFill/>
          </a:ln>
        </p:spPr>
        <p:txBody>
          <a:bodyPr anchorCtr="0" anchor="t" bIns="45700" lIns="91425" spcFirstLastPara="1" rIns="91425" wrap="square" tIns="45700">
            <a:noAutofit/>
          </a:bodyPr>
          <a:lstStyle/>
          <a:p>
            <a:pPr indent="-357188" lvl="0" marL="357188" rtl="0" algn="l">
              <a:spcBef>
                <a:spcPts val="0"/>
              </a:spcBef>
              <a:spcAft>
                <a:spcPts val="0"/>
              </a:spcAft>
              <a:buClr>
                <a:srgbClr val="575857"/>
              </a:buClr>
              <a:buSzPts val="2000"/>
              <a:buNone/>
            </a:pPr>
            <a:r>
              <a:rPr b="1" lang="en-US" sz="2000"/>
              <a:t>1. Cooperation and Verification Mechanism (CVM)</a:t>
            </a:r>
            <a:endParaRPr sz="2000"/>
          </a:p>
          <a:p>
            <a:pPr indent="-342900" lvl="0" marL="342900" rtl="0" algn="l">
              <a:spcBef>
                <a:spcPts val="400"/>
              </a:spcBef>
              <a:spcAft>
                <a:spcPts val="0"/>
              </a:spcAft>
              <a:buClr>
                <a:srgbClr val="575857"/>
              </a:buClr>
              <a:buSzPts val="2000"/>
              <a:buChar char="•"/>
            </a:pPr>
            <a:r>
              <a:rPr lang="en-US" sz="2000"/>
              <a:t>Foreseen in Accession Treaties for BG and RO, established by COM Decisions in 2006</a:t>
            </a:r>
            <a:endParaRPr/>
          </a:p>
          <a:p>
            <a:pPr indent="-342900" lvl="0" marL="342900" rtl="0" algn="l">
              <a:spcBef>
                <a:spcPts val="400"/>
              </a:spcBef>
              <a:spcAft>
                <a:spcPts val="0"/>
              </a:spcAft>
              <a:buClr>
                <a:srgbClr val="575857"/>
              </a:buClr>
              <a:buSzPts val="2000"/>
              <a:buChar char="•"/>
            </a:pPr>
            <a:r>
              <a:rPr lang="en-US" sz="2000"/>
              <a:t>Esp. judiciary and fight against corruption; yearly reports by COM </a:t>
            </a:r>
            <a:endParaRPr/>
          </a:p>
          <a:p>
            <a:pPr indent="-342900" lvl="0" marL="342900" rtl="0" algn="l">
              <a:spcBef>
                <a:spcPts val="400"/>
              </a:spcBef>
              <a:spcAft>
                <a:spcPts val="0"/>
              </a:spcAft>
              <a:buClr>
                <a:srgbClr val="575857"/>
              </a:buClr>
              <a:buSzPts val="2000"/>
              <a:buChar char="•"/>
            </a:pPr>
            <a:r>
              <a:rPr lang="en-US" sz="2000"/>
              <a:t>In Council Conclusions until 2019 and then Presidency Reports</a:t>
            </a:r>
            <a:endParaRPr/>
          </a:p>
          <a:p>
            <a:pPr indent="-342900" lvl="0" marL="342900" rtl="0" algn="l">
              <a:spcBef>
                <a:spcPts val="400"/>
              </a:spcBef>
              <a:spcAft>
                <a:spcPts val="0"/>
              </a:spcAft>
              <a:buClr>
                <a:srgbClr val="575857"/>
              </a:buClr>
              <a:buSzPts val="2000"/>
              <a:buChar char="•"/>
            </a:pPr>
            <a:r>
              <a:rPr lang="en-US" sz="2000"/>
              <a:t>Political connection to Schengen Accession, repeal in Sept. 2023</a:t>
            </a:r>
            <a:endParaRPr/>
          </a:p>
          <a:p>
            <a:pPr indent="-342900" lvl="0" marL="342900" rtl="0" algn="l">
              <a:spcBef>
                <a:spcPts val="400"/>
              </a:spcBef>
              <a:spcAft>
                <a:spcPts val="0"/>
              </a:spcAft>
              <a:buClr>
                <a:srgbClr val="575857"/>
              </a:buClr>
              <a:buSzPts val="2000"/>
              <a:buChar char="•"/>
            </a:pPr>
            <a:r>
              <a:rPr lang="en-US" sz="2000"/>
              <a:t>Joined Cases C‑83/19 e.a., </a:t>
            </a:r>
            <a:r>
              <a:rPr i="1" lang="en-US" sz="2000"/>
              <a:t>Asociaţia ‘Forumul Judecătorilor din România’</a:t>
            </a:r>
            <a:r>
              <a:rPr lang="en-US" sz="2000"/>
              <a:t>, repeated non-regression principle (para. 162) and held that RO must take into account COM Reports and may not adopt measures that could jeopardise results prescribed (para. 177)</a:t>
            </a:r>
            <a:endParaRPr/>
          </a:p>
          <a:p>
            <a:pPr indent="0" lvl="0" marL="0" rtl="0" algn="l">
              <a:spcBef>
                <a:spcPts val="400"/>
              </a:spcBef>
              <a:spcAft>
                <a:spcPts val="0"/>
              </a:spcAft>
              <a:buClr>
                <a:srgbClr val="575857"/>
              </a:buClr>
              <a:buSzPts val="2000"/>
              <a:buNone/>
            </a:pPr>
            <a:r>
              <a:rPr b="1" lang="en-US" sz="2000"/>
              <a:t>2. Many other (internal) tools</a:t>
            </a:r>
            <a:endParaRPr/>
          </a:p>
          <a:p>
            <a:pPr indent="-342900" lvl="0" marL="342900" rtl="0" algn="l">
              <a:spcBef>
                <a:spcPts val="400"/>
              </a:spcBef>
              <a:spcAft>
                <a:spcPts val="0"/>
              </a:spcAft>
              <a:buClr>
                <a:srgbClr val="575857"/>
              </a:buClr>
              <a:buSzPts val="2000"/>
              <a:buChar char="•"/>
            </a:pPr>
            <a:r>
              <a:rPr lang="en-US" sz="2000"/>
              <a:t>Budgetary conditionality (poss. more types of conditionality)</a:t>
            </a:r>
            <a:endParaRPr/>
          </a:p>
          <a:p>
            <a:pPr indent="-342900" lvl="0" marL="342900" rtl="0" algn="l">
              <a:spcBef>
                <a:spcPts val="400"/>
              </a:spcBef>
              <a:spcAft>
                <a:spcPts val="0"/>
              </a:spcAft>
              <a:buClr>
                <a:srgbClr val="575857"/>
              </a:buClr>
              <a:buSzPts val="2000"/>
              <a:buChar char="•"/>
            </a:pPr>
            <a:r>
              <a:rPr lang="en-US" sz="2000"/>
              <a:t>Must be capacity to implement the EU acquis</a:t>
            </a:r>
            <a:endParaRPr/>
          </a:p>
          <a:p>
            <a:pPr indent="-215900" lvl="0" marL="342900" rtl="0" algn="l">
              <a:spcBef>
                <a:spcPts val="400"/>
              </a:spcBef>
              <a:spcAft>
                <a:spcPts val="0"/>
              </a:spcAft>
              <a:buClr>
                <a:srgbClr val="575857"/>
              </a:buClr>
              <a:buSzPts val="2000"/>
              <a:buNone/>
            </a:pPr>
            <a:r>
              <a:t/>
            </a:r>
            <a:endParaRPr sz="20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8"/>
          <p:cNvSpPr txBox="1"/>
          <p:nvPr>
            <p:ph type="title"/>
          </p:nvPr>
        </p:nvSpPr>
        <p:spPr>
          <a:xfrm>
            <a:off x="457200" y="274638"/>
            <a:ext cx="7780338" cy="1100137"/>
          </a:xfrm>
          <a:prstGeom prst="rect">
            <a:avLst/>
          </a:prstGeom>
          <a:noFill/>
          <a:ln>
            <a:noFill/>
          </a:ln>
        </p:spPr>
        <p:txBody>
          <a:bodyPr anchorCtr="0" anchor="ctr" bIns="45700" lIns="91425" spcFirstLastPara="1" rIns="91425" wrap="square" tIns="45700">
            <a:noAutofit/>
          </a:bodyPr>
          <a:lstStyle/>
          <a:p>
            <a:pPr indent="-447675" lvl="0" marL="447675" rtl="0" algn="l">
              <a:spcBef>
                <a:spcPts val="0"/>
              </a:spcBef>
              <a:spcAft>
                <a:spcPts val="0"/>
              </a:spcAft>
              <a:buNone/>
            </a:pPr>
            <a:r>
              <a:rPr lang="en-US" sz="3200">
                <a:latin typeface="Arial"/>
                <a:ea typeface="Arial"/>
                <a:cs typeface="Arial"/>
                <a:sym typeface="Arial"/>
              </a:rPr>
              <a:t>IV. Conclusion</a:t>
            </a:r>
            <a:endParaRPr sz="3200">
              <a:latin typeface="Arial"/>
              <a:ea typeface="Arial"/>
              <a:cs typeface="Arial"/>
              <a:sym typeface="Arial"/>
            </a:endParaRPr>
          </a:p>
        </p:txBody>
      </p:sp>
      <p:sp>
        <p:nvSpPr>
          <p:cNvPr id="103" name="Google Shape;103;p8"/>
          <p:cNvSpPr txBox="1"/>
          <p:nvPr>
            <p:ph idx="1" type="body"/>
          </p:nvPr>
        </p:nvSpPr>
        <p:spPr>
          <a:xfrm>
            <a:off x="457199" y="1785343"/>
            <a:ext cx="7941733" cy="4589463"/>
          </a:xfrm>
          <a:prstGeom prst="rect">
            <a:avLst/>
          </a:prstGeom>
          <a:solidFill>
            <a:schemeClr val="lt1"/>
          </a:solidFill>
          <a:ln>
            <a:noFill/>
          </a:ln>
        </p:spPr>
        <p:txBody>
          <a:bodyPr anchorCtr="0" anchor="t" bIns="45700" lIns="91425" spcFirstLastPara="1" rIns="91425" wrap="square" tIns="45700">
            <a:noAutofit/>
          </a:bodyPr>
          <a:lstStyle/>
          <a:p>
            <a:pPr indent="-342900" lvl="0" marL="342900" rtl="0" algn="l">
              <a:spcBef>
                <a:spcPts val="0"/>
              </a:spcBef>
              <a:spcAft>
                <a:spcPts val="0"/>
              </a:spcAft>
              <a:buClr>
                <a:srgbClr val="575857"/>
              </a:buClr>
              <a:buSzPts val="2200"/>
              <a:buChar char="•"/>
            </a:pPr>
            <a:r>
              <a:rPr b="1" lang="en-US"/>
              <a:t>Normative framework </a:t>
            </a:r>
            <a:r>
              <a:rPr lang="en-US"/>
              <a:t>exists to monitor ‘constitutional quality’ before, during and post accession</a:t>
            </a:r>
            <a:endParaRPr/>
          </a:p>
          <a:p>
            <a:pPr indent="-342900" lvl="0" marL="342900" rtl="0" algn="l">
              <a:spcBef>
                <a:spcPts val="440"/>
              </a:spcBef>
              <a:spcAft>
                <a:spcPts val="0"/>
              </a:spcAft>
              <a:buClr>
                <a:srgbClr val="575857"/>
              </a:buClr>
              <a:buSzPts val="2200"/>
              <a:buChar char="•"/>
            </a:pPr>
            <a:r>
              <a:rPr b="1" lang="en-US"/>
              <a:t>Need for continuous reform </a:t>
            </a:r>
            <a:r>
              <a:rPr lang="en-US"/>
              <a:t>since challenges change and risks evolve (institutional engineering)</a:t>
            </a:r>
            <a:endParaRPr/>
          </a:p>
          <a:p>
            <a:pPr indent="-342900" lvl="0" marL="342900" rtl="0" algn="l">
              <a:spcBef>
                <a:spcPts val="440"/>
              </a:spcBef>
              <a:spcAft>
                <a:spcPts val="0"/>
              </a:spcAft>
              <a:buClr>
                <a:srgbClr val="575857"/>
              </a:buClr>
              <a:buSzPts val="2200"/>
              <a:buChar char="•"/>
            </a:pPr>
            <a:r>
              <a:rPr b="1" lang="en-US"/>
              <a:t>Coherence and interdependence </a:t>
            </a:r>
            <a:r>
              <a:rPr lang="en-US"/>
              <a:t>between accession and internal reform</a:t>
            </a:r>
            <a:endParaRPr/>
          </a:p>
          <a:p>
            <a:pPr indent="-342900" lvl="0" marL="342900" rtl="0" algn="l">
              <a:spcBef>
                <a:spcPts val="440"/>
              </a:spcBef>
              <a:spcAft>
                <a:spcPts val="0"/>
              </a:spcAft>
              <a:buClr>
                <a:srgbClr val="575857"/>
              </a:buClr>
              <a:buSzPts val="2200"/>
              <a:buChar char="•"/>
            </a:pPr>
            <a:r>
              <a:rPr b="1" lang="en-US"/>
              <a:t>Legitimacy </a:t>
            </a:r>
            <a:r>
              <a:rPr lang="en-US"/>
              <a:t>for enlargement will depend as much on the EU’s ability to monitor ‘constitutional quality’ of Accession States, as it depends on monitoring ‘constitutional quality’ of EU Member States (and taking action if necessary).</a:t>
            </a:r>
            <a:endParaRPr/>
          </a:p>
          <a:p>
            <a:pPr indent="-342900" lvl="0" marL="342900" rtl="0" algn="l">
              <a:spcBef>
                <a:spcPts val="440"/>
              </a:spcBef>
              <a:spcAft>
                <a:spcPts val="0"/>
              </a:spcAft>
              <a:buClr>
                <a:srgbClr val="575857"/>
              </a:buClr>
              <a:buSzPts val="2200"/>
              <a:buChar char="•"/>
            </a:pPr>
            <a:r>
              <a:rPr b="1" lang="en-US"/>
              <a:t>Constitutional identity </a:t>
            </a:r>
            <a:r>
              <a:rPr lang="en-US"/>
              <a:t>of the EU in Article 2 TEU is as relevant for Member States as it is for Accession States</a:t>
            </a:r>
            <a:endParaRPr/>
          </a:p>
          <a:p>
            <a:pPr indent="-203200" lvl="0" marL="342900" rtl="0" algn="l">
              <a:spcBef>
                <a:spcPts val="440"/>
              </a:spcBef>
              <a:spcAft>
                <a:spcPts val="0"/>
              </a:spcAft>
              <a:buClr>
                <a:srgbClr val="575857"/>
              </a:buClr>
              <a:buSzPts val="2200"/>
              <a:buNone/>
            </a:pPr>
            <a:r>
              <a:t/>
            </a:r>
            <a:endParaRPr/>
          </a:p>
          <a:p>
            <a:pPr indent="-203200" lvl="0" marL="342900" rtl="0" algn="l">
              <a:spcBef>
                <a:spcPts val="440"/>
              </a:spcBef>
              <a:spcAft>
                <a:spcPts val="0"/>
              </a:spcAft>
              <a:buClr>
                <a:srgbClr val="575857"/>
              </a:buClr>
              <a:buSzPts val="2200"/>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9"/>
          <p:cNvSpPr txBox="1"/>
          <p:nvPr>
            <p:ph idx="1" type="body"/>
          </p:nvPr>
        </p:nvSpPr>
        <p:spPr>
          <a:xfrm>
            <a:off x="457200" y="1600200"/>
            <a:ext cx="7780338" cy="4187651"/>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575857"/>
              </a:buClr>
              <a:buSzPts val="2700"/>
              <a:buFont typeface="Arial"/>
              <a:buNone/>
            </a:pPr>
            <a:br>
              <a:rPr lang="en-US" sz="2700">
                <a:latin typeface="Arial"/>
                <a:ea typeface="Arial"/>
                <a:cs typeface="Arial"/>
                <a:sym typeface="Arial"/>
              </a:rPr>
            </a:br>
            <a:endParaRPr sz="2700">
              <a:latin typeface="Arial"/>
              <a:ea typeface="Arial"/>
              <a:cs typeface="Arial"/>
              <a:sym typeface="Arial"/>
            </a:endParaRPr>
          </a:p>
          <a:p>
            <a:pPr indent="-171450" lvl="0" marL="342900" rtl="0" algn="l">
              <a:spcBef>
                <a:spcPts val="540"/>
              </a:spcBef>
              <a:spcAft>
                <a:spcPts val="0"/>
              </a:spcAft>
              <a:buClr>
                <a:srgbClr val="575857"/>
              </a:buClr>
              <a:buSzPts val="2700"/>
              <a:buFont typeface="Arial"/>
              <a:buNone/>
            </a:pPr>
            <a:r>
              <a:t/>
            </a:r>
            <a:endParaRPr sz="2700">
              <a:latin typeface="Arial"/>
              <a:ea typeface="Arial"/>
              <a:cs typeface="Arial"/>
              <a:sym typeface="Arial"/>
            </a:endParaRPr>
          </a:p>
          <a:p>
            <a:pPr indent="-171450" lvl="0" marL="342900" rtl="0" algn="l">
              <a:spcBef>
                <a:spcPts val="540"/>
              </a:spcBef>
              <a:spcAft>
                <a:spcPts val="0"/>
              </a:spcAft>
              <a:buClr>
                <a:srgbClr val="575857"/>
              </a:buClr>
              <a:buSzPts val="2700"/>
              <a:buFont typeface="Noto Sans Symbols"/>
              <a:buNone/>
            </a:pPr>
            <a:r>
              <a:t/>
            </a:r>
            <a:endParaRPr sz="2700"/>
          </a:p>
        </p:txBody>
      </p:sp>
      <p:sp>
        <p:nvSpPr>
          <p:cNvPr id="109" name="Google Shape;109;p9"/>
          <p:cNvSpPr txBox="1"/>
          <p:nvPr>
            <p:ph type="title"/>
          </p:nvPr>
        </p:nvSpPr>
        <p:spPr>
          <a:xfrm>
            <a:off x="457200" y="274638"/>
            <a:ext cx="7353300" cy="1100137"/>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latin typeface="Arial"/>
                <a:ea typeface="Arial"/>
                <a:cs typeface="Arial"/>
                <a:sym typeface="Arial"/>
              </a:rPr>
              <a:t>Thank you!</a:t>
            </a:r>
            <a:endParaRPr>
              <a:latin typeface="Arial"/>
              <a:ea typeface="Arial"/>
              <a:cs typeface="Arial"/>
              <a:sym typeface="Arial"/>
            </a:endParaRPr>
          </a:p>
        </p:txBody>
      </p:sp>
      <p:pic>
        <p:nvPicPr>
          <p:cNvPr id="110" name="Google Shape;110;p9"/>
          <p:cNvPicPr preferRelativeResize="0"/>
          <p:nvPr/>
        </p:nvPicPr>
        <p:blipFill rotWithShape="1">
          <a:blip r:embed="rId3">
            <a:alphaModFix/>
          </a:blip>
          <a:srcRect b="0" l="0" r="0" t="0"/>
          <a:stretch/>
        </p:blipFill>
        <p:spPr>
          <a:xfrm>
            <a:off x="1703917" y="1883090"/>
            <a:ext cx="4859866" cy="3239910"/>
          </a:xfrm>
          <a:prstGeom prst="rect">
            <a:avLst/>
          </a:prstGeom>
          <a:noFill/>
          <a:ln>
            <a:noFill/>
          </a:ln>
        </p:spPr>
      </p:pic>
      <p:sp>
        <p:nvSpPr>
          <p:cNvPr id="111" name="Google Shape;111;p9"/>
          <p:cNvSpPr txBox="1"/>
          <p:nvPr/>
        </p:nvSpPr>
        <p:spPr>
          <a:xfrm>
            <a:off x="1703917" y="5828610"/>
            <a:ext cx="501837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chemeClr val="dk1"/>
                </a:solidFill>
                <a:latin typeface="Arial"/>
                <a:ea typeface="Arial"/>
                <a:cs typeface="Arial"/>
                <a:sym typeface="Arial"/>
              </a:rPr>
              <a:t>Jonathan.Bauerschmidt@consilium.europa.eu</a:t>
            </a:r>
            <a:endParaRPr sz="1800">
              <a:solidFill>
                <a:schemeClr val="dk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Thème Office">
  <a:themeElements>
    <a:clrScheme name="Bureau">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EC_PPT_1-3_140414">
  <a:themeElements>
    <a:clrScheme name="Bureau">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2021-04-05T15:31:10Z</dcterms:created>
  <dc:creator>user2</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
    <vt:lpwstr>DOMUS-7-4825</vt:lpwstr>
  </property>
  <property fmtid="{D5CDD505-2E9C-101B-9397-08002B2CF9AE}" pid="3" name="_dlc_DocIdItemGuid">
    <vt:lpwstr>1a64a2c5-c225-47e4-9e43-475176418103</vt:lpwstr>
  </property>
  <property fmtid="{D5CDD505-2E9C-101B-9397-08002B2CF9AE}" pid="4" name="_dlc_DocIdUrl">
    <vt:lpwstr>http://domus-docs.consilium.eu.int/_layouts/15/DocIdRedir.aspx?ID=DOMUS-7-4825, DOMUS-7-4825</vt:lpwstr>
  </property>
  <property fmtid="{D5CDD505-2E9C-101B-9397-08002B2CF9AE}" pid="5" name="DomusDocLang">
    <vt:lpwstr>193;#EN|f42f8e31-27a3-4aa2-88e5-4e6cafc6ecef</vt:lpwstr>
  </property>
  <property fmtid="{D5CDD505-2E9C-101B-9397-08002B2CF9AE}" pid="6" name="Issuer">
    <vt:lpwstr/>
  </property>
  <property fmtid="{D5CDD505-2E9C-101B-9397-08002B2CF9AE}" pid="7" name="Topic1">
    <vt:lpwstr/>
  </property>
  <property fmtid="{D5CDD505-2E9C-101B-9397-08002B2CF9AE}" pid="8" name="ContentTypeId">
    <vt:lpwstr>0x010100DC3A209E013EE54696FF70B2B7C4C3C1007E54BBB74E423F4E92291F7DFC8DB8A4</vt:lpwstr>
  </property>
  <property fmtid="{D5CDD505-2E9C-101B-9397-08002B2CF9AE}" pid="9" name="MSIP_Label_b1df41d6-74a9-4a97-809c-213cd32520cc_Enabled">
    <vt:lpwstr>true</vt:lpwstr>
  </property>
  <property fmtid="{D5CDD505-2E9C-101B-9397-08002B2CF9AE}" pid="10" name="MSIP_Label_b1df41d6-74a9-4a97-809c-213cd32520cc_SetDate">
    <vt:lpwstr>2024-06-23T09:26:53Z</vt:lpwstr>
  </property>
  <property fmtid="{D5CDD505-2E9C-101B-9397-08002B2CF9AE}" pid="11" name="MSIP_Label_b1df41d6-74a9-4a97-809c-213cd32520cc_Method">
    <vt:lpwstr>Standard</vt:lpwstr>
  </property>
  <property fmtid="{D5CDD505-2E9C-101B-9397-08002B2CF9AE}" pid="12" name="MSIP_Label_b1df41d6-74a9-4a97-809c-213cd32520cc_Name">
    <vt:lpwstr>GSCEU - NON PUBLIC Label</vt:lpwstr>
  </property>
  <property fmtid="{D5CDD505-2E9C-101B-9397-08002B2CF9AE}" pid="13" name="MSIP_Label_b1df41d6-74a9-4a97-809c-213cd32520cc_SiteId">
    <vt:lpwstr>03ad1c97-0a4d-4e82-8f93-27291a6a0767</vt:lpwstr>
  </property>
  <property fmtid="{D5CDD505-2E9C-101B-9397-08002B2CF9AE}" pid="14" name="MSIP_Label_b1df41d6-74a9-4a97-809c-213cd32520cc_ActionId">
    <vt:lpwstr>a2a80c3d-55dd-418e-a884-3a3ec607f3d4</vt:lpwstr>
  </property>
  <property fmtid="{D5CDD505-2E9C-101B-9397-08002B2CF9AE}" pid="15" name="MSIP_Label_b1df41d6-74a9-4a97-809c-213cd32520cc_ContentBits">
    <vt:lpwstr>0</vt:lpwstr>
  </property>
</Properties>
</file>