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 id="2147483808" r:id="rId2"/>
  </p:sldMasterIdLst>
  <p:notesMasterIdLst>
    <p:notesMasterId r:id="rId41"/>
  </p:notesMasterIdLst>
  <p:sldIdLst>
    <p:sldId id="321" r:id="rId3"/>
    <p:sldId id="322" r:id="rId4"/>
    <p:sldId id="323" r:id="rId5"/>
    <p:sldId id="324" r:id="rId6"/>
    <p:sldId id="300" r:id="rId7"/>
    <p:sldId id="309" r:id="rId8"/>
    <p:sldId id="274" r:id="rId9"/>
    <p:sldId id="264" r:id="rId10"/>
    <p:sldId id="303" r:id="rId11"/>
    <p:sldId id="273" r:id="rId12"/>
    <p:sldId id="311" r:id="rId13"/>
    <p:sldId id="301" r:id="rId14"/>
    <p:sldId id="306" r:id="rId15"/>
    <p:sldId id="304" r:id="rId16"/>
    <p:sldId id="312" r:id="rId17"/>
    <p:sldId id="313" r:id="rId18"/>
    <p:sldId id="314" r:id="rId19"/>
    <p:sldId id="315" r:id="rId20"/>
    <p:sldId id="316" r:id="rId21"/>
    <p:sldId id="317" r:id="rId22"/>
    <p:sldId id="318" r:id="rId23"/>
    <p:sldId id="325" r:id="rId24"/>
    <p:sldId id="267" r:id="rId25"/>
    <p:sldId id="285" r:id="rId26"/>
    <p:sldId id="268" r:id="rId27"/>
    <p:sldId id="269" r:id="rId28"/>
    <p:sldId id="286" r:id="rId29"/>
    <p:sldId id="287" r:id="rId30"/>
    <p:sldId id="270" r:id="rId31"/>
    <p:sldId id="271" r:id="rId32"/>
    <p:sldId id="288" r:id="rId33"/>
    <p:sldId id="319" r:id="rId34"/>
    <p:sldId id="320" r:id="rId35"/>
    <p:sldId id="295" r:id="rId36"/>
    <p:sldId id="297" r:id="rId37"/>
    <p:sldId id="298" r:id="rId38"/>
    <p:sldId id="305" r:id="rId39"/>
    <p:sldId id="299" r:id="rId4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2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514" autoAdjust="0"/>
  </p:normalViewPr>
  <p:slideViewPr>
    <p:cSldViewPr snapToGrid="0" snapToObjects="1">
      <p:cViewPr varScale="1">
        <p:scale>
          <a:sx n="67" d="100"/>
          <a:sy n="67" d="100"/>
        </p:scale>
        <p:origin x="-29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5325F6-B94F-C44C-A12E-5C055EB5A65D}" type="datetimeFigureOut">
              <a:rPr lang="fr-FR"/>
              <a:pPr/>
              <a:t>17/12/2014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7DC7D-6894-7A4F-BDC5-E8A1CAFBFC7C}" type="slidenum">
              <a:rPr/>
              <a:pPr/>
              <a:t>‹N°›</a:t>
            </a:fld>
            <a:endParaRPr lang="fr-FR"/>
          </a:p>
        </p:txBody>
      </p:sp>
    </p:spTree>
    <p:extLst>
      <p:ext uri="{BB962C8B-B14F-4D97-AF65-F5344CB8AC3E}">
        <p14:creationId xmlns:p14="http://schemas.microsoft.com/office/powerpoint/2010/main" val="39733651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E1B7DC7D-6894-7A4F-BDC5-E8A1CAFBFC7C}" type="slidenum">
              <a:rPr lang="fr-BE" smtClean="0"/>
              <a:pPr/>
              <a:t>3</a:t>
            </a:fld>
            <a:endParaRPr lang="fr-BE"/>
          </a:p>
        </p:txBody>
      </p:sp>
    </p:spTree>
    <p:extLst>
      <p:ext uri="{BB962C8B-B14F-4D97-AF65-F5344CB8AC3E}">
        <p14:creationId xmlns:p14="http://schemas.microsoft.com/office/powerpoint/2010/main" val="3625575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25</a:t>
            </a:fld>
            <a:endParaRPr lang="fr-FR">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26</a:t>
            </a:fld>
            <a:endParaRPr lang="fr-FR">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27</a:t>
            </a:fld>
            <a:endParaRPr lang="fr-FR">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28</a:t>
            </a:fld>
            <a:endParaRPr lang="fr-FR">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29</a:t>
            </a:fld>
            <a:endParaRPr lang="fr-FR">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30</a:t>
            </a:fld>
            <a:endParaRPr lang="fr-FR">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31</a:t>
            </a:fld>
            <a:endParaRPr lang="fr-FR">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34</a:t>
            </a:fld>
            <a:endParaRPr lang="fr-FR">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35</a:t>
            </a:fld>
            <a:endParaRPr lang="fr-FR">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a:p>
            <a:r>
              <a:rPr lang="fr-FR" sz="1200" kern="1200">
                <a:solidFill>
                  <a:schemeClr val="tx1"/>
                </a:solidFill>
                <a:latin typeface="+mn-lt"/>
                <a:ea typeface="+mn-ea"/>
                <a:cs typeface="+mn-cs"/>
              </a:rPr>
              <a:t>Comme cela a été souligné par ailleurs (Fusulier, 2011), la profession constitue une entité sociale susceptible d’imprégner le vécu et la gestion des liens entre différents milieux de vie à travers un </a:t>
            </a:r>
            <a:r>
              <a:rPr lang="fr-FR" sz="1200" i="1" kern="1200">
                <a:solidFill>
                  <a:schemeClr val="tx1"/>
                </a:solidFill>
                <a:latin typeface="+mn-lt"/>
                <a:ea typeface="+mn-ea"/>
                <a:cs typeface="+mn-cs"/>
              </a:rPr>
              <a:t>ethos </a:t>
            </a:r>
            <a:r>
              <a:rPr lang="fr-FR" sz="1200" kern="1200">
                <a:solidFill>
                  <a:schemeClr val="tx1"/>
                </a:solidFill>
                <a:latin typeface="+mn-lt"/>
                <a:ea typeface="+mn-ea"/>
                <a:cs typeface="+mn-cs"/>
              </a:rPr>
              <a:t>spécifique, c’est-à-dire en un système des croyances, significations, normes et valeurs relatifs à une profession et spécifiques à un contexte socio-historique (Fusulier &amp; Marquis, 2009 ; Lalive d’Epinay, 1992). </a:t>
            </a:r>
          </a:p>
          <a:p>
            <a:endParaRPr lang="fr-FR" sz="1200" kern="1200">
              <a:solidFill>
                <a:schemeClr val="tx1"/>
              </a:solidFill>
              <a:latin typeface="+mn-lt"/>
              <a:ea typeface="+mn-ea"/>
              <a:cs typeface="+mn-cs"/>
            </a:endParaRPr>
          </a:p>
          <a:p>
            <a:r>
              <a:rPr lang="fr-FR" sz="1200" kern="1200">
                <a:solidFill>
                  <a:schemeClr val="tx1"/>
                </a:solidFill>
                <a:latin typeface="+mn-lt"/>
                <a:ea typeface="+mn-ea"/>
                <a:cs typeface="+mn-cs"/>
              </a:rPr>
              <a:t>Sphères d’existence dissociées</a:t>
            </a:r>
            <a:r>
              <a:rPr lang="fr-FR" sz="1200" kern="1200" baseline="0">
                <a:solidFill>
                  <a:schemeClr val="tx1"/>
                </a:solidFill>
                <a:latin typeface="+mn-lt"/>
                <a:ea typeface="+mn-ea"/>
                <a:cs typeface="+mn-cs"/>
              </a:rPr>
              <a:t> et impérméables. Le travail comme priorité.</a:t>
            </a:r>
            <a:endParaRPr lang="fr-FR" dirty="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36</a:t>
            </a:fld>
            <a:endParaRPr lang="fr-FR">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E1B7DC7D-6894-7A4F-BDC5-E8A1CAFBFC7C}" type="slidenum">
              <a:rPr lang="fr-BE" smtClean="0"/>
              <a:pPr/>
              <a:t>4</a:t>
            </a:fld>
            <a:endParaRPr lang="fr-BE"/>
          </a:p>
        </p:txBody>
      </p:sp>
    </p:spTree>
    <p:extLst>
      <p:ext uri="{BB962C8B-B14F-4D97-AF65-F5344CB8AC3E}">
        <p14:creationId xmlns:p14="http://schemas.microsoft.com/office/powerpoint/2010/main" val="511294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38</a:t>
            </a:fld>
            <a:endParaRPr lang="fr-F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pPr/>
              <a:t>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8</a:t>
            </a:fld>
            <a:endParaRPr lang="fr-FR">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9</a:t>
            </a:fld>
            <a:endParaRPr lang="fr-FR">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p:cNvSpPr>
          <p:nvPr>
            <p:ph type="sldImg"/>
          </p:nvPr>
        </p:nvSpPr>
        <p:spPr bwMode="auto">
          <a:noFill/>
          <a:ln>
            <a:solidFill>
              <a:srgbClr val="000000"/>
            </a:solidFill>
            <a:miter lim="800000"/>
            <a:headEnd/>
            <a:tailEnd/>
          </a:ln>
        </p:spPr>
      </p:sp>
      <p:sp>
        <p:nvSpPr>
          <p:cNvPr id="4505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marL="0" marR="0" lvl="2" indent="0" algn="l" defTabSz="457200" rtl="0" eaLnBrk="1" fontAlgn="auto" latinLnBrk="0" hangingPunct="1">
              <a:lnSpc>
                <a:spcPct val="100000"/>
              </a:lnSpc>
              <a:spcBef>
                <a:spcPct val="0"/>
              </a:spcBef>
              <a:spcAft>
                <a:spcPts val="0"/>
              </a:spcAft>
              <a:buClrTx/>
              <a:buSzTx/>
              <a:buFontTx/>
              <a:buNone/>
              <a:tabLst/>
              <a:defRPr/>
            </a:pPr>
            <a:endParaRPr lang="fr-FR" sz="2000" dirty="0" smtClean="0">
              <a:solidFill>
                <a:schemeClr val="tx1">
                  <a:lumMod val="65000"/>
                  <a:lumOff val="35000"/>
                </a:schemeClr>
              </a:solidFill>
              <a:latin typeface="Calibri" pitchFamily="-105" charset="0"/>
            </a:endParaRPr>
          </a:p>
        </p:txBody>
      </p:sp>
      <p:sp>
        <p:nvSpPr>
          <p:cNvPr id="4506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48988A-549E-8445-A414-C54C33A0DE45}" type="slidenum">
              <a:rPr lang="fr-FR">
                <a:solidFill>
                  <a:prstClr val="black"/>
                </a:solidFill>
                <a:ea typeface="ＭＳ Ｐゴシック" pitchFamily="-105" charset="-128"/>
                <a:cs typeface="ＭＳ Ｐゴシック" pitchFamily="-105" charset="-128"/>
              </a:rPr>
              <a:pPr fontAlgn="base">
                <a:spcBef>
                  <a:spcPct val="0"/>
                </a:spcBef>
                <a:spcAft>
                  <a:spcPct val="0"/>
                </a:spcAft>
              </a:pPr>
              <a:t>10</a:t>
            </a:fld>
            <a:endParaRPr lang="fr-FR">
              <a:solidFill>
                <a:prstClr val="black"/>
              </a:solidFill>
              <a:ea typeface="ＭＳ Ｐゴシック" pitchFamily="-105" charset="-128"/>
              <a:cs typeface="ＭＳ Ｐゴシック" pitchFamily="-105"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14</a:t>
            </a:fld>
            <a:endParaRPr lang="fr-FR">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23</a:t>
            </a:fld>
            <a:endParaRPr lang="fr-FR">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pPr marL="457200" indent="-457200" algn="just">
              <a:spcAft>
                <a:spcPts val="1800"/>
              </a:spcAft>
            </a:pPr>
            <a:endParaRPr lang="fr-FR" sz="10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F76D127-A11F-F044-8253-664175267047}" type="slidenum">
              <a:rPr lang="fr-FR" smtClean="0">
                <a:solidFill>
                  <a:prstClr val="black"/>
                </a:solidFill>
              </a:rPr>
              <a:pPr/>
              <a:t>24</a:t>
            </a:fld>
            <a:endParaRPr lang="fr-FR">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17FDA8D5-9833-444C-BA3F-2700BBEAC592}"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75D0E12-6F11-C34E-9D07-82116472D735}" type="slidenum">
              <a:rPr lang="fr-FR" smtClean="0">
                <a:solidFill>
                  <a:prstClr val="black">
                    <a:tint val="75000"/>
                  </a:prstClr>
                </a:solidFill>
              </a:rPr>
              <a:pPr/>
              <a:t>‹N°›</a:t>
            </a:fld>
            <a:endParaRPr lang="fr-FR">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70230340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21643465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31723835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11853272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17FDA8D5-9833-444C-BA3F-2700BBEAC592}"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675D0E12-6F11-C34E-9D07-82116472D73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13196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8185627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EC8E67E5-6891-466B-B21D-CD0918402AF5}" type="datetimeFigureOut">
              <a:rPr lang="fr-BE" smtClean="0"/>
              <a:pPr/>
              <a:t>17/12/2014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9293B805-698F-4277-A636-41C93758141D}" type="slidenum">
              <a:rPr lang="fr-BE" smtClean="0"/>
              <a:pPr/>
              <a:t>‹N°›</a:t>
            </a:fld>
            <a:endParaRPr lang="fr-BE"/>
          </a:p>
        </p:txBody>
      </p:sp>
    </p:spTree>
    <p:extLst>
      <p:ext uri="{BB962C8B-B14F-4D97-AF65-F5344CB8AC3E}">
        <p14:creationId xmlns:p14="http://schemas.microsoft.com/office/powerpoint/2010/main" val="1530405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EC8E67E5-6891-466B-B21D-CD0918402AF5}" type="datetimeFigureOut">
              <a:rPr lang="fr-BE" smtClean="0"/>
              <a:pPr/>
              <a:t>17/12/2014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9293B805-698F-4277-A636-41C93758141D}" type="slidenum">
              <a:rPr lang="fr-BE" smtClean="0"/>
              <a:pPr/>
              <a:t>‹N°›</a:t>
            </a:fld>
            <a:endParaRPr lang="fr-BE"/>
          </a:p>
        </p:txBody>
      </p:sp>
    </p:spTree>
    <p:extLst>
      <p:ext uri="{BB962C8B-B14F-4D97-AF65-F5344CB8AC3E}">
        <p14:creationId xmlns:p14="http://schemas.microsoft.com/office/powerpoint/2010/main" val="776848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72451962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24416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786212797"/>
      </p:ext>
    </p:extLst>
  </p:cSld>
  <p:clrMapOvr>
    <a:masterClrMapping/>
  </p:clrMapOvr>
  <p:hf hdr="0" ftr="0" dt="0"/>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dirty="0" smtClean="0"/>
              <a:t>Cliquez et modifiez le titre</a:t>
            </a:r>
            <a:endParaRPr lang="fr-FR"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dirty="0" smtClean="0"/>
              <a:t>Cliquez pour modifier les styles du texte du masque</a:t>
            </a:r>
          </a:p>
          <a:p>
            <a:pPr lvl="1"/>
            <a:r>
              <a:rPr lang="fr-CH" dirty="0" smtClean="0"/>
              <a:t>Deuxième niveau</a:t>
            </a:r>
          </a:p>
          <a:p>
            <a:pPr lvl="2"/>
            <a:r>
              <a:rPr lang="fr-CH" dirty="0" smtClean="0"/>
              <a:t>Troisième niveau</a:t>
            </a:r>
          </a:p>
          <a:p>
            <a:pPr lvl="3"/>
            <a:r>
              <a:rPr lang="fr-CH" dirty="0" smtClean="0"/>
              <a:t>Quatrième niveau</a:t>
            </a:r>
          </a:p>
          <a:p>
            <a:pPr lvl="4"/>
            <a:r>
              <a:rPr lang="fr-CH" dirty="0" smtClean="0"/>
              <a:t>Cinquième niveau</a:t>
            </a:r>
            <a:endParaRPr lang="fr-FR"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6" r:id="rId1"/>
  </p:sldLayoutIdLst>
  <p:hf hdr="0" ftr="0" dt="0"/>
  <p:txStyles>
    <p:titleStyle>
      <a:lvl1pPr algn="l" defTabSz="457200" rtl="0" eaLnBrk="1" latinLnBrk="0" hangingPunct="1">
        <a:spcBef>
          <a:spcPct val="0"/>
        </a:spcBef>
        <a:buNone/>
        <a:defRPr sz="3200" kern="1200" cap="all">
          <a:solidFill>
            <a:schemeClr val="tx1"/>
          </a:solidFill>
          <a:latin typeface="+mj-lt"/>
          <a:ea typeface="+mj-ea"/>
          <a:cs typeface="+mj-cs"/>
        </a:defRPr>
      </a:lvl1pPr>
    </p:titleStyle>
    <p:bodyStyle>
      <a:lvl1pPr marL="342900" indent="-342900" algn="l" defTabSz="457200" rtl="0" eaLnBrk="1" latinLnBrk="0" hangingPunct="1">
        <a:spcBef>
          <a:spcPct val="20000"/>
        </a:spcBef>
        <a:buFontTx/>
        <a:buNone/>
        <a:defRPr sz="3200" kern="1200">
          <a:solidFill>
            <a:schemeClr val="tx1"/>
          </a:solidFill>
          <a:latin typeface="+mn-lt"/>
          <a:ea typeface="+mn-ea"/>
          <a:cs typeface="+mn-cs"/>
        </a:defRPr>
      </a:lvl1pPr>
      <a:lvl2pPr marL="742950" indent="-285750" algn="l" defTabSz="457200" rtl="0" eaLnBrk="1" latinLnBrk="0" hangingPunct="1">
        <a:spcBef>
          <a:spcPct val="20000"/>
        </a:spcBef>
        <a:buFontTx/>
        <a:buNone/>
        <a:defRPr sz="2800" kern="1200">
          <a:solidFill>
            <a:schemeClr val="tx1"/>
          </a:solidFill>
          <a:latin typeface="+mn-lt"/>
          <a:ea typeface="+mn-ea"/>
          <a:cs typeface="+mn-cs"/>
        </a:defRPr>
      </a:lvl2pPr>
      <a:lvl3pPr marL="1143000" indent="-228600" algn="l" defTabSz="457200" rtl="0" eaLnBrk="1" latinLnBrk="0" hangingPunct="1">
        <a:spcBef>
          <a:spcPct val="20000"/>
        </a:spcBef>
        <a:buFontTx/>
        <a:buNone/>
        <a:defRPr sz="2400" kern="1200">
          <a:solidFill>
            <a:schemeClr val="tx1"/>
          </a:solidFill>
          <a:latin typeface="+mn-lt"/>
          <a:ea typeface="+mn-ea"/>
          <a:cs typeface="+mn-cs"/>
        </a:defRPr>
      </a:lvl3pPr>
      <a:lvl4pPr marL="1600200" indent="-228600" algn="l" defTabSz="457200" rtl="0" eaLnBrk="1" latinLnBrk="0" hangingPunct="1">
        <a:spcBef>
          <a:spcPct val="20000"/>
        </a:spcBef>
        <a:buFontTx/>
        <a:buNone/>
        <a:defRPr sz="2000" kern="1200">
          <a:solidFill>
            <a:schemeClr val="tx1"/>
          </a:solidFill>
          <a:latin typeface="+mn-lt"/>
          <a:ea typeface="+mn-ea"/>
          <a:cs typeface="+mn-cs"/>
        </a:defRPr>
      </a:lvl4pPr>
      <a:lvl5pPr marL="2057400" indent="-22860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E31677-5B10-A14E-8EB9-65AD19CB5BA8}" type="datetime1">
              <a:rPr lang="fr-FR" smtClean="0">
                <a:solidFill>
                  <a:prstClr val="black">
                    <a:tint val="75000"/>
                  </a:prstClr>
                </a:solidFill>
              </a:rPr>
              <a:pPr/>
              <a:t>17/12/2014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DA5B-4D94-1A4D-BE9C-20FB78D2BB0B}"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779308698"/>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bernard.fusulier@uclouvain.be"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457200" y="274638"/>
            <a:ext cx="8229600" cy="2814926"/>
          </a:xfrm>
        </p:spPr>
        <p:style>
          <a:lnRef idx="2">
            <a:schemeClr val="dk1"/>
          </a:lnRef>
          <a:fillRef idx="1">
            <a:schemeClr val="lt1"/>
          </a:fillRef>
          <a:effectRef idx="0">
            <a:schemeClr val="dk1"/>
          </a:effectRef>
          <a:fontRef idx="minor">
            <a:schemeClr val="dk1"/>
          </a:fontRef>
        </p:style>
        <p:txBody>
          <a:bodyPr>
            <a:normAutofit fontScale="90000"/>
          </a:bodyPr>
          <a:lstStyle/>
          <a:p>
            <a:pPr marL="114300" lvl="2" indent="-514350">
              <a:spcAft>
                <a:spcPts val="1800"/>
              </a:spcAft>
              <a:defRPr/>
            </a:pPr>
            <a:r>
              <a:rPr lang="fr-BE" sz="3600" b="1" i="1" dirty="0" smtClean="0"/>
              <a:t>La </a:t>
            </a:r>
            <a:r>
              <a:rPr lang="fr-BE" sz="3600" b="1" i="1" dirty="0"/>
              <a:t>course du saumon</a:t>
            </a:r>
            <a:r>
              <a:rPr lang="fr-BE" sz="3600" b="1" dirty="0"/>
              <a:t>. Être post-doctorant </a:t>
            </a:r>
            <a:r>
              <a:rPr lang="fr-BE" sz="3600" b="1" dirty="0" smtClean="0"/>
              <a:t>aujourd'hui </a:t>
            </a:r>
            <a:br>
              <a:rPr lang="fr-BE" sz="3600" b="1" dirty="0" smtClean="0"/>
            </a:br>
            <a:r>
              <a:rPr lang="fr-BE" sz="3600" b="1" dirty="0"/>
              <a:t/>
            </a:r>
            <a:br>
              <a:rPr lang="fr-BE" sz="3600" b="1" dirty="0"/>
            </a:br>
            <a:r>
              <a:rPr lang="fr-BE" sz="2400" b="1" cap="none" dirty="0"/>
              <a:t>B</a:t>
            </a:r>
            <a:r>
              <a:rPr lang="fr-BE" sz="2400" b="1" cap="none" dirty="0" smtClean="0"/>
              <a:t>ernard </a:t>
            </a:r>
            <a:r>
              <a:rPr lang="fr-BE" sz="2400" b="1" cap="none" dirty="0" err="1" smtClean="0"/>
              <a:t>Fusulier</a:t>
            </a:r>
            <a:r>
              <a:rPr lang="fr-BE" sz="2400" b="1" cap="none" dirty="0" smtClean="0"/>
              <a:t> (FNRS-UCL)</a:t>
            </a:r>
            <a:br>
              <a:rPr lang="fr-BE" sz="2400" b="1" cap="none" dirty="0" smtClean="0"/>
            </a:br>
            <a:r>
              <a:rPr lang="fr-FR" sz="2000" kern="1200" dirty="0">
                <a:solidFill>
                  <a:schemeClr val="tx1"/>
                </a:solidFill>
              </a:rPr>
              <a:t>Contact:</a:t>
            </a:r>
            <a:br>
              <a:rPr lang="fr-FR" sz="2000" kern="1200" dirty="0">
                <a:solidFill>
                  <a:schemeClr val="tx1"/>
                </a:solidFill>
              </a:rPr>
            </a:br>
            <a:r>
              <a:rPr lang="fr-FR" sz="2000" dirty="0">
                <a:hlinkClick r:id="rId2"/>
              </a:rPr>
              <a:t>bernard.fusulier@uclouvain.be</a:t>
            </a:r>
            <a:r>
              <a:rPr lang="fr-FR" sz="2000" dirty="0"/>
              <a:t/>
            </a:r>
            <a:br>
              <a:rPr lang="fr-FR" sz="2000" dirty="0"/>
            </a:br>
            <a:endParaRPr lang="fr-BE" dirty="0"/>
          </a:p>
        </p:txBody>
      </p:sp>
      <p:sp>
        <p:nvSpPr>
          <p:cNvPr id="7" name="Espace réservé du contenu 6"/>
          <p:cNvSpPr>
            <a:spLocks noGrp="1"/>
          </p:cNvSpPr>
          <p:nvPr>
            <p:ph idx="1"/>
          </p:nvPr>
        </p:nvSpPr>
        <p:spPr>
          <a:xfrm>
            <a:off x="457200" y="5015345"/>
            <a:ext cx="4271554" cy="1110818"/>
          </a:xfrm>
        </p:spPr>
        <p:txBody>
          <a:bodyPr>
            <a:normAutofit/>
          </a:bodyPr>
          <a:lstStyle/>
          <a:p>
            <a:pPr marL="0" indent="0">
              <a:buNone/>
            </a:pPr>
            <a:r>
              <a:rPr lang="fr-BE" sz="2400" b="1" dirty="0"/>
              <a:t>Lundi 15 décembre 2014 </a:t>
            </a:r>
            <a:r>
              <a:rPr lang="fr-BE" sz="2400" b="1" dirty="0" smtClean="0"/>
              <a:t>EHESS </a:t>
            </a:r>
          </a:p>
        </p:txBody>
      </p:sp>
      <p:sp>
        <p:nvSpPr>
          <p:cNvPr id="3" name="Espace réservé du numéro de diapositive 2"/>
          <p:cNvSpPr>
            <a:spLocks noGrp="1"/>
          </p:cNvSpPr>
          <p:nvPr>
            <p:ph type="sldNum" sz="quarter" idx="12"/>
          </p:nvPr>
        </p:nvSpPr>
        <p:spPr/>
        <p:txBody>
          <a:bodyPr/>
          <a:lstStyle/>
          <a:p>
            <a:fld id="{9293B805-698F-4277-A636-41C93758141D}" type="slidenum">
              <a:rPr lang="fr-BE" smtClean="0"/>
              <a:pPr/>
              <a:t>1</a:t>
            </a:fld>
            <a:endParaRPr lang="fr-BE"/>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9029" y="5244935"/>
            <a:ext cx="2764971" cy="1613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668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p:cNvSpPr>
            <a:spLocks noGrp="1"/>
          </p:cNvSpPr>
          <p:nvPr>
            <p:ph type="title"/>
          </p:nvPr>
        </p:nvSpPr>
        <p:spPr>
          <a:xfrm>
            <a:off x="460376" y="253378"/>
            <a:ext cx="8548990" cy="972481"/>
          </a:xfrm>
        </p:spPr>
        <p:txBody>
          <a:bodyPr>
            <a:normAutofit/>
          </a:bodyPr>
          <a:lstStyle/>
          <a:p>
            <a:r>
              <a:rPr lang="fr-FR" dirty="0" smtClean="0"/>
              <a:t>Plan de recherche et Methodologie</a:t>
            </a:r>
            <a:endParaRPr lang="fr-FR" dirty="0"/>
          </a:p>
        </p:txBody>
      </p:sp>
      <p:sp>
        <p:nvSpPr>
          <p:cNvPr id="7" name="Espace réservé du numéro de diapositive 6"/>
          <p:cNvSpPr>
            <a:spLocks noGrp="1"/>
          </p:cNvSpPr>
          <p:nvPr>
            <p:ph type="sldNum" sz="quarter" idx="12"/>
          </p:nvPr>
        </p:nvSpPr>
        <p:spPr/>
        <p:txBody>
          <a:bodyPr/>
          <a:lstStyle/>
          <a:p>
            <a:fld id="{675D0E12-6F11-C34E-9D07-82116472D735}" type="slidenum">
              <a:rPr lang="fr-FR" smtClean="0">
                <a:solidFill>
                  <a:prstClr val="black">
                    <a:tint val="75000"/>
                  </a:prstClr>
                </a:solidFill>
              </a:rPr>
              <a:pPr/>
              <a:t>10</a:t>
            </a:fld>
            <a:endParaRPr lang="fr-FR">
              <a:solidFill>
                <a:prstClr val="black">
                  <a:tint val="75000"/>
                </a:prstClr>
              </a:solidFill>
            </a:endParaRPr>
          </a:p>
        </p:txBody>
      </p:sp>
      <p:sp>
        <p:nvSpPr>
          <p:cNvPr id="21" name="Espace réservé du contenu 2"/>
          <p:cNvSpPr txBox="1">
            <a:spLocks/>
          </p:cNvSpPr>
          <p:nvPr/>
        </p:nvSpPr>
        <p:spPr>
          <a:xfrm>
            <a:off x="551052" y="1235472"/>
            <a:ext cx="6002148" cy="2054268"/>
          </a:xfrm>
          <a:prstGeom prst="rect">
            <a:avLst/>
          </a:prstGeom>
          <a:solidFill>
            <a:srgbClr val="CCFFCC">
              <a:alpha val="52000"/>
            </a:srgbClr>
          </a:solidFill>
          <a:ln>
            <a:solidFill>
              <a:srgbClr val="7F7F7F"/>
            </a:solidFill>
          </a:ln>
        </p:spPr>
        <p:txBody>
          <a:bodyPr vert="horz" lIns="91440" tIns="45720" rIns="91440" bIns="45720" rtlCol="0">
            <a:noAutofit/>
          </a:bodyPr>
          <a:lstStyle/>
          <a:p>
            <a:pPr marL="342900" indent="-342900">
              <a:spcBef>
                <a:spcPct val="20000"/>
              </a:spcBef>
              <a:spcAft>
                <a:spcPts val="600"/>
              </a:spcAft>
              <a:defRPr/>
            </a:pPr>
            <a:r>
              <a:rPr lang="fr-FR" sz="2000" b="1" cap="all" dirty="0" smtClean="0">
                <a:solidFill>
                  <a:prstClr val="black"/>
                </a:solidFill>
                <a:cs typeface="ＭＳ Ｐゴシック" pitchFamily="-105" charset="-128"/>
              </a:rPr>
              <a:t>etude exploratoire (2010-2011)</a:t>
            </a:r>
          </a:p>
          <a:p>
            <a:pPr marL="342900" indent="-342900">
              <a:spcBef>
                <a:spcPct val="20000"/>
              </a:spcBef>
              <a:defRPr/>
            </a:pPr>
            <a:r>
              <a:rPr lang="fr-FR" sz="2000" cap="all" dirty="0" smtClean="0">
                <a:solidFill>
                  <a:prstClr val="black"/>
                </a:solidFill>
                <a:cs typeface="ＭＳ Ｐゴシック" pitchFamily="-105" charset="-128"/>
              </a:rPr>
              <a:t>Volet quantitatif </a:t>
            </a:r>
          </a:p>
          <a:p>
            <a:pPr marL="342900" indent="-342900">
              <a:spcBef>
                <a:spcPct val="20000"/>
              </a:spcBef>
              <a:defRPr/>
            </a:pPr>
            <a:r>
              <a:rPr lang="fr-FR" sz="2000" cap="all" dirty="0" smtClean="0">
                <a:solidFill>
                  <a:schemeClr val="tx1">
                    <a:lumMod val="75000"/>
                    <a:lumOff val="25000"/>
                  </a:schemeClr>
                </a:solidFill>
                <a:cs typeface="ＭＳ Ｐゴシック" pitchFamily="-105" charset="-128"/>
              </a:rPr>
              <a:t>184 </a:t>
            </a:r>
            <a:r>
              <a:rPr lang="fr-FR" sz="2000" dirty="0" smtClean="0">
                <a:solidFill>
                  <a:schemeClr val="tx1">
                    <a:lumMod val="75000"/>
                    <a:lumOff val="25000"/>
                  </a:schemeClr>
                </a:solidFill>
                <a:cs typeface="ＭＳ Ｐゴシック" pitchFamily="-105" charset="-128"/>
              </a:rPr>
              <a:t>questionnaires complétés /305 mandataires </a:t>
            </a:r>
            <a:endParaRPr lang="fr-FR" sz="2000" cap="all" dirty="0" smtClean="0">
              <a:solidFill>
                <a:schemeClr val="tx1">
                  <a:lumMod val="75000"/>
                  <a:lumOff val="25000"/>
                </a:schemeClr>
              </a:solidFill>
              <a:cs typeface="ＭＳ Ｐゴシック" pitchFamily="-105" charset="-128"/>
            </a:endParaRPr>
          </a:p>
          <a:p>
            <a:pPr marL="342900" indent="-342900">
              <a:spcBef>
                <a:spcPct val="20000"/>
              </a:spcBef>
              <a:defRPr/>
            </a:pPr>
            <a:r>
              <a:rPr lang="fr-FR" sz="2000" cap="all" dirty="0" smtClean="0">
                <a:solidFill>
                  <a:prstClr val="black"/>
                </a:solidFill>
                <a:cs typeface="ＭＳ Ｐゴシック" pitchFamily="-105" charset="-128"/>
              </a:rPr>
              <a:t>volet qualitatif </a:t>
            </a:r>
          </a:p>
          <a:p>
            <a:pPr marL="342900" indent="-342900">
              <a:spcBef>
                <a:spcPct val="20000"/>
              </a:spcBef>
              <a:defRPr/>
            </a:pPr>
            <a:r>
              <a:rPr lang="fr-FR" sz="2000" cap="all" dirty="0" smtClean="0">
                <a:solidFill>
                  <a:schemeClr val="tx1">
                    <a:lumMod val="75000"/>
                    <a:lumOff val="25000"/>
                  </a:schemeClr>
                </a:solidFill>
                <a:cs typeface="ＭＳ Ｐゴシック" pitchFamily="-105" charset="-128"/>
              </a:rPr>
              <a:t>18 </a:t>
            </a:r>
            <a:r>
              <a:rPr lang="fr-FR" sz="2000" dirty="0" smtClean="0">
                <a:solidFill>
                  <a:schemeClr val="tx1">
                    <a:lumMod val="75000"/>
                    <a:lumOff val="25000"/>
                  </a:schemeClr>
                </a:solidFill>
                <a:cs typeface="ＭＳ Ｐゴシック" pitchFamily="-105" charset="-128"/>
              </a:rPr>
              <a:t>entretiens, ATC transversale et verticale</a:t>
            </a:r>
            <a:endParaRPr lang="fr-FR" sz="2000" cap="all" dirty="0" smtClean="0">
              <a:solidFill>
                <a:schemeClr val="tx1">
                  <a:lumMod val="75000"/>
                  <a:lumOff val="25000"/>
                </a:schemeClr>
              </a:solidFill>
              <a:cs typeface="ＭＳ Ｐゴシック" pitchFamily="-105" charset="-128"/>
            </a:endParaRPr>
          </a:p>
        </p:txBody>
      </p:sp>
      <p:sp>
        <p:nvSpPr>
          <p:cNvPr id="5" name="Espace réservé du contenu 2"/>
          <p:cNvSpPr txBox="1">
            <a:spLocks/>
          </p:cNvSpPr>
          <p:nvPr/>
        </p:nvSpPr>
        <p:spPr>
          <a:xfrm>
            <a:off x="1599938" y="3480240"/>
            <a:ext cx="6548217" cy="771351"/>
          </a:xfrm>
          <a:prstGeom prst="rect">
            <a:avLst/>
          </a:prstGeom>
          <a:solidFill>
            <a:schemeClr val="bg1">
              <a:lumMod val="75000"/>
              <a:alpha val="79000"/>
            </a:schemeClr>
          </a:solidFill>
          <a:ln>
            <a:solidFill>
              <a:srgbClr val="7F7F7F"/>
            </a:solidFill>
          </a:ln>
        </p:spPr>
        <p:txBody>
          <a:bodyPr vert="horz" lIns="91440" tIns="45720" rIns="91440" bIns="45720" rtlCol="0">
            <a:noAutofit/>
          </a:bodyPr>
          <a:lstStyle/>
          <a:p>
            <a:pPr marL="342900" indent="-342900">
              <a:spcBef>
                <a:spcPct val="20000"/>
              </a:spcBef>
              <a:defRPr/>
            </a:pPr>
            <a:r>
              <a:rPr lang="fr-FR" sz="2000" b="1" cap="all" dirty="0" smtClean="0">
                <a:solidFill>
                  <a:prstClr val="black"/>
                </a:solidFill>
                <a:cs typeface="ＭＳ Ｐゴシック" pitchFamily="-105" charset="-128"/>
              </a:rPr>
              <a:t>Recherche </a:t>
            </a:r>
            <a:r>
              <a:rPr lang="fr-FR" sz="2000" b="1" i="1" cap="all" dirty="0" smtClean="0">
                <a:solidFill>
                  <a:prstClr val="black"/>
                </a:solidFill>
                <a:cs typeface="ＭＳ Ｐゴシック" pitchFamily="-105" charset="-128"/>
              </a:rPr>
              <a:t>fnrs</a:t>
            </a:r>
            <a:r>
              <a:rPr lang="fr-FR" sz="2000" b="1" cap="all" dirty="0" smtClean="0">
                <a:solidFill>
                  <a:prstClr val="black"/>
                </a:solidFill>
                <a:cs typeface="ＭＳ Ｐゴシック" pitchFamily="-105" charset="-128"/>
              </a:rPr>
              <a:t> (2012-2014) – etude longitudinale</a:t>
            </a:r>
          </a:p>
          <a:p>
            <a:pPr marL="342900" indent="-342900">
              <a:spcBef>
                <a:spcPct val="20000"/>
              </a:spcBef>
              <a:spcAft>
                <a:spcPts val="600"/>
              </a:spcAft>
              <a:defRPr/>
            </a:pPr>
            <a:r>
              <a:rPr lang="fr-FR" cap="all" dirty="0" smtClean="0">
                <a:solidFill>
                  <a:prstClr val="black"/>
                </a:solidFill>
                <a:cs typeface="ＭＳ Ｐゴシック" pitchFamily="-105" charset="-128"/>
              </a:rPr>
              <a:t>auprès des chercheurs ayant débuté leur mandat fin 2011 </a:t>
            </a:r>
          </a:p>
        </p:txBody>
      </p:sp>
      <p:sp>
        <p:nvSpPr>
          <p:cNvPr id="8" name="Espace réservé du contenu 2"/>
          <p:cNvSpPr txBox="1">
            <a:spLocks/>
          </p:cNvSpPr>
          <p:nvPr/>
        </p:nvSpPr>
        <p:spPr>
          <a:xfrm>
            <a:off x="1574823" y="4433048"/>
            <a:ext cx="3323969" cy="2045441"/>
          </a:xfrm>
          <a:prstGeom prst="rect">
            <a:avLst/>
          </a:prstGeom>
          <a:solidFill>
            <a:schemeClr val="bg1">
              <a:lumMod val="75000"/>
              <a:alpha val="24000"/>
            </a:schemeClr>
          </a:solidFill>
          <a:ln>
            <a:solidFill>
              <a:srgbClr val="7F7F7F"/>
            </a:solidFill>
          </a:ln>
        </p:spPr>
        <p:txBody>
          <a:bodyPr vert="horz" lIns="91440" tIns="45720" rIns="91440" bIns="45720" rtlCol="0">
            <a:noAutofit/>
          </a:bodyPr>
          <a:lstStyle/>
          <a:p>
            <a:pPr marL="342900" indent="-342900">
              <a:spcBef>
                <a:spcPct val="20000"/>
              </a:spcBef>
              <a:defRPr/>
            </a:pPr>
            <a:r>
              <a:rPr lang="fr-FR" cap="all" dirty="0" smtClean="0">
                <a:solidFill>
                  <a:prstClr val="black"/>
                </a:solidFill>
                <a:cs typeface="ＭＳ Ｐゴシック" pitchFamily="-105" charset="-128"/>
              </a:rPr>
              <a:t>Deux Volets </a:t>
            </a:r>
          </a:p>
          <a:p>
            <a:pPr marL="342900" indent="-342900">
              <a:spcBef>
                <a:spcPct val="20000"/>
              </a:spcBef>
              <a:spcAft>
                <a:spcPts val="600"/>
              </a:spcAft>
              <a:defRPr/>
            </a:pPr>
            <a:r>
              <a:rPr lang="fr-FR" cap="all" dirty="0" smtClean="0">
                <a:solidFill>
                  <a:prstClr val="black"/>
                </a:solidFill>
                <a:cs typeface="ＭＳ Ｐゴシック" pitchFamily="-105" charset="-128"/>
              </a:rPr>
              <a:t>quantitatif &amp; qualitatif</a:t>
            </a:r>
          </a:p>
          <a:p>
            <a:pPr marL="342900" indent="-342900">
              <a:spcBef>
                <a:spcPct val="20000"/>
              </a:spcBef>
              <a:spcAft>
                <a:spcPts val="600"/>
              </a:spcAft>
              <a:defRPr/>
            </a:pPr>
            <a:r>
              <a:rPr lang="fr-FR" cap="all" dirty="0" smtClean="0">
                <a:solidFill>
                  <a:prstClr val="black"/>
                </a:solidFill>
                <a:cs typeface="ＭＳ Ｐゴシック" pitchFamily="-105" charset="-128"/>
              </a:rPr>
              <a:t>Phase I 	2012</a:t>
            </a:r>
            <a:endParaRPr lang="fr-FR" i="1" cap="all" dirty="0" smtClean="0">
              <a:solidFill>
                <a:prstClr val="black"/>
              </a:solidFill>
              <a:cs typeface="ＭＳ Ｐゴシック" pitchFamily="-105" charset="-128"/>
            </a:endParaRPr>
          </a:p>
          <a:p>
            <a:pPr marL="342900" indent="-342900">
              <a:spcBef>
                <a:spcPct val="20000"/>
              </a:spcBef>
              <a:spcAft>
                <a:spcPts val="600"/>
              </a:spcAft>
              <a:defRPr/>
            </a:pPr>
            <a:r>
              <a:rPr lang="fr-FR" cap="all" dirty="0" smtClean="0">
                <a:solidFill>
                  <a:prstClr val="black"/>
                </a:solidFill>
                <a:cs typeface="ＭＳ Ｐゴシック" pitchFamily="-105" charset="-128"/>
              </a:rPr>
              <a:t>phase II 	2013</a:t>
            </a:r>
          </a:p>
          <a:p>
            <a:pPr marL="342900" indent="-342900">
              <a:spcBef>
                <a:spcPct val="20000"/>
              </a:spcBef>
              <a:spcAft>
                <a:spcPts val="600"/>
              </a:spcAft>
              <a:defRPr/>
            </a:pPr>
            <a:r>
              <a:rPr lang="fr-FR" cap="all" dirty="0" smtClean="0">
                <a:solidFill>
                  <a:prstClr val="black"/>
                </a:solidFill>
                <a:cs typeface="ＭＳ Ｐゴシック" pitchFamily="-105" charset="-128"/>
              </a:rPr>
              <a:t>Phase III 	2014</a:t>
            </a:r>
          </a:p>
        </p:txBody>
      </p:sp>
      <p:sp>
        <p:nvSpPr>
          <p:cNvPr id="9" name="Espace réservé du contenu 2"/>
          <p:cNvSpPr txBox="1">
            <a:spLocks/>
          </p:cNvSpPr>
          <p:nvPr/>
        </p:nvSpPr>
        <p:spPr>
          <a:xfrm>
            <a:off x="4582970" y="5045276"/>
            <a:ext cx="4220020" cy="795586"/>
          </a:xfrm>
          <a:prstGeom prst="rect">
            <a:avLst/>
          </a:prstGeom>
          <a:solidFill>
            <a:schemeClr val="bg1">
              <a:lumMod val="75000"/>
              <a:alpha val="47000"/>
            </a:schemeClr>
          </a:solidFill>
          <a:ln>
            <a:solidFill>
              <a:srgbClr val="7F7F7F"/>
            </a:solidFill>
          </a:ln>
        </p:spPr>
        <p:txBody>
          <a:bodyPr vert="horz" lIns="91440" tIns="45720" rIns="91440" bIns="45720" rtlCol="0">
            <a:noAutofit/>
          </a:bodyPr>
          <a:lstStyle/>
          <a:p>
            <a:pPr marL="342900" indent="-342900" algn="ctr">
              <a:spcBef>
                <a:spcPct val="20000"/>
              </a:spcBef>
              <a:defRPr/>
            </a:pPr>
            <a:r>
              <a:rPr lang="fr-FR" cap="all" dirty="0" smtClean="0">
                <a:solidFill>
                  <a:prstClr val="black"/>
                </a:solidFill>
                <a:cs typeface="ＭＳ Ｐゴシック" pitchFamily="-105" charset="-128"/>
              </a:rPr>
              <a:t>	</a:t>
            </a:r>
            <a:r>
              <a:rPr lang="fr-FR" sz="2000" b="1" cap="all" dirty="0" smtClean="0">
                <a:solidFill>
                  <a:prstClr val="black"/>
                </a:solidFill>
                <a:cs typeface="ＭＳ Ｐゴシック" pitchFamily="-105" charset="-128"/>
              </a:rPr>
              <a:t>etude qualitative comparative</a:t>
            </a:r>
            <a:r>
              <a:rPr lang="fr-FR" cap="all" dirty="0" smtClean="0">
                <a:solidFill>
                  <a:prstClr val="black"/>
                </a:solidFill>
                <a:cs typeface="ＭＳ Ｐゴシック" pitchFamily="-105" charset="-128"/>
              </a:rPr>
              <a:t> </a:t>
            </a:r>
          </a:p>
          <a:p>
            <a:pPr marL="342900" indent="-342900" algn="ctr">
              <a:spcBef>
                <a:spcPct val="20000"/>
              </a:spcBef>
              <a:spcAft>
                <a:spcPts val="600"/>
              </a:spcAft>
              <a:defRPr/>
            </a:pPr>
            <a:r>
              <a:rPr lang="fr-FR" cap="all" dirty="0" smtClean="0">
                <a:solidFill>
                  <a:prstClr val="black"/>
                </a:solidFill>
                <a:cs typeface="ＭＳ Ｐゴシック" pitchFamily="-105" charset="-128"/>
              </a:rPr>
              <a:t>Italie-belgique</a:t>
            </a:r>
          </a:p>
        </p:txBody>
      </p:sp>
      <p:sp>
        <p:nvSpPr>
          <p:cNvPr id="13" name="Flèche courbée vers la gauche 12"/>
          <p:cNvSpPr/>
          <p:nvPr/>
        </p:nvSpPr>
        <p:spPr>
          <a:xfrm rot="19449658">
            <a:off x="7142073" y="2614892"/>
            <a:ext cx="508000" cy="581144"/>
          </a:xfrm>
          <a:prstGeom prst="curvedLeftArrow">
            <a:avLst/>
          </a:prstGeom>
          <a:solidFill>
            <a:schemeClr val="bg1">
              <a:lumMod val="65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BE" b="1" dirty="0" smtClean="0"/>
              <a:t>Focus sur les chargé-e-s de recherche</a:t>
            </a:r>
            <a:endParaRPr lang="fr-BE" dirty="0"/>
          </a:p>
        </p:txBody>
      </p:sp>
      <p:sp>
        <p:nvSpPr>
          <p:cNvPr id="6" name="Espace réservé du contenu 5"/>
          <p:cNvSpPr>
            <a:spLocks noGrp="1"/>
          </p:cNvSpPr>
          <p:nvPr>
            <p:ph sz="half" idx="1"/>
          </p:nvPr>
        </p:nvSpPr>
        <p:spPr>
          <a:xfrm>
            <a:off x="0" y="1447800"/>
            <a:ext cx="4572000" cy="5221560"/>
          </a:xfrm>
        </p:spPr>
        <p:txBody>
          <a:bodyPr>
            <a:noAutofit/>
          </a:bodyPr>
          <a:lstStyle/>
          <a:p>
            <a:r>
              <a:rPr lang="fr-FR" sz="1800" dirty="0"/>
              <a:t>(1)  position dans le parcours de vie où des choix </a:t>
            </a:r>
            <a:r>
              <a:rPr lang="fr-FR" sz="1800" dirty="0" smtClean="0"/>
              <a:t>deviennent décisifs;</a:t>
            </a:r>
            <a:endParaRPr lang="fr-BE" sz="1800" dirty="0"/>
          </a:p>
          <a:p>
            <a:r>
              <a:rPr lang="fr-FR" sz="1800" dirty="0"/>
              <a:t>(2) chercheurs hautement qualifiés </a:t>
            </a:r>
            <a:r>
              <a:rPr lang="fr-FR" sz="1800" dirty="0" smtClean="0"/>
              <a:t>ayant </a:t>
            </a:r>
            <a:r>
              <a:rPr lang="fr-FR" sz="1800" dirty="0"/>
              <a:t>passé plusieurs épreuves de sélection scientifique ;</a:t>
            </a:r>
            <a:endParaRPr lang="fr-BE" sz="1800" dirty="0"/>
          </a:p>
          <a:p>
            <a:r>
              <a:rPr lang="fr-FR" sz="1800" dirty="0"/>
              <a:t>(3) situation d’emploi à </a:t>
            </a:r>
            <a:r>
              <a:rPr lang="fr-FR" sz="1800" dirty="0" smtClean="0"/>
              <a:t>durée déterminée/ </a:t>
            </a:r>
            <a:r>
              <a:rPr lang="fr-FR" sz="1800" dirty="0"/>
              <a:t>forte concurrence interindividuelle pour des postes permanents relativement rares/pas de limite à la productivité ;</a:t>
            </a:r>
            <a:endParaRPr lang="fr-BE" sz="1800" dirty="0"/>
          </a:p>
          <a:p>
            <a:r>
              <a:rPr lang="fr-FR" sz="1800" dirty="0"/>
              <a:t>(4) ouverture à l’espace scientifique international ;</a:t>
            </a:r>
            <a:endParaRPr lang="fr-BE" sz="1800" dirty="0"/>
          </a:p>
          <a:p>
            <a:r>
              <a:rPr lang="fr-FR" sz="1800" dirty="0"/>
              <a:t>(5) flexibilité relativement choisie du travail et du temps de travail (autonomie) ; </a:t>
            </a:r>
            <a:endParaRPr lang="fr-BE" sz="1800" dirty="0"/>
          </a:p>
          <a:p>
            <a:r>
              <a:rPr lang="fr-FR" sz="1800" dirty="0"/>
              <a:t>(6) la nature de leur travail est intellectuelle/disponibilité pratique et disponibilité subjective/porosité entre la sphère professionnelle et la sphère </a:t>
            </a:r>
            <a:r>
              <a:rPr lang="fr-FR" sz="1800" dirty="0" smtClean="0"/>
              <a:t>privée</a:t>
            </a:r>
            <a:endParaRPr lang="fr-BE" sz="1800" dirty="0"/>
          </a:p>
          <a:p>
            <a:pPr>
              <a:buNone/>
            </a:pPr>
            <a:endParaRPr lang="fr-BE" sz="1800" dirty="0"/>
          </a:p>
        </p:txBody>
      </p:sp>
      <p:sp>
        <p:nvSpPr>
          <p:cNvPr id="7" name="Espace réservé du contenu 6"/>
          <p:cNvSpPr>
            <a:spLocks noGrp="1"/>
          </p:cNvSpPr>
          <p:nvPr>
            <p:ph sz="half" idx="2"/>
          </p:nvPr>
        </p:nvSpPr>
        <p:spPr>
          <a:xfrm>
            <a:off x="4933950" y="1225916"/>
            <a:ext cx="4210050" cy="5632084"/>
          </a:xfrm>
        </p:spPr>
        <p:txBody>
          <a:bodyPr>
            <a:noAutofit/>
          </a:bodyPr>
          <a:lstStyle/>
          <a:p>
            <a:pPr marL="0" lvl="0" indent="0">
              <a:buNone/>
            </a:pPr>
            <a:r>
              <a:rPr lang="fr-FR" sz="1600" b="1" dirty="0" smtClean="0"/>
              <a:t>Un groupe non homogène</a:t>
            </a:r>
          </a:p>
          <a:p>
            <a:pPr lvl="0"/>
            <a:r>
              <a:rPr lang="fr-FR" sz="1600" dirty="0" smtClean="0"/>
              <a:t>une </a:t>
            </a:r>
            <a:r>
              <a:rPr lang="fr-FR" sz="1600" dirty="0"/>
              <a:t>différence entre les sexes  ;</a:t>
            </a:r>
            <a:endParaRPr lang="fr-BE" sz="1600" dirty="0"/>
          </a:p>
          <a:p>
            <a:pPr lvl="0"/>
            <a:r>
              <a:rPr lang="fr-FR" sz="1600" dirty="0"/>
              <a:t>une différence selon les situations privées et tout spécialement du fait conjugal (être en couple ou non) et parental (avoir des enfants ou non) ;</a:t>
            </a:r>
            <a:endParaRPr lang="fr-BE" sz="1600" dirty="0"/>
          </a:p>
          <a:p>
            <a:pPr lvl="0"/>
            <a:r>
              <a:rPr lang="fr-FR" sz="1600" dirty="0"/>
              <a:t>une différence selon le champ disciplinaire d’appartenance (notamment les critères de performance, les interdépendances dans la production du savoir, la vie de laboratoire, le rôle des réseaux internationaux, etc.) ;</a:t>
            </a:r>
            <a:endParaRPr lang="fr-BE" sz="1600" dirty="0"/>
          </a:p>
          <a:p>
            <a:pPr lvl="0"/>
            <a:r>
              <a:rPr lang="fr-FR" sz="1600" dirty="0"/>
              <a:t>une différence selon la position dans le parcours scientifique (âge et ancienneté dans le champ scientifique) ;</a:t>
            </a:r>
            <a:endParaRPr lang="fr-BE" sz="1600" dirty="0"/>
          </a:p>
          <a:p>
            <a:r>
              <a:rPr lang="fr-FR" sz="1600" dirty="0"/>
              <a:t>une différence selon l’origine sociale (importance, entre autres, du capital culturel, du capital social et du capital économique).</a:t>
            </a:r>
            <a:endParaRPr lang="fr-BE"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Quelques caractéristiques </a:t>
            </a:r>
            <a:r>
              <a:rPr lang="fr-BE" dirty="0" err="1" smtClean="0"/>
              <a:t>socio-démographiques</a:t>
            </a:r>
            <a:endParaRPr lang="fr-BE" dirty="0"/>
          </a:p>
        </p:txBody>
      </p:sp>
      <p:sp>
        <p:nvSpPr>
          <p:cNvPr id="3" name="Espace réservé du contenu 2"/>
          <p:cNvSpPr>
            <a:spLocks noGrp="1"/>
          </p:cNvSpPr>
          <p:nvPr>
            <p:ph idx="1"/>
          </p:nvPr>
        </p:nvSpPr>
        <p:spPr>
          <a:xfrm>
            <a:off x="679602" y="1600200"/>
            <a:ext cx="7665029" cy="4525963"/>
          </a:xfrm>
        </p:spPr>
        <p:txBody>
          <a:bodyPr>
            <a:normAutofit/>
          </a:bodyPr>
          <a:lstStyle/>
          <a:p>
            <a:pPr algn="just">
              <a:spcAft>
                <a:spcPts val="1200"/>
              </a:spcAft>
            </a:pPr>
            <a:r>
              <a:rPr lang="fr-FR" sz="2400" dirty="0" smtClean="0"/>
              <a:t>57 % d’hommes et 43 % de femmes</a:t>
            </a:r>
          </a:p>
          <a:p>
            <a:pPr algn="just">
              <a:spcAft>
                <a:spcPts val="1200"/>
              </a:spcAft>
            </a:pPr>
            <a:r>
              <a:rPr lang="fr-FR" sz="2400" dirty="0" smtClean="0"/>
              <a:t>75 répondants (50 hommes) : sciences exactes et naturelles; 65 (31 hommes) :sciences humaines et sociales ; 46 (23 hommes): sciences de la vie et de la santé; 1 homme commission interdisciplinaire de développement durable</a:t>
            </a:r>
          </a:p>
          <a:p>
            <a:pPr algn="just">
              <a:spcAft>
                <a:spcPts val="1200"/>
              </a:spcAft>
            </a:pPr>
            <a:r>
              <a:rPr lang="fr-BE" sz="2400" dirty="0" smtClean="0"/>
              <a:t>L’âge moyen et médian : 31 ans, minimum 25 ans et maximum 47 ans</a:t>
            </a:r>
          </a:p>
          <a:p>
            <a:pPr algn="just">
              <a:spcAft>
                <a:spcPts val="1200"/>
              </a:spcAft>
            </a:pPr>
            <a:r>
              <a:rPr lang="fr-BE" sz="2400" dirty="0" smtClean="0"/>
              <a:t>Origine sociale: moyenne supérieure</a:t>
            </a:r>
          </a:p>
          <a:p>
            <a:pPr algn="just">
              <a:spcAft>
                <a:spcPts val="1200"/>
              </a:spcAft>
            </a:pPr>
            <a:endParaRPr lang="fr-FR" sz="2400" dirty="0" smtClean="0"/>
          </a:p>
          <a:p>
            <a:pPr algn="just">
              <a:spcAft>
                <a:spcPts val="1200"/>
              </a:spcAft>
            </a:pPr>
            <a:endParaRPr lang="fr-BE" sz="2400" dirty="0"/>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12</a:t>
            </a:fld>
            <a:endParaRPr lang="fr-FR">
              <a:solidFill>
                <a:prstClr val="black">
                  <a:tint val="75000"/>
                </a:prst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1540"/>
            <a:ext cx="8229600" cy="5072604"/>
          </a:xfrm>
        </p:spPr>
        <p:txBody>
          <a:bodyPr>
            <a:noAutofit/>
          </a:bodyPr>
          <a:lstStyle/>
          <a:p>
            <a:pPr>
              <a:spcAft>
                <a:spcPts val="1200"/>
              </a:spcAft>
            </a:pPr>
            <a:r>
              <a:rPr lang="fr-FR" sz="2200" dirty="0" smtClean="0"/>
              <a:t>85 % se déclarent être dans une relation de couple (73 % habitent avec leur partenaire). </a:t>
            </a:r>
          </a:p>
          <a:p>
            <a:pPr>
              <a:spcAft>
                <a:spcPts val="1200"/>
              </a:spcAft>
            </a:pPr>
            <a:r>
              <a:rPr lang="fr-FR" sz="2200" dirty="0" smtClean="0"/>
              <a:t>La durée moyenne et médiane de la relation de couple est de sept ans. </a:t>
            </a:r>
          </a:p>
          <a:p>
            <a:pPr>
              <a:spcAft>
                <a:spcPts val="1200"/>
              </a:spcAft>
            </a:pPr>
            <a:r>
              <a:rPr lang="fr-FR" sz="2200" dirty="0" smtClean="0"/>
              <a:t>Pour près de trois chercheurs sur quatre le partenaire a un  niveau de qualification universitaire. </a:t>
            </a:r>
          </a:p>
          <a:p>
            <a:pPr>
              <a:spcAft>
                <a:spcPts val="1200"/>
              </a:spcAft>
            </a:pPr>
            <a:r>
              <a:rPr lang="fr-FR" sz="2200" dirty="0" smtClean="0"/>
              <a:t>La majorité des partenaires travaillent à temps plein (84 %) </a:t>
            </a:r>
          </a:p>
          <a:p>
            <a:pPr>
              <a:spcAft>
                <a:spcPts val="1200"/>
              </a:spcAft>
            </a:pPr>
            <a:r>
              <a:rPr lang="fr-FR" sz="2200" dirty="0" smtClean="0"/>
              <a:t>Près d’un chercheur sur trois est en couple avec une personne œuvrant dans le milieu de la recherche.</a:t>
            </a:r>
          </a:p>
          <a:p>
            <a:pPr>
              <a:spcAft>
                <a:spcPts val="1200"/>
              </a:spcAft>
            </a:pPr>
            <a:r>
              <a:rPr lang="fr-FR" sz="2200" dirty="0" smtClean="0"/>
              <a:t>Près de quatre chargés de recherches sur dix ont au moins un enfant</a:t>
            </a:r>
          </a:p>
          <a:p>
            <a:pPr>
              <a:spcAft>
                <a:spcPts val="1200"/>
              </a:spcAft>
            </a:pPr>
            <a:r>
              <a:rPr lang="fr-FR" sz="2200" dirty="0" smtClean="0"/>
              <a:t>Et 88 % des chercheurs qui n’ont pas encore d’enfant considèrent que la parentalité est un projet de vie. </a:t>
            </a:r>
            <a:endParaRPr lang="fr-BE" sz="2200" dirty="0"/>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14</a:t>
            </a:fld>
            <a:endParaRPr lang="fr-FR">
              <a:solidFill>
                <a:prstClr val="black">
                  <a:tint val="75000"/>
                </a:prstClr>
              </a:solidFill>
            </a:endParaRPr>
          </a:p>
        </p:txBody>
      </p:sp>
      <p:sp>
        <p:nvSpPr>
          <p:cNvPr id="10" name="Espace réservé du contenu 2"/>
          <p:cNvSpPr txBox="1">
            <a:spLocks/>
          </p:cNvSpPr>
          <p:nvPr/>
        </p:nvSpPr>
        <p:spPr>
          <a:xfrm>
            <a:off x="291979" y="917519"/>
            <a:ext cx="8560515" cy="4906346"/>
          </a:xfrm>
          <a:prstGeom prst="rect">
            <a:avLst/>
          </a:prstGeom>
          <a:solidFill>
            <a:schemeClr val="bg1">
              <a:lumMod val="85000"/>
              <a:alpha val="80000"/>
            </a:schemeClr>
          </a:solidFill>
          <a:ln>
            <a:solidFill>
              <a:schemeClr val="tx1">
                <a:lumMod val="75000"/>
                <a:lumOff val="25000"/>
              </a:schemeClr>
            </a:solidFill>
          </a:ln>
        </p:spPr>
        <p:txBody>
          <a:bodyPr vert="horz" lIns="108000" tIns="45720" rIns="91440" bIns="45720" rtlCol="0">
            <a:noAutofit/>
          </a:bodyPr>
          <a:lstStyle/>
          <a:p>
            <a:pPr marL="114300" marR="0" lvl="2" indent="-514350" algn="just" defTabSz="457200" rtl="0" eaLnBrk="1" fontAlgn="auto" latinLnBrk="0" hangingPunct="1">
              <a:lnSpc>
                <a:spcPct val="100000"/>
              </a:lnSpc>
              <a:spcBef>
                <a:spcPts val="0"/>
              </a:spcBef>
              <a:spcAft>
                <a:spcPts val="600"/>
              </a:spcAft>
              <a:buClrTx/>
              <a:buSzTx/>
              <a:buFontTx/>
              <a:buNone/>
              <a:tabLst/>
              <a:defRPr/>
            </a:pPr>
            <a:endParaRPr kumimoji="0" lang="fr-FR" sz="2400" b="0" i="0" u="none" strike="noStrike" kern="1200" cap="none" spc="0" normalizeH="0" noProof="0" dirty="0" smtClean="0">
              <a:ln>
                <a:noFill/>
              </a:ln>
              <a:solidFill>
                <a:schemeClr val="tx1"/>
              </a:solidFill>
              <a:effectLst/>
              <a:uLnTx/>
              <a:uFillTx/>
              <a:latin typeface="+mn-lt"/>
              <a:ea typeface="+mn-ea"/>
              <a:cs typeface="+mn-cs"/>
            </a:endParaRPr>
          </a:p>
        </p:txBody>
      </p:sp>
      <p:graphicFrame>
        <p:nvGraphicFramePr>
          <p:cNvPr id="9" name="Tableau 8"/>
          <p:cNvGraphicFramePr>
            <a:graphicFrameLocks noGrp="1"/>
          </p:cNvGraphicFramePr>
          <p:nvPr/>
        </p:nvGraphicFramePr>
        <p:xfrm>
          <a:off x="555883" y="919758"/>
          <a:ext cx="7947504" cy="4860313"/>
        </p:xfrm>
        <a:graphic>
          <a:graphicData uri="http://schemas.openxmlformats.org/drawingml/2006/table">
            <a:tbl>
              <a:tblPr/>
              <a:tblGrid>
                <a:gridCol w="1613724"/>
                <a:gridCol w="1613724"/>
                <a:gridCol w="1180014"/>
                <a:gridCol w="1180014"/>
                <a:gridCol w="1180014"/>
                <a:gridCol w="1180014"/>
              </a:tblGrid>
              <a:tr h="393017">
                <a:tc gridSpan="6">
                  <a:txBody>
                    <a:bodyPr/>
                    <a:lstStyle/>
                    <a:p>
                      <a:pPr algn="ctr">
                        <a:spcBef>
                          <a:spcPts val="600"/>
                        </a:spcBef>
                        <a:spcAft>
                          <a:spcPts val="600"/>
                        </a:spcAft>
                      </a:pPr>
                      <a:r>
                        <a:rPr lang="fr-BE" sz="1000" b="1" dirty="0">
                          <a:latin typeface="Times New Roman"/>
                          <a:ea typeface="Times"/>
                          <a:cs typeface="Calibri"/>
                        </a:rPr>
                        <a:t> </a:t>
                      </a:r>
                      <a:r>
                        <a:rPr lang="fr-BE" sz="2000" b="1" cap="all" dirty="0">
                          <a:latin typeface="+mj-lt"/>
                          <a:ea typeface="Times"/>
                          <a:cs typeface="Calibri"/>
                        </a:rPr>
                        <a:t>Sexe/Statut parental</a:t>
                      </a:r>
                      <a:endParaRPr lang="fr-BE" sz="1000" b="1" cap="all" dirty="0">
                        <a:latin typeface="+mj-lt"/>
                        <a:ea typeface="Times"/>
                        <a:cs typeface="Calibri"/>
                      </a:endParaRPr>
                    </a:p>
                  </a:txBody>
                  <a:tcPr marL="0" marR="0" marT="0" marB="0" anchor="ctr">
                    <a:lnL>
                      <a:noFill/>
                    </a:lnL>
                    <a:lnR>
                      <a:noFill/>
                    </a:lnR>
                    <a:lnT>
                      <a:noFill/>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r>
              <a:tr h="577342">
                <a:tc gridSpan="2">
                  <a:txBody>
                    <a:bodyPr/>
                    <a:lstStyle/>
                    <a:p>
                      <a:pPr>
                        <a:spcAft>
                          <a:spcPts val="0"/>
                        </a:spcAft>
                      </a:pPr>
                      <a:endParaRPr lang="fr-BE" sz="1800">
                        <a:latin typeface="+mj-lt"/>
                        <a:ea typeface="Times"/>
                        <a:cs typeface="Calibri"/>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BE"/>
                    </a:p>
                  </a:txBody>
                  <a:tcPr/>
                </a:tc>
                <a:tc>
                  <a:txBody>
                    <a:bodyPr/>
                    <a:lstStyle/>
                    <a:p>
                      <a:pPr>
                        <a:spcAft>
                          <a:spcPts val="0"/>
                        </a:spcAft>
                      </a:pPr>
                      <a:r>
                        <a:rPr lang="fr-BE" sz="1800" i="0">
                          <a:solidFill>
                            <a:srgbClr val="000000"/>
                          </a:solidFill>
                          <a:latin typeface="+mj-lt"/>
                          <a:ea typeface="Times"/>
                          <a:cs typeface="Calibri"/>
                        </a:rPr>
                        <a:t>Effectifs</a:t>
                      </a:r>
                      <a:endParaRPr lang="fr-BE" sz="1800" i="0">
                        <a:latin typeface="+mj-lt"/>
                        <a:ea typeface="Times"/>
                        <a:cs typeface="Calibri"/>
                      </a:endParaRPr>
                    </a:p>
                  </a:txBody>
                  <a:tcPr marL="0" marR="0"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fr-BE" sz="1800" i="0">
                          <a:solidFill>
                            <a:srgbClr val="000000"/>
                          </a:solidFill>
                          <a:latin typeface="+mj-lt"/>
                          <a:ea typeface="Times"/>
                          <a:cs typeface="Calibri"/>
                        </a:rPr>
                        <a:t>Pourcentage</a:t>
                      </a:r>
                      <a:endParaRPr lang="fr-BE" sz="1800" i="0">
                        <a:latin typeface="+mj-lt"/>
                        <a:ea typeface="Times"/>
                        <a:cs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BE" sz="1800" i="0">
                        <a:solidFill>
                          <a:srgbClr val="000000"/>
                        </a:solidFill>
                        <a:latin typeface="+mj-lt"/>
                        <a:ea typeface="Times"/>
                        <a:cs typeface="Calibri"/>
                      </a:endParaRPr>
                    </a:p>
                    <a:p>
                      <a:pPr algn="ctr">
                        <a:spcAft>
                          <a:spcPts val="0"/>
                        </a:spcAft>
                      </a:pPr>
                      <a:endParaRPr lang="fr-BE" sz="1800" i="0">
                        <a:solidFill>
                          <a:srgbClr val="000000"/>
                        </a:solidFill>
                        <a:latin typeface="+mj-lt"/>
                        <a:ea typeface="Times"/>
                        <a:cs typeface="Calibri"/>
                      </a:endParaRPr>
                    </a:p>
                    <a:p>
                      <a:pPr algn="ctr">
                        <a:spcAft>
                          <a:spcPts val="0"/>
                        </a:spcAft>
                      </a:pPr>
                      <a:r>
                        <a:rPr lang="fr-BE" sz="1800" i="0">
                          <a:solidFill>
                            <a:srgbClr val="000000"/>
                          </a:solidFill>
                          <a:latin typeface="+mj-lt"/>
                          <a:ea typeface="Times"/>
                          <a:cs typeface="Calibri"/>
                        </a:rPr>
                        <a:t>% valide</a:t>
                      </a:r>
                      <a:endParaRPr lang="fr-BE" sz="1800" i="0">
                        <a:latin typeface="+mj-lt"/>
                        <a:ea typeface="Times"/>
                        <a:cs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BE" sz="1800" i="0">
                          <a:solidFill>
                            <a:srgbClr val="000000"/>
                          </a:solidFill>
                          <a:latin typeface="+mj-lt"/>
                          <a:ea typeface="Times"/>
                          <a:cs typeface="Calibri"/>
                        </a:rPr>
                        <a:t>% cumulé</a:t>
                      </a:r>
                      <a:endParaRPr lang="fr-BE" sz="1800" i="0">
                        <a:latin typeface="+mj-lt"/>
                        <a:ea typeface="Times"/>
                        <a:cs typeface="Calibri"/>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4926">
                <a:tc rowSpan="5">
                  <a:txBody>
                    <a:bodyPr/>
                    <a:lstStyle/>
                    <a:p>
                      <a:pPr>
                        <a:spcAft>
                          <a:spcPts val="0"/>
                        </a:spcAft>
                      </a:pPr>
                      <a:r>
                        <a:rPr lang="fr-BE" sz="1600">
                          <a:solidFill>
                            <a:srgbClr val="000000"/>
                          </a:solidFill>
                          <a:latin typeface="+mj-lt"/>
                          <a:ea typeface="Times"/>
                          <a:cs typeface="Calibri"/>
                        </a:rPr>
                        <a:t>Valide</a:t>
                      </a:r>
                      <a:endParaRPr lang="fr-BE" sz="16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spcAft>
                          <a:spcPts val="0"/>
                        </a:spcAft>
                      </a:pPr>
                      <a:r>
                        <a:rPr lang="fr-BE" sz="2000" b="1">
                          <a:solidFill>
                            <a:srgbClr val="000000"/>
                          </a:solidFill>
                          <a:latin typeface="+mj-lt"/>
                          <a:ea typeface="Times"/>
                          <a:cs typeface="Calibri"/>
                        </a:rPr>
                        <a:t>Mères</a:t>
                      </a:r>
                      <a:endParaRPr lang="fr-BE" sz="2000" b="1">
                        <a:latin typeface="+mj-lt"/>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39</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20,7</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20,9</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20,9</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809853">
                <a:tc vMerge="1">
                  <a:txBody>
                    <a:bodyPr/>
                    <a:lstStyle/>
                    <a:p>
                      <a:endParaRPr lang="fr-BE"/>
                    </a:p>
                  </a:txBody>
                  <a:tcPr/>
                </a:tc>
                <a:tc>
                  <a:txBody>
                    <a:bodyPr/>
                    <a:lstStyle/>
                    <a:p>
                      <a:pPr>
                        <a:spcAft>
                          <a:spcPts val="0"/>
                        </a:spcAft>
                      </a:pPr>
                      <a:r>
                        <a:rPr lang="fr-BE" sz="2000" b="1">
                          <a:solidFill>
                            <a:srgbClr val="000000"/>
                          </a:solidFill>
                          <a:latin typeface="+mj-lt"/>
                          <a:ea typeface="Times"/>
                          <a:cs typeface="Calibri"/>
                        </a:rPr>
                        <a:t>Femme sans enfant</a:t>
                      </a:r>
                      <a:endParaRPr lang="fr-BE" sz="2000" b="1">
                        <a:latin typeface="+mj-lt"/>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43</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22,9</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23,0</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43,9</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404926">
                <a:tc vMerge="1">
                  <a:txBody>
                    <a:bodyPr/>
                    <a:lstStyle/>
                    <a:p>
                      <a:endParaRPr lang="fr-BE"/>
                    </a:p>
                  </a:txBody>
                  <a:tcPr/>
                </a:tc>
                <a:tc>
                  <a:txBody>
                    <a:bodyPr/>
                    <a:lstStyle/>
                    <a:p>
                      <a:pPr>
                        <a:spcAft>
                          <a:spcPts val="0"/>
                        </a:spcAft>
                      </a:pPr>
                      <a:r>
                        <a:rPr lang="fr-BE" sz="2000" b="1">
                          <a:solidFill>
                            <a:srgbClr val="000000"/>
                          </a:solidFill>
                          <a:latin typeface="+mj-lt"/>
                          <a:ea typeface="Times"/>
                          <a:cs typeface="Calibri"/>
                        </a:rPr>
                        <a:t>Pères</a:t>
                      </a:r>
                      <a:endParaRPr lang="fr-BE" sz="2000" b="1">
                        <a:latin typeface="+mj-lt"/>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34</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18,1</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dirty="0">
                          <a:solidFill>
                            <a:srgbClr val="000000"/>
                          </a:solidFill>
                          <a:latin typeface="+mj-lt"/>
                          <a:ea typeface="Times"/>
                          <a:cs typeface="Calibri"/>
                        </a:rPr>
                        <a:t>18,2</a:t>
                      </a:r>
                      <a:endParaRPr lang="fr-BE" sz="2000" dirty="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62,0</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809853">
                <a:tc vMerge="1">
                  <a:txBody>
                    <a:bodyPr/>
                    <a:lstStyle/>
                    <a:p>
                      <a:endParaRPr lang="fr-BE"/>
                    </a:p>
                  </a:txBody>
                  <a:tcPr/>
                </a:tc>
                <a:tc>
                  <a:txBody>
                    <a:bodyPr/>
                    <a:lstStyle/>
                    <a:p>
                      <a:pPr>
                        <a:spcAft>
                          <a:spcPts val="0"/>
                        </a:spcAft>
                      </a:pPr>
                      <a:r>
                        <a:rPr lang="fr-BE" sz="2000" b="1">
                          <a:solidFill>
                            <a:srgbClr val="000000"/>
                          </a:solidFill>
                          <a:latin typeface="+mj-lt"/>
                          <a:ea typeface="Times"/>
                          <a:cs typeface="Calibri"/>
                        </a:rPr>
                        <a:t>Hommes sans enfant</a:t>
                      </a:r>
                      <a:endParaRPr lang="fr-BE" sz="2000" b="1">
                        <a:latin typeface="+mj-lt"/>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71</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37,8</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38,0</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100,0</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404926">
                <a:tc vMerge="1">
                  <a:txBody>
                    <a:bodyPr/>
                    <a:lstStyle/>
                    <a:p>
                      <a:endParaRPr lang="fr-BE"/>
                    </a:p>
                  </a:txBody>
                  <a:tcPr/>
                </a:tc>
                <a:tc>
                  <a:txBody>
                    <a:bodyPr/>
                    <a:lstStyle/>
                    <a:p>
                      <a:pPr>
                        <a:spcAft>
                          <a:spcPts val="0"/>
                        </a:spcAft>
                      </a:pPr>
                      <a:r>
                        <a:rPr lang="fr-BE" sz="1600">
                          <a:solidFill>
                            <a:srgbClr val="000000"/>
                          </a:solidFill>
                          <a:latin typeface="+mj-lt"/>
                          <a:ea typeface="Times"/>
                          <a:cs typeface="Calibri"/>
                        </a:rPr>
                        <a:t>Total</a:t>
                      </a:r>
                      <a:endParaRPr lang="fr-BE" sz="1600">
                        <a:latin typeface="+mj-lt"/>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187</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99,5</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100,0</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endParaRPr lang="fr-BE" sz="2000">
                        <a:latin typeface="+mj-lt"/>
                        <a:ea typeface="Times"/>
                        <a:cs typeface="Calibri"/>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404926">
                <a:tc>
                  <a:txBody>
                    <a:bodyPr/>
                    <a:lstStyle/>
                    <a:p>
                      <a:pPr>
                        <a:spcAft>
                          <a:spcPts val="0"/>
                        </a:spcAft>
                      </a:pPr>
                      <a:r>
                        <a:rPr lang="fr-BE" sz="1600">
                          <a:solidFill>
                            <a:srgbClr val="000000"/>
                          </a:solidFill>
                          <a:latin typeface="+mj-lt"/>
                          <a:ea typeface="Times"/>
                          <a:cs typeface="Calibri"/>
                        </a:rPr>
                        <a:t>Manquante</a:t>
                      </a:r>
                      <a:endParaRPr lang="fr-BE" sz="16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spcAft>
                          <a:spcPts val="0"/>
                        </a:spcAft>
                      </a:pPr>
                      <a:r>
                        <a:rPr lang="fr-BE" sz="1600">
                          <a:solidFill>
                            <a:srgbClr val="000000"/>
                          </a:solidFill>
                          <a:latin typeface="+mj-lt"/>
                          <a:ea typeface="Times"/>
                          <a:cs typeface="Calibri"/>
                        </a:rPr>
                        <a:t>Système manquant</a:t>
                      </a:r>
                      <a:endParaRPr lang="fr-BE" sz="1600">
                        <a:latin typeface="+mj-lt"/>
                        <a:ea typeface="Times"/>
                        <a:cs typeface="Calibri"/>
                      </a:endParaRPr>
                    </a:p>
                  </a:txBody>
                  <a:tcPr marL="0" marR="0" marT="0" marB="0">
                    <a:lnL>
                      <a:noFill/>
                    </a:lnL>
                    <a:lnR w="190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1</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fr-BE" sz="2000">
                          <a:solidFill>
                            <a:srgbClr val="000000"/>
                          </a:solidFill>
                          <a:latin typeface="+mj-lt"/>
                          <a:ea typeface="Times"/>
                          <a:cs typeface="Calibri"/>
                        </a:rPr>
                        <a:t>0,5</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endParaRPr lang="fr-BE" sz="2000">
                        <a:latin typeface="+mj-lt"/>
                        <a:ea typeface="Times"/>
                        <a:cs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endParaRPr lang="fr-BE" sz="2000">
                        <a:latin typeface="+mj-lt"/>
                        <a:ea typeface="Times"/>
                        <a:cs typeface="Calibri"/>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FFFF"/>
                    </a:solidFill>
                  </a:tcPr>
                </a:tc>
              </a:tr>
              <a:tr h="404926">
                <a:tc gridSpan="2">
                  <a:txBody>
                    <a:bodyPr/>
                    <a:lstStyle/>
                    <a:p>
                      <a:pPr>
                        <a:spcAft>
                          <a:spcPts val="0"/>
                        </a:spcAft>
                      </a:pPr>
                      <a:r>
                        <a:rPr lang="fr-BE" sz="1600">
                          <a:solidFill>
                            <a:srgbClr val="000000"/>
                          </a:solidFill>
                          <a:latin typeface="+mj-lt"/>
                          <a:ea typeface="Times"/>
                          <a:cs typeface="Calibri"/>
                        </a:rPr>
                        <a:t>Total</a:t>
                      </a:r>
                      <a:endParaRPr lang="fr-BE" sz="16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BE"/>
                    </a:p>
                  </a:txBody>
                  <a:tcPr/>
                </a:tc>
                <a:tc>
                  <a:txBody>
                    <a:bodyPr/>
                    <a:lstStyle/>
                    <a:p>
                      <a:pPr algn="ctr">
                        <a:spcAft>
                          <a:spcPts val="0"/>
                        </a:spcAft>
                      </a:pPr>
                      <a:r>
                        <a:rPr lang="fr-BE" sz="2000">
                          <a:solidFill>
                            <a:srgbClr val="000000"/>
                          </a:solidFill>
                          <a:latin typeface="+mj-lt"/>
                          <a:ea typeface="Times"/>
                          <a:cs typeface="Calibri"/>
                        </a:rPr>
                        <a:t>188</a:t>
                      </a:r>
                      <a:endParaRPr lang="fr-BE" sz="2000">
                        <a:latin typeface="+mj-lt"/>
                        <a:ea typeface="Times"/>
                        <a:cs typeface="Calibri"/>
                      </a:endParaRPr>
                    </a:p>
                  </a:txBody>
                  <a:tcPr marL="0" marR="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fr-BE" sz="2000">
                          <a:solidFill>
                            <a:srgbClr val="000000"/>
                          </a:solidFill>
                          <a:latin typeface="+mj-lt"/>
                          <a:ea typeface="Times"/>
                          <a:cs typeface="Calibri"/>
                        </a:rPr>
                        <a:t>100,0</a:t>
                      </a:r>
                      <a:endParaRPr lang="fr-BE" sz="2000">
                        <a:latin typeface="+mj-lt"/>
                        <a:ea typeface="Times"/>
                        <a:cs typeface="Calibri"/>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BE" sz="2000">
                        <a:latin typeface="+mj-lt"/>
                        <a:ea typeface="Times"/>
                        <a:cs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endParaRPr lang="fr-BE" sz="2000" dirty="0">
                        <a:latin typeface="+mj-lt"/>
                        <a:ea typeface="Times"/>
                        <a:cs typeface="Calibri"/>
                      </a:endParaRPr>
                    </a:p>
                  </a:txBody>
                  <a:tcPr marL="0" marR="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Un métier prégnant avec un emploi précaire</a:t>
            </a:r>
            <a:endParaRPr lang="fr-BE" dirty="0"/>
          </a:p>
        </p:txBody>
      </p:sp>
      <p:sp>
        <p:nvSpPr>
          <p:cNvPr id="3" name="Espace réservé du contenu 2"/>
          <p:cNvSpPr>
            <a:spLocks noGrp="1"/>
          </p:cNvSpPr>
          <p:nvPr>
            <p:ph idx="1"/>
          </p:nvPr>
        </p:nvSpPr>
        <p:spPr>
          <a:xfrm>
            <a:off x="467544" y="1447800"/>
            <a:ext cx="8219256" cy="5149552"/>
          </a:xfrm>
        </p:spPr>
        <p:txBody>
          <a:bodyPr>
            <a:normAutofit fontScale="62500" lnSpcReduction="20000"/>
          </a:bodyPr>
          <a:lstStyle/>
          <a:p>
            <a:r>
              <a:rPr lang="fr-BE" sz="2600" dirty="0" smtClean="0"/>
              <a:t>Rapport au travail et relation de travail: ++</a:t>
            </a:r>
          </a:p>
          <a:p>
            <a:pPr>
              <a:buNone/>
            </a:pPr>
            <a:r>
              <a:rPr lang="fr-FR" sz="2600" i="1" dirty="0" smtClean="0"/>
              <a:t>Extrait 15.</a:t>
            </a:r>
            <a:r>
              <a:rPr lang="fr-FR" sz="2600" dirty="0" smtClean="0"/>
              <a:t> Alors actuellement, plus exactement, je me force à ne pas travailler le week-end, parce que c’est un métier qui est difficile pour ça, </a:t>
            </a:r>
            <a:r>
              <a:rPr lang="fr-FR" sz="2600" b="1" dirty="0" smtClean="0"/>
              <a:t>il n’y a pas vraiment de distance entre le travail, entre le boulot et puis ce qu’il y a à côté, donc les loisirs</a:t>
            </a:r>
            <a:r>
              <a:rPr lang="fr-FR" sz="2600" dirty="0" smtClean="0"/>
              <a:t>. On est un peu tout le temps baigné dans ce qu’on fait parce que la distance entre ce que l’on fait par </a:t>
            </a:r>
            <a:r>
              <a:rPr lang="fr-FR" sz="2600" b="1" dirty="0" smtClean="0"/>
              <a:t>passion</a:t>
            </a:r>
            <a:r>
              <a:rPr lang="fr-FR" sz="2600" dirty="0" smtClean="0"/>
              <a:t> ou par </a:t>
            </a:r>
            <a:r>
              <a:rPr lang="fr-FR" sz="2600" b="1" dirty="0" smtClean="0"/>
              <a:t>plaisir</a:t>
            </a:r>
            <a:r>
              <a:rPr lang="fr-FR" sz="2600" dirty="0" smtClean="0"/>
              <a:t>, ce qui doit être un peu le cas, au début en tout cas quand on fait de la recherche, est tenue aux autres activités qui nous occupent et qui ne touchent pas à notre boulot. Donc pour ça, </a:t>
            </a:r>
            <a:r>
              <a:rPr lang="fr-FR" sz="2600" b="1" dirty="0" smtClean="0"/>
              <a:t>je me force à ne plus travailler le week-end</a:t>
            </a:r>
            <a:r>
              <a:rPr lang="fr-FR" sz="2600" dirty="0" smtClean="0"/>
              <a:t>, sauf exception, si on a une échéance, si on a un papier à rendre, une conférence à faire, si on a un cours à donner le lundi matin et là alors, on doit bien travailler le week-end </a:t>
            </a:r>
            <a:r>
              <a:rPr lang="fr-FR" sz="2600" i="1" dirty="0" smtClean="0"/>
              <a:t>(Xavier, </a:t>
            </a:r>
            <a:r>
              <a:rPr lang="fr-FR" sz="2600" i="1" dirty="0" err="1" smtClean="0"/>
              <a:t>cdr</a:t>
            </a:r>
            <a:r>
              <a:rPr lang="fr-FR" sz="2600" i="1" dirty="0" smtClean="0"/>
              <a:t> 2e année FNRS, en couple, sans enfant).</a:t>
            </a:r>
            <a:endParaRPr lang="fr-BE" sz="2600" dirty="0" smtClean="0"/>
          </a:p>
          <a:p>
            <a:r>
              <a:rPr lang="fr-BE" sz="2600" dirty="0" smtClean="0"/>
              <a:t>Rapport au salaire : + ou -</a:t>
            </a:r>
          </a:p>
          <a:p>
            <a:pPr>
              <a:buNone/>
            </a:pPr>
            <a:r>
              <a:rPr lang="fr-FR" sz="2600" i="1" dirty="0" smtClean="0"/>
              <a:t>Commentaire 3.</a:t>
            </a:r>
            <a:r>
              <a:rPr lang="fr-FR" sz="2600" dirty="0" smtClean="0"/>
              <a:t> Les postes fixes sont rares et demandent des critères de sélection de plus en plus difficiles à atteindre. Pour quelqu’un qui a fait près de dix ans d'études, le salaire n'est absolument pas attrayant. </a:t>
            </a:r>
            <a:r>
              <a:rPr lang="fr-FR" sz="2600" b="1" dirty="0" smtClean="0"/>
              <a:t>Le privé offre des salaires de 1,5 fois à 2,5 fois plus importants</a:t>
            </a:r>
            <a:r>
              <a:rPr lang="fr-FR" sz="2600" dirty="0" smtClean="0"/>
              <a:t>. Aucun avantage supplémentaire n'est accordé : assurance pension, assurance complémentaire, chèques-repas, voiture de société, etc., avantages omniprésents dans le privé </a:t>
            </a:r>
            <a:r>
              <a:rPr lang="fr-FR" sz="2600" i="1" dirty="0" smtClean="0"/>
              <a:t>(homme sans enfant).</a:t>
            </a:r>
            <a:endParaRPr lang="fr-BE" sz="2600" dirty="0" smtClean="0"/>
          </a:p>
          <a:p>
            <a:r>
              <a:rPr lang="fr-BE" sz="2600" dirty="0" smtClean="0"/>
              <a:t>Rapport au statut: -</a:t>
            </a:r>
          </a:p>
          <a:p>
            <a:pPr>
              <a:buNone/>
            </a:pPr>
            <a:r>
              <a:rPr lang="fr-FR" sz="2600" i="1" dirty="0" smtClean="0"/>
              <a:t>Commentaire 16.</a:t>
            </a:r>
            <a:r>
              <a:rPr lang="fr-FR" sz="2600" dirty="0" smtClean="0"/>
              <a:t> La carrière scientifique est un stress permanent : </a:t>
            </a:r>
            <a:r>
              <a:rPr lang="fr-FR" sz="2600" i="1" dirty="0" smtClean="0"/>
              <a:t>« </a:t>
            </a:r>
            <a:r>
              <a:rPr lang="fr-FR" sz="2600" i="1" dirty="0" err="1" smtClean="0"/>
              <a:t>publish</a:t>
            </a:r>
            <a:r>
              <a:rPr lang="fr-FR" sz="2600" i="1" dirty="0" smtClean="0"/>
              <a:t> or </a:t>
            </a:r>
            <a:r>
              <a:rPr lang="fr-FR" sz="2600" i="1" dirty="0" err="1" smtClean="0"/>
              <a:t>perish</a:t>
            </a:r>
            <a:r>
              <a:rPr lang="fr-FR" sz="2600" i="1" dirty="0" smtClean="0"/>
              <a:t> »</a:t>
            </a:r>
            <a:r>
              <a:rPr lang="fr-FR" sz="2600" dirty="0" smtClean="0"/>
              <a:t>, toujours être dans le top de son domaine de recherche est assez pesant ‒ instabilité de l'emploi. Vivre </a:t>
            </a:r>
            <a:r>
              <a:rPr lang="fr-FR" sz="2600" b="1" dirty="0" smtClean="0"/>
              <a:t>sur des contrats de deux ans, ce n'est pas une vie stable permettant d'avoir des projets à longs termes</a:t>
            </a:r>
            <a:r>
              <a:rPr lang="fr-FR" sz="2600" dirty="0" smtClean="0"/>
              <a:t>. Les postes fixes sont rares et demandent des critères de sélection de plus en plus difficiles à atteindre </a:t>
            </a:r>
            <a:r>
              <a:rPr lang="fr-FR" sz="2600" i="1" dirty="0" smtClean="0"/>
              <a:t>(homme sans enfant).</a:t>
            </a:r>
          </a:p>
          <a:p>
            <a:endParaRPr lang="fr-BE" dirty="0" smtClean="0"/>
          </a:p>
          <a:p>
            <a:pPr>
              <a:buNone/>
            </a:pPr>
            <a:endParaRPr lang="fr-BE"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a:xfrm>
            <a:off x="914400" y="1447800"/>
            <a:ext cx="7772400" cy="5410200"/>
          </a:xfrm>
        </p:spPr>
        <p:txBody>
          <a:bodyPr>
            <a:normAutofit/>
          </a:bodyPr>
          <a:lstStyle/>
          <a:p>
            <a:r>
              <a:rPr lang="fr-FR" sz="2400" dirty="0" smtClean="0"/>
              <a:t>Rapport à </a:t>
            </a:r>
            <a:r>
              <a:rPr lang="fr-FR" sz="2400" dirty="0"/>
              <a:t>la concurrence entre jeunes chercheurs </a:t>
            </a:r>
            <a:r>
              <a:rPr lang="fr-FR" sz="2400" dirty="0" smtClean="0"/>
              <a:t>: pour un </a:t>
            </a:r>
            <a:r>
              <a:rPr lang="fr-FR" sz="2400" dirty="0"/>
              <a:t>chercheur sur deux </a:t>
            </a:r>
            <a:r>
              <a:rPr lang="fr-FR" sz="2400" dirty="0" smtClean="0"/>
              <a:t>c’est </a:t>
            </a:r>
            <a:r>
              <a:rPr lang="fr-FR" sz="2400" dirty="0"/>
              <a:t>un frein dans sa volonté à s'engager dans une carrière </a:t>
            </a:r>
            <a:r>
              <a:rPr lang="fr-FR" sz="2400" dirty="0" smtClean="0"/>
              <a:t>scientifique (mais 15</a:t>
            </a:r>
            <a:r>
              <a:rPr lang="fr-FR" sz="2400" dirty="0"/>
              <a:t> % des </a:t>
            </a:r>
            <a:r>
              <a:rPr lang="fr-FR" sz="2400" dirty="0" smtClean="0"/>
              <a:t>pères).</a:t>
            </a:r>
          </a:p>
          <a:p>
            <a:r>
              <a:rPr lang="fr-FR" sz="2400" dirty="0" smtClean="0"/>
              <a:t>Plus de 90% visent un poste permanent dans la recherche</a:t>
            </a:r>
          </a:p>
          <a:p>
            <a:r>
              <a:rPr lang="fr-FR" sz="2400" dirty="0" smtClean="0"/>
              <a:t>Mais …</a:t>
            </a:r>
            <a:endParaRPr lang="fr-BE" sz="2400" dirty="0"/>
          </a:p>
        </p:txBody>
      </p:sp>
      <p:pic>
        <p:nvPicPr>
          <p:cNvPr id="4" name="Picture 2"/>
          <p:cNvPicPr>
            <a:picLocks noChangeAspect="1" noChangeArrowheads="1"/>
          </p:cNvPicPr>
          <p:nvPr/>
        </p:nvPicPr>
        <p:blipFill>
          <a:blip r:embed="rId2" cstate="print"/>
          <a:srcRect/>
          <a:stretch>
            <a:fillRect/>
          </a:stretch>
        </p:blipFill>
        <p:spPr bwMode="auto">
          <a:xfrm>
            <a:off x="1907704" y="3645024"/>
            <a:ext cx="6502350" cy="3560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2800" dirty="0" smtClean="0"/>
              <a:t>Autres différences entre les sous-groupes autour de deux critères importants</a:t>
            </a:r>
            <a:endParaRPr lang="fr-BE" sz="2800" dirty="0"/>
          </a:p>
        </p:txBody>
      </p:sp>
      <p:sp>
        <p:nvSpPr>
          <p:cNvPr id="3" name="Espace réservé du contenu 2"/>
          <p:cNvSpPr>
            <a:spLocks noGrp="1"/>
          </p:cNvSpPr>
          <p:nvPr>
            <p:ph idx="1"/>
          </p:nvPr>
        </p:nvSpPr>
        <p:spPr/>
        <p:txBody>
          <a:bodyPr>
            <a:normAutofit fontScale="92500" lnSpcReduction="10000"/>
          </a:bodyPr>
          <a:lstStyle/>
          <a:p>
            <a:r>
              <a:rPr lang="fr-BE" dirty="0" smtClean="0"/>
              <a:t>Mobilité internationale: </a:t>
            </a:r>
            <a:r>
              <a:rPr lang="fr-FR" dirty="0"/>
              <a:t>les mères et les pères ont une durée de séjour à l’étranger moindre (médiane : </a:t>
            </a:r>
            <a:r>
              <a:rPr lang="fr-FR" dirty="0" smtClean="0"/>
              <a:t>3 </a:t>
            </a:r>
            <a:r>
              <a:rPr lang="fr-FR" dirty="0"/>
              <a:t>semaines) comparativement aux hommes et femmes sans enfant (respectivement : </a:t>
            </a:r>
            <a:r>
              <a:rPr lang="fr-FR" dirty="0" smtClean="0"/>
              <a:t>4 </a:t>
            </a:r>
            <a:r>
              <a:rPr lang="fr-FR" dirty="0"/>
              <a:t>et </a:t>
            </a:r>
            <a:r>
              <a:rPr lang="fr-FR" dirty="0" smtClean="0"/>
              <a:t>6 </a:t>
            </a:r>
            <a:r>
              <a:rPr lang="fr-FR" dirty="0"/>
              <a:t>semaines</a:t>
            </a:r>
            <a:r>
              <a:rPr lang="fr-FR" dirty="0" smtClean="0"/>
              <a:t>)</a:t>
            </a:r>
          </a:p>
          <a:p>
            <a:r>
              <a:rPr lang="fr-FR" i="1" dirty="0" err="1" smtClean="0"/>
              <a:t>Publish</a:t>
            </a:r>
            <a:r>
              <a:rPr lang="fr-FR" i="1" dirty="0" smtClean="0"/>
              <a:t> or </a:t>
            </a:r>
            <a:r>
              <a:rPr lang="fr-FR" i="1" dirty="0" err="1" smtClean="0"/>
              <a:t>perish</a:t>
            </a:r>
            <a:r>
              <a:rPr lang="fr-FR" dirty="0" smtClean="0"/>
              <a:t>: 92</a:t>
            </a:r>
            <a:r>
              <a:rPr lang="fr-FR" dirty="0"/>
              <a:t> % des hommes sans enfant, 88 % des pères et 79 % des femmes sans enfant disent avoir atteint la </a:t>
            </a:r>
            <a:r>
              <a:rPr lang="fr-FR" dirty="0" smtClean="0"/>
              <a:t>norme de publication annuelle </a:t>
            </a:r>
            <a:r>
              <a:rPr lang="fr-FR" dirty="0"/>
              <a:t>qu’ils entrevoient personnellement contre 62 % des mères.</a:t>
            </a:r>
            <a:endParaRPr lang="fr-BE"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Un tiraillement</a:t>
            </a:r>
            <a:endParaRPr lang="fr-BE" dirty="0"/>
          </a:p>
        </p:txBody>
      </p:sp>
      <p:sp>
        <p:nvSpPr>
          <p:cNvPr id="3" name="Espace réservé du contenu 2"/>
          <p:cNvSpPr>
            <a:spLocks noGrp="1"/>
          </p:cNvSpPr>
          <p:nvPr>
            <p:ph idx="1"/>
          </p:nvPr>
        </p:nvSpPr>
        <p:spPr>
          <a:xfrm>
            <a:off x="914400" y="1447800"/>
            <a:ext cx="7772400" cy="5410200"/>
          </a:xfrm>
        </p:spPr>
        <p:txBody>
          <a:bodyPr>
            <a:normAutofit fontScale="92500" lnSpcReduction="10000"/>
          </a:bodyPr>
          <a:lstStyle/>
          <a:p>
            <a:r>
              <a:rPr lang="fr-FR" dirty="0" smtClean="0"/>
              <a:t>Un </a:t>
            </a:r>
            <a:r>
              <a:rPr lang="fr-FR" dirty="0"/>
              <a:t>peu plus de 60 % des chargés de recherches ont une </a:t>
            </a:r>
            <a:r>
              <a:rPr lang="fr-FR" dirty="0" smtClean="0"/>
              <a:t>affiliation à un club (sportif, culturel…), </a:t>
            </a:r>
            <a:r>
              <a:rPr lang="fr-FR" dirty="0"/>
              <a:t>ce taux chute à 26 % pour les pères et 33 % pour les </a:t>
            </a:r>
            <a:r>
              <a:rPr lang="fr-FR" dirty="0" smtClean="0"/>
              <a:t>mères</a:t>
            </a:r>
          </a:p>
          <a:p>
            <a:pPr>
              <a:buNone/>
            </a:pPr>
            <a:r>
              <a:rPr lang="fr-FR" sz="2000" i="1" dirty="0" smtClean="0"/>
              <a:t>Commentaire 19.</a:t>
            </a:r>
            <a:r>
              <a:rPr lang="fr-FR" sz="2000" dirty="0" smtClean="0"/>
              <a:t> </a:t>
            </a:r>
            <a:r>
              <a:rPr lang="fr-FR" sz="2000" b="1" dirty="0" smtClean="0"/>
              <a:t>Au cours de ma carrière, j'ai abandonné toutes mes activités régulières, y compris sportives, pour concilier vie familiale et vie scientifique</a:t>
            </a:r>
            <a:r>
              <a:rPr lang="fr-FR" sz="2000" dirty="0" smtClean="0"/>
              <a:t>. Je ne pars pratiquement plus en vacances à l'étranger, les vacances prises l'étant souvent à des fins pratiques (déménager, garder les enfants en période de vacances scolaires, etc.). Il me reste quelques activités culturelles et sociales, au coup par coup </a:t>
            </a:r>
            <a:r>
              <a:rPr lang="fr-FR" sz="2000" i="1" dirty="0" smtClean="0"/>
              <a:t>(mère).</a:t>
            </a:r>
            <a:endParaRPr lang="fr-FR" sz="2000" dirty="0" smtClean="0"/>
          </a:p>
          <a:p>
            <a:r>
              <a:rPr lang="fr-FR" dirty="0" smtClean="0"/>
              <a:t>Remarquons </a:t>
            </a:r>
            <a:r>
              <a:rPr lang="fr-FR" dirty="0"/>
              <a:t>qu’un peu plus d’une mère sur deux et d’un père sur trois soulignent qu’elle/il ne passe pas assez de temps avec leur(s) enfant(s</a:t>
            </a:r>
            <a:r>
              <a:rPr lang="fr-FR" dirty="0" smtClean="0"/>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Une tension</a:t>
            </a:r>
            <a:endParaRPr lang="fr-BE" dirty="0"/>
          </a:p>
        </p:txBody>
      </p:sp>
      <p:sp>
        <p:nvSpPr>
          <p:cNvPr id="3" name="Espace réservé du contenu 2"/>
          <p:cNvSpPr>
            <a:spLocks noGrp="1"/>
          </p:cNvSpPr>
          <p:nvPr>
            <p:ph idx="1"/>
          </p:nvPr>
        </p:nvSpPr>
        <p:spPr/>
        <p:txBody>
          <a:bodyPr>
            <a:normAutofit fontScale="92500" lnSpcReduction="20000"/>
          </a:bodyPr>
          <a:lstStyle/>
          <a:p>
            <a:r>
              <a:rPr lang="fr-FR" sz="2600" dirty="0" smtClean="0"/>
              <a:t>67 % des répondants jugent que leur vie professionnelle empiète sur leur vie privée et familiale, sentiment présent chez 77 % des mères. </a:t>
            </a:r>
          </a:p>
          <a:p>
            <a:r>
              <a:rPr lang="fr-FR" sz="2600" dirty="0" smtClean="0"/>
              <a:t>Pour 44 % des mères, ce sentiment d’empiétement joue aussi dans l’autre sens : un empiétement de la vie familiale sur la vie professionnelle</a:t>
            </a:r>
          </a:p>
          <a:p>
            <a:r>
              <a:rPr lang="fr-FR" sz="2600" dirty="0" smtClean="0"/>
              <a:t>Pour un peu moins d’une mère sur deux, le vécu d’un conflit entre la vie professionnelle et la vie familiale constitue un facteur qui les inciterait à réorienter leur carrière </a:t>
            </a:r>
          </a:p>
          <a:p>
            <a:r>
              <a:rPr lang="fr-FR" sz="2600" dirty="0" smtClean="0"/>
              <a:t>82 % des mères et 71 % des femmes sans enfant estiment qu’avoir un enfant est un obstacle pour le développement de la carrière, mais ce taux tombe à 46 % pour les hommes sans enfant et 41 % pour les pères</a:t>
            </a:r>
          </a:p>
          <a:p>
            <a:pPr>
              <a:buNone/>
            </a:pPr>
            <a:endParaRPr lang="fr-B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r>
              <a:rPr lang="fr-BE" dirty="0" smtClean="0"/>
              <a:t>La métaphore</a:t>
            </a:r>
            <a:endParaRPr lang="fr-BE" dirty="0"/>
          </a:p>
        </p:txBody>
      </p:sp>
      <p:sp>
        <p:nvSpPr>
          <p:cNvPr id="10" name="Espace réservé du contenu 9"/>
          <p:cNvSpPr>
            <a:spLocks noGrp="1"/>
          </p:cNvSpPr>
          <p:nvPr>
            <p:ph idx="1"/>
          </p:nvPr>
        </p:nvSpPr>
        <p:spPr/>
        <p:txBody>
          <a:bodyPr>
            <a:normAutofit/>
          </a:bodyPr>
          <a:lstStyle/>
          <a:p>
            <a:pPr marL="0" indent="0">
              <a:buNone/>
            </a:pPr>
            <a:r>
              <a:rPr lang="fr-BE" dirty="0" smtClean="0"/>
              <a:t>Le </a:t>
            </a:r>
            <a:r>
              <a:rPr lang="fr-BE" dirty="0"/>
              <a:t>saumon </a:t>
            </a:r>
            <a:r>
              <a:rPr lang="fr-BE" dirty="0" smtClean="0"/>
              <a:t>ayant acquis la maturité nécessaire quitte </a:t>
            </a:r>
            <a:r>
              <a:rPr lang="fr-BE" dirty="0"/>
              <a:t>l'océan poussé par un désir ardent d'atteindre les eaux calmes de la </a:t>
            </a:r>
            <a:r>
              <a:rPr lang="fr-BE" dirty="0" smtClean="0"/>
              <a:t>procréation, mais, auparavant, </a:t>
            </a:r>
            <a:r>
              <a:rPr lang="fr-BE" dirty="0"/>
              <a:t>il doit remonter la rivière tumultueuse </a:t>
            </a:r>
            <a:r>
              <a:rPr lang="fr-BE" dirty="0" smtClean="0"/>
              <a:t>et parsemée d’embûches dans </a:t>
            </a:r>
            <a:r>
              <a:rPr lang="fr-BE" dirty="0"/>
              <a:t>laquelle nombre s'épuiseront avant d'atteindre l'objet de </a:t>
            </a:r>
            <a:r>
              <a:rPr lang="fr-BE"/>
              <a:t>leur </a:t>
            </a:r>
            <a:r>
              <a:rPr lang="fr-BE" smtClean="0"/>
              <a:t>quête. </a:t>
            </a:r>
            <a:r>
              <a:rPr lang="fr-BE" dirty="0" smtClean="0"/>
              <a:t>Ours, pêcheurs et autres prédateurs attendent cette course pour en tirer profit.</a:t>
            </a:r>
            <a:endParaRPr lang="fr-BE" dirty="0"/>
          </a:p>
        </p:txBody>
      </p:sp>
      <p:sp>
        <p:nvSpPr>
          <p:cNvPr id="3" name="Espace réservé du numéro de diapositive 2"/>
          <p:cNvSpPr>
            <a:spLocks noGrp="1"/>
          </p:cNvSpPr>
          <p:nvPr>
            <p:ph type="sldNum" sz="quarter" idx="12"/>
          </p:nvPr>
        </p:nvSpPr>
        <p:spPr/>
        <p:txBody>
          <a:bodyPr/>
          <a:lstStyle/>
          <a:p>
            <a:fld id="{9293B805-698F-4277-A636-41C93758141D}" type="slidenum">
              <a:rPr lang="fr-BE" smtClean="0"/>
              <a:pPr/>
              <a:t>2</a:t>
            </a:fld>
            <a:endParaRPr lang="fr-BE"/>
          </a:p>
        </p:txBody>
      </p:sp>
    </p:spTree>
    <p:extLst>
      <p:ext uri="{BB962C8B-B14F-4D97-AF65-F5344CB8AC3E}">
        <p14:creationId xmlns:p14="http://schemas.microsoft.com/office/powerpoint/2010/main" val="3075633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Des modalités d’atténuation de la tension</a:t>
            </a:r>
            <a:endParaRPr lang="fr-BE" dirty="0"/>
          </a:p>
        </p:txBody>
      </p:sp>
      <p:sp>
        <p:nvSpPr>
          <p:cNvPr id="3" name="Espace réservé du contenu 2"/>
          <p:cNvSpPr>
            <a:spLocks noGrp="1"/>
          </p:cNvSpPr>
          <p:nvPr>
            <p:ph idx="1"/>
          </p:nvPr>
        </p:nvSpPr>
        <p:spPr>
          <a:xfrm>
            <a:off x="225083" y="1417638"/>
            <a:ext cx="8918917" cy="5440362"/>
          </a:xfrm>
        </p:spPr>
        <p:txBody>
          <a:bodyPr>
            <a:noAutofit/>
          </a:bodyPr>
          <a:lstStyle/>
          <a:p>
            <a:r>
              <a:rPr lang="fr-FR" sz="2400" dirty="0" smtClean="0"/>
              <a:t>Peu </a:t>
            </a:r>
            <a:r>
              <a:rPr lang="fr-FR" sz="2400" dirty="0"/>
              <a:t>de chercheurs parents utilisent les mesures légales telles que le congé parental ou le crédit </a:t>
            </a:r>
            <a:r>
              <a:rPr lang="fr-FR" sz="2400" dirty="0" smtClean="0"/>
              <a:t>temps: désavantage compétitif</a:t>
            </a:r>
          </a:p>
          <a:p>
            <a:r>
              <a:rPr lang="fr-FR" sz="2400" dirty="0" smtClean="0"/>
              <a:t>Certains chercheurs adoptent une stratégie de phasage dans leur parcours de vie </a:t>
            </a:r>
          </a:p>
          <a:p>
            <a:r>
              <a:rPr lang="fr-FR" sz="2400" dirty="0" smtClean="0"/>
              <a:t>Le </a:t>
            </a:r>
            <a:r>
              <a:rPr lang="fr-FR" sz="2400" dirty="0"/>
              <a:t>sentiment d’être soutenu par les collègues </a:t>
            </a:r>
            <a:r>
              <a:rPr lang="fr-FR" sz="2400" dirty="0" smtClean="0"/>
              <a:t>est largement </a:t>
            </a:r>
            <a:r>
              <a:rPr lang="fr-FR" sz="2400" dirty="0"/>
              <a:t>souligné (75 % pour l’ensemble de l’échantillon), mais il diminue à 64 % quant au soutien des supérieurs directs et chute à 27 % quant au soutien institutionnel (université ou FNRS</a:t>
            </a:r>
            <a:r>
              <a:rPr lang="fr-FR" sz="2400" dirty="0" smtClean="0"/>
              <a:t>) : les pères se sentent plus soutenus</a:t>
            </a:r>
          </a:p>
          <a:p>
            <a:r>
              <a:rPr lang="fr-FR" sz="2400" dirty="0" smtClean="0"/>
              <a:t>L’intégration des temporalités </a:t>
            </a:r>
            <a:r>
              <a:rPr lang="fr-FR" sz="2400" dirty="0"/>
              <a:t>professionnelle et </a:t>
            </a:r>
            <a:r>
              <a:rPr lang="fr-FR" sz="2400" dirty="0" smtClean="0"/>
              <a:t>privée </a:t>
            </a:r>
            <a:r>
              <a:rPr lang="fr-FR" sz="2400" dirty="0"/>
              <a:t>est une stratégie importante pour gérer cette tension </a:t>
            </a:r>
            <a:endParaRPr lang="fr-FR" sz="2400" dirty="0" smtClean="0"/>
          </a:p>
          <a:p>
            <a:r>
              <a:rPr lang="fr-FR" sz="2400" dirty="0" smtClean="0"/>
              <a:t>Un </a:t>
            </a:r>
            <a:r>
              <a:rPr lang="fr-FR" sz="2400" dirty="0"/>
              <a:t>effet pervers : la difficulté à déconnecter du travail, le chercheur ne disposant ni de frontières spatio-temporelles pour le limiter ni de normes de productivité explicitement </a:t>
            </a:r>
            <a:r>
              <a:rPr lang="fr-FR" sz="2400" dirty="0" smtClean="0"/>
              <a:t>établies </a:t>
            </a:r>
            <a:endParaRPr lang="fr-BE"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normAutofit/>
          </a:bodyPr>
          <a:lstStyle/>
          <a:p>
            <a:r>
              <a:rPr lang="fr-BE" dirty="0" smtClean="0"/>
              <a:t>Mères versus Pères (tendances)</a:t>
            </a:r>
            <a:endParaRPr lang="fr-BE" dirty="0"/>
          </a:p>
        </p:txBody>
      </p:sp>
      <p:sp>
        <p:nvSpPr>
          <p:cNvPr id="8" name="Espace réservé du texte 7"/>
          <p:cNvSpPr>
            <a:spLocks noGrp="1"/>
          </p:cNvSpPr>
          <p:nvPr>
            <p:ph type="body" idx="1"/>
          </p:nvPr>
        </p:nvSpPr>
        <p:spPr/>
        <p:txBody>
          <a:bodyPr/>
          <a:lstStyle/>
          <a:p>
            <a:r>
              <a:rPr lang="fr-BE" dirty="0" smtClean="0"/>
              <a:t>Mères</a:t>
            </a:r>
            <a:endParaRPr lang="fr-BE" dirty="0"/>
          </a:p>
        </p:txBody>
      </p:sp>
      <p:sp>
        <p:nvSpPr>
          <p:cNvPr id="9" name="Espace réservé du contenu 8"/>
          <p:cNvSpPr>
            <a:spLocks noGrp="1"/>
          </p:cNvSpPr>
          <p:nvPr>
            <p:ph sz="half" idx="2"/>
          </p:nvPr>
        </p:nvSpPr>
        <p:spPr>
          <a:xfrm>
            <a:off x="539552" y="2247900"/>
            <a:ext cx="4108648" cy="4349452"/>
          </a:xfrm>
        </p:spPr>
        <p:txBody>
          <a:bodyPr>
            <a:normAutofit/>
          </a:bodyPr>
          <a:lstStyle/>
          <a:p>
            <a:r>
              <a:rPr lang="fr-FR" sz="2000" dirty="0" smtClean="0"/>
              <a:t>une limitation des séjours à l’étranger</a:t>
            </a:r>
          </a:p>
          <a:p>
            <a:r>
              <a:rPr lang="fr-FR" sz="2000" dirty="0" smtClean="0"/>
              <a:t>un temps de travail moindre mais temps domestique supérieur</a:t>
            </a:r>
          </a:p>
          <a:p>
            <a:r>
              <a:rPr lang="fr-FR" sz="2000" dirty="0" smtClean="0"/>
              <a:t>une plus grande difficulté à rencontrer les normes de publication</a:t>
            </a:r>
          </a:p>
          <a:p>
            <a:r>
              <a:rPr lang="fr-FR" sz="2000" dirty="0" smtClean="0"/>
              <a:t>une estimation faible d’obtenir un mandat permanent</a:t>
            </a:r>
          </a:p>
          <a:p>
            <a:r>
              <a:rPr lang="fr-FR" sz="2000" dirty="0" smtClean="0"/>
              <a:t>une tension travail/famille forte</a:t>
            </a:r>
          </a:p>
          <a:p>
            <a:pPr>
              <a:buNone/>
            </a:pPr>
            <a:r>
              <a:rPr lang="fr-FR" sz="2000" dirty="0" smtClean="0">
                <a:sym typeface="Wingdings" pitchFamily="2" charset="2"/>
              </a:rPr>
              <a:t> Jeu à somme nulle</a:t>
            </a:r>
            <a:endParaRPr lang="fr-FR" sz="2000" dirty="0" smtClean="0"/>
          </a:p>
          <a:p>
            <a:endParaRPr lang="fr-BE" dirty="0"/>
          </a:p>
        </p:txBody>
      </p:sp>
      <p:sp>
        <p:nvSpPr>
          <p:cNvPr id="10" name="Espace réservé du texte 9"/>
          <p:cNvSpPr>
            <a:spLocks noGrp="1"/>
          </p:cNvSpPr>
          <p:nvPr>
            <p:ph type="body" sz="quarter" idx="3"/>
          </p:nvPr>
        </p:nvSpPr>
        <p:spPr/>
        <p:txBody>
          <a:bodyPr/>
          <a:lstStyle/>
          <a:p>
            <a:r>
              <a:rPr lang="fr-BE" dirty="0" smtClean="0"/>
              <a:t>Pères</a:t>
            </a:r>
            <a:endParaRPr lang="fr-BE" dirty="0"/>
          </a:p>
        </p:txBody>
      </p:sp>
      <p:sp>
        <p:nvSpPr>
          <p:cNvPr id="11" name="Espace réservé du contenu 10"/>
          <p:cNvSpPr>
            <a:spLocks noGrp="1"/>
          </p:cNvSpPr>
          <p:nvPr>
            <p:ph sz="quarter" idx="4"/>
          </p:nvPr>
        </p:nvSpPr>
        <p:spPr>
          <a:xfrm>
            <a:off x="4648200" y="2247900"/>
            <a:ext cx="4495800" cy="4421460"/>
          </a:xfrm>
        </p:spPr>
        <p:txBody>
          <a:bodyPr>
            <a:noAutofit/>
          </a:bodyPr>
          <a:lstStyle/>
          <a:p>
            <a:r>
              <a:rPr lang="fr-FR" sz="2000" dirty="0" smtClean="0"/>
              <a:t>limitation des séjours à l’étranger, mais disent travailler en moyenne plus que les mères (mois que les autres cependant</a:t>
            </a:r>
          </a:p>
          <a:p>
            <a:r>
              <a:rPr lang="fr-FR" sz="2000" dirty="0" smtClean="0"/>
              <a:t>vivent mieux que les autres le contexte de concurrence,</a:t>
            </a:r>
          </a:p>
          <a:p>
            <a:r>
              <a:rPr lang="fr-FR" sz="2000" dirty="0" smtClean="0"/>
              <a:t>estiment très majoritairement rencontrer les normes de publication </a:t>
            </a:r>
          </a:p>
          <a:p>
            <a:r>
              <a:rPr lang="fr-FR" sz="2000" dirty="0" smtClean="0"/>
              <a:t>sont les plus optimistes quant à la probabilité d’être chercheur ou académique permanent</a:t>
            </a:r>
          </a:p>
          <a:p>
            <a:r>
              <a:rPr lang="fr-FR" sz="2000" dirty="0" smtClean="0"/>
              <a:t>se sentent plus soutenus : à la fois du côté familial et du côté professionnel</a:t>
            </a:r>
          </a:p>
          <a:p>
            <a:pPr>
              <a:buNone/>
            </a:pPr>
            <a:r>
              <a:rPr lang="fr-FR" sz="2000" dirty="0" smtClean="0">
                <a:sym typeface="Wingdings" pitchFamily="2" charset="2"/>
              </a:rPr>
              <a:t> Jeu à somme positive</a:t>
            </a:r>
            <a:endParaRPr lang="fr-BE"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Trois logiques d’interférence </a:t>
            </a:r>
            <a:r>
              <a:rPr lang="fr-CA" dirty="0" smtClean="0"/>
              <a:t>parentalité/carrière</a:t>
            </a:r>
            <a:endParaRPr lang="fr-BE" dirty="0"/>
          </a:p>
        </p:txBody>
      </p:sp>
      <p:sp>
        <p:nvSpPr>
          <p:cNvPr id="3" name="Espace réservé du contenu 2"/>
          <p:cNvSpPr>
            <a:spLocks noGrp="1"/>
          </p:cNvSpPr>
          <p:nvPr>
            <p:ph idx="1"/>
          </p:nvPr>
        </p:nvSpPr>
        <p:spPr/>
        <p:txBody>
          <a:bodyPr>
            <a:normAutofit/>
          </a:bodyPr>
          <a:lstStyle/>
          <a:p>
            <a:r>
              <a:rPr lang="fr-CA" dirty="0"/>
              <a:t>Quand parentalité et travail se renforcent (logique de renforcement</a:t>
            </a:r>
            <a:r>
              <a:rPr lang="fr-CA" dirty="0" smtClean="0"/>
              <a:t>)</a:t>
            </a:r>
          </a:p>
          <a:p>
            <a:r>
              <a:rPr lang="fr-CA" dirty="0" smtClean="0"/>
              <a:t>Quand </a:t>
            </a:r>
            <a:r>
              <a:rPr lang="fr-CA" dirty="0"/>
              <a:t>la parentalité apaise et libère des inquiétudes de la carrière (logique d’apaisement</a:t>
            </a:r>
            <a:r>
              <a:rPr lang="fr-CA" dirty="0" smtClean="0"/>
              <a:t>)</a:t>
            </a:r>
          </a:p>
          <a:p>
            <a:r>
              <a:rPr lang="fr-CA" dirty="0"/>
              <a:t>Quand la parentalité recadre sous contrainte l’investissement professionnel (logique de recadrage).</a:t>
            </a:r>
            <a:endParaRPr lang="fr-BE" dirty="0"/>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22</a:t>
            </a:fld>
            <a:endParaRPr lang="fr-FR">
              <a:solidFill>
                <a:prstClr val="black">
                  <a:tint val="75000"/>
                </a:prstClr>
              </a:solidFill>
            </a:endParaRPr>
          </a:p>
        </p:txBody>
      </p:sp>
    </p:spTree>
    <p:extLst>
      <p:ext uri="{BB962C8B-B14F-4D97-AF65-F5344CB8AC3E}">
        <p14:creationId xmlns:p14="http://schemas.microsoft.com/office/powerpoint/2010/main" val="35348741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
          <p:cNvSpPr>
            <a:spLocks noGrp="1"/>
          </p:cNvSpPr>
          <p:nvPr>
            <p:ph type="title"/>
          </p:nvPr>
        </p:nvSpPr>
        <p:spPr>
          <a:xfrm>
            <a:off x="115459" y="349268"/>
            <a:ext cx="9144000" cy="833180"/>
          </a:xfrm>
        </p:spPr>
        <p:txBody>
          <a:bodyPr>
            <a:noAutofit/>
          </a:bodyPr>
          <a:lstStyle/>
          <a:p>
            <a:pPr marL="514350" indent="-514350" fontAlgn="auto">
              <a:spcAft>
                <a:spcPts val="1200"/>
              </a:spcAft>
              <a:defRPr/>
            </a:pPr>
            <a:r>
              <a:rPr lang="fr-FR" sz="2800" dirty="0" smtClean="0"/>
              <a:t>4 logiques dans le rapport à la carriere scientifique</a:t>
            </a:r>
            <a:endParaRPr lang="fr-FR" sz="2800" dirty="0" smtClean="0">
              <a:solidFill>
                <a:srgbClr val="000000"/>
              </a:solidFill>
            </a:endParaRP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23</a:t>
            </a:fld>
            <a:endParaRPr lang="fr-FR">
              <a:solidFill>
                <a:prstClr val="black">
                  <a:tint val="75000"/>
                </a:prstClr>
              </a:solidFill>
            </a:endParaRPr>
          </a:p>
        </p:txBody>
      </p:sp>
      <p:sp>
        <p:nvSpPr>
          <p:cNvPr id="12" name="Espace réservé du contenu 2"/>
          <p:cNvSpPr txBox="1">
            <a:spLocks/>
          </p:cNvSpPr>
          <p:nvPr/>
        </p:nvSpPr>
        <p:spPr>
          <a:xfrm>
            <a:off x="508000" y="1379190"/>
            <a:ext cx="8051800" cy="4828705"/>
          </a:xfrm>
          <a:prstGeom prst="rect">
            <a:avLst/>
          </a:prstGeom>
          <a:solidFill>
            <a:schemeClr val="bg1">
              <a:lumMod val="65000"/>
              <a:alpha val="60000"/>
            </a:schemeClr>
          </a:solidFill>
          <a:ln>
            <a:solidFill>
              <a:schemeClr val="tx1">
                <a:lumMod val="65000"/>
                <a:lumOff val="35000"/>
              </a:schemeClr>
            </a:solidFill>
          </a:ln>
        </p:spPr>
        <p:txBody>
          <a:bodyPr vert="horz" lIns="216000" tIns="93600" rIns="216000" bIns="93600" rtlCol="0">
            <a:noAutofit/>
          </a:bodyPr>
          <a:lstStyle/>
          <a:p>
            <a:pPr marL="85725" algn="ctr">
              <a:spcAft>
                <a:spcPts val="2400"/>
              </a:spcAft>
            </a:pPr>
            <a:r>
              <a:rPr lang="fr-FR" sz="2400" b="1" cap="all" dirty="0" smtClean="0">
                <a:solidFill>
                  <a:prstClr val="black"/>
                </a:solidFill>
              </a:rPr>
              <a:t>Continuum entre engagement et désengagement</a:t>
            </a:r>
          </a:p>
          <a:p>
            <a:pPr marL="542925" indent="-457200" algn="just">
              <a:spcAft>
                <a:spcPts val="600"/>
              </a:spcAft>
              <a:buFont typeface="+mj-lt"/>
              <a:buAutoNum type="arabicPeriod"/>
            </a:pPr>
            <a:r>
              <a:rPr lang="fr-FR" sz="2400" b="1" dirty="0" smtClean="0">
                <a:solidFill>
                  <a:prstClr val="black"/>
                </a:solidFill>
              </a:rPr>
              <a:t>Le rapport engagé au métier</a:t>
            </a:r>
          </a:p>
          <a:p>
            <a:pPr marL="1000125" lvl="1" indent="-457200" algn="just">
              <a:spcAft>
                <a:spcPts val="1800"/>
              </a:spcAft>
            </a:pPr>
            <a:r>
              <a:rPr lang="fr-FR" sz="2400" dirty="0" smtClean="0">
                <a:solidFill>
                  <a:prstClr val="black"/>
                </a:solidFill>
              </a:rPr>
              <a:t>la recherche comme priorité de vie</a:t>
            </a:r>
          </a:p>
          <a:p>
            <a:pPr marL="542925" indent="-457200" algn="just">
              <a:spcAft>
                <a:spcPts val="600"/>
              </a:spcAft>
              <a:buFont typeface="+mj-lt"/>
              <a:buAutoNum type="arabicPeriod"/>
            </a:pPr>
            <a:r>
              <a:rPr lang="fr-FR" sz="2400" b="1" dirty="0" smtClean="0">
                <a:solidFill>
                  <a:prstClr val="black"/>
                </a:solidFill>
              </a:rPr>
              <a:t>Le rapport optimiste au métier</a:t>
            </a:r>
          </a:p>
          <a:p>
            <a:pPr marL="1000125" lvl="1" indent="-457200" algn="just">
              <a:spcAft>
                <a:spcPts val="1800"/>
              </a:spcAft>
            </a:pPr>
            <a:r>
              <a:rPr lang="fr-FR" sz="2400" dirty="0" smtClean="0">
                <a:solidFill>
                  <a:prstClr val="black"/>
                </a:solidFill>
              </a:rPr>
              <a:t>la conciliation travail-famille</a:t>
            </a:r>
          </a:p>
          <a:p>
            <a:pPr marL="542925" indent="-457200" algn="just">
              <a:spcAft>
                <a:spcPts val="600"/>
              </a:spcAft>
              <a:buFont typeface="+mj-lt"/>
              <a:buAutoNum type="arabicPeriod"/>
            </a:pPr>
            <a:r>
              <a:rPr lang="fr-FR" sz="2400" b="1" dirty="0" smtClean="0">
                <a:solidFill>
                  <a:prstClr val="black"/>
                </a:solidFill>
              </a:rPr>
              <a:t>Le rapport ambivalent au métier</a:t>
            </a:r>
          </a:p>
          <a:p>
            <a:pPr marL="1000125" lvl="1" indent="-457200" algn="just">
              <a:spcAft>
                <a:spcPts val="1800"/>
              </a:spcAft>
            </a:pPr>
            <a:r>
              <a:rPr lang="fr-FR" sz="2400" dirty="0" smtClean="0">
                <a:solidFill>
                  <a:prstClr val="black"/>
                </a:solidFill>
              </a:rPr>
              <a:t>le conflit travail-famille</a:t>
            </a:r>
          </a:p>
          <a:p>
            <a:pPr marL="542925" indent="-457200" algn="just">
              <a:spcAft>
                <a:spcPts val="600"/>
              </a:spcAft>
              <a:buFont typeface="+mj-lt"/>
              <a:buAutoNum type="arabicPeriod"/>
            </a:pPr>
            <a:r>
              <a:rPr lang="fr-FR" sz="2400" b="1" dirty="0" smtClean="0">
                <a:solidFill>
                  <a:prstClr val="black"/>
                </a:solidFill>
              </a:rPr>
              <a:t>Le rapport désengagé et distant au métier</a:t>
            </a:r>
          </a:p>
          <a:p>
            <a:pPr marL="1000125" lvl="1" indent="-457200" algn="just">
              <a:spcAft>
                <a:spcPts val="600"/>
              </a:spcAft>
            </a:pPr>
            <a:r>
              <a:rPr lang="fr-FR" sz="2400" dirty="0" smtClean="0">
                <a:solidFill>
                  <a:prstClr val="black"/>
                </a:solidFill>
              </a:rPr>
              <a:t>incertitude en relation à la carrière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234950" y="274458"/>
            <a:ext cx="8572500" cy="833180"/>
          </a:xfrm>
        </p:spPr>
        <p:txBody>
          <a:bodyPr>
            <a:noAutofit/>
          </a:bodyPr>
          <a:lstStyle/>
          <a:p>
            <a:pPr marL="85725">
              <a:spcAft>
                <a:spcPts val="600"/>
              </a:spcAft>
            </a:pPr>
            <a:r>
              <a:rPr lang="fr-FR" sz="2800" dirty="0" smtClean="0"/>
              <a:t>(1) Le rapport engagé au metier de chercheur : </a:t>
            </a:r>
            <a:br>
              <a:rPr lang="fr-FR" sz="2800" dirty="0" smtClean="0"/>
            </a:br>
            <a:r>
              <a:rPr lang="fr-FR" sz="2800" dirty="0" smtClean="0"/>
              <a:t>	la recherche comme priorité de vie</a:t>
            </a: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24</a:t>
            </a:fld>
            <a:endParaRPr lang="fr-FR">
              <a:solidFill>
                <a:prstClr val="black">
                  <a:tint val="75000"/>
                </a:prstClr>
              </a:solidFill>
            </a:endParaRPr>
          </a:p>
        </p:txBody>
      </p:sp>
      <p:sp>
        <p:nvSpPr>
          <p:cNvPr id="13" name="Espace réservé du contenu 2"/>
          <p:cNvSpPr txBox="1">
            <a:spLocks/>
          </p:cNvSpPr>
          <p:nvPr/>
        </p:nvSpPr>
        <p:spPr>
          <a:xfrm>
            <a:off x="300926" y="1314633"/>
            <a:ext cx="8572500" cy="5406842"/>
          </a:xfrm>
          <a:prstGeom prst="rect">
            <a:avLst/>
          </a:prstGeom>
          <a:solidFill>
            <a:schemeClr val="accent2">
              <a:lumMod val="40000"/>
              <a:lumOff val="60000"/>
            </a:schemeClr>
          </a:solidFill>
          <a:ln>
            <a:solidFill>
              <a:schemeClr val="tx1">
                <a:lumMod val="65000"/>
                <a:lumOff val="35000"/>
              </a:schemeClr>
            </a:solidFill>
          </a:ln>
        </p:spPr>
        <p:txBody>
          <a:bodyPr vert="horz" lIns="216000" tIns="93600" rIns="216000" bIns="93600" rtlCol="0">
            <a:noAutofit/>
          </a:bodyPr>
          <a:lstStyle/>
          <a:p>
            <a:pPr marL="85725" algn="just">
              <a:spcAft>
                <a:spcPts val="600"/>
              </a:spcAft>
            </a:pPr>
            <a:r>
              <a:rPr lang="fr-FR" sz="2400" dirty="0" smtClean="0">
                <a:solidFill>
                  <a:prstClr val="black"/>
                </a:solidFill>
              </a:rPr>
              <a:t>La recherche se définit par </a:t>
            </a:r>
          </a:p>
          <a:p>
            <a:pPr marL="542925" lvl="1" algn="just">
              <a:spcAft>
                <a:spcPts val="600"/>
              </a:spcAft>
            </a:pPr>
            <a:r>
              <a:rPr lang="fr-FR" sz="2400" dirty="0" smtClean="0">
                <a:solidFill>
                  <a:prstClr val="black"/>
                </a:solidFill>
              </a:rPr>
              <a:t>un fort investissement temporel et subjectif</a:t>
            </a:r>
          </a:p>
          <a:p>
            <a:pPr marL="542925" lvl="1" algn="just">
              <a:spcAft>
                <a:spcPts val="600"/>
              </a:spcAft>
            </a:pPr>
            <a:r>
              <a:rPr lang="fr-FR" sz="2400" dirty="0" smtClean="0">
                <a:solidFill>
                  <a:prstClr val="black"/>
                </a:solidFill>
              </a:rPr>
              <a:t>investissement qui va de pair avec l’acceptation que la recherche se fasse au détriment de la vie privée</a:t>
            </a:r>
          </a:p>
          <a:p>
            <a:pPr marL="85725" algn="just">
              <a:spcAft>
                <a:spcPts val="600"/>
              </a:spcAft>
            </a:pPr>
            <a:r>
              <a:rPr lang="fr-FR" sz="2400" dirty="0" smtClean="0">
                <a:solidFill>
                  <a:prstClr val="black"/>
                </a:solidFill>
              </a:rPr>
              <a:t>Le métier</a:t>
            </a:r>
          </a:p>
          <a:p>
            <a:pPr marL="542925" lvl="1" algn="just">
              <a:spcAft>
                <a:spcPts val="600"/>
              </a:spcAft>
            </a:pPr>
            <a:r>
              <a:rPr lang="fr-FR" sz="2400" dirty="0" smtClean="0">
                <a:solidFill>
                  <a:prstClr val="black"/>
                </a:solidFill>
              </a:rPr>
              <a:t>est vécu sur les régistres de la « passion » et/ou d’une « ambition » de réussite</a:t>
            </a:r>
          </a:p>
          <a:p>
            <a:pPr marL="542925" lvl="1" algn="just">
              <a:spcAft>
                <a:spcPts val="1800"/>
              </a:spcAft>
            </a:pPr>
            <a:r>
              <a:rPr lang="fr-FR" sz="2400" dirty="0" smtClean="0">
                <a:solidFill>
                  <a:prstClr val="black"/>
                </a:solidFill>
              </a:rPr>
              <a:t>représente une priorité de vie</a:t>
            </a:r>
          </a:p>
          <a:p>
            <a:pPr marL="85725" algn="just">
              <a:spcAft>
                <a:spcPts val="600"/>
              </a:spcAft>
            </a:pPr>
            <a:r>
              <a:rPr lang="fr-FR" sz="2400" dirty="0" smtClean="0"/>
              <a:t>Cette logique principalement présente chez </a:t>
            </a:r>
          </a:p>
          <a:p>
            <a:pPr marL="542925" lvl="1" algn="just">
              <a:spcAft>
                <a:spcPts val="600"/>
              </a:spcAft>
            </a:pPr>
            <a:r>
              <a:rPr lang="fr-FR" sz="2400" dirty="0" smtClean="0"/>
              <a:t>les chercheurs célibataires </a:t>
            </a:r>
          </a:p>
          <a:p>
            <a:pPr marL="542925" lvl="1" algn="just">
              <a:spcAft>
                <a:spcPts val="600"/>
              </a:spcAft>
            </a:pPr>
            <a:r>
              <a:rPr lang="fr-FR" sz="2400" dirty="0" smtClean="0"/>
              <a:t>les pères qui sont dans un schéma traditionnel du « travail avant toute chose » avec le soutien de leur conjointe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234950" y="274458"/>
            <a:ext cx="8572500" cy="833180"/>
          </a:xfrm>
        </p:spPr>
        <p:txBody>
          <a:bodyPr>
            <a:noAutofit/>
          </a:bodyPr>
          <a:lstStyle/>
          <a:p>
            <a:pPr marL="85725">
              <a:spcAft>
                <a:spcPts val="600"/>
              </a:spcAft>
            </a:pPr>
            <a:r>
              <a:rPr lang="fr-FR" sz="2800" dirty="0" smtClean="0"/>
              <a:t>(1) Le rapport engagé au metier de chercheur : </a:t>
            </a:r>
            <a:br>
              <a:rPr lang="fr-FR" sz="2800" dirty="0" smtClean="0"/>
            </a:br>
            <a:r>
              <a:rPr lang="fr-FR" sz="2800" dirty="0" smtClean="0"/>
              <a:t>	la recherche comme priorité de vie</a:t>
            </a: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25</a:t>
            </a:fld>
            <a:endParaRPr lang="fr-FR">
              <a:solidFill>
                <a:prstClr val="black">
                  <a:tint val="75000"/>
                </a:prstClr>
              </a:solidFill>
            </a:endParaRPr>
          </a:p>
        </p:txBody>
      </p:sp>
      <p:sp>
        <p:nvSpPr>
          <p:cNvPr id="13" name="Espace réservé du contenu 2"/>
          <p:cNvSpPr txBox="1">
            <a:spLocks/>
          </p:cNvSpPr>
          <p:nvPr/>
        </p:nvSpPr>
        <p:spPr>
          <a:xfrm>
            <a:off x="451808" y="1248653"/>
            <a:ext cx="8234992" cy="5357357"/>
          </a:xfrm>
          <a:prstGeom prst="rect">
            <a:avLst/>
          </a:prstGeom>
          <a:solidFill>
            <a:schemeClr val="accent2">
              <a:lumMod val="40000"/>
              <a:lumOff val="60000"/>
            </a:schemeClr>
          </a:solidFill>
          <a:ln>
            <a:solidFill>
              <a:schemeClr val="tx1">
                <a:lumMod val="65000"/>
                <a:lumOff val="35000"/>
              </a:schemeClr>
            </a:solidFill>
          </a:ln>
        </p:spPr>
        <p:txBody>
          <a:bodyPr vert="horz" lIns="216000" tIns="93600" rIns="216000" bIns="93600" rtlCol="0">
            <a:noAutofit/>
          </a:bodyPr>
          <a:lstStyle/>
          <a:p>
            <a:pPr marL="85725" algn="just">
              <a:spcAft>
                <a:spcPts val="600"/>
              </a:spcAft>
            </a:pPr>
            <a:r>
              <a:rPr lang="fr-FR" sz="2400" dirty="0" smtClean="0"/>
              <a:t>Cependant logique présente aussi chez femme / mère</a:t>
            </a:r>
          </a:p>
          <a:p>
            <a:pPr marL="85725" algn="just">
              <a:spcAft>
                <a:spcPts val="600"/>
              </a:spcAft>
            </a:pPr>
            <a:r>
              <a:rPr lang="fr-FR" sz="2400" dirty="0" smtClean="0"/>
              <a:t>FLORENCE - mère</a:t>
            </a:r>
          </a:p>
          <a:p>
            <a:pPr marL="85725" algn="just">
              <a:spcAft>
                <a:spcPts val="1200"/>
              </a:spcAft>
            </a:pPr>
            <a:r>
              <a:rPr lang="fr-FR" sz="2400" dirty="0" smtClean="0">
                <a:solidFill>
                  <a:prstClr val="black">
                    <a:lumMod val="65000"/>
                    <a:lumOff val="35000"/>
                  </a:prstClr>
                </a:solidFill>
              </a:rPr>
              <a:t>« </a:t>
            </a:r>
            <a:r>
              <a:rPr lang="fr-FR" sz="2400" i="1" dirty="0" smtClean="0">
                <a:solidFill>
                  <a:prstClr val="black">
                    <a:lumMod val="65000"/>
                    <a:lumOff val="35000"/>
                  </a:prstClr>
                </a:solidFill>
              </a:rPr>
              <a:t>réussir en tant que femme</a:t>
            </a:r>
            <a:r>
              <a:rPr lang="fr-FR" sz="2400" dirty="0" smtClean="0">
                <a:solidFill>
                  <a:prstClr val="black">
                    <a:lumMod val="65000"/>
                    <a:lumOff val="35000"/>
                  </a:prstClr>
                </a:solidFill>
              </a:rPr>
              <a:t> »</a:t>
            </a:r>
          </a:p>
          <a:p>
            <a:pPr marL="542925" lvl="1" algn="just">
              <a:spcAft>
                <a:spcPts val="600"/>
              </a:spcAft>
            </a:pPr>
            <a:r>
              <a:rPr lang="fr-FR" sz="2000" dirty="0" smtClean="0">
                <a:solidFill>
                  <a:prstClr val="black">
                    <a:lumMod val="65000"/>
                    <a:lumOff val="35000"/>
                  </a:prstClr>
                </a:solidFill>
              </a:rPr>
              <a:t>« être toujours à la pointe » dans le travail</a:t>
            </a:r>
          </a:p>
          <a:p>
            <a:pPr marL="542925" lvl="1" algn="just">
              <a:spcAft>
                <a:spcPts val="600"/>
              </a:spcAft>
            </a:pPr>
            <a:r>
              <a:rPr lang="fr-FR" sz="2000" dirty="0" smtClean="0">
                <a:solidFill>
                  <a:prstClr val="black">
                    <a:lumMod val="65000"/>
                    <a:lumOff val="35000"/>
                  </a:prstClr>
                </a:solidFill>
              </a:rPr>
              <a:t>« les femmes ont un manque d’ambition »</a:t>
            </a:r>
          </a:p>
          <a:p>
            <a:pPr marL="542925" lvl="1" algn="just">
              <a:spcAft>
                <a:spcPts val="2400"/>
              </a:spcAft>
            </a:pPr>
            <a:r>
              <a:rPr lang="fr-FR" sz="2000" dirty="0" smtClean="0">
                <a:solidFill>
                  <a:prstClr val="black">
                    <a:lumMod val="65000"/>
                    <a:lumOff val="35000"/>
                  </a:prstClr>
                </a:solidFill>
              </a:rPr>
              <a:t>le congé maternité est décrit comme une « perte de temps » qui pénalise la carrière des femmes</a:t>
            </a:r>
            <a:endParaRPr lang="fr-FR" sz="2400" dirty="0" smtClean="0"/>
          </a:p>
          <a:p>
            <a:pPr marL="85725" algn="just">
              <a:spcAft>
                <a:spcPts val="600"/>
              </a:spcAft>
            </a:pPr>
            <a:r>
              <a:rPr lang="fr-FR" sz="2400" dirty="0" smtClean="0"/>
              <a:t>origine sociale favorisée </a:t>
            </a:r>
          </a:p>
          <a:p>
            <a:pPr marL="85725" algn="just">
              <a:spcAft>
                <a:spcPts val="600"/>
              </a:spcAft>
            </a:pPr>
            <a:r>
              <a:rPr lang="fr-FR" sz="2400" dirty="0" smtClean="0"/>
              <a:t>mère et grand-mère universitaires – références importantes associées au discours de la volonté de réussir </a:t>
            </a:r>
          </a:p>
          <a:p>
            <a:pPr marL="85725" algn="just">
              <a:spcAft>
                <a:spcPts val="1800"/>
              </a:spcAft>
            </a:pPr>
            <a:r>
              <a:rPr lang="fr-FR" sz="2400" dirty="0" smtClean="0"/>
              <a:t>mari chercheur – soutien pour la mobilité internationale (</a:t>
            </a:r>
            <a:r>
              <a:rPr lang="fr-FR" sz="2400" dirty="0" err="1" smtClean="0"/>
              <a:t>postdoctorat</a:t>
            </a:r>
            <a:r>
              <a:rPr lang="fr-FR" sz="2400" dirty="0" smtClean="0"/>
              <a:t> dans une prestigieuse université américaine)</a:t>
            </a:r>
            <a:endParaRPr lang="fr-FR" sz="1600" dirty="0" smtClean="0">
              <a:solidFill>
                <a:prstClr val="black"/>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352425" y="248363"/>
            <a:ext cx="8572500" cy="833180"/>
          </a:xfrm>
        </p:spPr>
        <p:txBody>
          <a:bodyPr>
            <a:noAutofit/>
          </a:bodyPr>
          <a:lstStyle/>
          <a:p>
            <a:pPr marL="85725">
              <a:spcAft>
                <a:spcPts val="600"/>
              </a:spcAft>
            </a:pPr>
            <a:r>
              <a:rPr lang="fr-FR" sz="2800" dirty="0" smtClean="0"/>
              <a:t>(2) Le rapport optimiste au métier de chercheur :</a:t>
            </a:r>
            <a:br>
              <a:rPr lang="fr-FR" sz="2800" dirty="0" smtClean="0"/>
            </a:br>
            <a:r>
              <a:rPr lang="fr-FR" sz="2800" dirty="0" smtClean="0"/>
              <a:t>	la conciliation travail-famille</a:t>
            </a: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26</a:t>
            </a:fld>
            <a:endParaRPr lang="fr-FR">
              <a:solidFill>
                <a:prstClr val="black">
                  <a:tint val="75000"/>
                </a:prstClr>
              </a:solidFill>
            </a:endParaRPr>
          </a:p>
        </p:txBody>
      </p:sp>
      <p:sp>
        <p:nvSpPr>
          <p:cNvPr id="13" name="Espace réservé du contenu 2"/>
          <p:cNvSpPr txBox="1">
            <a:spLocks/>
          </p:cNvSpPr>
          <p:nvPr/>
        </p:nvSpPr>
        <p:spPr>
          <a:xfrm>
            <a:off x="406400" y="1231900"/>
            <a:ext cx="8407400" cy="5441950"/>
          </a:xfrm>
          <a:prstGeom prst="rect">
            <a:avLst/>
          </a:prstGeom>
          <a:solidFill>
            <a:schemeClr val="accent6">
              <a:lumMod val="40000"/>
              <a:lumOff val="60000"/>
            </a:schemeClr>
          </a:solidFill>
          <a:ln>
            <a:solidFill>
              <a:schemeClr val="tx1">
                <a:lumMod val="65000"/>
                <a:lumOff val="35000"/>
              </a:schemeClr>
            </a:solidFill>
          </a:ln>
        </p:spPr>
        <p:txBody>
          <a:bodyPr vert="horz" lIns="216000" tIns="93600" rIns="216000" bIns="93600" rtlCol="0">
            <a:noAutofit/>
          </a:bodyPr>
          <a:lstStyle/>
          <a:p>
            <a:pPr marL="85725" algn="just"/>
            <a:r>
              <a:rPr lang="fr-FR" sz="2400" dirty="0" smtClean="0">
                <a:solidFill>
                  <a:prstClr val="black"/>
                </a:solidFill>
              </a:rPr>
              <a:t>La recherche</a:t>
            </a:r>
          </a:p>
          <a:p>
            <a:pPr marL="542925" lvl="1" algn="just"/>
            <a:r>
              <a:rPr lang="fr-FR" sz="2400" dirty="0" smtClean="0">
                <a:solidFill>
                  <a:prstClr val="black"/>
                </a:solidFill>
              </a:rPr>
              <a:t>représente une activité exigeante </a:t>
            </a:r>
          </a:p>
          <a:p>
            <a:pPr marL="542925" lvl="1" algn="just">
              <a:spcAft>
                <a:spcPts val="1200"/>
              </a:spcAft>
            </a:pPr>
            <a:r>
              <a:rPr lang="fr-FR" sz="2400" dirty="0" smtClean="0">
                <a:solidFill>
                  <a:prstClr val="black"/>
                </a:solidFill>
              </a:rPr>
              <a:t>va de pair avec une grande liberté et une autonomie importante </a:t>
            </a:r>
          </a:p>
          <a:p>
            <a:pPr marL="85725" algn="just"/>
            <a:r>
              <a:rPr lang="fr-FR" sz="2400" dirty="0" smtClean="0">
                <a:solidFill>
                  <a:prstClr val="black"/>
                </a:solidFill>
              </a:rPr>
              <a:t>Le métier est vécu </a:t>
            </a:r>
          </a:p>
          <a:p>
            <a:pPr marL="542925" lvl="1" algn="just"/>
            <a:r>
              <a:rPr lang="fr-FR" sz="2400" dirty="0" smtClean="0">
                <a:solidFill>
                  <a:prstClr val="black"/>
                </a:solidFill>
              </a:rPr>
              <a:t>dans une perspective de conciliation travail-vie privée où l’implication familiale </a:t>
            </a:r>
            <a:r>
              <a:rPr lang="fr-FR" sz="2400" smtClean="0">
                <a:solidFill>
                  <a:prstClr val="black"/>
                </a:solidFill>
              </a:rPr>
              <a:t>ne pèse </a:t>
            </a:r>
            <a:r>
              <a:rPr lang="fr-FR" sz="2400" dirty="0" smtClean="0">
                <a:solidFill>
                  <a:prstClr val="black"/>
                </a:solidFill>
              </a:rPr>
              <a:t>pas sur la productivité professionnelle</a:t>
            </a:r>
          </a:p>
          <a:p>
            <a:pPr marL="542925" lvl="1" algn="just">
              <a:spcAft>
                <a:spcPts val="1200"/>
              </a:spcAft>
            </a:pPr>
            <a:r>
              <a:rPr lang="fr-FR" sz="2400" dirty="0" smtClean="0">
                <a:solidFill>
                  <a:prstClr val="black"/>
                </a:solidFill>
              </a:rPr>
              <a:t>avec une séparation des différents milieux de vie et des limites spatiotemporelles/sociales claires</a:t>
            </a:r>
          </a:p>
          <a:p>
            <a:pPr marL="85725" algn="just"/>
            <a:r>
              <a:rPr lang="fr-FR" sz="2400" dirty="0" smtClean="0"/>
              <a:t>Logique davantage exprimée par </a:t>
            </a:r>
          </a:p>
          <a:p>
            <a:pPr marL="542925" lvl="1" algn="just"/>
            <a:r>
              <a:rPr lang="fr-FR" sz="2400" dirty="0" smtClean="0"/>
              <a:t>les pères qui vivent leur carrière comme un « jeu à somme positive » (soutien professionnel, conjugal et familial)</a:t>
            </a:r>
            <a:endParaRPr lang="fr-FR" sz="2400" dirty="0" smtClean="0">
              <a:solidFill>
                <a:prstClr val="black"/>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352425" y="362968"/>
            <a:ext cx="8572500" cy="833180"/>
          </a:xfrm>
        </p:spPr>
        <p:txBody>
          <a:bodyPr>
            <a:noAutofit/>
          </a:bodyPr>
          <a:lstStyle/>
          <a:p>
            <a:pPr marL="85725">
              <a:spcAft>
                <a:spcPts val="600"/>
              </a:spcAft>
            </a:pPr>
            <a:r>
              <a:rPr lang="fr-FR" sz="2800" dirty="0" smtClean="0"/>
              <a:t>(2) Le rapport optimiste au métier de chercheur :</a:t>
            </a:r>
            <a:br>
              <a:rPr lang="fr-FR" sz="2800" dirty="0" smtClean="0"/>
            </a:br>
            <a:r>
              <a:rPr lang="fr-FR" sz="2800" dirty="0" smtClean="0"/>
              <a:t>	la conciliation travail-famille</a:t>
            </a: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27</a:t>
            </a:fld>
            <a:endParaRPr lang="fr-FR">
              <a:solidFill>
                <a:prstClr val="black">
                  <a:tint val="75000"/>
                </a:prstClr>
              </a:solidFill>
            </a:endParaRPr>
          </a:p>
        </p:txBody>
      </p:sp>
      <p:sp>
        <p:nvSpPr>
          <p:cNvPr id="13" name="Espace réservé du contenu 2"/>
          <p:cNvSpPr txBox="1">
            <a:spLocks/>
          </p:cNvSpPr>
          <p:nvPr/>
        </p:nvSpPr>
        <p:spPr>
          <a:xfrm>
            <a:off x="544425" y="1377346"/>
            <a:ext cx="8055150" cy="4745064"/>
          </a:xfrm>
          <a:prstGeom prst="rect">
            <a:avLst/>
          </a:prstGeom>
          <a:solidFill>
            <a:schemeClr val="accent6">
              <a:lumMod val="40000"/>
              <a:lumOff val="60000"/>
            </a:schemeClr>
          </a:solidFill>
          <a:ln>
            <a:solidFill>
              <a:schemeClr val="tx1">
                <a:lumMod val="65000"/>
                <a:lumOff val="35000"/>
              </a:schemeClr>
            </a:solidFill>
          </a:ln>
        </p:spPr>
        <p:txBody>
          <a:bodyPr vert="horz" lIns="216000" tIns="93600" rIns="216000" bIns="93600" rtlCol="0">
            <a:noAutofit/>
          </a:bodyPr>
          <a:lstStyle/>
          <a:p>
            <a:pPr marL="85725" algn="just">
              <a:spcAft>
                <a:spcPts val="600"/>
              </a:spcAft>
            </a:pPr>
            <a:r>
              <a:rPr lang="fr-FR" sz="2400" dirty="0" smtClean="0"/>
              <a:t>Cependant, logique qui n’exclut pas les femmes </a:t>
            </a:r>
          </a:p>
          <a:p>
            <a:pPr marL="85725" algn="just">
              <a:spcAft>
                <a:spcPts val="600"/>
              </a:spcAft>
            </a:pPr>
            <a:r>
              <a:rPr lang="fr-FR" sz="2400" cap="all" dirty="0" smtClean="0"/>
              <a:t>Anna</a:t>
            </a:r>
            <a:r>
              <a:rPr lang="fr-FR" sz="2400" dirty="0" smtClean="0"/>
              <a:t> – femme sans enfants</a:t>
            </a:r>
          </a:p>
          <a:p>
            <a:pPr marL="85725" algn="just">
              <a:spcAft>
                <a:spcPts val="600"/>
              </a:spcAft>
            </a:pPr>
            <a:r>
              <a:rPr lang="fr-FR" sz="2400" dirty="0" smtClean="0">
                <a:solidFill>
                  <a:prstClr val="black">
                    <a:lumMod val="65000"/>
                    <a:lumOff val="35000"/>
                  </a:prstClr>
                </a:solidFill>
              </a:rPr>
              <a:t>« </a:t>
            </a:r>
            <a:r>
              <a:rPr lang="fr-FR" sz="2400" i="1" dirty="0" smtClean="0">
                <a:solidFill>
                  <a:prstClr val="black">
                    <a:lumMod val="65000"/>
                    <a:lumOff val="35000"/>
                  </a:prstClr>
                </a:solidFill>
              </a:rPr>
              <a:t>concilier dans la liberté</a:t>
            </a:r>
            <a:r>
              <a:rPr lang="fr-FR" sz="2400" dirty="0" smtClean="0">
                <a:solidFill>
                  <a:prstClr val="black">
                    <a:lumMod val="65000"/>
                    <a:lumOff val="35000"/>
                  </a:prstClr>
                </a:solidFill>
              </a:rPr>
              <a:t> »</a:t>
            </a:r>
          </a:p>
          <a:p>
            <a:pPr marL="542925" lvl="1" algn="just">
              <a:spcAft>
                <a:spcPts val="600"/>
              </a:spcAft>
            </a:pPr>
            <a:r>
              <a:rPr lang="fr-FR" sz="2000" dirty="0" smtClean="0">
                <a:solidFill>
                  <a:prstClr val="black">
                    <a:lumMod val="65000"/>
                    <a:lumOff val="35000"/>
                  </a:prstClr>
                </a:solidFill>
              </a:rPr>
              <a:t>Liberté dans la gestion de la carrière</a:t>
            </a:r>
          </a:p>
          <a:p>
            <a:pPr marL="542925" lvl="1" algn="just">
              <a:spcAft>
                <a:spcPts val="600"/>
              </a:spcAft>
            </a:pPr>
            <a:r>
              <a:rPr lang="fr-FR" sz="2000" dirty="0" smtClean="0">
                <a:solidFill>
                  <a:prstClr val="black">
                    <a:lumMod val="65000"/>
                    <a:lumOff val="35000"/>
                  </a:prstClr>
                </a:solidFill>
              </a:rPr>
              <a:t>Richesse au niveau d’activités sociales, culturelles, sportives </a:t>
            </a:r>
          </a:p>
          <a:p>
            <a:pPr marL="542925" lvl="1" algn="just">
              <a:spcAft>
                <a:spcPts val="1800"/>
              </a:spcAft>
            </a:pPr>
            <a:r>
              <a:rPr lang="fr-FR" sz="2000" dirty="0" smtClean="0">
                <a:solidFill>
                  <a:prstClr val="black">
                    <a:lumMod val="65000"/>
                    <a:lumOff val="35000"/>
                  </a:prstClr>
                </a:solidFill>
              </a:rPr>
              <a:t>Aucune intention de renoncer à cette richesse pour la carrière </a:t>
            </a:r>
            <a:endParaRPr lang="fr-FR" sz="2400" dirty="0" smtClean="0"/>
          </a:p>
          <a:p>
            <a:pPr marL="85725" algn="just">
              <a:spcAft>
                <a:spcPts val="600"/>
              </a:spcAft>
            </a:pPr>
            <a:r>
              <a:rPr lang="fr-FR" sz="2400" dirty="0" smtClean="0"/>
              <a:t>attend un enfant</a:t>
            </a:r>
          </a:p>
          <a:p>
            <a:pPr marL="85725" algn="just">
              <a:spcAft>
                <a:spcPts val="600"/>
              </a:spcAft>
            </a:pPr>
            <a:r>
              <a:rPr lang="fr-FR" sz="2400" dirty="0" smtClean="0"/>
              <a:t>mari avec un emploi stable – et avec une certaine aisance matérielle</a:t>
            </a:r>
          </a:p>
          <a:p>
            <a:pPr marL="85725" algn="just">
              <a:spcAft>
                <a:spcPts val="2400"/>
              </a:spcAft>
            </a:pPr>
            <a:r>
              <a:rPr lang="fr-FR" sz="2400" dirty="0" smtClean="0"/>
              <a:t>qualité et stabilité de la vie privée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332836" y="257888"/>
            <a:ext cx="8572500" cy="833180"/>
          </a:xfrm>
        </p:spPr>
        <p:txBody>
          <a:bodyPr>
            <a:noAutofit/>
          </a:bodyPr>
          <a:lstStyle/>
          <a:p>
            <a:pPr marL="85725">
              <a:spcAft>
                <a:spcPts val="600"/>
              </a:spcAft>
            </a:pPr>
            <a:r>
              <a:rPr lang="fr-FR" sz="2800" dirty="0" smtClean="0"/>
              <a:t>(3) Le rapport ambivalent au métier de chercheur : le conflit travail-famille</a:t>
            </a: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28</a:t>
            </a:fld>
            <a:endParaRPr lang="fr-FR">
              <a:solidFill>
                <a:prstClr val="black">
                  <a:tint val="75000"/>
                </a:prstClr>
              </a:solidFill>
            </a:endParaRPr>
          </a:p>
        </p:txBody>
      </p:sp>
      <p:sp>
        <p:nvSpPr>
          <p:cNvPr id="13" name="Espace réservé du contenu 2"/>
          <p:cNvSpPr txBox="1">
            <a:spLocks/>
          </p:cNvSpPr>
          <p:nvPr/>
        </p:nvSpPr>
        <p:spPr>
          <a:xfrm>
            <a:off x="332836" y="1170441"/>
            <a:ext cx="8572499" cy="5551033"/>
          </a:xfrm>
          <a:prstGeom prst="rect">
            <a:avLst/>
          </a:prstGeom>
          <a:solidFill>
            <a:srgbClr val="ECF287">
              <a:alpha val="57000"/>
            </a:srgbClr>
          </a:solidFill>
          <a:ln>
            <a:solidFill>
              <a:schemeClr val="tx1">
                <a:lumMod val="65000"/>
                <a:lumOff val="35000"/>
              </a:schemeClr>
            </a:solidFill>
          </a:ln>
        </p:spPr>
        <p:txBody>
          <a:bodyPr vert="horz" lIns="216000" tIns="93600" rIns="216000" bIns="93600" rtlCol="0">
            <a:noAutofit/>
          </a:bodyPr>
          <a:lstStyle/>
          <a:p>
            <a:pPr marL="85725" algn="just">
              <a:spcAft>
                <a:spcPts val="600"/>
              </a:spcAft>
            </a:pPr>
            <a:r>
              <a:rPr lang="fr-FR" sz="2400" dirty="0" smtClean="0">
                <a:solidFill>
                  <a:prstClr val="black"/>
                </a:solidFill>
              </a:rPr>
              <a:t>La recherche </a:t>
            </a:r>
          </a:p>
          <a:p>
            <a:pPr marL="542925" lvl="1" algn="just">
              <a:spcAft>
                <a:spcPts val="1200"/>
              </a:spcAft>
            </a:pPr>
            <a:r>
              <a:rPr lang="fr-FR" sz="2400" dirty="0" smtClean="0">
                <a:solidFill>
                  <a:prstClr val="black"/>
                </a:solidFill>
              </a:rPr>
              <a:t>marquée par l’ambivalence entre l’intérêt pour cette activité et la difficulté de sa conciliation avec la vie privée</a:t>
            </a:r>
          </a:p>
          <a:p>
            <a:pPr marL="85725" algn="just">
              <a:spcAft>
                <a:spcPts val="600"/>
              </a:spcAft>
            </a:pPr>
            <a:r>
              <a:rPr lang="fr-FR" sz="2400" dirty="0" smtClean="0">
                <a:solidFill>
                  <a:prstClr val="black"/>
                </a:solidFill>
              </a:rPr>
              <a:t>Le métier </a:t>
            </a:r>
          </a:p>
          <a:p>
            <a:pPr marL="542925" lvl="1" algn="just"/>
            <a:r>
              <a:rPr lang="fr-FR" sz="2400" dirty="0" smtClean="0">
                <a:solidFill>
                  <a:prstClr val="black"/>
                </a:solidFill>
              </a:rPr>
              <a:t>associé à un coût élevé sur les plans personnel/familial/social</a:t>
            </a:r>
          </a:p>
          <a:p>
            <a:pPr marL="542925" lvl="1" algn="just">
              <a:spcAft>
                <a:spcPts val="1800"/>
              </a:spcAft>
            </a:pPr>
            <a:r>
              <a:rPr lang="fr-FR" sz="2400" dirty="0" smtClean="0">
                <a:solidFill>
                  <a:prstClr val="black"/>
                </a:solidFill>
              </a:rPr>
              <a:t>soulève la contradiction entre des exigences de la carrière académique dans un contexte incertain </a:t>
            </a:r>
            <a:r>
              <a:rPr lang="fr-FR" sz="2400" i="1" dirty="0" smtClean="0">
                <a:solidFill>
                  <a:prstClr val="black"/>
                </a:solidFill>
              </a:rPr>
              <a:t>versus</a:t>
            </a:r>
            <a:r>
              <a:rPr lang="fr-FR" sz="2400" dirty="0" smtClean="0">
                <a:solidFill>
                  <a:prstClr val="black"/>
                </a:solidFill>
              </a:rPr>
              <a:t> les priorités familiales</a:t>
            </a:r>
          </a:p>
          <a:p>
            <a:pPr marL="85725" algn="just">
              <a:spcAft>
                <a:spcPts val="600"/>
              </a:spcAft>
            </a:pPr>
            <a:r>
              <a:rPr lang="fr-FR" sz="2400" dirty="0" smtClean="0"/>
              <a:t>Logique principalement exprimée par</a:t>
            </a:r>
          </a:p>
          <a:p>
            <a:pPr marL="542925" lvl="1" algn="just"/>
            <a:r>
              <a:rPr lang="fr-FR" sz="2400" dirty="0" smtClean="0"/>
              <a:t>des mères (« jeu à somme nulle »)</a:t>
            </a:r>
          </a:p>
          <a:p>
            <a:pPr marL="542925" lvl="1" algn="just"/>
            <a:r>
              <a:rPr lang="fr-FR" sz="2400" dirty="0" smtClean="0"/>
              <a:t>même si aidées par leur conjoint (ou d’autres proches), elles ont la charge principale des soins aux enfants/du domestique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431800" y="257888"/>
            <a:ext cx="8572500" cy="833180"/>
          </a:xfrm>
        </p:spPr>
        <p:txBody>
          <a:bodyPr>
            <a:noAutofit/>
          </a:bodyPr>
          <a:lstStyle/>
          <a:p>
            <a:pPr marL="85725">
              <a:spcAft>
                <a:spcPts val="600"/>
              </a:spcAft>
            </a:pPr>
            <a:r>
              <a:rPr lang="fr-FR" sz="2800" dirty="0" smtClean="0"/>
              <a:t>(3)</a:t>
            </a:r>
            <a:r>
              <a:rPr lang="fr-FR" sz="2800" dirty="0" smtClean="0">
                <a:solidFill>
                  <a:prstClr val="black"/>
                </a:solidFill>
              </a:rPr>
              <a:t> Le rapport ambivalent au métier de chercheur : le conflit travail-famille</a:t>
            </a:r>
            <a:endParaRPr lang="fr-FR" sz="2400" dirty="0" smtClean="0"/>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29</a:t>
            </a:fld>
            <a:endParaRPr lang="fr-FR">
              <a:solidFill>
                <a:prstClr val="black">
                  <a:tint val="75000"/>
                </a:prstClr>
              </a:solidFill>
            </a:endParaRPr>
          </a:p>
        </p:txBody>
      </p:sp>
      <p:sp>
        <p:nvSpPr>
          <p:cNvPr id="13" name="Espace réservé du contenu 2"/>
          <p:cNvSpPr txBox="1">
            <a:spLocks/>
          </p:cNvSpPr>
          <p:nvPr/>
        </p:nvSpPr>
        <p:spPr>
          <a:xfrm>
            <a:off x="528008" y="1170443"/>
            <a:ext cx="8095292" cy="5357538"/>
          </a:xfrm>
          <a:prstGeom prst="rect">
            <a:avLst/>
          </a:prstGeom>
          <a:solidFill>
            <a:srgbClr val="ECF287">
              <a:alpha val="57000"/>
            </a:srgbClr>
          </a:solidFill>
          <a:ln>
            <a:solidFill>
              <a:schemeClr val="tx1">
                <a:lumMod val="65000"/>
                <a:lumOff val="35000"/>
              </a:schemeClr>
            </a:solidFill>
          </a:ln>
        </p:spPr>
        <p:txBody>
          <a:bodyPr vert="horz" lIns="216000" tIns="93600" rIns="216000" bIns="93600" rtlCol="0">
            <a:noAutofit/>
          </a:bodyPr>
          <a:lstStyle/>
          <a:p>
            <a:pPr marL="85725" algn="just"/>
            <a:r>
              <a:rPr lang="fr-FR" sz="2400" dirty="0" smtClean="0"/>
              <a:t>J</a:t>
            </a:r>
            <a:r>
              <a:rPr lang="fr-FR" sz="2400" cap="all" dirty="0" smtClean="0"/>
              <a:t>essica</a:t>
            </a:r>
            <a:r>
              <a:rPr lang="fr-FR" sz="2400" dirty="0" smtClean="0"/>
              <a:t> – mère </a:t>
            </a:r>
          </a:p>
          <a:p>
            <a:pPr marL="85725" algn="just">
              <a:spcAft>
                <a:spcPts val="600"/>
              </a:spcAft>
            </a:pPr>
            <a:r>
              <a:rPr lang="fr-FR" sz="2400" dirty="0" smtClean="0">
                <a:solidFill>
                  <a:prstClr val="black">
                    <a:lumMod val="65000"/>
                    <a:lumOff val="35000"/>
                  </a:prstClr>
                </a:solidFill>
              </a:rPr>
              <a:t>« </a:t>
            </a:r>
            <a:r>
              <a:rPr lang="fr-FR" sz="2400" i="1" dirty="0" smtClean="0">
                <a:solidFill>
                  <a:prstClr val="black">
                    <a:lumMod val="65000"/>
                    <a:lumOff val="35000"/>
                  </a:prstClr>
                </a:solidFill>
              </a:rPr>
              <a:t>angoisse et absence des limites</a:t>
            </a:r>
            <a:r>
              <a:rPr lang="fr-FR" sz="2400" dirty="0" smtClean="0">
                <a:solidFill>
                  <a:prstClr val="black">
                    <a:lumMod val="65000"/>
                    <a:lumOff val="35000"/>
                  </a:prstClr>
                </a:solidFill>
              </a:rPr>
              <a:t> »</a:t>
            </a:r>
            <a:endParaRPr lang="fr-FR" sz="2000" dirty="0" smtClean="0">
              <a:solidFill>
                <a:prstClr val="black">
                  <a:lumMod val="65000"/>
                  <a:lumOff val="35000"/>
                </a:prstClr>
              </a:solidFill>
            </a:endParaRPr>
          </a:p>
          <a:p>
            <a:pPr marL="542925" lvl="1" algn="just">
              <a:spcAft>
                <a:spcPts val="1200"/>
              </a:spcAft>
            </a:pPr>
            <a:r>
              <a:rPr lang="fr-FR" sz="2000" dirty="0" smtClean="0">
                <a:solidFill>
                  <a:prstClr val="black">
                    <a:lumMod val="65000"/>
                    <a:lumOff val="35000"/>
                  </a:prstClr>
                </a:solidFill>
              </a:rPr>
              <a:t>Tension exprimée entre le plaisir que procure la recherche et l’inquiétude qui découle de l’incertitude liée à l’avenir professionnel </a:t>
            </a:r>
          </a:p>
          <a:p>
            <a:pPr marL="542925" lvl="1" algn="just">
              <a:spcAft>
                <a:spcPts val="1200"/>
              </a:spcAft>
            </a:pPr>
            <a:r>
              <a:rPr lang="fr-FR" sz="2000" dirty="0" smtClean="0">
                <a:solidFill>
                  <a:prstClr val="black">
                    <a:lumMod val="65000"/>
                    <a:lumOff val="35000"/>
                  </a:prstClr>
                </a:solidFill>
              </a:rPr>
              <a:t>Difficulté à établir des limites claires entre activités professionnelles et familiales</a:t>
            </a:r>
          </a:p>
          <a:p>
            <a:pPr marL="542925" lvl="1" algn="just">
              <a:spcAft>
                <a:spcPts val="1200"/>
              </a:spcAft>
            </a:pPr>
            <a:r>
              <a:rPr lang="fr-FR" sz="2000" dirty="0" smtClean="0">
                <a:solidFill>
                  <a:prstClr val="black">
                    <a:lumMod val="65000"/>
                    <a:lumOff val="35000"/>
                  </a:prstClr>
                </a:solidFill>
              </a:rPr>
              <a:t>Hormis le travail et la famille, peu d’activités sociales/personnelles</a:t>
            </a:r>
          </a:p>
          <a:p>
            <a:pPr marL="85725" algn="just">
              <a:spcAft>
                <a:spcPts val="600"/>
              </a:spcAft>
            </a:pPr>
            <a:r>
              <a:rPr lang="fr-FR" sz="2400" dirty="0" smtClean="0">
                <a:solidFill>
                  <a:prstClr val="black"/>
                </a:solidFill>
              </a:rPr>
              <a:t>ambivalence constante par rapport à son positionnement </a:t>
            </a:r>
          </a:p>
          <a:p>
            <a:pPr marL="542925" lvl="1" algn="just">
              <a:spcAft>
                <a:spcPts val="1200"/>
              </a:spcAft>
            </a:pPr>
            <a:r>
              <a:rPr lang="fr-FR" sz="2000" dirty="0" smtClean="0">
                <a:solidFill>
                  <a:schemeClr val="tx1">
                    <a:lumMod val="65000"/>
                    <a:lumOff val="35000"/>
                  </a:schemeClr>
                </a:solidFill>
              </a:rPr>
              <a:t>elle aime la recherche mais ne veut pas sacrifier sa vie familiale au nom d’une réussite professionnelle aléatoire</a:t>
            </a:r>
          </a:p>
          <a:p>
            <a:pPr marL="85725" algn="just">
              <a:spcAft>
                <a:spcPts val="600"/>
              </a:spcAft>
            </a:pPr>
            <a:r>
              <a:rPr lang="fr-FR" sz="2400" dirty="0" smtClean="0"/>
              <a:t>logique qui pourrait se développer chez des pères </a:t>
            </a:r>
          </a:p>
          <a:p>
            <a:pPr marL="542925" lvl="1" algn="just"/>
            <a:r>
              <a:rPr lang="fr-FR" sz="2000" dirty="0" smtClean="0">
                <a:solidFill>
                  <a:srgbClr val="595959"/>
                </a:solidFill>
              </a:rPr>
              <a:t>par rapport aux critiques formulées à l’égard de la régulation de la carrière scientifique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fr-BE" dirty="0" smtClean="0"/>
              <a:t>Introduction</a:t>
            </a:r>
            <a:endParaRPr lang="fr-BE" dirty="0"/>
          </a:p>
        </p:txBody>
      </p:sp>
      <p:sp>
        <p:nvSpPr>
          <p:cNvPr id="9" name="Espace réservé du contenu 8"/>
          <p:cNvSpPr>
            <a:spLocks noGrp="1"/>
          </p:cNvSpPr>
          <p:nvPr>
            <p:ph idx="1"/>
          </p:nvPr>
        </p:nvSpPr>
        <p:spPr/>
        <p:txBody>
          <a:bodyPr>
            <a:normAutofit lnSpcReduction="10000"/>
          </a:bodyPr>
          <a:lstStyle/>
          <a:p>
            <a:r>
              <a:rPr lang="fr-BE" dirty="0" smtClean="0"/>
              <a:t>La scolarisation du doctorat. </a:t>
            </a:r>
          </a:p>
          <a:p>
            <a:r>
              <a:rPr lang="fr-BE" dirty="0" smtClean="0"/>
              <a:t>Une </a:t>
            </a:r>
            <a:r>
              <a:rPr lang="fr-BE" dirty="0"/>
              <a:t>formation par la recherche </a:t>
            </a:r>
            <a:r>
              <a:rPr lang="fr-BE"/>
              <a:t>et </a:t>
            </a:r>
            <a:r>
              <a:rPr lang="fr-BE" smtClean="0"/>
              <a:t>une </a:t>
            </a:r>
            <a:r>
              <a:rPr lang="fr-BE" dirty="0"/>
              <a:t>socialisation à la recherche. </a:t>
            </a:r>
            <a:endParaRPr lang="fr-BE" dirty="0" smtClean="0"/>
          </a:p>
          <a:p>
            <a:r>
              <a:rPr lang="fr-BE" dirty="0"/>
              <a:t>U</a:t>
            </a:r>
            <a:r>
              <a:rPr lang="fr-BE" dirty="0" smtClean="0"/>
              <a:t>ne </a:t>
            </a:r>
            <a:r>
              <a:rPr lang="fr-BE" dirty="0"/>
              <a:t>condition </a:t>
            </a:r>
            <a:r>
              <a:rPr lang="fr-BE" dirty="0" smtClean="0"/>
              <a:t>nécessaire mais non suffisante pour </a:t>
            </a:r>
            <a:r>
              <a:rPr lang="fr-BE" dirty="0"/>
              <a:t>la poursuite d'une carrière scientifique universitaire. </a:t>
            </a:r>
            <a:endParaRPr lang="fr-BE" dirty="0" smtClean="0"/>
          </a:p>
          <a:p>
            <a:r>
              <a:rPr lang="fr-BE" dirty="0" smtClean="0"/>
              <a:t>Un </a:t>
            </a:r>
            <a:r>
              <a:rPr lang="fr-BE" dirty="0"/>
              <a:t>moment charnière </a:t>
            </a:r>
            <a:r>
              <a:rPr lang="fr-BE" dirty="0" smtClean="0"/>
              <a:t>: le post-doctorat </a:t>
            </a:r>
            <a:r>
              <a:rPr lang="fr-BE" dirty="0"/>
              <a:t/>
            </a:r>
            <a:br>
              <a:rPr lang="fr-BE" dirty="0"/>
            </a:br>
            <a:r>
              <a:rPr lang="fr-BE" dirty="0"/>
              <a:t/>
            </a:r>
            <a:br>
              <a:rPr lang="fr-BE" dirty="0"/>
            </a:br>
            <a:endParaRPr lang="fr-BE" dirty="0"/>
          </a:p>
        </p:txBody>
      </p:sp>
      <p:sp>
        <p:nvSpPr>
          <p:cNvPr id="5" name="Espace réservé du numéro de diapositive 4"/>
          <p:cNvSpPr>
            <a:spLocks noGrp="1"/>
          </p:cNvSpPr>
          <p:nvPr>
            <p:ph type="sldNum" sz="quarter" idx="12"/>
          </p:nvPr>
        </p:nvSpPr>
        <p:spPr/>
        <p:txBody>
          <a:bodyPr/>
          <a:lstStyle/>
          <a:p>
            <a:fld id="{9293B805-698F-4277-A636-41C93758141D}" type="slidenum">
              <a:rPr lang="fr-BE" smtClean="0"/>
              <a:pPr/>
              <a:t>3</a:t>
            </a:fld>
            <a:endParaRPr lang="fr-BE"/>
          </a:p>
        </p:txBody>
      </p:sp>
    </p:spTree>
    <p:extLst>
      <p:ext uri="{BB962C8B-B14F-4D97-AF65-F5344CB8AC3E}">
        <p14:creationId xmlns:p14="http://schemas.microsoft.com/office/powerpoint/2010/main" val="35727072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350486" y="208628"/>
            <a:ext cx="8556625" cy="1018462"/>
          </a:xfrm>
        </p:spPr>
        <p:txBody>
          <a:bodyPr>
            <a:noAutofit/>
          </a:bodyPr>
          <a:lstStyle/>
          <a:p>
            <a:pPr marL="85725">
              <a:spcAft>
                <a:spcPts val="600"/>
              </a:spcAft>
            </a:pPr>
            <a:r>
              <a:rPr lang="fr-FR" sz="2800" dirty="0" smtClean="0"/>
              <a:t>(4) Le rapport désengagé et distant au métier de chercheur : incertitude en relation à la carrière </a:t>
            </a:r>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30</a:t>
            </a:fld>
            <a:endParaRPr lang="fr-FR">
              <a:solidFill>
                <a:prstClr val="black">
                  <a:tint val="75000"/>
                </a:prstClr>
              </a:solidFill>
            </a:endParaRPr>
          </a:p>
        </p:txBody>
      </p:sp>
      <p:sp>
        <p:nvSpPr>
          <p:cNvPr id="13" name="Espace réservé du contenu 2"/>
          <p:cNvSpPr txBox="1">
            <a:spLocks/>
          </p:cNvSpPr>
          <p:nvPr/>
        </p:nvSpPr>
        <p:spPr>
          <a:xfrm>
            <a:off x="350486" y="1298425"/>
            <a:ext cx="8490650" cy="5423050"/>
          </a:xfrm>
          <a:prstGeom prst="rect">
            <a:avLst/>
          </a:prstGeom>
          <a:solidFill>
            <a:srgbClr val="CCFFCC"/>
          </a:solidFill>
          <a:ln>
            <a:solidFill>
              <a:schemeClr val="tx1">
                <a:lumMod val="65000"/>
                <a:lumOff val="35000"/>
              </a:schemeClr>
            </a:solidFill>
          </a:ln>
        </p:spPr>
        <p:txBody>
          <a:bodyPr vert="horz" lIns="216000" tIns="93600" rIns="216000" bIns="93600" rtlCol="0">
            <a:noAutofit/>
          </a:bodyPr>
          <a:lstStyle/>
          <a:p>
            <a:pPr marL="85725" algn="just"/>
            <a:r>
              <a:rPr lang="fr-FR" sz="2400" dirty="0" smtClean="0">
                <a:solidFill>
                  <a:prstClr val="black"/>
                </a:solidFill>
              </a:rPr>
              <a:t>La recherche </a:t>
            </a:r>
          </a:p>
          <a:p>
            <a:pPr marL="542925" lvl="1" algn="just"/>
            <a:r>
              <a:rPr lang="fr-FR" sz="2400" dirty="0" smtClean="0">
                <a:solidFill>
                  <a:prstClr val="black"/>
                </a:solidFill>
              </a:rPr>
              <a:t>vécue par la prise de distance critique (cynique) à l’égard de la carrière scientifique</a:t>
            </a:r>
          </a:p>
          <a:p>
            <a:pPr marL="542925" lvl="1" algn="just">
              <a:spcAft>
                <a:spcPts val="1800"/>
              </a:spcAft>
            </a:pPr>
            <a:r>
              <a:rPr lang="fr-FR" sz="2400" dirty="0" smtClean="0">
                <a:solidFill>
                  <a:prstClr val="black"/>
                </a:solidFill>
              </a:rPr>
              <a:t>conscience du fonctionnement sélectif de la carrière et des difficultés pour avoir accès à un poste stable</a:t>
            </a:r>
          </a:p>
          <a:p>
            <a:pPr marL="85725" algn="just"/>
            <a:r>
              <a:rPr lang="fr-FR" sz="2400" dirty="0" smtClean="0">
                <a:solidFill>
                  <a:prstClr val="black"/>
                </a:solidFill>
              </a:rPr>
              <a:t>Le métier</a:t>
            </a:r>
          </a:p>
          <a:p>
            <a:pPr marL="542925" lvl="1" algn="just"/>
            <a:r>
              <a:rPr lang="fr-FR" sz="2400" dirty="0" smtClean="0">
                <a:solidFill>
                  <a:prstClr val="black"/>
                </a:solidFill>
              </a:rPr>
              <a:t>décrit par rapport aux difficultés à adhérer aux règles propres à la carrière + à sacrifier d’autres espaces de vie</a:t>
            </a:r>
          </a:p>
          <a:p>
            <a:pPr marL="542925" lvl="1" algn="just">
              <a:spcAft>
                <a:spcPts val="1800"/>
              </a:spcAft>
            </a:pPr>
            <a:r>
              <a:rPr lang="fr-FR" sz="2400" dirty="0" smtClean="0">
                <a:solidFill>
                  <a:prstClr val="black"/>
                </a:solidFill>
              </a:rPr>
              <a:t>une reconversion professionnelle est envisagée</a:t>
            </a:r>
          </a:p>
          <a:p>
            <a:pPr marL="85725" algn="just"/>
            <a:r>
              <a:rPr lang="fr-FR" sz="2400" dirty="0" smtClean="0"/>
              <a:t>Logique la moins marquée par la situation parentale/le genre</a:t>
            </a:r>
          </a:p>
          <a:p>
            <a:pPr marL="542925" lvl="1" algn="just"/>
            <a:r>
              <a:rPr lang="fr-FR" sz="2400" dirty="0" smtClean="0"/>
              <a:t>soit le prix à payer est trop élevé</a:t>
            </a:r>
          </a:p>
          <a:p>
            <a:pPr marL="542925" lvl="1" algn="just">
              <a:spcAft>
                <a:spcPts val="1800"/>
              </a:spcAft>
            </a:pPr>
            <a:r>
              <a:rPr lang="fr-FR" sz="2400" dirty="0" smtClean="0"/>
              <a:t>soit on anticipe une issue peu favorable et on entre dans un processus de deuil</a:t>
            </a:r>
            <a:endParaRPr lang="fr-FR" sz="2400" dirty="0" smtClean="0">
              <a:solidFill>
                <a:prstClr val="black"/>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p:cNvSpPr>
            <a:spLocks noGrp="1"/>
          </p:cNvSpPr>
          <p:nvPr>
            <p:ph type="title"/>
          </p:nvPr>
        </p:nvSpPr>
        <p:spPr>
          <a:xfrm>
            <a:off x="309970" y="439988"/>
            <a:ext cx="8556625" cy="1018462"/>
          </a:xfrm>
        </p:spPr>
        <p:txBody>
          <a:bodyPr>
            <a:noAutofit/>
          </a:bodyPr>
          <a:lstStyle/>
          <a:p>
            <a:pPr marL="85725">
              <a:spcAft>
                <a:spcPts val="600"/>
              </a:spcAft>
            </a:pPr>
            <a:r>
              <a:rPr lang="fr-FR" sz="2800" dirty="0" smtClean="0"/>
              <a:t>(4) Le rapport désengagé et distant au métier de chercheur : incertitude en relation à </a:t>
            </a:r>
            <a:r>
              <a:rPr lang="fr-FR" sz="2800" smtClean="0"/>
              <a:t>la carrière</a:t>
            </a:r>
            <a:endParaRPr lang="fr-FR" sz="2800" dirty="0" smtClean="0"/>
          </a:p>
        </p:txBody>
      </p:sp>
      <p:sp>
        <p:nvSpPr>
          <p:cNvPr id="10" name="Espace réservé du numéro de diapositive 9"/>
          <p:cNvSpPr>
            <a:spLocks noGrp="1"/>
          </p:cNvSpPr>
          <p:nvPr>
            <p:ph type="sldNum" sz="quarter" idx="12"/>
          </p:nvPr>
        </p:nvSpPr>
        <p:spPr/>
        <p:txBody>
          <a:bodyPr/>
          <a:lstStyle/>
          <a:p>
            <a:fld id="{675D0E12-6F11-C34E-9D07-82116472D735}" type="slidenum">
              <a:rPr lang="fr-FR" smtClean="0">
                <a:solidFill>
                  <a:prstClr val="black">
                    <a:tint val="75000"/>
                  </a:prstClr>
                </a:solidFill>
              </a:rPr>
              <a:pPr/>
              <a:t>31</a:t>
            </a:fld>
            <a:endParaRPr lang="fr-FR">
              <a:solidFill>
                <a:prstClr val="black">
                  <a:tint val="75000"/>
                </a:prstClr>
              </a:solidFill>
            </a:endParaRPr>
          </a:p>
        </p:txBody>
      </p:sp>
      <p:sp>
        <p:nvSpPr>
          <p:cNvPr id="13" name="Espace réservé du contenu 2"/>
          <p:cNvSpPr txBox="1">
            <a:spLocks/>
          </p:cNvSpPr>
          <p:nvPr/>
        </p:nvSpPr>
        <p:spPr>
          <a:xfrm>
            <a:off x="309971" y="1573915"/>
            <a:ext cx="8556624" cy="4738920"/>
          </a:xfrm>
          <a:prstGeom prst="rect">
            <a:avLst/>
          </a:prstGeom>
          <a:solidFill>
            <a:srgbClr val="CCFFCC"/>
          </a:solidFill>
          <a:ln>
            <a:solidFill>
              <a:schemeClr val="tx1">
                <a:lumMod val="65000"/>
                <a:lumOff val="35000"/>
              </a:schemeClr>
            </a:solidFill>
          </a:ln>
        </p:spPr>
        <p:txBody>
          <a:bodyPr vert="horz" lIns="216000" tIns="93600" rIns="216000" bIns="93600" rtlCol="0">
            <a:noAutofit/>
          </a:bodyPr>
          <a:lstStyle/>
          <a:p>
            <a:pPr marL="85725" algn="just">
              <a:spcAft>
                <a:spcPts val="1200"/>
              </a:spcAft>
            </a:pPr>
            <a:r>
              <a:rPr lang="fr-FR" sz="2400" cap="all" dirty="0" smtClean="0"/>
              <a:t>Camille</a:t>
            </a:r>
            <a:r>
              <a:rPr lang="fr-FR" sz="2400" dirty="0" smtClean="0"/>
              <a:t> – femme en couple sans enfants</a:t>
            </a:r>
          </a:p>
          <a:p>
            <a:pPr marL="85725" algn="just">
              <a:spcAft>
                <a:spcPts val="1200"/>
              </a:spcAft>
            </a:pPr>
            <a:r>
              <a:rPr lang="fr-FR" sz="2400" dirty="0" smtClean="0">
                <a:solidFill>
                  <a:prstClr val="black">
                    <a:lumMod val="65000"/>
                    <a:lumOff val="35000"/>
                  </a:prstClr>
                </a:solidFill>
              </a:rPr>
              <a:t>« </a:t>
            </a:r>
            <a:r>
              <a:rPr lang="fr-FR" sz="2400" i="1" dirty="0" smtClean="0">
                <a:solidFill>
                  <a:prstClr val="black">
                    <a:lumMod val="65000"/>
                    <a:lumOff val="35000"/>
                  </a:prstClr>
                </a:solidFill>
              </a:rPr>
              <a:t>le renouveau d’une passion artistique face à l’incertitude </a:t>
            </a:r>
            <a:r>
              <a:rPr lang="fr-FR" sz="2400" dirty="0" smtClean="0">
                <a:solidFill>
                  <a:prstClr val="black">
                    <a:lumMod val="65000"/>
                    <a:lumOff val="35000"/>
                  </a:prstClr>
                </a:solidFill>
              </a:rPr>
              <a:t>»</a:t>
            </a:r>
          </a:p>
          <a:p>
            <a:pPr marL="542925" lvl="1" algn="just">
              <a:spcAft>
                <a:spcPts val="1200"/>
              </a:spcAft>
            </a:pPr>
            <a:r>
              <a:rPr lang="fr-FR" sz="2000" dirty="0" smtClean="0">
                <a:solidFill>
                  <a:prstClr val="black">
                    <a:lumMod val="65000"/>
                    <a:lumOff val="35000"/>
                  </a:prstClr>
                </a:solidFill>
              </a:rPr>
              <a:t>Exprime un plaisir lié à la recherche mais n’envisage plus une carrière</a:t>
            </a:r>
          </a:p>
          <a:p>
            <a:pPr marL="542925" lvl="1" algn="just">
              <a:spcAft>
                <a:spcPts val="1200"/>
              </a:spcAft>
            </a:pPr>
            <a:r>
              <a:rPr lang="fr-FR" sz="2000" dirty="0" smtClean="0">
                <a:solidFill>
                  <a:prstClr val="black">
                    <a:lumMod val="65000"/>
                    <a:lumOff val="35000"/>
                  </a:prstClr>
                </a:solidFill>
              </a:rPr>
              <a:t>Cet abandon n’est pas vu comme un échec</a:t>
            </a:r>
          </a:p>
          <a:p>
            <a:pPr marL="542925" lvl="1" algn="just">
              <a:spcAft>
                <a:spcPts val="1200"/>
              </a:spcAft>
            </a:pPr>
            <a:r>
              <a:rPr lang="fr-FR" sz="2000" dirty="0" smtClean="0">
                <a:solidFill>
                  <a:prstClr val="black">
                    <a:lumMod val="65000"/>
                    <a:lumOff val="35000"/>
                  </a:prstClr>
                </a:solidFill>
              </a:rPr>
              <a:t>Regard critique sur le fonctionnement institutionnel universitaire</a:t>
            </a:r>
          </a:p>
          <a:p>
            <a:pPr marL="542925" lvl="1" algn="just">
              <a:spcAft>
                <a:spcPts val="1200"/>
              </a:spcAft>
            </a:pPr>
            <a:r>
              <a:rPr lang="fr-FR" sz="2000" dirty="0" smtClean="0">
                <a:solidFill>
                  <a:prstClr val="black">
                    <a:lumMod val="65000"/>
                    <a:lumOff val="35000"/>
                  </a:prstClr>
                </a:solidFill>
              </a:rPr>
              <a:t>Désir de retrouver des activités (culturelles) qui étaient autrefois présentes dans sa vie</a:t>
            </a:r>
          </a:p>
          <a:p>
            <a:pPr marL="542925" lvl="1" algn="just">
              <a:spcAft>
                <a:spcPts val="1800"/>
              </a:spcAft>
            </a:pPr>
            <a:r>
              <a:rPr lang="fr-FR" sz="2000" dirty="0" smtClean="0">
                <a:solidFill>
                  <a:prstClr val="black">
                    <a:lumMod val="65000"/>
                    <a:lumOff val="35000"/>
                  </a:prstClr>
                </a:solidFill>
              </a:rPr>
              <a:t>La reconversion professionnelle est motivée par ce nouvel objectif</a:t>
            </a:r>
          </a:p>
          <a:p>
            <a:pPr marL="85725" lvl="0" algn="just">
              <a:spcAft>
                <a:spcPts val="1800"/>
              </a:spcAft>
            </a:pPr>
            <a:r>
              <a:rPr lang="fr-FR" sz="2400" dirty="0" smtClean="0">
                <a:solidFill>
                  <a:prstClr val="black"/>
                </a:solidFill>
              </a:rPr>
              <a:t>Le glissement de la troisième logique vers la quatrième logique paraît plausible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Pour conclure</a:t>
            </a:r>
            <a:endParaRPr lang="fr-BE" dirty="0"/>
          </a:p>
        </p:txBody>
      </p:sp>
      <p:sp>
        <p:nvSpPr>
          <p:cNvPr id="3" name="Espace réservé du contenu 2"/>
          <p:cNvSpPr>
            <a:spLocks noGrp="1"/>
          </p:cNvSpPr>
          <p:nvPr>
            <p:ph idx="1"/>
          </p:nvPr>
        </p:nvSpPr>
        <p:spPr>
          <a:xfrm>
            <a:off x="914400" y="1447800"/>
            <a:ext cx="7772400" cy="5077544"/>
          </a:xfrm>
        </p:spPr>
        <p:txBody>
          <a:bodyPr>
            <a:normAutofit/>
          </a:bodyPr>
          <a:lstStyle/>
          <a:p>
            <a:r>
              <a:rPr lang="fr-FR" sz="2800" dirty="0" smtClean="0"/>
              <a:t>Les chercheurs sont « happés », « habités » puis « tiraillés » par la recherche. </a:t>
            </a:r>
          </a:p>
          <a:p>
            <a:r>
              <a:rPr lang="fr-FR" sz="2800" dirty="0" smtClean="0"/>
              <a:t>Beaucoup parlent de sacrifices, petits ou grands, à accepter pour parvenir à se faire une place reconnue dans le monde de la recherche.</a:t>
            </a:r>
          </a:p>
          <a:p>
            <a:r>
              <a:rPr lang="fr-FR" sz="2800" dirty="0" smtClean="0"/>
              <a:t>Les mères se sentent tendanciellement les plus vulnérables dans le jeu en vigueur.</a:t>
            </a:r>
            <a:endParaRPr lang="fr-BE" sz="2800" dirty="0" smtClean="0"/>
          </a:p>
          <a:p>
            <a:r>
              <a:rPr lang="fr-FR" sz="2800" dirty="0" smtClean="0"/>
              <a:t>Le sous-groupe des pères est, quant à lui, toujours tendanciellement, celui qui vit le mieux le « jeu » auquel ceux-ci s’adonnent.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figure idéale-typique du chargé de recherches</a:t>
            </a:r>
            <a:endParaRPr lang="fr-BE" dirty="0"/>
          </a:p>
        </p:txBody>
      </p:sp>
      <p:sp>
        <p:nvSpPr>
          <p:cNvPr id="3" name="Espace réservé du contenu 2"/>
          <p:cNvSpPr>
            <a:spLocks noGrp="1"/>
          </p:cNvSpPr>
          <p:nvPr>
            <p:ph idx="1"/>
          </p:nvPr>
        </p:nvSpPr>
        <p:spPr/>
        <p:txBody>
          <a:bodyPr>
            <a:normAutofit/>
          </a:bodyPr>
          <a:lstStyle/>
          <a:p>
            <a:pPr>
              <a:buNone/>
            </a:pPr>
            <a:r>
              <a:rPr lang="fr-FR" dirty="0" smtClean="0">
                <a:sym typeface="Wingdings" pitchFamily="2" charset="2"/>
              </a:rPr>
              <a:t> </a:t>
            </a:r>
            <a:r>
              <a:rPr lang="fr-FR" sz="2400" dirty="0" smtClean="0"/>
              <a:t>Le chargé de recherches éprouve un réel plaisir subjectif et un intérêt authentique envers l’activité scientifique qu’il réalise sans trop compter ; il éprouve un sentiment de grande liberté dans la gestion du temps et des tâches, au risque d’ailleurs de ne pas pouvoir mettre des limites à son investissement professionnel, ce qu’il perçoit comme un danger qu’il se doit de contrer en s’</a:t>
            </a:r>
            <a:r>
              <a:rPr lang="fr-FR" sz="2400" dirty="0" err="1" smtClean="0"/>
              <a:t>autodisciplinant</a:t>
            </a:r>
            <a:r>
              <a:rPr lang="fr-FR" sz="2400" dirty="0" smtClean="0"/>
              <a:t> pour maintenir un équilibre d’existence ; celui-ci est d’autant plus difficile à atteindre que le chercheur a conscience de la compétition en vigueur dans son domaine pour décrocher un poste permanent. </a:t>
            </a:r>
            <a:endParaRPr lang="fr-BE"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15023" y="246973"/>
            <a:ext cx="8498776" cy="709767"/>
          </a:xfrm>
        </p:spPr>
        <p:txBody>
          <a:bodyPr>
            <a:noAutofit/>
          </a:bodyPr>
          <a:lstStyle/>
          <a:p>
            <a:pPr marL="85725">
              <a:spcAft>
                <a:spcPts val="600"/>
              </a:spcAft>
            </a:pPr>
            <a:r>
              <a:rPr lang="fr-FR" dirty="0" smtClean="0"/>
              <a:t>La régulation de la carrière scientifique …</a:t>
            </a:r>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34</a:t>
            </a:fld>
            <a:endParaRPr lang="fr-FR">
              <a:solidFill>
                <a:prstClr val="black">
                  <a:tint val="75000"/>
                </a:prstClr>
              </a:solidFill>
            </a:endParaRPr>
          </a:p>
        </p:txBody>
      </p:sp>
      <p:sp>
        <p:nvSpPr>
          <p:cNvPr id="10" name="Espace réservé du contenu 2"/>
          <p:cNvSpPr txBox="1">
            <a:spLocks/>
          </p:cNvSpPr>
          <p:nvPr/>
        </p:nvSpPr>
        <p:spPr>
          <a:xfrm>
            <a:off x="381000" y="1399308"/>
            <a:ext cx="8432799" cy="5322167"/>
          </a:xfrm>
          <a:prstGeom prst="rect">
            <a:avLst/>
          </a:prstGeom>
          <a:solidFill>
            <a:schemeClr val="bg1">
              <a:lumMod val="85000"/>
              <a:alpha val="80000"/>
            </a:schemeClr>
          </a:solidFill>
          <a:ln>
            <a:solidFill>
              <a:schemeClr val="tx1">
                <a:lumMod val="75000"/>
                <a:lumOff val="25000"/>
              </a:schemeClr>
            </a:solidFill>
          </a:ln>
        </p:spPr>
        <p:txBody>
          <a:bodyPr vert="horz" lIns="108000" tIns="45720" rIns="91440" bIns="45720" rtlCol="0">
            <a:noAutofit/>
          </a:bodyPr>
          <a:lstStyle/>
          <a:p>
            <a:pPr marL="114300" lvl="2" indent="-514350" algn="just">
              <a:spcAft>
                <a:spcPts val="1800"/>
              </a:spcAft>
              <a:defRPr/>
            </a:pPr>
            <a:r>
              <a:rPr lang="fr-FR" sz="2200" dirty="0" smtClean="0"/>
              <a:t>Globalement, la carrière scientifique favorise chez les chargé-e-s de recherches l’</a:t>
            </a:r>
            <a:r>
              <a:rPr lang="fr-FR" sz="2200" i="1" dirty="0" smtClean="0"/>
              <a:t>engagement</a:t>
            </a:r>
            <a:r>
              <a:rPr lang="fr-FR" sz="2200" dirty="0" smtClean="0"/>
              <a:t> couplé à une grande </a:t>
            </a:r>
            <a:r>
              <a:rPr lang="fr-FR" sz="2200" i="1" dirty="0" smtClean="0"/>
              <a:t>liberté</a:t>
            </a:r>
            <a:r>
              <a:rPr lang="fr-FR" sz="2200" dirty="0" smtClean="0"/>
              <a:t> de pensée, d’action et d’organisation</a:t>
            </a:r>
          </a:p>
          <a:p>
            <a:pPr marL="114300" lvl="2" indent="-514350" algn="just">
              <a:spcAft>
                <a:spcPts val="1800"/>
              </a:spcAft>
              <a:defRPr/>
            </a:pPr>
            <a:r>
              <a:rPr lang="fr-FR" sz="2200" dirty="0" smtClean="0"/>
              <a:t>C’est « un dispositif qui </a:t>
            </a:r>
            <a:r>
              <a:rPr lang="fr-FR" sz="2200" i="1" dirty="0" smtClean="0"/>
              <a:t>libère</a:t>
            </a:r>
            <a:r>
              <a:rPr lang="fr-FR" sz="2200" dirty="0" smtClean="0"/>
              <a:t> en même temps qu'il </a:t>
            </a:r>
            <a:r>
              <a:rPr lang="fr-FR" sz="2200" i="1" dirty="0" smtClean="0"/>
              <a:t>régule</a:t>
            </a:r>
            <a:r>
              <a:rPr lang="fr-FR" sz="2200" dirty="0" smtClean="0"/>
              <a:t>  […] le rôle du dispositif n'est pas de contraindre à un type de comportement déterminé, mais d'</a:t>
            </a:r>
            <a:r>
              <a:rPr lang="fr-FR" sz="2200" i="1" dirty="0" smtClean="0"/>
              <a:t>organiser</a:t>
            </a:r>
            <a:r>
              <a:rPr lang="fr-FR" sz="2200" dirty="0" smtClean="0"/>
              <a:t> un espace d'effectivité de comportements librement choisis, mais en accord avec les finalités déterminées » </a:t>
            </a:r>
            <a:r>
              <a:rPr lang="fr-FR" cap="all" dirty="0" smtClean="0">
                <a:solidFill>
                  <a:srgbClr val="595959"/>
                </a:solidFill>
              </a:rPr>
              <a:t>Fusulier/Lannoy, 1999 :  189-190</a:t>
            </a:r>
            <a:endParaRPr lang="fr-FR" sz="2200" cap="all" dirty="0" smtClean="0">
              <a:solidFill>
                <a:srgbClr val="595959"/>
              </a:solidFill>
            </a:endParaRPr>
          </a:p>
          <a:p>
            <a:pPr marL="114300" lvl="2" indent="-514350" algn="just">
              <a:spcAft>
                <a:spcPts val="1800"/>
              </a:spcAft>
              <a:defRPr/>
            </a:pPr>
            <a:r>
              <a:rPr lang="fr-FR" sz="2200" dirty="0" smtClean="0"/>
              <a:t>En ce sens, la politique scientifique organise la performance sans passer par la contrainte directe </a:t>
            </a:r>
          </a:p>
          <a:p>
            <a:pPr marL="114300" lvl="2" indent="-514350" algn="just">
              <a:spcAft>
                <a:spcPts val="1800"/>
              </a:spcAft>
              <a:defRPr/>
            </a:pPr>
            <a:r>
              <a:rPr lang="fr-FR" sz="2200" dirty="0" smtClean="0"/>
              <a:t>La combinaison du plaisir que procure le travail scientifique, de la liberté qui le caractérise, du désir de rester dans le métier et de la mise en concurrence pour des postes rares met ces chercheurs sous haute tension</a:t>
            </a:r>
          </a:p>
          <a:p>
            <a:pPr marL="114300" marR="0" lvl="2" indent="-514350" algn="just" defTabSz="457200" rtl="0" eaLnBrk="1" fontAlgn="auto" latinLnBrk="0" hangingPunct="1">
              <a:lnSpc>
                <a:spcPct val="100000"/>
              </a:lnSpc>
              <a:spcBef>
                <a:spcPts val="0"/>
              </a:spcBef>
              <a:spcAft>
                <a:spcPts val="600"/>
              </a:spcAft>
              <a:buClrTx/>
              <a:buSzTx/>
              <a:buFontTx/>
              <a:buNone/>
              <a:tabLst/>
              <a:defRPr/>
            </a:pPr>
            <a:endParaRPr kumimoji="0" lang="fr-FR" sz="2200" b="0" i="0" u="none" strike="noStrike" kern="1200" cap="none" spc="0" normalizeH="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80999" y="362438"/>
            <a:ext cx="8432799" cy="709767"/>
          </a:xfrm>
        </p:spPr>
        <p:txBody>
          <a:bodyPr>
            <a:noAutofit/>
          </a:bodyPr>
          <a:lstStyle/>
          <a:p>
            <a:pPr marL="85725">
              <a:spcAft>
                <a:spcPts val="600"/>
              </a:spcAft>
            </a:pPr>
            <a:r>
              <a:rPr lang="fr-FR" dirty="0" smtClean="0"/>
              <a:t>Trois faiblesses du dispositif …</a:t>
            </a:r>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35</a:t>
            </a:fld>
            <a:endParaRPr lang="fr-FR">
              <a:solidFill>
                <a:prstClr val="black">
                  <a:tint val="75000"/>
                </a:prstClr>
              </a:solidFill>
            </a:endParaRPr>
          </a:p>
        </p:txBody>
      </p:sp>
      <p:sp>
        <p:nvSpPr>
          <p:cNvPr id="10" name="Espace réservé du contenu 2"/>
          <p:cNvSpPr txBox="1">
            <a:spLocks/>
          </p:cNvSpPr>
          <p:nvPr/>
        </p:nvSpPr>
        <p:spPr>
          <a:xfrm>
            <a:off x="397494" y="1369116"/>
            <a:ext cx="8305800" cy="4750700"/>
          </a:xfrm>
          <a:prstGeom prst="rect">
            <a:avLst/>
          </a:prstGeom>
          <a:solidFill>
            <a:schemeClr val="bg1">
              <a:lumMod val="85000"/>
              <a:alpha val="80000"/>
            </a:schemeClr>
          </a:solidFill>
          <a:ln>
            <a:solidFill>
              <a:schemeClr val="tx1">
                <a:lumMod val="75000"/>
                <a:lumOff val="25000"/>
              </a:schemeClr>
            </a:solidFill>
          </a:ln>
        </p:spPr>
        <p:txBody>
          <a:bodyPr vert="horz" lIns="108000" tIns="45720" rIns="91440" bIns="45720" rtlCol="0">
            <a:noAutofit/>
          </a:bodyPr>
          <a:lstStyle/>
          <a:p>
            <a:pPr marL="114300" lvl="2" indent="-514350" algn="just">
              <a:spcAft>
                <a:spcPts val="1800"/>
              </a:spcAft>
              <a:defRPr/>
            </a:pPr>
            <a:r>
              <a:rPr lang="fr-FR" sz="2400" dirty="0" smtClean="0"/>
              <a:t>1) Du fait de la concurrence entre jeunes chercheurs, il crée une inquiétude quant à la réelle opportunité d’obtenir un mandat permanent/définitif.</a:t>
            </a:r>
          </a:p>
          <a:p>
            <a:pPr marL="114300" lvl="2" indent="-514350" algn="just">
              <a:spcAft>
                <a:spcPts val="1800"/>
              </a:spcAft>
              <a:defRPr/>
            </a:pPr>
            <a:r>
              <a:rPr lang="fr-FR" sz="2400" dirty="0" smtClean="0"/>
              <a:t>2) Il engendre un tiraillement entre la temporalité professionnelle et les temporalités privées, ce qui peut avoir des effets dissuasifs sur des chercheurs qui ne sont pas disposés à faire tous les sacrifices (et à les faire peser sur leurs proches) que requiert aujourd’hui une hypothétique stabilisation professionnelle.</a:t>
            </a:r>
          </a:p>
          <a:p>
            <a:pPr marL="114300" lvl="2" indent="-514350" algn="just">
              <a:spcAft>
                <a:spcPts val="1800"/>
              </a:spcAft>
              <a:defRPr/>
            </a:pPr>
            <a:r>
              <a:rPr lang="fr-FR" sz="2400" dirty="0" smtClean="0"/>
              <a:t>3) Il risque pour ces raisons de retenir dans son </a:t>
            </a:r>
            <a:r>
              <a:rPr lang="fr-FR" sz="2400" i="1" dirty="0" smtClean="0"/>
              <a:t>filtre</a:t>
            </a:r>
            <a:r>
              <a:rPr lang="fr-FR" sz="2400" dirty="0" smtClean="0"/>
              <a:t> des chercheurs à très haut potentiel.</a:t>
            </a:r>
            <a:endParaRPr kumimoji="0" lang="fr-FR" sz="2400" b="0" i="0" u="none" strike="noStrike" kern="1200" cap="none" spc="0" normalizeH="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36435" y="362438"/>
            <a:ext cx="8432799" cy="1006678"/>
          </a:xfrm>
        </p:spPr>
        <p:txBody>
          <a:bodyPr>
            <a:noAutofit/>
          </a:bodyPr>
          <a:lstStyle/>
          <a:p>
            <a:pPr marL="85725">
              <a:spcAft>
                <a:spcPts val="600"/>
              </a:spcAft>
            </a:pPr>
            <a:r>
              <a:rPr lang="fr-FR" dirty="0" smtClean="0"/>
              <a:t>Pistes de réflexion: </a:t>
            </a:r>
            <a:br>
              <a:rPr lang="fr-FR" dirty="0" smtClean="0"/>
            </a:br>
            <a:r>
              <a:rPr lang="fr-FR" dirty="0" smtClean="0"/>
              <a:t>Comment contrer ces faiblesses ?</a:t>
            </a:r>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36</a:t>
            </a:fld>
            <a:endParaRPr lang="fr-FR">
              <a:solidFill>
                <a:prstClr val="black">
                  <a:tint val="75000"/>
                </a:prstClr>
              </a:solidFill>
            </a:endParaRPr>
          </a:p>
        </p:txBody>
      </p:sp>
      <p:sp>
        <p:nvSpPr>
          <p:cNvPr id="10" name="Espace réservé du contenu 2"/>
          <p:cNvSpPr txBox="1">
            <a:spLocks/>
          </p:cNvSpPr>
          <p:nvPr/>
        </p:nvSpPr>
        <p:spPr>
          <a:xfrm>
            <a:off x="442058" y="1787277"/>
            <a:ext cx="8305800" cy="4183711"/>
          </a:xfrm>
          <a:prstGeom prst="rect">
            <a:avLst/>
          </a:prstGeom>
          <a:solidFill>
            <a:schemeClr val="bg1">
              <a:lumMod val="85000"/>
              <a:alpha val="80000"/>
            </a:schemeClr>
          </a:solidFill>
          <a:ln>
            <a:solidFill>
              <a:schemeClr val="tx1">
                <a:lumMod val="75000"/>
                <a:lumOff val="25000"/>
              </a:schemeClr>
            </a:solidFill>
          </a:ln>
        </p:spPr>
        <p:txBody>
          <a:bodyPr vert="horz" lIns="108000" tIns="45720" rIns="91440" bIns="45720" rtlCol="0">
            <a:noAutofit/>
          </a:bodyPr>
          <a:lstStyle/>
          <a:p>
            <a:pPr marL="114300" lvl="2" indent="-514350" algn="just">
              <a:spcAft>
                <a:spcPts val="1800"/>
              </a:spcAft>
              <a:defRPr/>
            </a:pPr>
            <a:r>
              <a:rPr lang="fr-FR" sz="2800" dirty="0"/>
              <a:t>Il faudrait …</a:t>
            </a:r>
          </a:p>
          <a:p>
            <a:pPr marL="114300" lvl="2" indent="-514350" algn="just">
              <a:spcAft>
                <a:spcPts val="1800"/>
              </a:spcAft>
              <a:defRPr/>
            </a:pPr>
            <a:r>
              <a:rPr lang="fr-FR" sz="2400" dirty="0"/>
              <a:t>mieux calibrer le bassin de concurrence </a:t>
            </a:r>
          </a:p>
          <a:p>
            <a:pPr marL="114300" lvl="2" indent="-514350" algn="just">
              <a:spcAft>
                <a:spcPts val="1800"/>
              </a:spcAft>
              <a:defRPr/>
            </a:pPr>
            <a:r>
              <a:rPr lang="fr-FR" sz="2400" dirty="0"/>
              <a:t>assurer la mise en place des fonctions intermédiaires </a:t>
            </a:r>
            <a:r>
              <a:rPr lang="fr-FR" sz="2400" dirty="0" smtClean="0"/>
              <a:t>alternatives</a:t>
            </a:r>
          </a:p>
          <a:p>
            <a:pPr marL="114300" lvl="2" indent="-514350" algn="just">
              <a:spcAft>
                <a:spcPts val="1800"/>
              </a:spcAft>
              <a:defRPr/>
            </a:pPr>
            <a:r>
              <a:rPr lang="fr-FR" sz="2400" dirty="0" smtClean="0"/>
              <a:t>revenir sur les critères d’évaluation du travail du chercheur – notamment en matière des publications et de mobilité</a:t>
            </a:r>
            <a:r>
              <a:rPr lang="fr-FR" sz="2800" dirty="0" smtClean="0"/>
              <a:t> </a:t>
            </a:r>
            <a:r>
              <a:rPr lang="fr-FR" sz="2000" dirty="0" smtClean="0">
                <a:solidFill>
                  <a:srgbClr val="404040"/>
                </a:solidFill>
                <a:sym typeface="Wingdings" pitchFamily="2" charset="2"/>
              </a:rPr>
              <a:t>Ex. favoriser la figure du chercheur patient publiant à bon escient, reconnaître mieux la </a:t>
            </a:r>
            <a:r>
              <a:rPr lang="fr-FR" sz="2000" dirty="0" err="1" smtClean="0">
                <a:solidFill>
                  <a:srgbClr val="404040"/>
                </a:solidFill>
                <a:sym typeface="Wingdings" pitchFamily="2" charset="2"/>
              </a:rPr>
              <a:t>multidimensonnalité</a:t>
            </a:r>
            <a:r>
              <a:rPr lang="fr-FR" sz="2000" dirty="0" smtClean="0">
                <a:solidFill>
                  <a:srgbClr val="404040"/>
                </a:solidFill>
                <a:sym typeface="Wingdings" pitchFamily="2" charset="2"/>
              </a:rPr>
              <a:t>, favoriser les brefs séjours…</a:t>
            </a:r>
            <a:endParaRPr kumimoji="0" lang="fr-FR" sz="2400" b="0" i="0" u="none" strike="noStrike" kern="1200" cap="none" spc="0" normalizeH="0" noProof="0" dirty="0" smtClean="0">
              <a:ln>
                <a:noFill/>
              </a:ln>
              <a:solidFill>
                <a:srgbClr val="40404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4918" y="207798"/>
            <a:ext cx="8229600" cy="1143000"/>
          </a:xfrm>
        </p:spPr>
        <p:txBody>
          <a:bodyPr/>
          <a:lstStyle/>
          <a:p>
            <a:r>
              <a:rPr lang="fr-BE" dirty="0" smtClean="0"/>
              <a:t>Pour terminer…</a:t>
            </a:r>
            <a:endParaRPr lang="fr-BE" dirty="0"/>
          </a:p>
        </p:txBody>
      </p:sp>
      <p:sp>
        <p:nvSpPr>
          <p:cNvPr id="3" name="Espace réservé du contenu 2"/>
          <p:cNvSpPr>
            <a:spLocks noGrp="1"/>
          </p:cNvSpPr>
          <p:nvPr>
            <p:ph idx="1"/>
          </p:nvPr>
        </p:nvSpPr>
        <p:spPr>
          <a:xfrm>
            <a:off x="457200" y="1399680"/>
            <a:ext cx="8229600" cy="4525963"/>
          </a:xfrm>
          <a:solidFill>
            <a:schemeClr val="bg1">
              <a:lumMod val="75000"/>
              <a:alpha val="40000"/>
            </a:schemeClr>
          </a:solidFill>
          <a:ln>
            <a:solidFill>
              <a:schemeClr val="tx1">
                <a:lumMod val="65000"/>
                <a:lumOff val="35000"/>
              </a:schemeClr>
            </a:solidFill>
          </a:ln>
        </p:spPr>
        <p:txBody>
          <a:bodyPr>
            <a:normAutofit/>
          </a:bodyPr>
          <a:lstStyle/>
          <a:p>
            <a:r>
              <a:rPr lang="fr-BE" sz="2800" dirty="0" smtClean="0"/>
              <a:t>La recherche c’est fondamentalement du </a:t>
            </a:r>
            <a:r>
              <a:rPr lang="fr-BE" sz="2800" b="1" dirty="0" smtClean="0"/>
              <a:t>capital humain </a:t>
            </a:r>
            <a:r>
              <a:rPr lang="fr-BE" sz="2800" dirty="0" smtClean="0"/>
              <a:t>et un pari</a:t>
            </a:r>
          </a:p>
          <a:p>
            <a:endParaRPr lang="fr-BE" sz="2800" dirty="0" smtClean="0"/>
          </a:p>
          <a:p>
            <a:r>
              <a:rPr lang="fr-BE" sz="2800" dirty="0" smtClean="0"/>
              <a:t>Promouvoir un système de travail </a:t>
            </a:r>
            <a:r>
              <a:rPr lang="fr-BE" sz="2800" b="1" dirty="0" smtClean="0"/>
              <a:t>soutenable</a:t>
            </a:r>
            <a:r>
              <a:rPr lang="fr-BE" sz="2800" dirty="0" smtClean="0"/>
              <a:t> versus un système de travail intensif</a:t>
            </a:r>
          </a:p>
          <a:p>
            <a:endParaRPr lang="fr-BE" sz="2800" dirty="0" smtClean="0"/>
          </a:p>
          <a:p>
            <a:r>
              <a:rPr lang="fr-BE" sz="2800" dirty="0" smtClean="0"/>
              <a:t>C’est un </a:t>
            </a:r>
            <a:r>
              <a:rPr lang="fr-BE" sz="2800" b="1" dirty="0" smtClean="0"/>
              <a:t>enjeu de société </a:t>
            </a:r>
            <a:r>
              <a:rPr lang="fr-BE" sz="2800" dirty="0" smtClean="0"/>
              <a:t>vis-à-vis duquel l’institution scientifique et universitaire peut être à l’avant-garde</a:t>
            </a:r>
          </a:p>
          <a:p>
            <a:endParaRPr lang="fr-BE" sz="2800" dirty="0" smtClean="0"/>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37</a:t>
            </a:fld>
            <a:endParaRPr lang="fr-FR">
              <a:solidFill>
                <a:prstClr val="black">
                  <a:tint val="75000"/>
                </a:prstClr>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38</a:t>
            </a:fld>
            <a:endParaRPr lang="fr-FR">
              <a:solidFill>
                <a:prstClr val="black">
                  <a:tint val="75000"/>
                </a:prstClr>
              </a:solidFill>
            </a:endParaRPr>
          </a:p>
        </p:txBody>
      </p:sp>
      <p:sp>
        <p:nvSpPr>
          <p:cNvPr id="10" name="Espace réservé du contenu 2"/>
          <p:cNvSpPr txBox="1">
            <a:spLocks/>
          </p:cNvSpPr>
          <p:nvPr/>
        </p:nvSpPr>
        <p:spPr>
          <a:xfrm>
            <a:off x="397494" y="485775"/>
            <a:ext cx="8305800" cy="6043613"/>
          </a:xfrm>
          <a:prstGeom prst="rect">
            <a:avLst/>
          </a:prstGeom>
          <a:solidFill>
            <a:schemeClr val="bg1">
              <a:lumMod val="85000"/>
              <a:alpha val="80000"/>
            </a:schemeClr>
          </a:solidFill>
          <a:ln>
            <a:solidFill>
              <a:schemeClr val="tx1">
                <a:lumMod val="75000"/>
                <a:lumOff val="25000"/>
              </a:schemeClr>
            </a:solidFill>
          </a:ln>
        </p:spPr>
        <p:txBody>
          <a:bodyPr vert="horz" lIns="108000" tIns="45720" rIns="91440" bIns="45720" rtlCol="0">
            <a:noAutofit/>
          </a:bodyPr>
          <a:lstStyle/>
          <a:p>
            <a:pPr marL="114300" lvl="2" indent="-514350" algn="just">
              <a:spcAft>
                <a:spcPts val="1800"/>
              </a:spcAft>
              <a:defRPr/>
            </a:pPr>
            <a:endParaRPr lang="fr-FR" sz="3200" dirty="0"/>
          </a:p>
          <a:p>
            <a:pPr marL="114300" lvl="2" indent="-514350" algn="ctr">
              <a:spcAft>
                <a:spcPts val="1800"/>
              </a:spcAft>
              <a:defRPr/>
            </a:pPr>
            <a:r>
              <a:rPr lang="fr-FR" sz="3200" dirty="0"/>
              <a:t>Merci </a:t>
            </a:r>
            <a:r>
              <a:rPr lang="fr-FR" sz="3200" dirty="0" smtClean="0"/>
              <a:t>pour </a:t>
            </a:r>
            <a:r>
              <a:rPr lang="fr-FR" sz="3200" dirty="0"/>
              <a:t>votre attention !</a:t>
            </a:r>
            <a:endParaRPr lang="fr-FR" sz="2800" dirty="0"/>
          </a:p>
          <a:p>
            <a:pPr marL="114300" lvl="2" indent="-514350" algn="just">
              <a:spcAft>
                <a:spcPts val="1800"/>
              </a:spcAft>
              <a:defRPr/>
            </a:pPr>
            <a:r>
              <a:rPr lang="fr-FR" sz="2800" dirty="0" smtClean="0"/>
              <a:t>Quelques références:</a:t>
            </a:r>
          </a:p>
          <a:p>
            <a:pPr marL="114300" lvl="2" indent="-514350" algn="just">
              <a:spcAft>
                <a:spcPts val="1800"/>
              </a:spcAft>
              <a:defRPr/>
            </a:pPr>
            <a:r>
              <a:rPr lang="fr-BE" sz="1400" dirty="0" err="1"/>
              <a:t>Fusulier</a:t>
            </a:r>
            <a:r>
              <a:rPr lang="fr-BE" sz="1400" dirty="0"/>
              <a:t>, Bernard ; Del Rio </a:t>
            </a:r>
            <a:r>
              <a:rPr lang="fr-BE" sz="1400" dirty="0" err="1"/>
              <a:t>Carral</a:t>
            </a:r>
            <a:r>
              <a:rPr lang="fr-BE" sz="1400" dirty="0"/>
              <a:t>, Maria. </a:t>
            </a:r>
            <a:r>
              <a:rPr lang="fr-BE" sz="1400" i="1" dirty="0"/>
              <a:t>Chercheur-e-s sous haute tension. Vitalité, compétitivité, précarité et (in)compatibilité travail/famille.</a:t>
            </a:r>
            <a:r>
              <a:rPr lang="fr-BE" sz="1400" dirty="0"/>
              <a:t>, Presses Universitaires de Louvain: Louvain-la-Neuve, 2012</a:t>
            </a:r>
            <a:r>
              <a:rPr lang="fr-BE" sz="1400" dirty="0" smtClean="0"/>
              <a:t>.</a:t>
            </a:r>
          </a:p>
          <a:p>
            <a:pPr marL="114300" lvl="2" indent="-514350" algn="just">
              <a:spcAft>
                <a:spcPts val="1800"/>
              </a:spcAft>
              <a:defRPr/>
            </a:pPr>
            <a:r>
              <a:rPr lang="fr-BE" sz="1400" dirty="0"/>
              <a:t>Del Rio </a:t>
            </a:r>
            <a:r>
              <a:rPr lang="fr-BE" sz="1400" dirty="0" err="1"/>
              <a:t>Carral</a:t>
            </a:r>
            <a:r>
              <a:rPr lang="fr-BE" sz="1400" dirty="0"/>
              <a:t>, Maria ; </a:t>
            </a:r>
            <a:r>
              <a:rPr lang="fr-BE" sz="1400" dirty="0" err="1"/>
              <a:t>Fusulier</a:t>
            </a:r>
            <a:r>
              <a:rPr lang="fr-BE" sz="1400" dirty="0"/>
              <a:t>, Bernard. </a:t>
            </a:r>
            <a:r>
              <a:rPr lang="fr-BE" sz="1400" i="1" dirty="0"/>
              <a:t>Jeunes chercheurs face aux exigences de disponibilité temporelle</a:t>
            </a:r>
            <a:r>
              <a:rPr lang="fr-BE" sz="1400" dirty="0"/>
              <a:t>. In: </a:t>
            </a:r>
            <a:r>
              <a:rPr lang="fr-BE" sz="1400" i="1" dirty="0"/>
              <a:t>Temporalités : Revue de sciences humaines et sociales</a:t>
            </a:r>
            <a:r>
              <a:rPr lang="fr-BE" sz="1400" dirty="0"/>
              <a:t>, Vol. </a:t>
            </a:r>
            <a:r>
              <a:rPr lang="fr-BE" sz="1400" dirty="0" smtClean="0"/>
              <a:t>18, 2013.</a:t>
            </a:r>
            <a:endParaRPr lang="fr-FR" sz="1400" dirty="0"/>
          </a:p>
          <a:p>
            <a:pPr marL="114300" lvl="2" indent="-514350" algn="just">
              <a:spcAft>
                <a:spcPts val="1800"/>
              </a:spcAft>
              <a:defRPr/>
            </a:pPr>
            <a:r>
              <a:rPr lang="fr-BE" sz="1400" dirty="0" err="1"/>
              <a:t>Fusulier</a:t>
            </a:r>
            <a:r>
              <a:rPr lang="fr-BE" sz="1400" dirty="0"/>
              <a:t>, Bernard ; Del Rio </a:t>
            </a:r>
            <a:r>
              <a:rPr lang="fr-BE" sz="1400" dirty="0" err="1"/>
              <a:t>Carral</a:t>
            </a:r>
            <a:r>
              <a:rPr lang="fr-BE" sz="1400" dirty="0"/>
              <a:t>, Maria ; Baguette, Alexandre ; </a:t>
            </a:r>
            <a:r>
              <a:rPr lang="fr-BE" sz="1400" dirty="0" err="1"/>
              <a:t>Godesar</a:t>
            </a:r>
            <a:r>
              <a:rPr lang="fr-BE" sz="1400" dirty="0"/>
              <a:t>, Christine. </a:t>
            </a:r>
            <a:r>
              <a:rPr lang="fr-BE" sz="1400" i="1" dirty="0"/>
              <a:t>Conjugalité/parentalité et carrières scientifiques à l'épreuve de la mobilité chez les couples de chercheur-e-s</a:t>
            </a:r>
            <a:r>
              <a:rPr lang="fr-BE" sz="1400" dirty="0"/>
              <a:t>. In: </a:t>
            </a:r>
            <a:r>
              <a:rPr lang="fr-BE" sz="1400" dirty="0" err="1"/>
              <a:t>Merla</a:t>
            </a:r>
            <a:r>
              <a:rPr lang="fr-BE" sz="1400" dirty="0"/>
              <a:t>, L., François A. (</a:t>
            </a:r>
            <a:r>
              <a:rPr lang="fr-BE" sz="1400" dirty="0" err="1"/>
              <a:t>dir</a:t>
            </a:r>
            <a:r>
              <a:rPr lang="fr-BE" sz="1400" dirty="0"/>
              <a:t>), </a:t>
            </a:r>
            <a:r>
              <a:rPr lang="fr-BE" sz="1400" i="1" dirty="0"/>
              <a:t>Distances et liens</a:t>
            </a:r>
            <a:r>
              <a:rPr lang="fr-BE" sz="1400" dirty="0"/>
              <a:t>, </a:t>
            </a:r>
            <a:r>
              <a:rPr lang="fr-BE" sz="1400" dirty="0" err="1"/>
              <a:t>Academia-L'Harmattan</a:t>
            </a:r>
            <a:r>
              <a:rPr lang="fr-BE" sz="1400" dirty="0"/>
              <a:t> S.A.: Louvain-la-Neuve, 2014 </a:t>
            </a:r>
            <a:endParaRPr lang="fr-BE" sz="1400" dirty="0" smtClean="0"/>
          </a:p>
          <a:p>
            <a:pPr marL="114300" lvl="2" indent="-514350" algn="just">
              <a:spcAft>
                <a:spcPts val="1800"/>
              </a:spcAft>
              <a:defRPr/>
            </a:pPr>
            <a:r>
              <a:rPr lang="fr-BE" sz="1400" dirty="0" smtClean="0"/>
              <a:t>Barbier</a:t>
            </a:r>
            <a:r>
              <a:rPr lang="fr-BE" sz="1400" dirty="0"/>
              <a:t>, Pascal ; </a:t>
            </a:r>
            <a:r>
              <a:rPr lang="fr-BE" sz="1400" dirty="0" err="1"/>
              <a:t>Fusulier</a:t>
            </a:r>
            <a:r>
              <a:rPr lang="fr-BE" sz="1400" dirty="0"/>
              <a:t>, Bernard. </a:t>
            </a:r>
            <a:r>
              <a:rPr lang="fr-BE" sz="1400" i="1" dirty="0"/>
              <a:t>L’interférence parentalité-travail chez les chercheur-e-s en post-doctorat : le cas des chargé-e-s de recherches du Fonds National de la Recherche Scientifique en Belgique</a:t>
            </a:r>
            <a:r>
              <a:rPr lang="fr-BE" sz="1400" dirty="0"/>
              <a:t>. In: </a:t>
            </a:r>
            <a:r>
              <a:rPr lang="fr-BE" sz="1400" i="1" dirty="0"/>
              <a:t>Sociologie et sociétés</a:t>
            </a:r>
            <a:r>
              <a:rPr lang="fr-BE" sz="1400" dirty="0"/>
              <a:t>, (2015) (Accepté/Sous presse</a:t>
            </a:r>
            <a:r>
              <a:rPr lang="fr-BE" sz="1400" dirty="0" smtClean="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a:bodyPr>
          <a:lstStyle/>
          <a:p>
            <a:r>
              <a:rPr lang="fr-BE" dirty="0" smtClean="0"/>
              <a:t>Une zone de transition dans un parcours de vie</a:t>
            </a:r>
          </a:p>
          <a:p>
            <a:r>
              <a:rPr lang="fr-BE" dirty="0" smtClean="0"/>
              <a:t>L’Université: une "</a:t>
            </a:r>
            <a:r>
              <a:rPr lang="fr-BE" dirty="0" err="1" smtClean="0"/>
              <a:t>greedy</a:t>
            </a:r>
            <a:r>
              <a:rPr lang="fr-BE" dirty="0" smtClean="0"/>
              <a:t> institution" </a:t>
            </a:r>
          </a:p>
          <a:p>
            <a:r>
              <a:rPr lang="fr-BE" dirty="0"/>
              <a:t>U</a:t>
            </a:r>
            <a:r>
              <a:rPr lang="fr-BE" dirty="0" smtClean="0"/>
              <a:t>ne nouvelle régulation sous le leitmotiv de l’"excellence": </a:t>
            </a:r>
            <a:r>
              <a:rPr lang="fr-BE" dirty="0" err="1" smtClean="0"/>
              <a:t>productivity</a:t>
            </a:r>
            <a:r>
              <a:rPr lang="fr-BE" dirty="0" smtClean="0"/>
              <a:t>, </a:t>
            </a:r>
            <a:r>
              <a:rPr lang="fr-BE" dirty="0" err="1" smtClean="0"/>
              <a:t>competitivity</a:t>
            </a:r>
            <a:r>
              <a:rPr lang="fr-BE" dirty="0" smtClean="0"/>
              <a:t>, </a:t>
            </a:r>
            <a:r>
              <a:rPr lang="fr-BE" dirty="0" err="1" smtClean="0"/>
              <a:t>accountability</a:t>
            </a:r>
            <a:r>
              <a:rPr lang="fr-BE" dirty="0" smtClean="0"/>
              <a:t>, </a:t>
            </a:r>
            <a:r>
              <a:rPr lang="fr-BE" dirty="0" err="1" smtClean="0"/>
              <a:t>mobility</a:t>
            </a:r>
            <a:r>
              <a:rPr lang="fr-BE" dirty="0" smtClean="0"/>
              <a:t>. </a:t>
            </a:r>
          </a:p>
          <a:p>
            <a:pPr marL="0" indent="0">
              <a:buNone/>
            </a:pPr>
            <a:endParaRPr lang="fr-BE" dirty="0"/>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4</a:t>
            </a:fld>
            <a:endParaRPr lang="fr-FR">
              <a:solidFill>
                <a:prstClr val="black">
                  <a:tint val="75000"/>
                </a:prstClr>
              </a:solidFill>
            </a:endParaRPr>
          </a:p>
        </p:txBody>
      </p:sp>
    </p:spTree>
    <p:extLst>
      <p:ext uri="{BB962C8B-B14F-4D97-AF65-F5344CB8AC3E}">
        <p14:creationId xmlns:p14="http://schemas.microsoft.com/office/powerpoint/2010/main" val="2306081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Le scientifique belge le plus connu</a:t>
            </a:r>
            <a:endParaRPr lang="fr-BE" dirty="0"/>
          </a:p>
        </p:txBody>
      </p:sp>
      <p:pic>
        <p:nvPicPr>
          <p:cNvPr id="5" name="il_fi" descr="http://s1.e-monsite.com/2009/04/10/07/65792587tournesol-gif.gif"/>
          <p:cNvPicPr>
            <a:picLocks noGrp="1"/>
          </p:cNvPicPr>
          <p:nvPr>
            <p:ph idx="1"/>
          </p:nvPr>
        </p:nvPicPr>
        <p:blipFill>
          <a:blip r:embed="rId2"/>
          <a:srcRect/>
          <a:stretch>
            <a:fillRect/>
          </a:stretch>
        </p:blipFill>
        <p:spPr bwMode="auto">
          <a:xfrm>
            <a:off x="2244436" y="1891145"/>
            <a:ext cx="3408651" cy="3782291"/>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fld id="{675D0E12-6F11-C34E-9D07-82116472D735}" type="slidenum">
              <a:rPr lang="fr-FR" smtClean="0"/>
              <a:pPr/>
              <a:t>5</a:t>
            </a:fld>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p:txBody>
          <a:bodyPr>
            <a:normAutofit fontScale="85000" lnSpcReduction="20000"/>
          </a:bodyPr>
          <a:lstStyle/>
          <a:p>
            <a:r>
              <a:rPr lang="fr-BE" dirty="0" smtClean="0"/>
              <a:t>« Du professeur totalement investi dans son travail et profitant pleinement de sa liberté académique, on est passé au professeur toujours entièrement investi, mais beaucoup moins libre académiquement, vu l’accroissement de la charge administrative et les nombreuses réformes qui se sont succédé » (UCL, 2012).</a:t>
            </a:r>
          </a:p>
          <a:p>
            <a:r>
              <a:rPr lang="fr-FR" dirty="0" smtClean="0"/>
              <a:t>« Que représente pour vous le prix </a:t>
            </a:r>
            <a:r>
              <a:rPr lang="fr-FR" dirty="0" err="1" smtClean="0"/>
              <a:t>Francqui</a:t>
            </a:r>
            <a:r>
              <a:rPr lang="fr-FR" dirty="0" smtClean="0"/>
              <a:t> ? » : « C’est beaucoup de travail, de sacrifices, et pas seulement pour moi. J’ai déraciné quatre fois mes enfants pour de longues périodes […] » (François </a:t>
            </a:r>
            <a:r>
              <a:rPr lang="fr-FR" dirty="0" err="1" smtClean="0"/>
              <a:t>Maniquet</a:t>
            </a:r>
            <a:r>
              <a:rPr lang="fr-FR" dirty="0" smtClean="0"/>
              <a:t>, </a:t>
            </a:r>
            <a:r>
              <a:rPr lang="fr-FR" i="1" dirty="0" smtClean="0"/>
              <a:t>La Quinzaine</a:t>
            </a:r>
            <a:r>
              <a:rPr lang="fr-FR" dirty="0" smtClean="0"/>
              <a:t> n° 322, 1</a:t>
            </a:r>
            <a:r>
              <a:rPr lang="fr-FR" baseline="30000" dirty="0" smtClean="0"/>
              <a:t>er</a:t>
            </a:r>
            <a:r>
              <a:rPr lang="fr-FR" dirty="0" smtClean="0"/>
              <a:t> juin 2010) </a:t>
            </a:r>
            <a:endParaRPr lang="fr-BE" dirty="0"/>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6250" y="129122"/>
            <a:ext cx="8289925" cy="959588"/>
          </a:xfrm>
        </p:spPr>
        <p:txBody>
          <a:bodyPr>
            <a:normAutofit/>
          </a:bodyPr>
          <a:lstStyle/>
          <a:p>
            <a:r>
              <a:rPr lang="fr-FR" sz="2800" dirty="0" smtClean="0"/>
              <a:t>Quelles attentes liées au métier de chercheur ?</a:t>
            </a:r>
            <a:endParaRPr lang="fr-FR" sz="2800" dirty="0"/>
          </a:p>
        </p:txBody>
      </p:sp>
      <p:sp>
        <p:nvSpPr>
          <p:cNvPr id="5" name="Espace réservé du contenu 2"/>
          <p:cNvSpPr>
            <a:spLocks noGrp="1"/>
          </p:cNvSpPr>
          <p:nvPr>
            <p:ph idx="1"/>
          </p:nvPr>
        </p:nvSpPr>
        <p:spPr>
          <a:xfrm>
            <a:off x="1303045" y="1088709"/>
            <a:ext cx="7563864" cy="2873691"/>
          </a:xfrm>
          <a:solidFill>
            <a:schemeClr val="tx2">
              <a:lumMod val="60000"/>
              <a:lumOff val="40000"/>
              <a:alpha val="34000"/>
            </a:schemeClr>
          </a:solidFill>
          <a:ln>
            <a:solidFill>
              <a:schemeClr val="tx1">
                <a:lumMod val="75000"/>
                <a:lumOff val="25000"/>
              </a:schemeClr>
            </a:solidFill>
          </a:ln>
        </p:spPr>
        <p:txBody>
          <a:bodyPr lIns="108000">
            <a:noAutofit/>
          </a:bodyPr>
          <a:lstStyle/>
          <a:p>
            <a:pPr marL="0" lvl="2" indent="0" algn="ctr">
              <a:spcBef>
                <a:spcPts val="0"/>
              </a:spcBef>
              <a:spcAft>
                <a:spcPts val="1200"/>
              </a:spcAft>
              <a:buNone/>
            </a:pPr>
            <a:r>
              <a:rPr lang="fr-FR" sz="1800" dirty="0" smtClean="0"/>
              <a:t>Assurer une disponibilité permanente pour la recherche</a:t>
            </a:r>
          </a:p>
          <a:p>
            <a:pPr marL="0" lvl="2" indent="0" algn="just">
              <a:spcBef>
                <a:spcPts val="0"/>
              </a:spcBef>
              <a:spcAft>
                <a:spcPts val="600"/>
              </a:spcAft>
              <a:buNone/>
            </a:pPr>
            <a:r>
              <a:rPr lang="fr-FR" sz="1800" i="1" dirty="0" err="1"/>
              <a:t>When</a:t>
            </a:r>
            <a:r>
              <a:rPr lang="fr-FR" sz="1800" i="1" dirty="0"/>
              <a:t> one </a:t>
            </a:r>
            <a:r>
              <a:rPr lang="fr-FR" sz="1800" i="1" dirty="0" err="1"/>
              <a:t>enters</a:t>
            </a:r>
            <a:r>
              <a:rPr lang="fr-FR" sz="1800" i="1" dirty="0"/>
              <a:t> a </a:t>
            </a:r>
            <a:r>
              <a:rPr lang="fr-FR" sz="1800" i="1" dirty="0" err="1"/>
              <a:t>career</a:t>
            </a:r>
            <a:r>
              <a:rPr lang="fr-FR" sz="1800" i="1" dirty="0"/>
              <a:t> in science, one </a:t>
            </a:r>
            <a:r>
              <a:rPr lang="fr-FR" sz="1800" i="1" dirty="0" err="1"/>
              <a:t>enters</a:t>
            </a:r>
            <a:r>
              <a:rPr lang="fr-FR" sz="1800" i="1" dirty="0"/>
              <a:t> </a:t>
            </a:r>
            <a:r>
              <a:rPr lang="fr-FR" sz="1800" i="1" dirty="0" err="1"/>
              <a:t>what</a:t>
            </a:r>
            <a:r>
              <a:rPr lang="fr-FR" sz="1800" i="1" dirty="0"/>
              <a:t> </a:t>
            </a:r>
            <a:r>
              <a:rPr lang="fr-FR" sz="1800" i="1" dirty="0" err="1"/>
              <a:t>Coser</a:t>
            </a:r>
            <a:r>
              <a:rPr lang="fr-FR" sz="1800" i="1" dirty="0"/>
              <a:t> (1974) has </a:t>
            </a:r>
            <a:r>
              <a:rPr lang="fr-FR" sz="1800" i="1" dirty="0" err="1"/>
              <a:t>termed</a:t>
            </a:r>
            <a:r>
              <a:rPr lang="fr-FR" sz="1800" i="1" dirty="0"/>
              <a:t> a </a:t>
            </a:r>
            <a:r>
              <a:rPr lang="fr-FR" sz="1800" b="1" dirty="0" err="1"/>
              <a:t>greedy</a:t>
            </a:r>
            <a:r>
              <a:rPr lang="fr-FR" sz="1800" b="1" dirty="0"/>
              <a:t> institution</a:t>
            </a:r>
            <a:r>
              <a:rPr lang="fr-FR" sz="1800" i="1" dirty="0"/>
              <a:t>… </a:t>
            </a:r>
            <a:r>
              <a:rPr lang="fr-FR" sz="1800" i="1" dirty="0" err="1"/>
              <a:t>seeking</a:t>
            </a:r>
            <a:r>
              <a:rPr lang="fr-FR" sz="1800" i="1" dirty="0"/>
              <a:t> </a:t>
            </a:r>
            <a:r>
              <a:rPr lang="fr-FR" sz="1800" b="1" dirty="0"/>
              <a:t>exclusive</a:t>
            </a:r>
            <a:r>
              <a:rPr lang="fr-FR" sz="1800" i="1" dirty="0"/>
              <a:t> and </a:t>
            </a:r>
            <a:r>
              <a:rPr lang="fr-FR" sz="1800" b="1" dirty="0" err="1"/>
              <a:t>undivided</a:t>
            </a:r>
            <a:r>
              <a:rPr lang="fr-FR" sz="1800" b="1" dirty="0"/>
              <a:t> </a:t>
            </a:r>
            <a:r>
              <a:rPr lang="fr-FR" sz="1800" b="1" dirty="0" err="1"/>
              <a:t>loyalty</a:t>
            </a:r>
            <a:r>
              <a:rPr lang="fr-FR" sz="1800" b="1" dirty="0"/>
              <a:t> </a:t>
            </a:r>
            <a:r>
              <a:rPr lang="fr-FR" sz="1800" i="1" dirty="0"/>
              <a:t>and </a:t>
            </a:r>
            <a:r>
              <a:rPr lang="fr-FR" sz="1800" i="1" dirty="0" err="1"/>
              <a:t>attempting</a:t>
            </a:r>
            <a:r>
              <a:rPr lang="fr-FR" sz="1800" i="1" dirty="0"/>
              <a:t> to </a:t>
            </a:r>
            <a:r>
              <a:rPr lang="fr-FR" sz="1800" i="1" dirty="0" err="1"/>
              <a:t>reduce</a:t>
            </a:r>
            <a:r>
              <a:rPr lang="fr-FR" sz="1800" i="1" dirty="0"/>
              <a:t> the claims of </a:t>
            </a:r>
            <a:r>
              <a:rPr lang="fr-FR" sz="1800" i="1" dirty="0" err="1"/>
              <a:t>competing</a:t>
            </a:r>
            <a:r>
              <a:rPr lang="fr-FR" sz="1800" i="1" dirty="0"/>
              <a:t> </a:t>
            </a:r>
            <a:r>
              <a:rPr lang="fr-FR" sz="1800" i="1" dirty="0" err="1"/>
              <a:t>roles</a:t>
            </a:r>
            <a:r>
              <a:rPr lang="fr-FR" sz="1800" i="1" dirty="0"/>
              <a:t> and </a:t>
            </a:r>
            <a:r>
              <a:rPr lang="fr-FR" sz="1800" i="1" dirty="0" err="1"/>
              <a:t>status</a:t>
            </a:r>
            <a:r>
              <a:rPr lang="fr-FR" sz="1800" i="1" dirty="0"/>
              <a:t> positions. (…) entry </a:t>
            </a:r>
            <a:r>
              <a:rPr lang="fr-FR" sz="1800" i="1" dirty="0" err="1"/>
              <a:t>into</a:t>
            </a:r>
            <a:r>
              <a:rPr lang="fr-FR" sz="1800" i="1" dirty="0"/>
              <a:t> a </a:t>
            </a:r>
            <a:r>
              <a:rPr lang="fr-FR" sz="1800" i="1" dirty="0" err="1"/>
              <a:t>greedy</a:t>
            </a:r>
            <a:r>
              <a:rPr lang="fr-FR" sz="1800" i="1" dirty="0"/>
              <a:t> institution </a:t>
            </a:r>
            <a:r>
              <a:rPr lang="fr-FR" sz="1800" i="1" dirty="0" err="1"/>
              <a:t>is</a:t>
            </a:r>
            <a:r>
              <a:rPr lang="fr-FR" sz="1800" i="1" dirty="0"/>
              <a:t> </a:t>
            </a:r>
            <a:r>
              <a:rPr lang="fr-FR" sz="1800" i="1" dirty="0" err="1"/>
              <a:t>voluntary</a:t>
            </a:r>
            <a:r>
              <a:rPr lang="fr-FR" sz="1800" i="1" dirty="0"/>
              <a:t>. (…) The control </a:t>
            </a:r>
            <a:r>
              <a:rPr lang="fr-FR" sz="1800" i="1" dirty="0" err="1"/>
              <a:t>is</a:t>
            </a:r>
            <a:r>
              <a:rPr lang="fr-FR" sz="1800" i="1" dirty="0"/>
              <a:t> </a:t>
            </a:r>
            <a:r>
              <a:rPr lang="fr-FR" sz="1800" i="1" dirty="0" err="1"/>
              <a:t>symbolic</a:t>
            </a:r>
            <a:r>
              <a:rPr lang="fr-FR" sz="1800" i="1" dirty="0"/>
              <a:t>, </a:t>
            </a:r>
            <a:r>
              <a:rPr lang="fr-FR" sz="1800" i="1" dirty="0" err="1"/>
              <a:t>based</a:t>
            </a:r>
            <a:r>
              <a:rPr lang="fr-FR" sz="1800" i="1" dirty="0"/>
              <a:t> on perceptions </a:t>
            </a:r>
            <a:r>
              <a:rPr lang="fr-FR" sz="1800" i="1" dirty="0" err="1"/>
              <a:t>that</a:t>
            </a:r>
            <a:r>
              <a:rPr lang="fr-FR" sz="1800" i="1" dirty="0"/>
              <a:t> </a:t>
            </a:r>
            <a:r>
              <a:rPr lang="fr-FR" sz="1800" b="1" i="1" dirty="0" err="1"/>
              <a:t>participationin</a:t>
            </a:r>
            <a:r>
              <a:rPr lang="fr-FR" sz="1800" b="1" i="1" dirty="0"/>
              <a:t> </a:t>
            </a:r>
            <a:r>
              <a:rPr lang="fr-FR" sz="1800" b="1" i="1" dirty="0" err="1"/>
              <a:t>such</a:t>
            </a:r>
            <a:r>
              <a:rPr lang="fr-FR" sz="1800" b="1" i="1" dirty="0"/>
              <a:t> institutions </a:t>
            </a:r>
            <a:r>
              <a:rPr lang="fr-FR" sz="1800" b="1" i="1" dirty="0" err="1"/>
              <a:t>is</a:t>
            </a:r>
            <a:r>
              <a:rPr lang="fr-FR" sz="1800" b="1" i="1" dirty="0"/>
              <a:t> </a:t>
            </a:r>
            <a:r>
              <a:rPr lang="fr-FR" sz="1800" b="1" i="1" dirty="0" err="1"/>
              <a:t>highly</a:t>
            </a:r>
            <a:r>
              <a:rPr lang="fr-FR" sz="1800" b="1" i="1" dirty="0"/>
              <a:t> </a:t>
            </a:r>
            <a:r>
              <a:rPr lang="fr-FR" sz="1800" b="1" i="1" dirty="0" err="1"/>
              <a:t>desirable</a:t>
            </a:r>
            <a:r>
              <a:rPr lang="fr-FR" sz="1800" i="1" dirty="0"/>
              <a:t>. </a:t>
            </a:r>
            <a:r>
              <a:rPr lang="fr-FR" sz="1800" cap="all" dirty="0" smtClean="0">
                <a:solidFill>
                  <a:schemeClr val="tx1">
                    <a:lumMod val="75000"/>
                    <a:lumOff val="25000"/>
                  </a:schemeClr>
                </a:solidFill>
              </a:rPr>
              <a:t>Grant, Kennelly &amp; Ward, 2000 </a:t>
            </a:r>
          </a:p>
          <a:p>
            <a:pPr marL="0" lvl="2" indent="0" algn="ctr">
              <a:spcBef>
                <a:spcPts val="0"/>
              </a:spcBef>
              <a:spcAft>
                <a:spcPts val="1200"/>
              </a:spcAft>
              <a:buNone/>
            </a:pPr>
            <a:r>
              <a:rPr lang="fr-FR" sz="1800" dirty="0" smtClean="0"/>
              <a:t>Etre excellent, c’est-à-dire productif, compétitif, mobile et responsable</a:t>
            </a:r>
          </a:p>
          <a:p>
            <a:pPr marL="114300" lvl="2" indent="-514350" algn="just">
              <a:spcBef>
                <a:spcPts val="0"/>
              </a:spcBef>
              <a:spcAft>
                <a:spcPts val="600"/>
              </a:spcAft>
            </a:pPr>
            <a:endParaRPr lang="fr-FR" sz="2000" dirty="0" smtClean="0"/>
          </a:p>
        </p:txBody>
      </p:sp>
      <p:sp>
        <p:nvSpPr>
          <p:cNvPr id="9" name="Espace réservé du numéro de diapositive 8"/>
          <p:cNvSpPr>
            <a:spLocks noGrp="1"/>
          </p:cNvSpPr>
          <p:nvPr>
            <p:ph type="sldNum" sz="quarter" idx="12"/>
          </p:nvPr>
        </p:nvSpPr>
        <p:spPr/>
        <p:txBody>
          <a:bodyPr/>
          <a:lstStyle/>
          <a:p>
            <a:fld id="{675D0E12-6F11-C34E-9D07-82116472D735}" type="slidenum">
              <a:rPr lang="fr-FR" smtClean="0"/>
              <a:pPr/>
              <a:t>7</a:t>
            </a:fld>
            <a:endParaRPr lang="fr-FR"/>
          </a:p>
        </p:txBody>
      </p:sp>
      <p:sp>
        <p:nvSpPr>
          <p:cNvPr id="7" name="Double flèche verticale 6"/>
          <p:cNvSpPr/>
          <p:nvPr/>
        </p:nvSpPr>
        <p:spPr>
          <a:xfrm>
            <a:off x="604615" y="2220325"/>
            <a:ext cx="346379" cy="3051666"/>
          </a:xfrm>
          <a:prstGeom prst="upDownArrow">
            <a:avLst/>
          </a:prstGeom>
          <a:solidFill>
            <a:schemeClr val="bg1">
              <a:lumMod val="65000"/>
              <a:alpha val="49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Espace réservé du contenu 2"/>
          <p:cNvSpPr txBox="1">
            <a:spLocks/>
          </p:cNvSpPr>
          <p:nvPr/>
        </p:nvSpPr>
        <p:spPr>
          <a:xfrm>
            <a:off x="1303045" y="4137601"/>
            <a:ext cx="7563864" cy="2583874"/>
          </a:xfrm>
          <a:prstGeom prst="rect">
            <a:avLst/>
          </a:prstGeom>
          <a:solidFill>
            <a:schemeClr val="tx2">
              <a:lumMod val="60000"/>
              <a:lumOff val="40000"/>
              <a:alpha val="34000"/>
            </a:schemeClr>
          </a:solidFill>
          <a:ln>
            <a:solidFill>
              <a:schemeClr val="tx1">
                <a:lumMod val="75000"/>
                <a:lumOff val="25000"/>
              </a:schemeClr>
            </a:solidFill>
          </a:ln>
        </p:spPr>
        <p:txBody>
          <a:bodyPr vert="horz" lIns="108000" tIns="45720" rIns="91440" bIns="45720" rtlCol="0">
            <a:noAutofit/>
          </a:bodyPr>
          <a:lstStyle/>
          <a:p>
            <a:pPr marL="114300" lvl="2" indent="-514350" algn="ctr">
              <a:spcBef>
                <a:spcPts val="0"/>
              </a:spcBef>
              <a:spcAft>
                <a:spcPts val="1200"/>
              </a:spcAft>
            </a:pPr>
            <a:r>
              <a:rPr lang="fr-FR" sz="2000" dirty="0" smtClean="0"/>
              <a:t>Conciliation travail-famille </a:t>
            </a:r>
          </a:p>
          <a:p>
            <a:pPr marL="114300" lvl="2" indent="-514350" algn="just">
              <a:spcBef>
                <a:spcPts val="0"/>
              </a:spcBef>
              <a:spcAft>
                <a:spcPts val="600"/>
              </a:spcAft>
            </a:pPr>
            <a:r>
              <a:rPr lang="fr-FR" sz="2000" i="1" dirty="0" smtClean="0"/>
              <a:t>Employers and/or funders should ensure that the working conditions for researchers provide the </a:t>
            </a:r>
            <a:r>
              <a:rPr lang="fr-FR" sz="2000" b="1" dirty="0" smtClean="0"/>
              <a:t>flexibility</a:t>
            </a:r>
            <a:r>
              <a:rPr lang="fr-FR" sz="2000" i="1" dirty="0" smtClean="0"/>
              <a:t> deemed essential for successful research performance (…). They should aim to provide working conditions which allow both women and men researchers to </a:t>
            </a:r>
            <a:r>
              <a:rPr lang="fr-FR" sz="2000" b="1" dirty="0" smtClean="0"/>
              <a:t>combine</a:t>
            </a:r>
            <a:r>
              <a:rPr lang="fr-FR" sz="2000" i="1" dirty="0" smtClean="0"/>
              <a:t> family and work, children and career. </a:t>
            </a:r>
            <a:r>
              <a:rPr lang="fr-FR" sz="1600" cap="all" dirty="0" smtClean="0">
                <a:solidFill>
                  <a:schemeClr val="tx1">
                    <a:lumMod val="75000"/>
                    <a:lumOff val="25000"/>
                  </a:schemeClr>
                </a:solidFill>
              </a:rPr>
              <a:t>The European Charter for Researchers, EC, 2005</a:t>
            </a:r>
          </a:p>
          <a:p>
            <a:pPr marL="114300" lvl="2" indent="-514350" algn="just">
              <a:spcBef>
                <a:spcPts val="0"/>
              </a:spcBef>
              <a:spcAft>
                <a:spcPts val="600"/>
              </a:spcAft>
            </a:pPr>
            <a:endParaRPr lang="fr-FR" sz="2000" b="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8</a:t>
            </a:fld>
            <a:endParaRPr lang="fr-FR">
              <a:solidFill>
                <a:prstClr val="black">
                  <a:tint val="75000"/>
                </a:prstClr>
              </a:solidFill>
            </a:endParaRPr>
          </a:p>
        </p:txBody>
      </p:sp>
      <p:sp>
        <p:nvSpPr>
          <p:cNvPr id="9" name="Flèche vers le bas 8"/>
          <p:cNvSpPr/>
          <p:nvPr/>
        </p:nvSpPr>
        <p:spPr>
          <a:xfrm>
            <a:off x="4031092" y="4393226"/>
            <a:ext cx="1035050" cy="711200"/>
          </a:xfrm>
          <a:prstGeom prst="downArrow">
            <a:avLst/>
          </a:prstGeom>
          <a:solidFill>
            <a:schemeClr val="tx1">
              <a:lumMod val="75000"/>
              <a:lumOff val="25000"/>
              <a:alpha val="17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prstClr val="white"/>
              </a:solidFill>
            </a:endParaRPr>
          </a:p>
        </p:txBody>
      </p:sp>
      <p:sp>
        <p:nvSpPr>
          <p:cNvPr id="11" name="Espace réservé du contenu 2"/>
          <p:cNvSpPr>
            <a:spLocks noGrp="1"/>
          </p:cNvSpPr>
          <p:nvPr>
            <p:ph idx="1"/>
          </p:nvPr>
        </p:nvSpPr>
        <p:spPr>
          <a:xfrm>
            <a:off x="559959" y="4984675"/>
            <a:ext cx="8126840" cy="1454150"/>
          </a:xfrm>
          <a:solidFill>
            <a:schemeClr val="tx2">
              <a:lumMod val="60000"/>
              <a:lumOff val="40000"/>
              <a:alpha val="34000"/>
            </a:schemeClr>
          </a:solidFill>
          <a:ln>
            <a:solidFill>
              <a:schemeClr val="tx1">
                <a:lumMod val="75000"/>
                <a:lumOff val="25000"/>
              </a:schemeClr>
            </a:solidFill>
          </a:ln>
        </p:spPr>
        <p:txBody>
          <a:bodyPr lIns="108000">
            <a:noAutofit/>
          </a:bodyPr>
          <a:lstStyle/>
          <a:p>
            <a:pPr marL="114300" lvl="2" indent="-514350" algn="ctr">
              <a:spcBef>
                <a:spcPts val="0"/>
              </a:spcBef>
            </a:pPr>
            <a:r>
              <a:rPr lang="fr-FR" dirty="0" smtClean="0"/>
              <a:t>Prise en compte de la </a:t>
            </a:r>
            <a:r>
              <a:rPr lang="fr-FR" b="1" dirty="0" smtClean="0"/>
              <a:t>situation privée </a:t>
            </a:r>
            <a:r>
              <a:rPr lang="fr-FR" dirty="0" smtClean="0"/>
              <a:t>et de </a:t>
            </a:r>
            <a:r>
              <a:rPr lang="fr-FR" b="1" dirty="0" smtClean="0"/>
              <a:t>l’articulation des milieux de vie </a:t>
            </a:r>
          </a:p>
          <a:p>
            <a:pPr marL="114300" lvl="2" indent="-514350" algn="ctr">
              <a:spcBef>
                <a:spcPts val="0"/>
              </a:spcBef>
              <a:spcAft>
                <a:spcPts val="1800"/>
              </a:spcAft>
            </a:pPr>
            <a:r>
              <a:rPr lang="fr-FR" dirty="0" smtClean="0"/>
              <a:t>pour comprendre les</a:t>
            </a:r>
            <a:r>
              <a:rPr lang="fr-FR" i="1" dirty="0" smtClean="0"/>
              <a:t> filtres sociologiques </a:t>
            </a:r>
            <a:r>
              <a:rPr lang="fr-FR" dirty="0" smtClean="0"/>
              <a:t>qui agissent au sein de la carrière scientifique</a:t>
            </a:r>
            <a:endParaRPr lang="fr-FR" b="1" dirty="0" smtClean="0"/>
          </a:p>
        </p:txBody>
      </p:sp>
      <p:sp>
        <p:nvSpPr>
          <p:cNvPr id="10" name="Espace réservé du contenu 2"/>
          <p:cNvSpPr txBox="1">
            <a:spLocks/>
          </p:cNvSpPr>
          <p:nvPr/>
        </p:nvSpPr>
        <p:spPr>
          <a:xfrm>
            <a:off x="559958" y="1090556"/>
            <a:ext cx="8126841" cy="3418135"/>
          </a:xfrm>
          <a:prstGeom prst="rect">
            <a:avLst/>
          </a:prstGeom>
          <a:solidFill>
            <a:schemeClr val="tx2">
              <a:lumMod val="40000"/>
              <a:lumOff val="60000"/>
              <a:alpha val="16000"/>
            </a:schemeClr>
          </a:solidFill>
          <a:ln>
            <a:solidFill>
              <a:schemeClr val="tx1">
                <a:lumMod val="75000"/>
                <a:lumOff val="25000"/>
              </a:schemeClr>
            </a:solidFill>
          </a:ln>
        </p:spPr>
        <p:txBody>
          <a:bodyPr vert="horz" lIns="108000" tIns="45720" rIns="91440" bIns="45720" rtlCol="0">
            <a:noAutofit/>
          </a:bodyPr>
          <a:lstStyle/>
          <a:p>
            <a:pPr marL="114300" marR="0" lvl="2" indent="-514350" algn="just" defTabSz="457200" rtl="0" eaLnBrk="1" fontAlgn="auto" latinLnBrk="0" hangingPunct="1">
              <a:lnSpc>
                <a:spcPct val="100000"/>
              </a:lnSpc>
              <a:spcBef>
                <a:spcPts val="0"/>
              </a:spcBef>
              <a:spcAft>
                <a:spcPts val="1200"/>
              </a:spcAft>
              <a:buClrTx/>
              <a:buSzTx/>
              <a:buFontTx/>
              <a:buNone/>
              <a:tabLst/>
              <a:defRPr/>
            </a:pPr>
            <a:r>
              <a:rPr lang="fr-FR" sz="2400" dirty="0" smtClean="0"/>
              <a:t>Alors que l’</a:t>
            </a:r>
            <a:r>
              <a:rPr kumimoji="0" lang="fr-FR" sz="2400" b="0" i="0" u="none" strike="noStrike" kern="1200" cap="none" spc="0" normalizeH="0" noProof="0" dirty="0" smtClean="0">
                <a:ln>
                  <a:noFill/>
                </a:ln>
                <a:solidFill>
                  <a:schemeClr val="tx1"/>
                </a:solidFill>
                <a:effectLst/>
                <a:uLnTx/>
                <a:uFillTx/>
                <a:latin typeface="+mn-lt"/>
                <a:ea typeface="+mn-ea"/>
                <a:cs typeface="+mn-cs"/>
              </a:rPr>
              <a:t>univers scientifique, comme d’autres, est matricé par le « mythe des mondes séparés » (</a:t>
            </a:r>
            <a:r>
              <a:rPr kumimoji="0" lang="fr-FR" sz="2400" b="0" i="0" u="none" strike="noStrike" kern="1200" cap="none" spc="0" normalizeH="0" noProof="0" dirty="0" err="1" smtClean="0">
                <a:ln>
                  <a:noFill/>
                </a:ln>
                <a:solidFill>
                  <a:schemeClr val="tx1"/>
                </a:solidFill>
                <a:effectLst/>
                <a:uLnTx/>
                <a:uFillTx/>
                <a:latin typeface="+mn-lt"/>
                <a:ea typeface="+mn-ea"/>
                <a:cs typeface="+mn-cs"/>
              </a:rPr>
              <a:t>Kanter</a:t>
            </a:r>
            <a:r>
              <a:rPr kumimoji="0" lang="fr-FR" sz="2400" b="0" i="0" u="none" strike="noStrike" kern="1200" cap="none" spc="0" normalizeH="0" noProof="0" dirty="0" smtClean="0">
                <a:ln>
                  <a:noFill/>
                </a:ln>
                <a:solidFill>
                  <a:schemeClr val="tx1"/>
                </a:solidFill>
                <a:effectLst/>
                <a:uLnTx/>
                <a:uFillTx/>
                <a:latin typeface="+mn-lt"/>
                <a:ea typeface="+mn-ea"/>
                <a:cs typeface="+mn-cs"/>
              </a:rPr>
              <a:t>, 1977), le </a:t>
            </a:r>
            <a:r>
              <a:rPr kumimoji="0" lang="fr-FR" sz="2400" i="0" u="none" strike="noStrike" kern="1200" cap="none" spc="0" normalizeH="0" noProof="0" dirty="0" smtClean="0">
                <a:ln>
                  <a:noFill/>
                </a:ln>
                <a:solidFill>
                  <a:schemeClr val="tx1"/>
                </a:solidFill>
                <a:effectLst/>
                <a:uLnTx/>
                <a:uFillTx/>
                <a:latin typeface="+mn-lt"/>
                <a:ea typeface="+mn-ea"/>
                <a:cs typeface="+mn-cs"/>
              </a:rPr>
              <a:t>modèle </a:t>
            </a:r>
            <a:r>
              <a:rPr kumimoji="0" lang="fr-FR" sz="2400" b="1" i="1" u="none" strike="noStrike" kern="1200" cap="none" spc="0" normalizeH="0" noProof="0" dirty="0" smtClean="0">
                <a:ln>
                  <a:noFill/>
                </a:ln>
                <a:solidFill>
                  <a:schemeClr val="tx1"/>
                </a:solidFill>
                <a:effectLst/>
                <a:uLnTx/>
                <a:uFillTx/>
                <a:latin typeface="+mn-lt"/>
                <a:ea typeface="+mn-ea"/>
                <a:cs typeface="+mn-cs"/>
              </a:rPr>
              <a:t>Or Or</a:t>
            </a:r>
            <a:r>
              <a:rPr kumimoji="0" lang="fr-FR" sz="2400" b="1" i="0" u="none" strike="noStrike" kern="1200" cap="none" spc="0" normalizeH="0" noProof="0" dirty="0" smtClean="0">
                <a:ln>
                  <a:noFill/>
                </a:ln>
                <a:solidFill>
                  <a:schemeClr val="tx1"/>
                </a:solidFill>
                <a:effectLst/>
                <a:uLnTx/>
                <a:uFillTx/>
                <a:latin typeface="+mn-lt"/>
                <a:ea typeface="+mn-ea"/>
                <a:cs typeface="+mn-cs"/>
              </a:rPr>
              <a:t> </a:t>
            </a:r>
            <a:r>
              <a:rPr kumimoji="0" lang="fr-FR" sz="2400" b="0" i="0" u="none" strike="noStrike" kern="1200" cap="none" spc="0" normalizeH="0" noProof="0" dirty="0" smtClean="0">
                <a:ln>
                  <a:noFill/>
                </a:ln>
                <a:solidFill>
                  <a:schemeClr val="tx1"/>
                </a:solidFill>
                <a:effectLst/>
                <a:uLnTx/>
                <a:uFillTx/>
                <a:latin typeface="+mn-lt"/>
                <a:ea typeface="+mn-ea"/>
                <a:cs typeface="+mn-cs"/>
              </a:rPr>
              <a:t>se substitue progressivement au </a:t>
            </a:r>
            <a:r>
              <a:rPr kumimoji="0" lang="fr-FR" sz="2400" i="0" u="none" strike="noStrike" kern="1200" cap="none" spc="0" normalizeH="0" noProof="0" dirty="0" smtClean="0">
                <a:ln>
                  <a:noFill/>
                </a:ln>
                <a:solidFill>
                  <a:schemeClr val="tx1"/>
                </a:solidFill>
                <a:effectLst/>
                <a:uLnTx/>
                <a:uFillTx/>
                <a:latin typeface="+mn-lt"/>
                <a:ea typeface="+mn-ea"/>
                <a:cs typeface="+mn-cs"/>
              </a:rPr>
              <a:t>modèle</a:t>
            </a:r>
            <a:r>
              <a:rPr kumimoji="0" lang="fr-FR" sz="2400" b="1" i="0" u="none" strike="noStrike" kern="1200" cap="none" spc="0" normalizeH="0" noProof="0" dirty="0" smtClean="0">
                <a:ln>
                  <a:noFill/>
                </a:ln>
                <a:solidFill>
                  <a:schemeClr val="tx1"/>
                </a:solidFill>
                <a:effectLst/>
                <a:uLnTx/>
                <a:uFillTx/>
                <a:latin typeface="+mn-lt"/>
                <a:ea typeface="+mn-ea"/>
                <a:cs typeface="+mn-cs"/>
              </a:rPr>
              <a:t> </a:t>
            </a:r>
            <a:r>
              <a:rPr kumimoji="0" lang="fr-FR" sz="2400" b="1" i="1" u="none" strike="noStrike" kern="1200" cap="none" spc="0" normalizeH="0" noProof="0" dirty="0" smtClean="0">
                <a:ln>
                  <a:noFill/>
                </a:ln>
                <a:solidFill>
                  <a:schemeClr val="tx1"/>
                </a:solidFill>
                <a:effectLst/>
                <a:uLnTx/>
                <a:uFillTx/>
                <a:latin typeface="+mn-lt"/>
                <a:ea typeface="+mn-ea"/>
                <a:cs typeface="+mn-cs"/>
              </a:rPr>
              <a:t>And And</a:t>
            </a:r>
            <a:r>
              <a:rPr kumimoji="0" lang="fr-FR" sz="2400" u="none" strike="noStrike" kern="1200" cap="none" spc="0" normalizeH="0" noProof="0" dirty="0" smtClean="0">
                <a:ln>
                  <a:noFill/>
                </a:ln>
                <a:solidFill>
                  <a:schemeClr val="tx1"/>
                </a:solidFill>
                <a:effectLst/>
                <a:uLnTx/>
                <a:uFillTx/>
                <a:latin typeface="+mn-lt"/>
                <a:ea typeface="+mn-ea"/>
                <a:cs typeface="+mn-cs"/>
              </a:rPr>
              <a:t> chez les individus</a:t>
            </a:r>
            <a:endParaRPr kumimoji="0" lang="fr-FR" sz="2400" b="1" i="0" u="none" strike="noStrike" kern="1200" cap="none" spc="0" normalizeH="0" noProof="0" dirty="0" smtClean="0">
              <a:ln>
                <a:noFill/>
              </a:ln>
              <a:solidFill>
                <a:schemeClr val="tx1"/>
              </a:solidFill>
              <a:effectLst/>
              <a:uLnTx/>
              <a:uFillTx/>
              <a:latin typeface="+mn-lt"/>
              <a:ea typeface="+mn-ea"/>
              <a:cs typeface="+mn-cs"/>
            </a:endParaRPr>
          </a:p>
          <a:p>
            <a:pPr marL="114300" lvl="2" indent="-514350" algn="just">
              <a:spcAft>
                <a:spcPts val="1200"/>
              </a:spcAft>
            </a:pPr>
            <a:r>
              <a:rPr lang="fr-FR" sz="2400" dirty="0" smtClean="0"/>
              <a:t>L’organisation, la régulation et la culture universitaires peuvent être à l’origine des </a:t>
            </a:r>
            <a:r>
              <a:rPr lang="fr-FR" sz="2400" b="1" dirty="0" smtClean="0"/>
              <a:t>tensions</a:t>
            </a:r>
            <a:r>
              <a:rPr lang="fr-FR" sz="2400" dirty="0" smtClean="0"/>
              <a:t> par rapport aux réalités vécues par les chercheur-e-s, notamment de la nouvelle génération.</a:t>
            </a:r>
          </a:p>
          <a:p>
            <a:pPr marL="114300" marR="0" lvl="2" indent="-514350" algn="just" defTabSz="457200" rtl="0" eaLnBrk="1" fontAlgn="auto" latinLnBrk="0" hangingPunct="1">
              <a:lnSpc>
                <a:spcPct val="100000"/>
              </a:lnSpc>
              <a:spcBef>
                <a:spcPts val="0"/>
              </a:spcBef>
              <a:spcAft>
                <a:spcPts val="1800"/>
              </a:spcAft>
              <a:buClrTx/>
              <a:buSzTx/>
              <a:buFontTx/>
              <a:buNone/>
              <a:tabLst/>
              <a:defRPr/>
            </a:pPr>
            <a:endParaRPr kumimoji="0" lang="fr-FR" sz="2400" b="0" i="0" u="none" strike="noStrike" kern="1200" cap="none" spc="0" normalizeH="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444501" y="191106"/>
            <a:ext cx="8293100" cy="850451"/>
          </a:xfrm>
        </p:spPr>
        <p:txBody>
          <a:bodyPr>
            <a:normAutofit/>
          </a:bodyPr>
          <a:lstStyle/>
          <a:p>
            <a:r>
              <a:rPr lang="fr-FR" sz="3600" dirty="0" smtClean="0"/>
              <a:t>La problématique…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247415" y="317672"/>
            <a:ext cx="8560515" cy="1051452"/>
          </a:xfrm>
        </p:spPr>
        <p:txBody>
          <a:bodyPr>
            <a:noAutofit/>
          </a:bodyPr>
          <a:lstStyle/>
          <a:p>
            <a:pPr marL="85725">
              <a:spcAft>
                <a:spcPts val="600"/>
              </a:spcAft>
            </a:pPr>
            <a:r>
              <a:rPr lang="fr-FR" dirty="0" smtClean="0"/>
              <a:t>La carrière scientifique en Belgique francophone</a:t>
            </a:r>
          </a:p>
        </p:txBody>
      </p:sp>
      <p:sp>
        <p:nvSpPr>
          <p:cNvPr id="4" name="Espace réservé du numéro de diapositive 3"/>
          <p:cNvSpPr>
            <a:spLocks noGrp="1"/>
          </p:cNvSpPr>
          <p:nvPr>
            <p:ph type="sldNum" sz="quarter" idx="12"/>
          </p:nvPr>
        </p:nvSpPr>
        <p:spPr/>
        <p:txBody>
          <a:bodyPr/>
          <a:lstStyle/>
          <a:p>
            <a:fld id="{675D0E12-6F11-C34E-9D07-82116472D735}" type="slidenum">
              <a:rPr lang="fr-FR" smtClean="0">
                <a:solidFill>
                  <a:prstClr val="black">
                    <a:tint val="75000"/>
                  </a:prstClr>
                </a:solidFill>
              </a:rPr>
              <a:pPr/>
              <a:t>9</a:t>
            </a:fld>
            <a:endParaRPr lang="fr-FR">
              <a:solidFill>
                <a:prstClr val="black">
                  <a:tint val="75000"/>
                </a:prstClr>
              </a:solidFill>
            </a:endParaRPr>
          </a:p>
        </p:txBody>
      </p:sp>
      <p:sp>
        <p:nvSpPr>
          <p:cNvPr id="10" name="Espace réservé du contenu 2"/>
          <p:cNvSpPr txBox="1">
            <a:spLocks/>
          </p:cNvSpPr>
          <p:nvPr/>
        </p:nvSpPr>
        <p:spPr>
          <a:xfrm>
            <a:off x="258237" y="1433661"/>
            <a:ext cx="8560515" cy="4906346"/>
          </a:xfrm>
          <a:prstGeom prst="rect">
            <a:avLst/>
          </a:prstGeom>
          <a:solidFill>
            <a:schemeClr val="bg1">
              <a:lumMod val="85000"/>
              <a:alpha val="80000"/>
            </a:schemeClr>
          </a:solidFill>
          <a:ln>
            <a:solidFill>
              <a:schemeClr val="tx1">
                <a:lumMod val="75000"/>
                <a:lumOff val="25000"/>
              </a:schemeClr>
            </a:solidFill>
          </a:ln>
        </p:spPr>
        <p:txBody>
          <a:bodyPr vert="horz" lIns="108000" tIns="45720" rIns="91440" bIns="45720" rtlCol="0">
            <a:noAutofit/>
          </a:bodyPr>
          <a:lstStyle/>
          <a:p>
            <a:pPr marL="114300" marR="0" lvl="2" indent="-514350" algn="just" defTabSz="457200" rtl="0" eaLnBrk="1" fontAlgn="auto" latinLnBrk="0" hangingPunct="1">
              <a:lnSpc>
                <a:spcPct val="100000"/>
              </a:lnSpc>
              <a:spcBef>
                <a:spcPts val="0"/>
              </a:spcBef>
              <a:spcAft>
                <a:spcPts val="600"/>
              </a:spcAft>
              <a:buClrTx/>
              <a:buSzTx/>
              <a:buFontTx/>
              <a:buNone/>
              <a:tabLst/>
              <a:defRPr/>
            </a:pPr>
            <a:endParaRPr kumimoji="0" lang="fr-FR" sz="2400" b="0" i="0" u="none" strike="noStrike" kern="1200" cap="none" spc="0" normalizeH="0" noProof="0" dirty="0" smtClean="0">
              <a:ln>
                <a:noFill/>
              </a:ln>
              <a:solidFill>
                <a:schemeClr val="tx1"/>
              </a:solidFill>
              <a:effectLst/>
              <a:uLnTx/>
              <a:uFillTx/>
              <a:latin typeface="+mn-lt"/>
              <a:ea typeface="+mn-ea"/>
              <a:cs typeface="+mn-cs"/>
            </a:endParaRPr>
          </a:p>
        </p:txBody>
      </p:sp>
      <p:sp>
        <p:nvSpPr>
          <p:cNvPr id="7" name="Espace réservé du contenu 8"/>
          <p:cNvSpPr txBox="1">
            <a:spLocks/>
          </p:cNvSpPr>
          <p:nvPr/>
        </p:nvSpPr>
        <p:spPr>
          <a:xfrm>
            <a:off x="5190842" y="2244001"/>
            <a:ext cx="3627910" cy="3512903"/>
          </a:xfrm>
          <a:prstGeom prst="rect">
            <a:avLst/>
          </a:prstGeom>
        </p:spPr>
        <p:txBody>
          <a:bodyPr vert="horz" lIns="91440" tIns="45720" rIns="91440" bIns="45720" rtlCol="0">
            <a:normAutofit fontScale="62500" lnSpcReduction="20000"/>
          </a:bodyPr>
          <a:lstStyle/>
          <a:p>
            <a:pPr marL="342900" marR="0" lvl="0" indent="-342900" defTabSz="457200" rtl="0" eaLnBrk="1" fontAlgn="auto" latinLnBrk="0" hangingPunct="1">
              <a:lnSpc>
                <a:spcPct val="100000"/>
              </a:lnSpc>
              <a:spcBef>
                <a:spcPct val="20000"/>
              </a:spcBef>
              <a:spcAft>
                <a:spcPts val="0"/>
              </a:spcAft>
              <a:buClrTx/>
              <a:buSzTx/>
              <a:buFontTx/>
              <a:buNone/>
              <a:tabLst/>
              <a:defRPr/>
            </a:pPr>
            <a:r>
              <a:rPr kumimoji="0" lang="fr-FR" sz="3200" b="0" i="0" u="none" strike="noStrike" kern="1200" cap="none" spc="0" normalizeH="0" baseline="0" noProof="0" dirty="0">
                <a:ln>
                  <a:noFill/>
                </a:ln>
                <a:solidFill>
                  <a:schemeClr val="tx1"/>
                </a:solidFill>
                <a:effectLst/>
                <a:uLnTx/>
                <a:uFillTx/>
                <a:latin typeface="+mn-lt"/>
                <a:ea typeface="+mn-ea"/>
                <a:cs typeface="+mn-cs"/>
              </a:rPr>
              <a:t>18-23 ans - réalisation d’un master universitaire</a:t>
            </a:r>
            <a:endParaRPr kumimoji="0" lang="fr-BE"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defTabSz="457200" rtl="0" eaLnBrk="1" fontAlgn="auto" latinLnBrk="0" hangingPunct="1">
              <a:lnSpc>
                <a:spcPct val="100000"/>
              </a:lnSpc>
              <a:spcBef>
                <a:spcPct val="20000"/>
              </a:spcBef>
              <a:spcAft>
                <a:spcPts val="0"/>
              </a:spcAft>
              <a:buClrTx/>
              <a:buSzTx/>
              <a:buFontTx/>
              <a:buNone/>
              <a:tabLst/>
              <a:defRPr/>
            </a:pPr>
            <a:r>
              <a:rPr kumimoji="0" lang="fr-FR" sz="3200" b="0" i="0" u="none" strike="noStrike" kern="1200" cap="none" spc="0" normalizeH="0" baseline="0" noProof="0" dirty="0">
                <a:ln>
                  <a:noFill/>
                </a:ln>
                <a:solidFill>
                  <a:schemeClr val="tx1"/>
                </a:solidFill>
                <a:effectLst/>
                <a:uLnTx/>
                <a:uFillTx/>
                <a:latin typeface="+mn-lt"/>
                <a:ea typeface="+mn-ea"/>
                <a:cs typeface="+mn-cs"/>
              </a:rPr>
              <a:t>24-28 ans - obtention d’un mandat d’aspirant FNRS et réalisation d’une thèse de doctorat</a:t>
            </a:r>
            <a:endParaRPr kumimoji="0" lang="fr-BE"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defTabSz="457200" rtl="0" eaLnBrk="1" fontAlgn="auto" latinLnBrk="0" hangingPunct="1">
              <a:lnSpc>
                <a:spcPct val="100000"/>
              </a:lnSpc>
              <a:spcBef>
                <a:spcPct val="20000"/>
              </a:spcBef>
              <a:spcAft>
                <a:spcPts val="0"/>
              </a:spcAft>
              <a:buClrTx/>
              <a:buSzTx/>
              <a:buFontTx/>
              <a:buNone/>
              <a:tabLst/>
              <a:defRPr/>
            </a:pPr>
            <a:r>
              <a:rPr kumimoji="0" lang="fr-FR" sz="3200" b="0" i="0" u="none" strike="noStrike" kern="1200" cap="none" spc="0" normalizeH="0" baseline="0" noProof="0" dirty="0">
                <a:ln>
                  <a:noFill/>
                </a:ln>
                <a:solidFill>
                  <a:schemeClr val="tx1"/>
                </a:solidFill>
                <a:effectLst/>
                <a:uLnTx/>
                <a:uFillTx/>
                <a:latin typeface="+mn-lt"/>
                <a:ea typeface="+mn-ea"/>
                <a:cs typeface="+mn-cs"/>
              </a:rPr>
              <a:t>29-32 ans - obtention d’un mandat de chargé de recherches du FNRS et réalisation d’un </a:t>
            </a:r>
            <a:r>
              <a:rPr kumimoji="0" lang="fr-FR" sz="3200" b="0" i="0" u="none" strike="noStrike" kern="1200" cap="none" spc="0" normalizeH="0" baseline="0" noProof="0" dirty="0" err="1">
                <a:ln>
                  <a:noFill/>
                </a:ln>
                <a:solidFill>
                  <a:schemeClr val="tx1"/>
                </a:solidFill>
                <a:effectLst/>
                <a:uLnTx/>
                <a:uFillTx/>
                <a:latin typeface="+mn-lt"/>
                <a:ea typeface="+mn-ea"/>
                <a:cs typeface="+mn-cs"/>
              </a:rPr>
              <a:t>postdoctorat</a:t>
            </a:r>
            <a:endParaRPr kumimoji="0" lang="fr-BE"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defTabSz="457200" rtl="0" eaLnBrk="1" fontAlgn="auto" latinLnBrk="0" hangingPunct="1">
              <a:lnSpc>
                <a:spcPct val="100000"/>
              </a:lnSpc>
              <a:spcBef>
                <a:spcPct val="20000"/>
              </a:spcBef>
              <a:spcAft>
                <a:spcPts val="0"/>
              </a:spcAft>
              <a:buClrTx/>
              <a:buSzTx/>
              <a:buFontTx/>
              <a:buNone/>
              <a:tabLst/>
              <a:defRPr/>
            </a:pPr>
            <a:r>
              <a:rPr kumimoji="0" lang="fr-FR" sz="3200" b="0" i="0" u="none" strike="noStrike" kern="1200" cap="none" spc="0" normalizeH="0" baseline="0" noProof="0" dirty="0">
                <a:ln>
                  <a:noFill/>
                </a:ln>
                <a:solidFill>
                  <a:schemeClr val="tx1"/>
                </a:solidFill>
                <a:effectLst/>
                <a:uLnTx/>
                <a:uFillTx/>
                <a:latin typeface="+mn-lt"/>
                <a:ea typeface="+mn-ea"/>
                <a:cs typeface="+mn-cs"/>
              </a:rPr>
              <a:t>33 ans - nomination en qualité de chercheur qualifié</a:t>
            </a:r>
            <a:endParaRPr kumimoji="0" lang="fr-BE"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defTabSz="457200" rtl="0" eaLnBrk="1" fontAlgn="auto" latinLnBrk="0" hangingPunct="1">
              <a:lnSpc>
                <a:spcPct val="100000"/>
              </a:lnSpc>
              <a:spcBef>
                <a:spcPct val="20000"/>
              </a:spcBef>
              <a:spcAft>
                <a:spcPts val="0"/>
              </a:spcAft>
              <a:buClrTx/>
              <a:buSzTx/>
              <a:buFontTx/>
              <a:buNone/>
              <a:tabLst/>
              <a:defRPr/>
            </a:pPr>
            <a:endParaRPr kumimoji="0" lang="fr-BE"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491" y="2429942"/>
            <a:ext cx="4599709" cy="29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2763</TotalTime>
  <Words>1992</Words>
  <Application>Microsoft Office PowerPoint</Application>
  <PresentationFormat>Affichage à l'écran (4:3)</PresentationFormat>
  <Paragraphs>330</Paragraphs>
  <Slides>38</Slides>
  <Notes>20</Notes>
  <HiddenSlides>0</HiddenSlides>
  <MMClips>0</MMClips>
  <ScaleCrop>false</ScaleCrop>
  <HeadingPairs>
    <vt:vector size="4" baseType="variant">
      <vt:variant>
        <vt:lpstr>Thème</vt:lpstr>
      </vt:variant>
      <vt:variant>
        <vt:i4>2</vt:i4>
      </vt:variant>
      <vt:variant>
        <vt:lpstr>Titres des diapositives</vt:lpstr>
      </vt:variant>
      <vt:variant>
        <vt:i4>38</vt:i4>
      </vt:variant>
    </vt:vector>
  </HeadingPairs>
  <TitlesOfParts>
    <vt:vector size="40" baseType="lpstr">
      <vt:lpstr>2_Thème Office</vt:lpstr>
      <vt:lpstr>Thème Office</vt:lpstr>
      <vt:lpstr>La course du saumon. Être post-doctorant aujourd'hui   Bernard Fusulier (FNRS-UCL) Contact: bernard.fusulier@uclouvain.be </vt:lpstr>
      <vt:lpstr>La métaphore</vt:lpstr>
      <vt:lpstr>Introduction</vt:lpstr>
      <vt:lpstr>Présentation PowerPoint</vt:lpstr>
      <vt:lpstr>Le scientifique belge le plus connu</vt:lpstr>
      <vt:lpstr>Présentation PowerPoint</vt:lpstr>
      <vt:lpstr>Quelles attentes liées au métier de chercheur ?</vt:lpstr>
      <vt:lpstr>La problématique…</vt:lpstr>
      <vt:lpstr>La carrière scientifique en Belgique francophone</vt:lpstr>
      <vt:lpstr>Plan de recherche et Methodologie</vt:lpstr>
      <vt:lpstr>Focus sur les chargé-e-s de recherche</vt:lpstr>
      <vt:lpstr>Quelques caractéristiques socio-démographiques</vt:lpstr>
      <vt:lpstr>Présentation PowerPoint</vt:lpstr>
      <vt:lpstr>Présentation PowerPoint</vt:lpstr>
      <vt:lpstr>Un métier prégnant avec un emploi précaire</vt:lpstr>
      <vt:lpstr>Présentation PowerPoint</vt:lpstr>
      <vt:lpstr>Autres différences entre les sous-groupes autour de deux critères importants</vt:lpstr>
      <vt:lpstr>Un tiraillement</vt:lpstr>
      <vt:lpstr>Une tension</vt:lpstr>
      <vt:lpstr>Des modalités d’atténuation de la tension</vt:lpstr>
      <vt:lpstr>Mères versus Pères (tendances)</vt:lpstr>
      <vt:lpstr>Trois logiques d’interférence parentalité/carrière</vt:lpstr>
      <vt:lpstr>4 logiques dans le rapport à la carriere scientifique</vt:lpstr>
      <vt:lpstr>(1) Le rapport engagé au metier de chercheur :   la recherche comme priorité de vie</vt:lpstr>
      <vt:lpstr>(1) Le rapport engagé au metier de chercheur :   la recherche comme priorité de vie</vt:lpstr>
      <vt:lpstr>(2) Le rapport optimiste au métier de chercheur :  la conciliation travail-famille</vt:lpstr>
      <vt:lpstr>(2) Le rapport optimiste au métier de chercheur :  la conciliation travail-famille</vt:lpstr>
      <vt:lpstr>(3) Le rapport ambivalent au métier de chercheur : le conflit travail-famille</vt:lpstr>
      <vt:lpstr>(3) Le rapport ambivalent au métier de chercheur : le conflit travail-famille</vt:lpstr>
      <vt:lpstr>(4) Le rapport désengagé et distant au métier de chercheur : incertitude en relation à la carrière </vt:lpstr>
      <vt:lpstr>(4) Le rapport désengagé et distant au métier de chercheur : incertitude en relation à la carrière</vt:lpstr>
      <vt:lpstr>Pour conclure</vt:lpstr>
      <vt:lpstr>Une figure idéale-typique du chargé de recherches</vt:lpstr>
      <vt:lpstr>La régulation de la carrière scientifique …</vt:lpstr>
      <vt:lpstr>Trois faiblesses du dispositif …</vt:lpstr>
      <vt:lpstr>Pistes de réflexion:  Comment contrer ces faiblesses ?</vt:lpstr>
      <vt:lpstr>Pour terminer…</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Chercheur-e-s sous haute tension ! Vitalité, compétitivité, précarité et (in)compatibilité travail/famille</dc:title>
  <dc:creator>Maria del Rio</dc:creator>
  <cp:lastModifiedBy>SIWS</cp:lastModifiedBy>
  <cp:revision>560</cp:revision>
  <dcterms:created xsi:type="dcterms:W3CDTF">2012-11-08T09:04:06Z</dcterms:created>
  <dcterms:modified xsi:type="dcterms:W3CDTF">2014-12-17T13:51:36Z</dcterms:modified>
</cp:coreProperties>
</file>