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21383625"/>
  <p:notesSz cx="6858000" cy="9144000"/>
  <p:defaultTextStyle>
    <a:defPPr>
      <a:defRPr lang="fr-FR"/>
    </a:defPPr>
    <a:lvl1pPr marL="0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1pPr>
    <a:lvl2pPr marL="1239789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2pPr>
    <a:lvl3pPr marL="2479578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3pPr>
    <a:lvl4pPr marL="3719368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4pPr>
    <a:lvl5pPr marL="4959157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5pPr>
    <a:lvl6pPr marL="6198946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6pPr>
    <a:lvl7pPr marL="7438735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7pPr>
    <a:lvl8pPr marL="8678525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8pPr>
    <a:lvl9pPr marL="9918314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4"/>
    <p:restoredTop sz="94554"/>
  </p:normalViewPr>
  <p:slideViewPr>
    <p:cSldViewPr snapToGrid="0" snapToObjects="1">
      <p:cViewPr varScale="1">
        <p:scale>
          <a:sx n="34" d="100"/>
          <a:sy n="34" d="100"/>
        </p:scale>
        <p:origin x="672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3499590"/>
            <a:ext cx="25733931" cy="7444669"/>
          </a:xfrm>
        </p:spPr>
        <p:txBody>
          <a:bodyPr anchor="b"/>
          <a:lstStyle>
            <a:lvl1pPr algn="ctr">
              <a:defRPr sz="1870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11231355"/>
            <a:ext cx="22706410" cy="5162758"/>
          </a:xfrm>
        </p:spPr>
        <p:txBody>
          <a:bodyPr/>
          <a:lstStyle>
            <a:lvl1pPr marL="0" indent="0" algn="ctr">
              <a:buNone/>
              <a:defRPr sz="7483"/>
            </a:lvl1pPr>
            <a:lvl2pPr marL="1425595" indent="0" algn="ctr">
              <a:buNone/>
              <a:defRPr sz="6236"/>
            </a:lvl2pPr>
            <a:lvl3pPr marL="2851191" indent="0" algn="ctr">
              <a:buNone/>
              <a:defRPr sz="5613"/>
            </a:lvl3pPr>
            <a:lvl4pPr marL="4276786" indent="0" algn="ctr">
              <a:buNone/>
              <a:defRPr sz="4989"/>
            </a:lvl4pPr>
            <a:lvl5pPr marL="5702381" indent="0" algn="ctr">
              <a:buNone/>
              <a:defRPr sz="4989"/>
            </a:lvl5pPr>
            <a:lvl6pPr marL="7127977" indent="0" algn="ctr">
              <a:buNone/>
              <a:defRPr sz="4989"/>
            </a:lvl6pPr>
            <a:lvl7pPr marL="8553572" indent="0" algn="ctr">
              <a:buNone/>
              <a:defRPr sz="4989"/>
            </a:lvl7pPr>
            <a:lvl8pPr marL="9979167" indent="0" algn="ctr">
              <a:buNone/>
              <a:defRPr sz="4989"/>
            </a:lvl8pPr>
            <a:lvl9pPr marL="11404763" indent="0" algn="ctr">
              <a:buNone/>
              <a:defRPr sz="4989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8B900-FECC-5E4A-97AB-F70E6B1480C1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6BEC0-76AC-2F40-8118-6C5D7FA7AC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181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8B900-FECC-5E4A-97AB-F70E6B1480C1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6BEC0-76AC-2F40-8118-6C5D7FA7AC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44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1138480"/>
            <a:ext cx="6528093" cy="1812163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1138480"/>
            <a:ext cx="19205838" cy="18121634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8B900-FECC-5E4A-97AB-F70E6B1480C1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6BEC0-76AC-2F40-8118-6C5D7FA7AC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8464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8B900-FECC-5E4A-97AB-F70E6B1480C1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6BEC0-76AC-2F40-8118-6C5D7FA7AC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105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5331063"/>
            <a:ext cx="26112371" cy="8894992"/>
          </a:xfrm>
        </p:spPr>
        <p:txBody>
          <a:bodyPr anchor="b"/>
          <a:lstStyle>
            <a:lvl1pPr>
              <a:defRPr sz="1870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14310205"/>
            <a:ext cx="26112371" cy="4677666"/>
          </a:xfrm>
        </p:spPr>
        <p:txBody>
          <a:bodyPr/>
          <a:lstStyle>
            <a:lvl1pPr marL="0" indent="0">
              <a:buNone/>
              <a:defRPr sz="7483">
                <a:solidFill>
                  <a:schemeClr val="tx1"/>
                </a:solidFill>
              </a:defRPr>
            </a:lvl1pPr>
            <a:lvl2pPr marL="1425595" indent="0">
              <a:buNone/>
              <a:defRPr sz="6236">
                <a:solidFill>
                  <a:schemeClr val="tx1">
                    <a:tint val="75000"/>
                  </a:schemeClr>
                </a:solidFill>
              </a:defRPr>
            </a:lvl2pPr>
            <a:lvl3pPr marL="2851191" indent="0">
              <a:buNone/>
              <a:defRPr sz="5613">
                <a:solidFill>
                  <a:schemeClr val="tx1">
                    <a:tint val="75000"/>
                  </a:schemeClr>
                </a:solidFill>
              </a:defRPr>
            </a:lvl3pPr>
            <a:lvl4pPr marL="4276786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4pPr>
            <a:lvl5pPr marL="5702381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5pPr>
            <a:lvl6pPr marL="7127977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6pPr>
            <a:lvl7pPr marL="8553572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7pPr>
            <a:lvl8pPr marL="9979167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8pPr>
            <a:lvl9pPr marL="11404763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8B900-FECC-5E4A-97AB-F70E6B1480C1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6BEC0-76AC-2F40-8118-6C5D7FA7AC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9449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5692400"/>
            <a:ext cx="12866966" cy="1356771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5692400"/>
            <a:ext cx="12866966" cy="1356771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8B900-FECC-5E4A-97AB-F70E6B1480C1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6BEC0-76AC-2F40-8118-6C5D7FA7AC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2038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138485"/>
            <a:ext cx="26112371" cy="413317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5241960"/>
            <a:ext cx="12807832" cy="2569003"/>
          </a:xfrm>
        </p:spPr>
        <p:txBody>
          <a:bodyPr anchor="b"/>
          <a:lstStyle>
            <a:lvl1pPr marL="0" indent="0">
              <a:buNone/>
              <a:defRPr sz="7483" b="1"/>
            </a:lvl1pPr>
            <a:lvl2pPr marL="1425595" indent="0">
              <a:buNone/>
              <a:defRPr sz="6236" b="1"/>
            </a:lvl2pPr>
            <a:lvl3pPr marL="2851191" indent="0">
              <a:buNone/>
              <a:defRPr sz="5613" b="1"/>
            </a:lvl3pPr>
            <a:lvl4pPr marL="4276786" indent="0">
              <a:buNone/>
              <a:defRPr sz="4989" b="1"/>
            </a:lvl4pPr>
            <a:lvl5pPr marL="5702381" indent="0">
              <a:buNone/>
              <a:defRPr sz="4989" b="1"/>
            </a:lvl5pPr>
            <a:lvl6pPr marL="7127977" indent="0">
              <a:buNone/>
              <a:defRPr sz="4989" b="1"/>
            </a:lvl6pPr>
            <a:lvl7pPr marL="8553572" indent="0">
              <a:buNone/>
              <a:defRPr sz="4989" b="1"/>
            </a:lvl7pPr>
            <a:lvl8pPr marL="9979167" indent="0">
              <a:buNone/>
              <a:defRPr sz="4989" b="1"/>
            </a:lvl8pPr>
            <a:lvl9pPr marL="11404763" indent="0">
              <a:buNone/>
              <a:defRPr sz="4989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7810963"/>
            <a:ext cx="12807832" cy="11488750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5241960"/>
            <a:ext cx="12870909" cy="2569003"/>
          </a:xfrm>
        </p:spPr>
        <p:txBody>
          <a:bodyPr anchor="b"/>
          <a:lstStyle>
            <a:lvl1pPr marL="0" indent="0">
              <a:buNone/>
              <a:defRPr sz="7483" b="1"/>
            </a:lvl1pPr>
            <a:lvl2pPr marL="1425595" indent="0">
              <a:buNone/>
              <a:defRPr sz="6236" b="1"/>
            </a:lvl2pPr>
            <a:lvl3pPr marL="2851191" indent="0">
              <a:buNone/>
              <a:defRPr sz="5613" b="1"/>
            </a:lvl3pPr>
            <a:lvl4pPr marL="4276786" indent="0">
              <a:buNone/>
              <a:defRPr sz="4989" b="1"/>
            </a:lvl4pPr>
            <a:lvl5pPr marL="5702381" indent="0">
              <a:buNone/>
              <a:defRPr sz="4989" b="1"/>
            </a:lvl5pPr>
            <a:lvl6pPr marL="7127977" indent="0">
              <a:buNone/>
              <a:defRPr sz="4989" b="1"/>
            </a:lvl6pPr>
            <a:lvl7pPr marL="8553572" indent="0">
              <a:buNone/>
              <a:defRPr sz="4989" b="1"/>
            </a:lvl7pPr>
            <a:lvl8pPr marL="9979167" indent="0">
              <a:buNone/>
              <a:defRPr sz="4989" b="1"/>
            </a:lvl8pPr>
            <a:lvl9pPr marL="11404763" indent="0">
              <a:buNone/>
              <a:defRPr sz="4989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7810963"/>
            <a:ext cx="12870909" cy="11488750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8B900-FECC-5E4A-97AB-F70E6B1480C1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6BEC0-76AC-2F40-8118-6C5D7FA7AC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8093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8B900-FECC-5E4A-97AB-F70E6B1480C1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6BEC0-76AC-2F40-8118-6C5D7FA7AC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402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8B900-FECC-5E4A-97AB-F70E6B1480C1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6BEC0-76AC-2F40-8118-6C5D7FA7AC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0631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425575"/>
            <a:ext cx="9764544" cy="4989513"/>
          </a:xfrm>
        </p:spPr>
        <p:txBody>
          <a:bodyPr anchor="b"/>
          <a:lstStyle>
            <a:lvl1pPr>
              <a:defRPr sz="9978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3078850"/>
            <a:ext cx="15326827" cy="15196234"/>
          </a:xfrm>
        </p:spPr>
        <p:txBody>
          <a:bodyPr/>
          <a:lstStyle>
            <a:lvl1pPr>
              <a:defRPr sz="9978"/>
            </a:lvl1pPr>
            <a:lvl2pPr>
              <a:defRPr sz="8731"/>
            </a:lvl2pPr>
            <a:lvl3pPr>
              <a:defRPr sz="7483"/>
            </a:lvl3pPr>
            <a:lvl4pPr>
              <a:defRPr sz="6236"/>
            </a:lvl4pPr>
            <a:lvl5pPr>
              <a:defRPr sz="6236"/>
            </a:lvl5pPr>
            <a:lvl6pPr>
              <a:defRPr sz="6236"/>
            </a:lvl6pPr>
            <a:lvl7pPr>
              <a:defRPr sz="6236"/>
            </a:lvl7pPr>
            <a:lvl8pPr>
              <a:defRPr sz="6236"/>
            </a:lvl8pPr>
            <a:lvl9pPr>
              <a:defRPr sz="6236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6415088"/>
            <a:ext cx="9764544" cy="11884743"/>
          </a:xfrm>
        </p:spPr>
        <p:txBody>
          <a:bodyPr/>
          <a:lstStyle>
            <a:lvl1pPr marL="0" indent="0">
              <a:buNone/>
              <a:defRPr sz="4989"/>
            </a:lvl1pPr>
            <a:lvl2pPr marL="1425595" indent="0">
              <a:buNone/>
              <a:defRPr sz="4365"/>
            </a:lvl2pPr>
            <a:lvl3pPr marL="2851191" indent="0">
              <a:buNone/>
              <a:defRPr sz="3742"/>
            </a:lvl3pPr>
            <a:lvl4pPr marL="4276786" indent="0">
              <a:buNone/>
              <a:defRPr sz="3118"/>
            </a:lvl4pPr>
            <a:lvl5pPr marL="5702381" indent="0">
              <a:buNone/>
              <a:defRPr sz="3118"/>
            </a:lvl5pPr>
            <a:lvl6pPr marL="7127977" indent="0">
              <a:buNone/>
              <a:defRPr sz="3118"/>
            </a:lvl6pPr>
            <a:lvl7pPr marL="8553572" indent="0">
              <a:buNone/>
              <a:defRPr sz="3118"/>
            </a:lvl7pPr>
            <a:lvl8pPr marL="9979167" indent="0">
              <a:buNone/>
              <a:defRPr sz="3118"/>
            </a:lvl8pPr>
            <a:lvl9pPr marL="11404763" indent="0">
              <a:buNone/>
              <a:defRPr sz="3118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8B900-FECC-5E4A-97AB-F70E6B1480C1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6BEC0-76AC-2F40-8118-6C5D7FA7AC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009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425575"/>
            <a:ext cx="9764544" cy="4989513"/>
          </a:xfrm>
        </p:spPr>
        <p:txBody>
          <a:bodyPr anchor="b"/>
          <a:lstStyle>
            <a:lvl1pPr>
              <a:defRPr sz="9978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3078850"/>
            <a:ext cx="15326827" cy="15196234"/>
          </a:xfrm>
        </p:spPr>
        <p:txBody>
          <a:bodyPr anchor="t"/>
          <a:lstStyle>
            <a:lvl1pPr marL="0" indent="0">
              <a:buNone/>
              <a:defRPr sz="9978"/>
            </a:lvl1pPr>
            <a:lvl2pPr marL="1425595" indent="0">
              <a:buNone/>
              <a:defRPr sz="8731"/>
            </a:lvl2pPr>
            <a:lvl3pPr marL="2851191" indent="0">
              <a:buNone/>
              <a:defRPr sz="7483"/>
            </a:lvl3pPr>
            <a:lvl4pPr marL="4276786" indent="0">
              <a:buNone/>
              <a:defRPr sz="6236"/>
            </a:lvl4pPr>
            <a:lvl5pPr marL="5702381" indent="0">
              <a:buNone/>
              <a:defRPr sz="6236"/>
            </a:lvl5pPr>
            <a:lvl6pPr marL="7127977" indent="0">
              <a:buNone/>
              <a:defRPr sz="6236"/>
            </a:lvl6pPr>
            <a:lvl7pPr marL="8553572" indent="0">
              <a:buNone/>
              <a:defRPr sz="6236"/>
            </a:lvl7pPr>
            <a:lvl8pPr marL="9979167" indent="0">
              <a:buNone/>
              <a:defRPr sz="6236"/>
            </a:lvl8pPr>
            <a:lvl9pPr marL="11404763" indent="0">
              <a:buNone/>
              <a:defRPr sz="6236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6415088"/>
            <a:ext cx="9764544" cy="11884743"/>
          </a:xfrm>
        </p:spPr>
        <p:txBody>
          <a:bodyPr/>
          <a:lstStyle>
            <a:lvl1pPr marL="0" indent="0">
              <a:buNone/>
              <a:defRPr sz="4989"/>
            </a:lvl1pPr>
            <a:lvl2pPr marL="1425595" indent="0">
              <a:buNone/>
              <a:defRPr sz="4365"/>
            </a:lvl2pPr>
            <a:lvl3pPr marL="2851191" indent="0">
              <a:buNone/>
              <a:defRPr sz="3742"/>
            </a:lvl3pPr>
            <a:lvl4pPr marL="4276786" indent="0">
              <a:buNone/>
              <a:defRPr sz="3118"/>
            </a:lvl4pPr>
            <a:lvl5pPr marL="5702381" indent="0">
              <a:buNone/>
              <a:defRPr sz="3118"/>
            </a:lvl5pPr>
            <a:lvl6pPr marL="7127977" indent="0">
              <a:buNone/>
              <a:defRPr sz="3118"/>
            </a:lvl6pPr>
            <a:lvl7pPr marL="8553572" indent="0">
              <a:buNone/>
              <a:defRPr sz="3118"/>
            </a:lvl7pPr>
            <a:lvl8pPr marL="9979167" indent="0">
              <a:buNone/>
              <a:defRPr sz="3118"/>
            </a:lvl8pPr>
            <a:lvl9pPr marL="11404763" indent="0">
              <a:buNone/>
              <a:defRPr sz="3118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8B900-FECC-5E4A-97AB-F70E6B1480C1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6BEC0-76AC-2F40-8118-6C5D7FA7AC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3262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1138485"/>
            <a:ext cx="26112371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5692400"/>
            <a:ext cx="26112371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19819457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8B900-FECC-5E4A-97AB-F70E6B1480C1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19819457"/>
            <a:ext cx="1021788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19819457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6BEC0-76AC-2F40-8118-6C5D7FA7AC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6387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851191" rtl="0" eaLnBrk="1" latinLnBrk="0" hangingPunct="1">
        <a:lnSpc>
          <a:spcPct val="90000"/>
        </a:lnSpc>
        <a:spcBef>
          <a:spcPct val="0"/>
        </a:spcBef>
        <a:buNone/>
        <a:defRPr sz="137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12798" indent="-712798" algn="l" defTabSz="2851191" rtl="0" eaLnBrk="1" latinLnBrk="0" hangingPunct="1">
        <a:lnSpc>
          <a:spcPct val="90000"/>
        </a:lnSpc>
        <a:spcBef>
          <a:spcPts val="3118"/>
        </a:spcBef>
        <a:buFont typeface="Arial" panose="020B0604020202020204" pitchFamily="34" charset="0"/>
        <a:buChar char="•"/>
        <a:defRPr sz="8731" kern="1200">
          <a:solidFill>
            <a:schemeClr val="tx1"/>
          </a:solidFill>
          <a:latin typeface="+mn-lt"/>
          <a:ea typeface="+mn-ea"/>
          <a:cs typeface="+mn-cs"/>
        </a:defRPr>
      </a:lvl1pPr>
      <a:lvl2pPr marL="2138393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7483" kern="1200">
          <a:solidFill>
            <a:schemeClr val="tx1"/>
          </a:solidFill>
          <a:latin typeface="+mn-lt"/>
          <a:ea typeface="+mn-ea"/>
          <a:cs typeface="+mn-cs"/>
        </a:defRPr>
      </a:lvl2pPr>
      <a:lvl3pPr marL="3563988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6236" kern="1200">
          <a:solidFill>
            <a:schemeClr val="tx1"/>
          </a:solidFill>
          <a:latin typeface="+mn-lt"/>
          <a:ea typeface="+mn-ea"/>
          <a:cs typeface="+mn-cs"/>
        </a:defRPr>
      </a:lvl3pPr>
      <a:lvl4pPr marL="4989584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4pPr>
      <a:lvl5pPr marL="6415179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5pPr>
      <a:lvl6pPr marL="7840774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6pPr>
      <a:lvl7pPr marL="9266370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7pPr>
      <a:lvl8pPr marL="10691965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8pPr>
      <a:lvl9pPr marL="12117560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1pPr>
      <a:lvl2pPr marL="1425595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2pPr>
      <a:lvl3pPr marL="2851191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3pPr>
      <a:lvl4pPr marL="4276786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4pPr>
      <a:lvl5pPr marL="5702381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5pPr>
      <a:lvl6pPr marL="7127977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6pPr>
      <a:lvl7pPr marL="8553572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7pPr>
      <a:lvl8pPr marL="9979167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8pPr>
      <a:lvl9pPr marL="11404763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2ED59AFD-01F7-E043-8646-E1436A8C7B6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-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7" y="-334947"/>
            <a:ext cx="30275213" cy="23035490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8A5A959-74D2-F149-B148-528615E605AA}"/>
              </a:ext>
            </a:extLst>
          </p:cNvPr>
          <p:cNvSpPr txBox="1"/>
          <p:nvPr/>
        </p:nvSpPr>
        <p:spPr>
          <a:xfrm>
            <a:off x="340207" y="278296"/>
            <a:ext cx="295964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COST Action Constitution-making and deliberative democracy</a:t>
            </a:r>
          </a:p>
          <a:p>
            <a:pPr algn="ctr"/>
            <a:r>
              <a:rPr lang="en-GB" sz="6000" b="1" i="1" dirty="0">
                <a:solidFill>
                  <a:schemeClr val="bg1"/>
                </a:solidFill>
              </a:rPr>
              <a:t>What’s going on in Belgium?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FDA2BF8-D9FF-934B-9C32-61A02F599CC0}"/>
              </a:ext>
            </a:extLst>
          </p:cNvPr>
          <p:cNvSpPr txBox="1"/>
          <p:nvPr/>
        </p:nvSpPr>
        <p:spPr>
          <a:xfrm>
            <a:off x="56665" y="2112131"/>
            <a:ext cx="29206250" cy="3847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Belgium’s </a:t>
            </a:r>
            <a:r>
              <a:rPr lang="en-GB" b="1" i="1" dirty="0">
                <a:solidFill>
                  <a:schemeClr val="bg1"/>
                </a:solidFill>
              </a:rPr>
              <a:t>representative</a:t>
            </a:r>
            <a:r>
              <a:rPr lang="en-GB" b="1" dirty="0">
                <a:solidFill>
                  <a:schemeClr val="bg1"/>
                </a:solidFill>
              </a:rPr>
              <a:t> democracy and constitutional change:</a:t>
            </a:r>
          </a:p>
          <a:p>
            <a:pPr marL="1925589" lvl="1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Referendums are prohibited but popular consultations at the local level and at the regional level in Wallonia</a:t>
            </a:r>
          </a:p>
          <a:p>
            <a:pPr marL="1925589" lvl="1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Only parliamentarians can revise the Constitution</a:t>
            </a:r>
          </a:p>
          <a:p>
            <a:pPr marL="1925589" lvl="1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Key role of political parties – coalition governments</a:t>
            </a:r>
          </a:p>
          <a:p>
            <a:pPr marL="1925589" lvl="1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Multi-level Belgium: local, provincial, regional, federal and European </a:t>
            </a:r>
            <a:r>
              <a:rPr lang="en-GB" dirty="0">
                <a:solidFill>
                  <a:schemeClr val="bg1"/>
                </a:solidFill>
                <a:sym typeface="Wingdings" pitchFamily="2" charset="2"/>
              </a:rPr>
              <a:t> room for innovation at each level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39ED9BE-6613-6E4D-8554-3DF0FAE39F85}"/>
              </a:ext>
            </a:extLst>
          </p:cNvPr>
          <p:cNvSpPr txBox="1"/>
          <p:nvPr/>
        </p:nvSpPr>
        <p:spPr>
          <a:xfrm rot="16200000">
            <a:off x="18761437" y="10798077"/>
            <a:ext cx="223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</a:rPr>
              <a:t>MC Members from Belgium: Marie </a:t>
            </a:r>
            <a:r>
              <a:rPr lang="en-GB" sz="4400" dirty="0" err="1">
                <a:solidFill>
                  <a:schemeClr val="bg1"/>
                </a:solidFill>
              </a:rPr>
              <a:t>Dufrasne</a:t>
            </a:r>
            <a:r>
              <a:rPr lang="en-GB" sz="4400" dirty="0">
                <a:solidFill>
                  <a:schemeClr val="bg1"/>
                </a:solidFill>
              </a:rPr>
              <a:t>, Andrea </a:t>
            </a:r>
            <a:r>
              <a:rPr lang="en-GB" sz="4400" dirty="0" err="1">
                <a:solidFill>
                  <a:schemeClr val="bg1"/>
                </a:solidFill>
              </a:rPr>
              <a:t>Felicetti</a:t>
            </a:r>
            <a:r>
              <a:rPr lang="en-GB" sz="4400" dirty="0">
                <a:solidFill>
                  <a:schemeClr val="bg1"/>
                </a:solidFill>
              </a:rPr>
              <a:t>, Jean-Benoit </a:t>
            </a:r>
            <a:r>
              <a:rPr lang="en-GB" sz="4400" dirty="0" err="1">
                <a:solidFill>
                  <a:schemeClr val="bg1"/>
                </a:solidFill>
              </a:rPr>
              <a:t>Pilet</a:t>
            </a:r>
            <a:r>
              <a:rPr lang="en-GB" sz="4400" dirty="0">
                <a:solidFill>
                  <a:schemeClr val="bg1"/>
                </a:solidFill>
              </a:rPr>
              <a:t>, Min Reuchamps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86D768-DF61-5E4C-9559-6B648B106761}"/>
              </a:ext>
            </a:extLst>
          </p:cNvPr>
          <p:cNvSpPr txBox="1"/>
          <p:nvPr/>
        </p:nvSpPr>
        <p:spPr>
          <a:xfrm>
            <a:off x="2435377" y="6038650"/>
            <a:ext cx="26827537" cy="2345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Since 2000’s, introduction of </a:t>
            </a:r>
            <a:r>
              <a:rPr lang="en-GB" b="1" i="1" dirty="0">
                <a:solidFill>
                  <a:schemeClr val="bg1"/>
                </a:solidFill>
              </a:rPr>
              <a:t>participatory and deliberative practices</a:t>
            </a:r>
            <a:r>
              <a:rPr lang="en-GB" b="1" dirty="0">
                <a:solidFill>
                  <a:schemeClr val="bg1"/>
                </a:solidFill>
              </a:rPr>
              <a:t>:</a:t>
            </a:r>
          </a:p>
          <a:p>
            <a:pPr marL="1925589" lvl="1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Citizen panels, as one-shot initiatives from the executives</a:t>
            </a:r>
          </a:p>
          <a:p>
            <a:pPr marL="1925589" lvl="1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Organized mainly by two foundations (King Baudouin F. &amp; F. for Future Generations)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DF341E8-29BA-5B46-986E-9A5F55586E1F}"/>
              </a:ext>
            </a:extLst>
          </p:cNvPr>
          <p:cNvSpPr txBox="1"/>
          <p:nvPr/>
        </p:nvSpPr>
        <p:spPr>
          <a:xfrm>
            <a:off x="4507308" y="8462963"/>
            <a:ext cx="15743585" cy="2345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In 2011: the </a:t>
            </a:r>
            <a:r>
              <a:rPr lang="en-GB" b="1" i="1" dirty="0">
                <a:solidFill>
                  <a:schemeClr val="bg1"/>
                </a:solidFill>
              </a:rPr>
              <a:t>G1000</a:t>
            </a:r>
          </a:p>
          <a:p>
            <a:pPr marL="1925589" lvl="1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Large-scale and multi-body deliberative experiments</a:t>
            </a:r>
          </a:p>
          <a:p>
            <a:pPr marL="1925589" lvl="1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Initiated by citizens – no institutional plug-in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8CA7A69-1654-B941-A682-01D493327855}"/>
              </a:ext>
            </a:extLst>
          </p:cNvPr>
          <p:cNvSpPr txBox="1"/>
          <p:nvPr/>
        </p:nvSpPr>
        <p:spPr>
          <a:xfrm>
            <a:off x="6671244" y="10945398"/>
            <a:ext cx="22470883" cy="3847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In the wake of the G1000, </a:t>
            </a:r>
            <a:r>
              <a:rPr lang="en-GB" b="1" i="1" dirty="0">
                <a:solidFill>
                  <a:schemeClr val="bg1"/>
                </a:solidFill>
              </a:rPr>
              <a:t>political uptake</a:t>
            </a:r>
            <a:r>
              <a:rPr lang="en-GB" b="1" dirty="0">
                <a:solidFill>
                  <a:schemeClr val="bg1"/>
                </a:solidFill>
              </a:rPr>
              <a:t>:</a:t>
            </a:r>
          </a:p>
          <a:p>
            <a:pPr marL="1925589" lvl="1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Participation increasingly in political discourse</a:t>
            </a:r>
          </a:p>
          <a:p>
            <a:pPr marL="1925589" lvl="1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Parliaments have organised citizen panels</a:t>
            </a:r>
          </a:p>
          <a:p>
            <a:pPr marL="1925589" lvl="1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Debates about randomly selected parliamentarians</a:t>
            </a:r>
          </a:p>
          <a:p>
            <a:pPr marL="1925589" lvl="1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Revision of – parts of – the Constitution with citizen participation?</a:t>
            </a:r>
          </a:p>
        </p:txBody>
      </p:sp>
      <p:sp>
        <p:nvSpPr>
          <p:cNvPr id="16" name="Flèche courbée vers la droite 15">
            <a:extLst>
              <a:ext uri="{FF2B5EF4-FFF2-40B4-BE49-F238E27FC236}">
                <a16:creationId xmlns:a16="http://schemas.microsoft.com/office/drawing/2014/main" id="{1CC9ABE8-4508-094E-8DA6-7A03870BA2A0}"/>
              </a:ext>
            </a:extLst>
          </p:cNvPr>
          <p:cNvSpPr/>
          <p:nvPr/>
        </p:nvSpPr>
        <p:spPr>
          <a:xfrm>
            <a:off x="294204" y="3816308"/>
            <a:ext cx="909847" cy="3115313"/>
          </a:xfrm>
          <a:prstGeom prst="curv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BD62B2E-DAA8-E44D-BD03-BC3131003984}"/>
              </a:ext>
            </a:extLst>
          </p:cNvPr>
          <p:cNvSpPr txBox="1"/>
          <p:nvPr/>
        </p:nvSpPr>
        <p:spPr>
          <a:xfrm>
            <a:off x="8931450" y="15052047"/>
            <a:ext cx="19674202" cy="2345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The </a:t>
            </a:r>
            <a:r>
              <a:rPr lang="en-GB" b="1" i="1" dirty="0">
                <a:solidFill>
                  <a:schemeClr val="bg1"/>
                </a:solidFill>
              </a:rPr>
              <a:t>German-speaking Community</a:t>
            </a:r>
            <a:r>
              <a:rPr lang="en-GB" b="1" dirty="0">
                <a:solidFill>
                  <a:schemeClr val="bg1"/>
                </a:solidFill>
              </a:rPr>
              <a:t> to go one step further:</a:t>
            </a:r>
          </a:p>
          <a:p>
            <a:pPr marL="1925589" lvl="1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Permanent randomly selected body with agenda-setting power</a:t>
            </a:r>
          </a:p>
          <a:p>
            <a:pPr marL="1925589" lvl="1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Next to elected parliament</a:t>
            </a:r>
          </a:p>
        </p:txBody>
      </p:sp>
      <p:sp>
        <p:nvSpPr>
          <p:cNvPr id="21" name="Flèche courbée vers la droite 20">
            <a:extLst>
              <a:ext uri="{FF2B5EF4-FFF2-40B4-BE49-F238E27FC236}">
                <a16:creationId xmlns:a16="http://schemas.microsoft.com/office/drawing/2014/main" id="{A750DC87-B3BC-C847-92F0-6774E2987E90}"/>
              </a:ext>
            </a:extLst>
          </p:cNvPr>
          <p:cNvSpPr/>
          <p:nvPr/>
        </p:nvSpPr>
        <p:spPr>
          <a:xfrm>
            <a:off x="2171475" y="7227886"/>
            <a:ext cx="1184123" cy="2665304"/>
          </a:xfrm>
          <a:prstGeom prst="curv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" name="Flèche courbée vers la droite 21">
            <a:extLst>
              <a:ext uri="{FF2B5EF4-FFF2-40B4-BE49-F238E27FC236}">
                <a16:creationId xmlns:a16="http://schemas.microsoft.com/office/drawing/2014/main" id="{8FDAC35A-BE73-C54E-B580-C8A9EA8EFBDF}"/>
              </a:ext>
            </a:extLst>
          </p:cNvPr>
          <p:cNvSpPr/>
          <p:nvPr/>
        </p:nvSpPr>
        <p:spPr>
          <a:xfrm>
            <a:off x="4487090" y="9754587"/>
            <a:ext cx="1039156" cy="2872785"/>
          </a:xfrm>
          <a:prstGeom prst="curv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Flèche courbée vers la droite 22">
            <a:extLst>
              <a:ext uri="{FF2B5EF4-FFF2-40B4-BE49-F238E27FC236}">
                <a16:creationId xmlns:a16="http://schemas.microsoft.com/office/drawing/2014/main" id="{42F0AEC7-CB8E-0D4D-BF3D-5F2F4C043891}"/>
              </a:ext>
            </a:extLst>
          </p:cNvPr>
          <p:cNvSpPr/>
          <p:nvPr/>
        </p:nvSpPr>
        <p:spPr>
          <a:xfrm>
            <a:off x="6403591" y="13019308"/>
            <a:ext cx="909847" cy="3115313"/>
          </a:xfrm>
          <a:prstGeom prst="curv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EEA6C81-8F93-894A-9F0B-90431DEC8400}"/>
              </a:ext>
            </a:extLst>
          </p:cNvPr>
          <p:cNvSpPr/>
          <p:nvPr/>
        </p:nvSpPr>
        <p:spPr>
          <a:xfrm>
            <a:off x="274663" y="21460639"/>
            <a:ext cx="7121245" cy="84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i="1" dirty="0">
                <a:solidFill>
                  <a:schemeClr val="bg1"/>
                </a:solidFill>
              </a:rPr>
              <a:t>This draft</a:t>
            </a:r>
            <a:r>
              <a:rPr lang="en-GB" i="1">
                <a:solidFill>
                  <a:schemeClr val="bg1"/>
                </a:solidFill>
              </a:rPr>
              <a:t>: 17 </a:t>
            </a:r>
            <a:r>
              <a:rPr lang="en-GB" i="1" dirty="0">
                <a:solidFill>
                  <a:schemeClr val="bg1"/>
                </a:solidFill>
              </a:rPr>
              <a:t>October 2019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506AB85-B0BE-3D45-A5C3-15577F95BB69}"/>
              </a:ext>
            </a:extLst>
          </p:cNvPr>
          <p:cNvSpPr txBox="1"/>
          <p:nvPr/>
        </p:nvSpPr>
        <p:spPr>
          <a:xfrm>
            <a:off x="13475866" y="21439365"/>
            <a:ext cx="19674202" cy="843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>
                <a:solidFill>
                  <a:schemeClr val="bg1"/>
                </a:solidFill>
              </a:rPr>
              <a:t>What’s next?</a:t>
            </a:r>
          </a:p>
        </p:txBody>
      </p:sp>
      <p:sp>
        <p:nvSpPr>
          <p:cNvPr id="27" name="Éclair 26">
            <a:extLst>
              <a:ext uri="{FF2B5EF4-FFF2-40B4-BE49-F238E27FC236}">
                <a16:creationId xmlns:a16="http://schemas.microsoft.com/office/drawing/2014/main" id="{E1CD1E92-5CFC-6A42-9005-004CFA4FB0B7}"/>
              </a:ext>
            </a:extLst>
          </p:cNvPr>
          <p:cNvSpPr/>
          <p:nvPr/>
        </p:nvSpPr>
        <p:spPr>
          <a:xfrm>
            <a:off x="12052367" y="21124797"/>
            <a:ext cx="914400" cy="914400"/>
          </a:xfrm>
          <a:prstGeom prst="lightningBol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6FD3D28-F07F-1243-98B7-55041D41A236}"/>
              </a:ext>
            </a:extLst>
          </p:cNvPr>
          <p:cNvSpPr txBox="1"/>
          <p:nvPr/>
        </p:nvSpPr>
        <p:spPr>
          <a:xfrm>
            <a:off x="11051170" y="17584041"/>
            <a:ext cx="19674202" cy="3847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Followed by Brussels and Wallonia in their government declaration:</a:t>
            </a:r>
          </a:p>
          <a:p>
            <a:pPr marL="1925589" lvl="1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Mixed parliamentary committees (MPs and citizens)</a:t>
            </a:r>
          </a:p>
          <a:p>
            <a:pPr marL="1925589" lvl="1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Climate convention</a:t>
            </a:r>
          </a:p>
          <a:p>
            <a:pPr marL="1925589" lvl="1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German-speaking model at the local level</a:t>
            </a:r>
          </a:p>
          <a:p>
            <a:pPr marL="1925589" lvl="1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In Brussels: 1 MP (Agora</a:t>
            </a:r>
            <a:r>
              <a:rPr lang="en-GB">
                <a:solidFill>
                  <a:schemeClr val="bg1"/>
                </a:solidFill>
              </a:rPr>
              <a:t>) with </a:t>
            </a:r>
            <a:r>
              <a:rPr lang="en-GB" dirty="0">
                <a:solidFill>
                  <a:schemeClr val="bg1"/>
                </a:solidFill>
              </a:rPr>
              <a:t>sortition as primary objective</a:t>
            </a:r>
          </a:p>
        </p:txBody>
      </p:sp>
      <p:sp>
        <p:nvSpPr>
          <p:cNvPr id="18" name="Flèche courbée vers la droite 17">
            <a:extLst>
              <a:ext uri="{FF2B5EF4-FFF2-40B4-BE49-F238E27FC236}">
                <a16:creationId xmlns:a16="http://schemas.microsoft.com/office/drawing/2014/main" id="{9946D584-E7F1-9748-A07A-A581D370E909}"/>
              </a:ext>
            </a:extLst>
          </p:cNvPr>
          <p:cNvSpPr/>
          <p:nvPr/>
        </p:nvSpPr>
        <p:spPr>
          <a:xfrm>
            <a:off x="8801194" y="16531881"/>
            <a:ext cx="909847" cy="3115313"/>
          </a:xfrm>
          <a:prstGeom prst="curv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6149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247</TotalTime>
  <Words>243</Words>
  <Application>Microsoft Macintosh PowerPoint</Application>
  <PresentationFormat>Personnalisé</PresentationFormat>
  <Paragraphs>29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Microsoft Office</dc:creator>
  <cp:lastModifiedBy>Microsoft Office User</cp:lastModifiedBy>
  <cp:revision>27</cp:revision>
  <cp:lastPrinted>2018-11-15T16:58:02Z</cp:lastPrinted>
  <dcterms:created xsi:type="dcterms:W3CDTF">2018-11-15T15:01:43Z</dcterms:created>
  <dcterms:modified xsi:type="dcterms:W3CDTF">2019-11-27T08:16:05Z</dcterms:modified>
</cp:coreProperties>
</file>