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jpeg" ContentType="image/jpeg"/>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37.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85" r:id="rId2"/>
    <p:sldId id="289" r:id="rId3"/>
    <p:sldId id="294" r:id="rId4"/>
    <p:sldId id="274" r:id="rId5"/>
    <p:sldId id="295" r:id="rId6"/>
    <p:sldId id="276" r:id="rId7"/>
    <p:sldId id="369" r:id="rId8"/>
    <p:sldId id="296" r:id="rId9"/>
    <p:sldId id="297" r:id="rId10"/>
    <p:sldId id="298" r:id="rId11"/>
    <p:sldId id="299" r:id="rId12"/>
    <p:sldId id="300" r:id="rId13"/>
    <p:sldId id="367" r:id="rId14"/>
    <p:sldId id="366" r:id="rId15"/>
    <p:sldId id="368" r:id="rId16"/>
    <p:sldId id="302" r:id="rId17"/>
  </p:sldIdLst>
  <p:sldSz cx="12192000" cy="6858000"/>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DEEB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66629" autoAdjust="0"/>
  </p:normalViewPr>
  <p:slideViewPr>
    <p:cSldViewPr snapToGrid="0">
      <p:cViewPr varScale="1">
        <p:scale>
          <a:sx n="77" d="100"/>
          <a:sy n="77" d="100"/>
        </p:scale>
        <p:origin x="180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9.png"/><Relationship Id="rId4" Type="http://schemas.openxmlformats.org/officeDocument/2006/relationships/image" Target="../media/image1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9.png"/><Relationship Id="rId4" Type="http://schemas.openxmlformats.org/officeDocument/2006/relationships/image" Target="../media/image1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4DF5C1-03D2-40DC-8ABF-2925ED750929}"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21C8BF09-91A8-4506-9680-63958061616F}">
      <dgm:prSet/>
      <dgm:spPr/>
      <dgm:t>
        <a:bodyPr/>
        <a:lstStyle/>
        <a:p>
          <a:pPr>
            <a:lnSpc>
              <a:spcPct val="100000"/>
            </a:lnSpc>
          </a:pPr>
          <a:r>
            <a:rPr lang="fr-BE"/>
            <a:t>To study the pathogenesis of ARDS-induced fibrosis in the lung (COVID!)</a:t>
          </a:r>
          <a:endParaRPr lang="en-US"/>
        </a:p>
      </dgm:t>
    </dgm:pt>
    <dgm:pt modelId="{DAE75193-1C81-436B-B9A2-504D94825DA6}" type="parTrans" cxnId="{DFCC8939-B313-41DE-B314-9B374125B508}">
      <dgm:prSet/>
      <dgm:spPr/>
      <dgm:t>
        <a:bodyPr/>
        <a:lstStyle/>
        <a:p>
          <a:endParaRPr lang="en-US"/>
        </a:p>
      </dgm:t>
    </dgm:pt>
    <dgm:pt modelId="{45FDD126-D10A-4CA4-B72E-A02CD1E693A1}" type="sibTrans" cxnId="{DFCC8939-B313-41DE-B314-9B374125B508}">
      <dgm:prSet/>
      <dgm:spPr/>
      <dgm:t>
        <a:bodyPr/>
        <a:lstStyle/>
        <a:p>
          <a:endParaRPr lang="en-US"/>
        </a:p>
      </dgm:t>
    </dgm:pt>
    <dgm:pt modelId="{27F11BFC-9081-4C63-B9DC-599FC52A2729}">
      <dgm:prSet/>
      <dgm:spPr/>
      <dgm:t>
        <a:bodyPr/>
        <a:lstStyle/>
        <a:p>
          <a:pPr>
            <a:lnSpc>
              <a:spcPct val="100000"/>
            </a:lnSpc>
          </a:pPr>
          <a:r>
            <a:rPr lang="fr-BE"/>
            <a:t>To evaluate anti-fibrotic strategies (corticosteroids?)</a:t>
          </a:r>
          <a:endParaRPr lang="en-US"/>
        </a:p>
      </dgm:t>
    </dgm:pt>
    <dgm:pt modelId="{D1C2CA3F-51CF-4D99-87BF-0CDD07604FB8}" type="parTrans" cxnId="{48C37234-A172-4BED-A51E-E9ECC25B0643}">
      <dgm:prSet/>
      <dgm:spPr/>
      <dgm:t>
        <a:bodyPr/>
        <a:lstStyle/>
        <a:p>
          <a:endParaRPr lang="en-US"/>
        </a:p>
      </dgm:t>
    </dgm:pt>
    <dgm:pt modelId="{A27585B3-6500-472F-BB6C-151332966E21}" type="sibTrans" cxnId="{48C37234-A172-4BED-A51E-E9ECC25B0643}">
      <dgm:prSet/>
      <dgm:spPr/>
      <dgm:t>
        <a:bodyPr/>
        <a:lstStyle/>
        <a:p>
          <a:endParaRPr lang="en-US"/>
        </a:p>
      </dgm:t>
    </dgm:pt>
    <dgm:pt modelId="{4741FF2B-948C-4B7D-A313-7C2B3B26806E}">
      <dgm:prSet/>
      <dgm:spPr/>
      <dgm:t>
        <a:bodyPr/>
        <a:lstStyle/>
        <a:p>
          <a:pPr>
            <a:lnSpc>
              <a:spcPct val="100000"/>
            </a:lnSpc>
          </a:pPr>
          <a:r>
            <a:rPr lang="fr-BE"/>
            <a:t>To validate non-invasive diagnostic tools (scanner, NT-Procollagen III in BAL/serum)</a:t>
          </a:r>
          <a:endParaRPr lang="en-US"/>
        </a:p>
      </dgm:t>
    </dgm:pt>
    <dgm:pt modelId="{7132D271-C432-4911-A92D-783623363AF4}" type="parTrans" cxnId="{BAF8F81E-8AE1-434D-9588-FD4912029527}">
      <dgm:prSet/>
      <dgm:spPr/>
      <dgm:t>
        <a:bodyPr/>
        <a:lstStyle/>
        <a:p>
          <a:endParaRPr lang="en-US"/>
        </a:p>
      </dgm:t>
    </dgm:pt>
    <dgm:pt modelId="{19D8375C-551B-4370-B784-DCC59C9B04AB}" type="sibTrans" cxnId="{BAF8F81E-8AE1-434D-9588-FD4912029527}">
      <dgm:prSet/>
      <dgm:spPr/>
      <dgm:t>
        <a:bodyPr/>
        <a:lstStyle/>
        <a:p>
          <a:endParaRPr lang="en-US"/>
        </a:p>
      </dgm:t>
    </dgm:pt>
    <dgm:pt modelId="{CB64C891-01B1-4481-B790-3B3BAE767B9B}" type="pres">
      <dgm:prSet presAssocID="{9D4DF5C1-03D2-40DC-8ABF-2925ED750929}" presName="root" presStyleCnt="0">
        <dgm:presLayoutVars>
          <dgm:dir/>
          <dgm:resizeHandles val="exact"/>
        </dgm:presLayoutVars>
      </dgm:prSet>
      <dgm:spPr/>
      <dgm:t>
        <a:bodyPr/>
        <a:lstStyle/>
        <a:p>
          <a:endParaRPr lang="fr-FR"/>
        </a:p>
      </dgm:t>
    </dgm:pt>
    <dgm:pt modelId="{E9842B63-6788-4E71-980E-1D0F1D3B34D5}" type="pres">
      <dgm:prSet presAssocID="{21C8BF09-91A8-4506-9680-63958061616F}" presName="compNode" presStyleCnt="0"/>
      <dgm:spPr/>
    </dgm:pt>
    <dgm:pt modelId="{0D7651BE-0F4F-465E-B3E2-5BA888A959C3}" type="pres">
      <dgm:prSet presAssocID="{21C8BF09-91A8-4506-9680-63958061616F}"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dgm:spPr>
      <dgm:t>
        <a:bodyPr/>
        <a:lstStyle/>
        <a:p>
          <a:endParaRPr lang="fr-FR"/>
        </a:p>
      </dgm:t>
      <dgm:extLst>
        <a:ext uri="{E40237B7-FDA0-4F09-8148-C483321AD2D9}">
          <dgm14:cNvPr xmlns:dgm14="http://schemas.microsoft.com/office/drawing/2010/diagram" id="0" name="" descr="Poumons"/>
        </a:ext>
      </dgm:extLst>
    </dgm:pt>
    <dgm:pt modelId="{9930C746-5D4C-4588-B00E-222C06FDD613}" type="pres">
      <dgm:prSet presAssocID="{21C8BF09-91A8-4506-9680-63958061616F}" presName="spaceRect" presStyleCnt="0"/>
      <dgm:spPr/>
    </dgm:pt>
    <dgm:pt modelId="{E06D6575-B037-4CC0-ABA9-8B954B4EEF85}" type="pres">
      <dgm:prSet presAssocID="{21C8BF09-91A8-4506-9680-63958061616F}" presName="textRect" presStyleLbl="revTx" presStyleIdx="0" presStyleCnt="3">
        <dgm:presLayoutVars>
          <dgm:chMax val="1"/>
          <dgm:chPref val="1"/>
        </dgm:presLayoutVars>
      </dgm:prSet>
      <dgm:spPr/>
      <dgm:t>
        <a:bodyPr/>
        <a:lstStyle/>
        <a:p>
          <a:endParaRPr lang="fr-FR"/>
        </a:p>
      </dgm:t>
    </dgm:pt>
    <dgm:pt modelId="{9CCAD8B0-60CC-4242-962C-E09D60950043}" type="pres">
      <dgm:prSet presAssocID="{45FDD126-D10A-4CA4-B72E-A02CD1E693A1}" presName="sibTrans" presStyleCnt="0"/>
      <dgm:spPr/>
    </dgm:pt>
    <dgm:pt modelId="{403BC02E-3568-45F7-94F4-8FA7A1B82EA1}" type="pres">
      <dgm:prSet presAssocID="{27F11BFC-9081-4C63-B9DC-599FC52A2729}" presName="compNode" presStyleCnt="0"/>
      <dgm:spPr/>
    </dgm:pt>
    <dgm:pt modelId="{787660BA-397C-4546-8BD8-6CBAB67A0497}" type="pres">
      <dgm:prSet presAssocID="{27F11BFC-9081-4C63-B9DC-599FC52A2729}"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dgm:spPr>
      <dgm:t>
        <a:bodyPr/>
        <a:lstStyle/>
        <a:p>
          <a:endParaRPr lang="fr-FR"/>
        </a:p>
      </dgm:t>
      <dgm:extLst>
        <a:ext uri="{E40237B7-FDA0-4F09-8148-C483321AD2D9}">
          <dgm14:cNvPr xmlns:dgm14="http://schemas.microsoft.com/office/drawing/2010/diagram" id="0" name="" descr="Médecine"/>
        </a:ext>
      </dgm:extLst>
    </dgm:pt>
    <dgm:pt modelId="{BF6B7818-D605-40F4-B285-EC037ABB962F}" type="pres">
      <dgm:prSet presAssocID="{27F11BFC-9081-4C63-B9DC-599FC52A2729}" presName="spaceRect" presStyleCnt="0"/>
      <dgm:spPr/>
    </dgm:pt>
    <dgm:pt modelId="{D7303EFE-897B-4979-A682-40A7FA2EF5A5}" type="pres">
      <dgm:prSet presAssocID="{27F11BFC-9081-4C63-B9DC-599FC52A2729}" presName="textRect" presStyleLbl="revTx" presStyleIdx="1" presStyleCnt="3">
        <dgm:presLayoutVars>
          <dgm:chMax val="1"/>
          <dgm:chPref val="1"/>
        </dgm:presLayoutVars>
      </dgm:prSet>
      <dgm:spPr/>
      <dgm:t>
        <a:bodyPr/>
        <a:lstStyle/>
        <a:p>
          <a:endParaRPr lang="fr-FR"/>
        </a:p>
      </dgm:t>
    </dgm:pt>
    <dgm:pt modelId="{745B7B5C-C363-4EE7-ABBB-8ACC3B79B2E3}" type="pres">
      <dgm:prSet presAssocID="{A27585B3-6500-472F-BB6C-151332966E21}" presName="sibTrans" presStyleCnt="0"/>
      <dgm:spPr/>
    </dgm:pt>
    <dgm:pt modelId="{638BFEA4-EE20-4CFF-A863-926FE39C9434}" type="pres">
      <dgm:prSet presAssocID="{4741FF2B-948C-4B7D-A313-7C2B3B26806E}" presName="compNode" presStyleCnt="0"/>
      <dgm:spPr/>
    </dgm:pt>
    <dgm:pt modelId="{777A8106-C734-4E29-95F1-AD7790A6E1FE}" type="pres">
      <dgm:prSet presAssocID="{4741FF2B-948C-4B7D-A313-7C2B3B26806E}"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dgm:spPr>
      <dgm:t>
        <a:bodyPr/>
        <a:lstStyle/>
        <a:p>
          <a:endParaRPr lang="fr-FR"/>
        </a:p>
      </dgm:t>
      <dgm:extLst>
        <a:ext uri="{E40237B7-FDA0-4F09-8148-C483321AD2D9}">
          <dgm14:cNvPr xmlns:dgm14="http://schemas.microsoft.com/office/drawing/2010/diagram" id="0" name="" descr="Test tubes"/>
        </a:ext>
      </dgm:extLst>
    </dgm:pt>
    <dgm:pt modelId="{63710340-9CF3-46E9-8958-A19E89EF15D8}" type="pres">
      <dgm:prSet presAssocID="{4741FF2B-948C-4B7D-A313-7C2B3B26806E}" presName="spaceRect" presStyleCnt="0"/>
      <dgm:spPr/>
    </dgm:pt>
    <dgm:pt modelId="{F67EA64C-EE69-467E-B7E1-DFF9DC638CC4}" type="pres">
      <dgm:prSet presAssocID="{4741FF2B-948C-4B7D-A313-7C2B3B26806E}" presName="textRect" presStyleLbl="revTx" presStyleIdx="2" presStyleCnt="3">
        <dgm:presLayoutVars>
          <dgm:chMax val="1"/>
          <dgm:chPref val="1"/>
        </dgm:presLayoutVars>
      </dgm:prSet>
      <dgm:spPr/>
      <dgm:t>
        <a:bodyPr/>
        <a:lstStyle/>
        <a:p>
          <a:endParaRPr lang="fr-FR"/>
        </a:p>
      </dgm:t>
    </dgm:pt>
  </dgm:ptLst>
  <dgm:cxnLst>
    <dgm:cxn modelId="{D7791FB5-8A11-41A9-BB46-A530A886161A}" type="presOf" srcId="{4741FF2B-948C-4B7D-A313-7C2B3B26806E}" destId="{F67EA64C-EE69-467E-B7E1-DFF9DC638CC4}" srcOrd="0" destOrd="0" presId="urn:microsoft.com/office/officeart/2018/2/layout/IconLabelList"/>
    <dgm:cxn modelId="{DFCC8939-B313-41DE-B314-9B374125B508}" srcId="{9D4DF5C1-03D2-40DC-8ABF-2925ED750929}" destId="{21C8BF09-91A8-4506-9680-63958061616F}" srcOrd="0" destOrd="0" parTransId="{DAE75193-1C81-436B-B9A2-504D94825DA6}" sibTransId="{45FDD126-D10A-4CA4-B72E-A02CD1E693A1}"/>
    <dgm:cxn modelId="{5465FE44-E687-4DB7-9B19-45E39DD0C54E}" type="presOf" srcId="{21C8BF09-91A8-4506-9680-63958061616F}" destId="{E06D6575-B037-4CC0-ABA9-8B954B4EEF85}" srcOrd="0" destOrd="0" presId="urn:microsoft.com/office/officeart/2018/2/layout/IconLabelList"/>
    <dgm:cxn modelId="{BAF8F81E-8AE1-434D-9588-FD4912029527}" srcId="{9D4DF5C1-03D2-40DC-8ABF-2925ED750929}" destId="{4741FF2B-948C-4B7D-A313-7C2B3B26806E}" srcOrd="2" destOrd="0" parTransId="{7132D271-C432-4911-A92D-783623363AF4}" sibTransId="{19D8375C-551B-4370-B784-DCC59C9B04AB}"/>
    <dgm:cxn modelId="{48C37234-A172-4BED-A51E-E9ECC25B0643}" srcId="{9D4DF5C1-03D2-40DC-8ABF-2925ED750929}" destId="{27F11BFC-9081-4C63-B9DC-599FC52A2729}" srcOrd="1" destOrd="0" parTransId="{D1C2CA3F-51CF-4D99-87BF-0CDD07604FB8}" sibTransId="{A27585B3-6500-472F-BB6C-151332966E21}"/>
    <dgm:cxn modelId="{B0FDB5E9-F546-4561-B297-E71A7FD48DA8}" type="presOf" srcId="{27F11BFC-9081-4C63-B9DC-599FC52A2729}" destId="{D7303EFE-897B-4979-A682-40A7FA2EF5A5}" srcOrd="0" destOrd="0" presId="urn:microsoft.com/office/officeart/2018/2/layout/IconLabelList"/>
    <dgm:cxn modelId="{217CCC80-E525-45EC-A951-B921870714CF}" type="presOf" srcId="{9D4DF5C1-03D2-40DC-8ABF-2925ED750929}" destId="{CB64C891-01B1-4481-B790-3B3BAE767B9B}" srcOrd="0" destOrd="0" presId="urn:microsoft.com/office/officeart/2018/2/layout/IconLabelList"/>
    <dgm:cxn modelId="{ECE31A1C-3322-4C00-AACE-77104EFC5185}" type="presParOf" srcId="{CB64C891-01B1-4481-B790-3B3BAE767B9B}" destId="{E9842B63-6788-4E71-980E-1D0F1D3B34D5}" srcOrd="0" destOrd="0" presId="urn:microsoft.com/office/officeart/2018/2/layout/IconLabelList"/>
    <dgm:cxn modelId="{67DA3CFC-9A9D-4313-A8CE-CA19F71E32D0}" type="presParOf" srcId="{E9842B63-6788-4E71-980E-1D0F1D3B34D5}" destId="{0D7651BE-0F4F-465E-B3E2-5BA888A959C3}" srcOrd="0" destOrd="0" presId="urn:microsoft.com/office/officeart/2018/2/layout/IconLabelList"/>
    <dgm:cxn modelId="{47D4D2B8-60A4-429A-8D9B-A4AABE702191}" type="presParOf" srcId="{E9842B63-6788-4E71-980E-1D0F1D3B34D5}" destId="{9930C746-5D4C-4588-B00E-222C06FDD613}" srcOrd="1" destOrd="0" presId="urn:microsoft.com/office/officeart/2018/2/layout/IconLabelList"/>
    <dgm:cxn modelId="{3026F812-A0E7-4576-AE1F-249806373688}" type="presParOf" srcId="{E9842B63-6788-4E71-980E-1D0F1D3B34D5}" destId="{E06D6575-B037-4CC0-ABA9-8B954B4EEF85}" srcOrd="2" destOrd="0" presId="urn:microsoft.com/office/officeart/2018/2/layout/IconLabelList"/>
    <dgm:cxn modelId="{41A2DBE9-9DC7-4416-9D6C-56003A1EAC39}" type="presParOf" srcId="{CB64C891-01B1-4481-B790-3B3BAE767B9B}" destId="{9CCAD8B0-60CC-4242-962C-E09D60950043}" srcOrd="1" destOrd="0" presId="urn:microsoft.com/office/officeart/2018/2/layout/IconLabelList"/>
    <dgm:cxn modelId="{EE8ABAE4-981D-46F6-B2E7-F81C3D4D194A}" type="presParOf" srcId="{CB64C891-01B1-4481-B790-3B3BAE767B9B}" destId="{403BC02E-3568-45F7-94F4-8FA7A1B82EA1}" srcOrd="2" destOrd="0" presId="urn:microsoft.com/office/officeart/2018/2/layout/IconLabelList"/>
    <dgm:cxn modelId="{3A7E2A76-4069-425F-B2D4-485F9D74EC53}" type="presParOf" srcId="{403BC02E-3568-45F7-94F4-8FA7A1B82EA1}" destId="{787660BA-397C-4546-8BD8-6CBAB67A0497}" srcOrd="0" destOrd="0" presId="urn:microsoft.com/office/officeart/2018/2/layout/IconLabelList"/>
    <dgm:cxn modelId="{43950B3A-F95F-4933-8845-CE81C4498C8C}" type="presParOf" srcId="{403BC02E-3568-45F7-94F4-8FA7A1B82EA1}" destId="{BF6B7818-D605-40F4-B285-EC037ABB962F}" srcOrd="1" destOrd="0" presId="urn:microsoft.com/office/officeart/2018/2/layout/IconLabelList"/>
    <dgm:cxn modelId="{B6CAA4C9-0BCD-4CE7-8752-8E954D2ED688}" type="presParOf" srcId="{403BC02E-3568-45F7-94F4-8FA7A1B82EA1}" destId="{D7303EFE-897B-4979-A682-40A7FA2EF5A5}" srcOrd="2" destOrd="0" presId="urn:microsoft.com/office/officeart/2018/2/layout/IconLabelList"/>
    <dgm:cxn modelId="{9EF83C82-E5A8-47E1-AE85-380D1EDD2703}" type="presParOf" srcId="{CB64C891-01B1-4481-B790-3B3BAE767B9B}" destId="{745B7B5C-C363-4EE7-ABBB-8ACC3B79B2E3}" srcOrd="3" destOrd="0" presId="urn:microsoft.com/office/officeart/2018/2/layout/IconLabelList"/>
    <dgm:cxn modelId="{946EADF8-AFAC-4859-9A2D-730C7B207E1E}" type="presParOf" srcId="{CB64C891-01B1-4481-B790-3B3BAE767B9B}" destId="{638BFEA4-EE20-4CFF-A863-926FE39C9434}" srcOrd="4" destOrd="0" presId="urn:microsoft.com/office/officeart/2018/2/layout/IconLabelList"/>
    <dgm:cxn modelId="{96522784-165F-4342-90BB-1C010E48658C}" type="presParOf" srcId="{638BFEA4-EE20-4CFF-A863-926FE39C9434}" destId="{777A8106-C734-4E29-95F1-AD7790A6E1FE}" srcOrd="0" destOrd="0" presId="urn:microsoft.com/office/officeart/2018/2/layout/IconLabelList"/>
    <dgm:cxn modelId="{8894DC00-ECCF-4272-ACEF-BC456C404C79}" type="presParOf" srcId="{638BFEA4-EE20-4CFF-A863-926FE39C9434}" destId="{63710340-9CF3-46E9-8958-A19E89EF15D8}" srcOrd="1" destOrd="0" presId="urn:microsoft.com/office/officeart/2018/2/layout/IconLabelList"/>
    <dgm:cxn modelId="{DF3883F8-0C1A-450C-BC3D-25339DFC5E23}" type="presParOf" srcId="{638BFEA4-EE20-4CFF-A863-926FE39C9434}" destId="{F67EA64C-EE69-467E-B7E1-DFF9DC638CC4}"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7651BE-0F4F-465E-B3E2-5BA888A959C3}">
      <dsp:nvSpPr>
        <dsp:cNvPr id="0" name=""/>
        <dsp:cNvSpPr/>
      </dsp:nvSpPr>
      <dsp:spPr>
        <a:xfrm>
          <a:off x="2503770" y="252764"/>
          <a:ext cx="686601" cy="686601"/>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6D6575-B037-4CC0-ABA9-8B954B4EEF85}">
      <dsp:nvSpPr>
        <dsp:cNvPr id="0" name=""/>
        <dsp:cNvSpPr/>
      </dsp:nvSpPr>
      <dsp:spPr>
        <a:xfrm>
          <a:off x="2084180" y="1168247"/>
          <a:ext cx="1525781" cy="610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100000"/>
            </a:lnSpc>
            <a:spcBef>
              <a:spcPct val="0"/>
            </a:spcBef>
            <a:spcAft>
              <a:spcPct val="35000"/>
            </a:spcAft>
          </a:pPr>
          <a:r>
            <a:rPr lang="fr-BE" sz="1100" kern="1200"/>
            <a:t>To study the pathogenesis of ARDS-induced fibrosis in the lung (COVID!)</a:t>
          </a:r>
          <a:endParaRPr lang="en-US" sz="1100" kern="1200"/>
        </a:p>
      </dsp:txBody>
      <dsp:txXfrm>
        <a:off x="2084180" y="1168247"/>
        <a:ext cx="1525781" cy="610312"/>
      </dsp:txXfrm>
    </dsp:sp>
    <dsp:sp modelId="{787660BA-397C-4546-8BD8-6CBAB67A0497}">
      <dsp:nvSpPr>
        <dsp:cNvPr id="0" name=""/>
        <dsp:cNvSpPr/>
      </dsp:nvSpPr>
      <dsp:spPr>
        <a:xfrm>
          <a:off x="4296563" y="252764"/>
          <a:ext cx="686601" cy="686601"/>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7303EFE-897B-4979-A682-40A7FA2EF5A5}">
      <dsp:nvSpPr>
        <dsp:cNvPr id="0" name=""/>
        <dsp:cNvSpPr/>
      </dsp:nvSpPr>
      <dsp:spPr>
        <a:xfrm>
          <a:off x="3876973" y="1168247"/>
          <a:ext cx="1525781" cy="610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100000"/>
            </a:lnSpc>
            <a:spcBef>
              <a:spcPct val="0"/>
            </a:spcBef>
            <a:spcAft>
              <a:spcPct val="35000"/>
            </a:spcAft>
          </a:pPr>
          <a:r>
            <a:rPr lang="fr-BE" sz="1100" kern="1200"/>
            <a:t>To evaluate anti-fibrotic strategies (corticosteroids?)</a:t>
          </a:r>
          <a:endParaRPr lang="en-US" sz="1100" kern="1200"/>
        </a:p>
      </dsp:txBody>
      <dsp:txXfrm>
        <a:off x="3876973" y="1168247"/>
        <a:ext cx="1525781" cy="610312"/>
      </dsp:txXfrm>
    </dsp:sp>
    <dsp:sp modelId="{777A8106-C734-4E29-95F1-AD7790A6E1FE}">
      <dsp:nvSpPr>
        <dsp:cNvPr id="0" name=""/>
        <dsp:cNvSpPr/>
      </dsp:nvSpPr>
      <dsp:spPr>
        <a:xfrm>
          <a:off x="6089356" y="252764"/>
          <a:ext cx="686601" cy="686601"/>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7EA64C-EE69-467E-B7E1-DFF9DC638CC4}">
      <dsp:nvSpPr>
        <dsp:cNvPr id="0" name=""/>
        <dsp:cNvSpPr/>
      </dsp:nvSpPr>
      <dsp:spPr>
        <a:xfrm>
          <a:off x="5669766" y="1168247"/>
          <a:ext cx="1525781" cy="610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100000"/>
            </a:lnSpc>
            <a:spcBef>
              <a:spcPct val="0"/>
            </a:spcBef>
            <a:spcAft>
              <a:spcPct val="35000"/>
            </a:spcAft>
          </a:pPr>
          <a:r>
            <a:rPr lang="fr-BE" sz="1100" kern="1200"/>
            <a:t>To validate non-invasive diagnostic tools (scanner, NT-Procollagen III in BAL/serum)</a:t>
          </a:r>
          <a:endParaRPr lang="en-US" sz="1100" kern="1200"/>
        </a:p>
      </dsp:txBody>
      <dsp:txXfrm>
        <a:off x="5669766" y="1168247"/>
        <a:ext cx="1525781" cy="610312"/>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image" Target="../media/image25.emf"/><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image" Target="../media/image32.emf"/><Relationship Id="rId4" Type="http://schemas.openxmlformats.org/officeDocument/2006/relationships/image" Target="../media/image3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fr-BE"/>
          </a:p>
        </p:txBody>
      </p:sp>
      <p:sp>
        <p:nvSpPr>
          <p:cNvPr id="3" name="Espace réservé de la date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937F0323-460A-4C37-A642-A5A2EAF71D05}" type="datetimeFigureOut">
              <a:rPr lang="fr-BE" smtClean="0"/>
              <a:t>23-03-23</a:t>
            </a:fld>
            <a:endParaRPr lang="fr-BE"/>
          </a:p>
        </p:txBody>
      </p:sp>
      <p:sp>
        <p:nvSpPr>
          <p:cNvPr id="4" name="Espace réservé de l'image des diapositives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fr-BE"/>
          </a:p>
        </p:txBody>
      </p:sp>
      <p:sp>
        <p:nvSpPr>
          <p:cNvPr id="5" name="Espace réservé des notes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lang="fr-BE"/>
          </a:p>
        </p:txBody>
      </p:sp>
      <p:sp>
        <p:nvSpPr>
          <p:cNvPr id="7" name="Espace réservé du numéro de diapositive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8059372D-F622-46F3-A844-EF60CE828FD8}" type="slidenum">
              <a:rPr lang="fr-BE" smtClean="0"/>
              <a:t>‹N°›</a:t>
            </a:fld>
            <a:endParaRPr lang="fr-BE"/>
          </a:p>
        </p:txBody>
      </p:sp>
    </p:spTree>
    <p:extLst>
      <p:ext uri="{BB962C8B-B14F-4D97-AF65-F5344CB8AC3E}">
        <p14:creationId xmlns:p14="http://schemas.microsoft.com/office/powerpoint/2010/main" val="1683508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300" dirty="0"/>
              <a:t>Two separate barriers form the alveolar–capillary barrier, the microvascular endothelium and the alveolar epithelium </a:t>
            </a:r>
            <a:r>
              <a:rPr lang="fr-BE" sz="1300" dirty="0"/>
              <a:t>. </a:t>
            </a:r>
            <a:r>
              <a:rPr lang="en-US" sz="1300" dirty="0"/>
              <a:t>The normal alveolar epithelium is composed of two types of cells (Fig. 3). Flat type I cells make up 90 percent of the alveolar surface area and are easily injured. Cuboidal type II cells make up the remaining 10 percent of the alveolar surface area and are more resistant to injury; their functions include </a:t>
            </a:r>
            <a:r>
              <a:rPr lang="fr-BE" sz="1300" dirty="0"/>
              <a:t>surfactant production, ion transport, and </a:t>
            </a:r>
            <a:r>
              <a:rPr lang="fr-BE" sz="1300" dirty="0" err="1"/>
              <a:t>proliferation</a:t>
            </a:r>
            <a:r>
              <a:rPr lang="fr-BE" sz="1300" dirty="0"/>
              <a:t> </a:t>
            </a:r>
            <a:r>
              <a:rPr lang="en-US" sz="1300" dirty="0"/>
              <a:t>and differentiation to type I cells after injury.</a:t>
            </a:r>
          </a:p>
          <a:p>
            <a:endParaRPr lang="en-US" sz="1300" dirty="0"/>
          </a:p>
          <a:p>
            <a:r>
              <a:rPr lang="en-US" sz="1300" dirty="0"/>
              <a:t>In the acute phase, there will be formation of protein-rich hyaline membranes on the denuded basement membrane. </a:t>
            </a:r>
          </a:p>
          <a:p>
            <a:pPr defTabSz="990478" fontAlgn="base">
              <a:spcBef>
                <a:spcPct val="30000"/>
              </a:spcBef>
              <a:spcAft>
                <a:spcPct val="0"/>
              </a:spcAft>
              <a:defRPr/>
            </a:pPr>
            <a:r>
              <a:rPr lang="en-GB" dirty="0">
                <a:latin typeface="Arial" charset="0"/>
                <a:ea typeface="Gothic" charset="0"/>
                <a:cs typeface="Gothic" charset="0"/>
              </a:rPr>
              <a:t>The Healthy Lung and the Exudative Phase of ARDS. The healthy lung is shown on the left, and the exudative phase of ARDS is shown on the right. Injury is initiated by either direct or indirect insults to the delicate alveolar structure of the distal lung and associated microvasculature. In the exudative phase, resident alveolar macrophages are activated, leading to the release of potent </a:t>
            </a:r>
            <a:r>
              <a:rPr lang="en-GB" dirty="0" err="1">
                <a:latin typeface="Arial" charset="0"/>
                <a:ea typeface="Gothic" charset="0"/>
                <a:cs typeface="Gothic" charset="0"/>
              </a:rPr>
              <a:t>proinflammatory</a:t>
            </a:r>
            <a:r>
              <a:rPr lang="en-GB" dirty="0">
                <a:latin typeface="Arial" charset="0"/>
                <a:ea typeface="Gothic" charset="0"/>
                <a:cs typeface="Gothic" charset="0"/>
              </a:rPr>
              <a:t> mediators and chemokines that promote the accumulation of neutrophils and monocytes. Activated neutrophils further contribute to injury by releasing toxic mediators. The resultant injury leads to loss of barrier function, as well as interstitial and </a:t>
            </a:r>
            <a:r>
              <a:rPr lang="en-GB" dirty="0" err="1">
                <a:latin typeface="Arial" charset="0"/>
                <a:ea typeface="Gothic" charset="0"/>
                <a:cs typeface="Gothic" charset="0"/>
              </a:rPr>
              <a:t>intraalveolar</a:t>
            </a:r>
            <a:r>
              <a:rPr lang="en-GB" dirty="0">
                <a:latin typeface="Arial" charset="0"/>
                <a:ea typeface="Gothic" charset="0"/>
                <a:cs typeface="Gothic" charset="0"/>
              </a:rPr>
              <a:t> flooding. </a:t>
            </a:r>
            <a:r>
              <a:rPr lang="en-GB" dirty="0" err="1">
                <a:latin typeface="Arial" charset="0"/>
                <a:ea typeface="Gothic" charset="0"/>
                <a:cs typeface="Gothic" charset="0"/>
              </a:rPr>
              <a:t>Tumor</a:t>
            </a:r>
            <a:r>
              <a:rPr lang="en-GB" dirty="0">
                <a:latin typeface="Arial" charset="0"/>
                <a:ea typeface="Gothic" charset="0"/>
                <a:cs typeface="Gothic" charset="0"/>
              </a:rPr>
              <a:t> necrosis factor (TNF)–mediated expression of tissue factor promotes platelet aggregation and </a:t>
            </a:r>
            <a:r>
              <a:rPr lang="en-GB" dirty="0" err="1">
                <a:latin typeface="Arial" charset="0"/>
                <a:ea typeface="Gothic" charset="0"/>
                <a:cs typeface="Gothic" charset="0"/>
              </a:rPr>
              <a:t>microthrombus</a:t>
            </a:r>
            <a:r>
              <a:rPr lang="en-GB" dirty="0">
                <a:latin typeface="Arial" charset="0"/>
                <a:ea typeface="Gothic" charset="0"/>
                <a:cs typeface="Gothic" charset="0"/>
              </a:rPr>
              <a:t> formation, as well as </a:t>
            </a:r>
            <a:r>
              <a:rPr lang="en-GB" dirty="0" err="1">
                <a:latin typeface="Arial" charset="0"/>
                <a:ea typeface="Gothic" charset="0"/>
                <a:cs typeface="Gothic" charset="0"/>
              </a:rPr>
              <a:t>intraalveolar</a:t>
            </a:r>
            <a:r>
              <a:rPr lang="en-GB" dirty="0">
                <a:latin typeface="Arial" charset="0"/>
                <a:ea typeface="Gothic" charset="0"/>
                <a:cs typeface="Gothic" charset="0"/>
              </a:rPr>
              <a:t> coagulation and hyaline-membrane formation. </a:t>
            </a:r>
            <a:endParaRPr lang="fr-BE" dirty="0"/>
          </a:p>
          <a:p>
            <a:endParaRPr lang="fr-BE" dirty="0"/>
          </a:p>
        </p:txBody>
      </p:sp>
      <p:sp>
        <p:nvSpPr>
          <p:cNvPr id="4" name="Espace réservé du numéro de diapositive 3"/>
          <p:cNvSpPr>
            <a:spLocks noGrp="1"/>
          </p:cNvSpPr>
          <p:nvPr>
            <p:ph type="sldNum" sz="quarter" idx="10"/>
          </p:nvPr>
        </p:nvSpPr>
        <p:spPr/>
        <p:txBody>
          <a:bodyPr/>
          <a:lstStyle/>
          <a:p>
            <a:pPr>
              <a:defRPr/>
            </a:pPr>
            <a:fld id="{57C4F028-201F-4AB1-A70F-BC84F7D0FC6E}" type="slidenum">
              <a:rPr lang="fr-FR" smtClean="0"/>
              <a:pPr>
                <a:defRPr/>
              </a:pPr>
              <a:t>2</a:t>
            </a:fld>
            <a:endParaRPr lang="fr-FR"/>
          </a:p>
        </p:txBody>
      </p:sp>
    </p:spTree>
    <p:extLst>
      <p:ext uri="{BB962C8B-B14F-4D97-AF65-F5344CB8AC3E}">
        <p14:creationId xmlns:p14="http://schemas.microsoft.com/office/powerpoint/2010/main" val="1567223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BE" sz="1300" dirty="0"/>
              <a:t>Male, 73 </a:t>
            </a:r>
            <a:r>
              <a:rPr lang="fr-BE" sz="1300" dirty="0" err="1"/>
              <a:t>years</a:t>
            </a:r>
            <a:r>
              <a:rPr lang="fr-BE" sz="1300" dirty="0"/>
              <a:t> </a:t>
            </a:r>
            <a:r>
              <a:rPr lang="fr-BE" sz="1300" dirty="0" err="1"/>
              <a:t>old</a:t>
            </a:r>
            <a:r>
              <a:rPr lang="fr-BE" sz="1300" dirty="0"/>
              <a:t>.  </a:t>
            </a:r>
            <a:r>
              <a:rPr lang="fr-BE" sz="1300" dirty="0" err="1"/>
              <a:t>Death</a:t>
            </a:r>
            <a:r>
              <a:rPr lang="fr-BE" sz="1300" dirty="0"/>
              <a:t> due to COVID-19 </a:t>
            </a:r>
            <a:r>
              <a:rPr lang="fr-BE" sz="1300" dirty="0" err="1"/>
              <a:t>severe</a:t>
            </a:r>
            <a:r>
              <a:rPr lang="fr-BE" sz="1300" dirty="0"/>
              <a:t> ARDS, 12 </a:t>
            </a:r>
            <a:r>
              <a:rPr lang="fr-BE" sz="1300" dirty="0" err="1"/>
              <a:t>days</a:t>
            </a:r>
            <a:r>
              <a:rPr lang="fr-BE" sz="1300" dirty="0"/>
              <a:t> &gt; ICU admission </a:t>
            </a:r>
          </a:p>
          <a:p>
            <a:r>
              <a:rPr lang="fr-BE" sz="1300" dirty="0"/>
              <a:t>(6 </a:t>
            </a:r>
            <a:r>
              <a:rPr lang="fr-BE" sz="1300" dirty="0" err="1"/>
              <a:t>days</a:t>
            </a:r>
            <a:r>
              <a:rPr lang="fr-BE" sz="1300" dirty="0"/>
              <a:t> of invasive </a:t>
            </a:r>
            <a:r>
              <a:rPr lang="fr-BE" sz="1300" dirty="0" err="1"/>
              <a:t>mechanical</a:t>
            </a:r>
            <a:r>
              <a:rPr lang="fr-BE" sz="1300" dirty="0"/>
              <a:t> ventilation)</a:t>
            </a:r>
          </a:p>
          <a:p>
            <a:endParaRPr lang="fr-BE" dirty="0"/>
          </a:p>
        </p:txBody>
      </p:sp>
      <p:sp>
        <p:nvSpPr>
          <p:cNvPr id="4" name="Espace réservé du numéro de diapositive 3"/>
          <p:cNvSpPr>
            <a:spLocks noGrp="1"/>
          </p:cNvSpPr>
          <p:nvPr>
            <p:ph type="sldNum" sz="quarter" idx="5"/>
          </p:nvPr>
        </p:nvSpPr>
        <p:spPr/>
        <p:txBody>
          <a:bodyPr/>
          <a:lstStyle/>
          <a:p>
            <a:fld id="{8059372D-F622-46F3-A844-EF60CE828FD8}" type="slidenum">
              <a:rPr lang="fr-BE" smtClean="0"/>
              <a:t>4</a:t>
            </a:fld>
            <a:endParaRPr lang="fr-BE"/>
          </a:p>
        </p:txBody>
      </p:sp>
    </p:spTree>
    <p:extLst>
      <p:ext uri="{BB962C8B-B14F-4D97-AF65-F5344CB8AC3E}">
        <p14:creationId xmlns:p14="http://schemas.microsoft.com/office/powerpoint/2010/main" val="4182545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3 patients </a:t>
            </a:r>
            <a:r>
              <a:rPr lang="fr-FR" dirty="0" err="1"/>
              <a:t>with</a:t>
            </a:r>
            <a:r>
              <a:rPr lang="fr-FR" dirty="0"/>
              <a:t> HPS (explants), 3 patients </a:t>
            </a:r>
            <a:r>
              <a:rPr lang="fr-FR" dirty="0" err="1"/>
              <a:t>with</a:t>
            </a:r>
            <a:r>
              <a:rPr lang="fr-FR" dirty="0"/>
              <a:t> </a:t>
            </a:r>
            <a:r>
              <a:rPr lang="fr-FR" dirty="0" err="1"/>
              <a:t>fibrosis</a:t>
            </a:r>
            <a:r>
              <a:rPr lang="fr-FR" dirty="0"/>
              <a:t> (explants) and 4 patients </a:t>
            </a:r>
            <a:r>
              <a:rPr lang="fr-FR" dirty="0" err="1"/>
              <a:t>with</a:t>
            </a:r>
            <a:r>
              <a:rPr lang="fr-FR" dirty="0"/>
              <a:t> </a:t>
            </a:r>
            <a:r>
              <a:rPr lang="fr-FR" dirty="0" err="1"/>
              <a:t>fibrosis</a:t>
            </a:r>
            <a:r>
              <a:rPr lang="fr-FR" dirty="0"/>
              <a:t> (biopsies)</a:t>
            </a:r>
          </a:p>
          <a:p>
            <a:r>
              <a:rPr lang="en-US" b="0" i="0" dirty="0">
                <a:solidFill>
                  <a:srgbClr val="3E3D40"/>
                </a:solidFill>
                <a:effectLst/>
                <a:latin typeface="Georgia" panose="02040502050405020303" pitchFamily="18" charset="0"/>
              </a:rPr>
              <a:t>HPS is an autosomal recessive disorder characterized by improper biogenesis of lysosome-related organelles</a:t>
            </a:r>
            <a:r>
              <a:rPr lang="fr-FR" b="0" i="0" dirty="0">
                <a:solidFill>
                  <a:srgbClr val="3E3D40"/>
                </a:solidFill>
                <a:effectLst/>
                <a:latin typeface="Georgia" panose="02040502050405020303" pitchFamily="18" charset="0"/>
              </a:rPr>
              <a:t>.  </a:t>
            </a:r>
            <a:r>
              <a:rPr lang="fr-FR" b="0" i="0" dirty="0" err="1">
                <a:solidFill>
                  <a:srgbClr val="3E3D40"/>
                </a:solidFill>
                <a:effectLst/>
                <a:latin typeface="Georgia" panose="02040502050405020303" pitchFamily="18" charset="0"/>
              </a:rPr>
              <a:t>Frequently</a:t>
            </a:r>
            <a:r>
              <a:rPr lang="fr-FR" b="0" i="0" dirty="0">
                <a:solidFill>
                  <a:srgbClr val="3E3D40"/>
                </a:solidFill>
                <a:effectLst/>
                <a:latin typeface="Georgia" panose="02040502050405020303" pitchFamily="18" charset="0"/>
              </a:rPr>
              <a:t> </a:t>
            </a:r>
            <a:r>
              <a:rPr lang="fr-FR" b="0" i="0" dirty="0" err="1">
                <a:solidFill>
                  <a:srgbClr val="3E3D40"/>
                </a:solidFill>
                <a:effectLst/>
                <a:latin typeface="Georgia" panose="02040502050405020303" pitchFamily="18" charset="0"/>
              </a:rPr>
              <a:t>associated</a:t>
            </a:r>
            <a:r>
              <a:rPr lang="fr-FR" b="0" i="0" dirty="0">
                <a:solidFill>
                  <a:srgbClr val="3E3D40"/>
                </a:solidFill>
                <a:effectLst/>
                <a:latin typeface="Georgia" panose="02040502050405020303" pitchFamily="18" charset="0"/>
              </a:rPr>
              <a:t> </a:t>
            </a:r>
            <a:r>
              <a:rPr lang="fr-FR" b="0" i="0" dirty="0" err="1">
                <a:solidFill>
                  <a:srgbClr val="3E3D40"/>
                </a:solidFill>
                <a:effectLst/>
                <a:latin typeface="Georgia" panose="02040502050405020303" pitchFamily="18" charset="0"/>
              </a:rPr>
              <a:t>with</a:t>
            </a:r>
            <a:r>
              <a:rPr lang="fr-FR" b="0" i="0" dirty="0">
                <a:solidFill>
                  <a:srgbClr val="3E3D40"/>
                </a:solidFill>
                <a:effectLst/>
                <a:latin typeface="Georgia" panose="02040502050405020303" pitchFamily="18" charset="0"/>
              </a:rPr>
              <a:t> </a:t>
            </a:r>
            <a:r>
              <a:rPr lang="fr-FR" b="0" i="0" dirty="0" err="1">
                <a:solidFill>
                  <a:srgbClr val="3E3D40"/>
                </a:solidFill>
                <a:effectLst/>
                <a:latin typeface="Georgia" panose="02040502050405020303" pitchFamily="18" charset="0"/>
              </a:rPr>
              <a:t>lung</a:t>
            </a:r>
            <a:r>
              <a:rPr lang="fr-FR" b="0" i="0" dirty="0">
                <a:solidFill>
                  <a:srgbClr val="3E3D40"/>
                </a:solidFill>
                <a:effectLst/>
                <a:latin typeface="Georgia" panose="02040502050405020303" pitchFamily="18" charset="0"/>
              </a:rPr>
              <a:t> </a:t>
            </a:r>
            <a:r>
              <a:rPr lang="fr-FR" b="0" i="0" dirty="0" err="1">
                <a:solidFill>
                  <a:srgbClr val="3E3D40"/>
                </a:solidFill>
                <a:effectLst/>
                <a:latin typeface="Georgia" panose="02040502050405020303" pitchFamily="18" charset="0"/>
              </a:rPr>
              <a:t>fibrosis</a:t>
            </a:r>
            <a:r>
              <a:rPr lang="fr-FR" b="0" i="0" dirty="0">
                <a:solidFill>
                  <a:srgbClr val="3E3D40"/>
                </a:solidFill>
                <a:effectLst/>
                <a:latin typeface="Georgia" panose="02040502050405020303" pitchFamily="18" charset="0"/>
              </a:rPr>
              <a:t>.  </a:t>
            </a:r>
            <a:r>
              <a:rPr lang="fr-FR" b="0" i="0" dirty="0" err="1">
                <a:solidFill>
                  <a:srgbClr val="3E3D40"/>
                </a:solidFill>
                <a:effectLst/>
                <a:latin typeface="Georgia" panose="02040502050405020303" pitchFamily="18" charset="0"/>
              </a:rPr>
              <a:t>Highly</a:t>
            </a:r>
            <a:r>
              <a:rPr lang="fr-FR" b="0" i="0" dirty="0">
                <a:solidFill>
                  <a:srgbClr val="3E3D40"/>
                </a:solidFill>
                <a:effectLst/>
                <a:latin typeface="Georgia" panose="02040502050405020303" pitchFamily="18" charset="0"/>
              </a:rPr>
              <a:t> </a:t>
            </a:r>
            <a:r>
              <a:rPr lang="fr-FR" b="0" i="0" dirty="0" err="1">
                <a:solidFill>
                  <a:srgbClr val="3E3D40"/>
                </a:solidFill>
                <a:effectLst/>
                <a:latin typeface="Georgia" panose="02040502050405020303" pitchFamily="18" charset="0"/>
              </a:rPr>
              <a:t>prevalent</a:t>
            </a:r>
            <a:r>
              <a:rPr lang="fr-FR" b="0" i="0" dirty="0">
                <a:solidFill>
                  <a:srgbClr val="3E3D40"/>
                </a:solidFill>
                <a:effectLst/>
                <a:latin typeface="Georgia" panose="02040502050405020303" pitchFamily="18" charset="0"/>
              </a:rPr>
              <a:t> in Puerto Rico.</a:t>
            </a:r>
          </a:p>
          <a:p>
            <a:r>
              <a:rPr lang="fr-FR" b="0" i="0" dirty="0">
                <a:solidFill>
                  <a:srgbClr val="3E3D40"/>
                </a:solidFill>
                <a:effectLst/>
                <a:latin typeface="Georgia" panose="02040502050405020303" pitchFamily="18" charset="0"/>
              </a:rPr>
              <a:t>Dans étude COVID, corrélation avec imagerie.  Pas de groupe contrôle.  Pas de lien avec paramètres cliniques.</a:t>
            </a:r>
            <a:endParaRPr lang="fr-BE" dirty="0"/>
          </a:p>
        </p:txBody>
      </p:sp>
      <p:sp>
        <p:nvSpPr>
          <p:cNvPr id="4" name="Espace réservé du numéro de diapositive 3"/>
          <p:cNvSpPr>
            <a:spLocks noGrp="1"/>
          </p:cNvSpPr>
          <p:nvPr>
            <p:ph type="sldNum" sz="quarter" idx="5"/>
          </p:nvPr>
        </p:nvSpPr>
        <p:spPr/>
        <p:txBody>
          <a:bodyPr/>
          <a:lstStyle/>
          <a:p>
            <a:fld id="{8059372D-F622-46F3-A844-EF60CE828FD8}" type="slidenum">
              <a:rPr lang="fr-BE" smtClean="0"/>
              <a:t>8</a:t>
            </a:fld>
            <a:endParaRPr lang="fr-BE"/>
          </a:p>
        </p:txBody>
      </p:sp>
    </p:spTree>
    <p:extLst>
      <p:ext uri="{BB962C8B-B14F-4D97-AF65-F5344CB8AC3E}">
        <p14:creationId xmlns:p14="http://schemas.microsoft.com/office/powerpoint/2010/main" val="3399014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CD85897-2B02-43A1-9DBA-FBF12668976A}" type="datetimeFigureOut">
              <a:rPr lang="en-US" smtClean="0"/>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8CA991-EED3-497D-BEDF-4712D037FE9B}" type="slidenum">
              <a:rPr lang="en-US" smtClean="0"/>
              <a:t>‹N°›</a:t>
            </a:fld>
            <a:endParaRPr lang="en-US"/>
          </a:p>
        </p:txBody>
      </p:sp>
    </p:spTree>
    <p:extLst>
      <p:ext uri="{BB962C8B-B14F-4D97-AF65-F5344CB8AC3E}">
        <p14:creationId xmlns:p14="http://schemas.microsoft.com/office/powerpoint/2010/main" val="30768507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D85897-2B02-43A1-9DBA-FBF12668976A}" type="datetimeFigureOut">
              <a:rPr lang="en-US" smtClean="0"/>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8CA991-EED3-497D-BEDF-4712D037FE9B}" type="slidenum">
              <a:rPr lang="en-US" smtClean="0"/>
              <a:t>‹N°›</a:t>
            </a:fld>
            <a:endParaRPr lang="en-US"/>
          </a:p>
        </p:txBody>
      </p:sp>
    </p:spTree>
    <p:extLst>
      <p:ext uri="{BB962C8B-B14F-4D97-AF65-F5344CB8AC3E}">
        <p14:creationId xmlns:p14="http://schemas.microsoft.com/office/powerpoint/2010/main" val="1623630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D85897-2B02-43A1-9DBA-FBF12668976A}" type="datetimeFigureOut">
              <a:rPr lang="en-US" smtClean="0"/>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8CA991-EED3-497D-BEDF-4712D037FE9B}" type="slidenum">
              <a:rPr lang="en-US" smtClean="0"/>
              <a:t>‹N°›</a:t>
            </a:fld>
            <a:endParaRPr lang="en-US"/>
          </a:p>
        </p:txBody>
      </p:sp>
    </p:spTree>
    <p:extLst>
      <p:ext uri="{BB962C8B-B14F-4D97-AF65-F5344CB8AC3E}">
        <p14:creationId xmlns:p14="http://schemas.microsoft.com/office/powerpoint/2010/main" val="1773891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D85897-2B02-43A1-9DBA-FBF12668976A}" type="datetimeFigureOut">
              <a:rPr lang="en-US" smtClean="0"/>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8CA991-EED3-497D-BEDF-4712D037FE9B}" type="slidenum">
              <a:rPr lang="en-US" smtClean="0"/>
              <a:t>‹N°›</a:t>
            </a:fld>
            <a:endParaRPr lang="en-US"/>
          </a:p>
        </p:txBody>
      </p:sp>
    </p:spTree>
    <p:extLst>
      <p:ext uri="{BB962C8B-B14F-4D97-AF65-F5344CB8AC3E}">
        <p14:creationId xmlns:p14="http://schemas.microsoft.com/office/powerpoint/2010/main" val="2876994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D85897-2B02-43A1-9DBA-FBF12668976A}" type="datetimeFigureOut">
              <a:rPr lang="en-US" smtClean="0"/>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8CA991-EED3-497D-BEDF-4712D037FE9B}" type="slidenum">
              <a:rPr lang="en-US" smtClean="0"/>
              <a:t>‹N°›</a:t>
            </a:fld>
            <a:endParaRPr lang="en-US"/>
          </a:p>
        </p:txBody>
      </p:sp>
    </p:spTree>
    <p:extLst>
      <p:ext uri="{BB962C8B-B14F-4D97-AF65-F5344CB8AC3E}">
        <p14:creationId xmlns:p14="http://schemas.microsoft.com/office/powerpoint/2010/main" val="775914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D85897-2B02-43A1-9DBA-FBF12668976A}" type="datetimeFigureOut">
              <a:rPr lang="en-US" smtClean="0"/>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8CA991-EED3-497D-BEDF-4712D037FE9B}" type="slidenum">
              <a:rPr lang="en-US" smtClean="0"/>
              <a:t>‹N°›</a:t>
            </a:fld>
            <a:endParaRPr lang="en-US"/>
          </a:p>
        </p:txBody>
      </p:sp>
    </p:spTree>
    <p:extLst>
      <p:ext uri="{BB962C8B-B14F-4D97-AF65-F5344CB8AC3E}">
        <p14:creationId xmlns:p14="http://schemas.microsoft.com/office/powerpoint/2010/main" val="371259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D85897-2B02-43A1-9DBA-FBF12668976A}" type="datetimeFigureOut">
              <a:rPr lang="en-US" smtClean="0"/>
              <a:t>3/23/2023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8CA991-EED3-497D-BEDF-4712D037FE9B}" type="slidenum">
              <a:rPr lang="en-US" smtClean="0"/>
              <a:t>‹N°›</a:t>
            </a:fld>
            <a:endParaRPr lang="en-US"/>
          </a:p>
        </p:txBody>
      </p:sp>
    </p:spTree>
    <p:extLst>
      <p:ext uri="{BB962C8B-B14F-4D97-AF65-F5344CB8AC3E}">
        <p14:creationId xmlns:p14="http://schemas.microsoft.com/office/powerpoint/2010/main" val="1967502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D85897-2B02-43A1-9DBA-FBF12668976A}" type="datetimeFigureOut">
              <a:rPr lang="en-US" smtClean="0"/>
              <a:t>3/23/2023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8CA991-EED3-497D-BEDF-4712D037FE9B}" type="slidenum">
              <a:rPr lang="en-US" smtClean="0"/>
              <a:t>‹N°›</a:t>
            </a:fld>
            <a:endParaRPr lang="en-US"/>
          </a:p>
        </p:txBody>
      </p:sp>
    </p:spTree>
    <p:extLst>
      <p:ext uri="{BB962C8B-B14F-4D97-AF65-F5344CB8AC3E}">
        <p14:creationId xmlns:p14="http://schemas.microsoft.com/office/powerpoint/2010/main" val="495680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D85897-2B02-43A1-9DBA-FBF12668976A}" type="datetimeFigureOut">
              <a:rPr lang="en-US" smtClean="0"/>
              <a:t>3/23/2023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8CA991-EED3-497D-BEDF-4712D037FE9B}" type="slidenum">
              <a:rPr lang="en-US" smtClean="0"/>
              <a:t>‹N°›</a:t>
            </a:fld>
            <a:endParaRPr lang="en-US"/>
          </a:p>
        </p:txBody>
      </p:sp>
    </p:spTree>
    <p:extLst>
      <p:ext uri="{BB962C8B-B14F-4D97-AF65-F5344CB8AC3E}">
        <p14:creationId xmlns:p14="http://schemas.microsoft.com/office/powerpoint/2010/main" val="381330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D85897-2B02-43A1-9DBA-FBF12668976A}" type="datetimeFigureOut">
              <a:rPr lang="en-US" smtClean="0"/>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8CA991-EED3-497D-BEDF-4712D037FE9B}" type="slidenum">
              <a:rPr lang="en-US" smtClean="0"/>
              <a:t>‹N°›</a:t>
            </a:fld>
            <a:endParaRPr lang="en-US"/>
          </a:p>
        </p:txBody>
      </p:sp>
    </p:spTree>
    <p:extLst>
      <p:ext uri="{BB962C8B-B14F-4D97-AF65-F5344CB8AC3E}">
        <p14:creationId xmlns:p14="http://schemas.microsoft.com/office/powerpoint/2010/main" val="983472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D85897-2B02-43A1-9DBA-FBF12668976A}" type="datetimeFigureOut">
              <a:rPr lang="en-US" smtClean="0"/>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8CA991-EED3-497D-BEDF-4712D037FE9B}" type="slidenum">
              <a:rPr lang="en-US" smtClean="0"/>
              <a:t>‹N°›</a:t>
            </a:fld>
            <a:endParaRPr lang="en-US"/>
          </a:p>
        </p:txBody>
      </p:sp>
    </p:spTree>
    <p:extLst>
      <p:ext uri="{BB962C8B-B14F-4D97-AF65-F5344CB8AC3E}">
        <p14:creationId xmlns:p14="http://schemas.microsoft.com/office/powerpoint/2010/main" val="1613380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85897-2B02-43A1-9DBA-FBF12668976A}" type="datetimeFigureOut">
              <a:rPr lang="en-US" smtClean="0"/>
              <a:t>3/23/2023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8CA991-EED3-497D-BEDF-4712D037FE9B}" type="slidenum">
              <a:rPr lang="en-US" smtClean="0"/>
              <a:t>‹N°›</a:t>
            </a:fld>
            <a:endParaRPr lang="en-US"/>
          </a:p>
        </p:txBody>
      </p:sp>
    </p:spTree>
    <p:extLst>
      <p:ext uri="{BB962C8B-B14F-4D97-AF65-F5344CB8AC3E}">
        <p14:creationId xmlns:p14="http://schemas.microsoft.com/office/powerpoint/2010/main" val="1062661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27.e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29.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6.e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image" Target="../media/image31.png"/><Relationship Id="rId10" Type="http://schemas.openxmlformats.org/officeDocument/2006/relationships/image" Target="../media/image28.emf"/><Relationship Id="rId4" Type="http://schemas.openxmlformats.org/officeDocument/2006/relationships/image" Target="../media/image25.emf"/><Relationship Id="rId9" Type="http://schemas.openxmlformats.org/officeDocument/2006/relationships/oleObject" Target="../embeddings/oleObject4.bin"/><Relationship Id="rId14" Type="http://schemas.openxmlformats.org/officeDocument/2006/relationships/image" Target="../media/image30.emf"/></Relationships>
</file>

<file path=ppt/slides/_rels/slide12.xml.rels><?xml version="1.0" encoding="UTF-8" standalone="yes"?>
<Relationships xmlns="http://schemas.openxmlformats.org/package/2006/relationships"><Relationship Id="rId8" Type="http://schemas.openxmlformats.org/officeDocument/2006/relationships/image" Target="../media/image34.e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33.emf"/><Relationship Id="rId5" Type="http://schemas.openxmlformats.org/officeDocument/2006/relationships/oleObject" Target="../embeddings/oleObject8.bin"/><Relationship Id="rId10" Type="http://schemas.openxmlformats.org/officeDocument/2006/relationships/image" Target="../media/image35.emf"/><Relationship Id="rId4" Type="http://schemas.openxmlformats.org/officeDocument/2006/relationships/image" Target="../media/image32.emf"/><Relationship Id="rId9" Type="http://schemas.openxmlformats.org/officeDocument/2006/relationships/oleObject" Target="../embeddings/oleObject10.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38.em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6.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tiff"/><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6.tiff"/></Relationships>
</file>

<file path=ppt/slides/_rels/slide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7.xml"/><Relationship Id="rId5" Type="http://schemas.openxmlformats.org/officeDocument/2006/relationships/image" Target="../media/image20.emf"/><Relationship Id="rId4" Type="http://schemas.openxmlformats.org/officeDocument/2006/relationships/image" Target="../media/image19.emf"/></Relationships>
</file>

<file path=ppt/slides/_rels/slide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16">
            <a:extLst>
              <a:ext uri="{FF2B5EF4-FFF2-40B4-BE49-F238E27FC236}">
                <a16:creationId xmlns:a16="http://schemas.microsoft.com/office/drawing/2014/main" id="{3E443FD7-A66B-4AA0-872D-B088B9BC5F1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p:cNvSpPr>
            <a:spLocks noGrp="1"/>
          </p:cNvSpPr>
          <p:nvPr>
            <p:ph type="ctrTitle"/>
          </p:nvPr>
        </p:nvSpPr>
        <p:spPr>
          <a:xfrm>
            <a:off x="1094095" y="851517"/>
            <a:ext cx="5238466" cy="2991416"/>
          </a:xfrm>
        </p:spPr>
        <p:txBody>
          <a:bodyPr anchor="b">
            <a:normAutofit/>
          </a:bodyPr>
          <a:lstStyle/>
          <a:p>
            <a:pPr algn="l"/>
            <a:r>
              <a:rPr lang="en-US" sz="3600" b="1" dirty="0">
                <a:effectLst/>
                <a:latin typeface="Calibri" panose="020F0502020204030204" pitchFamily="34" charset="0"/>
                <a:ea typeface="Calibri" panose="020F0502020204030204" pitchFamily="34" charset="0"/>
                <a:cs typeface="Times New Roman" panose="02020603050405020304" pitchFamily="18" charset="0"/>
              </a:rPr>
              <a:t>Automated digital quantification of parenchymal lung fibrosis in COVID-19 related and -unrelated ARDS</a:t>
            </a:r>
            <a:endParaRPr lang="fr-BE" sz="3600" b="1" dirty="0"/>
          </a:p>
        </p:txBody>
      </p:sp>
      <p:sp>
        <p:nvSpPr>
          <p:cNvPr id="3" name="Sous-titre 2"/>
          <p:cNvSpPr>
            <a:spLocks noGrp="1"/>
          </p:cNvSpPr>
          <p:nvPr>
            <p:ph type="subTitle" idx="1"/>
          </p:nvPr>
        </p:nvSpPr>
        <p:spPr>
          <a:xfrm>
            <a:off x="1094095" y="4510753"/>
            <a:ext cx="4167115" cy="2163551"/>
          </a:xfrm>
        </p:spPr>
        <p:txBody>
          <a:bodyPr anchor="t">
            <a:normAutofit/>
          </a:bodyPr>
          <a:lstStyle/>
          <a:p>
            <a:pPr algn="l"/>
            <a:r>
              <a:rPr lang="fr-BE" dirty="0"/>
              <a:t>SIZ </a:t>
            </a:r>
            <a:r>
              <a:rPr lang="fr-BE" dirty="0" err="1"/>
              <a:t>Congress</a:t>
            </a:r>
            <a:r>
              <a:rPr lang="fr-BE" dirty="0"/>
              <a:t> – 15/06/2022</a:t>
            </a:r>
          </a:p>
          <a:p>
            <a:pPr algn="l"/>
            <a:endParaRPr lang="fr-BE" dirty="0"/>
          </a:p>
          <a:p>
            <a:pPr algn="l"/>
            <a:r>
              <a:rPr lang="fr-BE" dirty="0"/>
              <a:t>Dr L. Gerard</a:t>
            </a:r>
          </a:p>
          <a:p>
            <a:pPr algn="l"/>
            <a:endParaRPr lang="fr-BE" dirty="0"/>
          </a:p>
        </p:txBody>
      </p:sp>
      <p:sp>
        <p:nvSpPr>
          <p:cNvPr id="22" name="Freeform: Shape 18">
            <a:extLst>
              <a:ext uri="{FF2B5EF4-FFF2-40B4-BE49-F238E27FC236}">
                <a16:creationId xmlns:a16="http://schemas.microsoft.com/office/drawing/2014/main" id="{C04BE0EF-3561-49B4-9A29-F283168A91C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0370" y="851518"/>
            <a:ext cx="6184806" cy="5154967"/>
          </a:xfrm>
          <a:custGeom>
            <a:avLst/>
            <a:gdLst>
              <a:gd name="connsiteX0" fmla="*/ 363179 w 6184806"/>
              <a:gd name="connsiteY0" fmla="*/ 3125191 h 5154967"/>
              <a:gd name="connsiteX1" fmla="*/ 898270 w 6184806"/>
              <a:gd name="connsiteY1" fmla="*/ 3125191 h 5154967"/>
              <a:gd name="connsiteX2" fmla="*/ 980326 w 6184806"/>
              <a:gd name="connsiteY2" fmla="*/ 3173551 h 5154967"/>
              <a:gd name="connsiteX3" fmla="*/ 1248448 w 6184806"/>
              <a:gd name="connsiteY3" fmla="*/ 3635277 h 5154967"/>
              <a:gd name="connsiteX4" fmla="*/ 1248448 w 6184806"/>
              <a:gd name="connsiteY4" fmla="*/ 3729695 h 5154967"/>
              <a:gd name="connsiteX5" fmla="*/ 980326 w 6184806"/>
              <a:gd name="connsiteY5" fmla="*/ 4191421 h 5154967"/>
              <a:gd name="connsiteX6" fmla="*/ 898270 w 6184806"/>
              <a:gd name="connsiteY6" fmla="*/ 4239781 h 5154967"/>
              <a:gd name="connsiteX7" fmla="*/ 363179 w 6184806"/>
              <a:gd name="connsiteY7" fmla="*/ 4239781 h 5154967"/>
              <a:gd name="connsiteX8" fmla="*/ 279969 w 6184806"/>
              <a:gd name="connsiteY8" fmla="*/ 4191421 h 5154967"/>
              <a:gd name="connsiteX9" fmla="*/ 13002 w 6184806"/>
              <a:gd name="connsiteY9" fmla="*/ 3729695 h 5154967"/>
              <a:gd name="connsiteX10" fmla="*/ 13002 w 6184806"/>
              <a:gd name="connsiteY10" fmla="*/ 3635277 h 5154967"/>
              <a:gd name="connsiteX11" fmla="*/ 279969 w 6184806"/>
              <a:gd name="connsiteY11" fmla="*/ 3173551 h 5154967"/>
              <a:gd name="connsiteX12" fmla="*/ 363179 w 6184806"/>
              <a:gd name="connsiteY12" fmla="*/ 3125191 h 5154967"/>
              <a:gd name="connsiteX13" fmla="*/ 2489721 w 6184806"/>
              <a:gd name="connsiteY13" fmla="*/ 570035 h 5154967"/>
              <a:gd name="connsiteX14" fmla="*/ 2764862 w 6184806"/>
              <a:gd name="connsiteY14" fmla="*/ 570035 h 5154967"/>
              <a:gd name="connsiteX15" fmla="*/ 2796959 w 6184806"/>
              <a:gd name="connsiteY15" fmla="*/ 570035 h 5154967"/>
              <a:gd name="connsiteX16" fmla="*/ 2827587 w 6184806"/>
              <a:gd name="connsiteY16" fmla="*/ 622777 h 5154967"/>
              <a:gd name="connsiteX17" fmla="*/ 2977604 w 6184806"/>
              <a:gd name="connsiteY17" fmla="*/ 881117 h 5154967"/>
              <a:gd name="connsiteX18" fmla="*/ 2977604 w 6184806"/>
              <a:gd name="connsiteY18" fmla="*/ 1025720 h 5154967"/>
              <a:gd name="connsiteX19" fmla="*/ 2566968 w 6184806"/>
              <a:gd name="connsiteY19" fmla="*/ 1732863 h 5154967"/>
              <a:gd name="connsiteX20" fmla="*/ 2441299 w 6184806"/>
              <a:gd name="connsiteY20" fmla="*/ 1806927 h 5154967"/>
              <a:gd name="connsiteX21" fmla="*/ 1621798 w 6184806"/>
              <a:gd name="connsiteY21" fmla="*/ 1806927 h 5154967"/>
              <a:gd name="connsiteX22" fmla="*/ 1583218 w 6184806"/>
              <a:gd name="connsiteY22" fmla="*/ 1801802 h 5154967"/>
              <a:gd name="connsiteX23" fmla="*/ 1556683 w 6184806"/>
              <a:gd name="connsiteY23" fmla="*/ 1790677 h 5154967"/>
              <a:gd name="connsiteX24" fmla="*/ 1572899 w 6184806"/>
              <a:gd name="connsiteY24" fmla="*/ 1762630 h 5154967"/>
              <a:gd name="connsiteX25" fmla="*/ 2147429 w 6184806"/>
              <a:gd name="connsiteY25" fmla="*/ 768968 h 5154967"/>
              <a:gd name="connsiteX26" fmla="*/ 2489721 w 6184806"/>
              <a:gd name="connsiteY26" fmla="*/ 570035 h 5154967"/>
              <a:gd name="connsiteX27" fmla="*/ 1573268 w 6184806"/>
              <a:gd name="connsiteY27" fmla="*/ 0 h 5154967"/>
              <a:gd name="connsiteX28" fmla="*/ 2497662 w 6184806"/>
              <a:gd name="connsiteY28" fmla="*/ 0 h 5154967"/>
              <a:gd name="connsiteX29" fmla="*/ 2639415 w 6184806"/>
              <a:gd name="connsiteY29" fmla="*/ 83546 h 5154967"/>
              <a:gd name="connsiteX30" fmla="*/ 2887862 w 6184806"/>
              <a:gd name="connsiteY30" fmla="*/ 511387 h 5154967"/>
              <a:gd name="connsiteX31" fmla="*/ 2915928 w 6184806"/>
              <a:gd name="connsiteY31" fmla="*/ 559720 h 5154967"/>
              <a:gd name="connsiteX32" fmla="*/ 2893844 w 6184806"/>
              <a:gd name="connsiteY32" fmla="*/ 559720 h 5154967"/>
              <a:gd name="connsiteX33" fmla="*/ 2789466 w 6184806"/>
              <a:gd name="connsiteY33" fmla="*/ 559720 h 5154967"/>
              <a:gd name="connsiteX34" fmla="*/ 2744122 w 6184806"/>
              <a:gd name="connsiteY34" fmla="*/ 481634 h 5154967"/>
              <a:gd name="connsiteX35" fmla="*/ 2570885 w 6184806"/>
              <a:gd name="connsiteY35" fmla="*/ 183309 h 5154967"/>
              <a:gd name="connsiteX36" fmla="*/ 2445216 w 6184806"/>
              <a:gd name="connsiteY36" fmla="*/ 109243 h 5154967"/>
              <a:gd name="connsiteX37" fmla="*/ 1625714 w 6184806"/>
              <a:gd name="connsiteY37" fmla="*/ 109243 h 5154967"/>
              <a:gd name="connsiteX38" fmla="*/ 1498276 w 6184806"/>
              <a:gd name="connsiteY38" fmla="*/ 183309 h 5154967"/>
              <a:gd name="connsiteX39" fmla="*/ 1089410 w 6184806"/>
              <a:gd name="connsiteY39" fmla="*/ 890450 h 5154967"/>
              <a:gd name="connsiteX40" fmla="*/ 1089410 w 6184806"/>
              <a:gd name="connsiteY40" fmla="*/ 1035054 h 5154967"/>
              <a:gd name="connsiteX41" fmla="*/ 1498276 w 6184806"/>
              <a:gd name="connsiteY41" fmla="*/ 1742196 h 5154967"/>
              <a:gd name="connsiteX42" fmla="*/ 1552039 w 6184806"/>
              <a:gd name="connsiteY42" fmla="*/ 1796422 h 5154967"/>
              <a:gd name="connsiteX43" fmla="*/ 1558260 w 6184806"/>
              <a:gd name="connsiteY43" fmla="*/ 1799029 h 5154967"/>
              <a:gd name="connsiteX44" fmla="*/ 1524911 w 6184806"/>
              <a:gd name="connsiteY44" fmla="*/ 1856707 h 5154967"/>
              <a:gd name="connsiteX45" fmla="*/ 1500108 w 6184806"/>
              <a:gd name="connsiteY45" fmla="*/ 1899604 h 5154967"/>
              <a:gd name="connsiteX46" fmla="*/ 1525834 w 6184806"/>
              <a:gd name="connsiteY46" fmla="*/ 1910390 h 5154967"/>
              <a:gd name="connsiteX47" fmla="*/ 1569352 w 6184806"/>
              <a:gd name="connsiteY47" fmla="*/ 1916170 h 5154967"/>
              <a:gd name="connsiteX48" fmla="*/ 2493745 w 6184806"/>
              <a:gd name="connsiteY48" fmla="*/ 1916170 h 5154967"/>
              <a:gd name="connsiteX49" fmla="*/ 2635498 w 6184806"/>
              <a:gd name="connsiteY49" fmla="*/ 1832627 h 5154967"/>
              <a:gd name="connsiteX50" fmla="*/ 3098693 w 6184806"/>
              <a:gd name="connsiteY50" fmla="*/ 1034974 h 5154967"/>
              <a:gd name="connsiteX51" fmla="*/ 3098693 w 6184806"/>
              <a:gd name="connsiteY51" fmla="*/ 871863 h 5154967"/>
              <a:gd name="connsiteX52" fmla="*/ 2945803 w 6184806"/>
              <a:gd name="connsiteY52" fmla="*/ 608576 h 5154967"/>
              <a:gd name="connsiteX53" fmla="*/ 2923422 w 6184806"/>
              <a:gd name="connsiteY53" fmla="*/ 570035 h 5154967"/>
              <a:gd name="connsiteX54" fmla="*/ 3027104 w 6184806"/>
              <a:gd name="connsiteY54" fmla="*/ 570035 h 5154967"/>
              <a:gd name="connsiteX55" fmla="*/ 4690846 w 6184806"/>
              <a:gd name="connsiteY55" fmla="*/ 570035 h 5154967"/>
              <a:gd name="connsiteX56" fmla="*/ 5028384 w 6184806"/>
              <a:gd name="connsiteY56" fmla="*/ 768968 h 5154967"/>
              <a:gd name="connsiteX57" fmla="*/ 6131323 w 6184806"/>
              <a:gd name="connsiteY57" fmla="*/ 2668304 h 5154967"/>
              <a:gd name="connsiteX58" fmla="*/ 6131323 w 6184806"/>
              <a:gd name="connsiteY58" fmla="*/ 3056698 h 5154967"/>
              <a:gd name="connsiteX59" fmla="*/ 5028384 w 6184806"/>
              <a:gd name="connsiteY59" fmla="*/ 4956035 h 5154967"/>
              <a:gd name="connsiteX60" fmla="*/ 4690846 w 6184806"/>
              <a:gd name="connsiteY60" fmla="*/ 5154967 h 5154967"/>
              <a:gd name="connsiteX61" fmla="*/ 2489721 w 6184806"/>
              <a:gd name="connsiteY61" fmla="*/ 5154967 h 5154967"/>
              <a:gd name="connsiteX62" fmla="*/ 2147429 w 6184806"/>
              <a:gd name="connsiteY62" fmla="*/ 4956035 h 5154967"/>
              <a:gd name="connsiteX63" fmla="*/ 1049243 w 6184806"/>
              <a:gd name="connsiteY63" fmla="*/ 3056698 h 5154967"/>
              <a:gd name="connsiteX64" fmla="*/ 1049243 w 6184806"/>
              <a:gd name="connsiteY64" fmla="*/ 2668304 h 5154967"/>
              <a:gd name="connsiteX65" fmla="*/ 1457007 w 6184806"/>
              <a:gd name="connsiteY65" fmla="*/ 1963067 h 5154967"/>
              <a:gd name="connsiteX66" fmla="*/ 1491373 w 6184806"/>
              <a:gd name="connsiteY66" fmla="*/ 1903634 h 5154967"/>
              <a:gd name="connsiteX67" fmla="*/ 1490164 w 6184806"/>
              <a:gd name="connsiteY67" fmla="*/ 1903127 h 5154967"/>
              <a:gd name="connsiteX68" fmla="*/ 1429519 w 6184806"/>
              <a:gd name="connsiteY68" fmla="*/ 1841960 h 5154967"/>
              <a:gd name="connsiteX69" fmla="*/ 968320 w 6184806"/>
              <a:gd name="connsiteY69" fmla="*/ 1044307 h 5154967"/>
              <a:gd name="connsiteX70" fmla="*/ 968320 w 6184806"/>
              <a:gd name="connsiteY70" fmla="*/ 881196 h 5154967"/>
              <a:gd name="connsiteX71" fmla="*/ 1429519 w 6184806"/>
              <a:gd name="connsiteY71" fmla="*/ 83546 h 5154967"/>
              <a:gd name="connsiteX72" fmla="*/ 1573268 w 6184806"/>
              <a:gd name="connsiteY72" fmla="*/ 0 h 5154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184806" h="5154967">
                <a:moveTo>
                  <a:pt x="363179" y="3125191"/>
                </a:moveTo>
                <a:cubicBezTo>
                  <a:pt x="363179" y="3125191"/>
                  <a:pt x="363179" y="3125191"/>
                  <a:pt x="898270" y="3125191"/>
                </a:cubicBezTo>
                <a:cubicBezTo>
                  <a:pt x="931786" y="3125191"/>
                  <a:pt x="964145" y="3143614"/>
                  <a:pt x="980326" y="3173551"/>
                </a:cubicBezTo>
                <a:cubicBezTo>
                  <a:pt x="980326" y="3173551"/>
                  <a:pt x="980326" y="3173551"/>
                  <a:pt x="1248448" y="3635277"/>
                </a:cubicBezTo>
                <a:cubicBezTo>
                  <a:pt x="1265784" y="3664063"/>
                  <a:pt x="1265784" y="3700909"/>
                  <a:pt x="1248448" y="3729695"/>
                </a:cubicBezTo>
                <a:cubicBezTo>
                  <a:pt x="1248448" y="3729695"/>
                  <a:pt x="1248448" y="3729695"/>
                  <a:pt x="980326" y="4191421"/>
                </a:cubicBezTo>
                <a:cubicBezTo>
                  <a:pt x="964145" y="4221358"/>
                  <a:pt x="931786" y="4239781"/>
                  <a:pt x="898270" y="4239781"/>
                </a:cubicBezTo>
                <a:cubicBezTo>
                  <a:pt x="898270" y="4239781"/>
                  <a:pt x="898270" y="4239781"/>
                  <a:pt x="363179" y="4239781"/>
                </a:cubicBezTo>
                <a:cubicBezTo>
                  <a:pt x="328508" y="4239781"/>
                  <a:pt x="297305" y="4221358"/>
                  <a:pt x="279969" y="4191421"/>
                </a:cubicBezTo>
                <a:cubicBezTo>
                  <a:pt x="279969" y="4191421"/>
                  <a:pt x="279969" y="4191421"/>
                  <a:pt x="13002" y="3729695"/>
                </a:cubicBezTo>
                <a:cubicBezTo>
                  <a:pt x="-4334" y="3700909"/>
                  <a:pt x="-4334" y="3664063"/>
                  <a:pt x="13002" y="3635277"/>
                </a:cubicBezTo>
                <a:cubicBezTo>
                  <a:pt x="13002" y="3635277"/>
                  <a:pt x="13002" y="3635277"/>
                  <a:pt x="279969" y="3173551"/>
                </a:cubicBezTo>
                <a:cubicBezTo>
                  <a:pt x="297305" y="3143614"/>
                  <a:pt x="328508" y="3125191"/>
                  <a:pt x="363179" y="3125191"/>
                </a:cubicBezTo>
                <a:close/>
                <a:moveTo>
                  <a:pt x="2489721" y="570035"/>
                </a:moveTo>
                <a:cubicBezTo>
                  <a:pt x="2489721" y="570035"/>
                  <a:pt x="2489721" y="570035"/>
                  <a:pt x="2764862" y="570035"/>
                </a:cubicBezTo>
                <a:lnTo>
                  <a:pt x="2796959" y="570035"/>
                </a:lnTo>
                <a:lnTo>
                  <a:pt x="2827587" y="622777"/>
                </a:lnTo>
                <a:cubicBezTo>
                  <a:pt x="2870233" y="696217"/>
                  <a:pt x="2919858" y="781675"/>
                  <a:pt x="2977604" y="881117"/>
                </a:cubicBezTo>
                <a:cubicBezTo>
                  <a:pt x="3004153" y="925204"/>
                  <a:pt x="3004153" y="981634"/>
                  <a:pt x="2977604" y="1025720"/>
                </a:cubicBezTo>
                <a:cubicBezTo>
                  <a:pt x="2977604" y="1025720"/>
                  <a:pt x="2977604" y="1025720"/>
                  <a:pt x="2566968" y="1732863"/>
                </a:cubicBezTo>
                <a:cubicBezTo>
                  <a:pt x="2542188" y="1778712"/>
                  <a:pt x="2492629" y="1806927"/>
                  <a:pt x="2441299" y="1806927"/>
                </a:cubicBezTo>
                <a:cubicBezTo>
                  <a:pt x="2441299" y="1806927"/>
                  <a:pt x="2441299" y="1806927"/>
                  <a:pt x="1621798" y="1806927"/>
                </a:cubicBezTo>
                <a:cubicBezTo>
                  <a:pt x="1608523" y="1806927"/>
                  <a:pt x="1595580" y="1805163"/>
                  <a:pt x="1583218" y="1801802"/>
                </a:cubicBezTo>
                <a:lnTo>
                  <a:pt x="1556683" y="1790677"/>
                </a:lnTo>
                <a:lnTo>
                  <a:pt x="1572899" y="1762630"/>
                </a:lnTo>
                <a:cubicBezTo>
                  <a:pt x="1719523" y="1509042"/>
                  <a:pt x="1907201" y="1184448"/>
                  <a:pt x="2147429" y="768968"/>
                </a:cubicBezTo>
                <a:cubicBezTo>
                  <a:pt x="2218739" y="645819"/>
                  <a:pt x="2347099" y="570035"/>
                  <a:pt x="2489721" y="570035"/>
                </a:cubicBezTo>
                <a:close/>
                <a:moveTo>
                  <a:pt x="1573268" y="0"/>
                </a:moveTo>
                <a:cubicBezTo>
                  <a:pt x="1573268" y="0"/>
                  <a:pt x="1573268" y="0"/>
                  <a:pt x="2497662" y="0"/>
                </a:cubicBezTo>
                <a:cubicBezTo>
                  <a:pt x="2555561" y="0"/>
                  <a:pt x="2611463" y="31828"/>
                  <a:pt x="2639415" y="83546"/>
                </a:cubicBezTo>
                <a:cubicBezTo>
                  <a:pt x="2639415" y="83546"/>
                  <a:pt x="2639415" y="83546"/>
                  <a:pt x="2887862" y="511387"/>
                </a:cubicBezTo>
                <a:lnTo>
                  <a:pt x="2915928" y="559720"/>
                </a:lnTo>
                <a:lnTo>
                  <a:pt x="2893844" y="559720"/>
                </a:lnTo>
                <a:lnTo>
                  <a:pt x="2789466" y="559720"/>
                </a:lnTo>
                <a:lnTo>
                  <a:pt x="2744122" y="481634"/>
                </a:lnTo>
                <a:cubicBezTo>
                  <a:pt x="2570885" y="183309"/>
                  <a:pt x="2570885" y="183309"/>
                  <a:pt x="2570885" y="183309"/>
                </a:cubicBezTo>
                <a:cubicBezTo>
                  <a:pt x="2546104" y="137459"/>
                  <a:pt x="2496545" y="109243"/>
                  <a:pt x="2445216" y="109243"/>
                </a:cubicBezTo>
                <a:cubicBezTo>
                  <a:pt x="1625714" y="109243"/>
                  <a:pt x="1625714" y="109243"/>
                  <a:pt x="1625714" y="109243"/>
                </a:cubicBezTo>
                <a:cubicBezTo>
                  <a:pt x="1572615" y="109243"/>
                  <a:pt x="1524825" y="137459"/>
                  <a:pt x="1498276" y="183309"/>
                </a:cubicBezTo>
                <a:cubicBezTo>
                  <a:pt x="1089410" y="890450"/>
                  <a:pt x="1089410" y="890450"/>
                  <a:pt x="1089410" y="890450"/>
                </a:cubicBezTo>
                <a:cubicBezTo>
                  <a:pt x="1062860" y="934537"/>
                  <a:pt x="1062860" y="990967"/>
                  <a:pt x="1089410" y="1035054"/>
                </a:cubicBezTo>
                <a:cubicBezTo>
                  <a:pt x="1498276" y="1742196"/>
                  <a:pt x="1498276" y="1742196"/>
                  <a:pt x="1498276" y="1742196"/>
                </a:cubicBezTo>
                <a:cubicBezTo>
                  <a:pt x="1511551" y="1765121"/>
                  <a:pt x="1530135" y="1783637"/>
                  <a:pt x="1552039" y="1796422"/>
                </a:cubicBezTo>
                <a:lnTo>
                  <a:pt x="1558260" y="1799029"/>
                </a:lnTo>
                <a:lnTo>
                  <a:pt x="1524911" y="1856707"/>
                </a:lnTo>
                <a:lnTo>
                  <a:pt x="1500108" y="1899604"/>
                </a:lnTo>
                <a:lnTo>
                  <a:pt x="1525834" y="1910390"/>
                </a:lnTo>
                <a:cubicBezTo>
                  <a:pt x="1539779" y="1914181"/>
                  <a:pt x="1554378" y="1916170"/>
                  <a:pt x="1569352" y="1916170"/>
                </a:cubicBezTo>
                <a:cubicBezTo>
                  <a:pt x="2493745" y="1916170"/>
                  <a:pt x="2493745" y="1916170"/>
                  <a:pt x="2493745" y="1916170"/>
                </a:cubicBezTo>
                <a:cubicBezTo>
                  <a:pt x="2551645" y="1916170"/>
                  <a:pt x="2607546" y="1884345"/>
                  <a:pt x="2635498" y="1832627"/>
                </a:cubicBezTo>
                <a:cubicBezTo>
                  <a:pt x="3098693" y="1034974"/>
                  <a:pt x="3098693" y="1034974"/>
                  <a:pt x="3098693" y="1034974"/>
                </a:cubicBezTo>
                <a:cubicBezTo>
                  <a:pt x="3128641" y="985246"/>
                  <a:pt x="3128641" y="921593"/>
                  <a:pt x="3098693" y="871863"/>
                </a:cubicBezTo>
                <a:cubicBezTo>
                  <a:pt x="3040794" y="772157"/>
                  <a:pt x="2990132" y="684914"/>
                  <a:pt x="2945803" y="608576"/>
                </a:cubicBezTo>
                <a:lnTo>
                  <a:pt x="2923422" y="570035"/>
                </a:lnTo>
                <a:lnTo>
                  <a:pt x="3027104" y="570035"/>
                </a:lnTo>
                <a:cubicBezTo>
                  <a:pt x="3349535" y="570035"/>
                  <a:pt x="3865424" y="570035"/>
                  <a:pt x="4690846" y="570035"/>
                </a:cubicBezTo>
                <a:cubicBezTo>
                  <a:pt x="4828714" y="570035"/>
                  <a:pt x="4961827" y="645819"/>
                  <a:pt x="5028384" y="768968"/>
                </a:cubicBezTo>
                <a:cubicBezTo>
                  <a:pt x="5028384" y="768968"/>
                  <a:pt x="5028384" y="768968"/>
                  <a:pt x="6131323" y="2668304"/>
                </a:cubicBezTo>
                <a:cubicBezTo>
                  <a:pt x="6202634" y="2786717"/>
                  <a:pt x="6202634" y="2938285"/>
                  <a:pt x="6131323" y="3056698"/>
                </a:cubicBezTo>
                <a:cubicBezTo>
                  <a:pt x="6131323" y="3056698"/>
                  <a:pt x="6131323" y="3056698"/>
                  <a:pt x="5028384" y="4956035"/>
                </a:cubicBezTo>
                <a:cubicBezTo>
                  <a:pt x="4961827" y="5079184"/>
                  <a:pt x="4828714" y="5154967"/>
                  <a:pt x="4690846" y="5154967"/>
                </a:cubicBezTo>
                <a:cubicBezTo>
                  <a:pt x="4690846" y="5154967"/>
                  <a:pt x="4690846" y="5154967"/>
                  <a:pt x="2489721" y="5154967"/>
                </a:cubicBezTo>
                <a:cubicBezTo>
                  <a:pt x="2347099" y="5154967"/>
                  <a:pt x="2218739" y="5079184"/>
                  <a:pt x="2147429" y="4956035"/>
                </a:cubicBezTo>
                <a:cubicBezTo>
                  <a:pt x="2147429" y="4956035"/>
                  <a:pt x="2147429" y="4956035"/>
                  <a:pt x="1049243" y="3056698"/>
                </a:cubicBezTo>
                <a:cubicBezTo>
                  <a:pt x="977932" y="2938285"/>
                  <a:pt x="977932" y="2786717"/>
                  <a:pt x="1049243" y="2668304"/>
                </a:cubicBezTo>
                <a:cubicBezTo>
                  <a:pt x="1049243" y="2668304"/>
                  <a:pt x="1049243" y="2668304"/>
                  <a:pt x="1457007" y="1963067"/>
                </a:cubicBezTo>
                <a:lnTo>
                  <a:pt x="1491373" y="1903634"/>
                </a:lnTo>
                <a:lnTo>
                  <a:pt x="1490164" y="1903127"/>
                </a:lnTo>
                <a:cubicBezTo>
                  <a:pt x="1465456" y="1888705"/>
                  <a:pt x="1444493" y="1867820"/>
                  <a:pt x="1429519" y="1841960"/>
                </a:cubicBezTo>
                <a:cubicBezTo>
                  <a:pt x="1429519" y="1841960"/>
                  <a:pt x="1429519" y="1841960"/>
                  <a:pt x="968320" y="1044307"/>
                </a:cubicBezTo>
                <a:cubicBezTo>
                  <a:pt x="938371" y="994579"/>
                  <a:pt x="938371" y="930926"/>
                  <a:pt x="968320" y="881196"/>
                </a:cubicBezTo>
                <a:cubicBezTo>
                  <a:pt x="968320" y="881196"/>
                  <a:pt x="968320" y="881196"/>
                  <a:pt x="1429519" y="83546"/>
                </a:cubicBezTo>
                <a:cubicBezTo>
                  <a:pt x="1459466" y="31828"/>
                  <a:pt x="1513373" y="0"/>
                  <a:pt x="1573268"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Image 4">
            <a:extLst>
              <a:ext uri="{FF2B5EF4-FFF2-40B4-BE49-F238E27FC236}">
                <a16:creationId xmlns:a16="http://schemas.microsoft.com/office/drawing/2014/main" id="{49DC1294-3433-4137-842A-BEE4384DC8F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9128" y="3078420"/>
            <a:ext cx="2589708" cy="1061780"/>
          </a:xfrm>
          <a:prstGeom prst="rect">
            <a:avLst/>
          </a:prstGeom>
        </p:spPr>
      </p:pic>
      <p:pic>
        <p:nvPicPr>
          <p:cNvPr id="4" name="Image 3">
            <a:extLst>
              <a:ext uri="{FF2B5EF4-FFF2-40B4-BE49-F238E27FC236}">
                <a16:creationId xmlns:a16="http://schemas.microsoft.com/office/drawing/2014/main" id="{F1AFF994-AFFA-402E-BE7A-FCCB6CE9A4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3109" y="5824809"/>
            <a:ext cx="1459791" cy="926605"/>
          </a:xfrm>
          <a:prstGeom prst="rect">
            <a:avLst/>
          </a:prstGeom>
        </p:spPr>
      </p:pic>
      <p:pic>
        <p:nvPicPr>
          <p:cNvPr id="13" name="Picture 2" descr="C:\Users\hupin\Desktop\Logo_Saint-Luc_image.jpg">
            <a:extLst>
              <a:ext uri="{FF2B5EF4-FFF2-40B4-BE49-F238E27FC236}">
                <a16:creationId xmlns:a16="http://schemas.microsoft.com/office/drawing/2014/main" id="{A2789198-3D16-4FE2-87FC-8571132C7DB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48634" y="5451358"/>
            <a:ext cx="1359017" cy="1300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6102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nvSpPr>
        <p:spPr>
          <a:xfrm>
            <a:off x="339365" y="76050"/>
            <a:ext cx="1423447"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sz="2400" b="1" dirty="0" err="1">
                <a:solidFill>
                  <a:schemeClr val="tx1"/>
                </a:solidFill>
              </a:rPr>
              <a:t>Results</a:t>
            </a:r>
            <a:endParaRPr lang="fr-BE" sz="2400" b="1" dirty="0">
              <a:solidFill>
                <a:schemeClr val="tx1"/>
              </a:solidFill>
            </a:endParaRPr>
          </a:p>
        </p:txBody>
      </p:sp>
      <p:sp>
        <p:nvSpPr>
          <p:cNvPr id="10" name="ZoneTexte 9"/>
          <p:cNvSpPr txBox="1"/>
          <p:nvPr/>
        </p:nvSpPr>
        <p:spPr>
          <a:xfrm>
            <a:off x="339365" y="606553"/>
            <a:ext cx="1123675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dirty="0" err="1"/>
              <a:t>Comparison</a:t>
            </a:r>
            <a:r>
              <a:rPr lang="fr-BE" dirty="0"/>
              <a:t> of </a:t>
            </a:r>
            <a:r>
              <a:rPr lang="fr-BE" dirty="0" err="1"/>
              <a:t>lung</a:t>
            </a:r>
            <a:r>
              <a:rPr lang="fr-BE" dirty="0"/>
              <a:t> </a:t>
            </a:r>
            <a:r>
              <a:rPr lang="fr-BE" dirty="0" err="1"/>
              <a:t>samples</a:t>
            </a:r>
            <a:r>
              <a:rPr lang="fr-BE" dirty="0"/>
              <a:t> </a:t>
            </a:r>
            <a:r>
              <a:rPr lang="fr-BE" dirty="0" err="1"/>
              <a:t>from</a:t>
            </a:r>
            <a:r>
              <a:rPr lang="fr-BE" dirty="0"/>
              <a:t> COVID-</a:t>
            </a:r>
            <a:r>
              <a:rPr lang="fr-BE" dirty="0" err="1"/>
              <a:t>related</a:t>
            </a:r>
            <a:r>
              <a:rPr lang="fr-BE" dirty="0"/>
              <a:t> ARDS (n=14, </a:t>
            </a:r>
            <a:r>
              <a:rPr lang="fr-BE" sz="1400" dirty="0" err="1">
                <a:solidFill>
                  <a:schemeClr val="accent1"/>
                </a:solidFill>
              </a:rPr>
              <a:t>March</a:t>
            </a:r>
            <a:r>
              <a:rPr lang="fr-BE" sz="1400" dirty="0" err="1">
                <a:solidFill>
                  <a:schemeClr val="accent1"/>
                </a:solidFill>
                <a:sym typeface="Wingdings" panose="05000000000000000000" pitchFamily="2" charset="2"/>
              </a:rPr>
              <a:t>May</a:t>
            </a:r>
            <a:r>
              <a:rPr lang="fr-BE" sz="1400" dirty="0">
                <a:solidFill>
                  <a:schemeClr val="accent1"/>
                </a:solidFill>
                <a:sym typeface="Wingdings" panose="05000000000000000000" pitchFamily="2" charset="2"/>
              </a:rPr>
              <a:t> 2020</a:t>
            </a:r>
            <a:r>
              <a:rPr lang="fr-BE" dirty="0"/>
              <a:t>) </a:t>
            </a:r>
            <a:r>
              <a:rPr lang="fr-BE" dirty="0" err="1"/>
              <a:t>with</a:t>
            </a:r>
            <a:r>
              <a:rPr lang="fr-BE" dirty="0"/>
              <a:t> COVID-</a:t>
            </a:r>
            <a:r>
              <a:rPr lang="fr-BE" dirty="0" err="1"/>
              <a:t>unrelated</a:t>
            </a:r>
            <a:r>
              <a:rPr lang="fr-BE" dirty="0"/>
              <a:t> </a:t>
            </a:r>
            <a:r>
              <a:rPr lang="fr-BE" dirty="0" err="1"/>
              <a:t>severe</a:t>
            </a:r>
            <a:r>
              <a:rPr lang="fr-BE" dirty="0"/>
              <a:t> ARDS(n=13, </a:t>
            </a:r>
            <a:r>
              <a:rPr lang="fr-BE" sz="1400" dirty="0">
                <a:solidFill>
                  <a:schemeClr val="accent1"/>
                </a:solidFill>
              </a:rPr>
              <a:t>2007</a:t>
            </a:r>
            <a:r>
              <a:rPr lang="fr-BE" sz="1400" dirty="0">
                <a:solidFill>
                  <a:schemeClr val="accent1"/>
                </a:solidFill>
                <a:sym typeface="Wingdings" panose="05000000000000000000" pitchFamily="2" charset="2"/>
              </a:rPr>
              <a:t>2020</a:t>
            </a:r>
            <a:r>
              <a:rPr lang="fr-BE" dirty="0"/>
              <a:t>) and </a:t>
            </a:r>
            <a:r>
              <a:rPr lang="fr-BE" dirty="0" err="1"/>
              <a:t>controls</a:t>
            </a:r>
            <a:r>
              <a:rPr lang="fr-BE" dirty="0"/>
              <a:t> (n=12, </a:t>
            </a:r>
            <a:r>
              <a:rPr lang="fr-BE" sz="1400" dirty="0">
                <a:solidFill>
                  <a:schemeClr val="accent1"/>
                </a:solidFill>
              </a:rPr>
              <a:t>2019</a:t>
            </a:r>
            <a:r>
              <a:rPr lang="fr-BE" dirty="0"/>
              <a:t>)</a:t>
            </a:r>
          </a:p>
        </p:txBody>
      </p:sp>
      <p:graphicFrame>
        <p:nvGraphicFramePr>
          <p:cNvPr id="3" name="Tableau 2">
            <a:extLst>
              <a:ext uri="{FF2B5EF4-FFF2-40B4-BE49-F238E27FC236}">
                <a16:creationId xmlns:a16="http://schemas.microsoft.com/office/drawing/2014/main" id="{7C676614-1070-11EE-761F-5EF4DB34A7F9}"/>
              </a:ext>
            </a:extLst>
          </p:cNvPr>
          <p:cNvGraphicFramePr>
            <a:graphicFrameLocks noGrp="1"/>
          </p:cNvGraphicFramePr>
          <p:nvPr>
            <p:extLst>
              <p:ext uri="{D42A27DB-BD31-4B8C-83A1-F6EECF244321}">
                <p14:modId xmlns:p14="http://schemas.microsoft.com/office/powerpoint/2010/main" val="2462520374"/>
              </p:ext>
            </p:extLst>
          </p:nvPr>
        </p:nvGraphicFramePr>
        <p:xfrm>
          <a:off x="226031" y="1321722"/>
          <a:ext cx="5167235" cy="5460223"/>
        </p:xfrm>
        <a:graphic>
          <a:graphicData uri="http://schemas.openxmlformats.org/drawingml/2006/table">
            <a:tbl>
              <a:tblPr firstRow="1" firstCol="1" bandRow="1">
                <a:tableStyleId>{5C22544A-7EE6-4342-B048-85BDC9FD1C3A}</a:tableStyleId>
              </a:tblPr>
              <a:tblGrid>
                <a:gridCol w="2412313">
                  <a:extLst>
                    <a:ext uri="{9D8B030D-6E8A-4147-A177-3AD203B41FA5}">
                      <a16:colId xmlns:a16="http://schemas.microsoft.com/office/drawing/2014/main" val="1477574228"/>
                    </a:ext>
                  </a:extLst>
                </a:gridCol>
                <a:gridCol w="765738">
                  <a:extLst>
                    <a:ext uri="{9D8B030D-6E8A-4147-A177-3AD203B41FA5}">
                      <a16:colId xmlns:a16="http://schemas.microsoft.com/office/drawing/2014/main" val="1922984128"/>
                    </a:ext>
                  </a:extLst>
                </a:gridCol>
                <a:gridCol w="993242">
                  <a:extLst>
                    <a:ext uri="{9D8B030D-6E8A-4147-A177-3AD203B41FA5}">
                      <a16:colId xmlns:a16="http://schemas.microsoft.com/office/drawing/2014/main" val="1453233296"/>
                    </a:ext>
                  </a:extLst>
                </a:gridCol>
                <a:gridCol w="995942">
                  <a:extLst>
                    <a:ext uri="{9D8B030D-6E8A-4147-A177-3AD203B41FA5}">
                      <a16:colId xmlns:a16="http://schemas.microsoft.com/office/drawing/2014/main" val="574799668"/>
                    </a:ext>
                  </a:extLst>
                </a:gridCol>
              </a:tblGrid>
              <a:tr h="374498">
                <a:tc>
                  <a:txBody>
                    <a:bodyPr/>
                    <a:lstStyle/>
                    <a:p>
                      <a:pPr algn="l">
                        <a:lnSpc>
                          <a:spcPct val="107000"/>
                        </a:lnSpc>
                        <a:spcAft>
                          <a:spcPts val="800"/>
                        </a:spcAft>
                        <a:tabLst>
                          <a:tab pos="2143125" algn="l"/>
                        </a:tabLst>
                      </a:pPr>
                      <a:r>
                        <a:rPr lang="en-US" sz="700">
                          <a:effectLst/>
                        </a:rPr>
                        <a:t>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Controls </a:t>
                      </a:r>
                      <a:endParaRPr lang="fr-BE" sz="700">
                        <a:effectLst/>
                      </a:endParaRPr>
                    </a:p>
                    <a:p>
                      <a:pPr algn="ctr">
                        <a:lnSpc>
                          <a:spcPct val="107000"/>
                        </a:lnSpc>
                        <a:spcAft>
                          <a:spcPts val="800"/>
                        </a:spcAft>
                      </a:pPr>
                      <a:r>
                        <a:rPr lang="en-US" sz="700">
                          <a:effectLst/>
                        </a:rPr>
                        <a:t>(n=12)</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ARDS</a:t>
                      </a:r>
                      <a:endParaRPr lang="fr-BE" sz="700">
                        <a:effectLst/>
                      </a:endParaRPr>
                    </a:p>
                    <a:p>
                      <a:pPr algn="ctr">
                        <a:lnSpc>
                          <a:spcPct val="107000"/>
                        </a:lnSpc>
                        <a:spcAft>
                          <a:spcPts val="800"/>
                        </a:spcAft>
                      </a:pPr>
                      <a:r>
                        <a:rPr lang="en-US" sz="700">
                          <a:effectLst/>
                        </a:rPr>
                        <a:t>(n=13)</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dirty="0">
                          <a:effectLst/>
                        </a:rPr>
                        <a:t>COVID</a:t>
                      </a:r>
                      <a:endParaRPr lang="fr-BE" sz="700" dirty="0">
                        <a:effectLst/>
                      </a:endParaRPr>
                    </a:p>
                    <a:p>
                      <a:pPr algn="ctr">
                        <a:lnSpc>
                          <a:spcPct val="107000"/>
                        </a:lnSpc>
                        <a:spcAft>
                          <a:spcPts val="800"/>
                        </a:spcAft>
                      </a:pPr>
                      <a:r>
                        <a:rPr lang="en-US" sz="700" dirty="0">
                          <a:effectLst/>
                        </a:rPr>
                        <a:t>(n=14)</a:t>
                      </a:r>
                      <a:endParaRPr lang="fr-BE"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1733566912"/>
                  </a:ext>
                </a:extLst>
              </a:tr>
              <a:tr h="242295">
                <a:tc>
                  <a:txBody>
                    <a:bodyPr/>
                    <a:lstStyle/>
                    <a:p>
                      <a:pPr algn="just">
                        <a:lnSpc>
                          <a:spcPct val="107000"/>
                        </a:lnSpc>
                        <a:spcAft>
                          <a:spcPts val="800"/>
                        </a:spcAft>
                      </a:pPr>
                      <a:r>
                        <a:rPr lang="en-US" sz="700">
                          <a:effectLst/>
                        </a:rPr>
                        <a:t>Age, median (IQR), years</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57.5 (36-68)</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61 (50-78)</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60.5 (54-74)</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1703990646"/>
                  </a:ext>
                </a:extLst>
              </a:tr>
              <a:tr h="125808">
                <a:tc>
                  <a:txBody>
                    <a:bodyPr/>
                    <a:lstStyle/>
                    <a:p>
                      <a:pPr algn="just">
                        <a:lnSpc>
                          <a:spcPct val="107000"/>
                        </a:lnSpc>
                        <a:spcAft>
                          <a:spcPts val="800"/>
                        </a:spcAft>
                      </a:pPr>
                      <a:r>
                        <a:rPr lang="en-US" sz="700">
                          <a:effectLst/>
                        </a:rPr>
                        <a:t>Male, n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7 (58)</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6 (46)</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9 (64)</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3356994818"/>
                  </a:ext>
                </a:extLst>
              </a:tr>
              <a:tr h="242295">
                <a:tc>
                  <a:txBody>
                    <a:bodyPr/>
                    <a:lstStyle/>
                    <a:p>
                      <a:pPr algn="just">
                        <a:lnSpc>
                          <a:spcPct val="107000"/>
                        </a:lnSpc>
                        <a:spcAft>
                          <a:spcPts val="800"/>
                        </a:spcAft>
                      </a:pPr>
                      <a:r>
                        <a:rPr lang="en-US" sz="700">
                          <a:effectLst/>
                        </a:rPr>
                        <a:t>Body Mass Index (kg/m²), median (IQR)</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24 (21-27)</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25 (23-27)</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27 (24-31)</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1409482911"/>
                  </a:ext>
                </a:extLst>
              </a:tr>
              <a:tr h="125808">
                <a:tc>
                  <a:txBody>
                    <a:bodyPr/>
                    <a:lstStyle/>
                    <a:p>
                      <a:pPr algn="just">
                        <a:lnSpc>
                          <a:spcPct val="107000"/>
                        </a:lnSpc>
                        <a:spcAft>
                          <a:spcPts val="800"/>
                        </a:spcAft>
                      </a:pPr>
                      <a:r>
                        <a:rPr lang="en-US" sz="700">
                          <a:effectLst/>
                        </a:rPr>
                        <a:t>Hypertension, n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2 (16)</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2  (15)</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7 (50)</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1441504032"/>
                  </a:ext>
                </a:extLst>
              </a:tr>
              <a:tr h="125808">
                <a:tc>
                  <a:txBody>
                    <a:bodyPr/>
                    <a:lstStyle/>
                    <a:p>
                      <a:pPr algn="just">
                        <a:lnSpc>
                          <a:spcPct val="107000"/>
                        </a:lnSpc>
                        <a:spcAft>
                          <a:spcPts val="800"/>
                        </a:spcAft>
                      </a:pPr>
                      <a:r>
                        <a:rPr lang="en-US" sz="700">
                          <a:effectLst/>
                        </a:rPr>
                        <a:t>Diabetes, n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1 (8)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2 (15)</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2 (14)</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921214060"/>
                  </a:ext>
                </a:extLst>
              </a:tr>
              <a:tr h="125808">
                <a:tc>
                  <a:txBody>
                    <a:bodyPr/>
                    <a:lstStyle/>
                    <a:p>
                      <a:pPr algn="just">
                        <a:lnSpc>
                          <a:spcPct val="107000"/>
                        </a:lnSpc>
                        <a:spcAft>
                          <a:spcPts val="800"/>
                        </a:spcAft>
                      </a:pPr>
                      <a:r>
                        <a:rPr lang="en-US" sz="700">
                          <a:effectLst/>
                        </a:rPr>
                        <a:t>Active smoking, n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5 (42)</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2 (15)</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1 (7)</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1096003450"/>
                  </a:ext>
                </a:extLst>
              </a:tr>
              <a:tr h="242295">
                <a:tc>
                  <a:txBody>
                    <a:bodyPr/>
                    <a:lstStyle/>
                    <a:p>
                      <a:pPr algn="just">
                        <a:lnSpc>
                          <a:spcPct val="107000"/>
                        </a:lnSpc>
                        <a:spcAft>
                          <a:spcPts val="800"/>
                        </a:spcAft>
                      </a:pPr>
                      <a:r>
                        <a:rPr lang="en-US" sz="700">
                          <a:effectLst/>
                        </a:rPr>
                        <a:t>Chronic obstructive pulmonary disease, n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0</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0</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1 (7)</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1020138956"/>
                  </a:ext>
                </a:extLst>
              </a:tr>
              <a:tr h="242295">
                <a:tc>
                  <a:txBody>
                    <a:bodyPr/>
                    <a:lstStyle/>
                    <a:p>
                      <a:pPr algn="just">
                        <a:lnSpc>
                          <a:spcPct val="107000"/>
                        </a:lnSpc>
                        <a:spcAft>
                          <a:spcPts val="800"/>
                        </a:spcAft>
                      </a:pPr>
                      <a:r>
                        <a:rPr lang="en-US" sz="700">
                          <a:effectLst/>
                        </a:rPr>
                        <a:t>Other chronic respiratory disease, n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1 (8)</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0</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0</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2685550271"/>
                  </a:ext>
                </a:extLst>
              </a:tr>
              <a:tr h="125808">
                <a:tc>
                  <a:txBody>
                    <a:bodyPr/>
                    <a:lstStyle/>
                    <a:p>
                      <a:pPr algn="just">
                        <a:lnSpc>
                          <a:spcPct val="107000"/>
                        </a:lnSpc>
                        <a:spcAft>
                          <a:spcPts val="800"/>
                        </a:spcAft>
                      </a:pPr>
                      <a:r>
                        <a:rPr lang="en-US" sz="700">
                          <a:effectLst/>
                        </a:rPr>
                        <a:t>Active neoplasia, n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12 (100)</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2 (15)</a:t>
                      </a:r>
                      <a:r>
                        <a:rPr lang="en-US" sz="700" baseline="30000">
                          <a:effectLst/>
                        </a:rPr>
                        <a:t>*</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0</a:t>
                      </a:r>
                      <a:r>
                        <a:rPr lang="en-US" sz="700" baseline="30000">
                          <a:effectLst/>
                        </a:rPr>
                        <a:t>*</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1367273749"/>
                  </a:ext>
                </a:extLst>
              </a:tr>
              <a:tr h="125808">
                <a:tc>
                  <a:txBody>
                    <a:bodyPr/>
                    <a:lstStyle/>
                    <a:p>
                      <a:pPr algn="just">
                        <a:lnSpc>
                          <a:spcPct val="107000"/>
                        </a:lnSpc>
                        <a:spcAft>
                          <a:spcPts val="800"/>
                        </a:spcAft>
                      </a:pPr>
                      <a:r>
                        <a:rPr lang="en-US" sz="700">
                          <a:effectLst/>
                        </a:rPr>
                        <a:t>APACHE II, median (IQR)</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15 (11-22)</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17 (10-20)</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3578648906"/>
                  </a:ext>
                </a:extLst>
              </a:tr>
              <a:tr h="125808">
                <a:tc>
                  <a:txBody>
                    <a:bodyPr/>
                    <a:lstStyle/>
                    <a:p>
                      <a:pPr algn="just">
                        <a:lnSpc>
                          <a:spcPct val="107000"/>
                        </a:lnSpc>
                        <a:spcAft>
                          <a:spcPts val="800"/>
                        </a:spcAft>
                      </a:pPr>
                      <a:r>
                        <a:rPr lang="en-US" sz="700">
                          <a:effectLst/>
                        </a:rPr>
                        <a:t>SOFA, median (IQR)</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5 (4-6.5)</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5.5 (4-9)</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740918744"/>
                  </a:ext>
                </a:extLst>
              </a:tr>
              <a:tr h="1120566">
                <a:tc>
                  <a:txBody>
                    <a:bodyPr/>
                    <a:lstStyle/>
                    <a:p>
                      <a:pPr algn="just">
                        <a:lnSpc>
                          <a:spcPct val="107000"/>
                        </a:lnSpc>
                        <a:spcAft>
                          <a:spcPts val="800"/>
                        </a:spcAft>
                      </a:pPr>
                      <a:r>
                        <a:rPr lang="en-US" sz="700" dirty="0">
                          <a:effectLst/>
                        </a:rPr>
                        <a:t>Cause of ARDS, n (%)</a:t>
                      </a:r>
                      <a:endParaRPr lang="fr-BE" sz="700" dirty="0">
                        <a:effectLst/>
                      </a:endParaRPr>
                    </a:p>
                    <a:p>
                      <a:pPr algn="just">
                        <a:lnSpc>
                          <a:spcPct val="107000"/>
                        </a:lnSpc>
                        <a:spcAft>
                          <a:spcPts val="800"/>
                        </a:spcAft>
                      </a:pPr>
                      <a:r>
                        <a:rPr lang="en-US" sz="700" dirty="0">
                          <a:effectLst/>
                        </a:rPr>
                        <a:t>     COVID-19</a:t>
                      </a:r>
                      <a:endParaRPr lang="fr-BE" sz="700" dirty="0">
                        <a:effectLst/>
                      </a:endParaRPr>
                    </a:p>
                    <a:p>
                      <a:pPr algn="just">
                        <a:lnSpc>
                          <a:spcPct val="107000"/>
                        </a:lnSpc>
                        <a:spcAft>
                          <a:spcPts val="800"/>
                        </a:spcAft>
                      </a:pPr>
                      <a:r>
                        <a:rPr lang="en-US" sz="700" dirty="0">
                          <a:effectLst/>
                        </a:rPr>
                        <a:t>     Pneumonia</a:t>
                      </a:r>
                      <a:endParaRPr lang="fr-BE" sz="700" dirty="0">
                        <a:effectLst/>
                      </a:endParaRPr>
                    </a:p>
                    <a:p>
                      <a:pPr algn="just">
                        <a:lnSpc>
                          <a:spcPct val="107000"/>
                        </a:lnSpc>
                        <a:spcAft>
                          <a:spcPts val="800"/>
                        </a:spcAft>
                      </a:pPr>
                      <a:r>
                        <a:rPr lang="en-US" sz="700" dirty="0">
                          <a:effectLst/>
                        </a:rPr>
                        <a:t>     Sepsis (of extra-pulmonary origin)    </a:t>
                      </a:r>
                    </a:p>
                    <a:p>
                      <a:pPr algn="just">
                        <a:lnSpc>
                          <a:spcPct val="107000"/>
                        </a:lnSpc>
                        <a:spcAft>
                          <a:spcPts val="800"/>
                        </a:spcAft>
                      </a:pPr>
                      <a:r>
                        <a:rPr lang="en-US" sz="700" dirty="0">
                          <a:effectLst/>
                        </a:rPr>
                        <a:t>     Other</a:t>
                      </a:r>
                      <a:endParaRPr lang="fr-BE"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 </a:t>
                      </a:r>
                      <a:endParaRPr lang="fr-BE" sz="700">
                        <a:effectLst/>
                      </a:endParaRPr>
                    </a:p>
                    <a:p>
                      <a:pPr algn="ctr">
                        <a:lnSpc>
                          <a:spcPct val="107000"/>
                        </a:lnSpc>
                        <a:spcAft>
                          <a:spcPts val="800"/>
                        </a:spcAft>
                      </a:pPr>
                      <a:r>
                        <a:rPr lang="en-US" sz="700">
                          <a:effectLst/>
                        </a:rPr>
                        <a:t>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 </a:t>
                      </a:r>
                      <a:endParaRPr lang="fr-BE" sz="700">
                        <a:effectLst/>
                      </a:endParaRPr>
                    </a:p>
                    <a:p>
                      <a:pPr algn="ctr">
                        <a:lnSpc>
                          <a:spcPct val="107000"/>
                        </a:lnSpc>
                        <a:spcAft>
                          <a:spcPts val="800"/>
                        </a:spcAft>
                      </a:pPr>
                      <a:r>
                        <a:rPr lang="en-US" sz="700">
                          <a:effectLst/>
                        </a:rPr>
                        <a:t>0</a:t>
                      </a:r>
                      <a:endParaRPr lang="fr-BE" sz="700">
                        <a:effectLst/>
                      </a:endParaRPr>
                    </a:p>
                    <a:p>
                      <a:pPr algn="ctr">
                        <a:lnSpc>
                          <a:spcPct val="107000"/>
                        </a:lnSpc>
                        <a:spcAft>
                          <a:spcPts val="800"/>
                        </a:spcAft>
                      </a:pPr>
                      <a:r>
                        <a:rPr lang="en-US" sz="700">
                          <a:effectLst/>
                        </a:rPr>
                        <a:t>5 (38.5)</a:t>
                      </a:r>
                      <a:endParaRPr lang="fr-BE" sz="700">
                        <a:effectLst/>
                      </a:endParaRPr>
                    </a:p>
                    <a:p>
                      <a:pPr algn="ctr">
                        <a:lnSpc>
                          <a:spcPct val="107000"/>
                        </a:lnSpc>
                        <a:spcAft>
                          <a:spcPts val="800"/>
                        </a:spcAft>
                      </a:pPr>
                      <a:r>
                        <a:rPr lang="en-US" sz="700">
                          <a:effectLst/>
                        </a:rPr>
                        <a:t>1 (7.7)</a:t>
                      </a:r>
                      <a:endParaRPr lang="fr-BE" sz="700">
                        <a:effectLst/>
                      </a:endParaRPr>
                    </a:p>
                    <a:p>
                      <a:pPr algn="ctr">
                        <a:lnSpc>
                          <a:spcPct val="107000"/>
                        </a:lnSpc>
                        <a:spcAft>
                          <a:spcPts val="800"/>
                        </a:spcAft>
                      </a:pPr>
                      <a:r>
                        <a:rPr lang="en-US" sz="700">
                          <a:effectLst/>
                        </a:rPr>
                        <a:t>7 (53.8)</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 </a:t>
                      </a:r>
                      <a:endParaRPr lang="fr-BE" sz="700">
                        <a:effectLst/>
                      </a:endParaRPr>
                    </a:p>
                    <a:p>
                      <a:pPr algn="ctr">
                        <a:lnSpc>
                          <a:spcPct val="107000"/>
                        </a:lnSpc>
                        <a:spcAft>
                          <a:spcPts val="800"/>
                        </a:spcAft>
                      </a:pPr>
                      <a:r>
                        <a:rPr lang="en-US" sz="700">
                          <a:effectLst/>
                        </a:rPr>
                        <a:t>14 (100)</a:t>
                      </a:r>
                      <a:r>
                        <a:rPr lang="en-US" sz="700" baseline="30000">
                          <a:effectLst/>
                        </a:rPr>
                        <a:t>&amp;</a:t>
                      </a:r>
                      <a:endParaRPr lang="fr-BE" sz="700">
                        <a:effectLst/>
                      </a:endParaRPr>
                    </a:p>
                    <a:p>
                      <a:pPr algn="ctr">
                        <a:lnSpc>
                          <a:spcPct val="107000"/>
                        </a:lnSpc>
                        <a:spcAft>
                          <a:spcPts val="800"/>
                        </a:spcAft>
                      </a:pPr>
                      <a:r>
                        <a:rPr lang="en-US" sz="700">
                          <a:effectLst/>
                        </a:rPr>
                        <a:t>0</a:t>
                      </a:r>
                      <a:endParaRPr lang="fr-BE" sz="700">
                        <a:effectLst/>
                      </a:endParaRPr>
                    </a:p>
                    <a:p>
                      <a:pPr algn="ctr">
                        <a:lnSpc>
                          <a:spcPct val="107000"/>
                        </a:lnSpc>
                        <a:spcAft>
                          <a:spcPts val="800"/>
                        </a:spcAft>
                      </a:pPr>
                      <a:r>
                        <a:rPr lang="en-US" sz="700">
                          <a:effectLst/>
                        </a:rPr>
                        <a:t>0</a:t>
                      </a:r>
                      <a:endParaRPr lang="fr-BE" sz="700">
                        <a:effectLst/>
                      </a:endParaRPr>
                    </a:p>
                    <a:p>
                      <a:pPr algn="ctr">
                        <a:lnSpc>
                          <a:spcPct val="107000"/>
                        </a:lnSpc>
                        <a:spcAft>
                          <a:spcPts val="800"/>
                        </a:spcAft>
                      </a:pPr>
                      <a:r>
                        <a:rPr lang="en-US" sz="700">
                          <a:effectLst/>
                        </a:rPr>
                        <a:t>0</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1101607041"/>
                  </a:ext>
                </a:extLst>
              </a:tr>
              <a:tr h="2115323">
                <a:tc>
                  <a:txBody>
                    <a:bodyPr/>
                    <a:lstStyle/>
                    <a:p>
                      <a:pPr algn="just">
                        <a:lnSpc>
                          <a:spcPct val="107000"/>
                        </a:lnSpc>
                        <a:spcAft>
                          <a:spcPts val="800"/>
                        </a:spcAft>
                      </a:pPr>
                      <a:r>
                        <a:rPr lang="en-US" sz="700">
                          <a:effectLst/>
                        </a:rPr>
                        <a:t>Adjunctive treatments before tissue sample, n (%)</a:t>
                      </a:r>
                      <a:endParaRPr lang="fr-BE" sz="700">
                        <a:effectLst/>
                      </a:endParaRPr>
                    </a:p>
                    <a:p>
                      <a:pPr algn="just">
                        <a:lnSpc>
                          <a:spcPct val="107000"/>
                        </a:lnSpc>
                        <a:spcAft>
                          <a:spcPts val="800"/>
                        </a:spcAft>
                      </a:pPr>
                      <a:r>
                        <a:rPr lang="en-US" sz="700">
                          <a:effectLst/>
                        </a:rPr>
                        <a:t>     Invasive mechanical ventilation</a:t>
                      </a:r>
                      <a:endParaRPr lang="fr-BE" sz="700">
                        <a:effectLst/>
                      </a:endParaRPr>
                    </a:p>
                    <a:p>
                      <a:pPr algn="just">
                        <a:lnSpc>
                          <a:spcPct val="107000"/>
                        </a:lnSpc>
                        <a:spcAft>
                          <a:spcPts val="800"/>
                        </a:spcAft>
                      </a:pPr>
                      <a:r>
                        <a:rPr lang="en-US" sz="700">
                          <a:effectLst/>
                        </a:rPr>
                        <a:t>     Prone positioning</a:t>
                      </a:r>
                      <a:endParaRPr lang="fr-BE" sz="700">
                        <a:effectLst/>
                      </a:endParaRPr>
                    </a:p>
                    <a:p>
                      <a:pPr algn="just">
                        <a:lnSpc>
                          <a:spcPct val="107000"/>
                        </a:lnSpc>
                        <a:spcAft>
                          <a:spcPts val="800"/>
                        </a:spcAft>
                      </a:pPr>
                      <a:r>
                        <a:rPr lang="en-US" sz="700">
                          <a:effectLst/>
                        </a:rPr>
                        <a:t>     Inhaled Nitric oxide</a:t>
                      </a:r>
                      <a:endParaRPr lang="fr-BE" sz="700">
                        <a:effectLst/>
                      </a:endParaRPr>
                    </a:p>
                    <a:p>
                      <a:pPr algn="just">
                        <a:lnSpc>
                          <a:spcPct val="107000"/>
                        </a:lnSpc>
                        <a:spcAft>
                          <a:spcPts val="800"/>
                        </a:spcAft>
                      </a:pPr>
                      <a:r>
                        <a:rPr lang="en-US" sz="700">
                          <a:effectLst/>
                        </a:rPr>
                        <a:t>     NMBA</a:t>
                      </a:r>
                      <a:endParaRPr lang="fr-BE" sz="700">
                        <a:effectLst/>
                      </a:endParaRPr>
                    </a:p>
                    <a:p>
                      <a:pPr algn="just">
                        <a:lnSpc>
                          <a:spcPct val="107000"/>
                        </a:lnSpc>
                        <a:spcAft>
                          <a:spcPts val="800"/>
                        </a:spcAft>
                      </a:pPr>
                      <a:r>
                        <a:rPr lang="en-US" sz="700">
                          <a:effectLst/>
                        </a:rPr>
                        <a:t>     ECMO</a:t>
                      </a:r>
                      <a:endParaRPr lang="fr-BE" sz="700">
                        <a:effectLst/>
                      </a:endParaRPr>
                    </a:p>
                    <a:p>
                      <a:pPr algn="just">
                        <a:lnSpc>
                          <a:spcPct val="107000"/>
                        </a:lnSpc>
                        <a:spcAft>
                          <a:spcPts val="800"/>
                        </a:spcAft>
                      </a:pPr>
                      <a:r>
                        <a:rPr lang="en-US" sz="700">
                          <a:effectLst/>
                        </a:rPr>
                        <a:t>     Vasopressors</a:t>
                      </a:r>
                      <a:endParaRPr lang="fr-BE" sz="700">
                        <a:effectLst/>
                      </a:endParaRPr>
                    </a:p>
                    <a:p>
                      <a:pPr algn="just">
                        <a:lnSpc>
                          <a:spcPct val="107000"/>
                        </a:lnSpc>
                        <a:spcAft>
                          <a:spcPts val="800"/>
                        </a:spcAft>
                      </a:pPr>
                      <a:r>
                        <a:rPr lang="en-US" sz="700">
                          <a:effectLst/>
                        </a:rPr>
                        <a:t>     Renal replacement therapy</a:t>
                      </a:r>
                      <a:endParaRPr lang="fr-BE" sz="700">
                        <a:effectLst/>
                      </a:endParaRPr>
                    </a:p>
                    <a:p>
                      <a:pPr algn="just">
                        <a:lnSpc>
                          <a:spcPct val="107000"/>
                        </a:lnSpc>
                        <a:spcAft>
                          <a:spcPts val="800"/>
                        </a:spcAft>
                      </a:pPr>
                      <a:r>
                        <a:rPr lang="en-US" sz="700">
                          <a:effectLst/>
                        </a:rPr>
                        <a:t>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 </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a:effectLst/>
                        </a:rPr>
                        <a:t> </a:t>
                      </a:r>
                      <a:endParaRPr lang="fr-BE" sz="700">
                        <a:effectLst/>
                      </a:endParaRPr>
                    </a:p>
                    <a:p>
                      <a:pPr algn="ctr">
                        <a:lnSpc>
                          <a:spcPct val="107000"/>
                        </a:lnSpc>
                        <a:spcAft>
                          <a:spcPts val="800"/>
                        </a:spcAft>
                      </a:pPr>
                      <a:r>
                        <a:rPr lang="en-US" sz="700">
                          <a:effectLst/>
                        </a:rPr>
                        <a:t>13 (100)</a:t>
                      </a:r>
                      <a:endParaRPr lang="fr-BE" sz="700">
                        <a:effectLst/>
                      </a:endParaRPr>
                    </a:p>
                    <a:p>
                      <a:pPr algn="ctr">
                        <a:lnSpc>
                          <a:spcPct val="107000"/>
                        </a:lnSpc>
                        <a:spcAft>
                          <a:spcPts val="800"/>
                        </a:spcAft>
                      </a:pPr>
                      <a:r>
                        <a:rPr lang="en-US" sz="700">
                          <a:effectLst/>
                        </a:rPr>
                        <a:t>6 (46.2)</a:t>
                      </a:r>
                      <a:endParaRPr lang="fr-BE" sz="700">
                        <a:effectLst/>
                      </a:endParaRPr>
                    </a:p>
                    <a:p>
                      <a:pPr algn="ctr">
                        <a:lnSpc>
                          <a:spcPct val="107000"/>
                        </a:lnSpc>
                        <a:spcAft>
                          <a:spcPts val="800"/>
                        </a:spcAft>
                      </a:pPr>
                      <a:r>
                        <a:rPr lang="en-US" sz="700">
                          <a:effectLst/>
                        </a:rPr>
                        <a:t>4 (30.8)</a:t>
                      </a:r>
                      <a:endParaRPr lang="fr-BE" sz="700">
                        <a:effectLst/>
                      </a:endParaRPr>
                    </a:p>
                    <a:p>
                      <a:pPr algn="ctr">
                        <a:lnSpc>
                          <a:spcPct val="107000"/>
                        </a:lnSpc>
                        <a:spcAft>
                          <a:spcPts val="800"/>
                        </a:spcAft>
                      </a:pPr>
                      <a:r>
                        <a:rPr lang="en-US" sz="700">
                          <a:effectLst/>
                        </a:rPr>
                        <a:t>1 (7.7)</a:t>
                      </a:r>
                      <a:endParaRPr lang="fr-BE" sz="700">
                        <a:effectLst/>
                      </a:endParaRPr>
                    </a:p>
                    <a:p>
                      <a:pPr algn="ctr">
                        <a:lnSpc>
                          <a:spcPct val="107000"/>
                        </a:lnSpc>
                        <a:spcAft>
                          <a:spcPts val="800"/>
                        </a:spcAft>
                      </a:pPr>
                      <a:r>
                        <a:rPr lang="en-US" sz="700">
                          <a:effectLst/>
                        </a:rPr>
                        <a:t>0</a:t>
                      </a:r>
                      <a:endParaRPr lang="fr-BE" sz="700">
                        <a:effectLst/>
                      </a:endParaRPr>
                    </a:p>
                    <a:p>
                      <a:pPr algn="ctr">
                        <a:lnSpc>
                          <a:spcPct val="107000"/>
                        </a:lnSpc>
                        <a:spcAft>
                          <a:spcPts val="800"/>
                        </a:spcAft>
                      </a:pPr>
                      <a:r>
                        <a:rPr lang="en-US" sz="700">
                          <a:effectLst/>
                        </a:rPr>
                        <a:t>5 (38.5)</a:t>
                      </a:r>
                      <a:endParaRPr lang="fr-BE" sz="700">
                        <a:effectLst/>
                      </a:endParaRPr>
                    </a:p>
                    <a:p>
                      <a:pPr algn="ctr">
                        <a:lnSpc>
                          <a:spcPct val="107000"/>
                        </a:lnSpc>
                        <a:spcAft>
                          <a:spcPts val="800"/>
                        </a:spcAft>
                      </a:pPr>
                      <a:r>
                        <a:rPr lang="en-US" sz="700">
                          <a:effectLst/>
                        </a:rPr>
                        <a:t>0</a:t>
                      </a:r>
                      <a:endParaRPr lang="fr-BE" sz="70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tc>
                  <a:txBody>
                    <a:bodyPr/>
                    <a:lstStyle/>
                    <a:p>
                      <a:pPr algn="ctr">
                        <a:lnSpc>
                          <a:spcPct val="107000"/>
                        </a:lnSpc>
                        <a:spcAft>
                          <a:spcPts val="800"/>
                        </a:spcAft>
                      </a:pPr>
                      <a:r>
                        <a:rPr lang="en-US" sz="700" dirty="0">
                          <a:effectLst/>
                        </a:rPr>
                        <a:t> </a:t>
                      </a:r>
                      <a:endParaRPr lang="fr-BE" sz="700" dirty="0">
                        <a:effectLst/>
                      </a:endParaRPr>
                    </a:p>
                    <a:p>
                      <a:pPr algn="ctr">
                        <a:lnSpc>
                          <a:spcPct val="107000"/>
                        </a:lnSpc>
                        <a:spcAft>
                          <a:spcPts val="800"/>
                        </a:spcAft>
                      </a:pPr>
                      <a:r>
                        <a:rPr lang="en-US" sz="700" dirty="0">
                          <a:effectLst/>
                        </a:rPr>
                        <a:t>13 (93)</a:t>
                      </a:r>
                      <a:endParaRPr lang="fr-BE" sz="700" dirty="0">
                        <a:effectLst/>
                      </a:endParaRPr>
                    </a:p>
                    <a:p>
                      <a:pPr algn="ctr">
                        <a:lnSpc>
                          <a:spcPct val="107000"/>
                        </a:lnSpc>
                        <a:spcAft>
                          <a:spcPts val="800"/>
                        </a:spcAft>
                      </a:pPr>
                      <a:r>
                        <a:rPr lang="en-US" sz="700" dirty="0">
                          <a:effectLst/>
                        </a:rPr>
                        <a:t>13 (93)</a:t>
                      </a:r>
                      <a:r>
                        <a:rPr lang="en-US" sz="700" baseline="30000" dirty="0">
                          <a:effectLst/>
                        </a:rPr>
                        <a:t>&amp;</a:t>
                      </a:r>
                      <a:endParaRPr lang="fr-BE" sz="700" dirty="0">
                        <a:effectLst/>
                      </a:endParaRPr>
                    </a:p>
                    <a:p>
                      <a:pPr algn="ctr">
                        <a:lnSpc>
                          <a:spcPct val="107000"/>
                        </a:lnSpc>
                        <a:spcAft>
                          <a:spcPts val="800"/>
                        </a:spcAft>
                      </a:pPr>
                      <a:r>
                        <a:rPr lang="en-US" sz="700" dirty="0">
                          <a:effectLst/>
                        </a:rPr>
                        <a:t>13 (93)</a:t>
                      </a:r>
                      <a:r>
                        <a:rPr lang="en-US" sz="700" baseline="30000" dirty="0">
                          <a:effectLst/>
                        </a:rPr>
                        <a:t>&amp;</a:t>
                      </a:r>
                      <a:endParaRPr lang="fr-BE" sz="700" dirty="0">
                        <a:effectLst/>
                      </a:endParaRPr>
                    </a:p>
                    <a:p>
                      <a:pPr algn="ctr">
                        <a:lnSpc>
                          <a:spcPct val="107000"/>
                        </a:lnSpc>
                        <a:spcAft>
                          <a:spcPts val="800"/>
                        </a:spcAft>
                      </a:pPr>
                      <a:r>
                        <a:rPr lang="en-US" sz="700" dirty="0">
                          <a:effectLst/>
                        </a:rPr>
                        <a:t>11 (79)</a:t>
                      </a:r>
                      <a:r>
                        <a:rPr lang="en-US" sz="700" baseline="30000" dirty="0">
                          <a:effectLst/>
                        </a:rPr>
                        <a:t> &amp;</a:t>
                      </a:r>
                      <a:endParaRPr lang="fr-BE" sz="700" dirty="0">
                        <a:effectLst/>
                      </a:endParaRPr>
                    </a:p>
                    <a:p>
                      <a:pPr algn="ctr">
                        <a:lnSpc>
                          <a:spcPct val="107000"/>
                        </a:lnSpc>
                        <a:spcAft>
                          <a:spcPts val="800"/>
                        </a:spcAft>
                      </a:pPr>
                      <a:r>
                        <a:rPr lang="en-US" sz="700" dirty="0">
                          <a:effectLst/>
                        </a:rPr>
                        <a:t>3 (21)</a:t>
                      </a:r>
                      <a:endParaRPr lang="fr-BE" sz="700" dirty="0">
                        <a:effectLst/>
                      </a:endParaRPr>
                    </a:p>
                    <a:p>
                      <a:pPr algn="ctr">
                        <a:lnSpc>
                          <a:spcPct val="107000"/>
                        </a:lnSpc>
                        <a:spcAft>
                          <a:spcPts val="800"/>
                        </a:spcAft>
                      </a:pPr>
                      <a:r>
                        <a:rPr lang="en-US" sz="700" dirty="0">
                          <a:effectLst/>
                        </a:rPr>
                        <a:t>13 (93)</a:t>
                      </a:r>
                      <a:r>
                        <a:rPr lang="en-US" sz="700" baseline="30000" dirty="0">
                          <a:effectLst/>
                        </a:rPr>
                        <a:t> &amp;</a:t>
                      </a:r>
                      <a:endParaRPr lang="fr-BE" sz="700" dirty="0">
                        <a:effectLst/>
                      </a:endParaRPr>
                    </a:p>
                    <a:p>
                      <a:pPr algn="ctr">
                        <a:lnSpc>
                          <a:spcPct val="107000"/>
                        </a:lnSpc>
                        <a:spcAft>
                          <a:spcPts val="800"/>
                        </a:spcAft>
                      </a:pPr>
                      <a:r>
                        <a:rPr lang="en-US" sz="700" dirty="0">
                          <a:effectLst/>
                        </a:rPr>
                        <a:t>4 (28)</a:t>
                      </a:r>
                      <a:r>
                        <a:rPr lang="en-US" sz="700" baseline="30000" dirty="0">
                          <a:effectLst/>
                        </a:rPr>
                        <a:t>&amp;</a:t>
                      </a:r>
                      <a:endParaRPr lang="fr-BE" sz="700" dirty="0">
                        <a:effectLst/>
                      </a:endParaRPr>
                    </a:p>
                    <a:p>
                      <a:pPr algn="ctr">
                        <a:lnSpc>
                          <a:spcPct val="107000"/>
                        </a:lnSpc>
                        <a:spcAft>
                          <a:spcPts val="800"/>
                        </a:spcAft>
                      </a:pPr>
                      <a:r>
                        <a:rPr lang="en-US" sz="700" dirty="0">
                          <a:effectLst/>
                        </a:rPr>
                        <a:t> </a:t>
                      </a:r>
                      <a:endParaRPr lang="fr-BE"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5210" marR="45210" marT="0" marB="0"/>
                </a:tc>
                <a:extLst>
                  <a:ext uri="{0D108BD9-81ED-4DB2-BD59-A6C34878D82A}">
                    <a16:rowId xmlns:a16="http://schemas.microsoft.com/office/drawing/2014/main" val="2982069796"/>
                  </a:ext>
                </a:extLst>
              </a:tr>
            </a:tbl>
          </a:graphicData>
        </a:graphic>
      </p:graphicFrame>
      <p:graphicFrame>
        <p:nvGraphicFramePr>
          <p:cNvPr id="4" name="Tableau 3">
            <a:extLst>
              <a:ext uri="{FF2B5EF4-FFF2-40B4-BE49-F238E27FC236}">
                <a16:creationId xmlns:a16="http://schemas.microsoft.com/office/drawing/2014/main" id="{2689E8ED-A9EB-AB2F-E0F6-763330A17575}"/>
              </a:ext>
            </a:extLst>
          </p:cNvPr>
          <p:cNvGraphicFramePr>
            <a:graphicFrameLocks noGrp="1"/>
          </p:cNvGraphicFramePr>
          <p:nvPr>
            <p:extLst>
              <p:ext uri="{D42A27DB-BD31-4B8C-83A1-F6EECF244321}">
                <p14:modId xmlns:p14="http://schemas.microsoft.com/office/powerpoint/2010/main" val="936079062"/>
              </p:ext>
            </p:extLst>
          </p:nvPr>
        </p:nvGraphicFramePr>
        <p:xfrm>
          <a:off x="6478058" y="2201334"/>
          <a:ext cx="4731807" cy="4183559"/>
        </p:xfrm>
        <a:graphic>
          <a:graphicData uri="http://schemas.openxmlformats.org/drawingml/2006/table">
            <a:tbl>
              <a:tblPr firstRow="1" firstCol="1" bandRow="1">
                <a:tableStyleId>{5C22544A-7EE6-4342-B048-85BDC9FD1C3A}</a:tableStyleId>
              </a:tblPr>
              <a:tblGrid>
                <a:gridCol w="2209035">
                  <a:extLst>
                    <a:ext uri="{9D8B030D-6E8A-4147-A177-3AD203B41FA5}">
                      <a16:colId xmlns:a16="http://schemas.microsoft.com/office/drawing/2014/main" val="3932201296"/>
                    </a:ext>
                  </a:extLst>
                </a:gridCol>
                <a:gridCol w="701210">
                  <a:extLst>
                    <a:ext uri="{9D8B030D-6E8A-4147-A177-3AD203B41FA5}">
                      <a16:colId xmlns:a16="http://schemas.microsoft.com/office/drawing/2014/main" val="1144790364"/>
                    </a:ext>
                  </a:extLst>
                </a:gridCol>
                <a:gridCol w="909544">
                  <a:extLst>
                    <a:ext uri="{9D8B030D-6E8A-4147-A177-3AD203B41FA5}">
                      <a16:colId xmlns:a16="http://schemas.microsoft.com/office/drawing/2014/main" val="4173884169"/>
                    </a:ext>
                  </a:extLst>
                </a:gridCol>
                <a:gridCol w="912018">
                  <a:extLst>
                    <a:ext uri="{9D8B030D-6E8A-4147-A177-3AD203B41FA5}">
                      <a16:colId xmlns:a16="http://schemas.microsoft.com/office/drawing/2014/main" val="2845401937"/>
                    </a:ext>
                  </a:extLst>
                </a:gridCol>
              </a:tblGrid>
              <a:tr h="456596">
                <a:tc>
                  <a:txBody>
                    <a:bodyPr/>
                    <a:lstStyle/>
                    <a:p>
                      <a:pPr algn="just">
                        <a:lnSpc>
                          <a:spcPct val="107000"/>
                        </a:lnSpc>
                        <a:spcAft>
                          <a:spcPts val="800"/>
                        </a:spcAft>
                      </a:pPr>
                      <a:r>
                        <a:rPr lang="en-US" sz="1000">
                          <a:effectLst/>
                        </a:rPr>
                        <a:t> </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Controls </a:t>
                      </a:r>
                      <a:endParaRPr lang="fr-BE" sz="1100">
                        <a:effectLst/>
                      </a:endParaRPr>
                    </a:p>
                    <a:p>
                      <a:pPr algn="ctr">
                        <a:lnSpc>
                          <a:spcPct val="107000"/>
                        </a:lnSpc>
                        <a:spcAft>
                          <a:spcPts val="800"/>
                        </a:spcAft>
                      </a:pPr>
                      <a:r>
                        <a:rPr lang="en-US" sz="1000">
                          <a:effectLst/>
                        </a:rPr>
                        <a:t>(n=12)</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ARDS</a:t>
                      </a:r>
                      <a:endParaRPr lang="fr-BE" sz="1100">
                        <a:effectLst/>
                      </a:endParaRPr>
                    </a:p>
                    <a:p>
                      <a:pPr algn="ctr">
                        <a:lnSpc>
                          <a:spcPct val="107000"/>
                        </a:lnSpc>
                        <a:spcAft>
                          <a:spcPts val="800"/>
                        </a:spcAft>
                      </a:pPr>
                      <a:r>
                        <a:rPr lang="en-US" sz="1000">
                          <a:effectLst/>
                        </a:rPr>
                        <a:t>(n=13)</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COVID</a:t>
                      </a:r>
                      <a:endParaRPr lang="fr-BE" sz="1100">
                        <a:effectLst/>
                      </a:endParaRPr>
                    </a:p>
                    <a:p>
                      <a:pPr algn="ctr">
                        <a:lnSpc>
                          <a:spcPct val="107000"/>
                        </a:lnSpc>
                        <a:spcAft>
                          <a:spcPts val="800"/>
                        </a:spcAft>
                      </a:pPr>
                      <a:r>
                        <a:rPr lang="en-US" sz="1000">
                          <a:effectLst/>
                        </a:rPr>
                        <a:t>(n=14)</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46940301"/>
                  </a:ext>
                </a:extLst>
              </a:tr>
              <a:tr h="1318765">
                <a:tc>
                  <a:txBody>
                    <a:bodyPr/>
                    <a:lstStyle/>
                    <a:p>
                      <a:pPr algn="just">
                        <a:lnSpc>
                          <a:spcPct val="107000"/>
                        </a:lnSpc>
                        <a:spcAft>
                          <a:spcPts val="800"/>
                        </a:spcAft>
                      </a:pPr>
                      <a:r>
                        <a:rPr lang="en-US" sz="1000">
                          <a:effectLst/>
                        </a:rPr>
                        <a:t>Type of tissue sampling, n (%)</a:t>
                      </a:r>
                      <a:endParaRPr lang="fr-BE" sz="1100">
                        <a:effectLst/>
                      </a:endParaRPr>
                    </a:p>
                    <a:p>
                      <a:pPr algn="just">
                        <a:lnSpc>
                          <a:spcPct val="107000"/>
                        </a:lnSpc>
                        <a:spcAft>
                          <a:spcPts val="800"/>
                        </a:spcAft>
                      </a:pPr>
                      <a:r>
                        <a:rPr lang="en-US" sz="1000">
                          <a:effectLst/>
                        </a:rPr>
                        <a:t>     Post mortem autopsy</a:t>
                      </a:r>
                      <a:endParaRPr lang="fr-BE" sz="1100">
                        <a:effectLst/>
                      </a:endParaRPr>
                    </a:p>
                    <a:p>
                      <a:pPr algn="just">
                        <a:lnSpc>
                          <a:spcPct val="107000"/>
                        </a:lnSpc>
                        <a:spcAft>
                          <a:spcPts val="800"/>
                        </a:spcAft>
                      </a:pPr>
                      <a:r>
                        <a:rPr lang="en-US" sz="1000">
                          <a:effectLst/>
                        </a:rPr>
                        <a:t>     Open-Lung Biopsy</a:t>
                      </a:r>
                      <a:endParaRPr lang="fr-BE" sz="1100">
                        <a:effectLst/>
                      </a:endParaRPr>
                    </a:p>
                    <a:p>
                      <a:pPr algn="just">
                        <a:lnSpc>
                          <a:spcPct val="107000"/>
                        </a:lnSpc>
                        <a:spcAft>
                          <a:spcPts val="800"/>
                        </a:spcAft>
                      </a:pPr>
                      <a:r>
                        <a:rPr lang="en-US" sz="1000">
                          <a:effectLst/>
                        </a:rPr>
                        <a:t>     Surgical lobectomy</a:t>
                      </a:r>
                      <a:endParaRPr lang="fr-BE" sz="1100">
                        <a:effectLst/>
                      </a:endParaRPr>
                    </a:p>
                    <a:p>
                      <a:pPr algn="just">
                        <a:lnSpc>
                          <a:spcPct val="107000"/>
                        </a:lnSpc>
                        <a:spcAft>
                          <a:spcPts val="800"/>
                        </a:spcAft>
                      </a:pPr>
                      <a:r>
                        <a:rPr lang="en-US" sz="1000">
                          <a:effectLst/>
                        </a:rPr>
                        <a:t>   </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 </a:t>
                      </a:r>
                      <a:endParaRPr lang="fr-BE" sz="1100">
                        <a:effectLst/>
                      </a:endParaRPr>
                    </a:p>
                    <a:p>
                      <a:pPr algn="ctr">
                        <a:lnSpc>
                          <a:spcPct val="107000"/>
                        </a:lnSpc>
                        <a:spcAft>
                          <a:spcPts val="800"/>
                        </a:spcAft>
                      </a:pPr>
                      <a:r>
                        <a:rPr lang="en-US" sz="1000">
                          <a:effectLst/>
                        </a:rPr>
                        <a:t>0</a:t>
                      </a:r>
                      <a:endParaRPr lang="fr-BE" sz="1100">
                        <a:effectLst/>
                      </a:endParaRPr>
                    </a:p>
                    <a:p>
                      <a:pPr algn="ctr">
                        <a:lnSpc>
                          <a:spcPct val="107000"/>
                        </a:lnSpc>
                        <a:spcAft>
                          <a:spcPts val="800"/>
                        </a:spcAft>
                      </a:pPr>
                      <a:r>
                        <a:rPr lang="en-US" sz="1000">
                          <a:effectLst/>
                        </a:rPr>
                        <a:t>0</a:t>
                      </a:r>
                      <a:endParaRPr lang="fr-BE" sz="1100">
                        <a:effectLst/>
                      </a:endParaRPr>
                    </a:p>
                    <a:p>
                      <a:pPr algn="ctr">
                        <a:lnSpc>
                          <a:spcPct val="107000"/>
                        </a:lnSpc>
                        <a:spcAft>
                          <a:spcPts val="800"/>
                        </a:spcAft>
                      </a:pPr>
                      <a:r>
                        <a:rPr lang="en-US" sz="1000">
                          <a:effectLst/>
                        </a:rPr>
                        <a:t>12 (100)</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 </a:t>
                      </a:r>
                      <a:endParaRPr lang="fr-BE" sz="1100">
                        <a:effectLst/>
                      </a:endParaRPr>
                    </a:p>
                    <a:p>
                      <a:pPr algn="ctr">
                        <a:lnSpc>
                          <a:spcPct val="107000"/>
                        </a:lnSpc>
                        <a:spcAft>
                          <a:spcPts val="800"/>
                        </a:spcAft>
                      </a:pPr>
                      <a:r>
                        <a:rPr lang="en-US" sz="1000">
                          <a:effectLst/>
                        </a:rPr>
                        <a:t>0</a:t>
                      </a:r>
                      <a:endParaRPr lang="fr-BE" sz="1100">
                        <a:effectLst/>
                      </a:endParaRPr>
                    </a:p>
                    <a:p>
                      <a:pPr algn="ctr">
                        <a:lnSpc>
                          <a:spcPct val="107000"/>
                        </a:lnSpc>
                        <a:spcAft>
                          <a:spcPts val="800"/>
                        </a:spcAft>
                      </a:pPr>
                      <a:r>
                        <a:rPr lang="en-US" sz="1000">
                          <a:effectLst/>
                        </a:rPr>
                        <a:t>13 (100)</a:t>
                      </a:r>
                      <a:r>
                        <a:rPr lang="en-US" sz="1000" baseline="30000">
                          <a:effectLst/>
                        </a:rPr>
                        <a:t>*</a:t>
                      </a:r>
                      <a:endParaRPr lang="fr-BE" sz="1100">
                        <a:effectLst/>
                      </a:endParaRPr>
                    </a:p>
                    <a:p>
                      <a:pPr algn="ctr">
                        <a:lnSpc>
                          <a:spcPct val="107000"/>
                        </a:lnSpc>
                        <a:spcAft>
                          <a:spcPts val="800"/>
                        </a:spcAft>
                      </a:pPr>
                      <a:r>
                        <a:rPr lang="en-US" sz="1000">
                          <a:effectLst/>
                        </a:rPr>
                        <a:t>0</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baseline="30000">
                          <a:effectLst/>
                        </a:rPr>
                        <a:t> </a:t>
                      </a:r>
                      <a:endParaRPr lang="fr-BE" sz="1100">
                        <a:effectLst/>
                      </a:endParaRPr>
                    </a:p>
                    <a:p>
                      <a:pPr algn="ctr">
                        <a:lnSpc>
                          <a:spcPct val="107000"/>
                        </a:lnSpc>
                        <a:spcAft>
                          <a:spcPts val="800"/>
                        </a:spcAft>
                      </a:pPr>
                      <a:r>
                        <a:rPr lang="en-US" sz="1000">
                          <a:effectLst/>
                        </a:rPr>
                        <a:t>14 (100)</a:t>
                      </a:r>
                      <a:r>
                        <a:rPr lang="en-US" sz="1000" baseline="30000">
                          <a:effectLst/>
                        </a:rPr>
                        <a:t>*&amp;</a:t>
                      </a:r>
                      <a:endParaRPr lang="fr-BE" sz="1100">
                        <a:effectLst/>
                      </a:endParaRPr>
                    </a:p>
                    <a:p>
                      <a:pPr algn="ctr">
                        <a:lnSpc>
                          <a:spcPct val="107000"/>
                        </a:lnSpc>
                        <a:spcAft>
                          <a:spcPts val="800"/>
                        </a:spcAft>
                      </a:pPr>
                      <a:r>
                        <a:rPr lang="en-US" sz="1000">
                          <a:effectLst/>
                        </a:rPr>
                        <a:t>0</a:t>
                      </a:r>
                      <a:endParaRPr lang="fr-BE" sz="1100">
                        <a:effectLst/>
                      </a:endParaRPr>
                    </a:p>
                    <a:p>
                      <a:pPr algn="ctr">
                        <a:lnSpc>
                          <a:spcPct val="107000"/>
                        </a:lnSpc>
                        <a:spcAft>
                          <a:spcPts val="800"/>
                        </a:spcAft>
                      </a:pPr>
                      <a:r>
                        <a:rPr lang="en-US" sz="1000">
                          <a:effectLst/>
                        </a:rPr>
                        <a:t>0</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70908225"/>
                  </a:ext>
                </a:extLst>
              </a:tr>
              <a:tr h="346274">
                <a:tc>
                  <a:txBody>
                    <a:bodyPr/>
                    <a:lstStyle/>
                    <a:p>
                      <a:pPr algn="just">
                        <a:lnSpc>
                          <a:spcPct val="107000"/>
                        </a:lnSpc>
                        <a:spcAft>
                          <a:spcPts val="800"/>
                        </a:spcAft>
                      </a:pPr>
                      <a:r>
                        <a:rPr lang="en-US" sz="1000">
                          <a:effectLst/>
                        </a:rPr>
                        <a:t>Diffuse alveolar damage on pathological examination, n (%)</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0</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8 (61.5)</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13 (93)</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74824585"/>
                  </a:ext>
                </a:extLst>
              </a:tr>
              <a:tr h="346274">
                <a:tc>
                  <a:txBody>
                    <a:bodyPr/>
                    <a:lstStyle/>
                    <a:p>
                      <a:pPr algn="just">
                        <a:lnSpc>
                          <a:spcPct val="107000"/>
                        </a:lnSpc>
                        <a:spcAft>
                          <a:spcPts val="800"/>
                        </a:spcAft>
                      </a:pPr>
                      <a:r>
                        <a:rPr lang="en-US" sz="1000">
                          <a:effectLst/>
                        </a:rPr>
                        <a:t>PaO2/FIO2 ratio (day of sample), mmHg</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 </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96 (79-104)</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73 (53-88)</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04390964"/>
                  </a:ext>
                </a:extLst>
              </a:tr>
              <a:tr h="169207">
                <a:tc>
                  <a:txBody>
                    <a:bodyPr/>
                    <a:lstStyle/>
                    <a:p>
                      <a:pPr algn="just">
                        <a:lnSpc>
                          <a:spcPct val="107000"/>
                        </a:lnSpc>
                        <a:spcAft>
                          <a:spcPts val="800"/>
                        </a:spcAft>
                      </a:pPr>
                      <a:r>
                        <a:rPr lang="en-US" sz="1000">
                          <a:effectLst/>
                        </a:rPr>
                        <a:t>PaCO2 (day of sample), mmHg</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 </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55 (43-64)</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76 (61-86)</a:t>
                      </a:r>
                      <a:r>
                        <a:rPr lang="en-US" sz="1000" baseline="30000">
                          <a:effectLst/>
                        </a:rPr>
                        <a:t>&amp;</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48150106"/>
                  </a:ext>
                </a:extLst>
              </a:tr>
              <a:tr h="169207">
                <a:tc>
                  <a:txBody>
                    <a:bodyPr/>
                    <a:lstStyle/>
                    <a:p>
                      <a:pPr algn="just">
                        <a:lnSpc>
                          <a:spcPct val="107000"/>
                        </a:lnSpc>
                        <a:spcAft>
                          <a:spcPts val="800"/>
                        </a:spcAft>
                      </a:pPr>
                      <a:r>
                        <a:rPr lang="en-US" sz="1000">
                          <a:effectLst/>
                        </a:rPr>
                        <a:t>PEEP (day of sample), cmH2O</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 </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10 (9-12)</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12 (8-14)</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83732208"/>
                  </a:ext>
                </a:extLst>
              </a:tr>
              <a:tr h="169207">
                <a:tc>
                  <a:txBody>
                    <a:bodyPr/>
                    <a:lstStyle/>
                    <a:p>
                      <a:pPr algn="just">
                        <a:lnSpc>
                          <a:spcPct val="107000"/>
                        </a:lnSpc>
                        <a:spcAft>
                          <a:spcPts val="800"/>
                        </a:spcAft>
                      </a:pPr>
                      <a:r>
                        <a:rPr lang="en-US" sz="1000">
                          <a:effectLst/>
                        </a:rPr>
                        <a:t>Tidal volume (ml/kg PBW)</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 </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6.6 (5.2-8.9)</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6.3 (5.3-6.7)</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61052451"/>
                  </a:ext>
                </a:extLst>
              </a:tr>
              <a:tr h="523341">
                <a:tc>
                  <a:txBody>
                    <a:bodyPr/>
                    <a:lstStyle/>
                    <a:p>
                      <a:pPr algn="just">
                        <a:lnSpc>
                          <a:spcPct val="107000"/>
                        </a:lnSpc>
                        <a:spcAft>
                          <a:spcPts val="800"/>
                        </a:spcAft>
                      </a:pPr>
                      <a:r>
                        <a:rPr lang="en-US" sz="1000">
                          <a:effectLst/>
                        </a:rPr>
                        <a:t>Duration between MV initiation and tissue sampling, median (IQR), days</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 </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5 (1.5-11.5)</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13 (6-24)</a:t>
                      </a:r>
                      <a:r>
                        <a:rPr lang="en-US" sz="1000" baseline="30000">
                          <a:effectLst/>
                        </a:rPr>
                        <a:t>&amp;</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31063331"/>
                  </a:ext>
                </a:extLst>
              </a:tr>
              <a:tr h="169207">
                <a:tc>
                  <a:txBody>
                    <a:bodyPr/>
                    <a:lstStyle/>
                    <a:p>
                      <a:pPr algn="just">
                        <a:lnSpc>
                          <a:spcPct val="107000"/>
                        </a:lnSpc>
                        <a:spcAft>
                          <a:spcPts val="800"/>
                        </a:spcAft>
                      </a:pPr>
                      <a:r>
                        <a:rPr lang="en-US" sz="1000">
                          <a:effectLst/>
                        </a:rPr>
                        <a:t>Day 28 mortality, n (%)</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 </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6 (46.2)</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11 (79)</a:t>
                      </a:r>
                      <a:r>
                        <a:rPr lang="en-US" sz="1000" baseline="30000">
                          <a:effectLst/>
                        </a:rPr>
                        <a:t>&amp;</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31092862"/>
                  </a:ext>
                </a:extLst>
              </a:tr>
              <a:tr h="169207">
                <a:tc>
                  <a:txBody>
                    <a:bodyPr/>
                    <a:lstStyle/>
                    <a:p>
                      <a:pPr algn="just">
                        <a:lnSpc>
                          <a:spcPct val="107000"/>
                        </a:lnSpc>
                        <a:spcAft>
                          <a:spcPts val="800"/>
                        </a:spcAft>
                      </a:pPr>
                      <a:r>
                        <a:rPr lang="en-US" sz="1000">
                          <a:effectLst/>
                        </a:rPr>
                        <a:t>Day 90 mortality, n (%)</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 </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9 (69.2)</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14 (100)</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82194555"/>
                  </a:ext>
                </a:extLst>
              </a:tr>
              <a:tr h="346274">
                <a:tc>
                  <a:txBody>
                    <a:bodyPr/>
                    <a:lstStyle/>
                    <a:p>
                      <a:pPr algn="just">
                        <a:lnSpc>
                          <a:spcPct val="107000"/>
                        </a:lnSpc>
                        <a:spcAft>
                          <a:spcPts val="800"/>
                        </a:spcAft>
                      </a:pPr>
                      <a:r>
                        <a:rPr lang="en-US" sz="1000">
                          <a:effectLst/>
                        </a:rPr>
                        <a:t>ICU LOS, days</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 </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a:effectLst/>
                        </a:rPr>
                        <a:t>16 (12-32)</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000" dirty="0">
                          <a:effectLst/>
                        </a:rPr>
                        <a:t>16.5 (9.5-26)</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23432096"/>
                  </a:ext>
                </a:extLst>
              </a:tr>
            </a:tbl>
          </a:graphicData>
        </a:graphic>
      </p:graphicFrame>
      <p:sp>
        <p:nvSpPr>
          <p:cNvPr id="5" name="Rectangle 4">
            <a:extLst>
              <a:ext uri="{FF2B5EF4-FFF2-40B4-BE49-F238E27FC236}">
                <a16:creationId xmlns:a16="http://schemas.microsoft.com/office/drawing/2014/main" id="{4B98BFF8-B9D3-48A3-64F7-D7EA782CA4A6}"/>
              </a:ext>
            </a:extLst>
          </p:cNvPr>
          <p:cNvSpPr/>
          <p:nvPr/>
        </p:nvSpPr>
        <p:spPr>
          <a:xfrm>
            <a:off x="6469061" y="4339679"/>
            <a:ext cx="4766734" cy="330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8" name="Rectangle 7">
            <a:extLst>
              <a:ext uri="{FF2B5EF4-FFF2-40B4-BE49-F238E27FC236}">
                <a16:creationId xmlns:a16="http://schemas.microsoft.com/office/drawing/2014/main" id="{B5DDF640-34B9-612B-0578-E31ABE5FE29D}"/>
              </a:ext>
            </a:extLst>
          </p:cNvPr>
          <p:cNvSpPr/>
          <p:nvPr/>
        </p:nvSpPr>
        <p:spPr>
          <a:xfrm>
            <a:off x="6469061" y="5199559"/>
            <a:ext cx="4766734" cy="4187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1642299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 2"/>
          <p:cNvGraphicFramePr>
            <a:graphicFrameLocks noChangeAspect="1"/>
          </p:cNvGraphicFramePr>
          <p:nvPr/>
        </p:nvGraphicFramePr>
        <p:xfrm>
          <a:off x="2520950" y="1925638"/>
          <a:ext cx="3532188" cy="3306762"/>
        </p:xfrm>
        <a:graphic>
          <a:graphicData uri="http://schemas.openxmlformats.org/presentationml/2006/ole">
            <mc:AlternateContent xmlns:mc="http://schemas.openxmlformats.org/markup-compatibility/2006">
              <mc:Choice xmlns:v="urn:schemas-microsoft-com:vml" Requires="v">
                <p:oleObj spid="_x0000_s1032" name="Prism 9" r:id="rId3" imgW="3764138" imgH="3521946" progId="Prism9.Document">
                  <p:embed/>
                </p:oleObj>
              </mc:Choice>
              <mc:Fallback>
                <p:oleObj name="Prism 9" r:id="rId3" imgW="3764138" imgH="3521946" progId="Prism9.Document">
                  <p:embed/>
                  <p:pic>
                    <p:nvPicPr>
                      <p:cNvPr id="3" name="Objet 2"/>
                      <p:cNvPicPr/>
                      <p:nvPr/>
                    </p:nvPicPr>
                    <p:blipFill>
                      <a:blip r:embed="rId4"/>
                      <a:stretch>
                        <a:fillRect/>
                      </a:stretch>
                    </p:blipFill>
                    <p:spPr>
                      <a:xfrm>
                        <a:off x="2520950" y="1925638"/>
                        <a:ext cx="3532188" cy="3306762"/>
                      </a:xfrm>
                      <a:prstGeom prst="rect">
                        <a:avLst/>
                      </a:prstGeom>
                    </p:spPr>
                  </p:pic>
                </p:oleObj>
              </mc:Fallback>
            </mc:AlternateContent>
          </a:graphicData>
        </a:graphic>
      </p:graphicFrame>
      <p:sp>
        <p:nvSpPr>
          <p:cNvPr id="4" name="ZoneTexte 3"/>
          <p:cNvSpPr txBox="1"/>
          <p:nvPr/>
        </p:nvSpPr>
        <p:spPr>
          <a:xfrm>
            <a:off x="1642185" y="823675"/>
            <a:ext cx="1976092" cy="3823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BE" dirty="0"/>
              <a:t>All </a:t>
            </a:r>
            <a:r>
              <a:rPr lang="fr-BE" dirty="0" err="1"/>
              <a:t>collagen</a:t>
            </a:r>
            <a:r>
              <a:rPr lang="fr-BE" dirty="0"/>
              <a:t> </a:t>
            </a:r>
            <a:r>
              <a:rPr lang="fr-BE" dirty="0" err="1"/>
              <a:t>Fibers</a:t>
            </a:r>
            <a:endParaRPr lang="fr-BE" dirty="0"/>
          </a:p>
        </p:txBody>
      </p:sp>
      <p:graphicFrame>
        <p:nvGraphicFramePr>
          <p:cNvPr id="6" name="Objet 5"/>
          <p:cNvGraphicFramePr>
            <a:graphicFrameLocks noChangeAspect="1"/>
          </p:cNvGraphicFramePr>
          <p:nvPr/>
        </p:nvGraphicFramePr>
        <p:xfrm>
          <a:off x="8674100" y="150813"/>
          <a:ext cx="3473450" cy="3186112"/>
        </p:xfrm>
        <a:graphic>
          <a:graphicData uri="http://schemas.openxmlformats.org/presentationml/2006/ole">
            <mc:AlternateContent xmlns:mc="http://schemas.openxmlformats.org/markup-compatibility/2006">
              <mc:Choice xmlns:v="urn:schemas-microsoft-com:vml" Requires="v">
                <p:oleObj spid="_x0000_s1033" name="Prism 8" r:id="rId5" imgW="3777824" imgH="3465402" progId="Prism8.Document">
                  <p:embed/>
                </p:oleObj>
              </mc:Choice>
              <mc:Fallback>
                <p:oleObj name="Prism 8" r:id="rId5" imgW="3777824" imgH="3465402" progId="Prism8.Document">
                  <p:embed/>
                  <p:pic>
                    <p:nvPicPr>
                      <p:cNvPr id="6" name="Objet 5"/>
                      <p:cNvPicPr/>
                      <p:nvPr/>
                    </p:nvPicPr>
                    <p:blipFill>
                      <a:blip r:embed="rId6"/>
                      <a:stretch>
                        <a:fillRect/>
                      </a:stretch>
                    </p:blipFill>
                    <p:spPr>
                      <a:xfrm>
                        <a:off x="8674100" y="150813"/>
                        <a:ext cx="3473450" cy="3186112"/>
                      </a:xfrm>
                      <a:prstGeom prst="rect">
                        <a:avLst/>
                      </a:prstGeom>
                    </p:spPr>
                  </p:pic>
                </p:oleObj>
              </mc:Fallback>
            </mc:AlternateContent>
          </a:graphicData>
        </a:graphic>
      </p:graphicFrame>
      <p:graphicFrame>
        <p:nvGraphicFramePr>
          <p:cNvPr id="7" name="Objet 6"/>
          <p:cNvGraphicFramePr>
            <a:graphicFrameLocks noChangeAspect="1"/>
          </p:cNvGraphicFramePr>
          <p:nvPr/>
        </p:nvGraphicFramePr>
        <p:xfrm>
          <a:off x="6446838" y="511175"/>
          <a:ext cx="2414587" cy="2860675"/>
        </p:xfrm>
        <a:graphic>
          <a:graphicData uri="http://schemas.openxmlformats.org/presentationml/2006/ole">
            <mc:AlternateContent xmlns:mc="http://schemas.openxmlformats.org/markup-compatibility/2006">
              <mc:Choice xmlns:v="urn:schemas-microsoft-com:vml" Requires="v">
                <p:oleObj spid="_x0000_s1034" name="Prism 9" r:id="rId7" imgW="2625389" imgH="3110290" progId="Prism9.Document">
                  <p:embed/>
                </p:oleObj>
              </mc:Choice>
              <mc:Fallback>
                <p:oleObj name="Prism 9" r:id="rId7" imgW="2625389" imgH="3110290" progId="Prism9.Document">
                  <p:embed/>
                  <p:pic>
                    <p:nvPicPr>
                      <p:cNvPr id="7" name="Objet 6"/>
                      <p:cNvPicPr/>
                      <p:nvPr/>
                    </p:nvPicPr>
                    <p:blipFill>
                      <a:blip r:embed="rId8"/>
                      <a:stretch>
                        <a:fillRect/>
                      </a:stretch>
                    </p:blipFill>
                    <p:spPr>
                      <a:xfrm>
                        <a:off x="6446838" y="511175"/>
                        <a:ext cx="2414587" cy="2860675"/>
                      </a:xfrm>
                      <a:prstGeom prst="rect">
                        <a:avLst/>
                      </a:prstGeom>
                    </p:spPr>
                  </p:pic>
                </p:oleObj>
              </mc:Fallback>
            </mc:AlternateContent>
          </a:graphicData>
        </a:graphic>
      </p:graphicFrame>
      <p:sp>
        <p:nvSpPr>
          <p:cNvPr id="8" name="ZoneTexte 7"/>
          <p:cNvSpPr txBox="1"/>
          <p:nvPr/>
        </p:nvSpPr>
        <p:spPr>
          <a:xfrm>
            <a:off x="7728938" y="292169"/>
            <a:ext cx="2254048" cy="307777"/>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fr-BE" sz="1400" dirty="0"/>
              <a:t>« Compact » </a:t>
            </a:r>
            <a:r>
              <a:rPr lang="fr-BE" sz="1400" dirty="0" err="1"/>
              <a:t>collagen</a:t>
            </a:r>
            <a:r>
              <a:rPr lang="fr-BE" sz="1400" dirty="0"/>
              <a:t> </a:t>
            </a:r>
            <a:r>
              <a:rPr lang="fr-BE" sz="1400" dirty="0" err="1"/>
              <a:t>fibers</a:t>
            </a:r>
            <a:endParaRPr lang="fr-BE" sz="1400" dirty="0"/>
          </a:p>
        </p:txBody>
      </p:sp>
      <p:sp>
        <p:nvSpPr>
          <p:cNvPr id="9" name="ZoneTexte 8"/>
          <p:cNvSpPr txBox="1"/>
          <p:nvPr/>
        </p:nvSpPr>
        <p:spPr>
          <a:xfrm>
            <a:off x="7728938" y="3578851"/>
            <a:ext cx="2254048" cy="307777"/>
          </a:xfrm>
          <a:prstGeom prst="rect">
            <a:avLst/>
          </a:prstGeom>
          <a:ln>
            <a:solidFill>
              <a:srgbClr val="0033CC"/>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fr-BE" sz="1400" dirty="0"/>
              <a:t>« </a:t>
            </a:r>
            <a:r>
              <a:rPr lang="fr-BE" sz="1400" dirty="0" err="1"/>
              <a:t>Scattered</a:t>
            </a:r>
            <a:r>
              <a:rPr lang="fr-BE" sz="1400" dirty="0"/>
              <a:t> » </a:t>
            </a:r>
            <a:r>
              <a:rPr lang="fr-BE" sz="1400" dirty="0" err="1"/>
              <a:t>collagen</a:t>
            </a:r>
            <a:r>
              <a:rPr lang="fr-BE" sz="1400" dirty="0"/>
              <a:t> </a:t>
            </a:r>
            <a:r>
              <a:rPr lang="fr-BE" sz="1400" dirty="0" err="1"/>
              <a:t>fibers</a:t>
            </a:r>
            <a:endParaRPr lang="fr-BE" sz="1400" dirty="0"/>
          </a:p>
        </p:txBody>
      </p:sp>
      <p:graphicFrame>
        <p:nvGraphicFramePr>
          <p:cNvPr id="10" name="Objet 9"/>
          <p:cNvGraphicFramePr>
            <a:graphicFrameLocks noChangeAspect="1"/>
          </p:cNvGraphicFramePr>
          <p:nvPr/>
        </p:nvGraphicFramePr>
        <p:xfrm>
          <a:off x="6442075" y="3952875"/>
          <a:ext cx="2574925" cy="2862263"/>
        </p:xfrm>
        <a:graphic>
          <a:graphicData uri="http://schemas.openxmlformats.org/presentationml/2006/ole">
            <mc:AlternateContent xmlns:mc="http://schemas.openxmlformats.org/markup-compatibility/2006">
              <mc:Choice xmlns:v="urn:schemas-microsoft-com:vml" Requires="v">
                <p:oleObj spid="_x0000_s1035" name="Prism 9" r:id="rId9" imgW="2798975" imgH="3110290" progId="Prism9.Document">
                  <p:embed/>
                </p:oleObj>
              </mc:Choice>
              <mc:Fallback>
                <p:oleObj name="Prism 9" r:id="rId9" imgW="2798975" imgH="3110290" progId="Prism9.Document">
                  <p:embed/>
                  <p:pic>
                    <p:nvPicPr>
                      <p:cNvPr id="10" name="Objet 9"/>
                      <p:cNvPicPr/>
                      <p:nvPr/>
                    </p:nvPicPr>
                    <p:blipFill>
                      <a:blip r:embed="rId10"/>
                      <a:stretch>
                        <a:fillRect/>
                      </a:stretch>
                    </p:blipFill>
                    <p:spPr>
                      <a:xfrm>
                        <a:off x="6442075" y="3952875"/>
                        <a:ext cx="2574925" cy="2862263"/>
                      </a:xfrm>
                      <a:prstGeom prst="rect">
                        <a:avLst/>
                      </a:prstGeom>
                    </p:spPr>
                  </p:pic>
                </p:oleObj>
              </mc:Fallback>
            </mc:AlternateContent>
          </a:graphicData>
        </a:graphic>
      </p:graphicFrame>
      <p:graphicFrame>
        <p:nvGraphicFramePr>
          <p:cNvPr id="11" name="Objet 10"/>
          <p:cNvGraphicFramePr>
            <a:graphicFrameLocks noChangeAspect="1"/>
          </p:cNvGraphicFramePr>
          <p:nvPr/>
        </p:nvGraphicFramePr>
        <p:xfrm>
          <a:off x="8729663" y="3675063"/>
          <a:ext cx="3427412" cy="3232150"/>
        </p:xfrm>
        <a:graphic>
          <a:graphicData uri="http://schemas.openxmlformats.org/presentationml/2006/ole">
            <mc:AlternateContent xmlns:mc="http://schemas.openxmlformats.org/markup-compatibility/2006">
              <mc:Choice xmlns:v="urn:schemas-microsoft-com:vml" Requires="v">
                <p:oleObj spid="_x0000_s1036" name="Prism 9" r:id="rId11" imgW="3796191" imgH="3576690" progId="Prism9.Document">
                  <p:embed/>
                </p:oleObj>
              </mc:Choice>
              <mc:Fallback>
                <p:oleObj name="Prism 9" r:id="rId11" imgW="3796191" imgH="3576690" progId="Prism9.Document">
                  <p:embed/>
                  <p:pic>
                    <p:nvPicPr>
                      <p:cNvPr id="11" name="Objet 10"/>
                      <p:cNvPicPr/>
                      <p:nvPr/>
                    </p:nvPicPr>
                    <p:blipFill>
                      <a:blip r:embed="rId12"/>
                      <a:stretch>
                        <a:fillRect/>
                      </a:stretch>
                    </p:blipFill>
                    <p:spPr>
                      <a:xfrm>
                        <a:off x="8729663" y="3675063"/>
                        <a:ext cx="3427412" cy="3232150"/>
                      </a:xfrm>
                      <a:prstGeom prst="rect">
                        <a:avLst/>
                      </a:prstGeom>
                    </p:spPr>
                  </p:pic>
                </p:oleObj>
              </mc:Fallback>
            </mc:AlternateContent>
          </a:graphicData>
        </a:graphic>
      </p:graphicFrame>
      <p:graphicFrame>
        <p:nvGraphicFramePr>
          <p:cNvPr id="12" name="Objet 11"/>
          <p:cNvGraphicFramePr>
            <a:graphicFrameLocks noChangeAspect="1"/>
          </p:cNvGraphicFramePr>
          <p:nvPr/>
        </p:nvGraphicFramePr>
        <p:xfrm>
          <a:off x="188514" y="2185535"/>
          <a:ext cx="2684611" cy="3068608"/>
        </p:xfrm>
        <a:graphic>
          <a:graphicData uri="http://schemas.openxmlformats.org/presentationml/2006/ole">
            <mc:AlternateContent xmlns:mc="http://schemas.openxmlformats.org/markup-compatibility/2006">
              <mc:Choice xmlns:v="urn:schemas-microsoft-com:vml" Requires="v">
                <p:oleObj spid="_x0000_s1037" name="Prism 9" r:id="rId13" imgW="2721546" imgH="3110290" progId="Prism9.Document">
                  <p:embed/>
                </p:oleObj>
              </mc:Choice>
              <mc:Fallback>
                <p:oleObj name="Prism 9" r:id="rId13" imgW="2721546" imgH="3110290" progId="Prism9.Document">
                  <p:embed/>
                  <p:pic>
                    <p:nvPicPr>
                      <p:cNvPr id="12" name="Objet 11"/>
                      <p:cNvPicPr/>
                      <p:nvPr/>
                    </p:nvPicPr>
                    <p:blipFill>
                      <a:blip r:embed="rId14"/>
                      <a:stretch>
                        <a:fillRect/>
                      </a:stretch>
                    </p:blipFill>
                    <p:spPr>
                      <a:xfrm>
                        <a:off x="188514" y="2185535"/>
                        <a:ext cx="2684611" cy="3068608"/>
                      </a:xfrm>
                      <a:prstGeom prst="rect">
                        <a:avLst/>
                      </a:prstGeom>
                    </p:spPr>
                  </p:pic>
                </p:oleObj>
              </mc:Fallback>
            </mc:AlternateContent>
          </a:graphicData>
        </a:graphic>
      </p:graphicFrame>
      <p:sp>
        <p:nvSpPr>
          <p:cNvPr id="13" name="ZoneTexte 12"/>
          <p:cNvSpPr txBox="1"/>
          <p:nvPr/>
        </p:nvSpPr>
        <p:spPr>
          <a:xfrm>
            <a:off x="8132795" y="3168402"/>
            <a:ext cx="1112364" cy="215444"/>
          </a:xfrm>
          <a:prstGeom prst="rect">
            <a:avLst/>
          </a:prstGeom>
          <a:noFill/>
        </p:spPr>
        <p:txBody>
          <a:bodyPr wrap="square" rtlCol="0">
            <a:spAutoFit/>
          </a:bodyPr>
          <a:lstStyle/>
          <a:p>
            <a:r>
              <a:rPr lang="fr-BE" sz="800" i="1" dirty="0" err="1"/>
              <a:t>Stats</a:t>
            </a:r>
            <a:r>
              <a:rPr lang="fr-BE" sz="800" i="1" dirty="0"/>
              <a:t>: Mann-Whitney</a:t>
            </a:r>
          </a:p>
        </p:txBody>
      </p:sp>
      <p:sp>
        <p:nvSpPr>
          <p:cNvPr id="14" name="ZoneTexte 13"/>
          <p:cNvSpPr txBox="1"/>
          <p:nvPr/>
        </p:nvSpPr>
        <p:spPr>
          <a:xfrm>
            <a:off x="8132795" y="6621125"/>
            <a:ext cx="1112364" cy="215444"/>
          </a:xfrm>
          <a:prstGeom prst="rect">
            <a:avLst/>
          </a:prstGeom>
          <a:noFill/>
        </p:spPr>
        <p:txBody>
          <a:bodyPr wrap="square" rtlCol="0">
            <a:spAutoFit/>
          </a:bodyPr>
          <a:lstStyle/>
          <a:p>
            <a:r>
              <a:rPr lang="fr-BE" sz="800" i="1" dirty="0" err="1"/>
              <a:t>Stats</a:t>
            </a:r>
            <a:r>
              <a:rPr lang="fr-BE" sz="800" i="1" dirty="0"/>
              <a:t>: Mann-Whitney</a:t>
            </a:r>
          </a:p>
        </p:txBody>
      </p:sp>
      <p:sp>
        <p:nvSpPr>
          <p:cNvPr id="15" name="ZoneTexte 14"/>
          <p:cNvSpPr txBox="1"/>
          <p:nvPr/>
        </p:nvSpPr>
        <p:spPr>
          <a:xfrm>
            <a:off x="1937321" y="4901870"/>
            <a:ext cx="1112364" cy="215444"/>
          </a:xfrm>
          <a:prstGeom prst="rect">
            <a:avLst/>
          </a:prstGeom>
          <a:noFill/>
        </p:spPr>
        <p:txBody>
          <a:bodyPr wrap="square" rtlCol="0">
            <a:spAutoFit/>
          </a:bodyPr>
          <a:lstStyle/>
          <a:p>
            <a:r>
              <a:rPr lang="fr-BE" sz="800" i="1" dirty="0" err="1"/>
              <a:t>Stats</a:t>
            </a:r>
            <a:r>
              <a:rPr lang="fr-BE" sz="800" i="1" dirty="0"/>
              <a:t>: Mann-Whitney</a:t>
            </a:r>
          </a:p>
        </p:txBody>
      </p:sp>
      <p:sp>
        <p:nvSpPr>
          <p:cNvPr id="16" name="ZoneTexte 15"/>
          <p:cNvSpPr txBox="1"/>
          <p:nvPr/>
        </p:nvSpPr>
        <p:spPr>
          <a:xfrm>
            <a:off x="4742207" y="5168562"/>
            <a:ext cx="1112364" cy="215444"/>
          </a:xfrm>
          <a:prstGeom prst="rect">
            <a:avLst/>
          </a:prstGeom>
          <a:noFill/>
        </p:spPr>
        <p:txBody>
          <a:bodyPr wrap="square" rtlCol="0">
            <a:spAutoFit/>
          </a:bodyPr>
          <a:lstStyle/>
          <a:p>
            <a:r>
              <a:rPr lang="fr-BE" sz="800" i="1" dirty="0" err="1"/>
              <a:t>Stats</a:t>
            </a:r>
            <a:r>
              <a:rPr lang="fr-BE" sz="800" i="1" dirty="0"/>
              <a:t>: </a:t>
            </a:r>
            <a:r>
              <a:rPr lang="fr-BE" sz="800" i="1" dirty="0" err="1"/>
              <a:t>Kruskall</a:t>
            </a:r>
            <a:r>
              <a:rPr lang="fr-BE" sz="800" i="1" dirty="0"/>
              <a:t>-Wallis</a:t>
            </a:r>
          </a:p>
        </p:txBody>
      </p:sp>
      <p:sp>
        <p:nvSpPr>
          <p:cNvPr id="17" name="ZoneTexte 16"/>
          <p:cNvSpPr txBox="1"/>
          <p:nvPr/>
        </p:nvSpPr>
        <p:spPr>
          <a:xfrm>
            <a:off x="11114241" y="3114872"/>
            <a:ext cx="1112364" cy="215444"/>
          </a:xfrm>
          <a:prstGeom prst="rect">
            <a:avLst/>
          </a:prstGeom>
          <a:noFill/>
        </p:spPr>
        <p:txBody>
          <a:bodyPr wrap="square" rtlCol="0">
            <a:spAutoFit/>
          </a:bodyPr>
          <a:lstStyle/>
          <a:p>
            <a:r>
              <a:rPr lang="fr-BE" sz="800" i="1" dirty="0" err="1"/>
              <a:t>Stats</a:t>
            </a:r>
            <a:r>
              <a:rPr lang="fr-BE" sz="800" i="1" dirty="0"/>
              <a:t>: </a:t>
            </a:r>
            <a:r>
              <a:rPr lang="fr-BE" sz="800" i="1" dirty="0" err="1"/>
              <a:t>Kruskall</a:t>
            </a:r>
            <a:r>
              <a:rPr lang="fr-BE" sz="800" i="1" dirty="0"/>
              <a:t>-Wallis</a:t>
            </a:r>
          </a:p>
        </p:txBody>
      </p:sp>
      <p:sp>
        <p:nvSpPr>
          <p:cNvPr id="18" name="ZoneTexte 17"/>
          <p:cNvSpPr txBox="1"/>
          <p:nvPr/>
        </p:nvSpPr>
        <p:spPr>
          <a:xfrm>
            <a:off x="10977937" y="6621125"/>
            <a:ext cx="1112364" cy="215444"/>
          </a:xfrm>
          <a:prstGeom prst="rect">
            <a:avLst/>
          </a:prstGeom>
          <a:noFill/>
        </p:spPr>
        <p:txBody>
          <a:bodyPr wrap="square" rtlCol="0">
            <a:spAutoFit/>
          </a:bodyPr>
          <a:lstStyle/>
          <a:p>
            <a:r>
              <a:rPr lang="fr-BE" sz="800" i="1" dirty="0" err="1"/>
              <a:t>Stats</a:t>
            </a:r>
            <a:r>
              <a:rPr lang="fr-BE" sz="800" i="1" dirty="0"/>
              <a:t>: </a:t>
            </a:r>
            <a:r>
              <a:rPr lang="fr-BE" sz="800" i="1" dirty="0" err="1"/>
              <a:t>Kruskall</a:t>
            </a:r>
            <a:r>
              <a:rPr lang="fr-BE" sz="800" i="1" dirty="0"/>
              <a:t>-Wallis</a:t>
            </a:r>
          </a:p>
        </p:txBody>
      </p:sp>
      <p:sp>
        <p:nvSpPr>
          <p:cNvPr id="19" name="ZoneTexte 18"/>
          <p:cNvSpPr txBox="1"/>
          <p:nvPr/>
        </p:nvSpPr>
        <p:spPr>
          <a:xfrm>
            <a:off x="339365" y="76050"/>
            <a:ext cx="1116902"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sz="2400" b="1" dirty="0" err="1">
                <a:solidFill>
                  <a:schemeClr val="tx1"/>
                </a:solidFill>
              </a:rPr>
              <a:t>Results</a:t>
            </a:r>
            <a:r>
              <a:rPr lang="fr-BE" sz="2400" b="1" dirty="0">
                <a:solidFill>
                  <a:schemeClr val="tx1"/>
                </a:solidFill>
              </a:rPr>
              <a:t> </a:t>
            </a:r>
          </a:p>
        </p:txBody>
      </p:sp>
      <p:sp>
        <p:nvSpPr>
          <p:cNvPr id="20" name="Rectangle 19"/>
          <p:cNvSpPr/>
          <p:nvPr/>
        </p:nvSpPr>
        <p:spPr>
          <a:xfrm>
            <a:off x="6240544" y="3531046"/>
            <a:ext cx="5803825" cy="3326954"/>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grpSp>
        <p:nvGrpSpPr>
          <p:cNvPr id="2" name="Group 3">
            <a:extLst>
              <a:ext uri="{FF2B5EF4-FFF2-40B4-BE49-F238E27FC236}">
                <a16:creationId xmlns:a16="http://schemas.microsoft.com/office/drawing/2014/main" id="{5FFDD139-77F8-C4A5-1F7B-5E1531CCAE10}"/>
              </a:ext>
            </a:extLst>
          </p:cNvPr>
          <p:cNvGrpSpPr>
            <a:grpSpLocks noChangeAspect="1"/>
          </p:cNvGrpSpPr>
          <p:nvPr/>
        </p:nvGrpSpPr>
        <p:grpSpPr bwMode="auto">
          <a:xfrm>
            <a:off x="3842141" y="-50038"/>
            <a:ext cx="2599934" cy="1747425"/>
            <a:chOff x="1564" y="653"/>
            <a:chExt cx="3004" cy="2019"/>
          </a:xfrm>
        </p:grpSpPr>
        <p:sp>
          <p:nvSpPr>
            <p:cNvPr id="5" name="AutoShape 2">
              <a:extLst>
                <a:ext uri="{FF2B5EF4-FFF2-40B4-BE49-F238E27FC236}">
                  <a16:creationId xmlns:a16="http://schemas.microsoft.com/office/drawing/2014/main" id="{092D1243-C428-64D5-4DE9-7D3C8C0E968E}"/>
                </a:ext>
              </a:extLst>
            </p:cNvPr>
            <p:cNvSpPr>
              <a:spLocks noChangeAspect="1" noChangeArrowheads="1" noTextEdit="1"/>
            </p:cNvSpPr>
            <p:nvPr/>
          </p:nvSpPr>
          <p:spPr bwMode="auto">
            <a:xfrm>
              <a:off x="1564" y="653"/>
              <a:ext cx="2998" cy="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a:p>
          </p:txBody>
        </p:sp>
        <p:pic>
          <p:nvPicPr>
            <p:cNvPr id="23556" name="Picture 4">
              <a:extLst>
                <a:ext uri="{FF2B5EF4-FFF2-40B4-BE49-F238E27FC236}">
                  <a16:creationId xmlns:a16="http://schemas.microsoft.com/office/drawing/2014/main" id="{CFFD6BAB-F853-5BFC-8B92-B6199E6FB824}"/>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l="49568" t="10698"/>
            <a:stretch/>
          </p:blipFill>
          <p:spPr bwMode="auto">
            <a:xfrm>
              <a:off x="3053" y="869"/>
              <a:ext cx="1515" cy="1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102922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3" grpId="0"/>
      <p:bldP spid="14" grpId="0"/>
      <p:bldP spid="16" grpId="0"/>
      <p:bldP spid="17" grpId="0"/>
      <p:bldP spid="18" grpId="0"/>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339365" y="76050"/>
            <a:ext cx="1423447"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sz="2400" b="1" dirty="0" err="1">
                <a:solidFill>
                  <a:schemeClr val="tx1"/>
                </a:solidFill>
              </a:rPr>
              <a:t>Results</a:t>
            </a:r>
            <a:endParaRPr lang="fr-BE" sz="2400" b="1" dirty="0">
              <a:solidFill>
                <a:schemeClr val="tx1"/>
              </a:solidFill>
            </a:endParaRPr>
          </a:p>
        </p:txBody>
      </p:sp>
      <p:graphicFrame>
        <p:nvGraphicFramePr>
          <p:cNvPr id="9" name="Objet 8"/>
          <p:cNvGraphicFramePr>
            <a:graphicFrameLocks noChangeAspect="1"/>
          </p:cNvGraphicFramePr>
          <p:nvPr>
            <p:extLst>
              <p:ext uri="{D42A27DB-BD31-4B8C-83A1-F6EECF244321}">
                <p14:modId xmlns:p14="http://schemas.microsoft.com/office/powerpoint/2010/main" val="2015728663"/>
              </p:ext>
            </p:extLst>
          </p:nvPr>
        </p:nvGraphicFramePr>
        <p:xfrm>
          <a:off x="339365" y="3151791"/>
          <a:ext cx="3621417" cy="2796472"/>
        </p:xfrm>
        <a:graphic>
          <a:graphicData uri="http://schemas.openxmlformats.org/presentationml/2006/ole">
            <mc:AlternateContent xmlns:mc="http://schemas.openxmlformats.org/markup-compatibility/2006">
              <mc:Choice xmlns:v="urn:schemas-microsoft-com:vml" Requires="v">
                <p:oleObj spid="_x0000_s2054" name="Prism 9" r:id="rId3" imgW="3860295" imgH="2982075" progId="Prism9.Document">
                  <p:embed/>
                </p:oleObj>
              </mc:Choice>
              <mc:Fallback>
                <p:oleObj name="Prism 9" r:id="rId3" imgW="3860295" imgH="2982075" progId="Prism9.Document">
                  <p:embed/>
                  <p:pic>
                    <p:nvPicPr>
                      <p:cNvPr id="9" name="Objet 8"/>
                      <p:cNvPicPr/>
                      <p:nvPr/>
                    </p:nvPicPr>
                    <p:blipFill>
                      <a:blip r:embed="rId4"/>
                      <a:stretch>
                        <a:fillRect/>
                      </a:stretch>
                    </p:blipFill>
                    <p:spPr>
                      <a:xfrm>
                        <a:off x="339365" y="3151791"/>
                        <a:ext cx="3621417" cy="2796472"/>
                      </a:xfrm>
                      <a:prstGeom prst="rect">
                        <a:avLst/>
                      </a:prstGeom>
                    </p:spPr>
                  </p:pic>
                </p:oleObj>
              </mc:Fallback>
            </mc:AlternateContent>
          </a:graphicData>
        </a:graphic>
      </p:graphicFrame>
      <p:graphicFrame>
        <p:nvGraphicFramePr>
          <p:cNvPr id="12" name="Objet 11"/>
          <p:cNvGraphicFramePr>
            <a:graphicFrameLocks noChangeAspect="1"/>
          </p:cNvGraphicFramePr>
          <p:nvPr>
            <p:extLst>
              <p:ext uri="{D42A27DB-BD31-4B8C-83A1-F6EECF244321}">
                <p14:modId xmlns:p14="http://schemas.microsoft.com/office/powerpoint/2010/main" val="408115257"/>
              </p:ext>
            </p:extLst>
          </p:nvPr>
        </p:nvGraphicFramePr>
        <p:xfrm>
          <a:off x="339365" y="537715"/>
          <a:ext cx="3661845" cy="2827691"/>
        </p:xfrm>
        <a:graphic>
          <a:graphicData uri="http://schemas.openxmlformats.org/presentationml/2006/ole">
            <mc:AlternateContent xmlns:mc="http://schemas.openxmlformats.org/markup-compatibility/2006">
              <mc:Choice xmlns:v="urn:schemas-microsoft-com:vml" Requires="v">
                <p:oleObj spid="_x0000_s2055" name="Prism 9" r:id="rId5" imgW="3860295" imgH="2982075" progId="Prism9.Document">
                  <p:embed/>
                </p:oleObj>
              </mc:Choice>
              <mc:Fallback>
                <p:oleObj name="Prism 9" r:id="rId5" imgW="3860295" imgH="2982075" progId="Prism9.Document">
                  <p:embed/>
                  <p:pic>
                    <p:nvPicPr>
                      <p:cNvPr id="12" name="Objet 11"/>
                      <p:cNvPicPr/>
                      <p:nvPr/>
                    </p:nvPicPr>
                    <p:blipFill>
                      <a:blip r:embed="rId6"/>
                      <a:stretch>
                        <a:fillRect/>
                      </a:stretch>
                    </p:blipFill>
                    <p:spPr>
                      <a:xfrm>
                        <a:off x="339365" y="537715"/>
                        <a:ext cx="3661845" cy="2827691"/>
                      </a:xfrm>
                      <a:prstGeom prst="rect">
                        <a:avLst/>
                      </a:prstGeom>
                    </p:spPr>
                  </p:pic>
                </p:oleObj>
              </mc:Fallback>
            </mc:AlternateContent>
          </a:graphicData>
        </a:graphic>
      </p:graphicFrame>
      <p:sp>
        <p:nvSpPr>
          <p:cNvPr id="10" name="ZoneTexte 9">
            <a:extLst>
              <a:ext uri="{FF2B5EF4-FFF2-40B4-BE49-F238E27FC236}">
                <a16:creationId xmlns:a16="http://schemas.microsoft.com/office/drawing/2014/main" id="{2D71E07D-7FEA-FC82-045E-08ED7BF88AA5}"/>
              </a:ext>
            </a:extLst>
          </p:cNvPr>
          <p:cNvSpPr txBox="1"/>
          <p:nvPr/>
        </p:nvSpPr>
        <p:spPr>
          <a:xfrm>
            <a:off x="339365" y="6032905"/>
            <a:ext cx="4028667"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indent="-285750" algn="ctr">
              <a:buFont typeface="Wingdings" panose="05000000000000000000" pitchFamily="2" charset="2"/>
              <a:buChar char="à"/>
            </a:pPr>
            <a:r>
              <a:rPr lang="fr-BE" dirty="0">
                <a:sym typeface="Wingdings" panose="05000000000000000000" pitchFamily="2" charset="2"/>
              </a:rPr>
              <a:t>Good </a:t>
            </a:r>
            <a:r>
              <a:rPr lang="fr-BE" b="1" dirty="0" err="1">
                <a:sym typeface="Wingdings" panose="05000000000000000000" pitchFamily="2" charset="2"/>
              </a:rPr>
              <a:t>correlation</a:t>
            </a:r>
            <a:r>
              <a:rPr lang="fr-BE" b="1" dirty="0">
                <a:sym typeface="Wingdings" panose="05000000000000000000" pitchFamily="2" charset="2"/>
              </a:rPr>
              <a:t> of CPA </a:t>
            </a:r>
            <a:r>
              <a:rPr lang="fr-BE" dirty="0">
                <a:sym typeface="Wingdings" panose="05000000000000000000" pitchFamily="2" charset="2"/>
              </a:rPr>
              <a:t>(</a:t>
            </a:r>
            <a:r>
              <a:rPr lang="fr-BE" dirty="0" err="1">
                <a:sym typeface="Wingdings" panose="05000000000000000000" pitchFamily="2" charset="2"/>
              </a:rPr>
              <a:t>scattered</a:t>
            </a:r>
            <a:r>
              <a:rPr lang="fr-BE" dirty="0">
                <a:sym typeface="Wingdings" panose="05000000000000000000" pitchFamily="2" charset="2"/>
              </a:rPr>
              <a:t>) </a:t>
            </a:r>
            <a:r>
              <a:rPr lang="fr-BE" dirty="0" err="1">
                <a:sym typeface="Wingdings" panose="05000000000000000000" pitchFamily="2" charset="2"/>
              </a:rPr>
              <a:t>with</a:t>
            </a:r>
            <a:r>
              <a:rPr lang="fr-BE" dirty="0">
                <a:sym typeface="Wingdings" panose="05000000000000000000" pitchFamily="2" charset="2"/>
              </a:rPr>
              <a:t> </a:t>
            </a:r>
            <a:r>
              <a:rPr lang="fr-BE" b="1" dirty="0" err="1">
                <a:sym typeface="Wingdings" panose="05000000000000000000" pitchFamily="2" charset="2"/>
              </a:rPr>
              <a:t>disease</a:t>
            </a:r>
            <a:r>
              <a:rPr lang="fr-BE" b="1" dirty="0">
                <a:sym typeface="Wingdings" panose="05000000000000000000" pitchFamily="2" charset="2"/>
              </a:rPr>
              <a:t> </a:t>
            </a:r>
            <a:r>
              <a:rPr lang="fr-BE" b="1" dirty="0" err="1">
                <a:sym typeface="Wingdings" panose="05000000000000000000" pitchFamily="2" charset="2"/>
              </a:rPr>
              <a:t>severity</a:t>
            </a:r>
            <a:endParaRPr lang="fr-BE" dirty="0">
              <a:sym typeface="Wingdings" panose="05000000000000000000" pitchFamily="2" charset="2"/>
            </a:endParaRPr>
          </a:p>
        </p:txBody>
      </p:sp>
      <p:graphicFrame>
        <p:nvGraphicFramePr>
          <p:cNvPr id="15" name="Objet 14">
            <a:extLst>
              <a:ext uri="{FF2B5EF4-FFF2-40B4-BE49-F238E27FC236}">
                <a16:creationId xmlns:a16="http://schemas.microsoft.com/office/drawing/2014/main" id="{A611DB83-3567-1E25-2ED4-4C726E7B9DAB}"/>
              </a:ext>
            </a:extLst>
          </p:cNvPr>
          <p:cNvGraphicFramePr>
            <a:graphicFrameLocks noChangeAspect="1"/>
          </p:cNvGraphicFramePr>
          <p:nvPr>
            <p:extLst>
              <p:ext uri="{D42A27DB-BD31-4B8C-83A1-F6EECF244321}">
                <p14:modId xmlns:p14="http://schemas.microsoft.com/office/powerpoint/2010/main" val="342315374"/>
              </p:ext>
            </p:extLst>
          </p:nvPr>
        </p:nvGraphicFramePr>
        <p:xfrm>
          <a:off x="7545723" y="537715"/>
          <a:ext cx="3317010" cy="2614076"/>
        </p:xfrm>
        <a:graphic>
          <a:graphicData uri="http://schemas.openxmlformats.org/presentationml/2006/ole">
            <mc:AlternateContent xmlns:mc="http://schemas.openxmlformats.org/markup-compatibility/2006">
              <mc:Choice xmlns:v="urn:schemas-microsoft-com:vml" Requires="v">
                <p:oleObj spid="_x0000_s2056" name="Prism 9" r:id="rId7" imgW="3782505" imgH="2982075" progId="Prism9.Document">
                  <p:embed/>
                </p:oleObj>
              </mc:Choice>
              <mc:Fallback>
                <p:oleObj name="Prism 9" r:id="rId7" imgW="3782505" imgH="2982075" progId="Prism9.Document">
                  <p:embed/>
                  <p:pic>
                    <p:nvPicPr>
                      <p:cNvPr id="10" name="Objet 9"/>
                      <p:cNvPicPr/>
                      <p:nvPr/>
                    </p:nvPicPr>
                    <p:blipFill>
                      <a:blip r:embed="rId8"/>
                      <a:stretch>
                        <a:fillRect/>
                      </a:stretch>
                    </p:blipFill>
                    <p:spPr>
                      <a:xfrm>
                        <a:off x="7545723" y="537715"/>
                        <a:ext cx="3317010" cy="2614076"/>
                      </a:xfrm>
                      <a:prstGeom prst="rect">
                        <a:avLst/>
                      </a:prstGeom>
                    </p:spPr>
                  </p:pic>
                </p:oleObj>
              </mc:Fallback>
            </mc:AlternateContent>
          </a:graphicData>
        </a:graphic>
      </p:graphicFrame>
      <p:graphicFrame>
        <p:nvGraphicFramePr>
          <p:cNvPr id="16" name="Objet 15">
            <a:extLst>
              <a:ext uri="{FF2B5EF4-FFF2-40B4-BE49-F238E27FC236}">
                <a16:creationId xmlns:a16="http://schemas.microsoft.com/office/drawing/2014/main" id="{5A3E76AA-D4F0-2DBF-5F15-85B2EF55144A}"/>
              </a:ext>
            </a:extLst>
          </p:cNvPr>
          <p:cNvGraphicFramePr>
            <a:graphicFrameLocks noChangeAspect="1"/>
          </p:cNvGraphicFramePr>
          <p:nvPr>
            <p:extLst>
              <p:ext uri="{D42A27DB-BD31-4B8C-83A1-F6EECF244321}">
                <p14:modId xmlns:p14="http://schemas.microsoft.com/office/powerpoint/2010/main" val="607292058"/>
              </p:ext>
            </p:extLst>
          </p:nvPr>
        </p:nvGraphicFramePr>
        <p:xfrm>
          <a:off x="7545723" y="3429000"/>
          <a:ext cx="3317010" cy="2614076"/>
        </p:xfrm>
        <a:graphic>
          <a:graphicData uri="http://schemas.openxmlformats.org/presentationml/2006/ole">
            <mc:AlternateContent xmlns:mc="http://schemas.openxmlformats.org/markup-compatibility/2006">
              <mc:Choice xmlns:v="urn:schemas-microsoft-com:vml" Requires="v">
                <p:oleObj spid="_x0000_s2057" name="Prism 9" r:id="rId9" imgW="3782505" imgH="2982075" progId="Prism9.Document">
                  <p:embed/>
                </p:oleObj>
              </mc:Choice>
              <mc:Fallback>
                <p:oleObj name="Prism 9" r:id="rId9" imgW="3782505" imgH="2982075" progId="Prism9.Document">
                  <p:embed/>
                  <p:pic>
                    <p:nvPicPr>
                      <p:cNvPr id="13" name="Objet 12"/>
                      <p:cNvPicPr/>
                      <p:nvPr/>
                    </p:nvPicPr>
                    <p:blipFill>
                      <a:blip r:embed="rId10"/>
                      <a:stretch>
                        <a:fillRect/>
                      </a:stretch>
                    </p:blipFill>
                    <p:spPr>
                      <a:xfrm>
                        <a:off x="7545723" y="3429000"/>
                        <a:ext cx="3317010" cy="2614076"/>
                      </a:xfrm>
                      <a:prstGeom prst="rect">
                        <a:avLst/>
                      </a:prstGeom>
                    </p:spPr>
                  </p:pic>
                </p:oleObj>
              </mc:Fallback>
            </mc:AlternateContent>
          </a:graphicData>
        </a:graphic>
      </p:graphicFrame>
      <p:sp>
        <p:nvSpPr>
          <p:cNvPr id="17" name="ZoneTexte 16">
            <a:extLst>
              <a:ext uri="{FF2B5EF4-FFF2-40B4-BE49-F238E27FC236}">
                <a16:creationId xmlns:a16="http://schemas.microsoft.com/office/drawing/2014/main" id="{55C7FA33-203D-5E88-1741-39DC154A28F0}"/>
              </a:ext>
            </a:extLst>
          </p:cNvPr>
          <p:cNvSpPr txBox="1"/>
          <p:nvPr/>
        </p:nvSpPr>
        <p:spPr>
          <a:xfrm>
            <a:off x="7300189" y="6043286"/>
            <a:ext cx="4028667"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285750" indent="-285750" algn="ctr">
              <a:buFont typeface="Wingdings" panose="05000000000000000000" pitchFamily="2" charset="2"/>
              <a:buChar char="à"/>
            </a:pPr>
            <a:r>
              <a:rPr lang="fr-BE" dirty="0">
                <a:sym typeface="Wingdings" panose="05000000000000000000" pitchFamily="2" charset="2"/>
              </a:rPr>
              <a:t>No </a:t>
            </a:r>
            <a:r>
              <a:rPr lang="fr-BE" dirty="0" err="1">
                <a:sym typeface="Wingdings" panose="05000000000000000000" pitchFamily="2" charset="2"/>
              </a:rPr>
              <a:t>significant</a:t>
            </a:r>
            <a:r>
              <a:rPr lang="fr-BE" dirty="0">
                <a:sym typeface="Wingdings" panose="05000000000000000000" pitchFamily="2" charset="2"/>
              </a:rPr>
              <a:t> </a:t>
            </a:r>
            <a:r>
              <a:rPr lang="fr-BE" dirty="0" err="1">
                <a:sym typeface="Wingdings" panose="05000000000000000000" pitchFamily="2" charset="2"/>
              </a:rPr>
              <a:t>correlation</a:t>
            </a:r>
            <a:r>
              <a:rPr lang="fr-BE" dirty="0">
                <a:sym typeface="Wingdings" panose="05000000000000000000" pitchFamily="2" charset="2"/>
              </a:rPr>
              <a:t> of CPA </a:t>
            </a:r>
            <a:r>
              <a:rPr lang="fr-BE" dirty="0" err="1">
                <a:sym typeface="Wingdings" panose="05000000000000000000" pitchFamily="2" charset="2"/>
              </a:rPr>
              <a:t>with</a:t>
            </a:r>
            <a:r>
              <a:rPr lang="fr-BE" dirty="0">
                <a:sym typeface="Wingdings" panose="05000000000000000000" pitchFamily="2" charset="2"/>
              </a:rPr>
              <a:t> </a:t>
            </a:r>
            <a:r>
              <a:rPr lang="fr-BE" b="1" dirty="0">
                <a:sym typeface="Wingdings" panose="05000000000000000000" pitchFamily="2" charset="2"/>
              </a:rPr>
              <a:t>MV duration</a:t>
            </a:r>
          </a:p>
        </p:txBody>
      </p:sp>
      <p:sp>
        <p:nvSpPr>
          <p:cNvPr id="18" name="ZoneTexte 17">
            <a:extLst>
              <a:ext uri="{FF2B5EF4-FFF2-40B4-BE49-F238E27FC236}">
                <a16:creationId xmlns:a16="http://schemas.microsoft.com/office/drawing/2014/main" id="{47A9EB79-4098-DE4D-6AF6-5ACC8D6FBF3D}"/>
              </a:ext>
            </a:extLst>
          </p:cNvPr>
          <p:cNvSpPr txBox="1"/>
          <p:nvPr/>
        </p:nvSpPr>
        <p:spPr>
          <a:xfrm>
            <a:off x="3784600" y="115689"/>
            <a:ext cx="48768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BE" dirty="0" err="1"/>
              <a:t>Correlation</a:t>
            </a:r>
            <a:r>
              <a:rPr lang="fr-BE" dirty="0"/>
              <a:t> </a:t>
            </a:r>
            <a:r>
              <a:rPr lang="fr-BE" dirty="0" err="1"/>
              <a:t>with</a:t>
            </a:r>
            <a:r>
              <a:rPr lang="fr-BE" dirty="0"/>
              <a:t> </a:t>
            </a:r>
            <a:r>
              <a:rPr lang="fr-BE" dirty="0" err="1"/>
              <a:t>disease</a:t>
            </a:r>
            <a:r>
              <a:rPr lang="fr-BE" dirty="0"/>
              <a:t> </a:t>
            </a:r>
            <a:r>
              <a:rPr lang="fr-BE" dirty="0" err="1"/>
              <a:t>severity</a:t>
            </a:r>
            <a:r>
              <a:rPr lang="fr-BE" dirty="0"/>
              <a:t> - duration</a:t>
            </a:r>
          </a:p>
        </p:txBody>
      </p:sp>
    </p:spTree>
    <p:extLst>
      <p:ext uri="{BB962C8B-B14F-4D97-AF65-F5344CB8AC3E}">
        <p14:creationId xmlns:p14="http://schemas.microsoft.com/office/powerpoint/2010/main" val="3487291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847898"/>
            <a:ext cx="10515600" cy="5329065"/>
          </a:xfrm>
        </p:spPr>
        <p:txBody>
          <a:bodyPr>
            <a:normAutofit/>
          </a:bodyPr>
          <a:lstStyle/>
          <a:p>
            <a:pPr marL="514350" indent="-514350">
              <a:buAutoNum type="arabicPeriod"/>
            </a:pPr>
            <a:r>
              <a:rPr lang="fr-BE" sz="2400" dirty="0"/>
              <a:t>PSR </a:t>
            </a:r>
            <a:r>
              <a:rPr lang="fr-BE" sz="2400" dirty="0" err="1"/>
              <a:t>staining</a:t>
            </a:r>
            <a:r>
              <a:rPr lang="fr-BE" sz="2400" dirty="0"/>
              <a:t> </a:t>
            </a:r>
            <a:r>
              <a:rPr lang="fr-BE" sz="2400" dirty="0" err="1"/>
              <a:t>allows</a:t>
            </a:r>
            <a:r>
              <a:rPr lang="fr-BE" sz="2400" dirty="0"/>
              <a:t> </a:t>
            </a:r>
            <a:r>
              <a:rPr lang="fr-BE" sz="2400" dirty="0" err="1"/>
              <a:t>robust</a:t>
            </a:r>
            <a:r>
              <a:rPr lang="fr-BE" sz="2400" dirty="0"/>
              <a:t> and </a:t>
            </a:r>
            <a:r>
              <a:rPr lang="fr-BE" sz="2400" dirty="0" err="1"/>
              <a:t>reliable</a:t>
            </a:r>
            <a:r>
              <a:rPr lang="fr-BE" sz="2400" dirty="0"/>
              <a:t> quantification of </a:t>
            </a:r>
            <a:r>
              <a:rPr lang="fr-BE" sz="2400" dirty="0" err="1"/>
              <a:t>collagen</a:t>
            </a:r>
            <a:r>
              <a:rPr lang="fr-BE" sz="2400" dirty="0"/>
              <a:t> </a:t>
            </a:r>
            <a:r>
              <a:rPr lang="fr-BE" sz="2400" dirty="0" err="1"/>
              <a:t>deposition</a:t>
            </a:r>
            <a:r>
              <a:rPr lang="fr-BE" sz="2400" dirty="0"/>
              <a:t> in </a:t>
            </a:r>
            <a:r>
              <a:rPr lang="fr-BE" sz="2400" dirty="0" err="1"/>
              <a:t>human</a:t>
            </a:r>
            <a:r>
              <a:rPr lang="fr-BE" sz="2400" dirty="0"/>
              <a:t> </a:t>
            </a:r>
            <a:r>
              <a:rPr lang="fr-BE" sz="2400" dirty="0" err="1"/>
              <a:t>lung</a:t>
            </a:r>
            <a:r>
              <a:rPr lang="fr-BE" sz="2400" dirty="0"/>
              <a:t> tissue and </a:t>
            </a:r>
            <a:r>
              <a:rPr lang="fr-BE" sz="2400" dirty="0" err="1"/>
              <a:t>allows</a:t>
            </a:r>
            <a:r>
              <a:rPr lang="fr-BE" sz="2400" dirty="0"/>
              <a:t> to </a:t>
            </a:r>
            <a:r>
              <a:rPr lang="fr-BE" sz="2400" dirty="0" err="1"/>
              <a:t>distinguish</a:t>
            </a:r>
            <a:r>
              <a:rPr lang="fr-BE" sz="2400" dirty="0"/>
              <a:t> </a:t>
            </a:r>
            <a:r>
              <a:rPr lang="fr-BE" sz="2400" dirty="0" err="1"/>
              <a:t>between</a:t>
            </a:r>
            <a:r>
              <a:rPr lang="fr-BE" sz="2400" dirty="0"/>
              <a:t> « compact » (</a:t>
            </a:r>
            <a:r>
              <a:rPr lang="fr-BE" sz="2400" dirty="0" err="1"/>
              <a:t>old</a:t>
            </a:r>
            <a:r>
              <a:rPr lang="fr-BE" sz="2400" dirty="0"/>
              <a:t>) and « </a:t>
            </a:r>
            <a:r>
              <a:rPr lang="fr-BE" sz="2400" dirty="0" err="1"/>
              <a:t>scattered</a:t>
            </a:r>
            <a:r>
              <a:rPr lang="fr-BE" sz="2400" dirty="0"/>
              <a:t> » (</a:t>
            </a:r>
            <a:r>
              <a:rPr lang="fr-BE" sz="2400" dirty="0" err="1"/>
              <a:t>young</a:t>
            </a:r>
            <a:r>
              <a:rPr lang="fr-BE" sz="2400" dirty="0"/>
              <a:t>) </a:t>
            </a:r>
            <a:r>
              <a:rPr lang="fr-BE" sz="2400" dirty="0" err="1"/>
              <a:t>collagen</a:t>
            </a:r>
            <a:r>
              <a:rPr lang="fr-BE" sz="2400" dirty="0"/>
              <a:t> </a:t>
            </a:r>
            <a:r>
              <a:rPr lang="fr-BE" sz="2400" dirty="0" err="1"/>
              <a:t>fibers</a:t>
            </a:r>
            <a:endParaRPr lang="fr-BE" sz="2400" dirty="0"/>
          </a:p>
          <a:p>
            <a:pPr marL="514350" indent="-514350">
              <a:buAutoNum type="arabicPeriod"/>
            </a:pPr>
            <a:endParaRPr lang="fr-BE" sz="2400" dirty="0"/>
          </a:p>
          <a:p>
            <a:pPr marL="514350" indent="-514350">
              <a:buAutoNum type="arabicPeriod"/>
            </a:pPr>
            <a:r>
              <a:rPr lang="fr-BE" dirty="0"/>
              <a:t>Total </a:t>
            </a:r>
            <a:r>
              <a:rPr lang="fr-BE" b="1" dirty="0"/>
              <a:t>CPA (all </a:t>
            </a:r>
            <a:r>
              <a:rPr lang="fr-BE" b="1" dirty="0" err="1"/>
              <a:t>collagen</a:t>
            </a:r>
            <a:r>
              <a:rPr lang="fr-BE" b="1" dirty="0"/>
              <a:t> </a:t>
            </a:r>
            <a:r>
              <a:rPr lang="fr-BE" b="1" dirty="0" err="1"/>
              <a:t>fibers</a:t>
            </a:r>
            <a:r>
              <a:rPr lang="fr-BE" b="1" dirty="0"/>
              <a:t>) </a:t>
            </a:r>
            <a:r>
              <a:rPr lang="fr-BE" b="1" dirty="0" err="1"/>
              <a:t>increases</a:t>
            </a:r>
            <a:r>
              <a:rPr lang="fr-BE" b="1" dirty="0"/>
              <a:t> </a:t>
            </a:r>
            <a:r>
              <a:rPr lang="fr-BE" dirty="0"/>
              <a:t>in </a:t>
            </a:r>
            <a:r>
              <a:rPr lang="fr-BE" b="1" dirty="0"/>
              <a:t>ARDS </a:t>
            </a:r>
            <a:r>
              <a:rPr lang="fr-BE" b="1" dirty="0" err="1"/>
              <a:t>compared</a:t>
            </a:r>
            <a:r>
              <a:rPr lang="fr-BE" b="1" dirty="0"/>
              <a:t> to </a:t>
            </a:r>
            <a:r>
              <a:rPr lang="fr-BE" b="1" dirty="0" err="1"/>
              <a:t>controls</a:t>
            </a:r>
            <a:endParaRPr lang="fr-BE" b="1" dirty="0"/>
          </a:p>
          <a:p>
            <a:pPr lvl="1"/>
            <a:r>
              <a:rPr lang="fr-BE" sz="1800" b="1" dirty="0"/>
              <a:t>No </a:t>
            </a:r>
            <a:r>
              <a:rPr lang="fr-BE" sz="1800" b="1" dirty="0" err="1"/>
              <a:t>difference</a:t>
            </a:r>
            <a:r>
              <a:rPr lang="fr-BE" sz="1800" b="1" dirty="0"/>
              <a:t> </a:t>
            </a:r>
            <a:r>
              <a:rPr lang="fr-BE" sz="1800" b="1" dirty="0" err="1"/>
              <a:t>between</a:t>
            </a:r>
            <a:r>
              <a:rPr lang="fr-BE" sz="1800" b="1" dirty="0"/>
              <a:t> COVID-</a:t>
            </a:r>
            <a:r>
              <a:rPr lang="fr-BE" sz="1800" b="1" dirty="0" err="1"/>
              <a:t>related</a:t>
            </a:r>
            <a:r>
              <a:rPr lang="fr-BE" sz="1800" b="1" dirty="0"/>
              <a:t> and COVID-</a:t>
            </a:r>
            <a:r>
              <a:rPr lang="fr-BE" sz="1800" b="1" dirty="0" err="1"/>
              <a:t>unrelated</a:t>
            </a:r>
            <a:r>
              <a:rPr lang="fr-BE" sz="1800" b="1" dirty="0"/>
              <a:t> ARDS</a:t>
            </a:r>
          </a:p>
          <a:p>
            <a:pPr lvl="1"/>
            <a:endParaRPr lang="fr-BE" sz="1800" dirty="0"/>
          </a:p>
          <a:p>
            <a:pPr marL="514350" indent="-514350">
              <a:buFont typeface="+mj-lt"/>
              <a:buAutoNum type="arabicPeriod"/>
            </a:pPr>
            <a:r>
              <a:rPr lang="fr-BE" sz="2400" dirty="0" err="1"/>
              <a:t>Dramatic</a:t>
            </a:r>
            <a:r>
              <a:rPr lang="fr-BE" sz="2400" dirty="0"/>
              <a:t> </a:t>
            </a:r>
            <a:r>
              <a:rPr lang="fr-BE" sz="2400" b="1" dirty="0" err="1"/>
              <a:t>increase</a:t>
            </a:r>
            <a:r>
              <a:rPr lang="fr-BE" sz="2400" b="1" dirty="0"/>
              <a:t> of « </a:t>
            </a:r>
            <a:r>
              <a:rPr lang="fr-BE" sz="2400" b="1" dirty="0" err="1"/>
              <a:t>scattered</a:t>
            </a:r>
            <a:r>
              <a:rPr lang="fr-BE" sz="2400" b="1" dirty="0"/>
              <a:t> » (</a:t>
            </a:r>
            <a:r>
              <a:rPr lang="fr-BE" sz="2400" b="1" dirty="0" err="1"/>
              <a:t>young</a:t>
            </a:r>
            <a:r>
              <a:rPr lang="fr-BE" sz="2400" b="1" dirty="0"/>
              <a:t>) </a:t>
            </a:r>
            <a:r>
              <a:rPr lang="fr-BE" sz="2400" b="1" dirty="0" err="1"/>
              <a:t>fibers</a:t>
            </a:r>
            <a:r>
              <a:rPr lang="fr-BE" sz="2400" dirty="0"/>
              <a:t> </a:t>
            </a:r>
            <a:r>
              <a:rPr lang="fr-BE" sz="2400" b="1" dirty="0"/>
              <a:t>in all ARDS patients</a:t>
            </a:r>
            <a:r>
              <a:rPr lang="fr-BE" sz="2400" dirty="0"/>
              <a:t>, </a:t>
            </a:r>
            <a:r>
              <a:rPr lang="fr-BE" sz="2400" dirty="0" err="1"/>
              <a:t>with</a:t>
            </a:r>
            <a:r>
              <a:rPr lang="fr-BE" sz="2400" dirty="0"/>
              <a:t> no </a:t>
            </a:r>
            <a:r>
              <a:rPr lang="fr-BE" sz="2400" b="1" dirty="0" err="1"/>
              <a:t>significant</a:t>
            </a:r>
            <a:r>
              <a:rPr lang="fr-BE" sz="2400" b="1" dirty="0"/>
              <a:t> </a:t>
            </a:r>
            <a:r>
              <a:rPr lang="fr-BE" sz="2400" b="1" dirty="0" err="1"/>
              <a:t>difference</a:t>
            </a:r>
            <a:r>
              <a:rPr lang="fr-BE" sz="2400" b="1" dirty="0"/>
              <a:t> </a:t>
            </a:r>
            <a:r>
              <a:rPr lang="fr-BE" sz="2400" b="1" dirty="0" err="1"/>
              <a:t>between</a:t>
            </a:r>
            <a:r>
              <a:rPr lang="fr-BE" sz="2400" b="1" dirty="0"/>
              <a:t> COVID-</a:t>
            </a:r>
            <a:r>
              <a:rPr lang="fr-BE" sz="2400" b="1" dirty="0" err="1"/>
              <a:t>related</a:t>
            </a:r>
            <a:r>
              <a:rPr lang="fr-BE" sz="2400" b="1" dirty="0"/>
              <a:t> or -</a:t>
            </a:r>
            <a:r>
              <a:rPr lang="fr-BE" sz="2400" b="1" dirty="0" err="1"/>
              <a:t>unrelated</a:t>
            </a:r>
            <a:r>
              <a:rPr lang="fr-BE" sz="2400" b="1" dirty="0"/>
              <a:t> ARDS</a:t>
            </a:r>
          </a:p>
          <a:p>
            <a:pPr lvl="1"/>
            <a:endParaRPr lang="fr-BE" sz="1800" b="1" dirty="0"/>
          </a:p>
          <a:p>
            <a:pPr marL="514350" indent="-514350">
              <a:buFont typeface="+mj-lt"/>
              <a:buAutoNum type="arabicPeriod"/>
            </a:pPr>
            <a:r>
              <a:rPr lang="fr-BE" sz="2600" dirty="0" err="1"/>
              <a:t>Scattered</a:t>
            </a:r>
            <a:r>
              <a:rPr lang="fr-BE" sz="2600" dirty="0"/>
              <a:t> </a:t>
            </a:r>
            <a:r>
              <a:rPr lang="fr-BE" sz="2600" dirty="0" err="1"/>
              <a:t>fibers</a:t>
            </a:r>
            <a:r>
              <a:rPr lang="fr-BE" sz="2600" dirty="0"/>
              <a:t> </a:t>
            </a:r>
            <a:r>
              <a:rPr lang="fr-BE" sz="2600" b="1" dirty="0" err="1"/>
              <a:t>correlate</a:t>
            </a:r>
            <a:r>
              <a:rPr lang="fr-BE" sz="2600" b="1" dirty="0"/>
              <a:t> </a:t>
            </a:r>
            <a:r>
              <a:rPr lang="fr-BE" sz="2600" b="1" dirty="0" err="1"/>
              <a:t>with</a:t>
            </a:r>
            <a:r>
              <a:rPr lang="fr-BE" sz="2600" b="1" dirty="0"/>
              <a:t> </a:t>
            </a:r>
            <a:r>
              <a:rPr lang="fr-BE" sz="2600" b="1" dirty="0" err="1"/>
              <a:t>disease</a:t>
            </a:r>
            <a:r>
              <a:rPr lang="fr-BE" sz="2600" b="1" dirty="0"/>
              <a:t> </a:t>
            </a:r>
            <a:r>
              <a:rPr lang="fr-BE" sz="2600" b="1" dirty="0" err="1"/>
              <a:t>severity</a:t>
            </a:r>
            <a:r>
              <a:rPr lang="fr-BE" sz="2600" b="1" dirty="0"/>
              <a:t> </a:t>
            </a:r>
            <a:r>
              <a:rPr lang="fr-BE" sz="2600" dirty="0"/>
              <a:t>in all ARDS patients</a:t>
            </a:r>
          </a:p>
          <a:p>
            <a:pPr lvl="1"/>
            <a:r>
              <a:rPr lang="fr-BE" sz="2200" dirty="0"/>
              <a:t>No </a:t>
            </a:r>
            <a:r>
              <a:rPr lang="fr-BE" sz="2200" dirty="0" err="1"/>
              <a:t>correlation</a:t>
            </a:r>
            <a:r>
              <a:rPr lang="fr-BE" sz="2200" dirty="0"/>
              <a:t> </a:t>
            </a:r>
            <a:r>
              <a:rPr lang="fr-BE" sz="2200" dirty="0" err="1"/>
              <a:t>with</a:t>
            </a:r>
            <a:r>
              <a:rPr lang="fr-BE" sz="2200" dirty="0"/>
              <a:t> </a:t>
            </a:r>
            <a:r>
              <a:rPr lang="fr-BE" sz="2200" dirty="0" err="1"/>
              <a:t>disease</a:t>
            </a:r>
            <a:r>
              <a:rPr lang="fr-BE" sz="2200" dirty="0"/>
              <a:t>/MV duration</a:t>
            </a:r>
          </a:p>
          <a:p>
            <a:pPr marL="0" indent="0">
              <a:buNone/>
            </a:pPr>
            <a:endParaRPr lang="fr-BE" sz="2600" dirty="0"/>
          </a:p>
          <a:p>
            <a:pPr marL="514350" indent="-514350">
              <a:buFont typeface="+mj-lt"/>
              <a:buAutoNum type="arabicPeriod"/>
            </a:pPr>
            <a:endParaRPr lang="fr-BE" dirty="0"/>
          </a:p>
        </p:txBody>
      </p:sp>
      <p:sp>
        <p:nvSpPr>
          <p:cNvPr id="4" name="ZoneTexte 3"/>
          <p:cNvSpPr txBox="1"/>
          <p:nvPr/>
        </p:nvSpPr>
        <p:spPr>
          <a:xfrm>
            <a:off x="339365" y="76050"/>
            <a:ext cx="1866507"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sz="2400" b="1" dirty="0">
                <a:solidFill>
                  <a:schemeClr val="tx1"/>
                </a:solidFill>
              </a:rPr>
              <a:t>Conclusions</a:t>
            </a:r>
          </a:p>
        </p:txBody>
      </p:sp>
      <p:sp>
        <p:nvSpPr>
          <p:cNvPr id="2" name="ZoneTexte 1"/>
          <p:cNvSpPr txBox="1"/>
          <p:nvPr/>
        </p:nvSpPr>
        <p:spPr>
          <a:xfrm>
            <a:off x="2205872" y="5997863"/>
            <a:ext cx="7352146"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BE" b="1" dirty="0" err="1"/>
              <a:t>Fibrosis</a:t>
            </a:r>
            <a:r>
              <a:rPr lang="fr-BE" b="1" dirty="0"/>
              <a:t> in COVID-</a:t>
            </a:r>
            <a:r>
              <a:rPr lang="fr-BE" b="1" dirty="0" err="1"/>
              <a:t>related</a:t>
            </a:r>
            <a:r>
              <a:rPr lang="fr-BE" b="1" dirty="0"/>
              <a:t> ARDS </a:t>
            </a:r>
            <a:r>
              <a:rPr lang="fr-BE" b="1" dirty="0" err="1"/>
              <a:t>does</a:t>
            </a:r>
            <a:r>
              <a:rPr lang="fr-BE" b="1" dirty="0"/>
              <a:t> not </a:t>
            </a:r>
            <a:r>
              <a:rPr lang="fr-BE" b="1" dirty="0" err="1"/>
              <a:t>seem</a:t>
            </a:r>
            <a:r>
              <a:rPr lang="fr-BE" b="1" dirty="0"/>
              <a:t> </a:t>
            </a:r>
            <a:r>
              <a:rPr lang="fr-BE" b="1" dirty="0" err="1"/>
              <a:t>accelerated</a:t>
            </a:r>
            <a:r>
              <a:rPr lang="fr-BE" b="1" dirty="0"/>
              <a:t> or more extensive in </a:t>
            </a:r>
            <a:r>
              <a:rPr lang="fr-BE" b="1" dirty="0" err="1"/>
              <a:t>comparison</a:t>
            </a:r>
            <a:r>
              <a:rPr lang="fr-BE" b="1" dirty="0"/>
              <a:t> </a:t>
            </a:r>
            <a:r>
              <a:rPr lang="fr-BE" b="1" dirty="0" err="1"/>
              <a:t>with</a:t>
            </a:r>
            <a:r>
              <a:rPr lang="fr-BE" b="1" dirty="0"/>
              <a:t> COVID-</a:t>
            </a:r>
            <a:r>
              <a:rPr lang="fr-BE" b="1" dirty="0" err="1"/>
              <a:t>unrelated</a:t>
            </a:r>
            <a:r>
              <a:rPr lang="fr-BE" b="1" dirty="0"/>
              <a:t> ARDS</a:t>
            </a:r>
            <a:endParaRPr lang="fr-BE" dirty="0"/>
          </a:p>
        </p:txBody>
      </p:sp>
    </p:spTree>
    <p:extLst>
      <p:ext uri="{BB962C8B-B14F-4D97-AF65-F5344CB8AC3E}">
        <p14:creationId xmlns:p14="http://schemas.microsoft.com/office/powerpoint/2010/main" val="2748229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5410642" y="4981389"/>
            <a:ext cx="5257359" cy="1038746"/>
          </a:xfrm>
          <a:prstGeom prst="rect">
            <a:avLst/>
          </a:prstGeom>
          <a:noFill/>
        </p:spPr>
        <p:txBody>
          <a:bodyPr wrap="square" rtlCol="0">
            <a:spAutoFit/>
          </a:bodyPr>
          <a:lstStyle/>
          <a:p>
            <a:r>
              <a:rPr lang="fr-BE" sz="1650" dirty="0" err="1">
                <a:solidFill>
                  <a:schemeClr val="accent1">
                    <a:lumMod val="50000"/>
                  </a:schemeClr>
                </a:solidFill>
              </a:rPr>
              <a:t>Fundings</a:t>
            </a:r>
            <a:r>
              <a:rPr lang="fr-BE" sz="1650" dirty="0">
                <a:solidFill>
                  <a:schemeClr val="accent1">
                    <a:lumMod val="50000"/>
                  </a:schemeClr>
                </a:solidFill>
              </a:rPr>
              <a:t>:</a:t>
            </a:r>
          </a:p>
          <a:p>
            <a:pPr marL="557213" lvl="1" indent="-214313">
              <a:buFont typeface="Arial" panose="020B0604020202020204" pitchFamily="34" charset="0"/>
              <a:buChar char="•"/>
            </a:pPr>
            <a:r>
              <a:rPr lang="fr-BE" sz="1425" dirty="0">
                <a:solidFill>
                  <a:schemeClr val="accent1">
                    <a:lumMod val="50000"/>
                  </a:schemeClr>
                </a:solidFill>
              </a:rPr>
              <a:t>Fondation Nationale pour la Recherche Scientifique </a:t>
            </a:r>
          </a:p>
          <a:p>
            <a:pPr marL="342900" lvl="1"/>
            <a:r>
              <a:rPr lang="fr-BE" sz="1425" dirty="0">
                <a:solidFill>
                  <a:schemeClr val="accent1">
                    <a:lumMod val="50000"/>
                  </a:schemeClr>
                </a:solidFill>
              </a:rPr>
              <a:t>	</a:t>
            </a:r>
            <a:endParaRPr lang="fr-BE" sz="1650" dirty="0">
              <a:solidFill>
                <a:schemeClr val="accent1">
                  <a:lumMod val="50000"/>
                </a:schemeClr>
              </a:solidFill>
            </a:endParaRPr>
          </a:p>
          <a:p>
            <a:pPr marL="557213" lvl="1" indent="-214313">
              <a:buFont typeface="Arial" panose="020B0604020202020204" pitchFamily="34" charset="0"/>
              <a:buChar char="•"/>
            </a:pPr>
            <a:endParaRPr lang="fr-BE" sz="1650" dirty="0">
              <a:solidFill>
                <a:schemeClr val="accent1">
                  <a:lumMod val="50000"/>
                </a:schemeClr>
              </a:solidFill>
            </a:endParaRPr>
          </a:p>
        </p:txBody>
      </p:sp>
      <p:sp>
        <p:nvSpPr>
          <p:cNvPr id="3" name="Espace réservé du contenu 2">
            <a:extLst>
              <a:ext uri="{FF2B5EF4-FFF2-40B4-BE49-F238E27FC236}">
                <a16:creationId xmlns:a16="http://schemas.microsoft.com/office/drawing/2014/main" id="{5D6802EF-53E7-44E9-8AED-63C58563D31F}"/>
              </a:ext>
            </a:extLst>
          </p:cNvPr>
          <p:cNvSpPr>
            <a:spLocks noGrp="1"/>
          </p:cNvSpPr>
          <p:nvPr>
            <p:ph idx="1"/>
          </p:nvPr>
        </p:nvSpPr>
        <p:spPr>
          <a:xfrm>
            <a:off x="838200" y="1454458"/>
            <a:ext cx="9128060" cy="4824422"/>
          </a:xfrm>
        </p:spPr>
        <p:txBody>
          <a:bodyPr>
            <a:normAutofit fontScale="85000" lnSpcReduction="20000"/>
          </a:bodyPr>
          <a:lstStyle/>
          <a:p>
            <a:pPr marL="0" indent="0">
              <a:buNone/>
            </a:pPr>
            <a:r>
              <a:rPr lang="fr-FR" dirty="0"/>
              <a:t>PNEU-IREC </a:t>
            </a:r>
            <a:r>
              <a:rPr lang="fr-FR" dirty="0" err="1"/>
              <a:t>lab</a:t>
            </a:r>
            <a:r>
              <a:rPr lang="fr-FR" dirty="0"/>
              <a:t>:</a:t>
            </a:r>
          </a:p>
          <a:p>
            <a:pPr lvl="1"/>
            <a:r>
              <a:rPr lang="fr-FR" dirty="0"/>
              <a:t>C. </a:t>
            </a:r>
            <a:r>
              <a:rPr lang="fr-FR" dirty="0" err="1"/>
              <a:t>Pilette</a:t>
            </a:r>
            <a:r>
              <a:rPr lang="fr-FR" dirty="0"/>
              <a:t>, MD PhD</a:t>
            </a:r>
          </a:p>
          <a:p>
            <a:pPr lvl="1"/>
            <a:r>
              <a:rPr lang="fr-FR" dirty="0"/>
              <a:t>A. Froidure, MD PhD</a:t>
            </a:r>
          </a:p>
          <a:p>
            <a:pPr lvl="1"/>
            <a:r>
              <a:rPr lang="fr-FR" dirty="0"/>
              <a:t>S. </a:t>
            </a:r>
            <a:r>
              <a:rPr lang="fr-FR" dirty="0" err="1"/>
              <a:t>Gohy</a:t>
            </a:r>
            <a:r>
              <a:rPr lang="fr-FR" dirty="0"/>
              <a:t>, MD PhD</a:t>
            </a:r>
          </a:p>
          <a:p>
            <a:pPr lvl="1"/>
            <a:r>
              <a:rPr lang="fr-FR" dirty="0"/>
              <a:t>F. Aboubakar, MD PhD</a:t>
            </a:r>
          </a:p>
          <a:p>
            <a:pPr lvl="1"/>
            <a:r>
              <a:rPr lang="fr-FR" dirty="0"/>
              <a:t>F. Carlier, MD</a:t>
            </a:r>
          </a:p>
          <a:p>
            <a:pPr lvl="1"/>
            <a:r>
              <a:rPr lang="fr-FR" dirty="0"/>
              <a:t>T. Plante </a:t>
            </a:r>
            <a:r>
              <a:rPr lang="fr-FR" dirty="0" err="1"/>
              <a:t>Bordeneuve</a:t>
            </a:r>
            <a:r>
              <a:rPr lang="fr-FR" dirty="0"/>
              <a:t>, MD</a:t>
            </a:r>
          </a:p>
          <a:p>
            <a:pPr lvl="1"/>
            <a:r>
              <a:rPr lang="fr-FR" dirty="0"/>
              <a:t>B. </a:t>
            </a:r>
            <a:r>
              <a:rPr lang="fr-FR" dirty="0" err="1"/>
              <a:t>Detry</a:t>
            </a:r>
            <a:endParaRPr lang="fr-FR" dirty="0"/>
          </a:p>
          <a:p>
            <a:endParaRPr lang="fr-FR" dirty="0"/>
          </a:p>
          <a:p>
            <a:pPr marL="0" indent="0">
              <a:buNone/>
            </a:pPr>
            <a:r>
              <a:rPr lang="fr-FR" dirty="0"/>
              <a:t>2IP-IREC </a:t>
            </a:r>
            <a:r>
              <a:rPr lang="fr-FR" dirty="0" err="1"/>
              <a:t>lab</a:t>
            </a:r>
            <a:r>
              <a:rPr lang="fr-FR" dirty="0"/>
              <a:t>:				</a:t>
            </a:r>
          </a:p>
          <a:p>
            <a:pPr lvl="1"/>
            <a:r>
              <a:rPr lang="fr-FR" dirty="0"/>
              <a:t>Caroline Bouzin</a:t>
            </a:r>
          </a:p>
          <a:p>
            <a:pPr lvl="1"/>
            <a:r>
              <a:rPr lang="fr-FR" dirty="0"/>
              <a:t>Guillaume </a:t>
            </a:r>
            <a:r>
              <a:rPr lang="fr-FR" dirty="0" err="1"/>
              <a:t>Courtoy</a:t>
            </a:r>
            <a:endParaRPr lang="fr-FR" dirty="0"/>
          </a:p>
          <a:p>
            <a:pPr lvl="1"/>
            <a:endParaRPr lang="fr-FR" dirty="0"/>
          </a:p>
          <a:p>
            <a:pPr marL="0" indent="0">
              <a:buNone/>
            </a:pPr>
            <a:r>
              <a:rPr lang="fr-FR" dirty="0"/>
              <a:t>CUSL – </a:t>
            </a:r>
            <a:r>
              <a:rPr lang="fr-FR" dirty="0" err="1"/>
              <a:t>Pathology</a:t>
            </a:r>
            <a:r>
              <a:rPr lang="fr-FR" dirty="0"/>
              <a:t> </a:t>
            </a:r>
            <a:r>
              <a:rPr lang="fr-FR" dirty="0" err="1"/>
              <a:t>department</a:t>
            </a:r>
            <a:endParaRPr lang="fr-FR" dirty="0"/>
          </a:p>
          <a:p>
            <a:pPr lvl="1"/>
            <a:r>
              <a:rPr lang="fr-FR" dirty="0"/>
              <a:t>Delphine </a:t>
            </a:r>
            <a:r>
              <a:rPr lang="fr-FR" dirty="0" err="1"/>
              <a:t>Hoton</a:t>
            </a:r>
            <a:endParaRPr lang="fr-FR" dirty="0"/>
          </a:p>
        </p:txBody>
      </p:sp>
      <p:sp>
        <p:nvSpPr>
          <p:cNvPr id="2" name="Titre 1">
            <a:extLst>
              <a:ext uri="{FF2B5EF4-FFF2-40B4-BE49-F238E27FC236}">
                <a16:creationId xmlns:a16="http://schemas.microsoft.com/office/drawing/2014/main" id="{ADE48E4A-AEFB-4C2D-B38C-B5FEE5343816}"/>
              </a:ext>
            </a:extLst>
          </p:cNvPr>
          <p:cNvSpPr>
            <a:spLocks noGrp="1"/>
          </p:cNvSpPr>
          <p:nvPr>
            <p:ph type="title"/>
          </p:nvPr>
        </p:nvSpPr>
        <p:spPr>
          <a:xfrm>
            <a:off x="838200" y="0"/>
            <a:ext cx="10515600" cy="1325563"/>
          </a:xfrm>
        </p:spPr>
        <p:txBody>
          <a:bodyPr>
            <a:normAutofit/>
          </a:bodyPr>
          <a:lstStyle/>
          <a:p>
            <a:r>
              <a:rPr lang="fr-FR" sz="3200" dirty="0" err="1"/>
              <a:t>Acknowledgements</a:t>
            </a:r>
            <a:r>
              <a:rPr lang="fr-FR" sz="1600" dirty="0"/>
              <a:t> </a:t>
            </a:r>
          </a:p>
        </p:txBody>
      </p:sp>
      <p:sp>
        <p:nvSpPr>
          <p:cNvPr id="5" name="AutoShape 2" descr="RÃ©sultat de recherche d'images pour &quot;roche&quot;"/>
          <p:cNvSpPr>
            <a:spLocks noChangeAspect="1" noChangeArrowheads="1"/>
          </p:cNvSpPr>
          <p:nvPr/>
        </p:nvSpPr>
        <p:spPr bwMode="auto">
          <a:xfrm>
            <a:off x="1640681" y="748904"/>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BE" sz="1350">
              <a:solidFill>
                <a:schemeClr val="accent1">
                  <a:lumMod val="50000"/>
                </a:schemeClr>
              </a:solidFill>
            </a:endParaRPr>
          </a:p>
        </p:txBody>
      </p:sp>
      <p:pic>
        <p:nvPicPr>
          <p:cNvPr id="10" name="Picture 45" descr="RÃ©sultat de recherche d'images pour &quot;fnrs logo&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1" y="5113676"/>
            <a:ext cx="1047227" cy="664037"/>
          </a:xfrm>
          <a:prstGeom prst="rect">
            <a:avLst/>
          </a:prstGeom>
          <a:noFill/>
          <a:extLst>
            <a:ext uri="{909E8E84-426E-40DD-AFC4-6F175D3DCCD1}">
              <a14:hiddenFill xmlns:a14="http://schemas.microsoft.com/office/drawing/2010/main">
                <a:solidFill>
                  <a:srgbClr val="FFFFFF"/>
                </a:solidFill>
              </a14:hiddenFill>
            </a:ext>
          </a:extLst>
        </p:spPr>
      </p:pic>
      <p:sp>
        <p:nvSpPr>
          <p:cNvPr id="8" name="Espace réservé du numéro de diapositive 7"/>
          <p:cNvSpPr>
            <a:spLocks noGrp="1"/>
          </p:cNvSpPr>
          <p:nvPr>
            <p:ph type="sldNum" sz="quarter" idx="12"/>
          </p:nvPr>
        </p:nvSpPr>
        <p:spPr/>
        <p:txBody>
          <a:bodyPr/>
          <a:lstStyle/>
          <a:p>
            <a:fld id="{C2582433-2FE0-4A07-9926-B2530F2671ED}" type="slidenum">
              <a:rPr lang="fr-BE" smtClean="0"/>
              <a:t>14</a:t>
            </a:fld>
            <a:endParaRPr lang="fr-BE"/>
          </a:p>
        </p:txBody>
      </p:sp>
      <p:pic>
        <p:nvPicPr>
          <p:cNvPr id="11" name="Image 10" descr="Une image contenant arbre, personne, herbe, extérieur&#10;&#10;Description générée automatiquement">
            <a:extLst>
              <a:ext uri="{FF2B5EF4-FFF2-40B4-BE49-F238E27FC236}">
                <a16:creationId xmlns:a16="http://schemas.microsoft.com/office/drawing/2014/main" id="{EF932BD1-82B2-4B85-8F95-DF77FA739485}"/>
              </a:ext>
            </a:extLst>
          </p:cNvPr>
          <p:cNvPicPr>
            <a:picLocks noChangeAspect="1"/>
          </p:cNvPicPr>
          <p:nvPr/>
        </p:nvPicPr>
        <p:blipFill>
          <a:blip r:embed="rId3"/>
          <a:stretch>
            <a:fillRect/>
          </a:stretch>
        </p:blipFill>
        <p:spPr>
          <a:xfrm>
            <a:off x="4592869" y="638689"/>
            <a:ext cx="7122359" cy="4006481"/>
          </a:xfrm>
          <a:prstGeom prst="rect">
            <a:avLst/>
          </a:prstGeom>
        </p:spPr>
      </p:pic>
    </p:spTree>
    <p:extLst>
      <p:ext uri="{BB962C8B-B14F-4D97-AF65-F5344CB8AC3E}">
        <p14:creationId xmlns:p14="http://schemas.microsoft.com/office/powerpoint/2010/main" val="790611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847898"/>
            <a:ext cx="10515600" cy="5329065"/>
          </a:xfrm>
        </p:spPr>
        <p:txBody>
          <a:bodyPr>
            <a:normAutofit/>
          </a:bodyPr>
          <a:lstStyle/>
          <a:p>
            <a:pPr marL="0" indent="0">
              <a:buNone/>
            </a:pPr>
            <a:r>
              <a:rPr lang="fr-BE" sz="2400" b="1" dirty="0" err="1"/>
              <a:t>Biological</a:t>
            </a:r>
            <a:r>
              <a:rPr lang="fr-BE" sz="2400" b="1" dirty="0"/>
              <a:t> </a:t>
            </a:r>
            <a:r>
              <a:rPr lang="fr-BE" sz="2400" b="1" dirty="0" err="1"/>
              <a:t>significance</a:t>
            </a:r>
            <a:r>
              <a:rPr lang="fr-BE" sz="2400" b="1" dirty="0"/>
              <a:t> of </a:t>
            </a:r>
            <a:r>
              <a:rPr lang="fr-BE" sz="2400" b="1" dirty="0" err="1"/>
              <a:t>scattered</a:t>
            </a:r>
            <a:r>
              <a:rPr lang="fr-BE" sz="2400" b="1" dirty="0"/>
              <a:t> </a:t>
            </a:r>
            <a:r>
              <a:rPr lang="fr-BE" sz="2400" b="1" dirty="0" err="1"/>
              <a:t>fibers</a:t>
            </a:r>
            <a:r>
              <a:rPr lang="fr-BE" sz="2400" b="1" dirty="0"/>
              <a:t>?</a:t>
            </a:r>
          </a:p>
          <a:p>
            <a:pPr lvl="1"/>
            <a:r>
              <a:rPr lang="fr-BE" sz="2000" dirty="0" err="1"/>
              <a:t>Staining</a:t>
            </a:r>
            <a:r>
              <a:rPr lang="fr-BE" sz="2000" dirty="0"/>
              <a:t> for </a:t>
            </a:r>
            <a:r>
              <a:rPr lang="fr-BE" sz="2000" dirty="0" err="1"/>
              <a:t>Collagen</a:t>
            </a:r>
            <a:r>
              <a:rPr lang="fr-BE" sz="2000" dirty="0"/>
              <a:t> I, III, </a:t>
            </a:r>
            <a:r>
              <a:rPr lang="fr-BE" sz="2000" dirty="0" err="1"/>
              <a:t>Elastin</a:t>
            </a:r>
            <a:r>
              <a:rPr lang="fr-BE" sz="2000" dirty="0"/>
              <a:t> and superposition </a:t>
            </a:r>
            <a:r>
              <a:rPr lang="fr-BE" sz="2000" dirty="0" err="1"/>
              <a:t>with</a:t>
            </a:r>
            <a:r>
              <a:rPr lang="fr-BE" sz="2000" dirty="0"/>
              <a:t> PSR  </a:t>
            </a:r>
            <a:r>
              <a:rPr lang="fr-BE" sz="2000" dirty="0">
                <a:sym typeface="Wingdings" panose="05000000000000000000" pitchFamily="2" charset="2"/>
              </a:rPr>
              <a:t> </a:t>
            </a:r>
            <a:r>
              <a:rPr lang="fr-BE" sz="2000" dirty="0" err="1">
                <a:sym typeface="Wingdings" panose="05000000000000000000" pitchFamily="2" charset="2"/>
              </a:rPr>
              <a:t>Coexpression</a:t>
            </a:r>
            <a:r>
              <a:rPr lang="fr-BE" sz="2000" dirty="0">
                <a:sym typeface="Wingdings" panose="05000000000000000000" pitchFamily="2" charset="2"/>
              </a:rPr>
              <a:t>?</a:t>
            </a:r>
          </a:p>
          <a:p>
            <a:pPr marL="0" indent="0">
              <a:buNone/>
            </a:pPr>
            <a:endParaRPr lang="fr-BE" dirty="0">
              <a:sym typeface="Wingdings" panose="05000000000000000000" pitchFamily="2" charset="2"/>
            </a:endParaRPr>
          </a:p>
        </p:txBody>
      </p:sp>
      <p:sp>
        <p:nvSpPr>
          <p:cNvPr id="4" name="ZoneTexte 3"/>
          <p:cNvSpPr txBox="1"/>
          <p:nvPr/>
        </p:nvSpPr>
        <p:spPr>
          <a:xfrm>
            <a:off x="339365" y="76050"/>
            <a:ext cx="1866507"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sz="2400" b="1" dirty="0">
                <a:solidFill>
                  <a:schemeClr val="tx1"/>
                </a:solidFill>
              </a:rPr>
              <a:t>Perspectives</a:t>
            </a:r>
          </a:p>
        </p:txBody>
      </p:sp>
    </p:spTree>
    <p:extLst>
      <p:ext uri="{BB962C8B-B14F-4D97-AF65-F5344CB8AC3E}">
        <p14:creationId xmlns:p14="http://schemas.microsoft.com/office/powerpoint/2010/main" val="32015399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t 1"/>
          <p:cNvGraphicFramePr>
            <a:graphicFrameLocks noChangeAspect="1"/>
          </p:cNvGraphicFramePr>
          <p:nvPr/>
        </p:nvGraphicFramePr>
        <p:xfrm>
          <a:off x="3553545" y="451223"/>
          <a:ext cx="4297363" cy="6627609"/>
        </p:xfrm>
        <a:graphic>
          <a:graphicData uri="http://schemas.openxmlformats.org/presentationml/2006/ole">
            <mc:AlternateContent xmlns:mc="http://schemas.openxmlformats.org/markup-compatibility/2006">
              <mc:Choice xmlns:v="urn:schemas-microsoft-com:vml" Requires="v">
                <p:oleObj spid="_x0000_s3075" name="Prism 9" r:id="rId3" imgW="6156160" imgH="9496902" progId="Prism9.Document">
                  <p:embed/>
                </p:oleObj>
              </mc:Choice>
              <mc:Fallback>
                <p:oleObj name="Prism 9" r:id="rId3" imgW="6156160" imgH="9496902" progId="Prism9.Document">
                  <p:embed/>
                  <p:pic>
                    <p:nvPicPr>
                      <p:cNvPr id="2" name="Objet 1"/>
                      <p:cNvPicPr/>
                      <p:nvPr/>
                    </p:nvPicPr>
                    <p:blipFill>
                      <a:blip r:embed="rId4"/>
                      <a:stretch>
                        <a:fillRect/>
                      </a:stretch>
                    </p:blipFill>
                    <p:spPr>
                      <a:xfrm>
                        <a:off x="3553545" y="451223"/>
                        <a:ext cx="4297363" cy="6627609"/>
                      </a:xfrm>
                      <a:prstGeom prst="rect">
                        <a:avLst/>
                      </a:prstGeom>
                    </p:spPr>
                  </p:pic>
                </p:oleObj>
              </mc:Fallback>
            </mc:AlternateContent>
          </a:graphicData>
        </a:graphic>
      </p:graphicFrame>
      <p:sp>
        <p:nvSpPr>
          <p:cNvPr id="3" name="ZoneTexte 2"/>
          <p:cNvSpPr txBox="1"/>
          <p:nvPr/>
        </p:nvSpPr>
        <p:spPr>
          <a:xfrm>
            <a:off x="3082490" y="81891"/>
            <a:ext cx="2080637"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BE" dirty="0"/>
              <a:t>All non-COVID ARDS</a:t>
            </a:r>
          </a:p>
        </p:txBody>
      </p:sp>
      <p:sp>
        <p:nvSpPr>
          <p:cNvPr id="4" name="ZoneTexte 3"/>
          <p:cNvSpPr txBox="1"/>
          <p:nvPr/>
        </p:nvSpPr>
        <p:spPr>
          <a:xfrm>
            <a:off x="6040583" y="99066"/>
            <a:ext cx="3001818"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BE" dirty="0"/>
              <a:t>Non COVID ARDS </a:t>
            </a:r>
            <a:r>
              <a:rPr lang="fr-BE" dirty="0" err="1"/>
              <a:t>with</a:t>
            </a:r>
            <a:r>
              <a:rPr lang="fr-BE" dirty="0"/>
              <a:t> paO2/FiO2 &lt; 120 </a:t>
            </a:r>
            <a:r>
              <a:rPr lang="fr-BE" dirty="0" err="1"/>
              <a:t>mmHg</a:t>
            </a:r>
            <a:endParaRPr lang="fr-BE" dirty="0"/>
          </a:p>
        </p:txBody>
      </p:sp>
    </p:spTree>
    <p:extLst>
      <p:ext uri="{BB962C8B-B14F-4D97-AF65-F5344CB8AC3E}">
        <p14:creationId xmlns:p14="http://schemas.microsoft.com/office/powerpoint/2010/main" val="1316973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F8042B4B-FB63-4CDA-B5AA-9E41A21F0D0B}" type="slidenum">
              <a:rPr lang="fr-BE" smtClean="0"/>
              <a:pPr>
                <a:defRPr/>
              </a:pPr>
              <a:t>2</a:t>
            </a:fld>
            <a:endParaRPr lang="fr-BE" dirty="0"/>
          </a:p>
        </p:txBody>
      </p:sp>
      <p:pic>
        <p:nvPicPr>
          <p:cNvPr id="5" name="Espace réservé du contenu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3093" y="749141"/>
            <a:ext cx="4452540" cy="4634846"/>
          </a:xfrm>
          <a:prstGeom prst="rect">
            <a:avLst/>
          </a:prstGeom>
        </p:spPr>
      </p:pic>
      <p:sp>
        <p:nvSpPr>
          <p:cNvPr id="8" name="Rectangle 2"/>
          <p:cNvSpPr txBox="1">
            <a:spLocks noChangeArrowheads="1"/>
          </p:cNvSpPr>
          <p:nvPr/>
        </p:nvSpPr>
        <p:spPr bwMode="auto">
          <a:xfrm>
            <a:off x="674097" y="5467049"/>
            <a:ext cx="6194051" cy="320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12006" rIns="0" bIns="0" numCol="1" rtlCol="0" anchor="ctr" anchorCtr="0" compatLnSpc="1">
            <a:prstTxWarp prst="textNoShape">
              <a:avLst/>
            </a:prstTxWarp>
            <a:normAutofit/>
          </a:bodyPr>
          <a:lstStyle>
            <a:lvl1pPr algn="l" rtl="0" eaLnBrk="1" fontAlgn="base" hangingPunct="1">
              <a:spcBef>
                <a:spcPct val="0"/>
              </a:spcBef>
              <a:spcAft>
                <a:spcPct val="0"/>
              </a:spcAft>
              <a:defRPr sz="2400" b="1" kern="1200">
                <a:solidFill>
                  <a:schemeClr val="tx1"/>
                </a:solidFill>
                <a:latin typeface="+mj-lt"/>
                <a:ea typeface="+mj-ea"/>
                <a:cs typeface="+mj-cs"/>
              </a:defRPr>
            </a:lvl1pPr>
            <a:lvl2pPr algn="l" rtl="0" eaLnBrk="1" fontAlgn="base" hangingPunct="1">
              <a:spcBef>
                <a:spcPct val="0"/>
              </a:spcBef>
              <a:spcAft>
                <a:spcPct val="0"/>
              </a:spcAft>
              <a:defRPr sz="2400" b="1">
                <a:solidFill>
                  <a:schemeClr val="tx1"/>
                </a:solidFill>
                <a:latin typeface="Calibri" pitchFamily="34" charset="0"/>
              </a:defRPr>
            </a:lvl2pPr>
            <a:lvl3pPr algn="l" rtl="0" eaLnBrk="1" fontAlgn="base" hangingPunct="1">
              <a:spcBef>
                <a:spcPct val="0"/>
              </a:spcBef>
              <a:spcAft>
                <a:spcPct val="0"/>
              </a:spcAft>
              <a:defRPr sz="2400" b="1">
                <a:solidFill>
                  <a:schemeClr val="tx1"/>
                </a:solidFill>
                <a:latin typeface="Calibri" pitchFamily="34" charset="0"/>
              </a:defRPr>
            </a:lvl3pPr>
            <a:lvl4pPr algn="l" rtl="0" eaLnBrk="1" fontAlgn="base" hangingPunct="1">
              <a:spcBef>
                <a:spcPct val="0"/>
              </a:spcBef>
              <a:spcAft>
                <a:spcPct val="0"/>
              </a:spcAft>
              <a:defRPr sz="2400" b="1">
                <a:solidFill>
                  <a:schemeClr val="tx1"/>
                </a:solidFill>
                <a:latin typeface="Calibri" pitchFamily="34" charset="0"/>
              </a:defRPr>
            </a:lvl4pPr>
            <a:lvl5pPr algn="l" rtl="0" eaLnBrk="1" fontAlgn="base" hangingPunct="1">
              <a:spcBef>
                <a:spcPct val="0"/>
              </a:spcBef>
              <a:spcAft>
                <a:spcPct val="0"/>
              </a:spcAft>
              <a:defRPr sz="2400" b="1">
                <a:solidFill>
                  <a:schemeClr val="tx1"/>
                </a:solidFill>
                <a:latin typeface="Calibri" pitchFamily="34" charset="0"/>
              </a:defRPr>
            </a:lvl5pPr>
            <a:lvl6pPr marL="457200" algn="l" rtl="0" eaLnBrk="1" fontAlgn="base" hangingPunct="1">
              <a:spcBef>
                <a:spcPct val="0"/>
              </a:spcBef>
              <a:spcAft>
                <a:spcPct val="0"/>
              </a:spcAft>
              <a:defRPr sz="2400" b="1">
                <a:solidFill>
                  <a:schemeClr val="tx1"/>
                </a:solidFill>
                <a:latin typeface="Calibri" pitchFamily="34" charset="0"/>
              </a:defRPr>
            </a:lvl6pPr>
            <a:lvl7pPr marL="914400" algn="l" rtl="0" eaLnBrk="1" fontAlgn="base" hangingPunct="1">
              <a:spcBef>
                <a:spcPct val="0"/>
              </a:spcBef>
              <a:spcAft>
                <a:spcPct val="0"/>
              </a:spcAft>
              <a:defRPr sz="2400" b="1">
                <a:solidFill>
                  <a:schemeClr val="tx1"/>
                </a:solidFill>
                <a:latin typeface="Calibri" pitchFamily="34" charset="0"/>
              </a:defRPr>
            </a:lvl7pPr>
            <a:lvl8pPr marL="1371600" algn="l" rtl="0" eaLnBrk="1" fontAlgn="base" hangingPunct="1">
              <a:spcBef>
                <a:spcPct val="0"/>
              </a:spcBef>
              <a:spcAft>
                <a:spcPct val="0"/>
              </a:spcAft>
              <a:defRPr sz="2400" b="1">
                <a:solidFill>
                  <a:schemeClr val="tx1"/>
                </a:solidFill>
                <a:latin typeface="Calibri" pitchFamily="34" charset="0"/>
              </a:defRPr>
            </a:lvl8pPr>
            <a:lvl9pPr marL="1828800" algn="l" rtl="0" eaLnBrk="1" fontAlgn="base" hangingPunct="1">
              <a:spcBef>
                <a:spcPct val="0"/>
              </a:spcBef>
              <a:spcAft>
                <a:spcPct val="0"/>
              </a:spcAft>
              <a:defRPr sz="2400" b="1">
                <a:solidFill>
                  <a:schemeClr val="tx1"/>
                </a:solidFill>
                <a:latin typeface="Calibri" pitchFamily="34" charset="0"/>
              </a:defRPr>
            </a:lvl9pPr>
          </a:lstStyle>
          <a:p>
            <a:pPr>
              <a:lnSpc>
                <a:spcPct val="97000"/>
              </a:lnSpc>
              <a:buClr>
                <a:srgbClr val="FFFFFF"/>
              </a:buClr>
              <a:buSzPct val="45000"/>
              <a:tabLst>
                <a:tab pos="723900" algn="l"/>
                <a:tab pos="1447800" algn="l"/>
                <a:tab pos="2171700" algn="l"/>
                <a:tab pos="2895600" algn="l"/>
                <a:tab pos="3619500" algn="l"/>
              </a:tabLst>
            </a:pPr>
            <a:r>
              <a:rPr lang="en-GB" sz="900" b="0" i="1" dirty="0">
                <a:latin typeface="Arial" charset="0"/>
              </a:rPr>
              <a:t>Thompson BT et al. N </a:t>
            </a:r>
            <a:r>
              <a:rPr lang="en-GB" sz="900" b="0" i="1" dirty="0" err="1">
                <a:latin typeface="Arial" charset="0"/>
              </a:rPr>
              <a:t>Engl</a:t>
            </a:r>
            <a:r>
              <a:rPr lang="en-GB" sz="900" b="0" i="1" dirty="0">
                <a:latin typeface="Arial" charset="0"/>
              </a:rPr>
              <a:t> J Med 2017;377:562-572</a:t>
            </a:r>
          </a:p>
        </p:txBody>
      </p:sp>
      <p:sp>
        <p:nvSpPr>
          <p:cNvPr id="11" name="ZoneTexte 10"/>
          <p:cNvSpPr txBox="1"/>
          <p:nvPr/>
        </p:nvSpPr>
        <p:spPr>
          <a:xfrm>
            <a:off x="329938" y="226879"/>
            <a:ext cx="1743959"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sz="2400" b="1" dirty="0">
                <a:solidFill>
                  <a:schemeClr val="tx1"/>
                </a:solidFill>
              </a:rPr>
              <a:t>Background</a:t>
            </a:r>
          </a:p>
        </p:txBody>
      </p:sp>
      <p:pic>
        <p:nvPicPr>
          <p:cNvPr id="12" name="Image 11"/>
          <p:cNvPicPr/>
          <p:nvPr/>
        </p:nvPicPr>
        <p:blipFill>
          <a:blip r:embed="rId4"/>
          <a:stretch/>
        </p:blipFill>
        <p:spPr>
          <a:xfrm>
            <a:off x="6626257" y="749141"/>
            <a:ext cx="4566675" cy="4634846"/>
          </a:xfrm>
          <a:prstGeom prst="rect">
            <a:avLst/>
          </a:prstGeom>
          <a:ln>
            <a:noFill/>
          </a:ln>
        </p:spPr>
      </p:pic>
      <p:sp>
        <p:nvSpPr>
          <p:cNvPr id="13" name="Flèche droite 12"/>
          <p:cNvSpPr/>
          <p:nvPr/>
        </p:nvSpPr>
        <p:spPr>
          <a:xfrm>
            <a:off x="5295699" y="2816476"/>
            <a:ext cx="735291" cy="2545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7" name="ZoneTexte 16"/>
          <p:cNvSpPr txBox="1"/>
          <p:nvPr/>
        </p:nvSpPr>
        <p:spPr>
          <a:xfrm>
            <a:off x="436182" y="6277400"/>
            <a:ext cx="10601819" cy="3385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BE" sz="1600" dirty="0"/>
              <a:t>Main objective: to </a:t>
            </a:r>
            <a:r>
              <a:rPr lang="fr-BE" sz="1600" dirty="0" err="1"/>
              <a:t>characterize</a:t>
            </a:r>
            <a:r>
              <a:rPr lang="fr-BE" sz="1600" dirty="0"/>
              <a:t> and to </a:t>
            </a:r>
            <a:r>
              <a:rPr lang="fr-BE" sz="1600" dirty="0" err="1"/>
              <a:t>quantify</a:t>
            </a:r>
            <a:r>
              <a:rPr lang="fr-BE" sz="1600" dirty="0"/>
              <a:t> </a:t>
            </a:r>
            <a:r>
              <a:rPr lang="fr-BE" sz="1600" dirty="0" err="1"/>
              <a:t>lung</a:t>
            </a:r>
            <a:r>
              <a:rPr lang="fr-BE" sz="1600" dirty="0"/>
              <a:t> </a:t>
            </a:r>
            <a:r>
              <a:rPr lang="fr-BE" sz="1600" dirty="0" err="1"/>
              <a:t>parenchymal</a:t>
            </a:r>
            <a:r>
              <a:rPr lang="fr-BE" sz="1600" dirty="0"/>
              <a:t> </a:t>
            </a:r>
            <a:r>
              <a:rPr lang="fr-BE" sz="1600" dirty="0" err="1"/>
              <a:t>fibrosis</a:t>
            </a:r>
            <a:r>
              <a:rPr lang="fr-BE" sz="1600" dirty="0"/>
              <a:t> in patients </a:t>
            </a:r>
            <a:r>
              <a:rPr lang="fr-BE" sz="1600" dirty="0" err="1"/>
              <a:t>with</a:t>
            </a:r>
            <a:r>
              <a:rPr lang="fr-BE" sz="1600" dirty="0"/>
              <a:t> ARDS (COVID-</a:t>
            </a:r>
            <a:r>
              <a:rPr lang="fr-BE" sz="1600" dirty="0" err="1"/>
              <a:t>related</a:t>
            </a:r>
            <a:r>
              <a:rPr lang="fr-BE" sz="1600" dirty="0"/>
              <a:t> or not)</a:t>
            </a:r>
          </a:p>
        </p:txBody>
      </p:sp>
    </p:spTree>
    <p:extLst>
      <p:ext uri="{BB962C8B-B14F-4D97-AF65-F5344CB8AC3E}">
        <p14:creationId xmlns:p14="http://schemas.microsoft.com/office/powerpoint/2010/main" val="327921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29938" y="226879"/>
            <a:ext cx="1743959"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sz="2400" b="1" dirty="0">
                <a:solidFill>
                  <a:schemeClr val="tx1"/>
                </a:solidFill>
              </a:rPr>
              <a:t>Background</a:t>
            </a:r>
          </a:p>
        </p:txBody>
      </p:sp>
      <p:sp>
        <p:nvSpPr>
          <p:cNvPr id="3" name="ZoneTexte 2"/>
          <p:cNvSpPr txBox="1"/>
          <p:nvPr/>
        </p:nvSpPr>
        <p:spPr>
          <a:xfrm>
            <a:off x="329937" y="980902"/>
            <a:ext cx="8888877"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BE" dirty="0" err="1"/>
              <a:t>Why</a:t>
            </a:r>
            <a:r>
              <a:rPr lang="fr-BE" dirty="0"/>
              <a:t> </a:t>
            </a:r>
            <a:r>
              <a:rPr lang="fr-BE" dirty="0" err="1"/>
              <a:t>would</a:t>
            </a:r>
            <a:r>
              <a:rPr lang="fr-BE" dirty="0"/>
              <a:t> </a:t>
            </a:r>
            <a:r>
              <a:rPr lang="fr-BE" dirty="0" err="1"/>
              <a:t>fibrosis</a:t>
            </a:r>
            <a:r>
              <a:rPr lang="fr-BE" dirty="0"/>
              <a:t> quantification in the </a:t>
            </a:r>
            <a:r>
              <a:rPr lang="fr-BE" dirty="0" err="1"/>
              <a:t>lungs</a:t>
            </a:r>
            <a:r>
              <a:rPr lang="fr-BE" dirty="0"/>
              <a:t> of patients </a:t>
            </a:r>
            <a:r>
              <a:rPr lang="fr-BE" dirty="0" err="1"/>
              <a:t>with</a:t>
            </a:r>
            <a:r>
              <a:rPr lang="fr-BE" dirty="0"/>
              <a:t> COVID/ARDS </a:t>
            </a:r>
            <a:r>
              <a:rPr lang="fr-BE" dirty="0" err="1"/>
              <a:t>be</a:t>
            </a:r>
            <a:r>
              <a:rPr lang="fr-BE" dirty="0"/>
              <a:t> </a:t>
            </a:r>
            <a:r>
              <a:rPr lang="fr-BE" dirty="0" err="1"/>
              <a:t>useful</a:t>
            </a:r>
            <a:r>
              <a:rPr lang="fr-BE" dirty="0"/>
              <a:t>?</a:t>
            </a: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05257" y="36823"/>
            <a:ext cx="1832125" cy="1928553"/>
          </a:xfrm>
          <a:prstGeom prst="rect">
            <a:avLst/>
          </a:prstGeom>
        </p:spPr>
      </p:pic>
      <p:sp>
        <p:nvSpPr>
          <p:cNvPr id="6" name="ZoneTexte 5"/>
          <p:cNvSpPr txBox="1"/>
          <p:nvPr/>
        </p:nvSpPr>
        <p:spPr>
          <a:xfrm>
            <a:off x="329937" y="3773978"/>
            <a:ext cx="10185662" cy="286232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BE" b="1" dirty="0"/>
              <a:t>No simple, </a:t>
            </a:r>
            <a:r>
              <a:rPr lang="fr-BE" b="1" dirty="0" err="1"/>
              <a:t>reliable</a:t>
            </a:r>
            <a:r>
              <a:rPr lang="fr-BE" b="1" dirty="0"/>
              <a:t>, observer-</a:t>
            </a:r>
            <a:r>
              <a:rPr lang="fr-BE" b="1" dirty="0" err="1"/>
              <a:t>independent</a:t>
            </a:r>
            <a:r>
              <a:rPr lang="fr-BE" b="1" dirty="0"/>
              <a:t> technique </a:t>
            </a:r>
            <a:r>
              <a:rPr lang="fr-BE" b="1" dirty="0" err="1"/>
              <a:t>available</a:t>
            </a:r>
            <a:r>
              <a:rPr lang="fr-BE" b="1" dirty="0"/>
              <a:t>!</a:t>
            </a:r>
          </a:p>
          <a:p>
            <a:endParaRPr lang="fr-BE" dirty="0"/>
          </a:p>
          <a:p>
            <a:pPr marL="285750" indent="-285750">
              <a:buFontTx/>
              <a:buChar char="-"/>
            </a:pPr>
            <a:r>
              <a:rPr lang="fr-BE" dirty="0" err="1"/>
              <a:t>Hydroxyproline</a:t>
            </a:r>
            <a:r>
              <a:rPr lang="fr-BE" dirty="0"/>
              <a:t> quantification on tissue </a:t>
            </a:r>
            <a:r>
              <a:rPr lang="fr-BE" dirty="0" err="1"/>
              <a:t>homogenate</a:t>
            </a:r>
            <a:r>
              <a:rPr lang="fr-BE" dirty="0"/>
              <a:t> (slow, no distinction </a:t>
            </a:r>
            <a:r>
              <a:rPr lang="fr-BE" dirty="0" err="1"/>
              <a:t>between</a:t>
            </a:r>
            <a:r>
              <a:rPr lang="fr-BE" dirty="0"/>
              <a:t> tissue </a:t>
            </a:r>
            <a:r>
              <a:rPr lang="fr-BE" dirty="0" err="1"/>
              <a:t>compartments</a:t>
            </a:r>
            <a:r>
              <a:rPr lang="fr-BE" dirty="0"/>
              <a:t>)</a:t>
            </a:r>
          </a:p>
          <a:p>
            <a:pPr marL="285750" indent="-285750">
              <a:buFontTx/>
              <a:buChar char="-"/>
            </a:pPr>
            <a:endParaRPr lang="fr-BE" dirty="0"/>
          </a:p>
          <a:p>
            <a:pPr marL="285750" indent="-285750">
              <a:buFontTx/>
              <a:buChar char="-"/>
            </a:pPr>
            <a:r>
              <a:rPr lang="fr-BE" dirty="0" err="1"/>
              <a:t>Histopathological</a:t>
            </a:r>
            <a:r>
              <a:rPr lang="fr-BE" dirty="0"/>
              <a:t> </a:t>
            </a:r>
            <a:r>
              <a:rPr lang="fr-BE" dirty="0" err="1"/>
              <a:t>grading</a:t>
            </a:r>
            <a:r>
              <a:rPr lang="fr-BE" dirty="0"/>
              <a:t> of </a:t>
            </a:r>
            <a:r>
              <a:rPr lang="fr-BE" dirty="0" err="1"/>
              <a:t>fibrosis</a:t>
            </a:r>
            <a:r>
              <a:rPr lang="fr-BE" dirty="0"/>
              <a:t> (Ashcroft </a:t>
            </a:r>
            <a:r>
              <a:rPr lang="fr-BE" dirty="0" err="1"/>
              <a:t>scale</a:t>
            </a:r>
            <a:r>
              <a:rPr lang="fr-BE" dirty="0"/>
              <a:t>).  </a:t>
            </a:r>
          </a:p>
          <a:p>
            <a:pPr marL="742950" lvl="1" indent="-285750">
              <a:buFontTx/>
              <a:buChar char="-"/>
            </a:pPr>
            <a:r>
              <a:rPr lang="fr-BE" dirty="0"/>
              <a:t>Not </a:t>
            </a:r>
            <a:r>
              <a:rPr lang="fr-BE" dirty="0" err="1"/>
              <a:t>validated</a:t>
            </a:r>
            <a:r>
              <a:rPr lang="fr-BE" dirty="0"/>
              <a:t> in </a:t>
            </a:r>
            <a:r>
              <a:rPr lang="fr-BE" dirty="0" err="1"/>
              <a:t>human</a:t>
            </a:r>
            <a:r>
              <a:rPr lang="fr-BE" dirty="0"/>
              <a:t> ARDS (&gt;&lt; </a:t>
            </a:r>
            <a:r>
              <a:rPr lang="fr-BE" dirty="0" err="1"/>
              <a:t>lung</a:t>
            </a:r>
            <a:r>
              <a:rPr lang="fr-BE" dirty="0"/>
              <a:t> </a:t>
            </a:r>
            <a:r>
              <a:rPr lang="fr-BE" dirty="0" err="1"/>
              <a:t>fibrosis</a:t>
            </a:r>
            <a:r>
              <a:rPr lang="fr-BE" dirty="0"/>
              <a:t>)</a:t>
            </a:r>
          </a:p>
          <a:p>
            <a:pPr marL="742950" lvl="1" indent="-285750">
              <a:buFontTx/>
              <a:buChar char="-"/>
            </a:pPr>
            <a:r>
              <a:rPr lang="fr-BE" dirty="0"/>
              <a:t>Semi-quantitative</a:t>
            </a:r>
          </a:p>
          <a:p>
            <a:pPr marL="742950" lvl="1" indent="-285750">
              <a:buFontTx/>
              <a:buChar char="-"/>
            </a:pPr>
            <a:r>
              <a:rPr lang="fr-BE" dirty="0" err="1"/>
              <a:t>Mainly</a:t>
            </a:r>
            <a:r>
              <a:rPr lang="fr-BE" dirty="0"/>
              <a:t> </a:t>
            </a:r>
            <a:r>
              <a:rPr lang="fr-BE" dirty="0" err="1"/>
              <a:t>used</a:t>
            </a:r>
            <a:r>
              <a:rPr lang="fr-BE" dirty="0"/>
              <a:t> in animal </a:t>
            </a:r>
            <a:r>
              <a:rPr lang="fr-BE" dirty="0" err="1"/>
              <a:t>models</a:t>
            </a:r>
            <a:endParaRPr lang="fr-BE" dirty="0"/>
          </a:p>
          <a:p>
            <a:pPr marL="742950" lvl="1" indent="-285750">
              <a:buFontTx/>
              <a:buChar char="-"/>
            </a:pPr>
            <a:r>
              <a:rPr lang="fr-BE" dirty="0"/>
              <a:t>Observer-</a:t>
            </a:r>
            <a:r>
              <a:rPr lang="fr-BE" dirty="0" err="1"/>
              <a:t>dependent</a:t>
            </a:r>
            <a:endParaRPr lang="fr-BE" dirty="0"/>
          </a:p>
        </p:txBody>
      </p:sp>
      <p:graphicFrame>
        <p:nvGraphicFramePr>
          <p:cNvPr id="8" name="ZoneTexte 3">
            <a:extLst>
              <a:ext uri="{FF2B5EF4-FFF2-40B4-BE49-F238E27FC236}">
                <a16:creationId xmlns:a16="http://schemas.microsoft.com/office/drawing/2014/main" id="{9BB691DB-135F-429E-8574-BE88D03ABDB5}"/>
              </a:ext>
            </a:extLst>
          </p:cNvPr>
          <p:cNvGraphicFramePr/>
          <p:nvPr>
            <p:extLst>
              <p:ext uri="{D42A27DB-BD31-4B8C-83A1-F6EECF244321}">
                <p14:modId xmlns:p14="http://schemas.microsoft.com/office/powerpoint/2010/main" val="3157488140"/>
              </p:ext>
            </p:extLst>
          </p:nvPr>
        </p:nvGraphicFramePr>
        <p:xfrm>
          <a:off x="329937" y="1604356"/>
          <a:ext cx="9279729" cy="20313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50363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955455"/>
            <a:ext cx="12191999" cy="4860036"/>
          </a:xfrm>
          <a:prstGeom prst="rect">
            <a:avLst/>
          </a:prstGeom>
          <a:blipFill>
            <a:blip r:embed="rId3" cstate="print"/>
            <a:stretch>
              <a:fillRect/>
            </a:stretch>
          </a:blipFill>
        </p:spPr>
        <p:txBody>
          <a:bodyPr wrap="square" lIns="0" tIns="0" rIns="0" bIns="0" rtlCol="0"/>
          <a:lstStyle/>
          <a:p>
            <a:endParaRPr/>
          </a:p>
        </p:txBody>
      </p:sp>
      <p:sp>
        <p:nvSpPr>
          <p:cNvPr id="4" name="ZoneTexte 3"/>
          <p:cNvSpPr txBox="1"/>
          <p:nvPr/>
        </p:nvSpPr>
        <p:spPr>
          <a:xfrm>
            <a:off x="2116317" y="5841984"/>
            <a:ext cx="1763920" cy="369332"/>
          </a:xfrm>
          <a:prstGeom prst="rect">
            <a:avLst/>
          </a:prstGeom>
          <a:noFill/>
        </p:spPr>
        <p:txBody>
          <a:bodyPr wrap="square" rtlCol="0">
            <a:spAutoFit/>
          </a:bodyPr>
          <a:lstStyle/>
          <a:p>
            <a:r>
              <a:rPr lang="fr-BE" dirty="0" err="1"/>
              <a:t>Picro</a:t>
            </a:r>
            <a:r>
              <a:rPr lang="fr-BE" dirty="0"/>
              <a:t> Sirius Red</a:t>
            </a:r>
          </a:p>
        </p:txBody>
      </p:sp>
      <p:sp>
        <p:nvSpPr>
          <p:cNvPr id="5" name="ZoneTexte 4"/>
          <p:cNvSpPr txBox="1"/>
          <p:nvPr/>
        </p:nvSpPr>
        <p:spPr>
          <a:xfrm>
            <a:off x="8371788" y="5831594"/>
            <a:ext cx="1600200" cy="381000"/>
          </a:xfrm>
          <a:prstGeom prst="rect">
            <a:avLst/>
          </a:prstGeom>
          <a:noFill/>
        </p:spPr>
        <p:txBody>
          <a:bodyPr wrap="square" rtlCol="0">
            <a:spAutoFit/>
          </a:bodyPr>
          <a:lstStyle/>
          <a:p>
            <a:r>
              <a:rPr lang="fr-BE" dirty="0"/>
              <a:t>Trichrome Blue</a:t>
            </a:r>
          </a:p>
        </p:txBody>
      </p:sp>
      <p:sp>
        <p:nvSpPr>
          <p:cNvPr id="6" name="ZoneTexte 5"/>
          <p:cNvSpPr txBox="1"/>
          <p:nvPr/>
        </p:nvSpPr>
        <p:spPr>
          <a:xfrm>
            <a:off x="3716517" y="6212594"/>
            <a:ext cx="5078692"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BE" sz="2400" dirty="0">
                <a:sym typeface="Wingdings" panose="05000000000000000000" pitchFamily="2" charset="2"/>
              </a:rPr>
              <a:t>How to </a:t>
            </a:r>
            <a:r>
              <a:rPr lang="fr-BE" sz="2400" dirty="0" err="1">
                <a:sym typeface="Wingdings" panose="05000000000000000000" pitchFamily="2" charset="2"/>
              </a:rPr>
              <a:t>quantify</a:t>
            </a:r>
            <a:r>
              <a:rPr lang="fr-BE" sz="2400" dirty="0">
                <a:sym typeface="Wingdings" panose="05000000000000000000" pitchFamily="2" charset="2"/>
              </a:rPr>
              <a:t> </a:t>
            </a:r>
            <a:r>
              <a:rPr lang="fr-BE" sz="2400" dirty="0" err="1">
                <a:sym typeface="Wingdings" panose="05000000000000000000" pitchFamily="2" charset="2"/>
              </a:rPr>
              <a:t>collagen</a:t>
            </a:r>
            <a:r>
              <a:rPr lang="fr-BE" sz="2400" dirty="0">
                <a:sym typeface="Wingdings" panose="05000000000000000000" pitchFamily="2" charset="2"/>
              </a:rPr>
              <a:t> </a:t>
            </a:r>
            <a:r>
              <a:rPr lang="fr-BE" sz="2400" dirty="0" err="1">
                <a:sym typeface="Wingdings" panose="05000000000000000000" pitchFamily="2" charset="2"/>
              </a:rPr>
              <a:t>deposition</a:t>
            </a:r>
            <a:r>
              <a:rPr lang="fr-BE" sz="2400" dirty="0">
                <a:sym typeface="Wingdings" panose="05000000000000000000" pitchFamily="2" charset="2"/>
              </a:rPr>
              <a:t>? </a:t>
            </a:r>
            <a:endParaRPr lang="fr-BE" sz="2400" dirty="0"/>
          </a:p>
        </p:txBody>
      </p:sp>
      <p:sp>
        <p:nvSpPr>
          <p:cNvPr id="7" name="ZoneTexte 6"/>
          <p:cNvSpPr txBox="1"/>
          <p:nvPr/>
        </p:nvSpPr>
        <p:spPr>
          <a:xfrm>
            <a:off x="73101" y="66502"/>
            <a:ext cx="1743959"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sz="2400" b="1" dirty="0">
                <a:solidFill>
                  <a:schemeClr val="tx1"/>
                </a:solidFill>
              </a:rPr>
              <a:t>Background</a:t>
            </a:r>
          </a:p>
        </p:txBody>
      </p:sp>
      <p:sp>
        <p:nvSpPr>
          <p:cNvPr id="8" name="ZoneTexte 7">
            <a:extLst>
              <a:ext uri="{FF2B5EF4-FFF2-40B4-BE49-F238E27FC236}">
                <a16:creationId xmlns:a16="http://schemas.microsoft.com/office/drawing/2014/main" id="{66187500-B1E9-4E7D-8E5A-C9042E145C57}"/>
              </a:ext>
            </a:extLst>
          </p:cNvPr>
          <p:cNvSpPr txBox="1"/>
          <p:nvPr/>
        </p:nvSpPr>
        <p:spPr>
          <a:xfrm>
            <a:off x="73101" y="580289"/>
            <a:ext cx="9536783"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dirty="0" err="1"/>
              <a:t>Two</a:t>
            </a:r>
            <a:r>
              <a:rPr lang="fr-BE" dirty="0"/>
              <a:t> techniques to </a:t>
            </a:r>
            <a:r>
              <a:rPr lang="fr-BE" dirty="0" err="1"/>
              <a:t>stain</a:t>
            </a:r>
            <a:r>
              <a:rPr lang="fr-BE" dirty="0"/>
              <a:t> </a:t>
            </a:r>
            <a:r>
              <a:rPr lang="fr-BE" dirty="0" err="1"/>
              <a:t>collagen</a:t>
            </a:r>
            <a:r>
              <a:rPr lang="fr-BE" dirty="0"/>
              <a:t> </a:t>
            </a:r>
            <a:r>
              <a:rPr lang="fr-BE" dirty="0" err="1"/>
              <a:t>fibers</a:t>
            </a:r>
            <a:r>
              <a:rPr lang="fr-BE" dirty="0"/>
              <a:t>: </a:t>
            </a:r>
            <a:r>
              <a:rPr lang="fr-BE" b="1" dirty="0" err="1"/>
              <a:t>Picrosirius</a:t>
            </a:r>
            <a:r>
              <a:rPr lang="fr-BE" b="1" dirty="0"/>
              <a:t> </a:t>
            </a:r>
            <a:r>
              <a:rPr lang="fr-BE" b="1" dirty="0" err="1"/>
              <a:t>Red</a:t>
            </a:r>
            <a:r>
              <a:rPr lang="fr-BE" b="1" dirty="0"/>
              <a:t> (PSR) </a:t>
            </a:r>
            <a:r>
              <a:rPr lang="fr-BE" dirty="0"/>
              <a:t>and </a:t>
            </a:r>
            <a:r>
              <a:rPr lang="fr-BE" b="1" dirty="0"/>
              <a:t>Trichrome Blue (TCB)  </a:t>
            </a:r>
          </a:p>
        </p:txBody>
      </p:sp>
      <p:sp>
        <p:nvSpPr>
          <p:cNvPr id="9" name="ZoneTexte 8">
            <a:extLst>
              <a:ext uri="{FF2B5EF4-FFF2-40B4-BE49-F238E27FC236}">
                <a16:creationId xmlns:a16="http://schemas.microsoft.com/office/drawing/2014/main" id="{64DC492C-F4C9-4690-A17C-D7652064374D}"/>
              </a:ext>
            </a:extLst>
          </p:cNvPr>
          <p:cNvSpPr txBox="1"/>
          <p:nvPr/>
        </p:nvSpPr>
        <p:spPr>
          <a:xfrm>
            <a:off x="10507287" y="18281"/>
            <a:ext cx="1496291"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dirty="0"/>
              <a:t>Fast</a:t>
            </a:r>
          </a:p>
          <a:p>
            <a:r>
              <a:rPr lang="fr-BE" dirty="0"/>
              <a:t>Cheap</a:t>
            </a:r>
          </a:p>
          <a:p>
            <a:r>
              <a:rPr lang="fr-BE" dirty="0" err="1"/>
              <a:t>Reproducible</a:t>
            </a:r>
            <a:endParaRPr lang="fr-BE" dirty="0"/>
          </a:p>
        </p:txBody>
      </p:sp>
    </p:spTree>
    <p:extLst>
      <p:ext uri="{BB962C8B-B14F-4D97-AF65-F5344CB8AC3E}">
        <p14:creationId xmlns:p14="http://schemas.microsoft.com/office/powerpoint/2010/main" val="1520798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2"/>
          <a:stretch>
            <a:fillRect/>
          </a:stretch>
        </p:blipFill>
        <p:spPr>
          <a:xfrm>
            <a:off x="461550" y="481716"/>
            <a:ext cx="5634450" cy="2093118"/>
          </a:xfrm>
          <a:prstGeom prst="rect">
            <a:avLst/>
          </a:prstGeom>
        </p:spPr>
      </p:pic>
      <p:sp>
        <p:nvSpPr>
          <p:cNvPr id="5" name="ZoneTexte 4"/>
          <p:cNvSpPr txBox="1"/>
          <p:nvPr/>
        </p:nvSpPr>
        <p:spPr>
          <a:xfrm>
            <a:off x="359950" y="2574834"/>
            <a:ext cx="10449098"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dirty="0" err="1"/>
              <a:t>Recently</a:t>
            </a:r>
            <a:r>
              <a:rPr lang="fr-BE" dirty="0"/>
              <a:t> </a:t>
            </a:r>
            <a:r>
              <a:rPr lang="fr-BE" dirty="0" err="1"/>
              <a:t>validated</a:t>
            </a:r>
            <a:r>
              <a:rPr lang="fr-BE" dirty="0"/>
              <a:t> </a:t>
            </a:r>
            <a:r>
              <a:rPr lang="fr-BE" b="1" dirty="0" err="1"/>
              <a:t>robust</a:t>
            </a:r>
            <a:r>
              <a:rPr lang="fr-BE" dirty="0"/>
              <a:t>, </a:t>
            </a:r>
            <a:r>
              <a:rPr lang="fr-BE" b="1" dirty="0" err="1"/>
              <a:t>operator</a:t>
            </a:r>
            <a:r>
              <a:rPr lang="fr-BE" b="1" dirty="0"/>
              <a:t> </a:t>
            </a:r>
            <a:r>
              <a:rPr lang="fr-BE" b="1" dirty="0" err="1"/>
              <a:t>independent</a:t>
            </a:r>
            <a:r>
              <a:rPr lang="fr-BE" dirty="0"/>
              <a:t>, tissue transposable digital </a:t>
            </a:r>
            <a:r>
              <a:rPr lang="fr-BE" dirty="0" err="1"/>
              <a:t>method</a:t>
            </a:r>
            <a:r>
              <a:rPr lang="fr-BE" dirty="0"/>
              <a:t> for </a:t>
            </a:r>
            <a:r>
              <a:rPr lang="fr-BE" dirty="0" err="1"/>
              <a:t>fibrosis</a:t>
            </a:r>
            <a:r>
              <a:rPr lang="fr-BE" dirty="0"/>
              <a:t> quantification</a:t>
            </a:r>
          </a:p>
        </p:txBody>
      </p:sp>
      <p:sp>
        <p:nvSpPr>
          <p:cNvPr id="7" name="AutoShape 2" descr="IREC - UCLouvain - Home | Faceboo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
        <p:nvSpPr>
          <p:cNvPr id="11" name="ZoneTexte 10"/>
          <p:cNvSpPr txBox="1"/>
          <p:nvPr/>
        </p:nvSpPr>
        <p:spPr>
          <a:xfrm>
            <a:off x="7821352" y="3726326"/>
            <a:ext cx="4277515" cy="1754326"/>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buFontTx/>
              <a:buChar char="-"/>
            </a:pPr>
            <a:r>
              <a:rPr lang="fr-BE" dirty="0">
                <a:solidFill>
                  <a:schemeClr val="accent6">
                    <a:lumMod val="75000"/>
                  </a:schemeClr>
                </a:solidFill>
              </a:rPr>
              <a:t>Accessible </a:t>
            </a:r>
            <a:r>
              <a:rPr lang="fr-BE" dirty="0" err="1">
                <a:solidFill>
                  <a:schemeClr val="accent6">
                    <a:lumMod val="75000"/>
                  </a:schemeClr>
                </a:solidFill>
              </a:rPr>
              <a:t>material</a:t>
            </a:r>
            <a:r>
              <a:rPr lang="fr-BE" dirty="0">
                <a:solidFill>
                  <a:schemeClr val="accent6">
                    <a:lumMod val="75000"/>
                  </a:schemeClr>
                </a:solidFill>
              </a:rPr>
              <a:t> (</a:t>
            </a:r>
            <a:r>
              <a:rPr lang="fr-BE" dirty="0" err="1">
                <a:solidFill>
                  <a:schemeClr val="accent6">
                    <a:lumMod val="75000"/>
                  </a:schemeClr>
                </a:solidFill>
              </a:rPr>
              <a:t>paraffin</a:t>
            </a:r>
            <a:r>
              <a:rPr lang="fr-BE" dirty="0">
                <a:solidFill>
                  <a:schemeClr val="accent6">
                    <a:lumMod val="75000"/>
                  </a:schemeClr>
                </a:solidFill>
              </a:rPr>
              <a:t> sections)</a:t>
            </a:r>
          </a:p>
          <a:p>
            <a:pPr marL="285750" indent="-285750">
              <a:buFontTx/>
              <a:buChar char="-"/>
            </a:pPr>
            <a:r>
              <a:rPr lang="fr-BE" dirty="0">
                <a:solidFill>
                  <a:schemeClr val="accent6">
                    <a:lumMod val="75000"/>
                  </a:schemeClr>
                </a:solidFill>
              </a:rPr>
              <a:t>Standard </a:t>
            </a:r>
            <a:r>
              <a:rPr lang="fr-BE" dirty="0" err="1">
                <a:solidFill>
                  <a:schemeClr val="accent6">
                    <a:lumMod val="75000"/>
                  </a:schemeClr>
                </a:solidFill>
              </a:rPr>
              <a:t>method</a:t>
            </a:r>
            <a:r>
              <a:rPr lang="fr-BE" dirty="0">
                <a:solidFill>
                  <a:schemeClr val="accent6">
                    <a:lumMod val="75000"/>
                  </a:schemeClr>
                </a:solidFill>
              </a:rPr>
              <a:t> (PSR)</a:t>
            </a:r>
          </a:p>
          <a:p>
            <a:pPr marL="285750" indent="-285750">
              <a:buFontTx/>
              <a:buChar char="-"/>
            </a:pPr>
            <a:r>
              <a:rPr lang="fr-BE" dirty="0">
                <a:solidFill>
                  <a:schemeClr val="accent6">
                    <a:lumMod val="75000"/>
                  </a:schemeClr>
                </a:solidFill>
              </a:rPr>
              <a:t>Standard </a:t>
            </a:r>
            <a:r>
              <a:rPr lang="fr-BE" dirty="0" err="1">
                <a:solidFill>
                  <a:schemeClr val="accent6">
                    <a:lumMod val="75000"/>
                  </a:schemeClr>
                </a:solidFill>
              </a:rPr>
              <a:t>imaging</a:t>
            </a:r>
            <a:r>
              <a:rPr lang="fr-BE" dirty="0">
                <a:solidFill>
                  <a:schemeClr val="accent6">
                    <a:lumMod val="75000"/>
                  </a:schemeClr>
                </a:solidFill>
              </a:rPr>
              <a:t> system (</a:t>
            </a:r>
            <a:r>
              <a:rPr lang="fr-BE" dirty="0" err="1">
                <a:solidFill>
                  <a:schemeClr val="accent6">
                    <a:lumMod val="75000"/>
                  </a:schemeClr>
                </a:solidFill>
              </a:rPr>
              <a:t>brightfield</a:t>
            </a:r>
            <a:r>
              <a:rPr lang="fr-BE" dirty="0">
                <a:solidFill>
                  <a:schemeClr val="accent6">
                    <a:lumMod val="75000"/>
                  </a:schemeClr>
                </a:solidFill>
              </a:rPr>
              <a:t> scanner)</a:t>
            </a:r>
          </a:p>
          <a:p>
            <a:pPr marL="285750" indent="-285750">
              <a:buFontTx/>
              <a:buChar char="-"/>
            </a:pPr>
            <a:r>
              <a:rPr lang="fr-BE" dirty="0">
                <a:solidFill>
                  <a:srgbClr val="FF0000"/>
                </a:solidFill>
              </a:rPr>
              <a:t>Advanced Image </a:t>
            </a:r>
            <a:r>
              <a:rPr lang="fr-BE" dirty="0" err="1">
                <a:solidFill>
                  <a:srgbClr val="FF0000"/>
                </a:solidFill>
              </a:rPr>
              <a:t>analysis</a:t>
            </a:r>
            <a:r>
              <a:rPr lang="fr-BE" dirty="0">
                <a:solidFill>
                  <a:srgbClr val="FF0000"/>
                </a:solidFill>
              </a:rPr>
              <a:t> software</a:t>
            </a:r>
          </a:p>
          <a:p>
            <a:pPr marL="285750" indent="-285750">
              <a:buFontTx/>
              <a:buChar char="-"/>
            </a:pPr>
            <a:endParaRPr lang="fr-BE" dirty="0"/>
          </a:p>
        </p:txBody>
      </p:sp>
      <p:pic>
        <p:nvPicPr>
          <p:cNvPr id="3" name="Image 2" descr="Une image contenant carte&#10;&#10;Description générée automatiquement">
            <a:extLst>
              <a:ext uri="{FF2B5EF4-FFF2-40B4-BE49-F238E27FC236}">
                <a16:creationId xmlns:a16="http://schemas.microsoft.com/office/drawing/2014/main" id="{E68478CD-21FA-4EDC-BF4D-BF84B220CF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936" y="3057984"/>
            <a:ext cx="7514016" cy="3702609"/>
          </a:xfrm>
          <a:prstGeom prst="rect">
            <a:avLst/>
          </a:prstGeom>
        </p:spPr>
      </p:pic>
      <p:pic>
        <p:nvPicPr>
          <p:cNvPr id="9" name="Image 8">
            <a:extLst>
              <a:ext uri="{FF2B5EF4-FFF2-40B4-BE49-F238E27FC236}">
                <a16:creationId xmlns:a16="http://schemas.microsoft.com/office/drawing/2014/main" id="{5CC6B3CD-B208-4C03-8E16-D92DCEEC6138}"/>
              </a:ext>
            </a:extLst>
          </p:cNvPr>
          <p:cNvPicPr>
            <a:picLocks noChangeAspect="1"/>
          </p:cNvPicPr>
          <p:nvPr/>
        </p:nvPicPr>
        <p:blipFill>
          <a:blip r:embed="rId4"/>
          <a:stretch>
            <a:fillRect/>
          </a:stretch>
        </p:blipFill>
        <p:spPr>
          <a:xfrm>
            <a:off x="2669249" y="6052670"/>
            <a:ext cx="5152103" cy="707923"/>
          </a:xfrm>
          <a:prstGeom prst="rect">
            <a:avLst/>
          </a:prstGeom>
        </p:spPr>
      </p:pic>
      <p:sp>
        <p:nvSpPr>
          <p:cNvPr id="8" name="ZoneTexte 7">
            <a:extLst>
              <a:ext uri="{FF2B5EF4-FFF2-40B4-BE49-F238E27FC236}">
                <a16:creationId xmlns:a16="http://schemas.microsoft.com/office/drawing/2014/main" id="{475B14FE-541E-7391-507A-52671DF4676F}"/>
              </a:ext>
            </a:extLst>
          </p:cNvPr>
          <p:cNvSpPr txBox="1"/>
          <p:nvPr/>
        </p:nvSpPr>
        <p:spPr>
          <a:xfrm>
            <a:off x="73101" y="66502"/>
            <a:ext cx="1743959"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400" b="1" dirty="0">
                <a:solidFill>
                  <a:schemeClr val="tx1"/>
                </a:solidFill>
              </a:rPr>
              <a:t>Background</a:t>
            </a:r>
            <a:endParaRPr lang="fr-BE" sz="2400" b="1" dirty="0">
              <a:solidFill>
                <a:schemeClr val="tx1"/>
              </a:solidFill>
            </a:endParaRPr>
          </a:p>
        </p:txBody>
      </p:sp>
    </p:spTree>
    <p:extLst>
      <p:ext uri="{BB962C8B-B14F-4D97-AF65-F5344CB8AC3E}">
        <p14:creationId xmlns:p14="http://schemas.microsoft.com/office/powerpoint/2010/main" val="2944379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766" y="131975"/>
            <a:ext cx="5495830" cy="2071669"/>
          </a:xfrm>
          <a:prstGeom prst="rect">
            <a:avLst/>
          </a:prstGeom>
        </p:spPr>
      </p:pic>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765" y="2337849"/>
            <a:ext cx="5495830" cy="2071669"/>
          </a:xfrm>
          <a:prstGeom prst="rect">
            <a:avLst/>
          </a:prstGeom>
        </p:spPr>
      </p:pic>
      <p:pic>
        <p:nvPicPr>
          <p:cNvPr id="6" name="Imag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0766" y="4543724"/>
            <a:ext cx="5495829" cy="2071669"/>
          </a:xfrm>
          <a:prstGeom prst="rect">
            <a:avLst/>
          </a:prstGeom>
        </p:spPr>
      </p:pic>
      <p:sp>
        <p:nvSpPr>
          <p:cNvPr id="8" name="ZoneTexte 7"/>
          <p:cNvSpPr txBox="1"/>
          <p:nvPr/>
        </p:nvSpPr>
        <p:spPr>
          <a:xfrm>
            <a:off x="7164371" y="4765693"/>
            <a:ext cx="3315094"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dirty="0"/>
              <a:t>Quantification: positive area detected out of the area analyzed (expressed in %) and referred to as collagen proportionate area (CPA).</a:t>
            </a:r>
            <a:endParaRPr lang="fr-BE" dirty="0"/>
          </a:p>
        </p:txBody>
      </p:sp>
      <p:sp>
        <p:nvSpPr>
          <p:cNvPr id="9" name="Rectangle 8"/>
          <p:cNvSpPr/>
          <p:nvPr/>
        </p:nvSpPr>
        <p:spPr>
          <a:xfrm>
            <a:off x="7164371" y="3112073"/>
            <a:ext cx="3315094" cy="5232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fr-BE" sz="1400" dirty="0" err="1"/>
              <a:t>Automated</a:t>
            </a:r>
            <a:r>
              <a:rPr lang="fr-BE" sz="1400" dirty="0"/>
              <a:t> </a:t>
            </a:r>
            <a:r>
              <a:rPr lang="fr-BE" sz="1400" dirty="0" err="1"/>
              <a:t>detection</a:t>
            </a:r>
            <a:r>
              <a:rPr lang="fr-BE" sz="1400" dirty="0"/>
              <a:t> of PSR </a:t>
            </a:r>
            <a:r>
              <a:rPr lang="fr-BE" sz="1400" dirty="0" err="1"/>
              <a:t>staining</a:t>
            </a:r>
            <a:r>
              <a:rPr lang="fr-BE" sz="1400" dirty="0"/>
              <a:t> </a:t>
            </a:r>
            <a:r>
              <a:rPr lang="fr-BE" sz="1400" dirty="0" err="1"/>
              <a:t>within</a:t>
            </a:r>
            <a:r>
              <a:rPr lang="fr-BE" sz="1400" dirty="0"/>
              <a:t> </a:t>
            </a:r>
            <a:r>
              <a:rPr lang="fr-BE" sz="1400" dirty="0" err="1"/>
              <a:t>parenchyma</a:t>
            </a:r>
            <a:r>
              <a:rPr lang="fr-BE" sz="1400" dirty="0"/>
              <a:t> (</a:t>
            </a:r>
            <a:r>
              <a:rPr lang="fr-BE" sz="1400" dirty="0" err="1"/>
              <a:t>treshold</a:t>
            </a:r>
            <a:r>
              <a:rPr lang="fr-BE" sz="1400" dirty="0"/>
              <a:t>)</a:t>
            </a:r>
            <a:endParaRPr lang="fr-BE" sz="1100" dirty="0"/>
          </a:p>
        </p:txBody>
      </p:sp>
      <p:sp>
        <p:nvSpPr>
          <p:cNvPr id="10" name="Rectangle 9"/>
          <p:cNvSpPr/>
          <p:nvPr/>
        </p:nvSpPr>
        <p:spPr>
          <a:xfrm>
            <a:off x="7164371" y="767811"/>
            <a:ext cx="3315094" cy="30777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fr-BE" sz="1400" dirty="0"/>
              <a:t>PSR </a:t>
            </a:r>
            <a:r>
              <a:rPr lang="fr-BE" sz="1400" dirty="0" err="1"/>
              <a:t>staining</a:t>
            </a:r>
            <a:r>
              <a:rPr lang="fr-BE" sz="1400" dirty="0"/>
              <a:t> of </a:t>
            </a:r>
            <a:r>
              <a:rPr lang="fr-BE" sz="1400" dirty="0" err="1"/>
              <a:t>lung</a:t>
            </a:r>
            <a:r>
              <a:rPr lang="fr-BE" sz="1400" dirty="0"/>
              <a:t> </a:t>
            </a:r>
            <a:r>
              <a:rPr lang="fr-BE" sz="1400" dirty="0" err="1"/>
              <a:t>parenchyma</a:t>
            </a:r>
            <a:endParaRPr lang="fr-BE" sz="1100" dirty="0"/>
          </a:p>
        </p:txBody>
      </p:sp>
      <p:sp>
        <p:nvSpPr>
          <p:cNvPr id="11" name="Flèche courbée vers le bas 10"/>
          <p:cNvSpPr/>
          <p:nvPr/>
        </p:nvSpPr>
        <p:spPr>
          <a:xfrm rot="5400000">
            <a:off x="5230310" y="1918162"/>
            <a:ext cx="2361855" cy="676708"/>
          </a:xfrm>
          <a:prstGeom prst="curvedDownArrow">
            <a:avLst>
              <a:gd name="adj1" fmla="val 25000"/>
              <a:gd name="adj2" fmla="val 46293"/>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solidFill>
                <a:schemeClr val="tx1"/>
              </a:solidFill>
            </a:endParaRPr>
          </a:p>
        </p:txBody>
      </p:sp>
      <p:sp>
        <p:nvSpPr>
          <p:cNvPr id="12" name="Flèche courbée vers le bas 11"/>
          <p:cNvSpPr/>
          <p:nvPr/>
        </p:nvSpPr>
        <p:spPr>
          <a:xfrm rot="5400000">
            <a:off x="5326597" y="4280018"/>
            <a:ext cx="2361855" cy="676708"/>
          </a:xfrm>
          <a:prstGeom prst="curvedDownArrow">
            <a:avLst>
              <a:gd name="adj1" fmla="val 25000"/>
              <a:gd name="adj2" fmla="val 46293"/>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solidFill>
                <a:schemeClr val="tx1"/>
              </a:solidFill>
            </a:endParaRPr>
          </a:p>
        </p:txBody>
      </p:sp>
      <p:pic>
        <p:nvPicPr>
          <p:cNvPr id="2" name="Image 1"/>
          <p:cNvPicPr>
            <a:picLocks noChangeAspect="1"/>
          </p:cNvPicPr>
          <p:nvPr/>
        </p:nvPicPr>
        <p:blipFill>
          <a:blip r:embed="rId5"/>
          <a:stretch>
            <a:fillRect/>
          </a:stretch>
        </p:blipFill>
        <p:spPr>
          <a:xfrm>
            <a:off x="6507524" y="5827351"/>
            <a:ext cx="5152103" cy="707923"/>
          </a:xfrm>
          <a:prstGeom prst="rect">
            <a:avLst/>
          </a:prstGeom>
        </p:spPr>
      </p:pic>
    </p:spTree>
    <p:extLst>
      <p:ext uri="{BB962C8B-B14F-4D97-AF65-F5344CB8AC3E}">
        <p14:creationId xmlns:p14="http://schemas.microsoft.com/office/powerpoint/2010/main" val="1580909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39043" y="503297"/>
            <a:ext cx="7363020"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fr-BE" dirty="0"/>
              <a:t>PSR </a:t>
            </a:r>
            <a:r>
              <a:rPr lang="fr-BE" dirty="0" err="1"/>
              <a:t>allows</a:t>
            </a:r>
            <a:r>
              <a:rPr lang="fr-BE" dirty="0"/>
              <a:t> </a:t>
            </a:r>
            <a:r>
              <a:rPr lang="fr-BE" dirty="0" err="1"/>
              <a:t>Morphological</a:t>
            </a:r>
            <a:r>
              <a:rPr lang="fr-BE" dirty="0"/>
              <a:t> classification of </a:t>
            </a:r>
            <a:r>
              <a:rPr lang="fr-BE" dirty="0" err="1"/>
              <a:t>fibers</a:t>
            </a:r>
            <a:r>
              <a:rPr lang="fr-BE" dirty="0"/>
              <a:t> </a:t>
            </a:r>
            <a:r>
              <a:rPr lang="fr-BE" dirty="0" err="1"/>
              <a:t>according</a:t>
            </a:r>
            <a:r>
              <a:rPr lang="fr-BE" dirty="0"/>
              <a:t> to </a:t>
            </a:r>
            <a:r>
              <a:rPr lang="fr-BE" dirty="0" err="1"/>
              <a:t>compactness</a:t>
            </a:r>
            <a:endParaRPr lang="fr-BE" dirty="0"/>
          </a:p>
        </p:txBody>
      </p:sp>
      <p:sp>
        <p:nvSpPr>
          <p:cNvPr id="7" name="ZoneTexte 6"/>
          <p:cNvSpPr txBox="1"/>
          <p:nvPr/>
        </p:nvSpPr>
        <p:spPr>
          <a:xfrm>
            <a:off x="133546" y="33076"/>
            <a:ext cx="9434659" cy="369332"/>
          </a:xfrm>
          <a:prstGeom prst="rect">
            <a:avLst/>
          </a:prstGeom>
          <a:noFill/>
        </p:spPr>
        <p:txBody>
          <a:bodyPr wrap="square" rtlCol="0">
            <a:spAutoFit/>
          </a:bodyPr>
          <a:lstStyle/>
          <a:p>
            <a:r>
              <a:rPr lang="fr-BE" b="1" dirty="0"/>
              <a:t>Background - Methods</a:t>
            </a:r>
            <a:endParaRPr lang="fr-BE" dirty="0"/>
          </a:p>
        </p:txBody>
      </p:sp>
      <p:pic>
        <p:nvPicPr>
          <p:cNvPr id="9" name="Image 8"/>
          <p:cNvPicPr>
            <a:picLocks noChangeAspect="1"/>
          </p:cNvPicPr>
          <p:nvPr/>
        </p:nvPicPr>
        <p:blipFill>
          <a:blip r:embed="rId2"/>
          <a:stretch>
            <a:fillRect/>
          </a:stretch>
        </p:blipFill>
        <p:spPr>
          <a:xfrm>
            <a:off x="2482690" y="1037274"/>
            <a:ext cx="4758813" cy="3195484"/>
          </a:xfrm>
          <a:prstGeom prst="rect">
            <a:avLst/>
          </a:prstGeom>
        </p:spPr>
      </p:pic>
      <p:sp>
        <p:nvSpPr>
          <p:cNvPr id="10" name="ZoneTexte 9"/>
          <p:cNvSpPr txBox="1"/>
          <p:nvPr/>
        </p:nvSpPr>
        <p:spPr>
          <a:xfrm>
            <a:off x="2277689" y="6521814"/>
            <a:ext cx="2668386" cy="230832"/>
          </a:xfrm>
          <a:prstGeom prst="rect">
            <a:avLst/>
          </a:prstGeom>
          <a:noFill/>
        </p:spPr>
        <p:txBody>
          <a:bodyPr wrap="square" rtlCol="0">
            <a:spAutoFit/>
          </a:bodyPr>
          <a:lstStyle/>
          <a:p>
            <a:r>
              <a:rPr lang="fr-BE" sz="900" i="1" dirty="0" err="1"/>
              <a:t>Courtoy</a:t>
            </a:r>
            <a:r>
              <a:rPr lang="fr-BE" sz="900" i="1" dirty="0"/>
              <a:t> et al, </a:t>
            </a:r>
            <a:r>
              <a:rPr lang="fr-BE" sz="900" i="1" dirty="0" err="1"/>
              <a:t>Biomolecules</a:t>
            </a:r>
            <a:r>
              <a:rPr lang="fr-BE" sz="900" i="1" dirty="0"/>
              <a:t>, 2020</a:t>
            </a:r>
          </a:p>
        </p:txBody>
      </p:sp>
      <p:pic>
        <p:nvPicPr>
          <p:cNvPr id="12" name="Image 11"/>
          <p:cNvPicPr>
            <a:picLocks noChangeAspect="1"/>
          </p:cNvPicPr>
          <p:nvPr/>
        </p:nvPicPr>
        <p:blipFill>
          <a:blip r:embed="rId3"/>
          <a:stretch>
            <a:fillRect/>
          </a:stretch>
        </p:blipFill>
        <p:spPr>
          <a:xfrm>
            <a:off x="99349" y="973518"/>
            <a:ext cx="2383341" cy="3207580"/>
          </a:xfrm>
          <a:prstGeom prst="rect">
            <a:avLst/>
          </a:prstGeom>
        </p:spPr>
      </p:pic>
      <p:pic>
        <p:nvPicPr>
          <p:cNvPr id="13" name="Image 12"/>
          <p:cNvPicPr>
            <a:picLocks noChangeAspect="1"/>
          </p:cNvPicPr>
          <p:nvPr/>
        </p:nvPicPr>
        <p:blipFill>
          <a:blip r:embed="rId4"/>
          <a:stretch>
            <a:fillRect/>
          </a:stretch>
        </p:blipFill>
        <p:spPr>
          <a:xfrm>
            <a:off x="715344" y="4413204"/>
            <a:ext cx="1562345" cy="2446908"/>
          </a:xfrm>
          <a:prstGeom prst="rect">
            <a:avLst/>
          </a:prstGeom>
        </p:spPr>
      </p:pic>
      <p:pic>
        <p:nvPicPr>
          <p:cNvPr id="14" name="Image 13"/>
          <p:cNvPicPr>
            <a:picLocks noChangeAspect="1"/>
          </p:cNvPicPr>
          <p:nvPr/>
        </p:nvPicPr>
        <p:blipFill>
          <a:blip r:embed="rId5"/>
          <a:stretch>
            <a:fillRect/>
          </a:stretch>
        </p:blipFill>
        <p:spPr>
          <a:xfrm>
            <a:off x="2277689" y="5776392"/>
            <a:ext cx="3125583" cy="434761"/>
          </a:xfrm>
          <a:prstGeom prst="rect">
            <a:avLst/>
          </a:prstGeom>
        </p:spPr>
      </p:pic>
      <p:sp>
        <p:nvSpPr>
          <p:cNvPr id="15" name="ZoneTexte 14"/>
          <p:cNvSpPr txBox="1"/>
          <p:nvPr/>
        </p:nvSpPr>
        <p:spPr>
          <a:xfrm>
            <a:off x="6018877" y="5985371"/>
            <a:ext cx="5701371"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BE" dirty="0"/>
              <a:t>No </a:t>
            </a:r>
            <a:r>
              <a:rPr lang="fr-BE" dirty="0" err="1"/>
              <a:t>biological</a:t>
            </a:r>
            <a:r>
              <a:rPr lang="fr-BE" dirty="0"/>
              <a:t> </a:t>
            </a:r>
            <a:r>
              <a:rPr lang="fr-BE" dirty="0" err="1"/>
              <a:t>correlate</a:t>
            </a:r>
            <a:r>
              <a:rPr lang="fr-BE" dirty="0"/>
              <a:t> for </a:t>
            </a:r>
            <a:r>
              <a:rPr lang="fr-BE" dirty="0" err="1"/>
              <a:t>this</a:t>
            </a:r>
            <a:r>
              <a:rPr lang="fr-BE" dirty="0"/>
              <a:t> </a:t>
            </a:r>
            <a:r>
              <a:rPr lang="fr-BE" dirty="0" err="1"/>
              <a:t>morphological</a:t>
            </a:r>
            <a:r>
              <a:rPr lang="fr-BE" dirty="0"/>
              <a:t> classification!</a:t>
            </a:r>
          </a:p>
        </p:txBody>
      </p:sp>
      <p:sp>
        <p:nvSpPr>
          <p:cNvPr id="16" name="ZoneTexte 15">
            <a:extLst>
              <a:ext uri="{FF2B5EF4-FFF2-40B4-BE49-F238E27FC236}">
                <a16:creationId xmlns:a16="http://schemas.microsoft.com/office/drawing/2014/main" id="{4EAE1C03-541D-88D8-843E-E181204184E2}"/>
              </a:ext>
            </a:extLst>
          </p:cNvPr>
          <p:cNvSpPr txBox="1"/>
          <p:nvPr/>
        </p:nvSpPr>
        <p:spPr>
          <a:xfrm>
            <a:off x="7417767" y="1367861"/>
            <a:ext cx="4583085" cy="258532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fr-BE" dirty="0" err="1"/>
              <a:t>Optimized</a:t>
            </a:r>
            <a:r>
              <a:rPr lang="fr-BE" dirty="0"/>
              <a:t> </a:t>
            </a:r>
            <a:r>
              <a:rPr lang="fr-BE" dirty="0" err="1"/>
              <a:t>algorithm</a:t>
            </a:r>
            <a:r>
              <a:rPr lang="fr-BE" dirty="0"/>
              <a:t> (noise </a:t>
            </a:r>
            <a:r>
              <a:rPr lang="fr-BE" dirty="0" err="1"/>
              <a:t>substraction</a:t>
            </a:r>
            <a:r>
              <a:rPr lang="fr-BE" dirty="0"/>
              <a:t>) – segmentation </a:t>
            </a:r>
            <a:r>
              <a:rPr lang="fr-BE" dirty="0" err="1"/>
              <a:t>according</a:t>
            </a:r>
            <a:r>
              <a:rPr lang="fr-BE" dirty="0"/>
              <a:t> to </a:t>
            </a:r>
            <a:r>
              <a:rPr lang="fr-BE" dirty="0" err="1"/>
              <a:t>intensity</a:t>
            </a:r>
            <a:r>
              <a:rPr lang="fr-BE" dirty="0"/>
              <a:t> of </a:t>
            </a:r>
            <a:r>
              <a:rPr lang="fr-BE" dirty="0" err="1"/>
              <a:t>staining</a:t>
            </a:r>
            <a:r>
              <a:rPr lang="fr-BE" dirty="0"/>
              <a:t> and pixel </a:t>
            </a:r>
            <a:r>
              <a:rPr lang="fr-BE" dirty="0" err="1"/>
              <a:t>homogeneity</a:t>
            </a:r>
            <a:r>
              <a:rPr lang="fr-BE" dirty="0"/>
              <a:t> (</a:t>
            </a:r>
            <a:r>
              <a:rPr lang="fr-BE" dirty="0" err="1"/>
              <a:t>automated</a:t>
            </a:r>
            <a:r>
              <a:rPr lang="fr-BE" dirty="0"/>
              <a:t>)</a:t>
            </a:r>
          </a:p>
          <a:p>
            <a:endParaRPr lang="fr-BE" dirty="0"/>
          </a:p>
          <a:p>
            <a:pPr marL="285750" indent="-285750">
              <a:buFontTx/>
              <a:buChar char="-"/>
            </a:pPr>
            <a:r>
              <a:rPr lang="fr-BE" dirty="0" err="1">
                <a:solidFill>
                  <a:srgbClr val="FF0000"/>
                </a:solidFill>
              </a:rPr>
              <a:t>Strongly</a:t>
            </a:r>
            <a:r>
              <a:rPr lang="fr-BE" dirty="0">
                <a:solidFill>
                  <a:srgbClr val="FF0000"/>
                </a:solidFill>
              </a:rPr>
              <a:t> </a:t>
            </a:r>
            <a:r>
              <a:rPr lang="fr-BE" dirty="0" err="1">
                <a:solidFill>
                  <a:srgbClr val="FF0000"/>
                </a:solidFill>
              </a:rPr>
              <a:t>stained</a:t>
            </a:r>
            <a:r>
              <a:rPr lang="fr-BE" dirty="0">
                <a:solidFill>
                  <a:srgbClr val="FF0000"/>
                </a:solidFill>
              </a:rPr>
              <a:t> and plain segments = compact </a:t>
            </a:r>
            <a:r>
              <a:rPr lang="fr-BE" dirty="0" err="1">
                <a:solidFill>
                  <a:srgbClr val="FF0000"/>
                </a:solidFill>
              </a:rPr>
              <a:t>fibers</a:t>
            </a:r>
            <a:r>
              <a:rPr lang="fr-BE" dirty="0">
                <a:solidFill>
                  <a:srgbClr val="FF0000"/>
                </a:solidFill>
              </a:rPr>
              <a:t> (</a:t>
            </a:r>
            <a:r>
              <a:rPr lang="fr-BE" dirty="0">
                <a:solidFill>
                  <a:srgbClr val="FF0000"/>
                </a:solidFill>
                <a:sym typeface="Wingdings" panose="05000000000000000000" pitchFamily="2" charset="2"/>
              </a:rPr>
              <a:t> </a:t>
            </a:r>
            <a:r>
              <a:rPr lang="fr-BE" dirty="0" err="1">
                <a:solidFill>
                  <a:srgbClr val="FF0000"/>
                </a:solidFill>
                <a:sym typeface="Wingdings" panose="05000000000000000000" pitchFamily="2" charset="2"/>
              </a:rPr>
              <a:t>old</a:t>
            </a:r>
            <a:r>
              <a:rPr lang="fr-BE" dirty="0">
                <a:solidFill>
                  <a:srgbClr val="FF0000"/>
                </a:solidFill>
                <a:sym typeface="Wingdings" panose="05000000000000000000" pitchFamily="2" charset="2"/>
              </a:rPr>
              <a:t>)</a:t>
            </a:r>
            <a:endParaRPr lang="fr-BE" dirty="0">
              <a:solidFill>
                <a:srgbClr val="FF0000"/>
              </a:solidFill>
            </a:endParaRPr>
          </a:p>
          <a:p>
            <a:pPr marL="285750" indent="-285750">
              <a:buFontTx/>
              <a:buChar char="-"/>
            </a:pPr>
            <a:endParaRPr lang="fr-BE" dirty="0">
              <a:solidFill>
                <a:srgbClr val="FF0000"/>
              </a:solidFill>
            </a:endParaRPr>
          </a:p>
          <a:p>
            <a:pPr marL="285750" indent="-285750">
              <a:buFontTx/>
              <a:buChar char="-"/>
            </a:pPr>
            <a:r>
              <a:rPr lang="fr-BE" dirty="0" err="1">
                <a:solidFill>
                  <a:srgbClr val="0033CC"/>
                </a:solidFill>
              </a:rPr>
              <a:t>Weakly</a:t>
            </a:r>
            <a:r>
              <a:rPr lang="fr-BE" dirty="0">
                <a:solidFill>
                  <a:srgbClr val="0033CC"/>
                </a:solidFill>
              </a:rPr>
              <a:t> </a:t>
            </a:r>
            <a:r>
              <a:rPr lang="fr-BE" dirty="0" err="1">
                <a:solidFill>
                  <a:srgbClr val="0033CC"/>
                </a:solidFill>
              </a:rPr>
              <a:t>stained</a:t>
            </a:r>
            <a:r>
              <a:rPr lang="fr-BE" dirty="0">
                <a:solidFill>
                  <a:srgbClr val="0033CC"/>
                </a:solidFill>
              </a:rPr>
              <a:t> and loose segments = </a:t>
            </a:r>
            <a:r>
              <a:rPr lang="fr-BE" dirty="0" err="1">
                <a:solidFill>
                  <a:srgbClr val="0033CC"/>
                </a:solidFill>
              </a:rPr>
              <a:t>scattered</a:t>
            </a:r>
            <a:r>
              <a:rPr lang="fr-BE" dirty="0">
                <a:solidFill>
                  <a:srgbClr val="0033CC"/>
                </a:solidFill>
              </a:rPr>
              <a:t> </a:t>
            </a:r>
            <a:r>
              <a:rPr lang="fr-BE" dirty="0" err="1">
                <a:solidFill>
                  <a:srgbClr val="0033CC"/>
                </a:solidFill>
              </a:rPr>
              <a:t>fibers</a:t>
            </a:r>
            <a:r>
              <a:rPr lang="fr-BE" dirty="0">
                <a:solidFill>
                  <a:srgbClr val="0033CC"/>
                </a:solidFill>
              </a:rPr>
              <a:t> (</a:t>
            </a:r>
            <a:r>
              <a:rPr lang="fr-BE" dirty="0">
                <a:solidFill>
                  <a:srgbClr val="0033CC"/>
                </a:solidFill>
                <a:sym typeface="Wingdings" panose="05000000000000000000" pitchFamily="2" charset="2"/>
              </a:rPr>
              <a:t> </a:t>
            </a:r>
            <a:r>
              <a:rPr lang="fr-BE" dirty="0" err="1">
                <a:solidFill>
                  <a:srgbClr val="0033CC"/>
                </a:solidFill>
                <a:sym typeface="Wingdings" panose="05000000000000000000" pitchFamily="2" charset="2"/>
              </a:rPr>
              <a:t>young</a:t>
            </a:r>
            <a:r>
              <a:rPr lang="fr-BE" dirty="0">
                <a:solidFill>
                  <a:srgbClr val="0033CC"/>
                </a:solidFill>
                <a:sym typeface="Wingdings" panose="05000000000000000000" pitchFamily="2" charset="2"/>
              </a:rPr>
              <a:t>)</a:t>
            </a:r>
            <a:endParaRPr lang="fr-BE" dirty="0">
              <a:solidFill>
                <a:srgbClr val="0033CC"/>
              </a:solidFill>
            </a:endParaRPr>
          </a:p>
        </p:txBody>
      </p:sp>
      <p:sp>
        <p:nvSpPr>
          <p:cNvPr id="17" name="ZoneTexte 16">
            <a:extLst>
              <a:ext uri="{FF2B5EF4-FFF2-40B4-BE49-F238E27FC236}">
                <a16:creationId xmlns:a16="http://schemas.microsoft.com/office/drawing/2014/main" id="{C7667532-C696-5761-7B94-72B7E403F479}"/>
              </a:ext>
            </a:extLst>
          </p:cNvPr>
          <p:cNvSpPr txBox="1"/>
          <p:nvPr/>
        </p:nvSpPr>
        <p:spPr>
          <a:xfrm>
            <a:off x="2650014" y="4635243"/>
            <a:ext cx="4065848"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BE" dirty="0" err="1"/>
              <a:t>Mainly</a:t>
            </a:r>
            <a:r>
              <a:rPr lang="fr-BE" dirty="0"/>
              <a:t> </a:t>
            </a:r>
            <a:r>
              <a:rPr lang="fr-BE" dirty="0" err="1"/>
              <a:t>validated</a:t>
            </a:r>
            <a:r>
              <a:rPr lang="fr-BE" dirty="0"/>
              <a:t> in animal </a:t>
            </a:r>
            <a:r>
              <a:rPr lang="fr-BE" dirty="0" err="1"/>
              <a:t>models</a:t>
            </a:r>
            <a:r>
              <a:rPr lang="fr-BE" dirty="0"/>
              <a:t>…</a:t>
            </a:r>
          </a:p>
        </p:txBody>
      </p:sp>
    </p:spTree>
    <p:extLst>
      <p:ext uri="{BB962C8B-B14F-4D97-AF65-F5344CB8AC3E}">
        <p14:creationId xmlns:p14="http://schemas.microsoft.com/office/powerpoint/2010/main" val="259314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F4457193-8F4C-4DD3-A1D6-3D7CED599D9F}"/>
              </a:ext>
            </a:extLst>
          </p:cNvPr>
          <p:cNvSpPr txBox="1"/>
          <p:nvPr/>
        </p:nvSpPr>
        <p:spPr>
          <a:xfrm>
            <a:off x="133546" y="136443"/>
            <a:ext cx="9434659"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sz="2000" b="1" dirty="0"/>
              <a:t>Background</a:t>
            </a:r>
            <a:r>
              <a:rPr lang="fr-BE" dirty="0"/>
              <a:t>: </a:t>
            </a:r>
            <a:r>
              <a:rPr lang="fr-BE" dirty="0" err="1"/>
              <a:t>Automated</a:t>
            </a:r>
            <a:r>
              <a:rPr lang="fr-BE" dirty="0"/>
              <a:t> </a:t>
            </a:r>
            <a:r>
              <a:rPr lang="fr-BE" dirty="0" err="1"/>
              <a:t>Fibrosis</a:t>
            </a:r>
            <a:r>
              <a:rPr lang="fr-BE" dirty="0"/>
              <a:t> quantification </a:t>
            </a:r>
            <a:r>
              <a:rPr lang="fr-BE" dirty="0" err="1"/>
              <a:t>using</a:t>
            </a:r>
            <a:r>
              <a:rPr lang="fr-BE" dirty="0"/>
              <a:t> PSR in the </a:t>
            </a:r>
            <a:r>
              <a:rPr lang="fr-BE" dirty="0" err="1"/>
              <a:t>lung</a:t>
            </a:r>
            <a:r>
              <a:rPr lang="fr-BE" dirty="0"/>
              <a:t>: </a:t>
            </a:r>
            <a:r>
              <a:rPr lang="fr-BE" dirty="0" err="1"/>
              <a:t>clinical</a:t>
            </a:r>
            <a:r>
              <a:rPr lang="fr-BE" dirty="0"/>
              <a:t> </a:t>
            </a:r>
            <a:r>
              <a:rPr lang="fr-BE" dirty="0" err="1"/>
              <a:t>evidence</a:t>
            </a:r>
            <a:endParaRPr lang="fr-BE" dirty="0"/>
          </a:p>
        </p:txBody>
      </p:sp>
      <p:sp>
        <p:nvSpPr>
          <p:cNvPr id="3" name="ZoneTexte 2">
            <a:extLst>
              <a:ext uri="{FF2B5EF4-FFF2-40B4-BE49-F238E27FC236}">
                <a16:creationId xmlns:a16="http://schemas.microsoft.com/office/drawing/2014/main" id="{3FF1E6B5-22C3-4811-AB04-44AD4C353191}"/>
              </a:ext>
            </a:extLst>
          </p:cNvPr>
          <p:cNvSpPr txBox="1"/>
          <p:nvPr/>
        </p:nvSpPr>
        <p:spPr>
          <a:xfrm>
            <a:off x="214685" y="803082"/>
            <a:ext cx="755374"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dirty="0"/>
              <a:t>In IPF</a:t>
            </a:r>
            <a:endParaRPr lang="fr-BE" dirty="0"/>
          </a:p>
        </p:txBody>
      </p:sp>
      <p:pic>
        <p:nvPicPr>
          <p:cNvPr id="7" name="Image 6">
            <a:extLst>
              <a:ext uri="{FF2B5EF4-FFF2-40B4-BE49-F238E27FC236}">
                <a16:creationId xmlns:a16="http://schemas.microsoft.com/office/drawing/2014/main" id="{AFF050D8-EF8E-4BFF-B7FF-23FA47E91CBF}"/>
              </a:ext>
            </a:extLst>
          </p:cNvPr>
          <p:cNvPicPr>
            <a:picLocks noChangeAspect="1"/>
          </p:cNvPicPr>
          <p:nvPr/>
        </p:nvPicPr>
        <p:blipFill>
          <a:blip r:embed="rId3"/>
          <a:stretch>
            <a:fillRect/>
          </a:stretch>
        </p:blipFill>
        <p:spPr>
          <a:xfrm>
            <a:off x="2719590" y="803082"/>
            <a:ext cx="2222347" cy="2150795"/>
          </a:xfrm>
          <a:prstGeom prst="rect">
            <a:avLst/>
          </a:prstGeom>
        </p:spPr>
      </p:pic>
      <p:sp>
        <p:nvSpPr>
          <p:cNvPr id="8" name="ZoneTexte 7">
            <a:extLst>
              <a:ext uri="{FF2B5EF4-FFF2-40B4-BE49-F238E27FC236}">
                <a16:creationId xmlns:a16="http://schemas.microsoft.com/office/drawing/2014/main" id="{DCC030D0-C9D1-47A7-8700-80081DF270C3}"/>
              </a:ext>
            </a:extLst>
          </p:cNvPr>
          <p:cNvSpPr txBox="1"/>
          <p:nvPr/>
        </p:nvSpPr>
        <p:spPr>
          <a:xfrm>
            <a:off x="133546" y="1574800"/>
            <a:ext cx="2304854" cy="92333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fr-FR" dirty="0"/>
              <a:t>3 explants </a:t>
            </a:r>
            <a:r>
              <a:rPr lang="fr-FR" dirty="0" err="1"/>
              <a:t>from</a:t>
            </a:r>
            <a:r>
              <a:rPr lang="fr-FR" dirty="0"/>
              <a:t> HPS</a:t>
            </a:r>
          </a:p>
          <a:p>
            <a:r>
              <a:rPr lang="fr-FR" dirty="0"/>
              <a:t>3 explants </a:t>
            </a:r>
            <a:r>
              <a:rPr lang="fr-FR" dirty="0" err="1"/>
              <a:t>from</a:t>
            </a:r>
            <a:r>
              <a:rPr lang="fr-FR" dirty="0"/>
              <a:t> IPF</a:t>
            </a:r>
          </a:p>
          <a:p>
            <a:r>
              <a:rPr lang="fr-FR" dirty="0"/>
              <a:t>4 biopsies </a:t>
            </a:r>
            <a:r>
              <a:rPr lang="fr-FR" dirty="0" err="1"/>
              <a:t>from</a:t>
            </a:r>
            <a:r>
              <a:rPr lang="fr-FR" dirty="0"/>
              <a:t> IPF</a:t>
            </a:r>
          </a:p>
        </p:txBody>
      </p:sp>
      <p:sp>
        <p:nvSpPr>
          <p:cNvPr id="9" name="ZoneTexte 8">
            <a:extLst>
              <a:ext uri="{FF2B5EF4-FFF2-40B4-BE49-F238E27FC236}">
                <a16:creationId xmlns:a16="http://schemas.microsoft.com/office/drawing/2014/main" id="{DDA42E2A-4CBA-408E-8F9A-C3BDA924B580}"/>
              </a:ext>
            </a:extLst>
          </p:cNvPr>
          <p:cNvSpPr txBox="1"/>
          <p:nvPr/>
        </p:nvSpPr>
        <p:spPr>
          <a:xfrm>
            <a:off x="2623795" y="3295326"/>
            <a:ext cx="4131734" cy="261610"/>
          </a:xfrm>
          <a:prstGeom prst="rect">
            <a:avLst/>
          </a:prstGeom>
          <a:noFill/>
        </p:spPr>
        <p:txBody>
          <a:bodyPr wrap="square" rtlCol="0">
            <a:spAutoFit/>
          </a:bodyPr>
          <a:lstStyle/>
          <a:p>
            <a:r>
              <a:rPr lang="fr-FR" sz="1100" i="1" dirty="0"/>
              <a:t>L. </a:t>
            </a:r>
            <a:r>
              <a:rPr lang="fr-FR" sz="1100" i="1" dirty="0" err="1"/>
              <a:t>Tresta</a:t>
            </a:r>
            <a:r>
              <a:rPr lang="fr-FR" sz="1100" i="1" dirty="0"/>
              <a:t> et al.  </a:t>
            </a:r>
            <a:r>
              <a:rPr lang="fr-FR" sz="1100" i="1" dirty="0" err="1"/>
              <a:t>Frontiers</a:t>
            </a:r>
            <a:r>
              <a:rPr lang="fr-FR" sz="1100" i="1" dirty="0"/>
              <a:t> in </a:t>
            </a:r>
            <a:r>
              <a:rPr lang="fr-FR" sz="1100" i="1" dirty="0" err="1"/>
              <a:t>Medicine</a:t>
            </a:r>
            <a:r>
              <a:rPr lang="fr-FR" sz="1100" i="1" dirty="0"/>
              <a:t> 2021</a:t>
            </a:r>
            <a:endParaRPr lang="fr-BE" sz="1100" i="1" dirty="0"/>
          </a:p>
        </p:txBody>
      </p:sp>
      <p:pic>
        <p:nvPicPr>
          <p:cNvPr id="11" name="Image 10">
            <a:extLst>
              <a:ext uri="{FF2B5EF4-FFF2-40B4-BE49-F238E27FC236}">
                <a16:creationId xmlns:a16="http://schemas.microsoft.com/office/drawing/2014/main" id="{65034B47-1F5E-4171-A3D0-934138DF595D}"/>
              </a:ext>
            </a:extLst>
          </p:cNvPr>
          <p:cNvPicPr>
            <a:picLocks noChangeAspect="1"/>
          </p:cNvPicPr>
          <p:nvPr/>
        </p:nvPicPr>
        <p:blipFill>
          <a:blip r:embed="rId4"/>
          <a:stretch>
            <a:fillRect/>
          </a:stretch>
        </p:blipFill>
        <p:spPr>
          <a:xfrm>
            <a:off x="5494535" y="803082"/>
            <a:ext cx="3353131" cy="2277063"/>
          </a:xfrm>
          <a:prstGeom prst="rect">
            <a:avLst/>
          </a:prstGeom>
        </p:spPr>
      </p:pic>
      <p:sp>
        <p:nvSpPr>
          <p:cNvPr id="12" name="ZoneTexte 11">
            <a:extLst>
              <a:ext uri="{FF2B5EF4-FFF2-40B4-BE49-F238E27FC236}">
                <a16:creationId xmlns:a16="http://schemas.microsoft.com/office/drawing/2014/main" id="{FC0C04CD-4F98-43BB-9869-3F8B3E4C6188}"/>
              </a:ext>
            </a:extLst>
          </p:cNvPr>
          <p:cNvSpPr txBox="1"/>
          <p:nvPr/>
        </p:nvSpPr>
        <p:spPr>
          <a:xfrm>
            <a:off x="5639672" y="3241465"/>
            <a:ext cx="2777067"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dirty="0"/>
              <a:t>Good </a:t>
            </a:r>
            <a:r>
              <a:rPr lang="fr-FR" dirty="0" err="1"/>
              <a:t>correlation</a:t>
            </a:r>
            <a:r>
              <a:rPr lang="fr-FR" dirty="0"/>
              <a:t> </a:t>
            </a:r>
            <a:r>
              <a:rPr lang="fr-FR" dirty="0" err="1"/>
              <a:t>with</a:t>
            </a:r>
            <a:r>
              <a:rPr lang="fr-FR" dirty="0"/>
              <a:t> </a:t>
            </a:r>
          </a:p>
          <a:p>
            <a:pPr algn="ctr"/>
            <a:r>
              <a:rPr lang="fr-FR" dirty="0"/>
              <a:t>Ashcroft Score</a:t>
            </a:r>
            <a:endParaRPr lang="fr-BE" dirty="0"/>
          </a:p>
        </p:txBody>
      </p:sp>
      <p:sp>
        <p:nvSpPr>
          <p:cNvPr id="13" name="ZoneTexte 12">
            <a:extLst>
              <a:ext uri="{FF2B5EF4-FFF2-40B4-BE49-F238E27FC236}">
                <a16:creationId xmlns:a16="http://schemas.microsoft.com/office/drawing/2014/main" id="{83DE3F10-94D8-4D22-88D4-D1A68DD664FB}"/>
              </a:ext>
            </a:extLst>
          </p:cNvPr>
          <p:cNvSpPr txBox="1"/>
          <p:nvPr/>
        </p:nvSpPr>
        <p:spPr>
          <a:xfrm>
            <a:off x="9229539" y="3223263"/>
            <a:ext cx="2777067"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dirty="0" err="1"/>
              <a:t>Correlation</a:t>
            </a:r>
            <a:r>
              <a:rPr lang="fr-FR" dirty="0"/>
              <a:t> </a:t>
            </a:r>
            <a:r>
              <a:rPr lang="fr-FR" dirty="0" err="1"/>
              <a:t>with</a:t>
            </a:r>
            <a:r>
              <a:rPr lang="fr-FR" dirty="0"/>
              <a:t> </a:t>
            </a:r>
            <a:r>
              <a:rPr lang="fr-FR" dirty="0" err="1"/>
              <a:t>clinical</a:t>
            </a:r>
            <a:r>
              <a:rPr lang="fr-FR" dirty="0"/>
              <a:t> </a:t>
            </a:r>
            <a:r>
              <a:rPr lang="fr-FR" dirty="0" err="1"/>
              <a:t>parameters</a:t>
            </a:r>
            <a:endParaRPr lang="fr-BE" dirty="0"/>
          </a:p>
        </p:txBody>
      </p:sp>
      <p:pic>
        <p:nvPicPr>
          <p:cNvPr id="15" name="Image 14">
            <a:extLst>
              <a:ext uri="{FF2B5EF4-FFF2-40B4-BE49-F238E27FC236}">
                <a16:creationId xmlns:a16="http://schemas.microsoft.com/office/drawing/2014/main" id="{BF4DB39F-FB5D-4439-9A2D-F1C93F691C2B}"/>
              </a:ext>
            </a:extLst>
          </p:cNvPr>
          <p:cNvPicPr>
            <a:picLocks noChangeAspect="1"/>
          </p:cNvPicPr>
          <p:nvPr/>
        </p:nvPicPr>
        <p:blipFill>
          <a:blip r:embed="rId5"/>
          <a:stretch>
            <a:fillRect/>
          </a:stretch>
        </p:blipFill>
        <p:spPr>
          <a:xfrm>
            <a:off x="8743515" y="803082"/>
            <a:ext cx="3461867" cy="2277062"/>
          </a:xfrm>
          <a:prstGeom prst="rect">
            <a:avLst/>
          </a:prstGeom>
        </p:spPr>
      </p:pic>
      <p:sp>
        <p:nvSpPr>
          <p:cNvPr id="16" name="ZoneTexte 15">
            <a:extLst>
              <a:ext uri="{FF2B5EF4-FFF2-40B4-BE49-F238E27FC236}">
                <a16:creationId xmlns:a16="http://schemas.microsoft.com/office/drawing/2014/main" id="{7C5C5607-DB51-4ABE-9BFD-5B3D8FC5122D}"/>
              </a:ext>
            </a:extLst>
          </p:cNvPr>
          <p:cNvSpPr txBox="1"/>
          <p:nvPr/>
        </p:nvSpPr>
        <p:spPr>
          <a:xfrm>
            <a:off x="133546" y="4106333"/>
            <a:ext cx="11873060"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sz="1400" b="0" i="0" dirty="0">
                <a:solidFill>
                  <a:srgbClr val="3E3D40"/>
                </a:solidFill>
                <a:effectLst/>
                <a:latin typeface="Georgia" panose="02040502050405020303" pitchFamily="18" charset="0"/>
              </a:rPr>
              <a:t>«</a:t>
            </a:r>
            <a:r>
              <a:rPr lang="fr-BE" sz="1400" b="0" i="0" dirty="0" err="1">
                <a:solidFill>
                  <a:srgbClr val="3E3D40"/>
                </a:solidFill>
                <a:effectLst/>
                <a:latin typeface="Georgia" panose="02040502050405020303" pitchFamily="18" charset="0"/>
              </a:rPr>
              <a:t>automated</a:t>
            </a:r>
            <a:r>
              <a:rPr lang="fr-BE" sz="1400" b="0" i="0" dirty="0">
                <a:solidFill>
                  <a:srgbClr val="3E3D40"/>
                </a:solidFill>
                <a:effectLst/>
                <a:latin typeface="Georgia" panose="02040502050405020303" pitchFamily="18" charset="0"/>
              </a:rPr>
              <a:t> digital quantification </a:t>
            </a:r>
            <a:r>
              <a:rPr lang="fr-BE" sz="1400" b="0" i="0" dirty="0" err="1">
                <a:solidFill>
                  <a:srgbClr val="3E3D40"/>
                </a:solidFill>
                <a:effectLst/>
                <a:latin typeface="Georgia" panose="02040502050405020303" pitchFamily="18" charset="0"/>
              </a:rPr>
              <a:t>provides</a:t>
            </a:r>
            <a:r>
              <a:rPr lang="fr-BE" sz="1400" b="0" i="0" dirty="0">
                <a:solidFill>
                  <a:srgbClr val="3E3D40"/>
                </a:solidFill>
                <a:effectLst/>
                <a:latin typeface="Georgia" panose="02040502050405020303" pitchFamily="18" charset="0"/>
              </a:rPr>
              <a:t> </a:t>
            </a:r>
            <a:r>
              <a:rPr lang="en-US" sz="1400" b="0" i="0" dirty="0">
                <a:solidFill>
                  <a:srgbClr val="3E3D40"/>
                </a:solidFill>
                <a:effectLst/>
                <a:latin typeface="Georgia" panose="02040502050405020303" pitchFamily="18" charset="0"/>
              </a:rPr>
              <a:t>accurate, reliable and reader-independent continuous measurements of fibrosis severity in entire lung tissue sections”</a:t>
            </a:r>
            <a:endParaRPr lang="fr-BE" sz="1400" dirty="0"/>
          </a:p>
        </p:txBody>
      </p:sp>
      <p:sp>
        <p:nvSpPr>
          <p:cNvPr id="17" name="ZoneTexte 16">
            <a:extLst>
              <a:ext uri="{FF2B5EF4-FFF2-40B4-BE49-F238E27FC236}">
                <a16:creationId xmlns:a16="http://schemas.microsoft.com/office/drawing/2014/main" id="{5BF23BE2-7FAE-4FA0-92E1-7D0C2ABE0923}"/>
              </a:ext>
            </a:extLst>
          </p:cNvPr>
          <p:cNvSpPr txBox="1"/>
          <p:nvPr/>
        </p:nvSpPr>
        <p:spPr>
          <a:xfrm>
            <a:off x="214685" y="4806766"/>
            <a:ext cx="1216182"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dirty="0"/>
              <a:t>In COVID</a:t>
            </a:r>
            <a:endParaRPr lang="fr-BE" dirty="0"/>
          </a:p>
        </p:txBody>
      </p:sp>
      <p:sp>
        <p:nvSpPr>
          <p:cNvPr id="18" name="ZoneTexte 17">
            <a:extLst>
              <a:ext uri="{FF2B5EF4-FFF2-40B4-BE49-F238E27FC236}">
                <a16:creationId xmlns:a16="http://schemas.microsoft.com/office/drawing/2014/main" id="{0EC6F2BA-8F43-4998-AA71-6CB4366A360B}"/>
              </a:ext>
            </a:extLst>
          </p:cNvPr>
          <p:cNvSpPr txBox="1"/>
          <p:nvPr/>
        </p:nvSpPr>
        <p:spPr>
          <a:xfrm>
            <a:off x="214685" y="5353311"/>
            <a:ext cx="3053448"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fr-FR" dirty="0"/>
              <a:t>10 patients, 30 </a:t>
            </a:r>
            <a:r>
              <a:rPr lang="fr-FR" dirty="0" err="1"/>
              <a:t>cryobiopsies</a:t>
            </a:r>
            <a:endParaRPr lang="fr-FR" dirty="0"/>
          </a:p>
        </p:txBody>
      </p:sp>
      <p:sp>
        <p:nvSpPr>
          <p:cNvPr id="19" name="ZoneTexte 18">
            <a:extLst>
              <a:ext uri="{FF2B5EF4-FFF2-40B4-BE49-F238E27FC236}">
                <a16:creationId xmlns:a16="http://schemas.microsoft.com/office/drawing/2014/main" id="{F7AC2C7B-E2C7-49E3-AEC4-A5856A705A4D}"/>
              </a:ext>
            </a:extLst>
          </p:cNvPr>
          <p:cNvSpPr txBox="1"/>
          <p:nvPr/>
        </p:nvSpPr>
        <p:spPr>
          <a:xfrm>
            <a:off x="214685" y="5946377"/>
            <a:ext cx="3053448"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fr-FR" dirty="0" err="1"/>
              <a:t>Comparison</a:t>
            </a:r>
            <a:r>
              <a:rPr lang="fr-FR" dirty="0"/>
              <a:t> </a:t>
            </a:r>
            <a:r>
              <a:rPr lang="fr-FR" dirty="0" err="1"/>
              <a:t>with</a:t>
            </a:r>
            <a:r>
              <a:rPr lang="fr-FR" dirty="0"/>
              <a:t> CT-Scanner</a:t>
            </a:r>
          </a:p>
        </p:txBody>
      </p:sp>
      <p:sp>
        <p:nvSpPr>
          <p:cNvPr id="20" name="ZoneTexte 19">
            <a:extLst>
              <a:ext uri="{FF2B5EF4-FFF2-40B4-BE49-F238E27FC236}">
                <a16:creationId xmlns:a16="http://schemas.microsoft.com/office/drawing/2014/main" id="{CC3C0484-DCCF-4DDD-B81B-06C0901C6087}"/>
              </a:ext>
            </a:extLst>
          </p:cNvPr>
          <p:cNvSpPr txBox="1"/>
          <p:nvPr/>
        </p:nvSpPr>
        <p:spPr>
          <a:xfrm>
            <a:off x="214686" y="6539443"/>
            <a:ext cx="3053448" cy="261610"/>
          </a:xfrm>
          <a:prstGeom prst="rect">
            <a:avLst/>
          </a:prstGeom>
          <a:noFill/>
        </p:spPr>
        <p:txBody>
          <a:bodyPr wrap="square" rtlCol="0">
            <a:spAutoFit/>
          </a:bodyPr>
          <a:lstStyle/>
          <a:p>
            <a:r>
              <a:rPr lang="en-US" sz="1100" i="1" u="none" strike="noStrike" baseline="0" dirty="0">
                <a:latin typeface="URWPalladioL-Ital"/>
              </a:rPr>
              <a:t>L  Ball et al. Int. J. Mol. Sci. </a:t>
            </a:r>
            <a:r>
              <a:rPr lang="en-US" sz="1100" i="1" u="none" strike="noStrike" baseline="0" dirty="0">
                <a:latin typeface="URWPalladioL-Bold"/>
              </a:rPr>
              <a:t>2021</a:t>
            </a:r>
            <a:endParaRPr lang="fr-BE" sz="1100" i="1" dirty="0"/>
          </a:p>
        </p:txBody>
      </p:sp>
      <p:pic>
        <p:nvPicPr>
          <p:cNvPr id="22" name="Image 21">
            <a:extLst>
              <a:ext uri="{FF2B5EF4-FFF2-40B4-BE49-F238E27FC236}">
                <a16:creationId xmlns:a16="http://schemas.microsoft.com/office/drawing/2014/main" id="{CEBBB42A-8F7A-48CA-BEB6-88073FAC15E7}"/>
              </a:ext>
            </a:extLst>
          </p:cNvPr>
          <p:cNvPicPr>
            <a:picLocks noChangeAspect="1"/>
          </p:cNvPicPr>
          <p:nvPr/>
        </p:nvPicPr>
        <p:blipFill>
          <a:blip r:embed="rId6"/>
          <a:stretch>
            <a:fillRect/>
          </a:stretch>
        </p:blipFill>
        <p:spPr>
          <a:xfrm>
            <a:off x="3830763" y="4706556"/>
            <a:ext cx="3746245" cy="2094497"/>
          </a:xfrm>
          <a:prstGeom prst="rect">
            <a:avLst/>
          </a:prstGeom>
        </p:spPr>
      </p:pic>
      <p:sp>
        <p:nvSpPr>
          <p:cNvPr id="23" name="ZoneTexte 22">
            <a:extLst>
              <a:ext uri="{FF2B5EF4-FFF2-40B4-BE49-F238E27FC236}">
                <a16:creationId xmlns:a16="http://schemas.microsoft.com/office/drawing/2014/main" id="{72F08A2D-EC20-4431-9E8D-197C097919B6}"/>
              </a:ext>
            </a:extLst>
          </p:cNvPr>
          <p:cNvSpPr txBox="1"/>
          <p:nvPr/>
        </p:nvSpPr>
        <p:spPr>
          <a:xfrm>
            <a:off x="8303946" y="5051607"/>
            <a:ext cx="3278453" cy="1754326"/>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buFont typeface="Arial" panose="020B0604020202020204" pitchFamily="34" charset="0"/>
              <a:buChar char="•"/>
            </a:pPr>
            <a:r>
              <a:rPr lang="fr-FR" dirty="0" err="1"/>
              <a:t>Fibrosis</a:t>
            </a:r>
            <a:r>
              <a:rPr lang="fr-FR" dirty="0"/>
              <a:t> </a:t>
            </a:r>
            <a:r>
              <a:rPr lang="fr-FR" dirty="0" err="1"/>
              <a:t>highly</a:t>
            </a:r>
            <a:r>
              <a:rPr lang="fr-FR" dirty="0"/>
              <a:t> </a:t>
            </a:r>
            <a:r>
              <a:rPr lang="fr-FR" dirty="0" err="1"/>
              <a:t>heterogenous</a:t>
            </a:r>
            <a:endParaRPr lang="fr-FR" dirty="0"/>
          </a:p>
          <a:p>
            <a:endParaRPr lang="fr-FR" dirty="0"/>
          </a:p>
          <a:p>
            <a:pPr marL="285750" indent="-285750">
              <a:buFont typeface="Arial" panose="020B0604020202020204" pitchFamily="34" charset="0"/>
              <a:buChar char="•"/>
            </a:pPr>
            <a:r>
              <a:rPr lang="fr-FR" dirty="0"/>
              <a:t>Weak </a:t>
            </a:r>
            <a:r>
              <a:rPr lang="fr-FR" dirty="0" err="1"/>
              <a:t>correlation</a:t>
            </a:r>
            <a:r>
              <a:rPr lang="fr-FR" dirty="0"/>
              <a:t> </a:t>
            </a:r>
            <a:r>
              <a:rPr lang="fr-FR" dirty="0" err="1"/>
              <a:t>with</a:t>
            </a:r>
            <a:r>
              <a:rPr lang="fr-FR" dirty="0"/>
              <a:t> CT </a:t>
            </a:r>
            <a:r>
              <a:rPr lang="fr-FR" dirty="0" err="1"/>
              <a:t>radiographic</a:t>
            </a:r>
            <a:r>
              <a:rPr lang="fr-FR" dirty="0"/>
              <a:t> scores (good </a:t>
            </a:r>
            <a:r>
              <a:rPr lang="fr-FR" dirty="0" err="1"/>
              <a:t>sensitivity</a:t>
            </a:r>
            <a:r>
              <a:rPr lang="fr-FR" dirty="0"/>
              <a:t> but </a:t>
            </a:r>
            <a:r>
              <a:rPr lang="fr-FR" dirty="0" err="1"/>
              <a:t>moderate</a:t>
            </a:r>
            <a:r>
              <a:rPr lang="fr-FR" dirty="0"/>
              <a:t> </a:t>
            </a:r>
            <a:r>
              <a:rPr lang="fr-FR" dirty="0" err="1"/>
              <a:t>specificity</a:t>
            </a:r>
            <a:r>
              <a:rPr lang="fr-FR" dirty="0"/>
              <a:t>)</a:t>
            </a:r>
          </a:p>
        </p:txBody>
      </p:sp>
    </p:spTree>
    <p:extLst>
      <p:ext uri="{BB962C8B-B14F-4D97-AF65-F5344CB8AC3E}">
        <p14:creationId xmlns:p14="http://schemas.microsoft.com/office/powerpoint/2010/main" val="1846215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6" grpId="0" animBg="1"/>
      <p:bldP spid="17" grpId="0" animBg="1"/>
      <p:bldP spid="18" grpId="0" animBg="1"/>
      <p:bldP spid="19" grpId="0" animBg="1"/>
      <p:bldP spid="20" grpId="0"/>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p:cNvGrpSpPr/>
          <p:nvPr/>
        </p:nvGrpSpPr>
        <p:grpSpPr>
          <a:xfrm>
            <a:off x="6206736" y="1495217"/>
            <a:ext cx="5874428" cy="5369248"/>
            <a:chOff x="3232870" y="274320"/>
            <a:chExt cx="5874428" cy="5369248"/>
          </a:xfrm>
        </p:grpSpPr>
        <p:cxnSp>
          <p:nvCxnSpPr>
            <p:cNvPr id="19" name="Connecteur droit avec flèche 18"/>
            <p:cNvCxnSpPr/>
            <p:nvPr/>
          </p:nvCxnSpPr>
          <p:spPr>
            <a:xfrm flipV="1">
              <a:off x="4516162" y="2810379"/>
              <a:ext cx="2066895" cy="192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 name="Groupe 1"/>
            <p:cNvGrpSpPr/>
            <p:nvPr/>
          </p:nvGrpSpPr>
          <p:grpSpPr>
            <a:xfrm>
              <a:off x="3232870" y="274320"/>
              <a:ext cx="5874428" cy="5140721"/>
              <a:chOff x="3232870" y="1396538"/>
              <a:chExt cx="5874428" cy="5140721"/>
            </a:xfrm>
          </p:grpSpPr>
          <p:sp>
            <p:nvSpPr>
              <p:cNvPr id="5" name="Forme automatique 2"/>
              <p:cNvSpPr>
                <a:spLocks noChangeArrowheads="1"/>
              </p:cNvSpPr>
              <p:nvPr/>
            </p:nvSpPr>
            <p:spPr bwMode="auto">
              <a:xfrm rot="5400000">
                <a:off x="4038177" y="597737"/>
                <a:ext cx="831273" cy="2428875"/>
              </a:xfrm>
              <a:prstGeom prst="roundRect">
                <a:avLst>
                  <a:gd name="adj" fmla="val 13032"/>
                </a:avLst>
              </a:prstGeom>
            </p:spPr>
            <p:style>
              <a:lnRef idx="2">
                <a:schemeClr val="dk1"/>
              </a:lnRef>
              <a:fillRef idx="1">
                <a:schemeClr val="lt1"/>
              </a:fillRef>
              <a:effectRef idx="0">
                <a:schemeClr val="dk1"/>
              </a:effectRef>
              <a:fontRef idx="minor">
                <a:schemeClr val="dk1"/>
              </a:fontRef>
            </p:style>
            <p:txBody>
              <a:bodyPr rot="0" vert="horz" wrap="square" lIns="91440" tIns="45720" rIns="91440" bIns="45720" anchor="ctr" anchorCtr="0" upright="1">
                <a:noAutofit/>
              </a:bodyPr>
              <a:lstStyle/>
              <a:p>
                <a:pPr algn="ctr">
                  <a:lnSpc>
                    <a:spcPct val="107000"/>
                  </a:lnSpc>
                  <a:spcAft>
                    <a:spcPts val="800"/>
                  </a:spcAft>
                </a:pPr>
                <a:r>
                  <a:rPr lang="fr-FR" sz="1100" dirty="0">
                    <a:effectLst/>
                    <a:ea typeface="Calibri" panose="020F0502020204030204" pitchFamily="34" charset="0"/>
                    <a:cs typeface="Times New Roman" panose="02020603050405020304" pitchFamily="18" charset="0"/>
                  </a:rPr>
                  <a:t>Patients </a:t>
                </a:r>
                <a:r>
                  <a:rPr lang="fr-FR" sz="1100" dirty="0" err="1">
                    <a:effectLst/>
                    <a:ea typeface="Calibri" panose="020F0502020204030204" pitchFamily="34" charset="0"/>
                    <a:cs typeface="Times New Roman" panose="02020603050405020304" pitchFamily="18" charset="0"/>
                  </a:rPr>
                  <a:t>diagnosed</a:t>
                </a:r>
                <a:r>
                  <a:rPr lang="fr-FR" sz="1100" dirty="0">
                    <a:effectLst/>
                    <a:ea typeface="Calibri" panose="020F0502020204030204" pitchFamily="34" charset="0"/>
                    <a:cs typeface="Times New Roman" panose="02020603050405020304" pitchFamily="18" charset="0"/>
                  </a:rPr>
                  <a:t> </a:t>
                </a:r>
                <a:r>
                  <a:rPr lang="fr-FR" sz="1100" dirty="0" err="1">
                    <a:effectLst/>
                    <a:ea typeface="Calibri" panose="020F0502020204030204" pitchFamily="34" charset="0"/>
                    <a:cs typeface="Times New Roman" panose="02020603050405020304" pitchFamily="18" charset="0"/>
                  </a:rPr>
                  <a:t>with</a:t>
                </a:r>
                <a:r>
                  <a:rPr lang="fr-FR" sz="1100" dirty="0">
                    <a:effectLst/>
                    <a:ea typeface="Calibri" panose="020F0502020204030204" pitchFamily="34" charset="0"/>
                    <a:cs typeface="Times New Roman" panose="02020603050405020304" pitchFamily="18" charset="0"/>
                  </a:rPr>
                  <a:t> ARDS </a:t>
                </a:r>
                <a:r>
                  <a:rPr lang="fr-FR" sz="1100" dirty="0" err="1">
                    <a:effectLst/>
                    <a:ea typeface="Calibri" panose="020F0502020204030204" pitchFamily="34" charset="0"/>
                    <a:cs typeface="Times New Roman" panose="02020603050405020304" pitchFamily="18" charset="0"/>
                  </a:rPr>
                  <a:t>based</a:t>
                </a:r>
                <a:r>
                  <a:rPr lang="fr-FR" sz="1100" dirty="0">
                    <a:effectLst/>
                    <a:ea typeface="Calibri" panose="020F0502020204030204" pitchFamily="34" charset="0"/>
                    <a:cs typeface="Times New Roman" panose="02020603050405020304" pitchFamily="18" charset="0"/>
                  </a:rPr>
                  <a:t> on ICD-9 </a:t>
                </a:r>
                <a:r>
                  <a:rPr lang="fr-FR" sz="1100" dirty="0" err="1">
                    <a:effectLst/>
                    <a:ea typeface="Calibri" panose="020F0502020204030204" pitchFamily="34" charset="0"/>
                    <a:cs typeface="Times New Roman" panose="02020603050405020304" pitchFamily="18" charset="0"/>
                  </a:rPr>
                  <a:t>coding</a:t>
                </a:r>
                <a:r>
                  <a:rPr lang="fr-FR" sz="1100" dirty="0">
                    <a:effectLst/>
                    <a:ea typeface="Calibri" panose="020F0502020204030204" pitchFamily="34" charset="0"/>
                    <a:cs typeface="Times New Roman" panose="02020603050405020304" pitchFamily="18" charset="0"/>
                  </a:rPr>
                  <a:t> </a:t>
                </a:r>
                <a:r>
                  <a:rPr lang="fr-FR" sz="1100" dirty="0" err="1">
                    <a:effectLst/>
                    <a:ea typeface="Calibri" panose="020F0502020204030204" pitchFamily="34" charset="0"/>
                    <a:cs typeface="Times New Roman" panose="02020603050405020304" pitchFamily="18" charset="0"/>
                  </a:rPr>
                  <a:t>between</a:t>
                </a:r>
                <a:r>
                  <a:rPr lang="fr-FR" sz="1100" dirty="0">
                    <a:effectLst/>
                    <a:ea typeface="Calibri" panose="020F0502020204030204" pitchFamily="34" charset="0"/>
                    <a:cs typeface="Times New Roman" panose="02020603050405020304" pitchFamily="18" charset="0"/>
                  </a:rPr>
                  <a:t> </a:t>
                </a:r>
                <a:r>
                  <a:rPr lang="fr-FR" sz="1100" dirty="0" err="1">
                    <a:effectLst/>
                    <a:ea typeface="Calibri" panose="020F0502020204030204" pitchFamily="34" charset="0"/>
                    <a:cs typeface="Times New Roman" panose="02020603050405020304" pitchFamily="18" charset="0"/>
                  </a:rPr>
                  <a:t>January</a:t>
                </a:r>
                <a:r>
                  <a:rPr lang="fr-FR" sz="1100" dirty="0">
                    <a:effectLst/>
                    <a:ea typeface="Calibri" panose="020F0502020204030204" pitchFamily="34" charset="0"/>
                    <a:cs typeface="Times New Roman" panose="02020603050405020304" pitchFamily="18" charset="0"/>
                  </a:rPr>
                  <a:t> 2007 and March 20</a:t>
                </a:r>
                <a:r>
                  <a:rPr lang="fr-BE" sz="1100" dirty="0">
                    <a:effectLst/>
                    <a:ea typeface="Calibri" panose="020F0502020204030204" pitchFamily="34" charset="0"/>
                    <a:cs typeface="Times New Roman" panose="02020603050405020304" pitchFamily="18" charset="0"/>
                  </a:rPr>
                  <a:t>20</a:t>
                </a:r>
              </a:p>
              <a:p>
                <a:pPr algn="ctr">
                  <a:lnSpc>
                    <a:spcPct val="107000"/>
                  </a:lnSpc>
                  <a:spcAft>
                    <a:spcPts val="800"/>
                  </a:spcAft>
                </a:pPr>
                <a:r>
                  <a:rPr lang="fr-FR" sz="1100" dirty="0">
                    <a:effectLst/>
                    <a:ea typeface="Calibri" panose="020F0502020204030204" pitchFamily="34" charset="0"/>
                    <a:cs typeface="Times New Roman" panose="02020603050405020304" pitchFamily="18" charset="0"/>
                  </a:rPr>
                  <a:t>N=875</a:t>
                </a:r>
                <a:endParaRPr lang="fr-BE" sz="1100" dirty="0">
                  <a:effectLst/>
                  <a:ea typeface="Calibri" panose="020F0502020204030204" pitchFamily="34" charset="0"/>
                  <a:cs typeface="Times New Roman" panose="02020603050405020304" pitchFamily="18" charset="0"/>
                </a:endParaRPr>
              </a:p>
            </p:txBody>
          </p:sp>
          <p:sp>
            <p:nvSpPr>
              <p:cNvPr id="7" name="Forme automatique 2"/>
              <p:cNvSpPr>
                <a:spLocks noChangeArrowheads="1"/>
              </p:cNvSpPr>
              <p:nvPr/>
            </p:nvSpPr>
            <p:spPr bwMode="auto">
              <a:xfrm rot="5400000">
                <a:off x="4020738" y="2061918"/>
                <a:ext cx="866152" cy="2428875"/>
              </a:xfrm>
              <a:prstGeom prst="roundRect">
                <a:avLst>
                  <a:gd name="adj" fmla="val 13032"/>
                </a:avLst>
              </a:prstGeom>
            </p:spPr>
            <p:style>
              <a:lnRef idx="2">
                <a:schemeClr val="dk1"/>
              </a:lnRef>
              <a:fillRef idx="1">
                <a:schemeClr val="lt1"/>
              </a:fillRef>
              <a:effectRef idx="0">
                <a:schemeClr val="dk1"/>
              </a:effectRef>
              <a:fontRef idx="minor">
                <a:schemeClr val="dk1"/>
              </a:fontRef>
            </p:style>
            <p:txBody>
              <a:bodyPr rot="0" vert="horz" wrap="square" lIns="91440" tIns="45720" rIns="91440" bIns="45720" anchor="ctr" anchorCtr="0" upright="1">
                <a:noAutofit/>
              </a:bodyPr>
              <a:lstStyle/>
              <a:p>
                <a:pPr algn="ctr">
                  <a:lnSpc>
                    <a:spcPct val="107000"/>
                  </a:lnSpc>
                  <a:spcAft>
                    <a:spcPts val="800"/>
                  </a:spcAft>
                </a:pPr>
                <a:r>
                  <a:rPr lang="fr-BE" sz="1100" dirty="0">
                    <a:effectLst/>
                    <a:ea typeface="Calibri" panose="020F0502020204030204" pitchFamily="34" charset="0"/>
                    <a:cs typeface="Times New Roman" panose="02020603050405020304" pitchFamily="18" charset="0"/>
                  </a:rPr>
                  <a:t>Open Lung </a:t>
                </a:r>
                <a:r>
                  <a:rPr lang="fr-BE" sz="1100" dirty="0" err="1">
                    <a:effectLst/>
                    <a:ea typeface="Calibri" panose="020F0502020204030204" pitchFamily="34" charset="0"/>
                    <a:cs typeface="Times New Roman" panose="02020603050405020304" pitchFamily="18" charset="0"/>
                  </a:rPr>
                  <a:t>biopsy</a:t>
                </a:r>
                <a:r>
                  <a:rPr lang="fr-BE" sz="1100" dirty="0">
                    <a:effectLst/>
                    <a:ea typeface="Calibri" panose="020F0502020204030204" pitchFamily="34" charset="0"/>
                    <a:cs typeface="Times New Roman" panose="02020603050405020304" pitchFamily="18" charset="0"/>
                  </a:rPr>
                  <a:t> </a:t>
                </a:r>
                <a:r>
                  <a:rPr lang="fr-BE" sz="1100" dirty="0" err="1">
                    <a:effectLst/>
                    <a:ea typeface="Calibri" panose="020F0502020204030204" pitchFamily="34" charset="0"/>
                    <a:cs typeface="Times New Roman" panose="02020603050405020304" pitchFamily="18" charset="0"/>
                  </a:rPr>
                  <a:t>performed</a:t>
                </a:r>
                <a:r>
                  <a:rPr lang="fr-BE" sz="1100" dirty="0">
                    <a:effectLst/>
                    <a:ea typeface="Calibri" panose="020F0502020204030204" pitchFamily="34" charset="0"/>
                    <a:cs typeface="Times New Roman" panose="02020603050405020304" pitchFamily="18" charset="0"/>
                  </a:rPr>
                  <a:t> </a:t>
                </a:r>
              </a:p>
              <a:p>
                <a:pPr algn="ctr">
                  <a:lnSpc>
                    <a:spcPct val="107000"/>
                  </a:lnSpc>
                  <a:spcAft>
                    <a:spcPts val="800"/>
                  </a:spcAft>
                </a:pPr>
                <a:r>
                  <a:rPr lang="fr-FR" sz="1100" dirty="0">
                    <a:effectLst/>
                    <a:ea typeface="Calibri" panose="020F0502020204030204" pitchFamily="34" charset="0"/>
                    <a:cs typeface="Times New Roman" panose="02020603050405020304" pitchFamily="18" charset="0"/>
                  </a:rPr>
                  <a:t>N=67</a:t>
                </a:r>
                <a:endParaRPr lang="fr-BE" sz="1100" dirty="0">
                  <a:effectLst/>
                  <a:ea typeface="Calibri" panose="020F0502020204030204" pitchFamily="34" charset="0"/>
                  <a:cs typeface="Times New Roman" panose="02020603050405020304" pitchFamily="18" charset="0"/>
                </a:endParaRPr>
              </a:p>
            </p:txBody>
          </p:sp>
          <p:sp>
            <p:nvSpPr>
              <p:cNvPr id="8" name="Forme automatique 2"/>
              <p:cNvSpPr>
                <a:spLocks noChangeArrowheads="1"/>
              </p:cNvSpPr>
              <p:nvPr/>
            </p:nvSpPr>
            <p:spPr bwMode="auto">
              <a:xfrm rot="5400000">
                <a:off x="7515670" y="1345751"/>
                <a:ext cx="721360" cy="2461895"/>
              </a:xfrm>
              <a:prstGeom prst="roundRect">
                <a:avLst>
                  <a:gd name="adj" fmla="val 13032"/>
                </a:avLst>
              </a:prstGeom>
            </p:spPr>
            <p:style>
              <a:lnRef idx="2">
                <a:schemeClr val="dk1"/>
              </a:lnRef>
              <a:fillRef idx="1">
                <a:schemeClr val="lt1"/>
              </a:fillRef>
              <a:effectRef idx="0">
                <a:schemeClr val="dk1"/>
              </a:effectRef>
              <a:fontRef idx="minor">
                <a:schemeClr val="dk1"/>
              </a:fontRef>
            </p:style>
            <p:txBody>
              <a:bodyPr rot="0" vert="horz" wrap="square" lIns="91440" tIns="45720" rIns="91440" bIns="45720" anchor="ctr" anchorCtr="0" upright="1">
                <a:noAutofit/>
              </a:bodyPr>
              <a:lstStyle/>
              <a:p>
                <a:pPr algn="ctr">
                  <a:lnSpc>
                    <a:spcPct val="107000"/>
                  </a:lnSpc>
                  <a:spcAft>
                    <a:spcPts val="800"/>
                  </a:spcAft>
                </a:pPr>
                <a:r>
                  <a:rPr lang="fr-FR" sz="1100" dirty="0">
                    <a:ea typeface="Calibri" panose="020F0502020204030204" pitchFamily="34" charset="0"/>
                    <a:cs typeface="Times New Roman" panose="02020603050405020304" pitchFamily="18" charset="0"/>
                  </a:rPr>
                  <a:t>No </a:t>
                </a:r>
                <a:r>
                  <a:rPr lang="fr-FR" sz="1100" dirty="0" err="1">
                    <a:ea typeface="Calibri" panose="020F0502020204030204" pitchFamily="34" charset="0"/>
                    <a:cs typeface="Times New Roman" panose="02020603050405020304" pitchFamily="18" charset="0"/>
                  </a:rPr>
                  <a:t>biopsy</a:t>
                </a:r>
                <a:r>
                  <a:rPr lang="fr-FR" sz="1100" dirty="0">
                    <a:ea typeface="Calibri" panose="020F0502020204030204" pitchFamily="34" charset="0"/>
                    <a:cs typeface="Times New Roman" panose="02020603050405020304" pitchFamily="18" charset="0"/>
                  </a:rPr>
                  <a:t> </a:t>
                </a:r>
                <a:r>
                  <a:rPr lang="fr-FR" sz="1100" dirty="0" err="1">
                    <a:ea typeface="Calibri" panose="020F0502020204030204" pitchFamily="34" charset="0"/>
                    <a:cs typeface="Times New Roman" panose="02020603050405020304" pitchFamily="18" charset="0"/>
                  </a:rPr>
                  <a:t>performed</a:t>
                </a:r>
                <a:endParaRPr lang="fr-BE"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100" dirty="0">
                    <a:effectLst/>
                    <a:ea typeface="Calibri" panose="020F0502020204030204" pitchFamily="34" charset="0"/>
                    <a:cs typeface="Times New Roman" panose="02020603050405020304" pitchFamily="18" charset="0"/>
                  </a:rPr>
                  <a:t>N=808</a:t>
                </a:r>
                <a:endParaRPr lang="fr-BE" sz="1100" dirty="0">
                  <a:effectLst/>
                  <a:ea typeface="Calibri" panose="020F0502020204030204" pitchFamily="34" charset="0"/>
                  <a:cs typeface="Times New Roman" panose="02020603050405020304" pitchFamily="18" charset="0"/>
                </a:endParaRPr>
              </a:p>
            </p:txBody>
          </p:sp>
          <p:sp>
            <p:nvSpPr>
              <p:cNvPr id="9" name="Forme automatique 2"/>
              <p:cNvSpPr>
                <a:spLocks noChangeArrowheads="1"/>
              </p:cNvSpPr>
              <p:nvPr/>
            </p:nvSpPr>
            <p:spPr bwMode="auto">
              <a:xfrm rot="5400000">
                <a:off x="4025385" y="3468894"/>
                <a:ext cx="843846" cy="2428876"/>
              </a:xfrm>
              <a:prstGeom prst="roundRect">
                <a:avLst>
                  <a:gd name="adj" fmla="val 13032"/>
                </a:avLst>
              </a:prstGeom>
            </p:spPr>
            <p:style>
              <a:lnRef idx="2">
                <a:schemeClr val="dk1"/>
              </a:lnRef>
              <a:fillRef idx="1">
                <a:schemeClr val="lt1"/>
              </a:fillRef>
              <a:effectRef idx="0">
                <a:schemeClr val="dk1"/>
              </a:effectRef>
              <a:fontRef idx="minor">
                <a:schemeClr val="dk1"/>
              </a:fontRef>
            </p:style>
            <p:txBody>
              <a:bodyPr rot="0" vert="horz" wrap="square" lIns="91440" tIns="45720" rIns="91440" bIns="45720" anchor="ctr" anchorCtr="0" upright="1">
                <a:noAutofit/>
              </a:bodyPr>
              <a:lstStyle/>
              <a:p>
                <a:pPr algn="ctr">
                  <a:lnSpc>
                    <a:spcPct val="107000"/>
                  </a:lnSpc>
                  <a:spcAft>
                    <a:spcPts val="800"/>
                  </a:spcAft>
                </a:pPr>
                <a:r>
                  <a:rPr lang="fr-BE" sz="1100" dirty="0">
                    <a:effectLst/>
                    <a:ea typeface="Calibri" panose="020F0502020204030204" pitchFamily="34" charset="0"/>
                    <a:cs typeface="Times New Roman" panose="02020603050405020304" pitchFamily="18" charset="0"/>
                  </a:rPr>
                  <a:t>Patients </a:t>
                </a:r>
                <a:r>
                  <a:rPr lang="fr-BE" sz="1100" dirty="0" err="1">
                    <a:effectLst/>
                    <a:ea typeface="Calibri" panose="020F0502020204030204" pitchFamily="34" charset="0"/>
                    <a:cs typeface="Times New Roman" panose="02020603050405020304" pitchFamily="18" charset="0"/>
                  </a:rPr>
                  <a:t>with</a:t>
                </a:r>
                <a:r>
                  <a:rPr lang="fr-BE" sz="1100" dirty="0">
                    <a:effectLst/>
                    <a:ea typeface="Calibri" panose="020F0502020204030204" pitchFamily="34" charset="0"/>
                    <a:cs typeface="Times New Roman" panose="02020603050405020304" pitchFamily="18" charset="0"/>
                  </a:rPr>
                  <a:t> </a:t>
                </a:r>
                <a:r>
                  <a:rPr lang="fr-BE" sz="1100" dirty="0" err="1">
                    <a:effectLst/>
                    <a:ea typeface="Calibri" panose="020F0502020204030204" pitchFamily="34" charset="0"/>
                    <a:cs typeface="Times New Roman" panose="02020603050405020304" pitchFamily="18" charset="0"/>
                  </a:rPr>
                  <a:t>sample</a:t>
                </a:r>
                <a:r>
                  <a:rPr lang="fr-BE" sz="1100" dirty="0">
                    <a:effectLst/>
                    <a:ea typeface="Calibri" panose="020F0502020204030204" pitchFamily="34" charset="0"/>
                    <a:cs typeface="Times New Roman" panose="02020603050405020304" pitchFamily="18" charset="0"/>
                  </a:rPr>
                  <a:t> </a:t>
                </a:r>
                <a:r>
                  <a:rPr lang="fr-BE" sz="1100" dirty="0" err="1">
                    <a:effectLst/>
                    <a:ea typeface="Calibri" panose="020F0502020204030204" pitchFamily="34" charset="0"/>
                    <a:cs typeface="Times New Roman" panose="02020603050405020304" pitchFamily="18" charset="0"/>
                  </a:rPr>
                  <a:t>available</a:t>
                </a:r>
                <a:r>
                  <a:rPr lang="fr-BE" sz="1100" dirty="0">
                    <a:effectLst/>
                    <a:ea typeface="Calibri" panose="020F0502020204030204" pitchFamily="34" charset="0"/>
                    <a:cs typeface="Times New Roman" panose="02020603050405020304" pitchFamily="18" charset="0"/>
                  </a:rPr>
                  <a:t> for PSR</a:t>
                </a:r>
              </a:p>
              <a:p>
                <a:pPr algn="ctr">
                  <a:lnSpc>
                    <a:spcPct val="107000"/>
                  </a:lnSpc>
                  <a:spcAft>
                    <a:spcPts val="800"/>
                  </a:spcAft>
                </a:pPr>
                <a:r>
                  <a:rPr lang="fr-FR" sz="1100" dirty="0">
                    <a:effectLst/>
                    <a:ea typeface="Calibri" panose="020F0502020204030204" pitchFamily="34" charset="0"/>
                    <a:cs typeface="Times New Roman" panose="02020603050405020304" pitchFamily="18" charset="0"/>
                  </a:rPr>
                  <a:t>N= 56 </a:t>
                </a:r>
                <a:endParaRPr lang="fr-BE" sz="1100" dirty="0">
                  <a:effectLst/>
                  <a:ea typeface="Calibri" panose="020F0502020204030204" pitchFamily="34" charset="0"/>
                  <a:cs typeface="Times New Roman" panose="02020603050405020304" pitchFamily="18" charset="0"/>
                </a:endParaRPr>
              </a:p>
            </p:txBody>
          </p:sp>
          <p:sp>
            <p:nvSpPr>
              <p:cNvPr id="10" name="Forme automatique 2"/>
              <p:cNvSpPr>
                <a:spLocks noChangeArrowheads="1"/>
              </p:cNvSpPr>
              <p:nvPr/>
            </p:nvSpPr>
            <p:spPr bwMode="auto">
              <a:xfrm rot="5400000">
                <a:off x="7412483" y="2662516"/>
                <a:ext cx="922655" cy="2466975"/>
              </a:xfrm>
              <a:prstGeom prst="roundRect">
                <a:avLst>
                  <a:gd name="adj" fmla="val 13032"/>
                </a:avLst>
              </a:prstGeom>
            </p:spPr>
            <p:style>
              <a:lnRef idx="2">
                <a:schemeClr val="dk1"/>
              </a:lnRef>
              <a:fillRef idx="1">
                <a:schemeClr val="lt1"/>
              </a:fillRef>
              <a:effectRef idx="0">
                <a:schemeClr val="dk1"/>
              </a:effectRef>
              <a:fontRef idx="minor">
                <a:schemeClr val="dk1"/>
              </a:fontRef>
            </p:style>
            <p:txBody>
              <a:bodyPr rot="0" vert="horz" wrap="square" lIns="91440" tIns="45720" rIns="91440" bIns="45720" anchor="ctr" anchorCtr="0" upright="1">
                <a:noAutofit/>
              </a:bodyPr>
              <a:lstStyle/>
              <a:p>
                <a:pPr algn="ctr">
                  <a:lnSpc>
                    <a:spcPct val="107000"/>
                  </a:lnSpc>
                  <a:spcAft>
                    <a:spcPts val="800"/>
                  </a:spcAft>
                </a:pPr>
                <a:r>
                  <a:rPr lang="fr-BE" sz="1100" dirty="0">
                    <a:effectLst/>
                    <a:ea typeface="Calibri" panose="020F0502020204030204" pitchFamily="34" charset="0"/>
                    <a:cs typeface="Times New Roman" panose="02020603050405020304" pitchFamily="18" charset="0"/>
                  </a:rPr>
                  <a:t>No </a:t>
                </a:r>
                <a:r>
                  <a:rPr lang="fr-BE" sz="1100" dirty="0" err="1">
                    <a:effectLst/>
                    <a:ea typeface="Calibri" panose="020F0502020204030204" pitchFamily="34" charset="0"/>
                    <a:cs typeface="Times New Roman" panose="02020603050405020304" pitchFamily="18" charset="0"/>
                  </a:rPr>
                  <a:t>sample</a:t>
                </a:r>
                <a:r>
                  <a:rPr lang="fr-BE" sz="1100" dirty="0">
                    <a:effectLst/>
                    <a:ea typeface="Calibri" panose="020F0502020204030204" pitchFamily="34" charset="0"/>
                    <a:cs typeface="Times New Roman" panose="02020603050405020304" pitchFamily="18" charset="0"/>
                  </a:rPr>
                  <a:t> </a:t>
                </a:r>
                <a:r>
                  <a:rPr lang="fr-BE" sz="1100" dirty="0" err="1">
                    <a:effectLst/>
                    <a:ea typeface="Calibri" panose="020F0502020204030204" pitchFamily="34" charset="0"/>
                    <a:cs typeface="Times New Roman" panose="02020603050405020304" pitchFamily="18" charset="0"/>
                  </a:rPr>
                  <a:t>available</a:t>
                </a:r>
                <a:r>
                  <a:rPr lang="fr-BE" sz="1100" dirty="0">
                    <a:effectLst/>
                    <a:ea typeface="Calibri" panose="020F0502020204030204" pitchFamily="34" charset="0"/>
                    <a:cs typeface="Times New Roman" panose="02020603050405020304" pitchFamily="18" charset="0"/>
                  </a:rPr>
                  <a:t> for PSR </a:t>
                </a:r>
                <a:r>
                  <a:rPr lang="fr-BE" sz="1100" dirty="0" err="1">
                    <a:effectLst/>
                    <a:ea typeface="Calibri" panose="020F0502020204030204" pitchFamily="34" charset="0"/>
                    <a:cs typeface="Times New Roman" panose="02020603050405020304" pitchFamily="18" charset="0"/>
                  </a:rPr>
                  <a:t>staining</a:t>
                </a:r>
                <a:endParaRPr lang="fr-BE"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100" dirty="0">
                    <a:effectLst/>
                    <a:ea typeface="Calibri" panose="020F0502020204030204" pitchFamily="34" charset="0"/>
                    <a:cs typeface="Times New Roman" panose="02020603050405020304" pitchFamily="18" charset="0"/>
                  </a:rPr>
                  <a:t>N=11</a:t>
                </a:r>
                <a:endParaRPr lang="fr-BE" sz="1100" dirty="0">
                  <a:effectLst/>
                  <a:ea typeface="Calibri" panose="020F0502020204030204" pitchFamily="34" charset="0"/>
                  <a:cs typeface="Times New Roman" panose="02020603050405020304" pitchFamily="18" charset="0"/>
                </a:endParaRPr>
              </a:p>
            </p:txBody>
          </p:sp>
          <p:cxnSp>
            <p:nvCxnSpPr>
              <p:cNvPr id="13" name="Connecteur droit avec flèche 12"/>
              <p:cNvCxnSpPr/>
              <p:nvPr/>
            </p:nvCxnSpPr>
            <p:spPr>
              <a:xfrm flipH="1">
                <a:off x="4453815" y="2310118"/>
                <a:ext cx="4" cy="533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flipH="1">
                <a:off x="4463935" y="3776182"/>
                <a:ext cx="6509" cy="4876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V="1">
                <a:off x="4516163" y="2600903"/>
                <a:ext cx="2066895" cy="192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Forme automatique 2"/>
              <p:cNvSpPr>
                <a:spLocks noChangeArrowheads="1"/>
              </p:cNvSpPr>
              <p:nvPr/>
            </p:nvSpPr>
            <p:spPr bwMode="auto">
              <a:xfrm rot="5400000">
                <a:off x="4025385" y="4900898"/>
                <a:ext cx="843846" cy="2428876"/>
              </a:xfrm>
              <a:prstGeom prst="roundRect">
                <a:avLst>
                  <a:gd name="adj" fmla="val 13032"/>
                </a:avLst>
              </a:prstGeom>
            </p:spPr>
            <p:style>
              <a:lnRef idx="2">
                <a:schemeClr val="dk1"/>
              </a:lnRef>
              <a:fillRef idx="1">
                <a:schemeClr val="lt1"/>
              </a:fillRef>
              <a:effectRef idx="0">
                <a:schemeClr val="dk1"/>
              </a:effectRef>
              <a:fontRef idx="minor">
                <a:schemeClr val="dk1"/>
              </a:fontRef>
            </p:style>
            <p:txBody>
              <a:bodyPr rot="0" vert="horz" wrap="square" lIns="91440" tIns="45720" rIns="91440" bIns="45720" anchor="ctr" anchorCtr="0" upright="1">
                <a:noAutofit/>
              </a:bodyPr>
              <a:lstStyle/>
              <a:p>
                <a:pPr algn="ctr">
                  <a:lnSpc>
                    <a:spcPct val="107000"/>
                  </a:lnSpc>
                  <a:spcAft>
                    <a:spcPts val="800"/>
                  </a:spcAft>
                </a:pPr>
                <a:endParaRPr lang="fr-BE" sz="1100" dirty="0">
                  <a:effectLst/>
                  <a:ea typeface="Calibri" panose="020F0502020204030204" pitchFamily="34" charset="0"/>
                  <a:cs typeface="Times New Roman" panose="02020603050405020304" pitchFamily="18" charset="0"/>
                </a:endParaRPr>
              </a:p>
            </p:txBody>
          </p:sp>
          <p:cxnSp>
            <p:nvCxnSpPr>
              <p:cNvPr id="24" name="Connecteur droit avec flèche 23"/>
              <p:cNvCxnSpPr/>
              <p:nvPr/>
            </p:nvCxnSpPr>
            <p:spPr>
              <a:xfrm flipH="1">
                <a:off x="4453815" y="5161781"/>
                <a:ext cx="6509" cy="4876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flipV="1">
                <a:off x="4524474" y="5386374"/>
                <a:ext cx="2066895" cy="192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Forme automatique 2"/>
              <p:cNvSpPr>
                <a:spLocks noChangeArrowheads="1"/>
              </p:cNvSpPr>
              <p:nvPr/>
            </p:nvSpPr>
            <p:spPr bwMode="auto">
              <a:xfrm rot="5400000">
                <a:off x="7412483" y="4152886"/>
                <a:ext cx="922655" cy="2466975"/>
              </a:xfrm>
              <a:prstGeom prst="roundRect">
                <a:avLst>
                  <a:gd name="adj" fmla="val 13032"/>
                </a:avLst>
              </a:prstGeom>
            </p:spPr>
            <p:style>
              <a:lnRef idx="2">
                <a:schemeClr val="dk1"/>
              </a:lnRef>
              <a:fillRef idx="1">
                <a:schemeClr val="lt1"/>
              </a:fillRef>
              <a:effectRef idx="0">
                <a:schemeClr val="dk1"/>
              </a:effectRef>
              <a:fontRef idx="minor">
                <a:schemeClr val="dk1"/>
              </a:fontRef>
            </p:style>
            <p:txBody>
              <a:bodyPr rot="0" vert="horz" wrap="square" lIns="91440" tIns="45720" rIns="91440" bIns="45720" anchor="ctr" anchorCtr="0" upright="1">
                <a:noAutofit/>
              </a:bodyPr>
              <a:lstStyle/>
              <a:p>
                <a:pPr algn="ctr">
                  <a:lnSpc>
                    <a:spcPct val="107000"/>
                  </a:lnSpc>
                  <a:spcAft>
                    <a:spcPts val="800"/>
                  </a:spcAft>
                </a:pPr>
                <a:endParaRPr lang="fr-BE" sz="1100" dirty="0">
                  <a:effectLst/>
                  <a:ea typeface="Calibri" panose="020F0502020204030204" pitchFamily="34" charset="0"/>
                  <a:cs typeface="Times New Roman" panose="02020603050405020304" pitchFamily="18" charset="0"/>
                </a:endParaRPr>
              </a:p>
            </p:txBody>
          </p:sp>
        </p:grpSp>
        <p:sp>
          <p:nvSpPr>
            <p:cNvPr id="4" name="ZoneTexte 3"/>
            <p:cNvSpPr txBox="1"/>
            <p:nvPr/>
          </p:nvSpPr>
          <p:spPr>
            <a:xfrm>
              <a:off x="6724996" y="3983037"/>
              <a:ext cx="2286000" cy="936795"/>
            </a:xfrm>
            <a:prstGeom prst="rect">
              <a:avLst/>
            </a:prstGeom>
            <a:noFill/>
          </p:spPr>
          <p:txBody>
            <a:bodyPr wrap="square" rtlCol="0">
              <a:spAutoFit/>
            </a:bodyPr>
            <a:lstStyle/>
            <a:p>
              <a:pPr algn="ctr">
                <a:lnSpc>
                  <a:spcPct val="107000"/>
                </a:lnSpc>
                <a:spcAft>
                  <a:spcPts val="800"/>
                </a:spcAft>
              </a:pPr>
              <a:r>
                <a:rPr lang="fr-BE" sz="1100" dirty="0">
                  <a:ea typeface="Calibri" panose="020F0502020204030204" pitchFamily="34" charset="0"/>
                  <a:cs typeface="Times New Roman" panose="02020603050405020304" pitchFamily="18" charset="0"/>
                </a:rPr>
                <a:t>PaO2/FiO2 ratio &gt; 120</a:t>
              </a:r>
            </a:p>
            <a:p>
              <a:pPr algn="ctr">
                <a:lnSpc>
                  <a:spcPct val="107000"/>
                </a:lnSpc>
                <a:spcAft>
                  <a:spcPts val="800"/>
                </a:spcAft>
              </a:pPr>
              <a:r>
                <a:rPr lang="fr-BE" sz="1100" dirty="0">
                  <a:ea typeface="Calibri" panose="020F0502020204030204" pitchFamily="34" charset="0"/>
                  <a:cs typeface="Times New Roman" panose="02020603050405020304" pitchFamily="18" charset="0"/>
                </a:rPr>
                <a:t>N=43</a:t>
              </a:r>
            </a:p>
            <a:p>
              <a:endParaRPr lang="fr-BE" dirty="0"/>
            </a:p>
          </p:txBody>
        </p:sp>
        <p:sp>
          <p:nvSpPr>
            <p:cNvPr id="29" name="ZoneTexte 28"/>
            <p:cNvSpPr txBox="1"/>
            <p:nvPr/>
          </p:nvSpPr>
          <p:spPr>
            <a:xfrm>
              <a:off x="3324189" y="4706773"/>
              <a:ext cx="2286000" cy="936795"/>
            </a:xfrm>
            <a:prstGeom prst="rect">
              <a:avLst/>
            </a:prstGeom>
            <a:noFill/>
          </p:spPr>
          <p:txBody>
            <a:bodyPr wrap="square" rtlCol="0">
              <a:spAutoFit/>
            </a:bodyPr>
            <a:lstStyle/>
            <a:p>
              <a:pPr algn="ctr">
                <a:lnSpc>
                  <a:spcPct val="107000"/>
                </a:lnSpc>
                <a:spcAft>
                  <a:spcPts val="800"/>
                </a:spcAft>
              </a:pPr>
              <a:r>
                <a:rPr lang="fr-BE" sz="1100" dirty="0">
                  <a:ea typeface="Calibri" panose="020F0502020204030204" pitchFamily="34" charset="0"/>
                  <a:cs typeface="Times New Roman" panose="02020603050405020304" pitchFamily="18" charset="0"/>
                </a:rPr>
                <a:t>Patients </a:t>
              </a:r>
              <a:r>
                <a:rPr lang="fr-BE" sz="1100" dirty="0" err="1">
                  <a:ea typeface="Calibri" panose="020F0502020204030204" pitchFamily="34" charset="0"/>
                  <a:cs typeface="Times New Roman" panose="02020603050405020304" pitchFamily="18" charset="0"/>
                </a:rPr>
                <a:t>included</a:t>
              </a:r>
              <a:r>
                <a:rPr lang="fr-BE" sz="1100" dirty="0">
                  <a:ea typeface="Calibri" panose="020F0502020204030204" pitchFamily="34" charset="0"/>
                  <a:cs typeface="Times New Roman" panose="02020603050405020304" pitchFamily="18" charset="0"/>
                </a:rPr>
                <a:t> in the </a:t>
              </a:r>
              <a:r>
                <a:rPr lang="fr-BE" sz="1100" dirty="0" err="1">
                  <a:ea typeface="Calibri" panose="020F0502020204030204" pitchFamily="34" charset="0"/>
                  <a:cs typeface="Times New Roman" panose="02020603050405020304" pitchFamily="18" charset="0"/>
                </a:rPr>
                <a:t>analysis</a:t>
              </a:r>
              <a:endParaRPr lang="fr-BE" sz="1100" dirty="0">
                <a:ea typeface="Calibri" panose="020F0502020204030204" pitchFamily="34" charset="0"/>
                <a:cs typeface="Times New Roman" panose="02020603050405020304" pitchFamily="18" charset="0"/>
              </a:endParaRPr>
            </a:p>
            <a:p>
              <a:pPr algn="ctr">
                <a:lnSpc>
                  <a:spcPct val="107000"/>
                </a:lnSpc>
                <a:spcAft>
                  <a:spcPts val="800"/>
                </a:spcAft>
              </a:pPr>
              <a:r>
                <a:rPr lang="fr-FR" sz="1100" dirty="0">
                  <a:ea typeface="Calibri" panose="020F0502020204030204" pitchFamily="34" charset="0"/>
                  <a:cs typeface="Times New Roman" panose="02020603050405020304" pitchFamily="18" charset="0"/>
                </a:rPr>
                <a:t>N=13</a:t>
              </a:r>
              <a:endParaRPr lang="fr-BE" sz="1100" dirty="0">
                <a:ea typeface="Calibri" panose="020F0502020204030204" pitchFamily="34" charset="0"/>
                <a:cs typeface="Times New Roman" panose="02020603050405020304" pitchFamily="18" charset="0"/>
              </a:endParaRPr>
            </a:p>
            <a:p>
              <a:endParaRPr lang="fr-BE" dirty="0"/>
            </a:p>
          </p:txBody>
        </p:sp>
      </p:grpSp>
      <p:sp>
        <p:nvSpPr>
          <p:cNvPr id="21" name="ZoneTexte 20"/>
          <p:cNvSpPr txBox="1"/>
          <p:nvPr/>
        </p:nvSpPr>
        <p:spPr>
          <a:xfrm>
            <a:off x="339365" y="76050"/>
            <a:ext cx="1423447"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sz="2400" b="1" dirty="0" err="1">
                <a:solidFill>
                  <a:schemeClr val="tx1"/>
                </a:solidFill>
              </a:rPr>
              <a:t>Results</a:t>
            </a:r>
            <a:endParaRPr lang="fr-BE" sz="2400" b="1" dirty="0">
              <a:solidFill>
                <a:schemeClr val="tx1"/>
              </a:solidFill>
            </a:endParaRPr>
          </a:p>
        </p:txBody>
      </p:sp>
      <p:grpSp>
        <p:nvGrpSpPr>
          <p:cNvPr id="22" name="Groupe 21"/>
          <p:cNvGrpSpPr/>
          <p:nvPr/>
        </p:nvGrpSpPr>
        <p:grpSpPr>
          <a:xfrm>
            <a:off x="107863" y="1495217"/>
            <a:ext cx="5874428" cy="3708717"/>
            <a:chOff x="3232870" y="274320"/>
            <a:chExt cx="5874428" cy="3708717"/>
          </a:xfrm>
        </p:grpSpPr>
        <p:cxnSp>
          <p:nvCxnSpPr>
            <p:cNvPr id="23" name="Connecteur droit avec flèche 22"/>
            <p:cNvCxnSpPr/>
            <p:nvPr/>
          </p:nvCxnSpPr>
          <p:spPr>
            <a:xfrm flipV="1">
              <a:off x="4516162" y="2810379"/>
              <a:ext cx="2066895" cy="192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7" name="Groupe 26"/>
            <p:cNvGrpSpPr/>
            <p:nvPr/>
          </p:nvGrpSpPr>
          <p:grpSpPr>
            <a:xfrm>
              <a:off x="3232870" y="274320"/>
              <a:ext cx="5874428" cy="3708717"/>
              <a:chOff x="3232870" y="1396538"/>
              <a:chExt cx="5874428" cy="3708717"/>
            </a:xfrm>
          </p:grpSpPr>
          <p:sp>
            <p:nvSpPr>
              <p:cNvPr id="31" name="Forme automatique 2"/>
              <p:cNvSpPr>
                <a:spLocks noChangeArrowheads="1"/>
              </p:cNvSpPr>
              <p:nvPr/>
            </p:nvSpPr>
            <p:spPr bwMode="auto">
              <a:xfrm rot="5400000">
                <a:off x="4038178" y="597737"/>
                <a:ext cx="831273" cy="2428875"/>
              </a:xfrm>
              <a:prstGeom prst="roundRect">
                <a:avLst>
                  <a:gd name="adj" fmla="val 13032"/>
                </a:avLst>
              </a:prstGeom>
            </p:spPr>
            <p:style>
              <a:lnRef idx="2">
                <a:schemeClr val="dk1"/>
              </a:lnRef>
              <a:fillRef idx="1">
                <a:schemeClr val="lt1"/>
              </a:fillRef>
              <a:effectRef idx="0">
                <a:schemeClr val="dk1"/>
              </a:effectRef>
              <a:fontRef idx="minor">
                <a:schemeClr val="dk1"/>
              </a:fontRef>
            </p:style>
            <p:txBody>
              <a:bodyPr rot="0" vert="horz" wrap="square" lIns="91440" tIns="45720" rIns="91440" bIns="45720" anchor="ctr" anchorCtr="0" upright="1">
                <a:noAutofit/>
              </a:bodyPr>
              <a:lstStyle/>
              <a:p>
                <a:pPr algn="ctr">
                  <a:lnSpc>
                    <a:spcPct val="107000"/>
                  </a:lnSpc>
                  <a:spcAft>
                    <a:spcPts val="800"/>
                  </a:spcAft>
                </a:pPr>
                <a:r>
                  <a:rPr lang="fr-FR" sz="1100" dirty="0">
                    <a:effectLst/>
                    <a:ea typeface="Calibri" panose="020F0502020204030204" pitchFamily="34" charset="0"/>
                    <a:cs typeface="Times New Roman" panose="02020603050405020304" pitchFamily="18" charset="0"/>
                  </a:rPr>
                  <a:t>Patients </a:t>
                </a:r>
                <a:r>
                  <a:rPr lang="fr-FR" sz="1100" dirty="0" err="1">
                    <a:effectLst/>
                    <a:ea typeface="Calibri" panose="020F0502020204030204" pitchFamily="34" charset="0"/>
                    <a:cs typeface="Times New Roman" panose="02020603050405020304" pitchFamily="18" charset="0"/>
                  </a:rPr>
                  <a:t>deceased</a:t>
                </a:r>
                <a:r>
                  <a:rPr lang="fr-FR" sz="1100" dirty="0">
                    <a:effectLst/>
                    <a:ea typeface="Calibri" panose="020F0502020204030204" pitchFamily="34" charset="0"/>
                    <a:cs typeface="Times New Roman" panose="02020603050405020304" pitchFamily="18" charset="0"/>
                  </a:rPr>
                  <a:t> </a:t>
                </a:r>
                <a:r>
                  <a:rPr lang="fr-FR" sz="1100" dirty="0" err="1">
                    <a:effectLst/>
                    <a:ea typeface="Calibri" panose="020F0502020204030204" pitchFamily="34" charset="0"/>
                    <a:cs typeface="Times New Roman" panose="02020603050405020304" pitchFamily="18" charset="0"/>
                  </a:rPr>
                  <a:t>with</a:t>
                </a:r>
                <a:r>
                  <a:rPr lang="fr-FR" sz="1100" dirty="0">
                    <a:effectLst/>
                    <a:ea typeface="Calibri" panose="020F0502020204030204" pitchFamily="34" charset="0"/>
                    <a:cs typeface="Times New Roman" panose="02020603050405020304" pitchFamily="18" charset="0"/>
                  </a:rPr>
                  <a:t> COVID-</a:t>
                </a:r>
                <a:r>
                  <a:rPr lang="fr-FR" sz="1100" dirty="0" err="1">
                    <a:effectLst/>
                    <a:ea typeface="Calibri" panose="020F0502020204030204" pitchFamily="34" charset="0"/>
                    <a:cs typeface="Times New Roman" panose="02020603050405020304" pitchFamily="18" charset="0"/>
                  </a:rPr>
                  <a:t>related</a:t>
                </a:r>
                <a:r>
                  <a:rPr lang="fr-FR" sz="1100" dirty="0">
                    <a:effectLst/>
                    <a:ea typeface="Calibri" panose="020F0502020204030204" pitchFamily="34" charset="0"/>
                    <a:cs typeface="Times New Roman" panose="02020603050405020304" pitchFamily="18" charset="0"/>
                  </a:rPr>
                  <a:t> ARDS </a:t>
                </a:r>
                <a:r>
                  <a:rPr lang="fr-FR" sz="1100" dirty="0" err="1">
                    <a:effectLst/>
                    <a:ea typeface="Calibri" panose="020F0502020204030204" pitchFamily="34" charset="0"/>
                    <a:cs typeface="Times New Roman" panose="02020603050405020304" pitchFamily="18" charset="0"/>
                  </a:rPr>
                  <a:t>between</a:t>
                </a:r>
                <a:r>
                  <a:rPr lang="fr-FR" sz="1100" dirty="0">
                    <a:effectLst/>
                    <a:ea typeface="Calibri" panose="020F0502020204030204" pitchFamily="34" charset="0"/>
                    <a:cs typeface="Times New Roman" panose="02020603050405020304" pitchFamily="18" charset="0"/>
                  </a:rPr>
                  <a:t> March 19 and May 4, 2020</a:t>
                </a:r>
              </a:p>
              <a:p>
                <a:pPr algn="ctr">
                  <a:lnSpc>
                    <a:spcPct val="107000"/>
                  </a:lnSpc>
                  <a:spcAft>
                    <a:spcPts val="800"/>
                  </a:spcAft>
                </a:pPr>
                <a:r>
                  <a:rPr lang="fr-FR" sz="1100" dirty="0">
                    <a:effectLst/>
                    <a:ea typeface="Calibri" panose="020F0502020204030204" pitchFamily="34" charset="0"/>
                    <a:cs typeface="Times New Roman" panose="02020603050405020304" pitchFamily="18" charset="0"/>
                  </a:rPr>
                  <a:t>N=19</a:t>
                </a:r>
                <a:endParaRPr lang="fr-BE" sz="1100" dirty="0">
                  <a:effectLst/>
                  <a:ea typeface="Calibri" panose="020F0502020204030204" pitchFamily="34" charset="0"/>
                  <a:cs typeface="Times New Roman" panose="02020603050405020304" pitchFamily="18" charset="0"/>
                </a:endParaRPr>
              </a:p>
            </p:txBody>
          </p:sp>
          <p:sp>
            <p:nvSpPr>
              <p:cNvPr id="32" name="Forme automatique 2"/>
              <p:cNvSpPr>
                <a:spLocks noChangeArrowheads="1"/>
              </p:cNvSpPr>
              <p:nvPr/>
            </p:nvSpPr>
            <p:spPr bwMode="auto">
              <a:xfrm rot="5400000">
                <a:off x="4042446" y="2107491"/>
                <a:ext cx="866152" cy="2428875"/>
              </a:xfrm>
              <a:prstGeom prst="roundRect">
                <a:avLst>
                  <a:gd name="adj" fmla="val 13032"/>
                </a:avLst>
              </a:prstGeom>
            </p:spPr>
            <p:style>
              <a:lnRef idx="2">
                <a:schemeClr val="dk1"/>
              </a:lnRef>
              <a:fillRef idx="1">
                <a:schemeClr val="lt1"/>
              </a:fillRef>
              <a:effectRef idx="0">
                <a:schemeClr val="dk1"/>
              </a:effectRef>
              <a:fontRef idx="minor">
                <a:schemeClr val="dk1"/>
              </a:fontRef>
            </p:style>
            <p:txBody>
              <a:bodyPr rot="0" vert="horz" wrap="square" lIns="91440" tIns="45720" rIns="91440" bIns="45720" anchor="ctr" anchorCtr="0" upright="1">
                <a:noAutofit/>
              </a:bodyPr>
              <a:lstStyle/>
              <a:p>
                <a:pPr algn="ctr">
                  <a:lnSpc>
                    <a:spcPct val="107000"/>
                  </a:lnSpc>
                  <a:spcAft>
                    <a:spcPts val="800"/>
                  </a:spcAft>
                </a:pPr>
                <a:r>
                  <a:rPr lang="fr-BE" sz="1100" dirty="0">
                    <a:effectLst/>
                    <a:ea typeface="Calibri" panose="020F0502020204030204" pitchFamily="34" charset="0"/>
                    <a:cs typeface="Times New Roman" panose="02020603050405020304" pitchFamily="18" charset="0"/>
                  </a:rPr>
                  <a:t>Patients </a:t>
                </a:r>
                <a:r>
                  <a:rPr lang="fr-BE" sz="1100" dirty="0" err="1">
                    <a:effectLst/>
                    <a:ea typeface="Calibri" panose="020F0502020204030204" pitchFamily="34" charset="0"/>
                    <a:cs typeface="Times New Roman" panose="02020603050405020304" pitchFamily="18" charset="0"/>
                  </a:rPr>
                  <a:t>with</a:t>
                </a:r>
                <a:r>
                  <a:rPr lang="fr-BE" sz="1100" dirty="0">
                    <a:effectLst/>
                    <a:ea typeface="Calibri" panose="020F0502020204030204" pitchFamily="34" charset="0"/>
                    <a:cs typeface="Times New Roman" panose="02020603050405020304" pitchFamily="18" charset="0"/>
                  </a:rPr>
                  <a:t> </a:t>
                </a:r>
                <a:r>
                  <a:rPr lang="fr-BE" sz="1100" dirty="0" err="1">
                    <a:effectLst/>
                    <a:ea typeface="Calibri" panose="020F0502020204030204" pitchFamily="34" charset="0"/>
                    <a:cs typeface="Times New Roman" panose="02020603050405020304" pitchFamily="18" charset="0"/>
                  </a:rPr>
                  <a:t>lung</a:t>
                </a:r>
                <a:r>
                  <a:rPr lang="fr-BE" sz="1100" dirty="0">
                    <a:effectLst/>
                    <a:ea typeface="Calibri" panose="020F0502020204030204" pitchFamily="34" charset="0"/>
                    <a:cs typeface="Times New Roman" panose="02020603050405020304" pitchFamily="18" charset="0"/>
                  </a:rPr>
                  <a:t> </a:t>
                </a:r>
                <a:r>
                  <a:rPr lang="fr-BE" sz="1100" dirty="0" err="1">
                    <a:effectLst/>
                    <a:ea typeface="Calibri" panose="020F0502020204030204" pitchFamily="34" charset="0"/>
                    <a:cs typeface="Times New Roman" panose="02020603050405020304" pitchFamily="18" charset="0"/>
                  </a:rPr>
                  <a:t>sample</a:t>
                </a:r>
                <a:r>
                  <a:rPr lang="fr-BE" sz="1100" dirty="0">
                    <a:effectLst/>
                    <a:ea typeface="Calibri" panose="020F0502020204030204" pitchFamily="34" charset="0"/>
                    <a:cs typeface="Times New Roman" panose="02020603050405020304" pitchFamily="18" charset="0"/>
                  </a:rPr>
                  <a:t> </a:t>
                </a:r>
                <a:r>
                  <a:rPr lang="fr-BE" sz="1100" dirty="0" err="1">
                    <a:effectLst/>
                    <a:ea typeface="Calibri" panose="020F0502020204030204" pitchFamily="34" charset="0"/>
                    <a:cs typeface="Times New Roman" panose="02020603050405020304" pitchFamily="18" charset="0"/>
                  </a:rPr>
                  <a:t>available</a:t>
                </a:r>
                <a:r>
                  <a:rPr lang="fr-BE" sz="1100" dirty="0">
                    <a:effectLst/>
                    <a:ea typeface="Calibri" panose="020F0502020204030204" pitchFamily="34" charset="0"/>
                    <a:cs typeface="Times New Roman" panose="02020603050405020304" pitchFamily="18" charset="0"/>
                  </a:rPr>
                  <a:t> for PSR quantification</a:t>
                </a:r>
              </a:p>
              <a:p>
                <a:pPr algn="ctr">
                  <a:lnSpc>
                    <a:spcPct val="107000"/>
                  </a:lnSpc>
                  <a:spcAft>
                    <a:spcPts val="800"/>
                  </a:spcAft>
                </a:pPr>
                <a:r>
                  <a:rPr lang="fr-FR" sz="1100" dirty="0">
                    <a:effectLst/>
                    <a:ea typeface="Calibri" panose="020F0502020204030204" pitchFamily="34" charset="0"/>
                    <a:cs typeface="Times New Roman" panose="02020603050405020304" pitchFamily="18" charset="0"/>
                  </a:rPr>
                  <a:t>N=16</a:t>
                </a:r>
                <a:endParaRPr lang="fr-BE" sz="1100" dirty="0">
                  <a:effectLst/>
                  <a:ea typeface="Calibri" panose="020F0502020204030204" pitchFamily="34" charset="0"/>
                  <a:cs typeface="Times New Roman" panose="02020603050405020304" pitchFamily="18" charset="0"/>
                </a:endParaRPr>
              </a:p>
            </p:txBody>
          </p:sp>
          <p:sp>
            <p:nvSpPr>
              <p:cNvPr id="33" name="Forme automatique 2"/>
              <p:cNvSpPr>
                <a:spLocks noChangeArrowheads="1"/>
              </p:cNvSpPr>
              <p:nvPr/>
            </p:nvSpPr>
            <p:spPr bwMode="auto">
              <a:xfrm rot="5400000">
                <a:off x="7515670" y="1345751"/>
                <a:ext cx="721360" cy="2461895"/>
              </a:xfrm>
              <a:prstGeom prst="roundRect">
                <a:avLst>
                  <a:gd name="adj" fmla="val 13032"/>
                </a:avLst>
              </a:prstGeom>
            </p:spPr>
            <p:style>
              <a:lnRef idx="2">
                <a:schemeClr val="dk1"/>
              </a:lnRef>
              <a:fillRef idx="1">
                <a:schemeClr val="lt1"/>
              </a:fillRef>
              <a:effectRef idx="0">
                <a:schemeClr val="dk1"/>
              </a:effectRef>
              <a:fontRef idx="minor">
                <a:schemeClr val="dk1"/>
              </a:fontRef>
            </p:style>
            <p:txBody>
              <a:bodyPr rot="0" vert="horz" wrap="square" lIns="91440" tIns="45720" rIns="91440" bIns="45720" anchor="ctr" anchorCtr="0" upright="1">
                <a:noAutofit/>
              </a:bodyPr>
              <a:lstStyle/>
              <a:p>
                <a:pPr algn="ctr">
                  <a:lnSpc>
                    <a:spcPct val="107000"/>
                  </a:lnSpc>
                  <a:spcAft>
                    <a:spcPts val="800"/>
                  </a:spcAft>
                </a:pPr>
                <a:r>
                  <a:rPr lang="fr-FR" sz="1100" dirty="0">
                    <a:ea typeface="Calibri" panose="020F0502020204030204" pitchFamily="34" charset="0"/>
                    <a:cs typeface="Times New Roman" panose="02020603050405020304" pitchFamily="18" charset="0"/>
                  </a:rPr>
                  <a:t>No </a:t>
                </a:r>
                <a:r>
                  <a:rPr lang="fr-FR" sz="1100" dirty="0" err="1">
                    <a:ea typeface="Calibri" panose="020F0502020204030204" pitchFamily="34" charset="0"/>
                    <a:cs typeface="Times New Roman" panose="02020603050405020304" pitchFamily="18" charset="0"/>
                  </a:rPr>
                  <a:t>autopsy</a:t>
                </a:r>
                <a:r>
                  <a:rPr lang="fr-FR" sz="1100" dirty="0">
                    <a:ea typeface="Calibri" panose="020F0502020204030204" pitchFamily="34" charset="0"/>
                    <a:cs typeface="Times New Roman" panose="02020603050405020304" pitchFamily="18" charset="0"/>
                  </a:rPr>
                  <a:t> </a:t>
                </a:r>
                <a:r>
                  <a:rPr lang="fr-FR" sz="1100" dirty="0" err="1">
                    <a:ea typeface="Calibri" panose="020F0502020204030204" pitchFamily="34" charset="0"/>
                    <a:cs typeface="Times New Roman" panose="02020603050405020304" pitchFamily="18" charset="0"/>
                  </a:rPr>
                  <a:t>performed</a:t>
                </a:r>
                <a:endParaRPr lang="fr-BE"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100" dirty="0">
                    <a:effectLst/>
                    <a:ea typeface="Calibri" panose="020F0502020204030204" pitchFamily="34" charset="0"/>
                    <a:cs typeface="Times New Roman" panose="02020603050405020304" pitchFamily="18" charset="0"/>
                  </a:rPr>
                  <a:t>N=3</a:t>
                </a:r>
                <a:endParaRPr lang="fr-BE" sz="1100" dirty="0">
                  <a:effectLst/>
                  <a:ea typeface="Calibri" panose="020F0502020204030204" pitchFamily="34" charset="0"/>
                  <a:cs typeface="Times New Roman" panose="02020603050405020304" pitchFamily="18" charset="0"/>
                </a:endParaRPr>
              </a:p>
            </p:txBody>
          </p:sp>
          <p:sp>
            <p:nvSpPr>
              <p:cNvPr id="34" name="Forme automatique 2"/>
              <p:cNvSpPr>
                <a:spLocks noChangeArrowheads="1"/>
              </p:cNvSpPr>
              <p:nvPr/>
            </p:nvSpPr>
            <p:spPr bwMode="auto">
              <a:xfrm rot="5400000">
                <a:off x="4025385" y="3468894"/>
                <a:ext cx="843846" cy="2428876"/>
              </a:xfrm>
              <a:prstGeom prst="roundRect">
                <a:avLst>
                  <a:gd name="adj" fmla="val 13032"/>
                </a:avLst>
              </a:prstGeom>
            </p:spPr>
            <p:style>
              <a:lnRef idx="2">
                <a:schemeClr val="dk1"/>
              </a:lnRef>
              <a:fillRef idx="1">
                <a:schemeClr val="lt1"/>
              </a:fillRef>
              <a:effectRef idx="0">
                <a:schemeClr val="dk1"/>
              </a:effectRef>
              <a:fontRef idx="minor">
                <a:schemeClr val="dk1"/>
              </a:fontRef>
            </p:style>
            <p:txBody>
              <a:bodyPr rot="0" vert="horz" wrap="square" lIns="91440" tIns="45720" rIns="91440" bIns="45720" anchor="ctr" anchorCtr="0" upright="1">
                <a:noAutofit/>
              </a:bodyPr>
              <a:lstStyle/>
              <a:p>
                <a:pPr algn="ctr">
                  <a:lnSpc>
                    <a:spcPct val="107000"/>
                  </a:lnSpc>
                  <a:spcAft>
                    <a:spcPts val="800"/>
                  </a:spcAft>
                </a:pPr>
                <a:r>
                  <a:rPr lang="fr-BE" sz="1100" dirty="0">
                    <a:effectLst/>
                    <a:ea typeface="Calibri" panose="020F0502020204030204" pitchFamily="34" charset="0"/>
                    <a:cs typeface="Times New Roman" panose="02020603050405020304" pitchFamily="18" charset="0"/>
                  </a:rPr>
                  <a:t>Patients </a:t>
                </a:r>
                <a:r>
                  <a:rPr lang="fr-BE" sz="1100" dirty="0" err="1">
                    <a:effectLst/>
                    <a:ea typeface="Calibri" panose="020F0502020204030204" pitchFamily="34" charset="0"/>
                    <a:cs typeface="Times New Roman" panose="02020603050405020304" pitchFamily="18" charset="0"/>
                  </a:rPr>
                  <a:t>included</a:t>
                </a:r>
                <a:r>
                  <a:rPr lang="fr-BE" sz="1100" dirty="0">
                    <a:effectLst/>
                    <a:ea typeface="Calibri" panose="020F0502020204030204" pitchFamily="34" charset="0"/>
                    <a:cs typeface="Times New Roman" panose="02020603050405020304" pitchFamily="18" charset="0"/>
                  </a:rPr>
                  <a:t> in the </a:t>
                </a:r>
                <a:r>
                  <a:rPr lang="fr-BE" sz="1100" dirty="0" err="1">
                    <a:effectLst/>
                    <a:ea typeface="Calibri" panose="020F0502020204030204" pitchFamily="34" charset="0"/>
                    <a:cs typeface="Times New Roman" panose="02020603050405020304" pitchFamily="18" charset="0"/>
                  </a:rPr>
                  <a:t>analysis</a:t>
                </a:r>
                <a:endParaRPr lang="fr-BE"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BE" sz="1100" dirty="0">
                    <a:ea typeface="Calibri" panose="020F0502020204030204" pitchFamily="34" charset="0"/>
                    <a:cs typeface="Times New Roman" panose="02020603050405020304" pitchFamily="18" charset="0"/>
                  </a:rPr>
                  <a:t>N=14</a:t>
                </a:r>
                <a:endParaRPr lang="fr-BE" sz="1100" dirty="0">
                  <a:effectLst/>
                  <a:ea typeface="Calibri" panose="020F0502020204030204" pitchFamily="34" charset="0"/>
                  <a:cs typeface="Times New Roman" panose="02020603050405020304" pitchFamily="18" charset="0"/>
                </a:endParaRPr>
              </a:p>
            </p:txBody>
          </p:sp>
          <p:sp>
            <p:nvSpPr>
              <p:cNvPr id="35" name="Forme automatique 2"/>
              <p:cNvSpPr>
                <a:spLocks noChangeArrowheads="1"/>
              </p:cNvSpPr>
              <p:nvPr/>
            </p:nvSpPr>
            <p:spPr bwMode="auto">
              <a:xfrm rot="5400000">
                <a:off x="7412483" y="2662516"/>
                <a:ext cx="922655" cy="2466975"/>
              </a:xfrm>
              <a:prstGeom prst="roundRect">
                <a:avLst>
                  <a:gd name="adj" fmla="val 13032"/>
                </a:avLst>
              </a:prstGeom>
            </p:spPr>
            <p:style>
              <a:lnRef idx="2">
                <a:schemeClr val="dk1"/>
              </a:lnRef>
              <a:fillRef idx="1">
                <a:schemeClr val="lt1"/>
              </a:fillRef>
              <a:effectRef idx="0">
                <a:schemeClr val="dk1"/>
              </a:effectRef>
              <a:fontRef idx="minor">
                <a:schemeClr val="dk1"/>
              </a:fontRef>
            </p:style>
            <p:txBody>
              <a:bodyPr rot="0" vert="horz" wrap="square" lIns="91440" tIns="45720" rIns="91440" bIns="45720" anchor="ctr" anchorCtr="0" upright="1">
                <a:noAutofit/>
              </a:bodyPr>
              <a:lstStyle/>
              <a:p>
                <a:pPr algn="ctr">
                  <a:lnSpc>
                    <a:spcPct val="107000"/>
                  </a:lnSpc>
                  <a:spcAft>
                    <a:spcPts val="800"/>
                  </a:spcAft>
                </a:pPr>
                <a:r>
                  <a:rPr lang="fr-BE" sz="1100" dirty="0" err="1">
                    <a:effectLst/>
                    <a:ea typeface="Calibri" panose="020F0502020204030204" pitchFamily="34" charset="0"/>
                    <a:cs typeface="Times New Roman" panose="02020603050405020304" pitchFamily="18" charset="0"/>
                  </a:rPr>
                  <a:t>Technical</a:t>
                </a:r>
                <a:r>
                  <a:rPr lang="fr-BE" sz="1100" dirty="0">
                    <a:effectLst/>
                    <a:ea typeface="Calibri" panose="020F0502020204030204" pitchFamily="34" charset="0"/>
                    <a:cs typeface="Times New Roman" panose="02020603050405020304" pitchFamily="18" charset="0"/>
                  </a:rPr>
                  <a:t> issues </a:t>
                </a:r>
                <a:r>
                  <a:rPr lang="fr-BE" sz="1100" dirty="0" err="1">
                    <a:effectLst/>
                    <a:ea typeface="Calibri" panose="020F0502020204030204" pitchFamily="34" charset="0"/>
                    <a:cs typeface="Times New Roman" panose="02020603050405020304" pitchFamily="18" charset="0"/>
                  </a:rPr>
                  <a:t>with</a:t>
                </a:r>
                <a:r>
                  <a:rPr lang="fr-BE" sz="1100" dirty="0">
                    <a:effectLst/>
                    <a:ea typeface="Calibri" panose="020F0502020204030204" pitchFamily="34" charset="0"/>
                    <a:cs typeface="Times New Roman" panose="02020603050405020304" pitchFamily="18" charset="0"/>
                  </a:rPr>
                  <a:t> PSR quantification</a:t>
                </a:r>
              </a:p>
              <a:p>
                <a:pPr algn="ctr">
                  <a:lnSpc>
                    <a:spcPct val="107000"/>
                  </a:lnSpc>
                  <a:spcAft>
                    <a:spcPts val="800"/>
                  </a:spcAft>
                </a:pPr>
                <a:r>
                  <a:rPr lang="fr-FR" sz="1100" dirty="0">
                    <a:effectLst/>
                    <a:ea typeface="Calibri" panose="020F0502020204030204" pitchFamily="34" charset="0"/>
                    <a:cs typeface="Times New Roman" panose="02020603050405020304" pitchFamily="18" charset="0"/>
                  </a:rPr>
                  <a:t>N=2</a:t>
                </a:r>
                <a:endParaRPr lang="fr-BE" sz="1100" dirty="0">
                  <a:effectLst/>
                  <a:ea typeface="Calibri" panose="020F0502020204030204" pitchFamily="34" charset="0"/>
                  <a:cs typeface="Times New Roman" panose="02020603050405020304" pitchFamily="18" charset="0"/>
                </a:endParaRPr>
              </a:p>
            </p:txBody>
          </p:sp>
          <p:cxnSp>
            <p:nvCxnSpPr>
              <p:cNvPr id="36" name="Connecteur droit avec flèche 35"/>
              <p:cNvCxnSpPr/>
              <p:nvPr/>
            </p:nvCxnSpPr>
            <p:spPr>
              <a:xfrm flipH="1">
                <a:off x="4453815" y="2310118"/>
                <a:ext cx="4" cy="533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flipH="1">
                <a:off x="4463935" y="3776182"/>
                <a:ext cx="6509" cy="4876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V="1">
                <a:off x="4516163" y="2600903"/>
                <a:ext cx="2066895" cy="192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
        <p:nvSpPr>
          <p:cNvPr id="43" name="ZoneTexte 42"/>
          <p:cNvSpPr txBox="1"/>
          <p:nvPr/>
        </p:nvSpPr>
        <p:spPr>
          <a:xfrm>
            <a:off x="136077" y="900065"/>
            <a:ext cx="283794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dirty="0">
                <a:solidFill>
                  <a:schemeClr val="tx1"/>
                </a:solidFill>
              </a:rPr>
              <a:t>COVID-</a:t>
            </a:r>
            <a:r>
              <a:rPr lang="fr-BE" dirty="0" err="1">
                <a:solidFill>
                  <a:schemeClr val="tx1"/>
                </a:solidFill>
              </a:rPr>
              <a:t>related</a:t>
            </a:r>
            <a:r>
              <a:rPr lang="fr-BE" dirty="0">
                <a:solidFill>
                  <a:schemeClr val="tx1"/>
                </a:solidFill>
              </a:rPr>
              <a:t> ARDS</a:t>
            </a:r>
          </a:p>
        </p:txBody>
      </p:sp>
      <p:sp>
        <p:nvSpPr>
          <p:cNvPr id="44" name="ZoneTexte 43"/>
          <p:cNvSpPr txBox="1"/>
          <p:nvPr/>
        </p:nvSpPr>
        <p:spPr>
          <a:xfrm>
            <a:off x="6206736" y="883272"/>
            <a:ext cx="283794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BE" dirty="0">
                <a:solidFill>
                  <a:schemeClr val="tx1"/>
                </a:solidFill>
              </a:rPr>
              <a:t>COVID-</a:t>
            </a:r>
            <a:r>
              <a:rPr lang="fr-BE" dirty="0" err="1">
                <a:solidFill>
                  <a:schemeClr val="tx1"/>
                </a:solidFill>
              </a:rPr>
              <a:t>unrelated</a:t>
            </a:r>
            <a:r>
              <a:rPr lang="fr-BE" dirty="0">
                <a:solidFill>
                  <a:schemeClr val="tx1"/>
                </a:solidFill>
              </a:rPr>
              <a:t> ARDS</a:t>
            </a:r>
          </a:p>
        </p:txBody>
      </p:sp>
    </p:spTree>
    <p:extLst>
      <p:ext uri="{BB962C8B-B14F-4D97-AF65-F5344CB8AC3E}">
        <p14:creationId xmlns:p14="http://schemas.microsoft.com/office/powerpoint/2010/main" val="38715418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1494</Words>
  <Application>Microsoft Office PowerPoint</Application>
  <PresentationFormat>Grand écran</PresentationFormat>
  <Paragraphs>312</Paragraphs>
  <Slides>16</Slides>
  <Notes>3</Notes>
  <HiddenSlides>0</HiddenSlides>
  <MMClips>0</MMClips>
  <ScaleCrop>false</ScaleCrop>
  <HeadingPairs>
    <vt:vector size="8" baseType="variant">
      <vt:variant>
        <vt:lpstr>Polices utilisées</vt:lpstr>
      </vt:variant>
      <vt:variant>
        <vt:i4>9</vt:i4>
      </vt:variant>
      <vt:variant>
        <vt:lpstr>Thème</vt:lpstr>
      </vt:variant>
      <vt:variant>
        <vt:i4>1</vt:i4>
      </vt:variant>
      <vt:variant>
        <vt:lpstr>Serveurs OLE incorporés</vt:lpstr>
      </vt:variant>
      <vt:variant>
        <vt:i4>2</vt:i4>
      </vt:variant>
      <vt:variant>
        <vt:lpstr>Titres des diapositives</vt:lpstr>
      </vt:variant>
      <vt:variant>
        <vt:i4>16</vt:i4>
      </vt:variant>
    </vt:vector>
  </HeadingPairs>
  <TitlesOfParts>
    <vt:vector size="28" baseType="lpstr">
      <vt:lpstr>Arial</vt:lpstr>
      <vt:lpstr>Calibri</vt:lpstr>
      <vt:lpstr>Calibri Light</vt:lpstr>
      <vt:lpstr>Georgia</vt:lpstr>
      <vt:lpstr>Gothic</vt:lpstr>
      <vt:lpstr>Times New Roman</vt:lpstr>
      <vt:lpstr>URWPalladioL-Bold</vt:lpstr>
      <vt:lpstr>URWPalladioL-Ital</vt:lpstr>
      <vt:lpstr>Wingdings</vt:lpstr>
      <vt:lpstr>Office Theme</vt:lpstr>
      <vt:lpstr>Prism 9</vt:lpstr>
      <vt:lpstr>Prism 8</vt:lpstr>
      <vt:lpstr>Automated digital quantification of parenchymal lung fibrosis in COVID-19 related and -unrelated ARDS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Acknowledgements </vt:lpstr>
      <vt:lpstr>Présentation PowerPoint</vt:lpstr>
      <vt:lpstr>Présentation PowerPoint</vt:lpstr>
    </vt:vector>
  </TitlesOfParts>
  <Company>Université Catholique de Louvain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BRINE Christiane</cp:lastModifiedBy>
  <cp:revision>98</cp:revision>
  <dcterms:created xsi:type="dcterms:W3CDTF">2020-06-11T11:55:48Z</dcterms:created>
  <dcterms:modified xsi:type="dcterms:W3CDTF">2023-03-23T10:30:06Z</dcterms:modified>
</cp:coreProperties>
</file>