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4"/>
  </p:sldMasterIdLst>
  <p:notesMasterIdLst>
    <p:notesMasterId r:id="rId47"/>
  </p:notesMasterIdLst>
  <p:handoutMasterIdLst>
    <p:handoutMasterId r:id="rId48"/>
  </p:handoutMasterIdLst>
  <p:sldIdLst>
    <p:sldId id="256" r:id="rId5"/>
    <p:sldId id="370" r:id="rId6"/>
    <p:sldId id="383" r:id="rId7"/>
    <p:sldId id="336" r:id="rId8"/>
    <p:sldId id="342" r:id="rId9"/>
    <p:sldId id="343" r:id="rId10"/>
    <p:sldId id="344" r:id="rId11"/>
    <p:sldId id="384" r:id="rId12"/>
    <p:sldId id="353" r:id="rId13"/>
    <p:sldId id="345" r:id="rId14"/>
    <p:sldId id="351" r:id="rId15"/>
    <p:sldId id="385" r:id="rId16"/>
    <p:sldId id="362" r:id="rId17"/>
    <p:sldId id="350" r:id="rId18"/>
    <p:sldId id="381" r:id="rId19"/>
    <p:sldId id="382" r:id="rId20"/>
    <p:sldId id="361" r:id="rId21"/>
    <p:sldId id="347" r:id="rId22"/>
    <p:sldId id="360" r:id="rId23"/>
    <p:sldId id="354" r:id="rId24"/>
    <p:sldId id="355" r:id="rId25"/>
    <p:sldId id="356" r:id="rId26"/>
    <p:sldId id="357" r:id="rId27"/>
    <p:sldId id="358" r:id="rId28"/>
    <p:sldId id="349" r:id="rId29"/>
    <p:sldId id="363" r:id="rId30"/>
    <p:sldId id="364" r:id="rId31"/>
    <p:sldId id="365" r:id="rId32"/>
    <p:sldId id="366" r:id="rId33"/>
    <p:sldId id="367" r:id="rId34"/>
    <p:sldId id="369" r:id="rId35"/>
    <p:sldId id="346" r:id="rId36"/>
    <p:sldId id="386" r:id="rId37"/>
    <p:sldId id="387" r:id="rId38"/>
    <p:sldId id="388" r:id="rId39"/>
    <p:sldId id="389" r:id="rId40"/>
    <p:sldId id="375" r:id="rId41"/>
    <p:sldId id="379" r:id="rId42"/>
    <p:sldId id="373" r:id="rId43"/>
    <p:sldId id="372" r:id="rId44"/>
    <p:sldId id="380" r:id="rId45"/>
    <p:sldId id="329" r:id="rId4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962A"/>
    <a:srgbClr val="000000"/>
    <a:srgbClr val="04AC30"/>
    <a:srgbClr val="EAE2B7"/>
    <a:srgbClr val="D6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1" autoAdjust="0"/>
    <p:restoredTop sz="90588" autoAdjust="0"/>
  </p:normalViewPr>
  <p:slideViewPr>
    <p:cSldViewPr snapToGrid="0">
      <p:cViewPr varScale="1">
        <p:scale>
          <a:sx n="75" d="100"/>
          <a:sy n="75" d="100"/>
        </p:scale>
        <p:origin x="100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Cat&#233;gories%20(graphique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Statistiques%20des%20causes%20de%20d&#233;c&#232;s\Suicides\Suicides%20par%20arrondissement,%20p&#233;riode,%20&#226;ge%20et%20sexe,%201888-194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Statistiques%20des%20causes%20de%20d&#233;c&#232;s\Suicides\Suicides%20par%20arrondissement,%20p&#233;riode,%20&#226;ge%20et%20sexe,%201888-194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Statistiques%20des%20causes%20de%20d&#233;c&#232;s\Suicides\Suicides%20par%20arrondissement,%20p&#233;riode,%20&#226;ge%20et%20sexe,%201888-194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Statistiques%20des%20causes%20de%20d&#233;c&#232;s\Suicides\Test%20profession%20x%20EC%20suicide%20VS%20recensemen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avsic\Documents\Th&#232;se\Donn&#233;es\DEMO\Statistiques%20des%20causes%20de%20d&#233;c&#232;s\Suicides\Test%20profession%20x%20EC%20suicide%20VS%20recensemen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Graphiques!$O$4</c:f>
              <c:strCache>
                <c:ptCount val="1"/>
                <c:pt idx="0">
                  <c:v>Hommes</c:v>
                </c:pt>
              </c:strCache>
            </c:strRef>
          </c:tx>
          <c:spPr>
            <a:ln w="28575" cap="rnd">
              <a:solidFill>
                <a:schemeClr val="tx1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Graphiques!$N$5:$N$79</c:f>
              <c:numCache>
                <c:formatCode>General</c:formatCode>
                <c:ptCount val="75"/>
                <c:pt idx="0">
                  <c:v>1886</c:v>
                </c:pt>
                <c:pt idx="1">
                  <c:v>1887</c:v>
                </c:pt>
                <c:pt idx="2">
                  <c:v>1888</c:v>
                </c:pt>
                <c:pt idx="3">
                  <c:v>1889</c:v>
                </c:pt>
                <c:pt idx="4">
                  <c:v>1890</c:v>
                </c:pt>
                <c:pt idx="5">
                  <c:v>1891</c:v>
                </c:pt>
                <c:pt idx="6">
                  <c:v>1892</c:v>
                </c:pt>
                <c:pt idx="7">
                  <c:v>1893</c:v>
                </c:pt>
                <c:pt idx="8">
                  <c:v>1894</c:v>
                </c:pt>
                <c:pt idx="9">
                  <c:v>1895</c:v>
                </c:pt>
                <c:pt idx="10">
                  <c:v>1896</c:v>
                </c:pt>
                <c:pt idx="11">
                  <c:v>1897</c:v>
                </c:pt>
                <c:pt idx="12">
                  <c:v>1898</c:v>
                </c:pt>
                <c:pt idx="13">
                  <c:v>1899</c:v>
                </c:pt>
                <c:pt idx="14">
                  <c:v>1900</c:v>
                </c:pt>
                <c:pt idx="15">
                  <c:v>1901</c:v>
                </c:pt>
                <c:pt idx="16">
                  <c:v>1902</c:v>
                </c:pt>
                <c:pt idx="17">
                  <c:v>1903</c:v>
                </c:pt>
                <c:pt idx="18">
                  <c:v>1904</c:v>
                </c:pt>
                <c:pt idx="19">
                  <c:v>1905</c:v>
                </c:pt>
                <c:pt idx="20">
                  <c:v>1906</c:v>
                </c:pt>
                <c:pt idx="21">
                  <c:v>1907</c:v>
                </c:pt>
                <c:pt idx="22">
                  <c:v>1908</c:v>
                </c:pt>
                <c:pt idx="23">
                  <c:v>1909</c:v>
                </c:pt>
                <c:pt idx="24">
                  <c:v>1910</c:v>
                </c:pt>
                <c:pt idx="25">
                  <c:v>1911</c:v>
                </c:pt>
                <c:pt idx="26">
                  <c:v>1912</c:v>
                </c:pt>
                <c:pt idx="27">
                  <c:v>1913</c:v>
                </c:pt>
                <c:pt idx="28">
                  <c:v>1914</c:v>
                </c:pt>
                <c:pt idx="29">
                  <c:v>1915</c:v>
                </c:pt>
                <c:pt idx="30">
                  <c:v>1916</c:v>
                </c:pt>
                <c:pt idx="31">
                  <c:v>1917</c:v>
                </c:pt>
                <c:pt idx="32">
                  <c:v>1918</c:v>
                </c:pt>
                <c:pt idx="33">
                  <c:v>1919</c:v>
                </c:pt>
                <c:pt idx="34">
                  <c:v>1920</c:v>
                </c:pt>
                <c:pt idx="35">
                  <c:v>1921</c:v>
                </c:pt>
                <c:pt idx="36">
                  <c:v>1922</c:v>
                </c:pt>
                <c:pt idx="37">
                  <c:v>1923</c:v>
                </c:pt>
                <c:pt idx="38">
                  <c:v>1924</c:v>
                </c:pt>
                <c:pt idx="39">
                  <c:v>1925</c:v>
                </c:pt>
                <c:pt idx="40">
                  <c:v>1926</c:v>
                </c:pt>
                <c:pt idx="41">
                  <c:v>1927</c:v>
                </c:pt>
                <c:pt idx="42">
                  <c:v>1928</c:v>
                </c:pt>
                <c:pt idx="43">
                  <c:v>1929</c:v>
                </c:pt>
                <c:pt idx="44">
                  <c:v>1930</c:v>
                </c:pt>
                <c:pt idx="45">
                  <c:v>1931</c:v>
                </c:pt>
                <c:pt idx="46">
                  <c:v>1932</c:v>
                </c:pt>
                <c:pt idx="47">
                  <c:v>1933</c:v>
                </c:pt>
                <c:pt idx="48">
                  <c:v>1934</c:v>
                </c:pt>
                <c:pt idx="49">
                  <c:v>1935</c:v>
                </c:pt>
                <c:pt idx="50">
                  <c:v>1936</c:v>
                </c:pt>
                <c:pt idx="51">
                  <c:v>1937</c:v>
                </c:pt>
                <c:pt idx="52">
                  <c:v>1938</c:v>
                </c:pt>
                <c:pt idx="53">
                  <c:v>1939</c:v>
                </c:pt>
                <c:pt idx="54">
                  <c:v>1940</c:v>
                </c:pt>
                <c:pt idx="55">
                  <c:v>1941</c:v>
                </c:pt>
                <c:pt idx="56">
                  <c:v>1942</c:v>
                </c:pt>
                <c:pt idx="57">
                  <c:v>1943</c:v>
                </c:pt>
                <c:pt idx="58">
                  <c:v>1944</c:v>
                </c:pt>
                <c:pt idx="59">
                  <c:v>1945</c:v>
                </c:pt>
                <c:pt idx="60">
                  <c:v>1946</c:v>
                </c:pt>
                <c:pt idx="61">
                  <c:v>1947</c:v>
                </c:pt>
                <c:pt idx="62">
                  <c:v>1948</c:v>
                </c:pt>
                <c:pt idx="63">
                  <c:v>1949</c:v>
                </c:pt>
                <c:pt idx="64">
                  <c:v>1950</c:v>
                </c:pt>
                <c:pt idx="65">
                  <c:v>1951</c:v>
                </c:pt>
                <c:pt idx="66">
                  <c:v>1952</c:v>
                </c:pt>
                <c:pt idx="67">
                  <c:v>1953</c:v>
                </c:pt>
                <c:pt idx="68">
                  <c:v>1954</c:v>
                </c:pt>
                <c:pt idx="69">
                  <c:v>1955</c:v>
                </c:pt>
                <c:pt idx="70">
                  <c:v>1956</c:v>
                </c:pt>
                <c:pt idx="71">
                  <c:v>1957</c:v>
                </c:pt>
                <c:pt idx="72">
                  <c:v>1958</c:v>
                </c:pt>
                <c:pt idx="73">
                  <c:v>1959</c:v>
                </c:pt>
                <c:pt idx="74">
                  <c:v>1960</c:v>
                </c:pt>
              </c:numCache>
            </c:numRef>
          </c:cat>
          <c:val>
            <c:numRef>
              <c:f>Graphiques!$O$5:$O$79</c:f>
              <c:numCache>
                <c:formatCode>General</c:formatCode>
                <c:ptCount val="75"/>
                <c:pt idx="0">
                  <c:v>18.416388066316699</c:v>
                </c:pt>
                <c:pt idx="1">
                  <c:v>21.468076010469815</c:v>
                </c:pt>
                <c:pt idx="2">
                  <c:v>19.661065265890873</c:v>
                </c:pt>
                <c:pt idx="3">
                  <c:v>20.540652465060216</c:v>
                </c:pt>
                <c:pt idx="4">
                  <c:v>19.45571483593886</c:v>
                </c:pt>
                <c:pt idx="5">
                  <c:v>21.288373689804086</c:v>
                </c:pt>
                <c:pt idx="6">
                  <c:v>21.881404090359471</c:v>
                </c:pt>
                <c:pt idx="7">
                  <c:v>22.720931287848774</c:v>
                </c:pt>
                <c:pt idx="8">
                  <c:v>22.041756883874452</c:v>
                </c:pt>
                <c:pt idx="9">
                  <c:v>20.746548843034127</c:v>
                </c:pt>
                <c:pt idx="10">
                  <c:v>20.745567110201506</c:v>
                </c:pt>
                <c:pt idx="11">
                  <c:v>18.569117718707282</c:v>
                </c:pt>
                <c:pt idx="12">
                  <c:v>20.357748868564414</c:v>
                </c:pt>
                <c:pt idx="13">
                  <c:v>19.223795171807811</c:v>
                </c:pt>
                <c:pt idx="14">
                  <c:v>19.460451585989837</c:v>
                </c:pt>
                <c:pt idx="15">
                  <c:v>21.043022651648105</c:v>
                </c:pt>
                <c:pt idx="16">
                  <c:v>21.66314456856907</c:v>
                </c:pt>
                <c:pt idx="17">
                  <c:v>19.371319485546472</c:v>
                </c:pt>
                <c:pt idx="18">
                  <c:v>19.614305443127247</c:v>
                </c:pt>
                <c:pt idx="19">
                  <c:v>21.519679619760552</c:v>
                </c:pt>
                <c:pt idx="20">
                  <c:v>19.343835843512842</c:v>
                </c:pt>
                <c:pt idx="21">
                  <c:v>18.501095961783207</c:v>
                </c:pt>
                <c:pt idx="22">
                  <c:v>21.576045223171743</c:v>
                </c:pt>
                <c:pt idx="23">
                  <c:v>21.297156924506055</c:v>
                </c:pt>
                <c:pt idx="24">
                  <c:v>22.265428831617559</c:v>
                </c:pt>
                <c:pt idx="25">
                  <c:v>21.958076299447587</c:v>
                </c:pt>
                <c:pt idx="26">
                  <c:v>21.627397415740141</c:v>
                </c:pt>
                <c:pt idx="27">
                  <c:v>22.630906477778979</c:v>
                </c:pt>
                <c:pt idx="33">
                  <c:v>21.226453821849709</c:v>
                </c:pt>
                <c:pt idx="34">
                  <c:v>19.610704523351007</c:v>
                </c:pt>
                <c:pt idx="35">
                  <c:v>18.750974907401709</c:v>
                </c:pt>
                <c:pt idx="36">
                  <c:v>19.87272264681954</c:v>
                </c:pt>
                <c:pt idx="37">
                  <c:v>21.090488109466872</c:v>
                </c:pt>
                <c:pt idx="38">
                  <c:v>20.417591247218994</c:v>
                </c:pt>
                <c:pt idx="39">
                  <c:v>21.322078191887769</c:v>
                </c:pt>
                <c:pt idx="40">
                  <c:v>23.42529697304143</c:v>
                </c:pt>
                <c:pt idx="41">
                  <c:v>23.61875390473914</c:v>
                </c:pt>
                <c:pt idx="42">
                  <c:v>24.78151304200048</c:v>
                </c:pt>
                <c:pt idx="43">
                  <c:v>23.853372889548329</c:v>
                </c:pt>
                <c:pt idx="44">
                  <c:v>26.241556779106325</c:v>
                </c:pt>
                <c:pt idx="45">
                  <c:v>28.375755128663055</c:v>
                </c:pt>
                <c:pt idx="46">
                  <c:v>28.068399582032427</c:v>
                </c:pt>
                <c:pt idx="47">
                  <c:v>28.269838058244947</c:v>
                </c:pt>
                <c:pt idx="48">
                  <c:v>28.789025242006979</c:v>
                </c:pt>
                <c:pt idx="49">
                  <c:v>26.789220437345001</c:v>
                </c:pt>
                <c:pt idx="50">
                  <c:v>25.156623703743531</c:v>
                </c:pt>
                <c:pt idx="51">
                  <c:v>27.134340811927856</c:v>
                </c:pt>
                <c:pt idx="52">
                  <c:v>27.680442945107263</c:v>
                </c:pt>
                <c:pt idx="53">
                  <c:v>25.113334537641069</c:v>
                </c:pt>
                <c:pt idx="54">
                  <c:v>27.863676535194557</c:v>
                </c:pt>
                <c:pt idx="55">
                  <c:v>20.012544628158459</c:v>
                </c:pt>
                <c:pt idx="56">
                  <c:v>18.363388284232222</c:v>
                </c:pt>
                <c:pt idx="57">
                  <c:v>14.765514129399484</c:v>
                </c:pt>
                <c:pt idx="58">
                  <c:v>18.279738973189716</c:v>
                </c:pt>
                <c:pt idx="59">
                  <c:v>22.209954021970734</c:v>
                </c:pt>
                <c:pt idx="60">
                  <c:v>22.472507778147303</c:v>
                </c:pt>
                <c:pt idx="61">
                  <c:v>22.314518687627068</c:v>
                </c:pt>
                <c:pt idx="62">
                  <c:v>23.360178209521628</c:v>
                </c:pt>
                <c:pt idx="63">
                  <c:v>20.727270759561542</c:v>
                </c:pt>
                <c:pt idx="64">
                  <c:v>19.301064038744123</c:v>
                </c:pt>
                <c:pt idx="65">
                  <c:v>20.363557377716837</c:v>
                </c:pt>
                <c:pt idx="66">
                  <c:v>20.090766548780682</c:v>
                </c:pt>
                <c:pt idx="67">
                  <c:v>19.695540730540237</c:v>
                </c:pt>
                <c:pt idx="68">
                  <c:v>20.548502017662258</c:v>
                </c:pt>
                <c:pt idx="69">
                  <c:v>19.984070103475496</c:v>
                </c:pt>
                <c:pt idx="70">
                  <c:v>20.885692445638202</c:v>
                </c:pt>
                <c:pt idx="71">
                  <c:v>21.114516037414109</c:v>
                </c:pt>
                <c:pt idx="72">
                  <c:v>21.624972842338551</c:v>
                </c:pt>
                <c:pt idx="73">
                  <c:v>18.867451564588457</c:v>
                </c:pt>
                <c:pt idx="74">
                  <c:v>21.390958197945466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17-41DF-B77D-EE8E86D63043}"/>
            </c:ext>
          </c:extLst>
        </c:ser>
        <c:ser>
          <c:idx val="1"/>
          <c:order val="1"/>
          <c:tx>
            <c:strRef>
              <c:f>Graphiques!$P$4</c:f>
              <c:strCache>
                <c:ptCount val="1"/>
                <c:pt idx="0">
                  <c:v>Femmes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Graphiques!$N$5:$N$79</c:f>
              <c:numCache>
                <c:formatCode>General</c:formatCode>
                <c:ptCount val="75"/>
                <c:pt idx="0">
                  <c:v>1886</c:v>
                </c:pt>
                <c:pt idx="1">
                  <c:v>1887</c:v>
                </c:pt>
                <c:pt idx="2">
                  <c:v>1888</c:v>
                </c:pt>
                <c:pt idx="3">
                  <c:v>1889</c:v>
                </c:pt>
                <c:pt idx="4">
                  <c:v>1890</c:v>
                </c:pt>
                <c:pt idx="5">
                  <c:v>1891</c:v>
                </c:pt>
                <c:pt idx="6">
                  <c:v>1892</c:v>
                </c:pt>
                <c:pt idx="7">
                  <c:v>1893</c:v>
                </c:pt>
                <c:pt idx="8">
                  <c:v>1894</c:v>
                </c:pt>
                <c:pt idx="9">
                  <c:v>1895</c:v>
                </c:pt>
                <c:pt idx="10">
                  <c:v>1896</c:v>
                </c:pt>
                <c:pt idx="11">
                  <c:v>1897</c:v>
                </c:pt>
                <c:pt idx="12">
                  <c:v>1898</c:v>
                </c:pt>
                <c:pt idx="13">
                  <c:v>1899</c:v>
                </c:pt>
                <c:pt idx="14">
                  <c:v>1900</c:v>
                </c:pt>
                <c:pt idx="15">
                  <c:v>1901</c:v>
                </c:pt>
                <c:pt idx="16">
                  <c:v>1902</c:v>
                </c:pt>
                <c:pt idx="17">
                  <c:v>1903</c:v>
                </c:pt>
                <c:pt idx="18">
                  <c:v>1904</c:v>
                </c:pt>
                <c:pt idx="19">
                  <c:v>1905</c:v>
                </c:pt>
                <c:pt idx="20">
                  <c:v>1906</c:v>
                </c:pt>
                <c:pt idx="21">
                  <c:v>1907</c:v>
                </c:pt>
                <c:pt idx="22">
                  <c:v>1908</c:v>
                </c:pt>
                <c:pt idx="23">
                  <c:v>1909</c:v>
                </c:pt>
                <c:pt idx="24">
                  <c:v>1910</c:v>
                </c:pt>
                <c:pt idx="25">
                  <c:v>1911</c:v>
                </c:pt>
                <c:pt idx="26">
                  <c:v>1912</c:v>
                </c:pt>
                <c:pt idx="27">
                  <c:v>1913</c:v>
                </c:pt>
                <c:pt idx="28">
                  <c:v>1914</c:v>
                </c:pt>
                <c:pt idx="29">
                  <c:v>1915</c:v>
                </c:pt>
                <c:pt idx="30">
                  <c:v>1916</c:v>
                </c:pt>
                <c:pt idx="31">
                  <c:v>1917</c:v>
                </c:pt>
                <c:pt idx="32">
                  <c:v>1918</c:v>
                </c:pt>
                <c:pt idx="33">
                  <c:v>1919</c:v>
                </c:pt>
                <c:pt idx="34">
                  <c:v>1920</c:v>
                </c:pt>
                <c:pt idx="35">
                  <c:v>1921</c:v>
                </c:pt>
                <c:pt idx="36">
                  <c:v>1922</c:v>
                </c:pt>
                <c:pt idx="37">
                  <c:v>1923</c:v>
                </c:pt>
                <c:pt idx="38">
                  <c:v>1924</c:v>
                </c:pt>
                <c:pt idx="39">
                  <c:v>1925</c:v>
                </c:pt>
                <c:pt idx="40">
                  <c:v>1926</c:v>
                </c:pt>
                <c:pt idx="41">
                  <c:v>1927</c:v>
                </c:pt>
                <c:pt idx="42">
                  <c:v>1928</c:v>
                </c:pt>
                <c:pt idx="43">
                  <c:v>1929</c:v>
                </c:pt>
                <c:pt idx="44">
                  <c:v>1930</c:v>
                </c:pt>
                <c:pt idx="45">
                  <c:v>1931</c:v>
                </c:pt>
                <c:pt idx="46">
                  <c:v>1932</c:v>
                </c:pt>
                <c:pt idx="47">
                  <c:v>1933</c:v>
                </c:pt>
                <c:pt idx="48">
                  <c:v>1934</c:v>
                </c:pt>
                <c:pt idx="49">
                  <c:v>1935</c:v>
                </c:pt>
                <c:pt idx="50">
                  <c:v>1936</c:v>
                </c:pt>
                <c:pt idx="51">
                  <c:v>1937</c:v>
                </c:pt>
                <c:pt idx="52">
                  <c:v>1938</c:v>
                </c:pt>
                <c:pt idx="53">
                  <c:v>1939</c:v>
                </c:pt>
                <c:pt idx="54">
                  <c:v>1940</c:v>
                </c:pt>
                <c:pt idx="55">
                  <c:v>1941</c:v>
                </c:pt>
                <c:pt idx="56">
                  <c:v>1942</c:v>
                </c:pt>
                <c:pt idx="57">
                  <c:v>1943</c:v>
                </c:pt>
                <c:pt idx="58">
                  <c:v>1944</c:v>
                </c:pt>
                <c:pt idx="59">
                  <c:v>1945</c:v>
                </c:pt>
                <c:pt idx="60">
                  <c:v>1946</c:v>
                </c:pt>
                <c:pt idx="61">
                  <c:v>1947</c:v>
                </c:pt>
                <c:pt idx="62">
                  <c:v>1948</c:v>
                </c:pt>
                <c:pt idx="63">
                  <c:v>1949</c:v>
                </c:pt>
                <c:pt idx="64">
                  <c:v>1950</c:v>
                </c:pt>
                <c:pt idx="65">
                  <c:v>1951</c:v>
                </c:pt>
                <c:pt idx="66">
                  <c:v>1952</c:v>
                </c:pt>
                <c:pt idx="67">
                  <c:v>1953</c:v>
                </c:pt>
                <c:pt idx="68">
                  <c:v>1954</c:v>
                </c:pt>
                <c:pt idx="69">
                  <c:v>1955</c:v>
                </c:pt>
                <c:pt idx="70">
                  <c:v>1956</c:v>
                </c:pt>
                <c:pt idx="71">
                  <c:v>1957</c:v>
                </c:pt>
                <c:pt idx="72">
                  <c:v>1958</c:v>
                </c:pt>
                <c:pt idx="73">
                  <c:v>1959</c:v>
                </c:pt>
                <c:pt idx="74">
                  <c:v>1960</c:v>
                </c:pt>
              </c:numCache>
            </c:numRef>
          </c:cat>
          <c:val>
            <c:numRef>
              <c:f>Graphiques!$P$5:$P$79</c:f>
              <c:numCache>
                <c:formatCode>General</c:formatCode>
                <c:ptCount val="75"/>
                <c:pt idx="0">
                  <c:v>2.9891045441012651</c:v>
                </c:pt>
                <c:pt idx="1">
                  <c:v>4.3358976190376151</c:v>
                </c:pt>
                <c:pt idx="2">
                  <c:v>3.6585878948302319</c:v>
                </c:pt>
                <c:pt idx="3">
                  <c:v>4.2124004182781984</c:v>
                </c:pt>
                <c:pt idx="4">
                  <c:v>4.3948381641842671</c:v>
                </c:pt>
                <c:pt idx="5">
                  <c:v>3.9228922830987907</c:v>
                </c:pt>
                <c:pt idx="6">
                  <c:v>3.9479281224673195</c:v>
                </c:pt>
                <c:pt idx="7">
                  <c:v>3.8122129527783746</c:v>
                </c:pt>
                <c:pt idx="8">
                  <c:v>4.6230584539827566</c:v>
                </c:pt>
                <c:pt idx="9">
                  <c:v>4.7572570469608557</c:v>
                </c:pt>
                <c:pt idx="10">
                  <c:v>4.3607759645162734</c:v>
                </c:pt>
                <c:pt idx="11">
                  <c:v>4.4237575304937993</c:v>
                </c:pt>
                <c:pt idx="12">
                  <c:v>4.5149499021158856</c:v>
                </c:pt>
                <c:pt idx="13">
                  <c:v>4.1043101502266746</c:v>
                </c:pt>
                <c:pt idx="14">
                  <c:v>3.7662827363162195</c:v>
                </c:pt>
                <c:pt idx="15">
                  <c:v>4.2699672148407686</c:v>
                </c:pt>
                <c:pt idx="16">
                  <c:v>3.917645292042319</c:v>
                </c:pt>
                <c:pt idx="17">
                  <c:v>4.2952226815247005</c:v>
                </c:pt>
                <c:pt idx="18">
                  <c:v>5.4554980466914316</c:v>
                </c:pt>
                <c:pt idx="19">
                  <c:v>4.3837232078076065</c:v>
                </c:pt>
                <c:pt idx="20">
                  <c:v>4.3067540808910563</c:v>
                </c:pt>
                <c:pt idx="21">
                  <c:v>4.2871699339953322</c:v>
                </c:pt>
                <c:pt idx="22">
                  <c:v>4.9191795024817528</c:v>
                </c:pt>
                <c:pt idx="23">
                  <c:v>4.8215549219972864</c:v>
                </c:pt>
                <c:pt idx="24">
                  <c:v>6.1131523137280448</c:v>
                </c:pt>
                <c:pt idx="25">
                  <c:v>5.5863818906524267</c:v>
                </c:pt>
                <c:pt idx="26">
                  <c:v>5.5073958529045717</c:v>
                </c:pt>
                <c:pt idx="27">
                  <c:v>6.5510078830026535</c:v>
                </c:pt>
                <c:pt idx="33">
                  <c:v>6.8568886213597313</c:v>
                </c:pt>
                <c:pt idx="34">
                  <c:v>6.6678306819042854</c:v>
                </c:pt>
                <c:pt idx="35">
                  <c:v>6.454955587127813</c:v>
                </c:pt>
                <c:pt idx="36">
                  <c:v>6.2429283425930207</c:v>
                </c:pt>
                <c:pt idx="37">
                  <c:v>6.6377659206164843</c:v>
                </c:pt>
                <c:pt idx="38">
                  <c:v>7.0701566502471929</c:v>
                </c:pt>
                <c:pt idx="39">
                  <c:v>6.477048325257555</c:v>
                </c:pt>
                <c:pt idx="40">
                  <c:v>7.2849423266996665</c:v>
                </c:pt>
                <c:pt idx="41">
                  <c:v>7.7088121358728197</c:v>
                </c:pt>
                <c:pt idx="42">
                  <c:v>7.2294221083181078</c:v>
                </c:pt>
                <c:pt idx="43">
                  <c:v>7.4014570014822656</c:v>
                </c:pt>
                <c:pt idx="44">
                  <c:v>7.5095535140967939</c:v>
                </c:pt>
                <c:pt idx="45">
                  <c:v>7.4127682983210086</c:v>
                </c:pt>
                <c:pt idx="46">
                  <c:v>7.5509407153136836</c:v>
                </c:pt>
                <c:pt idx="47">
                  <c:v>8.446260965400409</c:v>
                </c:pt>
                <c:pt idx="48">
                  <c:v>7.4040572556466424</c:v>
                </c:pt>
                <c:pt idx="49">
                  <c:v>7.1614727091194785</c:v>
                </c:pt>
                <c:pt idx="50">
                  <c:v>6.7773233139922002</c:v>
                </c:pt>
                <c:pt idx="51">
                  <c:v>8.7159096614911213</c:v>
                </c:pt>
                <c:pt idx="52">
                  <c:v>8.6373882803384721</c:v>
                </c:pt>
                <c:pt idx="53">
                  <c:v>9.2048064707186583</c:v>
                </c:pt>
                <c:pt idx="54">
                  <c:v>8.9861079050886339</c:v>
                </c:pt>
                <c:pt idx="55">
                  <c:v>8.264678348602942</c:v>
                </c:pt>
                <c:pt idx="56">
                  <c:v>7.9007531733100622</c:v>
                </c:pt>
                <c:pt idx="57">
                  <c:v>6.131870528297628</c:v>
                </c:pt>
                <c:pt idx="58">
                  <c:v>6.5158326440372196</c:v>
                </c:pt>
                <c:pt idx="59">
                  <c:v>7.6685168335706022</c:v>
                </c:pt>
                <c:pt idx="60">
                  <c:v>7.2161752912066452</c:v>
                </c:pt>
                <c:pt idx="61">
                  <c:v>7.2856531174855794</c:v>
                </c:pt>
                <c:pt idx="62">
                  <c:v>6.9709509854431762</c:v>
                </c:pt>
                <c:pt idx="63">
                  <c:v>6.6690982519743445</c:v>
                </c:pt>
                <c:pt idx="64">
                  <c:v>6.749181490734582</c:v>
                </c:pt>
                <c:pt idx="65">
                  <c:v>7.4897050599539545</c:v>
                </c:pt>
                <c:pt idx="66">
                  <c:v>6.3883743325503248</c:v>
                </c:pt>
                <c:pt idx="67">
                  <c:v>7.4487929141338149</c:v>
                </c:pt>
                <c:pt idx="68">
                  <c:v>7.2937394065126622</c:v>
                </c:pt>
                <c:pt idx="69">
                  <c:v>7.3170674922979542</c:v>
                </c:pt>
                <c:pt idx="70">
                  <c:v>8.6160032454346744</c:v>
                </c:pt>
                <c:pt idx="71">
                  <c:v>8.5989047445933835</c:v>
                </c:pt>
                <c:pt idx="72">
                  <c:v>8.3620284847613426</c:v>
                </c:pt>
                <c:pt idx="73">
                  <c:v>7.571643440308863</c:v>
                </c:pt>
                <c:pt idx="74">
                  <c:v>8.0375316290265495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17-41DF-B77D-EE8E86D63043}"/>
            </c:ext>
          </c:extLst>
        </c:ser>
        <c:ser>
          <c:idx val="2"/>
          <c:order val="2"/>
          <c:tx>
            <c:strRef>
              <c:f>Graphiques!$Q$4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Graphiques!$N$5:$N$79</c:f>
              <c:numCache>
                <c:formatCode>General</c:formatCode>
                <c:ptCount val="75"/>
                <c:pt idx="0">
                  <c:v>1886</c:v>
                </c:pt>
                <c:pt idx="1">
                  <c:v>1887</c:v>
                </c:pt>
                <c:pt idx="2">
                  <c:v>1888</c:v>
                </c:pt>
                <c:pt idx="3">
                  <c:v>1889</c:v>
                </c:pt>
                <c:pt idx="4">
                  <c:v>1890</c:v>
                </c:pt>
                <c:pt idx="5">
                  <c:v>1891</c:v>
                </c:pt>
                <c:pt idx="6">
                  <c:v>1892</c:v>
                </c:pt>
                <c:pt idx="7">
                  <c:v>1893</c:v>
                </c:pt>
                <c:pt idx="8">
                  <c:v>1894</c:v>
                </c:pt>
                <c:pt idx="9">
                  <c:v>1895</c:v>
                </c:pt>
                <c:pt idx="10">
                  <c:v>1896</c:v>
                </c:pt>
                <c:pt idx="11">
                  <c:v>1897</c:v>
                </c:pt>
                <c:pt idx="12">
                  <c:v>1898</c:v>
                </c:pt>
                <c:pt idx="13">
                  <c:v>1899</c:v>
                </c:pt>
                <c:pt idx="14">
                  <c:v>1900</c:v>
                </c:pt>
                <c:pt idx="15">
                  <c:v>1901</c:v>
                </c:pt>
                <c:pt idx="16">
                  <c:v>1902</c:v>
                </c:pt>
                <c:pt idx="17">
                  <c:v>1903</c:v>
                </c:pt>
                <c:pt idx="18">
                  <c:v>1904</c:v>
                </c:pt>
                <c:pt idx="19">
                  <c:v>1905</c:v>
                </c:pt>
                <c:pt idx="20">
                  <c:v>1906</c:v>
                </c:pt>
                <c:pt idx="21">
                  <c:v>1907</c:v>
                </c:pt>
                <c:pt idx="22">
                  <c:v>1908</c:v>
                </c:pt>
                <c:pt idx="23">
                  <c:v>1909</c:v>
                </c:pt>
                <c:pt idx="24">
                  <c:v>1910</c:v>
                </c:pt>
                <c:pt idx="25">
                  <c:v>1911</c:v>
                </c:pt>
                <c:pt idx="26">
                  <c:v>1912</c:v>
                </c:pt>
                <c:pt idx="27">
                  <c:v>1913</c:v>
                </c:pt>
                <c:pt idx="28">
                  <c:v>1914</c:v>
                </c:pt>
                <c:pt idx="29">
                  <c:v>1915</c:v>
                </c:pt>
                <c:pt idx="30">
                  <c:v>1916</c:v>
                </c:pt>
                <c:pt idx="31">
                  <c:v>1917</c:v>
                </c:pt>
                <c:pt idx="32">
                  <c:v>1918</c:v>
                </c:pt>
                <c:pt idx="33">
                  <c:v>1919</c:v>
                </c:pt>
                <c:pt idx="34">
                  <c:v>1920</c:v>
                </c:pt>
                <c:pt idx="35">
                  <c:v>1921</c:v>
                </c:pt>
                <c:pt idx="36">
                  <c:v>1922</c:v>
                </c:pt>
                <c:pt idx="37">
                  <c:v>1923</c:v>
                </c:pt>
                <c:pt idx="38">
                  <c:v>1924</c:v>
                </c:pt>
                <c:pt idx="39">
                  <c:v>1925</c:v>
                </c:pt>
                <c:pt idx="40">
                  <c:v>1926</c:v>
                </c:pt>
                <c:pt idx="41">
                  <c:v>1927</c:v>
                </c:pt>
                <c:pt idx="42">
                  <c:v>1928</c:v>
                </c:pt>
                <c:pt idx="43">
                  <c:v>1929</c:v>
                </c:pt>
                <c:pt idx="44">
                  <c:v>1930</c:v>
                </c:pt>
                <c:pt idx="45">
                  <c:v>1931</c:v>
                </c:pt>
                <c:pt idx="46">
                  <c:v>1932</c:v>
                </c:pt>
                <c:pt idx="47">
                  <c:v>1933</c:v>
                </c:pt>
                <c:pt idx="48">
                  <c:v>1934</c:v>
                </c:pt>
                <c:pt idx="49">
                  <c:v>1935</c:v>
                </c:pt>
                <c:pt idx="50">
                  <c:v>1936</c:v>
                </c:pt>
                <c:pt idx="51">
                  <c:v>1937</c:v>
                </c:pt>
                <c:pt idx="52">
                  <c:v>1938</c:v>
                </c:pt>
                <c:pt idx="53">
                  <c:v>1939</c:v>
                </c:pt>
                <c:pt idx="54">
                  <c:v>1940</c:v>
                </c:pt>
                <c:pt idx="55">
                  <c:v>1941</c:v>
                </c:pt>
                <c:pt idx="56">
                  <c:v>1942</c:v>
                </c:pt>
                <c:pt idx="57">
                  <c:v>1943</c:v>
                </c:pt>
                <c:pt idx="58">
                  <c:v>1944</c:v>
                </c:pt>
                <c:pt idx="59">
                  <c:v>1945</c:v>
                </c:pt>
                <c:pt idx="60">
                  <c:v>1946</c:v>
                </c:pt>
                <c:pt idx="61">
                  <c:v>1947</c:v>
                </c:pt>
                <c:pt idx="62">
                  <c:v>1948</c:v>
                </c:pt>
                <c:pt idx="63">
                  <c:v>1949</c:v>
                </c:pt>
                <c:pt idx="64">
                  <c:v>1950</c:v>
                </c:pt>
                <c:pt idx="65">
                  <c:v>1951</c:v>
                </c:pt>
                <c:pt idx="66">
                  <c:v>1952</c:v>
                </c:pt>
                <c:pt idx="67">
                  <c:v>1953</c:v>
                </c:pt>
                <c:pt idx="68">
                  <c:v>1954</c:v>
                </c:pt>
                <c:pt idx="69">
                  <c:v>1955</c:v>
                </c:pt>
                <c:pt idx="70">
                  <c:v>1956</c:v>
                </c:pt>
                <c:pt idx="71">
                  <c:v>1957</c:v>
                </c:pt>
                <c:pt idx="72">
                  <c:v>1958</c:v>
                </c:pt>
                <c:pt idx="73">
                  <c:v>1959</c:v>
                </c:pt>
                <c:pt idx="74">
                  <c:v>1960</c:v>
                </c:pt>
              </c:numCache>
            </c:numRef>
          </c:cat>
          <c:val>
            <c:numRef>
              <c:f>Graphiques!$Q$5:$Q$79</c:f>
              <c:numCache>
                <c:formatCode>General</c:formatCode>
                <c:ptCount val="75"/>
                <c:pt idx="0">
                  <c:v>10.694320695134245</c:v>
                </c:pt>
                <c:pt idx="1">
                  <c:v>12.890503586202046</c:v>
                </c:pt>
                <c:pt idx="2">
                  <c:v>11.64535544407039</c:v>
                </c:pt>
                <c:pt idx="3">
                  <c:v>12.355820238817055</c:v>
                </c:pt>
                <c:pt idx="4">
                  <c:v>11.904841184239009</c:v>
                </c:pt>
                <c:pt idx="5">
                  <c:v>12.584217375969471</c:v>
                </c:pt>
                <c:pt idx="6">
                  <c:v>12.893495912477977</c:v>
                </c:pt>
                <c:pt idx="7">
                  <c:v>13.244898085325559</c:v>
                </c:pt>
                <c:pt idx="8">
                  <c:v>13.312990956210733</c:v>
                </c:pt>
                <c:pt idx="9">
                  <c:v>12.734517230452653</c:v>
                </c:pt>
                <c:pt idx="10">
                  <c:v>12.536154758443097</c:v>
                </c:pt>
                <c:pt idx="11">
                  <c:v>11.481004479349824</c:v>
                </c:pt>
                <c:pt idx="12">
                  <c:v>12.416714285444874</c:v>
                </c:pt>
                <c:pt idx="13">
                  <c:v>11.644321298581868</c:v>
                </c:pt>
                <c:pt idx="14">
                  <c:v>11.593274307932411</c:v>
                </c:pt>
                <c:pt idx="15">
                  <c:v>12.618386428609568</c:v>
                </c:pt>
                <c:pt idx="16">
                  <c:v>12.733572340928548</c:v>
                </c:pt>
                <c:pt idx="17">
                  <c:v>11.785641371577789</c:v>
                </c:pt>
                <c:pt idx="18">
                  <c:v>12.489216848579412</c:v>
                </c:pt>
                <c:pt idx="19">
                  <c:v>12.89737308749554</c:v>
                </c:pt>
                <c:pt idx="20">
                  <c:v>11.778457492928933</c:v>
                </c:pt>
                <c:pt idx="21">
                  <c:v>11.349129095175568</c:v>
                </c:pt>
                <c:pt idx="22">
                  <c:v>13.19368430573847</c:v>
                </c:pt>
                <c:pt idx="23">
                  <c:v>13.006839643256761</c:v>
                </c:pt>
                <c:pt idx="24">
                  <c:v>14.130439824392647</c:v>
                </c:pt>
                <c:pt idx="25">
                  <c:v>13.705064202258319</c:v>
                </c:pt>
                <c:pt idx="26">
                  <c:v>13.5043638216367</c:v>
                </c:pt>
                <c:pt idx="27">
                  <c:v>14.529776969895879</c:v>
                </c:pt>
                <c:pt idx="33">
                  <c:v>13.969837178706134</c:v>
                </c:pt>
                <c:pt idx="34">
                  <c:v>13.055147452417458</c:v>
                </c:pt>
                <c:pt idx="35">
                  <c:v>12.506967159874639</c:v>
                </c:pt>
                <c:pt idx="36">
                  <c:v>12.954591493999247</c:v>
                </c:pt>
                <c:pt idx="37">
                  <c:v>13.759055954462541</c:v>
                </c:pt>
                <c:pt idx="38">
                  <c:v>13.65376336086864</c:v>
                </c:pt>
                <c:pt idx="39">
                  <c:v>13.808057078445255</c:v>
                </c:pt>
                <c:pt idx="40">
                  <c:v>15.261552992427809</c:v>
                </c:pt>
                <c:pt idx="41">
                  <c:v>15.575695285245894</c:v>
                </c:pt>
                <c:pt idx="42">
                  <c:v>15.914307728241358</c:v>
                </c:pt>
                <c:pt idx="43">
                  <c:v>15.550823490184991</c:v>
                </c:pt>
                <c:pt idx="44">
                  <c:v>16.790289714839339</c:v>
                </c:pt>
                <c:pt idx="45">
                  <c:v>17.795620985024541</c:v>
                </c:pt>
                <c:pt idx="46">
                  <c:v>17.712482915088678</c:v>
                </c:pt>
                <c:pt idx="47">
                  <c:v>18.260902369233623</c:v>
                </c:pt>
                <c:pt idx="48">
                  <c:v>17.986501892879609</c:v>
                </c:pt>
                <c:pt idx="49">
                  <c:v>16.868277575109083</c:v>
                </c:pt>
                <c:pt idx="50">
                  <c:v>15.862040891475559</c:v>
                </c:pt>
                <c:pt idx="51">
                  <c:v>17.816727222970712</c:v>
                </c:pt>
                <c:pt idx="52">
                  <c:v>18.044190114112485</c:v>
                </c:pt>
                <c:pt idx="53">
                  <c:v>17.059266395239842</c:v>
                </c:pt>
                <c:pt idx="54">
                  <c:v>18.29805226328476</c:v>
                </c:pt>
                <c:pt idx="55">
                  <c:v>14.052626421378456</c:v>
                </c:pt>
                <c:pt idx="56">
                  <c:v>13.048023821617022</c:v>
                </c:pt>
                <c:pt idx="57">
                  <c:v>10.374709637055648</c:v>
                </c:pt>
                <c:pt idx="58">
                  <c:v>12.291074352074025</c:v>
                </c:pt>
                <c:pt idx="59">
                  <c:v>14.797218746421358</c:v>
                </c:pt>
                <c:pt idx="60">
                  <c:v>14.689482975618326</c:v>
                </c:pt>
                <c:pt idx="61">
                  <c:v>14.67393018321526</c:v>
                </c:pt>
                <c:pt idx="62">
                  <c:v>15.062981140423094</c:v>
                </c:pt>
                <c:pt idx="63">
                  <c:v>13.605998945302899</c:v>
                </c:pt>
                <c:pt idx="64">
                  <c:v>12.929185738517809</c:v>
                </c:pt>
                <c:pt idx="65">
                  <c:v>13.827461511404918</c:v>
                </c:pt>
                <c:pt idx="66">
                  <c:v>13.137998292518391</c:v>
                </c:pt>
                <c:pt idx="67">
                  <c:v>13.477068989264257</c:v>
                </c:pt>
                <c:pt idx="68">
                  <c:v>13.810495398230682</c:v>
                </c:pt>
                <c:pt idx="69">
                  <c:v>13.542350855135748</c:v>
                </c:pt>
                <c:pt idx="70">
                  <c:v>14.646153908217473</c:v>
                </c:pt>
                <c:pt idx="71">
                  <c:v>14.751181443369731</c:v>
                </c:pt>
                <c:pt idx="72">
                  <c:v>14.879528017394577</c:v>
                </c:pt>
                <c:pt idx="73">
                  <c:v>13.115503926165644</c:v>
                </c:pt>
                <c:pt idx="74">
                  <c:v>14.584602658068414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17-41DF-B77D-EE8E86D63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8120047"/>
        <c:axId val="1772241583"/>
      </c:lineChart>
      <c:catAx>
        <c:axId val="1778120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72241583"/>
        <c:crosses val="autoZero"/>
        <c:auto val="1"/>
        <c:lblAlgn val="ctr"/>
        <c:lblOffset val="100"/>
        <c:noMultiLvlLbl val="0"/>
      </c:catAx>
      <c:valAx>
        <c:axId val="1772241583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78120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Graphiques!$B$1</c:f>
              <c:strCache>
                <c:ptCount val="1"/>
                <c:pt idx="0">
                  <c:v>Hommes</c:v>
                </c:pt>
              </c:strCache>
            </c:strRef>
          </c:tx>
          <c:spPr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cat>
            <c:strRef>
              <c:f>Graphiques!$A$3:$A$8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Graphiques!$B$3:$B$8</c:f>
              <c:numCache>
                <c:formatCode>0</c:formatCode>
                <c:ptCount val="6"/>
                <c:pt idx="0">
                  <c:v>21.123801501607776</c:v>
                </c:pt>
                <c:pt idx="1">
                  <c:v>21.782776957382854</c:v>
                </c:pt>
                <c:pt idx="2">
                  <c:v>21.631908806488266</c:v>
                </c:pt>
                <c:pt idx="3">
                  <c:v>18.43777684546086</c:v>
                </c:pt>
                <c:pt idx="4">
                  <c:v>22.486969155277709</c:v>
                </c:pt>
                <c:pt idx="5">
                  <c:v>16.187148944353439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FE-4074-9DA5-132A05BF710F}"/>
            </c:ext>
          </c:extLst>
        </c:ser>
        <c:ser>
          <c:idx val="1"/>
          <c:order val="1"/>
          <c:tx>
            <c:strRef>
              <c:f>Graphiques!$C$1</c:f>
              <c:strCache>
                <c:ptCount val="1"/>
                <c:pt idx="0">
                  <c:v>Femmes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Graphiques!$A$3:$A$8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Graphiques!$C$3:$C$8</c:f>
              <c:numCache>
                <c:formatCode>0</c:formatCode>
                <c:ptCount val="6"/>
                <c:pt idx="0">
                  <c:v>4.1135116492637298</c:v>
                </c:pt>
                <c:pt idx="1">
                  <c:v>4.3608878353362313</c:v>
                </c:pt>
                <c:pt idx="2">
                  <c:v>5.3929692036872092</c:v>
                </c:pt>
                <c:pt idx="3">
                  <c:v>4.8647021002626598</c:v>
                </c:pt>
                <c:pt idx="4">
                  <c:v>6.4766457611178128</c:v>
                </c:pt>
                <c:pt idx="5">
                  <c:v>5.3643626375429427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FE-4074-9DA5-132A05BF71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4330928"/>
        <c:axId val="1027433792"/>
      </c:barChart>
      <c:catAx>
        <c:axId val="124433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27433792"/>
        <c:crosses val="autoZero"/>
        <c:auto val="1"/>
        <c:lblAlgn val="ctr"/>
        <c:lblOffset val="100"/>
        <c:noMultiLvlLbl val="0"/>
      </c:catAx>
      <c:valAx>
        <c:axId val="102743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4433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Graphiques!$AO$2</c:f>
              <c:strCache>
                <c:ptCount val="1"/>
                <c:pt idx="0">
                  <c:v>1888-1892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Graphiques!$AP$2:$AV$2</c:f>
              <c:numCache>
                <c:formatCode>General</c:formatCode>
                <c:ptCount val="7"/>
                <c:pt idx="0">
                  <c:v>0.68073451253902961</c:v>
                </c:pt>
                <c:pt idx="1">
                  <c:v>13.002578097381377</c:v>
                </c:pt>
                <c:pt idx="2">
                  <c:v>23.343258856442233</c:v>
                </c:pt>
                <c:pt idx="3">
                  <c:v>41.87483290331101</c:v>
                </c:pt>
                <c:pt idx="4">
                  <c:v>53.88779132334281</c:v>
                </c:pt>
                <c:pt idx="5">
                  <c:v>52.135437806195654</c:v>
                </c:pt>
                <c:pt idx="6">
                  <c:v>37.724475211714029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E4-4E5F-9EE8-2E889694D197}"/>
            </c:ext>
          </c:extLst>
        </c:ser>
        <c:ser>
          <c:idx val="1"/>
          <c:order val="1"/>
          <c:tx>
            <c:strRef>
              <c:f>Graphiques!$AO$3</c:f>
              <c:strCache>
                <c:ptCount val="1"/>
                <c:pt idx="0">
                  <c:v>1898-1902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Graphiques!$AP$3:$AV$3</c:f>
              <c:numCache>
                <c:formatCode>General</c:formatCode>
                <c:ptCount val="7"/>
                <c:pt idx="0">
                  <c:v>0.70520411251531623</c:v>
                </c:pt>
                <c:pt idx="1">
                  <c:v>14.111294157692885</c:v>
                </c:pt>
                <c:pt idx="2">
                  <c:v>24.929981919381714</c:v>
                </c:pt>
                <c:pt idx="3">
                  <c:v>40.176899189212051</c:v>
                </c:pt>
                <c:pt idx="4">
                  <c:v>54.764598654849451</c:v>
                </c:pt>
                <c:pt idx="5">
                  <c:v>53.107041434672752</c:v>
                </c:pt>
                <c:pt idx="6">
                  <c:v>42.428076966020321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E4-4E5F-9EE8-2E889694D197}"/>
            </c:ext>
          </c:extLst>
        </c:ser>
        <c:ser>
          <c:idx val="2"/>
          <c:order val="2"/>
          <c:tx>
            <c:strRef>
              <c:f>Graphiques!$AO$4</c:f>
              <c:strCache>
                <c:ptCount val="1"/>
                <c:pt idx="0">
                  <c:v>1908-1912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Graphiques!$AP$4:$AV$4</c:f>
              <c:numCache>
                <c:formatCode>General</c:formatCode>
                <c:ptCount val="7"/>
                <c:pt idx="0">
                  <c:v>0.83038649190859037</c:v>
                </c:pt>
                <c:pt idx="1">
                  <c:v>13.547308228477773</c:v>
                </c:pt>
                <c:pt idx="2">
                  <c:v>22.573443550419348</c:v>
                </c:pt>
                <c:pt idx="3">
                  <c:v>37.871542787192531</c:v>
                </c:pt>
                <c:pt idx="4">
                  <c:v>53.519081300594358</c:v>
                </c:pt>
                <c:pt idx="5">
                  <c:v>60.131506299252116</c:v>
                </c:pt>
                <c:pt idx="6">
                  <c:v>55.523348384515515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EE4-4E5F-9EE8-2E889694D197}"/>
            </c:ext>
          </c:extLst>
        </c:ser>
        <c:ser>
          <c:idx val="3"/>
          <c:order val="3"/>
          <c:tx>
            <c:strRef>
              <c:f>Graphiques!$AO$5</c:f>
              <c:strCache>
                <c:ptCount val="1"/>
                <c:pt idx="0">
                  <c:v>1919-1922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Graphiques!$AP$5:$AV$5</c:f>
              <c:numCache>
                <c:formatCode>General</c:formatCode>
                <c:ptCount val="7"/>
                <c:pt idx="0">
                  <c:v>0.69905552221598455</c:v>
                </c:pt>
                <c:pt idx="1">
                  <c:v>12.997315540822903</c:v>
                </c:pt>
                <c:pt idx="2">
                  <c:v>19.19376557613186</c:v>
                </c:pt>
                <c:pt idx="3">
                  <c:v>29.700278178661812</c:v>
                </c:pt>
                <c:pt idx="4">
                  <c:v>43.653364125383725</c:v>
                </c:pt>
                <c:pt idx="5">
                  <c:v>53.133869928286416</c:v>
                </c:pt>
                <c:pt idx="6">
                  <c:v>50.410220825339813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EE4-4E5F-9EE8-2E889694D197}"/>
            </c:ext>
          </c:extLst>
        </c:ser>
        <c:ser>
          <c:idx val="4"/>
          <c:order val="4"/>
          <c:tx>
            <c:strRef>
              <c:f>Graphiques!$AO$6</c:f>
              <c:strCache>
                <c:ptCount val="1"/>
                <c:pt idx="0">
                  <c:v>1928-1932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Graphiques!$AP$6:$AV$6</c:f>
              <c:numCache>
                <c:formatCode>General</c:formatCode>
                <c:ptCount val="7"/>
                <c:pt idx="0">
                  <c:v>0.7043935634616022</c:v>
                </c:pt>
                <c:pt idx="1">
                  <c:v>16.499722391133627</c:v>
                </c:pt>
                <c:pt idx="2">
                  <c:v>23.627109028331176</c:v>
                </c:pt>
                <c:pt idx="3">
                  <c:v>36.622326998005491</c:v>
                </c:pt>
                <c:pt idx="4">
                  <c:v>51.536559839864935</c:v>
                </c:pt>
                <c:pt idx="5">
                  <c:v>63.748367754414645</c:v>
                </c:pt>
                <c:pt idx="6">
                  <c:v>62.334892528150931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EE4-4E5F-9EE8-2E889694D197}"/>
            </c:ext>
          </c:extLst>
        </c:ser>
        <c:ser>
          <c:idx val="5"/>
          <c:order val="5"/>
          <c:tx>
            <c:strRef>
              <c:f>Graphiques!$AO$7</c:f>
              <c:strCache>
                <c:ptCount val="1"/>
                <c:pt idx="0">
                  <c:v>1945-1949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Graphiques!$AP$1:$AV$1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Graphiques!$AP$7:$AV$7</c:f>
              <c:numCache>
                <c:formatCode>General</c:formatCode>
                <c:ptCount val="7"/>
                <c:pt idx="0">
                  <c:v>0.31516376697241305</c:v>
                </c:pt>
                <c:pt idx="1">
                  <c:v>5.4774971095099714</c:v>
                </c:pt>
                <c:pt idx="2">
                  <c:v>14.143909834798688</c:v>
                </c:pt>
                <c:pt idx="3">
                  <c:v>26.846055138624259</c:v>
                </c:pt>
                <c:pt idx="4">
                  <c:v>39.777378312896175</c:v>
                </c:pt>
                <c:pt idx="5">
                  <c:v>57.622626778026422</c:v>
                </c:pt>
                <c:pt idx="6">
                  <c:v>73.725606101655956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EE4-4E5F-9EE8-2E889694D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0614671"/>
        <c:axId val="821963231"/>
      </c:lineChart>
      <c:catAx>
        <c:axId val="630614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21963231"/>
        <c:crosses val="autoZero"/>
        <c:auto val="1"/>
        <c:lblAlgn val="ctr"/>
        <c:lblOffset val="100"/>
        <c:noMultiLvlLbl val="0"/>
      </c:catAx>
      <c:valAx>
        <c:axId val="821963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0614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Graphiques!$AO$12</c:f>
              <c:strCache>
                <c:ptCount val="1"/>
                <c:pt idx="0">
                  <c:v>1888-1892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Graphiques!$AP$12:$AV$12</c:f>
              <c:numCache>
                <c:formatCode>General</c:formatCode>
                <c:ptCount val="7"/>
                <c:pt idx="0">
                  <c:v>0.46439831645514668</c:v>
                </c:pt>
                <c:pt idx="1">
                  <c:v>4.6727971863340301</c:v>
                </c:pt>
                <c:pt idx="2">
                  <c:v>5.2328452614950898</c:v>
                </c:pt>
                <c:pt idx="3">
                  <c:v>5.9205311926050657</c:v>
                </c:pt>
                <c:pt idx="4">
                  <c:v>7.1306555501575009</c:v>
                </c:pt>
                <c:pt idx="5">
                  <c:v>7.6837701698966958</c:v>
                </c:pt>
                <c:pt idx="6">
                  <c:v>6.0250773489659668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9E-4BD9-9AF4-0F1E17E74F58}"/>
            </c:ext>
          </c:extLst>
        </c:ser>
        <c:ser>
          <c:idx val="1"/>
          <c:order val="1"/>
          <c:tx>
            <c:strRef>
              <c:f>Graphiques!$AO$13</c:f>
              <c:strCache>
                <c:ptCount val="1"/>
                <c:pt idx="0">
                  <c:v>1898-1902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Graphiques!$AP$13:$AV$13</c:f>
              <c:numCache>
                <c:formatCode>General</c:formatCode>
                <c:ptCount val="7"/>
                <c:pt idx="0">
                  <c:v>0.35521314762263734</c:v>
                </c:pt>
                <c:pt idx="1">
                  <c:v>5.2279833636911563</c:v>
                </c:pt>
                <c:pt idx="2">
                  <c:v>5.5231788456556208</c:v>
                </c:pt>
                <c:pt idx="3">
                  <c:v>7.23239401134063</c:v>
                </c:pt>
                <c:pt idx="4">
                  <c:v>8.0454718147753592</c:v>
                </c:pt>
                <c:pt idx="5">
                  <c:v>6.2432833529502068</c:v>
                </c:pt>
                <c:pt idx="6">
                  <c:v>5.518763796909492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9E-4BD9-9AF4-0F1E17E74F58}"/>
            </c:ext>
          </c:extLst>
        </c:ser>
        <c:ser>
          <c:idx val="2"/>
          <c:order val="2"/>
          <c:tx>
            <c:strRef>
              <c:f>Graphiques!$AO$14</c:f>
              <c:strCache>
                <c:ptCount val="1"/>
                <c:pt idx="0">
                  <c:v>1908-1912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Graphiques!$AP$14:$AV$14</c:f>
              <c:numCache>
                <c:formatCode>General</c:formatCode>
                <c:ptCount val="7"/>
                <c:pt idx="0">
                  <c:v>0.65545194297213794</c:v>
                </c:pt>
                <c:pt idx="1">
                  <c:v>6.3329968928733988</c:v>
                </c:pt>
                <c:pt idx="2">
                  <c:v>6.4283954129827396</c:v>
                </c:pt>
                <c:pt idx="3">
                  <c:v>7.8738103312929413</c:v>
                </c:pt>
                <c:pt idx="4">
                  <c:v>10.251931729728703</c:v>
                </c:pt>
                <c:pt idx="5">
                  <c:v>10.391548207457934</c:v>
                </c:pt>
                <c:pt idx="6">
                  <c:v>6.3991641907995689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9E-4BD9-9AF4-0F1E17E74F58}"/>
            </c:ext>
          </c:extLst>
        </c:ser>
        <c:ser>
          <c:idx val="3"/>
          <c:order val="3"/>
          <c:tx>
            <c:strRef>
              <c:f>Graphiques!$AO$15</c:f>
              <c:strCache>
                <c:ptCount val="1"/>
                <c:pt idx="0">
                  <c:v>1919-1922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Graphiques!$AP$15:$AV$15</c:f>
              <c:numCache>
                <c:formatCode>General</c:formatCode>
                <c:ptCount val="7"/>
                <c:pt idx="0">
                  <c:v>0.35336687962910612</c:v>
                </c:pt>
                <c:pt idx="1">
                  <c:v>6.0009008411145013</c:v>
                </c:pt>
                <c:pt idx="2">
                  <c:v>7.2816181786323089</c:v>
                </c:pt>
                <c:pt idx="3">
                  <c:v>8.9390112837036675</c:v>
                </c:pt>
                <c:pt idx="4">
                  <c:v>12.73025597917896</c:v>
                </c:pt>
                <c:pt idx="5">
                  <c:v>12.783126273319217</c:v>
                </c:pt>
                <c:pt idx="6">
                  <c:v>10.61498211063309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9E-4BD9-9AF4-0F1E17E74F58}"/>
            </c:ext>
          </c:extLst>
        </c:ser>
        <c:ser>
          <c:idx val="4"/>
          <c:order val="4"/>
          <c:tx>
            <c:strRef>
              <c:f>Graphiques!$AO$16</c:f>
              <c:strCache>
                <c:ptCount val="1"/>
                <c:pt idx="0">
                  <c:v>1928-1932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Graphiques!$AP$16:$AV$16</c:f>
              <c:numCache>
                <c:formatCode>General</c:formatCode>
                <c:ptCount val="7"/>
                <c:pt idx="0">
                  <c:v>0.412052760102883</c:v>
                </c:pt>
                <c:pt idx="1">
                  <c:v>6.03051680334843</c:v>
                </c:pt>
                <c:pt idx="2">
                  <c:v>6.5403675928823031</c:v>
                </c:pt>
                <c:pt idx="3">
                  <c:v>11.858468985614593</c:v>
                </c:pt>
                <c:pt idx="4">
                  <c:v>13.74700661134084</c:v>
                </c:pt>
                <c:pt idx="5">
                  <c:v>13.135912053155806</c:v>
                </c:pt>
                <c:pt idx="6">
                  <c:v>13.136256066744213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19E-4BD9-9AF4-0F1E17E74F58}"/>
            </c:ext>
          </c:extLst>
        </c:ser>
        <c:ser>
          <c:idx val="5"/>
          <c:order val="5"/>
          <c:tx>
            <c:strRef>
              <c:f>Graphiques!$AO$17</c:f>
              <c:strCache>
                <c:ptCount val="1"/>
                <c:pt idx="0">
                  <c:v>1945-1949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Graphiques!$AP$11:$AV$11</c:f>
              <c:strCache>
                <c:ptCount val="7"/>
                <c:pt idx="0">
                  <c:v>H 0-15</c:v>
                </c:pt>
                <c:pt idx="1">
                  <c:v>H 16-24</c:v>
                </c:pt>
                <c:pt idx="2">
                  <c:v>H 25-39</c:v>
                </c:pt>
                <c:pt idx="3">
                  <c:v>H 40-49</c:v>
                </c:pt>
                <c:pt idx="4">
                  <c:v>H 50-59</c:v>
                </c:pt>
                <c:pt idx="5">
                  <c:v>H 60-69</c:v>
                </c:pt>
                <c:pt idx="6">
                  <c:v>H 70+</c:v>
                </c:pt>
              </c:strCache>
            </c:strRef>
          </c:cat>
          <c:val>
            <c:numRef>
              <c:f>Graphiques!$AP$17:$AV$17</c:f>
              <c:numCache>
                <c:formatCode>General</c:formatCode>
                <c:ptCount val="7"/>
                <c:pt idx="0">
                  <c:v>0.11573190010948238</c:v>
                </c:pt>
                <c:pt idx="1">
                  <c:v>2.5968233213064771</c:v>
                </c:pt>
                <c:pt idx="2">
                  <c:v>5.0559110888428336</c:v>
                </c:pt>
                <c:pt idx="3">
                  <c:v>9.1635010703520905</c:v>
                </c:pt>
                <c:pt idx="4">
                  <c:v>13.859834089633102</c:v>
                </c:pt>
                <c:pt idx="5">
                  <c:v>15.285453424110869</c:v>
                </c:pt>
                <c:pt idx="6">
                  <c:v>15.040408995842908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19E-4BD9-9AF4-0F1E17E74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7946991"/>
        <c:axId val="910693199"/>
      </c:lineChart>
      <c:catAx>
        <c:axId val="827946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10693199"/>
        <c:crosses val="autoZero"/>
        <c:auto val="1"/>
        <c:lblAlgn val="ctr"/>
        <c:lblOffset val="100"/>
        <c:noMultiLvlLbl val="0"/>
      </c:catAx>
      <c:valAx>
        <c:axId val="910693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27946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2800" b="1" i="0" u="none" strike="noStrike" kern="1200" cap="none" spc="0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pPr>
            <a:r>
              <a:rPr lang="en-GB" sz="2800" b="1" kern="1200" cap="none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Absolute number of suicides by profession and by period in Belgium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2800" b="1" i="0" u="none" strike="noStrike" kern="1200" cap="none" spc="0" baseline="0" noProof="0" dirty="0">
              <a:solidFill>
                <a:schemeClr val="tx1"/>
              </a:solidFill>
              <a:latin typeface="+mj-lt"/>
              <a:ea typeface="+mj-ea"/>
              <a:cs typeface="+mj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Feuil2!$A$23</c:f>
              <c:strCache>
                <c:ptCount val="1"/>
                <c:pt idx="0">
                  <c:v>1888-1892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Feuil2!$B$23:$F$23</c:f>
              <c:numCache>
                <c:formatCode>General</c:formatCode>
                <c:ptCount val="5"/>
                <c:pt idx="0">
                  <c:v>893</c:v>
                </c:pt>
                <c:pt idx="1">
                  <c:v>566</c:v>
                </c:pt>
                <c:pt idx="2">
                  <c:v>816</c:v>
                </c:pt>
                <c:pt idx="3">
                  <c:v>386</c:v>
                </c:pt>
                <c:pt idx="4">
                  <c:v>1068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B9-4313-94E4-BCC0792F3341}"/>
            </c:ext>
          </c:extLst>
        </c:ser>
        <c:ser>
          <c:idx val="1"/>
          <c:order val="1"/>
          <c:tx>
            <c:strRef>
              <c:f>Feuil2!$A$24</c:f>
              <c:strCache>
                <c:ptCount val="1"/>
                <c:pt idx="0">
                  <c:v>1898-1902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Feuil2!$B$24:$F$24</c:f>
              <c:numCache>
                <c:formatCode>General</c:formatCode>
                <c:ptCount val="5"/>
                <c:pt idx="0">
                  <c:v>837</c:v>
                </c:pt>
                <c:pt idx="1">
                  <c:v>581</c:v>
                </c:pt>
                <c:pt idx="2">
                  <c:v>1212</c:v>
                </c:pt>
                <c:pt idx="3">
                  <c:v>398</c:v>
                </c:pt>
                <c:pt idx="4">
                  <c:v>1093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B9-4313-94E4-BCC0792F3341}"/>
            </c:ext>
          </c:extLst>
        </c:ser>
        <c:ser>
          <c:idx val="2"/>
          <c:order val="2"/>
          <c:tx>
            <c:strRef>
              <c:f>Feuil2!$A$25</c:f>
              <c:strCache>
                <c:ptCount val="1"/>
                <c:pt idx="0">
                  <c:v>1908-1912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Feuil2!$B$25:$F$25</c:f>
              <c:numCache>
                <c:formatCode>General</c:formatCode>
                <c:ptCount val="5"/>
                <c:pt idx="0">
                  <c:v>927</c:v>
                </c:pt>
                <c:pt idx="1">
                  <c:v>800</c:v>
                </c:pt>
                <c:pt idx="2">
                  <c:v>1633</c:v>
                </c:pt>
                <c:pt idx="3">
                  <c:v>430</c:v>
                </c:pt>
                <c:pt idx="4">
                  <c:v>1234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B9-4313-94E4-BCC0792F3341}"/>
            </c:ext>
          </c:extLst>
        </c:ser>
        <c:ser>
          <c:idx val="3"/>
          <c:order val="3"/>
          <c:tx>
            <c:strRef>
              <c:f>Feuil2!$A$26</c:f>
              <c:strCache>
                <c:ptCount val="1"/>
                <c:pt idx="0">
                  <c:v>1919-1922*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Feuil2!$B$26:$F$26</c:f>
              <c:numCache>
                <c:formatCode>General</c:formatCode>
                <c:ptCount val="5"/>
                <c:pt idx="0">
                  <c:v>823.75</c:v>
                </c:pt>
                <c:pt idx="1">
                  <c:v>668.75</c:v>
                </c:pt>
                <c:pt idx="2">
                  <c:v>1551.25</c:v>
                </c:pt>
                <c:pt idx="3">
                  <c:v>556.25</c:v>
                </c:pt>
                <c:pt idx="4">
                  <c:v>1323.75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B9-4313-94E4-BCC0792F3341}"/>
            </c:ext>
          </c:extLst>
        </c:ser>
        <c:ser>
          <c:idx val="4"/>
          <c:order val="4"/>
          <c:tx>
            <c:strRef>
              <c:f>Feuil2!$A$27</c:f>
              <c:strCache>
                <c:ptCount val="1"/>
                <c:pt idx="0">
                  <c:v>1928-1932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Feuil2!$B$27:$F$27</c:f>
              <c:numCache>
                <c:formatCode>General</c:formatCode>
                <c:ptCount val="5"/>
                <c:pt idx="0">
                  <c:v>897</c:v>
                </c:pt>
                <c:pt idx="1">
                  <c:v>945</c:v>
                </c:pt>
                <c:pt idx="2">
                  <c:v>2409</c:v>
                </c:pt>
                <c:pt idx="3">
                  <c:v>633</c:v>
                </c:pt>
                <c:pt idx="4">
                  <c:v>1885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B9-4313-94E4-BCC0792F3341}"/>
            </c:ext>
          </c:extLst>
        </c:ser>
        <c:ser>
          <c:idx val="5"/>
          <c:order val="5"/>
          <c:tx>
            <c:strRef>
              <c:f>Feuil2!$A$28</c:f>
              <c:strCache>
                <c:ptCount val="1"/>
                <c:pt idx="0">
                  <c:v>1945-1949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Feuil2!$B$22:$F$22</c:f>
              <c:strCache>
                <c:ptCount val="5"/>
                <c:pt idx="0">
                  <c:v>Agricole</c:v>
                </c:pt>
                <c:pt idx="1">
                  <c:v>Commerciale</c:v>
                </c:pt>
                <c:pt idx="2">
                  <c:v>Industrielle</c:v>
                </c:pt>
                <c:pt idx="3">
                  <c:v>Intellectuelle ou libérale</c:v>
                </c:pt>
                <c:pt idx="4">
                  <c:v>Autres professions</c:v>
                </c:pt>
              </c:strCache>
            </c:strRef>
          </c:cat>
          <c:val>
            <c:numRef>
              <c:f>Feuil2!$B$28:$F$28</c:f>
              <c:numCache>
                <c:formatCode>General</c:formatCode>
                <c:ptCount val="5"/>
                <c:pt idx="0">
                  <c:v>769</c:v>
                </c:pt>
                <c:pt idx="1">
                  <c:v>747</c:v>
                </c:pt>
                <c:pt idx="2">
                  <c:v>1686</c:v>
                </c:pt>
                <c:pt idx="3">
                  <c:v>515</c:v>
                </c:pt>
                <c:pt idx="4">
                  <c:v>2441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B9-4313-94E4-BCC0792F3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4800240"/>
        <c:axId val="534540864"/>
      </c:barChart>
      <c:catAx>
        <c:axId val="53480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4540864"/>
        <c:crosses val="autoZero"/>
        <c:auto val="1"/>
        <c:lblAlgn val="ctr"/>
        <c:lblOffset val="100"/>
        <c:noMultiLvlLbl val="0"/>
      </c:catAx>
      <c:valAx>
        <c:axId val="534540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480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>
                <a:solidFill>
                  <a:schemeClr val="tx1"/>
                </a:solidFill>
              </a:rPr>
              <a:t>Annual suicide rate per 100,000 inhabitants over 15 by marital status</a:t>
            </a:r>
            <a:endParaRPr lang="fr-BE" sz="28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'Graphiques EC'!$O$24</c:f>
              <c:strCache>
                <c:ptCount val="1"/>
                <c:pt idx="0">
                  <c:v>Célibataires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'Graphiques EC'!$N$25:$N$30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'Graphiques EC'!$O$25:$O$30</c:f>
              <c:numCache>
                <c:formatCode>General</c:formatCode>
                <c:ptCount val="6"/>
                <c:pt idx="0">
                  <c:v>15.26248799767769</c:v>
                </c:pt>
                <c:pt idx="1">
                  <c:v>16.054992574565933</c:v>
                </c:pt>
                <c:pt idx="2">
                  <c:v>17.505058019341785</c:v>
                </c:pt>
                <c:pt idx="3">
                  <c:v>15.497186774088515</c:v>
                </c:pt>
                <c:pt idx="4">
                  <c:v>20.905056807332691</c:v>
                </c:pt>
                <c:pt idx="5">
                  <c:v>14.35796214758594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35-4AA4-96E8-8F9B54E45662}"/>
            </c:ext>
          </c:extLst>
        </c:ser>
        <c:ser>
          <c:idx val="1"/>
          <c:order val="1"/>
          <c:tx>
            <c:strRef>
              <c:f>'Graphiques EC'!$P$24</c:f>
              <c:strCache>
                <c:ptCount val="1"/>
                <c:pt idx="0">
                  <c:v>Mariés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'Graphiques EC'!$N$25:$N$30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'Graphiques EC'!$P$25:$P$30</c:f>
              <c:numCache>
                <c:formatCode>General</c:formatCode>
                <c:ptCount val="6"/>
                <c:pt idx="0">
                  <c:v>17.253522766732267</c:v>
                </c:pt>
                <c:pt idx="1">
                  <c:v>16.513430588794183</c:v>
                </c:pt>
                <c:pt idx="2">
                  <c:v>16.740338745678148</c:v>
                </c:pt>
                <c:pt idx="3">
                  <c:v>15.818336970520235</c:v>
                </c:pt>
                <c:pt idx="4">
                  <c:v>18.154940260860602</c:v>
                </c:pt>
                <c:pt idx="5">
                  <c:v>15.944346257030505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35-4AA4-96E8-8F9B54E45662}"/>
            </c:ext>
          </c:extLst>
        </c:ser>
        <c:ser>
          <c:idx val="2"/>
          <c:order val="2"/>
          <c:tx>
            <c:strRef>
              <c:f>'Graphiques EC'!$Q$24</c:f>
              <c:strCache>
                <c:ptCount val="1"/>
                <c:pt idx="0">
                  <c:v>Veufs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'Graphiques EC'!$N$25:$N$30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'Graphiques EC'!$Q$25:$Q$30</c:f>
              <c:numCache>
                <c:formatCode>General</c:formatCode>
                <c:ptCount val="6"/>
                <c:pt idx="0">
                  <c:v>32.45334831180179</c:v>
                </c:pt>
                <c:pt idx="1">
                  <c:v>29.903801527361711</c:v>
                </c:pt>
                <c:pt idx="2">
                  <c:v>37.949634074724756</c:v>
                </c:pt>
                <c:pt idx="3">
                  <c:v>36.341604233654266</c:v>
                </c:pt>
                <c:pt idx="4">
                  <c:v>46.209530300071059</c:v>
                </c:pt>
                <c:pt idx="5">
                  <c:v>41.708680905674214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35-4AA4-96E8-8F9B54E45662}"/>
            </c:ext>
          </c:extLst>
        </c:ser>
        <c:ser>
          <c:idx val="3"/>
          <c:order val="3"/>
          <c:tx>
            <c:strRef>
              <c:f>'Graphiques EC'!$R$24</c:f>
              <c:strCache>
                <c:ptCount val="1"/>
                <c:pt idx="0">
                  <c:v>Divorcés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'Graphiques EC'!$N$25:$N$30</c:f>
              <c:strCache>
                <c:ptCount val="6"/>
                <c:pt idx="0">
                  <c:v>1888-1892</c:v>
                </c:pt>
                <c:pt idx="1">
                  <c:v>1898-1902</c:v>
                </c:pt>
                <c:pt idx="2">
                  <c:v>1908-1912</c:v>
                </c:pt>
                <c:pt idx="3">
                  <c:v>1919-1922</c:v>
                </c:pt>
                <c:pt idx="4">
                  <c:v>1928-1932</c:v>
                </c:pt>
                <c:pt idx="5">
                  <c:v>1945-1949</c:v>
                </c:pt>
              </c:strCache>
            </c:strRef>
          </c:cat>
          <c:val>
            <c:numRef>
              <c:f>'Graphiques EC'!$R$25:$R$30</c:f>
              <c:numCache>
                <c:formatCode>General</c:formatCode>
                <c:ptCount val="6"/>
                <c:pt idx="0">
                  <c:v>59.685295713510577</c:v>
                </c:pt>
                <c:pt idx="1">
                  <c:v>86.580086580086586</c:v>
                </c:pt>
                <c:pt idx="2">
                  <c:v>69.110373331526532</c:v>
                </c:pt>
                <c:pt idx="3">
                  <c:v>42.647132607495855</c:v>
                </c:pt>
                <c:pt idx="4">
                  <c:v>56.822838410053265</c:v>
                </c:pt>
                <c:pt idx="5">
                  <c:v>40.449502214752677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35-4AA4-96E8-8F9B54E45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964207"/>
        <c:axId val="1585429103"/>
      </c:barChart>
      <c:catAx>
        <c:axId val="1813964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429103"/>
        <c:crosses val="autoZero"/>
        <c:auto val="1"/>
        <c:lblAlgn val="ctr"/>
        <c:lblOffset val="100"/>
        <c:noMultiLvlLbl val="0"/>
      </c:catAx>
      <c:valAx>
        <c:axId val="1585429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13964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8EA3729-D39E-B19F-CBCE-D7FB360C53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3037C4-7E83-02D0-4E68-AE7A05016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D0076-212C-49AD-B5EE-FF62C5613263}" type="datetimeFigureOut">
              <a:rPr lang="fr-BE" smtClean="0"/>
              <a:t>27-03-24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98A555-6B96-7932-EB9A-D1A86195D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9E4253-2F02-AB9B-99C1-79C6CDCD7C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85640-6479-41A8-962F-5BF7F22BF31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168702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AAB4F-D924-D641-85E1-AA2DCCFF38D0}" type="datetimeFigureOut">
              <a:rPr lang="nl-NL" smtClean="0"/>
              <a:t>27-3-2024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F856C-5F8C-4142-9D54-E25EEA93A279}" type="slidenum">
              <a:rPr lang="nl-NL" smtClean="0"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9647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82966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41822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403067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9185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33464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42952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62581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48898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4341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5965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08561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12037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76334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88756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10949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90984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3481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31DF4-5A56-FE4A-8507-E38785CA0CFB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2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ACA-0DFB-D945-8A8D-4306157D64ED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9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376F-320A-6C4C-9176-29F82892984B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22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85AE4-AA9B-FA47-9FDC-695B54AF4F28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4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AD1CE-56E9-144A-8ABE-55ED51F1EA17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4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06A3-6871-7745-ABCB-7C6B187F0995}" type="datetime1">
              <a:rPr lang="nl-BE" smtClean="0"/>
              <a:t>27/03/2024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0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69A6F-EFA4-754E-B493-4F3F3C227309}" type="datetime1">
              <a:rPr lang="nl-BE" smtClean="0"/>
              <a:t>27/03/2024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7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2CC3-E0FB-1E4B-AB23-A137BB8A2FD3}" type="datetime1">
              <a:rPr lang="nl-BE" smtClean="0"/>
              <a:t>27/03/2024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C88-C9F5-2048-A8B2-387B6282A946}" type="datetime1">
              <a:rPr lang="nl-BE" smtClean="0"/>
              <a:t>27/03/2024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7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42BDE-2A94-8147-8596-62851897CDA4}" type="datetime1">
              <a:rPr lang="nl-BE" smtClean="0"/>
              <a:t>27/03/2024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7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304C-481C-0D4E-9DFE-F0F8AC6E6E7C}" type="datetime1">
              <a:rPr lang="nl-BE" smtClean="0"/>
              <a:t>27/03/2024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7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E6C7F16-2AA8-0149-9153-B478EC69E2F8}" type="datetime1">
              <a:rPr lang="nl-BE" smtClean="0"/>
              <a:t>27/03/2024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‹N°›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4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35B44-488D-A356-4C64-CABB2578F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858" y="3635829"/>
            <a:ext cx="11430283" cy="1480024"/>
          </a:xfrm>
        </p:spPr>
        <p:txBody>
          <a:bodyPr anchor="t">
            <a:noAutofit/>
          </a:bodyPr>
          <a:lstStyle/>
          <a:p>
            <a:r>
              <a:rPr lang="en-GB" sz="3600" dirty="0"/>
              <a:t>Suicides in Belgium from the 19</a:t>
            </a:r>
            <a:r>
              <a:rPr lang="en-GB" sz="3600" baseline="30000" dirty="0"/>
              <a:t>th</a:t>
            </a:r>
            <a:r>
              <a:rPr lang="en-GB" sz="3600" dirty="0"/>
              <a:t> to the 20</a:t>
            </a:r>
            <a:r>
              <a:rPr lang="en-GB" sz="3600" baseline="30000" dirty="0"/>
              <a:t>th</a:t>
            </a:r>
            <a:r>
              <a:rPr lang="en-GB" sz="3600" dirty="0"/>
              <a:t> century : a spatial analysis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521EB81-3EEB-C477-0813-F9A5173A0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858" y="4386943"/>
            <a:ext cx="10591306" cy="1872343"/>
          </a:xfrm>
        </p:spPr>
        <p:txBody>
          <a:bodyPr anchor="b">
            <a:normAutofit/>
          </a:bodyPr>
          <a:lstStyle/>
          <a:p>
            <a:r>
              <a:rPr lang="en-US" b="1" i="0" u="none" strike="noStrike" dirty="0">
                <a:solidFill>
                  <a:srgbClr val="F77F00"/>
                </a:solidFill>
                <a:effectLst/>
                <a:latin typeface="+mj-lt"/>
              </a:rPr>
              <a:t>Audrey Plavsic </a:t>
            </a:r>
          </a:p>
          <a:p>
            <a:r>
              <a:rPr lang="en-US" b="1" dirty="0">
                <a:solidFill>
                  <a:srgbClr val="F77F00"/>
                </a:solidFill>
                <a:latin typeface="+mj-lt"/>
              </a:rPr>
              <a:t>PhD student DEMO - UCLouvain - Belgium</a:t>
            </a:r>
          </a:p>
          <a:p>
            <a:endParaRPr lang="nl-NL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304B9-774B-83F9-5A15-D283FD3EB0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1" t="40616" r="6928" b="40616"/>
          <a:stretch/>
        </p:blipFill>
        <p:spPr>
          <a:xfrm>
            <a:off x="0" y="-11789"/>
            <a:ext cx="12192000" cy="3399812"/>
          </a:xfrm>
          <a:prstGeom prst="rect">
            <a:avLst/>
          </a:prstGeom>
        </p:spPr>
      </p:pic>
      <p:pic>
        <p:nvPicPr>
          <p:cNvPr id="6" name="Afbeelding 5" descr="Afbeelding met tekst, licht&#10;&#10;Automatisch gegenereerde beschrijving">
            <a:extLst>
              <a:ext uri="{FF2B5EF4-FFF2-40B4-BE49-F238E27FC236}">
                <a16:creationId xmlns:a16="http://schemas.microsoft.com/office/drawing/2014/main" id="{68C2F5E1-0DED-1E24-CB68-65B900D88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979" y="5799443"/>
            <a:ext cx="1379594" cy="820535"/>
          </a:xfrm>
          <a:prstGeom prst="rect">
            <a:avLst/>
          </a:prstGeom>
        </p:spPr>
      </p:pic>
      <p:pic>
        <p:nvPicPr>
          <p:cNvPr id="7" name="Image 6" descr="Une image contenant Graphique, Police, graphisme, conception&#10;&#10;Description générée automatiquement">
            <a:extLst>
              <a:ext uri="{FF2B5EF4-FFF2-40B4-BE49-F238E27FC236}">
                <a16:creationId xmlns:a16="http://schemas.microsoft.com/office/drawing/2014/main" id="{9F318F43-6EDC-30B0-5896-A3CE5B7C6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573" y="5657569"/>
            <a:ext cx="1545994" cy="1104281"/>
          </a:xfrm>
          <a:prstGeom prst="rect">
            <a:avLst/>
          </a:prstGeom>
        </p:spPr>
      </p:pic>
      <p:pic>
        <p:nvPicPr>
          <p:cNvPr id="9" name="Image 8" descr="Une image contenant Police, logo, texte, Graphique&#10;&#10;Description générée automatiquement">
            <a:extLst>
              <a:ext uri="{FF2B5EF4-FFF2-40B4-BE49-F238E27FC236}">
                <a16:creationId xmlns:a16="http://schemas.microsoft.com/office/drawing/2014/main" id="{525E7B8A-CF3B-9FF0-5B34-181E37198C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463" y="5932608"/>
            <a:ext cx="2396404" cy="55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0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F36BA57-3BA4-2727-6848-652E6E4714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34664" y="112112"/>
            <a:ext cx="11190851" cy="674588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2898D82F-24EE-1DB1-ABE8-14DFFCDC9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235569"/>
            <a:ext cx="12160331" cy="905608"/>
          </a:xfrm>
        </p:spPr>
        <p:txBody>
          <a:bodyPr/>
          <a:lstStyle/>
          <a:p>
            <a:pPr algn="ctr"/>
            <a:r>
              <a:rPr lang="en-GB" dirty="0"/>
              <a:t>Descriptive statistics</a:t>
            </a:r>
          </a:p>
        </p:txBody>
      </p:sp>
    </p:spTree>
    <p:extLst>
      <p:ext uri="{BB962C8B-B14F-4D97-AF65-F5344CB8AC3E}">
        <p14:creationId xmlns:p14="http://schemas.microsoft.com/office/powerpoint/2010/main" val="624753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41A8E-2E48-15EC-5422-6D529876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92629"/>
            <a:ext cx="9922764" cy="1491844"/>
          </a:xfrm>
        </p:spPr>
        <p:txBody>
          <a:bodyPr/>
          <a:lstStyle/>
          <a:p>
            <a:r>
              <a:rPr lang="en-GB" sz="3600" dirty="0"/>
              <a:t>Sample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4C39F5-080E-0465-4A97-1B851395F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724" y="1741715"/>
            <a:ext cx="10545064" cy="4381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29 years of data from 1888 to 1949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29.730 suicides in Belgium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23.368 men ( 79 % )</a:t>
            </a:r>
          </a:p>
          <a:p>
            <a:r>
              <a:rPr lang="en-GB" sz="2400" dirty="0"/>
              <a:t>6.362 women ( 21 % )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05129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D2C93A5-033E-96C7-538F-7DF30E07C414}"/>
              </a:ext>
            </a:extLst>
          </p:cNvPr>
          <p:cNvSpPr txBox="1"/>
          <p:nvPr/>
        </p:nvSpPr>
        <p:spPr>
          <a:xfrm rot="16200000">
            <a:off x="-434328" y="3810336"/>
            <a:ext cx="3959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WOMEN		  MEN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2F16F7-052B-09AA-053A-4BDF8BE45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" t="9494" r="36746" b="18709"/>
          <a:stretch/>
        </p:blipFill>
        <p:spPr>
          <a:xfrm>
            <a:off x="1757324" y="1606371"/>
            <a:ext cx="5653570" cy="21405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2CD7E6-F5DB-E7E0-F642-0C25D57D92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" t="9022" r="36746" b="13332"/>
          <a:stretch/>
        </p:blipFill>
        <p:spPr>
          <a:xfrm>
            <a:off x="1757322" y="4076553"/>
            <a:ext cx="5653571" cy="24259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A93C593-08A5-8323-2698-ED03442EA8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26" t="91444" r="73553" b="2186"/>
          <a:stretch/>
        </p:blipFill>
        <p:spPr>
          <a:xfrm>
            <a:off x="7745816" y="5850837"/>
            <a:ext cx="2391575" cy="203284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4ED6807F-3C02-8A57-3BEE-232A2658F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56" y="824199"/>
            <a:ext cx="11551298" cy="576334"/>
          </a:xfrm>
        </p:spPr>
        <p:txBody>
          <a:bodyPr>
            <a:noAutofit/>
          </a:bodyPr>
          <a:lstStyle/>
          <a:p>
            <a:r>
              <a:rPr lang="en-GB" sz="3400" b="0" dirty="0">
                <a:solidFill>
                  <a:srgbClr val="003049"/>
                </a:solidFill>
                <a:latin typeface="+mn-lt"/>
                <a:ea typeface="+mn-ea"/>
                <a:cs typeface="+mn-cs"/>
              </a:rPr>
              <a:t>Distribution</a:t>
            </a:r>
            <a:r>
              <a:rPr lang="en-GB" sz="3400" dirty="0"/>
              <a:t> </a:t>
            </a:r>
            <a:r>
              <a:rPr lang="en-GB" sz="3400" b="0" dirty="0">
                <a:solidFill>
                  <a:srgbClr val="003049"/>
                </a:solidFill>
                <a:latin typeface="+mn-lt"/>
                <a:ea typeface="+mn-ea"/>
                <a:cs typeface="+mn-cs"/>
              </a:rPr>
              <a:t>of suicides by cause in Belgium (1886-1966)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01F4CEC-1605-FE99-B901-304DC229EB72}"/>
              </a:ext>
            </a:extLst>
          </p:cNvPr>
          <p:cNvSpPr txBox="1"/>
          <p:nvPr/>
        </p:nvSpPr>
        <p:spPr>
          <a:xfrm>
            <a:off x="4574452" y="6566195"/>
            <a:ext cx="620268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(Plavsic &amp; Van </a:t>
            </a:r>
            <a:r>
              <a:rPr lang="en-GB" sz="16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Cleemput</a:t>
            </a:r>
            <a:r>
              <a:rPr lang="en-GB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2020)</a:t>
            </a:r>
            <a:endParaRPr lang="fr-B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548949-D147-CCE4-94FD-7E74E3DFAF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536" t="91444" r="51549" b="2296"/>
          <a:stretch/>
        </p:blipFill>
        <p:spPr>
          <a:xfrm>
            <a:off x="7706802" y="5432528"/>
            <a:ext cx="1346231" cy="1997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11CD23-4F2F-1D6E-61AA-91A4028614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990" t="92323" r="865" b="2186"/>
          <a:stretch/>
        </p:blipFill>
        <p:spPr>
          <a:xfrm>
            <a:off x="7732563" y="4543767"/>
            <a:ext cx="594488" cy="1752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661DF3-CC99-99B6-0315-FE37E138F4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666" t="91444" r="65874" b="2186"/>
          <a:stretch/>
        </p:blipFill>
        <p:spPr>
          <a:xfrm>
            <a:off x="7755976" y="5648691"/>
            <a:ext cx="721672" cy="2032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28EC7D-D2B3-E036-F79B-BAC804287A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661" t="91296" r="41491" b="2334"/>
          <a:stretch/>
        </p:blipFill>
        <p:spPr>
          <a:xfrm>
            <a:off x="7685952" y="5192587"/>
            <a:ext cx="952751" cy="2032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AA2F09-E93C-2E9A-737F-98BB1F6AAD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073" t="91444" r="7535" b="2186"/>
          <a:stretch/>
        </p:blipFill>
        <p:spPr>
          <a:xfrm>
            <a:off x="7752883" y="4738861"/>
            <a:ext cx="1198880" cy="2032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ECFCEF-7DD0-7BE7-3622-9AB5AA64F7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231" t="91444" r="20591" b="1785"/>
          <a:stretch/>
        </p:blipFill>
        <p:spPr>
          <a:xfrm>
            <a:off x="7735656" y="4964401"/>
            <a:ext cx="1952105" cy="21609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9CAD7EB-C7C8-A8BB-9A24-B5AD56A560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26" t="91444" r="73553" b="2186"/>
          <a:stretch/>
        </p:blipFill>
        <p:spPr>
          <a:xfrm>
            <a:off x="7696112" y="3176829"/>
            <a:ext cx="2391575" cy="20328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DBA6B8E-C296-4AB4-1113-9D0EC4B906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536" t="91444" r="51549" b="2296"/>
          <a:stretch/>
        </p:blipFill>
        <p:spPr>
          <a:xfrm>
            <a:off x="7657098" y="2758520"/>
            <a:ext cx="1346231" cy="19978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FC90EAB-A52C-CBE5-AA44-947B9EDFD1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990" t="92323" r="865" b="2186"/>
          <a:stretch/>
        </p:blipFill>
        <p:spPr>
          <a:xfrm>
            <a:off x="7682859" y="1869759"/>
            <a:ext cx="594488" cy="17523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BC9029F-3482-F4F4-670F-37800B02F7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666" t="91444" r="65874" b="2186"/>
          <a:stretch/>
        </p:blipFill>
        <p:spPr>
          <a:xfrm>
            <a:off x="7706272" y="2974683"/>
            <a:ext cx="721672" cy="20328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CFEE633-417D-91F7-463E-1C79FD471B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661" t="91296" r="41491" b="2334"/>
          <a:stretch/>
        </p:blipFill>
        <p:spPr>
          <a:xfrm>
            <a:off x="7636248" y="2518579"/>
            <a:ext cx="952751" cy="20328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3C3A12E-5BD3-B6CE-72D0-5592EED3CE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073" t="91444" r="7535" b="2186"/>
          <a:stretch/>
        </p:blipFill>
        <p:spPr>
          <a:xfrm>
            <a:off x="7703179" y="2064853"/>
            <a:ext cx="1198880" cy="20328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2336E54-A10A-D80A-D474-10E25533FA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231" t="91444" r="20591" b="1785"/>
          <a:stretch/>
        </p:blipFill>
        <p:spPr>
          <a:xfrm>
            <a:off x="7685952" y="2290393"/>
            <a:ext cx="1952105" cy="21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89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166A1FE-30F3-35BB-61E8-235EFE8DF5D6}"/>
              </a:ext>
            </a:extLst>
          </p:cNvPr>
          <p:cNvSpPr txBox="1">
            <a:spLocks/>
          </p:cNvSpPr>
          <p:nvPr/>
        </p:nvSpPr>
        <p:spPr>
          <a:xfrm>
            <a:off x="1088136" y="892629"/>
            <a:ext cx="9922764" cy="14918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Crude suicide mortality rates from 1886 to 1960 in Belgium (per 100.000 inhabitants)</a:t>
            </a:r>
          </a:p>
        </p:txBody>
      </p:sp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53AF4A96-9F24-AF6E-BC78-FCE86CABE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131697"/>
              </p:ext>
            </p:extLst>
          </p:nvPr>
        </p:nvGraphicFramePr>
        <p:xfrm>
          <a:off x="1581149" y="1935162"/>
          <a:ext cx="9029701" cy="4432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0903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C3A685-B4A8-470E-6366-0700748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5" y="892629"/>
            <a:ext cx="10835351" cy="1491844"/>
          </a:xfrm>
        </p:spPr>
        <p:txBody>
          <a:bodyPr>
            <a:normAutofit/>
          </a:bodyPr>
          <a:lstStyle/>
          <a:p>
            <a:r>
              <a:rPr lang="en-GB" sz="3200" dirty="0"/>
              <a:t>Direct standardisation rates of suicides in Belgium for 100.000 inhabitants per year </a:t>
            </a: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D64E43B1-0BD1-304A-2F14-BD56F571F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535725"/>
              </p:ext>
            </p:extLst>
          </p:nvPr>
        </p:nvGraphicFramePr>
        <p:xfrm>
          <a:off x="2166256" y="1807029"/>
          <a:ext cx="8784773" cy="463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986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1184E-CB35-8622-4EFD-9C68A75A1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28988"/>
            <a:ext cx="9922764" cy="1294228"/>
          </a:xfrm>
        </p:spPr>
        <p:txBody>
          <a:bodyPr>
            <a:noAutofit/>
          </a:bodyPr>
          <a:lstStyle/>
          <a:p>
            <a:r>
              <a:rPr lang="en-GB" sz="3200" dirty="0"/>
              <a:t>Direct standardisation rates of suicides by age groups in Belgium for 100.000 men</a:t>
            </a:r>
            <a:endParaRPr lang="fr-BE" sz="3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0F441F-59F8-7267-79F0-454DAA6F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0E0516C-23ED-FA6E-5122-3A92397DAB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198432"/>
              </p:ext>
            </p:extLst>
          </p:nvPr>
        </p:nvGraphicFramePr>
        <p:xfrm>
          <a:off x="1134269" y="2005693"/>
          <a:ext cx="9923462" cy="456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082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1184E-CB35-8622-4EFD-9C68A75A1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28988"/>
            <a:ext cx="9922764" cy="1294228"/>
          </a:xfrm>
        </p:spPr>
        <p:txBody>
          <a:bodyPr>
            <a:noAutofit/>
          </a:bodyPr>
          <a:lstStyle/>
          <a:p>
            <a:r>
              <a:rPr lang="en-GB" sz="3200" dirty="0"/>
              <a:t>Direct standardisation rates of suicides by age groups in Belgium for 100.000 women</a:t>
            </a:r>
            <a:endParaRPr lang="fr-BE" sz="3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0F441F-59F8-7267-79F0-454DAA6F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3327D4CB-055C-CA6C-398A-8BAE4502F5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419777"/>
              </p:ext>
            </p:extLst>
          </p:nvPr>
        </p:nvGraphicFramePr>
        <p:xfrm>
          <a:off x="1245162" y="1851841"/>
          <a:ext cx="9701675" cy="500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4782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ECCAFCA-100B-9F3D-0F90-DE9837FA55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grayscl/>
          </a:blip>
          <a:srcRect l="21475"/>
          <a:stretch/>
        </p:blipFill>
        <p:spPr>
          <a:xfrm>
            <a:off x="1970314" y="1"/>
            <a:ext cx="8263316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2898D82F-24EE-1DB1-ABE8-14DFFCDC9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015343"/>
            <a:ext cx="12160331" cy="1125834"/>
          </a:xfrm>
        </p:spPr>
        <p:txBody>
          <a:bodyPr/>
          <a:lstStyle/>
          <a:p>
            <a:pPr algn="ctr"/>
            <a:r>
              <a:rPr lang="en-GB" dirty="0"/>
              <a:t>Spatial analysis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4F9C25-2143-4DFF-F5AE-D5A93997C7D4}"/>
              </a:ext>
            </a:extLst>
          </p:cNvPr>
          <p:cNvSpPr/>
          <p:nvPr/>
        </p:nvSpPr>
        <p:spPr>
          <a:xfrm>
            <a:off x="4601980" y="179882"/>
            <a:ext cx="554636" cy="509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1BB2D7-EAB4-978A-FAE8-80B29D394CF8}"/>
              </a:ext>
            </a:extLst>
          </p:cNvPr>
          <p:cNvSpPr/>
          <p:nvPr/>
        </p:nvSpPr>
        <p:spPr>
          <a:xfrm>
            <a:off x="7167796" y="6466972"/>
            <a:ext cx="554636" cy="391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81869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B963384-B4AD-F815-8536-36710AF48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99" t="1235"/>
          <a:stretch/>
        </p:blipFill>
        <p:spPr>
          <a:xfrm>
            <a:off x="1948546" y="709"/>
            <a:ext cx="8436426" cy="685253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FEDB9D5-1506-4E89-3E6A-D9678DEB3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982" y="5399314"/>
            <a:ext cx="6450218" cy="135549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1888-1892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0E71F21-059E-EF42-6F1E-DD181A871F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0A12630-CC92-A722-59E4-76E669377A56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57BC6B-E3D2-4C5E-8CE2-04E30716B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DE5EBC-2DC2-4575-B382-97D2CB7169D4}"/>
              </a:ext>
            </a:extLst>
          </p:cNvPr>
          <p:cNvSpPr/>
          <p:nvPr/>
        </p:nvSpPr>
        <p:spPr>
          <a:xfrm>
            <a:off x="7417581" y="6329680"/>
            <a:ext cx="483546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8FC939-0A1B-A31D-9F64-F4991F9860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42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64A224B-455B-4C0D-E072-A5A2BCC5E2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97"/>
          <a:stretch/>
        </p:blipFill>
        <p:spPr>
          <a:xfrm>
            <a:off x="1981200" y="10887"/>
            <a:ext cx="8742046" cy="68580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51F56A9F-AD07-0459-8335-E2D26751FDF1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		   1898-1902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BEA1D52-6130-8BA3-ADFA-6550C8E88B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0C00BD6-45C4-9230-C5AC-57D972226C5F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B733C4-440F-3B83-D2BF-78D1D55C5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6BC985-5297-3EFE-D982-1D667ECD5855}"/>
              </a:ext>
            </a:extLst>
          </p:cNvPr>
          <p:cNvSpPr/>
          <p:nvPr/>
        </p:nvSpPr>
        <p:spPr>
          <a:xfrm>
            <a:off x="7417581" y="6329680"/>
            <a:ext cx="483546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4AC1CA-FFD7-F87C-4AB2-B6FE5EA90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4D6E47-5F60-F78E-21A1-F23FE9C5F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783771"/>
            <a:ext cx="9922764" cy="1600702"/>
          </a:xfrm>
        </p:spPr>
        <p:txBody>
          <a:bodyPr/>
          <a:lstStyle/>
          <a:p>
            <a:r>
              <a:rPr lang="en-GB" dirty="0"/>
              <a:t>Research questions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6885B5-6561-D9DE-CE0C-DAA274595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Specific spatial distribution of suicide ? </a:t>
            </a:r>
          </a:p>
          <a:p>
            <a:r>
              <a:rPr lang="en-GB" sz="2400" dirty="0"/>
              <a:t>Evolution over time ? </a:t>
            </a:r>
          </a:p>
          <a:p>
            <a:r>
              <a:rPr lang="en-GB" sz="2400" dirty="0"/>
              <a:t>Men ≠ women ?</a:t>
            </a:r>
          </a:p>
          <a:p>
            <a:r>
              <a:rPr lang="en-GB" sz="2400" dirty="0"/>
              <a:t>Effects of WW1 &amp; WW2 ? Economic crisis ?  </a:t>
            </a:r>
          </a:p>
        </p:txBody>
      </p:sp>
    </p:spTree>
    <p:extLst>
      <p:ext uri="{BB962C8B-B14F-4D97-AF65-F5344CB8AC3E}">
        <p14:creationId xmlns:p14="http://schemas.microsoft.com/office/powerpoint/2010/main" val="426383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7F02DD-69A7-B994-B580-670321DFB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22" b="802"/>
          <a:stretch/>
        </p:blipFill>
        <p:spPr>
          <a:xfrm>
            <a:off x="2024742" y="32658"/>
            <a:ext cx="852884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02199E57-EDDD-2A8D-0DE0-A41AFA26A47A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				      1908-1912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6F6975-5FD4-0896-8616-5C676511F7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8C156CD-5A12-6D35-BC9A-62B0F7880B6E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62FADD-6F12-5A6D-273F-248D0D51C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960E82-7DCD-9B06-4D49-F322F333FEC8}"/>
              </a:ext>
            </a:extLst>
          </p:cNvPr>
          <p:cNvSpPr/>
          <p:nvPr/>
        </p:nvSpPr>
        <p:spPr>
          <a:xfrm>
            <a:off x="7315200" y="6329680"/>
            <a:ext cx="585927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7CB0AE-EB71-E083-13F0-7784747BB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EB1B912-5CC7-601E-A3D5-9FBFF163A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53" t="476"/>
          <a:stretch/>
        </p:blipFill>
        <p:spPr>
          <a:xfrm>
            <a:off x="2035625" y="0"/>
            <a:ext cx="8397203" cy="6825342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7E02EC0C-D060-5FCB-3524-C84458A94487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				     </a:t>
            </a:r>
          </a:p>
          <a:p>
            <a:r>
              <a:rPr lang="en-GB" sz="3200" dirty="0"/>
              <a:t>1919-1922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91C945-25FD-3F55-F189-4A3EAB6CED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813688-FD21-EF76-7AAE-6AF502237308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A7A228-C0C1-94A5-5F70-066F01BAE0D9}"/>
              </a:ext>
            </a:extLst>
          </p:cNvPr>
          <p:cNvSpPr/>
          <p:nvPr/>
        </p:nvSpPr>
        <p:spPr>
          <a:xfrm>
            <a:off x="1759172" y="4931229"/>
            <a:ext cx="973142" cy="468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B85E35A-C7F8-5B6F-E9BB-1C4AAC2E2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4F7ED7-1DB4-DD29-AD89-DAE7DFA05E05}"/>
              </a:ext>
            </a:extLst>
          </p:cNvPr>
          <p:cNvSpPr/>
          <p:nvPr/>
        </p:nvSpPr>
        <p:spPr>
          <a:xfrm>
            <a:off x="7210653" y="6329680"/>
            <a:ext cx="690474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86EC9F-DC11-710D-D433-ED569E198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3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8B5B638-517E-E14A-3A34-1D40FBE74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21" y="-29952"/>
            <a:ext cx="8647175" cy="687714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384B2CE-79A3-653D-2AF2-8A03ADA9B5B8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				</a:t>
            </a:r>
          </a:p>
          <a:p>
            <a:r>
              <a:rPr lang="en-GB" sz="3200" dirty="0"/>
              <a:t>		  1928-1932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E5B3C76-0D69-5D20-80B0-29E9FCFE11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A1F72A9-6F90-14CE-CED3-44627226578F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5BBB4E-6D62-09AD-217B-E10B87B6C631}"/>
              </a:ext>
            </a:extLst>
          </p:cNvPr>
          <p:cNvSpPr/>
          <p:nvPr/>
        </p:nvSpPr>
        <p:spPr>
          <a:xfrm>
            <a:off x="1759172" y="4931229"/>
            <a:ext cx="973142" cy="468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46DEC9-73B9-5190-940D-96E0CDAC5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99B171-B952-0E16-14FB-1196D9CC76FE}"/>
              </a:ext>
            </a:extLst>
          </p:cNvPr>
          <p:cNvSpPr/>
          <p:nvPr/>
        </p:nvSpPr>
        <p:spPr>
          <a:xfrm>
            <a:off x="7274560" y="6329680"/>
            <a:ext cx="626567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C87F09-06AA-A7B4-8FD4-0F4D5A8B68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397A716-56F8-493C-F17E-A29A1FBC2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277" y="-38104"/>
            <a:ext cx="8652123" cy="6931484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D32FC8DB-6903-3C82-BF59-BC43CB670D28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men</a:t>
            </a:r>
            <a:br>
              <a:rPr lang="en-GB" sz="1600" dirty="0"/>
            </a:br>
            <a:r>
              <a:rPr lang="en-GB" sz="3200" dirty="0"/>
              <a:t>				      </a:t>
            </a:r>
          </a:p>
          <a:p>
            <a:r>
              <a:rPr lang="en-GB" sz="3200" dirty="0"/>
              <a:t>				     1945-1949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17EB0C-029B-1708-17FC-457F190CAB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9"/>
          <a:stretch/>
        </p:blipFill>
        <p:spPr>
          <a:xfrm>
            <a:off x="10484510" y="1811922"/>
            <a:ext cx="968828" cy="161707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A3B6896-30F1-0595-E5BF-552CFCCB108B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men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C12510-73B4-8409-ADC8-2AB035F8F9D5}"/>
              </a:ext>
            </a:extLst>
          </p:cNvPr>
          <p:cNvSpPr/>
          <p:nvPr/>
        </p:nvSpPr>
        <p:spPr>
          <a:xfrm>
            <a:off x="1869720" y="4931229"/>
            <a:ext cx="973142" cy="468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5BB292-4F7C-CBC3-B8D5-BBFE75AEB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BD7D96-C7B2-6357-7C47-2649AFEA66A1}"/>
              </a:ext>
            </a:extLst>
          </p:cNvPr>
          <p:cNvSpPr/>
          <p:nvPr/>
        </p:nvSpPr>
        <p:spPr>
          <a:xfrm>
            <a:off x="7417581" y="6329680"/>
            <a:ext cx="483546" cy="426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1D8E67-161A-1AA4-C0E4-438C84A2D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510" y="646841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6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A7418BCE-978B-ACEF-877E-453381A45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8841" y="3891247"/>
            <a:ext cx="3329037" cy="26669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564AD1-431F-A83B-BBAC-EEC63C6AC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550" y="3960296"/>
            <a:ext cx="3210974" cy="25537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86F01B6-1193-EA3E-8FA6-CB5191EC79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23"/>
          <a:stretch/>
        </p:blipFill>
        <p:spPr>
          <a:xfrm>
            <a:off x="4216789" y="1289073"/>
            <a:ext cx="3402525" cy="260442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FEDB9D5-1506-4E89-3E6A-D9678DEB3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463" y="425631"/>
            <a:ext cx="9922764" cy="1294228"/>
          </a:xfrm>
        </p:spPr>
        <p:txBody>
          <a:bodyPr>
            <a:normAutofit/>
          </a:bodyPr>
          <a:lstStyle/>
          <a:p>
            <a:r>
              <a:rPr lang="en-GB" sz="2800" dirty="0"/>
              <a:t>Standardized suicide rates per year for 100.000 men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25401A-0CE3-303C-E3DA-A08C56F610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rcRect l="21407"/>
          <a:stretch/>
        </p:blipFill>
        <p:spPr>
          <a:xfrm>
            <a:off x="758767" y="1301218"/>
            <a:ext cx="3151520" cy="25788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632F57A-C2A7-0944-A513-E3E87C8343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rcRect l="21283"/>
          <a:stretch/>
        </p:blipFill>
        <p:spPr>
          <a:xfrm>
            <a:off x="745143" y="4159150"/>
            <a:ext cx="3164509" cy="25788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529BEB-1361-C3C5-2BB4-EC1669B7F1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rcRect l="20070"/>
          <a:stretch/>
        </p:blipFill>
        <p:spPr>
          <a:xfrm>
            <a:off x="7731514" y="1329326"/>
            <a:ext cx="3296203" cy="26166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D48C3B-19E0-CBC0-4CC9-EA9AEA5002E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999"/>
          <a:stretch/>
        </p:blipFill>
        <p:spPr>
          <a:xfrm>
            <a:off x="10998568" y="3290166"/>
            <a:ext cx="968828" cy="161707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A0E44CA-EFB5-CAFF-D6F3-50FF264C29A0}"/>
              </a:ext>
            </a:extLst>
          </p:cNvPr>
          <p:cNvSpPr txBox="1"/>
          <p:nvPr/>
        </p:nvSpPr>
        <p:spPr>
          <a:xfrm>
            <a:off x="745143" y="33480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1888-1892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C5C24D-5B93-A3C6-BB34-7BFCBC7E3063}"/>
              </a:ext>
            </a:extLst>
          </p:cNvPr>
          <p:cNvSpPr txBox="1"/>
          <p:nvPr/>
        </p:nvSpPr>
        <p:spPr>
          <a:xfrm>
            <a:off x="4064385" y="33480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1898-1902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0DE743D-CF94-5026-8F2D-9AC448A74598}"/>
              </a:ext>
            </a:extLst>
          </p:cNvPr>
          <p:cNvSpPr txBox="1"/>
          <p:nvPr/>
        </p:nvSpPr>
        <p:spPr>
          <a:xfrm>
            <a:off x="7895343" y="33480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1908-1912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C7173A8-62D0-ED24-8B8E-86EC7543ADDC}"/>
              </a:ext>
            </a:extLst>
          </p:cNvPr>
          <p:cNvSpPr txBox="1"/>
          <p:nvPr/>
        </p:nvSpPr>
        <p:spPr>
          <a:xfrm>
            <a:off x="624499" y="6368705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1919-1922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76E3A66-B8B2-5D79-6750-51C78D070146}"/>
              </a:ext>
            </a:extLst>
          </p:cNvPr>
          <p:cNvSpPr txBox="1"/>
          <p:nvPr/>
        </p:nvSpPr>
        <p:spPr>
          <a:xfrm>
            <a:off x="4328732" y="6368705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1928-1932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72F6A7D-CBC8-FEFC-C2B3-2D509C4C598D}"/>
              </a:ext>
            </a:extLst>
          </p:cNvPr>
          <p:cNvSpPr txBox="1"/>
          <p:nvPr/>
        </p:nvSpPr>
        <p:spPr>
          <a:xfrm>
            <a:off x="8226162" y="6360513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1945-1949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43DFD2-3215-8159-E363-4985370AB0E5}"/>
              </a:ext>
            </a:extLst>
          </p:cNvPr>
          <p:cNvSpPr/>
          <p:nvPr/>
        </p:nvSpPr>
        <p:spPr>
          <a:xfrm>
            <a:off x="4098532" y="3053751"/>
            <a:ext cx="454110" cy="236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659AFC-5C59-622B-3A88-FA30655294B9}"/>
              </a:ext>
            </a:extLst>
          </p:cNvPr>
          <p:cNvSpPr/>
          <p:nvPr/>
        </p:nvSpPr>
        <p:spPr>
          <a:xfrm>
            <a:off x="7747499" y="3161465"/>
            <a:ext cx="454110" cy="236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E2FCEBD-3815-B9B7-FAC4-799ED4E05A72}"/>
              </a:ext>
            </a:extLst>
          </p:cNvPr>
          <p:cNvSpPr/>
          <p:nvPr/>
        </p:nvSpPr>
        <p:spPr>
          <a:xfrm>
            <a:off x="9663077" y="3761897"/>
            <a:ext cx="454110" cy="236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BE6F1C-92BB-958F-A7D0-B40E3060B332}"/>
              </a:ext>
            </a:extLst>
          </p:cNvPr>
          <p:cNvSpPr/>
          <p:nvPr/>
        </p:nvSpPr>
        <p:spPr>
          <a:xfrm>
            <a:off x="8741604" y="1329326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1CA57E-21B7-7724-A2D1-88F70124F481}"/>
              </a:ext>
            </a:extLst>
          </p:cNvPr>
          <p:cNvSpPr/>
          <p:nvPr/>
        </p:nvSpPr>
        <p:spPr>
          <a:xfrm>
            <a:off x="5262344" y="1274896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FCEE26-EAC8-5FFC-B1B6-D363E68FD372}"/>
              </a:ext>
            </a:extLst>
          </p:cNvPr>
          <p:cNvSpPr/>
          <p:nvPr/>
        </p:nvSpPr>
        <p:spPr>
          <a:xfrm>
            <a:off x="1827163" y="1288047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B5C6D9-D632-A544-4C09-9F97328516F6}"/>
              </a:ext>
            </a:extLst>
          </p:cNvPr>
          <p:cNvSpPr/>
          <p:nvPr/>
        </p:nvSpPr>
        <p:spPr>
          <a:xfrm>
            <a:off x="6277277" y="3680223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67E1AF-EF11-9F1D-318E-6ED1998E70F6}"/>
              </a:ext>
            </a:extLst>
          </p:cNvPr>
          <p:cNvSpPr/>
          <p:nvPr/>
        </p:nvSpPr>
        <p:spPr>
          <a:xfrm>
            <a:off x="2722348" y="3722539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4AB120C-0F94-419E-E1A1-F194E8D16560}"/>
              </a:ext>
            </a:extLst>
          </p:cNvPr>
          <p:cNvSpPr/>
          <p:nvPr/>
        </p:nvSpPr>
        <p:spPr>
          <a:xfrm>
            <a:off x="7676092" y="3132135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B2EF25-D4D7-2F0E-CC62-D5A706EFFB67}"/>
              </a:ext>
            </a:extLst>
          </p:cNvPr>
          <p:cNvSpPr/>
          <p:nvPr/>
        </p:nvSpPr>
        <p:spPr>
          <a:xfrm>
            <a:off x="9748617" y="6555864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37851B9-37B5-F534-D62D-4799F90AF869}"/>
              </a:ext>
            </a:extLst>
          </p:cNvPr>
          <p:cNvSpPr/>
          <p:nvPr/>
        </p:nvSpPr>
        <p:spPr>
          <a:xfrm>
            <a:off x="7651316" y="6105453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9D0C25-ED7E-2B3B-C07B-BECF47667EA0}"/>
              </a:ext>
            </a:extLst>
          </p:cNvPr>
          <p:cNvSpPr/>
          <p:nvPr/>
        </p:nvSpPr>
        <p:spPr>
          <a:xfrm>
            <a:off x="4277940" y="5972580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D3656E-D56E-7B2D-3EB5-BE4F0C82E6C2}"/>
              </a:ext>
            </a:extLst>
          </p:cNvPr>
          <p:cNvSpPr/>
          <p:nvPr/>
        </p:nvSpPr>
        <p:spPr>
          <a:xfrm>
            <a:off x="6337076" y="6545179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FACE27C-C9C9-DFE0-DAEE-38669B4CFCD0}"/>
              </a:ext>
            </a:extLst>
          </p:cNvPr>
          <p:cNvSpPr/>
          <p:nvPr/>
        </p:nvSpPr>
        <p:spPr>
          <a:xfrm>
            <a:off x="5403859" y="4155977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F21F25-746A-F037-A876-7971C12449E8}"/>
              </a:ext>
            </a:extLst>
          </p:cNvPr>
          <p:cNvSpPr/>
          <p:nvPr/>
        </p:nvSpPr>
        <p:spPr>
          <a:xfrm>
            <a:off x="1778384" y="4205101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6010CDB-5739-E703-8B05-FD77618FA1B8}"/>
              </a:ext>
            </a:extLst>
          </p:cNvPr>
          <p:cNvSpPr/>
          <p:nvPr/>
        </p:nvSpPr>
        <p:spPr>
          <a:xfrm>
            <a:off x="704553" y="6067254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D1675A2-9361-C9CC-8977-EB9885B766E1}"/>
              </a:ext>
            </a:extLst>
          </p:cNvPr>
          <p:cNvSpPr/>
          <p:nvPr/>
        </p:nvSpPr>
        <p:spPr>
          <a:xfrm>
            <a:off x="2621583" y="6555864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8591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FC1C3CC-0C0D-705B-681B-38C567CCF8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92" t="305" b="-1"/>
          <a:stretch/>
        </p:blipFill>
        <p:spPr>
          <a:xfrm>
            <a:off x="1981200" y="-32320"/>
            <a:ext cx="8402320" cy="6938524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CC61EB21-8C1F-5742-4B8F-547B7E161CE7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1888-1892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8BA336F-7EF5-F325-DA9D-E6E132921A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D7CE0E4-ED69-A4CF-EB96-32E7ED3DFB91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981DB7B-887B-812B-4476-AE79121D7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05DE015-F22D-C0DB-7C33-5986807E3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29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DB0BBEEF-3C9C-20D5-DAA9-F5DBE77D6A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75"/>
          <a:stretch/>
        </p:blipFill>
        <p:spPr>
          <a:xfrm>
            <a:off x="1992086" y="-10886"/>
            <a:ext cx="8399206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B0372941-FCE9-F1EE-A99F-BE5192C14483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		   1898-1902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C3C827-A85A-C845-6974-B9FE06B789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DFB39E6-87BA-E6D8-A508-E64423166403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67CE7C5-2E40-7746-F832-21A8B55CC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17D46D-91FF-DD89-7FAB-3FDBBBEE0B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69D5BB5-4874-D92A-8B13-2E858A19D2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23"/>
          <a:stretch/>
        </p:blipFill>
        <p:spPr>
          <a:xfrm>
            <a:off x="1934924" y="32658"/>
            <a:ext cx="8625630" cy="679019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86E20D58-8BB1-4A5E-4474-5F6CDDC17E29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				      1908-1912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DFD80C1-1FC2-39B8-E819-86833378B3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11D50AE-A0C0-757F-E55C-6AC5304E4078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2A9E0D7-FB01-3681-E658-CBB5AD5A9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819249-C09E-29DB-36DF-BC4131B5E0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0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840BA7E-DF67-8874-60DD-FEBD7FC5B3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26"/>
          <a:stretch/>
        </p:blipFill>
        <p:spPr>
          <a:xfrm>
            <a:off x="1910100" y="-10161"/>
            <a:ext cx="8728892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BAEC35B-B746-C449-39ED-53FCA8FA4060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				     </a:t>
            </a:r>
          </a:p>
          <a:p>
            <a:r>
              <a:rPr lang="en-GB" sz="3200" dirty="0"/>
              <a:t>1919-1922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38B3EE-29D2-0452-F7EA-4CB7DCC3CF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F3B391A-1B8B-48EE-86E3-126E98F3CDA2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86F491-C27F-BF65-78C0-54ECBF9DA0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FF7342C-0C30-E4EA-43D6-E35B7CE56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7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3E2D775-5C99-4AE8-02DA-DD50FCAF2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949" y="32658"/>
            <a:ext cx="8888491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F2C698E-4384-A978-B74C-12573BD41E09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				</a:t>
            </a:r>
          </a:p>
          <a:p>
            <a:r>
              <a:rPr lang="en-GB" sz="3200" dirty="0"/>
              <a:t>		  1928-1932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7FBA6C-0962-D891-ED49-C077F4F249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1FEDFE-DD64-2AF2-3258-EAAFF86DBB4A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5CE18A6-DE44-4E43-5992-CB0A70B9D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7EB4BD-E901-1763-7CED-07F195C471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2BA83-3F24-6BBE-339A-46299941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198" y="796330"/>
            <a:ext cx="9922764" cy="771213"/>
          </a:xfrm>
        </p:spPr>
        <p:txBody>
          <a:bodyPr>
            <a:normAutofit/>
          </a:bodyPr>
          <a:lstStyle/>
          <a:p>
            <a:r>
              <a:rPr lang="en-GB" dirty="0"/>
              <a:t>Literature on suicide risk factors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138C60-9E43-C778-A624-FC3E54AB0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83229"/>
            <a:ext cx="9922764" cy="4403271"/>
          </a:xfrm>
        </p:spPr>
        <p:txBody>
          <a:bodyPr>
            <a:normAutofit/>
          </a:bodyPr>
          <a:lstStyle/>
          <a:p>
            <a:r>
              <a:rPr lang="en-GB" sz="2400" dirty="0"/>
              <a:t>Men &gt; Women</a:t>
            </a:r>
          </a:p>
          <a:p>
            <a:r>
              <a:rPr lang="en-GB" sz="2400" dirty="0"/>
              <a:t>Age</a:t>
            </a:r>
          </a:p>
          <a:p>
            <a:r>
              <a:rPr lang="en-GB" sz="2400" dirty="0"/>
              <a:t>Unemployment </a:t>
            </a:r>
          </a:p>
          <a:p>
            <a:r>
              <a:rPr lang="en-GB" sz="2400" dirty="0"/>
              <a:t>Living alone : single &gt; widow &gt; divorced &gt;&gt;&gt; married (+ children)</a:t>
            </a:r>
          </a:p>
          <a:p>
            <a:r>
              <a:rPr lang="en-GB" sz="2400" dirty="0"/>
              <a:t>Urban &gt; rural</a:t>
            </a:r>
          </a:p>
          <a:p>
            <a:r>
              <a:rPr lang="en-GB" sz="2400" dirty="0"/>
              <a:t>War ▼</a:t>
            </a:r>
          </a:p>
          <a:p>
            <a:r>
              <a:rPr lang="en-GB" sz="2400" dirty="0"/>
              <a:t>Economic crisis▲</a:t>
            </a:r>
          </a:p>
          <a:p>
            <a:endParaRPr lang="en-GB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336329-21A4-FCF6-2E88-A0C3C65C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73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6F0F8A6-DD05-006B-94B6-05A8D3EBA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791" y="-30402"/>
            <a:ext cx="8651533" cy="69325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39DC732-26AC-9316-5202-3E2E5DD65541}"/>
              </a:ext>
            </a:extLst>
          </p:cNvPr>
          <p:cNvSpPr txBox="1">
            <a:spLocks/>
          </p:cNvSpPr>
          <p:nvPr/>
        </p:nvSpPr>
        <p:spPr>
          <a:xfrm>
            <a:off x="483982" y="5399314"/>
            <a:ext cx="6450218" cy="13554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Suicides in Belgium : women</a:t>
            </a:r>
            <a:br>
              <a:rPr lang="en-GB" sz="1600" dirty="0"/>
            </a:br>
            <a:r>
              <a:rPr lang="en-GB" sz="3200" dirty="0"/>
              <a:t>				      </a:t>
            </a:r>
          </a:p>
          <a:p>
            <a:r>
              <a:rPr lang="en-GB" sz="3200" dirty="0"/>
              <a:t>				     1945-1949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FFFB2D-3347-FC67-2A11-7B7DF80FAE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06" b="10539"/>
          <a:stretch/>
        </p:blipFill>
        <p:spPr>
          <a:xfrm>
            <a:off x="10560554" y="1665515"/>
            <a:ext cx="845272" cy="1458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7D1407-A163-6081-9034-EE80675546C1}"/>
              </a:ext>
            </a:extLst>
          </p:cNvPr>
          <p:cNvSpPr txBox="1"/>
          <p:nvPr/>
        </p:nvSpPr>
        <p:spPr>
          <a:xfrm>
            <a:off x="9599944" y="888592"/>
            <a:ext cx="2483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Standardized rates per year for 100.000 women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5F87A8-1E40-D3FD-03CB-FB6E99DA7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969" y="366290"/>
            <a:ext cx="213378" cy="31244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DCAC22-F374-2284-B111-770E4E877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232" y="6183930"/>
            <a:ext cx="327688" cy="2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35BD5B0-1C33-4884-CF34-F2DAC8AE7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229" y="3947124"/>
            <a:ext cx="3105536" cy="239610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0F0B557-3360-8850-5BF0-0A5D25F763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92" t="305" b="-1"/>
          <a:stretch/>
        </p:blipFill>
        <p:spPr>
          <a:xfrm>
            <a:off x="568460" y="1390584"/>
            <a:ext cx="2861395" cy="236290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05A2479-BD9B-4EC5-F8CF-4176FD936B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475"/>
          <a:stretch/>
        </p:blipFill>
        <p:spPr>
          <a:xfrm>
            <a:off x="3891736" y="1416279"/>
            <a:ext cx="2875076" cy="234751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597F0D6E-0584-D25A-4D3B-52926DC981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223"/>
          <a:stretch/>
        </p:blipFill>
        <p:spPr>
          <a:xfrm>
            <a:off x="7642660" y="1439487"/>
            <a:ext cx="2952582" cy="23243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2795A32-5D19-4B77-561B-AC8602DD8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463" y="425631"/>
            <a:ext cx="9922764" cy="1294228"/>
          </a:xfrm>
        </p:spPr>
        <p:txBody>
          <a:bodyPr>
            <a:normAutofit/>
          </a:bodyPr>
          <a:lstStyle/>
          <a:p>
            <a:r>
              <a:rPr lang="en-GB" sz="2800" dirty="0"/>
              <a:t>Standardized suicide rates per year for 100.000 women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41A5D5-D025-1FD1-ABBE-43E93F5817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806" b="10539"/>
          <a:stretch/>
        </p:blipFill>
        <p:spPr>
          <a:xfrm>
            <a:off x="10858435" y="3209641"/>
            <a:ext cx="845272" cy="145868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7D2E524-FC2B-06D5-50BC-059710918E75}"/>
              </a:ext>
            </a:extLst>
          </p:cNvPr>
          <p:cNvSpPr txBox="1"/>
          <p:nvPr/>
        </p:nvSpPr>
        <p:spPr>
          <a:xfrm>
            <a:off x="755653" y="32987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1888-1892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F6BD40-6970-73BA-5B04-06D5BD91CAC3}"/>
              </a:ext>
            </a:extLst>
          </p:cNvPr>
          <p:cNvSpPr txBox="1"/>
          <p:nvPr/>
        </p:nvSpPr>
        <p:spPr>
          <a:xfrm>
            <a:off x="4074895" y="32987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1898-1902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CB2384-1119-3195-2006-A05AC94BEDF9}"/>
              </a:ext>
            </a:extLst>
          </p:cNvPr>
          <p:cNvSpPr txBox="1"/>
          <p:nvPr/>
        </p:nvSpPr>
        <p:spPr>
          <a:xfrm>
            <a:off x="7905853" y="3298764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1908-1912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CB3534F-CFE1-D2C1-3FFC-80DAF2C5C868}"/>
              </a:ext>
            </a:extLst>
          </p:cNvPr>
          <p:cNvSpPr txBox="1"/>
          <p:nvPr/>
        </p:nvSpPr>
        <p:spPr>
          <a:xfrm>
            <a:off x="635009" y="6319405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1919-1922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3990B30-F12D-B31C-FA00-C7F75CF9E6A1}"/>
              </a:ext>
            </a:extLst>
          </p:cNvPr>
          <p:cNvSpPr txBox="1"/>
          <p:nvPr/>
        </p:nvSpPr>
        <p:spPr>
          <a:xfrm>
            <a:off x="4339242" y="6319405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1928-1932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7FD346-8A23-F83A-BBEA-926978E868D2}"/>
              </a:ext>
            </a:extLst>
          </p:cNvPr>
          <p:cNvSpPr/>
          <p:nvPr/>
        </p:nvSpPr>
        <p:spPr>
          <a:xfrm>
            <a:off x="4109042" y="3004451"/>
            <a:ext cx="454110" cy="236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960995-1F23-F6CE-9D03-22AD1B854C6B}"/>
              </a:ext>
            </a:extLst>
          </p:cNvPr>
          <p:cNvSpPr/>
          <p:nvPr/>
        </p:nvSpPr>
        <p:spPr>
          <a:xfrm>
            <a:off x="9673587" y="3712597"/>
            <a:ext cx="454110" cy="236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5517D4-2C30-DA3D-F8CC-C1191F4CF85B}"/>
              </a:ext>
            </a:extLst>
          </p:cNvPr>
          <p:cNvSpPr/>
          <p:nvPr/>
        </p:nvSpPr>
        <p:spPr>
          <a:xfrm>
            <a:off x="6287787" y="3630923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37A6D2-C775-8467-1549-455E35A7D5DC}"/>
              </a:ext>
            </a:extLst>
          </p:cNvPr>
          <p:cNvSpPr/>
          <p:nvPr/>
        </p:nvSpPr>
        <p:spPr>
          <a:xfrm>
            <a:off x="2732858" y="3673239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8B285A-60B6-DBD8-80F3-774A7551DA33}"/>
              </a:ext>
            </a:extLst>
          </p:cNvPr>
          <p:cNvSpPr/>
          <p:nvPr/>
        </p:nvSpPr>
        <p:spPr>
          <a:xfrm>
            <a:off x="9759127" y="6506564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523E17-D46F-7CEF-78EC-DE8D1EB8915C}"/>
              </a:ext>
            </a:extLst>
          </p:cNvPr>
          <p:cNvSpPr/>
          <p:nvPr/>
        </p:nvSpPr>
        <p:spPr>
          <a:xfrm>
            <a:off x="6347586" y="6495879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C20E7F-7E97-77FC-EF04-733D7B61D62C}"/>
              </a:ext>
            </a:extLst>
          </p:cNvPr>
          <p:cNvSpPr/>
          <p:nvPr/>
        </p:nvSpPr>
        <p:spPr>
          <a:xfrm>
            <a:off x="2621583" y="6555864"/>
            <a:ext cx="283030" cy="265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8799D88-2C7E-3D0B-3F4D-8A035A2F051E}"/>
              </a:ext>
            </a:extLst>
          </p:cNvPr>
          <p:cNvSpPr txBox="1"/>
          <p:nvPr/>
        </p:nvSpPr>
        <p:spPr>
          <a:xfrm>
            <a:off x="8236672" y="6311213"/>
            <a:ext cx="14369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1945-1949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31D7C2-C7C4-F1BB-C0B7-F8C4468E564F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42661" y="3963073"/>
            <a:ext cx="2952581" cy="23659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53864A-A670-E3EB-F2FB-4AA5511224C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0902" y="3963553"/>
            <a:ext cx="2977078" cy="236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62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ECBF3-F165-B39F-3F13-8964394F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59971"/>
            <a:ext cx="9922764" cy="1524502"/>
          </a:xfrm>
        </p:spPr>
        <p:txBody>
          <a:bodyPr/>
          <a:lstStyle/>
          <a:p>
            <a:r>
              <a:rPr lang="fr-FR" dirty="0"/>
              <a:t>To do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2A3F2-87E1-97E9-2BC4-07EF8C8BA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03344"/>
            <a:ext cx="9922764" cy="3838722"/>
          </a:xfrm>
        </p:spPr>
        <p:txBody>
          <a:bodyPr>
            <a:normAutofit/>
          </a:bodyPr>
          <a:lstStyle/>
          <a:p>
            <a:r>
              <a:rPr lang="en-GB" sz="2400" dirty="0"/>
              <a:t>Analysis about profession and civil status</a:t>
            </a:r>
          </a:p>
          <a:p>
            <a:endParaRPr lang="en-GB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989463-712C-FD3B-E10B-38F0AB2E73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443"/>
          <a:stretch/>
        </p:blipFill>
        <p:spPr>
          <a:xfrm>
            <a:off x="8175" y="2548893"/>
            <a:ext cx="12082685" cy="430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1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C77597-B8D2-1EBE-E1C9-09654770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33</a:t>
            </a:fld>
            <a:endParaRPr lang="en-US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A40DDB5-BCF9-E5F5-BB57-ED180156E4FF}"/>
              </a:ext>
            </a:extLst>
          </p:cNvPr>
          <p:cNvSpPr txBox="1">
            <a:spLocks/>
          </p:cNvSpPr>
          <p:nvPr/>
        </p:nvSpPr>
        <p:spPr>
          <a:xfrm>
            <a:off x="1240536" y="1858616"/>
            <a:ext cx="9922764" cy="4580283"/>
          </a:xfrm>
          <a:prstGeom prst="rect">
            <a:avLst/>
          </a:prstGeom>
        </p:spPr>
        <p:txBody>
          <a:bodyPr vert="horz" lIns="91440" tIns="45720" rIns="91440" bIns="45720" numCol="2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2000" dirty="0"/>
              <a:t>Suicides: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Agricole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Commerciale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Industrielle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Intellectuelle ou libérale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Autres professions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2000" dirty="0" err="1"/>
              <a:t>Census</a:t>
            </a:r>
            <a:r>
              <a:rPr lang="fr-BE" sz="2000" dirty="0"/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Agriculture et forêts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Pêche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Industrie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Commerce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Professions libérales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Fonctions et emplois dépendants de l’Etat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Service de la maison, des biens et des   personnes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- Professions insuffisamment déterminées</a:t>
            </a:r>
          </a:p>
          <a:p>
            <a:pPr marL="0" indent="0">
              <a:buFont typeface="Neue Haas Grotesk Text Pro" panose="020B0504020202020204" pitchFamily="34" charset="0"/>
              <a:buNone/>
            </a:pPr>
            <a:endParaRPr lang="fr-BE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F459E78-A70C-F6DE-809D-6C3BD5D9A9FF}"/>
              </a:ext>
            </a:extLst>
          </p:cNvPr>
          <p:cNvSpPr txBox="1">
            <a:spLocks/>
          </p:cNvSpPr>
          <p:nvPr/>
        </p:nvSpPr>
        <p:spPr>
          <a:xfrm>
            <a:off x="1167649" y="629920"/>
            <a:ext cx="9208803" cy="107795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Neue Haas Grotesk Text Pro" panose="020B0504020202020204" pitchFamily="34" charset="0"/>
              <a:buNone/>
            </a:pPr>
            <a:r>
              <a:rPr lang="en-GB" sz="2000" b="1" dirty="0"/>
              <a:t>Difficulties: </a:t>
            </a:r>
          </a:p>
          <a:p>
            <a:pPr marL="0" indent="0">
              <a:buFont typeface="Neue Haas Grotesk Text Pro" panose="020B0504020202020204" pitchFamily="34" charset="0"/>
              <a:buNone/>
            </a:pPr>
            <a:r>
              <a:rPr lang="en-GB" dirty="0"/>
              <a:t>- Differences in the profession categorisation</a:t>
            </a:r>
          </a:p>
        </p:txBody>
      </p:sp>
    </p:spTree>
    <p:extLst>
      <p:ext uri="{BB962C8B-B14F-4D97-AF65-F5344CB8AC3E}">
        <p14:creationId xmlns:p14="http://schemas.microsoft.com/office/powerpoint/2010/main" val="424338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9506EF-CE1C-1D8B-D201-41A82E00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649" y="629920"/>
            <a:ext cx="9208803" cy="1077954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GB" sz="2000" b="1" dirty="0"/>
              <a:t>Difficulties: </a:t>
            </a:r>
          </a:p>
          <a:p>
            <a:pPr marL="0" indent="0">
              <a:buNone/>
            </a:pPr>
            <a:r>
              <a:rPr lang="en-GB" dirty="0"/>
              <a:t>- Differences in the profession categorisation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C77597-B8D2-1EBE-E1C9-09654770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34</a:t>
            </a:fld>
            <a:endParaRPr lang="en-US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A40DDB5-BCF9-E5F5-BB57-ED180156E4FF}"/>
              </a:ext>
            </a:extLst>
          </p:cNvPr>
          <p:cNvSpPr txBox="1">
            <a:spLocks/>
          </p:cNvSpPr>
          <p:nvPr/>
        </p:nvSpPr>
        <p:spPr>
          <a:xfrm>
            <a:off x="1240536" y="1858617"/>
            <a:ext cx="9922764" cy="3790343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2200" dirty="0"/>
              <a:t>Suicides: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rgbClr val="04962A"/>
                </a:solidFill>
              </a:rPr>
              <a:t>- Agricole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rgbClr val="0070C0"/>
                </a:solidFill>
              </a:rPr>
              <a:t>- Commerciale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chemeClr val="accent1">
                    <a:lumMod val="75000"/>
                  </a:schemeClr>
                </a:solidFill>
              </a:rPr>
              <a:t>- Industrielle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chemeClr val="accent2"/>
                </a:solidFill>
              </a:rPr>
              <a:t>- Intellectuelle ou libérale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/>
              <a:t>- Autres professions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2200" dirty="0" err="1"/>
              <a:t>Census</a:t>
            </a:r>
            <a:r>
              <a:rPr lang="fr-BE" sz="2200" dirty="0"/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rgbClr val="04962A"/>
                </a:solidFill>
              </a:rPr>
              <a:t>- Agriculture et forêts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/>
              <a:t>- Pêche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chemeClr val="accent1">
                    <a:lumMod val="75000"/>
                  </a:schemeClr>
                </a:solidFill>
              </a:rPr>
              <a:t>- Industrie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rgbClr val="0070C0"/>
                </a:solidFill>
              </a:rPr>
              <a:t>- Commerce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>
                <a:solidFill>
                  <a:schemeClr val="accent2"/>
                </a:solidFill>
              </a:rPr>
              <a:t>- Professions libérales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/>
              <a:t>- Fonctions et emplois dépendants de l’Etat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/>
              <a:t>- Service de la maison, des biens et des   personnes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Neue Haas Grotesk Text Pro" panose="020B0504020202020204" pitchFamily="34" charset="0"/>
              <a:buNone/>
            </a:pPr>
            <a:r>
              <a:rPr lang="fr-BE" sz="1900" dirty="0"/>
              <a:t>- Professions insuffisamment déterminées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1E9F1C82-3B44-F001-A284-C0517AEBB80B}"/>
              </a:ext>
            </a:extLst>
          </p:cNvPr>
          <p:cNvSpPr txBox="1">
            <a:spLocks/>
          </p:cNvSpPr>
          <p:nvPr/>
        </p:nvSpPr>
        <p:spPr>
          <a:xfrm>
            <a:off x="1167648" y="5473312"/>
            <a:ext cx="9208803" cy="107795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Neue Haas Grotesk Text Pro" panose="020B0504020202020204" pitchFamily="34" charset="0"/>
              <a:buNone/>
            </a:pPr>
            <a:r>
              <a:rPr lang="en-GB" dirty="0"/>
              <a:t>- Definition of categories: aidants?</a:t>
            </a:r>
          </a:p>
          <a:p>
            <a:pPr marL="0" indent="0">
              <a:buFont typeface="Neue Haas Grotesk Text Pro" panose="020B0504020202020204" pitchFamily="34" charset="0"/>
              <a:buNone/>
            </a:pPr>
            <a:r>
              <a:rPr lang="en-GB" dirty="0"/>
              <a:t>- Women </a:t>
            </a:r>
          </a:p>
        </p:txBody>
      </p:sp>
    </p:spTree>
    <p:extLst>
      <p:ext uri="{BB962C8B-B14F-4D97-AF65-F5344CB8AC3E}">
        <p14:creationId xmlns:p14="http://schemas.microsoft.com/office/powerpoint/2010/main" val="402632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C5110C-AEB9-B8C2-E862-261FF6F1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983EF9BC-6555-134B-37BE-F828A74BF4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603652"/>
              </p:ext>
            </p:extLst>
          </p:nvPr>
        </p:nvGraphicFramePr>
        <p:xfrm>
          <a:off x="782320" y="992358"/>
          <a:ext cx="10932160" cy="5215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6420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D1D8E3-1F1A-201F-F90D-5E6CAC15E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D530F892-5F6E-FA9E-4801-3E93026194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551643"/>
              </p:ext>
            </p:extLst>
          </p:nvPr>
        </p:nvGraphicFramePr>
        <p:xfrm>
          <a:off x="1087438" y="966952"/>
          <a:ext cx="9923462" cy="5319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9884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ECBF3-F165-B39F-3F13-8964394F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59971"/>
            <a:ext cx="9922764" cy="1524502"/>
          </a:xfrm>
        </p:spPr>
        <p:txBody>
          <a:bodyPr/>
          <a:lstStyle/>
          <a:p>
            <a:r>
              <a:rPr lang="fr-FR" dirty="0"/>
              <a:t>To do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2A3F2-87E1-97E9-2BC4-07EF8C8BA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03344"/>
            <a:ext cx="9922764" cy="3838722"/>
          </a:xfrm>
        </p:spPr>
        <p:txBody>
          <a:bodyPr>
            <a:normAutofit/>
          </a:bodyPr>
          <a:lstStyle/>
          <a:p>
            <a:r>
              <a:rPr lang="en-GB" sz="2400" dirty="0"/>
              <a:t>Analysis about profession and civil status</a:t>
            </a:r>
          </a:p>
          <a:p>
            <a:r>
              <a:rPr lang="en-GB" sz="2400" dirty="0"/>
              <a:t>Get population statistics at the municipality level to make more precise maps</a:t>
            </a:r>
          </a:p>
          <a:p>
            <a:endParaRPr lang="en-GB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331A97-F5BB-0E55-B312-43C40C2F7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359" y="3470829"/>
            <a:ext cx="3870961" cy="31664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751D2B-9610-BDDB-E9C3-313BEF1B0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4160880" cy="3208298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E575E49-C531-E346-2133-D0623448E57D}"/>
              </a:ext>
            </a:extLst>
          </p:cNvPr>
          <p:cNvCxnSpPr/>
          <p:nvPr/>
        </p:nvCxnSpPr>
        <p:spPr>
          <a:xfrm>
            <a:off x="5516880" y="5054063"/>
            <a:ext cx="89916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61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ECBF3-F165-B39F-3F13-8964394F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59971"/>
            <a:ext cx="9922764" cy="1524502"/>
          </a:xfrm>
        </p:spPr>
        <p:txBody>
          <a:bodyPr/>
          <a:lstStyle/>
          <a:p>
            <a:r>
              <a:rPr lang="fr-FR" dirty="0"/>
              <a:t>To do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2A3F2-87E1-97E9-2BC4-07EF8C8BA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07698"/>
            <a:ext cx="9922764" cy="3838722"/>
          </a:xfrm>
        </p:spPr>
        <p:txBody>
          <a:bodyPr>
            <a:normAutofit/>
          </a:bodyPr>
          <a:lstStyle/>
          <a:p>
            <a:r>
              <a:rPr lang="en-GB" sz="2400" dirty="0"/>
              <a:t>Analysis about profession and civil status</a:t>
            </a:r>
          </a:p>
          <a:p>
            <a:r>
              <a:rPr lang="en-GB" sz="2400" dirty="0"/>
              <a:t>Get population statistics at the municipality level to make more precise maps</a:t>
            </a:r>
          </a:p>
          <a:p>
            <a:r>
              <a:rPr lang="en-GB" sz="2400" dirty="0"/>
              <a:t>Spatial analysis</a:t>
            </a:r>
          </a:p>
          <a:p>
            <a:r>
              <a:rPr lang="en-GB" sz="2400" dirty="0"/>
              <a:t>Use individual data from some municipalities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8768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D268ACB-B33C-A276-CB21-58503CD24D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11" r="1683"/>
          <a:stretch/>
        </p:blipFill>
        <p:spPr>
          <a:xfrm>
            <a:off x="0" y="0"/>
            <a:ext cx="7630886" cy="49501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CDA470-9812-CA42-CC2C-75D2259A60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31"/>
          <a:stretch/>
        </p:blipFill>
        <p:spPr>
          <a:xfrm>
            <a:off x="6013812" y="4404146"/>
            <a:ext cx="6178188" cy="245385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56CAA81-E78E-5F69-513C-13FE0A307B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24" t="40684" r="135" b="42902"/>
          <a:stretch/>
        </p:blipFill>
        <p:spPr>
          <a:xfrm>
            <a:off x="1333015" y="5631073"/>
            <a:ext cx="4669914" cy="8347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F3E804-AD6A-10CC-D5AD-30E194FAE893}"/>
              </a:ext>
            </a:extLst>
          </p:cNvPr>
          <p:cNvSpPr/>
          <p:nvPr/>
        </p:nvSpPr>
        <p:spPr>
          <a:xfrm>
            <a:off x="6002929" y="5265848"/>
            <a:ext cx="6178188" cy="48985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166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Publication, bibliothèque, intérieur, fournitures de bureau&#10;&#10;Description générée automatiquement">
            <a:extLst>
              <a:ext uri="{FF2B5EF4-FFF2-40B4-BE49-F238E27FC236}">
                <a16:creationId xmlns:a16="http://schemas.microsoft.com/office/drawing/2014/main" id="{5C5C74B7-A2F3-6AD6-0259-D8FE82120C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7000"/>
          </a:blip>
          <a:srcRect t="2937" b="126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007E89-E3C5-AD63-7D33-BD1462897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235569"/>
            <a:ext cx="12160331" cy="905608"/>
          </a:xfrm>
        </p:spPr>
        <p:txBody>
          <a:bodyPr/>
          <a:lstStyle/>
          <a:p>
            <a:pPr algn="ctr"/>
            <a:r>
              <a:rPr lang="en-GB" dirty="0"/>
              <a:t>Data collection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2885882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06E09B5-F447-06E1-F53D-7B8FA2DC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28302" cy="53122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C47F49-4724-0AFD-6079-76E932000C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90" r="3089"/>
          <a:stretch/>
        </p:blipFill>
        <p:spPr>
          <a:xfrm>
            <a:off x="6387218" y="3287486"/>
            <a:ext cx="5804782" cy="35705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BABCB0-4507-201C-4AB1-A03426A6C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43" t="35418" r="5475" b="47322"/>
          <a:stretch/>
        </p:blipFill>
        <p:spPr>
          <a:xfrm>
            <a:off x="468087" y="5301342"/>
            <a:ext cx="5904559" cy="155665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C0F3F29D-7081-F39F-3967-158891416624}"/>
              </a:ext>
            </a:extLst>
          </p:cNvPr>
          <p:cNvSpPr/>
          <p:nvPr/>
        </p:nvSpPr>
        <p:spPr>
          <a:xfrm rot="398469">
            <a:off x="4310191" y="6311830"/>
            <a:ext cx="1817498" cy="44255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29B924-92C5-6961-0A06-33865AAD42BA}"/>
              </a:ext>
            </a:extLst>
          </p:cNvPr>
          <p:cNvSpPr/>
          <p:nvPr/>
        </p:nvSpPr>
        <p:spPr>
          <a:xfrm rot="247880">
            <a:off x="6390249" y="4449526"/>
            <a:ext cx="5804782" cy="46298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20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ECBF3-F165-B39F-3F13-8964394F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59971"/>
            <a:ext cx="9922764" cy="1524502"/>
          </a:xfrm>
        </p:spPr>
        <p:txBody>
          <a:bodyPr/>
          <a:lstStyle/>
          <a:p>
            <a:r>
              <a:rPr lang="fr-FR" dirty="0"/>
              <a:t>To do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2A3F2-87E1-97E9-2BC4-07EF8C8BA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07698"/>
            <a:ext cx="9922764" cy="3838722"/>
          </a:xfrm>
        </p:spPr>
        <p:txBody>
          <a:bodyPr>
            <a:normAutofit/>
          </a:bodyPr>
          <a:lstStyle/>
          <a:p>
            <a:r>
              <a:rPr lang="en-GB" sz="2400" dirty="0"/>
              <a:t>Analysis about profession and civil status</a:t>
            </a:r>
          </a:p>
          <a:p>
            <a:r>
              <a:rPr lang="en-GB" sz="2400" dirty="0"/>
              <a:t>Get population statistics at the municipality level to make more precise maps</a:t>
            </a:r>
          </a:p>
          <a:p>
            <a:r>
              <a:rPr lang="en-GB" sz="2400" dirty="0"/>
              <a:t>Spatial analysis</a:t>
            </a:r>
          </a:p>
          <a:p>
            <a:r>
              <a:rPr lang="en-GB" sz="2400" dirty="0"/>
              <a:t>Use individual data from some municipalities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488724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CDBC005-9EC8-6E71-6ED9-8929C6D5A68F}"/>
              </a:ext>
            </a:extLst>
          </p:cNvPr>
          <p:cNvSpPr txBox="1"/>
          <p:nvPr/>
        </p:nvSpPr>
        <p:spPr>
          <a:xfrm>
            <a:off x="339873" y="6231333"/>
            <a:ext cx="501947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/>
              <a:t>audrey.plavsic@uclouvain.be</a:t>
            </a:r>
            <a:endParaRPr lang="fr-BE" sz="2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DC2AC4-6471-182E-19B7-2A86F5CD98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37" y="826256"/>
            <a:ext cx="10500726" cy="5205487"/>
          </a:xfrm>
          <a:prstGeom prst="rect">
            <a:avLst/>
          </a:prstGeom>
        </p:spPr>
      </p:pic>
      <p:pic>
        <p:nvPicPr>
          <p:cNvPr id="7" name="Afbeelding 5" descr="Afbeelding met tekst, licht&#10;&#10;Automatisch gegenereerde beschrijving">
            <a:extLst>
              <a:ext uri="{FF2B5EF4-FFF2-40B4-BE49-F238E27FC236}">
                <a16:creationId xmlns:a16="http://schemas.microsoft.com/office/drawing/2014/main" id="{098B9E84-FB23-6255-8E3A-7C2B8895F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4516" y="5821065"/>
            <a:ext cx="1379594" cy="820535"/>
          </a:xfrm>
          <a:prstGeom prst="rect">
            <a:avLst/>
          </a:prstGeom>
        </p:spPr>
      </p:pic>
      <p:pic>
        <p:nvPicPr>
          <p:cNvPr id="8" name="Image 7" descr="Une image contenant Graphique, Police, graphisme, conception&#10;&#10;Description générée automatiquement">
            <a:extLst>
              <a:ext uri="{FF2B5EF4-FFF2-40B4-BE49-F238E27FC236}">
                <a16:creationId xmlns:a16="http://schemas.microsoft.com/office/drawing/2014/main" id="{BBBA3739-1BB7-8BF4-1DE4-25A9F34BF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110" y="5679191"/>
            <a:ext cx="1545994" cy="1104281"/>
          </a:xfrm>
          <a:prstGeom prst="rect">
            <a:avLst/>
          </a:prstGeom>
        </p:spPr>
      </p:pic>
      <p:pic>
        <p:nvPicPr>
          <p:cNvPr id="10" name="Image 9" descr="Une image contenant Police, logo, texte, Graphique&#10;&#10;Description générée automatiquement">
            <a:extLst>
              <a:ext uri="{FF2B5EF4-FFF2-40B4-BE49-F238E27FC236}">
                <a16:creationId xmlns:a16="http://schemas.microsoft.com/office/drawing/2014/main" id="{D994668F-5339-751B-2893-B827F1A95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954230"/>
            <a:ext cx="2396404" cy="55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38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B699E89-F7EC-00AC-0AB4-442140E2D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028" y="490679"/>
            <a:ext cx="7206343" cy="626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3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726E38A-1343-B508-C388-0389C83D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35" y="0"/>
            <a:ext cx="10673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13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2B66543E-C5C8-CD6F-7879-1A091A1CF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28" y="0"/>
            <a:ext cx="10717744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6633E7-9D6F-E587-C238-BA42B6C5DCB4}"/>
              </a:ext>
            </a:extLst>
          </p:cNvPr>
          <p:cNvSpPr/>
          <p:nvPr/>
        </p:nvSpPr>
        <p:spPr>
          <a:xfrm>
            <a:off x="2590800" y="457200"/>
            <a:ext cx="8702040" cy="103632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5B6B1B-A87D-2377-11FD-2A1A11408186}"/>
              </a:ext>
            </a:extLst>
          </p:cNvPr>
          <p:cNvSpPr/>
          <p:nvPr/>
        </p:nvSpPr>
        <p:spPr>
          <a:xfrm>
            <a:off x="1417320" y="1691640"/>
            <a:ext cx="1173480" cy="516636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A20D15-D0F7-9EF0-8666-97B425CE355F}"/>
              </a:ext>
            </a:extLst>
          </p:cNvPr>
          <p:cNvSpPr/>
          <p:nvPr/>
        </p:nvSpPr>
        <p:spPr>
          <a:xfrm>
            <a:off x="2590800" y="1493520"/>
            <a:ext cx="853440" cy="24384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899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959CBC-B42F-34B7-4F95-2788BA6E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8</a:t>
            </a:fld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B9F6662-400A-6409-EECA-04034E692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0221" b="11098"/>
          <a:stretch/>
        </p:blipFill>
        <p:spPr>
          <a:xfrm>
            <a:off x="456999" y="267630"/>
            <a:ext cx="11278001" cy="57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48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41A8E-2E48-15EC-5422-6D529876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892629"/>
            <a:ext cx="9922764" cy="1491844"/>
          </a:xfrm>
        </p:spPr>
        <p:txBody>
          <a:bodyPr/>
          <a:lstStyle/>
          <a:p>
            <a:r>
              <a:rPr lang="en-GB" sz="3600" dirty="0"/>
              <a:t>Method 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4C39F5-080E-0465-4A97-1B851395F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17914"/>
            <a:ext cx="9922764" cy="4468586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/>
              <a:t>Suicides by municipalities (2617 in 1900), aggregated by districts (41 in 1900) by age groups and sex</a:t>
            </a:r>
          </a:p>
          <a:p>
            <a:r>
              <a:rPr lang="en-GB" sz="2000" dirty="0"/>
              <a:t>Districts population : censuses 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1890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1900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1910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1920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1930</a:t>
            </a:r>
          </a:p>
          <a:p>
            <a:pPr lvl="1">
              <a:spcBef>
                <a:spcPts val="0"/>
              </a:spcBef>
            </a:pPr>
            <a:r>
              <a:rPr lang="en-GB" sz="2000" dirty="0"/>
              <a:t>1947</a:t>
            </a:r>
          </a:p>
          <a:p>
            <a:r>
              <a:rPr lang="en-GB" sz="2000" dirty="0"/>
              <a:t>Direct standardisation by age : population of Belgium in 1910, by sex</a:t>
            </a:r>
          </a:p>
          <a:p>
            <a:pPr marL="0" indent="0">
              <a:buNone/>
            </a:pPr>
            <a:r>
              <a:rPr lang="en-GB" sz="2000" dirty="0">
                <a:sym typeface="Wingdings" panose="05000000000000000000" pitchFamily="2" charset="2"/>
              </a:rPr>
              <a:t>	  eliminates age structure effects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60561227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INEQKILL">
      <a:dk1>
        <a:srgbClr val="003049"/>
      </a:dk1>
      <a:lt1>
        <a:srgbClr val="FFFFFF"/>
      </a:lt1>
      <a:dk2>
        <a:srgbClr val="4F4F4F"/>
      </a:dk2>
      <a:lt2>
        <a:srgbClr val="EAE2B7"/>
      </a:lt2>
      <a:accent1>
        <a:srgbClr val="D62828"/>
      </a:accent1>
      <a:accent2>
        <a:srgbClr val="F77F00"/>
      </a:accent2>
      <a:accent3>
        <a:srgbClr val="FCBF49"/>
      </a:accent3>
      <a:accent4>
        <a:srgbClr val="EAE2B7"/>
      </a:accent4>
      <a:accent5>
        <a:srgbClr val="003049"/>
      </a:accent5>
      <a:accent6>
        <a:srgbClr val="D62828"/>
      </a:accent6>
      <a:hlink>
        <a:srgbClr val="F77F00"/>
      </a:hlink>
      <a:folHlink>
        <a:srgbClr val="FCBF49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0869f1-f505-42dc-b37a-2d51072bb52a">
      <Terms xmlns="http://schemas.microsoft.com/office/infopath/2007/PartnerControls"/>
    </lcf76f155ced4ddcb4097134ff3c332f>
    <TaxCatchAll xmlns="718b86ef-a1c8-4089-9053-385c98f614b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CDFE6D0D1C7B4384820DA52E50F688" ma:contentTypeVersion="10" ma:contentTypeDescription="Een nieuw document maken." ma:contentTypeScope="" ma:versionID="31976999be4c9164a229a0e8a6068fc7">
  <xsd:schema xmlns:xsd="http://www.w3.org/2001/XMLSchema" xmlns:xs="http://www.w3.org/2001/XMLSchema" xmlns:p="http://schemas.microsoft.com/office/2006/metadata/properties" xmlns:ns2="930869f1-f505-42dc-b37a-2d51072bb52a" xmlns:ns3="718b86ef-a1c8-4089-9053-385c98f614b9" targetNamespace="http://schemas.microsoft.com/office/2006/metadata/properties" ma:root="true" ma:fieldsID="b2385306500bb8ee2e318086678c71f4" ns2:_="" ns3:_="">
    <xsd:import namespace="930869f1-f505-42dc-b37a-2d51072bb52a"/>
    <xsd:import namespace="718b86ef-a1c8-4089-9053-385c98f614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0869f1-f505-42dc-b37a-2d51072bb5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50a49bc4-c9e0-412a-b7e2-852193553b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b86ef-a1c8-4089-9053-385c98f614b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918ab6d-cfbe-4ba6-b010-fdf8ece45326}" ma:internalName="TaxCatchAll" ma:showField="CatchAllData" ma:web="718b86ef-a1c8-4089-9053-385c98f614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D24393-BD17-40A8-B324-002522390A0A}">
  <ds:schemaRefs>
    <ds:schemaRef ds:uri="930869f1-f505-42dc-b37a-2d51072bb52a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718b86ef-a1c8-4089-9053-385c98f614b9"/>
  </ds:schemaRefs>
</ds:datastoreItem>
</file>

<file path=customXml/itemProps2.xml><?xml version="1.0" encoding="utf-8"?>
<ds:datastoreItem xmlns:ds="http://schemas.openxmlformats.org/officeDocument/2006/customXml" ds:itemID="{61556441-B1CB-4ABC-822E-A28F7D903B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0869f1-f505-42dc-b37a-2d51072bb52a"/>
    <ds:schemaRef ds:uri="718b86ef-a1c8-4089-9053-385c98f614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9061A6-304D-489B-B4F2-2893BB27E8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3512</TotalTime>
  <Words>759</Words>
  <Application>Microsoft Office PowerPoint</Application>
  <PresentationFormat>Grand écran</PresentationFormat>
  <Paragraphs>164</Paragraphs>
  <Slides>42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7" baseType="lpstr">
      <vt:lpstr>Arial</vt:lpstr>
      <vt:lpstr>Calibri</vt:lpstr>
      <vt:lpstr>Neue Haas Grotesk Text Pro</vt:lpstr>
      <vt:lpstr>Wingdings</vt:lpstr>
      <vt:lpstr>BjornVTI</vt:lpstr>
      <vt:lpstr>Suicides in Belgium from the 19th to the 20th century : a spatial analysis</vt:lpstr>
      <vt:lpstr>Research questions</vt:lpstr>
      <vt:lpstr>Literature on suicide risk factors</vt:lpstr>
      <vt:lpstr>Data collection &amp; methods</vt:lpstr>
      <vt:lpstr>Présentation PowerPoint</vt:lpstr>
      <vt:lpstr>Présentation PowerPoint</vt:lpstr>
      <vt:lpstr>Présentation PowerPoint</vt:lpstr>
      <vt:lpstr>Présentation PowerPoint</vt:lpstr>
      <vt:lpstr>Method </vt:lpstr>
      <vt:lpstr>Descriptive statistics</vt:lpstr>
      <vt:lpstr>Sample</vt:lpstr>
      <vt:lpstr>Distribution of suicides by cause in Belgium (1886-1966)</vt:lpstr>
      <vt:lpstr>Présentation PowerPoint</vt:lpstr>
      <vt:lpstr>Direct standardisation rates of suicides in Belgium for 100.000 inhabitants per year </vt:lpstr>
      <vt:lpstr>Direct standardisation rates of suicides by age groups in Belgium for 100.000 men</vt:lpstr>
      <vt:lpstr>Direct standardisation rates of suicides by age groups in Belgium for 100.000 women</vt:lpstr>
      <vt:lpstr>Spatial analysis</vt:lpstr>
      <vt:lpstr>Suicides in Belgium : men 1888-1892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Standardized suicide rates per year for 100.000 men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Standardized suicide rates per year for 100.000 women</vt:lpstr>
      <vt:lpstr>To do</vt:lpstr>
      <vt:lpstr>Présentation PowerPoint</vt:lpstr>
      <vt:lpstr>Présentation PowerPoint</vt:lpstr>
      <vt:lpstr>Présentation PowerPoint</vt:lpstr>
      <vt:lpstr>Présentation PowerPoint</vt:lpstr>
      <vt:lpstr>To do</vt:lpstr>
      <vt:lpstr>To do</vt:lpstr>
      <vt:lpstr>Présentation PowerPoint</vt:lpstr>
      <vt:lpstr>Présentation PowerPoint</vt:lpstr>
      <vt:lpstr>To do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Ineqkill: HOW INEQUALITY KILLS</dc:title>
  <dc:creator>audrey.plavsic@uclouvain.be</dc:creator>
  <cp:lastModifiedBy>Audrey Plavsic</cp:lastModifiedBy>
  <cp:revision>71</cp:revision>
  <dcterms:created xsi:type="dcterms:W3CDTF">2023-02-07T08:45:08Z</dcterms:created>
  <dcterms:modified xsi:type="dcterms:W3CDTF">2024-03-27T09:51:26Z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0x010100D0CDFE6D0D1C7B4384820DA52E50F688</vt:lpwstr>
  </property>
</Properties>
</file>