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notesSlides/notesSlide1.xml" ContentType="application/vnd.openxmlformats-officedocument.presentationml.notesSlide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9" r:id="rId1"/>
  </p:sldMasterIdLst>
  <p:notesMasterIdLst>
    <p:notesMasterId r:id="rId38"/>
  </p:notesMasterIdLst>
  <p:handoutMasterIdLst>
    <p:handoutMasterId r:id="rId39"/>
  </p:handoutMasterIdLst>
  <p:sldIdLst>
    <p:sldId id="425" r:id="rId2"/>
    <p:sldId id="455" r:id="rId3"/>
    <p:sldId id="454" r:id="rId4"/>
    <p:sldId id="426" r:id="rId5"/>
    <p:sldId id="427" r:id="rId6"/>
    <p:sldId id="429" r:id="rId7"/>
    <p:sldId id="437" r:id="rId8"/>
    <p:sldId id="431" r:id="rId9"/>
    <p:sldId id="434" r:id="rId10"/>
    <p:sldId id="443" r:id="rId11"/>
    <p:sldId id="445" r:id="rId12"/>
    <p:sldId id="433" r:id="rId13"/>
    <p:sldId id="453" r:id="rId14"/>
    <p:sldId id="442" r:id="rId15"/>
    <p:sldId id="441" r:id="rId16"/>
    <p:sldId id="439" r:id="rId17"/>
    <p:sldId id="440" r:id="rId18"/>
    <p:sldId id="436" r:id="rId19"/>
    <p:sldId id="430" r:id="rId20"/>
    <p:sldId id="438" r:id="rId21"/>
    <p:sldId id="446" r:id="rId22"/>
    <p:sldId id="432" r:id="rId23"/>
    <p:sldId id="447" r:id="rId24"/>
    <p:sldId id="448" r:id="rId25"/>
    <p:sldId id="444" r:id="rId26"/>
    <p:sldId id="450" r:id="rId27"/>
    <p:sldId id="449" r:id="rId28"/>
    <p:sldId id="451" r:id="rId29"/>
    <p:sldId id="452" r:id="rId30"/>
    <p:sldId id="456" r:id="rId31"/>
    <p:sldId id="457" r:id="rId32"/>
    <p:sldId id="458" r:id="rId33"/>
    <p:sldId id="459" r:id="rId34"/>
    <p:sldId id="460" r:id="rId35"/>
    <p:sldId id="461" r:id="rId36"/>
    <p:sldId id="462" r:id="rId37"/>
  </p:sldIdLst>
  <p:sldSz cx="9144000" cy="6858000" type="screen4x3"/>
  <p:notesSz cx="6743700" cy="98552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04">
          <p15:clr>
            <a:srgbClr val="A4A3A4"/>
          </p15:clr>
        </p15:guide>
        <p15:guide id="2" pos="2124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99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Aucun style, aucune grill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17292A2E-F333-43FB-9621-5CBBE7FDCDCB}" styleName="Style léger 2 - Accentuation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F5AB1C69-6EDB-4FF4-983F-18BD219EF322}" styleName="Style moyen 2 - Accentuation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6242" autoAdjust="0"/>
  </p:normalViewPr>
  <p:slideViewPr>
    <p:cSldViewPr>
      <p:cViewPr varScale="1">
        <p:scale>
          <a:sx n="84" d="100"/>
          <a:sy n="84" d="100"/>
        </p:scale>
        <p:origin x="1382" y="8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66" d="100"/>
        <a:sy n="66" d="100"/>
      </p:scale>
      <p:origin x="0" y="-1204"/>
    </p:cViewPr>
  </p:sorterViewPr>
  <p:notesViewPr>
    <p:cSldViewPr>
      <p:cViewPr varScale="1">
        <p:scale>
          <a:sx n="49" d="100"/>
          <a:sy n="49" d="100"/>
        </p:scale>
        <p:origin x="-2664" y="-108"/>
      </p:cViewPr>
      <p:guideLst>
        <p:guide orient="horz" pos="3104"/>
        <p:guide pos="2124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85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22588" cy="492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24985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19525" y="0"/>
            <a:ext cx="2922588" cy="492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24986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361488"/>
            <a:ext cx="2922588" cy="492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24986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19525" y="9361488"/>
            <a:ext cx="2922588" cy="492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pPr>
              <a:defRPr/>
            </a:pPr>
            <a:fld id="{C3FC88DF-4DF2-43B5-AD0E-A978B71AD168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9728378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22588" cy="492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21113" y="0"/>
            <a:ext cx="2922587" cy="492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9421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08050" y="739775"/>
            <a:ext cx="4927600" cy="36957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898525" y="4681538"/>
            <a:ext cx="4946650" cy="4433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noProof="0"/>
              <a:t>Cliquez pour modifier les styles du texte du masque</a:t>
            </a:r>
          </a:p>
          <a:p>
            <a:pPr lvl="1"/>
            <a:r>
              <a:rPr lang="fr-FR" noProof="0"/>
              <a:t>Deuxième niveau</a:t>
            </a:r>
          </a:p>
          <a:p>
            <a:pPr lvl="2"/>
            <a:r>
              <a:rPr lang="fr-FR" noProof="0"/>
              <a:t>Troisième niveau</a:t>
            </a:r>
          </a:p>
          <a:p>
            <a:pPr lvl="3"/>
            <a:r>
              <a:rPr lang="fr-FR" noProof="0"/>
              <a:t>Quatrième niveau</a:t>
            </a:r>
          </a:p>
          <a:p>
            <a:pPr lvl="4"/>
            <a:r>
              <a:rPr lang="fr-FR" noProof="0"/>
              <a:t>Cinquième niveau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363075"/>
            <a:ext cx="2922588" cy="492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21113" y="9363075"/>
            <a:ext cx="2922587" cy="492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pPr>
              <a:defRPr/>
            </a:pPr>
            <a:fld id="{5FAC2D74-3A0B-4369-8F3F-621FE4A1301D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285119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 err="1"/>
              <a:t>I’ll</a:t>
            </a:r>
            <a:r>
              <a:rPr lang="fr-FR" dirty="0"/>
              <a:t> </a:t>
            </a:r>
            <a:r>
              <a:rPr lang="fr-FR" dirty="0" err="1"/>
              <a:t>addres</a:t>
            </a:r>
            <a:r>
              <a:rPr lang="fr-FR" dirty="0"/>
              <a:t> the issue of water </a:t>
            </a:r>
            <a:r>
              <a:rPr lang="fr-FR" dirty="0" err="1"/>
              <a:t>quality</a:t>
            </a:r>
            <a:r>
              <a:rPr lang="fr-FR" dirty="0"/>
              <a:t> in agricultural </a:t>
            </a:r>
            <a:r>
              <a:rPr lang="fr-FR" dirty="0" err="1"/>
              <a:t>systems</a:t>
            </a:r>
            <a:r>
              <a:rPr lang="fr-FR" dirty="0"/>
              <a:t> in </a:t>
            </a:r>
            <a:r>
              <a:rPr lang="fr-FR" dirty="0" err="1"/>
              <a:t>my</a:t>
            </a:r>
            <a:r>
              <a:rPr lang="fr-FR" dirty="0"/>
              <a:t> </a:t>
            </a:r>
            <a:r>
              <a:rPr lang="fr-FR" dirty="0" err="1"/>
              <a:t>presentation</a:t>
            </a:r>
            <a:r>
              <a:rPr lang="fr-FR" dirty="0"/>
              <a:t>. </a:t>
            </a:r>
          </a:p>
          <a:p>
            <a:endParaRPr lang="en-GB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5FAC2D74-3A0B-4369-8F3F-621FE4A1301D}" type="slidenum">
              <a:rPr lang="fr-FR" smtClean="0"/>
              <a:pPr>
                <a:defRPr/>
              </a:pPr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310780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fr-BE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fr-FR"/>
              <a:t>Modifiez le style des sous-titres du masque</a:t>
            </a:r>
            <a:endParaRPr lang="fr-BE"/>
          </a:p>
        </p:txBody>
      </p:sp>
      <p:sp>
        <p:nvSpPr>
          <p:cNvPr id="4" name="Rectangle 2052"/>
          <p:cNvSpPr>
            <a:spLocks noGrp="1" noChangeArrowheads="1"/>
          </p:cNvSpPr>
          <p:nvPr>
            <p:ph type="ftr" sz="quarter" idx="10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205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B9A824F-C003-42AC-861F-B3172C9680E7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832240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BE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4" name="Rectangle 2052"/>
          <p:cNvSpPr>
            <a:spLocks noGrp="1" noChangeArrowheads="1"/>
          </p:cNvSpPr>
          <p:nvPr>
            <p:ph type="ftr" sz="quarter" idx="10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205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32688F2-FB1D-4B1E-BA9D-1E4C327021AB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042808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fr-BE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4" name="Rectangle 2052"/>
          <p:cNvSpPr>
            <a:spLocks noGrp="1" noChangeArrowheads="1"/>
          </p:cNvSpPr>
          <p:nvPr>
            <p:ph type="ftr" sz="quarter" idx="10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205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6DA1C4E-1207-4DE3-81F9-4BFB6EA2C2EF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4167913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re et table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fr-BE"/>
          </a:p>
        </p:txBody>
      </p:sp>
      <p:sp>
        <p:nvSpPr>
          <p:cNvPr id="3" name="Espace réservé du tableau 2"/>
          <p:cNvSpPr>
            <a:spLocks noGrp="1"/>
          </p:cNvSpPr>
          <p:nvPr>
            <p:ph type="tbl" idx="1"/>
          </p:nvPr>
        </p:nvSpPr>
        <p:spPr>
          <a:xfrm>
            <a:off x="685800" y="1981200"/>
            <a:ext cx="7772400" cy="4114800"/>
          </a:xfrm>
        </p:spPr>
        <p:txBody>
          <a:bodyPr/>
          <a:lstStyle/>
          <a:p>
            <a:pPr lvl="0"/>
            <a:r>
              <a:rPr lang="fr-FR" noProof="0"/>
              <a:t>Cliquez sur l'icône pour ajouter un tableau</a:t>
            </a:r>
            <a:endParaRPr lang="fr-BE" noProof="0"/>
          </a:p>
        </p:txBody>
      </p:sp>
      <p:sp>
        <p:nvSpPr>
          <p:cNvPr id="4" name="Rectangle 2052"/>
          <p:cNvSpPr>
            <a:spLocks noGrp="1" noChangeArrowheads="1"/>
          </p:cNvSpPr>
          <p:nvPr>
            <p:ph type="ftr" sz="quarter" idx="10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205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897D3F9-5F51-4520-9623-A73C883A3C40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6643394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/>
          </p:nvPr>
        </p:nvSpPr>
        <p:spPr>
          <a:xfrm>
            <a:off x="685800" y="609600"/>
            <a:ext cx="7772400" cy="5486400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3" name="Rectangle 2052"/>
          <p:cNvSpPr>
            <a:spLocks noGrp="1" noChangeArrowheads="1"/>
          </p:cNvSpPr>
          <p:nvPr>
            <p:ph type="ftr" sz="quarter" idx="10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4" name="Rectangle 205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7A6868-AAEA-4CB8-A1F4-F13B8FA42B44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726917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4" name="Rectangle 2052"/>
          <p:cNvSpPr>
            <a:spLocks noGrp="1" noChangeArrowheads="1"/>
          </p:cNvSpPr>
          <p:nvPr>
            <p:ph type="ftr" sz="quarter" idx="10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205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8B5664C-1860-427D-9E11-538DA9ADB3EE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727849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/>
              <a:t>Modifiez le style du titre</a:t>
            </a:r>
            <a:endParaRPr lang="fr-BE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Rectangle 2052"/>
          <p:cNvSpPr>
            <a:spLocks noGrp="1" noChangeArrowheads="1"/>
          </p:cNvSpPr>
          <p:nvPr>
            <p:ph type="ftr" sz="quarter" idx="10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205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B488B02-91C1-4AB2-A22C-86760237E9D1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20215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5" name="Rectangle 2052"/>
          <p:cNvSpPr>
            <a:spLocks noGrp="1" noChangeArrowheads="1"/>
          </p:cNvSpPr>
          <p:nvPr>
            <p:ph type="ftr" sz="quarter" idx="10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205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9B95B48-8724-4BCA-ABBD-067C3F65C26E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772200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fr-FR"/>
              <a:t>Modifiez le style du titre</a:t>
            </a:r>
            <a:endParaRPr lang="fr-BE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7" name="Rectangle 2052"/>
          <p:cNvSpPr>
            <a:spLocks noGrp="1" noChangeArrowheads="1"/>
          </p:cNvSpPr>
          <p:nvPr>
            <p:ph type="ftr" sz="quarter" idx="10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8" name="Rectangle 205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4B5EDEF-8772-49DA-BF13-3FF875D785C3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295544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BE"/>
          </a:p>
        </p:txBody>
      </p:sp>
      <p:sp>
        <p:nvSpPr>
          <p:cNvPr id="3" name="Rectangle 2052"/>
          <p:cNvSpPr>
            <a:spLocks noGrp="1" noChangeArrowheads="1"/>
          </p:cNvSpPr>
          <p:nvPr>
            <p:ph type="ftr" sz="quarter" idx="10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4" name="Rectangle 205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16F70B5-3547-4323-8C9F-A1009F91D0CA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905442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052"/>
          <p:cNvSpPr>
            <a:spLocks noGrp="1" noChangeArrowheads="1"/>
          </p:cNvSpPr>
          <p:nvPr>
            <p:ph type="ftr" sz="quarter" idx="10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" name="Rectangle 205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FAADBD-4B11-40EC-8F5F-C2B046348B03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787985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Modifiez le style du titre</a:t>
            </a:r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Rectangle 2052"/>
          <p:cNvSpPr>
            <a:spLocks noGrp="1" noChangeArrowheads="1"/>
          </p:cNvSpPr>
          <p:nvPr>
            <p:ph type="ftr" sz="quarter" idx="10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205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C8D5B79-A095-4D9C-80C0-4BB1355FF8BF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197923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Modifiez le style du titre</a:t>
            </a:r>
            <a:endParaRPr lang="fr-BE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fr-FR" noProof="0"/>
              <a:t>Cliquez sur l'icône pour ajouter une image</a:t>
            </a:r>
            <a:endParaRPr lang="fr-BE" noProof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Rectangle 2052"/>
          <p:cNvSpPr>
            <a:spLocks noGrp="1" noChangeArrowheads="1"/>
          </p:cNvSpPr>
          <p:nvPr>
            <p:ph type="ftr" sz="quarter" idx="10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205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8088DBA-893F-4038-A288-F56814B0D7EF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237393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 userDrawn="1"/>
        </p:nvPicPr>
        <p:blipFill>
          <a:blip r:embed="rId15"/>
          <a:stretch>
            <a:fillRect/>
          </a:stretch>
        </p:blipFill>
        <p:spPr>
          <a:xfrm>
            <a:off x="0" y="2605678"/>
            <a:ext cx="9144000" cy="4253802"/>
          </a:xfrm>
          <a:prstGeom prst="rect">
            <a:avLst/>
          </a:prstGeom>
        </p:spPr>
      </p:pic>
      <p:sp>
        <p:nvSpPr>
          <p:cNvPr id="326658" name="Rectangle 2050"/>
          <p:cNvSpPr>
            <a:spLocks noGrp="1" noChangeArrowheads="1"/>
          </p:cNvSpPr>
          <p:nvPr>
            <p:ph type="title"/>
          </p:nvPr>
        </p:nvSpPr>
        <p:spPr bwMode="auto">
          <a:xfrm>
            <a:off x="677896" y="907305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 dirty="0"/>
              <a:t>Cliquez pour modifier le style du titre du masque</a:t>
            </a:r>
          </a:p>
        </p:txBody>
      </p:sp>
      <p:sp>
        <p:nvSpPr>
          <p:cNvPr id="1027" name="Rectangle 2051"/>
          <p:cNvSpPr>
            <a:spLocks noGrp="1" noChangeArrowheads="1"/>
          </p:cNvSpPr>
          <p:nvPr>
            <p:ph type="body" idx="1"/>
          </p:nvPr>
        </p:nvSpPr>
        <p:spPr bwMode="auto">
          <a:xfrm>
            <a:off x="677896" y="2278905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326661" name="Rectangle 205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892148" y="6393705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78C96636-6321-4667-A0E1-7175AA4B8A59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  <p:sp>
        <p:nvSpPr>
          <p:cNvPr id="5" name="Rectangle 4"/>
          <p:cNvSpPr/>
          <p:nvPr userDrawn="1"/>
        </p:nvSpPr>
        <p:spPr bwMode="auto">
          <a:xfrm>
            <a:off x="677896" y="678705"/>
            <a:ext cx="2237920" cy="2286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none" lIns="90000" tIns="46800" rIns="90000" bIns="4680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BE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99BBA243-5F88-44A5-8487-CA388EE3EE6F}"/>
              </a:ext>
            </a:extLst>
          </p:cNvPr>
          <p:cNvPicPr>
            <a:picLocks noChangeAspect="1"/>
          </p:cNvPicPr>
          <p:nvPr userDrawn="1"/>
        </p:nvPicPr>
        <p:blipFill>
          <a:blip r:embed="rId16"/>
          <a:stretch>
            <a:fillRect/>
          </a:stretch>
        </p:blipFill>
        <p:spPr>
          <a:xfrm>
            <a:off x="0" y="0"/>
            <a:ext cx="9144000" cy="925805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  <p:sldLayoutId id="2147483661" r:id="rId12"/>
    <p:sldLayoutId id="2147483662" r:id="rId13"/>
  </p:sldLayoutIdLst>
  <p:hf hdr="0" ft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003399"/>
          </a:solidFill>
          <a:effectLst/>
          <a:latin typeface="Arial" panose="020B0604020202020204" pitchFamily="34" charset="0"/>
          <a:ea typeface="Arial Unicode MS" panose="020B0604020202020204" pitchFamily="34" charset="-128"/>
          <a:cs typeface="Arial" panose="020B0604020202020204" pitchFamily="34" charset="0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accent2"/>
          </a:solidFill>
          <a:effectLst>
            <a:outerShdw blurRad="38100" dist="38100" dir="2700000" algn="tl">
              <a:srgbClr val="C0C0C0"/>
            </a:outerShdw>
          </a:effectLst>
          <a:latin typeface="Comic Sans MS" pitchFamily="66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accent2"/>
          </a:solidFill>
          <a:effectLst>
            <a:outerShdw blurRad="38100" dist="38100" dir="2700000" algn="tl">
              <a:srgbClr val="C0C0C0"/>
            </a:outerShdw>
          </a:effectLst>
          <a:latin typeface="Comic Sans MS" pitchFamily="66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accent2"/>
          </a:solidFill>
          <a:effectLst>
            <a:outerShdw blurRad="38100" dist="38100" dir="2700000" algn="tl">
              <a:srgbClr val="C0C0C0"/>
            </a:outerShdw>
          </a:effectLst>
          <a:latin typeface="Comic Sans MS" pitchFamily="66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accent2"/>
          </a:solidFill>
          <a:effectLst>
            <a:outerShdw blurRad="38100" dist="38100" dir="2700000" algn="tl">
              <a:srgbClr val="C0C0C0"/>
            </a:outerShdw>
          </a:effectLst>
          <a:latin typeface="Comic Sans MS" pitchFamily="66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accent2"/>
          </a:solidFill>
          <a:effectLst>
            <a:outerShdw blurRad="38100" dist="38100" dir="2700000" algn="tl">
              <a:srgbClr val="C0C0C0"/>
            </a:outerShdw>
          </a:effectLst>
          <a:latin typeface="Comic Sans MS" pitchFamily="66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accent2"/>
          </a:solidFill>
          <a:effectLst>
            <a:outerShdw blurRad="38100" dist="38100" dir="2700000" algn="tl">
              <a:srgbClr val="C0C0C0"/>
            </a:outerShdw>
          </a:effectLst>
          <a:latin typeface="Comic Sans MS" pitchFamily="66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accent2"/>
          </a:solidFill>
          <a:effectLst>
            <a:outerShdw blurRad="38100" dist="38100" dir="2700000" algn="tl">
              <a:srgbClr val="C0C0C0"/>
            </a:outerShdw>
          </a:effectLst>
          <a:latin typeface="Comic Sans MS" pitchFamily="66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accent2"/>
          </a:solidFill>
          <a:effectLst>
            <a:outerShdw blurRad="38100" dist="38100" dir="2700000" algn="tl">
              <a:srgbClr val="C0C0C0"/>
            </a:outerShdw>
          </a:effectLst>
          <a:latin typeface="Comic Sans MS" pitchFamily="66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400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.xml"/><Relationship Id="rId3" Type="http://schemas.openxmlformats.org/officeDocument/2006/relationships/tags" Target="../tags/tag3.xml"/><Relationship Id="rId7" Type="http://schemas.openxmlformats.org/officeDocument/2006/relationships/tags" Target="../tags/tag7.xml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tags" Target="../tags/tag6.xml"/><Relationship Id="rId11" Type="http://schemas.openxmlformats.org/officeDocument/2006/relationships/image" Target="../media/image4.jpeg"/><Relationship Id="rId5" Type="http://schemas.openxmlformats.org/officeDocument/2006/relationships/tags" Target="../tags/tag5.xml"/><Relationship Id="rId10" Type="http://schemas.openxmlformats.org/officeDocument/2006/relationships/image" Target="../media/image3.jpeg"/><Relationship Id="rId4" Type="http://schemas.openxmlformats.org/officeDocument/2006/relationships/tags" Target="../tags/tag4.xml"/><Relationship Id="rId9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tags" Target="../tags/tag33.xml"/><Relationship Id="rId2" Type="http://schemas.openxmlformats.org/officeDocument/2006/relationships/tags" Target="../tags/tag32.xml"/><Relationship Id="rId1" Type="http://schemas.openxmlformats.org/officeDocument/2006/relationships/tags" Target="../tags/tag31.xml"/><Relationship Id="rId4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tags" Target="../tags/tag36.xml"/><Relationship Id="rId2" Type="http://schemas.openxmlformats.org/officeDocument/2006/relationships/tags" Target="../tags/tag35.xml"/><Relationship Id="rId1" Type="http://schemas.openxmlformats.org/officeDocument/2006/relationships/tags" Target="../tags/tag34.xml"/><Relationship Id="rId4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38.xml"/><Relationship Id="rId1" Type="http://schemas.openxmlformats.org/officeDocument/2006/relationships/tags" Target="../tags/tag37.xml"/><Relationship Id="rId4" Type="http://schemas.openxmlformats.org/officeDocument/2006/relationships/image" Target="../media/image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tags" Target="../tags/tag41.xml"/><Relationship Id="rId2" Type="http://schemas.openxmlformats.org/officeDocument/2006/relationships/tags" Target="../tags/tag40.xml"/><Relationship Id="rId1" Type="http://schemas.openxmlformats.org/officeDocument/2006/relationships/tags" Target="../tags/tag39.xml"/><Relationship Id="rId6" Type="http://schemas.openxmlformats.org/officeDocument/2006/relationships/image" Target="../media/image10.png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4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tags" Target="../tags/tag45.xml"/><Relationship Id="rId2" Type="http://schemas.openxmlformats.org/officeDocument/2006/relationships/tags" Target="../tags/tag44.xml"/><Relationship Id="rId1" Type="http://schemas.openxmlformats.org/officeDocument/2006/relationships/tags" Target="../tags/tag43.xml"/><Relationship Id="rId6" Type="http://schemas.openxmlformats.org/officeDocument/2006/relationships/image" Target="../media/image11.png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4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tags" Target="../tags/tag49.xml"/><Relationship Id="rId2" Type="http://schemas.openxmlformats.org/officeDocument/2006/relationships/tags" Target="../tags/tag48.xml"/><Relationship Id="rId1" Type="http://schemas.openxmlformats.org/officeDocument/2006/relationships/tags" Target="../tags/tag47.xml"/><Relationship Id="rId6" Type="http://schemas.openxmlformats.org/officeDocument/2006/relationships/image" Target="../media/image12.png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50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tags" Target="../tags/tag53.xml"/><Relationship Id="rId2" Type="http://schemas.openxmlformats.org/officeDocument/2006/relationships/tags" Target="../tags/tag52.xml"/><Relationship Id="rId1" Type="http://schemas.openxmlformats.org/officeDocument/2006/relationships/tags" Target="../tags/tag51.xml"/><Relationship Id="rId5" Type="http://schemas.openxmlformats.org/officeDocument/2006/relationships/image" Target="../media/image13.png"/><Relationship Id="rId4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tags" Target="../tags/tag56.xml"/><Relationship Id="rId2" Type="http://schemas.openxmlformats.org/officeDocument/2006/relationships/tags" Target="../tags/tag55.xml"/><Relationship Id="rId1" Type="http://schemas.openxmlformats.org/officeDocument/2006/relationships/tags" Target="../tags/tag54.xml"/><Relationship Id="rId5" Type="http://schemas.openxmlformats.org/officeDocument/2006/relationships/image" Target="../media/image14.png"/><Relationship Id="rId4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tags" Target="../tags/tag59.xml"/><Relationship Id="rId2" Type="http://schemas.openxmlformats.org/officeDocument/2006/relationships/tags" Target="../tags/tag58.xml"/><Relationship Id="rId1" Type="http://schemas.openxmlformats.org/officeDocument/2006/relationships/tags" Target="../tags/tag57.xml"/><Relationship Id="rId5" Type="http://schemas.openxmlformats.org/officeDocument/2006/relationships/image" Target="../media/image15.png"/><Relationship Id="rId4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tags" Target="../tags/tag62.xml"/><Relationship Id="rId2" Type="http://schemas.openxmlformats.org/officeDocument/2006/relationships/tags" Target="../tags/tag61.xml"/><Relationship Id="rId1" Type="http://schemas.openxmlformats.org/officeDocument/2006/relationships/tags" Target="../tags/tag60.xml"/><Relationship Id="rId6" Type="http://schemas.openxmlformats.org/officeDocument/2006/relationships/image" Target="../media/image16.png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6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tags" Target="../tags/tag66.xml"/><Relationship Id="rId2" Type="http://schemas.openxmlformats.org/officeDocument/2006/relationships/tags" Target="../tags/tag65.xml"/><Relationship Id="rId1" Type="http://schemas.openxmlformats.org/officeDocument/2006/relationships/tags" Target="../tags/tag64.xml"/><Relationship Id="rId6" Type="http://schemas.openxmlformats.org/officeDocument/2006/relationships/image" Target="../media/image17.png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6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tags" Target="../tags/tag70.xml"/><Relationship Id="rId2" Type="http://schemas.openxmlformats.org/officeDocument/2006/relationships/tags" Target="../tags/tag69.xml"/><Relationship Id="rId1" Type="http://schemas.openxmlformats.org/officeDocument/2006/relationships/tags" Target="../tags/tag68.xml"/><Relationship Id="rId6" Type="http://schemas.openxmlformats.org/officeDocument/2006/relationships/image" Target="../media/image18.png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7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tags" Target="../tags/tag74.xml"/><Relationship Id="rId2" Type="http://schemas.openxmlformats.org/officeDocument/2006/relationships/tags" Target="../tags/tag73.xml"/><Relationship Id="rId1" Type="http://schemas.openxmlformats.org/officeDocument/2006/relationships/tags" Target="../tags/tag72.xml"/><Relationship Id="rId4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tags" Target="../tags/tag77.xml"/><Relationship Id="rId2" Type="http://schemas.openxmlformats.org/officeDocument/2006/relationships/tags" Target="../tags/tag76.xml"/><Relationship Id="rId1" Type="http://schemas.openxmlformats.org/officeDocument/2006/relationships/tags" Target="../tags/tag75.xml"/><Relationship Id="rId4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tags" Target="../tags/tag80.xml"/><Relationship Id="rId2" Type="http://schemas.openxmlformats.org/officeDocument/2006/relationships/tags" Target="../tags/tag79.xml"/><Relationship Id="rId1" Type="http://schemas.openxmlformats.org/officeDocument/2006/relationships/tags" Target="../tags/tag78.xml"/><Relationship Id="rId4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tags" Target="../tags/tag83.xml"/><Relationship Id="rId2" Type="http://schemas.openxmlformats.org/officeDocument/2006/relationships/tags" Target="../tags/tag82.xml"/><Relationship Id="rId1" Type="http://schemas.openxmlformats.org/officeDocument/2006/relationships/tags" Target="../tags/tag81.xml"/><Relationship Id="rId4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tags" Target="../tags/tag86.xml"/><Relationship Id="rId2" Type="http://schemas.openxmlformats.org/officeDocument/2006/relationships/tags" Target="../tags/tag85.xml"/><Relationship Id="rId1" Type="http://schemas.openxmlformats.org/officeDocument/2006/relationships/tags" Target="../tags/tag84.xml"/><Relationship Id="rId4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tags" Target="../tags/tag89.xml"/><Relationship Id="rId2" Type="http://schemas.openxmlformats.org/officeDocument/2006/relationships/tags" Target="../tags/tag88.xml"/><Relationship Id="rId1" Type="http://schemas.openxmlformats.org/officeDocument/2006/relationships/tags" Target="../tags/tag87.xml"/><Relationship Id="rId4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tags" Target="../tags/tag92.xml"/><Relationship Id="rId2" Type="http://schemas.openxmlformats.org/officeDocument/2006/relationships/tags" Target="../tags/tag91.xml"/><Relationship Id="rId1" Type="http://schemas.openxmlformats.org/officeDocument/2006/relationships/tags" Target="../tags/tag90.xml"/><Relationship Id="rId4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tags" Target="../tags/tag95.xml"/><Relationship Id="rId2" Type="http://schemas.openxmlformats.org/officeDocument/2006/relationships/tags" Target="../tags/tag94.xml"/><Relationship Id="rId1" Type="http://schemas.openxmlformats.org/officeDocument/2006/relationships/tags" Target="../tags/tag93.xml"/><Relationship Id="rId4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tags" Target="../tags/tag10.xml"/><Relationship Id="rId2" Type="http://schemas.openxmlformats.org/officeDocument/2006/relationships/tags" Target="../tags/tag9.xml"/><Relationship Id="rId1" Type="http://schemas.openxmlformats.org/officeDocument/2006/relationships/tags" Target="../tags/tag8.xml"/><Relationship Id="rId6" Type="http://schemas.openxmlformats.org/officeDocument/2006/relationships/image" Target="../media/image5.png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1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tags" Target="../tags/tag14.xml"/><Relationship Id="rId2" Type="http://schemas.openxmlformats.org/officeDocument/2006/relationships/tags" Target="../tags/tag13.xml"/><Relationship Id="rId1" Type="http://schemas.openxmlformats.org/officeDocument/2006/relationships/tags" Target="../tags/tag12.xml"/><Relationship Id="rId6" Type="http://schemas.openxmlformats.org/officeDocument/2006/relationships/image" Target="../media/image6.png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1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tags" Target="../tags/tag18.xml"/><Relationship Id="rId7" Type="http://schemas.openxmlformats.org/officeDocument/2006/relationships/image" Target="../media/image7.png"/><Relationship Id="rId2" Type="http://schemas.openxmlformats.org/officeDocument/2006/relationships/tags" Target="../tags/tag17.xml"/><Relationship Id="rId1" Type="http://schemas.openxmlformats.org/officeDocument/2006/relationships/tags" Target="../tags/tag16.xml"/><Relationship Id="rId6" Type="http://schemas.openxmlformats.org/officeDocument/2006/relationships/slideLayout" Target="../slideLayouts/slideLayout2.xml"/><Relationship Id="rId5" Type="http://schemas.openxmlformats.org/officeDocument/2006/relationships/tags" Target="../tags/tag20.xml"/><Relationship Id="rId4" Type="http://schemas.openxmlformats.org/officeDocument/2006/relationships/tags" Target="../tags/tag19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tags" Target="../tags/tag23.xml"/><Relationship Id="rId2" Type="http://schemas.openxmlformats.org/officeDocument/2006/relationships/tags" Target="../tags/tag22.xml"/><Relationship Id="rId1" Type="http://schemas.openxmlformats.org/officeDocument/2006/relationships/tags" Target="../tags/tag21.xml"/><Relationship Id="rId6" Type="http://schemas.openxmlformats.org/officeDocument/2006/relationships/image" Target="../media/image8.png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2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tags" Target="../tags/tag27.xml"/><Relationship Id="rId2" Type="http://schemas.openxmlformats.org/officeDocument/2006/relationships/tags" Target="../tags/tag26.xml"/><Relationship Id="rId1" Type="http://schemas.openxmlformats.org/officeDocument/2006/relationships/tags" Target="../tags/tag25.xml"/><Relationship Id="rId4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tags" Target="../tags/tag30.xml"/><Relationship Id="rId2" Type="http://schemas.openxmlformats.org/officeDocument/2006/relationships/tags" Target="../tags/tag29.xml"/><Relationship Id="rId1" Type="http://schemas.openxmlformats.org/officeDocument/2006/relationships/tags" Target="../tags/tag28.xml"/><Relationship Id="rId4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74D13FD-CA1D-4254-979D-E7CA964CD991}"/>
              </a:ext>
            </a:extLst>
          </p:cNvPr>
          <p:cNvSpPr>
            <a:spLocks noGrp="1"/>
          </p:cNvSpPr>
          <p:nvPr>
            <p:ph type="ctrTitle"/>
            <p:custDataLst>
              <p:tags r:id="rId1"/>
            </p:custDataLst>
          </p:nvPr>
        </p:nvSpPr>
        <p:spPr>
          <a:xfrm>
            <a:off x="1086374" y="1938108"/>
            <a:ext cx="6858000" cy="1790700"/>
          </a:xfrm>
        </p:spPr>
        <p:txBody>
          <a:bodyPr>
            <a:normAutofit/>
          </a:bodyPr>
          <a:lstStyle/>
          <a:p>
            <a:r>
              <a:rPr lang="en-US" i="1" dirty="0"/>
              <a:t/>
            </a:r>
            <a:br>
              <a:rPr lang="en-US" i="1" dirty="0"/>
            </a:br>
            <a:endParaRPr lang="en-GB" dirty="0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D418C077-EFCF-41D9-901B-9D882A301508}"/>
              </a:ext>
            </a:extLst>
          </p:cNvPr>
          <p:cNvSpPr>
            <a:spLocks noGrp="1"/>
          </p:cNvSpPr>
          <p:nvPr>
            <p:ph type="subTitle" idx="1"/>
            <p:custDataLst>
              <p:tags r:id="rId2"/>
            </p:custDataLst>
          </p:nvPr>
        </p:nvSpPr>
        <p:spPr>
          <a:xfrm>
            <a:off x="-381170" y="2688152"/>
            <a:ext cx="9793087" cy="1241822"/>
          </a:xfrm>
        </p:spPr>
        <p:txBody>
          <a:bodyPr/>
          <a:lstStyle/>
          <a:p>
            <a:r>
              <a:rPr lang="en-GB" sz="2000" i="1" dirty="0"/>
              <a:t>Tournai</a:t>
            </a:r>
          </a:p>
          <a:p>
            <a:r>
              <a:rPr lang="fr-FR" sz="2000" i="1" dirty="0"/>
              <a:t>1</a:t>
            </a:r>
            <a:r>
              <a:rPr lang="en-GB" sz="2000" i="1" dirty="0"/>
              <a:t>0 </a:t>
            </a:r>
            <a:r>
              <a:rPr lang="en-GB" sz="2000" i="1" dirty="0" err="1"/>
              <a:t>Juin</a:t>
            </a:r>
            <a:r>
              <a:rPr lang="en-GB" sz="2000" i="1" dirty="0"/>
              <a:t> 2022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488F6B09-3CA1-46A4-A2AA-6A77DF635884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5651653"/>
            <a:ext cx="2390118" cy="783231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5359BDD4-0E9F-4DCB-991F-BEB3F98B1A4F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86" r="5224"/>
          <a:stretch/>
        </p:blipFill>
        <p:spPr>
          <a:xfrm>
            <a:off x="6779471" y="5652394"/>
            <a:ext cx="2057400" cy="533567"/>
          </a:xfrm>
          <a:prstGeom prst="rect">
            <a:avLst/>
          </a:prstGeom>
        </p:spPr>
      </p:pic>
      <p:sp>
        <p:nvSpPr>
          <p:cNvPr id="12" name="ZoneTexte 11">
            <a:extLst>
              <a:ext uri="{FF2B5EF4-FFF2-40B4-BE49-F238E27FC236}">
                <a16:creationId xmlns:a16="http://schemas.microsoft.com/office/drawing/2014/main" id="{A01E3635-966B-4643-AAA1-22ED81D88062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843904" y="938822"/>
            <a:ext cx="697544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sz="3600" dirty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Sécheresse</a:t>
            </a:r>
            <a:r>
              <a:rPr lang="en-GB" sz="3600" dirty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en </a:t>
            </a:r>
            <a:r>
              <a:rPr lang="en-GB" sz="3600" dirty="0" err="1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Walloni</a:t>
            </a:r>
            <a:r>
              <a:rPr lang="fr-BE" sz="3600" dirty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</a:t>
            </a:r>
            <a:endParaRPr lang="fr-BE" sz="3600" dirty="0">
              <a:solidFill>
                <a:schemeClr val="accent2"/>
              </a:solidFill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19AD7E5D-11DE-4050-9EED-0B579FD49C27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2647866" y="4601870"/>
            <a:ext cx="3848267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500" b="1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M. Vanclooster </a:t>
            </a:r>
          </a:p>
          <a:p>
            <a:pPr algn="ctr"/>
            <a:endParaRPr lang="fr-FR" sz="1500" b="1" dirty="0">
              <a:solidFill>
                <a:schemeClr val="accent1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fr-FR" sz="1500" b="1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</a:t>
            </a:r>
            <a:r>
              <a:rPr lang="en-GB" sz="1500" b="1" dirty="0" err="1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CLouvain</a:t>
            </a:r>
            <a:r>
              <a:rPr lang="en-GB" sz="1500" b="1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– Earth and Life Institute 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64EBE09-9B67-4BBF-A1DC-9E1A3A7B60BB}"/>
              </a:ext>
            </a:extLst>
          </p:cNvPr>
          <p:cNvSpPr/>
          <p:nvPr>
            <p:custDataLst>
              <p:tags r:id="rId7"/>
            </p:custDataLst>
          </p:nvPr>
        </p:nvSpPr>
        <p:spPr bwMode="auto">
          <a:xfrm>
            <a:off x="179512" y="123701"/>
            <a:ext cx="2736304" cy="881083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none" lIns="90000" tIns="46800" rIns="90000" bIns="4680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4971856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916CE0E-9275-49EF-B71E-734A190FDFC1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FR" dirty="0"/>
              <a:t>Rappel bilan hydrologique Wallonie</a:t>
            </a:r>
            <a:endParaRPr lang="en-GB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678AE94-F4F8-4F95-9E18-B3B8087CC624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GB" dirty="0"/>
              <a:t>Utilisation par secteur 	</a:t>
            </a:r>
          </a:p>
          <a:p>
            <a:pPr lvl="1"/>
            <a:r>
              <a:rPr lang="en-GB" dirty="0"/>
              <a:t>Drinking water (0,22)		396 </a:t>
            </a:r>
            <a:r>
              <a:rPr lang="en-GB" dirty="0" err="1"/>
              <a:t>mio</a:t>
            </a:r>
            <a:r>
              <a:rPr lang="en-GB" dirty="0"/>
              <a:t> m3/an</a:t>
            </a:r>
          </a:p>
          <a:p>
            <a:pPr lvl="1"/>
            <a:r>
              <a:rPr lang="en-GB" dirty="0"/>
              <a:t>Cooling (0,67)			1206 </a:t>
            </a:r>
            <a:r>
              <a:rPr lang="en-GB" dirty="0" err="1"/>
              <a:t>mio</a:t>
            </a:r>
            <a:r>
              <a:rPr lang="en-GB" dirty="0"/>
              <a:t> m3/an</a:t>
            </a:r>
          </a:p>
          <a:p>
            <a:pPr lvl="1"/>
            <a:r>
              <a:rPr lang="en-GB" dirty="0"/>
              <a:t>Industry(0,10)			180 </a:t>
            </a:r>
            <a:r>
              <a:rPr lang="en-GB" dirty="0" err="1"/>
              <a:t>mio</a:t>
            </a:r>
            <a:r>
              <a:rPr lang="en-GB" dirty="0"/>
              <a:t> m3/an</a:t>
            </a:r>
          </a:p>
          <a:p>
            <a:pPr lvl="1"/>
            <a:r>
              <a:rPr lang="en-GB" dirty="0"/>
              <a:t>Agriculture (0,1)		18 </a:t>
            </a:r>
            <a:r>
              <a:rPr lang="en-GB" dirty="0" err="1"/>
              <a:t>mio</a:t>
            </a:r>
            <a:r>
              <a:rPr lang="en-GB" dirty="0"/>
              <a:t> m3/an</a:t>
            </a:r>
          </a:p>
          <a:p>
            <a:endParaRPr lang="en-GB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31E866A0-1085-4DA7-B19E-267CFE45F30F}"/>
              </a:ext>
            </a:extLst>
          </p:cNvPr>
          <p:cNvSpPr>
            <a:spLocks noGrp="1"/>
          </p:cNvSpPr>
          <p:nvPr>
            <p:ph type="sldNum" sz="quarter" idx="11"/>
            <p:custDataLst>
              <p:tags r:id="rId3"/>
            </p:custDataLst>
          </p:nvPr>
        </p:nvSpPr>
        <p:spPr/>
        <p:txBody>
          <a:bodyPr/>
          <a:lstStyle/>
          <a:p>
            <a:pPr>
              <a:defRPr/>
            </a:pPr>
            <a:fld id="{58B5664C-1860-427D-9E11-538DA9ADB3EE}" type="slidenum">
              <a:rPr lang="fr-FR" smtClean="0"/>
              <a:pPr>
                <a:defRPr/>
              </a:pPr>
              <a:t>10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6354080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96FF3E9-6BEF-43AE-AFF0-A167CCA9BFE8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FR" dirty="0"/>
              <a:t>Synthèse état des masses d’eau	(</a:t>
            </a:r>
            <a:r>
              <a:rPr lang="fr-FR" dirty="0" err="1"/>
              <a:t>Reporting</a:t>
            </a:r>
            <a:r>
              <a:rPr lang="fr-FR" dirty="0"/>
              <a:t> Directive Cadre Eau)</a:t>
            </a:r>
            <a:endParaRPr lang="en-GB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0719063C-6150-47FC-AE81-0D9146E3E90A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fr-FR" dirty="0"/>
              <a:t>MESO (34)</a:t>
            </a:r>
          </a:p>
          <a:p>
            <a:pPr lvl="1"/>
            <a:r>
              <a:rPr lang="fr-FR" dirty="0"/>
              <a:t>97 % en bon état quantitatif (problème calcaires Tournaisis,…)</a:t>
            </a:r>
          </a:p>
          <a:p>
            <a:pPr lvl="1"/>
            <a:r>
              <a:rPr lang="fr-FR" dirty="0"/>
              <a:t>59 % en bon état chimique</a:t>
            </a:r>
          </a:p>
          <a:p>
            <a:r>
              <a:rPr lang="fr-FR" dirty="0"/>
              <a:t>MESU (352) </a:t>
            </a:r>
          </a:p>
          <a:p>
            <a:pPr lvl="1"/>
            <a:r>
              <a:rPr lang="fr-FR" dirty="0"/>
              <a:t>44 % en bon état écologique</a:t>
            </a:r>
            <a:endParaRPr lang="en-GB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592C39D0-DA95-4BE5-94C3-0F1C98F250FA}"/>
              </a:ext>
            </a:extLst>
          </p:cNvPr>
          <p:cNvSpPr>
            <a:spLocks noGrp="1"/>
          </p:cNvSpPr>
          <p:nvPr>
            <p:ph type="sldNum" sz="quarter" idx="11"/>
            <p:custDataLst>
              <p:tags r:id="rId3"/>
            </p:custDataLst>
          </p:nvPr>
        </p:nvSpPr>
        <p:spPr/>
        <p:txBody>
          <a:bodyPr/>
          <a:lstStyle/>
          <a:p>
            <a:pPr>
              <a:defRPr/>
            </a:pPr>
            <a:fld id="{58B5664C-1860-427D-9E11-538DA9ADB3EE}" type="slidenum">
              <a:rPr lang="fr-FR" smtClean="0"/>
              <a:pPr>
                <a:defRPr/>
              </a:pPr>
              <a:t>11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3586360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48F31013-5FE8-4FE8-AEF7-E5E7EB0B3504}"/>
              </a:ext>
            </a:extLst>
          </p:cNvPr>
          <p:cNvSpPr>
            <a:spLocks noGrp="1"/>
          </p:cNvSpPr>
          <p:nvPr>
            <p:ph type="sldNum" sz="quarter" idx="11"/>
            <p:custDataLst>
              <p:tags r:id="rId1"/>
            </p:custDataLst>
          </p:nvPr>
        </p:nvSpPr>
        <p:spPr/>
        <p:txBody>
          <a:bodyPr/>
          <a:lstStyle/>
          <a:p>
            <a:pPr>
              <a:defRPr/>
            </a:pPr>
            <a:fld id="{58B5664C-1860-427D-9E11-538DA9ADB3EE}" type="slidenum">
              <a:rPr lang="fr-FR" smtClean="0"/>
              <a:pPr>
                <a:defRPr/>
              </a:pPr>
              <a:t>12</a:t>
            </a:fld>
            <a:endParaRPr lang="fr-FR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BDB3EEF7-D66B-4371-8067-8CCB0E30B9F2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418797" y="980728"/>
            <a:ext cx="8377539" cy="5496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588932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1B9EFCC-C603-43EA-B0FC-29DB7CD5A24B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FR" dirty="0"/>
              <a:t>Diagnostic SWDE</a:t>
            </a:r>
            <a:endParaRPr lang="en-GB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CC9600F3-C73C-483C-814D-8E1C941231DD}"/>
              </a:ext>
            </a:extLst>
          </p:cNvPr>
          <p:cNvSpPr>
            <a:spLocks noGrp="1"/>
          </p:cNvSpPr>
          <p:nvPr>
            <p:ph type="sldNum" sz="quarter" idx="11"/>
            <p:custDataLst>
              <p:tags r:id="rId2"/>
            </p:custDataLst>
          </p:nvPr>
        </p:nvSpPr>
        <p:spPr/>
        <p:txBody>
          <a:bodyPr/>
          <a:lstStyle/>
          <a:p>
            <a:pPr>
              <a:defRPr/>
            </a:pPr>
            <a:fld id="{58B5664C-1860-427D-9E11-538DA9ADB3EE}" type="slidenum">
              <a:rPr lang="fr-FR" smtClean="0"/>
              <a:pPr>
                <a:defRPr/>
              </a:pPr>
              <a:t>13</a:t>
            </a:fld>
            <a:endParaRPr lang="fr-FR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7A13DB14-D0CE-4494-BA56-13948D0DF056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1331640" y="1844824"/>
            <a:ext cx="5946748" cy="3737818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EF6DBEF7-C37A-4780-9A6E-496F7C1B7457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899592" y="5950695"/>
            <a:ext cx="86409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Source: https://www.uvcw.be/no_index/files/6450-webinaire-secheresse-18-juin-2021.pdf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6284620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16558408-6D89-4500-A692-1056556326A0}"/>
              </a:ext>
            </a:extLst>
          </p:cNvPr>
          <p:cNvSpPr>
            <a:spLocks noGrp="1"/>
          </p:cNvSpPr>
          <p:nvPr>
            <p:ph type="sldNum" sz="quarter" idx="11"/>
            <p:custDataLst>
              <p:tags r:id="rId1"/>
            </p:custDataLst>
          </p:nvPr>
        </p:nvSpPr>
        <p:spPr/>
        <p:txBody>
          <a:bodyPr/>
          <a:lstStyle/>
          <a:p>
            <a:pPr>
              <a:defRPr/>
            </a:pPr>
            <a:fld id="{58B5664C-1860-427D-9E11-538DA9ADB3EE}" type="slidenum">
              <a:rPr lang="fr-FR" smtClean="0"/>
              <a:pPr>
                <a:defRPr/>
              </a:pPr>
              <a:t>14</a:t>
            </a:fld>
            <a:endParaRPr lang="fr-FR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0888A757-579D-4D62-B6D5-A526FBD9BD8C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1923596" y="2137485"/>
            <a:ext cx="4968552" cy="3540747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4C91B865-4CB0-4063-A05A-D362BDA158DF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1043608" y="5791308"/>
            <a:ext cx="746550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Source: https://edo.jrc.ec.europa.eu/documents/news/GDO-EDODroughtNews202204_Europe.pdf</a:t>
            </a:r>
            <a:endParaRPr lang="en-GB" dirty="0"/>
          </a:p>
        </p:txBody>
      </p:sp>
      <p:sp>
        <p:nvSpPr>
          <p:cNvPr id="8" name="Titre 1">
            <a:extLst>
              <a:ext uri="{FF2B5EF4-FFF2-40B4-BE49-F238E27FC236}">
                <a16:creationId xmlns:a16="http://schemas.microsoft.com/office/drawing/2014/main" id="{49078826-CCBB-4E88-8E6D-CD8BB19D580F}"/>
              </a:ext>
            </a:extLst>
          </p:cNvPr>
          <p:cNvSpPr>
            <a:spLocks noGrp="1"/>
          </p:cNvSpPr>
          <p:nvPr>
            <p:ph type="title"/>
            <p:custDataLst>
              <p:tags r:id="rId4"/>
            </p:custDataLst>
          </p:nvPr>
        </p:nvSpPr>
        <p:spPr>
          <a:xfrm>
            <a:off x="677896" y="917848"/>
            <a:ext cx="7772400" cy="1143000"/>
          </a:xfrm>
        </p:spPr>
        <p:txBody>
          <a:bodyPr/>
          <a:lstStyle/>
          <a:p>
            <a:r>
              <a:rPr lang="fr-FR" dirty="0"/>
              <a:t>Sécheresse météorologique (printemps 2022)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3117686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8A18C63-387C-49B0-9F1B-1A774204FDC2}"/>
              </a:ext>
            </a:extLst>
          </p:cNvPr>
          <p:cNvSpPr>
            <a:spLocks noGrp="1"/>
          </p:cNvSpPr>
          <p:nvPr>
            <p:ph type="sldNum" sz="quarter" idx="11"/>
            <p:custDataLst>
              <p:tags r:id="rId1"/>
            </p:custDataLst>
          </p:nvPr>
        </p:nvSpPr>
        <p:spPr/>
        <p:txBody>
          <a:bodyPr/>
          <a:lstStyle/>
          <a:p>
            <a:pPr>
              <a:defRPr/>
            </a:pPr>
            <a:fld id="{58B5664C-1860-427D-9E11-538DA9ADB3EE}" type="slidenum">
              <a:rPr lang="fr-FR" smtClean="0"/>
              <a:pPr>
                <a:defRPr/>
              </a:pPr>
              <a:t>15</a:t>
            </a:fld>
            <a:endParaRPr lang="fr-FR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A60E9732-5871-4F47-9187-860C71312DA9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043608" y="5791308"/>
            <a:ext cx="746550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Source: https://edo.jrc.ec.europa.eu/documents/news/GDO-EDODroughtNews202204_Europe.pdf</a:t>
            </a:r>
            <a:endParaRPr lang="en-GB" dirty="0"/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63284538-9C06-4538-BE14-264C6D7662D4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1619671" y="2050305"/>
            <a:ext cx="5263937" cy="3741003"/>
          </a:xfrm>
          <a:prstGeom prst="rect">
            <a:avLst/>
          </a:prstGeom>
        </p:spPr>
      </p:pic>
      <p:sp>
        <p:nvSpPr>
          <p:cNvPr id="9" name="Titre 1">
            <a:extLst>
              <a:ext uri="{FF2B5EF4-FFF2-40B4-BE49-F238E27FC236}">
                <a16:creationId xmlns:a16="http://schemas.microsoft.com/office/drawing/2014/main" id="{55AA2D11-5FFE-4305-823D-97B944D58691}"/>
              </a:ext>
            </a:extLst>
          </p:cNvPr>
          <p:cNvSpPr>
            <a:spLocks noGrp="1"/>
          </p:cNvSpPr>
          <p:nvPr>
            <p:ph type="title"/>
            <p:custDataLst>
              <p:tags r:id="rId4"/>
            </p:custDataLst>
          </p:nvPr>
        </p:nvSpPr>
        <p:spPr>
          <a:xfrm>
            <a:off x="677896" y="907305"/>
            <a:ext cx="7772400" cy="1143000"/>
          </a:xfrm>
        </p:spPr>
        <p:txBody>
          <a:bodyPr/>
          <a:lstStyle/>
          <a:p>
            <a:r>
              <a:rPr lang="fr-FR" dirty="0"/>
              <a:t>Sécheresse météorologique (printemps 2022)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8310117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73849136-A434-4187-A171-55515271A28B}"/>
              </a:ext>
            </a:extLst>
          </p:cNvPr>
          <p:cNvSpPr>
            <a:spLocks noGrp="1"/>
          </p:cNvSpPr>
          <p:nvPr>
            <p:ph type="sldNum" sz="quarter" idx="11"/>
            <p:custDataLst>
              <p:tags r:id="rId1"/>
            </p:custDataLst>
          </p:nvPr>
        </p:nvSpPr>
        <p:spPr/>
        <p:txBody>
          <a:bodyPr/>
          <a:lstStyle/>
          <a:p>
            <a:pPr>
              <a:defRPr/>
            </a:pPr>
            <a:fld id="{58B5664C-1860-427D-9E11-538DA9ADB3EE}" type="slidenum">
              <a:rPr lang="fr-FR" smtClean="0"/>
              <a:pPr>
                <a:defRPr/>
              </a:pPr>
              <a:t>16</a:t>
            </a:fld>
            <a:endParaRPr lang="fr-FR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79EAA79D-9109-4C0A-B9AA-949F26F8B60B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115616" y="2276872"/>
            <a:ext cx="6533284" cy="4455604"/>
          </a:xfrm>
          <a:prstGeom prst="rect">
            <a:avLst/>
          </a:prstGeom>
        </p:spPr>
      </p:pic>
      <p:sp>
        <p:nvSpPr>
          <p:cNvPr id="8" name="Titre 1">
            <a:extLst>
              <a:ext uri="{FF2B5EF4-FFF2-40B4-BE49-F238E27FC236}">
                <a16:creationId xmlns:a16="http://schemas.microsoft.com/office/drawing/2014/main" id="{A3A5D802-B6F8-4C4E-B73A-5E2A4DA8E648}"/>
              </a:ext>
            </a:extLst>
          </p:cNvPr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>
          <a:xfrm>
            <a:off x="677896" y="907305"/>
            <a:ext cx="7772400" cy="1143000"/>
          </a:xfrm>
        </p:spPr>
        <p:txBody>
          <a:bodyPr/>
          <a:lstStyle/>
          <a:p>
            <a:r>
              <a:rPr lang="fr-FR" dirty="0"/>
              <a:t>Sécheresse météorologique (printemps 2022)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1545165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89F73E71-E201-4C1C-972E-144365F20166}"/>
              </a:ext>
            </a:extLst>
          </p:cNvPr>
          <p:cNvSpPr>
            <a:spLocks noGrp="1"/>
          </p:cNvSpPr>
          <p:nvPr>
            <p:ph type="sldNum" sz="quarter" idx="11"/>
            <p:custDataLst>
              <p:tags r:id="rId1"/>
            </p:custDataLst>
          </p:nvPr>
        </p:nvSpPr>
        <p:spPr/>
        <p:txBody>
          <a:bodyPr/>
          <a:lstStyle/>
          <a:p>
            <a:pPr>
              <a:defRPr/>
            </a:pPr>
            <a:fld id="{58B5664C-1860-427D-9E11-538DA9ADB3EE}" type="slidenum">
              <a:rPr lang="fr-FR" smtClean="0"/>
              <a:pPr>
                <a:defRPr/>
              </a:pPr>
              <a:t>17</a:t>
            </a:fld>
            <a:endParaRPr lang="fr-FR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A68B1F16-3A13-4FA3-9930-7C4DA1244955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331640" y="2029635"/>
            <a:ext cx="6139458" cy="4772372"/>
          </a:xfrm>
          <a:prstGeom prst="rect">
            <a:avLst/>
          </a:prstGeom>
        </p:spPr>
      </p:pic>
      <p:sp>
        <p:nvSpPr>
          <p:cNvPr id="8" name="Titre 1">
            <a:extLst>
              <a:ext uri="{FF2B5EF4-FFF2-40B4-BE49-F238E27FC236}">
                <a16:creationId xmlns:a16="http://schemas.microsoft.com/office/drawing/2014/main" id="{BC779B68-7750-4299-B2C6-FC401943F012}"/>
              </a:ext>
            </a:extLst>
          </p:cNvPr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>
          <a:xfrm>
            <a:off x="677896" y="907305"/>
            <a:ext cx="7772400" cy="1143000"/>
          </a:xfrm>
        </p:spPr>
        <p:txBody>
          <a:bodyPr/>
          <a:lstStyle/>
          <a:p>
            <a:r>
              <a:rPr lang="fr-FR" dirty="0"/>
              <a:t>Sécheresse météorologique (printemps 2022)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1083341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71803193-D0CB-4055-AD3F-1F5BC497084B}"/>
              </a:ext>
            </a:extLst>
          </p:cNvPr>
          <p:cNvSpPr>
            <a:spLocks noGrp="1"/>
          </p:cNvSpPr>
          <p:nvPr>
            <p:ph type="sldNum" sz="quarter" idx="11"/>
            <p:custDataLst>
              <p:tags r:id="rId1"/>
            </p:custDataLst>
          </p:nvPr>
        </p:nvSpPr>
        <p:spPr/>
        <p:txBody>
          <a:bodyPr/>
          <a:lstStyle/>
          <a:p>
            <a:pPr>
              <a:defRPr/>
            </a:pPr>
            <a:fld id="{58B5664C-1860-427D-9E11-538DA9ADB3EE}" type="slidenum">
              <a:rPr lang="fr-FR" smtClean="0"/>
              <a:pPr>
                <a:defRPr/>
              </a:pPr>
              <a:t>18</a:t>
            </a:fld>
            <a:endParaRPr lang="fr-FR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D44F2E87-D7E6-4AC3-AEAA-6CE2E9F48C30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683568" y="2060848"/>
            <a:ext cx="8619863" cy="4736922"/>
          </a:xfrm>
          <a:prstGeom prst="rect">
            <a:avLst/>
          </a:prstGeom>
        </p:spPr>
      </p:pic>
      <p:sp>
        <p:nvSpPr>
          <p:cNvPr id="6" name="Titre 1">
            <a:extLst>
              <a:ext uri="{FF2B5EF4-FFF2-40B4-BE49-F238E27FC236}">
                <a16:creationId xmlns:a16="http://schemas.microsoft.com/office/drawing/2014/main" id="{C9D46F6C-D80C-47FC-ABA7-06EF2F37A436}"/>
              </a:ext>
            </a:extLst>
          </p:cNvPr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>
          <a:xfrm>
            <a:off x="677896" y="907305"/>
            <a:ext cx="7772400" cy="1143000"/>
          </a:xfrm>
        </p:spPr>
        <p:txBody>
          <a:bodyPr/>
          <a:lstStyle/>
          <a:p>
            <a:r>
              <a:rPr lang="fr-FR" dirty="0"/>
              <a:t>Sécheresse </a:t>
            </a:r>
            <a:r>
              <a:rPr lang="fr-FR" dirty="0" err="1"/>
              <a:t>hydrogeologique</a:t>
            </a:r>
            <a:r>
              <a:rPr lang="fr-FR" dirty="0"/>
              <a:t> </a:t>
            </a:r>
            <a:br>
              <a:rPr lang="fr-FR" dirty="0"/>
            </a:br>
            <a:r>
              <a:rPr lang="fr-FR" dirty="0"/>
              <a:t>(Tendances eaux souterraines)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0270096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C4C41B3-5BC3-4DFB-AB98-8E535B65BC74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FR" dirty="0"/>
              <a:t>Sécheresse </a:t>
            </a:r>
            <a:r>
              <a:rPr lang="fr-FR" dirty="0" err="1"/>
              <a:t>hydrogeologique</a:t>
            </a:r>
            <a:r>
              <a:rPr lang="fr-FR" dirty="0"/>
              <a:t> </a:t>
            </a:r>
            <a:br>
              <a:rPr lang="fr-FR" dirty="0"/>
            </a:br>
            <a:r>
              <a:rPr lang="fr-FR" dirty="0"/>
              <a:t>(Tendances eaux souterraines)</a:t>
            </a:r>
            <a:endParaRPr lang="en-GB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4AF1DDB8-8C90-4E8C-AE4F-DA3D8CB73767}"/>
              </a:ext>
            </a:extLst>
          </p:cNvPr>
          <p:cNvSpPr>
            <a:spLocks noGrp="1"/>
          </p:cNvSpPr>
          <p:nvPr>
            <p:ph type="sldNum" sz="quarter" idx="11"/>
            <p:custDataLst>
              <p:tags r:id="rId2"/>
            </p:custDataLst>
          </p:nvPr>
        </p:nvSpPr>
        <p:spPr/>
        <p:txBody>
          <a:bodyPr/>
          <a:lstStyle/>
          <a:p>
            <a:pPr>
              <a:defRPr/>
            </a:pPr>
            <a:fld id="{58B5664C-1860-427D-9E11-538DA9ADB3EE}" type="slidenum">
              <a:rPr lang="fr-FR" smtClean="0"/>
              <a:pPr>
                <a:defRPr/>
              </a:pPr>
              <a:t>19</a:t>
            </a:fld>
            <a:endParaRPr lang="fr-FR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B34FB603-09A6-4609-A46E-462371079859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644225" y="1892668"/>
            <a:ext cx="7344816" cy="4501037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15C5C435-6A8D-40CB-AF7E-3CCE280068E4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331640" y="6474656"/>
            <a:ext cx="74655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Source: </a:t>
            </a:r>
            <a:r>
              <a:rPr lang="fr-FR" dirty="0" err="1"/>
              <a:t>Famiglietti</a:t>
            </a:r>
            <a:r>
              <a:rPr lang="fr-FR" dirty="0"/>
              <a:t>, 2019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485733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52EE06A-5ECD-4E7F-8070-7FFDC52808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 dirty="0"/>
              <a:t>Crues, inondations et sécheresse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1F76CA12-1174-443B-A749-E91B48F2BAD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8B5664C-1860-427D-9E11-538DA9ADB3EE}" type="slidenum">
              <a:rPr lang="fr-FR" smtClean="0"/>
              <a:pPr>
                <a:defRPr/>
              </a:pPr>
              <a:t>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3535449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7B8BA50-2ABA-443E-8692-7ABCAAF5D5EB}"/>
              </a:ext>
            </a:extLst>
          </p:cNvPr>
          <p:cNvSpPr>
            <a:spLocks noGrp="1"/>
          </p:cNvSpPr>
          <p:nvPr>
            <p:ph type="sldNum" sz="quarter" idx="11"/>
            <p:custDataLst>
              <p:tags r:id="rId1"/>
            </p:custDataLst>
          </p:nvPr>
        </p:nvSpPr>
        <p:spPr/>
        <p:txBody>
          <a:bodyPr/>
          <a:lstStyle/>
          <a:p>
            <a:pPr>
              <a:defRPr/>
            </a:pPr>
            <a:fld id="{58B5664C-1860-427D-9E11-538DA9ADB3EE}" type="slidenum">
              <a:rPr lang="fr-FR" smtClean="0"/>
              <a:pPr>
                <a:defRPr/>
              </a:pPr>
              <a:t>20</a:t>
            </a:fld>
            <a:endParaRPr lang="fr-FR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6716BCC5-DCCF-4C7B-ADCC-AC544932A650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107504" y="2009979"/>
            <a:ext cx="9144000" cy="4362203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3DCB7FF7-726A-4166-BBBE-0EFA490D78F8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1331640" y="6474656"/>
            <a:ext cx="74655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Source: The Grace </a:t>
            </a:r>
            <a:r>
              <a:rPr lang="fr-FR" dirty="0" err="1"/>
              <a:t>Plotter</a:t>
            </a:r>
            <a:endParaRPr lang="en-GB" dirty="0"/>
          </a:p>
        </p:txBody>
      </p:sp>
      <p:sp>
        <p:nvSpPr>
          <p:cNvPr id="9" name="Titre 1">
            <a:extLst>
              <a:ext uri="{FF2B5EF4-FFF2-40B4-BE49-F238E27FC236}">
                <a16:creationId xmlns:a16="http://schemas.microsoft.com/office/drawing/2014/main" id="{137292D1-3732-4537-AB18-EC4D39F7ADD4}"/>
              </a:ext>
            </a:extLst>
          </p:cNvPr>
          <p:cNvSpPr>
            <a:spLocks noGrp="1"/>
          </p:cNvSpPr>
          <p:nvPr>
            <p:ph type="title"/>
            <p:custDataLst>
              <p:tags r:id="rId4"/>
            </p:custDataLst>
          </p:nvPr>
        </p:nvSpPr>
        <p:spPr>
          <a:xfrm>
            <a:off x="677896" y="907305"/>
            <a:ext cx="7772400" cy="1143000"/>
          </a:xfrm>
        </p:spPr>
        <p:txBody>
          <a:bodyPr/>
          <a:lstStyle/>
          <a:p>
            <a:r>
              <a:rPr lang="fr-FR" dirty="0"/>
              <a:t>Sécheresse </a:t>
            </a:r>
            <a:r>
              <a:rPr lang="fr-FR" dirty="0" err="1"/>
              <a:t>hydrogeologique</a:t>
            </a:r>
            <a:r>
              <a:rPr lang="fr-FR" dirty="0"/>
              <a:t> </a:t>
            </a:r>
            <a:br>
              <a:rPr lang="fr-FR" dirty="0"/>
            </a:br>
            <a:r>
              <a:rPr lang="fr-FR" dirty="0"/>
              <a:t>(Tendances eaux souterraines)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2853018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FA5BF00A-C0A8-4930-A315-75117F6B228E}"/>
              </a:ext>
            </a:extLst>
          </p:cNvPr>
          <p:cNvSpPr>
            <a:spLocks noGrp="1"/>
          </p:cNvSpPr>
          <p:nvPr>
            <p:ph type="sldNum" sz="quarter" idx="11"/>
            <p:custDataLst>
              <p:tags r:id="rId1"/>
            </p:custDataLst>
          </p:nvPr>
        </p:nvSpPr>
        <p:spPr/>
        <p:txBody>
          <a:bodyPr/>
          <a:lstStyle/>
          <a:p>
            <a:pPr>
              <a:defRPr/>
            </a:pPr>
            <a:fld id="{58B5664C-1860-427D-9E11-538DA9ADB3EE}" type="slidenum">
              <a:rPr lang="fr-FR" smtClean="0"/>
              <a:pPr>
                <a:defRPr/>
              </a:pPr>
              <a:t>21</a:t>
            </a:fld>
            <a:endParaRPr lang="fr-FR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8BD6EE4-C73B-4FB0-B4C2-5B3E67E34B39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1691680" y="2204864"/>
            <a:ext cx="5256584" cy="3458841"/>
          </a:xfrm>
          <a:prstGeom prst="rect">
            <a:avLst/>
          </a:prstGeom>
        </p:spPr>
      </p:pic>
      <p:sp>
        <p:nvSpPr>
          <p:cNvPr id="6" name="Titre 1">
            <a:extLst>
              <a:ext uri="{FF2B5EF4-FFF2-40B4-BE49-F238E27FC236}">
                <a16:creationId xmlns:a16="http://schemas.microsoft.com/office/drawing/2014/main" id="{53849FA5-76B6-40F4-973A-B5E8B551F898}"/>
              </a:ext>
            </a:extLst>
          </p:cNvPr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>
          <a:xfrm>
            <a:off x="677863" y="908050"/>
            <a:ext cx="7772400" cy="1143000"/>
          </a:xfrm>
        </p:spPr>
        <p:txBody>
          <a:bodyPr/>
          <a:lstStyle/>
          <a:p>
            <a:r>
              <a:rPr lang="fr-FR" dirty="0"/>
              <a:t>Sécheresse </a:t>
            </a:r>
            <a:r>
              <a:rPr lang="fr-FR" dirty="0" err="1"/>
              <a:t>hydrogeologique</a:t>
            </a:r>
            <a:r>
              <a:rPr lang="fr-FR" dirty="0"/>
              <a:t> </a:t>
            </a:r>
            <a:br>
              <a:rPr lang="fr-FR" dirty="0"/>
            </a:br>
            <a:r>
              <a:rPr lang="fr-FR" dirty="0"/>
              <a:t>(Tendances eaux souterraines)</a:t>
            </a:r>
            <a:endParaRPr lang="en-GB" dirty="0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E7EAA6E2-3868-438C-ACB6-36CA8FBF9E2E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331640" y="6474656"/>
            <a:ext cx="74655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Source: SPW - DEMNA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3648867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50621D7-F700-4070-90DA-813892664E2B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FR" dirty="0"/>
              <a:t>Quid changement climatique? </a:t>
            </a:r>
            <a:br>
              <a:rPr lang="fr-FR" dirty="0"/>
            </a:br>
            <a:r>
              <a:rPr lang="fr-FR" dirty="0"/>
              <a:t>Projections 2050</a:t>
            </a:r>
            <a:endParaRPr lang="en-GB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2E27092-36A2-42F4-8196-A365F3953088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fr-FR" dirty="0"/>
              <a:t>Augmentation pluie hivernale</a:t>
            </a:r>
          </a:p>
          <a:p>
            <a:pPr lvl="1"/>
            <a:r>
              <a:rPr lang="fr-FR" dirty="0"/>
              <a:t>RCP 2,6: +9 %</a:t>
            </a:r>
          </a:p>
          <a:p>
            <a:pPr lvl="1"/>
            <a:r>
              <a:rPr lang="fr-FR" dirty="0"/>
              <a:t>RCP 8,5: + 22% </a:t>
            </a:r>
          </a:p>
          <a:p>
            <a:r>
              <a:rPr lang="fr-FR" dirty="0"/>
              <a:t>Baisse pluie estivale </a:t>
            </a:r>
          </a:p>
          <a:p>
            <a:pPr lvl="1"/>
            <a:r>
              <a:rPr lang="fr-FR" dirty="0"/>
              <a:t>RCP 2,6: - 6 % </a:t>
            </a:r>
          </a:p>
          <a:p>
            <a:pPr lvl="1"/>
            <a:r>
              <a:rPr lang="fr-FR" dirty="0"/>
              <a:t>RCP 8,5: - 30 %</a:t>
            </a:r>
            <a:endParaRPr lang="en-GB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7D41F8FE-4BC9-4A02-B143-B2C8F9CCD24E}"/>
              </a:ext>
            </a:extLst>
          </p:cNvPr>
          <p:cNvSpPr>
            <a:spLocks noGrp="1"/>
          </p:cNvSpPr>
          <p:nvPr>
            <p:ph type="sldNum" sz="quarter" idx="11"/>
            <p:custDataLst>
              <p:tags r:id="rId3"/>
            </p:custDataLst>
          </p:nvPr>
        </p:nvSpPr>
        <p:spPr/>
        <p:txBody>
          <a:bodyPr/>
          <a:lstStyle/>
          <a:p>
            <a:pPr>
              <a:defRPr/>
            </a:pPr>
            <a:fld id="{58B5664C-1860-427D-9E11-538DA9ADB3EE}" type="slidenum">
              <a:rPr lang="fr-FR" smtClean="0"/>
              <a:pPr>
                <a:defRPr/>
              </a:pPr>
              <a:t>22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3714239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47FF263-5CF7-40EE-9E05-29F889B3B5D0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FR" dirty="0"/>
              <a:t>Incidences de la sécheresse</a:t>
            </a:r>
            <a:endParaRPr lang="en-GB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C0B0423-08E8-4896-92EE-6A8BBADBC664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fr-FR" dirty="0"/>
              <a:t>Qualité de l’eau </a:t>
            </a:r>
          </a:p>
          <a:p>
            <a:r>
              <a:rPr lang="fr-FR" dirty="0"/>
              <a:t>Biodiversité (p.ex. incendies dans les tourbières)</a:t>
            </a:r>
          </a:p>
          <a:p>
            <a:r>
              <a:rPr lang="fr-FR" dirty="0"/>
              <a:t>Eau potable (-&gt; schéma régional des ressources en eau) </a:t>
            </a:r>
          </a:p>
          <a:p>
            <a:r>
              <a:rPr lang="fr-FR" dirty="0"/>
              <a:t>Enjeux géopolitiques</a:t>
            </a:r>
          </a:p>
          <a:p>
            <a:r>
              <a:rPr lang="fr-FR" dirty="0"/>
              <a:t>Enjeux pour le ménages</a:t>
            </a:r>
          </a:p>
          <a:p>
            <a:endParaRPr lang="fr-FR" dirty="0"/>
          </a:p>
          <a:p>
            <a:endParaRPr lang="fr-FR" dirty="0"/>
          </a:p>
          <a:p>
            <a:pPr lvl="2"/>
            <a:endParaRPr lang="en-GB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23BC2AE-DF9E-4A6F-B191-2694E193C969}"/>
              </a:ext>
            </a:extLst>
          </p:cNvPr>
          <p:cNvSpPr>
            <a:spLocks noGrp="1"/>
          </p:cNvSpPr>
          <p:nvPr>
            <p:ph type="sldNum" sz="quarter" idx="11"/>
            <p:custDataLst>
              <p:tags r:id="rId3"/>
            </p:custDataLst>
          </p:nvPr>
        </p:nvSpPr>
        <p:spPr/>
        <p:txBody>
          <a:bodyPr/>
          <a:lstStyle/>
          <a:p>
            <a:pPr>
              <a:defRPr/>
            </a:pPr>
            <a:fld id="{58B5664C-1860-427D-9E11-538DA9ADB3EE}" type="slidenum">
              <a:rPr lang="fr-FR" smtClean="0"/>
              <a:pPr>
                <a:defRPr/>
              </a:pPr>
              <a:t>23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8122560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CCB8A0C-AE2D-4D82-AD0C-5A22CBE66E67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FR" dirty="0"/>
              <a:t>Incidences de la sécheresse</a:t>
            </a:r>
            <a:endParaRPr lang="en-GB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D15EA7D-F7A0-4084-A31E-83ADAE4178C8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fr-FR" dirty="0"/>
              <a:t>Enjeux économiques </a:t>
            </a:r>
          </a:p>
          <a:p>
            <a:pPr lvl="1"/>
            <a:r>
              <a:rPr lang="fr-FR" dirty="0"/>
              <a:t>Agriculture et sylviculture (p.ex. stress 2018)</a:t>
            </a:r>
          </a:p>
          <a:p>
            <a:pPr lvl="2"/>
            <a:r>
              <a:rPr lang="fr-FR" dirty="0"/>
              <a:t>Irrigation </a:t>
            </a:r>
          </a:p>
          <a:p>
            <a:pPr lvl="2"/>
            <a:r>
              <a:rPr lang="fr-FR" dirty="0"/>
              <a:t>Autres cultures (sorgho, poids, quinoa , ..) </a:t>
            </a:r>
          </a:p>
          <a:p>
            <a:pPr lvl="2"/>
            <a:r>
              <a:rPr lang="fr-FR" dirty="0"/>
              <a:t>Gestion de MO</a:t>
            </a:r>
          </a:p>
          <a:p>
            <a:pPr lvl="1"/>
            <a:r>
              <a:rPr lang="fr-FR" dirty="0"/>
              <a:t>Métallurgie </a:t>
            </a:r>
          </a:p>
          <a:p>
            <a:pPr lvl="1"/>
            <a:r>
              <a:rPr lang="fr-FR" dirty="0"/>
              <a:t>Data centers – refroidissement </a:t>
            </a:r>
          </a:p>
          <a:p>
            <a:pPr lvl="1"/>
            <a:r>
              <a:rPr lang="fr-FR" dirty="0"/>
              <a:t>Production énergie (2017,2018, 2019: arrêt barrages hydro-électriques)</a:t>
            </a:r>
          </a:p>
          <a:p>
            <a:pPr lvl="1"/>
            <a:r>
              <a:rPr lang="fr-FR" dirty="0"/>
              <a:t>Transport fluvial (+coût supplémentaire)</a:t>
            </a:r>
          </a:p>
          <a:p>
            <a:pPr lvl="1"/>
            <a:endParaRPr lang="fr-FR" dirty="0"/>
          </a:p>
          <a:p>
            <a:pPr marL="0" indent="0">
              <a:buNone/>
            </a:pPr>
            <a:endParaRPr lang="en-GB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C749B921-8315-4EFA-A7A3-D8713252AB97}"/>
              </a:ext>
            </a:extLst>
          </p:cNvPr>
          <p:cNvSpPr>
            <a:spLocks noGrp="1"/>
          </p:cNvSpPr>
          <p:nvPr>
            <p:ph type="sldNum" sz="quarter" idx="11"/>
            <p:custDataLst>
              <p:tags r:id="rId3"/>
            </p:custDataLst>
          </p:nvPr>
        </p:nvSpPr>
        <p:spPr/>
        <p:txBody>
          <a:bodyPr/>
          <a:lstStyle/>
          <a:p>
            <a:pPr>
              <a:defRPr/>
            </a:pPr>
            <a:fld id="{58B5664C-1860-427D-9E11-538DA9ADB3EE}" type="slidenum">
              <a:rPr lang="fr-FR" smtClean="0"/>
              <a:pPr>
                <a:defRPr/>
              </a:pPr>
              <a:t>24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0234278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50C5B29-6161-4C44-B6F5-4AC8E8F007F4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FR" dirty="0"/>
              <a:t>Adaptation </a:t>
            </a:r>
            <a:endParaRPr lang="en-GB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88917B3-1AED-46F8-97A9-C1060F909EDD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fr-FR" dirty="0"/>
              <a:t>Plan national adaptation </a:t>
            </a:r>
          </a:p>
          <a:p>
            <a:r>
              <a:rPr lang="fr-FR" dirty="0"/>
              <a:t>Plan wallon air climat </a:t>
            </a:r>
            <a:r>
              <a:rPr lang="fr-FR" dirty="0" err="1"/>
              <a:t>energie</a:t>
            </a:r>
            <a:r>
              <a:rPr lang="fr-FR" dirty="0"/>
              <a:t> </a:t>
            </a:r>
          </a:p>
          <a:p>
            <a:r>
              <a:rPr lang="fr-FR" dirty="0"/>
              <a:t>AWAC: Démarche « adapte ta commune »</a:t>
            </a:r>
          </a:p>
          <a:p>
            <a:r>
              <a:rPr lang="fr-FR" dirty="0"/>
              <a:t>Plan P.L.U.I.E.S. et PGRI – PARIS </a:t>
            </a:r>
          </a:p>
          <a:p>
            <a:r>
              <a:rPr lang="fr-FR" dirty="0"/>
              <a:t>PGDH</a:t>
            </a:r>
          </a:p>
          <a:p>
            <a:r>
              <a:rPr lang="fr-FR" dirty="0"/>
              <a:t>PGDA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7DBBF8A-30C1-4B3D-851B-FDA4881BA79F}"/>
              </a:ext>
            </a:extLst>
          </p:cNvPr>
          <p:cNvSpPr>
            <a:spLocks noGrp="1"/>
          </p:cNvSpPr>
          <p:nvPr>
            <p:ph type="sldNum" sz="quarter" idx="11"/>
            <p:custDataLst>
              <p:tags r:id="rId3"/>
            </p:custDataLst>
          </p:nvPr>
        </p:nvSpPr>
        <p:spPr/>
        <p:txBody>
          <a:bodyPr/>
          <a:lstStyle/>
          <a:p>
            <a:pPr>
              <a:defRPr/>
            </a:pPr>
            <a:fld id="{58B5664C-1860-427D-9E11-538DA9ADB3EE}" type="slidenum">
              <a:rPr lang="fr-FR" smtClean="0"/>
              <a:pPr>
                <a:defRPr/>
              </a:pPr>
              <a:t>25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9093099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E479B66-50DF-4CE5-ADC0-85053947234E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FR" dirty="0"/>
              <a:t>Adaptation</a:t>
            </a:r>
            <a:endParaRPr lang="en-GB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EF96C70-189B-4CBF-85C1-C95FF6BE0C09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fr-FR" dirty="0"/>
              <a:t>Schéma régional des ressources en eau (SSRE)</a:t>
            </a:r>
          </a:p>
          <a:p>
            <a:r>
              <a:rPr lang="fr-FR" dirty="0"/>
              <a:t>Cellule sécheresse sous le centre régional de crise de Wallonie. </a:t>
            </a:r>
          </a:p>
          <a:p>
            <a:pPr lvl="1"/>
            <a:r>
              <a:rPr lang="fr-FR" dirty="0"/>
              <a:t>Analyse situationnelle (cf. ci-dessus)</a:t>
            </a:r>
          </a:p>
          <a:p>
            <a:pPr lvl="1"/>
            <a:r>
              <a:rPr lang="fr-FR" dirty="0"/>
              <a:t>Mesure de gestion </a:t>
            </a:r>
          </a:p>
          <a:p>
            <a:pPr lvl="2"/>
            <a:r>
              <a:rPr lang="fr-FR" dirty="0"/>
              <a:t>Eaux de surface (turbinage, </a:t>
            </a:r>
            <a:r>
              <a:rPr lang="fr-FR" dirty="0" err="1"/>
              <a:t>regoupement</a:t>
            </a:r>
            <a:r>
              <a:rPr lang="fr-FR" dirty="0"/>
              <a:t> </a:t>
            </a:r>
            <a:r>
              <a:rPr lang="fr-FR" dirty="0" err="1"/>
              <a:t>bâteaux</a:t>
            </a:r>
            <a:r>
              <a:rPr lang="fr-FR" dirty="0"/>
              <a:t>, …</a:t>
            </a:r>
          </a:p>
          <a:p>
            <a:pPr lvl="2"/>
            <a:r>
              <a:rPr lang="fr-FR" dirty="0"/>
              <a:t>Milieu </a:t>
            </a:r>
            <a:r>
              <a:rPr lang="fr-FR" dirty="0" err="1"/>
              <a:t>forerstier</a:t>
            </a:r>
            <a:r>
              <a:rPr lang="fr-FR" dirty="0"/>
              <a:t> </a:t>
            </a:r>
          </a:p>
          <a:p>
            <a:pPr lvl="2"/>
            <a:r>
              <a:rPr lang="fr-FR" dirty="0"/>
              <a:t>Production et distribution d’eau </a:t>
            </a:r>
          </a:p>
          <a:p>
            <a:pPr lvl="2"/>
            <a:r>
              <a:rPr lang="fr-FR" dirty="0"/>
              <a:t>Agriculture</a:t>
            </a:r>
          </a:p>
          <a:p>
            <a:pPr marL="0" indent="0">
              <a:buNone/>
            </a:pPr>
            <a:endParaRPr lang="en-GB" dirty="0"/>
          </a:p>
          <a:p>
            <a:endParaRPr lang="en-GB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25AD834D-8E8F-4EA3-ADBE-3C148D2760E3}"/>
              </a:ext>
            </a:extLst>
          </p:cNvPr>
          <p:cNvSpPr>
            <a:spLocks noGrp="1"/>
          </p:cNvSpPr>
          <p:nvPr>
            <p:ph type="sldNum" sz="quarter" idx="11"/>
            <p:custDataLst>
              <p:tags r:id="rId3"/>
            </p:custDataLst>
          </p:nvPr>
        </p:nvSpPr>
        <p:spPr/>
        <p:txBody>
          <a:bodyPr/>
          <a:lstStyle/>
          <a:p>
            <a:pPr>
              <a:defRPr/>
            </a:pPr>
            <a:fld id="{58B5664C-1860-427D-9E11-538DA9ADB3EE}" type="slidenum">
              <a:rPr lang="fr-FR" smtClean="0"/>
              <a:pPr>
                <a:defRPr/>
              </a:pPr>
              <a:t>26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2144795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B108725-6F18-469B-802D-0385B7EE7F19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FR" dirty="0"/>
              <a:t>Adaptation</a:t>
            </a:r>
            <a:endParaRPr lang="en-GB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AC6A54B-DD8D-4353-AE67-A5A1E61BC71D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fr-FR" dirty="0"/>
              <a:t>Dispositif sécheresse wallons (1,0)</a:t>
            </a:r>
          </a:p>
          <a:p>
            <a:pPr lvl="1"/>
            <a:r>
              <a:rPr lang="fr-FR" sz="1800" dirty="0"/>
              <a:t>M1 Validation d’une méthode d’un débit biologique minimum des cours d’eau</a:t>
            </a:r>
          </a:p>
          <a:p>
            <a:pPr lvl="1"/>
            <a:r>
              <a:rPr lang="fr-FR" sz="1800" dirty="0"/>
              <a:t>M2 Benchmarking de la réglementation française à la Wallonie</a:t>
            </a:r>
          </a:p>
          <a:p>
            <a:pPr lvl="1"/>
            <a:r>
              <a:rPr lang="fr-FR" sz="1800" dirty="0"/>
              <a:t>M3 Adaptation réglementaire pour prérogatives gouvernementales</a:t>
            </a:r>
          </a:p>
          <a:p>
            <a:pPr lvl="1"/>
            <a:r>
              <a:rPr lang="fr-FR" sz="1800" dirty="0"/>
              <a:t>M4 Renforcement du contrôle des prélèvements d’eau et les sanctions en cas de non‐respect des seuils fixés dans les permis de prise d’eau</a:t>
            </a:r>
          </a:p>
          <a:p>
            <a:pPr lvl="1"/>
            <a:r>
              <a:rPr lang="fr-FR" sz="1800" dirty="0"/>
              <a:t>M5 Recensement des prises d’eau souterraines via permis et déclarations</a:t>
            </a:r>
          </a:p>
          <a:p>
            <a:pPr lvl="1"/>
            <a:r>
              <a:rPr lang="fr-FR" sz="1800" dirty="0"/>
              <a:t>M6 Création d’un indicateur de l’humidité des sols</a:t>
            </a:r>
            <a:endParaRPr lang="en-GB" sz="1800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ED8C5B29-4C40-42A3-B5D2-D7739C6617A8}"/>
              </a:ext>
            </a:extLst>
          </p:cNvPr>
          <p:cNvSpPr>
            <a:spLocks noGrp="1"/>
          </p:cNvSpPr>
          <p:nvPr>
            <p:ph type="sldNum" sz="quarter" idx="11"/>
            <p:custDataLst>
              <p:tags r:id="rId3"/>
            </p:custDataLst>
          </p:nvPr>
        </p:nvSpPr>
        <p:spPr/>
        <p:txBody>
          <a:bodyPr/>
          <a:lstStyle/>
          <a:p>
            <a:pPr>
              <a:defRPr/>
            </a:pPr>
            <a:fld id="{58B5664C-1860-427D-9E11-538DA9ADB3EE}" type="slidenum">
              <a:rPr lang="fr-FR" smtClean="0"/>
              <a:pPr>
                <a:defRPr/>
              </a:pPr>
              <a:t>27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8314166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AB1A10B-B994-4BFF-801C-F3D14A9D2F03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FR" dirty="0"/>
              <a:t>Adaptation</a:t>
            </a:r>
            <a:endParaRPr lang="en-GB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CC34E11F-3F74-42AC-A2DD-13173CEFED9D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fr-FR" dirty="0"/>
              <a:t>Dispositif sécheresse wallons (1,0)</a:t>
            </a:r>
          </a:p>
          <a:p>
            <a:pPr lvl="1"/>
            <a:r>
              <a:rPr lang="fr-FR" sz="1800" dirty="0"/>
              <a:t>M7 Fixation de quotas de prélèvement pour les masses d’eau déficitaires</a:t>
            </a:r>
          </a:p>
          <a:p>
            <a:pPr lvl="1"/>
            <a:r>
              <a:rPr lang="fr-FR" sz="1800" dirty="0"/>
              <a:t>M8 Renforcement de la MAEC « Autonomie fourragère »</a:t>
            </a:r>
          </a:p>
          <a:p>
            <a:pPr lvl="1"/>
            <a:r>
              <a:rPr lang="fr-FR" sz="1800" dirty="0"/>
              <a:t>M9 Favoriser le creusement de mares dans des endroits stratégiques pour la biodiversité et le stockage de l’eau</a:t>
            </a:r>
          </a:p>
          <a:p>
            <a:pPr lvl="1"/>
            <a:r>
              <a:rPr lang="fr-FR" sz="1800" dirty="0"/>
              <a:t>M10 Encadrement des agriculteurs</a:t>
            </a:r>
          </a:p>
          <a:p>
            <a:pPr lvl="1"/>
            <a:r>
              <a:rPr lang="fr-FR" sz="1800" dirty="0"/>
              <a:t>M11 Lâchers d’eau préventifs</a:t>
            </a:r>
          </a:p>
          <a:p>
            <a:pPr lvl="1"/>
            <a:r>
              <a:rPr lang="fr-FR" sz="1800" dirty="0"/>
              <a:t>M12 Limitation des prélèvements d’eau </a:t>
            </a:r>
            <a:r>
              <a:rPr lang="fr-FR" sz="1800" dirty="0" err="1"/>
              <a:t>potabilisable</a:t>
            </a:r>
            <a:r>
              <a:rPr lang="fr-FR" sz="1800" dirty="0"/>
              <a:t> en eaux de surface et souterraines en période de sécheresse</a:t>
            </a:r>
          </a:p>
          <a:p>
            <a:endParaRPr lang="en-GB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22DA9B6C-7BDC-43A8-94C6-019F9CAF1353}"/>
              </a:ext>
            </a:extLst>
          </p:cNvPr>
          <p:cNvSpPr>
            <a:spLocks noGrp="1"/>
          </p:cNvSpPr>
          <p:nvPr>
            <p:ph type="sldNum" sz="quarter" idx="11"/>
            <p:custDataLst>
              <p:tags r:id="rId3"/>
            </p:custDataLst>
          </p:nvPr>
        </p:nvSpPr>
        <p:spPr/>
        <p:txBody>
          <a:bodyPr/>
          <a:lstStyle/>
          <a:p>
            <a:pPr>
              <a:defRPr/>
            </a:pPr>
            <a:fld id="{58B5664C-1860-427D-9E11-538DA9ADB3EE}" type="slidenum">
              <a:rPr lang="fr-FR" smtClean="0"/>
              <a:pPr>
                <a:defRPr/>
              </a:pPr>
              <a:t>28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6499885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26FEC4D-FF00-4F99-B711-202D40A70A97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FR" dirty="0"/>
              <a:t>Adaptation</a:t>
            </a:r>
            <a:endParaRPr lang="en-GB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B11C3B5-3CFD-46E7-B182-5466402FDDA2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fr-FR" dirty="0"/>
              <a:t>Dispositif sécheresse wallons (1,0)</a:t>
            </a:r>
          </a:p>
          <a:p>
            <a:pPr marL="0" indent="0">
              <a:buNone/>
            </a:pPr>
            <a:endParaRPr lang="fr-FR" dirty="0"/>
          </a:p>
          <a:p>
            <a:pPr lvl="1"/>
            <a:r>
              <a:rPr lang="fr-FR" sz="1800" dirty="0"/>
              <a:t>M13 Limitation des prélèvements d’eau non </a:t>
            </a:r>
            <a:r>
              <a:rPr lang="fr-FR" sz="1800" dirty="0" err="1"/>
              <a:t>potabilisable</a:t>
            </a:r>
            <a:r>
              <a:rPr lang="fr-FR" sz="1800" dirty="0"/>
              <a:t> en eaux de surface en période de sécheresse</a:t>
            </a:r>
          </a:p>
          <a:p>
            <a:pPr lvl="1"/>
            <a:r>
              <a:rPr lang="fr-FR" sz="1800" dirty="0"/>
              <a:t>M14 Fixation de volumes prélevés maximums autorisés</a:t>
            </a:r>
          </a:p>
          <a:p>
            <a:pPr lvl="1"/>
            <a:r>
              <a:rPr lang="fr-FR" sz="1800" dirty="0"/>
              <a:t>M15 Fixation de normes particulières de rejets en période de sécheresse pour les STEP et les industries</a:t>
            </a:r>
          </a:p>
          <a:p>
            <a:pPr lvl="1"/>
            <a:r>
              <a:rPr lang="fr-FR" sz="1800" dirty="0"/>
              <a:t>M16 Valorisation des eaux d’exhaure</a:t>
            </a:r>
          </a:p>
          <a:p>
            <a:pPr lvl="1"/>
            <a:r>
              <a:rPr lang="fr-FR" sz="1800" dirty="0"/>
              <a:t>M17 Limitation temporaire de production d’hydro‐électricité</a:t>
            </a:r>
          </a:p>
          <a:p>
            <a:pPr lvl="1"/>
            <a:r>
              <a:rPr lang="fr-FR" sz="1800" dirty="0"/>
              <a:t>M18 Interdiction temporaire et exceptionnelle de la pêche par une démarche participative d’acteurs</a:t>
            </a:r>
            <a:endParaRPr lang="en-GB" sz="1800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F921D59C-CDAA-4C81-92D8-4C2F55A22FD3}"/>
              </a:ext>
            </a:extLst>
          </p:cNvPr>
          <p:cNvSpPr>
            <a:spLocks noGrp="1"/>
          </p:cNvSpPr>
          <p:nvPr>
            <p:ph type="sldNum" sz="quarter" idx="11"/>
            <p:custDataLst>
              <p:tags r:id="rId3"/>
            </p:custDataLst>
          </p:nvPr>
        </p:nvSpPr>
        <p:spPr/>
        <p:txBody>
          <a:bodyPr/>
          <a:lstStyle/>
          <a:p>
            <a:pPr>
              <a:defRPr/>
            </a:pPr>
            <a:fld id="{58B5664C-1860-427D-9E11-538DA9ADB3EE}" type="slidenum">
              <a:rPr lang="fr-FR" smtClean="0"/>
              <a:pPr>
                <a:defRPr/>
              </a:pPr>
              <a:t>29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136106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77192FC-FD6B-4258-A71C-101B450287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 dirty="0"/>
              <a:t>Les différentes dimensions de la sécheresse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DA3229F-5626-4F3A-A451-97B0DBCFF61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BE" dirty="0"/>
              <a:t>Sécheresse météorologique</a:t>
            </a:r>
          </a:p>
          <a:p>
            <a:r>
              <a:rPr lang="fr-BE" dirty="0"/>
              <a:t>Sécheresse hydrologique </a:t>
            </a:r>
          </a:p>
          <a:p>
            <a:r>
              <a:rPr lang="fr-BE" dirty="0"/>
              <a:t>Sécheresse agronomique </a:t>
            </a:r>
          </a:p>
          <a:p>
            <a:r>
              <a:rPr lang="fr-BE" dirty="0"/>
              <a:t>Sécheresse hydrogéologique </a:t>
            </a:r>
          </a:p>
          <a:p>
            <a:r>
              <a:rPr lang="fr-BE" dirty="0"/>
              <a:t>Sécheresse socio-économique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30D4B28-1651-459E-AAEF-1DAE7EFEF2B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8B5664C-1860-427D-9E11-538DA9ADB3EE}" type="slidenum">
              <a:rPr lang="fr-FR" smtClean="0"/>
              <a:pPr>
                <a:defRPr/>
              </a:pPr>
              <a:t>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1824712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92FAA12-4161-47A4-A557-7D94FD885F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 dirty="0"/>
              <a:t>Adaptation crues - inondations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57CCFC0-E816-4D3E-86D9-09D9FCBDED6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BE" dirty="0"/>
              <a:t>Voir Table Ronde UCLouvain février 2022</a:t>
            </a:r>
          </a:p>
          <a:p>
            <a:endParaRPr lang="fr-BE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EE1D5820-7C46-4668-92AF-ED7249B40A7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8B5664C-1860-427D-9E11-538DA9ADB3EE}" type="slidenum">
              <a:rPr lang="fr-FR" smtClean="0"/>
              <a:pPr>
                <a:defRPr/>
              </a:pPr>
              <a:t>30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4437515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C034739-2A3D-463C-8AB2-995421B10A0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BE" dirty="0"/>
              <a:t>APPROCHE TRANSVERSALE</a:t>
            </a:r>
          </a:p>
          <a:p>
            <a:pPr lvl="1"/>
            <a:r>
              <a:rPr lang="fr-FR" dirty="0"/>
              <a:t>Développer un gestion intégrée de l'eau depuis l'amont vers l'aval  : </a:t>
            </a:r>
            <a:r>
              <a:rPr lang="fr-FR" dirty="0" err="1"/>
              <a:t>inflitrer</a:t>
            </a:r>
            <a:r>
              <a:rPr lang="fr-FR" dirty="0"/>
              <a:t> &gt; ralentir &gt; stocker &gt; résister</a:t>
            </a:r>
          </a:p>
          <a:p>
            <a:pPr lvl="1"/>
            <a:r>
              <a:rPr lang="fr-FR" dirty="0"/>
              <a:t>Lutter contre l'augmentation de la vulnérabilité</a:t>
            </a:r>
          </a:p>
          <a:p>
            <a:endParaRPr lang="fr-BE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42D00540-F068-4F0A-8590-0F8308FA0C7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8B5664C-1860-427D-9E11-538DA9ADB3EE}" type="slidenum">
              <a:rPr lang="fr-FR" smtClean="0"/>
              <a:pPr>
                <a:defRPr/>
              </a:pPr>
              <a:t>31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0624799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938918A-3830-464C-9058-EF6923C2E33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BE" dirty="0"/>
              <a:t>ZONE DE PRODUCTION</a:t>
            </a:r>
          </a:p>
          <a:p>
            <a:pPr lvl="1"/>
            <a:r>
              <a:rPr lang="fr-FR" dirty="0"/>
              <a:t>Renforcer le coefficient d'absorption et réduire la vitesse de ruissellement des sols agricoles </a:t>
            </a:r>
          </a:p>
          <a:p>
            <a:pPr lvl="1"/>
            <a:r>
              <a:rPr lang="fr-FR" dirty="0"/>
              <a:t>Stocker et infiltrer le ruissellement sur les toitures et sols </a:t>
            </a:r>
            <a:r>
              <a:rPr lang="fr-FR" dirty="0" err="1"/>
              <a:t>mineralisés</a:t>
            </a:r>
            <a:endParaRPr lang="fr-FR" dirty="0"/>
          </a:p>
          <a:p>
            <a:endParaRPr lang="fr-BE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FE2A5E09-CD4C-4BB9-A41B-B77B2403D1D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8B5664C-1860-427D-9E11-538DA9ADB3EE}" type="slidenum">
              <a:rPr lang="fr-FR" smtClean="0"/>
              <a:pPr>
                <a:defRPr/>
              </a:pPr>
              <a:t>32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5483669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160069B6-2649-4321-B3E4-2DDF937AB84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BE" dirty="0"/>
              <a:t>ZONE DE TRANSFERT</a:t>
            </a:r>
          </a:p>
          <a:p>
            <a:pPr lvl="1"/>
            <a:r>
              <a:rPr lang="fr-FR" dirty="0"/>
              <a:t>Ralentir, stocker, infiltrer et filtrer les eaux de ruissellement en zone agricole </a:t>
            </a:r>
          </a:p>
          <a:p>
            <a:pPr lvl="1"/>
            <a:r>
              <a:rPr lang="fr-FR" dirty="0"/>
              <a:t>Intégrer les réseaux de mobilité dans le système de lutte contre les inondations</a:t>
            </a:r>
          </a:p>
          <a:p>
            <a:pPr lvl="1"/>
            <a:r>
              <a:rPr lang="fr-FR" dirty="0"/>
              <a:t>Intégrer les réseaux d'</a:t>
            </a:r>
            <a:r>
              <a:rPr lang="fr-FR" dirty="0" err="1"/>
              <a:t>égoûts</a:t>
            </a:r>
            <a:r>
              <a:rPr lang="fr-FR" dirty="0"/>
              <a:t> dans le système de lutte contre les inondations</a:t>
            </a:r>
            <a:endParaRPr lang="fr-BE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B7F75E9-CBFA-4796-BA93-E0E692ECDE29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8B5664C-1860-427D-9E11-538DA9ADB3EE}" type="slidenum">
              <a:rPr lang="fr-FR" smtClean="0"/>
              <a:pPr>
                <a:defRPr/>
              </a:pPr>
              <a:t>33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1080606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B9DE4CA-1EE3-404B-8D2C-9CF87D93A07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BE" dirty="0"/>
              <a:t>LIT MAJEUR</a:t>
            </a:r>
          </a:p>
          <a:p>
            <a:pPr lvl="1"/>
            <a:r>
              <a:rPr lang="fr-BE" dirty="0"/>
              <a:t>Renaturer les rivières</a:t>
            </a:r>
          </a:p>
          <a:p>
            <a:pPr lvl="1"/>
            <a:r>
              <a:rPr lang="fr-FR" dirty="0"/>
              <a:t>Créer des Zones d'Immersion Temporaire</a:t>
            </a:r>
          </a:p>
          <a:p>
            <a:endParaRPr lang="fr-BE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EB20F64C-B05D-4B3A-86D7-BF4AF8AB6CE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8B5664C-1860-427D-9E11-538DA9ADB3EE}" type="slidenum">
              <a:rPr lang="fr-FR" smtClean="0"/>
              <a:pPr>
                <a:defRPr/>
              </a:pPr>
              <a:t>34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2175102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549CD07-8927-4417-BA1A-980B5037B8D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BE" dirty="0"/>
              <a:t>RECEPTEURS DE RISQUE</a:t>
            </a:r>
          </a:p>
          <a:p>
            <a:pPr lvl="1"/>
            <a:r>
              <a:rPr lang="fr-FR" dirty="0"/>
              <a:t>Réduire la vulnérabilité des constructions</a:t>
            </a:r>
          </a:p>
          <a:p>
            <a:pPr lvl="1"/>
            <a:r>
              <a:rPr lang="fr-BE" dirty="0"/>
              <a:t>Protéger les constructions existantes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C91CECFD-9931-4F21-B7A9-429DC209FC3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8B5664C-1860-427D-9E11-538DA9ADB3EE}" type="slidenum">
              <a:rPr lang="fr-FR" smtClean="0"/>
              <a:pPr>
                <a:defRPr/>
              </a:pPr>
              <a:t>35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9287751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E9AE321-1350-4E08-B647-7AA2677F33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 dirty="0"/>
              <a:t>Conclusion 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EEC620A-B324-4AFE-AD13-BA80FED2419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BE" dirty="0"/>
              <a:t>Problème de sécheresse en Wallonie est structurel et multi-dimensionnel et nécessite une vision politique à long terme pour s’adapter aux sécheresses. </a:t>
            </a:r>
          </a:p>
          <a:p>
            <a:r>
              <a:rPr lang="fr-BE" dirty="0"/>
              <a:t>Plusieurs programmes – projets d’adaptation existent déjà à différents niveaux (fédéral, communal, …), mais une meilleure coordination entre différents niveaux s’impose. </a:t>
            </a:r>
          </a:p>
          <a:p>
            <a:r>
              <a:rPr lang="fr-BE" dirty="0"/>
              <a:t>Sécheresse et inondations: Programmes de lutte sont complémentaires. 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C4A3039E-D9E9-45DB-8C85-8107E970D59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8B5664C-1860-427D-9E11-538DA9ADB3EE}" type="slidenum">
              <a:rPr lang="fr-FR" smtClean="0"/>
              <a:pPr>
                <a:defRPr/>
              </a:pPr>
              <a:t>36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119072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4D4850C-C3B0-40EE-8EB3-12DAEC80C5D1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FR" dirty="0"/>
              <a:t>Vision globale: Stress hydrique	</a:t>
            </a:r>
            <a:endParaRPr lang="en-GB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361863FE-8277-439E-B9C2-5CE126183666}"/>
              </a:ext>
            </a:extLst>
          </p:cNvPr>
          <p:cNvSpPr>
            <a:spLocks noGrp="1"/>
          </p:cNvSpPr>
          <p:nvPr>
            <p:ph type="sldNum" sz="quarter" idx="11"/>
            <p:custDataLst>
              <p:tags r:id="rId2"/>
            </p:custDataLst>
          </p:nvPr>
        </p:nvSpPr>
        <p:spPr/>
        <p:txBody>
          <a:bodyPr/>
          <a:lstStyle/>
          <a:p>
            <a:pPr>
              <a:defRPr/>
            </a:pPr>
            <a:fld id="{58B5664C-1860-427D-9E11-538DA9ADB3EE}" type="slidenum">
              <a:rPr lang="fr-FR" smtClean="0"/>
              <a:pPr>
                <a:defRPr/>
              </a:pPr>
              <a:t>4</a:t>
            </a:fld>
            <a:endParaRPr lang="fr-FR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CDDFB6D6-1AFB-441A-B3A0-2ED40FAFA245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994114" y="1889010"/>
            <a:ext cx="6850534" cy="4676132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DDB3852C-5714-49D3-8B9E-37C734C9D3F8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331640" y="6474656"/>
            <a:ext cx="74655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Source: Huggins et al., 2022, Nature communications, 13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639650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6E12A19-608C-40CC-87F5-C7C069E83BE4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FR" dirty="0"/>
              <a:t>Vision totale: Tendance stock</a:t>
            </a:r>
            <a:endParaRPr lang="en-GB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5D74C45-219E-43BE-9408-C81F3B641461}"/>
              </a:ext>
            </a:extLst>
          </p:cNvPr>
          <p:cNvSpPr>
            <a:spLocks noGrp="1"/>
          </p:cNvSpPr>
          <p:nvPr>
            <p:ph type="sldNum" sz="quarter" idx="11"/>
            <p:custDataLst>
              <p:tags r:id="rId2"/>
            </p:custDataLst>
          </p:nvPr>
        </p:nvSpPr>
        <p:spPr/>
        <p:txBody>
          <a:bodyPr/>
          <a:lstStyle/>
          <a:p>
            <a:pPr>
              <a:defRPr/>
            </a:pPr>
            <a:fld id="{58B5664C-1860-427D-9E11-538DA9ADB3EE}" type="slidenum">
              <a:rPr lang="fr-FR" smtClean="0"/>
              <a:pPr>
                <a:defRPr/>
              </a:pPr>
              <a:t>5</a:t>
            </a:fld>
            <a:endParaRPr lang="fr-FR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573A024C-2907-4040-9424-C9116DDD792F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1024747" y="1623193"/>
            <a:ext cx="7772401" cy="5016805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C23CA765-B681-4F97-A888-FFD685685C6F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331640" y="6474656"/>
            <a:ext cx="74655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Source: Huggins et al., 2022, Nature communications, 13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4084725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C0B41CB-3860-41AB-ABB1-03A8AF8D43AF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FR" dirty="0"/>
              <a:t>Vision globale: Hotspots</a:t>
            </a:r>
            <a:endParaRPr lang="en-GB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D00BDCF6-CC73-476B-8C2D-8AE1C1346154}"/>
              </a:ext>
            </a:extLst>
          </p:cNvPr>
          <p:cNvSpPr>
            <a:spLocks noGrp="1"/>
          </p:cNvSpPr>
          <p:nvPr>
            <p:ph type="sldNum" sz="quarter" idx="11"/>
            <p:custDataLst>
              <p:tags r:id="rId2"/>
            </p:custDataLst>
          </p:nvPr>
        </p:nvSpPr>
        <p:spPr/>
        <p:txBody>
          <a:bodyPr/>
          <a:lstStyle/>
          <a:p>
            <a:pPr>
              <a:defRPr/>
            </a:pPr>
            <a:fld id="{58B5664C-1860-427D-9E11-538DA9ADB3EE}" type="slidenum">
              <a:rPr lang="fr-FR" smtClean="0"/>
              <a:pPr>
                <a:defRPr/>
              </a:pPr>
              <a:t>6</a:t>
            </a:fld>
            <a:endParaRPr lang="fr-FR"/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858E6622-41B4-4690-93B5-3E8B2E9BD39C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33401" y="1772816"/>
            <a:ext cx="9144000" cy="3980840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8558E647-8D2A-43A7-B182-BBD70AB3E609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331640" y="6474656"/>
            <a:ext cx="74655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Source: Huggins et al., 2022, Nature communications, 13</a:t>
            </a:r>
            <a:endParaRPr lang="en-GB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6770CFB-354F-4D4A-8EDD-C02B7AD257EE}"/>
              </a:ext>
            </a:extLst>
          </p:cNvPr>
          <p:cNvSpPr/>
          <p:nvPr>
            <p:custDataLst>
              <p:tags r:id="rId5"/>
            </p:custDataLst>
          </p:nvPr>
        </p:nvSpPr>
        <p:spPr bwMode="auto">
          <a:xfrm>
            <a:off x="4427984" y="5517232"/>
            <a:ext cx="2304256" cy="433463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none" lIns="90000" tIns="46800" rIns="90000" bIns="4680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3549980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C1F4C17-D205-4444-947C-0AAE6D8735B0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FR" dirty="0"/>
              <a:t>Vision globale: Capacité d’adaptation sociale</a:t>
            </a:r>
            <a:endParaRPr lang="en-GB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CCA7AB6-F6EE-4050-8360-B93A7909562A}"/>
              </a:ext>
            </a:extLst>
          </p:cNvPr>
          <p:cNvSpPr>
            <a:spLocks noGrp="1"/>
          </p:cNvSpPr>
          <p:nvPr>
            <p:ph type="sldNum" sz="quarter" idx="11"/>
            <p:custDataLst>
              <p:tags r:id="rId2"/>
            </p:custDataLst>
          </p:nvPr>
        </p:nvSpPr>
        <p:spPr/>
        <p:txBody>
          <a:bodyPr/>
          <a:lstStyle/>
          <a:p>
            <a:pPr>
              <a:defRPr/>
            </a:pPr>
            <a:fld id="{58B5664C-1860-427D-9E11-538DA9ADB3EE}" type="slidenum">
              <a:rPr lang="fr-FR" smtClean="0"/>
              <a:pPr>
                <a:defRPr/>
              </a:pPr>
              <a:t>7</a:t>
            </a:fld>
            <a:endParaRPr lang="fr-FR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DE043510-98AD-421B-BFC6-E43EBE983FF8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1331640" y="6474656"/>
            <a:ext cx="74655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Source: Huggins et al., 2022, Nature communications, 13</a:t>
            </a:r>
            <a:endParaRPr lang="en-GB" dirty="0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15A30994-5D4B-4045-8D94-B752B1A5D27C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1570986" y="2087652"/>
            <a:ext cx="6002027" cy="42206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73674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95EC09A-AD32-43A7-9E43-21CB839378B8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85800" y="980728"/>
            <a:ext cx="7772400" cy="1143000"/>
          </a:xfrm>
        </p:spPr>
        <p:txBody>
          <a:bodyPr/>
          <a:lstStyle/>
          <a:p>
            <a:r>
              <a:rPr lang="fr-FR" dirty="0"/>
              <a:t>La situation en Wallonie de stress </a:t>
            </a:r>
            <a:br>
              <a:rPr lang="fr-FR" dirty="0"/>
            </a:br>
            <a:r>
              <a:rPr lang="fr-FR" dirty="0"/>
              <a:t>Facteurs explicatifs</a:t>
            </a:r>
            <a:endParaRPr lang="en-GB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128ED32-DC91-497B-9F5C-AECA229424F9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fr-FR" dirty="0"/>
              <a:t>Densité population élevée</a:t>
            </a:r>
          </a:p>
          <a:p>
            <a:r>
              <a:rPr lang="fr-FR" dirty="0"/>
              <a:t>Capacité de stockage limitée (évacuation trop rapide)</a:t>
            </a:r>
          </a:p>
          <a:p>
            <a:r>
              <a:rPr lang="fr-FR" dirty="0"/>
              <a:t>Changement climatique</a:t>
            </a:r>
          </a:p>
          <a:p>
            <a:r>
              <a:rPr lang="fr-FR" dirty="0"/>
              <a:t>Secteurs importantes des demandes en eau</a:t>
            </a:r>
          </a:p>
          <a:p>
            <a:pPr marL="0" indent="0">
              <a:buNone/>
            </a:pPr>
            <a:endParaRPr lang="en-GB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1A91461-AB80-46DC-BC62-93FABC6B6970}"/>
              </a:ext>
            </a:extLst>
          </p:cNvPr>
          <p:cNvSpPr>
            <a:spLocks noGrp="1"/>
          </p:cNvSpPr>
          <p:nvPr>
            <p:ph type="sldNum" sz="quarter" idx="11"/>
            <p:custDataLst>
              <p:tags r:id="rId3"/>
            </p:custDataLst>
          </p:nvPr>
        </p:nvSpPr>
        <p:spPr/>
        <p:txBody>
          <a:bodyPr/>
          <a:lstStyle/>
          <a:p>
            <a:pPr>
              <a:defRPr/>
            </a:pPr>
            <a:fld id="{58B5664C-1860-427D-9E11-538DA9ADB3EE}" type="slidenum">
              <a:rPr lang="fr-FR" smtClean="0"/>
              <a:pPr>
                <a:defRPr/>
              </a:pPr>
              <a:t>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6148501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88C64F9-7DB3-4E8E-B701-27558D3522BB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FR" dirty="0"/>
              <a:t>Rappel bilan hydrologique Wallonie</a:t>
            </a:r>
            <a:endParaRPr lang="en-GB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027AFA05-8DEC-42EA-831B-8EB278489E85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fr-FR" sz="2000" dirty="0"/>
              <a:t>P: 			16 000 </a:t>
            </a:r>
            <a:r>
              <a:rPr lang="fr-FR" sz="2000" dirty="0" err="1"/>
              <a:t>mio</a:t>
            </a:r>
            <a:r>
              <a:rPr lang="fr-FR" sz="2000" dirty="0"/>
              <a:t> m3/an</a:t>
            </a:r>
          </a:p>
          <a:p>
            <a:r>
              <a:rPr lang="fr-FR" sz="2000" dirty="0"/>
              <a:t>ET: 			9 600 </a:t>
            </a:r>
            <a:r>
              <a:rPr lang="fr-FR" sz="2000" dirty="0" err="1"/>
              <a:t>mio</a:t>
            </a:r>
            <a:r>
              <a:rPr lang="fr-FR" sz="2000" dirty="0"/>
              <a:t> m3/an </a:t>
            </a:r>
          </a:p>
          <a:p>
            <a:r>
              <a:rPr lang="fr-FR" sz="2000" dirty="0" err="1"/>
              <a:t>In_fr</a:t>
            </a:r>
            <a:r>
              <a:rPr lang="fr-FR" sz="2000" dirty="0"/>
              <a:t>: 		5 900 </a:t>
            </a:r>
            <a:r>
              <a:rPr lang="fr-FR" sz="2000" dirty="0" err="1"/>
              <a:t>mio</a:t>
            </a:r>
            <a:r>
              <a:rPr lang="fr-FR" sz="2000" dirty="0"/>
              <a:t> m3/an</a:t>
            </a:r>
          </a:p>
          <a:p>
            <a:r>
              <a:rPr lang="fr-FR" sz="2000" dirty="0" err="1"/>
              <a:t>Out_fl</a:t>
            </a:r>
            <a:r>
              <a:rPr lang="fr-FR" sz="2000" dirty="0"/>
              <a:t> : 		11 200 </a:t>
            </a:r>
            <a:r>
              <a:rPr lang="fr-FR" sz="2000" dirty="0" err="1"/>
              <a:t>mio</a:t>
            </a:r>
            <a:r>
              <a:rPr lang="fr-FR" sz="2000" dirty="0"/>
              <a:t> m3/an </a:t>
            </a:r>
          </a:p>
          <a:p>
            <a:r>
              <a:rPr lang="fr-FR" sz="2000" dirty="0"/>
              <a:t>Infiltration: 		4 400 </a:t>
            </a:r>
            <a:r>
              <a:rPr lang="fr-FR" sz="2000" dirty="0" err="1"/>
              <a:t>mio</a:t>
            </a:r>
            <a:r>
              <a:rPr lang="fr-FR" sz="2000" dirty="0"/>
              <a:t> m3/an </a:t>
            </a:r>
          </a:p>
          <a:p>
            <a:r>
              <a:rPr lang="fr-FR" sz="2000" dirty="0"/>
              <a:t>Ruissellement	1 900 </a:t>
            </a:r>
            <a:r>
              <a:rPr lang="fr-FR" sz="2000" dirty="0" err="1"/>
              <a:t>mio</a:t>
            </a:r>
            <a:r>
              <a:rPr lang="fr-FR" sz="2000" dirty="0"/>
              <a:t> m3/an</a:t>
            </a:r>
          </a:p>
          <a:p>
            <a:r>
              <a:rPr lang="fr-FR" sz="2000" dirty="0"/>
              <a:t>Usages</a:t>
            </a:r>
          </a:p>
          <a:p>
            <a:pPr lvl="1"/>
            <a:r>
              <a:rPr lang="fr-FR" sz="2000" dirty="0"/>
              <a:t>Total: 1 536 000 000 m3 / an </a:t>
            </a:r>
          </a:p>
          <a:p>
            <a:pPr lvl="2"/>
            <a:r>
              <a:rPr lang="fr-FR" sz="2000" dirty="0"/>
              <a:t>83 % (1 275 000 m3/an) refroidissements</a:t>
            </a:r>
          </a:p>
          <a:p>
            <a:pPr lvl="2"/>
            <a:r>
              <a:rPr lang="fr-FR" sz="2000" dirty="0"/>
              <a:t>17 % (261 120 m3/an) </a:t>
            </a:r>
            <a:r>
              <a:rPr lang="fr-FR" sz="2000" dirty="0" err="1"/>
              <a:t>others</a:t>
            </a:r>
            <a:endParaRPr lang="fr-FR" sz="2000" dirty="0"/>
          </a:p>
          <a:p>
            <a:pPr lvl="1"/>
            <a:r>
              <a:rPr lang="fr-FR" sz="2000" dirty="0" err="1"/>
              <a:t>Groundwater</a:t>
            </a:r>
            <a:r>
              <a:rPr lang="fr-FR" sz="2000" dirty="0"/>
              <a:t> extraction: 328 000 m3/an</a:t>
            </a:r>
          </a:p>
          <a:p>
            <a:pPr lvl="1"/>
            <a:r>
              <a:rPr lang="fr-FR" sz="2000" dirty="0"/>
              <a:t>Surface water extraction: 1 208 000 m3/an</a:t>
            </a:r>
          </a:p>
          <a:p>
            <a:pPr lvl="1"/>
            <a:endParaRPr lang="fr-FR" dirty="0"/>
          </a:p>
          <a:p>
            <a:pPr lvl="1"/>
            <a:endParaRPr lang="fr-FR" dirty="0"/>
          </a:p>
          <a:p>
            <a:endParaRPr lang="en-GB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A418EF15-DDC9-42E3-8F97-233446359ADB}"/>
              </a:ext>
            </a:extLst>
          </p:cNvPr>
          <p:cNvSpPr>
            <a:spLocks noGrp="1"/>
          </p:cNvSpPr>
          <p:nvPr>
            <p:ph type="sldNum" sz="quarter" idx="11"/>
            <p:custDataLst>
              <p:tags r:id="rId3"/>
            </p:custDataLst>
          </p:nvPr>
        </p:nvSpPr>
        <p:spPr/>
        <p:txBody>
          <a:bodyPr/>
          <a:lstStyle/>
          <a:p>
            <a:pPr>
              <a:defRPr/>
            </a:pPr>
            <a:fld id="{58B5664C-1860-427D-9E11-538DA9ADB3EE}" type="slidenum">
              <a:rPr lang="fr-FR" smtClean="0"/>
              <a:pPr>
                <a:defRPr/>
              </a:pPr>
              <a:t>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84297338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heme/theme1.xml><?xml version="1.0" encoding="utf-8"?>
<a:theme xmlns:a="http://schemas.openxmlformats.org/drawingml/2006/main" name="Présentation1">
  <a:themeElements>
    <a:clrScheme name="Presentation_seminaire_GERU_140208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Presentation_seminaire_GERU_140208">
      <a:majorFont>
        <a:latin typeface="Comic Sans MS"/>
        <a:ea typeface=""/>
        <a:cs typeface=""/>
      </a:majorFont>
      <a:minorFont>
        <a:latin typeface="Comic Sans M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Presentation_seminaire_GERU_140208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tion_seminaire_GERU_140208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tion_seminaire_GERU_140208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tion_seminaire_GERU_140208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tion_seminaire_GERU_140208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tion_seminaire_GERU_140208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tion_seminaire_GERU_140208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hèm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Présentation1</Template>
  <TotalTime>2875</TotalTime>
  <Words>1052</Words>
  <Application>Microsoft Office PowerPoint</Application>
  <PresentationFormat>Affichage à l'écran (4:3)</PresentationFormat>
  <Paragraphs>192</Paragraphs>
  <Slides>36</Slides>
  <Notes>1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36</vt:i4>
      </vt:variant>
    </vt:vector>
  </HeadingPairs>
  <TitlesOfParts>
    <vt:vector size="42" baseType="lpstr">
      <vt:lpstr>Arial</vt:lpstr>
      <vt:lpstr>Arial Unicode MS</vt:lpstr>
      <vt:lpstr>Calibri</vt:lpstr>
      <vt:lpstr>Comic Sans MS</vt:lpstr>
      <vt:lpstr>Times New Roman</vt:lpstr>
      <vt:lpstr>Présentation1</vt:lpstr>
      <vt:lpstr> </vt:lpstr>
      <vt:lpstr>Crues, inondations et sécheresse</vt:lpstr>
      <vt:lpstr>Les différentes dimensions de la sécheresse</vt:lpstr>
      <vt:lpstr>Vision globale: Stress hydrique </vt:lpstr>
      <vt:lpstr>Vision totale: Tendance stock</vt:lpstr>
      <vt:lpstr>Vision globale: Hotspots</vt:lpstr>
      <vt:lpstr>Vision globale: Capacité d’adaptation sociale</vt:lpstr>
      <vt:lpstr>La situation en Wallonie de stress  Facteurs explicatifs</vt:lpstr>
      <vt:lpstr>Rappel bilan hydrologique Wallonie</vt:lpstr>
      <vt:lpstr>Rappel bilan hydrologique Wallonie</vt:lpstr>
      <vt:lpstr>Synthèse état des masses d’eau (Reporting Directive Cadre Eau)</vt:lpstr>
      <vt:lpstr>Présentation PowerPoint</vt:lpstr>
      <vt:lpstr>Diagnostic SWDE</vt:lpstr>
      <vt:lpstr>Sécheresse météorologique (printemps 2022)</vt:lpstr>
      <vt:lpstr>Sécheresse météorologique (printemps 2022)</vt:lpstr>
      <vt:lpstr>Sécheresse météorologique (printemps 2022)</vt:lpstr>
      <vt:lpstr>Sécheresse météorologique (printemps 2022)</vt:lpstr>
      <vt:lpstr>Sécheresse hydrogeologique  (Tendances eaux souterraines)</vt:lpstr>
      <vt:lpstr>Sécheresse hydrogeologique  (Tendances eaux souterraines)</vt:lpstr>
      <vt:lpstr>Sécheresse hydrogeologique  (Tendances eaux souterraines)</vt:lpstr>
      <vt:lpstr>Sécheresse hydrogeologique  (Tendances eaux souterraines)</vt:lpstr>
      <vt:lpstr>Quid changement climatique?  Projections 2050</vt:lpstr>
      <vt:lpstr>Incidences de la sécheresse</vt:lpstr>
      <vt:lpstr>Incidences de la sécheresse</vt:lpstr>
      <vt:lpstr>Adaptation </vt:lpstr>
      <vt:lpstr>Adaptation</vt:lpstr>
      <vt:lpstr>Adaptation</vt:lpstr>
      <vt:lpstr>Adaptation</vt:lpstr>
      <vt:lpstr>Adaptation</vt:lpstr>
      <vt:lpstr>Adaptation crues - inondations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Conclusion </vt:lpstr>
    </vt:vector>
  </TitlesOfParts>
  <Company>Université catholique de Louvain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SIWS</dc:creator>
  <cp:lastModifiedBy>Jasmine De Wulf</cp:lastModifiedBy>
  <cp:revision>172</cp:revision>
  <dcterms:created xsi:type="dcterms:W3CDTF">2014-04-09T09:13:53Z</dcterms:created>
  <dcterms:modified xsi:type="dcterms:W3CDTF">2022-06-16T13:55:46Z</dcterms:modified>
</cp:coreProperties>
</file>