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60" r:id="rId3"/>
    <p:sldId id="257" r:id="rId4"/>
    <p:sldId id="279" r:id="rId5"/>
    <p:sldId id="267" r:id="rId6"/>
    <p:sldId id="268" r:id="rId7"/>
    <p:sldId id="290" r:id="rId8"/>
    <p:sldId id="292" r:id="rId9"/>
    <p:sldId id="291" r:id="rId10"/>
    <p:sldId id="262" r:id="rId11"/>
    <p:sldId id="263" r:id="rId12"/>
    <p:sldId id="264" r:id="rId13"/>
    <p:sldId id="270" r:id="rId14"/>
    <p:sldId id="277" r:id="rId15"/>
    <p:sldId id="294" r:id="rId16"/>
    <p:sldId id="283" r:id="rId17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 showGuides="1">
      <p:cViewPr varScale="1">
        <p:scale>
          <a:sx n="73" d="100"/>
          <a:sy n="73" d="100"/>
        </p:scale>
        <p:origin x="90" y="12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smtClean="0">
              <a:solidFill>
                <a:schemeClr val="tx1">
                  <a:lumMod val="75000"/>
                  <a:lumOff val="25000"/>
                </a:schemeClr>
              </a:solidFill>
            </a:rPr>
            <a:t>Perspectives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2C6A8DD-8162-460F-B5B7-D9DEC46C1E14}" type="presOf" srcId="{C493B18E-3EF8-4EBE-B48E-6D9509F30D83}" destId="{3D72A24A-CEF3-4B02-88D6-69689709417A}" srcOrd="0" destOrd="0" presId="urn:microsoft.com/office/officeart/2005/8/layout/chevron1"/>
    <dgm:cxn modelId="{D2A19CB8-D6D5-4A76-8D2E-116981BDEF7A}" type="presOf" srcId="{DF01ED06-BFA3-4CEC-A41E-6457F1E91259}" destId="{A21AE6F4-9C90-443F-B694-6B7720763342}" srcOrd="0" destOrd="0" presId="urn:microsoft.com/office/officeart/2005/8/layout/chevron1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6ABB1F88-A311-4600-8898-7D4661001A9C}" type="presOf" srcId="{60987EF9-AEB7-4D28-A921-E42AB5C8C076}" destId="{6B756EFD-2998-47BB-B9AE-EF340ED6B538}" srcOrd="0" destOrd="0" presId="urn:microsoft.com/office/officeart/2005/8/layout/chevron1"/>
    <dgm:cxn modelId="{6E52B18A-A9D2-478C-B94E-A3358120729C}" type="presOf" srcId="{8956573E-3E14-4DFB-9D98-BCBCDA8C42ED}" destId="{5E229E80-6011-4CDB-8630-F1CB6B1162C4}" srcOrd="0" destOrd="0" presId="urn:microsoft.com/office/officeart/2005/8/layout/chevron1"/>
    <dgm:cxn modelId="{94886F69-4842-44CB-B36A-F7A6BE4CF127}" type="presOf" srcId="{4CA3B7CF-9D8C-4B9A-94C8-9BECFBEB17A9}" destId="{B52F96DB-E26C-4DB7-88AF-5B8C0BD910D7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7FB9BC73-1BBA-476F-B24E-CD9C78C01C68}" type="presParOf" srcId="{A21AE6F4-9C90-443F-B694-6B7720763342}" destId="{3D72A24A-CEF3-4B02-88D6-69689709417A}" srcOrd="0" destOrd="0" presId="urn:microsoft.com/office/officeart/2005/8/layout/chevron1"/>
    <dgm:cxn modelId="{12A46AAB-0D79-4194-A7C9-6E8AE339F652}" type="presParOf" srcId="{A21AE6F4-9C90-443F-B694-6B7720763342}" destId="{98F11157-D23D-4FC3-A888-491A4F707E3E}" srcOrd="1" destOrd="0" presId="urn:microsoft.com/office/officeart/2005/8/layout/chevron1"/>
    <dgm:cxn modelId="{7AC54B52-83AB-48D8-B268-317DDF638327}" type="presParOf" srcId="{A21AE6F4-9C90-443F-B694-6B7720763342}" destId="{B52F96DB-E26C-4DB7-88AF-5B8C0BD910D7}" srcOrd="2" destOrd="0" presId="urn:microsoft.com/office/officeart/2005/8/layout/chevron1"/>
    <dgm:cxn modelId="{E36FEC75-725A-480E-96C7-55598C2A9D40}" type="presParOf" srcId="{A21AE6F4-9C90-443F-B694-6B7720763342}" destId="{D91F4420-40C6-43EC-9F49-9931A79CA3CD}" srcOrd="3" destOrd="0" presId="urn:microsoft.com/office/officeart/2005/8/layout/chevron1"/>
    <dgm:cxn modelId="{6A7351F7-691E-4571-A07D-D7AEF0EED16C}" type="presParOf" srcId="{A21AE6F4-9C90-443F-B694-6B7720763342}" destId="{5E229E80-6011-4CDB-8630-F1CB6B1162C4}" srcOrd="4" destOrd="0" presId="urn:microsoft.com/office/officeart/2005/8/layout/chevron1"/>
    <dgm:cxn modelId="{5F1DE445-D70B-4143-B100-A4D09C3C83D5}" type="presParOf" srcId="{A21AE6F4-9C90-443F-B694-6B7720763342}" destId="{8CD7CAA2-4A35-4071-BC48-996D817F7246}" srcOrd="5" destOrd="0" presId="urn:microsoft.com/office/officeart/2005/8/layout/chevron1"/>
    <dgm:cxn modelId="{747FBDA0-B48C-4CF0-B29E-61B5027F8F27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C2F84FE-CE4C-43CA-AA81-EA44CDA4934D}" type="presOf" srcId="{60987EF9-AEB7-4D28-A921-E42AB5C8C076}" destId="{6B756EFD-2998-47BB-B9AE-EF340ED6B538}" srcOrd="0" destOrd="0" presId="urn:microsoft.com/office/officeart/2005/8/layout/chevron1"/>
    <dgm:cxn modelId="{CD2AF241-9C9E-4E60-936F-308EA98607D4}" type="presOf" srcId="{4CA3B7CF-9D8C-4B9A-94C8-9BECFBEB17A9}" destId="{B52F96DB-E26C-4DB7-88AF-5B8C0BD910D7}" srcOrd="0" destOrd="0" presId="urn:microsoft.com/office/officeart/2005/8/layout/chevron1"/>
    <dgm:cxn modelId="{A5A9EF33-2BFB-4132-8279-663A941604E7}" type="presOf" srcId="{DF01ED06-BFA3-4CEC-A41E-6457F1E91259}" destId="{A21AE6F4-9C90-443F-B694-6B7720763342}" srcOrd="0" destOrd="0" presId="urn:microsoft.com/office/officeart/2005/8/layout/chevron1"/>
    <dgm:cxn modelId="{F29BE1B9-380F-497E-ACDB-CBB7690E3B90}" type="presOf" srcId="{8956573E-3E14-4DFB-9D98-BCBCDA8C42ED}" destId="{5E229E80-6011-4CDB-8630-F1CB6B1162C4}" srcOrd="0" destOrd="0" presId="urn:microsoft.com/office/officeart/2005/8/layout/chevron1"/>
    <dgm:cxn modelId="{A07E2022-5791-48A4-ABE3-ADC28776A913}" type="presOf" srcId="{C493B18E-3EF8-4EBE-B48E-6D9509F30D83}" destId="{3D72A24A-CEF3-4B02-88D6-69689709417A}" srcOrd="0" destOrd="0" presId="urn:microsoft.com/office/officeart/2005/8/layout/chevron1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21A58106-F349-42A9-ADD6-B612AE615F5C}" type="presParOf" srcId="{A21AE6F4-9C90-443F-B694-6B7720763342}" destId="{3D72A24A-CEF3-4B02-88D6-69689709417A}" srcOrd="0" destOrd="0" presId="urn:microsoft.com/office/officeart/2005/8/layout/chevron1"/>
    <dgm:cxn modelId="{5381A072-2E71-4888-BB5F-4DAE266B70B8}" type="presParOf" srcId="{A21AE6F4-9C90-443F-B694-6B7720763342}" destId="{98F11157-D23D-4FC3-A888-491A4F707E3E}" srcOrd="1" destOrd="0" presId="urn:microsoft.com/office/officeart/2005/8/layout/chevron1"/>
    <dgm:cxn modelId="{D94BFBCF-D481-4E4E-A56A-31D4D31FD4C4}" type="presParOf" srcId="{A21AE6F4-9C90-443F-B694-6B7720763342}" destId="{B52F96DB-E26C-4DB7-88AF-5B8C0BD910D7}" srcOrd="2" destOrd="0" presId="urn:microsoft.com/office/officeart/2005/8/layout/chevron1"/>
    <dgm:cxn modelId="{9330B78E-9AA7-45B9-891E-70C1A57A6D7E}" type="presParOf" srcId="{A21AE6F4-9C90-443F-B694-6B7720763342}" destId="{D91F4420-40C6-43EC-9F49-9931A79CA3CD}" srcOrd="3" destOrd="0" presId="urn:microsoft.com/office/officeart/2005/8/layout/chevron1"/>
    <dgm:cxn modelId="{98CF9CC1-13F8-4A45-B73C-48C3CF9C7531}" type="presParOf" srcId="{A21AE6F4-9C90-443F-B694-6B7720763342}" destId="{5E229E80-6011-4CDB-8630-F1CB6B1162C4}" srcOrd="4" destOrd="0" presId="urn:microsoft.com/office/officeart/2005/8/layout/chevron1"/>
    <dgm:cxn modelId="{79B118F2-61A5-4FBB-9479-C8F118635BAC}" type="presParOf" srcId="{A21AE6F4-9C90-443F-B694-6B7720763342}" destId="{8CD7CAA2-4A35-4071-BC48-996D817F7246}" srcOrd="5" destOrd="0" presId="urn:microsoft.com/office/officeart/2005/8/layout/chevron1"/>
    <dgm:cxn modelId="{C5684114-727F-4179-83C2-343820D2C908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C8A5CDA-F12D-4642-AF68-20F40D3B6A4F}" type="presOf" srcId="{4CA3B7CF-9D8C-4B9A-94C8-9BECFBEB17A9}" destId="{B52F96DB-E26C-4DB7-88AF-5B8C0BD910D7}" srcOrd="0" destOrd="0" presId="urn:microsoft.com/office/officeart/2005/8/layout/chevron1"/>
    <dgm:cxn modelId="{249FF6FB-E5BB-41A4-9D61-02730E3E7129}" type="presOf" srcId="{C493B18E-3EF8-4EBE-B48E-6D9509F30D83}" destId="{3D72A24A-CEF3-4B02-88D6-69689709417A}" srcOrd="0" destOrd="0" presId="urn:microsoft.com/office/officeart/2005/8/layout/chevron1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2A20FB05-AFC1-44DB-B2AE-2190963D36D7}" type="presOf" srcId="{DF01ED06-BFA3-4CEC-A41E-6457F1E91259}" destId="{A21AE6F4-9C90-443F-B694-6B7720763342}" srcOrd="0" destOrd="0" presId="urn:microsoft.com/office/officeart/2005/8/layout/chevron1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3BEF7B01-3329-4EB9-A372-BCDE4C121518}" type="presOf" srcId="{60987EF9-AEB7-4D28-A921-E42AB5C8C076}" destId="{6B756EFD-2998-47BB-B9AE-EF340ED6B538}" srcOrd="0" destOrd="0" presId="urn:microsoft.com/office/officeart/2005/8/layout/chevron1"/>
    <dgm:cxn modelId="{44872828-93D6-4232-87BE-107397824AB9}" type="presOf" srcId="{8956573E-3E14-4DFB-9D98-BCBCDA8C42ED}" destId="{5E229E80-6011-4CDB-8630-F1CB6B1162C4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A0BF9EEA-ACDC-475D-8864-FC18FBC6D5C0}" type="presParOf" srcId="{A21AE6F4-9C90-443F-B694-6B7720763342}" destId="{3D72A24A-CEF3-4B02-88D6-69689709417A}" srcOrd="0" destOrd="0" presId="urn:microsoft.com/office/officeart/2005/8/layout/chevron1"/>
    <dgm:cxn modelId="{08C401F3-6547-453E-BE4A-6C267987C5E5}" type="presParOf" srcId="{A21AE6F4-9C90-443F-B694-6B7720763342}" destId="{98F11157-D23D-4FC3-A888-491A4F707E3E}" srcOrd="1" destOrd="0" presId="urn:microsoft.com/office/officeart/2005/8/layout/chevron1"/>
    <dgm:cxn modelId="{A54D742E-119E-4545-AA30-3CC7DEEA3847}" type="presParOf" srcId="{A21AE6F4-9C90-443F-B694-6B7720763342}" destId="{B52F96DB-E26C-4DB7-88AF-5B8C0BD910D7}" srcOrd="2" destOrd="0" presId="urn:microsoft.com/office/officeart/2005/8/layout/chevron1"/>
    <dgm:cxn modelId="{6CCC4A89-33F4-4678-A532-0C75547BC55C}" type="presParOf" srcId="{A21AE6F4-9C90-443F-B694-6B7720763342}" destId="{D91F4420-40C6-43EC-9F49-9931A79CA3CD}" srcOrd="3" destOrd="0" presId="urn:microsoft.com/office/officeart/2005/8/layout/chevron1"/>
    <dgm:cxn modelId="{15797154-033A-44C1-8CEC-A037D197AFC1}" type="presParOf" srcId="{A21AE6F4-9C90-443F-B694-6B7720763342}" destId="{5E229E80-6011-4CDB-8630-F1CB6B1162C4}" srcOrd="4" destOrd="0" presId="urn:microsoft.com/office/officeart/2005/8/layout/chevron1"/>
    <dgm:cxn modelId="{5549FEB8-74BB-4E68-8523-CB19D01406A6}" type="presParOf" srcId="{A21AE6F4-9C90-443F-B694-6B7720763342}" destId="{8CD7CAA2-4A35-4071-BC48-996D817F7246}" srcOrd="5" destOrd="0" presId="urn:microsoft.com/office/officeart/2005/8/layout/chevron1"/>
    <dgm:cxn modelId="{118B2A38-B9F4-4AE9-B594-31B50ED8371B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9CAFC8C-AF11-4C74-901D-7FA95253F26E}" type="presOf" srcId="{8956573E-3E14-4DFB-9D98-BCBCDA8C42ED}" destId="{5E229E80-6011-4CDB-8630-F1CB6B1162C4}" srcOrd="0" destOrd="0" presId="urn:microsoft.com/office/officeart/2005/8/layout/chevron1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9E3975B9-DB3D-4FF7-8F91-BA5E319CF5D8}" type="presOf" srcId="{C493B18E-3EF8-4EBE-B48E-6D9509F30D83}" destId="{3D72A24A-CEF3-4B02-88D6-69689709417A}" srcOrd="0" destOrd="0" presId="urn:microsoft.com/office/officeart/2005/8/layout/chevron1"/>
    <dgm:cxn modelId="{8A5BA91A-21E3-4018-893D-4FAFCBBCBEFA}" type="presOf" srcId="{4CA3B7CF-9D8C-4B9A-94C8-9BECFBEB17A9}" destId="{B52F96DB-E26C-4DB7-88AF-5B8C0BD910D7}" srcOrd="0" destOrd="0" presId="urn:microsoft.com/office/officeart/2005/8/layout/chevron1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7D09AD44-C790-4FC5-B177-952ED2F8638A}" type="presOf" srcId="{DF01ED06-BFA3-4CEC-A41E-6457F1E91259}" destId="{A21AE6F4-9C90-443F-B694-6B7720763342}" srcOrd="0" destOrd="0" presId="urn:microsoft.com/office/officeart/2005/8/layout/chevron1"/>
    <dgm:cxn modelId="{8CD80F48-D748-48BF-AE0A-400546BA7BF4}" type="presOf" srcId="{60987EF9-AEB7-4D28-A921-E42AB5C8C076}" destId="{6B756EFD-2998-47BB-B9AE-EF340ED6B538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2B56A728-00DF-4E57-83CA-089B43F27504}" type="presParOf" srcId="{A21AE6F4-9C90-443F-B694-6B7720763342}" destId="{3D72A24A-CEF3-4B02-88D6-69689709417A}" srcOrd="0" destOrd="0" presId="urn:microsoft.com/office/officeart/2005/8/layout/chevron1"/>
    <dgm:cxn modelId="{3836AD70-7C6C-48AB-A886-57D707162E01}" type="presParOf" srcId="{A21AE6F4-9C90-443F-B694-6B7720763342}" destId="{98F11157-D23D-4FC3-A888-491A4F707E3E}" srcOrd="1" destOrd="0" presId="urn:microsoft.com/office/officeart/2005/8/layout/chevron1"/>
    <dgm:cxn modelId="{A320DCAF-AD71-4F74-8767-04C3F343D46B}" type="presParOf" srcId="{A21AE6F4-9C90-443F-B694-6B7720763342}" destId="{B52F96DB-E26C-4DB7-88AF-5B8C0BD910D7}" srcOrd="2" destOrd="0" presId="urn:microsoft.com/office/officeart/2005/8/layout/chevron1"/>
    <dgm:cxn modelId="{09F72F7B-D1C2-4853-9B40-9A6231B7F55C}" type="presParOf" srcId="{A21AE6F4-9C90-443F-B694-6B7720763342}" destId="{D91F4420-40C6-43EC-9F49-9931A79CA3CD}" srcOrd="3" destOrd="0" presId="urn:microsoft.com/office/officeart/2005/8/layout/chevron1"/>
    <dgm:cxn modelId="{04166B8D-C9CC-4D96-8D17-86A1225CC7D1}" type="presParOf" srcId="{A21AE6F4-9C90-443F-B694-6B7720763342}" destId="{5E229E80-6011-4CDB-8630-F1CB6B1162C4}" srcOrd="4" destOrd="0" presId="urn:microsoft.com/office/officeart/2005/8/layout/chevron1"/>
    <dgm:cxn modelId="{822EB8CE-E619-4A72-84A1-7C490ECFC904}" type="presParOf" srcId="{A21AE6F4-9C90-443F-B694-6B7720763342}" destId="{8CD7CAA2-4A35-4071-BC48-996D817F7246}" srcOrd="5" destOrd="0" presId="urn:microsoft.com/office/officeart/2005/8/layout/chevron1"/>
    <dgm:cxn modelId="{B51FC9A7-3F06-4F61-8DFC-33664E093575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35D88F5E-98EC-4430-84CC-4A819662FD67}" type="presOf" srcId="{4CA3B7CF-9D8C-4B9A-94C8-9BECFBEB17A9}" destId="{B52F96DB-E26C-4DB7-88AF-5B8C0BD910D7}" srcOrd="0" destOrd="0" presId="urn:microsoft.com/office/officeart/2005/8/layout/chevron1"/>
    <dgm:cxn modelId="{12B68E67-ECA9-49E2-BE4B-4B2DD50BBFF9}" type="presOf" srcId="{C493B18E-3EF8-4EBE-B48E-6D9509F30D83}" destId="{3D72A24A-CEF3-4B02-88D6-69689709417A}" srcOrd="0" destOrd="0" presId="urn:microsoft.com/office/officeart/2005/8/layout/chevron1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810709CF-3C7D-4B03-802A-6975A60122F7}" type="presOf" srcId="{60987EF9-AEB7-4D28-A921-E42AB5C8C076}" destId="{6B756EFD-2998-47BB-B9AE-EF340ED6B538}" srcOrd="0" destOrd="0" presId="urn:microsoft.com/office/officeart/2005/8/layout/chevron1"/>
    <dgm:cxn modelId="{A080CA17-7B16-4D6A-9285-B5558C6EBEED}" type="presOf" srcId="{DF01ED06-BFA3-4CEC-A41E-6457F1E91259}" destId="{A21AE6F4-9C90-443F-B694-6B7720763342}" srcOrd="0" destOrd="0" presId="urn:microsoft.com/office/officeart/2005/8/layout/chevron1"/>
    <dgm:cxn modelId="{0D318305-47F8-464D-B92B-78EC502D1D18}" type="presOf" srcId="{8956573E-3E14-4DFB-9D98-BCBCDA8C42ED}" destId="{5E229E80-6011-4CDB-8630-F1CB6B1162C4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FE174839-02EF-4231-8893-E6B26D27764E}" type="presParOf" srcId="{A21AE6F4-9C90-443F-B694-6B7720763342}" destId="{3D72A24A-CEF3-4B02-88D6-69689709417A}" srcOrd="0" destOrd="0" presId="urn:microsoft.com/office/officeart/2005/8/layout/chevron1"/>
    <dgm:cxn modelId="{47EE646B-0789-4C83-946E-F5835A1C1C05}" type="presParOf" srcId="{A21AE6F4-9C90-443F-B694-6B7720763342}" destId="{98F11157-D23D-4FC3-A888-491A4F707E3E}" srcOrd="1" destOrd="0" presId="urn:microsoft.com/office/officeart/2005/8/layout/chevron1"/>
    <dgm:cxn modelId="{E5160334-507E-482E-AA86-717D5DBB1F2A}" type="presParOf" srcId="{A21AE6F4-9C90-443F-B694-6B7720763342}" destId="{B52F96DB-E26C-4DB7-88AF-5B8C0BD910D7}" srcOrd="2" destOrd="0" presId="urn:microsoft.com/office/officeart/2005/8/layout/chevron1"/>
    <dgm:cxn modelId="{8935C4D8-158D-4A00-9F78-2EE46A461240}" type="presParOf" srcId="{A21AE6F4-9C90-443F-B694-6B7720763342}" destId="{D91F4420-40C6-43EC-9F49-9931A79CA3CD}" srcOrd="3" destOrd="0" presId="urn:microsoft.com/office/officeart/2005/8/layout/chevron1"/>
    <dgm:cxn modelId="{35216F3D-FF9F-419B-8317-FB508355B8BD}" type="presParOf" srcId="{A21AE6F4-9C90-443F-B694-6B7720763342}" destId="{5E229E80-6011-4CDB-8630-F1CB6B1162C4}" srcOrd="4" destOrd="0" presId="urn:microsoft.com/office/officeart/2005/8/layout/chevron1"/>
    <dgm:cxn modelId="{27D4D574-9244-4F88-825A-1952F58B819A}" type="presParOf" srcId="{A21AE6F4-9C90-443F-B694-6B7720763342}" destId="{8CD7CAA2-4A35-4071-BC48-996D817F7246}" srcOrd="5" destOrd="0" presId="urn:microsoft.com/office/officeart/2005/8/layout/chevron1"/>
    <dgm:cxn modelId="{9A23C41A-7C2F-4E80-B64B-73DD21E93F54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A4EACC4-3C7E-4633-8361-6A3E95261B22}" type="presOf" srcId="{DF01ED06-BFA3-4CEC-A41E-6457F1E91259}" destId="{A21AE6F4-9C90-443F-B694-6B7720763342}" srcOrd="0" destOrd="0" presId="urn:microsoft.com/office/officeart/2005/8/layout/chevron1"/>
    <dgm:cxn modelId="{9298E19A-A234-40C5-A9AD-DFE2DC0BB162}" type="presOf" srcId="{4CA3B7CF-9D8C-4B9A-94C8-9BECFBEB17A9}" destId="{B52F96DB-E26C-4DB7-88AF-5B8C0BD910D7}" srcOrd="0" destOrd="0" presId="urn:microsoft.com/office/officeart/2005/8/layout/chevron1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AA93977E-760F-4ADC-9822-AB549E84D7A2}" type="presOf" srcId="{60987EF9-AEB7-4D28-A921-E42AB5C8C076}" destId="{6B756EFD-2998-47BB-B9AE-EF340ED6B538}" srcOrd="0" destOrd="0" presId="urn:microsoft.com/office/officeart/2005/8/layout/chevron1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D9B8F8D1-A730-43E8-96BE-BDE7B16A4929}" type="presOf" srcId="{C493B18E-3EF8-4EBE-B48E-6D9509F30D83}" destId="{3D72A24A-CEF3-4B02-88D6-69689709417A}" srcOrd="0" destOrd="0" presId="urn:microsoft.com/office/officeart/2005/8/layout/chevron1"/>
    <dgm:cxn modelId="{43C3816B-BB37-4AA5-BAFC-75CB7E91C272}" type="presOf" srcId="{8956573E-3E14-4DFB-9D98-BCBCDA8C42ED}" destId="{5E229E80-6011-4CDB-8630-F1CB6B1162C4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1491F358-685A-413D-A843-955A167DEF50}" type="presParOf" srcId="{A21AE6F4-9C90-443F-B694-6B7720763342}" destId="{3D72A24A-CEF3-4B02-88D6-69689709417A}" srcOrd="0" destOrd="0" presId="urn:microsoft.com/office/officeart/2005/8/layout/chevron1"/>
    <dgm:cxn modelId="{F09816CA-9E90-4A84-9E0A-DD8196C67901}" type="presParOf" srcId="{A21AE6F4-9C90-443F-B694-6B7720763342}" destId="{98F11157-D23D-4FC3-A888-491A4F707E3E}" srcOrd="1" destOrd="0" presId="urn:microsoft.com/office/officeart/2005/8/layout/chevron1"/>
    <dgm:cxn modelId="{A8150D87-BE46-4636-B099-2E7D3A108FBC}" type="presParOf" srcId="{A21AE6F4-9C90-443F-B694-6B7720763342}" destId="{B52F96DB-E26C-4DB7-88AF-5B8C0BD910D7}" srcOrd="2" destOrd="0" presId="urn:microsoft.com/office/officeart/2005/8/layout/chevron1"/>
    <dgm:cxn modelId="{DFB20C93-014B-4D10-AA0B-49A7DE3E39FB}" type="presParOf" srcId="{A21AE6F4-9C90-443F-B694-6B7720763342}" destId="{D91F4420-40C6-43EC-9F49-9931A79CA3CD}" srcOrd="3" destOrd="0" presId="urn:microsoft.com/office/officeart/2005/8/layout/chevron1"/>
    <dgm:cxn modelId="{B62DE530-E34E-44DB-8E97-62806C665DE4}" type="presParOf" srcId="{A21AE6F4-9C90-443F-B694-6B7720763342}" destId="{5E229E80-6011-4CDB-8630-F1CB6B1162C4}" srcOrd="4" destOrd="0" presId="urn:microsoft.com/office/officeart/2005/8/layout/chevron1"/>
    <dgm:cxn modelId="{8595609F-A251-4057-8C16-261EEB80E424}" type="presParOf" srcId="{A21AE6F4-9C90-443F-B694-6B7720763342}" destId="{8CD7CAA2-4A35-4071-BC48-996D817F7246}" srcOrd="5" destOrd="0" presId="urn:microsoft.com/office/officeart/2005/8/layout/chevron1"/>
    <dgm:cxn modelId="{FC62E46A-A5D7-4D19-AB48-77B024AE91E7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93E062F-9AD3-4728-8708-A4FB711FB498}" type="presOf" srcId="{8956573E-3E14-4DFB-9D98-BCBCDA8C42ED}" destId="{5E229E80-6011-4CDB-8630-F1CB6B1162C4}" srcOrd="0" destOrd="0" presId="urn:microsoft.com/office/officeart/2005/8/layout/chevron1"/>
    <dgm:cxn modelId="{E7E9C8FC-96EE-49C1-8C95-15B29E719786}" type="presOf" srcId="{DF01ED06-BFA3-4CEC-A41E-6457F1E91259}" destId="{A21AE6F4-9C90-443F-B694-6B7720763342}" srcOrd="0" destOrd="0" presId="urn:microsoft.com/office/officeart/2005/8/layout/chevron1"/>
    <dgm:cxn modelId="{193A054D-D579-4C60-A53F-23A3BB45C368}" type="presOf" srcId="{4CA3B7CF-9D8C-4B9A-94C8-9BECFBEB17A9}" destId="{B52F96DB-E26C-4DB7-88AF-5B8C0BD910D7}" srcOrd="0" destOrd="0" presId="urn:microsoft.com/office/officeart/2005/8/layout/chevron1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897C1BF9-2A7A-4606-8901-0D3FA38632CD}" type="presOf" srcId="{60987EF9-AEB7-4D28-A921-E42AB5C8C076}" destId="{6B756EFD-2998-47BB-B9AE-EF340ED6B538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FE7DCE5D-646E-4EB1-B812-078134597049}" type="presOf" srcId="{C493B18E-3EF8-4EBE-B48E-6D9509F30D83}" destId="{3D72A24A-CEF3-4B02-88D6-69689709417A}" srcOrd="0" destOrd="0" presId="urn:microsoft.com/office/officeart/2005/8/layout/chevron1"/>
    <dgm:cxn modelId="{C54211D4-80E1-41AB-9F7B-3307642CA62F}" type="presParOf" srcId="{A21AE6F4-9C90-443F-B694-6B7720763342}" destId="{3D72A24A-CEF3-4B02-88D6-69689709417A}" srcOrd="0" destOrd="0" presId="urn:microsoft.com/office/officeart/2005/8/layout/chevron1"/>
    <dgm:cxn modelId="{4A9C2AA3-4DA2-4306-9327-B216E54EF98D}" type="presParOf" srcId="{A21AE6F4-9C90-443F-B694-6B7720763342}" destId="{98F11157-D23D-4FC3-A888-491A4F707E3E}" srcOrd="1" destOrd="0" presId="urn:microsoft.com/office/officeart/2005/8/layout/chevron1"/>
    <dgm:cxn modelId="{86C1D532-986D-40F8-B36F-B7BA76F968C3}" type="presParOf" srcId="{A21AE6F4-9C90-443F-B694-6B7720763342}" destId="{B52F96DB-E26C-4DB7-88AF-5B8C0BD910D7}" srcOrd="2" destOrd="0" presId="urn:microsoft.com/office/officeart/2005/8/layout/chevron1"/>
    <dgm:cxn modelId="{CFB50CAF-5D7E-4ECF-B3D4-C6D1BF0F5E1A}" type="presParOf" srcId="{A21AE6F4-9C90-443F-B694-6B7720763342}" destId="{D91F4420-40C6-43EC-9F49-9931A79CA3CD}" srcOrd="3" destOrd="0" presId="urn:microsoft.com/office/officeart/2005/8/layout/chevron1"/>
    <dgm:cxn modelId="{40F98D56-F287-4EDC-8121-18C8D333C1D3}" type="presParOf" srcId="{A21AE6F4-9C90-443F-B694-6B7720763342}" destId="{5E229E80-6011-4CDB-8630-F1CB6B1162C4}" srcOrd="4" destOrd="0" presId="urn:microsoft.com/office/officeart/2005/8/layout/chevron1"/>
    <dgm:cxn modelId="{AE93357D-E1B1-4281-8580-9D11597AB6B2}" type="presParOf" srcId="{A21AE6F4-9C90-443F-B694-6B7720763342}" destId="{8CD7CAA2-4A35-4071-BC48-996D817F7246}" srcOrd="5" destOrd="0" presId="urn:microsoft.com/office/officeart/2005/8/layout/chevron1"/>
    <dgm:cxn modelId="{5987423A-5C6D-485D-B3CD-766C105A99FD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3557BFDE-3B0D-42D5-8527-E222E72FDFC5}" type="presOf" srcId="{4CA3B7CF-9D8C-4B9A-94C8-9BECFBEB17A9}" destId="{B52F96DB-E26C-4DB7-88AF-5B8C0BD910D7}" srcOrd="0" destOrd="0" presId="urn:microsoft.com/office/officeart/2005/8/layout/chevron1"/>
    <dgm:cxn modelId="{1FEE0CC8-AE9B-497F-A720-62B9FB6B058D}" type="presOf" srcId="{C493B18E-3EF8-4EBE-B48E-6D9509F30D83}" destId="{3D72A24A-CEF3-4B02-88D6-69689709417A}" srcOrd="0" destOrd="0" presId="urn:microsoft.com/office/officeart/2005/8/layout/chevron1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14F26ED3-4A23-4459-BFA1-E544C886F0F2}" type="presOf" srcId="{DF01ED06-BFA3-4CEC-A41E-6457F1E91259}" destId="{A21AE6F4-9C90-443F-B694-6B7720763342}" srcOrd="0" destOrd="0" presId="urn:microsoft.com/office/officeart/2005/8/layout/chevron1"/>
    <dgm:cxn modelId="{E6903B96-DBAA-40B0-B7A8-483FEC82F430}" type="presOf" srcId="{60987EF9-AEB7-4D28-A921-E42AB5C8C076}" destId="{6B756EFD-2998-47BB-B9AE-EF340ED6B538}" srcOrd="0" destOrd="0" presId="urn:microsoft.com/office/officeart/2005/8/layout/chevron1"/>
    <dgm:cxn modelId="{63782F5F-479A-4418-B9C5-250E7CD12892}" type="presOf" srcId="{8956573E-3E14-4DFB-9D98-BCBCDA8C42ED}" destId="{5E229E80-6011-4CDB-8630-F1CB6B1162C4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EFC7DC94-B29F-4AD6-9407-445BC1ED7A99}" type="presParOf" srcId="{A21AE6F4-9C90-443F-B694-6B7720763342}" destId="{3D72A24A-CEF3-4B02-88D6-69689709417A}" srcOrd="0" destOrd="0" presId="urn:microsoft.com/office/officeart/2005/8/layout/chevron1"/>
    <dgm:cxn modelId="{6238BDA8-BAF3-42BD-8446-4EDD69A325C2}" type="presParOf" srcId="{A21AE6F4-9C90-443F-B694-6B7720763342}" destId="{98F11157-D23D-4FC3-A888-491A4F707E3E}" srcOrd="1" destOrd="0" presId="urn:microsoft.com/office/officeart/2005/8/layout/chevron1"/>
    <dgm:cxn modelId="{CC37566D-03DB-4413-B165-16741F034BC8}" type="presParOf" srcId="{A21AE6F4-9C90-443F-B694-6B7720763342}" destId="{B52F96DB-E26C-4DB7-88AF-5B8C0BD910D7}" srcOrd="2" destOrd="0" presId="urn:microsoft.com/office/officeart/2005/8/layout/chevron1"/>
    <dgm:cxn modelId="{101EB05A-5F1B-4FED-BD5F-8270C5356616}" type="presParOf" srcId="{A21AE6F4-9C90-443F-B694-6B7720763342}" destId="{D91F4420-40C6-43EC-9F49-9931A79CA3CD}" srcOrd="3" destOrd="0" presId="urn:microsoft.com/office/officeart/2005/8/layout/chevron1"/>
    <dgm:cxn modelId="{0FEE928E-EC5A-4C3A-9A48-916975A082A3}" type="presParOf" srcId="{A21AE6F4-9C90-443F-B694-6B7720763342}" destId="{5E229E80-6011-4CDB-8630-F1CB6B1162C4}" srcOrd="4" destOrd="0" presId="urn:microsoft.com/office/officeart/2005/8/layout/chevron1"/>
    <dgm:cxn modelId="{DF017956-B613-4ADE-8FB1-F39132670556}" type="presParOf" srcId="{A21AE6F4-9C90-443F-B694-6B7720763342}" destId="{8CD7CAA2-4A35-4071-BC48-996D817F7246}" srcOrd="5" destOrd="0" presId="urn:microsoft.com/office/officeart/2005/8/layout/chevron1"/>
    <dgm:cxn modelId="{EB91DFB7-8A57-4197-BF1C-6C19E07973A9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CB66B2CD-E568-4E6B-86EA-977F1996BB79}" type="presOf" srcId="{8956573E-3E14-4DFB-9D98-BCBCDA8C42ED}" destId="{5E229E80-6011-4CDB-8630-F1CB6B1162C4}" srcOrd="0" destOrd="0" presId="urn:microsoft.com/office/officeart/2005/8/layout/chevron1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3793D99D-C4DC-4940-A3AE-A0609F987ECE}" type="presOf" srcId="{C493B18E-3EF8-4EBE-B48E-6D9509F30D83}" destId="{3D72A24A-CEF3-4B02-88D6-69689709417A}" srcOrd="0" destOrd="0" presId="urn:microsoft.com/office/officeart/2005/8/layout/chevron1"/>
    <dgm:cxn modelId="{A5A6A14A-8BA3-418D-8DDA-53F78D7561F0}" type="presOf" srcId="{DF01ED06-BFA3-4CEC-A41E-6457F1E91259}" destId="{A21AE6F4-9C90-443F-B694-6B7720763342}" srcOrd="0" destOrd="0" presId="urn:microsoft.com/office/officeart/2005/8/layout/chevron1"/>
    <dgm:cxn modelId="{C0336176-B912-47A8-BC31-28535E4D4616}" type="presOf" srcId="{4CA3B7CF-9D8C-4B9A-94C8-9BECFBEB17A9}" destId="{B52F96DB-E26C-4DB7-88AF-5B8C0BD910D7}" srcOrd="0" destOrd="0" presId="urn:microsoft.com/office/officeart/2005/8/layout/chevron1"/>
    <dgm:cxn modelId="{11DA3B9B-0BA4-4F1D-BF32-51AE088D87C3}" type="presOf" srcId="{60987EF9-AEB7-4D28-A921-E42AB5C8C076}" destId="{6B756EFD-2998-47BB-B9AE-EF340ED6B538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71DEA375-847E-4A29-AEE2-C51D62CAEADC}" type="presParOf" srcId="{A21AE6F4-9C90-443F-B694-6B7720763342}" destId="{3D72A24A-CEF3-4B02-88D6-69689709417A}" srcOrd="0" destOrd="0" presId="urn:microsoft.com/office/officeart/2005/8/layout/chevron1"/>
    <dgm:cxn modelId="{CCA4E4C6-B99A-4232-A4B0-F4E53266A068}" type="presParOf" srcId="{A21AE6F4-9C90-443F-B694-6B7720763342}" destId="{98F11157-D23D-4FC3-A888-491A4F707E3E}" srcOrd="1" destOrd="0" presId="urn:microsoft.com/office/officeart/2005/8/layout/chevron1"/>
    <dgm:cxn modelId="{30E8D4C4-5FE5-4F40-8285-6A95B5590A4C}" type="presParOf" srcId="{A21AE6F4-9C90-443F-B694-6B7720763342}" destId="{B52F96DB-E26C-4DB7-88AF-5B8C0BD910D7}" srcOrd="2" destOrd="0" presId="urn:microsoft.com/office/officeart/2005/8/layout/chevron1"/>
    <dgm:cxn modelId="{80944BE7-6560-49AB-8A31-DB03EAA70E0D}" type="presParOf" srcId="{A21AE6F4-9C90-443F-B694-6B7720763342}" destId="{D91F4420-40C6-43EC-9F49-9931A79CA3CD}" srcOrd="3" destOrd="0" presId="urn:microsoft.com/office/officeart/2005/8/layout/chevron1"/>
    <dgm:cxn modelId="{E94660B1-C14E-4CB8-9B26-18AA5C3694B7}" type="presParOf" srcId="{A21AE6F4-9C90-443F-B694-6B7720763342}" destId="{5E229E80-6011-4CDB-8630-F1CB6B1162C4}" srcOrd="4" destOrd="0" presId="urn:microsoft.com/office/officeart/2005/8/layout/chevron1"/>
    <dgm:cxn modelId="{DE9F1B73-495A-4D4B-BEBE-996E420AC4E0}" type="presParOf" srcId="{A21AE6F4-9C90-443F-B694-6B7720763342}" destId="{8CD7CAA2-4A35-4071-BC48-996D817F7246}" srcOrd="5" destOrd="0" presId="urn:microsoft.com/office/officeart/2005/8/layout/chevron1"/>
    <dgm:cxn modelId="{26E38397-CAB4-4ECA-99AC-3EE645AAE23B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DC611D1-5FF6-46C7-B55D-AB9A6B4C8E26}" type="presOf" srcId="{8956573E-3E14-4DFB-9D98-BCBCDA8C42ED}" destId="{5E229E80-6011-4CDB-8630-F1CB6B1162C4}" srcOrd="0" destOrd="0" presId="urn:microsoft.com/office/officeart/2005/8/layout/chevron1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22D4B13A-9072-4C5E-AF7C-785AD868CDB2}" type="presOf" srcId="{C493B18E-3EF8-4EBE-B48E-6D9509F30D83}" destId="{3D72A24A-CEF3-4B02-88D6-69689709417A}" srcOrd="0" destOrd="0" presId="urn:microsoft.com/office/officeart/2005/8/layout/chevron1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D87325CF-4236-4630-96D1-953EB4C74D61}" type="presOf" srcId="{60987EF9-AEB7-4D28-A921-E42AB5C8C076}" destId="{6B756EFD-2998-47BB-B9AE-EF340ED6B538}" srcOrd="0" destOrd="0" presId="urn:microsoft.com/office/officeart/2005/8/layout/chevron1"/>
    <dgm:cxn modelId="{0270877B-BF9A-49A0-833E-E823E0DC3719}" type="presOf" srcId="{DF01ED06-BFA3-4CEC-A41E-6457F1E91259}" destId="{A21AE6F4-9C90-443F-B694-6B7720763342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70DAF951-8FFA-46C7-92D2-8A0C7953B111}" type="presOf" srcId="{4CA3B7CF-9D8C-4B9A-94C8-9BECFBEB17A9}" destId="{B52F96DB-E26C-4DB7-88AF-5B8C0BD910D7}" srcOrd="0" destOrd="0" presId="urn:microsoft.com/office/officeart/2005/8/layout/chevron1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5EC5C69-C5ED-44B0-BC94-37DF3B278096}" type="presParOf" srcId="{A21AE6F4-9C90-443F-B694-6B7720763342}" destId="{3D72A24A-CEF3-4B02-88D6-69689709417A}" srcOrd="0" destOrd="0" presId="urn:microsoft.com/office/officeart/2005/8/layout/chevron1"/>
    <dgm:cxn modelId="{34A955E8-7FAD-493B-9FFC-EA5D91659F34}" type="presParOf" srcId="{A21AE6F4-9C90-443F-B694-6B7720763342}" destId="{98F11157-D23D-4FC3-A888-491A4F707E3E}" srcOrd="1" destOrd="0" presId="urn:microsoft.com/office/officeart/2005/8/layout/chevron1"/>
    <dgm:cxn modelId="{0BBC4226-5689-40A4-99A7-B4F2F5684E9E}" type="presParOf" srcId="{A21AE6F4-9C90-443F-B694-6B7720763342}" destId="{B52F96DB-E26C-4DB7-88AF-5B8C0BD910D7}" srcOrd="2" destOrd="0" presId="urn:microsoft.com/office/officeart/2005/8/layout/chevron1"/>
    <dgm:cxn modelId="{213D8B8E-304C-45D8-9F71-D6F7BF760D5D}" type="presParOf" srcId="{A21AE6F4-9C90-443F-B694-6B7720763342}" destId="{D91F4420-40C6-43EC-9F49-9931A79CA3CD}" srcOrd="3" destOrd="0" presId="urn:microsoft.com/office/officeart/2005/8/layout/chevron1"/>
    <dgm:cxn modelId="{B003F4ED-C517-462B-90C2-559C0EC07ED5}" type="presParOf" srcId="{A21AE6F4-9C90-443F-B694-6B7720763342}" destId="{5E229E80-6011-4CDB-8630-F1CB6B1162C4}" srcOrd="4" destOrd="0" presId="urn:microsoft.com/office/officeart/2005/8/layout/chevron1"/>
    <dgm:cxn modelId="{E84BA9BE-4B09-4D17-ABDD-BABC10F03036}" type="presParOf" srcId="{A21AE6F4-9C90-443F-B694-6B7720763342}" destId="{8CD7CAA2-4A35-4071-BC48-996D817F7246}" srcOrd="5" destOrd="0" presId="urn:microsoft.com/office/officeart/2005/8/layout/chevron1"/>
    <dgm:cxn modelId="{D90DCD0D-8480-4AE0-B9CF-13EEC76B7ACF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2691B14-4387-4318-B1F2-A6F3A0099AFC}" type="presOf" srcId="{C493B18E-3EF8-4EBE-B48E-6D9509F30D83}" destId="{3D72A24A-CEF3-4B02-88D6-69689709417A}" srcOrd="0" destOrd="0" presId="urn:microsoft.com/office/officeart/2005/8/layout/chevron1"/>
    <dgm:cxn modelId="{1D83CE6F-F195-428D-B1D5-FD8B5264DB83}" type="presOf" srcId="{DF01ED06-BFA3-4CEC-A41E-6457F1E91259}" destId="{A21AE6F4-9C90-443F-B694-6B7720763342}" srcOrd="0" destOrd="0" presId="urn:microsoft.com/office/officeart/2005/8/layout/chevron1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2F11350E-B67A-4620-802C-266917111409}" type="presOf" srcId="{60987EF9-AEB7-4D28-A921-E42AB5C8C076}" destId="{6B756EFD-2998-47BB-B9AE-EF340ED6B538}" srcOrd="0" destOrd="0" presId="urn:microsoft.com/office/officeart/2005/8/layout/chevron1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9854804E-AD99-40A6-B342-DD5BE7D352D6}" type="presOf" srcId="{4CA3B7CF-9D8C-4B9A-94C8-9BECFBEB17A9}" destId="{B52F96DB-E26C-4DB7-88AF-5B8C0BD910D7}" srcOrd="0" destOrd="0" presId="urn:microsoft.com/office/officeart/2005/8/layout/chevron1"/>
    <dgm:cxn modelId="{153A4D31-ABA2-44B3-A828-4B5B8B36EE65}" type="presOf" srcId="{8956573E-3E14-4DFB-9D98-BCBCDA8C42ED}" destId="{5E229E80-6011-4CDB-8630-F1CB6B1162C4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D553F0BC-0EA8-487C-AE78-FAC1A68D0AFE}" type="presParOf" srcId="{A21AE6F4-9C90-443F-B694-6B7720763342}" destId="{3D72A24A-CEF3-4B02-88D6-69689709417A}" srcOrd="0" destOrd="0" presId="urn:microsoft.com/office/officeart/2005/8/layout/chevron1"/>
    <dgm:cxn modelId="{E7A1CAAD-2C1B-4F64-9CA2-F9AA64D6161B}" type="presParOf" srcId="{A21AE6F4-9C90-443F-B694-6B7720763342}" destId="{98F11157-D23D-4FC3-A888-491A4F707E3E}" srcOrd="1" destOrd="0" presId="urn:microsoft.com/office/officeart/2005/8/layout/chevron1"/>
    <dgm:cxn modelId="{788E10DA-9161-4E57-92F8-3C9F384E4749}" type="presParOf" srcId="{A21AE6F4-9C90-443F-B694-6B7720763342}" destId="{B52F96DB-E26C-4DB7-88AF-5B8C0BD910D7}" srcOrd="2" destOrd="0" presId="urn:microsoft.com/office/officeart/2005/8/layout/chevron1"/>
    <dgm:cxn modelId="{01BE336E-C777-4BEA-AA38-7D070581E1F2}" type="presParOf" srcId="{A21AE6F4-9C90-443F-B694-6B7720763342}" destId="{D91F4420-40C6-43EC-9F49-9931A79CA3CD}" srcOrd="3" destOrd="0" presId="urn:microsoft.com/office/officeart/2005/8/layout/chevron1"/>
    <dgm:cxn modelId="{F5B21BBD-FCEE-42F5-A8A1-01E0FDAC7FC5}" type="presParOf" srcId="{A21AE6F4-9C90-443F-B694-6B7720763342}" destId="{5E229E80-6011-4CDB-8630-F1CB6B1162C4}" srcOrd="4" destOrd="0" presId="urn:microsoft.com/office/officeart/2005/8/layout/chevron1"/>
    <dgm:cxn modelId="{F6A6200D-D4D2-4F3D-9869-F0FC6593FAC4}" type="presParOf" srcId="{A21AE6F4-9C90-443F-B694-6B7720763342}" destId="{8CD7CAA2-4A35-4071-BC48-996D817F7246}" srcOrd="5" destOrd="0" presId="urn:microsoft.com/office/officeart/2005/8/layout/chevron1"/>
    <dgm:cxn modelId="{3D43EC2A-0F9A-4AFF-9CD7-B28176D59973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83DFF8E-80C9-4F6F-9398-8143C87D4B87}" type="presOf" srcId="{C493B18E-3EF8-4EBE-B48E-6D9509F30D83}" destId="{3D72A24A-CEF3-4B02-88D6-69689709417A}" srcOrd="0" destOrd="0" presId="urn:microsoft.com/office/officeart/2005/8/layout/chevron1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4548BB54-361B-4B5F-A241-6EEEF91AC416}" type="presOf" srcId="{8956573E-3E14-4DFB-9D98-BCBCDA8C42ED}" destId="{5E229E80-6011-4CDB-8630-F1CB6B1162C4}" srcOrd="0" destOrd="0" presId="urn:microsoft.com/office/officeart/2005/8/layout/chevron1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33372068-CD5F-475B-94A3-A4296CA5A8C8}" type="presOf" srcId="{60987EF9-AEB7-4D28-A921-E42AB5C8C076}" destId="{6B756EFD-2998-47BB-B9AE-EF340ED6B538}" srcOrd="0" destOrd="0" presId="urn:microsoft.com/office/officeart/2005/8/layout/chevron1"/>
    <dgm:cxn modelId="{80E92FA5-4366-4C95-B210-09E9255589BC}" type="presOf" srcId="{4CA3B7CF-9D8C-4B9A-94C8-9BECFBEB17A9}" destId="{B52F96DB-E26C-4DB7-88AF-5B8C0BD910D7}" srcOrd="0" destOrd="0" presId="urn:microsoft.com/office/officeart/2005/8/layout/chevron1"/>
    <dgm:cxn modelId="{A40670AC-CDF1-47B1-A66E-78CEA86BB88F}" type="presOf" srcId="{DF01ED06-BFA3-4CEC-A41E-6457F1E91259}" destId="{A21AE6F4-9C90-443F-B694-6B7720763342}" srcOrd="0" destOrd="0" presId="urn:microsoft.com/office/officeart/2005/8/layout/chevron1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20F359AF-1317-4685-83B1-58D766B07CF4}" type="presParOf" srcId="{A21AE6F4-9C90-443F-B694-6B7720763342}" destId="{3D72A24A-CEF3-4B02-88D6-69689709417A}" srcOrd="0" destOrd="0" presId="urn:microsoft.com/office/officeart/2005/8/layout/chevron1"/>
    <dgm:cxn modelId="{D89B0242-E881-43FD-A6BA-60F51FB84973}" type="presParOf" srcId="{A21AE6F4-9C90-443F-B694-6B7720763342}" destId="{98F11157-D23D-4FC3-A888-491A4F707E3E}" srcOrd="1" destOrd="0" presId="urn:microsoft.com/office/officeart/2005/8/layout/chevron1"/>
    <dgm:cxn modelId="{35675709-C11C-405E-85E5-B1C0537F4E42}" type="presParOf" srcId="{A21AE6F4-9C90-443F-B694-6B7720763342}" destId="{B52F96DB-E26C-4DB7-88AF-5B8C0BD910D7}" srcOrd="2" destOrd="0" presId="urn:microsoft.com/office/officeart/2005/8/layout/chevron1"/>
    <dgm:cxn modelId="{6BDBF10F-148C-406A-9A61-1CF69CAAA72B}" type="presParOf" srcId="{A21AE6F4-9C90-443F-B694-6B7720763342}" destId="{D91F4420-40C6-43EC-9F49-9931A79CA3CD}" srcOrd="3" destOrd="0" presId="urn:microsoft.com/office/officeart/2005/8/layout/chevron1"/>
    <dgm:cxn modelId="{81C2C936-9EEB-4D9B-8EDE-26315070E607}" type="presParOf" srcId="{A21AE6F4-9C90-443F-B694-6B7720763342}" destId="{5E229E80-6011-4CDB-8630-F1CB6B1162C4}" srcOrd="4" destOrd="0" presId="urn:microsoft.com/office/officeart/2005/8/layout/chevron1"/>
    <dgm:cxn modelId="{D562D0A4-C13C-4610-896B-1C311A37A88E}" type="presParOf" srcId="{A21AE6F4-9C90-443F-B694-6B7720763342}" destId="{8CD7CAA2-4A35-4071-BC48-996D817F7246}" srcOrd="5" destOrd="0" presId="urn:microsoft.com/office/officeart/2005/8/layout/chevron1"/>
    <dgm:cxn modelId="{BD258753-93B8-4EEB-90AD-354B5E24FA7F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F01ED06-BFA3-4CEC-A41E-6457F1E91259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493B18E-3EF8-4EBE-B48E-6D9509F30D83}">
      <dgm:prSet phldrT="[Texte]"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5A6FE47-C9A7-4B4B-9C9A-52C6F85EDF64}" type="par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576AB2-98E8-4A49-A5F4-2C35E40309CF}" type="sibTrans" cxnId="{9BE5BF2E-6E10-46B9-AA94-459D26717A61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A3B7CF-9D8C-4B9A-94C8-9BECFBEB17A9}">
      <dgm:prSet phldrT="[Texte]"/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8348AE-7D7E-480A-8139-553E2D7E4FB5}" type="par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CB33E4-D623-470F-88A4-75975D85B836}" type="sibTrans" cxnId="{8D651A69-4213-47C9-9D5A-C300AC44467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56573E-3E14-4DFB-9D98-BCBCDA8C42ED}">
      <dgm:prSet phldrT="[Texte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90EA199-E9B2-471C-959C-9A34196AC7F6}" type="par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16067AD-B138-4064-A03A-EA1E527FCAD2}" type="sibTrans" cxnId="{C62A3CE4-6114-44BE-BE19-7BA1716B0160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987EF9-AEB7-4D28-A921-E42AB5C8C076}">
      <dgm:prSet/>
      <dgm:spPr/>
      <dgm:t>
        <a:bodyPr/>
        <a:lstStyle/>
        <a:p>
          <a:r>
            <a:rPr lang="fr-F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A3B2B6-6C9D-455C-87A3-6564A2561F13}" type="par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1395D21-2022-43C5-9208-61A87BEC78FC}" type="sibTrans" cxnId="{C0801C2B-EBE7-42FE-BA93-538EC5A1170B}">
      <dgm:prSet/>
      <dgm:spPr/>
      <dgm:t>
        <a:bodyPr/>
        <a:lstStyle/>
        <a:p>
          <a:endParaRPr lang="fr-F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21AE6F4-9C90-443F-B694-6B7720763342}" type="pres">
      <dgm:prSet presAssocID="{DF01ED06-BFA3-4CEC-A41E-6457F1E91259}" presName="Name0" presStyleCnt="0">
        <dgm:presLayoutVars>
          <dgm:dir/>
          <dgm:animLvl val="lvl"/>
          <dgm:resizeHandles val="exact"/>
        </dgm:presLayoutVars>
      </dgm:prSet>
      <dgm:spPr/>
    </dgm:pt>
    <dgm:pt modelId="{3D72A24A-CEF3-4B02-88D6-69689709417A}" type="pres">
      <dgm:prSet presAssocID="{C493B18E-3EF8-4EBE-B48E-6D9509F30D8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11157-D23D-4FC3-A888-491A4F707E3E}" type="pres">
      <dgm:prSet presAssocID="{5D576AB2-98E8-4A49-A5F4-2C35E40309CF}" presName="parTxOnlySpace" presStyleCnt="0"/>
      <dgm:spPr/>
    </dgm:pt>
    <dgm:pt modelId="{B52F96DB-E26C-4DB7-88AF-5B8C0BD910D7}" type="pres">
      <dgm:prSet presAssocID="{4CA3B7CF-9D8C-4B9A-94C8-9BECFBEB17A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F4420-40C6-43EC-9F49-9931A79CA3CD}" type="pres">
      <dgm:prSet presAssocID="{92CB33E4-D623-470F-88A4-75975D85B836}" presName="parTxOnlySpace" presStyleCnt="0"/>
      <dgm:spPr/>
    </dgm:pt>
    <dgm:pt modelId="{5E229E80-6011-4CDB-8630-F1CB6B1162C4}" type="pres">
      <dgm:prSet presAssocID="{8956573E-3E14-4DFB-9D98-BCBCDA8C42E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D7CAA2-4A35-4071-BC48-996D817F7246}" type="pres">
      <dgm:prSet presAssocID="{116067AD-B138-4064-A03A-EA1E527FCAD2}" presName="parTxOnlySpace" presStyleCnt="0"/>
      <dgm:spPr/>
    </dgm:pt>
    <dgm:pt modelId="{6B756EFD-2998-47BB-B9AE-EF340ED6B538}" type="pres">
      <dgm:prSet presAssocID="{60987EF9-AEB7-4D28-A921-E42AB5C8C07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CC05406-18E8-4353-AFD0-054D1682E167}" type="presOf" srcId="{DF01ED06-BFA3-4CEC-A41E-6457F1E91259}" destId="{A21AE6F4-9C90-443F-B694-6B7720763342}" srcOrd="0" destOrd="0" presId="urn:microsoft.com/office/officeart/2005/8/layout/chevron1"/>
    <dgm:cxn modelId="{725DE461-6712-4B91-8BE3-2193B8361F1A}" type="presOf" srcId="{4CA3B7CF-9D8C-4B9A-94C8-9BECFBEB17A9}" destId="{B52F96DB-E26C-4DB7-88AF-5B8C0BD910D7}" srcOrd="0" destOrd="0" presId="urn:microsoft.com/office/officeart/2005/8/layout/chevron1"/>
    <dgm:cxn modelId="{80C920D4-1F95-47A0-B258-4A6E62025DBE}" type="presOf" srcId="{C493B18E-3EF8-4EBE-B48E-6D9509F30D83}" destId="{3D72A24A-CEF3-4B02-88D6-69689709417A}" srcOrd="0" destOrd="0" presId="urn:microsoft.com/office/officeart/2005/8/layout/chevron1"/>
    <dgm:cxn modelId="{8D651A69-4213-47C9-9D5A-C300AC444670}" srcId="{DF01ED06-BFA3-4CEC-A41E-6457F1E91259}" destId="{4CA3B7CF-9D8C-4B9A-94C8-9BECFBEB17A9}" srcOrd="1" destOrd="0" parTransId="{C88348AE-7D7E-480A-8139-553E2D7E4FB5}" sibTransId="{92CB33E4-D623-470F-88A4-75975D85B836}"/>
    <dgm:cxn modelId="{C62A3CE4-6114-44BE-BE19-7BA1716B0160}" srcId="{DF01ED06-BFA3-4CEC-A41E-6457F1E91259}" destId="{8956573E-3E14-4DFB-9D98-BCBCDA8C42ED}" srcOrd="2" destOrd="0" parTransId="{190EA199-E9B2-471C-959C-9A34196AC7F6}" sibTransId="{116067AD-B138-4064-A03A-EA1E527FCAD2}"/>
    <dgm:cxn modelId="{9BE5BF2E-6E10-46B9-AA94-459D26717A61}" srcId="{DF01ED06-BFA3-4CEC-A41E-6457F1E91259}" destId="{C493B18E-3EF8-4EBE-B48E-6D9509F30D83}" srcOrd="0" destOrd="0" parTransId="{35A6FE47-C9A7-4B4B-9C9A-52C6F85EDF64}" sibTransId="{5D576AB2-98E8-4A49-A5F4-2C35E40309CF}"/>
    <dgm:cxn modelId="{C0801C2B-EBE7-42FE-BA93-538EC5A1170B}" srcId="{DF01ED06-BFA3-4CEC-A41E-6457F1E91259}" destId="{60987EF9-AEB7-4D28-A921-E42AB5C8C076}" srcOrd="3" destOrd="0" parTransId="{0CA3B2B6-6C9D-455C-87A3-6564A2561F13}" sibTransId="{51395D21-2022-43C5-9208-61A87BEC78FC}"/>
    <dgm:cxn modelId="{169C0677-21DF-4D81-B970-2873CFBA13E2}" type="presOf" srcId="{8956573E-3E14-4DFB-9D98-BCBCDA8C42ED}" destId="{5E229E80-6011-4CDB-8630-F1CB6B1162C4}" srcOrd="0" destOrd="0" presId="urn:microsoft.com/office/officeart/2005/8/layout/chevron1"/>
    <dgm:cxn modelId="{712AF695-1B33-4144-A2B6-6CDA1BDF85BD}" type="presOf" srcId="{60987EF9-AEB7-4D28-A921-E42AB5C8C076}" destId="{6B756EFD-2998-47BB-B9AE-EF340ED6B538}" srcOrd="0" destOrd="0" presId="urn:microsoft.com/office/officeart/2005/8/layout/chevron1"/>
    <dgm:cxn modelId="{B8ED1562-8C7B-4F42-867C-732C2D3E2A8D}" type="presParOf" srcId="{A21AE6F4-9C90-443F-B694-6B7720763342}" destId="{3D72A24A-CEF3-4B02-88D6-69689709417A}" srcOrd="0" destOrd="0" presId="urn:microsoft.com/office/officeart/2005/8/layout/chevron1"/>
    <dgm:cxn modelId="{F53C4A17-6385-4E61-9604-AE9DC685EF4C}" type="presParOf" srcId="{A21AE6F4-9C90-443F-B694-6B7720763342}" destId="{98F11157-D23D-4FC3-A888-491A4F707E3E}" srcOrd="1" destOrd="0" presId="urn:microsoft.com/office/officeart/2005/8/layout/chevron1"/>
    <dgm:cxn modelId="{6B724D77-49C8-411C-B8BB-10F51F4BD6EF}" type="presParOf" srcId="{A21AE6F4-9C90-443F-B694-6B7720763342}" destId="{B52F96DB-E26C-4DB7-88AF-5B8C0BD910D7}" srcOrd="2" destOrd="0" presId="urn:microsoft.com/office/officeart/2005/8/layout/chevron1"/>
    <dgm:cxn modelId="{67D67FF2-CBCD-467C-B80A-D0D30E9D4E01}" type="presParOf" srcId="{A21AE6F4-9C90-443F-B694-6B7720763342}" destId="{D91F4420-40C6-43EC-9F49-9931A79CA3CD}" srcOrd="3" destOrd="0" presId="urn:microsoft.com/office/officeart/2005/8/layout/chevron1"/>
    <dgm:cxn modelId="{08F1AD78-23FC-41AB-B653-6084C32B1C5C}" type="presParOf" srcId="{A21AE6F4-9C90-443F-B694-6B7720763342}" destId="{5E229E80-6011-4CDB-8630-F1CB6B1162C4}" srcOrd="4" destOrd="0" presId="urn:microsoft.com/office/officeart/2005/8/layout/chevron1"/>
    <dgm:cxn modelId="{AB73718F-84AB-4AB1-BB84-66F8D44D49FA}" type="presParOf" srcId="{A21AE6F4-9C90-443F-B694-6B7720763342}" destId="{8CD7CAA2-4A35-4071-BC48-996D817F7246}" srcOrd="5" destOrd="0" presId="urn:microsoft.com/office/officeart/2005/8/layout/chevron1"/>
    <dgm:cxn modelId="{3B729ABC-C5E4-45E1-A585-1209A4E8035A}" type="presParOf" srcId="{A21AE6F4-9C90-443F-B694-6B7720763342}" destId="{6B756EFD-2998-47BB-B9AE-EF340ED6B5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smtClean="0">
              <a:solidFill>
                <a:schemeClr val="tx1">
                  <a:lumMod val="75000"/>
                  <a:lumOff val="25000"/>
                </a:schemeClr>
              </a:solidFill>
            </a:rPr>
            <a:t>Perspectives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41151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9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09996" y="0"/>
        <a:ext cx="2057548" cy="411510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41151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9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9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9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432149" y="0"/>
        <a:ext cx="2057548" cy="411510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41151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9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654302" y="0"/>
        <a:ext cx="2057548" cy="411510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411510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9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76454" y="0"/>
        <a:ext cx="2057548" cy="4115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A24A-CEF3-4B02-88D6-69689709417A}">
      <dsp:nvSpPr>
        <dsp:cNvPr id="0" name=""/>
        <dsp:cNvSpPr/>
      </dsp:nvSpPr>
      <dsp:spPr>
        <a:xfrm>
          <a:off x="4241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Background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37988" y="0"/>
        <a:ext cx="2201564" cy="267494"/>
      </dsp:txXfrm>
    </dsp:sp>
    <dsp:sp modelId="{B52F96DB-E26C-4DB7-88AF-5B8C0BD910D7}">
      <dsp:nvSpPr>
        <dsp:cNvPr id="0" name=""/>
        <dsp:cNvSpPr/>
      </dsp:nvSpPr>
      <dsp:spPr>
        <a:xfrm>
          <a:off x="2226394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Aim</a:t>
          </a: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and </a:t>
          </a: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hypothesis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60141" y="0"/>
        <a:ext cx="2201564" cy="267494"/>
      </dsp:txXfrm>
    </dsp:sp>
    <dsp:sp modelId="{5E229E80-6011-4CDB-8630-F1CB6B1162C4}">
      <dsp:nvSpPr>
        <dsp:cNvPr id="0" name=""/>
        <dsp:cNvSpPr/>
      </dsp:nvSpPr>
      <dsp:spPr>
        <a:xfrm>
          <a:off x="4448547" y="0"/>
          <a:ext cx="2469058" cy="267494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Results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582294" y="0"/>
        <a:ext cx="2201564" cy="267494"/>
      </dsp:txXfrm>
    </dsp:sp>
    <dsp:sp modelId="{6B756EFD-2998-47BB-B9AE-EF340ED6B538}">
      <dsp:nvSpPr>
        <dsp:cNvPr id="0" name=""/>
        <dsp:cNvSpPr/>
      </dsp:nvSpPr>
      <dsp:spPr>
        <a:xfrm>
          <a:off x="6670699" y="0"/>
          <a:ext cx="2469058" cy="267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Conclusions</a:t>
          </a:r>
          <a:endParaRPr lang="fr-FR" sz="16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804446" y="0"/>
        <a:ext cx="2201564" cy="267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4" Type="http://schemas.openxmlformats.org/officeDocument/2006/relationships/image" Target="../media/image3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791C2-F7DD-455C-8833-AF416AB12ABB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D6520-5CBD-4448-BFD9-04B74A2BF8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021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D6520-5CBD-4448-BFD9-04B74A2BF8C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666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Ajouter</a:t>
            </a:r>
            <a:r>
              <a:rPr lang="en-US" dirty="0" smtClean="0"/>
              <a:t> </a:t>
            </a:r>
            <a:r>
              <a:rPr lang="en-US" dirty="0" err="1" smtClean="0"/>
              <a:t>fibros</a:t>
            </a:r>
            <a:r>
              <a:rPr lang="en-US" dirty="0" smtClean="0"/>
              <a:t> and lung + quantification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D6520-5CBD-4448-BFD9-04B74A2BF8C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253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D6520-5CBD-4448-BFD9-04B74A2BF8C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882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D6520-5CBD-4448-BFD9-04B74A2BF8C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747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83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570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85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15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21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210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85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0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87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10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45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5B5CC-D501-4344-BA60-F83FA4D0C302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AD336-B7E7-4ECB-831A-E1211B6523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6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27.emf"/><Relationship Id="rId5" Type="http://schemas.openxmlformats.org/officeDocument/2006/relationships/diagramQuickStyle" Target="../diagrams/quickStyle9.xml"/><Relationship Id="rId10" Type="http://schemas.openxmlformats.org/officeDocument/2006/relationships/oleObject" Target="../embeddings/oleObject11.bin"/><Relationship Id="rId4" Type="http://schemas.openxmlformats.org/officeDocument/2006/relationships/diagramLayout" Target="../diagrams/layout9.xml"/><Relationship Id="rId9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29.emf"/><Relationship Id="rId5" Type="http://schemas.openxmlformats.org/officeDocument/2006/relationships/diagramQuickStyle" Target="../diagrams/quickStyle10.xml"/><Relationship Id="rId10" Type="http://schemas.openxmlformats.org/officeDocument/2006/relationships/oleObject" Target="../embeddings/oleObject13.bin"/><Relationship Id="rId4" Type="http://schemas.openxmlformats.org/officeDocument/2006/relationships/diagramLayout" Target="../diagrams/layout10.xml"/><Relationship Id="rId9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be/url?sa=i&amp;rct=j&amp;q=&amp;esrc=s&amp;source=images&amp;cd=&amp;cad=rja&amp;uact=8&amp;ved=0ahUKEwjBnZWUnYXNAhXMIMAKHbnjALMQjRwIBw&amp;url=http://ibidi.com/xtproducts/en/ibidi-Labware/Open-Slides-Dishes:-Glass-Bottom/m-Dish-35-mm-high-Glass-Bottom&amp;psig=AFQjCNHdhMQBlQDCM5lhFelepXraMoXWkQ&amp;ust=1464815511009687" TargetMode="External"/><Relationship Id="rId13" Type="http://schemas.openxmlformats.org/officeDocument/2006/relationships/diagramQuickStyle" Target="../diagrams/quickStyle11.xml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1.emf"/><Relationship Id="rId12" Type="http://schemas.openxmlformats.org/officeDocument/2006/relationships/diagramLayout" Target="../diagrams/layout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11" Type="http://schemas.openxmlformats.org/officeDocument/2006/relationships/diagramData" Target="../diagrams/data11.xml"/><Relationship Id="rId5" Type="http://schemas.openxmlformats.org/officeDocument/2006/relationships/image" Target="../media/image30.emf"/><Relationship Id="rId15" Type="http://schemas.microsoft.com/office/2007/relationships/diagramDrawing" Target="../diagrams/drawing11.xml"/><Relationship Id="rId10" Type="http://schemas.openxmlformats.org/officeDocument/2006/relationships/image" Target="../media/image33.pn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32.jpeg"/><Relationship Id="rId14" Type="http://schemas.openxmlformats.org/officeDocument/2006/relationships/diagramColors" Target="../diagrams/colors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13" Type="http://schemas.microsoft.com/office/2007/relationships/diagramDrawing" Target="../diagrams/drawing12.xml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diagramColors" Target="../diagrams/colors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5.emf"/><Relationship Id="rId11" Type="http://schemas.openxmlformats.org/officeDocument/2006/relationships/diagramQuickStyle" Target="../diagrams/quickStyle12.xml"/><Relationship Id="rId5" Type="http://schemas.openxmlformats.org/officeDocument/2006/relationships/oleObject" Target="../embeddings/oleObject17.bin"/><Relationship Id="rId15" Type="http://schemas.openxmlformats.org/officeDocument/2006/relationships/image" Target="../media/image37.emf"/><Relationship Id="rId10" Type="http://schemas.openxmlformats.org/officeDocument/2006/relationships/diagramLayout" Target="../diagrams/layout12.xml"/><Relationship Id="rId4" Type="http://schemas.openxmlformats.org/officeDocument/2006/relationships/image" Target="../media/image34.emf"/><Relationship Id="rId9" Type="http://schemas.openxmlformats.org/officeDocument/2006/relationships/diagramData" Target="../diagrams/data12.xml"/><Relationship Id="rId1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diagramQuickStyle" Target="../diagrams/quickStyle4.xml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jpeg"/><Relationship Id="rId12" Type="http://schemas.openxmlformats.org/officeDocument/2006/relationships/diagramLayout" Target="../diagrams/layout4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11" Type="http://schemas.openxmlformats.org/officeDocument/2006/relationships/diagramData" Target="../diagrams/data4.xml"/><Relationship Id="rId5" Type="http://schemas.openxmlformats.org/officeDocument/2006/relationships/image" Target="../media/image12.jpeg"/><Relationship Id="rId15" Type="http://schemas.microsoft.com/office/2007/relationships/diagramDrawing" Target="../diagrams/drawing4.xml"/><Relationship Id="rId10" Type="http://schemas.openxmlformats.org/officeDocument/2006/relationships/image" Target="../media/image10.emf"/><Relationship Id="rId4" Type="http://schemas.openxmlformats.org/officeDocument/2006/relationships/image" Target="../media/image11.tiff"/><Relationship Id="rId9" Type="http://schemas.openxmlformats.org/officeDocument/2006/relationships/oleObject" Target="../embeddings/oleObject1.bin"/><Relationship Id="rId14" Type="http://schemas.openxmlformats.org/officeDocument/2006/relationships/diagramColors" Target="../diagrams/colors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oleObject" Target="../embeddings/oleObject4.bin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5.xml"/><Relationship Id="rId11" Type="http://schemas.openxmlformats.org/officeDocument/2006/relationships/oleObject" Target="../embeddings/oleObject3.bin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6.emf"/><Relationship Id="rId4" Type="http://schemas.openxmlformats.org/officeDocument/2006/relationships/diagramLayout" Target="../diagrams/layout5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oleObject" Target="../embeddings/oleObject7.bin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21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6.xml"/><Relationship Id="rId11" Type="http://schemas.openxmlformats.org/officeDocument/2006/relationships/oleObject" Target="../embeddings/oleObject6.bin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20.emf"/><Relationship Id="rId4" Type="http://schemas.openxmlformats.org/officeDocument/2006/relationships/diagramLayout" Target="../diagrams/layout6.xml"/><Relationship Id="rId9" Type="http://schemas.openxmlformats.org/officeDocument/2006/relationships/oleObject" Target="../embeddings/oleObject5.bin"/><Relationship Id="rId1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24.emf"/><Relationship Id="rId5" Type="http://schemas.openxmlformats.org/officeDocument/2006/relationships/diagramQuickStyle" Target="../diagrams/quickStyle7.xml"/><Relationship Id="rId10" Type="http://schemas.openxmlformats.org/officeDocument/2006/relationships/oleObject" Target="../embeddings/oleObject9.bin"/><Relationship Id="rId4" Type="http://schemas.openxmlformats.org/officeDocument/2006/relationships/diagramLayout" Target="../diagrams/layout7.xml"/><Relationship Id="rId9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C:\Users\utilisateur\Documents\A. Froidure - ERS-EMBO LTRF 2015-2016 - Projet PRRX1\Immunofluorescence\IF 12-13.5.16\Merged images 16h\PRRX V16h DMS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4" y="-20537"/>
            <a:ext cx="9145354" cy="522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3200" dirty="0" err="1" smtClean="0"/>
              <a:t>Mesenchymal</a:t>
            </a:r>
            <a:r>
              <a:rPr lang="fr-FR" sz="3200" dirty="0" smtClean="0"/>
              <a:t> transcription factor PRRX1</a:t>
            </a:r>
            <a:br>
              <a:rPr lang="fr-FR" sz="3200" dirty="0" smtClean="0"/>
            </a:br>
            <a:r>
              <a:rPr lang="fr-FR" sz="2800" i="1" dirty="0"/>
              <a:t>A</a:t>
            </a:r>
            <a:r>
              <a:rPr lang="fr-FR" sz="2800" i="1" dirty="0" smtClean="0"/>
              <a:t> master </a:t>
            </a:r>
            <a:r>
              <a:rPr lang="fr-FR" sz="2800" i="1" dirty="0" err="1" smtClean="0"/>
              <a:t>regulator</a:t>
            </a:r>
            <a:r>
              <a:rPr lang="fr-FR" sz="2800" i="1" dirty="0" smtClean="0"/>
              <a:t> of IPF </a:t>
            </a:r>
            <a:r>
              <a:rPr lang="fr-FR" sz="2800" i="1" dirty="0" err="1" smtClean="0"/>
              <a:t>fibroblasts</a:t>
            </a:r>
            <a:endParaRPr lang="fr-FR" sz="28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Antoine Froidure, MD, PhD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INSERM U1152 – Team 3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i="1" dirty="0" smtClean="0">
                <a:solidFill>
                  <a:schemeClr val="bg1"/>
                </a:solidFill>
              </a:rPr>
              <a:t>ICLAF, Dublin, </a:t>
            </a:r>
            <a:r>
              <a:rPr lang="fr-FR" i="1" dirty="0" err="1" smtClean="0">
                <a:solidFill>
                  <a:schemeClr val="bg1"/>
                </a:solidFill>
              </a:rPr>
              <a:t>September</a:t>
            </a:r>
            <a:r>
              <a:rPr lang="fr-FR" i="1" dirty="0" smtClean="0">
                <a:solidFill>
                  <a:schemeClr val="bg1"/>
                </a:solidFill>
              </a:rPr>
              <a:t> 26th 2016</a:t>
            </a:r>
            <a:endParaRPr lang="fr-FR" i="1" dirty="0">
              <a:solidFill>
                <a:schemeClr val="bg1"/>
              </a:solidFill>
            </a:endParaRPr>
          </a:p>
        </p:txBody>
      </p:sp>
      <p:pic>
        <p:nvPicPr>
          <p:cNvPr id="10" name="Picture 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75" y="4371950"/>
            <a:ext cx="2134195" cy="62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371950"/>
            <a:ext cx="1384102" cy="62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5710531" y="4455926"/>
            <a:ext cx="3115863" cy="627058"/>
            <a:chOff x="-64949" y="4834651"/>
            <a:chExt cx="3983664" cy="788412"/>
          </a:xfrm>
        </p:grpSpPr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949" y="4837144"/>
              <a:ext cx="2441120" cy="499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http://fichiers.fhf.fr/annuaire/photos/structures_photo_logo_2038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901" y="4834651"/>
              <a:ext cx="1397814" cy="788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774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2"/>
                </a:solidFill>
              </a:rPr>
              <a:t>Is </a:t>
            </a:r>
            <a:r>
              <a:rPr lang="fr-FR" sz="2800" i="1" dirty="0" smtClean="0">
                <a:solidFill>
                  <a:schemeClr val="tx2"/>
                </a:solidFill>
              </a:rPr>
              <a:t>PRRX1</a:t>
            </a:r>
            <a:r>
              <a:rPr lang="fr-FR" sz="2800" dirty="0" smtClean="0">
                <a:solidFill>
                  <a:schemeClr val="tx2"/>
                </a:solidFill>
              </a:rPr>
              <a:t> expression </a:t>
            </a:r>
            <a:r>
              <a:rPr lang="fr-FR" sz="2800" dirty="0" err="1" smtClean="0">
                <a:solidFill>
                  <a:schemeClr val="tx2"/>
                </a:solidFill>
              </a:rPr>
              <a:t>modulated</a:t>
            </a:r>
            <a:r>
              <a:rPr lang="fr-FR" sz="2800" dirty="0" smtClean="0">
                <a:solidFill>
                  <a:schemeClr val="tx2"/>
                </a:solidFill>
              </a:rPr>
              <a:t> by </a:t>
            </a:r>
            <a:r>
              <a:rPr lang="fr-FR" sz="2800" dirty="0" err="1" smtClean="0">
                <a:solidFill>
                  <a:schemeClr val="tx2"/>
                </a:solidFill>
              </a:rPr>
              <a:t>extracellular</a:t>
            </a:r>
            <a:r>
              <a:rPr lang="fr-FR" sz="2800" dirty="0" smtClean="0">
                <a:solidFill>
                  <a:schemeClr val="tx2"/>
                </a:solidFill>
              </a:rPr>
              <a:t> matrix?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7850" y="2087439"/>
            <a:ext cx="1839227" cy="484311"/>
          </a:xfrm>
          <a:prstGeom prst="rect">
            <a:avLst/>
          </a:prstGeom>
          <a:pattFill prst="zigZag">
            <a:fgClr>
              <a:schemeClr val="accent3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77850" y="1562685"/>
            <a:ext cx="1839228" cy="1008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/>
          <p:cNvGrpSpPr/>
          <p:nvPr/>
        </p:nvGrpSpPr>
        <p:grpSpPr>
          <a:xfrm>
            <a:off x="4057834" y="1255236"/>
            <a:ext cx="756084" cy="164535"/>
            <a:chOff x="3347864" y="2007759"/>
            <a:chExt cx="1403430" cy="434081"/>
          </a:xfrm>
        </p:grpSpPr>
        <p:grpSp>
          <p:nvGrpSpPr>
            <p:cNvPr id="9" name="Groupe 8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1" name="Forme libre 10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Forme libre 11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0" name="Ellipse 9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4494990" y="1203598"/>
            <a:ext cx="756084" cy="164535"/>
            <a:chOff x="3347864" y="2007759"/>
            <a:chExt cx="1403430" cy="434081"/>
          </a:xfrm>
        </p:grpSpPr>
        <p:grpSp>
          <p:nvGrpSpPr>
            <p:cNvPr id="14" name="Groupe 13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6" name="Forme libre 15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Forme libre 16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" name="Ellipse 14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4873227" y="1285866"/>
            <a:ext cx="756084" cy="164535"/>
            <a:chOff x="3347864" y="2007759"/>
            <a:chExt cx="1403430" cy="434081"/>
          </a:xfrm>
        </p:grpSpPr>
        <p:grpSp>
          <p:nvGrpSpPr>
            <p:cNvPr id="19" name="Groupe 18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21" name="Forme libre 20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Forme libre 21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0" name="Ellipse 19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5140977" y="1240256"/>
            <a:ext cx="756084" cy="164535"/>
            <a:chOff x="3347864" y="2007759"/>
            <a:chExt cx="1403430" cy="434081"/>
          </a:xfrm>
        </p:grpSpPr>
        <p:grpSp>
          <p:nvGrpSpPr>
            <p:cNvPr id="24" name="Groupe 23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26" name="Forme libre 25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Forme libre 26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5" name="Ellipse 24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405263" y="2463738"/>
            <a:ext cx="1839227" cy="1080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405263" y="1562685"/>
            <a:ext cx="1839228" cy="1008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4" name="Groupe 33"/>
          <p:cNvGrpSpPr/>
          <p:nvPr/>
        </p:nvGrpSpPr>
        <p:grpSpPr>
          <a:xfrm>
            <a:off x="405263" y="2308057"/>
            <a:ext cx="756084" cy="164535"/>
            <a:chOff x="3347864" y="2007759"/>
            <a:chExt cx="1403430" cy="434081"/>
          </a:xfrm>
        </p:grpSpPr>
        <p:grpSp>
          <p:nvGrpSpPr>
            <p:cNvPr id="35" name="Groupe 34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37" name="Forme libre 36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Forme libre 37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6" name="Ellipse 35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842419" y="2256419"/>
            <a:ext cx="756084" cy="164535"/>
            <a:chOff x="3347864" y="2007759"/>
            <a:chExt cx="1403430" cy="434081"/>
          </a:xfrm>
        </p:grpSpPr>
        <p:grpSp>
          <p:nvGrpSpPr>
            <p:cNvPr id="40" name="Groupe 39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42" name="Forme libre 41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Forme libre 42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1" name="Ellipse 40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1220656" y="2338687"/>
            <a:ext cx="756084" cy="164535"/>
            <a:chOff x="3347864" y="2007759"/>
            <a:chExt cx="1403430" cy="434081"/>
          </a:xfrm>
        </p:grpSpPr>
        <p:grpSp>
          <p:nvGrpSpPr>
            <p:cNvPr id="45" name="Groupe 44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47" name="Forme libre 46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Forme libre 47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6" name="Ellipse 45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" name="Groupe 48"/>
          <p:cNvGrpSpPr/>
          <p:nvPr/>
        </p:nvGrpSpPr>
        <p:grpSpPr>
          <a:xfrm>
            <a:off x="1488406" y="2293077"/>
            <a:ext cx="756084" cy="164535"/>
            <a:chOff x="3347864" y="2007759"/>
            <a:chExt cx="1403430" cy="434081"/>
          </a:xfrm>
        </p:grpSpPr>
        <p:grpSp>
          <p:nvGrpSpPr>
            <p:cNvPr id="50" name="Groupe 49"/>
            <p:cNvGrpSpPr/>
            <p:nvPr/>
          </p:nvGrpSpPr>
          <p:grpSpPr>
            <a:xfrm>
              <a:off x="3347864" y="2007759"/>
              <a:ext cx="1403430" cy="434081"/>
              <a:chOff x="3347864" y="2007759"/>
              <a:chExt cx="1403430" cy="43408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52" name="Forme libre 51"/>
              <p:cNvSpPr/>
              <p:nvPr/>
            </p:nvSpPr>
            <p:spPr>
              <a:xfrm>
                <a:off x="3347864" y="2007759"/>
                <a:ext cx="1403430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" name="Forme libre 52"/>
              <p:cNvSpPr/>
              <p:nvPr/>
            </p:nvSpPr>
            <p:spPr>
              <a:xfrm rot="10800000">
                <a:off x="3347864" y="2172564"/>
                <a:ext cx="1403428" cy="269276"/>
              </a:xfrm>
              <a:custGeom>
                <a:avLst/>
                <a:gdLst>
                  <a:gd name="connsiteX0" fmla="*/ 0 w 1219200"/>
                  <a:gd name="connsiteY0" fmla="*/ 269276 h 269276"/>
                  <a:gd name="connsiteX1" fmla="*/ 331694 w 1219200"/>
                  <a:gd name="connsiteY1" fmla="*/ 18265 h 269276"/>
                  <a:gd name="connsiteX2" fmla="*/ 824753 w 1219200"/>
                  <a:gd name="connsiteY2" fmla="*/ 36194 h 269276"/>
                  <a:gd name="connsiteX3" fmla="*/ 1219200 w 1219200"/>
                  <a:gd name="connsiteY3" fmla="*/ 170665 h 26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269276">
                    <a:moveTo>
                      <a:pt x="0" y="269276"/>
                    </a:moveTo>
                    <a:cubicBezTo>
                      <a:pt x="97117" y="163194"/>
                      <a:pt x="194235" y="57112"/>
                      <a:pt x="331694" y="18265"/>
                    </a:cubicBezTo>
                    <a:cubicBezTo>
                      <a:pt x="469153" y="-20582"/>
                      <a:pt x="676835" y="10794"/>
                      <a:pt x="824753" y="36194"/>
                    </a:cubicBezTo>
                    <a:cubicBezTo>
                      <a:pt x="972671" y="61594"/>
                      <a:pt x="1219200" y="170665"/>
                      <a:pt x="1219200" y="170665"/>
                    </a:cubicBezTo>
                  </a:path>
                </a:pathLst>
              </a:cu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1" name="Ellipse 50"/>
            <p:cNvSpPr/>
            <p:nvPr/>
          </p:nvSpPr>
          <p:spPr>
            <a:xfrm>
              <a:off x="3887924" y="2102526"/>
              <a:ext cx="324036" cy="246354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4" name="ZoneTexte 53"/>
          <p:cNvSpPr txBox="1"/>
          <p:nvPr/>
        </p:nvSpPr>
        <p:spPr>
          <a:xfrm>
            <a:off x="280464" y="4515966"/>
            <a:ext cx="51125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+mj-lt"/>
                <a:cs typeface="Arial"/>
              </a:rPr>
              <a:t>Castelló-Cros</a:t>
            </a:r>
            <a:r>
              <a:rPr lang="en-US" sz="1100" dirty="0" smtClean="0">
                <a:latin typeface="+mj-lt"/>
                <a:cs typeface="Arial"/>
              </a:rPr>
              <a:t> </a:t>
            </a:r>
            <a:r>
              <a:rPr lang="en-US" sz="1100" dirty="0">
                <a:latin typeface="+mj-lt"/>
                <a:cs typeface="Arial"/>
              </a:rPr>
              <a:t>R et al</a:t>
            </a:r>
            <a:r>
              <a:rPr lang="en-US" sz="1100" dirty="0" smtClean="0">
                <a:latin typeface="+mj-lt"/>
                <a:cs typeface="Arial"/>
              </a:rPr>
              <a:t>. </a:t>
            </a:r>
            <a:r>
              <a:rPr lang="en-US" sz="1100" i="1" dirty="0">
                <a:latin typeface="+mj-lt"/>
                <a:cs typeface="Arial"/>
              </a:rPr>
              <a:t>Methods </a:t>
            </a:r>
            <a:r>
              <a:rPr lang="en-US" sz="1100" i="1" dirty="0" err="1">
                <a:latin typeface="+mj-lt"/>
                <a:cs typeface="Arial"/>
              </a:rPr>
              <a:t>Mol</a:t>
            </a:r>
            <a:r>
              <a:rPr lang="en-US" sz="1100" i="1" dirty="0">
                <a:latin typeface="+mj-lt"/>
                <a:cs typeface="Arial"/>
              </a:rPr>
              <a:t> </a:t>
            </a:r>
            <a:r>
              <a:rPr lang="en-US" sz="1100" i="1" dirty="0" err="1" smtClean="0">
                <a:latin typeface="+mj-lt"/>
                <a:cs typeface="Arial"/>
              </a:rPr>
              <a:t>Biol</a:t>
            </a:r>
            <a:r>
              <a:rPr lang="en-US" sz="1100" dirty="0" smtClean="0">
                <a:latin typeface="+mj-lt"/>
                <a:cs typeface="Arial"/>
              </a:rPr>
              <a:t> 2009 </a:t>
            </a:r>
          </a:p>
          <a:p>
            <a:r>
              <a:rPr lang="en-US" sz="1100" dirty="0" smtClean="0">
                <a:latin typeface="+mj-lt"/>
                <a:cs typeface="Arial"/>
              </a:rPr>
              <a:t>Ball et al. </a:t>
            </a:r>
            <a:r>
              <a:rPr lang="en-US" sz="1100" i="1" dirty="0" smtClean="0">
                <a:latin typeface="+mj-lt"/>
                <a:cs typeface="Arial"/>
              </a:rPr>
              <a:t>Stem Cells </a:t>
            </a:r>
            <a:r>
              <a:rPr lang="en-US" sz="1100" dirty="0" smtClean="0">
                <a:latin typeface="+mj-lt"/>
                <a:cs typeface="Arial"/>
              </a:rPr>
              <a:t>2012</a:t>
            </a:r>
            <a:endParaRPr lang="fr-FR" sz="1100" dirty="0">
              <a:latin typeface="+mj-lt"/>
              <a:cs typeface="Arial"/>
            </a:endParaRPr>
          </a:p>
        </p:txBody>
      </p:sp>
      <p:pic>
        <p:nvPicPr>
          <p:cNvPr id="55" name="Image 54" descr="figure-ECM-matrix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9"/>
          <a:stretch/>
        </p:blipFill>
        <p:spPr>
          <a:xfrm>
            <a:off x="3459167" y="2831136"/>
            <a:ext cx="3057049" cy="2188886"/>
          </a:xfrm>
          <a:prstGeom prst="rect">
            <a:avLst/>
          </a:prstGeom>
        </p:spPr>
      </p:pic>
      <p:graphicFrame>
        <p:nvGraphicFramePr>
          <p:cNvPr id="56" name="Diagramme 55"/>
          <p:cNvGraphicFramePr/>
          <p:nvPr>
            <p:extLst>
              <p:ext uri="{D42A27DB-BD31-4B8C-83A1-F6EECF244321}">
                <p14:modId xmlns:p14="http://schemas.microsoft.com/office/powerpoint/2010/main" val="1409783267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46061" y="987574"/>
            <a:ext cx="2357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err="1"/>
              <a:t>F</a:t>
            </a:r>
            <a:r>
              <a:rPr lang="fr-FR" sz="1600" b="1" dirty="0" err="1" smtClean="0"/>
              <a:t>ibroblast</a:t>
            </a:r>
            <a:r>
              <a:rPr lang="fr-FR" sz="1600" b="1" dirty="0" smtClean="0"/>
              <a:t> culture (C/IPF) </a:t>
            </a:r>
          </a:p>
          <a:p>
            <a:pPr algn="ctr"/>
            <a:r>
              <a:rPr lang="fr-FR" sz="1600" b="1" dirty="0" smtClean="0"/>
              <a:t>on 2% </a:t>
            </a:r>
            <a:r>
              <a:rPr lang="fr-FR" sz="1600" b="1" dirty="0" err="1" smtClean="0"/>
              <a:t>gelatin</a:t>
            </a:r>
            <a:r>
              <a:rPr lang="fr-FR" sz="1600" b="1" dirty="0"/>
              <a:t> </a:t>
            </a:r>
            <a:r>
              <a:rPr lang="fr-FR" sz="1600" b="1" dirty="0" err="1" smtClean="0"/>
              <a:t>coating</a:t>
            </a:r>
            <a:endParaRPr lang="fr-FR" sz="1600" b="1" dirty="0"/>
          </a:p>
        </p:txBody>
      </p:sp>
      <p:sp>
        <p:nvSpPr>
          <p:cNvPr id="57" name="ZoneTexte 56"/>
          <p:cNvSpPr txBox="1"/>
          <p:nvPr/>
        </p:nvSpPr>
        <p:spPr>
          <a:xfrm>
            <a:off x="6022911" y="957391"/>
            <a:ext cx="27975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/>
              <a:t>Matrix</a:t>
            </a:r>
          </a:p>
          <a:p>
            <a:pPr algn="ctr"/>
            <a:r>
              <a:rPr lang="fr-FR" sz="1600" b="1" dirty="0" err="1" smtClean="0"/>
              <a:t>seeding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control </a:t>
            </a:r>
            <a:r>
              <a:rPr lang="fr-FR" sz="1600" b="1" dirty="0" err="1" smtClean="0"/>
              <a:t>fibroblast</a:t>
            </a:r>
            <a:endParaRPr lang="fr-FR" sz="1600" b="1" dirty="0"/>
          </a:p>
        </p:txBody>
      </p:sp>
      <p:cxnSp>
        <p:nvCxnSpPr>
          <p:cNvPr id="59" name="Connecteur droit avec flèche 58"/>
          <p:cNvCxnSpPr/>
          <p:nvPr/>
        </p:nvCxnSpPr>
        <p:spPr>
          <a:xfrm>
            <a:off x="2244490" y="2086489"/>
            <a:ext cx="1391406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2540917" y="1833933"/>
            <a:ext cx="798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8 </a:t>
            </a:r>
            <a:r>
              <a:rPr lang="fr-FR" sz="1400" dirty="0" err="1" smtClean="0"/>
              <a:t>days</a:t>
            </a:r>
            <a:endParaRPr lang="fr-FR" sz="1400" dirty="0" smtClean="0"/>
          </a:p>
          <a:p>
            <a:pPr algn="ctr"/>
            <a:r>
              <a:rPr lang="fr-FR" sz="1400" dirty="0" err="1" smtClean="0"/>
              <a:t>Cell</a:t>
            </a:r>
            <a:r>
              <a:rPr lang="fr-FR" sz="1400" dirty="0" smtClean="0"/>
              <a:t> </a:t>
            </a:r>
            <a:r>
              <a:rPr lang="fr-FR" sz="1400" dirty="0" err="1" smtClean="0"/>
              <a:t>lysis</a:t>
            </a:r>
            <a:endParaRPr lang="fr-FR" sz="1400" dirty="0"/>
          </a:p>
        </p:txBody>
      </p:sp>
      <p:sp>
        <p:nvSpPr>
          <p:cNvPr id="70" name="ZoneTexte 69"/>
          <p:cNvSpPr txBox="1"/>
          <p:nvPr/>
        </p:nvSpPr>
        <p:spPr>
          <a:xfrm>
            <a:off x="6739630" y="1894087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PRRX1</a:t>
            </a:r>
            <a:r>
              <a:rPr lang="fr-FR" b="1" dirty="0" smtClean="0"/>
              <a:t> </a:t>
            </a:r>
            <a:r>
              <a:rPr lang="fr-FR" b="1" dirty="0" err="1" smtClean="0"/>
              <a:t>mRNA</a:t>
            </a:r>
            <a:endParaRPr lang="fr-FR" b="1" dirty="0"/>
          </a:p>
        </p:txBody>
      </p:sp>
      <p:sp>
        <p:nvSpPr>
          <p:cNvPr id="71" name="ZoneTexte 70"/>
          <p:cNvSpPr txBox="1"/>
          <p:nvPr/>
        </p:nvSpPr>
        <p:spPr>
          <a:xfrm>
            <a:off x="5526882" y="2297911"/>
            <a:ext cx="2085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+ </a:t>
            </a:r>
            <a:r>
              <a:rPr lang="fr-FR" sz="1200" b="1" dirty="0" err="1" smtClean="0">
                <a:solidFill>
                  <a:srgbClr val="FF0000"/>
                </a:solidFill>
              </a:rPr>
              <a:t>Imatinib</a:t>
            </a:r>
            <a:r>
              <a:rPr lang="fr-FR" sz="1200" b="1" dirty="0" smtClean="0">
                <a:solidFill>
                  <a:srgbClr val="FF0000"/>
                </a:solidFill>
              </a:rPr>
              <a:t> 10 µg/</a:t>
            </a:r>
            <a:r>
              <a:rPr lang="fr-FR" sz="1200" b="1" dirty="0" err="1" smtClean="0">
                <a:solidFill>
                  <a:srgbClr val="FF0000"/>
                </a:solidFill>
              </a:rPr>
              <a:t>mL</a:t>
            </a:r>
            <a:endParaRPr lang="fr-FR" sz="1200" b="1" dirty="0" smtClean="0">
              <a:solidFill>
                <a:srgbClr val="FF000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+ </a:t>
            </a:r>
            <a:r>
              <a:rPr lang="fr-FR" sz="1200" b="1" dirty="0" smtClean="0">
                <a:solidFill>
                  <a:srgbClr val="FF0000"/>
                </a:solidFill>
                <a:latin typeface="Calibri"/>
              </a:rPr>
              <a:t>PDGFR </a:t>
            </a:r>
            <a:r>
              <a:rPr lang="fr-FR" sz="1200" b="1" dirty="0" err="1" smtClean="0">
                <a:solidFill>
                  <a:srgbClr val="FF0000"/>
                </a:solidFill>
                <a:latin typeface="Calibri"/>
              </a:rPr>
              <a:t>Inhib</a:t>
            </a:r>
            <a:r>
              <a:rPr lang="fr-FR" sz="1200" b="1" dirty="0" smtClean="0">
                <a:solidFill>
                  <a:srgbClr val="FF0000"/>
                </a:solidFill>
                <a:latin typeface="Calibri"/>
              </a:rPr>
              <a:t> V 10 </a:t>
            </a:r>
            <a:r>
              <a:rPr lang="fr-FR" sz="1200" b="1" dirty="0" err="1" smtClean="0">
                <a:solidFill>
                  <a:srgbClr val="FF0000"/>
                </a:solidFill>
                <a:latin typeface="Calibri"/>
              </a:rPr>
              <a:t>nM</a:t>
            </a:r>
            <a:endParaRPr lang="fr-FR" sz="1200" b="1" dirty="0">
              <a:solidFill>
                <a:srgbClr val="FF0000"/>
              </a:solidFill>
            </a:endParaRPr>
          </a:p>
        </p:txBody>
      </p:sp>
      <p:cxnSp>
        <p:nvCxnSpPr>
          <p:cNvPr id="66" name="Connecteur droit avec flèche 65"/>
          <p:cNvCxnSpPr/>
          <p:nvPr/>
        </p:nvCxnSpPr>
        <p:spPr>
          <a:xfrm>
            <a:off x="5517077" y="2086489"/>
            <a:ext cx="1150545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ZoneTexte 71"/>
          <p:cNvSpPr txBox="1"/>
          <p:nvPr/>
        </p:nvSpPr>
        <p:spPr>
          <a:xfrm>
            <a:off x="5731518" y="1779662"/>
            <a:ext cx="644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2</a:t>
            </a:r>
            <a:r>
              <a:rPr lang="fr-FR" sz="1400" dirty="0" smtClean="0"/>
              <a:t> </a:t>
            </a:r>
            <a:r>
              <a:rPr lang="fr-FR" sz="1400" dirty="0" err="1" smtClean="0"/>
              <a:t>days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17765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65381E-6 L 0.00486 0.0614 C 0.0059 0.07467 0.00434 0.09164 0.00052 0.10799 C -0.00348 0.12589 -0.00886 0.13977 -0.01476 0.14749 L -0.04219 0.18513 " pathEditMode="relative" rAng="-4073433" ptsTypes="FffFF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" y="1005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88769E-7 L 0.00538 0.06109 C 0.00677 0.07436 0.00504 0.09102 0.00139 0.10707 C -0.0026 0.12465 -0.00798 0.13885 -0.01406 0.14625 L -0.04166 0.18297 " pathEditMode="relative" rAng="-4073433" ptsTypes="FffFF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993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4196E-6 L 0.00538 0.0611 C 0.00677 0.07436 0.00503 0.09103 0.00138 0.10707 C -0.0026 0.12466 -0.00799 0.13885 -0.01407 0.14626 L -0.04166 0.18297 " pathEditMode="relative" rAng="-4073433" ptsTypes="FffFF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993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81364E-6 L 0.00538 0.06109 C 0.00677 0.07436 0.00504 0.09102 0.00139 0.10706 C -0.0026 0.12465 -0.00798 0.13884 -0.01406 0.14625 L -0.04166 0.18296 " pathEditMode="relative" rAng="-4073433" ptsTypes="FffFF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993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57" grpId="0"/>
      <p:bldP spid="61" grpId="0"/>
      <p:bldP spid="70" grpId="0"/>
      <p:bldP spid="71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i="1" dirty="0" smtClean="0">
                <a:solidFill>
                  <a:schemeClr val="tx2"/>
                </a:solidFill>
              </a:rPr>
              <a:t>PRRX1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is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induced</a:t>
            </a:r>
            <a:r>
              <a:rPr lang="fr-FR" sz="2800" dirty="0" smtClean="0">
                <a:solidFill>
                  <a:schemeClr val="tx2"/>
                </a:solidFill>
              </a:rPr>
              <a:t> by IPF </a:t>
            </a:r>
            <a:r>
              <a:rPr lang="fr-FR" sz="2800" dirty="0" err="1" smtClean="0">
                <a:solidFill>
                  <a:schemeClr val="tx2"/>
                </a:solidFill>
              </a:rPr>
              <a:t>fibroblast-derived</a:t>
            </a:r>
            <a:r>
              <a:rPr lang="fr-FR" sz="2800" dirty="0" smtClean="0">
                <a:solidFill>
                  <a:schemeClr val="tx2"/>
                </a:solidFill>
              </a:rPr>
              <a:t> matrix</a:t>
            </a:r>
            <a:endParaRPr lang="fr-FR" sz="2800" dirty="0">
              <a:solidFill>
                <a:schemeClr val="tx2"/>
              </a:solidFill>
            </a:endParaRP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3020509709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582547"/>
              </p:ext>
            </p:extLst>
          </p:nvPr>
        </p:nvGraphicFramePr>
        <p:xfrm>
          <a:off x="202333" y="1203895"/>
          <a:ext cx="4347321" cy="3312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6" name="Prism Project" r:id="rId8" imgW="3780000" imgH="2880000" progId="Prism5.Document">
                  <p:embed/>
                </p:oleObj>
              </mc:Choice>
              <mc:Fallback>
                <p:oleObj name="Prism Project" r:id="rId8" imgW="3780000" imgH="2880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333" y="1203895"/>
                        <a:ext cx="4347321" cy="33120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689981"/>
              </p:ext>
            </p:extLst>
          </p:nvPr>
        </p:nvGraphicFramePr>
        <p:xfrm>
          <a:off x="4572000" y="1203895"/>
          <a:ext cx="4347321" cy="3312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Prism Project" r:id="rId10" imgW="3780000" imgH="2880000" progId="Prism5.Document">
                  <p:embed/>
                </p:oleObj>
              </mc:Choice>
              <mc:Fallback>
                <p:oleObj name="Prism Project" r:id="rId10" imgW="3780000" imgH="2880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203895"/>
                        <a:ext cx="4347321" cy="33120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09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2800" i="1" dirty="0" smtClean="0">
                <a:solidFill>
                  <a:schemeClr val="tx2"/>
                </a:solidFill>
              </a:rPr>
              <a:t>PRRX1</a:t>
            </a:r>
            <a:r>
              <a:rPr lang="fr-FR" sz="2800" dirty="0" smtClean="0">
                <a:solidFill>
                  <a:schemeClr val="tx2"/>
                </a:solidFill>
              </a:rPr>
              <a:t> induction by matrix </a:t>
            </a:r>
            <a:r>
              <a:rPr lang="fr-FR" sz="2800" dirty="0" err="1" smtClean="0">
                <a:solidFill>
                  <a:schemeClr val="tx2"/>
                </a:solidFill>
              </a:rPr>
              <a:t>is</a:t>
            </a:r>
            <a:r>
              <a:rPr lang="fr-FR" sz="2800" dirty="0" smtClean="0">
                <a:solidFill>
                  <a:schemeClr val="tx2"/>
                </a:solidFill>
              </a:rPr>
              <a:t> PDGF-</a:t>
            </a:r>
            <a:r>
              <a:rPr lang="fr-FR" sz="2800" dirty="0" err="1" smtClean="0">
                <a:solidFill>
                  <a:schemeClr val="tx2"/>
                </a:solidFill>
              </a:rPr>
              <a:t>dependent</a:t>
            </a:r>
            <a:endParaRPr lang="fr-FR" sz="2800" dirty="0">
              <a:solidFill>
                <a:schemeClr val="tx2"/>
              </a:solidFill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93648246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19191"/>
              </p:ext>
            </p:extLst>
          </p:nvPr>
        </p:nvGraphicFramePr>
        <p:xfrm>
          <a:off x="828675" y="1078099"/>
          <a:ext cx="3743325" cy="363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0" name="Prism Project" r:id="rId8" imgW="3744000" imgH="3636000" progId="Prism5.Document">
                  <p:embed/>
                </p:oleObj>
              </mc:Choice>
              <mc:Fallback>
                <p:oleObj name="Prism Project" r:id="rId8" imgW="3744000" imgH="363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1078099"/>
                        <a:ext cx="3743325" cy="363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948962"/>
              </p:ext>
            </p:extLst>
          </p:nvPr>
        </p:nvGraphicFramePr>
        <p:xfrm>
          <a:off x="4565834" y="1095561"/>
          <a:ext cx="3924300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1" name="Prism Project" r:id="rId10" imgW="3924000" imgH="3600000" progId="Prism5.Document">
                  <p:embed/>
                </p:oleObj>
              </mc:Choice>
              <mc:Fallback>
                <p:oleObj name="Prism Project" r:id="rId10" imgW="3924000" imgH="3600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5834" y="1095561"/>
                        <a:ext cx="3924300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168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2800" i="1" dirty="0" smtClean="0">
                <a:solidFill>
                  <a:schemeClr val="tx2"/>
                </a:solidFill>
              </a:rPr>
              <a:t>PRRX1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is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modulated</a:t>
            </a:r>
            <a:r>
              <a:rPr lang="fr-FR" sz="2800" dirty="0" smtClean="0">
                <a:solidFill>
                  <a:schemeClr val="tx2"/>
                </a:solidFill>
              </a:rPr>
              <a:t> by matrix </a:t>
            </a:r>
            <a:r>
              <a:rPr lang="fr-FR" sz="2800" dirty="0" err="1" smtClean="0">
                <a:solidFill>
                  <a:schemeClr val="tx2"/>
                </a:solidFill>
              </a:rPr>
              <a:t>stiffness</a:t>
            </a:r>
            <a:endParaRPr lang="fr-FR" sz="2800" dirty="0">
              <a:solidFill>
                <a:schemeClr val="tx2"/>
              </a:solidFill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192124"/>
              </p:ext>
            </p:extLst>
          </p:nvPr>
        </p:nvGraphicFramePr>
        <p:xfrm>
          <a:off x="5161738" y="843558"/>
          <a:ext cx="3240359" cy="2311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7" name="Prism Project" r:id="rId4" imgW="3780000" imgH="2700000" progId="Prism5.Document">
                  <p:embed/>
                </p:oleObj>
              </mc:Choice>
              <mc:Fallback>
                <p:oleObj name="Prism Project" r:id="rId4" imgW="3780000" imgH="2700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1738" y="843558"/>
                        <a:ext cx="3240359" cy="23110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838837"/>
              </p:ext>
            </p:extLst>
          </p:nvPr>
        </p:nvGraphicFramePr>
        <p:xfrm>
          <a:off x="5171543" y="2859782"/>
          <a:ext cx="4080977" cy="2300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8" name="Prism Project" r:id="rId6" imgW="4788000" imgH="2700000" progId="Prism5.Document">
                  <p:embed/>
                </p:oleObj>
              </mc:Choice>
              <mc:Fallback>
                <p:oleObj name="Prism Project" r:id="rId6" imgW="4788000" imgH="2700000" progId="Prism5.Document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1543" y="2859782"/>
                        <a:ext cx="4080977" cy="2300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0" descr="http://ibidi.com/xtproducts/media/images/category/popup/D_8115X_Dish_35mm_high_RGB_imaging_dish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37" y="2130859"/>
            <a:ext cx="864096" cy="64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61045" y="283829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smtClean="0"/>
              <a:t>Variable EM (1.5, 28 or  2.10</a:t>
            </a:r>
            <a:r>
              <a:rPr lang="fr-BE" sz="1200" baseline="30000" dirty="0" smtClean="0"/>
              <a:t>6</a:t>
            </a:r>
            <a:r>
              <a:rPr lang="fr-BE" sz="1200" dirty="0" smtClean="0"/>
              <a:t> kPa)</a:t>
            </a:r>
            <a:endParaRPr lang="fr-BE" sz="1200" dirty="0"/>
          </a:p>
        </p:txBody>
      </p:sp>
      <p:sp>
        <p:nvSpPr>
          <p:cNvPr id="8" name="Rectangle 7"/>
          <p:cNvSpPr/>
          <p:nvPr/>
        </p:nvSpPr>
        <p:spPr>
          <a:xfrm>
            <a:off x="251520" y="2142222"/>
            <a:ext cx="2313781" cy="1149608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ZoneTexte 8"/>
          <p:cNvSpPr txBox="1"/>
          <p:nvPr/>
        </p:nvSpPr>
        <p:spPr>
          <a:xfrm>
            <a:off x="1053133" y="2163049"/>
            <a:ext cx="1171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Fibronectin-1 </a:t>
            </a:r>
          </a:p>
          <a:p>
            <a:pPr algn="ctr"/>
            <a:r>
              <a:rPr lang="fr-FR" sz="1200" dirty="0" err="1" smtClean="0"/>
              <a:t>coating</a:t>
            </a:r>
            <a:endParaRPr lang="fr-FR" sz="1200" dirty="0"/>
          </a:p>
        </p:txBody>
      </p:sp>
      <p:pic>
        <p:nvPicPr>
          <p:cNvPr id="2060" name="Picture 12" descr="C:\Users\utilisateur\Dropbox\LTRF U1152 2015-2016\PRRX1 IF stiffnes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63837"/>
            <a:ext cx="3744416" cy="168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Diagramme 16"/>
          <p:cNvGraphicFramePr/>
          <p:nvPr>
            <p:extLst>
              <p:ext uri="{D42A27DB-BD31-4B8C-83A1-F6EECF244321}">
                <p14:modId xmlns:p14="http://schemas.microsoft.com/office/powerpoint/2010/main" val="3569718666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3" name="Triangle rectangle 12"/>
          <p:cNvSpPr/>
          <p:nvPr/>
        </p:nvSpPr>
        <p:spPr>
          <a:xfrm>
            <a:off x="251520" y="987574"/>
            <a:ext cx="4968552" cy="720080"/>
          </a:xfrm>
          <a:prstGeom prst="rtTriangle">
            <a:avLst/>
          </a:prstGeom>
          <a:gradFill flip="none" rotWithShape="1">
            <a:gsLst>
              <a:gs pos="0">
                <a:schemeClr val="tx2">
                  <a:tint val="66000"/>
                  <a:satMod val="160000"/>
                </a:schemeClr>
              </a:gs>
              <a:gs pos="50000">
                <a:schemeClr val="tx2">
                  <a:tint val="44500"/>
                  <a:satMod val="160000"/>
                </a:schemeClr>
              </a:gs>
              <a:gs pos="100000">
                <a:schemeClr val="tx2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51520" y="1345168"/>
            <a:ext cx="496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2 </a:t>
            </a:r>
            <a:r>
              <a:rPr lang="fr-FR" sz="1600" b="1" dirty="0" err="1" smtClean="0"/>
              <a:t>Gpa</a:t>
            </a:r>
            <a:r>
              <a:rPr lang="fr-FR" sz="1600" b="1" dirty="0" smtClean="0"/>
              <a:t>	</a:t>
            </a:r>
            <a:r>
              <a:rPr lang="fr-FR" sz="1600" b="1" i="1" dirty="0"/>
              <a:t>	</a:t>
            </a:r>
            <a:r>
              <a:rPr lang="fr-FR" sz="1600" b="1" dirty="0"/>
              <a:t>	</a:t>
            </a:r>
            <a:r>
              <a:rPr lang="fr-FR" sz="1600" b="1" dirty="0" smtClean="0"/>
              <a:t>28 kPa                  1.5 kPa</a:t>
            </a:r>
            <a:endParaRPr lang="fr-FR" sz="16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251520" y="1707654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Plastic		                  IPF </a:t>
            </a:r>
            <a:r>
              <a:rPr lang="fr-FR" sz="1600" b="1" dirty="0" err="1" smtClean="0"/>
              <a:t>lung</a:t>
            </a:r>
            <a:r>
              <a:rPr lang="fr-FR" sz="1600" b="1" dirty="0" smtClean="0"/>
              <a:t>            Control </a:t>
            </a:r>
            <a:r>
              <a:rPr lang="fr-FR" sz="1600" b="1" dirty="0" err="1" smtClean="0"/>
              <a:t>lung</a:t>
            </a:r>
            <a:endParaRPr lang="fr-FR" sz="16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251520" y="1014124"/>
            <a:ext cx="496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err="1" smtClean="0"/>
              <a:t>Elastic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Modulus</a:t>
            </a:r>
            <a:endParaRPr lang="fr-FR" sz="1600" b="1" i="1" dirty="0"/>
          </a:p>
        </p:txBody>
      </p:sp>
    </p:spTree>
    <p:extLst>
      <p:ext uri="{BB962C8B-B14F-4D97-AF65-F5344CB8AC3E}">
        <p14:creationId xmlns:p14="http://schemas.microsoft.com/office/powerpoint/2010/main" val="57689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281508"/>
              </p:ext>
            </p:extLst>
          </p:nvPr>
        </p:nvGraphicFramePr>
        <p:xfrm>
          <a:off x="6500366" y="1520577"/>
          <a:ext cx="274955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3" name="Prism Project" r:id="rId3" imgW="3168000" imgH="2988000" progId="Prism5.Document">
                  <p:embed/>
                </p:oleObj>
              </mc:Choice>
              <mc:Fallback>
                <p:oleObj name="Prism Project" r:id="rId3" imgW="3168000" imgH="2988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366" y="1520577"/>
                        <a:ext cx="274955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6074"/>
              </p:ext>
            </p:extLst>
          </p:nvPr>
        </p:nvGraphicFramePr>
        <p:xfrm>
          <a:off x="6660232" y="1563539"/>
          <a:ext cx="259715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4" name="Prism Project" r:id="rId5" imgW="2988000" imgH="2988000" progId="Prism5.Document">
                  <p:embed/>
                </p:oleObj>
              </mc:Choice>
              <mc:Fallback>
                <p:oleObj name="Prism Project" r:id="rId5" imgW="2988000" imgH="2988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1563539"/>
                        <a:ext cx="2597150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2800" i="1" dirty="0" smtClean="0">
                <a:solidFill>
                  <a:schemeClr val="tx2"/>
                </a:solidFill>
              </a:rPr>
              <a:t>PRRX1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is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modulated</a:t>
            </a:r>
            <a:r>
              <a:rPr lang="fr-FR" sz="2800" dirty="0" smtClean="0">
                <a:solidFill>
                  <a:schemeClr val="tx2"/>
                </a:solidFill>
              </a:rPr>
              <a:t> by Rho/ROCK and PGE2</a:t>
            </a:r>
            <a:endParaRPr lang="fr-FR" sz="2800" dirty="0">
              <a:solidFill>
                <a:schemeClr val="tx2"/>
              </a:solidFill>
            </a:endParaRPr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295064"/>
              </p:ext>
            </p:extLst>
          </p:nvPr>
        </p:nvGraphicFramePr>
        <p:xfrm>
          <a:off x="4606925" y="1477714"/>
          <a:ext cx="2100263" cy="267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5" name="Prism Project" r:id="rId7" imgW="2340000" imgH="2988000" progId="Prism5.Document">
                  <p:embed/>
                </p:oleObj>
              </mc:Choice>
              <mc:Fallback>
                <p:oleObj name="Prism Project" r:id="rId7" imgW="2340000" imgH="2988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6925" y="1477714"/>
                        <a:ext cx="2100263" cy="2678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Diagramme 22"/>
          <p:cNvGraphicFramePr/>
          <p:nvPr>
            <p:extLst>
              <p:ext uri="{D42A27DB-BD31-4B8C-83A1-F6EECF244321}">
                <p14:modId xmlns:p14="http://schemas.microsoft.com/office/powerpoint/2010/main" val="2695918570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520572"/>
              </p:ext>
            </p:extLst>
          </p:nvPr>
        </p:nvGraphicFramePr>
        <p:xfrm>
          <a:off x="4572000" y="1585541"/>
          <a:ext cx="2135488" cy="2567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6" name="Prism Project" r:id="rId14" imgW="2484000" imgH="2988000" progId="Prism5.Document">
                  <p:embed/>
                </p:oleObj>
              </mc:Choice>
              <mc:Fallback>
                <p:oleObj name="Prism Project" r:id="rId14" imgW="2484000" imgH="2988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585541"/>
                        <a:ext cx="2135488" cy="25679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riangle rectangle 19"/>
          <p:cNvSpPr/>
          <p:nvPr/>
        </p:nvSpPr>
        <p:spPr>
          <a:xfrm>
            <a:off x="251520" y="2059955"/>
            <a:ext cx="3960440" cy="720080"/>
          </a:xfrm>
          <a:prstGeom prst="rtTriangle">
            <a:avLst/>
          </a:prstGeom>
          <a:gradFill flip="none" rotWithShape="1">
            <a:gsLst>
              <a:gs pos="0">
                <a:schemeClr val="tx2">
                  <a:tint val="66000"/>
                  <a:satMod val="160000"/>
                </a:schemeClr>
              </a:gs>
              <a:gs pos="50000">
                <a:schemeClr val="tx2">
                  <a:tint val="44500"/>
                  <a:satMod val="160000"/>
                </a:schemeClr>
              </a:gs>
              <a:gs pos="100000">
                <a:schemeClr val="tx2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251520" y="2417549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2 </a:t>
            </a:r>
            <a:r>
              <a:rPr lang="fr-FR" b="1" dirty="0" err="1" smtClean="0"/>
              <a:t>Gpa</a:t>
            </a:r>
            <a:r>
              <a:rPr lang="fr-FR" b="1" dirty="0" smtClean="0"/>
              <a:t>	</a:t>
            </a:r>
            <a:r>
              <a:rPr lang="fr-FR" b="1" i="1" dirty="0" err="1" smtClean="0"/>
              <a:t>Elastic</a:t>
            </a:r>
            <a:r>
              <a:rPr lang="fr-FR" b="1" i="1" dirty="0" smtClean="0"/>
              <a:t> </a:t>
            </a:r>
            <a:r>
              <a:rPr lang="fr-FR" b="1" i="1" dirty="0" err="1" smtClean="0"/>
              <a:t>modulus</a:t>
            </a:r>
            <a:r>
              <a:rPr lang="fr-FR" b="1" dirty="0" smtClean="0"/>
              <a:t>	1.5 kPa</a:t>
            </a:r>
            <a:endParaRPr lang="fr-FR" b="1" dirty="0"/>
          </a:p>
        </p:txBody>
      </p:sp>
      <p:sp>
        <p:nvSpPr>
          <p:cNvPr id="8" name="Ellipse 7"/>
          <p:cNvSpPr/>
          <p:nvPr/>
        </p:nvSpPr>
        <p:spPr>
          <a:xfrm>
            <a:off x="2843808" y="2786881"/>
            <a:ext cx="1584176" cy="64807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sz="1600" b="1" dirty="0" smtClean="0"/>
              <a:t>PTGS2</a:t>
            </a:r>
          </a:p>
          <a:p>
            <a:pPr algn="ctr"/>
            <a:r>
              <a:rPr lang="fr-BE" sz="1600" b="1" dirty="0" smtClean="0"/>
              <a:t>(COX2)</a:t>
            </a:r>
            <a:endParaRPr lang="fr-BE" sz="1600" b="1" dirty="0"/>
          </a:p>
        </p:txBody>
      </p:sp>
      <p:sp>
        <p:nvSpPr>
          <p:cNvPr id="25" name="Ellipse 24"/>
          <p:cNvSpPr/>
          <p:nvPr/>
        </p:nvSpPr>
        <p:spPr>
          <a:xfrm>
            <a:off x="72008" y="2786881"/>
            <a:ext cx="1584176" cy="6480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sz="1600" b="1" dirty="0" smtClean="0"/>
              <a:t>Rho/ROCK</a:t>
            </a:r>
            <a:endParaRPr lang="fr-BE" sz="16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72008" y="3451806"/>
            <a:ext cx="15223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b="1" dirty="0" smtClean="0"/>
              <a:t>+ </a:t>
            </a:r>
            <a:r>
              <a:rPr lang="fr-BE" sz="1600" b="1" dirty="0" err="1" smtClean="0"/>
              <a:t>Fasudil</a:t>
            </a:r>
            <a:r>
              <a:rPr lang="fr-BE" sz="1600" b="1" dirty="0" smtClean="0"/>
              <a:t> 35 µM</a:t>
            </a:r>
            <a:endParaRPr lang="fr-BE" sz="1600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2905644" y="3457332"/>
            <a:ext cx="1475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b="1" dirty="0" smtClean="0"/>
              <a:t>+ NS398 10 µM</a:t>
            </a:r>
            <a:endParaRPr lang="fr-BE" sz="1600" b="1" dirty="0"/>
          </a:p>
        </p:txBody>
      </p:sp>
      <p:sp>
        <p:nvSpPr>
          <p:cNvPr id="6278" name="ZoneTexte 6277"/>
          <p:cNvSpPr txBox="1"/>
          <p:nvPr/>
        </p:nvSpPr>
        <p:spPr>
          <a:xfrm>
            <a:off x="2051720" y="1923678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dirty="0" smtClean="0"/>
              <a:t>Zhou et al. </a:t>
            </a:r>
            <a:r>
              <a:rPr lang="fr-BE" sz="1100" i="1" dirty="0" smtClean="0"/>
              <a:t>J Clin Invest </a:t>
            </a:r>
            <a:r>
              <a:rPr lang="fr-BE" sz="1100" dirty="0" smtClean="0"/>
              <a:t>2013</a:t>
            </a:r>
          </a:p>
          <a:p>
            <a:r>
              <a:rPr lang="fr-BE" sz="1100" dirty="0" smtClean="0"/>
              <a:t>Liu et al. </a:t>
            </a:r>
            <a:r>
              <a:rPr lang="fr-BE" sz="1100" i="1" dirty="0" smtClean="0"/>
              <a:t>J </a:t>
            </a:r>
            <a:r>
              <a:rPr lang="fr-BE" sz="1100" i="1" dirty="0" err="1" smtClean="0"/>
              <a:t>Cell</a:t>
            </a:r>
            <a:r>
              <a:rPr lang="fr-BE" sz="1100" i="1" dirty="0" smtClean="0"/>
              <a:t> </a:t>
            </a:r>
            <a:r>
              <a:rPr lang="fr-BE" sz="1100" i="1" dirty="0" err="1" smtClean="0"/>
              <a:t>Biol</a:t>
            </a:r>
            <a:r>
              <a:rPr lang="fr-BE" sz="1100" i="1" dirty="0" smtClean="0"/>
              <a:t> </a:t>
            </a:r>
            <a:r>
              <a:rPr lang="fr-BE" sz="1100" dirty="0" smtClean="0"/>
              <a:t>2010</a:t>
            </a:r>
            <a:endParaRPr lang="fr-BE" sz="1100" dirty="0"/>
          </a:p>
        </p:txBody>
      </p:sp>
    </p:spTree>
    <p:extLst>
      <p:ext uri="{BB962C8B-B14F-4D97-AF65-F5344CB8AC3E}">
        <p14:creationId xmlns:p14="http://schemas.microsoft.com/office/powerpoint/2010/main" val="23858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www.janvier-labs.com/isotope/p/photo_c57bl6nrj_inbred_mou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1"/>
          <a:stretch/>
        </p:blipFill>
        <p:spPr bwMode="auto">
          <a:xfrm>
            <a:off x="107504" y="4307453"/>
            <a:ext cx="2060228" cy="7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200" dirty="0" smtClean="0">
                <a:solidFill>
                  <a:schemeClr val="tx2"/>
                </a:solidFill>
              </a:rPr>
              <a:t>Conclusions: </a:t>
            </a:r>
            <a:r>
              <a:rPr lang="fr-FR" sz="3200" dirty="0" err="1" smtClean="0">
                <a:solidFill>
                  <a:schemeClr val="tx2"/>
                </a:solidFill>
              </a:rPr>
              <a:t>overview</a:t>
            </a:r>
            <a:r>
              <a:rPr lang="fr-FR" sz="3200" dirty="0" smtClean="0">
                <a:solidFill>
                  <a:schemeClr val="tx2"/>
                </a:solidFill>
              </a:rPr>
              <a:t> on PRRX1 in </a:t>
            </a:r>
            <a:r>
              <a:rPr lang="fr-FR" sz="3200" dirty="0" err="1" smtClean="0">
                <a:solidFill>
                  <a:schemeClr val="tx2"/>
                </a:solidFill>
              </a:rPr>
              <a:t>lung</a:t>
            </a:r>
            <a:r>
              <a:rPr lang="fr-FR" sz="3200" dirty="0" smtClean="0">
                <a:solidFill>
                  <a:schemeClr val="tx2"/>
                </a:solidFill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</a:rPr>
              <a:t>fibroblasts</a:t>
            </a:r>
            <a:r>
              <a:rPr lang="fr-FR" sz="3200" dirty="0" smtClean="0">
                <a:solidFill>
                  <a:schemeClr val="tx2"/>
                </a:solidFill>
              </a:rPr>
              <a:t> </a:t>
            </a:r>
            <a:endParaRPr lang="fr-FR" sz="3200" dirty="0">
              <a:solidFill>
                <a:schemeClr val="tx2"/>
              </a:solidFill>
            </a:endParaRPr>
          </a:p>
        </p:txBody>
      </p:sp>
      <p:graphicFrame>
        <p:nvGraphicFramePr>
          <p:cNvPr id="50" name="Diagramme 49"/>
          <p:cNvGraphicFramePr/>
          <p:nvPr>
            <p:extLst>
              <p:ext uri="{D42A27DB-BD31-4B8C-83A1-F6EECF244321}">
                <p14:modId xmlns:p14="http://schemas.microsoft.com/office/powerpoint/2010/main" val="2771377625"/>
              </p:ext>
            </p:extLst>
          </p:nvPr>
        </p:nvGraphicFramePr>
        <p:xfrm>
          <a:off x="0" y="0"/>
          <a:ext cx="9144000" cy="411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ZoneTexte 27"/>
          <p:cNvSpPr txBox="1"/>
          <p:nvPr/>
        </p:nvSpPr>
        <p:spPr>
          <a:xfrm>
            <a:off x="4860032" y="985793"/>
            <a:ext cx="208823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IPF ECM-</a:t>
            </a:r>
            <a:r>
              <a:rPr lang="fr-FR" dirty="0" err="1" smtClean="0"/>
              <a:t>associated</a:t>
            </a:r>
            <a:r>
              <a:rPr lang="fr-FR" dirty="0" smtClean="0"/>
              <a:t> </a:t>
            </a:r>
            <a:r>
              <a:rPr lang="fr-FR" dirty="0" err="1" smtClean="0"/>
              <a:t>growth</a:t>
            </a:r>
            <a:r>
              <a:rPr lang="fr-FR" dirty="0" smtClean="0"/>
              <a:t> </a:t>
            </a:r>
            <a:r>
              <a:rPr lang="fr-FR" dirty="0" err="1" smtClean="0"/>
              <a:t>factors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 rot="17642696">
            <a:off x="3844567" y="129934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PDGF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6516216" y="4010129"/>
            <a:ext cx="1722937" cy="369332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Survival</a:t>
            </a:r>
            <a:endParaRPr lang="fr-FR" dirty="0" smtClean="0"/>
          </a:p>
        </p:txBody>
      </p:sp>
      <p:grpSp>
        <p:nvGrpSpPr>
          <p:cNvPr id="4" name="Group 350"/>
          <p:cNvGrpSpPr>
            <a:grpSpLocks/>
          </p:cNvGrpSpPr>
          <p:nvPr/>
        </p:nvGrpSpPr>
        <p:grpSpPr bwMode="auto">
          <a:xfrm rot="21097888">
            <a:off x="5023035" y="1921678"/>
            <a:ext cx="2596091" cy="1184171"/>
            <a:chOff x="506" y="2689"/>
            <a:chExt cx="2103" cy="816"/>
          </a:xfrm>
        </p:grpSpPr>
        <p:sp>
          <p:nvSpPr>
            <p:cNvPr id="5" name="Freeform 328"/>
            <p:cNvSpPr>
              <a:spLocks/>
            </p:cNvSpPr>
            <p:nvPr/>
          </p:nvSpPr>
          <p:spPr bwMode="auto">
            <a:xfrm>
              <a:off x="506" y="2791"/>
              <a:ext cx="2103" cy="714"/>
            </a:xfrm>
            <a:custGeom>
              <a:avLst/>
              <a:gdLst>
                <a:gd name="T0" fmla="*/ 3976 w 841"/>
                <a:gd name="T1" fmla="*/ 895 h 268"/>
                <a:gd name="T2" fmla="*/ 4451 w 841"/>
                <a:gd name="T3" fmla="*/ 602 h 268"/>
                <a:gd name="T4" fmla="*/ 3246 w 841"/>
                <a:gd name="T5" fmla="*/ 618 h 268"/>
                <a:gd name="T6" fmla="*/ 2733 w 841"/>
                <a:gd name="T7" fmla="*/ 376 h 268"/>
                <a:gd name="T8" fmla="*/ 1900 w 841"/>
                <a:gd name="T9" fmla="*/ 248 h 268"/>
                <a:gd name="T10" fmla="*/ 413 w 841"/>
                <a:gd name="T11" fmla="*/ 0 h 268"/>
                <a:gd name="T12" fmla="*/ 413 w 841"/>
                <a:gd name="T13" fmla="*/ 0 h 268"/>
                <a:gd name="T14" fmla="*/ 1225 w 841"/>
                <a:gd name="T15" fmla="*/ 773 h 268"/>
                <a:gd name="T16" fmla="*/ 83 w 841"/>
                <a:gd name="T17" fmla="*/ 448 h 268"/>
                <a:gd name="T18" fmla="*/ 275 w 841"/>
                <a:gd name="T19" fmla="*/ 725 h 268"/>
                <a:gd name="T20" fmla="*/ 0 w 841"/>
                <a:gd name="T21" fmla="*/ 815 h 268"/>
                <a:gd name="T22" fmla="*/ 775 w 841"/>
                <a:gd name="T23" fmla="*/ 938 h 268"/>
                <a:gd name="T24" fmla="*/ 2070 w 841"/>
                <a:gd name="T25" fmla="*/ 1407 h 268"/>
                <a:gd name="T26" fmla="*/ 2988 w 841"/>
                <a:gd name="T27" fmla="*/ 1766 h 268"/>
                <a:gd name="T28" fmla="*/ 3001 w 841"/>
                <a:gd name="T29" fmla="*/ 1412 h 268"/>
                <a:gd name="T30" fmla="*/ 3108 w 841"/>
                <a:gd name="T31" fmla="*/ 1484 h 268"/>
                <a:gd name="T32" fmla="*/ 3133 w 841"/>
                <a:gd name="T33" fmla="*/ 1279 h 268"/>
                <a:gd name="T34" fmla="*/ 3388 w 841"/>
                <a:gd name="T35" fmla="*/ 1143 h 268"/>
                <a:gd name="T36" fmla="*/ 4276 w 841"/>
                <a:gd name="T37" fmla="*/ 1902 h 268"/>
                <a:gd name="T38" fmla="*/ 5259 w 841"/>
                <a:gd name="T39" fmla="*/ 1399 h 268"/>
                <a:gd name="T40" fmla="*/ 3976 w 841"/>
                <a:gd name="T41" fmla="*/ 895 h 2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41" h="268">
                  <a:moveTo>
                    <a:pt x="636" y="126"/>
                  </a:moveTo>
                  <a:cubicBezTo>
                    <a:pt x="632" y="84"/>
                    <a:pt x="690" y="89"/>
                    <a:pt x="712" y="85"/>
                  </a:cubicBezTo>
                  <a:cubicBezTo>
                    <a:pt x="633" y="77"/>
                    <a:pt x="605" y="103"/>
                    <a:pt x="519" y="87"/>
                  </a:cubicBezTo>
                  <a:cubicBezTo>
                    <a:pt x="487" y="81"/>
                    <a:pt x="464" y="66"/>
                    <a:pt x="437" y="53"/>
                  </a:cubicBezTo>
                  <a:cubicBezTo>
                    <a:pt x="397" y="33"/>
                    <a:pt x="349" y="32"/>
                    <a:pt x="304" y="35"/>
                  </a:cubicBezTo>
                  <a:cubicBezTo>
                    <a:pt x="215" y="40"/>
                    <a:pt x="142" y="58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95" y="36"/>
                    <a:pt x="252" y="77"/>
                    <a:pt x="196" y="109"/>
                  </a:cubicBezTo>
                  <a:cubicBezTo>
                    <a:pt x="140" y="142"/>
                    <a:pt x="53" y="97"/>
                    <a:pt x="13" y="63"/>
                  </a:cubicBezTo>
                  <a:cubicBezTo>
                    <a:pt x="12" y="73"/>
                    <a:pt x="44" y="91"/>
                    <a:pt x="44" y="102"/>
                  </a:cubicBezTo>
                  <a:cubicBezTo>
                    <a:pt x="43" y="109"/>
                    <a:pt x="20" y="111"/>
                    <a:pt x="0" y="115"/>
                  </a:cubicBezTo>
                  <a:cubicBezTo>
                    <a:pt x="36" y="118"/>
                    <a:pt x="64" y="122"/>
                    <a:pt x="124" y="132"/>
                  </a:cubicBezTo>
                  <a:cubicBezTo>
                    <a:pt x="204" y="135"/>
                    <a:pt x="266" y="196"/>
                    <a:pt x="331" y="198"/>
                  </a:cubicBezTo>
                  <a:cubicBezTo>
                    <a:pt x="374" y="199"/>
                    <a:pt x="468" y="213"/>
                    <a:pt x="478" y="249"/>
                  </a:cubicBezTo>
                  <a:cubicBezTo>
                    <a:pt x="466" y="213"/>
                    <a:pt x="468" y="199"/>
                    <a:pt x="480" y="199"/>
                  </a:cubicBezTo>
                  <a:cubicBezTo>
                    <a:pt x="487" y="199"/>
                    <a:pt x="493" y="205"/>
                    <a:pt x="497" y="209"/>
                  </a:cubicBezTo>
                  <a:cubicBezTo>
                    <a:pt x="494" y="203"/>
                    <a:pt x="492" y="193"/>
                    <a:pt x="501" y="180"/>
                  </a:cubicBezTo>
                  <a:cubicBezTo>
                    <a:pt x="514" y="161"/>
                    <a:pt x="533" y="161"/>
                    <a:pt x="542" y="161"/>
                  </a:cubicBezTo>
                  <a:cubicBezTo>
                    <a:pt x="571" y="160"/>
                    <a:pt x="680" y="133"/>
                    <a:pt x="684" y="268"/>
                  </a:cubicBezTo>
                  <a:cubicBezTo>
                    <a:pt x="692" y="144"/>
                    <a:pt x="773" y="144"/>
                    <a:pt x="841" y="197"/>
                  </a:cubicBezTo>
                  <a:cubicBezTo>
                    <a:pt x="804" y="129"/>
                    <a:pt x="638" y="158"/>
                    <a:pt x="636" y="12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6" name="Freeform 329"/>
            <p:cNvSpPr>
              <a:spLocks/>
            </p:cNvSpPr>
            <p:nvPr/>
          </p:nvSpPr>
          <p:spPr bwMode="auto">
            <a:xfrm>
              <a:off x="1199" y="3089"/>
              <a:ext cx="497" cy="163"/>
            </a:xfrm>
            <a:custGeom>
              <a:avLst/>
              <a:gdLst>
                <a:gd name="T0" fmla="*/ 0 w 199"/>
                <a:gd name="T1" fmla="*/ 8 h 61"/>
                <a:gd name="T2" fmla="*/ 704 w 199"/>
                <a:gd name="T3" fmla="*/ 406 h 61"/>
                <a:gd name="T4" fmla="*/ 1099 w 199"/>
                <a:gd name="T5" fmla="*/ 0 h 6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9" h="61">
                  <a:moveTo>
                    <a:pt x="0" y="1"/>
                  </a:moveTo>
                  <a:cubicBezTo>
                    <a:pt x="8" y="33"/>
                    <a:pt x="49" y="53"/>
                    <a:pt x="113" y="57"/>
                  </a:cubicBezTo>
                  <a:cubicBezTo>
                    <a:pt x="177" y="61"/>
                    <a:pt x="199" y="8"/>
                    <a:pt x="176" y="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7" name="Freeform 330"/>
            <p:cNvSpPr>
              <a:spLocks/>
            </p:cNvSpPr>
            <p:nvPr/>
          </p:nvSpPr>
          <p:spPr bwMode="auto">
            <a:xfrm>
              <a:off x="1304" y="3124"/>
              <a:ext cx="382" cy="123"/>
            </a:xfrm>
            <a:custGeom>
              <a:avLst/>
              <a:gdLst>
                <a:gd name="T0" fmla="*/ 0 w 153"/>
                <a:gd name="T1" fmla="*/ 120 h 46"/>
                <a:gd name="T2" fmla="*/ 841 w 153"/>
                <a:gd name="T3" fmla="*/ 0 h 4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3" h="46">
                  <a:moveTo>
                    <a:pt x="0" y="17"/>
                  </a:moveTo>
                  <a:cubicBezTo>
                    <a:pt x="20" y="35"/>
                    <a:pt x="153" y="46"/>
                    <a:pt x="135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8" name="Freeform 331"/>
            <p:cNvSpPr>
              <a:spLocks/>
            </p:cNvSpPr>
            <p:nvPr/>
          </p:nvSpPr>
          <p:spPr bwMode="auto">
            <a:xfrm>
              <a:off x="1189" y="2961"/>
              <a:ext cx="460" cy="227"/>
            </a:xfrm>
            <a:custGeom>
              <a:avLst/>
              <a:gdLst>
                <a:gd name="T0" fmla="*/ 25 w 184"/>
                <a:gd name="T1" fmla="*/ 243 h 85"/>
                <a:gd name="T2" fmla="*/ 575 w 184"/>
                <a:gd name="T3" fmla="*/ 606 h 85"/>
                <a:gd name="T4" fmla="*/ 1133 w 184"/>
                <a:gd name="T5" fmla="*/ 435 h 85"/>
                <a:gd name="T6" fmla="*/ 683 w 184"/>
                <a:gd name="T7" fmla="*/ 150 h 85"/>
                <a:gd name="T8" fmla="*/ 25 w 184"/>
                <a:gd name="T9" fmla="*/ 243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4" h="85">
                  <a:moveTo>
                    <a:pt x="4" y="34"/>
                  </a:moveTo>
                  <a:cubicBezTo>
                    <a:pt x="0" y="61"/>
                    <a:pt x="37" y="85"/>
                    <a:pt x="92" y="85"/>
                  </a:cubicBezTo>
                  <a:cubicBezTo>
                    <a:pt x="147" y="85"/>
                    <a:pt x="179" y="81"/>
                    <a:pt x="181" y="61"/>
                  </a:cubicBezTo>
                  <a:cubicBezTo>
                    <a:pt x="184" y="34"/>
                    <a:pt x="155" y="25"/>
                    <a:pt x="109" y="21"/>
                  </a:cubicBezTo>
                  <a:cubicBezTo>
                    <a:pt x="69" y="18"/>
                    <a:pt x="12" y="0"/>
                    <a:pt x="4" y="3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9" name="Freeform 332"/>
            <p:cNvSpPr>
              <a:spLocks/>
            </p:cNvSpPr>
            <p:nvPr/>
          </p:nvSpPr>
          <p:spPr bwMode="auto">
            <a:xfrm>
              <a:off x="991" y="3113"/>
              <a:ext cx="1328" cy="267"/>
            </a:xfrm>
            <a:custGeom>
              <a:avLst/>
              <a:gdLst>
                <a:gd name="T0" fmla="*/ 0 w 531"/>
                <a:gd name="T1" fmla="*/ 120 h 100"/>
                <a:gd name="T2" fmla="*/ 675 w 531"/>
                <a:gd name="T3" fmla="*/ 465 h 100"/>
                <a:gd name="T4" fmla="*/ 1313 w 531"/>
                <a:gd name="T5" fmla="*/ 563 h 100"/>
                <a:gd name="T6" fmla="*/ 1621 w 531"/>
                <a:gd name="T7" fmla="*/ 678 h 100"/>
                <a:gd name="T8" fmla="*/ 1738 w 531"/>
                <a:gd name="T9" fmla="*/ 507 h 100"/>
                <a:gd name="T10" fmla="*/ 1896 w 531"/>
                <a:gd name="T11" fmla="*/ 363 h 100"/>
                <a:gd name="T12" fmla="*/ 2388 w 531"/>
                <a:gd name="T13" fmla="*/ 200 h 100"/>
                <a:gd name="T14" fmla="*/ 2946 w 531"/>
                <a:gd name="T15" fmla="*/ 435 h 100"/>
                <a:gd name="T16" fmla="*/ 3096 w 531"/>
                <a:gd name="T17" fmla="*/ 593 h 100"/>
                <a:gd name="T18" fmla="*/ 3321 w 531"/>
                <a:gd name="T19" fmla="*/ 286 h 100"/>
                <a:gd name="T20" fmla="*/ 3021 w 531"/>
                <a:gd name="T21" fmla="*/ 363 h 100"/>
                <a:gd name="T22" fmla="*/ 2563 w 531"/>
                <a:gd name="T23" fmla="*/ 64 h 100"/>
                <a:gd name="T24" fmla="*/ 1901 w 531"/>
                <a:gd name="T25" fmla="*/ 115 h 100"/>
                <a:gd name="T26" fmla="*/ 1250 w 531"/>
                <a:gd name="T27" fmla="*/ 320 h 100"/>
                <a:gd name="T28" fmla="*/ 575 w 531"/>
                <a:gd name="T29" fmla="*/ 256 h 100"/>
                <a:gd name="T30" fmla="*/ 0 w 531"/>
                <a:gd name="T31" fmla="*/ 120 h 1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1" h="100">
                  <a:moveTo>
                    <a:pt x="0" y="17"/>
                  </a:moveTo>
                  <a:cubicBezTo>
                    <a:pt x="35" y="28"/>
                    <a:pt x="72" y="59"/>
                    <a:pt x="108" y="65"/>
                  </a:cubicBezTo>
                  <a:cubicBezTo>
                    <a:pt x="144" y="72"/>
                    <a:pt x="179" y="68"/>
                    <a:pt x="210" y="79"/>
                  </a:cubicBezTo>
                  <a:cubicBezTo>
                    <a:pt x="240" y="89"/>
                    <a:pt x="251" y="89"/>
                    <a:pt x="259" y="95"/>
                  </a:cubicBezTo>
                  <a:cubicBezTo>
                    <a:pt x="267" y="100"/>
                    <a:pt x="264" y="73"/>
                    <a:pt x="278" y="71"/>
                  </a:cubicBezTo>
                  <a:cubicBezTo>
                    <a:pt x="291" y="68"/>
                    <a:pt x="287" y="71"/>
                    <a:pt x="303" y="51"/>
                  </a:cubicBezTo>
                  <a:cubicBezTo>
                    <a:pt x="319" y="31"/>
                    <a:pt x="328" y="28"/>
                    <a:pt x="382" y="28"/>
                  </a:cubicBezTo>
                  <a:cubicBezTo>
                    <a:pt x="435" y="28"/>
                    <a:pt x="462" y="51"/>
                    <a:pt x="471" y="61"/>
                  </a:cubicBezTo>
                  <a:cubicBezTo>
                    <a:pt x="480" y="72"/>
                    <a:pt x="487" y="96"/>
                    <a:pt x="495" y="83"/>
                  </a:cubicBezTo>
                  <a:cubicBezTo>
                    <a:pt x="503" y="69"/>
                    <a:pt x="519" y="43"/>
                    <a:pt x="531" y="40"/>
                  </a:cubicBezTo>
                  <a:cubicBezTo>
                    <a:pt x="511" y="48"/>
                    <a:pt x="496" y="61"/>
                    <a:pt x="483" y="51"/>
                  </a:cubicBezTo>
                  <a:cubicBezTo>
                    <a:pt x="470" y="40"/>
                    <a:pt x="440" y="15"/>
                    <a:pt x="410" y="9"/>
                  </a:cubicBezTo>
                  <a:cubicBezTo>
                    <a:pt x="379" y="4"/>
                    <a:pt x="330" y="0"/>
                    <a:pt x="304" y="16"/>
                  </a:cubicBezTo>
                  <a:cubicBezTo>
                    <a:pt x="279" y="32"/>
                    <a:pt x="254" y="47"/>
                    <a:pt x="200" y="45"/>
                  </a:cubicBezTo>
                  <a:cubicBezTo>
                    <a:pt x="147" y="44"/>
                    <a:pt x="139" y="53"/>
                    <a:pt x="92" y="36"/>
                  </a:cubicBezTo>
                  <a:cubicBezTo>
                    <a:pt x="46" y="19"/>
                    <a:pt x="18" y="17"/>
                    <a:pt x="0" y="17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" name="Freeform 333"/>
            <p:cNvSpPr>
              <a:spLocks/>
            </p:cNvSpPr>
            <p:nvPr/>
          </p:nvSpPr>
          <p:spPr bwMode="auto">
            <a:xfrm>
              <a:off x="951" y="2905"/>
              <a:ext cx="918" cy="195"/>
            </a:xfrm>
            <a:custGeom>
              <a:avLst/>
              <a:gdLst>
                <a:gd name="T0" fmla="*/ 158 w 367"/>
                <a:gd name="T1" fmla="*/ 521 h 73"/>
                <a:gd name="T2" fmla="*/ 220 w 367"/>
                <a:gd name="T3" fmla="*/ 294 h 73"/>
                <a:gd name="T4" fmla="*/ 63 w 367"/>
                <a:gd name="T5" fmla="*/ 77 h 73"/>
                <a:gd name="T6" fmla="*/ 500 w 367"/>
                <a:gd name="T7" fmla="*/ 29 h 73"/>
                <a:gd name="T8" fmla="*/ 1213 w 367"/>
                <a:gd name="T9" fmla="*/ 8 h 73"/>
                <a:gd name="T10" fmla="*/ 1696 w 367"/>
                <a:gd name="T11" fmla="*/ 192 h 73"/>
                <a:gd name="T12" fmla="*/ 2296 w 367"/>
                <a:gd name="T13" fmla="*/ 406 h 73"/>
                <a:gd name="T14" fmla="*/ 1763 w 367"/>
                <a:gd name="T15" fmla="*/ 337 h 73"/>
                <a:gd name="T16" fmla="*/ 1226 w 367"/>
                <a:gd name="T17" fmla="*/ 115 h 73"/>
                <a:gd name="T18" fmla="*/ 550 w 367"/>
                <a:gd name="T19" fmla="*/ 115 h 73"/>
                <a:gd name="T20" fmla="*/ 333 w 367"/>
                <a:gd name="T21" fmla="*/ 286 h 73"/>
                <a:gd name="T22" fmla="*/ 158 w 367"/>
                <a:gd name="T23" fmla="*/ 521 h 7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" h="73">
                  <a:moveTo>
                    <a:pt x="25" y="73"/>
                  </a:moveTo>
                  <a:cubicBezTo>
                    <a:pt x="38" y="65"/>
                    <a:pt x="47" y="56"/>
                    <a:pt x="35" y="41"/>
                  </a:cubicBezTo>
                  <a:cubicBezTo>
                    <a:pt x="23" y="26"/>
                    <a:pt x="0" y="16"/>
                    <a:pt x="10" y="11"/>
                  </a:cubicBezTo>
                  <a:cubicBezTo>
                    <a:pt x="20" y="6"/>
                    <a:pt x="40" y="7"/>
                    <a:pt x="80" y="4"/>
                  </a:cubicBezTo>
                  <a:cubicBezTo>
                    <a:pt x="120" y="1"/>
                    <a:pt x="162" y="0"/>
                    <a:pt x="194" y="1"/>
                  </a:cubicBezTo>
                  <a:cubicBezTo>
                    <a:pt x="226" y="2"/>
                    <a:pt x="251" y="14"/>
                    <a:pt x="271" y="27"/>
                  </a:cubicBezTo>
                  <a:cubicBezTo>
                    <a:pt x="291" y="40"/>
                    <a:pt x="333" y="56"/>
                    <a:pt x="367" y="57"/>
                  </a:cubicBezTo>
                  <a:cubicBezTo>
                    <a:pt x="344" y="64"/>
                    <a:pt x="302" y="56"/>
                    <a:pt x="282" y="47"/>
                  </a:cubicBezTo>
                  <a:cubicBezTo>
                    <a:pt x="262" y="38"/>
                    <a:pt x="237" y="17"/>
                    <a:pt x="196" y="16"/>
                  </a:cubicBezTo>
                  <a:cubicBezTo>
                    <a:pt x="155" y="15"/>
                    <a:pt x="113" y="15"/>
                    <a:pt x="88" y="16"/>
                  </a:cubicBezTo>
                  <a:cubicBezTo>
                    <a:pt x="63" y="17"/>
                    <a:pt x="56" y="15"/>
                    <a:pt x="53" y="40"/>
                  </a:cubicBezTo>
                  <a:cubicBezTo>
                    <a:pt x="50" y="65"/>
                    <a:pt x="44" y="69"/>
                    <a:pt x="25" y="73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1" name="Freeform 334"/>
            <p:cNvSpPr>
              <a:spLocks/>
            </p:cNvSpPr>
            <p:nvPr/>
          </p:nvSpPr>
          <p:spPr bwMode="auto">
            <a:xfrm>
              <a:off x="1016" y="2929"/>
              <a:ext cx="158" cy="94"/>
            </a:xfrm>
            <a:custGeom>
              <a:avLst/>
              <a:gdLst>
                <a:gd name="T0" fmla="*/ 183 w 63"/>
                <a:gd name="T1" fmla="*/ 8 h 35"/>
                <a:gd name="T2" fmla="*/ 0 w 63"/>
                <a:gd name="T3" fmla="*/ 56 h 35"/>
                <a:gd name="T4" fmla="*/ 100 w 63"/>
                <a:gd name="T5" fmla="*/ 252 h 35"/>
                <a:gd name="T6" fmla="*/ 163 w 63"/>
                <a:gd name="T7" fmla="*/ 64 h 35"/>
                <a:gd name="T8" fmla="*/ 396 w 63"/>
                <a:gd name="T9" fmla="*/ 13 h 35"/>
                <a:gd name="T10" fmla="*/ 221 w 63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" h="35">
                  <a:moveTo>
                    <a:pt x="29" y="1"/>
                  </a:moveTo>
                  <a:cubicBezTo>
                    <a:pt x="20" y="4"/>
                    <a:pt x="2" y="1"/>
                    <a:pt x="0" y="8"/>
                  </a:cubicBezTo>
                  <a:cubicBezTo>
                    <a:pt x="1" y="18"/>
                    <a:pt x="20" y="18"/>
                    <a:pt x="16" y="35"/>
                  </a:cubicBezTo>
                  <a:cubicBezTo>
                    <a:pt x="22" y="24"/>
                    <a:pt x="15" y="17"/>
                    <a:pt x="26" y="9"/>
                  </a:cubicBezTo>
                  <a:cubicBezTo>
                    <a:pt x="37" y="2"/>
                    <a:pt x="51" y="4"/>
                    <a:pt x="63" y="2"/>
                  </a:cubicBezTo>
                  <a:cubicBezTo>
                    <a:pt x="54" y="2"/>
                    <a:pt x="45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2" name="Freeform 335"/>
            <p:cNvSpPr>
              <a:spLocks/>
            </p:cNvSpPr>
            <p:nvPr/>
          </p:nvSpPr>
          <p:spPr bwMode="auto">
            <a:xfrm>
              <a:off x="1431" y="2916"/>
              <a:ext cx="205" cy="77"/>
            </a:xfrm>
            <a:custGeom>
              <a:avLst/>
              <a:gdLst>
                <a:gd name="T0" fmla="*/ 0 w 82"/>
                <a:gd name="T1" fmla="*/ 29 h 29"/>
                <a:gd name="T2" fmla="*/ 513 w 82"/>
                <a:gd name="T3" fmla="*/ 204 h 29"/>
                <a:gd name="T4" fmla="*/ 0 w 82"/>
                <a:gd name="T5" fmla="*/ 29 h 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2" h="29">
                  <a:moveTo>
                    <a:pt x="0" y="4"/>
                  </a:moveTo>
                  <a:cubicBezTo>
                    <a:pt x="32" y="0"/>
                    <a:pt x="49" y="4"/>
                    <a:pt x="82" y="29"/>
                  </a:cubicBezTo>
                  <a:cubicBezTo>
                    <a:pt x="65" y="21"/>
                    <a:pt x="13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3" name="Freeform 336"/>
            <p:cNvSpPr>
              <a:spLocks/>
            </p:cNvSpPr>
            <p:nvPr/>
          </p:nvSpPr>
          <p:spPr bwMode="auto">
            <a:xfrm>
              <a:off x="1234" y="3052"/>
              <a:ext cx="402" cy="115"/>
            </a:xfrm>
            <a:custGeom>
              <a:avLst/>
              <a:gdLst>
                <a:gd name="T0" fmla="*/ 0 w 161"/>
                <a:gd name="T1" fmla="*/ 136 h 43"/>
                <a:gd name="T2" fmla="*/ 549 w 161"/>
                <a:gd name="T3" fmla="*/ 308 h 43"/>
                <a:gd name="T4" fmla="*/ 986 w 161"/>
                <a:gd name="T5" fmla="*/ 136 h 43"/>
                <a:gd name="T6" fmla="*/ 816 w 161"/>
                <a:gd name="T7" fmla="*/ 0 h 43"/>
                <a:gd name="T8" fmla="*/ 717 w 161"/>
                <a:gd name="T9" fmla="*/ 150 h 43"/>
                <a:gd name="T10" fmla="*/ 230 w 161"/>
                <a:gd name="T11" fmla="*/ 222 h 43"/>
                <a:gd name="T12" fmla="*/ 0 w 161"/>
                <a:gd name="T13" fmla="*/ 136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1" h="43">
                  <a:moveTo>
                    <a:pt x="0" y="19"/>
                  </a:moveTo>
                  <a:cubicBezTo>
                    <a:pt x="19" y="37"/>
                    <a:pt x="40" y="43"/>
                    <a:pt x="88" y="43"/>
                  </a:cubicBezTo>
                  <a:cubicBezTo>
                    <a:pt x="136" y="43"/>
                    <a:pt x="161" y="35"/>
                    <a:pt x="158" y="19"/>
                  </a:cubicBezTo>
                  <a:cubicBezTo>
                    <a:pt x="155" y="3"/>
                    <a:pt x="131" y="0"/>
                    <a:pt x="131" y="0"/>
                  </a:cubicBezTo>
                  <a:cubicBezTo>
                    <a:pt x="145" y="4"/>
                    <a:pt x="136" y="14"/>
                    <a:pt x="115" y="21"/>
                  </a:cubicBezTo>
                  <a:cubicBezTo>
                    <a:pt x="94" y="28"/>
                    <a:pt x="48" y="33"/>
                    <a:pt x="37" y="31"/>
                  </a:cubicBezTo>
                  <a:cubicBezTo>
                    <a:pt x="26" y="29"/>
                    <a:pt x="0" y="19"/>
                    <a:pt x="0" y="1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4" name="Freeform 337"/>
            <p:cNvSpPr>
              <a:spLocks/>
            </p:cNvSpPr>
            <p:nvPr/>
          </p:nvSpPr>
          <p:spPr bwMode="auto">
            <a:xfrm>
              <a:off x="1221" y="3001"/>
              <a:ext cx="315" cy="72"/>
            </a:xfrm>
            <a:custGeom>
              <a:avLst/>
              <a:gdLst>
                <a:gd name="T0" fmla="*/ 20 w 126"/>
                <a:gd name="T1" fmla="*/ 115 h 27"/>
                <a:gd name="T2" fmla="*/ 288 w 126"/>
                <a:gd name="T3" fmla="*/ 35 h 27"/>
                <a:gd name="T4" fmla="*/ 788 w 126"/>
                <a:gd name="T5" fmla="*/ 107 h 27"/>
                <a:gd name="T6" fmla="*/ 300 w 126"/>
                <a:gd name="T7" fmla="*/ 115 h 27"/>
                <a:gd name="T8" fmla="*/ 20 w 126"/>
                <a:gd name="T9" fmla="*/ 192 h 27"/>
                <a:gd name="T10" fmla="*/ 20 w 126"/>
                <a:gd name="T11" fmla="*/ 115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" h="27">
                  <a:moveTo>
                    <a:pt x="3" y="16"/>
                  </a:moveTo>
                  <a:cubicBezTo>
                    <a:pt x="9" y="4"/>
                    <a:pt x="18" y="0"/>
                    <a:pt x="46" y="5"/>
                  </a:cubicBezTo>
                  <a:cubicBezTo>
                    <a:pt x="74" y="10"/>
                    <a:pt x="114" y="14"/>
                    <a:pt x="126" y="15"/>
                  </a:cubicBezTo>
                  <a:cubicBezTo>
                    <a:pt x="98" y="19"/>
                    <a:pt x="66" y="13"/>
                    <a:pt x="48" y="16"/>
                  </a:cubicBezTo>
                  <a:cubicBezTo>
                    <a:pt x="30" y="19"/>
                    <a:pt x="4" y="19"/>
                    <a:pt x="3" y="27"/>
                  </a:cubicBezTo>
                  <a:cubicBezTo>
                    <a:pt x="0" y="21"/>
                    <a:pt x="3" y="16"/>
                    <a:pt x="3" y="1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5" name="Freeform 338"/>
            <p:cNvSpPr>
              <a:spLocks/>
            </p:cNvSpPr>
            <p:nvPr/>
          </p:nvSpPr>
          <p:spPr bwMode="auto">
            <a:xfrm>
              <a:off x="1229" y="3004"/>
              <a:ext cx="190" cy="40"/>
            </a:xfrm>
            <a:custGeom>
              <a:avLst/>
              <a:gdLst>
                <a:gd name="T0" fmla="*/ 0 w 76"/>
                <a:gd name="T1" fmla="*/ 107 h 15"/>
                <a:gd name="T2" fmla="*/ 245 w 76"/>
                <a:gd name="T3" fmla="*/ 29 h 15"/>
                <a:gd name="T4" fmla="*/ 475 w 76"/>
                <a:gd name="T5" fmla="*/ 72 h 15"/>
                <a:gd name="T6" fmla="*/ 158 w 76"/>
                <a:gd name="T7" fmla="*/ 56 h 15"/>
                <a:gd name="T8" fmla="*/ 0 w 76"/>
                <a:gd name="T9" fmla="*/ 107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15">
                  <a:moveTo>
                    <a:pt x="0" y="15"/>
                  </a:moveTo>
                  <a:cubicBezTo>
                    <a:pt x="8" y="0"/>
                    <a:pt x="23" y="0"/>
                    <a:pt x="39" y="4"/>
                  </a:cubicBezTo>
                  <a:cubicBezTo>
                    <a:pt x="55" y="8"/>
                    <a:pt x="76" y="10"/>
                    <a:pt x="76" y="10"/>
                  </a:cubicBezTo>
                  <a:cubicBezTo>
                    <a:pt x="57" y="10"/>
                    <a:pt x="38" y="6"/>
                    <a:pt x="25" y="8"/>
                  </a:cubicBezTo>
                  <a:cubicBezTo>
                    <a:pt x="12" y="10"/>
                    <a:pt x="3" y="12"/>
                    <a:pt x="0" y="1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6" name="Freeform 339"/>
            <p:cNvSpPr>
              <a:spLocks/>
            </p:cNvSpPr>
            <p:nvPr/>
          </p:nvSpPr>
          <p:spPr bwMode="auto">
            <a:xfrm>
              <a:off x="1246" y="3153"/>
              <a:ext cx="718" cy="211"/>
            </a:xfrm>
            <a:custGeom>
              <a:avLst/>
              <a:gdLst>
                <a:gd name="T0" fmla="*/ 0 w 287"/>
                <a:gd name="T1" fmla="*/ 342 h 79"/>
                <a:gd name="T2" fmla="*/ 475 w 287"/>
                <a:gd name="T3" fmla="*/ 401 h 79"/>
                <a:gd name="T4" fmla="*/ 938 w 287"/>
                <a:gd name="T5" fmla="*/ 534 h 79"/>
                <a:gd name="T6" fmla="*/ 1033 w 287"/>
                <a:gd name="T7" fmla="*/ 457 h 79"/>
                <a:gd name="T8" fmla="*/ 1176 w 287"/>
                <a:gd name="T9" fmla="*/ 371 h 79"/>
                <a:gd name="T10" fmla="*/ 1796 w 287"/>
                <a:gd name="T11" fmla="*/ 99 h 79"/>
                <a:gd name="T12" fmla="*/ 1213 w 287"/>
                <a:gd name="T13" fmla="*/ 179 h 79"/>
                <a:gd name="T14" fmla="*/ 763 w 287"/>
                <a:gd name="T15" fmla="*/ 379 h 79"/>
                <a:gd name="T16" fmla="*/ 345 w 287"/>
                <a:gd name="T17" fmla="*/ 329 h 79"/>
                <a:gd name="T18" fmla="*/ 0 w 287"/>
                <a:gd name="T19" fmla="*/ 342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79">
                  <a:moveTo>
                    <a:pt x="0" y="48"/>
                  </a:moveTo>
                  <a:cubicBezTo>
                    <a:pt x="23" y="58"/>
                    <a:pt x="50" y="51"/>
                    <a:pt x="76" y="56"/>
                  </a:cubicBezTo>
                  <a:cubicBezTo>
                    <a:pt x="102" y="61"/>
                    <a:pt x="139" y="71"/>
                    <a:pt x="150" y="75"/>
                  </a:cubicBezTo>
                  <a:cubicBezTo>
                    <a:pt x="161" y="79"/>
                    <a:pt x="159" y="73"/>
                    <a:pt x="165" y="64"/>
                  </a:cubicBezTo>
                  <a:cubicBezTo>
                    <a:pt x="171" y="55"/>
                    <a:pt x="179" y="60"/>
                    <a:pt x="188" y="52"/>
                  </a:cubicBezTo>
                  <a:cubicBezTo>
                    <a:pt x="197" y="44"/>
                    <a:pt x="205" y="5"/>
                    <a:pt x="287" y="14"/>
                  </a:cubicBezTo>
                  <a:cubicBezTo>
                    <a:pt x="249" y="10"/>
                    <a:pt x="236" y="0"/>
                    <a:pt x="194" y="25"/>
                  </a:cubicBezTo>
                  <a:cubicBezTo>
                    <a:pt x="152" y="50"/>
                    <a:pt x="145" y="54"/>
                    <a:pt x="122" y="53"/>
                  </a:cubicBezTo>
                  <a:cubicBezTo>
                    <a:pt x="99" y="52"/>
                    <a:pt x="78" y="44"/>
                    <a:pt x="55" y="46"/>
                  </a:cubicBezTo>
                  <a:cubicBezTo>
                    <a:pt x="32" y="48"/>
                    <a:pt x="0" y="48"/>
                    <a:pt x="0" y="4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7" name="Freeform 340"/>
            <p:cNvSpPr>
              <a:spLocks/>
            </p:cNvSpPr>
            <p:nvPr/>
          </p:nvSpPr>
          <p:spPr bwMode="auto">
            <a:xfrm>
              <a:off x="2139" y="3249"/>
              <a:ext cx="120" cy="123"/>
            </a:xfrm>
            <a:custGeom>
              <a:avLst/>
              <a:gdLst>
                <a:gd name="T0" fmla="*/ 0 w 48"/>
                <a:gd name="T1" fmla="*/ 0 h 46"/>
                <a:gd name="T2" fmla="*/ 133 w 48"/>
                <a:gd name="T3" fmla="*/ 166 h 46"/>
                <a:gd name="T4" fmla="*/ 188 w 48"/>
                <a:gd name="T5" fmla="*/ 329 h 46"/>
                <a:gd name="T6" fmla="*/ 233 w 48"/>
                <a:gd name="T7" fmla="*/ 214 h 46"/>
                <a:gd name="T8" fmla="*/ 300 w 48"/>
                <a:gd name="T9" fmla="*/ 99 h 46"/>
                <a:gd name="T10" fmla="*/ 20 w 48"/>
                <a:gd name="T11" fmla="*/ 13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" h="46">
                  <a:moveTo>
                    <a:pt x="0" y="0"/>
                  </a:moveTo>
                  <a:cubicBezTo>
                    <a:pt x="9" y="5"/>
                    <a:pt x="16" y="14"/>
                    <a:pt x="21" y="23"/>
                  </a:cubicBezTo>
                  <a:cubicBezTo>
                    <a:pt x="24" y="29"/>
                    <a:pt x="24" y="43"/>
                    <a:pt x="30" y="46"/>
                  </a:cubicBezTo>
                  <a:cubicBezTo>
                    <a:pt x="35" y="42"/>
                    <a:pt x="34" y="36"/>
                    <a:pt x="37" y="30"/>
                  </a:cubicBezTo>
                  <a:cubicBezTo>
                    <a:pt x="39" y="24"/>
                    <a:pt x="45" y="20"/>
                    <a:pt x="48" y="14"/>
                  </a:cubicBezTo>
                  <a:cubicBezTo>
                    <a:pt x="32" y="28"/>
                    <a:pt x="19" y="8"/>
                    <a:pt x="3" y="2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8" name="Freeform 341"/>
            <p:cNvSpPr>
              <a:spLocks/>
            </p:cNvSpPr>
            <p:nvPr/>
          </p:nvSpPr>
          <p:spPr bwMode="auto">
            <a:xfrm>
              <a:off x="1184" y="2921"/>
              <a:ext cx="35" cy="19"/>
            </a:xfrm>
            <a:custGeom>
              <a:avLst/>
              <a:gdLst>
                <a:gd name="T0" fmla="*/ 45 w 14"/>
                <a:gd name="T1" fmla="*/ 8 h 7"/>
                <a:gd name="T2" fmla="*/ 83 w 14"/>
                <a:gd name="T3" fmla="*/ 52 h 7"/>
                <a:gd name="T4" fmla="*/ 75 w 14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7">
                  <a:moveTo>
                    <a:pt x="7" y="1"/>
                  </a:moveTo>
                  <a:cubicBezTo>
                    <a:pt x="0" y="7"/>
                    <a:pt x="10" y="7"/>
                    <a:pt x="13" y="7"/>
                  </a:cubicBezTo>
                  <a:cubicBezTo>
                    <a:pt x="14" y="5"/>
                    <a:pt x="13" y="3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19" name="Freeform 342"/>
            <p:cNvSpPr>
              <a:spLocks/>
            </p:cNvSpPr>
            <p:nvPr/>
          </p:nvSpPr>
          <p:spPr bwMode="auto">
            <a:xfrm>
              <a:off x="1226" y="2924"/>
              <a:ext cx="15" cy="16"/>
            </a:xfrm>
            <a:custGeom>
              <a:avLst/>
              <a:gdLst>
                <a:gd name="T0" fmla="*/ 33 w 6"/>
                <a:gd name="T1" fmla="*/ 0 h 6"/>
                <a:gd name="T2" fmla="*/ 0 w 6"/>
                <a:gd name="T3" fmla="*/ 35 h 6"/>
                <a:gd name="T4" fmla="*/ 38 w 6"/>
                <a:gd name="T5" fmla="*/ 43 h 6"/>
                <a:gd name="T6" fmla="*/ 38 w 6"/>
                <a:gd name="T7" fmla="*/ 13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5" y="0"/>
                  </a:moveTo>
                  <a:cubicBezTo>
                    <a:pt x="3" y="2"/>
                    <a:pt x="1" y="3"/>
                    <a:pt x="0" y="5"/>
                  </a:cubicBezTo>
                  <a:cubicBezTo>
                    <a:pt x="2" y="6"/>
                    <a:pt x="4" y="6"/>
                    <a:pt x="6" y="6"/>
                  </a:cubicBezTo>
                  <a:cubicBezTo>
                    <a:pt x="6" y="5"/>
                    <a:pt x="6" y="3"/>
                    <a:pt x="6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20" name="Freeform 343"/>
            <p:cNvSpPr>
              <a:spLocks/>
            </p:cNvSpPr>
            <p:nvPr/>
          </p:nvSpPr>
          <p:spPr bwMode="auto">
            <a:xfrm>
              <a:off x="1189" y="2961"/>
              <a:ext cx="460" cy="227"/>
            </a:xfrm>
            <a:custGeom>
              <a:avLst/>
              <a:gdLst>
                <a:gd name="T0" fmla="*/ 25 w 184"/>
                <a:gd name="T1" fmla="*/ 243 h 85"/>
                <a:gd name="T2" fmla="*/ 575 w 184"/>
                <a:gd name="T3" fmla="*/ 606 h 85"/>
                <a:gd name="T4" fmla="*/ 1133 w 184"/>
                <a:gd name="T5" fmla="*/ 435 h 85"/>
                <a:gd name="T6" fmla="*/ 683 w 184"/>
                <a:gd name="T7" fmla="*/ 150 h 85"/>
                <a:gd name="T8" fmla="*/ 25 w 184"/>
                <a:gd name="T9" fmla="*/ 243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4" h="85">
                  <a:moveTo>
                    <a:pt x="4" y="34"/>
                  </a:moveTo>
                  <a:cubicBezTo>
                    <a:pt x="0" y="61"/>
                    <a:pt x="37" y="85"/>
                    <a:pt x="92" y="85"/>
                  </a:cubicBezTo>
                  <a:cubicBezTo>
                    <a:pt x="147" y="85"/>
                    <a:pt x="179" y="81"/>
                    <a:pt x="181" y="61"/>
                  </a:cubicBezTo>
                  <a:cubicBezTo>
                    <a:pt x="184" y="34"/>
                    <a:pt x="155" y="25"/>
                    <a:pt x="109" y="21"/>
                  </a:cubicBezTo>
                  <a:cubicBezTo>
                    <a:pt x="69" y="18"/>
                    <a:pt x="12" y="0"/>
                    <a:pt x="4" y="34"/>
                  </a:cubicBez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21" name="Freeform 344"/>
            <p:cNvSpPr>
              <a:spLocks/>
            </p:cNvSpPr>
            <p:nvPr/>
          </p:nvSpPr>
          <p:spPr bwMode="auto">
            <a:xfrm>
              <a:off x="631" y="2689"/>
              <a:ext cx="60" cy="120"/>
            </a:xfrm>
            <a:custGeom>
              <a:avLst/>
              <a:gdLst>
                <a:gd name="T0" fmla="*/ 0 w 24"/>
                <a:gd name="T1" fmla="*/ 0 h 45"/>
                <a:gd name="T2" fmla="*/ 150 w 24"/>
                <a:gd name="T3" fmla="*/ 320 h 4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" h="45">
                  <a:moveTo>
                    <a:pt x="0" y="0"/>
                  </a:moveTo>
                  <a:cubicBezTo>
                    <a:pt x="5" y="20"/>
                    <a:pt x="5" y="31"/>
                    <a:pt x="24" y="45"/>
                  </a:cubicBez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22" name="Freeform 345"/>
            <p:cNvSpPr>
              <a:spLocks/>
            </p:cNvSpPr>
            <p:nvPr/>
          </p:nvSpPr>
          <p:spPr bwMode="auto">
            <a:xfrm>
              <a:off x="2269" y="3009"/>
              <a:ext cx="205" cy="14"/>
            </a:xfrm>
            <a:custGeom>
              <a:avLst/>
              <a:gdLst>
                <a:gd name="T0" fmla="*/ 0 w 82"/>
                <a:gd name="T1" fmla="*/ 31 h 5"/>
                <a:gd name="T2" fmla="*/ 513 w 82"/>
                <a:gd name="T3" fmla="*/ 39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2" h="5">
                  <a:moveTo>
                    <a:pt x="0" y="4"/>
                  </a:moveTo>
                  <a:cubicBezTo>
                    <a:pt x="43" y="0"/>
                    <a:pt x="66" y="0"/>
                    <a:pt x="82" y="5"/>
                  </a:cubicBez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23" name="Freeform 346"/>
            <p:cNvSpPr>
              <a:spLocks noEditPoints="1"/>
            </p:cNvSpPr>
            <p:nvPr/>
          </p:nvSpPr>
          <p:spPr bwMode="auto">
            <a:xfrm>
              <a:off x="506" y="2791"/>
              <a:ext cx="2103" cy="714"/>
            </a:xfrm>
            <a:custGeom>
              <a:avLst/>
              <a:gdLst>
                <a:gd name="T0" fmla="*/ 3976 w 841"/>
                <a:gd name="T1" fmla="*/ 895 h 268"/>
                <a:gd name="T2" fmla="*/ 4451 w 841"/>
                <a:gd name="T3" fmla="*/ 602 h 268"/>
                <a:gd name="T4" fmla="*/ 3246 w 841"/>
                <a:gd name="T5" fmla="*/ 618 h 268"/>
                <a:gd name="T6" fmla="*/ 2733 w 841"/>
                <a:gd name="T7" fmla="*/ 376 h 268"/>
                <a:gd name="T8" fmla="*/ 1900 w 841"/>
                <a:gd name="T9" fmla="*/ 248 h 268"/>
                <a:gd name="T10" fmla="*/ 413 w 841"/>
                <a:gd name="T11" fmla="*/ 0 h 268"/>
                <a:gd name="T12" fmla="*/ 413 w 841"/>
                <a:gd name="T13" fmla="*/ 0 h 268"/>
                <a:gd name="T14" fmla="*/ 1225 w 841"/>
                <a:gd name="T15" fmla="*/ 773 h 268"/>
                <a:gd name="T16" fmla="*/ 83 w 841"/>
                <a:gd name="T17" fmla="*/ 448 h 268"/>
                <a:gd name="T18" fmla="*/ 275 w 841"/>
                <a:gd name="T19" fmla="*/ 725 h 268"/>
                <a:gd name="T20" fmla="*/ 0 w 841"/>
                <a:gd name="T21" fmla="*/ 815 h 268"/>
                <a:gd name="T22" fmla="*/ 775 w 841"/>
                <a:gd name="T23" fmla="*/ 938 h 268"/>
                <a:gd name="T24" fmla="*/ 2070 w 841"/>
                <a:gd name="T25" fmla="*/ 1407 h 268"/>
                <a:gd name="T26" fmla="*/ 2988 w 841"/>
                <a:gd name="T27" fmla="*/ 1766 h 268"/>
                <a:gd name="T28" fmla="*/ 3001 w 841"/>
                <a:gd name="T29" fmla="*/ 1412 h 268"/>
                <a:gd name="T30" fmla="*/ 3108 w 841"/>
                <a:gd name="T31" fmla="*/ 1484 h 268"/>
                <a:gd name="T32" fmla="*/ 3133 w 841"/>
                <a:gd name="T33" fmla="*/ 1279 h 268"/>
                <a:gd name="T34" fmla="*/ 3388 w 841"/>
                <a:gd name="T35" fmla="*/ 1143 h 268"/>
                <a:gd name="T36" fmla="*/ 4276 w 841"/>
                <a:gd name="T37" fmla="*/ 1902 h 268"/>
                <a:gd name="T38" fmla="*/ 5259 w 841"/>
                <a:gd name="T39" fmla="*/ 1399 h 268"/>
                <a:gd name="T40" fmla="*/ 3976 w 841"/>
                <a:gd name="T41" fmla="*/ 895 h 268"/>
                <a:gd name="T42" fmla="*/ 3108 w 841"/>
                <a:gd name="T43" fmla="*/ 1484 h 268"/>
                <a:gd name="T44" fmla="*/ 3126 w 841"/>
                <a:gd name="T45" fmla="*/ 1527 h 268"/>
                <a:gd name="T46" fmla="*/ 3108 w 841"/>
                <a:gd name="T47" fmla="*/ 1484 h 2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41" h="268">
                  <a:moveTo>
                    <a:pt x="636" y="126"/>
                  </a:moveTo>
                  <a:cubicBezTo>
                    <a:pt x="632" y="84"/>
                    <a:pt x="690" y="89"/>
                    <a:pt x="712" y="85"/>
                  </a:cubicBezTo>
                  <a:cubicBezTo>
                    <a:pt x="633" y="77"/>
                    <a:pt x="605" y="103"/>
                    <a:pt x="519" y="87"/>
                  </a:cubicBezTo>
                  <a:cubicBezTo>
                    <a:pt x="487" y="81"/>
                    <a:pt x="464" y="66"/>
                    <a:pt x="437" y="53"/>
                  </a:cubicBezTo>
                  <a:cubicBezTo>
                    <a:pt x="397" y="33"/>
                    <a:pt x="349" y="32"/>
                    <a:pt x="304" y="35"/>
                  </a:cubicBezTo>
                  <a:cubicBezTo>
                    <a:pt x="215" y="40"/>
                    <a:pt x="142" y="58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95" y="36"/>
                    <a:pt x="252" y="77"/>
                    <a:pt x="196" y="109"/>
                  </a:cubicBezTo>
                  <a:cubicBezTo>
                    <a:pt x="140" y="142"/>
                    <a:pt x="53" y="97"/>
                    <a:pt x="13" y="63"/>
                  </a:cubicBezTo>
                  <a:cubicBezTo>
                    <a:pt x="12" y="73"/>
                    <a:pt x="44" y="91"/>
                    <a:pt x="44" y="102"/>
                  </a:cubicBezTo>
                  <a:cubicBezTo>
                    <a:pt x="43" y="109"/>
                    <a:pt x="20" y="111"/>
                    <a:pt x="0" y="115"/>
                  </a:cubicBezTo>
                  <a:cubicBezTo>
                    <a:pt x="36" y="118"/>
                    <a:pt x="64" y="122"/>
                    <a:pt x="124" y="132"/>
                  </a:cubicBezTo>
                  <a:cubicBezTo>
                    <a:pt x="204" y="135"/>
                    <a:pt x="266" y="196"/>
                    <a:pt x="331" y="198"/>
                  </a:cubicBezTo>
                  <a:cubicBezTo>
                    <a:pt x="374" y="199"/>
                    <a:pt x="468" y="213"/>
                    <a:pt x="478" y="249"/>
                  </a:cubicBezTo>
                  <a:cubicBezTo>
                    <a:pt x="466" y="213"/>
                    <a:pt x="468" y="199"/>
                    <a:pt x="480" y="199"/>
                  </a:cubicBezTo>
                  <a:cubicBezTo>
                    <a:pt x="487" y="199"/>
                    <a:pt x="493" y="205"/>
                    <a:pt x="497" y="209"/>
                  </a:cubicBezTo>
                  <a:cubicBezTo>
                    <a:pt x="494" y="203"/>
                    <a:pt x="492" y="193"/>
                    <a:pt x="501" y="180"/>
                  </a:cubicBezTo>
                  <a:cubicBezTo>
                    <a:pt x="514" y="161"/>
                    <a:pt x="533" y="161"/>
                    <a:pt x="542" y="161"/>
                  </a:cubicBezTo>
                  <a:cubicBezTo>
                    <a:pt x="571" y="160"/>
                    <a:pt x="680" y="133"/>
                    <a:pt x="684" y="268"/>
                  </a:cubicBezTo>
                  <a:cubicBezTo>
                    <a:pt x="692" y="144"/>
                    <a:pt x="773" y="144"/>
                    <a:pt x="841" y="197"/>
                  </a:cubicBezTo>
                  <a:cubicBezTo>
                    <a:pt x="804" y="129"/>
                    <a:pt x="638" y="158"/>
                    <a:pt x="636" y="126"/>
                  </a:cubicBezTo>
                  <a:close/>
                  <a:moveTo>
                    <a:pt x="497" y="209"/>
                  </a:moveTo>
                  <a:cubicBezTo>
                    <a:pt x="498" y="213"/>
                    <a:pt x="500" y="215"/>
                    <a:pt x="500" y="215"/>
                  </a:cubicBezTo>
                  <a:cubicBezTo>
                    <a:pt x="500" y="215"/>
                    <a:pt x="499" y="212"/>
                    <a:pt x="497" y="209"/>
                  </a:cubicBez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fr-FR"/>
            </a:p>
          </p:txBody>
        </p:sp>
        <p:sp>
          <p:nvSpPr>
            <p:cNvPr id="24" name="Oval 347"/>
            <p:cNvSpPr>
              <a:spLocks noChangeArrowheads="1"/>
            </p:cNvSpPr>
            <p:nvPr/>
          </p:nvSpPr>
          <p:spPr bwMode="auto">
            <a:xfrm>
              <a:off x="1196" y="2991"/>
              <a:ext cx="38" cy="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5" name="Oval 348"/>
            <p:cNvSpPr>
              <a:spLocks noChangeArrowheads="1"/>
            </p:cNvSpPr>
            <p:nvPr/>
          </p:nvSpPr>
          <p:spPr bwMode="auto">
            <a:xfrm>
              <a:off x="1241" y="2983"/>
              <a:ext cx="23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6" name="Oval 349"/>
            <p:cNvSpPr>
              <a:spLocks noChangeArrowheads="1"/>
            </p:cNvSpPr>
            <p:nvPr/>
          </p:nvSpPr>
          <p:spPr bwMode="auto">
            <a:xfrm>
              <a:off x="1186" y="3033"/>
              <a:ext cx="23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5831247" y="2337546"/>
            <a:ext cx="1080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C00000"/>
                </a:solidFill>
              </a:rPr>
              <a:t>PRRX1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572000" y="3939862"/>
            <a:ext cx="1722937" cy="646331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Myofibroblastic</a:t>
            </a:r>
            <a:r>
              <a:rPr lang="fr-FR" dirty="0" smtClean="0"/>
              <a:t> </a:t>
            </a:r>
          </a:p>
          <a:p>
            <a:pPr algn="ctr"/>
            <a:r>
              <a:rPr lang="fr-FR" dirty="0" err="1" smtClean="0"/>
              <a:t>Differentiation</a:t>
            </a:r>
            <a:endParaRPr lang="fr-FR" dirty="0" smtClean="0"/>
          </a:p>
        </p:txBody>
      </p:sp>
      <p:grpSp>
        <p:nvGrpSpPr>
          <p:cNvPr id="35" name="Grouper 26"/>
          <p:cNvGrpSpPr/>
          <p:nvPr/>
        </p:nvGrpSpPr>
        <p:grpSpPr>
          <a:xfrm rot="1437541">
            <a:off x="5499679" y="2985913"/>
            <a:ext cx="445641" cy="843074"/>
            <a:chOff x="1905115" y="3965804"/>
            <a:chExt cx="445641" cy="843074"/>
          </a:xfrm>
        </p:grpSpPr>
        <p:cxnSp>
          <p:nvCxnSpPr>
            <p:cNvPr id="36" name="Connecteur droit 35"/>
            <p:cNvCxnSpPr/>
            <p:nvPr/>
          </p:nvCxnSpPr>
          <p:spPr>
            <a:xfrm>
              <a:off x="2127935" y="3965804"/>
              <a:ext cx="0" cy="831934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1905115" y="4808878"/>
              <a:ext cx="445641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6" name="Flèche vers le bas 45"/>
          <p:cNvSpPr/>
          <p:nvPr/>
        </p:nvSpPr>
        <p:spPr>
          <a:xfrm rot="19603366">
            <a:off x="6696997" y="2997252"/>
            <a:ext cx="285047" cy="1011942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Multiplier 47"/>
          <p:cNvSpPr/>
          <p:nvPr/>
        </p:nvSpPr>
        <p:spPr>
          <a:xfrm>
            <a:off x="5264311" y="3022235"/>
            <a:ext cx="904094" cy="767304"/>
          </a:xfrm>
          <a:prstGeom prst="mathMultiply">
            <a:avLst>
              <a:gd name="adj1" fmla="val 1009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/>
          <p:cNvSpPr txBox="1"/>
          <p:nvPr/>
        </p:nvSpPr>
        <p:spPr>
          <a:xfrm>
            <a:off x="5885058" y="3217694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IPF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0" name="Grouper 39"/>
          <p:cNvGrpSpPr/>
          <p:nvPr/>
        </p:nvGrpSpPr>
        <p:grpSpPr>
          <a:xfrm>
            <a:off x="7490023" y="1704221"/>
            <a:ext cx="1618481" cy="1769402"/>
            <a:chOff x="3879480" y="1417970"/>
            <a:chExt cx="1618481" cy="1769402"/>
          </a:xfrm>
        </p:grpSpPr>
        <p:sp>
          <p:nvSpPr>
            <p:cNvPr id="33" name="Flèche vers le bas 32"/>
            <p:cNvSpPr/>
            <p:nvPr/>
          </p:nvSpPr>
          <p:spPr>
            <a:xfrm rot="2955790">
              <a:off x="4031293" y="1569374"/>
              <a:ext cx="285047" cy="588673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229883" y="141797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PTGS2</a:t>
              </a:r>
              <a:endPara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4057801" y="2694801"/>
              <a:ext cx="1440160" cy="49257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dirty="0">
                  <a:solidFill>
                    <a:srgbClr val="000000"/>
                  </a:solidFill>
                  <a:cs typeface="Arial"/>
                </a:rPr>
                <a:t>Substrate</a:t>
              </a:r>
            </a:p>
            <a:p>
              <a:pPr algn="ctr">
                <a:lnSpc>
                  <a:spcPct val="70000"/>
                </a:lnSpc>
              </a:pPr>
              <a:r>
                <a:rPr lang="en-US" dirty="0">
                  <a:solidFill>
                    <a:srgbClr val="000000"/>
                  </a:solidFill>
                  <a:cs typeface="Arial"/>
                </a:rPr>
                <a:t>stiffness</a:t>
              </a:r>
            </a:p>
          </p:txBody>
        </p:sp>
        <p:grpSp>
          <p:nvGrpSpPr>
            <p:cNvPr id="42" name="Grouper 26"/>
            <p:cNvGrpSpPr/>
            <p:nvPr/>
          </p:nvGrpSpPr>
          <p:grpSpPr>
            <a:xfrm rot="10800000">
              <a:off x="4547123" y="1834733"/>
              <a:ext cx="445641" cy="843074"/>
              <a:chOff x="1905115" y="3965804"/>
              <a:chExt cx="445641" cy="843074"/>
            </a:xfrm>
          </p:grpSpPr>
          <p:cxnSp>
            <p:nvCxnSpPr>
              <p:cNvPr id="43" name="Connecteur droit 42"/>
              <p:cNvCxnSpPr/>
              <p:nvPr/>
            </p:nvCxnSpPr>
            <p:spPr>
              <a:xfrm>
                <a:off x="2127935" y="3965804"/>
                <a:ext cx="0" cy="83193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/>
              <p:cNvCxnSpPr/>
              <p:nvPr/>
            </p:nvCxnSpPr>
            <p:spPr>
              <a:xfrm>
                <a:off x="1905115" y="4808878"/>
                <a:ext cx="445641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Ellipse 44"/>
            <p:cNvSpPr/>
            <p:nvPr/>
          </p:nvSpPr>
          <p:spPr>
            <a:xfrm>
              <a:off x="4090644" y="2168404"/>
              <a:ext cx="1362557" cy="343255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/>
                <a:t>Rho/ROCK</a:t>
              </a:r>
              <a:endParaRPr lang="fr-FR" sz="1400" dirty="0"/>
            </a:p>
          </p:txBody>
        </p:sp>
      </p:grpSp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" t="56378" r="72530" b="19977"/>
          <a:stretch/>
        </p:blipFill>
        <p:spPr>
          <a:xfrm rot="10800000">
            <a:off x="755576" y="1187421"/>
            <a:ext cx="3054220" cy="272027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1" name="ZoneTexte 30"/>
          <p:cNvSpPr txBox="1"/>
          <p:nvPr/>
        </p:nvSpPr>
        <p:spPr>
          <a:xfrm>
            <a:off x="827584" y="3538367"/>
            <a:ext cx="172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Fibroblast focus</a:t>
            </a:r>
            <a:endParaRPr lang="en-US" dirty="0"/>
          </a:p>
        </p:txBody>
      </p:sp>
      <p:cxnSp>
        <p:nvCxnSpPr>
          <p:cNvPr id="54" name="Connecteur droit 53"/>
          <p:cNvCxnSpPr/>
          <p:nvPr/>
        </p:nvCxnSpPr>
        <p:spPr>
          <a:xfrm>
            <a:off x="2771800" y="2866562"/>
            <a:ext cx="2575899" cy="155673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 flipV="1">
            <a:off x="2699792" y="2209929"/>
            <a:ext cx="2226653" cy="50096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lèche courbée vers la gauche 28"/>
          <p:cNvSpPr/>
          <p:nvPr/>
        </p:nvSpPr>
        <p:spPr>
          <a:xfrm rot="20466750" flipH="1">
            <a:off x="4589005" y="1306114"/>
            <a:ext cx="387008" cy="112735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2249412" y="4731990"/>
            <a:ext cx="6032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tx2"/>
                </a:solidFill>
              </a:rPr>
              <a:t>Perspectives:</a:t>
            </a:r>
            <a:r>
              <a:rPr lang="fr-FR" sz="2000" i="1" dirty="0" smtClean="0"/>
              <a:t> In vivo </a:t>
            </a:r>
            <a:r>
              <a:rPr lang="fr-FR" sz="2000" dirty="0" err="1" smtClean="0"/>
              <a:t>experiments</a:t>
            </a:r>
            <a:r>
              <a:rPr lang="fr-FR" sz="2000" dirty="0" smtClean="0"/>
              <a:t> on PRRX1 are </a:t>
            </a:r>
            <a:r>
              <a:rPr lang="fr-FR" sz="2000" dirty="0" err="1" smtClean="0"/>
              <a:t>ongoing</a:t>
            </a:r>
            <a:r>
              <a:rPr lang="fr-FR" sz="2000" dirty="0" smtClean="0"/>
              <a:t>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34815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47" grpId="0" animBg="1"/>
      <p:bldP spid="32" grpId="0" animBg="1"/>
      <p:bldP spid="46" grpId="0" animBg="1"/>
      <p:bldP spid="48" grpId="0" animBg="1"/>
      <p:bldP spid="49" grpId="0"/>
      <p:bldP spid="29" grpId="0" animBg="1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847" y="4672550"/>
            <a:ext cx="1533041" cy="38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675100" y="1181167"/>
            <a:ext cx="1305669" cy="1542247"/>
          </a:xfrm>
          <a:prstGeom prst="rect">
            <a:avLst/>
          </a:prstGeom>
          <a:ln w="12700"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4291" tIns="32146" rIns="64291" bIns="32146">
            <a:spAutoFit/>
          </a:bodyPr>
          <a:lstStyle/>
          <a:p>
            <a:pPr algn="ctr" defTabSz="535762">
              <a:defRPr/>
            </a:pPr>
            <a:r>
              <a:rPr lang="fr-FR" sz="1200" b="1" dirty="0" smtClean="0">
                <a:cs typeface="Arial" charset="0"/>
              </a:rPr>
              <a:t>PRRX1 </a:t>
            </a:r>
            <a:r>
              <a:rPr lang="fr-FR" sz="1200" b="1" dirty="0" err="1" smtClean="0">
                <a:cs typeface="Arial" charset="0"/>
              </a:rPr>
              <a:t>project</a:t>
            </a:r>
            <a:r>
              <a:rPr lang="fr-FR" sz="1200" b="1" dirty="0" smtClean="0">
                <a:cs typeface="Arial" charset="0"/>
              </a:rPr>
              <a:t>:</a:t>
            </a:r>
          </a:p>
          <a:p>
            <a:pPr algn="ctr" defTabSz="535762">
              <a:defRPr/>
            </a:pPr>
            <a:r>
              <a:rPr lang="fr-FR" sz="1200" i="1" dirty="0" smtClean="0">
                <a:cs typeface="Arial" charset="0"/>
              </a:rPr>
              <a:t>Dr A. </a:t>
            </a:r>
            <a:r>
              <a:rPr lang="fr-FR" sz="1200" i="1" dirty="0" err="1" smtClean="0">
                <a:cs typeface="Arial" charset="0"/>
              </a:rPr>
              <a:t>Mailleux</a:t>
            </a:r>
            <a:endParaRPr lang="fr-FR" sz="1200" i="1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>
                <a:cs typeface="Arial" charset="0"/>
              </a:rPr>
              <a:t>Dr A. Froidure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E</a:t>
            </a:r>
            <a:r>
              <a:rPr lang="fr-FR" sz="1200" dirty="0">
                <a:cs typeface="Arial" charset="0"/>
              </a:rPr>
              <a:t>. Marchal-Duval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M</a:t>
            </a:r>
            <a:r>
              <a:rPr lang="fr-FR" sz="1200" dirty="0">
                <a:cs typeface="Arial" charset="0"/>
              </a:rPr>
              <a:t>. </a:t>
            </a:r>
            <a:r>
              <a:rPr lang="fr-FR" sz="1200" dirty="0" smtClean="0">
                <a:cs typeface="Arial" charset="0"/>
              </a:rPr>
              <a:t>Jaillet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M. </a:t>
            </a:r>
            <a:r>
              <a:rPr lang="fr-FR" sz="1200" dirty="0" err="1" smtClean="0">
                <a:cs typeface="Arial" charset="0"/>
              </a:rPr>
              <a:t>Ghanem</a:t>
            </a:r>
            <a:endParaRPr lang="fr-FR" sz="1200" dirty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L. </a:t>
            </a:r>
            <a:r>
              <a:rPr lang="fr-FR" sz="1200" dirty="0" err="1" smtClean="0">
                <a:cs typeface="Arial" charset="0"/>
              </a:rPr>
              <a:t>Giersh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A. Joannes</a:t>
            </a:r>
            <a:endParaRPr lang="fr-FR" sz="1200" dirty="0"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0" y="2723414"/>
            <a:ext cx="2655871" cy="172691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4291" tIns="32146" rIns="64291" bIns="32146">
            <a:spAutoFit/>
          </a:bodyPr>
          <a:lstStyle/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M</a:t>
            </a:r>
            <a:r>
              <a:rPr lang="fr-FR" sz="1200" dirty="0">
                <a:cs typeface="Arial" charset="0"/>
              </a:rPr>
              <a:t>. Garnier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M. </a:t>
            </a:r>
            <a:r>
              <a:rPr lang="fr-FR" sz="1200" dirty="0" err="1" smtClean="0">
                <a:cs typeface="Arial" charset="0"/>
              </a:rPr>
              <a:t>Dehoux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C. Quesnel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R. Borie</a:t>
            </a:r>
            <a:endParaRPr lang="en-US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</a:t>
            </a:r>
            <a:r>
              <a:rPr lang="fr-FR" sz="1200" dirty="0">
                <a:cs typeface="Arial" charset="0"/>
              </a:rPr>
              <a:t>A. </a:t>
            </a:r>
            <a:r>
              <a:rPr lang="fr-FR" sz="1200" dirty="0" err="1">
                <a:cs typeface="Arial" charset="0"/>
              </a:rPr>
              <a:t>Justet</a:t>
            </a:r>
            <a:endParaRPr lang="fr-FR" sz="1200" dirty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J. W. </a:t>
            </a:r>
            <a:r>
              <a:rPr lang="fr-FR" sz="1200" dirty="0" err="1" smtClean="0">
                <a:cs typeface="Arial" charset="0"/>
              </a:rPr>
              <a:t>Duitman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A. </a:t>
            </a:r>
            <a:r>
              <a:rPr lang="fr-FR" sz="1200" dirty="0" err="1" smtClean="0">
                <a:cs typeface="Arial" charset="0"/>
              </a:rPr>
              <a:t>Menou</a:t>
            </a:r>
            <a:endParaRPr lang="fr-FR" sz="1200" dirty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>
                <a:cs typeface="Arial" charset="0"/>
              </a:rPr>
              <a:t>P. </a:t>
            </a:r>
            <a:r>
              <a:rPr lang="fr-FR" sz="1200" dirty="0" err="1">
                <a:cs typeface="Arial" charset="0"/>
              </a:rPr>
              <a:t>Flajolet</a:t>
            </a:r>
            <a:endParaRPr lang="fr-FR" sz="1200" dirty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>
                <a:cs typeface="Arial" charset="0"/>
              </a:rPr>
              <a:t>S. </a:t>
            </a:r>
            <a:r>
              <a:rPr lang="fr-FR" sz="1200" dirty="0" err="1">
                <a:cs typeface="Arial" charset="0"/>
              </a:rPr>
              <a:t>Moog</a:t>
            </a:r>
            <a:r>
              <a:rPr lang="fr-FR" sz="1200" dirty="0">
                <a:cs typeface="Arial" charset="0"/>
              </a:rPr>
              <a:t> </a:t>
            </a:r>
            <a:endParaRPr lang="fr-FR" sz="1200" dirty="0" smtClean="0"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488130" y="1362828"/>
            <a:ext cx="2655870" cy="249635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4291" tIns="32146" rIns="64291" bIns="32146">
            <a:spAutoFit/>
          </a:bodyPr>
          <a:lstStyle/>
          <a:p>
            <a:pPr algn="ctr" defTabSz="535762">
              <a:defRPr/>
            </a:pPr>
            <a:r>
              <a:rPr lang="fr-FR" sz="1400" b="1" i="1" dirty="0" smtClean="0">
                <a:cs typeface="Arial" charset="0"/>
              </a:rPr>
              <a:t>Bichat-Claude Bernard </a:t>
            </a:r>
            <a:r>
              <a:rPr lang="fr-FR" sz="1400" b="1" i="1" dirty="0" err="1" smtClean="0">
                <a:cs typeface="Arial" charset="0"/>
              </a:rPr>
              <a:t>Hospital</a:t>
            </a:r>
            <a:endParaRPr lang="fr-FR" sz="1400" b="1" i="1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b="1" dirty="0" smtClean="0">
                <a:cs typeface="Arial" charset="0"/>
              </a:rPr>
              <a:t>Chirurgie thoracique: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Prof. Y. </a:t>
            </a:r>
            <a:r>
              <a:rPr lang="fr-FR" sz="1200" dirty="0" err="1" smtClean="0">
                <a:cs typeface="Arial" charset="0"/>
              </a:rPr>
              <a:t>Castier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P. Mordant</a:t>
            </a:r>
          </a:p>
          <a:p>
            <a:pPr algn="ctr" defTabSz="535762">
              <a:defRPr/>
            </a:pPr>
            <a:r>
              <a:rPr lang="fr-FR" sz="1200" b="1" dirty="0" smtClean="0">
                <a:cs typeface="Arial" charset="0"/>
              </a:rPr>
              <a:t>Anatomopathologie: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C. </a:t>
            </a:r>
            <a:r>
              <a:rPr lang="fr-FR" sz="1200" dirty="0" err="1" smtClean="0">
                <a:cs typeface="Arial" charset="0"/>
              </a:rPr>
              <a:t>Danel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A. </a:t>
            </a:r>
            <a:r>
              <a:rPr lang="fr-FR" sz="1200" dirty="0" err="1" smtClean="0">
                <a:cs typeface="Arial" charset="0"/>
              </a:rPr>
              <a:t>Cazes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b="1" dirty="0" smtClean="0">
                <a:cs typeface="Arial" charset="0"/>
              </a:rPr>
              <a:t>Pneumologie A: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Prof. B. </a:t>
            </a:r>
            <a:r>
              <a:rPr lang="fr-FR" sz="1200" dirty="0" err="1" smtClean="0">
                <a:cs typeface="Arial" charset="0"/>
              </a:rPr>
              <a:t>Crestani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Prof. M. Aubier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Dr M-C </a:t>
            </a:r>
            <a:r>
              <a:rPr lang="fr-FR" sz="1200" dirty="0" err="1" smtClean="0">
                <a:cs typeface="Arial" charset="0"/>
              </a:rPr>
              <a:t>Dombret</a:t>
            </a:r>
            <a:endParaRPr lang="fr-FR" sz="1200" dirty="0" smtClean="0">
              <a:cs typeface="Arial" charset="0"/>
            </a:endParaRPr>
          </a:p>
          <a:p>
            <a:pPr algn="ctr" defTabSz="535762">
              <a:defRPr/>
            </a:pPr>
            <a:r>
              <a:rPr lang="fr-FR" sz="1200" b="1" dirty="0" smtClean="0">
                <a:cs typeface="Arial" charset="0"/>
              </a:rPr>
              <a:t>Pneumologie B:</a:t>
            </a:r>
          </a:p>
          <a:p>
            <a:pPr algn="ctr" defTabSz="535762">
              <a:defRPr/>
            </a:pPr>
            <a:r>
              <a:rPr lang="fr-FR" sz="1200" dirty="0" smtClean="0">
                <a:cs typeface="Arial" charset="0"/>
              </a:rPr>
              <a:t>Prof. H. Mal</a:t>
            </a:r>
            <a:endParaRPr lang="fr-FR" sz="1200" dirty="0">
              <a:cs typeface="Arial" charset="0"/>
            </a:endParaRPr>
          </a:p>
        </p:txBody>
      </p:sp>
      <p:pic>
        <p:nvPicPr>
          <p:cNvPr id="9218" name="Picture 2" descr="C:\Users\utilisateur\Dropbox\Photos\IMG_14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871" y="1194596"/>
            <a:ext cx="3832259" cy="287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331640" y="115927"/>
            <a:ext cx="6473122" cy="1015663"/>
          </a:xfrm>
          <a:prstGeom prst="rect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905" algn="ctr"/>
            <a:r>
              <a:rPr lang="en-US" sz="2000" b="1" dirty="0" err="1">
                <a:solidFill>
                  <a:schemeClr val="tx2"/>
                </a:solidFill>
                <a:cs typeface="Helvetica" charset="0"/>
                <a:sym typeface="Helvetica" charset="0"/>
              </a:rPr>
              <a:t>Inserm</a:t>
            </a:r>
            <a:r>
              <a:rPr lang="en-US" sz="2000" b="1" dirty="0">
                <a:solidFill>
                  <a:schemeClr val="tx2"/>
                </a:solidFill>
                <a:cs typeface="Helvetica" charset="0"/>
                <a:sym typeface="Helvetica" charset="0"/>
              </a:rPr>
              <a:t> U1152 – Team 3</a:t>
            </a:r>
          </a:p>
          <a:p>
            <a:pPr marL="27905" algn="ctr"/>
            <a:r>
              <a:rPr lang="en-US" sz="2000" b="1" i="1" dirty="0">
                <a:solidFill>
                  <a:schemeClr val="tx2"/>
                </a:solidFill>
                <a:cs typeface="Helvetica" charset="0"/>
                <a:sym typeface="Helvetica" charset="0"/>
              </a:rPr>
              <a:t>«Inflammation and lung </a:t>
            </a:r>
            <a:r>
              <a:rPr lang="en-US" sz="2000" b="1" i="1" dirty="0" err="1">
                <a:solidFill>
                  <a:schemeClr val="tx2"/>
                </a:solidFill>
                <a:cs typeface="Helvetica" charset="0"/>
                <a:sym typeface="Helvetica" charset="0"/>
              </a:rPr>
              <a:t>fibrogenesis</a:t>
            </a:r>
            <a:r>
              <a:rPr lang="en-US" sz="2000" b="1" i="1" dirty="0">
                <a:solidFill>
                  <a:schemeClr val="tx2"/>
                </a:solidFill>
                <a:cs typeface="Helvetica" charset="0"/>
                <a:sym typeface="Helvetica" charset="0"/>
              </a:rPr>
              <a:t>»</a:t>
            </a:r>
          </a:p>
          <a:p>
            <a:pPr marL="27905" algn="ctr"/>
            <a:r>
              <a:rPr lang="en-US" sz="2000" b="1" dirty="0">
                <a:cs typeface="Helvetica" charset="0"/>
                <a:sym typeface="Helvetica" charset="0"/>
              </a:rPr>
              <a:t>Prof. Bruno </a:t>
            </a:r>
            <a:r>
              <a:rPr lang="en-US" sz="2000" b="1" dirty="0" err="1" smtClean="0">
                <a:cs typeface="Helvetica" charset="0"/>
                <a:sym typeface="Helvetica" charset="0"/>
              </a:rPr>
              <a:t>Crestani</a:t>
            </a:r>
            <a:endParaRPr lang="en-US" sz="2000" b="1" dirty="0">
              <a:cs typeface="Helvetica" charset="0"/>
              <a:sym typeface="Helvetica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201" y="4076152"/>
            <a:ext cx="1957837" cy="409482"/>
          </a:xfrm>
          <a:prstGeom prst="rect">
            <a:avLst/>
          </a:prstGeom>
        </p:spPr>
      </p:pic>
      <p:pic>
        <p:nvPicPr>
          <p:cNvPr id="10" name="Picture 2" descr="Logo Ecole doctorale Gc2iD 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39"/>
          <a:stretch/>
        </p:blipFill>
        <p:spPr bwMode="auto">
          <a:xfrm>
            <a:off x="3626117" y="4596144"/>
            <a:ext cx="94588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666" y="4076151"/>
            <a:ext cx="1098334" cy="40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29" y="4589626"/>
            <a:ext cx="1064486" cy="43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https://upload.wikimedia.org/wikipedia/fr/a/af/Logo_chancellerie_des_universit%C3%A9s_de_paris_nb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757" y="4280892"/>
            <a:ext cx="670651" cy="75194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74" name="Picture 2" descr="C:\Users\FROIDURE\Dropbox\Scientific societies, CME credits\logo BVP-SBP 2 - kopi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51095"/>
            <a:ext cx="2808312" cy="5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0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200" dirty="0" err="1" smtClean="0">
                <a:solidFill>
                  <a:schemeClr val="tx2"/>
                </a:solidFill>
              </a:rPr>
              <a:t>Disclosure</a:t>
            </a:r>
            <a:r>
              <a:rPr lang="fr-FR" sz="3200" dirty="0" smtClean="0">
                <a:solidFill>
                  <a:schemeClr val="tx2"/>
                </a:solidFill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</a:rPr>
              <a:t>statement</a:t>
            </a: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2400" dirty="0" smtClean="0"/>
          </a:p>
          <a:p>
            <a:pPr marL="0" indent="0" algn="ctr">
              <a:buNone/>
            </a:pPr>
            <a:r>
              <a:rPr lang="fr-FR" sz="2400" dirty="0" smtClean="0"/>
              <a:t>I have no </a:t>
            </a:r>
            <a:r>
              <a:rPr lang="fr-FR" sz="2400" dirty="0" err="1" smtClean="0"/>
              <a:t>conflict</a:t>
            </a:r>
            <a:r>
              <a:rPr lang="fr-FR" sz="2400" dirty="0" smtClean="0"/>
              <a:t> of </a:t>
            </a:r>
            <a:r>
              <a:rPr lang="fr-FR" sz="2400" dirty="0" err="1" smtClean="0"/>
              <a:t>interest</a:t>
            </a:r>
            <a:r>
              <a:rPr lang="fr-FR" sz="2400" dirty="0" smtClean="0"/>
              <a:t> </a:t>
            </a:r>
          </a:p>
          <a:p>
            <a:pPr marL="0" indent="0" algn="ctr">
              <a:buNone/>
            </a:pPr>
            <a:r>
              <a:rPr lang="fr-FR" sz="2400" dirty="0" smtClean="0"/>
              <a:t>to </a:t>
            </a:r>
            <a:r>
              <a:rPr lang="fr-FR" sz="2400" dirty="0" err="1" smtClean="0"/>
              <a:t>disclose</a:t>
            </a:r>
            <a:r>
              <a:rPr lang="fr-FR" sz="2400" dirty="0" smtClean="0"/>
              <a:t> in relation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</a:t>
            </a:r>
            <a:r>
              <a:rPr lang="fr-FR" sz="2400" dirty="0" err="1" smtClean="0"/>
              <a:t>presented</a:t>
            </a:r>
            <a:r>
              <a:rPr lang="fr-FR" sz="2400" dirty="0" smtClean="0"/>
              <a:t> </a:t>
            </a:r>
            <a:r>
              <a:rPr lang="fr-FR" sz="2400" dirty="0" err="1" smtClean="0"/>
              <a:t>work</a:t>
            </a:r>
            <a:r>
              <a:rPr lang="fr-FR" sz="2400" dirty="0" smtClean="0"/>
              <a:t>.</a:t>
            </a:r>
          </a:p>
          <a:p>
            <a:pPr marL="0" indent="0" algn="ctr">
              <a:buNone/>
            </a:pPr>
            <a:endParaRPr lang="fr-FR" sz="2400" dirty="0" smtClean="0"/>
          </a:p>
          <a:p>
            <a:pPr marL="0" indent="0" algn="ctr">
              <a:buNone/>
            </a:pPr>
            <a:endParaRPr lang="fr-FR" sz="2400" dirty="0"/>
          </a:p>
          <a:p>
            <a:pPr marL="0" indent="0" algn="ctr">
              <a:buNone/>
            </a:pPr>
            <a:r>
              <a:rPr lang="fr-FR" sz="2400" dirty="0" smtClean="0"/>
              <a:t>I have been </a:t>
            </a:r>
            <a:r>
              <a:rPr lang="fr-FR" sz="2400" dirty="0" err="1" smtClean="0"/>
              <a:t>supported</a:t>
            </a:r>
            <a:r>
              <a:rPr lang="fr-FR" sz="2400" dirty="0" smtClean="0"/>
              <a:t> by </a:t>
            </a:r>
          </a:p>
          <a:p>
            <a:pPr marL="0" indent="0" algn="ctr">
              <a:buNone/>
            </a:pPr>
            <a:r>
              <a:rPr lang="fr-FR" sz="2400" dirty="0" smtClean="0"/>
              <a:t>a joint ERS/EMBO lon</a:t>
            </a:r>
            <a:r>
              <a:rPr lang="fr-FR" sz="2400" dirty="0"/>
              <a:t>g</a:t>
            </a:r>
            <a:r>
              <a:rPr lang="fr-FR" sz="2400" dirty="0" smtClean="0"/>
              <a:t>-</a:t>
            </a:r>
            <a:r>
              <a:rPr lang="fr-FR" sz="2400" dirty="0" err="1" smtClean="0"/>
              <a:t>term</a:t>
            </a:r>
            <a:r>
              <a:rPr lang="fr-FR" sz="2400" dirty="0" smtClean="0"/>
              <a:t> </a:t>
            </a:r>
            <a:r>
              <a:rPr lang="fr-FR" sz="2400" dirty="0" err="1" smtClean="0"/>
              <a:t>research</a:t>
            </a:r>
            <a:r>
              <a:rPr lang="fr-FR" sz="2400" dirty="0" smtClean="0"/>
              <a:t> </a:t>
            </a:r>
            <a:r>
              <a:rPr lang="fr-FR" sz="2400" dirty="0" err="1" smtClean="0"/>
              <a:t>fellowship</a:t>
            </a:r>
            <a:r>
              <a:rPr lang="fr-FR" sz="2400" dirty="0" smtClean="0"/>
              <a:t>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6833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7"/>
          <p:cNvSpPr txBox="1">
            <a:spLocks noChangeArrowheads="1"/>
          </p:cNvSpPr>
          <p:nvPr/>
        </p:nvSpPr>
        <p:spPr bwMode="auto">
          <a:xfrm>
            <a:off x="7918441" y="2466083"/>
            <a:ext cx="160658" cy="401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5408081" y="4838114"/>
            <a:ext cx="2178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dirty="0" err="1"/>
              <a:t>Tumaru</a:t>
            </a:r>
            <a:r>
              <a:rPr lang="fr-FR" sz="1050" dirty="0"/>
              <a:t> et al. </a:t>
            </a:r>
            <a:r>
              <a:rPr lang="fr-FR" sz="1050" i="1" dirty="0" err="1"/>
              <a:t>Nucleic</a:t>
            </a:r>
            <a:r>
              <a:rPr lang="fr-FR" sz="1050" i="1" dirty="0"/>
              <a:t> </a:t>
            </a:r>
            <a:r>
              <a:rPr lang="fr-FR" sz="1050" i="1" dirty="0" err="1"/>
              <a:t>Acids</a:t>
            </a:r>
            <a:r>
              <a:rPr lang="fr-FR" sz="1050" i="1" dirty="0"/>
              <a:t> </a:t>
            </a:r>
            <a:r>
              <a:rPr lang="fr-FR" sz="1050" i="1" dirty="0" err="1"/>
              <a:t>Res</a:t>
            </a:r>
            <a:r>
              <a:rPr lang="fr-FR" sz="1050" i="1" dirty="0"/>
              <a:t> </a:t>
            </a:r>
            <a:r>
              <a:rPr lang="fr-FR" sz="1050" dirty="0"/>
              <a:t>2014</a:t>
            </a:r>
          </a:p>
        </p:txBody>
      </p:sp>
      <p:sp>
        <p:nvSpPr>
          <p:cNvPr id="177" name="ZoneTexte 176"/>
          <p:cNvSpPr txBox="1"/>
          <p:nvPr/>
        </p:nvSpPr>
        <p:spPr>
          <a:xfrm>
            <a:off x="144301" y="3737813"/>
            <a:ext cx="4464496" cy="1354217"/>
          </a:xfrm>
          <a:prstGeom prst="rect">
            <a:avLst/>
          </a:prstGeom>
          <a:ln w="127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dirty="0" smtClean="0"/>
              <a:t>In silico </a:t>
            </a:r>
            <a:r>
              <a:rPr lang="fr-FR" dirty="0" smtClean="0"/>
              <a:t>data </a:t>
            </a:r>
            <a:r>
              <a:rPr lang="fr-FR" dirty="0" err="1" smtClean="0"/>
              <a:t>mining</a:t>
            </a: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i="1" dirty="0" smtClean="0"/>
              <a:t>PRRX1</a:t>
            </a:r>
            <a:r>
              <a:rPr lang="fr-FR" sz="1600" dirty="0" smtClean="0"/>
              <a:t> </a:t>
            </a:r>
            <a:r>
              <a:rPr lang="fr-FR" sz="1600" dirty="0" err="1" smtClean="0"/>
              <a:t>mRNA</a:t>
            </a:r>
            <a:r>
              <a:rPr lang="fr-FR" sz="1600" dirty="0" smtClean="0"/>
              <a:t>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overexpressed</a:t>
            </a:r>
            <a:r>
              <a:rPr lang="fr-FR" sz="1600" dirty="0" smtClean="0"/>
              <a:t> </a:t>
            </a:r>
            <a:r>
              <a:rPr lang="fr-FR" sz="1600" dirty="0"/>
              <a:t>in IPF </a:t>
            </a:r>
            <a:r>
              <a:rPr lang="fr-FR" sz="1600" dirty="0" err="1"/>
              <a:t>lungs</a:t>
            </a:r>
            <a:r>
              <a:rPr lang="fr-FR" sz="1600" dirty="0"/>
              <a:t> </a:t>
            </a:r>
            <a:endParaRPr lang="fr-FR" sz="1600" dirty="0" smtClean="0"/>
          </a:p>
          <a:p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        </a:t>
            </a:r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NCBI </a:t>
            </a:r>
            <a:r>
              <a:rPr lang="fr-FR" sz="1400" dirty="0" err="1">
                <a:solidFill>
                  <a:schemeClr val="bg1">
                    <a:lumMod val="50000"/>
                  </a:schemeClr>
                </a:solidFill>
              </a:rPr>
              <a:t>GeodataSet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 GSE412301)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i="1" dirty="0" smtClean="0"/>
              <a:t>PRRX1</a:t>
            </a:r>
            <a:r>
              <a:rPr lang="fr-FR" sz="1600" dirty="0" smtClean="0"/>
              <a:t> expression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linked</a:t>
            </a:r>
            <a:r>
              <a:rPr lang="fr-FR" sz="1600" dirty="0" smtClean="0"/>
              <a:t> to </a:t>
            </a:r>
            <a:r>
              <a:rPr lang="fr-FR" sz="1600" dirty="0"/>
              <a:t>« </a:t>
            </a:r>
            <a:r>
              <a:rPr lang="fr-FR" sz="1600" dirty="0" err="1"/>
              <a:t>rapid</a:t>
            </a:r>
            <a:r>
              <a:rPr lang="fr-FR" sz="1600" dirty="0"/>
              <a:t> </a:t>
            </a:r>
            <a:r>
              <a:rPr lang="fr-FR" sz="1600" dirty="0" err="1"/>
              <a:t>progressors</a:t>
            </a:r>
            <a:r>
              <a:rPr lang="fr-FR" sz="1600" dirty="0"/>
              <a:t> </a:t>
            </a:r>
            <a:r>
              <a:rPr lang="fr-FR" sz="1600" dirty="0" smtClean="0"/>
              <a:t>» 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fr-FR" sz="1400" dirty="0" err="1" smtClean="0">
                <a:solidFill>
                  <a:schemeClr val="bg1">
                    <a:lumMod val="50000"/>
                  </a:schemeClr>
                </a:solidFill>
              </a:rPr>
              <a:t>Selman</a:t>
            </a:r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et al. </a:t>
            </a:r>
            <a:r>
              <a:rPr lang="fr-FR" sz="1400" i="1" dirty="0" err="1">
                <a:solidFill>
                  <a:schemeClr val="bg1">
                    <a:lumMod val="50000"/>
                  </a:schemeClr>
                </a:solidFill>
              </a:rPr>
              <a:t>Plos</a:t>
            </a:r>
            <a:r>
              <a:rPr lang="fr-FR" sz="1400" i="1" dirty="0">
                <a:solidFill>
                  <a:schemeClr val="bg1">
                    <a:lumMod val="50000"/>
                  </a:schemeClr>
                </a:solidFill>
              </a:rPr>
              <a:t> One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0" name="Titre 17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2"/>
                </a:solidFill>
              </a:rPr>
              <a:t>PRRX1 and </a:t>
            </a:r>
            <a:r>
              <a:rPr lang="fr-FR" sz="2800" dirty="0" err="1" smtClean="0">
                <a:solidFill>
                  <a:schemeClr val="tx2"/>
                </a:solidFill>
              </a:rPr>
              <a:t>idiopathic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pulmonary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fibrosis</a:t>
            </a:r>
            <a:r>
              <a:rPr lang="fr-FR" sz="2800" dirty="0" smtClean="0">
                <a:solidFill>
                  <a:schemeClr val="tx2"/>
                </a:solidFill>
              </a:rPr>
              <a:t> (IPF)</a:t>
            </a:r>
            <a:endParaRPr lang="fr-FR" sz="2800" dirty="0"/>
          </a:p>
        </p:txBody>
      </p:sp>
      <p:graphicFrame>
        <p:nvGraphicFramePr>
          <p:cNvPr id="81" name="Diagramme 80"/>
          <p:cNvGraphicFramePr/>
          <p:nvPr>
            <p:extLst>
              <p:ext uri="{D42A27DB-BD31-4B8C-83A1-F6EECF244321}">
                <p14:modId xmlns:p14="http://schemas.microsoft.com/office/powerpoint/2010/main" val="881368367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5" name="Image 7" descr="PRRX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686" y="2066933"/>
            <a:ext cx="2034691" cy="27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292080" y="1051270"/>
            <a:ext cx="35259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 smtClean="0"/>
              <a:t>PRRX1 stands at the center </a:t>
            </a:r>
          </a:p>
          <a:p>
            <a:pPr algn="ctr"/>
            <a:r>
              <a:rPr lang="fr-FR" sz="2000" dirty="0" smtClean="0"/>
              <a:t>of a </a:t>
            </a:r>
            <a:r>
              <a:rPr lang="fr-FR" sz="2000" dirty="0" err="1" smtClean="0"/>
              <a:t>transcriptional</a:t>
            </a:r>
            <a:r>
              <a:rPr lang="fr-FR" sz="2000" dirty="0" smtClean="0"/>
              <a:t> network</a:t>
            </a:r>
          </a:p>
          <a:p>
            <a:pPr algn="ctr"/>
            <a:r>
              <a:rPr lang="fr-FR" sz="2000" dirty="0" err="1"/>
              <a:t>r</a:t>
            </a:r>
            <a:r>
              <a:rPr lang="fr-FR" sz="2000" dirty="0" err="1" smtClean="0"/>
              <a:t>egulating</a:t>
            </a:r>
            <a:r>
              <a:rPr lang="fr-FR" sz="2000" dirty="0" smtClean="0"/>
              <a:t> </a:t>
            </a:r>
            <a:r>
              <a:rPr lang="fr-FR" sz="2000" dirty="0" err="1" smtClean="0"/>
              <a:t>fibroblast</a:t>
            </a:r>
            <a:r>
              <a:rPr lang="fr-FR" sz="2000" dirty="0" smtClean="0"/>
              <a:t> </a:t>
            </a:r>
            <a:r>
              <a:rPr lang="fr-FR" sz="2000" dirty="0" err="1" smtClean="0"/>
              <a:t>phenotype</a:t>
            </a:r>
            <a:endParaRPr lang="fr-FR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1270"/>
            <a:ext cx="3673995" cy="255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167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/>
      <p:bldP spid="177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err="1">
                <a:solidFill>
                  <a:schemeClr val="tx2"/>
                </a:solidFill>
              </a:rPr>
              <a:t>Paired-related</a:t>
            </a:r>
            <a:r>
              <a:rPr lang="fr-FR" sz="2800" dirty="0">
                <a:solidFill>
                  <a:schemeClr val="tx2"/>
                </a:solidFill>
              </a:rPr>
              <a:t> </a:t>
            </a:r>
            <a:r>
              <a:rPr lang="fr-FR" sz="2800" dirty="0" err="1">
                <a:solidFill>
                  <a:schemeClr val="tx2"/>
                </a:solidFill>
              </a:rPr>
              <a:t>homeobox</a:t>
            </a:r>
            <a:r>
              <a:rPr lang="fr-FR" sz="2800" dirty="0">
                <a:solidFill>
                  <a:schemeClr val="tx2"/>
                </a:solidFill>
              </a:rPr>
              <a:t> </a:t>
            </a:r>
            <a:r>
              <a:rPr lang="fr-FR" sz="2800" dirty="0" err="1">
                <a:solidFill>
                  <a:schemeClr val="tx2"/>
                </a:solidFill>
              </a:rPr>
              <a:t>proteins</a:t>
            </a:r>
            <a:r>
              <a:rPr lang="fr-FR" sz="2800" dirty="0">
                <a:solidFill>
                  <a:schemeClr val="tx2"/>
                </a:solidFill>
              </a:rPr>
              <a:t> (PRRX</a:t>
            </a:r>
            <a:r>
              <a:rPr lang="fr-FR" sz="2800" dirty="0" smtClean="0">
                <a:solidFill>
                  <a:schemeClr val="tx2"/>
                </a:solidFill>
              </a:rPr>
              <a:t>) 1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5050904" cy="3943349"/>
          </a:xfrm>
        </p:spPr>
        <p:txBody>
          <a:bodyPr>
            <a:normAutofit fontScale="55000" lnSpcReduction="20000"/>
          </a:bodyPr>
          <a:lstStyle/>
          <a:p>
            <a:r>
              <a:rPr lang="en-US" sz="3600" i="1" dirty="0" smtClean="0"/>
              <a:t>PRRX1</a:t>
            </a:r>
            <a:r>
              <a:rPr lang="en-US" sz="3600" dirty="0" smtClean="0"/>
              <a:t> gene encodes for PRRX1a and PRRX1b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3600" dirty="0" smtClean="0"/>
          </a:p>
          <a:p>
            <a:r>
              <a:rPr lang="en-US" sz="3600" dirty="0" smtClean="0"/>
              <a:t>PRRX1 transcription factors are involved in mesenchymal cell fate during development</a:t>
            </a:r>
          </a:p>
          <a:p>
            <a:pPr lvl="1"/>
            <a:r>
              <a:rPr lang="en-US" sz="3300" i="1" dirty="0" smtClean="0"/>
              <a:t>Prrx1</a:t>
            </a:r>
            <a:r>
              <a:rPr lang="en-US" sz="3300" i="1" baseline="30000" dirty="0" smtClean="0"/>
              <a:t>-/-</a:t>
            </a:r>
            <a:r>
              <a:rPr lang="en-US" sz="3300" dirty="0" smtClean="0"/>
              <a:t> mice: </a:t>
            </a:r>
            <a:r>
              <a:rPr lang="en-US" sz="3300" dirty="0" err="1"/>
              <a:t>H</a:t>
            </a:r>
            <a:r>
              <a:rPr lang="en-US" sz="3300" dirty="0" err="1" smtClean="0"/>
              <a:t>ypoplastic</a:t>
            </a:r>
            <a:r>
              <a:rPr lang="en-US" sz="3300" dirty="0" smtClean="0"/>
              <a:t> lungs and vascular defects </a:t>
            </a:r>
            <a:r>
              <a:rPr lang="en-US" sz="29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2900" dirty="0" err="1" smtClean="0">
                <a:solidFill>
                  <a:schemeClr val="bg1">
                    <a:lumMod val="50000"/>
                  </a:schemeClr>
                </a:solidFill>
              </a:rPr>
              <a:t>Ihida</a:t>
            </a:r>
            <a:r>
              <a:rPr lang="en-US" sz="2900" dirty="0" smtClean="0">
                <a:solidFill>
                  <a:schemeClr val="bg1">
                    <a:lumMod val="50000"/>
                  </a:schemeClr>
                </a:solidFill>
              </a:rPr>
              <a:t>-Stansbury et al. </a:t>
            </a:r>
            <a:r>
              <a:rPr lang="en-US" sz="2900" i="1" dirty="0" err="1" smtClean="0">
                <a:solidFill>
                  <a:schemeClr val="bg1">
                    <a:lumMod val="50000"/>
                  </a:schemeClr>
                </a:solidFill>
              </a:rPr>
              <a:t>Circ</a:t>
            </a:r>
            <a:r>
              <a:rPr lang="en-US" sz="2900" i="1" dirty="0" smtClean="0">
                <a:solidFill>
                  <a:schemeClr val="bg1">
                    <a:lumMod val="50000"/>
                  </a:schemeClr>
                </a:solidFill>
              </a:rPr>
              <a:t> Res </a:t>
            </a:r>
            <a:r>
              <a:rPr lang="en-US" sz="2900" dirty="0" smtClean="0">
                <a:solidFill>
                  <a:schemeClr val="bg1">
                    <a:lumMod val="50000"/>
                  </a:schemeClr>
                </a:solidFill>
              </a:rPr>
              <a:t>2004)</a:t>
            </a:r>
            <a:endParaRPr lang="en-US" sz="3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3800" dirty="0" smtClean="0"/>
          </a:p>
          <a:p>
            <a:endParaRPr lang="en-US" sz="3800" dirty="0" smtClean="0"/>
          </a:p>
          <a:p>
            <a:r>
              <a:rPr lang="en-US" sz="3600" dirty="0" smtClean="0"/>
              <a:t>Aberrant PRRX1 expression in cancer is linked to cell migration and EMT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298" y="1141884"/>
            <a:ext cx="3817483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750" y="2931790"/>
            <a:ext cx="3598303" cy="135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535750" y="4289186"/>
            <a:ext cx="1867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 smtClean="0"/>
              <a:t>Pancreatic</a:t>
            </a:r>
            <a:r>
              <a:rPr lang="fr-FR" sz="1100" dirty="0" smtClean="0"/>
              <a:t> </a:t>
            </a:r>
            <a:r>
              <a:rPr lang="fr-FR" sz="1100" dirty="0" err="1" smtClean="0"/>
              <a:t>adenocarcinoma</a:t>
            </a:r>
            <a:r>
              <a:rPr lang="fr-FR" sz="1100" dirty="0" smtClean="0"/>
              <a:t>, </a:t>
            </a:r>
          </a:p>
          <a:p>
            <a:r>
              <a:rPr lang="fr-FR" sz="1100" dirty="0" err="1" smtClean="0"/>
              <a:t>Takano</a:t>
            </a:r>
            <a:r>
              <a:rPr lang="fr-FR" sz="1100" dirty="0" smtClean="0"/>
              <a:t> et al. </a:t>
            </a:r>
            <a:r>
              <a:rPr lang="fr-FR" sz="1100" i="1" dirty="0" err="1" smtClean="0"/>
              <a:t>Genes</a:t>
            </a:r>
            <a:r>
              <a:rPr lang="fr-FR" sz="1100" i="1" dirty="0" smtClean="0"/>
              <a:t> Dev </a:t>
            </a:r>
            <a:r>
              <a:rPr lang="fr-FR" sz="1100" dirty="0" smtClean="0"/>
              <a:t>2016</a:t>
            </a:r>
            <a:endParaRPr lang="fr-FR" sz="1100" dirty="0"/>
          </a:p>
        </p:txBody>
      </p:sp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1040183609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2862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err="1" smtClean="0">
                <a:solidFill>
                  <a:schemeClr val="tx2"/>
                </a:solidFill>
              </a:rPr>
              <a:t>Hypothesis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5566"/>
            <a:ext cx="8229600" cy="4104456"/>
          </a:xfrm>
        </p:spPr>
        <p:txBody>
          <a:bodyPr>
            <a:normAutofit/>
          </a:bodyPr>
          <a:lstStyle/>
          <a:p>
            <a:r>
              <a:rPr lang="fr-FR" sz="2400" dirty="0"/>
              <a:t>PRRX1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implicated</a:t>
            </a:r>
            <a:r>
              <a:rPr lang="fr-FR" sz="2400" dirty="0"/>
              <a:t> in IPF </a:t>
            </a:r>
            <a:r>
              <a:rPr lang="fr-FR" sz="2400" dirty="0" err="1"/>
              <a:t>development</a:t>
            </a:r>
            <a:r>
              <a:rPr lang="fr-FR" sz="2400" dirty="0"/>
              <a:t> and progression</a:t>
            </a:r>
          </a:p>
          <a:p>
            <a:r>
              <a:rPr lang="fr-FR" sz="2400" dirty="0"/>
              <a:t>PRRX1 </a:t>
            </a:r>
            <a:r>
              <a:rPr lang="fr-FR" sz="2400" dirty="0" err="1"/>
              <a:t>modulates</a:t>
            </a:r>
            <a:r>
              <a:rPr lang="fr-FR" sz="2400" dirty="0"/>
              <a:t> </a:t>
            </a:r>
            <a:r>
              <a:rPr lang="fr-FR" sz="2400" dirty="0" err="1"/>
              <a:t>fibroblast</a:t>
            </a:r>
            <a:r>
              <a:rPr lang="fr-FR" sz="2400" dirty="0"/>
              <a:t> </a:t>
            </a:r>
            <a:r>
              <a:rPr lang="fr-FR" sz="2400" dirty="0" err="1"/>
              <a:t>phenotype</a:t>
            </a:r>
            <a:r>
              <a:rPr lang="fr-FR" sz="2400" dirty="0"/>
              <a:t> in IPF</a:t>
            </a:r>
          </a:p>
          <a:p>
            <a:pPr marL="0" indent="0"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Objectives</a:t>
            </a:r>
            <a:endParaRPr lang="fr-FR" sz="2800" dirty="0">
              <a:solidFill>
                <a:schemeClr val="tx2"/>
              </a:solidFill>
            </a:endParaRPr>
          </a:p>
          <a:p>
            <a:r>
              <a:rPr lang="en-US" sz="2400" dirty="0"/>
              <a:t>To confirm PRRX1 expression in </a:t>
            </a:r>
            <a:r>
              <a:rPr lang="en-US" sz="2400" dirty="0" smtClean="0"/>
              <a:t>IPF lung samples </a:t>
            </a:r>
            <a:br>
              <a:rPr lang="en-US" sz="2400" dirty="0" smtClean="0"/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(slices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homogenates and fibroblast biobank)</a:t>
            </a:r>
          </a:p>
          <a:p>
            <a:r>
              <a:rPr lang="en-US" sz="2400" dirty="0"/>
              <a:t>To study PRRX1 effect on fibroblast phenotype and function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(loss/gain of function experiments)</a:t>
            </a:r>
          </a:p>
          <a:p>
            <a:r>
              <a:rPr lang="en-US" sz="2400" dirty="0" smtClean="0"/>
              <a:t>To </a:t>
            </a:r>
            <a:r>
              <a:rPr lang="en-US" sz="2400" dirty="0"/>
              <a:t>decipher PRRX1 regulation by </a:t>
            </a:r>
            <a:r>
              <a:rPr lang="en-US" sz="2400" dirty="0" smtClean="0"/>
              <a:t>microenvironment </a:t>
            </a:r>
            <a:br>
              <a:rPr lang="en-US" sz="2400" dirty="0" smtClean="0"/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vitro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stimulations)</a:t>
            </a:r>
          </a:p>
          <a:p>
            <a:endParaRPr lang="fr-FR" sz="2400" dirty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542226392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043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3" name="Picture 99" descr="C:\Users\utilisateur\Dropbox\Travaux en cours\IHC-PRRX1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16" y="3133043"/>
            <a:ext cx="3155020" cy="188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2800" dirty="0" smtClean="0">
                <a:solidFill>
                  <a:schemeClr val="tx2"/>
                </a:solidFill>
              </a:rPr>
              <a:t>PRRX1 expression in IPF </a:t>
            </a:r>
            <a:r>
              <a:rPr lang="fr-FR" sz="2800" dirty="0" err="1" smtClean="0">
                <a:solidFill>
                  <a:schemeClr val="tx2"/>
                </a:solidFill>
              </a:rPr>
              <a:t>lung</a:t>
            </a:r>
            <a:r>
              <a:rPr lang="fr-FR" sz="2800" dirty="0" smtClean="0">
                <a:solidFill>
                  <a:schemeClr val="tx2"/>
                </a:solidFill>
              </a:rPr>
              <a:t> and </a:t>
            </a:r>
            <a:r>
              <a:rPr lang="fr-FR" sz="2800" dirty="0" err="1" smtClean="0">
                <a:solidFill>
                  <a:schemeClr val="tx2"/>
                </a:solidFill>
              </a:rPr>
              <a:t>fibroblasts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457200" y="915566"/>
            <a:ext cx="4040188" cy="479822"/>
          </a:xfrm>
        </p:spPr>
        <p:txBody>
          <a:bodyPr>
            <a:normAutofit fontScale="85000" lnSpcReduction="10000"/>
          </a:bodyPr>
          <a:lstStyle/>
          <a:p>
            <a:r>
              <a:rPr lang="fr-FR" dirty="0" err="1" smtClean="0"/>
              <a:t>Human</a:t>
            </a:r>
            <a:r>
              <a:rPr lang="fr-FR" dirty="0" smtClean="0"/>
              <a:t> </a:t>
            </a:r>
            <a:r>
              <a:rPr lang="fr-FR" dirty="0" err="1" smtClean="0"/>
              <a:t>lung</a:t>
            </a:r>
            <a:r>
              <a:rPr lang="fr-FR" dirty="0" smtClean="0"/>
              <a:t> </a:t>
            </a:r>
            <a:r>
              <a:rPr lang="fr-FR" dirty="0" err="1" smtClean="0"/>
              <a:t>homogenates</a:t>
            </a:r>
            <a:r>
              <a:rPr lang="fr-FR" dirty="0" smtClean="0"/>
              <a:t> and slices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3"/>
          </p:nvPr>
        </p:nvSpPr>
        <p:spPr>
          <a:xfrm>
            <a:off x="4645028" y="915566"/>
            <a:ext cx="4041775" cy="479822"/>
          </a:xfrm>
        </p:spPr>
        <p:txBody>
          <a:bodyPr>
            <a:normAutofit/>
          </a:bodyPr>
          <a:lstStyle/>
          <a:p>
            <a:pPr algn="ctr"/>
            <a:r>
              <a:rPr lang="fr-FR" sz="2000" dirty="0" err="1" smtClean="0"/>
              <a:t>Primary</a:t>
            </a:r>
            <a:r>
              <a:rPr lang="fr-FR" sz="2000" dirty="0" smtClean="0"/>
              <a:t> </a:t>
            </a:r>
            <a:r>
              <a:rPr lang="fr-FR" sz="2000" dirty="0" err="1" smtClean="0"/>
              <a:t>human</a:t>
            </a:r>
            <a:r>
              <a:rPr lang="fr-FR" sz="2000" dirty="0" smtClean="0"/>
              <a:t> </a:t>
            </a:r>
            <a:r>
              <a:rPr lang="fr-FR" sz="2000" dirty="0" err="1" smtClean="0"/>
              <a:t>lung</a:t>
            </a:r>
            <a:r>
              <a:rPr lang="fr-FR" sz="2000" dirty="0" smtClean="0"/>
              <a:t> </a:t>
            </a:r>
            <a:r>
              <a:rPr lang="fr-FR" sz="2000" dirty="0" err="1" smtClean="0"/>
              <a:t>fibroblasts</a:t>
            </a:r>
            <a:endParaRPr lang="fr-FR" sz="2000" dirty="0"/>
          </a:p>
        </p:txBody>
      </p:sp>
      <p:pic>
        <p:nvPicPr>
          <p:cNvPr id="9" name="Picture 5" descr="C:\Documents and Settings\utilisateur\Mes documents\Labo\Résultats &amp; Analyse\WB\3-Mars 2016\17.03.16\PRRX1 17.03.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0" t="48249" r="47540" b="14351"/>
          <a:stretch/>
        </p:blipFill>
        <p:spPr bwMode="auto">
          <a:xfrm rot="5400000">
            <a:off x="5855543" y="1338894"/>
            <a:ext cx="474316" cy="164394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270729" y="1575861"/>
            <a:ext cx="1638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Control</a:t>
            </a:r>
            <a:endParaRPr lang="fr-FR" sz="1600" dirty="0"/>
          </a:p>
        </p:txBody>
      </p:sp>
      <p:pic>
        <p:nvPicPr>
          <p:cNvPr id="11" name="Picture 5" descr="C:\Documents and Settings\utilisateur\Mes documents\Mes images\Screenpresso\GAPDH 17.03.16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5" t="35155" r="71608" b="49595"/>
          <a:stretch/>
        </p:blipFill>
        <p:spPr bwMode="auto">
          <a:xfrm rot="5400000">
            <a:off x="5959422" y="1761416"/>
            <a:ext cx="266558" cy="164394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Documents and Settings\utilisateur\Mes documents\Labo\Résultats &amp; Analyse\WB\3-Mars 2016\17.03.16\PRRX1 17.03.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9" t="47076" r="13172" b="15651"/>
          <a:stretch/>
        </p:blipFill>
        <p:spPr bwMode="auto">
          <a:xfrm rot="5400000">
            <a:off x="7620111" y="1341681"/>
            <a:ext cx="474317" cy="16383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7038083" y="1575861"/>
            <a:ext cx="1638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IPF</a:t>
            </a:r>
            <a:endParaRPr lang="fr-FR" sz="1600" dirty="0"/>
          </a:p>
        </p:txBody>
      </p:sp>
      <p:pic>
        <p:nvPicPr>
          <p:cNvPr id="16" name="Picture 5" descr="C:\Documents and Settings\utilisateur\Mes documents\Mes images\Screenpresso\GAPDH 17.03.16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0" t="38701" r="82257" b="46909"/>
          <a:stretch/>
        </p:blipFill>
        <p:spPr bwMode="auto">
          <a:xfrm rot="5400000">
            <a:off x="7724440" y="1763751"/>
            <a:ext cx="265657" cy="163837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4518601" y="1926888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PRRX1 </a:t>
            </a:r>
          </a:p>
          <a:p>
            <a:pPr algn="ctr"/>
            <a:r>
              <a:rPr lang="fr-FR" sz="1200" dirty="0" smtClean="0"/>
              <a:t>(27 kDa)</a:t>
            </a:r>
            <a:endParaRPr lang="fr-FR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480740" y="2355726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GAPDH</a:t>
            </a:r>
          </a:p>
          <a:p>
            <a:pPr algn="ctr"/>
            <a:r>
              <a:rPr lang="fr-FR" sz="1200" dirty="0" smtClean="0"/>
              <a:t>(37 kDa)</a:t>
            </a:r>
            <a:endParaRPr lang="fr-FR" sz="1200" dirty="0"/>
          </a:p>
        </p:txBody>
      </p:sp>
      <p:pic>
        <p:nvPicPr>
          <p:cNvPr id="23" name="Image 22" descr="fibro-xp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75" b="50000"/>
          <a:stretch/>
        </p:blipFill>
        <p:spPr>
          <a:xfrm>
            <a:off x="4959848" y="2984980"/>
            <a:ext cx="1921460" cy="1891026"/>
          </a:xfrm>
          <a:prstGeom prst="rect">
            <a:avLst/>
          </a:prstGeom>
        </p:spPr>
      </p:pic>
      <p:pic>
        <p:nvPicPr>
          <p:cNvPr id="24" name="Image 23" descr="fibro-xp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75" t="50000"/>
          <a:stretch/>
        </p:blipFill>
        <p:spPr>
          <a:xfrm>
            <a:off x="6899013" y="2975356"/>
            <a:ext cx="1921459" cy="1891026"/>
          </a:xfrm>
          <a:prstGeom prst="rect">
            <a:avLst/>
          </a:prstGeom>
        </p:spPr>
      </p:pic>
      <p:graphicFrame>
        <p:nvGraphicFramePr>
          <p:cNvPr id="25" name="Obje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177710"/>
              </p:ext>
            </p:extLst>
          </p:nvPr>
        </p:nvGraphicFramePr>
        <p:xfrm>
          <a:off x="34925" y="1275606"/>
          <a:ext cx="4722813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Prism Project" r:id="rId9" imgW="6336000" imgH="2556000" progId="Prism5.Document">
                  <p:embed/>
                </p:oleObj>
              </mc:Choice>
              <mc:Fallback>
                <p:oleObj name="Prism Project" r:id="rId9" imgW="6336000" imgH="255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1275606"/>
                        <a:ext cx="4722813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827584" y="3097292"/>
            <a:ext cx="1367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b="1" dirty="0" smtClean="0"/>
              <a:t>Control</a:t>
            </a:r>
            <a:endParaRPr lang="fr-FR" sz="16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2412887" y="3097292"/>
            <a:ext cx="1367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b="1" dirty="0" smtClean="0"/>
              <a:t>IPF</a:t>
            </a:r>
            <a:endParaRPr lang="fr-FR" sz="1600" b="1" dirty="0"/>
          </a:p>
        </p:txBody>
      </p:sp>
      <p:graphicFrame>
        <p:nvGraphicFramePr>
          <p:cNvPr id="22" name="Diagramme 21"/>
          <p:cNvGraphicFramePr/>
          <p:nvPr>
            <p:extLst>
              <p:ext uri="{D42A27DB-BD31-4B8C-83A1-F6EECF244321}">
                <p14:modId xmlns:p14="http://schemas.microsoft.com/office/powerpoint/2010/main" val="3762642978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827584" y="4743023"/>
            <a:ext cx="1367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PRRX1</a:t>
            </a:r>
            <a:endParaRPr lang="fr-FR" sz="1200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2411760" y="4743023"/>
            <a:ext cx="1367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PRRX1</a:t>
            </a:r>
            <a:endParaRPr lang="fr-FR" sz="12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8748464" y="1966069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1b</a:t>
            </a:r>
            <a:br>
              <a:rPr lang="fr-FR" sz="1200" dirty="0" smtClean="0"/>
            </a:br>
            <a:r>
              <a:rPr lang="fr-FR" sz="1200" dirty="0" smtClean="0"/>
              <a:t>1a</a:t>
            </a:r>
            <a:endParaRPr lang="fr-FR" sz="1200" dirty="0"/>
          </a:p>
        </p:txBody>
      </p:sp>
      <p:cxnSp>
        <p:nvCxnSpPr>
          <p:cNvPr id="17" name="Connecteur droit 16"/>
          <p:cNvCxnSpPr/>
          <p:nvPr/>
        </p:nvCxnSpPr>
        <p:spPr>
          <a:xfrm flipV="1">
            <a:off x="8604448" y="2104269"/>
            <a:ext cx="216024" cy="360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8604448" y="2247714"/>
            <a:ext cx="216024" cy="540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21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0" grpId="0"/>
      <p:bldP spid="15" grpId="0"/>
      <p:bldP spid="20" grpId="0"/>
      <p:bldP spid="21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2"/>
                </a:solidFill>
              </a:rPr>
              <a:t>PRRX1 </a:t>
            </a:r>
            <a:r>
              <a:rPr lang="fr-FR" sz="2800" dirty="0" err="1" smtClean="0">
                <a:solidFill>
                  <a:schemeClr val="tx2"/>
                </a:solidFill>
              </a:rPr>
              <a:t>modulates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fibroblast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differentiation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457200" y="987574"/>
            <a:ext cx="4040188" cy="479822"/>
          </a:xfrm>
        </p:spPr>
        <p:txBody>
          <a:bodyPr/>
          <a:lstStyle/>
          <a:p>
            <a:pPr algn="ctr"/>
            <a:r>
              <a:rPr lang="fr-FR" dirty="0" smtClean="0"/>
              <a:t>Control </a:t>
            </a:r>
            <a:r>
              <a:rPr lang="fr-FR" dirty="0" err="1" smtClean="0"/>
              <a:t>lung</a:t>
            </a:r>
            <a:r>
              <a:rPr lang="fr-FR" dirty="0" smtClean="0"/>
              <a:t> </a:t>
            </a:r>
            <a:r>
              <a:rPr lang="fr-FR" dirty="0" err="1" smtClean="0"/>
              <a:t>fibroblasts</a:t>
            </a:r>
            <a:endParaRPr lang="fr-FR" dirty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603060408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8"/>
          <a:srcRect l="50000" t="2464" r="1865" b="57285"/>
          <a:stretch/>
        </p:blipFill>
        <p:spPr>
          <a:xfrm>
            <a:off x="6516215" y="2140222"/>
            <a:ext cx="2444523" cy="2016224"/>
          </a:xfrm>
          <a:prstGeom prst="rect">
            <a:avLst/>
          </a:prstGeom>
          <a:ln>
            <a:noFill/>
          </a:ln>
        </p:spPr>
      </p:pic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770902"/>
              </p:ext>
            </p:extLst>
          </p:nvPr>
        </p:nvGraphicFramePr>
        <p:xfrm>
          <a:off x="0" y="1780703"/>
          <a:ext cx="4248150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3" name="Prism Project" r:id="rId9" imgW="4248000" imgH="2736000" progId="Prism5.Document">
                  <p:embed/>
                </p:oleObj>
              </mc:Choice>
              <mc:Fallback>
                <p:oleObj name="Prism Project" r:id="rId9" imgW="4248000" imgH="273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80703"/>
                        <a:ext cx="4248150" cy="273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272321"/>
              </p:ext>
            </p:extLst>
          </p:nvPr>
        </p:nvGraphicFramePr>
        <p:xfrm>
          <a:off x="2051720" y="1780703"/>
          <a:ext cx="4248150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4" name="Prism Project" r:id="rId11" imgW="4248000" imgH="2736000" progId="Prism5.Document">
                  <p:embed/>
                </p:oleObj>
              </mc:Choice>
              <mc:Fallback>
                <p:oleObj name="Prism Project" r:id="rId11" imgW="4248000" imgH="273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780703"/>
                        <a:ext cx="4248150" cy="273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683523"/>
              </p:ext>
            </p:extLst>
          </p:nvPr>
        </p:nvGraphicFramePr>
        <p:xfrm>
          <a:off x="4049713" y="1781175"/>
          <a:ext cx="4248150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5" name="Prism Project" r:id="rId13" imgW="4248000" imgH="2736000" progId="Prism5.Document">
                  <p:embed/>
                </p:oleObj>
              </mc:Choice>
              <mc:Fallback>
                <p:oleObj name="Prism Project" r:id="rId13" imgW="4248000" imgH="273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9713" y="1781175"/>
                        <a:ext cx="4248150" cy="273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49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4021051352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2800" dirty="0">
                <a:solidFill>
                  <a:schemeClr val="tx2"/>
                </a:solidFill>
              </a:rPr>
              <a:t>PRRX1 </a:t>
            </a:r>
            <a:r>
              <a:rPr lang="fr-FR" sz="2800" dirty="0" err="1" smtClean="0">
                <a:solidFill>
                  <a:schemeClr val="tx2"/>
                </a:solidFill>
              </a:rPr>
              <a:t>does</a:t>
            </a:r>
            <a:r>
              <a:rPr lang="fr-FR" sz="2800" dirty="0" smtClean="0">
                <a:solidFill>
                  <a:schemeClr val="tx2"/>
                </a:solidFill>
              </a:rPr>
              <a:t> not affect IPF </a:t>
            </a:r>
            <a:r>
              <a:rPr lang="fr-FR" sz="2800" dirty="0" err="1">
                <a:solidFill>
                  <a:schemeClr val="tx2"/>
                </a:solidFill>
              </a:rPr>
              <a:t>fibroblast</a:t>
            </a:r>
            <a:r>
              <a:rPr lang="fr-FR" sz="2800" dirty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differentiation</a:t>
            </a:r>
            <a:endParaRPr lang="fr-BE" sz="28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8"/>
          <a:srcRect l="50000" t="49588" r="1575" b="8910"/>
          <a:stretch/>
        </p:blipFill>
        <p:spPr>
          <a:xfrm>
            <a:off x="6893748" y="2212751"/>
            <a:ext cx="2214756" cy="1872208"/>
          </a:xfrm>
          <a:prstGeom prst="rect">
            <a:avLst/>
          </a:prstGeom>
          <a:ln>
            <a:noFill/>
          </a:ln>
        </p:spPr>
      </p:pic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1430853"/>
              </p:ext>
            </p:extLst>
          </p:nvPr>
        </p:nvGraphicFramePr>
        <p:xfrm>
          <a:off x="-71438" y="1781175"/>
          <a:ext cx="4356101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0" name="Prism Project" r:id="rId9" imgW="4356000" imgH="2736000" progId="Prism5.Document">
                  <p:embed/>
                </p:oleObj>
              </mc:Choice>
              <mc:Fallback>
                <p:oleObj name="Prism Project" r:id="rId9" imgW="4356000" imgH="273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38" y="1781175"/>
                        <a:ext cx="4356101" cy="273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44940"/>
              </p:ext>
            </p:extLst>
          </p:nvPr>
        </p:nvGraphicFramePr>
        <p:xfrm>
          <a:off x="2051050" y="1781175"/>
          <a:ext cx="4356100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1" name="Prism Project" r:id="rId11" imgW="4356000" imgH="2736000" progId="Prism5.Document">
                  <p:embed/>
                </p:oleObj>
              </mc:Choice>
              <mc:Fallback>
                <p:oleObj name="Prism Project" r:id="rId11" imgW="4356000" imgH="273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1781175"/>
                        <a:ext cx="4356100" cy="273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405060"/>
              </p:ext>
            </p:extLst>
          </p:nvPr>
        </p:nvGraphicFramePr>
        <p:xfrm>
          <a:off x="4139952" y="1780703"/>
          <a:ext cx="4356100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2" name="Prism Project" r:id="rId13" imgW="4356000" imgH="2736000" progId="Prism5.Document">
                  <p:embed/>
                </p:oleObj>
              </mc:Choice>
              <mc:Fallback>
                <p:oleObj name="Prism Project" r:id="rId13" imgW="4356000" imgH="273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780703"/>
                        <a:ext cx="4356100" cy="273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Espace réservé du texte 8"/>
          <p:cNvSpPr txBox="1">
            <a:spLocks/>
          </p:cNvSpPr>
          <p:nvPr/>
        </p:nvSpPr>
        <p:spPr>
          <a:xfrm>
            <a:off x="457200" y="987574"/>
            <a:ext cx="4040188" cy="4798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400" b="1" dirty="0" smtClean="0"/>
              <a:t>IPF </a:t>
            </a:r>
            <a:r>
              <a:rPr lang="fr-FR" sz="2400" b="1" dirty="0" err="1" smtClean="0"/>
              <a:t>lung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fibroblasts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97935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2"/>
                </a:solidFill>
              </a:rPr>
              <a:t>PRRX1 </a:t>
            </a:r>
            <a:r>
              <a:rPr lang="fr-FR" sz="2800" dirty="0" err="1" smtClean="0">
                <a:solidFill>
                  <a:schemeClr val="tx2"/>
                </a:solidFill>
              </a:rPr>
              <a:t>promotes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fibroblast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survival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0" y="1851670"/>
            <a:ext cx="4568422" cy="479822"/>
          </a:xfrm>
        </p:spPr>
        <p:txBody>
          <a:bodyPr/>
          <a:lstStyle/>
          <a:p>
            <a:pPr algn="ctr"/>
            <a:r>
              <a:rPr lang="fr-FR" sz="2000" dirty="0" smtClean="0"/>
              <a:t>Control </a:t>
            </a:r>
            <a:r>
              <a:rPr lang="fr-FR" sz="2000" dirty="0" err="1" smtClean="0"/>
              <a:t>lung</a:t>
            </a:r>
            <a:r>
              <a:rPr lang="fr-FR" sz="2000" dirty="0" smtClean="0"/>
              <a:t> </a:t>
            </a:r>
            <a:r>
              <a:rPr lang="fr-FR" sz="2000" dirty="0" err="1" smtClean="0"/>
              <a:t>fibroblasts</a:t>
            </a:r>
            <a:endParaRPr lang="fr-FR" sz="20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568422" y="1851670"/>
            <a:ext cx="4575578" cy="479822"/>
          </a:xfrm>
        </p:spPr>
        <p:txBody>
          <a:bodyPr>
            <a:normAutofit/>
          </a:bodyPr>
          <a:lstStyle/>
          <a:p>
            <a:pPr algn="ctr"/>
            <a:r>
              <a:rPr lang="fr-FR" sz="2000" dirty="0" smtClean="0"/>
              <a:t>IPF </a:t>
            </a:r>
            <a:r>
              <a:rPr lang="fr-FR" sz="2000" dirty="0" err="1" smtClean="0"/>
              <a:t>lung</a:t>
            </a:r>
            <a:r>
              <a:rPr lang="fr-FR" sz="2000" dirty="0" smtClean="0"/>
              <a:t> </a:t>
            </a:r>
            <a:r>
              <a:rPr lang="fr-FR" sz="2000" dirty="0" err="1" smtClean="0"/>
              <a:t>fibroblasts</a:t>
            </a:r>
            <a:endParaRPr lang="fr-FR" sz="2000" dirty="0"/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2710743375"/>
              </p:ext>
            </p:extLst>
          </p:nvPr>
        </p:nvGraphicFramePr>
        <p:xfrm>
          <a:off x="0" y="0"/>
          <a:ext cx="9144000" cy="267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Connecteur droit avec flèche 7"/>
          <p:cNvCxnSpPr/>
          <p:nvPr/>
        </p:nvCxnSpPr>
        <p:spPr>
          <a:xfrm>
            <a:off x="1399431" y="1467496"/>
            <a:ext cx="5905295" cy="158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549106" y="1128942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h0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5432518" y="1128942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h48</a:t>
            </a:r>
            <a:endParaRPr lang="fr-FR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845830" y="1128942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h72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992358" y="1128942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h24</a:t>
            </a:r>
            <a:endParaRPr lang="fr-FR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039710" y="1128942"/>
            <a:ext cx="719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h</a:t>
            </a:r>
            <a:r>
              <a:rPr lang="fr-FR" sz="1600" dirty="0" smtClean="0"/>
              <a:t> -24</a:t>
            </a:r>
            <a:endParaRPr lang="fr-FR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11560" y="1491630"/>
            <a:ext cx="1656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Seeding</a:t>
            </a:r>
            <a:r>
              <a:rPr lang="fr-FR" sz="1400" dirty="0"/>
              <a:t> </a:t>
            </a:r>
            <a:r>
              <a:rPr lang="fr-FR" sz="1400" dirty="0" smtClean="0"/>
              <a:t>(200k </a:t>
            </a:r>
            <a:r>
              <a:rPr lang="fr-FR" sz="1400" dirty="0" err="1" smtClean="0"/>
              <a:t>cells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195759" y="1467496"/>
            <a:ext cx="1356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Transfection</a:t>
            </a:r>
            <a:endParaRPr lang="fr-FR" sz="1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455364" y="1464019"/>
            <a:ext cx="1356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Cell</a:t>
            </a:r>
            <a:r>
              <a:rPr lang="fr-FR" sz="1400" dirty="0" smtClean="0"/>
              <a:t> count</a:t>
            </a:r>
            <a:endParaRPr lang="fr-FR" sz="1400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837138" y="1151335"/>
            <a:ext cx="4467588" cy="0"/>
          </a:xfrm>
          <a:prstGeom prst="straightConnector1">
            <a:avLst/>
          </a:prstGeom>
          <a:ln w="19050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840230" y="84355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Serum</a:t>
            </a:r>
            <a:r>
              <a:rPr lang="fr-FR" sz="1400" dirty="0" smtClean="0"/>
              <a:t> </a:t>
            </a:r>
            <a:r>
              <a:rPr lang="fr-FR" sz="1400" dirty="0" err="1" smtClean="0"/>
              <a:t>starvation</a:t>
            </a:r>
            <a:endParaRPr lang="fr-FR" sz="1400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634499"/>
              </p:ext>
            </p:extLst>
          </p:nvPr>
        </p:nvGraphicFramePr>
        <p:xfrm>
          <a:off x="5145462" y="2211710"/>
          <a:ext cx="3421498" cy="2931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7" name="Prism Project" r:id="rId8" imgW="3276000" imgH="2808000" progId="Prism5.Document">
                  <p:embed/>
                </p:oleObj>
              </mc:Choice>
              <mc:Fallback>
                <p:oleObj name="Prism Project" r:id="rId8" imgW="3276000" imgH="2808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5462" y="2211710"/>
                        <a:ext cx="3421498" cy="29317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92327"/>
              </p:ext>
            </p:extLst>
          </p:nvPr>
        </p:nvGraphicFramePr>
        <p:xfrm>
          <a:off x="699886" y="2211710"/>
          <a:ext cx="3168650" cy="291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8" name="Prism Project" r:id="rId10" imgW="3168000" imgH="2916000" progId="Prism5.Document">
                  <p:embed/>
                </p:oleObj>
              </mc:Choice>
              <mc:Fallback>
                <p:oleObj name="Prism Project" r:id="rId10" imgW="3168000" imgH="2916000" progId="Prism5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886" y="2211710"/>
                        <a:ext cx="3168650" cy="2916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80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2200</TotalTime>
  <Words>648</Words>
  <Application>Microsoft Office PowerPoint</Application>
  <PresentationFormat>Affichage à l'écran (16:9)</PresentationFormat>
  <Paragraphs>206</Paragraphs>
  <Slides>16</Slides>
  <Notes>4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Calibri</vt:lpstr>
      <vt:lpstr>Helvetica</vt:lpstr>
      <vt:lpstr>Times New Roman</vt:lpstr>
      <vt:lpstr>Thème Office</vt:lpstr>
      <vt:lpstr>Prism Project</vt:lpstr>
      <vt:lpstr>Mesenchymal transcription factor PRRX1 A master regulator of IPF fibroblasts</vt:lpstr>
      <vt:lpstr>Disclosure statement</vt:lpstr>
      <vt:lpstr>PRRX1 and idiopathic pulmonary fibrosis (IPF)</vt:lpstr>
      <vt:lpstr>Paired-related homeobox proteins (PRRX) 1</vt:lpstr>
      <vt:lpstr>Hypothesis</vt:lpstr>
      <vt:lpstr>PRRX1 expression in IPF lung and fibroblasts</vt:lpstr>
      <vt:lpstr>PRRX1 modulates fibroblast differentiation</vt:lpstr>
      <vt:lpstr>PRRX1 does not affect IPF fibroblast differentiation</vt:lpstr>
      <vt:lpstr>PRRX1 promotes fibroblast survival</vt:lpstr>
      <vt:lpstr>Is PRRX1 expression modulated by extracellular matrix?</vt:lpstr>
      <vt:lpstr>PRRX1 is induced by IPF fibroblast-derived matrix</vt:lpstr>
      <vt:lpstr>PRRX1 induction by matrix is PDGF-dependent</vt:lpstr>
      <vt:lpstr>PRRX1 is modulated by matrix stiffness</vt:lpstr>
      <vt:lpstr>PRRX1 is modulated by Rho/ROCK and PGE2</vt:lpstr>
      <vt:lpstr>Conclusions: overview on PRRX1 in lung fibroblasts 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Mesenchyme associated transcriptor factor PRRX1 A key regulator of IPF fibroblasts?</dc:title>
  <dc:creator>utilisateur</dc:creator>
  <cp:lastModifiedBy>Antoine Froidure</cp:lastModifiedBy>
  <cp:revision>137</cp:revision>
  <dcterms:created xsi:type="dcterms:W3CDTF">2016-08-24T12:34:48Z</dcterms:created>
  <dcterms:modified xsi:type="dcterms:W3CDTF">2016-12-01T14:43:02Z</dcterms:modified>
</cp:coreProperties>
</file>