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94" r:id="rId5"/>
  </p:sldMasterIdLst>
  <p:notesMasterIdLst>
    <p:notesMasterId r:id="rId20"/>
  </p:notesMasterIdLst>
  <p:handoutMasterIdLst>
    <p:handoutMasterId r:id="rId21"/>
  </p:handoutMasterIdLst>
  <p:sldIdLst>
    <p:sldId id="326" r:id="rId6"/>
    <p:sldId id="550" r:id="rId7"/>
    <p:sldId id="551" r:id="rId8"/>
    <p:sldId id="351" r:id="rId9"/>
    <p:sldId id="333" r:id="rId10"/>
    <p:sldId id="556" r:id="rId11"/>
    <p:sldId id="546" r:id="rId12"/>
    <p:sldId id="334" r:id="rId13"/>
    <p:sldId id="343" r:id="rId14"/>
    <p:sldId id="545" r:id="rId15"/>
    <p:sldId id="347" r:id="rId16"/>
    <p:sldId id="344" r:id="rId17"/>
    <p:sldId id="349" r:id="rId18"/>
    <p:sldId id="33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A467"/>
    <a:srgbClr val="F5BFB2"/>
    <a:srgbClr val="527C2A"/>
    <a:srgbClr val="12002C"/>
    <a:srgbClr val="191A4F"/>
    <a:srgbClr val="BD9777"/>
    <a:srgbClr val="24234C"/>
    <a:srgbClr val="79E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AB0107-9B41-4AC1-985E-718ED5253187}" v="4" dt="2026-05-02T15:09:49.7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52" autoAdjust="0"/>
    <p:restoredTop sz="60244" autoAdjust="0"/>
  </p:normalViewPr>
  <p:slideViewPr>
    <p:cSldViewPr snapToGrid="0">
      <p:cViewPr varScale="1">
        <p:scale>
          <a:sx n="64" d="100"/>
          <a:sy n="64" d="100"/>
        </p:scale>
        <p:origin x="102" y="108"/>
      </p:cViewPr>
      <p:guideLst>
        <p:guide orient="horz" pos="2205"/>
        <p:guide pos="3840"/>
        <p:guide pos="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51" d="100"/>
          <a:sy n="151" d="100"/>
        </p:scale>
        <p:origin x="4640" y="200"/>
      </p:cViewPr>
      <p:guideLst/>
    </p:cSldViewPr>
  </p:notesViewPr>
  <p:gridSpacing cx="182880" cy="18288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Wardak" userId="982e107d-52f5-47f4-bd67-0a075db2448c" providerId="ADAL" clId="{5EEC6998-6983-4E93-98CB-39C06F0A188A}"/>
    <pc:docChg chg="custSel delSld modSld">
      <pc:chgData name="Daniel Wardak" userId="982e107d-52f5-47f4-bd67-0a075db2448c" providerId="ADAL" clId="{5EEC6998-6983-4E93-98CB-39C06F0A188A}" dt="2026-05-02T15:14:39.704" v="2879" actId="20577"/>
      <pc:docMkLst>
        <pc:docMk/>
      </pc:docMkLst>
      <pc:sldChg chg="del">
        <pc:chgData name="Daniel Wardak" userId="982e107d-52f5-47f4-bd67-0a075db2448c" providerId="ADAL" clId="{5EEC6998-6983-4E93-98CB-39C06F0A188A}" dt="2026-05-02T15:00:38.741" v="0" actId="47"/>
        <pc:sldMkLst>
          <pc:docMk/>
          <pc:sldMk cId="1422394523" sldId="288"/>
        </pc:sldMkLst>
      </pc:sldChg>
      <pc:sldChg chg="del">
        <pc:chgData name="Daniel Wardak" userId="982e107d-52f5-47f4-bd67-0a075db2448c" providerId="ADAL" clId="{5EEC6998-6983-4E93-98CB-39C06F0A188A}" dt="2026-05-02T15:00:38.741" v="0" actId="47"/>
        <pc:sldMkLst>
          <pc:docMk/>
          <pc:sldMk cId="997012213" sldId="327"/>
        </pc:sldMkLst>
      </pc:sldChg>
      <pc:sldChg chg="del">
        <pc:chgData name="Daniel Wardak" userId="982e107d-52f5-47f4-bd67-0a075db2448c" providerId="ADAL" clId="{5EEC6998-6983-4E93-98CB-39C06F0A188A}" dt="2026-05-02T15:00:38.741" v="0" actId="47"/>
        <pc:sldMkLst>
          <pc:docMk/>
          <pc:sldMk cId="728286517" sldId="328"/>
        </pc:sldMkLst>
      </pc:sldChg>
      <pc:sldChg chg="del">
        <pc:chgData name="Daniel Wardak" userId="982e107d-52f5-47f4-bd67-0a075db2448c" providerId="ADAL" clId="{5EEC6998-6983-4E93-98CB-39C06F0A188A}" dt="2026-05-02T15:00:38.741" v="0" actId="47"/>
        <pc:sldMkLst>
          <pc:docMk/>
          <pc:sldMk cId="3520515248" sldId="330"/>
        </pc:sldMkLst>
      </pc:sldChg>
      <pc:sldChg chg="modNotesTx">
        <pc:chgData name="Daniel Wardak" userId="982e107d-52f5-47f4-bd67-0a075db2448c" providerId="ADAL" clId="{5EEC6998-6983-4E93-98CB-39C06F0A188A}" dt="2026-05-02T15:14:39.704" v="2879" actId="20577"/>
        <pc:sldMkLst>
          <pc:docMk/>
          <pc:sldMk cId="2374118969" sldId="332"/>
        </pc:sldMkLst>
      </pc:sldChg>
      <pc:sldChg chg="modNotesTx">
        <pc:chgData name="Daniel Wardak" userId="982e107d-52f5-47f4-bd67-0a075db2448c" providerId="ADAL" clId="{5EEC6998-6983-4E93-98CB-39C06F0A188A}" dt="2026-05-02T15:04:15.351" v="724" actId="20577"/>
        <pc:sldMkLst>
          <pc:docMk/>
          <pc:sldMk cId="2610633463" sldId="333"/>
        </pc:sldMkLst>
      </pc:sldChg>
      <pc:sldChg chg="modNotesTx">
        <pc:chgData name="Daniel Wardak" userId="982e107d-52f5-47f4-bd67-0a075db2448c" providerId="ADAL" clId="{5EEC6998-6983-4E93-98CB-39C06F0A188A}" dt="2026-05-02T15:05:42.702" v="1165" actId="20577"/>
        <pc:sldMkLst>
          <pc:docMk/>
          <pc:sldMk cId="1160430112" sldId="334"/>
        </pc:sldMkLst>
      </pc:sldChg>
      <pc:sldChg chg="del">
        <pc:chgData name="Daniel Wardak" userId="982e107d-52f5-47f4-bd67-0a075db2448c" providerId="ADAL" clId="{5EEC6998-6983-4E93-98CB-39C06F0A188A}" dt="2026-05-02T15:00:38.741" v="0" actId="47"/>
        <pc:sldMkLst>
          <pc:docMk/>
          <pc:sldMk cId="2045223363" sldId="335"/>
        </pc:sldMkLst>
      </pc:sldChg>
      <pc:sldChg chg="del">
        <pc:chgData name="Daniel Wardak" userId="982e107d-52f5-47f4-bd67-0a075db2448c" providerId="ADAL" clId="{5EEC6998-6983-4E93-98CB-39C06F0A188A}" dt="2026-05-02T15:00:38.741" v="0" actId="47"/>
        <pc:sldMkLst>
          <pc:docMk/>
          <pc:sldMk cId="932797121" sldId="336"/>
        </pc:sldMkLst>
      </pc:sldChg>
      <pc:sldChg chg="del">
        <pc:chgData name="Daniel Wardak" userId="982e107d-52f5-47f4-bd67-0a075db2448c" providerId="ADAL" clId="{5EEC6998-6983-4E93-98CB-39C06F0A188A}" dt="2026-05-02T15:00:38.741" v="0" actId="47"/>
        <pc:sldMkLst>
          <pc:docMk/>
          <pc:sldMk cId="4073292240" sldId="337"/>
        </pc:sldMkLst>
      </pc:sldChg>
      <pc:sldChg chg="del">
        <pc:chgData name="Daniel Wardak" userId="982e107d-52f5-47f4-bd67-0a075db2448c" providerId="ADAL" clId="{5EEC6998-6983-4E93-98CB-39C06F0A188A}" dt="2026-05-02T15:00:38.741" v="0" actId="47"/>
        <pc:sldMkLst>
          <pc:docMk/>
          <pc:sldMk cId="3066387983" sldId="338"/>
        </pc:sldMkLst>
      </pc:sldChg>
      <pc:sldChg chg="del">
        <pc:chgData name="Daniel Wardak" userId="982e107d-52f5-47f4-bd67-0a075db2448c" providerId="ADAL" clId="{5EEC6998-6983-4E93-98CB-39C06F0A188A}" dt="2026-05-02T15:00:38.741" v="0" actId="47"/>
        <pc:sldMkLst>
          <pc:docMk/>
          <pc:sldMk cId="2580106072" sldId="340"/>
        </pc:sldMkLst>
      </pc:sldChg>
      <pc:sldChg chg="del">
        <pc:chgData name="Daniel Wardak" userId="982e107d-52f5-47f4-bd67-0a075db2448c" providerId="ADAL" clId="{5EEC6998-6983-4E93-98CB-39C06F0A188A}" dt="2026-05-02T15:00:38.741" v="0" actId="47"/>
        <pc:sldMkLst>
          <pc:docMk/>
          <pc:sldMk cId="694806485" sldId="342"/>
        </pc:sldMkLst>
      </pc:sldChg>
      <pc:sldChg chg="modNotesTx">
        <pc:chgData name="Daniel Wardak" userId="982e107d-52f5-47f4-bd67-0a075db2448c" providerId="ADAL" clId="{5EEC6998-6983-4E93-98CB-39C06F0A188A}" dt="2026-05-02T15:06:49.930" v="1435" actId="20577"/>
        <pc:sldMkLst>
          <pc:docMk/>
          <pc:sldMk cId="2080031042" sldId="343"/>
        </pc:sldMkLst>
      </pc:sldChg>
      <pc:sldChg chg="modNotesTx">
        <pc:chgData name="Daniel Wardak" userId="982e107d-52f5-47f4-bd67-0a075db2448c" providerId="ADAL" clId="{5EEC6998-6983-4E93-98CB-39C06F0A188A}" dt="2026-05-02T15:13:01.221" v="2364" actId="20577"/>
        <pc:sldMkLst>
          <pc:docMk/>
          <pc:sldMk cId="144025782" sldId="344"/>
        </pc:sldMkLst>
      </pc:sldChg>
      <pc:sldChg chg="del">
        <pc:chgData name="Daniel Wardak" userId="982e107d-52f5-47f4-bd67-0a075db2448c" providerId="ADAL" clId="{5EEC6998-6983-4E93-98CB-39C06F0A188A}" dt="2026-05-02T15:00:38.741" v="0" actId="47"/>
        <pc:sldMkLst>
          <pc:docMk/>
          <pc:sldMk cId="1575409564" sldId="346"/>
        </pc:sldMkLst>
      </pc:sldChg>
      <pc:sldChg chg="modNotesTx">
        <pc:chgData name="Daniel Wardak" userId="982e107d-52f5-47f4-bd67-0a075db2448c" providerId="ADAL" clId="{5EEC6998-6983-4E93-98CB-39C06F0A188A}" dt="2026-05-02T15:12:26.908" v="2265" actId="20577"/>
        <pc:sldMkLst>
          <pc:docMk/>
          <pc:sldMk cId="357631771" sldId="347"/>
        </pc:sldMkLst>
      </pc:sldChg>
      <pc:sldChg chg="del">
        <pc:chgData name="Daniel Wardak" userId="982e107d-52f5-47f4-bd67-0a075db2448c" providerId="ADAL" clId="{5EEC6998-6983-4E93-98CB-39C06F0A188A}" dt="2026-05-02T15:00:38.741" v="0" actId="47"/>
        <pc:sldMkLst>
          <pc:docMk/>
          <pc:sldMk cId="1242308552" sldId="348"/>
        </pc:sldMkLst>
      </pc:sldChg>
      <pc:sldChg chg="del">
        <pc:chgData name="Daniel Wardak" userId="982e107d-52f5-47f4-bd67-0a075db2448c" providerId="ADAL" clId="{5EEC6998-6983-4E93-98CB-39C06F0A188A}" dt="2026-05-02T15:00:38.741" v="0" actId="47"/>
        <pc:sldMkLst>
          <pc:docMk/>
          <pc:sldMk cId="2920247318" sldId="350"/>
        </pc:sldMkLst>
      </pc:sldChg>
      <pc:sldChg chg="modNotesTx">
        <pc:chgData name="Daniel Wardak" userId="982e107d-52f5-47f4-bd67-0a075db2448c" providerId="ADAL" clId="{5EEC6998-6983-4E93-98CB-39C06F0A188A}" dt="2026-05-02T15:03:52.922" v="617" actId="20577"/>
        <pc:sldMkLst>
          <pc:docMk/>
          <pc:sldMk cId="2417778762" sldId="351"/>
        </pc:sldMkLst>
      </pc:sldChg>
      <pc:sldChg chg="del">
        <pc:chgData name="Daniel Wardak" userId="982e107d-52f5-47f4-bd67-0a075db2448c" providerId="ADAL" clId="{5EEC6998-6983-4E93-98CB-39C06F0A188A}" dt="2026-05-02T15:00:38.741" v="0" actId="47"/>
        <pc:sldMkLst>
          <pc:docMk/>
          <pc:sldMk cId="432808031" sldId="504"/>
        </pc:sldMkLst>
      </pc:sldChg>
      <pc:sldChg chg="del">
        <pc:chgData name="Daniel Wardak" userId="982e107d-52f5-47f4-bd67-0a075db2448c" providerId="ADAL" clId="{5EEC6998-6983-4E93-98CB-39C06F0A188A}" dt="2026-05-02T15:00:38.741" v="0" actId="47"/>
        <pc:sldMkLst>
          <pc:docMk/>
          <pc:sldMk cId="3830897163" sldId="523"/>
        </pc:sldMkLst>
      </pc:sldChg>
      <pc:sldChg chg="del">
        <pc:chgData name="Daniel Wardak" userId="982e107d-52f5-47f4-bd67-0a075db2448c" providerId="ADAL" clId="{5EEC6998-6983-4E93-98CB-39C06F0A188A}" dt="2026-05-02T15:00:38.741" v="0" actId="47"/>
        <pc:sldMkLst>
          <pc:docMk/>
          <pc:sldMk cId="1439585248" sldId="544"/>
        </pc:sldMkLst>
      </pc:sldChg>
      <pc:sldChg chg="addSp modSp mod modNotesTx">
        <pc:chgData name="Daniel Wardak" userId="982e107d-52f5-47f4-bd67-0a075db2448c" providerId="ADAL" clId="{5EEC6998-6983-4E93-98CB-39C06F0A188A}" dt="2026-05-02T15:11:29.483" v="2018" actId="20577"/>
        <pc:sldMkLst>
          <pc:docMk/>
          <pc:sldMk cId="1330499300" sldId="545"/>
        </pc:sldMkLst>
        <pc:spChg chg="add mod">
          <ac:chgData name="Daniel Wardak" userId="982e107d-52f5-47f4-bd67-0a075db2448c" providerId="ADAL" clId="{5EEC6998-6983-4E93-98CB-39C06F0A188A}" dt="2026-05-02T15:10:10.267" v="1864" actId="1076"/>
          <ac:spMkLst>
            <pc:docMk/>
            <pc:sldMk cId="1330499300" sldId="545"/>
            <ac:spMk id="5" creationId="{F371C038-ADD8-E1C9-6898-69B42EEB34D1}"/>
          </ac:spMkLst>
        </pc:spChg>
        <pc:spChg chg="add mod">
          <ac:chgData name="Daniel Wardak" userId="982e107d-52f5-47f4-bd67-0a075db2448c" providerId="ADAL" clId="{5EEC6998-6983-4E93-98CB-39C06F0A188A}" dt="2026-05-02T15:09:41.654" v="1859"/>
          <ac:spMkLst>
            <pc:docMk/>
            <pc:sldMk cId="1330499300" sldId="545"/>
            <ac:spMk id="6" creationId="{DB29A635-6C10-FD19-0B6B-F25A1D495213}"/>
          </ac:spMkLst>
        </pc:spChg>
      </pc:sldChg>
      <pc:sldChg chg="modNotesTx">
        <pc:chgData name="Daniel Wardak" userId="982e107d-52f5-47f4-bd67-0a075db2448c" providerId="ADAL" clId="{5EEC6998-6983-4E93-98CB-39C06F0A188A}" dt="2026-05-02T15:05:04.072" v="1007" actId="20577"/>
        <pc:sldMkLst>
          <pc:docMk/>
          <pc:sldMk cId="3781312788" sldId="546"/>
        </pc:sldMkLst>
      </pc:sldChg>
      <pc:sldChg chg="modNotesTx">
        <pc:chgData name="Daniel Wardak" userId="982e107d-52f5-47f4-bd67-0a075db2448c" providerId="ADAL" clId="{5EEC6998-6983-4E93-98CB-39C06F0A188A}" dt="2026-05-02T15:02:10.059" v="187" actId="20577"/>
        <pc:sldMkLst>
          <pc:docMk/>
          <pc:sldMk cId="683098118" sldId="550"/>
        </pc:sldMkLst>
      </pc:sldChg>
      <pc:sldChg chg="modNotesTx">
        <pc:chgData name="Daniel Wardak" userId="982e107d-52f5-47f4-bd67-0a075db2448c" providerId="ADAL" clId="{5EEC6998-6983-4E93-98CB-39C06F0A188A}" dt="2026-05-02T15:03:11.322" v="447" actId="20577"/>
        <pc:sldMkLst>
          <pc:docMk/>
          <pc:sldMk cId="938396628" sldId="551"/>
        </pc:sldMkLst>
      </pc:sldChg>
      <pc:sldChg chg="del">
        <pc:chgData name="Daniel Wardak" userId="982e107d-52f5-47f4-bd67-0a075db2448c" providerId="ADAL" clId="{5EEC6998-6983-4E93-98CB-39C06F0A188A}" dt="2026-05-02T15:00:38.741" v="0" actId="47"/>
        <pc:sldMkLst>
          <pc:docMk/>
          <pc:sldMk cId="1666517986" sldId="553"/>
        </pc:sldMkLst>
      </pc:sldChg>
      <pc:sldChg chg="del">
        <pc:chgData name="Daniel Wardak" userId="982e107d-52f5-47f4-bd67-0a075db2448c" providerId="ADAL" clId="{5EEC6998-6983-4E93-98CB-39C06F0A188A}" dt="2026-05-02T15:00:38.741" v="0" actId="47"/>
        <pc:sldMkLst>
          <pc:docMk/>
          <pc:sldMk cId="802404074" sldId="555"/>
        </pc:sldMkLst>
      </pc:sldChg>
      <pc:sldChg chg="modNotesTx">
        <pc:chgData name="Daniel Wardak" userId="982e107d-52f5-47f4-bd67-0a075db2448c" providerId="ADAL" clId="{5EEC6998-6983-4E93-98CB-39C06F0A188A}" dt="2026-05-02T15:04:34.741" v="847" actId="20577"/>
        <pc:sldMkLst>
          <pc:docMk/>
          <pc:sldMk cId="3152133671" sldId="556"/>
        </pc:sldMkLst>
      </pc:sldChg>
      <pc:sldChg chg="del">
        <pc:chgData name="Daniel Wardak" userId="982e107d-52f5-47f4-bd67-0a075db2448c" providerId="ADAL" clId="{5EEC6998-6983-4E93-98CB-39C06F0A188A}" dt="2026-05-02T15:00:38.741" v="0" actId="47"/>
        <pc:sldMkLst>
          <pc:docMk/>
          <pc:sldMk cId="1558153882" sldId="55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dirty="0">
                <a:latin typeface="Arial" panose="020B0604020202020204" pitchFamily="34" charset="0"/>
              </a:rPr>
              <a:t>The University of Nottingham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0531B-8E68-4875-9FEA-AF3B15945AC5}" type="datetime1">
              <a:rPr lang="en-GB" smtClean="0">
                <a:latin typeface="Arial" panose="020B0604020202020204" pitchFamily="34" charset="0"/>
              </a:rPr>
              <a:t>02/05/2026</a:t>
            </a:fld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dirty="0">
                <a:latin typeface="Arial" panose="020B0604020202020204" pitchFamily="34" charset="0"/>
              </a:rPr>
              <a:t>Your Department Name etc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1DEDAF-6BFF-4ECB-9F4E-2D4AAE5E0143}" type="slidenum">
              <a:rPr lang="en-GB" smtClean="0">
                <a:latin typeface="Arial" panose="020B0604020202020204" pitchFamily="34" charset="0"/>
              </a:rPr>
              <a:t>‹#›</a:t>
            </a:fld>
            <a:endParaRPr lang="en-GB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66318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/>
              <a:t>The University of Nottingham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8A8746-EB99-4A98-B0AE-4F192B33BF32}" type="datetime1">
              <a:rPr lang="en-GB" smtClean="0"/>
              <a:t>02/05/2026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Your Department Name etc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4AF5A3-63BC-4A87-859D-8ED86BB4B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01821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GB"/>
              <a:t>The University of Nottingham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B8A8746-EB99-4A98-B0AE-4F192B33BF32}" type="datetime1">
              <a:rPr lang="en-GB" smtClean="0"/>
              <a:t>02/05/2026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Your Department Name etc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4AF5A3-63BC-4A87-859D-8ED86BB4B4B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6809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AF166-6CBA-307D-DC61-B510CCAB8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35491A-BFDE-A4B1-9E1E-2D7664A91E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1F2D5A-A61E-A57C-FA77-4FCCF59FE9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 that wraps up the first experiment, we showed that ZT has these structural differences that correlate with hydraulic behaviour. </a:t>
            </a:r>
          </a:p>
          <a:p>
            <a:r>
              <a:rPr lang="en-GB" dirty="0"/>
              <a:t>Innate reliance on herbicides, and coupled with evidence of reduced efficacy especially in mobile agrochemicals</a:t>
            </a:r>
          </a:p>
          <a:p>
            <a:endParaRPr lang="en-GB" dirty="0"/>
          </a:p>
          <a:p>
            <a:r>
              <a:rPr lang="en-GB" dirty="0"/>
              <a:t>Atrazine banned in EU but globally relevant - #2 applied #1 lost in </a:t>
            </a:r>
            <a:r>
              <a:rPr lang="en-GB" dirty="0" err="1"/>
              <a:t>americas</a:t>
            </a:r>
            <a:endParaRPr lang="en-GB" dirty="0"/>
          </a:p>
          <a:p>
            <a:r>
              <a:rPr lang="en-GB" dirty="0"/>
              <a:t>Formulation (way of packaging and delivering a chemical) used to improve efficacy?</a:t>
            </a:r>
          </a:p>
          <a:p>
            <a:r>
              <a:rPr lang="en-GB" dirty="0"/>
              <a:t>Tracked survival of weed species over time, alongside plant biomass and growth height</a:t>
            </a: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A869B9D3-5884-C2C1-78ED-3B0FE5262581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/>
              <a:t>The University of Nottingham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46B4D8-5D85-6901-D58F-3B1CD36E0B0E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3C3D59C-4ED2-4A78-B1C3-37A50B92AA09}" type="datetime1">
              <a:rPr lang="en-GB" smtClean="0"/>
              <a:t>02/05/2026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D236CC-2855-6660-B2DB-893422E9011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Your Department Name etc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DDE0BE-7D0A-B16C-1D4A-96E8D499CB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54AF5A3-63BC-4A87-859D-8ED86BB4B4B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131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1FFF0-C7FB-12E5-3E3F-595E75A56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A0A34B-A954-2009-28BF-170C7D1AFA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7F4A85-4B58-225A-EB19-42A0989A5E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Increasing concentration reduces plant survival, biomass and height.</a:t>
            </a:r>
          </a:p>
          <a:p>
            <a:r>
              <a:rPr lang="en-GB" dirty="0"/>
              <a:t>Higher plant growth traits in ZT</a:t>
            </a: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F10205A8-56A3-48D4-D730-AC931651E0CD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/>
              <a:t>The University of Nottingham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3F5387-EB69-88DB-D4C1-E66C104FE4FB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75F3654-5CBD-410F-BA5C-D8372726F131}" type="datetime1">
              <a:rPr lang="en-GB" smtClean="0"/>
              <a:t>02/05/2026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A907BB-1B3B-ADDC-E506-4951844742E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Your Department Name etc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D82ACD-46AD-5A1F-961B-2157808DC5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54AF5A3-63BC-4A87-859D-8ED86BB4B4B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0250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41896-F8B6-202F-9851-94C1FA408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C54752-1A32-A280-23B2-348F43170E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9144AF-1F24-0C49-9A5F-58AB47F0CC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Both formulations performed better in ploughed soil. With the SC performing slightly better in ploughed, but the EC slightly better in ZT.</a:t>
            </a: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BBBC53FE-DCF2-110A-3DC7-587399804462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/>
              <a:t>The University of Nottingham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63603-6E39-B364-0F62-15FB9C4BA9AF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4FE989E-F192-48AE-A193-157276BC8862}" type="datetime1">
              <a:rPr lang="en-GB" smtClean="0"/>
              <a:t>02/05/2026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D9FE13-C3BD-C6A0-74AA-D385ED04EDE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Your Department Name etc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00EB82-9762-643D-18EF-CDD9A8ECE8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54AF5A3-63BC-4A87-859D-8ED86BB4B4B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7167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D66DF-492B-E283-CEC0-0FCB16DB7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A729C0-A5B5-994B-4D2E-E53EA6C8CC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21017D-3196-0F10-101A-1D57CCB70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/>
              <a:t>Regardless of differences in pore network structure, plant success was uniform.</a:t>
            </a:r>
          </a:p>
          <a:p>
            <a:pPr marL="171450" indent="-171450">
              <a:buFontTx/>
              <a:buChar char="-"/>
            </a:pPr>
            <a:r>
              <a:rPr lang="en-GB" dirty="0"/>
              <a:t>As concentration increases, we see a relationship with thickness – potentially as the thicker pores allow flowing water to carry away some of the suspended herbicide, enough to enable plant growth, whereas less thick pores don’t allow this transport.</a:t>
            </a:r>
          </a:p>
          <a:p>
            <a:pPr marL="171450" indent="-171450">
              <a:buFontTx/>
              <a:buChar char="-"/>
            </a:pPr>
            <a:r>
              <a:rPr lang="en-GB" dirty="0"/>
              <a:t>At the highest concentration, we again see no relationship, potentially despite thicker pores, enough pesticide remains in the root zone to sufficiently impact weeds</a:t>
            </a:r>
          </a:p>
          <a:p>
            <a:pPr marL="171450" indent="-171450">
              <a:buFontTx/>
              <a:buChar char="-"/>
            </a:pPr>
            <a:endParaRPr lang="en-GB" dirty="0"/>
          </a:p>
          <a:p>
            <a:pPr marL="171450" indent="-171450">
              <a:buFontTx/>
              <a:buChar char="-"/>
            </a:pPr>
            <a:r>
              <a:rPr lang="en-GB" dirty="0"/>
              <a:t>As we showed previously, connectivity density was negatively associated with preferential flow, (the more connections, the slower pore water velocity, the more dispersion).</a:t>
            </a:r>
          </a:p>
          <a:p>
            <a:pPr marL="171450" indent="-171450">
              <a:buFontTx/>
              <a:buChar char="-"/>
            </a:pPr>
            <a:r>
              <a:rPr lang="en-GB" dirty="0"/>
              <a:t>But contrary to what we expect, in this case, a higher connectivity improved plant success, which may suggest sorption and dispersion as drivers that reduce root-local dosage for EC</a:t>
            </a: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DE336D3D-5F4E-75BD-CA17-F30E95024C90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/>
              <a:t>The University of Nottingham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8B1B50-3E5F-23F5-3DFC-3E79434BF967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AEBA287-0490-45E4-9445-6AEEEBB4E350}" type="datetime1">
              <a:rPr lang="en-GB" smtClean="0"/>
              <a:t>02/05/2026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7EDB0D-91B9-6729-02D3-4CFEEA3EF91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Your Department Name etc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F95774-5FFE-511E-479E-0711C25B46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54AF5A3-63BC-4A87-859D-8ED86BB4B4B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9181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21D85-66BA-1F94-DAE0-76DE4D629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E7C430-6BC5-CCF6-8A3C-CE57DDE02D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520465-9D11-9660-4B8A-00FFBBFFFE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Pref flow faster in ZT</a:t>
            </a:r>
          </a:p>
          <a:p>
            <a:r>
              <a:rPr lang="en-GB" dirty="0"/>
              <a:t>Relationships between </a:t>
            </a:r>
            <a:r>
              <a:rPr lang="en-GB" dirty="0" err="1"/>
              <a:t>pref</a:t>
            </a:r>
            <a:r>
              <a:rPr lang="en-GB" dirty="0"/>
              <a:t> flow and pore network structural indicators (thickness and connectivity)</a:t>
            </a:r>
          </a:p>
          <a:p>
            <a:r>
              <a:rPr lang="en-GB" dirty="0"/>
              <a:t>Atrazine efficacy reduced in ZT</a:t>
            </a:r>
          </a:p>
          <a:p>
            <a:r>
              <a:rPr lang="en-GB" dirty="0"/>
              <a:t>Some relationships between pore structural properties and efficacy, but different for alternative formulation types.</a:t>
            </a:r>
          </a:p>
          <a:p>
            <a:endParaRPr lang="en-GB" dirty="0"/>
          </a:p>
          <a:p>
            <a:r>
              <a:rPr lang="en-GB" dirty="0"/>
              <a:t>If you’re interested to read in more detail, please find the studies here.</a:t>
            </a:r>
          </a:p>
          <a:p>
            <a:r>
              <a:rPr lang="en-GB" dirty="0"/>
              <a:t>Thanks very </a:t>
            </a:r>
            <a:r>
              <a:rPr lang="en-GB"/>
              <a:t>much for listening.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47755486-90E4-D175-3563-D5EF2933BDA7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/>
              <a:t>The University of Nottingham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8AE118-861C-06E3-A030-094001D3B661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6B03A99-3DFF-42C0-8E79-90E83651BA66}" type="datetime1">
              <a:rPr lang="en-GB" smtClean="0"/>
              <a:t>02/05/2026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FC98FA-EF00-B50C-E2A2-CBACC6E2779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Your Department Name etc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C5588D-A52B-A9BC-D7B9-DAB2BE15CA8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54AF5A3-63BC-4A87-859D-8ED86BB4B4B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222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97BF2-E936-6207-8E05-763364BD2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C9AA32-E573-9C8F-947E-FB9160CB31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71063B-8654-2BC7-D314-000A9E7389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Promote soil health by preventing disturbance</a:t>
            </a:r>
          </a:p>
          <a:p>
            <a:r>
              <a:rPr lang="en-GB" dirty="0"/>
              <a:t>No mechanical means of controlling weed pressure</a:t>
            </a:r>
          </a:p>
          <a:p>
            <a:r>
              <a:rPr lang="en-GB" dirty="0"/>
              <a:t>Agrochemicals perform differently on ZT soils</a:t>
            </a:r>
          </a:p>
          <a:p>
            <a:r>
              <a:rPr lang="en-GB" dirty="0"/>
              <a:t>We thought - Pore architecture</a:t>
            </a: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2526B293-F622-1F93-9BEC-AE51D563B629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/>
              <a:t>The University of Nottingham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9834D1-694E-B6A0-1CFF-F2E8E5169796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0749C7-1F5C-4802-81F6-853BE52D6608}" type="datetime1">
              <a:rPr lang="en-GB" smtClean="0"/>
              <a:t>02/05/2026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730640-991B-0F9E-10D9-126F1820FBF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Your Department Name etc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A30B88-931F-6683-0906-242C4571AD8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54AF5A3-63BC-4A87-859D-8ED86BB4B4B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398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AEFFB-448F-9C5B-0413-54F189D4E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15A1FC-7448-6C61-5DE6-D1FC4995C3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955391-A5F0-5193-19C1-CA5BFB90C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used X-ray computed </a:t>
            </a:r>
            <a:r>
              <a:rPr lang="en-GB" dirty="0" err="1"/>
              <a:t>tomnography</a:t>
            </a:r>
            <a:r>
              <a:rPr lang="en-GB" dirty="0"/>
              <a:t> to understand pores in soil</a:t>
            </a:r>
          </a:p>
          <a:p>
            <a:r>
              <a:rPr lang="en-GB" dirty="0"/>
              <a:t>Few key definitions – connectivity</a:t>
            </a:r>
          </a:p>
          <a:p>
            <a:r>
              <a:rPr lang="en-GB" dirty="0"/>
              <a:t>Loops – soil per volume, orders of magnitude higher</a:t>
            </a:r>
          </a:p>
          <a:p>
            <a:r>
              <a:rPr lang="en-GB" dirty="0"/>
              <a:t>One large cluster</a:t>
            </a:r>
          </a:p>
          <a:p>
            <a:r>
              <a:rPr lang="en-GB" dirty="0"/>
              <a:t>Thickness label pixels colours to help visualise and quantify</a:t>
            </a:r>
          </a:p>
          <a:p>
            <a:endParaRPr lang="en-GB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87D9936E-C0C1-223F-43FE-DC2824CF0CA6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/>
              <a:t>The University of Nottingham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4EC2C8-49C9-6191-32B4-3F0267BF05A2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0749C7-1F5C-4802-81F6-853BE52D6608}" type="datetime1">
              <a:rPr lang="en-GB" smtClean="0"/>
              <a:t>02/05/2026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CFDCD-E4A6-1EA4-29C0-B925124A46C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Your Department Name etc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2342D6-9DC3-A708-BE26-F97430EBE81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54AF5A3-63BC-4A87-859D-8ED86BB4B4B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2164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85AB0-5681-20A2-5BF0-F781F61DC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DFC987-CC3F-9E60-A43E-38542A8D69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64E68A-1EB5-9D19-B495-9266F7594A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Our </a:t>
            </a:r>
            <a:r>
              <a:rPr lang="en-GB" dirty="0" err="1"/>
              <a:t>expt</a:t>
            </a:r>
            <a:r>
              <a:rPr lang="en-GB" dirty="0"/>
              <a:t> </a:t>
            </a:r>
          </a:p>
          <a:p>
            <a:r>
              <a:rPr lang="en-GB" dirty="0"/>
              <a:t>Solute breakthrough using a low </a:t>
            </a:r>
            <a:r>
              <a:rPr lang="en-GB" dirty="0" err="1"/>
              <a:t>conc</a:t>
            </a:r>
            <a:r>
              <a:rPr lang="en-GB" dirty="0"/>
              <a:t> resident then changing to a higher </a:t>
            </a:r>
            <a:r>
              <a:rPr lang="en-GB" dirty="0" err="1"/>
              <a:t>conc</a:t>
            </a:r>
            <a:r>
              <a:rPr lang="en-GB" dirty="0"/>
              <a:t> displacement solution, tracking chloride ions over time</a:t>
            </a:r>
          </a:p>
          <a:p>
            <a:endParaRPr lang="en-GB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5039AFB7-224A-D842-29CD-EEBB276B0FBE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/>
              <a:t>The University of Nottingham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8EF6EE-DC38-6CB2-F177-7C8550C38C38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6A66BBC-34A5-415A-A67A-DF33E5392DC1}" type="datetime1">
              <a:rPr lang="en-GB" smtClean="0"/>
              <a:t>02/05/2026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9FA0F8-CA68-7060-CB74-59AA788EEA7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Your Department Name etc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EF808-8E58-CA1A-CE62-EE3D3F67306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54AF5A3-63BC-4A87-859D-8ED86BB4B4B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570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E27D6-50C0-1EAB-B1BD-1121BBFE5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E8A3EB-7518-FC88-F564-422D715510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6AECBB-875B-45BE-955C-5B9D65DC5A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As image rotates, removing visual small pores</a:t>
            </a:r>
          </a:p>
          <a:p>
            <a:r>
              <a:rPr lang="en-GB" dirty="0"/>
              <a:t>Biostructures – cylindrical thick pores acting like tubes</a:t>
            </a:r>
          </a:p>
          <a:p>
            <a:endParaRPr lang="en-GB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8A57F3A7-CF52-57F6-3F63-3B3312391F8B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/>
              <a:t>The University of Nottingham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9DE0BD-F995-3A4A-94D1-E350A19E4E0A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95E456A-840E-42EC-B0BF-609CFBC37A84}" type="datetime1">
              <a:rPr lang="en-GB" smtClean="0"/>
              <a:t>02/05/2026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44403-D32C-41D5-5B1F-BF637ED6D11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Your Department Name etc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83ABF2-516F-485F-B105-188E22CECCE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54AF5A3-63BC-4A87-859D-8ED86BB4B4B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2858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E27D6-50C0-1EAB-B1BD-1121BBFE5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E8A3EB-7518-FC88-F564-422D715510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6AECBB-875B-45BE-955C-5B9D65DC5A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Porosity the same, but the way the pores are distributed changes, with thicker pores in ZT</a:t>
            </a:r>
          </a:p>
          <a:p>
            <a:endParaRPr lang="en-GB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8A57F3A7-CF52-57F6-3F63-3B3312391F8B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/>
              <a:t>The University of Nottingham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9DE0BD-F995-3A4A-94D1-E350A19E4E0A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95E456A-840E-42EC-B0BF-609CFBC37A84}" type="datetime1">
              <a:rPr lang="en-GB" smtClean="0"/>
              <a:t>02/05/2026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44403-D32C-41D5-5B1F-BF637ED6D11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Your Department Name etc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83ABF2-516F-485F-B105-188E22CECCE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54AF5A3-63BC-4A87-859D-8ED86BB4B4B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224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E27D6-50C0-1EAB-B1BD-1121BBFE5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E8A3EB-7518-FC88-F564-422D715510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6AECBB-875B-45BE-955C-5B9D65DC5A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Shift in ZT tillage towards larger pores where smaller pores are traded off, as a % of total pore volume</a:t>
            </a: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8A57F3A7-CF52-57F6-3F63-3B3312391F8B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/>
              <a:t>The University of Nottingham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9DE0BD-F995-3A4A-94D1-E350A19E4E0A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7E43875-40B8-48F1-9294-62E6D5365E8B}" type="datetime1">
              <a:rPr lang="en-GB" smtClean="0"/>
              <a:t>02/05/2026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44403-D32C-41D5-5B1F-BF637ED6D11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Your Department Name etc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83ABF2-516F-485F-B105-188E22CECCE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54AF5A3-63BC-4A87-859D-8ED86BB4B4B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50046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12E86-A88C-676A-F18E-B918F224A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C1257A-F784-7BC3-A4B9-5AA58DFC9F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237CCE-414D-B997-DDA1-CB1088380E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Functionally different too, faster initial detection and long tailing indicative of </a:t>
            </a:r>
            <a:r>
              <a:rPr lang="en-GB" dirty="0" err="1"/>
              <a:t>pref</a:t>
            </a:r>
            <a:r>
              <a:rPr lang="en-GB" dirty="0"/>
              <a:t> flow</a:t>
            </a:r>
          </a:p>
          <a:p>
            <a:r>
              <a:rPr lang="en-GB" dirty="0"/>
              <a:t>Faster 5% arrival and slower full pore water displacement</a:t>
            </a: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F54545FC-7DFA-0E0A-955E-F866056F5170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/>
              <a:t>The University of Nottingham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240214-EFCE-B874-6733-45F97952BC9F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33FDB39-0525-419E-83FA-A15C72F1DE68}" type="datetime1">
              <a:rPr lang="en-GB" smtClean="0"/>
              <a:t>02/05/2026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81F133-B796-7EEB-9A89-FFDFD537ACE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Your Department Name etc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22C358-E333-4262-E7CE-87715B5FB16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54AF5A3-63BC-4A87-859D-8ED86BB4B4B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3501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ECA75-CEB0-DAFE-2D41-1ACC199D7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3EF97F-57DF-2D01-7BC9-9B73D92D69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192EC7-492B-CF65-7C57-7673083A0B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Soil with the largest pores had smallest arrival times, and the longest displacement times</a:t>
            </a:r>
          </a:p>
          <a:p>
            <a:endParaRPr lang="en-GB" dirty="0"/>
          </a:p>
          <a:p>
            <a:r>
              <a:rPr lang="en-GB" dirty="0"/>
              <a:t>Soil with the highest connectivity had the slowest preferential flow, and faster full displacement</a:t>
            </a: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15FB1C99-C1B3-2304-8F2E-53AC6A850AB5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/>
              <a:t>The University of Nottingham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B1E4E3-1FB5-F525-18E3-D5F41BF39F25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6893F20-EC97-4CD6-A843-E470595858F8}" type="datetime1">
              <a:rPr lang="en-GB" smtClean="0"/>
              <a:t>02/05/2026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EAC020-A264-E779-58C0-D0A4510C57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Your Department Name etc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6D0F73-4B7F-4484-DA37-2DBBED255E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54AF5A3-63BC-4A87-859D-8ED86BB4B4B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86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nottingham.ac.uk/imagebank" TargetMode="Externa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nottingham.ac.uk/imagebank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nottingham.ac.uk/imagebank" TargetMode="Externa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www.nottingham.ac.uk/imagebank" TargetMode="Externa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www.nottingham.ac.uk/imagebank" TargetMode="Externa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– Earth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87140" y="1127760"/>
            <a:ext cx="4610100" cy="306686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 – Arial 32pt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8857659-1700-314E-B00F-79040D7445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774767" cy="1027487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A158B21E-1070-014B-B9DF-CC6AE4E330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94760" y="4194626"/>
            <a:ext cx="4625340" cy="15356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GB" sz="2400" smtClean="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Add presenter name or subtitle – Arial 24pt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E7FB5A-28C0-E64E-9FEF-7D9F37C42C4A}"/>
              </a:ext>
            </a:extLst>
          </p:cNvPr>
          <p:cNvSpPr/>
          <p:nvPr userDrawn="1"/>
        </p:nvSpPr>
        <p:spPr>
          <a:xfrm>
            <a:off x="12635555" y="0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Use the ‘New Slide’ </a:t>
            </a:r>
            <a:br>
              <a:rPr lang="en-US" sz="1600" dirty="0">
                <a:solidFill>
                  <a:schemeClr val="tx2"/>
                </a:solidFill>
              </a:rPr>
            </a:br>
            <a:r>
              <a:rPr lang="en-US" sz="1600" dirty="0">
                <a:solidFill>
                  <a:schemeClr val="tx2"/>
                </a:solidFill>
              </a:rPr>
              <a:t>or ‘Layout’ buttons for different cover slide options.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82309C-2C73-D748-AA1B-AB05B98A64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48725" y="4194626"/>
            <a:ext cx="3343275" cy="1535613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GB" dirty="0"/>
              <a:t> 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CE00DA-F948-9449-B3A1-D7A1FAA0F09F}"/>
              </a:ext>
            </a:extLst>
          </p:cNvPr>
          <p:cNvSpPr/>
          <p:nvPr userDrawn="1"/>
        </p:nvSpPr>
        <p:spPr>
          <a:xfrm>
            <a:off x="12635555" y="4194626"/>
            <a:ext cx="1550894" cy="15508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Add a partner logo</a:t>
            </a:r>
            <a:br>
              <a:rPr lang="en-US" sz="1600" dirty="0">
                <a:solidFill>
                  <a:schemeClr val="tx2"/>
                </a:solidFill>
              </a:rPr>
            </a:br>
            <a:r>
              <a:rPr lang="en-US" sz="1600" dirty="0">
                <a:solidFill>
                  <a:schemeClr val="tx2"/>
                </a:solidFill>
              </a:rPr>
              <a:t>here if required</a:t>
            </a: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4CE4322B-60FD-4247-98CC-5B3D3101F0D7}"/>
              </a:ext>
            </a:extLst>
          </p:cNvPr>
          <p:cNvSpPr/>
          <p:nvPr userDrawn="1"/>
        </p:nvSpPr>
        <p:spPr>
          <a:xfrm>
            <a:off x="12335916" y="5239452"/>
            <a:ext cx="1012135" cy="1012135"/>
          </a:xfrm>
          <a:prstGeom prst="arc">
            <a:avLst>
              <a:gd name="adj1" fmla="val 818360"/>
              <a:gd name="adj2" fmla="val 9300445"/>
            </a:avLst>
          </a:prstGeom>
          <a:ln w="15875"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16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/>
          <a:p>
            <a:fld id="{CBBF530E-1875-46E6-901C-76683197A1B3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sp>
        <p:nvSpPr>
          <p:cNvPr id="11" name="Date Placeholder 2">
            <a:extLst>
              <a:ext uri="{FF2B5EF4-FFF2-40B4-BE49-F238E27FC236}">
                <a16:creationId xmlns:a16="http://schemas.microsoft.com/office/drawing/2014/main" id="{27851B81-1328-7543-96B8-61F01F01B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375" y="6356350"/>
            <a:ext cx="1613716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E7AF8C98-EFFB-8444-A615-B4920C896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4804" y="6356350"/>
            <a:ext cx="3469252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05096E2-BE7E-2745-BEDA-2FE7CA4B2C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19451" y="6356350"/>
            <a:ext cx="10800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57829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9377" y="2133603"/>
            <a:ext cx="5197519" cy="3746498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lang="en-GB" sz="2800" smtClean="0">
                <a:solidFill>
                  <a:schemeClr val="tx2"/>
                </a:solidFill>
                <a:effectLst/>
              </a:defRPr>
            </a:lvl1pPr>
            <a:lvl2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6BE069C4-4455-B24A-B998-756F4026E8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376" y="1484533"/>
            <a:ext cx="5197519" cy="627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accent3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2EB8B77C-1456-2F4D-971B-A3B002EBED6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39555" y="1484533"/>
            <a:ext cx="5197519" cy="627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accent3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53018E-1432-7544-BE78-20661EEA3DFC}"/>
              </a:ext>
            </a:extLst>
          </p:cNvPr>
          <p:cNvSpPr/>
          <p:nvPr userDrawn="1"/>
        </p:nvSpPr>
        <p:spPr>
          <a:xfrm>
            <a:off x="12635555" y="0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Please see slides at the end of this template for chart and table style guides. Copy and paste these items onto this page for ease.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1497BF54-DDDF-9C43-996F-4B56CDE6B03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539555" y="2133603"/>
            <a:ext cx="5197519" cy="3746498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lang="en-GB" sz="2800" smtClean="0">
                <a:solidFill>
                  <a:schemeClr val="tx2"/>
                </a:solidFill>
                <a:effectLst/>
              </a:defRPr>
            </a:lvl1pPr>
            <a:lvl2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B5E9271B-0820-354A-93EC-EB8643201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/>
          <a:p>
            <a:fld id="{CBBF530E-1875-46E6-901C-76683197A1B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7729FF4B-AE88-DA4F-A14E-D6CE4E633D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375" y="6356350"/>
            <a:ext cx="1613716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C1CD28ED-14F1-B44C-B470-1D224D8D5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4804" y="6356350"/>
            <a:ext cx="3469252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87F950BD-F6BF-E946-BF59-9996741B704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9451" y="6356350"/>
            <a:ext cx="10800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19758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1B71C68-E69A-D043-938E-2E7E5584D68A}"/>
              </a:ext>
            </a:extLst>
          </p:cNvPr>
          <p:cNvSpPr/>
          <p:nvPr userDrawn="1"/>
        </p:nvSpPr>
        <p:spPr>
          <a:xfrm>
            <a:off x="0" y="1029589"/>
            <a:ext cx="12192000" cy="582841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BF530E-1875-46E6-901C-76683197A1B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9376" y="2133603"/>
            <a:ext cx="11257699" cy="3746498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 lang="en-GB" sz="2800" smtClean="0">
                <a:solidFill>
                  <a:schemeClr val="bg1"/>
                </a:solidFill>
                <a:effectLst/>
              </a:defRPr>
            </a:lvl1pPr>
            <a:lvl2pPr>
              <a:buClr>
                <a:schemeClr val="accent1"/>
              </a:buClr>
              <a:defRPr sz="2800"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 sz="28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6BE069C4-4455-B24A-B998-756F4026E8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376" y="1484533"/>
            <a:ext cx="11257698" cy="627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B1E2C30-32D1-C047-B25A-9F37D699E14C}"/>
              </a:ext>
            </a:extLst>
          </p:cNvPr>
          <p:cNvSpPr/>
          <p:nvPr userDrawn="1"/>
        </p:nvSpPr>
        <p:spPr>
          <a:xfrm>
            <a:off x="12635555" y="0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Please see slides at the end of this template for chart and table style guides. Copy and paste these items onto this page for ease.</a:t>
            </a:r>
          </a:p>
        </p:txBody>
      </p:sp>
      <p:sp>
        <p:nvSpPr>
          <p:cNvPr id="14" name="Date Placeholder 2">
            <a:extLst>
              <a:ext uri="{FF2B5EF4-FFF2-40B4-BE49-F238E27FC236}">
                <a16:creationId xmlns:a16="http://schemas.microsoft.com/office/drawing/2014/main" id="{43D5D473-8F2B-CC49-956D-E22C182015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375" y="6356350"/>
            <a:ext cx="161371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C55CF14C-1036-8240-A4D6-88C76B53C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4804" y="6356350"/>
            <a:ext cx="3469252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B57574F-AFAA-7C43-8707-E5A503FC4EF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19451" y="6356350"/>
            <a:ext cx="108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2926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1B71C68-E69A-D043-938E-2E7E5584D68A}"/>
              </a:ext>
            </a:extLst>
          </p:cNvPr>
          <p:cNvSpPr/>
          <p:nvPr userDrawn="1"/>
        </p:nvSpPr>
        <p:spPr>
          <a:xfrm>
            <a:off x="0" y="1029589"/>
            <a:ext cx="12192000" cy="582841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BF530E-1875-46E6-901C-76683197A1B3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6BE069C4-4455-B24A-B998-756F4026E8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376" y="1484533"/>
            <a:ext cx="6150624" cy="19444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 b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Quote text goes here – Georgia 40pt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B1E2C30-32D1-C047-B25A-9F37D699E14C}"/>
              </a:ext>
            </a:extLst>
          </p:cNvPr>
          <p:cNvSpPr/>
          <p:nvPr userDrawn="1"/>
        </p:nvSpPr>
        <p:spPr>
          <a:xfrm>
            <a:off x="12635555" y="-5461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Please see slides at the end of this template for chart and table style guides. Copy and paste these items onto this page for ease.</a:t>
            </a:r>
          </a:p>
        </p:txBody>
      </p:sp>
      <p:sp>
        <p:nvSpPr>
          <p:cNvPr id="13" name="Date Placeholder 2">
            <a:extLst>
              <a:ext uri="{FF2B5EF4-FFF2-40B4-BE49-F238E27FC236}">
                <a16:creationId xmlns:a16="http://schemas.microsoft.com/office/drawing/2014/main" id="{F0E20FF6-087C-254D-B377-87B46F300B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375" y="6356350"/>
            <a:ext cx="161371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26250FB6-DFDE-CC4E-BD54-E44B31D1F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4804" y="6356350"/>
            <a:ext cx="3469252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FE546460-2F3C-B743-ACBE-47CE198D33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19451" y="6356350"/>
            <a:ext cx="108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6197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lock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9377" y="2133603"/>
            <a:ext cx="5197519" cy="3746498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lang="en-GB" sz="2800" smtClean="0">
                <a:solidFill>
                  <a:schemeClr val="tx2"/>
                </a:solidFill>
                <a:effectLst/>
              </a:defRPr>
            </a:lvl1pPr>
            <a:lvl2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6BE069C4-4455-B24A-B998-756F4026E8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376" y="1484533"/>
            <a:ext cx="5197519" cy="627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accent3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97768A-E936-2047-B272-A71830C2F46A}"/>
              </a:ext>
            </a:extLst>
          </p:cNvPr>
          <p:cNvSpPr/>
          <p:nvPr userDrawn="1"/>
        </p:nvSpPr>
        <p:spPr>
          <a:xfrm>
            <a:off x="6096000" y="1029589"/>
            <a:ext cx="6096000" cy="58284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FE17E21C-B85B-934A-BF9C-B51FD202E06D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39555" y="2133603"/>
            <a:ext cx="5197519" cy="3746498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lang="en-GB" sz="2800" smtClean="0">
                <a:solidFill>
                  <a:schemeClr val="bg1"/>
                </a:solidFill>
                <a:effectLst/>
              </a:defRPr>
            </a:lvl1pPr>
            <a:lvl2pPr>
              <a:buClr>
                <a:schemeClr val="bg1"/>
              </a:buClr>
              <a:defRPr sz="2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8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2EB8B77C-1456-2F4D-971B-A3B002EBED6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39555" y="1484533"/>
            <a:ext cx="5197519" cy="627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BF530E-1875-46E6-901C-76683197A1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53018E-1432-7544-BE78-20661EEA3DFC}"/>
              </a:ext>
            </a:extLst>
          </p:cNvPr>
          <p:cNvSpPr/>
          <p:nvPr userDrawn="1"/>
        </p:nvSpPr>
        <p:spPr>
          <a:xfrm>
            <a:off x="12635555" y="-5461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Please see slides at the end of this template for chart and table style guides. Copy and paste these items onto this page for ease.</a:t>
            </a:r>
          </a:p>
        </p:txBody>
      </p:sp>
      <p:sp>
        <p:nvSpPr>
          <p:cNvPr id="16" name="Date Placeholder 2">
            <a:extLst>
              <a:ext uri="{FF2B5EF4-FFF2-40B4-BE49-F238E27FC236}">
                <a16:creationId xmlns:a16="http://schemas.microsoft.com/office/drawing/2014/main" id="{2A486383-7D66-0D46-B7B2-852429AEEE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375" y="6356350"/>
            <a:ext cx="1613716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305C388A-4F4A-D046-A14C-1966CD505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4804" y="6356350"/>
            <a:ext cx="3469252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01B3FD81-10DD-0342-9AA1-E2491DE8016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19451" y="6356350"/>
            <a:ext cx="10800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39501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Fact &amp; Figures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3E8FE9F4-4522-2A4A-9C2C-E14E46615C7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02114" y="3806825"/>
            <a:ext cx="3041886" cy="3051175"/>
          </a:xfrm>
          <a:prstGeom prst="rect">
            <a:avLst/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EB8BEFA4-C2B9-BD42-A0A5-04F3692367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53231" y="3806825"/>
            <a:ext cx="3041886" cy="3051175"/>
          </a:xfrm>
          <a:prstGeom prst="rect">
            <a:avLst/>
          </a:prstGeom>
          <a:solidFill>
            <a:schemeClr val="accent3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38429D8B-070F-B34C-94B7-DEF1C90FAA0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99117" y="1030288"/>
            <a:ext cx="6096000" cy="2776537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9377" y="2133603"/>
            <a:ext cx="5197519" cy="3746498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lang="en-GB" sz="2800" smtClean="0">
                <a:solidFill>
                  <a:schemeClr val="tx2"/>
                </a:solidFill>
                <a:effectLst/>
              </a:defRPr>
            </a:lvl1pPr>
            <a:lvl2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6BE069C4-4455-B24A-B998-756F4026E8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376" y="1484533"/>
            <a:ext cx="5197519" cy="627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accent3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BF530E-1875-46E6-901C-76683197A1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53018E-1432-7544-BE78-20661EEA3DFC}"/>
              </a:ext>
            </a:extLst>
          </p:cNvPr>
          <p:cNvSpPr/>
          <p:nvPr userDrawn="1"/>
        </p:nvSpPr>
        <p:spPr>
          <a:xfrm>
            <a:off x="12635555" y="-5461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Use this slide to showcase key facts and figures by editing the text in these boxes. Options with less boxes are also available in under the ’Layouts’ button.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85012C2-4993-F54F-A804-693637D33D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16246" y="1325014"/>
            <a:ext cx="4107914" cy="16850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1500" b="1">
                <a:solidFill>
                  <a:schemeClr val="tx1"/>
                </a:solidFill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1 in 5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F96B15A1-3AF6-A640-A190-8E8291CF1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16246" y="2968285"/>
            <a:ext cx="5420828" cy="5078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en-GB" sz="3000" smtClean="0">
                <a:solidFill>
                  <a:schemeClr val="tx1"/>
                </a:solidFill>
                <a:effectLst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r>
              <a:rPr lang="en-GB" dirty="0">
                <a:solidFill>
                  <a:srgbClr val="011C67"/>
                </a:solidFill>
                <a:effectLst/>
                <a:latin typeface="Arial" panose="020B0604020202020204" pitchFamily="34" charset="0"/>
              </a:rPr>
              <a:t>Lorem ipsum </a:t>
            </a:r>
            <a:r>
              <a:rPr lang="en-GB" dirty="0" err="1">
                <a:solidFill>
                  <a:srgbClr val="011C67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en-GB" dirty="0">
                <a:solidFill>
                  <a:srgbClr val="011C67"/>
                </a:solidFill>
                <a:effectLst/>
                <a:latin typeface="Arial" panose="020B0604020202020204" pitchFamily="34" charset="0"/>
              </a:rPr>
              <a:t> sit </a:t>
            </a:r>
            <a:r>
              <a:rPr lang="en-GB" dirty="0" err="1">
                <a:solidFill>
                  <a:srgbClr val="011C67"/>
                </a:solidFill>
                <a:effectLst/>
                <a:latin typeface="Arial" panose="020B0604020202020204" pitchFamily="34" charset="0"/>
              </a:rPr>
              <a:t>amet</a:t>
            </a:r>
            <a:endParaRPr lang="en-GB" dirty="0">
              <a:solidFill>
                <a:srgbClr val="011C67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45F9D20A-60A4-B749-9837-8CF6B9AF354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16246" y="3997876"/>
            <a:ext cx="2616739" cy="13111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8800" b="1">
                <a:solidFill>
                  <a:schemeClr val="bg1"/>
                </a:solidFill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75%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2269F27E-1C0A-A446-B7C7-C4A5F893663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16663" y="5308600"/>
            <a:ext cx="2616200" cy="86793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None/>
              <a:defRPr sz="3000" b="1">
                <a:solidFill>
                  <a:schemeClr val="bg1"/>
                </a:solidFill>
              </a:defRPr>
            </a:lvl2pPr>
            <a:lvl3pPr marL="914400" indent="0">
              <a:buNone/>
              <a:defRPr sz="3000" b="1">
                <a:solidFill>
                  <a:schemeClr val="bg1"/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3000" b="1">
                <a:solidFill>
                  <a:schemeClr val="bg1"/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3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3DF3D1FC-03B8-E04D-9DA6-CDB5C487C44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312665" y="4521347"/>
            <a:ext cx="2616739" cy="13111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8800" b="1">
                <a:solidFill>
                  <a:schemeClr val="bg1"/>
                </a:solidFill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£2m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F4AE2FA4-A530-1540-800A-6A0ACFD551D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13082" y="3999041"/>
            <a:ext cx="2616200" cy="4801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None/>
              <a:defRPr sz="3000" b="1">
                <a:solidFill>
                  <a:schemeClr val="bg1"/>
                </a:solidFill>
              </a:defRPr>
            </a:lvl2pPr>
            <a:lvl3pPr marL="914400" indent="0">
              <a:buNone/>
              <a:defRPr sz="3000" b="1">
                <a:solidFill>
                  <a:schemeClr val="bg1"/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3000" b="1">
                <a:solidFill>
                  <a:schemeClr val="bg1"/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3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47168AAF-B20D-5A42-B75B-7723535923C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13082" y="5799705"/>
            <a:ext cx="2616200" cy="4801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None/>
              <a:defRPr sz="3000" b="1">
                <a:solidFill>
                  <a:schemeClr val="bg1"/>
                </a:solidFill>
              </a:defRPr>
            </a:lvl2pPr>
            <a:lvl3pPr marL="914400" indent="0">
              <a:buNone/>
              <a:defRPr sz="3000" b="1">
                <a:solidFill>
                  <a:schemeClr val="bg1"/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3000" b="1">
                <a:solidFill>
                  <a:schemeClr val="bg1"/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3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34" name="Date Placeholder 2">
            <a:extLst>
              <a:ext uri="{FF2B5EF4-FFF2-40B4-BE49-F238E27FC236}">
                <a16:creationId xmlns:a16="http://schemas.microsoft.com/office/drawing/2014/main" id="{2987AD34-27BC-A940-9D49-9B42BCBEFD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375" y="6356350"/>
            <a:ext cx="1613716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35" name="Footer Placeholder 3">
            <a:extLst>
              <a:ext uri="{FF2B5EF4-FFF2-40B4-BE49-F238E27FC236}">
                <a16:creationId xmlns:a16="http://schemas.microsoft.com/office/drawing/2014/main" id="{BEACFBAF-3C16-9442-B6F6-4613A5BB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4804" y="6356350"/>
            <a:ext cx="3469252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E8A77961-1C22-C74B-9FA8-22E6A417D98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19451" y="6356350"/>
            <a:ext cx="10800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496514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Fact &amp; Figures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D944C8EB-D3E3-3B4F-9FC5-E6B185D2F57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99117" y="3806825"/>
            <a:ext cx="6096000" cy="3051175"/>
          </a:xfrm>
          <a:prstGeom prst="rect">
            <a:avLst/>
          </a:prstGeom>
          <a:solidFill>
            <a:schemeClr val="accent3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A563FF-1797-7C47-B195-3DD52F253B4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9117" y="1030288"/>
            <a:ext cx="6096000" cy="2776537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9377" y="2133603"/>
            <a:ext cx="5197519" cy="3746498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lang="en-GB" sz="2800" smtClean="0">
                <a:solidFill>
                  <a:schemeClr val="tx2"/>
                </a:solidFill>
                <a:effectLst/>
              </a:defRPr>
            </a:lvl1pPr>
            <a:lvl2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6BE069C4-4455-B24A-B998-756F4026E8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376" y="1484533"/>
            <a:ext cx="5197519" cy="627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accent3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BF530E-1875-46E6-901C-76683197A1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53018E-1432-7544-BE78-20661EEA3DFC}"/>
              </a:ext>
            </a:extLst>
          </p:cNvPr>
          <p:cNvSpPr/>
          <p:nvPr userDrawn="1"/>
        </p:nvSpPr>
        <p:spPr>
          <a:xfrm>
            <a:off x="12635555" y="-5461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Use this slide to showcase key facts and figures by editing the text in these boxes. Options with more boxes are also available in under the ’Layouts’ button.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85012C2-4993-F54F-A804-693637D33D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16246" y="1325014"/>
            <a:ext cx="4107914" cy="16850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1500" b="1">
                <a:solidFill>
                  <a:schemeClr val="tx1"/>
                </a:solidFill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1 in 5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F96B15A1-3AF6-A640-A190-8E8291CF1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16246" y="2968285"/>
            <a:ext cx="5420828" cy="5078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en-GB" sz="3000" smtClean="0">
                <a:solidFill>
                  <a:schemeClr val="tx1"/>
                </a:solidFill>
                <a:effectLst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r>
              <a:rPr lang="en-GB" dirty="0">
                <a:solidFill>
                  <a:srgbClr val="011C67"/>
                </a:solidFill>
                <a:effectLst/>
                <a:latin typeface="Arial" panose="020B0604020202020204" pitchFamily="34" charset="0"/>
              </a:rPr>
              <a:t>Lorem ipsum </a:t>
            </a:r>
            <a:r>
              <a:rPr lang="en-GB" dirty="0" err="1">
                <a:solidFill>
                  <a:srgbClr val="011C67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en-GB" dirty="0">
                <a:solidFill>
                  <a:srgbClr val="011C67"/>
                </a:solidFill>
                <a:effectLst/>
                <a:latin typeface="Arial" panose="020B0604020202020204" pitchFamily="34" charset="0"/>
              </a:rPr>
              <a:t> sit </a:t>
            </a:r>
            <a:r>
              <a:rPr lang="en-GB" dirty="0" err="1">
                <a:solidFill>
                  <a:srgbClr val="011C67"/>
                </a:solidFill>
                <a:effectLst/>
                <a:latin typeface="Arial" panose="020B0604020202020204" pitchFamily="34" charset="0"/>
              </a:rPr>
              <a:t>amet</a:t>
            </a:r>
            <a:endParaRPr lang="en-GB" dirty="0">
              <a:solidFill>
                <a:srgbClr val="011C67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3DF3D1FC-03B8-E04D-9DA6-CDB5C487C44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16246" y="4337926"/>
            <a:ext cx="3210526" cy="16850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1500" b="1">
                <a:solidFill>
                  <a:schemeClr val="bg1"/>
                </a:solidFill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£2m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F4AE2FA4-A530-1540-800A-6A0ACFD551D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526771" y="4633351"/>
            <a:ext cx="2242659" cy="12557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800" b="1">
                <a:solidFill>
                  <a:schemeClr val="bg1"/>
                </a:solidFill>
              </a:defRPr>
            </a:lvl1pPr>
            <a:lvl2pPr marL="457200" indent="0">
              <a:buNone/>
              <a:defRPr sz="3000" b="1">
                <a:solidFill>
                  <a:schemeClr val="bg1"/>
                </a:solidFill>
              </a:defRPr>
            </a:lvl2pPr>
            <a:lvl3pPr marL="914400" indent="0">
              <a:buNone/>
              <a:defRPr sz="3000" b="1">
                <a:solidFill>
                  <a:schemeClr val="bg1"/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3000" b="1">
                <a:solidFill>
                  <a:schemeClr val="bg1"/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3000" b="1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9" name="Date Placeholder 2">
            <a:extLst>
              <a:ext uri="{FF2B5EF4-FFF2-40B4-BE49-F238E27FC236}">
                <a16:creationId xmlns:a16="http://schemas.microsoft.com/office/drawing/2014/main" id="{F5E29404-E355-8C40-B064-5EED9D5084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375" y="6356350"/>
            <a:ext cx="1613716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0DDCE267-4A5F-E145-8792-06BF12597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4804" y="6356350"/>
            <a:ext cx="3469252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8880FF51-74C3-C140-A39F-F630B144804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19451" y="6356350"/>
            <a:ext cx="10800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86646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Text Gri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icture Placeholder 16">
            <a:extLst>
              <a:ext uri="{FF2B5EF4-FFF2-40B4-BE49-F238E27FC236}">
                <a16:creationId xmlns:a16="http://schemas.microsoft.com/office/drawing/2014/main" id="{0963E11F-32F1-6544-8FF4-C1EF6F642B9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53600" y="1018730"/>
            <a:ext cx="2438400" cy="24384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endParaRPr lang="en-US"/>
          </a:p>
        </p:txBody>
      </p:sp>
      <p:sp>
        <p:nvSpPr>
          <p:cNvPr id="44" name="Picture Placeholder 16">
            <a:extLst>
              <a:ext uri="{FF2B5EF4-FFF2-40B4-BE49-F238E27FC236}">
                <a16:creationId xmlns:a16="http://schemas.microsoft.com/office/drawing/2014/main" id="{FF92A6B8-47C8-B244-9D3E-90F39EE6939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15200" y="3450545"/>
            <a:ext cx="2438400" cy="2438400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endParaRPr lang="en-US"/>
          </a:p>
        </p:txBody>
      </p:sp>
      <p:sp>
        <p:nvSpPr>
          <p:cNvPr id="42" name="Picture Placeholder 16">
            <a:extLst>
              <a:ext uri="{FF2B5EF4-FFF2-40B4-BE49-F238E27FC236}">
                <a16:creationId xmlns:a16="http://schemas.microsoft.com/office/drawing/2014/main" id="{98C0DB2D-35D1-F142-B809-1833736CA62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76800" y="1018730"/>
            <a:ext cx="2438400" cy="2438400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endParaRPr lang="en-US"/>
          </a:p>
        </p:txBody>
      </p:sp>
      <p:sp>
        <p:nvSpPr>
          <p:cNvPr id="45" name="Picture Placeholder 16">
            <a:extLst>
              <a:ext uri="{FF2B5EF4-FFF2-40B4-BE49-F238E27FC236}">
                <a16:creationId xmlns:a16="http://schemas.microsoft.com/office/drawing/2014/main" id="{5BBCD3E3-1554-B049-8AAF-DF0C933C46F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438400" y="3450545"/>
            <a:ext cx="2438400" cy="2438400"/>
          </a:xfrm>
          <a:prstGeom prst="rect">
            <a:avLst/>
          </a:pr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E0FFA53-4B53-0345-BD1D-3380331FADA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018730"/>
            <a:ext cx="2438400" cy="2438400"/>
          </a:xfrm>
          <a:prstGeom prst="rect">
            <a:avLst/>
          </a:pr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endParaRPr lang="en-US"/>
          </a:p>
        </p:txBody>
      </p:sp>
      <p:sp>
        <p:nvSpPr>
          <p:cNvPr id="53" name="Text Placeholder 47">
            <a:extLst>
              <a:ext uri="{FF2B5EF4-FFF2-40B4-BE49-F238E27FC236}">
                <a16:creationId xmlns:a16="http://schemas.microsoft.com/office/drawing/2014/main" id="{1D5925E4-B891-944B-91DC-A261A1D5FDE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753600" y="3450545"/>
            <a:ext cx="2438400" cy="2438400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80000" bIns="180000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/>
          <a:p>
            <a:fld id="{CBBF530E-1875-46E6-901C-76683197A1B3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BBB06489-33E6-1442-BC2F-397F1EC4EA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3450545"/>
            <a:ext cx="2438400" cy="2438400"/>
          </a:xfrm>
          <a:prstGeom prst="rect">
            <a:avLst/>
          </a:prstGeom>
          <a:solidFill>
            <a:schemeClr val="accent5"/>
          </a:solidFill>
        </p:spPr>
        <p:txBody>
          <a:bodyPr lIns="180000" tIns="180000" rIns="180000" bIns="18000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47">
            <a:extLst>
              <a:ext uri="{FF2B5EF4-FFF2-40B4-BE49-F238E27FC236}">
                <a16:creationId xmlns:a16="http://schemas.microsoft.com/office/drawing/2014/main" id="{7C62DAF7-D2F9-5D47-AB79-7712B92267C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438400" y="1018730"/>
            <a:ext cx="2438400" cy="2438400"/>
          </a:xfrm>
          <a:prstGeom prst="rect">
            <a:avLst/>
          </a:prstGeom>
          <a:solidFill>
            <a:schemeClr val="accent4"/>
          </a:solidFill>
        </p:spPr>
        <p:txBody>
          <a:bodyPr lIns="180000" tIns="180000" rIns="180000" bIns="18000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47">
            <a:extLst>
              <a:ext uri="{FF2B5EF4-FFF2-40B4-BE49-F238E27FC236}">
                <a16:creationId xmlns:a16="http://schemas.microsoft.com/office/drawing/2014/main" id="{887255BA-4BF0-E844-8BE7-3D125B568E2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876800" y="3450545"/>
            <a:ext cx="2438400" cy="2438400"/>
          </a:xfrm>
          <a:prstGeom prst="rect">
            <a:avLst/>
          </a:prstGeom>
          <a:solidFill>
            <a:schemeClr val="accent3"/>
          </a:solidFill>
        </p:spPr>
        <p:txBody>
          <a:bodyPr lIns="180000" tIns="180000" rIns="180000" bIns="18000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47">
            <a:extLst>
              <a:ext uri="{FF2B5EF4-FFF2-40B4-BE49-F238E27FC236}">
                <a16:creationId xmlns:a16="http://schemas.microsoft.com/office/drawing/2014/main" id="{FAC8937D-B337-F944-8F1C-14A4768CD59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15200" y="1018730"/>
            <a:ext cx="2438400" cy="2438400"/>
          </a:xfrm>
          <a:prstGeom prst="rect">
            <a:avLst/>
          </a:prstGeom>
          <a:solidFill>
            <a:schemeClr val="accent2"/>
          </a:solidFill>
        </p:spPr>
        <p:txBody>
          <a:bodyPr lIns="180000" tIns="180000" rIns="180000" bIns="180000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Date Placeholder 2">
            <a:extLst>
              <a:ext uri="{FF2B5EF4-FFF2-40B4-BE49-F238E27FC236}">
                <a16:creationId xmlns:a16="http://schemas.microsoft.com/office/drawing/2014/main" id="{8C5D4842-7C0F-EC46-A474-5DF0CEC9CE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375" y="6356350"/>
            <a:ext cx="1486993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24" name="Footer Placeholder 3">
            <a:extLst>
              <a:ext uri="{FF2B5EF4-FFF2-40B4-BE49-F238E27FC236}">
                <a16:creationId xmlns:a16="http://schemas.microsoft.com/office/drawing/2014/main" id="{84666CE4-75BF-B34F-8276-FC5F1A57F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7644" y="6356350"/>
            <a:ext cx="3469252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FAD10673-0692-CB4F-8CF7-113E8374164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082291" y="6356350"/>
            <a:ext cx="10800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21521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AD3390C2-6273-9244-A9F3-90837D6D6F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5653" y="924978"/>
            <a:ext cx="6086347" cy="5933022"/>
          </a:xfrm>
          <a:prstGeom prst="rect">
            <a:avLst/>
          </a:prstGeom>
        </p:spPr>
      </p:pic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E0CE78B1-0A9D-D049-8709-9CE32BD9D2A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6000" y="1029589"/>
            <a:ext cx="6096000" cy="58277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E3763FFE-87B6-D04C-8D15-AC31B471D1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15178" y="4895151"/>
            <a:ext cx="6076822" cy="1962150"/>
          </a:xfrm>
          <a:prstGeom prst="rect">
            <a:avLst/>
          </a:prstGeom>
          <a:gradFill>
            <a:gsLst>
              <a:gs pos="0">
                <a:schemeClr val="accent5">
                  <a:alpha val="0"/>
                </a:schemeClr>
              </a:gs>
              <a:gs pos="100000">
                <a:schemeClr val="accent5">
                  <a:alpha val="5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9377" y="2133603"/>
            <a:ext cx="5197519" cy="3746498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lang="en-GB" sz="2800" smtClean="0">
                <a:solidFill>
                  <a:schemeClr val="tx2"/>
                </a:solidFill>
                <a:effectLst/>
              </a:defRPr>
            </a:lvl1pPr>
            <a:lvl2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6BE069C4-4455-B24A-B998-756F4026E8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376" y="1484533"/>
            <a:ext cx="5197519" cy="627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accent3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BF530E-1875-46E6-901C-76683197A1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1990D2C-E643-0846-B649-81EC000B6937}"/>
              </a:ext>
            </a:extLst>
          </p:cNvPr>
          <p:cNvSpPr/>
          <p:nvPr userDrawn="1"/>
        </p:nvSpPr>
        <p:spPr>
          <a:xfrm>
            <a:off x="12635555" y="-5461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Drag and drop an image onto this slide or click the picture icon to select an image. You can find our </a:t>
            </a:r>
            <a:r>
              <a:rPr lang="en-US" sz="1600" dirty="0" err="1">
                <a:solidFill>
                  <a:schemeClr val="tx2"/>
                </a:solidFill>
              </a:rPr>
              <a:t>imagebank</a:t>
            </a:r>
            <a:r>
              <a:rPr lang="en-US" sz="1600" dirty="0">
                <a:solidFill>
                  <a:schemeClr val="tx2"/>
                </a:solidFill>
              </a:rPr>
              <a:t> here:</a:t>
            </a:r>
          </a:p>
          <a:p>
            <a:pPr algn="l"/>
            <a:r>
              <a:rPr lang="en-US" sz="1600" dirty="0" err="1">
                <a:solidFill>
                  <a:schemeClr val="tx2"/>
                </a:solidFill>
                <a:hlinkClick r:id="rId4"/>
              </a:rPr>
              <a:t>www.nottingham.ac.uk</a:t>
            </a:r>
            <a:r>
              <a:rPr lang="en-US" sz="1600" dirty="0">
                <a:solidFill>
                  <a:schemeClr val="tx2"/>
                </a:solidFill>
                <a:hlinkClick r:id="rId4"/>
              </a:rPr>
              <a:t>/</a:t>
            </a:r>
            <a:r>
              <a:rPr lang="en-US" sz="1600" dirty="0" err="1">
                <a:solidFill>
                  <a:schemeClr val="tx2"/>
                </a:solidFill>
                <a:hlinkClick r:id="rId4"/>
              </a:rPr>
              <a:t>imagebank</a:t>
            </a:r>
            <a:r>
              <a:rPr lang="en-US" sz="1600" dirty="0">
                <a:solidFill>
                  <a:schemeClr val="tx2"/>
                </a:solidFill>
                <a:hlinkClick r:id="rId4"/>
              </a:rPr>
              <a:t> 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6" name="Date Placeholder 2">
            <a:extLst>
              <a:ext uri="{FF2B5EF4-FFF2-40B4-BE49-F238E27FC236}">
                <a16:creationId xmlns:a16="http://schemas.microsoft.com/office/drawing/2014/main" id="{478D9FEA-DB2B-6A45-97A4-F6B0D4E2E4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375" y="6356350"/>
            <a:ext cx="1613716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68816193-F97B-4A43-B903-C799F573E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4804" y="6356350"/>
            <a:ext cx="3469252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DE47A69B-7B76-B441-995B-5AF42134239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19451" y="6356350"/>
            <a:ext cx="10800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7680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Image Slide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AD3390C2-6273-9244-A9F3-90837D6D6F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5653" y="924978"/>
            <a:ext cx="6086347" cy="5933022"/>
          </a:xfrm>
          <a:prstGeom prst="rect">
            <a:avLst/>
          </a:prstGeom>
        </p:spPr>
      </p:pic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E0CE78B1-0A9D-D049-8709-9CE32BD9D2A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6000" y="1029589"/>
            <a:ext cx="6096000" cy="58277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E3763FFE-87B6-D04C-8D15-AC31B471D1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15178" y="4895151"/>
            <a:ext cx="6076822" cy="1962150"/>
          </a:xfrm>
          <a:prstGeom prst="rect">
            <a:avLst/>
          </a:prstGeom>
          <a:gradFill>
            <a:gsLst>
              <a:gs pos="0">
                <a:schemeClr val="accent5">
                  <a:alpha val="0"/>
                </a:schemeClr>
              </a:gs>
              <a:gs pos="100000">
                <a:schemeClr val="accent5">
                  <a:alpha val="5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9377" y="2133603"/>
            <a:ext cx="5197519" cy="3746498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 lang="en-GB" sz="2800" smtClean="0">
                <a:solidFill>
                  <a:schemeClr val="bg1"/>
                </a:solidFill>
                <a:effectLst/>
              </a:defRPr>
            </a:lvl1pPr>
            <a:lvl2pPr>
              <a:buClr>
                <a:schemeClr val="accent1"/>
              </a:buClr>
              <a:defRPr sz="2800"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 sz="28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6BE069C4-4455-B24A-B998-756F4026E8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376" y="1484533"/>
            <a:ext cx="5197519" cy="627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BF530E-1875-46E6-901C-76683197A1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1990D2C-E643-0846-B649-81EC000B6937}"/>
              </a:ext>
            </a:extLst>
          </p:cNvPr>
          <p:cNvSpPr/>
          <p:nvPr userDrawn="1"/>
        </p:nvSpPr>
        <p:spPr>
          <a:xfrm>
            <a:off x="12635555" y="-5461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Drag and drop an image onto this slide or click the picture icon to select an image. You can find our </a:t>
            </a:r>
            <a:r>
              <a:rPr lang="en-US" sz="1600" dirty="0" err="1">
                <a:solidFill>
                  <a:schemeClr val="tx2"/>
                </a:solidFill>
              </a:rPr>
              <a:t>imagebank</a:t>
            </a:r>
            <a:r>
              <a:rPr lang="en-US" sz="1600" dirty="0">
                <a:solidFill>
                  <a:schemeClr val="tx2"/>
                </a:solidFill>
              </a:rPr>
              <a:t> here:</a:t>
            </a:r>
          </a:p>
          <a:p>
            <a:pPr algn="l"/>
            <a:r>
              <a:rPr lang="en-US" sz="1600" dirty="0" err="1">
                <a:solidFill>
                  <a:schemeClr val="tx2"/>
                </a:solidFill>
                <a:hlinkClick r:id="rId4"/>
              </a:rPr>
              <a:t>www.nottingham.ac.uk</a:t>
            </a:r>
            <a:r>
              <a:rPr lang="en-US" sz="1600" dirty="0">
                <a:solidFill>
                  <a:schemeClr val="tx2"/>
                </a:solidFill>
                <a:hlinkClick r:id="rId4"/>
              </a:rPr>
              <a:t>/</a:t>
            </a:r>
            <a:r>
              <a:rPr lang="en-US" sz="1600" dirty="0" err="1">
                <a:solidFill>
                  <a:schemeClr val="tx2"/>
                </a:solidFill>
                <a:hlinkClick r:id="rId4"/>
              </a:rPr>
              <a:t>imagebank</a:t>
            </a:r>
            <a:r>
              <a:rPr lang="en-US" sz="1600" dirty="0">
                <a:solidFill>
                  <a:schemeClr val="tx2"/>
                </a:solidFill>
                <a:hlinkClick r:id="rId4"/>
              </a:rPr>
              <a:t> 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6" name="Date Placeholder 2">
            <a:extLst>
              <a:ext uri="{FF2B5EF4-FFF2-40B4-BE49-F238E27FC236}">
                <a16:creationId xmlns:a16="http://schemas.microsoft.com/office/drawing/2014/main" id="{2829581F-89A7-2F45-AEDF-13BBA609D0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375" y="6356350"/>
            <a:ext cx="161371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D90419B6-7C51-714B-B9AF-5A8331110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4804" y="6356350"/>
            <a:ext cx="3469252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F403D8CA-B469-274B-A619-DD30F98BF6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19451" y="6356350"/>
            <a:ext cx="108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2659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– Campus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E23AA1-5E84-1542-85FA-0AD28CCBD6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774767" cy="102748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3B6D91D-08CC-8B40-9A20-FA41181022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87140" y="1127760"/>
            <a:ext cx="4610100" cy="306686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 – Arial 32pt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1D62B56-9FE8-D94E-A6EA-EC6A8F1694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94760" y="4194626"/>
            <a:ext cx="4625340" cy="15356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GB" sz="2400" smtClean="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Add presenter name or subtitle – Arial 24pt</a:t>
            </a:r>
          </a:p>
        </p:txBody>
      </p:sp>
    </p:spTree>
    <p:extLst>
      <p:ext uri="{BB962C8B-B14F-4D97-AF65-F5344CB8AC3E}">
        <p14:creationId xmlns:p14="http://schemas.microsoft.com/office/powerpoint/2010/main" val="16688660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18CD7C8D-4EBF-E54E-8157-B82F50C780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2539"/>
          </a:xfrm>
          <a:prstGeom prst="rect">
            <a:avLst/>
          </a:prstGeom>
        </p:spPr>
      </p:pic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E0CE78B1-0A9D-D049-8709-9CE32BD9D2A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1030288"/>
            <a:ext cx="12192000" cy="58277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347CCA2-0399-254E-ACFE-E5730EC8E4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4895850"/>
            <a:ext cx="12192000" cy="1962150"/>
          </a:xfrm>
          <a:prstGeom prst="rect">
            <a:avLst/>
          </a:prstGeom>
          <a:gradFill>
            <a:gsLst>
              <a:gs pos="0">
                <a:schemeClr val="accent5">
                  <a:alpha val="0"/>
                </a:schemeClr>
              </a:gs>
              <a:gs pos="100000">
                <a:schemeClr val="accent5">
                  <a:alpha val="5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BF530E-1875-46E6-901C-76683197A1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1990D2C-E643-0846-B649-81EC000B6937}"/>
              </a:ext>
            </a:extLst>
          </p:cNvPr>
          <p:cNvSpPr/>
          <p:nvPr userDrawn="1"/>
        </p:nvSpPr>
        <p:spPr>
          <a:xfrm>
            <a:off x="12635555" y="-5461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Drag and drop an image onto this slide or click the picture icon to select an image. You can find our </a:t>
            </a:r>
            <a:r>
              <a:rPr lang="en-US" sz="1600" dirty="0" err="1">
                <a:solidFill>
                  <a:schemeClr val="tx2"/>
                </a:solidFill>
              </a:rPr>
              <a:t>imagebank</a:t>
            </a:r>
            <a:r>
              <a:rPr lang="en-US" sz="1600" dirty="0">
                <a:solidFill>
                  <a:schemeClr val="tx2"/>
                </a:solidFill>
              </a:rPr>
              <a:t> here:</a:t>
            </a:r>
          </a:p>
          <a:p>
            <a:pPr algn="l"/>
            <a:r>
              <a:rPr lang="en-US" sz="1600" dirty="0" err="1">
                <a:solidFill>
                  <a:schemeClr val="tx2"/>
                </a:solidFill>
                <a:hlinkClick r:id="rId4"/>
              </a:rPr>
              <a:t>www.nottingham.ac.uk</a:t>
            </a:r>
            <a:r>
              <a:rPr lang="en-US" sz="1600" dirty="0">
                <a:solidFill>
                  <a:schemeClr val="tx2"/>
                </a:solidFill>
                <a:hlinkClick r:id="rId4"/>
              </a:rPr>
              <a:t>/</a:t>
            </a:r>
            <a:r>
              <a:rPr lang="en-US" sz="1600" dirty="0" err="1">
                <a:solidFill>
                  <a:schemeClr val="tx2"/>
                </a:solidFill>
                <a:hlinkClick r:id="rId4"/>
              </a:rPr>
              <a:t>imagebank</a:t>
            </a:r>
            <a:r>
              <a:rPr lang="en-US" sz="1600" dirty="0">
                <a:solidFill>
                  <a:schemeClr val="tx2"/>
                </a:solidFill>
                <a:hlinkClick r:id="rId4"/>
              </a:rPr>
              <a:t> 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71412D12-3864-394B-985D-3364B1646D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375" y="6356350"/>
            <a:ext cx="1486993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89377BC7-EA60-2841-8608-D79A7C3B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7644" y="6356350"/>
            <a:ext cx="3469252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77ECF5E4-B74A-FB48-B872-16F3292CF9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82291" y="6356350"/>
            <a:ext cx="10800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35048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14107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with Castle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5AFCAE9-B754-8C4D-B7F9-C051D54669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32632" cy="102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737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Earth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B7EDC40-08B7-C54D-9A16-7B5D3FDD4FD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774767" cy="102748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7483873-86BD-454E-AF6E-E4D2764B65F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76719" y="1123805"/>
            <a:ext cx="4629834" cy="461039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End slide</a:t>
            </a:r>
            <a:br>
              <a:rPr lang="en-US" dirty="0"/>
            </a:br>
            <a:r>
              <a:rPr lang="en-US" dirty="0"/>
              <a:t>questions?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37156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– Campus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DB07C01-E6FE-374C-80D0-F5676A0E07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774767" cy="102748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C67C3C0-F69E-E643-A32B-61F2F310AA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76719" y="1123805"/>
            <a:ext cx="4629834" cy="461039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End slide</a:t>
            </a:r>
            <a:br>
              <a:rPr lang="en-US" dirty="0"/>
            </a:br>
            <a:r>
              <a:rPr lang="en-US" dirty="0"/>
              <a:t>questions?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98263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/>
          <a:p>
            <a:fld id="{CBBF530E-1875-46E6-901C-76683197A1B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9376" y="2133603"/>
            <a:ext cx="11257699" cy="3746498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lang="en-GB" sz="2800" smtClean="0">
                <a:solidFill>
                  <a:schemeClr val="tx2"/>
                </a:solidFill>
                <a:effectLst/>
              </a:defRPr>
            </a:lvl1pPr>
            <a:lvl2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6BE069C4-4455-B24A-B998-756F4026E8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376" y="1484533"/>
            <a:ext cx="11257698" cy="627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accent3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6" name="Date Placeholder 2">
            <a:extLst>
              <a:ext uri="{FF2B5EF4-FFF2-40B4-BE49-F238E27FC236}">
                <a16:creationId xmlns:a16="http://schemas.microsoft.com/office/drawing/2014/main" id="{D7149951-3981-CB4B-98B8-B21C82EEE2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375" y="6356350"/>
            <a:ext cx="1486993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0EAA601D-72F3-BE4F-9229-FCBD9986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7644" y="6356350"/>
            <a:ext cx="3469252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D7363097-8A1E-F548-98B9-D9C329A4808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82291" y="6356350"/>
            <a:ext cx="10800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3F670C-95B5-454E-9804-5609FD32D6F9}"/>
              </a:ext>
            </a:extLst>
          </p:cNvPr>
          <p:cNvSpPr/>
          <p:nvPr userDrawn="1"/>
        </p:nvSpPr>
        <p:spPr>
          <a:xfrm>
            <a:off x="12635555" y="-5461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All items on these slides are editable. You can change the </a:t>
            </a:r>
            <a:r>
              <a:rPr lang="en-US" sz="1600" dirty="0" err="1">
                <a:solidFill>
                  <a:schemeClr val="tx2"/>
                </a:solidFill>
              </a:rPr>
              <a:t>colour</a:t>
            </a:r>
            <a:r>
              <a:rPr lang="en-US" sz="1600" dirty="0">
                <a:solidFill>
                  <a:schemeClr val="tx2"/>
                </a:solidFill>
              </a:rPr>
              <a:t>, outline and size easily as you do with other PowerPoint shapes.</a:t>
            </a:r>
          </a:p>
        </p:txBody>
      </p:sp>
    </p:spTree>
    <p:extLst>
      <p:ext uri="{BB962C8B-B14F-4D97-AF65-F5344CB8AC3E}">
        <p14:creationId xmlns:p14="http://schemas.microsoft.com/office/powerpoint/2010/main" val="852238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/>
          <a:p>
            <a:fld id="{CBBF530E-1875-46E6-901C-76683197A1B3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6BE069C4-4455-B24A-B998-756F4026E8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376" y="1484533"/>
            <a:ext cx="11257698" cy="627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accent3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6" name="Date Placeholder 2">
            <a:extLst>
              <a:ext uri="{FF2B5EF4-FFF2-40B4-BE49-F238E27FC236}">
                <a16:creationId xmlns:a16="http://schemas.microsoft.com/office/drawing/2014/main" id="{D7149951-3981-CB4B-98B8-B21C82EEE2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375" y="6356350"/>
            <a:ext cx="1486993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0EAA601D-72F3-BE4F-9229-FCBD9986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7644" y="6356350"/>
            <a:ext cx="3469252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D7363097-8A1E-F548-98B9-D9C329A4808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82291" y="6356350"/>
            <a:ext cx="10800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4C76EA1E-DDD4-3C48-962B-715F6034D482}"/>
              </a:ext>
            </a:extLst>
          </p:cNvPr>
          <p:cNvSpPr/>
          <p:nvPr userDrawn="1"/>
        </p:nvSpPr>
        <p:spPr>
          <a:xfrm>
            <a:off x="479376" y="2112298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7EFAD833-6EA6-CF4E-A26E-B6FDE789CD8B}"/>
              </a:ext>
            </a:extLst>
          </p:cNvPr>
          <p:cNvSpPr/>
          <p:nvPr userDrawn="1"/>
        </p:nvSpPr>
        <p:spPr>
          <a:xfrm>
            <a:off x="1495424" y="2112298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9D51130-6DBC-B947-B5BA-B65F7AAB5E83}"/>
              </a:ext>
            </a:extLst>
          </p:cNvPr>
          <p:cNvSpPr/>
          <p:nvPr userDrawn="1"/>
        </p:nvSpPr>
        <p:spPr>
          <a:xfrm>
            <a:off x="2511472" y="2112298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649BC211-0BDE-F247-BCA6-AFE6CBE484EE}"/>
              </a:ext>
            </a:extLst>
          </p:cNvPr>
          <p:cNvSpPr/>
          <p:nvPr userDrawn="1"/>
        </p:nvSpPr>
        <p:spPr>
          <a:xfrm>
            <a:off x="3527520" y="2112298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52608658-76A6-4649-8FAC-7587274B2DF9}"/>
              </a:ext>
            </a:extLst>
          </p:cNvPr>
          <p:cNvSpPr/>
          <p:nvPr userDrawn="1"/>
        </p:nvSpPr>
        <p:spPr>
          <a:xfrm>
            <a:off x="4543568" y="2112298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07CD998D-A504-2046-9915-EC22DA08B192}"/>
              </a:ext>
            </a:extLst>
          </p:cNvPr>
          <p:cNvSpPr/>
          <p:nvPr userDrawn="1"/>
        </p:nvSpPr>
        <p:spPr>
          <a:xfrm>
            <a:off x="5559616" y="2112298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1BA829B4-C56F-B347-BFDB-414400402ADF}"/>
              </a:ext>
            </a:extLst>
          </p:cNvPr>
          <p:cNvSpPr/>
          <p:nvPr userDrawn="1"/>
        </p:nvSpPr>
        <p:spPr>
          <a:xfrm>
            <a:off x="6575664" y="2112298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BDC6FE5D-AA56-FE47-B996-1170E8CED2BE}"/>
              </a:ext>
            </a:extLst>
          </p:cNvPr>
          <p:cNvSpPr/>
          <p:nvPr userDrawn="1"/>
        </p:nvSpPr>
        <p:spPr>
          <a:xfrm>
            <a:off x="7591712" y="2112298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E6118C8-C196-874E-AD11-AFD75EFC5DB1}"/>
              </a:ext>
            </a:extLst>
          </p:cNvPr>
          <p:cNvSpPr/>
          <p:nvPr userDrawn="1"/>
        </p:nvSpPr>
        <p:spPr>
          <a:xfrm>
            <a:off x="8607760" y="2112298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818FB46-1242-314A-AA24-56DEFFE7F884}"/>
              </a:ext>
            </a:extLst>
          </p:cNvPr>
          <p:cNvSpPr/>
          <p:nvPr userDrawn="1"/>
        </p:nvSpPr>
        <p:spPr>
          <a:xfrm>
            <a:off x="9623808" y="2112298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BDB9B69D-3C0B-2647-95F9-0A10DF633026}"/>
              </a:ext>
            </a:extLst>
          </p:cNvPr>
          <p:cNvSpPr/>
          <p:nvPr userDrawn="1"/>
        </p:nvSpPr>
        <p:spPr>
          <a:xfrm>
            <a:off x="10639856" y="2112298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7F523F24-CB29-4C41-AA9D-97A31EB1E255}"/>
              </a:ext>
            </a:extLst>
          </p:cNvPr>
          <p:cNvSpPr/>
          <p:nvPr userDrawn="1"/>
        </p:nvSpPr>
        <p:spPr>
          <a:xfrm>
            <a:off x="479376" y="3112962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9C448243-5866-954D-BA91-678DECE88B0A}"/>
              </a:ext>
            </a:extLst>
          </p:cNvPr>
          <p:cNvSpPr/>
          <p:nvPr userDrawn="1"/>
        </p:nvSpPr>
        <p:spPr>
          <a:xfrm>
            <a:off x="1495424" y="3112962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686F0C8-D62F-8249-80D5-912801A3F4B3}"/>
              </a:ext>
            </a:extLst>
          </p:cNvPr>
          <p:cNvSpPr/>
          <p:nvPr userDrawn="1"/>
        </p:nvSpPr>
        <p:spPr>
          <a:xfrm>
            <a:off x="2511472" y="3112962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7B52E35A-D5C2-3A4E-978C-E493D92D6A24}"/>
              </a:ext>
            </a:extLst>
          </p:cNvPr>
          <p:cNvSpPr/>
          <p:nvPr userDrawn="1"/>
        </p:nvSpPr>
        <p:spPr>
          <a:xfrm>
            <a:off x="3527520" y="3112962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4596DCCD-13ED-F640-8F62-02E7AA83E40D}"/>
              </a:ext>
            </a:extLst>
          </p:cNvPr>
          <p:cNvSpPr/>
          <p:nvPr userDrawn="1"/>
        </p:nvSpPr>
        <p:spPr>
          <a:xfrm>
            <a:off x="4543568" y="3112962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B588D2C8-948B-C34F-8DB9-C63AF94FCC35}"/>
              </a:ext>
            </a:extLst>
          </p:cNvPr>
          <p:cNvSpPr/>
          <p:nvPr userDrawn="1"/>
        </p:nvSpPr>
        <p:spPr>
          <a:xfrm>
            <a:off x="5559616" y="3112962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09BBB31-E9CF-B349-B152-D698680DF4DF}"/>
              </a:ext>
            </a:extLst>
          </p:cNvPr>
          <p:cNvSpPr/>
          <p:nvPr userDrawn="1"/>
        </p:nvSpPr>
        <p:spPr>
          <a:xfrm>
            <a:off x="6575664" y="3112962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43D54F1B-2D5C-484A-8D1E-09241BBD8BF3}"/>
              </a:ext>
            </a:extLst>
          </p:cNvPr>
          <p:cNvSpPr/>
          <p:nvPr userDrawn="1"/>
        </p:nvSpPr>
        <p:spPr>
          <a:xfrm>
            <a:off x="7591712" y="3112962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6EC7455F-8851-2E43-8B67-4A3649CEC8D7}"/>
              </a:ext>
            </a:extLst>
          </p:cNvPr>
          <p:cNvSpPr/>
          <p:nvPr userDrawn="1"/>
        </p:nvSpPr>
        <p:spPr>
          <a:xfrm>
            <a:off x="8607760" y="3112962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ABABBA1C-E822-E940-9148-A5487BDD8AEA}"/>
              </a:ext>
            </a:extLst>
          </p:cNvPr>
          <p:cNvSpPr/>
          <p:nvPr userDrawn="1"/>
        </p:nvSpPr>
        <p:spPr>
          <a:xfrm>
            <a:off x="9623808" y="3112962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908A034-F2FC-E641-9D92-8CFE594C1639}"/>
              </a:ext>
            </a:extLst>
          </p:cNvPr>
          <p:cNvSpPr/>
          <p:nvPr userDrawn="1"/>
        </p:nvSpPr>
        <p:spPr>
          <a:xfrm>
            <a:off x="10639856" y="3112962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AC56D07C-2B40-1346-8517-D086B1FFF5F0}"/>
              </a:ext>
            </a:extLst>
          </p:cNvPr>
          <p:cNvSpPr/>
          <p:nvPr userDrawn="1"/>
        </p:nvSpPr>
        <p:spPr>
          <a:xfrm>
            <a:off x="479376" y="4122253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2FABD5C5-0264-2F49-8C19-F2C627B54D83}"/>
              </a:ext>
            </a:extLst>
          </p:cNvPr>
          <p:cNvSpPr/>
          <p:nvPr userDrawn="1"/>
        </p:nvSpPr>
        <p:spPr>
          <a:xfrm>
            <a:off x="1495424" y="4122253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EE2DCE88-820C-0347-87F1-2F20466148AA}"/>
              </a:ext>
            </a:extLst>
          </p:cNvPr>
          <p:cNvSpPr/>
          <p:nvPr userDrawn="1"/>
        </p:nvSpPr>
        <p:spPr>
          <a:xfrm>
            <a:off x="2511472" y="4122253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D0D35FA6-7BEF-234E-9F42-2311FD2F4AA2}"/>
              </a:ext>
            </a:extLst>
          </p:cNvPr>
          <p:cNvSpPr/>
          <p:nvPr userDrawn="1"/>
        </p:nvSpPr>
        <p:spPr>
          <a:xfrm>
            <a:off x="3527520" y="4122253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ABFF75B-7609-8448-B68E-E5C15C923097}"/>
              </a:ext>
            </a:extLst>
          </p:cNvPr>
          <p:cNvSpPr/>
          <p:nvPr userDrawn="1"/>
        </p:nvSpPr>
        <p:spPr>
          <a:xfrm>
            <a:off x="4543568" y="4122253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0A96E601-59F3-0F46-A3D6-6C77B2A5D315}"/>
              </a:ext>
            </a:extLst>
          </p:cNvPr>
          <p:cNvSpPr/>
          <p:nvPr userDrawn="1"/>
        </p:nvSpPr>
        <p:spPr>
          <a:xfrm>
            <a:off x="5559616" y="4122253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7D65771C-6846-2743-997B-88678013BC34}"/>
              </a:ext>
            </a:extLst>
          </p:cNvPr>
          <p:cNvSpPr/>
          <p:nvPr userDrawn="1"/>
        </p:nvSpPr>
        <p:spPr>
          <a:xfrm>
            <a:off x="6575664" y="4122253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BCC5F643-98D6-B84E-872E-A198ADAC580A}"/>
              </a:ext>
            </a:extLst>
          </p:cNvPr>
          <p:cNvSpPr/>
          <p:nvPr userDrawn="1"/>
        </p:nvSpPr>
        <p:spPr>
          <a:xfrm>
            <a:off x="7591712" y="4122253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2B93A778-C3EE-A84B-B356-B8459C22E9AD}"/>
              </a:ext>
            </a:extLst>
          </p:cNvPr>
          <p:cNvSpPr/>
          <p:nvPr userDrawn="1"/>
        </p:nvSpPr>
        <p:spPr>
          <a:xfrm>
            <a:off x="8607760" y="4122253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0C0788B4-C3F0-9047-80BA-AB87DC1E320B}"/>
              </a:ext>
            </a:extLst>
          </p:cNvPr>
          <p:cNvSpPr/>
          <p:nvPr userDrawn="1"/>
        </p:nvSpPr>
        <p:spPr>
          <a:xfrm>
            <a:off x="9623808" y="4122253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44ADC236-12A6-F643-8463-1FD369222EBD}"/>
              </a:ext>
            </a:extLst>
          </p:cNvPr>
          <p:cNvSpPr/>
          <p:nvPr userDrawn="1"/>
        </p:nvSpPr>
        <p:spPr>
          <a:xfrm>
            <a:off x="10639856" y="4122253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2EA95CDD-4ACA-6E45-9E03-DED57B7A17B1}"/>
              </a:ext>
            </a:extLst>
          </p:cNvPr>
          <p:cNvSpPr/>
          <p:nvPr userDrawn="1"/>
        </p:nvSpPr>
        <p:spPr>
          <a:xfrm>
            <a:off x="479376" y="5115784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A076A291-1120-D841-A17C-4744BD31119E}"/>
              </a:ext>
            </a:extLst>
          </p:cNvPr>
          <p:cNvSpPr/>
          <p:nvPr userDrawn="1"/>
        </p:nvSpPr>
        <p:spPr>
          <a:xfrm>
            <a:off x="1495424" y="5115784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92D9F7EB-EB5B-5849-8960-87554EFE96A2}"/>
              </a:ext>
            </a:extLst>
          </p:cNvPr>
          <p:cNvSpPr/>
          <p:nvPr userDrawn="1"/>
        </p:nvSpPr>
        <p:spPr>
          <a:xfrm>
            <a:off x="2511472" y="5115784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DCE8B47E-F0B9-2F48-81E2-0CFF01F4019C}"/>
              </a:ext>
            </a:extLst>
          </p:cNvPr>
          <p:cNvSpPr/>
          <p:nvPr userDrawn="1"/>
        </p:nvSpPr>
        <p:spPr>
          <a:xfrm>
            <a:off x="3527520" y="5115784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6A52769C-586D-0547-8B43-FDA5D125AC4A}"/>
              </a:ext>
            </a:extLst>
          </p:cNvPr>
          <p:cNvSpPr/>
          <p:nvPr userDrawn="1"/>
        </p:nvSpPr>
        <p:spPr>
          <a:xfrm>
            <a:off x="4543568" y="5115784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14832484-9AF3-3040-B362-12AFCE82E568}"/>
              </a:ext>
            </a:extLst>
          </p:cNvPr>
          <p:cNvSpPr/>
          <p:nvPr userDrawn="1"/>
        </p:nvSpPr>
        <p:spPr>
          <a:xfrm>
            <a:off x="5559616" y="5115784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C9B343D7-5277-2544-8430-448DEC700E1E}"/>
              </a:ext>
            </a:extLst>
          </p:cNvPr>
          <p:cNvSpPr/>
          <p:nvPr userDrawn="1"/>
        </p:nvSpPr>
        <p:spPr>
          <a:xfrm>
            <a:off x="6575664" y="5115784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882C02EB-B68E-9044-994A-65588C5F126D}"/>
              </a:ext>
            </a:extLst>
          </p:cNvPr>
          <p:cNvSpPr/>
          <p:nvPr userDrawn="1"/>
        </p:nvSpPr>
        <p:spPr>
          <a:xfrm>
            <a:off x="7591712" y="5115784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22BE44DB-D273-AB46-89D2-7C2B30912659}"/>
              </a:ext>
            </a:extLst>
          </p:cNvPr>
          <p:cNvSpPr/>
          <p:nvPr userDrawn="1"/>
        </p:nvSpPr>
        <p:spPr>
          <a:xfrm>
            <a:off x="8607760" y="5115784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13E20485-2E4B-9B4C-AE6B-3C1B1509B043}"/>
              </a:ext>
            </a:extLst>
          </p:cNvPr>
          <p:cNvSpPr/>
          <p:nvPr userDrawn="1"/>
        </p:nvSpPr>
        <p:spPr>
          <a:xfrm>
            <a:off x="9623808" y="5115784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3284C2AF-F9F6-6943-AF27-AD08B011A677}"/>
              </a:ext>
            </a:extLst>
          </p:cNvPr>
          <p:cNvSpPr/>
          <p:nvPr userDrawn="1"/>
        </p:nvSpPr>
        <p:spPr>
          <a:xfrm>
            <a:off x="10639856" y="5115784"/>
            <a:ext cx="8382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3665E85D-8861-794D-A0B5-7227A4A9BDEC}"/>
              </a:ext>
            </a:extLst>
          </p:cNvPr>
          <p:cNvSpPr/>
          <p:nvPr userDrawn="1"/>
        </p:nvSpPr>
        <p:spPr>
          <a:xfrm>
            <a:off x="12635555" y="-5461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All items on these slides are editable. You can change the </a:t>
            </a:r>
            <a:r>
              <a:rPr lang="en-US" sz="1600" dirty="0" err="1">
                <a:solidFill>
                  <a:schemeClr val="tx2"/>
                </a:solidFill>
              </a:rPr>
              <a:t>colour</a:t>
            </a:r>
            <a:r>
              <a:rPr lang="en-US" sz="1600" dirty="0">
                <a:solidFill>
                  <a:schemeClr val="tx2"/>
                </a:solidFill>
              </a:rPr>
              <a:t>, outline and size easily as you do with other PowerPoint shapes.</a:t>
            </a:r>
          </a:p>
        </p:txBody>
      </p:sp>
    </p:spTree>
    <p:extLst>
      <p:ext uri="{BB962C8B-B14F-4D97-AF65-F5344CB8AC3E}">
        <p14:creationId xmlns:p14="http://schemas.microsoft.com/office/powerpoint/2010/main" val="14080397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– Earth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87140" y="1127760"/>
            <a:ext cx="4610100" cy="306686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 – Arial 32pt</a:t>
            </a:r>
            <a:endParaRPr lang="en-GB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9570720" y="5465236"/>
            <a:ext cx="2209800" cy="10287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Add partner logo here if required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8857659-1700-314E-B00F-79040D7445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774767" cy="1027487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A158B21E-1070-014B-B9DF-CC6AE4E330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94760" y="4194626"/>
            <a:ext cx="4625340" cy="15356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GB" sz="2400" smtClean="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Add presenter name or subtitle – Arial 24pt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E7FB5A-28C0-E64E-9FEF-7D9F37C42C4A}"/>
              </a:ext>
            </a:extLst>
          </p:cNvPr>
          <p:cNvSpPr/>
          <p:nvPr userDrawn="1"/>
        </p:nvSpPr>
        <p:spPr>
          <a:xfrm>
            <a:off x="12635555" y="0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Use the ‘New Slide’ </a:t>
            </a:r>
            <a:br>
              <a:rPr lang="en-US" sz="1600" dirty="0">
                <a:solidFill>
                  <a:schemeClr val="tx2"/>
                </a:solidFill>
              </a:rPr>
            </a:br>
            <a:r>
              <a:rPr lang="en-US" sz="1600" dirty="0">
                <a:solidFill>
                  <a:schemeClr val="tx2"/>
                </a:solidFill>
              </a:rPr>
              <a:t>or ‘Layout’ buttons for different cover slide options.</a:t>
            </a:r>
          </a:p>
        </p:txBody>
      </p:sp>
    </p:spTree>
    <p:extLst>
      <p:ext uri="{BB962C8B-B14F-4D97-AF65-F5344CB8AC3E}">
        <p14:creationId xmlns:p14="http://schemas.microsoft.com/office/powerpoint/2010/main" val="32926623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– Campus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E23AA1-5E84-1542-85FA-0AD28CCBD6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774767" cy="102748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3B6D91D-08CC-8B40-9A20-FA41181022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87140" y="1127760"/>
            <a:ext cx="4610100" cy="306686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 – Arial 32pt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1D62B56-9FE8-D94E-A6EA-EC6A8F1694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94760" y="4194626"/>
            <a:ext cx="4625340" cy="15356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GB" sz="2400" smtClean="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Add presenter name or subtitle – Arial 24pt</a:t>
            </a:r>
          </a:p>
        </p:txBody>
      </p:sp>
    </p:spTree>
    <p:extLst>
      <p:ext uri="{BB962C8B-B14F-4D97-AF65-F5344CB8AC3E}">
        <p14:creationId xmlns:p14="http://schemas.microsoft.com/office/powerpoint/2010/main" val="10208001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– Peopl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6385F48C-130A-074B-BAE4-5071492DF3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774767" cy="103094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E0A4753-72CA-6241-85A5-FA5F9E40DC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87140" y="1127760"/>
            <a:ext cx="4610100" cy="306686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 – Arial 32pt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4EC60C8-55FD-084A-BE95-B2E7664467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94760" y="4194626"/>
            <a:ext cx="4625340" cy="15356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GB" sz="2400" smtClean="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Add presenter name or subtitle – Arial 24pt</a:t>
            </a:r>
          </a:p>
        </p:txBody>
      </p:sp>
    </p:spTree>
    <p:extLst>
      <p:ext uri="{BB962C8B-B14F-4D97-AF65-F5344CB8AC3E}">
        <p14:creationId xmlns:p14="http://schemas.microsoft.com/office/powerpoint/2010/main" val="289513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– Peopl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6385F48C-130A-074B-BAE4-5071492DF3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774767" cy="103094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E0A4753-72CA-6241-85A5-FA5F9E40DC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87140" y="1127760"/>
            <a:ext cx="4610100" cy="306686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 – Arial 32pt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4EC60C8-55FD-084A-BE95-B2E7664467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94760" y="4194626"/>
            <a:ext cx="4625340" cy="15356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GB" sz="2400" smtClean="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Add presenter name or subtitle – Arial 24pt</a:t>
            </a:r>
          </a:p>
        </p:txBody>
      </p:sp>
    </p:spTree>
    <p:extLst>
      <p:ext uri="{BB962C8B-B14F-4D97-AF65-F5344CB8AC3E}">
        <p14:creationId xmlns:p14="http://schemas.microsoft.com/office/powerpoint/2010/main" val="41498375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– Science &amp; Technolog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3BA9BED-34B5-9D4D-A988-760726B7CE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774767" cy="1027487"/>
          </a:xfrm>
          <a:prstGeom prst="rect">
            <a:avLst/>
          </a:prstGeom>
        </p:spPr>
      </p:pic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DEB89620-E302-6C4B-B385-8DB40106EB6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570720" y="5465236"/>
            <a:ext cx="2209800" cy="10287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Add partner logo here if required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D7A035-88C0-B640-91D8-3B73C22448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87140" y="1127760"/>
            <a:ext cx="4610100" cy="306686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 – Arial 32pt</a:t>
            </a:r>
            <a:endParaRPr lang="en-GB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4D1AC89-727B-C049-9CD3-8F38C0F22C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94760" y="4194626"/>
            <a:ext cx="4625340" cy="15356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GB" sz="2400" smtClean="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Add presenter name or subtitle – Arial 24pt</a:t>
            </a:r>
          </a:p>
        </p:txBody>
      </p:sp>
    </p:spTree>
    <p:extLst>
      <p:ext uri="{BB962C8B-B14F-4D97-AF65-F5344CB8AC3E}">
        <p14:creationId xmlns:p14="http://schemas.microsoft.com/office/powerpoint/2010/main" val="17348225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Option 1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41120" y="2492895"/>
            <a:ext cx="9509760" cy="187220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6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Divider slide title – Arial Bold 36pt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341120" y="4160520"/>
            <a:ext cx="9509760" cy="936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– Arial 28pt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6EDD9DE1-34C9-564D-A890-335533D45D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r="63040"/>
          <a:stretch/>
        </p:blipFill>
        <p:spPr>
          <a:xfrm>
            <a:off x="1" y="0"/>
            <a:ext cx="1025524" cy="10309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7FB682B-CBE5-0E46-8A20-FBDCFD217D46}"/>
              </a:ext>
            </a:extLst>
          </p:cNvPr>
          <p:cNvSpPr/>
          <p:nvPr userDrawn="1"/>
        </p:nvSpPr>
        <p:spPr>
          <a:xfrm>
            <a:off x="12635555" y="0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Use the ‘New Slide’ </a:t>
            </a:r>
            <a:br>
              <a:rPr lang="en-US" sz="1600" dirty="0">
                <a:solidFill>
                  <a:schemeClr val="tx2"/>
                </a:solidFill>
              </a:rPr>
            </a:br>
            <a:r>
              <a:rPr lang="en-US" sz="1600" dirty="0">
                <a:solidFill>
                  <a:schemeClr val="tx2"/>
                </a:solidFill>
              </a:rPr>
              <a:t>or ‘Layout’ buttons for different divider slide options.</a:t>
            </a:r>
          </a:p>
        </p:txBody>
      </p:sp>
    </p:spTree>
    <p:extLst>
      <p:ext uri="{BB962C8B-B14F-4D97-AF65-F5344CB8AC3E}">
        <p14:creationId xmlns:p14="http://schemas.microsoft.com/office/powerpoint/2010/main" val="16261936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Option 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0B2171D4-B040-9448-88ED-CD59EBB794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r="63040"/>
          <a:stretch/>
        </p:blipFill>
        <p:spPr>
          <a:xfrm>
            <a:off x="1" y="0"/>
            <a:ext cx="1025524" cy="103094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FA4EB9E-FE0B-FF48-B57B-3DBA656E7C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1120" y="2492895"/>
            <a:ext cx="9509760" cy="187220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6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Divider slide title – Arial Bold 36pt</a:t>
            </a:r>
            <a:endParaRPr lang="en-GB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8DE1B96-986D-4446-800F-54A0D95D2FB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1120" y="4160520"/>
            <a:ext cx="9509760" cy="936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– Arial 28pt</a:t>
            </a:r>
          </a:p>
        </p:txBody>
      </p:sp>
    </p:spTree>
    <p:extLst>
      <p:ext uri="{BB962C8B-B14F-4D97-AF65-F5344CB8AC3E}">
        <p14:creationId xmlns:p14="http://schemas.microsoft.com/office/powerpoint/2010/main" val="17804604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Option 3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E480AEE2-F97B-4D4C-BCDA-5DB28C1168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r="63040"/>
          <a:stretch/>
        </p:blipFill>
        <p:spPr>
          <a:xfrm>
            <a:off x="1" y="0"/>
            <a:ext cx="1025524" cy="103094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A61C9F9-E7A2-6342-870C-D685719F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1120" y="2492895"/>
            <a:ext cx="9509760" cy="187220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6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Divider slide title – Arial Bold 36pt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28BB5A8-2728-CF4C-9063-6BE6445BAAF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1120" y="4160520"/>
            <a:ext cx="9509760" cy="936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– Arial 28pt</a:t>
            </a:r>
          </a:p>
        </p:txBody>
      </p:sp>
    </p:spTree>
    <p:extLst>
      <p:ext uri="{BB962C8B-B14F-4D97-AF65-F5344CB8AC3E}">
        <p14:creationId xmlns:p14="http://schemas.microsoft.com/office/powerpoint/2010/main" val="12006815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ub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03035A1-1804-EC4A-9FF8-AEE00A4BFC6F}"/>
              </a:ext>
            </a:extLst>
          </p:cNvPr>
          <p:cNvSpPr/>
          <p:nvPr userDrawn="1"/>
        </p:nvSpPr>
        <p:spPr>
          <a:xfrm>
            <a:off x="12635555" y="-1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Use the ‘New Slide’ </a:t>
            </a:r>
            <a:br>
              <a:rPr lang="en-US" sz="1600" dirty="0">
                <a:solidFill>
                  <a:schemeClr val="tx2"/>
                </a:solidFill>
              </a:rPr>
            </a:br>
            <a:r>
              <a:rPr lang="en-US" sz="1600" dirty="0">
                <a:solidFill>
                  <a:schemeClr val="tx2"/>
                </a:solidFill>
              </a:rPr>
              <a:t>or ‘Layout’ buttons for different slide content options.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9376" y="6356350"/>
            <a:ext cx="141292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20891" y="6356350"/>
            <a:ext cx="3656009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/>
          <a:p>
            <a:fld id="{CBBF530E-1875-46E6-901C-76683197A1B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9376" y="2133603"/>
            <a:ext cx="11257699" cy="3746498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lang="en-GB" sz="2800" smtClean="0">
                <a:effectLst/>
              </a:defRPr>
            </a:lvl1pPr>
            <a:lvl2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112655-05EA-8045-BB0D-C79CF2B277AA}"/>
              </a:ext>
            </a:extLst>
          </p:cNvPr>
          <p:cNvCxnSpPr/>
          <p:nvPr userDrawn="1"/>
        </p:nvCxnSpPr>
        <p:spPr>
          <a:xfrm flipV="1">
            <a:off x="1901952" y="6356350"/>
            <a:ext cx="0" cy="365125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6BE069C4-4455-B24A-B998-756F4026E8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376" y="1484533"/>
            <a:ext cx="11257698" cy="627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accent3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B1E2C30-32D1-C047-B25A-9F37D699E14C}"/>
              </a:ext>
            </a:extLst>
          </p:cNvPr>
          <p:cNvSpPr/>
          <p:nvPr userDrawn="1"/>
        </p:nvSpPr>
        <p:spPr>
          <a:xfrm>
            <a:off x="12635555" y="2702257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Please see slides at the end of this template for chart and table style guides. Copy and paste these items onto this page for ease.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E19A7CD-F138-0F44-8EE9-3A0D44746374}"/>
              </a:ext>
            </a:extLst>
          </p:cNvPr>
          <p:cNvSpPr/>
          <p:nvPr userDrawn="1"/>
        </p:nvSpPr>
        <p:spPr>
          <a:xfrm>
            <a:off x="-2691741" y="4585363"/>
            <a:ext cx="2272637" cy="227263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To change the information in the footer throughout the presentation go to ‘Insert’ &gt; ‘Header and Footers’ and add in your Name an Department. </a:t>
            </a:r>
          </a:p>
        </p:txBody>
      </p:sp>
    </p:spTree>
    <p:extLst>
      <p:ext uri="{BB962C8B-B14F-4D97-AF65-F5344CB8AC3E}">
        <p14:creationId xmlns:p14="http://schemas.microsoft.com/office/powerpoint/2010/main" val="5399348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9376" y="6356350"/>
            <a:ext cx="141292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20891" y="6356350"/>
            <a:ext cx="3656009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/>
          <a:p>
            <a:fld id="{CBBF530E-1875-46E6-901C-76683197A1B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9376" y="1484533"/>
            <a:ext cx="11257699" cy="4395568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lang="en-GB" sz="2800" smtClean="0">
                <a:effectLst/>
              </a:defRPr>
            </a:lvl1pPr>
            <a:lvl2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CB6158-EF9E-D844-A85A-727AA2F53AC0}"/>
              </a:ext>
            </a:extLst>
          </p:cNvPr>
          <p:cNvCxnSpPr/>
          <p:nvPr userDrawn="1"/>
        </p:nvCxnSpPr>
        <p:spPr>
          <a:xfrm flipV="1">
            <a:off x="1901952" y="6356350"/>
            <a:ext cx="0" cy="365125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08BD330B-22A3-344E-A01F-AEEF71CCB5D3}"/>
              </a:ext>
            </a:extLst>
          </p:cNvPr>
          <p:cNvSpPr/>
          <p:nvPr userDrawn="1"/>
        </p:nvSpPr>
        <p:spPr>
          <a:xfrm>
            <a:off x="12635555" y="-5461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Please see slides at the end of this template for chart and table examples as well as different elements. Copy and paste these items onto this page.</a:t>
            </a:r>
          </a:p>
        </p:txBody>
      </p:sp>
    </p:spTree>
    <p:extLst>
      <p:ext uri="{BB962C8B-B14F-4D97-AF65-F5344CB8AC3E}">
        <p14:creationId xmlns:p14="http://schemas.microsoft.com/office/powerpoint/2010/main" val="30529392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9376" y="6356350"/>
            <a:ext cx="141292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20891" y="6356350"/>
            <a:ext cx="3656009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/>
          <a:p>
            <a:fld id="{CBBF530E-1875-46E6-901C-76683197A1B3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112655-05EA-8045-BB0D-C79CF2B277AA}"/>
              </a:ext>
            </a:extLst>
          </p:cNvPr>
          <p:cNvCxnSpPr/>
          <p:nvPr userDrawn="1"/>
        </p:nvCxnSpPr>
        <p:spPr>
          <a:xfrm flipV="1">
            <a:off x="1901952" y="6356350"/>
            <a:ext cx="0" cy="365125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99660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9376" y="6356350"/>
            <a:ext cx="141292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20891" y="6356350"/>
            <a:ext cx="3656009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9377" y="2133603"/>
            <a:ext cx="5197519" cy="3746498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lang="en-GB" sz="2800" smtClean="0">
                <a:effectLst/>
              </a:defRPr>
            </a:lvl1pPr>
            <a:lvl2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6BE069C4-4455-B24A-B998-756F4026E8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376" y="1484533"/>
            <a:ext cx="5197519" cy="627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accent3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2EB8B77C-1456-2F4D-971B-A3B002EBED6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39555" y="1484533"/>
            <a:ext cx="5197519" cy="627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accent3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53018E-1432-7544-BE78-20661EEA3DFC}"/>
              </a:ext>
            </a:extLst>
          </p:cNvPr>
          <p:cNvSpPr/>
          <p:nvPr userDrawn="1"/>
        </p:nvSpPr>
        <p:spPr>
          <a:xfrm>
            <a:off x="12635555" y="0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Please see slides at the end of this template for chart and table style guides. Copy and paste these items onto this page for ease.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70563EB-BCE0-1048-BAC7-4EB6DC216102}"/>
              </a:ext>
            </a:extLst>
          </p:cNvPr>
          <p:cNvCxnSpPr/>
          <p:nvPr userDrawn="1"/>
        </p:nvCxnSpPr>
        <p:spPr>
          <a:xfrm flipV="1">
            <a:off x="1901952" y="6356350"/>
            <a:ext cx="0" cy="365125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1497BF54-DDDF-9C43-996F-4B56CDE6B03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539555" y="2133603"/>
            <a:ext cx="5197519" cy="3746498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lang="en-GB" sz="2800" smtClean="0">
                <a:effectLst/>
              </a:defRPr>
            </a:lvl1pPr>
            <a:lvl2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B5E9271B-0820-354A-93EC-EB8643201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/>
          <a:p>
            <a:fld id="{CBBF530E-1875-46E6-901C-76683197A1B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5275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1B71C68-E69A-D043-938E-2E7E5584D68A}"/>
              </a:ext>
            </a:extLst>
          </p:cNvPr>
          <p:cNvSpPr/>
          <p:nvPr userDrawn="1"/>
        </p:nvSpPr>
        <p:spPr>
          <a:xfrm>
            <a:off x="0" y="1029589"/>
            <a:ext cx="12192000" cy="582841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9376" y="6356350"/>
            <a:ext cx="141292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20891" y="6356350"/>
            <a:ext cx="3656009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BF530E-1875-46E6-901C-76683197A1B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9376" y="2133603"/>
            <a:ext cx="11257699" cy="3746498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lang="en-GB" sz="2800" smtClean="0">
                <a:solidFill>
                  <a:schemeClr val="bg1"/>
                </a:solidFill>
                <a:effectLst/>
              </a:defRPr>
            </a:lvl1pPr>
            <a:lvl2pPr>
              <a:buClr>
                <a:schemeClr val="accent3"/>
              </a:buClr>
              <a:defRPr sz="2800">
                <a:solidFill>
                  <a:schemeClr val="bg1"/>
                </a:solidFill>
              </a:defRPr>
            </a:lvl2pPr>
            <a:lvl3pPr>
              <a:buClr>
                <a:schemeClr val="accent3"/>
              </a:buClr>
              <a:defRPr sz="28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112655-05EA-8045-BB0D-C79CF2B277AA}"/>
              </a:ext>
            </a:extLst>
          </p:cNvPr>
          <p:cNvCxnSpPr/>
          <p:nvPr userDrawn="1"/>
        </p:nvCxnSpPr>
        <p:spPr>
          <a:xfrm flipV="1">
            <a:off x="1901952" y="6356350"/>
            <a:ext cx="0" cy="36512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6BE069C4-4455-B24A-B998-756F4026E8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376" y="1484533"/>
            <a:ext cx="11257698" cy="627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B1E2C30-32D1-C047-B25A-9F37D699E14C}"/>
              </a:ext>
            </a:extLst>
          </p:cNvPr>
          <p:cNvSpPr/>
          <p:nvPr userDrawn="1"/>
        </p:nvSpPr>
        <p:spPr>
          <a:xfrm>
            <a:off x="12635555" y="0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Please see slides at the end of this template for chart and table style guides. Copy and paste these items onto this page for ease.</a:t>
            </a:r>
          </a:p>
        </p:txBody>
      </p:sp>
    </p:spTree>
    <p:extLst>
      <p:ext uri="{BB962C8B-B14F-4D97-AF65-F5344CB8AC3E}">
        <p14:creationId xmlns:p14="http://schemas.microsoft.com/office/powerpoint/2010/main" val="15441841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1B71C68-E69A-D043-938E-2E7E5584D68A}"/>
              </a:ext>
            </a:extLst>
          </p:cNvPr>
          <p:cNvSpPr/>
          <p:nvPr userDrawn="1"/>
        </p:nvSpPr>
        <p:spPr>
          <a:xfrm>
            <a:off x="0" y="1029589"/>
            <a:ext cx="12192000" cy="582841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9376" y="6356350"/>
            <a:ext cx="141292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20891" y="6356350"/>
            <a:ext cx="3656009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BF530E-1875-46E6-901C-76683197A1B3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112655-05EA-8045-BB0D-C79CF2B277AA}"/>
              </a:ext>
            </a:extLst>
          </p:cNvPr>
          <p:cNvCxnSpPr/>
          <p:nvPr userDrawn="1"/>
        </p:nvCxnSpPr>
        <p:spPr>
          <a:xfrm flipV="1">
            <a:off x="1901952" y="6356350"/>
            <a:ext cx="0" cy="36512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6BE069C4-4455-B24A-B998-756F4026E8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376" y="1484533"/>
            <a:ext cx="6150624" cy="19444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 b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Quote text goes here – Georgia 40pt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B1E2C30-32D1-C047-B25A-9F37D699E14C}"/>
              </a:ext>
            </a:extLst>
          </p:cNvPr>
          <p:cNvSpPr/>
          <p:nvPr userDrawn="1"/>
        </p:nvSpPr>
        <p:spPr>
          <a:xfrm>
            <a:off x="12635555" y="-5461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Please see slides at the end of this template for chart and table style guides. Copy and paste these items onto this page for ease.</a:t>
            </a:r>
          </a:p>
        </p:txBody>
      </p:sp>
    </p:spTree>
    <p:extLst>
      <p:ext uri="{BB962C8B-B14F-4D97-AF65-F5344CB8AC3E}">
        <p14:creationId xmlns:p14="http://schemas.microsoft.com/office/powerpoint/2010/main" val="1065770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– Science &amp; Technolog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3BA9BED-34B5-9D4D-A988-760726B7CE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774767" cy="102748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BD7A035-88C0-B640-91D8-3B73C22448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87140" y="1127760"/>
            <a:ext cx="4610100" cy="306686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 – Arial 32pt</a:t>
            </a:r>
            <a:endParaRPr lang="en-GB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4D1AC89-727B-C049-9CD3-8F38C0F22C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94760" y="4194626"/>
            <a:ext cx="4625340" cy="15356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GB" sz="2400" smtClean="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Add presenter name or subtitle – Arial 24pt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89BE0EF-B1BD-4F49-A571-A9C3B39F74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48725" y="4194626"/>
            <a:ext cx="3343275" cy="1535613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GB" dirty="0"/>
              <a:t> 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EF5119-3C31-2042-9116-20C98F254CA9}"/>
              </a:ext>
            </a:extLst>
          </p:cNvPr>
          <p:cNvSpPr/>
          <p:nvPr userDrawn="1"/>
        </p:nvSpPr>
        <p:spPr>
          <a:xfrm>
            <a:off x="12635555" y="4194626"/>
            <a:ext cx="1550894" cy="155089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Add a partner logo</a:t>
            </a:r>
            <a:br>
              <a:rPr lang="en-US" sz="1600" dirty="0">
                <a:solidFill>
                  <a:schemeClr val="tx2"/>
                </a:solidFill>
              </a:rPr>
            </a:br>
            <a:r>
              <a:rPr lang="en-US" sz="1600" dirty="0">
                <a:solidFill>
                  <a:schemeClr val="tx2"/>
                </a:solidFill>
              </a:rPr>
              <a:t>here if required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D7715FAF-431F-0947-BA32-CCCAE21D6FF6}"/>
              </a:ext>
            </a:extLst>
          </p:cNvPr>
          <p:cNvSpPr/>
          <p:nvPr userDrawn="1"/>
        </p:nvSpPr>
        <p:spPr>
          <a:xfrm>
            <a:off x="12335916" y="5239452"/>
            <a:ext cx="1012135" cy="1012135"/>
          </a:xfrm>
          <a:prstGeom prst="arc">
            <a:avLst>
              <a:gd name="adj1" fmla="val 818360"/>
              <a:gd name="adj2" fmla="val 9300445"/>
            </a:avLst>
          </a:prstGeom>
          <a:ln w="15875"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47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lock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9376" y="6356350"/>
            <a:ext cx="141292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20891" y="6356350"/>
            <a:ext cx="3656009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9377" y="2133603"/>
            <a:ext cx="5197519" cy="3746498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lang="en-GB" sz="2800" smtClean="0">
                <a:effectLst/>
              </a:defRPr>
            </a:lvl1pPr>
            <a:lvl2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6BE069C4-4455-B24A-B998-756F4026E8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376" y="1484533"/>
            <a:ext cx="5197519" cy="627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accent3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97768A-E936-2047-B272-A71830C2F46A}"/>
              </a:ext>
            </a:extLst>
          </p:cNvPr>
          <p:cNvSpPr/>
          <p:nvPr userDrawn="1"/>
        </p:nvSpPr>
        <p:spPr>
          <a:xfrm>
            <a:off x="6096000" y="1029589"/>
            <a:ext cx="6096000" cy="58284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FE17E21C-B85B-934A-BF9C-B51FD202E06D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39555" y="2133603"/>
            <a:ext cx="5197519" cy="3746498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lang="en-GB" sz="2800" smtClean="0">
                <a:solidFill>
                  <a:schemeClr val="bg1"/>
                </a:solidFill>
                <a:effectLst/>
              </a:defRPr>
            </a:lvl1pPr>
            <a:lvl2pPr>
              <a:buClr>
                <a:schemeClr val="bg1"/>
              </a:buClr>
              <a:defRPr sz="2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8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2EB8B77C-1456-2F4D-971B-A3B002EBED6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39555" y="1484533"/>
            <a:ext cx="5197519" cy="627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BF530E-1875-46E6-901C-76683197A1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53018E-1432-7544-BE78-20661EEA3DFC}"/>
              </a:ext>
            </a:extLst>
          </p:cNvPr>
          <p:cNvSpPr/>
          <p:nvPr userDrawn="1"/>
        </p:nvSpPr>
        <p:spPr>
          <a:xfrm>
            <a:off x="12635555" y="-5461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Please see slides at the end of this template for chart and table style guides. Copy and paste these items onto this page for ease.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70563EB-BCE0-1048-BAC7-4EB6DC216102}"/>
              </a:ext>
            </a:extLst>
          </p:cNvPr>
          <p:cNvCxnSpPr/>
          <p:nvPr userDrawn="1"/>
        </p:nvCxnSpPr>
        <p:spPr>
          <a:xfrm flipV="1">
            <a:off x="1901952" y="6356350"/>
            <a:ext cx="0" cy="365125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2592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Fact &amp; Figures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33F266F2-92D5-BD46-99F7-2C4330F10CB7}"/>
              </a:ext>
            </a:extLst>
          </p:cNvPr>
          <p:cNvGrpSpPr/>
          <p:nvPr userDrawn="1"/>
        </p:nvGrpSpPr>
        <p:grpSpPr>
          <a:xfrm>
            <a:off x="6096000" y="895258"/>
            <a:ext cx="6096000" cy="5962743"/>
            <a:chOff x="6096000" y="1275227"/>
            <a:chExt cx="5841282" cy="571359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0AD1E05-40A9-E348-A537-A34DBEA2EC17}"/>
                </a:ext>
              </a:extLst>
            </p:cNvPr>
            <p:cNvSpPr/>
            <p:nvPr userDrawn="1"/>
          </p:nvSpPr>
          <p:spPr>
            <a:xfrm>
              <a:off x="6096000" y="4065563"/>
              <a:ext cx="2920641" cy="292325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A190A4D-50C2-714E-97D9-288ECFEA5A51}"/>
                </a:ext>
              </a:extLst>
            </p:cNvPr>
            <p:cNvSpPr/>
            <p:nvPr userDrawn="1"/>
          </p:nvSpPr>
          <p:spPr>
            <a:xfrm>
              <a:off x="9016641" y="4065563"/>
              <a:ext cx="2920641" cy="292325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539C972-3F90-C34C-AD05-339F0D5C424A}"/>
                </a:ext>
              </a:extLst>
            </p:cNvPr>
            <p:cNvSpPr/>
            <p:nvPr userDrawn="1"/>
          </p:nvSpPr>
          <p:spPr>
            <a:xfrm>
              <a:off x="6096000" y="1275227"/>
              <a:ext cx="5841282" cy="27924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9376" y="6356350"/>
            <a:ext cx="141292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20891" y="6356350"/>
            <a:ext cx="3656009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9377" y="2133603"/>
            <a:ext cx="5197519" cy="3746498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lang="en-GB" sz="2800" smtClean="0">
                <a:effectLst/>
              </a:defRPr>
            </a:lvl1pPr>
            <a:lvl2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6BE069C4-4455-B24A-B998-756F4026E8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376" y="1484533"/>
            <a:ext cx="5197519" cy="627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accent3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BF530E-1875-46E6-901C-76683197A1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53018E-1432-7544-BE78-20661EEA3DFC}"/>
              </a:ext>
            </a:extLst>
          </p:cNvPr>
          <p:cNvSpPr/>
          <p:nvPr userDrawn="1"/>
        </p:nvSpPr>
        <p:spPr>
          <a:xfrm>
            <a:off x="12635555" y="-5461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Use this slide to showcase key facts and figures by editing the text in these boxes. Options with less boxes are also available in under the ’Layouts’ button.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70563EB-BCE0-1048-BAC7-4EB6DC216102}"/>
              </a:ext>
            </a:extLst>
          </p:cNvPr>
          <p:cNvCxnSpPr/>
          <p:nvPr userDrawn="1"/>
        </p:nvCxnSpPr>
        <p:spPr>
          <a:xfrm flipV="1">
            <a:off x="1901952" y="6356350"/>
            <a:ext cx="0" cy="365125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85012C2-4993-F54F-A804-693637D33D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16246" y="1325014"/>
            <a:ext cx="4107914" cy="16850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1500" b="1">
                <a:solidFill>
                  <a:schemeClr val="accent5"/>
                </a:solidFill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1 in 5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F96B15A1-3AF6-A640-A190-8E8291CF1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16246" y="2968285"/>
            <a:ext cx="5420828" cy="5078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en-GB" sz="3000" smtClean="0">
                <a:effectLst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r>
              <a:rPr lang="en-GB" dirty="0">
                <a:solidFill>
                  <a:srgbClr val="011C67"/>
                </a:solidFill>
                <a:effectLst/>
                <a:latin typeface="Arial" panose="020B0604020202020204" pitchFamily="34" charset="0"/>
              </a:rPr>
              <a:t>Lorem ipsum </a:t>
            </a:r>
            <a:r>
              <a:rPr lang="en-GB" dirty="0" err="1">
                <a:solidFill>
                  <a:srgbClr val="011C67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en-GB" dirty="0">
                <a:solidFill>
                  <a:srgbClr val="011C67"/>
                </a:solidFill>
                <a:effectLst/>
                <a:latin typeface="Arial" panose="020B0604020202020204" pitchFamily="34" charset="0"/>
              </a:rPr>
              <a:t> sit </a:t>
            </a:r>
            <a:r>
              <a:rPr lang="en-GB" dirty="0" err="1">
                <a:solidFill>
                  <a:srgbClr val="011C67"/>
                </a:solidFill>
                <a:effectLst/>
                <a:latin typeface="Arial" panose="020B0604020202020204" pitchFamily="34" charset="0"/>
              </a:rPr>
              <a:t>amet</a:t>
            </a:r>
            <a:endParaRPr lang="en-GB" dirty="0">
              <a:solidFill>
                <a:srgbClr val="011C67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45F9D20A-60A4-B749-9837-8CF6B9AF354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16246" y="3997876"/>
            <a:ext cx="2616739" cy="13111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8800" b="1">
                <a:solidFill>
                  <a:schemeClr val="bg1"/>
                </a:solidFill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75%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2269F27E-1C0A-A446-B7C7-C4A5F893663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16663" y="5308600"/>
            <a:ext cx="2616200" cy="86793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None/>
              <a:defRPr sz="3000" b="1">
                <a:solidFill>
                  <a:schemeClr val="bg1"/>
                </a:solidFill>
              </a:defRPr>
            </a:lvl2pPr>
            <a:lvl3pPr marL="914400" indent="0">
              <a:buNone/>
              <a:defRPr sz="3000" b="1">
                <a:solidFill>
                  <a:schemeClr val="bg1"/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3000" b="1">
                <a:solidFill>
                  <a:schemeClr val="bg1"/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3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3DF3D1FC-03B8-E04D-9DA6-CDB5C487C44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312665" y="4521347"/>
            <a:ext cx="2616739" cy="13111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8800" b="1">
                <a:solidFill>
                  <a:schemeClr val="bg1"/>
                </a:solidFill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£2m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F4AE2FA4-A530-1540-800A-6A0ACFD551D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13082" y="3999041"/>
            <a:ext cx="2616200" cy="4801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None/>
              <a:defRPr sz="3000" b="1">
                <a:solidFill>
                  <a:schemeClr val="bg1"/>
                </a:solidFill>
              </a:defRPr>
            </a:lvl2pPr>
            <a:lvl3pPr marL="914400" indent="0">
              <a:buNone/>
              <a:defRPr sz="3000" b="1">
                <a:solidFill>
                  <a:schemeClr val="bg1"/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3000" b="1">
                <a:solidFill>
                  <a:schemeClr val="bg1"/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3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47168AAF-B20D-5A42-B75B-7723535923C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13082" y="5799705"/>
            <a:ext cx="2616200" cy="4801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None/>
              <a:defRPr sz="3000" b="1">
                <a:solidFill>
                  <a:schemeClr val="bg1"/>
                </a:solidFill>
              </a:defRPr>
            </a:lvl2pPr>
            <a:lvl3pPr marL="914400" indent="0">
              <a:buNone/>
              <a:defRPr sz="3000" b="1">
                <a:solidFill>
                  <a:schemeClr val="bg1"/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3000" b="1">
                <a:solidFill>
                  <a:schemeClr val="bg1"/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3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5456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Fact &amp; Figures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33F266F2-92D5-BD46-99F7-2C4330F10CB7}"/>
              </a:ext>
            </a:extLst>
          </p:cNvPr>
          <p:cNvGrpSpPr/>
          <p:nvPr userDrawn="1"/>
        </p:nvGrpSpPr>
        <p:grpSpPr>
          <a:xfrm>
            <a:off x="6096000" y="895258"/>
            <a:ext cx="6096000" cy="5962742"/>
            <a:chOff x="6096000" y="1275227"/>
            <a:chExt cx="5841282" cy="571359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A190A4D-50C2-714E-97D9-288ECFEA5A51}"/>
                </a:ext>
              </a:extLst>
            </p:cNvPr>
            <p:cNvSpPr/>
            <p:nvPr userDrawn="1"/>
          </p:nvSpPr>
          <p:spPr>
            <a:xfrm>
              <a:off x="6096000" y="4065563"/>
              <a:ext cx="5841282" cy="292325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539C972-3F90-C34C-AD05-339F0D5C424A}"/>
                </a:ext>
              </a:extLst>
            </p:cNvPr>
            <p:cNvSpPr/>
            <p:nvPr userDrawn="1"/>
          </p:nvSpPr>
          <p:spPr>
            <a:xfrm>
              <a:off x="6096000" y="1275227"/>
              <a:ext cx="5841282" cy="27924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9376" y="6356350"/>
            <a:ext cx="141292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20891" y="6356350"/>
            <a:ext cx="3656009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9377" y="2133603"/>
            <a:ext cx="5197519" cy="3746498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lang="en-GB" sz="2800" smtClean="0">
                <a:effectLst/>
              </a:defRPr>
            </a:lvl1pPr>
            <a:lvl2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6BE069C4-4455-B24A-B998-756F4026E8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376" y="1484533"/>
            <a:ext cx="5197519" cy="627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accent3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BF530E-1875-46E6-901C-76683197A1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53018E-1432-7544-BE78-20661EEA3DFC}"/>
              </a:ext>
            </a:extLst>
          </p:cNvPr>
          <p:cNvSpPr/>
          <p:nvPr userDrawn="1"/>
        </p:nvSpPr>
        <p:spPr>
          <a:xfrm>
            <a:off x="12635555" y="-5461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Use this slide to showcase key facts and figures by editing the text in these boxes. Options with more boxes are also available in under the ’Layouts’ button.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70563EB-BCE0-1048-BAC7-4EB6DC216102}"/>
              </a:ext>
            </a:extLst>
          </p:cNvPr>
          <p:cNvCxnSpPr/>
          <p:nvPr userDrawn="1"/>
        </p:nvCxnSpPr>
        <p:spPr>
          <a:xfrm flipV="1">
            <a:off x="1901952" y="6356350"/>
            <a:ext cx="0" cy="365125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85012C2-4993-F54F-A804-693637D33D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16246" y="1325014"/>
            <a:ext cx="4107914" cy="16850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1500" b="1">
                <a:solidFill>
                  <a:schemeClr val="accent5"/>
                </a:solidFill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1 in 5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F96B15A1-3AF6-A640-A190-8E8291CF1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16246" y="2968285"/>
            <a:ext cx="5420828" cy="5078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en-GB" sz="3000" smtClean="0">
                <a:effectLst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r>
              <a:rPr lang="en-GB" dirty="0">
                <a:solidFill>
                  <a:srgbClr val="011C67"/>
                </a:solidFill>
                <a:effectLst/>
                <a:latin typeface="Arial" panose="020B0604020202020204" pitchFamily="34" charset="0"/>
              </a:rPr>
              <a:t>Lorem ipsum </a:t>
            </a:r>
            <a:r>
              <a:rPr lang="en-GB" dirty="0" err="1">
                <a:solidFill>
                  <a:srgbClr val="011C67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en-GB" dirty="0">
                <a:solidFill>
                  <a:srgbClr val="011C67"/>
                </a:solidFill>
                <a:effectLst/>
                <a:latin typeface="Arial" panose="020B0604020202020204" pitchFamily="34" charset="0"/>
              </a:rPr>
              <a:t> sit </a:t>
            </a:r>
            <a:r>
              <a:rPr lang="en-GB" dirty="0" err="1">
                <a:solidFill>
                  <a:srgbClr val="011C67"/>
                </a:solidFill>
                <a:effectLst/>
                <a:latin typeface="Arial" panose="020B0604020202020204" pitchFamily="34" charset="0"/>
              </a:rPr>
              <a:t>amet</a:t>
            </a:r>
            <a:endParaRPr lang="en-GB" dirty="0">
              <a:solidFill>
                <a:srgbClr val="011C67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3DF3D1FC-03B8-E04D-9DA6-CDB5C487C44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16246" y="4337926"/>
            <a:ext cx="3210526" cy="16850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1500" b="1">
                <a:solidFill>
                  <a:schemeClr val="bg1"/>
                </a:solidFill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£2m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F4AE2FA4-A530-1540-800A-6A0ACFD551D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526771" y="4633351"/>
            <a:ext cx="2242659" cy="12557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800" b="1">
                <a:solidFill>
                  <a:schemeClr val="bg1"/>
                </a:solidFill>
              </a:defRPr>
            </a:lvl1pPr>
            <a:lvl2pPr marL="457200" indent="0">
              <a:buNone/>
              <a:defRPr sz="3000" b="1">
                <a:solidFill>
                  <a:schemeClr val="bg1"/>
                </a:solidFill>
              </a:defRPr>
            </a:lvl2pPr>
            <a:lvl3pPr marL="914400" indent="0">
              <a:buNone/>
              <a:defRPr sz="3000" b="1">
                <a:solidFill>
                  <a:schemeClr val="bg1"/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3000" b="1">
                <a:solidFill>
                  <a:schemeClr val="bg1"/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3000" b="1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3175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Text Gri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icture Placeholder 16">
            <a:extLst>
              <a:ext uri="{FF2B5EF4-FFF2-40B4-BE49-F238E27FC236}">
                <a16:creationId xmlns:a16="http://schemas.microsoft.com/office/drawing/2014/main" id="{0963E11F-32F1-6544-8FF4-C1EF6F642B9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53600" y="1018730"/>
            <a:ext cx="2438400" cy="24384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endParaRPr lang="en-US"/>
          </a:p>
        </p:txBody>
      </p:sp>
      <p:sp>
        <p:nvSpPr>
          <p:cNvPr id="44" name="Picture Placeholder 16">
            <a:extLst>
              <a:ext uri="{FF2B5EF4-FFF2-40B4-BE49-F238E27FC236}">
                <a16:creationId xmlns:a16="http://schemas.microsoft.com/office/drawing/2014/main" id="{FF92A6B8-47C8-B244-9D3E-90F39EE6939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15200" y="3450545"/>
            <a:ext cx="2438400" cy="2438400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endParaRPr lang="en-US"/>
          </a:p>
        </p:txBody>
      </p:sp>
      <p:sp>
        <p:nvSpPr>
          <p:cNvPr id="42" name="Picture Placeholder 16">
            <a:extLst>
              <a:ext uri="{FF2B5EF4-FFF2-40B4-BE49-F238E27FC236}">
                <a16:creationId xmlns:a16="http://schemas.microsoft.com/office/drawing/2014/main" id="{98C0DB2D-35D1-F142-B809-1833736CA62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76800" y="1018730"/>
            <a:ext cx="2438400" cy="2438400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endParaRPr lang="en-US"/>
          </a:p>
        </p:txBody>
      </p:sp>
      <p:sp>
        <p:nvSpPr>
          <p:cNvPr id="45" name="Picture Placeholder 16">
            <a:extLst>
              <a:ext uri="{FF2B5EF4-FFF2-40B4-BE49-F238E27FC236}">
                <a16:creationId xmlns:a16="http://schemas.microsoft.com/office/drawing/2014/main" id="{5BBCD3E3-1554-B049-8AAF-DF0C933C46F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438400" y="3450545"/>
            <a:ext cx="2438400" cy="2438400"/>
          </a:xfrm>
          <a:prstGeom prst="rect">
            <a:avLst/>
          </a:pr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E0FFA53-4B53-0345-BD1D-3380331FADA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018730"/>
            <a:ext cx="2438400" cy="2438400"/>
          </a:xfrm>
          <a:prstGeom prst="rect">
            <a:avLst/>
          </a:pr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endParaRPr lang="en-US"/>
          </a:p>
        </p:txBody>
      </p:sp>
      <p:sp>
        <p:nvSpPr>
          <p:cNvPr id="53" name="Text Placeholder 47">
            <a:extLst>
              <a:ext uri="{FF2B5EF4-FFF2-40B4-BE49-F238E27FC236}">
                <a16:creationId xmlns:a16="http://schemas.microsoft.com/office/drawing/2014/main" id="{1D5925E4-B891-944B-91DC-A261A1D5FDE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753600" y="3450545"/>
            <a:ext cx="2438400" cy="2438400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80000" bIns="18000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9376" y="6356350"/>
            <a:ext cx="141292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20891" y="6356350"/>
            <a:ext cx="3656009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/>
          <a:p>
            <a:fld id="{CBBF530E-1875-46E6-901C-76683197A1B3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112655-05EA-8045-BB0D-C79CF2B277AA}"/>
              </a:ext>
            </a:extLst>
          </p:cNvPr>
          <p:cNvCxnSpPr/>
          <p:nvPr userDrawn="1"/>
        </p:nvCxnSpPr>
        <p:spPr>
          <a:xfrm flipV="1">
            <a:off x="1901952" y="6356350"/>
            <a:ext cx="0" cy="365125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BBB06489-33E6-1442-BC2F-397F1EC4EA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3450545"/>
            <a:ext cx="2438400" cy="2438400"/>
          </a:xfrm>
          <a:prstGeom prst="rect">
            <a:avLst/>
          </a:prstGeom>
          <a:solidFill>
            <a:schemeClr val="accent5"/>
          </a:solidFill>
        </p:spPr>
        <p:txBody>
          <a:bodyPr lIns="180000" tIns="180000" rIns="180000" bIns="18000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47">
            <a:extLst>
              <a:ext uri="{FF2B5EF4-FFF2-40B4-BE49-F238E27FC236}">
                <a16:creationId xmlns:a16="http://schemas.microsoft.com/office/drawing/2014/main" id="{7C62DAF7-D2F9-5D47-AB79-7712B92267C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438400" y="1018730"/>
            <a:ext cx="2438400" cy="2438400"/>
          </a:xfrm>
          <a:prstGeom prst="rect">
            <a:avLst/>
          </a:prstGeom>
          <a:solidFill>
            <a:schemeClr val="accent4"/>
          </a:solidFill>
        </p:spPr>
        <p:txBody>
          <a:bodyPr lIns="180000" tIns="180000" rIns="180000" bIns="18000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47">
            <a:extLst>
              <a:ext uri="{FF2B5EF4-FFF2-40B4-BE49-F238E27FC236}">
                <a16:creationId xmlns:a16="http://schemas.microsoft.com/office/drawing/2014/main" id="{887255BA-4BF0-E844-8BE7-3D125B568E2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876800" y="3450545"/>
            <a:ext cx="2438400" cy="2438400"/>
          </a:xfrm>
          <a:prstGeom prst="rect">
            <a:avLst/>
          </a:prstGeom>
          <a:solidFill>
            <a:schemeClr val="accent3"/>
          </a:solidFill>
        </p:spPr>
        <p:txBody>
          <a:bodyPr lIns="180000" tIns="180000" rIns="180000" bIns="18000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47">
            <a:extLst>
              <a:ext uri="{FF2B5EF4-FFF2-40B4-BE49-F238E27FC236}">
                <a16:creationId xmlns:a16="http://schemas.microsoft.com/office/drawing/2014/main" id="{FAC8937D-B337-F944-8F1C-14A4768CD59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15200" y="1018730"/>
            <a:ext cx="2438400" cy="2438400"/>
          </a:xfrm>
          <a:prstGeom prst="rect">
            <a:avLst/>
          </a:prstGeom>
          <a:solidFill>
            <a:schemeClr val="accent2"/>
          </a:solidFill>
        </p:spPr>
        <p:txBody>
          <a:bodyPr lIns="180000" tIns="180000" rIns="180000" bIns="18000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18650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AD3390C2-6273-9244-A9F3-90837D6D6F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5653" y="924978"/>
            <a:ext cx="6086347" cy="5933022"/>
          </a:xfrm>
          <a:prstGeom prst="rect">
            <a:avLst/>
          </a:prstGeom>
        </p:spPr>
      </p:pic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E0CE78B1-0A9D-D049-8709-9CE32BD9D2A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6000" y="1029589"/>
            <a:ext cx="6096000" cy="58277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E3763FFE-87B6-D04C-8D15-AC31B471D1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15178" y="4895151"/>
            <a:ext cx="6076822" cy="1962150"/>
          </a:xfrm>
          <a:prstGeom prst="rect">
            <a:avLst/>
          </a:prstGeom>
          <a:gradFill>
            <a:gsLst>
              <a:gs pos="0">
                <a:schemeClr val="accent5">
                  <a:alpha val="0"/>
                </a:schemeClr>
              </a:gs>
              <a:gs pos="100000">
                <a:schemeClr val="accent5">
                  <a:alpha val="5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9376" y="6356350"/>
            <a:ext cx="141292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20891" y="6356350"/>
            <a:ext cx="3656009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9377" y="2133603"/>
            <a:ext cx="5197519" cy="3746498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lang="en-GB" sz="2800" smtClean="0">
                <a:effectLst/>
              </a:defRPr>
            </a:lvl1pPr>
            <a:lvl2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6BE069C4-4455-B24A-B998-756F4026E8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376" y="1484533"/>
            <a:ext cx="5197519" cy="627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accent3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BF530E-1875-46E6-901C-76683197A1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1990D2C-E643-0846-B649-81EC000B6937}"/>
              </a:ext>
            </a:extLst>
          </p:cNvPr>
          <p:cNvSpPr/>
          <p:nvPr userDrawn="1"/>
        </p:nvSpPr>
        <p:spPr>
          <a:xfrm>
            <a:off x="12635555" y="-5461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Drag and drop an image onto this slide or click the picture icon to select an image. You can find our </a:t>
            </a:r>
            <a:r>
              <a:rPr lang="en-US" sz="1600" dirty="0" err="1">
                <a:solidFill>
                  <a:schemeClr val="tx2"/>
                </a:solidFill>
              </a:rPr>
              <a:t>imagebank</a:t>
            </a:r>
            <a:r>
              <a:rPr lang="en-US" sz="1600" dirty="0">
                <a:solidFill>
                  <a:schemeClr val="tx2"/>
                </a:solidFill>
              </a:rPr>
              <a:t> here:</a:t>
            </a:r>
          </a:p>
          <a:p>
            <a:pPr algn="l"/>
            <a:r>
              <a:rPr lang="en-US" sz="1600" dirty="0" err="1">
                <a:solidFill>
                  <a:schemeClr val="tx2"/>
                </a:solidFill>
                <a:hlinkClick r:id="rId4"/>
              </a:rPr>
              <a:t>www.nottingham.ac.uk</a:t>
            </a:r>
            <a:r>
              <a:rPr lang="en-US" sz="1600" dirty="0">
                <a:solidFill>
                  <a:schemeClr val="tx2"/>
                </a:solidFill>
                <a:hlinkClick r:id="rId4"/>
              </a:rPr>
              <a:t>/</a:t>
            </a:r>
            <a:r>
              <a:rPr lang="en-US" sz="1600" dirty="0" err="1">
                <a:solidFill>
                  <a:schemeClr val="tx2"/>
                </a:solidFill>
                <a:hlinkClick r:id="rId4"/>
              </a:rPr>
              <a:t>imagebank</a:t>
            </a:r>
            <a:r>
              <a:rPr lang="en-US" sz="1600" dirty="0">
                <a:solidFill>
                  <a:schemeClr val="tx2"/>
                </a:solidFill>
                <a:hlinkClick r:id="rId4"/>
              </a:rPr>
              <a:t> </a:t>
            </a:r>
            <a:endParaRPr lang="en-US" sz="1600" dirty="0">
              <a:solidFill>
                <a:schemeClr val="tx2"/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FB4AFD6-E50E-EE46-9133-E4B37BC8580F}"/>
              </a:ext>
            </a:extLst>
          </p:cNvPr>
          <p:cNvCxnSpPr/>
          <p:nvPr userDrawn="1"/>
        </p:nvCxnSpPr>
        <p:spPr>
          <a:xfrm flipV="1">
            <a:off x="1901952" y="6356350"/>
            <a:ext cx="0" cy="365125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9902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18CD7C8D-4EBF-E54E-8157-B82F50C780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2539"/>
          </a:xfrm>
          <a:prstGeom prst="rect">
            <a:avLst/>
          </a:prstGeom>
        </p:spPr>
      </p:pic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E0CE78B1-0A9D-D049-8709-9CE32BD9D2A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1030288"/>
            <a:ext cx="12192000" cy="58277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347CCA2-0399-254E-ACFE-E5730EC8E4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4895850"/>
            <a:ext cx="12192000" cy="1962150"/>
          </a:xfrm>
          <a:prstGeom prst="rect">
            <a:avLst/>
          </a:prstGeom>
          <a:gradFill>
            <a:gsLst>
              <a:gs pos="0">
                <a:schemeClr val="accent5">
                  <a:alpha val="0"/>
                </a:schemeClr>
              </a:gs>
              <a:gs pos="100000">
                <a:schemeClr val="accent5">
                  <a:alpha val="5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9376" y="6356350"/>
            <a:ext cx="141292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20891" y="6356350"/>
            <a:ext cx="3656009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BF530E-1875-46E6-901C-76683197A1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1990D2C-E643-0846-B649-81EC000B6937}"/>
              </a:ext>
            </a:extLst>
          </p:cNvPr>
          <p:cNvSpPr/>
          <p:nvPr userDrawn="1"/>
        </p:nvSpPr>
        <p:spPr>
          <a:xfrm>
            <a:off x="12635555" y="-5461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Drag and drop an image onto this slide or click the picture icon to select an image. You can find our </a:t>
            </a:r>
            <a:r>
              <a:rPr lang="en-US" sz="1600" dirty="0" err="1">
                <a:solidFill>
                  <a:schemeClr val="tx2"/>
                </a:solidFill>
              </a:rPr>
              <a:t>imagebank</a:t>
            </a:r>
            <a:r>
              <a:rPr lang="en-US" sz="1600" dirty="0">
                <a:solidFill>
                  <a:schemeClr val="tx2"/>
                </a:solidFill>
              </a:rPr>
              <a:t> here:</a:t>
            </a:r>
          </a:p>
          <a:p>
            <a:pPr algn="l"/>
            <a:r>
              <a:rPr lang="en-US" sz="1600" dirty="0" err="1">
                <a:solidFill>
                  <a:schemeClr val="tx2"/>
                </a:solidFill>
                <a:hlinkClick r:id="rId4"/>
              </a:rPr>
              <a:t>www.nottingham.ac.uk</a:t>
            </a:r>
            <a:r>
              <a:rPr lang="en-US" sz="1600" dirty="0">
                <a:solidFill>
                  <a:schemeClr val="tx2"/>
                </a:solidFill>
                <a:hlinkClick r:id="rId4"/>
              </a:rPr>
              <a:t>/</a:t>
            </a:r>
            <a:r>
              <a:rPr lang="en-US" sz="1600" dirty="0" err="1">
                <a:solidFill>
                  <a:schemeClr val="tx2"/>
                </a:solidFill>
                <a:hlinkClick r:id="rId4"/>
              </a:rPr>
              <a:t>imagebank</a:t>
            </a:r>
            <a:r>
              <a:rPr lang="en-US" sz="1600" dirty="0">
                <a:solidFill>
                  <a:schemeClr val="tx2"/>
                </a:solidFill>
                <a:hlinkClick r:id="rId4"/>
              </a:rPr>
              <a:t> </a:t>
            </a:r>
            <a:endParaRPr lang="en-US" sz="1600" dirty="0">
              <a:solidFill>
                <a:schemeClr val="tx2"/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FB4AFD6-E50E-EE46-9133-E4B37BC8580F}"/>
              </a:ext>
            </a:extLst>
          </p:cNvPr>
          <p:cNvCxnSpPr/>
          <p:nvPr userDrawn="1"/>
        </p:nvCxnSpPr>
        <p:spPr>
          <a:xfrm flipV="1">
            <a:off x="1901952" y="6356350"/>
            <a:ext cx="0" cy="36512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1943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798E8B-DD4F-CF42-9D7C-0E4476C19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D4734D-A5BD-8049-A16C-4207B6B5F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86F6C4-FAD3-4747-BF64-4989A8C5E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530E-1875-46E6-901C-76683197A1B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3528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with Castle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798E8B-DD4F-CF42-9D7C-0E4476C19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D4734D-A5BD-8049-A16C-4207B6B5F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86F6C4-FAD3-4747-BF64-4989A8C5E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530E-1875-46E6-901C-76683197A1B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AFCAE9-B754-8C4D-B7F9-C051D54669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32632" cy="102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6034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Earth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B7EDC40-08B7-C54D-9A16-7B5D3FDD4FD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774767" cy="102748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7483873-86BD-454E-AF6E-E4D2764B65F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76719" y="1123805"/>
            <a:ext cx="4629834" cy="461039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End slide</a:t>
            </a:r>
            <a:br>
              <a:rPr lang="en-US" dirty="0"/>
            </a:br>
            <a:r>
              <a:rPr lang="en-US" dirty="0"/>
              <a:t>Questions?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25436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– Campus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DB07C01-E6FE-374C-80D0-F5676A0E07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774767" cy="102748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C67C3C0-F69E-E643-A32B-61F2F310AA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76719" y="1123805"/>
            <a:ext cx="4629834" cy="461039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End slide</a:t>
            </a:r>
            <a:br>
              <a:rPr lang="en-US" dirty="0"/>
            </a:br>
            <a:r>
              <a:rPr lang="en-US" dirty="0"/>
              <a:t>Questions?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5359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Option 1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41120" y="2492895"/>
            <a:ext cx="9509760" cy="187220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6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Divider slide title – Arial Bold 36pt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341120" y="4160520"/>
            <a:ext cx="9509760" cy="936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– Arial 28pt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FB682B-CBE5-0E46-8A20-FBDCFD217D46}"/>
              </a:ext>
            </a:extLst>
          </p:cNvPr>
          <p:cNvSpPr/>
          <p:nvPr userDrawn="1"/>
        </p:nvSpPr>
        <p:spPr>
          <a:xfrm>
            <a:off x="12635555" y="0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Use the ‘New Slide’ </a:t>
            </a:r>
            <a:br>
              <a:rPr lang="en-US" sz="1600" dirty="0">
                <a:solidFill>
                  <a:schemeClr val="tx2"/>
                </a:solidFill>
              </a:rPr>
            </a:br>
            <a:r>
              <a:rPr lang="en-US" sz="1600" dirty="0">
                <a:solidFill>
                  <a:schemeClr val="tx2"/>
                </a:solidFill>
              </a:rPr>
              <a:t>or ‘Layout’ buttons for different divider slide options.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81B442-D23E-CA47-8B99-3C2A297ACC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32632" cy="102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6736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9376" y="6356350"/>
            <a:ext cx="141292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20891" y="6356350"/>
            <a:ext cx="3656009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/>
          <a:p>
            <a:fld id="{CBBF530E-1875-46E6-901C-76683197A1B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9376" y="2133603"/>
            <a:ext cx="11257699" cy="3746498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lang="en-GB" sz="2800" smtClean="0">
                <a:effectLst/>
              </a:defRPr>
            </a:lvl1pPr>
            <a:lvl2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112655-05EA-8045-BB0D-C79CF2B277AA}"/>
              </a:ext>
            </a:extLst>
          </p:cNvPr>
          <p:cNvCxnSpPr/>
          <p:nvPr userDrawn="1"/>
        </p:nvCxnSpPr>
        <p:spPr>
          <a:xfrm flipV="1">
            <a:off x="1901952" y="6356350"/>
            <a:ext cx="0" cy="365125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6BE069C4-4455-B24A-B998-756F4026E8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376" y="1484533"/>
            <a:ext cx="11257698" cy="627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accent3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453286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Option 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FA4EB9E-FE0B-FF48-B57B-3DBA656E7C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1120" y="2492895"/>
            <a:ext cx="9509760" cy="187220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6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Divider slide title – Arial Bold 36pt</a:t>
            </a:r>
            <a:endParaRPr lang="en-GB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8DE1B96-986D-4446-800F-54A0D95D2FB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1120" y="4160520"/>
            <a:ext cx="9509760" cy="936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– Arial 28pt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18598A-E89A-584D-B315-0C3A8BB5D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32632" cy="102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024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Option 3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A61C9F9-E7A2-6342-870C-D685719F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1120" y="2492895"/>
            <a:ext cx="9509760" cy="187220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6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Divider slide title – Arial Bold 36pt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28BB5A8-2728-CF4C-9063-6BE6445BAAF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1120" y="4160520"/>
            <a:ext cx="9509760" cy="936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– Arial 28pt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4B13D2-2048-3D42-80F2-F73F240352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32632" cy="102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093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ub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03035A1-1804-EC4A-9FF8-AEE00A4BFC6F}"/>
              </a:ext>
            </a:extLst>
          </p:cNvPr>
          <p:cNvSpPr/>
          <p:nvPr userDrawn="1"/>
        </p:nvSpPr>
        <p:spPr>
          <a:xfrm>
            <a:off x="12635555" y="-1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Use the ‘New Slide’ </a:t>
            </a:r>
            <a:br>
              <a:rPr lang="en-US" sz="1600" dirty="0">
                <a:solidFill>
                  <a:schemeClr val="tx2"/>
                </a:solidFill>
              </a:rPr>
            </a:br>
            <a:r>
              <a:rPr lang="en-US" sz="1600" dirty="0">
                <a:solidFill>
                  <a:schemeClr val="tx2"/>
                </a:solidFill>
              </a:rPr>
              <a:t>or ‘Layout’ buttons for different slide content options.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/>
          <a:p>
            <a:fld id="{CBBF530E-1875-46E6-901C-76683197A1B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9376" y="2133603"/>
            <a:ext cx="11257699" cy="3746498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lang="en-GB" sz="2800" smtClean="0">
                <a:solidFill>
                  <a:schemeClr val="tx2"/>
                </a:solidFill>
                <a:effectLst/>
              </a:defRPr>
            </a:lvl1pPr>
            <a:lvl2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6BE069C4-4455-B24A-B998-756F4026E8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376" y="1484533"/>
            <a:ext cx="11257698" cy="627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accent3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B1E2C30-32D1-C047-B25A-9F37D699E14C}"/>
              </a:ext>
            </a:extLst>
          </p:cNvPr>
          <p:cNvSpPr/>
          <p:nvPr userDrawn="1"/>
        </p:nvSpPr>
        <p:spPr>
          <a:xfrm>
            <a:off x="12635555" y="2702257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Please see slides at the end of this template for chart and table style guides. Copy and paste these items onto this page for ease.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E19A7CD-F138-0F44-8EE9-3A0D44746374}"/>
              </a:ext>
            </a:extLst>
          </p:cNvPr>
          <p:cNvSpPr/>
          <p:nvPr userDrawn="1"/>
        </p:nvSpPr>
        <p:spPr>
          <a:xfrm>
            <a:off x="-2691741" y="4585363"/>
            <a:ext cx="2272637" cy="227263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To change the information in the footer throughout the presentation go to ‘Insert’ &gt; ‘Header and Footers’ and add in your Name an Department. </a:t>
            </a:r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EC0D016C-1275-924C-98DB-B9930CE6E2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375" y="6356350"/>
            <a:ext cx="1613716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AEDAE64E-B17E-C94F-B25E-49BD42EBB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4804" y="6356350"/>
            <a:ext cx="3469252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6849A843-67F9-4A42-88AB-E569AB1B469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19451" y="6356350"/>
            <a:ext cx="10800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747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28967" y="6356350"/>
            <a:ext cx="2908107" cy="365125"/>
          </a:xfrm>
        </p:spPr>
        <p:txBody>
          <a:bodyPr/>
          <a:lstStyle/>
          <a:p>
            <a:fld id="{CBBF530E-1875-46E6-901C-76683197A1B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9376" y="1484533"/>
            <a:ext cx="11257699" cy="4395568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lang="en-GB" sz="2800" smtClean="0">
                <a:solidFill>
                  <a:schemeClr val="tx2"/>
                </a:solidFill>
                <a:effectLst/>
              </a:defRPr>
            </a:lvl1pPr>
            <a:lvl2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28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/>
              <a:t>Body text – Arial 28pt</a:t>
            </a:r>
          </a:p>
          <a:p>
            <a:pPr lvl="1"/>
            <a:r>
              <a:rPr lang="en-US" dirty="0"/>
              <a:t>Second text – Arial 28pt</a:t>
            </a:r>
          </a:p>
          <a:p>
            <a:pPr lvl="2"/>
            <a:r>
              <a:rPr lang="en-US" dirty="0"/>
              <a:t>Third text – Arial 28pt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E412F56-251C-5647-8495-6F6496AC8332}"/>
              </a:ext>
            </a:extLst>
          </p:cNvPr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93FD40-5F1A-2843-9779-FC2314E1FD1E}"/>
                </a:ext>
              </a:extLst>
            </p:cNvPr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1B1CB0-0A90-F947-8226-B66F76D89D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8240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BD330B-22A3-344E-A01F-AEEF71CCB5D3}"/>
              </a:ext>
            </a:extLst>
          </p:cNvPr>
          <p:cNvSpPr/>
          <p:nvPr userDrawn="1"/>
        </p:nvSpPr>
        <p:spPr>
          <a:xfrm>
            <a:off x="12635555" y="-5461"/>
            <a:ext cx="2399411" cy="23994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Please see slides at the end of this template for chart and table examples as well as different elements. Copy and paste these items onto this page.</a:t>
            </a:r>
          </a:p>
        </p:txBody>
      </p:sp>
      <p:sp>
        <p:nvSpPr>
          <p:cNvPr id="20" name="Date Placeholder 2">
            <a:extLst>
              <a:ext uri="{FF2B5EF4-FFF2-40B4-BE49-F238E27FC236}">
                <a16:creationId xmlns:a16="http://schemas.microsoft.com/office/drawing/2014/main" id="{B2A1E1DF-F3DC-FF43-B4BE-16D7BEF30B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375" y="6356350"/>
            <a:ext cx="1613716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0AA0A411-DB94-FC40-85F3-F17777FB4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4804" y="6356350"/>
            <a:ext cx="3469252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6F3C1752-919C-2C4A-85B7-2982AD8BE64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19451" y="6356350"/>
            <a:ext cx="10800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65103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9.xml"/><Relationship Id="rId21" Type="http://schemas.openxmlformats.org/officeDocument/2006/relationships/slideLayout" Target="../slideLayouts/slideLayout47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2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23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9377" y="6356350"/>
            <a:ext cx="2886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4019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28967" y="6356350"/>
            <a:ext cx="29081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F530E-1875-46E6-901C-76683197A1B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391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78" r:id="rId2"/>
    <p:sldLayoutId id="2147483668" r:id="rId3"/>
    <p:sldLayoutId id="2147483669" r:id="rId4"/>
    <p:sldLayoutId id="2147483652" r:id="rId5"/>
    <p:sldLayoutId id="2147483664" r:id="rId6"/>
    <p:sldLayoutId id="2147483663" r:id="rId7"/>
    <p:sldLayoutId id="2147483661" r:id="rId8"/>
    <p:sldLayoutId id="2147483679" r:id="rId9"/>
    <p:sldLayoutId id="2147483689" r:id="rId10"/>
    <p:sldLayoutId id="2147483683" r:id="rId11"/>
    <p:sldLayoutId id="2147483682" r:id="rId12"/>
    <p:sldLayoutId id="2147483687" r:id="rId13"/>
    <p:sldLayoutId id="2147483680" r:id="rId14"/>
    <p:sldLayoutId id="2147483685" r:id="rId15"/>
    <p:sldLayoutId id="2147483686" r:id="rId16"/>
    <p:sldLayoutId id="2147483688" r:id="rId17"/>
    <p:sldLayoutId id="2147483681" r:id="rId18"/>
    <p:sldLayoutId id="2147483693" r:id="rId19"/>
    <p:sldLayoutId id="2147483684" r:id="rId20"/>
    <p:sldLayoutId id="2147483677" r:id="rId21"/>
    <p:sldLayoutId id="2147483691" r:id="rId22"/>
    <p:sldLayoutId id="2147483675" r:id="rId23"/>
    <p:sldLayoutId id="2147483676" r:id="rId24"/>
    <p:sldLayoutId id="2147483690" r:id="rId25"/>
    <p:sldLayoutId id="2147483692" r:id="rId2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3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9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9377" y="6356350"/>
            <a:ext cx="2886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4019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Name, Department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28967" y="6356350"/>
            <a:ext cx="29081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F530E-1875-46E6-901C-76683197A1B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DA20D4-5E1A-AD42-B96E-4B53241D1BC6}"/>
              </a:ext>
            </a:extLst>
          </p:cNvPr>
          <p:cNvSpPr/>
          <p:nvPr userDrawn="1"/>
        </p:nvSpPr>
        <p:spPr>
          <a:xfrm>
            <a:off x="-3667760" y="1"/>
            <a:ext cx="3248655" cy="427736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>
                <a:schemeClr val="accent3"/>
              </a:buClr>
              <a:buSzTx/>
              <a:buFont typeface="Wingdings" pitchFamily="2" charset="2"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Top Presentation Tips</a:t>
            </a:r>
          </a:p>
          <a:p>
            <a:pPr marL="162000" marR="0" lvl="1" indent="-16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>
                <a:schemeClr val="accent3"/>
              </a:buClr>
              <a:buSzTx/>
              <a:buFont typeface="Wingdings" pitchFamily="2" charset="2"/>
              <a:buChar char="§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Keep it simple </a:t>
            </a:r>
          </a:p>
          <a:p>
            <a:pPr marL="162000" marR="0" lvl="1" indent="-16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>
                <a:schemeClr val="accent3"/>
              </a:buClr>
              <a:buSzTx/>
              <a:buFont typeface="Wingdings" pitchFamily="2" charset="2"/>
              <a:buChar char="§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Always think about your audience </a:t>
            </a:r>
          </a:p>
          <a:p>
            <a:pPr marL="162000" marR="0" lvl="1" indent="-16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>
                <a:schemeClr val="accent3"/>
              </a:buClr>
              <a:buSzTx/>
              <a:buFont typeface="Wingdings" pitchFamily="2" charset="2"/>
              <a:buChar char="§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Limit transitions and animations </a:t>
            </a:r>
          </a:p>
          <a:p>
            <a:pPr marL="162000" marR="0" lvl="1" indent="-16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>
                <a:schemeClr val="accent3"/>
              </a:buClr>
              <a:buSzTx/>
              <a:buFont typeface="Wingdings" pitchFamily="2" charset="2"/>
              <a:buChar char="§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Respect the University of Nottingham brand and identity </a:t>
            </a:r>
          </a:p>
          <a:p>
            <a:pPr marL="162000" marR="0" lvl="1" indent="-16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>
                <a:schemeClr val="accent3"/>
              </a:buClr>
              <a:buSzTx/>
              <a:buFont typeface="Wingdings" pitchFamily="2" charset="2"/>
              <a:buChar char="§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Use visuals and high-quality images </a:t>
            </a:r>
          </a:p>
          <a:p>
            <a:pPr marL="162000" marR="0" lvl="1" indent="-16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>
                <a:schemeClr val="accent3"/>
              </a:buClr>
              <a:buSzTx/>
              <a:buFont typeface="Wingdings" pitchFamily="2" charset="2"/>
              <a:buChar char="§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Use video or audio </a:t>
            </a:r>
          </a:p>
          <a:p>
            <a:pPr marL="162000" marR="0" lvl="1" indent="-16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>
                <a:schemeClr val="accent3"/>
              </a:buClr>
              <a:buSzTx/>
              <a:buFont typeface="Wingdings" pitchFamily="2" charset="2"/>
              <a:buChar char="§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Use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colour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pPr marL="162000" marR="0" lvl="1" indent="-16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>
                <a:schemeClr val="accent3"/>
              </a:buClr>
              <a:buSzTx/>
              <a:buFont typeface="Wingdings" pitchFamily="2" charset="2"/>
              <a:buChar char="§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Think about </a:t>
            </a:r>
          </a:p>
          <a:p>
            <a:pPr marL="162000" marR="0" lvl="1" indent="-16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>
                <a:schemeClr val="accent3"/>
              </a:buClr>
              <a:buSzTx/>
              <a:buFont typeface="Wingdings" pitchFamily="2" charset="2"/>
              <a:buChar char="§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Prepare and practice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430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  <p:sldLayoutId id="2147483713" r:id="rId19"/>
    <p:sldLayoutId id="2147483714" r:id="rId20"/>
    <p:sldLayoutId id="2147483715" r:id="rId21"/>
    <p:sldLayoutId id="2147483716" r:id="rId22"/>
    <p:sldLayoutId id="2147483717" r:id="rId23"/>
    <p:sldLayoutId id="2147483718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3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9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8.png"/><Relationship Id="rId4" Type="http://schemas.openxmlformats.org/officeDocument/2006/relationships/image" Target="../media/image6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31.svg"/><Relationship Id="rId3" Type="http://schemas.openxmlformats.org/officeDocument/2006/relationships/image" Target="../media/image21.jpeg"/><Relationship Id="rId7" Type="http://schemas.openxmlformats.org/officeDocument/2006/relationships/image" Target="../media/image25.svg"/><Relationship Id="rId12" Type="http://schemas.openxmlformats.org/officeDocument/2006/relationships/image" Target="../media/image3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sv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5" Type="http://schemas.openxmlformats.org/officeDocument/2006/relationships/image" Target="../media/image32.png"/><Relationship Id="rId10" Type="http://schemas.openxmlformats.org/officeDocument/2006/relationships/image" Target="../media/image28.svg"/><Relationship Id="rId4" Type="http://schemas.openxmlformats.org/officeDocument/2006/relationships/image" Target="../media/image22.jpeg"/><Relationship Id="rId9" Type="http://schemas.openxmlformats.org/officeDocument/2006/relationships/image" Target="../media/image27.svg"/><Relationship Id="rId1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emf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microsoft.com/office/2007/relationships/hdphoto" Target="../media/hdphoto1.wdp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1.png"/><Relationship Id="rId5" Type="http://schemas.microsoft.com/office/2007/relationships/hdphoto" Target="../media/hdphoto1.wdp"/><Relationship Id="rId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5.png"/><Relationship Id="rId5" Type="http://schemas.openxmlformats.org/officeDocument/2006/relationships/image" Target="../media/image54.emf"/><Relationship Id="rId4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8346296-6E20-E37A-84CB-47536603A0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87140" y="1439333"/>
            <a:ext cx="4610100" cy="2755294"/>
          </a:xfrm>
        </p:spPr>
        <p:txBody>
          <a:bodyPr>
            <a:normAutofit/>
          </a:bodyPr>
          <a:lstStyle/>
          <a:p>
            <a:r>
              <a:rPr lang="en-US" dirty="0"/>
              <a:t>Zero-Tillage Soil</a:t>
            </a:r>
            <a:br>
              <a:rPr lang="en-US" dirty="0"/>
            </a:br>
            <a:r>
              <a:rPr lang="en-US" dirty="0"/>
              <a:t>Pore Architecture &amp;</a:t>
            </a:r>
            <a:br>
              <a:rPr lang="en-US" dirty="0"/>
            </a:br>
            <a:r>
              <a:rPr lang="en-US" dirty="0"/>
              <a:t>Atrazine Efficacy</a:t>
            </a: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1D4CC153-1A6B-DFD5-32BB-CAE0139B33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94760" y="4885267"/>
            <a:ext cx="4625340" cy="844972"/>
          </a:xfrm>
        </p:spPr>
        <p:txBody>
          <a:bodyPr/>
          <a:lstStyle/>
          <a:p>
            <a:r>
              <a:rPr lang="en-GB" dirty="0"/>
              <a:t>Luke Wardak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7364A9-A90A-4348-022D-A9B2C7DCDF5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285288" y="6356350"/>
            <a:ext cx="2906712" cy="365125"/>
          </a:xfrm>
        </p:spPr>
        <p:txBody>
          <a:bodyPr/>
          <a:lstStyle/>
          <a:p>
            <a:fld id="{CBBF530E-1875-46E6-901C-76683197A1B3}" type="slidenum">
              <a:rPr lang="en-GB" smtClean="0"/>
              <a:pPr/>
              <a:t>1</a:t>
            </a:fld>
            <a:endParaRPr lang="en-GB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7A2A0AD-65E6-89FC-455E-D11B0AC03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3810" y="0"/>
            <a:ext cx="1028190" cy="1439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71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F7B6B-665B-6E0E-A254-15CCD3140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D6CEE39-3196-939B-E643-132D6921D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Pesticide bio-efficacy study background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684CF795-5191-A4A6-A840-B39A55C48064}"/>
              </a:ext>
            </a:extLst>
          </p:cNvPr>
          <p:cNvSpPr txBox="1">
            <a:spLocks/>
          </p:cNvSpPr>
          <p:nvPr/>
        </p:nvSpPr>
        <p:spPr>
          <a:xfrm>
            <a:off x="593312" y="1354390"/>
            <a:ext cx="5160321" cy="4677159"/>
          </a:xfr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32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200" b="1" dirty="0">
                <a:latin typeface="Calibri" panose="020F0502020204030204" pitchFamily="34" charset="0"/>
                <a:cs typeface="Calibri" panose="020F0502020204030204" pitchFamily="34" charset="0"/>
              </a:rPr>
              <a:t>Previous understanding</a:t>
            </a:r>
          </a:p>
          <a:p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ZT induces structural differences in pore network which promote preferential flow</a:t>
            </a:r>
          </a:p>
          <a:p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There is an innate reliance of ZT on herbicides for weed control </a:t>
            </a:r>
          </a:p>
          <a:p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ZT can negatively affect bio-efficacy, especially of more mobile chemicals (e.g. in runoff - Elias et al., 2018)</a:t>
            </a:r>
          </a:p>
          <a:p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3D X-ray insights to interactions between efficacy and pore structure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388ED90-1BF7-8F7F-271D-C16FB9A40360}"/>
              </a:ext>
            </a:extLst>
          </p:cNvPr>
          <p:cNvSpPr txBox="1">
            <a:spLocks/>
          </p:cNvSpPr>
          <p:nvPr/>
        </p:nvSpPr>
        <p:spPr>
          <a:xfrm>
            <a:off x="6198079" y="1354389"/>
            <a:ext cx="5261776" cy="4677159"/>
          </a:xfr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32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200" b="1" dirty="0">
                <a:latin typeface="Calibri" panose="020F0502020204030204" pitchFamily="34" charset="0"/>
                <a:cs typeface="Calibri" panose="020F0502020204030204" pitchFamily="34" charset="0"/>
              </a:rPr>
              <a:t>Justifications</a:t>
            </a:r>
          </a:p>
          <a:p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Atrazine (banned in EU due to failure to demonstrate safe levels) – soil applied pre- &amp; post-emergence </a:t>
            </a:r>
          </a:p>
          <a:p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Can formulation effect on transport dynamics, i.e. to reduce mobility?</a:t>
            </a:r>
          </a:p>
          <a:p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Small seeded </a:t>
            </a:r>
            <a:r>
              <a:rPr lang="en-GB" sz="2200" i="1" dirty="0">
                <a:latin typeface="Calibri" panose="020F0502020204030204" pitchFamily="34" charset="0"/>
                <a:cs typeface="Calibri" panose="020F0502020204030204" pitchFamily="34" charset="0"/>
              </a:rPr>
              <a:t>Amaranthus </a:t>
            </a:r>
            <a:r>
              <a:rPr lang="en-GB" sz="22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retroflexus</a:t>
            </a:r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, ideal plant model</a:t>
            </a:r>
          </a:p>
          <a:p>
            <a:pPr lvl="1"/>
            <a:r>
              <a:rPr lang="en-GB" sz="1900" dirty="0">
                <a:latin typeface="Calibri" panose="020F0502020204030204" pitchFamily="34" charset="0"/>
                <a:cs typeface="Calibri" panose="020F0502020204030204" pitchFamily="34" charset="0"/>
              </a:rPr>
              <a:t>Kaplan-Meier Mean Survival Time </a:t>
            </a:r>
          </a:p>
          <a:p>
            <a:pPr lvl="1"/>
            <a:r>
              <a:rPr lang="en-GB" sz="1900" dirty="0">
                <a:latin typeface="Calibri" panose="020F0502020204030204" pitchFamily="34" charset="0"/>
                <a:cs typeface="Calibri" panose="020F0502020204030204" pitchFamily="34" charset="0"/>
              </a:rPr>
              <a:t>Plant dry mass (at end-point)</a:t>
            </a:r>
          </a:p>
          <a:p>
            <a:pPr lvl="1"/>
            <a:r>
              <a:rPr lang="en-GB" sz="1900" dirty="0">
                <a:latin typeface="Calibri" panose="020F0502020204030204" pitchFamily="34" charset="0"/>
                <a:cs typeface="Calibri" panose="020F0502020204030204" pitchFamily="34" charset="0"/>
              </a:rPr>
              <a:t>Plant total length (at end-point)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04DCD2-4C6D-23A3-24CE-F9C0E1E42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530E-1875-46E6-901C-76683197A1B3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1784CE-D8EC-95B9-CE66-794D21657D10}"/>
              </a:ext>
            </a:extLst>
          </p:cNvPr>
          <p:cNvSpPr txBox="1"/>
          <p:nvPr/>
        </p:nvSpPr>
        <p:spPr>
          <a:xfrm>
            <a:off x="46786" y="6236469"/>
            <a:ext cx="526177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>
                <a:effectLst/>
              </a:rPr>
              <a:t>Wardak, D. Luke R., et al. “Zero-Tillage Induces Reduced Bio-Efficacy Against Weed Species Amaranthus </a:t>
            </a:r>
            <a:r>
              <a:rPr lang="en-GB" sz="1050" dirty="0" err="1">
                <a:effectLst/>
              </a:rPr>
              <a:t>Retroflexus</a:t>
            </a:r>
            <a:r>
              <a:rPr lang="en-GB" sz="1050" dirty="0">
                <a:effectLst/>
              </a:rPr>
              <a:t> L. Dependent on Atrazine Formulation.” </a:t>
            </a:r>
            <a:r>
              <a:rPr lang="en-GB" sz="1050" i="1" dirty="0">
                <a:effectLst/>
              </a:rPr>
              <a:t>Agronomy</a:t>
            </a:r>
            <a:r>
              <a:rPr lang="en-GB" sz="1050" dirty="0">
                <a:effectLst/>
              </a:rPr>
              <a:t>, vol. 15, no. 2, Jan. 2025, p. 360, https://doi.org/10.3390/agronomy15020360.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71C038-ADD8-E1C9-6898-69B42EEB34D1}"/>
              </a:ext>
            </a:extLst>
          </p:cNvPr>
          <p:cNvSpPr txBox="1"/>
          <p:nvPr/>
        </p:nvSpPr>
        <p:spPr>
          <a:xfrm>
            <a:off x="5753633" y="6236468"/>
            <a:ext cx="526177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Elias, D., Wang, L., Jacinthe, P.-A., 2018. A meta-analysis of pesticide loss in runoff under conventional tillage and no-till management. Environ Monit Assess 190, 79. https://doi.org/10.1007/s10661-017-6441-1</a:t>
            </a:r>
            <a:endParaRPr lang="en-US" sz="105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3049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85D46-C835-AE4E-8A28-E9A0F292D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F16817E-5B98-AF5A-D931-DE1FE2309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>Tillag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e effect - </a:t>
            </a:r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>lower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at</a:t>
            </a:r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>razine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>ffectiveness in ZT soil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679D9DD0-23AE-7BA7-4CD4-5C4EAD00D884}"/>
              </a:ext>
            </a:extLst>
          </p:cNvPr>
          <p:cNvSpPr txBox="1">
            <a:spLocks/>
          </p:cNvSpPr>
          <p:nvPr/>
        </p:nvSpPr>
        <p:spPr>
          <a:xfrm>
            <a:off x="431729" y="2326742"/>
            <a:ext cx="5240654" cy="3449370"/>
          </a:xfr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32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As expected, increasing concentration lowers plant survival &amp; growth</a:t>
            </a:r>
          </a:p>
          <a:p>
            <a:pPr marL="0" indent="0">
              <a:buNone/>
            </a:pPr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Higher dry mass and total plant length in ZT</a:t>
            </a:r>
          </a:p>
          <a:p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Higher mean survival time in ZT</a:t>
            </a:r>
          </a:p>
          <a:p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037E6F-2D44-4557-5D76-B633D51E4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530E-1875-46E6-901C-76683197A1B3}" type="slidenum">
              <a:rPr lang="en-GB" smtClean="0"/>
              <a:pPr/>
              <a:t>11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7C2940-4DDB-0175-290F-670F5FB76B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144" y="4294187"/>
            <a:ext cx="657317" cy="8764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C726180-A00E-7FC8-440F-9B86933E6D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1594" y="1197904"/>
            <a:ext cx="1896069" cy="16510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5625FF-08D5-B312-37AE-EC02D74C07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7550" y="1179141"/>
            <a:ext cx="1896070" cy="16698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6ED428-BCD2-9802-0CC7-AEE61DF8D2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7886" y="2859266"/>
            <a:ext cx="4302162" cy="374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31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D69B2-2D76-E681-5755-682692A69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C9EDFA-B1C3-C155-8652-EF7C9ECC2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Formulation effect: Alternative performance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D3FB00DC-E051-315F-36EA-78D7DAFAEFC0}"/>
              </a:ext>
            </a:extLst>
          </p:cNvPr>
          <p:cNvSpPr txBox="1">
            <a:spLocks/>
          </p:cNvSpPr>
          <p:nvPr/>
        </p:nvSpPr>
        <p:spPr>
          <a:xfrm>
            <a:off x="8376356" y="2285999"/>
            <a:ext cx="3510843" cy="2987153"/>
          </a:xfr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32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Sig. higher modelled survivability for seeds in ZT soil in both formulations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Indication that performance of EC better in ZT but worse in ploughed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9B74FEC-794B-D4E9-215C-0F92311D3D72}"/>
              </a:ext>
            </a:extLst>
          </p:cNvPr>
          <p:cNvGrpSpPr/>
          <p:nvPr/>
        </p:nvGrpSpPr>
        <p:grpSpPr>
          <a:xfrm>
            <a:off x="540025" y="1799535"/>
            <a:ext cx="7444409" cy="4247535"/>
            <a:chOff x="758686" y="1580875"/>
            <a:chExt cx="7444409" cy="424753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99BAB77-1869-7299-B081-3D9F280A8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45495" y="1580875"/>
              <a:ext cx="3657600" cy="4247535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D727C39-0245-25A7-DF24-652EBE71F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8686" y="1580875"/>
              <a:ext cx="3657600" cy="4247535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03AB9A-7830-038B-1222-D74031B30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530E-1875-46E6-901C-76683197A1B3}" type="slidenum">
              <a:rPr lang="en-GB" smtClean="0"/>
              <a:pPr/>
              <a:t>12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E931A9-30E0-FAC8-CCA6-CCADD911BB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4420" y="2201517"/>
            <a:ext cx="657317" cy="8764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02BAF12-CAC6-08A7-DE83-FCCEDFFEAA66}"/>
              </a:ext>
            </a:extLst>
          </p:cNvPr>
          <p:cNvSpPr txBox="1"/>
          <p:nvPr/>
        </p:nvSpPr>
        <p:spPr>
          <a:xfrm>
            <a:off x="1015690" y="1724490"/>
            <a:ext cx="3916825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Suspension concentrate (SC)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95A0C7-10F1-3505-797E-AEE19822718B}"/>
              </a:ext>
            </a:extLst>
          </p:cNvPr>
          <p:cNvSpPr txBox="1"/>
          <p:nvPr/>
        </p:nvSpPr>
        <p:spPr>
          <a:xfrm>
            <a:off x="4804499" y="1724490"/>
            <a:ext cx="2519845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Emulsifiable concentrate (EC)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44025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93A4E-F8E0-0AA9-E796-35FB54970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8430F53-2796-FD86-A471-06713BE07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Relationships at non-limiting concentrations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11D4A3BA-D4BF-3439-7983-BD6C266B02CE}"/>
              </a:ext>
            </a:extLst>
          </p:cNvPr>
          <p:cNvSpPr txBox="1">
            <a:spLocks/>
          </p:cNvSpPr>
          <p:nvPr/>
        </p:nvSpPr>
        <p:spPr>
          <a:xfrm>
            <a:off x="5221975" y="1894864"/>
            <a:ext cx="6515099" cy="4461486"/>
          </a:xfrm>
        </p:spPr>
        <p:txBody>
          <a:bodyPr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32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Control (dark green) null relationship</a:t>
            </a:r>
          </a:p>
          <a:p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High application rate (red) similar</a:t>
            </a:r>
          </a:p>
          <a:p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Plant success traits of low (cyan) and medium (orange) rates correlated with pore network properties </a:t>
            </a:r>
          </a:p>
          <a:p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In 1st case, thicker pores significantly correlated with higher survival time at low SC concentration</a:t>
            </a:r>
          </a:p>
          <a:p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In 2</a:t>
            </a:r>
            <a:r>
              <a:rPr lang="en-GB" sz="22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 case, higher connectivity led to higher plant length at medium EC concentration</a:t>
            </a:r>
          </a:p>
          <a:p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Different relationships with structural indicators under different formulations!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8365D6-5761-854E-8E8E-AB676E93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530E-1875-46E6-901C-76683197A1B3}" type="slidenum">
              <a:rPr lang="en-GB" smtClean="0"/>
              <a:pPr/>
              <a:t>13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D5132CB-D66A-DE50-D75E-055BD45A710E}"/>
              </a:ext>
            </a:extLst>
          </p:cNvPr>
          <p:cNvGrpSpPr/>
          <p:nvPr/>
        </p:nvGrpSpPr>
        <p:grpSpPr>
          <a:xfrm>
            <a:off x="174917" y="1299661"/>
            <a:ext cx="3972048" cy="4041058"/>
            <a:chOff x="174917" y="1299661"/>
            <a:chExt cx="3972048" cy="404105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D3BDFD1-9364-3C4C-321A-0BEA02293B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3391" y="1299661"/>
              <a:ext cx="3893574" cy="4041058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B316E54-6E21-78B3-B5D1-BFA824273450}"/>
                </a:ext>
              </a:extLst>
            </p:cNvPr>
            <p:cNvSpPr txBox="1"/>
            <p:nvPr/>
          </p:nvSpPr>
          <p:spPr>
            <a:xfrm rot="16200000">
              <a:off x="-1355139" y="2921595"/>
              <a:ext cx="3367889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rgbClr val="12002C"/>
                  </a:solidFill>
                </a:rPr>
                <a:t>Mean survival time (days)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4C50242-233C-40D1-FBDE-5D4EABCAE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5096" y="1174381"/>
            <a:ext cx="1166879" cy="14149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E6EA61-6AFC-C37B-8C43-2857CE35C0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8240" y="2745510"/>
            <a:ext cx="3893574" cy="40278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FC559B-B550-90E6-68D1-DC15EBCA89D2}"/>
              </a:ext>
            </a:extLst>
          </p:cNvPr>
          <p:cNvSpPr txBox="1"/>
          <p:nvPr/>
        </p:nvSpPr>
        <p:spPr>
          <a:xfrm>
            <a:off x="661373" y="1355091"/>
            <a:ext cx="2318713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Suspension concentrate (SC)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487127-8EC7-0E7A-B41E-E3F023A2BBC9}"/>
              </a:ext>
            </a:extLst>
          </p:cNvPr>
          <p:cNvSpPr txBox="1"/>
          <p:nvPr/>
        </p:nvSpPr>
        <p:spPr>
          <a:xfrm>
            <a:off x="1487663" y="2767706"/>
            <a:ext cx="2519845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Emulsifiable concentrate (EC)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62980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" dur="indefinite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" dur="indefinite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7" dur="indefinite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0" dur="indefinite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A5B2A-9CC8-D506-42A5-479C2EADB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370B5C0-6868-7746-E16D-6737FAEAF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B66F65-ADB2-BF0E-5A56-BA48A79590A1}"/>
              </a:ext>
            </a:extLst>
          </p:cNvPr>
          <p:cNvSpPr txBox="1">
            <a:spLocks/>
          </p:cNvSpPr>
          <p:nvPr/>
        </p:nvSpPr>
        <p:spPr>
          <a:xfrm>
            <a:off x="418707" y="1426463"/>
            <a:ext cx="6863990" cy="4710811"/>
          </a:xfr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32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900" dirty="0">
                <a:latin typeface="Calibri" panose="020F0502020204030204" pitchFamily="34" charset="0"/>
                <a:cs typeface="Calibri" panose="020F0502020204030204" pitchFamily="34" charset="0"/>
              </a:rPr>
              <a:t>Preferential transport occurs at a higher rate in our zero-tilled soil</a:t>
            </a:r>
          </a:p>
          <a:p>
            <a:endParaRPr lang="en-GB" sz="1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900" dirty="0">
                <a:latin typeface="Calibri" panose="020F0502020204030204" pitchFamily="34" charset="0"/>
                <a:cs typeface="Calibri" panose="020F0502020204030204" pitchFamily="34" charset="0"/>
              </a:rPr>
              <a:t>Ubiquitous relationships between preferential transport of inert tracer and thickness/connectivity of pores</a:t>
            </a:r>
          </a:p>
          <a:p>
            <a:endParaRPr lang="en-GB" sz="1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900" dirty="0">
                <a:latin typeface="Calibri" panose="020F0502020204030204" pitchFamily="34" charset="0"/>
                <a:cs typeface="Calibri" panose="020F0502020204030204" pitchFamily="34" charset="0"/>
              </a:rPr>
              <a:t>Atrazine efficacy is reduced in zero-tillage, in both emulsifiable and particulate-based suspension concentrate </a:t>
            </a:r>
          </a:p>
          <a:p>
            <a:pPr lvl="1"/>
            <a:endParaRPr lang="en-GB" sz="1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900" dirty="0">
                <a:latin typeface="Calibri" panose="020F0502020204030204" pitchFamily="34" charset="0"/>
                <a:cs typeface="Calibri" panose="020F0502020204030204" pitchFamily="34" charset="0"/>
              </a:rPr>
              <a:t>Relationships with physical structure only occurred at non-limiting concentrations, and varied between the formulation type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DF7002-947A-7C56-23D2-356F1EB7C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530E-1875-46E6-901C-76683197A1B3}" type="slidenum">
              <a:rPr lang="en-GB" smtClean="0"/>
              <a:pPr/>
              <a:t>14</a:t>
            </a:fld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35CB9FD-DF4C-DEE4-15F5-51A55D77869F}"/>
              </a:ext>
            </a:extLst>
          </p:cNvPr>
          <p:cNvGrpSpPr>
            <a:grpSpLocks noChangeAspect="1"/>
          </p:cNvGrpSpPr>
          <p:nvPr/>
        </p:nvGrpSpPr>
        <p:grpSpPr>
          <a:xfrm>
            <a:off x="7779144" y="512064"/>
            <a:ext cx="3678837" cy="4759538"/>
            <a:chOff x="7695344" y="760288"/>
            <a:chExt cx="4325420" cy="55960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94E2F2C-3D08-4EE1-F254-7896B7FF001B}"/>
                </a:ext>
              </a:extLst>
            </p:cNvPr>
            <p:cNvSpPr txBox="1"/>
            <p:nvPr/>
          </p:nvSpPr>
          <p:spPr>
            <a:xfrm>
              <a:off x="7695344" y="760288"/>
              <a:ext cx="4325420" cy="559606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191A4F"/>
              </a:solidFill>
            </a:ln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  <p:pic>
          <p:nvPicPr>
            <p:cNvPr id="1026" name="Picture 2" descr="Image">
              <a:extLst>
                <a:ext uri="{FF2B5EF4-FFF2-40B4-BE49-F238E27FC236}">
                  <a16:creationId xmlns:a16="http://schemas.microsoft.com/office/drawing/2014/main" id="{C1742A09-659E-4DC2-E35A-2E27F7D81C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0519" y="894939"/>
              <a:ext cx="3995070" cy="53267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2C93881-04AB-6A44-093A-041F0A13D79F}"/>
              </a:ext>
            </a:extLst>
          </p:cNvPr>
          <p:cNvSpPr txBox="1"/>
          <p:nvPr/>
        </p:nvSpPr>
        <p:spPr>
          <a:xfrm>
            <a:off x="713649" y="5873823"/>
            <a:ext cx="2236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Read the full studies!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98157B2-C2D9-667A-93A6-3259DBA2457B}"/>
              </a:ext>
            </a:extLst>
          </p:cNvPr>
          <p:cNvGrpSpPr/>
          <p:nvPr/>
        </p:nvGrpSpPr>
        <p:grpSpPr>
          <a:xfrm>
            <a:off x="2949855" y="5078913"/>
            <a:ext cx="1253905" cy="1614883"/>
            <a:chOff x="3363034" y="5070559"/>
            <a:chExt cx="1253905" cy="161488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E88ED40-C881-D6C7-3FD7-86D9FF46F1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3034" y="5431537"/>
              <a:ext cx="1253905" cy="1253905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92CCF72-DB20-E2EF-BC79-18F7B0423AEA}"/>
                </a:ext>
              </a:extLst>
            </p:cNvPr>
            <p:cNvSpPr txBox="1"/>
            <p:nvPr/>
          </p:nvSpPr>
          <p:spPr>
            <a:xfrm>
              <a:off x="3551058" y="5070559"/>
              <a:ext cx="87785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Expt</a:t>
              </a:r>
              <a:r>
                <a:rPr lang="en-GB" sz="1800" dirty="0">
                  <a:latin typeface="Calibri" panose="020F0502020204030204" pitchFamily="34" charset="0"/>
                  <a:cs typeface="Calibri" panose="020F0502020204030204" pitchFamily="34" charset="0"/>
                </a:rPr>
                <a:t> 1</a:t>
              </a:r>
              <a:endParaRPr lang="en-GB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AA6F79E-A34C-1D2B-A9D7-7C6D0E5FEBDD}"/>
              </a:ext>
            </a:extLst>
          </p:cNvPr>
          <p:cNvGrpSpPr/>
          <p:nvPr/>
        </p:nvGrpSpPr>
        <p:grpSpPr>
          <a:xfrm>
            <a:off x="4493408" y="5070559"/>
            <a:ext cx="1253905" cy="1623237"/>
            <a:chOff x="4842095" y="5070559"/>
            <a:chExt cx="1253905" cy="162323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479EE12-14E7-946A-CEFE-4D717E605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2095" y="5439891"/>
              <a:ext cx="1253905" cy="1253905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8A40BB7-86AF-3C14-D68D-59395507A467}"/>
                </a:ext>
              </a:extLst>
            </p:cNvPr>
            <p:cNvSpPr txBox="1"/>
            <p:nvPr/>
          </p:nvSpPr>
          <p:spPr>
            <a:xfrm>
              <a:off x="5030119" y="5070559"/>
              <a:ext cx="87785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Expt</a:t>
              </a:r>
              <a:r>
                <a:rPr lang="en-GB" sz="1800" dirty="0">
                  <a:latin typeface="Calibri" panose="020F0502020204030204" pitchFamily="34" charset="0"/>
                  <a:cs typeface="Calibri" panose="020F0502020204030204" pitchFamily="34" charset="0"/>
                </a:rPr>
                <a:t> 2</a:t>
              </a:r>
              <a:endParaRPr lang="en-GB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CD58FE1-D4A5-DB29-98A3-1AF2F276DF82}"/>
              </a:ext>
            </a:extLst>
          </p:cNvPr>
          <p:cNvSpPr txBox="1"/>
          <p:nvPr/>
        </p:nvSpPr>
        <p:spPr>
          <a:xfrm>
            <a:off x="7500052" y="129561"/>
            <a:ext cx="42370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Contact me: daniel.wardak@uclouvain.be</a:t>
            </a:r>
          </a:p>
        </p:txBody>
      </p:sp>
      <p:pic>
        <p:nvPicPr>
          <p:cNvPr id="19" name="Picture 2" descr="Home — DeepHorizon Project">
            <a:extLst>
              <a:ext uri="{FF2B5EF4-FFF2-40B4-BE49-F238E27FC236}">
                <a16:creationId xmlns:a16="http://schemas.microsoft.com/office/drawing/2014/main" id="{87E6E88B-DA17-DA26-C265-7945782AA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996" y="5503619"/>
            <a:ext cx="1179942" cy="451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A5532B2-7918-182E-F979-8A29B9299DBD}"/>
              </a:ext>
            </a:extLst>
          </p:cNvPr>
          <p:cNvSpPr txBox="1"/>
          <p:nvPr/>
        </p:nvSpPr>
        <p:spPr>
          <a:xfrm>
            <a:off x="7998665" y="5525522"/>
            <a:ext cx="17323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Current project:</a:t>
            </a:r>
          </a:p>
        </p:txBody>
      </p:sp>
      <p:pic>
        <p:nvPicPr>
          <p:cNvPr id="21" name="Image 188">
            <a:extLst>
              <a:ext uri="{FF2B5EF4-FFF2-40B4-BE49-F238E27FC236}">
                <a16:creationId xmlns:a16="http://schemas.microsoft.com/office/drawing/2014/main" id="{BD91FB46-D3DB-C770-A99A-F94CF18BC9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1855" y="5981484"/>
            <a:ext cx="1446224" cy="33414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D868018-4608-3720-46B9-FE66B005F6E9}"/>
              </a:ext>
            </a:extLst>
          </p:cNvPr>
          <p:cNvSpPr txBox="1"/>
          <p:nvPr/>
        </p:nvSpPr>
        <p:spPr>
          <a:xfrm>
            <a:off x="7998664" y="5976604"/>
            <a:ext cx="17323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Affiliation:</a:t>
            </a:r>
          </a:p>
        </p:txBody>
      </p:sp>
    </p:spTree>
    <p:extLst>
      <p:ext uri="{BB962C8B-B14F-4D97-AF65-F5344CB8AC3E}">
        <p14:creationId xmlns:p14="http://schemas.microsoft.com/office/powerpoint/2010/main" val="2374118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01C20-4A0A-36F9-DCE5-743BDAAA3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261FF6F-B2E3-BA65-15B7-7A2F9C931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zero-tillage (ZT) research?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62E4CF2-9D00-EB46-5DA7-70ACCD55CFB0}"/>
              </a:ext>
            </a:extLst>
          </p:cNvPr>
          <p:cNvSpPr txBox="1">
            <a:spLocks/>
          </p:cNvSpPr>
          <p:nvPr/>
        </p:nvSpPr>
        <p:spPr>
          <a:xfrm>
            <a:off x="6447657" y="1459557"/>
            <a:ext cx="5206065" cy="41619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32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Zero-tillage lack of mechanical weed control</a:t>
            </a: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Reliance on herbicides </a:t>
            </a: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Evidence to suggest agrochemicals work differently when using conservation approaches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To understand transport dynamics, pore structure is key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A8B1FA-572C-5E62-5BBA-BF98289F5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530E-1875-46E6-901C-76683197A1B3}" type="slidenum">
              <a:rPr lang="en-GB" smtClean="0"/>
              <a:pPr/>
              <a:t>2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B7467B-AC54-BC31-BF3A-15D3F7396A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30" y="1137465"/>
            <a:ext cx="2754641" cy="36728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2380C8-ADF0-1137-F121-C20B624A1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432" y="2765777"/>
            <a:ext cx="2908107" cy="3877476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0657B74A-A10D-589D-5C0A-8C0D24B6EC3F}"/>
              </a:ext>
            </a:extLst>
          </p:cNvPr>
          <p:cNvGrpSpPr/>
          <p:nvPr/>
        </p:nvGrpSpPr>
        <p:grpSpPr>
          <a:xfrm>
            <a:off x="3390782" y="5391778"/>
            <a:ext cx="2291404" cy="1267270"/>
            <a:chOff x="5063666" y="671841"/>
            <a:chExt cx="2291404" cy="1267270"/>
          </a:xfrm>
        </p:grpSpPr>
        <p:pic>
          <p:nvPicPr>
            <p:cNvPr id="43" name="Graphic 42" descr="Tractor outline">
              <a:extLst>
                <a:ext uri="{FF2B5EF4-FFF2-40B4-BE49-F238E27FC236}">
                  <a16:creationId xmlns:a16="http://schemas.microsoft.com/office/drawing/2014/main" id="{D9E77CD5-F705-CDED-0F17-149F6F265D8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flipH="1">
              <a:off x="5063666" y="671841"/>
              <a:ext cx="1267270" cy="1267270"/>
            </a:xfrm>
            <a:prstGeom prst="rect">
              <a:avLst/>
            </a:prstGeom>
          </p:spPr>
        </p:pic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CAC801BB-4BC1-F5CF-0CA5-2ADB8FD46C6F}"/>
                </a:ext>
              </a:extLst>
            </p:cNvPr>
            <p:cNvGrpSpPr/>
            <p:nvPr/>
          </p:nvGrpSpPr>
          <p:grpSpPr>
            <a:xfrm>
              <a:off x="6777135" y="1152134"/>
              <a:ext cx="577935" cy="484358"/>
              <a:chOff x="1353353" y="1313867"/>
              <a:chExt cx="417010" cy="349489"/>
            </a:xfrm>
          </p:grpSpPr>
          <p:pic>
            <p:nvPicPr>
              <p:cNvPr id="52" name="Graphic 51" descr="Watering Plant outline">
                <a:extLst>
                  <a:ext uri="{FF2B5EF4-FFF2-40B4-BE49-F238E27FC236}">
                    <a16:creationId xmlns:a16="http://schemas.microsoft.com/office/drawing/2014/main" id="{14962CD1-733B-22AB-A97B-0B841B9458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l="54395" t="89707"/>
              <a:stretch/>
            </p:blipFill>
            <p:spPr>
              <a:xfrm>
                <a:off x="1353353" y="1569244"/>
                <a:ext cx="417010" cy="94112"/>
              </a:xfrm>
              <a:prstGeom prst="rect">
                <a:avLst/>
              </a:prstGeom>
            </p:spPr>
          </p:pic>
          <p:pic>
            <p:nvPicPr>
              <p:cNvPr id="53" name="Graphic 52" descr="Watering Plant outline">
                <a:extLst>
                  <a:ext uri="{FF2B5EF4-FFF2-40B4-BE49-F238E27FC236}">
                    <a16:creationId xmlns:a16="http://schemas.microsoft.com/office/drawing/2014/main" id="{6EAFBDA6-F530-A804-EF09-B6A463F2359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l="54395" t="61668" b="10404"/>
              <a:stretch/>
            </p:blipFill>
            <p:spPr>
              <a:xfrm>
                <a:off x="1353353" y="1313867"/>
                <a:ext cx="417010" cy="255377"/>
              </a:xfrm>
              <a:prstGeom prst="rect">
                <a:avLst/>
              </a:prstGeom>
            </p:spPr>
          </p:pic>
        </p:grpSp>
        <p:pic>
          <p:nvPicPr>
            <p:cNvPr id="45" name="Graphic 44" descr="Watering Plant outline">
              <a:extLst>
                <a:ext uri="{FF2B5EF4-FFF2-40B4-BE49-F238E27FC236}">
                  <a16:creationId xmlns:a16="http://schemas.microsoft.com/office/drawing/2014/main" id="{0034CAF6-B749-495A-7E5D-91EDF07325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54395" t="49065" r="23221" b="32048"/>
            <a:stretch/>
          </p:blipFill>
          <p:spPr>
            <a:xfrm>
              <a:off x="6777135" y="995008"/>
              <a:ext cx="283667" cy="239343"/>
            </a:xfrm>
            <a:prstGeom prst="rect">
              <a:avLst/>
            </a:prstGeom>
          </p:spPr>
        </p:pic>
        <p:pic>
          <p:nvPicPr>
            <p:cNvPr id="49" name="Graphic 48" descr="Add with solid fill">
              <a:extLst>
                <a:ext uri="{FF2B5EF4-FFF2-40B4-BE49-F238E27FC236}">
                  <a16:creationId xmlns:a16="http://schemas.microsoft.com/office/drawing/2014/main" id="{27F0B7FF-CF41-AB1C-E9CB-F2EE058B792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969902" y="685160"/>
              <a:ext cx="283667" cy="283667"/>
            </a:xfrm>
            <a:prstGeom prst="rect">
              <a:avLst/>
            </a:prstGeom>
          </p:spPr>
        </p:pic>
        <p:pic>
          <p:nvPicPr>
            <p:cNvPr id="51" name="Graphic 50" descr="Watering Plant outline">
              <a:extLst>
                <a:ext uri="{FF2B5EF4-FFF2-40B4-BE49-F238E27FC236}">
                  <a16:creationId xmlns:a16="http://schemas.microsoft.com/office/drawing/2014/main" id="{E5A7A9A7-F158-276D-F949-969B93001F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54395" t="49065" r="23221" b="32048"/>
            <a:stretch/>
          </p:blipFill>
          <p:spPr>
            <a:xfrm flipH="1">
              <a:off x="6802602" y="826994"/>
              <a:ext cx="283667" cy="239343"/>
            </a:xfrm>
            <a:prstGeom prst="rect">
              <a:avLst/>
            </a:prstGeom>
          </p:spPr>
        </p:pic>
        <p:pic>
          <p:nvPicPr>
            <p:cNvPr id="48" name="Graphic 47" descr="Arrow Right with solid fill">
              <a:extLst>
                <a:ext uri="{FF2B5EF4-FFF2-40B4-BE49-F238E27FC236}">
                  <a16:creationId xmlns:a16="http://schemas.microsoft.com/office/drawing/2014/main" id="{F2BB48B0-36B8-7043-E66A-1E0445ACA23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340149" y="1186470"/>
              <a:ext cx="328289" cy="328289"/>
            </a:xfrm>
            <a:prstGeom prst="rect">
              <a:avLst/>
            </a:prstGeom>
          </p:spPr>
        </p:pic>
        <p:pic>
          <p:nvPicPr>
            <p:cNvPr id="46" name="Graphic 45" descr="Close outline">
              <a:extLst>
                <a:ext uri="{FF2B5EF4-FFF2-40B4-BE49-F238E27FC236}">
                  <a16:creationId xmlns:a16="http://schemas.microsoft.com/office/drawing/2014/main" id="{EE365D21-5F6F-BA03-FCE1-4E9D323A5B6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258249" y="1111201"/>
              <a:ext cx="475220" cy="475220"/>
            </a:xfrm>
            <a:prstGeom prst="rect">
              <a:avLst/>
            </a:prstGeom>
          </p:spPr>
        </p:pic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EC4BC8D1-6D88-DCF1-5E12-6CF1957CDCAD}"/>
              </a:ext>
            </a:extLst>
          </p:cNvPr>
          <p:cNvSpPr txBox="1"/>
          <p:nvPr/>
        </p:nvSpPr>
        <p:spPr>
          <a:xfrm>
            <a:off x="3884778" y="3028048"/>
            <a:ext cx="13810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b="1" dirty="0"/>
              <a:t>Zero-tillage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D0C504F-3EA3-2440-6AB7-C955E9150F12}"/>
              </a:ext>
            </a:extLst>
          </p:cNvPr>
          <p:cNvSpPr txBox="1"/>
          <p:nvPr/>
        </p:nvSpPr>
        <p:spPr>
          <a:xfrm>
            <a:off x="977707" y="1258824"/>
            <a:ext cx="11810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b="1" dirty="0"/>
              <a:t>Ploughing</a:t>
            </a:r>
            <a:endParaRPr lang="en-GB" b="1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8EEF141-0FA4-4F08-8293-325FCEC4DA93}"/>
              </a:ext>
            </a:extLst>
          </p:cNvPr>
          <p:cNvGrpSpPr/>
          <p:nvPr/>
        </p:nvGrpSpPr>
        <p:grpSpPr>
          <a:xfrm>
            <a:off x="425184" y="3540537"/>
            <a:ext cx="2226120" cy="1267270"/>
            <a:chOff x="1974490" y="863285"/>
            <a:chExt cx="2226120" cy="1267270"/>
          </a:xfrm>
        </p:grpSpPr>
        <p:pic>
          <p:nvPicPr>
            <p:cNvPr id="34" name="Graphic 33" descr="Tractor outline">
              <a:extLst>
                <a:ext uri="{FF2B5EF4-FFF2-40B4-BE49-F238E27FC236}">
                  <a16:creationId xmlns:a16="http://schemas.microsoft.com/office/drawing/2014/main" id="{077FD194-61B8-76D3-D30F-EC23D13CE2B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flipH="1">
              <a:off x="1974490" y="863285"/>
              <a:ext cx="1267270" cy="1267270"/>
            </a:xfrm>
            <a:prstGeom prst="rect">
              <a:avLst/>
            </a:prstGeom>
          </p:spPr>
        </p:pic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FD6DC3CC-8D49-2BCB-251E-26BDCC16763F}"/>
                </a:ext>
              </a:extLst>
            </p:cNvPr>
            <p:cNvGrpSpPr/>
            <p:nvPr/>
          </p:nvGrpSpPr>
          <p:grpSpPr>
            <a:xfrm>
              <a:off x="3622677" y="1332204"/>
              <a:ext cx="577933" cy="484360"/>
              <a:chOff x="1353355" y="1313865"/>
              <a:chExt cx="417010" cy="349488"/>
            </a:xfrm>
          </p:grpSpPr>
          <p:pic>
            <p:nvPicPr>
              <p:cNvPr id="39" name="Graphic 38" descr="Watering Plant outline">
                <a:extLst>
                  <a:ext uri="{FF2B5EF4-FFF2-40B4-BE49-F238E27FC236}">
                    <a16:creationId xmlns:a16="http://schemas.microsoft.com/office/drawing/2014/main" id="{C4003C6E-7E99-4389-22C4-72CE67CE5CC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l="54395" t="89707"/>
              <a:stretch/>
            </p:blipFill>
            <p:spPr>
              <a:xfrm>
                <a:off x="1353355" y="1569241"/>
                <a:ext cx="417010" cy="94112"/>
              </a:xfrm>
              <a:prstGeom prst="rect">
                <a:avLst/>
              </a:prstGeom>
            </p:spPr>
          </p:pic>
          <p:pic>
            <p:nvPicPr>
              <p:cNvPr id="40" name="Graphic 39" descr="Watering Plant outline">
                <a:extLst>
                  <a:ext uri="{FF2B5EF4-FFF2-40B4-BE49-F238E27FC236}">
                    <a16:creationId xmlns:a16="http://schemas.microsoft.com/office/drawing/2014/main" id="{70BE29D2-69CE-5DF0-31DA-103A468F42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l="54395" t="61668" b="10404"/>
              <a:stretch/>
            </p:blipFill>
            <p:spPr>
              <a:xfrm>
                <a:off x="1353355" y="1313865"/>
                <a:ext cx="417010" cy="255377"/>
              </a:xfrm>
              <a:prstGeom prst="rect">
                <a:avLst/>
              </a:prstGeom>
            </p:spPr>
          </p:pic>
        </p:grpSp>
        <p:pic>
          <p:nvPicPr>
            <p:cNvPr id="37" name="Graphic 36" descr="Arrow Right with solid fill">
              <a:extLst>
                <a:ext uri="{FF2B5EF4-FFF2-40B4-BE49-F238E27FC236}">
                  <a16:creationId xmlns:a16="http://schemas.microsoft.com/office/drawing/2014/main" id="{D2FED5EB-7D3B-0C64-F203-A15DD7A1226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220050" y="1431074"/>
              <a:ext cx="328289" cy="328289"/>
            </a:xfrm>
            <a:prstGeom prst="rect">
              <a:avLst/>
            </a:prstGeom>
          </p:spPr>
        </p:pic>
        <p:pic>
          <p:nvPicPr>
            <p:cNvPr id="38" name="Graphic 37" descr="Watering Plant outline">
              <a:extLst>
                <a:ext uri="{FF2B5EF4-FFF2-40B4-BE49-F238E27FC236}">
                  <a16:creationId xmlns:a16="http://schemas.microsoft.com/office/drawing/2014/main" id="{5E272DED-CD2E-F4FD-52E3-B07790D15B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54395" t="49065" r="23221" b="32048"/>
            <a:stretch/>
          </p:blipFill>
          <p:spPr>
            <a:xfrm>
              <a:off x="3622677" y="1174898"/>
              <a:ext cx="283667" cy="239343"/>
            </a:xfrm>
            <a:prstGeom prst="rect">
              <a:avLst/>
            </a:prstGeom>
          </p:spPr>
        </p:pic>
      </p:grpSp>
      <p:pic>
        <p:nvPicPr>
          <p:cNvPr id="7" name="Picture 2">
            <a:extLst>
              <a:ext uri="{FF2B5EF4-FFF2-40B4-BE49-F238E27FC236}">
                <a16:creationId xmlns:a16="http://schemas.microsoft.com/office/drawing/2014/main" id="{1DC91F2C-72DF-1062-2600-E3CA07785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3810" y="0"/>
            <a:ext cx="1028190" cy="1439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40D00F08-1A33-FC03-7F19-717FF20A83AB}"/>
              </a:ext>
            </a:extLst>
          </p:cNvPr>
          <p:cNvGrpSpPr>
            <a:grpSpLocks noChangeAspect="1"/>
          </p:cNvGrpSpPr>
          <p:nvPr/>
        </p:nvGrpSpPr>
        <p:grpSpPr>
          <a:xfrm>
            <a:off x="7380518" y="4236553"/>
            <a:ext cx="3866743" cy="2577829"/>
            <a:chOff x="7870406" y="4563145"/>
            <a:chExt cx="3376855" cy="225123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749CE10-BD7F-F34E-C262-A27EE403C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870406" y="4563145"/>
              <a:ext cx="3376855" cy="2251237"/>
            </a:xfrm>
            <a:prstGeom prst="rect">
              <a:avLst/>
            </a:prstGeom>
          </p:spPr>
        </p:pic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2BC00002-4827-96C3-61AF-9ABB901C36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55856" y="5657575"/>
              <a:ext cx="1293491" cy="20788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C9A0DDB-C0C0-8C01-2758-C649A06C11B1}"/>
                </a:ext>
              </a:extLst>
            </p:cNvPr>
            <p:cNvSpPr txBox="1"/>
            <p:nvPr/>
          </p:nvSpPr>
          <p:spPr>
            <a:xfrm>
              <a:off x="10025152" y="5554371"/>
              <a:ext cx="673021" cy="268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Runoff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5E2DD57A-6830-A4F3-AE16-D238593F3754}"/>
                </a:ext>
              </a:extLst>
            </p:cNvPr>
            <p:cNvCxnSpPr>
              <a:cxnSpLocks/>
            </p:cNvCxnSpPr>
            <p:nvPr/>
          </p:nvCxnSpPr>
          <p:spPr>
            <a:xfrm>
              <a:off x="9506444" y="5497287"/>
              <a:ext cx="82056" cy="144453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EB290583-B879-3095-F4AC-E16F41ECFA8B}"/>
                </a:ext>
              </a:extLst>
            </p:cNvPr>
            <p:cNvCxnSpPr>
              <a:cxnSpLocks/>
            </p:cNvCxnSpPr>
            <p:nvPr/>
          </p:nvCxnSpPr>
          <p:spPr>
            <a:xfrm>
              <a:off x="8661923" y="5545880"/>
              <a:ext cx="149350" cy="103777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4D2FC3D-60EF-D548-4B75-ED2760D3AB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 l="73335" t="44393" r="14865" b="53489"/>
            <a:stretch>
              <a:fillRect/>
            </a:stretch>
          </p:blipFill>
          <p:spPr>
            <a:xfrm rot="1843549">
              <a:off x="8283250" y="5552704"/>
              <a:ext cx="409531" cy="55769"/>
            </a:xfrm>
            <a:prstGeom prst="rect">
              <a:avLst/>
            </a:prstGeom>
          </p:spPr>
        </p:pic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F00D010C-0CB8-8D68-BCBE-FF3305AAC088}"/>
                </a:ext>
              </a:extLst>
            </p:cNvPr>
            <p:cNvCxnSpPr>
              <a:cxnSpLocks/>
            </p:cNvCxnSpPr>
            <p:nvPr/>
          </p:nvCxnSpPr>
          <p:spPr>
            <a:xfrm>
              <a:off x="10089810" y="5516874"/>
              <a:ext cx="144211" cy="52639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5AC52252-7617-6635-CA0F-726507F83102}"/>
                </a:ext>
              </a:extLst>
            </p:cNvPr>
            <p:cNvCxnSpPr>
              <a:cxnSpLocks/>
            </p:cNvCxnSpPr>
            <p:nvPr/>
          </p:nvCxnSpPr>
          <p:spPr>
            <a:xfrm>
              <a:off x="9166114" y="5738220"/>
              <a:ext cx="4079" cy="511054"/>
            </a:xfrm>
            <a:prstGeom prst="straightConnector1">
              <a:avLst/>
            </a:prstGeom>
            <a:ln w="19050">
              <a:solidFill>
                <a:srgbClr val="527C2A"/>
              </a:solidFill>
              <a:prstDash val="sysDot"/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8FDA02B-FD90-3A66-733B-A6E01D26C25E}"/>
                </a:ext>
              </a:extLst>
            </p:cNvPr>
            <p:cNvSpPr txBox="1"/>
            <p:nvPr/>
          </p:nvSpPr>
          <p:spPr>
            <a:xfrm>
              <a:off x="8774870" y="5823155"/>
              <a:ext cx="851855" cy="268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ln w="3175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Leaching</a:t>
              </a:r>
              <a:endParaRPr lang="en-GB" sz="10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35613E57-FF41-DB6A-FFE4-DD5319A2E286}"/>
                </a:ext>
              </a:extLst>
            </p:cNvPr>
            <p:cNvCxnSpPr>
              <a:cxnSpLocks/>
            </p:cNvCxnSpPr>
            <p:nvPr/>
          </p:nvCxnSpPr>
          <p:spPr>
            <a:xfrm>
              <a:off x="9774030" y="5691079"/>
              <a:ext cx="4079" cy="511054"/>
            </a:xfrm>
            <a:prstGeom prst="straightConnector1">
              <a:avLst/>
            </a:prstGeom>
            <a:ln w="19050">
              <a:solidFill>
                <a:srgbClr val="527C2A"/>
              </a:solidFill>
              <a:prstDash val="sysDot"/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83098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9B3D8-EA5E-5D97-A9D2-DCECA14B9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0588F00-F80D-19B2-9959-57BA2E677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X-ray Computed Tomography – key 3D concepts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35EFC9-2C01-207F-1187-3589637A3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530E-1875-46E6-901C-76683197A1B3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72512E6-0CF8-85C7-6CE2-A29B4EBBDCDE}"/>
              </a:ext>
            </a:extLst>
          </p:cNvPr>
          <p:cNvSpPr txBox="1">
            <a:spLocks/>
          </p:cNvSpPr>
          <p:nvPr/>
        </p:nvSpPr>
        <p:spPr>
          <a:xfrm>
            <a:off x="1250977" y="1886527"/>
            <a:ext cx="4591525" cy="397739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32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588AF89-AE70-1ED7-F631-E49AC5601D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616"/>
          <a:stretch>
            <a:fillRect/>
          </a:stretch>
        </p:blipFill>
        <p:spPr>
          <a:xfrm>
            <a:off x="7881403" y="1645531"/>
            <a:ext cx="3083634" cy="41491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C8FA884-AE8E-21E4-8CEA-647051B585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97"/>
          <a:stretch/>
        </p:blipFill>
        <p:spPr>
          <a:xfrm>
            <a:off x="546663" y="1169459"/>
            <a:ext cx="3161289" cy="50359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39BFE5-1473-8072-94AC-499AE9B2FA12}"/>
              </a:ext>
            </a:extLst>
          </p:cNvPr>
          <p:cNvSpPr txBox="1"/>
          <p:nvPr/>
        </p:nvSpPr>
        <p:spPr>
          <a:xfrm>
            <a:off x="504722" y="6259194"/>
            <a:ext cx="324516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3D reconstruction of a soil column</a:t>
            </a:r>
          </a:p>
          <a:p>
            <a:pPr algn="ctr"/>
            <a:r>
              <a:rPr lang="en-GB" sz="1200" dirty="0"/>
              <a:t>Inset – binary transformation (white = pores)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DD96F3-1865-228C-8BBD-BCE13A00FCBF}"/>
              </a:ext>
            </a:extLst>
          </p:cNvPr>
          <p:cNvSpPr txBox="1">
            <a:spLocks/>
          </p:cNvSpPr>
          <p:nvPr/>
        </p:nvSpPr>
        <p:spPr>
          <a:xfrm>
            <a:off x="4343039" y="1971002"/>
            <a:ext cx="2998925" cy="41619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32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latin typeface="Calibri" panose="020F0502020204030204" pitchFamily="34" charset="0"/>
                <a:cs typeface="Calibri" panose="020F0502020204030204" pitchFamily="34" charset="0"/>
              </a:rPr>
              <a:t>Connectivity: </a:t>
            </a: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number of redundant ‘handles’ or ‘loops’ in an object</a:t>
            </a:r>
            <a:endParaRPr lang="en-GB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600" b="1" dirty="0">
                <a:latin typeface="Calibri" panose="020F0502020204030204" pitchFamily="34" charset="0"/>
                <a:cs typeface="Calibri" panose="020F0502020204030204" pitchFamily="34" charset="0"/>
              </a:rPr>
              <a:t>Connectivity density: </a:t>
            </a: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connectivity</a:t>
            </a:r>
            <a:r>
              <a:rPr lang="en-GB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i="1" dirty="0">
                <a:latin typeface="Calibri" panose="020F0502020204030204" pitchFamily="34" charset="0"/>
                <a:cs typeface="Calibri" panose="020F0502020204030204" pitchFamily="34" charset="0"/>
              </a:rPr>
              <a:t>per unit volume </a:t>
            </a:r>
          </a:p>
          <a:p>
            <a:pPr marL="0" indent="0">
              <a:buNone/>
            </a:pPr>
            <a:endParaRPr lang="en-GB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600" b="1" dirty="0">
                <a:latin typeface="Calibri" panose="020F0502020204030204" pitchFamily="34" charset="0"/>
                <a:cs typeface="Calibri" panose="020F0502020204030204" pitchFamily="34" charset="0"/>
              </a:rPr>
              <a:t>Example: </a:t>
            </a: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The largest macropore in the 250,000 mm</a:t>
            </a:r>
            <a:r>
              <a:rPr lang="en-GB" sz="16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 soil column contained 250,000 connections </a:t>
            </a:r>
          </a:p>
          <a:p>
            <a:pPr marL="0" indent="0">
              <a:buNone/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= 1.0 mm</a:t>
            </a:r>
            <a:r>
              <a:rPr lang="en-GB" sz="16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-3</a:t>
            </a:r>
          </a:p>
          <a:p>
            <a:pPr marL="0" indent="0">
              <a:buNone/>
            </a:pPr>
            <a:endParaRPr lang="en-GB" sz="1600" baseline="30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6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Cyan = Largest connected cluster</a:t>
            </a:r>
          </a:p>
        </p:txBody>
      </p:sp>
      <p:pic>
        <p:nvPicPr>
          <p:cNvPr id="12" name="Graphic 11" descr="Dollar with solid fill">
            <a:extLst>
              <a:ext uri="{FF2B5EF4-FFF2-40B4-BE49-F238E27FC236}">
                <a16:creationId xmlns:a16="http://schemas.microsoft.com/office/drawing/2014/main" id="{6985EEE3-1F57-7582-3371-5F053DDC42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3656" y="2654896"/>
            <a:ext cx="1001400" cy="1001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675CC9A-8C6B-32FC-ED5A-5BBC077BA5EC}"/>
              </a:ext>
            </a:extLst>
          </p:cNvPr>
          <p:cNvSpPr txBox="1"/>
          <p:nvPr/>
        </p:nvSpPr>
        <p:spPr>
          <a:xfrm>
            <a:off x="5515778" y="2786264"/>
            <a:ext cx="26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796150-DF29-3F1E-09D4-6CC9D7184CEB}"/>
              </a:ext>
            </a:extLst>
          </p:cNvPr>
          <p:cNvSpPr txBox="1"/>
          <p:nvPr/>
        </p:nvSpPr>
        <p:spPr>
          <a:xfrm>
            <a:off x="6095781" y="3116067"/>
            <a:ext cx="26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FCE2A50-F956-FB72-5AA7-54D5597FB44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22" t="900" r="1059" b="2434"/>
          <a:stretch/>
        </p:blipFill>
        <p:spPr>
          <a:xfrm flipH="1">
            <a:off x="1314650" y="4955308"/>
            <a:ext cx="2296207" cy="1130469"/>
          </a:xfrm>
          <a:prstGeom prst="rect">
            <a:avLst/>
          </a:prstGeom>
        </p:spPr>
      </p:pic>
      <p:pic>
        <p:nvPicPr>
          <p:cNvPr id="9" name="Graphic 8" descr="Dollar with solid fill">
            <a:extLst>
              <a:ext uri="{FF2B5EF4-FFF2-40B4-BE49-F238E27FC236}">
                <a16:creationId xmlns:a16="http://schemas.microsoft.com/office/drawing/2014/main" id="{A2354A82-0E6D-D7B4-E47D-3555B95129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r="53787" b="47745"/>
          <a:stretch>
            <a:fillRect/>
          </a:stretch>
        </p:blipFill>
        <p:spPr>
          <a:xfrm>
            <a:off x="5442935" y="2654896"/>
            <a:ext cx="462788" cy="523279"/>
          </a:xfrm>
          <a:prstGeom prst="rect">
            <a:avLst/>
          </a:prstGeom>
        </p:spPr>
      </p:pic>
      <p:pic>
        <p:nvPicPr>
          <p:cNvPr id="11" name="Graphic 10" descr="Dollar with solid fill">
            <a:extLst>
              <a:ext uri="{FF2B5EF4-FFF2-40B4-BE49-F238E27FC236}">
                <a16:creationId xmlns:a16="http://schemas.microsoft.com/office/drawing/2014/main" id="{DE67CA32-5E2E-FC5C-E16C-6EF46DA308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3259" t="43060" r="25380" b="12553"/>
          <a:stretch>
            <a:fillRect/>
          </a:stretch>
        </p:blipFill>
        <p:spPr>
          <a:xfrm>
            <a:off x="5977845" y="3086100"/>
            <a:ext cx="213907" cy="444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2A3CF34-5855-BDAE-E330-064DB28451D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822" r="4660" b="-2112"/>
          <a:stretch>
            <a:fillRect/>
          </a:stretch>
        </p:blipFill>
        <p:spPr>
          <a:xfrm>
            <a:off x="447811" y="1169459"/>
            <a:ext cx="3543071" cy="56260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D7E9E5B-DD71-2C74-D9FE-FEF0B6EC5C8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87" t="25423" r="14483" b="62830"/>
          <a:stretch>
            <a:fillRect/>
          </a:stretch>
        </p:blipFill>
        <p:spPr>
          <a:xfrm>
            <a:off x="10892610" y="2577527"/>
            <a:ext cx="891010" cy="1815744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02FADB9-9E34-0F3A-F310-092C06458605}"/>
              </a:ext>
            </a:extLst>
          </p:cNvPr>
          <p:cNvSpPr/>
          <p:nvPr/>
        </p:nvSpPr>
        <p:spPr>
          <a:xfrm>
            <a:off x="289711" y="1104524"/>
            <a:ext cx="7414788" cy="5616336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839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0C3DC-56E5-CA89-A1B6-F28356A71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586E32CF-C6D2-039A-E0F2-629FF5C2C165}"/>
              </a:ext>
            </a:extLst>
          </p:cNvPr>
          <p:cNvGrpSpPr>
            <a:grpSpLocks noChangeAspect="1"/>
          </p:cNvGrpSpPr>
          <p:nvPr/>
        </p:nvGrpSpPr>
        <p:grpSpPr>
          <a:xfrm>
            <a:off x="6265766" y="3753356"/>
            <a:ext cx="3997487" cy="2475298"/>
            <a:chOff x="8028991" y="3729323"/>
            <a:chExt cx="2916555" cy="180597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F30BD4E-E823-C769-3E0C-DBB2DA0BD5FA}"/>
                </a:ext>
              </a:extLst>
            </p:cNvPr>
            <p:cNvSpPr txBox="1"/>
            <p:nvPr/>
          </p:nvSpPr>
          <p:spPr>
            <a:xfrm>
              <a:off x="8028991" y="4973912"/>
              <a:ext cx="2916555" cy="5613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Figure 1. Experimental site layout including the tillage and residue management regimes (ZT: Zero-tillage; PL: Ploughed; MT: Minimum Tillage; Green: Residue retained; Purple: Residue removed</a:t>
              </a:r>
              <a:endParaRPr lang="en-GB" sz="110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F496D09-391A-4A98-02D3-27F8FCD2B926}"/>
                </a:ext>
              </a:extLst>
            </p:cNvPr>
            <p:cNvSpPr/>
            <p:nvPr/>
          </p:nvSpPr>
          <p:spPr>
            <a:xfrm>
              <a:off x="8772175" y="3729323"/>
              <a:ext cx="293614" cy="31039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9DB1883-BF89-1164-DFC7-B9D91F96FE7D}"/>
                </a:ext>
              </a:extLst>
            </p:cNvPr>
            <p:cNvSpPr/>
            <p:nvPr/>
          </p:nvSpPr>
          <p:spPr>
            <a:xfrm>
              <a:off x="9193657" y="3732304"/>
              <a:ext cx="293614" cy="31039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F9AC13C-B659-F17A-921C-965223B6DDE6}"/>
                </a:ext>
              </a:extLst>
            </p:cNvPr>
            <p:cNvSpPr/>
            <p:nvPr/>
          </p:nvSpPr>
          <p:spPr>
            <a:xfrm>
              <a:off x="8430936" y="4450018"/>
              <a:ext cx="293614" cy="31039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DA9ECD8-B328-5310-1308-13ED4F4C538B}"/>
                </a:ext>
              </a:extLst>
            </p:cNvPr>
            <p:cNvSpPr/>
            <p:nvPr/>
          </p:nvSpPr>
          <p:spPr>
            <a:xfrm>
              <a:off x="9193657" y="4481768"/>
              <a:ext cx="293614" cy="31039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" name="Title 9">
            <a:extLst>
              <a:ext uri="{FF2B5EF4-FFF2-40B4-BE49-F238E27FC236}">
                <a16:creationId xmlns:a16="http://schemas.microsoft.com/office/drawing/2014/main" id="{6BBE9D1C-8EBF-F4A7-8DE9-EFC15A039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setup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1C868AC-7E43-31B8-B6D9-DC60D33AC016}"/>
              </a:ext>
            </a:extLst>
          </p:cNvPr>
          <p:cNvSpPr txBox="1">
            <a:spLocks/>
          </p:cNvSpPr>
          <p:nvPr/>
        </p:nvSpPr>
        <p:spPr>
          <a:xfrm>
            <a:off x="838200" y="1709531"/>
            <a:ext cx="4163229" cy="39475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32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What can soil from a local paired experimental site tell us about soil structure? </a:t>
            </a:r>
          </a:p>
          <a:p>
            <a:pPr marL="0" indent="0">
              <a:buNone/>
            </a:pP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Random block design</a:t>
            </a:r>
          </a:p>
          <a:p>
            <a:pPr lvl="1"/>
            <a:r>
              <a:rPr lang="en-GB" sz="1700" dirty="0">
                <a:latin typeface="Calibri" panose="020F0502020204030204" pitchFamily="34" charset="0"/>
                <a:cs typeface="Calibri" panose="020F0502020204030204" pitchFamily="34" charset="0"/>
              </a:rPr>
              <a:t>Started in </a:t>
            </a:r>
            <a:r>
              <a:rPr lang="en-GB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Alskaf</a:t>
            </a:r>
            <a:r>
              <a:rPr lang="en-GB" sz="1700" dirty="0">
                <a:latin typeface="Calibri" panose="020F0502020204030204" pitchFamily="34" charset="0"/>
                <a:cs typeface="Calibri" panose="020F0502020204030204" pitchFamily="34" charset="0"/>
              </a:rPr>
              <a:t> et al., 2014 </a:t>
            </a: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± tillage, ± residue</a:t>
            </a: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undisturbed samples taken 2021</a:t>
            </a: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X-ray Computed Tomography </a:t>
            </a: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solute breakthrough (displacement)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1ADC03-80C9-D28D-DD07-2342A5702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530E-1875-46E6-901C-76683197A1B3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197E5E-AB52-97E9-02A5-9D5E4815E180}"/>
              </a:ext>
            </a:extLst>
          </p:cNvPr>
          <p:cNvSpPr txBox="1"/>
          <p:nvPr/>
        </p:nvSpPr>
        <p:spPr>
          <a:xfrm>
            <a:off x="46786" y="6236469"/>
            <a:ext cx="495464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Wardak, D. Luke R., et al. “Zero-Tillage Induces Significant Changes to the Soil Pore Network and Hydraulic Function after 7 Years.” </a:t>
            </a:r>
            <a:r>
              <a:rPr lang="en-GB" sz="1050" dirty="0" err="1"/>
              <a:t>Geoderma</a:t>
            </a:r>
            <a:r>
              <a:rPr lang="en-GB" sz="1050" dirty="0"/>
              <a:t>, vol. 447, 2024, p. 116934, https://doi.org/10.1016/j.geoderma.2024.116934.</a:t>
            </a:r>
          </a:p>
        </p:txBody>
      </p:sp>
      <p:pic>
        <p:nvPicPr>
          <p:cNvPr id="20" name="Picture 19" descr="A screenshot of a computer&#10;&#10;Description automatically generated">
            <a:extLst>
              <a:ext uri="{FF2B5EF4-FFF2-40B4-BE49-F238E27FC236}">
                <a16:creationId xmlns:a16="http://schemas.microsoft.com/office/drawing/2014/main" id="{75465E0E-D938-11B6-F40C-DFAC42866B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" r="5502" b="8238"/>
          <a:stretch/>
        </p:blipFill>
        <p:spPr>
          <a:xfrm>
            <a:off x="6265767" y="1272293"/>
            <a:ext cx="3997487" cy="41106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AB536F-0DA6-824A-7F47-0E2104D58A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1429" y="1157285"/>
            <a:ext cx="6866302" cy="5279834"/>
          </a:xfrm>
          <a:prstGeom prst="rect">
            <a:avLst/>
          </a:prstGeom>
        </p:spPr>
      </p:pic>
      <p:pic>
        <p:nvPicPr>
          <p:cNvPr id="8" name="Graphic 7" descr="Line arrow: Clockwise curve with solid fill">
            <a:extLst>
              <a:ext uri="{FF2B5EF4-FFF2-40B4-BE49-F238E27FC236}">
                <a16:creationId xmlns:a16="http://schemas.microsoft.com/office/drawing/2014/main" id="{3957D4B3-6D3D-357C-6821-479BCE105E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3076728" flipV="1">
            <a:off x="4937888" y="455820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8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BBF29-C4EB-9101-3A1C-3EBB6EAFF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BEDDCDA-7121-8272-7AC2-5BECE4441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Zero-till </a:t>
            </a:r>
            <a:r>
              <a:rPr lang="en-US" dirty="0" err="1"/>
              <a:t>visualised</a:t>
            </a:r>
            <a:r>
              <a:rPr lang="en-US" dirty="0"/>
              <a:t> biostructures</a:t>
            </a:r>
          </a:p>
        </p:txBody>
      </p:sp>
      <p:pic>
        <p:nvPicPr>
          <p:cNvPr id="11" name="Movie new3">
            <a:hlinkClick r:id="" action="ppaction://media"/>
            <a:extLst>
              <a:ext uri="{FF2B5EF4-FFF2-40B4-BE49-F238E27FC236}">
                <a16:creationId xmlns:a16="http://schemas.microsoft.com/office/drawing/2014/main" id="{993ED17B-E4F3-9D74-C73C-3612E1A624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74426" y="1057957"/>
            <a:ext cx="7690947" cy="574036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923816F-B597-1E77-3960-45BFE52664AF}"/>
              </a:ext>
            </a:extLst>
          </p:cNvPr>
          <p:cNvSpPr/>
          <p:nvPr/>
        </p:nvSpPr>
        <p:spPr>
          <a:xfrm>
            <a:off x="1882140" y="1057957"/>
            <a:ext cx="1119921" cy="574036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ACFDB5-57EF-04C6-399E-3D5A6BF276D7}"/>
              </a:ext>
            </a:extLst>
          </p:cNvPr>
          <p:cNvSpPr txBox="1"/>
          <p:nvPr/>
        </p:nvSpPr>
        <p:spPr>
          <a:xfrm>
            <a:off x="1990686" y="1057957"/>
            <a:ext cx="867468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               		 Ploughed 	             Zero-tilled 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DB5382-4018-611D-D11F-2F5FF1B9B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530E-1875-46E6-901C-76683197A1B3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0F3F0B-57FD-D2B4-7A20-B941ECE64D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3671" y="1863863"/>
            <a:ext cx="902827" cy="412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63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BBF29-C4EB-9101-3A1C-3EBB6EAFF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BEDDCDA-7121-8272-7AC2-5BECE4441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assessment insufficient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B41037-84B9-5D37-DEF5-63174FADF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90" y="1410840"/>
            <a:ext cx="3727155" cy="42649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39D9B0F-DA8D-7A21-9502-8A0F2DAD002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449"/>
          <a:stretch/>
        </p:blipFill>
        <p:spPr>
          <a:xfrm>
            <a:off x="4465345" y="1410841"/>
            <a:ext cx="3666173" cy="426499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DB5382-4018-611D-D11F-2F5FF1B9B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530E-1875-46E6-901C-76683197A1B3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9" name="Picture 8" descr="A collage of images of a plant&#10;&#10;Description automatically generated with medium confidence">
            <a:extLst>
              <a:ext uri="{FF2B5EF4-FFF2-40B4-BE49-F238E27FC236}">
                <a16:creationId xmlns:a16="http://schemas.microsoft.com/office/drawing/2014/main" id="{79EF71CC-0202-1A6B-016F-48C8FBECEA4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19" t="8363" r="86056" b="6434"/>
          <a:stretch/>
        </p:blipFill>
        <p:spPr>
          <a:xfrm>
            <a:off x="9234501" y="-29071"/>
            <a:ext cx="833424" cy="6943896"/>
          </a:xfrm>
          <a:prstGeom prst="rect">
            <a:avLst/>
          </a:prstGeom>
        </p:spPr>
      </p:pic>
      <p:pic>
        <p:nvPicPr>
          <p:cNvPr id="14" name="Picture 13" descr="A collage of images of a plant&#10;&#10;Description automatically generated with medium confidence">
            <a:extLst>
              <a:ext uri="{FF2B5EF4-FFF2-40B4-BE49-F238E27FC236}">
                <a16:creationId xmlns:a16="http://schemas.microsoft.com/office/drawing/2014/main" id="{CB98D6B5-7D50-5831-C249-FB6CEFAF4AF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66" t="8363" r="31062" b="6435"/>
          <a:stretch/>
        </p:blipFill>
        <p:spPr>
          <a:xfrm>
            <a:off x="10060331" y="-67171"/>
            <a:ext cx="2141194" cy="69438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D0920F0-391D-0D9D-C621-2231A84277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71650" y="3105127"/>
            <a:ext cx="657317" cy="876422"/>
          </a:xfrm>
          <a:prstGeom prst="rect">
            <a:avLst/>
          </a:prstGeom>
        </p:spPr>
      </p:pic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A8D21DE4-104D-2389-E4E7-B8EEDB4896C8}"/>
              </a:ext>
            </a:extLst>
          </p:cNvPr>
          <p:cNvSpPr txBox="1">
            <a:spLocks/>
          </p:cNvSpPr>
          <p:nvPr/>
        </p:nvSpPr>
        <p:spPr>
          <a:xfrm>
            <a:off x="238125" y="6356350"/>
            <a:ext cx="29081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CBBF530E-1875-46E6-901C-76683197A1B3}" type="slidenum">
              <a:rPr lang="en-GB" smtClean="0"/>
              <a:pPr algn="l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2133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BBF29-C4EB-9101-3A1C-3EBB6EAFF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BEDDCDA-7121-8272-7AC2-5BECE4441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Pore size distribution trade-off towards larger pores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B7A0CE-719D-8F2C-DEC8-354EE81AA9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790" y="1180500"/>
            <a:ext cx="10656419" cy="523538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39C8BC-90E0-A1CA-88A4-4BC8C2E2E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530E-1875-46E6-901C-76683197A1B3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312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F505B-1D9D-D097-63F1-808E38F9C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2DA58BF-BA9F-5F32-4089-6F143409E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Shift towards faster pref. flow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BD26E2-1737-52E1-A8E8-111C7EEC36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" t="13040" r="1665" b="546"/>
          <a:stretch/>
        </p:blipFill>
        <p:spPr bwMode="auto">
          <a:xfrm>
            <a:off x="938924" y="1551553"/>
            <a:ext cx="6253596" cy="44393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Picture 1" descr="A collage of images of a plant&#10;&#10;Description automatically generated with medium confidence">
            <a:extLst>
              <a:ext uri="{FF2B5EF4-FFF2-40B4-BE49-F238E27FC236}">
                <a16:creationId xmlns:a16="http://schemas.microsoft.com/office/drawing/2014/main" id="{BE776131-343A-4C5D-8E0F-86AA8298E8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19" t="8363" r="86056" b="6434"/>
          <a:stretch/>
        </p:blipFill>
        <p:spPr>
          <a:xfrm>
            <a:off x="9234501" y="-29071"/>
            <a:ext cx="833424" cy="6943896"/>
          </a:xfrm>
          <a:prstGeom prst="rect">
            <a:avLst/>
          </a:prstGeom>
        </p:spPr>
      </p:pic>
      <p:pic>
        <p:nvPicPr>
          <p:cNvPr id="3" name="Picture 2" descr="A collage of images of a plant&#10;&#10;Description automatically generated with medium confidence">
            <a:extLst>
              <a:ext uri="{FF2B5EF4-FFF2-40B4-BE49-F238E27FC236}">
                <a16:creationId xmlns:a16="http://schemas.microsoft.com/office/drawing/2014/main" id="{6D818782-5662-5308-8E03-50C83EA51A6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66" t="8363" r="31062" b="6435"/>
          <a:stretch/>
        </p:blipFill>
        <p:spPr>
          <a:xfrm>
            <a:off x="10060331" y="-67171"/>
            <a:ext cx="2141194" cy="694389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1F848-64EA-3981-D202-EAC2C697F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530E-1875-46E6-901C-76683197A1B3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7" name="Picture 6" descr="A graph of a chart&#10;&#10;Description automatically generated with medium confidence">
            <a:extLst>
              <a:ext uri="{FF2B5EF4-FFF2-40B4-BE49-F238E27FC236}">
                <a16:creationId xmlns:a16="http://schemas.microsoft.com/office/drawing/2014/main" id="{CB92C42E-8FD4-7554-BFFD-AC3B9F206F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48" y="1274241"/>
            <a:ext cx="8082811" cy="4994009"/>
          </a:xfrm>
          <a:prstGeom prst="rect">
            <a:avLst/>
          </a:prstGeom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ABCAD786-2B98-0D72-9A30-C37B1206C4DD}"/>
              </a:ext>
            </a:extLst>
          </p:cNvPr>
          <p:cNvSpPr txBox="1">
            <a:spLocks/>
          </p:cNvSpPr>
          <p:nvPr/>
        </p:nvSpPr>
        <p:spPr>
          <a:xfrm>
            <a:off x="238125" y="6356350"/>
            <a:ext cx="29081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CBBF530E-1875-46E6-901C-76683197A1B3}" type="slidenum">
              <a:rPr lang="en-GB" smtClean="0"/>
              <a:pPr algn="l"/>
              <a:t>8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2BBF66-5333-B8B8-FD93-E9EF6A3E5C0B}"/>
              </a:ext>
            </a:extLst>
          </p:cNvPr>
          <p:cNvSpPr txBox="1"/>
          <p:nvPr/>
        </p:nvSpPr>
        <p:spPr>
          <a:xfrm>
            <a:off x="1207575" y="1056748"/>
            <a:ext cx="1707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5%-arrival time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BA912D-96D2-4AEC-5C98-707960818AE6}"/>
              </a:ext>
            </a:extLst>
          </p:cNvPr>
          <p:cNvSpPr txBox="1"/>
          <p:nvPr/>
        </p:nvSpPr>
        <p:spPr>
          <a:xfrm>
            <a:off x="5293426" y="988871"/>
            <a:ext cx="30786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full pore water displacement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043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F8BC0-24B0-AA7C-8288-D0A78F45A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D968E9-6B60-BF9A-99B7-6BAC2307A2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9454" y="3944347"/>
            <a:ext cx="3276406" cy="2700000"/>
          </a:xfrm>
          <a:prstGeom prst="rect">
            <a:avLst/>
          </a:prstGeom>
        </p:spPr>
      </p:pic>
      <p:pic>
        <p:nvPicPr>
          <p:cNvPr id="4" name="Picture 3" descr="A graph with numbers and lines&#10;&#10;Description automatically generated">
            <a:extLst>
              <a:ext uri="{FF2B5EF4-FFF2-40B4-BE49-F238E27FC236}">
                <a16:creationId xmlns:a16="http://schemas.microsoft.com/office/drawing/2014/main" id="{DF38C01B-0E80-EF50-E64D-7A5FC360AF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736" y="3950729"/>
            <a:ext cx="3254020" cy="270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9B4F9C-C33B-4F1B-B5DF-A50066F619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77" y="1057114"/>
            <a:ext cx="3276405" cy="2700000"/>
          </a:xfrm>
          <a:prstGeom prst="rect">
            <a:avLst/>
          </a:prstGeom>
        </p:spPr>
      </p:pic>
      <p:pic>
        <p:nvPicPr>
          <p:cNvPr id="6" name="Picture 5" descr="A graph with a line and dots&#10;&#10;Description automatically generated">
            <a:extLst>
              <a:ext uri="{FF2B5EF4-FFF2-40B4-BE49-F238E27FC236}">
                <a16:creationId xmlns:a16="http://schemas.microsoft.com/office/drawing/2014/main" id="{99C7B6EC-CCC5-A8A3-1C6C-D3D0028C3C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954" y="1105848"/>
            <a:ext cx="3277387" cy="2700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1B8E72-2F45-44CC-16F2-35233BEA0A7B}"/>
              </a:ext>
            </a:extLst>
          </p:cNvPr>
          <p:cNvSpPr txBox="1"/>
          <p:nvPr/>
        </p:nvSpPr>
        <p:spPr>
          <a:xfrm>
            <a:off x="7521722" y="2178849"/>
            <a:ext cx="13777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Pore thickness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FA1011F-992B-4314-6D3B-0344AF440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Correlations between structure and transport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D38294-2B4F-4441-9B17-0A55FFE46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530E-1875-46E6-901C-76683197A1B3}" type="slidenum">
              <a:rPr lang="en-GB" smtClean="0"/>
              <a:pPr/>
              <a:t>9</a:t>
            </a:fld>
            <a:endParaRPr lang="en-GB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AC81EFC-D430-346B-209E-4CE07C76696B}"/>
              </a:ext>
            </a:extLst>
          </p:cNvPr>
          <p:cNvCxnSpPr>
            <a:cxnSpLocks/>
          </p:cNvCxnSpPr>
          <p:nvPr/>
        </p:nvCxnSpPr>
        <p:spPr>
          <a:xfrm flipV="1">
            <a:off x="8673611" y="2216208"/>
            <a:ext cx="0" cy="19250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C9B5F8A-A467-90C6-5878-10081FAE24B5}"/>
              </a:ext>
            </a:extLst>
          </p:cNvPr>
          <p:cNvSpPr txBox="1"/>
          <p:nvPr/>
        </p:nvSpPr>
        <p:spPr>
          <a:xfrm>
            <a:off x="8860971" y="2040350"/>
            <a:ext cx="1634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Faster pref. transport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929B260-CEFD-B890-9AB2-DFF4917DC6FE}"/>
              </a:ext>
            </a:extLst>
          </p:cNvPr>
          <p:cNvSpPr txBox="1"/>
          <p:nvPr/>
        </p:nvSpPr>
        <p:spPr>
          <a:xfrm>
            <a:off x="8899472" y="2317349"/>
            <a:ext cx="1634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Slower full pore water displacement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EEC60A-39E3-52C4-E87F-F35DBA746CD6}"/>
              </a:ext>
            </a:extLst>
          </p:cNvPr>
          <p:cNvSpPr txBox="1"/>
          <p:nvPr/>
        </p:nvSpPr>
        <p:spPr>
          <a:xfrm>
            <a:off x="280629" y="5311844"/>
            <a:ext cx="13777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Pore connectivity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730B254-8CAE-A8C1-CE30-67538271F068}"/>
              </a:ext>
            </a:extLst>
          </p:cNvPr>
          <p:cNvSpPr txBox="1"/>
          <p:nvPr/>
        </p:nvSpPr>
        <p:spPr>
          <a:xfrm>
            <a:off x="1822896" y="5184450"/>
            <a:ext cx="17278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Slower pref. transport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C744B6D-9C07-1EAF-D167-BB8CFB361DD1}"/>
              </a:ext>
            </a:extLst>
          </p:cNvPr>
          <p:cNvSpPr txBox="1"/>
          <p:nvPr/>
        </p:nvSpPr>
        <p:spPr>
          <a:xfrm>
            <a:off x="1822896" y="5523887"/>
            <a:ext cx="1727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Faster full pore water displacement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D505306-C429-4B31-2EC2-FE352F3BE9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08415" y="1117881"/>
            <a:ext cx="657317" cy="876422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323B008-AC7F-17D5-29F7-AE6926A9599E}"/>
              </a:ext>
            </a:extLst>
          </p:cNvPr>
          <p:cNvCxnSpPr>
            <a:cxnSpLocks/>
          </p:cNvCxnSpPr>
          <p:nvPr/>
        </p:nvCxnSpPr>
        <p:spPr>
          <a:xfrm flipV="1">
            <a:off x="10495520" y="2082596"/>
            <a:ext cx="0" cy="19250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C154E7D-B5E6-F1C6-F7D5-F51D71E56D0E}"/>
              </a:ext>
            </a:extLst>
          </p:cNvPr>
          <p:cNvCxnSpPr>
            <a:cxnSpLocks/>
          </p:cNvCxnSpPr>
          <p:nvPr/>
        </p:nvCxnSpPr>
        <p:spPr>
          <a:xfrm flipH="1">
            <a:off x="10495520" y="2401842"/>
            <a:ext cx="0" cy="19250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5207D40-AE97-BC73-D166-D873631A5250}"/>
              </a:ext>
            </a:extLst>
          </p:cNvPr>
          <p:cNvCxnSpPr>
            <a:cxnSpLocks/>
          </p:cNvCxnSpPr>
          <p:nvPr/>
        </p:nvCxnSpPr>
        <p:spPr>
          <a:xfrm flipV="1">
            <a:off x="1601229" y="5350431"/>
            <a:ext cx="0" cy="19250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21F2B9C-4A60-2296-FCF2-29EF87A21E44}"/>
              </a:ext>
            </a:extLst>
          </p:cNvPr>
          <p:cNvCxnSpPr>
            <a:cxnSpLocks/>
          </p:cNvCxnSpPr>
          <p:nvPr/>
        </p:nvCxnSpPr>
        <p:spPr>
          <a:xfrm flipV="1">
            <a:off x="3425954" y="5557702"/>
            <a:ext cx="0" cy="19250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C52F3C0-1606-889E-C8C8-B161EFE9FDD0}"/>
              </a:ext>
            </a:extLst>
          </p:cNvPr>
          <p:cNvCxnSpPr>
            <a:cxnSpLocks/>
          </p:cNvCxnSpPr>
          <p:nvPr/>
        </p:nvCxnSpPr>
        <p:spPr>
          <a:xfrm flipH="1">
            <a:off x="3447020" y="5215591"/>
            <a:ext cx="0" cy="19250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03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4" grpId="0"/>
      <p:bldP spid="19" grpId="0"/>
      <p:bldP spid="21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University of Nottingham">
      <a:dk1>
        <a:srgbClr val="000000"/>
      </a:dk1>
      <a:lt1>
        <a:srgbClr val="FFFFFF"/>
      </a:lt1>
      <a:dk2>
        <a:srgbClr val="4A4A49"/>
      </a:dk2>
      <a:lt2>
        <a:srgbClr val="92928E"/>
      </a:lt2>
      <a:accent1>
        <a:srgbClr val="009BBD"/>
      </a:accent1>
      <a:accent2>
        <a:srgbClr val="007DA8"/>
      </a:accent2>
      <a:accent3>
        <a:srgbClr val="005697"/>
      </a:accent3>
      <a:accent4>
        <a:srgbClr val="1B2A6B"/>
      </a:accent4>
      <a:accent5>
        <a:srgbClr val="191A4F"/>
      </a:accent5>
      <a:accent6>
        <a:srgbClr val="E52F6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University of Nottingham">
      <a:dk1>
        <a:sysClr val="windowText" lastClr="000000"/>
      </a:dk1>
      <a:lt1>
        <a:sysClr val="window" lastClr="FFFFFF"/>
      </a:lt1>
      <a:dk2>
        <a:srgbClr val="4A4A49"/>
      </a:dk2>
      <a:lt2>
        <a:srgbClr val="92928E"/>
      </a:lt2>
      <a:accent1>
        <a:srgbClr val="009BBD"/>
      </a:accent1>
      <a:accent2>
        <a:srgbClr val="007DA8"/>
      </a:accent2>
      <a:accent3>
        <a:srgbClr val="005697"/>
      </a:accent3>
      <a:accent4>
        <a:srgbClr val="1B2A6B"/>
      </a:accent4>
      <a:accent5>
        <a:srgbClr val="191A4F"/>
      </a:accent5>
      <a:accent6>
        <a:srgbClr val="B32B76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6b4db9a-b991-4df3-b35e-2d8d54fb835d">
      <UserInfo>
        <DisplayName>Jessica Reeves</DisplayName>
        <AccountId>113</AccountId>
        <AccountType/>
      </UserInfo>
      <UserInfo>
        <DisplayName>Alex Miles</DisplayName>
        <AccountId>43</AccountId>
        <AccountType/>
      </UserInfo>
      <UserInfo>
        <DisplayName>Nicola Anderton</DisplayName>
        <AccountId>6</AccountId>
        <AccountType/>
      </UserInfo>
      <UserInfo>
        <DisplayName>Victoria Bell</DisplayName>
        <AccountId>22</AccountId>
        <AccountType/>
      </UserInfo>
      <UserInfo>
        <DisplayName>Nathalie Mortimer</DisplayName>
        <AccountId>17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EB566C06657B4EBE680354FB5FB3D3" ma:contentTypeVersion="7" ma:contentTypeDescription="Create a new document." ma:contentTypeScope="" ma:versionID="013ad6fdc9695b94790842eaa28f9ecd">
  <xsd:schema xmlns:xsd="http://www.w3.org/2001/XMLSchema" xmlns:xs="http://www.w3.org/2001/XMLSchema" xmlns:p="http://schemas.microsoft.com/office/2006/metadata/properties" xmlns:ns3="5ac2df07-a00e-4513-90f7-13889456d303" xmlns:ns4="16b4db9a-b991-4df3-b35e-2d8d54fb835d" targetNamespace="http://schemas.microsoft.com/office/2006/metadata/properties" ma:root="true" ma:fieldsID="ae6e80595c01b53af81f475e8a631090" ns3:_="" ns4:_="">
    <xsd:import namespace="5ac2df07-a00e-4513-90f7-13889456d303"/>
    <xsd:import namespace="16b4db9a-b991-4df3-b35e-2d8d54fb835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c2df07-a00e-4513-90f7-13889456d3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b4db9a-b991-4df3-b35e-2d8d54fb835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2B19F1-7180-49D0-A3F7-A5B98EF2F8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DC6309B-1C52-4FD6-94A2-0113722346F5}">
  <ds:schemaRefs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2006/metadata/properties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16b4db9a-b991-4df3-b35e-2d8d54fb835d"/>
    <ds:schemaRef ds:uri="5ac2df07-a00e-4513-90f7-13889456d303"/>
  </ds:schemaRefs>
</ds:datastoreItem>
</file>

<file path=customXml/itemProps3.xml><?xml version="1.0" encoding="utf-8"?>
<ds:datastoreItem xmlns:ds="http://schemas.openxmlformats.org/officeDocument/2006/customXml" ds:itemID="{9DD04B8F-6B4F-474F-ACF9-5231A06001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c2df07-a00e-4513-90f7-13889456d303"/>
    <ds:schemaRef ds:uri="16b4db9a-b991-4df3-b35e-2d8d54fb83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7108</TotalTime>
  <Words>1464</Words>
  <Application>Microsoft Office PowerPoint</Application>
  <PresentationFormat>Widescreen</PresentationFormat>
  <Paragraphs>221</Paragraphs>
  <Slides>14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Georgia</vt:lpstr>
      <vt:lpstr>Wingdings</vt:lpstr>
      <vt:lpstr>Office Theme</vt:lpstr>
      <vt:lpstr>1_Office Theme</vt:lpstr>
      <vt:lpstr>Zero-Tillage Soil Pore Architecture &amp; Atrazine Efficacy</vt:lpstr>
      <vt:lpstr>Why zero-tillage (ZT) research?</vt:lpstr>
      <vt:lpstr>X-ray Computed Tomography – key 3D concepts </vt:lpstr>
      <vt:lpstr>Experimental setup</vt:lpstr>
      <vt:lpstr>Zero-till visualised biostructures</vt:lpstr>
      <vt:lpstr>Basic assessment insufficient</vt:lpstr>
      <vt:lpstr>Pore size distribution trade-off towards larger pores</vt:lpstr>
      <vt:lpstr>Shift towards faster pref. flow </vt:lpstr>
      <vt:lpstr>Correlations between structure and transport</vt:lpstr>
      <vt:lpstr>Pesticide bio-efficacy study background</vt:lpstr>
      <vt:lpstr>Tillage effect - lower atrazine effectiveness in ZT soil</vt:lpstr>
      <vt:lpstr>Formulation effect: Alternative performance</vt:lpstr>
      <vt:lpstr>Relationships at non-limiting concentrations</vt:lpstr>
      <vt:lpstr>Conclusions</vt:lpstr>
    </vt:vector>
  </TitlesOfParts>
  <Company>University of Nottingham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Teri Browett</dc:creator>
  <cp:lastModifiedBy>Daniel Wardak</cp:lastModifiedBy>
  <cp:revision>128</cp:revision>
  <cp:lastPrinted>2019-11-06T14:12:58Z</cp:lastPrinted>
  <dcterms:created xsi:type="dcterms:W3CDTF">2019-02-06T16:40:25Z</dcterms:created>
  <dcterms:modified xsi:type="dcterms:W3CDTF">2026-05-02T15:14:41Z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0x01010082EB566C06657B4EBE680354FB5FB3D3</vt:lpwstr>
  </property>
  <property fmtid="{D5CDD505-2E9C-101B-9397-08002B2CF9AE}" pid="3" name="Order">
    <vt:r8>4688300</vt:r8>
  </property>
  <property fmtid="{D5CDD505-2E9C-101B-9397-08002B2CF9AE}" pid="4" name="ComplianceAssetId">
    <vt:lpwstr/>
  </property>
</Properties>
</file>