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30240288" cy="42479913"/>
  <p:notesSz cx="6889750" cy="100218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380" userDrawn="1">
          <p15:clr>
            <a:srgbClr val="A4A3A4"/>
          </p15:clr>
        </p15:guide>
        <p15:guide id="2" pos="952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4087D19-69A7-35D8-C9A5-59A475DA5150}" name="Eloïse Viera Olivera" initials="EV" userId="S::eloise.viera@uclouvain.be::e79e4a35-baa0-403e-abf3-a52a510a123d"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36AC0A-8229-4A6C-947B-0687E2E12554}" v="18" dt="2025-11-22T15:33:36.95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34" autoAdjust="0"/>
    <p:restoredTop sz="94660"/>
  </p:normalViewPr>
  <p:slideViewPr>
    <p:cSldViewPr snapToGrid="0" showGuides="1">
      <p:cViewPr varScale="1">
        <p:scale>
          <a:sx n="17" d="100"/>
          <a:sy n="17" d="100"/>
        </p:scale>
        <p:origin x="3258" y="222"/>
      </p:cViewPr>
      <p:guideLst>
        <p:guide orient="horz" pos="13380"/>
        <p:guide pos="9525"/>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8/10/relationships/authors" Target="authors.xml"/><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268022" y="6952156"/>
            <a:ext cx="25704245" cy="14789303"/>
          </a:xfrm>
        </p:spPr>
        <p:txBody>
          <a:bodyPr anchor="b"/>
          <a:lstStyle>
            <a:lvl1pPr algn="ctr">
              <a:defRPr sz="19843"/>
            </a:lvl1pPr>
          </a:lstStyle>
          <a:p>
            <a:r>
              <a:rPr lang="fr-FR"/>
              <a:t>Modifiez le style du titre</a:t>
            </a:r>
            <a:endParaRPr lang="en-US" dirty="0"/>
          </a:p>
        </p:txBody>
      </p:sp>
      <p:sp>
        <p:nvSpPr>
          <p:cNvPr id="3" name="Subtitle 2"/>
          <p:cNvSpPr>
            <a:spLocks noGrp="1"/>
          </p:cNvSpPr>
          <p:nvPr>
            <p:ph type="subTitle" idx="1"/>
          </p:nvPr>
        </p:nvSpPr>
        <p:spPr>
          <a:xfrm>
            <a:off x="3780036" y="22311791"/>
            <a:ext cx="22680216" cy="10256143"/>
          </a:xfrm>
        </p:spPr>
        <p:txBody>
          <a:bodyPr/>
          <a:lstStyle>
            <a:lvl1pPr marL="0" indent="0" algn="ctr">
              <a:buNone/>
              <a:defRPr sz="7937"/>
            </a:lvl1pPr>
            <a:lvl2pPr marL="1512006" indent="0" algn="ctr">
              <a:buNone/>
              <a:defRPr sz="6614"/>
            </a:lvl2pPr>
            <a:lvl3pPr marL="3024012" indent="0" algn="ctr">
              <a:buNone/>
              <a:defRPr sz="5953"/>
            </a:lvl3pPr>
            <a:lvl4pPr marL="4536018" indent="0" algn="ctr">
              <a:buNone/>
              <a:defRPr sz="5291"/>
            </a:lvl4pPr>
            <a:lvl5pPr marL="6048024" indent="0" algn="ctr">
              <a:buNone/>
              <a:defRPr sz="5291"/>
            </a:lvl5pPr>
            <a:lvl6pPr marL="7560031" indent="0" algn="ctr">
              <a:buNone/>
              <a:defRPr sz="5291"/>
            </a:lvl6pPr>
            <a:lvl7pPr marL="9072037" indent="0" algn="ctr">
              <a:buNone/>
              <a:defRPr sz="5291"/>
            </a:lvl7pPr>
            <a:lvl8pPr marL="10584043" indent="0" algn="ctr">
              <a:buNone/>
              <a:defRPr sz="5291"/>
            </a:lvl8pPr>
            <a:lvl9pPr marL="12096049" indent="0" algn="ctr">
              <a:buNone/>
              <a:defRPr sz="5291"/>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880FAA8-E701-4151-91CD-B176AE0E92F3}" type="datetimeFigureOut">
              <a:rPr lang="en-GB" smtClean="0"/>
              <a:t>16/02/2026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8F34380-EC1B-46D6-B474-A9E06B8FB04B}" type="slidenum">
              <a:rPr lang="en-GB" smtClean="0"/>
              <a:t>‹N°›</a:t>
            </a:fld>
            <a:endParaRPr lang="en-GB"/>
          </a:p>
        </p:txBody>
      </p:sp>
    </p:spTree>
    <p:extLst>
      <p:ext uri="{BB962C8B-B14F-4D97-AF65-F5344CB8AC3E}">
        <p14:creationId xmlns:p14="http://schemas.microsoft.com/office/powerpoint/2010/main" val="3511915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880FAA8-E701-4151-91CD-B176AE0E92F3}" type="datetimeFigureOut">
              <a:rPr lang="en-GB" smtClean="0"/>
              <a:t>16/02/2026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8F34380-EC1B-46D6-B474-A9E06B8FB04B}" type="slidenum">
              <a:rPr lang="en-GB" smtClean="0"/>
              <a:t>‹N°›</a:t>
            </a:fld>
            <a:endParaRPr lang="en-GB"/>
          </a:p>
        </p:txBody>
      </p:sp>
    </p:spTree>
    <p:extLst>
      <p:ext uri="{BB962C8B-B14F-4D97-AF65-F5344CB8AC3E}">
        <p14:creationId xmlns:p14="http://schemas.microsoft.com/office/powerpoint/2010/main" val="3000697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40708" y="2261662"/>
            <a:ext cx="6520562" cy="35999763"/>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2079021" y="2261662"/>
            <a:ext cx="19183683" cy="35999763"/>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880FAA8-E701-4151-91CD-B176AE0E92F3}" type="datetimeFigureOut">
              <a:rPr lang="en-GB" smtClean="0"/>
              <a:t>16/02/2026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8F34380-EC1B-46D6-B474-A9E06B8FB04B}" type="slidenum">
              <a:rPr lang="en-GB" smtClean="0"/>
              <a:t>‹N°›</a:t>
            </a:fld>
            <a:endParaRPr lang="en-GB"/>
          </a:p>
        </p:txBody>
      </p:sp>
    </p:spTree>
    <p:extLst>
      <p:ext uri="{BB962C8B-B14F-4D97-AF65-F5344CB8AC3E}">
        <p14:creationId xmlns:p14="http://schemas.microsoft.com/office/powerpoint/2010/main" val="2719355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880FAA8-E701-4151-91CD-B176AE0E92F3}" type="datetimeFigureOut">
              <a:rPr lang="en-GB" smtClean="0"/>
              <a:t>16/02/2026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8F34380-EC1B-46D6-B474-A9E06B8FB04B}" type="slidenum">
              <a:rPr lang="en-GB" smtClean="0"/>
              <a:t>‹N°›</a:t>
            </a:fld>
            <a:endParaRPr lang="en-GB"/>
          </a:p>
        </p:txBody>
      </p:sp>
    </p:spTree>
    <p:extLst>
      <p:ext uri="{BB962C8B-B14F-4D97-AF65-F5344CB8AC3E}">
        <p14:creationId xmlns:p14="http://schemas.microsoft.com/office/powerpoint/2010/main" val="97102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63272" y="10590491"/>
            <a:ext cx="26082248" cy="17670461"/>
          </a:xfrm>
        </p:spPr>
        <p:txBody>
          <a:bodyPr anchor="b"/>
          <a:lstStyle>
            <a:lvl1pPr>
              <a:defRPr sz="19843"/>
            </a:lvl1pPr>
          </a:lstStyle>
          <a:p>
            <a:r>
              <a:rPr lang="fr-FR"/>
              <a:t>Modifiez le style du titre</a:t>
            </a:r>
            <a:endParaRPr lang="en-US" dirty="0"/>
          </a:p>
        </p:txBody>
      </p:sp>
      <p:sp>
        <p:nvSpPr>
          <p:cNvPr id="3" name="Text Placeholder 2"/>
          <p:cNvSpPr>
            <a:spLocks noGrp="1"/>
          </p:cNvSpPr>
          <p:nvPr>
            <p:ph type="body" idx="1"/>
          </p:nvPr>
        </p:nvSpPr>
        <p:spPr>
          <a:xfrm>
            <a:off x="2063272" y="28428121"/>
            <a:ext cx="26082248" cy="9292478"/>
          </a:xfrm>
        </p:spPr>
        <p:txBody>
          <a:bodyPr/>
          <a:lstStyle>
            <a:lvl1pPr marL="0" indent="0">
              <a:buNone/>
              <a:defRPr sz="7937">
                <a:solidFill>
                  <a:schemeClr val="tx1">
                    <a:tint val="82000"/>
                  </a:schemeClr>
                </a:solidFill>
              </a:defRPr>
            </a:lvl1pPr>
            <a:lvl2pPr marL="1512006" indent="0">
              <a:buNone/>
              <a:defRPr sz="6614">
                <a:solidFill>
                  <a:schemeClr val="tx1">
                    <a:tint val="82000"/>
                  </a:schemeClr>
                </a:solidFill>
              </a:defRPr>
            </a:lvl2pPr>
            <a:lvl3pPr marL="3024012" indent="0">
              <a:buNone/>
              <a:defRPr sz="5953">
                <a:solidFill>
                  <a:schemeClr val="tx1">
                    <a:tint val="82000"/>
                  </a:schemeClr>
                </a:solidFill>
              </a:defRPr>
            </a:lvl3pPr>
            <a:lvl4pPr marL="4536018" indent="0">
              <a:buNone/>
              <a:defRPr sz="5291">
                <a:solidFill>
                  <a:schemeClr val="tx1">
                    <a:tint val="82000"/>
                  </a:schemeClr>
                </a:solidFill>
              </a:defRPr>
            </a:lvl4pPr>
            <a:lvl5pPr marL="6048024" indent="0">
              <a:buNone/>
              <a:defRPr sz="5291">
                <a:solidFill>
                  <a:schemeClr val="tx1">
                    <a:tint val="82000"/>
                  </a:schemeClr>
                </a:solidFill>
              </a:defRPr>
            </a:lvl5pPr>
            <a:lvl6pPr marL="7560031" indent="0">
              <a:buNone/>
              <a:defRPr sz="5291">
                <a:solidFill>
                  <a:schemeClr val="tx1">
                    <a:tint val="82000"/>
                  </a:schemeClr>
                </a:solidFill>
              </a:defRPr>
            </a:lvl6pPr>
            <a:lvl7pPr marL="9072037" indent="0">
              <a:buNone/>
              <a:defRPr sz="5291">
                <a:solidFill>
                  <a:schemeClr val="tx1">
                    <a:tint val="82000"/>
                  </a:schemeClr>
                </a:solidFill>
              </a:defRPr>
            </a:lvl7pPr>
            <a:lvl8pPr marL="10584043" indent="0">
              <a:buNone/>
              <a:defRPr sz="5291">
                <a:solidFill>
                  <a:schemeClr val="tx1">
                    <a:tint val="82000"/>
                  </a:schemeClr>
                </a:solidFill>
              </a:defRPr>
            </a:lvl8pPr>
            <a:lvl9pPr marL="12096049" indent="0">
              <a:buNone/>
              <a:defRPr sz="5291">
                <a:solidFill>
                  <a:schemeClr val="tx1">
                    <a:tint val="82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880FAA8-E701-4151-91CD-B176AE0E92F3}" type="datetimeFigureOut">
              <a:rPr lang="en-GB" smtClean="0"/>
              <a:t>16/02/2026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8F34380-EC1B-46D6-B474-A9E06B8FB04B}" type="slidenum">
              <a:rPr lang="en-GB" smtClean="0"/>
              <a:t>‹N°›</a:t>
            </a:fld>
            <a:endParaRPr lang="en-GB"/>
          </a:p>
        </p:txBody>
      </p:sp>
    </p:spTree>
    <p:extLst>
      <p:ext uri="{BB962C8B-B14F-4D97-AF65-F5344CB8AC3E}">
        <p14:creationId xmlns:p14="http://schemas.microsoft.com/office/powerpoint/2010/main" val="2767672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079020" y="11308310"/>
            <a:ext cx="12852122" cy="2695311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15309146" y="11308310"/>
            <a:ext cx="12852122" cy="2695311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880FAA8-E701-4151-91CD-B176AE0E92F3}" type="datetimeFigureOut">
              <a:rPr lang="en-GB" smtClean="0"/>
              <a:t>16/02/2026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8F34380-EC1B-46D6-B474-A9E06B8FB04B}" type="slidenum">
              <a:rPr lang="en-GB" smtClean="0"/>
              <a:t>‹N°›</a:t>
            </a:fld>
            <a:endParaRPr lang="en-GB"/>
          </a:p>
        </p:txBody>
      </p:sp>
    </p:spTree>
    <p:extLst>
      <p:ext uri="{BB962C8B-B14F-4D97-AF65-F5344CB8AC3E}">
        <p14:creationId xmlns:p14="http://schemas.microsoft.com/office/powerpoint/2010/main" val="2342526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2082959" y="2261671"/>
            <a:ext cx="26082248" cy="8210820"/>
          </a:xfrm>
        </p:spPr>
        <p:txBody>
          <a:bodyPr/>
          <a:lstStyle/>
          <a:p>
            <a:r>
              <a:rPr lang="fr-FR"/>
              <a:t>Modifiez le style du titre</a:t>
            </a:r>
            <a:endParaRPr lang="en-US" dirty="0"/>
          </a:p>
        </p:txBody>
      </p:sp>
      <p:sp>
        <p:nvSpPr>
          <p:cNvPr id="3" name="Text Placeholder 2"/>
          <p:cNvSpPr>
            <a:spLocks noGrp="1"/>
          </p:cNvSpPr>
          <p:nvPr>
            <p:ph type="body" idx="1"/>
          </p:nvPr>
        </p:nvSpPr>
        <p:spPr>
          <a:xfrm>
            <a:off x="2082962" y="10413482"/>
            <a:ext cx="12793057" cy="5103486"/>
          </a:xfrm>
        </p:spPr>
        <p:txBody>
          <a:bodyPr anchor="b"/>
          <a:lstStyle>
            <a:lvl1pPr marL="0" indent="0">
              <a:buNone/>
              <a:defRPr sz="7937" b="1"/>
            </a:lvl1pPr>
            <a:lvl2pPr marL="1512006" indent="0">
              <a:buNone/>
              <a:defRPr sz="6614" b="1"/>
            </a:lvl2pPr>
            <a:lvl3pPr marL="3024012" indent="0">
              <a:buNone/>
              <a:defRPr sz="5953" b="1"/>
            </a:lvl3pPr>
            <a:lvl4pPr marL="4536018" indent="0">
              <a:buNone/>
              <a:defRPr sz="5291" b="1"/>
            </a:lvl4pPr>
            <a:lvl5pPr marL="6048024" indent="0">
              <a:buNone/>
              <a:defRPr sz="5291" b="1"/>
            </a:lvl5pPr>
            <a:lvl6pPr marL="7560031" indent="0">
              <a:buNone/>
              <a:defRPr sz="5291" b="1"/>
            </a:lvl6pPr>
            <a:lvl7pPr marL="9072037" indent="0">
              <a:buNone/>
              <a:defRPr sz="5291" b="1"/>
            </a:lvl7pPr>
            <a:lvl8pPr marL="10584043" indent="0">
              <a:buNone/>
              <a:defRPr sz="5291" b="1"/>
            </a:lvl8pPr>
            <a:lvl9pPr marL="12096049" indent="0">
              <a:buNone/>
              <a:defRPr sz="5291" b="1"/>
            </a:lvl9pPr>
          </a:lstStyle>
          <a:p>
            <a:pPr lvl="0"/>
            <a:r>
              <a:rPr lang="fr-FR"/>
              <a:t>Cliquez pour modifier les styles du texte du masque</a:t>
            </a:r>
          </a:p>
        </p:txBody>
      </p:sp>
      <p:sp>
        <p:nvSpPr>
          <p:cNvPr id="4" name="Content Placeholder 3"/>
          <p:cNvSpPr>
            <a:spLocks noGrp="1"/>
          </p:cNvSpPr>
          <p:nvPr>
            <p:ph sz="half" idx="2"/>
          </p:nvPr>
        </p:nvSpPr>
        <p:spPr>
          <a:xfrm>
            <a:off x="2082962" y="15516968"/>
            <a:ext cx="12793057" cy="2282312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15309148" y="10413482"/>
            <a:ext cx="12856061" cy="5103486"/>
          </a:xfrm>
        </p:spPr>
        <p:txBody>
          <a:bodyPr anchor="b"/>
          <a:lstStyle>
            <a:lvl1pPr marL="0" indent="0">
              <a:buNone/>
              <a:defRPr sz="7937" b="1"/>
            </a:lvl1pPr>
            <a:lvl2pPr marL="1512006" indent="0">
              <a:buNone/>
              <a:defRPr sz="6614" b="1"/>
            </a:lvl2pPr>
            <a:lvl3pPr marL="3024012" indent="0">
              <a:buNone/>
              <a:defRPr sz="5953" b="1"/>
            </a:lvl3pPr>
            <a:lvl4pPr marL="4536018" indent="0">
              <a:buNone/>
              <a:defRPr sz="5291" b="1"/>
            </a:lvl4pPr>
            <a:lvl5pPr marL="6048024" indent="0">
              <a:buNone/>
              <a:defRPr sz="5291" b="1"/>
            </a:lvl5pPr>
            <a:lvl6pPr marL="7560031" indent="0">
              <a:buNone/>
              <a:defRPr sz="5291" b="1"/>
            </a:lvl6pPr>
            <a:lvl7pPr marL="9072037" indent="0">
              <a:buNone/>
              <a:defRPr sz="5291" b="1"/>
            </a:lvl7pPr>
            <a:lvl8pPr marL="10584043" indent="0">
              <a:buNone/>
              <a:defRPr sz="5291" b="1"/>
            </a:lvl8pPr>
            <a:lvl9pPr marL="12096049" indent="0">
              <a:buNone/>
              <a:defRPr sz="5291" b="1"/>
            </a:lvl9pPr>
          </a:lstStyle>
          <a:p>
            <a:pPr lvl="0"/>
            <a:r>
              <a:rPr lang="fr-FR"/>
              <a:t>Cliquez pour modifier les styles du texte du masque</a:t>
            </a:r>
          </a:p>
        </p:txBody>
      </p:sp>
      <p:sp>
        <p:nvSpPr>
          <p:cNvPr id="6" name="Content Placeholder 5"/>
          <p:cNvSpPr>
            <a:spLocks noGrp="1"/>
          </p:cNvSpPr>
          <p:nvPr>
            <p:ph sz="quarter" idx="4"/>
          </p:nvPr>
        </p:nvSpPr>
        <p:spPr>
          <a:xfrm>
            <a:off x="15309148" y="15516968"/>
            <a:ext cx="12856061" cy="2282312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880FAA8-E701-4151-91CD-B176AE0E92F3}" type="datetimeFigureOut">
              <a:rPr lang="en-GB" smtClean="0"/>
              <a:t>16/02/2026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8F34380-EC1B-46D6-B474-A9E06B8FB04B}" type="slidenum">
              <a:rPr lang="en-GB" smtClean="0"/>
              <a:t>‹N°›</a:t>
            </a:fld>
            <a:endParaRPr lang="en-GB"/>
          </a:p>
        </p:txBody>
      </p:sp>
    </p:spTree>
    <p:extLst>
      <p:ext uri="{BB962C8B-B14F-4D97-AF65-F5344CB8AC3E}">
        <p14:creationId xmlns:p14="http://schemas.microsoft.com/office/powerpoint/2010/main" val="3841646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880FAA8-E701-4151-91CD-B176AE0E92F3}" type="datetimeFigureOut">
              <a:rPr lang="en-GB" smtClean="0"/>
              <a:t>16/02/2026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8F34380-EC1B-46D6-B474-A9E06B8FB04B}" type="slidenum">
              <a:rPr lang="en-GB" smtClean="0"/>
              <a:t>‹N°›</a:t>
            </a:fld>
            <a:endParaRPr lang="en-GB"/>
          </a:p>
        </p:txBody>
      </p:sp>
    </p:spTree>
    <p:extLst>
      <p:ext uri="{BB962C8B-B14F-4D97-AF65-F5344CB8AC3E}">
        <p14:creationId xmlns:p14="http://schemas.microsoft.com/office/powerpoint/2010/main" val="18505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80FAA8-E701-4151-91CD-B176AE0E92F3}" type="datetimeFigureOut">
              <a:rPr lang="en-GB" smtClean="0"/>
              <a:t>16/02/2026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8F34380-EC1B-46D6-B474-A9E06B8FB04B}" type="slidenum">
              <a:rPr lang="en-GB" smtClean="0"/>
              <a:t>‹N°›</a:t>
            </a:fld>
            <a:endParaRPr lang="en-GB"/>
          </a:p>
        </p:txBody>
      </p:sp>
    </p:spTree>
    <p:extLst>
      <p:ext uri="{BB962C8B-B14F-4D97-AF65-F5344CB8AC3E}">
        <p14:creationId xmlns:p14="http://schemas.microsoft.com/office/powerpoint/2010/main" val="2434999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082959" y="2831994"/>
            <a:ext cx="9753280" cy="9911980"/>
          </a:xfrm>
        </p:spPr>
        <p:txBody>
          <a:bodyPr anchor="b"/>
          <a:lstStyle>
            <a:lvl1pPr>
              <a:defRPr sz="10583"/>
            </a:lvl1pPr>
          </a:lstStyle>
          <a:p>
            <a:r>
              <a:rPr lang="fr-FR"/>
              <a:t>Modifiez le style du titre</a:t>
            </a:r>
            <a:endParaRPr lang="en-US" dirty="0"/>
          </a:p>
        </p:txBody>
      </p:sp>
      <p:sp>
        <p:nvSpPr>
          <p:cNvPr id="3" name="Content Placeholder 2"/>
          <p:cNvSpPr>
            <a:spLocks noGrp="1"/>
          </p:cNvSpPr>
          <p:nvPr>
            <p:ph idx="1"/>
          </p:nvPr>
        </p:nvSpPr>
        <p:spPr>
          <a:xfrm>
            <a:off x="12856061" y="6116330"/>
            <a:ext cx="15309146" cy="30188272"/>
          </a:xfrm>
        </p:spPr>
        <p:txBody>
          <a:bodyPr/>
          <a:lstStyle>
            <a:lvl1pPr>
              <a:defRPr sz="10583"/>
            </a:lvl1pPr>
            <a:lvl2pPr>
              <a:defRPr sz="9260"/>
            </a:lvl2pPr>
            <a:lvl3pPr>
              <a:defRPr sz="7937"/>
            </a:lvl3pPr>
            <a:lvl4pPr>
              <a:defRPr sz="6614"/>
            </a:lvl4pPr>
            <a:lvl5pPr>
              <a:defRPr sz="6614"/>
            </a:lvl5pPr>
            <a:lvl6pPr>
              <a:defRPr sz="6614"/>
            </a:lvl6pPr>
            <a:lvl7pPr>
              <a:defRPr sz="6614"/>
            </a:lvl7pPr>
            <a:lvl8pPr>
              <a:defRPr sz="6614"/>
            </a:lvl8pPr>
            <a:lvl9pPr>
              <a:defRPr sz="6614"/>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082959" y="12743974"/>
            <a:ext cx="9753280" cy="23609788"/>
          </a:xfrm>
        </p:spPr>
        <p:txBody>
          <a:bodyPr/>
          <a:lstStyle>
            <a:lvl1pPr marL="0" indent="0">
              <a:buNone/>
              <a:defRPr sz="5291"/>
            </a:lvl1pPr>
            <a:lvl2pPr marL="1512006" indent="0">
              <a:buNone/>
              <a:defRPr sz="4630"/>
            </a:lvl2pPr>
            <a:lvl3pPr marL="3024012" indent="0">
              <a:buNone/>
              <a:defRPr sz="3969"/>
            </a:lvl3pPr>
            <a:lvl4pPr marL="4536018" indent="0">
              <a:buNone/>
              <a:defRPr sz="3307"/>
            </a:lvl4pPr>
            <a:lvl5pPr marL="6048024" indent="0">
              <a:buNone/>
              <a:defRPr sz="3307"/>
            </a:lvl5pPr>
            <a:lvl6pPr marL="7560031" indent="0">
              <a:buNone/>
              <a:defRPr sz="3307"/>
            </a:lvl6pPr>
            <a:lvl7pPr marL="9072037" indent="0">
              <a:buNone/>
              <a:defRPr sz="3307"/>
            </a:lvl7pPr>
            <a:lvl8pPr marL="10584043" indent="0">
              <a:buNone/>
              <a:defRPr sz="3307"/>
            </a:lvl8pPr>
            <a:lvl9pPr marL="12096049" indent="0">
              <a:buNone/>
              <a:defRPr sz="3307"/>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880FAA8-E701-4151-91CD-B176AE0E92F3}" type="datetimeFigureOut">
              <a:rPr lang="en-GB" smtClean="0"/>
              <a:t>16/02/2026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8F34380-EC1B-46D6-B474-A9E06B8FB04B}" type="slidenum">
              <a:rPr lang="en-GB" smtClean="0"/>
              <a:t>‹N°›</a:t>
            </a:fld>
            <a:endParaRPr lang="en-GB"/>
          </a:p>
        </p:txBody>
      </p:sp>
    </p:spTree>
    <p:extLst>
      <p:ext uri="{BB962C8B-B14F-4D97-AF65-F5344CB8AC3E}">
        <p14:creationId xmlns:p14="http://schemas.microsoft.com/office/powerpoint/2010/main" val="2363995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082959" y="2831994"/>
            <a:ext cx="9753280" cy="9911980"/>
          </a:xfrm>
        </p:spPr>
        <p:txBody>
          <a:bodyPr anchor="b"/>
          <a:lstStyle>
            <a:lvl1pPr>
              <a:defRPr sz="10583"/>
            </a:lvl1pPr>
          </a:lstStyle>
          <a:p>
            <a:r>
              <a:rPr lang="fr-FR"/>
              <a:t>Modifiez le style du titre</a:t>
            </a:r>
            <a:endParaRPr lang="en-US" dirty="0"/>
          </a:p>
        </p:txBody>
      </p:sp>
      <p:sp>
        <p:nvSpPr>
          <p:cNvPr id="3" name="Picture Placeholder 2"/>
          <p:cNvSpPr>
            <a:spLocks noGrp="1" noChangeAspect="1"/>
          </p:cNvSpPr>
          <p:nvPr>
            <p:ph type="pic" idx="1"/>
          </p:nvPr>
        </p:nvSpPr>
        <p:spPr>
          <a:xfrm>
            <a:off x="12856061" y="6116330"/>
            <a:ext cx="15309146" cy="30188272"/>
          </a:xfrm>
        </p:spPr>
        <p:txBody>
          <a:bodyPr anchor="t"/>
          <a:lstStyle>
            <a:lvl1pPr marL="0" indent="0">
              <a:buNone/>
              <a:defRPr sz="10583"/>
            </a:lvl1pPr>
            <a:lvl2pPr marL="1512006" indent="0">
              <a:buNone/>
              <a:defRPr sz="9260"/>
            </a:lvl2pPr>
            <a:lvl3pPr marL="3024012" indent="0">
              <a:buNone/>
              <a:defRPr sz="7937"/>
            </a:lvl3pPr>
            <a:lvl4pPr marL="4536018" indent="0">
              <a:buNone/>
              <a:defRPr sz="6614"/>
            </a:lvl4pPr>
            <a:lvl5pPr marL="6048024" indent="0">
              <a:buNone/>
              <a:defRPr sz="6614"/>
            </a:lvl5pPr>
            <a:lvl6pPr marL="7560031" indent="0">
              <a:buNone/>
              <a:defRPr sz="6614"/>
            </a:lvl6pPr>
            <a:lvl7pPr marL="9072037" indent="0">
              <a:buNone/>
              <a:defRPr sz="6614"/>
            </a:lvl7pPr>
            <a:lvl8pPr marL="10584043" indent="0">
              <a:buNone/>
              <a:defRPr sz="6614"/>
            </a:lvl8pPr>
            <a:lvl9pPr marL="12096049" indent="0">
              <a:buNone/>
              <a:defRPr sz="6614"/>
            </a:lvl9pPr>
          </a:lstStyle>
          <a:p>
            <a:r>
              <a:rPr lang="fr-FR"/>
              <a:t>Cliquez sur l'icône pour ajouter une image</a:t>
            </a:r>
            <a:endParaRPr lang="en-US" dirty="0"/>
          </a:p>
        </p:txBody>
      </p:sp>
      <p:sp>
        <p:nvSpPr>
          <p:cNvPr id="4" name="Text Placeholder 3"/>
          <p:cNvSpPr>
            <a:spLocks noGrp="1"/>
          </p:cNvSpPr>
          <p:nvPr>
            <p:ph type="body" sz="half" idx="2"/>
          </p:nvPr>
        </p:nvSpPr>
        <p:spPr>
          <a:xfrm>
            <a:off x="2082959" y="12743974"/>
            <a:ext cx="9753280" cy="23609788"/>
          </a:xfrm>
        </p:spPr>
        <p:txBody>
          <a:bodyPr/>
          <a:lstStyle>
            <a:lvl1pPr marL="0" indent="0">
              <a:buNone/>
              <a:defRPr sz="5291"/>
            </a:lvl1pPr>
            <a:lvl2pPr marL="1512006" indent="0">
              <a:buNone/>
              <a:defRPr sz="4630"/>
            </a:lvl2pPr>
            <a:lvl3pPr marL="3024012" indent="0">
              <a:buNone/>
              <a:defRPr sz="3969"/>
            </a:lvl3pPr>
            <a:lvl4pPr marL="4536018" indent="0">
              <a:buNone/>
              <a:defRPr sz="3307"/>
            </a:lvl4pPr>
            <a:lvl5pPr marL="6048024" indent="0">
              <a:buNone/>
              <a:defRPr sz="3307"/>
            </a:lvl5pPr>
            <a:lvl6pPr marL="7560031" indent="0">
              <a:buNone/>
              <a:defRPr sz="3307"/>
            </a:lvl6pPr>
            <a:lvl7pPr marL="9072037" indent="0">
              <a:buNone/>
              <a:defRPr sz="3307"/>
            </a:lvl7pPr>
            <a:lvl8pPr marL="10584043" indent="0">
              <a:buNone/>
              <a:defRPr sz="3307"/>
            </a:lvl8pPr>
            <a:lvl9pPr marL="12096049" indent="0">
              <a:buNone/>
              <a:defRPr sz="3307"/>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880FAA8-E701-4151-91CD-B176AE0E92F3}" type="datetimeFigureOut">
              <a:rPr lang="en-GB" smtClean="0"/>
              <a:t>16/02/2026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8F34380-EC1B-46D6-B474-A9E06B8FB04B}" type="slidenum">
              <a:rPr lang="en-GB" smtClean="0"/>
              <a:t>‹N°›</a:t>
            </a:fld>
            <a:endParaRPr lang="en-GB"/>
          </a:p>
        </p:txBody>
      </p:sp>
    </p:spTree>
    <p:extLst>
      <p:ext uri="{BB962C8B-B14F-4D97-AF65-F5344CB8AC3E}">
        <p14:creationId xmlns:p14="http://schemas.microsoft.com/office/powerpoint/2010/main" val="444799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79020" y="2261671"/>
            <a:ext cx="26082248" cy="8210820"/>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2079020" y="11308310"/>
            <a:ext cx="26082248" cy="26953115"/>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2079020" y="39372595"/>
            <a:ext cx="6804065" cy="2261662"/>
          </a:xfrm>
          <a:prstGeom prst="rect">
            <a:avLst/>
          </a:prstGeom>
        </p:spPr>
        <p:txBody>
          <a:bodyPr vert="horz" lIns="91440" tIns="45720" rIns="91440" bIns="45720" rtlCol="0" anchor="ctr"/>
          <a:lstStyle>
            <a:lvl1pPr algn="l">
              <a:defRPr sz="3969">
                <a:solidFill>
                  <a:schemeClr val="tx1">
                    <a:tint val="82000"/>
                  </a:schemeClr>
                </a:solidFill>
              </a:defRPr>
            </a:lvl1pPr>
          </a:lstStyle>
          <a:p>
            <a:fld id="{B880FAA8-E701-4151-91CD-B176AE0E92F3}" type="datetimeFigureOut">
              <a:rPr lang="en-GB" smtClean="0"/>
              <a:t>16/02/2026</a:t>
            </a:fld>
            <a:endParaRPr lang="en-GB"/>
          </a:p>
        </p:txBody>
      </p:sp>
      <p:sp>
        <p:nvSpPr>
          <p:cNvPr id="5" name="Footer Placeholder 4"/>
          <p:cNvSpPr>
            <a:spLocks noGrp="1"/>
          </p:cNvSpPr>
          <p:nvPr>
            <p:ph type="ftr" sz="quarter" idx="3"/>
          </p:nvPr>
        </p:nvSpPr>
        <p:spPr>
          <a:xfrm>
            <a:off x="10017096" y="39372595"/>
            <a:ext cx="10206097" cy="2261662"/>
          </a:xfrm>
          <a:prstGeom prst="rect">
            <a:avLst/>
          </a:prstGeom>
        </p:spPr>
        <p:txBody>
          <a:bodyPr vert="horz" lIns="91440" tIns="45720" rIns="91440" bIns="45720" rtlCol="0" anchor="ctr"/>
          <a:lstStyle>
            <a:lvl1pPr algn="ctr">
              <a:defRPr sz="3969">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21357203" y="39372595"/>
            <a:ext cx="6804065" cy="2261662"/>
          </a:xfrm>
          <a:prstGeom prst="rect">
            <a:avLst/>
          </a:prstGeom>
        </p:spPr>
        <p:txBody>
          <a:bodyPr vert="horz" lIns="91440" tIns="45720" rIns="91440" bIns="45720" rtlCol="0" anchor="ctr"/>
          <a:lstStyle>
            <a:lvl1pPr algn="r">
              <a:defRPr sz="3969">
                <a:solidFill>
                  <a:schemeClr val="tx1">
                    <a:tint val="82000"/>
                  </a:schemeClr>
                </a:solidFill>
              </a:defRPr>
            </a:lvl1pPr>
          </a:lstStyle>
          <a:p>
            <a:fld id="{68F34380-EC1B-46D6-B474-A9E06B8FB04B}" type="slidenum">
              <a:rPr lang="en-GB" smtClean="0"/>
              <a:t>‹N°›</a:t>
            </a:fld>
            <a:endParaRPr lang="en-GB"/>
          </a:p>
        </p:txBody>
      </p:sp>
    </p:spTree>
    <p:extLst>
      <p:ext uri="{BB962C8B-B14F-4D97-AF65-F5344CB8AC3E}">
        <p14:creationId xmlns:p14="http://schemas.microsoft.com/office/powerpoint/2010/main" val="212875525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3024012" rtl="0" eaLnBrk="1" latinLnBrk="0" hangingPunct="1">
        <a:lnSpc>
          <a:spcPct val="90000"/>
        </a:lnSpc>
        <a:spcBef>
          <a:spcPct val="0"/>
        </a:spcBef>
        <a:buNone/>
        <a:defRPr sz="14551" kern="1200">
          <a:solidFill>
            <a:schemeClr val="tx1"/>
          </a:solidFill>
          <a:latin typeface="+mj-lt"/>
          <a:ea typeface="+mj-ea"/>
          <a:cs typeface="+mj-cs"/>
        </a:defRPr>
      </a:lvl1pPr>
    </p:titleStyle>
    <p:bodyStyle>
      <a:lvl1pPr marL="756003" indent="-756003" algn="l" defTabSz="3024012" rtl="0" eaLnBrk="1" latinLnBrk="0" hangingPunct="1">
        <a:lnSpc>
          <a:spcPct val="90000"/>
        </a:lnSpc>
        <a:spcBef>
          <a:spcPts val="3307"/>
        </a:spcBef>
        <a:buFont typeface="Arial" panose="020B0604020202020204" pitchFamily="34" charset="0"/>
        <a:buChar char="•"/>
        <a:defRPr sz="9260" kern="1200">
          <a:solidFill>
            <a:schemeClr val="tx1"/>
          </a:solidFill>
          <a:latin typeface="+mn-lt"/>
          <a:ea typeface="+mn-ea"/>
          <a:cs typeface="+mn-cs"/>
        </a:defRPr>
      </a:lvl1pPr>
      <a:lvl2pPr marL="2268009" indent="-756003" algn="l" defTabSz="3024012" rtl="0" eaLnBrk="1" latinLnBrk="0" hangingPunct="1">
        <a:lnSpc>
          <a:spcPct val="90000"/>
        </a:lnSpc>
        <a:spcBef>
          <a:spcPts val="1654"/>
        </a:spcBef>
        <a:buFont typeface="Arial" panose="020B0604020202020204" pitchFamily="34" charset="0"/>
        <a:buChar char="•"/>
        <a:defRPr sz="7937" kern="1200">
          <a:solidFill>
            <a:schemeClr val="tx1"/>
          </a:solidFill>
          <a:latin typeface="+mn-lt"/>
          <a:ea typeface="+mn-ea"/>
          <a:cs typeface="+mn-cs"/>
        </a:defRPr>
      </a:lvl2pPr>
      <a:lvl3pPr marL="3780015" indent="-756003" algn="l" defTabSz="3024012" rtl="0" eaLnBrk="1" latinLnBrk="0" hangingPunct="1">
        <a:lnSpc>
          <a:spcPct val="90000"/>
        </a:lnSpc>
        <a:spcBef>
          <a:spcPts val="1654"/>
        </a:spcBef>
        <a:buFont typeface="Arial" panose="020B0604020202020204" pitchFamily="34" charset="0"/>
        <a:buChar char="•"/>
        <a:defRPr sz="6614" kern="1200">
          <a:solidFill>
            <a:schemeClr val="tx1"/>
          </a:solidFill>
          <a:latin typeface="+mn-lt"/>
          <a:ea typeface="+mn-ea"/>
          <a:cs typeface="+mn-cs"/>
        </a:defRPr>
      </a:lvl3pPr>
      <a:lvl4pPr marL="5292021" indent="-756003" algn="l" defTabSz="3024012" rtl="0" eaLnBrk="1" latinLnBrk="0" hangingPunct="1">
        <a:lnSpc>
          <a:spcPct val="90000"/>
        </a:lnSpc>
        <a:spcBef>
          <a:spcPts val="1654"/>
        </a:spcBef>
        <a:buFont typeface="Arial" panose="020B0604020202020204" pitchFamily="34" charset="0"/>
        <a:buChar char="•"/>
        <a:defRPr sz="5953" kern="1200">
          <a:solidFill>
            <a:schemeClr val="tx1"/>
          </a:solidFill>
          <a:latin typeface="+mn-lt"/>
          <a:ea typeface="+mn-ea"/>
          <a:cs typeface="+mn-cs"/>
        </a:defRPr>
      </a:lvl4pPr>
      <a:lvl5pPr marL="6804028" indent="-756003" algn="l" defTabSz="3024012" rtl="0" eaLnBrk="1" latinLnBrk="0" hangingPunct="1">
        <a:lnSpc>
          <a:spcPct val="90000"/>
        </a:lnSpc>
        <a:spcBef>
          <a:spcPts val="1654"/>
        </a:spcBef>
        <a:buFont typeface="Arial" panose="020B0604020202020204" pitchFamily="34" charset="0"/>
        <a:buChar char="•"/>
        <a:defRPr sz="5953" kern="1200">
          <a:solidFill>
            <a:schemeClr val="tx1"/>
          </a:solidFill>
          <a:latin typeface="+mn-lt"/>
          <a:ea typeface="+mn-ea"/>
          <a:cs typeface="+mn-cs"/>
        </a:defRPr>
      </a:lvl5pPr>
      <a:lvl6pPr marL="8316034" indent="-756003" algn="l" defTabSz="3024012" rtl="0" eaLnBrk="1" latinLnBrk="0" hangingPunct="1">
        <a:lnSpc>
          <a:spcPct val="90000"/>
        </a:lnSpc>
        <a:spcBef>
          <a:spcPts val="1654"/>
        </a:spcBef>
        <a:buFont typeface="Arial" panose="020B0604020202020204" pitchFamily="34" charset="0"/>
        <a:buChar char="•"/>
        <a:defRPr sz="5953" kern="1200">
          <a:solidFill>
            <a:schemeClr val="tx1"/>
          </a:solidFill>
          <a:latin typeface="+mn-lt"/>
          <a:ea typeface="+mn-ea"/>
          <a:cs typeface="+mn-cs"/>
        </a:defRPr>
      </a:lvl6pPr>
      <a:lvl7pPr marL="9828040" indent="-756003" algn="l" defTabSz="3024012" rtl="0" eaLnBrk="1" latinLnBrk="0" hangingPunct="1">
        <a:lnSpc>
          <a:spcPct val="90000"/>
        </a:lnSpc>
        <a:spcBef>
          <a:spcPts val="1654"/>
        </a:spcBef>
        <a:buFont typeface="Arial" panose="020B0604020202020204" pitchFamily="34" charset="0"/>
        <a:buChar char="•"/>
        <a:defRPr sz="5953" kern="1200">
          <a:solidFill>
            <a:schemeClr val="tx1"/>
          </a:solidFill>
          <a:latin typeface="+mn-lt"/>
          <a:ea typeface="+mn-ea"/>
          <a:cs typeface="+mn-cs"/>
        </a:defRPr>
      </a:lvl7pPr>
      <a:lvl8pPr marL="11340046" indent="-756003" algn="l" defTabSz="3024012" rtl="0" eaLnBrk="1" latinLnBrk="0" hangingPunct="1">
        <a:lnSpc>
          <a:spcPct val="90000"/>
        </a:lnSpc>
        <a:spcBef>
          <a:spcPts val="1654"/>
        </a:spcBef>
        <a:buFont typeface="Arial" panose="020B0604020202020204" pitchFamily="34" charset="0"/>
        <a:buChar char="•"/>
        <a:defRPr sz="5953" kern="1200">
          <a:solidFill>
            <a:schemeClr val="tx1"/>
          </a:solidFill>
          <a:latin typeface="+mn-lt"/>
          <a:ea typeface="+mn-ea"/>
          <a:cs typeface="+mn-cs"/>
        </a:defRPr>
      </a:lvl8pPr>
      <a:lvl9pPr marL="12852052" indent="-756003" algn="l" defTabSz="3024012" rtl="0" eaLnBrk="1" latinLnBrk="0" hangingPunct="1">
        <a:lnSpc>
          <a:spcPct val="90000"/>
        </a:lnSpc>
        <a:spcBef>
          <a:spcPts val="1654"/>
        </a:spcBef>
        <a:buFont typeface="Arial" panose="020B0604020202020204" pitchFamily="34" charset="0"/>
        <a:buChar char="•"/>
        <a:defRPr sz="5953" kern="1200">
          <a:solidFill>
            <a:schemeClr val="tx1"/>
          </a:solidFill>
          <a:latin typeface="+mn-lt"/>
          <a:ea typeface="+mn-ea"/>
          <a:cs typeface="+mn-cs"/>
        </a:defRPr>
      </a:lvl9pPr>
    </p:bodyStyle>
    <p:otherStyle>
      <a:defPPr>
        <a:defRPr lang="en-US"/>
      </a:defPPr>
      <a:lvl1pPr marL="0" algn="l" defTabSz="3024012" rtl="0" eaLnBrk="1" latinLnBrk="0" hangingPunct="1">
        <a:defRPr sz="5953" kern="1200">
          <a:solidFill>
            <a:schemeClr val="tx1"/>
          </a:solidFill>
          <a:latin typeface="+mn-lt"/>
          <a:ea typeface="+mn-ea"/>
          <a:cs typeface="+mn-cs"/>
        </a:defRPr>
      </a:lvl1pPr>
      <a:lvl2pPr marL="1512006" algn="l" defTabSz="3024012" rtl="0" eaLnBrk="1" latinLnBrk="0" hangingPunct="1">
        <a:defRPr sz="5953" kern="1200">
          <a:solidFill>
            <a:schemeClr val="tx1"/>
          </a:solidFill>
          <a:latin typeface="+mn-lt"/>
          <a:ea typeface="+mn-ea"/>
          <a:cs typeface="+mn-cs"/>
        </a:defRPr>
      </a:lvl2pPr>
      <a:lvl3pPr marL="3024012" algn="l" defTabSz="3024012" rtl="0" eaLnBrk="1" latinLnBrk="0" hangingPunct="1">
        <a:defRPr sz="5953" kern="1200">
          <a:solidFill>
            <a:schemeClr val="tx1"/>
          </a:solidFill>
          <a:latin typeface="+mn-lt"/>
          <a:ea typeface="+mn-ea"/>
          <a:cs typeface="+mn-cs"/>
        </a:defRPr>
      </a:lvl3pPr>
      <a:lvl4pPr marL="4536018" algn="l" defTabSz="3024012" rtl="0" eaLnBrk="1" latinLnBrk="0" hangingPunct="1">
        <a:defRPr sz="5953" kern="1200">
          <a:solidFill>
            <a:schemeClr val="tx1"/>
          </a:solidFill>
          <a:latin typeface="+mn-lt"/>
          <a:ea typeface="+mn-ea"/>
          <a:cs typeface="+mn-cs"/>
        </a:defRPr>
      </a:lvl4pPr>
      <a:lvl5pPr marL="6048024" algn="l" defTabSz="3024012" rtl="0" eaLnBrk="1" latinLnBrk="0" hangingPunct="1">
        <a:defRPr sz="5953" kern="1200">
          <a:solidFill>
            <a:schemeClr val="tx1"/>
          </a:solidFill>
          <a:latin typeface="+mn-lt"/>
          <a:ea typeface="+mn-ea"/>
          <a:cs typeface="+mn-cs"/>
        </a:defRPr>
      </a:lvl5pPr>
      <a:lvl6pPr marL="7560031" algn="l" defTabSz="3024012" rtl="0" eaLnBrk="1" latinLnBrk="0" hangingPunct="1">
        <a:defRPr sz="5953" kern="1200">
          <a:solidFill>
            <a:schemeClr val="tx1"/>
          </a:solidFill>
          <a:latin typeface="+mn-lt"/>
          <a:ea typeface="+mn-ea"/>
          <a:cs typeface="+mn-cs"/>
        </a:defRPr>
      </a:lvl6pPr>
      <a:lvl7pPr marL="9072037" algn="l" defTabSz="3024012" rtl="0" eaLnBrk="1" latinLnBrk="0" hangingPunct="1">
        <a:defRPr sz="5953" kern="1200">
          <a:solidFill>
            <a:schemeClr val="tx1"/>
          </a:solidFill>
          <a:latin typeface="+mn-lt"/>
          <a:ea typeface="+mn-ea"/>
          <a:cs typeface="+mn-cs"/>
        </a:defRPr>
      </a:lvl7pPr>
      <a:lvl8pPr marL="10584043" algn="l" defTabSz="3024012" rtl="0" eaLnBrk="1" latinLnBrk="0" hangingPunct="1">
        <a:defRPr sz="5953" kern="1200">
          <a:solidFill>
            <a:schemeClr val="tx1"/>
          </a:solidFill>
          <a:latin typeface="+mn-lt"/>
          <a:ea typeface="+mn-ea"/>
          <a:cs typeface="+mn-cs"/>
        </a:defRPr>
      </a:lvl8pPr>
      <a:lvl9pPr marL="12096049" algn="l" defTabSz="3024012" rtl="0" eaLnBrk="1" latinLnBrk="0" hangingPunct="1">
        <a:defRPr sz="595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13" Type="http://schemas.openxmlformats.org/officeDocument/2006/relationships/image" Target="../media/image10.emf"/><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oleObject" Target="../embeddings/oleObject1.bin"/><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4.emf"/><Relationship Id="rId10" Type="http://schemas.openxmlformats.org/officeDocument/2006/relationships/hyperlink" Target="mailto:ines.dufour@saintluc.uclouvain.be" TargetMode="External"/><Relationship Id="rId4" Type="http://schemas.openxmlformats.org/officeDocument/2006/relationships/image" Target="../media/image3.jpe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Image 28" descr="Une image contenant texte, capture d’écran, Police, conception">
            <a:extLst>
              <a:ext uri="{FF2B5EF4-FFF2-40B4-BE49-F238E27FC236}">
                <a16:creationId xmlns:a16="http://schemas.microsoft.com/office/drawing/2014/main" id="{0B43DA1C-134D-E02A-DA99-39619CD6BCF3}"/>
              </a:ext>
            </a:extLst>
          </p:cNvPr>
          <p:cNvPicPr>
            <a:picLocks noChangeAspect="1"/>
          </p:cNvPicPr>
          <p:nvPr/>
        </p:nvPicPr>
        <p:blipFill>
          <a:blip r:embed="rId2"/>
          <a:srcRect l="21095" t="2750" r="12988" b="1626"/>
          <a:stretch>
            <a:fillRect/>
          </a:stretch>
        </p:blipFill>
        <p:spPr>
          <a:xfrm>
            <a:off x="14757432" y="27217540"/>
            <a:ext cx="7873968" cy="7995750"/>
          </a:xfrm>
          <a:prstGeom prst="rect">
            <a:avLst/>
          </a:prstGeom>
        </p:spPr>
      </p:pic>
      <p:sp>
        <p:nvSpPr>
          <p:cNvPr id="14" name="ZoneTexte 13">
            <a:extLst>
              <a:ext uri="{FF2B5EF4-FFF2-40B4-BE49-F238E27FC236}">
                <a16:creationId xmlns:a16="http://schemas.microsoft.com/office/drawing/2014/main" id="{0F5FF2A7-1A42-1719-C73B-79B102695BF0}"/>
              </a:ext>
            </a:extLst>
          </p:cNvPr>
          <p:cNvSpPr txBox="1"/>
          <p:nvPr/>
        </p:nvSpPr>
        <p:spPr>
          <a:xfrm>
            <a:off x="822114" y="7959795"/>
            <a:ext cx="28443485" cy="4248654"/>
          </a:xfrm>
          <a:prstGeom prst="roundRect">
            <a:avLst/>
          </a:prstGeom>
          <a:noFill/>
          <a:ln>
            <a:solidFill>
              <a:schemeClr val="accent2">
                <a:lumMod val="60000"/>
                <a:lumOff val="40000"/>
              </a:schemeClr>
            </a:solidFill>
          </a:ln>
        </p:spPr>
        <p:txBody>
          <a:bodyPr wrap="square" rtlCol="0">
            <a:noAutofit/>
          </a:bodyPr>
          <a:lstStyle/>
          <a:p>
            <a:pPr algn="just">
              <a:lnSpc>
                <a:spcPct val="150000"/>
              </a:lnSpc>
              <a:spcAft>
                <a:spcPts val="793"/>
              </a:spcAft>
            </a:pPr>
            <a:endParaRPr lang="fr-BE" sz="3966" kern="100" dirty="0">
              <a:latin typeface="Calibri" panose="020F0502020204030204" pitchFamily="34" charset="0"/>
            </a:endParaRPr>
          </a:p>
        </p:txBody>
      </p:sp>
      <p:sp>
        <p:nvSpPr>
          <p:cNvPr id="4" name="ZoneTexte 3">
            <a:extLst>
              <a:ext uri="{FF2B5EF4-FFF2-40B4-BE49-F238E27FC236}">
                <a16:creationId xmlns:a16="http://schemas.microsoft.com/office/drawing/2014/main" id="{D64149FA-8CA0-2B13-AAF1-60FA2F58A802}"/>
              </a:ext>
            </a:extLst>
          </p:cNvPr>
          <p:cNvSpPr txBox="1"/>
          <p:nvPr/>
        </p:nvSpPr>
        <p:spPr>
          <a:xfrm>
            <a:off x="4815664" y="836863"/>
            <a:ext cx="20806728" cy="2656046"/>
          </a:xfrm>
          <a:prstGeom prst="roundRect">
            <a:avLst/>
          </a:prstGeom>
          <a:solidFill>
            <a:schemeClr val="accent2">
              <a:lumMod val="60000"/>
              <a:lumOff val="40000"/>
            </a:schemeClr>
          </a:solidFill>
        </p:spPr>
        <p:txBody>
          <a:bodyPr wrap="square" rtlCol="0" anchor="b">
            <a:spAutoFit/>
          </a:bodyPr>
          <a:lstStyle/>
          <a:p>
            <a:pPr algn="ctr"/>
            <a:r>
              <a:rPr lang="en-US" sz="5000" b="1" dirty="0">
                <a:solidFill>
                  <a:schemeClr val="bg1"/>
                </a:solidFill>
                <a:latin typeface="Calibri" panose="020F0502020204030204" pitchFamily="34" charset="0"/>
                <a:ea typeface="Calibri" panose="020F0502020204030204" pitchFamily="34" charset="0"/>
                <a:cs typeface="Calibri" panose="020F0502020204030204" pitchFamily="34" charset="0"/>
              </a:rPr>
              <a:t>Chronic kidney disease-associated cachexia and other wasting syndromes: Definitional challenges and interactions with gut microbiome, </a:t>
            </a:r>
          </a:p>
          <a:p>
            <a:pPr algn="ctr"/>
            <a:r>
              <a:rPr lang="en-US" sz="5000" b="1" dirty="0">
                <a:solidFill>
                  <a:schemeClr val="bg1"/>
                </a:solidFill>
                <a:latin typeface="Calibri" panose="020F0502020204030204" pitchFamily="34" charset="0"/>
                <a:ea typeface="Calibri" panose="020F0502020204030204" pitchFamily="34" charset="0"/>
                <a:cs typeface="Calibri" panose="020F0502020204030204" pitchFamily="34" charset="0"/>
              </a:rPr>
              <a:t>uremic toxins and inflammation.</a:t>
            </a:r>
          </a:p>
        </p:txBody>
      </p:sp>
      <p:pic>
        <p:nvPicPr>
          <p:cNvPr id="1026" name="Picture 2">
            <a:extLst>
              <a:ext uri="{FF2B5EF4-FFF2-40B4-BE49-F238E27FC236}">
                <a16:creationId xmlns:a16="http://schemas.microsoft.com/office/drawing/2014/main" id="{3C879C51-1E1C-8D75-EAD6-9AA9FD7DFF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607" y="1661204"/>
            <a:ext cx="4127590" cy="95456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ouvain Drug Research Institute | Université catholique de Louvain">
            <a:extLst>
              <a:ext uri="{FF2B5EF4-FFF2-40B4-BE49-F238E27FC236}">
                <a16:creationId xmlns:a16="http://schemas.microsoft.com/office/drawing/2014/main" id="{E9207AB7-40D2-BF07-B3DF-0A460A6939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5005" y="2864938"/>
            <a:ext cx="2514444" cy="836402"/>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C81D54A6-9E6A-414D-9B48-314E825AB482}"/>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8071300" y="-14815088"/>
            <a:ext cx="1484787" cy="808832"/>
          </a:xfrm>
          <a:prstGeom prst="rect">
            <a:avLst/>
          </a:prstGeom>
        </p:spPr>
      </p:pic>
      <p:sp>
        <p:nvSpPr>
          <p:cNvPr id="10" name="ZoneTexte 9">
            <a:extLst>
              <a:ext uri="{FF2B5EF4-FFF2-40B4-BE49-F238E27FC236}">
                <a16:creationId xmlns:a16="http://schemas.microsoft.com/office/drawing/2014/main" id="{62C310EE-62BE-8B5E-500D-B3409E7A5127}"/>
              </a:ext>
            </a:extLst>
          </p:cNvPr>
          <p:cNvSpPr txBox="1"/>
          <p:nvPr/>
        </p:nvSpPr>
        <p:spPr>
          <a:xfrm>
            <a:off x="109873" y="3667118"/>
            <a:ext cx="29802399" cy="956929"/>
          </a:xfrm>
          <a:prstGeom prst="rect">
            <a:avLst/>
          </a:prstGeom>
          <a:noFill/>
        </p:spPr>
        <p:txBody>
          <a:bodyPr wrap="square" rtlCol="0">
            <a:spAutoFit/>
          </a:bodyPr>
          <a:lstStyle/>
          <a:p>
            <a:pPr algn="ctr"/>
            <a:r>
              <a:rPr lang="en-US" sz="3371" u="sng" dirty="0">
                <a:latin typeface="Arial" panose="020B0604020202020204" pitchFamily="34" charset="0"/>
              </a:rPr>
              <a:t>Inès Dufour</a:t>
            </a:r>
            <a:r>
              <a:rPr lang="en-US" sz="3371" baseline="30000" dirty="0">
                <a:latin typeface="Arial" panose="020B0604020202020204" pitchFamily="34" charset="0"/>
              </a:rPr>
              <a:t>1,2</a:t>
            </a:r>
            <a:r>
              <a:rPr lang="en-US" sz="3371" dirty="0">
                <a:latin typeface="Arial" panose="020B0604020202020204" pitchFamily="34" charset="0"/>
              </a:rPr>
              <a:t>, Eric Goffin</a:t>
            </a:r>
            <a:r>
              <a:rPr lang="en-US" sz="3371" baseline="30000" dirty="0">
                <a:latin typeface="Arial" panose="020B0604020202020204" pitchFamily="34" charset="0"/>
              </a:rPr>
              <a:t>2*</a:t>
            </a:r>
            <a:r>
              <a:rPr lang="en-US" sz="3371" dirty="0">
                <a:latin typeface="Arial" panose="020B0604020202020204" pitchFamily="34" charset="0"/>
              </a:rPr>
              <a:t>, Laure B. Bindels</a:t>
            </a:r>
            <a:r>
              <a:rPr lang="en-US" sz="3371" baseline="30000" dirty="0">
                <a:latin typeface="Arial" panose="020B0604020202020204" pitchFamily="34" charset="0"/>
              </a:rPr>
              <a:t>1,3* </a:t>
            </a:r>
            <a:endParaRPr lang="fr-BE" sz="3371" baseline="30000" dirty="0">
              <a:latin typeface="Arial" panose="020B0604020202020204" pitchFamily="34" charset="0"/>
            </a:endParaRPr>
          </a:p>
          <a:p>
            <a:pPr algn="ctr"/>
            <a:endParaRPr lang="fr-BE" sz="3371" baseline="30000" dirty="0">
              <a:latin typeface="Arial" panose="020B0604020202020204" pitchFamily="34" charset="0"/>
            </a:endParaRPr>
          </a:p>
        </p:txBody>
      </p:sp>
      <p:sp>
        <p:nvSpPr>
          <p:cNvPr id="11" name="ZoneTexte 10">
            <a:extLst>
              <a:ext uri="{FF2B5EF4-FFF2-40B4-BE49-F238E27FC236}">
                <a16:creationId xmlns:a16="http://schemas.microsoft.com/office/drawing/2014/main" id="{543ED0C1-FC89-83ED-8D91-FE1381CAD1FD}"/>
              </a:ext>
            </a:extLst>
          </p:cNvPr>
          <p:cNvSpPr txBox="1"/>
          <p:nvPr/>
        </p:nvSpPr>
        <p:spPr>
          <a:xfrm>
            <a:off x="929297" y="4621042"/>
            <a:ext cx="29052969" cy="1557349"/>
          </a:xfrm>
          <a:prstGeom prst="rect">
            <a:avLst/>
          </a:prstGeom>
          <a:noFill/>
        </p:spPr>
        <p:txBody>
          <a:bodyPr wrap="square" rtlCol="0">
            <a:spAutoFit/>
          </a:bodyPr>
          <a:lstStyle/>
          <a:p>
            <a:r>
              <a:rPr lang="en-US" sz="2380" baseline="30000" dirty="0">
                <a:latin typeface="Calibri" panose="020F0502020204030204" pitchFamily="34" charset="0"/>
                <a:ea typeface="Calibri" panose="020F0502020204030204" pitchFamily="34" charset="0"/>
                <a:cs typeface="Calibri" panose="020F0502020204030204" pitchFamily="34" charset="0"/>
              </a:rPr>
              <a:t>1</a:t>
            </a:r>
            <a:r>
              <a:rPr lang="en-US" sz="2380" dirty="0">
                <a:latin typeface="Calibri" panose="020F0502020204030204" pitchFamily="34" charset="0"/>
                <a:ea typeface="Calibri" panose="020F0502020204030204" pitchFamily="34" charset="0"/>
                <a:cs typeface="Calibri" panose="020F0502020204030204" pitchFamily="34" charset="0"/>
              </a:rPr>
              <a:t>Metabolism and Nutrition Research Group, Louvain Drug Research Institute, Université </a:t>
            </a:r>
            <a:r>
              <a:rPr lang="en-US" sz="2380" dirty="0" err="1">
                <a:latin typeface="Calibri" panose="020F0502020204030204" pitchFamily="34" charset="0"/>
                <a:ea typeface="Calibri" panose="020F0502020204030204" pitchFamily="34" charset="0"/>
                <a:cs typeface="Calibri" panose="020F0502020204030204" pitchFamily="34" charset="0"/>
              </a:rPr>
              <a:t>catholique</a:t>
            </a:r>
            <a:r>
              <a:rPr lang="en-US" sz="2380" dirty="0">
                <a:latin typeface="Calibri" panose="020F0502020204030204" pitchFamily="34" charset="0"/>
                <a:ea typeface="Calibri" panose="020F0502020204030204" pitchFamily="34" charset="0"/>
                <a:cs typeface="Calibri" panose="020F0502020204030204" pitchFamily="34" charset="0"/>
              </a:rPr>
              <a:t> de Louvain, Brussels, Belgium; </a:t>
            </a:r>
            <a:r>
              <a:rPr lang="en-US" sz="2380" baseline="30000" dirty="0">
                <a:latin typeface="Calibri" panose="020F0502020204030204" pitchFamily="34" charset="0"/>
                <a:ea typeface="Calibri" panose="020F0502020204030204" pitchFamily="34" charset="0"/>
                <a:cs typeface="Calibri" panose="020F0502020204030204" pitchFamily="34" charset="0"/>
              </a:rPr>
              <a:t>2</a:t>
            </a:r>
            <a:r>
              <a:rPr lang="en-US" sz="2380" dirty="0">
                <a:latin typeface="Calibri" panose="020F0502020204030204" pitchFamily="34" charset="0"/>
                <a:ea typeface="Calibri" panose="020F0502020204030204" pitchFamily="34" charset="0"/>
                <a:cs typeface="Calibri" panose="020F0502020204030204" pitchFamily="34" charset="0"/>
              </a:rPr>
              <a:t>Department of Nephrology, </a:t>
            </a:r>
            <a:r>
              <a:rPr lang="en-US" sz="2380" dirty="0" err="1">
                <a:latin typeface="Calibri" panose="020F0502020204030204" pitchFamily="34" charset="0"/>
                <a:ea typeface="Calibri" panose="020F0502020204030204" pitchFamily="34" charset="0"/>
                <a:cs typeface="Calibri" panose="020F0502020204030204" pitchFamily="34" charset="0"/>
              </a:rPr>
              <a:t>Cliniques</a:t>
            </a:r>
            <a:r>
              <a:rPr lang="en-US" sz="2380" dirty="0">
                <a:latin typeface="Calibri" panose="020F0502020204030204" pitchFamily="34" charset="0"/>
                <a:ea typeface="Calibri" panose="020F0502020204030204" pitchFamily="34" charset="0"/>
                <a:cs typeface="Calibri" panose="020F0502020204030204" pitchFamily="34" charset="0"/>
              </a:rPr>
              <a:t> </a:t>
            </a:r>
            <a:r>
              <a:rPr lang="en-US" sz="2380" dirty="0" err="1">
                <a:latin typeface="Calibri" panose="020F0502020204030204" pitchFamily="34" charset="0"/>
                <a:ea typeface="Calibri" panose="020F0502020204030204" pitchFamily="34" charset="0"/>
                <a:cs typeface="Calibri" panose="020F0502020204030204" pitchFamily="34" charset="0"/>
              </a:rPr>
              <a:t>universitaires</a:t>
            </a:r>
            <a:r>
              <a:rPr lang="en-US" sz="2380" dirty="0">
                <a:latin typeface="Calibri" panose="020F0502020204030204" pitchFamily="34" charset="0"/>
                <a:ea typeface="Calibri" panose="020F0502020204030204" pitchFamily="34" charset="0"/>
                <a:cs typeface="Calibri" panose="020F0502020204030204" pitchFamily="34" charset="0"/>
              </a:rPr>
              <a:t> Saint-Luc, Université </a:t>
            </a:r>
            <a:r>
              <a:rPr lang="en-US" sz="2380" dirty="0" err="1">
                <a:latin typeface="Calibri" panose="020F0502020204030204" pitchFamily="34" charset="0"/>
                <a:ea typeface="Calibri" panose="020F0502020204030204" pitchFamily="34" charset="0"/>
                <a:cs typeface="Calibri" panose="020F0502020204030204" pitchFamily="34" charset="0"/>
              </a:rPr>
              <a:t>catholique</a:t>
            </a:r>
            <a:r>
              <a:rPr lang="en-US" sz="2380" dirty="0">
                <a:latin typeface="Calibri" panose="020F0502020204030204" pitchFamily="34" charset="0"/>
                <a:ea typeface="Calibri" panose="020F0502020204030204" pitchFamily="34" charset="0"/>
                <a:cs typeface="Calibri" panose="020F0502020204030204" pitchFamily="34" charset="0"/>
              </a:rPr>
              <a:t> de Louvain, Brussels, Belgium; </a:t>
            </a:r>
            <a:r>
              <a:rPr lang="en-US" sz="2380" baseline="30000" dirty="0">
                <a:latin typeface="Calibri" panose="020F0502020204030204" pitchFamily="34" charset="0"/>
                <a:ea typeface="Calibri" panose="020F0502020204030204" pitchFamily="34" charset="0"/>
                <a:cs typeface="Calibri" panose="020F0502020204030204" pitchFamily="34" charset="0"/>
              </a:rPr>
              <a:t>3</a:t>
            </a:r>
            <a:r>
              <a:rPr lang="en-US" sz="2380" dirty="0">
                <a:latin typeface="Calibri" panose="020F0502020204030204" pitchFamily="34" charset="0"/>
                <a:ea typeface="Calibri" panose="020F0502020204030204" pitchFamily="34" charset="0"/>
                <a:cs typeface="Calibri" panose="020F0502020204030204" pitchFamily="34" charset="0"/>
              </a:rPr>
              <a:t>Welbio Department, WEL Research Institute, Wavre, Belgium</a:t>
            </a:r>
            <a:endParaRPr lang="fr-BE" sz="2380" dirty="0">
              <a:latin typeface="Calibri" panose="020F0502020204030204" pitchFamily="34" charset="0"/>
              <a:ea typeface="Calibri" panose="020F0502020204030204" pitchFamily="34" charset="0"/>
              <a:cs typeface="Calibri" panose="020F0502020204030204" pitchFamily="34" charset="0"/>
            </a:endParaRPr>
          </a:p>
          <a:p>
            <a:pPr>
              <a:tabLst>
                <a:tab pos="2615003" algn="ctr"/>
                <a:tab pos="5230006" algn="r"/>
                <a:tab pos="113340" algn="l"/>
                <a:tab pos="2615003" algn="ctr"/>
                <a:tab pos="5230006" algn="r"/>
              </a:tabLst>
            </a:pPr>
            <a:endParaRPr lang="nl-NL" sz="2380" dirty="0">
              <a:latin typeface="Calibri" panose="020F0502020204030204" pitchFamily="34" charset="0"/>
              <a:ea typeface="Calibri" panose="020F0502020204030204" pitchFamily="34" charset="0"/>
              <a:cs typeface="Calibri" panose="020F0502020204030204" pitchFamily="34" charset="0"/>
            </a:endParaRPr>
          </a:p>
          <a:p>
            <a:pPr algn="l"/>
            <a:r>
              <a:rPr lang="en-GB" sz="2380" dirty="0">
                <a:latin typeface="Arial" panose="020B0604020202020204" pitchFamily="34" charset="0"/>
              </a:rPr>
              <a:t>*</a:t>
            </a:r>
            <a:r>
              <a:rPr lang="nl-NL" sz="2380" i="1" baseline="30000" dirty="0">
                <a:latin typeface="Calibri" panose="020F0502020204030204" pitchFamily="34" charset="0"/>
                <a:ea typeface="Calibri" panose="020F0502020204030204" pitchFamily="34" charset="0"/>
                <a:cs typeface="Calibri" panose="020F0502020204030204" pitchFamily="34" charset="0"/>
              </a:rPr>
              <a:t> </a:t>
            </a:r>
            <a:r>
              <a:rPr lang="nl-NL" sz="2380" i="1" dirty="0">
                <a:latin typeface="Calibri" panose="020F0502020204030204" pitchFamily="34" charset="0"/>
                <a:ea typeface="Calibri" panose="020F0502020204030204" pitchFamily="34" charset="0"/>
                <a:cs typeface="Calibri" panose="020F0502020204030204" pitchFamily="34" charset="0"/>
              </a:rPr>
              <a:t>Co-senior </a:t>
            </a:r>
            <a:r>
              <a:rPr lang="nl-NL" sz="2380" i="1" dirty="0" err="1">
                <a:latin typeface="Calibri" panose="020F0502020204030204" pitchFamily="34" charset="0"/>
                <a:ea typeface="Calibri" panose="020F0502020204030204" pitchFamily="34" charset="0"/>
                <a:cs typeface="Calibri" panose="020F0502020204030204" pitchFamily="34" charset="0"/>
              </a:rPr>
              <a:t>authors</a:t>
            </a:r>
            <a:r>
              <a:rPr lang="nl-NL" sz="2380" dirty="0">
                <a:latin typeface="Calibri" panose="020F0502020204030204" pitchFamily="34" charset="0"/>
                <a:ea typeface="Calibri" panose="020F0502020204030204" pitchFamily="34" charset="0"/>
                <a:cs typeface="Calibri" panose="020F0502020204030204" pitchFamily="34" charset="0"/>
              </a:rPr>
              <a:t>			</a:t>
            </a:r>
            <a:r>
              <a:rPr lang="nl-NL" sz="2182" dirty="0">
                <a:latin typeface="Calibri" panose="020F0502020204030204" pitchFamily="34" charset="0"/>
                <a:ea typeface="Calibri" panose="020F0502020204030204" pitchFamily="34" charset="0"/>
                <a:cs typeface="Calibri" panose="020F0502020204030204" pitchFamily="34" charset="0"/>
              </a:rPr>
              <a:t>																																													</a:t>
            </a:r>
          </a:p>
        </p:txBody>
      </p:sp>
      <p:sp>
        <p:nvSpPr>
          <p:cNvPr id="12" name="ZoneTexte 11">
            <a:extLst>
              <a:ext uri="{FF2B5EF4-FFF2-40B4-BE49-F238E27FC236}">
                <a16:creationId xmlns:a16="http://schemas.microsoft.com/office/drawing/2014/main" id="{B7EE11F0-A953-1D0B-C2ED-6E92703E78EE}"/>
              </a:ext>
            </a:extLst>
          </p:cNvPr>
          <p:cNvSpPr txBox="1"/>
          <p:nvPr/>
        </p:nvSpPr>
        <p:spPr>
          <a:xfrm>
            <a:off x="792735" y="6521047"/>
            <a:ext cx="28472863" cy="895846"/>
          </a:xfrm>
          <a:prstGeom prst="round2SameRect">
            <a:avLst/>
          </a:prstGeom>
          <a:solidFill>
            <a:schemeClr val="accent2">
              <a:lumMod val="60000"/>
              <a:lumOff val="40000"/>
            </a:schemeClr>
          </a:solidFill>
        </p:spPr>
        <p:txBody>
          <a:bodyPr wrap="square" rtlCol="0">
            <a:spAutoFit/>
          </a:bodyPr>
          <a:lstStyle/>
          <a:p>
            <a:pPr algn="ctr"/>
            <a:r>
              <a:rPr lang="en-GB" sz="4958" b="1" dirty="0">
                <a:solidFill>
                  <a:schemeClr val="bg1"/>
                </a:solidFill>
                <a:latin typeface="Calibri" panose="020F0502020204030204" pitchFamily="34" charset="0"/>
                <a:ea typeface="Calibri" panose="020F0502020204030204" pitchFamily="34" charset="0"/>
                <a:cs typeface="Calibri" panose="020F0502020204030204" pitchFamily="34" charset="0"/>
              </a:rPr>
              <a:t>Introduction</a:t>
            </a:r>
          </a:p>
        </p:txBody>
      </p:sp>
      <p:sp>
        <p:nvSpPr>
          <p:cNvPr id="17" name="ZoneTexte 16">
            <a:extLst>
              <a:ext uri="{FF2B5EF4-FFF2-40B4-BE49-F238E27FC236}">
                <a16:creationId xmlns:a16="http://schemas.microsoft.com/office/drawing/2014/main" id="{9524B198-B020-F943-23F6-13C053BA10D6}"/>
              </a:ext>
            </a:extLst>
          </p:cNvPr>
          <p:cNvSpPr txBox="1"/>
          <p:nvPr/>
        </p:nvSpPr>
        <p:spPr>
          <a:xfrm>
            <a:off x="798856" y="12834970"/>
            <a:ext cx="28509363" cy="895846"/>
          </a:xfrm>
          <a:prstGeom prst="round2SameRect">
            <a:avLst/>
          </a:prstGeom>
          <a:solidFill>
            <a:schemeClr val="accent2">
              <a:lumMod val="60000"/>
              <a:lumOff val="40000"/>
            </a:schemeClr>
          </a:solidFill>
        </p:spPr>
        <p:txBody>
          <a:bodyPr wrap="square" rtlCol="0">
            <a:spAutoFit/>
          </a:bodyPr>
          <a:lstStyle>
            <a:defPPr>
              <a:defRPr lang="en-US"/>
            </a:defPPr>
            <a:lvl1pPr>
              <a:defRPr sz="5000" b="1">
                <a:solidFill>
                  <a:schemeClr val="bg1"/>
                </a:solidFill>
              </a:defRPr>
            </a:lvl1pPr>
          </a:lstStyle>
          <a:p>
            <a:pPr algn="ctr"/>
            <a:r>
              <a:rPr lang="en-GB" sz="4958" dirty="0">
                <a:latin typeface="Calibri" panose="020F0502020204030204" pitchFamily="34" charset="0"/>
                <a:ea typeface="Calibri" panose="020F0502020204030204" pitchFamily="34" charset="0"/>
                <a:cs typeface="Calibri" panose="020F0502020204030204" pitchFamily="34" charset="0"/>
              </a:rPr>
              <a:t>Methods</a:t>
            </a:r>
          </a:p>
        </p:txBody>
      </p:sp>
      <p:sp>
        <p:nvSpPr>
          <p:cNvPr id="18" name="ZoneTexte 17">
            <a:extLst>
              <a:ext uri="{FF2B5EF4-FFF2-40B4-BE49-F238E27FC236}">
                <a16:creationId xmlns:a16="http://schemas.microsoft.com/office/drawing/2014/main" id="{8A4E145A-DC72-84CF-779E-D93DEC7F2831}"/>
              </a:ext>
            </a:extLst>
          </p:cNvPr>
          <p:cNvSpPr txBox="1"/>
          <p:nvPr/>
        </p:nvSpPr>
        <p:spPr>
          <a:xfrm>
            <a:off x="836084" y="14110823"/>
            <a:ext cx="28410459" cy="6633833"/>
          </a:xfrm>
          <a:prstGeom prst="roundRect">
            <a:avLst>
              <a:gd name="adj" fmla="val 5704"/>
            </a:avLst>
          </a:prstGeom>
          <a:noFill/>
          <a:ln>
            <a:solidFill>
              <a:schemeClr val="accent2">
                <a:lumMod val="60000"/>
                <a:lumOff val="40000"/>
              </a:schemeClr>
            </a:solidFill>
          </a:ln>
        </p:spPr>
        <p:txBody>
          <a:bodyPr wrap="square" rtlCol="0">
            <a:noAutofit/>
          </a:bodyPr>
          <a:lstStyle/>
          <a:p>
            <a:endParaRPr lang="en-GB" sz="1775" dirty="0"/>
          </a:p>
        </p:txBody>
      </p:sp>
      <p:sp>
        <p:nvSpPr>
          <p:cNvPr id="20" name="ZoneTexte 19">
            <a:extLst>
              <a:ext uri="{FF2B5EF4-FFF2-40B4-BE49-F238E27FC236}">
                <a16:creationId xmlns:a16="http://schemas.microsoft.com/office/drawing/2014/main" id="{A038BF0E-F898-ACF7-05AD-6F4C26EB42F7}"/>
              </a:ext>
            </a:extLst>
          </p:cNvPr>
          <p:cNvSpPr txBox="1"/>
          <p:nvPr/>
        </p:nvSpPr>
        <p:spPr>
          <a:xfrm>
            <a:off x="1084143" y="14056441"/>
            <a:ext cx="28035348" cy="6472156"/>
          </a:xfrm>
          <a:prstGeom prst="rect">
            <a:avLst/>
          </a:prstGeom>
          <a:noFill/>
        </p:spPr>
        <p:txBody>
          <a:bodyPr wrap="square" rtlCol="0">
            <a:spAutoFit/>
          </a:bodyPr>
          <a:lstStyle/>
          <a:p>
            <a:pPr algn="just">
              <a:lnSpc>
                <a:spcPct val="150000"/>
              </a:lnSpc>
            </a:pPr>
            <a:r>
              <a:rPr lang="en-US" sz="3500" kern="100" dirty="0">
                <a:latin typeface="Calibri" panose="020F0502020204030204" pitchFamily="34" charset="0"/>
              </a:rPr>
              <a:t>The DYNAMICA study (NCT06986265) is designed to investigate the links between cachexia, gut microbiome, inflammation and uremic toxins in CKD patients under dialysis. A prospective cohort of 157 patients treated with peritoneal dialysis or hemodialysis (in-center, self-care satellite and home-based) is being established. Each patient undergoes deep phenotyping including evaluation of cachexia and body composition by bioelectrical impedance analysis and CT scan (L3), with one-year follow-up. Fecal and blood samples are collected to characterize gut microbiota, uremic toxins and inflammatory markers. Incidence of cachexia and other wasting syndromes will be compared using multiple definitions (GLIM for malnutrition, ISRNM for PEW, EWGSOP for sarcopenia, oncology-derived criteria for cachexia). Comparisons will be made between cachectic and non-cachectic patients in terms of gut microbiota, inflammatory markers, uremic toxins, dialysis dose and modality. </a:t>
            </a:r>
            <a:r>
              <a:rPr lang="en-US" sz="3500" i="1" kern="100" dirty="0">
                <a:latin typeface="Calibri" panose="020F0502020204030204" pitchFamily="34" charset="0"/>
              </a:rPr>
              <a:t>In vitro </a:t>
            </a:r>
            <a:r>
              <a:rPr lang="en-US" sz="3500" kern="100" dirty="0">
                <a:latin typeface="Calibri" panose="020F0502020204030204" pitchFamily="34" charset="0"/>
              </a:rPr>
              <a:t>experiments will assess the effects of uremic toxins on muscle cells, with </a:t>
            </a:r>
            <a:r>
              <a:rPr lang="en-US" sz="3500" i="1" kern="100" dirty="0">
                <a:latin typeface="Calibri" panose="020F0502020204030204" pitchFamily="34" charset="0"/>
              </a:rPr>
              <a:t>in vivo </a:t>
            </a:r>
            <a:r>
              <a:rPr lang="en-US" sz="3500" kern="100" dirty="0">
                <a:latin typeface="Calibri" panose="020F0502020204030204" pitchFamily="34" charset="0"/>
              </a:rPr>
              <a:t>validation through human muscle biopsies.</a:t>
            </a:r>
            <a:endParaRPr lang="fr-BE" sz="3500" kern="100" dirty="0">
              <a:latin typeface="Calibri" panose="020F0502020204030204" pitchFamily="34" charset="0"/>
            </a:endParaRPr>
          </a:p>
        </p:txBody>
      </p:sp>
      <p:sp>
        <p:nvSpPr>
          <p:cNvPr id="1045" name="ZoneTexte 1044">
            <a:extLst>
              <a:ext uri="{FF2B5EF4-FFF2-40B4-BE49-F238E27FC236}">
                <a16:creationId xmlns:a16="http://schemas.microsoft.com/office/drawing/2014/main" id="{9A8D6E16-A4F9-8B8C-6963-4D67C4C31FA0}"/>
              </a:ext>
            </a:extLst>
          </p:cNvPr>
          <p:cNvSpPr txBox="1"/>
          <p:nvPr/>
        </p:nvSpPr>
        <p:spPr>
          <a:xfrm>
            <a:off x="865463" y="37737852"/>
            <a:ext cx="28509363" cy="895846"/>
          </a:xfrm>
          <a:prstGeom prst="round2SameRect">
            <a:avLst/>
          </a:prstGeom>
          <a:solidFill>
            <a:schemeClr val="accent2">
              <a:lumMod val="60000"/>
              <a:lumOff val="40000"/>
            </a:schemeClr>
          </a:solidFill>
        </p:spPr>
        <p:txBody>
          <a:bodyPr wrap="square" rtlCol="0">
            <a:spAutoFit/>
          </a:bodyPr>
          <a:lstStyle>
            <a:defPPr>
              <a:defRPr lang="en-US"/>
            </a:defPPr>
            <a:lvl1pPr>
              <a:defRPr sz="5000" b="1">
                <a:solidFill>
                  <a:schemeClr val="bg1"/>
                </a:solidFill>
              </a:defRPr>
            </a:lvl1pPr>
          </a:lstStyle>
          <a:p>
            <a:pPr algn="ctr"/>
            <a:r>
              <a:rPr lang="en-GB" sz="4958" dirty="0">
                <a:latin typeface="Calibri" panose="020F0502020204030204" pitchFamily="34" charset="0"/>
                <a:ea typeface="Calibri" panose="020F0502020204030204" pitchFamily="34" charset="0"/>
                <a:cs typeface="Calibri" panose="020F0502020204030204" pitchFamily="34" charset="0"/>
              </a:rPr>
              <a:t>Conclusions</a:t>
            </a:r>
          </a:p>
        </p:txBody>
      </p:sp>
      <p:sp>
        <p:nvSpPr>
          <p:cNvPr id="1054" name="ZoneTexte 1053">
            <a:extLst>
              <a:ext uri="{FF2B5EF4-FFF2-40B4-BE49-F238E27FC236}">
                <a16:creationId xmlns:a16="http://schemas.microsoft.com/office/drawing/2014/main" id="{B3954987-1174-3B6F-F742-29185C531935}"/>
              </a:ext>
            </a:extLst>
          </p:cNvPr>
          <p:cNvSpPr txBox="1"/>
          <p:nvPr/>
        </p:nvSpPr>
        <p:spPr>
          <a:xfrm>
            <a:off x="865461" y="38961973"/>
            <a:ext cx="28448570" cy="2151572"/>
          </a:xfrm>
          <a:prstGeom prst="roundRect">
            <a:avLst/>
          </a:prstGeom>
          <a:noFill/>
          <a:ln>
            <a:solidFill>
              <a:schemeClr val="accent2">
                <a:lumMod val="60000"/>
                <a:lumOff val="40000"/>
              </a:schemeClr>
            </a:solidFill>
          </a:ln>
        </p:spPr>
        <p:txBody>
          <a:bodyPr wrap="square" rtlCol="0">
            <a:spAutoFit/>
          </a:bodyPr>
          <a:lstStyle/>
          <a:p>
            <a:pPr algn="just">
              <a:lnSpc>
                <a:spcPct val="150000"/>
              </a:lnSpc>
            </a:pPr>
            <a:endParaRPr lang="en-GB" sz="3966" dirty="0"/>
          </a:p>
        </p:txBody>
      </p:sp>
      <p:pic>
        <p:nvPicPr>
          <p:cNvPr id="1029" name="Picture 5" descr="Logos">
            <a:extLst>
              <a:ext uri="{FF2B5EF4-FFF2-40B4-BE49-F238E27FC236}">
                <a16:creationId xmlns:a16="http://schemas.microsoft.com/office/drawing/2014/main" id="{4ADA2FD6-4955-59DE-7342-3BAFAC0B7A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749917" y="456221"/>
            <a:ext cx="2057496" cy="1304640"/>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descr="Capture d’écran 2022-09-17 à 16.03.52.png">
            <a:extLst>
              <a:ext uri="{FF2B5EF4-FFF2-40B4-BE49-F238E27FC236}">
                <a16:creationId xmlns:a16="http://schemas.microsoft.com/office/drawing/2014/main" id="{6B1A1818-3D3A-B986-DCE9-CA1E84DB21A6}"/>
              </a:ext>
            </a:extLst>
          </p:cNvPr>
          <p:cNvPicPr>
            <a:picLocks noChangeAspect="1"/>
          </p:cNvPicPr>
          <p:nvPr/>
        </p:nvPicPr>
        <p:blipFill rotWithShape="1">
          <a:blip r:embed="rId7">
            <a:extLst>
              <a:ext uri="{28A0092B-C50C-407E-A947-70E740481C1C}">
                <a14:useLocalDpi xmlns:a14="http://schemas.microsoft.com/office/drawing/2010/main" val="0"/>
              </a:ext>
            </a:extLst>
          </a:blip>
          <a:srcRect l="5946" t="11855" r="8479" b="17526"/>
          <a:stretch/>
        </p:blipFill>
        <p:spPr>
          <a:xfrm>
            <a:off x="324408" y="219078"/>
            <a:ext cx="4175638" cy="1303104"/>
          </a:xfrm>
          <a:prstGeom prst="rect">
            <a:avLst/>
          </a:prstGeom>
        </p:spPr>
      </p:pic>
      <p:pic>
        <p:nvPicPr>
          <p:cNvPr id="32" name="Image 31" descr="Une image contenant Graphique, logo, Police, graphisme">
            <a:extLst>
              <a:ext uri="{FF2B5EF4-FFF2-40B4-BE49-F238E27FC236}">
                <a16:creationId xmlns:a16="http://schemas.microsoft.com/office/drawing/2014/main" id="{AF7CBF8E-42F5-2F53-6551-C04D621687B3}"/>
              </a:ext>
            </a:extLst>
          </p:cNvPr>
          <p:cNvPicPr>
            <a:picLocks noChangeAspect="1"/>
          </p:cNvPicPr>
          <p:nvPr/>
        </p:nvPicPr>
        <p:blipFill rotWithShape="1">
          <a:blip r:embed="rId8"/>
          <a:srcRect l="26878" t="6323" r="23979" b="10389"/>
          <a:stretch/>
        </p:blipFill>
        <p:spPr>
          <a:xfrm>
            <a:off x="27015371" y="2203715"/>
            <a:ext cx="1864914" cy="1876075"/>
          </a:xfrm>
          <a:prstGeom prst="rect">
            <a:avLst/>
          </a:prstGeom>
        </p:spPr>
      </p:pic>
      <p:pic>
        <p:nvPicPr>
          <p:cNvPr id="42" name="Image 41" descr="Une image contenant texte, capture d’écran, logiciel, Logiciel multimédia&#10;&#10;Le contenu généré par l’IA peut être incorrect.">
            <a:extLst>
              <a:ext uri="{FF2B5EF4-FFF2-40B4-BE49-F238E27FC236}">
                <a16:creationId xmlns:a16="http://schemas.microsoft.com/office/drawing/2014/main" id="{7E7511C4-BCC0-82D3-8C48-04D1CE1BB1D2}"/>
              </a:ext>
            </a:extLst>
          </p:cNvPr>
          <p:cNvPicPr>
            <a:picLocks noChangeAspect="1"/>
          </p:cNvPicPr>
          <p:nvPr/>
        </p:nvPicPr>
        <p:blipFill>
          <a:blip r:embed="rId9">
            <a:extLst>
              <a:ext uri="{28A0092B-C50C-407E-A947-70E740481C1C}">
                <a14:useLocalDpi xmlns:a14="http://schemas.microsoft.com/office/drawing/2010/main" val="0"/>
              </a:ext>
            </a:extLst>
          </a:blip>
          <a:srcRect r="2627" b="7217"/>
          <a:stretch/>
        </p:blipFill>
        <p:spPr>
          <a:xfrm>
            <a:off x="615981" y="25928985"/>
            <a:ext cx="13836649" cy="9229167"/>
          </a:xfrm>
          <a:prstGeom prst="rect">
            <a:avLst/>
          </a:prstGeom>
        </p:spPr>
      </p:pic>
      <p:sp>
        <p:nvSpPr>
          <p:cNvPr id="44" name="ZoneTexte 43">
            <a:extLst>
              <a:ext uri="{FF2B5EF4-FFF2-40B4-BE49-F238E27FC236}">
                <a16:creationId xmlns:a16="http://schemas.microsoft.com/office/drawing/2014/main" id="{6B4730ED-4362-9135-4D21-501E3DA11A84}"/>
              </a:ext>
            </a:extLst>
          </p:cNvPr>
          <p:cNvSpPr txBox="1"/>
          <p:nvPr/>
        </p:nvSpPr>
        <p:spPr>
          <a:xfrm>
            <a:off x="929297" y="41384585"/>
            <a:ext cx="28445528" cy="518819"/>
          </a:xfrm>
          <a:prstGeom prst="rect">
            <a:avLst/>
          </a:prstGeom>
          <a:noFill/>
        </p:spPr>
        <p:txBody>
          <a:bodyPr wrap="square">
            <a:spAutoFit/>
          </a:bodyPr>
          <a:lstStyle/>
          <a:p>
            <a:pPr algn="ctr"/>
            <a:r>
              <a:rPr lang="nl-NL" sz="2776" u="sng" dirty="0">
                <a:latin typeface="Calibri" panose="020F0502020204030204" pitchFamily="34" charset="0"/>
                <a:ea typeface="Calibri" panose="020F0502020204030204" pitchFamily="34" charset="0"/>
                <a:cs typeface="Calibri" panose="020F0502020204030204" pitchFamily="34" charset="0"/>
              </a:rPr>
              <a:t>Contact</a:t>
            </a:r>
            <a:r>
              <a:rPr lang="nl-NL" sz="2776" dirty="0">
                <a:latin typeface="Calibri" panose="020F0502020204030204" pitchFamily="34" charset="0"/>
                <a:ea typeface="Calibri" panose="020F0502020204030204" pitchFamily="34" charset="0"/>
                <a:cs typeface="Calibri" panose="020F0502020204030204" pitchFamily="34" charset="0"/>
              </a:rPr>
              <a:t>: </a:t>
            </a:r>
            <a:r>
              <a:rPr lang="nl-NL" sz="2776" dirty="0">
                <a:latin typeface="Calibri" panose="020F0502020204030204" pitchFamily="34" charset="0"/>
                <a:ea typeface="Calibri" panose="020F0502020204030204" pitchFamily="34" charset="0"/>
                <a:cs typeface="Calibri" panose="020F0502020204030204" pitchFamily="34" charset="0"/>
                <a:hlinkClick r:id="rId10"/>
              </a:rPr>
              <a:t>ines.dufour@saintluc.uclouvain.be</a:t>
            </a:r>
            <a:endParaRPr lang="nl-NL" sz="2776" dirty="0">
              <a:latin typeface="Calibri" panose="020F0502020204030204" pitchFamily="34" charset="0"/>
              <a:ea typeface="Calibri" panose="020F0502020204030204" pitchFamily="34" charset="0"/>
              <a:cs typeface="Calibri" panose="020F0502020204030204" pitchFamily="34" charset="0"/>
            </a:endParaRPr>
          </a:p>
        </p:txBody>
      </p:sp>
      <p:sp>
        <p:nvSpPr>
          <p:cNvPr id="47" name="ZoneTexte 46">
            <a:extLst>
              <a:ext uri="{FF2B5EF4-FFF2-40B4-BE49-F238E27FC236}">
                <a16:creationId xmlns:a16="http://schemas.microsoft.com/office/drawing/2014/main" id="{58D4FA1B-BE6A-BE49-567B-C44ABE332FC2}"/>
              </a:ext>
            </a:extLst>
          </p:cNvPr>
          <p:cNvSpPr txBox="1"/>
          <p:nvPr/>
        </p:nvSpPr>
        <p:spPr>
          <a:xfrm>
            <a:off x="638656" y="24409193"/>
            <a:ext cx="13729187" cy="610375"/>
          </a:xfrm>
          <a:prstGeom prst="rect">
            <a:avLst/>
          </a:prstGeom>
          <a:noFill/>
        </p:spPr>
        <p:txBody>
          <a:bodyPr wrap="square">
            <a:spAutoFit/>
          </a:bodyPr>
          <a:lstStyle/>
          <a:p>
            <a:pPr algn="ctr"/>
            <a:r>
              <a:rPr lang="en-GB" sz="3371" b="1" i="1" dirty="0">
                <a:latin typeface="Calibri" panose="020F0502020204030204" pitchFamily="34" charset="0"/>
                <a:ea typeface="Calibri" panose="020F0502020204030204" pitchFamily="34" charset="0"/>
                <a:cs typeface="Calibri" panose="020F0502020204030204" pitchFamily="34" charset="0"/>
              </a:rPr>
              <a:t>Figure 1 –  Protocol of the DYNAMICA study.</a:t>
            </a:r>
          </a:p>
        </p:txBody>
      </p:sp>
      <p:sp>
        <p:nvSpPr>
          <p:cNvPr id="48" name="ZoneTexte 47">
            <a:extLst>
              <a:ext uri="{FF2B5EF4-FFF2-40B4-BE49-F238E27FC236}">
                <a16:creationId xmlns:a16="http://schemas.microsoft.com/office/drawing/2014/main" id="{EB59DE2B-2201-0D92-9C6E-339F47E59630}"/>
              </a:ext>
            </a:extLst>
          </p:cNvPr>
          <p:cNvSpPr txBox="1"/>
          <p:nvPr/>
        </p:nvSpPr>
        <p:spPr>
          <a:xfrm>
            <a:off x="14734757" y="24410981"/>
            <a:ext cx="7896643" cy="1648528"/>
          </a:xfrm>
          <a:prstGeom prst="rect">
            <a:avLst/>
          </a:prstGeom>
          <a:noFill/>
        </p:spPr>
        <p:txBody>
          <a:bodyPr wrap="square">
            <a:spAutoFit/>
          </a:bodyPr>
          <a:lstStyle/>
          <a:p>
            <a:pPr algn="ctr"/>
            <a:r>
              <a:rPr lang="en-GB" sz="3371" b="1" i="1" dirty="0">
                <a:latin typeface="Calibri" panose="020F0502020204030204" pitchFamily="34" charset="0"/>
                <a:ea typeface="Calibri" panose="020F0502020204030204" pitchFamily="34" charset="0"/>
                <a:cs typeface="Calibri" panose="020F0502020204030204" pitchFamily="34" charset="0"/>
              </a:rPr>
              <a:t>Figure 2 – Overlap and distinctions between sarcopenia, malnutrition, protein-energy wasting and cachexia.</a:t>
            </a:r>
          </a:p>
        </p:txBody>
      </p:sp>
      <p:sp>
        <p:nvSpPr>
          <p:cNvPr id="54" name="ZoneTexte 53">
            <a:extLst>
              <a:ext uri="{FF2B5EF4-FFF2-40B4-BE49-F238E27FC236}">
                <a16:creationId xmlns:a16="http://schemas.microsoft.com/office/drawing/2014/main" id="{A5F51678-6D00-CB8E-DBC1-E11D57A526EC}"/>
              </a:ext>
            </a:extLst>
          </p:cNvPr>
          <p:cNvSpPr txBox="1"/>
          <p:nvPr/>
        </p:nvSpPr>
        <p:spPr>
          <a:xfrm>
            <a:off x="1337622" y="7971523"/>
            <a:ext cx="27800924" cy="4048416"/>
          </a:xfrm>
          <a:prstGeom prst="rect">
            <a:avLst/>
          </a:prstGeom>
          <a:noFill/>
        </p:spPr>
        <p:txBody>
          <a:bodyPr wrap="square" rtlCol="0">
            <a:spAutoFit/>
          </a:bodyPr>
          <a:lstStyle/>
          <a:p>
            <a:pPr algn="just">
              <a:lnSpc>
                <a:spcPct val="150000"/>
              </a:lnSpc>
            </a:pPr>
            <a:r>
              <a:rPr lang="en-US" sz="3500" kern="100" dirty="0">
                <a:latin typeface="Calibri" panose="020F0502020204030204" pitchFamily="34" charset="0"/>
              </a:rPr>
              <a:t>In patients with chronic kidney disease (CKD), several syndromes related to muscle wasting can be observed, including malnutrition, protein-energy wasting (PEW), cachexia and sarcopenia. Although these conditions share overlapping features, they differ in underlying mechanisms, diagnostic criteria and reversibility. In practice, these distinctions are often blurred, leading to inconsistent prevalence and suboptimal management. Among them, cachexia represents a particularly severe form, associated with poor outcomes. Inflammation and uremic toxins are recognized as central drivers of CKD-associated cachexia, but their interplay with the gut microbiome remains poorly understood. </a:t>
            </a:r>
            <a:endParaRPr lang="fr-BE" sz="3500" kern="100" dirty="0">
              <a:latin typeface="Calibri" panose="020F0502020204030204" pitchFamily="34" charset="0"/>
            </a:endParaRPr>
          </a:p>
        </p:txBody>
      </p:sp>
      <p:sp>
        <p:nvSpPr>
          <p:cNvPr id="55" name="ZoneTexte 54">
            <a:extLst>
              <a:ext uri="{FF2B5EF4-FFF2-40B4-BE49-F238E27FC236}">
                <a16:creationId xmlns:a16="http://schemas.microsoft.com/office/drawing/2014/main" id="{D4229588-9DE4-148E-1004-1C3323E93B3F}"/>
              </a:ext>
            </a:extLst>
          </p:cNvPr>
          <p:cNvSpPr txBox="1"/>
          <p:nvPr/>
        </p:nvSpPr>
        <p:spPr>
          <a:xfrm>
            <a:off x="1155005" y="39005158"/>
            <a:ext cx="27964486" cy="2098267"/>
          </a:xfrm>
          <a:prstGeom prst="rect">
            <a:avLst/>
          </a:prstGeom>
          <a:noFill/>
        </p:spPr>
        <p:txBody>
          <a:bodyPr wrap="square" rtlCol="0">
            <a:spAutoFit/>
          </a:bodyPr>
          <a:lstStyle/>
          <a:p>
            <a:pPr algn="just">
              <a:lnSpc>
                <a:spcPct val="150000"/>
              </a:lnSpc>
            </a:pPr>
            <a:r>
              <a:rPr lang="en-US" sz="3000" kern="100" dirty="0">
                <a:latin typeface="Calibri" panose="020F0502020204030204" pitchFamily="34" charset="0"/>
              </a:rPr>
              <a:t>This study will provide the first longitudinal evaluation of cachexia, inflammation, uremic toxins and gut microbiota in dialysis patients. By integrating clinical, biological and mechanistic approaches, DYNAMICA aims to clarify definitions and pathophysiology of CKD-associated wasting syndromes and pave the way for rationally-designed microbiome-based interventions.</a:t>
            </a:r>
            <a:endParaRPr lang="fr-BE" sz="3000" kern="100" dirty="0">
              <a:latin typeface="Calibri" panose="020F0502020204030204" pitchFamily="34" charset="0"/>
            </a:endParaRPr>
          </a:p>
        </p:txBody>
      </p:sp>
      <p:sp>
        <p:nvSpPr>
          <p:cNvPr id="5" name="ZoneTexte 4">
            <a:extLst>
              <a:ext uri="{FF2B5EF4-FFF2-40B4-BE49-F238E27FC236}">
                <a16:creationId xmlns:a16="http://schemas.microsoft.com/office/drawing/2014/main" id="{C58E6045-ED07-E770-C21F-70E20759ADCA}"/>
              </a:ext>
            </a:extLst>
          </p:cNvPr>
          <p:cNvSpPr txBox="1"/>
          <p:nvPr/>
        </p:nvSpPr>
        <p:spPr>
          <a:xfrm>
            <a:off x="836084" y="21467930"/>
            <a:ext cx="28509363" cy="895846"/>
          </a:xfrm>
          <a:prstGeom prst="round2SameRect">
            <a:avLst/>
          </a:prstGeom>
          <a:solidFill>
            <a:schemeClr val="accent2">
              <a:lumMod val="60000"/>
              <a:lumOff val="40000"/>
            </a:schemeClr>
          </a:solidFill>
        </p:spPr>
        <p:txBody>
          <a:bodyPr wrap="square" rtlCol="0">
            <a:spAutoFit/>
          </a:bodyPr>
          <a:lstStyle>
            <a:defPPr>
              <a:defRPr lang="en-US"/>
            </a:defPPr>
            <a:lvl1pPr>
              <a:defRPr sz="5000" b="1">
                <a:solidFill>
                  <a:schemeClr val="bg1"/>
                </a:solidFill>
              </a:defRPr>
            </a:lvl1pPr>
          </a:lstStyle>
          <a:p>
            <a:pPr algn="ctr"/>
            <a:r>
              <a:rPr lang="en-GB" sz="4958" dirty="0">
                <a:latin typeface="Calibri" panose="020F0502020204030204" pitchFamily="34" charset="0"/>
                <a:ea typeface="Calibri" panose="020F0502020204030204" pitchFamily="34" charset="0"/>
                <a:cs typeface="Calibri" panose="020F0502020204030204" pitchFamily="34" charset="0"/>
              </a:rPr>
              <a:t>Results</a:t>
            </a:r>
          </a:p>
        </p:txBody>
      </p:sp>
      <p:sp>
        <p:nvSpPr>
          <p:cNvPr id="8" name="ZoneTexte 7">
            <a:extLst>
              <a:ext uri="{FF2B5EF4-FFF2-40B4-BE49-F238E27FC236}">
                <a16:creationId xmlns:a16="http://schemas.microsoft.com/office/drawing/2014/main" id="{4275482C-BAF1-5E65-12B4-EDB175B5835E}"/>
              </a:ext>
            </a:extLst>
          </p:cNvPr>
          <p:cNvSpPr txBox="1"/>
          <p:nvPr/>
        </p:nvSpPr>
        <p:spPr>
          <a:xfrm>
            <a:off x="1017861" y="22742854"/>
            <a:ext cx="28442757" cy="816762"/>
          </a:xfrm>
          <a:prstGeom prst="rect">
            <a:avLst/>
          </a:prstGeom>
          <a:noFill/>
        </p:spPr>
        <p:txBody>
          <a:bodyPr wrap="square">
            <a:spAutoFit/>
          </a:bodyPr>
          <a:lstStyle/>
          <a:p>
            <a:pPr algn="just">
              <a:lnSpc>
                <a:spcPct val="150000"/>
              </a:lnSpc>
              <a:spcAft>
                <a:spcPts val="800"/>
              </a:spcAft>
              <a:buNone/>
            </a:pPr>
            <a:r>
              <a:rPr lang="en-US" sz="3500" kern="100" dirty="0">
                <a:latin typeface="Calibri" panose="020F0502020204030204" pitchFamily="34" charset="0"/>
              </a:rPr>
              <a:t>Preliminary analyses (40 patients) are presented, focusing  on definitional overlaps and discrepancies in identifying wasting syndromes. </a:t>
            </a:r>
            <a:endParaRPr lang="fr-BE" sz="3500" kern="100" dirty="0">
              <a:latin typeface="Calibri" panose="020F0502020204030204" pitchFamily="34" charset="0"/>
            </a:endParaRPr>
          </a:p>
        </p:txBody>
      </p:sp>
      <p:sp>
        <p:nvSpPr>
          <p:cNvPr id="9" name="ZoneTexte 8">
            <a:extLst>
              <a:ext uri="{FF2B5EF4-FFF2-40B4-BE49-F238E27FC236}">
                <a16:creationId xmlns:a16="http://schemas.microsoft.com/office/drawing/2014/main" id="{58AF70C8-1AE9-19F1-6E31-805A2BF013E0}"/>
              </a:ext>
            </a:extLst>
          </p:cNvPr>
          <p:cNvSpPr txBox="1"/>
          <p:nvPr/>
        </p:nvSpPr>
        <p:spPr>
          <a:xfrm>
            <a:off x="810106" y="22742854"/>
            <a:ext cx="28509363" cy="14723958"/>
          </a:xfrm>
          <a:prstGeom prst="roundRect">
            <a:avLst>
              <a:gd name="adj" fmla="val 5704"/>
            </a:avLst>
          </a:prstGeom>
          <a:noFill/>
          <a:ln>
            <a:solidFill>
              <a:schemeClr val="accent2">
                <a:lumMod val="60000"/>
                <a:lumOff val="40000"/>
              </a:schemeClr>
            </a:solidFill>
          </a:ln>
        </p:spPr>
        <p:txBody>
          <a:bodyPr wrap="square" rtlCol="0">
            <a:noAutofit/>
          </a:bodyPr>
          <a:lstStyle/>
          <a:p>
            <a:endParaRPr lang="en-GB" sz="3500" dirty="0"/>
          </a:p>
        </p:txBody>
      </p:sp>
      <p:sp>
        <p:nvSpPr>
          <p:cNvPr id="13" name="ZoneTexte 72">
            <a:extLst>
              <a:ext uri="{FF2B5EF4-FFF2-40B4-BE49-F238E27FC236}">
                <a16:creationId xmlns:a16="http://schemas.microsoft.com/office/drawing/2014/main" id="{8E2362FE-DAFA-40B5-6CF9-EACE25F0A4CB}"/>
              </a:ext>
            </a:extLst>
          </p:cNvPr>
          <p:cNvSpPr txBox="1">
            <a:spLocks noChangeArrowheads="1"/>
          </p:cNvSpPr>
          <p:nvPr/>
        </p:nvSpPr>
        <p:spPr bwMode="auto">
          <a:xfrm>
            <a:off x="10367792" y="31123666"/>
            <a:ext cx="4516733" cy="4391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3200">
                <a:solidFill>
                  <a:schemeClr val="tx1"/>
                </a:solidFill>
                <a:latin typeface="Calibri" charset="0"/>
                <a:ea typeface="ＭＳ Ｐゴシック" charset="0"/>
                <a:cs typeface="ＭＳ Ｐゴシック" charset="0"/>
              </a:defRPr>
            </a:lvl1pPr>
            <a:lvl2pPr marL="37931725" indent="-37474525">
              <a:defRPr sz="2800">
                <a:solidFill>
                  <a:schemeClr val="tx1"/>
                </a:solidFill>
                <a:latin typeface="Calibri" charset="0"/>
                <a:ea typeface="ＭＳ Ｐゴシック" charset="0"/>
              </a:defRPr>
            </a:lvl2pPr>
            <a:lvl3pPr>
              <a:defRPr sz="2400">
                <a:solidFill>
                  <a:schemeClr val="tx1"/>
                </a:solidFill>
                <a:latin typeface="Calibri" charset="0"/>
                <a:ea typeface="ヒラギノ角ゴ Pro W3" charset="0"/>
                <a:cs typeface="ヒラギノ角ゴ Pro W3" charset="0"/>
              </a:defRPr>
            </a:lvl3pPr>
            <a:lvl4pPr>
              <a:defRPr sz="2000">
                <a:solidFill>
                  <a:schemeClr val="tx1"/>
                </a:solidFill>
                <a:latin typeface="Calibri" charset="0"/>
                <a:ea typeface="ヒラギノ角ゴ Pro W3" charset="0"/>
                <a:cs typeface="ヒラギノ角ゴ Pro W3" charset="0"/>
              </a:defRPr>
            </a:lvl4pPr>
            <a:lvl5pPr>
              <a:defRPr sz="2000">
                <a:solidFill>
                  <a:schemeClr val="tx1"/>
                </a:solidFill>
                <a:latin typeface="Calibri" charset="0"/>
                <a:ea typeface="ヒラギノ角ゴ Pro W3" charset="0"/>
                <a:cs typeface="ヒラギノ角ゴ Pro W3" charset="0"/>
              </a:defRPr>
            </a:lvl5pPr>
            <a:lvl6pPr eaLnBrk="0" fontAlgn="base" hangingPunct="0">
              <a:spcAft>
                <a:spcPct val="0"/>
              </a:spcAft>
              <a:buFont typeface="Arial" charset="0"/>
              <a:buChar char="»"/>
              <a:defRPr sz="2000">
                <a:solidFill>
                  <a:schemeClr val="tx1"/>
                </a:solidFill>
                <a:latin typeface="Calibri" charset="0"/>
                <a:ea typeface="ヒラギノ角ゴ Pro W3" charset="0"/>
                <a:cs typeface="ヒラギノ角ゴ Pro W3" charset="0"/>
              </a:defRPr>
            </a:lvl6pPr>
            <a:lvl7pPr eaLnBrk="0" fontAlgn="base" hangingPunct="0">
              <a:spcAft>
                <a:spcPct val="0"/>
              </a:spcAft>
              <a:buFont typeface="Arial" charset="0"/>
              <a:buChar char="»"/>
              <a:defRPr sz="2000">
                <a:solidFill>
                  <a:schemeClr val="tx1"/>
                </a:solidFill>
                <a:latin typeface="Calibri" charset="0"/>
                <a:ea typeface="ヒラギノ角ゴ Pro W3" charset="0"/>
                <a:cs typeface="ヒラギノ角ゴ Pro W3" charset="0"/>
              </a:defRPr>
            </a:lvl7pPr>
            <a:lvl8pPr eaLnBrk="0" fontAlgn="base" hangingPunct="0">
              <a:spcAft>
                <a:spcPct val="0"/>
              </a:spcAft>
              <a:buFont typeface="Arial" charset="0"/>
              <a:buChar char="»"/>
              <a:defRPr sz="2000">
                <a:solidFill>
                  <a:schemeClr val="tx1"/>
                </a:solidFill>
                <a:latin typeface="Calibri" charset="0"/>
                <a:ea typeface="ヒラギノ角ゴ Pro W3" charset="0"/>
                <a:cs typeface="ヒラギノ角ゴ Pro W3" charset="0"/>
              </a:defRPr>
            </a:lvl8pPr>
            <a:lvl9pPr eaLnBrk="0" fontAlgn="base" hangingPunct="0">
              <a:spcAft>
                <a:spcPct val="0"/>
              </a:spcAft>
              <a:buFont typeface="Arial" charset="0"/>
              <a:buChar char="»"/>
              <a:defRPr sz="2000">
                <a:solidFill>
                  <a:schemeClr val="tx1"/>
                </a:solidFill>
                <a:latin typeface="Calibri" charset="0"/>
                <a:ea typeface="ヒラギノ角ゴ Pro W3" charset="0"/>
                <a:cs typeface="ヒラギノ角ゴ Pro W3" charset="0"/>
              </a:defRPr>
            </a:lvl9pPr>
          </a:lstStyle>
          <a:p>
            <a:endParaRPr lang="en-US" sz="1200">
              <a:latin typeface="Times New Roman" charset="0"/>
              <a:cs typeface="Times New Roman" charset="0"/>
            </a:endParaRPr>
          </a:p>
        </p:txBody>
      </p:sp>
      <p:sp>
        <p:nvSpPr>
          <p:cNvPr id="15" name="AutoShape 2">
            <a:extLst>
              <a:ext uri="{FF2B5EF4-FFF2-40B4-BE49-F238E27FC236}">
                <a16:creationId xmlns:a16="http://schemas.microsoft.com/office/drawing/2014/main" id="{7DF215F6-5F52-A44C-72F3-219A59D70402}"/>
              </a:ext>
            </a:extLst>
          </p:cNvPr>
          <p:cNvSpPr>
            <a:spLocks noChangeAspect="1" noChangeArrowheads="1"/>
          </p:cNvSpPr>
          <p:nvPr/>
        </p:nvSpPr>
        <p:spPr bwMode="auto">
          <a:xfrm>
            <a:off x="10159763" y="28739240"/>
            <a:ext cx="484549" cy="48454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BE"/>
          </a:p>
        </p:txBody>
      </p:sp>
      <p:sp>
        <p:nvSpPr>
          <p:cNvPr id="16" name="AutoShape 4">
            <a:extLst>
              <a:ext uri="{FF2B5EF4-FFF2-40B4-BE49-F238E27FC236}">
                <a16:creationId xmlns:a16="http://schemas.microsoft.com/office/drawing/2014/main" id="{3309A705-25C6-4228-0F65-D1882883843C}"/>
              </a:ext>
            </a:extLst>
          </p:cNvPr>
          <p:cNvSpPr>
            <a:spLocks noChangeAspect="1" noChangeArrowheads="1"/>
          </p:cNvSpPr>
          <p:nvPr/>
        </p:nvSpPr>
        <p:spPr bwMode="auto">
          <a:xfrm>
            <a:off x="10312163" y="28891640"/>
            <a:ext cx="484549" cy="48454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BE"/>
          </a:p>
        </p:txBody>
      </p:sp>
      <p:sp>
        <p:nvSpPr>
          <p:cNvPr id="19" name="AutoShape 4">
            <a:extLst>
              <a:ext uri="{FF2B5EF4-FFF2-40B4-BE49-F238E27FC236}">
                <a16:creationId xmlns:a16="http://schemas.microsoft.com/office/drawing/2014/main" id="{4CFB5F1A-7CE6-D3FA-51EB-1F3150F882A3}"/>
              </a:ext>
            </a:extLst>
          </p:cNvPr>
          <p:cNvSpPr>
            <a:spLocks noChangeAspect="1" noChangeArrowheads="1"/>
          </p:cNvSpPr>
          <p:nvPr/>
        </p:nvSpPr>
        <p:spPr bwMode="auto">
          <a:xfrm>
            <a:off x="10464563" y="29044040"/>
            <a:ext cx="484549" cy="48454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BE" dirty="0"/>
          </a:p>
        </p:txBody>
      </p:sp>
      <p:sp>
        <p:nvSpPr>
          <p:cNvPr id="21" name="AutoShape 4">
            <a:extLst>
              <a:ext uri="{FF2B5EF4-FFF2-40B4-BE49-F238E27FC236}">
                <a16:creationId xmlns:a16="http://schemas.microsoft.com/office/drawing/2014/main" id="{8956C82F-81FC-3412-4810-D75F91763CB8}"/>
              </a:ext>
            </a:extLst>
          </p:cNvPr>
          <p:cNvSpPr>
            <a:spLocks noChangeAspect="1" noChangeArrowheads="1"/>
          </p:cNvSpPr>
          <p:nvPr/>
        </p:nvSpPr>
        <p:spPr bwMode="auto">
          <a:xfrm>
            <a:off x="10616963" y="29196440"/>
            <a:ext cx="484549" cy="48454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BE" dirty="0"/>
          </a:p>
        </p:txBody>
      </p:sp>
      <p:sp>
        <p:nvSpPr>
          <p:cNvPr id="26" name="ZoneTexte 25">
            <a:extLst>
              <a:ext uri="{FF2B5EF4-FFF2-40B4-BE49-F238E27FC236}">
                <a16:creationId xmlns:a16="http://schemas.microsoft.com/office/drawing/2014/main" id="{C602E315-2D55-0C45-A196-9E0E75C6602A}"/>
              </a:ext>
            </a:extLst>
          </p:cNvPr>
          <p:cNvSpPr txBox="1"/>
          <p:nvPr/>
        </p:nvSpPr>
        <p:spPr>
          <a:xfrm>
            <a:off x="22848353" y="29797574"/>
            <a:ext cx="6264012" cy="2167260"/>
          </a:xfrm>
          <a:prstGeom prst="rect">
            <a:avLst/>
          </a:prstGeom>
          <a:noFill/>
        </p:spPr>
        <p:txBody>
          <a:bodyPr wrap="square">
            <a:spAutoFit/>
          </a:bodyPr>
          <a:lstStyle/>
          <a:p>
            <a:pPr algn="ctr"/>
            <a:r>
              <a:rPr lang="en-GB" sz="3371" b="1" i="1" dirty="0">
                <a:latin typeface="Calibri" panose="020F0502020204030204" pitchFamily="34" charset="0"/>
                <a:ea typeface="Calibri" panose="020F0502020204030204" pitchFamily="34" charset="0"/>
                <a:cs typeface="Calibri" panose="020F0502020204030204" pitchFamily="34" charset="0"/>
              </a:rPr>
              <a:t>Figure 4 – </a:t>
            </a:r>
            <a:r>
              <a:rPr lang="fr-BE" sz="3371" b="1" i="1" dirty="0" err="1">
                <a:latin typeface="Calibri" panose="020F0502020204030204" pitchFamily="34" charset="0"/>
                <a:ea typeface="Calibri" panose="020F0502020204030204" pitchFamily="34" charset="0"/>
                <a:cs typeface="Calibri" panose="020F0502020204030204" pitchFamily="34" charset="0"/>
              </a:rPr>
              <a:t>Venn</a:t>
            </a:r>
            <a:r>
              <a:rPr lang="fr-BE" sz="3371" b="1" i="1" dirty="0">
                <a:latin typeface="Calibri" panose="020F0502020204030204" pitchFamily="34" charset="0"/>
                <a:ea typeface="Calibri" panose="020F0502020204030204" pitchFamily="34" charset="0"/>
                <a:cs typeface="Calibri" panose="020F0502020204030204" pitchFamily="34" charset="0"/>
              </a:rPr>
              <a:t> </a:t>
            </a:r>
            <a:r>
              <a:rPr lang="fr-BE" sz="3371" b="1" i="1" dirty="0" err="1">
                <a:latin typeface="Calibri" panose="020F0502020204030204" pitchFamily="34" charset="0"/>
                <a:ea typeface="Calibri" panose="020F0502020204030204" pitchFamily="34" charset="0"/>
                <a:cs typeface="Calibri" panose="020F0502020204030204" pitchFamily="34" charset="0"/>
              </a:rPr>
              <a:t>diagram</a:t>
            </a:r>
            <a:r>
              <a:rPr lang="fr-BE" sz="3371" b="1" i="1" dirty="0">
                <a:latin typeface="Calibri" panose="020F0502020204030204" pitchFamily="34" charset="0"/>
                <a:ea typeface="Calibri" panose="020F0502020204030204" pitchFamily="34" charset="0"/>
                <a:cs typeface="Calibri" panose="020F0502020204030204" pitchFamily="34" charset="0"/>
              </a:rPr>
              <a:t> </a:t>
            </a:r>
            <a:r>
              <a:rPr lang="fr-BE" sz="3371" b="1" i="1" dirty="0" err="1">
                <a:latin typeface="Calibri" panose="020F0502020204030204" pitchFamily="34" charset="0"/>
                <a:ea typeface="Calibri" panose="020F0502020204030204" pitchFamily="34" charset="0"/>
                <a:cs typeface="Calibri" panose="020F0502020204030204" pitchFamily="34" charset="0"/>
              </a:rPr>
              <a:t>showing</a:t>
            </a:r>
            <a:r>
              <a:rPr lang="fr-BE" sz="3371" b="1" i="1" dirty="0">
                <a:latin typeface="Calibri" panose="020F0502020204030204" pitchFamily="34" charset="0"/>
                <a:ea typeface="Calibri" panose="020F0502020204030204" pitchFamily="34" charset="0"/>
                <a:cs typeface="Calibri" panose="020F0502020204030204" pitchFamily="34" charset="0"/>
              </a:rPr>
              <a:t> the </a:t>
            </a:r>
            <a:r>
              <a:rPr lang="fr-BE" sz="3371" b="1" i="1" dirty="0" err="1">
                <a:latin typeface="Calibri" panose="020F0502020204030204" pitchFamily="34" charset="0"/>
                <a:ea typeface="Calibri" panose="020F0502020204030204" pitchFamily="34" charset="0"/>
                <a:cs typeface="Calibri" panose="020F0502020204030204" pitchFamily="34" charset="0"/>
              </a:rPr>
              <a:t>overlaps</a:t>
            </a:r>
            <a:r>
              <a:rPr lang="fr-BE" sz="3371" b="1" i="1" dirty="0">
                <a:latin typeface="Calibri" panose="020F0502020204030204" pitchFamily="34" charset="0"/>
                <a:ea typeface="Calibri" panose="020F0502020204030204" pitchFamily="34" charset="0"/>
                <a:cs typeface="Calibri" panose="020F0502020204030204" pitchFamily="34" charset="0"/>
              </a:rPr>
              <a:t> </a:t>
            </a:r>
            <a:r>
              <a:rPr lang="fr-BE" sz="3371" b="1" i="1" dirty="0" err="1">
                <a:latin typeface="Calibri" panose="020F0502020204030204" pitchFamily="34" charset="0"/>
                <a:ea typeface="Calibri" panose="020F0502020204030204" pitchFamily="34" charset="0"/>
                <a:cs typeface="Calibri" panose="020F0502020204030204" pitchFamily="34" charset="0"/>
              </a:rPr>
              <a:t>between</a:t>
            </a:r>
            <a:r>
              <a:rPr lang="fr-BE" sz="3371" b="1" i="1" dirty="0">
                <a:latin typeface="Calibri" panose="020F0502020204030204" pitchFamily="34" charset="0"/>
                <a:ea typeface="Calibri" panose="020F0502020204030204" pitchFamily="34" charset="0"/>
                <a:cs typeface="Calibri" panose="020F0502020204030204" pitchFamily="34" charset="0"/>
              </a:rPr>
              <a:t> </a:t>
            </a:r>
            <a:r>
              <a:rPr lang="fr-BE" sz="3371" b="1" i="1" dirty="0" err="1">
                <a:latin typeface="Calibri" panose="020F0502020204030204" pitchFamily="34" charset="0"/>
                <a:ea typeface="Calibri" panose="020F0502020204030204" pitchFamily="34" charset="0"/>
                <a:cs typeface="Calibri" panose="020F0502020204030204" pitchFamily="34" charset="0"/>
              </a:rPr>
              <a:t>sarcopenia</a:t>
            </a:r>
            <a:r>
              <a:rPr lang="fr-BE" sz="3371" b="1" i="1" dirty="0">
                <a:latin typeface="Calibri" panose="020F0502020204030204" pitchFamily="34" charset="0"/>
                <a:ea typeface="Calibri" panose="020F0502020204030204" pitchFamily="34" charset="0"/>
                <a:cs typeface="Calibri" panose="020F0502020204030204" pitchFamily="34" charset="0"/>
              </a:rPr>
              <a:t>, PEW, malnutrition and </a:t>
            </a:r>
            <a:r>
              <a:rPr lang="fr-BE" sz="3371" b="1" i="1" dirty="0" err="1">
                <a:latin typeface="Calibri" panose="020F0502020204030204" pitchFamily="34" charset="0"/>
                <a:ea typeface="Calibri" panose="020F0502020204030204" pitchFamily="34" charset="0"/>
                <a:cs typeface="Calibri" panose="020F0502020204030204" pitchFamily="34" charset="0"/>
              </a:rPr>
              <a:t>cachexia</a:t>
            </a:r>
            <a:r>
              <a:rPr lang="fr-BE" sz="3371" b="1" i="1" dirty="0">
                <a:latin typeface="Calibri" panose="020F0502020204030204" pitchFamily="34" charset="0"/>
                <a:ea typeface="Calibri" panose="020F0502020204030204" pitchFamily="34" charset="0"/>
                <a:cs typeface="Calibri" panose="020F0502020204030204" pitchFamily="34" charset="0"/>
              </a:rPr>
              <a:t> in </a:t>
            </a:r>
            <a:r>
              <a:rPr lang="fr-BE" sz="3371" b="1" i="1" dirty="0" err="1">
                <a:latin typeface="Calibri" panose="020F0502020204030204" pitchFamily="34" charset="0"/>
                <a:ea typeface="Calibri" panose="020F0502020204030204" pitchFamily="34" charset="0"/>
                <a:cs typeface="Calibri" panose="020F0502020204030204" pitchFamily="34" charset="0"/>
              </a:rPr>
              <a:t>our</a:t>
            </a:r>
            <a:r>
              <a:rPr lang="fr-BE" sz="3371" b="1" i="1" dirty="0">
                <a:latin typeface="Calibri" panose="020F0502020204030204" pitchFamily="34" charset="0"/>
                <a:ea typeface="Calibri" panose="020F0502020204030204" pitchFamily="34" charset="0"/>
                <a:cs typeface="Calibri" panose="020F0502020204030204" pitchFamily="34" charset="0"/>
              </a:rPr>
              <a:t> </a:t>
            </a:r>
            <a:r>
              <a:rPr lang="fr-BE" sz="3371" b="1" i="1" dirty="0" err="1">
                <a:latin typeface="Calibri" panose="020F0502020204030204" pitchFamily="34" charset="0"/>
                <a:ea typeface="Calibri" panose="020F0502020204030204" pitchFamily="34" charset="0"/>
                <a:cs typeface="Calibri" panose="020F0502020204030204" pitchFamily="34" charset="0"/>
              </a:rPr>
              <a:t>dialysis</a:t>
            </a:r>
            <a:r>
              <a:rPr lang="fr-BE" sz="3371" b="1" i="1" dirty="0">
                <a:latin typeface="Calibri" panose="020F0502020204030204" pitchFamily="34" charset="0"/>
                <a:ea typeface="Calibri" panose="020F0502020204030204" pitchFamily="34" charset="0"/>
                <a:cs typeface="Calibri" panose="020F0502020204030204" pitchFamily="34" charset="0"/>
              </a:rPr>
              <a:t> patient </a:t>
            </a:r>
            <a:r>
              <a:rPr lang="fr-BE" sz="3371" b="1" i="1" dirty="0" err="1">
                <a:latin typeface="Calibri" panose="020F0502020204030204" pitchFamily="34" charset="0"/>
                <a:ea typeface="Calibri" panose="020F0502020204030204" pitchFamily="34" charset="0"/>
                <a:cs typeface="Calibri" panose="020F0502020204030204" pitchFamily="34" charset="0"/>
              </a:rPr>
              <a:t>cohort</a:t>
            </a:r>
            <a:r>
              <a:rPr lang="fr-BE" sz="3371" b="1" i="1" dirty="0">
                <a:latin typeface="Calibri" panose="020F0502020204030204" pitchFamily="34" charset="0"/>
                <a:ea typeface="Calibri" panose="020F0502020204030204" pitchFamily="34" charset="0"/>
                <a:cs typeface="Calibri" panose="020F0502020204030204" pitchFamily="34" charset="0"/>
              </a:rPr>
              <a:t>.</a:t>
            </a:r>
            <a:endParaRPr lang="en-GB" sz="3371" b="1" i="1" dirty="0">
              <a:latin typeface="Calibri" panose="020F0502020204030204" pitchFamily="34" charset="0"/>
              <a:ea typeface="Calibri" panose="020F0502020204030204" pitchFamily="34" charset="0"/>
              <a:cs typeface="Calibri" panose="020F0502020204030204" pitchFamily="34" charset="0"/>
            </a:endParaRPr>
          </a:p>
        </p:txBody>
      </p:sp>
      <p:pic>
        <p:nvPicPr>
          <p:cNvPr id="27" name="Image 26" descr="Une image contenant texte, cercle, diagramme, Police">
            <a:extLst>
              <a:ext uri="{FF2B5EF4-FFF2-40B4-BE49-F238E27FC236}">
                <a16:creationId xmlns:a16="http://schemas.microsoft.com/office/drawing/2014/main" id="{EA57CED8-63DD-9031-40CB-FE0E2F8293CF}"/>
              </a:ext>
            </a:extLst>
          </p:cNvPr>
          <p:cNvPicPr>
            <a:picLocks noChangeAspect="1"/>
          </p:cNvPicPr>
          <p:nvPr/>
        </p:nvPicPr>
        <p:blipFill>
          <a:blip r:embed="rId11"/>
          <a:srcRect l="19188" t="7406" r="19640" b="11563"/>
          <a:stretch>
            <a:fillRect/>
          </a:stretch>
        </p:blipFill>
        <p:spPr>
          <a:xfrm>
            <a:off x="23309627" y="32466365"/>
            <a:ext cx="5331615" cy="4943707"/>
          </a:xfrm>
          <a:prstGeom prst="rect">
            <a:avLst/>
          </a:prstGeom>
        </p:spPr>
      </p:pic>
      <p:sp>
        <p:nvSpPr>
          <p:cNvPr id="31" name="ZoneTexte 30">
            <a:extLst>
              <a:ext uri="{FF2B5EF4-FFF2-40B4-BE49-F238E27FC236}">
                <a16:creationId xmlns:a16="http://schemas.microsoft.com/office/drawing/2014/main" id="{9588F92D-BF02-AE4E-D6B2-0D99E9885964}"/>
              </a:ext>
            </a:extLst>
          </p:cNvPr>
          <p:cNvSpPr txBox="1"/>
          <p:nvPr/>
        </p:nvSpPr>
        <p:spPr>
          <a:xfrm>
            <a:off x="22874534" y="24300397"/>
            <a:ext cx="6264012" cy="1648528"/>
          </a:xfrm>
          <a:prstGeom prst="rect">
            <a:avLst/>
          </a:prstGeom>
          <a:noFill/>
        </p:spPr>
        <p:txBody>
          <a:bodyPr wrap="square">
            <a:spAutoFit/>
          </a:bodyPr>
          <a:lstStyle/>
          <a:p>
            <a:pPr algn="ctr"/>
            <a:r>
              <a:rPr lang="en-GB" sz="3371" b="1" i="1" dirty="0">
                <a:latin typeface="Calibri" panose="020F0502020204030204" pitchFamily="34" charset="0"/>
                <a:ea typeface="Calibri" panose="020F0502020204030204" pitchFamily="34" charset="0"/>
                <a:cs typeface="Calibri" panose="020F0502020204030204" pitchFamily="34" charset="0"/>
              </a:rPr>
              <a:t>Figure 3 – Prevalence of cachexia and other wasting syndromes depending on the definition.</a:t>
            </a:r>
          </a:p>
        </p:txBody>
      </p:sp>
      <p:graphicFrame>
        <p:nvGraphicFramePr>
          <p:cNvPr id="34" name="Objet 33">
            <a:extLst>
              <a:ext uri="{FF2B5EF4-FFF2-40B4-BE49-F238E27FC236}">
                <a16:creationId xmlns:a16="http://schemas.microsoft.com/office/drawing/2014/main" id="{FABBDFEA-C664-3D32-4672-8DE4DEFDBEBC}"/>
              </a:ext>
            </a:extLst>
          </p:cNvPr>
          <p:cNvGraphicFramePr>
            <a:graphicFrameLocks noChangeAspect="1"/>
          </p:cNvGraphicFramePr>
          <p:nvPr>
            <p:extLst>
              <p:ext uri="{D42A27DB-BD31-4B8C-83A1-F6EECF244321}">
                <p14:modId xmlns:p14="http://schemas.microsoft.com/office/powerpoint/2010/main" val="1238860153"/>
              </p:ext>
            </p:extLst>
          </p:nvPr>
        </p:nvGraphicFramePr>
        <p:xfrm>
          <a:off x="22882340" y="25915538"/>
          <a:ext cx="6248400" cy="3594100"/>
        </p:xfrm>
        <a:graphic>
          <a:graphicData uri="http://schemas.openxmlformats.org/presentationml/2006/ole">
            <mc:AlternateContent xmlns:mc="http://schemas.openxmlformats.org/markup-compatibility/2006">
              <mc:Choice xmlns:v="urn:schemas-microsoft-com:vml" Requires="v">
                <p:oleObj name="Prism 8" r:id="rId12" imgW="6247727" imgH="3594577" progId="Prism8.Document">
                  <p:embed/>
                </p:oleObj>
              </mc:Choice>
              <mc:Fallback>
                <p:oleObj name="Prism 8" r:id="rId12" imgW="6247727" imgH="3594577" progId="Prism8.Document">
                  <p:embed/>
                  <p:pic>
                    <p:nvPicPr>
                      <p:cNvPr id="34" name="Objet 33">
                        <a:extLst>
                          <a:ext uri="{FF2B5EF4-FFF2-40B4-BE49-F238E27FC236}">
                            <a16:creationId xmlns:a16="http://schemas.microsoft.com/office/drawing/2014/main" id="{FABBDFEA-C664-3D32-4672-8DE4DEFDBEBC}"/>
                          </a:ext>
                        </a:extLst>
                      </p:cNvPr>
                      <p:cNvPicPr/>
                      <p:nvPr/>
                    </p:nvPicPr>
                    <p:blipFill>
                      <a:blip r:embed="rId13"/>
                      <a:stretch>
                        <a:fillRect/>
                      </a:stretch>
                    </p:blipFill>
                    <p:spPr>
                      <a:xfrm>
                        <a:off x="22882340" y="25915538"/>
                        <a:ext cx="6248400" cy="3594100"/>
                      </a:xfrm>
                      <a:prstGeom prst="rect">
                        <a:avLst/>
                      </a:prstGeom>
                    </p:spPr>
                  </p:pic>
                </p:oleObj>
              </mc:Fallback>
            </mc:AlternateContent>
          </a:graphicData>
        </a:graphic>
      </p:graphicFrame>
      <p:graphicFrame>
        <p:nvGraphicFramePr>
          <p:cNvPr id="35" name="Tableau 34">
            <a:extLst>
              <a:ext uri="{FF2B5EF4-FFF2-40B4-BE49-F238E27FC236}">
                <a16:creationId xmlns:a16="http://schemas.microsoft.com/office/drawing/2014/main" id="{451A1E01-4A97-B3CB-6242-7199438BF795}"/>
              </a:ext>
            </a:extLst>
          </p:cNvPr>
          <p:cNvGraphicFramePr>
            <a:graphicFrameLocks noGrp="1"/>
          </p:cNvGraphicFramePr>
          <p:nvPr>
            <p:extLst>
              <p:ext uri="{D42A27DB-BD31-4B8C-83A1-F6EECF244321}">
                <p14:modId xmlns:p14="http://schemas.microsoft.com/office/powerpoint/2010/main" val="748544097"/>
              </p:ext>
            </p:extLst>
          </p:nvPr>
        </p:nvGraphicFramePr>
        <p:xfrm>
          <a:off x="27714847" y="27557186"/>
          <a:ext cx="1550751" cy="1280160"/>
        </p:xfrm>
        <a:graphic>
          <a:graphicData uri="http://schemas.openxmlformats.org/drawingml/2006/table">
            <a:tbl>
              <a:tblPr firstRow="1" bandRow="1">
                <a:tableStyleId>{2D5ABB26-0587-4C30-8999-92F81FD0307C}</a:tableStyleId>
              </a:tblPr>
              <a:tblGrid>
                <a:gridCol w="1106276">
                  <a:extLst>
                    <a:ext uri="{9D8B030D-6E8A-4147-A177-3AD203B41FA5}">
                      <a16:colId xmlns:a16="http://schemas.microsoft.com/office/drawing/2014/main" val="429566761"/>
                    </a:ext>
                  </a:extLst>
                </a:gridCol>
                <a:gridCol w="444475">
                  <a:extLst>
                    <a:ext uri="{9D8B030D-6E8A-4147-A177-3AD203B41FA5}">
                      <a16:colId xmlns:a16="http://schemas.microsoft.com/office/drawing/2014/main" val="1225048926"/>
                    </a:ext>
                  </a:extLst>
                </a:gridCol>
              </a:tblGrid>
              <a:tr h="175066">
                <a:tc>
                  <a:txBody>
                    <a:bodyPr/>
                    <a:lstStyle/>
                    <a:p>
                      <a:r>
                        <a:rPr lang="fr-FR" sz="1000" b="1" dirty="0" err="1">
                          <a:latin typeface="Calibri" panose="020F0502020204030204" pitchFamily="34" charset="0"/>
                          <a:ea typeface="Calibri" panose="020F0502020204030204" pitchFamily="34" charset="0"/>
                          <a:cs typeface="Calibri" panose="020F0502020204030204" pitchFamily="34" charset="0"/>
                        </a:rPr>
                        <a:t>Sarcopenia</a:t>
                      </a:r>
                      <a:endParaRPr lang="fr-BE" sz="1000" b="1" dirty="0">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000" b="1" dirty="0">
                          <a:latin typeface="Calibri" panose="020F0502020204030204" pitchFamily="34" charset="0"/>
                          <a:ea typeface="Calibri" panose="020F0502020204030204" pitchFamily="34" charset="0"/>
                          <a:cs typeface="Calibri" panose="020F0502020204030204" pitchFamily="34" charset="0"/>
                        </a:rPr>
                        <a:t>57%</a:t>
                      </a:r>
                      <a:endParaRPr lang="fr-BE" sz="1000" b="1" dirty="0">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9545314"/>
                  </a:ext>
                </a:extLst>
              </a:tr>
              <a:tr h="296699">
                <a:tc>
                  <a:txBody>
                    <a:bodyPr/>
                    <a:lstStyle/>
                    <a:p>
                      <a:r>
                        <a:rPr lang="fr-FR" sz="1000" b="1" dirty="0">
                          <a:latin typeface="Calibri" panose="020F0502020204030204" pitchFamily="34" charset="0"/>
                          <a:ea typeface="Calibri" panose="020F0502020204030204" pitchFamily="34" charset="0"/>
                          <a:cs typeface="Calibri" panose="020F0502020204030204" pitchFamily="34" charset="0"/>
                        </a:rPr>
                        <a:t>Malnutrition (GLIM)</a:t>
                      </a:r>
                      <a:endParaRPr lang="fr-BE" sz="1000" b="1" dirty="0">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000" b="1" dirty="0">
                          <a:latin typeface="Calibri" panose="020F0502020204030204" pitchFamily="34" charset="0"/>
                          <a:ea typeface="Calibri" panose="020F0502020204030204" pitchFamily="34" charset="0"/>
                          <a:cs typeface="Calibri" panose="020F0502020204030204" pitchFamily="34" charset="0"/>
                        </a:rPr>
                        <a:t>52%</a:t>
                      </a:r>
                      <a:endParaRPr lang="fr-BE" sz="1000" b="1" dirty="0">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01666056"/>
                  </a:ext>
                </a:extLst>
              </a:tr>
              <a:tr h="178020">
                <a:tc>
                  <a:txBody>
                    <a:bodyPr/>
                    <a:lstStyle/>
                    <a:p>
                      <a:r>
                        <a:rPr lang="fr-FR" sz="1000" b="1" dirty="0">
                          <a:latin typeface="Calibri" panose="020F0502020204030204" pitchFamily="34" charset="0"/>
                          <a:ea typeface="Calibri" panose="020F0502020204030204" pitchFamily="34" charset="0"/>
                          <a:cs typeface="Calibri" panose="020F0502020204030204" pitchFamily="34" charset="0"/>
                        </a:rPr>
                        <a:t>PEW</a:t>
                      </a:r>
                      <a:endParaRPr lang="fr-BE" sz="1000" b="1" dirty="0">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000" b="1" dirty="0">
                          <a:latin typeface="Calibri" panose="020F0502020204030204" pitchFamily="34" charset="0"/>
                          <a:ea typeface="Calibri" panose="020F0502020204030204" pitchFamily="34" charset="0"/>
                          <a:cs typeface="Calibri" panose="020F0502020204030204" pitchFamily="34" charset="0"/>
                        </a:rPr>
                        <a:t>35%</a:t>
                      </a:r>
                      <a:endParaRPr lang="fr-BE" sz="1000" b="1" dirty="0">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20023541"/>
                  </a:ext>
                </a:extLst>
              </a:tr>
              <a:tr h="296699">
                <a:tc>
                  <a:txBody>
                    <a:bodyPr/>
                    <a:lstStyle/>
                    <a:p>
                      <a:r>
                        <a:rPr lang="fr-FR" sz="1000" b="1" dirty="0" err="1">
                          <a:latin typeface="Calibri" panose="020F0502020204030204" pitchFamily="34" charset="0"/>
                          <a:ea typeface="Calibri" panose="020F0502020204030204" pitchFamily="34" charset="0"/>
                          <a:cs typeface="Calibri" panose="020F0502020204030204" pitchFamily="34" charset="0"/>
                        </a:rPr>
                        <a:t>Cachexia</a:t>
                      </a:r>
                      <a:r>
                        <a:rPr lang="fr-FR" sz="1000" b="1" dirty="0">
                          <a:latin typeface="Calibri" panose="020F0502020204030204" pitchFamily="34" charset="0"/>
                          <a:ea typeface="Calibri" panose="020F0502020204030204" pitchFamily="34" charset="0"/>
                          <a:cs typeface="Calibri" panose="020F0502020204030204" pitchFamily="34" charset="0"/>
                        </a:rPr>
                        <a:t> (</a:t>
                      </a:r>
                      <a:r>
                        <a:rPr lang="fr-FR" sz="1000" b="1" dirty="0" err="1">
                          <a:latin typeface="Calibri" panose="020F0502020204030204" pitchFamily="34" charset="0"/>
                          <a:ea typeface="Calibri" panose="020F0502020204030204" pitchFamily="34" charset="0"/>
                          <a:cs typeface="Calibri" panose="020F0502020204030204" pitchFamily="34" charset="0"/>
                        </a:rPr>
                        <a:t>Fearon</a:t>
                      </a:r>
                      <a:r>
                        <a:rPr lang="fr-FR" sz="1000" b="1" dirty="0">
                          <a:latin typeface="Calibri" panose="020F0502020204030204" pitchFamily="34" charset="0"/>
                          <a:ea typeface="Calibri" panose="020F0502020204030204" pitchFamily="34" charset="0"/>
                          <a:cs typeface="Calibri" panose="020F0502020204030204" pitchFamily="34" charset="0"/>
                        </a:rPr>
                        <a:t>)</a:t>
                      </a:r>
                      <a:endParaRPr lang="fr-BE" sz="1000" b="1" dirty="0">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000" b="1" dirty="0">
                          <a:latin typeface="Calibri" panose="020F0502020204030204" pitchFamily="34" charset="0"/>
                          <a:ea typeface="Calibri" panose="020F0502020204030204" pitchFamily="34" charset="0"/>
                          <a:cs typeface="Calibri" panose="020F0502020204030204" pitchFamily="34" charset="0"/>
                        </a:rPr>
                        <a:t>35%</a:t>
                      </a:r>
                      <a:endParaRPr lang="fr-BE" sz="1000" b="1" dirty="0">
                        <a:latin typeface="Calibri" panose="020F0502020204030204" pitchFamily="34" charset="0"/>
                        <a:ea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17750479"/>
                  </a:ext>
                </a:extLst>
              </a:tr>
            </a:tbl>
          </a:graphicData>
        </a:graphic>
      </p:graphicFrame>
    </p:spTree>
    <p:extLst>
      <p:ext uri="{BB962C8B-B14F-4D97-AF65-F5344CB8AC3E}">
        <p14:creationId xmlns:p14="http://schemas.microsoft.com/office/powerpoint/2010/main" val="3618180353"/>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1462</TotalTime>
  <Words>577</Words>
  <Application>Microsoft Office PowerPoint</Application>
  <PresentationFormat>Personnalisé</PresentationFormat>
  <Paragraphs>27</Paragraphs>
  <Slides>1</Slides>
  <Notes>0</Notes>
  <HiddenSlides>0</HiddenSlides>
  <MMClips>0</MMClips>
  <ScaleCrop>false</ScaleCrop>
  <HeadingPairs>
    <vt:vector size="8" baseType="variant">
      <vt:variant>
        <vt:lpstr>Polices utilisées</vt:lpstr>
      </vt:variant>
      <vt:variant>
        <vt:i4>5</vt:i4>
      </vt:variant>
      <vt:variant>
        <vt:lpstr>Thème</vt:lpstr>
      </vt:variant>
      <vt:variant>
        <vt:i4>1</vt:i4>
      </vt:variant>
      <vt:variant>
        <vt:lpstr>Serveurs OLE incorporés</vt:lpstr>
      </vt:variant>
      <vt:variant>
        <vt:i4>1</vt:i4>
      </vt:variant>
      <vt:variant>
        <vt:lpstr>Titres des diapositives</vt:lpstr>
      </vt:variant>
      <vt:variant>
        <vt:i4>1</vt:i4>
      </vt:variant>
    </vt:vector>
  </HeadingPairs>
  <TitlesOfParts>
    <vt:vector size="8" baseType="lpstr">
      <vt:lpstr>Aptos</vt:lpstr>
      <vt:lpstr>Aptos Display</vt:lpstr>
      <vt:lpstr>Arial</vt:lpstr>
      <vt:lpstr>Calibri</vt:lpstr>
      <vt:lpstr>Times New Roman</vt:lpstr>
      <vt:lpstr>Thème Office</vt:lpstr>
      <vt:lpstr>Prism 8</vt:lpstr>
      <vt:lpstr>Présentation PowerPoint</vt:lpstr>
    </vt:vector>
  </TitlesOfParts>
  <Company>UCLouvain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Eloïse Viera Olivera</dc:creator>
  <cp:lastModifiedBy>FAGOT Chantal</cp:lastModifiedBy>
  <cp:revision>9</cp:revision>
  <cp:lastPrinted>2025-11-22T15:33:49Z</cp:lastPrinted>
  <dcterms:created xsi:type="dcterms:W3CDTF">2025-04-23T18:08:17Z</dcterms:created>
  <dcterms:modified xsi:type="dcterms:W3CDTF">2026-02-16T08:35:37Z</dcterms:modified>
</cp:coreProperties>
</file>