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51" r:id="rId1"/>
  </p:sldMasterIdLst>
  <p:notesMasterIdLst>
    <p:notesMasterId r:id="rId27"/>
  </p:notesMasterIdLst>
  <p:sldIdLst>
    <p:sldId id="256" r:id="rId2"/>
    <p:sldId id="257" r:id="rId3"/>
    <p:sldId id="258" r:id="rId4"/>
    <p:sldId id="290" r:id="rId5"/>
    <p:sldId id="267" r:id="rId6"/>
    <p:sldId id="269" r:id="rId7"/>
    <p:sldId id="291" r:id="rId8"/>
    <p:sldId id="259" r:id="rId9"/>
    <p:sldId id="270" r:id="rId10"/>
    <p:sldId id="271" r:id="rId11"/>
    <p:sldId id="272" r:id="rId12"/>
    <p:sldId id="273" r:id="rId13"/>
    <p:sldId id="281" r:id="rId14"/>
    <p:sldId id="260" r:id="rId15"/>
    <p:sldId id="275" r:id="rId16"/>
    <p:sldId id="274" r:id="rId17"/>
    <p:sldId id="283" r:id="rId18"/>
    <p:sldId id="261" r:id="rId19"/>
    <p:sldId id="265" r:id="rId20"/>
    <p:sldId id="266" r:id="rId21"/>
    <p:sldId id="262" r:id="rId22"/>
    <p:sldId id="282" r:id="rId23"/>
    <p:sldId id="263" r:id="rId24"/>
    <p:sldId id="264" r:id="rId25"/>
    <p:sldId id="284" r:id="rId26"/>
  </p:sldIdLst>
  <p:sldSz cx="12192000" cy="6858000"/>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74" autoAdjust="0"/>
    <p:restoredTop sz="94660"/>
  </p:normalViewPr>
  <p:slideViewPr>
    <p:cSldViewPr snapToGrid="0">
      <p:cViewPr varScale="1">
        <p:scale>
          <a:sx n="72" d="100"/>
          <a:sy n="72" d="100"/>
        </p:scale>
        <p:origin x="576" y="5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51E192F2-3E69-476E-9C06-5F2076E48502}" type="datetimeFigureOut">
              <a:rPr lang="en-US" smtClean="0"/>
              <a:pPr/>
              <a:t>10/26/2017</a:t>
            </a:fld>
            <a:endParaRPr lang="en-US"/>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317BBC95-0AC5-47FC-BE60-D073F098655A}" type="slidenum">
              <a:rPr lang="en-US" smtClean="0"/>
              <a:pPr/>
              <a:t>‹N°›</a:t>
            </a:fld>
            <a:endParaRPr lang="en-US"/>
          </a:p>
        </p:txBody>
      </p:sp>
    </p:spTree>
    <p:extLst>
      <p:ext uri="{BB962C8B-B14F-4D97-AF65-F5344CB8AC3E}">
        <p14:creationId xmlns:p14="http://schemas.microsoft.com/office/powerpoint/2010/main" val="21939835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fr.eurometropolis.eu/qui-sommes-nous/14-institutions-fondatrices.html" TargetMode="External"/><Relationship Id="rId2" Type="http://schemas.openxmlformats.org/officeDocument/2006/relationships/slide" Target="../slides/slide19.xml"/><Relationship Id="rId1" Type="http://schemas.openxmlformats.org/officeDocument/2006/relationships/notesMaster" Target="../notesMasters/notesMaster1.xml"/><Relationship Id="rId6" Type="http://schemas.openxmlformats.org/officeDocument/2006/relationships/hyperlink" Target="http://fr.eurometropolis.eu/qui-sommes-nous/conference-des-maires-bourgmestres.html" TargetMode="External"/><Relationship Id="rId5" Type="http://schemas.openxmlformats.org/officeDocument/2006/relationships/hyperlink" Target="http://fr.eurometropolis.eu/qui-sommes-nous/bureau.html" TargetMode="External"/><Relationship Id="rId4" Type="http://schemas.openxmlformats.org/officeDocument/2006/relationships/hyperlink" Target="http://fr.eurometropolis.eu/qui-sommes-nous/assemblee.html"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fr.eurometropolis.eu/qui-sommes-nous/14-institutions-fondatrices.html" TargetMode="External"/><Relationship Id="rId2" Type="http://schemas.openxmlformats.org/officeDocument/2006/relationships/slide" Target="../slides/slide20.xml"/><Relationship Id="rId1" Type="http://schemas.openxmlformats.org/officeDocument/2006/relationships/notesMaster" Target="../notesMasters/notesMaster1.xml"/><Relationship Id="rId6" Type="http://schemas.openxmlformats.org/officeDocument/2006/relationships/hyperlink" Target="http://fr.eurometropolis.eu/qui-sommes-nous/conference-des-maires-bourgmestres.html" TargetMode="External"/><Relationship Id="rId5" Type="http://schemas.openxmlformats.org/officeDocument/2006/relationships/hyperlink" Target="http://fr.eurometropolis.eu/qui-sommes-nous/bureau.html" TargetMode="External"/><Relationship Id="rId4" Type="http://schemas.openxmlformats.org/officeDocument/2006/relationships/hyperlink" Target="http://fr.eurometropolis.eu/qui-sommes-nous/assemblee.html"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BE" dirty="0" smtClean="0"/>
              <a:t>N’oublie pas de me donner ton logo d’université</a:t>
            </a:r>
            <a:endParaRPr lang="en-US" dirty="0"/>
          </a:p>
        </p:txBody>
      </p:sp>
      <p:sp>
        <p:nvSpPr>
          <p:cNvPr id="4" name="Espace réservé du numéro de diapositive 3"/>
          <p:cNvSpPr>
            <a:spLocks noGrp="1"/>
          </p:cNvSpPr>
          <p:nvPr>
            <p:ph type="sldNum" sz="quarter" idx="10"/>
          </p:nvPr>
        </p:nvSpPr>
        <p:spPr/>
        <p:txBody>
          <a:bodyPr/>
          <a:lstStyle/>
          <a:p>
            <a:fld id="{317BBC95-0AC5-47FC-BE60-D073F098655A}" type="slidenum">
              <a:rPr lang="en-US" smtClean="0"/>
              <a:pPr/>
              <a:t>1</a:t>
            </a:fld>
            <a:endParaRPr lang="en-US"/>
          </a:p>
        </p:txBody>
      </p:sp>
    </p:spTree>
    <p:extLst>
      <p:ext uri="{BB962C8B-B14F-4D97-AF65-F5344CB8AC3E}">
        <p14:creationId xmlns:p14="http://schemas.microsoft.com/office/powerpoint/2010/main" val="11392188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 (e.g. a problem of economic development or a problem of pollution)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FF0000"/>
                </a:solidFill>
              </a:rPr>
              <a:t>(the constitution or the laws since the arrangement is defined by the territory or the problem – à </a:t>
            </a:r>
            <a:r>
              <a:rPr lang="en-US" dirty="0" err="1" smtClean="0">
                <a:solidFill>
                  <a:srgbClr val="FF0000"/>
                </a:solidFill>
              </a:rPr>
              <a:t>mettre</a:t>
            </a:r>
            <a:r>
              <a:rPr lang="en-US" dirty="0" smtClean="0">
                <a:solidFill>
                  <a:srgbClr val="FF0000"/>
                </a:solidFill>
              </a:rPr>
              <a:t> </a:t>
            </a:r>
            <a:r>
              <a:rPr lang="en-US" dirty="0" err="1" smtClean="0">
                <a:solidFill>
                  <a:srgbClr val="FF0000"/>
                </a:solidFill>
              </a:rPr>
              <a:t>en</a:t>
            </a:r>
            <a:r>
              <a:rPr lang="en-US" dirty="0" smtClean="0">
                <a:solidFill>
                  <a:srgbClr val="FF0000"/>
                </a:solidFill>
              </a:rPr>
              <a:t> </a:t>
            </a:r>
            <a:r>
              <a:rPr lang="en-US" dirty="0" err="1" smtClean="0">
                <a:solidFill>
                  <a:srgbClr val="FF0000"/>
                </a:solidFill>
              </a:rPr>
              <a:t>commentaire</a:t>
            </a:r>
            <a:r>
              <a:rPr lang="en-US" dirty="0" smtClean="0">
                <a:solidFill>
                  <a:srgbClr val="FF0000"/>
                </a:solidFill>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a:t>
            </a:r>
            <a:r>
              <a:rPr lang="en-US" dirty="0" smtClean="0">
                <a:solidFill>
                  <a:srgbClr val="FF0000"/>
                </a:solidFill>
              </a:rPr>
              <a:t>leading to include authorities connected with or interested in such problem or territory– à </a:t>
            </a:r>
            <a:r>
              <a:rPr lang="en-US" dirty="0" err="1" smtClean="0">
                <a:solidFill>
                  <a:srgbClr val="FF0000"/>
                </a:solidFill>
              </a:rPr>
              <a:t>mettre</a:t>
            </a:r>
            <a:r>
              <a:rPr lang="en-US" dirty="0" smtClean="0">
                <a:solidFill>
                  <a:srgbClr val="FF0000"/>
                </a:solidFill>
              </a:rPr>
              <a:t> </a:t>
            </a:r>
            <a:r>
              <a:rPr lang="en-US" dirty="0" err="1" smtClean="0">
                <a:solidFill>
                  <a:srgbClr val="FF0000"/>
                </a:solidFill>
              </a:rPr>
              <a:t>en</a:t>
            </a:r>
            <a:r>
              <a:rPr lang="en-US" dirty="0" smtClean="0">
                <a:solidFill>
                  <a:srgbClr val="FF0000"/>
                </a:solidFill>
              </a:rPr>
              <a:t> </a:t>
            </a:r>
            <a:r>
              <a:rPr lang="en-US" dirty="0" err="1" smtClean="0">
                <a:solidFill>
                  <a:srgbClr val="FF0000"/>
                </a:solidFill>
              </a:rPr>
              <a:t>commentaire</a:t>
            </a:r>
            <a:r>
              <a:rPr lang="en-US" dirty="0" smtClean="0">
                <a:solidFill>
                  <a:srgbClr val="FF0000"/>
                </a:solidFill>
              </a:rPr>
              <a:t>)</a:t>
            </a: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Espace réservé du numéro de diapositive 3"/>
          <p:cNvSpPr>
            <a:spLocks noGrp="1"/>
          </p:cNvSpPr>
          <p:nvPr>
            <p:ph type="sldNum" sz="quarter" idx="10"/>
          </p:nvPr>
        </p:nvSpPr>
        <p:spPr/>
        <p:txBody>
          <a:bodyPr/>
          <a:lstStyle/>
          <a:p>
            <a:fld id="{317BBC95-0AC5-47FC-BE60-D073F098655A}" type="slidenum">
              <a:rPr lang="en-US" smtClean="0"/>
              <a:pPr/>
              <a:t>11</a:t>
            </a:fld>
            <a:endParaRPr lang="en-US"/>
          </a:p>
        </p:txBody>
      </p:sp>
    </p:spTree>
    <p:extLst>
      <p:ext uri="{BB962C8B-B14F-4D97-AF65-F5344CB8AC3E}">
        <p14:creationId xmlns:p14="http://schemas.microsoft.com/office/powerpoint/2010/main" val="36392747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i="1" dirty="0" smtClean="0"/>
              <a:t>-</a:t>
            </a:r>
            <a:r>
              <a:rPr lang="en-US" dirty="0" smtClean="0"/>
              <a:t>How to govern? The classical way is the government, defined by institutions and official rules publicly defined and controlled</a:t>
            </a:r>
          </a:p>
          <a:p>
            <a:r>
              <a:rPr lang="en-US" dirty="0" smtClean="0">
                <a:solidFill>
                  <a:srgbClr val="FF0000"/>
                </a:solidFill>
              </a:rPr>
              <a:t>(the problem to be solved or the area to manage – à </a:t>
            </a:r>
            <a:r>
              <a:rPr lang="en-US" dirty="0" err="1" smtClean="0">
                <a:solidFill>
                  <a:srgbClr val="FF0000"/>
                </a:solidFill>
              </a:rPr>
              <a:t>mettre</a:t>
            </a:r>
            <a:r>
              <a:rPr lang="en-US" dirty="0" smtClean="0">
                <a:solidFill>
                  <a:srgbClr val="FF0000"/>
                </a:solidFill>
              </a:rPr>
              <a:t> </a:t>
            </a:r>
            <a:r>
              <a:rPr lang="en-US" dirty="0" err="1" smtClean="0">
                <a:solidFill>
                  <a:srgbClr val="FF0000"/>
                </a:solidFill>
              </a:rPr>
              <a:t>en</a:t>
            </a:r>
            <a:r>
              <a:rPr lang="en-US" dirty="0" smtClean="0">
                <a:solidFill>
                  <a:srgbClr val="FF0000"/>
                </a:solidFill>
              </a:rPr>
              <a:t> </a:t>
            </a:r>
            <a:r>
              <a:rPr lang="en-US" dirty="0" err="1" smtClean="0">
                <a:solidFill>
                  <a:srgbClr val="FF0000"/>
                </a:solidFill>
              </a:rPr>
              <a:t>commentaire</a:t>
            </a:r>
            <a:r>
              <a:rPr lang="en-US" dirty="0" smtClean="0">
                <a:solidFill>
                  <a:srgbClr val="FF0000"/>
                </a:solidFill>
              </a:rPr>
              <a:t>)</a:t>
            </a:r>
            <a:endParaRPr lang="en-US" dirty="0"/>
          </a:p>
        </p:txBody>
      </p:sp>
      <p:sp>
        <p:nvSpPr>
          <p:cNvPr id="4" name="Espace réservé du numéro de diapositive 3"/>
          <p:cNvSpPr>
            <a:spLocks noGrp="1"/>
          </p:cNvSpPr>
          <p:nvPr>
            <p:ph type="sldNum" sz="quarter" idx="10"/>
          </p:nvPr>
        </p:nvSpPr>
        <p:spPr/>
        <p:txBody>
          <a:bodyPr/>
          <a:lstStyle/>
          <a:p>
            <a:fld id="{317BBC95-0AC5-47FC-BE60-D073F098655A}" type="slidenum">
              <a:rPr lang="en-US" smtClean="0"/>
              <a:pPr/>
              <a:t>12</a:t>
            </a:fld>
            <a:endParaRPr lang="en-US"/>
          </a:p>
        </p:txBody>
      </p:sp>
    </p:spTree>
    <p:extLst>
      <p:ext uri="{BB962C8B-B14F-4D97-AF65-F5344CB8AC3E}">
        <p14:creationId xmlns:p14="http://schemas.microsoft.com/office/powerpoint/2010/main" val="28258742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smtClean="0"/>
              <a:t>E.g</a:t>
            </a:r>
            <a:r>
              <a:rPr lang="fr-BE" dirty="0" smtClean="0"/>
              <a:t>. the EGTC as a </a:t>
            </a:r>
            <a:r>
              <a:rPr lang="fr-BE" dirty="0" err="1" smtClean="0"/>
              <a:t>tailor</a:t>
            </a:r>
            <a:r>
              <a:rPr lang="fr-BE" dirty="0" smtClean="0"/>
              <a:t>-made </a:t>
            </a:r>
            <a:r>
              <a:rPr lang="fr-BE" dirty="0" err="1" smtClean="0"/>
              <a:t>tool</a:t>
            </a:r>
            <a:r>
              <a:rPr lang="fr-BE" dirty="0" smtClean="0"/>
              <a:t>, </a:t>
            </a:r>
            <a:r>
              <a:rPr lang="fr-BE" dirty="0" err="1" smtClean="0"/>
              <a:t>specific</a:t>
            </a:r>
            <a:r>
              <a:rPr lang="fr-BE" dirty="0" smtClean="0"/>
              <a:t> for </a:t>
            </a:r>
            <a:r>
              <a:rPr lang="fr-BE" dirty="0" err="1" smtClean="0"/>
              <a:t>each</a:t>
            </a:r>
            <a:r>
              <a:rPr lang="fr-BE" dirty="0" smtClean="0"/>
              <a:t> situation </a:t>
            </a:r>
            <a:r>
              <a:rPr lang="fr-BE" dirty="0" err="1" smtClean="0"/>
              <a:t>according</a:t>
            </a:r>
            <a:r>
              <a:rPr lang="fr-BE" dirty="0" smtClean="0"/>
              <a:t> to </a:t>
            </a:r>
            <a:r>
              <a:rPr lang="fr-BE" dirty="0" err="1" smtClean="0"/>
              <a:t>proper</a:t>
            </a:r>
            <a:r>
              <a:rPr lang="fr-BE" dirty="0" smtClean="0"/>
              <a:t> objectives, situations and visions. + </a:t>
            </a:r>
            <a:r>
              <a:rPr lang="fr-BE" dirty="0" err="1" smtClean="0"/>
              <a:t>Differences</a:t>
            </a:r>
            <a:r>
              <a:rPr lang="fr-BE" dirty="0" smtClean="0"/>
              <a:t> </a:t>
            </a:r>
            <a:r>
              <a:rPr lang="fr-BE" dirty="0" err="1" smtClean="0"/>
              <a:t>according</a:t>
            </a:r>
            <a:r>
              <a:rPr lang="fr-BE" dirty="0" smtClean="0"/>
              <a:t> to the border narratives</a:t>
            </a: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fr-BE" dirty="0" smtClean="0"/>
          </a:p>
          <a:p>
            <a:endParaRPr lang="en-US" dirty="0"/>
          </a:p>
        </p:txBody>
      </p:sp>
      <p:sp>
        <p:nvSpPr>
          <p:cNvPr id="4" name="Espace réservé du numéro de diapositive 3"/>
          <p:cNvSpPr>
            <a:spLocks noGrp="1"/>
          </p:cNvSpPr>
          <p:nvPr>
            <p:ph type="sldNum" sz="quarter" idx="10"/>
          </p:nvPr>
        </p:nvSpPr>
        <p:spPr/>
        <p:txBody>
          <a:bodyPr/>
          <a:lstStyle/>
          <a:p>
            <a:fld id="{317BBC95-0AC5-47FC-BE60-D073F098655A}" type="slidenum">
              <a:rPr lang="en-US" smtClean="0"/>
              <a:pPr/>
              <a:t>13</a:t>
            </a:fld>
            <a:endParaRPr lang="en-US"/>
          </a:p>
        </p:txBody>
      </p:sp>
    </p:spTree>
    <p:extLst>
      <p:ext uri="{BB962C8B-B14F-4D97-AF65-F5344CB8AC3E}">
        <p14:creationId xmlns:p14="http://schemas.microsoft.com/office/powerpoint/2010/main" val="20946886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fld id="{317BBC95-0AC5-47FC-BE60-D073F098655A}" type="slidenum">
              <a:rPr lang="en-US" smtClean="0"/>
              <a:pPr/>
              <a:t>14</a:t>
            </a:fld>
            <a:endParaRPr lang="en-US"/>
          </a:p>
        </p:txBody>
      </p:sp>
    </p:spTree>
    <p:extLst>
      <p:ext uri="{BB962C8B-B14F-4D97-AF65-F5344CB8AC3E}">
        <p14:creationId xmlns:p14="http://schemas.microsoft.com/office/powerpoint/2010/main" val="19345938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Cross border added value required in every INTERREG project (evaluation from the projects)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Voluntary operators who want to develop exchanges and common activities to be more rational, more efficient (e.g. hospitals) but very fast, legal or administrative obstacles due to the existence of the two jurisdictions</a:t>
            </a:r>
          </a:p>
          <a:p>
            <a:endParaRPr lang="en-US" dirty="0"/>
          </a:p>
        </p:txBody>
      </p:sp>
      <p:sp>
        <p:nvSpPr>
          <p:cNvPr id="4" name="Espace réservé du numéro de diapositive 3"/>
          <p:cNvSpPr>
            <a:spLocks noGrp="1"/>
          </p:cNvSpPr>
          <p:nvPr>
            <p:ph type="sldNum" sz="quarter" idx="10"/>
          </p:nvPr>
        </p:nvSpPr>
        <p:spPr/>
        <p:txBody>
          <a:bodyPr/>
          <a:lstStyle/>
          <a:p>
            <a:fld id="{317BBC95-0AC5-47FC-BE60-D073F098655A}" type="slidenum">
              <a:rPr lang="en-US" smtClean="0"/>
              <a:pPr/>
              <a:t>15</a:t>
            </a:fld>
            <a:endParaRPr lang="en-US"/>
          </a:p>
        </p:txBody>
      </p:sp>
    </p:spTree>
    <p:extLst>
      <p:ext uri="{BB962C8B-B14F-4D97-AF65-F5344CB8AC3E}">
        <p14:creationId xmlns:p14="http://schemas.microsoft.com/office/powerpoint/2010/main" val="32896686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fld id="{317BBC95-0AC5-47FC-BE60-D073F098655A}" type="slidenum">
              <a:rPr lang="en-US" smtClean="0"/>
              <a:pPr/>
              <a:t>16</a:t>
            </a:fld>
            <a:endParaRPr lang="en-US"/>
          </a:p>
        </p:txBody>
      </p:sp>
    </p:spTree>
    <p:extLst>
      <p:ext uri="{BB962C8B-B14F-4D97-AF65-F5344CB8AC3E}">
        <p14:creationId xmlns:p14="http://schemas.microsoft.com/office/powerpoint/2010/main" val="27022410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fld id="{317BBC95-0AC5-47FC-BE60-D073F098655A}" type="slidenum">
              <a:rPr lang="en-US" smtClean="0"/>
              <a:pPr/>
              <a:t>17</a:t>
            </a:fld>
            <a:endParaRPr lang="en-US"/>
          </a:p>
        </p:txBody>
      </p:sp>
    </p:spTree>
    <p:extLst>
      <p:ext uri="{BB962C8B-B14F-4D97-AF65-F5344CB8AC3E}">
        <p14:creationId xmlns:p14="http://schemas.microsoft.com/office/powerpoint/2010/main" val="32698366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fld id="{317BBC95-0AC5-47FC-BE60-D073F098655A}" type="slidenum">
              <a:rPr lang="en-US" smtClean="0"/>
              <a:pPr/>
              <a:t>18</a:t>
            </a:fld>
            <a:endParaRPr lang="en-US"/>
          </a:p>
        </p:txBody>
      </p:sp>
    </p:spTree>
    <p:extLst>
      <p:ext uri="{BB962C8B-B14F-4D97-AF65-F5344CB8AC3E}">
        <p14:creationId xmlns:p14="http://schemas.microsoft.com/office/powerpoint/2010/main" val="18201646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t>There are currently 37 ETCGs in Europe. We can distinguish between four types of group. Some act as a structure for a European network or implement a territorial cooperation project or </a:t>
            </a:r>
            <a:r>
              <a:rPr lang="en-US" dirty="0" err="1" smtClean="0"/>
              <a:t>programme</a:t>
            </a:r>
            <a:r>
              <a:rPr lang="en-US" dirty="0" smtClean="0"/>
              <a:t>. Others have a governance approach. This is the case for the Lille-Kortrijk-</a:t>
            </a:r>
            <a:r>
              <a:rPr lang="en-US" dirty="0" err="1" smtClean="0"/>
              <a:t>Tournai</a:t>
            </a:r>
            <a:r>
              <a:rPr lang="en-US" dirty="0" smtClean="0"/>
              <a:t> </a:t>
            </a:r>
            <a:r>
              <a:rPr lang="en-US" dirty="0" err="1" smtClean="0"/>
              <a:t>Eurometropolis</a:t>
            </a:r>
            <a:r>
              <a:rPr lang="en-US" dirty="0" smtClean="0"/>
              <a:t>. Indeed, its 14 members have dialogued and worked together to define and set up a system of governance which is adapted to a polycentric, tri-cultural and bi-national metropolis. </a:t>
            </a:r>
            <a:br>
              <a:rPr lang="en-US" dirty="0" smtClean="0"/>
            </a:br>
            <a:r>
              <a:rPr lang="en-US" dirty="0" smtClean="0"/>
              <a:t>With this perspective in mind, priority tasks are set. Firstly, </a:t>
            </a:r>
            <a:r>
              <a:rPr lang="en-US" dirty="0" err="1" smtClean="0"/>
              <a:t>Eurométropole</a:t>
            </a:r>
            <a:r>
              <a:rPr lang="en-US" dirty="0" smtClean="0"/>
              <a:t> is an arena for cooperation, dialogue and political debate, bringing together all the competent institutions.  Secondly, it aims to foster cross-border coherence over the whole of its territory and make the daily lives of its inhabitants as pleasant as </a:t>
            </a:r>
            <a:r>
              <a:rPr lang="en-US" dirty="0" err="1" smtClean="0"/>
              <a:t>possible.Finally</a:t>
            </a:r>
            <a:r>
              <a:rPr lang="en-US" dirty="0" smtClean="0"/>
              <a:t>, the </a:t>
            </a:r>
            <a:r>
              <a:rPr lang="en-US" dirty="0" err="1" smtClean="0"/>
              <a:t>Eurometropolis</a:t>
            </a:r>
            <a:r>
              <a:rPr lang="en-US" dirty="0" smtClean="0"/>
              <a:t> facilitates, supports and carries out cross-border projects.</a:t>
            </a:r>
            <a:endParaRPr lang="fr-BE" b="1" dirty="0" smtClean="0">
              <a:effectLst/>
            </a:endParaRPr>
          </a:p>
          <a:p>
            <a:r>
              <a:rPr lang="fr-BE" b="1" dirty="0" smtClean="0">
                <a:effectLst/>
              </a:rPr>
              <a:t>1991 </a:t>
            </a:r>
            <a:r>
              <a:rPr lang="fr-BE" dirty="0" smtClean="0"/>
              <a:t>: création de la Conférence Permanente Intercommunale Transfrontalière (COPIT). Pendant une dizaine d’années, ce groupe a constitué un lieu de débats et d’échanges qui a permis de mieux cerner le fait transfrontalier et d’apporter des pistes de définition de projets ou d’initiatives de coopération.</a:t>
            </a:r>
          </a:p>
          <a:p>
            <a:r>
              <a:rPr lang="fr-BE" b="1" dirty="0" smtClean="0">
                <a:effectLst/>
              </a:rPr>
              <a:t>22 janvier 2008</a:t>
            </a:r>
            <a:r>
              <a:rPr lang="fr-BE" dirty="0" smtClean="0"/>
              <a:t> : création de l'</a:t>
            </a:r>
            <a:r>
              <a:rPr lang="fr-BE" dirty="0" err="1" smtClean="0"/>
              <a:t>Eurométropole</a:t>
            </a:r>
            <a:r>
              <a:rPr lang="fr-BE" dirty="0" smtClean="0"/>
              <a:t> Lille-Kortrijk-Tournai par arrêté préfectoral français.</a:t>
            </a:r>
          </a:p>
          <a:p>
            <a:r>
              <a:rPr lang="fr-BE" b="1" dirty="0" smtClean="0"/>
              <a:t>Agence de l'</a:t>
            </a:r>
            <a:r>
              <a:rPr lang="fr-BE" b="1" dirty="0" err="1" smtClean="0"/>
              <a:t>Eurométropole</a:t>
            </a:r>
            <a:endParaRPr lang="fr-BE" b="1" dirty="0" smtClean="0"/>
          </a:p>
          <a:p>
            <a:r>
              <a:rPr lang="fr-BE" dirty="0" smtClean="0"/>
              <a:t>Installée à Kortrijk, en Belgique, l’équipe de l’Agence transfrontalière est chargée de faire travailler ensemble les </a:t>
            </a:r>
            <a:r>
              <a:rPr lang="fr-BE" dirty="0" smtClean="0">
                <a:hlinkClick r:id="rId3"/>
              </a:rPr>
              <a:t>14 membres de l’</a:t>
            </a:r>
            <a:r>
              <a:rPr lang="fr-BE" dirty="0" err="1" smtClean="0">
                <a:hlinkClick r:id="rId3"/>
              </a:rPr>
              <a:t>Eurométropole</a:t>
            </a:r>
            <a:r>
              <a:rPr lang="fr-BE" dirty="0" smtClean="0"/>
              <a:t>. Elle prépare et met en œuvre les décisions prises par l’</a:t>
            </a:r>
            <a:r>
              <a:rPr lang="fr-BE" dirty="0" smtClean="0">
                <a:hlinkClick r:id="rId4"/>
              </a:rPr>
              <a:t>Assemblée</a:t>
            </a:r>
            <a:r>
              <a:rPr lang="fr-BE" dirty="0" smtClean="0"/>
              <a:t> sur proposition du </a:t>
            </a:r>
            <a:r>
              <a:rPr lang="fr-BE" dirty="0" smtClean="0">
                <a:hlinkClick r:id="rId5"/>
              </a:rPr>
              <a:t>Bureau</a:t>
            </a:r>
            <a:r>
              <a:rPr lang="fr-BE" dirty="0" smtClean="0"/>
              <a:t>. Elle anime les Groupes de Travail Thématiques et organise la </a:t>
            </a:r>
            <a:r>
              <a:rPr lang="fr-BE" dirty="0" smtClean="0">
                <a:hlinkClick r:id="rId6"/>
              </a:rPr>
              <a:t>Conférence des maires et des bourgmestres</a:t>
            </a:r>
            <a:r>
              <a:rPr lang="fr-BE" dirty="0" smtClean="0"/>
              <a:t>. L'équipe assure également la réalisation des projets</a:t>
            </a:r>
          </a:p>
          <a:p>
            <a:endParaRPr lang="en-US" dirty="0"/>
          </a:p>
        </p:txBody>
      </p:sp>
      <p:sp>
        <p:nvSpPr>
          <p:cNvPr id="4" name="Espace réservé du numéro de diapositive 3"/>
          <p:cNvSpPr>
            <a:spLocks noGrp="1"/>
          </p:cNvSpPr>
          <p:nvPr>
            <p:ph type="sldNum" sz="quarter" idx="10"/>
          </p:nvPr>
        </p:nvSpPr>
        <p:spPr/>
        <p:txBody>
          <a:bodyPr/>
          <a:lstStyle/>
          <a:p>
            <a:fld id="{317BBC95-0AC5-47FC-BE60-D073F098655A}" type="slidenum">
              <a:rPr lang="en-US" smtClean="0"/>
              <a:pPr/>
              <a:t>19</a:t>
            </a:fld>
            <a:endParaRPr lang="en-US"/>
          </a:p>
        </p:txBody>
      </p:sp>
    </p:spTree>
    <p:extLst>
      <p:ext uri="{BB962C8B-B14F-4D97-AF65-F5344CB8AC3E}">
        <p14:creationId xmlns:p14="http://schemas.microsoft.com/office/powerpoint/2010/main" val="30518695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BE" b="1" dirty="0" smtClean="0">
                <a:effectLst/>
              </a:rPr>
              <a:t>1991 </a:t>
            </a:r>
            <a:r>
              <a:rPr lang="fr-BE" dirty="0" smtClean="0"/>
              <a:t>: création de la Conférence Permanente Intercommunale Transfrontalière (COPIT). Pendant une dizaine d’années, ce groupe a constitué un lieu de débats et d’échanges qui a permis de mieux cerner le fait transfrontalier et d’apporter des pistes de définition de projets ou d’initiatives de coopération.</a:t>
            </a:r>
          </a:p>
          <a:p>
            <a:r>
              <a:rPr lang="fr-BE" b="1" dirty="0" smtClean="0">
                <a:effectLst/>
              </a:rPr>
              <a:t>22 janvier 2008</a:t>
            </a:r>
            <a:r>
              <a:rPr lang="fr-BE" dirty="0" smtClean="0"/>
              <a:t> : création de l'</a:t>
            </a:r>
            <a:r>
              <a:rPr lang="fr-BE" dirty="0" err="1" smtClean="0"/>
              <a:t>Eurométropole</a:t>
            </a:r>
            <a:r>
              <a:rPr lang="fr-BE" dirty="0" smtClean="0"/>
              <a:t> Lille-Kortrijk-Tournai par arrêté préfectoral français.</a:t>
            </a:r>
          </a:p>
          <a:p>
            <a:r>
              <a:rPr lang="fr-BE" b="1" dirty="0" smtClean="0"/>
              <a:t>Agence de l'</a:t>
            </a:r>
            <a:r>
              <a:rPr lang="fr-BE" b="1" dirty="0" err="1" smtClean="0"/>
              <a:t>Eurométropole</a:t>
            </a:r>
            <a:endParaRPr lang="fr-BE" b="1" dirty="0" smtClean="0"/>
          </a:p>
          <a:p>
            <a:r>
              <a:rPr lang="fr-BE" dirty="0" smtClean="0"/>
              <a:t>Installée à Kortrijk, en Belgique, l’équipe de l’Agence transfrontalière est chargée de faire travailler ensemble les </a:t>
            </a:r>
            <a:r>
              <a:rPr lang="fr-BE" dirty="0" smtClean="0">
                <a:hlinkClick r:id="rId3"/>
              </a:rPr>
              <a:t>14 membres de l’</a:t>
            </a:r>
            <a:r>
              <a:rPr lang="fr-BE" dirty="0" err="1" smtClean="0">
                <a:hlinkClick r:id="rId3"/>
              </a:rPr>
              <a:t>Eurométropole</a:t>
            </a:r>
            <a:r>
              <a:rPr lang="fr-BE" dirty="0" smtClean="0"/>
              <a:t>. Elle prépare et met en œuvre les décisions prises par l’</a:t>
            </a:r>
            <a:r>
              <a:rPr lang="fr-BE" dirty="0" smtClean="0">
                <a:hlinkClick r:id="rId4"/>
              </a:rPr>
              <a:t>Assemblée</a:t>
            </a:r>
            <a:r>
              <a:rPr lang="fr-BE" dirty="0" smtClean="0"/>
              <a:t> sur proposition du </a:t>
            </a:r>
            <a:r>
              <a:rPr lang="fr-BE" dirty="0" smtClean="0">
                <a:hlinkClick r:id="rId5"/>
              </a:rPr>
              <a:t>Bureau</a:t>
            </a:r>
            <a:r>
              <a:rPr lang="fr-BE" dirty="0" smtClean="0"/>
              <a:t>. Elle anime les Groupes de Travail Thématiques et organise la </a:t>
            </a:r>
            <a:r>
              <a:rPr lang="fr-BE" dirty="0" smtClean="0">
                <a:hlinkClick r:id="rId6"/>
              </a:rPr>
              <a:t>Conférence des maires et des bourgmestres</a:t>
            </a:r>
            <a:r>
              <a:rPr lang="fr-BE" dirty="0" smtClean="0"/>
              <a:t>. L'équipe assure également la réalisation des projets</a:t>
            </a:r>
          </a:p>
          <a:p>
            <a:endParaRPr lang="en-US" dirty="0"/>
          </a:p>
        </p:txBody>
      </p:sp>
      <p:sp>
        <p:nvSpPr>
          <p:cNvPr id="4" name="Espace réservé du numéro de diapositive 3"/>
          <p:cNvSpPr>
            <a:spLocks noGrp="1"/>
          </p:cNvSpPr>
          <p:nvPr>
            <p:ph type="sldNum" sz="quarter" idx="10"/>
          </p:nvPr>
        </p:nvSpPr>
        <p:spPr/>
        <p:txBody>
          <a:bodyPr/>
          <a:lstStyle/>
          <a:p>
            <a:fld id="{317BBC95-0AC5-47FC-BE60-D073F098655A}" type="slidenum">
              <a:rPr lang="en-US" smtClean="0"/>
              <a:pPr/>
              <a:t>20</a:t>
            </a:fld>
            <a:endParaRPr lang="en-US"/>
          </a:p>
        </p:txBody>
      </p:sp>
    </p:spTree>
    <p:extLst>
      <p:ext uri="{BB962C8B-B14F-4D97-AF65-F5344CB8AC3E}">
        <p14:creationId xmlns:p14="http://schemas.microsoft.com/office/powerpoint/2010/main" val="1545385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fld id="{317BBC95-0AC5-47FC-BE60-D073F098655A}" type="slidenum">
              <a:rPr lang="en-US" smtClean="0"/>
              <a:pPr/>
              <a:t>2</a:t>
            </a:fld>
            <a:endParaRPr lang="en-US"/>
          </a:p>
        </p:txBody>
      </p:sp>
    </p:spTree>
    <p:extLst>
      <p:ext uri="{BB962C8B-B14F-4D97-AF65-F5344CB8AC3E}">
        <p14:creationId xmlns:p14="http://schemas.microsoft.com/office/powerpoint/2010/main" val="29570887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fld id="{317BBC95-0AC5-47FC-BE60-D073F098655A}" type="slidenum">
              <a:rPr lang="en-US" smtClean="0"/>
              <a:pPr/>
              <a:t>21</a:t>
            </a:fld>
            <a:endParaRPr lang="en-US"/>
          </a:p>
        </p:txBody>
      </p:sp>
    </p:spTree>
    <p:extLst>
      <p:ext uri="{BB962C8B-B14F-4D97-AF65-F5344CB8AC3E}">
        <p14:creationId xmlns:p14="http://schemas.microsoft.com/office/powerpoint/2010/main" val="30597533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(e.g. Hospitals Tourcoing and Mouscron) after (sometimes in parallel): how to cross the border, to build Europe</a:t>
            </a:r>
          </a:p>
          <a:p>
            <a:endParaRPr lang="en-US" dirty="0"/>
          </a:p>
        </p:txBody>
      </p:sp>
      <p:sp>
        <p:nvSpPr>
          <p:cNvPr id="4" name="Espace réservé du numéro de diapositive 3"/>
          <p:cNvSpPr>
            <a:spLocks noGrp="1"/>
          </p:cNvSpPr>
          <p:nvPr>
            <p:ph type="sldNum" sz="quarter" idx="10"/>
          </p:nvPr>
        </p:nvSpPr>
        <p:spPr/>
        <p:txBody>
          <a:bodyPr/>
          <a:lstStyle/>
          <a:p>
            <a:fld id="{317BBC95-0AC5-47FC-BE60-D073F098655A}" type="slidenum">
              <a:rPr lang="en-US" smtClean="0"/>
              <a:pPr/>
              <a:t>22</a:t>
            </a:fld>
            <a:endParaRPr lang="en-US"/>
          </a:p>
        </p:txBody>
      </p:sp>
    </p:spTree>
    <p:extLst>
      <p:ext uri="{BB962C8B-B14F-4D97-AF65-F5344CB8AC3E}">
        <p14:creationId xmlns:p14="http://schemas.microsoft.com/office/powerpoint/2010/main" val="39728407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fld id="{317BBC95-0AC5-47FC-BE60-D073F098655A}" type="slidenum">
              <a:rPr lang="en-US" smtClean="0"/>
              <a:pPr/>
              <a:t>23</a:t>
            </a:fld>
            <a:endParaRPr lang="en-US"/>
          </a:p>
        </p:txBody>
      </p:sp>
    </p:spTree>
    <p:extLst>
      <p:ext uri="{BB962C8B-B14F-4D97-AF65-F5344CB8AC3E}">
        <p14:creationId xmlns:p14="http://schemas.microsoft.com/office/powerpoint/2010/main" val="5821570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fld id="{317BBC95-0AC5-47FC-BE60-D073F098655A}" type="slidenum">
              <a:rPr lang="en-US" smtClean="0"/>
              <a:pPr/>
              <a:t>24</a:t>
            </a:fld>
            <a:endParaRPr lang="en-US"/>
          </a:p>
        </p:txBody>
      </p:sp>
    </p:spTree>
    <p:extLst>
      <p:ext uri="{BB962C8B-B14F-4D97-AF65-F5344CB8AC3E}">
        <p14:creationId xmlns:p14="http://schemas.microsoft.com/office/powerpoint/2010/main" val="11434281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fld id="{317BBC95-0AC5-47FC-BE60-D073F098655A}" type="slidenum">
              <a:rPr lang="en-US" smtClean="0"/>
              <a:pPr/>
              <a:t>25</a:t>
            </a:fld>
            <a:endParaRPr lang="en-US"/>
          </a:p>
        </p:txBody>
      </p:sp>
    </p:spTree>
    <p:extLst>
      <p:ext uri="{BB962C8B-B14F-4D97-AF65-F5344CB8AC3E}">
        <p14:creationId xmlns:p14="http://schemas.microsoft.com/office/powerpoint/2010/main" val="21257468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b="1" i="1" dirty="0" smtClean="0"/>
              <a:t>public policy, local government, political geography</a:t>
            </a:r>
            <a:endParaRPr lang="en-US" dirty="0"/>
          </a:p>
        </p:txBody>
      </p:sp>
      <p:sp>
        <p:nvSpPr>
          <p:cNvPr id="4" name="Espace réservé du numéro de diapositive 3"/>
          <p:cNvSpPr>
            <a:spLocks noGrp="1"/>
          </p:cNvSpPr>
          <p:nvPr>
            <p:ph type="sldNum" sz="quarter" idx="10"/>
          </p:nvPr>
        </p:nvSpPr>
        <p:spPr/>
        <p:txBody>
          <a:bodyPr/>
          <a:lstStyle/>
          <a:p>
            <a:fld id="{317BBC95-0AC5-47FC-BE60-D073F098655A}" type="slidenum">
              <a:rPr lang="en-US" smtClean="0"/>
              <a:pPr/>
              <a:t>3</a:t>
            </a:fld>
            <a:endParaRPr lang="en-US"/>
          </a:p>
        </p:txBody>
      </p:sp>
    </p:spTree>
    <p:extLst>
      <p:ext uri="{BB962C8B-B14F-4D97-AF65-F5344CB8AC3E}">
        <p14:creationId xmlns:p14="http://schemas.microsoft.com/office/powerpoint/2010/main" val="7854137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fld id="{317BBC95-0AC5-47FC-BE60-D073F098655A}" type="slidenum">
              <a:rPr lang="en-US" smtClean="0"/>
              <a:pPr/>
              <a:t>4</a:t>
            </a:fld>
            <a:endParaRPr lang="en-US"/>
          </a:p>
        </p:txBody>
      </p:sp>
    </p:spTree>
    <p:extLst>
      <p:ext uri="{BB962C8B-B14F-4D97-AF65-F5344CB8AC3E}">
        <p14:creationId xmlns:p14="http://schemas.microsoft.com/office/powerpoint/2010/main" val="9764549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Weber: a state is defined as a human community who requires the monopoly of the use of legal force inside a delimited territory</a:t>
            </a:r>
          </a:p>
          <a:p>
            <a:endParaRPr lang="en-US" i="1" dirty="0" smtClean="0"/>
          </a:p>
          <a:p>
            <a:r>
              <a:rPr lang="en-US" i="1" dirty="0" smtClean="0"/>
              <a:t>as a symbolic limit locating national identity and citizenship and inventing – or trying to invent - a distinction between  home affairs and foreign affairs</a:t>
            </a:r>
            <a:endParaRPr lang="en-US" dirty="0"/>
          </a:p>
        </p:txBody>
      </p:sp>
      <p:sp>
        <p:nvSpPr>
          <p:cNvPr id="4" name="Espace réservé du numéro de diapositive 3"/>
          <p:cNvSpPr>
            <a:spLocks noGrp="1"/>
          </p:cNvSpPr>
          <p:nvPr>
            <p:ph type="sldNum" sz="quarter" idx="10"/>
          </p:nvPr>
        </p:nvSpPr>
        <p:spPr/>
        <p:txBody>
          <a:bodyPr/>
          <a:lstStyle/>
          <a:p>
            <a:fld id="{317BBC95-0AC5-47FC-BE60-D073F098655A}" type="slidenum">
              <a:rPr lang="en-US" smtClean="0"/>
              <a:pPr/>
              <a:t>5</a:t>
            </a:fld>
            <a:endParaRPr lang="en-US"/>
          </a:p>
        </p:txBody>
      </p:sp>
    </p:spTree>
    <p:extLst>
      <p:ext uri="{BB962C8B-B14F-4D97-AF65-F5344CB8AC3E}">
        <p14:creationId xmlns:p14="http://schemas.microsoft.com/office/powerpoint/2010/main" val="27717482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lnSpcReduction="10000"/>
          </a:bodyPr>
          <a:lstStyle/>
          <a:p>
            <a:r>
              <a:rPr lang="en-US" dirty="0" smtClean="0">
                <a:solidFill>
                  <a:srgbClr val="008000"/>
                </a:solidFill>
              </a:rPr>
              <a:t>The boundary: </a:t>
            </a:r>
            <a:r>
              <a:rPr lang="en-US" dirty="0" err="1" smtClean="0">
                <a:solidFill>
                  <a:srgbClr val="008000"/>
                </a:solidFill>
              </a:rPr>
              <a:t>organicist</a:t>
            </a:r>
            <a:r>
              <a:rPr lang="en-US" dirty="0" smtClean="0">
                <a:solidFill>
                  <a:srgbClr val="008000"/>
                </a:solidFill>
              </a:rPr>
              <a:t> approaches developed at the end of the 19</a:t>
            </a:r>
            <a:r>
              <a:rPr lang="en-US" baseline="30000" dirty="0" smtClean="0">
                <a:solidFill>
                  <a:srgbClr val="008000"/>
                </a:solidFill>
              </a:rPr>
              <a:t>th</a:t>
            </a:r>
            <a:r>
              <a:rPr lang="en-US" dirty="0" smtClean="0">
                <a:solidFill>
                  <a:srgbClr val="008000"/>
                </a:solidFill>
              </a:rPr>
              <a:t> and the first part of the 20</a:t>
            </a:r>
            <a:r>
              <a:rPr lang="en-US" baseline="30000" dirty="0" smtClean="0">
                <a:solidFill>
                  <a:srgbClr val="008000"/>
                </a:solidFill>
              </a:rPr>
              <a:t>th</a:t>
            </a:r>
            <a:r>
              <a:rPr lang="en-US" dirty="0" smtClean="0">
                <a:solidFill>
                  <a:srgbClr val="008000"/>
                </a:solidFill>
              </a:rPr>
              <a:t> C.</a:t>
            </a:r>
          </a:p>
          <a:p>
            <a:pPr lvl="1">
              <a:buFontTx/>
              <a:buChar char="-"/>
            </a:pPr>
            <a:r>
              <a:rPr lang="en-US" dirty="0" smtClean="0">
                <a:solidFill>
                  <a:srgbClr val="008000"/>
                </a:solidFill>
              </a:rPr>
              <a:t> A natural limit</a:t>
            </a:r>
            <a:r>
              <a:rPr lang="fr-FR" baseline="0" dirty="0" smtClean="0">
                <a:solidFill>
                  <a:schemeClr val="tx1"/>
                </a:solidFill>
              </a:rPr>
              <a:t>:  the </a:t>
            </a:r>
            <a:r>
              <a:rPr lang="fr-FR" baseline="0" dirty="0" err="1" smtClean="0">
                <a:solidFill>
                  <a:schemeClr val="tx1"/>
                </a:solidFill>
              </a:rPr>
              <a:t>physical</a:t>
            </a:r>
            <a:r>
              <a:rPr lang="fr-FR" baseline="0" dirty="0" smtClean="0">
                <a:solidFill>
                  <a:schemeClr val="tx1"/>
                </a:solidFill>
              </a:rPr>
              <a:t> </a:t>
            </a:r>
            <a:r>
              <a:rPr lang="fr-FR" baseline="0" dirty="0" err="1" smtClean="0">
                <a:solidFill>
                  <a:schemeClr val="tx1"/>
                </a:solidFill>
              </a:rPr>
              <a:t>space</a:t>
            </a:r>
            <a:r>
              <a:rPr lang="fr-FR" baseline="0" dirty="0" smtClean="0">
                <a:solidFill>
                  <a:schemeClr val="tx1"/>
                </a:solidFill>
              </a:rPr>
              <a:t> as a obstacle (</a:t>
            </a:r>
            <a:r>
              <a:rPr lang="fr-FR" baseline="0" dirty="0" err="1" smtClean="0">
                <a:solidFill>
                  <a:schemeClr val="tx1"/>
                </a:solidFill>
              </a:rPr>
              <a:t>mountain</a:t>
            </a:r>
            <a:r>
              <a:rPr lang="fr-FR" baseline="0" dirty="0" smtClean="0">
                <a:solidFill>
                  <a:schemeClr val="tx1"/>
                </a:solidFill>
              </a:rPr>
              <a:t>, river, etc.) : a </a:t>
            </a:r>
            <a:r>
              <a:rPr lang="fr-FR" baseline="0" dirty="0" err="1" smtClean="0">
                <a:solidFill>
                  <a:schemeClr val="tx1"/>
                </a:solidFill>
              </a:rPr>
              <a:t>separation</a:t>
            </a:r>
            <a:r>
              <a:rPr lang="fr-FR" baseline="0" dirty="0" smtClean="0">
                <a:solidFill>
                  <a:schemeClr val="tx1"/>
                </a:solidFill>
              </a:rPr>
              <a:t> </a:t>
            </a:r>
            <a:r>
              <a:rPr lang="fr-FR" baseline="0" dirty="0" err="1" smtClean="0">
                <a:solidFill>
                  <a:schemeClr val="tx1"/>
                </a:solidFill>
              </a:rPr>
              <a:t>based</a:t>
            </a:r>
            <a:r>
              <a:rPr lang="fr-FR" baseline="0" dirty="0" smtClean="0">
                <a:solidFill>
                  <a:schemeClr val="tx1"/>
                </a:solidFill>
              </a:rPr>
              <a:t> on a </a:t>
            </a:r>
            <a:r>
              <a:rPr lang="fr-FR" baseline="0" dirty="0" err="1" smtClean="0">
                <a:solidFill>
                  <a:schemeClr val="tx1"/>
                </a:solidFill>
              </a:rPr>
              <a:t>higher</a:t>
            </a:r>
            <a:r>
              <a:rPr lang="fr-FR" baseline="0" dirty="0" smtClean="0">
                <a:solidFill>
                  <a:schemeClr val="tx1"/>
                </a:solidFill>
              </a:rPr>
              <a:t> </a:t>
            </a:r>
            <a:r>
              <a:rPr lang="fr-FR" baseline="0" dirty="0" err="1" smtClean="0">
                <a:solidFill>
                  <a:schemeClr val="tx1"/>
                </a:solidFill>
              </a:rPr>
              <a:t>order</a:t>
            </a:r>
            <a:r>
              <a:rPr lang="fr-FR" baseline="0" dirty="0" smtClean="0">
                <a:solidFill>
                  <a:schemeClr val="tx1"/>
                </a:solidFill>
              </a:rPr>
              <a:t> (</a:t>
            </a:r>
            <a:r>
              <a:rPr lang="fr-FR" baseline="0" dirty="0" err="1" smtClean="0">
                <a:solidFill>
                  <a:schemeClr val="tx1"/>
                </a:solidFill>
              </a:rPr>
              <a:t>God</a:t>
            </a:r>
            <a:r>
              <a:rPr lang="fr-FR" baseline="0" dirty="0" smtClean="0">
                <a:solidFill>
                  <a:schemeClr val="tx1"/>
                </a:solidFill>
              </a:rPr>
              <a:t>)!</a:t>
            </a:r>
          </a:p>
          <a:p>
            <a:pPr lvl="1">
              <a:buFontTx/>
              <a:buChar char="-"/>
            </a:pPr>
            <a:r>
              <a:rPr lang="fr-FR" baseline="0" dirty="0" smtClean="0">
                <a:solidFill>
                  <a:schemeClr val="tx1"/>
                </a:solidFill>
              </a:rPr>
              <a:t> A </a:t>
            </a:r>
            <a:r>
              <a:rPr lang="fr-FR" baseline="0" dirty="0" err="1" smtClean="0">
                <a:solidFill>
                  <a:schemeClr val="tx1"/>
                </a:solidFill>
              </a:rPr>
              <a:t>moving</a:t>
            </a:r>
            <a:r>
              <a:rPr lang="fr-FR" baseline="0" dirty="0" smtClean="0">
                <a:solidFill>
                  <a:schemeClr val="tx1"/>
                </a:solidFill>
              </a:rPr>
              <a:t> line: the </a:t>
            </a:r>
            <a:r>
              <a:rPr lang="fr-FR" baseline="0" dirty="0" err="1" smtClean="0">
                <a:solidFill>
                  <a:schemeClr val="tx1"/>
                </a:solidFill>
              </a:rPr>
              <a:t>frontier</a:t>
            </a:r>
            <a:r>
              <a:rPr lang="fr-FR" baseline="0" dirty="0" smtClean="0">
                <a:solidFill>
                  <a:schemeClr val="tx1"/>
                </a:solidFill>
              </a:rPr>
              <a:t> as a line </a:t>
            </a:r>
            <a:r>
              <a:rPr lang="fr-FR" baseline="0" dirty="0" err="1" smtClean="0">
                <a:solidFill>
                  <a:schemeClr val="tx1"/>
                </a:solidFill>
              </a:rPr>
              <a:t>symbolising</a:t>
            </a:r>
            <a:r>
              <a:rPr lang="fr-FR" baseline="0" dirty="0" smtClean="0">
                <a:solidFill>
                  <a:schemeClr val="tx1"/>
                </a:solidFill>
              </a:rPr>
              <a:t> the </a:t>
            </a:r>
            <a:r>
              <a:rPr lang="fr-FR" baseline="0" dirty="0" err="1" smtClean="0">
                <a:solidFill>
                  <a:schemeClr val="tx1"/>
                </a:solidFill>
              </a:rPr>
              <a:t>progress</a:t>
            </a:r>
            <a:r>
              <a:rPr lang="fr-FR" baseline="0" dirty="0" smtClean="0">
                <a:solidFill>
                  <a:schemeClr val="tx1"/>
                </a:solidFill>
              </a:rPr>
              <a:t> of civilisation</a:t>
            </a:r>
          </a:p>
          <a:p>
            <a:pPr lvl="1">
              <a:buFontTx/>
              <a:buChar char="-"/>
            </a:pPr>
            <a:r>
              <a:rPr lang="fr-FR" baseline="0" dirty="0" smtClean="0">
                <a:solidFill>
                  <a:schemeClr val="tx1"/>
                </a:solidFill>
              </a:rPr>
              <a:t> A </a:t>
            </a:r>
            <a:r>
              <a:rPr lang="fr-FR" baseline="0" dirty="0" err="1" smtClean="0">
                <a:solidFill>
                  <a:schemeClr val="tx1"/>
                </a:solidFill>
              </a:rPr>
              <a:t>moving</a:t>
            </a:r>
            <a:r>
              <a:rPr lang="fr-FR" baseline="0" dirty="0" smtClean="0">
                <a:solidFill>
                  <a:schemeClr val="tx1"/>
                </a:solidFill>
              </a:rPr>
              <a:t> line: a line </a:t>
            </a:r>
            <a:r>
              <a:rPr lang="fr-FR" baseline="0" dirty="0" err="1" smtClean="0">
                <a:solidFill>
                  <a:schemeClr val="tx1"/>
                </a:solidFill>
              </a:rPr>
              <a:t>moving</a:t>
            </a:r>
            <a:r>
              <a:rPr lang="fr-FR" baseline="0" dirty="0" smtClean="0">
                <a:solidFill>
                  <a:schemeClr val="tx1"/>
                </a:solidFill>
              </a:rPr>
              <a:t> </a:t>
            </a:r>
            <a:r>
              <a:rPr lang="fr-FR" baseline="0" dirty="0" err="1" smtClean="0">
                <a:solidFill>
                  <a:schemeClr val="tx1"/>
                </a:solidFill>
              </a:rPr>
              <a:t>trhough</a:t>
            </a:r>
            <a:r>
              <a:rPr lang="fr-FR" baseline="0" dirty="0" smtClean="0">
                <a:solidFill>
                  <a:schemeClr val="tx1"/>
                </a:solidFill>
              </a:rPr>
              <a:t> the relations of power </a:t>
            </a:r>
            <a:r>
              <a:rPr lang="fr-FR" baseline="0" dirty="0" err="1" smtClean="0">
                <a:solidFill>
                  <a:schemeClr val="tx1"/>
                </a:solidFill>
              </a:rPr>
              <a:t>between</a:t>
            </a:r>
            <a:r>
              <a:rPr lang="fr-FR" baseline="0" dirty="0" smtClean="0">
                <a:solidFill>
                  <a:schemeClr val="tx1"/>
                </a:solidFill>
              </a:rPr>
              <a:t> States</a:t>
            </a:r>
          </a:p>
          <a:p>
            <a:r>
              <a:rPr lang="en-US" dirty="0" smtClean="0">
                <a:solidFill>
                  <a:srgbClr val="008000"/>
                </a:solidFill>
              </a:rPr>
              <a:t>The border: functional approaches</a:t>
            </a:r>
          </a:p>
          <a:p>
            <a:pPr lvl="1">
              <a:buFontTx/>
              <a:buChar char="-"/>
            </a:pPr>
            <a:r>
              <a:rPr lang="en-US" dirty="0" smtClean="0">
                <a:solidFill>
                  <a:srgbClr val="008000"/>
                </a:solidFill>
              </a:rPr>
              <a:t>Searching the good limit (De </a:t>
            </a:r>
            <a:r>
              <a:rPr lang="en-US" dirty="0" err="1" smtClean="0">
                <a:solidFill>
                  <a:srgbClr val="008000"/>
                </a:solidFill>
              </a:rPr>
              <a:t>Martonne</a:t>
            </a:r>
            <a:r>
              <a:rPr lang="en-US" dirty="0" smtClean="0">
                <a:solidFill>
                  <a:srgbClr val="008000"/>
                </a:solidFill>
              </a:rPr>
              <a:t>, 1920) : after WWI, </a:t>
            </a:r>
            <a:r>
              <a:rPr lang="en-US" dirty="0" err="1" smtClean="0">
                <a:solidFill>
                  <a:srgbClr val="008000"/>
                </a:solidFill>
              </a:rPr>
              <a:t>lookin</a:t>
            </a:r>
            <a:r>
              <a:rPr lang="en-US" dirty="0" smtClean="0">
                <a:solidFill>
                  <a:srgbClr val="008000"/>
                </a:solidFill>
              </a:rPr>
              <a:t> for a clear</a:t>
            </a:r>
            <a:r>
              <a:rPr lang="en-US" baseline="0" dirty="0" smtClean="0">
                <a:solidFill>
                  <a:srgbClr val="008000"/>
                </a:solidFill>
              </a:rPr>
              <a:t> line of separation between States in Eastern Europe</a:t>
            </a:r>
          </a:p>
          <a:p>
            <a:pPr lvl="1">
              <a:buFontTx/>
              <a:buChar char="-"/>
            </a:pPr>
            <a:r>
              <a:rPr lang="en-US" baseline="0" dirty="0" smtClean="0">
                <a:solidFill>
                  <a:srgbClr val="008000"/>
                </a:solidFill>
              </a:rPr>
              <a:t> </a:t>
            </a:r>
            <a:r>
              <a:rPr lang="en-US" dirty="0" smtClean="0">
                <a:solidFill>
                  <a:srgbClr val="008000"/>
                </a:solidFill>
              </a:rPr>
              <a:t>The limit of the power of the State (Hartshorne, 1950). He</a:t>
            </a:r>
            <a:r>
              <a:rPr lang="en-US" baseline="0" dirty="0" smtClean="0">
                <a:solidFill>
                  <a:srgbClr val="008000"/>
                </a:solidFill>
              </a:rPr>
              <a:t> criticized the </a:t>
            </a:r>
            <a:r>
              <a:rPr lang="en-US" baseline="0" dirty="0" err="1" smtClean="0">
                <a:solidFill>
                  <a:srgbClr val="008000"/>
                </a:solidFill>
              </a:rPr>
              <a:t>organicist</a:t>
            </a:r>
            <a:r>
              <a:rPr lang="en-US" baseline="0" dirty="0" smtClean="0">
                <a:solidFill>
                  <a:srgbClr val="008000"/>
                </a:solidFill>
              </a:rPr>
              <a:t> approach of </a:t>
            </a:r>
            <a:r>
              <a:rPr lang="en-US" baseline="0" dirty="0" err="1" smtClean="0">
                <a:solidFill>
                  <a:srgbClr val="008000"/>
                </a:solidFill>
              </a:rPr>
              <a:t>Ratzel</a:t>
            </a:r>
            <a:r>
              <a:rPr lang="en-US" baseline="0" dirty="0" smtClean="0">
                <a:solidFill>
                  <a:srgbClr val="008000"/>
                </a:solidFill>
              </a:rPr>
              <a:t> and proposed a rational way to </a:t>
            </a:r>
            <a:r>
              <a:rPr lang="en-US" baseline="0" dirty="0" err="1" smtClean="0">
                <a:solidFill>
                  <a:srgbClr val="008000"/>
                </a:solidFill>
              </a:rPr>
              <a:t>analysing</a:t>
            </a:r>
            <a:r>
              <a:rPr lang="en-US" baseline="0" dirty="0" smtClean="0">
                <a:solidFill>
                  <a:srgbClr val="008000"/>
                </a:solidFill>
              </a:rPr>
              <a:t> the border (with a typology)</a:t>
            </a:r>
          </a:p>
          <a:p>
            <a:pPr lvl="1">
              <a:buFontTx/>
              <a:buChar char="-"/>
            </a:pPr>
            <a:r>
              <a:rPr lang="en-US" baseline="0" dirty="0" smtClean="0">
                <a:solidFill>
                  <a:srgbClr val="008000"/>
                </a:solidFill>
              </a:rPr>
              <a:t> The border is not only a line of separation. On each side of the border, spaces are influenced by the location of this latter. The cross-border interactions are influencing the border territories which are identified as different from the other parts of the national territory</a:t>
            </a:r>
          </a:p>
          <a:p>
            <a:pPr marL="457200" marR="0" lvl="1" indent="0" algn="l" defTabSz="914400" rtl="0" eaLnBrk="1" fontAlgn="auto" latinLnBrk="0" hangingPunct="1">
              <a:lnSpc>
                <a:spcPct val="100000"/>
              </a:lnSpc>
              <a:spcBef>
                <a:spcPts val="0"/>
              </a:spcBef>
              <a:spcAft>
                <a:spcPts val="0"/>
              </a:spcAft>
              <a:buClrTx/>
              <a:buSzTx/>
              <a:buFontTx/>
              <a:buChar char="-"/>
              <a:tabLst/>
              <a:defRPr/>
            </a:pPr>
            <a:r>
              <a:rPr lang="en-US" dirty="0" smtClean="0">
                <a:solidFill>
                  <a:srgbClr val="008000"/>
                </a:solidFill>
              </a:rPr>
              <a:t>Scales: representation and practices on the border depends on distance (</a:t>
            </a:r>
            <a:r>
              <a:rPr lang="en-US" dirty="0" err="1" smtClean="0">
                <a:solidFill>
                  <a:srgbClr val="008000"/>
                </a:solidFill>
              </a:rPr>
              <a:t>Gottman</a:t>
            </a:r>
            <a:r>
              <a:rPr lang="en-US" dirty="0" smtClean="0">
                <a:solidFill>
                  <a:srgbClr val="008000"/>
                </a:solidFill>
              </a:rPr>
              <a:t>, ibid).</a:t>
            </a:r>
            <a:r>
              <a:rPr lang="en-US" baseline="0" dirty="0" smtClean="0">
                <a:solidFill>
                  <a:srgbClr val="008000"/>
                </a:solidFill>
              </a:rPr>
              <a:t> The actors close to the border are sometimes more into Cross-border relations and the State by control?</a:t>
            </a:r>
          </a:p>
          <a:p>
            <a:pPr marL="457200" marR="0" lvl="1" indent="0" algn="l" defTabSz="914400" rtl="0" eaLnBrk="1" fontAlgn="auto" latinLnBrk="0" hangingPunct="1">
              <a:lnSpc>
                <a:spcPct val="100000"/>
              </a:lnSpc>
              <a:spcBef>
                <a:spcPts val="0"/>
              </a:spcBef>
              <a:spcAft>
                <a:spcPts val="0"/>
              </a:spcAft>
              <a:buClrTx/>
              <a:buSzTx/>
              <a:buFontTx/>
              <a:buChar char="-"/>
              <a:tabLst/>
              <a:defRPr/>
            </a:pPr>
            <a:r>
              <a:rPr lang="en-US" dirty="0" smtClean="0">
                <a:solidFill>
                  <a:srgbClr val="008000"/>
                </a:solidFill>
              </a:rPr>
              <a:t> An ambivalent line: separation and interactions (</a:t>
            </a:r>
            <a:r>
              <a:rPr lang="en-US" dirty="0" err="1" smtClean="0">
                <a:solidFill>
                  <a:srgbClr val="008000"/>
                </a:solidFill>
              </a:rPr>
              <a:t>Guichonnet</a:t>
            </a:r>
            <a:r>
              <a:rPr lang="en-US" dirty="0" smtClean="0">
                <a:solidFill>
                  <a:srgbClr val="008000"/>
                </a:solidFill>
              </a:rPr>
              <a:t>, </a:t>
            </a:r>
            <a:r>
              <a:rPr lang="en-US" dirty="0" err="1" smtClean="0">
                <a:solidFill>
                  <a:srgbClr val="008000"/>
                </a:solidFill>
              </a:rPr>
              <a:t>Raffestin</a:t>
            </a:r>
            <a:r>
              <a:rPr lang="en-US" dirty="0" smtClean="0">
                <a:solidFill>
                  <a:srgbClr val="008000"/>
                </a:solidFill>
              </a:rPr>
              <a:t>, 1974). The border is a fiscal,</a:t>
            </a:r>
            <a:r>
              <a:rPr lang="en-US" baseline="0" dirty="0" smtClean="0">
                <a:solidFill>
                  <a:srgbClr val="008000"/>
                </a:solidFill>
              </a:rPr>
              <a:t> political and legal limit, but it is also characterized by a certain level of porosity, that depends from the border regime</a:t>
            </a:r>
            <a:endParaRPr lang="en-US" dirty="0" smtClean="0">
              <a:solidFill>
                <a:srgbClr val="008000"/>
              </a:solidFill>
            </a:endParaRPr>
          </a:p>
          <a:p>
            <a:pPr lvl="1">
              <a:buFontTx/>
              <a:buChar char="-"/>
            </a:pPr>
            <a:endParaRPr lang="en-US" baseline="0" dirty="0" smtClean="0">
              <a:solidFill>
                <a:srgbClr val="008000"/>
              </a:solidFill>
            </a:endParaRPr>
          </a:p>
          <a:p>
            <a:pPr lvl="1">
              <a:buFontTx/>
              <a:buChar char="-"/>
            </a:pPr>
            <a:endParaRPr lang="en-US" baseline="0" dirty="0" smtClean="0">
              <a:solidFill>
                <a:srgbClr val="008000"/>
              </a:solidFill>
            </a:endParaRPr>
          </a:p>
          <a:p>
            <a:pPr lvl="1">
              <a:buFontTx/>
              <a:buChar char="-"/>
            </a:pPr>
            <a:endParaRPr lang="en-US" dirty="0" smtClean="0">
              <a:solidFill>
                <a:srgbClr val="008000"/>
              </a:solidFill>
            </a:endParaRPr>
          </a:p>
          <a:p>
            <a:pPr lvl="1"/>
            <a:endParaRPr lang="fr-FR" baseline="0" dirty="0" smtClean="0">
              <a:solidFill>
                <a:schemeClr val="tx1"/>
              </a:solidFill>
            </a:endParaRPr>
          </a:p>
          <a:p>
            <a:pPr lvl="1"/>
            <a:endParaRPr lang="en-US" dirty="0" smtClean="0">
              <a:solidFill>
                <a:srgbClr val="008000"/>
              </a:solidFill>
            </a:endParaRPr>
          </a:p>
        </p:txBody>
      </p:sp>
      <p:sp>
        <p:nvSpPr>
          <p:cNvPr id="4" name="Espace réservé du numéro de diapositive 3"/>
          <p:cNvSpPr>
            <a:spLocks noGrp="1"/>
          </p:cNvSpPr>
          <p:nvPr>
            <p:ph type="sldNum" sz="quarter" idx="10"/>
          </p:nvPr>
        </p:nvSpPr>
        <p:spPr/>
        <p:txBody>
          <a:bodyPr/>
          <a:lstStyle/>
          <a:p>
            <a:fld id="{317BBC95-0AC5-47FC-BE60-D073F098655A}" type="slidenum">
              <a:rPr lang="en-US" smtClean="0"/>
              <a:pPr/>
              <a:t>6</a:t>
            </a:fld>
            <a:endParaRPr lang="en-US"/>
          </a:p>
        </p:txBody>
      </p:sp>
    </p:spTree>
    <p:extLst>
      <p:ext uri="{BB962C8B-B14F-4D97-AF65-F5344CB8AC3E}">
        <p14:creationId xmlns:p14="http://schemas.microsoft.com/office/powerpoint/2010/main" val="26688872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fld id="{317BBC95-0AC5-47FC-BE60-D073F098655A}" type="slidenum">
              <a:rPr lang="en-US" smtClean="0"/>
              <a:pPr/>
              <a:t>8</a:t>
            </a:fld>
            <a:endParaRPr lang="en-US"/>
          </a:p>
        </p:txBody>
      </p:sp>
    </p:spTree>
    <p:extLst>
      <p:ext uri="{BB962C8B-B14F-4D97-AF65-F5344CB8AC3E}">
        <p14:creationId xmlns:p14="http://schemas.microsoft.com/office/powerpoint/2010/main" val="5026325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lvl="0"/>
            <a:r>
              <a:rPr lang="fr-BE" sz="1200" i="1" kern="1200" dirty="0" smtClean="0">
                <a:solidFill>
                  <a:schemeClr val="tx1"/>
                </a:solidFill>
                <a:effectLst/>
                <a:latin typeface="+mn-lt"/>
                <a:ea typeface="+mn-ea"/>
                <a:cs typeface="+mn-cs"/>
              </a:rPr>
              <a:t>Le réseau est aussi utile mais pas développé ici </a:t>
            </a:r>
          </a:p>
          <a:p>
            <a:pPr marL="0" marR="0" lvl="0" indent="0" algn="l" defTabSz="914400" rtl="0" eaLnBrk="1" fontAlgn="auto" latinLnBrk="0" hangingPunct="1">
              <a:lnSpc>
                <a:spcPct val="100000"/>
              </a:lnSpc>
              <a:spcBef>
                <a:spcPts val="0"/>
              </a:spcBef>
              <a:spcAft>
                <a:spcPts val="0"/>
              </a:spcAft>
              <a:buClrTx/>
              <a:buSzTx/>
              <a:buFontTx/>
              <a:buNone/>
              <a:tabLst/>
              <a:defRPr/>
            </a:pPr>
            <a:r>
              <a:rPr lang="fr-BE" sz="1200" i="1" kern="1200" dirty="0" smtClean="0">
                <a:solidFill>
                  <a:schemeClr val="tx1"/>
                </a:solidFill>
                <a:effectLst/>
                <a:latin typeface="+mn-lt"/>
                <a:ea typeface="+mn-ea"/>
                <a:cs typeface="+mn-cs"/>
              </a:rPr>
              <a:t>A </a:t>
            </a:r>
            <a:r>
              <a:rPr lang="fr-BE" sz="1200" i="1" kern="1200" dirty="0" err="1" smtClean="0">
                <a:solidFill>
                  <a:schemeClr val="tx1"/>
                </a:solidFill>
                <a:effectLst/>
                <a:latin typeface="+mn-lt"/>
                <a:ea typeface="+mn-ea"/>
                <a:cs typeface="+mn-cs"/>
              </a:rPr>
              <a:t>territory</a:t>
            </a:r>
            <a:r>
              <a:rPr lang="fr-BE" sz="1200" i="1" kern="1200" dirty="0" smtClean="0">
                <a:solidFill>
                  <a:schemeClr val="tx1"/>
                </a:solidFill>
                <a:effectLst/>
                <a:latin typeface="+mn-lt"/>
                <a:ea typeface="+mn-ea"/>
                <a:cs typeface="+mn-cs"/>
              </a:rPr>
              <a:t>: </a:t>
            </a:r>
            <a:r>
              <a:rPr lang="en-US" i="1" dirty="0" smtClean="0"/>
              <a:t>(Grenoble School of regional economists) as defined as a space defined by a common objective, a community of people, a set of commonly accepted rules or process of regulations</a:t>
            </a:r>
            <a:endParaRPr lang="en-US" dirty="0" smtClean="0"/>
          </a:p>
          <a:p>
            <a:pPr lvl="0"/>
            <a:r>
              <a:rPr lang="en-US" sz="1200" kern="1200" dirty="0" smtClean="0">
                <a:solidFill>
                  <a:schemeClr val="tx1"/>
                </a:solidFill>
                <a:effectLst/>
                <a:latin typeface="+mn-lt"/>
                <a:ea typeface="+mn-ea"/>
                <a:cs typeface="+mn-cs"/>
              </a:rPr>
              <a:t>La </a:t>
            </a:r>
            <a:r>
              <a:rPr lang="en-US" sz="1200" kern="1200" dirty="0" err="1" smtClean="0">
                <a:solidFill>
                  <a:schemeClr val="tx1"/>
                </a:solidFill>
                <a:effectLst/>
                <a:latin typeface="+mn-lt"/>
                <a:ea typeface="+mn-ea"/>
                <a:cs typeface="+mn-cs"/>
              </a:rPr>
              <a:t>frontière</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étant</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une</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ligne</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séparant</a:t>
            </a:r>
            <a:r>
              <a:rPr lang="en-US" sz="1200" kern="1200" baseline="0" dirty="0" smtClean="0">
                <a:solidFill>
                  <a:schemeClr val="tx1"/>
                </a:solidFill>
                <a:effectLst/>
                <a:latin typeface="+mn-lt"/>
                <a:ea typeface="+mn-ea"/>
                <a:cs typeface="+mn-cs"/>
              </a:rPr>
              <a:t> 2 </a:t>
            </a:r>
            <a:r>
              <a:rPr lang="en-US" sz="1200" kern="1200" baseline="0" dirty="0" err="1" smtClean="0">
                <a:solidFill>
                  <a:schemeClr val="tx1"/>
                </a:solidFill>
                <a:effectLst/>
                <a:latin typeface="+mn-lt"/>
                <a:ea typeface="+mn-ea"/>
                <a:cs typeface="+mn-cs"/>
              </a:rPr>
              <a:t>systèmes</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territoriaux</a:t>
            </a:r>
            <a:r>
              <a:rPr lang="en-US" sz="1200" kern="1200" baseline="0" dirty="0" smtClean="0">
                <a:solidFill>
                  <a:schemeClr val="tx1"/>
                </a:solidFill>
                <a:effectLst/>
                <a:latin typeface="+mn-lt"/>
                <a:ea typeface="+mn-ea"/>
                <a:cs typeface="+mn-cs"/>
              </a:rPr>
              <a:t>, se pose </a:t>
            </a:r>
            <a:r>
              <a:rPr lang="en-US" sz="1200" kern="1200" baseline="0" dirty="0" err="1" smtClean="0">
                <a:solidFill>
                  <a:schemeClr val="tx1"/>
                </a:solidFill>
                <a:effectLst/>
                <a:latin typeface="+mn-lt"/>
                <a:ea typeface="+mn-ea"/>
                <a:cs typeface="+mn-cs"/>
              </a:rPr>
              <a:t>aussi</a:t>
            </a:r>
            <a:r>
              <a:rPr lang="en-US" sz="1200" kern="1200" baseline="0" dirty="0" smtClean="0">
                <a:solidFill>
                  <a:schemeClr val="tx1"/>
                </a:solidFill>
                <a:effectLst/>
                <a:latin typeface="+mn-lt"/>
                <a:ea typeface="+mn-ea"/>
                <a:cs typeface="+mn-cs"/>
              </a:rPr>
              <a:t> la question de la convergence </a:t>
            </a:r>
            <a:r>
              <a:rPr lang="en-US" sz="1200" kern="1200" baseline="0" dirty="0" err="1" smtClean="0">
                <a:solidFill>
                  <a:schemeClr val="tx1"/>
                </a:solidFill>
                <a:effectLst/>
                <a:latin typeface="+mn-lt"/>
                <a:ea typeface="+mn-ea"/>
                <a:cs typeface="+mn-cs"/>
              </a:rPr>
              <a:t>ou</a:t>
            </a:r>
            <a:r>
              <a:rPr lang="en-US" sz="1200" kern="1200" baseline="0" dirty="0" smtClean="0">
                <a:solidFill>
                  <a:schemeClr val="tx1"/>
                </a:solidFill>
                <a:effectLst/>
                <a:latin typeface="+mn-lt"/>
                <a:ea typeface="+mn-ea"/>
                <a:cs typeface="+mn-cs"/>
              </a:rPr>
              <a:t> de </a:t>
            </a:r>
            <a:r>
              <a:rPr lang="en-US" sz="1200" kern="1200" baseline="0" dirty="0" err="1" smtClean="0">
                <a:solidFill>
                  <a:schemeClr val="tx1"/>
                </a:solidFill>
                <a:effectLst/>
                <a:latin typeface="+mn-lt"/>
                <a:ea typeface="+mn-ea"/>
                <a:cs typeface="+mn-cs"/>
              </a:rPr>
              <a:t>l’articulation</a:t>
            </a:r>
            <a:r>
              <a:rPr lang="en-US" sz="1200" kern="1200" baseline="0" dirty="0" smtClean="0">
                <a:solidFill>
                  <a:schemeClr val="tx1"/>
                </a:solidFill>
                <a:effectLst/>
                <a:latin typeface="+mn-lt"/>
                <a:ea typeface="+mn-ea"/>
                <a:cs typeface="+mn-cs"/>
              </a:rPr>
              <a:t> des </a:t>
            </a:r>
            <a:r>
              <a:rPr lang="en-US" sz="1200" kern="1200" baseline="0" dirty="0" err="1" smtClean="0">
                <a:solidFill>
                  <a:schemeClr val="tx1"/>
                </a:solidFill>
                <a:effectLst/>
                <a:latin typeface="+mn-lt"/>
                <a:ea typeface="+mn-ea"/>
                <a:cs typeface="+mn-cs"/>
              </a:rPr>
              <a:t>systèmes</a:t>
            </a:r>
            <a:endParaRPr lang="en-US" sz="1200" kern="1200" dirty="0" smtClean="0">
              <a:solidFill>
                <a:schemeClr val="tx1"/>
              </a:solidFill>
              <a:effectLst/>
              <a:latin typeface="+mn-lt"/>
              <a:ea typeface="+mn-ea"/>
              <a:cs typeface="+mn-cs"/>
            </a:endParaRPr>
          </a:p>
          <a:p>
            <a:endParaRPr lang="en-US" dirty="0"/>
          </a:p>
        </p:txBody>
      </p:sp>
      <p:sp>
        <p:nvSpPr>
          <p:cNvPr id="4" name="Espace réservé du numéro de diapositive 3"/>
          <p:cNvSpPr>
            <a:spLocks noGrp="1"/>
          </p:cNvSpPr>
          <p:nvPr>
            <p:ph type="sldNum" sz="quarter" idx="10"/>
          </p:nvPr>
        </p:nvSpPr>
        <p:spPr/>
        <p:txBody>
          <a:bodyPr/>
          <a:lstStyle/>
          <a:p>
            <a:fld id="{317BBC95-0AC5-47FC-BE60-D073F098655A}" type="slidenum">
              <a:rPr lang="en-US" smtClean="0"/>
              <a:pPr/>
              <a:t>9</a:t>
            </a:fld>
            <a:endParaRPr lang="en-US"/>
          </a:p>
        </p:txBody>
      </p:sp>
    </p:spTree>
    <p:extLst>
      <p:ext uri="{BB962C8B-B14F-4D97-AF65-F5344CB8AC3E}">
        <p14:creationId xmlns:p14="http://schemas.microsoft.com/office/powerpoint/2010/main" val="23602424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fld id="{317BBC95-0AC5-47FC-BE60-D073F098655A}" type="slidenum">
              <a:rPr lang="en-US" smtClean="0"/>
              <a:pPr/>
              <a:t>10</a:t>
            </a:fld>
            <a:endParaRPr lang="en-US"/>
          </a:p>
        </p:txBody>
      </p:sp>
    </p:spTree>
    <p:extLst>
      <p:ext uri="{BB962C8B-B14F-4D97-AF65-F5344CB8AC3E}">
        <p14:creationId xmlns:p14="http://schemas.microsoft.com/office/powerpoint/2010/main" val="39321498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smtClean="0"/>
              <a:pPr/>
              <a:t>10/26/2017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580734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smtClean="0"/>
              <a:pPr/>
              <a:t>10/26/2017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8259013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smtClean="0"/>
              <a:pPr/>
              <a:t>10/26/2017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2583382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smtClean="0"/>
              <a:pPr/>
              <a:t>10/26/2017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7177385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8DFA1846-DA80-1C48-A609-854EA85C59AD}" type="datetimeFigureOut">
              <a:rPr lang="en-US" smtClean="0"/>
              <a:pPr/>
              <a:t>10/26/2017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0244572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smtClean="0"/>
              <a:pPr/>
              <a:t>10/26/2017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2563978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smtClean="0"/>
              <a:pPr/>
              <a:t>10/26/2017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3925415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smtClean="0"/>
              <a:pPr/>
              <a:t>10/26/2017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2133518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smtClean="0"/>
              <a:pPr/>
              <a:t>10/26/2017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5725831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D0DF5E60-9974-AC48-9591-99C2BB44B7CF}" type="datetimeFigureOut">
              <a:rPr lang="en-US" smtClean="0"/>
              <a:pPr/>
              <a:t>10/26/2017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1393197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18C79C5D-2A6F-F04D-97DA-BEF2467B64E4}" type="datetimeFigureOut">
              <a:rPr lang="en-US" smtClean="0"/>
              <a:pPr/>
              <a:t>10/26/2017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1844584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22000"/>
            <a:lum/>
          </a:blip>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B482E8-6E0E-1B4F-B1FD-C69DB9E858D9}" type="datetimeFigureOut">
              <a:rPr lang="en-US" smtClean="0"/>
              <a:pPr/>
              <a:t>10/26/2017</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932758942"/>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jpeg"/><Relationship Id="rId3" Type="http://schemas.openxmlformats.org/officeDocument/2006/relationships/image" Target="../media/image6.jpeg"/><Relationship Id="rId7" Type="http://schemas.openxmlformats.org/officeDocument/2006/relationships/image" Target="../media/image10.jpeg"/><Relationship Id="rId12" Type="http://schemas.openxmlformats.org/officeDocument/2006/relationships/image" Target="../media/image15.jpeg"/><Relationship Id="rId2" Type="http://schemas.openxmlformats.org/officeDocument/2006/relationships/notesSlide" Target="../notesSlides/notesSlide18.xml"/><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9.jpeg"/><Relationship Id="rId11" Type="http://schemas.openxmlformats.org/officeDocument/2006/relationships/image" Target="../media/image14.jpeg"/><Relationship Id="rId5" Type="http://schemas.openxmlformats.org/officeDocument/2006/relationships/image" Target="../media/image8.jpeg"/><Relationship Id="rId15" Type="http://schemas.openxmlformats.org/officeDocument/2006/relationships/image" Target="../media/image1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2"/>
            <a:ext cx="9144000" cy="2967037"/>
          </a:xfrm>
        </p:spPr>
        <p:txBody>
          <a:bodyPr>
            <a:normAutofit fontScale="90000"/>
          </a:bodyPr>
          <a:lstStyle/>
          <a:p>
            <a:r>
              <a:rPr lang="fr-BE" dirty="0" smtClean="0"/>
              <a:t>CBC: a </a:t>
            </a:r>
            <a:r>
              <a:rPr lang="fr-BE" dirty="0" err="1" smtClean="0"/>
              <a:t>multidisciplinary</a:t>
            </a:r>
            <a:r>
              <a:rPr lang="fr-BE" dirty="0" smtClean="0"/>
              <a:t> </a:t>
            </a:r>
            <a:r>
              <a:rPr lang="fr-BE" dirty="0" err="1" smtClean="0"/>
              <a:t>approach</a:t>
            </a:r>
            <a:r>
              <a:rPr lang="fr-BE" dirty="0" smtClean="0"/>
              <a:t/>
            </a:r>
            <a:br>
              <a:rPr lang="fr-BE" dirty="0" smtClean="0"/>
            </a:br>
            <a:r>
              <a:rPr lang="fr-BE" sz="5300" i="1" dirty="0"/>
              <a:t>a contribution </a:t>
            </a:r>
            <a:r>
              <a:rPr lang="fr-BE" sz="5300" i="1" dirty="0" err="1"/>
              <a:t>from</a:t>
            </a:r>
            <a:r>
              <a:rPr lang="fr-BE" sz="5300" i="1" dirty="0"/>
              <a:t> </a:t>
            </a:r>
            <a:r>
              <a:rPr lang="fr-BE" sz="5300" i="1" dirty="0" err="1"/>
              <a:t>political</a:t>
            </a:r>
            <a:r>
              <a:rPr lang="fr-BE" sz="5300" i="1" dirty="0"/>
              <a:t> sciences and </a:t>
            </a:r>
            <a:r>
              <a:rPr lang="fr-BE" sz="5300" i="1" dirty="0" err="1" smtClean="0"/>
              <a:t>geography</a:t>
            </a:r>
            <a:endParaRPr lang="en-US" sz="5300" i="1" dirty="0"/>
          </a:p>
        </p:txBody>
      </p:sp>
      <p:sp>
        <p:nvSpPr>
          <p:cNvPr id="3" name="Sous-titre 2"/>
          <p:cNvSpPr>
            <a:spLocks noGrp="1"/>
          </p:cNvSpPr>
          <p:nvPr>
            <p:ph type="subTitle" idx="1"/>
          </p:nvPr>
        </p:nvSpPr>
        <p:spPr>
          <a:xfrm>
            <a:off x="1524000" y="4618038"/>
            <a:ext cx="9144000" cy="1655762"/>
          </a:xfrm>
        </p:spPr>
        <p:txBody>
          <a:bodyPr>
            <a:normAutofit/>
          </a:bodyPr>
          <a:lstStyle/>
          <a:p>
            <a:r>
              <a:rPr lang="fr-BE" dirty="0" smtClean="0"/>
              <a:t>Fabienne </a:t>
            </a:r>
            <a:r>
              <a:rPr lang="fr-BE" dirty="0" err="1" smtClean="0"/>
              <a:t>Leloup</a:t>
            </a:r>
            <a:r>
              <a:rPr lang="fr-BE" dirty="0" smtClean="0"/>
              <a:t>, </a:t>
            </a:r>
            <a:r>
              <a:rPr lang="fr-BE" dirty="0" err="1" smtClean="0"/>
              <a:t>professor</a:t>
            </a:r>
            <a:r>
              <a:rPr lang="fr-BE" dirty="0" smtClean="0"/>
              <a:t>, </a:t>
            </a:r>
            <a:r>
              <a:rPr lang="fr-BE" dirty="0" err="1" smtClean="0"/>
              <a:t>University</a:t>
            </a:r>
            <a:r>
              <a:rPr lang="fr-BE" dirty="0" smtClean="0"/>
              <a:t> of Louvain</a:t>
            </a:r>
          </a:p>
          <a:p>
            <a:r>
              <a:rPr lang="fr-BE" dirty="0"/>
              <a:t>Bernard </a:t>
            </a:r>
            <a:r>
              <a:rPr lang="fr-BE" dirty="0" err="1"/>
              <a:t>Reitel</a:t>
            </a:r>
            <a:r>
              <a:rPr lang="fr-BE" dirty="0"/>
              <a:t>, </a:t>
            </a:r>
            <a:r>
              <a:rPr lang="fr-BE" dirty="0" err="1"/>
              <a:t>professor</a:t>
            </a:r>
            <a:r>
              <a:rPr lang="fr-BE" dirty="0"/>
              <a:t>, </a:t>
            </a:r>
            <a:r>
              <a:rPr lang="fr-BE" dirty="0" err="1"/>
              <a:t>University</a:t>
            </a:r>
            <a:r>
              <a:rPr lang="fr-BE" dirty="0"/>
              <a:t> of Artois</a:t>
            </a:r>
          </a:p>
          <a:p>
            <a:r>
              <a:rPr lang="fr-BE" dirty="0" smtClean="0"/>
              <a:t>IFD (Institut des Frontières et des Discontinuités)</a:t>
            </a:r>
            <a:endParaRPr lang="en-US" dirty="0"/>
          </a:p>
        </p:txBody>
      </p:sp>
      <p:pic>
        <p:nvPicPr>
          <p:cNvPr id="5" name="Image 4" descr="cid:E2AE6DB3-76C8-4328-BD0C-1D336772F8CC"/>
          <p:cNvPicPr/>
          <p:nvPr/>
        </p:nvPicPr>
        <p:blipFill>
          <a:blip r:embed="rId3">
            <a:extLst>
              <a:ext uri="{28A0092B-C50C-407E-A947-70E740481C1C}">
                <a14:useLocalDpi xmlns:a14="http://schemas.microsoft.com/office/drawing/2010/main" val="0"/>
              </a:ext>
            </a:extLst>
          </a:blip>
          <a:srcRect/>
          <a:stretch>
            <a:fillRect/>
          </a:stretch>
        </p:blipFill>
        <p:spPr bwMode="auto">
          <a:xfrm>
            <a:off x="671512" y="401638"/>
            <a:ext cx="1217295" cy="1525905"/>
          </a:xfrm>
          <a:prstGeom prst="rect">
            <a:avLst/>
          </a:prstGeom>
          <a:noFill/>
          <a:ln>
            <a:noFill/>
          </a:ln>
        </p:spPr>
      </p:pic>
      <p:pic>
        <p:nvPicPr>
          <p:cNvPr id="6" name="Image 5"/>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39985" y="5085079"/>
            <a:ext cx="1669841" cy="1504762"/>
          </a:xfrm>
          <a:prstGeom prst="rect">
            <a:avLst/>
          </a:prstGeom>
          <a:noFill/>
          <a:ln>
            <a:noFill/>
          </a:ln>
        </p:spPr>
      </p:pic>
      <p:pic>
        <p:nvPicPr>
          <p:cNvPr id="4" name="Imag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9152" y="5296443"/>
            <a:ext cx="2357438" cy="1191578"/>
          </a:xfrm>
          <a:prstGeom prst="rect">
            <a:avLst/>
          </a:prstGeom>
          <a:solidFill>
            <a:schemeClr val="accent4">
              <a:lumMod val="75000"/>
            </a:schemeClr>
          </a:solidFill>
        </p:spPr>
      </p:pic>
    </p:spTree>
    <p:extLst>
      <p:ext uri="{BB962C8B-B14F-4D97-AF65-F5344CB8AC3E}">
        <p14:creationId xmlns:p14="http://schemas.microsoft.com/office/powerpoint/2010/main" val="25726952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err="1" smtClean="0"/>
              <a:t>Scale</a:t>
            </a:r>
            <a:r>
              <a:rPr lang="fr-BE" dirty="0" smtClean="0"/>
              <a:t> and </a:t>
            </a:r>
            <a:r>
              <a:rPr lang="fr-BE" dirty="0" err="1" smtClean="0"/>
              <a:t>rescaling</a:t>
            </a:r>
            <a:endParaRPr lang="en-US" dirty="0"/>
          </a:p>
        </p:txBody>
      </p:sp>
      <p:sp>
        <p:nvSpPr>
          <p:cNvPr id="3" name="Espace réservé du contenu 2"/>
          <p:cNvSpPr>
            <a:spLocks noGrp="1"/>
          </p:cNvSpPr>
          <p:nvPr>
            <p:ph idx="1"/>
          </p:nvPr>
        </p:nvSpPr>
        <p:spPr/>
        <p:txBody>
          <a:bodyPr>
            <a:normAutofit lnSpcReduction="10000"/>
          </a:bodyPr>
          <a:lstStyle/>
          <a:p>
            <a:pPr marL="0" lvl="0" indent="0">
              <a:buNone/>
            </a:pPr>
            <a:r>
              <a:rPr lang="fr-BE" dirty="0" smtClean="0"/>
              <a:t>The issue of the </a:t>
            </a:r>
            <a:r>
              <a:rPr lang="fr-BE" b="1" dirty="0" smtClean="0"/>
              <a:t>legitimous scale </a:t>
            </a:r>
            <a:r>
              <a:rPr lang="fr-BE" dirty="0" smtClean="0"/>
              <a:t>for CBC</a:t>
            </a:r>
          </a:p>
          <a:p>
            <a:pPr lvl="0"/>
            <a:r>
              <a:rPr lang="fr-BE" dirty="0" smtClean="0"/>
              <a:t>Who are the appropriate partners for CBC (</a:t>
            </a:r>
            <a:r>
              <a:rPr lang="fr-BE" dirty="0" err="1" smtClean="0"/>
              <a:t>according</a:t>
            </a:r>
            <a:r>
              <a:rPr lang="fr-BE" dirty="0" smtClean="0"/>
              <a:t> to the </a:t>
            </a:r>
            <a:r>
              <a:rPr lang="fr-BE" dirty="0" err="1" smtClean="0"/>
              <a:t>sectors</a:t>
            </a:r>
            <a:r>
              <a:rPr lang="fr-BE" dirty="0" smtClean="0"/>
              <a:t>, to the places, to the </a:t>
            </a:r>
            <a:r>
              <a:rPr lang="fr-BE" dirty="0" err="1" smtClean="0"/>
              <a:t>projects</a:t>
            </a:r>
            <a:r>
              <a:rPr lang="fr-BE" dirty="0" smtClean="0"/>
              <a:t> …)?</a:t>
            </a:r>
          </a:p>
          <a:p>
            <a:r>
              <a:rPr lang="fr-BE" dirty="0" smtClean="0"/>
              <a:t>Is </a:t>
            </a:r>
            <a:r>
              <a:rPr lang="fr-BE" dirty="0" err="1" smtClean="0"/>
              <a:t>there</a:t>
            </a:r>
            <a:r>
              <a:rPr lang="fr-BE" dirty="0" smtClean="0"/>
              <a:t> a </a:t>
            </a:r>
            <a:r>
              <a:rPr lang="fr-BE" dirty="0" err="1" smtClean="0"/>
              <a:t>symmetric</a:t>
            </a:r>
            <a:r>
              <a:rPr lang="fr-BE" dirty="0" smtClean="0"/>
              <a:t> administrative structure and a comparable distribution of power? </a:t>
            </a:r>
          </a:p>
          <a:p>
            <a:pPr marL="0" lvl="0" indent="0">
              <a:buNone/>
            </a:pPr>
            <a:r>
              <a:rPr lang="fr-BE" dirty="0" smtClean="0"/>
              <a:t>As </a:t>
            </a:r>
            <a:r>
              <a:rPr lang="fr-BE" dirty="0" err="1" smtClean="0"/>
              <a:t>located</a:t>
            </a:r>
            <a:r>
              <a:rPr lang="fr-BE" dirty="0" smtClean="0"/>
              <a:t> on the border, some local authorities can increase their legitimacy and become </a:t>
            </a:r>
            <a:r>
              <a:rPr lang="fr-BE" b="1" dirty="0" smtClean="0"/>
              <a:t>CBC brokers</a:t>
            </a:r>
          </a:p>
          <a:p>
            <a:pPr marL="0" indent="0">
              <a:buNone/>
            </a:pPr>
            <a:r>
              <a:rPr lang="fr-BE" dirty="0"/>
              <a:t>=&gt; </a:t>
            </a:r>
            <a:r>
              <a:rPr lang="fr-BE" i="1" dirty="0" err="1" smtClean="0"/>
              <a:t>E.g</a:t>
            </a:r>
            <a:r>
              <a:rPr lang="fr-BE" i="1" dirty="0" smtClean="0"/>
              <a:t>. Saint </a:t>
            </a:r>
            <a:r>
              <a:rPr lang="fr-BE" i="1" dirty="0"/>
              <a:t>Louis 20 000 </a:t>
            </a:r>
            <a:r>
              <a:rPr lang="fr-BE" i="1" dirty="0" smtClean="0"/>
              <a:t>inh. (France) at the French-</a:t>
            </a:r>
            <a:r>
              <a:rPr lang="fr-BE" i="1" dirty="0" err="1" smtClean="0"/>
              <a:t>German</a:t>
            </a:r>
            <a:r>
              <a:rPr lang="fr-BE" i="1" dirty="0" smtClean="0"/>
              <a:t>-</a:t>
            </a:r>
            <a:r>
              <a:rPr lang="fr-BE" i="1" dirty="0" err="1" smtClean="0"/>
              <a:t>Swiss</a:t>
            </a:r>
            <a:r>
              <a:rPr lang="fr-BE" i="1" dirty="0" smtClean="0"/>
              <a:t> border – Tournai (Belgium) at the French-</a:t>
            </a:r>
            <a:r>
              <a:rPr lang="fr-BE" i="1" dirty="0" err="1" smtClean="0"/>
              <a:t>Belgian</a:t>
            </a:r>
            <a:r>
              <a:rPr lang="fr-BE" i="1" dirty="0" smtClean="0"/>
              <a:t> border </a:t>
            </a:r>
          </a:p>
          <a:p>
            <a:pPr marL="0" indent="0">
              <a:buNone/>
            </a:pPr>
            <a:r>
              <a:rPr lang="fr-BE" b="1" dirty="0" smtClean="0"/>
              <a:t>The issue of networks </a:t>
            </a:r>
            <a:r>
              <a:rPr lang="fr-BE" dirty="0" smtClean="0"/>
              <a:t>is intertwined with the issue of scales</a:t>
            </a:r>
            <a:endParaRPr lang="en-US" dirty="0"/>
          </a:p>
          <a:p>
            <a:endParaRPr lang="en-US" dirty="0"/>
          </a:p>
        </p:txBody>
      </p:sp>
    </p:spTree>
    <p:extLst>
      <p:ext uri="{BB962C8B-B14F-4D97-AF65-F5344CB8AC3E}">
        <p14:creationId xmlns:p14="http://schemas.microsoft.com/office/powerpoint/2010/main" val="14051550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Multi-</a:t>
            </a:r>
            <a:r>
              <a:rPr lang="fr-BE" dirty="0" err="1" smtClean="0"/>
              <a:t>scalarity</a:t>
            </a:r>
            <a:r>
              <a:rPr lang="fr-BE" dirty="0" smtClean="0"/>
              <a:t>/ multi-</a:t>
            </a:r>
            <a:r>
              <a:rPr lang="fr-BE" dirty="0" err="1" smtClean="0"/>
              <a:t>levels</a:t>
            </a:r>
            <a:endParaRPr lang="en-US" dirty="0"/>
          </a:p>
        </p:txBody>
      </p:sp>
      <p:sp>
        <p:nvSpPr>
          <p:cNvPr id="3" name="Espace réservé du contenu 2"/>
          <p:cNvSpPr>
            <a:spLocks noGrp="1"/>
          </p:cNvSpPr>
          <p:nvPr>
            <p:ph idx="1"/>
          </p:nvPr>
        </p:nvSpPr>
        <p:spPr>
          <a:xfrm>
            <a:off x="838200" y="1825625"/>
            <a:ext cx="10515600" cy="4618038"/>
          </a:xfrm>
        </p:spPr>
        <p:txBody>
          <a:bodyPr>
            <a:normAutofit lnSpcReduction="10000"/>
          </a:bodyPr>
          <a:lstStyle/>
          <a:p>
            <a:pPr marL="0" lvl="0" indent="0">
              <a:buNone/>
            </a:pPr>
            <a:r>
              <a:rPr lang="en-US" dirty="0" smtClean="0">
                <a:solidFill>
                  <a:schemeClr val="accent2">
                    <a:lumMod val="75000"/>
                  </a:schemeClr>
                </a:solidFill>
              </a:rPr>
              <a:t>Process </a:t>
            </a:r>
            <a:r>
              <a:rPr lang="en-US" dirty="0">
                <a:solidFill>
                  <a:schemeClr val="accent2">
                    <a:lumMod val="75000"/>
                  </a:schemeClr>
                </a:solidFill>
              </a:rPr>
              <a:t>of decision making </a:t>
            </a:r>
            <a:r>
              <a:rPr lang="en-US" dirty="0" smtClean="0">
                <a:solidFill>
                  <a:schemeClr val="accent2">
                    <a:lumMod val="75000"/>
                  </a:schemeClr>
                </a:solidFill>
              </a:rPr>
              <a:t>by public authorities from various scales</a:t>
            </a:r>
          </a:p>
          <a:p>
            <a:r>
              <a:rPr lang="en-US" b="1" dirty="0" smtClean="0">
                <a:solidFill>
                  <a:schemeClr val="accent2">
                    <a:lumMod val="75000"/>
                  </a:schemeClr>
                </a:solidFill>
              </a:rPr>
              <a:t>The </a:t>
            </a:r>
            <a:r>
              <a:rPr lang="en-US" b="1" dirty="0">
                <a:solidFill>
                  <a:schemeClr val="accent2">
                    <a:lumMod val="75000"/>
                  </a:schemeClr>
                </a:solidFill>
              </a:rPr>
              <a:t>hierarchy </a:t>
            </a:r>
            <a:r>
              <a:rPr lang="en-US" dirty="0">
                <a:solidFill>
                  <a:schemeClr val="accent2">
                    <a:lumMod val="75000"/>
                  </a:schemeClr>
                </a:solidFill>
              </a:rPr>
              <a:t>is replaced by a process of negotiation</a:t>
            </a:r>
            <a:r>
              <a:rPr lang="en-US" dirty="0" smtClean="0">
                <a:solidFill>
                  <a:schemeClr val="accent2">
                    <a:lumMod val="75000"/>
                  </a:schemeClr>
                </a:solidFill>
              </a:rPr>
              <a:t> </a:t>
            </a:r>
          </a:p>
          <a:p>
            <a:r>
              <a:rPr lang="en-US" dirty="0" smtClean="0">
                <a:solidFill>
                  <a:schemeClr val="accent2">
                    <a:lumMod val="75000"/>
                  </a:schemeClr>
                </a:solidFill>
              </a:rPr>
              <a:t>A long term specific process of negotiation is required </a:t>
            </a:r>
            <a:r>
              <a:rPr lang="en-US" b="1" dirty="0" smtClean="0">
                <a:solidFill>
                  <a:schemeClr val="accent2">
                    <a:lumMod val="75000"/>
                  </a:schemeClr>
                </a:solidFill>
              </a:rPr>
              <a:t>for every issue </a:t>
            </a:r>
            <a:r>
              <a:rPr lang="en-US" dirty="0" smtClean="0">
                <a:solidFill>
                  <a:schemeClr val="accent2">
                    <a:lumMod val="75000"/>
                  </a:schemeClr>
                </a:solidFill>
              </a:rPr>
              <a:t>(</a:t>
            </a:r>
            <a:r>
              <a:rPr lang="en-US" dirty="0">
                <a:solidFill>
                  <a:schemeClr val="accent2">
                    <a:lumMod val="75000"/>
                  </a:schemeClr>
                </a:solidFill>
              </a:rPr>
              <a:t>e.g. a problem of economic development or </a:t>
            </a:r>
            <a:r>
              <a:rPr lang="en-US" dirty="0" smtClean="0">
                <a:solidFill>
                  <a:schemeClr val="accent2">
                    <a:lumMod val="75000"/>
                  </a:schemeClr>
                </a:solidFill>
              </a:rPr>
              <a:t>of </a:t>
            </a:r>
            <a:r>
              <a:rPr lang="en-US" dirty="0">
                <a:solidFill>
                  <a:schemeClr val="accent2">
                    <a:lumMod val="75000"/>
                  </a:schemeClr>
                </a:solidFill>
              </a:rPr>
              <a:t>pollution</a:t>
            </a:r>
            <a:r>
              <a:rPr lang="en-US" dirty="0" smtClean="0">
                <a:solidFill>
                  <a:schemeClr val="accent2">
                    <a:lumMod val="75000"/>
                  </a:schemeClr>
                </a:solidFill>
              </a:rPr>
              <a:t>)</a:t>
            </a:r>
          </a:p>
          <a:p>
            <a:pPr marL="0" lvl="0" indent="0">
              <a:buNone/>
            </a:pPr>
            <a:r>
              <a:rPr lang="en-US" b="1" dirty="0" smtClean="0"/>
              <a:t>For CBC</a:t>
            </a:r>
            <a:r>
              <a:rPr lang="en-US" dirty="0" smtClean="0"/>
              <a:t>, </a:t>
            </a:r>
          </a:p>
          <a:p>
            <a:r>
              <a:rPr lang="en-US" dirty="0" smtClean="0"/>
              <a:t>it </a:t>
            </a:r>
            <a:r>
              <a:rPr lang="en-US" dirty="0"/>
              <a:t>is questioned by the legal systems of both national territories </a:t>
            </a:r>
          </a:p>
          <a:p>
            <a:r>
              <a:rPr lang="en-US" dirty="0" smtClean="0"/>
              <a:t>multi-</a:t>
            </a:r>
            <a:r>
              <a:rPr lang="en-US" dirty="0" err="1" smtClean="0"/>
              <a:t>scalarity</a:t>
            </a:r>
            <a:r>
              <a:rPr lang="en-US" dirty="0" smtClean="0"/>
              <a:t> </a:t>
            </a:r>
            <a:r>
              <a:rPr lang="en-US" dirty="0"/>
              <a:t>is an </a:t>
            </a:r>
            <a:r>
              <a:rPr lang="en-US" b="1" dirty="0" smtClean="0"/>
              <a:t>opportunity</a:t>
            </a:r>
            <a:r>
              <a:rPr lang="en-US" dirty="0" smtClean="0"/>
              <a:t> to </a:t>
            </a:r>
            <a:r>
              <a:rPr lang="en-US" dirty="0"/>
              <a:t>elaborate a collective decision-making </a:t>
            </a:r>
            <a:r>
              <a:rPr lang="en-US" dirty="0" smtClean="0"/>
              <a:t>process</a:t>
            </a:r>
            <a:endParaRPr lang="en-US" dirty="0"/>
          </a:p>
          <a:p>
            <a:r>
              <a:rPr lang="fr-BE" dirty="0" smtClean="0"/>
              <a:t>States </a:t>
            </a:r>
            <a:r>
              <a:rPr lang="fr-BE" dirty="0" err="1" smtClean="0"/>
              <a:t>remain</a:t>
            </a:r>
            <a:r>
              <a:rPr lang="fr-BE" dirty="0" smtClean="0"/>
              <a:t> </a:t>
            </a:r>
            <a:r>
              <a:rPr lang="fr-BE" b="1" dirty="0" err="1" smtClean="0"/>
              <a:t>compulsory</a:t>
            </a:r>
            <a:r>
              <a:rPr lang="fr-BE" b="1" dirty="0" smtClean="0"/>
              <a:t> </a:t>
            </a:r>
            <a:r>
              <a:rPr lang="fr-BE" b="1" dirty="0" err="1" smtClean="0"/>
              <a:t>regulators</a:t>
            </a:r>
            <a:r>
              <a:rPr lang="fr-BE" b="1" dirty="0" smtClean="0"/>
              <a:t> </a:t>
            </a:r>
          </a:p>
          <a:p>
            <a:pPr marL="0" indent="0">
              <a:buNone/>
            </a:pPr>
            <a:r>
              <a:rPr lang="fr-BE" dirty="0" smtClean="0"/>
              <a:t>=&gt; </a:t>
            </a:r>
            <a:r>
              <a:rPr lang="fr-BE" i="1" dirty="0" err="1"/>
              <a:t>E.g</a:t>
            </a:r>
            <a:r>
              <a:rPr lang="fr-BE" i="1" dirty="0"/>
              <a:t>. the binational conventions in </a:t>
            </a:r>
            <a:r>
              <a:rPr lang="fr-BE" i="1" dirty="0" err="1"/>
              <a:t>health</a:t>
            </a:r>
            <a:r>
              <a:rPr lang="fr-BE" i="1" dirty="0"/>
              <a:t> </a:t>
            </a:r>
            <a:r>
              <a:rPr lang="fr-BE" i="1" dirty="0" err="1" smtClean="0"/>
              <a:t>sector</a:t>
            </a:r>
            <a:endParaRPr lang="fr-BE" dirty="0"/>
          </a:p>
        </p:txBody>
      </p:sp>
    </p:spTree>
    <p:extLst>
      <p:ext uri="{BB962C8B-B14F-4D97-AF65-F5344CB8AC3E}">
        <p14:creationId xmlns:p14="http://schemas.microsoft.com/office/powerpoint/2010/main" val="18748976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err="1" smtClean="0"/>
              <a:t>Governance</a:t>
            </a:r>
            <a:endParaRPr lang="en-US" dirty="0"/>
          </a:p>
        </p:txBody>
      </p:sp>
      <p:sp>
        <p:nvSpPr>
          <p:cNvPr id="3" name="Espace réservé du contenu 2"/>
          <p:cNvSpPr>
            <a:spLocks noGrp="1"/>
          </p:cNvSpPr>
          <p:nvPr>
            <p:ph idx="1"/>
          </p:nvPr>
        </p:nvSpPr>
        <p:spPr/>
        <p:txBody>
          <a:bodyPr>
            <a:normAutofit fontScale="92500" lnSpcReduction="10000"/>
          </a:bodyPr>
          <a:lstStyle/>
          <a:p>
            <a:pPr marL="0" lvl="0" indent="0">
              <a:buNone/>
            </a:pPr>
            <a:r>
              <a:rPr lang="en-US" dirty="0" smtClean="0">
                <a:solidFill>
                  <a:schemeClr val="accent2">
                    <a:lumMod val="75000"/>
                  </a:schemeClr>
                </a:solidFill>
              </a:rPr>
              <a:t>Governance </a:t>
            </a:r>
            <a:r>
              <a:rPr lang="en-US" dirty="0">
                <a:solidFill>
                  <a:schemeClr val="accent2">
                    <a:lumMod val="75000"/>
                  </a:schemeClr>
                </a:solidFill>
              </a:rPr>
              <a:t>means the way of dealing with </a:t>
            </a:r>
            <a:r>
              <a:rPr lang="en-US" b="1" dirty="0">
                <a:solidFill>
                  <a:schemeClr val="accent2">
                    <a:lumMod val="75000"/>
                  </a:schemeClr>
                </a:solidFill>
              </a:rPr>
              <a:t>public problems</a:t>
            </a:r>
            <a:r>
              <a:rPr lang="en-US" dirty="0">
                <a:solidFill>
                  <a:schemeClr val="accent2">
                    <a:lumMod val="75000"/>
                  </a:schemeClr>
                </a:solidFill>
              </a:rPr>
              <a:t> requiring arrangements, networks, negotiations among various kinds of operators</a:t>
            </a:r>
            <a:r>
              <a:rPr lang="en-US" dirty="0" smtClean="0">
                <a:solidFill>
                  <a:schemeClr val="accent2">
                    <a:lumMod val="75000"/>
                  </a:schemeClr>
                </a:solidFill>
              </a:rPr>
              <a:t> (</a:t>
            </a:r>
            <a:r>
              <a:rPr lang="en-US" dirty="0" err="1" smtClean="0">
                <a:solidFill>
                  <a:schemeClr val="accent2">
                    <a:lumMod val="75000"/>
                  </a:schemeClr>
                </a:solidFill>
              </a:rPr>
              <a:t>e.a</a:t>
            </a:r>
            <a:r>
              <a:rPr lang="en-US" dirty="0" smtClean="0">
                <a:solidFill>
                  <a:schemeClr val="accent2">
                    <a:lumMod val="75000"/>
                  </a:schemeClr>
                </a:solidFill>
              </a:rPr>
              <a:t>. Rhodes, Le </a:t>
            </a:r>
            <a:r>
              <a:rPr lang="en-US" dirty="0" err="1" smtClean="0">
                <a:solidFill>
                  <a:schemeClr val="accent2">
                    <a:lumMod val="75000"/>
                  </a:schemeClr>
                </a:solidFill>
              </a:rPr>
              <a:t>Galès</a:t>
            </a:r>
            <a:r>
              <a:rPr lang="en-US" dirty="0" smtClean="0">
                <a:solidFill>
                  <a:schemeClr val="accent2">
                    <a:lumMod val="75000"/>
                  </a:schemeClr>
                </a:solidFill>
              </a:rPr>
              <a:t>)</a:t>
            </a:r>
          </a:p>
          <a:p>
            <a:r>
              <a:rPr lang="en-US" dirty="0" smtClean="0">
                <a:solidFill>
                  <a:schemeClr val="accent2">
                    <a:lumMod val="75000"/>
                  </a:schemeClr>
                </a:solidFill>
              </a:rPr>
              <a:t>including </a:t>
            </a:r>
            <a:r>
              <a:rPr lang="en-US" dirty="0">
                <a:solidFill>
                  <a:schemeClr val="accent2">
                    <a:lumMod val="75000"/>
                  </a:schemeClr>
                </a:solidFill>
              </a:rPr>
              <a:t>public</a:t>
            </a:r>
            <a:r>
              <a:rPr lang="en-US" dirty="0" smtClean="0">
                <a:solidFill>
                  <a:schemeClr val="accent2">
                    <a:lumMod val="75000"/>
                  </a:schemeClr>
                </a:solidFill>
              </a:rPr>
              <a:t> bodies from </a:t>
            </a:r>
            <a:r>
              <a:rPr lang="en-US" dirty="0">
                <a:solidFill>
                  <a:schemeClr val="accent2">
                    <a:lumMod val="75000"/>
                  </a:schemeClr>
                </a:solidFill>
              </a:rPr>
              <a:t>various scales </a:t>
            </a:r>
            <a:r>
              <a:rPr lang="en-US" dirty="0" smtClean="0">
                <a:solidFill>
                  <a:schemeClr val="accent2">
                    <a:lumMod val="75000"/>
                  </a:schemeClr>
                </a:solidFill>
              </a:rPr>
              <a:t>but </a:t>
            </a:r>
            <a:r>
              <a:rPr lang="en-US" dirty="0">
                <a:solidFill>
                  <a:schemeClr val="accent2">
                    <a:lumMod val="75000"/>
                  </a:schemeClr>
                </a:solidFill>
              </a:rPr>
              <a:t>also associations, private sector </a:t>
            </a:r>
            <a:r>
              <a:rPr lang="en-US" dirty="0" smtClean="0">
                <a:solidFill>
                  <a:schemeClr val="accent2">
                    <a:lumMod val="75000"/>
                  </a:schemeClr>
                </a:solidFill>
              </a:rPr>
              <a:t>(vertical and horizontal inclusion)</a:t>
            </a:r>
          </a:p>
          <a:p>
            <a:pPr marL="0" indent="0">
              <a:buNone/>
            </a:pPr>
            <a:r>
              <a:rPr lang="en-US" dirty="0" smtClean="0">
                <a:solidFill>
                  <a:schemeClr val="accent2">
                    <a:lumMod val="75000"/>
                  </a:schemeClr>
                </a:solidFill>
              </a:rPr>
              <a:t>It requires </a:t>
            </a:r>
          </a:p>
          <a:p>
            <a:r>
              <a:rPr lang="en-US" dirty="0" smtClean="0">
                <a:solidFill>
                  <a:schemeClr val="accent2">
                    <a:lumMod val="75000"/>
                  </a:schemeClr>
                </a:solidFill>
              </a:rPr>
              <a:t>the </a:t>
            </a:r>
            <a:r>
              <a:rPr lang="en-US" b="1" dirty="0" smtClean="0">
                <a:solidFill>
                  <a:schemeClr val="accent2">
                    <a:lumMod val="75000"/>
                  </a:schemeClr>
                </a:solidFill>
              </a:rPr>
              <a:t>coordination </a:t>
            </a:r>
            <a:r>
              <a:rPr lang="en-US" dirty="0" smtClean="0">
                <a:solidFill>
                  <a:schemeClr val="accent2">
                    <a:lumMod val="75000"/>
                  </a:schemeClr>
                </a:solidFill>
              </a:rPr>
              <a:t>of all the </a:t>
            </a:r>
            <a:r>
              <a:rPr lang="en-US" dirty="0">
                <a:solidFill>
                  <a:schemeClr val="accent2">
                    <a:lumMod val="75000"/>
                  </a:schemeClr>
                </a:solidFill>
              </a:rPr>
              <a:t>operators for implementing a </a:t>
            </a:r>
            <a:r>
              <a:rPr lang="en-US" dirty="0" smtClean="0">
                <a:solidFill>
                  <a:schemeClr val="accent2">
                    <a:lumMod val="75000"/>
                  </a:schemeClr>
                </a:solidFill>
              </a:rPr>
              <a:t>sustainable </a:t>
            </a:r>
            <a:r>
              <a:rPr lang="en-US" dirty="0">
                <a:solidFill>
                  <a:schemeClr val="accent2">
                    <a:lumMod val="75000"/>
                  </a:schemeClr>
                </a:solidFill>
              </a:rPr>
              <a:t>process of decision </a:t>
            </a:r>
            <a:r>
              <a:rPr lang="en-US" dirty="0" smtClean="0">
                <a:solidFill>
                  <a:schemeClr val="accent2">
                    <a:lumMod val="75000"/>
                  </a:schemeClr>
                </a:solidFill>
              </a:rPr>
              <a:t>making and for pooling and allocating required resources and capacities </a:t>
            </a:r>
          </a:p>
          <a:p>
            <a:r>
              <a:rPr lang="fr-BE" dirty="0" smtClean="0">
                <a:solidFill>
                  <a:schemeClr val="accent2">
                    <a:lumMod val="75000"/>
                  </a:schemeClr>
                </a:solidFill>
              </a:rPr>
              <a:t>a process based on </a:t>
            </a:r>
            <a:r>
              <a:rPr lang="fr-BE" b="1" dirty="0" smtClean="0">
                <a:solidFill>
                  <a:schemeClr val="accent2">
                    <a:lumMod val="75000"/>
                  </a:schemeClr>
                </a:solidFill>
              </a:rPr>
              <a:t>trust and involvement </a:t>
            </a:r>
            <a:r>
              <a:rPr lang="fr-BE" dirty="0" smtClean="0">
                <a:solidFill>
                  <a:schemeClr val="accent2">
                    <a:lumMod val="75000"/>
                  </a:schemeClr>
                </a:solidFill>
              </a:rPr>
              <a:t>(// the lack of coercition</a:t>
            </a:r>
            <a:r>
              <a:rPr lang="fr-BE" dirty="0" smtClean="0">
                <a:solidFill>
                  <a:schemeClr val="accent2">
                    <a:lumMod val="75000"/>
                  </a:schemeClr>
                </a:solidFill>
              </a:rPr>
              <a:t>)</a:t>
            </a:r>
          </a:p>
          <a:p>
            <a:r>
              <a:rPr lang="fr-BE" dirty="0" smtClean="0">
                <a:solidFill>
                  <a:schemeClr val="accent2">
                    <a:lumMod val="75000"/>
                  </a:schemeClr>
                </a:solidFill>
              </a:rPr>
              <a:t>one </a:t>
            </a:r>
            <a:r>
              <a:rPr lang="fr-BE" dirty="0" err="1" smtClean="0">
                <a:solidFill>
                  <a:schemeClr val="accent2">
                    <a:lumMod val="75000"/>
                  </a:schemeClr>
                </a:solidFill>
              </a:rPr>
              <a:t>process</a:t>
            </a:r>
            <a:r>
              <a:rPr lang="fr-BE" dirty="0" smtClean="0">
                <a:solidFill>
                  <a:schemeClr val="accent2">
                    <a:lumMod val="75000"/>
                  </a:schemeClr>
                </a:solidFill>
              </a:rPr>
              <a:t> of </a:t>
            </a:r>
            <a:r>
              <a:rPr lang="fr-BE" dirty="0" err="1" smtClean="0">
                <a:solidFill>
                  <a:schemeClr val="accent2">
                    <a:lumMod val="75000"/>
                  </a:schemeClr>
                </a:solidFill>
              </a:rPr>
              <a:t>governance</a:t>
            </a:r>
            <a:r>
              <a:rPr lang="fr-BE" dirty="0" smtClean="0">
                <a:solidFill>
                  <a:schemeClr val="accent2">
                    <a:lumMod val="75000"/>
                  </a:schemeClr>
                </a:solidFill>
              </a:rPr>
              <a:t> for </a:t>
            </a:r>
            <a:r>
              <a:rPr lang="fr-BE" dirty="0" err="1" smtClean="0">
                <a:solidFill>
                  <a:schemeClr val="accent2">
                    <a:lumMod val="75000"/>
                  </a:schemeClr>
                </a:solidFill>
              </a:rPr>
              <a:t>each</a:t>
            </a:r>
            <a:r>
              <a:rPr lang="fr-BE" dirty="0" smtClean="0">
                <a:solidFill>
                  <a:schemeClr val="accent2">
                    <a:lumMod val="75000"/>
                  </a:schemeClr>
                </a:solidFill>
              </a:rPr>
              <a:t> </a:t>
            </a:r>
            <a:r>
              <a:rPr lang="fr-BE" dirty="0" err="1" smtClean="0">
                <a:solidFill>
                  <a:schemeClr val="accent2">
                    <a:lumMod val="75000"/>
                  </a:schemeClr>
                </a:solidFill>
              </a:rPr>
              <a:t>problem</a:t>
            </a:r>
            <a:r>
              <a:rPr lang="fr-BE" dirty="0" smtClean="0">
                <a:solidFill>
                  <a:schemeClr val="accent2">
                    <a:lumMod val="75000"/>
                  </a:schemeClr>
                </a:solidFill>
              </a:rPr>
              <a:t>…</a:t>
            </a:r>
            <a:endParaRPr lang="en-US" dirty="0">
              <a:solidFill>
                <a:schemeClr val="accent2">
                  <a:lumMod val="75000"/>
                </a:schemeClr>
              </a:solidFill>
            </a:endParaRPr>
          </a:p>
        </p:txBody>
      </p:sp>
    </p:spTree>
    <p:extLst>
      <p:ext uri="{BB962C8B-B14F-4D97-AF65-F5344CB8AC3E}">
        <p14:creationId xmlns:p14="http://schemas.microsoft.com/office/powerpoint/2010/main" val="42599007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err="1" smtClean="0"/>
              <a:t>Governance</a:t>
            </a:r>
            <a:endParaRPr lang="en-US" dirty="0"/>
          </a:p>
        </p:txBody>
      </p:sp>
      <p:sp>
        <p:nvSpPr>
          <p:cNvPr id="3" name="Espace réservé du contenu 2"/>
          <p:cNvSpPr>
            <a:spLocks noGrp="1"/>
          </p:cNvSpPr>
          <p:nvPr>
            <p:ph idx="1"/>
          </p:nvPr>
        </p:nvSpPr>
        <p:spPr/>
        <p:txBody>
          <a:bodyPr>
            <a:normAutofit lnSpcReduction="10000"/>
          </a:bodyPr>
          <a:lstStyle/>
          <a:p>
            <a:pPr marL="0" lvl="0" indent="0">
              <a:buNone/>
            </a:pPr>
            <a:r>
              <a:rPr lang="en-US" dirty="0" smtClean="0"/>
              <a:t>For CBC, </a:t>
            </a:r>
          </a:p>
          <a:p>
            <a:r>
              <a:rPr lang="en-US" b="1" dirty="0" smtClean="0"/>
              <a:t>How to govern </a:t>
            </a:r>
            <a:r>
              <a:rPr lang="en-US" dirty="0" smtClean="0"/>
              <a:t>a cross border area with at least two jurisdictions without the capacity of building a cross-border jurisdiction?</a:t>
            </a:r>
          </a:p>
          <a:p>
            <a:r>
              <a:rPr lang="en-US" b="1" dirty="0"/>
              <a:t>A</a:t>
            </a:r>
            <a:r>
              <a:rPr lang="en-US" b="1" dirty="0" smtClean="0"/>
              <a:t>rrangements</a:t>
            </a:r>
            <a:r>
              <a:rPr lang="en-US" dirty="0" smtClean="0"/>
              <a:t> required to regulate actions and to implement </a:t>
            </a:r>
            <a:r>
              <a:rPr lang="en-US" dirty="0" smtClean="0"/>
              <a:t>projects</a:t>
            </a:r>
          </a:p>
          <a:p>
            <a:r>
              <a:rPr lang="fr-BE" dirty="0" smtClean="0"/>
              <a:t>Multiple types of </a:t>
            </a:r>
            <a:r>
              <a:rPr lang="fr-BE" dirty="0" err="1" smtClean="0"/>
              <a:t>regulation</a:t>
            </a:r>
            <a:r>
              <a:rPr lang="fr-BE" dirty="0" smtClean="0"/>
              <a:t> </a:t>
            </a:r>
            <a:r>
              <a:rPr lang="fr-BE" dirty="0" err="1" smtClean="0"/>
              <a:t>according</a:t>
            </a:r>
            <a:r>
              <a:rPr lang="fr-BE" dirty="0" smtClean="0"/>
              <a:t> to </a:t>
            </a:r>
            <a:r>
              <a:rPr lang="fr-BE" dirty="0" err="1" smtClean="0"/>
              <a:t>each</a:t>
            </a:r>
            <a:r>
              <a:rPr lang="fr-BE" dirty="0" smtClean="0"/>
              <a:t> </a:t>
            </a:r>
            <a:r>
              <a:rPr lang="fr-BE" dirty="0" err="1" smtClean="0"/>
              <a:t>project</a:t>
            </a:r>
            <a:endParaRPr lang="en-US" dirty="0" smtClean="0"/>
          </a:p>
          <a:p>
            <a:pPr marL="0" lvl="0" indent="0">
              <a:buNone/>
            </a:pPr>
            <a:r>
              <a:rPr lang="fr-BE" dirty="0" smtClean="0"/>
              <a:t>CB </a:t>
            </a:r>
            <a:r>
              <a:rPr lang="fr-BE" dirty="0" err="1" smtClean="0"/>
              <a:t>governance</a:t>
            </a:r>
            <a:r>
              <a:rPr lang="fr-BE" dirty="0" smtClean="0"/>
              <a:t> </a:t>
            </a:r>
            <a:r>
              <a:rPr lang="fr-BE" dirty="0" err="1" smtClean="0"/>
              <a:t>requires</a:t>
            </a:r>
            <a:endParaRPr lang="fr-BE" dirty="0" smtClean="0"/>
          </a:p>
          <a:p>
            <a:r>
              <a:rPr lang="fr-BE" dirty="0" smtClean="0"/>
              <a:t>Innovation and </a:t>
            </a:r>
            <a:r>
              <a:rPr lang="fr-BE" dirty="0" err="1" smtClean="0"/>
              <a:t>negotiation</a:t>
            </a:r>
            <a:r>
              <a:rPr lang="fr-BE" dirty="0" smtClean="0"/>
              <a:t>, </a:t>
            </a:r>
            <a:r>
              <a:rPr lang="fr-BE" b="1" dirty="0" smtClean="0"/>
              <a:t>trust</a:t>
            </a:r>
            <a:r>
              <a:rPr lang="fr-BE" dirty="0" smtClean="0"/>
              <a:t>, </a:t>
            </a:r>
            <a:r>
              <a:rPr lang="fr-BE" dirty="0" err="1" smtClean="0"/>
              <a:t>commitment</a:t>
            </a:r>
            <a:r>
              <a:rPr lang="fr-BE" dirty="0" smtClean="0"/>
              <a:t> and </a:t>
            </a:r>
            <a:r>
              <a:rPr lang="fr-BE" dirty="0" err="1" smtClean="0"/>
              <a:t>pooling</a:t>
            </a:r>
            <a:r>
              <a:rPr lang="fr-BE" dirty="0" smtClean="0"/>
              <a:t> of </a:t>
            </a:r>
            <a:r>
              <a:rPr lang="fr-BE" dirty="0" err="1" smtClean="0"/>
              <a:t>resources</a:t>
            </a:r>
            <a:r>
              <a:rPr lang="fr-BE" dirty="0" smtClean="0"/>
              <a:t> </a:t>
            </a:r>
          </a:p>
          <a:p>
            <a:pPr marL="457200" lvl="1" indent="0">
              <a:buNone/>
            </a:pPr>
            <a:r>
              <a:rPr lang="fr-BE" i="1" dirty="0" smtClean="0"/>
              <a:t>=&gt; </a:t>
            </a:r>
            <a:r>
              <a:rPr lang="fr-BE" i="1" dirty="0" err="1" smtClean="0"/>
              <a:t>E.g</a:t>
            </a:r>
            <a:r>
              <a:rPr lang="fr-BE" i="1" dirty="0" smtClean="0"/>
              <a:t>. the EGTC as a </a:t>
            </a:r>
            <a:r>
              <a:rPr lang="fr-BE" i="1" dirty="0" err="1" smtClean="0"/>
              <a:t>tailor</a:t>
            </a:r>
            <a:r>
              <a:rPr lang="fr-BE" i="1" dirty="0" smtClean="0"/>
              <a:t>-made </a:t>
            </a:r>
            <a:r>
              <a:rPr lang="fr-BE" i="1" dirty="0" err="1" smtClean="0"/>
              <a:t>tool</a:t>
            </a:r>
            <a:r>
              <a:rPr lang="fr-BE" i="1" dirty="0" smtClean="0"/>
              <a:t>, </a:t>
            </a:r>
            <a:r>
              <a:rPr lang="fr-BE" i="1" dirty="0" err="1" smtClean="0"/>
              <a:t>specific</a:t>
            </a:r>
            <a:r>
              <a:rPr lang="fr-BE" i="1" dirty="0" smtClean="0"/>
              <a:t> for </a:t>
            </a:r>
            <a:r>
              <a:rPr lang="fr-BE" i="1" dirty="0" err="1" smtClean="0"/>
              <a:t>each</a:t>
            </a:r>
            <a:r>
              <a:rPr lang="fr-BE" i="1" dirty="0" smtClean="0"/>
              <a:t> situation</a:t>
            </a:r>
          </a:p>
          <a:p>
            <a:r>
              <a:rPr lang="fr-BE" dirty="0" err="1" smtClean="0"/>
              <a:t>political</a:t>
            </a:r>
            <a:r>
              <a:rPr lang="fr-BE" dirty="0" smtClean="0"/>
              <a:t> leaders and </a:t>
            </a:r>
            <a:r>
              <a:rPr lang="fr-BE" b="1" dirty="0" err="1" smtClean="0"/>
              <a:t>symbolic</a:t>
            </a:r>
            <a:r>
              <a:rPr lang="fr-BE" dirty="0" smtClean="0"/>
              <a:t> </a:t>
            </a:r>
            <a:r>
              <a:rPr lang="fr-BE" dirty="0" err="1" smtClean="0"/>
              <a:t>meaningful</a:t>
            </a:r>
            <a:r>
              <a:rPr lang="fr-BE" dirty="0" smtClean="0"/>
              <a:t>  impacts</a:t>
            </a:r>
          </a:p>
        </p:txBody>
      </p:sp>
    </p:spTree>
    <p:extLst>
      <p:ext uri="{BB962C8B-B14F-4D97-AF65-F5344CB8AC3E}">
        <p14:creationId xmlns:p14="http://schemas.microsoft.com/office/powerpoint/2010/main" val="20423509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b="1" dirty="0"/>
              <a:t>Some theoretical concepts </a:t>
            </a:r>
            <a:r>
              <a:rPr lang="en-US" b="1" dirty="0" smtClean="0"/>
              <a:t>: discussions (2)</a:t>
            </a:r>
            <a:endParaRPr lang="en-US" dirty="0"/>
          </a:p>
        </p:txBody>
      </p:sp>
      <p:sp>
        <p:nvSpPr>
          <p:cNvPr id="3" name="Espace réservé du texte 2"/>
          <p:cNvSpPr>
            <a:spLocks noGrp="1"/>
          </p:cNvSpPr>
          <p:nvPr>
            <p:ph type="body" idx="1"/>
          </p:nvPr>
        </p:nvSpPr>
        <p:spPr>
          <a:xfrm>
            <a:off x="831850" y="4589463"/>
            <a:ext cx="10515600" cy="1839912"/>
          </a:xfrm>
        </p:spPr>
        <p:txBody>
          <a:bodyPr>
            <a:normAutofit/>
          </a:bodyPr>
          <a:lstStyle/>
          <a:p>
            <a:r>
              <a:rPr lang="en-US" b="1" dirty="0"/>
              <a:t>Capturing and measuring the added value and the territorial impacts </a:t>
            </a:r>
            <a:endParaRPr lang="en-US" b="1" dirty="0" smtClean="0"/>
          </a:p>
          <a:p>
            <a:r>
              <a:rPr lang="en-US" b="1" dirty="0" smtClean="0"/>
              <a:t>Finding </a:t>
            </a:r>
            <a:r>
              <a:rPr lang="en-US" b="1" dirty="0"/>
              <a:t>the right level of (political)  organization, degree of institutionalization and legal form </a:t>
            </a:r>
            <a:endParaRPr lang="en-US" b="1" dirty="0" smtClean="0"/>
          </a:p>
          <a:p>
            <a:r>
              <a:rPr lang="en-US" b="1" dirty="0"/>
              <a:t>Transferring competencies from principals to agents</a:t>
            </a:r>
          </a:p>
          <a:p>
            <a:endParaRPr lang="en-US" b="1" dirty="0"/>
          </a:p>
          <a:p>
            <a:endParaRPr lang="fr-BE" dirty="0" smtClean="0"/>
          </a:p>
        </p:txBody>
      </p:sp>
    </p:spTree>
    <p:extLst>
      <p:ext uri="{BB962C8B-B14F-4D97-AF65-F5344CB8AC3E}">
        <p14:creationId xmlns:p14="http://schemas.microsoft.com/office/powerpoint/2010/main" val="39077852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Autofit/>
          </a:bodyPr>
          <a:lstStyle/>
          <a:p>
            <a:r>
              <a:rPr lang="en-US" sz="3600" b="1" dirty="0"/>
              <a:t>Capturing and measuring the added value and the territorial </a:t>
            </a:r>
            <a:r>
              <a:rPr lang="en-US" sz="3600" b="1" dirty="0" smtClean="0"/>
              <a:t>impacts</a:t>
            </a:r>
            <a:endParaRPr lang="en-US" sz="3600" b="1" dirty="0"/>
          </a:p>
        </p:txBody>
      </p:sp>
      <p:sp>
        <p:nvSpPr>
          <p:cNvPr id="5" name="Espace réservé du contenu 4"/>
          <p:cNvSpPr>
            <a:spLocks noGrp="1"/>
          </p:cNvSpPr>
          <p:nvPr>
            <p:ph idx="1"/>
          </p:nvPr>
        </p:nvSpPr>
        <p:spPr>
          <a:xfrm>
            <a:off x="838200" y="2125662"/>
            <a:ext cx="10515600" cy="4351338"/>
          </a:xfrm>
        </p:spPr>
        <p:txBody>
          <a:bodyPr>
            <a:normAutofit fontScale="92500" lnSpcReduction="10000"/>
          </a:bodyPr>
          <a:lstStyle/>
          <a:p>
            <a:r>
              <a:rPr lang="en-US" u="sng" dirty="0" smtClean="0"/>
              <a:t>Transfer, pooling or </a:t>
            </a:r>
            <a:r>
              <a:rPr lang="en-US" u="sng" dirty="0"/>
              <a:t>more </a:t>
            </a:r>
            <a:r>
              <a:rPr lang="en-US" u="sng" dirty="0" smtClean="0"/>
              <a:t>often sharing of </a:t>
            </a:r>
            <a:r>
              <a:rPr lang="en-US" b="1" u="sng" dirty="0" smtClean="0"/>
              <a:t>resources; exchanges </a:t>
            </a:r>
            <a:r>
              <a:rPr lang="en-US" u="sng" dirty="0" smtClean="0"/>
              <a:t>or even </a:t>
            </a:r>
            <a:r>
              <a:rPr lang="en-US" u="sng" dirty="0"/>
              <a:t>common activities </a:t>
            </a:r>
            <a:endParaRPr lang="en-US" u="sng" dirty="0" smtClean="0"/>
          </a:p>
          <a:p>
            <a:r>
              <a:rPr lang="en-US" u="sng" dirty="0"/>
              <a:t>Territorial impacts in some sectors</a:t>
            </a:r>
            <a:r>
              <a:rPr lang="en-US" dirty="0"/>
              <a:t> </a:t>
            </a:r>
            <a:endParaRPr lang="en-US" dirty="0" smtClean="0"/>
          </a:p>
          <a:p>
            <a:pPr marL="0" indent="0">
              <a:buNone/>
            </a:pPr>
            <a:r>
              <a:rPr lang="fr-BE" i="1" dirty="0"/>
              <a:t>=&gt; </a:t>
            </a:r>
            <a:r>
              <a:rPr lang="en-US" i="1" dirty="0" smtClean="0"/>
              <a:t>E.g</a:t>
            </a:r>
            <a:r>
              <a:rPr lang="en-US" i="1" dirty="0"/>
              <a:t>. </a:t>
            </a:r>
            <a:r>
              <a:rPr lang="en-US" i="1" dirty="0" smtClean="0"/>
              <a:t>ZOAST (organized areas for health care)</a:t>
            </a:r>
            <a:endParaRPr lang="en-US" i="1" dirty="0"/>
          </a:p>
          <a:p>
            <a:pPr marL="0" indent="0">
              <a:buNone/>
            </a:pPr>
            <a:r>
              <a:rPr lang="fr-BE" dirty="0" smtClean="0"/>
              <a:t>BUT</a:t>
            </a:r>
            <a:endParaRPr lang="en-US" dirty="0" smtClean="0"/>
          </a:p>
          <a:p>
            <a:pPr marL="0" indent="0">
              <a:buNone/>
            </a:pPr>
            <a:r>
              <a:rPr lang="en-US" dirty="0" smtClean="0"/>
              <a:t>Legal </a:t>
            </a:r>
            <a:r>
              <a:rPr lang="en-US" dirty="0"/>
              <a:t>or administrative obstacles due to the existence of </a:t>
            </a:r>
            <a:r>
              <a:rPr lang="en-US" dirty="0" smtClean="0"/>
              <a:t>multiple </a:t>
            </a:r>
            <a:r>
              <a:rPr lang="en-US" dirty="0"/>
              <a:t>jurisdictions</a:t>
            </a:r>
          </a:p>
          <a:p>
            <a:pPr marL="0" indent="0">
              <a:buNone/>
            </a:pPr>
            <a:r>
              <a:rPr lang="en-US" dirty="0" smtClean="0"/>
              <a:t>Sustainable balance and win win process are </a:t>
            </a:r>
            <a:r>
              <a:rPr lang="en-US" dirty="0"/>
              <a:t>important </a:t>
            </a:r>
            <a:r>
              <a:rPr lang="en-US" dirty="0" smtClean="0"/>
              <a:t>conditions</a:t>
            </a:r>
          </a:p>
          <a:p>
            <a:pPr marL="0" lvl="0" indent="0">
              <a:buNone/>
            </a:pPr>
            <a:r>
              <a:rPr lang="en-US" dirty="0" smtClean="0"/>
              <a:t>Need for visibility and symbolic outputs </a:t>
            </a:r>
            <a:r>
              <a:rPr lang="en-US" dirty="0"/>
              <a:t>for political authorities </a:t>
            </a:r>
            <a:r>
              <a:rPr lang="en-US" dirty="0" smtClean="0"/>
              <a:t>(</a:t>
            </a:r>
            <a:r>
              <a:rPr lang="en-US" dirty="0" err="1" smtClean="0"/>
              <a:t>cf</a:t>
            </a:r>
            <a:r>
              <a:rPr lang="en-US" dirty="0" smtClean="0"/>
              <a:t> electoral areas)</a:t>
            </a:r>
            <a:endParaRPr lang="en-US" dirty="0"/>
          </a:p>
          <a:p>
            <a:endParaRPr lang="en-US" dirty="0"/>
          </a:p>
        </p:txBody>
      </p:sp>
    </p:spTree>
    <p:extLst>
      <p:ext uri="{BB962C8B-B14F-4D97-AF65-F5344CB8AC3E}">
        <p14:creationId xmlns:p14="http://schemas.microsoft.com/office/powerpoint/2010/main" val="1831239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838200" y="779463"/>
            <a:ext cx="10515600" cy="1325563"/>
          </a:xfrm>
        </p:spPr>
        <p:txBody>
          <a:bodyPr>
            <a:normAutofit fontScale="90000"/>
          </a:bodyPr>
          <a:lstStyle/>
          <a:p>
            <a:r>
              <a:rPr lang="en-US" sz="4000" b="1" dirty="0" smtClean="0"/>
              <a:t>Finding </a:t>
            </a:r>
            <a:r>
              <a:rPr lang="en-US" sz="4000" b="1" dirty="0"/>
              <a:t>the right level of </a:t>
            </a:r>
            <a:r>
              <a:rPr lang="en-US" sz="4000" b="1" dirty="0" smtClean="0"/>
              <a:t>organization</a:t>
            </a:r>
            <a:r>
              <a:rPr lang="en-US" sz="4000" b="1" dirty="0"/>
              <a:t>, degree of institutionalization and legal form </a:t>
            </a:r>
            <a:r>
              <a:rPr lang="en-US" b="1" dirty="0"/>
              <a:t/>
            </a:r>
            <a:br>
              <a:rPr lang="en-US" b="1" dirty="0"/>
            </a:br>
            <a:endParaRPr lang="en-US" dirty="0"/>
          </a:p>
        </p:txBody>
      </p:sp>
      <p:sp>
        <p:nvSpPr>
          <p:cNvPr id="5" name="Espace réservé du contenu 4"/>
          <p:cNvSpPr>
            <a:spLocks noGrp="1"/>
          </p:cNvSpPr>
          <p:nvPr>
            <p:ph idx="1"/>
          </p:nvPr>
        </p:nvSpPr>
        <p:spPr>
          <a:xfrm>
            <a:off x="838200" y="2354263"/>
            <a:ext cx="10515600" cy="4351338"/>
          </a:xfrm>
        </p:spPr>
        <p:txBody>
          <a:bodyPr>
            <a:normAutofit/>
          </a:bodyPr>
          <a:lstStyle/>
          <a:p>
            <a:pPr marL="0" indent="0">
              <a:buNone/>
            </a:pPr>
            <a:r>
              <a:rPr lang="en-US" dirty="0" smtClean="0"/>
              <a:t>Initially </a:t>
            </a:r>
            <a:r>
              <a:rPr lang="en-US" b="1" dirty="0"/>
              <a:t>international </a:t>
            </a:r>
            <a:r>
              <a:rPr lang="en-US" b="1" dirty="0" smtClean="0"/>
              <a:t>jurisdictions </a:t>
            </a:r>
            <a:r>
              <a:rPr lang="en-US" dirty="0"/>
              <a:t>for</a:t>
            </a:r>
            <a:r>
              <a:rPr lang="en-US" dirty="0" smtClean="0"/>
              <a:t> managing local CBC project</a:t>
            </a:r>
            <a:endParaRPr lang="en-US" dirty="0"/>
          </a:p>
          <a:p>
            <a:r>
              <a:rPr lang="en-US" dirty="0" smtClean="0"/>
              <a:t>Invention </a:t>
            </a:r>
            <a:r>
              <a:rPr lang="en-US" dirty="0"/>
              <a:t>of </a:t>
            </a:r>
            <a:r>
              <a:rPr lang="en-US" b="1" dirty="0"/>
              <a:t>new</a:t>
            </a:r>
            <a:r>
              <a:rPr lang="en-US" b="1" dirty="0" smtClean="0"/>
              <a:t> CBC framework </a:t>
            </a:r>
            <a:r>
              <a:rPr lang="en-US" dirty="0" smtClean="0"/>
              <a:t>including regional and local public bodies</a:t>
            </a:r>
          </a:p>
          <a:p>
            <a:r>
              <a:rPr lang="en-US" u="sng" dirty="0" smtClean="0"/>
              <a:t>Innovations</a:t>
            </a:r>
            <a:r>
              <a:rPr lang="en-US" dirty="0" smtClean="0"/>
              <a:t> </a:t>
            </a:r>
            <a:r>
              <a:rPr lang="en-US" dirty="0"/>
              <a:t>for specific process of regulations</a:t>
            </a:r>
          </a:p>
          <a:p>
            <a:pPr marL="0" indent="0">
              <a:buNone/>
            </a:pPr>
            <a:r>
              <a:rPr lang="fr-BE" i="1" dirty="0"/>
              <a:t>=&gt; </a:t>
            </a:r>
            <a:r>
              <a:rPr lang="en-US" i="1" dirty="0" smtClean="0"/>
              <a:t>E.g. Development </a:t>
            </a:r>
            <a:r>
              <a:rPr lang="en-US" i="1" dirty="0"/>
              <a:t>of observatories </a:t>
            </a:r>
            <a:endParaRPr lang="en-US" i="1" dirty="0" smtClean="0"/>
          </a:p>
          <a:p>
            <a:r>
              <a:rPr lang="en-US" dirty="0" smtClean="0"/>
              <a:t>A challenge: symmetry in the politico-administrative systems to </a:t>
            </a:r>
            <a:r>
              <a:rPr lang="en-US" dirty="0"/>
              <a:t>get</a:t>
            </a:r>
            <a:r>
              <a:rPr lang="en-US" dirty="0" smtClean="0"/>
              <a:t> a stable </a:t>
            </a:r>
            <a:r>
              <a:rPr lang="en-US" dirty="0"/>
              <a:t>process</a:t>
            </a:r>
          </a:p>
          <a:p>
            <a:pPr marL="0" indent="0">
              <a:buNone/>
            </a:pPr>
            <a:r>
              <a:rPr lang="fr-BE" i="1" dirty="0" smtClean="0"/>
              <a:t>=&gt; </a:t>
            </a:r>
            <a:r>
              <a:rPr lang="en-US" i="1" dirty="0" smtClean="0"/>
              <a:t>E.g</a:t>
            </a:r>
            <a:r>
              <a:rPr lang="en-US" i="1" dirty="0"/>
              <a:t>. </a:t>
            </a:r>
            <a:r>
              <a:rPr lang="en-US" i="1" dirty="0" smtClean="0"/>
              <a:t>IZOM </a:t>
            </a:r>
          </a:p>
          <a:p>
            <a:pPr marL="0" indent="0">
              <a:buNone/>
            </a:pPr>
            <a:endParaRPr lang="en-US" b="1" dirty="0"/>
          </a:p>
          <a:p>
            <a:pPr marL="0" indent="0">
              <a:buNone/>
            </a:pPr>
            <a:endParaRPr lang="en-US" b="1" dirty="0" smtClean="0"/>
          </a:p>
          <a:p>
            <a:pPr marL="0" indent="0">
              <a:buNone/>
            </a:pPr>
            <a:endParaRPr lang="en-US" dirty="0" smtClean="0"/>
          </a:p>
        </p:txBody>
      </p:sp>
    </p:spTree>
    <p:extLst>
      <p:ext uri="{BB962C8B-B14F-4D97-AF65-F5344CB8AC3E}">
        <p14:creationId xmlns:p14="http://schemas.microsoft.com/office/powerpoint/2010/main" val="26110265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r>
              <a:rPr lang="en-US" sz="3600" b="1" dirty="0"/>
              <a:t>Transferring competencies from principals to </a:t>
            </a:r>
            <a:r>
              <a:rPr lang="en-US" sz="3600" b="1" dirty="0" smtClean="0"/>
              <a:t>agents</a:t>
            </a:r>
            <a:endParaRPr lang="en-US" sz="3600" dirty="0"/>
          </a:p>
        </p:txBody>
      </p:sp>
      <p:sp>
        <p:nvSpPr>
          <p:cNvPr id="5" name="Espace réservé du contenu 4"/>
          <p:cNvSpPr>
            <a:spLocks noGrp="1"/>
          </p:cNvSpPr>
          <p:nvPr>
            <p:ph idx="1"/>
          </p:nvPr>
        </p:nvSpPr>
        <p:spPr/>
        <p:txBody>
          <a:bodyPr>
            <a:normAutofit/>
          </a:bodyPr>
          <a:lstStyle/>
          <a:p>
            <a:pPr marL="0" indent="0">
              <a:buNone/>
            </a:pPr>
            <a:r>
              <a:rPr lang="fr-BE" dirty="0" smtClean="0"/>
              <a:t>Impact of </a:t>
            </a:r>
            <a:r>
              <a:rPr lang="fr-BE" dirty="0"/>
              <a:t>central (national or </a:t>
            </a:r>
            <a:r>
              <a:rPr lang="fr-BE" dirty="0" err="1"/>
              <a:t>regional</a:t>
            </a:r>
            <a:r>
              <a:rPr lang="fr-BE" dirty="0"/>
              <a:t>) </a:t>
            </a:r>
            <a:r>
              <a:rPr lang="fr-BE" dirty="0" err="1"/>
              <a:t>authorities</a:t>
            </a:r>
            <a:endParaRPr lang="en-US" dirty="0"/>
          </a:p>
          <a:p>
            <a:pPr marL="0" indent="0">
              <a:buNone/>
            </a:pPr>
            <a:endParaRPr lang="en-US" dirty="0" smtClean="0"/>
          </a:p>
          <a:p>
            <a:pPr marL="0" indent="0">
              <a:buNone/>
            </a:pPr>
            <a:r>
              <a:rPr lang="en-US" dirty="0" smtClean="0"/>
              <a:t>In </a:t>
            </a:r>
            <a:r>
              <a:rPr lang="en-US" dirty="0"/>
              <a:t>most CBC systems, </a:t>
            </a:r>
            <a:r>
              <a:rPr lang="en-US" u="sng" dirty="0"/>
              <a:t>no</a:t>
            </a:r>
            <a:r>
              <a:rPr lang="en-US" u="sng" dirty="0" smtClean="0"/>
              <a:t> transfer </a:t>
            </a:r>
            <a:r>
              <a:rPr lang="en-US" dirty="0"/>
              <a:t>of competences</a:t>
            </a:r>
          </a:p>
          <a:p>
            <a:pPr marL="0" indent="0">
              <a:buNone/>
            </a:pPr>
            <a:r>
              <a:rPr lang="fr-BE" i="1" dirty="0"/>
              <a:t>=&gt; </a:t>
            </a:r>
            <a:r>
              <a:rPr lang="en-US" i="1" dirty="0" smtClean="0"/>
              <a:t>E.g</a:t>
            </a:r>
            <a:r>
              <a:rPr lang="en-US" i="1" dirty="0"/>
              <a:t>. </a:t>
            </a:r>
            <a:r>
              <a:rPr lang="en-US" i="1" dirty="0" smtClean="0"/>
              <a:t>CBC in the health </a:t>
            </a:r>
            <a:r>
              <a:rPr lang="en-US" i="1" dirty="0"/>
              <a:t>sector: national social security systems are the norms; local arrangements are embedded in the state systems; the legitimacy belongs to the national level</a:t>
            </a:r>
          </a:p>
          <a:p>
            <a:pPr marL="0" lvl="0" indent="0">
              <a:buNone/>
            </a:pPr>
            <a:endParaRPr lang="en-US" dirty="0" smtClean="0"/>
          </a:p>
          <a:p>
            <a:pPr marL="0" lvl="0" indent="0">
              <a:buNone/>
            </a:pPr>
            <a:r>
              <a:rPr lang="en-US" dirty="0" smtClean="0"/>
              <a:t>In </a:t>
            </a:r>
            <a:r>
              <a:rPr lang="en-US" dirty="0"/>
              <a:t>the EGTC, </a:t>
            </a:r>
            <a:r>
              <a:rPr lang="en-US" dirty="0" smtClean="0"/>
              <a:t>multi-</a:t>
            </a:r>
            <a:r>
              <a:rPr lang="en-US" dirty="0" err="1" smtClean="0"/>
              <a:t>scalarity</a:t>
            </a:r>
            <a:r>
              <a:rPr lang="en-US" dirty="0" smtClean="0"/>
              <a:t>, governance </a:t>
            </a:r>
            <a:r>
              <a:rPr lang="en-US" dirty="0"/>
              <a:t>but </a:t>
            </a:r>
            <a:r>
              <a:rPr lang="en-US" dirty="0" smtClean="0"/>
              <a:t>no real </a:t>
            </a:r>
            <a:r>
              <a:rPr lang="en-US" dirty="0"/>
              <a:t>transfer of </a:t>
            </a:r>
            <a:r>
              <a:rPr lang="en-US" dirty="0" smtClean="0"/>
              <a:t>competencies</a:t>
            </a:r>
          </a:p>
          <a:p>
            <a:pPr marL="0" indent="0">
              <a:buNone/>
            </a:pPr>
            <a:endParaRPr lang="en-US" b="1" dirty="0"/>
          </a:p>
          <a:p>
            <a:pPr marL="0" indent="0">
              <a:buNone/>
            </a:pPr>
            <a:endParaRPr lang="en-US" b="1" dirty="0" smtClean="0"/>
          </a:p>
          <a:p>
            <a:pPr marL="0" indent="0">
              <a:buNone/>
            </a:pPr>
            <a:endParaRPr lang="en-US" dirty="0" smtClean="0"/>
          </a:p>
        </p:txBody>
      </p:sp>
    </p:spTree>
    <p:extLst>
      <p:ext uri="{BB962C8B-B14F-4D97-AF65-F5344CB8AC3E}">
        <p14:creationId xmlns:p14="http://schemas.microsoft.com/office/powerpoint/2010/main" val="32500032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b="1" dirty="0" smtClean="0"/>
              <a:t>A case study: </a:t>
            </a:r>
            <a:r>
              <a:rPr lang="en-US" b="1" i="1" dirty="0" smtClean="0"/>
              <a:t>The </a:t>
            </a:r>
            <a:r>
              <a:rPr lang="en-US" b="1" i="1" dirty="0" err="1" smtClean="0"/>
              <a:t>Eurometropolis</a:t>
            </a:r>
            <a:r>
              <a:rPr lang="en-US" b="1" i="1" dirty="0" smtClean="0"/>
              <a:t> Lille </a:t>
            </a:r>
            <a:r>
              <a:rPr lang="en-US" b="1" i="1" dirty="0"/>
              <a:t>Kortrijk </a:t>
            </a:r>
            <a:r>
              <a:rPr lang="en-US" b="1" i="1" dirty="0" err="1" smtClean="0"/>
              <a:t>Tournai</a:t>
            </a:r>
            <a:endParaRPr lang="en-US" dirty="0"/>
          </a:p>
        </p:txBody>
      </p:sp>
      <p:sp>
        <p:nvSpPr>
          <p:cNvPr id="3" name="Espace réservé du texte 2"/>
          <p:cNvSpPr>
            <a:spLocks noGrp="1"/>
          </p:cNvSpPr>
          <p:nvPr>
            <p:ph type="body" idx="1"/>
          </p:nvPr>
        </p:nvSpPr>
        <p:spPr/>
        <p:txBody>
          <a:bodyPr>
            <a:normAutofit fontScale="92500" lnSpcReduction="20000"/>
          </a:bodyPr>
          <a:lstStyle/>
          <a:p>
            <a:r>
              <a:rPr lang="en-US" dirty="0" smtClean="0"/>
              <a:t>Genesis</a:t>
            </a:r>
          </a:p>
          <a:p>
            <a:r>
              <a:rPr lang="en-US" dirty="0" smtClean="0"/>
              <a:t>Actors</a:t>
            </a:r>
          </a:p>
          <a:p>
            <a:r>
              <a:rPr lang="en-US" dirty="0"/>
              <a:t>P</a:t>
            </a:r>
            <a:r>
              <a:rPr lang="en-US" dirty="0" smtClean="0"/>
              <a:t>rocedures </a:t>
            </a:r>
            <a:r>
              <a:rPr lang="en-US" dirty="0"/>
              <a:t>and </a:t>
            </a:r>
            <a:r>
              <a:rPr lang="en-US" dirty="0" smtClean="0"/>
              <a:t>governance</a:t>
            </a:r>
          </a:p>
          <a:p>
            <a:r>
              <a:rPr lang="en-US" dirty="0" smtClean="0"/>
              <a:t>Outcomes</a:t>
            </a:r>
            <a:endParaRPr lang="en-US" dirty="0"/>
          </a:p>
        </p:txBody>
      </p:sp>
    </p:spTree>
    <p:extLst>
      <p:ext uri="{BB962C8B-B14F-4D97-AF65-F5344CB8AC3E}">
        <p14:creationId xmlns:p14="http://schemas.microsoft.com/office/powerpoint/2010/main" val="26375351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Some preliminary results</a:t>
            </a:r>
            <a:endParaRPr lang="en-US" dirty="0"/>
          </a:p>
        </p:txBody>
      </p:sp>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112" y="5744047"/>
            <a:ext cx="952500" cy="952500"/>
          </a:xfrm>
          <a:prstGeom prst="rect">
            <a:avLst/>
          </a:prstGeom>
        </p:spPr>
      </p:pic>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93844" y="5299351"/>
            <a:ext cx="808673" cy="808673"/>
          </a:xfrm>
          <a:prstGeom prst="rect">
            <a:avLst/>
          </a:prstGeom>
        </p:spPr>
      </p:pic>
      <p:pic>
        <p:nvPicPr>
          <p:cNvPr id="14" name="Imag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04134" y="6125130"/>
            <a:ext cx="1270000" cy="508000"/>
          </a:xfrm>
          <a:prstGeom prst="rect">
            <a:avLst/>
          </a:prstGeom>
        </p:spPr>
      </p:pic>
      <p:pic>
        <p:nvPicPr>
          <p:cNvPr id="15" name="Imag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42138" y="5205092"/>
            <a:ext cx="952500" cy="533400"/>
          </a:xfrm>
          <a:prstGeom prst="rect">
            <a:avLst/>
          </a:prstGeom>
        </p:spPr>
      </p:pic>
      <p:pic>
        <p:nvPicPr>
          <p:cNvPr id="16" name="Image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49217" y="5887914"/>
            <a:ext cx="952500" cy="619125"/>
          </a:xfrm>
          <a:prstGeom prst="rect">
            <a:avLst/>
          </a:prstGeom>
        </p:spPr>
      </p:pic>
      <p:pic>
        <p:nvPicPr>
          <p:cNvPr id="17" name="Image 1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834479" y="5875139"/>
            <a:ext cx="714286" cy="714286"/>
          </a:xfrm>
          <a:prstGeom prst="rect">
            <a:avLst/>
          </a:prstGeom>
        </p:spPr>
      </p:pic>
      <p:pic>
        <p:nvPicPr>
          <p:cNvPr id="18" name="Image 1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447624" y="5053071"/>
            <a:ext cx="1131429" cy="521905"/>
          </a:xfrm>
          <a:prstGeom prst="rect">
            <a:avLst/>
          </a:prstGeom>
        </p:spPr>
      </p:pic>
      <p:pic>
        <p:nvPicPr>
          <p:cNvPr id="19" name="Image 1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224415" y="5709913"/>
            <a:ext cx="685714" cy="952381"/>
          </a:xfrm>
          <a:prstGeom prst="rect">
            <a:avLst/>
          </a:prstGeom>
        </p:spPr>
      </p:pic>
      <p:pic>
        <p:nvPicPr>
          <p:cNvPr id="20" name="Image 19"/>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304135" y="4909905"/>
            <a:ext cx="668655" cy="857250"/>
          </a:xfrm>
          <a:prstGeom prst="rect">
            <a:avLst/>
          </a:prstGeom>
        </p:spPr>
      </p:pic>
      <p:pic>
        <p:nvPicPr>
          <p:cNvPr id="21" name="Image 20"/>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570819" y="5226701"/>
            <a:ext cx="952500" cy="447675"/>
          </a:xfrm>
          <a:prstGeom prst="rect">
            <a:avLst/>
          </a:prstGeom>
        </p:spPr>
      </p:pic>
      <p:pic>
        <p:nvPicPr>
          <p:cNvPr id="22" name="Image 21"/>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094707" y="5745039"/>
            <a:ext cx="708660" cy="762000"/>
          </a:xfrm>
          <a:prstGeom prst="rect">
            <a:avLst/>
          </a:prstGeom>
        </p:spPr>
      </p:pic>
      <p:pic>
        <p:nvPicPr>
          <p:cNvPr id="23" name="Image 22"/>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548765" y="5021583"/>
            <a:ext cx="762000" cy="762000"/>
          </a:xfrm>
          <a:prstGeom prst="rect">
            <a:avLst/>
          </a:prstGeom>
        </p:spPr>
      </p:pic>
      <p:pic>
        <p:nvPicPr>
          <p:cNvPr id="24" name="Image 23"/>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15473" y="5131923"/>
            <a:ext cx="638175" cy="476250"/>
          </a:xfrm>
          <a:prstGeom prst="rect">
            <a:avLst/>
          </a:prstGeom>
        </p:spPr>
      </p:pic>
      <p:pic>
        <p:nvPicPr>
          <p:cNvPr id="25" name="Image 24"/>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6701312" y="5875139"/>
            <a:ext cx="691515" cy="805815"/>
          </a:xfrm>
          <a:prstGeom prst="rect">
            <a:avLst/>
          </a:prstGeom>
        </p:spPr>
      </p:pic>
      <p:sp>
        <p:nvSpPr>
          <p:cNvPr id="26" name="Ellipse 25"/>
          <p:cNvSpPr/>
          <p:nvPr/>
        </p:nvSpPr>
        <p:spPr>
          <a:xfrm>
            <a:off x="918624" y="4909905"/>
            <a:ext cx="3164554" cy="183641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Espace réservé du contenu 2"/>
          <p:cNvSpPr>
            <a:spLocks noGrp="1"/>
          </p:cNvSpPr>
          <p:nvPr>
            <p:ph idx="1"/>
          </p:nvPr>
        </p:nvSpPr>
        <p:spPr>
          <a:xfrm>
            <a:off x="838200" y="1825625"/>
            <a:ext cx="10515600" cy="4351338"/>
          </a:xfrm>
        </p:spPr>
        <p:txBody>
          <a:bodyPr>
            <a:normAutofit/>
          </a:bodyPr>
          <a:lstStyle/>
          <a:p>
            <a:r>
              <a:rPr lang="fr-BE" dirty="0" err="1"/>
              <a:t>From</a:t>
            </a:r>
            <a:r>
              <a:rPr lang="fr-BE" dirty="0"/>
              <a:t> the COPIT (a </a:t>
            </a:r>
            <a:r>
              <a:rPr lang="fr-BE" dirty="0" err="1"/>
              <a:t>think</a:t>
            </a:r>
            <a:r>
              <a:rPr lang="fr-BE" dirty="0"/>
              <a:t> tank) in 1991 </a:t>
            </a:r>
            <a:r>
              <a:rPr lang="fr-BE" dirty="0" smtClean="0"/>
              <a:t>to an EGCT </a:t>
            </a:r>
            <a:r>
              <a:rPr lang="fr-BE" dirty="0"/>
              <a:t>in 2008; </a:t>
            </a:r>
            <a:r>
              <a:rPr lang="fr-BE" dirty="0" smtClean="0"/>
              <a:t>one </a:t>
            </a:r>
            <a:r>
              <a:rPr lang="fr-BE" dirty="0"/>
              <a:t>of the 37 </a:t>
            </a:r>
            <a:r>
              <a:rPr lang="fr-BE" dirty="0" err="1"/>
              <a:t>EGCTs</a:t>
            </a:r>
            <a:r>
              <a:rPr lang="fr-BE" dirty="0"/>
              <a:t>, </a:t>
            </a:r>
            <a:r>
              <a:rPr lang="fr-BE" dirty="0" err="1"/>
              <a:t>including</a:t>
            </a:r>
            <a:r>
              <a:rPr lang="fr-BE" dirty="0"/>
              <a:t> </a:t>
            </a:r>
            <a:r>
              <a:rPr lang="fr-BE" b="1" dirty="0"/>
              <a:t>a </a:t>
            </a:r>
            <a:r>
              <a:rPr lang="fr-BE" b="1" dirty="0" err="1"/>
              <a:t>governance</a:t>
            </a:r>
            <a:r>
              <a:rPr lang="fr-BE" b="1" dirty="0"/>
              <a:t> </a:t>
            </a:r>
            <a:r>
              <a:rPr lang="fr-BE" b="1" dirty="0" err="1"/>
              <a:t>approach</a:t>
            </a:r>
            <a:r>
              <a:rPr lang="fr-BE" b="1" dirty="0"/>
              <a:t> </a:t>
            </a:r>
            <a:r>
              <a:rPr lang="fr-BE" b="1" dirty="0" err="1"/>
              <a:t>based</a:t>
            </a:r>
            <a:r>
              <a:rPr lang="fr-BE" b="1" dirty="0"/>
              <a:t> on a territorial </a:t>
            </a:r>
            <a:r>
              <a:rPr lang="fr-BE" b="1" dirty="0" err="1"/>
              <a:t>project</a:t>
            </a:r>
            <a:endParaRPr lang="fr-BE" b="1" dirty="0"/>
          </a:p>
          <a:p>
            <a:r>
              <a:rPr lang="fr-BE" dirty="0" smtClean="0"/>
              <a:t>147 French, Flemish and Walloon municipalities, </a:t>
            </a:r>
            <a:r>
              <a:rPr lang="fr-BE" i="1" dirty="0" smtClean="0"/>
              <a:t>2 States; 3 cultures </a:t>
            </a:r>
            <a:endParaRPr lang="fr-BE" dirty="0" smtClean="0"/>
          </a:p>
          <a:p>
            <a:r>
              <a:rPr lang="fr-BE" dirty="0" smtClean="0"/>
              <a:t>14 institutions including national, regional and municipal public bodies plus 1 </a:t>
            </a:r>
            <a:r>
              <a:rPr lang="fr-BE" dirty="0" err="1" smtClean="0"/>
              <a:t>departement</a:t>
            </a:r>
            <a:r>
              <a:rPr lang="fr-BE" dirty="0" smtClean="0"/>
              <a:t> (France), 2 provinces and transcommunalities (Belgium)</a:t>
            </a:r>
          </a:p>
        </p:txBody>
      </p:sp>
    </p:spTree>
    <p:extLst>
      <p:ext uri="{BB962C8B-B14F-4D97-AF65-F5344CB8AC3E}">
        <p14:creationId xmlns:p14="http://schemas.microsoft.com/office/powerpoint/2010/main" val="12836203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en-US" dirty="0"/>
          </a:p>
        </p:txBody>
      </p:sp>
      <p:sp>
        <p:nvSpPr>
          <p:cNvPr id="3" name="Espace réservé du contenu 2"/>
          <p:cNvSpPr>
            <a:spLocks noGrp="1"/>
          </p:cNvSpPr>
          <p:nvPr>
            <p:ph idx="1"/>
          </p:nvPr>
        </p:nvSpPr>
        <p:spPr/>
        <p:txBody>
          <a:bodyPr/>
          <a:lstStyle/>
          <a:p>
            <a:r>
              <a:rPr lang="en-US" b="1" dirty="0"/>
              <a:t>Short </a:t>
            </a:r>
            <a:r>
              <a:rPr lang="en-US" b="1" dirty="0" smtClean="0"/>
              <a:t>disciplinary literature in political sciences &amp; geography</a:t>
            </a:r>
          </a:p>
          <a:p>
            <a:r>
              <a:rPr lang="en-US" b="1" dirty="0" smtClean="0"/>
              <a:t>Some theoretical </a:t>
            </a:r>
            <a:r>
              <a:rPr lang="en-US" b="1" dirty="0"/>
              <a:t>concepts </a:t>
            </a:r>
            <a:r>
              <a:rPr lang="en-US" b="1" dirty="0" smtClean="0"/>
              <a:t>in </a:t>
            </a:r>
            <a:r>
              <a:rPr lang="en-US" b="1" dirty="0"/>
              <a:t>political </a:t>
            </a:r>
            <a:r>
              <a:rPr lang="en-US" b="1" dirty="0" smtClean="0"/>
              <a:t>sciences &amp; geography (1) and discussions (2)</a:t>
            </a:r>
          </a:p>
          <a:p>
            <a:pPr lvl="0"/>
            <a:r>
              <a:rPr lang="en-US" b="1" dirty="0"/>
              <a:t>One studied case: </a:t>
            </a:r>
            <a:r>
              <a:rPr lang="en-US" b="1" i="1" dirty="0" smtClean="0"/>
              <a:t>The </a:t>
            </a:r>
            <a:r>
              <a:rPr lang="en-US" b="1" i="1" dirty="0" err="1" smtClean="0"/>
              <a:t>Eurometropolis</a:t>
            </a:r>
            <a:r>
              <a:rPr lang="en-US" b="1" i="1" dirty="0" smtClean="0"/>
              <a:t> Lille Kortrijk </a:t>
            </a:r>
            <a:r>
              <a:rPr lang="en-US" b="1" i="1" dirty="0" err="1" smtClean="0"/>
              <a:t>Tournai</a:t>
            </a:r>
            <a:endParaRPr lang="en-US" b="1" i="1" dirty="0" smtClean="0"/>
          </a:p>
          <a:p>
            <a:pPr lvl="0"/>
            <a:r>
              <a:rPr lang="en-US" b="1" dirty="0"/>
              <a:t>F</a:t>
            </a:r>
            <a:r>
              <a:rPr lang="en-US" b="1" dirty="0" smtClean="0"/>
              <a:t>uture </a:t>
            </a:r>
            <a:r>
              <a:rPr lang="en-US" b="1" dirty="0"/>
              <a:t>perspectives </a:t>
            </a:r>
            <a:r>
              <a:rPr lang="en-US" b="1" dirty="0" smtClean="0"/>
              <a:t>for </a:t>
            </a:r>
            <a:r>
              <a:rPr lang="en-US" b="1" dirty="0" smtClean="0"/>
              <a:t>an interdisciplinary </a:t>
            </a:r>
            <a:r>
              <a:rPr lang="en-US" b="1" dirty="0" smtClean="0"/>
              <a:t>analysis of the CBC</a:t>
            </a:r>
            <a:endParaRPr lang="en-US" dirty="0"/>
          </a:p>
          <a:p>
            <a:endParaRPr lang="en-US" dirty="0"/>
          </a:p>
          <a:p>
            <a:endParaRPr lang="en-US" b="1" dirty="0" smtClean="0"/>
          </a:p>
          <a:p>
            <a:endParaRPr lang="en-US" b="1" dirty="0"/>
          </a:p>
        </p:txBody>
      </p:sp>
    </p:spTree>
    <p:extLst>
      <p:ext uri="{BB962C8B-B14F-4D97-AF65-F5344CB8AC3E}">
        <p14:creationId xmlns:p14="http://schemas.microsoft.com/office/powerpoint/2010/main" val="78786506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Some preliminary results</a:t>
            </a:r>
            <a:endParaRPr lang="en-US" dirty="0"/>
          </a:p>
        </p:txBody>
      </p:sp>
      <p:sp>
        <p:nvSpPr>
          <p:cNvPr id="3" name="Espace réservé du contenu 2"/>
          <p:cNvSpPr>
            <a:spLocks noGrp="1"/>
          </p:cNvSpPr>
          <p:nvPr>
            <p:ph idx="1"/>
          </p:nvPr>
        </p:nvSpPr>
        <p:spPr/>
        <p:txBody>
          <a:bodyPr>
            <a:normAutofit/>
          </a:bodyPr>
          <a:lstStyle/>
          <a:p>
            <a:r>
              <a:rPr lang="fr-BE" b="1" dirty="0" smtClean="0"/>
              <a:t>Basis</a:t>
            </a:r>
            <a:r>
              <a:rPr lang="fr-BE" b="1" dirty="0"/>
              <a:t>: a </a:t>
            </a:r>
            <a:r>
              <a:rPr lang="fr-BE" b="1" dirty="0" smtClean="0"/>
              <a:t>long </a:t>
            </a:r>
            <a:r>
              <a:rPr lang="fr-BE" b="1" dirty="0" err="1" smtClean="0"/>
              <a:t>term</a:t>
            </a:r>
            <a:r>
              <a:rPr lang="fr-BE" b="1" dirty="0" smtClean="0"/>
              <a:t> </a:t>
            </a:r>
            <a:r>
              <a:rPr lang="fr-BE" b="1" dirty="0" err="1" smtClean="0"/>
              <a:t>political</a:t>
            </a:r>
            <a:r>
              <a:rPr lang="fr-BE" b="1" dirty="0" smtClean="0"/>
              <a:t> vision</a:t>
            </a:r>
          </a:p>
          <a:p>
            <a:r>
              <a:rPr lang="fr-BE" dirty="0" smtClean="0"/>
              <a:t>3 areas </a:t>
            </a:r>
            <a:r>
              <a:rPr lang="fr-BE" dirty="0" err="1" smtClean="0"/>
              <a:t>with</a:t>
            </a:r>
            <a:r>
              <a:rPr lang="fr-BE" dirty="0" smtClean="0"/>
              <a:t> </a:t>
            </a:r>
            <a:r>
              <a:rPr lang="fr-BE" dirty="0" err="1" smtClean="0"/>
              <a:t>three</a:t>
            </a:r>
            <a:r>
              <a:rPr lang="fr-BE" dirty="0" smtClean="0"/>
              <a:t> territorial </a:t>
            </a:r>
            <a:r>
              <a:rPr lang="fr-BE" dirty="0" err="1" smtClean="0"/>
              <a:t>projects</a:t>
            </a:r>
            <a:r>
              <a:rPr lang="fr-BE" dirty="0" smtClean="0"/>
              <a:t> (MEL, Western Flanders, WAPI)</a:t>
            </a:r>
            <a:endParaRPr lang="fr-BE" dirty="0"/>
          </a:p>
          <a:p>
            <a:pPr marL="0" indent="0" algn="just">
              <a:buNone/>
            </a:pPr>
            <a:r>
              <a:rPr lang="fr-BE" dirty="0" err="1" smtClean="0"/>
              <a:t>poorly</a:t>
            </a:r>
            <a:r>
              <a:rPr lang="fr-BE" dirty="0" smtClean="0"/>
              <a:t> known by citizens and </a:t>
            </a:r>
            <a:r>
              <a:rPr lang="fr-BE" dirty="0" err="1" smtClean="0"/>
              <a:t>little</a:t>
            </a:r>
            <a:r>
              <a:rPr lang="fr-BE" dirty="0" smtClean="0"/>
              <a:t> referenced by municipal websites </a:t>
            </a:r>
            <a:r>
              <a:rPr lang="fr-BE" dirty="0"/>
              <a:t>(RPCFE, 2016</a:t>
            </a:r>
            <a:r>
              <a:rPr lang="fr-BE" dirty="0" smtClean="0"/>
              <a:t>)</a:t>
            </a:r>
          </a:p>
          <a:p>
            <a:r>
              <a:rPr lang="fr-BE" dirty="0" err="1" smtClean="0"/>
              <a:t>Development</a:t>
            </a:r>
            <a:r>
              <a:rPr lang="fr-BE" dirty="0" smtClean="0"/>
              <a:t> of a CB employment market; territorial infrastructures; cultural, tourist, health care and education projects</a:t>
            </a:r>
          </a:p>
          <a:p>
            <a:r>
              <a:rPr lang="fr-BE" u="sng" dirty="0" smtClean="0"/>
              <a:t>The 2020 </a:t>
            </a:r>
            <a:r>
              <a:rPr lang="fr-BE" u="sng" dirty="0" err="1" smtClean="0"/>
              <a:t>Eurometropolis</a:t>
            </a:r>
            <a:r>
              <a:rPr lang="fr-BE" u="sng" dirty="0" smtClean="0"/>
              <a:t> </a:t>
            </a:r>
            <a:r>
              <a:rPr lang="fr-BE" u="sng" dirty="0" err="1" smtClean="0"/>
              <a:t>Strategy</a:t>
            </a:r>
            <a:r>
              <a:rPr lang="fr-BE" dirty="0" smtClean="0"/>
              <a:t>, a collective </a:t>
            </a:r>
            <a:r>
              <a:rPr lang="fr-BE" dirty="0" err="1" smtClean="0"/>
              <a:t>strategy</a:t>
            </a:r>
            <a:endParaRPr lang="fr-BE" dirty="0"/>
          </a:p>
          <a:p>
            <a:pPr marL="0" indent="0">
              <a:buNone/>
            </a:pPr>
            <a:r>
              <a:rPr lang="fr-BE" dirty="0" smtClean="0"/>
              <a:t>3 axes: socio-economic development; mobility; green and blue </a:t>
            </a:r>
            <a:r>
              <a:rPr lang="fr-BE" dirty="0" err="1" smtClean="0"/>
              <a:t>belt</a:t>
            </a:r>
            <a:r>
              <a:rPr lang="fr-BE" dirty="0" smtClean="0"/>
              <a:t>  </a:t>
            </a:r>
          </a:p>
          <a:p>
            <a:pPr marL="0" indent="0">
              <a:buNone/>
            </a:pPr>
            <a:r>
              <a:rPr lang="fr-BE" dirty="0" err="1" smtClean="0"/>
              <a:t>Beginning</a:t>
            </a:r>
            <a:r>
              <a:rPr lang="fr-BE" dirty="0" smtClean="0"/>
              <a:t> of a common narrative</a:t>
            </a:r>
          </a:p>
          <a:p>
            <a:pPr marL="0" indent="0">
              <a:buNone/>
            </a:pPr>
            <a:endParaRPr lang="en-US" dirty="0"/>
          </a:p>
        </p:txBody>
      </p:sp>
    </p:spTree>
    <p:extLst>
      <p:ext uri="{BB962C8B-B14F-4D97-AF65-F5344CB8AC3E}">
        <p14:creationId xmlns:p14="http://schemas.microsoft.com/office/powerpoint/2010/main" val="38514795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0"/>
            <a:r>
              <a:rPr lang="en-US" b="1" dirty="0" smtClean="0"/>
              <a:t>Future perspectives for </a:t>
            </a:r>
            <a:r>
              <a:rPr lang="en-US" b="1" dirty="0" smtClean="0"/>
              <a:t>an interdisciplinary </a:t>
            </a:r>
            <a:r>
              <a:rPr lang="en-US" b="1" dirty="0"/>
              <a:t>analysis of the </a:t>
            </a:r>
            <a:r>
              <a:rPr lang="en-US" b="1" dirty="0" smtClean="0"/>
              <a:t>CBC</a:t>
            </a:r>
            <a:endParaRPr lang="en-US" dirty="0"/>
          </a:p>
        </p:txBody>
      </p:sp>
      <p:sp>
        <p:nvSpPr>
          <p:cNvPr id="3" name="Espace réservé du texte 2"/>
          <p:cNvSpPr>
            <a:spLocks noGrp="1"/>
          </p:cNvSpPr>
          <p:nvPr>
            <p:ph type="body" idx="1"/>
          </p:nvPr>
        </p:nvSpPr>
        <p:spPr/>
        <p:txBody>
          <a:bodyPr/>
          <a:lstStyle/>
          <a:p>
            <a:r>
              <a:rPr lang="fr-BE" dirty="0" smtClean="0"/>
              <a:t>Local CBC, </a:t>
            </a:r>
            <a:r>
              <a:rPr lang="fr-BE" dirty="0" err="1" smtClean="0"/>
              <a:t>territory</a:t>
            </a:r>
            <a:r>
              <a:rPr lang="fr-BE" dirty="0" smtClean="0"/>
              <a:t> and multi-</a:t>
            </a:r>
            <a:r>
              <a:rPr lang="fr-BE" dirty="0" err="1" smtClean="0"/>
              <a:t>scalar</a:t>
            </a:r>
            <a:r>
              <a:rPr lang="fr-BE" dirty="0" smtClean="0"/>
              <a:t> </a:t>
            </a:r>
            <a:r>
              <a:rPr lang="fr-BE" dirty="0" err="1" smtClean="0"/>
              <a:t>governace</a:t>
            </a:r>
            <a:endParaRPr lang="en-US" dirty="0"/>
          </a:p>
        </p:txBody>
      </p:sp>
    </p:spTree>
    <p:extLst>
      <p:ext uri="{BB962C8B-B14F-4D97-AF65-F5344CB8AC3E}">
        <p14:creationId xmlns:p14="http://schemas.microsoft.com/office/powerpoint/2010/main" val="222304630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0000"/>
            <a:lum/>
          </a:blip>
          <a:srcRect/>
          <a:tile tx="0" ty="0" sx="100000" sy="100000" flip="none" algn="tl"/>
        </a:blipFill>
        <a:effectLst/>
      </p:bgPr>
    </p:bg>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fontScale="90000"/>
          </a:bodyPr>
          <a:lstStyle/>
          <a:p>
            <a:r>
              <a:rPr lang="fr-BE" dirty="0"/>
              <a:t>Local CBC, </a:t>
            </a:r>
            <a:r>
              <a:rPr lang="fr-BE" dirty="0" err="1"/>
              <a:t>territory</a:t>
            </a:r>
            <a:r>
              <a:rPr lang="fr-BE" dirty="0"/>
              <a:t> and multi-</a:t>
            </a:r>
            <a:r>
              <a:rPr lang="fr-BE" dirty="0" err="1"/>
              <a:t>scalar</a:t>
            </a:r>
            <a:r>
              <a:rPr lang="fr-BE" dirty="0"/>
              <a:t> </a:t>
            </a:r>
            <a:r>
              <a:rPr lang="fr-BE" dirty="0" err="1"/>
              <a:t>governace</a:t>
            </a:r>
            <a:r>
              <a:rPr lang="en-US" dirty="0"/>
              <a:t/>
            </a:r>
            <a:br>
              <a:rPr lang="en-US" dirty="0"/>
            </a:br>
            <a:endParaRPr lang="en-US" dirty="0"/>
          </a:p>
        </p:txBody>
      </p:sp>
      <p:sp>
        <p:nvSpPr>
          <p:cNvPr id="5" name="Espace réservé du contenu 4"/>
          <p:cNvSpPr>
            <a:spLocks noGrp="1"/>
          </p:cNvSpPr>
          <p:nvPr>
            <p:ph idx="1"/>
          </p:nvPr>
        </p:nvSpPr>
        <p:spPr/>
        <p:txBody>
          <a:bodyPr>
            <a:normAutofit fontScale="92500" lnSpcReduction="10000"/>
          </a:bodyPr>
          <a:lstStyle/>
          <a:p>
            <a:r>
              <a:rPr lang="en-US" dirty="0" smtClean="0"/>
              <a:t>CBC easier </a:t>
            </a:r>
            <a:r>
              <a:rPr lang="en-US" u="sng" dirty="0" smtClean="0"/>
              <a:t>if regionalization and decentralization </a:t>
            </a:r>
            <a:r>
              <a:rPr lang="en-US" dirty="0" smtClean="0"/>
              <a:t>(transfer </a:t>
            </a:r>
            <a:r>
              <a:rPr lang="en-US" dirty="0"/>
              <a:t>of competences towards regions or </a:t>
            </a:r>
            <a:r>
              <a:rPr lang="en-US" dirty="0" smtClean="0"/>
              <a:t>municipalities reinforcing autonomy</a:t>
            </a:r>
            <a:r>
              <a:rPr lang="en-US" dirty="0"/>
              <a:t>, capabilities) </a:t>
            </a:r>
            <a:endParaRPr lang="en-US" dirty="0" smtClean="0"/>
          </a:p>
          <a:p>
            <a:pPr marL="0" lvl="0" indent="0">
              <a:buNone/>
            </a:pPr>
            <a:r>
              <a:rPr lang="en-US" dirty="0"/>
              <a:t>b</a:t>
            </a:r>
            <a:r>
              <a:rPr lang="en-US" dirty="0" smtClean="0"/>
              <a:t>ut </a:t>
            </a:r>
            <a:r>
              <a:rPr lang="en-US" u="sng" dirty="0" smtClean="0"/>
              <a:t>unavoidable State </a:t>
            </a:r>
            <a:r>
              <a:rPr lang="en-US" dirty="0" smtClean="0"/>
              <a:t>(or regional) impulse</a:t>
            </a:r>
          </a:p>
          <a:p>
            <a:r>
              <a:rPr lang="en-US" dirty="0" err="1" smtClean="0"/>
              <a:t>Interreg</a:t>
            </a:r>
            <a:r>
              <a:rPr lang="en-US" dirty="0" smtClean="0"/>
              <a:t> 1993</a:t>
            </a:r>
            <a:r>
              <a:rPr lang="en-US" dirty="0"/>
              <a:t>: first </a:t>
            </a:r>
            <a:r>
              <a:rPr lang="en-US" dirty="0" smtClean="0"/>
              <a:t>operators are local municipalities </a:t>
            </a:r>
            <a:r>
              <a:rPr lang="en-US" dirty="0"/>
              <a:t>and public authorities </a:t>
            </a:r>
            <a:endParaRPr lang="en-US" dirty="0" smtClean="0"/>
          </a:p>
          <a:p>
            <a:pPr marL="0" indent="0">
              <a:buNone/>
            </a:pPr>
            <a:r>
              <a:rPr lang="en-US" dirty="0"/>
              <a:t>d</a:t>
            </a:r>
            <a:r>
              <a:rPr lang="en-US" dirty="0" smtClean="0"/>
              <a:t>ue to location of resources for managing such complex projects </a:t>
            </a:r>
            <a:r>
              <a:rPr lang="en-US" dirty="0"/>
              <a:t>(finance, </a:t>
            </a:r>
            <a:r>
              <a:rPr lang="en-US" dirty="0" smtClean="0"/>
              <a:t>internal staff</a:t>
            </a:r>
            <a:r>
              <a:rPr lang="en-US" dirty="0" smtClean="0"/>
              <a:t>)</a:t>
            </a:r>
          </a:p>
          <a:p>
            <a:r>
              <a:rPr lang="fr-BE" dirty="0" err="1" smtClean="0"/>
              <a:t>Governance</a:t>
            </a:r>
            <a:r>
              <a:rPr lang="fr-BE" dirty="0" smtClean="0"/>
              <a:t> : </a:t>
            </a:r>
            <a:r>
              <a:rPr lang="fr-BE" dirty="0" err="1" smtClean="0"/>
              <a:t>complex</a:t>
            </a:r>
            <a:r>
              <a:rPr lang="fr-BE" dirty="0" smtClean="0"/>
              <a:t> and multiple types of </a:t>
            </a:r>
            <a:r>
              <a:rPr lang="fr-BE" dirty="0" err="1" smtClean="0"/>
              <a:t>regulation</a:t>
            </a:r>
            <a:endParaRPr lang="en-US" dirty="0" smtClean="0"/>
          </a:p>
          <a:p>
            <a:r>
              <a:rPr lang="en-US" dirty="0" smtClean="0"/>
              <a:t>In general, </a:t>
            </a:r>
          </a:p>
          <a:p>
            <a:pPr marL="0" indent="0">
              <a:buNone/>
            </a:pPr>
            <a:r>
              <a:rPr lang="en-US" dirty="0" smtClean="0"/>
              <a:t>First step: pragmatism, daily arrangements</a:t>
            </a:r>
          </a:p>
          <a:p>
            <a:pPr marL="0" indent="0">
              <a:buNone/>
            </a:pPr>
            <a:r>
              <a:rPr lang="en-US" u="sng" dirty="0" smtClean="0"/>
              <a:t>Second step: some kinds of institutionalization</a:t>
            </a:r>
            <a:endParaRPr lang="en-US" u="sng" dirty="0"/>
          </a:p>
        </p:txBody>
      </p:sp>
    </p:spTree>
    <p:extLst>
      <p:ext uri="{BB962C8B-B14F-4D97-AF65-F5344CB8AC3E}">
        <p14:creationId xmlns:p14="http://schemas.microsoft.com/office/powerpoint/2010/main" val="165582464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fontScale="90000"/>
          </a:bodyPr>
          <a:lstStyle/>
          <a:p>
            <a:r>
              <a:rPr lang="fr-BE" dirty="0"/>
              <a:t>Local CBC, </a:t>
            </a:r>
            <a:r>
              <a:rPr lang="fr-BE" dirty="0" err="1"/>
              <a:t>territory</a:t>
            </a:r>
            <a:r>
              <a:rPr lang="fr-BE" dirty="0"/>
              <a:t> and multi-</a:t>
            </a:r>
            <a:r>
              <a:rPr lang="fr-BE" dirty="0" err="1"/>
              <a:t>scalar</a:t>
            </a:r>
            <a:r>
              <a:rPr lang="fr-BE" dirty="0"/>
              <a:t> </a:t>
            </a:r>
            <a:r>
              <a:rPr lang="fr-BE" dirty="0" err="1"/>
              <a:t>governace</a:t>
            </a:r>
            <a:r>
              <a:rPr lang="en-US" dirty="0"/>
              <a:t/>
            </a:r>
            <a:br>
              <a:rPr lang="en-US" dirty="0"/>
            </a:br>
            <a:endParaRPr lang="en-US" dirty="0"/>
          </a:p>
        </p:txBody>
      </p:sp>
      <p:sp>
        <p:nvSpPr>
          <p:cNvPr id="5" name="Espace réservé du contenu 4"/>
          <p:cNvSpPr>
            <a:spLocks noGrp="1"/>
          </p:cNvSpPr>
          <p:nvPr>
            <p:ph idx="1"/>
          </p:nvPr>
        </p:nvSpPr>
        <p:spPr/>
        <p:txBody>
          <a:bodyPr>
            <a:normAutofit fontScale="92500" lnSpcReduction="10000"/>
          </a:bodyPr>
          <a:lstStyle/>
          <a:p>
            <a:pPr marL="0" indent="0">
              <a:buNone/>
            </a:pPr>
            <a:r>
              <a:rPr lang="fr-BE" dirty="0" smtClean="0"/>
              <a:t>Our question: how to </a:t>
            </a:r>
            <a:r>
              <a:rPr lang="fr-BE" dirty="0" err="1" smtClean="0"/>
              <a:t>regulate</a:t>
            </a:r>
            <a:r>
              <a:rPr lang="fr-BE" dirty="0" smtClean="0"/>
              <a:t> CBC </a:t>
            </a:r>
            <a:r>
              <a:rPr lang="fr-BE" dirty="0" err="1" smtClean="0"/>
              <a:t>including</a:t>
            </a:r>
            <a:r>
              <a:rPr lang="fr-BE" dirty="0" smtClean="0"/>
              <a:t> </a:t>
            </a:r>
            <a:r>
              <a:rPr lang="fr-BE" dirty="0" err="1" smtClean="0"/>
              <a:t>with</a:t>
            </a:r>
            <a:r>
              <a:rPr lang="fr-BE" dirty="0" smtClean="0"/>
              <a:t> public </a:t>
            </a:r>
            <a:r>
              <a:rPr lang="fr-BE" dirty="0" err="1" smtClean="0"/>
              <a:t>authorities</a:t>
            </a:r>
            <a:endParaRPr lang="fr-BE" dirty="0" smtClean="0"/>
          </a:p>
          <a:p>
            <a:pPr marL="0" indent="0">
              <a:buNone/>
            </a:pPr>
            <a:r>
              <a:rPr lang="fr-BE" dirty="0" smtClean="0"/>
              <a:t>CBC</a:t>
            </a:r>
            <a:r>
              <a:rPr lang="fr-BE" dirty="0" smtClean="0"/>
              <a:t>, a multi-</a:t>
            </a:r>
            <a:r>
              <a:rPr lang="fr-BE" dirty="0" err="1" smtClean="0"/>
              <a:t>scalar</a:t>
            </a:r>
            <a:r>
              <a:rPr lang="fr-BE" dirty="0" smtClean="0"/>
              <a:t> and multi-</a:t>
            </a:r>
            <a:r>
              <a:rPr lang="fr-BE" dirty="0" err="1" smtClean="0"/>
              <a:t>disciplinary</a:t>
            </a:r>
            <a:r>
              <a:rPr lang="fr-BE" dirty="0" smtClean="0"/>
              <a:t> </a:t>
            </a:r>
            <a:r>
              <a:rPr lang="fr-BE" dirty="0" err="1" smtClean="0"/>
              <a:t>process</a:t>
            </a:r>
            <a:endParaRPr lang="fr-BE" dirty="0" smtClean="0"/>
          </a:p>
          <a:p>
            <a:pPr marL="0" indent="0">
              <a:buNone/>
            </a:pPr>
            <a:r>
              <a:rPr lang="fr-BE" dirty="0" smtClean="0"/>
              <a:t>CBC, a </a:t>
            </a:r>
            <a:r>
              <a:rPr lang="fr-BE" dirty="0" err="1" smtClean="0"/>
              <a:t>functional</a:t>
            </a:r>
            <a:r>
              <a:rPr lang="fr-BE" dirty="0" smtClean="0"/>
              <a:t> </a:t>
            </a:r>
            <a:r>
              <a:rPr lang="fr-BE" dirty="0" err="1" smtClean="0"/>
              <a:t>process</a:t>
            </a:r>
            <a:r>
              <a:rPr lang="fr-BE" dirty="0" smtClean="0"/>
              <a:t>, more </a:t>
            </a:r>
            <a:r>
              <a:rPr lang="fr-BE" dirty="0" err="1" smtClean="0"/>
              <a:t>than</a:t>
            </a:r>
            <a:r>
              <a:rPr lang="fr-BE" dirty="0" smtClean="0"/>
              <a:t> a </a:t>
            </a:r>
            <a:r>
              <a:rPr lang="fr-BE" dirty="0" err="1" smtClean="0"/>
              <a:t>process</a:t>
            </a:r>
            <a:r>
              <a:rPr lang="fr-BE" dirty="0" smtClean="0"/>
              <a:t> for </a:t>
            </a:r>
            <a:r>
              <a:rPr lang="fr-BE" dirty="0" err="1" smtClean="0"/>
              <a:t>institutionalisation</a:t>
            </a:r>
            <a:endParaRPr lang="fr-BE" dirty="0" smtClean="0"/>
          </a:p>
          <a:p>
            <a:pPr marL="0" indent="0">
              <a:buNone/>
            </a:pPr>
            <a:r>
              <a:rPr lang="fr-BE" dirty="0" smtClean="0"/>
              <a:t>CBC, </a:t>
            </a:r>
            <a:r>
              <a:rPr lang="fr-BE" dirty="0"/>
              <a:t>as a </a:t>
            </a:r>
            <a:r>
              <a:rPr lang="fr-BE" u="sng" dirty="0" err="1"/>
              <a:t>learning</a:t>
            </a:r>
            <a:r>
              <a:rPr lang="fr-BE" u="sng" dirty="0"/>
              <a:t> </a:t>
            </a:r>
            <a:r>
              <a:rPr lang="fr-BE" u="sng" dirty="0" err="1"/>
              <a:t>process</a:t>
            </a:r>
            <a:r>
              <a:rPr lang="fr-BE" u="sng" dirty="0"/>
              <a:t> </a:t>
            </a:r>
            <a:r>
              <a:rPr lang="fr-BE" dirty="0" err="1" smtClean="0"/>
              <a:t>even</a:t>
            </a:r>
            <a:r>
              <a:rPr lang="fr-BE" dirty="0" smtClean="0"/>
              <a:t> for </a:t>
            </a:r>
            <a:r>
              <a:rPr lang="fr-BE" dirty="0" err="1"/>
              <a:t>understanding</a:t>
            </a:r>
            <a:r>
              <a:rPr lang="fr-BE" dirty="0"/>
              <a:t> </a:t>
            </a:r>
            <a:r>
              <a:rPr lang="fr-BE" dirty="0" err="1" smtClean="0"/>
              <a:t>internal</a:t>
            </a:r>
            <a:r>
              <a:rPr lang="fr-BE" dirty="0" smtClean="0"/>
              <a:t> local </a:t>
            </a:r>
            <a:r>
              <a:rPr lang="fr-BE" dirty="0"/>
              <a:t>public actions and </a:t>
            </a:r>
            <a:r>
              <a:rPr lang="fr-BE" dirty="0" err="1" smtClean="0"/>
              <a:t>development</a:t>
            </a:r>
            <a:endParaRPr lang="en-US" dirty="0"/>
          </a:p>
          <a:p>
            <a:pPr marL="0" indent="0">
              <a:buNone/>
            </a:pPr>
            <a:endParaRPr lang="fr-BE" dirty="0" smtClean="0"/>
          </a:p>
          <a:p>
            <a:pPr marL="0" indent="0">
              <a:buNone/>
            </a:pPr>
            <a:r>
              <a:rPr lang="fr-BE" dirty="0" smtClean="0"/>
              <a:t>Questions:</a:t>
            </a:r>
          </a:p>
          <a:p>
            <a:r>
              <a:rPr lang="fr-BE" dirty="0" smtClean="0"/>
              <a:t>How to </a:t>
            </a:r>
            <a:r>
              <a:rPr lang="fr-BE" dirty="0" err="1" smtClean="0"/>
              <a:t>create</a:t>
            </a:r>
            <a:r>
              <a:rPr lang="fr-BE" dirty="0" smtClean="0"/>
              <a:t> a </a:t>
            </a:r>
            <a:r>
              <a:rPr lang="fr-BE" u="sng" dirty="0" err="1" smtClean="0"/>
              <a:t>sustainable</a:t>
            </a:r>
            <a:r>
              <a:rPr lang="fr-BE" dirty="0" smtClean="0"/>
              <a:t> CBC?</a:t>
            </a:r>
          </a:p>
          <a:p>
            <a:r>
              <a:rPr lang="fr-BE" dirty="0" smtClean="0"/>
              <a:t>How to </a:t>
            </a:r>
            <a:r>
              <a:rPr lang="fr-BE" dirty="0" err="1" smtClean="0"/>
              <a:t>create</a:t>
            </a:r>
            <a:r>
              <a:rPr lang="fr-BE" dirty="0" smtClean="0"/>
              <a:t> a </a:t>
            </a:r>
            <a:r>
              <a:rPr lang="fr-BE" u="sng" dirty="0" err="1" smtClean="0"/>
              <a:t>legitimate</a:t>
            </a:r>
            <a:r>
              <a:rPr lang="fr-BE" u="sng" dirty="0" smtClean="0"/>
              <a:t> and </a:t>
            </a:r>
            <a:r>
              <a:rPr lang="fr-BE" u="sng" dirty="0" err="1" smtClean="0"/>
              <a:t>democratic</a:t>
            </a:r>
            <a:r>
              <a:rPr lang="fr-BE" u="sng" dirty="0" smtClean="0"/>
              <a:t> </a:t>
            </a:r>
            <a:r>
              <a:rPr lang="fr-BE" dirty="0" err="1" smtClean="0"/>
              <a:t>process</a:t>
            </a:r>
            <a:r>
              <a:rPr lang="fr-BE" dirty="0" smtClean="0"/>
              <a:t> of </a:t>
            </a:r>
            <a:r>
              <a:rPr lang="fr-BE" dirty="0" err="1" smtClean="0"/>
              <a:t>decision</a:t>
            </a:r>
            <a:r>
              <a:rPr lang="fr-BE" dirty="0" smtClean="0"/>
              <a:t> </a:t>
            </a:r>
            <a:r>
              <a:rPr lang="fr-BE" dirty="0" err="1" smtClean="0"/>
              <a:t>making</a:t>
            </a:r>
            <a:r>
              <a:rPr lang="fr-BE" dirty="0" smtClean="0"/>
              <a:t> in CBC?</a:t>
            </a:r>
          </a:p>
          <a:p>
            <a:pPr marL="0" indent="0">
              <a:buNone/>
            </a:pPr>
            <a:endParaRPr lang="fr-BE" dirty="0" smtClean="0"/>
          </a:p>
        </p:txBody>
      </p:sp>
    </p:spTree>
    <p:extLst>
      <p:ext uri="{BB962C8B-B14F-4D97-AF65-F5344CB8AC3E}">
        <p14:creationId xmlns:p14="http://schemas.microsoft.com/office/powerpoint/2010/main" val="274173746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2"/>
            <a:ext cx="9144000" cy="2967037"/>
          </a:xfrm>
        </p:spPr>
        <p:txBody>
          <a:bodyPr>
            <a:normAutofit fontScale="90000"/>
          </a:bodyPr>
          <a:lstStyle/>
          <a:p>
            <a:r>
              <a:rPr lang="fr-BE" dirty="0" smtClean="0"/>
              <a:t>CBC: a </a:t>
            </a:r>
            <a:r>
              <a:rPr lang="fr-BE" dirty="0" err="1" smtClean="0"/>
              <a:t>multidisciplinary</a:t>
            </a:r>
            <a:r>
              <a:rPr lang="fr-BE" dirty="0" smtClean="0"/>
              <a:t> </a:t>
            </a:r>
            <a:r>
              <a:rPr lang="fr-BE" dirty="0" err="1" smtClean="0"/>
              <a:t>approach</a:t>
            </a:r>
            <a:r>
              <a:rPr lang="fr-BE" dirty="0" smtClean="0"/>
              <a:t/>
            </a:r>
            <a:br>
              <a:rPr lang="fr-BE" dirty="0" smtClean="0"/>
            </a:br>
            <a:r>
              <a:rPr lang="fr-BE" sz="5300" i="1" dirty="0"/>
              <a:t>a contribution </a:t>
            </a:r>
            <a:r>
              <a:rPr lang="fr-BE" sz="5300" i="1" dirty="0" err="1"/>
              <a:t>from</a:t>
            </a:r>
            <a:r>
              <a:rPr lang="fr-BE" sz="5300" i="1" dirty="0"/>
              <a:t> </a:t>
            </a:r>
            <a:r>
              <a:rPr lang="fr-BE" sz="5300" i="1" dirty="0" err="1"/>
              <a:t>political</a:t>
            </a:r>
            <a:r>
              <a:rPr lang="fr-BE" sz="5300" i="1" dirty="0"/>
              <a:t> sciences and </a:t>
            </a:r>
            <a:r>
              <a:rPr lang="fr-BE" sz="5300" i="1" dirty="0" err="1" smtClean="0"/>
              <a:t>geography</a:t>
            </a:r>
            <a:endParaRPr lang="en-US" sz="5300" i="1" dirty="0"/>
          </a:p>
        </p:txBody>
      </p:sp>
      <p:sp>
        <p:nvSpPr>
          <p:cNvPr id="3" name="Sous-titre 2"/>
          <p:cNvSpPr>
            <a:spLocks noGrp="1"/>
          </p:cNvSpPr>
          <p:nvPr>
            <p:ph type="subTitle" idx="1"/>
          </p:nvPr>
        </p:nvSpPr>
        <p:spPr>
          <a:xfrm>
            <a:off x="1524000" y="4618038"/>
            <a:ext cx="9144000" cy="1655762"/>
          </a:xfrm>
        </p:spPr>
        <p:txBody>
          <a:bodyPr>
            <a:normAutofit fontScale="92500" lnSpcReduction="10000"/>
          </a:bodyPr>
          <a:lstStyle/>
          <a:p>
            <a:r>
              <a:rPr lang="fr-BE" dirty="0" smtClean="0"/>
              <a:t>Fabienne </a:t>
            </a:r>
            <a:r>
              <a:rPr lang="fr-BE" dirty="0" err="1" smtClean="0"/>
              <a:t>Leloup</a:t>
            </a:r>
            <a:r>
              <a:rPr lang="fr-BE" dirty="0" smtClean="0"/>
              <a:t>, </a:t>
            </a:r>
            <a:r>
              <a:rPr lang="fr-BE" dirty="0" err="1" smtClean="0"/>
              <a:t>professor</a:t>
            </a:r>
            <a:r>
              <a:rPr lang="fr-BE" dirty="0" smtClean="0"/>
              <a:t>, fabienne.leloup@uclouvain-mons.be</a:t>
            </a:r>
          </a:p>
          <a:p>
            <a:r>
              <a:rPr lang="fr-BE" dirty="0"/>
              <a:t>Bernard </a:t>
            </a:r>
            <a:r>
              <a:rPr lang="fr-BE" dirty="0" err="1"/>
              <a:t>Reitel</a:t>
            </a:r>
            <a:r>
              <a:rPr lang="fr-BE" dirty="0"/>
              <a:t>, </a:t>
            </a:r>
            <a:r>
              <a:rPr lang="fr-BE" dirty="0" err="1"/>
              <a:t>professor</a:t>
            </a:r>
            <a:r>
              <a:rPr lang="fr-BE" dirty="0"/>
              <a:t>, bernard.reitel@univ-artois.be</a:t>
            </a:r>
          </a:p>
          <a:p>
            <a:r>
              <a:rPr lang="fr-BE" dirty="0" smtClean="0"/>
              <a:t>IFD (Institut des Frontières et des Discontinuités)</a:t>
            </a:r>
          </a:p>
          <a:p>
            <a:r>
              <a:rPr lang="en-US" dirty="0"/>
              <a:t>https://ifd.hypotheses.org/</a:t>
            </a:r>
          </a:p>
        </p:txBody>
      </p:sp>
      <p:pic>
        <p:nvPicPr>
          <p:cNvPr id="4" name="Image 3" descr="cid:E2AE6DB3-76C8-4328-BD0C-1D336772F8CC"/>
          <p:cNvPicPr/>
          <p:nvPr/>
        </p:nvPicPr>
        <p:blipFill>
          <a:blip r:embed="rId3">
            <a:extLst>
              <a:ext uri="{28A0092B-C50C-407E-A947-70E740481C1C}">
                <a14:useLocalDpi xmlns:a14="http://schemas.microsoft.com/office/drawing/2010/main" val="0"/>
              </a:ext>
            </a:extLst>
          </a:blip>
          <a:srcRect/>
          <a:stretch>
            <a:fillRect/>
          </a:stretch>
        </p:blipFill>
        <p:spPr bwMode="auto">
          <a:xfrm>
            <a:off x="671512" y="401638"/>
            <a:ext cx="1171576" cy="1441448"/>
          </a:xfrm>
          <a:prstGeom prst="rect">
            <a:avLst/>
          </a:prstGeom>
          <a:noFill/>
          <a:ln>
            <a:noFill/>
          </a:ln>
        </p:spPr>
      </p:pic>
      <p:pic>
        <p:nvPicPr>
          <p:cNvPr id="5" name="Image 4"/>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82872" y="5156516"/>
            <a:ext cx="1669841" cy="1504762"/>
          </a:xfrm>
          <a:prstGeom prst="rect">
            <a:avLst/>
          </a:prstGeom>
          <a:noFill/>
          <a:ln>
            <a:noFill/>
          </a:ln>
        </p:spPr>
      </p:pic>
      <p:pic>
        <p:nvPicPr>
          <p:cNvPr id="6" name="Imag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9152" y="5296443"/>
            <a:ext cx="2357438" cy="1191578"/>
          </a:xfrm>
          <a:prstGeom prst="rect">
            <a:avLst/>
          </a:prstGeom>
          <a:solidFill>
            <a:schemeClr val="accent4">
              <a:lumMod val="75000"/>
            </a:schemeClr>
          </a:solidFill>
        </p:spPr>
      </p:pic>
    </p:spTree>
    <p:extLst>
      <p:ext uri="{BB962C8B-B14F-4D97-AF65-F5344CB8AC3E}">
        <p14:creationId xmlns:p14="http://schemas.microsoft.com/office/powerpoint/2010/main" val="288356518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tile tx="0" ty="0" sx="100000" sy="100000" flip="none" algn="tl"/>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93097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b="1" dirty="0"/>
              <a:t>Short disciplinary literature : </a:t>
            </a:r>
            <a:r>
              <a:rPr lang="en-US" b="1" dirty="0" smtClean="0"/>
              <a:t>political </a:t>
            </a:r>
            <a:r>
              <a:rPr lang="en-US" b="1" dirty="0"/>
              <a:t>sciences &amp; geography (</a:t>
            </a:r>
            <a:r>
              <a:rPr lang="en-US" b="1" i="1" dirty="0"/>
              <a:t>public policy, local government, political geography)</a:t>
            </a:r>
            <a:endParaRPr lang="en-US" dirty="0"/>
          </a:p>
        </p:txBody>
      </p:sp>
      <p:sp>
        <p:nvSpPr>
          <p:cNvPr id="3" name="Espace réservé du texte 2"/>
          <p:cNvSpPr>
            <a:spLocks noGrp="1"/>
          </p:cNvSpPr>
          <p:nvPr>
            <p:ph type="body" idx="1"/>
          </p:nvPr>
        </p:nvSpPr>
        <p:spPr/>
        <p:txBody>
          <a:bodyPr/>
          <a:lstStyle/>
          <a:p>
            <a:r>
              <a:rPr lang="fr-BE" dirty="0" smtClean="0"/>
              <a:t>In </a:t>
            </a:r>
            <a:r>
              <a:rPr lang="fr-BE" dirty="0" err="1" smtClean="0"/>
              <a:t>political</a:t>
            </a:r>
            <a:r>
              <a:rPr lang="fr-BE" dirty="0" smtClean="0"/>
              <a:t> sciences</a:t>
            </a:r>
          </a:p>
          <a:p>
            <a:r>
              <a:rPr lang="fr-BE" dirty="0" smtClean="0"/>
              <a:t>In </a:t>
            </a:r>
            <a:r>
              <a:rPr lang="fr-BE" dirty="0" err="1" smtClean="0"/>
              <a:t>geography</a:t>
            </a:r>
            <a:endParaRPr lang="fr-BE" dirty="0" smtClean="0"/>
          </a:p>
          <a:p>
            <a:r>
              <a:rPr lang="fr-BE" dirty="0" smtClean="0"/>
              <a:t>In </a:t>
            </a:r>
            <a:r>
              <a:rPr lang="fr-BE" dirty="0" err="1" smtClean="0"/>
              <a:t>political</a:t>
            </a:r>
            <a:r>
              <a:rPr lang="fr-BE" dirty="0" smtClean="0"/>
              <a:t> sciences &amp; </a:t>
            </a:r>
            <a:r>
              <a:rPr lang="fr-BE" dirty="0" err="1" smtClean="0"/>
              <a:t>geography</a:t>
            </a:r>
            <a:endParaRPr lang="en-US" dirty="0"/>
          </a:p>
        </p:txBody>
      </p:sp>
    </p:spTree>
    <p:extLst>
      <p:ext uri="{BB962C8B-B14F-4D97-AF65-F5344CB8AC3E}">
        <p14:creationId xmlns:p14="http://schemas.microsoft.com/office/powerpoint/2010/main" val="30884624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In </a:t>
            </a:r>
            <a:r>
              <a:rPr lang="fr-BE" dirty="0" err="1" smtClean="0"/>
              <a:t>political</a:t>
            </a:r>
            <a:r>
              <a:rPr lang="fr-BE" dirty="0" smtClean="0"/>
              <a:t> sciences</a:t>
            </a:r>
            <a:endParaRPr lang="en-US" dirty="0"/>
          </a:p>
        </p:txBody>
      </p:sp>
      <p:sp>
        <p:nvSpPr>
          <p:cNvPr id="3" name="Espace réservé du contenu 2"/>
          <p:cNvSpPr>
            <a:spLocks noGrp="1"/>
          </p:cNvSpPr>
          <p:nvPr>
            <p:ph idx="1"/>
          </p:nvPr>
        </p:nvSpPr>
        <p:spPr>
          <a:xfrm>
            <a:off x="838199" y="1825625"/>
            <a:ext cx="10515601" cy="4351338"/>
          </a:xfrm>
        </p:spPr>
        <p:txBody>
          <a:bodyPr>
            <a:normAutofit/>
          </a:bodyPr>
          <a:lstStyle/>
          <a:p>
            <a:pPr marL="0" indent="0">
              <a:buNone/>
            </a:pPr>
            <a:r>
              <a:rPr lang="en-US" dirty="0" smtClean="0"/>
              <a:t>The borders create a </a:t>
            </a:r>
            <a:r>
              <a:rPr lang="en-US" dirty="0"/>
              <a:t>unique limit drawing </a:t>
            </a:r>
            <a:r>
              <a:rPr lang="en-US" dirty="0" smtClean="0"/>
              <a:t>the paving of the world</a:t>
            </a:r>
            <a:endParaRPr lang="en-US" dirty="0"/>
          </a:p>
          <a:p>
            <a:pPr marL="0" lvl="0" indent="0">
              <a:buNone/>
            </a:pPr>
            <a:endParaRPr lang="en-US" dirty="0"/>
          </a:p>
          <a:p>
            <a:pPr marL="0" indent="0">
              <a:buNone/>
            </a:pPr>
            <a:endParaRPr lang="en-US" dirty="0"/>
          </a:p>
        </p:txBody>
      </p:sp>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07933" y="2894751"/>
            <a:ext cx="4619625" cy="3171825"/>
          </a:xfrm>
          <a:prstGeom prst="rect">
            <a:avLst/>
          </a:prstGeom>
        </p:spPr>
      </p:pic>
      <p:sp>
        <p:nvSpPr>
          <p:cNvPr id="5" name="ZoneTexte 4"/>
          <p:cNvSpPr txBox="1"/>
          <p:nvPr/>
        </p:nvSpPr>
        <p:spPr>
          <a:xfrm>
            <a:off x="8227558" y="5798604"/>
            <a:ext cx="2571750" cy="584775"/>
          </a:xfrm>
          <a:prstGeom prst="rect">
            <a:avLst/>
          </a:prstGeom>
          <a:noFill/>
        </p:spPr>
        <p:txBody>
          <a:bodyPr wrap="square" rtlCol="0">
            <a:spAutoFit/>
          </a:bodyPr>
          <a:lstStyle/>
          <a:p>
            <a:r>
              <a:rPr lang="fr-BE" sz="1600" dirty="0" smtClean="0"/>
              <a:t>The puzzle of the United Nations and Palestine</a:t>
            </a:r>
            <a:endParaRPr lang="en-US" sz="1600" dirty="0"/>
          </a:p>
        </p:txBody>
      </p:sp>
    </p:spTree>
    <p:extLst>
      <p:ext uri="{BB962C8B-B14F-4D97-AF65-F5344CB8AC3E}">
        <p14:creationId xmlns:p14="http://schemas.microsoft.com/office/powerpoint/2010/main" val="37786541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In </a:t>
            </a:r>
            <a:r>
              <a:rPr lang="fr-BE" dirty="0" err="1" smtClean="0"/>
              <a:t>political</a:t>
            </a:r>
            <a:r>
              <a:rPr lang="fr-BE" dirty="0" smtClean="0"/>
              <a:t> sciences</a:t>
            </a:r>
            <a:endParaRPr lang="en-US" dirty="0"/>
          </a:p>
        </p:txBody>
      </p:sp>
      <p:sp>
        <p:nvSpPr>
          <p:cNvPr id="3" name="Espace réservé du contenu 2"/>
          <p:cNvSpPr>
            <a:spLocks noGrp="1"/>
          </p:cNvSpPr>
          <p:nvPr>
            <p:ph idx="1"/>
          </p:nvPr>
        </p:nvSpPr>
        <p:spPr>
          <a:xfrm>
            <a:off x="838200" y="1571626"/>
            <a:ext cx="10515600" cy="5443537"/>
          </a:xfrm>
        </p:spPr>
        <p:txBody>
          <a:bodyPr>
            <a:normAutofit fontScale="92500" lnSpcReduction="20000"/>
          </a:bodyPr>
          <a:lstStyle/>
          <a:p>
            <a:pPr marL="0" indent="0">
              <a:buNone/>
            </a:pPr>
            <a:r>
              <a:rPr lang="en-US" b="1" dirty="0" smtClean="0"/>
              <a:t>The </a:t>
            </a:r>
            <a:r>
              <a:rPr lang="en-US" b="1" dirty="0"/>
              <a:t>border </a:t>
            </a:r>
            <a:r>
              <a:rPr lang="en-US" b="1" dirty="0" smtClean="0"/>
              <a:t>as a </a:t>
            </a:r>
            <a:r>
              <a:rPr lang="en-US" b="1" dirty="0"/>
              <a:t>political </a:t>
            </a:r>
            <a:r>
              <a:rPr lang="en-US" b="1" dirty="0" smtClean="0"/>
              <a:t>output</a:t>
            </a:r>
            <a:endParaRPr lang="en-US" b="1" dirty="0"/>
          </a:p>
          <a:p>
            <a:r>
              <a:rPr lang="en-US" dirty="0" smtClean="0"/>
              <a:t>a </a:t>
            </a:r>
            <a:r>
              <a:rPr lang="en-US" dirty="0"/>
              <a:t>factor for </a:t>
            </a:r>
            <a:r>
              <a:rPr lang="en-US" dirty="0" smtClean="0"/>
              <a:t>building </a:t>
            </a:r>
            <a:r>
              <a:rPr lang="en-US" dirty="0"/>
              <a:t>the state (</a:t>
            </a:r>
            <a:r>
              <a:rPr lang="en-US" dirty="0" err="1"/>
              <a:t>Postel</a:t>
            </a:r>
            <a:r>
              <a:rPr lang="en-US" dirty="0"/>
              <a:t>-Vinay, 2011</a:t>
            </a:r>
            <a:r>
              <a:rPr lang="en-US" dirty="0" smtClean="0"/>
              <a:t>); a </a:t>
            </a:r>
            <a:r>
              <a:rPr lang="en-US" dirty="0"/>
              <a:t>result of </a:t>
            </a:r>
            <a:r>
              <a:rPr lang="en-US" dirty="0" smtClean="0"/>
              <a:t>legal </a:t>
            </a:r>
            <a:r>
              <a:rPr lang="en-US" dirty="0"/>
              <a:t>decisions </a:t>
            </a:r>
            <a:r>
              <a:rPr lang="en-US" dirty="0" smtClean="0"/>
              <a:t>(</a:t>
            </a:r>
            <a:r>
              <a:rPr lang="en-US" dirty="0"/>
              <a:t>art 2 § 4 </a:t>
            </a:r>
            <a:r>
              <a:rPr lang="en-US" dirty="0" smtClean="0"/>
              <a:t>UN, 1945)</a:t>
            </a:r>
          </a:p>
          <a:p>
            <a:r>
              <a:rPr lang="en-US" dirty="0" smtClean="0"/>
              <a:t>a convention </a:t>
            </a:r>
            <a:r>
              <a:rPr lang="en-US" b="1" dirty="0" smtClean="0"/>
              <a:t>plus</a:t>
            </a:r>
            <a:r>
              <a:rPr lang="en-US" dirty="0" smtClean="0"/>
              <a:t> a </a:t>
            </a:r>
            <a:r>
              <a:rPr lang="en-US" dirty="0"/>
              <a:t>visible </a:t>
            </a:r>
            <a:r>
              <a:rPr lang="en-US" dirty="0" smtClean="0"/>
              <a:t>output</a:t>
            </a:r>
          </a:p>
          <a:p>
            <a:pPr marL="0" indent="0">
              <a:buNone/>
            </a:pPr>
            <a:r>
              <a:rPr lang="en-US" b="1" dirty="0"/>
              <a:t>The impact of </a:t>
            </a:r>
            <a:r>
              <a:rPr lang="en-US" dirty="0"/>
              <a:t>the building of the </a:t>
            </a:r>
            <a:r>
              <a:rPr lang="en-US" dirty="0" smtClean="0"/>
              <a:t>State </a:t>
            </a:r>
            <a:r>
              <a:rPr lang="en-US" dirty="0"/>
              <a:t>is double:</a:t>
            </a:r>
          </a:p>
          <a:p>
            <a:pPr lvl="0"/>
            <a:r>
              <a:rPr lang="en-US" dirty="0"/>
              <a:t>A local conflict may become an inter-national </a:t>
            </a:r>
            <a:r>
              <a:rPr lang="en-US" dirty="0" smtClean="0"/>
              <a:t>one </a:t>
            </a:r>
            <a:r>
              <a:rPr lang="en-US" b="1" dirty="0" smtClean="0"/>
              <a:t>and</a:t>
            </a:r>
            <a:r>
              <a:rPr lang="en-US" dirty="0" smtClean="0"/>
              <a:t> an </a:t>
            </a:r>
            <a:r>
              <a:rPr lang="en-US" dirty="0"/>
              <a:t>inter-national conflict may induce the building of walls or other barriers  </a:t>
            </a:r>
            <a:endParaRPr lang="en-US" dirty="0" smtClean="0"/>
          </a:p>
          <a:p>
            <a:pPr marL="0" indent="0">
              <a:buNone/>
            </a:pPr>
            <a:r>
              <a:rPr lang="en-US" b="1" dirty="0" smtClean="0"/>
              <a:t>At </a:t>
            </a:r>
            <a:r>
              <a:rPr lang="en-US" b="1" dirty="0"/>
              <a:t>the border</a:t>
            </a:r>
            <a:r>
              <a:rPr lang="en-US" dirty="0"/>
              <a:t>:</a:t>
            </a:r>
          </a:p>
          <a:p>
            <a:pPr lvl="0"/>
            <a:r>
              <a:rPr lang="en-US" dirty="0"/>
              <a:t>the law, the administration, the norms change; </a:t>
            </a:r>
            <a:r>
              <a:rPr lang="en-US" dirty="0" smtClean="0"/>
              <a:t>beyond </a:t>
            </a:r>
            <a:r>
              <a:rPr lang="en-US" dirty="0"/>
              <a:t>it, population are defined as foreign </a:t>
            </a:r>
            <a:r>
              <a:rPr lang="en-US" dirty="0" smtClean="0"/>
              <a:t>people.</a:t>
            </a:r>
          </a:p>
          <a:p>
            <a:pPr marL="0" indent="0">
              <a:buNone/>
            </a:pPr>
            <a:r>
              <a:rPr lang="en-US" b="1" u="sng" dirty="0"/>
              <a:t>Political favorable </a:t>
            </a:r>
            <a:r>
              <a:rPr lang="en-US" b="1" u="sng" dirty="0" smtClean="0"/>
              <a:t>conditions for CBC</a:t>
            </a:r>
            <a:r>
              <a:rPr lang="en-US" dirty="0" smtClean="0"/>
              <a:t>:</a:t>
            </a:r>
            <a:endParaRPr lang="en-US" dirty="0"/>
          </a:p>
          <a:p>
            <a:pPr marL="0" lvl="0" indent="0">
              <a:buNone/>
            </a:pPr>
            <a:r>
              <a:rPr lang="en-US" dirty="0"/>
              <a:t>- Decentralization or regionalization: local authorities have a certain degree of autonomy to operate</a:t>
            </a:r>
          </a:p>
          <a:p>
            <a:pPr marL="0" lvl="0" indent="0">
              <a:buNone/>
            </a:pPr>
            <a:r>
              <a:rPr lang="en-US" dirty="0"/>
              <a:t>- Free circulation of people, goods and </a:t>
            </a:r>
            <a:r>
              <a:rPr lang="en-US" dirty="0" smtClean="0"/>
              <a:t>services (// security)</a:t>
            </a:r>
            <a:endParaRPr lang="en-US" dirty="0"/>
          </a:p>
          <a:p>
            <a:pPr marL="0" lvl="0" indent="0">
              <a:buNone/>
            </a:pPr>
            <a:endParaRPr lang="en-US" dirty="0" smtClean="0"/>
          </a:p>
        </p:txBody>
      </p:sp>
    </p:spTree>
    <p:extLst>
      <p:ext uri="{BB962C8B-B14F-4D97-AF65-F5344CB8AC3E}">
        <p14:creationId xmlns:p14="http://schemas.microsoft.com/office/powerpoint/2010/main" val="19270866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In </a:t>
            </a:r>
            <a:r>
              <a:rPr lang="fr-BE" dirty="0" err="1" smtClean="0"/>
              <a:t>geography</a:t>
            </a:r>
            <a:endParaRPr lang="en-US" dirty="0"/>
          </a:p>
        </p:txBody>
      </p:sp>
      <p:sp>
        <p:nvSpPr>
          <p:cNvPr id="3" name="Espace réservé du contenu 2"/>
          <p:cNvSpPr>
            <a:spLocks noGrp="1"/>
          </p:cNvSpPr>
          <p:nvPr>
            <p:ph idx="1"/>
          </p:nvPr>
        </p:nvSpPr>
        <p:spPr>
          <a:xfrm>
            <a:off x="838200" y="1497012"/>
            <a:ext cx="10515600" cy="5360988"/>
          </a:xfrm>
        </p:spPr>
        <p:txBody>
          <a:bodyPr>
            <a:normAutofit lnSpcReduction="10000"/>
          </a:bodyPr>
          <a:lstStyle/>
          <a:p>
            <a:pPr marL="0" indent="0">
              <a:buNone/>
            </a:pPr>
            <a:r>
              <a:rPr lang="en-US" sz="2600" dirty="0" smtClean="0"/>
              <a:t>Boundary and border: </a:t>
            </a:r>
            <a:r>
              <a:rPr lang="en-US" sz="2600" b="1" dirty="0" smtClean="0"/>
              <a:t>organicist approaches</a:t>
            </a:r>
          </a:p>
          <a:p>
            <a:r>
              <a:rPr lang="en-US" sz="2600" dirty="0" smtClean="0"/>
              <a:t>A natural limit; the frontier (Turner, 1893); a matter of power balance (</a:t>
            </a:r>
            <a:r>
              <a:rPr lang="en-US" sz="2600" dirty="0" err="1" smtClean="0"/>
              <a:t>Ratzel</a:t>
            </a:r>
            <a:r>
              <a:rPr lang="en-US" sz="2600" dirty="0" smtClean="0"/>
              <a:t>, 1900; </a:t>
            </a:r>
            <a:r>
              <a:rPr lang="en-US" sz="2600" dirty="0" err="1" smtClean="0"/>
              <a:t>Ancel</a:t>
            </a:r>
            <a:r>
              <a:rPr lang="en-US" sz="2600" dirty="0" smtClean="0"/>
              <a:t>, 1938)</a:t>
            </a:r>
          </a:p>
          <a:p>
            <a:pPr marL="0" indent="0">
              <a:buNone/>
            </a:pPr>
            <a:r>
              <a:rPr lang="en-US" sz="2600" dirty="0" smtClean="0"/>
              <a:t>The border: </a:t>
            </a:r>
            <a:r>
              <a:rPr lang="en-US" sz="2600" b="1" dirty="0" smtClean="0"/>
              <a:t>functional approaches</a:t>
            </a:r>
          </a:p>
          <a:p>
            <a:r>
              <a:rPr lang="en-US" sz="2600" dirty="0" smtClean="0"/>
              <a:t>The good limit of the States and their population (De </a:t>
            </a:r>
            <a:r>
              <a:rPr lang="en-US" sz="2600" dirty="0" err="1" smtClean="0"/>
              <a:t>Martonne</a:t>
            </a:r>
            <a:r>
              <a:rPr lang="en-US" sz="2600" dirty="0" smtClean="0"/>
              <a:t>, 1920); the limit of the power of the State (Hartshorne, 1950)</a:t>
            </a:r>
          </a:p>
          <a:p>
            <a:r>
              <a:rPr lang="en-US" sz="2600" u="sng" dirty="0" smtClean="0"/>
              <a:t>A limit and a zone</a:t>
            </a:r>
            <a:r>
              <a:rPr lang="en-US" sz="2600" dirty="0" smtClean="0"/>
              <a:t>: border territories and scales (</a:t>
            </a:r>
            <a:r>
              <a:rPr lang="en-US" sz="2600" dirty="0" err="1" smtClean="0"/>
              <a:t>Gottman</a:t>
            </a:r>
            <a:r>
              <a:rPr lang="en-US" sz="2600" dirty="0" smtClean="0"/>
              <a:t>, 1953)</a:t>
            </a:r>
          </a:p>
          <a:p>
            <a:r>
              <a:rPr lang="en-US" sz="2600" u="sng" dirty="0" smtClean="0"/>
              <a:t>An ambivalent line: separation and interactions </a:t>
            </a:r>
            <a:r>
              <a:rPr lang="en-US" sz="2600" dirty="0" smtClean="0"/>
              <a:t>(</a:t>
            </a:r>
            <a:r>
              <a:rPr lang="en-US" sz="2600" dirty="0" err="1" smtClean="0"/>
              <a:t>Guichonnet</a:t>
            </a:r>
            <a:r>
              <a:rPr lang="en-US" sz="2600" dirty="0" smtClean="0"/>
              <a:t>, </a:t>
            </a:r>
            <a:r>
              <a:rPr lang="en-US" sz="2600" dirty="0" err="1" smtClean="0"/>
              <a:t>Raffestin</a:t>
            </a:r>
            <a:r>
              <a:rPr lang="en-US" sz="2600" dirty="0" smtClean="0"/>
              <a:t>, 1974)</a:t>
            </a:r>
          </a:p>
          <a:p>
            <a:pPr marL="0" indent="0">
              <a:buNone/>
            </a:pPr>
            <a:r>
              <a:rPr lang="en-US" sz="2600" b="1" dirty="0"/>
              <a:t>The French geopolitical model of the border </a:t>
            </a:r>
            <a:r>
              <a:rPr lang="en-US" sz="2600" dirty="0"/>
              <a:t>(</a:t>
            </a:r>
            <a:r>
              <a:rPr lang="en-US" sz="2600" dirty="0" err="1"/>
              <a:t>Foucher</a:t>
            </a:r>
            <a:r>
              <a:rPr lang="en-US" sz="2600" dirty="0"/>
              <a:t>, 1986; </a:t>
            </a:r>
            <a:r>
              <a:rPr lang="en-US" sz="2600" dirty="0" err="1"/>
              <a:t>Nordman</a:t>
            </a:r>
            <a:r>
              <a:rPr lang="en-US" sz="2600" dirty="0"/>
              <a:t>)</a:t>
            </a:r>
          </a:p>
          <a:p>
            <a:r>
              <a:rPr lang="en-US" sz="2600" dirty="0"/>
              <a:t>The Westphalian border: </a:t>
            </a:r>
            <a:r>
              <a:rPr lang="en-US" sz="2600" dirty="0" smtClean="0"/>
              <a:t>a </a:t>
            </a:r>
            <a:r>
              <a:rPr lang="en-US" sz="2600" dirty="0"/>
              <a:t>limit of a </a:t>
            </a:r>
            <a:r>
              <a:rPr lang="en-US" sz="2600" dirty="0" smtClean="0"/>
              <a:t>territorial sovereignty</a:t>
            </a:r>
            <a:endParaRPr lang="en-US" sz="2600" dirty="0"/>
          </a:p>
          <a:p>
            <a:r>
              <a:rPr lang="en-US" sz="2600" dirty="0"/>
              <a:t>The congruence of the functions and inter-state </a:t>
            </a:r>
            <a:r>
              <a:rPr lang="en-US" sz="2600" dirty="0" smtClean="0"/>
              <a:t>relations</a:t>
            </a:r>
          </a:p>
          <a:p>
            <a:pPr lvl="1"/>
            <a:endParaRPr lang="en-US" dirty="0" smtClean="0"/>
          </a:p>
        </p:txBody>
      </p:sp>
    </p:spTree>
    <p:extLst>
      <p:ext uri="{BB962C8B-B14F-4D97-AF65-F5344CB8AC3E}">
        <p14:creationId xmlns:p14="http://schemas.microsoft.com/office/powerpoint/2010/main" val="22601226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In </a:t>
            </a:r>
            <a:r>
              <a:rPr lang="fr-BE" dirty="0" err="1" smtClean="0"/>
              <a:t>political</a:t>
            </a:r>
            <a:r>
              <a:rPr lang="fr-BE" dirty="0" smtClean="0"/>
              <a:t> sciences &amp; </a:t>
            </a:r>
            <a:r>
              <a:rPr lang="fr-BE" dirty="0" err="1" smtClean="0"/>
              <a:t>geography</a:t>
            </a:r>
            <a:endParaRPr lang="en-US" dirty="0"/>
          </a:p>
        </p:txBody>
      </p:sp>
      <p:sp>
        <p:nvSpPr>
          <p:cNvPr id="3" name="Espace réservé du contenu 2"/>
          <p:cNvSpPr>
            <a:spLocks noGrp="1"/>
          </p:cNvSpPr>
          <p:nvPr>
            <p:ph idx="1"/>
          </p:nvPr>
        </p:nvSpPr>
        <p:spPr>
          <a:xfrm>
            <a:off x="838200" y="1482724"/>
            <a:ext cx="10515600" cy="5032375"/>
          </a:xfrm>
        </p:spPr>
        <p:txBody>
          <a:bodyPr>
            <a:normAutofit fontScale="92500" lnSpcReduction="10000"/>
          </a:bodyPr>
          <a:lstStyle/>
          <a:p>
            <a:pPr marL="0" lvl="0" indent="0">
              <a:buNone/>
            </a:pPr>
            <a:r>
              <a:rPr lang="fr-BE" b="1" u="sng" dirty="0"/>
              <a:t>The border as an institution</a:t>
            </a:r>
            <a:endParaRPr lang="en-US" b="1" u="sng" dirty="0"/>
          </a:p>
          <a:p>
            <a:pPr lvl="0">
              <a:buFontTx/>
              <a:buChar char="-"/>
            </a:pPr>
            <a:r>
              <a:rPr lang="en-US" dirty="0"/>
              <a:t>as a territorial institution operating at various </a:t>
            </a:r>
            <a:r>
              <a:rPr lang="en-US" dirty="0" smtClean="0"/>
              <a:t>scales</a:t>
            </a:r>
          </a:p>
          <a:p>
            <a:pPr lvl="0">
              <a:buFontTx/>
              <a:buChar char="-"/>
            </a:pPr>
            <a:r>
              <a:rPr lang="en-US" dirty="0" smtClean="0"/>
              <a:t>as </a:t>
            </a:r>
            <a:r>
              <a:rPr lang="en-US" dirty="0"/>
              <a:t>a barrier </a:t>
            </a:r>
            <a:r>
              <a:rPr lang="en-US" dirty="0" smtClean="0"/>
              <a:t>and </a:t>
            </a:r>
            <a:r>
              <a:rPr lang="en-US" dirty="0"/>
              <a:t>as a symbolic limit locating national identity and </a:t>
            </a:r>
            <a:r>
              <a:rPr lang="en-US" dirty="0" smtClean="0"/>
              <a:t>citizenship</a:t>
            </a:r>
          </a:p>
          <a:p>
            <a:pPr marL="0" indent="0">
              <a:buNone/>
            </a:pPr>
            <a:r>
              <a:rPr lang="en-US" dirty="0"/>
              <a:t>In this context, CBC is restrained as </a:t>
            </a:r>
            <a:r>
              <a:rPr lang="en-US" b="1" dirty="0"/>
              <a:t>local or ‘good neighborhood</a:t>
            </a:r>
            <a:r>
              <a:rPr lang="en-US" dirty="0"/>
              <a:t>’ practices</a:t>
            </a:r>
          </a:p>
          <a:p>
            <a:pPr marL="0" indent="0">
              <a:buNone/>
            </a:pPr>
            <a:r>
              <a:rPr lang="en-US" b="1" u="sng" dirty="0"/>
              <a:t>The border as </a:t>
            </a:r>
            <a:r>
              <a:rPr lang="en-US" u="sng" dirty="0"/>
              <a:t>a </a:t>
            </a:r>
            <a:r>
              <a:rPr lang="en-US" b="1" u="sng" dirty="0"/>
              <a:t>process</a:t>
            </a:r>
          </a:p>
          <a:p>
            <a:r>
              <a:rPr lang="en-US" dirty="0" smtClean="0"/>
              <a:t>In </a:t>
            </a:r>
            <a:r>
              <a:rPr lang="en-US" dirty="0"/>
              <a:t>the </a:t>
            </a:r>
            <a:r>
              <a:rPr lang="en-US" dirty="0" smtClean="0"/>
              <a:t>process of nation building (</a:t>
            </a:r>
            <a:r>
              <a:rPr lang="en-US" dirty="0" err="1" smtClean="0"/>
              <a:t>e.a</a:t>
            </a:r>
            <a:r>
              <a:rPr lang="en-US" dirty="0" smtClean="0"/>
              <a:t>. </a:t>
            </a:r>
            <a:r>
              <a:rPr lang="en-US" dirty="0" err="1" smtClean="0"/>
              <a:t>Sahlins</a:t>
            </a:r>
            <a:r>
              <a:rPr lang="en-US" dirty="0"/>
              <a:t>, 1989)</a:t>
            </a:r>
          </a:p>
          <a:p>
            <a:r>
              <a:rPr lang="en-US" dirty="0"/>
              <a:t>Bordering, </a:t>
            </a:r>
            <a:r>
              <a:rPr lang="en-US" dirty="0" err="1"/>
              <a:t>debordering</a:t>
            </a:r>
            <a:r>
              <a:rPr lang="en-US" dirty="0"/>
              <a:t>, </a:t>
            </a:r>
            <a:r>
              <a:rPr lang="en-US" dirty="0" err="1"/>
              <a:t>rebordering</a:t>
            </a:r>
            <a:r>
              <a:rPr lang="en-US" dirty="0"/>
              <a:t> (Newman, 2000</a:t>
            </a:r>
            <a:r>
              <a:rPr lang="en-US" dirty="0" smtClean="0"/>
              <a:t>)</a:t>
            </a:r>
          </a:p>
          <a:p>
            <a:pPr marL="0" indent="0">
              <a:buNone/>
            </a:pPr>
            <a:r>
              <a:rPr lang="en-US" b="1" dirty="0"/>
              <a:t>A post-modern approach of the border</a:t>
            </a:r>
          </a:p>
          <a:p>
            <a:r>
              <a:rPr lang="en-US" dirty="0"/>
              <a:t>Narratives as component of the bordering process (</a:t>
            </a:r>
            <a:r>
              <a:rPr lang="en-US" dirty="0" err="1"/>
              <a:t>Paasi</a:t>
            </a:r>
            <a:r>
              <a:rPr lang="en-US" dirty="0"/>
              <a:t>, 1996)</a:t>
            </a:r>
          </a:p>
          <a:p>
            <a:r>
              <a:rPr lang="en-US" dirty="0"/>
              <a:t>Security and the </a:t>
            </a:r>
            <a:r>
              <a:rPr lang="en-US" dirty="0" err="1"/>
              <a:t>rebordering</a:t>
            </a:r>
            <a:r>
              <a:rPr lang="en-US" dirty="0"/>
              <a:t> process (Brunet-</a:t>
            </a:r>
            <a:r>
              <a:rPr lang="en-US" dirty="0" err="1"/>
              <a:t>Jailly</a:t>
            </a:r>
            <a:r>
              <a:rPr lang="en-US" dirty="0"/>
              <a:t>, 2006)</a:t>
            </a:r>
          </a:p>
          <a:p>
            <a:r>
              <a:rPr lang="en-US" dirty="0"/>
              <a:t>Mobile borders and </a:t>
            </a:r>
            <a:r>
              <a:rPr lang="en-US" dirty="0" err="1"/>
              <a:t>borderities</a:t>
            </a:r>
            <a:r>
              <a:rPr lang="en-US" dirty="0"/>
              <a:t> (</a:t>
            </a:r>
            <a:r>
              <a:rPr lang="en-US" dirty="0" err="1"/>
              <a:t>Amilhat-Szary</a:t>
            </a:r>
            <a:r>
              <a:rPr lang="en-US" dirty="0"/>
              <a:t>, </a:t>
            </a:r>
            <a:r>
              <a:rPr lang="en-US" dirty="0" err="1"/>
              <a:t>Giraut</a:t>
            </a:r>
            <a:r>
              <a:rPr lang="en-US" dirty="0"/>
              <a:t>, 2015)</a:t>
            </a:r>
          </a:p>
          <a:p>
            <a:pPr marL="0" indent="0">
              <a:buNone/>
            </a:pPr>
            <a:endParaRPr lang="en-US" dirty="0"/>
          </a:p>
        </p:txBody>
      </p:sp>
    </p:spTree>
    <p:extLst>
      <p:ext uri="{BB962C8B-B14F-4D97-AF65-F5344CB8AC3E}">
        <p14:creationId xmlns:p14="http://schemas.microsoft.com/office/powerpoint/2010/main" val="6297477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b="1" dirty="0"/>
              <a:t>Some </a:t>
            </a:r>
            <a:r>
              <a:rPr lang="en-US" b="1" dirty="0">
                <a:solidFill>
                  <a:schemeClr val="accent2">
                    <a:lumMod val="75000"/>
                  </a:schemeClr>
                </a:solidFill>
              </a:rPr>
              <a:t>theoretical</a:t>
            </a:r>
            <a:r>
              <a:rPr lang="en-US" b="1" dirty="0"/>
              <a:t> concepts </a:t>
            </a:r>
            <a:r>
              <a:rPr lang="en-US" b="1" dirty="0" smtClean="0"/>
              <a:t>in </a:t>
            </a:r>
            <a:r>
              <a:rPr lang="en-US" b="1" dirty="0"/>
              <a:t>political sciences &amp; geography </a:t>
            </a:r>
            <a:r>
              <a:rPr lang="en-US" b="1" dirty="0" smtClean="0"/>
              <a:t>(1)</a:t>
            </a:r>
            <a:endParaRPr lang="en-US" dirty="0"/>
          </a:p>
        </p:txBody>
      </p:sp>
      <p:sp>
        <p:nvSpPr>
          <p:cNvPr id="3" name="Espace réservé du texte 2"/>
          <p:cNvSpPr>
            <a:spLocks noGrp="1"/>
          </p:cNvSpPr>
          <p:nvPr>
            <p:ph type="body" idx="1"/>
          </p:nvPr>
        </p:nvSpPr>
        <p:spPr/>
        <p:txBody>
          <a:bodyPr>
            <a:normAutofit fontScale="92500" lnSpcReduction="20000"/>
          </a:bodyPr>
          <a:lstStyle/>
          <a:p>
            <a:r>
              <a:rPr lang="fr-BE" dirty="0" err="1" smtClean="0"/>
              <a:t>Territory</a:t>
            </a:r>
            <a:endParaRPr lang="fr-BE" dirty="0" smtClean="0"/>
          </a:p>
          <a:p>
            <a:r>
              <a:rPr lang="fr-BE" dirty="0" err="1" smtClean="0"/>
              <a:t>Scale</a:t>
            </a:r>
            <a:endParaRPr lang="fr-BE" dirty="0" smtClean="0"/>
          </a:p>
          <a:p>
            <a:r>
              <a:rPr lang="fr-BE" dirty="0" err="1" smtClean="0"/>
              <a:t>Multiscalarity</a:t>
            </a:r>
            <a:endParaRPr lang="fr-BE" dirty="0" smtClean="0"/>
          </a:p>
          <a:p>
            <a:r>
              <a:rPr lang="fr-BE" dirty="0" err="1" smtClean="0"/>
              <a:t>Governance</a:t>
            </a:r>
            <a:endParaRPr lang="fr-BE" dirty="0" smtClean="0"/>
          </a:p>
        </p:txBody>
      </p:sp>
    </p:spTree>
    <p:extLst>
      <p:ext uri="{BB962C8B-B14F-4D97-AF65-F5344CB8AC3E}">
        <p14:creationId xmlns:p14="http://schemas.microsoft.com/office/powerpoint/2010/main" val="35653033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err="1" smtClean="0"/>
              <a:t>Territory</a:t>
            </a:r>
            <a:endParaRPr lang="en-US" dirty="0"/>
          </a:p>
        </p:txBody>
      </p:sp>
      <p:sp>
        <p:nvSpPr>
          <p:cNvPr id="3" name="Espace réservé du contenu 2"/>
          <p:cNvSpPr>
            <a:spLocks noGrp="1"/>
          </p:cNvSpPr>
          <p:nvPr>
            <p:ph idx="1"/>
          </p:nvPr>
        </p:nvSpPr>
        <p:spPr>
          <a:xfrm>
            <a:off x="838200" y="1825624"/>
            <a:ext cx="10515600" cy="5032376"/>
          </a:xfrm>
        </p:spPr>
        <p:txBody>
          <a:bodyPr>
            <a:normAutofit lnSpcReduction="10000"/>
          </a:bodyPr>
          <a:lstStyle/>
          <a:p>
            <a:pPr marL="0" lvl="0" indent="0">
              <a:buNone/>
            </a:pPr>
            <a:r>
              <a:rPr lang="en-US" dirty="0" smtClean="0">
                <a:solidFill>
                  <a:schemeClr val="accent2">
                    <a:lumMod val="75000"/>
                  </a:schemeClr>
                </a:solidFill>
              </a:rPr>
              <a:t>A </a:t>
            </a:r>
            <a:r>
              <a:rPr lang="en-US" b="1" dirty="0" smtClean="0">
                <a:solidFill>
                  <a:schemeClr val="accent2">
                    <a:lumMod val="75000"/>
                  </a:schemeClr>
                </a:solidFill>
              </a:rPr>
              <a:t>new kind of space </a:t>
            </a:r>
            <a:r>
              <a:rPr lang="en-US" dirty="0">
                <a:solidFill>
                  <a:schemeClr val="accent2">
                    <a:lumMod val="75000"/>
                  </a:schemeClr>
                </a:solidFill>
              </a:rPr>
              <a:t>for </a:t>
            </a:r>
            <a:r>
              <a:rPr lang="en-US" dirty="0" smtClean="0">
                <a:solidFill>
                  <a:schemeClr val="accent2">
                    <a:lumMod val="75000"/>
                  </a:schemeClr>
                </a:solidFill>
              </a:rPr>
              <a:t>economic or public decision making since:</a:t>
            </a:r>
          </a:p>
          <a:p>
            <a:r>
              <a:rPr lang="en-US" dirty="0" smtClean="0">
                <a:solidFill>
                  <a:schemeClr val="accent2">
                    <a:lumMod val="75000"/>
                  </a:schemeClr>
                </a:solidFill>
              </a:rPr>
              <a:t>new kinds </a:t>
            </a:r>
            <a:r>
              <a:rPr lang="en-US" dirty="0">
                <a:solidFill>
                  <a:schemeClr val="accent2">
                    <a:lumMod val="75000"/>
                  </a:schemeClr>
                </a:solidFill>
              </a:rPr>
              <a:t>of problem </a:t>
            </a:r>
            <a:r>
              <a:rPr lang="en-US" dirty="0" smtClean="0">
                <a:solidFill>
                  <a:schemeClr val="accent2">
                    <a:lumMod val="75000"/>
                  </a:schemeClr>
                </a:solidFill>
              </a:rPr>
              <a:t>and a lack of resources </a:t>
            </a:r>
            <a:r>
              <a:rPr lang="en-US" dirty="0">
                <a:solidFill>
                  <a:schemeClr val="accent2">
                    <a:lumMod val="75000"/>
                  </a:schemeClr>
                </a:solidFill>
              </a:rPr>
              <a:t>or capacities </a:t>
            </a:r>
            <a:r>
              <a:rPr lang="en-US" dirty="0" smtClean="0">
                <a:solidFill>
                  <a:schemeClr val="accent2">
                    <a:lumMod val="75000"/>
                  </a:schemeClr>
                </a:solidFill>
              </a:rPr>
              <a:t>(</a:t>
            </a:r>
            <a:r>
              <a:rPr lang="en-US" dirty="0" err="1" smtClean="0">
                <a:solidFill>
                  <a:schemeClr val="accent2">
                    <a:lumMod val="75000"/>
                  </a:schemeClr>
                </a:solidFill>
              </a:rPr>
              <a:t>Pasquier</a:t>
            </a:r>
            <a:r>
              <a:rPr lang="en-US" dirty="0" smtClean="0">
                <a:solidFill>
                  <a:schemeClr val="accent2">
                    <a:lumMod val="75000"/>
                  </a:schemeClr>
                </a:solidFill>
              </a:rPr>
              <a:t>)</a:t>
            </a:r>
          </a:p>
          <a:p>
            <a:r>
              <a:rPr lang="en-US" dirty="0" smtClean="0">
                <a:solidFill>
                  <a:schemeClr val="accent2">
                    <a:lumMod val="75000"/>
                  </a:schemeClr>
                </a:solidFill>
              </a:rPr>
              <a:t>specific resources and capacity of a endogenous development (</a:t>
            </a:r>
            <a:r>
              <a:rPr lang="en-US" dirty="0" err="1" smtClean="0">
                <a:solidFill>
                  <a:schemeClr val="accent2">
                    <a:lumMod val="75000"/>
                  </a:schemeClr>
                </a:solidFill>
              </a:rPr>
              <a:t>Pecqueur</a:t>
            </a:r>
            <a:r>
              <a:rPr lang="en-US" dirty="0" smtClean="0">
                <a:solidFill>
                  <a:schemeClr val="accent2">
                    <a:lumMod val="75000"/>
                  </a:schemeClr>
                </a:solidFill>
              </a:rPr>
              <a:t>)</a:t>
            </a:r>
          </a:p>
          <a:p>
            <a:pPr marL="0" indent="0">
              <a:buNone/>
            </a:pPr>
            <a:r>
              <a:rPr lang="fr-BE" b="1" dirty="0" smtClean="0"/>
              <a:t>For </a:t>
            </a:r>
            <a:r>
              <a:rPr lang="fr-BE" b="1" dirty="0"/>
              <a:t>CBC</a:t>
            </a:r>
          </a:p>
          <a:p>
            <a:r>
              <a:rPr lang="fr-BE" dirty="0" smtClean="0"/>
              <a:t>Normal for </a:t>
            </a:r>
            <a:r>
              <a:rPr lang="fr-BE" dirty="0"/>
              <a:t>local and </a:t>
            </a:r>
            <a:r>
              <a:rPr lang="fr-BE" dirty="0" err="1"/>
              <a:t>regional</a:t>
            </a:r>
            <a:r>
              <a:rPr lang="fr-BE" dirty="0"/>
              <a:t> </a:t>
            </a:r>
            <a:r>
              <a:rPr lang="fr-BE" dirty="0" err="1" smtClean="0"/>
              <a:t>authorities</a:t>
            </a:r>
            <a:r>
              <a:rPr lang="fr-BE" dirty="0" smtClean="0"/>
              <a:t>; impacts </a:t>
            </a:r>
            <a:r>
              <a:rPr lang="fr-BE" dirty="0"/>
              <a:t>of </a:t>
            </a:r>
            <a:r>
              <a:rPr lang="fr-BE" dirty="0" err="1"/>
              <a:t>geographical</a:t>
            </a:r>
            <a:r>
              <a:rPr lang="fr-BE" dirty="0"/>
              <a:t> </a:t>
            </a:r>
            <a:r>
              <a:rPr lang="fr-BE" dirty="0" err="1"/>
              <a:t>proximity</a:t>
            </a:r>
            <a:r>
              <a:rPr lang="fr-BE" dirty="0"/>
              <a:t> and </a:t>
            </a:r>
            <a:r>
              <a:rPr lang="fr-BE" dirty="0" err="1" smtClean="0"/>
              <a:t>neighbourhood</a:t>
            </a:r>
            <a:r>
              <a:rPr lang="fr-BE" dirty="0" smtClean="0"/>
              <a:t> </a:t>
            </a:r>
          </a:p>
          <a:p>
            <a:r>
              <a:rPr lang="fr-BE" dirty="0" smtClean="0"/>
              <a:t>Territorial </a:t>
            </a:r>
            <a:r>
              <a:rPr lang="fr-BE" dirty="0" err="1"/>
              <a:t>differences</a:t>
            </a:r>
            <a:r>
              <a:rPr lang="fr-BE" dirty="0"/>
              <a:t> as </a:t>
            </a:r>
            <a:r>
              <a:rPr lang="fr-BE" dirty="0" err="1"/>
              <a:t>opportunities</a:t>
            </a:r>
            <a:r>
              <a:rPr lang="fr-BE" dirty="0"/>
              <a:t> of </a:t>
            </a:r>
            <a:r>
              <a:rPr lang="fr-BE" dirty="0" smtClean="0"/>
              <a:t>relations (border as a </a:t>
            </a:r>
            <a:r>
              <a:rPr lang="fr-BE" dirty="0" err="1" smtClean="0"/>
              <a:t>resource</a:t>
            </a:r>
            <a:r>
              <a:rPr lang="fr-BE" dirty="0" smtClean="0"/>
              <a:t>)</a:t>
            </a:r>
            <a:endParaRPr lang="fr-BE" dirty="0"/>
          </a:p>
          <a:p>
            <a:pPr marL="0" indent="0">
              <a:buNone/>
            </a:pPr>
            <a:r>
              <a:rPr lang="fr-BE" dirty="0"/>
              <a:t>=&gt; </a:t>
            </a:r>
            <a:r>
              <a:rPr lang="fr-BE" i="1" dirty="0" err="1"/>
              <a:t>E.g</a:t>
            </a:r>
            <a:r>
              <a:rPr lang="fr-BE" i="1" dirty="0"/>
              <a:t>. Lille and Strasbourg close to the border </a:t>
            </a:r>
          </a:p>
          <a:p>
            <a:pPr marL="0" indent="0">
              <a:buNone/>
            </a:pPr>
            <a:r>
              <a:rPr lang="en-US" dirty="0" smtClean="0"/>
              <a:t>A CB </a:t>
            </a:r>
            <a:r>
              <a:rPr lang="en-US" dirty="0"/>
              <a:t>space is defined </a:t>
            </a:r>
            <a:r>
              <a:rPr lang="en-US" dirty="0" smtClean="0"/>
              <a:t>which can create </a:t>
            </a:r>
            <a:r>
              <a:rPr lang="en-US" dirty="0"/>
              <a:t>some process of </a:t>
            </a:r>
            <a:r>
              <a:rPr lang="en-US" dirty="0" smtClean="0"/>
              <a:t>territoriality</a:t>
            </a:r>
            <a:endParaRPr lang="en-US" b="1" dirty="0"/>
          </a:p>
        </p:txBody>
      </p:sp>
    </p:spTree>
    <p:extLst>
      <p:ext uri="{BB962C8B-B14F-4D97-AF65-F5344CB8AC3E}">
        <p14:creationId xmlns:p14="http://schemas.microsoft.com/office/powerpoint/2010/main" val="100405532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Thème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Thème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726</TotalTime>
  <Words>2349</Words>
  <Application>Microsoft Office PowerPoint</Application>
  <PresentationFormat>Grand écran</PresentationFormat>
  <Paragraphs>230</Paragraphs>
  <Slides>25</Slides>
  <Notes>24</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25</vt:i4>
      </vt:variant>
    </vt:vector>
  </HeadingPairs>
  <TitlesOfParts>
    <vt:vector size="29" baseType="lpstr">
      <vt:lpstr>Arial</vt:lpstr>
      <vt:lpstr>Calibri</vt:lpstr>
      <vt:lpstr>Calibri Light</vt:lpstr>
      <vt:lpstr>Office Theme</vt:lpstr>
      <vt:lpstr>CBC: a multidisciplinary approach a contribution from political sciences and geography</vt:lpstr>
      <vt:lpstr>Présentation PowerPoint</vt:lpstr>
      <vt:lpstr>Short disciplinary literature : political sciences &amp; geography (public policy, local government, political geography)</vt:lpstr>
      <vt:lpstr>In political sciences</vt:lpstr>
      <vt:lpstr>In political sciences</vt:lpstr>
      <vt:lpstr>In geography</vt:lpstr>
      <vt:lpstr>In political sciences &amp; geography</vt:lpstr>
      <vt:lpstr>Some theoretical concepts in political sciences &amp; geography (1)</vt:lpstr>
      <vt:lpstr>Territory</vt:lpstr>
      <vt:lpstr>Scale and rescaling</vt:lpstr>
      <vt:lpstr>Multi-scalarity/ multi-levels</vt:lpstr>
      <vt:lpstr>Governance</vt:lpstr>
      <vt:lpstr>Governance</vt:lpstr>
      <vt:lpstr>Some theoretical concepts : discussions (2)</vt:lpstr>
      <vt:lpstr>Capturing and measuring the added value and the territorial impacts</vt:lpstr>
      <vt:lpstr>Finding the right level of organization, degree of institutionalization and legal form  </vt:lpstr>
      <vt:lpstr>Transferring competencies from principals to agents</vt:lpstr>
      <vt:lpstr>A case study: The Eurometropolis Lille Kortrijk Tournai</vt:lpstr>
      <vt:lpstr>Some preliminary results</vt:lpstr>
      <vt:lpstr>Some preliminary results</vt:lpstr>
      <vt:lpstr>Future perspectives for an interdisciplinary analysis of the CBC</vt:lpstr>
      <vt:lpstr>Local CBC, territory and multi-scalar governace </vt:lpstr>
      <vt:lpstr>Local CBC, territory and multi-scalar governace </vt:lpstr>
      <vt:lpstr>CBC: a multidisciplinary approach a contribution from political sciences and geography</vt:lpstr>
      <vt:lpstr>Présentation PowerPoint</vt:lpstr>
    </vt:vector>
  </TitlesOfParts>
  <Company>UCL Mons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Fabienne Leloup</dc:creator>
  <cp:lastModifiedBy>Fabienne Leloup</cp:lastModifiedBy>
  <cp:revision>78</cp:revision>
  <cp:lastPrinted>2017-10-25T15:12:36Z</cp:lastPrinted>
  <dcterms:created xsi:type="dcterms:W3CDTF">2017-10-25T12:34:29Z</dcterms:created>
  <dcterms:modified xsi:type="dcterms:W3CDTF">2017-10-26T11:38:38Z</dcterms:modified>
</cp:coreProperties>
</file>