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1" r:id="rId7"/>
    <p:sldId id="264" r:id="rId8"/>
    <p:sldId id="265" r:id="rId9"/>
    <p:sldId id="266" r:id="rId10"/>
    <p:sldId id="267"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0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2/10/2023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2/10/2023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2/10/2023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economie-emploi.brussels/permis-liste-des-professions-en-penurie" TargetMode="External"/><Relationship Id="rId2" Type="http://schemas.openxmlformats.org/officeDocument/2006/relationships/hyperlink" Target="https://www.leforem.be/former/horizonsemploi/metier/index-demande.html"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BE" dirty="0" smtClean="0"/>
              <a:t>Les européens </a:t>
            </a:r>
            <a:endParaRPr lang="en-US" dirty="0"/>
          </a:p>
        </p:txBody>
      </p:sp>
      <p:sp>
        <p:nvSpPr>
          <p:cNvPr id="3" name="Sous-titre 2"/>
          <p:cNvSpPr>
            <a:spLocks noGrp="1"/>
          </p:cNvSpPr>
          <p:nvPr>
            <p:ph type="subTitle" idx="1"/>
          </p:nvPr>
        </p:nvSpPr>
        <p:spPr/>
        <p:txBody>
          <a:bodyPr>
            <a:normAutofit/>
          </a:bodyPr>
          <a:lstStyle/>
          <a:p>
            <a:r>
              <a:rPr lang="fr-BE" dirty="0" smtClean="0"/>
              <a:t> </a:t>
            </a:r>
            <a:endParaRPr lang="en-US" dirty="0"/>
          </a:p>
        </p:txBody>
      </p:sp>
    </p:spTree>
    <p:extLst>
      <p:ext uri="{BB962C8B-B14F-4D97-AF65-F5344CB8AC3E}">
        <p14:creationId xmlns:p14="http://schemas.microsoft.com/office/powerpoint/2010/main" val="1436461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889" y="413886"/>
            <a:ext cx="10366408" cy="6832640"/>
          </a:xfrm>
          <a:prstGeom prst="rect">
            <a:avLst/>
          </a:prstGeom>
        </p:spPr>
        <p:txBody>
          <a:bodyPr wrap="square">
            <a:spAutoFit/>
          </a:bodyPr>
          <a:lstStyle/>
          <a:p>
            <a:r>
              <a:rPr lang="fr-FR" sz="2800" dirty="0" smtClean="0"/>
              <a:t>Si </a:t>
            </a:r>
            <a:r>
              <a:rPr lang="fr-FR" sz="2800" b="1" dirty="0" smtClean="0"/>
              <a:t>DECISION POSITIVE</a:t>
            </a:r>
            <a:r>
              <a:rPr lang="fr-FR" sz="2800" dirty="0" smtClean="0"/>
              <a:t> </a:t>
            </a:r>
          </a:p>
          <a:p>
            <a:endParaRPr lang="fr-FR" sz="2800" dirty="0"/>
          </a:p>
          <a:p>
            <a:r>
              <a:rPr lang="fr-FR" sz="2800" dirty="0" smtClean="0"/>
              <a:t>Remise </a:t>
            </a:r>
            <a:r>
              <a:rPr lang="fr-FR" sz="2800" dirty="0"/>
              <a:t>d’une Attestation d’enregistrement (Annexe 8) et, </a:t>
            </a:r>
            <a:endParaRPr lang="fr-FR" sz="2800" dirty="0" smtClean="0"/>
          </a:p>
          <a:p>
            <a:r>
              <a:rPr lang="fr-FR" sz="2800" dirty="0"/>
              <a:t>S</a:t>
            </a:r>
            <a:r>
              <a:rPr lang="fr-FR" sz="2800" dirty="0" smtClean="0"/>
              <a:t>ur </a:t>
            </a:r>
            <a:r>
              <a:rPr lang="fr-FR" sz="2800" dirty="0"/>
              <a:t>demande, d’une carte de séjour électronique – carte EU (anciennement carte E</a:t>
            </a:r>
            <a:r>
              <a:rPr lang="fr-FR" sz="2800" dirty="0" smtClean="0"/>
              <a:t>)</a:t>
            </a:r>
          </a:p>
          <a:p>
            <a:endParaRPr lang="fr-FR" sz="2800" dirty="0" smtClean="0"/>
          </a:p>
          <a:p>
            <a:r>
              <a:rPr lang="fr-FR" sz="2800" b="1" dirty="0" smtClean="0"/>
              <a:t>PAS DE DECISION DANS LES 6 MOIS </a:t>
            </a:r>
            <a:r>
              <a:rPr lang="fr-FR" sz="2800" dirty="0" smtClean="0"/>
              <a:t>suivant la </a:t>
            </a:r>
            <a:r>
              <a:rPr lang="fr-FR" sz="2800" dirty="0" err="1" smtClean="0"/>
              <a:t>dde</a:t>
            </a:r>
            <a:r>
              <a:rPr lang="fr-FR" sz="2800" dirty="0" smtClean="0"/>
              <a:t> =) </a:t>
            </a:r>
            <a:r>
              <a:rPr lang="fr-FR" sz="2800" b="1" dirty="0" smtClean="0"/>
              <a:t>POSITIF</a:t>
            </a:r>
          </a:p>
          <a:p>
            <a:endParaRPr lang="fr-FR" sz="2800" dirty="0" smtClean="0"/>
          </a:p>
          <a:p>
            <a:r>
              <a:rPr lang="fr-FR" sz="2800" b="1" dirty="0"/>
              <a:t>Si </a:t>
            </a:r>
            <a:r>
              <a:rPr lang="fr-FR" sz="2800" b="1" dirty="0" smtClean="0"/>
              <a:t>DECISION NEGATIVE </a:t>
            </a:r>
          </a:p>
          <a:p>
            <a:endParaRPr lang="fr-FR" sz="2800" dirty="0"/>
          </a:p>
          <a:p>
            <a:r>
              <a:rPr lang="fr-FR" sz="2800" dirty="0" smtClean="0"/>
              <a:t>Recours </a:t>
            </a:r>
            <a:r>
              <a:rPr lang="fr-FR" sz="2800" dirty="0"/>
              <a:t>possible devant le </a:t>
            </a:r>
            <a:r>
              <a:rPr lang="fr-FR" sz="2800" dirty="0" smtClean="0"/>
              <a:t>CCE</a:t>
            </a:r>
          </a:p>
          <a:p>
            <a:r>
              <a:rPr lang="fr-FR" sz="2800" dirty="0" smtClean="0"/>
              <a:t>suspensif </a:t>
            </a:r>
            <a:r>
              <a:rPr lang="fr-FR" sz="2800" dirty="0"/>
              <a:t>de plein droit </a:t>
            </a:r>
            <a:endParaRPr lang="fr-FR" sz="2800" dirty="0" smtClean="0"/>
          </a:p>
          <a:p>
            <a:pPr algn="just"/>
            <a:r>
              <a:rPr lang="fr-FR" sz="2800" dirty="0" smtClean="0"/>
              <a:t>Délivrance d’une annexe 35 : autorisation de séjour temporaire </a:t>
            </a:r>
            <a:endParaRPr lang="fr-FR" sz="2800" dirty="0"/>
          </a:p>
          <a:p>
            <a:endParaRPr lang="en-US" dirty="0"/>
          </a:p>
        </p:txBody>
      </p:sp>
    </p:spTree>
    <p:extLst>
      <p:ext uri="{BB962C8B-B14F-4D97-AF65-F5344CB8AC3E}">
        <p14:creationId xmlns:p14="http://schemas.microsoft.com/office/powerpoint/2010/main" val="1719041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7023" y="1318661"/>
            <a:ext cx="6217095" cy="3114058"/>
          </a:xfrm>
          <a:prstGeom prst="rect">
            <a:avLst/>
          </a:prstGeom>
        </p:spPr>
        <p:txBody>
          <a:bodyPr wrap="square">
            <a:spAutoFit/>
          </a:bodyPr>
          <a:lstStyle/>
          <a:p>
            <a:pPr>
              <a:lnSpc>
                <a:spcPct val="107000"/>
              </a:lnSpc>
              <a:spcAft>
                <a:spcPts val="800"/>
              </a:spcAft>
            </a:pPr>
            <a:r>
              <a:rPr lang="fr-BE" sz="3200" b="1" dirty="0" smtClean="0">
                <a:latin typeface="Calibri" panose="020F0502020204030204" pitchFamily="34" charset="0"/>
                <a:ea typeface="Calibri" panose="020F0502020204030204" pitchFamily="34" charset="0"/>
                <a:cs typeface="Times New Roman" panose="02020603050405020304" pitchFamily="18" charset="0"/>
              </a:rPr>
              <a:t>Remarques</a:t>
            </a:r>
          </a:p>
          <a:p>
            <a:pPr>
              <a:lnSpc>
                <a:spcPct val="107000"/>
              </a:lnSpc>
              <a:spcAft>
                <a:spcPts val="800"/>
              </a:spcAft>
            </a:pPr>
            <a:endParaRPr lang="fr-BE" sz="32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3200" dirty="0" smtClean="0">
                <a:latin typeface="Calibri" panose="020F0502020204030204" pitchFamily="34" charset="0"/>
                <a:ea typeface="Calibri" panose="020F0502020204030204" pitchFamily="34" charset="0"/>
                <a:cs typeface="Times New Roman" panose="02020603050405020304" pitchFamily="18" charset="0"/>
              </a:rPr>
              <a:t>Attention retrait de séjour possible !</a:t>
            </a:r>
            <a:endParaRPr lang="fr-BE"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BE" sz="32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3200" dirty="0" smtClean="0">
                <a:latin typeface="Calibri" panose="020F0502020204030204" pitchFamily="34" charset="0"/>
                <a:ea typeface="Calibri" panose="020F0502020204030204" pitchFamily="34" charset="0"/>
                <a:cs typeface="Times New Roman" panose="02020603050405020304" pitchFamily="18" charset="0"/>
              </a:rPr>
              <a:t>A suivre : séjour </a:t>
            </a:r>
            <a:r>
              <a:rPr lang="fr-BE" sz="3200" dirty="0">
                <a:latin typeface="Calibri" panose="020F0502020204030204" pitchFamily="34" charset="0"/>
                <a:ea typeface="Calibri" panose="020F0502020204030204" pitchFamily="34" charset="0"/>
                <a:cs typeface="Times New Roman" panose="02020603050405020304" pitchFamily="18" charset="0"/>
              </a:rPr>
              <a:t>permanent </a:t>
            </a:r>
            <a:endParaRPr lang="en-US"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8192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1637" y="539012"/>
            <a:ext cx="10520414" cy="5755422"/>
          </a:xfrm>
          <a:prstGeom prst="rect">
            <a:avLst/>
          </a:prstGeom>
        </p:spPr>
        <p:txBody>
          <a:bodyPr wrap="square">
            <a:spAutoFit/>
          </a:bodyPr>
          <a:lstStyle/>
          <a:p>
            <a:r>
              <a:rPr lang="fr-FR" sz="2800" b="1" dirty="0"/>
              <a:t>Bases légales : </a:t>
            </a:r>
            <a:endParaRPr lang="fr-FR" sz="2800" b="1" dirty="0" smtClean="0"/>
          </a:p>
          <a:p>
            <a:endParaRPr lang="fr-FR" sz="2800" b="1" dirty="0" smtClean="0"/>
          </a:p>
          <a:p>
            <a:r>
              <a:rPr lang="fr-FR" sz="2400" dirty="0" smtClean="0"/>
              <a:t>• </a:t>
            </a:r>
            <a:r>
              <a:rPr lang="fr-FR" sz="2400" dirty="0"/>
              <a:t>Directive 2004/38/CE du Parlement européen et du Conseil du 29 avril 2004 relative au droit des citoyens de l'Union et des membres de leurs familles de circuler et de séjourner librement sur le territoire des États membres (+ articles 20 et 21 du Traité de l’UE et 45 de la Charte des droits fondamentaux de l’UE) </a:t>
            </a:r>
            <a:endParaRPr lang="fr-FR" sz="2400" dirty="0" smtClean="0"/>
          </a:p>
          <a:p>
            <a:endParaRPr lang="fr-FR" sz="2400" dirty="0" smtClean="0"/>
          </a:p>
          <a:p>
            <a:endParaRPr lang="fr-FR" sz="2400" dirty="0" smtClean="0"/>
          </a:p>
          <a:p>
            <a:r>
              <a:rPr lang="fr-FR" sz="2400" dirty="0" smtClean="0"/>
              <a:t>• </a:t>
            </a:r>
            <a:r>
              <a:rPr lang="fr-FR" sz="2400" dirty="0"/>
              <a:t>Loi du 15.12.1980 sur l'accès au territoire, le séjour, l'établissement et l'éloignement des étrangers, articles 40 et suivants </a:t>
            </a:r>
            <a:endParaRPr lang="fr-FR" sz="2400" dirty="0" smtClean="0"/>
          </a:p>
          <a:p>
            <a:endParaRPr lang="fr-FR" sz="2400" dirty="0" smtClean="0"/>
          </a:p>
          <a:p>
            <a:endParaRPr lang="fr-FR" sz="2400" dirty="0" smtClean="0"/>
          </a:p>
          <a:p>
            <a:r>
              <a:rPr lang="fr-FR" sz="2400" dirty="0" smtClean="0"/>
              <a:t>• </a:t>
            </a:r>
            <a:r>
              <a:rPr lang="fr-FR" sz="2400" dirty="0"/>
              <a:t>Arrêté royal du 8.10.1981 sur l'accès au territoire, le séjour, l'établissement et l'éloignement des étrangers, articles 50 et suivant</a:t>
            </a:r>
            <a:endParaRPr lang="en-US" sz="2400" dirty="0"/>
          </a:p>
        </p:txBody>
      </p:sp>
    </p:spTree>
    <p:extLst>
      <p:ext uri="{BB962C8B-B14F-4D97-AF65-F5344CB8AC3E}">
        <p14:creationId xmlns:p14="http://schemas.microsoft.com/office/powerpoint/2010/main" val="564395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503" y="644894"/>
            <a:ext cx="10289406" cy="6186309"/>
          </a:xfrm>
          <a:prstGeom prst="rect">
            <a:avLst/>
          </a:prstGeom>
        </p:spPr>
        <p:txBody>
          <a:bodyPr wrap="square">
            <a:spAutoFit/>
          </a:bodyPr>
          <a:lstStyle/>
          <a:p>
            <a:r>
              <a:rPr lang="fr-FR" sz="3200" b="1" dirty="0" smtClean="0"/>
              <a:t>	Européens visés  ?</a:t>
            </a:r>
          </a:p>
          <a:p>
            <a:endParaRPr lang="fr-FR" sz="2800" dirty="0"/>
          </a:p>
          <a:p>
            <a:pPr marL="457200" indent="-457200">
              <a:buFont typeface="Arial" panose="020B0604020202020204" pitchFamily="34" charset="0"/>
              <a:buChar char="•"/>
            </a:pPr>
            <a:r>
              <a:rPr lang="fr-FR" sz="2800" dirty="0" smtClean="0"/>
              <a:t>Ressortissant </a:t>
            </a:r>
            <a:r>
              <a:rPr lang="fr-FR" sz="2800" dirty="0"/>
              <a:t>d’un des </a:t>
            </a:r>
            <a:r>
              <a:rPr lang="fr-FR" sz="2800" b="1" dirty="0"/>
              <a:t>27 pays membre de l’UE </a:t>
            </a:r>
            <a:endParaRPr lang="fr-FR" sz="2800" dirty="0"/>
          </a:p>
          <a:p>
            <a:pPr marL="457200" indent="-457200">
              <a:buFont typeface="Arial" panose="020B0604020202020204" pitchFamily="34" charset="0"/>
              <a:buChar char="•"/>
            </a:pPr>
            <a:endParaRPr lang="fr-FR" sz="2800" b="1" dirty="0" smtClean="0"/>
          </a:p>
          <a:p>
            <a:pPr marL="457200" indent="-457200">
              <a:buFont typeface="Arial" panose="020B0604020202020204" pitchFamily="34" charset="0"/>
              <a:buChar char="•"/>
            </a:pPr>
            <a:r>
              <a:rPr lang="fr-FR" sz="2800" b="1" dirty="0" smtClean="0"/>
              <a:t>Islande</a:t>
            </a:r>
            <a:r>
              <a:rPr lang="fr-FR" sz="2800" b="1" dirty="0"/>
              <a:t>, Norvège et Liechtenstein </a:t>
            </a:r>
            <a:r>
              <a:rPr lang="fr-FR" sz="2800" dirty="0"/>
              <a:t>(art. 69bis AR 8.10.1981) </a:t>
            </a:r>
            <a:endParaRPr lang="fr-FR" sz="2800" dirty="0" smtClean="0"/>
          </a:p>
          <a:p>
            <a:endParaRPr lang="fr-FR" sz="2800" dirty="0"/>
          </a:p>
          <a:p>
            <a:pPr marL="457200" indent="-457200">
              <a:buFont typeface="Arial" panose="020B0604020202020204" pitchFamily="34" charset="0"/>
              <a:buChar char="•"/>
            </a:pPr>
            <a:r>
              <a:rPr lang="fr-FR" sz="2800" dirty="0" smtClean="0"/>
              <a:t> </a:t>
            </a:r>
            <a:r>
              <a:rPr lang="fr-FR" sz="2800" b="1" dirty="0" smtClean="0"/>
              <a:t>Suisse</a:t>
            </a:r>
            <a:r>
              <a:rPr lang="fr-FR" sz="2800" dirty="0" smtClean="0"/>
              <a:t> </a:t>
            </a:r>
            <a:r>
              <a:rPr lang="fr-FR" sz="2800" dirty="0"/>
              <a:t>(art. 69ter AR 8.10.1981</a:t>
            </a:r>
            <a:r>
              <a:rPr lang="fr-FR" sz="2800" dirty="0" smtClean="0"/>
              <a:t>)</a:t>
            </a:r>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smtClean="0"/>
          </a:p>
          <a:p>
            <a:pPr marL="457200" indent="-457200">
              <a:buFont typeface="Arial" panose="020B0604020202020204" pitchFamily="34" charset="0"/>
              <a:buChar char="•"/>
            </a:pPr>
            <a:endParaRPr lang="fr-FR" sz="2800" dirty="0"/>
          </a:p>
          <a:p>
            <a:pPr marL="457200" indent="-457200">
              <a:buFont typeface="Arial" panose="020B0604020202020204" pitchFamily="34" charset="0"/>
              <a:buChar char="•"/>
            </a:pPr>
            <a:endParaRPr lang="fr-FR" sz="2800" dirty="0" smtClean="0"/>
          </a:p>
          <a:p>
            <a:pPr marL="457200" indent="-457200">
              <a:buFont typeface="Arial" panose="020B0604020202020204" pitchFamily="34" charset="0"/>
              <a:buChar char="•"/>
            </a:pPr>
            <a:endParaRPr lang="fr-FR" sz="2800" dirty="0" smtClean="0"/>
          </a:p>
          <a:p>
            <a:pPr marL="457200" indent="-457200">
              <a:buFont typeface="Arial" panose="020B0604020202020204" pitchFamily="34" charset="0"/>
              <a:buChar char="•"/>
            </a:pPr>
            <a:endParaRPr lang="fr-FR" sz="2800" dirty="0"/>
          </a:p>
        </p:txBody>
      </p:sp>
    </p:spTree>
    <p:extLst>
      <p:ext uri="{BB962C8B-B14F-4D97-AF65-F5344CB8AC3E}">
        <p14:creationId xmlns:p14="http://schemas.microsoft.com/office/powerpoint/2010/main" val="1084286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259882"/>
            <a:ext cx="10655167" cy="9048631"/>
          </a:xfrm>
          <a:prstGeom prst="rect">
            <a:avLst/>
          </a:prstGeom>
        </p:spPr>
        <p:txBody>
          <a:bodyPr wrap="square">
            <a:spAutoFit/>
          </a:bodyPr>
          <a:lstStyle/>
          <a:p>
            <a:r>
              <a:rPr lang="fr-FR" sz="2400" dirty="0" smtClean="0"/>
              <a:t>=) </a:t>
            </a:r>
            <a:r>
              <a:rPr lang="fr-FR" sz="2400" b="1" dirty="0" smtClean="0"/>
              <a:t>séjour de plus de 3 mois</a:t>
            </a:r>
            <a:r>
              <a:rPr lang="fr-FR" sz="2400" dirty="0" smtClean="0"/>
              <a:t> (non-abordé séjour de moins de 3 mois et séjour permanent)</a:t>
            </a:r>
          </a:p>
          <a:p>
            <a:endParaRPr lang="fr-FR" sz="2400" dirty="0"/>
          </a:p>
          <a:p>
            <a:r>
              <a:rPr lang="fr-FR" sz="2400" dirty="0" smtClean="0"/>
              <a:t>Libre circulation   				libre établissement </a:t>
            </a:r>
          </a:p>
          <a:p>
            <a:endParaRPr lang="fr-FR" sz="2400" dirty="0" smtClean="0"/>
          </a:p>
          <a:p>
            <a:r>
              <a:rPr lang="fr-FR" sz="2400" b="1" dirty="0" smtClean="0"/>
              <a:t>Art</a:t>
            </a:r>
            <a:r>
              <a:rPr lang="fr-FR" sz="2400" b="1" dirty="0"/>
              <a:t>. 40 de la loi du </a:t>
            </a:r>
            <a:r>
              <a:rPr lang="fr-FR" sz="2400" b="1" dirty="0" smtClean="0"/>
              <a:t>15.12.1980</a:t>
            </a:r>
          </a:p>
          <a:p>
            <a:endParaRPr lang="fr-FR" sz="2400" b="1" dirty="0"/>
          </a:p>
          <a:p>
            <a:r>
              <a:rPr lang="fr-FR" sz="2400" b="1" dirty="0" smtClean="0"/>
              <a:t>=) 3 cas sont prévus par la loi </a:t>
            </a:r>
          </a:p>
          <a:p>
            <a:endParaRPr lang="fr-FR" sz="2400" dirty="0"/>
          </a:p>
          <a:p>
            <a:pPr marL="342900" indent="-342900">
              <a:buFontTx/>
              <a:buChar char="-"/>
            </a:pPr>
            <a:r>
              <a:rPr lang="fr-FR" sz="2400" b="1" dirty="0" smtClean="0"/>
              <a:t>Travailleur</a:t>
            </a:r>
            <a:r>
              <a:rPr lang="fr-FR" sz="2400" dirty="0" smtClean="0"/>
              <a:t>  </a:t>
            </a:r>
          </a:p>
          <a:p>
            <a:pPr marL="342900" indent="-342900">
              <a:buFontTx/>
              <a:buChar char="-"/>
            </a:pPr>
            <a:endParaRPr lang="fr-FR" sz="2400" b="1" dirty="0"/>
          </a:p>
          <a:p>
            <a:pPr marL="342900" indent="-342900">
              <a:buFontTx/>
              <a:buChar char="-"/>
            </a:pPr>
            <a:r>
              <a:rPr lang="fr-FR" sz="2400" b="1" dirty="0" smtClean="0"/>
              <a:t>Étudiant</a:t>
            </a:r>
          </a:p>
          <a:p>
            <a:endParaRPr lang="fr-FR" sz="2400" dirty="0" smtClean="0"/>
          </a:p>
          <a:p>
            <a:pPr marL="342900" indent="-342900">
              <a:buFontTx/>
              <a:buChar char="-"/>
            </a:pPr>
            <a:r>
              <a:rPr lang="fr-FR" sz="2400" dirty="0" smtClean="0"/>
              <a:t>« </a:t>
            </a:r>
            <a:r>
              <a:rPr lang="fr-FR" sz="2400" b="1" dirty="0" smtClean="0"/>
              <a:t>Rentier</a:t>
            </a:r>
            <a:r>
              <a:rPr lang="fr-FR" sz="2400" dirty="0" smtClean="0"/>
              <a:t> </a:t>
            </a:r>
            <a:r>
              <a:rPr lang="fr-FR" sz="2400" dirty="0"/>
              <a:t>» (titulaire de moyens de subsistance suffisants</a:t>
            </a:r>
            <a:r>
              <a:rPr lang="fr-FR" sz="2400" dirty="0" smtClean="0"/>
              <a:t>)</a:t>
            </a:r>
          </a:p>
          <a:p>
            <a:pPr marL="342900" indent="-342900">
              <a:buFontTx/>
              <a:buChar char="-"/>
            </a:pPr>
            <a:endParaRPr lang="fr-FR" sz="2400" dirty="0"/>
          </a:p>
          <a:p>
            <a:endParaRPr lang="fr-FR" sz="2400" dirty="0" smtClean="0"/>
          </a:p>
          <a:p>
            <a:endParaRPr lang="fr-FR" sz="2400" dirty="0" smtClean="0"/>
          </a:p>
          <a:p>
            <a:endParaRPr lang="fr-FR" sz="2400" dirty="0"/>
          </a:p>
          <a:p>
            <a:endParaRPr lang="fr-FR" sz="2400" dirty="0" smtClean="0"/>
          </a:p>
          <a:p>
            <a:endParaRPr lang="fr-FR" dirty="0"/>
          </a:p>
          <a:p>
            <a:endParaRPr lang="fr-FR" dirty="0" smtClean="0"/>
          </a:p>
          <a:p>
            <a:endParaRPr lang="fr-FR" dirty="0"/>
          </a:p>
          <a:p>
            <a:endParaRPr lang="fr-FR" dirty="0" smtClean="0"/>
          </a:p>
          <a:p>
            <a:endParaRPr lang="fr-FR" dirty="0"/>
          </a:p>
          <a:p>
            <a:endParaRPr lang="fr-FR" dirty="0" smtClean="0"/>
          </a:p>
          <a:p>
            <a:endParaRPr lang="en-US" dirty="0"/>
          </a:p>
        </p:txBody>
      </p:sp>
      <p:sp>
        <p:nvSpPr>
          <p:cNvPr id="5" name="Non égal 4"/>
          <p:cNvSpPr/>
          <p:nvPr/>
        </p:nvSpPr>
        <p:spPr>
          <a:xfrm>
            <a:off x="3022333" y="1376413"/>
            <a:ext cx="1058779" cy="433138"/>
          </a:xfrm>
          <a:prstGeom prst="mathNotEqual">
            <a:avLst>
              <a:gd name="adj1" fmla="val 23520"/>
              <a:gd name="adj2" fmla="val 6600000"/>
              <a:gd name="adj3" fmla="val 243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96019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002" y="221382"/>
            <a:ext cx="10741793" cy="6863417"/>
          </a:xfrm>
          <a:prstGeom prst="rect">
            <a:avLst/>
          </a:prstGeom>
        </p:spPr>
        <p:txBody>
          <a:bodyPr wrap="square">
            <a:spAutoFit/>
          </a:bodyPr>
          <a:lstStyle/>
          <a:p>
            <a:pPr marL="342900" indent="-342900">
              <a:buAutoNum type="arabicPeriod"/>
            </a:pPr>
            <a:r>
              <a:rPr lang="fr-FR" sz="2000" b="1" dirty="0" smtClean="0"/>
              <a:t>LE TRAVAILLEUR</a:t>
            </a:r>
          </a:p>
          <a:p>
            <a:endParaRPr lang="fr-FR" sz="2000" b="1" dirty="0"/>
          </a:p>
          <a:p>
            <a:r>
              <a:rPr lang="fr-FR" sz="2000" b="1" dirty="0" smtClean="0"/>
              <a:t>- Salarié ou indépendant </a:t>
            </a:r>
          </a:p>
          <a:p>
            <a:endParaRPr lang="fr-FR" sz="2000" dirty="0" smtClean="0"/>
          </a:p>
          <a:p>
            <a:r>
              <a:rPr lang="fr-FR" sz="2000" dirty="0" smtClean="0"/>
              <a:t>=) </a:t>
            </a:r>
            <a:r>
              <a:rPr lang="fr-FR" sz="2000" dirty="0"/>
              <a:t>exclusion des activités marginales ou accessoires</a:t>
            </a:r>
          </a:p>
          <a:p>
            <a:r>
              <a:rPr lang="fr-FR" sz="2000" dirty="0" smtClean="0"/>
              <a:t>=) </a:t>
            </a:r>
            <a:r>
              <a:rPr lang="fr-FR" sz="2000" dirty="0"/>
              <a:t>travail à temps partiel ok </a:t>
            </a:r>
            <a:endParaRPr lang="fr-FR" sz="2000" dirty="0" smtClean="0"/>
          </a:p>
          <a:p>
            <a:endParaRPr lang="fr-FR" sz="2000" dirty="0"/>
          </a:p>
          <a:p>
            <a:endParaRPr lang="fr-FR" sz="2000" dirty="0" smtClean="0"/>
          </a:p>
          <a:p>
            <a:r>
              <a:rPr lang="fr-FR" sz="2000" b="1" dirty="0"/>
              <a:t>Art. 50 §2 AR 08.10.1981 </a:t>
            </a:r>
            <a:r>
              <a:rPr lang="fr-FR" sz="2000" dirty="0" smtClean="0"/>
              <a:t>: « </a:t>
            </a:r>
            <a:r>
              <a:rPr lang="fr-FR" sz="2000" dirty="0"/>
              <a:t>une </a:t>
            </a:r>
            <a:r>
              <a:rPr lang="fr-FR" sz="2000" b="1" dirty="0"/>
              <a:t>déclaration d'engagement </a:t>
            </a:r>
            <a:r>
              <a:rPr lang="fr-FR" sz="2000" dirty="0"/>
              <a:t>ou une </a:t>
            </a:r>
            <a:r>
              <a:rPr lang="fr-FR" sz="2000" b="1" dirty="0"/>
              <a:t>attestation de travail</a:t>
            </a:r>
            <a:r>
              <a:rPr lang="fr-FR" sz="2000" dirty="0"/>
              <a:t> conforme au modèle figurant à l'annexe 19bis » </a:t>
            </a:r>
          </a:p>
          <a:p>
            <a:r>
              <a:rPr lang="fr-FR" sz="2000" dirty="0" smtClean="0"/>
              <a:t>https</a:t>
            </a:r>
            <a:r>
              <a:rPr lang="fr-FR" sz="2000" dirty="0"/>
              <a:t>://dofi.ibz.be/sites/default/files/2021-12/Annexe%2019bis.pdf</a:t>
            </a:r>
          </a:p>
          <a:p>
            <a:endParaRPr lang="fr-FR" sz="2000" dirty="0"/>
          </a:p>
          <a:p>
            <a:r>
              <a:rPr lang="fr-FR" sz="2000" dirty="0"/>
              <a:t>Mais mieux vaut produire un </a:t>
            </a:r>
            <a:r>
              <a:rPr lang="fr-FR" sz="2000" b="1" dirty="0"/>
              <a:t>contrat de travail </a:t>
            </a:r>
            <a:endParaRPr lang="en-US" sz="2000" b="1" dirty="0"/>
          </a:p>
          <a:p>
            <a:endParaRPr lang="fr-FR" sz="2000" dirty="0"/>
          </a:p>
          <a:p>
            <a:r>
              <a:rPr lang="fr-FR" sz="2000" dirty="0"/>
              <a:t>-</a:t>
            </a:r>
            <a:r>
              <a:rPr lang="fr-FR" sz="2000" dirty="0" smtClean="0"/>
              <a:t> </a:t>
            </a:r>
            <a:r>
              <a:rPr lang="fr-FR" sz="2000" b="1" dirty="0"/>
              <a:t>si à la recherche d’un emploi prouver les </a:t>
            </a:r>
            <a:r>
              <a:rPr lang="fr-FR" sz="2000" b="1" dirty="0" smtClean="0"/>
              <a:t>chances </a:t>
            </a:r>
            <a:r>
              <a:rPr lang="fr-FR" sz="2000" b="1" dirty="0"/>
              <a:t>réelle d’être </a:t>
            </a:r>
            <a:r>
              <a:rPr lang="fr-FR" sz="2000" b="1" dirty="0" smtClean="0"/>
              <a:t>engagé =)</a:t>
            </a:r>
            <a:endParaRPr lang="fr-FR" sz="2000" dirty="0" smtClean="0"/>
          </a:p>
          <a:p>
            <a:endParaRPr lang="fr-FR" sz="2000" dirty="0"/>
          </a:p>
          <a:p>
            <a:pPr algn="just"/>
            <a:r>
              <a:rPr lang="fr-FR" sz="2000" dirty="0"/>
              <a:t>Art. 50 §2 AR 08.10.1981 : « a) une inscription auprès du service de l'emploi compétent ou copie de lettres de candidature; et b) la preuve d'avoir une chance réelle d'être engagé compte tenu de la situation personnelle de l'intéressé, notamment les diplômes qu'il a obtenus, les éventuelles formations professionnelles qu'il a suivies ou prévues et la durée de la période de chômage; </a:t>
            </a:r>
            <a:r>
              <a:rPr lang="fr-FR" sz="2000" dirty="0" smtClean="0"/>
              <a:t>»</a:t>
            </a:r>
          </a:p>
          <a:p>
            <a:pPr marL="342900" indent="-342900">
              <a:buFontTx/>
              <a:buChar char="-"/>
            </a:pPr>
            <a:endParaRPr lang="fr-FR" sz="2000" dirty="0"/>
          </a:p>
        </p:txBody>
      </p:sp>
    </p:spTree>
    <p:extLst>
      <p:ext uri="{BB962C8B-B14F-4D97-AF65-F5344CB8AC3E}">
        <p14:creationId xmlns:p14="http://schemas.microsoft.com/office/powerpoint/2010/main" val="311326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2505" y="539016"/>
            <a:ext cx="10635916" cy="6740307"/>
          </a:xfrm>
          <a:prstGeom prst="rect">
            <a:avLst/>
          </a:prstGeom>
        </p:spPr>
        <p:txBody>
          <a:bodyPr wrap="square">
            <a:spAutoFit/>
          </a:bodyPr>
          <a:lstStyle/>
          <a:p>
            <a:pPr algn="just"/>
            <a:r>
              <a:rPr lang="fr-FR" sz="2400" dirty="0" smtClean="0"/>
              <a:t>Combien de temps peut durer la situation?</a:t>
            </a:r>
          </a:p>
          <a:p>
            <a:pPr algn="just"/>
            <a:endParaRPr lang="fr-FR" sz="2400" dirty="0" smtClean="0"/>
          </a:p>
          <a:p>
            <a:pPr algn="just"/>
            <a:r>
              <a:rPr lang="fr-FR" sz="2400" dirty="0" smtClean="0"/>
              <a:t>Art</a:t>
            </a:r>
            <a:r>
              <a:rPr lang="fr-FR" sz="2400" dirty="0"/>
              <a:t>. 40, L. 15.12.1980 : « … tant qu'il est en mesure de faire la preuve qu'il continue à chercher un emploi et qu'il a des chances réelles d'être engagé; » </a:t>
            </a:r>
            <a:endParaRPr lang="fr-FR" sz="2400" dirty="0" smtClean="0"/>
          </a:p>
          <a:p>
            <a:pPr algn="just"/>
            <a:r>
              <a:rPr lang="fr-FR" sz="2400" dirty="0" smtClean="0"/>
              <a:t>En </a:t>
            </a:r>
            <a:r>
              <a:rPr lang="fr-FR" sz="2400" dirty="0"/>
              <a:t>pratique : l’OE statue au terme sur le preuves de recherche d’emploi ET sur les chances d’être engagé de la période d’examen de la demande (qui dure légalement 6 mois</a:t>
            </a:r>
            <a:r>
              <a:rPr lang="fr-FR" sz="2400" dirty="0" smtClean="0"/>
              <a:t>)</a:t>
            </a:r>
          </a:p>
          <a:p>
            <a:endParaRPr lang="fr-FR" sz="2400" dirty="0" smtClean="0"/>
          </a:p>
          <a:p>
            <a:r>
              <a:rPr lang="fr-FR" sz="2400" dirty="0" smtClean="0"/>
              <a:t>Liste des métiers en pénurie (par région) </a:t>
            </a:r>
          </a:p>
          <a:p>
            <a:endParaRPr lang="fr-FR" sz="2400" dirty="0"/>
          </a:p>
          <a:p>
            <a:r>
              <a:rPr lang="fr-FR" sz="2400" dirty="0">
                <a:hlinkClick r:id="rId2"/>
              </a:rPr>
              <a:t>https://</a:t>
            </a:r>
            <a:r>
              <a:rPr lang="fr-FR" sz="2400" dirty="0" smtClean="0">
                <a:hlinkClick r:id="rId2"/>
              </a:rPr>
              <a:t>www.leforem.be/former/horizonsemploi/metier/index-demande.html</a:t>
            </a:r>
            <a:endParaRPr lang="fr-FR" sz="2400" dirty="0" smtClean="0"/>
          </a:p>
          <a:p>
            <a:r>
              <a:rPr lang="fr-FR" sz="2400" dirty="0">
                <a:hlinkClick r:id="rId3"/>
              </a:rPr>
              <a:t>https://</a:t>
            </a:r>
            <a:r>
              <a:rPr lang="fr-FR" sz="2400" dirty="0" smtClean="0">
                <a:hlinkClick r:id="rId3"/>
              </a:rPr>
              <a:t>economie-emploi.brussels/permis-liste-des-professions-en-penurie</a:t>
            </a:r>
            <a:endParaRPr lang="fr-FR" sz="2400" dirty="0" smtClean="0"/>
          </a:p>
          <a:p>
            <a:endParaRPr lang="fr-FR" sz="2400" dirty="0"/>
          </a:p>
          <a:p>
            <a:r>
              <a:rPr lang="fr-FR" sz="2400" dirty="0" smtClean="0"/>
              <a:t>Rem : si détention / internement possibilité de conserver son statut</a:t>
            </a:r>
          </a:p>
          <a:p>
            <a:endParaRPr lang="en-US" sz="2400" dirty="0"/>
          </a:p>
        </p:txBody>
      </p:sp>
    </p:spTree>
    <p:extLst>
      <p:ext uri="{BB962C8B-B14F-4D97-AF65-F5344CB8AC3E}">
        <p14:creationId xmlns:p14="http://schemas.microsoft.com/office/powerpoint/2010/main" val="435257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1895" y="750771"/>
            <a:ext cx="9914021" cy="3970318"/>
          </a:xfrm>
          <a:prstGeom prst="rect">
            <a:avLst/>
          </a:prstGeom>
        </p:spPr>
        <p:txBody>
          <a:bodyPr wrap="square">
            <a:spAutoFit/>
          </a:bodyPr>
          <a:lstStyle/>
          <a:p>
            <a:r>
              <a:rPr lang="fr-FR" sz="2800" b="1" dirty="0" smtClean="0"/>
              <a:t>2. « Rentier »</a:t>
            </a:r>
          </a:p>
          <a:p>
            <a:endParaRPr lang="fr-FR" sz="2800" b="1" dirty="0" smtClean="0"/>
          </a:p>
          <a:p>
            <a:r>
              <a:rPr lang="fr-FR" sz="2800" b="1" dirty="0" smtClean="0"/>
              <a:t>art.40</a:t>
            </a:r>
            <a:r>
              <a:rPr lang="fr-FR" sz="2800" b="1" dirty="0"/>
              <a:t>, Loi du </a:t>
            </a:r>
            <a:r>
              <a:rPr lang="fr-FR" sz="2800" b="1" dirty="0" smtClean="0"/>
              <a:t>15.12.1980</a:t>
            </a:r>
            <a:endParaRPr lang="en-US" sz="2800" b="1" dirty="0"/>
          </a:p>
          <a:p>
            <a:endParaRPr lang="fr-FR" sz="2800" dirty="0"/>
          </a:p>
          <a:p>
            <a:pPr algn="just"/>
            <a:r>
              <a:rPr lang="fr-FR" sz="2800" dirty="0" smtClean="0"/>
              <a:t>Citoyen UE qui « </a:t>
            </a:r>
            <a:r>
              <a:rPr lang="fr-FR" sz="2800" dirty="0"/>
              <a:t>dispose pour lui-même de ressources suffisantes afin de ne pas devenir une charge pour le système d'aide sociale belge au cours de son séjour et d'une assurance maladie couvrant l'ensemble des risques en Belgique </a:t>
            </a:r>
            <a:r>
              <a:rPr lang="fr-FR" sz="2800" dirty="0" smtClean="0"/>
              <a:t>»</a:t>
            </a:r>
            <a:endParaRPr lang="en-US" sz="2800" dirty="0"/>
          </a:p>
        </p:txBody>
      </p:sp>
    </p:spTree>
    <p:extLst>
      <p:ext uri="{BB962C8B-B14F-4D97-AF65-F5344CB8AC3E}">
        <p14:creationId xmlns:p14="http://schemas.microsoft.com/office/powerpoint/2010/main" val="347587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139" y="673768"/>
            <a:ext cx="10568537" cy="5262979"/>
          </a:xfrm>
          <a:prstGeom prst="rect">
            <a:avLst/>
          </a:prstGeom>
        </p:spPr>
        <p:txBody>
          <a:bodyPr wrap="square">
            <a:spAutoFit/>
          </a:bodyPr>
          <a:lstStyle/>
          <a:p>
            <a:r>
              <a:rPr lang="fr-FR" sz="2800" b="1" dirty="0" smtClean="0"/>
              <a:t>3. Etudiant </a:t>
            </a:r>
          </a:p>
          <a:p>
            <a:endParaRPr lang="fr-FR" sz="2800" dirty="0"/>
          </a:p>
          <a:p>
            <a:r>
              <a:rPr lang="fr-FR" sz="2800" dirty="0" smtClean="0"/>
              <a:t>Documents </a:t>
            </a:r>
            <a:r>
              <a:rPr lang="fr-FR" sz="2800" dirty="0"/>
              <a:t>requis (art.50, AR) </a:t>
            </a:r>
            <a:r>
              <a:rPr lang="fr-FR" sz="2800" dirty="0" smtClean="0"/>
              <a:t>:</a:t>
            </a:r>
          </a:p>
          <a:p>
            <a:endParaRPr lang="fr-FR" sz="2800" dirty="0" smtClean="0"/>
          </a:p>
          <a:p>
            <a:r>
              <a:rPr lang="fr-FR" sz="2800" dirty="0" smtClean="0"/>
              <a:t>a</a:t>
            </a:r>
            <a:r>
              <a:rPr lang="fr-FR" sz="2800" dirty="0"/>
              <a:t>) une inscription dans un établissement d'enseignement organisé, reconnu ou subsidié; et </a:t>
            </a:r>
          </a:p>
          <a:p>
            <a:endParaRPr lang="fr-FR" sz="2800" dirty="0" smtClean="0"/>
          </a:p>
          <a:p>
            <a:r>
              <a:rPr lang="fr-FR" sz="2800" dirty="0" smtClean="0"/>
              <a:t>b</a:t>
            </a:r>
            <a:r>
              <a:rPr lang="fr-FR" sz="2800" dirty="0"/>
              <a:t>) une assurance maladie; et </a:t>
            </a:r>
            <a:endParaRPr lang="fr-FR" sz="2800" dirty="0" smtClean="0"/>
          </a:p>
          <a:p>
            <a:endParaRPr lang="fr-FR" sz="2800" dirty="0" smtClean="0"/>
          </a:p>
          <a:p>
            <a:r>
              <a:rPr lang="fr-FR" sz="2800" dirty="0" smtClean="0"/>
              <a:t>c</a:t>
            </a:r>
            <a:r>
              <a:rPr lang="fr-FR" sz="2800" dirty="0"/>
              <a:t>) une déclaration de ressources suffisantes, ou tout autre moyen équivalent qui certifie qu'il dispose de ressources suffisantes </a:t>
            </a:r>
            <a:endParaRPr lang="en-US" sz="2800" dirty="0"/>
          </a:p>
        </p:txBody>
      </p:sp>
    </p:spTree>
    <p:extLst>
      <p:ext uri="{BB962C8B-B14F-4D97-AF65-F5344CB8AC3E}">
        <p14:creationId xmlns:p14="http://schemas.microsoft.com/office/powerpoint/2010/main" val="1689363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269506"/>
            <a:ext cx="11617693" cy="6309420"/>
          </a:xfrm>
          <a:prstGeom prst="rect">
            <a:avLst/>
          </a:prstGeom>
        </p:spPr>
        <p:txBody>
          <a:bodyPr wrap="square">
            <a:spAutoFit/>
          </a:bodyPr>
          <a:lstStyle/>
          <a:p>
            <a:r>
              <a:rPr lang="fr-FR" sz="2400" b="1" dirty="0" smtClean="0"/>
              <a:t>PROCEDURE </a:t>
            </a:r>
          </a:p>
          <a:p>
            <a:endParaRPr lang="fr-FR" sz="2000" dirty="0"/>
          </a:p>
          <a:p>
            <a:r>
              <a:rPr lang="fr-FR" sz="2000" dirty="0" smtClean="0"/>
              <a:t>Introduction auprès de l’administration </a:t>
            </a:r>
            <a:r>
              <a:rPr lang="fr-FR" sz="2000" dirty="0"/>
              <a:t>communale compétente pour le lieu de résidence en Belgique</a:t>
            </a:r>
            <a:r>
              <a:rPr lang="fr-FR" sz="2000" dirty="0" smtClean="0"/>
              <a:t>.</a:t>
            </a:r>
          </a:p>
          <a:p>
            <a:endParaRPr lang="fr-FR" sz="2000" dirty="0" smtClean="0"/>
          </a:p>
          <a:p>
            <a:r>
              <a:rPr lang="fr-FR" sz="2000" dirty="0" smtClean="0"/>
              <a:t>=) </a:t>
            </a:r>
            <a:r>
              <a:rPr lang="fr-FR" sz="2000" b="1" dirty="0" smtClean="0"/>
              <a:t>Remise </a:t>
            </a:r>
            <a:r>
              <a:rPr lang="fr-FR" sz="2000" b="1" dirty="0"/>
              <a:t>d’une Annexe </a:t>
            </a:r>
            <a:r>
              <a:rPr lang="fr-FR" sz="2000" b="1" dirty="0" smtClean="0"/>
              <a:t>19</a:t>
            </a:r>
          </a:p>
          <a:p>
            <a:endParaRPr lang="fr-FR" sz="2000" dirty="0"/>
          </a:p>
          <a:p>
            <a:r>
              <a:rPr lang="fr-FR" sz="2000" dirty="0" smtClean="0"/>
              <a:t>=) Dépôt </a:t>
            </a:r>
            <a:r>
              <a:rPr lang="fr-FR" sz="2000" dirty="0"/>
              <a:t>des documents </a:t>
            </a:r>
            <a:r>
              <a:rPr lang="fr-FR" sz="2000" dirty="0" smtClean="0"/>
              <a:t>dans </a:t>
            </a:r>
            <a:r>
              <a:rPr lang="fr-FR" sz="2000" dirty="0"/>
              <a:t>les 3 mois à compter </a:t>
            </a:r>
            <a:r>
              <a:rPr lang="fr-FR" sz="2000" dirty="0" smtClean="0"/>
              <a:t>de </a:t>
            </a:r>
            <a:r>
              <a:rPr lang="fr-FR" sz="2000" dirty="0"/>
              <a:t>la demande. </a:t>
            </a:r>
            <a:r>
              <a:rPr lang="fr-FR" sz="2000" dirty="0" smtClean="0"/>
              <a:t>(A </a:t>
            </a:r>
            <a:r>
              <a:rPr lang="fr-FR" sz="2000" dirty="0"/>
              <a:t>défaut, possibilité pour la Commune de rejeter la demande </a:t>
            </a:r>
            <a:r>
              <a:rPr lang="fr-FR" sz="2000" dirty="0" smtClean="0"/>
              <a:t>sans ordre de quitter le territoire =) </a:t>
            </a:r>
            <a:r>
              <a:rPr lang="fr-FR" sz="2000" dirty="0"/>
              <a:t>Annexe </a:t>
            </a:r>
            <a:r>
              <a:rPr lang="fr-FR" sz="2000" dirty="0" smtClean="0"/>
              <a:t>20 </a:t>
            </a:r>
            <a:r>
              <a:rPr lang="fr-FR" sz="2000" dirty="0" smtClean="0"/>
              <a:t>tout en laissant </a:t>
            </a:r>
            <a:r>
              <a:rPr lang="fr-FR" sz="2000" dirty="0" smtClean="0"/>
              <a:t>1 mois </a:t>
            </a:r>
            <a:r>
              <a:rPr lang="fr-FR" sz="2000" dirty="0" smtClean="0"/>
              <a:t>supplémentaire pour </a:t>
            </a:r>
            <a:r>
              <a:rPr lang="fr-FR" sz="2000" dirty="0" smtClean="0"/>
              <a:t>produire les documents)</a:t>
            </a:r>
          </a:p>
          <a:p>
            <a:endParaRPr lang="fr-FR" sz="2000" dirty="0"/>
          </a:p>
          <a:p>
            <a:r>
              <a:rPr lang="fr-FR" sz="2000" dirty="0" smtClean="0"/>
              <a:t>Une </a:t>
            </a:r>
            <a:r>
              <a:rPr lang="fr-FR" sz="2000" dirty="0"/>
              <a:t>fois les documents déposés (dans les 3 mois ou dans les 3 mois + 1 mois), deux options : </a:t>
            </a:r>
            <a:endParaRPr lang="fr-FR" sz="2000" dirty="0" smtClean="0"/>
          </a:p>
          <a:p>
            <a:endParaRPr lang="fr-FR" sz="2000" dirty="0"/>
          </a:p>
          <a:p>
            <a:pPr marL="285750" indent="-285750">
              <a:buFont typeface="Arial" panose="020B0604020202020204" pitchFamily="34" charset="0"/>
              <a:buChar char="•"/>
            </a:pPr>
            <a:r>
              <a:rPr lang="fr-FR" sz="2000" dirty="0" smtClean="0"/>
              <a:t>Dans </a:t>
            </a:r>
            <a:r>
              <a:rPr lang="fr-FR" sz="2000" dirty="0"/>
              <a:t>les 3 hypothèses visées à l’article 51 §3 de l’AR du 8.10.81 (travailleur </a:t>
            </a:r>
            <a:r>
              <a:rPr lang="fr-FR" sz="2000" dirty="0" smtClean="0"/>
              <a:t>salarié </a:t>
            </a:r>
            <a:r>
              <a:rPr lang="fr-FR" sz="2000" dirty="0"/>
              <a:t>ou indépendant, titulaire de moyens de subsistance avec allocation et </a:t>
            </a:r>
            <a:r>
              <a:rPr lang="fr-FR" sz="2000" dirty="0" smtClean="0"/>
              <a:t>étudiant</a:t>
            </a:r>
            <a:r>
              <a:rPr lang="fr-FR" sz="2000" dirty="0"/>
              <a:t>), la Commune peut reconnaître directement le droit de séjour </a:t>
            </a:r>
            <a:endParaRPr lang="fr-FR" sz="2000" dirty="0" smtClean="0"/>
          </a:p>
          <a:p>
            <a:endParaRPr lang="fr-FR" sz="2000" dirty="0" smtClean="0"/>
          </a:p>
          <a:p>
            <a:pPr marL="285750" indent="-285750">
              <a:buFont typeface="Arial" panose="020B0604020202020204" pitchFamily="34" charset="0"/>
              <a:buChar char="•"/>
            </a:pPr>
            <a:r>
              <a:rPr lang="fr-FR" sz="2000" dirty="0" smtClean="0"/>
              <a:t>Dans </a:t>
            </a:r>
            <a:r>
              <a:rPr lang="fr-FR" sz="2000" dirty="0"/>
              <a:t>les autres hypothèses (titulaire de moyens de subsistance sans allocation, </a:t>
            </a:r>
            <a:r>
              <a:rPr lang="fr-FR" sz="2000" dirty="0" smtClean="0"/>
              <a:t>chercheur </a:t>
            </a:r>
            <a:r>
              <a:rPr lang="fr-FR" sz="2000" dirty="0"/>
              <a:t>d’emploi), qui nécessitent un pouvoir d’appréciation, la demande est </a:t>
            </a:r>
            <a:r>
              <a:rPr lang="fr-FR" sz="2000" dirty="0" smtClean="0"/>
              <a:t>communiquée </a:t>
            </a:r>
            <a:r>
              <a:rPr lang="fr-FR" sz="2000" dirty="0"/>
              <a:t>à l’Office des Etrangers </a:t>
            </a:r>
            <a:endParaRPr lang="fr-FR" sz="2000" dirty="0" smtClean="0"/>
          </a:p>
        </p:txBody>
      </p:sp>
    </p:spTree>
    <p:extLst>
      <p:ext uri="{BB962C8B-B14F-4D97-AF65-F5344CB8AC3E}">
        <p14:creationId xmlns:p14="http://schemas.microsoft.com/office/powerpoint/2010/main" val="26482699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741</TotalTime>
  <Words>660</Words>
  <Application>Microsoft Office PowerPoint</Application>
  <PresentationFormat>Grand écran</PresentationFormat>
  <Paragraphs>116</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Calibri</vt:lpstr>
      <vt:lpstr>Century Gothic</vt:lpstr>
      <vt:lpstr>Times New Roman</vt:lpstr>
      <vt:lpstr>Wingdings 3</vt:lpstr>
      <vt:lpstr>Ion</vt:lpstr>
      <vt:lpstr>Les européens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européens</dc:title>
  <dc:creator>Maryse Alié</dc:creator>
  <cp:lastModifiedBy>Maryse Alié</cp:lastModifiedBy>
  <cp:revision>11</cp:revision>
  <dcterms:created xsi:type="dcterms:W3CDTF">2023-02-08T20:05:53Z</dcterms:created>
  <dcterms:modified xsi:type="dcterms:W3CDTF">2023-02-10T09:34:11Z</dcterms:modified>
</cp:coreProperties>
</file>