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sldIdLst>
    <p:sldId id="257" r:id="rId2"/>
    <p:sldId id="260" r:id="rId3"/>
    <p:sldId id="261" r:id="rId4"/>
    <p:sldId id="262" r:id="rId5"/>
    <p:sldId id="263" r:id="rId6"/>
    <p:sldId id="264" r:id="rId7"/>
    <p:sldId id="266" r:id="rId8"/>
    <p:sldId id="267" r:id="rId9"/>
    <p:sldId id="268" r:id="rId10"/>
    <p:sldId id="269" r:id="rId11"/>
    <p:sldId id="265" r:id="rId12"/>
    <p:sldId id="270" r:id="rId13"/>
    <p:sldId id="271" r:id="rId14"/>
    <p:sldId id="272" r:id="rId15"/>
    <p:sldId id="273" r:id="rId16"/>
    <p:sldId id="274" r:id="rId17"/>
    <p:sldId id="276" r:id="rId18"/>
    <p:sldId id="277" r:id="rId19"/>
    <p:sldId id="275" r:id="rId20"/>
    <p:sldId id="424" r:id="rId2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85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5BE263C-DBD7-4A20-BB59-AAB30ACAA65A}" styleName="Style moyen 3 - Accentuation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74"/>
  </p:normalViewPr>
  <p:slideViewPr>
    <p:cSldViewPr snapToGrid="0" snapToObjects="1">
      <p:cViewPr varScale="1">
        <p:scale>
          <a:sx n="110" d="100"/>
          <a:sy n="110" d="100"/>
        </p:scale>
        <p:origin x="44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15255A-65C3-3149-BDBB-04420F6AAF2A}" type="datetimeFigureOut">
              <a:rPr lang="fr-FR" smtClean="0"/>
              <a:t>16/11/2021</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6F0A80-FB23-E84E-AA01-96FFE0F4BE60}" type="slidenum">
              <a:rPr lang="fr-FR" smtClean="0"/>
              <a:t>‹N°›</a:t>
            </a:fld>
            <a:endParaRPr lang="fr-FR"/>
          </a:p>
        </p:txBody>
      </p:sp>
    </p:spTree>
    <p:extLst>
      <p:ext uri="{BB962C8B-B14F-4D97-AF65-F5344CB8AC3E}">
        <p14:creationId xmlns:p14="http://schemas.microsoft.com/office/powerpoint/2010/main" val="14588056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890D516-0D2F-804D-83E3-7A6019A36362}"/>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82976105-0110-D74F-A3F3-6CDD0880DEC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A230512A-6CB2-2143-B2BE-DDFB0ED692A6}"/>
              </a:ext>
            </a:extLst>
          </p:cNvPr>
          <p:cNvSpPr>
            <a:spLocks noGrp="1"/>
          </p:cNvSpPr>
          <p:nvPr>
            <p:ph type="dt" sz="half" idx="10"/>
          </p:nvPr>
        </p:nvSpPr>
        <p:spPr/>
        <p:txBody>
          <a:bodyPr/>
          <a:lstStyle/>
          <a:p>
            <a:fld id="{9254E4BD-BF21-1840-97AE-BE3A79228092}" type="datetime1">
              <a:rPr lang="fr-BE" smtClean="0"/>
              <a:t>16/11/21</a:t>
            </a:fld>
            <a:endParaRPr lang="fr-FR"/>
          </a:p>
        </p:txBody>
      </p:sp>
      <p:sp>
        <p:nvSpPr>
          <p:cNvPr id="5" name="Espace réservé du pied de page 4">
            <a:extLst>
              <a:ext uri="{FF2B5EF4-FFF2-40B4-BE49-F238E27FC236}">
                <a16:creationId xmlns:a16="http://schemas.microsoft.com/office/drawing/2014/main" id="{1D4005B5-4088-9C4E-93B7-0B1C7F463550}"/>
              </a:ext>
            </a:extLst>
          </p:cNvPr>
          <p:cNvSpPr>
            <a:spLocks noGrp="1"/>
          </p:cNvSpPr>
          <p:nvPr>
            <p:ph type="ftr" sz="quarter" idx="11"/>
          </p:nvPr>
        </p:nvSpPr>
        <p:spPr/>
        <p:txBody>
          <a:bodyPr/>
          <a:lstStyle/>
          <a:p>
            <a:r>
              <a:rPr lang="fr-FR"/>
              <a:t>(c) Henri Derroitte, UCLouvain</a:t>
            </a:r>
          </a:p>
        </p:txBody>
      </p:sp>
      <p:sp>
        <p:nvSpPr>
          <p:cNvPr id="6" name="Espace réservé du numéro de diapositive 5">
            <a:extLst>
              <a:ext uri="{FF2B5EF4-FFF2-40B4-BE49-F238E27FC236}">
                <a16:creationId xmlns:a16="http://schemas.microsoft.com/office/drawing/2014/main" id="{F702D517-D505-B746-A8C6-728E5B0B04BD}"/>
              </a:ext>
            </a:extLst>
          </p:cNvPr>
          <p:cNvSpPr>
            <a:spLocks noGrp="1"/>
          </p:cNvSpPr>
          <p:nvPr>
            <p:ph type="sldNum" sz="quarter" idx="12"/>
          </p:nvPr>
        </p:nvSpPr>
        <p:spPr/>
        <p:txBody>
          <a:bodyPr/>
          <a:lstStyle/>
          <a:p>
            <a:fld id="{C184F61C-F936-474B-AA57-5D28339A5D7A}" type="slidenum">
              <a:rPr lang="fr-FR" smtClean="0"/>
              <a:t>‹N°›</a:t>
            </a:fld>
            <a:endParaRPr lang="fr-FR"/>
          </a:p>
        </p:txBody>
      </p:sp>
    </p:spTree>
    <p:extLst>
      <p:ext uri="{BB962C8B-B14F-4D97-AF65-F5344CB8AC3E}">
        <p14:creationId xmlns:p14="http://schemas.microsoft.com/office/powerpoint/2010/main" val="9492214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A82E87A-A158-F043-8607-2F11FB4EB386}"/>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35403732-0C1C-5F4A-83AF-17368841D644}"/>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F6B68CB-07F5-B042-90FD-968FAD49CFB5}"/>
              </a:ext>
            </a:extLst>
          </p:cNvPr>
          <p:cNvSpPr>
            <a:spLocks noGrp="1"/>
          </p:cNvSpPr>
          <p:nvPr>
            <p:ph type="dt" sz="half" idx="10"/>
          </p:nvPr>
        </p:nvSpPr>
        <p:spPr/>
        <p:txBody>
          <a:bodyPr/>
          <a:lstStyle/>
          <a:p>
            <a:fld id="{C7E32729-B99E-DD40-B948-A78081781830}" type="datetime1">
              <a:rPr lang="fr-BE" smtClean="0"/>
              <a:t>16/11/21</a:t>
            </a:fld>
            <a:endParaRPr lang="fr-FR"/>
          </a:p>
        </p:txBody>
      </p:sp>
      <p:sp>
        <p:nvSpPr>
          <p:cNvPr id="5" name="Espace réservé du pied de page 4">
            <a:extLst>
              <a:ext uri="{FF2B5EF4-FFF2-40B4-BE49-F238E27FC236}">
                <a16:creationId xmlns:a16="http://schemas.microsoft.com/office/drawing/2014/main" id="{D417979C-6574-A84D-A6C7-E9CA11D5D05E}"/>
              </a:ext>
            </a:extLst>
          </p:cNvPr>
          <p:cNvSpPr>
            <a:spLocks noGrp="1"/>
          </p:cNvSpPr>
          <p:nvPr>
            <p:ph type="ftr" sz="quarter" idx="11"/>
          </p:nvPr>
        </p:nvSpPr>
        <p:spPr/>
        <p:txBody>
          <a:bodyPr/>
          <a:lstStyle/>
          <a:p>
            <a:r>
              <a:rPr lang="fr-FR"/>
              <a:t>(c) Henri Derroitte, UCLouvain</a:t>
            </a:r>
          </a:p>
        </p:txBody>
      </p:sp>
      <p:sp>
        <p:nvSpPr>
          <p:cNvPr id="6" name="Espace réservé du numéro de diapositive 5">
            <a:extLst>
              <a:ext uri="{FF2B5EF4-FFF2-40B4-BE49-F238E27FC236}">
                <a16:creationId xmlns:a16="http://schemas.microsoft.com/office/drawing/2014/main" id="{A406A68E-E35B-F448-BD0E-1C550C0136B1}"/>
              </a:ext>
            </a:extLst>
          </p:cNvPr>
          <p:cNvSpPr>
            <a:spLocks noGrp="1"/>
          </p:cNvSpPr>
          <p:nvPr>
            <p:ph type="sldNum" sz="quarter" idx="12"/>
          </p:nvPr>
        </p:nvSpPr>
        <p:spPr/>
        <p:txBody>
          <a:bodyPr/>
          <a:lstStyle/>
          <a:p>
            <a:fld id="{C184F61C-F936-474B-AA57-5D28339A5D7A}" type="slidenum">
              <a:rPr lang="fr-FR" smtClean="0"/>
              <a:t>‹N°›</a:t>
            </a:fld>
            <a:endParaRPr lang="fr-FR"/>
          </a:p>
        </p:txBody>
      </p:sp>
    </p:spTree>
    <p:extLst>
      <p:ext uri="{BB962C8B-B14F-4D97-AF65-F5344CB8AC3E}">
        <p14:creationId xmlns:p14="http://schemas.microsoft.com/office/powerpoint/2010/main" val="36666404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49E19A28-4032-234A-9BBE-72290AAB633D}"/>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F95D5AB3-730F-9248-AD87-FA05EB5315BF}"/>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5F9ABC9-8397-B048-853E-1EAEB7B9F0C1}"/>
              </a:ext>
            </a:extLst>
          </p:cNvPr>
          <p:cNvSpPr>
            <a:spLocks noGrp="1"/>
          </p:cNvSpPr>
          <p:nvPr>
            <p:ph type="dt" sz="half" idx="10"/>
          </p:nvPr>
        </p:nvSpPr>
        <p:spPr/>
        <p:txBody>
          <a:bodyPr/>
          <a:lstStyle/>
          <a:p>
            <a:fld id="{D404AFBB-815A-0B46-9467-70819B6484F6}" type="datetime1">
              <a:rPr lang="fr-BE" smtClean="0"/>
              <a:t>16/11/21</a:t>
            </a:fld>
            <a:endParaRPr lang="fr-FR"/>
          </a:p>
        </p:txBody>
      </p:sp>
      <p:sp>
        <p:nvSpPr>
          <p:cNvPr id="5" name="Espace réservé du pied de page 4">
            <a:extLst>
              <a:ext uri="{FF2B5EF4-FFF2-40B4-BE49-F238E27FC236}">
                <a16:creationId xmlns:a16="http://schemas.microsoft.com/office/drawing/2014/main" id="{17937B73-78D9-9F42-9ECB-E861CB58F545}"/>
              </a:ext>
            </a:extLst>
          </p:cNvPr>
          <p:cNvSpPr>
            <a:spLocks noGrp="1"/>
          </p:cNvSpPr>
          <p:nvPr>
            <p:ph type="ftr" sz="quarter" idx="11"/>
          </p:nvPr>
        </p:nvSpPr>
        <p:spPr/>
        <p:txBody>
          <a:bodyPr/>
          <a:lstStyle/>
          <a:p>
            <a:r>
              <a:rPr lang="fr-FR"/>
              <a:t>(c) Henri Derroitte, UCLouvain</a:t>
            </a:r>
          </a:p>
        </p:txBody>
      </p:sp>
      <p:sp>
        <p:nvSpPr>
          <p:cNvPr id="6" name="Espace réservé du numéro de diapositive 5">
            <a:extLst>
              <a:ext uri="{FF2B5EF4-FFF2-40B4-BE49-F238E27FC236}">
                <a16:creationId xmlns:a16="http://schemas.microsoft.com/office/drawing/2014/main" id="{9AFC8691-CEE6-234C-8CFE-4B0E15F01B6A}"/>
              </a:ext>
            </a:extLst>
          </p:cNvPr>
          <p:cNvSpPr>
            <a:spLocks noGrp="1"/>
          </p:cNvSpPr>
          <p:nvPr>
            <p:ph type="sldNum" sz="quarter" idx="12"/>
          </p:nvPr>
        </p:nvSpPr>
        <p:spPr/>
        <p:txBody>
          <a:bodyPr/>
          <a:lstStyle/>
          <a:p>
            <a:fld id="{C184F61C-F936-474B-AA57-5D28339A5D7A}" type="slidenum">
              <a:rPr lang="fr-FR" smtClean="0"/>
              <a:t>‹N°›</a:t>
            </a:fld>
            <a:endParaRPr lang="fr-FR"/>
          </a:p>
        </p:txBody>
      </p:sp>
    </p:spTree>
    <p:extLst>
      <p:ext uri="{BB962C8B-B14F-4D97-AF65-F5344CB8AC3E}">
        <p14:creationId xmlns:p14="http://schemas.microsoft.com/office/powerpoint/2010/main" val="32617215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5038D4B-0E40-3B48-BAC3-2F3E17D706B0}"/>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838944D5-0C3E-C341-A751-0ADBF9969B88}"/>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68403F9-7870-7D44-860F-86ADE254180B}"/>
              </a:ext>
            </a:extLst>
          </p:cNvPr>
          <p:cNvSpPr>
            <a:spLocks noGrp="1"/>
          </p:cNvSpPr>
          <p:nvPr>
            <p:ph type="dt" sz="half" idx="10"/>
          </p:nvPr>
        </p:nvSpPr>
        <p:spPr/>
        <p:txBody>
          <a:bodyPr/>
          <a:lstStyle/>
          <a:p>
            <a:fld id="{0EE1795A-339C-5B48-9E31-EC675EA25C90}" type="datetime1">
              <a:rPr lang="fr-BE" smtClean="0"/>
              <a:t>16/11/21</a:t>
            </a:fld>
            <a:endParaRPr lang="fr-FR"/>
          </a:p>
        </p:txBody>
      </p:sp>
      <p:sp>
        <p:nvSpPr>
          <p:cNvPr id="5" name="Espace réservé du pied de page 4">
            <a:extLst>
              <a:ext uri="{FF2B5EF4-FFF2-40B4-BE49-F238E27FC236}">
                <a16:creationId xmlns:a16="http://schemas.microsoft.com/office/drawing/2014/main" id="{08AE3FF5-4F0E-F44A-B15C-9DAB7A60A668}"/>
              </a:ext>
            </a:extLst>
          </p:cNvPr>
          <p:cNvSpPr>
            <a:spLocks noGrp="1"/>
          </p:cNvSpPr>
          <p:nvPr>
            <p:ph type="ftr" sz="quarter" idx="11"/>
          </p:nvPr>
        </p:nvSpPr>
        <p:spPr/>
        <p:txBody>
          <a:bodyPr/>
          <a:lstStyle/>
          <a:p>
            <a:r>
              <a:rPr lang="fr-FR"/>
              <a:t>(c) Henri Derroitte, UCLouvain</a:t>
            </a:r>
          </a:p>
        </p:txBody>
      </p:sp>
      <p:sp>
        <p:nvSpPr>
          <p:cNvPr id="6" name="Espace réservé du numéro de diapositive 5">
            <a:extLst>
              <a:ext uri="{FF2B5EF4-FFF2-40B4-BE49-F238E27FC236}">
                <a16:creationId xmlns:a16="http://schemas.microsoft.com/office/drawing/2014/main" id="{F811AA10-30CC-AC44-A4A0-4F8140603E15}"/>
              </a:ext>
            </a:extLst>
          </p:cNvPr>
          <p:cNvSpPr>
            <a:spLocks noGrp="1"/>
          </p:cNvSpPr>
          <p:nvPr>
            <p:ph type="sldNum" sz="quarter" idx="12"/>
          </p:nvPr>
        </p:nvSpPr>
        <p:spPr/>
        <p:txBody>
          <a:bodyPr/>
          <a:lstStyle/>
          <a:p>
            <a:fld id="{C184F61C-F936-474B-AA57-5D28339A5D7A}" type="slidenum">
              <a:rPr lang="fr-FR" smtClean="0"/>
              <a:t>‹N°›</a:t>
            </a:fld>
            <a:endParaRPr lang="fr-FR"/>
          </a:p>
        </p:txBody>
      </p:sp>
    </p:spTree>
    <p:extLst>
      <p:ext uri="{BB962C8B-B14F-4D97-AF65-F5344CB8AC3E}">
        <p14:creationId xmlns:p14="http://schemas.microsoft.com/office/powerpoint/2010/main" val="7222307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667F01C-7DE6-EA4F-B776-65A0197FEC6C}"/>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C8C6EA41-8F0E-6840-9F0D-29F8E957750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8084DC8C-3595-3541-83A9-68872148F3A6}"/>
              </a:ext>
            </a:extLst>
          </p:cNvPr>
          <p:cNvSpPr>
            <a:spLocks noGrp="1"/>
          </p:cNvSpPr>
          <p:nvPr>
            <p:ph type="dt" sz="half" idx="10"/>
          </p:nvPr>
        </p:nvSpPr>
        <p:spPr/>
        <p:txBody>
          <a:bodyPr/>
          <a:lstStyle/>
          <a:p>
            <a:fld id="{32C3E47D-33DF-3541-B537-75A39A09FBA5}" type="datetime1">
              <a:rPr lang="fr-BE" smtClean="0"/>
              <a:t>16/11/21</a:t>
            </a:fld>
            <a:endParaRPr lang="fr-FR"/>
          </a:p>
        </p:txBody>
      </p:sp>
      <p:sp>
        <p:nvSpPr>
          <p:cNvPr id="5" name="Espace réservé du pied de page 4">
            <a:extLst>
              <a:ext uri="{FF2B5EF4-FFF2-40B4-BE49-F238E27FC236}">
                <a16:creationId xmlns:a16="http://schemas.microsoft.com/office/drawing/2014/main" id="{7A17E037-9815-E54A-BD4B-77D8F17F975D}"/>
              </a:ext>
            </a:extLst>
          </p:cNvPr>
          <p:cNvSpPr>
            <a:spLocks noGrp="1"/>
          </p:cNvSpPr>
          <p:nvPr>
            <p:ph type="ftr" sz="quarter" idx="11"/>
          </p:nvPr>
        </p:nvSpPr>
        <p:spPr/>
        <p:txBody>
          <a:bodyPr/>
          <a:lstStyle/>
          <a:p>
            <a:r>
              <a:rPr lang="fr-FR"/>
              <a:t>(c) Henri Derroitte, UCLouvain</a:t>
            </a:r>
          </a:p>
        </p:txBody>
      </p:sp>
      <p:sp>
        <p:nvSpPr>
          <p:cNvPr id="6" name="Espace réservé du numéro de diapositive 5">
            <a:extLst>
              <a:ext uri="{FF2B5EF4-FFF2-40B4-BE49-F238E27FC236}">
                <a16:creationId xmlns:a16="http://schemas.microsoft.com/office/drawing/2014/main" id="{3CD29D8E-02E6-7842-858E-E91B8FD9FD2A}"/>
              </a:ext>
            </a:extLst>
          </p:cNvPr>
          <p:cNvSpPr>
            <a:spLocks noGrp="1"/>
          </p:cNvSpPr>
          <p:nvPr>
            <p:ph type="sldNum" sz="quarter" idx="12"/>
          </p:nvPr>
        </p:nvSpPr>
        <p:spPr/>
        <p:txBody>
          <a:bodyPr/>
          <a:lstStyle/>
          <a:p>
            <a:fld id="{C184F61C-F936-474B-AA57-5D28339A5D7A}" type="slidenum">
              <a:rPr lang="fr-FR" smtClean="0"/>
              <a:t>‹N°›</a:t>
            </a:fld>
            <a:endParaRPr lang="fr-FR"/>
          </a:p>
        </p:txBody>
      </p:sp>
    </p:spTree>
    <p:extLst>
      <p:ext uri="{BB962C8B-B14F-4D97-AF65-F5344CB8AC3E}">
        <p14:creationId xmlns:p14="http://schemas.microsoft.com/office/powerpoint/2010/main" val="3876922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F100E54-35CF-B247-94E6-75B0001EAB9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2E005BB-A495-B741-B6B1-1CFE262303C5}"/>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8A910EF8-BB2A-074A-88E4-2516A3685B2E}"/>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24D3F19F-9F6F-5540-9991-A9C52F093F88}"/>
              </a:ext>
            </a:extLst>
          </p:cNvPr>
          <p:cNvSpPr>
            <a:spLocks noGrp="1"/>
          </p:cNvSpPr>
          <p:nvPr>
            <p:ph type="dt" sz="half" idx="10"/>
          </p:nvPr>
        </p:nvSpPr>
        <p:spPr/>
        <p:txBody>
          <a:bodyPr/>
          <a:lstStyle/>
          <a:p>
            <a:fld id="{72F1CAAC-2C88-2340-9227-D8C24CA28A0D}" type="datetime1">
              <a:rPr lang="fr-BE" smtClean="0"/>
              <a:t>16/11/21</a:t>
            </a:fld>
            <a:endParaRPr lang="fr-FR"/>
          </a:p>
        </p:txBody>
      </p:sp>
      <p:sp>
        <p:nvSpPr>
          <p:cNvPr id="6" name="Espace réservé du pied de page 5">
            <a:extLst>
              <a:ext uri="{FF2B5EF4-FFF2-40B4-BE49-F238E27FC236}">
                <a16:creationId xmlns:a16="http://schemas.microsoft.com/office/drawing/2014/main" id="{B41B0A9B-0C28-5446-BFA2-06715489CFA3}"/>
              </a:ext>
            </a:extLst>
          </p:cNvPr>
          <p:cNvSpPr>
            <a:spLocks noGrp="1"/>
          </p:cNvSpPr>
          <p:nvPr>
            <p:ph type="ftr" sz="quarter" idx="11"/>
          </p:nvPr>
        </p:nvSpPr>
        <p:spPr/>
        <p:txBody>
          <a:bodyPr/>
          <a:lstStyle/>
          <a:p>
            <a:r>
              <a:rPr lang="fr-FR"/>
              <a:t>(c) Henri Derroitte, UCLouvain</a:t>
            </a:r>
          </a:p>
        </p:txBody>
      </p:sp>
      <p:sp>
        <p:nvSpPr>
          <p:cNvPr id="7" name="Espace réservé du numéro de diapositive 6">
            <a:extLst>
              <a:ext uri="{FF2B5EF4-FFF2-40B4-BE49-F238E27FC236}">
                <a16:creationId xmlns:a16="http://schemas.microsoft.com/office/drawing/2014/main" id="{B63CAF36-41C9-CE45-BA29-88F5A0CD7924}"/>
              </a:ext>
            </a:extLst>
          </p:cNvPr>
          <p:cNvSpPr>
            <a:spLocks noGrp="1"/>
          </p:cNvSpPr>
          <p:nvPr>
            <p:ph type="sldNum" sz="quarter" idx="12"/>
          </p:nvPr>
        </p:nvSpPr>
        <p:spPr/>
        <p:txBody>
          <a:bodyPr/>
          <a:lstStyle/>
          <a:p>
            <a:fld id="{C184F61C-F936-474B-AA57-5D28339A5D7A}" type="slidenum">
              <a:rPr lang="fr-FR" smtClean="0"/>
              <a:t>‹N°›</a:t>
            </a:fld>
            <a:endParaRPr lang="fr-FR"/>
          </a:p>
        </p:txBody>
      </p:sp>
    </p:spTree>
    <p:extLst>
      <p:ext uri="{BB962C8B-B14F-4D97-AF65-F5344CB8AC3E}">
        <p14:creationId xmlns:p14="http://schemas.microsoft.com/office/powerpoint/2010/main" val="25665131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EF623E7-BE99-D945-B164-4E67FBEEEA6A}"/>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088C1972-A46B-5145-98E8-C98E928C0D8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B47489E0-A98F-6743-927A-3C332100DD09}"/>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9F10D9FF-9879-7246-8CC1-F8F6258E2A3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9B8653E7-851C-3D4D-89E7-47592298DFC0}"/>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198738E6-B459-704A-8CFF-B823E4E263C3}"/>
              </a:ext>
            </a:extLst>
          </p:cNvPr>
          <p:cNvSpPr>
            <a:spLocks noGrp="1"/>
          </p:cNvSpPr>
          <p:nvPr>
            <p:ph type="dt" sz="half" idx="10"/>
          </p:nvPr>
        </p:nvSpPr>
        <p:spPr/>
        <p:txBody>
          <a:bodyPr/>
          <a:lstStyle/>
          <a:p>
            <a:fld id="{465366C3-0307-C745-8E41-F156F686F753}" type="datetime1">
              <a:rPr lang="fr-BE" smtClean="0"/>
              <a:t>16/11/21</a:t>
            </a:fld>
            <a:endParaRPr lang="fr-FR"/>
          </a:p>
        </p:txBody>
      </p:sp>
      <p:sp>
        <p:nvSpPr>
          <p:cNvPr id="8" name="Espace réservé du pied de page 7">
            <a:extLst>
              <a:ext uri="{FF2B5EF4-FFF2-40B4-BE49-F238E27FC236}">
                <a16:creationId xmlns:a16="http://schemas.microsoft.com/office/drawing/2014/main" id="{B825F9AC-F24C-F244-A7D5-5C6BCF790F2A}"/>
              </a:ext>
            </a:extLst>
          </p:cNvPr>
          <p:cNvSpPr>
            <a:spLocks noGrp="1"/>
          </p:cNvSpPr>
          <p:nvPr>
            <p:ph type="ftr" sz="quarter" idx="11"/>
          </p:nvPr>
        </p:nvSpPr>
        <p:spPr/>
        <p:txBody>
          <a:bodyPr/>
          <a:lstStyle/>
          <a:p>
            <a:r>
              <a:rPr lang="fr-FR"/>
              <a:t>(c) Henri Derroitte, UCLouvain</a:t>
            </a:r>
          </a:p>
        </p:txBody>
      </p:sp>
      <p:sp>
        <p:nvSpPr>
          <p:cNvPr id="9" name="Espace réservé du numéro de diapositive 8">
            <a:extLst>
              <a:ext uri="{FF2B5EF4-FFF2-40B4-BE49-F238E27FC236}">
                <a16:creationId xmlns:a16="http://schemas.microsoft.com/office/drawing/2014/main" id="{C59A4EDC-2712-A746-AE29-7CA9EAE52C07}"/>
              </a:ext>
            </a:extLst>
          </p:cNvPr>
          <p:cNvSpPr>
            <a:spLocks noGrp="1"/>
          </p:cNvSpPr>
          <p:nvPr>
            <p:ph type="sldNum" sz="quarter" idx="12"/>
          </p:nvPr>
        </p:nvSpPr>
        <p:spPr/>
        <p:txBody>
          <a:bodyPr/>
          <a:lstStyle/>
          <a:p>
            <a:fld id="{C184F61C-F936-474B-AA57-5D28339A5D7A}" type="slidenum">
              <a:rPr lang="fr-FR" smtClean="0"/>
              <a:t>‹N°›</a:t>
            </a:fld>
            <a:endParaRPr lang="fr-FR"/>
          </a:p>
        </p:txBody>
      </p:sp>
    </p:spTree>
    <p:extLst>
      <p:ext uri="{BB962C8B-B14F-4D97-AF65-F5344CB8AC3E}">
        <p14:creationId xmlns:p14="http://schemas.microsoft.com/office/powerpoint/2010/main" val="26745743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A84A130-37A6-5143-9EFD-BF5C99C042E8}"/>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D2D4711D-A063-574D-916A-339671A8FDF6}"/>
              </a:ext>
            </a:extLst>
          </p:cNvPr>
          <p:cNvSpPr>
            <a:spLocks noGrp="1"/>
          </p:cNvSpPr>
          <p:nvPr>
            <p:ph type="dt" sz="half" idx="10"/>
          </p:nvPr>
        </p:nvSpPr>
        <p:spPr/>
        <p:txBody>
          <a:bodyPr/>
          <a:lstStyle/>
          <a:p>
            <a:fld id="{3D59E1F2-4513-E64C-A57D-B6573E984F6D}" type="datetime1">
              <a:rPr lang="fr-BE" smtClean="0"/>
              <a:t>16/11/21</a:t>
            </a:fld>
            <a:endParaRPr lang="fr-FR"/>
          </a:p>
        </p:txBody>
      </p:sp>
      <p:sp>
        <p:nvSpPr>
          <p:cNvPr id="4" name="Espace réservé du pied de page 3">
            <a:extLst>
              <a:ext uri="{FF2B5EF4-FFF2-40B4-BE49-F238E27FC236}">
                <a16:creationId xmlns:a16="http://schemas.microsoft.com/office/drawing/2014/main" id="{C49488A2-9F99-0D47-8BDF-F9A996532580}"/>
              </a:ext>
            </a:extLst>
          </p:cNvPr>
          <p:cNvSpPr>
            <a:spLocks noGrp="1"/>
          </p:cNvSpPr>
          <p:nvPr>
            <p:ph type="ftr" sz="quarter" idx="11"/>
          </p:nvPr>
        </p:nvSpPr>
        <p:spPr/>
        <p:txBody>
          <a:bodyPr/>
          <a:lstStyle/>
          <a:p>
            <a:r>
              <a:rPr lang="fr-FR"/>
              <a:t>(c) Henri Derroitte, UCLouvain</a:t>
            </a:r>
          </a:p>
        </p:txBody>
      </p:sp>
      <p:sp>
        <p:nvSpPr>
          <p:cNvPr id="5" name="Espace réservé du numéro de diapositive 4">
            <a:extLst>
              <a:ext uri="{FF2B5EF4-FFF2-40B4-BE49-F238E27FC236}">
                <a16:creationId xmlns:a16="http://schemas.microsoft.com/office/drawing/2014/main" id="{EB54A763-38D0-AD4B-A953-CC9D46A8F33F}"/>
              </a:ext>
            </a:extLst>
          </p:cNvPr>
          <p:cNvSpPr>
            <a:spLocks noGrp="1"/>
          </p:cNvSpPr>
          <p:nvPr>
            <p:ph type="sldNum" sz="quarter" idx="12"/>
          </p:nvPr>
        </p:nvSpPr>
        <p:spPr/>
        <p:txBody>
          <a:bodyPr/>
          <a:lstStyle/>
          <a:p>
            <a:fld id="{C184F61C-F936-474B-AA57-5D28339A5D7A}" type="slidenum">
              <a:rPr lang="fr-FR" smtClean="0"/>
              <a:t>‹N°›</a:t>
            </a:fld>
            <a:endParaRPr lang="fr-FR"/>
          </a:p>
        </p:txBody>
      </p:sp>
    </p:spTree>
    <p:extLst>
      <p:ext uri="{BB962C8B-B14F-4D97-AF65-F5344CB8AC3E}">
        <p14:creationId xmlns:p14="http://schemas.microsoft.com/office/powerpoint/2010/main" val="3627125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B538E1FF-1EFA-794C-B369-75F3822EBCEC}"/>
              </a:ext>
            </a:extLst>
          </p:cNvPr>
          <p:cNvSpPr>
            <a:spLocks noGrp="1"/>
          </p:cNvSpPr>
          <p:nvPr>
            <p:ph type="dt" sz="half" idx="10"/>
          </p:nvPr>
        </p:nvSpPr>
        <p:spPr/>
        <p:txBody>
          <a:bodyPr/>
          <a:lstStyle/>
          <a:p>
            <a:fld id="{D4C62E87-2408-4E43-8BCA-2BD0E0442EFD}" type="datetime1">
              <a:rPr lang="fr-BE" smtClean="0"/>
              <a:t>16/11/21</a:t>
            </a:fld>
            <a:endParaRPr lang="fr-FR"/>
          </a:p>
        </p:txBody>
      </p:sp>
      <p:sp>
        <p:nvSpPr>
          <p:cNvPr id="3" name="Espace réservé du pied de page 2">
            <a:extLst>
              <a:ext uri="{FF2B5EF4-FFF2-40B4-BE49-F238E27FC236}">
                <a16:creationId xmlns:a16="http://schemas.microsoft.com/office/drawing/2014/main" id="{BF8CD0CF-C920-724C-BC0D-82A96E911C1F}"/>
              </a:ext>
            </a:extLst>
          </p:cNvPr>
          <p:cNvSpPr>
            <a:spLocks noGrp="1"/>
          </p:cNvSpPr>
          <p:nvPr>
            <p:ph type="ftr" sz="quarter" idx="11"/>
          </p:nvPr>
        </p:nvSpPr>
        <p:spPr/>
        <p:txBody>
          <a:bodyPr/>
          <a:lstStyle/>
          <a:p>
            <a:r>
              <a:rPr lang="fr-FR"/>
              <a:t>(c) Henri Derroitte, UCLouvain</a:t>
            </a:r>
          </a:p>
        </p:txBody>
      </p:sp>
      <p:sp>
        <p:nvSpPr>
          <p:cNvPr id="4" name="Espace réservé du numéro de diapositive 3">
            <a:extLst>
              <a:ext uri="{FF2B5EF4-FFF2-40B4-BE49-F238E27FC236}">
                <a16:creationId xmlns:a16="http://schemas.microsoft.com/office/drawing/2014/main" id="{D0F34E5E-0A19-654A-8E6A-BC400EEDCA22}"/>
              </a:ext>
            </a:extLst>
          </p:cNvPr>
          <p:cNvSpPr>
            <a:spLocks noGrp="1"/>
          </p:cNvSpPr>
          <p:nvPr>
            <p:ph type="sldNum" sz="quarter" idx="12"/>
          </p:nvPr>
        </p:nvSpPr>
        <p:spPr/>
        <p:txBody>
          <a:bodyPr/>
          <a:lstStyle/>
          <a:p>
            <a:fld id="{C184F61C-F936-474B-AA57-5D28339A5D7A}" type="slidenum">
              <a:rPr lang="fr-FR" smtClean="0"/>
              <a:t>‹N°›</a:t>
            </a:fld>
            <a:endParaRPr lang="fr-FR"/>
          </a:p>
        </p:txBody>
      </p:sp>
    </p:spTree>
    <p:extLst>
      <p:ext uri="{BB962C8B-B14F-4D97-AF65-F5344CB8AC3E}">
        <p14:creationId xmlns:p14="http://schemas.microsoft.com/office/powerpoint/2010/main" val="41417138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012DABC-422F-1B4D-91F8-9F5ECBDF9D4D}"/>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C9951042-7939-BF47-9DCC-3857C69AFB8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F913D3C2-92F9-0949-9B1F-55CE4774A8D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74E24851-E586-684B-88D3-6D19F76E3D3B}"/>
              </a:ext>
            </a:extLst>
          </p:cNvPr>
          <p:cNvSpPr>
            <a:spLocks noGrp="1"/>
          </p:cNvSpPr>
          <p:nvPr>
            <p:ph type="dt" sz="half" idx="10"/>
          </p:nvPr>
        </p:nvSpPr>
        <p:spPr/>
        <p:txBody>
          <a:bodyPr/>
          <a:lstStyle/>
          <a:p>
            <a:fld id="{D11CB41B-6010-014E-9DB2-9A7A1943AB83}" type="datetime1">
              <a:rPr lang="fr-BE" smtClean="0"/>
              <a:t>16/11/21</a:t>
            </a:fld>
            <a:endParaRPr lang="fr-FR"/>
          </a:p>
        </p:txBody>
      </p:sp>
      <p:sp>
        <p:nvSpPr>
          <p:cNvPr id="6" name="Espace réservé du pied de page 5">
            <a:extLst>
              <a:ext uri="{FF2B5EF4-FFF2-40B4-BE49-F238E27FC236}">
                <a16:creationId xmlns:a16="http://schemas.microsoft.com/office/drawing/2014/main" id="{5E9D1870-E3B8-DD4F-A913-E319F717D70A}"/>
              </a:ext>
            </a:extLst>
          </p:cNvPr>
          <p:cNvSpPr>
            <a:spLocks noGrp="1"/>
          </p:cNvSpPr>
          <p:nvPr>
            <p:ph type="ftr" sz="quarter" idx="11"/>
          </p:nvPr>
        </p:nvSpPr>
        <p:spPr/>
        <p:txBody>
          <a:bodyPr/>
          <a:lstStyle/>
          <a:p>
            <a:r>
              <a:rPr lang="fr-FR"/>
              <a:t>(c) Henri Derroitte, UCLouvain</a:t>
            </a:r>
          </a:p>
        </p:txBody>
      </p:sp>
      <p:sp>
        <p:nvSpPr>
          <p:cNvPr id="7" name="Espace réservé du numéro de diapositive 6">
            <a:extLst>
              <a:ext uri="{FF2B5EF4-FFF2-40B4-BE49-F238E27FC236}">
                <a16:creationId xmlns:a16="http://schemas.microsoft.com/office/drawing/2014/main" id="{60A2E277-E8F9-DA49-91BE-8F62A22CC63A}"/>
              </a:ext>
            </a:extLst>
          </p:cNvPr>
          <p:cNvSpPr>
            <a:spLocks noGrp="1"/>
          </p:cNvSpPr>
          <p:nvPr>
            <p:ph type="sldNum" sz="quarter" idx="12"/>
          </p:nvPr>
        </p:nvSpPr>
        <p:spPr/>
        <p:txBody>
          <a:bodyPr/>
          <a:lstStyle/>
          <a:p>
            <a:fld id="{C184F61C-F936-474B-AA57-5D28339A5D7A}" type="slidenum">
              <a:rPr lang="fr-FR" smtClean="0"/>
              <a:t>‹N°›</a:t>
            </a:fld>
            <a:endParaRPr lang="fr-FR"/>
          </a:p>
        </p:txBody>
      </p:sp>
    </p:spTree>
    <p:extLst>
      <p:ext uri="{BB962C8B-B14F-4D97-AF65-F5344CB8AC3E}">
        <p14:creationId xmlns:p14="http://schemas.microsoft.com/office/powerpoint/2010/main" val="3253934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C3D5EFF-E885-4B48-AC45-46035F74CD7D}"/>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C1CA1851-CFA4-6249-8071-2A543127EB1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02DD56CB-D2A1-954A-82F1-49362B82B7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76897E82-E5CC-5540-A853-424A25D4CC9D}"/>
              </a:ext>
            </a:extLst>
          </p:cNvPr>
          <p:cNvSpPr>
            <a:spLocks noGrp="1"/>
          </p:cNvSpPr>
          <p:nvPr>
            <p:ph type="dt" sz="half" idx="10"/>
          </p:nvPr>
        </p:nvSpPr>
        <p:spPr/>
        <p:txBody>
          <a:bodyPr/>
          <a:lstStyle/>
          <a:p>
            <a:fld id="{1454D3AA-D6F1-6A4F-A78B-FEA7D7D51B4C}" type="datetime1">
              <a:rPr lang="fr-BE" smtClean="0"/>
              <a:t>16/11/21</a:t>
            </a:fld>
            <a:endParaRPr lang="fr-FR"/>
          </a:p>
        </p:txBody>
      </p:sp>
      <p:sp>
        <p:nvSpPr>
          <p:cNvPr id="6" name="Espace réservé du pied de page 5">
            <a:extLst>
              <a:ext uri="{FF2B5EF4-FFF2-40B4-BE49-F238E27FC236}">
                <a16:creationId xmlns:a16="http://schemas.microsoft.com/office/drawing/2014/main" id="{E29AE29C-7C57-174C-B74C-44664C170087}"/>
              </a:ext>
            </a:extLst>
          </p:cNvPr>
          <p:cNvSpPr>
            <a:spLocks noGrp="1"/>
          </p:cNvSpPr>
          <p:nvPr>
            <p:ph type="ftr" sz="quarter" idx="11"/>
          </p:nvPr>
        </p:nvSpPr>
        <p:spPr/>
        <p:txBody>
          <a:bodyPr/>
          <a:lstStyle/>
          <a:p>
            <a:r>
              <a:rPr lang="fr-FR"/>
              <a:t>(c) Henri Derroitte, UCLouvain</a:t>
            </a:r>
          </a:p>
        </p:txBody>
      </p:sp>
      <p:sp>
        <p:nvSpPr>
          <p:cNvPr id="7" name="Espace réservé du numéro de diapositive 6">
            <a:extLst>
              <a:ext uri="{FF2B5EF4-FFF2-40B4-BE49-F238E27FC236}">
                <a16:creationId xmlns:a16="http://schemas.microsoft.com/office/drawing/2014/main" id="{B1AC2A80-0B74-4543-B137-CE379980EDCF}"/>
              </a:ext>
            </a:extLst>
          </p:cNvPr>
          <p:cNvSpPr>
            <a:spLocks noGrp="1"/>
          </p:cNvSpPr>
          <p:nvPr>
            <p:ph type="sldNum" sz="quarter" idx="12"/>
          </p:nvPr>
        </p:nvSpPr>
        <p:spPr/>
        <p:txBody>
          <a:bodyPr/>
          <a:lstStyle/>
          <a:p>
            <a:fld id="{C184F61C-F936-474B-AA57-5D28339A5D7A}" type="slidenum">
              <a:rPr lang="fr-FR" smtClean="0"/>
              <a:t>‹N°›</a:t>
            </a:fld>
            <a:endParaRPr lang="fr-FR"/>
          </a:p>
        </p:txBody>
      </p:sp>
    </p:spTree>
    <p:extLst>
      <p:ext uri="{BB962C8B-B14F-4D97-AF65-F5344CB8AC3E}">
        <p14:creationId xmlns:p14="http://schemas.microsoft.com/office/powerpoint/2010/main" val="14239514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6">
                <a:lumMod val="60000"/>
                <a:lumOff val="40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31B86538-98DC-EC4B-83D1-5A1BCA87C52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CE914356-C271-494B-B7E8-77A7C2967E9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7E29788-5688-8241-BD7C-C125B7B0661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631CBD-C105-7148-8E25-988712C226E9}" type="datetime1">
              <a:rPr lang="fr-BE" smtClean="0"/>
              <a:t>16/11/21</a:t>
            </a:fld>
            <a:endParaRPr lang="fr-FR"/>
          </a:p>
        </p:txBody>
      </p:sp>
      <p:sp>
        <p:nvSpPr>
          <p:cNvPr id="5" name="Espace réservé du pied de page 4">
            <a:extLst>
              <a:ext uri="{FF2B5EF4-FFF2-40B4-BE49-F238E27FC236}">
                <a16:creationId xmlns:a16="http://schemas.microsoft.com/office/drawing/2014/main" id="{B891C27D-6F4B-7648-856F-D375097FFB5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a:t>(c) Henri Derroitte, UCLouvain</a:t>
            </a:r>
          </a:p>
        </p:txBody>
      </p:sp>
      <p:sp>
        <p:nvSpPr>
          <p:cNvPr id="6" name="Espace réservé du numéro de diapositive 5">
            <a:extLst>
              <a:ext uri="{FF2B5EF4-FFF2-40B4-BE49-F238E27FC236}">
                <a16:creationId xmlns:a16="http://schemas.microsoft.com/office/drawing/2014/main" id="{C080CA55-F4C4-9C49-9602-4C5BCE002C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84F61C-F936-474B-AA57-5D28339A5D7A}" type="slidenum">
              <a:rPr lang="fr-FR" smtClean="0"/>
              <a:t>‹N°›</a:t>
            </a:fld>
            <a:endParaRPr lang="fr-FR"/>
          </a:p>
        </p:txBody>
      </p:sp>
    </p:spTree>
    <p:extLst>
      <p:ext uri="{BB962C8B-B14F-4D97-AF65-F5344CB8AC3E}">
        <p14:creationId xmlns:p14="http://schemas.microsoft.com/office/powerpoint/2010/main" val="22717913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E2E72C-54A0-324B-BAE0-92B956E0317B}"/>
              </a:ext>
            </a:extLst>
          </p:cNvPr>
          <p:cNvSpPr>
            <a:spLocks noGrp="1"/>
          </p:cNvSpPr>
          <p:nvPr>
            <p:ph type="ctrTitle"/>
          </p:nvPr>
        </p:nvSpPr>
        <p:spPr>
          <a:xfrm>
            <a:off x="1878259" y="2014387"/>
            <a:ext cx="8877169" cy="1459381"/>
          </a:xfrm>
        </p:spPr>
        <p:style>
          <a:lnRef idx="2">
            <a:schemeClr val="accent2"/>
          </a:lnRef>
          <a:fillRef idx="1">
            <a:schemeClr val="lt1"/>
          </a:fillRef>
          <a:effectRef idx="0">
            <a:schemeClr val="accent2"/>
          </a:effectRef>
          <a:fontRef idx="minor">
            <a:schemeClr val="dk1"/>
          </a:fontRef>
        </p:style>
        <p:txBody>
          <a:bodyPr>
            <a:normAutofit fontScale="90000"/>
          </a:bodyPr>
          <a:lstStyle/>
          <a:p>
            <a:r>
              <a:rPr lang="fr-FR" sz="3600" b="1" dirty="0"/>
              <a:t>Vers de nouveaux liens </a:t>
            </a:r>
            <a:br>
              <a:rPr lang="fr-FR" sz="3600" b="1" dirty="0"/>
            </a:br>
            <a:r>
              <a:rPr lang="fr-FR" sz="3600" b="1" dirty="0"/>
              <a:t>entre catéchèse et pastorale familiale</a:t>
            </a:r>
            <a:br>
              <a:rPr lang="fr-FR" sz="3200" dirty="0"/>
            </a:br>
            <a:endParaRPr lang="fr-FR" sz="3200" dirty="0">
              <a:solidFill>
                <a:srgbClr val="7C4A5B"/>
              </a:solidFill>
            </a:endParaRPr>
          </a:p>
        </p:txBody>
      </p:sp>
      <p:pic>
        <p:nvPicPr>
          <p:cNvPr id="5" name="Image 4">
            <a:extLst>
              <a:ext uri="{FF2B5EF4-FFF2-40B4-BE49-F238E27FC236}">
                <a16:creationId xmlns:a16="http://schemas.microsoft.com/office/drawing/2014/main" id="{172B54B6-F2D3-1540-ADDC-214713F91211}"/>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43841" y="256541"/>
            <a:ext cx="3116876" cy="1002432"/>
          </a:xfrm>
          <a:prstGeom prst="rect">
            <a:avLst/>
          </a:prstGeom>
        </p:spPr>
      </p:pic>
      <p:sp>
        <p:nvSpPr>
          <p:cNvPr id="7" name="Sous-titre 6">
            <a:extLst>
              <a:ext uri="{FF2B5EF4-FFF2-40B4-BE49-F238E27FC236}">
                <a16:creationId xmlns:a16="http://schemas.microsoft.com/office/drawing/2014/main" id="{5F1FF4AA-0CDA-2948-817B-F84021C60506}"/>
              </a:ext>
            </a:extLst>
          </p:cNvPr>
          <p:cNvSpPr>
            <a:spLocks noGrp="1"/>
          </p:cNvSpPr>
          <p:nvPr>
            <p:ph type="subTitle" idx="1"/>
          </p:nvPr>
        </p:nvSpPr>
        <p:spPr>
          <a:xfrm>
            <a:off x="1611428" y="4945697"/>
            <a:ext cx="9144000" cy="1655762"/>
          </a:xfrm>
        </p:spPr>
        <p:txBody>
          <a:bodyPr>
            <a:normAutofit/>
          </a:bodyPr>
          <a:lstStyle/>
          <a:p>
            <a:r>
              <a:rPr lang="fr-FR" sz="2000" dirty="0"/>
              <a:t>Formation avec la CIFS, Liège, 20 novembre 2021</a:t>
            </a:r>
          </a:p>
          <a:p>
            <a:r>
              <a:rPr lang="fr-FR" sz="2000" dirty="0"/>
              <a:t>Henri Derroitte</a:t>
            </a:r>
          </a:p>
        </p:txBody>
      </p:sp>
      <p:sp>
        <p:nvSpPr>
          <p:cNvPr id="4" name="Espace réservé du numéro de diapositive 3">
            <a:extLst>
              <a:ext uri="{FF2B5EF4-FFF2-40B4-BE49-F238E27FC236}">
                <a16:creationId xmlns:a16="http://schemas.microsoft.com/office/drawing/2014/main" id="{892A539C-0749-0843-9477-D51FEA9B9DF6}"/>
              </a:ext>
            </a:extLst>
          </p:cNvPr>
          <p:cNvSpPr>
            <a:spLocks noGrp="1"/>
          </p:cNvSpPr>
          <p:nvPr>
            <p:ph type="sldNum" sz="quarter" idx="12"/>
          </p:nvPr>
        </p:nvSpPr>
        <p:spPr/>
        <p:txBody>
          <a:bodyPr/>
          <a:lstStyle/>
          <a:p>
            <a:fld id="{A0E2BBFF-5ECD-1B4C-A203-29DE109AC4A2}" type="slidenum">
              <a:rPr lang="fr-FR" smtClean="0"/>
              <a:t>1</a:t>
            </a:fld>
            <a:endParaRPr lang="fr-FR"/>
          </a:p>
        </p:txBody>
      </p:sp>
      <p:sp>
        <p:nvSpPr>
          <p:cNvPr id="6" name="Espace réservé du pied de page 5">
            <a:extLst>
              <a:ext uri="{FF2B5EF4-FFF2-40B4-BE49-F238E27FC236}">
                <a16:creationId xmlns:a16="http://schemas.microsoft.com/office/drawing/2014/main" id="{2AF5E916-9E1A-2248-BD70-7C39021C4918}"/>
              </a:ext>
            </a:extLst>
          </p:cNvPr>
          <p:cNvSpPr>
            <a:spLocks noGrp="1"/>
          </p:cNvSpPr>
          <p:nvPr>
            <p:ph type="ftr" sz="quarter" idx="11"/>
          </p:nvPr>
        </p:nvSpPr>
        <p:spPr/>
        <p:txBody>
          <a:bodyPr/>
          <a:lstStyle/>
          <a:p>
            <a:r>
              <a:rPr lang="fr-FR"/>
              <a:t>(c) Henri Derroitte, UCLouvain</a:t>
            </a:r>
          </a:p>
        </p:txBody>
      </p:sp>
      <p:cxnSp>
        <p:nvCxnSpPr>
          <p:cNvPr id="8" name="Connecteur droit 7">
            <a:extLst>
              <a:ext uri="{FF2B5EF4-FFF2-40B4-BE49-F238E27FC236}">
                <a16:creationId xmlns:a16="http://schemas.microsoft.com/office/drawing/2014/main" id="{26DF1F1D-C977-E94F-B8D0-733DC7501958}"/>
              </a:ext>
            </a:extLst>
          </p:cNvPr>
          <p:cNvCxnSpPr/>
          <p:nvPr/>
        </p:nvCxnSpPr>
        <p:spPr>
          <a:xfrm>
            <a:off x="2905246" y="5914663"/>
            <a:ext cx="6875362" cy="0"/>
          </a:xfrm>
          <a:prstGeom prst="line">
            <a:avLst/>
          </a:prstGeom>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4612905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B82FA4C8-A30B-F544-BE19-B30129F215BF}"/>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9004358" y="1817225"/>
            <a:ext cx="3187642" cy="4310524"/>
          </a:xfrm>
          <a:prstGeom prst="rect">
            <a:avLst/>
          </a:prstGeom>
        </p:spPr>
      </p:pic>
      <p:sp>
        <p:nvSpPr>
          <p:cNvPr id="2" name="Titre 1">
            <a:extLst>
              <a:ext uri="{FF2B5EF4-FFF2-40B4-BE49-F238E27FC236}">
                <a16:creationId xmlns:a16="http://schemas.microsoft.com/office/drawing/2014/main" id="{D53D4E75-4AEC-0540-A728-2A86DA96A3E9}"/>
              </a:ext>
            </a:extLst>
          </p:cNvPr>
          <p:cNvSpPr>
            <a:spLocks noGrp="1"/>
          </p:cNvSpPr>
          <p:nvPr>
            <p:ph type="title"/>
          </p:nvPr>
        </p:nvSpPr>
        <p:spPr/>
        <p:txBody>
          <a:bodyPr/>
          <a:lstStyle/>
          <a:p>
            <a:r>
              <a:rPr lang="fr-FR" dirty="0"/>
              <a:t>1. Amoris Laetitia : famille et catéchèse , cinq fois</a:t>
            </a:r>
          </a:p>
        </p:txBody>
      </p:sp>
      <p:sp>
        <p:nvSpPr>
          <p:cNvPr id="3" name="Espace réservé du contenu 2">
            <a:extLst>
              <a:ext uri="{FF2B5EF4-FFF2-40B4-BE49-F238E27FC236}">
                <a16:creationId xmlns:a16="http://schemas.microsoft.com/office/drawing/2014/main" id="{9C472A2C-5F9D-0C4D-A096-5FAD0DAF5333}"/>
              </a:ext>
            </a:extLst>
          </p:cNvPr>
          <p:cNvSpPr>
            <a:spLocks noGrp="1"/>
          </p:cNvSpPr>
          <p:nvPr>
            <p:ph idx="1"/>
          </p:nvPr>
        </p:nvSpPr>
        <p:spPr>
          <a:xfrm>
            <a:off x="433086" y="1690687"/>
            <a:ext cx="8687765" cy="4802187"/>
          </a:xfrm>
        </p:spPr>
        <p:txBody>
          <a:bodyPr>
            <a:normAutofit/>
          </a:bodyPr>
          <a:lstStyle/>
          <a:p>
            <a:pPr marL="0" lvl="0" indent="0">
              <a:buNone/>
            </a:pPr>
            <a:r>
              <a:rPr lang="fr-FR" b="1" u="sng" dirty="0">
                <a:solidFill>
                  <a:srgbClr val="FF0000"/>
                </a:solidFill>
              </a:rPr>
              <a:t>5) Catéchèse et acteurs</a:t>
            </a:r>
            <a:r>
              <a:rPr lang="fr-FR" dirty="0">
                <a:solidFill>
                  <a:srgbClr val="FF0000"/>
                </a:solidFill>
              </a:rPr>
              <a:t> </a:t>
            </a:r>
            <a:r>
              <a:rPr lang="fr-FR" dirty="0"/>
              <a:t>: on l’a déjà évoqué, tous les textes produits parlent des familles comme « actives », comme « sujets actifs », comme « vraiment missionnaires ». </a:t>
            </a:r>
            <a:r>
              <a:rPr lang="fr-FR" i="1" dirty="0"/>
              <a:t>Amoris Laetitia</a:t>
            </a:r>
            <a:r>
              <a:rPr lang="fr-FR" dirty="0"/>
              <a:t> le reprendre explicitement : « il faut veiller à valoriser les couples, les mères et les pères, comme sujets actifs de la catéchèse » (AL 287). Il ne s’agit pas d ’avoir une attitude paternaliste, encore moins une logique </a:t>
            </a:r>
            <a:r>
              <a:rPr lang="fr-FR" dirty="0" err="1"/>
              <a:t>jugeante</a:t>
            </a:r>
            <a:r>
              <a:rPr lang="fr-FR" dirty="0"/>
              <a:t> ou peu confiante. Malgré ses propres difficultés, les familles chrétiennes sont compétentes, capables d’identifier leurs besoins, capables de se soutenir les unes les autres, capables de vivre une ecclésialité rayonnante.</a:t>
            </a:r>
            <a:endParaRPr lang="fr-BE" dirty="0"/>
          </a:p>
          <a:p>
            <a:pPr marL="0" indent="0">
              <a:buNone/>
            </a:pPr>
            <a:endParaRPr lang="fr-FR" dirty="0"/>
          </a:p>
        </p:txBody>
      </p:sp>
      <p:sp>
        <p:nvSpPr>
          <p:cNvPr id="4" name="Espace réservé du pied de page 3">
            <a:extLst>
              <a:ext uri="{FF2B5EF4-FFF2-40B4-BE49-F238E27FC236}">
                <a16:creationId xmlns:a16="http://schemas.microsoft.com/office/drawing/2014/main" id="{51A47451-BFE1-CB4E-9081-90849F77AC53}"/>
              </a:ext>
            </a:extLst>
          </p:cNvPr>
          <p:cNvSpPr>
            <a:spLocks noGrp="1"/>
          </p:cNvSpPr>
          <p:nvPr>
            <p:ph type="ftr" sz="quarter" idx="11"/>
          </p:nvPr>
        </p:nvSpPr>
        <p:spPr/>
        <p:txBody>
          <a:bodyPr/>
          <a:lstStyle/>
          <a:p>
            <a:r>
              <a:rPr lang="fr-FR"/>
              <a:t>(c) Henri Derroitte, UCLouvain</a:t>
            </a:r>
          </a:p>
        </p:txBody>
      </p:sp>
      <p:sp>
        <p:nvSpPr>
          <p:cNvPr id="5" name="Espace réservé du numéro de diapositive 4">
            <a:extLst>
              <a:ext uri="{FF2B5EF4-FFF2-40B4-BE49-F238E27FC236}">
                <a16:creationId xmlns:a16="http://schemas.microsoft.com/office/drawing/2014/main" id="{78050D0E-3BA2-3A44-9C3F-7550A7868F3F}"/>
              </a:ext>
            </a:extLst>
          </p:cNvPr>
          <p:cNvSpPr>
            <a:spLocks noGrp="1"/>
          </p:cNvSpPr>
          <p:nvPr>
            <p:ph type="sldNum" sz="quarter" idx="12"/>
          </p:nvPr>
        </p:nvSpPr>
        <p:spPr/>
        <p:txBody>
          <a:bodyPr/>
          <a:lstStyle/>
          <a:p>
            <a:fld id="{C184F61C-F936-474B-AA57-5D28339A5D7A}" type="slidenum">
              <a:rPr lang="fr-FR" smtClean="0"/>
              <a:t>10</a:t>
            </a:fld>
            <a:endParaRPr lang="fr-FR" dirty="0"/>
          </a:p>
        </p:txBody>
      </p:sp>
    </p:spTree>
    <p:extLst>
      <p:ext uri="{BB962C8B-B14F-4D97-AF65-F5344CB8AC3E}">
        <p14:creationId xmlns:p14="http://schemas.microsoft.com/office/powerpoint/2010/main" val="2949314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5F0661-441B-EA40-BEEF-B004386D324C}"/>
              </a:ext>
            </a:extLst>
          </p:cNvPr>
          <p:cNvSpPr>
            <a:spLocks noGrp="1"/>
          </p:cNvSpPr>
          <p:nvPr>
            <p:ph type="title"/>
          </p:nvPr>
        </p:nvSpPr>
        <p:spPr/>
        <p:txBody>
          <a:bodyPr/>
          <a:lstStyle/>
          <a:p>
            <a:r>
              <a:rPr lang="fr-FR" dirty="0"/>
              <a:t>2. Directoire pour la catéchèse de 2020</a:t>
            </a:r>
          </a:p>
        </p:txBody>
      </p:sp>
      <p:pic>
        <p:nvPicPr>
          <p:cNvPr id="7" name="Espace réservé du contenu 6">
            <a:extLst>
              <a:ext uri="{FF2B5EF4-FFF2-40B4-BE49-F238E27FC236}">
                <a16:creationId xmlns:a16="http://schemas.microsoft.com/office/drawing/2014/main" id="{704DA0C0-BC5A-5F46-8046-D78639CC867E}"/>
              </a:ext>
            </a:extLst>
          </p:cNvPr>
          <p:cNvPicPr>
            <a:picLocks noGrp="1" noChangeAspect="1"/>
          </p:cNvPicPr>
          <p:nvPr>
            <p:ph idx="1"/>
          </p:nvPr>
        </p:nvPicPr>
        <p:blipFill rotWithShape="1">
          <a:blip r:embed="rId2" cstate="print">
            <a:extLst>
              <a:ext uri="{28A0092B-C50C-407E-A947-70E740481C1C}">
                <a14:useLocalDpi xmlns:a14="http://schemas.microsoft.com/office/drawing/2010/main"/>
              </a:ext>
            </a:extLst>
          </a:blip>
          <a:srcRect l="45843"/>
          <a:stretch/>
        </p:blipFill>
        <p:spPr>
          <a:xfrm>
            <a:off x="838200" y="1847850"/>
            <a:ext cx="3372506" cy="4351338"/>
          </a:xfrm>
        </p:spPr>
      </p:pic>
      <p:sp>
        <p:nvSpPr>
          <p:cNvPr id="4" name="Espace réservé du pied de page 3">
            <a:extLst>
              <a:ext uri="{FF2B5EF4-FFF2-40B4-BE49-F238E27FC236}">
                <a16:creationId xmlns:a16="http://schemas.microsoft.com/office/drawing/2014/main" id="{95C16FD0-AAD2-5D4C-8AE8-F2758FEFACC4}"/>
              </a:ext>
            </a:extLst>
          </p:cNvPr>
          <p:cNvSpPr>
            <a:spLocks noGrp="1"/>
          </p:cNvSpPr>
          <p:nvPr>
            <p:ph type="ftr" sz="quarter" idx="11"/>
          </p:nvPr>
        </p:nvSpPr>
        <p:spPr/>
        <p:txBody>
          <a:bodyPr/>
          <a:lstStyle/>
          <a:p>
            <a:r>
              <a:rPr lang="fr-FR"/>
              <a:t>(c) Henri Derroitte, UCLouvain</a:t>
            </a:r>
          </a:p>
        </p:txBody>
      </p:sp>
      <p:sp>
        <p:nvSpPr>
          <p:cNvPr id="5" name="Espace réservé du numéro de diapositive 4">
            <a:extLst>
              <a:ext uri="{FF2B5EF4-FFF2-40B4-BE49-F238E27FC236}">
                <a16:creationId xmlns:a16="http://schemas.microsoft.com/office/drawing/2014/main" id="{CFB56403-2A8F-3244-9049-8B1DC97997D8}"/>
              </a:ext>
            </a:extLst>
          </p:cNvPr>
          <p:cNvSpPr>
            <a:spLocks noGrp="1"/>
          </p:cNvSpPr>
          <p:nvPr>
            <p:ph type="sldNum" sz="quarter" idx="12"/>
          </p:nvPr>
        </p:nvSpPr>
        <p:spPr/>
        <p:txBody>
          <a:bodyPr/>
          <a:lstStyle/>
          <a:p>
            <a:fld id="{C184F61C-F936-474B-AA57-5D28339A5D7A}" type="slidenum">
              <a:rPr lang="fr-FR" smtClean="0"/>
              <a:t>11</a:t>
            </a:fld>
            <a:endParaRPr lang="fr-FR"/>
          </a:p>
        </p:txBody>
      </p:sp>
      <p:pic>
        <p:nvPicPr>
          <p:cNvPr id="9" name="Image 8">
            <a:extLst>
              <a:ext uri="{FF2B5EF4-FFF2-40B4-BE49-F238E27FC236}">
                <a16:creationId xmlns:a16="http://schemas.microsoft.com/office/drawing/2014/main" id="{655120D3-B77E-1A46-838D-DD88A740B3D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427922" y="1847849"/>
            <a:ext cx="2401883" cy="3951701"/>
          </a:xfrm>
          <a:prstGeom prst="rect">
            <a:avLst/>
          </a:prstGeom>
        </p:spPr>
      </p:pic>
      <p:sp>
        <p:nvSpPr>
          <p:cNvPr id="10" name="ZoneTexte 9">
            <a:extLst>
              <a:ext uri="{FF2B5EF4-FFF2-40B4-BE49-F238E27FC236}">
                <a16:creationId xmlns:a16="http://schemas.microsoft.com/office/drawing/2014/main" id="{83001275-3318-3F40-8916-21CF675178BD}"/>
              </a:ext>
            </a:extLst>
          </p:cNvPr>
          <p:cNvSpPr txBox="1"/>
          <p:nvPr/>
        </p:nvSpPr>
        <p:spPr>
          <a:xfrm>
            <a:off x="4458158" y="1528464"/>
            <a:ext cx="4772416" cy="5078313"/>
          </a:xfrm>
          <a:prstGeom prst="rect">
            <a:avLst/>
          </a:prstGeom>
          <a:noFill/>
        </p:spPr>
        <p:txBody>
          <a:bodyPr wrap="square" rtlCol="0">
            <a:spAutoFit/>
          </a:bodyPr>
          <a:lstStyle/>
          <a:p>
            <a:r>
              <a:rPr lang="fr-FR" dirty="0"/>
              <a:t>Le plan du 8</a:t>
            </a:r>
            <a:r>
              <a:rPr lang="fr-FR" baseline="30000" dirty="0"/>
              <a:t>ème</a:t>
            </a:r>
            <a:r>
              <a:rPr lang="fr-FR" dirty="0"/>
              <a:t>  chapitre attire d’emblée l’attention sur les familles qui a droit à </a:t>
            </a:r>
            <a:r>
              <a:rPr lang="fr-FR" dirty="0">
                <a:highlight>
                  <a:srgbClr val="00FFFF"/>
                </a:highlight>
              </a:rPr>
              <a:t>une place prééminente</a:t>
            </a:r>
            <a:r>
              <a:rPr lang="fr-FR" dirty="0"/>
              <a:t> (226-235). De manière pédagogique, le texte distingue la catéchèse </a:t>
            </a:r>
            <a:r>
              <a:rPr lang="fr-FR" dirty="0">
                <a:highlight>
                  <a:srgbClr val="FFFF00"/>
                </a:highlight>
              </a:rPr>
              <a:t>DANS</a:t>
            </a:r>
            <a:r>
              <a:rPr lang="fr-FR" dirty="0"/>
              <a:t> la famille (qui a pour but de « faire découvrir, en particulier aux époux et aux parents, le don que Dieu leur donne à travers le sacrement du mariage » (228)), la catéchèse </a:t>
            </a:r>
            <a:r>
              <a:rPr lang="fr-FR" dirty="0">
                <a:highlight>
                  <a:srgbClr val="FFFF00"/>
                </a:highlight>
              </a:rPr>
              <a:t>AVEC </a:t>
            </a:r>
            <a:r>
              <a:rPr lang="fr-FR" dirty="0"/>
              <a:t>la famille (L’Église accompagne les familles dans leur tâche de transmission, la famille devenant « au sein de la communauté et avec elle, sujet actif d’évangélisation » (230)) et la catéchèse </a:t>
            </a:r>
            <a:r>
              <a:rPr lang="fr-FR" dirty="0">
                <a:highlight>
                  <a:srgbClr val="FFFF00"/>
                </a:highlight>
              </a:rPr>
              <a:t>DE</a:t>
            </a:r>
            <a:r>
              <a:rPr lang="fr-FR" dirty="0"/>
              <a:t> la famille (et de rappeler tous les efforts des familles pour transmettre la foi aux enfants, contribuer à l’édification de la communauté chrétienne et témoigner de l’Évangile dans la société (231)).</a:t>
            </a:r>
            <a:endParaRPr lang="fr-BE" dirty="0"/>
          </a:p>
          <a:p>
            <a:endParaRPr lang="fr-FR" dirty="0"/>
          </a:p>
        </p:txBody>
      </p:sp>
    </p:spTree>
    <p:extLst>
      <p:ext uri="{BB962C8B-B14F-4D97-AF65-F5344CB8AC3E}">
        <p14:creationId xmlns:p14="http://schemas.microsoft.com/office/powerpoint/2010/main" val="41942514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3A68C1-5810-6241-B0E5-2ACC883E72E2}"/>
              </a:ext>
            </a:extLst>
          </p:cNvPr>
          <p:cNvSpPr>
            <a:spLocks noGrp="1"/>
          </p:cNvSpPr>
          <p:nvPr>
            <p:ph type="title"/>
          </p:nvPr>
        </p:nvSpPr>
        <p:spPr/>
        <p:txBody>
          <a:bodyPr/>
          <a:lstStyle/>
          <a:p>
            <a:r>
              <a:rPr lang="fr-FR" dirty="0"/>
              <a:t>2. Directoire pour la catéchèse de 2020</a:t>
            </a:r>
          </a:p>
        </p:txBody>
      </p:sp>
      <p:sp>
        <p:nvSpPr>
          <p:cNvPr id="3" name="Espace réservé du contenu 2">
            <a:extLst>
              <a:ext uri="{FF2B5EF4-FFF2-40B4-BE49-F238E27FC236}">
                <a16:creationId xmlns:a16="http://schemas.microsoft.com/office/drawing/2014/main" id="{EC1DC983-D78F-BB48-8954-9633D42F923A}"/>
              </a:ext>
            </a:extLst>
          </p:cNvPr>
          <p:cNvSpPr>
            <a:spLocks noGrp="1"/>
          </p:cNvSpPr>
          <p:nvPr>
            <p:ph idx="1"/>
          </p:nvPr>
        </p:nvSpPr>
        <p:spPr>
          <a:xfrm>
            <a:off x="838200" y="1825625"/>
            <a:ext cx="6940463" cy="4351338"/>
          </a:xfrm>
        </p:spPr>
        <p:style>
          <a:lnRef idx="2">
            <a:schemeClr val="accent1">
              <a:shade val="50000"/>
            </a:schemeClr>
          </a:lnRef>
          <a:fillRef idx="1">
            <a:schemeClr val="accent1"/>
          </a:fillRef>
          <a:effectRef idx="0">
            <a:schemeClr val="accent1"/>
          </a:effectRef>
          <a:fontRef idx="minor">
            <a:schemeClr val="lt1"/>
          </a:fontRef>
        </p:style>
        <p:txBody>
          <a:bodyPr/>
          <a:lstStyle/>
          <a:p>
            <a:pPr marL="0" indent="0">
              <a:buNone/>
            </a:pPr>
            <a:r>
              <a:rPr lang="fr-FR" dirty="0">
                <a:solidFill>
                  <a:srgbClr val="FFFF00"/>
                </a:solidFill>
              </a:rPr>
              <a:t>Catéchèse DANS la famille (DC 227-228)</a:t>
            </a:r>
            <a:r>
              <a:rPr lang="fr-FR" dirty="0"/>
              <a:t>:</a:t>
            </a:r>
          </a:p>
          <a:p>
            <a:pPr marL="0" indent="0">
              <a:buNone/>
            </a:pPr>
            <a:endParaRPr lang="fr-FR" dirty="0"/>
          </a:p>
          <a:p>
            <a:pPr marL="0" indent="0">
              <a:buNone/>
            </a:pPr>
            <a:r>
              <a:rPr lang="fr-FR" dirty="0"/>
              <a:t>	-	Favoriser un « style chrétien », une manière d’être en famille, un témoignage plus qu’un enseignement, un lieu où la foi est vécue de manière simple et spontanée</a:t>
            </a:r>
          </a:p>
          <a:p>
            <a:pPr marL="0" indent="0">
              <a:buNone/>
            </a:pPr>
            <a:r>
              <a:rPr lang="fr-FR" dirty="0"/>
              <a:t>	-	Faire découvrir le don de Dieu dans le sacrement du mariage</a:t>
            </a:r>
          </a:p>
        </p:txBody>
      </p:sp>
      <p:sp>
        <p:nvSpPr>
          <p:cNvPr id="4" name="Espace réservé du pied de page 3">
            <a:extLst>
              <a:ext uri="{FF2B5EF4-FFF2-40B4-BE49-F238E27FC236}">
                <a16:creationId xmlns:a16="http://schemas.microsoft.com/office/drawing/2014/main" id="{4181FA8F-F813-B24F-ADB6-4FBEC9D7BF4D}"/>
              </a:ext>
            </a:extLst>
          </p:cNvPr>
          <p:cNvSpPr>
            <a:spLocks noGrp="1"/>
          </p:cNvSpPr>
          <p:nvPr>
            <p:ph type="ftr" sz="quarter" idx="11"/>
          </p:nvPr>
        </p:nvSpPr>
        <p:spPr/>
        <p:txBody>
          <a:bodyPr/>
          <a:lstStyle/>
          <a:p>
            <a:r>
              <a:rPr lang="fr-FR"/>
              <a:t>(c) Henri Derroitte, UCLouvain</a:t>
            </a:r>
          </a:p>
        </p:txBody>
      </p:sp>
      <p:sp>
        <p:nvSpPr>
          <p:cNvPr id="5" name="Espace réservé du numéro de diapositive 4">
            <a:extLst>
              <a:ext uri="{FF2B5EF4-FFF2-40B4-BE49-F238E27FC236}">
                <a16:creationId xmlns:a16="http://schemas.microsoft.com/office/drawing/2014/main" id="{B40D0FEA-6BF4-604E-8C59-4BEE5F4F9563}"/>
              </a:ext>
            </a:extLst>
          </p:cNvPr>
          <p:cNvSpPr>
            <a:spLocks noGrp="1"/>
          </p:cNvSpPr>
          <p:nvPr>
            <p:ph type="sldNum" sz="quarter" idx="12"/>
          </p:nvPr>
        </p:nvSpPr>
        <p:spPr/>
        <p:txBody>
          <a:bodyPr/>
          <a:lstStyle/>
          <a:p>
            <a:fld id="{C184F61C-F936-474B-AA57-5D28339A5D7A}" type="slidenum">
              <a:rPr lang="fr-FR" smtClean="0"/>
              <a:t>12</a:t>
            </a:fld>
            <a:endParaRPr lang="fr-FR"/>
          </a:p>
        </p:txBody>
      </p:sp>
      <p:pic>
        <p:nvPicPr>
          <p:cNvPr id="7" name="Image 6">
            <a:extLst>
              <a:ext uri="{FF2B5EF4-FFF2-40B4-BE49-F238E27FC236}">
                <a16:creationId xmlns:a16="http://schemas.microsoft.com/office/drawing/2014/main" id="{9A53D90B-6A9F-BA4F-94F0-B18AB02A5B9F}"/>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724384" y="1302707"/>
            <a:ext cx="4031768" cy="5555293"/>
          </a:xfrm>
          <a:prstGeom prst="rect">
            <a:avLst/>
          </a:prstGeom>
        </p:spPr>
      </p:pic>
    </p:spTree>
    <p:extLst>
      <p:ext uri="{BB962C8B-B14F-4D97-AF65-F5344CB8AC3E}">
        <p14:creationId xmlns:p14="http://schemas.microsoft.com/office/powerpoint/2010/main" val="3387489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3A68C1-5810-6241-B0E5-2ACC883E72E2}"/>
              </a:ext>
            </a:extLst>
          </p:cNvPr>
          <p:cNvSpPr>
            <a:spLocks noGrp="1"/>
          </p:cNvSpPr>
          <p:nvPr>
            <p:ph type="title"/>
          </p:nvPr>
        </p:nvSpPr>
        <p:spPr/>
        <p:txBody>
          <a:bodyPr/>
          <a:lstStyle/>
          <a:p>
            <a:r>
              <a:rPr lang="fr-FR" dirty="0"/>
              <a:t>2. </a:t>
            </a:r>
            <a:r>
              <a:rPr lang="fr-FR"/>
              <a:t>Directoire pour la catéchèse de 2020</a:t>
            </a:r>
          </a:p>
        </p:txBody>
      </p:sp>
      <p:sp>
        <p:nvSpPr>
          <p:cNvPr id="3" name="Espace réservé du contenu 2">
            <a:extLst>
              <a:ext uri="{FF2B5EF4-FFF2-40B4-BE49-F238E27FC236}">
                <a16:creationId xmlns:a16="http://schemas.microsoft.com/office/drawing/2014/main" id="{EC1DC983-D78F-BB48-8954-9633D42F923A}"/>
              </a:ext>
            </a:extLst>
          </p:cNvPr>
          <p:cNvSpPr>
            <a:spLocks noGrp="1"/>
          </p:cNvSpPr>
          <p:nvPr>
            <p:ph idx="1"/>
          </p:nvPr>
        </p:nvSpPr>
        <p:spPr>
          <a:xfrm>
            <a:off x="745602" y="1847850"/>
            <a:ext cx="7772400" cy="4351338"/>
          </a:xfrm>
        </p:spPr>
        <p:style>
          <a:lnRef idx="2">
            <a:schemeClr val="accent1">
              <a:shade val="50000"/>
            </a:schemeClr>
          </a:lnRef>
          <a:fillRef idx="1">
            <a:schemeClr val="accent1"/>
          </a:fillRef>
          <a:effectRef idx="0">
            <a:schemeClr val="accent1"/>
          </a:effectRef>
          <a:fontRef idx="minor">
            <a:schemeClr val="lt1"/>
          </a:fontRef>
        </p:style>
        <p:txBody>
          <a:bodyPr>
            <a:normAutofit fontScale="92500" lnSpcReduction="20000"/>
          </a:bodyPr>
          <a:lstStyle/>
          <a:p>
            <a:pPr marL="0" indent="0">
              <a:buNone/>
            </a:pPr>
            <a:r>
              <a:rPr lang="fr-FR" dirty="0">
                <a:solidFill>
                  <a:srgbClr val="FFFF00"/>
                </a:solidFill>
              </a:rPr>
              <a:t>Catéchèse AVEC la</a:t>
            </a:r>
            <a:r>
              <a:rPr lang="fr-FR" dirty="0"/>
              <a:t> </a:t>
            </a:r>
            <a:r>
              <a:rPr lang="fr-FR" dirty="0">
                <a:solidFill>
                  <a:srgbClr val="FFFF00"/>
                </a:solidFill>
              </a:rPr>
              <a:t>famille (DC 229-230)</a:t>
            </a:r>
          </a:p>
          <a:p>
            <a:pPr marL="0" indent="0">
              <a:buNone/>
            </a:pPr>
            <a:endParaRPr lang="fr-FR" dirty="0"/>
          </a:p>
          <a:p>
            <a:pPr marL="0" indent="0">
              <a:buNone/>
            </a:pPr>
            <a:r>
              <a:rPr lang="fr-FR" dirty="0"/>
              <a:t>	-	Liens famille et communauté: va-et-vient où l’on donne et où l’on reçoit;</a:t>
            </a:r>
          </a:p>
          <a:p>
            <a:pPr marL="0" indent="0">
              <a:buNone/>
            </a:pPr>
            <a:r>
              <a:rPr lang="fr-FR" dirty="0"/>
              <a:t>	-	favoriser une conception de l’Église comme « famille de familles »;</a:t>
            </a:r>
          </a:p>
          <a:p>
            <a:pPr marL="0" indent="0">
              <a:buNone/>
            </a:pPr>
            <a:r>
              <a:rPr lang="fr-FR" dirty="0"/>
              <a:t>	- 	aider la famille à être famille, avec une identité et une mission;</a:t>
            </a:r>
          </a:p>
          <a:p>
            <a:pPr marL="0" indent="0">
              <a:buNone/>
            </a:pPr>
            <a:r>
              <a:rPr lang="fr-FR" dirty="0"/>
              <a:t>	-	accompagner les familles pour transmettre, éduquer, promouvoir une spiritualité;</a:t>
            </a:r>
          </a:p>
          <a:p>
            <a:pPr marL="0" indent="0">
              <a:buNone/>
            </a:pPr>
            <a:r>
              <a:rPr lang="fr-FR" dirty="0"/>
              <a:t>	- 	annoncer le kérygme aux familles, la 1</a:t>
            </a:r>
            <a:r>
              <a:rPr lang="fr-FR" baseline="30000" dirty="0"/>
              <a:t>ère</a:t>
            </a:r>
            <a:r>
              <a:rPr lang="fr-FR" dirty="0"/>
              <a:t> annonce…</a:t>
            </a:r>
          </a:p>
        </p:txBody>
      </p:sp>
      <p:sp>
        <p:nvSpPr>
          <p:cNvPr id="4" name="Espace réservé du pied de page 3">
            <a:extLst>
              <a:ext uri="{FF2B5EF4-FFF2-40B4-BE49-F238E27FC236}">
                <a16:creationId xmlns:a16="http://schemas.microsoft.com/office/drawing/2014/main" id="{4181FA8F-F813-B24F-ADB6-4FBEC9D7BF4D}"/>
              </a:ext>
            </a:extLst>
          </p:cNvPr>
          <p:cNvSpPr>
            <a:spLocks noGrp="1"/>
          </p:cNvSpPr>
          <p:nvPr>
            <p:ph type="ftr" sz="quarter" idx="11"/>
          </p:nvPr>
        </p:nvSpPr>
        <p:spPr/>
        <p:txBody>
          <a:bodyPr/>
          <a:lstStyle/>
          <a:p>
            <a:r>
              <a:rPr lang="fr-FR"/>
              <a:t>(c) Henri Derroitte, UCLouvain</a:t>
            </a:r>
          </a:p>
        </p:txBody>
      </p:sp>
      <p:sp>
        <p:nvSpPr>
          <p:cNvPr id="5" name="Espace réservé du numéro de diapositive 4">
            <a:extLst>
              <a:ext uri="{FF2B5EF4-FFF2-40B4-BE49-F238E27FC236}">
                <a16:creationId xmlns:a16="http://schemas.microsoft.com/office/drawing/2014/main" id="{B40D0FEA-6BF4-604E-8C59-4BEE5F4F9563}"/>
              </a:ext>
            </a:extLst>
          </p:cNvPr>
          <p:cNvSpPr>
            <a:spLocks noGrp="1"/>
          </p:cNvSpPr>
          <p:nvPr>
            <p:ph type="sldNum" sz="quarter" idx="12"/>
          </p:nvPr>
        </p:nvSpPr>
        <p:spPr/>
        <p:txBody>
          <a:bodyPr/>
          <a:lstStyle/>
          <a:p>
            <a:fld id="{C184F61C-F936-474B-AA57-5D28339A5D7A}" type="slidenum">
              <a:rPr lang="fr-FR" smtClean="0"/>
              <a:t>13</a:t>
            </a:fld>
            <a:endParaRPr lang="fr-FR"/>
          </a:p>
        </p:txBody>
      </p:sp>
      <p:pic>
        <p:nvPicPr>
          <p:cNvPr id="8" name="Image 7">
            <a:extLst>
              <a:ext uri="{FF2B5EF4-FFF2-40B4-BE49-F238E27FC236}">
                <a16:creationId xmlns:a16="http://schemas.microsoft.com/office/drawing/2014/main" id="{880B3417-927A-7D4A-8BC0-70536EE86600}"/>
              </a:ext>
            </a:extLst>
          </p:cNvPr>
          <p:cNvPicPr>
            <a:picLocks noChangeAspect="1"/>
          </p:cNvPicPr>
          <p:nvPr/>
        </p:nvPicPr>
        <p:blipFill>
          <a:blip r:embed="rId2"/>
          <a:stretch>
            <a:fillRect/>
          </a:stretch>
        </p:blipFill>
        <p:spPr>
          <a:xfrm>
            <a:off x="8610600" y="3785496"/>
            <a:ext cx="2349500" cy="3048000"/>
          </a:xfrm>
          <a:prstGeom prst="rect">
            <a:avLst/>
          </a:prstGeom>
        </p:spPr>
      </p:pic>
      <p:pic>
        <p:nvPicPr>
          <p:cNvPr id="7" name="Image 6">
            <a:extLst>
              <a:ext uri="{FF2B5EF4-FFF2-40B4-BE49-F238E27FC236}">
                <a16:creationId xmlns:a16="http://schemas.microsoft.com/office/drawing/2014/main" id="{A7505065-320F-E749-B883-80426E05CE86}"/>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rot="1732793">
            <a:off x="8343117" y="1839639"/>
            <a:ext cx="3816758" cy="1768431"/>
          </a:xfrm>
          <a:prstGeom prst="rect">
            <a:avLst/>
          </a:prstGeom>
        </p:spPr>
      </p:pic>
    </p:spTree>
    <p:extLst>
      <p:ext uri="{BB962C8B-B14F-4D97-AF65-F5344CB8AC3E}">
        <p14:creationId xmlns:p14="http://schemas.microsoft.com/office/powerpoint/2010/main" val="32471653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3A68C1-5810-6241-B0E5-2ACC883E72E2}"/>
              </a:ext>
            </a:extLst>
          </p:cNvPr>
          <p:cNvSpPr>
            <a:spLocks noGrp="1"/>
          </p:cNvSpPr>
          <p:nvPr>
            <p:ph type="title"/>
          </p:nvPr>
        </p:nvSpPr>
        <p:spPr/>
        <p:txBody>
          <a:bodyPr/>
          <a:lstStyle/>
          <a:p>
            <a:r>
              <a:rPr lang="fr-FR" dirty="0"/>
              <a:t>2. Directoire pour la catéchèse de 2020</a:t>
            </a:r>
          </a:p>
        </p:txBody>
      </p:sp>
      <p:sp>
        <p:nvSpPr>
          <p:cNvPr id="3" name="Espace réservé du contenu 2">
            <a:extLst>
              <a:ext uri="{FF2B5EF4-FFF2-40B4-BE49-F238E27FC236}">
                <a16:creationId xmlns:a16="http://schemas.microsoft.com/office/drawing/2014/main" id="{EC1DC983-D78F-BB48-8954-9633D42F923A}"/>
              </a:ext>
            </a:extLst>
          </p:cNvPr>
          <p:cNvSpPr>
            <a:spLocks noGrp="1"/>
          </p:cNvSpPr>
          <p:nvPr>
            <p:ph idx="1"/>
          </p:nvPr>
        </p:nvSpPr>
        <p:spPr>
          <a:xfrm>
            <a:off x="838200" y="1825625"/>
            <a:ext cx="8305800" cy="4351338"/>
          </a:xfrm>
        </p:spPr>
        <p:style>
          <a:lnRef idx="2">
            <a:schemeClr val="accent1">
              <a:shade val="50000"/>
            </a:schemeClr>
          </a:lnRef>
          <a:fillRef idx="1">
            <a:schemeClr val="accent1"/>
          </a:fillRef>
          <a:effectRef idx="0">
            <a:schemeClr val="accent1"/>
          </a:effectRef>
          <a:fontRef idx="minor">
            <a:schemeClr val="lt1"/>
          </a:fontRef>
        </p:style>
        <p:txBody>
          <a:bodyPr/>
          <a:lstStyle/>
          <a:p>
            <a:pPr marL="0" indent="0">
              <a:buNone/>
            </a:pPr>
            <a:r>
              <a:rPr lang="fr-FR" dirty="0">
                <a:solidFill>
                  <a:srgbClr val="FFFF00"/>
                </a:solidFill>
              </a:rPr>
              <a:t>Catéchèse DE la famille (DC 231)</a:t>
            </a:r>
          </a:p>
          <a:p>
            <a:pPr marL="0" indent="0">
              <a:buNone/>
            </a:pPr>
            <a:endParaRPr lang="fr-FR" dirty="0"/>
          </a:p>
          <a:p>
            <a:pPr marL="0" indent="0">
              <a:buNone/>
            </a:pPr>
            <a:r>
              <a:rPr lang="fr-FR" dirty="0"/>
              <a:t>	-	participer à la mission d’abord auprès des enfants, aussi auprès de ceux et celles qui l’approche;</a:t>
            </a:r>
          </a:p>
          <a:p>
            <a:pPr marL="0" indent="0">
              <a:buNone/>
            </a:pPr>
            <a:r>
              <a:rPr lang="fr-FR" dirty="0"/>
              <a:t>	-	témoigner de l’Evangile dans le monde;</a:t>
            </a:r>
          </a:p>
          <a:p>
            <a:pPr marL="0" indent="0">
              <a:buNone/>
            </a:pPr>
            <a:r>
              <a:rPr lang="fr-FR" dirty="0"/>
              <a:t>	-	faire naître des communautés;</a:t>
            </a:r>
          </a:p>
          <a:p>
            <a:pPr marL="0" indent="0">
              <a:buNone/>
            </a:pPr>
            <a:r>
              <a:rPr lang="fr-FR" dirty="0"/>
              <a:t>	-	collaborer à l’évangélisation…</a:t>
            </a:r>
          </a:p>
        </p:txBody>
      </p:sp>
      <p:sp>
        <p:nvSpPr>
          <p:cNvPr id="4" name="Espace réservé du pied de page 3">
            <a:extLst>
              <a:ext uri="{FF2B5EF4-FFF2-40B4-BE49-F238E27FC236}">
                <a16:creationId xmlns:a16="http://schemas.microsoft.com/office/drawing/2014/main" id="{4181FA8F-F813-B24F-ADB6-4FBEC9D7BF4D}"/>
              </a:ext>
            </a:extLst>
          </p:cNvPr>
          <p:cNvSpPr>
            <a:spLocks noGrp="1"/>
          </p:cNvSpPr>
          <p:nvPr>
            <p:ph type="ftr" sz="quarter" idx="11"/>
          </p:nvPr>
        </p:nvSpPr>
        <p:spPr/>
        <p:txBody>
          <a:bodyPr/>
          <a:lstStyle/>
          <a:p>
            <a:r>
              <a:rPr lang="fr-FR"/>
              <a:t>(c) Henri Derroitte, UCLouvain</a:t>
            </a:r>
          </a:p>
        </p:txBody>
      </p:sp>
      <p:sp>
        <p:nvSpPr>
          <p:cNvPr id="5" name="Espace réservé du numéro de diapositive 4">
            <a:extLst>
              <a:ext uri="{FF2B5EF4-FFF2-40B4-BE49-F238E27FC236}">
                <a16:creationId xmlns:a16="http://schemas.microsoft.com/office/drawing/2014/main" id="{B40D0FEA-6BF4-604E-8C59-4BEE5F4F9563}"/>
              </a:ext>
            </a:extLst>
          </p:cNvPr>
          <p:cNvSpPr>
            <a:spLocks noGrp="1"/>
          </p:cNvSpPr>
          <p:nvPr>
            <p:ph type="sldNum" sz="quarter" idx="12"/>
          </p:nvPr>
        </p:nvSpPr>
        <p:spPr/>
        <p:txBody>
          <a:bodyPr/>
          <a:lstStyle/>
          <a:p>
            <a:fld id="{C184F61C-F936-474B-AA57-5D28339A5D7A}" type="slidenum">
              <a:rPr lang="fr-FR" smtClean="0"/>
              <a:t>14</a:t>
            </a:fld>
            <a:endParaRPr lang="fr-FR"/>
          </a:p>
        </p:txBody>
      </p:sp>
      <p:pic>
        <p:nvPicPr>
          <p:cNvPr id="7" name="Image 6">
            <a:extLst>
              <a:ext uri="{FF2B5EF4-FFF2-40B4-BE49-F238E27FC236}">
                <a16:creationId xmlns:a16="http://schemas.microsoft.com/office/drawing/2014/main" id="{B37F776A-9D8F-3447-A5E0-A834399E04D2}"/>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8610600" y="4046838"/>
            <a:ext cx="3319658" cy="2063571"/>
          </a:xfrm>
          <a:prstGeom prst="rect">
            <a:avLst/>
          </a:prstGeom>
        </p:spPr>
      </p:pic>
      <p:pic>
        <p:nvPicPr>
          <p:cNvPr id="11" name="Image 10">
            <a:extLst>
              <a:ext uri="{FF2B5EF4-FFF2-40B4-BE49-F238E27FC236}">
                <a16:creationId xmlns:a16="http://schemas.microsoft.com/office/drawing/2014/main" id="{D4662D2C-ED3C-6541-A597-E26F95E2756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750782" y="1105593"/>
            <a:ext cx="1997431" cy="2851552"/>
          </a:xfrm>
          <a:prstGeom prst="rect">
            <a:avLst/>
          </a:prstGeom>
        </p:spPr>
      </p:pic>
    </p:spTree>
    <p:extLst>
      <p:ext uri="{BB962C8B-B14F-4D97-AF65-F5344CB8AC3E}">
        <p14:creationId xmlns:p14="http://schemas.microsoft.com/office/powerpoint/2010/main" val="18021482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865ABDE8-D3FE-7B4D-A09F-B5B302F4C865}"/>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0981" y="3154448"/>
            <a:ext cx="4162295" cy="2931194"/>
          </a:xfrm>
          <a:prstGeom prst="rect">
            <a:avLst/>
          </a:prstGeom>
        </p:spPr>
      </p:pic>
      <p:sp>
        <p:nvSpPr>
          <p:cNvPr id="2" name="Titre 1">
            <a:extLst>
              <a:ext uri="{FF2B5EF4-FFF2-40B4-BE49-F238E27FC236}">
                <a16:creationId xmlns:a16="http://schemas.microsoft.com/office/drawing/2014/main" id="{A83A68C1-5810-6241-B0E5-2ACC883E72E2}"/>
              </a:ext>
            </a:extLst>
          </p:cNvPr>
          <p:cNvSpPr>
            <a:spLocks noGrp="1"/>
          </p:cNvSpPr>
          <p:nvPr>
            <p:ph type="title"/>
          </p:nvPr>
        </p:nvSpPr>
        <p:spPr/>
        <p:txBody>
          <a:bodyPr/>
          <a:lstStyle/>
          <a:p>
            <a:r>
              <a:rPr lang="fr-FR" dirty="0"/>
              <a:t>2. </a:t>
            </a:r>
            <a:r>
              <a:rPr lang="fr-FR"/>
              <a:t>Directoire pour la catéchèse de 2020</a:t>
            </a:r>
          </a:p>
        </p:txBody>
      </p:sp>
      <p:sp>
        <p:nvSpPr>
          <p:cNvPr id="3" name="Espace réservé du contenu 2">
            <a:extLst>
              <a:ext uri="{FF2B5EF4-FFF2-40B4-BE49-F238E27FC236}">
                <a16:creationId xmlns:a16="http://schemas.microsoft.com/office/drawing/2014/main" id="{EC1DC983-D78F-BB48-8954-9633D42F923A}"/>
              </a:ext>
            </a:extLst>
          </p:cNvPr>
          <p:cNvSpPr>
            <a:spLocks noGrp="1"/>
          </p:cNvSpPr>
          <p:nvPr>
            <p:ph idx="1"/>
          </p:nvPr>
        </p:nvSpPr>
        <p:spPr>
          <a:xfrm>
            <a:off x="838200" y="1863203"/>
            <a:ext cx="10515600" cy="842419"/>
          </a:xfrm>
        </p:spPr>
        <p:style>
          <a:lnRef idx="3">
            <a:schemeClr val="lt1"/>
          </a:lnRef>
          <a:fillRef idx="1">
            <a:schemeClr val="accent1"/>
          </a:fillRef>
          <a:effectRef idx="1">
            <a:schemeClr val="accent1"/>
          </a:effectRef>
          <a:fontRef idx="minor">
            <a:schemeClr val="lt1"/>
          </a:fontRef>
        </p:style>
        <p:txBody>
          <a:bodyPr>
            <a:normAutofit lnSpcReduction="10000"/>
          </a:bodyPr>
          <a:lstStyle/>
          <a:p>
            <a:pPr marL="0" indent="0">
              <a:buNone/>
            </a:pPr>
            <a:r>
              <a:rPr lang="fr-FR" dirty="0"/>
              <a:t>Moments importants dans l’alliance pastorale familiale et catéchétique (DC, n° 232)</a:t>
            </a:r>
          </a:p>
          <a:p>
            <a:pPr marL="0" indent="0">
              <a:buNone/>
            </a:pPr>
            <a:endParaRPr lang="fr-FR" dirty="0"/>
          </a:p>
        </p:txBody>
      </p:sp>
      <p:sp>
        <p:nvSpPr>
          <p:cNvPr id="4" name="Espace réservé du pied de page 3">
            <a:extLst>
              <a:ext uri="{FF2B5EF4-FFF2-40B4-BE49-F238E27FC236}">
                <a16:creationId xmlns:a16="http://schemas.microsoft.com/office/drawing/2014/main" id="{4181FA8F-F813-B24F-ADB6-4FBEC9D7BF4D}"/>
              </a:ext>
            </a:extLst>
          </p:cNvPr>
          <p:cNvSpPr>
            <a:spLocks noGrp="1"/>
          </p:cNvSpPr>
          <p:nvPr>
            <p:ph type="ftr" sz="quarter" idx="11"/>
          </p:nvPr>
        </p:nvSpPr>
        <p:spPr/>
        <p:txBody>
          <a:bodyPr/>
          <a:lstStyle/>
          <a:p>
            <a:r>
              <a:rPr lang="fr-FR"/>
              <a:t>(c) Henri Derroitte, UCLouvain</a:t>
            </a:r>
          </a:p>
        </p:txBody>
      </p:sp>
      <p:sp>
        <p:nvSpPr>
          <p:cNvPr id="5" name="Espace réservé du numéro de diapositive 4">
            <a:extLst>
              <a:ext uri="{FF2B5EF4-FFF2-40B4-BE49-F238E27FC236}">
                <a16:creationId xmlns:a16="http://schemas.microsoft.com/office/drawing/2014/main" id="{B40D0FEA-6BF4-604E-8C59-4BEE5F4F9563}"/>
              </a:ext>
            </a:extLst>
          </p:cNvPr>
          <p:cNvSpPr>
            <a:spLocks noGrp="1"/>
          </p:cNvSpPr>
          <p:nvPr>
            <p:ph type="sldNum" sz="quarter" idx="12"/>
          </p:nvPr>
        </p:nvSpPr>
        <p:spPr/>
        <p:txBody>
          <a:bodyPr/>
          <a:lstStyle/>
          <a:p>
            <a:fld id="{C184F61C-F936-474B-AA57-5D28339A5D7A}" type="slidenum">
              <a:rPr lang="fr-FR" smtClean="0"/>
              <a:t>15</a:t>
            </a:fld>
            <a:endParaRPr lang="fr-FR"/>
          </a:p>
        </p:txBody>
      </p:sp>
      <p:graphicFrame>
        <p:nvGraphicFramePr>
          <p:cNvPr id="6" name="Tableau 6">
            <a:extLst>
              <a:ext uri="{FF2B5EF4-FFF2-40B4-BE49-F238E27FC236}">
                <a16:creationId xmlns:a16="http://schemas.microsoft.com/office/drawing/2014/main" id="{F009AB4A-6564-EC48-B78D-DBD66B18C948}"/>
              </a:ext>
            </a:extLst>
          </p:cNvPr>
          <p:cNvGraphicFramePr>
            <a:graphicFrameLocks noGrp="1"/>
          </p:cNvGraphicFramePr>
          <p:nvPr>
            <p:extLst>
              <p:ext uri="{D42A27DB-BD31-4B8C-83A1-F6EECF244321}">
                <p14:modId xmlns:p14="http://schemas.microsoft.com/office/powerpoint/2010/main" val="2491997402"/>
              </p:ext>
            </p:extLst>
          </p:nvPr>
        </p:nvGraphicFramePr>
        <p:xfrm>
          <a:off x="3832964" y="2705622"/>
          <a:ext cx="7227518" cy="3380020"/>
        </p:xfrm>
        <a:graphic>
          <a:graphicData uri="http://schemas.openxmlformats.org/drawingml/2006/table">
            <a:tbl>
              <a:tblPr firstRow="1" bandRow="1">
                <a:tableStyleId>{85BE263C-DBD7-4A20-BB59-AAB30ACAA65A}</a:tableStyleId>
              </a:tblPr>
              <a:tblGrid>
                <a:gridCol w="1242369">
                  <a:extLst>
                    <a:ext uri="{9D8B030D-6E8A-4147-A177-3AD203B41FA5}">
                      <a16:colId xmlns:a16="http://schemas.microsoft.com/office/drawing/2014/main" val="147054430"/>
                    </a:ext>
                  </a:extLst>
                </a:gridCol>
                <a:gridCol w="5985149">
                  <a:extLst>
                    <a:ext uri="{9D8B030D-6E8A-4147-A177-3AD203B41FA5}">
                      <a16:colId xmlns:a16="http://schemas.microsoft.com/office/drawing/2014/main" val="1565545544"/>
                    </a:ext>
                  </a:extLst>
                </a:gridCol>
              </a:tblGrid>
              <a:tr h="437485">
                <a:tc gridSpan="2">
                  <a:txBody>
                    <a:bodyPr/>
                    <a:lstStyle/>
                    <a:p>
                      <a:pPr algn="ctr"/>
                      <a:r>
                        <a:rPr lang="fr-FR" dirty="0"/>
                        <a:t>Moments importants et opportuns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fr-FR" dirty="0"/>
                    </a:p>
                  </a:txBody>
                  <a:tcPr/>
                </a:tc>
                <a:extLst>
                  <a:ext uri="{0D108BD9-81ED-4DB2-BD59-A6C34878D82A}">
                    <a16:rowId xmlns:a16="http://schemas.microsoft.com/office/drawing/2014/main" val="1144993293"/>
                  </a:ext>
                </a:extLst>
              </a:tr>
              <a:tr h="437485">
                <a:tc>
                  <a:txBody>
                    <a:bodyPr/>
                    <a:lstStyle/>
                    <a:p>
                      <a:r>
                        <a:rPr lang="fr-FR" dirty="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dirty="0"/>
                        <a:t>catéchèse de préparation au mariage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86678197"/>
                  </a:ext>
                </a:extLst>
              </a:tr>
              <a:tr h="437485">
                <a:tc>
                  <a:txBody>
                    <a:bodyPr/>
                    <a:lstStyle/>
                    <a:p>
                      <a:r>
                        <a:rPr lang="fr-FR" dirty="0"/>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dirty="0"/>
                        <a:t>catéchèse avec les jeunes époux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17422328"/>
                  </a:ext>
                </a:extLst>
              </a:tr>
              <a:tr h="755110">
                <a:tc>
                  <a:txBody>
                    <a:bodyPr/>
                    <a:lstStyle/>
                    <a:p>
                      <a:r>
                        <a:rPr lang="fr-FR" dirty="0"/>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dirty="0"/>
                        <a:t>catéchèse avec les parents qui demandent le baptême pour leur enfant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64393017"/>
                  </a:ext>
                </a:extLst>
              </a:tr>
              <a:tr h="437485">
                <a:tc>
                  <a:txBody>
                    <a:bodyPr/>
                    <a:lstStyle/>
                    <a:p>
                      <a:r>
                        <a:rPr lang="fr-FR" dirty="0"/>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dirty="0"/>
                        <a:t>catéchèse avec des parents qui ont des enfants catéchisés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00813777"/>
                  </a:ext>
                </a:extLst>
              </a:tr>
              <a:tr h="437485">
                <a:tc>
                  <a:txBody>
                    <a:bodyPr/>
                    <a:lstStyle/>
                    <a:p>
                      <a:r>
                        <a:rPr lang="fr-FR" dirty="0"/>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dirty="0"/>
                        <a:t>catéchèse intergénérationnelle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3680041"/>
                  </a:ext>
                </a:extLst>
              </a:tr>
              <a:tr h="437485">
                <a:tc>
                  <a:txBody>
                    <a:bodyPr/>
                    <a:lstStyle/>
                    <a:p>
                      <a:r>
                        <a:rPr lang="fr-FR" dirty="0"/>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dirty="0"/>
                        <a:t>catéchèse dans les groupes d’époux et les groupes familiaux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58549786"/>
                  </a:ext>
                </a:extLst>
              </a:tr>
            </a:tbl>
          </a:graphicData>
        </a:graphic>
      </p:graphicFrame>
    </p:spTree>
    <p:extLst>
      <p:ext uri="{BB962C8B-B14F-4D97-AF65-F5344CB8AC3E}">
        <p14:creationId xmlns:p14="http://schemas.microsoft.com/office/powerpoint/2010/main" val="10227899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E07151B5-FECE-3347-9F2A-D40375F93410}"/>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04172" y="3429000"/>
            <a:ext cx="2009966" cy="2401094"/>
          </a:xfrm>
          <a:prstGeom prst="rect">
            <a:avLst/>
          </a:prstGeom>
        </p:spPr>
      </p:pic>
      <p:sp>
        <p:nvSpPr>
          <p:cNvPr id="2" name="Titre 1">
            <a:extLst>
              <a:ext uri="{FF2B5EF4-FFF2-40B4-BE49-F238E27FC236}">
                <a16:creationId xmlns:a16="http://schemas.microsoft.com/office/drawing/2014/main" id="{A83A68C1-5810-6241-B0E5-2ACC883E72E2}"/>
              </a:ext>
            </a:extLst>
          </p:cNvPr>
          <p:cNvSpPr>
            <a:spLocks noGrp="1"/>
          </p:cNvSpPr>
          <p:nvPr>
            <p:ph type="title"/>
          </p:nvPr>
        </p:nvSpPr>
        <p:spPr/>
        <p:txBody>
          <a:bodyPr/>
          <a:lstStyle/>
          <a:p>
            <a:r>
              <a:rPr lang="fr-FR" dirty="0"/>
              <a:t>2. </a:t>
            </a:r>
            <a:r>
              <a:rPr lang="fr-FR"/>
              <a:t>Directoire pour la catéchèse de 2020</a:t>
            </a:r>
          </a:p>
        </p:txBody>
      </p:sp>
      <p:sp>
        <p:nvSpPr>
          <p:cNvPr id="3" name="Espace réservé du contenu 2">
            <a:extLst>
              <a:ext uri="{FF2B5EF4-FFF2-40B4-BE49-F238E27FC236}">
                <a16:creationId xmlns:a16="http://schemas.microsoft.com/office/drawing/2014/main" id="{EC1DC983-D78F-BB48-8954-9633D42F923A}"/>
              </a:ext>
            </a:extLst>
          </p:cNvPr>
          <p:cNvSpPr>
            <a:spLocks noGrp="1"/>
          </p:cNvSpPr>
          <p:nvPr>
            <p:ph idx="1"/>
          </p:nvPr>
        </p:nvSpPr>
        <p:spPr>
          <a:xfrm>
            <a:off x="838200" y="1825625"/>
            <a:ext cx="10515600" cy="743955"/>
          </a:xfrm>
        </p:spPr>
        <p:style>
          <a:lnRef idx="2">
            <a:schemeClr val="accent2">
              <a:shade val="50000"/>
            </a:schemeClr>
          </a:lnRef>
          <a:fillRef idx="1">
            <a:schemeClr val="accent2"/>
          </a:fillRef>
          <a:effectRef idx="0">
            <a:schemeClr val="accent2"/>
          </a:effectRef>
          <a:fontRef idx="minor">
            <a:schemeClr val="lt1"/>
          </a:fontRef>
        </p:style>
        <p:txBody>
          <a:bodyPr/>
          <a:lstStyle/>
          <a:p>
            <a:pPr marL="0" indent="0">
              <a:buNone/>
            </a:pPr>
            <a:r>
              <a:rPr lang="fr-FR" dirty="0"/>
              <a:t>Accueillir et accompagner</a:t>
            </a:r>
          </a:p>
        </p:txBody>
      </p:sp>
      <p:sp>
        <p:nvSpPr>
          <p:cNvPr id="4" name="Espace réservé du pied de page 3">
            <a:extLst>
              <a:ext uri="{FF2B5EF4-FFF2-40B4-BE49-F238E27FC236}">
                <a16:creationId xmlns:a16="http://schemas.microsoft.com/office/drawing/2014/main" id="{4181FA8F-F813-B24F-ADB6-4FBEC9D7BF4D}"/>
              </a:ext>
            </a:extLst>
          </p:cNvPr>
          <p:cNvSpPr>
            <a:spLocks noGrp="1"/>
          </p:cNvSpPr>
          <p:nvPr>
            <p:ph type="ftr" sz="quarter" idx="11"/>
          </p:nvPr>
        </p:nvSpPr>
        <p:spPr/>
        <p:txBody>
          <a:bodyPr/>
          <a:lstStyle/>
          <a:p>
            <a:r>
              <a:rPr lang="fr-FR"/>
              <a:t>(c) Henri Derroitte, UCLouvain</a:t>
            </a:r>
          </a:p>
        </p:txBody>
      </p:sp>
      <p:sp>
        <p:nvSpPr>
          <p:cNvPr id="5" name="Espace réservé du numéro de diapositive 4">
            <a:extLst>
              <a:ext uri="{FF2B5EF4-FFF2-40B4-BE49-F238E27FC236}">
                <a16:creationId xmlns:a16="http://schemas.microsoft.com/office/drawing/2014/main" id="{B40D0FEA-6BF4-604E-8C59-4BEE5F4F9563}"/>
              </a:ext>
            </a:extLst>
          </p:cNvPr>
          <p:cNvSpPr>
            <a:spLocks noGrp="1"/>
          </p:cNvSpPr>
          <p:nvPr>
            <p:ph type="sldNum" sz="quarter" idx="12"/>
          </p:nvPr>
        </p:nvSpPr>
        <p:spPr/>
        <p:txBody>
          <a:bodyPr/>
          <a:lstStyle/>
          <a:p>
            <a:fld id="{C184F61C-F936-474B-AA57-5D28339A5D7A}" type="slidenum">
              <a:rPr lang="fr-FR" smtClean="0"/>
              <a:t>16</a:t>
            </a:fld>
            <a:endParaRPr lang="fr-FR"/>
          </a:p>
        </p:txBody>
      </p:sp>
      <p:graphicFrame>
        <p:nvGraphicFramePr>
          <p:cNvPr id="6" name="Tableau 6">
            <a:extLst>
              <a:ext uri="{FF2B5EF4-FFF2-40B4-BE49-F238E27FC236}">
                <a16:creationId xmlns:a16="http://schemas.microsoft.com/office/drawing/2014/main" id="{1F034F59-5699-A248-AD85-1980C3E1441B}"/>
              </a:ext>
            </a:extLst>
          </p:cNvPr>
          <p:cNvGraphicFramePr>
            <a:graphicFrameLocks noGrp="1"/>
          </p:cNvGraphicFramePr>
          <p:nvPr>
            <p:extLst>
              <p:ext uri="{D42A27DB-BD31-4B8C-83A1-F6EECF244321}">
                <p14:modId xmlns:p14="http://schemas.microsoft.com/office/powerpoint/2010/main" val="985206701"/>
              </p:ext>
            </p:extLst>
          </p:nvPr>
        </p:nvGraphicFramePr>
        <p:xfrm>
          <a:off x="2025570" y="2349662"/>
          <a:ext cx="9919502" cy="3931920"/>
        </p:xfrm>
        <a:graphic>
          <a:graphicData uri="http://schemas.openxmlformats.org/drawingml/2006/table">
            <a:tbl>
              <a:tblPr firstRow="1" bandRow="1">
                <a:tableStyleId>{5C22544A-7EE6-4342-B048-85BDC9FD1C3A}</a:tableStyleId>
              </a:tblPr>
              <a:tblGrid>
                <a:gridCol w="1001438">
                  <a:extLst>
                    <a:ext uri="{9D8B030D-6E8A-4147-A177-3AD203B41FA5}">
                      <a16:colId xmlns:a16="http://schemas.microsoft.com/office/drawing/2014/main" val="2836335641"/>
                    </a:ext>
                  </a:extLst>
                </a:gridCol>
                <a:gridCol w="8918064">
                  <a:extLst>
                    <a:ext uri="{9D8B030D-6E8A-4147-A177-3AD203B41FA5}">
                      <a16:colId xmlns:a16="http://schemas.microsoft.com/office/drawing/2014/main" val="3188552849"/>
                    </a:ext>
                  </a:extLst>
                </a:gridCol>
              </a:tblGrid>
              <a:tr h="300232">
                <a:tc gridSpan="2">
                  <a:txBody>
                    <a:bodyPr/>
                    <a:lstStyle/>
                    <a:p>
                      <a:pPr algn="ctr"/>
                      <a:r>
                        <a:rPr lang="fr-FR" dirty="0"/>
                        <a:t>… avec beaucoup d’attention, de respect et de sollicitude pastorale..</a:t>
                      </a:r>
                    </a:p>
                  </a:txBody>
                  <a:tcPr/>
                </a:tc>
                <a:tc hMerge="1">
                  <a:txBody>
                    <a:bodyPr/>
                    <a:lstStyle/>
                    <a:p>
                      <a:endParaRPr lang="fr-FR" dirty="0"/>
                    </a:p>
                  </a:txBody>
                  <a:tcPr/>
                </a:tc>
                <a:extLst>
                  <a:ext uri="{0D108BD9-81ED-4DB2-BD59-A6C34878D82A}">
                    <a16:rowId xmlns:a16="http://schemas.microsoft.com/office/drawing/2014/main" val="980318530"/>
                  </a:ext>
                </a:extLst>
              </a:tr>
              <a:tr h="347460">
                <a:tc>
                  <a:txBody>
                    <a:bodyPr/>
                    <a:lstStyle/>
                    <a:p>
                      <a:r>
                        <a:rPr lang="fr-FR" dirty="0"/>
                        <a:t>1</a:t>
                      </a:r>
                    </a:p>
                  </a:txBody>
                  <a:tcPr/>
                </a:tc>
                <a:tc>
                  <a:txBody>
                    <a:bodyPr/>
                    <a:lstStyle/>
                    <a:p>
                      <a:r>
                        <a:rPr lang="fr-FR" dirty="0"/>
                        <a:t>DC n° 233 = « </a:t>
                      </a:r>
                      <a:r>
                        <a:rPr lang="fr-BE" sz="1800" kern="1200" dirty="0">
                          <a:solidFill>
                            <a:schemeClr val="dk1"/>
                          </a:solidFill>
                          <a:effectLst/>
                          <a:latin typeface="+mn-lt"/>
                          <a:ea typeface="+mn-ea"/>
                          <a:cs typeface="+mn-cs"/>
                        </a:rPr>
                        <a:t>nouvelles relations, de nouveaux couples, de nouvelles unions et de nouveaux mariages »</a:t>
                      </a:r>
                    </a:p>
                  </a:txBody>
                  <a:tcPr/>
                </a:tc>
                <a:extLst>
                  <a:ext uri="{0D108BD9-81ED-4DB2-BD59-A6C34878D82A}">
                    <a16:rowId xmlns:a16="http://schemas.microsoft.com/office/drawing/2014/main" val="3867835687"/>
                  </a:ext>
                </a:extLst>
              </a:tr>
              <a:tr h="1536773">
                <a:tc>
                  <a:txBody>
                    <a:bodyPr/>
                    <a:lstStyle/>
                    <a:p>
                      <a:r>
                        <a:rPr lang="fr-FR" dirty="0"/>
                        <a:t>2</a:t>
                      </a:r>
                    </a:p>
                  </a:txBody>
                  <a:tcPr/>
                </a:tc>
                <a:tc>
                  <a:txBody>
                    <a:bodyPr/>
                    <a:lstStyle/>
                    <a:p>
                      <a:r>
                        <a:rPr lang="fr-FR" dirty="0"/>
                        <a:t>DC n° 234 = « </a:t>
                      </a:r>
                      <a:r>
                        <a:rPr lang="fr-BE" sz="1800" kern="1200" dirty="0">
                          <a:solidFill>
                            <a:schemeClr val="dk1"/>
                          </a:solidFill>
                          <a:effectLst/>
                          <a:latin typeface="+mn-lt"/>
                          <a:ea typeface="+mn-ea"/>
                          <a:cs typeface="+mn-cs"/>
                        </a:rPr>
                        <a:t>Il est important que chaque communauté chrétienne regarde avec réalisme les</a:t>
                      </a:r>
                    </a:p>
                    <a:p>
                      <a:r>
                        <a:rPr lang="fr-BE" sz="1800" kern="1200" dirty="0">
                          <a:solidFill>
                            <a:schemeClr val="dk1"/>
                          </a:solidFill>
                          <a:effectLst/>
                          <a:latin typeface="+mn-lt"/>
                          <a:ea typeface="+mn-ea"/>
                          <a:cs typeface="+mn-cs"/>
                        </a:rPr>
                        <a:t>réalités familiales hétérogènes, avec leurs lumières et leurs ombres, afin de les accompagner de manière adéquate et de discerner la complexité des situations, sans céder à des</a:t>
                      </a:r>
                    </a:p>
                    <a:p>
                      <a:r>
                        <a:rPr lang="fr-BE" sz="1800" kern="1200" dirty="0">
                          <a:solidFill>
                            <a:schemeClr val="dk1"/>
                          </a:solidFill>
                          <a:effectLst/>
                          <a:latin typeface="+mn-lt"/>
                          <a:ea typeface="+mn-ea"/>
                          <a:cs typeface="+mn-cs"/>
                        </a:rPr>
                        <a:t>formes d'idéalisation et de pessimisme. En somme, afin d'intégrer tout le monde, « on doit aider chacun à trouver sa propre manière de faire partie de la communauté ecclésiale, pour qu'il se sente objet d'une miséricorde imméritée, inconditionnelle et gratuite. »</a:t>
                      </a:r>
                      <a:endParaRPr lang="fr-FR" dirty="0"/>
                    </a:p>
                  </a:txBody>
                  <a:tcPr/>
                </a:tc>
                <a:extLst>
                  <a:ext uri="{0D108BD9-81ED-4DB2-BD59-A6C34878D82A}">
                    <a16:rowId xmlns:a16="http://schemas.microsoft.com/office/drawing/2014/main" val="793153750"/>
                  </a:ext>
                </a:extLst>
              </a:tr>
              <a:tr h="1184477">
                <a:tc>
                  <a:txBody>
                    <a:bodyPr/>
                    <a:lstStyle/>
                    <a:p>
                      <a:r>
                        <a:rPr lang="fr-FR" dirty="0"/>
                        <a:t>3</a:t>
                      </a:r>
                    </a:p>
                  </a:txBody>
                  <a:tcPr/>
                </a:tc>
                <a:tc>
                  <a:txBody>
                    <a:bodyPr/>
                    <a:lstStyle/>
                    <a:p>
                      <a:r>
                        <a:rPr lang="fr-FR" dirty="0"/>
                        <a:t>DC n° 235 = « </a:t>
                      </a:r>
                      <a:r>
                        <a:rPr lang="fr-BE" sz="1800" kern="1200" dirty="0">
                          <a:solidFill>
                            <a:schemeClr val="dk1"/>
                          </a:solidFill>
                          <a:effectLst/>
                          <a:latin typeface="+mn-lt"/>
                          <a:ea typeface="+mn-ea"/>
                          <a:cs typeface="+mn-cs"/>
                        </a:rPr>
                        <a:t>Accompagner dans la foi et introduire à la vie communautaire des situations dites irrégulières « implique de prendre très au sérieux chaque personne et le projet que le ·seigneur a sur elle » avec un style de proximité, d'écoute et de compréhension. »</a:t>
                      </a:r>
                    </a:p>
                    <a:p>
                      <a:endParaRPr lang="fr-FR" dirty="0"/>
                    </a:p>
                  </a:txBody>
                  <a:tcPr/>
                </a:tc>
                <a:extLst>
                  <a:ext uri="{0D108BD9-81ED-4DB2-BD59-A6C34878D82A}">
                    <a16:rowId xmlns:a16="http://schemas.microsoft.com/office/drawing/2014/main" val="3266116560"/>
                  </a:ext>
                </a:extLst>
              </a:tr>
            </a:tbl>
          </a:graphicData>
        </a:graphic>
      </p:graphicFrame>
    </p:spTree>
    <p:extLst>
      <p:ext uri="{BB962C8B-B14F-4D97-AF65-F5344CB8AC3E}">
        <p14:creationId xmlns:p14="http://schemas.microsoft.com/office/powerpoint/2010/main" val="21101759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3A68C1-5810-6241-B0E5-2ACC883E72E2}"/>
              </a:ext>
            </a:extLst>
          </p:cNvPr>
          <p:cNvSpPr>
            <a:spLocks noGrp="1"/>
          </p:cNvSpPr>
          <p:nvPr>
            <p:ph type="title"/>
          </p:nvPr>
        </p:nvSpPr>
        <p:spPr>
          <a:xfrm>
            <a:off x="838200" y="317587"/>
            <a:ext cx="10515600" cy="1325563"/>
          </a:xfrm>
        </p:spPr>
        <p:txBody>
          <a:bodyPr/>
          <a:lstStyle/>
          <a:p>
            <a:r>
              <a:rPr lang="fr-FR" dirty="0"/>
              <a:t>2. Directoire pour la catéchèse de 2020</a:t>
            </a:r>
          </a:p>
        </p:txBody>
      </p:sp>
      <p:sp>
        <p:nvSpPr>
          <p:cNvPr id="3" name="Espace réservé du contenu 2">
            <a:extLst>
              <a:ext uri="{FF2B5EF4-FFF2-40B4-BE49-F238E27FC236}">
                <a16:creationId xmlns:a16="http://schemas.microsoft.com/office/drawing/2014/main" id="{EC1DC983-D78F-BB48-8954-9633D42F923A}"/>
              </a:ext>
            </a:extLst>
          </p:cNvPr>
          <p:cNvSpPr>
            <a:spLocks noGrp="1"/>
          </p:cNvSpPr>
          <p:nvPr>
            <p:ph idx="1"/>
          </p:nvPr>
        </p:nvSpPr>
        <p:spPr>
          <a:xfrm>
            <a:off x="838200" y="2005012"/>
            <a:ext cx="10515600" cy="4351338"/>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marL="0" indent="0">
              <a:buNone/>
            </a:pPr>
            <a:endParaRPr lang="fr-FR" dirty="0"/>
          </a:p>
          <a:p>
            <a:pPr marL="0" indent="0">
              <a:buNone/>
            </a:pPr>
            <a:r>
              <a:rPr lang="fr-FR" dirty="0"/>
              <a:t>« </a:t>
            </a:r>
            <a:r>
              <a:rPr lang="fr-BE" dirty="0"/>
              <a:t>La pratique synodale propose des objectifs importants en matière</a:t>
            </a:r>
          </a:p>
          <a:p>
            <a:pPr marL="0" indent="0">
              <a:buNone/>
            </a:pPr>
            <a:r>
              <a:rPr lang="fr-BE" dirty="0"/>
              <a:t>d'évangélisation: elle conduit à discerner ensemble les voies à</a:t>
            </a:r>
          </a:p>
          <a:p>
            <a:pPr marL="0" indent="0">
              <a:buNone/>
            </a:pPr>
            <a:r>
              <a:rPr lang="fr-BE" dirty="0"/>
              <a:t>suivre ; elle amène à agir en synergie avec les dons de chacun;</a:t>
            </a:r>
          </a:p>
          <a:p>
            <a:pPr marL="0" indent="0">
              <a:buNone/>
            </a:pPr>
            <a:r>
              <a:rPr lang="fr-BE" dirty="0"/>
              <a:t>elle contrecarre l'isolement des groupes ou des sujets individuels.</a:t>
            </a:r>
          </a:p>
          <a:p>
            <a:pPr marL="0" indent="0">
              <a:buNone/>
            </a:pPr>
            <a:r>
              <a:rPr lang="fr-BE" dirty="0"/>
              <a:t>« Une Église synodale est une Église de l'écoute, avec</a:t>
            </a:r>
          </a:p>
          <a:p>
            <a:pPr marL="0" indent="0">
              <a:buNone/>
            </a:pPr>
            <a:r>
              <a:rPr lang="fr-BE" dirty="0"/>
              <a:t>la conscience qu'écouter « est plus qu'entendre » » (DC, 289).</a:t>
            </a:r>
          </a:p>
          <a:p>
            <a:pPr marL="0" indent="0">
              <a:buNone/>
            </a:pPr>
            <a:endParaRPr lang="fr-FR" dirty="0"/>
          </a:p>
        </p:txBody>
      </p:sp>
      <p:sp>
        <p:nvSpPr>
          <p:cNvPr id="4" name="Espace réservé du pied de page 3">
            <a:extLst>
              <a:ext uri="{FF2B5EF4-FFF2-40B4-BE49-F238E27FC236}">
                <a16:creationId xmlns:a16="http://schemas.microsoft.com/office/drawing/2014/main" id="{4181FA8F-F813-B24F-ADB6-4FBEC9D7BF4D}"/>
              </a:ext>
            </a:extLst>
          </p:cNvPr>
          <p:cNvSpPr>
            <a:spLocks noGrp="1"/>
          </p:cNvSpPr>
          <p:nvPr>
            <p:ph type="ftr" sz="quarter" idx="11"/>
          </p:nvPr>
        </p:nvSpPr>
        <p:spPr/>
        <p:txBody>
          <a:bodyPr/>
          <a:lstStyle/>
          <a:p>
            <a:r>
              <a:rPr lang="fr-FR"/>
              <a:t>(c) Henri Derroitte, UCLouvain</a:t>
            </a:r>
          </a:p>
        </p:txBody>
      </p:sp>
      <p:sp>
        <p:nvSpPr>
          <p:cNvPr id="5" name="Espace réservé du numéro de diapositive 4">
            <a:extLst>
              <a:ext uri="{FF2B5EF4-FFF2-40B4-BE49-F238E27FC236}">
                <a16:creationId xmlns:a16="http://schemas.microsoft.com/office/drawing/2014/main" id="{B40D0FEA-6BF4-604E-8C59-4BEE5F4F9563}"/>
              </a:ext>
            </a:extLst>
          </p:cNvPr>
          <p:cNvSpPr>
            <a:spLocks noGrp="1"/>
          </p:cNvSpPr>
          <p:nvPr>
            <p:ph type="sldNum" sz="quarter" idx="12"/>
          </p:nvPr>
        </p:nvSpPr>
        <p:spPr/>
        <p:txBody>
          <a:bodyPr/>
          <a:lstStyle/>
          <a:p>
            <a:fld id="{C184F61C-F936-474B-AA57-5D28339A5D7A}" type="slidenum">
              <a:rPr lang="fr-FR" smtClean="0"/>
              <a:t>17</a:t>
            </a:fld>
            <a:endParaRPr lang="fr-FR"/>
          </a:p>
        </p:txBody>
      </p:sp>
      <p:sp>
        <p:nvSpPr>
          <p:cNvPr id="6" name="Rectangle 5">
            <a:extLst>
              <a:ext uri="{FF2B5EF4-FFF2-40B4-BE49-F238E27FC236}">
                <a16:creationId xmlns:a16="http://schemas.microsoft.com/office/drawing/2014/main" id="{483E048C-7FC3-A240-A763-9F1D9F1661D1}"/>
              </a:ext>
            </a:extLst>
          </p:cNvPr>
          <p:cNvSpPr/>
          <p:nvPr/>
        </p:nvSpPr>
        <p:spPr>
          <a:xfrm>
            <a:off x="2700968" y="1345494"/>
            <a:ext cx="6790064" cy="480131"/>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none">
            <a:spAutoFit/>
          </a:bodyPr>
          <a:lstStyle/>
          <a:p>
            <a:pPr lvl="0">
              <a:lnSpc>
                <a:spcPct val="90000"/>
              </a:lnSpc>
              <a:spcBef>
                <a:spcPts val="1000"/>
              </a:spcBef>
            </a:pPr>
            <a:r>
              <a:rPr lang="fr-FR" sz="2800" dirty="0">
                <a:solidFill>
                  <a:prstClr val="black"/>
                </a:solidFill>
              </a:rPr>
              <a:t>Logique synodale, coresponsabilité, synergies</a:t>
            </a:r>
          </a:p>
        </p:txBody>
      </p:sp>
    </p:spTree>
    <p:extLst>
      <p:ext uri="{BB962C8B-B14F-4D97-AF65-F5344CB8AC3E}">
        <p14:creationId xmlns:p14="http://schemas.microsoft.com/office/powerpoint/2010/main" val="16063507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3A68C1-5810-6241-B0E5-2ACC883E72E2}"/>
              </a:ext>
            </a:extLst>
          </p:cNvPr>
          <p:cNvSpPr>
            <a:spLocks noGrp="1"/>
          </p:cNvSpPr>
          <p:nvPr>
            <p:ph type="title"/>
          </p:nvPr>
        </p:nvSpPr>
        <p:spPr/>
        <p:txBody>
          <a:bodyPr/>
          <a:lstStyle/>
          <a:p>
            <a:r>
              <a:rPr lang="fr-FR" dirty="0"/>
              <a:t>2. </a:t>
            </a:r>
            <a:r>
              <a:rPr lang="fr-FR"/>
              <a:t>Directoire pour la catéchèse de 2020</a:t>
            </a:r>
          </a:p>
        </p:txBody>
      </p:sp>
      <p:sp>
        <p:nvSpPr>
          <p:cNvPr id="3" name="Espace réservé du contenu 2">
            <a:extLst>
              <a:ext uri="{FF2B5EF4-FFF2-40B4-BE49-F238E27FC236}">
                <a16:creationId xmlns:a16="http://schemas.microsoft.com/office/drawing/2014/main" id="{EC1DC983-D78F-BB48-8954-9633D42F923A}"/>
              </a:ext>
            </a:extLst>
          </p:cNvPr>
          <p:cNvSpPr>
            <a:spLocks noGrp="1"/>
          </p:cNvSpPr>
          <p:nvPr>
            <p:ph idx="1"/>
          </p:nvPr>
        </p:nvSpPr>
        <p:spPr>
          <a:xfrm>
            <a:off x="838200" y="2141537"/>
            <a:ext cx="10515600" cy="4351338"/>
          </a:xfrm>
        </p:spPr>
        <p:txBody>
          <a:bodyPr>
            <a:normAutofit/>
          </a:bodyPr>
          <a:lstStyle/>
          <a:p>
            <a:pPr marL="0" indent="0">
              <a:buNone/>
            </a:pPr>
            <a:endParaRPr lang="fr-FR" dirty="0"/>
          </a:p>
          <a:p>
            <a:pPr marL="0" indent="0">
              <a:buNone/>
            </a:pPr>
            <a:r>
              <a:rPr lang="fr-BE" dirty="0"/>
              <a:t>La responsabilité concerne tout le monde. « En vertu du baptême reçu, chaque membre du Peuple de Dieu est devenu disciple missionnaire     (cf. Mt 28, 19). Chaque baptisé, quels que soient sa fonction dans l'Église et le niveau d'instruction de sa foi, est un sujet actif de l'évangélisation, et il serait inadéquat de penser à un schéma d'évangélisation utilisé pour des acteurs qualifiés, où le reste du peuple fidèle serait seulement destiné à bénéficier de leurs actions »</a:t>
            </a:r>
          </a:p>
          <a:p>
            <a:pPr marL="0" indent="0">
              <a:buNone/>
            </a:pPr>
            <a:r>
              <a:rPr lang="fr-BE" dirty="0"/>
              <a:t>(DC, 288).</a:t>
            </a:r>
          </a:p>
          <a:p>
            <a:pPr marL="0" indent="0">
              <a:buNone/>
            </a:pPr>
            <a:endParaRPr lang="fr-FR" dirty="0"/>
          </a:p>
        </p:txBody>
      </p:sp>
      <p:sp>
        <p:nvSpPr>
          <p:cNvPr id="4" name="Espace réservé du pied de page 3">
            <a:extLst>
              <a:ext uri="{FF2B5EF4-FFF2-40B4-BE49-F238E27FC236}">
                <a16:creationId xmlns:a16="http://schemas.microsoft.com/office/drawing/2014/main" id="{4181FA8F-F813-B24F-ADB6-4FBEC9D7BF4D}"/>
              </a:ext>
            </a:extLst>
          </p:cNvPr>
          <p:cNvSpPr>
            <a:spLocks noGrp="1"/>
          </p:cNvSpPr>
          <p:nvPr>
            <p:ph type="ftr" sz="quarter" idx="11"/>
          </p:nvPr>
        </p:nvSpPr>
        <p:spPr/>
        <p:txBody>
          <a:bodyPr/>
          <a:lstStyle/>
          <a:p>
            <a:r>
              <a:rPr lang="fr-FR"/>
              <a:t>(c) Henri Derroitte, UCLouvain</a:t>
            </a:r>
          </a:p>
        </p:txBody>
      </p:sp>
      <p:sp>
        <p:nvSpPr>
          <p:cNvPr id="5" name="Espace réservé du numéro de diapositive 4">
            <a:extLst>
              <a:ext uri="{FF2B5EF4-FFF2-40B4-BE49-F238E27FC236}">
                <a16:creationId xmlns:a16="http://schemas.microsoft.com/office/drawing/2014/main" id="{B40D0FEA-6BF4-604E-8C59-4BEE5F4F9563}"/>
              </a:ext>
            </a:extLst>
          </p:cNvPr>
          <p:cNvSpPr>
            <a:spLocks noGrp="1"/>
          </p:cNvSpPr>
          <p:nvPr>
            <p:ph type="sldNum" sz="quarter" idx="12"/>
          </p:nvPr>
        </p:nvSpPr>
        <p:spPr/>
        <p:txBody>
          <a:bodyPr/>
          <a:lstStyle/>
          <a:p>
            <a:fld id="{C184F61C-F936-474B-AA57-5D28339A5D7A}" type="slidenum">
              <a:rPr lang="fr-FR" smtClean="0"/>
              <a:t>18</a:t>
            </a:fld>
            <a:endParaRPr lang="fr-FR"/>
          </a:p>
        </p:txBody>
      </p:sp>
      <p:sp>
        <p:nvSpPr>
          <p:cNvPr id="6" name="ZoneTexte 5">
            <a:extLst>
              <a:ext uri="{FF2B5EF4-FFF2-40B4-BE49-F238E27FC236}">
                <a16:creationId xmlns:a16="http://schemas.microsoft.com/office/drawing/2014/main" id="{2991900B-EA32-B946-B34B-0FC39ABACDE7}"/>
              </a:ext>
            </a:extLst>
          </p:cNvPr>
          <p:cNvSpPr txBox="1"/>
          <p:nvPr/>
        </p:nvSpPr>
        <p:spPr>
          <a:xfrm>
            <a:off x="1192192" y="1516284"/>
            <a:ext cx="9329195" cy="480131"/>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lvl="0">
              <a:lnSpc>
                <a:spcPct val="90000"/>
              </a:lnSpc>
              <a:spcBef>
                <a:spcPts val="1000"/>
              </a:spcBef>
            </a:pPr>
            <a:r>
              <a:rPr lang="fr-FR" sz="2800" dirty="0">
                <a:solidFill>
                  <a:prstClr val="black"/>
                </a:solidFill>
              </a:rPr>
              <a:t>Logique synodale, coresponsabilité, synergies</a:t>
            </a:r>
          </a:p>
        </p:txBody>
      </p:sp>
      <p:pic>
        <p:nvPicPr>
          <p:cNvPr id="2050" name="Picture 2" descr="Disciple-missionnaire : oui, mais c&amp;#39;est quoi ? – Paroisses catholiques  Asnières-Centre">
            <a:extLst>
              <a:ext uri="{FF2B5EF4-FFF2-40B4-BE49-F238E27FC236}">
                <a16:creationId xmlns:a16="http://schemas.microsoft.com/office/drawing/2014/main" id="{170DC462-BAE5-F24F-8F18-3E97EBE12C6A}"/>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rot="1211796">
            <a:off x="8778440" y="868515"/>
            <a:ext cx="3288690" cy="16443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51684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3A68C1-5810-6241-B0E5-2ACC883E72E2}"/>
              </a:ext>
            </a:extLst>
          </p:cNvPr>
          <p:cNvSpPr>
            <a:spLocks noGrp="1"/>
          </p:cNvSpPr>
          <p:nvPr>
            <p:ph type="title"/>
          </p:nvPr>
        </p:nvSpPr>
        <p:spPr/>
        <p:txBody>
          <a:bodyPr/>
          <a:lstStyle/>
          <a:p>
            <a:r>
              <a:rPr lang="fr-FR" dirty="0"/>
              <a:t>2. </a:t>
            </a:r>
            <a:r>
              <a:rPr lang="fr-FR"/>
              <a:t>Directoire pour la catéchèse de 2020</a:t>
            </a:r>
          </a:p>
        </p:txBody>
      </p:sp>
      <p:sp>
        <p:nvSpPr>
          <p:cNvPr id="3" name="Espace réservé du contenu 2">
            <a:extLst>
              <a:ext uri="{FF2B5EF4-FFF2-40B4-BE49-F238E27FC236}">
                <a16:creationId xmlns:a16="http://schemas.microsoft.com/office/drawing/2014/main" id="{EC1DC983-D78F-BB48-8954-9633D42F923A}"/>
              </a:ext>
            </a:extLst>
          </p:cNvPr>
          <p:cNvSpPr>
            <a:spLocks noGrp="1"/>
          </p:cNvSpPr>
          <p:nvPr>
            <p:ph idx="1"/>
          </p:nvPr>
        </p:nvSpPr>
        <p:spPr>
          <a:xfrm>
            <a:off x="282615" y="2207590"/>
            <a:ext cx="9000281" cy="3915418"/>
          </a:xfrm>
        </p:spPr>
        <p:style>
          <a:lnRef idx="2">
            <a:schemeClr val="accent1">
              <a:shade val="50000"/>
            </a:schemeClr>
          </a:lnRef>
          <a:fillRef idx="1">
            <a:schemeClr val="accent1"/>
          </a:fillRef>
          <a:effectRef idx="0">
            <a:schemeClr val="accent1"/>
          </a:effectRef>
          <a:fontRef idx="minor">
            <a:schemeClr val="lt1"/>
          </a:fontRef>
        </p:style>
        <p:txBody>
          <a:bodyPr>
            <a:normAutofit fontScale="92500" lnSpcReduction="20000"/>
          </a:bodyPr>
          <a:lstStyle/>
          <a:p>
            <a:pPr marL="0" indent="0">
              <a:buNone/>
            </a:pPr>
            <a:r>
              <a:rPr lang="fr-FR" dirty="0"/>
              <a:t>DC n° 263: « </a:t>
            </a:r>
            <a:r>
              <a:rPr lang="fr-BE" dirty="0"/>
              <a:t> Dans la catéchèse avec les adultes, la figure du catéchiste est décisive ; il se présente </a:t>
            </a:r>
            <a:r>
              <a:rPr lang="fr-BE" dirty="0">
                <a:solidFill>
                  <a:srgbClr val="FF85FF"/>
                </a:solidFill>
              </a:rPr>
              <a:t>comme un accompagnateur </a:t>
            </a:r>
            <a:r>
              <a:rPr lang="fr-BE" dirty="0"/>
              <a:t>et, en même temps, </a:t>
            </a:r>
            <a:r>
              <a:rPr lang="fr-BE" dirty="0">
                <a:solidFill>
                  <a:srgbClr val="FF85FF"/>
                </a:solidFill>
              </a:rPr>
              <a:t>comme un éducateur</a:t>
            </a:r>
            <a:r>
              <a:rPr lang="fr-BE" dirty="0">
                <a:solidFill>
                  <a:srgbClr val="FF0000"/>
                </a:solidFill>
              </a:rPr>
              <a:t> </a:t>
            </a:r>
            <a:r>
              <a:rPr lang="fr-BE" dirty="0"/>
              <a:t>capable de les soutenir également dans les processus de croissance personnelle. Il est donc  important que les catéchistes d'adultes soient soigneusement choisis et qualifiés pour exercer ce ministère délicat grâce à une formation spécifique ».</a:t>
            </a:r>
          </a:p>
          <a:p>
            <a:pPr marL="0" indent="0">
              <a:buNone/>
            </a:pPr>
            <a:endParaRPr lang="fr-BE" dirty="0"/>
          </a:p>
          <a:p>
            <a:pPr marL="0" indent="0">
              <a:buNone/>
            </a:pPr>
            <a:r>
              <a:rPr lang="fr-BE" dirty="0"/>
              <a:t>DC n° 425: « préparer une offre de formation qui réponde </a:t>
            </a:r>
            <a:r>
              <a:rPr lang="fr-BE" dirty="0">
                <a:solidFill>
                  <a:srgbClr val="FF85FF"/>
                </a:solidFill>
              </a:rPr>
              <a:t>aux dimensions de l'être, du savoir être avec, du savoir, du  savoir-faire</a:t>
            </a:r>
            <a:r>
              <a:rPr lang="fr-BE" dirty="0"/>
              <a:t>, en évitant de mettre indûment l'accent sur ·une seule dimension au détriment des autres </a:t>
            </a:r>
          </a:p>
          <a:p>
            <a:endParaRPr lang="fr-BE" dirty="0"/>
          </a:p>
          <a:p>
            <a:pPr marL="0" indent="0">
              <a:buNone/>
            </a:pPr>
            <a:endParaRPr lang="fr-FR" dirty="0"/>
          </a:p>
        </p:txBody>
      </p:sp>
      <p:sp>
        <p:nvSpPr>
          <p:cNvPr id="4" name="Espace réservé du pied de page 3">
            <a:extLst>
              <a:ext uri="{FF2B5EF4-FFF2-40B4-BE49-F238E27FC236}">
                <a16:creationId xmlns:a16="http://schemas.microsoft.com/office/drawing/2014/main" id="{4181FA8F-F813-B24F-ADB6-4FBEC9D7BF4D}"/>
              </a:ext>
            </a:extLst>
          </p:cNvPr>
          <p:cNvSpPr>
            <a:spLocks noGrp="1"/>
          </p:cNvSpPr>
          <p:nvPr>
            <p:ph type="ftr" sz="quarter" idx="11"/>
          </p:nvPr>
        </p:nvSpPr>
        <p:spPr/>
        <p:txBody>
          <a:bodyPr/>
          <a:lstStyle/>
          <a:p>
            <a:r>
              <a:rPr lang="fr-FR"/>
              <a:t>(c) Henri Derroitte, UCLouvain</a:t>
            </a:r>
          </a:p>
        </p:txBody>
      </p:sp>
      <p:sp>
        <p:nvSpPr>
          <p:cNvPr id="5" name="Espace réservé du numéro de diapositive 4">
            <a:extLst>
              <a:ext uri="{FF2B5EF4-FFF2-40B4-BE49-F238E27FC236}">
                <a16:creationId xmlns:a16="http://schemas.microsoft.com/office/drawing/2014/main" id="{B40D0FEA-6BF4-604E-8C59-4BEE5F4F9563}"/>
              </a:ext>
            </a:extLst>
          </p:cNvPr>
          <p:cNvSpPr>
            <a:spLocks noGrp="1"/>
          </p:cNvSpPr>
          <p:nvPr>
            <p:ph type="sldNum" sz="quarter" idx="12"/>
          </p:nvPr>
        </p:nvSpPr>
        <p:spPr/>
        <p:txBody>
          <a:bodyPr/>
          <a:lstStyle/>
          <a:p>
            <a:fld id="{C184F61C-F936-474B-AA57-5D28339A5D7A}" type="slidenum">
              <a:rPr lang="fr-FR" smtClean="0"/>
              <a:t>19</a:t>
            </a:fld>
            <a:endParaRPr lang="fr-FR"/>
          </a:p>
        </p:txBody>
      </p:sp>
      <p:sp>
        <p:nvSpPr>
          <p:cNvPr id="6" name="ZoneTexte 5">
            <a:extLst>
              <a:ext uri="{FF2B5EF4-FFF2-40B4-BE49-F238E27FC236}">
                <a16:creationId xmlns:a16="http://schemas.microsoft.com/office/drawing/2014/main" id="{63809CB3-213C-F04C-A4EB-02CF7AB7E949}"/>
              </a:ext>
            </a:extLst>
          </p:cNvPr>
          <p:cNvSpPr txBox="1"/>
          <p:nvPr/>
        </p:nvSpPr>
        <p:spPr>
          <a:xfrm>
            <a:off x="1345074" y="1459855"/>
            <a:ext cx="6875362" cy="46166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fr-FR" sz="2400" dirty="0"/>
              <a:t>Besoins de formation, besoins de décloisonnement</a:t>
            </a:r>
          </a:p>
        </p:txBody>
      </p:sp>
      <p:pic>
        <p:nvPicPr>
          <p:cNvPr id="8" name="Image 7">
            <a:extLst>
              <a:ext uri="{FF2B5EF4-FFF2-40B4-BE49-F238E27FC236}">
                <a16:creationId xmlns:a16="http://schemas.microsoft.com/office/drawing/2014/main" id="{E35538DE-3458-1347-B0BF-E9F08D6437C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9384864" y="2400169"/>
            <a:ext cx="2297011" cy="3246699"/>
          </a:xfrm>
          <a:prstGeom prst="rect">
            <a:avLst/>
          </a:prstGeom>
        </p:spPr>
      </p:pic>
    </p:spTree>
    <p:extLst>
      <p:ext uri="{BB962C8B-B14F-4D97-AF65-F5344CB8AC3E}">
        <p14:creationId xmlns:p14="http://schemas.microsoft.com/office/powerpoint/2010/main" val="2189298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6A545C6-C9BD-1040-BC11-8948E5B678E7}"/>
              </a:ext>
            </a:extLst>
          </p:cNvPr>
          <p:cNvSpPr>
            <a:spLocks noGrp="1"/>
          </p:cNvSpPr>
          <p:nvPr>
            <p:ph type="title"/>
          </p:nvPr>
        </p:nvSpPr>
        <p:spPr/>
        <p:txBody>
          <a:bodyPr/>
          <a:lstStyle/>
          <a:p>
            <a:r>
              <a:rPr lang="fr-FR" dirty="0"/>
              <a:t>Plan de la 2</a:t>
            </a:r>
            <a:r>
              <a:rPr lang="fr-FR" baseline="30000" dirty="0"/>
              <a:t>e</a:t>
            </a:r>
            <a:r>
              <a:rPr lang="fr-FR" dirty="0"/>
              <a:t> intervention</a:t>
            </a:r>
          </a:p>
        </p:txBody>
      </p:sp>
      <p:graphicFrame>
        <p:nvGraphicFramePr>
          <p:cNvPr id="5" name="Tableau 5">
            <a:extLst>
              <a:ext uri="{FF2B5EF4-FFF2-40B4-BE49-F238E27FC236}">
                <a16:creationId xmlns:a16="http://schemas.microsoft.com/office/drawing/2014/main" id="{9F0ADD23-E417-1043-AF0E-899E212CACF8}"/>
              </a:ext>
            </a:extLst>
          </p:cNvPr>
          <p:cNvGraphicFramePr>
            <a:graphicFrameLocks noGrp="1"/>
          </p:cNvGraphicFramePr>
          <p:nvPr>
            <p:ph idx="1"/>
            <p:extLst>
              <p:ext uri="{D42A27DB-BD31-4B8C-83A1-F6EECF244321}">
                <p14:modId xmlns:p14="http://schemas.microsoft.com/office/powerpoint/2010/main" val="1231815758"/>
              </p:ext>
            </p:extLst>
          </p:nvPr>
        </p:nvGraphicFramePr>
        <p:xfrm>
          <a:off x="2141917" y="1822339"/>
          <a:ext cx="6847703" cy="1742440"/>
        </p:xfrm>
        <a:graphic>
          <a:graphicData uri="http://schemas.openxmlformats.org/drawingml/2006/table">
            <a:tbl>
              <a:tblPr firstRow="1" bandRow="1">
                <a:tableStyleId>{5C22544A-7EE6-4342-B048-85BDC9FD1C3A}</a:tableStyleId>
              </a:tblPr>
              <a:tblGrid>
                <a:gridCol w="1570439">
                  <a:extLst>
                    <a:ext uri="{9D8B030D-6E8A-4147-A177-3AD203B41FA5}">
                      <a16:colId xmlns:a16="http://schemas.microsoft.com/office/drawing/2014/main" val="4227834986"/>
                    </a:ext>
                  </a:extLst>
                </a:gridCol>
                <a:gridCol w="5277264">
                  <a:extLst>
                    <a:ext uri="{9D8B030D-6E8A-4147-A177-3AD203B41FA5}">
                      <a16:colId xmlns:a16="http://schemas.microsoft.com/office/drawing/2014/main" val="1766473771"/>
                    </a:ext>
                  </a:extLst>
                </a:gridCol>
              </a:tblGrid>
              <a:tr h="370840">
                <a:tc gridSpan="2">
                  <a:txBody>
                    <a:bodyPr/>
                    <a:lstStyle/>
                    <a:p>
                      <a:pPr algn="ctr"/>
                      <a:r>
                        <a:rPr lang="fr-FR" dirty="0"/>
                        <a:t>Plan de l’exposé</a:t>
                      </a:r>
                    </a:p>
                  </a:txBody>
                  <a:tcPr/>
                </a:tc>
                <a:tc hMerge="1">
                  <a:txBody>
                    <a:bodyPr/>
                    <a:lstStyle/>
                    <a:p>
                      <a:pPr algn="ctr"/>
                      <a:endParaRPr lang="fr-FR" dirty="0"/>
                    </a:p>
                  </a:txBody>
                  <a:tcPr/>
                </a:tc>
                <a:extLst>
                  <a:ext uri="{0D108BD9-81ED-4DB2-BD59-A6C34878D82A}">
                    <a16:rowId xmlns:a16="http://schemas.microsoft.com/office/drawing/2014/main" val="1035463964"/>
                  </a:ext>
                </a:extLst>
              </a:tr>
              <a:tr h="370840">
                <a:tc>
                  <a:txBody>
                    <a:bodyPr/>
                    <a:lstStyle/>
                    <a:p>
                      <a:pPr algn="ctr"/>
                      <a:r>
                        <a:rPr lang="fr-FR" sz="2400" dirty="0"/>
                        <a:t>1</a:t>
                      </a:r>
                    </a:p>
                  </a:txBody>
                  <a:tcPr/>
                </a:tc>
                <a:tc>
                  <a:txBody>
                    <a:bodyPr/>
                    <a:lstStyle/>
                    <a:p>
                      <a:pPr algn="ctr"/>
                      <a:r>
                        <a:rPr lang="fr-FR" sz="2400" dirty="0"/>
                        <a:t>Amoris Laetitia</a:t>
                      </a:r>
                    </a:p>
                  </a:txBody>
                  <a:tcPr/>
                </a:tc>
                <a:extLst>
                  <a:ext uri="{0D108BD9-81ED-4DB2-BD59-A6C34878D82A}">
                    <a16:rowId xmlns:a16="http://schemas.microsoft.com/office/drawing/2014/main" val="487874699"/>
                  </a:ext>
                </a:extLst>
              </a:tr>
              <a:tr h="370840">
                <a:tc>
                  <a:txBody>
                    <a:bodyPr/>
                    <a:lstStyle/>
                    <a:p>
                      <a:pPr algn="ctr"/>
                      <a:r>
                        <a:rPr lang="fr-FR" sz="2400" dirty="0"/>
                        <a:t>2</a:t>
                      </a:r>
                    </a:p>
                  </a:txBody>
                  <a:tcPr/>
                </a:tc>
                <a:tc>
                  <a:txBody>
                    <a:bodyPr/>
                    <a:lstStyle/>
                    <a:p>
                      <a:pPr algn="ctr"/>
                      <a:r>
                        <a:rPr lang="fr-FR" sz="2400" dirty="0"/>
                        <a:t>Directoire pour la catéchèse de 2020</a:t>
                      </a:r>
                    </a:p>
                  </a:txBody>
                  <a:tcPr/>
                </a:tc>
                <a:extLst>
                  <a:ext uri="{0D108BD9-81ED-4DB2-BD59-A6C34878D82A}">
                    <a16:rowId xmlns:a16="http://schemas.microsoft.com/office/drawing/2014/main" val="533162087"/>
                  </a:ext>
                </a:extLst>
              </a:tr>
              <a:tr h="370840">
                <a:tc>
                  <a:txBody>
                    <a:bodyPr/>
                    <a:lstStyle/>
                    <a:p>
                      <a:pPr algn="ctr"/>
                      <a:r>
                        <a:rPr lang="fr-FR" sz="2400" dirty="0"/>
                        <a:t>3</a:t>
                      </a:r>
                    </a:p>
                  </a:txBody>
                  <a:tcPr/>
                </a:tc>
                <a:tc>
                  <a:txBody>
                    <a:bodyPr/>
                    <a:lstStyle/>
                    <a:p>
                      <a:pPr algn="ctr"/>
                      <a:r>
                        <a:rPr lang="fr-FR" sz="2400" dirty="0"/>
                        <a:t>Des questions pour ouvrir la discussion</a:t>
                      </a:r>
                    </a:p>
                  </a:txBody>
                  <a:tcPr/>
                </a:tc>
                <a:extLst>
                  <a:ext uri="{0D108BD9-81ED-4DB2-BD59-A6C34878D82A}">
                    <a16:rowId xmlns:a16="http://schemas.microsoft.com/office/drawing/2014/main" val="3182572757"/>
                  </a:ext>
                </a:extLst>
              </a:tr>
            </a:tbl>
          </a:graphicData>
        </a:graphic>
      </p:graphicFrame>
      <p:sp>
        <p:nvSpPr>
          <p:cNvPr id="6" name="Espace réservé du numéro de diapositive 5">
            <a:extLst>
              <a:ext uri="{FF2B5EF4-FFF2-40B4-BE49-F238E27FC236}">
                <a16:creationId xmlns:a16="http://schemas.microsoft.com/office/drawing/2014/main" id="{7129F4E5-6566-A548-BD99-0B7383869AE8}"/>
              </a:ext>
            </a:extLst>
          </p:cNvPr>
          <p:cNvSpPr>
            <a:spLocks noGrp="1"/>
          </p:cNvSpPr>
          <p:nvPr>
            <p:ph type="sldNum" sz="quarter" idx="12"/>
          </p:nvPr>
        </p:nvSpPr>
        <p:spPr/>
        <p:txBody>
          <a:bodyPr/>
          <a:lstStyle/>
          <a:p>
            <a:fld id="{A0E2BBFF-5ECD-1B4C-A203-29DE109AC4A2}" type="slidenum">
              <a:rPr lang="fr-FR" smtClean="0"/>
              <a:t>2</a:t>
            </a:fld>
            <a:endParaRPr lang="fr-FR"/>
          </a:p>
        </p:txBody>
      </p:sp>
      <p:sp>
        <p:nvSpPr>
          <p:cNvPr id="7" name="Espace réservé du pied de page 6">
            <a:extLst>
              <a:ext uri="{FF2B5EF4-FFF2-40B4-BE49-F238E27FC236}">
                <a16:creationId xmlns:a16="http://schemas.microsoft.com/office/drawing/2014/main" id="{B526770E-5226-094A-B81C-2DC9AAC94685}"/>
              </a:ext>
            </a:extLst>
          </p:cNvPr>
          <p:cNvSpPr>
            <a:spLocks noGrp="1"/>
          </p:cNvSpPr>
          <p:nvPr>
            <p:ph type="ftr" sz="quarter" idx="11"/>
          </p:nvPr>
        </p:nvSpPr>
        <p:spPr/>
        <p:txBody>
          <a:bodyPr/>
          <a:lstStyle/>
          <a:p>
            <a:r>
              <a:rPr lang="fr-FR"/>
              <a:t>(c) Henri Derroitte, UCLouvain</a:t>
            </a:r>
          </a:p>
        </p:txBody>
      </p:sp>
      <p:pic>
        <p:nvPicPr>
          <p:cNvPr id="4" name="Image 3">
            <a:extLst>
              <a:ext uri="{FF2B5EF4-FFF2-40B4-BE49-F238E27FC236}">
                <a16:creationId xmlns:a16="http://schemas.microsoft.com/office/drawing/2014/main" id="{BC0C66CE-354B-674D-BDC9-D6F7970035D6}"/>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4242586" y="3771949"/>
            <a:ext cx="3340760" cy="2377231"/>
          </a:xfrm>
          <a:prstGeom prst="rect">
            <a:avLst/>
          </a:prstGeom>
        </p:spPr>
      </p:pic>
    </p:spTree>
    <p:extLst>
      <p:ext uri="{BB962C8B-B14F-4D97-AF65-F5344CB8AC3E}">
        <p14:creationId xmlns:p14="http://schemas.microsoft.com/office/powerpoint/2010/main" val="17214598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72A5DDC-E776-EE4A-A6E5-7CBCD9438A1F}"/>
              </a:ext>
            </a:extLst>
          </p:cNvPr>
          <p:cNvSpPr>
            <a:spLocks noGrp="1"/>
          </p:cNvSpPr>
          <p:nvPr>
            <p:ph type="title"/>
          </p:nvPr>
        </p:nvSpPr>
        <p:spPr/>
        <p:txBody>
          <a:bodyPr/>
          <a:lstStyle/>
          <a:p>
            <a:r>
              <a:rPr lang="fr-FR" dirty="0"/>
              <a:t>3. Des questions pour ouvrir la discussion</a:t>
            </a:r>
          </a:p>
        </p:txBody>
      </p:sp>
      <p:pic>
        <p:nvPicPr>
          <p:cNvPr id="7" name="Espace réservé du contenu 6">
            <a:extLst>
              <a:ext uri="{FF2B5EF4-FFF2-40B4-BE49-F238E27FC236}">
                <a16:creationId xmlns:a16="http://schemas.microsoft.com/office/drawing/2014/main" id="{DACB5867-C319-DA4A-A418-2499CA6AB144}"/>
              </a:ext>
            </a:extLst>
          </p:cNvPr>
          <p:cNvPicPr>
            <a:picLocks noGrp="1" noChangeAspect="1"/>
          </p:cNvPicPr>
          <p:nvPr>
            <p:ph idx="1"/>
          </p:nvPr>
        </p:nvPicPr>
        <p:blipFill>
          <a:blip r:embed="rId2" cstate="print">
            <a:extLst>
              <a:ext uri="{28A0092B-C50C-407E-A947-70E740481C1C}">
                <a14:useLocalDpi xmlns:a14="http://schemas.microsoft.com/office/drawing/2010/main"/>
              </a:ext>
            </a:extLst>
          </a:blip>
          <a:stretch>
            <a:fillRect/>
          </a:stretch>
        </p:blipFill>
        <p:spPr>
          <a:xfrm>
            <a:off x="449104" y="1920875"/>
            <a:ext cx="4238783" cy="3016250"/>
          </a:xfrm>
        </p:spPr>
      </p:pic>
      <p:sp>
        <p:nvSpPr>
          <p:cNvPr id="4" name="Espace réservé du pied de page 3">
            <a:extLst>
              <a:ext uri="{FF2B5EF4-FFF2-40B4-BE49-F238E27FC236}">
                <a16:creationId xmlns:a16="http://schemas.microsoft.com/office/drawing/2014/main" id="{3AD6EC3B-D278-5B40-8C5F-2204BC6C449F}"/>
              </a:ext>
            </a:extLst>
          </p:cNvPr>
          <p:cNvSpPr>
            <a:spLocks noGrp="1"/>
          </p:cNvSpPr>
          <p:nvPr>
            <p:ph type="ftr" sz="quarter" idx="11"/>
          </p:nvPr>
        </p:nvSpPr>
        <p:spPr/>
        <p:txBody>
          <a:bodyPr/>
          <a:lstStyle/>
          <a:p>
            <a:r>
              <a:rPr lang="fr-FR"/>
              <a:t>(c) Henri Derroitte, UCLouvain</a:t>
            </a:r>
          </a:p>
        </p:txBody>
      </p:sp>
      <p:sp>
        <p:nvSpPr>
          <p:cNvPr id="5" name="Espace réservé du numéro de diapositive 4">
            <a:extLst>
              <a:ext uri="{FF2B5EF4-FFF2-40B4-BE49-F238E27FC236}">
                <a16:creationId xmlns:a16="http://schemas.microsoft.com/office/drawing/2014/main" id="{04D872BA-7BD2-C548-8BF5-448882685905}"/>
              </a:ext>
            </a:extLst>
          </p:cNvPr>
          <p:cNvSpPr>
            <a:spLocks noGrp="1"/>
          </p:cNvSpPr>
          <p:nvPr>
            <p:ph type="sldNum" sz="quarter" idx="12"/>
          </p:nvPr>
        </p:nvSpPr>
        <p:spPr/>
        <p:txBody>
          <a:bodyPr/>
          <a:lstStyle/>
          <a:p>
            <a:fld id="{A0E2BBFF-5ECD-1B4C-A203-29DE109AC4A2}" type="slidenum">
              <a:rPr lang="fr-FR" smtClean="0"/>
              <a:t>20</a:t>
            </a:fld>
            <a:endParaRPr lang="fr-FR"/>
          </a:p>
        </p:txBody>
      </p:sp>
      <p:sp>
        <p:nvSpPr>
          <p:cNvPr id="8" name="ZoneTexte 7">
            <a:extLst>
              <a:ext uri="{FF2B5EF4-FFF2-40B4-BE49-F238E27FC236}">
                <a16:creationId xmlns:a16="http://schemas.microsoft.com/office/drawing/2014/main" id="{DB5E2B49-1BE9-BD48-881A-75C0791B69E2}"/>
              </a:ext>
            </a:extLst>
          </p:cNvPr>
          <p:cNvSpPr txBox="1"/>
          <p:nvPr/>
        </p:nvSpPr>
        <p:spPr>
          <a:xfrm>
            <a:off x="5116010" y="1828800"/>
            <a:ext cx="6412375" cy="4801314"/>
          </a:xfrm>
          <a:prstGeom prst="rect">
            <a:avLst/>
          </a:prstGeom>
          <a:noFill/>
        </p:spPr>
        <p:txBody>
          <a:bodyPr wrap="square" rtlCol="0">
            <a:spAutoFit/>
          </a:bodyPr>
          <a:lstStyle/>
          <a:p>
            <a:r>
              <a:rPr lang="fr-FR" dirty="0">
                <a:highlight>
                  <a:srgbClr val="FFFF00"/>
                </a:highlight>
              </a:rPr>
              <a:t>Quelques propositions – au choix !!! -  pour lancer la discussion:</a:t>
            </a:r>
          </a:p>
          <a:p>
            <a:endParaRPr lang="fr-FR" dirty="0"/>
          </a:p>
          <a:p>
            <a:pPr marL="342900" indent="-342900">
              <a:buFont typeface="+mj-lt"/>
              <a:buAutoNum type="arabicPeriod"/>
            </a:pPr>
            <a:r>
              <a:rPr lang="fr-FR" dirty="0"/>
              <a:t>Chances et limites d’un plus grand décloisonnement entre catéchèse et pastorale familiale;</a:t>
            </a:r>
          </a:p>
          <a:p>
            <a:pPr marL="342900" indent="-342900">
              <a:buFont typeface="+mj-lt"/>
              <a:buAutoNum type="arabicPeriod"/>
            </a:pPr>
            <a:r>
              <a:rPr lang="fr-FR" dirty="0"/>
              <a:t>Relevé de laboratoires de bonnes pratiques, recueil de bonnes expériences dans le binôme famille et catéchèse;</a:t>
            </a:r>
          </a:p>
          <a:p>
            <a:pPr marL="342900" indent="-342900">
              <a:buFont typeface="+mj-lt"/>
              <a:buAutoNum type="arabicPeriod"/>
            </a:pPr>
            <a:r>
              <a:rPr lang="fr-FR" dirty="0"/>
              <a:t>Quelles qualités communes en catéchèse d’adultes et en rencontres avec des couples (fiancés, équipe de foyers, familles meurtries, …);</a:t>
            </a:r>
          </a:p>
          <a:p>
            <a:pPr marL="342900" indent="-342900">
              <a:buFont typeface="+mj-lt"/>
              <a:buAutoNum type="arabicPeriod"/>
            </a:pPr>
            <a:r>
              <a:rPr lang="fr-FR" dirty="0"/>
              <a:t>Que « les communautés ecclésiales organisent les temps et les espaces de la pastorale </a:t>
            </a:r>
            <a:r>
              <a:rPr lang="fr-FR" u="sng" dirty="0"/>
              <a:t>à la mesure de la famille</a:t>
            </a:r>
            <a:r>
              <a:rPr lang="fr-FR" dirty="0"/>
              <a:t>  » (synode de 2015) : Ca veut dire quoi? C’est possible? Avec qui, grâce à qui?;</a:t>
            </a:r>
          </a:p>
          <a:p>
            <a:pPr marL="342900" indent="-342900">
              <a:buFont typeface="+mj-lt"/>
              <a:buAutoNum type="arabicPeriod"/>
            </a:pPr>
            <a:r>
              <a:rPr lang="fr-FR" dirty="0"/>
              <a:t>Donner plus d’exemples de catéchèse DANS, AVEC et DE la famille…</a:t>
            </a:r>
          </a:p>
          <a:p>
            <a:pPr marL="285750" indent="-285750">
              <a:buFontTx/>
              <a:buChar char="-"/>
            </a:pPr>
            <a:endParaRPr lang="fr-FR" dirty="0"/>
          </a:p>
          <a:p>
            <a:pPr marL="285750" indent="-285750">
              <a:buFontTx/>
              <a:buChar char="-"/>
            </a:pPr>
            <a:endParaRPr lang="fr-FR" dirty="0"/>
          </a:p>
        </p:txBody>
      </p:sp>
    </p:spTree>
    <p:extLst>
      <p:ext uri="{BB962C8B-B14F-4D97-AF65-F5344CB8AC3E}">
        <p14:creationId xmlns:p14="http://schemas.microsoft.com/office/powerpoint/2010/main" val="14802280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4DEC45C-E9C7-5E4A-BA3B-46AC8E41D218}"/>
              </a:ext>
            </a:extLst>
          </p:cNvPr>
          <p:cNvSpPr>
            <a:spLocks noGrp="1"/>
          </p:cNvSpPr>
          <p:nvPr>
            <p:ph type="title"/>
          </p:nvPr>
        </p:nvSpPr>
        <p:spPr/>
        <p:txBody>
          <a:bodyPr/>
          <a:lstStyle/>
          <a:p>
            <a:r>
              <a:rPr lang="fr-FR" dirty="0"/>
              <a:t>1. Amoris Laetitia</a:t>
            </a:r>
          </a:p>
        </p:txBody>
      </p:sp>
      <p:sp>
        <p:nvSpPr>
          <p:cNvPr id="3" name="Espace réservé du contenu 2">
            <a:extLst>
              <a:ext uri="{FF2B5EF4-FFF2-40B4-BE49-F238E27FC236}">
                <a16:creationId xmlns:a16="http://schemas.microsoft.com/office/drawing/2014/main" id="{79779CE7-1CA2-C240-9E3E-229D78E3212D}"/>
              </a:ext>
            </a:extLst>
          </p:cNvPr>
          <p:cNvSpPr>
            <a:spLocks noGrp="1"/>
          </p:cNvSpPr>
          <p:nvPr>
            <p:ph idx="1"/>
          </p:nvPr>
        </p:nvSpPr>
        <p:spPr/>
        <p:txBody>
          <a:bodyPr>
            <a:normAutofit/>
          </a:bodyPr>
          <a:lstStyle/>
          <a:p>
            <a:pPr marL="0" indent="0">
              <a:buNone/>
            </a:pPr>
            <a:endParaRPr lang="fr-BE" dirty="0"/>
          </a:p>
          <a:p>
            <a:pPr marL="0" indent="0">
              <a:buNone/>
            </a:pPr>
            <a:endParaRPr lang="fr-BE" dirty="0"/>
          </a:p>
          <a:p>
            <a:pPr marL="0" indent="0">
              <a:buNone/>
            </a:pPr>
            <a:endParaRPr lang="fr-BE" dirty="0"/>
          </a:p>
          <a:p>
            <a:pPr marL="0" indent="0">
              <a:buNone/>
            </a:pPr>
            <a:r>
              <a:rPr lang="fr-BE" dirty="0"/>
              <a:t>La philosophe Marguerite Léna écrit : l’éducation « sous-tend la totalité de l’Exhortation et en propose une clé de lecture pertinente, même si elle n’a pas été celle que les médias ont privilégiée».</a:t>
            </a:r>
            <a:r>
              <a:rPr lang="fr-BE" dirty="0">
                <a:effectLst/>
              </a:rPr>
              <a:t> </a:t>
            </a:r>
          </a:p>
          <a:p>
            <a:pPr marL="0" indent="0">
              <a:buNone/>
            </a:pPr>
            <a:r>
              <a:rPr lang="fr-BE" sz="1400" dirty="0">
                <a:effectLst/>
              </a:rPr>
              <a:t>(</a:t>
            </a:r>
            <a:r>
              <a:rPr lang="fr-BE" sz="1400" dirty="0"/>
              <a:t>Marguerite </a:t>
            </a:r>
            <a:r>
              <a:rPr lang="fr-BE" sz="1400" cap="small" dirty="0"/>
              <a:t>Lena,</a:t>
            </a:r>
            <a:r>
              <a:rPr lang="fr-BE" sz="1400" dirty="0"/>
              <a:t> </a:t>
            </a:r>
            <a:r>
              <a:rPr lang="fr-BE" sz="1400" i="1" dirty="0"/>
              <a:t>Un acte d’amour: l’éducation dans Amoris Laetitia</a:t>
            </a:r>
            <a:r>
              <a:rPr lang="fr-BE" sz="1400" dirty="0"/>
              <a:t>, coll. « Collège des Bernardins -  L’exhortation apostolique </a:t>
            </a:r>
            <a:r>
              <a:rPr lang="fr-BE" sz="1400" i="1" dirty="0"/>
              <a:t>Amoris Laetitia</a:t>
            </a:r>
            <a:r>
              <a:rPr lang="fr-BE" sz="1400" dirty="0"/>
              <a:t> commentée », Paris, Parole et Silence, 2016, p. 20).</a:t>
            </a:r>
          </a:p>
          <a:p>
            <a:pPr marL="0" indent="0">
              <a:buNone/>
            </a:pPr>
            <a:endParaRPr lang="fr-BE" sz="1400" dirty="0"/>
          </a:p>
          <a:p>
            <a:pPr marL="0" indent="0">
              <a:buNone/>
            </a:pPr>
            <a:endParaRPr lang="fr-BE" sz="1400" dirty="0"/>
          </a:p>
          <a:p>
            <a:pPr marL="0" indent="0">
              <a:buNone/>
            </a:pPr>
            <a:endParaRPr lang="fr-FR" dirty="0"/>
          </a:p>
        </p:txBody>
      </p:sp>
      <p:sp>
        <p:nvSpPr>
          <p:cNvPr id="4" name="ZoneTexte 3">
            <a:extLst>
              <a:ext uri="{FF2B5EF4-FFF2-40B4-BE49-F238E27FC236}">
                <a16:creationId xmlns:a16="http://schemas.microsoft.com/office/drawing/2014/main" id="{7C750F21-060B-9246-8401-1FDB22DE7618}"/>
              </a:ext>
            </a:extLst>
          </p:cNvPr>
          <p:cNvSpPr txBox="1"/>
          <p:nvPr/>
        </p:nvSpPr>
        <p:spPr>
          <a:xfrm>
            <a:off x="4258850" y="1963085"/>
            <a:ext cx="2855934"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fr-FR" dirty="0">
                <a:solidFill>
                  <a:schemeClr val="accent1">
                    <a:lumMod val="75000"/>
                  </a:schemeClr>
                </a:solidFill>
              </a:rPr>
              <a:t>Mise en perspective</a:t>
            </a:r>
          </a:p>
        </p:txBody>
      </p:sp>
      <p:sp>
        <p:nvSpPr>
          <p:cNvPr id="5" name="Espace réservé du pied de page 4">
            <a:extLst>
              <a:ext uri="{FF2B5EF4-FFF2-40B4-BE49-F238E27FC236}">
                <a16:creationId xmlns:a16="http://schemas.microsoft.com/office/drawing/2014/main" id="{6E17DD7F-0283-C245-8928-1E851A9174C9}"/>
              </a:ext>
            </a:extLst>
          </p:cNvPr>
          <p:cNvSpPr>
            <a:spLocks noGrp="1"/>
          </p:cNvSpPr>
          <p:nvPr>
            <p:ph type="ftr" sz="quarter" idx="11"/>
          </p:nvPr>
        </p:nvSpPr>
        <p:spPr/>
        <p:txBody>
          <a:bodyPr/>
          <a:lstStyle/>
          <a:p>
            <a:r>
              <a:rPr lang="fr-FR"/>
              <a:t>(c) Henri Derroitte, UCLouvain</a:t>
            </a:r>
          </a:p>
        </p:txBody>
      </p:sp>
      <p:sp>
        <p:nvSpPr>
          <p:cNvPr id="6" name="Espace réservé du numéro de diapositive 5">
            <a:extLst>
              <a:ext uri="{FF2B5EF4-FFF2-40B4-BE49-F238E27FC236}">
                <a16:creationId xmlns:a16="http://schemas.microsoft.com/office/drawing/2014/main" id="{C174DF84-2BAE-8144-A56D-C5D65BB322C7}"/>
              </a:ext>
            </a:extLst>
          </p:cNvPr>
          <p:cNvSpPr>
            <a:spLocks noGrp="1"/>
          </p:cNvSpPr>
          <p:nvPr>
            <p:ph type="sldNum" sz="quarter" idx="12"/>
          </p:nvPr>
        </p:nvSpPr>
        <p:spPr/>
        <p:txBody>
          <a:bodyPr/>
          <a:lstStyle/>
          <a:p>
            <a:fld id="{C184F61C-F936-474B-AA57-5D28339A5D7A}" type="slidenum">
              <a:rPr lang="fr-FR" smtClean="0"/>
              <a:t>3</a:t>
            </a:fld>
            <a:endParaRPr lang="fr-FR"/>
          </a:p>
        </p:txBody>
      </p:sp>
      <p:pic>
        <p:nvPicPr>
          <p:cNvPr id="1026" name="Picture 2" descr="Marguerite Lena : De la vie consacrée apostolique">
            <a:extLst>
              <a:ext uri="{FF2B5EF4-FFF2-40B4-BE49-F238E27FC236}">
                <a16:creationId xmlns:a16="http://schemas.microsoft.com/office/drawing/2014/main" id="{1C67DD5C-F499-7E40-9F2A-AAA94E5A04A4}"/>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559554" y="440532"/>
            <a:ext cx="4064000" cy="2679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42768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4DEC45C-E9C7-5E4A-BA3B-46AC8E41D218}"/>
              </a:ext>
            </a:extLst>
          </p:cNvPr>
          <p:cNvSpPr>
            <a:spLocks noGrp="1"/>
          </p:cNvSpPr>
          <p:nvPr>
            <p:ph type="title"/>
          </p:nvPr>
        </p:nvSpPr>
        <p:spPr/>
        <p:txBody>
          <a:bodyPr/>
          <a:lstStyle/>
          <a:p>
            <a:r>
              <a:rPr lang="fr-FR" dirty="0"/>
              <a:t>1. Amoris Laetitia</a:t>
            </a:r>
          </a:p>
        </p:txBody>
      </p:sp>
      <p:sp>
        <p:nvSpPr>
          <p:cNvPr id="3" name="Espace réservé du contenu 2">
            <a:extLst>
              <a:ext uri="{FF2B5EF4-FFF2-40B4-BE49-F238E27FC236}">
                <a16:creationId xmlns:a16="http://schemas.microsoft.com/office/drawing/2014/main" id="{79779CE7-1CA2-C240-9E3E-229D78E3212D}"/>
              </a:ext>
            </a:extLst>
          </p:cNvPr>
          <p:cNvSpPr>
            <a:spLocks noGrp="1"/>
          </p:cNvSpPr>
          <p:nvPr>
            <p:ph idx="1"/>
          </p:nvPr>
        </p:nvSpPr>
        <p:spPr>
          <a:xfrm>
            <a:off x="988513" y="2083952"/>
            <a:ext cx="10515600" cy="4774048"/>
          </a:xfrm>
        </p:spPr>
        <p:txBody>
          <a:bodyPr>
            <a:normAutofit fontScale="70000" lnSpcReduction="20000"/>
          </a:bodyPr>
          <a:lstStyle/>
          <a:p>
            <a:pPr marL="0" indent="0">
              <a:buNone/>
            </a:pPr>
            <a:endParaRPr lang="fr-BE" dirty="0"/>
          </a:p>
          <a:p>
            <a:pPr marL="0" indent="0">
              <a:lnSpc>
                <a:spcPct val="170000"/>
              </a:lnSpc>
              <a:spcBef>
                <a:spcPts val="0"/>
              </a:spcBef>
              <a:buNone/>
            </a:pPr>
            <a:r>
              <a:rPr lang="fr-BE" dirty="0"/>
              <a:t>Le jésuite Christophe Theobald : « Si l‘on comprend que la vie ne se déroule pas seulement en surface, couverte par nos mass-médias, mais aussi et surtout dans la pénombre des coulisses de la société dans nos maisons et nos appartements, au fond de nos consciences et au sein de nos délibérations plus ou moins secrètes, en interaction avec le monde de l’éducation, de la culture, du travail, de l’économie et de la politique, on réalise subitement – et c’est le but principal de l’Exhortation – </a:t>
            </a:r>
            <a:r>
              <a:rPr lang="fr-BE" dirty="0">
                <a:highlight>
                  <a:srgbClr val="FFFF00"/>
                </a:highlight>
              </a:rPr>
              <a:t>qu’il va falloir vraiment apprendre à « regarder » en profondeur pour pouvoir nous « accompagner » mutuellement sur les chemins de la vie </a:t>
            </a:r>
            <a:r>
              <a:rPr lang="fr-BE" dirty="0"/>
              <a:t>».</a:t>
            </a:r>
            <a:r>
              <a:rPr lang="fr-BE" sz="1400" dirty="0">
                <a:effectLst/>
              </a:rPr>
              <a:t> </a:t>
            </a:r>
          </a:p>
          <a:p>
            <a:pPr marL="0" indent="0">
              <a:buNone/>
            </a:pPr>
            <a:endParaRPr lang="fr-BE" sz="1400" dirty="0"/>
          </a:p>
          <a:p>
            <a:pPr marL="0" indent="0">
              <a:buNone/>
            </a:pPr>
            <a:r>
              <a:rPr lang="fr-BE" sz="1600" dirty="0"/>
              <a:t>Christophe </a:t>
            </a:r>
            <a:r>
              <a:rPr lang="fr-BE" sz="1600" cap="small" dirty="0"/>
              <a:t>Théobald,</a:t>
            </a:r>
            <a:r>
              <a:rPr lang="fr-BE" sz="1600" dirty="0"/>
              <a:t> </a:t>
            </a:r>
            <a:r>
              <a:rPr lang="fr-BE" sz="1600" i="1" dirty="0"/>
              <a:t>Postface</a:t>
            </a:r>
            <a:r>
              <a:rPr lang="fr-BE" sz="1600" dirty="0"/>
              <a:t>, dans Service national « Famille et Société »  - Conférence des évêques de France et Faculté de théologie du Centre Sèvres, </a:t>
            </a:r>
            <a:r>
              <a:rPr lang="fr-BE" sz="1600" i="1" dirty="0"/>
              <a:t>Exhortation apostolique post-synodale du pape François, «  La joie de l’amour » – Edition présentée et annotée</a:t>
            </a:r>
            <a:r>
              <a:rPr lang="fr-BE" sz="1600" dirty="0"/>
              <a:t>, Paris-Namur, Fidélité et </a:t>
            </a:r>
            <a:r>
              <a:rPr lang="fr-BE" sz="1600" dirty="0" err="1"/>
              <a:t>Lessius</a:t>
            </a:r>
            <a:r>
              <a:rPr lang="fr-BE" sz="1600" dirty="0"/>
              <a:t>, 2016, p. 328.</a:t>
            </a:r>
          </a:p>
          <a:p>
            <a:pPr marL="0" indent="0">
              <a:buNone/>
            </a:pPr>
            <a:endParaRPr lang="fr-BE" sz="1400" dirty="0"/>
          </a:p>
          <a:p>
            <a:pPr marL="0" indent="0">
              <a:buNone/>
            </a:pPr>
            <a:endParaRPr lang="fr-BE" sz="1400" dirty="0"/>
          </a:p>
          <a:p>
            <a:pPr marL="0" indent="0">
              <a:buNone/>
            </a:pPr>
            <a:endParaRPr lang="fr-FR" dirty="0"/>
          </a:p>
        </p:txBody>
      </p:sp>
      <p:sp>
        <p:nvSpPr>
          <p:cNvPr id="4" name="ZoneTexte 3">
            <a:extLst>
              <a:ext uri="{FF2B5EF4-FFF2-40B4-BE49-F238E27FC236}">
                <a16:creationId xmlns:a16="http://schemas.microsoft.com/office/drawing/2014/main" id="{E6DDD631-169A-034D-AFB1-48DDC965E682}"/>
              </a:ext>
            </a:extLst>
          </p:cNvPr>
          <p:cNvSpPr txBox="1"/>
          <p:nvPr/>
        </p:nvSpPr>
        <p:spPr>
          <a:xfrm>
            <a:off x="4668033" y="1714620"/>
            <a:ext cx="2855934"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fr-FR" dirty="0">
                <a:solidFill>
                  <a:schemeClr val="accent1">
                    <a:lumMod val="75000"/>
                  </a:schemeClr>
                </a:solidFill>
              </a:rPr>
              <a:t>Mise en perspective</a:t>
            </a:r>
          </a:p>
        </p:txBody>
      </p:sp>
      <p:sp>
        <p:nvSpPr>
          <p:cNvPr id="5" name="Espace réservé du pied de page 4">
            <a:extLst>
              <a:ext uri="{FF2B5EF4-FFF2-40B4-BE49-F238E27FC236}">
                <a16:creationId xmlns:a16="http://schemas.microsoft.com/office/drawing/2014/main" id="{7E9EA1F3-26C3-0747-9208-C75B402C3C87}"/>
              </a:ext>
            </a:extLst>
          </p:cNvPr>
          <p:cNvSpPr>
            <a:spLocks noGrp="1"/>
          </p:cNvSpPr>
          <p:nvPr>
            <p:ph type="ftr" sz="quarter" idx="11"/>
          </p:nvPr>
        </p:nvSpPr>
        <p:spPr/>
        <p:txBody>
          <a:bodyPr/>
          <a:lstStyle/>
          <a:p>
            <a:r>
              <a:rPr lang="fr-FR"/>
              <a:t>(c) Henri Derroitte, UCLouvain</a:t>
            </a:r>
          </a:p>
        </p:txBody>
      </p:sp>
      <p:sp>
        <p:nvSpPr>
          <p:cNvPr id="6" name="Espace réservé du numéro de diapositive 5">
            <a:extLst>
              <a:ext uri="{FF2B5EF4-FFF2-40B4-BE49-F238E27FC236}">
                <a16:creationId xmlns:a16="http://schemas.microsoft.com/office/drawing/2014/main" id="{42B05AC2-676F-A34C-8812-E90934BE81A7}"/>
              </a:ext>
            </a:extLst>
          </p:cNvPr>
          <p:cNvSpPr>
            <a:spLocks noGrp="1"/>
          </p:cNvSpPr>
          <p:nvPr>
            <p:ph type="sldNum" sz="quarter" idx="12"/>
          </p:nvPr>
        </p:nvSpPr>
        <p:spPr/>
        <p:txBody>
          <a:bodyPr/>
          <a:lstStyle/>
          <a:p>
            <a:fld id="{C184F61C-F936-474B-AA57-5D28339A5D7A}" type="slidenum">
              <a:rPr lang="fr-FR" smtClean="0"/>
              <a:t>4</a:t>
            </a:fld>
            <a:endParaRPr lang="fr-FR"/>
          </a:p>
        </p:txBody>
      </p:sp>
      <p:pic>
        <p:nvPicPr>
          <p:cNvPr id="8" name="Image 7">
            <a:extLst>
              <a:ext uri="{FF2B5EF4-FFF2-40B4-BE49-F238E27FC236}">
                <a16:creationId xmlns:a16="http://schemas.microsoft.com/office/drawing/2014/main" id="{22844277-49B0-8F41-A7B9-78330663B7ED}"/>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477045" y="136525"/>
            <a:ext cx="1452884" cy="2233914"/>
          </a:xfrm>
          <a:prstGeom prst="rect">
            <a:avLst/>
          </a:prstGeom>
        </p:spPr>
      </p:pic>
    </p:spTree>
    <p:extLst>
      <p:ext uri="{BB962C8B-B14F-4D97-AF65-F5344CB8AC3E}">
        <p14:creationId xmlns:p14="http://schemas.microsoft.com/office/powerpoint/2010/main" val="22913525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4D95E91-337A-A849-BC38-87448CA68849}"/>
              </a:ext>
            </a:extLst>
          </p:cNvPr>
          <p:cNvSpPr>
            <a:spLocks noGrp="1"/>
          </p:cNvSpPr>
          <p:nvPr>
            <p:ph type="title"/>
          </p:nvPr>
        </p:nvSpPr>
        <p:spPr>
          <a:xfrm>
            <a:off x="838200" y="177234"/>
            <a:ext cx="10515600" cy="1325563"/>
          </a:xfrm>
        </p:spPr>
        <p:txBody>
          <a:bodyPr/>
          <a:lstStyle/>
          <a:p>
            <a:r>
              <a:rPr lang="fr-FR" dirty="0"/>
              <a:t>1. Amoris Laetitia: chapitre VII</a:t>
            </a:r>
          </a:p>
        </p:txBody>
      </p:sp>
      <p:sp>
        <p:nvSpPr>
          <p:cNvPr id="3" name="Espace réservé du contenu 2">
            <a:extLst>
              <a:ext uri="{FF2B5EF4-FFF2-40B4-BE49-F238E27FC236}">
                <a16:creationId xmlns:a16="http://schemas.microsoft.com/office/drawing/2014/main" id="{5532BA6D-72D0-744C-A6FD-24EFB4DFDEFF}"/>
              </a:ext>
            </a:extLst>
          </p:cNvPr>
          <p:cNvSpPr>
            <a:spLocks noGrp="1"/>
          </p:cNvSpPr>
          <p:nvPr>
            <p:ph idx="1"/>
          </p:nvPr>
        </p:nvSpPr>
        <p:spPr>
          <a:xfrm>
            <a:off x="712938" y="1502797"/>
            <a:ext cx="11199313" cy="4423319"/>
          </a:xfrm>
        </p:spPr>
        <p:txBody>
          <a:bodyPr>
            <a:noAutofit/>
          </a:bodyPr>
          <a:lstStyle/>
          <a:p>
            <a:pPr marL="0" indent="0">
              <a:lnSpc>
                <a:spcPct val="170000"/>
              </a:lnSpc>
              <a:spcBef>
                <a:spcPts val="0"/>
              </a:spcBef>
              <a:buNone/>
            </a:pPr>
            <a:r>
              <a:rPr lang="fr-FR" sz="2400" dirty="0">
                <a:highlight>
                  <a:srgbClr val="FFFF00"/>
                </a:highlight>
              </a:rPr>
              <a:t>Le grand principe qu’il déploie est assurément celui de l’éducation à la liberté</a:t>
            </a:r>
            <a:r>
              <a:rPr lang="fr-FR" sz="2400" dirty="0"/>
              <a:t>. C’est là le cœur du chapitre. Éduquer à la liberté, c’est d’abord se libérer de mauvaises représentations sur l’éducation qui voudraient en faire une sorte de reproduction, une construction d’un enfant en vue de le faire correspondre à l’image idéale qu’on pourrait ou qu’on voudrait s’en faire. Une invitation à renoncer à ce que le pape appelle « </a:t>
            </a:r>
            <a:r>
              <a:rPr lang="fr-BE" sz="2400" dirty="0"/>
              <a:t>l’obsession n’éduque pas », car « on ne peut pas avoir sous contrôle toutes les situations qu’un enfant pourrait traverser » (AL 261).</a:t>
            </a:r>
          </a:p>
          <a:p>
            <a:pPr marL="0" indent="0">
              <a:lnSpc>
                <a:spcPct val="170000"/>
              </a:lnSpc>
              <a:spcBef>
                <a:spcPts val="0"/>
              </a:spcBef>
              <a:buNone/>
            </a:pPr>
            <a:endParaRPr lang="fr-BE" sz="1800" dirty="0"/>
          </a:p>
          <a:p>
            <a:pPr marL="0" indent="0">
              <a:lnSpc>
                <a:spcPct val="170000"/>
              </a:lnSpc>
              <a:spcBef>
                <a:spcPts val="0"/>
              </a:spcBef>
              <a:buNone/>
            </a:pPr>
            <a:r>
              <a:rPr lang="fr-BE" sz="1800" dirty="0"/>
              <a:t> </a:t>
            </a:r>
          </a:p>
        </p:txBody>
      </p:sp>
      <p:sp>
        <p:nvSpPr>
          <p:cNvPr id="5" name="Espace réservé du pied de page 4">
            <a:extLst>
              <a:ext uri="{FF2B5EF4-FFF2-40B4-BE49-F238E27FC236}">
                <a16:creationId xmlns:a16="http://schemas.microsoft.com/office/drawing/2014/main" id="{2E569901-14D8-CB4A-B043-93AD8B372994}"/>
              </a:ext>
            </a:extLst>
          </p:cNvPr>
          <p:cNvSpPr>
            <a:spLocks noGrp="1"/>
          </p:cNvSpPr>
          <p:nvPr>
            <p:ph type="ftr" sz="quarter" idx="11"/>
          </p:nvPr>
        </p:nvSpPr>
        <p:spPr/>
        <p:txBody>
          <a:bodyPr/>
          <a:lstStyle/>
          <a:p>
            <a:r>
              <a:rPr lang="fr-FR"/>
              <a:t>(c) Henri Derroitte, UCLouvain</a:t>
            </a:r>
          </a:p>
        </p:txBody>
      </p:sp>
      <p:sp>
        <p:nvSpPr>
          <p:cNvPr id="6" name="Espace réservé du numéro de diapositive 5">
            <a:extLst>
              <a:ext uri="{FF2B5EF4-FFF2-40B4-BE49-F238E27FC236}">
                <a16:creationId xmlns:a16="http://schemas.microsoft.com/office/drawing/2014/main" id="{52C95E1D-D12B-2844-BAB9-6261A3BBC181}"/>
              </a:ext>
            </a:extLst>
          </p:cNvPr>
          <p:cNvSpPr>
            <a:spLocks noGrp="1"/>
          </p:cNvSpPr>
          <p:nvPr>
            <p:ph type="sldNum" sz="quarter" idx="12"/>
          </p:nvPr>
        </p:nvSpPr>
        <p:spPr/>
        <p:txBody>
          <a:bodyPr/>
          <a:lstStyle/>
          <a:p>
            <a:fld id="{C184F61C-F936-474B-AA57-5D28339A5D7A}" type="slidenum">
              <a:rPr lang="fr-FR" smtClean="0"/>
              <a:t>5</a:t>
            </a:fld>
            <a:endParaRPr lang="fr-FR"/>
          </a:p>
        </p:txBody>
      </p:sp>
    </p:spTree>
    <p:extLst>
      <p:ext uri="{BB962C8B-B14F-4D97-AF65-F5344CB8AC3E}">
        <p14:creationId xmlns:p14="http://schemas.microsoft.com/office/powerpoint/2010/main" val="31483712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3D4E75-4AEC-0540-A728-2A86DA96A3E9}"/>
              </a:ext>
            </a:extLst>
          </p:cNvPr>
          <p:cNvSpPr>
            <a:spLocks noGrp="1"/>
          </p:cNvSpPr>
          <p:nvPr>
            <p:ph type="title"/>
          </p:nvPr>
        </p:nvSpPr>
        <p:spPr/>
        <p:txBody>
          <a:bodyPr/>
          <a:lstStyle/>
          <a:p>
            <a:r>
              <a:rPr lang="fr-FR" dirty="0"/>
              <a:t>1. Amoris Laetitia : famille et catéchèse, cinq fois</a:t>
            </a:r>
          </a:p>
        </p:txBody>
      </p:sp>
      <p:sp>
        <p:nvSpPr>
          <p:cNvPr id="3" name="Espace réservé du contenu 2">
            <a:extLst>
              <a:ext uri="{FF2B5EF4-FFF2-40B4-BE49-F238E27FC236}">
                <a16:creationId xmlns:a16="http://schemas.microsoft.com/office/drawing/2014/main" id="{9C472A2C-5F9D-0C4D-A096-5FAD0DAF5333}"/>
              </a:ext>
            </a:extLst>
          </p:cNvPr>
          <p:cNvSpPr>
            <a:spLocks noGrp="1"/>
          </p:cNvSpPr>
          <p:nvPr>
            <p:ph idx="1"/>
          </p:nvPr>
        </p:nvSpPr>
        <p:spPr>
          <a:xfrm>
            <a:off x="838200" y="2370137"/>
            <a:ext cx="10111451" cy="4351338"/>
          </a:xfrm>
        </p:spPr>
        <p:txBody>
          <a:bodyPr>
            <a:normAutofit/>
          </a:bodyPr>
          <a:lstStyle/>
          <a:p>
            <a:pPr marL="0" lvl="0" indent="0">
              <a:buNone/>
            </a:pPr>
            <a:r>
              <a:rPr lang="fr-FR" b="1" u="sng" dirty="0">
                <a:solidFill>
                  <a:srgbClr val="FF0000"/>
                </a:solidFill>
              </a:rPr>
              <a:t>1 ) Catéchèse et priorité aux familles.</a:t>
            </a:r>
            <a:r>
              <a:rPr lang="fr-FR" dirty="0">
                <a:solidFill>
                  <a:srgbClr val="FF0000"/>
                </a:solidFill>
              </a:rPr>
              <a:t> </a:t>
            </a:r>
            <a:r>
              <a:rPr lang="fr-FR" dirty="0"/>
              <a:t>Dans ce Synode centré sur le soutien aux familles, la pastorale de l’Eglise s’est reformulée en se donnant des critères et des priorités. Ce recentrage concernera tous les lieux de l’engagement pastoral et évangélisateur de l’Eglise contemporaine. </a:t>
            </a:r>
          </a:p>
          <a:p>
            <a:pPr marL="0" lvl="0" indent="0">
              <a:buNone/>
            </a:pPr>
            <a:r>
              <a:rPr lang="fr-FR" dirty="0"/>
              <a:t>Voici des phrases utiles à une bonne compréhension : « </a:t>
            </a:r>
            <a:r>
              <a:rPr lang="fr-FR" dirty="0">
                <a:highlight>
                  <a:srgbClr val="FFFF00"/>
                </a:highlight>
              </a:rPr>
              <a:t>En approfondissant les perspectives pastorales, il a été décidé avant tout de rappeler quelques points fondamentaux en vue d</a:t>
            </a:r>
            <a:r>
              <a:rPr lang="fr-FR" u="sng" dirty="0">
                <a:highlight>
                  <a:srgbClr val="FFFF00"/>
                </a:highlight>
              </a:rPr>
              <a:t>’action pastorale renouvelée </a:t>
            </a:r>
            <a:r>
              <a:rPr lang="fr-FR" dirty="0">
                <a:highlight>
                  <a:srgbClr val="FFFF00"/>
                </a:highlight>
              </a:rPr>
              <a:t>: (…) la nécessité de repenser toute la pastorale </a:t>
            </a:r>
            <a:r>
              <a:rPr lang="fr-FR" u="sng" dirty="0">
                <a:highlight>
                  <a:srgbClr val="FFFF00"/>
                </a:highlight>
              </a:rPr>
              <a:t>à partir de la famille </a:t>
            </a:r>
            <a:r>
              <a:rPr lang="fr-FR" dirty="0"/>
              <a:t>».</a:t>
            </a:r>
            <a:endParaRPr lang="fr-BE" dirty="0"/>
          </a:p>
          <a:p>
            <a:endParaRPr lang="fr-FR" dirty="0"/>
          </a:p>
        </p:txBody>
      </p:sp>
      <p:sp>
        <p:nvSpPr>
          <p:cNvPr id="4" name="Espace réservé du pied de page 3">
            <a:extLst>
              <a:ext uri="{FF2B5EF4-FFF2-40B4-BE49-F238E27FC236}">
                <a16:creationId xmlns:a16="http://schemas.microsoft.com/office/drawing/2014/main" id="{51A47451-BFE1-CB4E-9081-90849F77AC53}"/>
              </a:ext>
            </a:extLst>
          </p:cNvPr>
          <p:cNvSpPr>
            <a:spLocks noGrp="1"/>
          </p:cNvSpPr>
          <p:nvPr>
            <p:ph type="ftr" sz="quarter" idx="11"/>
          </p:nvPr>
        </p:nvSpPr>
        <p:spPr/>
        <p:txBody>
          <a:bodyPr/>
          <a:lstStyle/>
          <a:p>
            <a:r>
              <a:rPr lang="fr-FR"/>
              <a:t>(c) Henri Derroitte, UCLouvain</a:t>
            </a:r>
          </a:p>
        </p:txBody>
      </p:sp>
      <p:sp>
        <p:nvSpPr>
          <p:cNvPr id="5" name="Espace réservé du numéro de diapositive 4">
            <a:extLst>
              <a:ext uri="{FF2B5EF4-FFF2-40B4-BE49-F238E27FC236}">
                <a16:creationId xmlns:a16="http://schemas.microsoft.com/office/drawing/2014/main" id="{78050D0E-3BA2-3A44-9C3F-7550A7868F3F}"/>
              </a:ext>
            </a:extLst>
          </p:cNvPr>
          <p:cNvSpPr>
            <a:spLocks noGrp="1"/>
          </p:cNvSpPr>
          <p:nvPr>
            <p:ph type="sldNum" sz="quarter" idx="12"/>
          </p:nvPr>
        </p:nvSpPr>
        <p:spPr/>
        <p:txBody>
          <a:bodyPr/>
          <a:lstStyle/>
          <a:p>
            <a:fld id="{C184F61C-F936-474B-AA57-5D28339A5D7A}" type="slidenum">
              <a:rPr lang="fr-FR" smtClean="0"/>
              <a:t>6</a:t>
            </a:fld>
            <a:endParaRPr lang="fr-FR" dirty="0"/>
          </a:p>
        </p:txBody>
      </p:sp>
    </p:spTree>
    <p:extLst>
      <p:ext uri="{BB962C8B-B14F-4D97-AF65-F5344CB8AC3E}">
        <p14:creationId xmlns:p14="http://schemas.microsoft.com/office/powerpoint/2010/main" val="15786294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3D4E75-4AEC-0540-A728-2A86DA96A3E9}"/>
              </a:ext>
            </a:extLst>
          </p:cNvPr>
          <p:cNvSpPr>
            <a:spLocks noGrp="1"/>
          </p:cNvSpPr>
          <p:nvPr>
            <p:ph type="title"/>
          </p:nvPr>
        </p:nvSpPr>
        <p:spPr/>
        <p:txBody>
          <a:bodyPr/>
          <a:lstStyle/>
          <a:p>
            <a:r>
              <a:rPr lang="fr-FR" dirty="0"/>
              <a:t>1. Amoris Laetitia : famille et catéchèse , cinq fois</a:t>
            </a:r>
          </a:p>
        </p:txBody>
      </p:sp>
      <p:sp>
        <p:nvSpPr>
          <p:cNvPr id="3" name="Espace réservé du contenu 2">
            <a:extLst>
              <a:ext uri="{FF2B5EF4-FFF2-40B4-BE49-F238E27FC236}">
                <a16:creationId xmlns:a16="http://schemas.microsoft.com/office/drawing/2014/main" id="{9C472A2C-5F9D-0C4D-A096-5FAD0DAF5333}"/>
              </a:ext>
            </a:extLst>
          </p:cNvPr>
          <p:cNvSpPr>
            <a:spLocks noGrp="1"/>
          </p:cNvSpPr>
          <p:nvPr>
            <p:ph idx="1"/>
          </p:nvPr>
        </p:nvSpPr>
        <p:spPr>
          <a:xfrm>
            <a:off x="4861367" y="1616225"/>
            <a:ext cx="6492433" cy="4460484"/>
          </a:xfrm>
        </p:spPr>
        <p:txBody>
          <a:bodyPr>
            <a:normAutofit/>
          </a:bodyPr>
          <a:lstStyle/>
          <a:p>
            <a:pPr marL="0" indent="0">
              <a:buNone/>
            </a:pPr>
            <a:r>
              <a:rPr lang="fr-BE" b="1" u="sng" dirty="0">
                <a:solidFill>
                  <a:srgbClr val="FF0000"/>
                </a:solidFill>
              </a:rPr>
              <a:t>2) Catéchèse et contenu </a:t>
            </a:r>
            <a:r>
              <a:rPr lang="fr-BE" b="1" u="sng" dirty="0"/>
              <a:t>:</a:t>
            </a:r>
            <a:r>
              <a:rPr lang="fr-BE" dirty="0"/>
              <a:t> les travaux ont qualifié à plusieurs reprises les caractéristiques attendues des catéchèses à adresser aux familles. Que ce soit dans les accompagnements des fiancés en vue du mariage ou dans l’attention pour développer la maturation chrétienne des membres des familles, les insistances sont similaires. Il est demandé que la catéchèse fasse montre de « clarté » ou encore de « solidité ».</a:t>
            </a:r>
          </a:p>
          <a:p>
            <a:pPr marL="0" indent="0">
              <a:buNone/>
            </a:pPr>
            <a:endParaRPr lang="fr-FR" dirty="0"/>
          </a:p>
        </p:txBody>
      </p:sp>
      <p:sp>
        <p:nvSpPr>
          <p:cNvPr id="4" name="Espace réservé du pied de page 3">
            <a:extLst>
              <a:ext uri="{FF2B5EF4-FFF2-40B4-BE49-F238E27FC236}">
                <a16:creationId xmlns:a16="http://schemas.microsoft.com/office/drawing/2014/main" id="{51A47451-BFE1-CB4E-9081-90849F77AC53}"/>
              </a:ext>
            </a:extLst>
          </p:cNvPr>
          <p:cNvSpPr>
            <a:spLocks noGrp="1"/>
          </p:cNvSpPr>
          <p:nvPr>
            <p:ph type="ftr" sz="quarter" idx="11"/>
          </p:nvPr>
        </p:nvSpPr>
        <p:spPr/>
        <p:txBody>
          <a:bodyPr/>
          <a:lstStyle/>
          <a:p>
            <a:r>
              <a:rPr lang="fr-FR"/>
              <a:t>(c) Henri Derroitte, UCLouvain</a:t>
            </a:r>
          </a:p>
        </p:txBody>
      </p:sp>
      <p:sp>
        <p:nvSpPr>
          <p:cNvPr id="5" name="Espace réservé du numéro de diapositive 4">
            <a:extLst>
              <a:ext uri="{FF2B5EF4-FFF2-40B4-BE49-F238E27FC236}">
                <a16:creationId xmlns:a16="http://schemas.microsoft.com/office/drawing/2014/main" id="{78050D0E-3BA2-3A44-9C3F-7550A7868F3F}"/>
              </a:ext>
            </a:extLst>
          </p:cNvPr>
          <p:cNvSpPr>
            <a:spLocks noGrp="1"/>
          </p:cNvSpPr>
          <p:nvPr>
            <p:ph type="sldNum" sz="quarter" idx="12"/>
          </p:nvPr>
        </p:nvSpPr>
        <p:spPr/>
        <p:txBody>
          <a:bodyPr/>
          <a:lstStyle/>
          <a:p>
            <a:fld id="{C184F61C-F936-474B-AA57-5D28339A5D7A}" type="slidenum">
              <a:rPr lang="fr-FR" smtClean="0"/>
              <a:t>7</a:t>
            </a:fld>
            <a:endParaRPr lang="fr-FR"/>
          </a:p>
        </p:txBody>
      </p:sp>
      <p:pic>
        <p:nvPicPr>
          <p:cNvPr id="7" name="Image 6">
            <a:extLst>
              <a:ext uri="{FF2B5EF4-FFF2-40B4-BE49-F238E27FC236}">
                <a16:creationId xmlns:a16="http://schemas.microsoft.com/office/drawing/2014/main" id="{D026C289-7093-D542-8AB2-A3F438A2F59B}"/>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35212" y="1661745"/>
            <a:ext cx="3987491" cy="4369443"/>
          </a:xfrm>
          <a:prstGeom prst="rect">
            <a:avLst/>
          </a:prstGeom>
        </p:spPr>
      </p:pic>
    </p:spTree>
    <p:extLst>
      <p:ext uri="{BB962C8B-B14F-4D97-AF65-F5344CB8AC3E}">
        <p14:creationId xmlns:p14="http://schemas.microsoft.com/office/powerpoint/2010/main" val="21558331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3D4E75-4AEC-0540-A728-2A86DA96A3E9}"/>
              </a:ext>
            </a:extLst>
          </p:cNvPr>
          <p:cNvSpPr>
            <a:spLocks noGrp="1"/>
          </p:cNvSpPr>
          <p:nvPr>
            <p:ph type="title"/>
          </p:nvPr>
        </p:nvSpPr>
        <p:spPr/>
        <p:txBody>
          <a:bodyPr/>
          <a:lstStyle/>
          <a:p>
            <a:r>
              <a:rPr lang="fr-FR" dirty="0"/>
              <a:t>1. Amoris Laetitia : famille et catéchèse , cinq fois</a:t>
            </a:r>
          </a:p>
        </p:txBody>
      </p:sp>
      <p:sp>
        <p:nvSpPr>
          <p:cNvPr id="3" name="Espace réservé du contenu 2">
            <a:extLst>
              <a:ext uri="{FF2B5EF4-FFF2-40B4-BE49-F238E27FC236}">
                <a16:creationId xmlns:a16="http://schemas.microsoft.com/office/drawing/2014/main" id="{9C472A2C-5F9D-0C4D-A096-5FAD0DAF5333}"/>
              </a:ext>
            </a:extLst>
          </p:cNvPr>
          <p:cNvSpPr>
            <a:spLocks noGrp="1"/>
          </p:cNvSpPr>
          <p:nvPr>
            <p:ph idx="1"/>
          </p:nvPr>
        </p:nvSpPr>
        <p:spPr>
          <a:xfrm>
            <a:off x="2407533" y="2187574"/>
            <a:ext cx="9906965" cy="4351338"/>
          </a:xfrm>
        </p:spPr>
        <p:txBody>
          <a:bodyPr>
            <a:normAutofit lnSpcReduction="10000"/>
          </a:bodyPr>
          <a:lstStyle/>
          <a:p>
            <a:pPr marL="0" indent="0">
              <a:buNone/>
            </a:pPr>
            <a:r>
              <a:rPr lang="fr-FR" b="1" u="sng" dirty="0">
                <a:solidFill>
                  <a:srgbClr val="FF0000"/>
                </a:solidFill>
              </a:rPr>
              <a:t>3) Catéchèse et communauté </a:t>
            </a:r>
            <a:r>
              <a:rPr lang="fr-FR" b="1" u="sng" dirty="0"/>
              <a:t>:</a:t>
            </a:r>
            <a:r>
              <a:rPr lang="fr-FR" dirty="0"/>
              <a:t> enfin, il faut mettre toute notre attention sur un lien très fort que les textes font entre la catéchèse et la vie communautaire. Cette catéchèse devient crédible quand elle s’appuie sur le témoignage de familles chrétiennes épanouies et rayonnantes, elle prend racine dans un engagement de tous les membres de « communautés accueillantes » (RS, n° 61). </a:t>
            </a:r>
          </a:p>
          <a:p>
            <a:pPr marL="0" indent="0">
              <a:buNone/>
            </a:pPr>
            <a:r>
              <a:rPr lang="fr-FR" dirty="0"/>
              <a:t>Reprenons un exemple cité lors du Synode. Une préparation au mariage ne devrait plus se concevoir dans des réunions d’équipes sans lien avec une communauté chrétienne précise ; au contraire, les fiancés devraient avoir des contacts avec les familles du lieu, recevoir leurs témoignages, anticiper leur participation, découvrir les soutiens locaux…</a:t>
            </a:r>
          </a:p>
        </p:txBody>
      </p:sp>
      <p:sp>
        <p:nvSpPr>
          <p:cNvPr id="4" name="Espace réservé du pied de page 3">
            <a:extLst>
              <a:ext uri="{FF2B5EF4-FFF2-40B4-BE49-F238E27FC236}">
                <a16:creationId xmlns:a16="http://schemas.microsoft.com/office/drawing/2014/main" id="{51A47451-BFE1-CB4E-9081-90849F77AC53}"/>
              </a:ext>
            </a:extLst>
          </p:cNvPr>
          <p:cNvSpPr>
            <a:spLocks noGrp="1"/>
          </p:cNvSpPr>
          <p:nvPr>
            <p:ph type="ftr" sz="quarter" idx="11"/>
          </p:nvPr>
        </p:nvSpPr>
        <p:spPr>
          <a:xfrm>
            <a:off x="7835096" y="6356350"/>
            <a:ext cx="4114800" cy="365125"/>
          </a:xfrm>
        </p:spPr>
        <p:txBody>
          <a:bodyPr/>
          <a:lstStyle/>
          <a:p>
            <a:r>
              <a:rPr lang="fr-FR" dirty="0"/>
              <a:t>(c) Henri Derroitte, UCLouvain</a:t>
            </a:r>
          </a:p>
        </p:txBody>
      </p:sp>
      <p:sp>
        <p:nvSpPr>
          <p:cNvPr id="5" name="Espace réservé du numéro de diapositive 4">
            <a:extLst>
              <a:ext uri="{FF2B5EF4-FFF2-40B4-BE49-F238E27FC236}">
                <a16:creationId xmlns:a16="http://schemas.microsoft.com/office/drawing/2014/main" id="{78050D0E-3BA2-3A44-9C3F-7550A7868F3F}"/>
              </a:ext>
            </a:extLst>
          </p:cNvPr>
          <p:cNvSpPr>
            <a:spLocks noGrp="1"/>
          </p:cNvSpPr>
          <p:nvPr>
            <p:ph type="sldNum" sz="quarter" idx="12"/>
          </p:nvPr>
        </p:nvSpPr>
        <p:spPr/>
        <p:txBody>
          <a:bodyPr/>
          <a:lstStyle/>
          <a:p>
            <a:fld id="{C184F61C-F936-474B-AA57-5D28339A5D7A}" type="slidenum">
              <a:rPr lang="fr-FR" smtClean="0"/>
              <a:t>8</a:t>
            </a:fld>
            <a:endParaRPr lang="fr-FR"/>
          </a:p>
        </p:txBody>
      </p:sp>
      <p:pic>
        <p:nvPicPr>
          <p:cNvPr id="7" name="Image 6">
            <a:extLst>
              <a:ext uri="{FF2B5EF4-FFF2-40B4-BE49-F238E27FC236}">
                <a16:creationId xmlns:a16="http://schemas.microsoft.com/office/drawing/2014/main" id="{04D5F969-AE7E-814B-8827-7BC689B9107D}"/>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5916" y="2534855"/>
            <a:ext cx="2301617" cy="3489726"/>
          </a:xfrm>
          <a:prstGeom prst="rect">
            <a:avLst/>
          </a:prstGeom>
        </p:spPr>
      </p:pic>
    </p:spTree>
    <p:extLst>
      <p:ext uri="{BB962C8B-B14F-4D97-AF65-F5344CB8AC3E}">
        <p14:creationId xmlns:p14="http://schemas.microsoft.com/office/powerpoint/2010/main" val="32452488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3D4E75-4AEC-0540-A728-2A86DA96A3E9}"/>
              </a:ext>
            </a:extLst>
          </p:cNvPr>
          <p:cNvSpPr>
            <a:spLocks noGrp="1"/>
          </p:cNvSpPr>
          <p:nvPr>
            <p:ph type="title"/>
          </p:nvPr>
        </p:nvSpPr>
        <p:spPr/>
        <p:txBody>
          <a:bodyPr/>
          <a:lstStyle/>
          <a:p>
            <a:r>
              <a:rPr lang="fr-FR" dirty="0"/>
              <a:t>1. Amoris Laetitia : famille et catéchèse , cinq fois</a:t>
            </a:r>
          </a:p>
        </p:txBody>
      </p:sp>
      <p:sp>
        <p:nvSpPr>
          <p:cNvPr id="3" name="Espace réservé du contenu 2">
            <a:extLst>
              <a:ext uri="{FF2B5EF4-FFF2-40B4-BE49-F238E27FC236}">
                <a16:creationId xmlns:a16="http://schemas.microsoft.com/office/drawing/2014/main" id="{9C472A2C-5F9D-0C4D-A096-5FAD0DAF5333}"/>
              </a:ext>
            </a:extLst>
          </p:cNvPr>
          <p:cNvSpPr>
            <a:spLocks noGrp="1"/>
          </p:cNvSpPr>
          <p:nvPr>
            <p:ph idx="1"/>
          </p:nvPr>
        </p:nvSpPr>
        <p:spPr>
          <a:xfrm>
            <a:off x="838200" y="1690688"/>
            <a:ext cx="10515600" cy="4351338"/>
          </a:xfrm>
        </p:spPr>
        <p:txBody>
          <a:bodyPr>
            <a:normAutofit/>
          </a:bodyPr>
          <a:lstStyle/>
          <a:p>
            <a:pPr marL="0" indent="0">
              <a:buNone/>
            </a:pPr>
            <a:r>
              <a:rPr lang="fr-FR" b="1" u="sng" dirty="0">
                <a:solidFill>
                  <a:srgbClr val="FF0000"/>
                </a:solidFill>
              </a:rPr>
              <a:t>4) Catéchèse et pastorale familiale</a:t>
            </a:r>
            <a:r>
              <a:rPr lang="fr-FR" dirty="0">
                <a:solidFill>
                  <a:srgbClr val="FF0000"/>
                </a:solidFill>
              </a:rPr>
              <a:t>… </a:t>
            </a:r>
            <a:r>
              <a:rPr lang="fr-FR" dirty="0"/>
              <a:t>Il ne s’agit pas seulement pour la communauté de se rendre ponctuellement disponible pour accueillir et pour donner témoignages aux familles. Dans un retournement complet des logiques, il est demandé que « </a:t>
            </a:r>
            <a:r>
              <a:rPr lang="fr-FR" dirty="0">
                <a:highlight>
                  <a:srgbClr val="FFFF00"/>
                </a:highlight>
              </a:rPr>
              <a:t>les communautés ecclésiales organisent les temps et les espaces de la pastorale </a:t>
            </a:r>
            <a:r>
              <a:rPr lang="fr-FR" u="sng" dirty="0">
                <a:highlight>
                  <a:srgbClr val="FFFF00"/>
                </a:highlight>
              </a:rPr>
              <a:t>à la mesure de la famille</a:t>
            </a:r>
            <a:r>
              <a:rPr lang="fr-FR" dirty="0">
                <a:highlight>
                  <a:srgbClr val="FFFF00"/>
                </a:highlight>
              </a:rPr>
              <a:t> »</a:t>
            </a:r>
            <a:r>
              <a:rPr lang="fr-FR" dirty="0"/>
              <a:t>. </a:t>
            </a:r>
            <a:r>
              <a:rPr lang="fr-FR" i="1" dirty="0"/>
              <a:t>Amoris Laetitia </a:t>
            </a:r>
            <a:r>
              <a:rPr lang="fr-FR" dirty="0"/>
              <a:t> reprendra cette thématique, en lien explicite avec la catéchèse d’initiation : « Les communautés chrétiennes sont appelées à offrir leur soutien à la mission éducative des familles », surtout à travers la catéchèse de l’initiation. Afin de favoriser une éducation intégrale, il nous faut « </a:t>
            </a:r>
            <a:r>
              <a:rPr lang="fr-FR" dirty="0">
                <a:highlight>
                  <a:srgbClr val="FFFF00"/>
                </a:highlight>
              </a:rPr>
              <a:t>raviver l’alliance entre la famille et la communauté chrétienne </a:t>
            </a:r>
            <a:r>
              <a:rPr lang="fr-FR" dirty="0"/>
              <a:t>» (AL 279).</a:t>
            </a:r>
            <a:endParaRPr lang="fr-BE" dirty="0"/>
          </a:p>
          <a:p>
            <a:endParaRPr lang="fr-FR" b="1" u="sng" dirty="0"/>
          </a:p>
        </p:txBody>
      </p:sp>
      <p:sp>
        <p:nvSpPr>
          <p:cNvPr id="4" name="Espace réservé du pied de page 3">
            <a:extLst>
              <a:ext uri="{FF2B5EF4-FFF2-40B4-BE49-F238E27FC236}">
                <a16:creationId xmlns:a16="http://schemas.microsoft.com/office/drawing/2014/main" id="{51A47451-BFE1-CB4E-9081-90849F77AC53}"/>
              </a:ext>
            </a:extLst>
          </p:cNvPr>
          <p:cNvSpPr>
            <a:spLocks noGrp="1"/>
          </p:cNvSpPr>
          <p:nvPr>
            <p:ph type="ftr" sz="quarter" idx="11"/>
          </p:nvPr>
        </p:nvSpPr>
        <p:spPr/>
        <p:txBody>
          <a:bodyPr/>
          <a:lstStyle/>
          <a:p>
            <a:r>
              <a:rPr lang="fr-FR"/>
              <a:t>(c) Henri Derroitte, UCLouvain</a:t>
            </a:r>
          </a:p>
        </p:txBody>
      </p:sp>
      <p:sp>
        <p:nvSpPr>
          <p:cNvPr id="5" name="Espace réservé du numéro de diapositive 4">
            <a:extLst>
              <a:ext uri="{FF2B5EF4-FFF2-40B4-BE49-F238E27FC236}">
                <a16:creationId xmlns:a16="http://schemas.microsoft.com/office/drawing/2014/main" id="{78050D0E-3BA2-3A44-9C3F-7550A7868F3F}"/>
              </a:ext>
            </a:extLst>
          </p:cNvPr>
          <p:cNvSpPr>
            <a:spLocks noGrp="1"/>
          </p:cNvSpPr>
          <p:nvPr>
            <p:ph type="sldNum" sz="quarter" idx="12"/>
          </p:nvPr>
        </p:nvSpPr>
        <p:spPr/>
        <p:txBody>
          <a:bodyPr/>
          <a:lstStyle/>
          <a:p>
            <a:fld id="{C184F61C-F936-474B-AA57-5D28339A5D7A}" type="slidenum">
              <a:rPr lang="fr-FR" smtClean="0"/>
              <a:t>9</a:t>
            </a:fld>
            <a:endParaRPr lang="fr-FR"/>
          </a:p>
        </p:txBody>
      </p:sp>
    </p:spTree>
    <p:extLst>
      <p:ext uri="{BB962C8B-B14F-4D97-AF65-F5344CB8AC3E}">
        <p14:creationId xmlns:p14="http://schemas.microsoft.com/office/powerpoint/2010/main" val="1525730435"/>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494</TotalTime>
  <Words>2253</Words>
  <Application>Microsoft Macintosh PowerPoint</Application>
  <PresentationFormat>Grand écran</PresentationFormat>
  <Paragraphs>157</Paragraphs>
  <Slides>20</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20</vt:i4>
      </vt:variant>
    </vt:vector>
  </HeadingPairs>
  <TitlesOfParts>
    <vt:vector size="24" baseType="lpstr">
      <vt:lpstr>Arial</vt:lpstr>
      <vt:lpstr>Calibri</vt:lpstr>
      <vt:lpstr>Calibri Light</vt:lpstr>
      <vt:lpstr>Thème Office</vt:lpstr>
      <vt:lpstr>Vers de nouveaux liens  entre catéchèse et pastorale familiale </vt:lpstr>
      <vt:lpstr>Plan de la 2e intervention</vt:lpstr>
      <vt:lpstr>1. Amoris Laetitia</vt:lpstr>
      <vt:lpstr>1. Amoris Laetitia</vt:lpstr>
      <vt:lpstr>1. Amoris Laetitia: chapitre VII</vt:lpstr>
      <vt:lpstr>1. Amoris Laetitia : famille et catéchèse, cinq fois</vt:lpstr>
      <vt:lpstr>1. Amoris Laetitia : famille et catéchèse , cinq fois</vt:lpstr>
      <vt:lpstr>1. Amoris Laetitia : famille et catéchèse , cinq fois</vt:lpstr>
      <vt:lpstr>1. Amoris Laetitia : famille et catéchèse , cinq fois</vt:lpstr>
      <vt:lpstr>1. Amoris Laetitia : famille et catéchèse , cinq fois</vt:lpstr>
      <vt:lpstr>2. Directoire pour la catéchèse de 2020</vt:lpstr>
      <vt:lpstr>2. Directoire pour la catéchèse de 2020</vt:lpstr>
      <vt:lpstr>2. Directoire pour la catéchèse de 2020</vt:lpstr>
      <vt:lpstr>2. Directoire pour la catéchèse de 2020</vt:lpstr>
      <vt:lpstr>2. Directoire pour la catéchèse de 2020</vt:lpstr>
      <vt:lpstr>2. Directoire pour la catéchèse de 2020</vt:lpstr>
      <vt:lpstr>2. Directoire pour la catéchèse de 2020</vt:lpstr>
      <vt:lpstr>2. Directoire pour la catéchèse de 2020</vt:lpstr>
      <vt:lpstr>2. Directoire pour la catéchèse de 2020</vt:lpstr>
      <vt:lpstr>3. Des questions pour ouvrir la discussion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Vers de nouveaux liens  entre catéchèse et pastorale familiale </dc:title>
  <dc:creator>Henri Derroitte</dc:creator>
  <cp:lastModifiedBy>Henri Derroitte</cp:lastModifiedBy>
  <cp:revision>14</cp:revision>
  <dcterms:created xsi:type="dcterms:W3CDTF">2021-11-02T13:07:57Z</dcterms:created>
  <dcterms:modified xsi:type="dcterms:W3CDTF">2021-11-16T13:31:09Z</dcterms:modified>
</cp:coreProperties>
</file>