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Masters/slideMaster17.xml" ContentType="application/vnd.openxmlformats-officedocument.presentationml.slideMaster+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theme/theme18.xml" ContentType="application/vnd.openxmlformats-officedocument.theme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heme/theme16.xml" ContentType="application/vnd.openxmlformats-officedocument.theme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3.xml" ContentType="application/vnd.openxmlformats-officedocument.presentationml.slideMaster+xml"/>
  <Override PartName="/ppt/theme/theme14.xml" ContentType="application/vnd.openxmlformats-officedocument.them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theme/theme12.xml" ContentType="application/vnd.openxmlformats-officedocument.them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9.xml" ContentType="application/vnd.openxmlformats-officedocument.presentationml.slideLayout+xml"/>
  <Override PartName="/ppt/theme/theme10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theme/theme4.xml" ContentType="application/vnd.openxmlformats-officedocument.them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emf" ContentType="image/x-emf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Masters/slideMaster14.xml" ContentType="application/vnd.openxmlformats-officedocument.presentationml.slideMaster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theme/theme17.xml" ContentType="application/vnd.openxmlformats-officedocument.theme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  <p:sldMasterId id="2147483662" r:id="rId2"/>
    <p:sldMasterId id="2147483664" r:id="rId3"/>
    <p:sldMasterId id="2147483666" r:id="rId4"/>
    <p:sldMasterId id="2147483668" r:id="rId5"/>
    <p:sldMasterId id="2147483670" r:id="rId6"/>
    <p:sldMasterId id="2147483673" r:id="rId7"/>
    <p:sldMasterId id="2147483675" r:id="rId8"/>
    <p:sldMasterId id="2147483693" r:id="rId9"/>
    <p:sldMasterId id="2147483695" r:id="rId10"/>
    <p:sldMasterId id="2147483679" r:id="rId11"/>
    <p:sldMasterId id="2147483681" r:id="rId12"/>
    <p:sldMasterId id="2147483685" r:id="rId13"/>
    <p:sldMasterId id="2147483683" r:id="rId14"/>
    <p:sldMasterId id="2147483687" r:id="rId15"/>
    <p:sldMasterId id="2147483689" r:id="rId16"/>
    <p:sldMasterId id="2147483691" r:id="rId17"/>
  </p:sldMasterIdLst>
  <p:handoutMasterIdLst>
    <p:handoutMasterId r:id="rId55"/>
  </p:handoutMasterIdLst>
  <p:sldIdLst>
    <p:sldId id="271" r:id="rId18"/>
    <p:sldId id="272" r:id="rId19"/>
    <p:sldId id="273" r:id="rId20"/>
    <p:sldId id="274" r:id="rId21"/>
    <p:sldId id="278" r:id="rId22"/>
    <p:sldId id="279" r:id="rId23"/>
    <p:sldId id="280" r:id="rId24"/>
    <p:sldId id="311" r:id="rId25"/>
    <p:sldId id="281" r:id="rId26"/>
    <p:sldId id="282" r:id="rId27"/>
    <p:sldId id="283" r:id="rId28"/>
    <p:sldId id="284" r:id="rId29"/>
    <p:sldId id="286" r:id="rId30"/>
    <p:sldId id="285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4" r:id="rId48"/>
    <p:sldId id="305" r:id="rId49"/>
    <p:sldId id="306" r:id="rId50"/>
    <p:sldId id="307" r:id="rId51"/>
    <p:sldId id="308" r:id="rId52"/>
    <p:sldId id="309" r:id="rId53"/>
    <p:sldId id="310" r:id="rId54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60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162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8" d="100"/>
          <a:sy n="118" d="100"/>
        </p:scale>
        <p:origin x="3672" y="21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50" Type="http://schemas.openxmlformats.org/officeDocument/2006/relationships/slide" Target="slides/slide33.xml"/><Relationship Id="rId55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D8A7E24-0A86-4B83-A5EA-43AAC008BC62}" type="datetimeFigureOut">
              <a:rPr lang="fr-FR"/>
              <a:pPr>
                <a:defRPr/>
              </a:pPr>
              <a:t>10/07/2024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EC10A6C-D8B2-4630-BB24-F1891B701155}" type="slidenum">
              <a:rPr lang="fr-FR" altLang="fr-FR"/>
              <a:pPr/>
              <a:t>‹#›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9"/>
          <p:cNvSpPr>
            <a:spLocks noGrp="1"/>
          </p:cNvSpPr>
          <p:nvPr>
            <p:ph type="body" sz="quarter" idx="10"/>
          </p:nvPr>
        </p:nvSpPr>
        <p:spPr>
          <a:xfrm>
            <a:off x="4273044" y="6234478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10" name="Espace réservé du texte 21"/>
          <p:cNvSpPr>
            <a:spLocks noGrp="1"/>
          </p:cNvSpPr>
          <p:nvPr>
            <p:ph type="body" sz="quarter" idx="11"/>
          </p:nvPr>
        </p:nvSpPr>
        <p:spPr>
          <a:xfrm>
            <a:off x="8413504" y="6234987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8"/>
          <p:cNvSpPr>
            <a:spLocks noGrp="1"/>
          </p:cNvSpPr>
          <p:nvPr>
            <p:ph type="pic" sz="quarter" idx="10"/>
          </p:nvPr>
        </p:nvSpPr>
        <p:spPr>
          <a:xfrm>
            <a:off x="1008062" y="2068082"/>
            <a:ext cx="8135937" cy="4789918"/>
          </a:xfrm>
          <a:prstGeom prst="rect">
            <a:avLst/>
          </a:prstGeom>
        </p:spPr>
        <p:txBody>
          <a:bodyPr/>
          <a:lstStyle/>
          <a:p>
            <a:pPr lvl="0"/>
            <a:endParaRPr lang="fr-BE" noProof="0" dirty="0"/>
          </a:p>
        </p:txBody>
      </p:sp>
      <p:sp>
        <p:nvSpPr>
          <p:cNvPr id="6" name="Espace réservé du texte 19"/>
          <p:cNvSpPr>
            <a:spLocks noGrp="1"/>
          </p:cNvSpPr>
          <p:nvPr>
            <p:ph type="body" sz="quarter" idx="13"/>
          </p:nvPr>
        </p:nvSpPr>
        <p:spPr>
          <a:xfrm>
            <a:off x="1619672" y="4869160"/>
            <a:ext cx="4932548" cy="1548172"/>
          </a:xfrm>
          <a:prstGeom prst="rect">
            <a:avLst/>
          </a:prstGeom>
          <a:solidFill>
            <a:srgbClr val="5DB3E6">
              <a:alpha val="79000"/>
            </a:srgbClr>
          </a:solidFill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ln>
                  <a:noFill/>
                </a:ln>
                <a:noFill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9" name="Espace réservé du texte 19"/>
          <p:cNvSpPr>
            <a:spLocks noGrp="1"/>
          </p:cNvSpPr>
          <p:nvPr>
            <p:ph type="body" sz="quarter" idx="11"/>
          </p:nvPr>
        </p:nvSpPr>
        <p:spPr>
          <a:xfrm>
            <a:off x="1692002" y="5096487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11" name="Espace réservé du texte 19"/>
          <p:cNvSpPr>
            <a:spLocks noGrp="1"/>
          </p:cNvSpPr>
          <p:nvPr>
            <p:ph type="body" sz="quarter" idx="12"/>
          </p:nvPr>
        </p:nvSpPr>
        <p:spPr>
          <a:xfrm>
            <a:off x="1692002" y="5539714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9"/>
          <p:cNvSpPr>
            <a:spLocks noGrp="1"/>
          </p:cNvSpPr>
          <p:nvPr>
            <p:ph type="body" sz="quarter" idx="11"/>
          </p:nvPr>
        </p:nvSpPr>
        <p:spPr>
          <a:xfrm>
            <a:off x="1298895" y="5742864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10" name="Espace réservé du texte 19"/>
          <p:cNvSpPr>
            <a:spLocks noGrp="1"/>
          </p:cNvSpPr>
          <p:nvPr>
            <p:ph type="body" sz="quarter" idx="12"/>
          </p:nvPr>
        </p:nvSpPr>
        <p:spPr>
          <a:xfrm>
            <a:off x="1298895" y="6186091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17" name="Espace réservé du texte 19"/>
          <p:cNvSpPr>
            <a:spLocks noGrp="1"/>
          </p:cNvSpPr>
          <p:nvPr>
            <p:ph type="body" sz="quarter" idx="16"/>
          </p:nvPr>
        </p:nvSpPr>
        <p:spPr>
          <a:xfrm>
            <a:off x="1298895" y="1055354"/>
            <a:ext cx="4691706" cy="9242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tabLst>
                <a:tab pos="179388" algn="l"/>
              </a:tabLst>
              <a:defRPr sz="1600" b="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19" name="Espace réservé du texte 19"/>
          <p:cNvSpPr>
            <a:spLocks noGrp="1"/>
          </p:cNvSpPr>
          <p:nvPr>
            <p:ph type="body" sz="quarter" idx="17"/>
          </p:nvPr>
        </p:nvSpPr>
        <p:spPr>
          <a:xfrm>
            <a:off x="1298895" y="1323901"/>
            <a:ext cx="4691706" cy="26748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tabLst>
                <a:tab pos="179388" algn="l"/>
              </a:tabLst>
              <a:defRPr sz="1600" b="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8"/>
          </p:nvPr>
        </p:nvSpPr>
        <p:spPr>
          <a:xfrm>
            <a:off x="1298895" y="1591386"/>
            <a:ext cx="4691706" cy="3939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tabLst>
                <a:tab pos="179388" algn="l"/>
              </a:tabLst>
              <a:defRPr sz="1600" b="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9"/>
          <p:cNvSpPr>
            <a:spLocks noGrp="1"/>
          </p:cNvSpPr>
          <p:nvPr>
            <p:ph type="body" sz="quarter" idx="11"/>
          </p:nvPr>
        </p:nvSpPr>
        <p:spPr>
          <a:xfrm>
            <a:off x="1298895" y="5742864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6" name="Espace réservé du texte 19"/>
          <p:cNvSpPr>
            <a:spLocks noGrp="1"/>
          </p:cNvSpPr>
          <p:nvPr>
            <p:ph type="body" sz="quarter" idx="12"/>
          </p:nvPr>
        </p:nvSpPr>
        <p:spPr>
          <a:xfrm>
            <a:off x="1298895" y="6186091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10" name="Espace réservé du texte 19"/>
          <p:cNvSpPr>
            <a:spLocks noGrp="1"/>
          </p:cNvSpPr>
          <p:nvPr>
            <p:ph type="body" sz="quarter" idx="16"/>
          </p:nvPr>
        </p:nvSpPr>
        <p:spPr>
          <a:xfrm>
            <a:off x="1418232" y="1197827"/>
            <a:ext cx="4691706" cy="9242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tabLst>
                <a:tab pos="179388" algn="l"/>
              </a:tabLst>
              <a:defRPr sz="1700" b="0" baseline="0">
                <a:solidFill>
                  <a:srgbClr val="9A96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sz="quarter" idx="17"/>
          </p:nvPr>
        </p:nvSpPr>
        <p:spPr>
          <a:xfrm>
            <a:off x="7878763" y="419100"/>
            <a:ext cx="838200" cy="85407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lvl="0"/>
            <a:endParaRPr lang="fr-BE" noProof="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9"/>
          <p:cNvSpPr>
            <a:spLocks noGrp="1"/>
          </p:cNvSpPr>
          <p:nvPr>
            <p:ph type="body" sz="quarter" idx="11"/>
          </p:nvPr>
        </p:nvSpPr>
        <p:spPr>
          <a:xfrm>
            <a:off x="1023786" y="2988654"/>
            <a:ext cx="7332358" cy="10193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6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9"/>
          <p:cNvSpPr>
            <a:spLocks noGrp="1"/>
          </p:cNvSpPr>
          <p:nvPr>
            <p:ph type="body" sz="quarter" idx="10"/>
          </p:nvPr>
        </p:nvSpPr>
        <p:spPr>
          <a:xfrm>
            <a:off x="4273044" y="6234478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11" name="Espace réservé du texte 21"/>
          <p:cNvSpPr>
            <a:spLocks noGrp="1"/>
          </p:cNvSpPr>
          <p:nvPr>
            <p:ph type="body" sz="quarter" idx="11"/>
          </p:nvPr>
        </p:nvSpPr>
        <p:spPr>
          <a:xfrm>
            <a:off x="8413504" y="6234987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13" name="Espace réservé du texte 19"/>
          <p:cNvSpPr>
            <a:spLocks noGrp="1"/>
          </p:cNvSpPr>
          <p:nvPr>
            <p:ph type="body" sz="quarter" idx="13"/>
          </p:nvPr>
        </p:nvSpPr>
        <p:spPr>
          <a:xfrm>
            <a:off x="606864" y="157942"/>
            <a:ext cx="7806639" cy="8894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9"/>
          <p:cNvSpPr>
            <a:spLocks noGrp="1"/>
          </p:cNvSpPr>
          <p:nvPr>
            <p:ph type="body" sz="quarter" idx="10"/>
          </p:nvPr>
        </p:nvSpPr>
        <p:spPr>
          <a:xfrm>
            <a:off x="4273044" y="6234478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10" name="Espace réservé du texte 21"/>
          <p:cNvSpPr>
            <a:spLocks noGrp="1"/>
          </p:cNvSpPr>
          <p:nvPr>
            <p:ph type="body" sz="quarter" idx="11"/>
          </p:nvPr>
        </p:nvSpPr>
        <p:spPr>
          <a:xfrm>
            <a:off x="8413504" y="6234987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946150" y="2073275"/>
            <a:ext cx="7832725" cy="4160838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9"/>
          <p:cNvSpPr>
            <a:spLocks noGrp="1"/>
          </p:cNvSpPr>
          <p:nvPr>
            <p:ph type="body" sz="quarter" idx="10"/>
          </p:nvPr>
        </p:nvSpPr>
        <p:spPr>
          <a:xfrm>
            <a:off x="4273044" y="6234478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10" name="Espace réservé du texte 21"/>
          <p:cNvSpPr>
            <a:spLocks noGrp="1"/>
          </p:cNvSpPr>
          <p:nvPr>
            <p:ph type="body" sz="quarter" idx="11"/>
          </p:nvPr>
        </p:nvSpPr>
        <p:spPr>
          <a:xfrm>
            <a:off x="8413504" y="6234987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5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971600" y="1699200"/>
            <a:ext cx="3600000" cy="4752000"/>
          </a:xfrm>
          <a:prstGeom prst="rect">
            <a:avLst/>
          </a:prstGeom>
        </p:spPr>
        <p:txBody>
          <a:bodyPr/>
          <a:lstStyle>
            <a:lvl1pPr marL="342900" indent="-342900">
              <a:buFont typeface="+mj-lt"/>
              <a:buAutoNum type="arabicPeriod"/>
              <a:defRPr sz="20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6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5040000" y="1699200"/>
            <a:ext cx="3600000" cy="4752000"/>
          </a:xfrm>
          <a:prstGeom prst="rect">
            <a:avLst/>
          </a:prstGeom>
        </p:spPr>
        <p:txBody>
          <a:bodyPr/>
          <a:lstStyle>
            <a:lvl1pPr marL="342900" indent="-342900">
              <a:buFont typeface="+mj-lt"/>
              <a:buAutoNum type="arabicPeriod" startAt="4"/>
              <a:defRPr sz="20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10"/>
          <p:cNvSpPr>
            <a:spLocks noGrp="1"/>
          </p:cNvSpPr>
          <p:nvPr>
            <p:ph type="pic" sz="quarter" idx="10"/>
          </p:nvPr>
        </p:nvSpPr>
        <p:spPr>
          <a:xfrm>
            <a:off x="1008000" y="1339200"/>
            <a:ext cx="3456000" cy="4824000"/>
          </a:xfrm>
          <a:prstGeom prst="rect">
            <a:avLst/>
          </a:prstGeom>
        </p:spPr>
        <p:txBody>
          <a:bodyPr/>
          <a:lstStyle/>
          <a:p>
            <a:pPr lvl="0"/>
            <a:endParaRPr lang="fr-BE" noProof="0"/>
          </a:p>
        </p:txBody>
      </p:sp>
      <p:sp>
        <p:nvSpPr>
          <p:cNvPr id="8" name="Espace réservé pour une image  10"/>
          <p:cNvSpPr>
            <a:spLocks noGrp="1"/>
          </p:cNvSpPr>
          <p:nvPr>
            <p:ph type="pic" sz="quarter" idx="11"/>
          </p:nvPr>
        </p:nvSpPr>
        <p:spPr>
          <a:xfrm>
            <a:off x="4680012" y="1339200"/>
            <a:ext cx="3456000" cy="4824000"/>
          </a:xfrm>
          <a:prstGeom prst="rect">
            <a:avLst/>
          </a:prstGeom>
        </p:spPr>
        <p:txBody>
          <a:bodyPr/>
          <a:lstStyle/>
          <a:p>
            <a:pPr lvl="0"/>
            <a:endParaRPr lang="fr-BE" noProof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11"/>
          <p:cNvSpPr>
            <a:spLocks noGrp="1"/>
          </p:cNvSpPr>
          <p:nvPr>
            <p:ph type="pic" sz="quarter" idx="10"/>
          </p:nvPr>
        </p:nvSpPr>
        <p:spPr>
          <a:xfrm>
            <a:off x="1006475" y="1340768"/>
            <a:ext cx="3529013" cy="2303462"/>
          </a:xfrm>
          <a:prstGeom prst="rect">
            <a:avLst/>
          </a:prstGeom>
        </p:spPr>
        <p:txBody>
          <a:bodyPr/>
          <a:lstStyle/>
          <a:p>
            <a:pPr lvl="0"/>
            <a:endParaRPr lang="fr-BE" noProof="0"/>
          </a:p>
        </p:txBody>
      </p:sp>
      <p:sp>
        <p:nvSpPr>
          <p:cNvPr id="5" name="Espace réservé pour une image  11"/>
          <p:cNvSpPr>
            <a:spLocks noGrp="1"/>
          </p:cNvSpPr>
          <p:nvPr>
            <p:ph type="pic" sz="quarter" idx="11"/>
          </p:nvPr>
        </p:nvSpPr>
        <p:spPr>
          <a:xfrm>
            <a:off x="4679391" y="1339200"/>
            <a:ext cx="3529013" cy="2303462"/>
          </a:xfrm>
          <a:prstGeom prst="rect">
            <a:avLst/>
          </a:prstGeom>
        </p:spPr>
        <p:txBody>
          <a:bodyPr/>
          <a:lstStyle/>
          <a:p>
            <a:pPr lvl="0"/>
            <a:endParaRPr lang="fr-BE" noProof="0"/>
          </a:p>
        </p:txBody>
      </p:sp>
      <p:sp>
        <p:nvSpPr>
          <p:cNvPr id="6" name="Espace réservé pour une image  11"/>
          <p:cNvSpPr>
            <a:spLocks noGrp="1"/>
          </p:cNvSpPr>
          <p:nvPr>
            <p:ph type="pic" sz="quarter" idx="12"/>
          </p:nvPr>
        </p:nvSpPr>
        <p:spPr>
          <a:xfrm>
            <a:off x="1007604" y="3789040"/>
            <a:ext cx="3529013" cy="2303462"/>
          </a:xfrm>
          <a:prstGeom prst="rect">
            <a:avLst/>
          </a:prstGeom>
        </p:spPr>
        <p:txBody>
          <a:bodyPr/>
          <a:lstStyle/>
          <a:p>
            <a:pPr lvl="0"/>
            <a:endParaRPr lang="fr-BE" noProof="0"/>
          </a:p>
        </p:txBody>
      </p:sp>
      <p:sp>
        <p:nvSpPr>
          <p:cNvPr id="9" name="Espace réservé pour une image  11"/>
          <p:cNvSpPr>
            <a:spLocks noGrp="1"/>
          </p:cNvSpPr>
          <p:nvPr>
            <p:ph type="pic" sz="quarter" idx="13"/>
          </p:nvPr>
        </p:nvSpPr>
        <p:spPr>
          <a:xfrm>
            <a:off x="4680012" y="3790800"/>
            <a:ext cx="3529013" cy="2303462"/>
          </a:xfrm>
          <a:prstGeom prst="rect">
            <a:avLst/>
          </a:prstGeom>
        </p:spPr>
        <p:txBody>
          <a:bodyPr/>
          <a:lstStyle/>
          <a:p>
            <a:pPr lvl="0"/>
            <a:endParaRPr lang="fr-BE" noProof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8"/>
          <p:cNvSpPr>
            <a:spLocks noGrp="1"/>
          </p:cNvSpPr>
          <p:nvPr>
            <p:ph type="pic" sz="quarter" idx="10"/>
          </p:nvPr>
        </p:nvSpPr>
        <p:spPr>
          <a:xfrm>
            <a:off x="1008063" y="1340892"/>
            <a:ext cx="7200900" cy="4824412"/>
          </a:xfrm>
          <a:prstGeom prst="rect">
            <a:avLst/>
          </a:prstGeom>
        </p:spPr>
        <p:txBody>
          <a:bodyPr/>
          <a:lstStyle/>
          <a:p>
            <a:pPr lvl="0"/>
            <a:endParaRPr lang="fr-BE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9"/>
          <p:cNvSpPr>
            <a:spLocks noGrp="1"/>
          </p:cNvSpPr>
          <p:nvPr>
            <p:ph type="pic" sz="quarter" idx="10"/>
          </p:nvPr>
        </p:nvSpPr>
        <p:spPr>
          <a:xfrm>
            <a:off x="4644000" y="1339200"/>
            <a:ext cx="3528000" cy="4824000"/>
          </a:xfrm>
          <a:prstGeom prst="rect">
            <a:avLst/>
          </a:prstGeom>
        </p:spPr>
        <p:txBody>
          <a:bodyPr/>
          <a:lstStyle/>
          <a:p>
            <a:pPr lvl="0"/>
            <a:endParaRPr lang="fr-BE" noProof="0"/>
          </a:p>
        </p:txBody>
      </p:sp>
      <p:sp>
        <p:nvSpPr>
          <p:cNvPr id="8" name="Espace réservé du texte 11"/>
          <p:cNvSpPr>
            <a:spLocks noGrp="1"/>
          </p:cNvSpPr>
          <p:nvPr>
            <p:ph type="body" sz="quarter" idx="11"/>
          </p:nvPr>
        </p:nvSpPr>
        <p:spPr>
          <a:xfrm>
            <a:off x="897308" y="2828658"/>
            <a:ext cx="3537959" cy="1572426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13"/>
          <p:cNvSpPr>
            <a:spLocks noGrp="1"/>
          </p:cNvSpPr>
          <p:nvPr>
            <p:ph type="pic" sz="quarter" idx="10"/>
          </p:nvPr>
        </p:nvSpPr>
        <p:spPr>
          <a:xfrm>
            <a:off x="1008063" y="1342800"/>
            <a:ext cx="3528000" cy="2304000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BE" noProof="0" dirty="0"/>
          </a:p>
        </p:txBody>
      </p:sp>
      <p:sp>
        <p:nvSpPr>
          <p:cNvPr id="5" name="Espace réservé pour une image  13"/>
          <p:cNvSpPr>
            <a:spLocks noGrp="1"/>
          </p:cNvSpPr>
          <p:nvPr>
            <p:ph type="pic" sz="quarter" idx="11"/>
          </p:nvPr>
        </p:nvSpPr>
        <p:spPr>
          <a:xfrm>
            <a:off x="4680000" y="3934800"/>
            <a:ext cx="3528000" cy="2304000"/>
          </a:xfrm>
          <a:prstGeom prst="rect">
            <a:avLst/>
          </a:prstGeom>
        </p:spPr>
        <p:txBody>
          <a:bodyPr/>
          <a:lstStyle/>
          <a:p>
            <a:pPr lvl="0"/>
            <a:endParaRPr lang="fr-BE" noProof="0" dirty="0"/>
          </a:p>
        </p:txBody>
      </p:sp>
      <p:sp>
        <p:nvSpPr>
          <p:cNvPr id="6" name="Espace réservé du texte 16"/>
          <p:cNvSpPr>
            <a:spLocks noGrp="1"/>
          </p:cNvSpPr>
          <p:nvPr>
            <p:ph type="body" sz="quarter" idx="12"/>
          </p:nvPr>
        </p:nvSpPr>
        <p:spPr>
          <a:xfrm>
            <a:off x="4680000" y="1339200"/>
            <a:ext cx="3528000" cy="2303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9" name="Espace réservé du texte 16"/>
          <p:cNvSpPr>
            <a:spLocks noGrp="1"/>
          </p:cNvSpPr>
          <p:nvPr>
            <p:ph type="body" sz="quarter" idx="13"/>
          </p:nvPr>
        </p:nvSpPr>
        <p:spPr>
          <a:xfrm>
            <a:off x="1007604" y="3933056"/>
            <a:ext cx="3528000" cy="23034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1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9"/>
          <p:cNvSpPr>
            <a:spLocks noGrp="1"/>
          </p:cNvSpPr>
          <p:nvPr>
            <p:ph type="body" sz="quarter" idx="11"/>
          </p:nvPr>
        </p:nvSpPr>
        <p:spPr>
          <a:xfrm>
            <a:off x="1023786" y="2988654"/>
            <a:ext cx="7332358" cy="9338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tabLst>
                <a:tab pos="179388" algn="l"/>
              </a:tabLst>
              <a:defRPr sz="6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FR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78738B-ECCB-4FEA-9E63-3F4CD1C8E23F}" type="datetimeFigureOut">
              <a:rPr lang="fr-FR"/>
              <a:pPr>
                <a:defRPr/>
              </a:pPr>
              <a:t>10/07/2024</a:t>
            </a:fld>
            <a:endParaRPr lang="fr-FR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5692158-0A95-4FEF-9653-A1E7AE865309}" type="slidenum">
              <a:rPr lang="fr-FR" altLang="ru-RU"/>
              <a:pPr/>
              <a:t>‹#›</a:t>
            </a:fld>
            <a:endParaRPr lang="fr-FR" alt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theme" Target="../theme/theme16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ce réservé du texte 5"/>
          <p:cNvSpPr>
            <a:spLocks noGrp="1" noChangeArrowheads="1"/>
          </p:cNvSpPr>
          <p:nvPr>
            <p:ph type="body" sz="quarter" idx="11"/>
          </p:nvPr>
        </p:nvSpPr>
        <p:spPr bwMode="auto">
          <a:xfrm>
            <a:off x="931863" y="1081088"/>
            <a:ext cx="7769225" cy="19732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eaLnBrk="1" hangingPunct="1"/>
            <a:r>
              <a:rPr lang="fr-FR" altLang="fr-FR" sz="4400" smtClean="0">
                <a:latin typeface="Arial" charset="0"/>
                <a:cs typeface="Arial" charset="0"/>
              </a:rPr>
              <a:t>Natalia Bruffaerts </a:t>
            </a:r>
          </a:p>
          <a:p>
            <a:pPr algn="r" eaLnBrk="1" hangingPunct="1"/>
            <a:r>
              <a:rPr lang="fr-FR" altLang="fr-FR" sz="2400" smtClean="0">
                <a:latin typeface="Arial" charset="0"/>
                <a:cs typeface="Arial" charset="0"/>
              </a:rPr>
              <a:t>TranSphères – Centre de recherche en traduction et interprétation</a:t>
            </a:r>
            <a:endParaRPr lang="fr-FR" altLang="fr-FR" sz="1400" smtClean="0">
              <a:latin typeface="Arial" charset="0"/>
              <a:cs typeface="Arial" charset="0"/>
            </a:endParaRPr>
          </a:p>
          <a:p>
            <a:pPr algn="r" eaLnBrk="1" hangingPunct="1"/>
            <a:r>
              <a:rPr lang="nl-BE" altLang="fr-FR" sz="4400" smtClean="0">
                <a:latin typeface="Arial" charset="0"/>
                <a:cs typeface="Arial" charset="0"/>
              </a:rPr>
              <a:t>Katrien Lievois</a:t>
            </a:r>
          </a:p>
          <a:p>
            <a:pPr algn="r" eaLnBrk="1" hangingPunct="1"/>
            <a:r>
              <a:rPr lang="en-US" altLang="fr-FR" sz="2400" smtClean="0">
                <a:latin typeface="Arial" charset="0"/>
                <a:cs typeface="Arial" charset="0"/>
              </a:rPr>
              <a:t>TricS: Translation, Interpreting and Intercultural Studies</a:t>
            </a:r>
            <a:endParaRPr lang="fr-BE" altLang="fr-FR" sz="2400" smtClean="0">
              <a:latin typeface="Arial" charset="0"/>
              <a:cs typeface="Arial" charset="0"/>
            </a:endParaRPr>
          </a:p>
        </p:txBody>
      </p:sp>
      <p:pic>
        <p:nvPicPr>
          <p:cNvPr id="3075" name="Afbeelding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0688" y="5588000"/>
            <a:ext cx="2608262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u texte 5"/>
          <p:cNvSpPr>
            <a:spLocks noGrp="1" noChangeArrowheads="1"/>
          </p:cNvSpPr>
          <p:nvPr>
            <p:ph type="body" sz="quarter" idx="11"/>
          </p:nvPr>
        </p:nvSpPr>
        <p:spPr bwMode="auto">
          <a:xfrm>
            <a:off x="803275" y="1792288"/>
            <a:ext cx="7769225" cy="19732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fr-FR" altLang="fr-FR" sz="4400" smtClean="0">
                <a:latin typeface="Arial" charset="0"/>
                <a:cs typeface="Arial" charset="0"/>
              </a:rPr>
              <a:t>La littérature biculturelle russe contemporaine </a:t>
            </a:r>
          </a:p>
          <a:p>
            <a:pPr algn="just"/>
            <a:r>
              <a:rPr lang="fr-FR" altLang="fr-FR" sz="4400" smtClean="0">
                <a:latin typeface="Arial" charset="0"/>
                <a:cs typeface="Arial" charset="0"/>
              </a:rPr>
              <a:t>en traduction</a:t>
            </a:r>
          </a:p>
        </p:txBody>
      </p:sp>
      <p:pic>
        <p:nvPicPr>
          <p:cNvPr id="4099" name="Afbeelding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0688" y="5588000"/>
            <a:ext cx="2608262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sz="quarter" idx="11"/>
          </p:nvPr>
        </p:nvSpPr>
        <p:spPr>
          <a:xfrm>
            <a:off x="941388" y="558800"/>
            <a:ext cx="7331075" cy="935038"/>
          </a:xfrm>
        </p:spPr>
        <p:txBody>
          <a:bodyPr/>
          <a:lstStyle/>
          <a:p>
            <a:pPr algn="l">
              <a:buFont typeface="Arial" panose="020B0604020202020204" pitchFamily="34" charset="0"/>
              <a:buNone/>
              <a:defRPr/>
            </a:pPr>
            <a:r>
              <a:rPr lang="nl-BE" sz="3600" dirty="0"/>
              <a:t>Plan</a:t>
            </a:r>
          </a:p>
          <a:p>
            <a:pPr algn="l">
              <a:buFont typeface="Arial" panose="020B0604020202020204" pitchFamily="34" charset="0"/>
              <a:buNone/>
              <a:defRPr/>
            </a:pPr>
            <a:endParaRPr lang="fr-FR" sz="3600" dirty="0"/>
          </a:p>
          <a:p>
            <a:pPr marL="742950" indent="-742950" algn="l">
              <a:buFont typeface="+mj-lt"/>
              <a:buAutoNum type="arabicPeriod"/>
              <a:defRPr/>
            </a:pPr>
            <a:r>
              <a:rPr lang="fr-FR" sz="3600" dirty="0"/>
              <a:t>Introduction</a:t>
            </a:r>
          </a:p>
          <a:p>
            <a:pPr marL="742950" indent="-742950" algn="l">
              <a:buFont typeface="+mj-lt"/>
              <a:buAutoNum type="arabicPeriod"/>
              <a:defRPr/>
            </a:pPr>
            <a:r>
              <a:rPr lang="fr-FR" sz="3600" dirty="0"/>
              <a:t>Le multilinguisme</a:t>
            </a:r>
          </a:p>
          <a:p>
            <a:pPr marL="742950" indent="-742950" algn="l">
              <a:buFont typeface="+mj-lt"/>
              <a:buAutoNum type="arabicPeriod"/>
              <a:defRPr/>
            </a:pPr>
            <a:r>
              <a:rPr lang="fr-FR" sz="3600" dirty="0"/>
              <a:t>Les variétés linguistiques russes</a:t>
            </a:r>
          </a:p>
          <a:p>
            <a:pPr marL="742950" indent="-742950" algn="l">
              <a:buFont typeface="+mj-lt"/>
              <a:buAutoNum type="arabicPeriod"/>
              <a:defRPr/>
            </a:pPr>
            <a:r>
              <a:rPr lang="fr-FR" sz="3600" dirty="0"/>
              <a:t>Conclusions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fr-FR" dirty="0"/>
          </a:p>
        </p:txBody>
      </p:sp>
      <p:pic>
        <p:nvPicPr>
          <p:cNvPr id="5123" name="Afbeelding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0688" y="5588000"/>
            <a:ext cx="2608262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sz="quarter" idx="11"/>
          </p:nvPr>
        </p:nvSpPr>
        <p:spPr>
          <a:xfrm>
            <a:off x="941388" y="558800"/>
            <a:ext cx="7331075" cy="935038"/>
          </a:xfrm>
        </p:spPr>
        <p:txBody>
          <a:bodyPr/>
          <a:lstStyle/>
          <a:p>
            <a:pPr marL="742950" indent="-742950" algn="l">
              <a:buFont typeface="+mj-lt"/>
              <a:buAutoNum type="arabicPeriod"/>
              <a:defRPr/>
            </a:pPr>
            <a:r>
              <a:rPr lang="fr-FR" sz="3600" dirty="0"/>
              <a:t>Introduction</a:t>
            </a:r>
          </a:p>
          <a:p>
            <a:pPr algn="l">
              <a:buFont typeface="Arial" panose="020B0604020202020204" pitchFamily="34" charset="0"/>
              <a:buNone/>
              <a:defRPr/>
            </a:pPr>
            <a:endParaRPr lang="fr-FR" sz="3200" dirty="0"/>
          </a:p>
          <a:p>
            <a:pPr algn="l">
              <a:buFont typeface="Arial" panose="020B0604020202020204" pitchFamily="34" charset="0"/>
              <a:buNone/>
              <a:defRPr/>
            </a:pPr>
            <a:r>
              <a:rPr lang="fr-FR" sz="3200" dirty="0"/>
              <a:t>- Multilinguisme littéraire – définitions</a:t>
            </a:r>
          </a:p>
          <a:p>
            <a:pPr algn="l">
              <a:buFont typeface="Arial" panose="020B0604020202020204" pitchFamily="34" charset="0"/>
              <a:buNone/>
              <a:defRPr/>
            </a:pPr>
            <a:r>
              <a:rPr lang="fr-FR" sz="3200" dirty="0"/>
              <a:t>- Multilinguisme littéraire dans le roman russe</a:t>
            </a:r>
          </a:p>
          <a:p>
            <a:pPr algn="l">
              <a:buFont typeface="Arial" panose="020B0604020202020204" pitchFamily="34" charset="0"/>
              <a:buNone/>
              <a:defRPr/>
            </a:pPr>
            <a:r>
              <a:rPr lang="fr-FR" altLang="fr-FR" sz="3200" i="1" dirty="0"/>
              <a:t>- </a:t>
            </a:r>
            <a:r>
              <a:rPr lang="fr-FR" altLang="fr-FR" sz="3200" i="1" dirty="0" err="1"/>
              <a:t>Zulejha</a:t>
            </a:r>
            <a:r>
              <a:rPr lang="fr-FR" altLang="fr-FR" sz="3200" i="1" dirty="0"/>
              <a:t> </a:t>
            </a:r>
            <a:r>
              <a:rPr lang="fr-FR" altLang="fr-FR" sz="3200" i="1" dirty="0" err="1"/>
              <a:t>otkryvaet</a:t>
            </a:r>
            <a:r>
              <a:rPr lang="fr-FR" altLang="fr-FR" sz="3200" i="1" dirty="0"/>
              <a:t> </a:t>
            </a:r>
            <a:r>
              <a:rPr lang="fr-FR" altLang="fr-FR" sz="3200" i="1" dirty="0" err="1"/>
              <a:t>glaza</a:t>
            </a:r>
            <a:r>
              <a:rPr lang="fr-FR" altLang="fr-FR" sz="3200" i="1" dirty="0"/>
              <a:t> </a:t>
            </a:r>
            <a:r>
              <a:rPr lang="fr-FR" altLang="fr-FR" sz="3200" dirty="0"/>
              <a:t>(« </a:t>
            </a:r>
            <a:r>
              <a:rPr lang="fr-FR" altLang="fr-FR" sz="3200" dirty="0" err="1"/>
              <a:t>Zouleikha</a:t>
            </a:r>
            <a:r>
              <a:rPr lang="fr-FR" altLang="fr-FR" sz="3200" dirty="0"/>
              <a:t> ouvre les yeux ») de </a:t>
            </a:r>
            <a:r>
              <a:rPr lang="fr-FR" altLang="fr-FR" sz="3200" dirty="0" err="1"/>
              <a:t>Gouzel</a:t>
            </a:r>
            <a:r>
              <a:rPr lang="fr-FR" altLang="fr-FR" sz="3200" dirty="0"/>
              <a:t> </a:t>
            </a:r>
            <a:r>
              <a:rPr lang="fr-FR" altLang="fr-FR" sz="3200" dirty="0" err="1"/>
              <a:t>Iakhina</a:t>
            </a:r>
            <a:r>
              <a:rPr lang="fr-FR" altLang="fr-FR" sz="3200" dirty="0"/>
              <a:t> </a:t>
            </a:r>
          </a:p>
          <a:p>
            <a:pPr algn="l">
              <a:buFont typeface="Arial" panose="020B0604020202020204" pitchFamily="34" charset="0"/>
              <a:buNone/>
              <a:defRPr/>
            </a:pPr>
            <a:endParaRPr lang="fr-FR" sz="3200" dirty="0"/>
          </a:p>
          <a:p>
            <a:pPr algn="l">
              <a:buFont typeface="Arial" panose="020B0604020202020204" pitchFamily="34" charset="0"/>
              <a:buNone/>
              <a:defRPr/>
            </a:pPr>
            <a:endParaRPr lang="fr-FR" sz="3200" dirty="0"/>
          </a:p>
          <a:p>
            <a:pPr marL="742950" indent="-742950" algn="l">
              <a:buFont typeface="+mj-lt"/>
              <a:buAutoNum type="arabicPeriod"/>
              <a:defRPr/>
            </a:pPr>
            <a:endParaRPr lang="fr-FR" sz="3600" dirty="0"/>
          </a:p>
          <a:p>
            <a:pPr>
              <a:buFont typeface="Arial" panose="020B0604020202020204" pitchFamily="34" charset="0"/>
              <a:buNone/>
              <a:defRPr/>
            </a:pPr>
            <a:endParaRPr lang="fr-FR" dirty="0"/>
          </a:p>
        </p:txBody>
      </p:sp>
      <p:pic>
        <p:nvPicPr>
          <p:cNvPr id="6147" name="Afbeelding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0688" y="5588000"/>
            <a:ext cx="2608262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7171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indent="0">
              <a:buFont typeface="Arial" panose="020B0604020202020204" pitchFamily="34" charset="0"/>
              <a:buNone/>
              <a:defRPr/>
            </a:pPr>
            <a:endParaRPr lang="fr-FR" altLang="fr-FR" dirty="0"/>
          </a:p>
        </p:txBody>
      </p:sp>
      <p:sp>
        <p:nvSpPr>
          <p:cNvPr id="4" name="Rechthoek 3"/>
          <p:cNvSpPr/>
          <p:nvPr/>
        </p:nvSpPr>
        <p:spPr>
          <a:xfrm>
            <a:off x="849313" y="1009650"/>
            <a:ext cx="7805737" cy="45243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solidFill>
                  <a:schemeClr val="bg1"/>
                </a:solidFill>
              </a:rPr>
              <a:t>1. Multilinguisme littéraire - définitions</a:t>
            </a:r>
          </a:p>
          <a:p>
            <a:pPr>
              <a:defRPr/>
            </a:pPr>
            <a:endParaRPr lang="fr-FR" sz="32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fr-FR" sz="3200" dirty="0">
                <a:solidFill>
                  <a:schemeClr val="bg1"/>
                </a:solidFill>
              </a:rPr>
              <a:t>Mikhaïl Bakhtine :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sz="3200" i="1" dirty="0" err="1">
                <a:solidFill>
                  <a:schemeClr val="bg1"/>
                </a:solidFill>
              </a:rPr>
              <a:t>Raznojazychie</a:t>
            </a:r>
            <a:r>
              <a:rPr lang="fr-FR" sz="3200" i="1" dirty="0">
                <a:solidFill>
                  <a:schemeClr val="bg1"/>
                </a:solidFill>
              </a:rPr>
              <a:t> </a:t>
            </a:r>
            <a:r>
              <a:rPr lang="fr-FR" sz="3200" dirty="0">
                <a:solidFill>
                  <a:schemeClr val="bg1"/>
                </a:solidFill>
              </a:rPr>
              <a:t>« hétéroglossie », ou diversité des langues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sz="3200" i="1" dirty="0" err="1">
                <a:solidFill>
                  <a:schemeClr val="bg1"/>
                </a:solidFill>
              </a:rPr>
              <a:t>Raznorechie</a:t>
            </a:r>
            <a:r>
              <a:rPr lang="fr-FR" sz="3200" i="1" dirty="0">
                <a:solidFill>
                  <a:schemeClr val="bg1"/>
                </a:solidFill>
              </a:rPr>
              <a:t> - </a:t>
            </a:r>
            <a:r>
              <a:rPr lang="fr-FR" sz="3200" dirty="0">
                <a:solidFill>
                  <a:schemeClr val="bg1"/>
                </a:solidFill>
              </a:rPr>
              <a:t>« </a:t>
            </a:r>
            <a:r>
              <a:rPr lang="fr-FR" sz="3200" dirty="0" err="1">
                <a:solidFill>
                  <a:schemeClr val="bg1"/>
                </a:solidFill>
              </a:rPr>
              <a:t>hétérologie</a:t>
            </a:r>
            <a:r>
              <a:rPr lang="fr-FR" sz="3200" dirty="0">
                <a:solidFill>
                  <a:schemeClr val="bg1"/>
                </a:solidFill>
              </a:rPr>
              <a:t> », ou diversité des styles 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sz="3200" i="1" dirty="0">
                <a:solidFill>
                  <a:schemeClr val="bg1"/>
                </a:solidFill>
              </a:rPr>
              <a:t>Raznogolosie</a:t>
            </a:r>
            <a:r>
              <a:rPr lang="fr-FR" sz="3200" dirty="0">
                <a:solidFill>
                  <a:schemeClr val="bg1"/>
                </a:solidFill>
              </a:rPr>
              <a:t> - « hétérophonie », ou diversité des voix </a:t>
            </a:r>
            <a:r>
              <a:rPr lang="fr-FR" sz="32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(Bakhtine, 1978, p. 90)</a:t>
            </a:r>
            <a:endParaRPr lang="fr-FR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8195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8196" name="Rechthoek 3"/>
          <p:cNvSpPr>
            <a:spLocks noChangeArrowheads="1"/>
          </p:cNvSpPr>
          <p:nvPr/>
        </p:nvSpPr>
        <p:spPr bwMode="auto">
          <a:xfrm>
            <a:off x="655638" y="1009650"/>
            <a:ext cx="7999412" cy="477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altLang="fr-FR" sz="3200">
                <a:solidFill>
                  <a:schemeClr val="bg1"/>
                </a:solidFill>
              </a:rPr>
              <a:t>1. Multilinguisme littéraire - définitions</a:t>
            </a:r>
          </a:p>
          <a:p>
            <a:endParaRPr lang="fr-FR" altLang="fr-FR" sz="3200">
              <a:solidFill>
                <a:schemeClr val="bg1"/>
              </a:solidFill>
            </a:endParaRPr>
          </a:p>
          <a:p>
            <a:endParaRPr lang="fr-FR" altLang="fr-FR" sz="2400">
              <a:solidFill>
                <a:schemeClr val="bg1"/>
              </a:solidFill>
            </a:endParaRPr>
          </a:p>
          <a:p>
            <a:r>
              <a:rPr lang="fr-FR" altLang="fr-FR" sz="3200">
                <a:solidFill>
                  <a:schemeClr val="bg1"/>
                </a:solidFill>
              </a:rPr>
              <a:t>Rainier Grutman :</a:t>
            </a:r>
          </a:p>
          <a:p>
            <a:endParaRPr lang="fr-FR" altLang="fr-FR" sz="2400">
              <a:solidFill>
                <a:schemeClr val="bg1"/>
              </a:solidFill>
            </a:endParaRPr>
          </a:p>
          <a:p>
            <a:r>
              <a:rPr lang="fr-FR" altLang="fr-FR" sz="3200">
                <a:solidFill>
                  <a:schemeClr val="bg1"/>
                </a:solidFill>
              </a:rPr>
              <a:t>l’hétérolinguisme littéraire - « la présence dans un texte d’idiomes étrangers, sous quelque forme que ce soit, aussi bien que de variétés (sociales, régionales ou chronologiques) de la langue principale. » (1997, p. 37)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9219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9220" name="Rechthoek 3"/>
          <p:cNvSpPr>
            <a:spLocks noChangeArrowheads="1"/>
          </p:cNvSpPr>
          <p:nvPr/>
        </p:nvSpPr>
        <p:spPr bwMode="auto">
          <a:xfrm>
            <a:off x="268288" y="419100"/>
            <a:ext cx="8404225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altLang="ru-RU" sz="3200">
                <a:solidFill>
                  <a:schemeClr val="bg1"/>
                </a:solidFill>
              </a:rPr>
              <a:t>2. Multilinguisme littéraire dans le roman russe</a:t>
            </a:r>
          </a:p>
          <a:p>
            <a:endParaRPr lang="fr-FR" altLang="ru-RU" sz="3200">
              <a:solidFill>
                <a:schemeClr val="bg1"/>
              </a:solidFill>
            </a:endParaRPr>
          </a:p>
          <a:p>
            <a:r>
              <a:rPr lang="fr-FR" altLang="ru-RU" sz="3200">
                <a:solidFill>
                  <a:schemeClr val="bg1"/>
                </a:solidFill>
              </a:rPr>
              <a:t>Léon Tolstoï : </a:t>
            </a:r>
          </a:p>
          <a:p>
            <a:pPr marL="1143000" lvl="1" indent="-457200">
              <a:buFont typeface="Arial" charset="0"/>
              <a:buChar char="•"/>
            </a:pPr>
            <a:r>
              <a:rPr lang="fr-FR" altLang="ru-RU" sz="3200">
                <a:solidFill>
                  <a:schemeClr val="bg1"/>
                </a:solidFill>
              </a:rPr>
              <a:t>l'usage du français et de l'allemand dans </a:t>
            </a:r>
            <a:r>
              <a:rPr lang="fr-FR" altLang="ru-RU" sz="3200" i="1">
                <a:solidFill>
                  <a:schemeClr val="bg1"/>
                </a:solidFill>
              </a:rPr>
              <a:t>Guerre et Paix</a:t>
            </a:r>
            <a:r>
              <a:rPr lang="fr-FR" altLang="ru-RU" sz="3200">
                <a:solidFill>
                  <a:schemeClr val="bg1"/>
                </a:solidFill>
              </a:rPr>
              <a:t> </a:t>
            </a:r>
          </a:p>
          <a:p>
            <a:pPr marL="1143000" lvl="1" indent="-457200">
              <a:buFont typeface="Arial" charset="0"/>
              <a:buChar char="•"/>
            </a:pPr>
            <a:r>
              <a:rPr lang="fr-FR" altLang="ru-RU" sz="3200">
                <a:solidFill>
                  <a:schemeClr val="bg1"/>
                </a:solidFill>
              </a:rPr>
              <a:t>les mots tchétchènes et tcherkesses dans ces œuvres caucasiennes comme </a:t>
            </a:r>
            <a:r>
              <a:rPr lang="fr-FR" altLang="ru-RU" sz="3200" i="1">
                <a:solidFill>
                  <a:schemeClr val="bg1"/>
                </a:solidFill>
              </a:rPr>
              <a:t>Les Cosaques</a:t>
            </a:r>
            <a:r>
              <a:rPr lang="fr-FR" altLang="ru-RU" sz="3200">
                <a:solidFill>
                  <a:schemeClr val="bg1"/>
                </a:solidFill>
              </a:rPr>
              <a:t> et </a:t>
            </a:r>
            <a:r>
              <a:rPr lang="fr-FR" altLang="ru-RU" sz="3200" i="1">
                <a:solidFill>
                  <a:schemeClr val="bg1"/>
                </a:solidFill>
              </a:rPr>
              <a:t>Hadji-Mourat</a:t>
            </a:r>
            <a:r>
              <a:rPr lang="fr-FR" altLang="ru-RU" sz="320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9221" name="Рисунок 3" descr="Война и мир (слушать аудиокнигу бесплатно) - автор Лев Толсто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97663" y="4054475"/>
            <a:ext cx="2049462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10243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10244" name="Rechthoek 3"/>
          <p:cNvSpPr>
            <a:spLocks noChangeArrowheads="1"/>
          </p:cNvSpPr>
          <p:nvPr/>
        </p:nvSpPr>
        <p:spPr bwMode="auto">
          <a:xfrm>
            <a:off x="268288" y="419100"/>
            <a:ext cx="8404225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altLang="ru-RU" sz="3200">
                <a:solidFill>
                  <a:schemeClr val="bg1"/>
                </a:solidFill>
              </a:rPr>
              <a:t>2. Multilinguisme littéraire dans le roman russe</a:t>
            </a:r>
          </a:p>
          <a:p>
            <a:pPr marL="685800" lvl="1"/>
            <a:endParaRPr lang="fr-FR" altLang="ru-RU" sz="3200">
              <a:solidFill>
                <a:schemeClr val="bg1"/>
              </a:solidFill>
            </a:endParaRPr>
          </a:p>
          <a:p>
            <a:pPr>
              <a:buFont typeface="Arial" charset="0"/>
              <a:buChar char="•"/>
            </a:pPr>
            <a:r>
              <a:rPr lang="fr-FR" altLang="ru-RU" sz="3200">
                <a:solidFill>
                  <a:schemeClr val="bg1"/>
                </a:solidFill>
              </a:rPr>
              <a:t>L’époque soviétique : Fazil Iskander, Youri Rytkhèou, Anatoli Kim, Oljas Souleïmenov, Tchinguiz Aïtmatov... </a:t>
            </a:r>
          </a:p>
        </p:txBody>
      </p:sp>
      <p:pic>
        <p:nvPicPr>
          <p:cNvPr id="10245" name="Рисунок 4" descr="Книга &quot;Малое собрание сочинений&quot; Айтматов Ч Т - купить книгу в  интернет-магазине «Москва» ISBN: 978-5-389-12108-9, 95379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92850" y="3424238"/>
            <a:ext cx="1804988" cy="270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4" name="Rechthoek 3"/>
          <p:cNvSpPr/>
          <p:nvPr/>
        </p:nvSpPr>
        <p:spPr>
          <a:xfrm>
            <a:off x="268288" y="419100"/>
            <a:ext cx="8404225" cy="30464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fr-FR" sz="3200" dirty="0">
                <a:solidFill>
                  <a:schemeClr val="bg1"/>
                </a:solidFill>
              </a:rPr>
              <a:t>2. Multilinguisme littéraire dans le roman russe</a:t>
            </a:r>
          </a:p>
          <a:p>
            <a:pPr>
              <a:defRPr/>
            </a:pPr>
            <a:endParaRPr lang="fr-FR" sz="32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r-FR" sz="3200" dirty="0">
                <a:solidFill>
                  <a:schemeClr val="bg1"/>
                </a:solidFill>
              </a:rPr>
              <a:t>Ces dernières années : </a:t>
            </a:r>
            <a:r>
              <a:rPr lang="fr-FR" sz="3200" dirty="0" err="1">
                <a:solidFill>
                  <a:schemeClr val="bg1"/>
                </a:solidFill>
              </a:rPr>
              <a:t>e.a</a:t>
            </a:r>
            <a:r>
              <a:rPr lang="fr-FR" sz="3200" dirty="0">
                <a:solidFill>
                  <a:schemeClr val="bg1"/>
                </a:solidFill>
              </a:rPr>
              <a:t>. l'Arménienne </a:t>
            </a:r>
            <a:r>
              <a:rPr lang="fr-FR" sz="3200" dirty="0" err="1">
                <a:solidFill>
                  <a:schemeClr val="bg1"/>
                </a:solidFill>
              </a:rPr>
              <a:t>Narinai</a:t>
            </a:r>
            <a:r>
              <a:rPr lang="fr-FR" sz="3200" dirty="0">
                <a:solidFill>
                  <a:schemeClr val="bg1"/>
                </a:solidFill>
              </a:rPr>
              <a:t> </a:t>
            </a:r>
            <a:r>
              <a:rPr lang="fr-FR" sz="3200" dirty="0" err="1">
                <a:solidFill>
                  <a:schemeClr val="bg1"/>
                </a:solidFill>
              </a:rPr>
              <a:t>Abgaryan</a:t>
            </a:r>
            <a:r>
              <a:rPr lang="fr-FR" sz="3200" dirty="0">
                <a:solidFill>
                  <a:schemeClr val="bg1"/>
                </a:solidFill>
              </a:rPr>
              <a:t> (</a:t>
            </a:r>
            <a:r>
              <a:rPr lang="fr-FR" sz="3200" i="1" dirty="0" err="1">
                <a:solidFill>
                  <a:schemeClr val="bg1"/>
                </a:solidFill>
              </a:rPr>
              <a:t>Manounia</a:t>
            </a:r>
            <a:r>
              <a:rPr lang="fr-FR" sz="3200" i="1" dirty="0">
                <a:solidFill>
                  <a:schemeClr val="bg1"/>
                </a:solidFill>
              </a:rPr>
              <a:t>; Dans mon cœur à jamais</a:t>
            </a:r>
            <a:r>
              <a:rPr lang="fr-FR" sz="3200" dirty="0">
                <a:solidFill>
                  <a:schemeClr val="bg1"/>
                </a:solidFill>
              </a:rPr>
              <a:t>) - l'Azerbaïdjanais </a:t>
            </a:r>
            <a:r>
              <a:rPr lang="fr-FR" sz="3200" dirty="0" err="1">
                <a:solidFill>
                  <a:schemeClr val="bg1"/>
                </a:solidFill>
              </a:rPr>
              <a:t>Eltchin</a:t>
            </a:r>
            <a:r>
              <a:rPr lang="fr-FR" sz="3200" dirty="0">
                <a:solidFill>
                  <a:schemeClr val="bg1"/>
                </a:solidFill>
              </a:rPr>
              <a:t> </a:t>
            </a:r>
            <a:r>
              <a:rPr lang="fr-FR" sz="3200" dirty="0" err="1">
                <a:solidFill>
                  <a:schemeClr val="bg1"/>
                </a:solidFill>
              </a:rPr>
              <a:t>Safarli</a:t>
            </a:r>
            <a:r>
              <a:rPr lang="fr-FR" sz="3200" dirty="0">
                <a:solidFill>
                  <a:schemeClr val="bg1"/>
                </a:solidFill>
              </a:rPr>
              <a:t> (</a:t>
            </a:r>
            <a:r>
              <a:rPr lang="fr-FR" sz="3200" i="1" dirty="0">
                <a:solidFill>
                  <a:schemeClr val="bg1"/>
                </a:solidFill>
              </a:rPr>
              <a:t>Le sel sucré de Bosphore; Aller sans retour</a:t>
            </a:r>
            <a:r>
              <a:rPr lang="fr-FR" sz="3200" dirty="0">
                <a:solidFill>
                  <a:schemeClr val="bg1"/>
                </a:solidFill>
              </a:rPr>
              <a:t>). </a:t>
            </a:r>
          </a:p>
        </p:txBody>
      </p:sp>
      <p:pic>
        <p:nvPicPr>
          <p:cNvPr id="11269" name="Рисунок 5" descr="Дальше жить» Наринэ Абгарян - купить книгу «Дальше жить» в Минске —  Издательство АСТ на OZ.b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2838" y="3729038"/>
            <a:ext cx="1773237" cy="270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Рисунок 6" descr="Книга: &quot;Двенадцать&quot; - Эльчин Сафарли. Купить книгу, читать рецензии | ISBN  978-5-17-111726-9 | Лабиринт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1500" y="3729038"/>
            <a:ext cx="1806575" cy="270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12291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12292" name="Rechthoek 3"/>
          <p:cNvSpPr>
            <a:spLocks noChangeArrowheads="1"/>
          </p:cNvSpPr>
          <p:nvPr/>
        </p:nvSpPr>
        <p:spPr bwMode="auto">
          <a:xfrm>
            <a:off x="268288" y="419100"/>
            <a:ext cx="8404225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fr-FR" altLang="fr-FR" sz="3200">
              <a:solidFill>
                <a:schemeClr val="bg1"/>
              </a:solidFill>
            </a:endParaRPr>
          </a:p>
          <a:p>
            <a:r>
              <a:rPr lang="fr-FR" altLang="fr-FR" sz="3200">
                <a:solidFill>
                  <a:schemeClr val="bg1"/>
                </a:solidFill>
              </a:rPr>
              <a:t>3. </a:t>
            </a:r>
            <a:r>
              <a:rPr lang="fr-FR" altLang="fr-FR" sz="3200" i="1">
                <a:solidFill>
                  <a:schemeClr val="bg1"/>
                </a:solidFill>
              </a:rPr>
              <a:t>Zulejha otkryvaet glaza </a:t>
            </a:r>
            <a:r>
              <a:rPr lang="fr-FR" altLang="fr-FR" sz="3200">
                <a:solidFill>
                  <a:schemeClr val="bg1"/>
                </a:solidFill>
              </a:rPr>
              <a:t>(« Zouleikha ouvre les yeux ») de Gouzel Iakhina </a:t>
            </a:r>
          </a:p>
        </p:txBody>
      </p:sp>
      <p:pic>
        <p:nvPicPr>
          <p:cNvPr id="12293" name="Рисунок 7" descr="Рецензия на роман «Зулейха открывает глаза» | IRL.B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73763" y="2809875"/>
            <a:ext cx="2524125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TextBox 6"/>
          <p:cNvSpPr txBox="1">
            <a:spLocks noChangeArrowheads="1"/>
          </p:cNvSpPr>
          <p:nvPr/>
        </p:nvSpPr>
        <p:spPr bwMode="auto">
          <a:xfrm>
            <a:off x="452438" y="2198688"/>
            <a:ext cx="53943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>
                <a:solidFill>
                  <a:schemeClr val="bg1"/>
                </a:solidFill>
                <a:latin typeface="Arial" charset="0"/>
              </a:rPr>
              <a:t>2015 — </a:t>
            </a:r>
            <a:r>
              <a:rPr lang="en-US">
                <a:solidFill>
                  <a:schemeClr val="bg1"/>
                </a:solidFill>
                <a:latin typeface="Arial" charset="0"/>
              </a:rPr>
              <a:t>le Prix Bolchaïa Kniga</a:t>
            </a:r>
            <a:endParaRPr lang="ru-RU">
              <a:solidFill>
                <a:schemeClr val="bg1"/>
              </a:solidFill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ru-RU">
                <a:solidFill>
                  <a:schemeClr val="bg1"/>
                </a:solidFill>
                <a:latin typeface="Arial" charset="0"/>
              </a:rPr>
              <a:t>2015 — </a:t>
            </a:r>
            <a:r>
              <a:rPr lang="en-US">
                <a:solidFill>
                  <a:schemeClr val="bg1"/>
                </a:solidFill>
                <a:latin typeface="Arial" charset="0"/>
              </a:rPr>
              <a:t>le Prix littéraire Iasnaïa Poliana </a:t>
            </a:r>
          </a:p>
          <a:p>
            <a:pPr>
              <a:buFont typeface="Arial" charset="0"/>
              <a:buChar char="•"/>
            </a:pPr>
            <a:r>
              <a:rPr lang="ru-RU">
                <a:solidFill>
                  <a:schemeClr val="bg1"/>
                </a:solidFill>
                <a:latin typeface="Arial" charset="0"/>
              </a:rPr>
              <a:t>2015 — </a:t>
            </a:r>
            <a:r>
              <a:rPr lang="en-US">
                <a:solidFill>
                  <a:schemeClr val="bg1"/>
                </a:solidFill>
                <a:latin typeface="Arial" charset="0"/>
              </a:rPr>
              <a:t>le Prix littéraire </a:t>
            </a:r>
            <a:r>
              <a:rPr lang="ru-RU">
                <a:solidFill>
                  <a:schemeClr val="bg1"/>
                </a:solidFill>
                <a:latin typeface="Arial" charset="0"/>
              </a:rPr>
              <a:t>«</a:t>
            </a:r>
            <a:r>
              <a:rPr lang="en-US">
                <a:solidFill>
                  <a:schemeClr val="bg1"/>
                </a:solidFill>
                <a:latin typeface="Arial" charset="0"/>
              </a:rPr>
              <a:t> Le Livre de l’année </a:t>
            </a:r>
            <a:r>
              <a:rPr lang="ru-RU">
                <a:solidFill>
                  <a:schemeClr val="bg1"/>
                </a:solidFill>
                <a:latin typeface="Arial" charset="0"/>
              </a:rPr>
              <a:t>»</a:t>
            </a:r>
          </a:p>
          <a:p>
            <a:pPr>
              <a:buFont typeface="Arial" charset="0"/>
              <a:buChar char="•"/>
            </a:pPr>
            <a:r>
              <a:rPr lang="ru-RU">
                <a:solidFill>
                  <a:schemeClr val="bg1"/>
                </a:solidFill>
                <a:latin typeface="Arial" charset="0"/>
              </a:rPr>
              <a:t>2017 — </a:t>
            </a:r>
            <a:r>
              <a:rPr lang="en-US">
                <a:solidFill>
                  <a:schemeClr val="bg1"/>
                </a:solidFill>
                <a:latin typeface="Arial" charset="0"/>
              </a:rPr>
              <a:t>le Prix littéraire </a:t>
            </a:r>
            <a:r>
              <a:rPr lang="ru-RU">
                <a:solidFill>
                  <a:schemeClr val="bg1"/>
                </a:solidFill>
                <a:latin typeface="Arial" charset="0"/>
              </a:rPr>
              <a:t>«</a:t>
            </a:r>
            <a:r>
              <a:rPr lang="en-US">
                <a:solidFill>
                  <a:schemeClr val="bg1"/>
                </a:solidFill>
                <a:latin typeface="Arial" charset="0"/>
              </a:rPr>
              <a:t> Le Prix du Lecteur </a:t>
            </a:r>
            <a:r>
              <a:rPr lang="ru-RU">
                <a:solidFill>
                  <a:schemeClr val="bg1"/>
                </a:solidFill>
                <a:latin typeface="Arial" charset="0"/>
              </a:rPr>
              <a:t>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13315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4" name="Rechthoek 3"/>
          <p:cNvSpPr/>
          <p:nvPr/>
        </p:nvSpPr>
        <p:spPr>
          <a:xfrm>
            <a:off x="268288" y="419100"/>
            <a:ext cx="8404225" cy="53863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fr-FR" sz="32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fr-FR" sz="3200" dirty="0">
                <a:solidFill>
                  <a:schemeClr val="bg1"/>
                </a:solidFill>
              </a:rPr>
              <a:t>3. </a:t>
            </a:r>
            <a:r>
              <a:rPr lang="fr-FR" sz="3200" i="1" dirty="0" err="1">
                <a:solidFill>
                  <a:schemeClr val="bg1"/>
                </a:solidFill>
              </a:rPr>
              <a:t>Zulejha</a:t>
            </a:r>
            <a:r>
              <a:rPr lang="fr-FR" sz="3200" i="1" dirty="0">
                <a:solidFill>
                  <a:schemeClr val="bg1"/>
                </a:solidFill>
              </a:rPr>
              <a:t> </a:t>
            </a:r>
            <a:r>
              <a:rPr lang="fr-FR" sz="3200" i="1" dirty="0" err="1">
                <a:solidFill>
                  <a:schemeClr val="bg1"/>
                </a:solidFill>
              </a:rPr>
              <a:t>otkryvaet</a:t>
            </a:r>
            <a:r>
              <a:rPr lang="fr-FR" sz="3200" i="1" dirty="0">
                <a:solidFill>
                  <a:schemeClr val="bg1"/>
                </a:solidFill>
              </a:rPr>
              <a:t> </a:t>
            </a:r>
            <a:r>
              <a:rPr lang="fr-FR" sz="3200" i="1" dirty="0" err="1">
                <a:solidFill>
                  <a:schemeClr val="bg1"/>
                </a:solidFill>
              </a:rPr>
              <a:t>glaza</a:t>
            </a:r>
            <a:r>
              <a:rPr lang="fr-FR" sz="3200" i="1" dirty="0">
                <a:solidFill>
                  <a:schemeClr val="bg1"/>
                </a:solidFill>
              </a:rPr>
              <a:t> </a:t>
            </a:r>
            <a:r>
              <a:rPr lang="fr-FR" sz="3200" dirty="0">
                <a:solidFill>
                  <a:schemeClr val="bg1"/>
                </a:solidFill>
              </a:rPr>
              <a:t>(« </a:t>
            </a:r>
            <a:r>
              <a:rPr lang="fr-FR" sz="3200" dirty="0" err="1">
                <a:solidFill>
                  <a:schemeClr val="bg1"/>
                </a:solidFill>
              </a:rPr>
              <a:t>Zouleikha</a:t>
            </a:r>
            <a:r>
              <a:rPr lang="fr-FR" sz="3200" dirty="0">
                <a:solidFill>
                  <a:schemeClr val="bg1"/>
                </a:solidFill>
              </a:rPr>
              <a:t> ouvre les yeux ») de </a:t>
            </a:r>
            <a:r>
              <a:rPr lang="fr-FR" sz="3200" dirty="0" err="1">
                <a:solidFill>
                  <a:schemeClr val="bg1"/>
                </a:solidFill>
              </a:rPr>
              <a:t>Gouzel</a:t>
            </a:r>
            <a:r>
              <a:rPr lang="fr-FR" sz="3200" dirty="0">
                <a:solidFill>
                  <a:schemeClr val="bg1"/>
                </a:solidFill>
              </a:rPr>
              <a:t> </a:t>
            </a:r>
            <a:r>
              <a:rPr lang="fr-FR" sz="3200" dirty="0" err="1">
                <a:solidFill>
                  <a:schemeClr val="bg1"/>
                </a:solidFill>
              </a:rPr>
              <a:t>Iakhina</a:t>
            </a:r>
            <a:r>
              <a:rPr lang="fr-FR" sz="3200" dirty="0">
                <a:solidFill>
                  <a:schemeClr val="bg1"/>
                </a:solidFill>
              </a:rPr>
              <a:t> </a:t>
            </a:r>
          </a:p>
          <a:p>
            <a:pPr>
              <a:defRPr/>
            </a:pPr>
            <a:endParaRPr lang="fr-FR" sz="2800" dirty="0">
              <a:solidFill>
                <a:schemeClr val="bg1"/>
              </a:solidFill>
            </a:endParaRPr>
          </a:p>
          <a:p>
            <a:pPr>
              <a:defRPr/>
            </a:pPr>
            <a:endParaRPr lang="fr-FR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r-FR" sz="3200" dirty="0">
                <a:solidFill>
                  <a:schemeClr val="bg1"/>
                </a:solidFill>
              </a:rPr>
              <a:t>Un premier groupe de personnages : certaines variétés linguistiques de la langue russe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fr-FR" sz="32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r-FR" sz="3200" dirty="0">
                <a:solidFill>
                  <a:schemeClr val="bg1"/>
                </a:solidFill>
              </a:rPr>
              <a:t>Un deuxième groupe de personnages s’exprime (aussi) dans une autre langue que le russe.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14339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4" name="Rechthoek 3"/>
          <p:cNvSpPr/>
          <p:nvPr/>
        </p:nvSpPr>
        <p:spPr>
          <a:xfrm>
            <a:off x="268288" y="419100"/>
            <a:ext cx="8404225" cy="35687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chemeClr val="bg1"/>
                </a:solidFill>
              </a:rPr>
              <a:t>Sujet de recherche :</a:t>
            </a:r>
            <a:endParaRPr lang="fr-FR" sz="2800" dirty="0">
              <a:solidFill>
                <a:schemeClr val="bg1"/>
              </a:solidFill>
            </a:endParaRPr>
          </a:p>
          <a:p>
            <a:pPr>
              <a:defRPr/>
            </a:pPr>
            <a:endParaRPr lang="fr-FR" sz="16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fr-FR" sz="2800" dirty="0">
                <a:solidFill>
                  <a:schemeClr val="bg1"/>
                </a:solidFill>
              </a:rPr>
              <a:t>la polyphonie propre à ce roman (multilinguisme et les variantes linguistiques de la langue russe) dans les traductions française et néerlandaise :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r-FR" sz="2400" dirty="0" err="1">
                <a:solidFill>
                  <a:schemeClr val="bg1"/>
                </a:solidFill>
              </a:rPr>
              <a:t>Iakhina</a:t>
            </a:r>
            <a:r>
              <a:rPr lang="fr-FR" sz="2400" dirty="0">
                <a:solidFill>
                  <a:schemeClr val="bg1"/>
                </a:solidFill>
              </a:rPr>
              <a:t>, G. (2017). </a:t>
            </a:r>
            <a:r>
              <a:rPr lang="fr-FR" sz="2400" i="1" dirty="0" err="1">
                <a:solidFill>
                  <a:schemeClr val="bg1"/>
                </a:solidFill>
              </a:rPr>
              <a:t>Zouleikha</a:t>
            </a:r>
            <a:r>
              <a:rPr lang="fr-FR" sz="2400" i="1" dirty="0">
                <a:solidFill>
                  <a:schemeClr val="bg1"/>
                </a:solidFill>
              </a:rPr>
              <a:t> ouvre les yeux</a:t>
            </a:r>
            <a:r>
              <a:rPr lang="fr-FR" sz="2400" dirty="0">
                <a:solidFill>
                  <a:schemeClr val="bg1"/>
                </a:solidFill>
              </a:rPr>
              <a:t> (M. </a:t>
            </a:r>
            <a:r>
              <a:rPr lang="fr-FR" sz="2400" dirty="0" err="1">
                <a:solidFill>
                  <a:schemeClr val="bg1"/>
                </a:solidFill>
              </a:rPr>
              <a:t>Mabillard</a:t>
            </a:r>
            <a:r>
              <a:rPr lang="fr-FR" sz="2400" dirty="0">
                <a:solidFill>
                  <a:schemeClr val="bg1"/>
                </a:solidFill>
              </a:rPr>
              <a:t>, Trans.). Lausanne: Éditions Noir sur blanc.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r-FR" sz="2400" dirty="0" err="1">
                <a:solidFill>
                  <a:schemeClr val="bg1"/>
                </a:solidFill>
              </a:rPr>
              <a:t>Jachina</a:t>
            </a:r>
            <a:r>
              <a:rPr lang="fr-FR" sz="2400" dirty="0">
                <a:solidFill>
                  <a:schemeClr val="bg1"/>
                </a:solidFill>
              </a:rPr>
              <a:t>, G. (2017). </a:t>
            </a:r>
            <a:r>
              <a:rPr lang="fr-FR" sz="2400" i="1" dirty="0" err="1">
                <a:solidFill>
                  <a:schemeClr val="bg1"/>
                </a:solidFill>
              </a:rPr>
              <a:t>Zulajka</a:t>
            </a:r>
            <a:r>
              <a:rPr lang="fr-FR" sz="2400" i="1" dirty="0">
                <a:solidFill>
                  <a:schemeClr val="bg1"/>
                </a:solidFill>
              </a:rPr>
              <a:t> </a:t>
            </a:r>
            <a:r>
              <a:rPr lang="fr-FR" sz="2400" i="1" dirty="0" err="1">
                <a:solidFill>
                  <a:schemeClr val="bg1"/>
                </a:solidFill>
              </a:rPr>
              <a:t>opent</a:t>
            </a:r>
            <a:r>
              <a:rPr lang="fr-FR" sz="2400" i="1" dirty="0">
                <a:solidFill>
                  <a:schemeClr val="bg1"/>
                </a:solidFill>
              </a:rPr>
              <a:t> </a:t>
            </a:r>
            <a:r>
              <a:rPr lang="fr-FR" sz="2400" i="1" dirty="0" err="1">
                <a:solidFill>
                  <a:schemeClr val="bg1"/>
                </a:solidFill>
              </a:rPr>
              <a:t>haar</a:t>
            </a:r>
            <a:r>
              <a:rPr lang="fr-FR" sz="2400" i="1" dirty="0">
                <a:solidFill>
                  <a:schemeClr val="bg1"/>
                </a:solidFill>
              </a:rPr>
              <a:t> </a:t>
            </a:r>
            <a:r>
              <a:rPr lang="fr-FR" sz="2400" i="1" dirty="0" err="1">
                <a:solidFill>
                  <a:schemeClr val="bg1"/>
                </a:solidFill>
              </a:rPr>
              <a:t>ogen</a:t>
            </a:r>
            <a:r>
              <a:rPr lang="fr-FR" sz="2400" dirty="0">
                <a:solidFill>
                  <a:schemeClr val="bg1"/>
                </a:solidFill>
              </a:rPr>
              <a:t> (A. </a:t>
            </a:r>
            <a:r>
              <a:rPr lang="fr-FR" sz="2400" dirty="0" err="1">
                <a:solidFill>
                  <a:schemeClr val="bg1"/>
                </a:solidFill>
              </a:rPr>
              <a:t>Langeveld</a:t>
            </a:r>
            <a:r>
              <a:rPr lang="fr-FR" sz="2400" dirty="0">
                <a:solidFill>
                  <a:schemeClr val="bg1"/>
                </a:solidFill>
              </a:rPr>
              <a:t>, Trans.). Amsterdam: </a:t>
            </a:r>
            <a:r>
              <a:rPr lang="fr-FR" sz="2400" dirty="0" err="1">
                <a:solidFill>
                  <a:schemeClr val="bg1"/>
                </a:solidFill>
              </a:rPr>
              <a:t>Em</a:t>
            </a:r>
            <a:r>
              <a:rPr lang="fr-FR" sz="2400" dirty="0">
                <a:solidFill>
                  <a:schemeClr val="bg1"/>
                </a:solidFill>
              </a:rPr>
              <a:t>. </a:t>
            </a:r>
            <a:r>
              <a:rPr lang="fr-FR" sz="2400" dirty="0" err="1">
                <a:solidFill>
                  <a:schemeClr val="bg1"/>
                </a:solidFill>
              </a:rPr>
              <a:t>Querido's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Uitgeverij</a:t>
            </a:r>
            <a:r>
              <a:rPr lang="fr-FR" sz="24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14341" name="Afbeelding 4" descr="Zouleikha ouvre les yeux - Gouzel Iakhina - Babeli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0613" y="4029075"/>
            <a:ext cx="17637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Afbeelding 5" descr="Zulajka opent haar ogen"/>
          <p:cNvPicPr>
            <a:picLocks noChangeAspect="1" noChangeArrowheads="1"/>
          </p:cNvPicPr>
          <p:nvPr/>
        </p:nvPicPr>
        <p:blipFill>
          <a:blip r:embed="rId3"/>
          <a:srcRect l="19215" r="19019"/>
          <a:stretch>
            <a:fillRect/>
          </a:stretch>
        </p:blipFill>
        <p:spPr bwMode="auto">
          <a:xfrm>
            <a:off x="4565650" y="4029075"/>
            <a:ext cx="1816100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jdelijke aanduiding voor tekst 1"/>
          <p:cNvSpPr>
            <a:spLocks noGrp="1"/>
          </p:cNvSpPr>
          <p:nvPr>
            <p:ph type="body" sz="quarter" idx="11"/>
          </p:nvPr>
        </p:nvSpPr>
        <p:spPr bwMode="auto">
          <a:xfrm>
            <a:off x="941388" y="558800"/>
            <a:ext cx="7331075" cy="9350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endParaRPr lang="nl-BE" altLang="fr-FR" sz="3600" smtClean="0">
              <a:latin typeface="Arial" charset="0"/>
              <a:cs typeface="Arial" charset="0"/>
            </a:endParaRPr>
          </a:p>
          <a:p>
            <a:pPr algn="l"/>
            <a:endParaRPr lang="fr-FR" altLang="fr-FR" sz="3600" smtClean="0">
              <a:latin typeface="Arial" charset="0"/>
              <a:cs typeface="Arial" charset="0"/>
            </a:endParaRPr>
          </a:p>
          <a:p>
            <a:pPr algn="l"/>
            <a:r>
              <a:rPr lang="nl-BE" altLang="fr-FR" sz="4000" smtClean="0">
                <a:latin typeface="Arial" charset="0"/>
                <a:cs typeface="Arial" charset="0"/>
              </a:rPr>
              <a:t>2. Le multilinguisme</a:t>
            </a:r>
            <a:endParaRPr lang="fr-FR" altLang="fr-FR" sz="4000" smtClean="0">
              <a:latin typeface="Arial" charset="0"/>
              <a:cs typeface="Arial" charset="0"/>
            </a:endParaRPr>
          </a:p>
        </p:txBody>
      </p:sp>
      <p:pic>
        <p:nvPicPr>
          <p:cNvPr id="15363" name="Afbeelding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0688" y="5588000"/>
            <a:ext cx="2608262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16387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4" name="Rechthoek 3"/>
          <p:cNvSpPr/>
          <p:nvPr/>
        </p:nvSpPr>
        <p:spPr>
          <a:xfrm>
            <a:off x="268288" y="419100"/>
            <a:ext cx="8404225" cy="57546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fr-FR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r-FR" sz="3200" dirty="0">
                <a:solidFill>
                  <a:schemeClr val="bg1"/>
                </a:solidFill>
              </a:rPr>
              <a:t>roman de plus de 500 pages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r-FR" sz="3200" dirty="0">
                <a:solidFill>
                  <a:schemeClr val="bg1"/>
                </a:solidFill>
              </a:rPr>
              <a:t>84 passages : un seul mot, plusieurs phrases…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r-FR" sz="3200" dirty="0">
                <a:solidFill>
                  <a:schemeClr val="bg1"/>
                </a:solidFill>
              </a:rPr>
              <a:t>6 langues insérées :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1"/>
                </a:solidFill>
              </a:rPr>
              <a:t>le turc (1)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1"/>
                </a:solidFill>
              </a:rPr>
              <a:t>l’italien (1)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1"/>
                </a:solidFill>
              </a:rPr>
              <a:t>le latin (1) 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1"/>
                </a:solidFill>
              </a:rPr>
              <a:t>l’allemand (5) 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1"/>
                </a:solidFill>
              </a:rPr>
              <a:t>l’arabe (7)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1"/>
                </a:solidFill>
              </a:rPr>
              <a:t>le français (10)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1"/>
                </a:solidFill>
              </a:rPr>
              <a:t>le tatar (59)</a:t>
            </a:r>
          </a:p>
          <a:p>
            <a:pPr lvl="1">
              <a:defRPr/>
            </a:pPr>
            <a:endParaRPr lang="fr-FR" sz="4800" dirty="0">
              <a:solidFill>
                <a:schemeClr val="bg1"/>
              </a:solidFill>
            </a:endParaRPr>
          </a:p>
        </p:txBody>
      </p:sp>
      <p:pic>
        <p:nvPicPr>
          <p:cNvPr id="16389" name="Afbeelding 4" descr="Zouleikha ouvre les yeux - Gouzel Iakhina - Babelio"/>
          <p:cNvPicPr>
            <a:picLocks noChangeAspect="1" noChangeArrowheads="1"/>
          </p:cNvPicPr>
          <p:nvPr/>
        </p:nvPicPr>
        <p:blipFill>
          <a:blip r:embed="rId2"/>
          <a:srcRect l="18256" t="26024" r="19893" b="22739"/>
          <a:stretch>
            <a:fillRect/>
          </a:stretch>
        </p:blipFill>
        <p:spPr bwMode="auto">
          <a:xfrm>
            <a:off x="6021388" y="3241675"/>
            <a:ext cx="2290762" cy="295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17411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17412" name="Rechthoek 3"/>
          <p:cNvSpPr>
            <a:spLocks noChangeArrowheads="1"/>
          </p:cNvSpPr>
          <p:nvPr/>
        </p:nvSpPr>
        <p:spPr bwMode="auto">
          <a:xfrm>
            <a:off x="350838" y="196850"/>
            <a:ext cx="8405812" cy="606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altLang="ru-RU" sz="3200" b="1">
                <a:solidFill>
                  <a:schemeClr val="bg1"/>
                </a:solidFill>
              </a:rPr>
              <a:t>Les personnages multilingues : Zouleikha</a:t>
            </a:r>
          </a:p>
          <a:p>
            <a:endParaRPr lang="fr-FR" altLang="ru-RU" sz="2800">
              <a:solidFill>
                <a:schemeClr val="bg1"/>
              </a:solidFill>
            </a:endParaRPr>
          </a:p>
          <a:p>
            <a:pPr>
              <a:buFont typeface="Arial" charset="0"/>
              <a:buChar char="•"/>
            </a:pPr>
            <a:r>
              <a:rPr lang="fr-FR" altLang="ru-RU" sz="2800">
                <a:solidFill>
                  <a:schemeClr val="bg1"/>
                </a:solidFill>
              </a:rPr>
              <a:t>le tatar =  43 sur 86 dans les 2 premiers chapitres</a:t>
            </a:r>
          </a:p>
          <a:p>
            <a:pPr>
              <a:buFont typeface="Arial" charset="0"/>
              <a:buChar char="•"/>
            </a:pPr>
            <a:r>
              <a:rPr lang="fr-FR" altLang="ru-RU" sz="2800">
                <a:solidFill>
                  <a:schemeClr val="bg1"/>
                </a:solidFill>
              </a:rPr>
              <a:t>l’ arabe - la religion : prières, fêtes et  traditions musulmanes</a:t>
            </a:r>
          </a:p>
          <a:p>
            <a:endParaRPr lang="nl-BE" altLang="ru-RU" sz="2400">
              <a:solidFill>
                <a:schemeClr val="bg1"/>
              </a:solidFill>
            </a:endParaRPr>
          </a:p>
          <a:p>
            <a:r>
              <a:rPr lang="nl-BE" altLang="ru-RU" sz="2000">
                <a:solidFill>
                  <a:schemeClr val="bg1"/>
                </a:solidFill>
              </a:rPr>
              <a:t>Exemple 1 (russe) « Аллах услышал твои молитвы и решил прервать твой жизненный путь - кануть тебе здесь, в водах Ангaры.</a:t>
            </a:r>
            <a:r>
              <a:rPr lang="nl-BE" altLang="ru-RU" sz="2000" i="1">
                <a:solidFill>
                  <a:schemeClr val="bg1"/>
                </a:solidFill>
              </a:rPr>
              <a:t> Бисмилляхи рахмани рахим</a:t>
            </a:r>
            <a:r>
              <a:rPr lang="nl-BE" altLang="ru-RU" sz="2000">
                <a:solidFill>
                  <a:schemeClr val="bg1"/>
                </a:solidFill>
              </a:rPr>
              <a:t>… В рот заливается вода - горьковатая, хрустит на зубах.</a:t>
            </a:r>
            <a:r>
              <a:rPr lang="nl-BE" altLang="ru-RU" sz="2000" i="1">
                <a:solidFill>
                  <a:schemeClr val="bg1"/>
                </a:solidFill>
              </a:rPr>
              <a:t> Альхамду лилляхи раби</a:t>
            </a:r>
            <a:r>
              <a:rPr lang="nl-BE" altLang="ru-RU" sz="2000">
                <a:solidFill>
                  <a:schemeClr val="bg1"/>
                </a:solidFill>
              </a:rPr>
              <a:t>… Не то глотнула, не то вдохнула ту воду. Тело задергалось, затанцевало. </a:t>
            </a:r>
            <a:r>
              <a:rPr lang="nl-BE" altLang="ru-RU" sz="2000" i="1">
                <a:solidFill>
                  <a:schemeClr val="bg1"/>
                </a:solidFill>
              </a:rPr>
              <a:t>Алямин… Алямин… Аля</a:t>
            </a:r>
            <a:r>
              <a:rPr lang="nl-BE" altLang="ru-RU" sz="2000">
                <a:solidFill>
                  <a:schemeClr val="bg1"/>
                </a:solidFill>
              </a:rPr>
              <a:t> » (p.223)</a:t>
            </a:r>
          </a:p>
          <a:p>
            <a:endParaRPr lang="fr-FR" altLang="ru-RU" sz="2000">
              <a:solidFill>
                <a:schemeClr val="bg1"/>
              </a:solidFill>
            </a:endParaRPr>
          </a:p>
          <a:p>
            <a:r>
              <a:rPr lang="nl-BE" altLang="ru-RU" sz="2000">
                <a:solidFill>
                  <a:schemeClr val="bg1"/>
                </a:solidFill>
              </a:rPr>
              <a:t>(français) « Allah a entendu </a:t>
            </a:r>
            <a:r>
              <a:rPr lang="nl-BE" altLang="ru-RU" sz="2000" b="1">
                <a:solidFill>
                  <a:schemeClr val="bg1"/>
                </a:solidFill>
              </a:rPr>
              <a:t>tes prières</a:t>
            </a:r>
            <a:r>
              <a:rPr lang="nl-BE" altLang="ru-RU" sz="2000">
                <a:solidFill>
                  <a:schemeClr val="bg1"/>
                </a:solidFill>
              </a:rPr>
              <a:t> et a décidé d’interrompre ton existence – de te faire disparaître dans les eaux de l’Angara. - Bismillahi rahmani rahim... Sa bouche s’emplit d’une eau amère, qui crisse sous ses dents. - Al Hamdoulilah ya Rabbi... Une eau qu’elle a avalée, ou aspirée. Son corps a eu un sursaut, s’est mis à danser. - Al Alamine... Al Alamine... Al... » (p. 211)</a:t>
            </a:r>
            <a:endParaRPr lang="fr-FR" altLang="ru-RU" sz="20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18435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18436" name="Rechthoek 3"/>
          <p:cNvSpPr>
            <a:spLocks noChangeArrowheads="1"/>
          </p:cNvSpPr>
          <p:nvPr/>
        </p:nvSpPr>
        <p:spPr bwMode="auto">
          <a:xfrm>
            <a:off x="738188" y="419100"/>
            <a:ext cx="793432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altLang="fr-FR" sz="3200" b="1">
                <a:solidFill>
                  <a:schemeClr val="bg1"/>
                </a:solidFill>
              </a:rPr>
              <a:t>Les personnages multilingues :  « Ceux de Leningrad »</a:t>
            </a:r>
            <a:endParaRPr lang="fr-FR" altLang="fr-FR" sz="3200">
              <a:solidFill>
                <a:schemeClr val="bg1"/>
              </a:solidFill>
            </a:endParaRPr>
          </a:p>
          <a:p>
            <a:endParaRPr lang="fr-FR" altLang="fr-FR" sz="3200" b="1">
              <a:solidFill>
                <a:schemeClr val="bg1"/>
              </a:solidFill>
            </a:endParaRPr>
          </a:p>
          <a:p>
            <a:r>
              <a:rPr lang="fr-FR" altLang="fr-FR" sz="3200" b="1">
                <a:solidFill>
                  <a:schemeClr val="bg1"/>
                </a:solidFill>
              </a:rPr>
              <a:t>= les langues européennes </a:t>
            </a:r>
          </a:p>
          <a:p>
            <a:endParaRPr lang="fr-FR" altLang="fr-FR" sz="2400">
              <a:solidFill>
                <a:schemeClr val="bg1"/>
              </a:solidFill>
            </a:endParaRPr>
          </a:p>
          <a:p>
            <a:endParaRPr lang="fr-FR" altLang="fr-FR" sz="2400">
              <a:solidFill>
                <a:schemeClr val="bg1"/>
              </a:solidFill>
            </a:endParaRPr>
          </a:p>
          <a:p>
            <a:r>
              <a:rPr lang="fr-FR" altLang="fr-FR" sz="2800">
                <a:solidFill>
                  <a:schemeClr val="bg1"/>
                </a:solidFill>
              </a:rPr>
              <a:t>Dont le français : « En français dans le texte. Toutes les citations en français seront par la suite en italique et marquées d’un astérisque. » (français p. 156)</a:t>
            </a:r>
          </a:p>
          <a:p>
            <a:endParaRPr lang="fr-FR" altLang="fr-FR" sz="2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19459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19460" name="Rechthoek 3"/>
          <p:cNvSpPr>
            <a:spLocks noChangeArrowheads="1"/>
          </p:cNvSpPr>
          <p:nvPr/>
        </p:nvSpPr>
        <p:spPr bwMode="auto">
          <a:xfrm>
            <a:off x="277813" y="233363"/>
            <a:ext cx="8404225" cy="643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BE" altLang="fr-FR" sz="2400">
                <a:solidFill>
                  <a:schemeClr val="bg1"/>
                </a:solidFill>
              </a:rPr>
              <a:t>(russe) - Quelle date sommes-nous aujourd’hui ? – Le premier juillet mille neuf cent trente-huit, madame. – Qu’est-ce que tu faisais aujourd’hui ? – Je dessinais, madame. – Et encore ? ... </a:t>
            </a:r>
            <a:r>
              <a:rPr lang="nl-BE" altLang="fr-FR" sz="2400" i="1">
                <a:solidFill>
                  <a:schemeClr val="bg1"/>
                </a:solidFill>
              </a:rPr>
              <a:t>–</a:t>
            </a:r>
            <a:r>
              <a:rPr lang="nl-BE" altLang="fr-FR" sz="2400">
                <a:solidFill>
                  <a:schemeClr val="bg1"/>
                </a:solidFill>
              </a:rPr>
              <a:t> Tu dessinais que [sic], Usuf? </a:t>
            </a:r>
            <a:r>
              <a:rPr lang="nl-BE" altLang="fr-FR" sz="2400" i="1">
                <a:solidFill>
                  <a:schemeClr val="bg1"/>
                </a:solidFill>
              </a:rPr>
              <a:t>*…</a:t>
            </a:r>
            <a:r>
              <a:rPr lang="nl-BE" altLang="fr-FR" sz="2400">
                <a:solidFill>
                  <a:schemeClr val="bg1"/>
                </a:solidFill>
              </a:rPr>
              <a:t>Gare - вокзал</a:t>
            </a:r>
            <a:r>
              <a:rPr lang="nl-BE" altLang="fr-FR" sz="2400" i="1">
                <a:solidFill>
                  <a:schemeClr val="bg1"/>
                </a:solidFill>
              </a:rPr>
              <a:t>. </a:t>
            </a:r>
            <a:r>
              <a:rPr lang="nl-BE" altLang="fr-FR" sz="2400">
                <a:solidFill>
                  <a:schemeClr val="bg1"/>
                </a:solidFill>
              </a:rPr>
              <a:t>Wagon - вагон</a:t>
            </a:r>
            <a:r>
              <a:rPr lang="nl-BE" altLang="fr-FR" sz="2400" i="1">
                <a:solidFill>
                  <a:schemeClr val="bg1"/>
                </a:solidFill>
              </a:rPr>
              <a:t>. </a:t>
            </a:r>
            <a:r>
              <a:rPr lang="nl-BE" altLang="fr-FR" sz="2400">
                <a:solidFill>
                  <a:schemeClr val="bg1"/>
                </a:solidFill>
              </a:rPr>
              <a:t>Rail - рельсы</a:t>
            </a:r>
            <a:r>
              <a:rPr lang="nl-BE" altLang="fr-FR" sz="2400" i="1">
                <a:solidFill>
                  <a:schemeClr val="bg1"/>
                </a:solidFill>
              </a:rPr>
              <a:t>. </a:t>
            </a:r>
            <a:r>
              <a:rPr lang="nl-BE" altLang="fr-FR" sz="2400">
                <a:solidFill>
                  <a:schemeClr val="bg1"/>
                </a:solidFill>
              </a:rPr>
              <a:t>Chemin - путь</a:t>
            </a:r>
            <a:r>
              <a:rPr lang="nl-BE" altLang="fr-FR" sz="2400" i="1">
                <a:solidFill>
                  <a:schemeClr val="bg1"/>
                </a:solidFill>
              </a:rPr>
              <a:t>. </a:t>
            </a:r>
            <a:r>
              <a:rPr lang="nl-BE" altLang="fr-FR" sz="2400">
                <a:solidFill>
                  <a:schemeClr val="bg1"/>
                </a:solidFill>
              </a:rPr>
              <a:t>Destination – место назначения</a:t>
            </a:r>
            <a:r>
              <a:rPr lang="nl-BE" altLang="fr-FR" sz="2400" i="1">
                <a:solidFill>
                  <a:schemeClr val="bg1"/>
                </a:solidFill>
              </a:rPr>
              <a:t>.</a:t>
            </a:r>
            <a:r>
              <a:rPr lang="nl-BE" altLang="fr-FR" sz="2400">
                <a:solidFill>
                  <a:schemeClr val="bg1"/>
                </a:solidFill>
              </a:rPr>
              <a:t> Voyage - путешествие</a:t>
            </a:r>
            <a:r>
              <a:rPr lang="nl-BE" altLang="fr-FR" sz="2400" i="1">
                <a:solidFill>
                  <a:schemeClr val="bg1"/>
                </a:solidFill>
              </a:rPr>
              <a:t>.</a:t>
            </a:r>
            <a:r>
              <a:rPr lang="nl-BE" altLang="fr-FR" sz="2400">
                <a:solidFill>
                  <a:schemeClr val="bg1"/>
                </a:solidFill>
              </a:rPr>
              <a:t> Partir - уезжать. Revenir - возвращаться</a:t>
            </a:r>
            <a:r>
              <a:rPr lang="nl-BE" altLang="fr-FR" sz="2400" i="1">
                <a:solidFill>
                  <a:schemeClr val="bg1"/>
                </a:solidFill>
              </a:rPr>
              <a:t>. ...</a:t>
            </a:r>
            <a:r>
              <a:rPr lang="nl-BE" altLang="fr-FR" sz="2400">
                <a:solidFill>
                  <a:schemeClr val="bg1"/>
                </a:solidFill>
              </a:rPr>
              <a:t>Partir, c’est mourir un peu. Уезжать – это немножко умирать. ...Pour atteindre son but il ne faut qu’aller. Чтобы дойти до цели, человеку нужно только одно – идти. (p.413-415)</a:t>
            </a:r>
            <a:endParaRPr lang="fr-FR" altLang="fr-FR" sz="2400">
              <a:solidFill>
                <a:schemeClr val="bg1"/>
              </a:solidFill>
            </a:endParaRPr>
          </a:p>
          <a:p>
            <a:endParaRPr lang="nl-BE" altLang="fr-FR" sz="2400">
              <a:solidFill>
                <a:schemeClr val="bg1"/>
              </a:solidFill>
            </a:endParaRPr>
          </a:p>
          <a:p>
            <a:r>
              <a:rPr lang="ru-RU" altLang="fr-FR" sz="2400">
                <a:solidFill>
                  <a:schemeClr val="bg1"/>
                </a:solidFill>
              </a:rPr>
              <a:t>(français) « Quelle date sommes-nous aujourd’hui ?*– Le premier juillet mille neuf cent trente-huit, madame*.– Qu’est-ce que tu faisais aujourd’hui ?*– Je dessinais, madame*.– Et encore ?*...</a:t>
            </a:r>
            <a:r>
              <a:rPr lang="ru-RU" altLang="fr-FR" sz="2400" i="1">
                <a:solidFill>
                  <a:schemeClr val="bg1"/>
                </a:solidFill>
              </a:rPr>
              <a:t>–</a:t>
            </a:r>
            <a:r>
              <a:rPr lang="ru-RU" altLang="fr-FR" sz="2400">
                <a:solidFill>
                  <a:schemeClr val="bg1"/>
                </a:solidFill>
              </a:rPr>
              <a:t> Tu dessinais quoi, Youssouf ? </a:t>
            </a:r>
            <a:r>
              <a:rPr lang="ru-RU" altLang="fr-FR" sz="2400" i="1">
                <a:solidFill>
                  <a:schemeClr val="bg1"/>
                </a:solidFill>
              </a:rPr>
              <a:t>*…La gare</a:t>
            </a:r>
            <a:r>
              <a:rPr lang="ru-RU" altLang="fr-FR" sz="2400">
                <a:solidFill>
                  <a:schemeClr val="bg1"/>
                </a:solidFill>
              </a:rPr>
              <a:t>, </a:t>
            </a:r>
            <a:r>
              <a:rPr lang="ru-RU" altLang="fr-FR" sz="2400" i="1">
                <a:solidFill>
                  <a:schemeClr val="bg1"/>
                </a:solidFill>
              </a:rPr>
              <a:t>un wagon</a:t>
            </a:r>
            <a:r>
              <a:rPr lang="ru-RU" altLang="fr-FR" sz="2400">
                <a:solidFill>
                  <a:schemeClr val="bg1"/>
                </a:solidFill>
              </a:rPr>
              <a:t>, </a:t>
            </a:r>
            <a:r>
              <a:rPr lang="ru-RU" altLang="fr-FR" sz="2400" i="1">
                <a:solidFill>
                  <a:schemeClr val="bg1"/>
                </a:solidFill>
              </a:rPr>
              <a:t>les rails</a:t>
            </a:r>
            <a:r>
              <a:rPr lang="ru-RU" altLang="fr-FR" sz="2400">
                <a:solidFill>
                  <a:schemeClr val="bg1"/>
                </a:solidFill>
              </a:rPr>
              <a:t>, </a:t>
            </a:r>
            <a:r>
              <a:rPr lang="ru-RU" altLang="fr-FR" sz="2400" i="1">
                <a:solidFill>
                  <a:schemeClr val="bg1"/>
                </a:solidFill>
              </a:rPr>
              <a:t>le trajet</a:t>
            </a:r>
            <a:r>
              <a:rPr lang="ru-RU" altLang="fr-FR" sz="2400">
                <a:solidFill>
                  <a:schemeClr val="bg1"/>
                </a:solidFill>
              </a:rPr>
              <a:t>, </a:t>
            </a:r>
            <a:r>
              <a:rPr lang="ru-RU" altLang="fr-FR" sz="2400" i="1">
                <a:solidFill>
                  <a:schemeClr val="bg1"/>
                </a:solidFill>
              </a:rPr>
              <a:t>la destination</a:t>
            </a:r>
            <a:r>
              <a:rPr lang="ru-RU" altLang="fr-FR" sz="2400">
                <a:solidFill>
                  <a:schemeClr val="bg1"/>
                </a:solidFill>
              </a:rPr>
              <a:t>.</a:t>
            </a:r>
            <a:r>
              <a:rPr lang="ru-RU" altLang="fr-FR" sz="2400" i="1">
                <a:solidFill>
                  <a:schemeClr val="bg1"/>
                </a:solidFill>
              </a:rPr>
              <a:t> Un voyage</a:t>
            </a:r>
            <a:r>
              <a:rPr lang="ru-RU" altLang="fr-FR" sz="2400">
                <a:solidFill>
                  <a:schemeClr val="bg1"/>
                </a:solidFill>
              </a:rPr>
              <a:t>.</a:t>
            </a:r>
            <a:r>
              <a:rPr lang="ru-RU" altLang="fr-FR" sz="2400" i="1">
                <a:solidFill>
                  <a:schemeClr val="bg1"/>
                </a:solidFill>
              </a:rPr>
              <a:t> Partir. Revenir*</a:t>
            </a:r>
            <a:r>
              <a:rPr lang="ru-RU" altLang="fr-FR" sz="2400">
                <a:solidFill>
                  <a:schemeClr val="bg1"/>
                </a:solidFill>
              </a:rPr>
              <a:t>.…</a:t>
            </a:r>
            <a:r>
              <a:rPr lang="ru-RU" altLang="fr-FR" sz="2400" i="1">
                <a:solidFill>
                  <a:schemeClr val="bg1"/>
                </a:solidFill>
              </a:rPr>
              <a:t>Partir, c’est mourir un peu</a:t>
            </a:r>
            <a:r>
              <a:rPr lang="ru-RU" altLang="fr-FR" sz="2400">
                <a:solidFill>
                  <a:schemeClr val="bg1"/>
                </a:solidFill>
              </a:rPr>
              <a:t>*.…</a:t>
            </a:r>
            <a:r>
              <a:rPr lang="ru-RU" altLang="fr-FR" sz="2400" i="1">
                <a:solidFill>
                  <a:schemeClr val="bg1"/>
                </a:solidFill>
              </a:rPr>
              <a:t>Pour atteindre son but il ne faut qu’aller</a:t>
            </a:r>
            <a:r>
              <a:rPr lang="ru-RU" altLang="fr-FR" sz="2400">
                <a:solidFill>
                  <a:schemeClr val="bg1"/>
                </a:solidFill>
              </a:rPr>
              <a:t>*. (p. 375)</a:t>
            </a:r>
            <a:endParaRPr lang="fr-FR" altLang="fr-FR" sz="2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20483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4" name="Rechthoek 3"/>
          <p:cNvSpPr/>
          <p:nvPr/>
        </p:nvSpPr>
        <p:spPr>
          <a:xfrm>
            <a:off x="711200" y="233363"/>
            <a:ext cx="7970838" cy="60023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fr-FR" sz="32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fr-FR" sz="3200" b="1" dirty="0">
                <a:solidFill>
                  <a:schemeClr val="bg1"/>
                </a:solidFill>
              </a:rPr>
              <a:t>La traduction du multilinguisme</a:t>
            </a:r>
            <a:endParaRPr lang="fr-FR" sz="3200" dirty="0">
              <a:solidFill>
                <a:schemeClr val="bg1"/>
              </a:solidFill>
            </a:endParaRPr>
          </a:p>
          <a:p>
            <a:pPr>
              <a:defRPr/>
            </a:pPr>
            <a:endParaRPr lang="fr-FR" sz="32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fr-FR" sz="3200" b="1" dirty="0">
                <a:solidFill>
                  <a:schemeClr val="bg1"/>
                </a:solidFill>
              </a:rPr>
              <a:t>2 stratégies : </a:t>
            </a:r>
            <a:endParaRPr lang="fr-FR" sz="32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r-FR" sz="3200" dirty="0">
                <a:solidFill>
                  <a:schemeClr val="bg1"/>
                </a:solidFill>
              </a:rPr>
              <a:t>la non-traduction : LOriginal3=LTrad3.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r-FR" sz="3200" dirty="0">
                <a:solidFill>
                  <a:schemeClr val="bg1"/>
                </a:solidFill>
              </a:rPr>
              <a:t>le remplacement par la langue cible :  LOriginal3 = LTrad2. </a:t>
            </a:r>
          </a:p>
          <a:p>
            <a:pPr>
              <a:defRPr/>
            </a:pPr>
            <a:r>
              <a:rPr lang="fr-FR" sz="3200" dirty="0">
                <a:solidFill>
                  <a:schemeClr val="bg1"/>
                </a:solidFill>
              </a:rPr>
              <a:t> </a:t>
            </a:r>
          </a:p>
          <a:p>
            <a:pPr>
              <a:defRPr/>
            </a:pPr>
            <a:r>
              <a:rPr lang="fr-FR" sz="3200" dirty="0">
                <a:solidFill>
                  <a:schemeClr val="bg1"/>
                </a:solidFill>
              </a:rPr>
              <a:t>Dans la traduction française, ces deux procédés se combinent quand la langue insérée dans l’original est précisément le français.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21507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4" name="Rechthoek 3"/>
          <p:cNvSpPr/>
          <p:nvPr/>
        </p:nvSpPr>
        <p:spPr>
          <a:xfrm>
            <a:off x="730250" y="233363"/>
            <a:ext cx="7951788" cy="60642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fr-FR" sz="3600" b="1" dirty="0">
                <a:solidFill>
                  <a:schemeClr val="bg1"/>
                </a:solidFill>
              </a:rPr>
              <a:t>La non-traduction</a:t>
            </a:r>
            <a:endParaRPr lang="fr-FR" sz="36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fr-FR" sz="2800" dirty="0" err="1">
                <a:solidFill>
                  <a:schemeClr val="bg1"/>
                </a:solidFill>
              </a:rPr>
              <a:t>Iakhina</a:t>
            </a:r>
            <a:r>
              <a:rPr lang="fr-FR" sz="2800" dirty="0">
                <a:solidFill>
                  <a:schemeClr val="bg1"/>
                </a:solidFill>
              </a:rPr>
              <a:t> : quatre techniques de clarification et celles-ci seront reprises par les traducteurs :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r-FR" sz="3200" dirty="0">
                <a:solidFill>
                  <a:schemeClr val="bg1"/>
                </a:solidFill>
              </a:rPr>
              <a:t>la traduction </a:t>
            </a:r>
            <a:r>
              <a:rPr lang="fr-FR" sz="3200" dirty="0" err="1">
                <a:solidFill>
                  <a:schemeClr val="bg1"/>
                </a:solidFill>
              </a:rPr>
              <a:t>intratextuelle</a:t>
            </a:r>
            <a:endParaRPr lang="fr-FR" sz="32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r-FR" sz="3200" dirty="0">
                <a:solidFill>
                  <a:schemeClr val="bg1"/>
                </a:solidFill>
              </a:rPr>
              <a:t>le glossaire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r-FR" sz="3200" dirty="0">
                <a:solidFill>
                  <a:schemeClr val="bg1"/>
                </a:solidFill>
              </a:rPr>
              <a:t>les notes de bas de page et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r-FR" sz="3200" dirty="0">
                <a:solidFill>
                  <a:schemeClr val="bg1"/>
                </a:solidFill>
              </a:rPr>
              <a:t>le marquage typographique. </a:t>
            </a:r>
          </a:p>
          <a:p>
            <a:pPr>
              <a:defRPr/>
            </a:pPr>
            <a:r>
              <a:rPr lang="fr-FR" sz="2800" b="1" dirty="0">
                <a:solidFill>
                  <a:schemeClr val="bg1"/>
                </a:solidFill>
              </a:rPr>
              <a:t> </a:t>
            </a:r>
            <a:endParaRPr lang="fr-FR" sz="28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nl-BE" sz="2800" dirty="0">
                <a:solidFill>
                  <a:schemeClr val="bg1"/>
                </a:solidFill>
              </a:rPr>
              <a:t>(</a:t>
            </a:r>
            <a:r>
              <a:rPr lang="nl-BE" sz="2800" dirty="0" err="1">
                <a:solidFill>
                  <a:schemeClr val="bg1"/>
                </a:solidFill>
              </a:rPr>
              <a:t>russe</a:t>
            </a:r>
            <a:r>
              <a:rPr lang="nl-BE" sz="2800" dirty="0">
                <a:solidFill>
                  <a:schemeClr val="bg1"/>
                </a:solidFill>
              </a:rPr>
              <a:t>) «</a:t>
            </a:r>
            <a:r>
              <a:rPr lang="nl-BE" sz="2800" dirty="0" err="1">
                <a:solidFill>
                  <a:schemeClr val="bg1"/>
                </a:solidFill>
              </a:rPr>
              <a:t>Жаным</a:t>
            </a:r>
            <a:r>
              <a:rPr lang="nl-BE" sz="2800" dirty="0">
                <a:solidFill>
                  <a:schemeClr val="bg1"/>
                </a:solidFill>
              </a:rPr>
              <a:t>, - </a:t>
            </a:r>
            <a:r>
              <a:rPr lang="nl-BE" sz="2800" dirty="0" err="1">
                <a:solidFill>
                  <a:schemeClr val="bg1"/>
                </a:solidFill>
              </a:rPr>
              <a:t>говорит</a:t>
            </a:r>
            <a:r>
              <a:rPr lang="nl-BE" sz="2800" dirty="0">
                <a:solidFill>
                  <a:schemeClr val="bg1"/>
                </a:solidFill>
              </a:rPr>
              <a:t> </a:t>
            </a:r>
            <a:r>
              <a:rPr lang="nl-BE" sz="2800" dirty="0" err="1">
                <a:solidFill>
                  <a:schemeClr val="bg1"/>
                </a:solidFill>
              </a:rPr>
              <a:t>она</a:t>
            </a:r>
            <a:r>
              <a:rPr lang="nl-BE" sz="2800" dirty="0">
                <a:solidFill>
                  <a:schemeClr val="bg1"/>
                </a:solidFill>
              </a:rPr>
              <a:t> </a:t>
            </a:r>
            <a:r>
              <a:rPr lang="nl-BE" sz="2800" dirty="0" err="1">
                <a:solidFill>
                  <a:schemeClr val="bg1"/>
                </a:solidFill>
              </a:rPr>
              <a:t>тихо</a:t>
            </a:r>
            <a:r>
              <a:rPr lang="nl-BE" sz="2800" dirty="0">
                <a:solidFill>
                  <a:schemeClr val="bg1"/>
                </a:solidFill>
              </a:rPr>
              <a:t>, </a:t>
            </a:r>
            <a:r>
              <a:rPr lang="nl-BE" sz="2800" dirty="0" err="1">
                <a:solidFill>
                  <a:schemeClr val="bg1"/>
                </a:solidFill>
              </a:rPr>
              <a:t>хриплым</a:t>
            </a:r>
            <a:r>
              <a:rPr lang="nl-BE" sz="2800" dirty="0">
                <a:solidFill>
                  <a:schemeClr val="bg1"/>
                </a:solidFill>
              </a:rPr>
              <a:t> </a:t>
            </a:r>
            <a:r>
              <a:rPr lang="nl-BE" sz="2800" dirty="0" err="1">
                <a:solidFill>
                  <a:schemeClr val="bg1"/>
                </a:solidFill>
              </a:rPr>
              <a:t>спросонья</a:t>
            </a:r>
            <a:r>
              <a:rPr lang="nl-BE" sz="2800" dirty="0">
                <a:solidFill>
                  <a:schemeClr val="bg1"/>
                </a:solidFill>
              </a:rPr>
              <a:t> </a:t>
            </a:r>
            <a:r>
              <a:rPr lang="nl-BE" sz="2800" dirty="0" err="1">
                <a:solidFill>
                  <a:schemeClr val="bg1"/>
                </a:solidFill>
              </a:rPr>
              <a:t>голосом</a:t>
            </a:r>
            <a:r>
              <a:rPr lang="nl-BE" sz="2800" dirty="0">
                <a:solidFill>
                  <a:schemeClr val="bg1"/>
                </a:solidFill>
              </a:rPr>
              <a:t>.- </a:t>
            </a:r>
            <a:r>
              <a:rPr lang="nl-BE" sz="2800" u="sng" dirty="0" err="1">
                <a:solidFill>
                  <a:schemeClr val="bg1"/>
                </a:solidFill>
              </a:rPr>
              <a:t>Душа</a:t>
            </a:r>
            <a:r>
              <a:rPr lang="nl-BE" sz="2800" u="sng" dirty="0">
                <a:solidFill>
                  <a:schemeClr val="bg1"/>
                </a:solidFill>
              </a:rPr>
              <a:t> </a:t>
            </a:r>
            <a:r>
              <a:rPr lang="nl-BE" sz="2800" u="sng" dirty="0" err="1">
                <a:solidFill>
                  <a:schemeClr val="bg1"/>
                </a:solidFill>
              </a:rPr>
              <a:t>моя</a:t>
            </a:r>
            <a:r>
              <a:rPr lang="nl-BE" sz="2800" dirty="0">
                <a:solidFill>
                  <a:schemeClr val="bg1"/>
                </a:solidFill>
              </a:rPr>
              <a:t>. </a:t>
            </a:r>
            <a:r>
              <a:rPr lang="nl-BE" sz="2800" dirty="0" err="1">
                <a:solidFill>
                  <a:schemeClr val="bg1"/>
                </a:solidFill>
              </a:rPr>
              <a:t>Ты</a:t>
            </a:r>
            <a:r>
              <a:rPr lang="nl-BE" sz="2800" dirty="0">
                <a:solidFill>
                  <a:schemeClr val="bg1"/>
                </a:solidFill>
              </a:rPr>
              <a:t>? » (p.52)</a:t>
            </a:r>
            <a:endParaRPr lang="fr-FR" sz="28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nl-BE" sz="2800" dirty="0">
                <a:solidFill>
                  <a:schemeClr val="bg1"/>
                </a:solidFill>
              </a:rPr>
              <a:t>(</a:t>
            </a:r>
            <a:r>
              <a:rPr lang="nl-BE" sz="2800" dirty="0" err="1">
                <a:solidFill>
                  <a:schemeClr val="bg1"/>
                </a:solidFill>
              </a:rPr>
              <a:t>français</a:t>
            </a:r>
            <a:r>
              <a:rPr lang="nl-BE" sz="2800" dirty="0">
                <a:solidFill>
                  <a:schemeClr val="bg1"/>
                </a:solidFill>
              </a:rPr>
              <a:t>) «</a:t>
            </a:r>
            <a:r>
              <a:rPr lang="nl-BE" sz="2800" b="1" dirty="0" err="1">
                <a:solidFill>
                  <a:schemeClr val="bg1"/>
                </a:solidFill>
              </a:rPr>
              <a:t>Janym</a:t>
            </a:r>
            <a:r>
              <a:rPr lang="nl-BE" sz="2800" dirty="0">
                <a:solidFill>
                  <a:schemeClr val="bg1"/>
                </a:solidFill>
              </a:rPr>
              <a:t>, </a:t>
            </a:r>
            <a:r>
              <a:rPr lang="nl-BE" sz="2800" dirty="0" err="1">
                <a:solidFill>
                  <a:schemeClr val="bg1"/>
                </a:solidFill>
              </a:rPr>
              <a:t>prononce</a:t>
            </a:r>
            <a:r>
              <a:rPr lang="nl-BE" sz="2800" dirty="0">
                <a:solidFill>
                  <a:schemeClr val="bg1"/>
                </a:solidFill>
              </a:rPr>
              <a:t>-t-elle </a:t>
            </a:r>
            <a:r>
              <a:rPr lang="nl-BE" sz="2800" dirty="0" err="1">
                <a:solidFill>
                  <a:schemeClr val="bg1"/>
                </a:solidFill>
              </a:rPr>
              <a:t>d’une</a:t>
            </a:r>
            <a:r>
              <a:rPr lang="nl-BE" sz="2800" dirty="0">
                <a:solidFill>
                  <a:schemeClr val="bg1"/>
                </a:solidFill>
              </a:rPr>
              <a:t> </a:t>
            </a:r>
            <a:r>
              <a:rPr lang="nl-BE" sz="2800" dirty="0" err="1">
                <a:solidFill>
                  <a:schemeClr val="bg1"/>
                </a:solidFill>
              </a:rPr>
              <a:t>voix</a:t>
            </a:r>
            <a:r>
              <a:rPr lang="nl-BE" sz="2800" dirty="0">
                <a:solidFill>
                  <a:schemeClr val="bg1"/>
                </a:solidFill>
              </a:rPr>
              <a:t> </a:t>
            </a:r>
            <a:r>
              <a:rPr lang="nl-BE" sz="2800" dirty="0" err="1">
                <a:solidFill>
                  <a:schemeClr val="bg1"/>
                </a:solidFill>
              </a:rPr>
              <a:t>faible</a:t>
            </a:r>
            <a:r>
              <a:rPr lang="nl-BE" sz="2800" dirty="0">
                <a:solidFill>
                  <a:schemeClr val="bg1"/>
                </a:solidFill>
              </a:rPr>
              <a:t>, </a:t>
            </a:r>
            <a:r>
              <a:rPr lang="nl-BE" sz="2800" dirty="0" err="1">
                <a:solidFill>
                  <a:schemeClr val="bg1"/>
                </a:solidFill>
              </a:rPr>
              <a:t>un</a:t>
            </a:r>
            <a:r>
              <a:rPr lang="nl-BE" sz="2800" dirty="0">
                <a:solidFill>
                  <a:schemeClr val="bg1"/>
                </a:solidFill>
              </a:rPr>
              <a:t> </a:t>
            </a:r>
            <a:r>
              <a:rPr lang="nl-BE" sz="2800" dirty="0" err="1">
                <a:solidFill>
                  <a:schemeClr val="bg1"/>
                </a:solidFill>
              </a:rPr>
              <a:t>peux</a:t>
            </a:r>
            <a:r>
              <a:rPr lang="nl-BE" sz="2800" dirty="0">
                <a:solidFill>
                  <a:schemeClr val="bg1"/>
                </a:solidFill>
              </a:rPr>
              <a:t> </a:t>
            </a:r>
            <a:r>
              <a:rPr lang="nl-BE" sz="2800" dirty="0" err="1">
                <a:solidFill>
                  <a:schemeClr val="bg1"/>
                </a:solidFill>
              </a:rPr>
              <a:t>rauque</a:t>
            </a:r>
            <a:r>
              <a:rPr lang="nl-BE" sz="2800" dirty="0">
                <a:solidFill>
                  <a:schemeClr val="bg1"/>
                </a:solidFill>
              </a:rPr>
              <a:t> au réveil. </a:t>
            </a:r>
            <a:r>
              <a:rPr lang="nl-BE" sz="2800" b="1" dirty="0">
                <a:solidFill>
                  <a:schemeClr val="bg1"/>
                </a:solidFill>
              </a:rPr>
              <a:t>Mon </a:t>
            </a:r>
            <a:r>
              <a:rPr lang="nl-BE" sz="2800" b="1" dirty="0" err="1">
                <a:solidFill>
                  <a:schemeClr val="bg1"/>
                </a:solidFill>
              </a:rPr>
              <a:t>cœur</a:t>
            </a:r>
            <a:r>
              <a:rPr lang="nl-BE" sz="2800" dirty="0">
                <a:solidFill>
                  <a:schemeClr val="bg1"/>
                </a:solidFill>
              </a:rPr>
              <a:t>. </a:t>
            </a:r>
            <a:r>
              <a:rPr lang="nl-BE" sz="2800" dirty="0" err="1">
                <a:solidFill>
                  <a:schemeClr val="bg1"/>
                </a:solidFill>
              </a:rPr>
              <a:t>C’est</a:t>
            </a:r>
            <a:r>
              <a:rPr lang="nl-BE" sz="2800" dirty="0">
                <a:solidFill>
                  <a:schemeClr val="bg1"/>
                </a:solidFill>
              </a:rPr>
              <a:t> </a:t>
            </a:r>
            <a:r>
              <a:rPr lang="nl-BE" sz="2800" dirty="0" err="1">
                <a:solidFill>
                  <a:schemeClr val="bg1"/>
                </a:solidFill>
              </a:rPr>
              <a:t>toi</a:t>
            </a:r>
            <a:r>
              <a:rPr lang="nl-BE" sz="2800" dirty="0">
                <a:solidFill>
                  <a:schemeClr val="bg1"/>
                </a:solidFill>
              </a:rPr>
              <a:t>? » (p.54, </a:t>
            </a:r>
            <a:r>
              <a:rPr lang="nl-BE" sz="2800" dirty="0" err="1">
                <a:solidFill>
                  <a:schemeClr val="bg1"/>
                </a:solidFill>
              </a:rPr>
              <a:t>nous</a:t>
            </a:r>
            <a:r>
              <a:rPr lang="nl-BE" sz="2800" dirty="0">
                <a:solidFill>
                  <a:schemeClr val="bg1"/>
                </a:solidFill>
              </a:rPr>
              <a:t> </a:t>
            </a:r>
            <a:r>
              <a:rPr lang="nl-BE" sz="2800" dirty="0" err="1">
                <a:solidFill>
                  <a:schemeClr val="bg1"/>
                </a:solidFill>
              </a:rPr>
              <a:t>soulignons</a:t>
            </a:r>
            <a:r>
              <a:rPr lang="nl-BE" sz="2800" dirty="0">
                <a:solidFill>
                  <a:schemeClr val="bg1"/>
                </a:solidFill>
              </a:rPr>
              <a:t>)</a:t>
            </a:r>
            <a:endParaRPr lang="fr-FR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22531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4" name="Rechthoek 3"/>
          <p:cNvSpPr/>
          <p:nvPr/>
        </p:nvSpPr>
        <p:spPr>
          <a:xfrm>
            <a:off x="701675" y="233363"/>
            <a:ext cx="7980363" cy="40322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chemeClr val="bg1"/>
                </a:solidFill>
              </a:rPr>
              <a:t>Le remplacement par la langue cible</a:t>
            </a:r>
          </a:p>
          <a:p>
            <a:pPr>
              <a:defRPr/>
            </a:pPr>
            <a:endParaRPr lang="fr-FR" sz="32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r-FR" sz="3200" dirty="0">
                <a:solidFill>
                  <a:schemeClr val="bg1"/>
                </a:solidFill>
              </a:rPr>
              <a:t> traduction française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fr-FR" sz="3200" dirty="0">
                <a:solidFill>
                  <a:schemeClr val="bg1"/>
                </a:solidFill>
              </a:rPr>
              <a:t>non-traduction = le remplacement par la langue cible : quand la langue insérée est précisément le français dans l’original. 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fr-FR" sz="3200" dirty="0">
                <a:solidFill>
                  <a:schemeClr val="bg1"/>
                </a:solidFill>
              </a:rPr>
              <a:t>si pas français: 1 passage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r-FR" sz="3200" dirty="0">
                <a:solidFill>
                  <a:schemeClr val="bg1"/>
                </a:solidFill>
              </a:rPr>
              <a:t>traduction néerlandaise : 6 passages.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23555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23556" name="Rechthoek 3"/>
          <p:cNvSpPr>
            <a:spLocks noChangeArrowheads="1"/>
          </p:cNvSpPr>
          <p:nvPr/>
        </p:nvSpPr>
        <p:spPr bwMode="auto">
          <a:xfrm>
            <a:off x="277813" y="233363"/>
            <a:ext cx="8404225" cy="612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nl-BE" altLang="fr-FR" sz="2800">
              <a:solidFill>
                <a:schemeClr val="bg1"/>
              </a:solidFill>
            </a:endParaRPr>
          </a:p>
          <a:p>
            <a:r>
              <a:rPr lang="nl-BE" altLang="fr-FR" sz="2800">
                <a:solidFill>
                  <a:schemeClr val="bg1"/>
                </a:solidFill>
              </a:rPr>
              <a:t>(russe) […] обреченно вздыхает Зулейха, поднося старухе длинную собачью </a:t>
            </a:r>
            <a:r>
              <a:rPr lang="nl-BE" altLang="fr-FR" sz="2800" b="1">
                <a:solidFill>
                  <a:schemeClr val="bg1"/>
                </a:solidFill>
              </a:rPr>
              <a:t>ягу</a:t>
            </a:r>
            <a:r>
              <a:rPr lang="nl-BE" altLang="fr-FR" sz="2800">
                <a:solidFill>
                  <a:schemeClr val="bg1"/>
                </a:solidFill>
              </a:rPr>
              <a:t>, меховой колпак и валенки. (р. 29) </a:t>
            </a:r>
            <a:endParaRPr lang="fr-FR" altLang="fr-FR" sz="2800">
              <a:solidFill>
                <a:schemeClr val="bg1"/>
              </a:solidFill>
            </a:endParaRPr>
          </a:p>
          <a:p>
            <a:endParaRPr lang="nl-BE" altLang="fr-FR" sz="2800">
              <a:solidFill>
                <a:schemeClr val="bg1"/>
              </a:solidFill>
            </a:endParaRPr>
          </a:p>
          <a:p>
            <a:r>
              <a:rPr lang="nl-BE" altLang="fr-FR" sz="2800">
                <a:solidFill>
                  <a:schemeClr val="bg1"/>
                </a:solidFill>
              </a:rPr>
              <a:t>(français) […] soupire Zouleikha avec résignation, apportant à sa belle-mère sa longue </a:t>
            </a:r>
            <a:r>
              <a:rPr lang="nl-BE" altLang="fr-FR" sz="2800" b="1">
                <a:solidFill>
                  <a:schemeClr val="bg1"/>
                </a:solidFill>
              </a:rPr>
              <a:t>yaga</a:t>
            </a:r>
            <a:r>
              <a:rPr lang="nl-BE" altLang="fr-FR" sz="2800">
                <a:solidFill>
                  <a:schemeClr val="bg1"/>
                </a:solidFill>
              </a:rPr>
              <a:t> en poil de chien, son chapeau de fourrure et ses bottes de feutre. (p.33)</a:t>
            </a:r>
            <a:endParaRPr lang="fr-FR" altLang="fr-FR" sz="2800">
              <a:solidFill>
                <a:schemeClr val="bg1"/>
              </a:solidFill>
            </a:endParaRPr>
          </a:p>
          <a:p>
            <a:endParaRPr lang="nl-BE" altLang="fr-FR" sz="2800">
              <a:solidFill>
                <a:schemeClr val="bg1"/>
              </a:solidFill>
            </a:endParaRPr>
          </a:p>
          <a:p>
            <a:r>
              <a:rPr lang="nl-BE" altLang="fr-FR" sz="2800">
                <a:solidFill>
                  <a:schemeClr val="bg1"/>
                </a:solidFill>
              </a:rPr>
              <a:t>(néerlandais) […] … denkt Zulajka met een moedeloze zucht, en ze reikt de ode vrouw haar lange </a:t>
            </a:r>
            <a:r>
              <a:rPr lang="nl-BE" altLang="fr-FR" sz="2800" b="1">
                <a:solidFill>
                  <a:schemeClr val="bg1"/>
                </a:solidFill>
              </a:rPr>
              <a:t>jas</a:t>
            </a:r>
            <a:r>
              <a:rPr lang="nl-BE" altLang="fr-FR" sz="2800">
                <a:solidFill>
                  <a:schemeClr val="bg1"/>
                </a:solidFill>
              </a:rPr>
              <a:t> van hondebont, haar bontmuts en viltschoenen. (p. 28) [jas : « </a:t>
            </a:r>
            <a:r>
              <a:rPr lang="nl-BE" altLang="fr-FR" sz="2800" b="1">
                <a:solidFill>
                  <a:schemeClr val="bg1"/>
                </a:solidFill>
              </a:rPr>
              <a:t>manteau</a:t>
            </a:r>
            <a:r>
              <a:rPr lang="nl-BE" altLang="fr-FR" sz="2800">
                <a:solidFill>
                  <a:schemeClr val="bg1"/>
                </a:solidFill>
              </a:rPr>
              <a:t> »]</a:t>
            </a:r>
            <a:endParaRPr lang="fr-FR" altLang="fr-FR" sz="2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24579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smtClean="0"/>
              <a:t>- </a:t>
            </a:r>
          </a:p>
        </p:txBody>
      </p:sp>
      <p:sp>
        <p:nvSpPr>
          <p:cNvPr id="24580" name="Rechthoek 3"/>
          <p:cNvSpPr>
            <a:spLocks noChangeArrowheads="1"/>
          </p:cNvSpPr>
          <p:nvPr/>
        </p:nvSpPr>
        <p:spPr bwMode="auto">
          <a:xfrm>
            <a:off x="277813" y="233363"/>
            <a:ext cx="8404225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nl-BE" altLang="fr-FR" sz="2800">
              <a:solidFill>
                <a:schemeClr val="bg1"/>
              </a:solidFill>
            </a:endParaRPr>
          </a:p>
          <a:p>
            <a:r>
              <a:rPr lang="nl-BE" altLang="fr-FR"/>
              <a:t> </a:t>
            </a:r>
            <a:endParaRPr lang="fr-FR" altLang="fr-FR"/>
          </a:p>
          <a:p>
            <a:r>
              <a:rPr lang="fr-FR" altLang="fr-FR" sz="3600" b="1">
                <a:solidFill>
                  <a:schemeClr val="bg1"/>
                </a:solidFill>
              </a:rPr>
              <a:t>Multilinguisme : conclusion </a:t>
            </a:r>
            <a:endParaRPr lang="fr-FR" altLang="fr-FR" sz="3600">
              <a:solidFill>
                <a:schemeClr val="bg1"/>
              </a:solidFill>
            </a:endParaRPr>
          </a:p>
          <a:p>
            <a:endParaRPr lang="fr-FR" altLang="fr-FR" sz="3600">
              <a:solidFill>
                <a:schemeClr val="bg1"/>
              </a:solidFill>
            </a:endParaRPr>
          </a:p>
          <a:p>
            <a:r>
              <a:rPr lang="fr-FR" altLang="ru-RU" sz="3600">
                <a:solidFill>
                  <a:schemeClr val="bg1"/>
                </a:solidFill>
                <a:ea typeface="Calibri" pitchFamily="34" charset="0"/>
                <a:cs typeface="Calibri" pitchFamily="34" charset="0"/>
              </a:rPr>
              <a:t>- L’efficacité narrative et psychologique</a:t>
            </a:r>
            <a:r>
              <a:rPr lang="fr-FR" altLang="fr-FR" sz="3600">
                <a:solidFill>
                  <a:schemeClr val="bg1"/>
                </a:solidFill>
              </a:rPr>
              <a:t> grâce aux </a:t>
            </a:r>
            <a:r>
              <a:rPr lang="fr-FR" altLang="ru-RU" sz="3600">
                <a:solidFill>
                  <a:schemeClr val="bg1"/>
                </a:solidFill>
                <a:ea typeface="Calibri" pitchFamily="34" charset="0"/>
                <a:cs typeface="Calibri" pitchFamily="34" charset="0"/>
              </a:rPr>
              <a:t>manifestations de multilinguisme et leur interaction : dépassement des frontières</a:t>
            </a:r>
            <a:endParaRPr lang="fr-FR" altLang="fr-FR" sz="3600">
              <a:solidFill>
                <a:schemeClr val="bg1"/>
              </a:solidFill>
            </a:endParaRPr>
          </a:p>
          <a:p>
            <a:r>
              <a:rPr lang="fr-FR" altLang="fr-FR" sz="3600">
                <a:solidFill>
                  <a:schemeClr val="bg1"/>
                </a:solidFill>
              </a:rPr>
              <a:t>- L’empire soviétique : multilingue et multiculturel</a:t>
            </a:r>
            <a:r>
              <a:rPr lang="fr-FR" altLang="fr-FR"/>
              <a:t>.</a:t>
            </a:r>
          </a:p>
          <a:p>
            <a:pPr lvl="1"/>
            <a:endParaRPr lang="fr-FR" altLang="ru-RU" sz="3600">
              <a:solidFill>
                <a:schemeClr val="bg1"/>
              </a:solidFill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jdelijke aanduiding voor tekst 1"/>
          <p:cNvSpPr>
            <a:spLocks noGrp="1"/>
          </p:cNvSpPr>
          <p:nvPr>
            <p:ph type="body" sz="quarter" idx="11"/>
          </p:nvPr>
        </p:nvSpPr>
        <p:spPr bwMode="auto">
          <a:xfrm>
            <a:off x="941388" y="558800"/>
            <a:ext cx="7331075" cy="93503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buFont typeface="Arial" panose="020B0604020202020204" pitchFamily="34" charset="0"/>
              <a:buNone/>
              <a:defRPr/>
            </a:pPr>
            <a:endParaRPr lang="nl-BE" altLang="fr-FR" sz="3600" dirty="0"/>
          </a:p>
          <a:p>
            <a:pPr algn="l">
              <a:buFont typeface="Arial" panose="020B0604020202020204" pitchFamily="34" charset="0"/>
              <a:buNone/>
              <a:defRPr/>
            </a:pPr>
            <a:endParaRPr lang="fr-FR" altLang="fr-FR" sz="3600" dirty="0"/>
          </a:p>
          <a:p>
            <a:pPr algn="l">
              <a:buFont typeface="Arial" panose="020B0604020202020204" pitchFamily="34" charset="0"/>
              <a:buNone/>
              <a:defRPr/>
            </a:pPr>
            <a:r>
              <a:rPr lang="nl-BE" altLang="fr-FR" sz="4000" dirty="0"/>
              <a:t>3. Les variétés </a:t>
            </a:r>
            <a:r>
              <a:rPr lang="nl-BE" altLang="fr-FR" sz="4000" dirty="0" err="1"/>
              <a:t>linguistiques</a:t>
            </a:r>
            <a:r>
              <a:rPr lang="nl-BE" altLang="fr-FR" sz="4000" dirty="0"/>
              <a:t> </a:t>
            </a:r>
            <a:r>
              <a:rPr lang="nl-BE" altLang="fr-FR" sz="4000" dirty="0" err="1"/>
              <a:t>russes</a:t>
            </a:r>
            <a:endParaRPr lang="nl-BE" altLang="fr-FR" sz="4000" dirty="0"/>
          </a:p>
          <a:p>
            <a:pPr marL="571500" indent="-571500" algn="l">
              <a:buFontTx/>
              <a:buChar char="-"/>
              <a:defRPr/>
            </a:pPr>
            <a:r>
              <a:rPr lang="nl-BE" altLang="fr-FR" sz="4000" dirty="0"/>
              <a:t>La </a:t>
            </a:r>
            <a:r>
              <a:rPr lang="nl-BE" altLang="fr-FR" sz="4000" dirty="0" err="1"/>
              <a:t>langue</a:t>
            </a:r>
            <a:r>
              <a:rPr lang="nl-BE" altLang="fr-FR" sz="4000" dirty="0"/>
              <a:t> populaire </a:t>
            </a:r>
            <a:r>
              <a:rPr lang="nl-BE" altLang="fr-FR" sz="4000" dirty="0" err="1"/>
              <a:t>russe</a:t>
            </a:r>
            <a:endParaRPr lang="nl-BE" altLang="fr-FR" sz="4000" dirty="0"/>
          </a:p>
          <a:p>
            <a:pPr marL="571500" indent="-571500" algn="l">
              <a:buFontTx/>
              <a:buChar char="-"/>
              <a:defRPr/>
            </a:pPr>
            <a:r>
              <a:rPr lang="nl-BE" altLang="fr-FR" sz="4000" dirty="0" err="1"/>
              <a:t>L’argot</a:t>
            </a:r>
            <a:r>
              <a:rPr lang="nl-BE" altLang="fr-FR" sz="4000" dirty="0"/>
              <a:t> de la prison</a:t>
            </a:r>
            <a:endParaRPr lang="fr-FR" altLang="fr-FR" sz="4000" dirty="0"/>
          </a:p>
        </p:txBody>
      </p:sp>
      <p:pic>
        <p:nvPicPr>
          <p:cNvPr id="25603" name="Afbeelding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0688" y="5588000"/>
            <a:ext cx="2608262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26627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4" name="Rechthoek 3"/>
          <p:cNvSpPr/>
          <p:nvPr/>
        </p:nvSpPr>
        <p:spPr>
          <a:xfrm>
            <a:off x="277813" y="233363"/>
            <a:ext cx="8404225" cy="59705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  <a:defRPr/>
            </a:pPr>
            <a:endParaRPr lang="fr-FR" sz="3600" b="1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fr-FR" sz="3600" b="1" dirty="0">
                <a:solidFill>
                  <a:schemeClr val="bg1"/>
                </a:solidFill>
              </a:rPr>
              <a:t>La langue populaire russe </a:t>
            </a: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endParaRPr lang="fr-FR" sz="3600" b="1" dirty="0">
              <a:solidFill>
                <a:schemeClr val="bg1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fr-FR" sz="3200" b="1" dirty="0">
                <a:solidFill>
                  <a:schemeClr val="bg1"/>
                </a:solidFill>
              </a:rPr>
              <a:t>à partir des années vingt du 20</a:t>
            </a:r>
            <a:r>
              <a:rPr lang="fr-FR" sz="3200" b="1" baseline="30000" dirty="0">
                <a:solidFill>
                  <a:schemeClr val="bg1"/>
                </a:solidFill>
              </a:rPr>
              <a:t>ième</a:t>
            </a:r>
            <a:r>
              <a:rPr lang="fr-FR" sz="3200" b="1" dirty="0">
                <a:solidFill>
                  <a:schemeClr val="bg1"/>
                </a:solidFill>
              </a:rPr>
              <a:t> siècle : un marqueur identitaire, celui de la classe populaire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fr-FR" sz="3200" b="1" dirty="0">
                <a:solidFill>
                  <a:schemeClr val="bg1"/>
                </a:solidFill>
              </a:rPr>
              <a:t>éléments populaires, grossiers, vulgaires et injurieux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fr-FR" sz="3200" b="1" dirty="0">
                <a:solidFill>
                  <a:schemeClr val="bg1"/>
                </a:solidFill>
              </a:rPr>
              <a:t>les représentants de la nouvelle classe dominante : le prolétariat, les soldats et les anciens domestiques</a:t>
            </a:r>
          </a:p>
          <a:p>
            <a:pPr lvl="1">
              <a:defRPr/>
            </a:pPr>
            <a:r>
              <a:rPr lang="fr-FR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27651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4" name="Rechthoek 3"/>
          <p:cNvSpPr/>
          <p:nvPr/>
        </p:nvSpPr>
        <p:spPr>
          <a:xfrm>
            <a:off x="277813" y="233363"/>
            <a:ext cx="8404225" cy="44942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  <a:defRPr/>
            </a:pPr>
            <a:endParaRPr lang="fr-FR" sz="3600" b="1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fr-FR" sz="3600" b="1" dirty="0">
                <a:solidFill>
                  <a:schemeClr val="bg1"/>
                </a:solidFill>
              </a:rPr>
              <a:t>L’argot de la prison </a:t>
            </a: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endParaRPr lang="fr-FR" sz="3600" b="1" dirty="0">
              <a:solidFill>
                <a:schemeClr val="bg1"/>
              </a:solidFill>
            </a:endParaRPr>
          </a:p>
          <a:p>
            <a:pPr marL="1028700" lvl="1" indent="-571500">
              <a:buFont typeface="Arial" panose="020B0604020202020204" pitchFamily="34" charset="0"/>
              <a:buChar char="•"/>
              <a:defRPr/>
            </a:pPr>
            <a:r>
              <a:rPr lang="fr-FR" sz="3200" b="1" dirty="0">
                <a:solidFill>
                  <a:schemeClr val="bg1"/>
                </a:solidFill>
              </a:rPr>
              <a:t>depuis 1917 : envahi la langue standard et « la langue du prolétariat »</a:t>
            </a:r>
          </a:p>
          <a:p>
            <a:pPr marL="1028700" lvl="1" indent="-571500">
              <a:buFont typeface="Arial" panose="020B0604020202020204" pitchFamily="34" charset="0"/>
              <a:buChar char="•"/>
              <a:defRPr/>
            </a:pPr>
            <a:r>
              <a:rPr lang="fr-FR" sz="3200" b="1" dirty="0">
                <a:solidFill>
                  <a:schemeClr val="bg1"/>
                </a:solidFill>
              </a:rPr>
              <a:t>des vocables argotiques s’introduisent dans les œuvres littéraires et dans les chansons</a:t>
            </a:r>
          </a:p>
          <a:p>
            <a:pPr lvl="1">
              <a:defRPr/>
            </a:pPr>
            <a:r>
              <a:rPr lang="fr-FR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28675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28676" name="Rechthoek 3"/>
          <p:cNvSpPr>
            <a:spLocks noChangeArrowheads="1"/>
          </p:cNvSpPr>
          <p:nvPr/>
        </p:nvSpPr>
        <p:spPr bwMode="auto">
          <a:xfrm>
            <a:off x="277813" y="233363"/>
            <a:ext cx="8404225" cy="618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altLang="ru-RU" sz="3600" b="1">
                <a:solidFill>
                  <a:schemeClr val="bg1"/>
                </a:solidFill>
              </a:rPr>
              <a:t>Stratégies de traduction</a:t>
            </a:r>
          </a:p>
          <a:p>
            <a:endParaRPr lang="fr-FR" altLang="ru-RU" sz="3600">
              <a:solidFill>
                <a:schemeClr val="bg1"/>
              </a:solidFill>
            </a:endParaRPr>
          </a:p>
          <a:p>
            <a:pPr>
              <a:buFont typeface="Arial" charset="0"/>
              <a:buChar char="•"/>
            </a:pPr>
            <a:r>
              <a:rPr lang="fr-FR" altLang="ru-RU" sz="3600">
                <a:solidFill>
                  <a:schemeClr val="bg1"/>
                </a:solidFill>
              </a:rPr>
              <a:t>l’</a:t>
            </a:r>
            <a:r>
              <a:rPr lang="fr-FR" altLang="ru-RU" sz="3600" i="1">
                <a:solidFill>
                  <a:schemeClr val="bg1"/>
                </a:solidFill>
              </a:rPr>
              <a:t>équivalence sociolinguistique </a:t>
            </a:r>
            <a:r>
              <a:rPr lang="fr-FR" altLang="ru-RU" sz="3600">
                <a:solidFill>
                  <a:schemeClr val="bg1"/>
                </a:solidFill>
              </a:rPr>
              <a:t>: le recours à une variété linguistique équivalente dans la langue cible. Parfois : </a:t>
            </a:r>
            <a:r>
              <a:rPr lang="fr-FR" altLang="ru-RU" sz="3600" i="1">
                <a:solidFill>
                  <a:schemeClr val="bg1"/>
                </a:solidFill>
              </a:rPr>
              <a:t>compensation</a:t>
            </a:r>
            <a:r>
              <a:rPr lang="fr-FR" altLang="ru-RU" sz="3600">
                <a:solidFill>
                  <a:schemeClr val="bg1"/>
                </a:solidFill>
              </a:rPr>
              <a:t> et </a:t>
            </a:r>
            <a:r>
              <a:rPr lang="fr-FR" altLang="ru-RU" sz="3600" i="1">
                <a:solidFill>
                  <a:schemeClr val="bg1"/>
                </a:solidFill>
              </a:rPr>
              <a:t>adaptation</a:t>
            </a:r>
            <a:r>
              <a:rPr lang="fr-FR" altLang="ru-RU" sz="3600">
                <a:solidFill>
                  <a:schemeClr val="bg1"/>
                </a:solidFill>
              </a:rPr>
              <a:t>. </a:t>
            </a:r>
          </a:p>
          <a:p>
            <a:pPr>
              <a:buFont typeface="Arial" charset="0"/>
              <a:buChar char="•"/>
            </a:pPr>
            <a:endParaRPr lang="fr-FR" altLang="ru-RU" sz="3600">
              <a:solidFill>
                <a:schemeClr val="bg1"/>
              </a:solidFill>
            </a:endParaRPr>
          </a:p>
          <a:p>
            <a:pPr>
              <a:buFont typeface="Arial" charset="0"/>
              <a:buChar char="•"/>
            </a:pPr>
            <a:r>
              <a:rPr lang="fr-FR" altLang="ru-RU" sz="3600">
                <a:solidFill>
                  <a:schemeClr val="bg1"/>
                </a:solidFill>
              </a:rPr>
              <a:t>la </a:t>
            </a:r>
            <a:r>
              <a:rPr lang="fr-FR" altLang="ru-RU" sz="3600" i="1">
                <a:solidFill>
                  <a:schemeClr val="bg1"/>
                </a:solidFill>
              </a:rPr>
              <a:t>standardisation</a:t>
            </a:r>
          </a:p>
          <a:p>
            <a:pPr>
              <a:buFont typeface="Arial" charset="0"/>
              <a:buChar char="•"/>
            </a:pPr>
            <a:endParaRPr lang="fr-FR" altLang="ru-RU" sz="3600">
              <a:solidFill>
                <a:schemeClr val="bg1"/>
              </a:solidFill>
            </a:endParaRPr>
          </a:p>
          <a:p>
            <a:pPr>
              <a:buFont typeface="Arial" charset="0"/>
              <a:buChar char="•"/>
            </a:pPr>
            <a:r>
              <a:rPr lang="fr-FR" altLang="ru-RU" sz="3600" i="1">
                <a:solidFill>
                  <a:schemeClr val="bg1"/>
                </a:solidFill>
              </a:rPr>
              <a:t>l’équivalence partielle</a:t>
            </a:r>
            <a:endParaRPr lang="fr-FR" altLang="ru-RU" sz="3600">
              <a:solidFill>
                <a:schemeClr val="bg1"/>
              </a:solidFill>
            </a:endParaRPr>
          </a:p>
          <a:p>
            <a:pPr lvl="1"/>
            <a:r>
              <a:rPr lang="fr-FR" altLang="ru-RU" sz="360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29699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4" name="Rechthoek 3"/>
          <p:cNvSpPr/>
          <p:nvPr/>
        </p:nvSpPr>
        <p:spPr>
          <a:xfrm>
            <a:off x="277813" y="233363"/>
            <a:ext cx="8404225" cy="66167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fr-FR" sz="3200" b="1" dirty="0">
                <a:solidFill>
                  <a:schemeClr val="bg1"/>
                </a:solidFill>
              </a:rPr>
              <a:t>Ressources employées</a:t>
            </a:r>
            <a:r>
              <a:rPr lang="fr-FR" sz="3200" b="1" i="1" dirty="0">
                <a:solidFill>
                  <a:schemeClr val="bg1"/>
                </a:solidFill>
              </a:rPr>
              <a:t> : </a:t>
            </a:r>
          </a:p>
          <a:p>
            <a:pPr>
              <a:defRPr/>
            </a:pPr>
            <a:endParaRPr lang="fr-FR" sz="32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sz="2800" i="1" dirty="0">
                <a:solidFill>
                  <a:schemeClr val="bg1"/>
                </a:solidFill>
              </a:rPr>
              <a:t>L</a:t>
            </a:r>
            <a:r>
              <a:rPr lang="en-US" sz="2800" i="1" dirty="0">
                <a:solidFill>
                  <a:schemeClr val="bg1"/>
                </a:solidFill>
              </a:rPr>
              <a:t>e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i="1" dirty="0" err="1">
                <a:solidFill>
                  <a:schemeClr val="bg1"/>
                </a:solidFill>
              </a:rPr>
              <a:t>Dictionnaire</a:t>
            </a:r>
            <a:r>
              <a:rPr lang="en-US" sz="2800" i="1" dirty="0">
                <a:solidFill>
                  <a:schemeClr val="bg1"/>
                </a:solidFill>
              </a:rPr>
              <a:t> de la langue </a:t>
            </a:r>
            <a:r>
              <a:rPr lang="en-US" sz="2800" i="1" dirty="0" err="1">
                <a:solidFill>
                  <a:schemeClr val="bg1"/>
                </a:solidFill>
              </a:rPr>
              <a:t>russe</a:t>
            </a:r>
            <a:r>
              <a:rPr lang="en-US" sz="2800" dirty="0">
                <a:solidFill>
                  <a:schemeClr val="bg1"/>
                </a:solidFill>
              </a:rPr>
              <a:t> (</a:t>
            </a:r>
            <a:r>
              <a:rPr lang="en-US" sz="2800" dirty="0" err="1">
                <a:solidFill>
                  <a:schemeClr val="bg1"/>
                </a:solidFill>
              </a:rPr>
              <a:t>Ojegov</a:t>
            </a:r>
            <a:r>
              <a:rPr lang="en-US" sz="2800" dirty="0">
                <a:solidFill>
                  <a:schemeClr val="bg1"/>
                </a:solidFill>
              </a:rPr>
              <a:t> &amp; </a:t>
            </a:r>
            <a:r>
              <a:rPr lang="ru-RU" sz="2800" dirty="0">
                <a:solidFill>
                  <a:schemeClr val="bg1"/>
                </a:solidFill>
              </a:rPr>
              <a:t>С</a:t>
            </a:r>
            <a:r>
              <a:rPr lang="en-US" sz="2800" dirty="0" err="1">
                <a:solidFill>
                  <a:schemeClr val="bg1"/>
                </a:solidFill>
              </a:rPr>
              <a:t>hvedova</a:t>
            </a:r>
            <a:r>
              <a:rPr lang="en-US" sz="2800" dirty="0">
                <a:solidFill>
                  <a:schemeClr val="bg1"/>
                </a:solidFill>
              </a:rPr>
              <a:t>, 1999)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endParaRPr lang="fr-FR" sz="28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800" i="1" dirty="0">
                <a:solidFill>
                  <a:schemeClr val="bg1"/>
                </a:solidFill>
              </a:rPr>
              <a:t>Le Grand </a:t>
            </a:r>
            <a:r>
              <a:rPr lang="en-US" sz="2800" i="1" dirty="0" err="1">
                <a:solidFill>
                  <a:schemeClr val="bg1"/>
                </a:solidFill>
              </a:rPr>
              <a:t>dictionnaire</a:t>
            </a:r>
            <a:r>
              <a:rPr lang="en-US" sz="2800" i="1" dirty="0">
                <a:solidFill>
                  <a:schemeClr val="bg1"/>
                </a:solidFill>
              </a:rPr>
              <a:t> </a:t>
            </a:r>
            <a:r>
              <a:rPr lang="en-US" sz="2800" i="1" dirty="0" err="1">
                <a:solidFill>
                  <a:schemeClr val="bg1"/>
                </a:solidFill>
              </a:rPr>
              <a:t>raisonné</a:t>
            </a:r>
            <a:r>
              <a:rPr lang="en-US" sz="2800" i="1" dirty="0">
                <a:solidFill>
                  <a:schemeClr val="bg1"/>
                </a:solidFill>
              </a:rPr>
              <a:t> de la langue </a:t>
            </a:r>
            <a:r>
              <a:rPr lang="en-US" sz="2800" i="1" dirty="0" err="1">
                <a:solidFill>
                  <a:schemeClr val="bg1"/>
                </a:solidFill>
              </a:rPr>
              <a:t>russe</a:t>
            </a:r>
            <a:r>
              <a:rPr lang="en-US" sz="2800" dirty="0">
                <a:solidFill>
                  <a:schemeClr val="bg1"/>
                </a:solidFill>
              </a:rPr>
              <a:t> (</a:t>
            </a:r>
            <a:r>
              <a:rPr lang="en-US" sz="2800" dirty="0" err="1">
                <a:solidFill>
                  <a:schemeClr val="bg1"/>
                </a:solidFill>
              </a:rPr>
              <a:t>Kouznetsov</a:t>
            </a:r>
            <a:r>
              <a:rPr lang="en-US" sz="2800" dirty="0">
                <a:solidFill>
                  <a:schemeClr val="bg1"/>
                </a:solidFill>
              </a:rPr>
              <a:t>, 2014)</a:t>
            </a:r>
            <a:r>
              <a:rPr lang="ru-RU" sz="2800" i="1" dirty="0">
                <a:solidFill>
                  <a:schemeClr val="bg1"/>
                </a:solidFill>
              </a:rPr>
              <a:t> </a:t>
            </a:r>
            <a:endParaRPr lang="fr-FR" sz="28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800" i="1" dirty="0">
                <a:solidFill>
                  <a:schemeClr val="bg1"/>
                </a:solidFill>
              </a:rPr>
              <a:t>Le </a:t>
            </a:r>
            <a:r>
              <a:rPr lang="en-US" sz="2800" i="1" dirty="0" err="1">
                <a:solidFill>
                  <a:schemeClr val="bg1"/>
                </a:solidFill>
              </a:rPr>
              <a:t>Dictionnaire</a:t>
            </a:r>
            <a:r>
              <a:rPr lang="en-US" sz="2800" i="1" dirty="0">
                <a:solidFill>
                  <a:schemeClr val="bg1"/>
                </a:solidFill>
              </a:rPr>
              <a:t> de </a:t>
            </a:r>
            <a:r>
              <a:rPr lang="en-US" sz="2800" i="1" dirty="0" err="1">
                <a:solidFill>
                  <a:schemeClr val="bg1"/>
                </a:solidFill>
              </a:rPr>
              <a:t>l’argot</a:t>
            </a:r>
            <a:r>
              <a:rPr lang="en-US" sz="2800" i="1" dirty="0">
                <a:solidFill>
                  <a:schemeClr val="bg1"/>
                </a:solidFill>
              </a:rPr>
              <a:t> </a:t>
            </a:r>
            <a:r>
              <a:rPr lang="en-US" sz="2800" i="1" dirty="0" err="1">
                <a:solidFill>
                  <a:schemeClr val="bg1"/>
                </a:solidFill>
              </a:rPr>
              <a:t>russe</a:t>
            </a:r>
            <a:r>
              <a:rPr lang="en-US" sz="2800" dirty="0">
                <a:solidFill>
                  <a:schemeClr val="bg1"/>
                </a:solidFill>
              </a:rPr>
              <a:t> (</a:t>
            </a:r>
            <a:r>
              <a:rPr lang="en-US" sz="2800" dirty="0" err="1">
                <a:solidFill>
                  <a:schemeClr val="bg1"/>
                </a:solidFill>
              </a:rPr>
              <a:t>Elistratov</a:t>
            </a:r>
            <a:r>
              <a:rPr lang="en-US" sz="2800" dirty="0">
                <a:solidFill>
                  <a:schemeClr val="bg1"/>
                </a:solidFill>
              </a:rPr>
              <a:t>, 2002)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endParaRPr lang="fr-FR" sz="28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sz="2800" i="1" dirty="0">
                <a:solidFill>
                  <a:schemeClr val="bg1"/>
                </a:solidFill>
              </a:rPr>
              <a:t>Le </a:t>
            </a:r>
            <a:r>
              <a:rPr lang="en-US" sz="2800" i="1" dirty="0" err="1">
                <a:solidFill>
                  <a:schemeClr val="bg1"/>
                </a:solidFill>
              </a:rPr>
              <a:t>Dictionnaire</a:t>
            </a:r>
            <a:r>
              <a:rPr lang="en-US" sz="2800" i="1" dirty="0">
                <a:solidFill>
                  <a:schemeClr val="bg1"/>
                </a:solidFill>
              </a:rPr>
              <a:t> du jargon de la prison et du camp : le portrait </a:t>
            </a:r>
            <a:r>
              <a:rPr lang="en-US" sz="2800" i="1" dirty="0" err="1">
                <a:solidFill>
                  <a:schemeClr val="bg1"/>
                </a:solidFill>
              </a:rPr>
              <a:t>linguistique</a:t>
            </a:r>
            <a:r>
              <a:rPr lang="en-US" sz="2800" i="1" dirty="0">
                <a:solidFill>
                  <a:schemeClr val="bg1"/>
                </a:solidFill>
              </a:rPr>
              <a:t> et </a:t>
            </a:r>
            <a:r>
              <a:rPr lang="en-US" sz="2800" i="1" dirty="0" err="1">
                <a:solidFill>
                  <a:schemeClr val="bg1"/>
                </a:solidFill>
              </a:rPr>
              <a:t>graphique</a:t>
            </a:r>
            <a:r>
              <a:rPr lang="en-US" sz="2800" i="1" dirty="0">
                <a:solidFill>
                  <a:schemeClr val="bg1"/>
                </a:solidFill>
              </a:rPr>
              <a:t> de la prison </a:t>
            </a:r>
            <a:r>
              <a:rPr lang="en-US" sz="2800" i="1" dirty="0" err="1">
                <a:solidFill>
                  <a:schemeClr val="bg1"/>
                </a:solidFill>
              </a:rPr>
              <a:t>soviétique</a:t>
            </a:r>
            <a:r>
              <a:rPr lang="en-US" sz="2800" dirty="0">
                <a:solidFill>
                  <a:schemeClr val="bg1"/>
                </a:solidFill>
              </a:rPr>
              <a:t> (</a:t>
            </a:r>
            <a:r>
              <a:rPr lang="en-US" sz="2800" dirty="0" err="1">
                <a:solidFill>
                  <a:schemeClr val="bg1"/>
                </a:solidFill>
              </a:rPr>
              <a:t>Baldaev</a:t>
            </a:r>
            <a:r>
              <a:rPr lang="en-US" sz="2800" dirty="0">
                <a:solidFill>
                  <a:schemeClr val="bg1"/>
                </a:solidFill>
              </a:rPr>
              <a:t> et al., 1992)</a:t>
            </a:r>
            <a:endParaRPr lang="fr-FR" sz="28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sz="2800" i="1" dirty="0">
                <a:solidFill>
                  <a:schemeClr val="bg1"/>
                </a:solidFill>
              </a:rPr>
              <a:t>Le Petit Robert</a:t>
            </a:r>
            <a:r>
              <a:rPr lang="fr-FR" sz="2800" dirty="0">
                <a:solidFill>
                  <a:schemeClr val="bg1"/>
                </a:solidFill>
              </a:rPr>
              <a:t>, </a:t>
            </a:r>
            <a:r>
              <a:rPr lang="fr-FR" sz="2800" i="1" dirty="0">
                <a:solidFill>
                  <a:schemeClr val="bg1"/>
                </a:solidFill>
              </a:rPr>
              <a:t>Le Petit Larousse</a:t>
            </a:r>
            <a:r>
              <a:rPr lang="fr-FR" sz="2800" dirty="0">
                <a:solidFill>
                  <a:schemeClr val="bg1"/>
                </a:solidFill>
              </a:rPr>
              <a:t>, site du Centre National des Ressources Textuelles et Lexicales (cnfrtl.fr)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sz="2800" i="1" dirty="0">
                <a:solidFill>
                  <a:schemeClr val="bg1"/>
                </a:solidFill>
              </a:rPr>
              <a:t>Van Dale</a:t>
            </a:r>
            <a:r>
              <a:rPr lang="fr-FR" sz="2800" dirty="0">
                <a:solidFill>
                  <a:schemeClr val="bg1"/>
                </a:solidFill>
              </a:rPr>
              <a:t> (vandale.nl)</a:t>
            </a:r>
          </a:p>
          <a:p>
            <a:pPr lvl="1">
              <a:defRPr/>
            </a:pPr>
            <a:r>
              <a:rPr lang="fr-FR" sz="24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30723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4" name="Rechthoek 3"/>
          <p:cNvSpPr/>
          <p:nvPr/>
        </p:nvSpPr>
        <p:spPr>
          <a:xfrm>
            <a:off x="277813" y="233363"/>
            <a:ext cx="8404225" cy="39084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fr-FR" sz="4000" dirty="0">
              <a:solidFill>
                <a:schemeClr val="bg1"/>
              </a:solidFill>
            </a:endParaRPr>
          </a:p>
          <a:p>
            <a:pPr>
              <a:defRPr/>
            </a:pPr>
            <a:endParaRPr lang="fr-FR" sz="40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fr-FR" sz="4000" dirty="0">
                <a:solidFill>
                  <a:schemeClr val="bg1"/>
                </a:solidFill>
              </a:rPr>
              <a:t>64 passages</a:t>
            </a: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fr-FR" sz="4000" dirty="0">
                <a:solidFill>
                  <a:schemeClr val="bg1"/>
                </a:solidFill>
              </a:rPr>
              <a:t>11 passages : l’argot de la prison</a:t>
            </a: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fr-FR" sz="4000" dirty="0">
                <a:solidFill>
                  <a:schemeClr val="bg1"/>
                </a:solidFill>
              </a:rPr>
              <a:t>53 passages :  expressions populaires</a:t>
            </a:r>
          </a:p>
          <a:p>
            <a:pPr lvl="1">
              <a:defRPr/>
            </a:pPr>
            <a:r>
              <a:rPr lang="fr-FR" sz="48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31747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4" name="Rechthoek 3"/>
          <p:cNvSpPr/>
          <p:nvPr/>
        </p:nvSpPr>
        <p:spPr>
          <a:xfrm>
            <a:off x="277813" y="233363"/>
            <a:ext cx="8404225" cy="45243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fr-FR" sz="36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fr-FR" sz="3600" b="1" dirty="0">
                <a:solidFill>
                  <a:schemeClr val="bg1"/>
                </a:solidFill>
              </a:rPr>
              <a:t>Argot de la prison</a:t>
            </a:r>
            <a:endParaRPr lang="fr-FR" sz="3600" dirty="0">
              <a:solidFill>
                <a:schemeClr val="bg1"/>
              </a:solidFill>
            </a:endParaRPr>
          </a:p>
          <a:p>
            <a:pPr>
              <a:defRPr/>
            </a:pPr>
            <a:endParaRPr lang="fr-FR" sz="36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fr-FR" sz="3600" dirty="0">
                <a:solidFill>
                  <a:schemeClr val="bg1"/>
                </a:solidFill>
              </a:rPr>
              <a:t>Équivalent</a:t>
            </a:r>
            <a:r>
              <a:rPr lang="fr-FR" sz="36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 parlés, familiers ou vulgaires </a:t>
            </a:r>
            <a:r>
              <a:rPr lang="fr-FR" sz="3600" dirty="0">
                <a:solidFill>
                  <a:schemeClr val="bg1"/>
                </a:solidFill>
              </a:rPr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fr-FR" sz="3600" dirty="0">
                <a:solidFill>
                  <a:schemeClr val="bg1"/>
                </a:solidFill>
              </a:rPr>
              <a:t>Français : 9 / 11 </a:t>
            </a: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fr-FR" sz="3600" dirty="0">
                <a:solidFill>
                  <a:schemeClr val="bg1"/>
                </a:solidFill>
              </a:rPr>
              <a:t>Néerlandais :  5/ 11</a:t>
            </a:r>
          </a:p>
          <a:p>
            <a:pPr>
              <a:defRPr/>
            </a:pPr>
            <a:r>
              <a:rPr lang="fr-FR" sz="2400" dirty="0">
                <a:solidFill>
                  <a:schemeClr val="bg1"/>
                </a:solidFill>
              </a:rPr>
              <a:t> </a:t>
            </a:r>
          </a:p>
          <a:p>
            <a:pPr lvl="1">
              <a:defRPr/>
            </a:pPr>
            <a:r>
              <a:rPr lang="fr-FR" sz="48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32771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32772" name="Rechthoek 3"/>
          <p:cNvSpPr>
            <a:spLocks noChangeArrowheads="1"/>
          </p:cNvSpPr>
          <p:nvPr/>
        </p:nvSpPr>
        <p:spPr bwMode="auto">
          <a:xfrm>
            <a:off x="277813" y="233363"/>
            <a:ext cx="8404225" cy="600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fr-FR" altLang="fr-FR" sz="2400">
              <a:solidFill>
                <a:schemeClr val="bg1"/>
              </a:solidFill>
            </a:endParaRPr>
          </a:p>
          <a:p>
            <a:r>
              <a:rPr lang="fr-FR" altLang="fr-FR" sz="2400">
                <a:solidFill>
                  <a:schemeClr val="bg1"/>
                </a:solidFill>
              </a:rPr>
              <a:t>(russe) Менты оравой кипишнули с ходу-у-у … Жиганам вилы, к жучке не ходи-и-и. Линять уж некуда, кругом полно народу-у-у. Процесс, тюрьма и вышка впереди-и-и… (p.166). </a:t>
            </a:r>
          </a:p>
          <a:p>
            <a:r>
              <a:rPr lang="fr-FR" altLang="fr-FR" sz="2400">
                <a:solidFill>
                  <a:schemeClr val="bg1"/>
                </a:solidFill>
              </a:rPr>
              <a:t> </a:t>
            </a:r>
          </a:p>
          <a:p>
            <a:r>
              <a:rPr lang="fr-FR" altLang="fr-FR" sz="2400">
                <a:solidFill>
                  <a:schemeClr val="bg1"/>
                </a:solidFill>
              </a:rPr>
              <a:t>(français) Les </a:t>
            </a:r>
            <a:r>
              <a:rPr lang="fr-FR" altLang="fr-FR" sz="2400" b="1">
                <a:solidFill>
                  <a:schemeClr val="bg1"/>
                </a:solidFill>
              </a:rPr>
              <a:t>cognes </a:t>
            </a:r>
            <a:r>
              <a:rPr lang="fr-FR" altLang="fr-FR" sz="2400">
                <a:solidFill>
                  <a:schemeClr val="bg1"/>
                </a:solidFill>
              </a:rPr>
              <a:t>ont accouru en foule de tous les coins-oins… Les</a:t>
            </a:r>
            <a:r>
              <a:rPr lang="fr-FR" altLang="fr-FR" sz="2400" b="1">
                <a:solidFill>
                  <a:schemeClr val="bg1"/>
                </a:solidFill>
              </a:rPr>
              <a:t> escarpes</a:t>
            </a:r>
            <a:r>
              <a:rPr lang="fr-FR" altLang="fr-FR" sz="2400">
                <a:solidFill>
                  <a:schemeClr val="bg1"/>
                </a:solidFill>
              </a:rPr>
              <a:t> sont cuits, </a:t>
            </a:r>
            <a:r>
              <a:rPr lang="fr-FR" altLang="fr-FR" sz="2400" u="sng">
                <a:solidFill>
                  <a:schemeClr val="bg1"/>
                </a:solidFill>
              </a:rPr>
              <a:t>pas b’soin d’faire un dessin-</a:t>
            </a:r>
            <a:r>
              <a:rPr lang="fr-FR" altLang="fr-FR" sz="2400">
                <a:solidFill>
                  <a:schemeClr val="bg1"/>
                </a:solidFill>
              </a:rPr>
              <a:t>in. Y a d’la </a:t>
            </a:r>
            <a:r>
              <a:rPr lang="fr-FR" altLang="fr-FR" sz="2400" b="1">
                <a:solidFill>
                  <a:schemeClr val="bg1"/>
                </a:solidFill>
              </a:rPr>
              <a:t>flicaille</a:t>
            </a:r>
            <a:r>
              <a:rPr lang="fr-FR" altLang="fr-FR" sz="2400">
                <a:solidFill>
                  <a:schemeClr val="bg1"/>
                </a:solidFill>
              </a:rPr>
              <a:t> partout, y pourront pas cramper-er. Y seront mis au </a:t>
            </a:r>
            <a:r>
              <a:rPr lang="fr-FR" altLang="fr-FR" sz="2400" b="1">
                <a:solidFill>
                  <a:schemeClr val="bg1"/>
                </a:solidFill>
              </a:rPr>
              <a:t>trou</a:t>
            </a:r>
            <a:r>
              <a:rPr lang="fr-FR" altLang="fr-FR" sz="2400">
                <a:solidFill>
                  <a:schemeClr val="bg1"/>
                </a:solidFill>
              </a:rPr>
              <a:t> et pis ce s’ra le gibet… (p.158)</a:t>
            </a:r>
          </a:p>
          <a:p>
            <a:r>
              <a:rPr lang="fr-FR" altLang="fr-FR" sz="2400">
                <a:solidFill>
                  <a:schemeClr val="bg1"/>
                </a:solidFill>
              </a:rPr>
              <a:t> </a:t>
            </a:r>
          </a:p>
          <a:p>
            <a:r>
              <a:rPr lang="fr-FR" altLang="fr-FR" sz="2400">
                <a:solidFill>
                  <a:schemeClr val="bg1"/>
                </a:solidFill>
              </a:rPr>
              <a:t>(néerlandais) De </a:t>
            </a:r>
            <a:r>
              <a:rPr lang="fr-FR" altLang="fr-FR" sz="2400" b="1">
                <a:solidFill>
                  <a:schemeClr val="bg1"/>
                </a:solidFill>
              </a:rPr>
              <a:t>flikken</a:t>
            </a:r>
            <a:r>
              <a:rPr lang="fr-FR" altLang="fr-FR" sz="2400">
                <a:solidFill>
                  <a:schemeClr val="bg1"/>
                </a:solidFill>
              </a:rPr>
              <a:t> rusten jullie rauw.[…] Voor boeven linke soep, </a:t>
            </a:r>
            <a:r>
              <a:rPr lang="fr-FR" altLang="fr-FR" sz="2400" u="sng">
                <a:solidFill>
                  <a:schemeClr val="bg1"/>
                </a:solidFill>
              </a:rPr>
              <a:t>maak dat je wegkomt bij die vrouw</a:t>
            </a:r>
            <a:r>
              <a:rPr lang="fr-FR" altLang="fr-FR" sz="2400">
                <a:solidFill>
                  <a:schemeClr val="bg1"/>
                </a:solidFill>
              </a:rPr>
              <a:t>… Je zit zwaar </a:t>
            </a:r>
            <a:r>
              <a:rPr lang="fr-FR" altLang="fr-FR" sz="2400" b="1">
                <a:solidFill>
                  <a:schemeClr val="bg1"/>
                </a:solidFill>
              </a:rPr>
              <a:t>in de shit </a:t>
            </a:r>
            <a:r>
              <a:rPr lang="fr-FR" altLang="fr-FR" sz="2400">
                <a:solidFill>
                  <a:schemeClr val="bg1"/>
                </a:solidFill>
              </a:rPr>
              <a:t>en je ken geen kant meer op. Dat wordt proces, gevangenis en strop. (p. 158)</a:t>
            </a:r>
          </a:p>
          <a:p>
            <a:pPr lvl="1"/>
            <a:r>
              <a:rPr lang="fr-FR" altLang="fr-FR" sz="480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33795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4" name="Rechthoek 3"/>
          <p:cNvSpPr/>
          <p:nvPr/>
        </p:nvSpPr>
        <p:spPr>
          <a:xfrm>
            <a:off x="277813" y="233363"/>
            <a:ext cx="8404225" cy="74485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fr-FR" sz="36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fr-FR" sz="3600" b="1" dirty="0">
                <a:solidFill>
                  <a:schemeClr val="bg1"/>
                </a:solidFill>
              </a:rPr>
              <a:t>Argot de la prison</a:t>
            </a:r>
            <a:endParaRPr lang="fr-FR" sz="36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fr-FR" sz="3600" dirty="0">
                <a:solidFill>
                  <a:schemeClr val="bg1"/>
                </a:solidFill>
              </a:rPr>
              <a:t>Standardisation</a:t>
            </a:r>
          </a:p>
          <a:p>
            <a:pPr marL="1028700" lvl="1" indent="-571500">
              <a:buFont typeface="Arial" panose="020B0604020202020204" pitchFamily="34" charset="0"/>
              <a:buChar char="•"/>
              <a:defRPr/>
            </a:pPr>
            <a:r>
              <a:rPr lang="fr-FR" sz="3600" dirty="0">
                <a:solidFill>
                  <a:schemeClr val="bg1"/>
                </a:solidFill>
              </a:rPr>
              <a:t>Français : 1/11</a:t>
            </a:r>
          </a:p>
          <a:p>
            <a:pPr marL="1028700" lvl="1" indent="-571500">
              <a:buFont typeface="Arial" panose="020B0604020202020204" pitchFamily="34" charset="0"/>
              <a:buChar char="•"/>
              <a:defRPr/>
            </a:pPr>
            <a:r>
              <a:rPr lang="fr-FR" sz="3600" dirty="0">
                <a:solidFill>
                  <a:schemeClr val="bg1"/>
                </a:solidFill>
              </a:rPr>
              <a:t>Néerlandais : 6/11</a:t>
            </a:r>
          </a:p>
          <a:p>
            <a:pPr>
              <a:defRPr/>
            </a:pPr>
            <a:endParaRPr lang="fr-FR" sz="2800" i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fr-FR" sz="2800" i="1" dirty="0" err="1">
                <a:solidFill>
                  <a:schemeClr val="bg1"/>
                </a:solidFill>
              </a:rPr>
              <a:t>шухер</a:t>
            </a:r>
            <a:r>
              <a:rPr lang="fr-FR" sz="2800" i="1" dirty="0">
                <a:solidFill>
                  <a:schemeClr val="bg1"/>
                </a:solidFill>
              </a:rPr>
              <a:t> </a:t>
            </a:r>
            <a:r>
              <a:rPr lang="fr-FR" sz="2800" dirty="0">
                <a:solidFill>
                  <a:schemeClr val="bg1"/>
                </a:solidFill>
              </a:rPr>
              <a:t>(p. 379) et </a:t>
            </a:r>
            <a:r>
              <a:rPr lang="fr-FR" sz="2800" i="1" dirty="0" err="1">
                <a:solidFill>
                  <a:schemeClr val="bg1"/>
                </a:solidFill>
              </a:rPr>
              <a:t>перетереть</a:t>
            </a:r>
            <a:r>
              <a:rPr lang="fr-FR" sz="2800" dirty="0">
                <a:solidFill>
                  <a:schemeClr val="bg1"/>
                </a:solidFill>
              </a:rPr>
              <a:t> (p. 441) </a:t>
            </a:r>
          </a:p>
          <a:p>
            <a:pPr>
              <a:defRPr/>
            </a:pPr>
            <a:endParaRPr lang="fr-FR" sz="2800" i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fr-FR" sz="2800" i="1" dirty="0">
                <a:solidFill>
                  <a:schemeClr val="bg1"/>
                </a:solidFill>
              </a:rPr>
              <a:t>une p’tite perquise du domicile</a:t>
            </a:r>
            <a:r>
              <a:rPr lang="fr-FR" sz="2800" dirty="0">
                <a:solidFill>
                  <a:schemeClr val="bg1"/>
                </a:solidFill>
              </a:rPr>
              <a:t>, p. 345 ; </a:t>
            </a:r>
            <a:r>
              <a:rPr lang="fr-FR" sz="2800" i="1" dirty="0">
                <a:solidFill>
                  <a:schemeClr val="bg1"/>
                </a:solidFill>
              </a:rPr>
              <a:t>Il faut qu’on cause</a:t>
            </a:r>
            <a:r>
              <a:rPr lang="fr-FR" sz="2800" dirty="0">
                <a:solidFill>
                  <a:schemeClr val="bg1"/>
                </a:solidFill>
              </a:rPr>
              <a:t>, p. 398</a:t>
            </a:r>
          </a:p>
          <a:p>
            <a:pPr>
              <a:defRPr/>
            </a:pPr>
            <a:endParaRPr lang="fr-FR" sz="2800" i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fr-FR" sz="2800" i="1" dirty="0" err="1">
                <a:solidFill>
                  <a:schemeClr val="bg1"/>
                </a:solidFill>
              </a:rPr>
              <a:t>huiszoeking</a:t>
            </a:r>
            <a:r>
              <a:rPr lang="fr-FR" sz="2800" dirty="0">
                <a:solidFill>
                  <a:schemeClr val="bg1"/>
                </a:solidFill>
              </a:rPr>
              <a:t>, p. 357 ; </a:t>
            </a:r>
            <a:r>
              <a:rPr lang="fr-FR" sz="2800" i="1" dirty="0" err="1">
                <a:solidFill>
                  <a:schemeClr val="bg1"/>
                </a:solidFill>
              </a:rPr>
              <a:t>ik</a:t>
            </a:r>
            <a:r>
              <a:rPr lang="fr-FR" sz="2800" i="1" dirty="0">
                <a:solidFill>
                  <a:schemeClr val="bg1"/>
                </a:solidFill>
              </a:rPr>
              <a:t> </a:t>
            </a:r>
            <a:r>
              <a:rPr lang="fr-FR" sz="2800" i="1" dirty="0" err="1">
                <a:solidFill>
                  <a:schemeClr val="bg1"/>
                </a:solidFill>
              </a:rPr>
              <a:t>moet</a:t>
            </a:r>
            <a:r>
              <a:rPr lang="fr-FR" sz="2800" i="1" dirty="0">
                <a:solidFill>
                  <a:schemeClr val="bg1"/>
                </a:solidFill>
              </a:rPr>
              <a:t> met je </a:t>
            </a:r>
            <a:r>
              <a:rPr lang="fr-FR" sz="2800" i="1" dirty="0" err="1">
                <a:solidFill>
                  <a:schemeClr val="bg1"/>
                </a:solidFill>
              </a:rPr>
              <a:t>praten</a:t>
            </a:r>
            <a:r>
              <a:rPr lang="fr-FR" sz="2800" dirty="0">
                <a:solidFill>
                  <a:schemeClr val="bg1"/>
                </a:solidFill>
              </a:rPr>
              <a:t>, p. 415.</a:t>
            </a:r>
          </a:p>
          <a:p>
            <a:pPr marL="1028700" lvl="1" indent="-571500">
              <a:buFont typeface="Arial" panose="020B0604020202020204" pitchFamily="34" charset="0"/>
              <a:buChar char="•"/>
              <a:defRPr/>
            </a:pPr>
            <a:endParaRPr lang="fr-FR" sz="3600" dirty="0">
              <a:solidFill>
                <a:schemeClr val="bg1"/>
              </a:solidFill>
            </a:endParaRPr>
          </a:p>
          <a:p>
            <a:pPr lvl="1">
              <a:defRPr/>
            </a:pPr>
            <a:r>
              <a:rPr lang="fr-FR" sz="66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34819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4" name="Rechthoek 3"/>
          <p:cNvSpPr/>
          <p:nvPr/>
        </p:nvSpPr>
        <p:spPr>
          <a:xfrm>
            <a:off x="277813" y="233363"/>
            <a:ext cx="8404225" cy="83105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fr-FR" sz="36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fr-FR" sz="3600" b="1" dirty="0">
                <a:solidFill>
                  <a:schemeClr val="bg1"/>
                </a:solidFill>
              </a:rPr>
              <a:t>Langue populaire russe</a:t>
            </a:r>
            <a:endParaRPr lang="fr-FR" sz="3600" dirty="0">
              <a:solidFill>
                <a:schemeClr val="bg1"/>
              </a:solidFill>
            </a:endParaRPr>
          </a:p>
          <a:p>
            <a:pPr>
              <a:defRPr/>
            </a:pPr>
            <a:endParaRPr lang="fr-FR" sz="36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fr-FR" sz="3600" dirty="0">
                <a:solidFill>
                  <a:schemeClr val="bg1"/>
                </a:solidFill>
              </a:rPr>
              <a:t>Standardisation</a:t>
            </a:r>
          </a:p>
          <a:p>
            <a:pPr marL="1028700" lvl="1" indent="-571500">
              <a:buFont typeface="Arial" panose="020B0604020202020204" pitchFamily="34" charset="0"/>
              <a:buChar char="•"/>
              <a:defRPr/>
            </a:pPr>
            <a:r>
              <a:rPr lang="fr-FR" sz="3600" dirty="0">
                <a:solidFill>
                  <a:schemeClr val="bg1"/>
                </a:solidFill>
              </a:rPr>
              <a:t>Français : 25/53</a:t>
            </a:r>
          </a:p>
          <a:p>
            <a:pPr marL="1028700" lvl="1" indent="-571500">
              <a:buFont typeface="Arial" panose="020B0604020202020204" pitchFamily="34" charset="0"/>
              <a:buChar char="•"/>
              <a:defRPr/>
            </a:pPr>
            <a:r>
              <a:rPr lang="fr-FR" sz="3600" dirty="0">
                <a:solidFill>
                  <a:schemeClr val="bg1"/>
                </a:solidFill>
              </a:rPr>
              <a:t>Néerlandais : 22/53</a:t>
            </a:r>
          </a:p>
          <a:p>
            <a:pPr marL="0" lvl="1">
              <a:defRPr/>
            </a:pPr>
            <a:r>
              <a:rPr lang="fr-FR" sz="3600" dirty="0">
                <a:solidFill>
                  <a:schemeClr val="bg1"/>
                </a:solidFill>
              </a:rPr>
              <a:t>Équivalence partielle</a:t>
            </a:r>
          </a:p>
          <a:p>
            <a:pPr marL="1028700" lvl="1" indent="-571500">
              <a:buFont typeface="Arial" panose="020B0604020202020204" pitchFamily="34" charset="0"/>
              <a:buChar char="•"/>
              <a:defRPr/>
            </a:pPr>
            <a:r>
              <a:rPr lang="fr-FR" sz="3600" dirty="0">
                <a:solidFill>
                  <a:schemeClr val="bg1"/>
                </a:solidFill>
              </a:rPr>
              <a:t>Français : 21/53</a:t>
            </a:r>
          </a:p>
          <a:p>
            <a:pPr marL="1028700" lvl="1" indent="-571500">
              <a:buFont typeface="Arial" panose="020B0604020202020204" pitchFamily="34" charset="0"/>
              <a:buChar char="•"/>
              <a:defRPr/>
            </a:pPr>
            <a:r>
              <a:rPr lang="fr-FR" sz="3600" dirty="0">
                <a:solidFill>
                  <a:schemeClr val="bg1"/>
                </a:solidFill>
              </a:rPr>
              <a:t>Néerlandais </a:t>
            </a:r>
            <a:r>
              <a:rPr lang="fr-FR" sz="3600">
                <a:solidFill>
                  <a:schemeClr val="bg1"/>
                </a:solidFill>
              </a:rPr>
              <a:t>: 27/53</a:t>
            </a:r>
            <a:endParaRPr lang="fr-FR" sz="36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fr-FR" sz="3600" dirty="0">
                <a:solidFill>
                  <a:schemeClr val="bg1"/>
                </a:solidFill>
              </a:rPr>
              <a:t>Équivalence sociolinguistique </a:t>
            </a:r>
          </a:p>
          <a:p>
            <a:pPr marL="1028700" lvl="1" indent="-571500">
              <a:buFont typeface="Arial" panose="020B0604020202020204" pitchFamily="34" charset="0"/>
              <a:buChar char="•"/>
              <a:defRPr/>
            </a:pPr>
            <a:r>
              <a:rPr lang="fr-FR" sz="3600" dirty="0">
                <a:solidFill>
                  <a:schemeClr val="bg1"/>
                </a:solidFill>
              </a:rPr>
              <a:t>Français : 7 /53</a:t>
            </a:r>
          </a:p>
          <a:p>
            <a:pPr marL="1028700" lvl="1" indent="-571500">
              <a:buFont typeface="Arial" panose="020B0604020202020204" pitchFamily="34" charset="0"/>
              <a:buChar char="•"/>
              <a:defRPr/>
            </a:pPr>
            <a:r>
              <a:rPr lang="fr-FR" sz="3600" dirty="0">
                <a:solidFill>
                  <a:schemeClr val="bg1"/>
                </a:solidFill>
              </a:rPr>
              <a:t>Néerlandais : 4 /53</a:t>
            </a:r>
          </a:p>
          <a:p>
            <a:pPr marL="1028700" lvl="1" indent="-571500">
              <a:buFont typeface="Arial" panose="020B0604020202020204" pitchFamily="34" charset="0"/>
              <a:buChar char="•"/>
              <a:defRPr/>
            </a:pPr>
            <a:endParaRPr lang="fr-FR" sz="3600" dirty="0">
              <a:solidFill>
                <a:schemeClr val="bg1"/>
              </a:solidFill>
            </a:endParaRPr>
          </a:p>
          <a:p>
            <a:pPr lvl="1">
              <a:defRPr/>
            </a:pPr>
            <a:r>
              <a:rPr lang="fr-FR" sz="66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35843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4" name="Rechthoek 3"/>
          <p:cNvSpPr/>
          <p:nvPr/>
        </p:nvSpPr>
        <p:spPr>
          <a:xfrm>
            <a:off x="277813" y="233363"/>
            <a:ext cx="8404225" cy="65246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fr-FR" sz="36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2800" dirty="0">
                <a:solidFill>
                  <a:schemeClr val="bg1"/>
                </a:solidFill>
              </a:rPr>
              <a:t>(</a:t>
            </a:r>
            <a:r>
              <a:rPr lang="fr-FR" sz="2800" dirty="0">
                <a:solidFill>
                  <a:schemeClr val="bg1"/>
                </a:solidFill>
              </a:rPr>
              <a:t>russe) Так я ж тебе теперь </a:t>
            </a:r>
            <a:r>
              <a:rPr lang="fr-FR" sz="2800" u="sng" dirty="0">
                <a:solidFill>
                  <a:schemeClr val="bg1"/>
                </a:solidFill>
              </a:rPr>
              <a:t>навроде </a:t>
            </a:r>
            <a:r>
              <a:rPr lang="fr-FR" sz="2800" dirty="0">
                <a:solidFill>
                  <a:schemeClr val="bg1"/>
                </a:solidFill>
              </a:rPr>
              <a:t>жены, </a:t>
            </a:r>
            <a:r>
              <a:rPr lang="fr-FR" sz="2800" u="sng" dirty="0">
                <a:solidFill>
                  <a:schemeClr val="bg1"/>
                </a:solidFill>
              </a:rPr>
              <a:t>Вась</a:t>
            </a:r>
            <a:r>
              <a:rPr lang="fr-FR" sz="2800" dirty="0">
                <a:solidFill>
                  <a:schemeClr val="bg1"/>
                </a:solidFill>
              </a:rPr>
              <a:t>?» (p.471)</a:t>
            </a:r>
          </a:p>
          <a:p>
            <a:pPr>
              <a:defRPr/>
            </a:pPr>
            <a:r>
              <a:rPr lang="fr-FR" sz="2800" dirty="0">
                <a:solidFill>
                  <a:schemeClr val="bg1"/>
                </a:solidFill>
              </a:rPr>
              <a:t>(français) Je suis comme ta femme, </a:t>
            </a:r>
            <a:r>
              <a:rPr lang="fr-FR" sz="2800" u="sng" dirty="0">
                <a:solidFill>
                  <a:schemeClr val="bg1"/>
                </a:solidFill>
              </a:rPr>
              <a:t>hein</a:t>
            </a:r>
            <a:r>
              <a:rPr lang="fr-FR" sz="2800" dirty="0">
                <a:solidFill>
                  <a:schemeClr val="bg1"/>
                </a:solidFill>
              </a:rPr>
              <a:t>, </a:t>
            </a:r>
            <a:r>
              <a:rPr lang="fr-FR" sz="2800" dirty="0" err="1">
                <a:solidFill>
                  <a:schemeClr val="bg1"/>
                </a:solidFill>
              </a:rPr>
              <a:t>Vassia</a:t>
            </a:r>
            <a:r>
              <a:rPr lang="fr-FR" sz="2800" dirty="0">
                <a:solidFill>
                  <a:schemeClr val="bg1"/>
                </a:solidFill>
              </a:rPr>
              <a:t> ? (p. 425)</a:t>
            </a:r>
          </a:p>
          <a:p>
            <a:pPr>
              <a:defRPr/>
            </a:pPr>
            <a:r>
              <a:rPr lang="fr-FR" sz="2800" dirty="0">
                <a:solidFill>
                  <a:schemeClr val="bg1"/>
                </a:solidFill>
              </a:rPr>
              <a:t>(néerlandais) </a:t>
            </a:r>
            <a:r>
              <a:rPr lang="fr-FR" sz="2800" dirty="0" err="1">
                <a:solidFill>
                  <a:schemeClr val="bg1"/>
                </a:solidFill>
              </a:rPr>
              <a:t>Ik</a:t>
            </a:r>
            <a:r>
              <a:rPr lang="fr-FR" sz="2800" dirty="0">
                <a:solidFill>
                  <a:schemeClr val="bg1"/>
                </a:solidFill>
              </a:rPr>
              <a:t> ben </a:t>
            </a:r>
            <a:r>
              <a:rPr lang="fr-FR" sz="2800" dirty="0" err="1">
                <a:solidFill>
                  <a:schemeClr val="bg1"/>
                </a:solidFill>
              </a:rPr>
              <a:t>toch</a:t>
            </a:r>
            <a:r>
              <a:rPr lang="fr-FR" sz="2800" dirty="0">
                <a:solidFill>
                  <a:schemeClr val="bg1"/>
                </a:solidFill>
              </a:rPr>
              <a:t> </a:t>
            </a:r>
            <a:r>
              <a:rPr lang="fr-FR" sz="2800" dirty="0" err="1">
                <a:solidFill>
                  <a:schemeClr val="bg1"/>
                </a:solidFill>
              </a:rPr>
              <a:t>eigenlijk</a:t>
            </a:r>
            <a:r>
              <a:rPr lang="fr-FR" sz="2800" dirty="0">
                <a:solidFill>
                  <a:schemeClr val="bg1"/>
                </a:solidFill>
              </a:rPr>
              <a:t> je </a:t>
            </a:r>
            <a:r>
              <a:rPr lang="fr-FR" sz="2800" dirty="0" err="1">
                <a:solidFill>
                  <a:schemeClr val="bg1"/>
                </a:solidFill>
              </a:rPr>
              <a:t>vrouw</a:t>
            </a:r>
            <a:r>
              <a:rPr lang="fr-FR" sz="2800" dirty="0">
                <a:solidFill>
                  <a:schemeClr val="bg1"/>
                </a:solidFill>
              </a:rPr>
              <a:t>, </a:t>
            </a:r>
            <a:r>
              <a:rPr lang="fr-FR" sz="2800" u="sng" dirty="0" err="1">
                <a:solidFill>
                  <a:schemeClr val="bg1"/>
                </a:solidFill>
              </a:rPr>
              <a:t>Vasj</a:t>
            </a:r>
            <a:r>
              <a:rPr lang="fr-FR" sz="2800" dirty="0">
                <a:solidFill>
                  <a:schemeClr val="bg1"/>
                </a:solidFill>
              </a:rPr>
              <a:t>? (p. 444)</a:t>
            </a:r>
          </a:p>
          <a:p>
            <a:pPr>
              <a:defRPr/>
            </a:pPr>
            <a:r>
              <a:rPr lang="fr-FR" sz="2800" dirty="0">
                <a:solidFill>
                  <a:schemeClr val="bg1"/>
                </a:solidFill>
              </a:rPr>
              <a:t> </a:t>
            </a:r>
          </a:p>
          <a:p>
            <a:pPr>
              <a:defRPr/>
            </a:pPr>
            <a:r>
              <a:rPr lang="fr-FR" sz="2800" dirty="0">
                <a:solidFill>
                  <a:schemeClr val="bg1"/>
                </a:solidFill>
              </a:rPr>
              <a:t>(russe) - Г-</a:t>
            </a:r>
            <a:r>
              <a:rPr lang="fr-FR" sz="2800" dirty="0" err="1">
                <a:solidFill>
                  <a:schemeClr val="bg1"/>
                </a:solidFill>
              </a:rPr>
              <a:t>где</a:t>
            </a:r>
            <a:r>
              <a:rPr lang="fr-FR" sz="2800" dirty="0">
                <a:solidFill>
                  <a:schemeClr val="bg1"/>
                </a:solidFill>
              </a:rPr>
              <a:t>?- В </a:t>
            </a:r>
            <a:r>
              <a:rPr lang="fr-FR" sz="2800" dirty="0" err="1">
                <a:solidFill>
                  <a:schemeClr val="bg1"/>
                </a:solidFill>
              </a:rPr>
              <a:t>бороде</a:t>
            </a:r>
            <a:r>
              <a:rPr lang="fr-FR" sz="2800" dirty="0">
                <a:solidFill>
                  <a:schemeClr val="bg1"/>
                </a:solidFill>
              </a:rPr>
              <a:t>! (p.226)</a:t>
            </a:r>
          </a:p>
          <a:p>
            <a:pPr>
              <a:defRPr/>
            </a:pPr>
            <a:r>
              <a:rPr lang="fr-FR" sz="2800" dirty="0">
                <a:solidFill>
                  <a:schemeClr val="bg1"/>
                </a:solidFill>
              </a:rPr>
              <a:t>(français) – Où ? – À Tombouctou! (p. 214)</a:t>
            </a:r>
          </a:p>
          <a:p>
            <a:pPr>
              <a:defRPr/>
            </a:pPr>
            <a:r>
              <a:rPr lang="fr-FR" sz="2800" dirty="0">
                <a:solidFill>
                  <a:schemeClr val="bg1"/>
                </a:solidFill>
              </a:rPr>
              <a:t>(néerlandais) - W-</a:t>
            </a:r>
            <a:r>
              <a:rPr lang="fr-FR" sz="2800" dirty="0" err="1">
                <a:solidFill>
                  <a:schemeClr val="bg1"/>
                </a:solidFill>
              </a:rPr>
              <a:t>Waar</a:t>
            </a:r>
            <a:r>
              <a:rPr lang="fr-FR" sz="2800" dirty="0">
                <a:solidFill>
                  <a:schemeClr val="bg1"/>
                </a:solidFill>
              </a:rPr>
              <a:t>? - In m'n </a:t>
            </a:r>
            <a:r>
              <a:rPr lang="fr-FR" sz="2800" dirty="0" err="1">
                <a:solidFill>
                  <a:schemeClr val="bg1"/>
                </a:solidFill>
              </a:rPr>
              <a:t>haar</a:t>
            </a:r>
            <a:r>
              <a:rPr lang="fr-FR" sz="2800" dirty="0">
                <a:solidFill>
                  <a:schemeClr val="bg1"/>
                </a:solidFill>
              </a:rPr>
              <a:t>! (p. 216)</a:t>
            </a:r>
          </a:p>
          <a:p>
            <a:pPr marL="1028700" lvl="1" indent="-571500">
              <a:buFont typeface="Arial" panose="020B0604020202020204" pitchFamily="34" charset="0"/>
              <a:buChar char="•"/>
              <a:defRPr/>
            </a:pPr>
            <a:endParaRPr lang="fr-FR" sz="3600" dirty="0">
              <a:solidFill>
                <a:schemeClr val="bg1"/>
              </a:solidFill>
            </a:endParaRPr>
          </a:p>
          <a:p>
            <a:pPr lvl="1">
              <a:defRPr/>
            </a:pPr>
            <a:r>
              <a:rPr lang="fr-FR" sz="66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36867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4" name="Rechthoek 3"/>
          <p:cNvSpPr/>
          <p:nvPr/>
        </p:nvSpPr>
        <p:spPr>
          <a:xfrm>
            <a:off x="268288" y="85725"/>
            <a:ext cx="8404225" cy="84328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chemeClr val="bg1"/>
                </a:solidFill>
              </a:rPr>
              <a:t>La langue populaire russe - Conclusion</a:t>
            </a:r>
            <a:endParaRPr lang="fr-FR" sz="2800" dirty="0">
              <a:solidFill>
                <a:schemeClr val="bg1"/>
              </a:solidFill>
            </a:endParaRPr>
          </a:p>
          <a:p>
            <a:pPr>
              <a:defRPr/>
            </a:pPr>
            <a:endParaRPr lang="fr-FR" sz="28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fr-FR" sz="2800" dirty="0">
                <a:solidFill>
                  <a:schemeClr val="bg1"/>
                </a:solidFill>
              </a:rPr>
              <a:t>Argot de la prison 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1"/>
                </a:solidFill>
              </a:rPr>
              <a:t>Français : langue familière ou vulgaire (82%) 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1"/>
                </a:solidFill>
              </a:rPr>
              <a:t>Néerlandais : standardisation (55%) </a:t>
            </a:r>
          </a:p>
          <a:p>
            <a:pPr>
              <a:defRPr/>
            </a:pPr>
            <a:r>
              <a:rPr lang="fr-FR" sz="2800" dirty="0">
                <a:solidFill>
                  <a:schemeClr val="bg1"/>
                </a:solidFill>
              </a:rPr>
              <a:t>Langue populaire 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fr-FR" sz="3200" dirty="0">
                <a:solidFill>
                  <a:schemeClr val="bg1"/>
                </a:solidFill>
              </a:rPr>
              <a:t>Français</a:t>
            </a:r>
          </a:p>
          <a:p>
            <a:pPr marL="1371600" lvl="2" indent="-457200"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1"/>
                </a:solidFill>
              </a:rPr>
              <a:t>Standardisation : 47%</a:t>
            </a:r>
          </a:p>
          <a:p>
            <a:pPr marL="1371600" lvl="2" indent="-457200"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1"/>
                </a:solidFill>
              </a:rPr>
              <a:t>Équivalence partielle : 40%</a:t>
            </a:r>
          </a:p>
          <a:p>
            <a:pPr marL="1371600" lvl="2" indent="-457200"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1"/>
                </a:solidFill>
              </a:rPr>
              <a:t>Équivalence sociolinguistique : 13%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fr-FR" sz="3200" dirty="0">
                <a:solidFill>
                  <a:schemeClr val="bg1"/>
                </a:solidFill>
              </a:rPr>
              <a:t>Néerlandais</a:t>
            </a:r>
          </a:p>
          <a:p>
            <a:pPr marL="1371600" lvl="2" indent="-457200"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1"/>
                </a:solidFill>
              </a:rPr>
              <a:t>Équivalence partielle : 51%</a:t>
            </a:r>
          </a:p>
          <a:p>
            <a:pPr marL="1371600" lvl="2" indent="-457200"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1"/>
                </a:solidFill>
              </a:rPr>
              <a:t>Standardisation : 42%</a:t>
            </a:r>
          </a:p>
          <a:p>
            <a:pPr marL="1371600" lvl="2" indent="-457200"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1"/>
                </a:solidFill>
              </a:rPr>
              <a:t>Équivalence sociolinguistique : 7,5%</a:t>
            </a:r>
          </a:p>
          <a:p>
            <a:pPr>
              <a:defRPr/>
            </a:pPr>
            <a:endParaRPr lang="fr-FR" sz="2800" dirty="0">
              <a:solidFill>
                <a:schemeClr val="bg1"/>
              </a:solidFill>
            </a:endParaRPr>
          </a:p>
          <a:p>
            <a:pPr marL="1028700" lvl="1" indent="-571500">
              <a:buFont typeface="Arial" panose="020B0604020202020204" pitchFamily="34" charset="0"/>
              <a:buChar char="•"/>
              <a:defRPr/>
            </a:pPr>
            <a:endParaRPr lang="fr-FR" sz="3600" dirty="0">
              <a:solidFill>
                <a:schemeClr val="bg1"/>
              </a:solidFill>
            </a:endParaRPr>
          </a:p>
          <a:p>
            <a:pPr lvl="1">
              <a:defRPr/>
            </a:pPr>
            <a:r>
              <a:rPr lang="fr-FR" sz="66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jdelijke aanduiding voor tekst 1"/>
          <p:cNvSpPr>
            <a:spLocks noGrp="1"/>
          </p:cNvSpPr>
          <p:nvPr>
            <p:ph type="body" sz="quarter" idx="11"/>
          </p:nvPr>
        </p:nvSpPr>
        <p:spPr bwMode="auto">
          <a:xfrm>
            <a:off x="941388" y="558800"/>
            <a:ext cx="7331075" cy="9350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endParaRPr lang="nl-BE" altLang="fr-FR" sz="3600" smtClean="0">
              <a:latin typeface="Arial" charset="0"/>
              <a:cs typeface="Arial" charset="0"/>
            </a:endParaRPr>
          </a:p>
          <a:p>
            <a:pPr algn="l"/>
            <a:endParaRPr lang="fr-FR" altLang="fr-FR" sz="3600" smtClean="0">
              <a:latin typeface="Arial" charset="0"/>
              <a:cs typeface="Arial" charset="0"/>
            </a:endParaRPr>
          </a:p>
          <a:p>
            <a:pPr algn="l"/>
            <a:r>
              <a:rPr lang="nl-BE" altLang="fr-FR" sz="4000" smtClean="0">
                <a:latin typeface="Arial" charset="0"/>
                <a:cs typeface="Arial" charset="0"/>
              </a:rPr>
              <a:t>4. Conclusions</a:t>
            </a:r>
            <a:endParaRPr lang="fr-FR" altLang="fr-FR" sz="4000" smtClean="0">
              <a:latin typeface="Arial" charset="0"/>
              <a:cs typeface="Arial" charset="0"/>
            </a:endParaRPr>
          </a:p>
        </p:txBody>
      </p:sp>
      <p:pic>
        <p:nvPicPr>
          <p:cNvPr id="37891" name="Afbeelding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0688" y="5588000"/>
            <a:ext cx="2608262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38915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4" name="Rechthoek 3"/>
          <p:cNvSpPr/>
          <p:nvPr/>
        </p:nvSpPr>
        <p:spPr>
          <a:xfrm>
            <a:off x="268288" y="85725"/>
            <a:ext cx="8404225" cy="82486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fr-FR" sz="2800" b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200" i="1" dirty="0" err="1">
                <a:solidFill>
                  <a:schemeClr val="bg1"/>
                </a:solidFill>
              </a:rPr>
              <a:t>Zouleikha</a:t>
            </a:r>
            <a:r>
              <a:rPr lang="en-US" sz="2200" i="1" dirty="0">
                <a:solidFill>
                  <a:schemeClr val="bg1"/>
                </a:solidFill>
              </a:rPr>
              <a:t> </a:t>
            </a:r>
            <a:r>
              <a:rPr lang="en-US" sz="2200" i="1" dirty="0" err="1">
                <a:solidFill>
                  <a:schemeClr val="bg1"/>
                </a:solidFill>
              </a:rPr>
              <a:t>ouvre</a:t>
            </a:r>
            <a:r>
              <a:rPr lang="en-US" sz="2200" i="1" dirty="0">
                <a:solidFill>
                  <a:schemeClr val="bg1"/>
                </a:solidFill>
              </a:rPr>
              <a:t> les </a:t>
            </a:r>
            <a:r>
              <a:rPr lang="en-US" sz="2200" i="1" dirty="0" err="1">
                <a:solidFill>
                  <a:schemeClr val="bg1"/>
                </a:solidFill>
              </a:rPr>
              <a:t>yeux</a:t>
            </a:r>
            <a:r>
              <a:rPr lang="en-US" sz="2200" i="1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retrouve</a:t>
            </a:r>
            <a:r>
              <a:rPr lang="en-US" sz="2200" dirty="0">
                <a:solidFill>
                  <a:schemeClr val="bg1"/>
                </a:solidFill>
              </a:rPr>
              <a:t> un </a:t>
            </a:r>
            <a:r>
              <a:rPr lang="en-US" sz="2200" dirty="0" err="1">
                <a:solidFill>
                  <a:schemeClr val="bg1"/>
                </a:solidFill>
              </a:rPr>
              <a:t>hétérolinguisme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fréquent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dans</a:t>
            </a:r>
            <a:r>
              <a:rPr lang="en-US" sz="2200" dirty="0">
                <a:solidFill>
                  <a:schemeClr val="bg1"/>
                </a:solidFill>
              </a:rPr>
              <a:t> le roman </a:t>
            </a:r>
            <a:r>
              <a:rPr lang="en-US" sz="2200" dirty="0" err="1">
                <a:solidFill>
                  <a:schemeClr val="bg1"/>
                </a:solidFill>
              </a:rPr>
              <a:t>russe</a:t>
            </a:r>
            <a:r>
              <a:rPr lang="en-US" sz="2200" dirty="0">
                <a:solidFill>
                  <a:schemeClr val="bg1"/>
                </a:solidFill>
              </a:rPr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en-US" sz="22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bg1"/>
                </a:solidFill>
              </a:rPr>
              <a:t>Les passages </a:t>
            </a:r>
            <a:r>
              <a:rPr lang="en-US" sz="2200" dirty="0" err="1">
                <a:solidFill>
                  <a:schemeClr val="bg1"/>
                </a:solidFill>
              </a:rPr>
              <a:t>comportant</a:t>
            </a:r>
            <a:r>
              <a:rPr lang="en-US" sz="2200" dirty="0">
                <a:solidFill>
                  <a:schemeClr val="bg1"/>
                </a:solidFill>
              </a:rPr>
              <a:t> les </a:t>
            </a:r>
            <a:r>
              <a:rPr lang="en-US" sz="2200" dirty="0" err="1">
                <a:solidFill>
                  <a:schemeClr val="bg1"/>
                </a:solidFill>
              </a:rPr>
              <a:t>éléments</a:t>
            </a:r>
            <a:r>
              <a:rPr lang="en-US" sz="2200" dirty="0">
                <a:solidFill>
                  <a:schemeClr val="bg1"/>
                </a:solidFill>
              </a:rPr>
              <a:t> des </a:t>
            </a:r>
            <a:r>
              <a:rPr lang="en-US" sz="2200" dirty="0" err="1">
                <a:solidFill>
                  <a:schemeClr val="bg1"/>
                </a:solidFill>
              </a:rPr>
              <a:t>autres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langues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ou</a:t>
            </a:r>
            <a:r>
              <a:rPr lang="en-US" sz="2200" dirty="0">
                <a:solidFill>
                  <a:schemeClr val="bg1"/>
                </a:solidFill>
              </a:rPr>
              <a:t> des </a:t>
            </a:r>
            <a:r>
              <a:rPr lang="en-US" sz="2200" dirty="0" err="1">
                <a:solidFill>
                  <a:schemeClr val="bg1"/>
                </a:solidFill>
              </a:rPr>
              <a:t>variétés</a:t>
            </a:r>
            <a:r>
              <a:rPr lang="en-US" sz="2200" dirty="0">
                <a:solidFill>
                  <a:schemeClr val="bg1"/>
                </a:solidFill>
              </a:rPr>
              <a:t> du </a:t>
            </a:r>
            <a:r>
              <a:rPr lang="en-US" sz="2200" dirty="0" err="1">
                <a:solidFill>
                  <a:schemeClr val="bg1"/>
                </a:solidFill>
              </a:rPr>
              <a:t>russe</a:t>
            </a:r>
            <a:r>
              <a:rPr lang="en-US" sz="2200" dirty="0">
                <a:solidFill>
                  <a:schemeClr val="bg1"/>
                </a:solidFill>
              </a:rPr>
              <a:t> constituent des </a:t>
            </a:r>
            <a:r>
              <a:rPr lang="en-US" sz="2200" dirty="0" err="1">
                <a:solidFill>
                  <a:schemeClr val="bg1"/>
                </a:solidFill>
              </a:rPr>
              <a:t>écarts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dont</a:t>
            </a:r>
            <a:r>
              <a:rPr lang="en-US" sz="2200" dirty="0">
                <a:solidFill>
                  <a:schemeClr val="bg1"/>
                </a:solidFill>
              </a:rPr>
              <a:t> le </a:t>
            </a:r>
            <a:r>
              <a:rPr lang="en-US" sz="2200" dirty="0" err="1">
                <a:solidFill>
                  <a:schemeClr val="bg1"/>
                </a:solidFill>
              </a:rPr>
              <a:t>traducteur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doit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tenir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compte</a:t>
            </a:r>
            <a:r>
              <a:rPr lang="en-US" sz="2200" dirty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en-US" sz="22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bg1"/>
                </a:solidFill>
              </a:rPr>
              <a:t>Les </a:t>
            </a:r>
            <a:r>
              <a:rPr lang="en-US" sz="2200" dirty="0" err="1">
                <a:solidFill>
                  <a:schemeClr val="bg1"/>
                </a:solidFill>
              </a:rPr>
              <a:t>traducteurs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reprennent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dans</a:t>
            </a:r>
            <a:r>
              <a:rPr lang="en-US" sz="2200" dirty="0">
                <a:solidFill>
                  <a:schemeClr val="bg1"/>
                </a:solidFill>
              </a:rPr>
              <a:t> la </a:t>
            </a:r>
            <a:r>
              <a:rPr lang="en-US" sz="2200" dirty="0" err="1">
                <a:solidFill>
                  <a:schemeClr val="bg1"/>
                </a:solidFill>
              </a:rPr>
              <a:t>toute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grande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majorité</a:t>
            </a:r>
            <a:r>
              <a:rPr lang="en-US" sz="2200" dirty="0">
                <a:solidFill>
                  <a:schemeClr val="bg1"/>
                </a:solidFill>
              </a:rPr>
              <a:t> des </a:t>
            </a:r>
            <a:r>
              <a:rPr lang="en-US" sz="2200" dirty="0" err="1">
                <a:solidFill>
                  <a:schemeClr val="bg1"/>
                </a:solidFill>
              </a:rPr>
              <a:t>cas</a:t>
            </a:r>
            <a:r>
              <a:rPr lang="en-US" sz="2200" dirty="0">
                <a:solidFill>
                  <a:schemeClr val="bg1"/>
                </a:solidFill>
              </a:rPr>
              <a:t> les </a:t>
            </a:r>
            <a:r>
              <a:rPr lang="en-US" sz="2200" dirty="0" err="1">
                <a:solidFill>
                  <a:schemeClr val="bg1"/>
                </a:solidFill>
              </a:rPr>
              <a:t>méthodes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déployées</a:t>
            </a:r>
            <a:r>
              <a:rPr lang="en-US" sz="2200" dirty="0">
                <a:solidFill>
                  <a:schemeClr val="bg1"/>
                </a:solidFill>
              </a:rPr>
              <a:t> par </a:t>
            </a:r>
            <a:r>
              <a:rPr lang="en-US" sz="2200" dirty="0" err="1">
                <a:solidFill>
                  <a:schemeClr val="bg1"/>
                </a:solidFill>
              </a:rPr>
              <a:t>l’auteure</a:t>
            </a:r>
            <a:r>
              <a:rPr lang="en-US" sz="2200" dirty="0">
                <a:solidFill>
                  <a:schemeClr val="bg1"/>
                </a:solidFill>
              </a:rPr>
              <a:t> pour les </a:t>
            </a:r>
            <a:r>
              <a:rPr lang="en-US" sz="2200" dirty="0" err="1">
                <a:solidFill>
                  <a:schemeClr val="bg1"/>
                </a:solidFill>
              </a:rPr>
              <a:t>différentes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langues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insérées</a:t>
            </a:r>
            <a:r>
              <a:rPr lang="en-US" sz="2200" dirty="0">
                <a:solidFill>
                  <a:schemeClr val="bg1"/>
                </a:solidFill>
              </a:rPr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en-US" sz="22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bg1"/>
                </a:solidFill>
              </a:rPr>
              <a:t>La version </a:t>
            </a:r>
            <a:r>
              <a:rPr lang="en-US" sz="2200" dirty="0" err="1">
                <a:solidFill>
                  <a:schemeClr val="bg1"/>
                </a:solidFill>
              </a:rPr>
              <a:t>française</a:t>
            </a:r>
            <a:r>
              <a:rPr lang="en-US" sz="2200" dirty="0">
                <a:solidFill>
                  <a:schemeClr val="bg1"/>
                </a:solidFill>
              </a:rPr>
              <a:t> pose </a:t>
            </a:r>
            <a:r>
              <a:rPr lang="en-US" sz="2200" dirty="0" err="1">
                <a:solidFill>
                  <a:schemeClr val="bg1"/>
                </a:solidFill>
              </a:rPr>
              <a:t>une</a:t>
            </a:r>
            <a:r>
              <a:rPr lang="en-US" sz="2200" dirty="0">
                <a:solidFill>
                  <a:schemeClr val="bg1"/>
                </a:solidFill>
              </a:rPr>
              <a:t> question </a:t>
            </a:r>
            <a:r>
              <a:rPr lang="en-US" sz="2200" dirty="0" err="1">
                <a:solidFill>
                  <a:schemeClr val="bg1"/>
                </a:solidFill>
              </a:rPr>
              <a:t>traductive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supplémentaire</a:t>
            </a:r>
            <a:r>
              <a:rPr lang="en-US" sz="2200" dirty="0">
                <a:solidFill>
                  <a:schemeClr val="bg1"/>
                </a:solidFill>
              </a:rPr>
              <a:t>.</a:t>
            </a:r>
            <a:endParaRPr lang="ru-RU" sz="2200" dirty="0">
              <a:solidFill>
                <a:schemeClr val="bg1"/>
              </a:solidFill>
            </a:endParaRPr>
          </a:p>
          <a:p>
            <a:pPr>
              <a:defRPr/>
            </a:pPr>
            <a:endParaRPr lang="ru-RU" sz="22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</a:t>
            </a:r>
            <a:r>
              <a:rPr lang="fr-FR" sz="2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 traduction des variétés de la langue russe </a:t>
            </a:r>
            <a:r>
              <a:rPr lang="fr-FR" sz="2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fr-FR" sz="2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les stratégies différentes pour rendre les mêmes lexèmes englobant parfois les niveaux linguistiques variés ce qui s’explique par les divergences structurelles entre la langue source et les langues cible.</a:t>
            </a:r>
            <a:endParaRPr lang="fr-FR" sz="22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fr-FR" sz="2200" dirty="0">
              <a:solidFill>
                <a:schemeClr val="bg1"/>
              </a:solidFill>
            </a:endParaRPr>
          </a:p>
          <a:p>
            <a:pPr marL="1028700" lvl="1" indent="-571500">
              <a:buFont typeface="Arial" panose="020B0604020202020204" pitchFamily="34" charset="0"/>
              <a:buChar char="•"/>
              <a:defRPr/>
            </a:pPr>
            <a:endParaRPr lang="fr-FR" sz="4000" dirty="0">
              <a:solidFill>
                <a:schemeClr val="bg1"/>
              </a:solidFill>
            </a:endParaRPr>
          </a:p>
          <a:p>
            <a:pPr lvl="1">
              <a:defRPr/>
            </a:pPr>
            <a:r>
              <a:rPr lang="fr-FR" sz="66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el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39939" name="Tijdelijke aanduiding voor inhoud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4" name="Rechthoek 3"/>
          <p:cNvSpPr/>
          <p:nvPr/>
        </p:nvSpPr>
        <p:spPr>
          <a:xfrm>
            <a:off x="268288" y="85725"/>
            <a:ext cx="8404225" cy="40322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 err="1">
                <a:solidFill>
                  <a:schemeClr val="bg1"/>
                </a:solidFill>
              </a:rPr>
              <a:t>Recherches</a:t>
            </a:r>
            <a:r>
              <a:rPr lang="en-US" sz="3200" dirty="0">
                <a:solidFill>
                  <a:schemeClr val="bg1"/>
                </a:solidFill>
              </a:rPr>
              <a:t> à </a:t>
            </a:r>
            <a:r>
              <a:rPr lang="en-US" sz="3200" dirty="0" err="1">
                <a:solidFill>
                  <a:schemeClr val="bg1"/>
                </a:solidFill>
              </a:rPr>
              <a:t>développer</a:t>
            </a:r>
            <a:r>
              <a:rPr lang="en-US" sz="3200" dirty="0">
                <a:solidFill>
                  <a:schemeClr val="bg1"/>
                </a:solidFill>
              </a:rPr>
              <a:t> :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bg1"/>
                </a:solidFill>
              </a:rPr>
              <a:t>La </a:t>
            </a:r>
            <a:r>
              <a:rPr lang="en-US" sz="2800" dirty="0" err="1">
                <a:solidFill>
                  <a:schemeClr val="bg1"/>
                </a:solidFill>
              </a:rPr>
              <a:t>traduction</a:t>
            </a:r>
            <a:r>
              <a:rPr lang="en-US" sz="2800" dirty="0">
                <a:solidFill>
                  <a:schemeClr val="bg1"/>
                </a:solidFill>
              </a:rPr>
              <a:t> des </a:t>
            </a:r>
            <a:r>
              <a:rPr lang="en-US" sz="2800" dirty="0" err="1">
                <a:solidFill>
                  <a:schemeClr val="bg1"/>
                </a:solidFill>
              </a:rPr>
              <a:t>soviétismes</a:t>
            </a: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1"/>
                </a:solidFill>
              </a:rPr>
              <a:t>La littérature biculturelle russe comme littérature « mineure » : une littérature écrite en langue centrale, mais  venant de la périphérie</a:t>
            </a:r>
          </a:p>
          <a:p>
            <a:pPr>
              <a:defRPr/>
            </a:pPr>
            <a:r>
              <a:rPr lang="fr-FR" sz="2800" dirty="0">
                <a:solidFill>
                  <a:schemeClr val="bg1"/>
                </a:solidFill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chemeClr val="bg1"/>
                </a:solidFill>
              </a:rPr>
              <a:t>Une analyse en termes de sociologie de la traduction </a:t>
            </a:r>
          </a:p>
        </p:txBody>
      </p:sp>
      <p:pic>
        <p:nvPicPr>
          <p:cNvPr id="39941" name="Picture 6" descr="Zuleikh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1700" y="4273550"/>
            <a:ext cx="1471613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8" descr="Cov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65425" y="4273550"/>
            <a:ext cx="1384300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Afbeelding 4" descr="Zouleikha ouvre les yeux - Gouzel Iakhina - Babeli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41838" y="4283075"/>
            <a:ext cx="1517650" cy="235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4" name="Afbeelding 5" descr="Zulajka opent haar ogen"/>
          <p:cNvPicPr>
            <a:picLocks noChangeAspect="1" noChangeArrowheads="1"/>
          </p:cNvPicPr>
          <p:nvPr/>
        </p:nvPicPr>
        <p:blipFill>
          <a:blip r:embed="rId5"/>
          <a:srcRect l="19215" r="19019"/>
          <a:stretch>
            <a:fillRect/>
          </a:stretch>
        </p:blipFill>
        <p:spPr bwMode="auto">
          <a:xfrm>
            <a:off x="6653213" y="4265613"/>
            <a:ext cx="1574800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7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8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9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0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1213</TotalTime>
  <Words>587</Words>
  <Application>Microsoft Office PowerPoint</Application>
  <PresentationFormat>Экран (4:3)</PresentationFormat>
  <Paragraphs>260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17</vt:i4>
      </vt:variant>
      <vt:variant>
        <vt:lpstr>Заголовки слайдов</vt:lpstr>
      </vt:variant>
      <vt:variant>
        <vt:i4>37</vt:i4>
      </vt:variant>
    </vt:vector>
  </HeadingPairs>
  <TitlesOfParts>
    <vt:vector size="59" baseType="lpstr">
      <vt:lpstr>Calibri</vt:lpstr>
      <vt:lpstr>Arial</vt:lpstr>
      <vt:lpstr>Calibri Light</vt:lpstr>
      <vt:lpstr>Times New Roman</vt:lpstr>
      <vt:lpstr>Wingdings</vt:lpstr>
      <vt:lpstr>17_Conception personnalisée</vt:lpstr>
      <vt:lpstr>Conception personnalisée</vt:lpstr>
      <vt:lpstr>1_Conception personnalisée</vt:lpstr>
      <vt:lpstr>2_Conception personnalisée</vt:lpstr>
      <vt:lpstr>3_Conception personnalisée</vt:lpstr>
      <vt:lpstr>4_Conception personnalisée</vt:lpstr>
      <vt:lpstr>5_Conception personnalisée</vt:lpstr>
      <vt:lpstr>6_Conception personnalisée</vt:lpstr>
      <vt:lpstr>15_Conception personnalisée</vt:lpstr>
      <vt:lpstr>16_Conception personnalisée</vt:lpstr>
      <vt:lpstr>8_Conception personnalisée</vt:lpstr>
      <vt:lpstr>9_Conception personnalisée</vt:lpstr>
      <vt:lpstr>11_Conception personnalisée</vt:lpstr>
      <vt:lpstr>10_Conception personnalisée</vt:lpstr>
      <vt:lpstr>12_Conception personnalisée</vt:lpstr>
      <vt:lpstr>13_Conception personnalisée</vt:lpstr>
      <vt:lpstr>14_Conception personnalisée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</vt:vector>
  </TitlesOfParts>
  <Company>Université Catholique de Louvain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Mélissa Nyamabu</dc:creator>
  <cp:lastModifiedBy>N_N</cp:lastModifiedBy>
  <cp:revision>85</cp:revision>
  <dcterms:created xsi:type="dcterms:W3CDTF">2018-06-29T12:50:19Z</dcterms:created>
  <dcterms:modified xsi:type="dcterms:W3CDTF">2024-07-09T22:20:38Z</dcterms:modified>
</cp:coreProperties>
</file>