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328" r:id="rId3"/>
    <p:sldId id="368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69" r:id="rId18"/>
    <p:sldId id="370" r:id="rId19"/>
    <p:sldId id="327" r:id="rId20"/>
    <p:sldId id="288" r:id="rId21"/>
  </p:sldIdLst>
  <p:sldSz cx="12192000" cy="6858000"/>
  <p:notesSz cx="6865938" cy="9047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81604" autoAdjust="0"/>
  </p:normalViewPr>
  <p:slideViewPr>
    <p:cSldViewPr snapToGrid="0">
      <p:cViewPr varScale="1">
        <p:scale>
          <a:sx n="63" d="100"/>
          <a:sy n="63" d="100"/>
        </p:scale>
        <p:origin x="1454" y="67"/>
      </p:cViewPr>
      <p:guideLst/>
    </p:cSldViewPr>
  </p:slideViewPr>
  <p:outlineViewPr>
    <p:cViewPr>
      <p:scale>
        <a:sx n="33" d="100"/>
        <a:sy n="33" d="100"/>
      </p:scale>
      <p:origin x="0" y="-74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39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539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2DC55-ECF0-4F3C-9799-8DFB2173CA37}" type="datetimeFigureOut">
              <a:rPr lang="fr-BE" smtClean="0"/>
              <a:t>13-04-23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30300"/>
            <a:ext cx="5429250" cy="3054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6594" y="4353947"/>
            <a:ext cx="5492750" cy="35623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593235"/>
            <a:ext cx="2975240" cy="453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109" y="8593235"/>
            <a:ext cx="2975240" cy="453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AD994-D965-47B7-9703-CB57F13DB2F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034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85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0436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39333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i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8091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i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718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3599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943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3662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5929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BE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3134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4655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4479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6271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5020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6266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9272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sz="1800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9123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FR" sz="1800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fr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2271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70833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AD994-D965-47B7-9703-CB57F13DB2F5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5321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CD753B9-0646-40BB-A042-50BED74A6283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43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D95DA-4328-46BB-B6DE-52776099FE08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53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8400-4737-459D-B36D-78D42AFCB4E9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40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EC18-E173-4A79-9D60-88070870E30C}" type="datetime1">
              <a:rPr lang="fr-BE" smtClean="0"/>
              <a:t>13-04-23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630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6E1E-BBEC-4099-8BC3-2AE2F63E38CE}" type="datetime1">
              <a:rPr lang="fr-BE" smtClean="0"/>
              <a:t>13-04-23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491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36E3-A085-4875-A6D8-50012AE5F14F}" type="datetime1">
              <a:rPr lang="fr-BE" smtClean="0"/>
              <a:t>13-04-23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E05D9-3AA7-4C03-A903-25EF1B7579F2}" type="datetime1">
              <a:rPr lang="fr-BE" smtClean="0"/>
              <a:t>13-04-23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73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7F39-32AF-4E64-87D3-8B97BAC924EB}" type="datetime1">
              <a:rPr lang="fr-BE" smtClean="0"/>
              <a:t>13-04-23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20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3C649-1C41-42E8-91FC-43685B697C3D}" type="datetime1">
              <a:rPr lang="fr-BE" smtClean="0"/>
              <a:t>13-04-23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319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DF66-FD2C-42E4-A0AF-00C0E3CACF84}" type="datetime1">
              <a:rPr lang="fr-BE" smtClean="0"/>
              <a:t>13-04-23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6105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E788-A5A0-4F42-9F25-2A4C6C089D93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689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3312-E576-4389-A636-499FF47CD6FE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552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D836-F0BA-4719-AB04-A0925737135B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96631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C512A-0E86-45DF-A341-8B1A8E6A94EF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181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EF2E9-D985-4C58-817E-F174DA055B98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044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2937-DF9D-4E94-908D-C2BAFC87C082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52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B8A-B421-45E8-949D-034CB3A55C80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54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02B8AA-CFEA-4368-B7FA-03D1DE6E4AA9}" type="datetime1">
              <a:rPr lang="fr-BE" smtClean="0"/>
              <a:t>13-04-23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fr-FR"/>
              <a:t>Geoffrey LEGRAND – LTHEO 2850. Problèmes actuels de théologie pastorale. La pratique du dialogue et la culture de la rencontre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79806A3-4D35-4CF4-AB75-82D1919212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204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11893-CB64-168A-F118-1BB8A9EFF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7061202" cy="1515533"/>
          </a:xfrm>
        </p:spPr>
        <p:txBody>
          <a:bodyPr/>
          <a:lstStyle/>
          <a:p>
            <a:r>
              <a:rPr lang="fr-FR" sz="4200" dirty="0"/>
              <a:t>Enseigner la religion : </a:t>
            </a:r>
            <a:br>
              <a:rPr lang="fr-FR" sz="4200" dirty="0"/>
            </a:br>
            <a:r>
              <a:rPr lang="fr-FR" sz="4200" dirty="0"/>
              <a:t>des modèles, des évolutions</a:t>
            </a:r>
            <a:endParaRPr lang="fr-BE" sz="42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2F6087-6533-78F5-6654-C183A35565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400549"/>
            <a:ext cx="6815669" cy="577849"/>
          </a:xfrm>
        </p:spPr>
        <p:txBody>
          <a:bodyPr>
            <a:normAutofit fontScale="47500" lnSpcReduction="20000"/>
          </a:bodyPr>
          <a:lstStyle/>
          <a:p>
            <a:r>
              <a:rPr lang="fr-FR" sz="2800" dirty="0"/>
              <a:t>Geoffrey LEGRAND, </a:t>
            </a:r>
            <a:r>
              <a:rPr lang="fr-FR" sz="2800" dirty="0" err="1"/>
              <a:t>UCLouvain</a:t>
            </a:r>
            <a:r>
              <a:rPr lang="fr-FR" sz="2800"/>
              <a:t> (CRER)</a:t>
            </a:r>
            <a:endParaRPr lang="fr-FR" sz="2800" dirty="0"/>
          </a:p>
          <a:p>
            <a:r>
              <a:rPr lang="fr-BE" sz="2800" dirty="0"/>
              <a:t>(Parlement européen à Strasbourg, le 12 avril 2023)</a:t>
            </a:r>
          </a:p>
        </p:txBody>
      </p:sp>
    </p:spTree>
    <p:extLst>
      <p:ext uri="{BB962C8B-B14F-4D97-AF65-F5344CB8AC3E}">
        <p14:creationId xmlns:p14="http://schemas.microsoft.com/office/powerpoint/2010/main" val="323952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27AF8-C683-01FD-E6B0-0941AEA9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Plan de l’exposé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3AD250-5AB2-0DD6-3787-499E248C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200" dirty="0"/>
          </a:p>
          <a:p>
            <a:r>
              <a:rPr lang="fr-FR" sz="2200" dirty="0"/>
              <a:t>I. Les approches méthodologiques en Europe (« </a:t>
            </a:r>
            <a:r>
              <a:rPr lang="fr-FR" sz="2200" i="1" dirty="0"/>
              <a:t>in</a:t>
            </a:r>
            <a:r>
              <a:rPr lang="fr-FR" sz="2200" dirty="0"/>
              <a:t> », « </a:t>
            </a:r>
            <a:r>
              <a:rPr lang="fr-FR" sz="2200" i="1" dirty="0"/>
              <a:t>about</a:t>
            </a:r>
            <a:r>
              <a:rPr lang="fr-FR" sz="2200" dirty="0"/>
              <a:t> », « </a:t>
            </a:r>
            <a:r>
              <a:rPr lang="fr-FR" sz="2200" i="1" dirty="0" err="1"/>
              <a:t>from</a:t>
            </a:r>
            <a:r>
              <a:rPr lang="fr-FR" sz="2200" dirty="0"/>
              <a:t> », « </a:t>
            </a:r>
            <a:r>
              <a:rPr lang="fr-FR" sz="2200" i="1" dirty="0"/>
              <a:t>out of </a:t>
            </a:r>
            <a:r>
              <a:rPr lang="fr-FR" sz="2200" dirty="0"/>
              <a:t>»)</a:t>
            </a:r>
          </a:p>
          <a:p>
            <a:r>
              <a:rPr lang="fr-FR" sz="2200" dirty="0"/>
              <a:t>II. Le modèle de Heid Leganger-Krogstad</a:t>
            </a:r>
          </a:p>
          <a:p>
            <a:r>
              <a:rPr lang="fr-FR" sz="2200" dirty="0"/>
              <a:t>III. Le modèle herméneutico-communicatif de Didier Pollefeyt</a:t>
            </a:r>
          </a:p>
          <a:p>
            <a:r>
              <a:rPr lang="fr-FR" sz="2200" dirty="0"/>
              <a:t>IV. Le modèle </a:t>
            </a:r>
            <a:r>
              <a:rPr lang="fr-FR" sz="2200" dirty="0" err="1"/>
              <a:t>mystagogico</a:t>
            </a:r>
            <a:r>
              <a:rPr lang="fr-FR" sz="2200" dirty="0"/>
              <a:t>-communicatif de Bert </a:t>
            </a:r>
            <a:r>
              <a:rPr lang="fr-FR" sz="2200" dirty="0" err="1"/>
              <a:t>Roebben</a:t>
            </a:r>
            <a:endParaRPr lang="fr-FR" sz="2200" dirty="0"/>
          </a:p>
          <a:p>
            <a:r>
              <a:rPr lang="fr-FR" sz="2200" dirty="0"/>
              <a:t>V. Les pédagogies du dialogue (Henri </a:t>
            </a:r>
            <a:r>
              <a:rPr lang="fr-FR" sz="2200" dirty="0" err="1"/>
              <a:t>Derroitte</a:t>
            </a:r>
            <a:r>
              <a:rPr lang="fr-FR" sz="2200" dirty="0"/>
              <a:t>, etc.)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5E5E93-DC9F-5025-A6C7-9D67C147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8901" y="5867401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DA9E59-16B3-9467-3648-02E70DBD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23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1C7711F-3983-4AB1-AFDE-96F7C065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9BC9D38-9241-4F71-9B45-73827299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0D302979-39A3-4421-821D-94D6E00B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8E001BA-C181-4F47-9ABC-DF4C85AB4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7EF07F1E-BD52-4B06-A38E-BF29F8E28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A68BE646-889B-49C2-95AF-90BAE5D29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39A2B0A-01FA-3EEB-C705-BCAE2C453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508" y="982132"/>
            <a:ext cx="6270090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 dirty="0"/>
              <a:t>Contexte religieux en Europe occidentale</a:t>
            </a:r>
            <a:endParaRPr lang="fr-BE" sz="41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3085476-B49E-49ED-87D2-1165E69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2" descr="Image">
            <a:extLst>
              <a:ext uri="{FF2B5EF4-FFF2-40B4-BE49-F238E27FC236}">
                <a16:creationId xmlns:a16="http://schemas.microsoft.com/office/drawing/2014/main" id="{1E2C4DC4-CADB-590C-5FF7-A686C223B4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9" r="16340" b="1"/>
          <a:stretch/>
        </p:blipFill>
        <p:spPr bwMode="auto">
          <a:xfrm>
            <a:off x="1412683" y="1410208"/>
            <a:ext cx="2433793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9BA5C68-DFCC-4101-8403-F96781C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6508" y="2400639"/>
            <a:ext cx="62700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BC914D-5B4A-2F26-2381-472218393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482" y="2556932"/>
            <a:ext cx="6260114" cy="3050370"/>
          </a:xfrm>
        </p:spPr>
        <p:txBody>
          <a:bodyPr>
            <a:normAutofit/>
          </a:bodyPr>
          <a:lstStyle/>
          <a:p>
            <a:r>
              <a:rPr lang="fr-FR" dirty="0" err="1"/>
              <a:t>Lieven</a:t>
            </a:r>
            <a:r>
              <a:rPr lang="fr-FR" dirty="0"/>
              <a:t> B</a:t>
            </a:r>
            <a:r>
              <a:rPr lang="fr-FR" sz="2000" dirty="0"/>
              <a:t>OEVE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dirty="0"/>
              <a:t>3 processus descriptifs : </a:t>
            </a:r>
          </a:p>
          <a:p>
            <a:pPr lvl="1"/>
            <a:r>
              <a:rPr lang="fr-FR" dirty="0"/>
              <a:t>Détraditionalisation</a:t>
            </a:r>
          </a:p>
          <a:p>
            <a:pPr lvl="1"/>
            <a:r>
              <a:rPr lang="fr-FR" dirty="0"/>
              <a:t>Pluralisation (interne et externe)</a:t>
            </a:r>
          </a:p>
          <a:p>
            <a:pPr lvl="1"/>
            <a:r>
              <a:rPr lang="fr-FR" dirty="0"/>
              <a:t>Individualisation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B83608-F4FC-9DCA-3238-772D24E3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6810" y="5900375"/>
            <a:ext cx="3618000" cy="279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800" dirty="0"/>
              <a:t>Geoffrey LEGRAND - Enseignement de la Religion à l’École - Mercredi 12 avril 2023</a:t>
            </a:r>
            <a:endParaRPr lang="fr-BE" sz="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BE" sz="8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F29AA0-D22D-06B2-CB71-C38AA998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9125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BC914D-5B4A-2F26-2381-472218393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B83608-F4FC-9DCA-3238-772D24E3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2093" y="5959503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F29AA0-D22D-06B2-CB71-C38AA998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4</a:t>
            </a:fld>
            <a:endParaRPr lang="fr-BE"/>
          </a:p>
        </p:txBody>
      </p:sp>
      <p:grpSp>
        <p:nvGrpSpPr>
          <p:cNvPr id="6" name="Papier 59">
            <a:extLst>
              <a:ext uri="{FF2B5EF4-FFF2-40B4-BE49-F238E27FC236}">
                <a16:creationId xmlns:a16="http://schemas.microsoft.com/office/drawing/2014/main" id="{C09C49F1-731C-0C83-B8A9-9E49A7700736}"/>
              </a:ext>
            </a:extLst>
          </p:cNvPr>
          <p:cNvGrpSpPr/>
          <p:nvPr/>
        </p:nvGrpSpPr>
        <p:grpSpPr>
          <a:xfrm>
            <a:off x="1453703" y="2556932"/>
            <a:ext cx="9357359" cy="3318936"/>
            <a:chOff x="0" y="0"/>
            <a:chExt cx="5719445" cy="14306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5E74588-3AFF-9E4D-0B97-EB8A25D2FC45}"/>
                </a:ext>
              </a:extLst>
            </p:cNvPr>
            <p:cNvSpPr/>
            <p:nvPr/>
          </p:nvSpPr>
          <p:spPr>
            <a:xfrm>
              <a:off x="0" y="0"/>
              <a:ext cx="5719445" cy="143065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</p:spPr>
        </p:sp>
        <p:sp>
          <p:nvSpPr>
            <p:cNvPr id="8" name="AutoShape 61">
              <a:extLst>
                <a:ext uri="{FF2B5EF4-FFF2-40B4-BE49-F238E27FC236}">
                  <a16:creationId xmlns:a16="http://schemas.microsoft.com/office/drawing/2014/main" id="{A787D4E0-8BBD-7391-BF63-083AE7D65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3"/>
              <a:ext cx="5719445" cy="155181"/>
            </a:xfrm>
            <a:prstGeom prst="leftRightArrow">
              <a:avLst>
                <a:gd name="adj1" fmla="val 32271"/>
                <a:gd name="adj2" fmla="val 79288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9" name="Text Box 62">
              <a:extLst>
                <a:ext uri="{FF2B5EF4-FFF2-40B4-BE49-F238E27FC236}">
                  <a16:creationId xmlns:a16="http://schemas.microsoft.com/office/drawing/2014/main" id="{E3BDD7B0-56F9-CA49-8F61-7AEB9C3C537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02093" y="190778"/>
              <a:ext cx="792147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Chrétiens pratiquants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63">
              <a:extLst>
                <a:ext uri="{FF2B5EF4-FFF2-40B4-BE49-F238E27FC236}">
                  <a16:creationId xmlns:a16="http://schemas.microsoft.com/office/drawing/2014/main" id="{ADD657DF-9245-40F7-6C77-DBD3885B4BC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94246" y="749347"/>
              <a:ext cx="792147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Chrétiens allant parfois à l’église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65">
              <a:extLst>
                <a:ext uri="{FF2B5EF4-FFF2-40B4-BE49-F238E27FC236}">
                  <a16:creationId xmlns:a16="http://schemas.microsoft.com/office/drawing/2014/main" id="{B346F55D-4426-902A-3419-EDD5FB7FC57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686396" y="190778"/>
              <a:ext cx="792147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Chrétiens n’allant presque jamais à l’église</a:t>
              </a:r>
              <a:endParaRPr lang="fr-B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66">
              <a:extLst>
                <a:ext uri="{FF2B5EF4-FFF2-40B4-BE49-F238E27FC236}">
                  <a16:creationId xmlns:a16="http://schemas.microsoft.com/office/drawing/2014/main" id="{5C063F4A-D272-BF31-1096-8100564653D1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478546" y="749896"/>
              <a:ext cx="792147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Chrétiens non pratiquants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64">
              <a:extLst>
                <a:ext uri="{FF2B5EF4-FFF2-40B4-BE49-F238E27FC236}">
                  <a16:creationId xmlns:a16="http://schemas.microsoft.com/office/drawing/2014/main" id="{7ABF469C-F85D-1BAC-2426-EFDC7F68525E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270694" y="191245"/>
              <a:ext cx="792148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Agnostiques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67">
              <a:extLst>
                <a:ext uri="{FF2B5EF4-FFF2-40B4-BE49-F238E27FC236}">
                  <a16:creationId xmlns:a16="http://schemas.microsoft.com/office/drawing/2014/main" id="{A6C290B0-534C-B6BC-56DA-A807A18F2E6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062843" y="749898"/>
              <a:ext cx="792148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Athées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68">
              <a:extLst>
                <a:ext uri="{FF2B5EF4-FFF2-40B4-BE49-F238E27FC236}">
                  <a16:creationId xmlns:a16="http://schemas.microsoft.com/office/drawing/2014/main" id="{52CA9995-F360-878E-532E-BF722B18A108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854991" y="191612"/>
              <a:ext cx="792148" cy="558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Humanistes athées 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C184058-003A-158D-FDF5-E8AC55BD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437369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 dirty="0"/>
              <a:t>Contexte religieux en Europe occidentale (modernité)</a:t>
            </a:r>
            <a:endParaRPr lang="fr-BE" sz="4100" dirty="0"/>
          </a:p>
        </p:txBody>
      </p:sp>
      <p:sp>
        <p:nvSpPr>
          <p:cNvPr id="17" name="AutoShape 61">
            <a:extLst>
              <a:ext uri="{FF2B5EF4-FFF2-40B4-BE49-F238E27FC236}">
                <a16:creationId xmlns:a16="http://schemas.microsoft.com/office/drawing/2014/main" id="{6B71909D-73C0-C053-325A-FCF9F6C7E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405" y="5615507"/>
            <a:ext cx="9357359" cy="360000"/>
          </a:xfrm>
          <a:prstGeom prst="leftRightArrow">
            <a:avLst>
              <a:gd name="adj1" fmla="val 32271"/>
              <a:gd name="adj2" fmla="val 79288"/>
            </a:avLst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82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BC914D-5B4A-2F26-2381-472218393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3" y="2556932"/>
            <a:ext cx="9601194" cy="331893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B83608-F4FC-9DCA-3238-772D24E3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2093" y="5959503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F29AA0-D22D-06B2-CB71-C38AA998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5</a:t>
            </a:fld>
            <a:endParaRPr lang="fr-BE"/>
          </a:p>
        </p:txBody>
      </p:sp>
      <p:grpSp>
        <p:nvGrpSpPr>
          <p:cNvPr id="18" name="Papier 70">
            <a:extLst>
              <a:ext uri="{FF2B5EF4-FFF2-40B4-BE49-F238E27FC236}">
                <a16:creationId xmlns:a16="http://schemas.microsoft.com/office/drawing/2014/main" id="{84263A62-2030-FA75-4C52-DBD38F0BEAC6}"/>
              </a:ext>
            </a:extLst>
          </p:cNvPr>
          <p:cNvGrpSpPr/>
          <p:nvPr/>
        </p:nvGrpSpPr>
        <p:grpSpPr>
          <a:xfrm>
            <a:off x="1405890" y="2423160"/>
            <a:ext cx="9490707" cy="3516509"/>
            <a:chOff x="0" y="0"/>
            <a:chExt cx="5734685" cy="180594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A2D3BB4-3116-3016-3DE8-5671DF8A6CFE}"/>
                </a:ext>
              </a:extLst>
            </p:cNvPr>
            <p:cNvSpPr/>
            <p:nvPr/>
          </p:nvSpPr>
          <p:spPr>
            <a:xfrm>
              <a:off x="0" y="0"/>
              <a:ext cx="5734685" cy="1805940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sp>
        <p:sp>
          <p:nvSpPr>
            <p:cNvPr id="20" name="Oval 72">
              <a:extLst>
                <a:ext uri="{FF2B5EF4-FFF2-40B4-BE49-F238E27FC236}">
                  <a16:creationId xmlns:a16="http://schemas.microsoft.com/office/drawing/2014/main" id="{75999C9F-FCE9-7CF9-3436-2FC38F27B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28" y="114000"/>
              <a:ext cx="1028405" cy="68570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21" name="Oval 73">
              <a:extLst>
                <a:ext uri="{FF2B5EF4-FFF2-40B4-BE49-F238E27FC236}">
                  <a16:creationId xmlns:a16="http://schemas.microsoft.com/office/drawing/2014/main" id="{BEF7E65C-4BF6-6CF9-E5BF-BE2612C55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3333" y="1028603"/>
              <a:ext cx="915404" cy="4569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22" name="Oval 74">
              <a:extLst>
                <a:ext uri="{FF2B5EF4-FFF2-40B4-BE49-F238E27FC236}">
                  <a16:creationId xmlns:a16="http://schemas.microsoft.com/office/drawing/2014/main" id="{ACA0D51E-276D-B979-5B67-AD7CEDFDF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734" y="114000"/>
              <a:ext cx="915404" cy="4585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23" name="Oval 75">
              <a:extLst>
                <a:ext uri="{FF2B5EF4-FFF2-40B4-BE49-F238E27FC236}">
                  <a16:creationId xmlns:a16="http://schemas.microsoft.com/office/drawing/2014/main" id="{32D5EC99-062E-899F-B3AD-1F03C0084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142" y="685702"/>
              <a:ext cx="913704" cy="4569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24" name="Text Box 76">
              <a:extLst>
                <a:ext uri="{FF2B5EF4-FFF2-40B4-BE49-F238E27FC236}">
                  <a16:creationId xmlns:a16="http://schemas.microsoft.com/office/drawing/2014/main" id="{1AA1864B-ED3C-0697-FD06-A9B590962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1142" y="799702"/>
              <a:ext cx="913704" cy="229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Bouddhistes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77">
              <a:extLst>
                <a:ext uri="{FF2B5EF4-FFF2-40B4-BE49-F238E27FC236}">
                  <a16:creationId xmlns:a16="http://schemas.microsoft.com/office/drawing/2014/main" id="{850B9A45-D561-6171-ADE3-9432E2244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634" y="227933"/>
              <a:ext cx="913804" cy="228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fr-BE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Indifférents</a:t>
              </a:r>
            </a:p>
          </p:txBody>
        </p:sp>
        <p:sp>
          <p:nvSpPr>
            <p:cNvPr id="26" name="Text Box 78">
              <a:extLst>
                <a:ext uri="{FF2B5EF4-FFF2-40B4-BE49-F238E27FC236}">
                  <a16:creationId xmlns:a16="http://schemas.microsoft.com/office/drawing/2014/main" id="{443570D2-0D38-F256-4221-3378B21FF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5239" y="1143403"/>
              <a:ext cx="799003" cy="2289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Musulmans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79">
              <a:extLst>
                <a:ext uri="{FF2B5EF4-FFF2-40B4-BE49-F238E27FC236}">
                  <a16:creationId xmlns:a16="http://schemas.microsoft.com/office/drawing/2014/main" id="{340DB617-F297-3A2B-471F-881DFD6F3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2344" y="228801"/>
              <a:ext cx="685103" cy="229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Hindous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 Box 80">
              <a:extLst>
                <a:ext uri="{FF2B5EF4-FFF2-40B4-BE49-F238E27FC236}">
                  <a16:creationId xmlns:a16="http://schemas.microsoft.com/office/drawing/2014/main" id="{B8E28C85-D7A0-6530-DE5D-5C57F978F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4239" y="402113"/>
              <a:ext cx="678188" cy="2297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i="1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Wiccans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AAA0543A-57CA-3C4A-0B87-8B9ECE05E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0438" y="1143403"/>
              <a:ext cx="913804" cy="3413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30" name="Text Box 82">
              <a:extLst>
                <a:ext uri="{FF2B5EF4-FFF2-40B4-BE49-F238E27FC236}">
                  <a16:creationId xmlns:a16="http://schemas.microsoft.com/office/drawing/2014/main" id="{9CF81E0B-2FDF-DFBA-5D21-F3FA10F83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3333" y="1142603"/>
              <a:ext cx="1028505" cy="229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 err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Post-chrétiens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Oval 83">
              <a:extLst>
                <a:ext uri="{FF2B5EF4-FFF2-40B4-BE49-F238E27FC236}">
                  <a16:creationId xmlns:a16="http://schemas.microsoft.com/office/drawing/2014/main" id="{BBC0DF61-1E4F-3897-AD32-689EEA64B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643" y="114000"/>
              <a:ext cx="914604" cy="4577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32" name="Oval 84">
              <a:extLst>
                <a:ext uri="{FF2B5EF4-FFF2-40B4-BE49-F238E27FC236}">
                  <a16:creationId xmlns:a16="http://schemas.microsoft.com/office/drawing/2014/main" id="{D4523C8A-BE2D-1EAB-0149-153158E56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239" y="228801"/>
              <a:ext cx="571203" cy="4585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33" name="Oval 85">
              <a:extLst>
                <a:ext uri="{FF2B5EF4-FFF2-40B4-BE49-F238E27FC236}">
                  <a16:creationId xmlns:a16="http://schemas.microsoft.com/office/drawing/2014/main" id="{E833961B-2664-A7B8-790D-D98D03F78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945" y="1148303"/>
              <a:ext cx="914604" cy="3478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34" name="Text Box 86">
              <a:extLst>
                <a:ext uri="{FF2B5EF4-FFF2-40B4-BE49-F238E27FC236}">
                  <a16:creationId xmlns:a16="http://schemas.microsoft.com/office/drawing/2014/main" id="{0589C197-6083-472F-A8A1-55E35F04D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5706" y="1291304"/>
              <a:ext cx="531131" cy="233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Athées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AutoShape 87">
              <a:extLst>
                <a:ext uri="{FF2B5EF4-FFF2-40B4-BE49-F238E27FC236}">
                  <a16:creationId xmlns:a16="http://schemas.microsoft.com/office/drawing/2014/main" id="{744B0912-4E01-6E31-8F2C-07AEFEF17E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997432" y="754502"/>
              <a:ext cx="396201" cy="284801"/>
            </a:xfrm>
            <a:prstGeom prst="curvedConnector3">
              <a:avLst>
                <a:gd name="adj1" fmla="val 54167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88">
              <a:extLst>
                <a:ext uri="{FF2B5EF4-FFF2-40B4-BE49-F238E27FC236}">
                  <a16:creationId xmlns:a16="http://schemas.microsoft.com/office/drawing/2014/main" id="{DB09557D-277C-F5EF-D156-452972D7DE6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03333" y="456801"/>
              <a:ext cx="477102" cy="48400"/>
            </a:xfrm>
            <a:prstGeom prst="curvedConnector4">
              <a:avLst>
                <a:gd name="adj1" fmla="val 35954"/>
                <a:gd name="adj2" fmla="val 713157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89">
              <a:extLst>
                <a:ext uri="{FF2B5EF4-FFF2-40B4-BE49-F238E27FC236}">
                  <a16:creationId xmlns:a16="http://schemas.microsoft.com/office/drawing/2014/main" id="{8579552C-B82F-634A-98C7-9D1901B7A4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576335" y="175599"/>
              <a:ext cx="494701" cy="1541107"/>
            </a:xfrm>
            <a:prstGeom prst="curvedConnector3">
              <a:avLst>
                <a:gd name="adj1" fmla="val 54944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90">
              <a:extLst>
                <a:ext uri="{FF2B5EF4-FFF2-40B4-BE49-F238E27FC236}">
                  <a16:creationId xmlns:a16="http://schemas.microsoft.com/office/drawing/2014/main" id="{9F407A0F-506E-A44A-BF15-19303190C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28" y="914603"/>
              <a:ext cx="624803" cy="3486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Juifs</a:t>
              </a:r>
              <a:endParaRPr lang="fr-BE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val 91">
              <a:extLst>
                <a:ext uri="{FF2B5EF4-FFF2-40B4-BE49-F238E27FC236}">
                  <a16:creationId xmlns:a16="http://schemas.microsoft.com/office/drawing/2014/main" id="{01F0B28C-731E-F616-41F7-5B29B16B5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740" y="114000"/>
              <a:ext cx="561302" cy="3486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40" name="Oval 92">
              <a:extLst>
                <a:ext uri="{FF2B5EF4-FFF2-40B4-BE49-F238E27FC236}">
                  <a16:creationId xmlns:a16="http://schemas.microsoft.com/office/drawing/2014/main" id="{2CF7D1CD-F752-730C-90E6-E889A27596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7429" y="114000"/>
              <a:ext cx="459802" cy="228801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41" name="Oval 93">
              <a:extLst>
                <a:ext uri="{FF2B5EF4-FFF2-40B4-BE49-F238E27FC236}">
                  <a16:creationId xmlns:a16="http://schemas.microsoft.com/office/drawing/2014/main" id="{A44F6463-CFA1-0DB9-F58C-407199182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8247" y="571702"/>
              <a:ext cx="561302" cy="3486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cxnSp>
          <p:nvCxnSpPr>
            <p:cNvPr id="42" name="AutoShape 94">
              <a:extLst>
                <a:ext uri="{FF2B5EF4-FFF2-40B4-BE49-F238E27FC236}">
                  <a16:creationId xmlns:a16="http://schemas.microsoft.com/office/drawing/2014/main" id="{E9CA03E7-D2D9-BEF2-30AF-DE81A4B398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49236" y="-297303"/>
              <a:ext cx="215801" cy="2208010"/>
            </a:xfrm>
            <a:prstGeom prst="curvedConnector2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95">
              <a:extLst>
                <a:ext uri="{FF2B5EF4-FFF2-40B4-BE49-F238E27FC236}">
                  <a16:creationId xmlns:a16="http://schemas.microsoft.com/office/drawing/2014/main" id="{4DCDF534-4A3C-E4EA-7091-07EB01E6998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3541843" y="508501"/>
              <a:ext cx="342901" cy="10800"/>
            </a:xfrm>
            <a:prstGeom prst="curvedConnector4">
              <a:avLst>
                <a:gd name="adj1" fmla="val 16667"/>
                <a:gd name="adj2" fmla="val 2217648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96">
              <a:extLst>
                <a:ext uri="{FF2B5EF4-FFF2-40B4-BE49-F238E27FC236}">
                  <a16:creationId xmlns:a16="http://schemas.microsoft.com/office/drawing/2014/main" id="{999B7733-8088-9595-CFF4-4C506CACBB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74846" y="869402"/>
              <a:ext cx="425102" cy="45200"/>
            </a:xfrm>
            <a:prstGeom prst="curvedConnector4">
              <a:avLst>
                <a:gd name="adj1" fmla="val 40296"/>
                <a:gd name="adj2" fmla="val -518310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97">
              <a:extLst>
                <a:ext uri="{FF2B5EF4-FFF2-40B4-BE49-F238E27FC236}">
                  <a16:creationId xmlns:a16="http://schemas.microsoft.com/office/drawing/2014/main" id="{EE3C4F7A-037D-8201-49EF-5A20A47997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>
              <a:off x="2689640" y="686602"/>
              <a:ext cx="684902" cy="228701"/>
            </a:xfrm>
            <a:prstGeom prst="curvedConnector4">
              <a:avLst>
                <a:gd name="adj1" fmla="val 33273"/>
                <a:gd name="adj2" fmla="val 199722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AutoShape 98">
              <a:extLst>
                <a:ext uri="{FF2B5EF4-FFF2-40B4-BE49-F238E27FC236}">
                  <a16:creationId xmlns:a16="http://schemas.microsoft.com/office/drawing/2014/main" id="{C0E0ADE2-723A-6DCA-0113-74BC787DA4F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966568" y="-133403"/>
              <a:ext cx="694102" cy="1971109"/>
            </a:xfrm>
            <a:prstGeom prst="curvedConnector3">
              <a:avLst>
                <a:gd name="adj1" fmla="val 60493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99">
              <a:extLst>
                <a:ext uri="{FF2B5EF4-FFF2-40B4-BE49-F238E27FC236}">
                  <a16:creationId xmlns:a16="http://schemas.microsoft.com/office/drawing/2014/main" id="{30FBB2E4-2180-8910-5499-A4C6002DE1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3050769" y="169636"/>
              <a:ext cx="219001" cy="2314410"/>
            </a:xfrm>
            <a:prstGeom prst="curvedConnector5">
              <a:avLst>
                <a:gd name="adj1" fmla="val -134102"/>
                <a:gd name="adj2" fmla="val 49986"/>
                <a:gd name="adj3" fmla="val 227167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100">
              <a:extLst>
                <a:ext uri="{FF2B5EF4-FFF2-40B4-BE49-F238E27FC236}">
                  <a16:creationId xmlns:a16="http://schemas.microsoft.com/office/drawing/2014/main" id="{D8C4DE23-4A92-F102-364B-7F6D0D3A29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2004036" y="342801"/>
              <a:ext cx="1703607" cy="229701"/>
            </a:xfrm>
            <a:prstGeom prst="curvedConnector4">
              <a:avLst>
                <a:gd name="adj1" fmla="val 36542"/>
                <a:gd name="adj2" fmla="val 199449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101">
              <a:extLst>
                <a:ext uri="{FF2B5EF4-FFF2-40B4-BE49-F238E27FC236}">
                  <a16:creationId xmlns:a16="http://schemas.microsoft.com/office/drawing/2014/main" id="{E2E4227F-7005-A5D7-88F3-FEFC7FFD06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932631" y="987802"/>
              <a:ext cx="45100" cy="495202"/>
            </a:xfrm>
            <a:prstGeom prst="curvedConnector4">
              <a:avLst>
                <a:gd name="adj1" fmla="val 618310"/>
                <a:gd name="adj2" fmla="val 59231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102">
              <a:extLst>
                <a:ext uri="{FF2B5EF4-FFF2-40B4-BE49-F238E27FC236}">
                  <a16:creationId xmlns:a16="http://schemas.microsoft.com/office/drawing/2014/main" id="{715D6C6D-4207-D9D3-8382-50F1D7A533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>
              <a:off x="2684739" y="-451603"/>
              <a:ext cx="456901" cy="2503511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Oval 103">
              <a:extLst>
                <a:ext uri="{FF2B5EF4-FFF2-40B4-BE49-F238E27FC236}">
                  <a16:creationId xmlns:a16="http://schemas.microsoft.com/office/drawing/2014/main" id="{CE34825B-8044-7634-D466-C5360D9998E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2230" y="571702"/>
              <a:ext cx="458102" cy="233801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2" name="Oval 104">
              <a:extLst>
                <a:ext uri="{FF2B5EF4-FFF2-40B4-BE49-F238E27FC236}">
                  <a16:creationId xmlns:a16="http://schemas.microsoft.com/office/drawing/2014/main" id="{F296CAFE-6108-2069-BE5C-E47B25C9B7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60831" y="228801"/>
              <a:ext cx="267401" cy="1961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3" name="Oval 105">
              <a:extLst>
                <a:ext uri="{FF2B5EF4-FFF2-40B4-BE49-F238E27FC236}">
                  <a16:creationId xmlns:a16="http://schemas.microsoft.com/office/drawing/2014/main" id="{5A87CA14-5E98-5B28-E11C-5CA8FD1E56E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74928" y="456801"/>
              <a:ext cx="460602" cy="348701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4" name="Text Box 106">
              <a:extLst>
                <a:ext uri="{FF2B5EF4-FFF2-40B4-BE49-F238E27FC236}">
                  <a16:creationId xmlns:a16="http://schemas.microsoft.com/office/drawing/2014/main" id="{4181BB21-A7BD-B2EE-9BC5-A033E8A011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628" y="342901"/>
              <a:ext cx="734703" cy="342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BE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Chrétiens</a:t>
              </a:r>
            </a:p>
          </p:txBody>
        </p:sp>
        <p:sp>
          <p:nvSpPr>
            <p:cNvPr id="55" name="Oval 107">
              <a:extLst>
                <a:ext uri="{FF2B5EF4-FFF2-40B4-BE49-F238E27FC236}">
                  <a16:creationId xmlns:a16="http://schemas.microsoft.com/office/drawing/2014/main" id="{CAF658C8-AA73-44B0-B707-BAB2F40F49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889336" y="1028603"/>
              <a:ext cx="266601" cy="1968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6" name="Oval 108">
              <a:extLst>
                <a:ext uri="{FF2B5EF4-FFF2-40B4-BE49-F238E27FC236}">
                  <a16:creationId xmlns:a16="http://schemas.microsoft.com/office/drawing/2014/main" id="{EAE0A845-D422-82F3-659B-23694C50EE1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89139" y="1257404"/>
              <a:ext cx="267401" cy="1969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7" name="Oval 109">
              <a:extLst>
                <a:ext uri="{FF2B5EF4-FFF2-40B4-BE49-F238E27FC236}">
                  <a16:creationId xmlns:a16="http://schemas.microsoft.com/office/drawing/2014/main" id="{D509856C-C2D8-80D5-B528-4EC2C307FBF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289546" y="1142603"/>
              <a:ext cx="267501" cy="1969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sp>
          <p:nvSpPr>
            <p:cNvPr id="58" name="Oval 110">
              <a:extLst>
                <a:ext uri="{FF2B5EF4-FFF2-40B4-BE49-F238E27FC236}">
                  <a16:creationId xmlns:a16="http://schemas.microsoft.com/office/drawing/2014/main" id="{1C265C76-B320-91E0-8481-EF84E46AC1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32344" y="685702"/>
              <a:ext cx="267401" cy="196901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BE"/>
            </a:p>
          </p:txBody>
        </p:sp>
        <p:cxnSp>
          <p:nvCxnSpPr>
            <p:cNvPr id="59" name="AutoShape 111">
              <a:extLst>
                <a:ext uri="{FF2B5EF4-FFF2-40B4-BE49-F238E27FC236}">
                  <a16:creationId xmlns:a16="http://schemas.microsoft.com/office/drawing/2014/main" id="{BFCF357C-58A2-36B2-F3B9-F124E593B8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2175837" y="400700"/>
              <a:ext cx="570902" cy="913704"/>
            </a:xfrm>
            <a:prstGeom prst="curvedConnector3">
              <a:avLst>
                <a:gd name="adj1" fmla="val 49944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112">
              <a:extLst>
                <a:ext uri="{FF2B5EF4-FFF2-40B4-BE49-F238E27FC236}">
                  <a16:creationId xmlns:a16="http://schemas.microsoft.com/office/drawing/2014/main" id="{E1E67447-736F-8C53-2AFC-8EE05B7CFA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7232" y="228801"/>
              <a:ext cx="1682207" cy="391301"/>
            </a:xfrm>
            <a:prstGeom prst="curvedConnector4">
              <a:avLst>
                <a:gd name="adj1" fmla="val 47509"/>
                <a:gd name="adj2" fmla="val 175366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113">
              <a:extLst>
                <a:ext uri="{FF2B5EF4-FFF2-40B4-BE49-F238E27FC236}">
                  <a16:creationId xmlns:a16="http://schemas.microsoft.com/office/drawing/2014/main" id="{A0C8F4A0-1FA4-01CE-A289-03E78BEBA0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405229" y="228801"/>
              <a:ext cx="112200" cy="228001"/>
            </a:xfrm>
            <a:prstGeom prst="curvedConnector2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AutoShape 114">
              <a:extLst>
                <a:ext uri="{FF2B5EF4-FFF2-40B4-BE49-F238E27FC236}">
                  <a16:creationId xmlns:a16="http://schemas.microsoft.com/office/drawing/2014/main" id="{ED3FA804-FAE8-B220-D63F-4301B9B680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H="1" flipV="1">
              <a:off x="517429" y="228801"/>
              <a:ext cx="114801" cy="459401"/>
            </a:xfrm>
            <a:prstGeom prst="curvedConnector3">
              <a:avLst>
                <a:gd name="adj1" fmla="val -200000"/>
              </a:avLst>
            </a:prstGeom>
            <a:noFill/>
            <a:ln w="9525" cap="rnd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AutoShape 115">
              <a:extLst>
                <a:ext uri="{FF2B5EF4-FFF2-40B4-BE49-F238E27FC236}">
                  <a16:creationId xmlns:a16="http://schemas.microsoft.com/office/drawing/2014/main" id="{43CABC4E-2D45-E44D-0D87-92182A49A3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023432" y="326401"/>
              <a:ext cx="104800" cy="279701"/>
            </a:xfrm>
            <a:prstGeom prst="curvedConnector4">
              <a:avLst>
                <a:gd name="adj1" fmla="val -215662"/>
                <a:gd name="adj2" fmla="val 61366"/>
              </a:avLst>
            </a:prstGeom>
            <a:noFill/>
            <a:ln w="9525" cap="rnd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AutoShape 116">
              <a:extLst>
                <a:ext uri="{FF2B5EF4-FFF2-40B4-BE49-F238E27FC236}">
                  <a16:creationId xmlns:a16="http://schemas.microsoft.com/office/drawing/2014/main" id="{BAFDDBC1-CEBC-0D31-9F4B-6084D0969F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93330" y="913603"/>
              <a:ext cx="276401" cy="60200"/>
            </a:xfrm>
            <a:prstGeom prst="curvedConnector3">
              <a:avLst>
                <a:gd name="adj1" fmla="val 49884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AutoShape 117">
              <a:extLst>
                <a:ext uri="{FF2B5EF4-FFF2-40B4-BE49-F238E27FC236}">
                  <a16:creationId xmlns:a16="http://schemas.microsoft.com/office/drawing/2014/main" id="{0159FA12-1680-5DBC-8649-B908B3FCD2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454934" y="295199"/>
              <a:ext cx="171400" cy="2107309"/>
            </a:xfrm>
            <a:prstGeom prst="curvedConnector3">
              <a:avLst>
                <a:gd name="adj1" fmla="val 262222"/>
              </a:avLst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7" name="Titre 1">
            <a:extLst>
              <a:ext uri="{FF2B5EF4-FFF2-40B4-BE49-F238E27FC236}">
                <a16:creationId xmlns:a16="http://schemas.microsoft.com/office/drawing/2014/main" id="{061B3B54-AD52-C065-CC14-2DD988E8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890" y="982132"/>
            <a:ext cx="9490708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 dirty="0"/>
              <a:t>Contexte religieux en Europe occidentale (post-modernité)</a:t>
            </a:r>
            <a:endParaRPr lang="fr-BE" sz="4100" dirty="0"/>
          </a:p>
        </p:txBody>
      </p:sp>
    </p:spTree>
    <p:extLst>
      <p:ext uri="{BB962C8B-B14F-4D97-AF65-F5344CB8AC3E}">
        <p14:creationId xmlns:p14="http://schemas.microsoft.com/office/powerpoint/2010/main" val="174009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08FFD8-289D-216C-B8A9-A63C56F5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/>
              <a:t>I. Les approches méthodologiques en Europe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294A7-B331-2E0B-94D2-378571C56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u="sng" dirty="0"/>
              <a:t>4 modèles, 4 catégories « habituelles » en éducation religieuse</a:t>
            </a:r>
            <a:r>
              <a:rPr lang="fr-FR" dirty="0"/>
              <a:t> (voir tableau) : </a:t>
            </a:r>
          </a:p>
          <a:p>
            <a:pPr marL="0" indent="0">
              <a:buNone/>
            </a:pPr>
            <a:endParaRPr lang="fr-FR" sz="200" dirty="0"/>
          </a:p>
          <a:p>
            <a:r>
              <a:rPr lang="fr-FR" dirty="0"/>
              <a:t>« </a:t>
            </a:r>
            <a:r>
              <a:rPr lang="fr-FR" i="1" dirty="0"/>
              <a:t>in</a:t>
            </a:r>
            <a:r>
              <a:rPr lang="fr-FR" dirty="0"/>
              <a:t> » : « dans » </a:t>
            </a:r>
            <a:r>
              <a:rPr lang="fr-FR" dirty="0">
                <a:sym typeface="Wingdings" panose="05000000000000000000" pitchFamily="2" charset="2"/>
              </a:rPr>
              <a:t> Monoreligieux</a:t>
            </a:r>
            <a:endParaRPr lang="fr-FR" dirty="0"/>
          </a:p>
          <a:p>
            <a:r>
              <a:rPr lang="fr-FR" dirty="0"/>
              <a:t>« </a:t>
            </a:r>
            <a:r>
              <a:rPr lang="fr-FR" i="1" dirty="0"/>
              <a:t>about</a:t>
            </a:r>
            <a:r>
              <a:rPr lang="fr-FR" dirty="0"/>
              <a:t> » : « au sujet de » </a:t>
            </a:r>
            <a:r>
              <a:rPr lang="fr-FR" dirty="0">
                <a:sym typeface="Wingdings" panose="05000000000000000000" pitchFamily="2" charset="2"/>
              </a:rPr>
              <a:t> Multireligieux</a:t>
            </a:r>
            <a:endParaRPr lang="fr-FR" dirty="0"/>
          </a:p>
          <a:p>
            <a:r>
              <a:rPr lang="fr-FR" dirty="0"/>
              <a:t>« </a:t>
            </a:r>
            <a:r>
              <a:rPr lang="fr-FR" i="1" dirty="0" err="1"/>
              <a:t>from</a:t>
            </a:r>
            <a:r>
              <a:rPr lang="fr-FR" dirty="0"/>
              <a:t> » : « à partir de » </a:t>
            </a:r>
            <a:r>
              <a:rPr lang="fr-FR" dirty="0">
                <a:sym typeface="Wingdings" panose="05000000000000000000" pitchFamily="2" charset="2"/>
              </a:rPr>
              <a:t> Interreligieux</a:t>
            </a:r>
            <a:endParaRPr lang="fr-FR" dirty="0"/>
          </a:p>
          <a:p>
            <a:r>
              <a:rPr lang="fr-FR" dirty="0"/>
              <a:t>« </a:t>
            </a:r>
            <a:r>
              <a:rPr lang="fr-FR" i="1" dirty="0"/>
              <a:t>out of </a:t>
            </a:r>
            <a:r>
              <a:rPr lang="fr-FR" dirty="0"/>
              <a:t>» : « hors de »</a:t>
            </a:r>
          </a:p>
          <a:p>
            <a:pPr marL="457200" lvl="1" indent="0">
              <a:buNone/>
            </a:pPr>
            <a:r>
              <a:rPr lang="fr-BE" dirty="0"/>
              <a:t>« </a:t>
            </a:r>
            <a:r>
              <a:rPr lang="fr-BE" i="1" dirty="0"/>
              <a:t>in</a:t>
            </a:r>
            <a:r>
              <a:rPr lang="fr-BE" dirty="0"/>
              <a:t> » + « </a:t>
            </a:r>
            <a:r>
              <a:rPr lang="fr-BE" i="1" dirty="0"/>
              <a:t>about</a:t>
            </a:r>
            <a:r>
              <a:rPr lang="fr-BE" dirty="0"/>
              <a:t> » + « </a:t>
            </a:r>
            <a:r>
              <a:rPr lang="fr-BE" i="1" dirty="0" err="1"/>
              <a:t>from</a:t>
            </a:r>
            <a:r>
              <a:rPr lang="fr-BE" dirty="0"/>
              <a:t> » = Un apprentissage « en présence de l’autre » ? (Bert </a:t>
            </a:r>
            <a:r>
              <a:rPr lang="fr-BE" dirty="0" err="1"/>
              <a:t>Roebben</a:t>
            </a:r>
            <a:r>
              <a:rPr lang="fr-BE" dirty="0"/>
              <a:t>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0AE398-E290-2E71-E206-798944EC3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5665" y="5998179"/>
            <a:ext cx="7305900" cy="279400"/>
          </a:xfrm>
        </p:spPr>
        <p:txBody>
          <a:bodyPr/>
          <a:lstStyle/>
          <a:p>
            <a:pPr algn="ctr"/>
            <a:r>
              <a:rPr lang="fr-FR" sz="1000" dirty="0"/>
              <a:t>Geoffrey LEGRAND - Enseignement de la Religion à l’École - Mercredi 12 avril 2023</a:t>
            </a:r>
            <a:endParaRPr lang="fr-BE" sz="1000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8002A9-3D90-B9E9-D34D-3A169C47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1726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A9BC876-571A-45A6-93A3-FB2839CE6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F484B2EA-E61C-489C-A595-160191247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36" name="Picture 1035">
              <a:extLst>
                <a:ext uri="{FF2B5EF4-FFF2-40B4-BE49-F238E27FC236}">
                  <a16:creationId xmlns:a16="http://schemas.microsoft.com/office/drawing/2014/main" id="{9E987F02-C120-4654-AD1E-98AF4B643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37" name="Rectangle 1036">
              <a:extLst>
                <a:ext uri="{FF2B5EF4-FFF2-40B4-BE49-F238E27FC236}">
                  <a16:creationId xmlns:a16="http://schemas.microsoft.com/office/drawing/2014/main" id="{64E470B5-B546-4390-9A0D-408D49895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8" name="Picture 1037">
              <a:extLst>
                <a:ext uri="{FF2B5EF4-FFF2-40B4-BE49-F238E27FC236}">
                  <a16:creationId xmlns:a16="http://schemas.microsoft.com/office/drawing/2014/main" id="{D061B9CE-C400-4868-9385-01A0BBB9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039" name="Picture 1038">
              <a:extLst>
                <a:ext uri="{FF2B5EF4-FFF2-40B4-BE49-F238E27FC236}">
                  <a16:creationId xmlns:a16="http://schemas.microsoft.com/office/drawing/2014/main" id="{40C49D50-A49B-4F80-81C4-05BBCF4B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036E0C4A-2FD3-96AF-EECA-F6BC1227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85" y="1361029"/>
            <a:ext cx="6354633" cy="1044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800" dirty="0"/>
              <a:t>II. Le modèle de Heid Leganger-Krogstad</a:t>
            </a:r>
            <a:br>
              <a:rPr lang="fr-FR" sz="2800" dirty="0"/>
            </a:br>
            <a:endParaRPr lang="fr-BE" sz="2800" dirty="0"/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1124B3AE-D38B-4A63-B422-F9792E745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77057" y="2400639"/>
            <a:ext cx="57607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FCBE6440-C35A-0ABE-A3B5-779F8B075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398853"/>
            <a:ext cx="6639022" cy="3477015"/>
          </a:xfrm>
        </p:spPr>
        <p:txBody>
          <a:bodyPr>
            <a:normAutofit lnSpcReduction="10000"/>
          </a:bodyPr>
          <a:lstStyle/>
          <a:p>
            <a:r>
              <a:rPr lang="fr-BE" dirty="0"/>
              <a:t>Élève placé au centre d’un graphique espace-temps</a:t>
            </a:r>
          </a:p>
          <a:p>
            <a:pPr lvl="1"/>
            <a:r>
              <a:rPr lang="fr-BE" dirty="0"/>
              <a:t>Espace intérieur / espace plus lointain</a:t>
            </a:r>
          </a:p>
          <a:p>
            <a:pPr lvl="1"/>
            <a:r>
              <a:rPr lang="fr-BE" dirty="0"/>
              <a:t>Passé / avenir</a:t>
            </a:r>
          </a:p>
          <a:p>
            <a:r>
              <a:rPr lang="fr-BE" u="sng" dirty="0"/>
              <a:t>4 quadrants</a:t>
            </a:r>
            <a:r>
              <a:rPr lang="fr-BE" dirty="0"/>
              <a:t> : </a:t>
            </a:r>
          </a:p>
          <a:p>
            <a:pPr lvl="1"/>
            <a:r>
              <a:rPr lang="fr-BE" dirty="0"/>
              <a:t>Existentialiste</a:t>
            </a:r>
          </a:p>
          <a:p>
            <a:pPr lvl="1"/>
            <a:r>
              <a:rPr lang="fr-BE" dirty="0"/>
              <a:t>Socio-éthique		base anthropologique</a:t>
            </a:r>
          </a:p>
          <a:p>
            <a:pPr lvl="1"/>
            <a:r>
              <a:rPr lang="fr-BE" dirty="0"/>
              <a:t>Phénoménologique</a:t>
            </a:r>
          </a:p>
          <a:p>
            <a:pPr lvl="1"/>
            <a:r>
              <a:rPr lang="fr-BE" dirty="0"/>
              <a:t>Théologique orientée vers le texte		base historique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1F1F14-6E6E-4A88-AE5D-C551BFB01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7254" y="1158024"/>
            <a:ext cx="1379418" cy="2066544"/>
          </a:xfrm>
          <a:prstGeom prst="rect">
            <a:avLst/>
          </a:prstGeom>
          <a:noFill/>
          <a:ln w="57150" cmpd="thickThin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8E7C7E3-897E-BA22-2704-79BBB2E030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5"/>
          <a:stretch/>
        </p:blipFill>
        <p:spPr bwMode="auto">
          <a:xfrm>
            <a:off x="8277854" y="3631646"/>
            <a:ext cx="2558219" cy="2066544"/>
          </a:xfrm>
          <a:prstGeom prst="rect">
            <a:avLst/>
          </a:prstGeom>
          <a:noFill/>
          <a:ln w="57150" cmpd="thickThin">
            <a:noFill/>
            <a:miter lim="800000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32051E-BBE5-54E8-2C8F-830B7273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0933" y="5967214"/>
            <a:ext cx="7305900" cy="2794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r-FR" sz="800" dirty="0"/>
              <a:t>Geoffrey LEGRAND - Enseignement de la Religion à l’École - Mercredi 12 avril 2023</a:t>
            </a:r>
            <a:endParaRPr lang="fr-BE" sz="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BE" sz="8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0F9B3C-465B-8122-C586-FD0FE1542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34456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7</a:t>
            </a:fld>
            <a:endParaRPr lang="fr-BE"/>
          </a:p>
        </p:txBody>
      </p:sp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4921C27E-B4B4-1F71-B272-0D0E81A50D2C}"/>
              </a:ext>
            </a:extLst>
          </p:cNvPr>
          <p:cNvSpPr/>
          <p:nvPr/>
        </p:nvSpPr>
        <p:spPr>
          <a:xfrm>
            <a:off x="3535680" y="4189893"/>
            <a:ext cx="109728" cy="6705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2F22279B-F968-EFC6-EAD7-4D9E2FB58FCE}"/>
              </a:ext>
            </a:extLst>
          </p:cNvPr>
          <p:cNvSpPr/>
          <p:nvPr/>
        </p:nvSpPr>
        <p:spPr>
          <a:xfrm>
            <a:off x="5394960" y="4981990"/>
            <a:ext cx="109728" cy="6705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593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6E0C4A-2FD3-96AF-EECA-F6BC1227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10405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sz="4400" dirty="0"/>
              <a:t>II. Le modèle de Heid Leganger-Krogstad</a:t>
            </a:r>
            <a:br>
              <a:rPr lang="fr-FR" sz="4400" dirty="0"/>
            </a:b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32051E-BBE5-54E8-2C8F-830B7273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91693" y="6038063"/>
            <a:ext cx="7305900" cy="332509"/>
          </a:xfrm>
        </p:spPr>
        <p:txBody>
          <a:bodyPr/>
          <a:lstStyle/>
          <a:p>
            <a:pPr algn="ctr"/>
            <a:r>
              <a:rPr lang="fr-FR" sz="1000" dirty="0"/>
              <a:t>Geoffrey LEGRAND - Enseignement de la Religion à l’École - Mercredi 12 avril 2023</a:t>
            </a:r>
            <a:endParaRPr lang="fr-BE" sz="1000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0F9B3C-465B-8122-C586-FD0FE1542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8</a:t>
            </a:fld>
            <a:endParaRPr lang="fr-BE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8E7C7E3-897E-BA22-2704-79BBB2E03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5"/>
          <a:stretch/>
        </p:blipFill>
        <p:spPr bwMode="auto">
          <a:xfrm>
            <a:off x="4049922" y="2504730"/>
            <a:ext cx="4373988" cy="35333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509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C25F7A-5578-56F9-295B-CE2F49E5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III. Le modèle herméneutico-communicatif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9CF658-A66A-CF81-73BB-D494180CC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448476"/>
            <a:ext cx="6256866" cy="3427392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Didier Pollefeyt</a:t>
            </a:r>
          </a:p>
          <a:p>
            <a:pPr lvl="1" algn="just"/>
            <a:r>
              <a:rPr lang="fr-FR" dirty="0"/>
              <a:t>L’être humain non pas comme un « être religieux » mais comme un « être </a:t>
            </a:r>
            <a:r>
              <a:rPr lang="fr-FR" i="1" dirty="0"/>
              <a:t>herméneutique</a:t>
            </a:r>
            <a:r>
              <a:rPr lang="fr-FR" dirty="0"/>
              <a:t> »</a:t>
            </a:r>
          </a:p>
          <a:p>
            <a:pPr lvl="1" algn="just"/>
            <a:r>
              <a:rPr lang="fr-FR" dirty="0"/>
              <a:t>L’espace herméneutique est fragile et vulnérable (capitalisme, relativisme, fondamentalisme, etc.)</a:t>
            </a:r>
          </a:p>
          <a:p>
            <a:pPr lvl="1" algn="just"/>
            <a:r>
              <a:rPr lang="fr-FR" dirty="0"/>
              <a:t>Les jeunes doivent prendre conscience de leur propre espace herméneutique et de celui des autres</a:t>
            </a:r>
          </a:p>
          <a:p>
            <a:pPr lvl="1" algn="just"/>
            <a:r>
              <a:rPr lang="fr-BE" dirty="0"/>
              <a:t>C’est un modèle </a:t>
            </a:r>
            <a:r>
              <a:rPr lang="fr-BE" i="1" dirty="0"/>
              <a:t>interreligieux</a:t>
            </a:r>
            <a:r>
              <a:rPr lang="fr-BE" dirty="0"/>
              <a:t> (et non multireligieux) basé sur la communication</a:t>
            </a:r>
          </a:p>
          <a:p>
            <a:pPr marL="457200" lvl="1" indent="0">
              <a:buNone/>
            </a:pP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0E35B1-BF11-0719-3277-BD118FEA8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7359" y="5969000"/>
            <a:ext cx="7305900" cy="279400"/>
          </a:xfrm>
        </p:spPr>
        <p:txBody>
          <a:bodyPr>
            <a:normAutofit/>
          </a:bodyPr>
          <a:lstStyle/>
          <a:p>
            <a:pPr algn="ctr"/>
            <a:r>
              <a:rPr lang="fr-FR" sz="1000" dirty="0"/>
              <a:t>Geoffrey LEGRAND - Enseignement de la Religion à l’École - Mercredi 12 avril 2023</a:t>
            </a:r>
            <a:endParaRPr lang="fr-BE" sz="1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80205F-18AC-F44F-4F64-C7187B31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9</a:t>
            </a:fld>
            <a:endParaRPr lang="fr-BE"/>
          </a:p>
        </p:txBody>
      </p:sp>
      <p:pic>
        <p:nvPicPr>
          <p:cNvPr id="6" name="Picture 2" descr="Didier Pollefeyt : « Pour cette raison, vous ne pouvez pas simplement moraliser et dire : « Plus jamais Auschwitz ».  C'est beaucoup plus complexe que cela.  L'Holocauste nous concerne.  © Nikolaas Pollefeyt">
            <a:extLst>
              <a:ext uri="{FF2B5EF4-FFF2-40B4-BE49-F238E27FC236}">
                <a16:creationId xmlns:a16="http://schemas.microsoft.com/office/drawing/2014/main" id="{2F4B1FCF-6BA6-7045-139B-6DF5A5DA5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8" r="8133"/>
          <a:stretch/>
        </p:blipFill>
        <p:spPr bwMode="auto">
          <a:xfrm>
            <a:off x="8116246" y="2701179"/>
            <a:ext cx="2708508" cy="2820133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2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C25F7A-5578-56F9-295B-CE2F49E5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III. Le modèle herméneutico-communicatif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9CF658-A66A-CF81-73BB-D494180CC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6631918" cy="331893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Didier Pollefeyt</a:t>
            </a:r>
          </a:p>
          <a:p>
            <a:pPr lvl="1" algn="just"/>
            <a:r>
              <a:rPr lang="fr-BE" dirty="0"/>
              <a:t>Critique de la mono-corrélation : </a:t>
            </a:r>
          </a:p>
          <a:p>
            <a:pPr lvl="2" algn="just"/>
            <a:r>
              <a:rPr lang="fr-BE" dirty="0"/>
              <a:t>Impossible dans une société plurielle</a:t>
            </a:r>
          </a:p>
          <a:p>
            <a:pPr lvl="2" algn="just"/>
            <a:r>
              <a:rPr lang="fr-BE" dirty="0"/>
              <a:t>Problème ontologique</a:t>
            </a:r>
          </a:p>
          <a:p>
            <a:pPr lvl="2" algn="just"/>
            <a:r>
              <a:rPr lang="fr-BE" dirty="0"/>
              <a:t>« Manipulation » des expériences des élèves</a:t>
            </a:r>
          </a:p>
          <a:p>
            <a:pPr lvl="1" algn="just"/>
            <a:r>
              <a:rPr lang="fr-BE" dirty="0"/>
              <a:t>De la mono- aux multi-corrélations : non plus un seul « pont » entre une expérience et une tradition mais de multiples connexions entre des expériences interprétées et des traditions interprétées (et inversement)</a:t>
            </a:r>
          </a:p>
        </p:txBody>
      </p:sp>
      <p:pic>
        <p:nvPicPr>
          <p:cNvPr id="2050" name="Picture 2" descr="Didier Pollefeyt : « Pour cette raison, vous ne pouvez pas simplement moraliser et dire : « Plus jamais Auschwitz ».  C'est beaucoup plus complexe que cela.  L'Holocauste nous concerne.  © Nikolaas Pollefeyt">
            <a:extLst>
              <a:ext uri="{FF2B5EF4-FFF2-40B4-BE49-F238E27FC236}">
                <a16:creationId xmlns:a16="http://schemas.microsoft.com/office/drawing/2014/main" id="{04FD7FB7-D9BB-674A-2AA0-74D0DD745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8" r="8133"/>
          <a:stretch/>
        </p:blipFill>
        <p:spPr bwMode="auto">
          <a:xfrm>
            <a:off x="8116246" y="2701179"/>
            <a:ext cx="2708508" cy="2820133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0E35B1-BF11-0719-3277-BD118FEA8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7359" y="5969000"/>
            <a:ext cx="7305900" cy="279400"/>
          </a:xfrm>
        </p:spPr>
        <p:txBody>
          <a:bodyPr>
            <a:normAutofit/>
          </a:bodyPr>
          <a:lstStyle/>
          <a:p>
            <a:pPr algn="ctr"/>
            <a:r>
              <a:rPr lang="fr-FR" sz="1000" dirty="0"/>
              <a:t>Geoffrey LEGRAND - Enseignement de la Religion à l’École - Mercredi 12 avril 2023</a:t>
            </a:r>
            <a:endParaRPr lang="fr-BE" sz="1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80205F-18AC-F44F-4F64-C7187B31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0499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C25F7A-5578-56F9-295B-CE2F49E5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III. Le modèle herméneutico-communicatif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9CF658-A66A-CF81-73BB-D494180CC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6648449" cy="3318936"/>
          </a:xfrm>
        </p:spPr>
        <p:txBody>
          <a:bodyPr>
            <a:normAutofit/>
          </a:bodyPr>
          <a:lstStyle/>
          <a:p>
            <a:r>
              <a:rPr lang="fr-FR" dirty="0"/>
              <a:t>Didier Pollefeyt</a:t>
            </a:r>
          </a:p>
          <a:p>
            <a:pPr lvl="1" algn="just"/>
            <a:r>
              <a:rPr lang="fr-BE" dirty="0"/>
              <a:t>Une triple herméneutique : </a:t>
            </a:r>
          </a:p>
          <a:p>
            <a:pPr lvl="2" algn="just"/>
            <a:r>
              <a:rPr lang="fr-BE" dirty="0"/>
              <a:t>Texte</a:t>
            </a:r>
          </a:p>
          <a:p>
            <a:pPr lvl="2" algn="just"/>
            <a:r>
              <a:rPr lang="fr-BE" dirty="0"/>
              <a:t>Contexte </a:t>
            </a:r>
          </a:p>
          <a:p>
            <a:pPr lvl="2" algn="just"/>
            <a:r>
              <a:rPr lang="fr-BE" dirty="0"/>
              <a:t>Sujet interprétant </a:t>
            </a:r>
          </a:p>
          <a:p>
            <a:pPr lvl="1" algn="just"/>
            <a:r>
              <a:rPr lang="fr-BE" dirty="0"/>
              <a:t>L’enseignant est témoin, spécialiste et modérateur </a:t>
            </a:r>
          </a:p>
          <a:p>
            <a:pPr lvl="1" algn="just"/>
            <a:r>
              <a:rPr lang="fr-BE" dirty="0"/>
              <a:t>Il travaillera à partir des « nœuds herméneutiques » (conflits d’interprétations)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0E35B1-BF11-0719-3277-BD118FEA8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7359" y="5969000"/>
            <a:ext cx="7305900" cy="279400"/>
          </a:xfrm>
        </p:spPr>
        <p:txBody>
          <a:bodyPr>
            <a:normAutofit/>
          </a:bodyPr>
          <a:lstStyle/>
          <a:p>
            <a:pPr algn="ctr"/>
            <a:r>
              <a:rPr lang="fr-FR" sz="1000" dirty="0"/>
              <a:t>Geoffrey LEGRAND - Enseignement de la Religion à l’École - Mercredi 12 avril 2023</a:t>
            </a:r>
            <a:endParaRPr lang="fr-BE" sz="10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80205F-18AC-F44F-4F64-C7187B31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11</a:t>
            </a:fld>
            <a:endParaRPr lang="fr-BE"/>
          </a:p>
        </p:txBody>
      </p:sp>
      <p:pic>
        <p:nvPicPr>
          <p:cNvPr id="7" name="Picture 2" descr="Didier Pollefeyt : « Pour cette raison, vous ne pouvez pas simplement moraliser et dire : « Plus jamais Auschwitz ».  C'est beaucoup plus complexe que cela.  L'Holocauste nous concerne.  © Nikolaas Pollefeyt">
            <a:extLst>
              <a:ext uri="{FF2B5EF4-FFF2-40B4-BE49-F238E27FC236}">
                <a16:creationId xmlns:a16="http://schemas.microsoft.com/office/drawing/2014/main" id="{535336FC-EAAC-3490-A2A5-BCD5F0429E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8" r="8133"/>
          <a:stretch/>
        </p:blipFill>
        <p:spPr bwMode="auto">
          <a:xfrm>
            <a:off x="8116246" y="2701179"/>
            <a:ext cx="2708508" cy="2820133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33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0390D7-61F4-3F79-8015-C509E34E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IV. Le modèle </a:t>
            </a:r>
            <a:r>
              <a:rPr lang="fr-FR" sz="4100" err="1"/>
              <a:t>mystagogico</a:t>
            </a:r>
            <a:r>
              <a:rPr lang="fr-FR" sz="4100"/>
              <a:t>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B71F0F-C478-01ED-E490-FA39A1F5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26" y="2556932"/>
            <a:ext cx="6884450" cy="3318936"/>
          </a:xfrm>
        </p:spPr>
        <p:txBody>
          <a:bodyPr>
            <a:normAutofit/>
          </a:bodyPr>
          <a:lstStyle/>
          <a:p>
            <a:r>
              <a:rPr lang="fr-FR" dirty="0"/>
              <a:t>Bert </a:t>
            </a:r>
            <a:r>
              <a:rPr lang="fr-FR" dirty="0" err="1"/>
              <a:t>Roebben</a:t>
            </a:r>
            <a:endParaRPr lang="fr-FR" dirty="0"/>
          </a:p>
          <a:p>
            <a:pPr lvl="1"/>
            <a:r>
              <a:rPr lang="fr-FR" dirty="0"/>
              <a:t>Mystagogie</a:t>
            </a:r>
          </a:p>
          <a:p>
            <a:pPr lvl="2" algn="just"/>
            <a:r>
              <a:rPr lang="fr-FR" dirty="0"/>
              <a:t>Terme généralement employé dans le domaine de la catéchèse </a:t>
            </a:r>
          </a:p>
          <a:p>
            <a:pPr lvl="2" algn="just"/>
            <a:r>
              <a:rPr lang="fr-FR" dirty="0"/>
              <a:t>En lien avec les « cultes à mystères » (guider les personnes vers les secrets de l’existence) mais, pour les chrétiens, le mystère renvoyait au « mystère pascal » et au « mystère de Dieu » (présent dans les sacrements)</a:t>
            </a:r>
          </a:p>
        </p:txBody>
      </p:sp>
      <p:pic>
        <p:nvPicPr>
          <p:cNvPr id="3074" name="Picture 2" descr="Bert">
            <a:extLst>
              <a:ext uri="{FF2B5EF4-FFF2-40B4-BE49-F238E27FC236}">
                <a16:creationId xmlns:a16="http://schemas.microsoft.com/office/drawing/2014/main" id="{A841BF6F-938A-0820-7CDB-D630C75E1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r="-1" b="11873"/>
          <a:stretch/>
        </p:blipFill>
        <p:spPr bwMode="auto">
          <a:xfrm>
            <a:off x="8085026" y="2701180"/>
            <a:ext cx="2739728" cy="2852640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2304AE-9893-260C-B2C9-A8BFA803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3050" y="5995731"/>
            <a:ext cx="7305900" cy="372531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>
              <a:spcAft>
                <a:spcPts val="600"/>
              </a:spcAft>
            </a:pP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19BF-C9EE-3FD7-DBFB-01C654D6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8025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0390D7-61F4-3F79-8015-C509E34E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IV. Le modèle </a:t>
            </a:r>
            <a:r>
              <a:rPr lang="fr-FR" sz="4100" err="1"/>
              <a:t>mystagogico</a:t>
            </a:r>
            <a:r>
              <a:rPr lang="fr-FR" sz="4100"/>
              <a:t>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B71F0F-C478-01ED-E490-FA39A1F5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26" y="2414016"/>
            <a:ext cx="6884450" cy="3461852"/>
          </a:xfrm>
        </p:spPr>
        <p:txBody>
          <a:bodyPr>
            <a:normAutofit/>
          </a:bodyPr>
          <a:lstStyle/>
          <a:p>
            <a:r>
              <a:rPr lang="fr-FR" dirty="0"/>
              <a:t>Bert </a:t>
            </a:r>
            <a:r>
              <a:rPr lang="fr-FR" dirty="0" err="1"/>
              <a:t>Roebben</a:t>
            </a:r>
            <a:endParaRPr lang="fr-FR" dirty="0"/>
          </a:p>
          <a:p>
            <a:pPr lvl="1"/>
            <a:r>
              <a:rPr lang="fr-FR" dirty="0"/>
              <a:t>Au XXe s., Karl Rahner : la mystagogie désigne cette fois l’initiation de l’homme aux secrets de l’existence</a:t>
            </a:r>
          </a:p>
          <a:p>
            <a:pPr lvl="1"/>
            <a:r>
              <a:rPr lang="fr-FR" dirty="0"/>
              <a:t>Mystagogie chez Rahner : </a:t>
            </a:r>
          </a:p>
          <a:p>
            <a:pPr lvl="2"/>
            <a:r>
              <a:rPr lang="fr-FR" dirty="0"/>
              <a:t>A) Initiation au mystère de sa propre existence</a:t>
            </a:r>
          </a:p>
          <a:p>
            <a:pPr lvl="2"/>
            <a:r>
              <a:rPr lang="fr-FR" dirty="0"/>
              <a:t>B) Initiation au mystère de l’auto-communication de Dieu</a:t>
            </a:r>
          </a:p>
          <a:p>
            <a:pPr lvl="2"/>
            <a:r>
              <a:rPr lang="fr-FR" dirty="0"/>
              <a:t>C) (Initiation au mystère de l’Église)</a:t>
            </a:r>
            <a:r>
              <a:rPr lang="fr-FR" dirty="0">
                <a:sym typeface="Wingdings" panose="05000000000000000000" pitchFamily="2" charset="2"/>
              </a:rPr>
              <a:t> </a:t>
            </a:r>
            <a:endParaRPr lang="fr-FR" dirty="0"/>
          </a:p>
          <a:p>
            <a:pPr marL="457200" lvl="1" indent="0">
              <a:buNone/>
            </a:pPr>
            <a:r>
              <a:rPr lang="fr-FR" dirty="0">
                <a:sym typeface="Wingdings" panose="05000000000000000000" pitchFamily="2" charset="2"/>
              </a:rPr>
              <a:t> Phases A et B intéressent </a:t>
            </a:r>
            <a:r>
              <a:rPr lang="fr-FR" dirty="0" err="1">
                <a:sym typeface="Wingdings" panose="05000000000000000000" pitchFamily="2" charset="2"/>
              </a:rPr>
              <a:t>Roebben</a:t>
            </a:r>
            <a:r>
              <a:rPr lang="fr-FR" dirty="0">
                <a:sym typeface="Wingdings" panose="05000000000000000000" pitchFamily="2" charset="2"/>
              </a:rPr>
              <a:t> (cours non catéchétique)</a:t>
            </a:r>
            <a:endParaRPr lang="fr-FR" dirty="0"/>
          </a:p>
        </p:txBody>
      </p:sp>
      <p:pic>
        <p:nvPicPr>
          <p:cNvPr id="3074" name="Picture 2" descr="Bert">
            <a:extLst>
              <a:ext uri="{FF2B5EF4-FFF2-40B4-BE49-F238E27FC236}">
                <a16:creationId xmlns:a16="http://schemas.microsoft.com/office/drawing/2014/main" id="{A841BF6F-938A-0820-7CDB-D630C75E1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r="-1" b="11873"/>
          <a:stretch/>
        </p:blipFill>
        <p:spPr bwMode="auto">
          <a:xfrm>
            <a:off x="8085026" y="2701180"/>
            <a:ext cx="2739728" cy="2852640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2304AE-9893-260C-B2C9-A8BFA803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3050" y="5995731"/>
            <a:ext cx="7305900" cy="372531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>
              <a:spcAft>
                <a:spcPts val="600"/>
              </a:spcAft>
            </a:pP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19BF-C9EE-3FD7-DBFB-01C654D6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661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0390D7-61F4-3F79-8015-C509E34E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100"/>
              <a:t>IV. Le modèle </a:t>
            </a:r>
            <a:r>
              <a:rPr lang="fr-FR" sz="4100" err="1"/>
              <a:t>mystagogico</a:t>
            </a:r>
            <a:r>
              <a:rPr lang="fr-FR" sz="4100"/>
              <a:t>-communicatif</a:t>
            </a:r>
            <a:br>
              <a:rPr lang="fr-FR" sz="4100"/>
            </a:br>
            <a:endParaRPr lang="fr-BE" sz="41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B71F0F-C478-01ED-E490-FA39A1F5C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26" y="2556932"/>
            <a:ext cx="6884450" cy="331893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Bert </a:t>
            </a:r>
            <a:r>
              <a:rPr lang="fr-FR" dirty="0" err="1"/>
              <a:t>Roebben</a:t>
            </a:r>
            <a:endParaRPr lang="fr-FR" dirty="0"/>
          </a:p>
          <a:p>
            <a:pPr lvl="1"/>
            <a:r>
              <a:rPr lang="fr-FR" dirty="0"/>
              <a:t>Mystagogie</a:t>
            </a:r>
          </a:p>
          <a:p>
            <a:pPr marL="457200" lvl="1" indent="0" algn="just">
              <a:buNone/>
            </a:pPr>
            <a:r>
              <a:rPr lang="fr-FR" dirty="0"/>
              <a:t>« Je plaide en faveur d’une éducation religieuse qui soit exploratoire et instructive, qui apprenne à retrouver les traditions congelées dans les « </a:t>
            </a:r>
            <a:r>
              <a:rPr lang="fr-FR" dirty="0">
                <a:highlight>
                  <a:srgbClr val="FFFF00"/>
                </a:highlight>
              </a:rPr>
              <a:t>récits</a:t>
            </a:r>
            <a:r>
              <a:rPr lang="fr-FR" dirty="0"/>
              <a:t>-clés » (dimension herméneutico-communicative) et qui, aussi et surtout, apprenne à « </a:t>
            </a:r>
            <a:r>
              <a:rPr lang="fr-FR" dirty="0" err="1">
                <a:highlight>
                  <a:srgbClr val="FFFF00"/>
                </a:highlight>
              </a:rPr>
              <a:t>dé-congeler</a:t>
            </a:r>
            <a:r>
              <a:rPr lang="fr-FR" dirty="0"/>
              <a:t> » ou à « liquéfier » ces traditions, de sorte que « </a:t>
            </a:r>
            <a:r>
              <a:rPr lang="fr-FR" dirty="0">
                <a:highlight>
                  <a:srgbClr val="FFFF00"/>
                </a:highlight>
              </a:rPr>
              <a:t>l’expérience-clé</a:t>
            </a:r>
            <a:r>
              <a:rPr lang="fr-FR" dirty="0"/>
              <a:t> » originelle et la « </a:t>
            </a:r>
            <a:r>
              <a:rPr lang="fr-FR" dirty="0">
                <a:highlight>
                  <a:srgbClr val="FFFF00"/>
                </a:highlight>
              </a:rPr>
              <a:t>question-clé</a:t>
            </a:r>
            <a:r>
              <a:rPr lang="fr-FR" dirty="0"/>
              <a:t> » sous-jacente puissent remonter à la surface, éléments-clés qui ravissent </a:t>
            </a:r>
            <a:r>
              <a:rPr lang="fr-FR" dirty="0">
                <a:highlight>
                  <a:srgbClr val="FFFF00"/>
                </a:highlight>
              </a:rPr>
              <a:t>l’âme</a:t>
            </a:r>
            <a:r>
              <a:rPr lang="fr-FR" dirty="0"/>
              <a:t> (dimension </a:t>
            </a:r>
            <a:r>
              <a:rPr lang="fr-FR" dirty="0" err="1"/>
              <a:t>mystagogico</a:t>
            </a:r>
            <a:r>
              <a:rPr lang="fr-FR" dirty="0"/>
              <a:t>-communicative) »</a:t>
            </a:r>
          </a:p>
        </p:txBody>
      </p:sp>
      <p:pic>
        <p:nvPicPr>
          <p:cNvPr id="3074" name="Picture 2" descr="Bert">
            <a:extLst>
              <a:ext uri="{FF2B5EF4-FFF2-40B4-BE49-F238E27FC236}">
                <a16:creationId xmlns:a16="http://schemas.microsoft.com/office/drawing/2014/main" id="{A841BF6F-938A-0820-7CDB-D630C75E1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r="-1" b="11873"/>
          <a:stretch/>
        </p:blipFill>
        <p:spPr bwMode="auto">
          <a:xfrm>
            <a:off x="8085026" y="2701180"/>
            <a:ext cx="2739728" cy="2852640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2304AE-9893-260C-B2C9-A8BFA803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3050" y="5995731"/>
            <a:ext cx="7305900" cy="372531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>
              <a:spcAft>
                <a:spcPts val="600"/>
              </a:spcAft>
            </a:pP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ED19BF-C9EE-3FD7-DBFB-01C654D6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 smtClean="0"/>
              <a:pPr>
                <a:spcAft>
                  <a:spcPts val="600"/>
                </a:spcAft>
              </a:pPr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165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18C2D-D1F8-4880-990B-DBDA2A1E6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262626"/>
                </a:solidFill>
              </a:rPr>
              <a:t>V. Les pédagogies du dialogue</a:t>
            </a:r>
            <a:endParaRPr lang="fr-BE">
              <a:solidFill>
                <a:srgbClr val="262626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BD1F59-592C-406D-3A7F-551B08EB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922" y="2556932"/>
            <a:ext cx="6256866" cy="3318936"/>
          </a:xfrm>
        </p:spPr>
        <p:txBody>
          <a:bodyPr>
            <a:normAutofit/>
          </a:bodyPr>
          <a:lstStyle/>
          <a:p>
            <a:pPr algn="just"/>
            <a:r>
              <a:rPr lang="fr-FR" dirty="0">
                <a:solidFill>
                  <a:srgbClr val="262626"/>
                </a:solidFill>
              </a:rPr>
              <a:t>Henri </a:t>
            </a:r>
            <a:r>
              <a:rPr lang="fr-FR" dirty="0" err="1">
                <a:solidFill>
                  <a:srgbClr val="262626"/>
                </a:solidFill>
              </a:rPr>
              <a:t>Derroitte</a:t>
            </a:r>
            <a:endParaRPr lang="fr-FR" dirty="0">
              <a:solidFill>
                <a:srgbClr val="262626"/>
              </a:solidFill>
            </a:endParaRPr>
          </a:p>
          <a:p>
            <a:pPr lvl="1" algn="just"/>
            <a:r>
              <a:rPr lang="fr-FR" sz="2200" dirty="0">
                <a:solidFill>
                  <a:srgbClr val="262626"/>
                </a:solidFill>
              </a:rPr>
              <a:t>Les pédagogies dialogales sont interreligieuses et non multireligieuses</a:t>
            </a:r>
          </a:p>
          <a:p>
            <a:pPr lvl="1" algn="just"/>
            <a:r>
              <a:rPr lang="fr-FR" sz="2200" dirty="0">
                <a:solidFill>
                  <a:srgbClr val="262626"/>
                </a:solidFill>
              </a:rPr>
              <a:t>« La diversité des visions du monde devient une sorte d’appel d’air poussant le groupe-classe à aller plus profond dans sa soif de comprendre, d’apprendre et de discuter à l’intérieur des questions religieuses »</a:t>
            </a:r>
          </a:p>
        </p:txBody>
      </p:sp>
      <p:pic>
        <p:nvPicPr>
          <p:cNvPr id="4098" name="Picture 2" descr="Henri Derroitte">
            <a:extLst>
              <a:ext uri="{FF2B5EF4-FFF2-40B4-BE49-F238E27FC236}">
                <a16:creationId xmlns:a16="http://schemas.microsoft.com/office/drawing/2014/main" id="{E1DA3DD7-08F6-9CBB-A1FE-28B731E46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5301" y="2687838"/>
            <a:ext cx="2739728" cy="2739728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40F1DB-5A8F-F4EB-42FF-09D7ABF9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6055" y="6027486"/>
            <a:ext cx="7305900" cy="2794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r-FR" sz="800" dirty="0">
                <a:solidFill>
                  <a:srgbClr val="000000"/>
                </a:solidFill>
              </a:rPr>
              <a:t>Geoffrey LEGRAND - Enseignement de la Religion à l’École - Mercredi 12 avril 2023</a:t>
            </a:r>
            <a:endParaRPr lang="fr-BE" sz="8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r-BE" sz="800" dirty="0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5292D5-55E4-13AB-F2C2-781776AC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542697" cy="279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9806A3-4D35-4CF4-AB75-82D1919212D1}" type="slidenum">
              <a:rPr lang="fr-BE">
                <a:solidFill>
                  <a:srgbClr val="000000"/>
                </a:solidFill>
              </a:rPr>
              <a:pPr>
                <a:spcAft>
                  <a:spcPts val="600"/>
                </a:spcAft>
              </a:pPr>
              <a:t>15</a:t>
            </a:fld>
            <a:endParaRPr lang="fr-B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31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18C2D-D1F8-4880-990B-DBDA2A1E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V. Les pédagogies du dialogue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BD1F59-592C-406D-3A7F-551B08EB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426208"/>
            <a:ext cx="9787127" cy="3633216"/>
          </a:xfrm>
        </p:spPr>
        <p:txBody>
          <a:bodyPr>
            <a:noAutofit/>
          </a:bodyPr>
          <a:lstStyle/>
          <a:p>
            <a:r>
              <a:rPr lang="fr-FR" sz="2000" u="sng" dirty="0"/>
              <a:t>Conditions</a:t>
            </a:r>
            <a:r>
              <a:rPr lang="fr-FR" sz="2000" dirty="0"/>
              <a:t> : s’intéresser à l’autre, à ce qui le fait vivre</a:t>
            </a:r>
          </a:p>
          <a:p>
            <a:r>
              <a:rPr lang="fr-FR" sz="2000" u="sng" dirty="0"/>
              <a:t>Étapes</a:t>
            </a:r>
            <a:r>
              <a:rPr lang="fr-FR" sz="2000" dirty="0"/>
              <a:t> : </a:t>
            </a:r>
          </a:p>
          <a:p>
            <a:pPr lvl="1"/>
            <a:r>
              <a:rPr lang="fr-FR" dirty="0"/>
              <a:t>1°) Réunir les bonnes conditions pour susciter le désir de rencontre</a:t>
            </a:r>
          </a:p>
          <a:p>
            <a:pPr lvl="1"/>
            <a:r>
              <a:rPr lang="fr-FR" dirty="0"/>
              <a:t>2°) Trouver un terrain pour les ressemblances et les différences</a:t>
            </a:r>
          </a:p>
          <a:p>
            <a:pPr lvl="1"/>
            <a:r>
              <a:rPr lang="fr-FR" dirty="0"/>
              <a:t>3°) Revenir vers soi</a:t>
            </a:r>
          </a:p>
          <a:p>
            <a:r>
              <a:rPr lang="fr-FR" sz="2000" dirty="0"/>
              <a:t>Combinable avec une éducation de « la tête, du cœur et des mains »</a:t>
            </a:r>
          </a:p>
          <a:p>
            <a:r>
              <a:rPr lang="fr-FR" sz="2000" dirty="0"/>
              <a:t>Présenter son point de vue de manière nuancée et équilibrée (aptitudes communicationnelles)</a:t>
            </a:r>
          </a:p>
          <a:p>
            <a:r>
              <a:rPr lang="fr-FR" sz="2000" dirty="0"/>
              <a:t>Visée de co-construction, orienter les débats vers une </a:t>
            </a:r>
            <a:r>
              <a:rPr lang="fr-FR" sz="2000" i="1" dirty="0"/>
              <a:t>praxis</a:t>
            </a:r>
            <a:endParaRPr lang="fr-BE" sz="2000" i="1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40F1DB-5A8F-F4EB-42FF-09D7ABF9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6122" y="5969000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5292D5-55E4-13AB-F2C2-781776AC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623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27AF8-C683-01FD-E6B0-0941AEA9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Temps d’échanges</a:t>
            </a:r>
            <a:endParaRPr lang="fr-BE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3AD250-5AB2-0DD6-3787-499E248C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i="1" dirty="0"/>
          </a:p>
          <a:p>
            <a:pPr algn="ctr"/>
            <a:r>
              <a:rPr lang="fr-FR" sz="4000" i="1" dirty="0"/>
              <a:t>Des réactions ?</a:t>
            </a:r>
          </a:p>
          <a:p>
            <a:pPr algn="ctr"/>
            <a:r>
              <a:rPr lang="fr-FR" sz="4000" i="1" dirty="0"/>
              <a:t>Des questions ?</a:t>
            </a:r>
          </a:p>
          <a:p>
            <a:pPr algn="ctr"/>
            <a:r>
              <a:rPr lang="fr-FR" sz="4000" i="1" dirty="0"/>
              <a:t>Des précisions ?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5E5E93-DC9F-5025-A6C7-9D67C147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8901" y="5875868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DA9E59-16B3-9467-3648-02E70DBD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46868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27AF8-C683-01FD-E6B0-0941AEA9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Relecture de nos pratiques</a:t>
            </a:r>
            <a:endParaRPr lang="fr-BE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3AD250-5AB2-0DD6-3787-499E248C2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768" y="2438400"/>
            <a:ext cx="10242791" cy="343746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1) Comment situez-vous vos pratiques par rapport aux modèles présentés ? </a:t>
            </a:r>
          </a:p>
          <a:p>
            <a:pPr lvl="1"/>
            <a:r>
              <a:rPr lang="fr-FR" dirty="0"/>
              <a:t>Les approches méthodologiques en Europe (« </a:t>
            </a:r>
            <a:r>
              <a:rPr lang="fr-FR" i="1" dirty="0"/>
              <a:t>in</a:t>
            </a:r>
            <a:r>
              <a:rPr lang="fr-FR" dirty="0"/>
              <a:t> », « </a:t>
            </a:r>
            <a:r>
              <a:rPr lang="fr-FR" i="1" dirty="0"/>
              <a:t>about</a:t>
            </a:r>
            <a:r>
              <a:rPr lang="fr-FR" dirty="0"/>
              <a:t> », « </a:t>
            </a:r>
            <a:r>
              <a:rPr lang="fr-FR" i="1" dirty="0" err="1"/>
              <a:t>from</a:t>
            </a:r>
            <a:r>
              <a:rPr lang="fr-FR" dirty="0"/>
              <a:t> », « </a:t>
            </a:r>
            <a:r>
              <a:rPr lang="fr-FR" i="1" dirty="0"/>
              <a:t>out of </a:t>
            </a:r>
            <a:r>
              <a:rPr lang="fr-FR" dirty="0"/>
              <a:t>»)</a:t>
            </a:r>
          </a:p>
          <a:p>
            <a:pPr lvl="1"/>
            <a:r>
              <a:rPr lang="fr-FR" dirty="0"/>
              <a:t>Le modèle de Heid Leganger-Krogstad</a:t>
            </a:r>
          </a:p>
          <a:p>
            <a:pPr lvl="1"/>
            <a:r>
              <a:rPr lang="fr-FR" dirty="0"/>
              <a:t>Le modèle herméneutico-communicatif de Didier Pollefeyt</a:t>
            </a:r>
          </a:p>
          <a:p>
            <a:pPr lvl="1"/>
            <a:r>
              <a:rPr lang="fr-FR" dirty="0"/>
              <a:t>Le modèle </a:t>
            </a:r>
            <a:r>
              <a:rPr lang="fr-FR" dirty="0" err="1"/>
              <a:t>mystagogico</a:t>
            </a:r>
            <a:r>
              <a:rPr lang="fr-FR" dirty="0"/>
              <a:t>-communicatif de Bert </a:t>
            </a:r>
            <a:r>
              <a:rPr lang="fr-FR" dirty="0" err="1"/>
              <a:t>Roebben</a:t>
            </a:r>
            <a:endParaRPr lang="fr-FR" dirty="0"/>
          </a:p>
          <a:p>
            <a:pPr lvl="1"/>
            <a:r>
              <a:rPr lang="fr-FR" dirty="0"/>
              <a:t>Les pédagogies du dialogue (Henri </a:t>
            </a:r>
            <a:r>
              <a:rPr lang="fr-FR" dirty="0" err="1"/>
              <a:t>Derroitte</a:t>
            </a:r>
            <a:r>
              <a:rPr lang="fr-FR" dirty="0"/>
              <a:t>, etc.)</a:t>
            </a:r>
          </a:p>
          <a:p>
            <a:r>
              <a:rPr lang="fr-FR" dirty="0"/>
              <a:t>2) Quelles postures / méthodes semblent possibles / pertinentes pour votre contexte ?</a:t>
            </a:r>
          </a:p>
          <a:p>
            <a:r>
              <a:rPr lang="fr-FR" dirty="0"/>
              <a:t>3) Quel(s) modèle(s) semble(nt) le plus facilement transposable(s) à votre situation ?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5E5E93-DC9F-5025-A6C7-9D67C147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8901" y="5867401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DA9E59-16B3-9467-3648-02E70DBD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0511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DF5640-CAA3-8425-AF0E-527E0E7E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éléments bibliographiques 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29F17D-6190-CCD7-3A60-4463852B7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451100"/>
            <a:ext cx="9842499" cy="35179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000" cap="smal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Boeve</a:t>
            </a:r>
            <a:r>
              <a:rPr lang="en-US" sz="2000" cap="smal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Lieven, </a:t>
            </a:r>
            <a:r>
              <a:rPr lang="en-US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God interrupts History. Theology in a Time of Upheaval</a:t>
            </a: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New York / London, Continuum, 2007.</a:t>
            </a:r>
            <a:endParaRPr lang="en-US" sz="2000" dirty="0">
              <a:solidFill>
                <a:schemeClr val="tx1"/>
              </a:solidFill>
            </a:endParaRPr>
          </a:p>
          <a:p>
            <a:pPr algn="just"/>
            <a:r>
              <a:rPr lang="fr-BE" sz="2000" cap="smal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Derroitte</a:t>
            </a:r>
            <a:r>
              <a:rPr lang="fr-BE" sz="2000" cap="smal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Henri, « Le cours de religion en Belgique francophone au service d’un vaste projet éducatif et social », dans </a:t>
            </a:r>
            <a:r>
              <a:rPr lang="fr-BE" sz="2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Rivista</a:t>
            </a:r>
            <a:r>
              <a:rPr lang="fr-BE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fr-BE" sz="2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scienze</a:t>
            </a:r>
            <a:r>
              <a:rPr lang="fr-BE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dell’educazione</a:t>
            </a:r>
            <a:r>
              <a:rPr lang="fr-BE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58 (2020/2), p. 208-221.</a:t>
            </a:r>
          </a:p>
          <a:p>
            <a:pPr algn="just"/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BE" sz="1700" dirty="0">
                <a:ea typeface="Calibri" panose="020F0502020204030204" pitchFamily="34" charset="0"/>
                <a:cs typeface="Times New Roman" panose="02020603050405020304" pitchFamily="18" charset="0"/>
              </a:rPr>
              <a:t>EGANGER-KROGSTAD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Heid, « An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Different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Approaches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Religious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 », dans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Geir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fr-BE" sz="1700" dirty="0">
                <a:ea typeface="Calibri" panose="020F0502020204030204" pitchFamily="34" charset="0"/>
                <a:cs typeface="Times New Roman" panose="02020603050405020304" pitchFamily="18" charset="0"/>
              </a:rPr>
              <a:t>KEIE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, Judith E</a:t>
            </a:r>
            <a:r>
              <a:rPr lang="fr-BE" sz="1700" dirty="0">
                <a:ea typeface="Calibri" panose="020F0502020204030204" pitchFamily="34" charset="0"/>
                <a:cs typeface="Times New Roman" panose="02020603050405020304" pitchFamily="18" charset="0"/>
              </a:rPr>
              <a:t>VERINGTON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, Ina ter A</a:t>
            </a:r>
            <a:r>
              <a:rPr lang="fr-BE" sz="1700" dirty="0">
                <a:ea typeface="Calibri" panose="020F0502020204030204" pitchFamily="34" charset="0"/>
                <a:cs typeface="Times New Roman" panose="02020603050405020304" pitchFamily="18" charset="0"/>
              </a:rPr>
              <a:t>VEST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Siebren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fr-BE" sz="1700" dirty="0">
                <a:ea typeface="Calibri" panose="020F0502020204030204" pitchFamily="34" charset="0"/>
                <a:cs typeface="Times New Roman" panose="02020603050405020304" pitchFamily="18" charset="0"/>
              </a:rPr>
              <a:t>IEDEMA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(éd.),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Exploring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Context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Religious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Empirical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Methodological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Theorical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Perspectives 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Religious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Diversity and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in Europe, 25), Münster,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Waxmann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, 2013, p 171-190. </a:t>
            </a:r>
            <a:endParaRPr lang="fr-BE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BE" sz="1800" dirty="0">
                <a:ea typeface="Calibri" panose="020F0502020204030204" pitchFamily="34" charset="0"/>
                <a:cs typeface="Times New Roman" panose="02020603050405020304" pitchFamily="18" charset="0"/>
              </a:rPr>
              <a:t>OLLEFEYT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Didier, « 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Religious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Opening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Hermeneutical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 », dans 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Journal of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Religious</a:t>
            </a:r>
            <a:r>
              <a:rPr lang="fr-BE" sz="20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fr-BE" sz="2000" dirty="0">
                <a:ea typeface="Calibri" panose="020F0502020204030204" pitchFamily="34" charset="0"/>
                <a:cs typeface="Times New Roman" panose="02020603050405020304" pitchFamily="18" charset="0"/>
              </a:rPr>
              <a:t>, 68 (2020/2), p. 115-124. </a:t>
            </a:r>
          </a:p>
          <a:p>
            <a:pPr algn="just"/>
            <a:r>
              <a:rPr lang="en-US" sz="2000" cap="smal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Roebben</a:t>
            </a:r>
            <a:r>
              <a:rPr lang="en-US" sz="2000" cap="smal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Bert, </a:t>
            </a:r>
            <a:r>
              <a:rPr lang="en-US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Theology Made in Dignity : On the Precarious Role of Theology in Religious Education</a:t>
            </a: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(Louvain Theological and Pastoral Monographs, 44), Leuven, </a:t>
            </a:r>
            <a:r>
              <a:rPr lang="en-US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Peeters</a:t>
            </a:r>
            <a:r>
              <a:rPr lang="en-US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2016.</a:t>
            </a:r>
            <a:endParaRPr lang="fr-BE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978AF0-66D6-A6C9-42CD-7E9C1385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699" y="6045200"/>
            <a:ext cx="7305900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8AABA7-793D-06CA-5778-AC339E98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0216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7325C-C55E-8C08-195F-8ED6EB3D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pour votre attention ! </a:t>
            </a: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8A4E28-8B51-9356-17D3-B5D86F24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5401" y="5969000"/>
            <a:ext cx="9381066" cy="279400"/>
          </a:xfrm>
        </p:spPr>
        <p:txBody>
          <a:bodyPr/>
          <a:lstStyle/>
          <a:p>
            <a:pPr algn="ctr"/>
            <a:r>
              <a:rPr lang="fr-FR" dirty="0"/>
              <a:t>Geoffrey LEGRAND - Enseignement de la Religion à l’École - Mercredi 12 avril 2023</a:t>
            </a:r>
            <a:endParaRPr lang="fr-BE" dirty="0"/>
          </a:p>
          <a:p>
            <a:pPr algn="ctr"/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0F6896-668F-2CA1-2D00-3BFA9733D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06A3-4D35-4CF4-AB75-82D1919212D1}" type="slidenum">
              <a:rPr lang="fr-BE" smtClean="0"/>
              <a:t>20</a:t>
            </a:fld>
            <a:endParaRPr lang="fr-BE"/>
          </a:p>
        </p:txBody>
      </p:sp>
      <p:pic>
        <p:nvPicPr>
          <p:cNvPr id="7170" name="Picture 2" descr="© iStock">
            <a:extLst>
              <a:ext uri="{FF2B5EF4-FFF2-40B4-BE49-F238E27FC236}">
                <a16:creationId xmlns:a16="http://schemas.microsoft.com/office/drawing/2014/main" id="{402FC726-4850-9A02-0044-291ACFC50E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44" y="2557463"/>
            <a:ext cx="5675312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9915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TM02900743[[fn=Organique]]</Template>
  <TotalTime>3423</TotalTime>
  <Words>1416</Words>
  <Application>Microsoft Office PowerPoint</Application>
  <PresentationFormat>Grand écran</PresentationFormat>
  <Paragraphs>188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Garamond</vt:lpstr>
      <vt:lpstr>Palatino Linotype</vt:lpstr>
      <vt:lpstr>Wingdings</vt:lpstr>
      <vt:lpstr>Organique</vt:lpstr>
      <vt:lpstr>Enseigner la religion :  des modèles, des évolutions</vt:lpstr>
      <vt:lpstr>Plan de l’exposé</vt:lpstr>
      <vt:lpstr>Contexte religieux en Europe occidentale</vt:lpstr>
      <vt:lpstr>Contexte religieux en Europe occidentale (modernité)</vt:lpstr>
      <vt:lpstr>Contexte religieux en Europe occidentale (post-modernité)</vt:lpstr>
      <vt:lpstr>I. Les approches méthodologiques en Europe</vt:lpstr>
      <vt:lpstr>II. Le modèle de Heid Leganger-Krogstad </vt:lpstr>
      <vt:lpstr>II. Le modèle de Heid Leganger-Krogstad </vt:lpstr>
      <vt:lpstr>III. Le modèle herméneutico-communicatif </vt:lpstr>
      <vt:lpstr>III. Le modèle herméneutico-communicatif </vt:lpstr>
      <vt:lpstr>III. Le modèle herméneutico-communicatif </vt:lpstr>
      <vt:lpstr>IV. Le modèle mystagogico-communicatif </vt:lpstr>
      <vt:lpstr>IV. Le modèle mystagogico-communicatif </vt:lpstr>
      <vt:lpstr>IV. Le modèle mystagogico-communicatif </vt:lpstr>
      <vt:lpstr>V. Les pédagogies du dialogue</vt:lpstr>
      <vt:lpstr>V. Les pédagogies du dialogue</vt:lpstr>
      <vt:lpstr>Temps d’échanges</vt:lpstr>
      <vt:lpstr>Relecture de nos pratiques</vt:lpstr>
      <vt:lpstr>Quelques éléments bibliographiques </vt:lpstr>
      <vt:lpstr>Merci pour votre attention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CDER 1200 : Rencontres interreligieuses</dc:title>
  <dc:creator>Geoffrey Legrand</dc:creator>
  <cp:lastModifiedBy>Geoffrey Legrand</cp:lastModifiedBy>
  <cp:revision>96</cp:revision>
  <cp:lastPrinted>2023-04-11T18:30:46Z</cp:lastPrinted>
  <dcterms:created xsi:type="dcterms:W3CDTF">2022-10-08T13:20:53Z</dcterms:created>
  <dcterms:modified xsi:type="dcterms:W3CDTF">2023-04-13T08:51:41Z</dcterms:modified>
</cp:coreProperties>
</file>