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slideLayouts/slideLayout15.xml" ContentType="application/vnd.openxmlformats-officedocument.presentationml.slideLayout+xml"/>
  <Override PartName="/ppt/theme/theme14.xml" ContentType="application/vnd.openxmlformats-officedocument.theme+xml"/>
  <Override PartName="/ppt/slideLayouts/slideLayout16.xml" ContentType="application/vnd.openxmlformats-officedocument.presentationml.slideLayout+xml"/>
  <Override PartName="/ppt/theme/theme15.xml" ContentType="application/vnd.openxmlformats-officedocument.theme+xml"/>
  <Override PartName="/ppt/slideLayouts/slideLayout17.xml" ContentType="application/vnd.openxmlformats-officedocument.presentationml.slideLayout+xml"/>
  <Override PartName="/ppt/theme/theme16.xml" ContentType="application/vnd.openxmlformats-officedocument.theme+xml"/>
  <Override PartName="/ppt/slideLayouts/slideLayout18.xml" ContentType="application/vnd.openxmlformats-officedocument.presentationml.slideLayout+xml"/>
  <Override PartName="/ppt/theme/theme17.xml" ContentType="application/vnd.openxmlformats-officedocument.theme+xml"/>
  <Override PartName="/ppt/slideLayouts/slideLayout19.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650" r:id="rId2"/>
    <p:sldMasterId id="2147483692" r:id="rId3"/>
    <p:sldMasterId id="2147483682" r:id="rId4"/>
    <p:sldMasterId id="2147483656" r:id="rId5"/>
    <p:sldMasterId id="2147483660" r:id="rId6"/>
    <p:sldMasterId id="2147483662" r:id="rId7"/>
    <p:sldMasterId id="2147483664" r:id="rId8"/>
    <p:sldMasterId id="2147483666" r:id="rId9"/>
    <p:sldMasterId id="2147483668" r:id="rId10"/>
    <p:sldMasterId id="2147483670" r:id="rId11"/>
    <p:sldMasterId id="2147483672" r:id="rId12"/>
    <p:sldMasterId id="2147483674" r:id="rId13"/>
    <p:sldMasterId id="2147483676" r:id="rId14"/>
    <p:sldMasterId id="2147483678" r:id="rId15"/>
    <p:sldMasterId id="2147483688" r:id="rId16"/>
    <p:sldMasterId id="2147483695" r:id="rId17"/>
    <p:sldMasterId id="2147483697" r:id="rId18"/>
  </p:sldMasterIdLst>
  <p:notesMasterIdLst>
    <p:notesMasterId r:id="rId44"/>
  </p:notesMasterIdLst>
  <p:sldIdLst>
    <p:sldId id="278" r:id="rId19"/>
    <p:sldId id="286" r:id="rId20"/>
    <p:sldId id="288" r:id="rId21"/>
    <p:sldId id="287" r:id="rId22"/>
    <p:sldId id="299" r:id="rId23"/>
    <p:sldId id="289" r:id="rId24"/>
    <p:sldId id="300" r:id="rId25"/>
    <p:sldId id="301" r:id="rId26"/>
    <p:sldId id="281" r:id="rId27"/>
    <p:sldId id="290" r:id="rId28"/>
    <p:sldId id="291" r:id="rId29"/>
    <p:sldId id="277" r:id="rId30"/>
    <p:sldId id="279" r:id="rId31"/>
    <p:sldId id="280" r:id="rId32"/>
    <p:sldId id="282" r:id="rId33"/>
    <p:sldId id="292" r:id="rId34"/>
    <p:sldId id="293" r:id="rId35"/>
    <p:sldId id="294" r:id="rId36"/>
    <p:sldId id="295" r:id="rId37"/>
    <p:sldId id="297" r:id="rId38"/>
    <p:sldId id="298" r:id="rId39"/>
    <p:sldId id="296" r:id="rId40"/>
    <p:sldId id="302" r:id="rId41"/>
    <p:sldId id="303" r:id="rId42"/>
    <p:sldId id="285" r:id="rId4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B3E6"/>
    <a:srgbClr val="CDB59A"/>
    <a:srgbClr val="F7F8FB"/>
    <a:srgbClr val="69AD40"/>
    <a:srgbClr val="00214E"/>
    <a:srgbClr val="00264A"/>
    <a:srgbClr val="6E0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212"/>
    <p:restoredTop sz="94544"/>
  </p:normalViewPr>
  <p:slideViewPr>
    <p:cSldViewPr snapToGrid="0" snapToObjects="1">
      <p:cViewPr varScale="1">
        <p:scale>
          <a:sx n="66" d="100"/>
          <a:sy n="66" d="100"/>
        </p:scale>
        <p:origin x="208" y="1328"/>
      </p:cViewPr>
      <p:guideLst/>
    </p:cSldViewPr>
  </p:slideViewPr>
  <p:notesTextViewPr>
    <p:cViewPr>
      <p:scale>
        <a:sx n="1" d="1"/>
        <a:sy n="1" d="1"/>
      </p:scale>
      <p:origin x="0" y="0"/>
    </p:cViewPr>
  </p:notesTextViewPr>
  <p:notesViewPr>
    <p:cSldViewPr snapToGrid="0" snapToObjects="1">
      <p:cViewPr varScale="1">
        <p:scale>
          <a:sx n="85" d="100"/>
          <a:sy n="85" d="100"/>
        </p:scale>
        <p:origin x="295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viewProps" Target="viewProps.xml"/><Relationship Id="rId20" Type="http://schemas.openxmlformats.org/officeDocument/2006/relationships/slide" Target="slides/slide2.xml"/><Relationship Id="rId41"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7E224E-2046-0D4F-8FAA-76DE18A2A064}" type="datetimeFigureOut">
              <a:rPr lang="fr-FR" smtClean="0"/>
              <a:t>30/06/2026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A1156-54A9-994A-82BB-BC5A9BC7BA0A}" type="slidenum">
              <a:rPr lang="fr-FR" smtClean="0"/>
              <a:t>‹nr.›</a:t>
            </a:fld>
            <a:endParaRPr lang="fr-FR"/>
          </a:p>
        </p:txBody>
      </p:sp>
    </p:spTree>
    <p:extLst>
      <p:ext uri="{BB962C8B-B14F-4D97-AF65-F5344CB8AC3E}">
        <p14:creationId xmlns:p14="http://schemas.microsoft.com/office/powerpoint/2010/main" val="164771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0" hasCustomPrompt="1"/>
          </p:nvPr>
        </p:nvSpPr>
        <p:spPr>
          <a:xfrm>
            <a:off x="6841032"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7" name="Espace réservé du texte 21"/>
          <p:cNvSpPr>
            <a:spLocks noGrp="1"/>
          </p:cNvSpPr>
          <p:nvPr>
            <p:ph type="body" sz="quarter" idx="11" hasCustomPrompt="1"/>
          </p:nvPr>
        </p:nvSpPr>
        <p:spPr>
          <a:xfrm>
            <a:off x="11099476"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8" name="Espace réservé du texte 7"/>
          <p:cNvSpPr>
            <a:spLocks noGrp="1"/>
          </p:cNvSpPr>
          <p:nvPr>
            <p:ph type="body" sz="quarter" idx="12" hasCustomPrompt="1"/>
          </p:nvPr>
        </p:nvSpPr>
        <p:spPr>
          <a:xfrm>
            <a:off x="2123744" y="1902033"/>
            <a:ext cx="3600000" cy="4186142"/>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r>
              <a:rPr lang="fr-BE" dirty="0" err="1"/>
              <a:t>Tiatusandunt</a:t>
            </a:r>
            <a:r>
              <a:rPr lang="fr-BE" dirty="0"/>
              <a:t> </a:t>
            </a:r>
            <a:r>
              <a:rPr lang="fr-BE" dirty="0" err="1"/>
              <a:t>illecta</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Quos</a:t>
            </a:r>
            <a:r>
              <a:rPr lang="fr-BE" dirty="0"/>
              <a:t> </a:t>
            </a:r>
            <a:r>
              <a:rPr lang="fr-BE" dirty="0" err="1"/>
              <a:t>sam</a:t>
            </a:r>
            <a:r>
              <a:rPr lang="fr-BE" dirty="0"/>
              <a:t> </a:t>
            </a:r>
            <a:r>
              <a:rPr lang="fr-BE" dirty="0" err="1"/>
              <a:t>aut</a:t>
            </a:r>
            <a:r>
              <a:rPr lang="fr-BE" dirty="0"/>
              <a:t> </a:t>
            </a:r>
            <a:r>
              <a:rPr lang="fr-BE" dirty="0" err="1"/>
              <a:t>quidusam</a:t>
            </a:r>
            <a:r>
              <a:rPr lang="fr-BE" dirty="0"/>
              <a:t> </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br>
              <a:rPr lang="fr-BE" dirty="0"/>
            </a:br>
            <a:r>
              <a:rPr lang="fr-BE" dirty="0" err="1"/>
              <a:t>Tiatusandunt</a:t>
            </a:r>
            <a:r>
              <a:rPr lang="fr-BE" dirty="0"/>
              <a:t> </a:t>
            </a:r>
            <a:r>
              <a:rPr lang="fr-BE" dirty="0" err="1"/>
              <a:t>illecta</a:t>
            </a:r>
            <a:endParaRPr lang="fr-BE" dirty="0"/>
          </a:p>
          <a:p>
            <a:pPr lvl="0"/>
            <a:endParaRPr lang="fr-BE" dirty="0"/>
          </a:p>
        </p:txBody>
      </p:sp>
      <p:sp>
        <p:nvSpPr>
          <p:cNvPr id="9" name="Espace réservé du texte 7"/>
          <p:cNvSpPr>
            <a:spLocks noGrp="1"/>
          </p:cNvSpPr>
          <p:nvPr>
            <p:ph type="body" sz="quarter" idx="13" hasCustomPrompt="1"/>
          </p:nvPr>
        </p:nvSpPr>
        <p:spPr>
          <a:xfrm>
            <a:off x="6192144" y="1902033"/>
            <a:ext cx="3600000" cy="4186142"/>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344000" y="2048337"/>
            <a:ext cx="4608000" cy="4114863"/>
          </a:xfrm>
          <a:prstGeom prst="rect">
            <a:avLst/>
          </a:prstGeom>
        </p:spPr>
        <p:txBody>
          <a:bodyPr/>
          <a:lstStyle/>
          <a:p>
            <a:endParaRPr lang="fr-BE"/>
          </a:p>
        </p:txBody>
      </p:sp>
      <p:sp>
        <p:nvSpPr>
          <p:cNvPr id="8" name="Espace réservé pour une image  10"/>
          <p:cNvSpPr>
            <a:spLocks noGrp="1"/>
          </p:cNvSpPr>
          <p:nvPr>
            <p:ph type="pic" sz="quarter" idx="11"/>
          </p:nvPr>
        </p:nvSpPr>
        <p:spPr>
          <a:xfrm>
            <a:off x="6240016" y="2048337"/>
            <a:ext cx="4608000" cy="4114863"/>
          </a:xfrm>
          <a:prstGeom prst="rect">
            <a:avLst/>
          </a:prstGeom>
        </p:spPr>
        <p:txBody>
          <a:bodyPr/>
          <a:lstStyle/>
          <a:p>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341968" y="2178242"/>
            <a:ext cx="4436529" cy="1823808"/>
          </a:xfrm>
          <a:prstGeom prst="rect">
            <a:avLst/>
          </a:prstGeom>
        </p:spPr>
        <p:txBody>
          <a:bodyPr/>
          <a:lstStyle/>
          <a:p>
            <a:endParaRPr lang="fr-BE"/>
          </a:p>
        </p:txBody>
      </p:sp>
      <p:sp>
        <p:nvSpPr>
          <p:cNvPr id="5" name="Espace réservé pour une image  11"/>
          <p:cNvSpPr>
            <a:spLocks noGrp="1"/>
          </p:cNvSpPr>
          <p:nvPr>
            <p:ph type="pic" sz="quarter" idx="11"/>
          </p:nvPr>
        </p:nvSpPr>
        <p:spPr>
          <a:xfrm>
            <a:off x="6239189" y="2176674"/>
            <a:ext cx="4436529" cy="1823808"/>
          </a:xfrm>
          <a:prstGeom prst="rect">
            <a:avLst/>
          </a:prstGeom>
        </p:spPr>
        <p:txBody>
          <a:bodyPr/>
          <a:lstStyle/>
          <a:p>
            <a:endParaRPr lang="fr-BE"/>
          </a:p>
        </p:txBody>
      </p:sp>
      <p:sp>
        <p:nvSpPr>
          <p:cNvPr id="6" name="Espace réservé pour une image  11"/>
          <p:cNvSpPr>
            <a:spLocks noGrp="1"/>
          </p:cNvSpPr>
          <p:nvPr>
            <p:ph type="pic" sz="quarter" idx="12"/>
          </p:nvPr>
        </p:nvSpPr>
        <p:spPr>
          <a:xfrm>
            <a:off x="1343473" y="4344497"/>
            <a:ext cx="4436529" cy="1823808"/>
          </a:xfrm>
          <a:prstGeom prst="rect">
            <a:avLst/>
          </a:prstGeom>
        </p:spPr>
        <p:txBody>
          <a:bodyPr/>
          <a:lstStyle/>
          <a:p>
            <a:endParaRPr lang="fr-BE"/>
          </a:p>
        </p:txBody>
      </p:sp>
      <p:sp>
        <p:nvSpPr>
          <p:cNvPr id="9" name="Espace réservé pour une image  11"/>
          <p:cNvSpPr>
            <a:spLocks noGrp="1"/>
          </p:cNvSpPr>
          <p:nvPr>
            <p:ph type="pic" sz="quarter" idx="13"/>
          </p:nvPr>
        </p:nvSpPr>
        <p:spPr>
          <a:xfrm>
            <a:off x="6240017" y="4346257"/>
            <a:ext cx="4436529" cy="1823808"/>
          </a:xfrm>
          <a:prstGeom prst="rect">
            <a:avLst/>
          </a:prstGeom>
        </p:spPr>
        <p:txBody>
          <a:bodyPr/>
          <a:lstStyle/>
          <a:p>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103446" y="2048337"/>
            <a:ext cx="10473831" cy="4116967"/>
          </a:xfrm>
          <a:prstGeom prst="rect">
            <a:avLst/>
          </a:prstGeom>
        </p:spPr>
        <p:txBody>
          <a:bodyPr/>
          <a:lstStyle/>
          <a:p>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6192000" y="2120793"/>
            <a:ext cx="4704000" cy="4042407"/>
          </a:xfrm>
          <a:prstGeom prst="rect">
            <a:avLst/>
          </a:prstGeom>
        </p:spPr>
        <p:txBody>
          <a:bodyPr/>
          <a:lstStyle/>
          <a:p>
            <a:endParaRPr lang="fr-BE"/>
          </a:p>
        </p:txBody>
      </p:sp>
      <p:sp>
        <p:nvSpPr>
          <p:cNvPr id="8" name="Espace réservé du texte 11"/>
          <p:cNvSpPr>
            <a:spLocks noGrp="1"/>
          </p:cNvSpPr>
          <p:nvPr>
            <p:ph type="body" sz="quarter" idx="11" hasCustomPrompt="1"/>
          </p:nvPr>
        </p:nvSpPr>
        <p:spPr>
          <a:xfrm>
            <a:off x="1103446" y="3355782"/>
            <a:ext cx="4717279" cy="1572426"/>
          </a:xfrm>
          <a:prstGeom prst="rect">
            <a:avLst/>
          </a:prstGeom>
        </p:spPr>
        <p:txBody>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3400" baseline="0">
                <a:solidFill>
                  <a:srgbClr val="00214E"/>
                </a:solidFill>
                <a:latin typeface="Arial" panose="020B0604020202020204" pitchFamily="34" charset="0"/>
                <a:cs typeface="Arial" panose="020B0604020202020204" pitchFamily="34" charset="0"/>
              </a:defRPr>
            </a:lvl1pPr>
          </a:lstStyle>
          <a:p>
            <a:pPr lvl="0"/>
            <a:r>
              <a:rPr lang="fr-BE" dirty="0" err="1"/>
              <a:t>Musdandis</a:t>
            </a:r>
            <a:r>
              <a:rPr lang="fr-BE" dirty="0"/>
              <a:t> </a:t>
            </a:r>
            <a:r>
              <a:rPr lang="fr-BE" dirty="0" err="1"/>
              <a:t>dolentia</a:t>
            </a:r>
            <a:r>
              <a:rPr lang="fr-BE" dirty="0"/>
              <a:t> qui </a:t>
            </a:r>
            <a:r>
              <a:rPr lang="fr-BE" dirty="0" err="1"/>
              <a:t>ditat</a:t>
            </a:r>
            <a:endParaRPr lang="fr-BE" dirty="0"/>
          </a:p>
          <a:p>
            <a:pPr lvl="0"/>
            <a:endParaRPr lang="fr-B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670602" y="1857628"/>
            <a:ext cx="4384457" cy="2112536"/>
          </a:xfrm>
          <a:prstGeom prst="rect">
            <a:avLst/>
          </a:prstGeom>
        </p:spPr>
        <p:txBody>
          <a:bodyPr/>
          <a:lstStyle/>
          <a:p>
            <a:endParaRPr lang="fr-BE"/>
          </a:p>
        </p:txBody>
      </p:sp>
      <p:sp>
        <p:nvSpPr>
          <p:cNvPr id="5" name="Espace réservé pour une image  13"/>
          <p:cNvSpPr>
            <a:spLocks noGrp="1"/>
          </p:cNvSpPr>
          <p:nvPr>
            <p:ph type="pic" sz="quarter" idx="11"/>
          </p:nvPr>
        </p:nvSpPr>
        <p:spPr>
          <a:xfrm>
            <a:off x="6382102" y="4196056"/>
            <a:ext cx="4384457" cy="2112536"/>
          </a:xfrm>
          <a:prstGeom prst="rect">
            <a:avLst/>
          </a:prstGeom>
        </p:spPr>
        <p:txBody>
          <a:bodyPr/>
          <a:lstStyle/>
          <a:p>
            <a:endParaRPr lang="fr-BE" dirty="0"/>
          </a:p>
        </p:txBody>
      </p:sp>
      <p:sp>
        <p:nvSpPr>
          <p:cNvPr id="6" name="Espace réservé du texte 16"/>
          <p:cNvSpPr>
            <a:spLocks noGrp="1"/>
          </p:cNvSpPr>
          <p:nvPr>
            <p:ph type="body" sz="quarter" idx="12" hasCustomPrompt="1"/>
          </p:nvPr>
        </p:nvSpPr>
        <p:spPr>
          <a:xfrm>
            <a:off x="6382102" y="1854029"/>
            <a:ext cx="4384457" cy="2112043"/>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a:t>
            </a:r>
            <a:r>
              <a:rPr lang="fr-BE" dirty="0" err="1"/>
              <a:t>rectem</a:t>
            </a:r>
            <a:r>
              <a:rPr lang="fr-BE" dirty="0"/>
              <a:t>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
        <p:nvSpPr>
          <p:cNvPr id="9" name="Espace réservé du texte 16"/>
          <p:cNvSpPr>
            <a:spLocks noGrp="1"/>
          </p:cNvSpPr>
          <p:nvPr>
            <p:ph type="body" sz="quarter" idx="13" hasCustomPrompt="1"/>
          </p:nvPr>
        </p:nvSpPr>
        <p:spPr>
          <a:xfrm>
            <a:off x="1669990" y="4194313"/>
            <a:ext cx="4384457" cy="2112043"/>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rectem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hasCustomPrompt="1"/>
          </p:nvPr>
        </p:nvSpPr>
        <p:spPr>
          <a:xfrm>
            <a:off x="1365048" y="2988654"/>
            <a:ext cx="9776477"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Merci</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258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691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5697392" y="6234478"/>
            <a:ext cx="566420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11218006" y="6234988"/>
            <a:ext cx="720460"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344083" y="2068082"/>
            <a:ext cx="10847916" cy="4789918"/>
          </a:xfrm>
          <a:prstGeom prst="rect">
            <a:avLst/>
          </a:prstGeom>
        </p:spPr>
        <p:txBody>
          <a:bodyPr/>
          <a:lstStyle/>
          <a:p>
            <a:endParaRPr lang="fr-BE" dirty="0"/>
          </a:p>
        </p:txBody>
      </p:sp>
      <p:sp>
        <p:nvSpPr>
          <p:cNvPr id="6" name="Espace réservé du texte 19"/>
          <p:cNvSpPr>
            <a:spLocks noGrp="1"/>
          </p:cNvSpPr>
          <p:nvPr>
            <p:ph type="body" sz="quarter" idx="13"/>
          </p:nvPr>
        </p:nvSpPr>
        <p:spPr>
          <a:xfrm>
            <a:off x="2159563" y="4869160"/>
            <a:ext cx="6576731" cy="1548172"/>
          </a:xfrm>
          <a:prstGeom prst="rect">
            <a:avLst/>
          </a:prstGeom>
          <a:solidFill>
            <a:srgbClr val="5DB3E6">
              <a:alpha val="78824"/>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dirty="0"/>
          </a:p>
        </p:txBody>
      </p:sp>
      <p:sp>
        <p:nvSpPr>
          <p:cNvPr id="9" name="Espace réservé du texte 19"/>
          <p:cNvSpPr>
            <a:spLocks noGrp="1"/>
          </p:cNvSpPr>
          <p:nvPr>
            <p:ph type="body" sz="quarter" idx="11" hasCustomPrompt="1"/>
          </p:nvPr>
        </p:nvSpPr>
        <p:spPr>
          <a:xfrm>
            <a:off x="2256003" y="5096487"/>
            <a:ext cx="6255608"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1" name="Espace réservé du texte 19"/>
          <p:cNvSpPr>
            <a:spLocks noGrp="1"/>
          </p:cNvSpPr>
          <p:nvPr>
            <p:ph type="body" sz="quarter" idx="12" hasCustomPrompt="1"/>
          </p:nvPr>
        </p:nvSpPr>
        <p:spPr>
          <a:xfrm>
            <a:off x="2256003" y="5539714"/>
            <a:ext cx="6255608"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7"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extLst>
      <p:ext uri="{BB962C8B-B14F-4D97-AF65-F5344CB8AC3E}">
        <p14:creationId xmlns:p14="http://schemas.microsoft.com/office/powerpoint/2010/main" val="4196682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3"/>
          <p:cNvSpPr>
            <a:spLocks noGrp="1"/>
          </p:cNvSpPr>
          <p:nvPr>
            <p:ph type="body" sz="quarter" idx="12" hasCustomPrompt="1"/>
          </p:nvPr>
        </p:nvSpPr>
        <p:spPr>
          <a:xfrm>
            <a:off x="1055878" y="1753024"/>
            <a:ext cx="10170960" cy="4335659"/>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a:solidFill>
                  <a:srgbClr val="00214E"/>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Body Arial Regular corps 24 pts</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Aperum</a:t>
            </a:r>
            <a:r>
              <a:rPr lang="fr-BE" dirty="0"/>
              <a:t> </a:t>
            </a:r>
            <a:r>
              <a:rPr lang="fr-BE" dirty="0" err="1"/>
              <a:t>rero</a:t>
            </a:r>
            <a:r>
              <a:rPr lang="fr-BE" dirty="0"/>
              <a:t> con </a:t>
            </a:r>
            <a:r>
              <a:rPr lang="fr-BE" dirty="0" err="1"/>
              <a:t>pedi</a:t>
            </a:r>
            <a:r>
              <a:rPr lang="fr-BE" dirty="0"/>
              <a:t> </a:t>
            </a:r>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voloren</a:t>
            </a:r>
            <a:r>
              <a:rPr lang="fr-BE" dirty="0"/>
              <a:t> </a:t>
            </a:r>
            <a:r>
              <a:rPr lang="fr-BE" dirty="0" err="1"/>
              <a:t>imaionsequi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Untoria</a:t>
            </a:r>
            <a:r>
              <a:rPr lang="fr-BE" dirty="0"/>
              <a:t> </a:t>
            </a:r>
            <a:r>
              <a:rPr lang="fr-BE" dirty="0" err="1"/>
              <a:t>eremquo</a:t>
            </a:r>
            <a:r>
              <a:rPr lang="fr-BE" dirty="0"/>
              <a:t> </a:t>
            </a:r>
            <a:r>
              <a:rPr lang="fr-BE" dirty="0" err="1"/>
              <a:t>ssimi</a:t>
            </a:r>
            <a:r>
              <a:rPr lang="fr-BE" dirty="0"/>
              <a:t>, </a:t>
            </a:r>
            <a:r>
              <a:rPr lang="fr-BE" dirty="0" err="1"/>
              <a:t>consequ</a:t>
            </a:r>
            <a:r>
              <a:rPr lang="fr-BE" dirty="0"/>
              <a:t> </a:t>
            </a:r>
            <a:r>
              <a:rPr lang="fr-BE" dirty="0" err="1"/>
              <a:t>aspiderum</a:t>
            </a:r>
            <a:r>
              <a:rPr lang="fr-BE" dirty="0"/>
              <a:t> </a:t>
            </a:r>
            <a:r>
              <a:rPr lang="fr-BE" dirty="0" err="1"/>
              <a:t>facipsunt</a:t>
            </a:r>
            <a:r>
              <a:rPr lang="fr-BE" dirty="0"/>
              <a:t> </a:t>
            </a:r>
            <a:r>
              <a:rPr lang="fr-BE" dirty="0" err="1"/>
              <a:t>fuga</a:t>
            </a:r>
            <a:r>
              <a:rPr lang="fr-BE" dirty="0"/>
              <a:t>. </a:t>
            </a:r>
            <a:r>
              <a:rPr lang="fr-BE" dirty="0" err="1"/>
              <a:t>Bero</a:t>
            </a:r>
            <a:r>
              <a:rPr lang="fr-BE" dirty="0"/>
              <a:t> ide </a:t>
            </a:r>
            <a:r>
              <a:rPr lang="fr-BE" dirty="0" err="1"/>
              <a:t>porepera</a:t>
            </a:r>
            <a:r>
              <a:rPr lang="fr-BE" dirty="0"/>
              <a:t> </a:t>
            </a:r>
            <a:r>
              <a:rPr lang="fr-BE" dirty="0" err="1"/>
              <a:t>quam</a:t>
            </a:r>
            <a:r>
              <a:rPr lang="fr-BE" dirty="0"/>
              <a:t> </a:t>
            </a:r>
            <a:r>
              <a:rPr lang="fr-BE" dirty="0" err="1"/>
              <a:t>doluptur</a:t>
            </a:r>
            <a:r>
              <a:rPr lang="fr-BE" dirty="0"/>
              <a:t>?</a:t>
            </a:r>
          </a:p>
          <a:p>
            <a:pPr lvl="0"/>
            <a:endParaRPr lang="fr-BE" dirty="0"/>
          </a:p>
        </p:txBody>
      </p:sp>
      <p:sp>
        <p:nvSpPr>
          <p:cNvPr id="10" name="Espace réservé du texte 19"/>
          <p:cNvSpPr>
            <a:spLocks noGrp="1"/>
          </p:cNvSpPr>
          <p:nvPr>
            <p:ph type="body" sz="quarter" idx="10" hasCustomPrompt="1"/>
          </p:nvPr>
        </p:nvSpPr>
        <p:spPr>
          <a:xfrm>
            <a:off x="6978688"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1" name="Espace réservé du texte 21"/>
          <p:cNvSpPr>
            <a:spLocks noGrp="1"/>
          </p:cNvSpPr>
          <p:nvPr>
            <p:ph type="body" sz="quarter" idx="11" hasCustomPrompt="1"/>
          </p:nvPr>
        </p:nvSpPr>
        <p:spPr>
          <a:xfrm>
            <a:off x="11119148"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5.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6.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7.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8.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3.jp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7196424"/>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010325"/>
      </p:ext>
    </p:extLst>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89398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6984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634017"/>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711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38196"/>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148933"/>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742298"/>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904450"/>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87286"/>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749616"/>
      </p:ext>
    </p:extLst>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624103"/>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602571"/>
      </p:ext>
    </p:extLst>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67882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347809"/>
      </p:ext>
    </p:extLst>
  </p:cSld>
  <p:clrMap bg1="lt1" tx1="dk1" bg2="lt2" tx2="dk2" accent1="accent1" accent2="accent2" accent3="accent3" accent4="accent4" accent5="accent5" accent6="accent6" hlink="hlink" folHlink="folHlink"/>
  <p:sldLayoutIdLst>
    <p:sldLayoutId id="2147483663" r:id="rId1"/>
    <p:sldLayoutId id="214748369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6419"/>
      </p:ext>
    </p:extLst>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696103"/>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4" descr="Grave of a God-Fearer Prepared by the Brothers (II CE)">
            <a:extLst>
              <a:ext uri="{FF2B5EF4-FFF2-40B4-BE49-F238E27FC236}">
                <a16:creationId xmlns:a16="http://schemas.microsoft.com/office/drawing/2014/main" id="{9F49252D-8A18-E0C6-ABA1-F9912E151E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846" r="4944" b="37966"/>
          <a:stretch>
            <a:fillRect/>
          </a:stretch>
        </p:blipFill>
        <p:spPr bwMode="auto">
          <a:xfrm>
            <a:off x="4187372" y="92413"/>
            <a:ext cx="7898612" cy="6673174"/>
          </a:xfrm>
          <a:custGeom>
            <a:avLst/>
            <a:gdLst/>
            <a:ahLst/>
            <a:cxnLst/>
            <a:rect l="l" t="t" r="r" b="b"/>
            <a:pathLst>
              <a:path w="12192000" h="6858000">
                <a:moveTo>
                  <a:pt x="0" y="0"/>
                </a:moveTo>
                <a:lnTo>
                  <a:pt x="12192000" y="0"/>
                </a:lnTo>
                <a:lnTo>
                  <a:pt x="12192000"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63737881-458F-40AD-B72B-B57D267DC4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sp>
          <p:nvSpPr>
            <p:cNvPr id="9" name="Freeform: Shape 8">
              <a:extLst>
                <a:ext uri="{FF2B5EF4-FFF2-40B4-BE49-F238E27FC236}">
                  <a16:creationId xmlns:a16="http://schemas.microsoft.com/office/drawing/2014/main" id="{C2967126-346F-41EA-982D-63D8EBB60D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 name="Group 9">
              <a:extLst>
                <a:ext uri="{FF2B5EF4-FFF2-40B4-BE49-F238E27FC236}">
                  <a16:creationId xmlns:a16="http://schemas.microsoft.com/office/drawing/2014/main" id="{1BCD9601-1F44-4E40-998C-1B256DAE946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1" name="Group 10">
                <a:extLst>
                  <a:ext uri="{FF2B5EF4-FFF2-40B4-BE49-F238E27FC236}">
                    <a16:creationId xmlns:a16="http://schemas.microsoft.com/office/drawing/2014/main" id="{1A1CA4E9-12FA-47EB-8471-25E8D55152C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5" name="Freeform: Shape 14">
                  <a:extLst>
                    <a:ext uri="{FF2B5EF4-FFF2-40B4-BE49-F238E27FC236}">
                      <a16:creationId xmlns:a16="http://schemas.microsoft.com/office/drawing/2014/main" id="{E13A9BF0-334C-4457-A635-9CA4877EA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FF05821A-8598-44E4-A18C-538D5331E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2" name="Group 11">
                <a:extLst>
                  <a:ext uri="{FF2B5EF4-FFF2-40B4-BE49-F238E27FC236}">
                    <a16:creationId xmlns:a16="http://schemas.microsoft.com/office/drawing/2014/main" id="{8A4ECC81-E17F-4F87-9A0B-398363A864A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3">
                  <a:alphaModFix amt="57000"/>
                </a:blip>
                <a:tile tx="0" ty="0" sx="100000" sy="100000" flip="none" algn="tl"/>
              </a:blipFill>
              <a:effectLst/>
            </p:grpSpPr>
            <p:sp>
              <p:nvSpPr>
                <p:cNvPr id="13" name="Freeform: Shape 12">
                  <a:extLst>
                    <a:ext uri="{FF2B5EF4-FFF2-40B4-BE49-F238E27FC236}">
                      <a16:creationId xmlns:a16="http://schemas.microsoft.com/office/drawing/2014/main" id="{1FBBD7D8-A895-40D0-A53D-DEDF495B2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A602493-BC70-48CF-BDBA-88A866227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6" name="Tekstvak 5">
            <a:extLst>
              <a:ext uri="{FF2B5EF4-FFF2-40B4-BE49-F238E27FC236}">
                <a16:creationId xmlns:a16="http://schemas.microsoft.com/office/drawing/2014/main" id="{D6EE01C2-40BB-8A73-C478-EB9D86FB71B5}"/>
              </a:ext>
            </a:extLst>
          </p:cNvPr>
          <p:cNvSpPr txBox="1"/>
          <p:nvPr/>
        </p:nvSpPr>
        <p:spPr>
          <a:xfrm>
            <a:off x="297272" y="2093844"/>
            <a:ext cx="3649818" cy="4570482"/>
          </a:xfrm>
          <a:prstGeom prst="rect">
            <a:avLst/>
          </a:prstGeom>
          <a:noFill/>
        </p:spPr>
        <p:txBody>
          <a:bodyPr wrap="square" rtlCol="0">
            <a:spAutoFit/>
          </a:bodyPr>
          <a:lstStyle/>
          <a:p>
            <a:pPr algn="ctr"/>
            <a:r>
              <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When Virtue Becomes a Name</a:t>
            </a:r>
          </a:p>
          <a:p>
            <a:pPr algn="ctr"/>
            <a:endParaRPr lang="nl-BE" sz="2400"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p>
            <a:pPr algn="ctr"/>
            <a:r>
              <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θεοσέβεια and Women’s Agency in Greek Inscripitions</a:t>
            </a:r>
          </a:p>
          <a:p>
            <a:pPr algn="ctr"/>
            <a:endPar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p>
            <a:pPr algn="ctr"/>
            <a:endPar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p>
            <a:pPr algn="ctr"/>
            <a:endPar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p>
            <a:pPr algn="ctr"/>
            <a:endParaRPr lang="nl-BE" sz="2400" b="1"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p>
            <a:pPr algn="ctr"/>
            <a:r>
              <a:rPr lang="nl-BE" sz="1100" dirty="0">
                <a:solidFill>
                  <a:schemeClr val="bg1"/>
                </a:solidFill>
                <a:latin typeface="SBL BibLit" panose="02000000000000000000" pitchFamily="2" charset="-79"/>
                <a:ea typeface="SBL BibLit" panose="02000000000000000000" pitchFamily="2" charset="-79"/>
                <a:cs typeface="SBL BibLit" panose="02000000000000000000" pitchFamily="2" charset="-79"/>
              </a:rPr>
              <a:t>Ellen De Doncker, UCLouvain, Chargée de recherche F.R.S.-FNRS</a:t>
            </a:r>
          </a:p>
          <a:p>
            <a:pPr algn="ctr"/>
            <a:r>
              <a:rPr lang="nl-BE" sz="1100" dirty="0">
                <a:solidFill>
                  <a:schemeClr val="bg1"/>
                </a:solidFill>
                <a:latin typeface="SBL BibLit" panose="02000000000000000000" pitchFamily="2" charset="-79"/>
                <a:ea typeface="SBL BibLit" panose="02000000000000000000" pitchFamily="2" charset="-79"/>
                <a:cs typeface="SBL BibLit" panose="02000000000000000000" pitchFamily="2" charset="-79"/>
              </a:rPr>
              <a:t>EuARe, Rome, July 2026</a:t>
            </a:r>
          </a:p>
          <a:p>
            <a:endParaRPr lang="nl-BE" dirty="0">
              <a:solidFill>
                <a:schemeClr val="bg1"/>
              </a:solidFill>
              <a:latin typeface="Brill" panose="020F0602050406030203" pitchFamily="34" charset="0"/>
            </a:endParaRPr>
          </a:p>
        </p:txBody>
      </p:sp>
    </p:spTree>
    <p:extLst>
      <p:ext uri="{BB962C8B-B14F-4D97-AF65-F5344CB8AC3E}">
        <p14:creationId xmlns:p14="http://schemas.microsoft.com/office/powerpoint/2010/main" val="2395289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98C5CD64-6C02-3D9A-939A-D78BB8868D96}"/>
              </a:ext>
            </a:extLst>
          </p:cNvPr>
          <p:cNvSpPr>
            <a:spLocks noGrp="1"/>
          </p:cNvSpPr>
          <p:nvPr>
            <p:ph type="body" sz="quarter" idx="11"/>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2. Ambiguity</a:t>
            </a:r>
          </a:p>
          <a:p>
            <a:endParaRPr lang="nl-BE" dirty="0"/>
          </a:p>
        </p:txBody>
      </p:sp>
    </p:spTree>
    <p:extLst>
      <p:ext uri="{BB962C8B-B14F-4D97-AF65-F5344CB8AC3E}">
        <p14:creationId xmlns:p14="http://schemas.microsoft.com/office/powerpoint/2010/main" val="199058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87DA0123-7888-52B0-F7EF-57084D146203}"/>
              </a:ext>
            </a:extLst>
          </p:cNvPr>
          <p:cNvPicPr>
            <a:picLocks noChangeAspect="1"/>
          </p:cNvPicPr>
          <p:nvPr/>
        </p:nvPicPr>
        <p:blipFill>
          <a:blip r:embed="rId2"/>
          <a:stretch>
            <a:fillRect/>
          </a:stretch>
        </p:blipFill>
        <p:spPr>
          <a:xfrm>
            <a:off x="8497446" y="1123528"/>
            <a:ext cx="3050678" cy="4604800"/>
          </a:xfrm>
          <a:prstGeom prst="rect">
            <a:avLst/>
          </a:prstGeom>
        </p:spPr>
      </p:pic>
      <p:cxnSp>
        <p:nvCxnSpPr>
          <p:cNvPr id="11" name="Straight Connector 10">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 name="Afbeelding 4">
            <a:extLst>
              <a:ext uri="{FF2B5EF4-FFF2-40B4-BE49-F238E27FC236}">
                <a16:creationId xmlns:a16="http://schemas.microsoft.com/office/drawing/2014/main" id="{9341C53B-0165-C66E-3DBD-B53C1D627021}"/>
              </a:ext>
            </a:extLst>
          </p:cNvPr>
          <p:cNvPicPr>
            <a:picLocks noChangeAspect="1"/>
          </p:cNvPicPr>
          <p:nvPr/>
        </p:nvPicPr>
        <p:blipFill>
          <a:blip r:embed="rId3"/>
          <a:stretch>
            <a:fillRect/>
          </a:stretch>
        </p:blipFill>
        <p:spPr>
          <a:xfrm>
            <a:off x="454017" y="1123528"/>
            <a:ext cx="3142775" cy="4604800"/>
          </a:xfrm>
          <a:prstGeom prst="rect">
            <a:avLst/>
          </a:prstGeom>
        </p:spPr>
      </p:pic>
      <p:cxnSp>
        <p:nvCxnSpPr>
          <p:cNvPr id="13" name="Straight Connector 12">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 name="Afbeelding 5" descr="Revisiting the God-fearer Thesis in the Development of Early Christianity:  : The Library of New Testament Studies Thomas A. Robinson T&amp;T Clark -  Bloomsbury">
            <a:extLst>
              <a:ext uri="{FF2B5EF4-FFF2-40B4-BE49-F238E27FC236}">
                <a16:creationId xmlns:a16="http://schemas.microsoft.com/office/drawing/2014/main" id="{DE3D334D-389A-CD42-67A3-027F0F778E32}"/>
              </a:ext>
            </a:extLst>
          </p:cNvPr>
          <p:cNvPicPr>
            <a:picLocks noChangeAspect="1"/>
          </p:cNvPicPr>
          <p:nvPr/>
        </p:nvPicPr>
        <p:blipFill>
          <a:blip r:embed="rId4"/>
          <a:stretch>
            <a:fillRect/>
          </a:stretch>
        </p:blipFill>
        <p:spPr>
          <a:xfrm>
            <a:off x="4543908" y="1123528"/>
            <a:ext cx="3073704" cy="4604800"/>
          </a:xfrm>
          <a:prstGeom prst="rect">
            <a:avLst/>
          </a:prstGeom>
        </p:spPr>
      </p:pic>
      <p:sp>
        <p:nvSpPr>
          <p:cNvPr id="7" name="Tekstvak 6">
            <a:extLst>
              <a:ext uri="{FF2B5EF4-FFF2-40B4-BE49-F238E27FC236}">
                <a16:creationId xmlns:a16="http://schemas.microsoft.com/office/drawing/2014/main" id="{BC58B6A5-A433-2E98-2A9F-8982B9882F73}"/>
              </a:ext>
            </a:extLst>
          </p:cNvPr>
          <p:cNvSpPr txBox="1"/>
          <p:nvPr/>
        </p:nvSpPr>
        <p:spPr>
          <a:xfrm>
            <a:off x="1768814" y="6206247"/>
            <a:ext cx="1556425" cy="369332"/>
          </a:xfrm>
          <a:prstGeom prst="rect">
            <a:avLst/>
          </a:prstGeom>
          <a:noFill/>
        </p:spPr>
        <p:txBody>
          <a:bodyPr wrap="square" rtlCol="0">
            <a:spAutoFit/>
          </a:bodyPr>
          <a:lstStyle/>
          <a:p>
            <a:r>
              <a:rPr lang="nl-BE" dirty="0"/>
              <a:t>1998</a:t>
            </a:r>
          </a:p>
        </p:txBody>
      </p:sp>
      <p:sp>
        <p:nvSpPr>
          <p:cNvPr id="8" name="Tekstvak 7">
            <a:extLst>
              <a:ext uri="{FF2B5EF4-FFF2-40B4-BE49-F238E27FC236}">
                <a16:creationId xmlns:a16="http://schemas.microsoft.com/office/drawing/2014/main" id="{8A1C5D09-CBDD-FB6F-0AE4-C42013174435}"/>
              </a:ext>
            </a:extLst>
          </p:cNvPr>
          <p:cNvSpPr txBox="1"/>
          <p:nvPr/>
        </p:nvSpPr>
        <p:spPr>
          <a:xfrm>
            <a:off x="5813088" y="6225703"/>
            <a:ext cx="1556425" cy="369332"/>
          </a:xfrm>
          <a:prstGeom prst="rect">
            <a:avLst/>
          </a:prstGeom>
          <a:noFill/>
        </p:spPr>
        <p:txBody>
          <a:bodyPr wrap="square" rtlCol="0">
            <a:spAutoFit/>
          </a:bodyPr>
          <a:lstStyle/>
          <a:p>
            <a:r>
              <a:rPr lang="nl-BE" dirty="0"/>
              <a:t>2025</a:t>
            </a:r>
          </a:p>
        </p:txBody>
      </p:sp>
      <p:sp>
        <p:nvSpPr>
          <p:cNvPr id="9" name="Tekstvak 8">
            <a:extLst>
              <a:ext uri="{FF2B5EF4-FFF2-40B4-BE49-F238E27FC236}">
                <a16:creationId xmlns:a16="http://schemas.microsoft.com/office/drawing/2014/main" id="{6DE06F9F-8E7B-07EE-5465-825A7B0D1E71}"/>
              </a:ext>
            </a:extLst>
          </p:cNvPr>
          <p:cNvSpPr txBox="1"/>
          <p:nvPr/>
        </p:nvSpPr>
        <p:spPr>
          <a:xfrm>
            <a:off x="9857362" y="6206247"/>
            <a:ext cx="1556425" cy="369332"/>
          </a:xfrm>
          <a:prstGeom prst="rect">
            <a:avLst/>
          </a:prstGeom>
          <a:noFill/>
        </p:spPr>
        <p:txBody>
          <a:bodyPr wrap="square" rtlCol="0">
            <a:spAutoFit/>
          </a:bodyPr>
          <a:lstStyle/>
          <a:p>
            <a:r>
              <a:rPr lang="nl-BE" dirty="0"/>
              <a:t>2026</a:t>
            </a:r>
          </a:p>
        </p:txBody>
      </p:sp>
    </p:spTree>
    <p:extLst>
      <p:ext uri="{BB962C8B-B14F-4D97-AF65-F5344CB8AC3E}">
        <p14:creationId xmlns:p14="http://schemas.microsoft.com/office/powerpoint/2010/main" val="2355674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6639FEB6-31A7-B71B-5D54-C5A08C2D867F}"/>
              </a:ext>
            </a:extLst>
          </p:cNvPr>
          <p:cNvSpPr>
            <a:spLocks noGrp="1"/>
          </p:cNvSpPr>
          <p:nvPr>
            <p:ph type="body" sz="quarter" idx="13"/>
          </p:nvPr>
        </p:nvSpPr>
        <p:spPr>
          <a:xfrm>
            <a:off x="606865" y="348116"/>
            <a:ext cx="8442542"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2. Ambiguity</a:t>
            </a:r>
          </a:p>
        </p:txBody>
      </p:sp>
      <p:sp>
        <p:nvSpPr>
          <p:cNvPr id="3" name="Tijdelijke aanduiding voor tekst 2">
            <a:extLst>
              <a:ext uri="{FF2B5EF4-FFF2-40B4-BE49-F238E27FC236}">
                <a16:creationId xmlns:a16="http://schemas.microsoft.com/office/drawing/2014/main" id="{DBCF0870-855D-97EE-665E-A5007541A63C}"/>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5C9927C3-FBEA-A80E-2B2E-AA1BD687A600}"/>
              </a:ext>
            </a:extLst>
          </p:cNvPr>
          <p:cNvSpPr>
            <a:spLocks noGrp="1"/>
          </p:cNvSpPr>
          <p:nvPr>
            <p:ph type="body" sz="quarter" idx="11"/>
          </p:nvPr>
        </p:nvSpPr>
        <p:spPr/>
        <p:txBody>
          <a:bodyPr/>
          <a:lstStyle/>
          <a:p>
            <a:endParaRPr lang="nl-BE"/>
          </a:p>
        </p:txBody>
      </p:sp>
      <p:sp>
        <p:nvSpPr>
          <p:cNvPr id="5" name="Tekstvak 4">
            <a:extLst>
              <a:ext uri="{FF2B5EF4-FFF2-40B4-BE49-F238E27FC236}">
                <a16:creationId xmlns:a16="http://schemas.microsoft.com/office/drawing/2014/main" id="{29388B91-5309-7B9C-C40D-7C059C87A36E}"/>
              </a:ext>
            </a:extLst>
          </p:cNvPr>
          <p:cNvSpPr txBox="1"/>
          <p:nvPr/>
        </p:nvSpPr>
        <p:spPr>
          <a:xfrm>
            <a:off x="806812" y="1876097"/>
            <a:ext cx="10421006" cy="2677656"/>
          </a:xfrm>
          <a:prstGeom prst="rect">
            <a:avLst/>
          </a:prstGeom>
          <a:noFill/>
        </p:spPr>
        <p:txBody>
          <a:bodyPr wrap="square" rtlCol="0">
            <a:spAutoFit/>
          </a:bodyPr>
          <a:lstStyle/>
          <a:p>
            <a:pPr marL="285750" indent="-285750">
              <a:buFont typeface="Arial" panose="020B0604020202020204" pitchFamily="34" charset="0"/>
              <a:buChar char="•"/>
            </a:pPr>
            <a:r>
              <a:rPr lang="nl-BE" sz="2400" dirty="0">
                <a:latin typeface="Brill" panose="020F0602050406030203" pitchFamily="34" charset="0"/>
              </a:rPr>
              <a:t>“God-fearer” (</a:t>
            </a:r>
            <a:r>
              <a:rPr lang="el-GR" sz="2400" dirty="0">
                <a:latin typeface="Brill" panose="020F0602050406030203" pitchFamily="34" charset="0"/>
              </a:rPr>
              <a:t>θεοσεβής)</a:t>
            </a:r>
          </a:p>
          <a:p>
            <a:pPr marL="800100" lvl="1" indent="-342900">
              <a:buFont typeface="Courier New" panose="02070309020205020404" pitchFamily="49" charset="0"/>
              <a:buChar char="o"/>
            </a:pPr>
            <a:r>
              <a:rPr lang="nl-BE" sz="2400" dirty="0">
                <a:latin typeface="Brill" panose="020F0602050406030203" pitchFamily="34" charset="0"/>
              </a:rPr>
              <a:t>Often understood as non-Jews associated with Jewish communities, attracted to Jewish monotheism, ethics, or worship, without becoming full proselytes.</a:t>
            </a:r>
          </a:p>
          <a:p>
            <a:pPr marL="800100" lvl="1" indent="-342900">
              <a:buFont typeface="Courier New" panose="02070309020205020404" pitchFamily="49" charset="0"/>
              <a:buChar char="o"/>
            </a:pPr>
            <a:r>
              <a:rPr lang="nl-BE" sz="2400" dirty="0">
                <a:latin typeface="Brill" panose="020F0602050406030203" pitchFamily="34" charset="0"/>
              </a:rPr>
              <a:t>This interpretation may reflect an imposed narrative.</a:t>
            </a:r>
          </a:p>
          <a:p>
            <a:pPr marL="285750" indent="-285750">
              <a:buFont typeface="Arial" panose="020B0604020202020204" pitchFamily="34" charset="0"/>
              <a:buChar char="•"/>
            </a:pPr>
            <a:r>
              <a:rPr lang="nl-BE" sz="2400" dirty="0">
                <a:latin typeface="Brill" panose="020F0602050406030203" pitchFamily="34" charset="0"/>
              </a:rPr>
              <a:t>Key Question:</a:t>
            </a:r>
          </a:p>
          <a:p>
            <a:pPr marL="742950" lvl="1" indent="-285750">
              <a:buFont typeface="Arial" panose="020B0604020202020204" pitchFamily="34" charset="0"/>
              <a:buChar char="•"/>
            </a:pPr>
            <a:r>
              <a:rPr lang="nl-BE" sz="2400" dirty="0">
                <a:latin typeface="Brill" panose="020F0602050406030203" pitchFamily="34" charset="0"/>
              </a:rPr>
              <a:t>Is this intermediate identity a genuine ancient reality, or the product of a modern reading of an ancient vocabulary?</a:t>
            </a:r>
          </a:p>
        </p:txBody>
      </p:sp>
    </p:spTree>
    <p:extLst>
      <p:ext uri="{BB962C8B-B14F-4D97-AF65-F5344CB8AC3E}">
        <p14:creationId xmlns:p14="http://schemas.microsoft.com/office/powerpoint/2010/main" val="99775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9277B075-F056-9061-3EFE-89ABBA410AEC}"/>
              </a:ext>
            </a:extLst>
          </p:cNvPr>
          <p:cNvSpPr>
            <a:spLocks noGrp="1"/>
          </p:cNvSpPr>
          <p:nvPr>
            <p:ph type="body" sz="quarter" idx="13"/>
          </p:nvPr>
        </p:nvSpPr>
        <p:spPr>
          <a:xfrm>
            <a:off x="606865" y="348116"/>
            <a:ext cx="10791604" cy="431800"/>
          </a:xfrm>
        </p:spPr>
        <p:txBody>
          <a:bodyPr/>
          <a:lstStyle/>
          <a:p>
            <a:r>
              <a:rPr lang="nl-BE" sz="2400" dirty="0">
                <a:latin typeface="SBL BibLit" panose="02000000000000000000" pitchFamily="2" charset="-79"/>
                <a:ea typeface="SBL BibLit" panose="02000000000000000000" pitchFamily="2" charset="-79"/>
                <a:cs typeface="SBL BibLit" panose="02000000000000000000" pitchFamily="2" charset="-79"/>
              </a:rPr>
              <a:t>2. Ambiguity</a:t>
            </a:r>
          </a:p>
        </p:txBody>
      </p:sp>
      <p:sp>
        <p:nvSpPr>
          <p:cNvPr id="3" name="Tijdelijke aanduiding voor tekst 2">
            <a:extLst>
              <a:ext uri="{FF2B5EF4-FFF2-40B4-BE49-F238E27FC236}">
                <a16:creationId xmlns:a16="http://schemas.microsoft.com/office/drawing/2014/main" id="{E3D442DF-1F62-081C-5275-BBF227DA457E}"/>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824398B3-B0F0-C564-ED20-2EB5DB0F36B2}"/>
              </a:ext>
            </a:extLst>
          </p:cNvPr>
          <p:cNvSpPr>
            <a:spLocks noGrp="1"/>
          </p:cNvSpPr>
          <p:nvPr>
            <p:ph type="body" sz="quarter" idx="11"/>
          </p:nvPr>
        </p:nvSpPr>
        <p:spPr/>
        <p:txBody>
          <a:bodyPr/>
          <a:lstStyle/>
          <a:p>
            <a:endParaRPr lang="nl-BE"/>
          </a:p>
        </p:txBody>
      </p:sp>
      <p:sp>
        <p:nvSpPr>
          <p:cNvPr id="6" name="Draaiende pijl 5">
            <a:extLst>
              <a:ext uri="{FF2B5EF4-FFF2-40B4-BE49-F238E27FC236}">
                <a16:creationId xmlns:a16="http://schemas.microsoft.com/office/drawing/2014/main" id="{7C2C99A1-2026-F639-8DA2-977FAC1EB8C6}"/>
              </a:ext>
            </a:extLst>
          </p:cNvPr>
          <p:cNvSpPr/>
          <p:nvPr/>
        </p:nvSpPr>
        <p:spPr>
          <a:xfrm>
            <a:off x="3409552" y="1115266"/>
            <a:ext cx="5341364" cy="3476978"/>
          </a:xfrm>
          <a:prstGeom prst="circularArrow">
            <a:avLst>
              <a:gd name="adj1" fmla="val 11424"/>
              <a:gd name="adj2" fmla="val 1142319"/>
              <a:gd name="adj3" fmla="val 20911901"/>
              <a:gd name="adj4" fmla="val 10800000"/>
              <a:gd name="adj5" fmla="val 125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7" name="Draaiende pijl 6">
            <a:extLst>
              <a:ext uri="{FF2B5EF4-FFF2-40B4-BE49-F238E27FC236}">
                <a16:creationId xmlns:a16="http://schemas.microsoft.com/office/drawing/2014/main" id="{FE481074-DAFE-33F5-2404-9F9DC1DF7E63}"/>
              </a:ext>
            </a:extLst>
          </p:cNvPr>
          <p:cNvSpPr/>
          <p:nvPr/>
        </p:nvSpPr>
        <p:spPr>
          <a:xfrm rot="10800000">
            <a:off x="3487437" y="2405089"/>
            <a:ext cx="5341364" cy="3476978"/>
          </a:xfrm>
          <a:prstGeom prst="circularArrow">
            <a:avLst>
              <a:gd name="adj1" fmla="val 11424"/>
              <a:gd name="adj2" fmla="val 1142319"/>
              <a:gd name="adj3" fmla="val 20911901"/>
              <a:gd name="adj4" fmla="val 10800000"/>
              <a:gd name="adj5" fmla="val 125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8" name="Tekstvak 7">
            <a:extLst>
              <a:ext uri="{FF2B5EF4-FFF2-40B4-BE49-F238E27FC236}">
                <a16:creationId xmlns:a16="http://schemas.microsoft.com/office/drawing/2014/main" id="{4404E4B0-B00D-79CF-C101-B288483F077E}"/>
              </a:ext>
            </a:extLst>
          </p:cNvPr>
          <p:cNvSpPr txBox="1"/>
          <p:nvPr/>
        </p:nvSpPr>
        <p:spPr>
          <a:xfrm>
            <a:off x="3054233" y="3258523"/>
            <a:ext cx="2088444" cy="369332"/>
          </a:xfrm>
          <a:prstGeom prst="rect">
            <a:avLst/>
          </a:prstGeom>
          <a:noFill/>
        </p:spPr>
        <p:txBody>
          <a:bodyPr wrap="square" rtlCol="0">
            <a:spAutoFit/>
          </a:bodyPr>
          <a:lstStyle/>
          <a:p>
            <a:r>
              <a:rPr lang="nl-BE" dirty="0">
                <a:latin typeface="Garamond" panose="02020404030301010803" pitchFamily="18" charset="0"/>
              </a:rPr>
              <a:t>Evidence </a:t>
            </a:r>
          </a:p>
        </p:txBody>
      </p:sp>
      <p:sp>
        <p:nvSpPr>
          <p:cNvPr id="12" name="Tekstvak 11">
            <a:extLst>
              <a:ext uri="{FF2B5EF4-FFF2-40B4-BE49-F238E27FC236}">
                <a16:creationId xmlns:a16="http://schemas.microsoft.com/office/drawing/2014/main" id="{7BA3119B-7CA3-AF22-6C10-36A4BAD350FB}"/>
              </a:ext>
            </a:extLst>
          </p:cNvPr>
          <p:cNvSpPr txBox="1"/>
          <p:nvPr/>
        </p:nvSpPr>
        <p:spPr>
          <a:xfrm>
            <a:off x="7722460" y="3196599"/>
            <a:ext cx="2088444" cy="646331"/>
          </a:xfrm>
          <a:prstGeom prst="rect">
            <a:avLst/>
          </a:prstGeom>
          <a:noFill/>
        </p:spPr>
        <p:txBody>
          <a:bodyPr wrap="square" rtlCol="0">
            <a:spAutoFit/>
          </a:bodyPr>
          <a:lstStyle/>
          <a:p>
            <a:r>
              <a:rPr lang="nl-BE" dirty="0">
                <a:latin typeface="Garamond" panose="02020404030301010803" pitchFamily="18" charset="0"/>
              </a:rPr>
              <a:t>Theory about “godfearers”</a:t>
            </a:r>
          </a:p>
        </p:txBody>
      </p:sp>
    </p:spTree>
    <p:extLst>
      <p:ext uri="{BB962C8B-B14F-4D97-AF65-F5344CB8AC3E}">
        <p14:creationId xmlns:p14="http://schemas.microsoft.com/office/powerpoint/2010/main" val="3818272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E9D7E8E-999E-EC79-DFC1-C98693242A80}"/>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2. Ambiguity</a:t>
            </a:r>
          </a:p>
        </p:txBody>
      </p:sp>
      <p:sp>
        <p:nvSpPr>
          <p:cNvPr id="6" name="Tekstvak 5">
            <a:extLst>
              <a:ext uri="{FF2B5EF4-FFF2-40B4-BE49-F238E27FC236}">
                <a16:creationId xmlns:a16="http://schemas.microsoft.com/office/drawing/2014/main" id="{44C9E753-9EE2-5D7D-FE37-E8C95409EEAE}"/>
              </a:ext>
            </a:extLst>
          </p:cNvPr>
          <p:cNvSpPr txBox="1"/>
          <p:nvPr/>
        </p:nvSpPr>
        <p:spPr>
          <a:xfrm>
            <a:off x="462553" y="1172747"/>
            <a:ext cx="7209466" cy="3785652"/>
          </a:xfrm>
          <a:prstGeom prst="rect">
            <a:avLst/>
          </a:prstGeom>
          <a:noFill/>
        </p:spPr>
        <p:txBody>
          <a:bodyPr wrap="square">
            <a:spAutoFit/>
          </a:bodyPr>
          <a:lstStyle/>
          <a:p>
            <a:pPr marL="342900" indent="-342900">
              <a:buAutoNum type="arabicPeriod"/>
            </a:pPr>
            <a:r>
              <a:rPr lang="el-GR" sz="2000" b="1" dirty="0">
                <a:latin typeface="Brill" panose="020F0602050406030203" pitchFamily="34" charset="0"/>
              </a:rPr>
              <a:t>θεοσεβής </a:t>
            </a:r>
            <a:r>
              <a:rPr lang="nl-BE" sz="2000" b="1" dirty="0">
                <a:latin typeface="Brill" panose="020F0602050406030203" pitchFamily="34" charset="0"/>
              </a:rPr>
              <a:t>in ‘pagan’ contexts</a:t>
            </a:r>
          </a:p>
          <a:p>
            <a:pPr marL="457200" indent="-457200">
              <a:buAutoNum type="alphaLcParenR"/>
            </a:pPr>
            <a:r>
              <a:rPr lang="nl-BE" sz="2000" dirty="0">
                <a:latin typeface="Brill" panose="020F0602050406030203" pitchFamily="34" charset="0"/>
              </a:rPr>
              <a:t>Strabo, </a:t>
            </a:r>
            <a:r>
              <a:rPr lang="en-US" sz="2000" i="1" dirty="0" err="1">
                <a:latin typeface="Brill" panose="020F0602050406030203" pitchFamily="34" charset="0"/>
              </a:rPr>
              <a:t>Geogr</a:t>
            </a:r>
            <a:r>
              <a:rPr lang="nl-BE" sz="2000" dirty="0">
                <a:latin typeface="Brill" panose="020F0602050406030203" pitchFamily="34" charset="0"/>
              </a:rPr>
              <a:t>. 7.3.4 : piety? Behaviour (vegetarians, no women)? </a:t>
            </a:r>
          </a:p>
          <a:p>
            <a:endParaRPr lang="nl-BE" sz="2000" dirty="0">
              <a:latin typeface="Brill" panose="020F0602050406030203" pitchFamily="34" charset="0"/>
            </a:endParaRPr>
          </a:p>
          <a:p>
            <a:r>
              <a:rPr lang="nl-BE" sz="2000" b="1" dirty="0">
                <a:latin typeface="Brill" panose="020F0602050406030203" pitchFamily="34" charset="0"/>
              </a:rPr>
              <a:t>2. </a:t>
            </a:r>
            <a:r>
              <a:rPr lang="el-GR" sz="2000" b="1" dirty="0">
                <a:latin typeface="Brill" panose="020F0602050406030203" pitchFamily="34" charset="0"/>
              </a:rPr>
              <a:t>θεοσεβής </a:t>
            </a:r>
            <a:r>
              <a:rPr lang="nl-BE" sz="2000" b="1" dirty="0">
                <a:latin typeface="Brill" panose="020F0602050406030203" pitchFamily="34" charset="0"/>
              </a:rPr>
              <a:t>in indetermined contexts</a:t>
            </a:r>
          </a:p>
          <a:p>
            <a:pPr marL="457200" indent="-457200">
              <a:buAutoNum type="alphaLcParenR"/>
            </a:pPr>
            <a:r>
              <a:rPr lang="nl-BE" sz="2000" dirty="0">
                <a:latin typeface="Brill" panose="020F0602050406030203" pitchFamily="34" charset="0"/>
              </a:rPr>
              <a:t>Inscription “Marcus teusebes” in Jewish catacomb in Venosa</a:t>
            </a:r>
          </a:p>
          <a:p>
            <a:pPr marL="457200" indent="-457200">
              <a:buAutoNum type="alphaLcParenR"/>
            </a:pPr>
            <a:r>
              <a:rPr lang="nl-BE" sz="2000" dirty="0">
                <a:latin typeface="Brill" panose="020F0602050406030203" pitchFamily="34" charset="0"/>
              </a:rPr>
              <a:t>Manumission of Elpias (1st c. CE, Panticapaeum), </a:t>
            </a:r>
            <a:r>
              <a:rPr lang="nl-BE" sz="2000" i="1" dirty="0">
                <a:latin typeface="Brill" panose="020F0602050406030203" pitchFamily="34" charset="0"/>
              </a:rPr>
              <a:t>CIRB </a:t>
            </a:r>
            <a:r>
              <a:rPr lang="nl-BE" sz="2000" dirty="0">
                <a:latin typeface="Brill" panose="020F0602050406030203" pitchFamily="34" charset="0"/>
              </a:rPr>
              <a:t>71</a:t>
            </a:r>
          </a:p>
          <a:p>
            <a:pPr marL="914400" lvl="1" indent="-457200">
              <a:buFont typeface="Arial" panose="020B0604020202020204" pitchFamily="34" charset="0"/>
              <a:buChar char="•"/>
            </a:pPr>
            <a:r>
              <a:rPr lang="nl-BE" sz="2000" dirty="0">
                <a:latin typeface="Brill" panose="020F0602050406030203" pitchFamily="34" charset="0"/>
              </a:rPr>
              <a:t>Jews and godfearers as distinct groups? </a:t>
            </a:r>
          </a:p>
          <a:p>
            <a:pPr marL="914400" lvl="1" indent="-457200">
              <a:buFont typeface="Arial" panose="020B0604020202020204" pitchFamily="34" charset="0"/>
              <a:buChar char="•"/>
            </a:pPr>
            <a:r>
              <a:rPr lang="nl-BE" sz="2000" dirty="0">
                <a:latin typeface="Brill" panose="020F0602050406030203" pitchFamily="34" charset="0"/>
              </a:rPr>
              <a:t>Or hendiadys?</a:t>
            </a:r>
          </a:p>
          <a:p>
            <a:pPr marL="457200" indent="-457200">
              <a:buAutoNum type="alphaLcParenR"/>
            </a:pPr>
            <a:endParaRPr lang="nl-BE" sz="2000" dirty="0">
              <a:latin typeface="Brill" panose="020F0602050406030203" pitchFamily="34" charset="0"/>
            </a:endParaRPr>
          </a:p>
          <a:p>
            <a:r>
              <a:rPr lang="nl-BE" sz="2000" dirty="0">
                <a:latin typeface="Brill" panose="020F0602050406030203" pitchFamily="34" charset="0"/>
              </a:rPr>
              <a:t> </a:t>
            </a:r>
          </a:p>
          <a:p>
            <a:endParaRPr lang="nl-BE" sz="2000" dirty="0">
              <a:latin typeface="Brill" panose="020F0602050406030203" pitchFamily="34" charset="0"/>
            </a:endParaRPr>
          </a:p>
          <a:p>
            <a:endParaRPr lang="nl-BE" sz="2000" dirty="0">
              <a:latin typeface="Brill" panose="020F0602050406030203" pitchFamily="34" charset="0"/>
            </a:endParaRPr>
          </a:p>
        </p:txBody>
      </p:sp>
      <p:pic>
        <p:nvPicPr>
          <p:cNvPr id="14342" name="Picture 6" descr="Venosa - jewish heritage, history, synagogues, museums, areas and sites to  visit">
            <a:extLst>
              <a:ext uri="{FF2B5EF4-FFF2-40B4-BE49-F238E27FC236}">
                <a16:creationId xmlns:a16="http://schemas.microsoft.com/office/drawing/2014/main" id="{F3D9C384-AD3B-DDE7-25FB-CCF949789D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6" y="3737834"/>
            <a:ext cx="4202113" cy="3120166"/>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AAEF6F3A-76CE-768E-4566-040C6B5DE150}"/>
              </a:ext>
            </a:extLst>
          </p:cNvPr>
          <p:cNvPicPr>
            <a:picLocks noChangeAspect="1"/>
          </p:cNvPicPr>
          <p:nvPr/>
        </p:nvPicPr>
        <p:blipFill>
          <a:blip r:embed="rId3"/>
          <a:stretch>
            <a:fillRect/>
          </a:stretch>
        </p:blipFill>
        <p:spPr>
          <a:xfrm>
            <a:off x="9329530" y="-1"/>
            <a:ext cx="2862470" cy="3709761"/>
          </a:xfrm>
          <a:prstGeom prst="rect">
            <a:avLst/>
          </a:prstGeom>
        </p:spPr>
      </p:pic>
      <p:sp>
        <p:nvSpPr>
          <p:cNvPr id="7" name="Tekstvak 6">
            <a:extLst>
              <a:ext uri="{FF2B5EF4-FFF2-40B4-BE49-F238E27FC236}">
                <a16:creationId xmlns:a16="http://schemas.microsoft.com/office/drawing/2014/main" id="{46B9A9F3-19C5-AF41-6665-A02A4BEF6ABC}"/>
              </a:ext>
            </a:extLst>
          </p:cNvPr>
          <p:cNvSpPr txBox="1"/>
          <p:nvPr/>
        </p:nvSpPr>
        <p:spPr>
          <a:xfrm>
            <a:off x="4426227" y="3737834"/>
            <a:ext cx="7765773" cy="2554545"/>
          </a:xfrm>
          <a:prstGeom prst="rect">
            <a:avLst/>
          </a:prstGeom>
          <a:noFill/>
        </p:spPr>
        <p:txBody>
          <a:bodyPr wrap="square" rtlCol="0">
            <a:spAutoFit/>
          </a:bodyPr>
          <a:lstStyle/>
          <a:p>
            <a:pPr fontAlgn="base"/>
            <a:r>
              <a:rPr lang="nl-BE" sz="1600" dirty="0">
                <a:latin typeface="SBL BibLit" panose="02000000000000000000" pitchFamily="2" charset="-79"/>
                <a:ea typeface="SBL BibLit" panose="02000000000000000000" pitchFamily="2" charset="-79"/>
                <a:cs typeface="SBL BibLit" panose="02000000000000000000" pitchFamily="2" charset="-79"/>
              </a:rPr>
              <a:t>(</a:t>
            </a:r>
            <a:r>
              <a:rPr lang="nl-BE" sz="1600" i="1" dirty="0">
                <a:latin typeface="SBL BibLit" panose="02000000000000000000" pitchFamily="2" charset="-79"/>
                <a:ea typeface="SBL BibLit" panose="02000000000000000000" pitchFamily="2" charset="-79"/>
                <a:cs typeface="SBL BibLit" panose="02000000000000000000" pitchFamily="2" charset="-79"/>
              </a:rPr>
              <a:t>first line largely illegible</a:t>
            </a:r>
            <a:r>
              <a:rPr lang="nl-BE" sz="1600" dirty="0">
                <a:latin typeface="SBL BibLit" panose="02000000000000000000" pitchFamily="2" charset="-79"/>
                <a:ea typeface="SBL BibLit" panose="02000000000000000000" pitchFamily="2" charset="-79"/>
                <a:cs typeface="SBL BibLit" panose="02000000000000000000" pitchFamily="2" charset="-79"/>
              </a:rPr>
              <a:t>). . . set free my house-bred slave, Elpis (or: Elpias, a masculine name), in the prayer-house, so that (s)he is to be undisturbed and not subject to control by any heir, apart from attendance at the prayer-house, with the synagogue of the </a:t>
            </a:r>
            <a:r>
              <a:rPr lang="nl-BE" sz="1600" dirty="0">
                <a:solidFill>
                  <a:srgbClr val="0070C0"/>
                </a:solidFill>
                <a:latin typeface="SBL BibLit" panose="02000000000000000000" pitchFamily="2" charset="-79"/>
                <a:ea typeface="SBL BibLit" panose="02000000000000000000" pitchFamily="2" charset="-79"/>
                <a:cs typeface="SBL BibLit" panose="02000000000000000000" pitchFamily="2" charset="-79"/>
              </a:rPr>
              <a:t>Judeans and god-fearers </a:t>
            </a:r>
            <a:r>
              <a:rPr lang="nl-BE" sz="1600" dirty="0">
                <a:latin typeface="SBL BibLit" panose="02000000000000000000" pitchFamily="2" charset="-79"/>
                <a:ea typeface="SBL BibLit" panose="02000000000000000000" pitchFamily="2" charset="-79"/>
                <a:cs typeface="SBL BibLit" panose="02000000000000000000" pitchFamily="2" charset="-79"/>
              </a:rPr>
              <a:t>being designated joint guardians.</a:t>
            </a:r>
            <a:br>
              <a:rPr lang="nl-BE" sz="1600" dirty="0">
                <a:latin typeface="SBL BibLit" panose="02000000000000000000" pitchFamily="2" charset="-79"/>
                <a:ea typeface="SBL BibLit" panose="02000000000000000000" pitchFamily="2" charset="-79"/>
                <a:cs typeface="SBL BibLit" panose="02000000000000000000" pitchFamily="2" charset="-79"/>
              </a:rPr>
            </a:br>
            <a:br>
              <a:rPr lang="nl-BE" sz="1600" dirty="0">
                <a:latin typeface="SBL BibLit" panose="02000000000000000000" pitchFamily="2" charset="-79"/>
                <a:ea typeface="SBL BibLit" panose="02000000000000000000" pitchFamily="2" charset="-79"/>
                <a:cs typeface="SBL BibLit" panose="02000000000000000000" pitchFamily="2" charset="-79"/>
              </a:rPr>
            </a:br>
            <a:endParaRPr lang="nl-BE" sz="1600" dirty="0">
              <a:latin typeface="SBL BibLit" panose="02000000000000000000" pitchFamily="2" charset="-79"/>
              <a:ea typeface="SBL BibLit" panose="02000000000000000000" pitchFamily="2" charset="-79"/>
              <a:cs typeface="SBL BibLit" panose="02000000000000000000" pitchFamily="2" charset="-79"/>
            </a:endParaRPr>
          </a:p>
          <a:p>
            <a:pPr fontAlgn="base"/>
            <a:r>
              <a:rPr lang="nl-BE" sz="1600" dirty="0">
                <a:latin typeface="SBL BibLit" panose="02000000000000000000" pitchFamily="2" charset="-79"/>
                <a:ea typeface="SBL BibLit" panose="02000000000000000000" pitchFamily="2" charset="-79"/>
                <a:cs typeface="SBL BibLit" panose="02000000000000000000" pitchFamily="2" charset="-79"/>
              </a:rPr>
              <a:t>[— — —]κ̣α̣ | κου ἀφίημι ἐπὶ τῆς προσευ|χῆς Ἐλπία[ν — —]α[․]της θρεπτῆ̣[ς] {Ἐλπία{δ}α [ἐμ]α[υ]της θρεπτ[ὴν] (Bellen and IJO)} {Ἐλπία{ν} [ἐμ]α[υ]της θρεπτ[ὸν] (Levinskaya)} | ὅπως ἐστὶν ἀπαρενόχλητος || καὶ ἀνεπίληπτος ἀπὸ παντὸς | κληρονόμου χωρὶς τοῦ προσ|καρτερεῖν τῇ προσευχῇ ἐπι|τροπευούσης τῆς συναγω|γῆς </a:t>
            </a:r>
            <a:r>
              <a:rPr lang="nl-BE" sz="1600" dirty="0">
                <a:solidFill>
                  <a:srgbClr val="0070C0"/>
                </a:solidFill>
                <a:latin typeface="SBL BibLit" panose="02000000000000000000" pitchFamily="2" charset="-79"/>
                <a:ea typeface="SBL BibLit" panose="02000000000000000000" pitchFamily="2" charset="-79"/>
                <a:cs typeface="SBL BibLit" panose="02000000000000000000" pitchFamily="2" charset="-79"/>
              </a:rPr>
              <a:t>τῶν Ἰουδαίων καὶ θεὸν || σέβων</a:t>
            </a:r>
            <a:r>
              <a:rPr lang="nl-BE" sz="1600" dirty="0">
                <a:latin typeface="SBL BibLit" panose="02000000000000000000" pitchFamily="2" charset="-79"/>
                <a:ea typeface="SBL BibLit" panose="02000000000000000000" pitchFamily="2" charset="-79"/>
                <a:cs typeface="SBL BibLit" panose="02000000000000000000" pitchFamily="2" charset="-79"/>
              </a:rPr>
              <a:t>.</a:t>
            </a:r>
          </a:p>
        </p:txBody>
      </p:sp>
    </p:spTree>
    <p:extLst>
      <p:ext uri="{BB962C8B-B14F-4D97-AF65-F5344CB8AC3E}">
        <p14:creationId xmlns:p14="http://schemas.microsoft.com/office/powerpoint/2010/main" val="283590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E30154FD-EA39-C4D9-BA84-ABA5ED94E7E8}"/>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2. Ambiguity</a:t>
            </a:r>
          </a:p>
        </p:txBody>
      </p:sp>
      <p:sp>
        <p:nvSpPr>
          <p:cNvPr id="3" name="Tijdelijke aanduiding voor tekst 2">
            <a:extLst>
              <a:ext uri="{FF2B5EF4-FFF2-40B4-BE49-F238E27FC236}">
                <a16:creationId xmlns:a16="http://schemas.microsoft.com/office/drawing/2014/main" id="{A363A130-BAA7-4102-3966-CBD8CA094826}"/>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6077AE94-A75A-9AE2-33EA-8233C408C727}"/>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93EF9D13-AB04-C385-D6BF-22605E72DA20}"/>
              </a:ext>
            </a:extLst>
          </p:cNvPr>
          <p:cNvSpPr txBox="1"/>
          <p:nvPr/>
        </p:nvSpPr>
        <p:spPr>
          <a:xfrm>
            <a:off x="457200" y="1328121"/>
            <a:ext cx="11203273" cy="4893647"/>
          </a:xfrm>
          <a:prstGeom prst="rect">
            <a:avLst/>
          </a:prstGeom>
          <a:noFill/>
        </p:spPr>
        <p:txBody>
          <a:bodyPr wrap="square">
            <a:spAutoFit/>
          </a:bodyPr>
          <a:lstStyle/>
          <a:p>
            <a:pPr>
              <a:buNone/>
            </a:pPr>
            <a:r>
              <a:rPr lang="el-GR" sz="2400" dirty="0" err="1">
                <a:latin typeface="Brill" panose="020F0602050406030203" pitchFamily="34" charset="0"/>
              </a:rPr>
              <a:t>θεοσεβ</a:t>
            </a:r>
            <a:r>
              <a:rPr lang="fr-FR" sz="2400" dirty="0">
                <a:latin typeface="Brill" panose="020F0602050406030203" pitchFamily="34" charset="0"/>
              </a:rPr>
              <a:t>-</a:t>
            </a:r>
            <a:endParaRPr lang="nl-BE" sz="2400" dirty="0">
              <a:latin typeface="Brill" panose="020F0602050406030203" pitchFamily="34" charset="0"/>
            </a:endParaRPr>
          </a:p>
          <a:p>
            <a:pPr marL="342900" indent="-342900">
              <a:buFont typeface="Arial" panose="020B0604020202020204" pitchFamily="34" charset="0"/>
              <a:buChar char="•"/>
            </a:pPr>
            <a:r>
              <a:rPr lang="nl-BE" sz="2400" dirty="0">
                <a:latin typeface="Brill" panose="020F0602050406030203" pitchFamily="34" charset="0"/>
              </a:rPr>
              <a:t>The term does not allow us to identify a stable social group</a:t>
            </a:r>
          </a:p>
          <a:p>
            <a:pPr marL="342900" indent="-342900">
              <a:buFont typeface="Arial" panose="020B0604020202020204" pitchFamily="34" charset="0"/>
              <a:buChar char="•"/>
            </a:pPr>
            <a:r>
              <a:rPr lang="nl-BE" sz="2400" dirty="0">
                <a:latin typeface="Brill" panose="020F0602050406030203" pitchFamily="34" charset="0"/>
              </a:rPr>
              <a:t>Inscriptions show how “piety” was </a:t>
            </a:r>
            <a:r>
              <a:rPr lang="nl-BE" sz="2400" i="1" dirty="0">
                <a:latin typeface="Brill" panose="020F0602050406030203" pitchFamily="34" charset="0"/>
              </a:rPr>
              <a:t>expressed</a:t>
            </a:r>
            <a:r>
              <a:rPr lang="nl-BE" sz="2400" dirty="0">
                <a:latin typeface="Brill" panose="020F0602050406030203" pitchFamily="34" charset="0"/>
              </a:rPr>
              <a:t> in antiquity</a:t>
            </a:r>
          </a:p>
          <a:p>
            <a:pPr marL="342900" indent="-342900">
              <a:buFont typeface="Arial" panose="020B0604020202020204" pitchFamily="34" charset="0"/>
              <a:buChar char="•"/>
            </a:pPr>
            <a:r>
              <a:rPr lang="el-GR" sz="2400" dirty="0">
                <a:latin typeface="Brill" panose="020F0602050406030203" pitchFamily="34" charset="0"/>
              </a:rPr>
              <a:t>θεοσεβής </a:t>
            </a:r>
            <a:r>
              <a:rPr lang="nl-BE" sz="2400" dirty="0">
                <a:latin typeface="Brill" panose="020F0602050406030203" pitchFamily="34" charset="0"/>
              </a:rPr>
              <a:t>functioned less as an identity marker than as a means of religious positioning</a:t>
            </a:r>
          </a:p>
          <a:p>
            <a:pPr marL="342900" indent="-342900">
              <a:buFont typeface="Arial" panose="020B0604020202020204" pitchFamily="34" charset="0"/>
              <a:buChar char="•"/>
            </a:pPr>
            <a:r>
              <a:rPr lang="nl-BE" sz="2400" dirty="0">
                <a:latin typeface="Brill" panose="020F0602050406030203" pitchFamily="34" charset="0"/>
              </a:rPr>
              <a:t>Its ambiguity was precisely what made it effective</a:t>
            </a:r>
          </a:p>
          <a:p>
            <a:pPr marL="342900" indent="-342900">
              <a:buFont typeface="Arial" panose="020B0604020202020204" pitchFamily="34" charset="0"/>
              <a:buChar char="•"/>
            </a:pPr>
            <a:endParaRPr lang="nl-BE" sz="2400" dirty="0">
              <a:latin typeface="Brill" panose="020F0602050406030203" pitchFamily="34" charset="0"/>
            </a:endParaRPr>
          </a:p>
          <a:p>
            <a:r>
              <a:rPr lang="nl-BE" sz="2400" dirty="0">
                <a:latin typeface="Brill" panose="020F0602050406030203" pitchFamily="34" charset="0"/>
              </a:rPr>
              <a:t>“piety”</a:t>
            </a:r>
          </a:p>
          <a:p>
            <a:pPr marL="342900" indent="-342900">
              <a:buFont typeface="Arial" panose="020B0604020202020204" pitchFamily="34" charset="0"/>
              <a:buChar char="•"/>
            </a:pPr>
            <a:r>
              <a:rPr lang="nl-BE" sz="2400" dirty="0">
                <a:latin typeface="Brill" panose="020F0602050406030203" pitchFamily="34" charset="0"/>
              </a:rPr>
              <a:t>Abstract virtue?</a:t>
            </a:r>
          </a:p>
          <a:p>
            <a:pPr marL="342900" indent="-342900">
              <a:buFont typeface="Arial" panose="020B0604020202020204" pitchFamily="34" charset="0"/>
              <a:buChar char="•"/>
            </a:pPr>
            <a:r>
              <a:rPr lang="nl-BE" sz="2400" dirty="0">
                <a:latin typeface="Brill" panose="020F0602050406030203" pitchFamily="34" charset="0"/>
              </a:rPr>
              <a:t>No! Agency is central!</a:t>
            </a:r>
          </a:p>
          <a:p>
            <a:pPr marL="800100" lvl="1" indent="-342900">
              <a:buFont typeface="Arial" panose="020B0604020202020204" pitchFamily="34" charset="0"/>
              <a:buChar char="•"/>
            </a:pPr>
            <a:r>
              <a:rPr lang="nl-BE" sz="2400" dirty="0">
                <a:latin typeface="Brill" panose="020F0602050406030203" pitchFamily="34" charset="0"/>
              </a:rPr>
              <a:t>Bertram, TDNT: “</a:t>
            </a:r>
            <a:r>
              <a:rPr lang="el-GR" sz="2400" dirty="0">
                <a:latin typeface="Brill" panose="020F0602050406030203" pitchFamily="34" charset="0"/>
              </a:rPr>
              <a:t>θεοσέβεια</a:t>
            </a:r>
            <a:r>
              <a:rPr lang="nl-BE" sz="2400" dirty="0">
                <a:latin typeface="Brill" panose="020F0602050406030203" pitchFamily="34" charset="0"/>
              </a:rPr>
              <a:t> refers not so much to an inner attitude or state of mind as to pious </a:t>
            </a:r>
            <a:r>
              <a:rPr lang="nl-BE" sz="2400" i="1" dirty="0">
                <a:latin typeface="Brill" panose="020F0602050406030203" pitchFamily="34" charset="0"/>
              </a:rPr>
              <a:t>behaviour</a:t>
            </a:r>
            <a:r>
              <a:rPr lang="nl-BE" sz="2400" dirty="0">
                <a:latin typeface="Brill" panose="020F0602050406030203" pitchFamily="34" charset="0"/>
              </a:rPr>
              <a:t>, religious </a:t>
            </a:r>
            <a:r>
              <a:rPr lang="nl-BE" sz="2400" i="1" dirty="0">
                <a:latin typeface="Brill" panose="020F0602050406030203" pitchFamily="34" charset="0"/>
              </a:rPr>
              <a:t>practice</a:t>
            </a:r>
            <a:r>
              <a:rPr lang="nl-BE" sz="2400" dirty="0">
                <a:latin typeface="Brill" panose="020F0602050406030203" pitchFamily="34" charset="0"/>
              </a:rPr>
              <a:t> or devotion to God.”</a:t>
            </a:r>
          </a:p>
          <a:p>
            <a:pPr marL="800100" lvl="1" indent="-342900">
              <a:buFont typeface="Arial" panose="020B0604020202020204" pitchFamily="34" charset="0"/>
              <a:buChar char="•"/>
            </a:pPr>
            <a:r>
              <a:rPr lang="nl-BE" sz="2400" dirty="0">
                <a:latin typeface="Brill" panose="020F0602050406030203" pitchFamily="34" charset="0"/>
              </a:rPr>
              <a:t>This is especially visibe in inscriptions where </a:t>
            </a:r>
            <a:r>
              <a:rPr lang="el-GR" sz="2400" dirty="0">
                <a:latin typeface="Brill" panose="020F0602050406030203" pitchFamily="34" charset="0"/>
              </a:rPr>
              <a:t>θεοσεβής</a:t>
            </a:r>
            <a:r>
              <a:rPr lang="fr-FR" sz="2400" dirty="0">
                <a:latin typeface="Brill" panose="020F0602050406030203" pitchFamily="34" charset="0"/>
              </a:rPr>
              <a:t> </a:t>
            </a:r>
            <a:r>
              <a:rPr lang="fr-FR" sz="2400" dirty="0" err="1">
                <a:latin typeface="Brill" panose="020F0602050406030203" pitchFamily="34" charset="0"/>
              </a:rPr>
              <a:t>applies</a:t>
            </a:r>
            <a:r>
              <a:rPr lang="fr-FR" sz="2400" dirty="0">
                <a:latin typeface="Brill" panose="020F0602050406030203" pitchFamily="34" charset="0"/>
              </a:rPr>
              <a:t> to </a:t>
            </a:r>
            <a:r>
              <a:rPr lang="fr-FR" sz="2400" dirty="0" err="1">
                <a:latin typeface="Brill" panose="020F0602050406030203" pitchFamily="34" charset="0"/>
              </a:rPr>
              <a:t>women</a:t>
            </a:r>
            <a:r>
              <a:rPr lang="fr-FR" sz="2400" dirty="0">
                <a:latin typeface="Brill" panose="020F0602050406030203" pitchFamily="34" charset="0"/>
              </a:rPr>
              <a:t> and </a:t>
            </a:r>
            <a:r>
              <a:rPr lang="el-GR" sz="2400" dirty="0">
                <a:latin typeface="Brill" panose="020F0602050406030203" pitchFamily="34" charset="0"/>
              </a:rPr>
              <a:t>θεοσέβεια</a:t>
            </a:r>
            <a:r>
              <a:rPr lang="fr-FR" sz="2400" dirty="0">
                <a:latin typeface="Brill" panose="020F0602050406030203" pitchFamily="34" charset="0"/>
              </a:rPr>
              <a:t> </a:t>
            </a:r>
            <a:r>
              <a:rPr lang="fr-FR" sz="2400" dirty="0" err="1">
                <a:latin typeface="Brill" panose="020F0602050406030203" pitchFamily="34" charset="0"/>
              </a:rPr>
              <a:t>is</a:t>
            </a:r>
            <a:r>
              <a:rPr lang="fr-FR" sz="2400" dirty="0">
                <a:latin typeface="Brill" panose="020F0602050406030203" pitchFamily="34" charset="0"/>
              </a:rPr>
              <a:t> </a:t>
            </a:r>
            <a:r>
              <a:rPr lang="fr-FR" sz="2400" dirty="0" err="1">
                <a:latin typeface="Brill" panose="020F0602050406030203" pitchFamily="34" charset="0"/>
              </a:rPr>
              <a:t>used</a:t>
            </a:r>
            <a:r>
              <a:rPr lang="fr-FR" sz="2400" dirty="0">
                <a:latin typeface="Brill" panose="020F0602050406030203" pitchFamily="34" charset="0"/>
              </a:rPr>
              <a:t> as </a:t>
            </a:r>
            <a:r>
              <a:rPr lang="fr-FR" sz="2400" dirty="0" err="1">
                <a:latin typeface="Brill" panose="020F0602050406030203" pitchFamily="34" charset="0"/>
              </a:rPr>
              <a:t>their</a:t>
            </a:r>
            <a:r>
              <a:rPr lang="fr-FR" sz="2400" dirty="0">
                <a:latin typeface="Brill" panose="020F0602050406030203" pitchFamily="34" charset="0"/>
              </a:rPr>
              <a:t> </a:t>
            </a:r>
            <a:r>
              <a:rPr lang="fr-FR" sz="2400" dirty="0" err="1">
                <a:latin typeface="Brill" panose="020F0602050406030203" pitchFamily="34" charset="0"/>
              </a:rPr>
              <a:t>proper</a:t>
            </a:r>
            <a:r>
              <a:rPr lang="fr-FR" sz="2400" dirty="0">
                <a:latin typeface="Brill" panose="020F0602050406030203" pitchFamily="34" charset="0"/>
              </a:rPr>
              <a:t> </a:t>
            </a:r>
            <a:r>
              <a:rPr lang="fr-FR" sz="2400" dirty="0" err="1">
                <a:latin typeface="Brill" panose="020F0602050406030203" pitchFamily="34" charset="0"/>
              </a:rPr>
              <a:t>name</a:t>
            </a:r>
            <a:r>
              <a:rPr lang="fr-FR" sz="2400" dirty="0">
                <a:latin typeface="Brill" panose="020F0602050406030203" pitchFamily="34" charset="0"/>
              </a:rPr>
              <a:t> (not as abstract </a:t>
            </a:r>
            <a:r>
              <a:rPr lang="fr-FR" sz="2400" dirty="0" err="1">
                <a:latin typeface="Brill" panose="020F0602050406030203" pitchFamily="34" charset="0"/>
              </a:rPr>
              <a:t>virtue</a:t>
            </a:r>
            <a:r>
              <a:rPr lang="fr-FR" sz="2400" dirty="0">
                <a:latin typeface="Brill" panose="020F0602050406030203" pitchFamily="34" charset="0"/>
              </a:rPr>
              <a:t>)</a:t>
            </a:r>
            <a:endParaRPr lang="nl-BE" sz="2400" dirty="0">
              <a:latin typeface="Brill" panose="020F0602050406030203" pitchFamily="34" charset="0"/>
            </a:endParaRPr>
          </a:p>
        </p:txBody>
      </p:sp>
    </p:spTree>
    <p:extLst>
      <p:ext uri="{BB962C8B-B14F-4D97-AF65-F5344CB8AC3E}">
        <p14:creationId xmlns:p14="http://schemas.microsoft.com/office/powerpoint/2010/main" val="113301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43054-E9CF-7563-EE2E-12B134ADA805}"/>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DD1C3AD-C65A-6BA3-36DE-6E5A44226283}"/>
              </a:ext>
            </a:extLst>
          </p:cNvPr>
          <p:cNvSpPr>
            <a:spLocks noGrp="1"/>
          </p:cNvSpPr>
          <p:nvPr>
            <p:ph type="body" sz="quarter" idx="11"/>
          </p:nvPr>
        </p:nvSpPr>
        <p:spPr>
          <a:xfrm>
            <a:off x="1583293" y="1527205"/>
            <a:ext cx="9469020" cy="1019324"/>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t>
            </a:r>
          </a:p>
          <a:p>
            <a:r>
              <a:rPr lang="nl-BE" dirty="0">
                <a:latin typeface="SBL BibLit" panose="02000000000000000000" pitchFamily="2" charset="-79"/>
                <a:ea typeface="SBL BibLit" panose="02000000000000000000" pitchFamily="2" charset="-79"/>
                <a:cs typeface="SBL BibLit" panose="02000000000000000000" pitchFamily="2" charset="-79"/>
              </a:rPr>
              <a:t>θεοσέβεια and θεοσεβής as categories for female religious agency</a:t>
            </a:r>
          </a:p>
          <a:p>
            <a:endParaRPr lang="nl-BE" dirty="0"/>
          </a:p>
        </p:txBody>
      </p:sp>
    </p:spTree>
    <p:extLst>
      <p:ext uri="{BB962C8B-B14F-4D97-AF65-F5344CB8AC3E}">
        <p14:creationId xmlns:p14="http://schemas.microsoft.com/office/powerpoint/2010/main" val="1492207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1F6F4-7510-4F81-968D-513CBF6C8C2C}"/>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FA2906B-F50E-66E5-BE0C-8DFF002DB882}"/>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&amp; Women</a:t>
            </a:r>
          </a:p>
        </p:txBody>
      </p:sp>
      <p:sp>
        <p:nvSpPr>
          <p:cNvPr id="3" name="Tijdelijke aanduiding voor tekst 2">
            <a:extLst>
              <a:ext uri="{FF2B5EF4-FFF2-40B4-BE49-F238E27FC236}">
                <a16:creationId xmlns:a16="http://schemas.microsoft.com/office/drawing/2014/main" id="{144F8586-1925-FA19-BC66-F7C27FA46AB8}"/>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39D40E48-5C41-2BD2-4BE8-8E9AA972F3D4}"/>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8CD674D1-DDC6-1444-5962-C3AF472F9DEB}"/>
              </a:ext>
            </a:extLst>
          </p:cNvPr>
          <p:cNvSpPr txBox="1"/>
          <p:nvPr/>
        </p:nvSpPr>
        <p:spPr>
          <a:xfrm>
            <a:off x="462553" y="1172747"/>
            <a:ext cx="7209466" cy="4739759"/>
          </a:xfrm>
          <a:prstGeom prst="rect">
            <a:avLst/>
          </a:prstGeom>
          <a:noFill/>
        </p:spPr>
        <p:txBody>
          <a:bodyPr wrap="square">
            <a:spAutoFit/>
          </a:bodyPr>
          <a:lstStyle/>
          <a:p>
            <a:pPr marL="457200" indent="-457200">
              <a:buAutoNum type="alphaLcParenR"/>
            </a:pPr>
            <a:r>
              <a:rPr lang="nl-BE" sz="2000" dirty="0">
                <a:latin typeface="Brill" panose="020F0602050406030203" pitchFamily="34" charset="0"/>
              </a:rPr>
              <a:t>Funerary stela of Epitherses (Bithynia)</a:t>
            </a:r>
          </a:p>
          <a:p>
            <a:pPr marL="457200" indent="-457200">
              <a:buAutoNum type="alphaLcParenR"/>
            </a:pPr>
            <a:endParaRPr lang="nl-BE" sz="2000" dirty="0">
              <a:latin typeface="Brill" panose="020F0602050406030203" pitchFamily="34" charset="0"/>
            </a:endParaRPr>
          </a:p>
          <a:p>
            <a:r>
              <a:rPr lang="nl-BE" dirty="0">
                <a:latin typeface="Brill" panose="020F0602050406030203" pitchFamily="34" charset="0"/>
              </a:rPr>
              <a:t>Ἐπιθέρσῃ τῷ θεοσέ-</a:t>
            </a:r>
          </a:p>
          <a:p>
            <a:r>
              <a:rPr lang="nl-BE" dirty="0">
                <a:latin typeface="Brill" panose="020F0602050406030203" pitchFamily="34" charset="0"/>
              </a:rPr>
              <a:t>βῃ κ⟨α⟩ὶ Θεοκτίστῃ</a:t>
            </a:r>
          </a:p>
          <a:p>
            <a:r>
              <a:rPr lang="nl-BE" dirty="0">
                <a:latin typeface="Brill" panose="020F0602050406030203" pitchFamily="34" charset="0"/>
              </a:rPr>
              <a:t>τὰ τέκνα Μαγκιανὸς</a:t>
            </a:r>
          </a:p>
          <a:p>
            <a:r>
              <a:rPr lang="nl-BE" dirty="0">
                <a:latin typeface="Brill" panose="020F0602050406030203" pitchFamily="34" charset="0"/>
              </a:rPr>
              <a:t>καὶ Ἐπιθέρσης μετὰ</a:t>
            </a:r>
          </a:p>
          <a:p>
            <a:r>
              <a:rPr lang="nl-BE" dirty="0">
                <a:latin typeface="Brill" panose="020F0602050406030203" pitchFamily="34" charset="0"/>
              </a:rPr>
              <a:t>τῶν ἀδελφῶν ἐκ τῶν</a:t>
            </a:r>
          </a:p>
          <a:p>
            <a:r>
              <a:rPr lang="nl-BE" dirty="0">
                <a:latin typeface="Brill" panose="020F0602050406030203" pitchFamily="34" charset="0"/>
              </a:rPr>
              <a:t>εἰδείων μνήμης χάριν</a:t>
            </a:r>
            <a:endParaRPr lang="nl-BE" sz="2000" dirty="0">
              <a:latin typeface="Brill" panose="020F0602050406030203" pitchFamily="34" charset="0"/>
            </a:endParaRPr>
          </a:p>
          <a:p>
            <a:pPr marL="457200" indent="-457200">
              <a:buAutoNum type="alphaLcParenR"/>
            </a:pPr>
            <a:endParaRPr lang="nl-BE" sz="2000" dirty="0">
              <a:latin typeface="Brill" panose="020F0602050406030203" pitchFamily="34" charset="0"/>
            </a:endParaRPr>
          </a:p>
          <a:p>
            <a:pPr marL="285750" indent="-285750">
              <a:buFont typeface="Arial" panose="020B0604020202020204" pitchFamily="34" charset="0"/>
              <a:buChar char="•"/>
            </a:pPr>
            <a:r>
              <a:rPr lang="en-US" dirty="0">
                <a:latin typeface="Brill" panose="020F0602050406030203" pitchFamily="34" charset="0"/>
              </a:rPr>
              <a:t>iconography and formula are fully pagan, </a:t>
            </a:r>
          </a:p>
          <a:p>
            <a:pPr marL="285750" indent="-285750">
              <a:buFont typeface="Arial" panose="020B0604020202020204" pitchFamily="34" charset="0"/>
              <a:buChar char="•"/>
            </a:pPr>
            <a:r>
              <a:rPr lang="en-US" dirty="0">
                <a:latin typeface="Brill" panose="020F0602050406030203" pitchFamily="34" charset="0"/>
              </a:rPr>
              <a:t>Yet: alternative interpretations as Christian, Jewish, or belonging to the </a:t>
            </a:r>
            <a:r>
              <a:rPr lang="en-US" dirty="0" err="1">
                <a:latin typeface="Brill" panose="020F0602050406030203" pitchFamily="34" charset="0"/>
              </a:rPr>
              <a:t>Θεὸς</a:t>
            </a:r>
            <a:r>
              <a:rPr lang="en-US" dirty="0">
                <a:latin typeface="Brill" panose="020F0602050406030203" pitchFamily="34" charset="0"/>
              </a:rPr>
              <a:t> </a:t>
            </a:r>
            <a:r>
              <a:rPr lang="en-US" dirty="0" err="1">
                <a:latin typeface="Brill" panose="020F0602050406030203" pitchFamily="34" charset="0"/>
              </a:rPr>
              <a:t>Ὕψιστος</a:t>
            </a:r>
            <a:r>
              <a:rPr lang="en-US" dirty="0">
                <a:latin typeface="Brill" panose="020F0602050406030203" pitchFamily="34" charset="0"/>
              </a:rPr>
              <a:t> cult</a:t>
            </a:r>
            <a:endParaRPr lang="nl-BE" sz="2000" dirty="0">
              <a:latin typeface="Brill" panose="020F0602050406030203" pitchFamily="34" charset="0"/>
            </a:endParaRPr>
          </a:p>
          <a:p>
            <a:endParaRPr lang="nl-BE" sz="2000" dirty="0">
              <a:latin typeface="Brill" panose="020F0602050406030203" pitchFamily="34" charset="0"/>
            </a:endParaRPr>
          </a:p>
          <a:p>
            <a:r>
              <a:rPr lang="nl-BE" sz="2000" dirty="0">
                <a:latin typeface="Brill" panose="020F0602050406030203" pitchFamily="34" charset="0"/>
              </a:rPr>
              <a:t> </a:t>
            </a:r>
          </a:p>
          <a:p>
            <a:endParaRPr lang="nl-BE" sz="2000" dirty="0">
              <a:latin typeface="Brill" panose="020F0602050406030203" pitchFamily="34" charset="0"/>
            </a:endParaRPr>
          </a:p>
          <a:p>
            <a:endParaRPr lang="nl-BE" sz="2000" dirty="0">
              <a:latin typeface="Brill" panose="020F0602050406030203" pitchFamily="34" charset="0"/>
            </a:endParaRPr>
          </a:p>
        </p:txBody>
      </p:sp>
      <p:pic>
        <p:nvPicPr>
          <p:cNvPr id="14340" name="Picture 4" descr="Grave of a God-Fearer Prepared by the Brothers (II CE)">
            <a:extLst>
              <a:ext uri="{FF2B5EF4-FFF2-40B4-BE49-F238E27FC236}">
                <a16:creationId xmlns:a16="http://schemas.microsoft.com/office/drawing/2014/main" id="{B3FE0571-C633-0D89-881C-70108C922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4715" y="0"/>
            <a:ext cx="42021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046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DC6B4-4331-FE6B-CD69-A9909AB25DE9}"/>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D75EA536-512F-E623-6480-3474D10707DC}"/>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&amp; Women</a:t>
            </a:r>
          </a:p>
        </p:txBody>
      </p:sp>
      <p:sp>
        <p:nvSpPr>
          <p:cNvPr id="3" name="Tijdelijke aanduiding voor tekst 2">
            <a:extLst>
              <a:ext uri="{FF2B5EF4-FFF2-40B4-BE49-F238E27FC236}">
                <a16:creationId xmlns:a16="http://schemas.microsoft.com/office/drawing/2014/main" id="{C69C61E5-A519-CEA2-01F9-C3F71B419266}"/>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5F9FF610-06AB-3A06-D297-245DB1D80AC7}"/>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630E6179-E7C2-EBB2-7566-30787CBA499C}"/>
              </a:ext>
            </a:extLst>
          </p:cNvPr>
          <p:cNvSpPr txBox="1"/>
          <p:nvPr/>
        </p:nvSpPr>
        <p:spPr>
          <a:xfrm>
            <a:off x="462552" y="1172747"/>
            <a:ext cx="9012751" cy="1938992"/>
          </a:xfrm>
          <a:prstGeom prst="rect">
            <a:avLst/>
          </a:prstGeom>
          <a:noFill/>
        </p:spPr>
        <p:txBody>
          <a:bodyPr wrap="square">
            <a:spAutoFit/>
          </a:bodyPr>
          <a:lstStyle/>
          <a:p>
            <a:r>
              <a:rPr lang="nl-BE" sz="2000" dirty="0">
                <a:latin typeface="Brill" panose="020F0602050406030203" pitchFamily="34" charset="0"/>
              </a:rPr>
              <a:t>b) Inscription at the Jewish Catacomb of Vigna Randanini (Rome, 3rd–4th cent. C.E.)</a:t>
            </a:r>
          </a:p>
          <a:p>
            <a:endParaRPr lang="nl-BE" sz="2000" dirty="0">
              <a:latin typeface="Brill" panose="020F0602050406030203" pitchFamily="34" charset="0"/>
            </a:endParaRPr>
          </a:p>
          <a:p>
            <a:pPr marL="342900" indent="-342900">
              <a:buFont typeface="Arial" panose="020B0604020202020204" pitchFamily="34" charset="0"/>
              <a:buChar char="•"/>
            </a:pPr>
            <a:r>
              <a:rPr lang="nl-BE" sz="2000" dirty="0">
                <a:latin typeface="Brill" panose="020F0602050406030203" pitchFamily="34" charset="0"/>
              </a:rPr>
              <a:t>damaged, </a:t>
            </a:r>
          </a:p>
          <a:p>
            <a:pPr marL="342900" indent="-342900">
              <a:buFont typeface="Arial" panose="020B0604020202020204" pitchFamily="34" charset="0"/>
              <a:buChar char="•"/>
            </a:pPr>
            <a:r>
              <a:rPr lang="nl-BE" sz="2000" dirty="0">
                <a:latin typeface="Brill" panose="020F0602050406030203" pitchFamily="34" charset="0"/>
              </a:rPr>
              <a:t>lacks the name of the deceased, </a:t>
            </a:r>
          </a:p>
          <a:p>
            <a:pPr marL="342900" indent="-342900">
              <a:buFont typeface="Arial" panose="020B0604020202020204" pitchFamily="34" charset="0"/>
              <a:buChar char="•"/>
            </a:pPr>
            <a:r>
              <a:rPr lang="nl-BE" sz="2000" dirty="0">
                <a:latin typeface="Brill" panose="020F0602050406030203" pitchFamily="34" charset="0"/>
              </a:rPr>
              <a:t>its reconstruction ([</a:t>
            </a:r>
            <a:r>
              <a:rPr lang="el-GR" sz="2000" dirty="0" err="1">
                <a:latin typeface="Brill" panose="020F0602050406030203" pitchFamily="34" charset="0"/>
              </a:rPr>
              <a:t>Ιο</a:t>
            </a:r>
            <a:r>
              <a:rPr lang="el-GR" sz="2000" dirty="0">
                <a:latin typeface="Brill" panose="020F0602050406030203" pitchFamily="34" charset="0"/>
              </a:rPr>
              <a:t>]</a:t>
            </a:r>
            <a:r>
              <a:rPr lang="el-GR" sz="2000" dirty="0" err="1">
                <a:latin typeface="Brill" panose="020F0602050406030203" pitchFamily="34" charset="0"/>
              </a:rPr>
              <a:t>δεα</a:t>
            </a:r>
            <a:r>
              <a:rPr lang="el-GR" sz="2000" dirty="0">
                <a:latin typeface="Brill" panose="020F0602050406030203" pitchFamily="34" charset="0"/>
              </a:rPr>
              <a:t> </a:t>
            </a:r>
            <a:r>
              <a:rPr lang="el-GR" sz="2000" dirty="0" err="1">
                <a:latin typeface="Brill" panose="020F0602050406030203" pitchFamily="34" charset="0"/>
              </a:rPr>
              <a:t>προση</a:t>
            </a:r>
            <a:r>
              <a:rPr lang="el-GR" sz="2000" dirty="0">
                <a:latin typeface="Brill" panose="020F0602050406030203" pitchFamily="34" charset="0"/>
              </a:rPr>
              <a:t>[</a:t>
            </a:r>
            <a:r>
              <a:rPr lang="el-GR" sz="2000" dirty="0" err="1">
                <a:latin typeface="Brill" panose="020F0602050406030203" pitchFamily="34" charset="0"/>
              </a:rPr>
              <a:t>λυτο</a:t>
            </a:r>
            <a:r>
              <a:rPr lang="el-GR" sz="2000" dirty="0">
                <a:latin typeface="Brill" panose="020F0602050406030203" pitchFamily="34" charset="0"/>
              </a:rPr>
              <a:t> … θ]</a:t>
            </a:r>
            <a:r>
              <a:rPr lang="el-GR" sz="2000" dirty="0" err="1">
                <a:latin typeface="Brill" panose="020F0602050406030203" pitchFamily="34" charset="0"/>
              </a:rPr>
              <a:t>εοσεβ</a:t>
            </a:r>
            <a:r>
              <a:rPr lang="el-GR" sz="2000" dirty="0">
                <a:latin typeface="Brill" panose="020F0602050406030203" pitchFamily="34" charset="0"/>
              </a:rPr>
              <a:t>[η]ς) </a:t>
            </a:r>
            <a:r>
              <a:rPr lang="nl-BE" sz="2000" dirty="0">
                <a:latin typeface="Brill" panose="020F0602050406030203" pitchFamily="34" charset="0"/>
              </a:rPr>
              <a:t>is conjectural</a:t>
            </a:r>
          </a:p>
          <a:p>
            <a:endParaRPr lang="nl-BE" sz="2000" dirty="0">
              <a:latin typeface="Brill" panose="020F0602050406030203" pitchFamily="34" charset="0"/>
            </a:endParaRPr>
          </a:p>
        </p:txBody>
      </p:sp>
      <p:pic>
        <p:nvPicPr>
          <p:cNvPr id="5" name="Afbeelding 4" descr="The jewish catacombs of Vigna Randanini | Turismo Roma">
            <a:extLst>
              <a:ext uri="{FF2B5EF4-FFF2-40B4-BE49-F238E27FC236}">
                <a16:creationId xmlns:a16="http://schemas.microsoft.com/office/drawing/2014/main" id="{6674BABC-6427-4A50-851F-E4012AE6D34B}"/>
              </a:ext>
            </a:extLst>
          </p:cNvPr>
          <p:cNvPicPr>
            <a:picLocks noChangeAspect="1"/>
          </p:cNvPicPr>
          <p:nvPr/>
        </p:nvPicPr>
        <p:blipFill>
          <a:blip r:embed="rId2"/>
          <a:stretch>
            <a:fillRect/>
          </a:stretch>
        </p:blipFill>
        <p:spPr>
          <a:xfrm>
            <a:off x="6979668" y="2944614"/>
            <a:ext cx="5212332" cy="3913386"/>
          </a:xfrm>
          <a:prstGeom prst="rect">
            <a:avLst/>
          </a:prstGeom>
        </p:spPr>
      </p:pic>
    </p:spTree>
    <p:extLst>
      <p:ext uri="{BB962C8B-B14F-4D97-AF65-F5344CB8AC3E}">
        <p14:creationId xmlns:p14="http://schemas.microsoft.com/office/powerpoint/2010/main" val="338862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659CE-2754-9CFA-77E9-8C4D73DA03ED}"/>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ED268351-A692-4FBF-6C1D-C76535029A91}"/>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&amp; Women</a:t>
            </a:r>
          </a:p>
        </p:txBody>
      </p:sp>
      <p:sp>
        <p:nvSpPr>
          <p:cNvPr id="3" name="Tijdelijke aanduiding voor tekst 2">
            <a:extLst>
              <a:ext uri="{FF2B5EF4-FFF2-40B4-BE49-F238E27FC236}">
                <a16:creationId xmlns:a16="http://schemas.microsoft.com/office/drawing/2014/main" id="{FD8C992E-BC2E-7B55-AE9F-466DD46503C5}"/>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DC348CEA-2A92-5D1F-4D96-ACF115270A27}"/>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C47AB659-CE41-1C5D-3576-3BF325691A93}"/>
              </a:ext>
            </a:extLst>
          </p:cNvPr>
          <p:cNvSpPr txBox="1"/>
          <p:nvPr/>
        </p:nvSpPr>
        <p:spPr>
          <a:xfrm>
            <a:off x="864983" y="1185999"/>
            <a:ext cx="8694699" cy="5632311"/>
          </a:xfrm>
          <a:prstGeom prst="rect">
            <a:avLst/>
          </a:prstGeom>
          <a:noFill/>
        </p:spPr>
        <p:txBody>
          <a:bodyPr wrap="square">
            <a:spAutoFit/>
          </a:bodyPr>
          <a:lstStyle/>
          <a:p>
            <a:r>
              <a:rPr lang="nl-BE" sz="2000" dirty="0">
                <a:latin typeface="Brill" panose="020F0602050406030203" pitchFamily="34" charset="0"/>
              </a:rPr>
              <a:t>c) Dedication to Capitolina (Tralles; IJO 2.27 = CIG 2429, mid 3rd cent. C.E)</a:t>
            </a:r>
          </a:p>
          <a:p>
            <a:endParaRPr lang="nl-BE" sz="2000" dirty="0">
              <a:latin typeface="Brill" panose="020F0602050406030203" pitchFamily="34" charset="0"/>
            </a:endParaRPr>
          </a:p>
          <a:p>
            <a:r>
              <a:rPr lang="nl-BE" sz="2000" dirty="0">
                <a:latin typeface="Brill" panose="020F0602050406030203" pitchFamily="34" charset="0"/>
              </a:rPr>
              <a:t> </a:t>
            </a:r>
          </a:p>
          <a:p>
            <a:r>
              <a:rPr lang="el-GR" sz="2000" dirty="0" err="1">
                <a:latin typeface="Brill" panose="020F0602050406030203" pitchFamily="34" charset="0"/>
              </a:rPr>
              <a:t>Καπετωλῖνα</a:t>
            </a:r>
            <a:endParaRPr lang="el-GR" sz="2000" dirty="0">
              <a:latin typeface="Brill" panose="020F0602050406030203" pitchFamily="34" charset="0"/>
            </a:endParaRPr>
          </a:p>
          <a:p>
            <a:r>
              <a:rPr lang="el-GR" sz="2000" dirty="0">
                <a:latin typeface="Brill" panose="020F0602050406030203" pitchFamily="34" charset="0"/>
              </a:rPr>
              <a:t>ή </a:t>
            </a:r>
            <a:r>
              <a:rPr lang="el-GR" sz="2000" dirty="0" err="1">
                <a:latin typeface="Brill" panose="020F0602050406030203" pitchFamily="34" charset="0"/>
              </a:rPr>
              <a:t>ἀξιολογ</a:t>
            </a:r>
            <a:r>
              <a:rPr lang="el-GR" sz="2000" dirty="0">
                <a:latin typeface="Brill" panose="020F0602050406030203" pitchFamily="34" charset="0"/>
              </a:rPr>
              <a:t>(</a:t>
            </a:r>
            <a:r>
              <a:rPr lang="el-GR" sz="2000" dirty="0" err="1">
                <a:latin typeface="Brill" panose="020F0602050406030203" pitchFamily="34" charset="0"/>
              </a:rPr>
              <a:t>ωτάτη</a:t>
            </a:r>
            <a:r>
              <a:rPr lang="el-GR" sz="2000" dirty="0">
                <a:latin typeface="Brill" panose="020F0602050406030203" pitchFamily="34" charset="0"/>
              </a:rPr>
              <a:t>) </a:t>
            </a:r>
            <a:r>
              <a:rPr lang="el-GR" sz="2000" dirty="0" err="1">
                <a:latin typeface="Brill" panose="020F0602050406030203" pitchFamily="34" charset="0"/>
              </a:rPr>
              <a:t>καὶ</a:t>
            </a:r>
            <a:endParaRPr lang="el-GR" sz="2000" dirty="0">
              <a:latin typeface="Brill" panose="020F0602050406030203" pitchFamily="34" charset="0"/>
            </a:endParaRPr>
          </a:p>
          <a:p>
            <a:r>
              <a:rPr lang="el-GR" sz="2000" dirty="0">
                <a:latin typeface="Brill" panose="020F0602050406030203" pitchFamily="34" charset="0"/>
              </a:rPr>
              <a:t>⸢</a:t>
            </a:r>
            <a:r>
              <a:rPr lang="el-GR" sz="2000" dirty="0" err="1">
                <a:latin typeface="Brill" panose="020F0602050406030203" pitchFamily="34" charset="0"/>
              </a:rPr>
              <a:t>θ⸣εοσεβ</a:t>
            </a:r>
            <a:r>
              <a:rPr lang="el-GR" sz="2000" dirty="0">
                <a:latin typeface="Brill" panose="020F0602050406030203" pitchFamily="34" charset="0"/>
              </a:rPr>
              <a:t>(</a:t>
            </a:r>
            <a:r>
              <a:rPr lang="el-GR" sz="2000" dirty="0" err="1">
                <a:latin typeface="Brill" panose="020F0602050406030203" pitchFamily="34" charset="0"/>
              </a:rPr>
              <a:t>ὴς</a:t>
            </a:r>
            <a:r>
              <a:rPr lang="el-GR" sz="2000" dirty="0">
                <a:latin typeface="Brill" panose="020F0602050406030203" pitchFamily="34" charset="0"/>
              </a:rPr>
              <a:t>) ⸢</a:t>
            </a:r>
            <a:r>
              <a:rPr lang="el-GR" sz="2000" dirty="0" err="1">
                <a:latin typeface="Brill" panose="020F0602050406030203" pitchFamily="34" charset="0"/>
              </a:rPr>
              <a:t>π⸣οιήσα</a:t>
            </a:r>
            <a:r>
              <a:rPr lang="el-GR" sz="2000" dirty="0">
                <a:latin typeface="Brill" panose="020F0602050406030203" pitchFamily="34" charset="0"/>
              </a:rPr>
              <a:t>-</a:t>
            </a:r>
          </a:p>
          <a:p>
            <a:r>
              <a:rPr lang="el-GR" sz="2000" dirty="0">
                <a:latin typeface="Brill" panose="020F0602050406030203" pitchFamily="34" charset="0"/>
              </a:rPr>
              <a:t>σα </a:t>
            </a:r>
            <a:r>
              <a:rPr lang="el-GR" sz="2000" dirty="0" err="1">
                <a:latin typeface="Brill" panose="020F0602050406030203" pitchFamily="34" charset="0"/>
              </a:rPr>
              <a:t>τὸ</a:t>
            </a:r>
            <a:r>
              <a:rPr lang="el-GR" sz="2000" dirty="0">
                <a:latin typeface="Brill" panose="020F0602050406030203" pitchFamily="34" charset="0"/>
              </a:rPr>
              <a:t> </a:t>
            </a:r>
            <a:r>
              <a:rPr lang="el-GR" sz="2000" dirty="0" err="1">
                <a:latin typeface="Brill" panose="020F0602050406030203" pitchFamily="34" charset="0"/>
              </a:rPr>
              <a:t>πᾶμ</a:t>
            </a:r>
            <a:r>
              <a:rPr lang="el-GR" sz="2000" dirty="0">
                <a:latin typeface="Brill" panose="020F0602050406030203" pitchFamily="34" charset="0"/>
              </a:rPr>
              <a:t> ⸢</a:t>
            </a:r>
            <a:r>
              <a:rPr lang="el-GR" sz="2000" dirty="0" err="1">
                <a:latin typeface="Brill" panose="020F0602050406030203" pitchFamily="34" charset="0"/>
              </a:rPr>
              <a:t>β⸣άθρο</a:t>
            </a:r>
            <a:r>
              <a:rPr lang="el-GR" sz="2000" dirty="0">
                <a:latin typeface="Brill" panose="020F0602050406030203" pitchFamily="34" charset="0"/>
              </a:rPr>
              <a:t>[ν]</a:t>
            </a:r>
          </a:p>
          <a:p>
            <a:r>
              <a:rPr lang="el-GR" sz="2000" dirty="0" err="1">
                <a:latin typeface="Brill" panose="020F0602050406030203" pitchFamily="34" charset="0"/>
              </a:rPr>
              <a:t>ἐσκούτλωσα</a:t>
            </a:r>
            <a:r>
              <a:rPr lang="el-GR" sz="2000" dirty="0">
                <a:latin typeface="Brill" panose="020F0602050406030203" pitchFamily="34" charset="0"/>
              </a:rPr>
              <a:t> τ[</a:t>
            </a:r>
            <a:r>
              <a:rPr lang="el-GR" sz="2000" dirty="0" err="1">
                <a:latin typeface="Brill" panose="020F0602050406030203" pitchFamily="34" charset="0"/>
              </a:rPr>
              <a:t>ὸν</a:t>
            </a:r>
            <a:r>
              <a:rPr lang="el-GR" sz="2000" dirty="0">
                <a:latin typeface="Brill" panose="020F0602050406030203" pitchFamily="34" charset="0"/>
              </a:rPr>
              <a:t>]</a:t>
            </a:r>
          </a:p>
          <a:p>
            <a:r>
              <a:rPr lang="el-GR" sz="2000" dirty="0">
                <a:latin typeface="Brill" panose="020F0602050406030203" pitchFamily="34" charset="0"/>
              </a:rPr>
              <a:t>⸢</a:t>
            </a:r>
            <a:r>
              <a:rPr lang="el-GR" sz="2000" dirty="0" err="1">
                <a:latin typeface="Brill" panose="020F0602050406030203" pitchFamily="34" charset="0"/>
              </a:rPr>
              <a:t>ἀ⸣ναβασμὸν</a:t>
            </a:r>
            <a:r>
              <a:rPr lang="el-GR" sz="2000" dirty="0">
                <a:latin typeface="Brill" panose="020F0602050406030203" pitchFamily="34" charset="0"/>
              </a:rPr>
              <a:t> </a:t>
            </a:r>
            <a:r>
              <a:rPr lang="el-GR" sz="2000" dirty="0" err="1">
                <a:latin typeface="Brill" panose="020F0602050406030203" pitchFamily="34" charset="0"/>
              </a:rPr>
              <a:t>ὑπ</a:t>
            </a:r>
            <a:r>
              <a:rPr lang="el-GR" sz="2000" dirty="0">
                <a:latin typeface="Brill" panose="020F0602050406030203" pitchFamily="34" charset="0"/>
              </a:rPr>
              <a:t>[</a:t>
            </a:r>
            <a:r>
              <a:rPr lang="el-GR" sz="2000" dirty="0" err="1">
                <a:latin typeface="Brill" panose="020F0602050406030203" pitchFamily="34" charset="0"/>
              </a:rPr>
              <a:t>ὲρ</a:t>
            </a:r>
            <a:r>
              <a:rPr lang="el-GR" sz="2000" dirty="0">
                <a:latin typeface="Brill" panose="020F0602050406030203" pitchFamily="34" charset="0"/>
              </a:rPr>
              <a:t>]</a:t>
            </a:r>
          </a:p>
          <a:p>
            <a:r>
              <a:rPr lang="el-GR" sz="2000" dirty="0" err="1">
                <a:latin typeface="Brill" panose="020F0602050406030203" pitchFamily="34" charset="0"/>
              </a:rPr>
              <a:t>εὐχῆς</a:t>
            </a:r>
            <a:r>
              <a:rPr lang="el-GR" sz="2000" dirty="0">
                <a:latin typeface="Brill" panose="020F0602050406030203" pitchFamily="34" charset="0"/>
              </a:rPr>
              <a:t> </a:t>
            </a:r>
            <a:r>
              <a:rPr lang="el-GR" sz="2000" dirty="0" err="1">
                <a:latin typeface="Brill" panose="020F0602050406030203" pitchFamily="34" charset="0"/>
              </a:rPr>
              <a:t>ἑαυτῆς</a:t>
            </a:r>
            <a:r>
              <a:rPr lang="el-GR" sz="2000" dirty="0">
                <a:latin typeface="Brill" panose="020F0602050406030203" pitchFamily="34" charset="0"/>
              </a:rPr>
              <a:t> [</a:t>
            </a:r>
            <a:r>
              <a:rPr lang="el-GR" sz="2000" dirty="0" err="1">
                <a:latin typeface="Brill" panose="020F0602050406030203" pitchFamily="34" charset="0"/>
              </a:rPr>
              <a:t>καὶ</a:t>
            </a:r>
            <a:r>
              <a:rPr lang="el-GR" sz="2000" dirty="0">
                <a:latin typeface="Brill" panose="020F0602050406030203" pitchFamily="34" charset="0"/>
              </a:rPr>
              <a:t>]</a:t>
            </a:r>
          </a:p>
          <a:p>
            <a:r>
              <a:rPr lang="el-GR" sz="2000" dirty="0">
                <a:latin typeface="Brill" panose="020F0602050406030203" pitchFamily="34" charset="0"/>
              </a:rPr>
              <a:t>πεδίων τε ⸢</a:t>
            </a:r>
            <a:r>
              <a:rPr lang="el-GR" sz="2000" dirty="0" err="1">
                <a:latin typeface="Brill" panose="020F0602050406030203" pitchFamily="34" charset="0"/>
              </a:rPr>
              <a:t>κα⸣ὶ</a:t>
            </a:r>
            <a:r>
              <a:rPr lang="el-GR" sz="2000" dirty="0">
                <a:latin typeface="Brill" panose="020F0602050406030203" pitchFamily="34" charset="0"/>
              </a:rPr>
              <a:t> </a:t>
            </a:r>
            <a:r>
              <a:rPr lang="el-GR" sz="2000" dirty="0" err="1">
                <a:latin typeface="Brill" panose="020F0602050406030203" pitchFamily="34" charset="0"/>
              </a:rPr>
              <a:t>ἐγ</a:t>
            </a:r>
            <a:r>
              <a:rPr lang="el-GR" sz="2000" dirty="0">
                <a:latin typeface="Brill" panose="020F0602050406030203" pitchFamily="34" charset="0"/>
              </a:rPr>
              <a:t>-</a:t>
            </a:r>
          </a:p>
          <a:p>
            <a:r>
              <a:rPr lang="el-GR" sz="2000" dirty="0">
                <a:latin typeface="Brill" panose="020F0602050406030203" pitchFamily="34" charset="0"/>
              </a:rPr>
              <a:t>γόνων. </a:t>
            </a:r>
            <a:r>
              <a:rPr lang="el-GR" sz="2000" dirty="0" err="1">
                <a:latin typeface="Brill" panose="020F0602050406030203" pitchFamily="34" charset="0"/>
              </a:rPr>
              <a:t>εὐλογία</a:t>
            </a:r>
            <a:r>
              <a:rPr lang="el-GR" sz="2000" dirty="0">
                <a:latin typeface="Brill" panose="020F0602050406030203" pitchFamily="34" charset="0"/>
              </a:rPr>
              <a:t>.</a:t>
            </a:r>
          </a:p>
          <a:p>
            <a:endParaRPr lang="el-GR" sz="2000" dirty="0">
              <a:latin typeface="Brill" panose="020F0602050406030203" pitchFamily="34" charset="0"/>
            </a:endParaRPr>
          </a:p>
          <a:p>
            <a:r>
              <a:rPr lang="nl-BE" sz="2000" dirty="0">
                <a:latin typeface="Brill" panose="020F0602050406030203" pitchFamily="34" charset="0"/>
              </a:rPr>
              <a:t>Capitolina, the highly respected and God­fearing, had the whole foundation built</a:t>
            </a:r>
          </a:p>
          <a:p>
            <a:r>
              <a:rPr lang="nl-BE" sz="2000" dirty="0">
                <a:latin typeface="Brill" panose="020F0602050406030203" pitchFamily="34" charset="0"/>
              </a:rPr>
              <a:t>and then covered the staircase (with marble) because of her own, her children’s and grandchildren’s vows. Blessing.</a:t>
            </a:r>
          </a:p>
          <a:p>
            <a:endParaRPr lang="nl-BE" sz="2000" dirty="0">
              <a:latin typeface="Brill" panose="020F0602050406030203" pitchFamily="34" charset="0"/>
            </a:endParaRPr>
          </a:p>
          <a:p>
            <a:endParaRPr lang="nl-BE" sz="2000" dirty="0">
              <a:latin typeface="Brill" panose="020F0602050406030203" pitchFamily="34" charset="0"/>
            </a:endParaRPr>
          </a:p>
        </p:txBody>
      </p:sp>
      <p:pic>
        <p:nvPicPr>
          <p:cNvPr id="11" name="Afbeelding 10" descr="Free Stock Photo of Woman question mark | Download Free Images and Free  Illustrations">
            <a:extLst>
              <a:ext uri="{FF2B5EF4-FFF2-40B4-BE49-F238E27FC236}">
                <a16:creationId xmlns:a16="http://schemas.microsoft.com/office/drawing/2014/main" id="{677B5BD1-6C79-22B8-4EEE-6538CFDB56D7}"/>
              </a:ext>
            </a:extLst>
          </p:cNvPr>
          <p:cNvPicPr>
            <a:picLocks noChangeAspect="1"/>
          </p:cNvPicPr>
          <p:nvPr/>
        </p:nvPicPr>
        <p:blipFill>
          <a:blip r:embed="rId2"/>
          <a:stretch>
            <a:fillRect/>
          </a:stretch>
        </p:blipFill>
        <p:spPr>
          <a:xfrm>
            <a:off x="9103743" y="1419916"/>
            <a:ext cx="2832100" cy="2832100"/>
          </a:xfrm>
          <a:prstGeom prst="rect">
            <a:avLst/>
          </a:prstGeom>
        </p:spPr>
      </p:pic>
    </p:spTree>
    <p:extLst>
      <p:ext uri="{BB962C8B-B14F-4D97-AF65-F5344CB8AC3E}">
        <p14:creationId xmlns:p14="http://schemas.microsoft.com/office/powerpoint/2010/main" val="353498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99CF18C-F059-F28B-8514-991FFABFEADB}"/>
              </a:ext>
            </a:extLst>
          </p:cNvPr>
          <p:cNvSpPr txBox="1"/>
          <p:nvPr/>
        </p:nvSpPr>
        <p:spPr>
          <a:xfrm>
            <a:off x="1696278" y="2544417"/>
            <a:ext cx="8905461" cy="3385542"/>
          </a:xfrm>
          <a:prstGeom prst="rect">
            <a:avLst/>
          </a:prstGeom>
          <a:noFill/>
        </p:spPr>
        <p:txBody>
          <a:bodyPr wrap="square" rtlCol="0">
            <a:spAutoFit/>
          </a:bodyPr>
          <a:lstStyle/>
          <a:p>
            <a:r>
              <a:rPr lang="nl-BE" sz="2800" dirty="0">
                <a:latin typeface="SBL BibLit" panose="02000000000000000000" pitchFamily="2" charset="-79"/>
                <a:ea typeface="SBL BibLit" panose="02000000000000000000" pitchFamily="2" charset="-79"/>
                <a:cs typeface="SBL BibLit" panose="02000000000000000000" pitchFamily="2" charset="-79"/>
              </a:rPr>
              <a:t>Plan</a:t>
            </a:r>
          </a:p>
          <a:p>
            <a:endParaRPr lang="nl-BE" sz="2800" dirty="0">
              <a:latin typeface="SBL BibLit" panose="02000000000000000000" pitchFamily="2" charset="-79"/>
              <a:ea typeface="SBL BibLit" panose="02000000000000000000" pitchFamily="2" charset="-79"/>
              <a:cs typeface="SBL BibLit" panose="02000000000000000000" pitchFamily="2" charset="-79"/>
            </a:endParaRPr>
          </a:p>
          <a:p>
            <a:pPr marL="342900" indent="-342900">
              <a:buAutoNum type="arabicPeriod"/>
            </a:pPr>
            <a:r>
              <a:rPr lang="nl-BE" sz="2800" dirty="0">
                <a:latin typeface="SBL BibLit" panose="02000000000000000000" pitchFamily="2" charset="-79"/>
                <a:ea typeface="SBL BibLit" panose="02000000000000000000" pitchFamily="2" charset="-79"/>
                <a:cs typeface="SBL BibLit" panose="02000000000000000000" pitchFamily="2" charset="-79"/>
              </a:rPr>
              <a:t>θεοσέβεια and θεοσεβής: an overview</a:t>
            </a:r>
          </a:p>
          <a:p>
            <a:pPr marL="342900" indent="-342900">
              <a:buAutoNum type="arabicPeriod"/>
            </a:pPr>
            <a:r>
              <a:rPr lang="nl-BE" sz="2800" dirty="0">
                <a:latin typeface="SBL BibLit" panose="02000000000000000000" pitchFamily="2" charset="-79"/>
                <a:ea typeface="SBL BibLit" panose="02000000000000000000" pitchFamily="2" charset="-79"/>
                <a:cs typeface="SBL BibLit" panose="02000000000000000000" pitchFamily="2" charset="-79"/>
              </a:rPr>
              <a:t>Ambiguity</a:t>
            </a:r>
          </a:p>
          <a:p>
            <a:pPr marL="342900" indent="-342900">
              <a:buAutoNum type="arabicPeriod"/>
            </a:pPr>
            <a:r>
              <a:rPr lang="nl-BE" sz="2800" dirty="0">
                <a:latin typeface="SBL BibLit" panose="02000000000000000000" pitchFamily="2" charset="-79"/>
                <a:ea typeface="SBL BibLit" panose="02000000000000000000" pitchFamily="2" charset="-79"/>
                <a:cs typeface="SBL BibLit" panose="02000000000000000000" pitchFamily="2" charset="-79"/>
              </a:rPr>
              <a:t>Inscriptions: θεοσέβεια and θεοσεβής as categories for female religious agency</a:t>
            </a:r>
          </a:p>
          <a:p>
            <a:pPr marL="342900" indent="-342900">
              <a:buAutoNum type="arabicPeriod"/>
            </a:pPr>
            <a:r>
              <a:rPr lang="nl-BE" sz="2800" dirty="0">
                <a:latin typeface="SBL BibLit" panose="02000000000000000000" pitchFamily="2" charset="-79"/>
                <a:ea typeface="SBL BibLit" panose="02000000000000000000" pitchFamily="2" charset="-79"/>
                <a:cs typeface="SBL BibLit" panose="02000000000000000000" pitchFamily="2" charset="-79"/>
              </a:rPr>
              <a:t>Conclusion</a:t>
            </a:r>
          </a:p>
          <a:p>
            <a:endParaRPr lang="nl-BE" dirty="0"/>
          </a:p>
        </p:txBody>
      </p:sp>
    </p:spTree>
    <p:extLst>
      <p:ext uri="{BB962C8B-B14F-4D97-AF65-F5344CB8AC3E}">
        <p14:creationId xmlns:p14="http://schemas.microsoft.com/office/powerpoint/2010/main" val="3812706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B7D99ACD-C808-ECA3-9915-D812FCD24C1C}"/>
              </a:ext>
            </a:extLst>
          </p:cNvPr>
          <p:cNvSpPr txBox="1"/>
          <p:nvPr/>
        </p:nvSpPr>
        <p:spPr>
          <a:xfrm>
            <a:off x="450574" y="1446262"/>
            <a:ext cx="8030817" cy="4401205"/>
          </a:xfrm>
          <a:prstGeom prst="rect">
            <a:avLst/>
          </a:prstGeom>
          <a:noFill/>
        </p:spPr>
        <p:txBody>
          <a:bodyPr wrap="square">
            <a:spAutoFit/>
          </a:bodyPr>
          <a:lstStyle/>
          <a:p>
            <a:pPr marL="0" marR="0" indent="0" algn="l" fontAlgn="base">
              <a:buNone/>
            </a:pPr>
            <a:r>
              <a:rPr lang="nl-BE" sz="2000" b="0" i="0" dirty="0">
                <a:solidFill>
                  <a:srgbClr val="666666"/>
                </a:solidFill>
                <a:effectLst/>
                <a:latin typeface="Brill" panose="020F0602050406030203" pitchFamily="34" charset="0"/>
              </a:rPr>
              <a:t>The building (</a:t>
            </a:r>
            <a:r>
              <a:rPr lang="nl-BE" sz="2000" b="0" i="1" dirty="0">
                <a:solidFill>
                  <a:srgbClr val="666666"/>
                </a:solidFill>
                <a:effectLst/>
                <a:latin typeface="Brill" panose="020F0602050406030203" pitchFamily="34" charset="0"/>
              </a:rPr>
              <a:t>oikos</a:t>
            </a:r>
            <a:r>
              <a:rPr lang="nl-BE" sz="2000" b="0" i="0" dirty="0">
                <a:solidFill>
                  <a:srgbClr val="666666"/>
                </a:solidFill>
                <a:effectLst/>
                <a:latin typeface="Brill" panose="020F0602050406030203" pitchFamily="34" charset="0"/>
              </a:rPr>
              <a:t>), which was built by Julia Severa, was renovated by P. Tyrronius Klados, head of the synagogue for life, Lucius son of Lucius, also head of the synagogue, and Popilius Zotikos, leader, from their own resources and from the common deposit.  They decorated the walls and ceiling, made the windows secure, and (10) took care of all the rest of the decoration.  The synagogue honoured them with a gilded shield because of their virtuous disposition, goodwill, and diligence in relation to the synagogue.</a:t>
            </a:r>
          </a:p>
          <a:p>
            <a:pPr>
              <a:buNone/>
            </a:pPr>
            <a:endParaRPr lang="nl-BE" sz="2000" dirty="0">
              <a:latin typeface="Brill" panose="020F0602050406030203" pitchFamily="34" charset="0"/>
            </a:endParaRPr>
          </a:p>
          <a:p>
            <a:pPr marL="0" marR="0" indent="0" algn="l" fontAlgn="base">
              <a:buNone/>
            </a:pPr>
            <a:r>
              <a:rPr lang="nl-BE" sz="2000" b="0" i="0" dirty="0">
                <a:solidFill>
                  <a:srgbClr val="666666"/>
                </a:solidFill>
                <a:effectLst/>
                <a:latin typeface="Brill" panose="020F0602050406030203" pitchFamily="34" charset="0"/>
              </a:rPr>
              <a:t>τὸν κατασκευασθέ[ν]τ̣α ο[ἶ]κον ὑπ̣ὸ̣ | Ἰουλίας Σεουήρας Π̣. Τυρρώνιος Κλά|δος ὁ διὰ βίου ἀρχισυνάγωγος καὶ | Λούκιος Λουκίου ἀρχισυνάγωγος || καὶ Ποπίλιος Ζωτικὸς ἄρχων ἐπεσ|κεύασαν ἔκ τε τῶν ἰδίων καὶ τῶν συν|καταθεμένων καὶ ἔγραψαν τοὺς τοί|χους καὶ τὴν ὀροφὴν καὶ ἐποίησαν | τὴν τῶν θυρίδων ἀσφάλειαν καὶ τὸν || [λυ]πὸν πάντα κόσμον, οὕστινας κα[ὶ] | ἡ συναγωγὴ ἐτείμησεν ὅπλῳ ἐπιχρύ|σῳ διά τε τὴν ἐνάρετον αὐτῶν δ̣[ι]ά̣θ[ε̣]|σ̣ιν καὶ τὴν π̣ρ̣ὸς τὴν συναγωγὴν εὔνο̣ι̣ά̣ν | τε και σ̣[που]δήν.</a:t>
            </a:r>
          </a:p>
        </p:txBody>
      </p:sp>
      <p:pic>
        <p:nvPicPr>
          <p:cNvPr id="4" name="Afbeelding 3">
            <a:extLst>
              <a:ext uri="{FF2B5EF4-FFF2-40B4-BE49-F238E27FC236}">
                <a16:creationId xmlns:a16="http://schemas.microsoft.com/office/drawing/2014/main" id="{B083CFE5-DAEB-AB07-0620-E3A823731D1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335617" y="0"/>
            <a:ext cx="3856383" cy="3400252"/>
          </a:xfrm>
          <a:prstGeom prst="rect">
            <a:avLst/>
          </a:prstGeom>
        </p:spPr>
      </p:pic>
      <p:sp>
        <p:nvSpPr>
          <p:cNvPr id="9" name="Tekstvak 8">
            <a:extLst>
              <a:ext uri="{FF2B5EF4-FFF2-40B4-BE49-F238E27FC236}">
                <a16:creationId xmlns:a16="http://schemas.microsoft.com/office/drawing/2014/main" id="{4E2A5029-DF67-BD27-926A-7E3B363C84F7}"/>
              </a:ext>
            </a:extLst>
          </p:cNvPr>
          <p:cNvSpPr txBox="1"/>
          <p:nvPr/>
        </p:nvSpPr>
        <p:spPr>
          <a:xfrm>
            <a:off x="7487479" y="6211669"/>
            <a:ext cx="4704521" cy="646331"/>
          </a:xfrm>
          <a:prstGeom prst="rect">
            <a:avLst/>
          </a:prstGeom>
          <a:noFill/>
        </p:spPr>
        <p:txBody>
          <a:bodyPr wrap="square" rtlCol="0">
            <a:spAutoFit/>
          </a:bodyPr>
          <a:lstStyle/>
          <a:p>
            <a:r>
              <a:rPr lang="nl-BE" dirty="0">
                <a:latin typeface="Brill" panose="020F0602050406030203" pitchFamily="34" charset="0"/>
              </a:rPr>
              <a:t>Cf. Akmoneia (Phrygia, Asia Minor), ca. 100 CE</a:t>
            </a:r>
          </a:p>
          <a:p>
            <a:r>
              <a:rPr lang="nl-BE" dirty="0">
                <a:latin typeface="Brill" panose="020F0602050406030203" pitchFamily="34" charset="0"/>
              </a:rPr>
              <a:t>AGRW 145 = GRA 113 = IJO II 168 </a:t>
            </a:r>
          </a:p>
        </p:txBody>
      </p:sp>
    </p:spTree>
    <p:extLst>
      <p:ext uri="{BB962C8B-B14F-4D97-AF65-F5344CB8AC3E}">
        <p14:creationId xmlns:p14="http://schemas.microsoft.com/office/powerpoint/2010/main" val="360716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85EE4-0502-45A1-74BE-289D0D9B6EBB}"/>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12CD41DD-1EB3-B288-B005-FFF8C2CE7423}"/>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&amp; Women</a:t>
            </a:r>
          </a:p>
        </p:txBody>
      </p:sp>
      <p:sp>
        <p:nvSpPr>
          <p:cNvPr id="6" name="Tekstvak 5">
            <a:extLst>
              <a:ext uri="{FF2B5EF4-FFF2-40B4-BE49-F238E27FC236}">
                <a16:creationId xmlns:a16="http://schemas.microsoft.com/office/drawing/2014/main" id="{FA41FF64-1183-ED71-AC41-667457FC9F22}"/>
              </a:ext>
            </a:extLst>
          </p:cNvPr>
          <p:cNvSpPr txBox="1"/>
          <p:nvPr/>
        </p:nvSpPr>
        <p:spPr>
          <a:xfrm>
            <a:off x="784012" y="1186000"/>
            <a:ext cx="11327018" cy="5672000"/>
          </a:xfrm>
          <a:prstGeom prst="rect">
            <a:avLst/>
          </a:prstGeom>
          <a:noFill/>
        </p:spPr>
        <p:txBody>
          <a:bodyPr wrap="square" numCol="2">
            <a:spAutoFit/>
          </a:bodyPr>
          <a:lstStyle/>
          <a:p>
            <a:r>
              <a:rPr lang="nl-BE" sz="1900" dirty="0">
                <a:latin typeface="Brill" panose="020F0602050406030203" pitchFamily="34" charset="0"/>
              </a:rPr>
              <a:t>c) Dedication to Clodia Cognita </a:t>
            </a:r>
          </a:p>
          <a:p>
            <a:r>
              <a:rPr lang="nl-BE" sz="1900" dirty="0">
                <a:latin typeface="Brill" panose="020F0602050406030203" pitchFamily="34" charset="0"/>
              </a:rPr>
              <a:t>(Tralles; IJO 2.27 = CIG 2429, mid 3rd cent. C.E)</a:t>
            </a:r>
          </a:p>
          <a:p>
            <a:endParaRPr lang="nl-BE" sz="1900" dirty="0">
              <a:latin typeface="Brill" panose="020F0602050406030203" pitchFamily="34" charset="0"/>
            </a:endParaRPr>
          </a:p>
          <a:p>
            <a:r>
              <a:rPr lang="nl-BE" sz="1900" dirty="0">
                <a:latin typeface="Brill" panose="020F0602050406030203" pitchFamily="34" charset="0"/>
              </a:rPr>
              <a:t>ἐπεὶ Κλωδία Αὔλου θυγάτηρ</a:t>
            </a:r>
          </a:p>
          <a:p>
            <a:r>
              <a:rPr lang="nl-BE" sz="1900" dirty="0">
                <a:latin typeface="Brill" panose="020F0602050406030203" pitchFamily="34" charset="0"/>
              </a:rPr>
              <a:t>Κόγνιτα, γυνὴ δὲ Ποπλίου Οὐ-</a:t>
            </a:r>
          </a:p>
          <a:p>
            <a:r>
              <a:rPr lang="nl-BE" sz="1900" dirty="0">
                <a:latin typeface="Brill" panose="020F0602050406030203" pitchFamily="34" charset="0"/>
              </a:rPr>
              <a:t>ηδίου Δη̣μάδου, </a:t>
            </a:r>
            <a:r>
              <a:rPr lang="nl-BE" sz="1900" dirty="0">
                <a:solidFill>
                  <a:srgbClr val="FF0000"/>
                </a:solidFill>
                <a:latin typeface="Brill" panose="020F0602050406030203" pitchFamily="34" charset="0"/>
              </a:rPr>
              <a:t>σωφροσύνῃ</a:t>
            </a:r>
          </a:p>
          <a:p>
            <a:r>
              <a:rPr lang="nl-BE" sz="1900" dirty="0">
                <a:latin typeface="Brill" panose="020F0602050406030203" pitchFamily="34" charset="0"/>
              </a:rPr>
              <a:t>καὶ </a:t>
            </a:r>
            <a:r>
              <a:rPr lang="nl-BE" sz="1900" dirty="0">
                <a:solidFill>
                  <a:srgbClr val="FF0000"/>
                </a:solidFill>
                <a:latin typeface="Brill" panose="020F0602050406030203" pitchFamily="34" charset="0"/>
              </a:rPr>
              <a:t>ἀρετῇ</a:t>
            </a:r>
            <a:r>
              <a:rPr lang="nl-BE" sz="1900" dirty="0">
                <a:latin typeface="Brill" panose="020F0602050406030203" pitchFamily="34" charset="0"/>
              </a:rPr>
              <a:t> διαφέρουσα </a:t>
            </a:r>
            <a:r>
              <a:rPr lang="nl-BE" sz="1900" dirty="0">
                <a:solidFill>
                  <a:srgbClr val="FF0000"/>
                </a:solidFill>
                <a:latin typeface="Brill" panose="020F0602050406030203" pitchFamily="34" charset="0"/>
              </a:rPr>
              <a:t>εὐσεβέσ-</a:t>
            </a:r>
          </a:p>
          <a:p>
            <a:r>
              <a:rPr lang="nl-BE" sz="1900" dirty="0">
                <a:solidFill>
                  <a:srgbClr val="FF0000"/>
                </a:solidFill>
                <a:latin typeface="Brill" panose="020F0602050406030203" pitchFamily="34" charset="0"/>
              </a:rPr>
              <a:t>τατα διάκειται πρὸς τοὺς θεοὺς</a:t>
            </a:r>
          </a:p>
          <a:p>
            <a:r>
              <a:rPr lang="nl-BE" sz="1900" dirty="0">
                <a:solidFill>
                  <a:srgbClr val="FF0000"/>
                </a:solidFill>
                <a:latin typeface="Brill" panose="020F0602050406030203" pitchFamily="34" charset="0"/>
              </a:rPr>
              <a:t>ἡμῶν </a:t>
            </a:r>
            <a:r>
              <a:rPr lang="nl-BE" sz="1900" dirty="0">
                <a:latin typeface="Brill" panose="020F0602050406030203" pitchFamily="34" charset="0"/>
              </a:rPr>
              <a:t>καὶ τοῖς ἀπὸ τῆς ἰδίας τύχης</a:t>
            </a:r>
          </a:p>
          <a:p>
            <a:r>
              <a:rPr lang="nl-BE" sz="1900" dirty="0">
                <a:latin typeface="Brill" panose="020F0602050406030203" pitchFamily="34" charset="0"/>
              </a:rPr>
              <a:t>ἀπάργμασιν κοσμεῖ τὸ ἱερὸν καὶ χρυ-</a:t>
            </a:r>
          </a:p>
          <a:p>
            <a:r>
              <a:rPr lang="nl-BE" sz="1900" dirty="0">
                <a:latin typeface="Brill" panose="020F0602050406030203" pitchFamily="34" charset="0"/>
              </a:rPr>
              <a:t>σοῖς ἀναθήμασιν καὶ θαλασσίοις</a:t>
            </a:r>
          </a:p>
          <a:p>
            <a:r>
              <a:rPr lang="nl-BE" sz="1900" dirty="0">
                <a:latin typeface="Brill" panose="020F0602050406030203" pitchFamily="34" charset="0"/>
              </a:rPr>
              <a:t>ὕφεσ[ι] καὶ τοῖς ἄλλοις ποικίλως</a:t>
            </a:r>
          </a:p>
          <a:p>
            <a:r>
              <a:rPr lang="nl-BE" sz="1900" dirty="0">
                <a:latin typeface="Brill" panose="020F0602050406030203" pitchFamily="34" charset="0"/>
              </a:rPr>
              <a:t>πᾶσιν, οὐθὲν π[αρ]αλείπουσα τῶν εἰς</a:t>
            </a:r>
          </a:p>
          <a:p>
            <a:r>
              <a:rPr lang="nl-BE" sz="1900" dirty="0">
                <a:latin typeface="Brill" panose="020F0602050406030203" pitchFamily="34" charset="0"/>
              </a:rPr>
              <a:t>τειμὴν καὶ </a:t>
            </a:r>
            <a:r>
              <a:rPr lang="nl-BE" sz="1900" dirty="0">
                <a:highlight>
                  <a:srgbClr val="FFFF00"/>
                </a:highlight>
                <a:latin typeface="Brill" panose="020F0602050406030203" pitchFamily="34" charset="0"/>
              </a:rPr>
              <a:t>θεοσέβηαν</a:t>
            </a:r>
          </a:p>
          <a:p>
            <a:r>
              <a:rPr lang="nl-BE" sz="1900" dirty="0">
                <a:latin typeface="Brill" panose="020F0602050406030203" pitchFamily="34" charset="0"/>
              </a:rPr>
              <a:t>…</a:t>
            </a:r>
          </a:p>
          <a:p>
            <a:r>
              <a:rPr lang="nl-BE" sz="1900" dirty="0">
                <a:latin typeface="Brill" panose="020F0602050406030203" pitchFamily="34" charset="0"/>
              </a:rPr>
              <a:t>δεδόχθαι τῆι</a:t>
            </a:r>
          </a:p>
          <a:p>
            <a:r>
              <a:rPr lang="nl-BE" sz="1900" dirty="0">
                <a:latin typeface="Brill" panose="020F0602050406030203" pitchFamily="34" charset="0"/>
              </a:rPr>
              <a:t>βουλῇ ἐπῃνῆσθαί τε καὶ τετει-</a:t>
            </a:r>
          </a:p>
          <a:p>
            <a:r>
              <a:rPr lang="nl-BE" sz="1900" dirty="0">
                <a:latin typeface="Brill" panose="020F0602050406030203" pitchFamily="34" charset="0"/>
              </a:rPr>
              <a:t>μῆσθαι Κλωδίαν Αὔ⟨λ⟩ου θυγα-</a:t>
            </a:r>
          </a:p>
          <a:p>
            <a:r>
              <a:rPr lang="nl-BE" sz="1900" dirty="0">
                <a:latin typeface="Brill" panose="020F0602050406030203" pitchFamily="34" charset="0"/>
              </a:rPr>
              <a:t>τέρα Κόγνιταν διά τε τὴν</a:t>
            </a:r>
          </a:p>
          <a:p>
            <a:r>
              <a:rPr lang="nl-BE" sz="1900" dirty="0">
                <a:latin typeface="Brill" panose="020F0602050406030203" pitchFamily="34" charset="0"/>
              </a:rPr>
              <a:t>ἰδίαν αὐτῆς εὐσέβηαν καὶ</a:t>
            </a:r>
          </a:p>
          <a:p>
            <a:r>
              <a:rPr lang="nl-BE" sz="1900" dirty="0">
                <a:latin typeface="Brill" panose="020F0602050406030203" pitchFamily="34" charset="0"/>
              </a:rPr>
              <a:t>σωφροσύνην καὶ διὰ τὴν τοῦ</a:t>
            </a:r>
          </a:p>
          <a:p>
            <a:r>
              <a:rPr lang="nl-BE" sz="1900" dirty="0">
                <a:latin typeface="Brill" panose="020F0602050406030203" pitchFamily="34" charset="0"/>
              </a:rPr>
              <a:t>ἀνδρὸς αὐτῆς ἀρετὴν καὶ</a:t>
            </a:r>
          </a:p>
          <a:p>
            <a:r>
              <a:rPr lang="nl-BE" sz="1900" dirty="0">
                <a:latin typeface="Brill" panose="020F0602050406030203" pitchFamily="34" charset="0"/>
              </a:rPr>
              <a:t>εἶναι αὐτὴν ἐν ἀποδοχῇ τῇ</a:t>
            </a:r>
          </a:p>
          <a:p>
            <a:r>
              <a:rPr lang="nl-BE" sz="1900" dirty="0">
                <a:latin typeface="Brill" panose="020F0602050406030203" pitchFamily="34" charset="0"/>
              </a:rPr>
              <a:t>μεγίστῃ παρὰ τῆι πόλει</a:t>
            </a:r>
          </a:p>
          <a:p>
            <a:endParaRPr lang="nl-BE" sz="1900" dirty="0">
              <a:latin typeface="Brill" panose="020F0602050406030203" pitchFamily="34" charset="0"/>
            </a:endParaRPr>
          </a:p>
          <a:p>
            <a:r>
              <a:rPr lang="nl-BE" sz="1900" dirty="0">
                <a:latin typeface="Brill" panose="020F0602050406030203" pitchFamily="34" charset="0"/>
              </a:rPr>
              <a:t>Since Clodia Cognita, daughter of Aulus and wife of Publius Vedius Demades, is distinguished by her </a:t>
            </a:r>
            <a:r>
              <a:rPr lang="nl-BE" sz="1900" dirty="0">
                <a:solidFill>
                  <a:srgbClr val="FF0000"/>
                </a:solidFill>
                <a:latin typeface="Brill" panose="020F0602050406030203" pitchFamily="34" charset="0"/>
              </a:rPr>
              <a:t>modesty</a:t>
            </a:r>
            <a:r>
              <a:rPr lang="nl-BE" sz="1900" dirty="0">
                <a:latin typeface="Brill" panose="020F0602050406030203" pitchFamily="34" charset="0"/>
              </a:rPr>
              <a:t> and </a:t>
            </a:r>
            <a:r>
              <a:rPr lang="nl-BE" sz="1900" dirty="0">
                <a:solidFill>
                  <a:srgbClr val="FF0000"/>
                </a:solidFill>
                <a:latin typeface="Brill" panose="020F0602050406030203" pitchFamily="34" charset="0"/>
              </a:rPr>
              <a:t>virtue</a:t>
            </a:r>
            <a:r>
              <a:rPr lang="nl-BE" sz="1900" dirty="0">
                <a:latin typeface="Brill" panose="020F0602050406030203" pitchFamily="34" charset="0"/>
              </a:rPr>
              <a:t>, and conducts herself in the </a:t>
            </a:r>
            <a:r>
              <a:rPr lang="nl-BE" sz="1900" dirty="0">
                <a:solidFill>
                  <a:srgbClr val="FF0000"/>
                </a:solidFill>
                <a:latin typeface="Brill" panose="020F0602050406030203" pitchFamily="34" charset="0"/>
              </a:rPr>
              <a:t>most pious manner toward our gods</a:t>
            </a:r>
            <a:r>
              <a:rPr lang="nl-BE" sz="1900" dirty="0">
                <a:latin typeface="Brill" panose="020F0602050406030203" pitchFamily="34" charset="0"/>
              </a:rPr>
              <a:t>; and since </a:t>
            </a:r>
            <a:r>
              <a:rPr lang="nl-BE" sz="1900" dirty="0">
                <a:solidFill>
                  <a:srgbClr val="FF0000"/>
                </a:solidFill>
                <a:latin typeface="Brill" panose="020F0602050406030203" pitchFamily="34" charset="0"/>
              </a:rPr>
              <a:t>she adorns the sanctuary with first-fruits from her own fortune</a:t>
            </a:r>
            <a:r>
              <a:rPr lang="nl-BE" sz="1900" dirty="0">
                <a:latin typeface="Brill" panose="020F0602050406030203" pitchFamily="34" charset="0"/>
              </a:rPr>
              <a:t>, with golden votive offerings, sea-woven textiles, and many other </a:t>
            </a:r>
            <a:r>
              <a:rPr lang="nl-BE" sz="1900" dirty="0">
                <a:solidFill>
                  <a:srgbClr val="FF0000"/>
                </a:solidFill>
                <a:latin typeface="Brill" panose="020F0602050406030203" pitchFamily="34" charset="0"/>
              </a:rPr>
              <a:t>splendid gifts </a:t>
            </a:r>
            <a:r>
              <a:rPr lang="nl-BE" sz="1900" dirty="0">
                <a:latin typeface="Brill" panose="020F0602050406030203" pitchFamily="34" charset="0"/>
              </a:rPr>
              <a:t>of every kind, leaving nothing undone that pertains to honour and </a:t>
            </a:r>
            <a:r>
              <a:rPr lang="nl-BE" sz="1900" dirty="0">
                <a:highlight>
                  <a:srgbClr val="FFFF00"/>
                </a:highlight>
                <a:latin typeface="Brill" panose="020F0602050406030203" pitchFamily="34" charset="0"/>
              </a:rPr>
              <a:t>godliness</a:t>
            </a:r>
            <a:r>
              <a:rPr lang="nl-BE" sz="1900" dirty="0">
                <a:latin typeface="Brill" panose="020F0602050406030203" pitchFamily="34" charset="0"/>
              </a:rPr>
              <a:t>;</a:t>
            </a:r>
          </a:p>
          <a:p>
            <a:r>
              <a:rPr lang="nl-BE" sz="1900" dirty="0">
                <a:latin typeface="Brill" panose="020F0602050406030203" pitchFamily="34" charset="0"/>
              </a:rPr>
              <a:t>…</a:t>
            </a:r>
          </a:p>
          <a:p>
            <a:r>
              <a:rPr lang="nl-BE" sz="1900" dirty="0">
                <a:latin typeface="Brill" panose="020F0602050406030203" pitchFamily="34" charset="0"/>
              </a:rPr>
              <a:t>it is resolved that the council shall praise and honour Clodia Cognita, daughter of Aulus, on account of her personal piety and modesty, as well as the virtue of her husband, and that she shall enjoy the highest esteem from the city.</a:t>
            </a:r>
          </a:p>
        </p:txBody>
      </p:sp>
    </p:spTree>
    <p:extLst>
      <p:ext uri="{BB962C8B-B14F-4D97-AF65-F5344CB8AC3E}">
        <p14:creationId xmlns:p14="http://schemas.microsoft.com/office/powerpoint/2010/main" val="157200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xEl>
                                              <p:pRg st="18" end="1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19" end="1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xEl>
                                              <p:pRg st="20" end="2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
                                            <p:txEl>
                                              <p:pRg st="21" end="2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xEl>
                                              <p:pRg st="22" end="2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xEl>
                                              <p:pRg st="23" end="23"/>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
                                            <p:txEl>
                                              <p:pRg st="25" end="25"/>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xEl>
                                              <p:pRg st="26" end="26"/>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
                                            <p:txEl>
                                              <p:pRg st="27" end="2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EB88D-B95A-1B6B-1821-A75C3AD7BA32}"/>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C06371E7-61BE-1ACC-F020-7958C6A5845F}"/>
              </a:ext>
            </a:extLst>
          </p:cNvPr>
          <p:cNvSpPr>
            <a:spLocks noGrp="1"/>
          </p:cNvSpPr>
          <p:nvPr>
            <p:ph type="body" sz="quarter" idx="13"/>
          </p:nvPr>
        </p:nvSpPr>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3. Inscriptions &amp; Women</a:t>
            </a:r>
          </a:p>
        </p:txBody>
      </p:sp>
      <p:sp>
        <p:nvSpPr>
          <p:cNvPr id="3" name="Tijdelijke aanduiding voor tekst 2">
            <a:extLst>
              <a:ext uri="{FF2B5EF4-FFF2-40B4-BE49-F238E27FC236}">
                <a16:creationId xmlns:a16="http://schemas.microsoft.com/office/drawing/2014/main" id="{A769A058-665C-C16B-C1D0-A9CD46A700C4}"/>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EA4CCE48-DAF5-F52B-4EFB-EA2224884AB0}"/>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C1FDA8D1-88F2-04BF-F1BE-F98EF1487B88}"/>
              </a:ext>
            </a:extLst>
          </p:cNvPr>
          <p:cNvSpPr txBox="1"/>
          <p:nvPr/>
        </p:nvSpPr>
        <p:spPr>
          <a:xfrm>
            <a:off x="462552" y="1172747"/>
            <a:ext cx="10364473" cy="4708981"/>
          </a:xfrm>
          <a:prstGeom prst="rect">
            <a:avLst/>
          </a:prstGeom>
          <a:noFill/>
        </p:spPr>
        <p:txBody>
          <a:bodyPr wrap="square">
            <a:spAutoFit/>
          </a:bodyPr>
          <a:lstStyle/>
          <a:p>
            <a:r>
              <a:rPr lang="nl-BE" sz="2000" dirty="0">
                <a:latin typeface="Brill" panose="020F0602050406030203" pitchFamily="34" charset="0"/>
                <a:ea typeface="SBL BibLit" panose="02000000000000000000" pitchFamily="2" charset="-79"/>
                <a:cs typeface="SBL BibLit" panose="02000000000000000000" pitchFamily="2" charset="-79"/>
              </a:rPr>
              <a:t>d) Inscriptions with Θεοσέβεια  as proper name</a:t>
            </a:r>
          </a:p>
          <a:p>
            <a:endParaRPr lang="nl-BE" sz="2000" dirty="0">
              <a:latin typeface="Brill" panose="020F0602050406030203" pitchFamily="34" charset="0"/>
              <a:ea typeface="SBL BibLit" panose="02000000000000000000" pitchFamily="2" charset="-79"/>
              <a:cs typeface="SBL BibLit" panose="02000000000000000000" pitchFamily="2" charset="-79"/>
            </a:endParaRPr>
          </a:p>
          <a:p>
            <a:pPr marL="285750" indent="-285750">
              <a:buFont typeface="Arial" panose="020B0604020202020204" pitchFamily="34" charset="0"/>
              <a:buChar char="•"/>
            </a:pPr>
            <a:r>
              <a:rPr lang="en-US" sz="2000" dirty="0">
                <a:latin typeface="Brill" panose="020F0602050406030203" pitchFamily="34" charset="0"/>
              </a:rPr>
              <a:t>In Attica, it occurs among a series of names: </a:t>
            </a:r>
          </a:p>
          <a:p>
            <a:pPr marL="800100" lvl="1" indent="-342900">
              <a:buFont typeface="Courier New" panose="02070309020205020404" pitchFamily="49" charset="0"/>
              <a:buChar char="o"/>
            </a:pPr>
            <a:r>
              <a:rPr lang="en-US" sz="2000" dirty="0">
                <a:latin typeface="Brill" panose="020F0602050406030203" pitchFamily="34" charset="0"/>
              </a:rPr>
              <a:t>“</a:t>
            </a:r>
            <a:r>
              <a:rPr lang="en-US" sz="2000" dirty="0" err="1">
                <a:latin typeface="Brill" panose="020F0602050406030203" pitchFamily="34" charset="0"/>
              </a:rPr>
              <a:t>Θεοσέ</a:t>
            </a:r>
            <a:r>
              <a:rPr lang="en-US" sz="2000" dirty="0">
                <a:latin typeface="Brill" panose="020F0602050406030203" pitchFamily="34" charset="0"/>
              </a:rPr>
              <a:t>β</a:t>
            </a:r>
            <a:r>
              <a:rPr lang="en-US" sz="2000" dirty="0" err="1">
                <a:latin typeface="Brill" panose="020F0602050406030203" pitchFamily="34" charset="0"/>
              </a:rPr>
              <a:t>ει</a:t>
            </a:r>
            <a:r>
              <a:rPr lang="en-US" sz="2000" dirty="0">
                <a:latin typeface="Brill" panose="020F0602050406030203" pitchFamily="34" charset="0"/>
              </a:rPr>
              <a:t>α ⋮ </a:t>
            </a:r>
            <a:r>
              <a:rPr lang="en-US" sz="2000" dirty="0" err="1">
                <a:latin typeface="Brill" panose="020F0602050406030203" pitchFamily="34" charset="0"/>
              </a:rPr>
              <a:t>Κ</a:t>
            </a:r>
            <a:r>
              <a:rPr lang="en-US" sz="2000" dirty="0">
                <a:latin typeface="Brill" panose="020F0602050406030203" pitchFamily="34" charset="0"/>
              </a:rPr>
              <a:t>α</a:t>
            </a:r>
            <a:r>
              <a:rPr lang="en-US" sz="2000" dirty="0" err="1">
                <a:latin typeface="Brill" panose="020F0602050406030203" pitchFamily="34" charset="0"/>
              </a:rPr>
              <a:t>λλιάδου</a:t>
            </a:r>
            <a:r>
              <a:rPr lang="en-US" sz="2000" dirty="0">
                <a:latin typeface="Brill" panose="020F0602050406030203" pitchFamily="34" charset="0"/>
              </a:rPr>
              <a:t> </a:t>
            </a:r>
            <a:r>
              <a:rPr lang="en-US" sz="2000" dirty="0" err="1">
                <a:latin typeface="Brill" panose="020F0602050406030203" pitchFamily="34" charset="0"/>
              </a:rPr>
              <a:t>Ἀν</a:t>
            </a:r>
            <a:r>
              <a:rPr lang="en-US" sz="2000" dirty="0">
                <a:latin typeface="Brill" panose="020F0602050406030203" pitchFamily="34" charset="0"/>
              </a:rPr>
              <a:t>α</a:t>
            </a:r>
            <a:r>
              <a:rPr lang="en-US" sz="2000" dirty="0" err="1">
                <a:latin typeface="Brill" panose="020F0602050406030203" pitchFamily="34" charset="0"/>
              </a:rPr>
              <a:t>φλυστίου</a:t>
            </a:r>
            <a:r>
              <a:rPr lang="en-US" sz="2000" dirty="0">
                <a:latin typeface="Brill" panose="020F0602050406030203" pitchFamily="34" charset="0"/>
              </a:rPr>
              <a:t>” (</a:t>
            </a:r>
            <a:r>
              <a:rPr lang="en-US" sz="2000" i="1" cap="small" dirty="0">
                <a:latin typeface="Brill" panose="020F0602050406030203" pitchFamily="34" charset="0"/>
              </a:rPr>
              <a:t>IG </a:t>
            </a:r>
            <a:r>
              <a:rPr lang="en-US" sz="2000" dirty="0">
                <a:latin typeface="Brill" panose="020F0602050406030203" pitchFamily="34" charset="0"/>
              </a:rPr>
              <a:t>II² 5752, 340–317 B.C.E.).</a:t>
            </a:r>
          </a:p>
          <a:p>
            <a:pPr marL="285750" indent="-285750">
              <a:buFont typeface="Arial" panose="020B0604020202020204" pitchFamily="34" charset="0"/>
              <a:buChar char="•"/>
            </a:pPr>
            <a:r>
              <a:rPr lang="en-US" sz="2000" dirty="0">
                <a:latin typeface="Brill" panose="020F0602050406030203" pitchFamily="34" charset="0"/>
              </a:rPr>
              <a:t>Later, it is used as a Christian name </a:t>
            </a:r>
          </a:p>
          <a:p>
            <a:pPr marL="800100" lvl="1" indent="-342900">
              <a:buFont typeface="Courier New" panose="02070309020205020404" pitchFamily="49" charset="0"/>
              <a:buChar char="o"/>
            </a:pPr>
            <a:r>
              <a:rPr lang="en-US" sz="2000" dirty="0">
                <a:latin typeface="Brill" panose="020F0602050406030203" pitchFamily="34" charset="0"/>
              </a:rPr>
              <a:t>Laodicea: </a:t>
            </a:r>
            <a:r>
              <a:rPr lang="en-US" sz="2000" dirty="0" err="1">
                <a:latin typeface="Brill" panose="020F0602050406030203" pitchFamily="34" charset="0"/>
              </a:rPr>
              <a:t>Flavios</a:t>
            </a:r>
            <a:r>
              <a:rPr lang="en-US" sz="2000" dirty="0">
                <a:latin typeface="Brill" panose="020F0602050406030203" pitchFamily="34" charset="0"/>
              </a:rPr>
              <a:t> (?) Alexandros and </a:t>
            </a: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ίῃ</a:t>
            </a:r>
            <a:r>
              <a:rPr lang="en-US" sz="2000" dirty="0">
                <a:latin typeface="Brill" panose="020F0602050406030203" pitchFamily="34" charset="0"/>
              </a:rPr>
              <a:t> </a:t>
            </a:r>
            <a:r>
              <a:rPr lang="en-US" sz="2000" dirty="0" err="1">
                <a:latin typeface="Brill" panose="020F0602050406030203" pitchFamily="34" charset="0"/>
              </a:rPr>
              <a:t>ἔνθ</a:t>
            </a:r>
            <a:r>
              <a:rPr lang="en-US" sz="2000" dirty="0">
                <a:latin typeface="Brill" panose="020F0602050406030203" pitchFamily="34" charset="0"/>
              </a:rPr>
              <a:t>α </a:t>
            </a:r>
            <a:r>
              <a:rPr lang="en-US" sz="2000" dirty="0" err="1">
                <a:latin typeface="Brill" panose="020F0602050406030203" pitchFamily="34" charset="0"/>
              </a:rPr>
              <a:t>κ</a:t>
            </a:r>
            <a:r>
              <a:rPr lang="en-US" sz="2000" dirty="0">
                <a:latin typeface="Brill" panose="020F0602050406030203" pitchFamily="34" charset="0"/>
              </a:rPr>
              <a:t>α</a:t>
            </a:r>
            <a:r>
              <a:rPr lang="en-US" sz="2000" dirty="0" err="1">
                <a:latin typeface="Brill" panose="020F0602050406030203" pitchFamily="34" charset="0"/>
              </a:rPr>
              <a:t>τάκιτε</a:t>
            </a:r>
            <a:r>
              <a:rPr lang="en-US" sz="2000" dirty="0">
                <a:latin typeface="Brill" panose="020F0602050406030203" pitchFamily="34" charset="0"/>
              </a:rPr>
              <a:t> (</a:t>
            </a:r>
            <a:r>
              <a:rPr lang="en-US" sz="2000" i="1" cap="small" dirty="0">
                <a:latin typeface="Brill" panose="020F0602050406030203" pitchFamily="34" charset="0"/>
              </a:rPr>
              <a:t>ICG </a:t>
            </a:r>
            <a:r>
              <a:rPr lang="en-US" sz="2000" dirty="0">
                <a:latin typeface="Brill" panose="020F0602050406030203" pitchFamily="34" charset="0"/>
              </a:rPr>
              <a:t>241 = </a:t>
            </a:r>
            <a:r>
              <a:rPr lang="en-US" sz="2000" i="1" cap="small" dirty="0">
                <a:latin typeface="Brill" panose="020F0602050406030203" pitchFamily="34" charset="0"/>
              </a:rPr>
              <a:t>SEG </a:t>
            </a:r>
            <a:r>
              <a:rPr lang="en-US" sz="2000" dirty="0">
                <a:latin typeface="Brill" panose="020F0602050406030203" pitchFamily="34" charset="0"/>
              </a:rPr>
              <a:t>15:818, 400–500 C.E.)</a:t>
            </a:r>
          </a:p>
          <a:p>
            <a:pPr marL="800100" lvl="1" indent="-342900">
              <a:buFont typeface="Courier New" panose="02070309020205020404" pitchFamily="49" charset="0"/>
              <a:buChar char="o"/>
            </a:pPr>
            <a:r>
              <a:rPr lang="en-US" sz="2000" dirty="0">
                <a:latin typeface="Brill" panose="020F0602050406030203" pitchFamily="34" charset="0"/>
              </a:rPr>
              <a:t>Zoe with her sister Theosebia, “the most devout virgin” (</a:t>
            </a:r>
            <a:r>
              <a:rPr lang="en-US" sz="2000" dirty="0" err="1">
                <a:latin typeface="Brill" panose="020F0602050406030203" pitchFamily="34" charset="0"/>
              </a:rPr>
              <a:t>σὺν</a:t>
            </a:r>
            <a:r>
              <a:rPr lang="en-US" sz="2000" dirty="0">
                <a:latin typeface="Brill" panose="020F0602050406030203" pitchFamily="34" charset="0"/>
              </a:rPr>
              <a:t> </a:t>
            </a: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ίῃ</a:t>
            </a:r>
            <a:r>
              <a:rPr lang="en-US" sz="2000" dirty="0">
                <a:latin typeface="Brill" panose="020F0602050406030203" pitchFamily="34" charset="0"/>
              </a:rPr>
              <a:t> </a:t>
            </a:r>
            <a:r>
              <a:rPr lang="en-US" sz="2000" dirty="0" err="1">
                <a:latin typeface="Brill" panose="020F0602050406030203" pitchFamily="34" charset="0"/>
              </a:rPr>
              <a:t>εὐλ</a:t>
            </a:r>
            <a:r>
              <a:rPr lang="en-US" sz="2000" dirty="0">
                <a:latin typeface="Brill" panose="020F0602050406030203" pitchFamily="34" charset="0"/>
              </a:rPr>
              <a:t>αβ. πα</a:t>
            </a:r>
            <a:r>
              <a:rPr lang="en-US" sz="2000" dirty="0" err="1">
                <a:latin typeface="Brill" panose="020F0602050406030203" pitchFamily="34" charset="0"/>
              </a:rPr>
              <a:t>ρθένῳ</a:t>
            </a:r>
            <a:r>
              <a:rPr lang="en-US" sz="2000" dirty="0">
                <a:latin typeface="Brill" panose="020F0602050406030203" pitchFamily="34" charset="0"/>
              </a:rPr>
              <a:t>: </a:t>
            </a:r>
            <a:r>
              <a:rPr lang="en-US" sz="2000" i="1" cap="small" dirty="0">
                <a:latin typeface="Brill" panose="020F0602050406030203" pitchFamily="34" charset="0"/>
              </a:rPr>
              <a:t>ICG </a:t>
            </a:r>
            <a:r>
              <a:rPr lang="en-US" sz="2000" dirty="0">
                <a:latin typeface="Brill" panose="020F0602050406030203" pitchFamily="34" charset="0"/>
              </a:rPr>
              <a:t>507, 350–400 C.E.), linking </a:t>
            </a:r>
            <a:r>
              <a:rPr lang="en-US" sz="2000" dirty="0" err="1">
                <a:latin typeface="Brill" panose="020F0602050406030203" pitchFamily="34" charset="0"/>
              </a:rPr>
              <a:t>θεοσέ</a:t>
            </a:r>
            <a:r>
              <a:rPr lang="en-US" sz="2000" dirty="0">
                <a:latin typeface="Brill" panose="020F0602050406030203" pitchFamily="34" charset="0"/>
              </a:rPr>
              <a:t>β</a:t>
            </a:r>
            <a:r>
              <a:rPr lang="en-US" sz="2000" dirty="0" err="1">
                <a:latin typeface="Brill" panose="020F0602050406030203" pitchFamily="34" charset="0"/>
              </a:rPr>
              <a:t>ει</a:t>
            </a:r>
            <a:r>
              <a:rPr lang="en-US" sz="2000" dirty="0">
                <a:latin typeface="Brill" panose="020F0602050406030203" pitchFamily="34" charset="0"/>
              </a:rPr>
              <a:t>α with </a:t>
            </a:r>
            <a:r>
              <a:rPr lang="en-US" sz="2000" dirty="0" err="1">
                <a:latin typeface="Brill" panose="020F0602050406030203" pitchFamily="34" charset="0"/>
              </a:rPr>
              <a:t>εὐλ</a:t>
            </a:r>
            <a:r>
              <a:rPr lang="en-US" sz="2000" dirty="0">
                <a:latin typeface="Brill" panose="020F0602050406030203" pitchFamily="34" charset="0"/>
              </a:rPr>
              <a:t>άβ</a:t>
            </a:r>
            <a:r>
              <a:rPr lang="en-US" sz="2000" dirty="0" err="1">
                <a:latin typeface="Brill" panose="020F0602050406030203" pitchFamily="34" charset="0"/>
              </a:rPr>
              <a:t>ει</a:t>
            </a:r>
            <a:r>
              <a:rPr lang="en-US" sz="2000" dirty="0">
                <a:latin typeface="Brill" panose="020F0602050406030203" pitchFamily="34" charset="0"/>
              </a:rPr>
              <a:t>α. </a:t>
            </a:r>
          </a:p>
          <a:p>
            <a:pPr marL="800100" lvl="1" indent="-342900">
              <a:buFont typeface="Courier New" panose="02070309020205020404" pitchFamily="49" charset="0"/>
              <a:buChar char="o"/>
            </a:pPr>
            <a:r>
              <a:rPr lang="en-US" sz="2000" dirty="0">
                <a:latin typeface="Brill" panose="020F0602050406030203" pitchFamily="34" charset="0"/>
              </a:rPr>
              <a:t>In Corinth, Ioulianos commemorates his partner Theosebia the Corinthian (</a:t>
            </a:r>
            <a:r>
              <a:rPr lang="en-US" sz="2000" i="1" cap="small" dirty="0">
                <a:latin typeface="Brill" panose="020F0602050406030203" pitchFamily="34" charset="0"/>
              </a:rPr>
              <a:t>IG </a:t>
            </a:r>
            <a:r>
              <a:rPr lang="en-US" sz="2000" dirty="0">
                <a:latin typeface="Brill" panose="020F0602050406030203" pitchFamily="34" charset="0"/>
              </a:rPr>
              <a:t>IV² 3.1614, 4</a:t>
            </a:r>
            <a:r>
              <a:rPr lang="en-US" sz="2000" baseline="30000" dirty="0">
                <a:latin typeface="Brill" panose="020F0602050406030203" pitchFamily="34" charset="0"/>
              </a:rPr>
              <a:t>th</a:t>
            </a:r>
            <a:r>
              <a:rPr lang="en-US" sz="2000" dirty="0">
                <a:latin typeface="Brill" panose="020F0602050406030203" pitchFamily="34" charset="0"/>
              </a:rPr>
              <a:t>/5</a:t>
            </a:r>
            <a:r>
              <a:rPr lang="en-US" sz="2000" baseline="30000" dirty="0">
                <a:latin typeface="Brill" panose="020F0602050406030203" pitchFamily="34" charset="0"/>
              </a:rPr>
              <a:t>th</a:t>
            </a:r>
            <a:r>
              <a:rPr lang="en-US" sz="2000" dirty="0">
                <a:latin typeface="Brill" panose="020F0602050406030203" pitchFamily="34" charset="0"/>
              </a:rPr>
              <a:t> cent. C.E.)</a:t>
            </a:r>
          </a:p>
          <a:p>
            <a:pPr marL="800100" lvl="1" indent="-342900">
              <a:buFont typeface="Courier New" panose="02070309020205020404" pitchFamily="49" charset="0"/>
              <a:buChar char="o"/>
            </a:pPr>
            <a:r>
              <a:rPr lang="en-US" sz="2000" dirty="0">
                <a:latin typeface="Brill" panose="020F0602050406030203" pitchFamily="34" charset="0"/>
              </a:rPr>
              <a:t>in Phrygia, </a:t>
            </a:r>
            <a:r>
              <a:rPr lang="en-US" sz="2000" dirty="0" err="1">
                <a:latin typeface="Brill" panose="020F0602050406030203" pitchFamily="34" charset="0"/>
              </a:rPr>
              <a:t>Mestrianos</a:t>
            </a:r>
            <a:r>
              <a:rPr lang="en-US" sz="2000" dirty="0">
                <a:latin typeface="Brill" panose="020F0602050406030203" pitchFamily="34" charset="0"/>
              </a:rPr>
              <a:t>’ daughter is </a:t>
            </a: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ίης</a:t>
            </a:r>
            <a:r>
              <a:rPr lang="en-US" sz="2000" dirty="0">
                <a:latin typeface="Brill" panose="020F0602050406030203" pitchFamily="34" charset="0"/>
              </a:rPr>
              <a:t> (</a:t>
            </a:r>
            <a:r>
              <a:rPr lang="en-US" sz="2000" i="1" cap="small" dirty="0">
                <a:latin typeface="Brill" panose="020F0602050406030203" pitchFamily="34" charset="0"/>
              </a:rPr>
              <a:t>ICG </a:t>
            </a:r>
            <a:r>
              <a:rPr lang="en-US" sz="2000" dirty="0">
                <a:latin typeface="Brill" panose="020F0602050406030203" pitchFamily="34" charset="0"/>
              </a:rPr>
              <a:t>1576, 5</a:t>
            </a:r>
            <a:r>
              <a:rPr lang="en-US" sz="2000" baseline="30000" dirty="0">
                <a:latin typeface="Brill" panose="020F0602050406030203" pitchFamily="34" charset="0"/>
              </a:rPr>
              <a:t>th</a:t>
            </a:r>
            <a:r>
              <a:rPr lang="en-US" sz="2000" dirty="0">
                <a:latin typeface="Brill" panose="020F0602050406030203" pitchFamily="34" charset="0"/>
              </a:rPr>
              <a:t>–7</a:t>
            </a:r>
            <a:r>
              <a:rPr lang="en-US" sz="2000" baseline="30000" dirty="0">
                <a:latin typeface="Brill" panose="020F0602050406030203" pitchFamily="34" charset="0"/>
              </a:rPr>
              <a:t>th</a:t>
            </a:r>
            <a:r>
              <a:rPr lang="en-US" sz="2000" dirty="0">
                <a:latin typeface="Brill" panose="020F0602050406030203" pitchFamily="34" charset="0"/>
              </a:rPr>
              <a:t> cent. C.E.). </a:t>
            </a:r>
          </a:p>
          <a:p>
            <a:pPr marL="800100" lvl="1" indent="-342900">
              <a:buFont typeface="Courier New" panose="02070309020205020404" pitchFamily="49" charset="0"/>
              <a:buChar char="o"/>
            </a:pPr>
            <a:r>
              <a:rPr lang="en-US" sz="2000" dirty="0">
                <a:latin typeface="Brill" panose="020F0602050406030203" pitchFamily="34" charset="0"/>
              </a:rPr>
              <a:t>A Christian graffito from </a:t>
            </a:r>
            <a:r>
              <a:rPr lang="en-US" sz="2000" dirty="0" err="1">
                <a:latin typeface="Brill" panose="020F0602050406030203" pitchFamily="34" charset="0"/>
              </a:rPr>
              <a:t>Epheseos</a:t>
            </a:r>
            <a:r>
              <a:rPr lang="en-US" sz="2000" dirty="0">
                <a:latin typeface="Brill" panose="020F0602050406030203" pitchFamily="34" charset="0"/>
              </a:rPr>
              <a:t> invokes God for Leontios and </a:t>
            </a:r>
            <a:r>
              <a:rPr lang="en-US" sz="2000" dirty="0" err="1">
                <a:latin typeface="Brill" panose="020F0602050406030203" pitchFamily="34" charset="0"/>
              </a:rPr>
              <a:t>Θεο</a:t>
            </a:r>
            <a:r>
              <a:rPr lang="en-US" sz="2000" dirty="0">
                <a:latin typeface="Brill" panose="020F0602050406030203" pitchFamily="34" charset="0"/>
              </a:rPr>
              <a:t>[</a:t>
            </a:r>
            <a:r>
              <a:rPr lang="en-US" sz="2000" dirty="0" err="1">
                <a:latin typeface="Brill" panose="020F0602050406030203" pitchFamily="34" charset="0"/>
              </a:rPr>
              <a:t>σε</a:t>
            </a:r>
            <a:r>
              <a:rPr lang="en-US" sz="2000" dirty="0">
                <a:latin typeface="Brill" panose="020F0602050406030203" pitchFamily="34" charset="0"/>
              </a:rPr>
              <a:t>β]</a:t>
            </a:r>
            <a:r>
              <a:rPr lang="en-US" sz="2000" dirty="0" err="1">
                <a:latin typeface="Brill" panose="020F0602050406030203" pitchFamily="34" charset="0"/>
              </a:rPr>
              <a:t>ί</a:t>
            </a:r>
            <a:r>
              <a:rPr lang="en-US" sz="2000" dirty="0">
                <a:latin typeface="Brill" panose="020F0602050406030203" pitchFamily="34" charset="0"/>
              </a:rPr>
              <a:t>α (</a:t>
            </a:r>
            <a:r>
              <a:rPr lang="en-US" sz="2000" i="1" dirty="0" err="1">
                <a:latin typeface="Brill" panose="020F0602050406030203" pitchFamily="34" charset="0"/>
              </a:rPr>
              <a:t>IEph</a:t>
            </a:r>
            <a:r>
              <a:rPr lang="en-US" sz="2000" i="1" dirty="0">
                <a:latin typeface="Brill" panose="020F0602050406030203" pitchFamily="34" charset="0"/>
              </a:rPr>
              <a:t> </a:t>
            </a:r>
            <a:r>
              <a:rPr lang="en-US" sz="2000" dirty="0">
                <a:latin typeface="Brill" panose="020F0602050406030203" pitchFamily="34" charset="0"/>
              </a:rPr>
              <a:t>1285.14 = </a:t>
            </a:r>
            <a:r>
              <a:rPr lang="en-US" sz="2000" i="1" dirty="0">
                <a:latin typeface="Brill" panose="020F0602050406030203" pitchFamily="34" charset="0"/>
              </a:rPr>
              <a:t>ICG</a:t>
            </a:r>
            <a:r>
              <a:rPr lang="en-US" sz="2000" dirty="0">
                <a:latin typeface="Brill" panose="020F0602050406030203" pitchFamily="34" charset="0"/>
              </a:rPr>
              <a:t> 4554, 5</a:t>
            </a:r>
            <a:r>
              <a:rPr lang="en-US" sz="2000" baseline="30000" dirty="0">
                <a:latin typeface="Brill" panose="020F0602050406030203" pitchFamily="34" charset="0"/>
              </a:rPr>
              <a:t>th</a:t>
            </a:r>
            <a:r>
              <a:rPr lang="en-US" sz="2000" dirty="0">
                <a:latin typeface="Brill" panose="020F0602050406030203" pitchFamily="34" charset="0"/>
              </a:rPr>
              <a:t>–7</a:t>
            </a:r>
            <a:r>
              <a:rPr lang="en-US" sz="2000" baseline="30000" dirty="0">
                <a:latin typeface="Brill" panose="020F0602050406030203" pitchFamily="34" charset="0"/>
              </a:rPr>
              <a:t>th</a:t>
            </a:r>
            <a:r>
              <a:rPr lang="en-US" sz="2000" dirty="0">
                <a:latin typeface="Brill" panose="020F0602050406030203" pitchFamily="34" charset="0"/>
              </a:rPr>
              <a:t> cent. C.E.). </a:t>
            </a:r>
            <a:endParaRPr lang="nl-BE" sz="2000" dirty="0">
              <a:latin typeface="Brill" panose="020F0602050406030203" pitchFamily="34" charset="0"/>
              <a:ea typeface="SBL BibLit" panose="02000000000000000000" pitchFamily="2" charset="-79"/>
              <a:cs typeface="SBL BibLit" panose="02000000000000000000" pitchFamily="2" charset="-79"/>
            </a:endParaRPr>
          </a:p>
          <a:p>
            <a:endParaRPr lang="nl-BE" sz="2000" dirty="0">
              <a:latin typeface="Brill" panose="020F0602050406030203" pitchFamily="34" charset="0"/>
              <a:ea typeface="SBL BibLit" panose="02000000000000000000" pitchFamily="2" charset="-79"/>
              <a:cs typeface="SBL BibLit" panose="02000000000000000000" pitchFamily="2" charset="-79"/>
            </a:endParaRPr>
          </a:p>
          <a:p>
            <a:endParaRPr lang="nl-BE" sz="2000" dirty="0">
              <a:latin typeface="SBL BibLit" panose="02000000000000000000" pitchFamily="2" charset="-79"/>
              <a:ea typeface="SBL BibLit" panose="02000000000000000000" pitchFamily="2" charset="-79"/>
              <a:cs typeface="SBL BibLit" panose="02000000000000000000" pitchFamily="2" charset="-79"/>
            </a:endParaRPr>
          </a:p>
        </p:txBody>
      </p:sp>
    </p:spTree>
    <p:extLst>
      <p:ext uri="{BB962C8B-B14F-4D97-AF65-F5344CB8AC3E}">
        <p14:creationId xmlns:p14="http://schemas.microsoft.com/office/powerpoint/2010/main" val="316407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2C1AA40D-A7E8-4D16-4284-0109E1CA0C32}"/>
              </a:ext>
            </a:extLst>
          </p:cNvPr>
          <p:cNvSpPr>
            <a:spLocks noGrp="1"/>
          </p:cNvSpPr>
          <p:nvPr>
            <p:ph type="body" sz="quarter" idx="11"/>
          </p:nvPr>
        </p:nvSpPr>
        <p:spPr/>
        <p:txBody>
          <a:bodyPr/>
          <a:lstStyle/>
          <a:p>
            <a:r>
              <a:rPr lang="nl-BE" dirty="0">
                <a:latin typeface="Brill" panose="020F0602050406030203" pitchFamily="34" charset="0"/>
              </a:rPr>
              <a:t>4. Conclusion</a:t>
            </a:r>
          </a:p>
        </p:txBody>
      </p:sp>
    </p:spTree>
    <p:extLst>
      <p:ext uri="{BB962C8B-B14F-4D97-AF65-F5344CB8AC3E}">
        <p14:creationId xmlns:p14="http://schemas.microsoft.com/office/powerpoint/2010/main" val="2662993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3FAACAC-E320-7C94-B075-261E87604878}"/>
              </a:ext>
            </a:extLst>
          </p:cNvPr>
          <p:cNvSpPr>
            <a:spLocks noGrp="1"/>
          </p:cNvSpPr>
          <p:nvPr>
            <p:ph type="body" sz="quarter" idx="13"/>
          </p:nvPr>
        </p:nvSpPr>
        <p:spPr/>
        <p:txBody>
          <a:bodyPr/>
          <a:lstStyle/>
          <a:p>
            <a:r>
              <a:rPr lang="nl-BE" dirty="0">
                <a:latin typeface="Brill" panose="020F0602050406030203" pitchFamily="34" charset="0"/>
              </a:rPr>
              <a:t>4. Conclusion</a:t>
            </a:r>
          </a:p>
        </p:txBody>
      </p:sp>
      <p:sp>
        <p:nvSpPr>
          <p:cNvPr id="3" name="Tijdelijke aanduiding voor tekst 2">
            <a:extLst>
              <a:ext uri="{FF2B5EF4-FFF2-40B4-BE49-F238E27FC236}">
                <a16:creationId xmlns:a16="http://schemas.microsoft.com/office/drawing/2014/main" id="{8873311D-67ED-BD32-8305-B41269A333D5}"/>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6EE2C7E5-48FE-3DE0-7A50-EC02713C6467}"/>
              </a:ext>
            </a:extLst>
          </p:cNvPr>
          <p:cNvSpPr>
            <a:spLocks noGrp="1"/>
          </p:cNvSpPr>
          <p:nvPr>
            <p:ph type="body" sz="quarter" idx="11"/>
          </p:nvPr>
        </p:nvSpPr>
        <p:spPr/>
        <p:txBody>
          <a:bodyPr/>
          <a:lstStyle/>
          <a:p>
            <a:endParaRPr lang="nl-BE"/>
          </a:p>
        </p:txBody>
      </p:sp>
      <p:sp>
        <p:nvSpPr>
          <p:cNvPr id="5" name="Tekstvak 4">
            <a:extLst>
              <a:ext uri="{FF2B5EF4-FFF2-40B4-BE49-F238E27FC236}">
                <a16:creationId xmlns:a16="http://schemas.microsoft.com/office/drawing/2014/main" id="{3F9E8F94-83AB-838A-EF03-B3BFD7243756}"/>
              </a:ext>
            </a:extLst>
          </p:cNvPr>
          <p:cNvSpPr txBox="1"/>
          <p:nvPr/>
        </p:nvSpPr>
        <p:spPr>
          <a:xfrm>
            <a:off x="596347" y="1641719"/>
            <a:ext cx="10999305" cy="4093428"/>
          </a:xfrm>
          <a:prstGeom prst="rect">
            <a:avLst/>
          </a:prstGeom>
          <a:noFill/>
        </p:spPr>
        <p:txBody>
          <a:bodyPr wrap="square" rtlCol="0">
            <a:spAutoFit/>
          </a:bodyPr>
          <a:lstStyle/>
          <a:p>
            <a:pPr marL="285750" indent="-285750">
              <a:buFont typeface="Arial" panose="020B0604020202020204" pitchFamily="34" charset="0"/>
              <a:buChar char="•"/>
            </a:pPr>
            <a:r>
              <a:rPr lang="nl-BE" sz="2000" dirty="0">
                <a:latin typeface="Brill" panose="020F0602050406030203" pitchFamily="34" charset="0"/>
              </a:rPr>
              <a:t>θεοσέβεια and θεοσεβής functioned from an early period as </a:t>
            </a:r>
            <a:r>
              <a:rPr lang="nl-BE" sz="2000" b="1" dirty="0">
                <a:latin typeface="Brill" panose="020F0602050406030203" pitchFamily="34" charset="0"/>
              </a:rPr>
              <a:t>valuative categories for female religious agency </a:t>
            </a:r>
          </a:p>
          <a:p>
            <a:pPr marL="800100" lvl="1" indent="-342900">
              <a:buFont typeface="Courier New" panose="02070309020205020404" pitchFamily="49" charset="0"/>
              <a:buChar char="o"/>
            </a:pPr>
            <a:r>
              <a:rPr lang="nl-BE" sz="2000" dirty="0">
                <a:latin typeface="Brill" panose="020F0602050406030203" pitchFamily="34" charset="0"/>
              </a:rPr>
              <a:t>Often treated as abstract markers of “piety,” </a:t>
            </a:r>
          </a:p>
          <a:p>
            <a:pPr marL="800100" lvl="1" indent="-342900">
              <a:buFont typeface="Courier New" panose="02070309020205020404" pitchFamily="49" charset="0"/>
              <a:buChar char="o"/>
            </a:pPr>
            <a:r>
              <a:rPr lang="nl-BE" sz="2000" dirty="0">
                <a:latin typeface="Brill" panose="020F0602050406030203" pitchFamily="34" charset="0"/>
              </a:rPr>
              <a:t>BUT these terms emerge in literary, epigraphic, and Christian contexts as publicly legible, socially consequential descriptors, applied to women as actors, patrons, commemorators, and moral exemplars. </a:t>
            </a:r>
          </a:p>
          <a:p>
            <a:pPr marL="285750" indent="-285750">
              <a:buFont typeface="Arial" panose="020B0604020202020204" pitchFamily="34" charset="0"/>
              <a:buChar char="•"/>
            </a:pPr>
            <a:r>
              <a:rPr lang="nl-BE" sz="2000" dirty="0">
                <a:latin typeface="Brill" panose="020F0602050406030203" pitchFamily="34" charset="0"/>
              </a:rPr>
              <a:t>Funerary and dedicatory inscriptions present women not only as recipients of remembrance but as agents of commemoration and devotion, whose θεοσέβεια is materially inscribed and socially acknowledged (e.g. ICG 241; ICG 507; ICG 1576). </a:t>
            </a:r>
          </a:p>
          <a:p>
            <a:pPr marL="800100" lvl="1" indent="-342900">
              <a:buFont typeface="Courier New" panose="02070309020205020404" pitchFamily="49" charset="0"/>
              <a:buChar char="o"/>
            </a:pPr>
            <a:r>
              <a:rPr lang="nl-BE" sz="2000" dirty="0">
                <a:latin typeface="Brill" panose="020F0602050406030203" pitchFamily="34" charset="0"/>
              </a:rPr>
              <a:t>The recurrence of </a:t>
            </a:r>
            <a:r>
              <a:rPr lang="nl-BE" sz="2000" i="1" dirty="0">
                <a:latin typeface="Brill" panose="020F0602050406030203" pitchFamily="34" charset="0"/>
              </a:rPr>
              <a:t>Theosebeia</a:t>
            </a:r>
            <a:r>
              <a:rPr lang="nl-BE" sz="2000" dirty="0">
                <a:latin typeface="Brill" panose="020F0602050406030203" pitchFamily="34" charset="0"/>
              </a:rPr>
              <a:t> as a female name, alongside the adjectival attribution θεοσεβής, shows how piety itself could be embodied, named, and gendered without being confined to domestic or silent roles.</a:t>
            </a:r>
          </a:p>
          <a:p>
            <a:pPr marL="800100" lvl="1" indent="-342900">
              <a:buFont typeface="Courier New" panose="02070309020205020404" pitchFamily="49" charset="0"/>
              <a:buChar char="o"/>
            </a:pPr>
            <a:r>
              <a:rPr lang="nl-BE" sz="2000" dirty="0">
                <a:latin typeface="Brill" panose="020F0602050406030203" pitchFamily="34" charset="0"/>
              </a:rPr>
              <a:t>Read alongside 1 Timothy 2:10, where women who “profess θεοσέβεια” are expected to demonstrate it through visible deeds, these inscriptions illuminate a shared moral grammar in which female religiosity is performative, public, and evaluative. </a:t>
            </a:r>
          </a:p>
        </p:txBody>
      </p:sp>
    </p:spTree>
    <p:extLst>
      <p:ext uri="{BB962C8B-B14F-4D97-AF65-F5344CB8AC3E}">
        <p14:creationId xmlns:p14="http://schemas.microsoft.com/office/powerpoint/2010/main" val="408829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EBB9CC01-B676-975B-9049-15D09EA01FFF}"/>
              </a:ext>
            </a:extLst>
          </p:cNvPr>
          <p:cNvSpPr>
            <a:spLocks noGrp="1"/>
          </p:cNvSpPr>
          <p:nvPr>
            <p:ph type="body" sz="quarter" idx="11"/>
          </p:nvPr>
        </p:nvSpPr>
        <p:spPr/>
        <p:txBody>
          <a:bodyPr/>
          <a:lstStyle/>
          <a:p>
            <a:r>
              <a:rPr lang="nl-BE" dirty="0"/>
              <a:t>Thank you!</a:t>
            </a:r>
          </a:p>
        </p:txBody>
      </p:sp>
    </p:spTree>
    <p:extLst>
      <p:ext uri="{BB962C8B-B14F-4D97-AF65-F5344CB8AC3E}">
        <p14:creationId xmlns:p14="http://schemas.microsoft.com/office/powerpoint/2010/main" val="351602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70582D23-A28F-1480-C5DF-351CF2AE35BA}"/>
              </a:ext>
            </a:extLst>
          </p:cNvPr>
          <p:cNvSpPr>
            <a:spLocks noGrp="1"/>
          </p:cNvSpPr>
          <p:nvPr>
            <p:ph type="body" sz="quarter" idx="11"/>
          </p:nvPr>
        </p:nvSpPr>
        <p:spPr>
          <a:xfrm>
            <a:off x="1132719" y="2919338"/>
            <a:ext cx="9469020" cy="1019324"/>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an overview</a:t>
            </a:r>
          </a:p>
          <a:p>
            <a:endParaRPr lang="nl-BE" dirty="0"/>
          </a:p>
        </p:txBody>
      </p:sp>
    </p:spTree>
    <p:extLst>
      <p:ext uri="{BB962C8B-B14F-4D97-AF65-F5344CB8AC3E}">
        <p14:creationId xmlns:p14="http://schemas.microsoft.com/office/powerpoint/2010/main" val="3943676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D38AF97-06FB-4FED-C4A4-C24519CAD226}"/>
              </a:ext>
            </a:extLst>
          </p:cNvPr>
          <p:cNvSpPr>
            <a:spLocks noGrp="1"/>
          </p:cNvSpPr>
          <p:nvPr>
            <p:ph type="body" sz="quarter" idx="13"/>
          </p:nvPr>
        </p:nvSpPr>
        <p:spPr>
          <a:xfrm>
            <a:off x="606864" y="348116"/>
            <a:ext cx="6575813"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an overview</a:t>
            </a:r>
          </a:p>
          <a:p>
            <a:endParaRPr lang="nl-BE" dirty="0"/>
          </a:p>
        </p:txBody>
      </p:sp>
      <p:sp>
        <p:nvSpPr>
          <p:cNvPr id="6" name="Tekstvak 5">
            <a:extLst>
              <a:ext uri="{FF2B5EF4-FFF2-40B4-BE49-F238E27FC236}">
                <a16:creationId xmlns:a16="http://schemas.microsoft.com/office/drawing/2014/main" id="{4CD5B8D1-2B10-9E85-5B83-03D599F3084A}"/>
              </a:ext>
            </a:extLst>
          </p:cNvPr>
          <p:cNvSpPr txBox="1"/>
          <p:nvPr/>
        </p:nvSpPr>
        <p:spPr>
          <a:xfrm>
            <a:off x="406948" y="1391815"/>
            <a:ext cx="9836982" cy="5355312"/>
          </a:xfrm>
          <a:prstGeom prst="rect">
            <a:avLst/>
          </a:prstGeom>
          <a:noFill/>
        </p:spPr>
        <p:txBody>
          <a:bodyPr wrap="square" rtlCol="0">
            <a:spAutoFit/>
          </a:bodyPr>
          <a:lstStyle/>
          <a:p>
            <a:pPr marL="342900" indent="-342900">
              <a:buAutoNum type="alphaLcParenR"/>
            </a:pPr>
            <a:r>
              <a:rPr lang="nl-BE" dirty="0">
                <a:latin typeface="Brill" panose="020F0602050406030203" pitchFamily="34" charset="0"/>
                <a:ea typeface="SBL BibLit" panose="02000000000000000000" pitchFamily="2" charset="-79"/>
                <a:cs typeface="SBL BibLit" panose="02000000000000000000" pitchFamily="2" charset="-79"/>
              </a:rPr>
              <a:t>Greek literature</a:t>
            </a:r>
          </a:p>
          <a:p>
            <a:pPr marL="342900" indent="-342900">
              <a:buFont typeface="Arial" panose="020B0604020202020204" pitchFamily="34" charset="0"/>
              <a:buChar char="•"/>
            </a:pPr>
            <a:r>
              <a:rPr lang="el-GR" dirty="0">
                <a:latin typeface="Brill" panose="020F0602050406030203" pitchFamily="34" charset="0"/>
                <a:ea typeface="SBL BibLit" panose="02000000000000000000" pitchFamily="2" charset="-79"/>
                <a:cs typeface="SBL BibLit" panose="02000000000000000000" pitchFamily="2" charset="-79"/>
              </a:rPr>
              <a:t>θεοσέβεια </a:t>
            </a:r>
            <a:r>
              <a:rPr lang="fr-FR" dirty="0">
                <a:latin typeface="Brill" panose="020F0602050406030203" pitchFamily="34" charset="0"/>
                <a:ea typeface="SBL BibLit" panose="02000000000000000000" pitchFamily="2" charset="-79"/>
                <a:cs typeface="SBL BibLit" panose="02000000000000000000" pitchFamily="2" charset="-79"/>
              </a:rPr>
              <a:t>= </a:t>
            </a:r>
            <a:r>
              <a:rPr lang="nl-BE" dirty="0">
                <a:latin typeface="Brill" panose="020F0602050406030203" pitchFamily="34" charset="0"/>
                <a:ea typeface="SBL BibLit" panose="02000000000000000000" pitchFamily="2" charset="-79"/>
                <a:cs typeface="SBL BibLit" panose="02000000000000000000" pitchFamily="2" charset="-79"/>
              </a:rPr>
              <a:t>concrete, practical form of reverence toward the divine</a:t>
            </a:r>
          </a:p>
          <a:p>
            <a:pPr marL="800100" lvl="1" indent="-342900">
              <a:buFont typeface="Courier New" panose="02070309020205020404" pitchFamily="49" charset="0"/>
              <a:buChar char="o"/>
            </a:pPr>
            <a:r>
              <a:rPr lang="nl-BE" dirty="0">
                <a:latin typeface="Brill" panose="020F0602050406030203" pitchFamily="34" charset="0"/>
                <a:ea typeface="SBL BibLit" panose="02000000000000000000" pitchFamily="2" charset="-79"/>
                <a:cs typeface="SBL BibLit" panose="02000000000000000000" pitchFamily="2" charset="-79"/>
              </a:rPr>
              <a:t>Xenophon (</a:t>
            </a:r>
            <a:r>
              <a:rPr lang="nl-BE" i="1" dirty="0">
                <a:latin typeface="Brill" panose="020F0602050406030203" pitchFamily="34" charset="0"/>
                <a:ea typeface="SBL BibLit" panose="02000000000000000000" pitchFamily="2" charset="-79"/>
                <a:cs typeface="SBL BibLit" panose="02000000000000000000" pitchFamily="2" charset="-79"/>
              </a:rPr>
              <a:t>Anab</a:t>
            </a:r>
            <a:r>
              <a:rPr lang="nl-BE" dirty="0">
                <a:latin typeface="Brill" panose="020F0602050406030203" pitchFamily="34" charset="0"/>
                <a:ea typeface="SBL BibLit" panose="02000000000000000000" pitchFamily="2" charset="-79"/>
                <a:cs typeface="SBL BibLit" panose="02000000000000000000" pitchFamily="2" charset="-79"/>
              </a:rPr>
              <a:t>. 2.6.26): contrasts Menon’s crookedness vs. the one “who exults in </a:t>
            </a:r>
            <a:r>
              <a:rPr lang="el-GR" dirty="0">
                <a:latin typeface="Brill" panose="020F0602050406030203" pitchFamily="34" charset="0"/>
                <a:ea typeface="SBL BibLit" panose="02000000000000000000" pitchFamily="2" charset="-79"/>
                <a:cs typeface="SBL BibLit" panose="02000000000000000000" pitchFamily="2" charset="-79"/>
              </a:rPr>
              <a:t>θεοσέβεια, </a:t>
            </a:r>
            <a:r>
              <a:rPr lang="nl-BE" dirty="0">
                <a:latin typeface="Brill" panose="020F0602050406030203" pitchFamily="34" charset="0"/>
                <a:ea typeface="SBL BibLit" panose="02000000000000000000" pitchFamily="2" charset="-79"/>
                <a:cs typeface="SBL BibLit" panose="02000000000000000000" pitchFamily="2" charset="-79"/>
              </a:rPr>
              <a:t>truthfulness, and justice” </a:t>
            </a:r>
          </a:p>
          <a:p>
            <a:pPr marL="800100" lvl="1" indent="-342900">
              <a:buFont typeface="Courier New" panose="02070309020205020404" pitchFamily="49" charset="0"/>
              <a:buChar char="o"/>
            </a:pPr>
            <a:r>
              <a:rPr lang="en-US" dirty="0" err="1">
                <a:latin typeface="Brill" panose="020F0602050406030203" pitchFamily="34" charset="0"/>
              </a:rPr>
              <a:t>δεισιδ</a:t>
            </a:r>
            <a:r>
              <a:rPr lang="en-US" dirty="0">
                <a:latin typeface="Brill" panose="020F0602050406030203" pitchFamily="34" charset="0"/>
              </a:rPr>
              <a:t>α</a:t>
            </a:r>
            <a:r>
              <a:rPr lang="en-US" dirty="0" err="1">
                <a:latin typeface="Brill" panose="020F0602050406030203" pitchFamily="34" charset="0"/>
              </a:rPr>
              <a:t>ιμονί</a:t>
            </a:r>
            <a:r>
              <a:rPr lang="en-US" dirty="0">
                <a:latin typeface="Brill" panose="020F0602050406030203" pitchFamily="34" charset="0"/>
              </a:rPr>
              <a:t>α “fear of the divine” initially stands close to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proper religious respect (e.g.; Xenophon </a:t>
            </a:r>
            <a:r>
              <a:rPr lang="en-US" i="1" dirty="0">
                <a:latin typeface="Brill" panose="020F0602050406030203" pitchFamily="34" charset="0"/>
              </a:rPr>
              <a:t>Cyr</a:t>
            </a:r>
            <a:r>
              <a:rPr lang="en-US" dirty="0">
                <a:latin typeface="Brill" panose="020F0602050406030203" pitchFamily="34" charset="0"/>
              </a:rPr>
              <a:t>. 3.3.58</a:t>
            </a:r>
          </a:p>
          <a:p>
            <a:pPr marL="800100" lvl="1" indent="-342900">
              <a:buFont typeface="Courier New" panose="02070309020205020404" pitchFamily="49" charset="0"/>
              <a:buChar char="o"/>
            </a:pPr>
            <a:r>
              <a:rPr lang="en-US" dirty="0">
                <a:latin typeface="Brill" panose="020F0602050406030203" pitchFamily="34" charset="0"/>
              </a:rPr>
              <a:t>related to </a:t>
            </a:r>
            <a:r>
              <a:rPr lang="en-US" dirty="0" err="1">
                <a:latin typeface="Brill" panose="020F0602050406030203" pitchFamily="34" charset="0"/>
              </a:rPr>
              <a:t>εὐσέ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“piety” in its full Greek range (reverence toward gods, ritual correctness, and especially the moral and civic obligations sanctioned by religion, e.g., Aeschylus, </a:t>
            </a:r>
            <a:r>
              <a:rPr lang="en-US" i="1" dirty="0">
                <a:latin typeface="Brill" panose="020F0602050406030203" pitchFamily="34" charset="0"/>
              </a:rPr>
              <a:t>Eum</a:t>
            </a:r>
            <a:r>
              <a:rPr lang="en-US" dirty="0">
                <a:latin typeface="Brill" panose="020F0602050406030203" pitchFamily="34" charset="0"/>
              </a:rPr>
              <a:t>. 525–526; Plato, </a:t>
            </a:r>
            <a:r>
              <a:rPr lang="en-US" i="1" dirty="0" err="1">
                <a:latin typeface="Brill" panose="020F0602050406030203" pitchFamily="34" charset="0"/>
              </a:rPr>
              <a:t>Euthphr</a:t>
            </a:r>
            <a:r>
              <a:rPr lang="en-US" dirty="0">
                <a:latin typeface="Brill" panose="020F0602050406030203" pitchFamily="34" charset="0"/>
              </a:rPr>
              <a:t>. 12e–13c; Xenophon, </a:t>
            </a:r>
            <a:r>
              <a:rPr lang="en-US" i="1" dirty="0">
                <a:latin typeface="Brill" panose="020F0602050406030203" pitchFamily="34" charset="0"/>
              </a:rPr>
              <a:t>Mem</a:t>
            </a:r>
            <a:r>
              <a:rPr lang="en-US" dirty="0">
                <a:latin typeface="Brill" panose="020F0602050406030203" pitchFamily="34" charset="0"/>
              </a:rPr>
              <a:t>. 1.4.16–17)</a:t>
            </a:r>
          </a:p>
          <a:p>
            <a:pPr marL="1257300" lvl="2" indent="-342900">
              <a:buFont typeface="Wingdings" pitchFamily="2" charset="2"/>
              <a:buChar char="Ø"/>
            </a:pPr>
            <a:r>
              <a:rPr lang="en-US" dirty="0">
                <a:latin typeface="Brill" panose="020F0602050406030203" pitchFamily="34" charset="0"/>
              </a:rPr>
              <a:t>Yet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appears later and is narrower: practical and cultic reverence directed toward the gods, lacking </a:t>
            </a:r>
            <a:r>
              <a:rPr lang="en-US" dirty="0" err="1">
                <a:latin typeface="Brill" panose="020F0602050406030203" pitchFamily="34" charset="0"/>
              </a:rPr>
              <a:t>εὐσέ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α’s broader ethical and civic scope.</a:t>
            </a:r>
          </a:p>
          <a:p>
            <a:pPr marL="342900" indent="-342900">
              <a:buFont typeface="Arial" panose="020B0604020202020204" pitchFamily="34" charset="0"/>
              <a:buChar char="•"/>
            </a:pP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describes persons, actions, or even objects marked by visible reverence toward the gods: observance of sacrifice, purity rules, or dietary practices. </a:t>
            </a:r>
          </a:p>
          <a:p>
            <a:pPr marL="800100" lvl="1" indent="-342900">
              <a:buFont typeface="Courier New" panose="02070309020205020404" pitchFamily="49" charset="0"/>
              <a:buChar char="o"/>
            </a:pPr>
            <a:r>
              <a:rPr lang="en-US" dirty="0">
                <a:latin typeface="Brill" panose="020F0602050406030203" pitchFamily="34" charset="0"/>
              </a:rPr>
              <a:t>Herodotus applies it to individuals and peoples: Croesus is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(1.86), and the Egyptians are exceptionally so (2.37). </a:t>
            </a:r>
          </a:p>
          <a:p>
            <a:pPr marL="800100" lvl="1" indent="-342900">
              <a:buFont typeface="Courier New" panose="02070309020205020404" pitchFamily="49" charset="0"/>
              <a:buChar char="o"/>
            </a:pPr>
            <a:r>
              <a:rPr lang="en-US" dirty="0">
                <a:latin typeface="Brill" panose="020F0602050406030203" pitchFamily="34" charset="0"/>
              </a:rPr>
              <a:t>Euripides uses it of a trustworthy, god-fearing man (</a:t>
            </a:r>
            <a:r>
              <a:rPr lang="en-US" i="1" dirty="0">
                <a:latin typeface="Brill" panose="020F0602050406030203" pitchFamily="34" charset="0"/>
              </a:rPr>
              <a:t>Alc</a:t>
            </a:r>
            <a:r>
              <a:rPr lang="en-US" dirty="0">
                <a:latin typeface="Brill" panose="020F0602050406030203" pitchFamily="34" charset="0"/>
              </a:rPr>
              <a:t>. 604–5) and of a pious chorus member who initiates prayer (</a:t>
            </a:r>
            <a:r>
              <a:rPr lang="en-US" i="1" dirty="0" err="1">
                <a:latin typeface="Brill" panose="020F0602050406030203" pitchFamily="34" charset="0"/>
              </a:rPr>
              <a:t>Iph</a:t>
            </a:r>
            <a:r>
              <a:rPr lang="en-US" i="1" dirty="0">
                <a:latin typeface="Brill" panose="020F0602050406030203" pitchFamily="34" charset="0"/>
              </a:rPr>
              <a:t>. Taur</a:t>
            </a:r>
            <a:r>
              <a:rPr lang="en-US" dirty="0">
                <a:latin typeface="Brill" panose="020F0602050406030203" pitchFamily="34" charset="0"/>
              </a:rPr>
              <a:t>. 268). </a:t>
            </a:r>
          </a:p>
          <a:p>
            <a:pPr marL="800100" lvl="1" indent="-342900">
              <a:buFont typeface="Courier New" panose="02070309020205020404" pitchFamily="49" charset="0"/>
              <a:buChar char="o"/>
            </a:pPr>
            <a:r>
              <a:rPr lang="en-US" dirty="0">
                <a:latin typeface="Brill" panose="020F0602050406030203" pitchFamily="34" charset="0"/>
              </a:rPr>
              <a:t>From Xenophon onward,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acquires ethical depth: imitating the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cannot lead to impiety (</a:t>
            </a:r>
            <a:r>
              <a:rPr lang="en-US" i="1" dirty="0">
                <a:latin typeface="Brill" panose="020F0602050406030203" pitchFamily="34" charset="0"/>
              </a:rPr>
              <a:t>Ages</a:t>
            </a:r>
            <a:r>
              <a:rPr lang="en-US" dirty="0">
                <a:latin typeface="Brill" panose="020F0602050406030203" pitchFamily="34" charset="0"/>
              </a:rPr>
              <a:t>. 10.2; </a:t>
            </a:r>
            <a:r>
              <a:rPr lang="en-US" i="1" dirty="0">
                <a:latin typeface="Brill" panose="020F0602050406030203" pitchFamily="34" charset="0"/>
              </a:rPr>
              <a:t>Cyr</a:t>
            </a:r>
            <a:r>
              <a:rPr lang="en-US" dirty="0">
                <a:latin typeface="Brill" panose="020F0602050406030203" pitchFamily="34" charset="0"/>
              </a:rPr>
              <a:t>. 8.1.25) and is linked with moral excellence (</a:t>
            </a:r>
            <a:r>
              <a:rPr lang="en-US" i="1" dirty="0">
                <a:latin typeface="Brill" panose="020F0602050406030203" pitchFamily="34" charset="0"/>
              </a:rPr>
              <a:t>Cyn</a:t>
            </a:r>
            <a:r>
              <a:rPr lang="en-US" dirty="0">
                <a:latin typeface="Brill" panose="020F0602050406030203" pitchFamily="34" charset="0"/>
              </a:rPr>
              <a:t>. 12.16). </a:t>
            </a:r>
            <a:endParaRPr lang="nl-BE" dirty="0">
              <a:latin typeface="Brill" panose="020F0602050406030203" pitchFamily="34" charset="0"/>
              <a:ea typeface="SBL BibLit" panose="02000000000000000000" pitchFamily="2" charset="-79"/>
              <a:cs typeface="SBL BibLit" panose="02000000000000000000" pitchFamily="2" charset="-79"/>
            </a:endParaRPr>
          </a:p>
        </p:txBody>
      </p:sp>
      <p:pic>
        <p:nvPicPr>
          <p:cNvPr id="7" name="Afbeelding 6" descr="Allegory of Piety. The Burning Flame on His Head and His Position on the  Altar Marks the Excess of God's Love. The Stork is the Attribute of Family  Lo">
            <a:extLst>
              <a:ext uri="{FF2B5EF4-FFF2-40B4-BE49-F238E27FC236}">
                <a16:creationId xmlns:a16="http://schemas.microsoft.com/office/drawing/2014/main" id="{B5EE60CA-1EC9-4A49-41AA-DB0D42DE574B}"/>
              </a:ext>
            </a:extLst>
          </p:cNvPr>
          <p:cNvPicPr>
            <a:picLocks noChangeAspect="1"/>
          </p:cNvPicPr>
          <p:nvPr/>
        </p:nvPicPr>
        <p:blipFill>
          <a:blip r:embed="rId2"/>
          <a:srcRect t="3868"/>
          <a:stretch>
            <a:fillRect/>
          </a:stretch>
        </p:blipFill>
        <p:spPr>
          <a:xfrm>
            <a:off x="9634586" y="0"/>
            <a:ext cx="2557414" cy="3233530"/>
          </a:xfrm>
          <a:prstGeom prst="rect">
            <a:avLst/>
          </a:prstGeom>
        </p:spPr>
      </p:pic>
    </p:spTree>
    <p:extLst>
      <p:ext uri="{BB962C8B-B14F-4D97-AF65-F5344CB8AC3E}">
        <p14:creationId xmlns:p14="http://schemas.microsoft.com/office/powerpoint/2010/main" val="93251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CC86A-5AAA-3283-7A22-EF913E532624}"/>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62108389-8B57-F0D5-4E2A-05EA781F8A79}"/>
              </a:ext>
            </a:extLst>
          </p:cNvPr>
          <p:cNvSpPr>
            <a:spLocks noGrp="1"/>
          </p:cNvSpPr>
          <p:nvPr>
            <p:ph type="body" sz="quarter" idx="13"/>
          </p:nvPr>
        </p:nvSpPr>
        <p:spPr>
          <a:xfrm>
            <a:off x="606865" y="348116"/>
            <a:ext cx="6774596"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an overview</a:t>
            </a:r>
          </a:p>
          <a:p>
            <a:endParaRPr lang="nl-BE" dirty="0"/>
          </a:p>
        </p:txBody>
      </p:sp>
      <p:sp>
        <p:nvSpPr>
          <p:cNvPr id="3" name="Tijdelijke aanduiding voor tekst 2">
            <a:extLst>
              <a:ext uri="{FF2B5EF4-FFF2-40B4-BE49-F238E27FC236}">
                <a16:creationId xmlns:a16="http://schemas.microsoft.com/office/drawing/2014/main" id="{1D452934-3373-98B2-C202-1788E6A495A0}"/>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4F2352A7-DAC3-194C-2D3F-6D86B68105EF}"/>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515CAD7C-6EEE-1B08-88B6-8094DC6C30C2}"/>
              </a:ext>
            </a:extLst>
          </p:cNvPr>
          <p:cNvSpPr txBox="1"/>
          <p:nvPr/>
        </p:nvSpPr>
        <p:spPr>
          <a:xfrm>
            <a:off x="531527" y="1285461"/>
            <a:ext cx="7752521" cy="6247864"/>
          </a:xfrm>
          <a:prstGeom prst="rect">
            <a:avLst/>
          </a:prstGeom>
          <a:noFill/>
        </p:spPr>
        <p:txBody>
          <a:bodyPr wrap="square" rtlCol="0">
            <a:spAutoFit/>
          </a:bodyPr>
          <a:lstStyle/>
          <a:p>
            <a:r>
              <a:rPr lang="fr-FR" sz="2000" dirty="0">
                <a:latin typeface="Brill" panose="020F0602050406030203" pitchFamily="34" charset="0"/>
                <a:ea typeface="SBL BibLit" panose="02000000000000000000" pitchFamily="2" charset="-79"/>
                <a:cs typeface="SBL BibLit" panose="02000000000000000000" pitchFamily="2" charset="-79"/>
              </a:rPr>
              <a:t>b) LXX</a:t>
            </a:r>
          </a:p>
          <a:p>
            <a:pPr marL="285750" indent="-285750">
              <a:buFont typeface="Arial" panose="020B0604020202020204" pitchFamily="34" charset="0"/>
              <a:buChar char="•"/>
            </a:pPr>
            <a:r>
              <a:rPr lang="el-GR" sz="2000" dirty="0" err="1">
                <a:latin typeface="Brill" panose="020F0602050406030203" pitchFamily="34" charset="0"/>
              </a:rPr>
              <a:t>θεοσέβεια</a:t>
            </a:r>
            <a:r>
              <a:rPr lang="en-US" sz="2000" dirty="0">
                <a:latin typeface="Brill" panose="020F0602050406030203" pitchFamily="34" charset="0"/>
              </a:rPr>
              <a:t>: Gen 20:11; 4 </a:t>
            </a:r>
            <a:r>
              <a:rPr lang="en-US" sz="2000" dirty="0" err="1">
                <a:latin typeface="Brill" panose="020F0602050406030203" pitchFamily="34" charset="0"/>
              </a:rPr>
              <a:t>Macc</a:t>
            </a:r>
            <a:r>
              <a:rPr lang="en-US" sz="2000" dirty="0">
                <a:latin typeface="Brill" panose="020F0602050406030203" pitchFamily="34" charset="0"/>
              </a:rPr>
              <a:t> 7:6, 22; 17:15; Job 28:28; Sir 1:25; Bar 5:4.</a:t>
            </a:r>
          </a:p>
          <a:p>
            <a:pPr marL="800100" lvl="1" indent="-342900">
              <a:buFont typeface="Courier New" panose="02070309020205020404" pitchFamily="49" charset="0"/>
              <a:buChar char="o"/>
            </a:pPr>
            <a:r>
              <a:rPr lang="en-US" sz="2000" dirty="0">
                <a:latin typeface="Brill" panose="020F0602050406030203" pitchFamily="34" charset="0"/>
              </a:rPr>
              <a:t>scarcity is striking, vs. frequent occurrence of </a:t>
            </a:r>
            <a:r>
              <a:rPr lang="en-US" sz="2000" dirty="0" err="1">
                <a:latin typeface="Brill" panose="020F0602050406030203" pitchFamily="34" charset="0"/>
              </a:rPr>
              <a:t>φό</a:t>
            </a:r>
            <a:r>
              <a:rPr lang="en-US" sz="2000" dirty="0">
                <a:latin typeface="Brill" panose="020F0602050406030203" pitchFamily="34" charset="0"/>
              </a:rPr>
              <a:t>β</a:t>
            </a:r>
            <a:r>
              <a:rPr lang="en-US" sz="2000" dirty="0" err="1">
                <a:latin typeface="Brill" panose="020F0602050406030203" pitchFamily="34" charset="0"/>
              </a:rPr>
              <a:t>ος</a:t>
            </a:r>
            <a:r>
              <a:rPr lang="en-US" sz="2000" dirty="0">
                <a:latin typeface="Brill" panose="020F0602050406030203" pitchFamily="34" charset="0"/>
              </a:rPr>
              <a:t> </a:t>
            </a:r>
            <a:r>
              <a:rPr lang="en-US" sz="2000" dirty="0" err="1">
                <a:latin typeface="Brill" panose="020F0602050406030203" pitchFamily="34" charset="0"/>
              </a:rPr>
              <a:t>θεοῦ</a:t>
            </a:r>
            <a:endParaRPr lang="en-US" sz="2000" dirty="0">
              <a:latin typeface="Brill" panose="020F0602050406030203" pitchFamily="34" charset="0"/>
            </a:endParaRPr>
          </a:p>
          <a:p>
            <a:pPr marL="800100" lvl="1" indent="-342900">
              <a:buFont typeface="Courier New" panose="02070309020205020404" pitchFamily="49" charset="0"/>
              <a:buChar char="o"/>
            </a:pPr>
            <a:r>
              <a:rPr lang="en-US" sz="2000" dirty="0">
                <a:latin typeface="Brill" panose="020F0602050406030203" pitchFamily="34" charset="0"/>
              </a:rPr>
              <a:t>ethical, moral, or Hellenistic nuances. </a:t>
            </a:r>
          </a:p>
          <a:p>
            <a:pPr marL="285750" indent="-285750">
              <a:buFont typeface="Arial" panose="020B0604020202020204" pitchFamily="34" charset="0"/>
              <a:buChar char="•"/>
            </a:pP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ής</a:t>
            </a:r>
            <a:r>
              <a:rPr lang="en-US" sz="2000" dirty="0">
                <a:latin typeface="Brill" panose="020F0602050406030203" pitchFamily="34" charset="0"/>
              </a:rPr>
              <a:t> </a:t>
            </a:r>
            <a:r>
              <a:rPr lang="en-US" sz="2000" dirty="0" err="1">
                <a:latin typeface="Brill" panose="020F0602050406030203" pitchFamily="34" charset="0"/>
              </a:rPr>
              <a:t>Exod</a:t>
            </a:r>
            <a:r>
              <a:rPr lang="en-US" sz="2000" dirty="0">
                <a:latin typeface="Brill" panose="020F0602050406030203" pitchFamily="34" charset="0"/>
              </a:rPr>
              <a:t> 18:21, Judith 11:17; 4 </a:t>
            </a:r>
            <a:r>
              <a:rPr lang="en-US" sz="2000" dirty="0" err="1">
                <a:latin typeface="Brill" panose="020F0602050406030203" pitchFamily="34" charset="0"/>
              </a:rPr>
              <a:t>Macc</a:t>
            </a:r>
            <a:r>
              <a:rPr lang="en-US" sz="2000" dirty="0">
                <a:latin typeface="Brill" panose="020F0602050406030203" pitchFamily="34" charset="0"/>
              </a:rPr>
              <a:t> 15:28; 16:11; Job 1:1, 8; 2:3. </a:t>
            </a:r>
          </a:p>
          <a:p>
            <a:pPr marL="800100" lvl="1" indent="-342900">
              <a:buFont typeface="Courier New" panose="02070309020205020404" pitchFamily="49" charset="0"/>
              <a:buChar char="o"/>
            </a:pPr>
            <a:r>
              <a:rPr lang="en-US" sz="2000" dirty="0" err="1">
                <a:latin typeface="Brill" panose="020F0602050406030203" pitchFamily="34" charset="0"/>
              </a:rPr>
              <a:t>φο</a:t>
            </a:r>
            <a:r>
              <a:rPr lang="en-US" sz="2000" dirty="0">
                <a:latin typeface="Brill" panose="020F0602050406030203" pitchFamily="34" charset="0"/>
              </a:rPr>
              <a:t>β</a:t>
            </a:r>
            <a:r>
              <a:rPr lang="en-US" sz="2000" dirty="0" err="1">
                <a:latin typeface="Brill" panose="020F0602050406030203" pitchFamily="34" charset="0"/>
              </a:rPr>
              <a:t>ούμενος</a:t>
            </a:r>
            <a:r>
              <a:rPr lang="en-US" sz="2000" dirty="0">
                <a:latin typeface="Brill" panose="020F0602050406030203" pitchFamily="34" charset="0"/>
              </a:rPr>
              <a:t> (</a:t>
            </a:r>
            <a:r>
              <a:rPr lang="en-US" sz="2000" dirty="0" err="1">
                <a:latin typeface="Brill" panose="020F0602050406030203" pitchFamily="34" charset="0"/>
              </a:rPr>
              <a:t>τὸν</a:t>
            </a:r>
            <a:r>
              <a:rPr lang="en-US" sz="2000" dirty="0">
                <a:latin typeface="Brill" panose="020F0602050406030203" pitchFamily="34" charset="0"/>
              </a:rPr>
              <a:t>) </a:t>
            </a:r>
            <a:r>
              <a:rPr lang="en-US" sz="2000" dirty="0" err="1">
                <a:latin typeface="Brill" panose="020F0602050406030203" pitchFamily="34" charset="0"/>
              </a:rPr>
              <a:t>κύριον</a:t>
            </a:r>
            <a:r>
              <a:rPr lang="en-US" sz="2000" dirty="0">
                <a:latin typeface="Brill" panose="020F0602050406030203" pitchFamily="34" charset="0"/>
              </a:rPr>
              <a:t> is more usual.</a:t>
            </a:r>
          </a:p>
          <a:p>
            <a:pPr marL="800100" lvl="1" indent="-342900">
              <a:buFont typeface="Courier New" panose="02070309020205020404" pitchFamily="49" charset="0"/>
              <a:buChar char="o"/>
            </a:pPr>
            <a:r>
              <a:rPr lang="en-US" sz="2000" dirty="0">
                <a:latin typeface="Brill" panose="020F0602050406030203" pitchFamily="34" charset="0"/>
              </a:rPr>
              <a:t>distinguishing the moral and religious qualities of individuals which can be men or women, Jews or non-Jews. </a:t>
            </a:r>
          </a:p>
          <a:p>
            <a:pPr marL="800100" lvl="1" indent="-342900">
              <a:buFont typeface="Courier New" panose="02070309020205020404" pitchFamily="49" charset="0"/>
              <a:buChar char="o"/>
            </a:pPr>
            <a:r>
              <a:rPr lang="en-US" sz="2000" dirty="0">
                <a:latin typeface="Brill" panose="020F0602050406030203" pitchFamily="34" charset="0"/>
              </a:rPr>
              <a:t>broadness of the term, and its general positive sense, appreciated by Jews and non-Jews alike.</a:t>
            </a:r>
          </a:p>
          <a:p>
            <a:pPr marL="800100" lvl="1" indent="-342900">
              <a:buFont typeface="Courier New" panose="02070309020205020404" pitchFamily="49" charset="0"/>
              <a:buChar char="o"/>
            </a:pPr>
            <a:r>
              <a:rPr lang="en-US" sz="2000" dirty="0" err="1">
                <a:latin typeface="Brill" panose="020F0602050406030203" pitchFamily="34" charset="0"/>
              </a:rPr>
              <a:t>Jdt</a:t>
            </a:r>
            <a:r>
              <a:rPr lang="en-US" sz="2000" dirty="0">
                <a:latin typeface="Brill" panose="020F0602050406030203" pitchFamily="34" charset="0"/>
              </a:rPr>
              <a:t> 11:17: Judith self-identifies as </a:t>
            </a: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ής</a:t>
            </a:r>
            <a:r>
              <a:rPr lang="en-US" sz="2000" dirty="0">
                <a:latin typeface="Brill" panose="020F0602050406030203" pitchFamily="34" charset="0"/>
              </a:rPr>
              <a:t> in her dialogue with the foreign general Holofernes, in order to persuade him of her supposed good intentions, thereby employing a term understandable to Holofernes and carrying the positive tone of piety and devotion </a:t>
            </a:r>
          </a:p>
          <a:p>
            <a:pPr marL="800100" lvl="1" indent="-342900">
              <a:buFont typeface="Courier New" panose="02070309020205020404" pitchFamily="49" charset="0"/>
              <a:buChar char="o"/>
            </a:pPr>
            <a:r>
              <a:rPr lang="en-US" sz="2000" dirty="0">
                <a:latin typeface="Brill" panose="020F0602050406030203" pitchFamily="34" charset="0"/>
              </a:rPr>
              <a:t>4 </a:t>
            </a:r>
            <a:r>
              <a:rPr lang="en-US" sz="2000" dirty="0" err="1">
                <a:latin typeface="Brill" panose="020F0602050406030203" pitchFamily="34" charset="0"/>
              </a:rPr>
              <a:t>Macc</a:t>
            </a:r>
            <a:r>
              <a:rPr lang="en-US" sz="2000" dirty="0">
                <a:latin typeface="Brill" panose="020F0602050406030203" pitchFamily="34" charset="0"/>
              </a:rPr>
              <a:t>: applied to mother of the martyrs, </a:t>
            </a:r>
            <a:r>
              <a:rPr lang="en-US" sz="2000" dirty="0" err="1">
                <a:latin typeface="Brill" panose="020F0602050406030203" pitchFamily="34" charset="0"/>
              </a:rPr>
              <a:t>θεοσε</a:t>
            </a:r>
            <a:r>
              <a:rPr lang="en-US" sz="2000" dirty="0">
                <a:latin typeface="Brill" panose="020F0602050406030203" pitchFamily="34" charset="0"/>
              </a:rPr>
              <a:t>β</a:t>
            </a:r>
            <a:r>
              <a:rPr lang="en-US" sz="2000" dirty="0" err="1">
                <a:latin typeface="Brill" panose="020F0602050406030203" pitchFamily="34" charset="0"/>
              </a:rPr>
              <a:t>ής</a:t>
            </a:r>
            <a:r>
              <a:rPr lang="en-US" sz="2000" dirty="0">
                <a:latin typeface="Brill" panose="020F0602050406030203" pitchFamily="34" charset="0"/>
              </a:rPr>
              <a:t> might stress the religious aspect, her Jewish devotion expressed in extreme perseverance, modelled on the piety of Abraham.  </a:t>
            </a:r>
            <a:endParaRPr lang="nl-BE" sz="2000" dirty="0">
              <a:latin typeface="Brill" panose="020F0602050406030203" pitchFamily="34" charset="0"/>
            </a:endParaRPr>
          </a:p>
          <a:p>
            <a:pPr marL="285750" indent="-285750">
              <a:buFont typeface="Arial" panose="020B0604020202020204" pitchFamily="34" charset="0"/>
              <a:buChar char="•"/>
            </a:pPr>
            <a:endParaRPr lang="nl-BE" sz="2000" dirty="0">
              <a:latin typeface="Brill" panose="020F0602050406030203" pitchFamily="34" charset="0"/>
            </a:endParaRPr>
          </a:p>
          <a:p>
            <a:pPr marL="285750" indent="-285750">
              <a:buFont typeface="Arial" panose="020B0604020202020204" pitchFamily="34" charset="0"/>
              <a:buChar char="•"/>
            </a:pPr>
            <a:endParaRPr lang="nl-BE" sz="2000" dirty="0">
              <a:latin typeface="Brill" panose="020F0602050406030203" pitchFamily="34" charset="0"/>
            </a:endParaRPr>
          </a:p>
          <a:p>
            <a:pPr marL="285750" indent="-285750">
              <a:buFont typeface="Arial" panose="020B0604020202020204" pitchFamily="34" charset="0"/>
              <a:buChar char="•"/>
            </a:pPr>
            <a:endParaRPr lang="nl-BE" sz="2000" dirty="0">
              <a:latin typeface="Brill" panose="020F0602050406030203" pitchFamily="34" charset="0"/>
              <a:ea typeface="SBL BibLit" panose="02000000000000000000" pitchFamily="2" charset="-79"/>
              <a:cs typeface="SBL BibLit" panose="02000000000000000000" pitchFamily="2" charset="-79"/>
            </a:endParaRPr>
          </a:p>
        </p:txBody>
      </p:sp>
      <p:pic>
        <p:nvPicPr>
          <p:cNvPr id="5" name="Afbeelding 4" descr="Judith Beheading Holofernes by Artemisia Gentileschi">
            <a:extLst>
              <a:ext uri="{FF2B5EF4-FFF2-40B4-BE49-F238E27FC236}">
                <a16:creationId xmlns:a16="http://schemas.microsoft.com/office/drawing/2014/main" id="{A03593A1-4282-6CDE-6ABC-8DA98D05420D}"/>
              </a:ext>
            </a:extLst>
          </p:cNvPr>
          <p:cNvPicPr>
            <a:picLocks noChangeAspect="1"/>
          </p:cNvPicPr>
          <p:nvPr/>
        </p:nvPicPr>
        <p:blipFill>
          <a:blip r:embed="rId2"/>
          <a:stretch>
            <a:fillRect/>
          </a:stretch>
        </p:blipFill>
        <p:spPr>
          <a:xfrm>
            <a:off x="8382683" y="0"/>
            <a:ext cx="3809317" cy="4631635"/>
          </a:xfrm>
          <a:prstGeom prst="rect">
            <a:avLst/>
          </a:prstGeom>
        </p:spPr>
      </p:pic>
    </p:spTree>
    <p:extLst>
      <p:ext uri="{BB962C8B-B14F-4D97-AF65-F5344CB8AC3E}">
        <p14:creationId xmlns:p14="http://schemas.microsoft.com/office/powerpoint/2010/main" val="199103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D3B00-9D6B-621C-BB78-E4647D9BFA39}"/>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DF297C07-1D56-8CCB-EB39-49E042686FB2}"/>
              </a:ext>
            </a:extLst>
          </p:cNvPr>
          <p:cNvSpPr>
            <a:spLocks noGrp="1"/>
          </p:cNvSpPr>
          <p:nvPr>
            <p:ph type="body" sz="quarter" idx="13"/>
          </p:nvPr>
        </p:nvSpPr>
        <p:spPr>
          <a:xfrm>
            <a:off x="606865" y="348116"/>
            <a:ext cx="6960126"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an overview</a:t>
            </a:r>
          </a:p>
          <a:p>
            <a:endParaRPr lang="nl-BE" dirty="0"/>
          </a:p>
        </p:txBody>
      </p:sp>
      <p:sp>
        <p:nvSpPr>
          <p:cNvPr id="3" name="Tijdelijke aanduiding voor tekst 2">
            <a:extLst>
              <a:ext uri="{FF2B5EF4-FFF2-40B4-BE49-F238E27FC236}">
                <a16:creationId xmlns:a16="http://schemas.microsoft.com/office/drawing/2014/main" id="{1ECB215C-E203-0165-C519-50D3E7AC06AF}"/>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45D71F15-92A0-10E3-B9CF-8F50536E2CE0}"/>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064D4255-35EF-8BC3-BDF8-B331F719AB54}"/>
              </a:ext>
            </a:extLst>
          </p:cNvPr>
          <p:cNvSpPr txBox="1"/>
          <p:nvPr/>
        </p:nvSpPr>
        <p:spPr>
          <a:xfrm>
            <a:off x="606864" y="1225689"/>
            <a:ext cx="11267083" cy="5355312"/>
          </a:xfrm>
          <a:prstGeom prst="rect">
            <a:avLst/>
          </a:prstGeom>
          <a:noFill/>
        </p:spPr>
        <p:txBody>
          <a:bodyPr wrap="square" rtlCol="0">
            <a:spAutoFit/>
          </a:bodyPr>
          <a:lstStyle/>
          <a:p>
            <a:r>
              <a:rPr lang="nl-BE" sz="1900" dirty="0">
                <a:latin typeface="Brill" panose="020F0602050406030203" pitchFamily="34" charset="0"/>
                <a:ea typeface="SBL BibLit" panose="02000000000000000000" pitchFamily="2" charset="-79"/>
                <a:cs typeface="SBL BibLit" panose="02000000000000000000" pitchFamily="2" charset="-79"/>
              </a:rPr>
              <a:t>c) Jewish Greek literature</a:t>
            </a:r>
          </a:p>
          <a:p>
            <a:pPr marL="285750" indent="-285750">
              <a:buFont typeface="Arial" panose="020B0604020202020204" pitchFamily="34" charset="0"/>
              <a:buChar char="•"/>
            </a:pPr>
            <a:r>
              <a:rPr lang="en-US" sz="1900" dirty="0" err="1">
                <a:latin typeface="Brill" panose="020F0602050406030203" pitchFamily="34" charset="0"/>
              </a:rPr>
              <a:t>θεοσέ</a:t>
            </a:r>
            <a:r>
              <a:rPr lang="en-US" sz="1900" dirty="0">
                <a:latin typeface="Brill" panose="020F0602050406030203" pitchFamily="34" charset="0"/>
              </a:rPr>
              <a:t>β</a:t>
            </a:r>
            <a:r>
              <a:rPr lang="en-US" sz="1900" dirty="0" err="1">
                <a:latin typeface="Brill" panose="020F0602050406030203" pitchFamily="34" charset="0"/>
              </a:rPr>
              <a:t>ει</a:t>
            </a:r>
            <a:r>
              <a:rPr lang="en-US" sz="1900" dirty="0">
                <a:latin typeface="Brill" panose="020F0602050406030203" pitchFamily="34" charset="0"/>
              </a:rPr>
              <a:t>α less common than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a:t>
            </a:r>
          </a:p>
          <a:p>
            <a:pPr marL="742950" lvl="1" indent="-285750">
              <a:buFont typeface="Arial" panose="020B0604020202020204" pitchFamily="34" charset="0"/>
              <a:buChar char="•"/>
            </a:pPr>
            <a:r>
              <a:rPr lang="en-US" sz="1900" dirty="0">
                <a:latin typeface="Brill" panose="020F0602050406030203" pitchFamily="34" charset="0"/>
              </a:rPr>
              <a:t>Philo esteems </a:t>
            </a:r>
            <a:r>
              <a:rPr lang="en-US" sz="1900" dirty="0" err="1">
                <a:latin typeface="Brill" panose="020F0602050406030203" pitchFamily="34" charset="0"/>
              </a:rPr>
              <a:t>θεοσέ</a:t>
            </a:r>
            <a:r>
              <a:rPr lang="en-US" sz="1900" dirty="0">
                <a:latin typeface="Brill" panose="020F0602050406030203" pitchFamily="34" charset="0"/>
              </a:rPr>
              <a:t>β</a:t>
            </a:r>
            <a:r>
              <a:rPr lang="en-US" sz="1900" dirty="0" err="1">
                <a:latin typeface="Brill" panose="020F0602050406030203" pitchFamily="34" charset="0"/>
              </a:rPr>
              <a:t>ει</a:t>
            </a:r>
            <a:r>
              <a:rPr lang="en-US" sz="1900" dirty="0">
                <a:latin typeface="Brill" panose="020F0602050406030203" pitchFamily="34" charset="0"/>
              </a:rPr>
              <a:t>α as the greatest of the virtues (</a:t>
            </a:r>
            <a:r>
              <a:rPr lang="en-US" sz="1900" i="1" dirty="0" err="1">
                <a:latin typeface="Brill" panose="020F0602050406030203" pitchFamily="34" charset="0"/>
              </a:rPr>
              <a:t>Opif</a:t>
            </a:r>
            <a:r>
              <a:rPr lang="en-US" sz="1900" dirty="0">
                <a:latin typeface="Brill" panose="020F0602050406030203" pitchFamily="34" charset="0"/>
              </a:rPr>
              <a:t>. 154:6; </a:t>
            </a:r>
            <a:r>
              <a:rPr lang="en-US" sz="1900" i="1" dirty="0" err="1">
                <a:latin typeface="Brill" panose="020F0602050406030203" pitchFamily="34" charset="0"/>
              </a:rPr>
              <a:t>Congr</a:t>
            </a:r>
            <a:r>
              <a:rPr lang="en-US" sz="1900" dirty="0">
                <a:latin typeface="Brill" panose="020F0602050406030203" pitchFamily="34" charset="0"/>
              </a:rPr>
              <a:t>. 131; </a:t>
            </a:r>
            <a:r>
              <a:rPr lang="en-US" sz="1900" i="1" dirty="0">
                <a:latin typeface="Brill" panose="020F0602050406030203" pitchFamily="34" charset="0"/>
              </a:rPr>
              <a:t>Abr</a:t>
            </a:r>
            <a:r>
              <a:rPr lang="en-US" sz="1900" dirty="0">
                <a:latin typeface="Brill" panose="020F0602050406030203" pitchFamily="34" charset="0"/>
              </a:rPr>
              <a:t>. 114-115: exemplified by Abraham’s hospitality), and the fairest possession (</a:t>
            </a:r>
            <a:r>
              <a:rPr lang="en-US" sz="1900" i="1" dirty="0">
                <a:latin typeface="Brill" panose="020F0602050406030203" pitchFamily="34" charset="0"/>
              </a:rPr>
              <a:t>Fug</a:t>
            </a:r>
            <a:r>
              <a:rPr lang="en-US" sz="1900" dirty="0">
                <a:latin typeface="Brill" panose="020F0602050406030203" pitchFamily="34" charset="0"/>
              </a:rPr>
              <a:t>. 150:2). </a:t>
            </a:r>
          </a:p>
          <a:p>
            <a:pPr marL="742950" lvl="1" indent="-285750">
              <a:buFont typeface="Arial" panose="020B0604020202020204" pitchFamily="34" charset="0"/>
              <a:buChar char="•"/>
            </a:pPr>
            <a:r>
              <a:rPr lang="en-US" sz="1900" dirty="0" err="1">
                <a:latin typeface="Brill" panose="020F0602050406030203" pitchFamily="34" charset="0"/>
              </a:rPr>
              <a:t>θεοσέ</a:t>
            </a:r>
            <a:r>
              <a:rPr lang="en-US" sz="1900" dirty="0">
                <a:latin typeface="Brill" panose="020F0602050406030203" pitchFamily="34" charset="0"/>
              </a:rPr>
              <a:t>β</a:t>
            </a:r>
            <a:r>
              <a:rPr lang="en-US" sz="1900" dirty="0" err="1">
                <a:latin typeface="Brill" panose="020F0602050406030203" pitchFamily="34" charset="0"/>
              </a:rPr>
              <a:t>ει</a:t>
            </a:r>
            <a:r>
              <a:rPr lang="en-US" sz="1900" dirty="0">
                <a:latin typeface="Brill" panose="020F0602050406030203" pitchFamily="34" charset="0"/>
              </a:rPr>
              <a:t>α functions essentially as a synonym for </a:t>
            </a:r>
            <a:r>
              <a:rPr lang="en-US" sz="1900" dirty="0" err="1">
                <a:latin typeface="Brill" panose="020F0602050406030203" pitchFamily="34" charset="0"/>
              </a:rPr>
              <a:t>εὐσέ</a:t>
            </a:r>
            <a:r>
              <a:rPr lang="en-US" sz="1900" dirty="0">
                <a:latin typeface="Brill" panose="020F0602050406030203" pitchFamily="34" charset="0"/>
              </a:rPr>
              <a:t>β</a:t>
            </a:r>
            <a:r>
              <a:rPr lang="en-US" sz="1900" dirty="0" err="1">
                <a:latin typeface="Brill" panose="020F0602050406030203" pitchFamily="34" charset="0"/>
              </a:rPr>
              <a:t>ει</a:t>
            </a:r>
            <a:r>
              <a:rPr lang="en-US" sz="1900" dirty="0">
                <a:latin typeface="Brill" panose="020F0602050406030203" pitchFamily="34" charset="0"/>
              </a:rPr>
              <a:t>α, expressing the same notion of devoted service to God.</a:t>
            </a:r>
          </a:p>
          <a:p>
            <a:pPr marL="285750" indent="-285750">
              <a:buFont typeface="Arial" panose="020B0604020202020204" pitchFamily="34" charset="0"/>
              <a:buChar char="•"/>
            </a:pPr>
            <a:r>
              <a:rPr lang="el-GR" sz="1900" dirty="0">
                <a:latin typeface="Brill" panose="020F0602050406030203" pitchFamily="34" charset="0"/>
              </a:rPr>
              <a:t>Θ</a:t>
            </a:r>
            <a:r>
              <a:rPr lang="en-US" sz="1900" dirty="0" err="1">
                <a:latin typeface="Brill" panose="020F0602050406030203" pitchFamily="34" charset="0"/>
              </a:rPr>
              <a:t>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more often</a:t>
            </a:r>
          </a:p>
          <a:p>
            <a:pPr marL="742950" lvl="1" indent="-285750">
              <a:buFont typeface="Arial" panose="020B0604020202020204" pitchFamily="34" charset="0"/>
              <a:buChar char="•"/>
            </a:pPr>
            <a:r>
              <a:rPr lang="en-US" sz="1900" dirty="0">
                <a:latin typeface="Brill" panose="020F0602050406030203" pitchFamily="34" charset="0"/>
              </a:rPr>
              <a:t>Josephus: collective and individual use: the Israelites are called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εῖς</a:t>
            </a:r>
            <a:r>
              <a:rPr lang="en-US" sz="1900" dirty="0">
                <a:latin typeface="Brill" panose="020F0602050406030203" pitchFamily="34" charset="0"/>
              </a:rPr>
              <a:t> (</a:t>
            </a:r>
            <a:r>
              <a:rPr lang="en-US" sz="1900" i="1" dirty="0">
                <a:latin typeface="Brill" panose="020F0602050406030203" pitchFamily="34" charset="0"/>
              </a:rPr>
              <a:t>Ant</a:t>
            </a:r>
            <a:r>
              <a:rPr lang="en-US" sz="1900" dirty="0">
                <a:latin typeface="Brill" panose="020F0602050406030203" pitchFamily="34" charset="0"/>
              </a:rPr>
              <a:t>. 12.284), as are King David (</a:t>
            </a:r>
            <a:r>
              <a:rPr lang="en-US" sz="1900" i="1" dirty="0">
                <a:latin typeface="Brill" panose="020F0602050406030203" pitchFamily="34" charset="0"/>
              </a:rPr>
              <a:t>Ant</a:t>
            </a:r>
            <a:r>
              <a:rPr lang="en-US" sz="1900" dirty="0">
                <a:latin typeface="Brill" panose="020F0602050406030203" pitchFamily="34" charset="0"/>
              </a:rPr>
              <a:t>. 7.130, 153), King Hezekiah (</a:t>
            </a:r>
            <a:r>
              <a:rPr lang="en-US" sz="1900" i="1" dirty="0">
                <a:latin typeface="Brill" panose="020F0602050406030203" pitchFamily="34" charset="0"/>
              </a:rPr>
              <a:t>Ant</a:t>
            </a:r>
            <a:r>
              <a:rPr lang="en-US" sz="1900" dirty="0">
                <a:latin typeface="Brill" panose="020F0602050406030203" pitchFamily="34" charset="0"/>
              </a:rPr>
              <a:t>. 9.260), and John Hyrcanus in correspondence with Mark Antony (</a:t>
            </a:r>
            <a:r>
              <a:rPr lang="en-US" sz="1900" i="1" dirty="0">
                <a:latin typeface="Brill" panose="020F0602050406030203" pitchFamily="34" charset="0"/>
              </a:rPr>
              <a:t>Ant</a:t>
            </a:r>
            <a:r>
              <a:rPr lang="en-US" sz="1900" dirty="0">
                <a:latin typeface="Brill" panose="020F0602050406030203" pitchFamily="34" charset="0"/>
              </a:rPr>
              <a:t>. 14.308). </a:t>
            </a:r>
          </a:p>
          <a:p>
            <a:pPr marL="742950" lvl="1" indent="-285750">
              <a:buFont typeface="Arial" panose="020B0604020202020204" pitchFamily="34" charset="0"/>
              <a:buChar char="•"/>
            </a:pPr>
            <a:r>
              <a:rPr lang="en-US" sz="1900" dirty="0">
                <a:latin typeface="Brill" panose="020F0602050406030203" pitchFamily="34" charset="0"/>
              </a:rPr>
              <a:t>Notably, the </a:t>
            </a:r>
            <a:r>
              <a:rPr lang="en-US" sz="1900" dirty="0">
                <a:solidFill>
                  <a:srgbClr val="0070C0"/>
                </a:solidFill>
                <a:latin typeface="Brill" panose="020F0602050406030203" pitchFamily="34" charset="0"/>
              </a:rPr>
              <a:t>Gentile Poppaea</a:t>
            </a:r>
            <a:r>
              <a:rPr lang="en-US" sz="1900" dirty="0">
                <a:latin typeface="Brill" panose="020F0602050406030203" pitchFamily="34" charset="0"/>
              </a:rPr>
              <a:t>, Nero’s wife, is described as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a:t>
            </a:r>
            <a:r>
              <a:rPr lang="en-US" sz="1900" i="1" dirty="0">
                <a:latin typeface="Brill" panose="020F0602050406030203" pitchFamily="34" charset="0"/>
              </a:rPr>
              <a:t>Ant</a:t>
            </a:r>
            <a:r>
              <a:rPr lang="en-US" sz="1900" dirty="0">
                <a:latin typeface="Brill" panose="020F0602050406030203" pitchFamily="34" charset="0"/>
              </a:rPr>
              <a:t>. 20.195–96) because of her support for the Jewish delegation concerning a temple wall in Jerusalem. The adjective denotes sympathy and patronage rather than formal religious (Jewish) affiliation</a:t>
            </a:r>
          </a:p>
          <a:p>
            <a:pPr marL="742950" lvl="1" indent="-285750">
              <a:buFont typeface="Arial" panose="020B0604020202020204" pitchFamily="34" charset="0"/>
              <a:buChar char="•"/>
            </a:pPr>
            <a:r>
              <a:rPr lang="en-US" sz="1900" i="1" dirty="0">
                <a:latin typeface="Brill" panose="020F0602050406030203" pitchFamily="34" charset="0"/>
              </a:rPr>
              <a:t>Test. Naph</a:t>
            </a:r>
            <a:r>
              <a:rPr lang="en-US" sz="1900" dirty="0">
                <a:latin typeface="Brill" panose="020F0602050406030203" pitchFamily="34" charset="0"/>
              </a:rPr>
              <a:t>. 1:10, where a non-Israelite ancestor is described as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a:t>
            </a:r>
            <a:r>
              <a:rPr lang="en-US" sz="1900" dirty="0" err="1">
                <a:latin typeface="Brill" panose="020F0602050406030203" pitchFamily="34" charset="0"/>
              </a:rPr>
              <a:t>ἐλεύθερος</a:t>
            </a:r>
            <a:r>
              <a:rPr lang="en-US" sz="1900" dirty="0">
                <a:latin typeface="Brill" panose="020F0602050406030203" pitchFamily="34" charset="0"/>
              </a:rPr>
              <a:t> </a:t>
            </a:r>
            <a:r>
              <a:rPr lang="en-US" sz="1900" dirty="0" err="1">
                <a:latin typeface="Brill" panose="020F0602050406030203" pitchFamily="34" charset="0"/>
              </a:rPr>
              <a:t>κ</a:t>
            </a:r>
            <a:r>
              <a:rPr lang="en-US" sz="1900" dirty="0">
                <a:latin typeface="Brill" panose="020F0602050406030203" pitchFamily="34" charset="0"/>
              </a:rPr>
              <a:t>α</a:t>
            </a:r>
            <a:r>
              <a:rPr lang="en-US" sz="1900" dirty="0" err="1">
                <a:latin typeface="Brill" panose="020F0602050406030203" pitchFamily="34" charset="0"/>
              </a:rPr>
              <a:t>ὶ</a:t>
            </a:r>
            <a:r>
              <a:rPr lang="en-US" sz="1900" dirty="0">
                <a:latin typeface="Brill" panose="020F0602050406030203" pitchFamily="34" charset="0"/>
              </a:rPr>
              <a:t> </a:t>
            </a:r>
            <a:r>
              <a:rPr lang="en-US" sz="1900" dirty="0" err="1">
                <a:latin typeface="Brill" panose="020F0602050406030203" pitchFamily="34" charset="0"/>
              </a:rPr>
              <a:t>εὐγενής</a:t>
            </a:r>
            <a:r>
              <a:rPr lang="en-US" sz="1900" dirty="0">
                <a:latin typeface="Brill" panose="020F0602050406030203" pitchFamily="34" charset="0"/>
              </a:rPr>
              <a:t>, emphasizing next to religious reverence also moral integrity and social status.</a:t>
            </a:r>
          </a:p>
          <a:p>
            <a:pPr marL="742950" lvl="1" indent="-285750">
              <a:buFont typeface="Arial" panose="020B0604020202020204" pitchFamily="34" charset="0"/>
              <a:buChar char="•"/>
            </a:pPr>
            <a:r>
              <a:rPr lang="en-US" sz="1900" i="1" dirty="0">
                <a:latin typeface="Brill" panose="020F0602050406030203" pitchFamily="34" charset="0"/>
              </a:rPr>
              <a:t>Jos. Asen</a:t>
            </a:r>
            <a:r>
              <a:rPr lang="en-US" sz="1900" dirty="0">
                <a:latin typeface="Brill" panose="020F0602050406030203" pitchFamily="34" charset="0"/>
              </a:rPr>
              <a:t>.: in the speech of </a:t>
            </a:r>
            <a:r>
              <a:rPr lang="en-US" sz="1900" dirty="0" err="1">
                <a:latin typeface="Brill" panose="020F0602050406030203" pitchFamily="34" charset="0"/>
              </a:rPr>
              <a:t>Pentefres</a:t>
            </a:r>
            <a:r>
              <a:rPr lang="en-US" sz="1900" dirty="0">
                <a:latin typeface="Brill" panose="020F0602050406030203" pitchFamily="34" charset="0"/>
              </a:rPr>
              <a:t>, Aseneth’s Egyptian father, presenting Joseph as an ideal husband: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ὴς</a:t>
            </a:r>
            <a:r>
              <a:rPr lang="en-US" sz="1900" dirty="0">
                <a:latin typeface="Brill" panose="020F0602050406030203" pitchFamily="34" charset="0"/>
              </a:rPr>
              <a:t> </a:t>
            </a:r>
            <a:r>
              <a:rPr lang="en-US" sz="1900" dirty="0" err="1">
                <a:latin typeface="Brill" panose="020F0602050406030203" pitchFamily="34" charset="0"/>
              </a:rPr>
              <a:t>κ</a:t>
            </a:r>
            <a:r>
              <a:rPr lang="en-US" sz="1900" dirty="0">
                <a:latin typeface="Brill" panose="020F0602050406030203" pitchFamily="34" charset="0"/>
              </a:rPr>
              <a:t>α</a:t>
            </a:r>
            <a:r>
              <a:rPr lang="en-US" sz="1900" dirty="0" err="1">
                <a:latin typeface="Brill" panose="020F0602050406030203" pitchFamily="34" charset="0"/>
              </a:rPr>
              <a:t>ὶ</a:t>
            </a:r>
            <a:r>
              <a:rPr lang="en-US" sz="1900" dirty="0">
                <a:latin typeface="Brill" panose="020F0602050406030203" pitchFamily="34" charset="0"/>
              </a:rPr>
              <a:t> </a:t>
            </a:r>
            <a:r>
              <a:rPr lang="en-US" sz="1900" dirty="0" err="1">
                <a:latin typeface="Brill" panose="020F0602050406030203" pitchFamily="34" charset="0"/>
              </a:rPr>
              <a:t>σώφρων</a:t>
            </a:r>
            <a:r>
              <a:rPr lang="en-US" sz="1900" dirty="0">
                <a:latin typeface="Brill" panose="020F0602050406030203" pitchFamily="34" charset="0"/>
              </a:rPr>
              <a:t> … </a:t>
            </a:r>
            <a:r>
              <a:rPr lang="en-US" sz="1900" dirty="0" err="1">
                <a:latin typeface="Brill" panose="020F0602050406030203" pitchFamily="34" charset="0"/>
              </a:rPr>
              <a:t>δυν</a:t>
            </a:r>
            <a:r>
              <a:rPr lang="en-US" sz="1900" dirty="0">
                <a:latin typeface="Brill" panose="020F0602050406030203" pitchFamily="34" charset="0"/>
              </a:rPr>
              <a:t>α</a:t>
            </a:r>
            <a:r>
              <a:rPr lang="en-US" sz="1900" dirty="0" err="1">
                <a:latin typeface="Brill" panose="020F0602050406030203" pitchFamily="34" charset="0"/>
              </a:rPr>
              <a:t>τὸς</a:t>
            </a:r>
            <a:r>
              <a:rPr lang="en-US" sz="1900" dirty="0">
                <a:latin typeface="Brill" panose="020F0602050406030203" pitchFamily="34" charset="0"/>
              </a:rPr>
              <a:t> </a:t>
            </a:r>
            <a:r>
              <a:rPr lang="en-US" sz="1900" dirty="0" err="1">
                <a:latin typeface="Brill" panose="020F0602050406030203" pitchFamily="34" charset="0"/>
              </a:rPr>
              <a:t>ἐν</a:t>
            </a:r>
            <a:r>
              <a:rPr lang="en-US" sz="1900" dirty="0">
                <a:latin typeface="Brill" panose="020F0602050406030203" pitchFamily="34" charset="0"/>
              </a:rPr>
              <a:t> </a:t>
            </a:r>
            <a:r>
              <a:rPr lang="en-US" sz="1900" dirty="0" err="1">
                <a:latin typeface="Brill" panose="020F0602050406030203" pitchFamily="34" charset="0"/>
              </a:rPr>
              <a:t>σοφίᾳ</a:t>
            </a:r>
            <a:r>
              <a:rPr lang="en-US" sz="1900" dirty="0">
                <a:latin typeface="Brill" panose="020F0602050406030203" pitchFamily="34" charset="0"/>
              </a:rPr>
              <a:t> </a:t>
            </a:r>
            <a:r>
              <a:rPr lang="en-US" sz="1900" dirty="0" err="1">
                <a:latin typeface="Brill" panose="020F0602050406030203" pitchFamily="34" charset="0"/>
              </a:rPr>
              <a:t>κ</a:t>
            </a:r>
            <a:r>
              <a:rPr lang="en-US" sz="1900" dirty="0">
                <a:latin typeface="Brill" panose="020F0602050406030203" pitchFamily="34" charset="0"/>
              </a:rPr>
              <a:t>α</a:t>
            </a:r>
            <a:r>
              <a:rPr lang="en-US" sz="1900" dirty="0" err="1">
                <a:latin typeface="Brill" panose="020F0602050406030203" pitchFamily="34" charset="0"/>
              </a:rPr>
              <a:t>ὶ</a:t>
            </a:r>
            <a:r>
              <a:rPr lang="en-US" sz="1900" dirty="0">
                <a:latin typeface="Brill" panose="020F0602050406030203" pitchFamily="34" charset="0"/>
              </a:rPr>
              <a:t> </a:t>
            </a:r>
            <a:r>
              <a:rPr lang="en-US" sz="1900" dirty="0" err="1">
                <a:latin typeface="Brill" panose="020F0602050406030203" pitchFamily="34" charset="0"/>
              </a:rPr>
              <a:t>ἐ</a:t>
            </a:r>
            <a:r>
              <a:rPr lang="en-US" sz="1900" dirty="0">
                <a:latin typeface="Brill" panose="020F0602050406030203" pitchFamily="34" charset="0"/>
              </a:rPr>
              <a:t>π</a:t>
            </a:r>
            <a:r>
              <a:rPr lang="en-US" sz="1900" dirty="0" err="1">
                <a:latin typeface="Brill" panose="020F0602050406030203" pitchFamily="34" charset="0"/>
              </a:rPr>
              <a:t>ιστήμῃ</a:t>
            </a:r>
            <a:r>
              <a:rPr lang="en-US" sz="1900" dirty="0">
                <a:latin typeface="Brill" panose="020F0602050406030203" pitchFamily="34" charset="0"/>
              </a:rPr>
              <a:t>” (4:7). Here, spoken by a non-Jew,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acknowledges Joseph’s religious distinctiveness positively.</a:t>
            </a:r>
          </a:p>
          <a:p>
            <a:pPr marL="1200150" lvl="2" indent="-285750">
              <a:buFont typeface="Arial" panose="020B0604020202020204" pitchFamily="34" charset="0"/>
              <a:buChar char="•"/>
            </a:pPr>
            <a:r>
              <a:rPr lang="en-US" sz="1900" dirty="0">
                <a:latin typeface="Brill" panose="020F0602050406030203" pitchFamily="34" charset="0"/>
              </a:rPr>
              <a:t>These usages parallel LXX Job 1:1, 8; 2:3 (→ 3c) and Josephus’ description of Poppaea, showing that also non-Jews could be called </a:t>
            </a:r>
            <a:r>
              <a:rPr lang="en-US" sz="1900" dirty="0" err="1">
                <a:latin typeface="Brill" panose="020F0602050406030203" pitchFamily="34" charset="0"/>
              </a:rPr>
              <a:t>θεοσε</a:t>
            </a:r>
            <a:r>
              <a:rPr lang="en-US" sz="1900" dirty="0">
                <a:latin typeface="Brill" panose="020F0602050406030203" pitchFamily="34" charset="0"/>
              </a:rPr>
              <a:t>β</a:t>
            </a:r>
            <a:r>
              <a:rPr lang="en-US" sz="1900" dirty="0" err="1">
                <a:latin typeface="Brill" panose="020F0602050406030203" pitchFamily="34" charset="0"/>
              </a:rPr>
              <a:t>ής</a:t>
            </a:r>
            <a:r>
              <a:rPr lang="en-US" sz="1900" dirty="0">
                <a:latin typeface="Brill" panose="020F0602050406030203" pitchFamily="34" charset="0"/>
              </a:rPr>
              <a:t> when aligned with Jewish ethical ideals.</a:t>
            </a:r>
            <a:endParaRPr lang="nl-BE" sz="1900" dirty="0">
              <a:latin typeface="Brill" panose="020F0602050406030203" pitchFamily="34" charset="0"/>
            </a:endParaRPr>
          </a:p>
        </p:txBody>
      </p:sp>
      <p:pic>
        <p:nvPicPr>
          <p:cNvPr id="5" name="Afbeelding 4" descr="Poppaea Sabina - Wikipedia">
            <a:extLst>
              <a:ext uri="{FF2B5EF4-FFF2-40B4-BE49-F238E27FC236}">
                <a16:creationId xmlns:a16="http://schemas.microsoft.com/office/drawing/2014/main" id="{F65A95D5-78E6-9A54-083A-2EA7EB701664}"/>
              </a:ext>
            </a:extLst>
          </p:cNvPr>
          <p:cNvPicPr>
            <a:picLocks noChangeAspect="1"/>
          </p:cNvPicPr>
          <p:nvPr/>
        </p:nvPicPr>
        <p:blipFill>
          <a:blip r:embed="rId2"/>
          <a:stretch>
            <a:fillRect/>
          </a:stretch>
        </p:blipFill>
        <p:spPr>
          <a:xfrm>
            <a:off x="10940796" y="0"/>
            <a:ext cx="1251203" cy="1881809"/>
          </a:xfrm>
          <a:prstGeom prst="rect">
            <a:avLst/>
          </a:prstGeom>
        </p:spPr>
      </p:pic>
    </p:spTree>
    <p:extLst>
      <p:ext uri="{BB962C8B-B14F-4D97-AF65-F5344CB8AC3E}">
        <p14:creationId xmlns:p14="http://schemas.microsoft.com/office/powerpoint/2010/main" val="86107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E331C-8975-432F-7314-2C021A4222DF}"/>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ABA90F58-7595-6AB6-5792-4A4B1D76BFE4}"/>
              </a:ext>
            </a:extLst>
          </p:cNvPr>
          <p:cNvSpPr>
            <a:spLocks noGrp="1"/>
          </p:cNvSpPr>
          <p:nvPr>
            <p:ph type="body" sz="quarter" idx="13"/>
          </p:nvPr>
        </p:nvSpPr>
        <p:spPr>
          <a:xfrm>
            <a:off x="606865" y="348116"/>
            <a:ext cx="7119152"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 an overview</a:t>
            </a:r>
          </a:p>
          <a:p>
            <a:endParaRPr lang="nl-BE" dirty="0"/>
          </a:p>
        </p:txBody>
      </p:sp>
      <p:sp>
        <p:nvSpPr>
          <p:cNvPr id="6" name="Tekstvak 5">
            <a:extLst>
              <a:ext uri="{FF2B5EF4-FFF2-40B4-BE49-F238E27FC236}">
                <a16:creationId xmlns:a16="http://schemas.microsoft.com/office/drawing/2014/main" id="{C19E9DE5-D046-49B5-7067-C05CF26C1552}"/>
              </a:ext>
            </a:extLst>
          </p:cNvPr>
          <p:cNvSpPr txBox="1"/>
          <p:nvPr/>
        </p:nvSpPr>
        <p:spPr>
          <a:xfrm>
            <a:off x="887895" y="1656522"/>
            <a:ext cx="11105321" cy="3416320"/>
          </a:xfrm>
          <a:prstGeom prst="rect">
            <a:avLst/>
          </a:prstGeom>
          <a:noFill/>
        </p:spPr>
        <p:txBody>
          <a:bodyPr wrap="square" rtlCol="0">
            <a:spAutoFit/>
          </a:bodyPr>
          <a:lstStyle/>
          <a:p>
            <a:r>
              <a:rPr lang="nl-BE" dirty="0">
                <a:latin typeface="Brill" panose="020F0602050406030203" pitchFamily="34" charset="0"/>
                <a:ea typeface="SBL BibLit" panose="02000000000000000000" pitchFamily="2" charset="-79"/>
                <a:cs typeface="SBL BibLit" panose="02000000000000000000" pitchFamily="2" charset="-79"/>
              </a:rPr>
              <a:t>d) NT</a:t>
            </a:r>
          </a:p>
          <a:p>
            <a:pPr marL="285750" indent="-285750">
              <a:buFont typeface="Arial" panose="020B0604020202020204" pitchFamily="34" charset="0"/>
              <a:buChar char="•"/>
            </a:pPr>
            <a:r>
              <a:rPr lang="el-GR" dirty="0">
                <a:latin typeface="Brill" panose="020F0602050406030203" pitchFamily="34" charset="0"/>
              </a:rPr>
              <a:t>θεοσεβής</a:t>
            </a:r>
            <a:r>
              <a:rPr lang="en-US" dirty="0">
                <a:latin typeface="Brill" panose="020F0602050406030203" pitchFamily="34" charset="0"/>
              </a:rPr>
              <a:t>: only once in NT =  Jn 9:31. </a:t>
            </a:r>
          </a:p>
          <a:p>
            <a:pPr marL="742950" lvl="1" indent="-285750">
              <a:buFont typeface="Courier New" panose="02070309020205020404" pitchFamily="49" charset="0"/>
              <a:buChar char="o"/>
            </a:pPr>
            <a:r>
              <a:rPr lang="en-US" dirty="0">
                <a:latin typeface="Brill" panose="020F0602050406030203" pitchFamily="34" charset="0"/>
              </a:rPr>
              <a:t>healed man’s reply: being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 condition for God’s hearing, inseparable from doing God’s will.</a:t>
            </a:r>
            <a:endParaRPr lang="nl-BE" dirty="0">
              <a:latin typeface="Brill" panose="020F0602050406030203" pitchFamily="34" charset="0"/>
              <a:ea typeface="SBL BibLit" panose="02000000000000000000" pitchFamily="2" charset="-79"/>
              <a:cs typeface="SBL BibLit" panose="02000000000000000000" pitchFamily="2" charset="-79"/>
            </a:endParaRPr>
          </a:p>
          <a:p>
            <a:pPr marL="285750" indent="-285750">
              <a:buFont typeface="Arial" panose="020B0604020202020204" pitchFamily="34" charset="0"/>
              <a:buChar char="•"/>
            </a:pP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only once = 1 Tim 2:10</a:t>
            </a:r>
          </a:p>
          <a:p>
            <a:pPr marL="742950" lvl="1" indent="-285750">
              <a:buFont typeface="Courier New" panose="02070309020205020404" pitchFamily="49" charset="0"/>
              <a:buChar char="o"/>
            </a:pPr>
            <a:r>
              <a:rPr lang="en-US" dirty="0">
                <a:latin typeface="Brill" panose="020F0602050406030203" pitchFamily="34" charset="0"/>
              </a:rPr>
              <a:t>women “who profess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must demonstrate this “through good work, instead of fancy clothes (v. 9). </a:t>
            </a:r>
          </a:p>
          <a:p>
            <a:pPr marL="742950" lvl="1" indent="-285750">
              <a:buFont typeface="Courier New" panose="02070309020205020404" pitchFamily="49" charset="0"/>
              <a:buChar char="o"/>
            </a:pP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a:t>
            </a:r>
          </a:p>
          <a:p>
            <a:pPr marL="1200150" lvl="2" indent="-285750">
              <a:buFont typeface="Wingdings" pitchFamily="2" charset="2"/>
              <a:buChar char="§"/>
            </a:pPr>
            <a:r>
              <a:rPr lang="en-US" dirty="0">
                <a:latin typeface="Brill" panose="020F0602050406030203" pitchFamily="34" charset="0"/>
              </a:rPr>
              <a:t>not an inner attitude, </a:t>
            </a:r>
          </a:p>
          <a:p>
            <a:pPr marL="1200150" lvl="2" indent="-285750">
              <a:buFont typeface="Wingdings" pitchFamily="2" charset="2"/>
              <a:buChar char="§"/>
            </a:pPr>
            <a:r>
              <a:rPr lang="en-US" dirty="0">
                <a:latin typeface="Brill" panose="020F0602050406030203" pitchFamily="34" charset="0"/>
              </a:rPr>
              <a:t>nor a matter of extravagance, </a:t>
            </a:r>
          </a:p>
          <a:p>
            <a:pPr marL="1200150" lvl="2" indent="-285750">
              <a:buFont typeface="Wingdings" pitchFamily="2" charset="2"/>
              <a:buChar char="§"/>
            </a:pPr>
            <a:r>
              <a:rPr lang="en-US" dirty="0">
                <a:latin typeface="Brill" panose="020F0602050406030203" pitchFamily="34" charset="0"/>
              </a:rPr>
              <a:t>but a </a:t>
            </a:r>
            <a:r>
              <a:rPr lang="en-US" i="1" dirty="0">
                <a:latin typeface="Brill" panose="020F0602050406030203" pitchFamily="34" charset="0"/>
              </a:rPr>
              <a:t>publicly verifiable commitment</a:t>
            </a:r>
            <a:r>
              <a:rPr lang="en-US" dirty="0">
                <a:latin typeface="Brill" panose="020F0602050406030203" pitchFamily="34" charset="0"/>
              </a:rPr>
              <a:t>. </a:t>
            </a:r>
          </a:p>
          <a:p>
            <a:pPr marL="742950" lvl="1" indent="-285750">
              <a:buFont typeface="Courier New" panose="02070309020205020404" pitchFamily="49" charset="0"/>
              <a:buChar char="o"/>
            </a:pPr>
            <a:r>
              <a:rPr lang="en-US" dirty="0">
                <a:latin typeface="Brill" panose="020F0602050406030203" pitchFamily="34" charset="0"/>
              </a:rPr>
              <a:t>social context (list of luxury clothes v. 9): milieu of well-to-do women, </a:t>
            </a:r>
          </a:p>
          <a:p>
            <a:pPr marL="742950" lvl="1" indent="-285750">
              <a:buFont typeface="Courier New" panose="02070309020205020404" pitchFamily="49" charset="0"/>
              <a:buChar char="o"/>
            </a:pPr>
            <a:r>
              <a:rPr lang="en-US" dirty="0">
                <a:latin typeface="Brill" panose="020F0602050406030203" pitchFamily="34" charset="0"/>
              </a:rPr>
              <a:t>institution of Greco-Roman civic life: public promise (</a:t>
            </a:r>
            <a:r>
              <a:rPr lang="en-US" dirty="0" err="1">
                <a:latin typeface="Brill" panose="020F0602050406030203" pitchFamily="34" charset="0"/>
              </a:rPr>
              <a:t>ἐ</a:t>
            </a:r>
            <a:r>
              <a:rPr lang="en-US" dirty="0">
                <a:latin typeface="Brill" panose="020F0602050406030203" pitchFamily="34" charset="0"/>
              </a:rPr>
              <a:t>πα</a:t>
            </a:r>
            <a:r>
              <a:rPr lang="en-US" dirty="0" err="1">
                <a:latin typeface="Brill" panose="020F0602050406030203" pitchFamily="34" charset="0"/>
              </a:rPr>
              <a:t>γγελί</a:t>
            </a:r>
            <a:r>
              <a:rPr lang="en-US" dirty="0">
                <a:latin typeface="Brill" panose="020F0602050406030203" pitchFamily="34" charset="0"/>
              </a:rPr>
              <a:t>α, </a:t>
            </a:r>
            <a:r>
              <a:rPr lang="en-US" i="1" dirty="0" err="1">
                <a:latin typeface="Brill" panose="020F0602050406030203" pitchFamily="34" charset="0"/>
              </a:rPr>
              <a:t>pollicitatio</a:t>
            </a:r>
            <a:r>
              <a:rPr lang="en-US" dirty="0">
                <a:latin typeface="Brill" panose="020F0602050406030203" pitchFamily="34" charset="0"/>
              </a:rPr>
              <a:t>) = formal ritual in which affluent citizens contribute to public expenditures</a:t>
            </a:r>
            <a:endParaRPr lang="nl-BE" dirty="0">
              <a:latin typeface="Brill" panose="020F0602050406030203" pitchFamily="34" charset="0"/>
            </a:endParaRPr>
          </a:p>
        </p:txBody>
      </p:sp>
      <p:sp>
        <p:nvSpPr>
          <p:cNvPr id="5" name="Tekstvak 4">
            <a:extLst>
              <a:ext uri="{FF2B5EF4-FFF2-40B4-BE49-F238E27FC236}">
                <a16:creationId xmlns:a16="http://schemas.microsoft.com/office/drawing/2014/main" id="{B9BE1C28-FF59-C89E-F3B8-26B70098BC55}"/>
              </a:ext>
            </a:extLst>
          </p:cNvPr>
          <p:cNvSpPr txBox="1"/>
          <p:nvPr/>
        </p:nvSpPr>
        <p:spPr>
          <a:xfrm>
            <a:off x="788502" y="5133840"/>
            <a:ext cx="11304105" cy="1631216"/>
          </a:xfrm>
          <a:prstGeom prst="rect">
            <a:avLst/>
          </a:prstGeom>
          <a:noFill/>
          <a:ln w="28575">
            <a:solidFill>
              <a:srgbClr val="5DB3E6"/>
            </a:solidFill>
          </a:ln>
        </p:spPr>
        <p:txBody>
          <a:bodyPr wrap="square" numCol="2" rtlCol="0">
            <a:spAutoFit/>
          </a:bodyPr>
          <a:lstStyle/>
          <a:p>
            <a:r>
              <a:rPr lang="nl-BE" sz="2000" dirty="0">
                <a:latin typeface="Brill" panose="020F0602050406030203" pitchFamily="34" charset="0"/>
              </a:rPr>
              <a:t>Ωσαύτως [καὶ] γυναῖκας ἐν καταστολῇ κοσμίῳ μετὰ αἰδοῦς καὶ σωφροσύνης κοσμεῖν ἑαυτάς, μὴ ἐν πλέγμασιν καὶ χρυσίῳ ἢ μαργαρίταις ἢ ἱματισμῷ πολυτελεῖ, </a:t>
            </a:r>
            <a:r>
              <a:rPr lang="nl-BE" sz="2000" b="1" baseline="30000" dirty="0">
                <a:latin typeface="Brill" panose="020F0602050406030203" pitchFamily="34" charset="0"/>
              </a:rPr>
              <a:t>10</a:t>
            </a:r>
            <a:r>
              <a:rPr lang="nl-BE" sz="2000" dirty="0">
                <a:latin typeface="Brill" panose="020F0602050406030203" pitchFamily="34" charset="0"/>
              </a:rPr>
              <a:t> ἀλλ’ ὃ πρέπει γυναιξὶν </a:t>
            </a:r>
            <a:r>
              <a:rPr lang="nl-BE" sz="2000" b="1" dirty="0">
                <a:solidFill>
                  <a:srgbClr val="0070C0"/>
                </a:solidFill>
                <a:latin typeface="Brill" panose="020F0602050406030203" pitchFamily="34" charset="0"/>
              </a:rPr>
              <a:t>ἐπαγγελλομέναις </a:t>
            </a:r>
            <a:r>
              <a:rPr lang="nl-BE" sz="2000" dirty="0">
                <a:latin typeface="Brill" panose="020F0602050406030203" pitchFamily="34" charset="0"/>
              </a:rPr>
              <a:t>θεοσέβειαν, δι’ </a:t>
            </a:r>
            <a:r>
              <a:rPr lang="nl-BE" sz="2000" b="1" dirty="0">
                <a:solidFill>
                  <a:srgbClr val="0070C0"/>
                </a:solidFill>
                <a:latin typeface="Brill" panose="020F0602050406030203" pitchFamily="34" charset="0"/>
              </a:rPr>
              <a:t>ἔργων ἀγαθῶν</a:t>
            </a:r>
            <a:r>
              <a:rPr lang="nl-BE" sz="2000" dirty="0">
                <a:latin typeface="Brill" panose="020F0602050406030203" pitchFamily="34" charset="0"/>
              </a:rPr>
              <a:t>.</a:t>
            </a:r>
          </a:p>
          <a:p>
            <a:r>
              <a:rPr lang="nl-BE" sz="2000" dirty="0">
                <a:latin typeface="Brill" panose="020F0602050406030203" pitchFamily="34" charset="0"/>
              </a:rPr>
              <a:t> </a:t>
            </a:r>
          </a:p>
          <a:p>
            <a:r>
              <a:rPr lang="nl-BE" sz="2000" b="1" dirty="0">
                <a:latin typeface="Brill" panose="020F0602050406030203" pitchFamily="34" charset="0"/>
              </a:rPr>
              <a:t>1Tim. 2:9</a:t>
            </a:r>
            <a:r>
              <a:rPr lang="nl-BE" sz="2000" dirty="0">
                <a:latin typeface="Brill" panose="020F0602050406030203" pitchFamily="34" charset="0"/>
              </a:rPr>
              <a:t>    Likewise the women are to dress in suitable apparel, with modesty and self-control. Their adornment must not be with </a:t>
            </a:r>
            <a:r>
              <a:rPr lang="nl-BE" sz="2000" b="1" i="1" dirty="0">
                <a:latin typeface="Brill" panose="020F0602050406030203" pitchFamily="34" charset="0"/>
              </a:rPr>
              <a:t>braided hair and gold or pearls or expensive clothing</a:t>
            </a:r>
            <a:r>
              <a:rPr lang="nl-BE" sz="2000" dirty="0">
                <a:latin typeface="Brill" panose="020F0602050406030203" pitchFamily="34" charset="0"/>
              </a:rPr>
              <a:t>, </a:t>
            </a:r>
            <a:r>
              <a:rPr lang="nl-BE" sz="2000" b="1" baseline="30000" dirty="0">
                <a:latin typeface="Brill" panose="020F0602050406030203" pitchFamily="34" charset="0"/>
              </a:rPr>
              <a:t>10</a:t>
            </a:r>
            <a:r>
              <a:rPr lang="nl-BE" sz="2000" dirty="0">
                <a:latin typeface="Brill" panose="020F0602050406030203" pitchFamily="34" charset="0"/>
              </a:rPr>
              <a:t> but with </a:t>
            </a:r>
            <a:r>
              <a:rPr lang="nl-BE" sz="2000" b="1" i="1" dirty="0">
                <a:latin typeface="Brill" panose="020F0602050406030203" pitchFamily="34" charset="0"/>
              </a:rPr>
              <a:t>good deeds</a:t>
            </a:r>
            <a:r>
              <a:rPr lang="nl-BE" sz="2000" dirty="0">
                <a:latin typeface="Brill" panose="020F0602050406030203" pitchFamily="34" charset="0"/>
              </a:rPr>
              <a:t>, as is proper for women who profess reverence for God. </a:t>
            </a:r>
          </a:p>
        </p:txBody>
      </p:sp>
    </p:spTree>
    <p:extLst>
      <p:ext uri="{BB962C8B-B14F-4D97-AF65-F5344CB8AC3E}">
        <p14:creationId xmlns:p14="http://schemas.microsoft.com/office/powerpoint/2010/main" val="97271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8DC10-6CCF-DCF1-72E6-6ABF5F4FF87B}"/>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E7D2EB91-F092-2FF9-B6E7-41EBC93D865E}"/>
              </a:ext>
            </a:extLst>
          </p:cNvPr>
          <p:cNvSpPr>
            <a:spLocks noGrp="1"/>
          </p:cNvSpPr>
          <p:nvPr>
            <p:ph type="body" sz="quarter" idx="13"/>
          </p:nvPr>
        </p:nvSpPr>
        <p:spPr>
          <a:xfrm>
            <a:off x="606864" y="348116"/>
            <a:ext cx="7755257" cy="431800"/>
          </a:xfrm>
        </p:spPr>
        <p:txBody>
          <a:bodyPr/>
          <a:lstStyle/>
          <a:p>
            <a:r>
              <a:rPr lang="nl-BE" dirty="0">
                <a:latin typeface="SBL BibLit" panose="02000000000000000000" pitchFamily="2" charset="-79"/>
                <a:ea typeface="SBL BibLit" panose="02000000000000000000" pitchFamily="2" charset="-79"/>
                <a:cs typeface="SBL BibLit" panose="02000000000000000000" pitchFamily="2" charset="-79"/>
              </a:rPr>
              <a:t>1. θεοσέβεια and θεοσεβής : an overview</a:t>
            </a:r>
          </a:p>
          <a:p>
            <a:endParaRPr lang="nl-BE" dirty="0"/>
          </a:p>
        </p:txBody>
      </p:sp>
      <p:sp>
        <p:nvSpPr>
          <p:cNvPr id="3" name="Tijdelijke aanduiding voor tekst 2">
            <a:extLst>
              <a:ext uri="{FF2B5EF4-FFF2-40B4-BE49-F238E27FC236}">
                <a16:creationId xmlns:a16="http://schemas.microsoft.com/office/drawing/2014/main" id="{3F5CB216-299B-60DE-5CF3-122917AD40C6}"/>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61924924-0542-088E-5469-ECDC779D0F08}"/>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84A65BF2-89DC-A7F1-D58F-747B9742F87F}"/>
              </a:ext>
            </a:extLst>
          </p:cNvPr>
          <p:cNvSpPr txBox="1"/>
          <p:nvPr/>
        </p:nvSpPr>
        <p:spPr>
          <a:xfrm>
            <a:off x="887896" y="1656522"/>
            <a:ext cx="9501808" cy="2031325"/>
          </a:xfrm>
          <a:prstGeom prst="rect">
            <a:avLst/>
          </a:prstGeom>
          <a:noFill/>
        </p:spPr>
        <p:txBody>
          <a:bodyPr wrap="square" rtlCol="0">
            <a:spAutoFit/>
          </a:bodyPr>
          <a:lstStyle/>
          <a:p>
            <a:r>
              <a:rPr lang="nl-BE" dirty="0">
                <a:latin typeface="Brill" panose="020F0602050406030203" pitchFamily="34" charset="0"/>
                <a:ea typeface="SBL BibLit" panose="02000000000000000000" pitchFamily="2" charset="-79"/>
                <a:cs typeface="SBL BibLit" panose="02000000000000000000" pitchFamily="2" charset="-79"/>
              </a:rPr>
              <a:t>e) Early Christian literature</a:t>
            </a:r>
          </a:p>
          <a:p>
            <a:pPr marL="285750" indent="-285750">
              <a:buFont typeface="Arial" panose="020B0604020202020204" pitchFamily="34" charset="0"/>
              <a:buChar char="•"/>
            </a:pPr>
            <a:r>
              <a:rPr lang="en-US" dirty="0">
                <a:latin typeface="Brill" panose="020F0602050406030203" pitchFamily="34" charset="0"/>
              </a:rPr>
              <a:t>In early Christian literature,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and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ής</a:t>
            </a:r>
            <a:r>
              <a:rPr lang="en-US" dirty="0">
                <a:latin typeface="Brill" panose="020F0602050406030203" pitchFamily="34" charset="0"/>
              </a:rPr>
              <a:t> gradually become a technical designation for Christianity, especially in apologetic contexts; </a:t>
            </a:r>
          </a:p>
          <a:p>
            <a:pPr marL="742950" lvl="1" indent="-285750">
              <a:buFont typeface="Arial" panose="020B0604020202020204" pitchFamily="34" charset="0"/>
              <a:buChar char="•"/>
            </a:pPr>
            <a:r>
              <a:rPr lang="en-US" dirty="0">
                <a:latin typeface="Brill" panose="020F0602050406030203" pitchFamily="34" charset="0"/>
              </a:rPr>
              <a:t>especially with Justin Martyr,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grows into a polemical concept:</a:t>
            </a:r>
          </a:p>
          <a:p>
            <a:pPr marL="742950" lvl="1" indent="-285750">
              <a:buFont typeface="Arial" panose="020B0604020202020204" pitchFamily="34" charset="0"/>
              <a:buChar char="•"/>
            </a:pPr>
            <a:r>
              <a:rPr lang="en-US" dirty="0">
                <a:latin typeface="Brill" panose="020F0602050406030203" pitchFamily="34" charset="0"/>
              </a:rPr>
              <a:t>Justin calls Christians the true “nation,” </a:t>
            </a:r>
            <a:r>
              <a:rPr lang="en-US" dirty="0" err="1">
                <a:latin typeface="Brill" panose="020F0602050406030203" pitchFamily="34" charset="0"/>
              </a:rPr>
              <a:t>τὸ</a:t>
            </a:r>
            <a:r>
              <a:rPr lang="en-US" dirty="0">
                <a:latin typeface="Brill" panose="020F0602050406030203" pitchFamily="34" charset="0"/>
              </a:rPr>
              <a:t> </a:t>
            </a:r>
            <a:r>
              <a:rPr lang="en-US" dirty="0" err="1">
                <a:latin typeface="Brill" panose="020F0602050406030203" pitchFamily="34" charset="0"/>
              </a:rPr>
              <a:t>ἔθνος</a:t>
            </a:r>
            <a:r>
              <a:rPr lang="en-US" dirty="0">
                <a:latin typeface="Brill" panose="020F0602050406030203" pitchFamily="34" charset="0"/>
              </a:rPr>
              <a:t> </a:t>
            </a:r>
            <a:r>
              <a:rPr lang="en-US" dirty="0" err="1">
                <a:latin typeface="Brill" panose="020F0602050406030203" pitchFamily="34" charset="0"/>
              </a:rPr>
              <a:t>τὸ</a:t>
            </a:r>
            <a:r>
              <a:rPr lang="en-US" dirty="0">
                <a:latin typeface="Brill" panose="020F0602050406030203" pitchFamily="34" charset="0"/>
              </a:rPr>
              <a:t> </a:t>
            </a:r>
            <a:r>
              <a:rPr lang="en-US" dirty="0" err="1">
                <a:latin typeface="Brill" panose="020F0602050406030203" pitchFamily="34" charset="0"/>
              </a:rPr>
              <a:t>θεοσε</a:t>
            </a:r>
            <a:r>
              <a:rPr lang="en-US" dirty="0">
                <a:latin typeface="Brill" panose="020F0602050406030203" pitchFamily="34" charset="0"/>
              </a:rPr>
              <a:t>β</a:t>
            </a:r>
            <a:r>
              <a:rPr lang="en-US" dirty="0" err="1">
                <a:latin typeface="Brill" panose="020F0602050406030203" pitchFamily="34" charset="0"/>
              </a:rPr>
              <a:t>ὲς</a:t>
            </a:r>
            <a:r>
              <a:rPr lang="en-US" dirty="0">
                <a:latin typeface="Brill" panose="020F0602050406030203" pitchFamily="34" charset="0"/>
              </a:rPr>
              <a:t> </a:t>
            </a:r>
            <a:r>
              <a:rPr lang="en-US" dirty="0" err="1">
                <a:latin typeface="Brill" panose="020F0602050406030203" pitchFamily="34" charset="0"/>
              </a:rPr>
              <a:t>κ</a:t>
            </a:r>
            <a:r>
              <a:rPr lang="en-US" dirty="0">
                <a:latin typeface="Brill" panose="020F0602050406030203" pitchFamily="34" charset="0"/>
              </a:rPr>
              <a:t>α</a:t>
            </a:r>
            <a:r>
              <a:rPr lang="en-US" dirty="0" err="1">
                <a:latin typeface="Brill" panose="020F0602050406030203" pitchFamily="34" charset="0"/>
              </a:rPr>
              <a:t>ὶ</a:t>
            </a:r>
            <a:r>
              <a:rPr lang="en-US" dirty="0">
                <a:latin typeface="Brill" panose="020F0602050406030203" pitchFamily="34" charset="0"/>
              </a:rPr>
              <a:t> </a:t>
            </a:r>
            <a:r>
              <a:rPr lang="en-US" dirty="0" err="1">
                <a:latin typeface="Brill" panose="020F0602050406030203" pitchFamily="34" charset="0"/>
              </a:rPr>
              <a:t>δίκ</a:t>
            </a:r>
            <a:r>
              <a:rPr lang="en-US" dirty="0">
                <a:latin typeface="Brill" panose="020F0602050406030203" pitchFamily="34" charset="0"/>
              </a:rPr>
              <a:t>α</a:t>
            </a:r>
            <a:r>
              <a:rPr lang="en-US" dirty="0" err="1">
                <a:latin typeface="Brill" panose="020F0602050406030203" pitchFamily="34" charset="0"/>
              </a:rPr>
              <a:t>ιον</a:t>
            </a:r>
            <a:r>
              <a:rPr lang="en-US" dirty="0">
                <a:latin typeface="Brill" panose="020F0602050406030203" pitchFamily="34" charset="0"/>
              </a:rPr>
              <a:t> (</a:t>
            </a:r>
            <a:r>
              <a:rPr lang="en-US" i="1" dirty="0">
                <a:latin typeface="Brill" panose="020F0602050406030203" pitchFamily="34" charset="0"/>
              </a:rPr>
              <a:t>Dial</a:t>
            </a:r>
            <a:r>
              <a:rPr lang="en-US" dirty="0">
                <a:latin typeface="Brill" panose="020F0602050406030203" pitchFamily="34" charset="0"/>
              </a:rPr>
              <a:t>. 91.3), and insists that the “true piety” (</a:t>
            </a:r>
            <a:r>
              <a:rPr lang="en-US" dirty="0" err="1">
                <a:latin typeface="Brill" panose="020F0602050406030203" pitchFamily="34" charset="0"/>
              </a:rPr>
              <a:t>ἡ</a:t>
            </a:r>
            <a:r>
              <a:rPr lang="en-US" dirty="0">
                <a:latin typeface="Brill" panose="020F0602050406030203" pitchFamily="34" charset="0"/>
              </a:rPr>
              <a:t> </a:t>
            </a:r>
            <a:r>
              <a:rPr lang="en-US" dirty="0" err="1">
                <a:latin typeface="Brill" panose="020F0602050406030203" pitchFamily="34" charset="0"/>
              </a:rPr>
              <a:t>ἀληθινὴ</a:t>
            </a:r>
            <a:r>
              <a:rPr lang="en-US" dirty="0">
                <a:latin typeface="Brill" panose="020F0602050406030203" pitchFamily="34" charset="0"/>
              </a:rPr>
              <a:t> </a:t>
            </a:r>
            <a:r>
              <a:rPr lang="en-US" dirty="0" err="1">
                <a:latin typeface="Brill" panose="020F0602050406030203" pitchFamily="34" charset="0"/>
              </a:rPr>
              <a:t>θεοσέ</a:t>
            </a:r>
            <a:r>
              <a:rPr lang="en-US" dirty="0">
                <a:latin typeface="Brill" panose="020F0602050406030203" pitchFamily="34" charset="0"/>
              </a:rPr>
              <a:t>β</a:t>
            </a:r>
            <a:r>
              <a:rPr lang="en-US" dirty="0" err="1">
                <a:latin typeface="Brill" panose="020F0602050406030203" pitchFamily="34" charset="0"/>
              </a:rPr>
              <a:t>ει</a:t>
            </a:r>
            <a:r>
              <a:rPr lang="en-US" dirty="0">
                <a:latin typeface="Brill" panose="020F0602050406030203" pitchFamily="34" charset="0"/>
              </a:rPr>
              <a:t>α) is known only through Christ (</a:t>
            </a:r>
            <a:r>
              <a:rPr lang="en-US" i="1" dirty="0">
                <a:latin typeface="Brill" panose="020F0602050406030203" pitchFamily="34" charset="0"/>
              </a:rPr>
              <a:t>Dial</a:t>
            </a:r>
            <a:r>
              <a:rPr lang="en-US" dirty="0">
                <a:latin typeface="Brill" panose="020F0602050406030203" pitchFamily="34" charset="0"/>
              </a:rPr>
              <a:t>. 110.2).</a:t>
            </a:r>
            <a:r>
              <a:rPr lang="nl-BE" dirty="0">
                <a:latin typeface="Brill" panose="020F0602050406030203" pitchFamily="34" charset="0"/>
              </a:rPr>
              <a:t> </a:t>
            </a:r>
            <a:endParaRPr lang="en-US" dirty="0">
              <a:latin typeface="Brill" panose="020F0602050406030203" pitchFamily="34" charset="0"/>
            </a:endParaRPr>
          </a:p>
          <a:p>
            <a:endParaRPr lang="nl-BE" dirty="0">
              <a:latin typeface="Brill" panose="020F0602050406030203" pitchFamily="34" charset="0"/>
            </a:endParaRPr>
          </a:p>
        </p:txBody>
      </p:sp>
    </p:spTree>
    <p:extLst>
      <p:ext uri="{BB962C8B-B14F-4D97-AF65-F5344CB8AC3E}">
        <p14:creationId xmlns:p14="http://schemas.microsoft.com/office/powerpoint/2010/main" val="302376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E4027A48-0520-6364-CC5E-0A566D8C7BD8}"/>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F09CA69D-289B-FA53-CDB9-8943BB31D581}"/>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3A1769F6-04DF-C5D6-A798-12DCD809CDFD}"/>
              </a:ext>
            </a:extLst>
          </p:cNvPr>
          <p:cNvSpPr txBox="1"/>
          <p:nvPr/>
        </p:nvSpPr>
        <p:spPr>
          <a:xfrm>
            <a:off x="878414" y="1244049"/>
            <a:ext cx="6101254" cy="5062924"/>
          </a:xfrm>
          <a:prstGeom prst="rect">
            <a:avLst/>
          </a:prstGeom>
          <a:noFill/>
        </p:spPr>
        <p:txBody>
          <a:bodyPr wrap="square">
            <a:spAutoFit/>
          </a:bodyPr>
          <a:lstStyle/>
          <a:p>
            <a:r>
              <a:rPr lang="nl-BE" sz="1900" dirty="0">
                <a:latin typeface="Brill" panose="020F0602050406030203" pitchFamily="34" charset="0"/>
              </a:rPr>
              <a:t>f) Three major “obscure” epigraphic dossiers</a:t>
            </a:r>
          </a:p>
          <a:p>
            <a:endParaRPr lang="nl-BE" sz="1900" dirty="0">
              <a:latin typeface="Brill" panose="020F0602050406030203" pitchFamily="34" charset="0"/>
            </a:endParaRPr>
          </a:p>
          <a:p>
            <a:pPr marL="457200" indent="-457200">
              <a:buFont typeface="+mj-lt"/>
              <a:buAutoNum type="arabicPeriod"/>
            </a:pPr>
            <a:r>
              <a:rPr lang="nl-BE" sz="1900" dirty="0">
                <a:latin typeface="Brill" panose="020F0602050406030203" pitchFamily="34" charset="0"/>
              </a:rPr>
              <a:t>Inscription in theatre of Milete</a:t>
            </a:r>
          </a:p>
          <a:p>
            <a:pPr marL="342900" indent="-342900">
              <a:buFont typeface="Arial" panose="020B0604020202020204" pitchFamily="34" charset="0"/>
              <a:buChar char="•"/>
            </a:pPr>
            <a:r>
              <a:rPr lang="el-GR" sz="1900" dirty="0">
                <a:latin typeface="Brill" panose="020F0602050406030203" pitchFamily="34" charset="0"/>
              </a:rPr>
              <a:t>Τόπος </a:t>
            </a:r>
            <a:r>
              <a:rPr lang="el-GR" sz="1900" dirty="0" err="1">
                <a:latin typeface="Brill" panose="020F0602050406030203" pitchFamily="34" charset="0"/>
              </a:rPr>
              <a:t>Ἰουδαίων</a:t>
            </a:r>
            <a:r>
              <a:rPr lang="el-GR" sz="1900" dirty="0">
                <a:latin typeface="Brill" panose="020F0602050406030203" pitchFamily="34" charset="0"/>
              </a:rPr>
              <a:t> </a:t>
            </a:r>
            <a:r>
              <a:rPr lang="el-GR" sz="1900" dirty="0" err="1">
                <a:latin typeface="Brill" panose="020F0602050406030203" pitchFamily="34" charset="0"/>
              </a:rPr>
              <a:t>τῶν</a:t>
            </a:r>
            <a:r>
              <a:rPr lang="el-GR" sz="1900" dirty="0">
                <a:latin typeface="Brill" panose="020F0602050406030203" pitchFamily="34" charset="0"/>
              </a:rPr>
              <a:t> </a:t>
            </a:r>
            <a:r>
              <a:rPr lang="el-GR" sz="1900" dirty="0" err="1">
                <a:latin typeface="Brill" panose="020F0602050406030203" pitchFamily="34" charset="0"/>
              </a:rPr>
              <a:t>καὶ</a:t>
            </a:r>
            <a:r>
              <a:rPr lang="el-GR" sz="1900" dirty="0">
                <a:latin typeface="Brill" panose="020F0602050406030203" pitchFamily="34" charset="0"/>
              </a:rPr>
              <a:t> </a:t>
            </a:r>
            <a:r>
              <a:rPr lang="el-GR" sz="1900" dirty="0" err="1">
                <a:latin typeface="Brill" panose="020F0602050406030203" pitchFamily="34" charset="0"/>
              </a:rPr>
              <a:t>θεοσεβίων</a:t>
            </a:r>
            <a:r>
              <a:rPr lang="fr-FR" sz="1900" dirty="0">
                <a:latin typeface="Brill" panose="020F0602050406030203" pitchFamily="34" charset="0"/>
              </a:rPr>
              <a:t> </a:t>
            </a:r>
          </a:p>
          <a:p>
            <a:endParaRPr lang="fr-FR" sz="1900" dirty="0">
              <a:latin typeface="Brill" panose="020F0602050406030203" pitchFamily="34" charset="0"/>
            </a:endParaRPr>
          </a:p>
          <a:p>
            <a:pPr marL="457200" indent="-457200">
              <a:buFont typeface="+mj-lt"/>
              <a:buAutoNum type="arabicPeriod" startAt="2"/>
            </a:pPr>
            <a:r>
              <a:rPr lang="nl-BE" sz="1900" dirty="0">
                <a:latin typeface="Brill" panose="020F0602050406030203" pitchFamily="34" charset="0"/>
              </a:rPr>
              <a:t>Aphrodisias marble</a:t>
            </a:r>
          </a:p>
          <a:p>
            <a:pPr marL="342900" indent="-342900">
              <a:buFont typeface="Arial" panose="020B0604020202020204" pitchFamily="34" charset="0"/>
              <a:buChar char="•"/>
            </a:pPr>
            <a:r>
              <a:rPr lang="el-GR" sz="1900" dirty="0" err="1">
                <a:latin typeface="Brill" panose="020F0602050406030203" pitchFamily="34" charset="0"/>
              </a:rPr>
              <a:t>καὶ</a:t>
            </a:r>
            <a:r>
              <a:rPr lang="el-GR" sz="1900" dirty="0">
                <a:latin typeface="Brill" panose="020F0602050406030203" pitchFamily="34" charset="0"/>
              </a:rPr>
              <a:t> </a:t>
            </a:r>
            <a:r>
              <a:rPr lang="el-GR" sz="1900" dirty="0" err="1">
                <a:latin typeface="Brill" panose="020F0602050406030203" pitchFamily="34" charset="0"/>
              </a:rPr>
              <a:t>ὅσοι</a:t>
            </a:r>
            <a:r>
              <a:rPr lang="el-GR" sz="1900" dirty="0">
                <a:latin typeface="Brill" panose="020F0602050406030203" pitchFamily="34" charset="0"/>
              </a:rPr>
              <a:t> </a:t>
            </a:r>
            <a:r>
              <a:rPr lang="el-GR" sz="1900" dirty="0" err="1">
                <a:latin typeface="Brill" panose="020F0602050406030203" pitchFamily="34" charset="0"/>
              </a:rPr>
              <a:t>θεοσεβεῖς</a:t>
            </a:r>
            <a:r>
              <a:rPr lang="el-GR" sz="1900" dirty="0">
                <a:latin typeface="Brill" panose="020F0602050406030203" pitchFamily="34" charset="0"/>
              </a:rPr>
              <a:t> </a:t>
            </a:r>
            <a:r>
              <a:rPr lang="nl-BE" sz="1900" dirty="0">
                <a:latin typeface="Brill" panose="020F0602050406030203" pitchFamily="34" charset="0"/>
              </a:rPr>
              <a:t>+ list of +/- 50 names</a:t>
            </a:r>
          </a:p>
          <a:p>
            <a:pPr marL="342900" indent="-342900">
              <a:buFont typeface="Arial" panose="020B0604020202020204" pitchFamily="34" charset="0"/>
              <a:buChar char="•"/>
            </a:pPr>
            <a:endParaRPr lang="nl-BE" sz="1900" dirty="0">
              <a:latin typeface="Brill" panose="020F0602050406030203" pitchFamily="34" charset="0"/>
            </a:endParaRPr>
          </a:p>
          <a:p>
            <a:pPr marL="457200" indent="-457200">
              <a:buFont typeface="+mj-lt"/>
              <a:buAutoNum type="arabicPeriod" startAt="3"/>
            </a:pPr>
            <a:r>
              <a:rPr lang="nl-BE" sz="1900" dirty="0">
                <a:latin typeface="Brill" panose="020F0602050406030203" pitchFamily="34" charset="0"/>
              </a:rPr>
              <a:t>Sardes inscriptions</a:t>
            </a:r>
          </a:p>
          <a:p>
            <a:pPr marL="342900" indent="-342900">
              <a:buFont typeface="Arial" panose="020B0604020202020204" pitchFamily="34" charset="0"/>
              <a:buChar char="•"/>
            </a:pPr>
            <a:r>
              <a:rPr lang="nl-BE" sz="1900" dirty="0">
                <a:latin typeface="Brill" panose="020F0602050406030203" pitchFamily="34" charset="0"/>
              </a:rPr>
              <a:t>Votive inscriptions qualifying multiple benefactors as </a:t>
            </a:r>
            <a:r>
              <a:rPr lang="el-GR" sz="1900" dirty="0">
                <a:latin typeface="Brill" panose="020F0602050406030203" pitchFamily="34" charset="0"/>
              </a:rPr>
              <a:t>θεοσεβής</a:t>
            </a:r>
            <a:endParaRPr lang="fr-FR" sz="1900" dirty="0">
              <a:latin typeface="Brill" panose="020F0602050406030203" pitchFamily="34" charset="0"/>
            </a:endParaRPr>
          </a:p>
          <a:p>
            <a:r>
              <a:rPr lang="el-GR" sz="1900" dirty="0" err="1">
                <a:latin typeface="Brill" panose="020F0602050406030203" pitchFamily="34" charset="0"/>
              </a:rPr>
              <a:t>Αὐρήλιος</a:t>
            </a:r>
            <a:r>
              <a:rPr lang="el-GR" sz="1900" dirty="0">
                <a:latin typeface="Brill" panose="020F0602050406030203" pitchFamily="34" charset="0"/>
              </a:rPr>
              <a:t> </a:t>
            </a:r>
            <a:r>
              <a:rPr lang="el-GR" sz="1900" dirty="0" err="1">
                <a:latin typeface="Brill" panose="020F0602050406030203" pitchFamily="34" charset="0"/>
              </a:rPr>
              <a:t>Εὐλόγιος</a:t>
            </a:r>
            <a:r>
              <a:rPr lang="el-GR" sz="1900" dirty="0">
                <a:latin typeface="Brill" panose="020F0602050406030203" pitchFamily="34" charset="0"/>
              </a:rPr>
              <a:t> θεοσεβής </a:t>
            </a:r>
            <a:r>
              <a:rPr lang="el-GR" sz="1900" dirty="0" err="1">
                <a:latin typeface="Brill" panose="020F0602050406030203" pitchFamily="34" charset="0"/>
              </a:rPr>
              <a:t>εὐξὴν</a:t>
            </a:r>
            <a:r>
              <a:rPr lang="el-GR" sz="1900" dirty="0">
                <a:latin typeface="Brill" panose="020F0602050406030203" pitchFamily="34" charset="0"/>
              </a:rPr>
              <a:t> </a:t>
            </a:r>
            <a:r>
              <a:rPr lang="el-GR" sz="1900" dirty="0" err="1">
                <a:latin typeface="Brill" panose="020F0602050406030203" pitchFamily="34" charset="0"/>
              </a:rPr>
              <a:t>ἔτελεσα</a:t>
            </a:r>
            <a:endParaRPr lang="fr-FR" sz="1900" dirty="0">
              <a:latin typeface="Brill" panose="020F0602050406030203" pitchFamily="34" charset="0"/>
            </a:endParaRPr>
          </a:p>
          <a:p>
            <a:endParaRPr lang="fr-FR" sz="1900" dirty="0">
              <a:latin typeface="Brill" panose="020F0602050406030203" pitchFamily="34" charset="0"/>
            </a:endParaRPr>
          </a:p>
          <a:p>
            <a:pPr marL="285750" indent="-285750">
              <a:buFont typeface="Wingdings" pitchFamily="2" charset="2"/>
              <a:buChar char="Ø"/>
            </a:pPr>
            <a:r>
              <a:rPr lang="nl-BE" sz="1900" dirty="0">
                <a:latin typeface="Brill" panose="020F0602050406030203" pitchFamily="34" charset="0"/>
              </a:rPr>
              <a:t>The adjective </a:t>
            </a:r>
            <a:r>
              <a:rPr lang="el-GR" sz="1900" dirty="0">
                <a:latin typeface="Brill" panose="020F0602050406030203" pitchFamily="34" charset="0"/>
              </a:rPr>
              <a:t>θεοσεβής </a:t>
            </a:r>
            <a:r>
              <a:rPr lang="nl-BE" sz="1900" b="1" dirty="0">
                <a:latin typeface="Brill" panose="020F0602050406030203" pitchFamily="34" charset="0"/>
              </a:rPr>
              <a:t>is not by itself a distinctive marker. </a:t>
            </a:r>
            <a:r>
              <a:rPr lang="nl-BE" sz="1900" dirty="0">
                <a:latin typeface="Brill" panose="020F0602050406030203" pitchFamily="34" charset="0"/>
              </a:rPr>
              <a:t>It functions rather as a term to v</a:t>
            </a:r>
            <a:r>
              <a:rPr lang="nl-BE" sz="1900" b="1" dirty="0">
                <a:latin typeface="Brill" panose="020F0602050406030203" pitchFamily="34" charset="0"/>
              </a:rPr>
              <a:t>alue shared religious participation</a:t>
            </a:r>
            <a:r>
              <a:rPr lang="nl-BE" sz="1900" dirty="0">
                <a:latin typeface="Brill" panose="020F0602050406030203" pitchFamily="34" charset="0"/>
              </a:rPr>
              <a:t>, without a sharp statutary clarification</a:t>
            </a:r>
          </a:p>
          <a:p>
            <a:endParaRPr lang="nl-BE" sz="1900" b="1" dirty="0">
              <a:latin typeface="Brill" panose="020F0602050406030203" pitchFamily="34" charset="0"/>
            </a:endParaRPr>
          </a:p>
        </p:txBody>
      </p:sp>
      <p:pic>
        <p:nvPicPr>
          <p:cNvPr id="15362" name="Picture 2" descr="The Theater of Miletus – the suite life of travel">
            <a:extLst>
              <a:ext uri="{FF2B5EF4-FFF2-40B4-BE49-F238E27FC236}">
                <a16:creationId xmlns:a16="http://schemas.microsoft.com/office/drawing/2014/main" id="{5A3D8326-9703-8752-99C3-B50492A18C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8200" y="3568700"/>
            <a:ext cx="2463800" cy="328930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Jewish Inscription at Miletus Theater | leonmauldin.blog">
            <a:extLst>
              <a:ext uri="{FF2B5EF4-FFF2-40B4-BE49-F238E27FC236}">
                <a16:creationId xmlns:a16="http://schemas.microsoft.com/office/drawing/2014/main" id="{7B7390DD-7AFA-600F-4E25-0F032AC5A6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1986" y="-132341"/>
            <a:ext cx="6625269" cy="192961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The Jews, Proselytes and God-fearers of Aphrodisias | Judaism and Rome">
            <a:extLst>
              <a:ext uri="{FF2B5EF4-FFF2-40B4-BE49-F238E27FC236}">
                <a16:creationId xmlns:a16="http://schemas.microsoft.com/office/drawing/2014/main" id="{2BAE60A7-CE34-0864-754A-DFCCA99BF2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28036" y="3289300"/>
            <a:ext cx="2059437" cy="3568700"/>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The Archaeological Exploration of Sardis">
            <a:extLst>
              <a:ext uri="{FF2B5EF4-FFF2-40B4-BE49-F238E27FC236}">
                <a16:creationId xmlns:a16="http://schemas.microsoft.com/office/drawing/2014/main" id="{A5CFC164-1E73-22E8-9078-99F27CDDBD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7464" y="1802361"/>
            <a:ext cx="1873629" cy="5055639"/>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tekst 1">
            <a:extLst>
              <a:ext uri="{FF2B5EF4-FFF2-40B4-BE49-F238E27FC236}">
                <a16:creationId xmlns:a16="http://schemas.microsoft.com/office/drawing/2014/main" id="{AA0A3F70-A0F1-0F0D-BD73-309BBA4EC6D5}"/>
              </a:ext>
            </a:extLst>
          </p:cNvPr>
          <p:cNvSpPr>
            <a:spLocks noGrp="1"/>
          </p:cNvSpPr>
          <p:nvPr>
            <p:ph type="body" sz="quarter" idx="13"/>
          </p:nvPr>
        </p:nvSpPr>
        <p:spPr>
          <a:xfrm>
            <a:off x="641134" y="177880"/>
            <a:ext cx="6575813" cy="431800"/>
          </a:xfrm>
        </p:spPr>
        <p:txBody>
          <a:bodyPr/>
          <a:lstStyle/>
          <a:p>
            <a:pPr marL="514350" indent="-514350">
              <a:buAutoNum type="arabicPeriod"/>
            </a:pPr>
            <a:r>
              <a:rPr lang="nl-BE" dirty="0">
                <a:latin typeface="SBL BibLit" panose="02000000000000000000" pitchFamily="2" charset="-79"/>
                <a:ea typeface="SBL BibLit" panose="02000000000000000000" pitchFamily="2" charset="-79"/>
                <a:cs typeface="SBL BibLit" panose="02000000000000000000" pitchFamily="2" charset="-79"/>
              </a:rPr>
              <a:t>θεοσέβεια and θεοσεβής: </a:t>
            </a:r>
          </a:p>
          <a:p>
            <a:r>
              <a:rPr lang="nl-BE" dirty="0">
                <a:latin typeface="SBL BibLit" panose="02000000000000000000" pitchFamily="2" charset="-79"/>
                <a:ea typeface="SBL BibLit" panose="02000000000000000000" pitchFamily="2" charset="-79"/>
                <a:cs typeface="SBL BibLit" panose="02000000000000000000" pitchFamily="2" charset="-79"/>
              </a:rPr>
              <a:t>an overview</a:t>
            </a:r>
          </a:p>
          <a:p>
            <a:endParaRPr lang="nl-BE" dirty="0"/>
          </a:p>
        </p:txBody>
      </p:sp>
    </p:spTree>
    <p:extLst>
      <p:ext uri="{BB962C8B-B14F-4D97-AF65-F5344CB8AC3E}">
        <p14:creationId xmlns:p14="http://schemas.microsoft.com/office/powerpoint/2010/main" val="37106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13314</TotalTime>
  <Words>2766</Words>
  <Application>Microsoft Macintosh PowerPoint</Application>
  <PresentationFormat>Breedbeeld</PresentationFormat>
  <Paragraphs>215</Paragraphs>
  <Slides>25</Slides>
  <Notes>0</Notes>
  <HiddenSlides>0</HiddenSlides>
  <MMClips>0</MMClips>
  <ScaleCrop>false</ScaleCrop>
  <HeadingPairs>
    <vt:vector size="6" baseType="variant">
      <vt:variant>
        <vt:lpstr>Gebruikte lettertypen</vt:lpstr>
      </vt:variant>
      <vt:variant>
        <vt:i4>7</vt:i4>
      </vt:variant>
      <vt:variant>
        <vt:lpstr>Thema</vt:lpstr>
      </vt:variant>
      <vt:variant>
        <vt:i4>18</vt:i4>
      </vt:variant>
      <vt:variant>
        <vt:lpstr>Diatitels</vt:lpstr>
      </vt:variant>
      <vt:variant>
        <vt:i4>25</vt:i4>
      </vt:variant>
    </vt:vector>
  </HeadingPairs>
  <TitlesOfParts>
    <vt:vector size="50" baseType="lpstr">
      <vt:lpstr>Arial</vt:lpstr>
      <vt:lpstr>Brill</vt:lpstr>
      <vt:lpstr>Calibri</vt:lpstr>
      <vt:lpstr>Courier New</vt:lpstr>
      <vt:lpstr>Garamond</vt:lpstr>
      <vt:lpstr>SBL BibLit</vt:lpstr>
      <vt:lpstr>Wingdings</vt:lpstr>
      <vt:lpstr>3_Thème Office</vt:lpstr>
      <vt:lpstr>1_Thème Office</vt:lpstr>
      <vt:lpstr>1_Conception personnalisée</vt:lpstr>
      <vt:lpstr>2_Conception personnalisée</vt:lpstr>
      <vt:lpstr>4_Thème Office</vt:lpstr>
      <vt:lpstr>6_Thème Office</vt:lpstr>
      <vt:lpstr>7_Thème Office</vt:lpstr>
      <vt:lpstr>8_Thème Office</vt:lpstr>
      <vt:lpstr>9_Thème Office</vt:lpstr>
      <vt:lpstr>8_Conception personnalisée</vt:lpstr>
      <vt:lpstr>9_Conception personnalisée</vt:lpstr>
      <vt:lpstr>11_Conception personnalisée</vt:lpstr>
      <vt:lpstr>10_Conception personnalisée</vt:lpstr>
      <vt:lpstr>12_Conception personnalisée</vt:lpstr>
      <vt:lpstr>13_Conception personnalisée</vt:lpstr>
      <vt:lpstr>15_Conception personnalisée</vt:lpstr>
      <vt:lpstr>16_Conception personnalisée</vt:lpstr>
      <vt:lpstr>17_Conception personnalisée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Laurence Ippersiel</dc:creator>
  <cp:lastModifiedBy>Ellen De Doncker</cp:lastModifiedBy>
  <cp:revision>67</cp:revision>
  <dcterms:created xsi:type="dcterms:W3CDTF">2018-08-01T08:47:37Z</dcterms:created>
  <dcterms:modified xsi:type="dcterms:W3CDTF">2026-06-30T21:41:26Z</dcterms:modified>
</cp:coreProperties>
</file>