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8" r:id="rId1"/>
  </p:sldMasterIdLst>
  <p:notesMasterIdLst>
    <p:notesMasterId r:id="rId28"/>
  </p:notesMasterIdLst>
  <p:handoutMasterIdLst>
    <p:handoutMasterId r:id="rId29"/>
  </p:handoutMasterIdLst>
  <p:sldIdLst>
    <p:sldId id="272" r:id="rId2"/>
    <p:sldId id="257" r:id="rId3"/>
    <p:sldId id="274" r:id="rId4"/>
    <p:sldId id="321" r:id="rId5"/>
    <p:sldId id="259" r:id="rId6"/>
    <p:sldId id="275" r:id="rId7"/>
    <p:sldId id="276" r:id="rId8"/>
    <p:sldId id="278" r:id="rId9"/>
    <p:sldId id="296" r:id="rId10"/>
    <p:sldId id="297" r:id="rId11"/>
    <p:sldId id="281" r:id="rId12"/>
    <p:sldId id="282" r:id="rId13"/>
    <p:sldId id="284" r:id="rId14"/>
    <p:sldId id="314" r:id="rId15"/>
    <p:sldId id="316" r:id="rId16"/>
    <p:sldId id="320" r:id="rId17"/>
    <p:sldId id="286" r:id="rId18"/>
    <p:sldId id="287" r:id="rId19"/>
    <p:sldId id="270" r:id="rId20"/>
    <p:sldId id="288" r:id="rId21"/>
    <p:sldId id="289" r:id="rId22"/>
    <p:sldId id="290" r:id="rId23"/>
    <p:sldId id="293" r:id="rId24"/>
    <p:sldId id="292" r:id="rId25"/>
    <p:sldId id="294" r:id="rId26"/>
    <p:sldId id="295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DA20ADE-3E06-46E1-A744-E9CFA1E57B51}">
          <p14:sldIdLst>
            <p14:sldId id="272"/>
          </p14:sldIdLst>
        </p14:section>
        <p14:section name="presentation" id="{41311934-095D-4A09-9EF2-C0D560CC1B32}">
          <p14:sldIdLst>
            <p14:sldId id="257"/>
            <p14:sldId id="274"/>
            <p14:sldId id="321"/>
            <p14:sldId id="259"/>
            <p14:sldId id="275"/>
            <p14:sldId id="276"/>
            <p14:sldId id="278"/>
            <p14:sldId id="296"/>
            <p14:sldId id="297"/>
            <p14:sldId id="281"/>
            <p14:sldId id="282"/>
            <p14:sldId id="284"/>
            <p14:sldId id="314"/>
            <p14:sldId id="316"/>
            <p14:sldId id="320"/>
            <p14:sldId id="286"/>
            <p14:sldId id="287"/>
            <p14:sldId id="270"/>
            <p14:sldId id="288"/>
            <p14:sldId id="289"/>
            <p14:sldId id="290"/>
            <p14:sldId id="293"/>
            <p14:sldId id="292"/>
            <p14:sldId id="294"/>
            <p14:sldId id="29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lorence Van Meenen" initials="FVM" lastIdx="8" clrIdx="0">
    <p:extLst/>
  </p:cmAuthor>
  <p:cmAuthor id="2" name="De Clercq Mikaël" initials="MDC" lastIdx="20" clrIdx="1"/>
  <p:cmAuthor id="3" name="Pierre DRION" initials="PD" lastIdx="2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D8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F2FA3D-1DCA-49F4-87D2-4A78FF1AECE7}" v="26" dt="2019-01-09T06:27:55.2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3" autoAdjust="0"/>
    <p:restoredTop sz="95201" autoAdjust="0"/>
  </p:normalViewPr>
  <p:slideViewPr>
    <p:cSldViewPr snapToGrid="0">
      <p:cViewPr varScale="1">
        <p:scale>
          <a:sx n="65" d="100"/>
          <a:sy n="65" d="100"/>
        </p:scale>
        <p:origin x="-672" y="-7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1782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orence Van Meenen" userId="3f8f66bf14ec3de9" providerId="LiveId" clId="{5FF2FA3D-1DCA-49F4-87D2-4A78FF1AECE7}"/>
    <pc:docChg chg="undo redo custSel modSld">
      <pc:chgData name="Florence Van Meenen" userId="3f8f66bf14ec3de9" providerId="LiveId" clId="{5FF2FA3D-1DCA-49F4-87D2-4A78FF1AECE7}" dt="2019-01-09T06:29:32.094" v="219" actId="20577"/>
      <pc:docMkLst>
        <pc:docMk/>
      </pc:docMkLst>
      <pc:sldChg chg="delCm">
        <pc:chgData name="Florence Van Meenen" userId="3f8f66bf14ec3de9" providerId="LiveId" clId="{5FF2FA3D-1DCA-49F4-87D2-4A78FF1AECE7}" dt="2019-01-09T06:14:05.826" v="2"/>
        <pc:sldMkLst>
          <pc:docMk/>
          <pc:sldMk cId="2512439485" sldId="257"/>
        </pc:sldMkLst>
      </pc:sldChg>
      <pc:sldChg chg="delCm">
        <pc:chgData name="Florence Van Meenen" userId="3f8f66bf14ec3de9" providerId="LiveId" clId="{5FF2FA3D-1DCA-49F4-87D2-4A78FF1AECE7}" dt="2019-01-09T06:14:05.826" v="2"/>
        <pc:sldMkLst>
          <pc:docMk/>
          <pc:sldMk cId="576649293" sldId="259"/>
        </pc:sldMkLst>
      </pc:sldChg>
      <pc:sldChg chg="delCm modCm modNotesTx">
        <pc:chgData name="Florence Van Meenen" userId="3f8f66bf14ec3de9" providerId="LiveId" clId="{5FF2FA3D-1DCA-49F4-87D2-4A78FF1AECE7}" dt="2019-01-09T06:14:11.131" v="3" actId="20577"/>
        <pc:sldMkLst>
          <pc:docMk/>
          <pc:sldMk cId="2073573559" sldId="272"/>
        </pc:sldMkLst>
      </pc:sldChg>
      <pc:sldChg chg="delCm">
        <pc:chgData name="Florence Van Meenen" userId="3f8f66bf14ec3de9" providerId="LiveId" clId="{5FF2FA3D-1DCA-49F4-87D2-4A78FF1AECE7}" dt="2019-01-09T06:14:05.826" v="2"/>
        <pc:sldMkLst>
          <pc:docMk/>
          <pc:sldMk cId="3467926093" sldId="275"/>
        </pc:sldMkLst>
      </pc:sldChg>
      <pc:sldChg chg="delCm">
        <pc:chgData name="Florence Van Meenen" userId="3f8f66bf14ec3de9" providerId="LiveId" clId="{5FF2FA3D-1DCA-49F4-87D2-4A78FF1AECE7}" dt="2019-01-09T06:14:05.826" v="2"/>
        <pc:sldMkLst>
          <pc:docMk/>
          <pc:sldMk cId="1793341342" sldId="276"/>
        </pc:sldMkLst>
      </pc:sldChg>
      <pc:sldChg chg="modSp delCm">
        <pc:chgData name="Florence Van Meenen" userId="3f8f66bf14ec3de9" providerId="LiveId" clId="{5FF2FA3D-1DCA-49F4-87D2-4A78FF1AECE7}" dt="2019-01-09T06:26:36.194" v="170" actId="20577"/>
        <pc:sldMkLst>
          <pc:docMk/>
          <pc:sldMk cId="1489050660" sldId="282"/>
        </pc:sldMkLst>
        <pc:spChg chg="mod">
          <ac:chgData name="Florence Van Meenen" userId="3f8f66bf14ec3de9" providerId="LiveId" clId="{5FF2FA3D-1DCA-49F4-87D2-4A78FF1AECE7}" dt="2019-01-09T06:26:36.194" v="170" actId="20577"/>
          <ac:spMkLst>
            <pc:docMk/>
            <pc:sldMk cId="1489050660" sldId="282"/>
            <ac:spMk id="5" creationId="{13457E41-E26A-4263-B26A-60E996921B0A}"/>
          </ac:spMkLst>
        </pc:spChg>
      </pc:sldChg>
      <pc:sldChg chg="delCm">
        <pc:chgData name="Florence Van Meenen" userId="3f8f66bf14ec3de9" providerId="LiveId" clId="{5FF2FA3D-1DCA-49F4-87D2-4A78FF1AECE7}" dt="2019-01-09T06:14:05.826" v="2"/>
        <pc:sldMkLst>
          <pc:docMk/>
          <pc:sldMk cId="1712725969" sldId="284"/>
        </pc:sldMkLst>
      </pc:sldChg>
      <pc:sldChg chg="delCm">
        <pc:chgData name="Florence Van Meenen" userId="3f8f66bf14ec3de9" providerId="LiveId" clId="{5FF2FA3D-1DCA-49F4-87D2-4A78FF1AECE7}" dt="2019-01-09T06:14:05.826" v="2"/>
        <pc:sldMkLst>
          <pc:docMk/>
          <pc:sldMk cId="1287952511" sldId="287"/>
        </pc:sldMkLst>
      </pc:sldChg>
      <pc:sldChg chg="modTransition delCm">
        <pc:chgData name="Florence Van Meenen" userId="3f8f66bf14ec3de9" providerId="LiveId" clId="{5FF2FA3D-1DCA-49F4-87D2-4A78FF1AECE7}" dt="2019-01-09T06:27:55.222" v="171"/>
        <pc:sldMkLst>
          <pc:docMk/>
          <pc:sldMk cId="1656350865" sldId="288"/>
        </pc:sldMkLst>
      </pc:sldChg>
      <pc:sldChg chg="modSp delCm">
        <pc:chgData name="Florence Van Meenen" userId="3f8f66bf14ec3de9" providerId="LiveId" clId="{5FF2FA3D-1DCA-49F4-87D2-4A78FF1AECE7}" dt="2019-01-09T06:29:32.094" v="219" actId="20577"/>
        <pc:sldMkLst>
          <pc:docMk/>
          <pc:sldMk cId="1063880348" sldId="290"/>
        </pc:sldMkLst>
        <pc:spChg chg="mod">
          <ac:chgData name="Florence Van Meenen" userId="3f8f66bf14ec3de9" providerId="LiveId" clId="{5FF2FA3D-1DCA-49F4-87D2-4A78FF1AECE7}" dt="2019-01-09T06:29:32.094" v="219" actId="20577"/>
          <ac:spMkLst>
            <pc:docMk/>
            <pc:sldMk cId="1063880348" sldId="290"/>
            <ac:spMk id="9" creationId="{1BC2A3BF-CF8D-481D-A963-763F8BC53040}"/>
          </ac:spMkLst>
        </pc:spChg>
      </pc:sldChg>
      <pc:sldChg chg="delCm">
        <pc:chgData name="Florence Van Meenen" userId="3f8f66bf14ec3de9" providerId="LiveId" clId="{5FF2FA3D-1DCA-49F4-87D2-4A78FF1AECE7}" dt="2019-01-09T06:14:05.826" v="2"/>
        <pc:sldMkLst>
          <pc:docMk/>
          <pc:sldMk cId="3165228655" sldId="292"/>
        </pc:sldMkLst>
      </pc:sldChg>
      <pc:sldChg chg="delCm">
        <pc:chgData name="Florence Van Meenen" userId="3f8f66bf14ec3de9" providerId="LiveId" clId="{5FF2FA3D-1DCA-49F4-87D2-4A78FF1AECE7}" dt="2019-01-09T06:14:05.826" v="2"/>
        <pc:sldMkLst>
          <pc:docMk/>
          <pc:sldMk cId="1794430182" sldId="294"/>
        </pc:sldMkLst>
      </pc:sldChg>
      <pc:sldChg chg="delCm">
        <pc:chgData name="Florence Van Meenen" userId="3f8f66bf14ec3de9" providerId="LiveId" clId="{5FF2FA3D-1DCA-49F4-87D2-4A78FF1AECE7}" dt="2019-01-09T06:14:05.826" v="2"/>
        <pc:sldMkLst>
          <pc:docMk/>
          <pc:sldMk cId="1231683702" sldId="296"/>
        </pc:sldMkLst>
      </pc:sldChg>
      <pc:sldChg chg="delCm">
        <pc:chgData name="Florence Van Meenen" userId="3f8f66bf14ec3de9" providerId="LiveId" clId="{5FF2FA3D-1DCA-49F4-87D2-4A78FF1AECE7}" dt="2019-01-09T06:14:05.826" v="2"/>
        <pc:sldMkLst>
          <pc:docMk/>
          <pc:sldMk cId="3346351163" sldId="297"/>
        </pc:sldMkLst>
      </pc:sldChg>
      <pc:sldChg chg="addSp delSp modSp">
        <pc:chgData name="Florence Van Meenen" userId="3f8f66bf14ec3de9" providerId="LiveId" clId="{5FF2FA3D-1DCA-49F4-87D2-4A78FF1AECE7}" dt="2019-01-09T06:24:15.899" v="124" actId="20577"/>
        <pc:sldMkLst>
          <pc:docMk/>
          <pc:sldMk cId="651744748" sldId="314"/>
        </pc:sldMkLst>
        <pc:spChg chg="mod">
          <ac:chgData name="Florence Van Meenen" userId="3f8f66bf14ec3de9" providerId="LiveId" clId="{5FF2FA3D-1DCA-49F4-87D2-4A78FF1AECE7}" dt="2019-01-09T06:22:41.011" v="93" actId="1076"/>
          <ac:spMkLst>
            <pc:docMk/>
            <pc:sldMk cId="651744748" sldId="314"/>
            <ac:spMk id="4" creationId="{00000000-0000-0000-0000-000000000000}"/>
          </ac:spMkLst>
        </pc:spChg>
        <pc:spChg chg="add del mod">
          <ac:chgData name="Florence Van Meenen" userId="3f8f66bf14ec3de9" providerId="LiveId" clId="{5FF2FA3D-1DCA-49F4-87D2-4A78FF1AECE7}" dt="2019-01-09T06:23:48.455" v="117" actId="478"/>
          <ac:spMkLst>
            <pc:docMk/>
            <pc:sldMk cId="651744748" sldId="314"/>
            <ac:spMk id="116" creationId="{1F02BDAD-CA99-41DC-B5CE-5A22D7B7BA99}"/>
          </ac:spMkLst>
        </pc:spChg>
        <pc:spChg chg="add mod">
          <ac:chgData name="Florence Van Meenen" userId="3f8f66bf14ec3de9" providerId="LiveId" clId="{5FF2FA3D-1DCA-49F4-87D2-4A78FF1AECE7}" dt="2019-01-09T06:24:15.899" v="124" actId="20577"/>
          <ac:spMkLst>
            <pc:docMk/>
            <pc:sldMk cId="651744748" sldId="314"/>
            <ac:spMk id="117" creationId="{15D63C67-B89C-4894-9119-D492715E371C}"/>
          </ac:spMkLst>
        </pc:spChg>
        <pc:spChg chg="add del mod">
          <ac:chgData name="Florence Van Meenen" userId="3f8f66bf14ec3de9" providerId="LiveId" clId="{5FF2FA3D-1DCA-49F4-87D2-4A78FF1AECE7}" dt="2019-01-09T06:16:37.943" v="20" actId="47"/>
          <ac:spMkLst>
            <pc:docMk/>
            <pc:sldMk cId="651744748" sldId="314"/>
            <ac:spMk id="125" creationId="{00000000-0000-0000-0000-000000000000}"/>
          </ac:spMkLst>
        </pc:spChg>
        <pc:cxnChg chg="mod">
          <ac:chgData name="Florence Van Meenen" userId="3f8f66bf14ec3de9" providerId="LiveId" clId="{5FF2FA3D-1DCA-49F4-87D2-4A78FF1AECE7}" dt="2019-01-09T06:22:41.011" v="93" actId="1076"/>
          <ac:cxnSpMkLst>
            <pc:docMk/>
            <pc:sldMk cId="651744748" sldId="314"/>
            <ac:cxnSpMk id="22" creationId="{00000000-0000-0000-0000-000000000000}"/>
          </ac:cxnSpMkLst>
        </pc:cxnChg>
        <pc:cxnChg chg="mod">
          <ac:chgData name="Florence Van Meenen" userId="3f8f66bf14ec3de9" providerId="LiveId" clId="{5FF2FA3D-1DCA-49F4-87D2-4A78FF1AECE7}" dt="2019-01-09T06:22:41.011" v="93" actId="1076"/>
          <ac:cxnSpMkLst>
            <pc:docMk/>
            <pc:sldMk cId="651744748" sldId="314"/>
            <ac:cxnSpMk id="40" creationId="{00000000-0000-0000-0000-000000000000}"/>
          </ac:cxnSpMkLst>
        </pc:cxnChg>
      </pc:sldChg>
      <pc:sldChg chg="addSp delSp modSp">
        <pc:chgData name="Florence Van Meenen" userId="3f8f66bf14ec3de9" providerId="LiveId" clId="{5FF2FA3D-1DCA-49F4-87D2-4A78FF1AECE7}" dt="2019-01-09T06:24:06.775" v="122" actId="20577"/>
        <pc:sldMkLst>
          <pc:docMk/>
          <pc:sldMk cId="1879374143" sldId="316"/>
        </pc:sldMkLst>
        <pc:spChg chg="del mod">
          <ac:chgData name="Florence Van Meenen" userId="3f8f66bf14ec3de9" providerId="LiveId" clId="{5FF2FA3D-1DCA-49F4-87D2-4A78FF1AECE7}" dt="2019-01-09T06:17:42.646" v="33" actId="478"/>
          <ac:spMkLst>
            <pc:docMk/>
            <pc:sldMk cId="1879374143" sldId="316"/>
            <ac:spMk id="125" creationId="{00000000-0000-0000-0000-000000000000}"/>
          </ac:spMkLst>
        </pc:spChg>
        <pc:spChg chg="add del mod ord">
          <ac:chgData name="Florence Van Meenen" userId="3f8f66bf14ec3de9" providerId="LiveId" clId="{5FF2FA3D-1DCA-49F4-87D2-4A78FF1AECE7}" dt="2019-01-09T06:23:44.138" v="116" actId="478"/>
          <ac:spMkLst>
            <pc:docMk/>
            <pc:sldMk cId="1879374143" sldId="316"/>
            <ac:spMk id="126" creationId="{F838B9E2-8A01-4521-A64E-90AD033D23E1}"/>
          </ac:spMkLst>
        </pc:spChg>
        <pc:spChg chg="add mod">
          <ac:chgData name="Florence Van Meenen" userId="3f8f66bf14ec3de9" providerId="LiveId" clId="{5FF2FA3D-1DCA-49F4-87D2-4A78FF1AECE7}" dt="2019-01-09T06:24:06.775" v="122" actId="20577"/>
          <ac:spMkLst>
            <pc:docMk/>
            <pc:sldMk cId="1879374143" sldId="316"/>
            <ac:spMk id="127" creationId="{C1DE957F-E1DD-420E-B7E5-903B7EDD5513}"/>
          </ac:spMkLst>
        </pc:spChg>
      </pc:sldChg>
      <pc:sldChg chg="addSp delSp modSp">
        <pc:chgData name="Florence Van Meenen" userId="3f8f66bf14ec3de9" providerId="LiveId" clId="{5FF2FA3D-1DCA-49F4-87D2-4A78FF1AECE7}" dt="2019-01-09T06:23:35.119" v="113"/>
        <pc:sldMkLst>
          <pc:docMk/>
          <pc:sldMk cId="3782778622" sldId="320"/>
        </pc:sldMkLst>
        <pc:spChg chg="add del mod">
          <ac:chgData name="Florence Van Meenen" userId="3f8f66bf14ec3de9" providerId="LiveId" clId="{5FF2FA3D-1DCA-49F4-87D2-4A78FF1AECE7}" dt="2019-01-09T06:23:33.947" v="110" actId="478"/>
          <ac:spMkLst>
            <pc:docMk/>
            <pc:sldMk cId="3782778622" sldId="320"/>
            <ac:spMk id="125" creationId="{00000000-0000-0000-0000-000000000000}"/>
          </ac:spMkLst>
        </pc:spChg>
        <pc:spChg chg="add del mod">
          <ac:chgData name="Florence Van Meenen" userId="3f8f66bf14ec3de9" providerId="LiveId" clId="{5FF2FA3D-1DCA-49F4-87D2-4A78FF1AECE7}" dt="2019-01-09T06:23:35.119" v="113"/>
          <ac:spMkLst>
            <pc:docMk/>
            <pc:sldMk cId="3782778622" sldId="320"/>
            <ac:spMk id="126" creationId="{85B11C22-43BB-405F-82FE-D65915C57253}"/>
          </ac:spMkLst>
        </pc:spChg>
      </pc:sldChg>
      <pc:sldChg chg="modSp delCm">
        <pc:chgData name="Florence Van Meenen" userId="3f8f66bf14ec3de9" providerId="LiveId" clId="{5FF2FA3D-1DCA-49F4-87D2-4A78FF1AECE7}" dt="2019-01-09T06:25:47.992" v="131" actId="12"/>
        <pc:sldMkLst>
          <pc:docMk/>
          <pc:sldMk cId="1391182756" sldId="321"/>
        </pc:sldMkLst>
        <pc:graphicFrameChg chg="mod">
          <ac:chgData name="Florence Van Meenen" userId="3f8f66bf14ec3de9" providerId="LiveId" clId="{5FF2FA3D-1DCA-49F4-87D2-4A78FF1AECE7}" dt="2019-01-09T06:25:47.992" v="131" actId="12"/>
          <ac:graphicFrameMkLst>
            <pc:docMk/>
            <pc:sldMk cId="1391182756" sldId="321"/>
            <ac:graphicFrameMk id="6" creationId="{100FB23E-4155-487E-BA84-D89C048D0D74}"/>
          </ac:graphicFrameMkLst>
        </pc:graphicFrameChg>
      </pc:sldChg>
    </pc:docChg>
  </pc:docChgLst>
  <pc:docChgLst>
    <pc:chgData name="Florence Van Meenen" userId="3f8f66bf14ec3de9" providerId="LiveId" clId="{E05896AB-118E-4D7C-85CE-B522CB7D66A3}"/>
    <pc:docChg chg="modSld">
      <pc:chgData name="Florence Van Meenen" userId="3f8f66bf14ec3de9" providerId="LiveId" clId="{E05896AB-118E-4D7C-85CE-B522CB7D66A3}" dt="2019-01-07T22:15:00.461" v="149" actId="478"/>
      <pc:docMkLst>
        <pc:docMk/>
      </pc:docMkLst>
      <pc:sldChg chg="modCm">
        <pc:chgData name="Florence Van Meenen" userId="3f8f66bf14ec3de9" providerId="LiveId" clId="{E05896AB-118E-4D7C-85CE-B522CB7D66A3}" dt="2019-01-07T22:07:06.120" v="4"/>
        <pc:sldMkLst>
          <pc:docMk/>
          <pc:sldMk cId="2073573559" sldId="272"/>
        </pc:sldMkLst>
      </pc:sldChg>
      <pc:sldChg chg="delCm">
        <pc:chgData name="Florence Van Meenen" userId="3f8f66bf14ec3de9" providerId="LiveId" clId="{E05896AB-118E-4D7C-85CE-B522CB7D66A3}" dt="2019-01-07T22:09:25.686" v="5"/>
        <pc:sldMkLst>
          <pc:docMk/>
          <pc:sldMk cId="3467926093" sldId="275"/>
        </pc:sldMkLst>
      </pc:sldChg>
      <pc:sldChg chg="delSp modSp">
        <pc:chgData name="Florence Van Meenen" userId="3f8f66bf14ec3de9" providerId="LiveId" clId="{E05896AB-118E-4D7C-85CE-B522CB7D66A3}" dt="2019-01-07T22:15:00.461" v="149" actId="478"/>
        <pc:sldMkLst>
          <pc:docMk/>
          <pc:sldMk cId="3711760471" sldId="293"/>
        </pc:sldMkLst>
        <pc:spChg chg="mod">
          <ac:chgData name="Florence Van Meenen" userId="3f8f66bf14ec3de9" providerId="LiveId" clId="{E05896AB-118E-4D7C-85CE-B522CB7D66A3}" dt="2019-01-07T22:14:54.384" v="146" actId="6549"/>
          <ac:spMkLst>
            <pc:docMk/>
            <pc:sldMk cId="3711760471" sldId="293"/>
            <ac:spMk id="6" creationId="{64ABD8BE-1D3C-4BFE-A3F8-12C096D1FD2A}"/>
          </ac:spMkLst>
        </pc:spChg>
        <pc:graphicFrameChg chg="del mod">
          <ac:chgData name="Florence Van Meenen" userId="3f8f66bf14ec3de9" providerId="LiveId" clId="{E05896AB-118E-4D7C-85CE-B522CB7D66A3}" dt="2019-01-07T22:14:56.284" v="147" actId="478"/>
          <ac:graphicFrameMkLst>
            <pc:docMk/>
            <pc:sldMk cId="3711760471" sldId="293"/>
            <ac:graphicFrameMk id="8" creationId="{606C155D-32A5-43AD-B85D-3DFD4E4D71D5}"/>
          </ac:graphicFrameMkLst>
        </pc:graphicFrameChg>
        <pc:graphicFrameChg chg="del mod">
          <ac:chgData name="Florence Van Meenen" userId="3f8f66bf14ec3de9" providerId="LiveId" clId="{E05896AB-118E-4D7C-85CE-B522CB7D66A3}" dt="2019-01-07T22:15:00.461" v="149" actId="478"/>
          <ac:graphicFrameMkLst>
            <pc:docMk/>
            <pc:sldMk cId="3711760471" sldId="293"/>
            <ac:graphicFrameMk id="9" creationId="{99624036-CBAE-4280-8930-BD7AEB2CBA5B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8C1E3D-4584-42A2-AC79-9FBA1F4ADF1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309FAC5-F595-4C36-ADAC-3CCE02EE852C}">
      <dgm:prSet phldrT="[Text]"/>
      <dgm:spPr/>
      <dgm:t>
        <a:bodyPr/>
        <a:lstStyle/>
        <a:p>
          <a:r>
            <a:rPr lang="en-GB" dirty="0" err="1"/>
            <a:t>Constats</a:t>
          </a:r>
          <a:endParaRPr lang="en-GB" dirty="0"/>
        </a:p>
      </dgm:t>
    </dgm:pt>
    <dgm:pt modelId="{1960492E-0DE1-4360-AB67-E70D2938D5BB}" type="parTrans" cxnId="{28388EC3-BD0C-4DB7-816F-EF94E9AE14EA}">
      <dgm:prSet/>
      <dgm:spPr/>
      <dgm:t>
        <a:bodyPr/>
        <a:lstStyle/>
        <a:p>
          <a:endParaRPr lang="en-GB"/>
        </a:p>
      </dgm:t>
    </dgm:pt>
    <dgm:pt modelId="{A20E678E-1452-4B61-BBB9-84C9687F28A1}" type="sibTrans" cxnId="{28388EC3-BD0C-4DB7-816F-EF94E9AE14EA}">
      <dgm:prSet/>
      <dgm:spPr/>
      <dgm:t>
        <a:bodyPr/>
        <a:lstStyle/>
        <a:p>
          <a:endParaRPr lang="en-GB"/>
        </a:p>
      </dgm:t>
    </dgm:pt>
    <dgm:pt modelId="{18668FB9-E9AE-40F0-8398-CAE81466ED81}">
      <dgm:prSet phldrT="[Text]"/>
      <dgm:spPr/>
      <dgm:t>
        <a:bodyPr/>
        <a:lstStyle/>
        <a:p>
          <a:r>
            <a:rPr lang="en-GB" dirty="0" err="1"/>
            <a:t>Recherches</a:t>
          </a:r>
          <a:r>
            <a:rPr lang="en-GB" dirty="0"/>
            <a:t> </a:t>
          </a:r>
          <a:r>
            <a:rPr lang="en-GB" dirty="0" err="1"/>
            <a:t>antérieures</a:t>
          </a:r>
          <a:endParaRPr lang="en-GB" dirty="0"/>
        </a:p>
      </dgm:t>
    </dgm:pt>
    <dgm:pt modelId="{815E4D41-48D0-4305-BE6C-496D084CE2E2}" type="parTrans" cxnId="{20889F9E-3385-4B02-A9AE-5045DEFCF10B}">
      <dgm:prSet/>
      <dgm:spPr/>
      <dgm:t>
        <a:bodyPr/>
        <a:lstStyle/>
        <a:p>
          <a:endParaRPr lang="en-GB"/>
        </a:p>
      </dgm:t>
    </dgm:pt>
    <dgm:pt modelId="{C864C76F-EC95-49AB-A649-58D2D0011EDB}" type="sibTrans" cxnId="{20889F9E-3385-4B02-A9AE-5045DEFCF10B}">
      <dgm:prSet/>
      <dgm:spPr/>
      <dgm:t>
        <a:bodyPr/>
        <a:lstStyle/>
        <a:p>
          <a:endParaRPr lang="en-GB"/>
        </a:p>
      </dgm:t>
    </dgm:pt>
    <dgm:pt modelId="{0885B5E4-AD6E-40B6-A3A0-B00E88A17D16}">
      <dgm:prSet phldrT="[Text]"/>
      <dgm:spPr/>
      <dgm:t>
        <a:bodyPr/>
        <a:lstStyle/>
        <a:p>
          <a:r>
            <a:rPr lang="fr-BE" dirty="0">
              <a:sym typeface="Wingdings" panose="05000000000000000000" pitchFamily="2" charset="2"/>
            </a:rPr>
            <a:t>Identification des principaux prédicteurs individuels de la réussite et de la persévérance à l’université </a:t>
          </a:r>
          <a:r>
            <a:rPr lang="fr-FR" dirty="0">
              <a:sym typeface="Wingdings" panose="05000000000000000000" pitchFamily="2" charset="2"/>
            </a:rPr>
            <a:t>(</a:t>
          </a:r>
          <a:r>
            <a:rPr lang="fr-BE" dirty="0"/>
            <a:t>Dupont, De </a:t>
          </a:r>
          <a:r>
            <a:rPr lang="fr-BE" dirty="0" err="1"/>
            <a:t>Clercq</a:t>
          </a:r>
          <a:r>
            <a:rPr lang="fr-BE" dirty="0"/>
            <a:t>, &amp; Galand, 2016) </a:t>
          </a:r>
          <a:endParaRPr lang="en-GB" dirty="0"/>
        </a:p>
      </dgm:t>
    </dgm:pt>
    <dgm:pt modelId="{FD488BB8-DF8D-4919-9A66-A5FA67A4D02B}" type="parTrans" cxnId="{FECE59C6-A8F0-49D2-8D7B-BCE5A6C92162}">
      <dgm:prSet/>
      <dgm:spPr/>
      <dgm:t>
        <a:bodyPr/>
        <a:lstStyle/>
        <a:p>
          <a:endParaRPr lang="en-GB"/>
        </a:p>
      </dgm:t>
    </dgm:pt>
    <dgm:pt modelId="{09CDBB92-4F94-4DA7-9553-B5626430A1E1}" type="sibTrans" cxnId="{FECE59C6-A8F0-49D2-8D7B-BCE5A6C92162}">
      <dgm:prSet/>
      <dgm:spPr/>
      <dgm:t>
        <a:bodyPr/>
        <a:lstStyle/>
        <a:p>
          <a:endParaRPr lang="en-GB"/>
        </a:p>
      </dgm:t>
    </dgm:pt>
    <dgm:pt modelId="{C3F788DA-7837-4F35-96D6-865DCB36AE83}">
      <dgm:prSet phldrT="[Text]"/>
      <dgm:spPr/>
      <dgm:t>
        <a:bodyPr/>
        <a:lstStyle/>
        <a:p>
          <a:r>
            <a:rPr lang="en-GB" dirty="0" err="1"/>
            <a:t>Limites</a:t>
          </a:r>
          <a:endParaRPr lang="en-GB" dirty="0"/>
        </a:p>
      </dgm:t>
    </dgm:pt>
    <dgm:pt modelId="{F83F0AF8-5571-4ED3-A772-259957C889F6}" type="parTrans" cxnId="{41C386EE-9C9D-4431-AF28-08FE5ED290DD}">
      <dgm:prSet/>
      <dgm:spPr/>
      <dgm:t>
        <a:bodyPr/>
        <a:lstStyle/>
        <a:p>
          <a:endParaRPr lang="en-GB"/>
        </a:p>
      </dgm:t>
    </dgm:pt>
    <dgm:pt modelId="{53233BE5-62C1-4947-8BC9-4F2917B1D7B3}" type="sibTrans" cxnId="{41C386EE-9C9D-4431-AF28-08FE5ED290DD}">
      <dgm:prSet/>
      <dgm:spPr/>
      <dgm:t>
        <a:bodyPr/>
        <a:lstStyle/>
        <a:p>
          <a:endParaRPr lang="en-GB"/>
        </a:p>
      </dgm:t>
    </dgm:pt>
    <dgm:pt modelId="{C4154426-9C33-41FA-81CA-9B851ECB3318}">
      <dgm:prSet phldrT="[Text]"/>
      <dgm:spPr/>
      <dgm:t>
        <a:bodyPr/>
        <a:lstStyle/>
        <a:p>
          <a:r>
            <a:rPr lang="fr-BE" dirty="0"/>
            <a:t>Variables de sorties utilisées </a:t>
          </a:r>
          <a:r>
            <a:rPr lang="fr-BE" dirty="0">
              <a:sym typeface="Wingdings" panose="05000000000000000000" pitchFamily="2" charset="2"/>
            </a:rPr>
            <a:t>(</a:t>
          </a:r>
          <a:r>
            <a:rPr lang="fr-FR" dirty="0"/>
            <a:t>Roland et al., 2015 ; </a:t>
          </a:r>
          <a:r>
            <a:rPr lang="fr-FR" dirty="0" err="1"/>
            <a:t>Noyens</a:t>
          </a:r>
          <a:r>
            <a:rPr lang="fr-FR" dirty="0"/>
            <a:t>, </a:t>
          </a:r>
          <a:r>
            <a:rPr lang="fr-FR" dirty="0" err="1"/>
            <a:t>Donche</a:t>
          </a:r>
          <a:r>
            <a:rPr lang="fr-FR" dirty="0"/>
            <a:t>, </a:t>
          </a:r>
          <a:r>
            <a:rPr lang="fr-FR" dirty="0" err="1"/>
            <a:t>Coertjens</a:t>
          </a:r>
          <a:r>
            <a:rPr lang="fr-FR" dirty="0"/>
            <a:t> &amp; Van </a:t>
          </a:r>
          <a:r>
            <a:rPr lang="fr-FR" dirty="0" err="1"/>
            <a:t>Petegem</a:t>
          </a:r>
          <a:r>
            <a:rPr lang="fr-FR" dirty="0"/>
            <a:t>, 2017)</a:t>
          </a:r>
          <a:br>
            <a:rPr lang="fr-FR" dirty="0"/>
          </a:br>
          <a:endParaRPr lang="en-GB" dirty="0"/>
        </a:p>
      </dgm:t>
    </dgm:pt>
    <dgm:pt modelId="{0C47E9C8-BC2B-4F49-8A94-64DB84915F0E}" type="parTrans" cxnId="{E0B0BDAF-5D3F-41F8-8ABA-1AD64E337DD6}">
      <dgm:prSet/>
      <dgm:spPr/>
      <dgm:t>
        <a:bodyPr/>
        <a:lstStyle/>
        <a:p>
          <a:endParaRPr lang="en-GB"/>
        </a:p>
      </dgm:t>
    </dgm:pt>
    <dgm:pt modelId="{B8021F0D-A57B-4B71-99B8-8725C09B1AAB}" type="sibTrans" cxnId="{E0B0BDAF-5D3F-41F8-8ABA-1AD64E337DD6}">
      <dgm:prSet/>
      <dgm:spPr/>
      <dgm:t>
        <a:bodyPr/>
        <a:lstStyle/>
        <a:p>
          <a:endParaRPr lang="en-GB"/>
        </a:p>
      </dgm:t>
    </dgm:pt>
    <dgm:pt modelId="{8E73697D-0463-4071-9AC6-80CBB83793FE}">
      <dgm:prSet custT="1"/>
      <dgm:spPr/>
      <dgm:t>
        <a:bodyPr/>
        <a:lstStyle/>
        <a:p>
          <a:r>
            <a:rPr lang="fr-BE" sz="1600" cap="all" dirty="0">
              <a:sym typeface="Wingdings" panose="05000000000000000000" pitchFamily="2" charset="2"/>
            </a:rPr>
            <a:t>é</a:t>
          </a:r>
          <a:r>
            <a:rPr lang="fr-BE" sz="1600" dirty="0">
              <a:sym typeface="Wingdings" panose="05000000000000000000" pitchFamily="2" charset="2"/>
            </a:rPr>
            <a:t>checs et abandons fréquents (</a:t>
          </a:r>
          <a:r>
            <a:rPr lang="fr-FR" sz="1600" dirty="0" err="1"/>
            <a:t>Torenbeek</a:t>
          </a:r>
          <a:r>
            <a:rPr lang="fr-FR" sz="1600" dirty="0"/>
            <a:t>, Jansen &amp; </a:t>
          </a:r>
          <a:r>
            <a:rPr lang="fr-FR" sz="1600" dirty="0" err="1"/>
            <a:t>Hofman</a:t>
          </a:r>
          <a:r>
            <a:rPr lang="fr-FR" sz="1600" dirty="0"/>
            <a:t>, 2010), </a:t>
          </a:r>
          <a:r>
            <a:rPr lang="fr-FR" sz="1600" dirty="0">
              <a:sym typeface="Wingdings" panose="05000000000000000000" pitchFamily="2" charset="2"/>
            </a:rPr>
            <a:t>60% d’échecs en Belgique francophone (</a:t>
          </a:r>
          <a:r>
            <a:rPr lang="fr-FR" sz="1600" dirty="0"/>
            <a:t>ETNIC, 2011; OCDE, 2013)</a:t>
          </a:r>
        </a:p>
      </dgm:t>
    </dgm:pt>
    <dgm:pt modelId="{93B8AB1A-5114-4C79-AC94-6943060387CA}" type="parTrans" cxnId="{C07D5C91-E043-4F72-9A86-0EF00F4ACD23}">
      <dgm:prSet/>
      <dgm:spPr/>
      <dgm:t>
        <a:bodyPr/>
        <a:lstStyle/>
        <a:p>
          <a:endParaRPr lang="en-GB"/>
        </a:p>
      </dgm:t>
    </dgm:pt>
    <dgm:pt modelId="{AD4EC727-A95B-4AA5-ADB6-1954E5C3AA4E}" type="sibTrans" cxnId="{C07D5C91-E043-4F72-9A86-0EF00F4ACD23}">
      <dgm:prSet/>
      <dgm:spPr/>
      <dgm:t>
        <a:bodyPr/>
        <a:lstStyle/>
        <a:p>
          <a:endParaRPr lang="en-GB"/>
        </a:p>
      </dgm:t>
    </dgm:pt>
    <dgm:pt modelId="{2EDBE37F-09D2-4051-A901-3CAE27AF49B3}">
      <dgm:prSet custT="1"/>
      <dgm:spPr/>
      <dgm:t>
        <a:bodyPr/>
        <a:lstStyle/>
        <a:p>
          <a:pPr>
            <a:buNone/>
          </a:pPr>
          <a:r>
            <a:rPr lang="fr-BE" sz="1600" dirty="0">
              <a:sym typeface="Wingdings" panose="05000000000000000000" pitchFamily="2" charset="2"/>
            </a:rPr>
            <a:t> Souhait d’une meilleure compréhension de l’ajustement des étudiants </a:t>
          </a:r>
          <a:endParaRPr lang="fr-FR" sz="1600" dirty="0"/>
        </a:p>
      </dgm:t>
    </dgm:pt>
    <dgm:pt modelId="{B353B41E-83FB-4D54-8AB4-9AFCA900FF2B}" type="parTrans" cxnId="{95F91C03-221F-4641-AF40-5B6D7D53A950}">
      <dgm:prSet/>
      <dgm:spPr/>
      <dgm:t>
        <a:bodyPr/>
        <a:lstStyle/>
        <a:p>
          <a:endParaRPr lang="en-GB"/>
        </a:p>
      </dgm:t>
    </dgm:pt>
    <dgm:pt modelId="{2D761E33-4DDC-4B80-8DE7-18488D01A38A}" type="sibTrans" cxnId="{95F91C03-221F-4641-AF40-5B6D7D53A950}">
      <dgm:prSet/>
      <dgm:spPr/>
      <dgm:t>
        <a:bodyPr/>
        <a:lstStyle/>
        <a:p>
          <a:endParaRPr lang="en-GB"/>
        </a:p>
      </dgm:t>
    </dgm:pt>
    <dgm:pt modelId="{4761562D-470D-4FA1-BB95-5F168C9EFFBE}">
      <dgm:prSet custT="1"/>
      <dgm:spPr/>
      <dgm:t>
        <a:bodyPr/>
        <a:lstStyle/>
        <a:p>
          <a:r>
            <a:rPr lang="fr-BE" sz="1600" dirty="0">
              <a:sym typeface="Wingdings" panose="05000000000000000000" pitchFamily="2" charset="2"/>
            </a:rPr>
            <a:t>Obstacles nécessitant une adaptation (</a:t>
          </a:r>
          <a:r>
            <a:rPr lang="fr-FR" sz="1600" dirty="0"/>
            <a:t>Roland, De </a:t>
          </a:r>
          <a:r>
            <a:rPr lang="fr-FR" sz="1600" dirty="0" err="1"/>
            <a:t>Clercq</a:t>
          </a:r>
          <a:r>
            <a:rPr lang="fr-FR" sz="1600" dirty="0"/>
            <a:t>, Dupont, Parmentier &amp; Frenay, 2015</a:t>
          </a:r>
          <a:r>
            <a:rPr lang="fr-BE" sz="1600" dirty="0">
              <a:sym typeface="Wingdings" panose="05000000000000000000" pitchFamily="2" charset="2"/>
            </a:rPr>
            <a:t>)</a:t>
          </a:r>
        </a:p>
      </dgm:t>
    </dgm:pt>
    <dgm:pt modelId="{6322999B-4EDE-40AD-A5DE-FCA84249B1F8}" type="sibTrans" cxnId="{D164C10B-0A37-4227-BC34-710036CDF881}">
      <dgm:prSet/>
      <dgm:spPr/>
      <dgm:t>
        <a:bodyPr/>
        <a:lstStyle/>
        <a:p>
          <a:endParaRPr lang="en-GB"/>
        </a:p>
      </dgm:t>
    </dgm:pt>
    <dgm:pt modelId="{02EF6F8D-8952-4693-AE00-2A127B36A201}" type="parTrans" cxnId="{D164C10B-0A37-4227-BC34-710036CDF881}">
      <dgm:prSet/>
      <dgm:spPr/>
      <dgm:t>
        <a:bodyPr/>
        <a:lstStyle/>
        <a:p>
          <a:endParaRPr lang="en-GB"/>
        </a:p>
      </dgm:t>
    </dgm:pt>
    <dgm:pt modelId="{2F6DBBE6-77EC-4816-ADAD-1F1F738568B6}">
      <dgm:prSet phldrT="[Text]" custT="1"/>
      <dgm:spPr/>
      <dgm:t>
        <a:bodyPr/>
        <a:lstStyle/>
        <a:p>
          <a:pPr>
            <a:buNone/>
          </a:pPr>
          <a:r>
            <a:rPr lang="fr-BE" sz="1600" dirty="0" smtClean="0"/>
            <a:t>Transition vers le monde universitaire :</a:t>
          </a:r>
          <a:endParaRPr lang="en-GB" sz="1600" dirty="0"/>
        </a:p>
      </dgm:t>
    </dgm:pt>
    <dgm:pt modelId="{A4AE07AD-5132-4551-AB32-7989CFE6AD3A}" type="parTrans" cxnId="{C543B8D1-459A-40CA-8A9B-0013FBA50267}">
      <dgm:prSet/>
      <dgm:spPr/>
    </dgm:pt>
    <dgm:pt modelId="{999EAAF9-6D4C-42F8-BBE4-3DFB4F8735A8}" type="sibTrans" cxnId="{C543B8D1-459A-40CA-8A9B-0013FBA50267}">
      <dgm:prSet/>
      <dgm:spPr/>
    </dgm:pt>
    <dgm:pt modelId="{8465D90D-63C1-4AD2-AEBD-AEF47D8C26AF}" type="pres">
      <dgm:prSet presAssocID="{7E8C1E3D-4584-42A2-AC79-9FBA1F4ADF1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F8773533-A8A4-4376-9B8D-47AAD92E998F}" type="pres">
      <dgm:prSet presAssocID="{0309FAC5-F595-4C36-ADAC-3CCE02EE852C}" presName="linNode" presStyleCnt="0"/>
      <dgm:spPr/>
    </dgm:pt>
    <dgm:pt modelId="{E9516A5E-D11D-42AA-B589-D99866C30B16}" type="pres">
      <dgm:prSet presAssocID="{0309FAC5-F595-4C36-ADAC-3CCE02EE852C}" presName="parentText" presStyleLbl="node1" presStyleIdx="0" presStyleCnt="3" custScaleX="47367" custScaleY="127715">
        <dgm:presLayoutVars>
          <dgm:chMax val="1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DE6D5491-4C7E-4153-975D-BD2F973C0243}" type="pres">
      <dgm:prSet presAssocID="{0309FAC5-F595-4C36-ADAC-3CCE02EE852C}" presName="descendantText" presStyleLbl="alignAccFollowNode1" presStyleIdx="0" presStyleCnt="3" custScaleX="127550" custScaleY="141408" custLinFactNeighborY="0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99A3668C-98B3-4927-AF30-3BB3C4FC7DB9}" type="pres">
      <dgm:prSet presAssocID="{A20E678E-1452-4B61-BBB9-84C9687F28A1}" presName="sp" presStyleCnt="0"/>
      <dgm:spPr/>
    </dgm:pt>
    <dgm:pt modelId="{1F00AEA8-FE57-4C36-9756-8FE9AA8642B2}" type="pres">
      <dgm:prSet presAssocID="{18668FB9-E9AE-40F0-8398-CAE81466ED81}" presName="linNode" presStyleCnt="0"/>
      <dgm:spPr/>
    </dgm:pt>
    <dgm:pt modelId="{E9FDE418-30F4-4FA1-8E2B-F00E6F09BD2A}" type="pres">
      <dgm:prSet presAssocID="{18668FB9-E9AE-40F0-8398-CAE81466ED81}" presName="parentText" presStyleLbl="node1" presStyleIdx="1" presStyleCnt="3" custScaleX="47367" custScaleY="67890">
        <dgm:presLayoutVars>
          <dgm:chMax val="1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9EE6C47F-23B3-4DB5-B818-180B2CDFF265}" type="pres">
      <dgm:prSet presAssocID="{18668FB9-E9AE-40F0-8398-CAE81466ED81}" presName="descendantText" presStyleLbl="alignAccFollowNode1" presStyleIdx="1" presStyleCnt="3" custScaleX="127550" custScaleY="71781" custLinFactNeighborY="0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D45F3F22-752D-40C4-82B8-5B3AF9263C51}" type="pres">
      <dgm:prSet presAssocID="{C864C76F-EC95-49AB-A649-58D2D0011EDB}" presName="sp" presStyleCnt="0"/>
      <dgm:spPr/>
    </dgm:pt>
    <dgm:pt modelId="{2B0EC199-0D84-4791-82D0-333DE365B950}" type="pres">
      <dgm:prSet presAssocID="{C3F788DA-7837-4F35-96D6-865DCB36AE83}" presName="linNode" presStyleCnt="0"/>
      <dgm:spPr/>
    </dgm:pt>
    <dgm:pt modelId="{C930A390-503C-44AA-B080-11970DBEC707}" type="pres">
      <dgm:prSet presAssocID="{C3F788DA-7837-4F35-96D6-865DCB36AE83}" presName="parentText" presStyleLbl="node1" presStyleIdx="2" presStyleCnt="3" custScaleX="47367" custScaleY="67088">
        <dgm:presLayoutVars>
          <dgm:chMax val="1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6765D1BC-C932-4A03-A7FE-5F09840B5D41}" type="pres">
      <dgm:prSet presAssocID="{C3F788DA-7837-4F35-96D6-865DCB36AE83}" presName="descendantText" presStyleLbl="alignAccFollowNode1" presStyleIdx="2" presStyleCnt="3" custScaleX="127550" custScaleY="71781" custLinFactNeighborY="0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</dgm:ptLst>
  <dgm:cxnLst>
    <dgm:cxn modelId="{C07D5C91-E043-4F72-9A86-0EF00F4ACD23}" srcId="{0309FAC5-F595-4C36-ADAC-3CCE02EE852C}" destId="{8E73697D-0463-4071-9AC6-80CBB83793FE}" srcOrd="2" destOrd="0" parTransId="{93B8AB1A-5114-4C79-AC94-6943060387CA}" sibTransId="{AD4EC727-A95B-4AA5-ADB6-1954E5C3AA4E}"/>
    <dgm:cxn modelId="{F99403A1-E112-4D12-AA3E-61C9D7FC3867}" type="presOf" srcId="{0885B5E4-AD6E-40B6-A3A0-B00E88A17D16}" destId="{9EE6C47F-23B3-4DB5-B818-180B2CDFF265}" srcOrd="0" destOrd="0" presId="urn:microsoft.com/office/officeart/2005/8/layout/vList5"/>
    <dgm:cxn modelId="{840E2051-F34E-400B-82D3-446D62C6992D}" type="presOf" srcId="{C4154426-9C33-41FA-81CA-9B851ECB3318}" destId="{6765D1BC-C932-4A03-A7FE-5F09840B5D41}" srcOrd="0" destOrd="0" presId="urn:microsoft.com/office/officeart/2005/8/layout/vList5"/>
    <dgm:cxn modelId="{95F91C03-221F-4641-AF40-5B6D7D53A950}" srcId="{8E73697D-0463-4071-9AC6-80CBB83793FE}" destId="{2EDBE37F-09D2-4051-A901-3CAE27AF49B3}" srcOrd="0" destOrd="0" parTransId="{B353B41E-83FB-4D54-8AB4-9AFCA900FF2B}" sibTransId="{2D761E33-4DDC-4B80-8DE7-18488D01A38A}"/>
    <dgm:cxn modelId="{F860AEC3-E35C-4507-8937-BEDC636C72A4}" type="presOf" srcId="{C3F788DA-7837-4F35-96D6-865DCB36AE83}" destId="{C930A390-503C-44AA-B080-11970DBEC707}" srcOrd="0" destOrd="0" presId="urn:microsoft.com/office/officeart/2005/8/layout/vList5"/>
    <dgm:cxn modelId="{05590AE6-7CF5-4866-A5C6-21E1C1A5DCE0}" type="presOf" srcId="{18668FB9-E9AE-40F0-8398-CAE81466ED81}" destId="{E9FDE418-30F4-4FA1-8E2B-F00E6F09BD2A}" srcOrd="0" destOrd="0" presId="urn:microsoft.com/office/officeart/2005/8/layout/vList5"/>
    <dgm:cxn modelId="{B0B7BB75-E95B-4235-BC3F-C96E41A92F0A}" type="presOf" srcId="{8E73697D-0463-4071-9AC6-80CBB83793FE}" destId="{DE6D5491-4C7E-4153-975D-BD2F973C0243}" srcOrd="0" destOrd="2" presId="urn:microsoft.com/office/officeart/2005/8/layout/vList5"/>
    <dgm:cxn modelId="{01ED7701-A709-4601-9215-F77EFEC14DCA}" type="presOf" srcId="{4761562D-470D-4FA1-BB95-5F168C9EFFBE}" destId="{DE6D5491-4C7E-4153-975D-BD2F973C0243}" srcOrd="0" destOrd="1" presId="urn:microsoft.com/office/officeart/2005/8/layout/vList5"/>
    <dgm:cxn modelId="{41C386EE-9C9D-4431-AF28-08FE5ED290DD}" srcId="{7E8C1E3D-4584-42A2-AC79-9FBA1F4ADF1B}" destId="{C3F788DA-7837-4F35-96D6-865DCB36AE83}" srcOrd="2" destOrd="0" parTransId="{F83F0AF8-5571-4ED3-A772-259957C889F6}" sibTransId="{53233BE5-62C1-4947-8BC9-4F2917B1D7B3}"/>
    <dgm:cxn modelId="{FECE59C6-A8F0-49D2-8D7B-BCE5A6C92162}" srcId="{18668FB9-E9AE-40F0-8398-CAE81466ED81}" destId="{0885B5E4-AD6E-40B6-A3A0-B00E88A17D16}" srcOrd="0" destOrd="0" parTransId="{FD488BB8-DF8D-4919-9A66-A5FA67A4D02B}" sibTransId="{09CDBB92-4F94-4DA7-9553-B5626430A1E1}"/>
    <dgm:cxn modelId="{0F4C4C73-F3C2-49DC-99D5-25085E3EA1E5}" type="presOf" srcId="{7E8C1E3D-4584-42A2-AC79-9FBA1F4ADF1B}" destId="{8465D90D-63C1-4AD2-AEBD-AEF47D8C26AF}" srcOrd="0" destOrd="0" presId="urn:microsoft.com/office/officeart/2005/8/layout/vList5"/>
    <dgm:cxn modelId="{85E3E474-FD4A-4040-8762-C250B38E893F}" type="presOf" srcId="{0309FAC5-F595-4C36-ADAC-3CCE02EE852C}" destId="{E9516A5E-D11D-42AA-B589-D99866C30B16}" srcOrd="0" destOrd="0" presId="urn:microsoft.com/office/officeart/2005/8/layout/vList5"/>
    <dgm:cxn modelId="{70663B6F-8DD7-42F0-89C4-F032233D0D66}" type="presOf" srcId="{2EDBE37F-09D2-4051-A901-3CAE27AF49B3}" destId="{DE6D5491-4C7E-4153-975D-BD2F973C0243}" srcOrd="0" destOrd="3" presId="urn:microsoft.com/office/officeart/2005/8/layout/vList5"/>
    <dgm:cxn modelId="{28388EC3-BD0C-4DB7-816F-EF94E9AE14EA}" srcId="{7E8C1E3D-4584-42A2-AC79-9FBA1F4ADF1B}" destId="{0309FAC5-F595-4C36-ADAC-3CCE02EE852C}" srcOrd="0" destOrd="0" parTransId="{1960492E-0DE1-4360-AB67-E70D2938D5BB}" sibTransId="{A20E678E-1452-4B61-BBB9-84C9687F28A1}"/>
    <dgm:cxn modelId="{D164C10B-0A37-4227-BC34-710036CDF881}" srcId="{0309FAC5-F595-4C36-ADAC-3CCE02EE852C}" destId="{4761562D-470D-4FA1-BB95-5F168C9EFFBE}" srcOrd="1" destOrd="0" parTransId="{02EF6F8D-8952-4693-AE00-2A127B36A201}" sibTransId="{6322999B-4EDE-40AD-A5DE-FCA84249B1F8}"/>
    <dgm:cxn modelId="{C543B8D1-459A-40CA-8A9B-0013FBA50267}" srcId="{0309FAC5-F595-4C36-ADAC-3CCE02EE852C}" destId="{2F6DBBE6-77EC-4816-ADAD-1F1F738568B6}" srcOrd="0" destOrd="0" parTransId="{A4AE07AD-5132-4551-AB32-7989CFE6AD3A}" sibTransId="{999EAAF9-6D4C-42F8-BBE4-3DFB4F8735A8}"/>
    <dgm:cxn modelId="{78C5297A-584B-4B22-8021-39A7D9873131}" type="presOf" srcId="{2F6DBBE6-77EC-4816-ADAD-1F1F738568B6}" destId="{DE6D5491-4C7E-4153-975D-BD2F973C0243}" srcOrd="0" destOrd="0" presId="urn:microsoft.com/office/officeart/2005/8/layout/vList5"/>
    <dgm:cxn modelId="{20889F9E-3385-4B02-A9AE-5045DEFCF10B}" srcId="{7E8C1E3D-4584-42A2-AC79-9FBA1F4ADF1B}" destId="{18668FB9-E9AE-40F0-8398-CAE81466ED81}" srcOrd="1" destOrd="0" parTransId="{815E4D41-48D0-4305-BE6C-496D084CE2E2}" sibTransId="{C864C76F-EC95-49AB-A649-58D2D0011EDB}"/>
    <dgm:cxn modelId="{E0B0BDAF-5D3F-41F8-8ABA-1AD64E337DD6}" srcId="{C3F788DA-7837-4F35-96D6-865DCB36AE83}" destId="{C4154426-9C33-41FA-81CA-9B851ECB3318}" srcOrd="0" destOrd="0" parTransId="{0C47E9C8-BC2B-4F49-8A94-64DB84915F0E}" sibTransId="{B8021F0D-A57B-4B71-99B8-8725C09B1AAB}"/>
    <dgm:cxn modelId="{F18D214F-69A1-4FDB-A4A3-ACB94961B331}" type="presParOf" srcId="{8465D90D-63C1-4AD2-AEBD-AEF47D8C26AF}" destId="{F8773533-A8A4-4376-9B8D-47AAD92E998F}" srcOrd="0" destOrd="0" presId="urn:microsoft.com/office/officeart/2005/8/layout/vList5"/>
    <dgm:cxn modelId="{DBD34CD3-E475-4C97-A993-04728AFFE877}" type="presParOf" srcId="{F8773533-A8A4-4376-9B8D-47AAD92E998F}" destId="{E9516A5E-D11D-42AA-B589-D99866C30B16}" srcOrd="0" destOrd="0" presId="urn:microsoft.com/office/officeart/2005/8/layout/vList5"/>
    <dgm:cxn modelId="{304208C6-BFEF-49D3-A787-3352DFE8009B}" type="presParOf" srcId="{F8773533-A8A4-4376-9B8D-47AAD92E998F}" destId="{DE6D5491-4C7E-4153-975D-BD2F973C0243}" srcOrd="1" destOrd="0" presId="urn:microsoft.com/office/officeart/2005/8/layout/vList5"/>
    <dgm:cxn modelId="{46E49812-0CCA-4207-B1A3-32D95E8F444F}" type="presParOf" srcId="{8465D90D-63C1-4AD2-AEBD-AEF47D8C26AF}" destId="{99A3668C-98B3-4927-AF30-3BB3C4FC7DB9}" srcOrd="1" destOrd="0" presId="urn:microsoft.com/office/officeart/2005/8/layout/vList5"/>
    <dgm:cxn modelId="{D90AFCD4-8CEF-447D-882B-95C783BC319F}" type="presParOf" srcId="{8465D90D-63C1-4AD2-AEBD-AEF47D8C26AF}" destId="{1F00AEA8-FE57-4C36-9756-8FE9AA8642B2}" srcOrd="2" destOrd="0" presId="urn:microsoft.com/office/officeart/2005/8/layout/vList5"/>
    <dgm:cxn modelId="{E5C8C952-CC06-4427-BC18-82E8E86B3440}" type="presParOf" srcId="{1F00AEA8-FE57-4C36-9756-8FE9AA8642B2}" destId="{E9FDE418-30F4-4FA1-8E2B-F00E6F09BD2A}" srcOrd="0" destOrd="0" presId="urn:microsoft.com/office/officeart/2005/8/layout/vList5"/>
    <dgm:cxn modelId="{8D86CF5A-8A97-4AD8-9F23-4BA002FE767F}" type="presParOf" srcId="{1F00AEA8-FE57-4C36-9756-8FE9AA8642B2}" destId="{9EE6C47F-23B3-4DB5-B818-180B2CDFF265}" srcOrd="1" destOrd="0" presId="urn:microsoft.com/office/officeart/2005/8/layout/vList5"/>
    <dgm:cxn modelId="{72D22BBB-B5E6-417F-A907-1967D05A062F}" type="presParOf" srcId="{8465D90D-63C1-4AD2-AEBD-AEF47D8C26AF}" destId="{D45F3F22-752D-40C4-82B8-5B3AF9263C51}" srcOrd="3" destOrd="0" presId="urn:microsoft.com/office/officeart/2005/8/layout/vList5"/>
    <dgm:cxn modelId="{01622571-E7B7-4808-8C39-44E75B31079A}" type="presParOf" srcId="{8465D90D-63C1-4AD2-AEBD-AEF47D8C26AF}" destId="{2B0EC199-0D84-4791-82D0-333DE365B950}" srcOrd="4" destOrd="0" presId="urn:microsoft.com/office/officeart/2005/8/layout/vList5"/>
    <dgm:cxn modelId="{A529641A-7A93-44AE-9AB1-D26664DBE46D}" type="presParOf" srcId="{2B0EC199-0D84-4791-82D0-333DE365B950}" destId="{C930A390-503C-44AA-B080-11970DBEC707}" srcOrd="0" destOrd="0" presId="urn:microsoft.com/office/officeart/2005/8/layout/vList5"/>
    <dgm:cxn modelId="{63B43E0C-CA54-4A53-ACF5-1F54632047D7}" type="presParOf" srcId="{2B0EC199-0D84-4791-82D0-333DE365B950}" destId="{6765D1BC-C932-4A03-A7FE-5F09840B5D4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6D5491-4C7E-4153-975D-BD2F973C0243}">
      <dsp:nvSpPr>
        <dsp:cNvPr id="0" name=""/>
        <dsp:cNvSpPr/>
      </dsp:nvSpPr>
      <dsp:spPr>
        <a:xfrm rot="5400000">
          <a:off x="5177864" y="-3230697"/>
          <a:ext cx="1761829" cy="845058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BE" sz="1600" kern="1200" dirty="0" smtClean="0"/>
            <a:t>Transition vers le monde universitaire :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BE" sz="1600" kern="1200" dirty="0">
              <a:sym typeface="Wingdings" panose="05000000000000000000" pitchFamily="2" charset="2"/>
            </a:rPr>
            <a:t>Obstacles nécessitant une adaptation (</a:t>
          </a:r>
          <a:r>
            <a:rPr lang="fr-FR" sz="1600" kern="1200" dirty="0"/>
            <a:t>Roland, De </a:t>
          </a:r>
          <a:r>
            <a:rPr lang="fr-FR" sz="1600" kern="1200" dirty="0" err="1"/>
            <a:t>Clercq</a:t>
          </a:r>
          <a:r>
            <a:rPr lang="fr-FR" sz="1600" kern="1200" dirty="0"/>
            <a:t>, Dupont, Parmentier &amp; Frenay, 2015</a:t>
          </a:r>
          <a:r>
            <a:rPr lang="fr-BE" sz="1600" kern="1200" dirty="0">
              <a:sym typeface="Wingdings" panose="05000000000000000000" pitchFamily="2" charset="2"/>
            </a:rPr>
            <a:t>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BE" sz="1600" kern="1200" cap="all" dirty="0">
              <a:sym typeface="Wingdings" panose="05000000000000000000" pitchFamily="2" charset="2"/>
            </a:rPr>
            <a:t>é</a:t>
          </a:r>
          <a:r>
            <a:rPr lang="fr-BE" sz="1600" kern="1200" dirty="0">
              <a:sym typeface="Wingdings" panose="05000000000000000000" pitchFamily="2" charset="2"/>
            </a:rPr>
            <a:t>checs et abandons fréquents (</a:t>
          </a:r>
          <a:r>
            <a:rPr lang="fr-FR" sz="1600" kern="1200" dirty="0" err="1"/>
            <a:t>Torenbeek</a:t>
          </a:r>
          <a:r>
            <a:rPr lang="fr-FR" sz="1600" kern="1200" dirty="0"/>
            <a:t>, Jansen &amp; </a:t>
          </a:r>
          <a:r>
            <a:rPr lang="fr-FR" sz="1600" kern="1200" dirty="0" err="1"/>
            <a:t>Hofman</a:t>
          </a:r>
          <a:r>
            <a:rPr lang="fr-FR" sz="1600" kern="1200" dirty="0"/>
            <a:t>, 2010), </a:t>
          </a:r>
          <a:r>
            <a:rPr lang="fr-FR" sz="1600" kern="1200" dirty="0">
              <a:sym typeface="Wingdings" panose="05000000000000000000" pitchFamily="2" charset="2"/>
            </a:rPr>
            <a:t>60% d’échecs en Belgique francophone (</a:t>
          </a:r>
          <a:r>
            <a:rPr lang="fr-FR" sz="1600" kern="1200" dirty="0"/>
            <a:t>ETNIC, 2011; OCDE, 2013)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BE" sz="1600" kern="1200" dirty="0">
              <a:sym typeface="Wingdings" panose="05000000000000000000" pitchFamily="2" charset="2"/>
            </a:rPr>
            <a:t> Souhait d’une meilleure compréhension de l’ajustement des étudiants </a:t>
          </a:r>
          <a:endParaRPr lang="fr-FR" sz="1600" kern="1200" dirty="0"/>
        </a:p>
      </dsp:txBody>
      <dsp:txXfrm rot="-5400000">
        <a:off x="1833487" y="199685"/>
        <a:ext cx="8364580" cy="1589819"/>
      </dsp:txXfrm>
    </dsp:sp>
    <dsp:sp modelId="{E9516A5E-D11D-42AA-B589-D99866C30B16}">
      <dsp:nvSpPr>
        <dsp:cNvPr id="0" name=""/>
        <dsp:cNvSpPr/>
      </dsp:nvSpPr>
      <dsp:spPr>
        <a:xfrm>
          <a:off x="68243" y="78"/>
          <a:ext cx="1765243" cy="19890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err="1"/>
            <a:t>Constats</a:t>
          </a:r>
          <a:endParaRPr lang="en-GB" sz="2300" kern="1200" dirty="0"/>
        </a:p>
      </dsp:txBody>
      <dsp:txXfrm>
        <a:off x="154415" y="86250"/>
        <a:ext cx="1592899" cy="1816688"/>
      </dsp:txXfrm>
    </dsp:sp>
    <dsp:sp modelId="{9EE6C47F-23B3-4DB5-B818-180B2CDFF265}">
      <dsp:nvSpPr>
        <dsp:cNvPr id="0" name=""/>
        <dsp:cNvSpPr/>
      </dsp:nvSpPr>
      <dsp:spPr>
        <a:xfrm rot="5400000">
          <a:off x="5623330" y="-1637916"/>
          <a:ext cx="894333" cy="846711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BE" sz="1700" kern="1200" dirty="0">
              <a:sym typeface="Wingdings" panose="05000000000000000000" pitchFamily="2" charset="2"/>
            </a:rPr>
            <a:t>Identification des principaux prédicteurs individuels de la réussite et de la persévérance à l’université </a:t>
          </a:r>
          <a:r>
            <a:rPr lang="fr-FR" sz="1700" kern="1200" dirty="0">
              <a:sym typeface="Wingdings" panose="05000000000000000000" pitchFamily="2" charset="2"/>
            </a:rPr>
            <a:t>(</a:t>
          </a:r>
          <a:r>
            <a:rPr lang="fr-BE" sz="1700" kern="1200" dirty="0"/>
            <a:t>Dupont, De </a:t>
          </a:r>
          <a:r>
            <a:rPr lang="fr-BE" sz="1700" kern="1200" dirty="0" err="1"/>
            <a:t>Clercq</a:t>
          </a:r>
          <a:r>
            <a:rPr lang="fr-BE" sz="1700" kern="1200" dirty="0"/>
            <a:t>, &amp; Galand, 2016) </a:t>
          </a:r>
          <a:endParaRPr lang="en-GB" sz="1700" kern="1200" dirty="0"/>
        </a:p>
      </dsp:txBody>
      <dsp:txXfrm rot="-5400000">
        <a:off x="1836940" y="2192132"/>
        <a:ext cx="8423456" cy="807017"/>
      </dsp:txXfrm>
    </dsp:sp>
    <dsp:sp modelId="{E9FDE418-30F4-4FA1-8E2B-F00E6F09BD2A}">
      <dsp:nvSpPr>
        <dsp:cNvPr id="0" name=""/>
        <dsp:cNvSpPr/>
      </dsp:nvSpPr>
      <dsp:spPr>
        <a:xfrm>
          <a:off x="68243" y="2066981"/>
          <a:ext cx="1768696" cy="10573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err="1"/>
            <a:t>Recherches</a:t>
          </a:r>
          <a:r>
            <a:rPr lang="en-GB" sz="2300" kern="1200" dirty="0"/>
            <a:t> </a:t>
          </a:r>
          <a:r>
            <a:rPr lang="en-GB" sz="2300" kern="1200" dirty="0" err="1"/>
            <a:t>antérieures</a:t>
          </a:r>
          <a:endParaRPr lang="en-GB" sz="2300" kern="1200" dirty="0"/>
        </a:p>
      </dsp:txBody>
      <dsp:txXfrm>
        <a:off x="119857" y="2118595"/>
        <a:ext cx="1665468" cy="954090"/>
      </dsp:txXfrm>
    </dsp:sp>
    <dsp:sp modelId="{6765D1BC-C932-4A03-A7FE-5F09840B5D41}">
      <dsp:nvSpPr>
        <dsp:cNvPr id="0" name=""/>
        <dsp:cNvSpPr/>
      </dsp:nvSpPr>
      <dsp:spPr>
        <a:xfrm rot="5400000">
          <a:off x="5623330" y="-508973"/>
          <a:ext cx="894333" cy="846711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BE" sz="1700" kern="1200" dirty="0"/>
            <a:t>Variables de sorties utilisées </a:t>
          </a:r>
          <a:r>
            <a:rPr lang="fr-BE" sz="1700" kern="1200" dirty="0">
              <a:sym typeface="Wingdings" panose="05000000000000000000" pitchFamily="2" charset="2"/>
            </a:rPr>
            <a:t>(</a:t>
          </a:r>
          <a:r>
            <a:rPr lang="fr-FR" sz="1700" kern="1200" dirty="0"/>
            <a:t>Roland et al., 2015 ; </a:t>
          </a:r>
          <a:r>
            <a:rPr lang="fr-FR" sz="1700" kern="1200" dirty="0" err="1"/>
            <a:t>Noyens</a:t>
          </a:r>
          <a:r>
            <a:rPr lang="fr-FR" sz="1700" kern="1200" dirty="0"/>
            <a:t>, </a:t>
          </a:r>
          <a:r>
            <a:rPr lang="fr-FR" sz="1700" kern="1200" dirty="0" err="1"/>
            <a:t>Donche</a:t>
          </a:r>
          <a:r>
            <a:rPr lang="fr-FR" sz="1700" kern="1200" dirty="0"/>
            <a:t>, </a:t>
          </a:r>
          <a:r>
            <a:rPr lang="fr-FR" sz="1700" kern="1200" dirty="0" err="1"/>
            <a:t>Coertjens</a:t>
          </a:r>
          <a:r>
            <a:rPr lang="fr-FR" sz="1700" kern="1200" dirty="0"/>
            <a:t> &amp; Van </a:t>
          </a:r>
          <a:r>
            <a:rPr lang="fr-FR" sz="1700" kern="1200" dirty="0" err="1"/>
            <a:t>Petegem</a:t>
          </a:r>
          <a:r>
            <a:rPr lang="fr-FR" sz="1700" kern="1200" dirty="0"/>
            <a:t>, 2017)</a:t>
          </a:r>
          <a:br>
            <a:rPr lang="fr-FR" sz="1700" kern="1200" dirty="0"/>
          </a:br>
          <a:endParaRPr lang="en-GB" sz="1700" kern="1200" dirty="0"/>
        </a:p>
      </dsp:txBody>
      <dsp:txXfrm rot="-5400000">
        <a:off x="1836940" y="3321075"/>
        <a:ext cx="8423456" cy="807017"/>
      </dsp:txXfrm>
    </dsp:sp>
    <dsp:sp modelId="{C930A390-503C-44AA-B080-11970DBEC707}">
      <dsp:nvSpPr>
        <dsp:cNvPr id="0" name=""/>
        <dsp:cNvSpPr/>
      </dsp:nvSpPr>
      <dsp:spPr>
        <a:xfrm>
          <a:off x="68243" y="3202169"/>
          <a:ext cx="1768696" cy="10448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err="1"/>
            <a:t>Limites</a:t>
          </a:r>
          <a:endParaRPr lang="en-GB" sz="2300" kern="1200" dirty="0"/>
        </a:p>
      </dsp:txBody>
      <dsp:txXfrm>
        <a:off x="119247" y="3253173"/>
        <a:ext cx="1666688" cy="9428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CE60CEC5-55BC-4990-A84B-EF205CEFA6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34E0B50-B074-40B4-8D21-8048CDC5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903A04-3407-49F5-97DA-573D9FFC3874}" type="datetimeFigureOut">
              <a:rPr lang="en-GB" smtClean="0"/>
              <a:t>09/01/2019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9B6AB13-D899-47BD-8DB2-1E5DD7C7FD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E5E67D8-ACD0-4B89-9A1F-2F34A814EE1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99094-034A-44FB-9AF0-DB17DDEAC2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9659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BA249-C06F-4C79-92EA-8F832FBB2615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43BF2-DCB0-436F-BF53-D9EE406EFF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6380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943BF2-DCB0-436F-BF53-D9EE406EFFB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42166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Flo</a:t>
            </a:r>
            <a:endParaRPr lang="fr-BE" dirty="0"/>
          </a:p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0E7ED-0648-4DB8-9211-BCBB09226885}" type="slidenum">
              <a:rPr lang="fr-BE" smtClean="0"/>
              <a:pPr/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596613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Flo</a:t>
            </a:r>
            <a:endParaRPr lang="fr-BE" dirty="0"/>
          </a:p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0E7ED-0648-4DB8-9211-BCBB09226885}" type="slidenum">
              <a:rPr lang="fr-BE" smtClean="0"/>
              <a:pPr/>
              <a:t>15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862347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Flo</a:t>
            </a:r>
            <a:endParaRPr lang="fr-BE" dirty="0"/>
          </a:p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0E7ED-0648-4DB8-9211-BCBB09226885}" type="slidenum">
              <a:rPr lang="fr-BE" smtClean="0"/>
              <a:pPr/>
              <a:t>16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297068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457200"/>
            <a:r>
              <a:rPr lang="fr-BE" sz="2300" b="1" dirty="0"/>
              <a:t>Confirmation de la structure interne du modèle</a:t>
            </a:r>
          </a:p>
          <a:p>
            <a:pPr marL="914400" lvl="1" indent="-457200">
              <a:buFontTx/>
              <a:buChar char="-"/>
            </a:pPr>
            <a:r>
              <a:rPr lang="fr-BE" sz="2100" dirty="0"/>
              <a:t>Logiciel AMOS 20(n=1292)</a:t>
            </a:r>
          </a:p>
          <a:p>
            <a:pPr marL="914400" lvl="1" indent="-457200">
              <a:buFontTx/>
              <a:buChar char="-"/>
            </a:pPr>
            <a:r>
              <a:rPr lang="fr-BE" sz="2100" dirty="0"/>
              <a:t>Imputation multiple des données manquantes</a:t>
            </a:r>
          </a:p>
          <a:p>
            <a:pPr marL="914400" lvl="1" indent="-457200">
              <a:buFontTx/>
              <a:buChar char="-"/>
            </a:pPr>
            <a:endParaRPr lang="fr-BE" sz="2100" dirty="0"/>
          </a:p>
          <a:p>
            <a:pPr marL="914400" lvl="1" indent="-457200">
              <a:buFontTx/>
              <a:buChar char="-"/>
            </a:pPr>
            <a:r>
              <a:rPr lang="fr-BE" sz="2100" dirty="0"/>
              <a:t>3 modèles : 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fr-BE" sz="1750" dirty="0"/>
              <a:t>Modèle théorique global (4 facteurs) 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fr-BE" sz="1750" dirty="0"/>
              <a:t>Modèle théorique détaillé (10 facteurs) 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fr-BE" sz="1750" dirty="0"/>
              <a:t>Modèle obtenu au moyen de l’AFE (10 facteurs)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fr-BE" sz="1750" dirty="0"/>
              <a:t>Réplication de la structure factorielle obtenue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943BF2-DCB0-436F-BF53-D9EE406EFFB2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3652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57250" lvl="1" indent="-457200"/>
            <a:r>
              <a:rPr lang="fr-BE" sz="2000" b="1" dirty="0"/>
              <a:t>AFC Modèle 3</a:t>
            </a:r>
          </a:p>
          <a:p>
            <a:pPr lvl="2">
              <a:buFontTx/>
              <a:buChar char="-"/>
            </a:pPr>
            <a:r>
              <a:rPr lang="fr-BE" sz="1800" dirty="0"/>
              <a:t>33 items – 10 facteurs </a:t>
            </a:r>
          </a:p>
          <a:p>
            <a:pPr lvl="2">
              <a:buFontTx/>
              <a:buChar char="-"/>
            </a:pPr>
            <a:r>
              <a:rPr lang="fr-BE" sz="1800" dirty="0"/>
              <a:t>Division des </a:t>
            </a:r>
            <a:r>
              <a:rPr lang="fr-CH" sz="1800" dirty="0"/>
              <a:t>obstacles sociaux en 4 sous-composantes </a:t>
            </a:r>
            <a:r>
              <a:rPr lang="fr-CH" sz="1800" dirty="0">
                <a:cs typeface="Times New Roman"/>
              </a:rPr>
              <a:t>→ </a:t>
            </a:r>
            <a:r>
              <a:rPr lang="fr-CH" sz="1800" dirty="0"/>
              <a:t>relations sociales au sein des études  </a:t>
            </a:r>
            <a:r>
              <a:rPr lang="fr-CH" sz="1800" dirty="0">
                <a:cs typeface="Times New Roman"/>
              </a:rPr>
              <a:t>→ </a:t>
            </a:r>
            <a:r>
              <a:rPr lang="fr-CH" sz="1800" dirty="0"/>
              <a:t>relations entre enseignants/relations entre élèves</a:t>
            </a:r>
          </a:p>
          <a:p>
            <a:pPr lvl="2">
              <a:buFontTx/>
              <a:buChar char="-"/>
            </a:pPr>
            <a:r>
              <a:rPr lang="fr-CH" sz="1800" dirty="0"/>
              <a:t>Regroupement des  sous-composantes des obstacles organisationnels </a:t>
            </a:r>
            <a:r>
              <a:rPr lang="fr-CH" sz="1800" dirty="0">
                <a:cs typeface="Times New Roman"/>
              </a:rPr>
              <a:t>→ conditions d’études et d’examens/règles formelles liées aux études</a:t>
            </a:r>
          </a:p>
          <a:p>
            <a:pPr lvl="2">
              <a:buFontTx/>
              <a:buChar char="-"/>
            </a:pPr>
            <a:endParaRPr lang="fr-BE" sz="1800" b="1" dirty="0"/>
          </a:p>
          <a:p>
            <a:pPr marL="857250" lvl="1" indent="-457200"/>
            <a:r>
              <a:rPr lang="fr-BE" sz="2000" b="1" dirty="0"/>
              <a:t>Modèle </a:t>
            </a:r>
            <a:r>
              <a:rPr lang="fr-BE" dirty="0"/>
              <a:t>(</a:t>
            </a:r>
            <a:r>
              <a:rPr lang="nl-NL" dirty="0"/>
              <a:t>van den Berk, 2016</a:t>
            </a:r>
            <a:r>
              <a:rPr lang="fr-BE" dirty="0"/>
              <a:t>) </a:t>
            </a:r>
            <a:endParaRPr lang="fr-BE" sz="2000" dirty="0"/>
          </a:p>
          <a:p>
            <a:pPr marL="1257300" lvl="2" indent="-457200">
              <a:buFontTx/>
              <a:buChar char="-"/>
            </a:pPr>
            <a:r>
              <a:rPr lang="fr-BE" sz="1800" dirty="0"/>
              <a:t>21 items – </a:t>
            </a:r>
            <a:r>
              <a:rPr lang="fr-BE" sz="1800" b="1" dirty="0"/>
              <a:t>6 facteurs </a:t>
            </a:r>
            <a:r>
              <a:rPr lang="fr-BE" sz="1800" dirty="0"/>
              <a:t>(Obstacles reliés au contenu (approche scientifique, attentes personnelles concernant les études), obstacles personnels (activités d’études), obstacles sociaux (relations et travail d’équipe) et obstacles organisationnels (organisation de l’étude). </a:t>
            </a:r>
          </a:p>
          <a:p>
            <a:pPr marL="1257300" lvl="2" indent="-457200">
              <a:buFontTx/>
              <a:buChar char="-"/>
            </a:pPr>
            <a:r>
              <a:rPr lang="fr-BE" sz="1800" dirty="0"/>
              <a:t>// AFC modèle 3 </a:t>
            </a:r>
            <a:r>
              <a:rPr lang="fr-BE" sz="1800" dirty="0">
                <a:latin typeface="Times New Roman"/>
                <a:cs typeface="Times New Roman"/>
              </a:rPr>
              <a:t>→ </a:t>
            </a:r>
            <a:r>
              <a:rPr lang="fr-BE" sz="1800" dirty="0"/>
              <a:t>pertinence contextuelle ? 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943BF2-DCB0-436F-BF53-D9EE406EFFB2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45545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943BF2-DCB0-436F-BF53-D9EE406EFFB2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1650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943BF2-DCB0-436F-BF53-D9EE406EFFB2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2920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943BF2-DCB0-436F-BF53-D9EE406EFFB2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3976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943BF2-DCB0-436F-BF53-D9EE406EFFB2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3850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943BF2-DCB0-436F-BF53-D9EE406EFFB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7586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Transition vers le monde universitaire : </a:t>
            </a:r>
          </a:p>
          <a:p>
            <a:pPr marL="457200" lvl="1" indent="0">
              <a:buNone/>
            </a:pPr>
            <a:r>
              <a:rPr lang="fr-BE" dirty="0">
                <a:sym typeface="Wingdings" panose="05000000000000000000" pitchFamily="2" charset="2"/>
              </a:rPr>
              <a:t>- obstacles nécessitant une adaptation (</a:t>
            </a:r>
            <a:r>
              <a:rPr lang="fr-FR" dirty="0"/>
              <a:t>Roland, De </a:t>
            </a:r>
            <a:r>
              <a:rPr lang="fr-FR" dirty="0" err="1"/>
              <a:t>Clercq</a:t>
            </a:r>
            <a:r>
              <a:rPr lang="fr-FR" dirty="0"/>
              <a:t>, Dupont, Parmentier &amp; Frenay, 2015</a:t>
            </a:r>
            <a:r>
              <a:rPr lang="fr-BE" dirty="0">
                <a:sym typeface="Wingdings" panose="05000000000000000000" pitchFamily="2" charset="2"/>
              </a:rPr>
              <a:t>)</a:t>
            </a:r>
          </a:p>
          <a:p>
            <a:r>
              <a:rPr lang="fr-BE" dirty="0">
                <a:sym typeface="Wingdings" panose="05000000000000000000" pitchFamily="2" charset="2"/>
              </a:rPr>
              <a:t>Adaptation difficile  échecs et abandon fréquents (</a:t>
            </a:r>
            <a:r>
              <a:rPr lang="fr-FR" dirty="0" err="1"/>
              <a:t>Torenbeek</a:t>
            </a:r>
            <a:r>
              <a:rPr lang="fr-FR" dirty="0"/>
              <a:t>, Jansen &amp; </a:t>
            </a:r>
            <a:r>
              <a:rPr lang="fr-FR" dirty="0" err="1"/>
              <a:t>Hofman</a:t>
            </a:r>
            <a:r>
              <a:rPr lang="fr-FR" dirty="0"/>
              <a:t>, 2010)</a:t>
            </a:r>
          </a:p>
          <a:p>
            <a:r>
              <a:rPr lang="fr-BE" dirty="0"/>
              <a:t>B</a:t>
            </a:r>
            <a:r>
              <a:rPr lang="fr-FR" dirty="0" err="1"/>
              <a:t>eaucoup</a:t>
            </a:r>
            <a:r>
              <a:rPr lang="fr-FR" dirty="0"/>
              <a:t> d’auteurs ont souhaité mieux comprendre cet ajustement </a:t>
            </a:r>
            <a:r>
              <a:rPr lang="fr-FR" dirty="0">
                <a:sym typeface="Wingdings" panose="05000000000000000000" pitchFamily="2" charset="2"/>
              </a:rPr>
              <a:t> identification des principaux prédicteurs individuels de la réussite et de la persévérance des étudiants (</a:t>
            </a:r>
            <a:r>
              <a:rPr lang="fr-BE" dirty="0"/>
              <a:t>Dupont, De </a:t>
            </a:r>
            <a:r>
              <a:rPr lang="fr-BE" dirty="0" err="1"/>
              <a:t>Clercq</a:t>
            </a:r>
            <a:r>
              <a:rPr lang="fr-BE" dirty="0"/>
              <a:t>, &amp; Galand, 2016) </a:t>
            </a:r>
            <a:r>
              <a:rPr lang="fr-BE" dirty="0">
                <a:sym typeface="Wingdings" panose="05000000000000000000" pitchFamily="2" charset="2"/>
              </a:rPr>
              <a:t> passé scolaire, niveau socio-éco, SEP (</a:t>
            </a:r>
            <a:r>
              <a:rPr lang="fr-BE" dirty="0"/>
              <a:t>Richardson, Abraham, &amp; Bond, 2012 ; Robbins et al., 2004)</a:t>
            </a:r>
          </a:p>
          <a:p>
            <a:r>
              <a:rPr lang="fr-BE" dirty="0"/>
              <a:t>Mais ces variables de sorties n’offrent pas une compréhension fine des difficultés rencontrées par les étudiants </a:t>
            </a:r>
            <a:r>
              <a:rPr lang="fr-BE" dirty="0">
                <a:sym typeface="Wingdings" panose="05000000000000000000" pitchFamily="2" charset="2"/>
              </a:rPr>
              <a:t> variables de sorties utilisées (</a:t>
            </a:r>
            <a:r>
              <a:rPr lang="fr-FR" dirty="0"/>
              <a:t>Roland et al., 2015 ; </a:t>
            </a:r>
            <a:r>
              <a:rPr lang="fr-FR" dirty="0" err="1"/>
              <a:t>Noyens</a:t>
            </a:r>
            <a:r>
              <a:rPr lang="fr-FR" dirty="0"/>
              <a:t>, </a:t>
            </a:r>
            <a:r>
              <a:rPr lang="fr-FR" dirty="0" err="1"/>
              <a:t>Donche</a:t>
            </a:r>
            <a:r>
              <a:rPr lang="fr-FR" dirty="0"/>
              <a:t>, </a:t>
            </a:r>
            <a:r>
              <a:rPr lang="fr-FR" dirty="0" err="1"/>
              <a:t>Coertjens</a:t>
            </a:r>
            <a:r>
              <a:rPr lang="fr-FR" dirty="0"/>
              <a:t> &amp; Van </a:t>
            </a:r>
            <a:r>
              <a:rPr lang="fr-FR" dirty="0" err="1"/>
              <a:t>Petegem</a:t>
            </a:r>
            <a:r>
              <a:rPr lang="fr-FR" dirty="0"/>
              <a:t>, 2017)</a:t>
            </a:r>
          </a:p>
          <a:p>
            <a:r>
              <a:rPr lang="fr-BE" dirty="0"/>
              <a:t>Donc </a:t>
            </a:r>
            <a:r>
              <a:rPr lang="fr-BE" dirty="0" err="1"/>
              <a:t>Trautwein</a:t>
            </a:r>
            <a:r>
              <a:rPr lang="fr-BE" dirty="0"/>
              <a:t> &amp; bosse = classification des obstacles auxquels l’étudiant est confronté durant sa première année 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943BF2-DCB0-436F-BF53-D9EE406EFFB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572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/>
              <a:t>www.wooclap.com/</a:t>
            </a:r>
            <a:r>
              <a:rPr lang="fr-BE" b="1" dirty="0"/>
              <a:t>AAR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943BF2-DCB0-436F-BF53-D9EE406EFFB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8953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>
                <a:sym typeface="Wingdings" panose="05000000000000000000" pitchFamily="2" charset="2"/>
              </a:rPr>
              <a:t>identifier les difficultés des étudiants entrant à l’université </a:t>
            </a:r>
            <a:r>
              <a:rPr lang="fr-BE" dirty="0">
                <a:highlight>
                  <a:srgbClr val="FFFF00"/>
                </a:highlight>
                <a:sym typeface="Wingdings" panose="05000000000000000000" pitchFamily="2" charset="2"/>
              </a:rPr>
              <a:t>c</a:t>
            </a:r>
            <a:r>
              <a:rPr lang="fr-BE" dirty="0">
                <a:solidFill>
                  <a:srgbClr val="FF0000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onstruit comme suit à partir d’une recherche qualitative </a:t>
            </a:r>
            <a:r>
              <a:rPr lang="fr-BE" dirty="0">
                <a:solidFill>
                  <a:srgbClr val="FF0000"/>
                </a:solidFill>
                <a:sym typeface="Wingdings" panose="05000000000000000000" pitchFamily="2" charset="2"/>
              </a:rPr>
              <a:t>: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943BF2-DCB0-436F-BF53-D9EE406EFFB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10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1292 étudiants et 846 étudiants ont répondu à un questionnaire en ligne. </a:t>
            </a:r>
          </a:p>
          <a:p>
            <a:r>
              <a:rPr lang="fr-FR" dirty="0"/>
              <a:t>Ce dernier, préalablement traduit, correspondait le plus fidèlement possible à la version allemande d’origine par l’application d’une traduction inversée (Douglas et Craig, 2007). </a:t>
            </a:r>
            <a:r>
              <a:rPr lang="fr-FR" dirty="0">
                <a:sym typeface="Wingdings" panose="05000000000000000000" pitchFamily="2" charset="2"/>
              </a:rPr>
              <a:t> expliquer la </a:t>
            </a:r>
            <a:r>
              <a:rPr lang="fr-FR" dirty="0" err="1">
                <a:sym typeface="Wingdings" panose="05000000000000000000" pitchFamily="2" charset="2"/>
              </a:rPr>
              <a:t>backtranslation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voirs</a:t>
            </a:r>
            <a:r>
              <a:rPr lang="fr-FR" dirty="0">
                <a:sym typeface="Wingdings" panose="05000000000000000000" pitchFamily="2" charset="2"/>
              </a:rPr>
              <a:t> article! 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943BF2-DCB0-436F-BF53-D9EE406EFFB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933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1292 étudiants et 846 étudiants ont répondu à un questionnaire en ligne. </a:t>
            </a:r>
          </a:p>
          <a:p>
            <a:r>
              <a:rPr lang="fr-FR" dirty="0"/>
              <a:t>Ce dernier, préalablement traduit, correspondait le plus fidèlement possible à la version allemande d’origine par l’application d’une traduction inversée (Douglas et Craig, 2007). </a:t>
            </a:r>
            <a:r>
              <a:rPr lang="fr-FR" dirty="0">
                <a:sym typeface="Wingdings" panose="05000000000000000000" pitchFamily="2" charset="2"/>
              </a:rPr>
              <a:t> expliquer la </a:t>
            </a:r>
            <a:r>
              <a:rPr lang="fr-FR" dirty="0" err="1">
                <a:sym typeface="Wingdings" panose="05000000000000000000" pitchFamily="2" charset="2"/>
              </a:rPr>
              <a:t>backtranslation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voirs</a:t>
            </a:r>
            <a:r>
              <a:rPr lang="fr-FR" dirty="0">
                <a:sym typeface="Wingdings" panose="05000000000000000000" pitchFamily="2" charset="2"/>
              </a:rPr>
              <a:t> article! 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943BF2-DCB0-436F-BF53-D9EE406EFFB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592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BE" sz="1650" dirty="0"/>
              <a:t>Extraction de facteurs du maximum de vraisemblance avec rotation </a:t>
            </a:r>
            <a:r>
              <a:rPr lang="fr-BE" sz="1650" dirty="0" err="1"/>
              <a:t>oblimin</a:t>
            </a:r>
            <a:endParaRPr lang="fr-BE" sz="1650" dirty="0"/>
          </a:p>
          <a:p>
            <a:pPr marL="471488" lvl="1" indent="-214313"/>
            <a:r>
              <a:rPr lang="fr-BE" sz="1500" b="1" dirty="0"/>
              <a:t>Résultats:</a:t>
            </a:r>
          </a:p>
          <a:p>
            <a:pPr marL="942975" lvl="2" indent="-342900">
              <a:buFontTx/>
              <a:buChar char="-"/>
            </a:pPr>
            <a:r>
              <a:rPr lang="fr-BE" sz="1200" dirty="0"/>
              <a:t>Échelle de 33 items (n=1292)</a:t>
            </a:r>
          </a:p>
          <a:p>
            <a:pPr marL="942975" lvl="2" indent="-342900">
              <a:buFontTx/>
              <a:buChar char="-"/>
            </a:pPr>
            <a:r>
              <a:rPr lang="fr-BE" sz="1200" dirty="0"/>
              <a:t>Respect des postulats (KMO = .849; </a:t>
            </a:r>
            <a:r>
              <a:rPr lang="fr-BE" sz="1200" dirty="0">
                <a:solidFill>
                  <a:srgbClr val="FF0000"/>
                </a:solidFill>
              </a:rPr>
              <a:t>test de sphéricité de Bartlett significatif</a:t>
            </a:r>
            <a:r>
              <a:rPr lang="fr-BE" sz="1200" dirty="0">
                <a:solidFill>
                  <a:srgbClr val="FF0000"/>
                </a:solidFill>
                <a:sym typeface="Wingdings" panose="05000000000000000000" pitchFamily="2" charset="2"/>
              </a:rPr>
              <a:t> p</a:t>
            </a:r>
            <a:r>
              <a:rPr lang="fr-BE" sz="1200" dirty="0">
                <a:solidFill>
                  <a:srgbClr val="FF0000"/>
                </a:solidFill>
              </a:rPr>
              <a:t>&lt;.001)</a:t>
            </a:r>
          </a:p>
          <a:p>
            <a:pPr marL="942975" lvl="2" indent="-342900">
              <a:buFontTx/>
              <a:buChar char="-"/>
            </a:pPr>
            <a:r>
              <a:rPr lang="fr-BE" sz="1200" dirty="0"/>
              <a:t>Extraction de 10 facteurs </a:t>
            </a:r>
            <a:r>
              <a:rPr lang="fr-BE" sz="1200" dirty="0">
                <a:cs typeface="Times New Roman"/>
              </a:rPr>
              <a:t>→ expliquent  63.93% de la variance</a:t>
            </a:r>
          </a:p>
          <a:p>
            <a:pPr marL="942975" lvl="2" indent="-342900">
              <a:buFontTx/>
              <a:buChar char="-"/>
            </a:pPr>
            <a:r>
              <a:rPr lang="fr-BE" sz="1200" dirty="0">
                <a:cs typeface="Times New Roman"/>
              </a:rPr>
              <a:t>Saturation des items sur leurs facteurs respectifs</a:t>
            </a:r>
          </a:p>
          <a:p>
            <a:pPr marL="942975" lvl="2" indent="-342900">
              <a:buFontTx/>
              <a:buChar char="-"/>
            </a:pPr>
            <a:endParaRPr lang="fr-BE" sz="525" dirty="0">
              <a:cs typeface="Times New Roman"/>
            </a:endParaRPr>
          </a:p>
          <a:p>
            <a:pPr marL="471488" lvl="1" indent="-214313"/>
            <a:r>
              <a:rPr lang="fr-BE" sz="1500" b="1" dirty="0">
                <a:cs typeface="Times New Roman"/>
              </a:rPr>
              <a:t>Limites:</a:t>
            </a:r>
          </a:p>
          <a:p>
            <a:pPr marL="942975" lvl="2" indent="-342900">
              <a:buClr>
                <a:srgbClr val="FDA023"/>
              </a:buClr>
              <a:buFontTx/>
              <a:buChar char="-"/>
            </a:pPr>
            <a:r>
              <a:rPr lang="fr-BE" sz="1200" dirty="0">
                <a:solidFill>
                  <a:prstClr val="black">
                    <a:lumMod val="75000"/>
                    <a:lumOff val="25000"/>
                  </a:prstClr>
                </a:solidFill>
                <a:cs typeface="Times New Roman"/>
              </a:rPr>
              <a:t>Plusieurs saturations &lt;.50</a:t>
            </a:r>
          </a:p>
          <a:p>
            <a:pPr marL="942975" lvl="2" indent="-342900">
              <a:buFontTx/>
              <a:buChar char="-"/>
            </a:pPr>
            <a:r>
              <a:rPr lang="fr-BE" sz="1200" dirty="0">
                <a:cs typeface="Times New Roman"/>
              </a:rPr>
              <a:t>4 cas de saturations croisées: </a:t>
            </a:r>
          </a:p>
          <a:p>
            <a:pPr marL="1285875" lvl="3" indent="-342900">
              <a:buFontTx/>
              <a:buChar char="-"/>
            </a:pPr>
            <a:r>
              <a:rPr lang="fr-BE" sz="1050" dirty="0">
                <a:cs typeface="Times New Roman"/>
              </a:rPr>
              <a:t>« 02 - Gérer le climat relationnel » lié à pression et justification des études</a:t>
            </a:r>
          </a:p>
          <a:p>
            <a:pPr marL="1285875" lvl="3" indent="-342900">
              <a:buFontTx/>
              <a:buChar char="-"/>
            </a:pPr>
            <a:r>
              <a:rPr lang="fr-BE" sz="1050" dirty="0">
                <a:cs typeface="Times New Roman"/>
              </a:rPr>
              <a:t>« 21 - identifier mes propres intérêts et confirmer mon choix d’étude » lié à attentes personnelles</a:t>
            </a:r>
          </a:p>
          <a:p>
            <a:pPr marL="1285875" lvl="3" indent="-342900">
              <a:buFontTx/>
              <a:buChar char="-"/>
            </a:pPr>
            <a:r>
              <a:rPr lang="fr-BE" sz="1050" dirty="0">
                <a:cs typeface="Times New Roman"/>
              </a:rPr>
              <a:t>« 35 - Concilier les différents aspects de ma vie » lié à organisation du quotidien</a:t>
            </a:r>
          </a:p>
          <a:p>
            <a:pPr marL="1285875" lvl="3" indent="-342900">
              <a:buFontTx/>
              <a:buChar char="-"/>
            </a:pPr>
            <a:r>
              <a:rPr lang="fr-BE" sz="1050" dirty="0">
                <a:cs typeface="Times New Roman"/>
              </a:rPr>
              <a:t>« 36 - Acquérir une méthode scientifique » lié à activité d’études</a:t>
            </a:r>
          </a:p>
          <a:p>
            <a:pPr marL="942975" lvl="2" indent="-342900">
              <a:buFontTx/>
              <a:buChar char="-"/>
            </a:pPr>
            <a:r>
              <a:rPr lang="fr-BE" sz="1200" dirty="0"/>
              <a:t>1 Item saturant sur un facteur non conforme au modèle théorique (.40)</a:t>
            </a:r>
          </a:p>
          <a:p>
            <a:pPr marL="1285875" lvl="3" indent="-342900">
              <a:buFontTx/>
              <a:buChar char="-"/>
            </a:pPr>
            <a:r>
              <a:rPr lang="fr-BE" sz="1050" dirty="0"/>
              <a:t>« 04- suivre l’avancement du contenu… » lié à activité d’études</a:t>
            </a:r>
          </a:p>
          <a:p>
            <a:pPr marL="1285875" lvl="3" indent="-342900">
              <a:buFontTx/>
              <a:buChar char="-"/>
            </a:pPr>
            <a:endParaRPr lang="fr-BE" sz="1050" dirty="0"/>
          </a:p>
          <a:p>
            <a:pPr marL="1285875" lvl="3" indent="-342900">
              <a:buFontTx/>
              <a:buChar char="-"/>
            </a:pPr>
            <a:endParaRPr lang="fr-BE" sz="1050" dirty="0"/>
          </a:p>
          <a:p>
            <a:pPr marL="257175" lvl="1" indent="0">
              <a:buNone/>
            </a:pPr>
            <a:r>
              <a:rPr lang="fr-BE" sz="1600" dirty="0"/>
              <a:t>Extraction de facteurs du maximum de vraisemblance avec rotation </a:t>
            </a:r>
            <a:r>
              <a:rPr lang="fr-BE" sz="1600" dirty="0" err="1"/>
              <a:t>oblimin</a:t>
            </a:r>
            <a:r>
              <a:rPr lang="fr-BE" sz="1600" dirty="0"/>
              <a:t/>
            </a:r>
            <a:br>
              <a:rPr lang="fr-BE" sz="1600" dirty="0"/>
            </a:br>
            <a:endParaRPr lang="fr-BE" sz="1500" dirty="0"/>
          </a:p>
          <a:p>
            <a:pPr marL="471488" lvl="1" indent="-214313"/>
            <a:r>
              <a:rPr lang="fr-BE" sz="1500" b="1" dirty="0"/>
              <a:t>Résultats:</a:t>
            </a:r>
          </a:p>
          <a:p>
            <a:pPr marL="942975" lvl="2" indent="-342900">
              <a:buFontTx/>
              <a:buChar char="-"/>
            </a:pPr>
            <a:r>
              <a:rPr lang="fr-BE" sz="1200" dirty="0"/>
              <a:t>Échelle de 33 items (n=1292)</a:t>
            </a:r>
          </a:p>
          <a:p>
            <a:pPr marL="942975" lvl="2" indent="-342900">
              <a:buFontTx/>
              <a:buChar char="-"/>
            </a:pPr>
            <a:r>
              <a:rPr lang="fr-BE" sz="1200" dirty="0"/>
              <a:t>Respect des postulats (KMO = .848; </a:t>
            </a:r>
            <a:r>
              <a:rPr lang="fr-BE" sz="1200" dirty="0">
                <a:solidFill>
                  <a:srgbClr val="FF0000"/>
                </a:solidFill>
              </a:rPr>
              <a:t>test de sphéricité de Bartlett significatif</a:t>
            </a:r>
            <a:r>
              <a:rPr lang="fr-BE" sz="1200" dirty="0">
                <a:solidFill>
                  <a:srgbClr val="FF0000"/>
                </a:solidFill>
                <a:sym typeface="Wingdings" panose="05000000000000000000" pitchFamily="2" charset="2"/>
              </a:rPr>
              <a:t> p</a:t>
            </a:r>
            <a:r>
              <a:rPr lang="fr-BE" sz="1200" dirty="0">
                <a:solidFill>
                  <a:srgbClr val="FF0000"/>
                </a:solidFill>
              </a:rPr>
              <a:t>&lt;.001)</a:t>
            </a:r>
          </a:p>
          <a:p>
            <a:pPr marL="942975" lvl="2" indent="-342900">
              <a:buFontTx/>
              <a:buChar char="-"/>
            </a:pPr>
            <a:r>
              <a:rPr lang="fr-BE" sz="1200" dirty="0"/>
              <a:t>Extraction de 10 facteurs </a:t>
            </a:r>
            <a:r>
              <a:rPr lang="fr-BE" sz="1200" dirty="0">
                <a:cs typeface="Times New Roman"/>
              </a:rPr>
              <a:t>→ expliquent  64.67% de la variance</a:t>
            </a:r>
          </a:p>
          <a:p>
            <a:pPr marL="942975" lvl="2" indent="-342900">
              <a:buFontTx/>
              <a:buChar char="-"/>
            </a:pPr>
            <a:r>
              <a:rPr lang="fr-BE" sz="1200" dirty="0">
                <a:cs typeface="Times New Roman"/>
              </a:rPr>
              <a:t>Saturation des items sur leurs facteurs respectifs</a:t>
            </a:r>
          </a:p>
          <a:p>
            <a:pPr marL="942975" lvl="2" indent="-342900">
              <a:buFontTx/>
              <a:buChar char="-"/>
            </a:pPr>
            <a:endParaRPr lang="fr-BE" sz="525" dirty="0">
              <a:cs typeface="Times New Roman"/>
            </a:endParaRPr>
          </a:p>
          <a:p>
            <a:pPr marL="471488" lvl="1" indent="-214313"/>
            <a:r>
              <a:rPr lang="fr-BE" sz="1500" b="1" dirty="0">
                <a:cs typeface="Times New Roman"/>
              </a:rPr>
              <a:t>Limites:</a:t>
            </a:r>
          </a:p>
          <a:p>
            <a:pPr marL="942975" lvl="2" indent="-342900">
              <a:buClr>
                <a:srgbClr val="FDA023"/>
              </a:buClr>
              <a:buFontTx/>
              <a:buChar char="-"/>
            </a:pPr>
            <a:r>
              <a:rPr lang="fr-BE" sz="1200" dirty="0">
                <a:solidFill>
                  <a:prstClr val="black">
                    <a:lumMod val="75000"/>
                    <a:lumOff val="25000"/>
                  </a:prstClr>
                </a:solidFill>
                <a:cs typeface="Times New Roman"/>
              </a:rPr>
              <a:t>Plusieurs saturations &lt;.50</a:t>
            </a:r>
          </a:p>
          <a:p>
            <a:pPr marL="942975" lvl="2" indent="-342900">
              <a:buFontTx/>
              <a:buChar char="-"/>
            </a:pPr>
            <a:r>
              <a:rPr lang="fr-BE" sz="1200" dirty="0">
                <a:cs typeface="Times New Roman"/>
              </a:rPr>
              <a:t>4 cas de saturations croisées: </a:t>
            </a:r>
          </a:p>
          <a:p>
            <a:pPr marL="1285875" lvl="3" indent="-342900">
              <a:buFontTx/>
              <a:buChar char="-"/>
            </a:pPr>
            <a:r>
              <a:rPr lang="fr-BE" sz="1050" dirty="0">
                <a:cs typeface="Times New Roman"/>
              </a:rPr>
              <a:t>« 02 - Gérer le climat relationnel » lié à pression et justification des études</a:t>
            </a:r>
          </a:p>
          <a:p>
            <a:pPr marL="1285875" lvl="3" indent="-342900">
              <a:buFontTx/>
              <a:buChar char="-"/>
            </a:pPr>
            <a:r>
              <a:rPr lang="fr-BE" sz="1050" dirty="0">
                <a:cs typeface="Times New Roman"/>
              </a:rPr>
              <a:t>« 21 - identifier mes propres intérêts et confirmer mon choix d’étude » lié à attentes personnelles</a:t>
            </a:r>
          </a:p>
          <a:p>
            <a:pPr marL="1285875" lvl="3" indent="-342900">
              <a:buFontTx/>
              <a:buChar char="-"/>
            </a:pPr>
            <a:r>
              <a:rPr lang="fr-BE" sz="1050" dirty="0">
                <a:cs typeface="Times New Roman"/>
              </a:rPr>
              <a:t>« 32 - Avoir des contacts avec les autres étudiants » lié à relations sociales étudiants</a:t>
            </a:r>
          </a:p>
          <a:p>
            <a:pPr marL="1285875" lvl="3" indent="-342900">
              <a:buFontTx/>
              <a:buChar char="-"/>
            </a:pPr>
            <a:r>
              <a:rPr lang="fr-BE" sz="1050" dirty="0">
                <a:cs typeface="Times New Roman"/>
              </a:rPr>
              <a:t>« 35 - Concilier les différents aspects de ma vie » lié à organisation du quotidien</a:t>
            </a:r>
          </a:p>
          <a:p>
            <a:pPr marL="1285875" lvl="3" indent="-342900">
              <a:buFontTx/>
              <a:buChar char="-"/>
            </a:pPr>
            <a:endParaRPr lang="fr-BE" sz="1050" dirty="0">
              <a:cs typeface="Times New Roman"/>
            </a:endParaRPr>
          </a:p>
          <a:p>
            <a:pPr marL="942975" lvl="2" indent="-342900">
              <a:buFontTx/>
              <a:buChar char="-"/>
            </a:pPr>
            <a:r>
              <a:rPr lang="fr-BE" sz="1200" dirty="0"/>
              <a:t>1 Item saturant sur un facteur non conforme au modèle théorique (.40)</a:t>
            </a:r>
          </a:p>
          <a:p>
            <a:pPr marL="1285875" lvl="3" indent="-342900">
              <a:buFontTx/>
              <a:buChar char="-"/>
            </a:pPr>
            <a:r>
              <a:rPr lang="fr-BE" sz="1050" dirty="0"/>
              <a:t>« 04- suivre l’avancement du contenu… » lié à activité d’études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943BF2-DCB0-436F-BF53-D9EE406EFFB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057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457200"/>
            <a:r>
              <a:rPr lang="fr-BE" sz="2300" b="1" dirty="0"/>
              <a:t>Confirmation de la structure interne du modèle</a:t>
            </a:r>
          </a:p>
          <a:p>
            <a:pPr marL="914400" lvl="1" indent="-457200">
              <a:buFontTx/>
              <a:buChar char="-"/>
            </a:pPr>
            <a:r>
              <a:rPr lang="fr-BE" sz="2100" dirty="0"/>
              <a:t>Logiciel AMOS 20(n=1292)</a:t>
            </a:r>
          </a:p>
          <a:p>
            <a:pPr marL="914400" lvl="1" indent="-457200">
              <a:buFontTx/>
              <a:buChar char="-"/>
            </a:pPr>
            <a:r>
              <a:rPr lang="fr-BE" sz="2100" dirty="0"/>
              <a:t>Imputation multiple des données manquantes</a:t>
            </a:r>
          </a:p>
          <a:p>
            <a:pPr marL="914400" lvl="1" indent="-457200">
              <a:buFontTx/>
              <a:buChar char="-"/>
            </a:pPr>
            <a:endParaRPr lang="fr-BE" sz="2100" dirty="0"/>
          </a:p>
          <a:p>
            <a:pPr marL="914400" lvl="1" indent="-457200">
              <a:buFontTx/>
              <a:buChar char="-"/>
            </a:pPr>
            <a:r>
              <a:rPr lang="fr-BE" sz="2100" dirty="0"/>
              <a:t>3 modèles : 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fr-BE" sz="1750" dirty="0"/>
              <a:t>Modèle théorique global (4 facteurs) 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fr-BE" sz="1750" dirty="0"/>
              <a:t>Modèle théorique détaillé (10 facteurs) 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fr-BE" sz="1750" dirty="0"/>
              <a:t>Modèle obtenu au moyen de l’AFE (10 facteurs)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fr-BE" sz="1750" dirty="0"/>
              <a:t>Réplication de la structure factorielle obtenue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943BF2-DCB0-436F-BF53-D9EE406EFFB2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8919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342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0498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910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6930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6567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7624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4822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58103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95731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909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65316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795346"/>
            <a:ext cx="9905999" cy="39958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56921" y="6118059"/>
            <a:ext cx="2743200" cy="365125"/>
          </a:xfrm>
        </p:spPr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1411" y="6118058"/>
            <a:ext cx="6239309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6321" y="6118057"/>
            <a:ext cx="771089" cy="365125"/>
          </a:xfrm>
        </p:spPr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9135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- Section 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E44E50E-366C-4775-A398-76BDE250E2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456921" y="6118057"/>
            <a:ext cx="2743200" cy="365125"/>
          </a:xfrm>
        </p:spPr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D0E729-DDD2-41A6-8DDB-E026FA2AC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1411" y="6118056"/>
            <a:ext cx="6239309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D23D763-6737-4A05-AA84-032482136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6321" y="6118055"/>
            <a:ext cx="771089" cy="365125"/>
          </a:xfrm>
        </p:spPr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42628A66-7D71-4A8A-8098-5E51308437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795346"/>
            <a:ext cx="9905999" cy="3995855"/>
          </a:xfrm>
        </p:spPr>
        <p:txBody>
          <a:bodyPr>
            <a:noAutofit/>
          </a:bodyPr>
          <a:lstStyle>
            <a:lvl1pPr marL="0" indent="0">
              <a:buFontTx/>
              <a:buNone/>
              <a:defRPr cap="all" baseline="0">
                <a:latin typeface="+mj-lt"/>
              </a:defRPr>
            </a:lvl1pPr>
            <a:lvl2pPr marL="457200" indent="0">
              <a:buFontTx/>
              <a:buNone/>
              <a:defRPr cap="all" baseline="0">
                <a:latin typeface="+mj-lt"/>
              </a:defRPr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003356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8822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866783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554413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1901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488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907993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54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1795346"/>
            <a:ext cx="9905999" cy="39958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8927C-3EA8-4A4F-A830-7B0615A8DD6E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6CB27-19E5-4188-8F64-8216EB57C9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2593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76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  <p:sldLayoutId id="2147483969" r:id="rId12"/>
    <p:sldLayoutId id="2147483970" r:id="rId13"/>
    <p:sldLayoutId id="2147483971" r:id="rId14"/>
    <p:sldLayoutId id="2147483972" r:id="rId15"/>
    <p:sldLayoutId id="2147483973" r:id="rId16"/>
    <p:sldLayoutId id="2147483974" r:id="rId17"/>
    <p:sldLayoutId id="2147483975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6DF35B52-A305-41CB-91D5-FB9B9D45C5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Les écueils de la transition universitaire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51C9A4B2-737D-451A-A024-2A58A4520A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Validation en contexte francophone du questionnaire des obstacles académiques</a:t>
            </a:r>
          </a:p>
          <a:p>
            <a:endParaRPr lang="fr-FR" dirty="0"/>
          </a:p>
          <a:p>
            <a:endParaRPr lang="en-GB" dirty="0"/>
          </a:p>
        </p:txBody>
      </p:sp>
      <p:sp>
        <p:nvSpPr>
          <p:cNvPr id="6" name="ZoneTexte 14">
            <a:extLst>
              <a:ext uri="{FF2B5EF4-FFF2-40B4-BE49-F238E27FC236}">
                <a16:creationId xmlns:a16="http://schemas.microsoft.com/office/drawing/2014/main" xmlns="" id="{C49D8C65-7B71-4369-9FBD-6E07104102E3}"/>
              </a:ext>
            </a:extLst>
          </p:cNvPr>
          <p:cNvSpPr txBox="1"/>
          <p:nvPr/>
        </p:nvSpPr>
        <p:spPr>
          <a:xfrm>
            <a:off x="3210966" y="6083225"/>
            <a:ext cx="5611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Florence Van Meenen, Mikaël De </a:t>
            </a:r>
            <a:r>
              <a:rPr lang="fr-BE" dirty="0" err="1"/>
              <a:t>Clercq</a:t>
            </a:r>
            <a:r>
              <a:rPr lang="fr-BE" dirty="0"/>
              <a:t> &amp; </a:t>
            </a:r>
            <a:r>
              <a:rPr lang="fr-BE" dirty="0" err="1"/>
              <a:t>Mariane</a:t>
            </a:r>
            <a:r>
              <a:rPr lang="fr-BE" dirty="0"/>
              <a:t> Frenay </a:t>
            </a:r>
            <a:endParaRPr lang="fr-FR" dirty="0"/>
          </a:p>
        </p:txBody>
      </p:sp>
      <p:pic>
        <p:nvPicPr>
          <p:cNvPr id="10" name="Picture 9" descr="A picture containing sky, object, laptop, computer&#10;&#10;Description generated with high confidence">
            <a:extLst>
              <a:ext uri="{FF2B5EF4-FFF2-40B4-BE49-F238E27FC236}">
                <a16:creationId xmlns:a16="http://schemas.microsoft.com/office/drawing/2014/main" xmlns="" id="{EE80D57A-E1ED-44A3-9EF2-A48BCE43FD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450" y="451360"/>
            <a:ext cx="2539682" cy="406349"/>
          </a:xfrm>
          <a:prstGeom prst="rect">
            <a:avLst/>
          </a:prstGeom>
        </p:spPr>
      </p:pic>
      <p:sp>
        <p:nvSpPr>
          <p:cNvPr id="7" name="ZoneTexte 14">
            <a:extLst>
              <a:ext uri="{FF2B5EF4-FFF2-40B4-BE49-F238E27FC236}">
                <a16:creationId xmlns:a16="http://schemas.microsoft.com/office/drawing/2014/main" xmlns="" id="{5CE443FF-1695-49CD-B2A0-2CBB1F148E4F}"/>
              </a:ext>
            </a:extLst>
          </p:cNvPr>
          <p:cNvSpPr txBox="1"/>
          <p:nvPr/>
        </p:nvSpPr>
        <p:spPr>
          <a:xfrm>
            <a:off x="8067527" y="5052119"/>
            <a:ext cx="3875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ADMEE, 9 Janvier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357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015C3C37-2C88-43B8-AB45-2C62FEEC6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 </a:t>
            </a:r>
            <a:r>
              <a:rPr lang="en-GB" dirty="0" err="1"/>
              <a:t>Méthode</a:t>
            </a:r>
            <a:r>
              <a:rPr lang="en-GB" dirty="0"/>
              <a:t> (2/2)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2CD6F8A-E99F-4902-B87B-6530225522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fr-BE" dirty="0"/>
              <a:t>Validité de la structure factorielle </a:t>
            </a:r>
          </a:p>
          <a:p>
            <a:pPr marL="742950" lvl="1" indent="-285750"/>
            <a:r>
              <a:rPr lang="fr-BE" dirty="0"/>
              <a:t>Analyse factorielle exploratoire (T1/T2)</a:t>
            </a:r>
          </a:p>
          <a:p>
            <a:pPr marL="742950" lvl="1" indent="-285750"/>
            <a:r>
              <a:rPr lang="fr-BE" dirty="0"/>
              <a:t>Analyse factorielle confirmatoire (T1/T2)</a:t>
            </a:r>
          </a:p>
          <a:p>
            <a:pPr marL="285750" indent="-285750"/>
            <a:r>
              <a:rPr lang="fr-BE" dirty="0"/>
              <a:t>Cohérence interne des dimensions du questionnaire : alphas de Cronbach (T1/T2)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62E034C-C5AC-4873-BBE7-5612E7005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635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13EC4A2-0329-4559-913F-8D4BC3A57C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4400" b="1" dirty="0"/>
              <a:t>3. Résultats </a:t>
            </a:r>
          </a:p>
          <a:p>
            <a:pPr lvl="1"/>
            <a:r>
              <a:rPr lang="fr-BE" sz="3200" dirty="0"/>
              <a:t>3.1. Analyses factorielles exploratoires</a:t>
            </a:r>
          </a:p>
          <a:p>
            <a:pPr lvl="1"/>
            <a:r>
              <a:rPr lang="fr-BE" sz="3200" dirty="0"/>
              <a:t>3.2. Analyses factorielles confirmatoires</a:t>
            </a:r>
          </a:p>
          <a:p>
            <a:pPr lvl="1"/>
            <a:r>
              <a:rPr lang="fr-BE" sz="3200" dirty="0"/>
              <a:t>3.3. Alphas de Cronbach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F265BD9-D9D6-4FCB-9003-42C987DAC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60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xmlns="" id="{635FFAB2-54E1-4316-9B1F-52F1B01115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85326"/>
              </p:ext>
            </p:extLst>
          </p:nvPr>
        </p:nvGraphicFramePr>
        <p:xfrm>
          <a:off x="1295400" y="1771650"/>
          <a:ext cx="9772650" cy="4133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6325">
                  <a:extLst>
                    <a:ext uri="{9D8B030D-6E8A-4147-A177-3AD203B41FA5}">
                      <a16:colId xmlns:a16="http://schemas.microsoft.com/office/drawing/2014/main" xmlns="" val="3406086224"/>
                    </a:ext>
                  </a:extLst>
                </a:gridCol>
                <a:gridCol w="4886325">
                  <a:extLst>
                    <a:ext uri="{9D8B030D-6E8A-4147-A177-3AD203B41FA5}">
                      <a16:colId xmlns:a16="http://schemas.microsoft.com/office/drawing/2014/main" xmlns="" val="1009276498"/>
                    </a:ext>
                  </a:extLst>
                </a:gridCol>
              </a:tblGrid>
              <a:tr h="598920">
                <a:tc>
                  <a:txBody>
                    <a:bodyPr/>
                    <a:lstStyle/>
                    <a:p>
                      <a:pPr algn="ctr"/>
                      <a:r>
                        <a:rPr lang="fr-BE" sz="2000" dirty="0"/>
                        <a:t>AFE (T1)</a:t>
                      </a:r>
                      <a:endParaRPr lang="fr-FR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dirty="0"/>
                        <a:t>AFE (T2)</a:t>
                      </a:r>
                      <a:endParaRPr lang="fr-F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70423654"/>
                  </a:ext>
                </a:extLst>
              </a:tr>
              <a:tr h="353493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BE" dirty="0"/>
                        <a:t>Maximum de vraisemblance (rotation </a:t>
                      </a:r>
                      <a:r>
                        <a:rPr lang="fr-BE" dirty="0" err="1"/>
                        <a:t>oblimin</a:t>
                      </a:r>
                      <a:r>
                        <a:rPr lang="fr-BE" dirty="0"/>
                        <a:t>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BE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BE" dirty="0"/>
                        <a:t>33 items (n= 1292)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BE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BE" dirty="0"/>
                        <a:t>Respect des postulats (KMO = .849; </a:t>
                      </a:r>
                      <a:r>
                        <a:rPr lang="fr-BE" dirty="0">
                          <a:latin typeface="+mn-lt"/>
                        </a:rPr>
                        <a:t>test de sphéricité de Bartlett → p&lt;.001)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BE" dirty="0">
                        <a:latin typeface="+mn-lt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BE" dirty="0">
                          <a:latin typeface="+mn-lt"/>
                        </a:rPr>
                        <a:t>10 facteurs → 63.93% de la variance</a:t>
                      </a:r>
                      <a:endParaRPr lang="fr-F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BE" dirty="0"/>
                        <a:t>Maximum de vraisemblance (rotation </a:t>
                      </a:r>
                      <a:r>
                        <a:rPr lang="fr-BE" dirty="0" err="1"/>
                        <a:t>oblimin</a:t>
                      </a:r>
                      <a:r>
                        <a:rPr lang="fr-BE" dirty="0"/>
                        <a:t>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BE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BE" dirty="0"/>
                        <a:t>33 items (n= 846)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BE" dirty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BE" dirty="0"/>
                        <a:t>Respect des postulats (KMO = .848; </a:t>
                      </a:r>
                      <a:r>
                        <a:rPr lang="fr-BE" dirty="0">
                          <a:latin typeface="+mn-lt"/>
                        </a:rPr>
                        <a:t>test de sphéricité de Bartlett → p&lt;.001)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FR" dirty="0">
                        <a:latin typeface="+mn-lt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BE" dirty="0">
                          <a:latin typeface="+mn-lt"/>
                        </a:rPr>
                        <a:t>10 facteurs → 64.67% de la variance</a:t>
                      </a:r>
                      <a:endParaRPr lang="fr-FR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54408347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13457E41-E26A-4263-B26A-60E996921B0A}"/>
              </a:ext>
            </a:extLst>
          </p:cNvPr>
          <p:cNvSpPr txBox="1"/>
          <p:nvPr/>
        </p:nvSpPr>
        <p:spPr>
          <a:xfrm>
            <a:off x="2416352" y="4732421"/>
            <a:ext cx="7658076" cy="1077218"/>
          </a:xfrm>
          <a:prstGeom prst="rect">
            <a:avLst/>
          </a:prstGeom>
          <a:solidFill>
            <a:srgbClr val="C9D8EB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600" dirty="0"/>
              <a:t>10 facteurs partiellement différents comparativement au modèle </a:t>
            </a:r>
            <a:r>
              <a:rPr lang="fr-BE" sz="1600" dirty="0" smtClean="0"/>
              <a:t>théorique (</a:t>
            </a:r>
            <a:r>
              <a:rPr lang="fr-BE" sz="1600" dirty="0" err="1"/>
              <a:t>Trautwein</a:t>
            </a:r>
            <a:r>
              <a:rPr lang="fr-BE" sz="1600" dirty="0"/>
              <a:t> &amp; Bosse, 2017) </a:t>
            </a:r>
            <a:r>
              <a:rPr lang="fr-BE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→</a:t>
            </a:r>
            <a:r>
              <a:rPr lang="fr-BE" sz="1600" dirty="0">
                <a:sym typeface="Wingdings" panose="05000000000000000000" pitchFamily="2" charset="2"/>
              </a:rPr>
              <a:t> division de la sous-dimension « relations sociales » et rassemblement des sous-dimensions </a:t>
            </a:r>
            <a:r>
              <a:rPr lang="fr-FR" sz="1600" dirty="0">
                <a:solidFill>
                  <a:schemeClr val="dk1"/>
                </a:solidFill>
                <a:sym typeface="Wingdings" panose="05000000000000000000" pitchFamily="2" charset="2"/>
              </a:rPr>
              <a:t>« c</a:t>
            </a:r>
            <a:r>
              <a:rPr lang="fr-FR" sz="1600" dirty="0">
                <a:solidFill>
                  <a:schemeClr val="dk1"/>
                </a:solidFill>
              </a:rPr>
              <a:t>onditions d’études et d’examens » et « règles formelles liées aux études » au sein des obstacles </a:t>
            </a:r>
            <a:r>
              <a:rPr lang="fr-FR" sz="1600" dirty="0" smtClean="0">
                <a:solidFill>
                  <a:schemeClr val="dk1"/>
                </a:solidFill>
              </a:rPr>
              <a:t>organisationnels</a:t>
            </a:r>
            <a:endParaRPr lang="fr-FR" sz="16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DFAE0B5C-75F7-4850-92A4-9ED037238F57}"/>
              </a:ext>
            </a:extLst>
          </p:cNvPr>
          <p:cNvSpPr txBox="1"/>
          <p:nvPr/>
        </p:nvSpPr>
        <p:spPr>
          <a:xfrm>
            <a:off x="4221068" y="5979698"/>
            <a:ext cx="7712264" cy="37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fr-BE" dirty="0">
                <a:sym typeface="Wingdings" panose="05000000000000000000" pitchFamily="2" charset="2"/>
              </a:rPr>
              <a:t> structure identique</a:t>
            </a:r>
            <a:endParaRPr lang="fr-F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2C549FAB-8375-4446-9338-81F480557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/>
              <a:t>3.1. Analyses factorielles exploratoires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E68E50FA-9467-4ACC-B206-003465841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05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C96F1F0D-E003-410D-B076-7339B58E6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/>
              <a:t>3.2. Analyses factorielles confirmatoires (1/3)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68B4AE8-7398-4E2B-86AC-7FA05B50BD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fr-BE" dirty="0"/>
              <a:t>Confirmation de la structure interne du modèle obtenu (AMOS 20)</a:t>
            </a:r>
          </a:p>
          <a:p>
            <a:r>
              <a:rPr lang="fr-BE" dirty="0"/>
              <a:t> 3 modèles (T1/T2) : </a:t>
            </a:r>
          </a:p>
          <a:p>
            <a:pPr marL="742950" lvl="1" indent="-285750"/>
            <a:r>
              <a:rPr lang="fr-BE" dirty="0"/>
              <a:t>Modèle théorique global (4 dimensions) </a:t>
            </a:r>
          </a:p>
          <a:p>
            <a:pPr marL="742950" lvl="1" indent="-285750"/>
            <a:r>
              <a:rPr lang="fr-BE" dirty="0"/>
              <a:t>Modèle théorique détaillé (10 dimensions) </a:t>
            </a:r>
          </a:p>
          <a:p>
            <a:pPr marL="742950" lvl="1" indent="-285750"/>
            <a:r>
              <a:rPr lang="fr-BE" dirty="0"/>
              <a:t>Modèle obtenu au moyen de l’AFE </a:t>
            </a:r>
          </a:p>
          <a:p>
            <a:pPr marL="285750" indent="-285750"/>
            <a:endParaRPr lang="fr-BE" dirty="0"/>
          </a:p>
          <a:p>
            <a:endParaRPr lang="fr-FR" dirty="0"/>
          </a:p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C9E5ACD-ADA2-4C3D-93B9-DC0F13880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272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Ellipse 3"/>
          <p:cNvSpPr/>
          <p:nvPr/>
        </p:nvSpPr>
        <p:spPr>
          <a:xfrm>
            <a:off x="2207623" y="1423852"/>
            <a:ext cx="1763486" cy="6270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1524000" y="3744686"/>
            <a:ext cx="1763486" cy="62701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Ellipse 5"/>
          <p:cNvSpPr/>
          <p:nvPr/>
        </p:nvSpPr>
        <p:spPr>
          <a:xfrm>
            <a:off x="7794171" y="1354184"/>
            <a:ext cx="1763486" cy="62701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Ellipse 6"/>
          <p:cNvSpPr/>
          <p:nvPr/>
        </p:nvSpPr>
        <p:spPr>
          <a:xfrm>
            <a:off x="6731726" y="3766459"/>
            <a:ext cx="1763486" cy="627017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ZoneTexte 8"/>
          <p:cNvSpPr txBox="1"/>
          <p:nvPr/>
        </p:nvSpPr>
        <p:spPr>
          <a:xfrm>
            <a:off x="2333899" y="1458172"/>
            <a:ext cx="1576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b="1" dirty="0"/>
              <a:t>Obstacles liés au contenu</a:t>
            </a:r>
          </a:p>
        </p:txBody>
      </p:sp>
      <p:sp>
        <p:nvSpPr>
          <p:cNvPr id="10" name="Rectangle 9"/>
          <p:cNvSpPr/>
          <p:nvPr/>
        </p:nvSpPr>
        <p:spPr>
          <a:xfrm>
            <a:off x="3331029" y="2899955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Rectangle 11"/>
          <p:cNvSpPr/>
          <p:nvPr/>
        </p:nvSpPr>
        <p:spPr>
          <a:xfrm>
            <a:off x="2316480" y="2904308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Rectangle 12"/>
          <p:cNvSpPr/>
          <p:nvPr/>
        </p:nvSpPr>
        <p:spPr>
          <a:xfrm>
            <a:off x="1802674" y="2899953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Rectangle 15"/>
          <p:cNvSpPr/>
          <p:nvPr/>
        </p:nvSpPr>
        <p:spPr>
          <a:xfrm>
            <a:off x="1295400" y="2887021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Rectangle 17"/>
          <p:cNvSpPr/>
          <p:nvPr/>
        </p:nvSpPr>
        <p:spPr>
          <a:xfrm>
            <a:off x="3849189" y="290866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Rectangle 18"/>
          <p:cNvSpPr/>
          <p:nvPr/>
        </p:nvSpPr>
        <p:spPr>
          <a:xfrm>
            <a:off x="4367349" y="2917373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Rectangle 19"/>
          <p:cNvSpPr/>
          <p:nvPr/>
        </p:nvSpPr>
        <p:spPr>
          <a:xfrm>
            <a:off x="4872447" y="2913018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2" name="Connecteur droit avec flèche 21"/>
          <p:cNvCxnSpPr>
            <a:stCxn id="4" idx="2"/>
            <a:endCxn id="16" idx="0"/>
          </p:cNvCxnSpPr>
          <p:nvPr/>
        </p:nvCxnSpPr>
        <p:spPr>
          <a:xfrm flipH="1">
            <a:off x="1504406" y="1737361"/>
            <a:ext cx="703217" cy="11496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>
            <a:endCxn id="13" idx="0"/>
          </p:cNvCxnSpPr>
          <p:nvPr/>
        </p:nvCxnSpPr>
        <p:spPr>
          <a:xfrm flipH="1">
            <a:off x="2011680" y="2024743"/>
            <a:ext cx="600891" cy="8752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>
            <a:endCxn id="12" idx="0"/>
          </p:cNvCxnSpPr>
          <p:nvPr/>
        </p:nvCxnSpPr>
        <p:spPr>
          <a:xfrm flipH="1">
            <a:off x="2525486" y="2037806"/>
            <a:ext cx="269965" cy="8665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endCxn id="10" idx="0"/>
          </p:cNvCxnSpPr>
          <p:nvPr/>
        </p:nvCxnSpPr>
        <p:spPr>
          <a:xfrm>
            <a:off x="3422469" y="2050869"/>
            <a:ext cx="117566" cy="8490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>
            <a:endCxn id="18" idx="0"/>
          </p:cNvCxnSpPr>
          <p:nvPr/>
        </p:nvCxnSpPr>
        <p:spPr>
          <a:xfrm>
            <a:off x="3579223" y="2011680"/>
            <a:ext cx="478972" cy="896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>
            <a:endCxn id="19" idx="0"/>
          </p:cNvCxnSpPr>
          <p:nvPr/>
        </p:nvCxnSpPr>
        <p:spPr>
          <a:xfrm>
            <a:off x="3814354" y="1894114"/>
            <a:ext cx="762001" cy="10232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>
            <a:stCxn id="4" idx="6"/>
            <a:endCxn id="20" idx="0"/>
          </p:cNvCxnSpPr>
          <p:nvPr/>
        </p:nvCxnSpPr>
        <p:spPr>
          <a:xfrm>
            <a:off x="3971109" y="1737361"/>
            <a:ext cx="1110344" cy="11756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1344006" y="2883746"/>
            <a:ext cx="3004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04</a:t>
            </a:r>
          </a:p>
        </p:txBody>
      </p:sp>
      <p:sp>
        <p:nvSpPr>
          <p:cNvPr id="45" name="Rectangle 44"/>
          <p:cNvSpPr/>
          <p:nvPr/>
        </p:nvSpPr>
        <p:spPr>
          <a:xfrm>
            <a:off x="5377545" y="290866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6" name="Rectangle 45"/>
          <p:cNvSpPr/>
          <p:nvPr/>
        </p:nvSpPr>
        <p:spPr>
          <a:xfrm>
            <a:off x="5913121" y="290866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7" name="Rectangle 46"/>
          <p:cNvSpPr/>
          <p:nvPr/>
        </p:nvSpPr>
        <p:spPr>
          <a:xfrm>
            <a:off x="6435636" y="290866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8" name="Rectangle 47"/>
          <p:cNvSpPr/>
          <p:nvPr/>
        </p:nvSpPr>
        <p:spPr>
          <a:xfrm>
            <a:off x="6971212" y="2908663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9" name="Rectangle 48"/>
          <p:cNvSpPr/>
          <p:nvPr/>
        </p:nvSpPr>
        <p:spPr>
          <a:xfrm>
            <a:off x="7506790" y="2908663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0" name="Rectangle 49"/>
          <p:cNvSpPr/>
          <p:nvPr/>
        </p:nvSpPr>
        <p:spPr>
          <a:xfrm>
            <a:off x="8042367" y="2908663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1" name="Rectangle 50"/>
          <p:cNvSpPr/>
          <p:nvPr/>
        </p:nvSpPr>
        <p:spPr>
          <a:xfrm>
            <a:off x="8564881" y="290866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2" name="Rectangle 51"/>
          <p:cNvSpPr/>
          <p:nvPr/>
        </p:nvSpPr>
        <p:spPr>
          <a:xfrm>
            <a:off x="9087396" y="290866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3" name="Rectangle 52"/>
          <p:cNvSpPr/>
          <p:nvPr/>
        </p:nvSpPr>
        <p:spPr>
          <a:xfrm>
            <a:off x="9609910" y="290866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4" name="Rectangle 53"/>
          <p:cNvSpPr/>
          <p:nvPr/>
        </p:nvSpPr>
        <p:spPr>
          <a:xfrm>
            <a:off x="10132425" y="2908663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9" name="Rectangle 58"/>
          <p:cNvSpPr/>
          <p:nvPr/>
        </p:nvSpPr>
        <p:spPr>
          <a:xfrm>
            <a:off x="11685089" y="290866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61" name="Connecteur droit avec flèche 60"/>
          <p:cNvCxnSpPr>
            <a:stCxn id="6" idx="2"/>
            <a:endCxn id="45" idx="0"/>
          </p:cNvCxnSpPr>
          <p:nvPr/>
        </p:nvCxnSpPr>
        <p:spPr>
          <a:xfrm flipH="1">
            <a:off x="5586551" y="1667693"/>
            <a:ext cx="2207620" cy="12409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>
            <a:endCxn id="46" idx="0"/>
          </p:cNvCxnSpPr>
          <p:nvPr/>
        </p:nvCxnSpPr>
        <p:spPr>
          <a:xfrm flipH="1">
            <a:off x="6122127" y="1763486"/>
            <a:ext cx="1741713" cy="11451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Connecteur droit avec flèche 65"/>
          <p:cNvCxnSpPr>
            <a:endCxn id="47" idx="0"/>
          </p:cNvCxnSpPr>
          <p:nvPr/>
        </p:nvCxnSpPr>
        <p:spPr>
          <a:xfrm flipH="1">
            <a:off x="6644642" y="1854926"/>
            <a:ext cx="1297575" cy="10537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cteur droit avec flèche 67"/>
          <p:cNvCxnSpPr>
            <a:stCxn id="6" idx="3"/>
            <a:endCxn id="48" idx="0"/>
          </p:cNvCxnSpPr>
          <p:nvPr/>
        </p:nvCxnSpPr>
        <p:spPr>
          <a:xfrm flipH="1">
            <a:off x="7180218" y="1889377"/>
            <a:ext cx="872210" cy="10192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Connecteur droit avec flèche 69"/>
          <p:cNvCxnSpPr>
            <a:endCxn id="49" idx="0"/>
          </p:cNvCxnSpPr>
          <p:nvPr/>
        </p:nvCxnSpPr>
        <p:spPr>
          <a:xfrm flipH="1">
            <a:off x="7715796" y="1946366"/>
            <a:ext cx="487678" cy="9622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Connecteur droit avec flèche 71"/>
          <p:cNvCxnSpPr>
            <a:endCxn id="50" idx="0"/>
          </p:cNvCxnSpPr>
          <p:nvPr/>
        </p:nvCxnSpPr>
        <p:spPr>
          <a:xfrm flipH="1">
            <a:off x="8251373" y="1972491"/>
            <a:ext cx="148044" cy="9361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Connecteur droit avec flèche 73"/>
          <p:cNvCxnSpPr>
            <a:stCxn id="6" idx="4"/>
            <a:endCxn id="51" idx="0"/>
          </p:cNvCxnSpPr>
          <p:nvPr/>
        </p:nvCxnSpPr>
        <p:spPr>
          <a:xfrm>
            <a:off x="8675914" y="1981201"/>
            <a:ext cx="97973" cy="9274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Connecteur droit avec flèche 75"/>
          <p:cNvCxnSpPr>
            <a:endCxn id="52" idx="0"/>
          </p:cNvCxnSpPr>
          <p:nvPr/>
        </p:nvCxnSpPr>
        <p:spPr>
          <a:xfrm>
            <a:off x="8934994" y="1959429"/>
            <a:ext cx="361408" cy="9492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Connecteur droit avec flèche 77"/>
          <p:cNvCxnSpPr>
            <a:endCxn id="53" idx="0"/>
          </p:cNvCxnSpPr>
          <p:nvPr/>
        </p:nvCxnSpPr>
        <p:spPr>
          <a:xfrm>
            <a:off x="9222377" y="1920240"/>
            <a:ext cx="596539" cy="9884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avec flèche 79"/>
          <p:cNvCxnSpPr>
            <a:endCxn id="54" idx="0"/>
          </p:cNvCxnSpPr>
          <p:nvPr/>
        </p:nvCxnSpPr>
        <p:spPr>
          <a:xfrm>
            <a:off x="9418320" y="1841863"/>
            <a:ext cx="923111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Connecteur droit avec flèche 87"/>
          <p:cNvCxnSpPr>
            <a:stCxn id="126" idx="3"/>
            <a:endCxn id="59" idx="0"/>
          </p:cNvCxnSpPr>
          <p:nvPr/>
        </p:nvCxnSpPr>
        <p:spPr>
          <a:xfrm>
            <a:off x="9483635" y="1656113"/>
            <a:ext cx="2410460" cy="12525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291737" y="5582193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4" name="Rectangle 103"/>
          <p:cNvSpPr/>
          <p:nvPr/>
        </p:nvSpPr>
        <p:spPr>
          <a:xfrm>
            <a:off x="775062" y="5595257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5" name="Rectangle 104"/>
          <p:cNvSpPr/>
          <p:nvPr/>
        </p:nvSpPr>
        <p:spPr>
          <a:xfrm>
            <a:off x="1271451" y="5582193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8" name="Rectangle 107"/>
          <p:cNvSpPr/>
          <p:nvPr/>
        </p:nvSpPr>
        <p:spPr>
          <a:xfrm>
            <a:off x="5129348" y="5586547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9" name="Rectangle 108"/>
          <p:cNvSpPr/>
          <p:nvPr/>
        </p:nvSpPr>
        <p:spPr>
          <a:xfrm>
            <a:off x="4667794" y="5595257"/>
            <a:ext cx="418012" cy="29173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0" name="Rectangle 109"/>
          <p:cNvSpPr/>
          <p:nvPr/>
        </p:nvSpPr>
        <p:spPr>
          <a:xfrm>
            <a:off x="4193177" y="5590902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1" name="Rectangle 110"/>
          <p:cNvSpPr/>
          <p:nvPr/>
        </p:nvSpPr>
        <p:spPr>
          <a:xfrm>
            <a:off x="3705497" y="5586547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2" name="Rectangle 111"/>
          <p:cNvSpPr/>
          <p:nvPr/>
        </p:nvSpPr>
        <p:spPr>
          <a:xfrm>
            <a:off x="3230880" y="5595256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3" name="Rectangle 112"/>
          <p:cNvSpPr/>
          <p:nvPr/>
        </p:nvSpPr>
        <p:spPr>
          <a:xfrm>
            <a:off x="2743200" y="5577839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4" name="Rectangle 113"/>
          <p:cNvSpPr/>
          <p:nvPr/>
        </p:nvSpPr>
        <p:spPr>
          <a:xfrm>
            <a:off x="2255519" y="5573485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5" name="Rectangle 114"/>
          <p:cNvSpPr/>
          <p:nvPr/>
        </p:nvSpPr>
        <p:spPr>
          <a:xfrm>
            <a:off x="1767840" y="558219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1" name="Rectangle 120"/>
          <p:cNvSpPr/>
          <p:nvPr/>
        </p:nvSpPr>
        <p:spPr>
          <a:xfrm>
            <a:off x="8042365" y="5586548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2" name="Rectangle 121"/>
          <p:cNvSpPr/>
          <p:nvPr/>
        </p:nvSpPr>
        <p:spPr>
          <a:xfrm>
            <a:off x="7580811" y="5595256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3" name="Rectangle 122"/>
          <p:cNvSpPr/>
          <p:nvPr/>
        </p:nvSpPr>
        <p:spPr>
          <a:xfrm>
            <a:off x="7093131" y="5590902"/>
            <a:ext cx="418011" cy="31350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4" name="Rectangle 123"/>
          <p:cNvSpPr/>
          <p:nvPr/>
        </p:nvSpPr>
        <p:spPr>
          <a:xfrm>
            <a:off x="6592388" y="5586548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5" name="ZoneTexte 124"/>
          <p:cNvSpPr txBox="1"/>
          <p:nvPr/>
        </p:nvSpPr>
        <p:spPr>
          <a:xfrm>
            <a:off x="1828800" y="196211"/>
            <a:ext cx="7511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endParaRPr lang="fr-CH" b="1" dirty="0"/>
          </a:p>
        </p:txBody>
      </p:sp>
      <p:sp>
        <p:nvSpPr>
          <p:cNvPr id="126" name="ZoneTexte 125"/>
          <p:cNvSpPr txBox="1"/>
          <p:nvPr/>
        </p:nvSpPr>
        <p:spPr>
          <a:xfrm>
            <a:off x="7959635" y="1394503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b="1" dirty="0"/>
              <a:t>Obstacles personnels</a:t>
            </a:r>
          </a:p>
        </p:txBody>
      </p:sp>
      <p:sp>
        <p:nvSpPr>
          <p:cNvPr id="127" name="ZoneTexte 126"/>
          <p:cNvSpPr txBox="1"/>
          <p:nvPr/>
        </p:nvSpPr>
        <p:spPr>
          <a:xfrm>
            <a:off x="1870165" y="3796584"/>
            <a:ext cx="1188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b="1" dirty="0"/>
              <a:t>Obstacles sociaux </a:t>
            </a:r>
          </a:p>
        </p:txBody>
      </p:sp>
      <p:sp>
        <p:nvSpPr>
          <p:cNvPr id="128" name="ZoneTexte 127"/>
          <p:cNvSpPr txBox="1"/>
          <p:nvPr/>
        </p:nvSpPr>
        <p:spPr>
          <a:xfrm>
            <a:off x="6827519" y="3800586"/>
            <a:ext cx="1550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b="1" dirty="0"/>
              <a:t>Obstacles organisationnels</a:t>
            </a:r>
          </a:p>
        </p:txBody>
      </p:sp>
      <p:cxnSp>
        <p:nvCxnSpPr>
          <p:cNvPr id="130" name="Connecteur droit avec flèche 129"/>
          <p:cNvCxnSpPr>
            <a:stCxn id="5" idx="2"/>
            <a:endCxn id="103" idx="0"/>
          </p:cNvCxnSpPr>
          <p:nvPr/>
        </p:nvCxnSpPr>
        <p:spPr>
          <a:xfrm flipH="1">
            <a:off x="500743" y="4058195"/>
            <a:ext cx="1023257" cy="15239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Connecteur droit avec flèche 131"/>
          <p:cNvCxnSpPr>
            <a:cxnSpLocks/>
            <a:endCxn id="104" idx="0"/>
          </p:cNvCxnSpPr>
          <p:nvPr/>
        </p:nvCxnSpPr>
        <p:spPr>
          <a:xfrm flipH="1">
            <a:off x="984068" y="4219303"/>
            <a:ext cx="648789" cy="13759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Connecteur droit avec flèche 133"/>
          <p:cNvCxnSpPr>
            <a:stCxn id="5" idx="3"/>
            <a:endCxn id="105" idx="0"/>
          </p:cNvCxnSpPr>
          <p:nvPr/>
        </p:nvCxnSpPr>
        <p:spPr>
          <a:xfrm flipH="1">
            <a:off x="1480457" y="4279879"/>
            <a:ext cx="301800" cy="1302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Connecteur droit avec flèche 139"/>
          <p:cNvCxnSpPr>
            <a:endCxn id="115" idx="0"/>
          </p:cNvCxnSpPr>
          <p:nvPr/>
        </p:nvCxnSpPr>
        <p:spPr>
          <a:xfrm>
            <a:off x="1933303" y="4323806"/>
            <a:ext cx="43543" cy="1258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Connecteur droit avec flèche 141"/>
          <p:cNvCxnSpPr>
            <a:endCxn id="114" idx="0"/>
          </p:cNvCxnSpPr>
          <p:nvPr/>
        </p:nvCxnSpPr>
        <p:spPr>
          <a:xfrm>
            <a:off x="2181497" y="4376057"/>
            <a:ext cx="283028" cy="11974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Connecteur droit avec flèche 143"/>
          <p:cNvCxnSpPr>
            <a:stCxn id="5" idx="4"/>
            <a:endCxn id="113" idx="0"/>
          </p:cNvCxnSpPr>
          <p:nvPr/>
        </p:nvCxnSpPr>
        <p:spPr>
          <a:xfrm>
            <a:off x="2405743" y="4371703"/>
            <a:ext cx="546463" cy="1206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Connecteur droit avec flèche 145"/>
          <p:cNvCxnSpPr>
            <a:endCxn id="112" idx="0"/>
          </p:cNvCxnSpPr>
          <p:nvPr/>
        </p:nvCxnSpPr>
        <p:spPr>
          <a:xfrm>
            <a:off x="2651760" y="4376057"/>
            <a:ext cx="788126" cy="12191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Connecteur droit avec flèche 147"/>
          <p:cNvCxnSpPr>
            <a:endCxn id="111" idx="0"/>
          </p:cNvCxnSpPr>
          <p:nvPr/>
        </p:nvCxnSpPr>
        <p:spPr>
          <a:xfrm>
            <a:off x="2886891" y="4336869"/>
            <a:ext cx="1027612" cy="12496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0" name="Connecteur droit avec flèche 149"/>
          <p:cNvCxnSpPr>
            <a:stCxn id="5" idx="5"/>
            <a:endCxn id="110" idx="0"/>
          </p:cNvCxnSpPr>
          <p:nvPr/>
        </p:nvCxnSpPr>
        <p:spPr>
          <a:xfrm>
            <a:off x="3029229" y="4279879"/>
            <a:ext cx="1372954" cy="13110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2" name="Connecteur droit avec flèche 151"/>
          <p:cNvCxnSpPr/>
          <p:nvPr/>
        </p:nvCxnSpPr>
        <p:spPr>
          <a:xfrm>
            <a:off x="3200400" y="4219303"/>
            <a:ext cx="1676400" cy="13759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Connecteur droit avec flèche 153"/>
          <p:cNvCxnSpPr>
            <a:stCxn id="5" idx="6"/>
            <a:endCxn id="108" idx="0"/>
          </p:cNvCxnSpPr>
          <p:nvPr/>
        </p:nvCxnSpPr>
        <p:spPr>
          <a:xfrm>
            <a:off x="3287486" y="4058195"/>
            <a:ext cx="2050868" cy="15283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Connecteur droit avec flèche 170"/>
          <p:cNvCxnSpPr>
            <a:endCxn id="124" idx="0"/>
          </p:cNvCxnSpPr>
          <p:nvPr/>
        </p:nvCxnSpPr>
        <p:spPr>
          <a:xfrm flipH="1">
            <a:off x="6801394" y="4376057"/>
            <a:ext cx="343989" cy="12104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avec flèche 172"/>
          <p:cNvCxnSpPr>
            <a:endCxn id="123" idx="0"/>
          </p:cNvCxnSpPr>
          <p:nvPr/>
        </p:nvCxnSpPr>
        <p:spPr>
          <a:xfrm flipH="1">
            <a:off x="7302137" y="4389120"/>
            <a:ext cx="52252" cy="12017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avec flèche 174"/>
          <p:cNvCxnSpPr>
            <a:stCxn id="7" idx="4"/>
            <a:endCxn id="122" idx="0"/>
          </p:cNvCxnSpPr>
          <p:nvPr/>
        </p:nvCxnSpPr>
        <p:spPr>
          <a:xfrm>
            <a:off x="7613469" y="4393476"/>
            <a:ext cx="176348" cy="12017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Connecteur droit avec flèche 176"/>
          <p:cNvCxnSpPr>
            <a:endCxn id="121" idx="0"/>
          </p:cNvCxnSpPr>
          <p:nvPr/>
        </p:nvCxnSpPr>
        <p:spPr>
          <a:xfrm>
            <a:off x="7876903" y="4402183"/>
            <a:ext cx="374468" cy="11843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ZoneTexte 183"/>
          <p:cNvSpPr txBox="1"/>
          <p:nvPr/>
        </p:nvSpPr>
        <p:spPr>
          <a:xfrm>
            <a:off x="1854927" y="2899955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13</a:t>
            </a:r>
          </a:p>
        </p:txBody>
      </p:sp>
      <p:sp>
        <p:nvSpPr>
          <p:cNvPr id="189" name="ZoneTexte 188"/>
          <p:cNvSpPr txBox="1"/>
          <p:nvPr/>
        </p:nvSpPr>
        <p:spPr>
          <a:xfrm>
            <a:off x="2457994" y="2873829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25</a:t>
            </a:r>
          </a:p>
        </p:txBody>
      </p:sp>
      <p:sp>
        <p:nvSpPr>
          <p:cNvPr id="191" name="ZoneTexte 190"/>
          <p:cNvSpPr txBox="1"/>
          <p:nvPr/>
        </p:nvSpPr>
        <p:spPr>
          <a:xfrm>
            <a:off x="3383280" y="2913017"/>
            <a:ext cx="391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36</a:t>
            </a:r>
          </a:p>
        </p:txBody>
      </p:sp>
      <p:sp>
        <p:nvSpPr>
          <p:cNvPr id="192" name="ZoneTexte 191"/>
          <p:cNvSpPr txBox="1"/>
          <p:nvPr/>
        </p:nvSpPr>
        <p:spPr>
          <a:xfrm>
            <a:off x="3931920" y="2886891"/>
            <a:ext cx="326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16</a:t>
            </a:r>
          </a:p>
        </p:txBody>
      </p:sp>
      <p:sp>
        <p:nvSpPr>
          <p:cNvPr id="193" name="ZoneTexte 192"/>
          <p:cNvSpPr txBox="1"/>
          <p:nvPr/>
        </p:nvSpPr>
        <p:spPr>
          <a:xfrm>
            <a:off x="4441371" y="2886891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21</a:t>
            </a:r>
          </a:p>
        </p:txBody>
      </p:sp>
      <p:sp>
        <p:nvSpPr>
          <p:cNvPr id="194" name="ZoneTexte 193"/>
          <p:cNvSpPr txBox="1"/>
          <p:nvPr/>
        </p:nvSpPr>
        <p:spPr>
          <a:xfrm>
            <a:off x="4950823" y="2886891"/>
            <a:ext cx="326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31</a:t>
            </a:r>
          </a:p>
        </p:txBody>
      </p:sp>
      <p:sp>
        <p:nvSpPr>
          <p:cNvPr id="195" name="ZoneTexte 194"/>
          <p:cNvSpPr txBox="1"/>
          <p:nvPr/>
        </p:nvSpPr>
        <p:spPr>
          <a:xfrm>
            <a:off x="5499462" y="2873829"/>
            <a:ext cx="326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10</a:t>
            </a:r>
          </a:p>
        </p:txBody>
      </p:sp>
      <p:sp>
        <p:nvSpPr>
          <p:cNvPr id="196" name="ZoneTexte 195"/>
          <p:cNvSpPr txBox="1"/>
          <p:nvPr/>
        </p:nvSpPr>
        <p:spPr>
          <a:xfrm>
            <a:off x="6035040" y="2899954"/>
            <a:ext cx="391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17</a:t>
            </a:r>
          </a:p>
        </p:txBody>
      </p:sp>
      <p:sp>
        <p:nvSpPr>
          <p:cNvPr id="197" name="ZoneTexte 196"/>
          <p:cNvSpPr txBox="1"/>
          <p:nvPr/>
        </p:nvSpPr>
        <p:spPr>
          <a:xfrm>
            <a:off x="6531429" y="2886891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22</a:t>
            </a:r>
          </a:p>
        </p:txBody>
      </p:sp>
      <p:sp>
        <p:nvSpPr>
          <p:cNvPr id="198" name="ZoneTexte 197"/>
          <p:cNvSpPr txBox="1"/>
          <p:nvPr/>
        </p:nvSpPr>
        <p:spPr>
          <a:xfrm>
            <a:off x="7067006" y="2886891"/>
            <a:ext cx="3918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33</a:t>
            </a:r>
          </a:p>
        </p:txBody>
      </p:sp>
      <p:sp>
        <p:nvSpPr>
          <p:cNvPr id="199" name="ZoneTexte 198"/>
          <p:cNvSpPr txBox="1"/>
          <p:nvPr/>
        </p:nvSpPr>
        <p:spPr>
          <a:xfrm>
            <a:off x="7602583" y="2899954"/>
            <a:ext cx="326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03</a:t>
            </a:r>
          </a:p>
        </p:txBody>
      </p:sp>
      <p:sp>
        <p:nvSpPr>
          <p:cNvPr id="200" name="ZoneTexte 199"/>
          <p:cNvSpPr txBox="1"/>
          <p:nvPr/>
        </p:nvSpPr>
        <p:spPr>
          <a:xfrm>
            <a:off x="8125097" y="2886891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09</a:t>
            </a:r>
          </a:p>
        </p:txBody>
      </p:sp>
      <p:sp>
        <p:nvSpPr>
          <p:cNvPr id="201" name="ZoneTexte 200"/>
          <p:cNvSpPr txBox="1"/>
          <p:nvPr/>
        </p:nvSpPr>
        <p:spPr>
          <a:xfrm>
            <a:off x="8660674" y="2873829"/>
            <a:ext cx="3396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35</a:t>
            </a:r>
          </a:p>
        </p:txBody>
      </p:sp>
      <p:sp>
        <p:nvSpPr>
          <p:cNvPr id="202" name="ZoneTexte 201"/>
          <p:cNvSpPr txBox="1"/>
          <p:nvPr/>
        </p:nvSpPr>
        <p:spPr>
          <a:xfrm>
            <a:off x="9170126" y="2886891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07</a:t>
            </a:r>
          </a:p>
        </p:txBody>
      </p:sp>
      <p:sp>
        <p:nvSpPr>
          <p:cNvPr id="203" name="ZoneTexte 202"/>
          <p:cNvSpPr txBox="1"/>
          <p:nvPr/>
        </p:nvSpPr>
        <p:spPr>
          <a:xfrm>
            <a:off x="9666514" y="2899954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15</a:t>
            </a:r>
          </a:p>
        </p:txBody>
      </p:sp>
      <p:sp>
        <p:nvSpPr>
          <p:cNvPr id="204" name="ZoneTexte 203"/>
          <p:cNvSpPr txBox="1"/>
          <p:nvPr/>
        </p:nvSpPr>
        <p:spPr>
          <a:xfrm>
            <a:off x="10228217" y="2886891"/>
            <a:ext cx="326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20</a:t>
            </a:r>
          </a:p>
        </p:txBody>
      </p:sp>
      <p:sp>
        <p:nvSpPr>
          <p:cNvPr id="207" name="ZoneTexte 206"/>
          <p:cNvSpPr txBox="1"/>
          <p:nvPr/>
        </p:nvSpPr>
        <p:spPr>
          <a:xfrm>
            <a:off x="11759111" y="2886891"/>
            <a:ext cx="3439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39</a:t>
            </a:r>
          </a:p>
        </p:txBody>
      </p:sp>
      <p:sp>
        <p:nvSpPr>
          <p:cNvPr id="208" name="ZoneTexte 207"/>
          <p:cNvSpPr txBox="1"/>
          <p:nvPr/>
        </p:nvSpPr>
        <p:spPr>
          <a:xfrm>
            <a:off x="365760" y="5564777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27</a:t>
            </a:r>
          </a:p>
        </p:txBody>
      </p:sp>
      <p:sp>
        <p:nvSpPr>
          <p:cNvPr id="209" name="ZoneTexte 208"/>
          <p:cNvSpPr txBox="1"/>
          <p:nvPr/>
        </p:nvSpPr>
        <p:spPr>
          <a:xfrm>
            <a:off x="862149" y="5564777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40</a:t>
            </a:r>
          </a:p>
        </p:txBody>
      </p:sp>
      <p:sp>
        <p:nvSpPr>
          <p:cNvPr id="210" name="ZoneTexte 209"/>
          <p:cNvSpPr txBox="1"/>
          <p:nvPr/>
        </p:nvSpPr>
        <p:spPr>
          <a:xfrm>
            <a:off x="1319349" y="5551714"/>
            <a:ext cx="3788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23</a:t>
            </a:r>
          </a:p>
        </p:txBody>
      </p:sp>
      <p:sp>
        <p:nvSpPr>
          <p:cNvPr id="211" name="ZoneTexte 210"/>
          <p:cNvSpPr txBox="1"/>
          <p:nvPr/>
        </p:nvSpPr>
        <p:spPr>
          <a:xfrm>
            <a:off x="1815737" y="5564777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38</a:t>
            </a:r>
          </a:p>
        </p:txBody>
      </p:sp>
      <p:sp>
        <p:nvSpPr>
          <p:cNvPr id="212" name="ZoneTexte 211"/>
          <p:cNvSpPr txBox="1"/>
          <p:nvPr/>
        </p:nvSpPr>
        <p:spPr>
          <a:xfrm>
            <a:off x="2364377" y="5538651"/>
            <a:ext cx="391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18</a:t>
            </a:r>
          </a:p>
        </p:txBody>
      </p:sp>
      <p:sp>
        <p:nvSpPr>
          <p:cNvPr id="213" name="ZoneTexte 212"/>
          <p:cNvSpPr txBox="1"/>
          <p:nvPr/>
        </p:nvSpPr>
        <p:spPr>
          <a:xfrm>
            <a:off x="2821577" y="5538651"/>
            <a:ext cx="326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32</a:t>
            </a:r>
          </a:p>
        </p:txBody>
      </p:sp>
      <p:sp>
        <p:nvSpPr>
          <p:cNvPr id="214" name="ZoneTexte 213"/>
          <p:cNvSpPr txBox="1"/>
          <p:nvPr/>
        </p:nvSpPr>
        <p:spPr>
          <a:xfrm>
            <a:off x="3344091" y="5564777"/>
            <a:ext cx="326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41</a:t>
            </a:r>
          </a:p>
        </p:txBody>
      </p:sp>
      <p:sp>
        <p:nvSpPr>
          <p:cNvPr id="215" name="ZoneTexte 214"/>
          <p:cNvSpPr txBox="1"/>
          <p:nvPr/>
        </p:nvSpPr>
        <p:spPr>
          <a:xfrm>
            <a:off x="3762103" y="5564777"/>
            <a:ext cx="3788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42</a:t>
            </a:r>
          </a:p>
        </p:txBody>
      </p:sp>
      <p:sp>
        <p:nvSpPr>
          <p:cNvPr id="216" name="ZoneTexte 215"/>
          <p:cNvSpPr txBox="1"/>
          <p:nvPr/>
        </p:nvSpPr>
        <p:spPr>
          <a:xfrm>
            <a:off x="4258491" y="5590903"/>
            <a:ext cx="326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02</a:t>
            </a:r>
          </a:p>
        </p:txBody>
      </p:sp>
      <p:sp>
        <p:nvSpPr>
          <p:cNvPr id="217" name="ZoneTexte 216"/>
          <p:cNvSpPr txBox="1"/>
          <p:nvPr/>
        </p:nvSpPr>
        <p:spPr>
          <a:xfrm>
            <a:off x="4754879" y="5584370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05</a:t>
            </a:r>
          </a:p>
        </p:txBody>
      </p:sp>
      <p:sp>
        <p:nvSpPr>
          <p:cNvPr id="218" name="ZoneTexte 217"/>
          <p:cNvSpPr txBox="1"/>
          <p:nvPr/>
        </p:nvSpPr>
        <p:spPr>
          <a:xfrm>
            <a:off x="5164940" y="5590901"/>
            <a:ext cx="326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12</a:t>
            </a:r>
          </a:p>
        </p:txBody>
      </p:sp>
      <p:sp>
        <p:nvSpPr>
          <p:cNvPr id="221" name="ZoneTexte 220"/>
          <p:cNvSpPr txBox="1"/>
          <p:nvPr/>
        </p:nvSpPr>
        <p:spPr>
          <a:xfrm>
            <a:off x="6688183" y="5564777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24</a:t>
            </a:r>
          </a:p>
        </p:txBody>
      </p:sp>
      <p:sp>
        <p:nvSpPr>
          <p:cNvPr id="222" name="ZoneTexte 221"/>
          <p:cNvSpPr txBox="1"/>
          <p:nvPr/>
        </p:nvSpPr>
        <p:spPr>
          <a:xfrm>
            <a:off x="7184571" y="5551714"/>
            <a:ext cx="3526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30</a:t>
            </a:r>
          </a:p>
        </p:txBody>
      </p:sp>
      <p:sp>
        <p:nvSpPr>
          <p:cNvPr id="223" name="ZoneTexte 222"/>
          <p:cNvSpPr txBox="1"/>
          <p:nvPr/>
        </p:nvSpPr>
        <p:spPr>
          <a:xfrm>
            <a:off x="7641771" y="5551714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34</a:t>
            </a:r>
          </a:p>
        </p:txBody>
      </p:sp>
      <p:sp>
        <p:nvSpPr>
          <p:cNvPr id="224" name="ZoneTexte 223"/>
          <p:cNvSpPr txBox="1"/>
          <p:nvPr/>
        </p:nvSpPr>
        <p:spPr>
          <a:xfrm>
            <a:off x="8125097" y="5564777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01</a:t>
            </a:r>
          </a:p>
        </p:txBody>
      </p:sp>
      <p:sp>
        <p:nvSpPr>
          <p:cNvPr id="117" name="ZoneTexte 116">
            <a:extLst>
              <a:ext uri="{FF2B5EF4-FFF2-40B4-BE49-F238E27FC236}">
                <a16:creationId xmlns:a16="http://schemas.microsoft.com/office/drawing/2014/main" xmlns="" id="{15D63C67-B89C-4894-9119-D492715E371C}"/>
              </a:ext>
            </a:extLst>
          </p:cNvPr>
          <p:cNvSpPr txBox="1"/>
          <p:nvPr/>
        </p:nvSpPr>
        <p:spPr>
          <a:xfrm>
            <a:off x="1828800" y="470263"/>
            <a:ext cx="7511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fr-CH" dirty="0"/>
              <a:t> </a:t>
            </a:r>
            <a:r>
              <a:rPr lang="fr-CH" b="1" dirty="0"/>
              <a:t>Modèle 1</a:t>
            </a:r>
          </a:p>
        </p:txBody>
      </p:sp>
    </p:spTree>
    <p:extLst>
      <p:ext uri="{BB962C8B-B14F-4D97-AF65-F5344CB8AC3E}">
        <p14:creationId xmlns:p14="http://schemas.microsoft.com/office/powerpoint/2010/main" val="65174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Ellipse 4"/>
          <p:cNvSpPr/>
          <p:nvPr/>
        </p:nvSpPr>
        <p:spPr>
          <a:xfrm>
            <a:off x="1142380" y="1889168"/>
            <a:ext cx="1763486" cy="62701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Rectangle 9"/>
          <p:cNvSpPr/>
          <p:nvPr/>
        </p:nvSpPr>
        <p:spPr>
          <a:xfrm>
            <a:off x="3331029" y="2899955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Rectangle 11"/>
          <p:cNvSpPr/>
          <p:nvPr/>
        </p:nvSpPr>
        <p:spPr>
          <a:xfrm>
            <a:off x="2316480" y="2904308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Rectangle 12"/>
          <p:cNvSpPr/>
          <p:nvPr/>
        </p:nvSpPr>
        <p:spPr>
          <a:xfrm>
            <a:off x="1802674" y="2899953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Rectangle 15"/>
          <p:cNvSpPr/>
          <p:nvPr/>
        </p:nvSpPr>
        <p:spPr>
          <a:xfrm>
            <a:off x="300444" y="2899953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Rectangle 17"/>
          <p:cNvSpPr/>
          <p:nvPr/>
        </p:nvSpPr>
        <p:spPr>
          <a:xfrm>
            <a:off x="3849189" y="290866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Rectangle 18"/>
          <p:cNvSpPr/>
          <p:nvPr/>
        </p:nvSpPr>
        <p:spPr>
          <a:xfrm>
            <a:off x="4367349" y="2917373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Rectangle 19"/>
          <p:cNvSpPr/>
          <p:nvPr/>
        </p:nvSpPr>
        <p:spPr>
          <a:xfrm>
            <a:off x="4872447" y="2913018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3" name="ZoneTexte 42"/>
          <p:cNvSpPr txBox="1"/>
          <p:nvPr/>
        </p:nvSpPr>
        <p:spPr>
          <a:xfrm>
            <a:off x="378823" y="2913017"/>
            <a:ext cx="3004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04</a:t>
            </a:r>
          </a:p>
        </p:txBody>
      </p:sp>
      <p:sp>
        <p:nvSpPr>
          <p:cNvPr id="45" name="Rectangle 44"/>
          <p:cNvSpPr/>
          <p:nvPr/>
        </p:nvSpPr>
        <p:spPr>
          <a:xfrm>
            <a:off x="5377545" y="290866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6" name="Rectangle 45"/>
          <p:cNvSpPr/>
          <p:nvPr/>
        </p:nvSpPr>
        <p:spPr>
          <a:xfrm>
            <a:off x="5913121" y="290866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7" name="Rectangle 46"/>
          <p:cNvSpPr/>
          <p:nvPr/>
        </p:nvSpPr>
        <p:spPr>
          <a:xfrm>
            <a:off x="6435636" y="290866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8" name="Rectangle 47"/>
          <p:cNvSpPr/>
          <p:nvPr/>
        </p:nvSpPr>
        <p:spPr>
          <a:xfrm>
            <a:off x="6971212" y="2908663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9" name="Rectangle 48"/>
          <p:cNvSpPr/>
          <p:nvPr/>
        </p:nvSpPr>
        <p:spPr>
          <a:xfrm>
            <a:off x="7506790" y="2908663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0" name="Rectangle 49"/>
          <p:cNvSpPr/>
          <p:nvPr/>
        </p:nvSpPr>
        <p:spPr>
          <a:xfrm>
            <a:off x="8042367" y="2908663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1" name="Rectangle 50"/>
          <p:cNvSpPr/>
          <p:nvPr/>
        </p:nvSpPr>
        <p:spPr>
          <a:xfrm>
            <a:off x="8564881" y="290866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2" name="Rectangle 51"/>
          <p:cNvSpPr/>
          <p:nvPr/>
        </p:nvSpPr>
        <p:spPr>
          <a:xfrm>
            <a:off x="9087396" y="290866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3" name="Rectangle 52"/>
          <p:cNvSpPr/>
          <p:nvPr/>
        </p:nvSpPr>
        <p:spPr>
          <a:xfrm>
            <a:off x="9609910" y="290866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4" name="Rectangle 53"/>
          <p:cNvSpPr/>
          <p:nvPr/>
        </p:nvSpPr>
        <p:spPr>
          <a:xfrm>
            <a:off x="10132425" y="2908663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9" name="Rectangle 58"/>
          <p:cNvSpPr/>
          <p:nvPr/>
        </p:nvSpPr>
        <p:spPr>
          <a:xfrm>
            <a:off x="11697789" y="290866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3" name="Rectangle 102"/>
          <p:cNvSpPr/>
          <p:nvPr/>
        </p:nvSpPr>
        <p:spPr>
          <a:xfrm>
            <a:off x="291737" y="5582193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4" name="Rectangle 103"/>
          <p:cNvSpPr/>
          <p:nvPr/>
        </p:nvSpPr>
        <p:spPr>
          <a:xfrm>
            <a:off x="775062" y="5595257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5" name="Rectangle 104"/>
          <p:cNvSpPr/>
          <p:nvPr/>
        </p:nvSpPr>
        <p:spPr>
          <a:xfrm>
            <a:off x="1271451" y="5582193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8" name="Rectangle 107"/>
          <p:cNvSpPr/>
          <p:nvPr/>
        </p:nvSpPr>
        <p:spPr>
          <a:xfrm>
            <a:off x="5129348" y="5586547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9" name="Rectangle 108"/>
          <p:cNvSpPr/>
          <p:nvPr/>
        </p:nvSpPr>
        <p:spPr>
          <a:xfrm>
            <a:off x="4667794" y="5595257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0" name="Rectangle 109"/>
          <p:cNvSpPr/>
          <p:nvPr/>
        </p:nvSpPr>
        <p:spPr>
          <a:xfrm>
            <a:off x="4193177" y="5590902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1" name="Rectangle 110"/>
          <p:cNvSpPr/>
          <p:nvPr/>
        </p:nvSpPr>
        <p:spPr>
          <a:xfrm>
            <a:off x="3705497" y="5586547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2" name="Rectangle 111"/>
          <p:cNvSpPr/>
          <p:nvPr/>
        </p:nvSpPr>
        <p:spPr>
          <a:xfrm>
            <a:off x="3230880" y="5595256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3" name="Rectangle 112"/>
          <p:cNvSpPr/>
          <p:nvPr/>
        </p:nvSpPr>
        <p:spPr>
          <a:xfrm>
            <a:off x="2743200" y="5577839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4" name="Rectangle 113"/>
          <p:cNvSpPr/>
          <p:nvPr/>
        </p:nvSpPr>
        <p:spPr>
          <a:xfrm>
            <a:off x="2255519" y="5573485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5" name="Rectangle 114"/>
          <p:cNvSpPr/>
          <p:nvPr/>
        </p:nvSpPr>
        <p:spPr>
          <a:xfrm>
            <a:off x="1767840" y="558219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1" name="Rectangle 120"/>
          <p:cNvSpPr/>
          <p:nvPr/>
        </p:nvSpPr>
        <p:spPr>
          <a:xfrm>
            <a:off x="8042365" y="5586548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2" name="Rectangle 121"/>
          <p:cNvSpPr/>
          <p:nvPr/>
        </p:nvSpPr>
        <p:spPr>
          <a:xfrm>
            <a:off x="7580811" y="5595256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3" name="Rectangle 122"/>
          <p:cNvSpPr/>
          <p:nvPr/>
        </p:nvSpPr>
        <p:spPr>
          <a:xfrm>
            <a:off x="7093131" y="5590902"/>
            <a:ext cx="418011" cy="31350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4" name="Rectangle 123"/>
          <p:cNvSpPr/>
          <p:nvPr/>
        </p:nvSpPr>
        <p:spPr>
          <a:xfrm>
            <a:off x="6592388" y="5586548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4" name="ZoneTexte 183"/>
          <p:cNvSpPr txBox="1"/>
          <p:nvPr/>
        </p:nvSpPr>
        <p:spPr>
          <a:xfrm>
            <a:off x="1854927" y="2899955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13</a:t>
            </a:r>
          </a:p>
        </p:txBody>
      </p:sp>
      <p:sp>
        <p:nvSpPr>
          <p:cNvPr id="189" name="ZoneTexte 188"/>
          <p:cNvSpPr txBox="1"/>
          <p:nvPr/>
        </p:nvSpPr>
        <p:spPr>
          <a:xfrm>
            <a:off x="2416629" y="2886892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25</a:t>
            </a:r>
          </a:p>
        </p:txBody>
      </p:sp>
      <p:sp>
        <p:nvSpPr>
          <p:cNvPr id="191" name="ZoneTexte 190"/>
          <p:cNvSpPr txBox="1"/>
          <p:nvPr/>
        </p:nvSpPr>
        <p:spPr>
          <a:xfrm>
            <a:off x="3383280" y="2913017"/>
            <a:ext cx="391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36</a:t>
            </a:r>
          </a:p>
        </p:txBody>
      </p:sp>
      <p:sp>
        <p:nvSpPr>
          <p:cNvPr id="192" name="ZoneTexte 191"/>
          <p:cNvSpPr txBox="1"/>
          <p:nvPr/>
        </p:nvSpPr>
        <p:spPr>
          <a:xfrm>
            <a:off x="3931920" y="2886891"/>
            <a:ext cx="326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16</a:t>
            </a:r>
          </a:p>
        </p:txBody>
      </p:sp>
      <p:sp>
        <p:nvSpPr>
          <p:cNvPr id="193" name="ZoneTexte 192"/>
          <p:cNvSpPr txBox="1"/>
          <p:nvPr/>
        </p:nvSpPr>
        <p:spPr>
          <a:xfrm>
            <a:off x="4441371" y="2886891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21</a:t>
            </a:r>
          </a:p>
        </p:txBody>
      </p:sp>
      <p:sp>
        <p:nvSpPr>
          <p:cNvPr id="194" name="ZoneTexte 193"/>
          <p:cNvSpPr txBox="1"/>
          <p:nvPr/>
        </p:nvSpPr>
        <p:spPr>
          <a:xfrm>
            <a:off x="4950823" y="2886891"/>
            <a:ext cx="326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31</a:t>
            </a:r>
          </a:p>
        </p:txBody>
      </p:sp>
      <p:sp>
        <p:nvSpPr>
          <p:cNvPr id="195" name="ZoneTexte 194"/>
          <p:cNvSpPr txBox="1"/>
          <p:nvPr/>
        </p:nvSpPr>
        <p:spPr>
          <a:xfrm>
            <a:off x="5499462" y="2873829"/>
            <a:ext cx="326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10</a:t>
            </a:r>
          </a:p>
        </p:txBody>
      </p:sp>
      <p:sp>
        <p:nvSpPr>
          <p:cNvPr id="196" name="ZoneTexte 195"/>
          <p:cNvSpPr txBox="1"/>
          <p:nvPr/>
        </p:nvSpPr>
        <p:spPr>
          <a:xfrm>
            <a:off x="6035040" y="2899954"/>
            <a:ext cx="391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17</a:t>
            </a:r>
          </a:p>
        </p:txBody>
      </p:sp>
      <p:sp>
        <p:nvSpPr>
          <p:cNvPr id="197" name="ZoneTexte 196"/>
          <p:cNvSpPr txBox="1"/>
          <p:nvPr/>
        </p:nvSpPr>
        <p:spPr>
          <a:xfrm>
            <a:off x="6531429" y="2886891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22</a:t>
            </a:r>
          </a:p>
        </p:txBody>
      </p:sp>
      <p:sp>
        <p:nvSpPr>
          <p:cNvPr id="198" name="ZoneTexte 197"/>
          <p:cNvSpPr txBox="1"/>
          <p:nvPr/>
        </p:nvSpPr>
        <p:spPr>
          <a:xfrm>
            <a:off x="7067006" y="2886891"/>
            <a:ext cx="3918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33</a:t>
            </a:r>
          </a:p>
        </p:txBody>
      </p:sp>
      <p:sp>
        <p:nvSpPr>
          <p:cNvPr id="199" name="ZoneTexte 198"/>
          <p:cNvSpPr txBox="1"/>
          <p:nvPr/>
        </p:nvSpPr>
        <p:spPr>
          <a:xfrm>
            <a:off x="7602583" y="2899954"/>
            <a:ext cx="326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03</a:t>
            </a:r>
          </a:p>
        </p:txBody>
      </p:sp>
      <p:sp>
        <p:nvSpPr>
          <p:cNvPr id="200" name="ZoneTexte 199"/>
          <p:cNvSpPr txBox="1"/>
          <p:nvPr/>
        </p:nvSpPr>
        <p:spPr>
          <a:xfrm>
            <a:off x="8125097" y="2886891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09</a:t>
            </a:r>
          </a:p>
        </p:txBody>
      </p:sp>
      <p:sp>
        <p:nvSpPr>
          <p:cNvPr id="201" name="ZoneTexte 200"/>
          <p:cNvSpPr txBox="1"/>
          <p:nvPr/>
        </p:nvSpPr>
        <p:spPr>
          <a:xfrm>
            <a:off x="8660674" y="2873829"/>
            <a:ext cx="3396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35</a:t>
            </a:r>
          </a:p>
        </p:txBody>
      </p:sp>
      <p:sp>
        <p:nvSpPr>
          <p:cNvPr id="202" name="ZoneTexte 201"/>
          <p:cNvSpPr txBox="1"/>
          <p:nvPr/>
        </p:nvSpPr>
        <p:spPr>
          <a:xfrm>
            <a:off x="9170126" y="2886891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07</a:t>
            </a:r>
          </a:p>
        </p:txBody>
      </p:sp>
      <p:sp>
        <p:nvSpPr>
          <p:cNvPr id="203" name="ZoneTexte 202"/>
          <p:cNvSpPr txBox="1"/>
          <p:nvPr/>
        </p:nvSpPr>
        <p:spPr>
          <a:xfrm>
            <a:off x="9666514" y="2899954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15</a:t>
            </a:r>
          </a:p>
        </p:txBody>
      </p:sp>
      <p:sp>
        <p:nvSpPr>
          <p:cNvPr id="204" name="ZoneTexte 203"/>
          <p:cNvSpPr txBox="1"/>
          <p:nvPr/>
        </p:nvSpPr>
        <p:spPr>
          <a:xfrm>
            <a:off x="10228217" y="2886891"/>
            <a:ext cx="326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20</a:t>
            </a:r>
          </a:p>
        </p:txBody>
      </p:sp>
      <p:sp>
        <p:nvSpPr>
          <p:cNvPr id="207" name="ZoneTexte 206"/>
          <p:cNvSpPr txBox="1"/>
          <p:nvPr/>
        </p:nvSpPr>
        <p:spPr>
          <a:xfrm>
            <a:off x="11771811" y="2886891"/>
            <a:ext cx="3439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39</a:t>
            </a:r>
          </a:p>
        </p:txBody>
      </p:sp>
      <p:sp>
        <p:nvSpPr>
          <p:cNvPr id="208" name="ZoneTexte 207"/>
          <p:cNvSpPr txBox="1"/>
          <p:nvPr/>
        </p:nvSpPr>
        <p:spPr>
          <a:xfrm>
            <a:off x="365760" y="5564777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27</a:t>
            </a:r>
          </a:p>
        </p:txBody>
      </p:sp>
      <p:sp>
        <p:nvSpPr>
          <p:cNvPr id="209" name="ZoneTexte 208"/>
          <p:cNvSpPr txBox="1"/>
          <p:nvPr/>
        </p:nvSpPr>
        <p:spPr>
          <a:xfrm>
            <a:off x="862149" y="5564777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40</a:t>
            </a:r>
          </a:p>
        </p:txBody>
      </p:sp>
      <p:sp>
        <p:nvSpPr>
          <p:cNvPr id="210" name="ZoneTexte 209"/>
          <p:cNvSpPr txBox="1"/>
          <p:nvPr/>
        </p:nvSpPr>
        <p:spPr>
          <a:xfrm>
            <a:off x="1319349" y="5551714"/>
            <a:ext cx="3788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23</a:t>
            </a:r>
          </a:p>
        </p:txBody>
      </p:sp>
      <p:sp>
        <p:nvSpPr>
          <p:cNvPr id="211" name="ZoneTexte 210"/>
          <p:cNvSpPr txBox="1"/>
          <p:nvPr/>
        </p:nvSpPr>
        <p:spPr>
          <a:xfrm>
            <a:off x="1815737" y="5564777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38</a:t>
            </a:r>
          </a:p>
        </p:txBody>
      </p:sp>
      <p:sp>
        <p:nvSpPr>
          <p:cNvPr id="212" name="ZoneTexte 211"/>
          <p:cNvSpPr txBox="1"/>
          <p:nvPr/>
        </p:nvSpPr>
        <p:spPr>
          <a:xfrm>
            <a:off x="2364377" y="5538651"/>
            <a:ext cx="391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18</a:t>
            </a:r>
          </a:p>
        </p:txBody>
      </p:sp>
      <p:sp>
        <p:nvSpPr>
          <p:cNvPr id="213" name="ZoneTexte 212"/>
          <p:cNvSpPr txBox="1"/>
          <p:nvPr/>
        </p:nvSpPr>
        <p:spPr>
          <a:xfrm>
            <a:off x="2821577" y="5538651"/>
            <a:ext cx="326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32</a:t>
            </a:r>
          </a:p>
        </p:txBody>
      </p:sp>
      <p:sp>
        <p:nvSpPr>
          <p:cNvPr id="214" name="ZoneTexte 213"/>
          <p:cNvSpPr txBox="1"/>
          <p:nvPr/>
        </p:nvSpPr>
        <p:spPr>
          <a:xfrm>
            <a:off x="3344091" y="5564777"/>
            <a:ext cx="326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41</a:t>
            </a:r>
          </a:p>
        </p:txBody>
      </p:sp>
      <p:sp>
        <p:nvSpPr>
          <p:cNvPr id="215" name="ZoneTexte 214"/>
          <p:cNvSpPr txBox="1"/>
          <p:nvPr/>
        </p:nvSpPr>
        <p:spPr>
          <a:xfrm>
            <a:off x="3762103" y="5564777"/>
            <a:ext cx="3788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42</a:t>
            </a:r>
          </a:p>
        </p:txBody>
      </p:sp>
      <p:sp>
        <p:nvSpPr>
          <p:cNvPr id="216" name="ZoneTexte 215"/>
          <p:cNvSpPr txBox="1"/>
          <p:nvPr/>
        </p:nvSpPr>
        <p:spPr>
          <a:xfrm>
            <a:off x="4258491" y="5590903"/>
            <a:ext cx="326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02</a:t>
            </a:r>
          </a:p>
        </p:txBody>
      </p:sp>
      <p:sp>
        <p:nvSpPr>
          <p:cNvPr id="217" name="ZoneTexte 216"/>
          <p:cNvSpPr txBox="1"/>
          <p:nvPr/>
        </p:nvSpPr>
        <p:spPr>
          <a:xfrm>
            <a:off x="4754880" y="5551714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05</a:t>
            </a:r>
          </a:p>
        </p:txBody>
      </p:sp>
      <p:sp>
        <p:nvSpPr>
          <p:cNvPr id="218" name="ZoneTexte 217"/>
          <p:cNvSpPr txBox="1"/>
          <p:nvPr/>
        </p:nvSpPr>
        <p:spPr>
          <a:xfrm>
            <a:off x="5185954" y="5577840"/>
            <a:ext cx="326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12</a:t>
            </a:r>
          </a:p>
        </p:txBody>
      </p:sp>
      <p:sp>
        <p:nvSpPr>
          <p:cNvPr id="221" name="ZoneTexte 220"/>
          <p:cNvSpPr txBox="1"/>
          <p:nvPr/>
        </p:nvSpPr>
        <p:spPr>
          <a:xfrm>
            <a:off x="6688183" y="5564777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24</a:t>
            </a:r>
          </a:p>
        </p:txBody>
      </p:sp>
      <p:sp>
        <p:nvSpPr>
          <p:cNvPr id="222" name="ZoneTexte 221"/>
          <p:cNvSpPr txBox="1"/>
          <p:nvPr/>
        </p:nvSpPr>
        <p:spPr>
          <a:xfrm>
            <a:off x="7184571" y="5551714"/>
            <a:ext cx="3526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30</a:t>
            </a:r>
          </a:p>
        </p:txBody>
      </p:sp>
      <p:sp>
        <p:nvSpPr>
          <p:cNvPr id="223" name="ZoneTexte 222"/>
          <p:cNvSpPr txBox="1"/>
          <p:nvPr/>
        </p:nvSpPr>
        <p:spPr>
          <a:xfrm>
            <a:off x="7641771" y="5551714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34</a:t>
            </a:r>
          </a:p>
        </p:txBody>
      </p:sp>
      <p:sp>
        <p:nvSpPr>
          <p:cNvPr id="224" name="ZoneTexte 223"/>
          <p:cNvSpPr txBox="1"/>
          <p:nvPr/>
        </p:nvSpPr>
        <p:spPr>
          <a:xfrm>
            <a:off x="8125097" y="5564777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01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xmlns="" id="{F2990534-3725-4658-A702-C308250294BA}"/>
              </a:ext>
            </a:extLst>
          </p:cNvPr>
          <p:cNvCxnSpPr>
            <a:stCxn id="5" idx="2"/>
            <a:endCxn id="16" idx="0"/>
          </p:cNvCxnSpPr>
          <p:nvPr/>
        </p:nvCxnSpPr>
        <p:spPr>
          <a:xfrm flipH="1">
            <a:off x="509450" y="2202677"/>
            <a:ext cx="632930" cy="6972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xmlns="" id="{51B43E87-4C06-4F2D-88C1-62077D10B729}"/>
              </a:ext>
            </a:extLst>
          </p:cNvPr>
          <p:cNvCxnSpPr>
            <a:stCxn id="5" idx="4"/>
            <a:endCxn id="13" idx="0"/>
          </p:cNvCxnSpPr>
          <p:nvPr/>
        </p:nvCxnSpPr>
        <p:spPr>
          <a:xfrm flipH="1">
            <a:off x="2011680" y="2516185"/>
            <a:ext cx="12443" cy="3837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Connecteur droit avec flèche 228">
            <a:extLst>
              <a:ext uri="{FF2B5EF4-FFF2-40B4-BE49-F238E27FC236}">
                <a16:creationId xmlns:a16="http://schemas.microsoft.com/office/drawing/2014/main" xmlns="" id="{178A63EA-1667-4B43-A29B-D9222230B028}"/>
              </a:ext>
            </a:extLst>
          </p:cNvPr>
          <p:cNvCxnSpPr/>
          <p:nvPr/>
        </p:nvCxnSpPr>
        <p:spPr>
          <a:xfrm>
            <a:off x="2316480" y="2516185"/>
            <a:ext cx="148044" cy="3707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avec flèche 232">
            <a:extLst>
              <a:ext uri="{FF2B5EF4-FFF2-40B4-BE49-F238E27FC236}">
                <a16:creationId xmlns:a16="http://schemas.microsoft.com/office/drawing/2014/main" xmlns="" id="{6CF35C82-4F01-4F7F-97C3-56C5B2FC491D}"/>
              </a:ext>
            </a:extLst>
          </p:cNvPr>
          <p:cNvCxnSpPr>
            <a:stCxn id="5" idx="6"/>
            <a:endCxn id="10" idx="0"/>
          </p:cNvCxnSpPr>
          <p:nvPr/>
        </p:nvCxnSpPr>
        <p:spPr>
          <a:xfrm>
            <a:off x="2905866" y="2202677"/>
            <a:ext cx="634169" cy="6972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Ellipse 134">
            <a:extLst>
              <a:ext uri="{FF2B5EF4-FFF2-40B4-BE49-F238E27FC236}">
                <a16:creationId xmlns:a16="http://schemas.microsoft.com/office/drawing/2014/main" xmlns="" id="{A9C4E210-EDA3-4781-A59C-595B9B693990}"/>
              </a:ext>
            </a:extLst>
          </p:cNvPr>
          <p:cNvSpPr/>
          <p:nvPr/>
        </p:nvSpPr>
        <p:spPr>
          <a:xfrm>
            <a:off x="3711235" y="783771"/>
            <a:ext cx="1763486" cy="62701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35" name="Connecteur droit avec flèche 234">
            <a:extLst>
              <a:ext uri="{FF2B5EF4-FFF2-40B4-BE49-F238E27FC236}">
                <a16:creationId xmlns:a16="http://schemas.microsoft.com/office/drawing/2014/main" xmlns="" id="{249DD070-28B0-4F9B-805D-7CCA5FF09F1E}"/>
              </a:ext>
            </a:extLst>
          </p:cNvPr>
          <p:cNvCxnSpPr>
            <a:stCxn id="135" idx="3"/>
            <a:endCxn id="192" idx="0"/>
          </p:cNvCxnSpPr>
          <p:nvPr/>
        </p:nvCxnSpPr>
        <p:spPr>
          <a:xfrm>
            <a:off x="3969492" y="1318963"/>
            <a:ext cx="125714" cy="15679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avec flèche 236">
            <a:extLst>
              <a:ext uri="{FF2B5EF4-FFF2-40B4-BE49-F238E27FC236}">
                <a16:creationId xmlns:a16="http://schemas.microsoft.com/office/drawing/2014/main" xmlns="" id="{5EDBA3CE-4362-4017-9E60-FBD4C29E7FBE}"/>
              </a:ext>
            </a:extLst>
          </p:cNvPr>
          <p:cNvCxnSpPr>
            <a:stCxn id="135" idx="4"/>
            <a:endCxn id="193" idx="0"/>
          </p:cNvCxnSpPr>
          <p:nvPr/>
        </p:nvCxnSpPr>
        <p:spPr>
          <a:xfrm>
            <a:off x="4592978" y="1410788"/>
            <a:ext cx="31273" cy="14761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avec flèche 238">
            <a:extLst>
              <a:ext uri="{FF2B5EF4-FFF2-40B4-BE49-F238E27FC236}">
                <a16:creationId xmlns:a16="http://schemas.microsoft.com/office/drawing/2014/main" xmlns="" id="{0DA9D18A-A55F-4760-A605-A2321F082B9E}"/>
              </a:ext>
            </a:extLst>
          </p:cNvPr>
          <p:cNvCxnSpPr>
            <a:stCxn id="135" idx="5"/>
            <a:endCxn id="194" idx="0"/>
          </p:cNvCxnSpPr>
          <p:nvPr/>
        </p:nvCxnSpPr>
        <p:spPr>
          <a:xfrm flipH="1">
            <a:off x="5114109" y="1318963"/>
            <a:ext cx="102355" cy="15679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Ellipse 142">
            <a:extLst>
              <a:ext uri="{FF2B5EF4-FFF2-40B4-BE49-F238E27FC236}">
                <a16:creationId xmlns:a16="http://schemas.microsoft.com/office/drawing/2014/main" xmlns="" id="{54E743D8-B81F-40CC-9103-23F8EE7291DA}"/>
              </a:ext>
            </a:extLst>
          </p:cNvPr>
          <p:cNvSpPr/>
          <p:nvPr/>
        </p:nvSpPr>
        <p:spPr>
          <a:xfrm>
            <a:off x="5466806" y="1835331"/>
            <a:ext cx="1763486" cy="62701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41" name="Connecteur droit avec flèche 240">
            <a:extLst>
              <a:ext uri="{FF2B5EF4-FFF2-40B4-BE49-F238E27FC236}">
                <a16:creationId xmlns:a16="http://schemas.microsoft.com/office/drawing/2014/main" xmlns="" id="{DAF1D54C-B821-4B49-814E-116A755A427D}"/>
              </a:ext>
            </a:extLst>
          </p:cNvPr>
          <p:cNvCxnSpPr>
            <a:stCxn id="143" idx="3"/>
            <a:endCxn id="195" idx="0"/>
          </p:cNvCxnSpPr>
          <p:nvPr/>
        </p:nvCxnSpPr>
        <p:spPr>
          <a:xfrm flipH="1">
            <a:off x="5662748" y="2370523"/>
            <a:ext cx="62315" cy="5033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avec flèche 242">
            <a:extLst>
              <a:ext uri="{FF2B5EF4-FFF2-40B4-BE49-F238E27FC236}">
                <a16:creationId xmlns:a16="http://schemas.microsoft.com/office/drawing/2014/main" xmlns="" id="{081D44DE-552E-4F72-805F-CB7D7844E0F4}"/>
              </a:ext>
            </a:extLst>
          </p:cNvPr>
          <p:cNvCxnSpPr/>
          <p:nvPr/>
        </p:nvCxnSpPr>
        <p:spPr>
          <a:xfrm>
            <a:off x="6116946" y="2462348"/>
            <a:ext cx="0" cy="4114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avec flèche 244">
            <a:extLst>
              <a:ext uri="{FF2B5EF4-FFF2-40B4-BE49-F238E27FC236}">
                <a16:creationId xmlns:a16="http://schemas.microsoft.com/office/drawing/2014/main" xmlns="" id="{320A0443-1AF6-437A-B1DE-5A7870631FDA}"/>
              </a:ext>
            </a:extLst>
          </p:cNvPr>
          <p:cNvCxnSpPr>
            <a:endCxn id="197" idx="0"/>
          </p:cNvCxnSpPr>
          <p:nvPr/>
        </p:nvCxnSpPr>
        <p:spPr>
          <a:xfrm>
            <a:off x="6644641" y="2462348"/>
            <a:ext cx="56605" cy="4245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avec flèche 246">
            <a:extLst>
              <a:ext uri="{FF2B5EF4-FFF2-40B4-BE49-F238E27FC236}">
                <a16:creationId xmlns:a16="http://schemas.microsoft.com/office/drawing/2014/main" xmlns="" id="{57B28DB2-B280-46BB-9689-1DC0A6508D26}"/>
              </a:ext>
            </a:extLst>
          </p:cNvPr>
          <p:cNvCxnSpPr>
            <a:stCxn id="143" idx="5"/>
            <a:endCxn id="198" idx="0"/>
          </p:cNvCxnSpPr>
          <p:nvPr/>
        </p:nvCxnSpPr>
        <p:spPr>
          <a:xfrm>
            <a:off x="6972035" y="2370523"/>
            <a:ext cx="290914" cy="5163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Ellipse 150">
            <a:extLst>
              <a:ext uri="{FF2B5EF4-FFF2-40B4-BE49-F238E27FC236}">
                <a16:creationId xmlns:a16="http://schemas.microsoft.com/office/drawing/2014/main" xmlns="" id="{3BA97391-8C3F-4B05-87CF-2783BE95D4B9}"/>
              </a:ext>
            </a:extLst>
          </p:cNvPr>
          <p:cNvSpPr/>
          <p:nvPr/>
        </p:nvSpPr>
        <p:spPr>
          <a:xfrm>
            <a:off x="7243354" y="770547"/>
            <a:ext cx="1763486" cy="62701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49" name="Connecteur droit avec flèche 248">
            <a:extLst>
              <a:ext uri="{FF2B5EF4-FFF2-40B4-BE49-F238E27FC236}">
                <a16:creationId xmlns:a16="http://schemas.microsoft.com/office/drawing/2014/main" xmlns="" id="{EBDDEF7E-DF75-417A-B36D-D5D3BDE7D3B9}"/>
              </a:ext>
            </a:extLst>
          </p:cNvPr>
          <p:cNvCxnSpPr>
            <a:cxnSpLocks/>
            <a:stCxn id="151" idx="3"/>
          </p:cNvCxnSpPr>
          <p:nvPr/>
        </p:nvCxnSpPr>
        <p:spPr>
          <a:xfrm>
            <a:off x="7501611" y="1305739"/>
            <a:ext cx="198943" cy="15929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avec flèche 250">
            <a:extLst>
              <a:ext uri="{FF2B5EF4-FFF2-40B4-BE49-F238E27FC236}">
                <a16:creationId xmlns:a16="http://schemas.microsoft.com/office/drawing/2014/main" xmlns="" id="{F8F4C20A-26D7-4747-B500-138E063E6943}"/>
              </a:ext>
            </a:extLst>
          </p:cNvPr>
          <p:cNvCxnSpPr>
            <a:stCxn id="151" idx="4"/>
          </p:cNvCxnSpPr>
          <p:nvPr/>
        </p:nvCxnSpPr>
        <p:spPr>
          <a:xfrm>
            <a:off x="8125097" y="1397564"/>
            <a:ext cx="52251" cy="15067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Connecteur droit avec flèche 252">
            <a:extLst>
              <a:ext uri="{FF2B5EF4-FFF2-40B4-BE49-F238E27FC236}">
                <a16:creationId xmlns:a16="http://schemas.microsoft.com/office/drawing/2014/main" xmlns="" id="{10CED5DE-509D-418A-9ACB-847E368DD1E7}"/>
              </a:ext>
            </a:extLst>
          </p:cNvPr>
          <p:cNvCxnSpPr>
            <a:cxnSpLocks/>
          </p:cNvCxnSpPr>
          <p:nvPr/>
        </p:nvCxnSpPr>
        <p:spPr>
          <a:xfrm>
            <a:off x="8690489" y="1314449"/>
            <a:ext cx="81909" cy="15680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Ellipse 158">
            <a:extLst>
              <a:ext uri="{FF2B5EF4-FFF2-40B4-BE49-F238E27FC236}">
                <a16:creationId xmlns:a16="http://schemas.microsoft.com/office/drawing/2014/main" xmlns="" id="{17D78C9F-6C2C-4EBC-BFF8-F165BDDC7651}"/>
              </a:ext>
            </a:extLst>
          </p:cNvPr>
          <p:cNvSpPr/>
          <p:nvPr/>
        </p:nvSpPr>
        <p:spPr>
          <a:xfrm>
            <a:off x="9609910" y="1828489"/>
            <a:ext cx="1763486" cy="62701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xmlns="" id="{F9033F3E-9204-4077-BB15-A4CF7B3692DB}"/>
              </a:ext>
            </a:extLst>
          </p:cNvPr>
          <p:cNvCxnSpPr>
            <a:stCxn id="159" idx="2"/>
            <a:endCxn id="202" idx="0"/>
          </p:cNvCxnSpPr>
          <p:nvPr/>
        </p:nvCxnSpPr>
        <p:spPr>
          <a:xfrm flipH="1">
            <a:off x="9339943" y="2141998"/>
            <a:ext cx="269967" cy="7448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xmlns="" id="{6F13C01D-5AFE-4E03-B5B8-A0F7C96BF027}"/>
              </a:ext>
            </a:extLst>
          </p:cNvPr>
          <p:cNvCxnSpPr>
            <a:stCxn id="159" idx="3"/>
            <a:endCxn id="203" idx="0"/>
          </p:cNvCxnSpPr>
          <p:nvPr/>
        </p:nvCxnSpPr>
        <p:spPr>
          <a:xfrm flipH="1">
            <a:off x="9849394" y="2363681"/>
            <a:ext cx="18773" cy="5362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xmlns="" id="{3B8781A4-47B8-442E-B871-21A1E1900FE1}"/>
              </a:ext>
            </a:extLst>
          </p:cNvPr>
          <p:cNvCxnSpPr>
            <a:endCxn id="204" idx="0"/>
          </p:cNvCxnSpPr>
          <p:nvPr/>
        </p:nvCxnSpPr>
        <p:spPr>
          <a:xfrm>
            <a:off x="10341430" y="2455506"/>
            <a:ext cx="50073" cy="4313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>
            <a:extLst>
              <a:ext uri="{FF2B5EF4-FFF2-40B4-BE49-F238E27FC236}">
                <a16:creationId xmlns:a16="http://schemas.microsoft.com/office/drawing/2014/main" xmlns="" id="{D3AB6423-7C2C-4171-AF8A-162CC9D30DFF}"/>
              </a:ext>
            </a:extLst>
          </p:cNvPr>
          <p:cNvCxnSpPr>
            <a:stCxn id="159" idx="6"/>
            <a:endCxn id="207" idx="0"/>
          </p:cNvCxnSpPr>
          <p:nvPr/>
        </p:nvCxnSpPr>
        <p:spPr>
          <a:xfrm>
            <a:off x="11373396" y="2141998"/>
            <a:ext cx="570410" cy="7448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Ellipse 175">
            <a:extLst>
              <a:ext uri="{FF2B5EF4-FFF2-40B4-BE49-F238E27FC236}">
                <a16:creationId xmlns:a16="http://schemas.microsoft.com/office/drawing/2014/main" xmlns="" id="{3D962A4F-C92B-44BE-8DB6-C53D7D0E34FD}"/>
              </a:ext>
            </a:extLst>
          </p:cNvPr>
          <p:cNvSpPr/>
          <p:nvPr/>
        </p:nvSpPr>
        <p:spPr>
          <a:xfrm>
            <a:off x="1013787" y="4314613"/>
            <a:ext cx="1763486" cy="62701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8" name="Ellipse 177">
            <a:extLst>
              <a:ext uri="{FF2B5EF4-FFF2-40B4-BE49-F238E27FC236}">
                <a16:creationId xmlns:a16="http://schemas.microsoft.com/office/drawing/2014/main" xmlns="" id="{7055C710-3DC6-4615-BB6D-EE4662CEFDEF}"/>
              </a:ext>
            </a:extLst>
          </p:cNvPr>
          <p:cNvSpPr/>
          <p:nvPr/>
        </p:nvSpPr>
        <p:spPr>
          <a:xfrm>
            <a:off x="2881827" y="3542628"/>
            <a:ext cx="1763486" cy="62701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63" name="Connecteur droit avec flèche 62">
            <a:extLst>
              <a:ext uri="{FF2B5EF4-FFF2-40B4-BE49-F238E27FC236}">
                <a16:creationId xmlns:a16="http://schemas.microsoft.com/office/drawing/2014/main" xmlns="" id="{6A094CFE-CA13-4648-86E2-5D892B459A2F}"/>
              </a:ext>
            </a:extLst>
          </p:cNvPr>
          <p:cNvCxnSpPr>
            <a:stCxn id="176" idx="2"/>
            <a:endCxn id="208" idx="0"/>
          </p:cNvCxnSpPr>
          <p:nvPr/>
        </p:nvCxnSpPr>
        <p:spPr>
          <a:xfrm flipH="1">
            <a:off x="535577" y="4628122"/>
            <a:ext cx="478210" cy="9366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eur droit avec flèche 96">
            <a:extLst>
              <a:ext uri="{FF2B5EF4-FFF2-40B4-BE49-F238E27FC236}">
                <a16:creationId xmlns:a16="http://schemas.microsoft.com/office/drawing/2014/main" xmlns="" id="{C4CD2A45-F8EA-4C45-84C0-CD9C746DDA11}"/>
              </a:ext>
            </a:extLst>
          </p:cNvPr>
          <p:cNvCxnSpPr>
            <a:stCxn id="176" idx="6"/>
            <a:endCxn id="213" idx="0"/>
          </p:cNvCxnSpPr>
          <p:nvPr/>
        </p:nvCxnSpPr>
        <p:spPr>
          <a:xfrm>
            <a:off x="2777273" y="4628122"/>
            <a:ext cx="207590" cy="9105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avec flèche 98">
            <a:extLst>
              <a:ext uri="{FF2B5EF4-FFF2-40B4-BE49-F238E27FC236}">
                <a16:creationId xmlns:a16="http://schemas.microsoft.com/office/drawing/2014/main" xmlns="" id="{2FD7A303-8368-4340-AFFE-BE1751663FFE}"/>
              </a:ext>
            </a:extLst>
          </p:cNvPr>
          <p:cNvCxnSpPr>
            <a:stCxn id="176" idx="3"/>
            <a:endCxn id="209" idx="0"/>
          </p:cNvCxnSpPr>
          <p:nvPr/>
        </p:nvCxnSpPr>
        <p:spPr>
          <a:xfrm flipH="1">
            <a:off x="1031966" y="4849805"/>
            <a:ext cx="240078" cy="7149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avec flèche 100">
            <a:extLst>
              <a:ext uri="{FF2B5EF4-FFF2-40B4-BE49-F238E27FC236}">
                <a16:creationId xmlns:a16="http://schemas.microsoft.com/office/drawing/2014/main" xmlns="" id="{40DDCCB2-50B2-4993-8EF4-14045A25240B}"/>
              </a:ext>
            </a:extLst>
          </p:cNvPr>
          <p:cNvCxnSpPr>
            <a:stCxn id="176" idx="5"/>
            <a:endCxn id="212" idx="0"/>
          </p:cNvCxnSpPr>
          <p:nvPr/>
        </p:nvCxnSpPr>
        <p:spPr>
          <a:xfrm>
            <a:off x="2519016" y="4849805"/>
            <a:ext cx="41304" cy="6888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droit avec flèche 115">
            <a:extLst>
              <a:ext uri="{FF2B5EF4-FFF2-40B4-BE49-F238E27FC236}">
                <a16:creationId xmlns:a16="http://schemas.microsoft.com/office/drawing/2014/main" xmlns="" id="{587888AE-F9DD-4FCE-A91C-03E7FA5A4EFB}"/>
              </a:ext>
            </a:extLst>
          </p:cNvPr>
          <p:cNvCxnSpPr>
            <a:cxnSpLocks/>
            <a:endCxn id="211" idx="0"/>
          </p:cNvCxnSpPr>
          <p:nvPr/>
        </p:nvCxnSpPr>
        <p:spPr>
          <a:xfrm>
            <a:off x="1997702" y="4954692"/>
            <a:ext cx="915" cy="6100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eur droit avec flèche 117">
            <a:extLst>
              <a:ext uri="{FF2B5EF4-FFF2-40B4-BE49-F238E27FC236}">
                <a16:creationId xmlns:a16="http://schemas.microsoft.com/office/drawing/2014/main" xmlns="" id="{081CF9AB-7017-4B5B-8CC1-27DC91064968}"/>
              </a:ext>
            </a:extLst>
          </p:cNvPr>
          <p:cNvCxnSpPr>
            <a:endCxn id="210" idx="0"/>
          </p:cNvCxnSpPr>
          <p:nvPr/>
        </p:nvCxnSpPr>
        <p:spPr>
          <a:xfrm flipH="1">
            <a:off x="1508760" y="4927958"/>
            <a:ext cx="39451" cy="6237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cteur droit avec flèche 135">
            <a:extLst>
              <a:ext uri="{FF2B5EF4-FFF2-40B4-BE49-F238E27FC236}">
                <a16:creationId xmlns:a16="http://schemas.microsoft.com/office/drawing/2014/main" xmlns="" id="{6B7519EC-EF0B-4D8A-903E-7D5A3CDEE4AC}"/>
              </a:ext>
            </a:extLst>
          </p:cNvPr>
          <p:cNvCxnSpPr>
            <a:stCxn id="178" idx="3"/>
            <a:endCxn id="214" idx="0"/>
          </p:cNvCxnSpPr>
          <p:nvPr/>
        </p:nvCxnSpPr>
        <p:spPr>
          <a:xfrm>
            <a:off x="3140084" y="4077820"/>
            <a:ext cx="367293" cy="14869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cteur droit avec flèche 146">
            <a:extLst>
              <a:ext uri="{FF2B5EF4-FFF2-40B4-BE49-F238E27FC236}">
                <a16:creationId xmlns:a16="http://schemas.microsoft.com/office/drawing/2014/main" xmlns="" id="{9DF33AC6-A416-4C72-9A16-1DF5DF6AF90F}"/>
              </a:ext>
            </a:extLst>
          </p:cNvPr>
          <p:cNvCxnSpPr>
            <a:stCxn id="178" idx="5"/>
            <a:endCxn id="215" idx="0"/>
          </p:cNvCxnSpPr>
          <p:nvPr/>
        </p:nvCxnSpPr>
        <p:spPr>
          <a:xfrm flipH="1">
            <a:off x="3951515" y="4077820"/>
            <a:ext cx="435541" cy="14869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Ellipse 255">
            <a:extLst>
              <a:ext uri="{FF2B5EF4-FFF2-40B4-BE49-F238E27FC236}">
                <a16:creationId xmlns:a16="http://schemas.microsoft.com/office/drawing/2014/main" xmlns="" id="{FBAC0857-6F91-4804-A2BC-CE9F9E753CE1}"/>
              </a:ext>
            </a:extLst>
          </p:cNvPr>
          <p:cNvSpPr/>
          <p:nvPr/>
        </p:nvSpPr>
        <p:spPr>
          <a:xfrm>
            <a:off x="4271554" y="4374306"/>
            <a:ext cx="1763486" cy="62701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63" name="Ellipse 262">
            <a:extLst>
              <a:ext uri="{FF2B5EF4-FFF2-40B4-BE49-F238E27FC236}">
                <a16:creationId xmlns:a16="http://schemas.microsoft.com/office/drawing/2014/main" xmlns="" id="{550E7C35-0036-49BF-AB74-1FC4C2D96BD8}"/>
              </a:ext>
            </a:extLst>
          </p:cNvPr>
          <p:cNvSpPr/>
          <p:nvPr/>
        </p:nvSpPr>
        <p:spPr>
          <a:xfrm>
            <a:off x="5971904" y="3613227"/>
            <a:ext cx="1763486" cy="62701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cxnSp>
        <p:nvCxnSpPr>
          <p:cNvPr id="270" name="Connecteur droit avec flèche 269">
            <a:extLst>
              <a:ext uri="{FF2B5EF4-FFF2-40B4-BE49-F238E27FC236}">
                <a16:creationId xmlns:a16="http://schemas.microsoft.com/office/drawing/2014/main" xmlns="" id="{EE775E58-CDCB-471E-B7F7-7C39A3DFC3FE}"/>
              </a:ext>
            </a:extLst>
          </p:cNvPr>
          <p:cNvCxnSpPr>
            <a:stCxn id="263" idx="4"/>
            <a:endCxn id="221" idx="0"/>
          </p:cNvCxnSpPr>
          <p:nvPr/>
        </p:nvCxnSpPr>
        <p:spPr>
          <a:xfrm>
            <a:off x="6853647" y="4240244"/>
            <a:ext cx="4353" cy="13245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Connecteur droit avec flèche 271">
            <a:extLst>
              <a:ext uri="{FF2B5EF4-FFF2-40B4-BE49-F238E27FC236}">
                <a16:creationId xmlns:a16="http://schemas.microsoft.com/office/drawing/2014/main" xmlns="" id="{D4F8EF15-29A8-4A65-AE69-2F5A9C02A733}"/>
              </a:ext>
            </a:extLst>
          </p:cNvPr>
          <p:cNvCxnSpPr>
            <a:endCxn id="222" idx="0"/>
          </p:cNvCxnSpPr>
          <p:nvPr/>
        </p:nvCxnSpPr>
        <p:spPr>
          <a:xfrm>
            <a:off x="7243354" y="4220650"/>
            <a:ext cx="117566" cy="13310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Connecteur droit avec flèche 273">
            <a:extLst>
              <a:ext uri="{FF2B5EF4-FFF2-40B4-BE49-F238E27FC236}">
                <a16:creationId xmlns:a16="http://schemas.microsoft.com/office/drawing/2014/main" xmlns="" id="{62B47BC8-818D-43CE-9277-481E17812BB4}"/>
              </a:ext>
            </a:extLst>
          </p:cNvPr>
          <p:cNvCxnSpPr>
            <a:stCxn id="263" idx="5"/>
            <a:endCxn id="223" idx="0"/>
          </p:cNvCxnSpPr>
          <p:nvPr/>
        </p:nvCxnSpPr>
        <p:spPr>
          <a:xfrm>
            <a:off x="7477133" y="4148419"/>
            <a:ext cx="347518" cy="14032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5" name="Ellipse 274">
            <a:extLst>
              <a:ext uri="{FF2B5EF4-FFF2-40B4-BE49-F238E27FC236}">
                <a16:creationId xmlns:a16="http://schemas.microsoft.com/office/drawing/2014/main" xmlns="" id="{2A946923-A29F-45FF-973D-B979AA82F40B}"/>
              </a:ext>
            </a:extLst>
          </p:cNvPr>
          <p:cNvSpPr/>
          <p:nvPr/>
        </p:nvSpPr>
        <p:spPr>
          <a:xfrm>
            <a:off x="7765868" y="4421469"/>
            <a:ext cx="1763486" cy="62701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82" name="ZoneTexte 281">
            <a:extLst>
              <a:ext uri="{FF2B5EF4-FFF2-40B4-BE49-F238E27FC236}">
                <a16:creationId xmlns:a16="http://schemas.microsoft.com/office/drawing/2014/main" xmlns="" id="{23186422-5218-4158-B69F-7A27042231F2}"/>
              </a:ext>
            </a:extLst>
          </p:cNvPr>
          <p:cNvSpPr txBox="1"/>
          <p:nvPr/>
        </p:nvSpPr>
        <p:spPr>
          <a:xfrm>
            <a:off x="1298576" y="1949950"/>
            <a:ext cx="1398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Approche scientifique</a:t>
            </a:r>
          </a:p>
        </p:txBody>
      </p:sp>
      <p:sp>
        <p:nvSpPr>
          <p:cNvPr id="283" name="ZoneTexte 282">
            <a:extLst>
              <a:ext uri="{FF2B5EF4-FFF2-40B4-BE49-F238E27FC236}">
                <a16:creationId xmlns:a16="http://schemas.microsoft.com/office/drawing/2014/main" xmlns="" id="{C948560A-1697-42E4-931B-B835EBDBBFCA}"/>
              </a:ext>
            </a:extLst>
          </p:cNvPr>
          <p:cNvSpPr txBox="1"/>
          <p:nvPr/>
        </p:nvSpPr>
        <p:spPr>
          <a:xfrm>
            <a:off x="3948328" y="826985"/>
            <a:ext cx="1379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Attentes personnelles</a:t>
            </a:r>
          </a:p>
        </p:txBody>
      </p:sp>
      <p:sp>
        <p:nvSpPr>
          <p:cNvPr id="287" name="ZoneTexte 286">
            <a:extLst>
              <a:ext uri="{FF2B5EF4-FFF2-40B4-BE49-F238E27FC236}">
                <a16:creationId xmlns:a16="http://schemas.microsoft.com/office/drawing/2014/main" xmlns="" id="{42C2F811-C075-460E-BFD2-244F58DE8D30}"/>
              </a:ext>
            </a:extLst>
          </p:cNvPr>
          <p:cNvSpPr txBox="1"/>
          <p:nvPr/>
        </p:nvSpPr>
        <p:spPr>
          <a:xfrm>
            <a:off x="5801403" y="1895780"/>
            <a:ext cx="1121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Activités d’études</a:t>
            </a:r>
          </a:p>
        </p:txBody>
      </p:sp>
      <p:sp>
        <p:nvSpPr>
          <p:cNvPr id="160" name="ZoneTexte 159">
            <a:extLst>
              <a:ext uri="{FF2B5EF4-FFF2-40B4-BE49-F238E27FC236}">
                <a16:creationId xmlns:a16="http://schemas.microsoft.com/office/drawing/2014/main" xmlns="" id="{BA1A57DE-CD59-4B16-AEA0-34B8D14B89FB}"/>
              </a:ext>
            </a:extLst>
          </p:cNvPr>
          <p:cNvSpPr txBox="1"/>
          <p:nvPr/>
        </p:nvSpPr>
        <p:spPr>
          <a:xfrm>
            <a:off x="7395831" y="812978"/>
            <a:ext cx="1524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Organisation de mon quotidien</a:t>
            </a:r>
          </a:p>
        </p:txBody>
      </p:sp>
      <p:sp>
        <p:nvSpPr>
          <p:cNvPr id="161" name="ZoneTexte 160">
            <a:extLst>
              <a:ext uri="{FF2B5EF4-FFF2-40B4-BE49-F238E27FC236}">
                <a16:creationId xmlns:a16="http://schemas.microsoft.com/office/drawing/2014/main" xmlns="" id="{D5EC2952-C2E6-416A-8435-0B0CEC6D95D5}"/>
              </a:ext>
            </a:extLst>
          </p:cNvPr>
          <p:cNvSpPr txBox="1"/>
          <p:nvPr/>
        </p:nvSpPr>
        <p:spPr>
          <a:xfrm>
            <a:off x="9748197" y="1888009"/>
            <a:ext cx="1574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Échec et pression liés aux études</a:t>
            </a:r>
          </a:p>
        </p:txBody>
      </p:sp>
      <p:sp>
        <p:nvSpPr>
          <p:cNvPr id="162" name="ZoneTexte 161">
            <a:extLst>
              <a:ext uri="{FF2B5EF4-FFF2-40B4-BE49-F238E27FC236}">
                <a16:creationId xmlns:a16="http://schemas.microsoft.com/office/drawing/2014/main" xmlns="" id="{9510C228-50B7-46AB-A531-343164422AEA}"/>
              </a:ext>
            </a:extLst>
          </p:cNvPr>
          <p:cNvSpPr txBox="1"/>
          <p:nvPr/>
        </p:nvSpPr>
        <p:spPr>
          <a:xfrm>
            <a:off x="1163628" y="4349065"/>
            <a:ext cx="1463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Relations sociales</a:t>
            </a:r>
          </a:p>
        </p:txBody>
      </p:sp>
      <p:sp>
        <p:nvSpPr>
          <p:cNvPr id="163" name="ZoneTexte 162">
            <a:extLst>
              <a:ext uri="{FF2B5EF4-FFF2-40B4-BE49-F238E27FC236}">
                <a16:creationId xmlns:a16="http://schemas.microsoft.com/office/drawing/2014/main" xmlns="" id="{6069EB6A-4AA4-4C83-A27E-C9122C0BE445}"/>
              </a:ext>
            </a:extLst>
          </p:cNvPr>
          <p:cNvSpPr txBox="1"/>
          <p:nvPr/>
        </p:nvSpPr>
        <p:spPr>
          <a:xfrm>
            <a:off x="2964298" y="3631820"/>
            <a:ext cx="16415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Justification de ses études</a:t>
            </a:r>
          </a:p>
        </p:txBody>
      </p:sp>
      <p:sp>
        <p:nvSpPr>
          <p:cNvPr id="164" name="ZoneTexte 163">
            <a:extLst>
              <a:ext uri="{FF2B5EF4-FFF2-40B4-BE49-F238E27FC236}">
                <a16:creationId xmlns:a16="http://schemas.microsoft.com/office/drawing/2014/main" xmlns="" id="{D60BDBE5-C972-4A2D-BB27-BA03B19C17C1}"/>
              </a:ext>
            </a:extLst>
          </p:cNvPr>
          <p:cNvSpPr txBox="1"/>
          <p:nvPr/>
        </p:nvSpPr>
        <p:spPr>
          <a:xfrm>
            <a:off x="4488085" y="4423032"/>
            <a:ext cx="1316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Climat relationnel</a:t>
            </a:r>
          </a:p>
        </p:txBody>
      </p:sp>
      <p:sp>
        <p:nvSpPr>
          <p:cNvPr id="165" name="ZoneTexte 164">
            <a:extLst>
              <a:ext uri="{FF2B5EF4-FFF2-40B4-BE49-F238E27FC236}">
                <a16:creationId xmlns:a16="http://schemas.microsoft.com/office/drawing/2014/main" xmlns="" id="{42E7A4CD-8486-451D-A84D-63817A8AD007}"/>
              </a:ext>
            </a:extLst>
          </p:cNvPr>
          <p:cNvSpPr txBox="1"/>
          <p:nvPr/>
        </p:nvSpPr>
        <p:spPr>
          <a:xfrm>
            <a:off x="6163025" y="3574158"/>
            <a:ext cx="13928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Conditions d’études et d’examens</a:t>
            </a:r>
          </a:p>
        </p:txBody>
      </p:sp>
      <p:sp>
        <p:nvSpPr>
          <p:cNvPr id="166" name="ZoneTexte 165">
            <a:extLst>
              <a:ext uri="{FF2B5EF4-FFF2-40B4-BE49-F238E27FC236}">
                <a16:creationId xmlns:a16="http://schemas.microsoft.com/office/drawing/2014/main" xmlns="" id="{9A57C97C-FB9A-4C38-AD27-2D6ED1AE5E1B}"/>
              </a:ext>
            </a:extLst>
          </p:cNvPr>
          <p:cNvSpPr txBox="1"/>
          <p:nvPr/>
        </p:nvSpPr>
        <p:spPr>
          <a:xfrm>
            <a:off x="7846948" y="4480098"/>
            <a:ext cx="1710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Règles formelles liées aux études</a:t>
            </a:r>
          </a:p>
        </p:txBody>
      </p:sp>
      <p:cxnSp>
        <p:nvCxnSpPr>
          <p:cNvPr id="174" name="Connecteur droit avec flèche 173">
            <a:extLst>
              <a:ext uri="{FF2B5EF4-FFF2-40B4-BE49-F238E27FC236}">
                <a16:creationId xmlns:a16="http://schemas.microsoft.com/office/drawing/2014/main" xmlns="" id="{A5B76A07-920B-4FC1-B1DB-820C7B059985}"/>
              </a:ext>
            </a:extLst>
          </p:cNvPr>
          <p:cNvCxnSpPr>
            <a:endCxn id="216" idx="0"/>
          </p:cNvCxnSpPr>
          <p:nvPr/>
        </p:nvCxnSpPr>
        <p:spPr>
          <a:xfrm flipH="1">
            <a:off x="4421777" y="4954692"/>
            <a:ext cx="268167" cy="6362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Connecteur droit avec flèche 180">
            <a:extLst>
              <a:ext uri="{FF2B5EF4-FFF2-40B4-BE49-F238E27FC236}">
                <a16:creationId xmlns:a16="http://schemas.microsoft.com/office/drawing/2014/main" xmlns="" id="{260FEB1D-C48D-4AB2-A01C-0C13A76789D0}"/>
              </a:ext>
            </a:extLst>
          </p:cNvPr>
          <p:cNvCxnSpPr>
            <a:endCxn id="217" idx="0"/>
          </p:cNvCxnSpPr>
          <p:nvPr/>
        </p:nvCxnSpPr>
        <p:spPr>
          <a:xfrm flipH="1">
            <a:off x="4937760" y="5001323"/>
            <a:ext cx="13063" cy="5503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Connecteur droit avec flèche 185">
            <a:extLst>
              <a:ext uri="{FF2B5EF4-FFF2-40B4-BE49-F238E27FC236}">
                <a16:creationId xmlns:a16="http://schemas.microsoft.com/office/drawing/2014/main" xmlns="" id="{0B5F0D5C-1AE8-44DD-9B28-027F8391746B}"/>
              </a:ext>
            </a:extLst>
          </p:cNvPr>
          <p:cNvCxnSpPr>
            <a:stCxn id="256" idx="4"/>
            <a:endCxn id="218" idx="0"/>
          </p:cNvCxnSpPr>
          <p:nvPr/>
        </p:nvCxnSpPr>
        <p:spPr>
          <a:xfrm>
            <a:off x="5153297" y="5001323"/>
            <a:ext cx="195943" cy="5765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avec flèche 187">
            <a:extLst>
              <a:ext uri="{FF2B5EF4-FFF2-40B4-BE49-F238E27FC236}">
                <a16:creationId xmlns:a16="http://schemas.microsoft.com/office/drawing/2014/main" xmlns="" id="{CF99C896-0FD6-4494-9078-A10BFF423D2D}"/>
              </a:ext>
            </a:extLst>
          </p:cNvPr>
          <p:cNvCxnSpPr>
            <a:endCxn id="224" idx="0"/>
          </p:cNvCxnSpPr>
          <p:nvPr/>
        </p:nvCxnSpPr>
        <p:spPr>
          <a:xfrm flipH="1">
            <a:off x="8294914" y="5048486"/>
            <a:ext cx="165462" cy="5162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ZoneTexte 126">
            <a:extLst>
              <a:ext uri="{FF2B5EF4-FFF2-40B4-BE49-F238E27FC236}">
                <a16:creationId xmlns:a16="http://schemas.microsoft.com/office/drawing/2014/main" xmlns="" id="{C1DE957F-E1DD-420E-B7E5-903B7EDD5513}"/>
              </a:ext>
            </a:extLst>
          </p:cNvPr>
          <p:cNvSpPr txBox="1"/>
          <p:nvPr/>
        </p:nvSpPr>
        <p:spPr>
          <a:xfrm>
            <a:off x="1828800" y="470263"/>
            <a:ext cx="7511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fr-CH" dirty="0"/>
              <a:t> </a:t>
            </a:r>
            <a:r>
              <a:rPr lang="fr-CH" b="1" dirty="0"/>
              <a:t>Modèle 2</a:t>
            </a:r>
          </a:p>
        </p:txBody>
      </p:sp>
    </p:spTree>
    <p:extLst>
      <p:ext uri="{BB962C8B-B14F-4D97-AF65-F5344CB8AC3E}">
        <p14:creationId xmlns:p14="http://schemas.microsoft.com/office/powerpoint/2010/main" val="187937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Ellipse 4"/>
          <p:cNvSpPr/>
          <p:nvPr/>
        </p:nvSpPr>
        <p:spPr>
          <a:xfrm>
            <a:off x="6097325" y="4578277"/>
            <a:ext cx="1763486" cy="62701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0" name="Rectangle 9"/>
          <p:cNvSpPr/>
          <p:nvPr/>
        </p:nvSpPr>
        <p:spPr>
          <a:xfrm>
            <a:off x="7365935" y="2893526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Rectangle 10"/>
          <p:cNvSpPr/>
          <p:nvPr/>
        </p:nvSpPr>
        <p:spPr>
          <a:xfrm>
            <a:off x="6852128" y="2889171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Rectangle 11"/>
          <p:cNvSpPr/>
          <p:nvPr/>
        </p:nvSpPr>
        <p:spPr>
          <a:xfrm>
            <a:off x="6351386" y="2897879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Rectangle 12"/>
          <p:cNvSpPr/>
          <p:nvPr/>
        </p:nvSpPr>
        <p:spPr>
          <a:xfrm>
            <a:off x="5837580" y="289352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Rectangle 13"/>
          <p:cNvSpPr/>
          <p:nvPr/>
        </p:nvSpPr>
        <p:spPr>
          <a:xfrm>
            <a:off x="5323774" y="2889170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Rectangle 14"/>
          <p:cNvSpPr/>
          <p:nvPr/>
        </p:nvSpPr>
        <p:spPr>
          <a:xfrm>
            <a:off x="6726518" y="5718537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Rectangle 15"/>
          <p:cNvSpPr/>
          <p:nvPr/>
        </p:nvSpPr>
        <p:spPr>
          <a:xfrm>
            <a:off x="6194702" y="5721966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Rectangle 17"/>
          <p:cNvSpPr/>
          <p:nvPr/>
        </p:nvSpPr>
        <p:spPr>
          <a:xfrm>
            <a:off x="1064666" y="5716492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000" dirty="0"/>
              <a:t>18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67586" y="572612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Rectangle 19"/>
          <p:cNvSpPr/>
          <p:nvPr/>
        </p:nvSpPr>
        <p:spPr>
          <a:xfrm>
            <a:off x="2072684" y="5721769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3" name="ZoneTexte 42"/>
          <p:cNvSpPr txBox="1"/>
          <p:nvPr/>
        </p:nvSpPr>
        <p:spPr>
          <a:xfrm>
            <a:off x="6304154" y="5727246"/>
            <a:ext cx="3004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41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6813605" y="5727246"/>
            <a:ext cx="3265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42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577782" y="5717415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6" name="Rectangle 45"/>
          <p:cNvSpPr/>
          <p:nvPr/>
        </p:nvSpPr>
        <p:spPr>
          <a:xfrm>
            <a:off x="3113358" y="5717415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7" name="Rectangle 46"/>
          <p:cNvSpPr/>
          <p:nvPr/>
        </p:nvSpPr>
        <p:spPr>
          <a:xfrm>
            <a:off x="3635873" y="5717415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8" name="Rectangle 47"/>
          <p:cNvSpPr/>
          <p:nvPr/>
        </p:nvSpPr>
        <p:spPr>
          <a:xfrm>
            <a:off x="4171449" y="571741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9" name="Rectangle 48"/>
          <p:cNvSpPr/>
          <p:nvPr/>
        </p:nvSpPr>
        <p:spPr>
          <a:xfrm>
            <a:off x="4707027" y="5717414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0" name="Rectangle 49"/>
          <p:cNvSpPr/>
          <p:nvPr/>
        </p:nvSpPr>
        <p:spPr>
          <a:xfrm>
            <a:off x="3545584" y="2902766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1" name="Rectangle 50"/>
          <p:cNvSpPr/>
          <p:nvPr/>
        </p:nvSpPr>
        <p:spPr>
          <a:xfrm>
            <a:off x="4042904" y="2902347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2" name="Rectangle 51"/>
          <p:cNvSpPr/>
          <p:nvPr/>
        </p:nvSpPr>
        <p:spPr>
          <a:xfrm>
            <a:off x="4508814" y="2912845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3" name="Rectangle 102"/>
          <p:cNvSpPr/>
          <p:nvPr/>
        </p:nvSpPr>
        <p:spPr>
          <a:xfrm>
            <a:off x="8097516" y="5726175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4" name="Rectangle 103"/>
          <p:cNvSpPr/>
          <p:nvPr/>
        </p:nvSpPr>
        <p:spPr>
          <a:xfrm>
            <a:off x="8580841" y="5739239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5" name="Rectangle 104"/>
          <p:cNvSpPr/>
          <p:nvPr/>
        </p:nvSpPr>
        <p:spPr>
          <a:xfrm>
            <a:off x="9077230" y="5726175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6" name="Rectangle 105"/>
          <p:cNvSpPr/>
          <p:nvPr/>
        </p:nvSpPr>
        <p:spPr>
          <a:xfrm>
            <a:off x="8090239" y="2901359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9" name="Rectangle 108"/>
          <p:cNvSpPr/>
          <p:nvPr/>
        </p:nvSpPr>
        <p:spPr>
          <a:xfrm>
            <a:off x="11079156" y="2904962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0" name="Rectangle 109"/>
          <p:cNvSpPr/>
          <p:nvPr/>
        </p:nvSpPr>
        <p:spPr>
          <a:xfrm>
            <a:off x="10604539" y="2900607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1" name="Rectangle 110"/>
          <p:cNvSpPr/>
          <p:nvPr/>
        </p:nvSpPr>
        <p:spPr>
          <a:xfrm>
            <a:off x="10116859" y="2896252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2" name="Rectangle 111"/>
          <p:cNvSpPr/>
          <p:nvPr/>
        </p:nvSpPr>
        <p:spPr>
          <a:xfrm>
            <a:off x="9642242" y="2904961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5" name="Rectangle 114"/>
          <p:cNvSpPr/>
          <p:nvPr/>
        </p:nvSpPr>
        <p:spPr>
          <a:xfrm>
            <a:off x="9573619" y="5726176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0" name="Rectangle 119"/>
          <p:cNvSpPr/>
          <p:nvPr/>
        </p:nvSpPr>
        <p:spPr>
          <a:xfrm>
            <a:off x="2026602" y="2864082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1" name="Rectangle 120"/>
          <p:cNvSpPr/>
          <p:nvPr/>
        </p:nvSpPr>
        <p:spPr>
          <a:xfrm>
            <a:off x="1551984" y="2859728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2" name="Rectangle 121"/>
          <p:cNvSpPr/>
          <p:nvPr/>
        </p:nvSpPr>
        <p:spPr>
          <a:xfrm>
            <a:off x="1090430" y="2868436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3" name="Rectangle 122"/>
          <p:cNvSpPr/>
          <p:nvPr/>
        </p:nvSpPr>
        <p:spPr>
          <a:xfrm>
            <a:off x="9078662" y="2897005"/>
            <a:ext cx="418011" cy="31350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4" name="Rectangle 123"/>
          <p:cNvSpPr/>
          <p:nvPr/>
        </p:nvSpPr>
        <p:spPr>
          <a:xfrm>
            <a:off x="8577919" y="2892651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25" name="ZoneTexte 124"/>
          <p:cNvSpPr txBox="1"/>
          <p:nvPr/>
        </p:nvSpPr>
        <p:spPr>
          <a:xfrm>
            <a:off x="1828800" y="470263"/>
            <a:ext cx="7511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fr-CH" dirty="0"/>
              <a:t> </a:t>
            </a:r>
            <a:r>
              <a:rPr lang="fr-CH" b="1" dirty="0"/>
              <a:t>Modèle 3</a:t>
            </a:r>
          </a:p>
        </p:txBody>
      </p:sp>
      <p:sp>
        <p:nvSpPr>
          <p:cNvPr id="183" name="ZoneTexte 182"/>
          <p:cNvSpPr txBox="1"/>
          <p:nvPr/>
        </p:nvSpPr>
        <p:spPr>
          <a:xfrm>
            <a:off x="5432631" y="2893526"/>
            <a:ext cx="3526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b="1" dirty="0"/>
              <a:t>04</a:t>
            </a:r>
          </a:p>
        </p:txBody>
      </p:sp>
      <p:sp>
        <p:nvSpPr>
          <p:cNvPr id="184" name="ZoneTexte 183"/>
          <p:cNvSpPr txBox="1"/>
          <p:nvPr/>
        </p:nvSpPr>
        <p:spPr>
          <a:xfrm>
            <a:off x="5889833" y="2893526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22</a:t>
            </a:r>
          </a:p>
        </p:txBody>
      </p:sp>
      <p:sp>
        <p:nvSpPr>
          <p:cNvPr id="189" name="ZoneTexte 188"/>
          <p:cNvSpPr txBox="1"/>
          <p:nvPr/>
        </p:nvSpPr>
        <p:spPr>
          <a:xfrm>
            <a:off x="6451535" y="2880463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33</a:t>
            </a:r>
          </a:p>
        </p:txBody>
      </p:sp>
      <p:sp>
        <p:nvSpPr>
          <p:cNvPr id="190" name="ZoneTexte 189"/>
          <p:cNvSpPr txBox="1"/>
          <p:nvPr/>
        </p:nvSpPr>
        <p:spPr>
          <a:xfrm>
            <a:off x="6934860" y="2893525"/>
            <a:ext cx="3396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10</a:t>
            </a:r>
          </a:p>
        </p:txBody>
      </p:sp>
      <p:sp>
        <p:nvSpPr>
          <p:cNvPr id="191" name="ZoneTexte 190"/>
          <p:cNvSpPr txBox="1"/>
          <p:nvPr/>
        </p:nvSpPr>
        <p:spPr>
          <a:xfrm>
            <a:off x="7418186" y="2906588"/>
            <a:ext cx="391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17</a:t>
            </a:r>
          </a:p>
        </p:txBody>
      </p:sp>
      <p:sp>
        <p:nvSpPr>
          <p:cNvPr id="193" name="ZoneTexte 192"/>
          <p:cNvSpPr txBox="1"/>
          <p:nvPr/>
        </p:nvSpPr>
        <p:spPr>
          <a:xfrm>
            <a:off x="1641608" y="5695642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38</a:t>
            </a:r>
          </a:p>
        </p:txBody>
      </p:sp>
      <p:sp>
        <p:nvSpPr>
          <p:cNvPr id="194" name="ZoneTexte 193"/>
          <p:cNvSpPr txBox="1"/>
          <p:nvPr/>
        </p:nvSpPr>
        <p:spPr>
          <a:xfrm>
            <a:off x="2151060" y="5695642"/>
            <a:ext cx="326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32</a:t>
            </a:r>
          </a:p>
        </p:txBody>
      </p:sp>
      <p:sp>
        <p:nvSpPr>
          <p:cNvPr id="195" name="ZoneTexte 194"/>
          <p:cNvSpPr txBox="1"/>
          <p:nvPr/>
        </p:nvSpPr>
        <p:spPr>
          <a:xfrm>
            <a:off x="2699699" y="5682580"/>
            <a:ext cx="326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40</a:t>
            </a:r>
          </a:p>
        </p:txBody>
      </p:sp>
      <p:sp>
        <p:nvSpPr>
          <p:cNvPr id="196" name="ZoneTexte 195"/>
          <p:cNvSpPr txBox="1"/>
          <p:nvPr/>
        </p:nvSpPr>
        <p:spPr>
          <a:xfrm>
            <a:off x="3235277" y="5708705"/>
            <a:ext cx="391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23</a:t>
            </a:r>
          </a:p>
        </p:txBody>
      </p:sp>
      <p:sp>
        <p:nvSpPr>
          <p:cNvPr id="197" name="ZoneTexte 196"/>
          <p:cNvSpPr txBox="1"/>
          <p:nvPr/>
        </p:nvSpPr>
        <p:spPr>
          <a:xfrm>
            <a:off x="3731666" y="5695642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27</a:t>
            </a:r>
          </a:p>
        </p:txBody>
      </p:sp>
      <p:sp>
        <p:nvSpPr>
          <p:cNvPr id="198" name="ZoneTexte 197"/>
          <p:cNvSpPr txBox="1"/>
          <p:nvPr/>
        </p:nvSpPr>
        <p:spPr>
          <a:xfrm>
            <a:off x="4267243" y="5695642"/>
            <a:ext cx="3918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05</a:t>
            </a:r>
          </a:p>
        </p:txBody>
      </p:sp>
      <p:sp>
        <p:nvSpPr>
          <p:cNvPr id="199" name="ZoneTexte 198"/>
          <p:cNvSpPr txBox="1"/>
          <p:nvPr/>
        </p:nvSpPr>
        <p:spPr>
          <a:xfrm>
            <a:off x="4802820" y="5708705"/>
            <a:ext cx="326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12</a:t>
            </a:r>
          </a:p>
        </p:txBody>
      </p:sp>
      <p:sp>
        <p:nvSpPr>
          <p:cNvPr id="200" name="ZoneTexte 199"/>
          <p:cNvSpPr txBox="1"/>
          <p:nvPr/>
        </p:nvSpPr>
        <p:spPr>
          <a:xfrm>
            <a:off x="4664194" y="2897968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25</a:t>
            </a:r>
          </a:p>
        </p:txBody>
      </p:sp>
      <p:sp>
        <p:nvSpPr>
          <p:cNvPr id="201" name="ZoneTexte 200"/>
          <p:cNvSpPr txBox="1"/>
          <p:nvPr/>
        </p:nvSpPr>
        <p:spPr>
          <a:xfrm>
            <a:off x="3625696" y="2867489"/>
            <a:ext cx="3396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13</a:t>
            </a:r>
          </a:p>
        </p:txBody>
      </p:sp>
      <p:sp>
        <p:nvSpPr>
          <p:cNvPr id="202" name="ZoneTexte 201"/>
          <p:cNvSpPr txBox="1"/>
          <p:nvPr/>
        </p:nvSpPr>
        <p:spPr>
          <a:xfrm>
            <a:off x="4135148" y="2880551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36</a:t>
            </a:r>
          </a:p>
        </p:txBody>
      </p:sp>
      <p:sp>
        <p:nvSpPr>
          <p:cNvPr id="208" name="ZoneTexte 207"/>
          <p:cNvSpPr txBox="1"/>
          <p:nvPr/>
        </p:nvSpPr>
        <p:spPr>
          <a:xfrm>
            <a:off x="8171539" y="5708759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01</a:t>
            </a:r>
          </a:p>
        </p:txBody>
      </p:sp>
      <p:sp>
        <p:nvSpPr>
          <p:cNvPr id="209" name="ZoneTexte 208"/>
          <p:cNvSpPr txBox="1"/>
          <p:nvPr/>
        </p:nvSpPr>
        <p:spPr>
          <a:xfrm>
            <a:off x="8667928" y="5708759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24</a:t>
            </a:r>
          </a:p>
        </p:txBody>
      </p:sp>
      <p:sp>
        <p:nvSpPr>
          <p:cNvPr id="210" name="ZoneTexte 209"/>
          <p:cNvSpPr txBox="1"/>
          <p:nvPr/>
        </p:nvSpPr>
        <p:spPr>
          <a:xfrm>
            <a:off x="9125128" y="5695696"/>
            <a:ext cx="3788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30</a:t>
            </a:r>
          </a:p>
        </p:txBody>
      </p:sp>
      <p:sp>
        <p:nvSpPr>
          <p:cNvPr id="211" name="ZoneTexte 210"/>
          <p:cNvSpPr txBox="1"/>
          <p:nvPr/>
        </p:nvSpPr>
        <p:spPr>
          <a:xfrm>
            <a:off x="9621516" y="5708759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34</a:t>
            </a:r>
          </a:p>
        </p:txBody>
      </p:sp>
      <p:sp>
        <p:nvSpPr>
          <p:cNvPr id="214" name="ZoneTexte 213"/>
          <p:cNvSpPr txBox="1"/>
          <p:nvPr/>
        </p:nvSpPr>
        <p:spPr>
          <a:xfrm>
            <a:off x="9755453" y="2874482"/>
            <a:ext cx="326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15</a:t>
            </a:r>
          </a:p>
        </p:txBody>
      </p:sp>
      <p:sp>
        <p:nvSpPr>
          <p:cNvPr id="215" name="ZoneTexte 214"/>
          <p:cNvSpPr txBox="1"/>
          <p:nvPr/>
        </p:nvSpPr>
        <p:spPr>
          <a:xfrm>
            <a:off x="10173465" y="2874482"/>
            <a:ext cx="3788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07</a:t>
            </a:r>
          </a:p>
        </p:txBody>
      </p:sp>
      <p:sp>
        <p:nvSpPr>
          <p:cNvPr id="216" name="ZoneTexte 215"/>
          <p:cNvSpPr txBox="1"/>
          <p:nvPr/>
        </p:nvSpPr>
        <p:spPr>
          <a:xfrm>
            <a:off x="10669853" y="2900608"/>
            <a:ext cx="326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39</a:t>
            </a:r>
          </a:p>
        </p:txBody>
      </p:sp>
      <p:sp>
        <p:nvSpPr>
          <p:cNvPr id="217" name="ZoneTexte 216"/>
          <p:cNvSpPr txBox="1"/>
          <p:nvPr/>
        </p:nvSpPr>
        <p:spPr>
          <a:xfrm>
            <a:off x="11166242" y="2861419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20</a:t>
            </a:r>
          </a:p>
        </p:txBody>
      </p:sp>
      <p:sp>
        <p:nvSpPr>
          <p:cNvPr id="220" name="ZoneTexte 219"/>
          <p:cNvSpPr txBox="1"/>
          <p:nvPr/>
        </p:nvSpPr>
        <p:spPr>
          <a:xfrm>
            <a:off x="8151200" y="2883943"/>
            <a:ext cx="3526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09</a:t>
            </a:r>
          </a:p>
        </p:txBody>
      </p:sp>
      <p:sp>
        <p:nvSpPr>
          <p:cNvPr id="221" name="ZoneTexte 220"/>
          <p:cNvSpPr txBox="1"/>
          <p:nvPr/>
        </p:nvSpPr>
        <p:spPr>
          <a:xfrm>
            <a:off x="8673714" y="2870880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03</a:t>
            </a:r>
          </a:p>
        </p:txBody>
      </p:sp>
      <p:sp>
        <p:nvSpPr>
          <p:cNvPr id="222" name="ZoneTexte 221"/>
          <p:cNvSpPr txBox="1"/>
          <p:nvPr/>
        </p:nvSpPr>
        <p:spPr>
          <a:xfrm>
            <a:off x="9170102" y="2857817"/>
            <a:ext cx="3526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35</a:t>
            </a:r>
          </a:p>
        </p:txBody>
      </p:sp>
      <p:sp>
        <p:nvSpPr>
          <p:cNvPr id="223" name="ZoneTexte 222"/>
          <p:cNvSpPr txBox="1"/>
          <p:nvPr/>
        </p:nvSpPr>
        <p:spPr>
          <a:xfrm>
            <a:off x="1151390" y="2824894"/>
            <a:ext cx="365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16</a:t>
            </a:r>
          </a:p>
        </p:txBody>
      </p:sp>
      <p:sp>
        <p:nvSpPr>
          <p:cNvPr id="224" name="ZoneTexte 223"/>
          <p:cNvSpPr txBox="1"/>
          <p:nvPr/>
        </p:nvSpPr>
        <p:spPr>
          <a:xfrm>
            <a:off x="1634716" y="2837957"/>
            <a:ext cx="339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21</a:t>
            </a:r>
          </a:p>
        </p:txBody>
      </p:sp>
      <p:sp>
        <p:nvSpPr>
          <p:cNvPr id="225" name="ZoneTexte 224"/>
          <p:cNvSpPr txBox="1"/>
          <p:nvPr/>
        </p:nvSpPr>
        <p:spPr>
          <a:xfrm>
            <a:off x="2052728" y="2811831"/>
            <a:ext cx="4441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31</a:t>
            </a:r>
          </a:p>
        </p:txBody>
      </p:sp>
      <p:sp>
        <p:nvSpPr>
          <p:cNvPr id="135" name="Ellipse 134">
            <a:extLst>
              <a:ext uri="{FF2B5EF4-FFF2-40B4-BE49-F238E27FC236}">
                <a16:creationId xmlns:a16="http://schemas.microsoft.com/office/drawing/2014/main" xmlns="" id="{A9C4E210-EDA3-4781-A59C-595B9B693990}"/>
              </a:ext>
            </a:extLst>
          </p:cNvPr>
          <p:cNvSpPr/>
          <p:nvPr/>
        </p:nvSpPr>
        <p:spPr>
          <a:xfrm>
            <a:off x="862245" y="4556805"/>
            <a:ext cx="1763486" cy="62701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3" name="Ellipse 142">
            <a:extLst>
              <a:ext uri="{FF2B5EF4-FFF2-40B4-BE49-F238E27FC236}">
                <a16:creationId xmlns:a16="http://schemas.microsoft.com/office/drawing/2014/main" xmlns="" id="{54E743D8-B81F-40CC-9103-23F8EE7291DA}"/>
              </a:ext>
            </a:extLst>
          </p:cNvPr>
          <p:cNvSpPr/>
          <p:nvPr/>
        </p:nvSpPr>
        <p:spPr>
          <a:xfrm>
            <a:off x="6072713" y="872354"/>
            <a:ext cx="1763486" cy="62701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9" name="Ellipse 158">
            <a:extLst>
              <a:ext uri="{FF2B5EF4-FFF2-40B4-BE49-F238E27FC236}">
                <a16:creationId xmlns:a16="http://schemas.microsoft.com/office/drawing/2014/main" xmlns="" id="{17D78C9F-6C2C-4EBC-BFF8-F165BDDC7651}"/>
              </a:ext>
            </a:extLst>
          </p:cNvPr>
          <p:cNvSpPr/>
          <p:nvPr/>
        </p:nvSpPr>
        <p:spPr>
          <a:xfrm>
            <a:off x="2963844" y="865710"/>
            <a:ext cx="1763486" cy="62701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6" name="Ellipse 175">
            <a:extLst>
              <a:ext uri="{FF2B5EF4-FFF2-40B4-BE49-F238E27FC236}">
                <a16:creationId xmlns:a16="http://schemas.microsoft.com/office/drawing/2014/main" xmlns="" id="{3D962A4F-C92B-44BE-8DB6-C53D7D0E34FD}"/>
              </a:ext>
            </a:extLst>
          </p:cNvPr>
          <p:cNvSpPr/>
          <p:nvPr/>
        </p:nvSpPr>
        <p:spPr>
          <a:xfrm>
            <a:off x="8819566" y="4458595"/>
            <a:ext cx="1763486" cy="62701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8" name="Ellipse 177">
            <a:extLst>
              <a:ext uri="{FF2B5EF4-FFF2-40B4-BE49-F238E27FC236}">
                <a16:creationId xmlns:a16="http://schemas.microsoft.com/office/drawing/2014/main" xmlns="" id="{7055C710-3DC6-4615-BB6D-EE4662CEFDEF}"/>
              </a:ext>
            </a:extLst>
          </p:cNvPr>
          <p:cNvSpPr/>
          <p:nvPr/>
        </p:nvSpPr>
        <p:spPr>
          <a:xfrm>
            <a:off x="9998403" y="953058"/>
            <a:ext cx="1763486" cy="62701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63" name="Connecteur droit avec flèche 62">
            <a:extLst>
              <a:ext uri="{FF2B5EF4-FFF2-40B4-BE49-F238E27FC236}">
                <a16:creationId xmlns:a16="http://schemas.microsoft.com/office/drawing/2014/main" xmlns="" id="{6A094CFE-CA13-4648-86E2-5D892B459A2F}"/>
              </a:ext>
            </a:extLst>
          </p:cNvPr>
          <p:cNvCxnSpPr>
            <a:stCxn id="176" idx="2"/>
            <a:endCxn id="208" idx="0"/>
          </p:cNvCxnSpPr>
          <p:nvPr/>
        </p:nvCxnSpPr>
        <p:spPr>
          <a:xfrm flipH="1">
            <a:off x="8341356" y="4772104"/>
            <a:ext cx="478210" cy="9366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avec flèche 98">
            <a:extLst>
              <a:ext uri="{FF2B5EF4-FFF2-40B4-BE49-F238E27FC236}">
                <a16:creationId xmlns:a16="http://schemas.microsoft.com/office/drawing/2014/main" xmlns="" id="{2FD7A303-8368-4340-AFFE-BE1751663FFE}"/>
              </a:ext>
            </a:extLst>
          </p:cNvPr>
          <p:cNvCxnSpPr>
            <a:stCxn id="176" idx="3"/>
            <a:endCxn id="209" idx="0"/>
          </p:cNvCxnSpPr>
          <p:nvPr/>
        </p:nvCxnSpPr>
        <p:spPr>
          <a:xfrm flipH="1">
            <a:off x="8837745" y="4993787"/>
            <a:ext cx="240078" cy="7149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droit avec flèche 115">
            <a:extLst>
              <a:ext uri="{FF2B5EF4-FFF2-40B4-BE49-F238E27FC236}">
                <a16:creationId xmlns:a16="http://schemas.microsoft.com/office/drawing/2014/main" xmlns="" id="{587888AE-F9DD-4FCE-A91C-03E7FA5A4EFB}"/>
              </a:ext>
            </a:extLst>
          </p:cNvPr>
          <p:cNvCxnSpPr>
            <a:cxnSpLocks/>
            <a:endCxn id="211" idx="0"/>
          </p:cNvCxnSpPr>
          <p:nvPr/>
        </p:nvCxnSpPr>
        <p:spPr>
          <a:xfrm>
            <a:off x="9803481" y="5098674"/>
            <a:ext cx="915" cy="6100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eur droit avec flèche 117">
            <a:extLst>
              <a:ext uri="{FF2B5EF4-FFF2-40B4-BE49-F238E27FC236}">
                <a16:creationId xmlns:a16="http://schemas.microsoft.com/office/drawing/2014/main" xmlns="" id="{081CF9AB-7017-4B5B-8CC1-27DC91064968}"/>
              </a:ext>
            </a:extLst>
          </p:cNvPr>
          <p:cNvCxnSpPr>
            <a:endCxn id="210" idx="0"/>
          </p:cNvCxnSpPr>
          <p:nvPr/>
        </p:nvCxnSpPr>
        <p:spPr>
          <a:xfrm flipH="1">
            <a:off x="9314539" y="5071940"/>
            <a:ext cx="39451" cy="6237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5" name="Ellipse 274">
            <a:extLst>
              <a:ext uri="{FF2B5EF4-FFF2-40B4-BE49-F238E27FC236}">
                <a16:creationId xmlns:a16="http://schemas.microsoft.com/office/drawing/2014/main" xmlns="" id="{2A946923-A29F-45FF-973D-B979AA82F40B}"/>
              </a:ext>
            </a:extLst>
          </p:cNvPr>
          <p:cNvSpPr/>
          <p:nvPr/>
        </p:nvSpPr>
        <p:spPr>
          <a:xfrm>
            <a:off x="7844222" y="1627263"/>
            <a:ext cx="1763486" cy="62701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62" name="ZoneTexte 161">
            <a:extLst>
              <a:ext uri="{FF2B5EF4-FFF2-40B4-BE49-F238E27FC236}">
                <a16:creationId xmlns:a16="http://schemas.microsoft.com/office/drawing/2014/main" xmlns="" id="{9510C228-50B7-46AB-A531-343164422AEA}"/>
              </a:ext>
            </a:extLst>
          </p:cNvPr>
          <p:cNvSpPr txBox="1"/>
          <p:nvPr/>
        </p:nvSpPr>
        <p:spPr>
          <a:xfrm>
            <a:off x="8891571" y="4518185"/>
            <a:ext cx="1727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Conditions d’études + règles formelles</a:t>
            </a:r>
          </a:p>
        </p:txBody>
      </p:sp>
      <p:sp>
        <p:nvSpPr>
          <p:cNvPr id="230" name="ZoneTexte 229">
            <a:extLst>
              <a:ext uri="{FF2B5EF4-FFF2-40B4-BE49-F238E27FC236}">
                <a16:creationId xmlns:a16="http://schemas.microsoft.com/office/drawing/2014/main" xmlns="" id="{6127889F-9866-4801-8E96-2D367F055358}"/>
              </a:ext>
            </a:extLst>
          </p:cNvPr>
          <p:cNvSpPr txBox="1"/>
          <p:nvPr/>
        </p:nvSpPr>
        <p:spPr>
          <a:xfrm>
            <a:off x="6180723" y="4657827"/>
            <a:ext cx="1599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/>
              <a:t>Justification de ses études</a:t>
            </a:r>
            <a:endParaRPr lang="fr-FR" sz="1400" b="1" dirty="0"/>
          </a:p>
        </p:txBody>
      </p:sp>
      <p:cxnSp>
        <p:nvCxnSpPr>
          <p:cNvPr id="240" name="Connecteur droit avec flèche 239">
            <a:extLst>
              <a:ext uri="{FF2B5EF4-FFF2-40B4-BE49-F238E27FC236}">
                <a16:creationId xmlns:a16="http://schemas.microsoft.com/office/drawing/2014/main" xmlns="" id="{E393F81D-090B-49AA-87B5-6B0BD54B27F7}"/>
              </a:ext>
            </a:extLst>
          </p:cNvPr>
          <p:cNvCxnSpPr>
            <a:endCxn id="43" idx="0"/>
          </p:cNvCxnSpPr>
          <p:nvPr/>
        </p:nvCxnSpPr>
        <p:spPr>
          <a:xfrm flipH="1">
            <a:off x="6454377" y="5177910"/>
            <a:ext cx="150223" cy="5493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avec flèche 243">
            <a:extLst>
              <a:ext uri="{FF2B5EF4-FFF2-40B4-BE49-F238E27FC236}">
                <a16:creationId xmlns:a16="http://schemas.microsoft.com/office/drawing/2014/main" xmlns="" id="{D6E46AA4-DBEB-4B2C-A197-80DB286A3C48}"/>
              </a:ext>
            </a:extLst>
          </p:cNvPr>
          <p:cNvCxnSpPr>
            <a:cxnSpLocks/>
            <a:endCxn id="44" idx="0"/>
          </p:cNvCxnSpPr>
          <p:nvPr/>
        </p:nvCxnSpPr>
        <p:spPr>
          <a:xfrm>
            <a:off x="6862857" y="5205294"/>
            <a:ext cx="114034" cy="5219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ZoneTexte 247">
            <a:extLst>
              <a:ext uri="{FF2B5EF4-FFF2-40B4-BE49-F238E27FC236}">
                <a16:creationId xmlns:a16="http://schemas.microsoft.com/office/drawing/2014/main" xmlns="" id="{E8B45F4E-A173-4675-A61F-967769817C16}"/>
              </a:ext>
            </a:extLst>
          </p:cNvPr>
          <p:cNvSpPr txBox="1"/>
          <p:nvPr/>
        </p:nvSpPr>
        <p:spPr>
          <a:xfrm>
            <a:off x="6257385" y="927609"/>
            <a:ext cx="13941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/>
              <a:t>Activités d’études</a:t>
            </a:r>
            <a:endParaRPr lang="fr-FR" sz="1400" b="1" dirty="0"/>
          </a:p>
        </p:txBody>
      </p:sp>
      <p:cxnSp>
        <p:nvCxnSpPr>
          <p:cNvPr id="252" name="Connecteur droit avec flèche 251">
            <a:extLst>
              <a:ext uri="{FF2B5EF4-FFF2-40B4-BE49-F238E27FC236}">
                <a16:creationId xmlns:a16="http://schemas.microsoft.com/office/drawing/2014/main" xmlns="" id="{16936F7A-7950-469E-A27F-0002BB4B1F64}"/>
              </a:ext>
            </a:extLst>
          </p:cNvPr>
          <p:cNvCxnSpPr>
            <a:cxnSpLocks/>
            <a:stCxn id="143" idx="3"/>
            <a:endCxn id="183" idx="0"/>
          </p:cNvCxnSpPr>
          <p:nvPr/>
        </p:nvCxnSpPr>
        <p:spPr>
          <a:xfrm flipH="1">
            <a:off x="5608980" y="1407546"/>
            <a:ext cx="721990" cy="14859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Connecteur droit avec flèche 254">
            <a:extLst>
              <a:ext uri="{FF2B5EF4-FFF2-40B4-BE49-F238E27FC236}">
                <a16:creationId xmlns:a16="http://schemas.microsoft.com/office/drawing/2014/main" xmlns="" id="{1AA1B927-ED4C-4E2B-A82F-F8D4BDE4EBA1}"/>
              </a:ext>
            </a:extLst>
          </p:cNvPr>
          <p:cNvCxnSpPr>
            <a:endCxn id="184" idx="0"/>
          </p:cNvCxnSpPr>
          <p:nvPr/>
        </p:nvCxnSpPr>
        <p:spPr>
          <a:xfrm flipH="1">
            <a:off x="6072713" y="1473729"/>
            <a:ext cx="427129" cy="14197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xmlns="" id="{A9E5CD5F-7CE1-404F-8BA2-7DA9703276BD}"/>
              </a:ext>
            </a:extLst>
          </p:cNvPr>
          <p:cNvCxnSpPr>
            <a:endCxn id="189" idx="0"/>
          </p:cNvCxnSpPr>
          <p:nvPr/>
        </p:nvCxnSpPr>
        <p:spPr>
          <a:xfrm flipH="1">
            <a:off x="6621352" y="1493081"/>
            <a:ext cx="104298" cy="13873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xmlns="" id="{9374E5E3-8AAA-4C57-88EC-55EB594B4743}"/>
              </a:ext>
            </a:extLst>
          </p:cNvPr>
          <p:cNvCxnSpPr>
            <a:cxnSpLocks/>
            <a:stCxn id="143" idx="4"/>
            <a:endCxn id="11" idx="0"/>
          </p:cNvCxnSpPr>
          <p:nvPr/>
        </p:nvCxnSpPr>
        <p:spPr>
          <a:xfrm>
            <a:off x="6954456" y="1499371"/>
            <a:ext cx="106678" cy="13898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xmlns="" id="{598D06B0-9047-4761-9229-376135A32C9B}"/>
              </a:ext>
            </a:extLst>
          </p:cNvPr>
          <p:cNvCxnSpPr>
            <a:endCxn id="10" idx="0"/>
          </p:cNvCxnSpPr>
          <p:nvPr/>
        </p:nvCxnSpPr>
        <p:spPr>
          <a:xfrm>
            <a:off x="7229305" y="1476623"/>
            <a:ext cx="345636" cy="14169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xmlns="" id="{1FA61916-2AB1-4A3A-953D-5C21747E0505}"/>
              </a:ext>
            </a:extLst>
          </p:cNvPr>
          <p:cNvSpPr txBox="1"/>
          <p:nvPr/>
        </p:nvSpPr>
        <p:spPr>
          <a:xfrm>
            <a:off x="955606" y="4631444"/>
            <a:ext cx="1650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/>
              <a:t>Relations sociales (étudiants)</a:t>
            </a:r>
            <a:endParaRPr lang="fr-FR" sz="1400" b="1" dirty="0"/>
          </a:p>
        </p:txBody>
      </p:sp>
      <p:cxnSp>
        <p:nvCxnSpPr>
          <p:cNvPr id="60" name="Connecteur droit avec flèche 59">
            <a:extLst>
              <a:ext uri="{FF2B5EF4-FFF2-40B4-BE49-F238E27FC236}">
                <a16:creationId xmlns:a16="http://schemas.microsoft.com/office/drawing/2014/main" xmlns="" id="{3AA9ADEB-1072-49EE-8904-5CBE04C465F2}"/>
              </a:ext>
            </a:extLst>
          </p:cNvPr>
          <p:cNvCxnSpPr>
            <a:cxnSpLocks/>
          </p:cNvCxnSpPr>
          <p:nvPr/>
        </p:nvCxnSpPr>
        <p:spPr>
          <a:xfrm flipH="1">
            <a:off x="1295443" y="5146384"/>
            <a:ext cx="45720" cy="5492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Connecteur droit avec flèche 256">
            <a:extLst>
              <a:ext uri="{FF2B5EF4-FFF2-40B4-BE49-F238E27FC236}">
                <a16:creationId xmlns:a16="http://schemas.microsoft.com/office/drawing/2014/main" xmlns="" id="{87DB5FE1-99A4-4157-AAD4-897577BF686A}"/>
              </a:ext>
            </a:extLst>
          </p:cNvPr>
          <p:cNvCxnSpPr>
            <a:endCxn id="193" idx="0"/>
          </p:cNvCxnSpPr>
          <p:nvPr/>
        </p:nvCxnSpPr>
        <p:spPr>
          <a:xfrm>
            <a:off x="1724339" y="5186619"/>
            <a:ext cx="100149" cy="5090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Connecteur droit avec flèche 260">
            <a:extLst>
              <a:ext uri="{FF2B5EF4-FFF2-40B4-BE49-F238E27FC236}">
                <a16:creationId xmlns:a16="http://schemas.microsoft.com/office/drawing/2014/main" xmlns="" id="{CEAAD53A-3BAC-40F6-883C-1735F8DBFB05}"/>
              </a:ext>
            </a:extLst>
          </p:cNvPr>
          <p:cNvCxnSpPr>
            <a:endCxn id="194" idx="0"/>
          </p:cNvCxnSpPr>
          <p:nvPr/>
        </p:nvCxnSpPr>
        <p:spPr>
          <a:xfrm>
            <a:off x="2111871" y="5192629"/>
            <a:ext cx="202475" cy="5030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Ellipse 263">
            <a:extLst>
              <a:ext uri="{FF2B5EF4-FFF2-40B4-BE49-F238E27FC236}">
                <a16:creationId xmlns:a16="http://schemas.microsoft.com/office/drawing/2014/main" xmlns="" id="{41CF1AF4-3AD0-4CBB-8B17-06134A30EFC2}"/>
              </a:ext>
            </a:extLst>
          </p:cNvPr>
          <p:cNvSpPr/>
          <p:nvPr/>
        </p:nvSpPr>
        <p:spPr>
          <a:xfrm>
            <a:off x="2482392" y="3660482"/>
            <a:ext cx="1763486" cy="62701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66" name="ZoneTexte 265">
            <a:extLst>
              <a:ext uri="{FF2B5EF4-FFF2-40B4-BE49-F238E27FC236}">
                <a16:creationId xmlns:a16="http://schemas.microsoft.com/office/drawing/2014/main" xmlns="" id="{801BB153-D6D2-4870-AE52-CDB9A8651B49}"/>
              </a:ext>
            </a:extLst>
          </p:cNvPr>
          <p:cNvSpPr txBox="1"/>
          <p:nvPr/>
        </p:nvSpPr>
        <p:spPr>
          <a:xfrm>
            <a:off x="2642687" y="3732740"/>
            <a:ext cx="1533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/>
              <a:t>Relations sociales (enseignants)</a:t>
            </a:r>
            <a:endParaRPr lang="fr-FR" sz="1400" b="1" dirty="0"/>
          </a:p>
        </p:txBody>
      </p:sp>
      <p:cxnSp>
        <p:nvCxnSpPr>
          <p:cNvPr id="273" name="Connecteur droit avec flèche 272">
            <a:extLst>
              <a:ext uri="{FF2B5EF4-FFF2-40B4-BE49-F238E27FC236}">
                <a16:creationId xmlns:a16="http://schemas.microsoft.com/office/drawing/2014/main" xmlns="" id="{B612C169-B0B0-48BA-B0C0-C82614B7C138}"/>
              </a:ext>
            </a:extLst>
          </p:cNvPr>
          <p:cNvCxnSpPr>
            <a:endCxn id="195" idx="0"/>
          </p:cNvCxnSpPr>
          <p:nvPr/>
        </p:nvCxnSpPr>
        <p:spPr>
          <a:xfrm flipH="1">
            <a:off x="2862985" y="4260596"/>
            <a:ext cx="114035" cy="14219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Connecteur droit avec flèche 277">
            <a:extLst>
              <a:ext uri="{FF2B5EF4-FFF2-40B4-BE49-F238E27FC236}">
                <a16:creationId xmlns:a16="http://schemas.microsoft.com/office/drawing/2014/main" xmlns="" id="{C7CA892C-0164-42DE-8B8A-A336AC9415AA}"/>
              </a:ext>
            </a:extLst>
          </p:cNvPr>
          <p:cNvCxnSpPr>
            <a:stCxn id="266" idx="2"/>
            <a:endCxn id="196" idx="0"/>
          </p:cNvCxnSpPr>
          <p:nvPr/>
        </p:nvCxnSpPr>
        <p:spPr>
          <a:xfrm>
            <a:off x="3409245" y="4255960"/>
            <a:ext cx="21975" cy="14527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Connecteur droit avec flèche 283">
            <a:extLst>
              <a:ext uri="{FF2B5EF4-FFF2-40B4-BE49-F238E27FC236}">
                <a16:creationId xmlns:a16="http://schemas.microsoft.com/office/drawing/2014/main" xmlns="" id="{CDFB8DD8-FFA7-4DD3-90AF-F84D4459F6B8}"/>
              </a:ext>
            </a:extLst>
          </p:cNvPr>
          <p:cNvCxnSpPr>
            <a:endCxn id="197" idx="0"/>
          </p:cNvCxnSpPr>
          <p:nvPr/>
        </p:nvCxnSpPr>
        <p:spPr>
          <a:xfrm>
            <a:off x="3832909" y="4238774"/>
            <a:ext cx="68574" cy="14568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Ellipse 284">
            <a:extLst>
              <a:ext uri="{FF2B5EF4-FFF2-40B4-BE49-F238E27FC236}">
                <a16:creationId xmlns:a16="http://schemas.microsoft.com/office/drawing/2014/main" xmlns="" id="{A848420D-15BA-4991-88EF-F576B2434F3F}"/>
              </a:ext>
            </a:extLst>
          </p:cNvPr>
          <p:cNvSpPr/>
          <p:nvPr/>
        </p:nvSpPr>
        <p:spPr>
          <a:xfrm>
            <a:off x="3899982" y="4539216"/>
            <a:ext cx="1763486" cy="62701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86" name="ZoneTexte 285">
            <a:extLst>
              <a:ext uri="{FF2B5EF4-FFF2-40B4-BE49-F238E27FC236}">
                <a16:creationId xmlns:a16="http://schemas.microsoft.com/office/drawing/2014/main" xmlns="" id="{658C0E03-D456-46E6-89C6-452F83D75B81}"/>
              </a:ext>
            </a:extLst>
          </p:cNvPr>
          <p:cNvSpPr txBox="1"/>
          <p:nvPr/>
        </p:nvSpPr>
        <p:spPr>
          <a:xfrm>
            <a:off x="4213491" y="4603928"/>
            <a:ext cx="1178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/>
              <a:t>Climat relationnel </a:t>
            </a:r>
            <a:endParaRPr lang="fr-FR" sz="1400" b="1" dirty="0"/>
          </a:p>
        </p:txBody>
      </p:sp>
      <p:cxnSp>
        <p:nvCxnSpPr>
          <p:cNvPr id="98" name="Connecteur droit avec flèche 97">
            <a:extLst>
              <a:ext uri="{FF2B5EF4-FFF2-40B4-BE49-F238E27FC236}">
                <a16:creationId xmlns:a16="http://schemas.microsoft.com/office/drawing/2014/main" xmlns="" id="{D913DB52-17DD-4A94-A489-2DC228E434A3}"/>
              </a:ext>
            </a:extLst>
          </p:cNvPr>
          <p:cNvCxnSpPr>
            <a:endCxn id="198" idx="0"/>
          </p:cNvCxnSpPr>
          <p:nvPr/>
        </p:nvCxnSpPr>
        <p:spPr>
          <a:xfrm flipH="1">
            <a:off x="4463186" y="5146383"/>
            <a:ext cx="114032" cy="5492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avec flèche 101">
            <a:extLst>
              <a:ext uri="{FF2B5EF4-FFF2-40B4-BE49-F238E27FC236}">
                <a16:creationId xmlns:a16="http://schemas.microsoft.com/office/drawing/2014/main" xmlns="" id="{09769947-9BDB-4595-8F91-2C311BF41748}"/>
              </a:ext>
            </a:extLst>
          </p:cNvPr>
          <p:cNvCxnSpPr>
            <a:endCxn id="199" idx="0"/>
          </p:cNvCxnSpPr>
          <p:nvPr/>
        </p:nvCxnSpPr>
        <p:spPr>
          <a:xfrm>
            <a:off x="4898612" y="5183822"/>
            <a:ext cx="67494" cy="5248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ZoneTexte 132">
            <a:extLst>
              <a:ext uri="{FF2B5EF4-FFF2-40B4-BE49-F238E27FC236}">
                <a16:creationId xmlns:a16="http://schemas.microsoft.com/office/drawing/2014/main" xmlns="" id="{624F0EEE-C1EA-4133-9BD9-44A08241DB54}"/>
              </a:ext>
            </a:extLst>
          </p:cNvPr>
          <p:cNvSpPr txBox="1"/>
          <p:nvPr/>
        </p:nvSpPr>
        <p:spPr>
          <a:xfrm>
            <a:off x="2977020" y="911200"/>
            <a:ext cx="1763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/>
              <a:t>Approche scientifique</a:t>
            </a:r>
            <a:endParaRPr lang="fr-FR" sz="1400" b="1" dirty="0"/>
          </a:p>
        </p:txBody>
      </p:sp>
      <p:cxnSp>
        <p:nvCxnSpPr>
          <p:cNvPr id="139" name="Connecteur droit avec flèche 138">
            <a:extLst>
              <a:ext uri="{FF2B5EF4-FFF2-40B4-BE49-F238E27FC236}">
                <a16:creationId xmlns:a16="http://schemas.microsoft.com/office/drawing/2014/main" xmlns="" id="{31220E97-76C9-49A2-B064-57E20B78EBF3}"/>
              </a:ext>
            </a:extLst>
          </p:cNvPr>
          <p:cNvCxnSpPr>
            <a:stCxn id="159" idx="4"/>
            <a:endCxn id="201" idx="0"/>
          </p:cNvCxnSpPr>
          <p:nvPr/>
        </p:nvCxnSpPr>
        <p:spPr>
          <a:xfrm flipH="1">
            <a:off x="3795514" y="1492727"/>
            <a:ext cx="50073" cy="13747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cteur droit avec flèche 140">
            <a:extLst>
              <a:ext uri="{FF2B5EF4-FFF2-40B4-BE49-F238E27FC236}">
                <a16:creationId xmlns:a16="http://schemas.microsoft.com/office/drawing/2014/main" xmlns="" id="{D242C617-E4B3-43AD-AA0B-766076BCCCFF}"/>
              </a:ext>
            </a:extLst>
          </p:cNvPr>
          <p:cNvCxnSpPr>
            <a:endCxn id="202" idx="0"/>
          </p:cNvCxnSpPr>
          <p:nvPr/>
        </p:nvCxnSpPr>
        <p:spPr>
          <a:xfrm>
            <a:off x="3965331" y="1492727"/>
            <a:ext cx="339634" cy="13878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ZoneTexte 141">
            <a:extLst>
              <a:ext uri="{FF2B5EF4-FFF2-40B4-BE49-F238E27FC236}">
                <a16:creationId xmlns:a16="http://schemas.microsoft.com/office/drawing/2014/main" xmlns="" id="{3D441E60-A195-47AC-886E-21F8A505DE7C}"/>
              </a:ext>
            </a:extLst>
          </p:cNvPr>
          <p:cNvSpPr txBox="1"/>
          <p:nvPr/>
        </p:nvSpPr>
        <p:spPr>
          <a:xfrm>
            <a:off x="10035932" y="1003250"/>
            <a:ext cx="1688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/>
              <a:t>Échec et pression liés aux études</a:t>
            </a:r>
            <a:endParaRPr lang="fr-FR" sz="1400" b="1" dirty="0"/>
          </a:p>
        </p:txBody>
      </p:sp>
      <p:cxnSp>
        <p:nvCxnSpPr>
          <p:cNvPr id="145" name="Connecteur droit avec flèche 144">
            <a:extLst>
              <a:ext uri="{FF2B5EF4-FFF2-40B4-BE49-F238E27FC236}">
                <a16:creationId xmlns:a16="http://schemas.microsoft.com/office/drawing/2014/main" xmlns="" id="{56C96E08-7009-4211-8725-394E8244D953}"/>
              </a:ext>
            </a:extLst>
          </p:cNvPr>
          <p:cNvCxnSpPr>
            <a:stCxn id="178" idx="3"/>
            <a:endCxn id="214" idx="0"/>
          </p:cNvCxnSpPr>
          <p:nvPr/>
        </p:nvCxnSpPr>
        <p:spPr>
          <a:xfrm flipH="1">
            <a:off x="9918739" y="1488250"/>
            <a:ext cx="337921" cy="13862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avec flèche 147">
            <a:extLst>
              <a:ext uri="{FF2B5EF4-FFF2-40B4-BE49-F238E27FC236}">
                <a16:creationId xmlns:a16="http://schemas.microsoft.com/office/drawing/2014/main" xmlns="" id="{AF84F76B-4D3E-4A8A-9DF4-BBFD544F4236}"/>
              </a:ext>
            </a:extLst>
          </p:cNvPr>
          <p:cNvCxnSpPr>
            <a:endCxn id="215" idx="0"/>
          </p:cNvCxnSpPr>
          <p:nvPr/>
        </p:nvCxnSpPr>
        <p:spPr>
          <a:xfrm flipH="1">
            <a:off x="10362877" y="1556265"/>
            <a:ext cx="154344" cy="13182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avec flèche 166">
            <a:extLst>
              <a:ext uri="{FF2B5EF4-FFF2-40B4-BE49-F238E27FC236}">
                <a16:creationId xmlns:a16="http://schemas.microsoft.com/office/drawing/2014/main" xmlns="" id="{42DDA9FF-3908-40D7-931E-E3AA30D045C4}"/>
              </a:ext>
            </a:extLst>
          </p:cNvPr>
          <p:cNvCxnSpPr>
            <a:stCxn id="178" idx="4"/>
            <a:endCxn id="216" idx="0"/>
          </p:cNvCxnSpPr>
          <p:nvPr/>
        </p:nvCxnSpPr>
        <p:spPr>
          <a:xfrm flipH="1">
            <a:off x="10833139" y="1580075"/>
            <a:ext cx="47007" cy="13205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necteur droit avec flèche 170">
            <a:extLst>
              <a:ext uri="{FF2B5EF4-FFF2-40B4-BE49-F238E27FC236}">
                <a16:creationId xmlns:a16="http://schemas.microsoft.com/office/drawing/2014/main" xmlns="" id="{0975580C-309D-41F8-B2EF-1EE03BF544B7}"/>
              </a:ext>
            </a:extLst>
          </p:cNvPr>
          <p:cNvCxnSpPr>
            <a:cxnSpLocks/>
          </p:cNvCxnSpPr>
          <p:nvPr/>
        </p:nvCxnSpPr>
        <p:spPr>
          <a:xfrm>
            <a:off x="11101751" y="1580075"/>
            <a:ext cx="123274" cy="13031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ZoneTexte 180">
            <a:extLst>
              <a:ext uri="{FF2B5EF4-FFF2-40B4-BE49-F238E27FC236}">
                <a16:creationId xmlns:a16="http://schemas.microsoft.com/office/drawing/2014/main" xmlns="" id="{11D01C34-F9F8-490C-AB49-27FF5AD63099}"/>
              </a:ext>
            </a:extLst>
          </p:cNvPr>
          <p:cNvSpPr txBox="1"/>
          <p:nvPr/>
        </p:nvSpPr>
        <p:spPr>
          <a:xfrm>
            <a:off x="8044693" y="1710091"/>
            <a:ext cx="14781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/>
              <a:t>Organisation de mon quotidien</a:t>
            </a:r>
            <a:endParaRPr lang="fr-FR" sz="1400" b="1" dirty="0"/>
          </a:p>
        </p:txBody>
      </p:sp>
      <p:cxnSp>
        <p:nvCxnSpPr>
          <p:cNvPr id="185" name="Connecteur droit avec flèche 184">
            <a:extLst>
              <a:ext uri="{FF2B5EF4-FFF2-40B4-BE49-F238E27FC236}">
                <a16:creationId xmlns:a16="http://schemas.microsoft.com/office/drawing/2014/main" xmlns="" id="{A9D787B5-9D59-4220-A40C-BCEED0866EBB}"/>
              </a:ext>
            </a:extLst>
          </p:cNvPr>
          <p:cNvCxnSpPr>
            <a:endCxn id="220" idx="0"/>
          </p:cNvCxnSpPr>
          <p:nvPr/>
        </p:nvCxnSpPr>
        <p:spPr>
          <a:xfrm flipH="1">
            <a:off x="8327549" y="2247733"/>
            <a:ext cx="93618" cy="6362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Connecteur droit avec flèche 186">
            <a:extLst>
              <a:ext uri="{FF2B5EF4-FFF2-40B4-BE49-F238E27FC236}">
                <a16:creationId xmlns:a16="http://schemas.microsoft.com/office/drawing/2014/main" xmlns="" id="{F725C380-9B30-4D90-B6AC-6FA569D13F1B}"/>
              </a:ext>
            </a:extLst>
          </p:cNvPr>
          <p:cNvCxnSpPr>
            <a:stCxn id="275" idx="4"/>
          </p:cNvCxnSpPr>
          <p:nvPr/>
        </p:nvCxnSpPr>
        <p:spPr>
          <a:xfrm flipH="1">
            <a:off x="8723583" y="2254280"/>
            <a:ext cx="2382" cy="6012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Connecteur droit avec flèche 287">
            <a:extLst>
              <a:ext uri="{FF2B5EF4-FFF2-40B4-BE49-F238E27FC236}">
                <a16:creationId xmlns:a16="http://schemas.microsoft.com/office/drawing/2014/main" xmlns="" id="{7F0C3AA4-9715-4582-8E79-D7527A8D273D}"/>
              </a:ext>
            </a:extLst>
          </p:cNvPr>
          <p:cNvCxnSpPr/>
          <p:nvPr/>
        </p:nvCxnSpPr>
        <p:spPr>
          <a:xfrm>
            <a:off x="9076281" y="2247733"/>
            <a:ext cx="137363" cy="6077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Ellipse 288">
            <a:extLst>
              <a:ext uri="{FF2B5EF4-FFF2-40B4-BE49-F238E27FC236}">
                <a16:creationId xmlns:a16="http://schemas.microsoft.com/office/drawing/2014/main" xmlns="" id="{BF0FE885-498E-477C-8926-7FB3148C32F2}"/>
              </a:ext>
            </a:extLst>
          </p:cNvPr>
          <p:cNvSpPr/>
          <p:nvPr/>
        </p:nvSpPr>
        <p:spPr>
          <a:xfrm>
            <a:off x="911465" y="883019"/>
            <a:ext cx="1763486" cy="62701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90" name="ZoneTexte 289">
            <a:extLst>
              <a:ext uri="{FF2B5EF4-FFF2-40B4-BE49-F238E27FC236}">
                <a16:creationId xmlns:a16="http://schemas.microsoft.com/office/drawing/2014/main" xmlns="" id="{C5B11DEF-2C34-49E5-92B6-9CBF080AE5FC}"/>
              </a:ext>
            </a:extLst>
          </p:cNvPr>
          <p:cNvSpPr txBox="1"/>
          <p:nvPr/>
        </p:nvSpPr>
        <p:spPr>
          <a:xfrm>
            <a:off x="1225414" y="1004802"/>
            <a:ext cx="1219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91" name="ZoneTexte 290">
            <a:extLst>
              <a:ext uri="{FF2B5EF4-FFF2-40B4-BE49-F238E27FC236}">
                <a16:creationId xmlns:a16="http://schemas.microsoft.com/office/drawing/2014/main" xmlns="" id="{D40D4DCC-B9B0-4518-9DF6-167BAF2999BC}"/>
              </a:ext>
            </a:extLst>
          </p:cNvPr>
          <p:cNvSpPr txBox="1"/>
          <p:nvPr/>
        </p:nvSpPr>
        <p:spPr>
          <a:xfrm>
            <a:off x="1056800" y="916296"/>
            <a:ext cx="1554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/>
              <a:t>Attentes personnelles</a:t>
            </a:r>
            <a:endParaRPr lang="fr-FR" sz="1400" b="1" dirty="0"/>
          </a:p>
        </p:txBody>
      </p:sp>
      <p:cxnSp>
        <p:nvCxnSpPr>
          <p:cNvPr id="293" name="Connecteur droit avec flèche 292">
            <a:extLst>
              <a:ext uri="{FF2B5EF4-FFF2-40B4-BE49-F238E27FC236}">
                <a16:creationId xmlns:a16="http://schemas.microsoft.com/office/drawing/2014/main" xmlns="" id="{2CEBC889-A02E-4E7C-B63A-DC24D32A5A5F}"/>
              </a:ext>
            </a:extLst>
          </p:cNvPr>
          <p:cNvCxnSpPr>
            <a:endCxn id="223" idx="0"/>
          </p:cNvCxnSpPr>
          <p:nvPr/>
        </p:nvCxnSpPr>
        <p:spPr>
          <a:xfrm flipH="1">
            <a:off x="1334270" y="1473130"/>
            <a:ext cx="100150" cy="13517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Connecteur droit avec flèche 294">
            <a:extLst>
              <a:ext uri="{FF2B5EF4-FFF2-40B4-BE49-F238E27FC236}">
                <a16:creationId xmlns:a16="http://schemas.microsoft.com/office/drawing/2014/main" xmlns="" id="{21EDB4AE-AA99-459D-903A-D31414104BE0}"/>
              </a:ext>
            </a:extLst>
          </p:cNvPr>
          <p:cNvCxnSpPr>
            <a:stCxn id="289" idx="4"/>
            <a:endCxn id="224" idx="0"/>
          </p:cNvCxnSpPr>
          <p:nvPr/>
        </p:nvCxnSpPr>
        <p:spPr>
          <a:xfrm>
            <a:off x="1793208" y="1510036"/>
            <a:ext cx="11325" cy="13279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Connecteur droit avec flèche 296">
            <a:extLst>
              <a:ext uri="{FF2B5EF4-FFF2-40B4-BE49-F238E27FC236}">
                <a16:creationId xmlns:a16="http://schemas.microsoft.com/office/drawing/2014/main" xmlns="" id="{9667648B-775C-44EB-B9C5-A370F7DE11F3}"/>
              </a:ext>
            </a:extLst>
          </p:cNvPr>
          <p:cNvCxnSpPr>
            <a:endCxn id="225" idx="0"/>
          </p:cNvCxnSpPr>
          <p:nvPr/>
        </p:nvCxnSpPr>
        <p:spPr>
          <a:xfrm>
            <a:off x="2049023" y="1503505"/>
            <a:ext cx="225774" cy="13083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xmlns="" id="{03DA9147-D757-4899-8427-CB0136D95668}"/>
              </a:ext>
            </a:extLst>
          </p:cNvPr>
          <p:cNvCxnSpPr>
            <a:endCxn id="200" idx="0"/>
          </p:cNvCxnSpPr>
          <p:nvPr/>
        </p:nvCxnSpPr>
        <p:spPr>
          <a:xfrm>
            <a:off x="4130354" y="1499460"/>
            <a:ext cx="716720" cy="13985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Rectangle 135">
            <a:extLst>
              <a:ext uri="{FF2B5EF4-FFF2-40B4-BE49-F238E27FC236}">
                <a16:creationId xmlns:a16="http://schemas.microsoft.com/office/drawing/2014/main" xmlns="" id="{14B429A3-0589-4C64-9DAE-D34F0A2483F0}"/>
              </a:ext>
            </a:extLst>
          </p:cNvPr>
          <p:cNvSpPr/>
          <p:nvPr/>
        </p:nvSpPr>
        <p:spPr>
          <a:xfrm>
            <a:off x="5235580" y="5705972"/>
            <a:ext cx="418011" cy="3135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8" name="ZoneTexte 137">
            <a:extLst>
              <a:ext uri="{FF2B5EF4-FFF2-40B4-BE49-F238E27FC236}">
                <a16:creationId xmlns:a16="http://schemas.microsoft.com/office/drawing/2014/main" xmlns="" id="{3786803B-C135-44B7-9A0D-FB22822D3C3C}"/>
              </a:ext>
            </a:extLst>
          </p:cNvPr>
          <p:cNvSpPr txBox="1"/>
          <p:nvPr/>
        </p:nvSpPr>
        <p:spPr>
          <a:xfrm>
            <a:off x="5364523" y="5676274"/>
            <a:ext cx="3918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02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xmlns="" id="{C4E67532-E10B-44E5-A6CA-0ACCAC65BD89}"/>
              </a:ext>
            </a:extLst>
          </p:cNvPr>
          <p:cNvCxnSpPr/>
          <p:nvPr/>
        </p:nvCxnSpPr>
        <p:spPr>
          <a:xfrm>
            <a:off x="5125038" y="5166233"/>
            <a:ext cx="239485" cy="5100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77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1687EC94-92EE-4C6C-80A5-E31231837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0512" y="2498812"/>
            <a:ext cx="8041321" cy="344453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BA392CC-FE8D-482A-8C01-E37074074559}"/>
              </a:ext>
            </a:extLst>
          </p:cNvPr>
          <p:cNvSpPr/>
          <p:nvPr/>
        </p:nvSpPr>
        <p:spPr>
          <a:xfrm>
            <a:off x="8182476" y="3751847"/>
            <a:ext cx="1830914" cy="2081464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xmlns="" id="{1D9653A3-3C10-4637-B27C-A5F8AF40C70D}"/>
              </a:ext>
            </a:extLst>
          </p:cNvPr>
          <p:cNvSpPr/>
          <p:nvPr/>
        </p:nvSpPr>
        <p:spPr>
          <a:xfrm>
            <a:off x="8350918" y="2498810"/>
            <a:ext cx="1662472" cy="47098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xmlns="" id="{ACDAB5C9-0699-4B38-977E-16D5CD53D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/>
              <a:t>3.2. Analyses factorielles confirmatoires (2/3) 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xmlns="" id="{3BEEAD4B-8E3F-4FE7-9520-BC6C4D177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795347"/>
            <a:ext cx="9905999" cy="604954"/>
          </a:xfrm>
        </p:spPr>
        <p:txBody>
          <a:bodyPr/>
          <a:lstStyle/>
          <a:p>
            <a:r>
              <a:rPr lang="fr-FR" dirty="0"/>
              <a:t>Indices d’ajustement du modèle 1, 2 et 3 (T1/T2) </a:t>
            </a:r>
            <a:r>
              <a:rPr lang="fr-FR" sz="2000" dirty="0"/>
              <a:t>(Kline, 2011)</a:t>
            </a:r>
          </a:p>
          <a:p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113A83DB-3879-4413-AB3E-D539CB508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20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xmlns="" id="{A6DFE956-4A51-4890-B59F-3FC8C71C43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fr-BE" dirty="0"/>
              <a:t>Structure du modèle final </a:t>
            </a:r>
          </a:p>
          <a:p>
            <a:pPr marL="742950" lvl="1" indent="-285750">
              <a:buFontTx/>
              <a:buChar char="-"/>
            </a:pPr>
            <a:r>
              <a:rPr lang="fr-BE" dirty="0"/>
              <a:t>33 items – 10 facteurs </a:t>
            </a:r>
          </a:p>
          <a:p>
            <a:endParaRPr lang="fr-BE" dirty="0"/>
          </a:p>
          <a:p>
            <a:endParaRPr lang="fr-BE" dirty="0"/>
          </a:p>
          <a:p>
            <a:endParaRPr lang="fr-BE" dirty="0"/>
          </a:p>
          <a:p>
            <a:pPr lvl="3">
              <a:buFontTx/>
              <a:buChar char="-"/>
            </a:pPr>
            <a:endParaRPr lang="fr-BE" dirty="0"/>
          </a:p>
          <a:p>
            <a:pPr lvl="3"/>
            <a:endParaRPr lang="fr-BE" dirty="0"/>
          </a:p>
          <a:p>
            <a:pPr marL="742950" lvl="1" indent="-285750">
              <a:buFontTx/>
              <a:buChar char="-"/>
            </a:pPr>
            <a:endParaRPr lang="fr-BE" dirty="0"/>
          </a:p>
          <a:p>
            <a:pPr marL="285750" indent="-285750">
              <a:buFontTx/>
              <a:buChar char="-"/>
            </a:pPr>
            <a:endParaRPr lang="fr-BE" dirty="0"/>
          </a:p>
          <a:p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2FCCE0F-DB3B-4E4C-AE35-241EF0B80D3F}"/>
              </a:ext>
            </a:extLst>
          </p:cNvPr>
          <p:cNvSpPr/>
          <p:nvPr/>
        </p:nvSpPr>
        <p:spPr>
          <a:xfrm>
            <a:off x="5730039" y="3678658"/>
            <a:ext cx="2141622" cy="169645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7630725-F6CA-4082-91D0-F602C18018AB}"/>
              </a:ext>
            </a:extLst>
          </p:cNvPr>
          <p:cNvSpPr/>
          <p:nvPr/>
        </p:nvSpPr>
        <p:spPr>
          <a:xfrm>
            <a:off x="5730039" y="3678658"/>
            <a:ext cx="2141622" cy="169645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xmlns="" id="{1EA78168-B15F-4D51-8785-395E4C231B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08067"/>
              </p:ext>
            </p:extLst>
          </p:nvPr>
        </p:nvGraphicFramePr>
        <p:xfrm>
          <a:off x="1396314" y="2800414"/>
          <a:ext cx="9576488" cy="3274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4122">
                  <a:extLst>
                    <a:ext uri="{9D8B030D-6E8A-4147-A177-3AD203B41FA5}">
                      <a16:colId xmlns:a16="http://schemas.microsoft.com/office/drawing/2014/main" xmlns="" val="2970892858"/>
                    </a:ext>
                  </a:extLst>
                </a:gridCol>
                <a:gridCol w="2394122">
                  <a:extLst>
                    <a:ext uri="{9D8B030D-6E8A-4147-A177-3AD203B41FA5}">
                      <a16:colId xmlns:a16="http://schemas.microsoft.com/office/drawing/2014/main" xmlns="" val="748770206"/>
                    </a:ext>
                  </a:extLst>
                </a:gridCol>
                <a:gridCol w="2394122">
                  <a:extLst>
                    <a:ext uri="{9D8B030D-6E8A-4147-A177-3AD203B41FA5}">
                      <a16:colId xmlns:a16="http://schemas.microsoft.com/office/drawing/2014/main" xmlns="" val="2713327326"/>
                    </a:ext>
                  </a:extLst>
                </a:gridCol>
                <a:gridCol w="2394122">
                  <a:extLst>
                    <a:ext uri="{9D8B030D-6E8A-4147-A177-3AD203B41FA5}">
                      <a16:colId xmlns:a16="http://schemas.microsoft.com/office/drawing/2014/main" xmlns="" val="268093038"/>
                    </a:ext>
                  </a:extLst>
                </a:gridCol>
              </a:tblGrid>
              <a:tr h="6227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Obstacles reliés au contenu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Obstacles personnels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Obstacles sociaux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Obstacles organisationnels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83338708"/>
                  </a:ext>
                </a:extLst>
              </a:tr>
              <a:tr h="2360570">
                <a:tc>
                  <a:txBody>
                    <a:bodyPr/>
                    <a:lstStyle/>
                    <a:p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Approche scientifique (3)</a:t>
                      </a:r>
                    </a:p>
                    <a:p>
                      <a:endParaRPr lang="fr-FR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Attentes personnelles concernant les études (3)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Activité d’études (5)</a:t>
                      </a:r>
                    </a:p>
                    <a:p>
                      <a:endParaRPr lang="fr-FR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Organisation 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 </a:t>
                      </a:r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quotidien (3)</a:t>
                      </a:r>
                    </a:p>
                    <a:p>
                      <a:endParaRPr lang="fr-FR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Echec et pression liés aux études (4)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Relations sociales avec les enseignants (3)</a:t>
                      </a:r>
                    </a:p>
                    <a:p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Relations sociales avec les étudiants( 3)</a:t>
                      </a:r>
                    </a:p>
                    <a:p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Justification de ses études dans un contexte extérieur (2)</a:t>
                      </a:r>
                    </a:p>
                    <a:p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Climat relationnel 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Conditions d’études et d’examens et règles formelles liées aux études (4)</a:t>
                      </a:r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58577943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6CCD97AC-CF38-4E0B-B65B-D50F1AB08289}"/>
              </a:ext>
            </a:extLst>
          </p:cNvPr>
          <p:cNvSpPr/>
          <p:nvPr/>
        </p:nvSpPr>
        <p:spPr>
          <a:xfrm>
            <a:off x="6188675" y="3710066"/>
            <a:ext cx="2312774" cy="116004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xmlns="" id="{91B8C49C-971D-4B1E-8269-DA7E3BA8B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/>
              <a:t>3.2. Analyses factorielles confirmatoires (3/3)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CA9D261-5E89-4A5A-B104-4010FC036C69}"/>
              </a:ext>
            </a:extLst>
          </p:cNvPr>
          <p:cNvSpPr/>
          <p:nvPr/>
        </p:nvSpPr>
        <p:spPr>
          <a:xfrm>
            <a:off x="8612145" y="3704402"/>
            <a:ext cx="2323585" cy="116004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84134869-89AD-4546-AA6E-54136C24A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795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526CB6C3-824D-440E-ABEA-D39DD529B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/>
              <a:t>3.3. Alphas de Cronbach 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3BFFFB34-CF5E-48BF-89E4-C0720D258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2050" y="1770632"/>
            <a:ext cx="9670749" cy="898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BE" sz="1800" dirty="0"/>
              <a:t>Fidélité de la mesure et cohérence interne des dimensions du questionnaire (T1/T2)</a:t>
            </a:r>
            <a:endParaRPr lang="fr-FR" sz="1800" dirty="0"/>
          </a:p>
          <a:p>
            <a:endParaRPr lang="en-GB" dirty="0"/>
          </a:p>
        </p:txBody>
      </p:sp>
      <p:graphicFrame>
        <p:nvGraphicFramePr>
          <p:cNvPr id="4" name="Tableau 7">
            <a:extLst>
              <a:ext uri="{FF2B5EF4-FFF2-40B4-BE49-F238E27FC236}">
                <a16:creationId xmlns:a16="http://schemas.microsoft.com/office/drawing/2014/main" xmlns="" id="{053A3A1F-CC39-4B7F-B198-74A9CFE8DF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22031"/>
              </p:ext>
            </p:extLst>
          </p:nvPr>
        </p:nvGraphicFramePr>
        <p:xfrm>
          <a:off x="1383956" y="2222674"/>
          <a:ext cx="9601201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23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932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45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21027">
                  <a:extLst>
                    <a:ext uri="{9D8B030D-6E8A-4147-A177-3AD203B41FA5}">
                      <a16:colId xmlns:a16="http://schemas.microsoft.com/office/drawing/2014/main" xmlns="" val="1683286120"/>
                    </a:ext>
                  </a:extLst>
                </a:gridCol>
              </a:tblGrid>
              <a:tr h="346892">
                <a:tc gridSpan="2">
                  <a:txBody>
                    <a:bodyPr/>
                    <a:lstStyle/>
                    <a:p>
                      <a:r>
                        <a:rPr lang="fr-CH" dirty="0"/>
                        <a:t>Obstacles académiques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Alphas (T1)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Alphas (T2)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7984">
                <a:tc rowSpan="4">
                  <a:txBody>
                    <a:bodyPr/>
                    <a:lstStyle/>
                    <a:p>
                      <a:r>
                        <a:rPr lang="fr-CH" sz="1600" b="1" dirty="0"/>
                        <a:t>Obstacles</a:t>
                      </a:r>
                      <a:r>
                        <a:rPr lang="fr-CH" sz="1600" b="1" baseline="0" dirty="0"/>
                        <a:t> sociaux</a:t>
                      </a:r>
                      <a:endParaRPr lang="fr-CH" sz="16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Justification du choix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0.89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0.83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7984">
                <a:tc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Relations sociales (étudiants)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0.78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0.76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7984">
                <a:tc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Relations sociales (enseignants)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0.85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0.85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7984">
                <a:tc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Climat relationnel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0.73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0.71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7984">
                <a:tc rowSpan="3">
                  <a:txBody>
                    <a:bodyPr/>
                    <a:lstStyle/>
                    <a:p>
                      <a:r>
                        <a:rPr lang="fr-CH" sz="1600" b="1" dirty="0"/>
                        <a:t>Obstacles personnels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Activités d’études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0.80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0.79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7984">
                <a:tc vMerge="1">
                  <a:txBody>
                    <a:bodyPr/>
                    <a:lstStyle/>
                    <a:p>
                      <a:endParaRPr lang="fr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Échecs</a:t>
                      </a:r>
                      <a:r>
                        <a:rPr lang="fr-CH" sz="1600" baseline="0" dirty="0"/>
                        <a:t> et pressions liés aux études</a:t>
                      </a:r>
                      <a:endParaRPr lang="fr-CH" sz="16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0.70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0.72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7984">
                <a:tc vMerge="1">
                  <a:txBody>
                    <a:bodyPr/>
                    <a:lstStyle/>
                    <a:p>
                      <a:endParaRPr lang="fr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Organisation du quotidien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u="none" dirty="0"/>
                        <a:t>0.59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u="none" dirty="0"/>
                        <a:t>0.62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7984">
                <a:tc rowSpan="2">
                  <a:txBody>
                    <a:bodyPr/>
                    <a:lstStyle/>
                    <a:p>
                      <a:r>
                        <a:rPr lang="fr-CH" sz="1600" b="1" dirty="0"/>
                        <a:t>Obstacles</a:t>
                      </a:r>
                      <a:r>
                        <a:rPr lang="fr-CH" sz="1600" b="1" baseline="0" dirty="0"/>
                        <a:t> liés au contenu</a:t>
                      </a:r>
                      <a:endParaRPr lang="fr-CH" sz="16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Approche scientifique</a:t>
                      </a:r>
                      <a:r>
                        <a:rPr lang="fr-CH" sz="1600" baseline="0" dirty="0"/>
                        <a:t> </a:t>
                      </a:r>
                      <a:endParaRPr lang="fr-CH" sz="16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0.69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0.70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7984">
                <a:tc vMerge="1">
                  <a:txBody>
                    <a:bodyPr/>
                    <a:lstStyle/>
                    <a:p>
                      <a:endParaRPr lang="fr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Attentes personnelles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0.66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0.64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49246">
                <a:tc>
                  <a:txBody>
                    <a:bodyPr/>
                    <a:lstStyle/>
                    <a:p>
                      <a:r>
                        <a:rPr lang="fr-CH" sz="1600" b="1" dirty="0"/>
                        <a:t>Obstacles</a:t>
                      </a:r>
                      <a:r>
                        <a:rPr lang="fr-CH" sz="1600" b="1" baseline="0" dirty="0"/>
                        <a:t> institutionnels</a:t>
                      </a:r>
                      <a:endParaRPr lang="fr-CH" sz="16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Règles formelles</a:t>
                      </a:r>
                      <a:r>
                        <a:rPr lang="fr-CH" sz="1600" baseline="0" dirty="0"/>
                        <a:t> et conditions des études et des examens</a:t>
                      </a:r>
                      <a:endParaRPr lang="fr-CH" sz="16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0.73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/>
                        <a:t>0.69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3D773D11-D677-448E-81C8-1F655525F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866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9D219AFE-0709-4700-A4CE-BDCB7E1D43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795346"/>
            <a:ext cx="9905999" cy="483405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BE" dirty="0"/>
              <a:t>1. </a:t>
            </a:r>
            <a:r>
              <a:rPr lang="fr-BE" sz="2600" dirty="0"/>
              <a:t>Introduction </a:t>
            </a:r>
          </a:p>
          <a:p>
            <a:pPr marL="457200" lvl="1" indent="0">
              <a:buNone/>
            </a:pPr>
            <a:r>
              <a:rPr lang="fr-BE" dirty="0"/>
              <a:t>1.1. Les obstacles académiques </a:t>
            </a:r>
          </a:p>
          <a:p>
            <a:pPr marL="457200" lvl="1" indent="0">
              <a:buNone/>
            </a:pPr>
            <a:r>
              <a:rPr lang="fr-BE" dirty="0"/>
              <a:t>1.2. Objectifs de la recherche </a:t>
            </a:r>
          </a:p>
          <a:p>
            <a:pPr marL="0" indent="0">
              <a:buNone/>
            </a:pPr>
            <a:r>
              <a:rPr lang="fr-BE" dirty="0"/>
              <a:t>2. Méthode </a:t>
            </a:r>
          </a:p>
          <a:p>
            <a:pPr marL="0" indent="0">
              <a:buNone/>
            </a:pPr>
            <a:r>
              <a:rPr lang="fr-BE" dirty="0"/>
              <a:t>3. Résultats </a:t>
            </a:r>
          </a:p>
          <a:p>
            <a:pPr marL="457200" lvl="1" indent="0">
              <a:buNone/>
            </a:pPr>
            <a:r>
              <a:rPr lang="fr-BE" dirty="0"/>
              <a:t>3.1. Analyses factorielles exploratoires </a:t>
            </a:r>
          </a:p>
          <a:p>
            <a:pPr marL="457200" lvl="1" indent="0">
              <a:buNone/>
            </a:pPr>
            <a:r>
              <a:rPr lang="fr-BE" dirty="0"/>
              <a:t>3.2. Analyses factorielles confirmatoires</a:t>
            </a:r>
          </a:p>
          <a:p>
            <a:pPr marL="457200" lvl="1" indent="0">
              <a:buNone/>
            </a:pPr>
            <a:r>
              <a:rPr lang="fr-BE" dirty="0"/>
              <a:t>3.3. Alphas de Cronbach</a:t>
            </a:r>
          </a:p>
          <a:p>
            <a:pPr marL="0" indent="0">
              <a:buNone/>
            </a:pPr>
            <a:r>
              <a:rPr lang="fr-BE" dirty="0"/>
              <a:t>4. Discussion </a:t>
            </a:r>
          </a:p>
          <a:p>
            <a:pPr marL="457200" lvl="1" indent="0">
              <a:buNone/>
            </a:pPr>
            <a:r>
              <a:rPr lang="fr-BE" dirty="0"/>
              <a:t>4.1. Limites </a:t>
            </a:r>
          </a:p>
          <a:p>
            <a:pPr marL="457200" lvl="1" indent="0">
              <a:buNone/>
            </a:pPr>
            <a:r>
              <a:rPr lang="fr-BE" dirty="0"/>
              <a:t>4.2. Pistes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B3B16FF8-E74F-4689-875C-FDB28F97C5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19200" y="504825"/>
            <a:ext cx="9906000" cy="1065213"/>
          </a:xfrm>
        </p:spPr>
        <p:txBody>
          <a:bodyPr/>
          <a:lstStyle/>
          <a:p>
            <a:r>
              <a:rPr lang="fr-BE" dirty="0"/>
              <a:t>Plan de la présentation 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670AD5B-F533-4735-AF73-A7C3DA695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243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5338EE4F-5182-41AF-A8F0-1B146C7A9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93FA5F11-3F19-4A7F-BEFC-ED3BF33BB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/>
              <a:t>Une fois la structure factorielle de l’instrument validé, sa validité prédictive a également été éprouvée au moyen de régressions multiples. Le pouvoir prédicteur des difficultés a été estimé sur la performance finale de l’étudiant et plusieurs prédicteurs traditionnels de son ajustement.</a:t>
            </a:r>
            <a:endParaRPr lang="fr-FR" dirty="0"/>
          </a:p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724B4D20-C01F-4EFA-8806-603D23C95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6350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36BC9150-276E-4A5D-A591-B6352C4586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4400" b="1" dirty="0"/>
              <a:t>4. Discussion</a:t>
            </a:r>
          </a:p>
          <a:p>
            <a:pPr lvl="1"/>
            <a:r>
              <a:rPr lang="fr-BE" sz="3200" dirty="0"/>
              <a:t> 4.1. Limites</a:t>
            </a:r>
          </a:p>
          <a:p>
            <a:pPr lvl="1"/>
            <a:r>
              <a:rPr lang="fr-BE" sz="3200" dirty="0"/>
              <a:t> 4.2. Pistes 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718455B-6415-4B98-B568-FCCEC2C13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673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xmlns="" id="{2E3C8DF8-D587-43FD-B2C5-01815D433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/>
              <a:t>4.1. Limites 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xmlns="" id="{1BC2A3BF-CF8D-481D-A963-763F8BC530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795347"/>
            <a:ext cx="9905999" cy="2890954"/>
          </a:xfrm>
        </p:spPr>
        <p:txBody>
          <a:bodyPr>
            <a:normAutofit/>
          </a:bodyPr>
          <a:lstStyle/>
          <a:p>
            <a:pPr marL="285750" indent="-285750"/>
            <a:r>
              <a:rPr lang="fr-BE" dirty="0"/>
              <a:t>Plusieurs saturations &lt;.5</a:t>
            </a:r>
          </a:p>
          <a:p>
            <a:pPr marL="285750" indent="-285750"/>
            <a:r>
              <a:rPr lang="fr-BE" dirty="0"/>
              <a:t>4 cas de saturation </a:t>
            </a:r>
            <a:r>
              <a:rPr lang="fr-BE" dirty="0" smtClean="0"/>
              <a:t>croisée </a:t>
            </a:r>
            <a:r>
              <a:rPr lang="fr-BE" dirty="0"/>
              <a:t>(items 2, 21, 35, 36(T1), 32(T2) )</a:t>
            </a:r>
          </a:p>
          <a:p>
            <a:pPr marL="285750" indent="-285750"/>
            <a:r>
              <a:rPr lang="fr-BE" dirty="0"/>
              <a:t>1 item saturant sur un facteur non conforme au modèle théorique (item 4)</a:t>
            </a:r>
          </a:p>
          <a:p>
            <a:pPr marL="285750" indent="-285750"/>
            <a:r>
              <a:rPr lang="fr-BE" dirty="0"/>
              <a:t>PCFI &gt; 0.6</a:t>
            </a:r>
          </a:p>
          <a:p>
            <a:pPr marL="285750" indent="-285750"/>
            <a:r>
              <a:rPr lang="fr-BE" dirty="0"/>
              <a:t>Alpha de Cronbach &lt;.6 (T1 </a:t>
            </a:r>
            <a:r>
              <a:rPr lang="fr-BE" dirty="0">
                <a:latin typeface="Century Gothic" panose="020B0502020202020204" pitchFamily="34" charset="0"/>
              </a:rPr>
              <a:t>→ </a:t>
            </a:r>
            <a:r>
              <a:rPr lang="fr-BE" dirty="0"/>
              <a:t>« organisation du quotidien »)	</a:t>
            </a:r>
            <a:endParaRPr lang="en-GB" dirty="0"/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xmlns="" id="{22B02EC4-CD41-4B5D-A604-7B3B6E8B5F9F}"/>
              </a:ext>
            </a:extLst>
          </p:cNvPr>
          <p:cNvSpPr/>
          <p:nvPr/>
        </p:nvSpPr>
        <p:spPr>
          <a:xfrm>
            <a:off x="1470863" y="5470358"/>
            <a:ext cx="721895" cy="3017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EFEFDE8-C977-4641-B0F2-D21A3A269C68}"/>
              </a:ext>
            </a:extLst>
          </p:cNvPr>
          <p:cNvSpPr txBox="1"/>
          <p:nvPr/>
        </p:nvSpPr>
        <p:spPr>
          <a:xfrm>
            <a:off x="2381250" y="4972050"/>
            <a:ext cx="8267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/>
              <a:t>questionnaire robuste permettant d’offrir une vision détaillée des différentes difficultés rencontrées par l’étudiant en première année à l’université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FAB4BAFB-1D07-473A-832F-ADE279067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88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41866C0B-6AE1-4164-B225-84E157CBD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/>
              <a:t>4.2. Pistes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4ABD8BE-1D3C-4BFE-A3F8-12C096D1FD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Validité</a:t>
            </a:r>
            <a:r>
              <a:rPr lang="en-GB" dirty="0" smtClean="0"/>
              <a:t> </a:t>
            </a:r>
            <a:r>
              <a:rPr lang="en-GB" dirty="0" err="1" smtClean="0"/>
              <a:t>prédictive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Réussite</a:t>
            </a:r>
            <a:r>
              <a:rPr lang="en-GB" dirty="0" smtClean="0"/>
              <a:t> </a:t>
            </a:r>
            <a:r>
              <a:rPr lang="en-GB" dirty="0" err="1"/>
              <a:t>universitaire</a:t>
            </a:r>
            <a:r>
              <a:rPr lang="en-GB" dirty="0"/>
              <a:t>?</a:t>
            </a:r>
          </a:p>
          <a:p>
            <a:r>
              <a:rPr lang="en-GB" dirty="0" err="1"/>
              <a:t>Profils</a:t>
            </a:r>
            <a:r>
              <a:rPr lang="en-GB" dirty="0"/>
              <a:t> </a:t>
            </a:r>
            <a:r>
              <a:rPr lang="en-GB" dirty="0" err="1"/>
              <a:t>étudiants</a:t>
            </a:r>
            <a:r>
              <a:rPr lang="en-GB" dirty="0"/>
              <a:t> et aides </a:t>
            </a:r>
            <a:r>
              <a:rPr lang="en-GB" dirty="0" err="1"/>
              <a:t>adaptées</a:t>
            </a:r>
            <a:r>
              <a:rPr lang="en-GB" dirty="0"/>
              <a:t> 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8780F57-8F3A-46B0-AB9E-91FE31C4D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76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8906ABF0-90D6-483A-ABC7-FDC9BEA8F54B}"/>
              </a:ext>
            </a:extLst>
          </p:cNvPr>
          <p:cNvSpPr txBox="1"/>
          <p:nvPr/>
        </p:nvSpPr>
        <p:spPr>
          <a:xfrm>
            <a:off x="2600327" y="2152650"/>
            <a:ext cx="7562349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4400" b="1" dirty="0"/>
              <a:t>Avez-vous des questions? </a:t>
            </a:r>
          </a:p>
          <a:p>
            <a:pPr algn="ctr"/>
            <a:endParaRPr lang="fr-BE" sz="4400" b="1" dirty="0"/>
          </a:p>
          <a:p>
            <a:endParaRPr lang="fr-BE" sz="4400" b="1" dirty="0"/>
          </a:p>
          <a:p>
            <a:endParaRPr lang="fr-BE" sz="4400" dirty="0"/>
          </a:p>
          <a:p>
            <a:pPr algn="ctr"/>
            <a:r>
              <a:rPr lang="fr-BE" dirty="0"/>
              <a:t>florence.vanmeenen@student.uclouvain.be</a:t>
            </a:r>
          </a:p>
        </p:txBody>
      </p:sp>
      <p:pic>
        <p:nvPicPr>
          <p:cNvPr id="3" name="Picture 9" descr="A picture containing sky, object, laptop, computer&#10;&#10;Description generated with high confidence">
            <a:extLst>
              <a:ext uri="{FF2B5EF4-FFF2-40B4-BE49-F238E27FC236}">
                <a16:creationId xmlns:a16="http://schemas.microsoft.com/office/drawing/2014/main" xmlns="" id="{B448AE68-3FFD-4AD4-BD4B-9A4A9CCEB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643" y="340951"/>
            <a:ext cx="2539682" cy="40634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067EFBF-1930-4C11-A56C-4CCC9790B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22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8906ABF0-90D6-483A-ABC7-FDC9BEA8F54B}"/>
              </a:ext>
            </a:extLst>
          </p:cNvPr>
          <p:cNvSpPr txBox="1"/>
          <p:nvPr/>
        </p:nvSpPr>
        <p:spPr>
          <a:xfrm>
            <a:off x="2600327" y="2152653"/>
            <a:ext cx="75623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4400" b="1" dirty="0"/>
              <a:t>Merci pour votre attention</a:t>
            </a:r>
            <a:endParaRPr lang="fr-BE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DBB566E-E719-41B4-ACD2-91EF8B389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43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2CDA29-C211-4D4B-A161-06E53CB99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Bibliographie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1AC95DD-475A-4257-8E21-FAFDD9AA4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Douglas, S. P., &amp; Craig, C. S. (2007). Collaborative and iterative translation: An alternative approach to back translation. </a:t>
            </a:r>
            <a:r>
              <a:rPr lang="fr-FR" i="1" dirty="0"/>
              <a:t>Journal of International Marketing</a:t>
            </a:r>
            <a:r>
              <a:rPr lang="fr-FR" dirty="0"/>
              <a:t>, </a:t>
            </a:r>
            <a:r>
              <a:rPr lang="fr-FR" i="1" dirty="0"/>
              <a:t>15</a:t>
            </a:r>
            <a:r>
              <a:rPr lang="fr-FR" dirty="0"/>
              <a:t>(1), 30-43.</a:t>
            </a:r>
          </a:p>
          <a:p>
            <a:r>
              <a:rPr lang="fr-FR" dirty="0"/>
              <a:t>Dupont, S., De </a:t>
            </a:r>
            <a:r>
              <a:rPr lang="fr-FR" dirty="0" err="1"/>
              <a:t>Clercq</a:t>
            </a:r>
            <a:r>
              <a:rPr lang="fr-FR" dirty="0"/>
              <a:t>, M., &amp; Galand, B. (2016). Les prédicteurs de la réussite dans l’enseignement supérieur: revue critique de la littérature en psychologie de l’éducation. </a:t>
            </a:r>
            <a:r>
              <a:rPr lang="fr-FR" i="1" dirty="0"/>
              <a:t>Revue française de pédagogie, 191</a:t>
            </a:r>
            <a:r>
              <a:rPr lang="fr-FR" dirty="0"/>
              <a:t>(2), 105-136.</a:t>
            </a:r>
          </a:p>
          <a:p>
            <a:r>
              <a:rPr lang="en-US" dirty="0"/>
              <a:t>Kline, R. B. (2011). </a:t>
            </a:r>
            <a:r>
              <a:rPr lang="en-US" i="1" dirty="0"/>
              <a:t>Principles and practice of structural equation modeling</a:t>
            </a:r>
            <a:r>
              <a:rPr lang="en-US" dirty="0"/>
              <a:t> (Third ed.). </a:t>
            </a:r>
            <a:r>
              <a:rPr lang="fr-FR" dirty="0"/>
              <a:t>New York : Guilford </a:t>
            </a:r>
            <a:r>
              <a:rPr lang="fr-FR" dirty="0" err="1"/>
              <a:t>Press</a:t>
            </a:r>
            <a:endParaRPr lang="fr-FR" dirty="0"/>
          </a:p>
          <a:p>
            <a:r>
              <a:rPr lang="nl-NL" dirty="0"/>
              <a:t>Noyens, D., Donche, V., Coertjens, L., &amp; Van Petegem, P. (2017). </a:t>
            </a:r>
            <a:r>
              <a:rPr lang="en-US" dirty="0"/>
              <a:t>Transitions to higher education : moving beyond quantity. In E. </a:t>
            </a:r>
            <a:r>
              <a:rPr lang="en-US" dirty="0" err="1"/>
              <a:t>Kyndt</a:t>
            </a:r>
            <a:r>
              <a:rPr lang="en-US" dirty="0"/>
              <a:t>, V. </a:t>
            </a:r>
            <a:r>
              <a:rPr lang="en-US" dirty="0" err="1"/>
              <a:t>Donche</a:t>
            </a:r>
            <a:r>
              <a:rPr lang="en-US" dirty="0"/>
              <a:t>, K. </a:t>
            </a:r>
            <a:r>
              <a:rPr lang="en-US" dirty="0" err="1"/>
              <a:t>Trigwell</a:t>
            </a:r>
            <a:r>
              <a:rPr lang="en-US" dirty="0"/>
              <a:t>, &amp; S. Lindblom-</a:t>
            </a:r>
            <a:r>
              <a:rPr lang="en-US" dirty="0" err="1"/>
              <a:t>Ylänne</a:t>
            </a:r>
            <a:r>
              <a:rPr lang="en-US" dirty="0"/>
              <a:t> (Eds.), Higher education transitions: Theory and Research. London and New York : Routledge. </a:t>
            </a:r>
            <a:endParaRPr lang="fr-FR" dirty="0"/>
          </a:p>
          <a:p>
            <a:r>
              <a:rPr lang="fr-FR" dirty="0"/>
              <a:t>Roland, N., De </a:t>
            </a:r>
            <a:r>
              <a:rPr lang="fr-FR" dirty="0" err="1"/>
              <a:t>Clercq</a:t>
            </a:r>
            <a:r>
              <a:rPr lang="fr-FR" dirty="0"/>
              <a:t>, M., Dupont, S., Parmentier, P., &amp; Frenay, M. (2015). Vers une meilleure compréhension de la persévérance et de la réussite académique: 	analyse critique de ces concepts adaptée au contexte belge francophone. </a:t>
            </a:r>
            <a:r>
              <a:rPr lang="fr-FR" i="1" dirty="0"/>
              <a:t>Revue internationale de pédagogie de l’enseignement supérieur </a:t>
            </a:r>
            <a:r>
              <a:rPr lang="fr-FR" dirty="0"/>
              <a:t>(31-3).</a:t>
            </a:r>
          </a:p>
          <a:p>
            <a:r>
              <a:rPr lang="en-US" dirty="0" err="1"/>
              <a:t>Trautwein</a:t>
            </a:r>
            <a:r>
              <a:rPr lang="en-US" dirty="0"/>
              <a:t>, C., &amp; </a:t>
            </a:r>
            <a:r>
              <a:rPr lang="en-US" dirty="0" err="1"/>
              <a:t>Bosse</a:t>
            </a:r>
            <a:r>
              <a:rPr lang="en-US" dirty="0"/>
              <a:t>, E. (2017). The first year in higher education—critical requirements from the student perspective. </a:t>
            </a:r>
            <a:r>
              <a:rPr lang="fr-FR" i="1" dirty="0" err="1"/>
              <a:t>Higher</a:t>
            </a:r>
            <a:r>
              <a:rPr lang="fr-FR" i="1" dirty="0"/>
              <a:t> Education, 73</a:t>
            </a:r>
            <a:r>
              <a:rPr lang="fr-FR" dirty="0"/>
              <a:t>(3), 371-387. doi:10.1007/s10734-016-0098-5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B75D000-E225-4FC4-A3B8-A3726A10D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512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76CDE6D-527C-42B7-9522-56908F829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3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7B31A83-3061-4B30-A305-7670B038FB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AutoNum type="arabicPeriod"/>
            </a:pPr>
            <a:r>
              <a:rPr lang="fr-BE" sz="4400" b="1" dirty="0"/>
              <a:t>Introduction</a:t>
            </a:r>
          </a:p>
          <a:p>
            <a:pPr lvl="1"/>
            <a:r>
              <a:rPr lang="fr-BE" sz="3200" dirty="0"/>
              <a:t>1.1. Les obstacles académiques </a:t>
            </a:r>
          </a:p>
          <a:p>
            <a:pPr lvl="1"/>
            <a:r>
              <a:rPr lang="fr-BE" sz="3200" dirty="0"/>
              <a:t>1.2. Objectifs de la recherche</a:t>
            </a:r>
            <a:endParaRPr lang="fr-FR" sz="3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97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9FA5D2F-361F-480C-BEEC-B5BCA9F1F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 1.1. Les obstacles académiques</a:t>
            </a:r>
            <a:endParaRPr lang="fr-FR" dirty="0">
              <a:highlight>
                <a:srgbClr val="FFFF00"/>
              </a:highlight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FEBFC46-AE3B-43D1-8623-CAA635EA3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xmlns="" id="{100FB23E-4155-487E-BA84-D89C048D0D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0267141"/>
              </p:ext>
            </p:extLst>
          </p:nvPr>
        </p:nvGraphicFramePr>
        <p:xfrm>
          <a:off x="955344" y="1555847"/>
          <a:ext cx="10372298" cy="4247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48A144B-1C80-474D-B91A-276B43D3B476}"/>
              </a:ext>
            </a:extLst>
          </p:cNvPr>
          <p:cNvSpPr/>
          <p:nvPr/>
        </p:nvSpPr>
        <p:spPr>
          <a:xfrm>
            <a:off x="1793630" y="5918592"/>
            <a:ext cx="9050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BE" dirty="0">
                <a:sym typeface="Wingdings" panose="05000000000000000000" pitchFamily="2" charset="2"/>
              </a:rPr>
              <a:t> Taxonomie des obstacles académiques vécus par l’étudiant lors de son entrée à l’université </a:t>
            </a:r>
            <a:r>
              <a:rPr lang="fr-BE" sz="1400" dirty="0">
                <a:sym typeface="Wingdings" panose="05000000000000000000" pitchFamily="2" charset="2"/>
              </a:rPr>
              <a:t>(</a:t>
            </a:r>
            <a:r>
              <a:rPr lang="fr-BE" sz="1400" dirty="0" err="1">
                <a:sym typeface="Wingdings" panose="05000000000000000000" pitchFamily="2" charset="2"/>
              </a:rPr>
              <a:t>Trautwein</a:t>
            </a:r>
            <a:r>
              <a:rPr lang="fr-BE" sz="1400" dirty="0">
                <a:sym typeface="Wingdings" panose="05000000000000000000" pitchFamily="2" charset="2"/>
              </a:rPr>
              <a:t> &amp; Bosse, 2017)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9118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FB6EAE40-F8B4-4C26-A5F1-31028B2E8CDF}"/>
              </a:ext>
            </a:extLst>
          </p:cNvPr>
          <p:cNvSpPr/>
          <p:nvPr/>
        </p:nvSpPr>
        <p:spPr>
          <a:xfrm>
            <a:off x="2465978" y="1670801"/>
            <a:ext cx="71818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« Selon vous, quelles sont les difficultés majeures de l’étudiant entrant à l’université? »</a:t>
            </a:r>
          </a:p>
          <a:p>
            <a:pPr algn="ctr"/>
            <a:r>
              <a:rPr lang="fr-BE" sz="2400" b="1" u="sng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www.wooclap.com/AAR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3DC9FF82-BFD7-4C09-B669-3CFD6063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290" y="2902723"/>
            <a:ext cx="7710092" cy="35276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B63E024B-7314-4FB4-8BFF-A53855502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/>
              <a:t>1.1. Les obstacles académiques 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09C8796D-B2E7-4BB8-9EE3-4C637B840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664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xmlns="" id="{23359FD8-17CC-48D3-B3BA-C5542C6072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184016"/>
              </p:ext>
            </p:extLst>
          </p:nvPr>
        </p:nvGraphicFramePr>
        <p:xfrm>
          <a:off x="1219200" y="3461237"/>
          <a:ext cx="9592964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8241">
                  <a:extLst>
                    <a:ext uri="{9D8B030D-6E8A-4147-A177-3AD203B41FA5}">
                      <a16:colId xmlns:a16="http://schemas.microsoft.com/office/drawing/2014/main" xmlns="" val="3576771340"/>
                    </a:ext>
                  </a:extLst>
                </a:gridCol>
                <a:gridCol w="2398241">
                  <a:extLst>
                    <a:ext uri="{9D8B030D-6E8A-4147-A177-3AD203B41FA5}">
                      <a16:colId xmlns:a16="http://schemas.microsoft.com/office/drawing/2014/main" xmlns="" val="1983039948"/>
                    </a:ext>
                  </a:extLst>
                </a:gridCol>
                <a:gridCol w="2398241">
                  <a:extLst>
                    <a:ext uri="{9D8B030D-6E8A-4147-A177-3AD203B41FA5}">
                      <a16:colId xmlns:a16="http://schemas.microsoft.com/office/drawing/2014/main" xmlns="" val="2573933586"/>
                    </a:ext>
                  </a:extLst>
                </a:gridCol>
                <a:gridCol w="2398241">
                  <a:extLst>
                    <a:ext uri="{9D8B030D-6E8A-4147-A177-3AD203B41FA5}">
                      <a16:colId xmlns:a16="http://schemas.microsoft.com/office/drawing/2014/main" xmlns="" val="970661120"/>
                    </a:ext>
                  </a:extLst>
                </a:gridCol>
              </a:tblGrid>
              <a:tr h="62609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Obstacles reliés au contenu :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Obstacles personnels 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Obstacles sociaux :</a:t>
                      </a:r>
                    </a:p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Obstacles organisationnels 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78317371"/>
                  </a:ext>
                </a:extLst>
              </a:tr>
              <a:tr h="2041618">
                <a:tc>
                  <a:txBody>
                    <a:bodyPr/>
                    <a:lstStyle/>
                    <a:p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-Approche scientifique (7)</a:t>
                      </a:r>
                    </a:p>
                    <a:p>
                      <a:endParaRPr lang="fr-F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-Attentes personnelles concernant les études (3)</a:t>
                      </a:r>
                    </a:p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-Activité d’études (4)</a:t>
                      </a:r>
                    </a:p>
                    <a:p>
                      <a:endParaRPr lang="fr-F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-Organisation </a:t>
                      </a:r>
                      <a:r>
                        <a:rPr lang="fr-F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 </a:t>
                      </a:r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quotidien (3)</a:t>
                      </a:r>
                    </a:p>
                    <a:p>
                      <a:endParaRPr lang="fr-F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-Echec et pression liés aux études (6)</a:t>
                      </a:r>
                    </a:p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-Relations sociales au sein des études (6)</a:t>
                      </a:r>
                    </a:p>
                    <a:p>
                      <a:endParaRPr lang="fr-F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-Justification de ses études dans un contexte extérieur (2)</a:t>
                      </a:r>
                    </a:p>
                    <a:p>
                      <a:endParaRPr lang="fr-F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-Climat relationnel (3)</a:t>
                      </a:r>
                    </a:p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-Conditions d’études et d’examens (5)</a:t>
                      </a:r>
                    </a:p>
                    <a:p>
                      <a:endParaRPr lang="fr-F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-Règles formelles liées aux études (3)</a:t>
                      </a:r>
                    </a:p>
                    <a:p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52413764"/>
                  </a:ext>
                </a:extLst>
              </a:tr>
            </a:tbl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xmlns="" id="{5C1680F8-399E-4B5F-8BC9-D7FC198AE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/>
              <a:t>1.1. Les obstacles académiques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DCC96451-D0BB-40FC-B86B-0F49F49A6A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fr-BE" dirty="0"/>
              <a:t>Élaboration du « </a:t>
            </a:r>
            <a:r>
              <a:rPr lang="fr-BE" dirty="0" err="1"/>
              <a:t>critical</a:t>
            </a:r>
            <a:r>
              <a:rPr lang="fr-BE" dirty="0"/>
              <a:t> </a:t>
            </a:r>
            <a:r>
              <a:rPr lang="fr-BE" dirty="0" err="1"/>
              <a:t>requirements</a:t>
            </a:r>
            <a:r>
              <a:rPr lang="fr-BE" dirty="0"/>
              <a:t> questionnaire » </a:t>
            </a:r>
            <a:r>
              <a:rPr lang="fr-BE" dirty="0">
                <a:sym typeface="Wingdings" panose="05000000000000000000" pitchFamily="2" charset="2"/>
              </a:rPr>
              <a:t>(</a:t>
            </a:r>
            <a:r>
              <a:rPr lang="fr-BE" dirty="0" err="1">
                <a:sym typeface="Wingdings" panose="05000000000000000000" pitchFamily="2" charset="2"/>
              </a:rPr>
              <a:t>Trautwein</a:t>
            </a:r>
            <a:r>
              <a:rPr lang="fr-BE" dirty="0">
                <a:sym typeface="Wingdings" panose="05000000000000000000" pitchFamily="2" charset="2"/>
              </a:rPr>
              <a:t> &amp; Bosse, 2017) → étude qualitative</a:t>
            </a:r>
          </a:p>
          <a:p>
            <a:r>
              <a:rPr lang="fr-BE" dirty="0">
                <a:sym typeface="Wingdings" panose="05000000000000000000" pitchFamily="2" charset="2"/>
              </a:rPr>
              <a:t>42 items rassemblés en 4 dimensions et divisés en 10 sous-dimensions</a:t>
            </a:r>
          </a:p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6FCC6979-29AC-425A-B11C-62F1284C0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92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046C45F3-8C0C-443C-8B0A-F12CC8B1CF8D}"/>
              </a:ext>
            </a:extLst>
          </p:cNvPr>
          <p:cNvSpPr txBox="1"/>
          <p:nvPr/>
        </p:nvSpPr>
        <p:spPr>
          <a:xfrm>
            <a:off x="2642937" y="1925053"/>
            <a:ext cx="71226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BE" dirty="0"/>
          </a:p>
          <a:p>
            <a:endParaRPr lang="fr-BE" dirty="0"/>
          </a:p>
          <a:p>
            <a:endParaRPr lang="fr-BE" dirty="0"/>
          </a:p>
          <a:p>
            <a:endParaRPr lang="fr-BE" dirty="0"/>
          </a:p>
          <a:p>
            <a:endParaRPr lang="fr-BE" dirty="0"/>
          </a:p>
          <a:p>
            <a:endParaRPr lang="fr-BE" dirty="0"/>
          </a:p>
          <a:p>
            <a:endParaRPr lang="fr-BE" dirty="0"/>
          </a:p>
          <a:p>
            <a:endParaRPr lang="fr-BE" dirty="0"/>
          </a:p>
          <a:p>
            <a:endParaRPr lang="fr-F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93372F45-4F79-4BA0-A11E-6210FF116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/>
              <a:t>1.2. Les objectifs de la recherche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9FE1AD08-A503-4827-8B43-6D515EAE74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fr-BE" b="1" dirty="0"/>
              <a:t>Éprouver la validité psychométrique du questionnaire </a:t>
            </a:r>
            <a:r>
              <a:rPr lang="fr-BE" dirty="0"/>
              <a:t>en adaptant le « </a:t>
            </a:r>
            <a:r>
              <a:rPr lang="fr-BE" dirty="0" err="1"/>
              <a:t>critical</a:t>
            </a:r>
            <a:r>
              <a:rPr lang="fr-BE" dirty="0"/>
              <a:t> </a:t>
            </a:r>
            <a:r>
              <a:rPr lang="fr-BE" dirty="0" err="1"/>
              <a:t>requirements</a:t>
            </a:r>
            <a:r>
              <a:rPr lang="fr-BE" dirty="0"/>
              <a:t> questionnaire » </a:t>
            </a:r>
            <a:r>
              <a:rPr lang="fr-BE" sz="2000" dirty="0"/>
              <a:t>(</a:t>
            </a:r>
            <a:r>
              <a:rPr lang="fr-BE" sz="2000" dirty="0" err="1"/>
              <a:t>Trautwein</a:t>
            </a:r>
            <a:r>
              <a:rPr lang="fr-BE" sz="2000" dirty="0"/>
              <a:t> &amp; Bosse, 2017) </a:t>
            </a:r>
            <a:r>
              <a:rPr lang="fr-BE" dirty="0"/>
              <a:t>au contexte francophone </a:t>
            </a:r>
          </a:p>
          <a:p>
            <a:endParaRPr lang="fr-BE" dirty="0"/>
          </a:p>
          <a:p>
            <a:pPr marL="285750" indent="-285750"/>
            <a:r>
              <a:rPr lang="fr-BE" dirty="0"/>
              <a:t>Analyse du lien entre obstacles académiques et processus d’ajustement de l’étudiant </a:t>
            </a:r>
          </a:p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4976014-39BA-47E2-9CFC-736438BE4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334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04FCFE4-CF39-43DF-9160-2DFA5341D9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BE" sz="4400" b="1" dirty="0"/>
              <a:t>2. Méthode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C43888B-3B2A-49E5-B5B7-37FD80551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230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015C3C37-2C88-43B8-AB45-2C62FEEC6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 </a:t>
            </a:r>
            <a:r>
              <a:rPr lang="en-GB" dirty="0" err="1"/>
              <a:t>Méthode</a:t>
            </a:r>
            <a:r>
              <a:rPr lang="en-GB" dirty="0"/>
              <a:t> (1/2)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2CD6F8A-E99F-4902-B87B-6530225522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fr-BE" dirty="0" smtClean="0"/>
              <a:t>Collecte </a:t>
            </a:r>
            <a:r>
              <a:rPr lang="fr-BE" dirty="0"/>
              <a:t>de données </a:t>
            </a:r>
          </a:p>
          <a:p>
            <a:pPr marL="742950" lvl="1" indent="-285750"/>
            <a:r>
              <a:rPr lang="fr-BE" dirty="0"/>
              <a:t>12 facultés de l’Université </a:t>
            </a:r>
            <a:r>
              <a:rPr lang="fr-BE" dirty="0" smtClean="0"/>
              <a:t>catholique </a:t>
            </a:r>
            <a:r>
              <a:rPr lang="fr-BE" dirty="0"/>
              <a:t>de Louvain (Belgique)</a:t>
            </a:r>
            <a:endParaRPr lang="fr-FR" dirty="0"/>
          </a:p>
          <a:p>
            <a:pPr marL="742950" lvl="1" indent="-285750"/>
            <a:r>
              <a:rPr lang="fr-BE" dirty="0"/>
              <a:t>Deux phases</a:t>
            </a:r>
          </a:p>
          <a:p>
            <a:pPr marL="1200150" lvl="2" indent="-285750"/>
            <a:r>
              <a:rPr lang="fr-BE" dirty="0"/>
              <a:t>Temps 1 [T1] </a:t>
            </a:r>
            <a:r>
              <a:rPr lang="fr-BE" dirty="0">
                <a:latin typeface="Century Gothic" panose="020B0502020202020204" pitchFamily="34" charset="0"/>
                <a:sym typeface="Wingdings" panose="05000000000000000000" pitchFamily="2" charset="2"/>
              </a:rPr>
              <a:t>→</a:t>
            </a:r>
            <a:r>
              <a:rPr lang="fr-BE" dirty="0">
                <a:sym typeface="Wingdings" panose="05000000000000000000" pitchFamily="2" charset="2"/>
              </a:rPr>
              <a:t> décembre 2017 (n = 1292)</a:t>
            </a:r>
          </a:p>
          <a:p>
            <a:pPr marL="1200150" lvl="2" indent="-285750"/>
            <a:r>
              <a:rPr lang="fr-BE" dirty="0"/>
              <a:t>Temps 2 [T2] </a:t>
            </a:r>
            <a:r>
              <a:rPr lang="fr-BE" dirty="0">
                <a:latin typeface="Century Gothic" panose="020B0502020202020204" pitchFamily="34" charset="0"/>
                <a:sym typeface="Wingdings" panose="05000000000000000000" pitchFamily="2" charset="2"/>
              </a:rPr>
              <a:t>→</a:t>
            </a:r>
            <a:r>
              <a:rPr lang="fr-BE" dirty="0">
                <a:sym typeface="Wingdings" panose="05000000000000000000" pitchFamily="2" charset="2"/>
              </a:rPr>
              <a:t> juin 2018 (n = 846)</a:t>
            </a:r>
          </a:p>
          <a:p>
            <a:pPr marL="742950" lvl="1" indent="-285750"/>
            <a:r>
              <a:rPr lang="fr-BE" dirty="0">
                <a:sym typeface="Wingdings" panose="05000000000000000000" pitchFamily="2" charset="2"/>
              </a:rPr>
              <a:t>Questionnaire en ligne  traduction inversée </a:t>
            </a:r>
            <a:r>
              <a:rPr lang="fr-FR" sz="1600" dirty="0"/>
              <a:t>(Douglas et Craig, 2007)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62E12849-7C39-4D5B-8F51-FCA9C13DF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CB27-19E5-4188-8F64-8216EB57C96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68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103</TotalTime>
  <Words>1826</Words>
  <Application>Microsoft Office PowerPoint</Application>
  <PresentationFormat>Personnalisé</PresentationFormat>
  <Paragraphs>451</Paragraphs>
  <Slides>26</Slides>
  <Notes>18</Notes>
  <HiddenSlides>1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Circuit</vt:lpstr>
      <vt:lpstr>Les écueils de la transition universitaire</vt:lpstr>
      <vt:lpstr>Plan de la présentation </vt:lpstr>
      <vt:lpstr>Présentation PowerPoint</vt:lpstr>
      <vt:lpstr> 1.1. Les obstacles académiques</vt:lpstr>
      <vt:lpstr>1.1. Les obstacles académiques </vt:lpstr>
      <vt:lpstr>1.1. Les obstacles académiques</vt:lpstr>
      <vt:lpstr>1.2. Les objectifs de la recherche </vt:lpstr>
      <vt:lpstr>Présentation PowerPoint</vt:lpstr>
      <vt:lpstr>2. Méthode (1/2)</vt:lpstr>
      <vt:lpstr>2. Méthode (2/2)</vt:lpstr>
      <vt:lpstr>Présentation PowerPoint</vt:lpstr>
      <vt:lpstr>3.1. Analyses factorielles exploratoires</vt:lpstr>
      <vt:lpstr>3.2. Analyses factorielles confirmatoires (1/3)</vt:lpstr>
      <vt:lpstr>Présentation PowerPoint</vt:lpstr>
      <vt:lpstr>Présentation PowerPoint</vt:lpstr>
      <vt:lpstr>Présentation PowerPoint</vt:lpstr>
      <vt:lpstr>3.2. Analyses factorielles confirmatoires (2/3) </vt:lpstr>
      <vt:lpstr>3.2. Analyses factorielles confirmatoires (3/3)</vt:lpstr>
      <vt:lpstr>3.3. Alphas de Cronbach </vt:lpstr>
      <vt:lpstr>Présentation PowerPoint</vt:lpstr>
      <vt:lpstr>Présentation PowerPoint</vt:lpstr>
      <vt:lpstr>4.1. Limites </vt:lpstr>
      <vt:lpstr>4.2. Pistes</vt:lpstr>
      <vt:lpstr>Présentation PowerPoint</vt:lpstr>
      <vt:lpstr>Présentation PowerPoint</vt:lpstr>
      <vt:lpstr>Bibliographie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écueils de la transition universitaire</dc:title>
  <dc:creator>Florence Van Meenen</dc:creator>
  <cp:lastModifiedBy>decle</cp:lastModifiedBy>
  <cp:revision>67</cp:revision>
  <dcterms:created xsi:type="dcterms:W3CDTF">2019-01-03T20:49:07Z</dcterms:created>
  <dcterms:modified xsi:type="dcterms:W3CDTF">2019-01-09T08:33:02Z</dcterms:modified>
</cp:coreProperties>
</file>