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sldIdLst>
    <p:sldId id="259" r:id="rId2"/>
    <p:sldId id="260" r:id="rId3"/>
    <p:sldId id="261" r:id="rId4"/>
    <p:sldId id="263" r:id="rId5"/>
    <p:sldId id="264" r:id="rId6"/>
    <p:sldId id="287" r:id="rId7"/>
    <p:sldId id="286" r:id="rId8"/>
    <p:sldId id="265" r:id="rId9"/>
    <p:sldId id="283" r:id="rId10"/>
    <p:sldId id="284" r:id="rId11"/>
    <p:sldId id="285" r:id="rId12"/>
    <p:sldId id="289" r:id="rId13"/>
    <p:sldId id="267" r:id="rId14"/>
    <p:sldId id="262" r:id="rId15"/>
    <p:sldId id="268" r:id="rId16"/>
    <p:sldId id="269" r:id="rId17"/>
    <p:sldId id="271" r:id="rId18"/>
    <p:sldId id="272" r:id="rId19"/>
    <p:sldId id="278" r:id="rId20"/>
    <p:sldId id="279" r:id="rId21"/>
    <p:sldId id="292" r:id="rId22"/>
    <p:sldId id="274" r:id="rId23"/>
    <p:sldId id="276" r:id="rId24"/>
    <p:sldId id="281" r:id="rId25"/>
    <p:sldId id="295" r:id="rId26"/>
    <p:sldId id="296" r:id="rId27"/>
    <p:sldId id="27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HelveticaNeue MediumEx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4C1931D-579D-4FB8-8E71-7DD3B0260D8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799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 MediumExt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 MediumExt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 MediumExt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 MediumExt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 MediumExt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 style du titre</a:t>
            </a:r>
            <a:endParaRPr lang="fr-BE" noProof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r-FR" noProof="0" smtClean="0"/>
              <a:t>Modifiez le style des sous-titres du masque</a:t>
            </a:r>
            <a:endParaRPr lang="fr-BE" noProof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0B9C811-A8E6-44AB-9A88-CD53B7913F7A}" type="slidenum">
              <a:rPr lang="fr-FR"/>
              <a:pPr/>
              <a:t>‹N°›</a:t>
            </a:fld>
            <a:endParaRPr lang="fr-FR"/>
          </a:p>
        </p:txBody>
      </p:sp>
      <p:pic>
        <p:nvPicPr>
          <p:cNvPr id="6151" name="Picture 7" descr="C:\Program Files\Qualcomm\Eudora\Attach\IWEPSp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E4242A-521F-43F2-93E8-F276D4991F1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4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2087A9-5B03-4853-87AE-7C64DFFBEFC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2254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90718-E0CC-42E1-ACA3-820014FD13D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5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31F15-7A43-4AD5-AC57-FFB2F26F519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81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33D2B-A775-459F-BC07-ED01E943473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91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DFBFB-A997-4D7B-8D8D-966A7CEC4B7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6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4C407-1984-4D5A-94AD-AACA72A192B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80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11E1A0-33C4-4593-8E39-F72874583B1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603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DEB41-87B3-46BA-AE1A-6319504363A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857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8A778-921A-496F-BB72-B3EE09B4A75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017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5A47209-92C0-434E-AA4E-00F8CB981FAA}" type="slidenum">
              <a:rPr lang="fr-FR"/>
              <a:pPr/>
              <a:t>‹N°›</a:t>
            </a:fld>
            <a:endParaRPr lang="fr-FR"/>
          </a:p>
        </p:txBody>
      </p:sp>
      <p:pic>
        <p:nvPicPr>
          <p:cNvPr id="1031" name="Picture 7" descr="C:\Program Files\Qualcomm\Eudora\Attach\IWEPS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Neue MediumEx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05000" y="1981200"/>
            <a:ext cx="7239000" cy="2057400"/>
          </a:xfrm>
        </p:spPr>
        <p:txBody>
          <a:bodyPr/>
          <a:lstStyle/>
          <a:p>
            <a:r>
              <a:rPr lang="fr-BE" sz="3600" dirty="0"/>
              <a:t>Un espace de pertinence de la prospective pour l'action </a:t>
            </a:r>
            <a:r>
              <a:rPr lang="fr-BE" sz="3600" dirty="0" smtClean="0"/>
              <a:t>publique </a:t>
            </a:r>
            <a:r>
              <a:rPr lang="fr-BE" sz="3600" dirty="0"/>
              <a:t>: le développement durable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4724400"/>
            <a:ext cx="6400800" cy="1752600"/>
          </a:xfrm>
        </p:spPr>
        <p:txBody>
          <a:bodyPr/>
          <a:lstStyle/>
          <a:p>
            <a:r>
              <a:rPr lang="fr-BE" sz="2800" dirty="0" smtClean="0"/>
              <a:t>Jean-Luc Guyot (IWEPS)</a:t>
            </a:r>
          </a:p>
          <a:p>
            <a:r>
              <a:rPr lang="fr-BE" sz="2800" dirty="0" smtClean="0"/>
              <a:t>Maxime Petit Jean (UCL – </a:t>
            </a:r>
            <a:r>
              <a:rPr lang="fr-BE" sz="2800" dirty="0" err="1" smtClean="0"/>
              <a:t>ULg</a:t>
            </a:r>
            <a:r>
              <a:rPr lang="fr-BE" dirty="0" smtClean="0"/>
              <a:t>)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600" dirty="0" smtClean="0"/>
              <a:t>Approches particulières (3)</a:t>
            </a:r>
            <a:endParaRPr lang="fr-BE" sz="36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err="1" smtClean="0"/>
              <a:t>Gaziulusoy</a:t>
            </a:r>
            <a:r>
              <a:rPr lang="fr-BE" dirty="0" smtClean="0"/>
              <a:t>, Boyle et </a:t>
            </a:r>
            <a:r>
              <a:rPr lang="fr-BE" dirty="0" err="1" smtClean="0"/>
              <a:t>McDowall</a:t>
            </a:r>
            <a:r>
              <a:rPr lang="fr-BE" dirty="0" smtClean="0"/>
              <a:t> (2008)</a:t>
            </a:r>
          </a:p>
          <a:p>
            <a:pPr lvl="1"/>
            <a:r>
              <a:rPr lang="fr-BE" dirty="0" smtClean="0"/>
              <a:t>Etude sur le développement technologique durable</a:t>
            </a:r>
          </a:p>
          <a:p>
            <a:pPr lvl="1"/>
            <a:r>
              <a:rPr lang="fr-BE" dirty="0" smtClean="0"/>
              <a:t>Volonté de lier DD et </a:t>
            </a:r>
            <a:r>
              <a:rPr lang="fr-BE" i="1" dirty="0" smtClean="0"/>
              <a:t>future </a:t>
            </a:r>
            <a:r>
              <a:rPr lang="fr-BE" i="1" dirty="0" err="1" smtClean="0"/>
              <a:t>studies</a:t>
            </a:r>
            <a:endParaRPr lang="fr-BE" dirty="0" smtClean="0"/>
          </a:p>
          <a:p>
            <a:pPr lvl="2"/>
            <a:r>
              <a:rPr lang="fr-BE" dirty="0" smtClean="0"/>
              <a:t>Approche long-terme</a:t>
            </a:r>
          </a:p>
          <a:p>
            <a:pPr lvl="2"/>
            <a:r>
              <a:rPr lang="fr-BE" dirty="0" smtClean="0"/>
              <a:t>Gestion de la complexité</a:t>
            </a:r>
          </a:p>
          <a:p>
            <a:pPr lvl="2"/>
            <a:r>
              <a:rPr lang="fr-BE" dirty="0" smtClean="0"/>
              <a:t>Changement en </a:t>
            </a:r>
            <a:r>
              <a:rPr lang="fr-BE" dirty="0" err="1" smtClean="0"/>
              <a:t>co-évolution</a:t>
            </a:r>
            <a:endParaRPr lang="fr-BE" dirty="0" smtClean="0"/>
          </a:p>
          <a:p>
            <a:pPr lvl="2"/>
            <a:r>
              <a:rPr lang="fr-BE" dirty="0" smtClean="0"/>
              <a:t>Dynamique des interactions</a:t>
            </a:r>
          </a:p>
          <a:p>
            <a:pPr lvl="2"/>
            <a:r>
              <a:rPr lang="fr-BE" dirty="0" smtClean="0"/>
              <a:t>Transformations radicales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5653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600" dirty="0" smtClean="0"/>
              <a:t>Approches particulières (4)</a:t>
            </a:r>
            <a:endParaRPr lang="fr-BE" sz="36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i="1" dirty="0" smtClean="0"/>
              <a:t>Transition management</a:t>
            </a:r>
            <a:r>
              <a:rPr lang="fr-BE" dirty="0" smtClean="0"/>
              <a:t> </a:t>
            </a:r>
          </a:p>
          <a:p>
            <a:pPr lvl="1"/>
            <a:r>
              <a:rPr lang="fr-BE" sz="2400" dirty="0" err="1" smtClean="0"/>
              <a:t>Rotmans</a:t>
            </a:r>
            <a:r>
              <a:rPr lang="fr-BE" sz="2400" dirty="0" smtClean="0"/>
              <a:t>, </a:t>
            </a:r>
            <a:r>
              <a:rPr lang="fr-BE" sz="2400" dirty="0" err="1" smtClean="0"/>
              <a:t>Kempe</a:t>
            </a:r>
            <a:r>
              <a:rPr lang="fr-BE" sz="2400" dirty="0" smtClean="0"/>
              <a:t> et Van </a:t>
            </a:r>
            <a:r>
              <a:rPr lang="fr-BE" sz="2400" dirty="0" err="1" smtClean="0"/>
              <a:t>Asselt</a:t>
            </a:r>
            <a:r>
              <a:rPr lang="fr-BE" sz="2400" dirty="0" smtClean="0"/>
              <a:t>, 2001 ; </a:t>
            </a:r>
            <a:r>
              <a:rPr lang="fr-BE" sz="2400" dirty="0" err="1" smtClean="0"/>
              <a:t>Sondeijker</a:t>
            </a:r>
            <a:r>
              <a:rPr lang="fr-BE" sz="2400" dirty="0" smtClean="0"/>
              <a:t>, </a:t>
            </a:r>
            <a:r>
              <a:rPr lang="fr-BE" sz="2400" dirty="0" err="1" smtClean="0"/>
              <a:t>Geurts</a:t>
            </a:r>
            <a:r>
              <a:rPr lang="fr-BE" sz="2400" dirty="0" smtClean="0"/>
              <a:t> et </a:t>
            </a:r>
            <a:r>
              <a:rPr lang="fr-BE" sz="2400" dirty="0" err="1" smtClean="0"/>
              <a:t>Tukker</a:t>
            </a:r>
            <a:r>
              <a:rPr lang="fr-BE" sz="2400" dirty="0" smtClean="0"/>
              <a:t>, 2006 ; </a:t>
            </a:r>
            <a:r>
              <a:rPr lang="fr-BE" sz="2400" dirty="0" err="1"/>
              <a:t>Meadowcroft</a:t>
            </a:r>
            <a:r>
              <a:rPr lang="fr-BE" sz="2400" dirty="0"/>
              <a:t>, 2009; </a:t>
            </a:r>
            <a:r>
              <a:rPr lang="fr-BE" sz="2400" dirty="0" err="1" smtClean="0"/>
              <a:t>Loorbach</a:t>
            </a:r>
            <a:r>
              <a:rPr lang="fr-BE" sz="2400" dirty="0" smtClean="0"/>
              <a:t>, 2010</a:t>
            </a:r>
          </a:p>
          <a:p>
            <a:pPr lvl="1"/>
            <a:r>
              <a:rPr lang="fr-BE" sz="2400" dirty="0" smtClean="0"/>
              <a:t>  Approche systématique à long terme liée à la gouvernance (théorie des réseaux)</a:t>
            </a:r>
          </a:p>
          <a:p>
            <a:pPr lvl="1"/>
            <a:r>
              <a:rPr lang="fr-BE" sz="2400" dirty="0" smtClean="0"/>
              <a:t>Transition : processus de changement structurel dans des systèmes sociétaux (énergie, logement, mobilité, santé) avec un objectif de durabilité</a:t>
            </a:r>
          </a:p>
          <a:p>
            <a:pPr lvl="1"/>
            <a:r>
              <a:rPr lang="fr-BE" sz="2400" dirty="0" smtClean="0"/>
              <a:t>Trois niveaux : systèmes, régimes et niches</a:t>
            </a:r>
          </a:p>
        </p:txBody>
      </p:sp>
    </p:spTree>
    <p:extLst>
      <p:ext uri="{BB962C8B-B14F-4D97-AF65-F5344CB8AC3E}">
        <p14:creationId xmlns:p14="http://schemas.microsoft.com/office/powerpoint/2010/main" val="215288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600" dirty="0" smtClean="0"/>
              <a:t>Approches particulières (5)</a:t>
            </a:r>
            <a:endParaRPr lang="fr-BE" sz="36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i="1" dirty="0" smtClean="0"/>
              <a:t>Transition management</a:t>
            </a:r>
            <a:r>
              <a:rPr lang="fr-BE" dirty="0" smtClean="0"/>
              <a:t> </a:t>
            </a:r>
          </a:p>
          <a:p>
            <a:pPr lvl="1"/>
            <a:r>
              <a:rPr lang="fr-BE" dirty="0" smtClean="0"/>
              <a:t>Vision à long terme (au moins une génération) pour encadrer les décisions à court terme</a:t>
            </a:r>
          </a:p>
          <a:p>
            <a:pPr lvl="1"/>
            <a:r>
              <a:rPr lang="fr-BE" dirty="0" smtClean="0"/>
              <a:t>Approche systémique, multidimensionnelle et participative</a:t>
            </a:r>
          </a:p>
          <a:p>
            <a:pPr lvl="1"/>
            <a:r>
              <a:rPr lang="fr-BE" dirty="0" smtClean="0"/>
              <a:t>Créativité et </a:t>
            </a:r>
            <a:r>
              <a:rPr lang="fr-BE" dirty="0"/>
              <a:t>I</a:t>
            </a:r>
            <a:r>
              <a:rPr lang="fr-BE" dirty="0" smtClean="0"/>
              <a:t>nnovation par rapport aux futurs désirables</a:t>
            </a:r>
          </a:p>
          <a:p>
            <a:pPr lvl="1"/>
            <a:r>
              <a:rPr lang="fr-BE" dirty="0"/>
              <a:t>Utilisation de </a:t>
            </a:r>
            <a:r>
              <a:rPr lang="fr-BE" dirty="0" smtClean="0"/>
              <a:t>scénarios</a:t>
            </a:r>
          </a:p>
          <a:p>
            <a:pPr lvl="1"/>
            <a:endParaRPr lang="fr-BE" dirty="0" smtClean="0"/>
          </a:p>
          <a:p>
            <a:pPr lvl="1"/>
            <a:endParaRPr lang="fr-BE" dirty="0" smtClean="0"/>
          </a:p>
          <a:p>
            <a:pPr lvl="1"/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6689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800" dirty="0" smtClean="0"/>
              <a:t>Exemples concrets</a:t>
            </a:r>
            <a:endParaRPr lang="fr-BE" sz="38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75656" y="1981200"/>
            <a:ext cx="7668344" cy="4876800"/>
          </a:xfrm>
        </p:spPr>
        <p:txBody>
          <a:bodyPr/>
          <a:lstStyle/>
          <a:p>
            <a:r>
              <a:rPr lang="fr-BE" sz="2500" dirty="0" smtClean="0"/>
              <a:t>Activités de prospective de la </a:t>
            </a:r>
            <a:r>
              <a:rPr lang="fr-BE" sz="2500" i="1" dirty="0" err="1" smtClean="0"/>
              <a:t>Task</a:t>
            </a:r>
            <a:r>
              <a:rPr lang="fr-BE" sz="2500" i="1" dirty="0" smtClean="0"/>
              <a:t> Force </a:t>
            </a:r>
            <a:r>
              <a:rPr lang="fr-BE" sz="2500" dirty="0" smtClean="0"/>
              <a:t>de développement durable au Bureau fédéral du plan</a:t>
            </a:r>
            <a:endParaRPr lang="fr-BE" sz="2500" i="1" dirty="0" smtClean="0"/>
          </a:p>
          <a:p>
            <a:r>
              <a:rPr lang="fr-BE" sz="2500" i="1" dirty="0" err="1" smtClean="0"/>
              <a:t>Foresight</a:t>
            </a:r>
            <a:r>
              <a:rPr lang="fr-BE" sz="2500" i="1" dirty="0" smtClean="0"/>
              <a:t> </a:t>
            </a:r>
            <a:r>
              <a:rPr lang="fr-BE" sz="2500" dirty="0" smtClean="0"/>
              <a:t>du système de transport finlandais à l’horizon 2100</a:t>
            </a:r>
          </a:p>
          <a:p>
            <a:r>
              <a:rPr lang="fr-BE" sz="2500" dirty="0" smtClean="0"/>
              <a:t>Réflexion prospective au niveau local en Irlande</a:t>
            </a:r>
          </a:p>
          <a:p>
            <a:r>
              <a:rPr lang="fr-BE" sz="2500" i="1" dirty="0" err="1" smtClean="0"/>
              <a:t>Foresight</a:t>
            </a:r>
            <a:r>
              <a:rPr lang="fr-BE" sz="2500" dirty="0" smtClean="0"/>
              <a:t> centrée sur des transformations durables de certains pans du secteur public en Allemagne</a:t>
            </a:r>
          </a:p>
          <a:p>
            <a:r>
              <a:rPr lang="fr-BE" sz="2500" dirty="0" smtClean="0"/>
              <a:t>Etude par scénarios sur le futur des zones rurales européennes (EURURALIS)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7454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900" dirty="0" smtClean="0"/>
              <a:t>2. Analyse du cas wallon</a:t>
            </a:r>
            <a:endParaRPr lang="fr-BE" sz="39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/>
              <a:t>SRDD : stratégie régionale de développement </a:t>
            </a:r>
            <a:r>
              <a:rPr lang="fr-BE" dirty="0" smtClean="0"/>
              <a:t>durable</a:t>
            </a:r>
          </a:p>
          <a:p>
            <a:r>
              <a:rPr lang="fr-BE" dirty="0" smtClean="0"/>
              <a:t>L’intervention de l’IWEPS : la prospective, outil du SRDD ? </a:t>
            </a:r>
          </a:p>
          <a:p>
            <a:r>
              <a:rPr lang="fr-BE" dirty="0" smtClean="0"/>
              <a:t>La note de la </a:t>
            </a:r>
            <a:r>
              <a:rPr lang="fr-BE" i="1" dirty="0" err="1" smtClean="0"/>
              <a:t>task</a:t>
            </a:r>
            <a:r>
              <a:rPr lang="fr-BE" i="1" dirty="0" smtClean="0"/>
              <a:t> force</a:t>
            </a:r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4202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4000" dirty="0" smtClean="0"/>
              <a:t>SRDD (1)</a:t>
            </a:r>
            <a:endParaRPr lang="fr-BE" sz="40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Eléments dans la Déclaration de politique régionale 2009-2014</a:t>
            </a:r>
          </a:p>
          <a:p>
            <a:r>
              <a:rPr lang="fr-BE" dirty="0" smtClean="0"/>
              <a:t>Note d’orientation adoptée par le Gouvernement wallon (26 mai 2011)</a:t>
            </a:r>
          </a:p>
          <a:p>
            <a:r>
              <a:rPr lang="fr-BE" dirty="0" smtClean="0"/>
              <a:t>Note au Gouvernement wallon prévoyant l’intervention de l’IWEPS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0411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4000" dirty="0" smtClean="0"/>
              <a:t>SRDD (2)</a:t>
            </a:r>
            <a:endParaRPr lang="fr-BE" sz="40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Diagnostic demandé à l’IWEPS</a:t>
            </a:r>
          </a:p>
          <a:p>
            <a:pPr lvl="1"/>
            <a:r>
              <a:rPr lang="fr-BE" sz="2400" dirty="0" smtClean="0"/>
              <a:t>Identification des défis</a:t>
            </a:r>
          </a:p>
          <a:p>
            <a:pPr lvl="1"/>
            <a:r>
              <a:rPr lang="fr-BE" sz="2400" dirty="0" smtClean="0"/>
              <a:t>Capacité d’action de la Région wallonne</a:t>
            </a:r>
          </a:p>
          <a:p>
            <a:pPr lvl="1"/>
            <a:r>
              <a:rPr lang="fr-BE" sz="2400" dirty="0" smtClean="0"/>
              <a:t>Identification des thèmes prioritaires</a:t>
            </a:r>
          </a:p>
          <a:p>
            <a:pPr lvl="1"/>
            <a:r>
              <a:rPr lang="fr-BE" sz="2400" dirty="0" smtClean="0"/>
              <a:t>Prise en compte des expériences étrangères</a:t>
            </a:r>
          </a:p>
          <a:p>
            <a:pPr lvl="1"/>
            <a:r>
              <a:rPr lang="fr-BE" sz="2400" dirty="0" smtClean="0"/>
              <a:t>Documentation des éléments du canevas (thèmes, défis, points forts et faibles)</a:t>
            </a:r>
          </a:p>
          <a:p>
            <a:r>
              <a:rPr lang="fr-BE" dirty="0"/>
              <a:t>Production de visions à </a:t>
            </a:r>
            <a:r>
              <a:rPr lang="fr-BE" dirty="0" smtClean="0"/>
              <a:t>long-terme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458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200" dirty="0" smtClean="0"/>
              <a:t>Intervention de l’IWEPS (1)</a:t>
            </a:r>
            <a:endParaRPr lang="fr-BE" sz="32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Basé sur le travail du SRPW</a:t>
            </a:r>
          </a:p>
          <a:p>
            <a:pPr lvl="1"/>
            <a:r>
              <a:rPr lang="fr-BE" sz="2400" dirty="0" smtClean="0"/>
              <a:t>Finances publiques</a:t>
            </a:r>
          </a:p>
          <a:p>
            <a:pPr lvl="1"/>
            <a:r>
              <a:rPr lang="fr-BE" sz="2400" dirty="0" smtClean="0"/>
              <a:t>Santé (dont bien-être et qualité de vie)</a:t>
            </a:r>
          </a:p>
          <a:p>
            <a:pPr lvl="1"/>
            <a:r>
              <a:rPr lang="fr-BE" sz="2400" dirty="0" smtClean="0"/>
              <a:t>Changements démographiques</a:t>
            </a:r>
          </a:p>
          <a:p>
            <a:pPr lvl="1"/>
            <a:r>
              <a:rPr lang="fr-BE" sz="2400" dirty="0" smtClean="0"/>
              <a:t>Transition / dépendance énergétique et mobilité</a:t>
            </a:r>
          </a:p>
          <a:p>
            <a:pPr lvl="1"/>
            <a:r>
              <a:rPr lang="fr-BE" sz="2400" dirty="0" smtClean="0"/>
              <a:t>Protection, cohésion et tissu social</a:t>
            </a:r>
          </a:p>
          <a:p>
            <a:pPr lvl="1"/>
            <a:r>
              <a:rPr lang="fr-BE" sz="2400" dirty="0" smtClean="0"/>
              <a:t>Aménagement du territoire</a:t>
            </a:r>
          </a:p>
          <a:p>
            <a:pPr lvl="1"/>
            <a:r>
              <a:rPr lang="fr-BE" sz="2400" dirty="0" smtClean="0"/>
              <a:t>Développement régional et politique économique</a:t>
            </a:r>
          </a:p>
          <a:p>
            <a:r>
              <a:rPr lang="fr-BE" dirty="0" smtClean="0"/>
              <a:t>Prise en compte du plan Horizon 2022</a:t>
            </a:r>
          </a:p>
          <a:p>
            <a:pPr lvl="1"/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6699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200" dirty="0" smtClean="0"/>
              <a:t>Intervention de l’IWEPS (2)</a:t>
            </a:r>
            <a:endParaRPr lang="fr-BE" sz="32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Proposition d’un cadre d’analyse intégrant la SRDD et Horizon 2022</a:t>
            </a:r>
          </a:p>
          <a:p>
            <a:r>
              <a:rPr lang="fr-BE" dirty="0" smtClean="0"/>
              <a:t>Déclinaison des enjeux prospectifs selon les dimensions du DD</a:t>
            </a:r>
          </a:p>
          <a:p>
            <a:pPr lvl="1"/>
            <a:r>
              <a:rPr lang="fr-BE" dirty="0" smtClean="0"/>
              <a:t>Points névralgiques (liste non-exhaustive)</a:t>
            </a:r>
          </a:p>
          <a:p>
            <a:pPr lvl="1"/>
            <a:r>
              <a:rPr lang="fr-BE" dirty="0" smtClean="0"/>
              <a:t>Ponts entre la SRDD et Horizon 2022</a:t>
            </a:r>
          </a:p>
          <a:p>
            <a:r>
              <a:rPr lang="fr-BE" dirty="0" smtClean="0"/>
              <a:t>Deux niveaux de lecture</a:t>
            </a:r>
          </a:p>
          <a:p>
            <a:r>
              <a:rPr lang="fr-BE" dirty="0" smtClean="0"/>
              <a:t>Existence de </a:t>
            </a:r>
            <a:r>
              <a:rPr lang="fr-BE" i="1" dirty="0" smtClean="0"/>
              <a:t>drivers </a:t>
            </a:r>
            <a:r>
              <a:rPr lang="fr-BE" dirty="0" smtClean="0"/>
              <a:t>(moteurs de transition)</a:t>
            </a:r>
            <a:endParaRPr lang="fr-BE" i="1" dirty="0" smtClean="0"/>
          </a:p>
          <a:p>
            <a:endParaRPr lang="fr-BE" dirty="0" smtClean="0"/>
          </a:p>
          <a:p>
            <a:pPr marL="0" indent="0">
              <a:buNone/>
            </a:pPr>
            <a:endParaRPr lang="fr-BE" sz="2400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846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495746"/>
              </p:ext>
            </p:extLst>
          </p:nvPr>
        </p:nvGraphicFramePr>
        <p:xfrm>
          <a:off x="-10446" y="0"/>
          <a:ext cx="9262965" cy="6878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377"/>
                <a:gridCol w="1845380"/>
                <a:gridCol w="1862411"/>
                <a:gridCol w="1845380"/>
                <a:gridCol w="1865417"/>
              </a:tblGrid>
              <a:tr h="177537"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CAPITAUX DU DEVELOPPEMENT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34783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ENJEUX IDENTIFIES PAR L’IWEPS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HUMAINS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ENVIRONNEMENTAUX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ECONOMIQUES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INSTITUTIONNELS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/>
                </a:tc>
              </a:tr>
              <a:tr h="887685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F</a:t>
                      </a:r>
                      <a:r>
                        <a:rPr lang="fr-FR" sz="900">
                          <a:effectLst/>
                        </a:rPr>
                        <a:t>inances publiques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 err="1">
                          <a:effectLst/>
                        </a:rPr>
                        <a:t>Empowerment</a:t>
                      </a:r>
                      <a:r>
                        <a:rPr lang="fr-BE" sz="900" dirty="0">
                          <a:effectLst/>
                        </a:rPr>
                        <a:t> et développement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Contribution et (</a:t>
                      </a:r>
                      <a:r>
                        <a:rPr lang="fr-BE" sz="900" dirty="0" err="1">
                          <a:effectLst/>
                        </a:rPr>
                        <a:t>re</a:t>
                      </a:r>
                      <a:r>
                        <a:rPr lang="fr-BE" sz="900" dirty="0">
                          <a:effectLst/>
                        </a:rPr>
                        <a:t>)distribution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Protection et réhabilitation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Ressources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Rôle des pouvoirs publics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Recettes et dépenses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Fiscalité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LSF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Dette publique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Inscription européenne et nationale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Gouvernance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887685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S</a:t>
                      </a:r>
                      <a:r>
                        <a:rPr lang="fr-FR" sz="900">
                          <a:effectLst/>
                        </a:rPr>
                        <a:t>anté, bien-être et qualité de la vie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Nutrition et habitudes alimentaires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Maladies (épidémies)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Modes de solidarité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Milieu de vie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Infrastructures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Pollution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Diversité biologique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Force de travail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Rapport au travail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Articulation travail – privé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Accès au travail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Nouveaux métiers et compétences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Dépenses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Infrastructures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887685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C</a:t>
                      </a:r>
                      <a:r>
                        <a:rPr lang="fr-FR" sz="900">
                          <a:effectLst/>
                        </a:rPr>
                        <a:t>hangements démographiques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Structure par âge/ place des âgés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Cycle de vie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Migrations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Modèles culturels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Impacts (via logement, infrastructures, mobilité…)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Force de travail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Profils de consommation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Transmissions intergénérationnelles (e. a. entreprises, compétences…)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Nouveaux métiers et compétences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Dépenses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Recettes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Infrastructures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532611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T</a:t>
                      </a:r>
                      <a:r>
                        <a:rPr lang="fr-FR" sz="900">
                          <a:effectLst/>
                        </a:rPr>
                        <a:t>ransition </a:t>
                      </a:r>
                      <a:r>
                        <a:rPr lang="fr-BE" sz="900">
                          <a:effectLst/>
                        </a:rPr>
                        <a:t>et dépendance </a:t>
                      </a:r>
                      <a:r>
                        <a:rPr lang="fr-FR" sz="900">
                          <a:effectLst/>
                        </a:rPr>
                        <a:t>énergétique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Inégalités et exclusion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Modèles de sociabilité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Impacts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Ressources alternatives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Aménagement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Approvisionnement et autarcie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Modèle post-carbone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Vulnérabilité économique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Infrastructures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Recettes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Réglementation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532611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Mobilité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Inégalités et exclusions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Impacts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Infrastructures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Modalités alternatives (soft)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Circuits de productions et de distribution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Accès au travail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Dépenses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Réglementation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586959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Protection, cohésion et tissu social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Intégration/exclusion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Inégalités, dualisation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 err="1">
                          <a:effectLst/>
                        </a:rPr>
                        <a:t>Multiculturalité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Infrastructures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Accès au travail et à la consommation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Dépenses (e. a. sécurité sociale et soins de santé)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Citoyenneté et participation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Recul du modèle démocratique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710148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A</a:t>
                      </a:r>
                      <a:r>
                        <a:rPr lang="fr-FR" sz="900">
                          <a:effectLst/>
                        </a:rPr>
                        <a:t>ménagement du territoire.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Logement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Accessibilité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Inégalités</a:t>
                      </a:r>
                      <a:endParaRPr lang="fr-BE" sz="1050" dirty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 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Impacts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Localisation centres production/consommation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Dépenses (et recettes)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1242759">
                <a:tc rowSpan="2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</a:t>
                      </a:r>
                      <a:r>
                        <a:rPr lang="fr-FR" sz="900">
                          <a:effectLst/>
                        </a:rPr>
                        <a:t>éveloppement régional</a:t>
                      </a:r>
                      <a:endParaRPr lang="fr-BE" sz="1050">
                        <a:effectLst/>
                        <a:latin typeface="Consolas"/>
                        <a:ea typeface="Calibri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Evolution des assets (e. a. en lien avec formation, enseignement, éducation, ressources sociales et culturelles…)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Exclusions - dualisation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Impacts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Ressources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Infrastructures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Tissu industriel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Compétitivité internationale et avantages comparatifs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Mode de production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Mode de consommation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Disponibilité et valorisation des assets collectifs et individuels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Disparités sous-régionales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Innovation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Dépenses (et recettes)</a:t>
                      </a:r>
                      <a:endParaRPr lang="fr-BE" sz="105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>
                          <a:effectLst/>
                        </a:rPr>
                        <a:t>Gouvernance</a:t>
                      </a:r>
                      <a:endParaRPr lang="fr-BE" sz="105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</a:tr>
              <a:tr h="177537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fr-BE" sz="900" dirty="0">
                          <a:effectLst/>
                        </a:rPr>
                        <a:t>ENJEU TRANSVERSAL</a:t>
                      </a:r>
                      <a:endParaRPr lang="fr-BE" sz="1050" dirty="0"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45347" marR="45347" marT="0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5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4000" dirty="0" smtClean="0"/>
              <a:t>Plan</a:t>
            </a:r>
            <a:endParaRPr lang="fr-BE" sz="40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Contexte théorique</a:t>
            </a:r>
          </a:p>
          <a:p>
            <a:pPr lvl="1"/>
            <a:r>
              <a:rPr lang="fr-BE" dirty="0" smtClean="0"/>
              <a:t>Liens entre développement durable et prospective dans le cadre de l’action publique</a:t>
            </a:r>
          </a:p>
          <a:p>
            <a:r>
              <a:rPr lang="fr-BE" dirty="0" smtClean="0"/>
              <a:t>Analyse du cas wallon</a:t>
            </a:r>
          </a:p>
          <a:p>
            <a:pPr lvl="1"/>
            <a:r>
              <a:rPr lang="fr-BE" dirty="0" smtClean="0"/>
              <a:t>La stratégie wallonne de développement durable et son intégration dans le contexte stratégique wallon</a:t>
            </a:r>
          </a:p>
          <a:p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200" dirty="0" smtClean="0"/>
              <a:t>Exemple d’utilisation</a:t>
            </a:r>
            <a:endParaRPr lang="fr-BE" sz="32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pPr marL="0" indent="0">
              <a:buNone/>
            </a:pPr>
            <a:endParaRPr lang="fr-BE" sz="2400" dirty="0" smtClean="0"/>
          </a:p>
          <a:p>
            <a:endParaRPr lang="fr-BE" dirty="0" smtClean="0"/>
          </a:p>
          <a:p>
            <a:endParaRPr lang="fr-BE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268973"/>
              </p:ext>
            </p:extLst>
          </p:nvPr>
        </p:nvGraphicFramePr>
        <p:xfrm>
          <a:off x="1907705" y="1844823"/>
          <a:ext cx="6840759" cy="4612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1965"/>
                <a:gridCol w="2326546"/>
                <a:gridCol w="2232248"/>
              </a:tblGrid>
              <a:tr h="690430">
                <a:tc>
                  <a:txBody>
                    <a:bodyPr/>
                    <a:lstStyle/>
                    <a:p>
                      <a:r>
                        <a:rPr lang="fr-BE" dirty="0" smtClean="0"/>
                        <a:t>Enjeux identifiés par l’IWEPS</a:t>
                      </a:r>
                      <a:endParaRPr lang="fr-B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BE" b="1" dirty="0" smtClean="0"/>
                        <a:t>Capitaux du</a:t>
                      </a:r>
                      <a:r>
                        <a:rPr lang="fr-BE" b="1" baseline="0" dirty="0" smtClean="0"/>
                        <a:t> développement durable</a:t>
                      </a:r>
                      <a:endParaRPr lang="fr-BE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</a:tr>
              <a:tr h="400011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Humains</a:t>
                      </a:r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Environnementaux</a:t>
                      </a:r>
                      <a:endParaRPr lang="fr-BE" dirty="0"/>
                    </a:p>
                  </a:txBody>
                  <a:tcPr anchor="ctr"/>
                </a:tc>
              </a:tr>
              <a:tr h="1282227">
                <a:tc>
                  <a:txBody>
                    <a:bodyPr/>
                    <a:lstStyle/>
                    <a:p>
                      <a:pPr algn="ctr"/>
                      <a:r>
                        <a:rPr lang="fr-BE" b="1" dirty="0" smtClean="0"/>
                        <a:t>Transition et dépendance énergétique</a:t>
                      </a:r>
                      <a:endParaRPr lang="fr-B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Inégalités et exclusion</a:t>
                      </a:r>
                    </a:p>
                    <a:p>
                      <a:r>
                        <a:rPr lang="fr-BE" dirty="0" smtClean="0"/>
                        <a:t>Modèles</a:t>
                      </a:r>
                      <a:r>
                        <a:rPr lang="fr-BE" baseline="0" dirty="0" smtClean="0"/>
                        <a:t> de sociabilité</a:t>
                      </a:r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Impacts</a:t>
                      </a:r>
                    </a:p>
                    <a:p>
                      <a:r>
                        <a:rPr lang="fr-BE" dirty="0" smtClean="0"/>
                        <a:t>Ressources</a:t>
                      </a:r>
                      <a:r>
                        <a:rPr lang="fr-BE" baseline="0" dirty="0" smtClean="0"/>
                        <a:t> alternatives</a:t>
                      </a:r>
                    </a:p>
                    <a:p>
                      <a:r>
                        <a:rPr lang="fr-BE" baseline="0" dirty="0" smtClean="0"/>
                        <a:t>Aménagement</a:t>
                      </a:r>
                      <a:endParaRPr lang="fr-BE" dirty="0"/>
                    </a:p>
                  </a:txBody>
                  <a:tcPr anchor="ctr"/>
                </a:tc>
              </a:tr>
              <a:tr h="219621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Economiques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Institutionnels</a:t>
                      </a:r>
                    </a:p>
                  </a:txBody>
                  <a:tcPr anchor="ctr"/>
                </a:tc>
              </a:tr>
              <a:tr h="18740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b="1" dirty="0" smtClean="0"/>
                        <a:t>Transition et dépendance énergétique</a:t>
                      </a:r>
                    </a:p>
                    <a:p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Approvisionnement et autarcie</a:t>
                      </a:r>
                    </a:p>
                    <a:p>
                      <a:r>
                        <a:rPr lang="fr-BE" dirty="0" smtClean="0"/>
                        <a:t>Modèle post-carbone</a:t>
                      </a:r>
                    </a:p>
                    <a:p>
                      <a:r>
                        <a:rPr lang="fr-BE" dirty="0" smtClean="0"/>
                        <a:t>Vulnérabilité</a:t>
                      </a:r>
                      <a:r>
                        <a:rPr lang="fr-BE" baseline="0" dirty="0" smtClean="0"/>
                        <a:t> économique</a:t>
                      </a:r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Infrastructures</a:t>
                      </a:r>
                    </a:p>
                    <a:p>
                      <a:r>
                        <a:rPr lang="fr-BE" dirty="0" smtClean="0"/>
                        <a:t>Recettes</a:t>
                      </a:r>
                    </a:p>
                    <a:p>
                      <a:r>
                        <a:rPr lang="fr-BE" dirty="0" smtClean="0"/>
                        <a:t>Réglementation</a:t>
                      </a:r>
                      <a:endParaRPr lang="fr-BE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07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200" dirty="0" smtClean="0"/>
              <a:t>Intervention de l’IWEPS (3)</a:t>
            </a:r>
            <a:endParaRPr lang="fr-BE" sz="32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sz="2800" dirty="0" smtClean="0"/>
              <a:t>Modèle heuristique commun pour la documentation</a:t>
            </a:r>
          </a:p>
          <a:p>
            <a:pPr lvl="1"/>
            <a:r>
              <a:rPr lang="fr-BE" sz="2000" dirty="0" smtClean="0"/>
              <a:t>Description synthétique de la situation</a:t>
            </a:r>
          </a:p>
          <a:p>
            <a:pPr lvl="1"/>
            <a:r>
              <a:rPr lang="fr-BE" sz="2000" dirty="0" smtClean="0"/>
              <a:t>Identification des évolutions possibles et plausibles</a:t>
            </a:r>
          </a:p>
          <a:p>
            <a:pPr lvl="1"/>
            <a:r>
              <a:rPr lang="fr-BE" sz="2000" dirty="0" smtClean="0"/>
              <a:t>Evaluation prospective des impacts de ces évolutions</a:t>
            </a:r>
          </a:p>
          <a:p>
            <a:pPr lvl="1"/>
            <a:r>
              <a:rPr lang="fr-BE" sz="2000" dirty="0" smtClean="0"/>
              <a:t>Proposition de pistes d’actions politiques et initiatives à promouvoir pour minimiser les risques et maximiser les opportunités</a:t>
            </a:r>
          </a:p>
          <a:p>
            <a:r>
              <a:rPr lang="fr-BE" sz="2800" dirty="0" smtClean="0"/>
              <a:t>Proposition par l’IWEPS d’un canevas d’étude prospective</a:t>
            </a:r>
          </a:p>
          <a:p>
            <a:pPr marL="0" indent="0">
              <a:buNone/>
            </a:pPr>
            <a:endParaRPr lang="fr-BE" sz="2000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0821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2800" dirty="0"/>
              <a:t>Appropriation gouvernementale </a:t>
            </a:r>
            <a:r>
              <a:rPr lang="fr-BE" sz="2800" dirty="0" smtClean="0"/>
              <a:t>(1)</a:t>
            </a:r>
            <a:endParaRPr lang="fr-BE" sz="28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Présentation de la proposition à la </a:t>
            </a:r>
            <a:r>
              <a:rPr lang="fr-BE" i="1" dirty="0" err="1" smtClean="0"/>
              <a:t>task</a:t>
            </a:r>
            <a:r>
              <a:rPr lang="fr-BE" i="1" dirty="0" smtClean="0"/>
              <a:t> force</a:t>
            </a:r>
            <a:endParaRPr lang="fr-BE" dirty="0" smtClean="0"/>
          </a:p>
          <a:p>
            <a:r>
              <a:rPr lang="fr-BE" dirty="0" smtClean="0"/>
              <a:t>Note de la </a:t>
            </a:r>
            <a:r>
              <a:rPr lang="fr-BE" i="1" dirty="0" err="1" smtClean="0"/>
              <a:t>task</a:t>
            </a:r>
            <a:r>
              <a:rPr lang="fr-BE" i="1" dirty="0" smtClean="0"/>
              <a:t> force </a:t>
            </a:r>
            <a:r>
              <a:rPr lang="fr-BE" dirty="0" smtClean="0"/>
              <a:t>(25/10/2012) : cinq défis retenus</a:t>
            </a:r>
          </a:p>
          <a:p>
            <a:pPr lvl="1"/>
            <a:r>
              <a:rPr lang="fr-BE" sz="2400" dirty="0" smtClean="0"/>
              <a:t>Transition énergétique</a:t>
            </a:r>
          </a:p>
          <a:p>
            <a:pPr lvl="1"/>
            <a:r>
              <a:rPr lang="fr-BE" sz="2400" dirty="0" smtClean="0"/>
              <a:t>Évolutions démographiques</a:t>
            </a:r>
          </a:p>
          <a:p>
            <a:pPr lvl="1"/>
            <a:r>
              <a:rPr lang="fr-BE" sz="2400" dirty="0" smtClean="0"/>
              <a:t>Restauration et protection de la biodiversité</a:t>
            </a:r>
          </a:p>
          <a:p>
            <a:pPr lvl="1"/>
            <a:r>
              <a:rPr lang="fr-BE" sz="2400" dirty="0" smtClean="0"/>
              <a:t>Changements climatiques</a:t>
            </a:r>
          </a:p>
          <a:p>
            <a:pPr lvl="1"/>
            <a:r>
              <a:rPr lang="fr-BE" sz="2400" dirty="0" smtClean="0"/>
              <a:t>Aggravation de la fracture sociale</a:t>
            </a:r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444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2800" dirty="0" smtClean="0"/>
              <a:t>Appropriation gouvernementale (2)</a:t>
            </a:r>
            <a:endParaRPr lang="fr-BE" sz="28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Définitions des thèmes :</a:t>
            </a:r>
          </a:p>
          <a:p>
            <a:pPr lvl="1"/>
            <a:r>
              <a:rPr lang="fr-BE" sz="2400" dirty="0" smtClean="0"/>
              <a:t>Logement</a:t>
            </a:r>
          </a:p>
          <a:p>
            <a:pPr lvl="1"/>
            <a:r>
              <a:rPr lang="fr-BE" sz="2400" dirty="0" smtClean="0"/>
              <a:t>Alimentation</a:t>
            </a:r>
          </a:p>
          <a:p>
            <a:pPr lvl="1"/>
            <a:r>
              <a:rPr lang="fr-BE" sz="2400" dirty="0" smtClean="0"/>
              <a:t>Mode de consommation et production</a:t>
            </a:r>
          </a:p>
          <a:p>
            <a:pPr lvl="1"/>
            <a:r>
              <a:rPr lang="fr-BE" sz="2400" dirty="0" smtClean="0"/>
              <a:t>Santé</a:t>
            </a:r>
          </a:p>
          <a:p>
            <a:pPr lvl="1"/>
            <a:r>
              <a:rPr lang="fr-BE" sz="2400" dirty="0" smtClean="0"/>
              <a:t>Cohésion sociale</a:t>
            </a:r>
          </a:p>
          <a:p>
            <a:pPr lvl="1"/>
            <a:r>
              <a:rPr lang="fr-BE" sz="2400" dirty="0" smtClean="0"/>
              <a:t>Energie</a:t>
            </a:r>
          </a:p>
          <a:p>
            <a:pPr lvl="1"/>
            <a:r>
              <a:rPr lang="fr-BE" sz="2400" dirty="0" smtClean="0"/>
              <a:t>Mobilité</a:t>
            </a:r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0690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2800" dirty="0" smtClean="0"/>
              <a:t>Appropriation gouvernementale (2)</a:t>
            </a:r>
            <a:endParaRPr lang="fr-BE" sz="28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Définitions des thèmes :</a:t>
            </a:r>
          </a:p>
          <a:p>
            <a:pPr lvl="1"/>
            <a:r>
              <a:rPr lang="fr-BE" sz="2400" dirty="0" smtClean="0"/>
              <a:t>Logement</a:t>
            </a:r>
          </a:p>
          <a:p>
            <a:pPr lvl="1"/>
            <a:r>
              <a:rPr lang="fr-BE" sz="2400" dirty="0" smtClean="0"/>
              <a:t>Alimentation</a:t>
            </a:r>
          </a:p>
          <a:p>
            <a:pPr lvl="1"/>
            <a:r>
              <a:rPr lang="fr-BE" sz="2400" dirty="0" smtClean="0"/>
              <a:t>Mode de consommation et production</a:t>
            </a:r>
          </a:p>
          <a:p>
            <a:pPr lvl="1"/>
            <a:r>
              <a:rPr lang="fr-BE" sz="2400" dirty="0" smtClean="0"/>
              <a:t>Santé</a:t>
            </a:r>
          </a:p>
          <a:p>
            <a:pPr lvl="1"/>
            <a:r>
              <a:rPr lang="fr-BE" sz="2400" dirty="0" smtClean="0"/>
              <a:t>Cohésion sociale</a:t>
            </a:r>
          </a:p>
          <a:p>
            <a:pPr lvl="1"/>
            <a:r>
              <a:rPr lang="fr-BE" sz="2400" dirty="0" smtClean="0"/>
              <a:t>Energie</a:t>
            </a:r>
          </a:p>
          <a:p>
            <a:pPr lvl="1"/>
            <a:r>
              <a:rPr lang="fr-BE" sz="2400" dirty="0" smtClean="0"/>
              <a:t>Mobilité</a:t>
            </a:r>
          </a:p>
          <a:p>
            <a:endParaRPr lang="fr-BE" dirty="0" smtClean="0"/>
          </a:p>
          <a:p>
            <a:endParaRPr lang="fr-BE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827530" y="3954780"/>
          <a:ext cx="5488940" cy="167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894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rgbClr val="000000"/>
                        </a:solidFill>
                        <a:effectLst/>
                        <a:latin typeface="HelveticaNeue Condensed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49" name="Imag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" y="0"/>
            <a:ext cx="91466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55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267744" y="404664"/>
            <a:ext cx="6876256" cy="1196752"/>
          </a:xfrm>
        </p:spPr>
        <p:txBody>
          <a:bodyPr/>
          <a:lstStyle/>
          <a:p>
            <a:r>
              <a:rPr lang="fr-BE" sz="4000" dirty="0" smtClean="0"/>
              <a:t>Points communs 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sz="3600" dirty="0" smtClean="0"/>
              <a:t>(à un niveau ou l’autre)</a:t>
            </a:r>
            <a:endParaRPr lang="fr-BE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2385864"/>
            <a:ext cx="7696200" cy="4472136"/>
          </a:xfrm>
        </p:spPr>
        <p:txBody>
          <a:bodyPr/>
          <a:lstStyle/>
          <a:p>
            <a:r>
              <a:rPr lang="fr-FR" sz="2800" dirty="0" smtClean="0"/>
              <a:t>transition énergétique</a:t>
            </a:r>
          </a:p>
          <a:p>
            <a:r>
              <a:rPr lang="fr-FR" sz="2800" dirty="0" smtClean="0"/>
              <a:t>mutations démographiques</a:t>
            </a:r>
          </a:p>
          <a:p>
            <a:r>
              <a:rPr lang="fr-FR" sz="2800" dirty="0" smtClean="0"/>
              <a:t>cohésion sociale</a:t>
            </a:r>
          </a:p>
          <a:p>
            <a:r>
              <a:rPr lang="fr-FR" sz="2800" dirty="0" smtClean="0"/>
              <a:t>mobilité</a:t>
            </a:r>
          </a:p>
          <a:p>
            <a:r>
              <a:rPr lang="fr-FR" sz="2800" dirty="0" smtClean="0"/>
              <a:t>logement</a:t>
            </a:r>
          </a:p>
          <a:p>
            <a:r>
              <a:rPr lang="fr-FR" sz="2800" dirty="0" smtClean="0"/>
              <a:t>l’alimentation</a:t>
            </a:r>
          </a:p>
          <a:p>
            <a:r>
              <a:rPr lang="fr-FR" sz="2800" dirty="0" smtClean="0"/>
              <a:t>modes de consommation et de production </a:t>
            </a:r>
          </a:p>
          <a:p>
            <a:r>
              <a:rPr lang="fr-FR" sz="2800" dirty="0" smtClean="0"/>
              <a:t>santé</a:t>
            </a:r>
            <a:endParaRPr lang="fr-BE" sz="2800" i="1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9133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4000" dirty="0" smtClean="0"/>
              <a:t>Divergences</a:t>
            </a:r>
            <a:endParaRPr lang="fr-BE" sz="40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pPr marL="0" indent="0">
              <a:buNone/>
            </a:pPr>
            <a:endParaRPr lang="fr-BE" dirty="0" smtClean="0"/>
          </a:p>
          <a:p>
            <a:endParaRPr lang="fr-BE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516894"/>
              </p:ext>
            </p:extLst>
          </p:nvPr>
        </p:nvGraphicFramePr>
        <p:xfrm>
          <a:off x="1187624" y="2132856"/>
          <a:ext cx="7776864" cy="366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549"/>
                <a:gridCol w="3907315"/>
              </a:tblGrid>
              <a:tr h="238238">
                <a:tc>
                  <a:txBody>
                    <a:bodyPr/>
                    <a:lstStyle/>
                    <a:p>
                      <a:pPr algn="ctr"/>
                      <a:r>
                        <a:rPr lang="fr-BE" sz="2000" dirty="0" smtClean="0"/>
                        <a:t>Note de l’IWEPS</a:t>
                      </a:r>
                      <a:endParaRPr lang="fr-B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dirty="0" smtClean="0"/>
                        <a:t>Note de la </a:t>
                      </a:r>
                      <a:r>
                        <a:rPr lang="fr-BE" sz="2000" i="1" dirty="0" err="1" smtClean="0"/>
                        <a:t>Task</a:t>
                      </a:r>
                      <a:r>
                        <a:rPr lang="fr-BE" sz="2000" i="1" baseline="0" dirty="0" smtClean="0"/>
                        <a:t> force</a:t>
                      </a:r>
                      <a:endParaRPr lang="fr-BE" sz="2000" i="1" dirty="0"/>
                    </a:p>
                  </a:txBody>
                  <a:tcPr/>
                </a:tc>
              </a:tr>
              <a:tr h="138296">
                <a:tc>
                  <a:txBody>
                    <a:bodyPr/>
                    <a:lstStyle/>
                    <a:p>
                      <a:pPr marL="0" lvl="1" indent="0" algn="ctr"/>
                      <a:endParaRPr lang="fr-BE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dirty="0" smtClean="0"/>
                        <a:t>Energie</a:t>
                      </a:r>
                      <a:endParaRPr lang="fr-BE" sz="2000" dirty="0"/>
                    </a:p>
                  </a:txBody>
                  <a:tcPr/>
                </a:tc>
              </a:tr>
              <a:tr h="358341">
                <a:tc>
                  <a:txBody>
                    <a:bodyPr/>
                    <a:lstStyle/>
                    <a:p>
                      <a:pPr marL="0" lvl="1" indent="0" algn="ctr"/>
                      <a:endParaRPr lang="fr-BE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fr-BE" sz="2000" dirty="0" smtClean="0"/>
                        <a:t>Restauration et protection</a:t>
                      </a:r>
                      <a:r>
                        <a:rPr lang="fr-BE" sz="2000" baseline="0" dirty="0" smtClean="0"/>
                        <a:t> de la biodiversité</a:t>
                      </a:r>
                      <a:endParaRPr lang="fr-BE" sz="2000" dirty="0" smtClean="0"/>
                    </a:p>
                  </a:txBody>
                  <a:tcPr/>
                </a:tc>
              </a:tr>
              <a:tr h="140568">
                <a:tc>
                  <a:txBody>
                    <a:bodyPr/>
                    <a:lstStyle/>
                    <a:p>
                      <a:pPr marL="0" lvl="1" indent="0" algn="ctr"/>
                      <a:endParaRPr lang="fr-BE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fr-BE" sz="2000" dirty="0" smtClean="0"/>
                        <a:t>Changements climatiques</a:t>
                      </a:r>
                    </a:p>
                  </a:txBody>
                  <a:tcPr/>
                </a:tc>
              </a:tr>
              <a:tr h="588680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fr-BE" sz="2000" dirty="0" smtClean="0"/>
                        <a:t>Capitaux institutionnels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BE" sz="2000" dirty="0" smtClean="0"/>
                    </a:p>
                  </a:txBody>
                  <a:tcPr/>
                </a:tc>
              </a:tr>
              <a:tr h="372576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fr-BE" sz="2000" dirty="0" smtClean="0"/>
                        <a:t>Finances publiques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BE" sz="2000" dirty="0"/>
                    </a:p>
                  </a:txBody>
                  <a:tcPr/>
                </a:tc>
              </a:tr>
              <a:tr h="128032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fr-BE" sz="2000" dirty="0" smtClean="0"/>
                        <a:t>Aménagement du territoire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BE" sz="2000" dirty="0"/>
                    </a:p>
                  </a:txBody>
                  <a:tcPr/>
                </a:tc>
              </a:tr>
              <a:tr h="127952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dirty="0" smtClean="0"/>
                        <a:t>Développement régional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2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83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196752"/>
          </a:xfrm>
        </p:spPr>
        <p:txBody>
          <a:bodyPr/>
          <a:lstStyle/>
          <a:p>
            <a:r>
              <a:rPr lang="fr-BE" dirty="0" smtClean="0"/>
              <a:t>Conclusions</a:t>
            </a:r>
            <a:endParaRPr lang="fr-BE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84312" y="1981200"/>
            <a:ext cx="7696200" cy="4876800"/>
          </a:xfrm>
        </p:spPr>
        <p:txBody>
          <a:bodyPr/>
          <a:lstStyle/>
          <a:p>
            <a:r>
              <a:rPr lang="fr-BE" sz="2800" dirty="0" smtClean="0"/>
              <a:t>Prospective : instrument possible du DD</a:t>
            </a:r>
          </a:p>
          <a:p>
            <a:r>
              <a:rPr lang="fr-BE" sz="2800" dirty="0" smtClean="0"/>
              <a:t>Matrice de l’IWEPS s’inscrivant dans le </a:t>
            </a:r>
            <a:r>
              <a:rPr lang="fr-BE" sz="2800" i="1" dirty="0" smtClean="0"/>
              <a:t>transition management</a:t>
            </a:r>
            <a:endParaRPr lang="fr-BE" sz="2800" dirty="0" smtClean="0"/>
          </a:p>
          <a:p>
            <a:r>
              <a:rPr lang="fr-BE" sz="2800" dirty="0" smtClean="0"/>
              <a:t>Pas de découpage matriciel dans la note de la </a:t>
            </a:r>
            <a:r>
              <a:rPr lang="fr-BE" sz="2800" i="1" dirty="0" smtClean="0"/>
              <a:t>task-force</a:t>
            </a:r>
            <a:r>
              <a:rPr lang="fr-BE" sz="2800" dirty="0" smtClean="0"/>
              <a:t> </a:t>
            </a:r>
          </a:p>
          <a:p>
            <a:pPr lvl="1"/>
            <a:r>
              <a:rPr lang="fr-BE" sz="2400" dirty="0" smtClean="0"/>
              <a:t>Non-articulation entre les défis et les thèmes</a:t>
            </a:r>
          </a:p>
          <a:p>
            <a:pPr lvl="1"/>
            <a:r>
              <a:rPr lang="fr-BE" sz="2400" dirty="0" smtClean="0"/>
              <a:t>Niveau de détail plus faible</a:t>
            </a:r>
          </a:p>
          <a:p>
            <a:r>
              <a:rPr lang="fr-BE" sz="2800" dirty="0" smtClean="0"/>
              <a:t>Absence de l’aspect institutionnel dans la note de la </a:t>
            </a:r>
            <a:r>
              <a:rPr lang="fr-BE" sz="2800" i="1" dirty="0" err="1" smtClean="0"/>
              <a:t>task</a:t>
            </a:r>
            <a:r>
              <a:rPr lang="fr-BE" sz="2800" i="1" dirty="0" smtClean="0"/>
              <a:t> force</a:t>
            </a:r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647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800" dirty="0" smtClean="0"/>
              <a:t>1. Contexte théorique</a:t>
            </a:r>
            <a:endParaRPr lang="fr-BE" sz="38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Notion(s) de développement durable</a:t>
            </a:r>
          </a:p>
          <a:p>
            <a:r>
              <a:rPr lang="fr-BE" dirty="0" smtClean="0"/>
              <a:t>Approches particulières soulignant un lien entre prospective et développement durable</a:t>
            </a:r>
          </a:p>
          <a:p>
            <a:r>
              <a:rPr lang="fr-BE" dirty="0" smtClean="0"/>
              <a:t>Exemples concrets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990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400" dirty="0" smtClean="0"/>
              <a:t>Développement durable (1)</a:t>
            </a:r>
            <a:endParaRPr lang="fr-BE" sz="34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Rapport Brundtland (1987)</a:t>
            </a:r>
          </a:p>
          <a:p>
            <a:pPr marL="0" lvl="1" indent="0">
              <a:buNone/>
            </a:pPr>
            <a:r>
              <a:rPr lang="en-US" sz="2100" dirty="0" smtClean="0"/>
              <a:t>“</a:t>
            </a:r>
            <a:r>
              <a:rPr lang="en-US" sz="2100" i="1" dirty="0" smtClean="0"/>
              <a:t>Sustainable </a:t>
            </a:r>
            <a:r>
              <a:rPr lang="en-US" sz="2100" i="1" dirty="0"/>
              <a:t>development is development that meets the needs of the present without compromising the ability of </a:t>
            </a:r>
            <a:r>
              <a:rPr lang="en-US" sz="2100" i="1" dirty="0" smtClean="0"/>
              <a:t>future generations </a:t>
            </a:r>
            <a:r>
              <a:rPr lang="en-US" sz="2100" i="1" dirty="0"/>
              <a:t>to meet their own needs. It contains within it two key concepts</a:t>
            </a:r>
            <a:r>
              <a:rPr lang="en-US" sz="2100" i="1" dirty="0" smtClean="0"/>
              <a:t>: </a:t>
            </a:r>
            <a:endParaRPr lang="en-US" sz="2100" i="1" dirty="0"/>
          </a:p>
          <a:p>
            <a:pPr marL="0" lvl="1" indent="0">
              <a:buNone/>
            </a:pPr>
            <a:r>
              <a:rPr lang="en-US" sz="2100" i="1" dirty="0"/>
              <a:t>– the concept of ‘needs’, in particular the essential needs of the world's poor, to which overriding priority should be given;</a:t>
            </a:r>
          </a:p>
          <a:p>
            <a:pPr marL="0" lvl="1" indent="0">
              <a:buNone/>
            </a:pPr>
            <a:r>
              <a:rPr lang="en-US" sz="2100" i="1" dirty="0"/>
              <a:t>– and the idea of limitations imposed by the state of technology and social organization on the environment's ability to meet</a:t>
            </a:r>
          </a:p>
          <a:p>
            <a:pPr marL="0" lvl="1" indent="0">
              <a:buNone/>
            </a:pPr>
            <a:r>
              <a:rPr lang="en-US" sz="2100" i="1" dirty="0"/>
              <a:t>present and future </a:t>
            </a:r>
            <a:r>
              <a:rPr lang="en-US" sz="2100" i="1" dirty="0" smtClean="0"/>
              <a:t>needs</a:t>
            </a:r>
            <a:r>
              <a:rPr lang="en-US" sz="2100" dirty="0" smtClean="0"/>
              <a:t>,”</a:t>
            </a:r>
            <a:endParaRPr lang="fr-BE" sz="2100" dirty="0"/>
          </a:p>
        </p:txBody>
      </p:sp>
    </p:spTree>
    <p:extLst>
      <p:ext uri="{BB962C8B-B14F-4D97-AF65-F5344CB8AC3E}">
        <p14:creationId xmlns:p14="http://schemas.microsoft.com/office/powerpoint/2010/main" val="31892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400" dirty="0"/>
              <a:t>Développement durable </a:t>
            </a:r>
            <a:r>
              <a:rPr lang="fr-BE" sz="3400" dirty="0" smtClean="0"/>
              <a:t>(2)</a:t>
            </a:r>
            <a:endParaRPr lang="fr-BE" sz="34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Une multitude d’approches</a:t>
            </a:r>
          </a:p>
          <a:p>
            <a:pPr lvl="1"/>
            <a:r>
              <a:rPr lang="fr-BE" dirty="0" smtClean="0"/>
              <a:t>Sur un axe faible – fort</a:t>
            </a:r>
          </a:p>
          <a:p>
            <a:pPr lvl="1"/>
            <a:r>
              <a:rPr lang="fr-BE" dirty="0" smtClean="0"/>
              <a:t>Des cercles au triangle (Kelly, </a:t>
            </a:r>
            <a:r>
              <a:rPr lang="fr-BE" dirty="0" err="1" smtClean="0"/>
              <a:t>Sirr</a:t>
            </a:r>
            <a:r>
              <a:rPr lang="fr-BE" dirty="0" smtClean="0"/>
              <a:t> et </a:t>
            </a:r>
            <a:r>
              <a:rPr lang="fr-BE" dirty="0" err="1" smtClean="0"/>
              <a:t>Ratcliffe</a:t>
            </a:r>
            <a:r>
              <a:rPr lang="fr-BE" dirty="0" smtClean="0"/>
              <a:t>, 2004) …</a:t>
            </a:r>
          </a:p>
          <a:p>
            <a:pPr lvl="1"/>
            <a:endParaRPr lang="fr-BE" dirty="0" smtClean="0"/>
          </a:p>
          <a:p>
            <a:pPr lvl="1"/>
            <a:endParaRPr lang="fr-BE" dirty="0" smtClean="0"/>
          </a:p>
          <a:p>
            <a:pPr lvl="1"/>
            <a:endParaRPr lang="fr-BE" dirty="0" smtClean="0"/>
          </a:p>
          <a:p>
            <a:pPr marL="457200" lvl="1" indent="0">
              <a:buNone/>
            </a:pPr>
            <a:endParaRPr lang="fr-BE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95826"/>
            <a:ext cx="6955871" cy="2501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2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400" dirty="0"/>
              <a:t>Développement durable </a:t>
            </a:r>
            <a:r>
              <a:rPr lang="fr-BE" sz="3400" dirty="0" smtClean="0"/>
              <a:t>(3)</a:t>
            </a:r>
            <a:endParaRPr lang="fr-BE" sz="34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Une multitude d’approches</a:t>
            </a:r>
          </a:p>
          <a:p>
            <a:pPr lvl="1"/>
            <a:r>
              <a:rPr lang="fr-BE" dirty="0" smtClean="0"/>
              <a:t> … et du triangle au rectangle (</a:t>
            </a:r>
            <a:r>
              <a:rPr lang="fr-BE" dirty="0" err="1" smtClean="0"/>
              <a:t>Phoryles</a:t>
            </a:r>
            <a:r>
              <a:rPr lang="fr-BE" dirty="0" smtClean="0"/>
              <a:t>, 2007)</a:t>
            </a:r>
          </a:p>
          <a:p>
            <a:pPr lvl="1"/>
            <a:endParaRPr lang="fr-BE" dirty="0" smtClean="0"/>
          </a:p>
          <a:p>
            <a:pPr lvl="1"/>
            <a:endParaRPr lang="fr-BE" dirty="0" smtClean="0"/>
          </a:p>
          <a:p>
            <a:pPr lvl="1"/>
            <a:endParaRPr lang="fr-BE" dirty="0" smtClean="0"/>
          </a:p>
          <a:p>
            <a:pPr marL="457200" lvl="1" indent="0">
              <a:buNone/>
            </a:pPr>
            <a:endParaRPr lang="fr-BE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589863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58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400" dirty="0" smtClean="0"/>
              <a:t>Un lien certain …</a:t>
            </a:r>
            <a:endParaRPr lang="fr-BE" sz="34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Godet (1991)</a:t>
            </a:r>
          </a:p>
          <a:p>
            <a:pPr lvl="1"/>
            <a:r>
              <a:rPr lang="fr-BE" dirty="0"/>
              <a:t>L’innovation est bien une forme de proactivité et, de son côté, le développement durable impose une anticipation responsable vis-à-vis des générations futures. C’est dire que prospective, innovation et développement durable sont des concepts </a:t>
            </a:r>
            <a:r>
              <a:rPr lang="fr-BE" dirty="0" smtClean="0"/>
              <a:t>cousins.</a:t>
            </a:r>
            <a:endParaRPr lang="fr-BE" dirty="0"/>
          </a:p>
          <a:p>
            <a:pPr lvl="1"/>
            <a:endParaRPr lang="fr-BE" dirty="0" smtClean="0"/>
          </a:p>
          <a:p>
            <a:pPr lvl="1"/>
            <a:endParaRPr lang="fr-BE" dirty="0" smtClean="0"/>
          </a:p>
          <a:p>
            <a:pPr lvl="1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185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600" dirty="0" smtClean="0"/>
              <a:t>Approches particulières (1)</a:t>
            </a:r>
            <a:endParaRPr lang="fr-BE" sz="36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smtClean="0"/>
              <a:t>Boulanger et Bréchet (2005)</a:t>
            </a:r>
          </a:p>
          <a:p>
            <a:pPr lvl="1"/>
            <a:r>
              <a:rPr lang="fr-BE" sz="2400" dirty="0" smtClean="0"/>
              <a:t>Etude abordant des modèles quantitatifs</a:t>
            </a:r>
            <a:endParaRPr lang="fr-BE" sz="2400" dirty="0"/>
          </a:p>
          <a:p>
            <a:pPr lvl="1"/>
            <a:r>
              <a:rPr lang="fr-BE" sz="2400" dirty="0" smtClean="0"/>
              <a:t>5 enjeux méthodologiques essentiels pour les instruments d’aide au </a:t>
            </a:r>
            <a:r>
              <a:rPr lang="fr-BE" sz="2400" i="1" dirty="0" err="1" smtClean="0"/>
              <a:t>policy-making</a:t>
            </a:r>
            <a:r>
              <a:rPr lang="fr-BE" sz="2400" i="1" dirty="0" smtClean="0"/>
              <a:t> </a:t>
            </a:r>
            <a:r>
              <a:rPr lang="fr-BE" sz="2400" dirty="0" smtClean="0"/>
              <a:t>dans le domaine du DD</a:t>
            </a:r>
          </a:p>
          <a:p>
            <a:pPr lvl="2"/>
            <a:r>
              <a:rPr lang="fr-BE" dirty="0" smtClean="0"/>
              <a:t>Approche interdisciplinaire</a:t>
            </a:r>
          </a:p>
          <a:p>
            <a:pPr lvl="2"/>
            <a:r>
              <a:rPr lang="fr-BE" dirty="0" smtClean="0"/>
              <a:t>Gestion de l’incertitude</a:t>
            </a:r>
          </a:p>
          <a:p>
            <a:pPr lvl="2"/>
            <a:r>
              <a:rPr lang="fr-BE" dirty="0" smtClean="0"/>
              <a:t>Vision à long-terme</a:t>
            </a:r>
          </a:p>
          <a:p>
            <a:pPr lvl="2"/>
            <a:r>
              <a:rPr lang="fr-BE" dirty="0" smtClean="0"/>
              <a:t>Perspective multi-niveau</a:t>
            </a:r>
          </a:p>
          <a:p>
            <a:pPr lvl="2"/>
            <a:r>
              <a:rPr lang="fr-BE" dirty="0" smtClean="0"/>
              <a:t>Participation des parties prenantes</a:t>
            </a:r>
          </a:p>
        </p:txBody>
      </p:sp>
    </p:spTree>
    <p:extLst>
      <p:ext uri="{BB962C8B-B14F-4D97-AF65-F5344CB8AC3E}">
        <p14:creationId xmlns:p14="http://schemas.microsoft.com/office/powerpoint/2010/main" val="31892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553200" cy="1412776"/>
          </a:xfrm>
        </p:spPr>
        <p:txBody>
          <a:bodyPr/>
          <a:lstStyle/>
          <a:p>
            <a:r>
              <a:rPr lang="fr-BE" sz="3600" dirty="0" smtClean="0"/>
              <a:t>Approches particulières (2)</a:t>
            </a:r>
            <a:endParaRPr lang="fr-BE" sz="3600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696200" cy="4876800"/>
          </a:xfrm>
        </p:spPr>
        <p:txBody>
          <a:bodyPr/>
          <a:lstStyle/>
          <a:p>
            <a:r>
              <a:rPr lang="fr-BE" dirty="0" err="1" smtClean="0"/>
              <a:t>Destatte</a:t>
            </a:r>
            <a:r>
              <a:rPr lang="fr-BE" dirty="0" smtClean="0"/>
              <a:t> (2010)</a:t>
            </a:r>
          </a:p>
          <a:p>
            <a:pPr lvl="1"/>
            <a:r>
              <a:rPr lang="fr-BE" dirty="0" smtClean="0"/>
              <a:t>Prospective, outil du DD</a:t>
            </a:r>
            <a:endParaRPr lang="fr-BE" sz="2200" dirty="0"/>
          </a:p>
          <a:p>
            <a:pPr lvl="1"/>
            <a:r>
              <a:rPr lang="fr-BE" dirty="0" smtClean="0"/>
              <a:t>Points communs :</a:t>
            </a:r>
          </a:p>
          <a:p>
            <a:pPr lvl="2"/>
            <a:r>
              <a:rPr lang="fr-BE" dirty="0" smtClean="0"/>
              <a:t>Intégration du long-terme</a:t>
            </a:r>
          </a:p>
          <a:p>
            <a:pPr lvl="2"/>
            <a:r>
              <a:rPr lang="fr-BE" dirty="0" smtClean="0"/>
              <a:t>Interdisciplinarité</a:t>
            </a:r>
          </a:p>
          <a:p>
            <a:pPr lvl="2"/>
            <a:r>
              <a:rPr lang="fr-BE" dirty="0" smtClean="0"/>
              <a:t>Théorie et pratique en lien dialectique</a:t>
            </a:r>
          </a:p>
          <a:p>
            <a:pPr lvl="2"/>
            <a:r>
              <a:rPr lang="fr-BE" dirty="0" smtClean="0"/>
              <a:t>Orientation vers l’action</a:t>
            </a:r>
          </a:p>
          <a:p>
            <a:pPr lvl="1"/>
            <a:r>
              <a:rPr lang="fr-BE" dirty="0" smtClean="0"/>
              <a:t>Prospective : outil de dialogue et de compromis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877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po_IWEPS">
  <a:themeElements>
    <a:clrScheme name="Thème Office 8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8E001C"/>
      </a:accent1>
      <a:accent2>
        <a:srgbClr val="808080"/>
      </a:accent2>
      <a:accent3>
        <a:srgbClr val="FFFFFF"/>
      </a:accent3>
      <a:accent4>
        <a:srgbClr val="000000"/>
      </a:accent4>
      <a:accent5>
        <a:srgbClr val="C6AAAB"/>
      </a:accent5>
      <a:accent6>
        <a:srgbClr val="737373"/>
      </a:accent6>
      <a:hlink>
        <a:srgbClr val="F2DADD"/>
      </a:hlink>
      <a:folHlink>
        <a:srgbClr val="C0C0C0"/>
      </a:folHlink>
    </a:clrScheme>
    <a:fontScheme name="Thème Office">
      <a:majorFont>
        <a:latin typeface="HelveticaNeue MediumExt"/>
        <a:ea typeface=""/>
        <a:cs typeface=""/>
      </a:majorFont>
      <a:minorFont>
        <a:latin typeface="HelveticaNeue Medium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Neue MediumEx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Neue MediumExt" pitchFamily="34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E001C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6AAAB"/>
        </a:accent5>
        <a:accent6>
          <a:srgbClr val="737373"/>
        </a:accent6>
        <a:hlink>
          <a:srgbClr val="F2DAD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Diapo_IWEPS</Template>
  <TotalTime>295</TotalTime>
  <Words>1358</Words>
  <Application>Microsoft Office PowerPoint</Application>
  <PresentationFormat>Affichage à l'écran (4:3)</PresentationFormat>
  <Paragraphs>301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Diapo_IWEPS</vt:lpstr>
      <vt:lpstr>Un espace de pertinence de la prospective pour l'action publique : le développement durable</vt:lpstr>
      <vt:lpstr>Plan</vt:lpstr>
      <vt:lpstr>1. Contexte théorique</vt:lpstr>
      <vt:lpstr>Développement durable (1)</vt:lpstr>
      <vt:lpstr>Développement durable (2)</vt:lpstr>
      <vt:lpstr>Développement durable (3)</vt:lpstr>
      <vt:lpstr>Un lien certain …</vt:lpstr>
      <vt:lpstr>Approches particulières (1)</vt:lpstr>
      <vt:lpstr>Approches particulières (2)</vt:lpstr>
      <vt:lpstr>Approches particulières (3)</vt:lpstr>
      <vt:lpstr>Approches particulières (4)</vt:lpstr>
      <vt:lpstr>Approches particulières (5)</vt:lpstr>
      <vt:lpstr>Exemples concrets</vt:lpstr>
      <vt:lpstr>2. Analyse du cas wallon</vt:lpstr>
      <vt:lpstr>SRDD (1)</vt:lpstr>
      <vt:lpstr>SRDD (2)</vt:lpstr>
      <vt:lpstr>Intervention de l’IWEPS (1)</vt:lpstr>
      <vt:lpstr>Intervention de l’IWEPS (2)</vt:lpstr>
      <vt:lpstr>Présentation PowerPoint</vt:lpstr>
      <vt:lpstr>Exemple d’utilisation</vt:lpstr>
      <vt:lpstr>Intervention de l’IWEPS (3)</vt:lpstr>
      <vt:lpstr>Appropriation gouvernementale (1)</vt:lpstr>
      <vt:lpstr>Appropriation gouvernementale (2)</vt:lpstr>
      <vt:lpstr>Appropriation gouvernementale (2)</vt:lpstr>
      <vt:lpstr>Points communs  (à un niveau ou l’autre)</vt:lpstr>
      <vt:lpstr>Divergences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Oeljana Radelicki</dc:creator>
  <cp:lastModifiedBy>Maxime Petit Jean</cp:lastModifiedBy>
  <cp:revision>32</cp:revision>
  <dcterms:created xsi:type="dcterms:W3CDTF">2012-10-02T12:11:39Z</dcterms:created>
  <dcterms:modified xsi:type="dcterms:W3CDTF">2013-02-15T14:15:32Z</dcterms:modified>
</cp:coreProperties>
</file>