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sldIdLst>
    <p:sldId id="265" r:id="rId2"/>
    <p:sldId id="269" r:id="rId3"/>
    <p:sldId id="292" r:id="rId4"/>
    <p:sldId id="293" r:id="rId5"/>
    <p:sldId id="294"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5" r:id="rId28"/>
    <p:sldId id="296" r:id="rId29"/>
    <p:sldId id="297" r:id="rId30"/>
    <p:sldId id="298" r:id="rId31"/>
  </p:sldIdLst>
  <p:sldSz cx="10693400" cy="7561263"/>
  <p:notesSz cx="6858000" cy="9144000"/>
  <p:defaultTextStyle>
    <a:defPPr>
      <a:defRPr lang="fr-FR"/>
    </a:defPPr>
    <a:lvl1pPr algn="l" rtl="0" eaLnBrk="0" fontAlgn="base" hangingPunct="0">
      <a:spcBef>
        <a:spcPct val="0"/>
      </a:spcBef>
      <a:spcAft>
        <a:spcPct val="0"/>
      </a:spcAft>
      <a:defRPr sz="2100" kern="1200">
        <a:solidFill>
          <a:schemeClr val="tx1"/>
        </a:solidFill>
        <a:latin typeface="Trebuchet MS" panose="020B0603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100" kern="1200">
        <a:solidFill>
          <a:schemeClr val="tx1"/>
        </a:solidFill>
        <a:latin typeface="Trebuchet MS" panose="020B0603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100" kern="1200">
        <a:solidFill>
          <a:schemeClr val="tx1"/>
        </a:solidFill>
        <a:latin typeface="Trebuchet MS" panose="020B0603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100" kern="1200">
        <a:solidFill>
          <a:schemeClr val="tx1"/>
        </a:solidFill>
        <a:latin typeface="Trebuchet MS" panose="020B0603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100" kern="1200">
        <a:solidFill>
          <a:schemeClr val="tx1"/>
        </a:solidFill>
        <a:latin typeface="Trebuchet MS" panose="020B0603020202020204" pitchFamily="34" charset="0"/>
        <a:ea typeface="MS PGothic" panose="020B0600070205080204" pitchFamily="34" charset="-128"/>
        <a:cs typeface="+mn-cs"/>
      </a:defRPr>
    </a:lvl5pPr>
    <a:lvl6pPr marL="2286000" algn="l" defTabSz="914400" rtl="0" eaLnBrk="1" latinLnBrk="0" hangingPunct="1">
      <a:defRPr sz="2100" kern="1200">
        <a:solidFill>
          <a:schemeClr val="tx1"/>
        </a:solidFill>
        <a:latin typeface="Trebuchet MS" panose="020B0603020202020204" pitchFamily="34" charset="0"/>
        <a:ea typeface="MS PGothic" panose="020B0600070205080204" pitchFamily="34" charset="-128"/>
        <a:cs typeface="+mn-cs"/>
      </a:defRPr>
    </a:lvl6pPr>
    <a:lvl7pPr marL="2743200" algn="l" defTabSz="914400" rtl="0" eaLnBrk="1" latinLnBrk="0" hangingPunct="1">
      <a:defRPr sz="2100" kern="1200">
        <a:solidFill>
          <a:schemeClr val="tx1"/>
        </a:solidFill>
        <a:latin typeface="Trebuchet MS" panose="020B0603020202020204" pitchFamily="34" charset="0"/>
        <a:ea typeface="MS PGothic" panose="020B0600070205080204" pitchFamily="34" charset="-128"/>
        <a:cs typeface="+mn-cs"/>
      </a:defRPr>
    </a:lvl7pPr>
    <a:lvl8pPr marL="3200400" algn="l" defTabSz="914400" rtl="0" eaLnBrk="1" latinLnBrk="0" hangingPunct="1">
      <a:defRPr sz="2100" kern="1200">
        <a:solidFill>
          <a:schemeClr val="tx1"/>
        </a:solidFill>
        <a:latin typeface="Trebuchet MS" panose="020B0603020202020204" pitchFamily="34" charset="0"/>
        <a:ea typeface="MS PGothic" panose="020B0600070205080204" pitchFamily="34" charset="-128"/>
        <a:cs typeface="+mn-cs"/>
      </a:defRPr>
    </a:lvl8pPr>
    <a:lvl9pPr marL="3657600" algn="l" defTabSz="914400" rtl="0" eaLnBrk="1" latinLnBrk="0" hangingPunct="1">
      <a:defRPr sz="2100" kern="1200">
        <a:solidFill>
          <a:schemeClr val="tx1"/>
        </a:solidFill>
        <a:latin typeface="Trebuchet MS" panose="020B0603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85C6"/>
    <a:srgbClr val="E8F0F8"/>
    <a:srgbClr val="0408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26" y="72"/>
      </p:cViewPr>
      <p:guideLst>
        <p:guide orient="horz" pos="2382"/>
        <p:guide pos="336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érèse Van Durme" userId="d770734c-04b2-464e-9b85-a2b55539208c" providerId="ADAL" clId="{743C4B4E-74AB-42ED-9E6E-8CB83AD24712}"/>
    <pc:docChg chg="modSld">
      <pc:chgData name="Thérèse Van Durme" userId="d770734c-04b2-464e-9b85-a2b55539208c" providerId="ADAL" clId="{743C4B4E-74AB-42ED-9E6E-8CB83AD24712}" dt="2017-11-09T13:08:45.207" v="1" actId="1076"/>
      <pc:docMkLst>
        <pc:docMk/>
      </pc:docMkLst>
      <pc:sldChg chg="addSp modSp">
        <pc:chgData name="Thérèse Van Durme" userId="d770734c-04b2-464e-9b85-a2b55539208c" providerId="ADAL" clId="{743C4B4E-74AB-42ED-9E6E-8CB83AD24712}" dt="2017-11-09T13:08:45.207" v="1" actId="1076"/>
        <pc:sldMkLst>
          <pc:docMk/>
          <pc:sldMk cId="0" sldId="269"/>
        </pc:sldMkLst>
        <pc:picChg chg="add mod">
          <ac:chgData name="Thérèse Van Durme" userId="d770734c-04b2-464e-9b85-a2b55539208c" providerId="ADAL" clId="{743C4B4E-74AB-42ED-9E6E-8CB83AD24712}" dt="2017-11-09T13:08:45.207" v="1" actId="1076"/>
          <ac:picMkLst>
            <pc:docMk/>
            <pc:sldMk cId="0" sldId="269"/>
            <ac:picMk id="3" creationId="{64D72246-8475-4ADD-A47F-D3A6BA386B58}"/>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2E7716-875A-4461-8D45-DC79E5E69F48}" type="doc">
      <dgm:prSet loTypeId="urn:microsoft.com/office/officeart/2005/8/layout/cycle8" loCatId="cycle" qsTypeId="urn:microsoft.com/office/officeart/2005/8/quickstyle/3d2" qsCatId="3D" csTypeId="urn:microsoft.com/office/officeart/2005/8/colors/colorful5" csCatId="colorful" phldr="1"/>
      <dgm:spPr/>
    </dgm:pt>
    <dgm:pt modelId="{11DCC0A9-2A1E-443D-A724-1CCC321F83C9}">
      <dgm:prSet phldrT="[Texte]" custT="1"/>
      <dgm:spPr/>
      <dgm:t>
        <a:bodyPr/>
        <a:lstStyle/>
        <a:p>
          <a:pPr marL="72000" indent="-457200" algn="ctr">
            <a:lnSpc>
              <a:spcPct val="80000"/>
            </a:lnSpc>
            <a:spcAft>
              <a:spcPts val="0"/>
            </a:spcAft>
          </a:pPr>
          <a:r>
            <a:rPr lang="fr-FR" sz="2800" dirty="0">
              <a:solidFill>
                <a:schemeClr val="tx1"/>
              </a:solidFill>
            </a:rPr>
            <a:t>Contexte</a:t>
          </a:r>
          <a:endParaRPr lang="fr-FR" sz="1600" dirty="0">
            <a:solidFill>
              <a:schemeClr val="tx1"/>
            </a:solidFill>
          </a:endParaRPr>
        </a:p>
        <a:p>
          <a:pPr marL="72000" indent="-457200" algn="l">
            <a:lnSpc>
              <a:spcPct val="80000"/>
            </a:lnSpc>
            <a:spcAft>
              <a:spcPts val="0"/>
            </a:spcAft>
          </a:pPr>
          <a:endParaRPr lang="fr-FR" sz="1100" dirty="0"/>
        </a:p>
        <a:p>
          <a:pPr algn="ctr">
            <a:lnSpc>
              <a:spcPct val="90000"/>
            </a:lnSpc>
            <a:spcAft>
              <a:spcPct val="35000"/>
            </a:spcAft>
          </a:pPr>
          <a:endParaRPr lang="fr-FR" sz="1100" dirty="0"/>
        </a:p>
      </dgm:t>
    </dgm:pt>
    <dgm:pt modelId="{4810D5A8-A288-4AA6-BE1E-0821E479F172}" type="parTrans" cxnId="{AA1D7CEC-5F0F-42A3-98DB-2CACBE445B97}">
      <dgm:prSet/>
      <dgm:spPr/>
      <dgm:t>
        <a:bodyPr/>
        <a:lstStyle/>
        <a:p>
          <a:endParaRPr lang="fr-FR"/>
        </a:p>
      </dgm:t>
    </dgm:pt>
    <dgm:pt modelId="{93FFD669-B703-4A2B-B1C9-E876AA381F21}" type="sibTrans" cxnId="{AA1D7CEC-5F0F-42A3-98DB-2CACBE445B97}">
      <dgm:prSet/>
      <dgm:spPr/>
      <dgm:t>
        <a:bodyPr/>
        <a:lstStyle/>
        <a:p>
          <a:endParaRPr lang="fr-FR"/>
        </a:p>
      </dgm:t>
    </dgm:pt>
    <dgm:pt modelId="{BA40B743-819D-4E64-B6F5-F87609DE2ADA}">
      <dgm:prSet phldrT="[Texte]"/>
      <dgm:spPr/>
      <dgm:t>
        <a:bodyPr/>
        <a:lstStyle/>
        <a:p>
          <a:r>
            <a:rPr lang="fr-FR" dirty="0"/>
            <a:t>Prérequis du case manager</a:t>
          </a:r>
        </a:p>
      </dgm:t>
    </dgm:pt>
    <dgm:pt modelId="{9F7927DB-E804-455C-B356-75D7725C2E8C}" type="parTrans" cxnId="{E32C3B4F-A832-4EB2-A5BB-219EEBA7E57B}">
      <dgm:prSet/>
      <dgm:spPr/>
      <dgm:t>
        <a:bodyPr/>
        <a:lstStyle/>
        <a:p>
          <a:endParaRPr lang="fr-FR"/>
        </a:p>
      </dgm:t>
    </dgm:pt>
    <dgm:pt modelId="{302AAF10-6256-438A-9E2F-08FFE81ECECF}" type="sibTrans" cxnId="{E32C3B4F-A832-4EB2-A5BB-219EEBA7E57B}">
      <dgm:prSet/>
      <dgm:spPr/>
      <dgm:t>
        <a:bodyPr/>
        <a:lstStyle/>
        <a:p>
          <a:endParaRPr lang="fr-FR"/>
        </a:p>
      </dgm:t>
    </dgm:pt>
    <dgm:pt modelId="{BD955B3D-7C00-4D8B-BCAF-B5565C14B29A}">
      <dgm:prSet phldrT="[Texte]" custT="1"/>
      <dgm:spPr/>
      <dgm:t>
        <a:bodyPr/>
        <a:lstStyle/>
        <a:p>
          <a:pPr algn="l">
            <a:lnSpc>
              <a:spcPct val="90000"/>
            </a:lnSpc>
            <a:spcAft>
              <a:spcPct val="35000"/>
            </a:spcAft>
          </a:pPr>
          <a:r>
            <a:rPr lang="fr-FR" sz="2800" dirty="0" err="1"/>
            <a:t>Compé-tences</a:t>
          </a:r>
          <a:endParaRPr lang="fr-FR" sz="2000" dirty="0"/>
        </a:p>
      </dgm:t>
    </dgm:pt>
    <dgm:pt modelId="{6F59B782-A826-4B78-9593-BDA070FF79A1}" type="parTrans" cxnId="{C4D81ECA-2466-4387-A849-4082C276B25D}">
      <dgm:prSet/>
      <dgm:spPr/>
      <dgm:t>
        <a:bodyPr/>
        <a:lstStyle/>
        <a:p>
          <a:endParaRPr lang="fr-FR"/>
        </a:p>
      </dgm:t>
    </dgm:pt>
    <dgm:pt modelId="{1991DC90-4A2D-4759-91AE-566F3E75E12A}" type="sibTrans" cxnId="{C4D81ECA-2466-4387-A849-4082C276B25D}">
      <dgm:prSet/>
      <dgm:spPr/>
      <dgm:t>
        <a:bodyPr/>
        <a:lstStyle/>
        <a:p>
          <a:endParaRPr lang="fr-FR"/>
        </a:p>
      </dgm:t>
    </dgm:pt>
    <dgm:pt modelId="{A7D5E90B-0813-416B-B2B7-388A478C8E87}" type="pres">
      <dgm:prSet presAssocID="{E92E7716-875A-4461-8D45-DC79E5E69F48}" presName="compositeShape" presStyleCnt="0">
        <dgm:presLayoutVars>
          <dgm:chMax val="7"/>
          <dgm:dir/>
          <dgm:resizeHandles val="exact"/>
        </dgm:presLayoutVars>
      </dgm:prSet>
      <dgm:spPr/>
    </dgm:pt>
    <dgm:pt modelId="{8E25340D-6559-45FE-80CC-89440FCE2230}" type="pres">
      <dgm:prSet presAssocID="{E92E7716-875A-4461-8D45-DC79E5E69F48}" presName="wedge1" presStyleLbl="node1" presStyleIdx="0" presStyleCnt="3"/>
      <dgm:spPr/>
    </dgm:pt>
    <dgm:pt modelId="{61273336-74C1-435A-AC8D-8FA9F1F8037A}" type="pres">
      <dgm:prSet presAssocID="{E92E7716-875A-4461-8D45-DC79E5E69F48}" presName="dummy1a" presStyleCnt="0"/>
      <dgm:spPr/>
    </dgm:pt>
    <dgm:pt modelId="{476F264A-CB7B-45A2-B936-C4F7667DBC76}" type="pres">
      <dgm:prSet presAssocID="{E92E7716-875A-4461-8D45-DC79E5E69F48}" presName="dummy1b" presStyleCnt="0"/>
      <dgm:spPr/>
    </dgm:pt>
    <dgm:pt modelId="{9B1D73BD-82E9-4750-A971-88B8B1708D45}" type="pres">
      <dgm:prSet presAssocID="{E92E7716-875A-4461-8D45-DC79E5E69F48}" presName="wedge1Tx" presStyleLbl="node1" presStyleIdx="0" presStyleCnt="3">
        <dgm:presLayoutVars>
          <dgm:chMax val="0"/>
          <dgm:chPref val="0"/>
          <dgm:bulletEnabled val="1"/>
        </dgm:presLayoutVars>
      </dgm:prSet>
      <dgm:spPr/>
    </dgm:pt>
    <dgm:pt modelId="{58C24416-1200-490A-B39F-7C9B17D93F3D}" type="pres">
      <dgm:prSet presAssocID="{E92E7716-875A-4461-8D45-DC79E5E69F48}" presName="wedge2" presStyleLbl="node1" presStyleIdx="1" presStyleCnt="3"/>
      <dgm:spPr/>
    </dgm:pt>
    <dgm:pt modelId="{AF09AABF-7A52-4846-A148-16082B59F710}" type="pres">
      <dgm:prSet presAssocID="{E92E7716-875A-4461-8D45-DC79E5E69F48}" presName="dummy2a" presStyleCnt="0"/>
      <dgm:spPr/>
    </dgm:pt>
    <dgm:pt modelId="{B1E87ADA-FE39-4428-862A-47AD5FCEEAF7}" type="pres">
      <dgm:prSet presAssocID="{E92E7716-875A-4461-8D45-DC79E5E69F48}" presName="dummy2b" presStyleCnt="0"/>
      <dgm:spPr/>
    </dgm:pt>
    <dgm:pt modelId="{E4D491D0-6602-4C92-8596-9764246E37D3}" type="pres">
      <dgm:prSet presAssocID="{E92E7716-875A-4461-8D45-DC79E5E69F48}" presName="wedge2Tx" presStyleLbl="node1" presStyleIdx="1" presStyleCnt="3">
        <dgm:presLayoutVars>
          <dgm:chMax val="0"/>
          <dgm:chPref val="0"/>
          <dgm:bulletEnabled val="1"/>
        </dgm:presLayoutVars>
      </dgm:prSet>
      <dgm:spPr/>
    </dgm:pt>
    <dgm:pt modelId="{58E86109-8137-45E1-B5C1-192DE5F697E2}" type="pres">
      <dgm:prSet presAssocID="{E92E7716-875A-4461-8D45-DC79E5E69F48}" presName="wedge3" presStyleLbl="node1" presStyleIdx="2" presStyleCnt="3" custScaleX="102077" custScaleY="101244"/>
      <dgm:spPr/>
    </dgm:pt>
    <dgm:pt modelId="{8C47CD14-0BFF-44D5-96D3-244B424ADF2A}" type="pres">
      <dgm:prSet presAssocID="{E92E7716-875A-4461-8D45-DC79E5E69F48}" presName="dummy3a" presStyleCnt="0"/>
      <dgm:spPr/>
    </dgm:pt>
    <dgm:pt modelId="{A420D282-DEE7-4AF6-9CF3-3F416EB438D1}" type="pres">
      <dgm:prSet presAssocID="{E92E7716-875A-4461-8D45-DC79E5E69F48}" presName="dummy3b" presStyleCnt="0"/>
      <dgm:spPr/>
    </dgm:pt>
    <dgm:pt modelId="{C2C16C03-9352-4D45-A50D-EDB717FE1E7F}" type="pres">
      <dgm:prSet presAssocID="{E92E7716-875A-4461-8D45-DC79E5E69F48}" presName="wedge3Tx" presStyleLbl="node1" presStyleIdx="2" presStyleCnt="3">
        <dgm:presLayoutVars>
          <dgm:chMax val="0"/>
          <dgm:chPref val="0"/>
          <dgm:bulletEnabled val="1"/>
        </dgm:presLayoutVars>
      </dgm:prSet>
      <dgm:spPr/>
    </dgm:pt>
    <dgm:pt modelId="{84CB1FE3-C27D-4A0F-8C5D-53860F871833}" type="pres">
      <dgm:prSet presAssocID="{93FFD669-B703-4A2B-B1C9-E876AA381F21}" presName="arrowWedge1" presStyleLbl="fgSibTrans2D1" presStyleIdx="0" presStyleCnt="3"/>
      <dgm:spPr/>
    </dgm:pt>
    <dgm:pt modelId="{8A7CC6DC-EE2E-480B-8242-A5DBB3D39B62}" type="pres">
      <dgm:prSet presAssocID="{302AAF10-6256-438A-9E2F-08FFE81ECECF}" presName="arrowWedge2" presStyleLbl="fgSibTrans2D1" presStyleIdx="1" presStyleCnt="3"/>
      <dgm:spPr/>
    </dgm:pt>
    <dgm:pt modelId="{86AA7858-16D5-4CEE-A9F5-5A2E3E5B8AEE}" type="pres">
      <dgm:prSet presAssocID="{1991DC90-4A2D-4759-91AE-566F3E75E12A}" presName="arrowWedge3" presStyleLbl="fgSibTrans2D1" presStyleIdx="2" presStyleCnt="3"/>
      <dgm:spPr/>
    </dgm:pt>
  </dgm:ptLst>
  <dgm:cxnLst>
    <dgm:cxn modelId="{B3D4EB2D-3295-49BF-BDDA-3DBB61651020}" type="presOf" srcId="{BD955B3D-7C00-4D8B-BCAF-B5565C14B29A}" destId="{C2C16C03-9352-4D45-A50D-EDB717FE1E7F}" srcOrd="1" destOrd="0" presId="urn:microsoft.com/office/officeart/2005/8/layout/cycle8"/>
    <dgm:cxn modelId="{E32C3B4F-A832-4EB2-A5BB-219EEBA7E57B}" srcId="{E92E7716-875A-4461-8D45-DC79E5E69F48}" destId="{BA40B743-819D-4E64-B6F5-F87609DE2ADA}" srcOrd="1" destOrd="0" parTransId="{9F7927DB-E804-455C-B356-75D7725C2E8C}" sibTransId="{302AAF10-6256-438A-9E2F-08FFE81ECECF}"/>
    <dgm:cxn modelId="{93C72775-E8C1-4147-A2A4-1A3335427BBF}" type="presOf" srcId="{E92E7716-875A-4461-8D45-DC79E5E69F48}" destId="{A7D5E90B-0813-416B-B2B7-388A478C8E87}" srcOrd="0" destOrd="0" presId="urn:microsoft.com/office/officeart/2005/8/layout/cycle8"/>
    <dgm:cxn modelId="{56483E99-8E82-487E-95B2-9D286F40EFBD}" type="presOf" srcId="{11DCC0A9-2A1E-443D-A724-1CCC321F83C9}" destId="{8E25340D-6559-45FE-80CC-89440FCE2230}" srcOrd="0" destOrd="0" presId="urn:microsoft.com/office/officeart/2005/8/layout/cycle8"/>
    <dgm:cxn modelId="{A6ED77A8-F28E-4EA6-8825-65E00C46870F}" type="presOf" srcId="{11DCC0A9-2A1E-443D-A724-1CCC321F83C9}" destId="{9B1D73BD-82E9-4750-A971-88B8B1708D45}" srcOrd="1" destOrd="0" presId="urn:microsoft.com/office/officeart/2005/8/layout/cycle8"/>
    <dgm:cxn modelId="{3F0AA4BE-DE8F-435E-A98D-50C857CDFB90}" type="presOf" srcId="{BA40B743-819D-4E64-B6F5-F87609DE2ADA}" destId="{58C24416-1200-490A-B39F-7C9B17D93F3D}" srcOrd="0" destOrd="0" presId="urn:microsoft.com/office/officeart/2005/8/layout/cycle8"/>
    <dgm:cxn modelId="{42B872C9-188F-487B-8707-79CB2404B042}" type="presOf" srcId="{BA40B743-819D-4E64-B6F5-F87609DE2ADA}" destId="{E4D491D0-6602-4C92-8596-9764246E37D3}" srcOrd="1" destOrd="0" presId="urn:microsoft.com/office/officeart/2005/8/layout/cycle8"/>
    <dgm:cxn modelId="{C4D81ECA-2466-4387-A849-4082C276B25D}" srcId="{E92E7716-875A-4461-8D45-DC79E5E69F48}" destId="{BD955B3D-7C00-4D8B-BCAF-B5565C14B29A}" srcOrd="2" destOrd="0" parTransId="{6F59B782-A826-4B78-9593-BDA070FF79A1}" sibTransId="{1991DC90-4A2D-4759-91AE-566F3E75E12A}"/>
    <dgm:cxn modelId="{5FCB3CD7-3E17-4ADB-A7A8-724A000160FC}" type="presOf" srcId="{BD955B3D-7C00-4D8B-BCAF-B5565C14B29A}" destId="{58E86109-8137-45E1-B5C1-192DE5F697E2}" srcOrd="0" destOrd="0" presId="urn:microsoft.com/office/officeart/2005/8/layout/cycle8"/>
    <dgm:cxn modelId="{AA1D7CEC-5F0F-42A3-98DB-2CACBE445B97}" srcId="{E92E7716-875A-4461-8D45-DC79E5E69F48}" destId="{11DCC0A9-2A1E-443D-A724-1CCC321F83C9}" srcOrd="0" destOrd="0" parTransId="{4810D5A8-A288-4AA6-BE1E-0821E479F172}" sibTransId="{93FFD669-B703-4A2B-B1C9-E876AA381F21}"/>
    <dgm:cxn modelId="{C8B92A41-CF4E-43B9-A4D7-17FB9458D9DE}" type="presParOf" srcId="{A7D5E90B-0813-416B-B2B7-388A478C8E87}" destId="{8E25340D-6559-45FE-80CC-89440FCE2230}" srcOrd="0" destOrd="0" presId="urn:microsoft.com/office/officeart/2005/8/layout/cycle8"/>
    <dgm:cxn modelId="{A760B4FF-825F-4CE8-AB96-54C4D38DC807}" type="presParOf" srcId="{A7D5E90B-0813-416B-B2B7-388A478C8E87}" destId="{61273336-74C1-435A-AC8D-8FA9F1F8037A}" srcOrd="1" destOrd="0" presId="urn:microsoft.com/office/officeart/2005/8/layout/cycle8"/>
    <dgm:cxn modelId="{EB4E6A90-434D-4F0B-93B0-A7091B2BAC7F}" type="presParOf" srcId="{A7D5E90B-0813-416B-B2B7-388A478C8E87}" destId="{476F264A-CB7B-45A2-B936-C4F7667DBC76}" srcOrd="2" destOrd="0" presId="urn:microsoft.com/office/officeart/2005/8/layout/cycle8"/>
    <dgm:cxn modelId="{7CAF6988-044E-4B28-AE9D-8CE56A140DDB}" type="presParOf" srcId="{A7D5E90B-0813-416B-B2B7-388A478C8E87}" destId="{9B1D73BD-82E9-4750-A971-88B8B1708D45}" srcOrd="3" destOrd="0" presId="urn:microsoft.com/office/officeart/2005/8/layout/cycle8"/>
    <dgm:cxn modelId="{5BC7BD5E-DD01-4E9C-9CCB-E830E173101D}" type="presParOf" srcId="{A7D5E90B-0813-416B-B2B7-388A478C8E87}" destId="{58C24416-1200-490A-B39F-7C9B17D93F3D}" srcOrd="4" destOrd="0" presId="urn:microsoft.com/office/officeart/2005/8/layout/cycle8"/>
    <dgm:cxn modelId="{31A564E2-38A7-4C6F-B410-172740F2FC62}" type="presParOf" srcId="{A7D5E90B-0813-416B-B2B7-388A478C8E87}" destId="{AF09AABF-7A52-4846-A148-16082B59F710}" srcOrd="5" destOrd="0" presId="urn:microsoft.com/office/officeart/2005/8/layout/cycle8"/>
    <dgm:cxn modelId="{AFD5B0C8-3F46-4225-9FC7-9B38DD026F7F}" type="presParOf" srcId="{A7D5E90B-0813-416B-B2B7-388A478C8E87}" destId="{B1E87ADA-FE39-4428-862A-47AD5FCEEAF7}" srcOrd="6" destOrd="0" presId="urn:microsoft.com/office/officeart/2005/8/layout/cycle8"/>
    <dgm:cxn modelId="{9087493B-C7F9-4652-8DC5-228BCA2630F7}" type="presParOf" srcId="{A7D5E90B-0813-416B-B2B7-388A478C8E87}" destId="{E4D491D0-6602-4C92-8596-9764246E37D3}" srcOrd="7" destOrd="0" presId="urn:microsoft.com/office/officeart/2005/8/layout/cycle8"/>
    <dgm:cxn modelId="{5682EB7E-C0A5-4831-B75D-98A0F93F953B}" type="presParOf" srcId="{A7D5E90B-0813-416B-B2B7-388A478C8E87}" destId="{58E86109-8137-45E1-B5C1-192DE5F697E2}" srcOrd="8" destOrd="0" presId="urn:microsoft.com/office/officeart/2005/8/layout/cycle8"/>
    <dgm:cxn modelId="{119D9822-AB6B-46BD-8FB3-A49A08D6991F}" type="presParOf" srcId="{A7D5E90B-0813-416B-B2B7-388A478C8E87}" destId="{8C47CD14-0BFF-44D5-96D3-244B424ADF2A}" srcOrd="9" destOrd="0" presId="urn:microsoft.com/office/officeart/2005/8/layout/cycle8"/>
    <dgm:cxn modelId="{27AE6EF0-7DA7-4FA6-A3EF-2E899C5EC3B2}" type="presParOf" srcId="{A7D5E90B-0813-416B-B2B7-388A478C8E87}" destId="{A420D282-DEE7-4AF6-9CF3-3F416EB438D1}" srcOrd="10" destOrd="0" presId="urn:microsoft.com/office/officeart/2005/8/layout/cycle8"/>
    <dgm:cxn modelId="{32D35EC4-1168-481C-80A8-0661DEEF3B44}" type="presParOf" srcId="{A7D5E90B-0813-416B-B2B7-388A478C8E87}" destId="{C2C16C03-9352-4D45-A50D-EDB717FE1E7F}" srcOrd="11" destOrd="0" presId="urn:microsoft.com/office/officeart/2005/8/layout/cycle8"/>
    <dgm:cxn modelId="{02B1AED1-7009-4375-B520-C6F7C69CC857}" type="presParOf" srcId="{A7D5E90B-0813-416B-B2B7-388A478C8E87}" destId="{84CB1FE3-C27D-4A0F-8C5D-53860F871833}" srcOrd="12" destOrd="0" presId="urn:microsoft.com/office/officeart/2005/8/layout/cycle8"/>
    <dgm:cxn modelId="{76B38348-AE5B-49AC-8DB3-FF38E0B2F3D8}" type="presParOf" srcId="{A7D5E90B-0813-416B-B2B7-388A478C8E87}" destId="{8A7CC6DC-EE2E-480B-8242-A5DBB3D39B62}" srcOrd="13" destOrd="0" presId="urn:microsoft.com/office/officeart/2005/8/layout/cycle8"/>
    <dgm:cxn modelId="{00E4C073-D97D-4A6D-A98E-0A0838DFCEEB}" type="presParOf" srcId="{A7D5E90B-0813-416B-B2B7-388A478C8E87}" destId="{86AA7858-16D5-4CEE-A9F5-5A2E3E5B8AEE}"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25340D-6559-45FE-80CC-89440FCE2230}">
      <dsp:nvSpPr>
        <dsp:cNvPr id="0" name=""/>
        <dsp:cNvSpPr/>
      </dsp:nvSpPr>
      <dsp:spPr>
        <a:xfrm>
          <a:off x="2831384" y="426939"/>
          <a:ext cx="5304197" cy="5304197"/>
        </a:xfrm>
        <a:prstGeom prst="pie">
          <a:avLst>
            <a:gd name="adj1" fmla="val 16200000"/>
            <a:gd name="adj2" fmla="val 180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72000" lvl="0" indent="-457200" algn="ctr" defTabSz="1244600">
            <a:lnSpc>
              <a:spcPct val="80000"/>
            </a:lnSpc>
            <a:spcBef>
              <a:spcPct val="0"/>
            </a:spcBef>
            <a:spcAft>
              <a:spcPts val="0"/>
            </a:spcAft>
            <a:buNone/>
          </a:pPr>
          <a:r>
            <a:rPr lang="fr-FR" sz="2800" kern="1200" dirty="0">
              <a:solidFill>
                <a:schemeClr val="tx1"/>
              </a:solidFill>
            </a:rPr>
            <a:t>Contexte</a:t>
          </a:r>
          <a:endParaRPr lang="fr-FR" sz="1600" kern="1200" dirty="0">
            <a:solidFill>
              <a:schemeClr val="tx1"/>
            </a:solidFill>
          </a:endParaRPr>
        </a:p>
        <a:p>
          <a:pPr marL="72000" lvl="0" indent="-457200" algn="l" defTabSz="1244600">
            <a:lnSpc>
              <a:spcPct val="80000"/>
            </a:lnSpc>
            <a:spcBef>
              <a:spcPct val="0"/>
            </a:spcBef>
            <a:spcAft>
              <a:spcPts val="0"/>
            </a:spcAft>
            <a:buNone/>
          </a:pPr>
          <a:endParaRPr lang="fr-FR" sz="1100" kern="1200" dirty="0"/>
        </a:p>
        <a:p>
          <a:pPr lvl="0" algn="ctr" defTabSz="1244600">
            <a:lnSpc>
              <a:spcPct val="90000"/>
            </a:lnSpc>
            <a:spcBef>
              <a:spcPct val="0"/>
            </a:spcBef>
            <a:spcAft>
              <a:spcPct val="35000"/>
            </a:spcAft>
            <a:buNone/>
          </a:pPr>
          <a:endParaRPr lang="fr-FR" sz="1100" kern="1200" dirty="0"/>
        </a:p>
      </dsp:txBody>
      <dsp:txXfrm>
        <a:off x="5626822" y="1550924"/>
        <a:ext cx="1894356" cy="1578630"/>
      </dsp:txXfrm>
    </dsp:sp>
    <dsp:sp modelId="{58C24416-1200-490A-B39F-7C9B17D93F3D}">
      <dsp:nvSpPr>
        <dsp:cNvPr id="0" name=""/>
        <dsp:cNvSpPr/>
      </dsp:nvSpPr>
      <dsp:spPr>
        <a:xfrm>
          <a:off x="2722143" y="616375"/>
          <a:ext cx="5304197" cy="5304197"/>
        </a:xfrm>
        <a:prstGeom prst="pie">
          <a:avLst>
            <a:gd name="adj1" fmla="val 1800000"/>
            <a:gd name="adj2" fmla="val 9000000"/>
          </a:avLst>
        </a:prstGeom>
        <a:gradFill rotWithShape="0">
          <a:gsLst>
            <a:gs pos="0">
              <a:schemeClr val="accent5">
                <a:hueOff val="1628513"/>
                <a:satOff val="5598"/>
                <a:lumOff val="-26863"/>
                <a:alphaOff val="0"/>
                <a:tint val="100000"/>
                <a:shade val="100000"/>
                <a:satMod val="130000"/>
              </a:schemeClr>
            </a:gs>
            <a:gs pos="100000">
              <a:schemeClr val="accent5">
                <a:hueOff val="1628513"/>
                <a:satOff val="5598"/>
                <a:lumOff val="-2686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fr-FR" sz="3400" kern="1200" dirty="0"/>
            <a:t>Prérequis du case manager</a:t>
          </a:r>
        </a:p>
      </dsp:txBody>
      <dsp:txXfrm>
        <a:off x="3985047" y="4057789"/>
        <a:ext cx="2841534" cy="1389194"/>
      </dsp:txXfrm>
    </dsp:sp>
    <dsp:sp modelId="{58E86109-8137-45E1-B5C1-192DE5F697E2}">
      <dsp:nvSpPr>
        <dsp:cNvPr id="0" name=""/>
        <dsp:cNvSpPr/>
      </dsp:nvSpPr>
      <dsp:spPr>
        <a:xfrm>
          <a:off x="2557817" y="393947"/>
          <a:ext cx="5414365" cy="5370181"/>
        </a:xfrm>
        <a:prstGeom prst="pie">
          <a:avLst>
            <a:gd name="adj1" fmla="val 9000000"/>
            <a:gd name="adj2" fmla="val 16200000"/>
          </a:avLst>
        </a:prstGeom>
        <a:gradFill rotWithShape="0">
          <a:gsLst>
            <a:gs pos="0">
              <a:schemeClr val="accent5">
                <a:hueOff val="3257026"/>
                <a:satOff val="11196"/>
                <a:lumOff val="-53726"/>
                <a:alphaOff val="0"/>
                <a:tint val="100000"/>
                <a:shade val="100000"/>
                <a:satMod val="130000"/>
              </a:schemeClr>
            </a:gs>
            <a:gs pos="100000">
              <a:schemeClr val="accent5">
                <a:hueOff val="3257026"/>
                <a:satOff val="11196"/>
                <a:lumOff val="-5372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l" defTabSz="1244600">
            <a:lnSpc>
              <a:spcPct val="90000"/>
            </a:lnSpc>
            <a:spcBef>
              <a:spcPct val="0"/>
            </a:spcBef>
            <a:spcAft>
              <a:spcPct val="35000"/>
            </a:spcAft>
            <a:buNone/>
          </a:pPr>
          <a:r>
            <a:rPr lang="fr-FR" sz="2800" kern="1200" dirty="0" err="1"/>
            <a:t>Compé-tences</a:t>
          </a:r>
          <a:endParaRPr lang="fr-FR" sz="2000" kern="1200" dirty="0"/>
        </a:p>
      </dsp:txBody>
      <dsp:txXfrm>
        <a:off x="3184981" y="1531914"/>
        <a:ext cx="1933702" cy="1598268"/>
      </dsp:txXfrm>
    </dsp:sp>
    <dsp:sp modelId="{84CB1FE3-C27D-4A0F-8C5D-53860F871833}">
      <dsp:nvSpPr>
        <dsp:cNvPr id="0" name=""/>
        <dsp:cNvSpPr/>
      </dsp:nvSpPr>
      <dsp:spPr>
        <a:xfrm>
          <a:off x="2503467" y="98584"/>
          <a:ext cx="5960907" cy="5960907"/>
        </a:xfrm>
        <a:prstGeom prst="circularArrow">
          <a:avLst>
            <a:gd name="adj1" fmla="val 5085"/>
            <a:gd name="adj2" fmla="val 327528"/>
            <a:gd name="adj3" fmla="val 1472472"/>
            <a:gd name="adj4" fmla="val 16199432"/>
            <a:gd name="adj5" fmla="val 5932"/>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A7CC6DC-EE2E-480B-8242-A5DBB3D39B62}">
      <dsp:nvSpPr>
        <dsp:cNvPr id="0" name=""/>
        <dsp:cNvSpPr/>
      </dsp:nvSpPr>
      <dsp:spPr>
        <a:xfrm>
          <a:off x="2393788" y="287685"/>
          <a:ext cx="5960907" cy="5960907"/>
        </a:xfrm>
        <a:prstGeom prst="circularArrow">
          <a:avLst>
            <a:gd name="adj1" fmla="val 5085"/>
            <a:gd name="adj2" fmla="val 327528"/>
            <a:gd name="adj3" fmla="val 8671970"/>
            <a:gd name="adj4" fmla="val 1800502"/>
            <a:gd name="adj5" fmla="val 5932"/>
          </a:avLst>
        </a:prstGeom>
        <a:solidFill>
          <a:schemeClr val="accent5">
            <a:hueOff val="1628513"/>
            <a:satOff val="5598"/>
            <a:lumOff val="-2686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6AA7858-16D5-4CEE-A9F5-5A2E3E5B8AEE}">
      <dsp:nvSpPr>
        <dsp:cNvPr id="0" name=""/>
        <dsp:cNvSpPr/>
      </dsp:nvSpPr>
      <dsp:spPr>
        <a:xfrm>
          <a:off x="2283735" y="98360"/>
          <a:ext cx="5960907" cy="5960907"/>
        </a:xfrm>
        <a:prstGeom prst="circularArrow">
          <a:avLst>
            <a:gd name="adj1" fmla="val 5085"/>
            <a:gd name="adj2" fmla="val 327528"/>
            <a:gd name="adj3" fmla="val 15873039"/>
            <a:gd name="adj4" fmla="val 9000000"/>
            <a:gd name="adj5" fmla="val 5932"/>
          </a:avLst>
        </a:prstGeom>
        <a:solidFill>
          <a:schemeClr val="accent5">
            <a:hueOff val="3257026"/>
            <a:satOff val="11196"/>
            <a:lumOff val="-5372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C74017C-FA46-411F-97EC-4402332C08C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fr-BE"/>
          </a:p>
        </p:txBody>
      </p:sp>
      <p:sp>
        <p:nvSpPr>
          <p:cNvPr id="3" name="Espace réservé de la date 2">
            <a:extLst>
              <a:ext uri="{FF2B5EF4-FFF2-40B4-BE49-F238E27FC236}">
                <a16:creationId xmlns:a16="http://schemas.microsoft.com/office/drawing/2014/main" id="{1F5A53EA-7EB1-4B2F-BC1E-639054F9C72B}"/>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19B3C625-D20D-4F07-82E9-40A359EB23BD}" type="datetimeFigureOut">
              <a:rPr lang="fr-BE"/>
              <a:pPr>
                <a:defRPr/>
              </a:pPr>
              <a:t>09-11-17</a:t>
            </a:fld>
            <a:endParaRPr lang="fr-BE"/>
          </a:p>
        </p:txBody>
      </p:sp>
      <p:sp>
        <p:nvSpPr>
          <p:cNvPr id="4" name="Espace réservé de l'image des diapositives 3">
            <a:extLst>
              <a:ext uri="{FF2B5EF4-FFF2-40B4-BE49-F238E27FC236}">
                <a16:creationId xmlns:a16="http://schemas.microsoft.com/office/drawing/2014/main" id="{830CA6B8-30C1-4458-89A2-E44DD92F6D10}"/>
              </a:ext>
            </a:extLst>
          </p:cNvPr>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pPr lvl="0"/>
            <a:endParaRPr lang="fr-BE" noProof="0"/>
          </a:p>
        </p:txBody>
      </p:sp>
      <p:sp>
        <p:nvSpPr>
          <p:cNvPr id="5" name="Espace réservé des notes 4">
            <a:extLst>
              <a:ext uri="{FF2B5EF4-FFF2-40B4-BE49-F238E27FC236}">
                <a16:creationId xmlns:a16="http://schemas.microsoft.com/office/drawing/2014/main" id="{80706C1A-2D47-4C78-9C61-72A93AC99D53}"/>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BE" noProof="0"/>
          </a:p>
        </p:txBody>
      </p:sp>
      <p:sp>
        <p:nvSpPr>
          <p:cNvPr id="6" name="Espace réservé du pied de page 5">
            <a:extLst>
              <a:ext uri="{FF2B5EF4-FFF2-40B4-BE49-F238E27FC236}">
                <a16:creationId xmlns:a16="http://schemas.microsoft.com/office/drawing/2014/main" id="{A10E39B6-8899-4788-B3C8-D39021984047}"/>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fr-BE"/>
          </a:p>
        </p:txBody>
      </p:sp>
      <p:sp>
        <p:nvSpPr>
          <p:cNvPr id="7" name="Espace réservé du numéro de diapositive 6">
            <a:extLst>
              <a:ext uri="{FF2B5EF4-FFF2-40B4-BE49-F238E27FC236}">
                <a16:creationId xmlns:a16="http://schemas.microsoft.com/office/drawing/2014/main" id="{D8E89B2C-3FA1-4ED5-8D6B-A629644D4414}"/>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C403C874-25F3-48FA-9674-1EC94AF492C9}" type="slidenum">
              <a:rPr lang="fr-BE"/>
              <a:pPr>
                <a:defRPr/>
              </a:pPr>
              <a:t>‹N°›</a:t>
            </a:fld>
            <a:endParaRPr lang="fr-B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integreo.b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e l'image des diapositives 1">
            <a:extLst>
              <a:ext uri="{FF2B5EF4-FFF2-40B4-BE49-F238E27FC236}">
                <a16:creationId xmlns:a16="http://schemas.microsoft.com/office/drawing/2014/main" id="{6A2F0662-2EBB-4504-BFD8-26DBF6E9A5C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Espace réservé des notes 2">
            <a:extLst>
              <a:ext uri="{FF2B5EF4-FFF2-40B4-BE49-F238E27FC236}">
                <a16:creationId xmlns:a16="http://schemas.microsoft.com/office/drawing/2014/main" id="{B9177844-BF03-4944-B2D3-0F2E4241B80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Clr>
                <a:schemeClr val="bg2"/>
              </a:buClr>
            </a:pPr>
            <a:endParaRPr lang="en-US" altLang="fr-FR">
              <a:solidFill>
                <a:schemeClr val="bg2"/>
              </a:solidFill>
            </a:endParaRPr>
          </a:p>
          <a:p>
            <a:pPr>
              <a:spcBef>
                <a:spcPct val="0"/>
              </a:spcBef>
              <a:buClr>
                <a:schemeClr val="bg2"/>
              </a:buClr>
            </a:pPr>
            <a:r>
              <a:rPr lang="en-US" altLang="fr-FR" sz="2400">
                <a:solidFill>
                  <a:schemeClr val="bg2"/>
                </a:solidFill>
              </a:rPr>
              <a:t>Biggest weakness = </a:t>
            </a:r>
            <a:r>
              <a:rPr lang="en-US" altLang="fr-FR" sz="2400">
                <a:solidFill>
                  <a:srgbClr val="FF0000"/>
                </a:solidFill>
              </a:rPr>
              <a:t>lack of integration of care</a:t>
            </a:r>
            <a:r>
              <a:rPr lang="en-US" altLang="fr-FR" sz="2400">
                <a:solidFill>
                  <a:schemeClr val="bg2"/>
                </a:solidFill>
              </a:rPr>
              <a:t>; </a:t>
            </a:r>
            <a:endParaRPr lang="en-US" altLang="fr-FR">
              <a:solidFill>
                <a:schemeClr val="bg2"/>
              </a:solidFill>
            </a:endParaRPr>
          </a:p>
          <a:p>
            <a:pPr lvl="1">
              <a:spcBef>
                <a:spcPct val="0"/>
              </a:spcBef>
              <a:buClr>
                <a:schemeClr val="bg2"/>
              </a:buClr>
            </a:pPr>
            <a:r>
              <a:rPr lang="en-US" altLang="fr-FR" sz="2400">
                <a:solidFill>
                  <a:schemeClr val="bg2"/>
                </a:solidFill>
              </a:rPr>
              <a:t>Unclear definitions of role &amp; functions of health professionals involved;</a:t>
            </a:r>
          </a:p>
          <a:p>
            <a:pPr lvl="1">
              <a:spcBef>
                <a:spcPct val="0"/>
              </a:spcBef>
              <a:buClr>
                <a:schemeClr val="bg2"/>
              </a:buClr>
            </a:pPr>
            <a:r>
              <a:rPr lang="en-US" altLang="fr-FR" sz="2400">
                <a:solidFill>
                  <a:schemeClr val="bg2"/>
                </a:solidFill>
              </a:rPr>
              <a:t>Poor efforts to support patient health literacy;</a:t>
            </a:r>
          </a:p>
          <a:p>
            <a:pPr lvl="1">
              <a:spcBef>
                <a:spcPct val="0"/>
              </a:spcBef>
              <a:buClr>
                <a:schemeClr val="bg2"/>
              </a:buClr>
            </a:pPr>
            <a:r>
              <a:rPr lang="en-US" altLang="fr-FR" sz="2400">
                <a:solidFill>
                  <a:schemeClr val="bg2"/>
                </a:solidFill>
              </a:rPr>
              <a:t>Lack of financial incentives for interprofessional collaboration;</a:t>
            </a:r>
          </a:p>
          <a:p>
            <a:pPr lvl="1">
              <a:spcBef>
                <a:spcPct val="0"/>
              </a:spcBef>
              <a:buClr>
                <a:schemeClr val="bg2"/>
              </a:buClr>
            </a:pPr>
            <a:r>
              <a:rPr lang="en-US" altLang="fr-FR" sz="2400">
                <a:solidFill>
                  <a:schemeClr val="bg2"/>
                </a:solidFill>
              </a:rPr>
              <a:t>Lack of interoperable clinical information systems.</a:t>
            </a:r>
            <a:endParaRPr lang="en-US" altLang="fr-FR" sz="2200">
              <a:solidFill>
                <a:schemeClr val="bg2"/>
              </a:solidFill>
            </a:endParaRPr>
          </a:p>
          <a:p>
            <a:pPr>
              <a:spcBef>
                <a:spcPct val="0"/>
              </a:spcBef>
              <a:buClr>
                <a:schemeClr val="bg2"/>
              </a:buClr>
            </a:pPr>
            <a:r>
              <a:rPr lang="en-US" altLang="fr-FR">
                <a:solidFill>
                  <a:schemeClr val="bg2"/>
                </a:solidFill>
              </a:rPr>
              <a:t>Since the SWOT analysis, the system is changing rapidly and this has an impact on the implementation of case management</a:t>
            </a:r>
          </a:p>
          <a:p>
            <a:pPr>
              <a:spcBef>
                <a:spcPct val="0"/>
              </a:spcBef>
              <a:buClr>
                <a:schemeClr val="bg2"/>
              </a:buClr>
            </a:pPr>
            <a:r>
              <a:rPr lang="en-US" altLang="fr-FR" sz="2400">
                <a:solidFill>
                  <a:srgbClr val="FF0000"/>
                </a:solidFill>
              </a:rPr>
              <a:t>6</a:t>
            </a:r>
            <a:r>
              <a:rPr lang="en-US" altLang="fr-FR" sz="2400" baseline="30000">
                <a:solidFill>
                  <a:srgbClr val="FF0000"/>
                </a:solidFill>
              </a:rPr>
              <a:t>th</a:t>
            </a:r>
            <a:r>
              <a:rPr lang="en-US" altLang="fr-FR" sz="2400">
                <a:solidFill>
                  <a:srgbClr val="FF0000"/>
                </a:solidFill>
              </a:rPr>
              <a:t> State Reform </a:t>
            </a:r>
          </a:p>
          <a:p>
            <a:pPr lvl="1">
              <a:spcBef>
                <a:spcPct val="0"/>
              </a:spcBef>
              <a:buClr>
                <a:schemeClr val="bg2"/>
              </a:buClr>
            </a:pPr>
            <a:r>
              <a:rPr lang="en-US" altLang="fr-FR" sz="2200">
                <a:solidFill>
                  <a:schemeClr val="bg2"/>
                </a:solidFill>
              </a:rPr>
              <a:t>Including</a:t>
            </a:r>
            <a:r>
              <a:rPr lang="en-US" altLang="fr-FR" sz="2200" b="1">
                <a:solidFill>
                  <a:schemeClr val="bg2"/>
                </a:solidFill>
              </a:rPr>
              <a:t> </a:t>
            </a:r>
            <a:r>
              <a:rPr lang="en-US" altLang="fr-FR" sz="2200">
                <a:solidFill>
                  <a:schemeClr val="bg2"/>
                </a:solidFill>
              </a:rPr>
              <a:t>the transfer of federal competencies to Regions and Communities for older people care (in nursing home) and primary care organization. Financing of home care remains a responsibility of the federal state</a:t>
            </a:r>
          </a:p>
          <a:p>
            <a:pPr>
              <a:spcBef>
                <a:spcPct val="0"/>
              </a:spcBef>
              <a:buClr>
                <a:schemeClr val="bg2"/>
              </a:buClr>
            </a:pPr>
            <a:r>
              <a:rPr lang="en-US" altLang="fr-FR" sz="2400">
                <a:solidFill>
                  <a:srgbClr val="FF0000"/>
                </a:solidFill>
              </a:rPr>
              <a:t>Roadmap for eHealth </a:t>
            </a:r>
            <a:r>
              <a:rPr lang="en-US" altLang="fr-FR" sz="2400">
                <a:solidFill>
                  <a:schemeClr val="bg2"/>
                </a:solidFill>
              </a:rPr>
              <a:t>(www.plan-esante.be AKA www.plan-egezondheid.be)</a:t>
            </a:r>
          </a:p>
          <a:p>
            <a:pPr>
              <a:spcBef>
                <a:spcPct val="0"/>
              </a:spcBef>
              <a:buClr>
                <a:schemeClr val="bg2"/>
              </a:buClr>
            </a:pPr>
            <a:r>
              <a:rPr lang="en-US" altLang="fr-FR" sz="2400">
                <a:solidFill>
                  <a:srgbClr val="FF0000"/>
                </a:solidFill>
              </a:rPr>
              <a:t>Projects of integrated care </a:t>
            </a:r>
            <a:r>
              <a:rPr lang="en-US" altLang="fr-FR" sz="2400">
                <a:solidFill>
                  <a:schemeClr val="bg2"/>
                </a:solidFill>
              </a:rPr>
              <a:t>(</a:t>
            </a:r>
            <a:r>
              <a:rPr lang="en-US" altLang="fr-FR" sz="2400">
                <a:solidFill>
                  <a:schemeClr val="bg2"/>
                </a:solidFill>
                <a:hlinkClick r:id="rId3"/>
              </a:rPr>
              <a:t>www.integreo.be</a:t>
            </a:r>
            <a:r>
              <a:rPr lang="en-US" altLang="fr-FR" sz="2400">
                <a:solidFill>
                  <a:schemeClr val="bg2"/>
                </a:solidFill>
              </a:rPr>
              <a:t>)</a:t>
            </a:r>
          </a:p>
          <a:p>
            <a:pPr>
              <a:spcBef>
                <a:spcPct val="0"/>
              </a:spcBef>
              <a:buClr>
                <a:schemeClr val="bg2"/>
              </a:buClr>
            </a:pPr>
            <a:endParaRPr lang="en-US" altLang="fr-FR">
              <a:solidFill>
                <a:schemeClr val="bg2"/>
              </a:solidFill>
            </a:endParaRPr>
          </a:p>
          <a:p>
            <a:pPr>
              <a:spcBef>
                <a:spcPct val="0"/>
              </a:spcBef>
            </a:pPr>
            <a:endParaRPr lang="fr-BE" altLang="fr-FR"/>
          </a:p>
        </p:txBody>
      </p:sp>
      <p:sp>
        <p:nvSpPr>
          <p:cNvPr id="6148" name="Espace réservé du numéro de diapositive 3">
            <a:extLst>
              <a:ext uri="{FF2B5EF4-FFF2-40B4-BE49-F238E27FC236}">
                <a16:creationId xmlns:a16="http://schemas.microsoft.com/office/drawing/2014/main" id="{ED72D882-AA85-46F6-953A-16F2EE534F3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4C031AE3-BDCF-4823-B68F-67CE00BD20EB}" type="slidenum">
              <a:rPr lang="fr-BE" altLang="fr-FR" sz="1200"/>
              <a:pPr/>
              <a:t>4</a:t>
            </a:fld>
            <a:endParaRPr lang="fr-BE" altLang="fr-FR"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a:extLst>
              <a:ext uri="{FF2B5EF4-FFF2-40B4-BE49-F238E27FC236}">
                <a16:creationId xmlns:a16="http://schemas.microsoft.com/office/drawing/2014/main" id="{F504AAAC-A87F-496A-93E4-B702523D85A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a:extLst>
              <a:ext uri="{FF2B5EF4-FFF2-40B4-BE49-F238E27FC236}">
                <a16:creationId xmlns:a16="http://schemas.microsoft.com/office/drawing/2014/main" id="{C31DE1BE-0FF0-4890-B6E3-EB25AB76EFC7}"/>
              </a:ext>
            </a:extLst>
          </p:cNvPr>
          <p:cNvSpPr>
            <a:spLocks noGrp="1"/>
          </p:cNvSpPr>
          <p:nvPr>
            <p:ph type="body" idx="1"/>
          </p:nvPr>
        </p:nvSpPr>
        <p:spPr>
          <a:xfrm>
            <a:off x="441325" y="4924425"/>
            <a:ext cx="6216650" cy="4030663"/>
          </a:xfrm>
        </p:spPr>
        <p:txBody>
          <a:bodyPr/>
          <a:lstStyle/>
          <a:p>
            <a:pPr algn="just" fontAlgn="auto">
              <a:spcBef>
                <a:spcPts val="0"/>
              </a:spcBef>
              <a:spcAft>
                <a:spcPts val="0"/>
              </a:spcAft>
              <a:defRPr/>
            </a:pPr>
            <a:r>
              <a:rPr lang="fr-BE" dirty="0"/>
              <a:t>La mise en place d’un case manager se fait selon le jugement clinique et est balisée par les profils de dépendance: les profils de dépendance n’induisent cependant pas automatiquement le besoins en case management. D’autres paramètres de contexte doivent être pris en considération.  </a:t>
            </a:r>
          </a:p>
          <a:p>
            <a:pPr algn="just" fontAlgn="auto">
              <a:spcBef>
                <a:spcPts val="0"/>
              </a:spcBef>
              <a:spcAft>
                <a:spcPts val="0"/>
              </a:spcAft>
              <a:defRPr/>
            </a:pPr>
            <a:endParaRPr lang="fr-BE" dirty="0"/>
          </a:p>
          <a:p>
            <a:pPr marL="177691" indent="-177691" algn="just" fontAlgn="auto">
              <a:spcBef>
                <a:spcPts val="0"/>
              </a:spcBef>
              <a:spcAft>
                <a:spcPts val="0"/>
              </a:spcAft>
              <a:buFont typeface="Arial" panose="020B0604020202020204" pitchFamily="34" charset="0"/>
              <a:buChar char="•"/>
              <a:defRPr/>
            </a:pPr>
            <a:r>
              <a:rPr lang="fr-BE" dirty="0"/>
              <a:t>Profil 2: </a:t>
            </a:r>
          </a:p>
          <a:p>
            <a:pPr algn="just" fontAlgn="auto">
              <a:spcBef>
                <a:spcPts val="0"/>
              </a:spcBef>
              <a:spcAft>
                <a:spcPts val="0"/>
              </a:spcAft>
              <a:defRPr/>
            </a:pPr>
            <a:r>
              <a:rPr lang="fr-BE" dirty="0"/>
              <a:t>70% de ce groupe ne présente pas de maladie neurodégénérative. Pour ceux-ci, les services de coordination déjà existants sont recommandés. Pour les 30% souffrant de maladies neurodégénératives, la gestion de cas de faible intensité est recommandé. </a:t>
            </a:r>
          </a:p>
          <a:p>
            <a:pPr marL="177691" indent="-177691" algn="just" fontAlgn="auto">
              <a:spcBef>
                <a:spcPts val="0"/>
              </a:spcBef>
              <a:spcAft>
                <a:spcPts val="0"/>
              </a:spcAft>
              <a:buFont typeface="Arial" panose="020B0604020202020204" pitchFamily="34" charset="0"/>
              <a:buChar char="•"/>
              <a:defRPr/>
            </a:pPr>
            <a:r>
              <a:rPr lang="fr-BE" dirty="0"/>
              <a:t>Profil 3: </a:t>
            </a:r>
          </a:p>
          <a:p>
            <a:pPr algn="just" fontAlgn="auto">
              <a:spcBef>
                <a:spcPts val="0"/>
              </a:spcBef>
              <a:spcAft>
                <a:spcPts val="0"/>
              </a:spcAft>
              <a:defRPr/>
            </a:pPr>
            <a:r>
              <a:rPr lang="fr-BE" dirty="0"/>
              <a:t>Le gestion de cas de faible ou de haute intensité est recommandé pour ce profil. Les patients de ce profil ne sont pour la majorité pas en perte d’autonomie. Le gestion de cas de faible intensité serait alors tout à fait suffisant.   </a:t>
            </a:r>
          </a:p>
          <a:p>
            <a:pPr marL="177691" indent="-177691" algn="just" fontAlgn="auto">
              <a:spcBef>
                <a:spcPts val="0"/>
              </a:spcBef>
              <a:spcAft>
                <a:spcPts val="0"/>
              </a:spcAft>
              <a:buFont typeface="Arial" panose="020B0604020202020204" pitchFamily="34" charset="0"/>
              <a:buChar char="•"/>
              <a:defRPr/>
            </a:pPr>
            <a:r>
              <a:rPr lang="fr-BE" dirty="0"/>
              <a:t>Profils 4 et 5:</a:t>
            </a:r>
          </a:p>
          <a:p>
            <a:pPr algn="just" fontAlgn="auto">
              <a:spcBef>
                <a:spcPts val="0"/>
              </a:spcBef>
              <a:spcAft>
                <a:spcPts val="0"/>
              </a:spcAft>
              <a:defRPr/>
            </a:pPr>
            <a:r>
              <a:rPr lang="fr-BE" dirty="0"/>
              <a:t>Ces profils regroupent des patients susceptibles d’être en perte d’autonomie. Le gestion de cas de faible intensité ou de haute intensité est recommandé.</a:t>
            </a:r>
          </a:p>
          <a:p>
            <a:pPr algn="just" fontAlgn="auto">
              <a:spcBef>
                <a:spcPts val="0"/>
              </a:spcBef>
              <a:spcAft>
                <a:spcPts val="0"/>
              </a:spcAft>
              <a:defRPr/>
            </a:pPr>
            <a:endParaRPr lang="fr-BE" dirty="0"/>
          </a:p>
          <a:p>
            <a:pPr algn="just" fontAlgn="auto">
              <a:spcBef>
                <a:spcPts val="0"/>
              </a:spcBef>
              <a:spcAft>
                <a:spcPts val="0"/>
              </a:spcAft>
              <a:defRPr/>
            </a:pPr>
            <a:endParaRPr lang="fr-BE" dirty="0"/>
          </a:p>
          <a:p>
            <a:pPr algn="just" fontAlgn="auto">
              <a:spcBef>
                <a:spcPts val="0"/>
              </a:spcBef>
              <a:spcAft>
                <a:spcPts val="0"/>
              </a:spcAft>
              <a:defRPr/>
            </a:pPr>
            <a:endParaRPr lang="fr-BE" dirty="0"/>
          </a:p>
        </p:txBody>
      </p:sp>
      <p:sp>
        <p:nvSpPr>
          <p:cNvPr id="25604" name="Espace réservé du numéro de diapositive 3">
            <a:extLst>
              <a:ext uri="{FF2B5EF4-FFF2-40B4-BE49-F238E27FC236}">
                <a16:creationId xmlns:a16="http://schemas.microsoft.com/office/drawing/2014/main" id="{B2261589-BB3E-484A-8BD5-0B5D0BF244A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890A3E4D-94B6-4E87-8ABE-DB22F85F50E5}" type="slidenum">
              <a:rPr lang="en-US" altLang="fr-FR" sz="1200"/>
              <a:pPr/>
              <a:t>14</a:t>
            </a:fld>
            <a:endParaRPr lang="en-US" altLang="fr-FR"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a:extLst>
              <a:ext uri="{FF2B5EF4-FFF2-40B4-BE49-F238E27FC236}">
                <a16:creationId xmlns:a16="http://schemas.microsoft.com/office/drawing/2014/main" id="{CEDBCB4E-E286-455D-9D42-E8516208CAD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a:extLst>
              <a:ext uri="{FF2B5EF4-FFF2-40B4-BE49-F238E27FC236}">
                <a16:creationId xmlns:a16="http://schemas.microsoft.com/office/drawing/2014/main" id="{0EFAED92-AAFE-43B7-A282-CA126EC66AD9}"/>
              </a:ext>
            </a:extLst>
          </p:cNvPr>
          <p:cNvSpPr>
            <a:spLocks noGrp="1"/>
          </p:cNvSpPr>
          <p:nvPr>
            <p:ph type="body" idx="1"/>
          </p:nvPr>
        </p:nvSpPr>
        <p:spPr>
          <a:xfrm>
            <a:off x="441325" y="4924425"/>
            <a:ext cx="6216650" cy="4797425"/>
          </a:xfrm>
        </p:spPr>
        <p:txBody>
          <a:bodyPr/>
          <a:lstStyle/>
          <a:p>
            <a:pPr algn="just" fontAlgn="auto">
              <a:spcBef>
                <a:spcPts val="0"/>
              </a:spcBef>
              <a:spcAft>
                <a:spcPts val="0"/>
              </a:spcAft>
              <a:defRPr/>
            </a:pPr>
            <a:r>
              <a:rPr lang="fr-BE" dirty="0"/>
              <a:t>Les résultats repris dans le tableau sont les résultats des interventions recommandées pour chacun des profils. </a:t>
            </a:r>
          </a:p>
          <a:p>
            <a:pPr marL="177691" indent="-177691" algn="just" fontAlgn="auto">
              <a:spcBef>
                <a:spcPts val="0"/>
              </a:spcBef>
              <a:spcAft>
                <a:spcPts val="0"/>
              </a:spcAft>
              <a:buFont typeface="Arial" panose="020B0604020202020204" pitchFamily="34" charset="0"/>
              <a:buChar char="•"/>
              <a:defRPr/>
            </a:pPr>
            <a:r>
              <a:rPr lang="fr-BE" dirty="0"/>
              <a:t>De manière générale, nous pouvons observer que pour un coût total moyen pour l’ensemble des acteurs (y inclus le coût de l’intervention) identique ou significativement diminué, les conséquences sur les résultats cliniques, sur l’utilisation de services de faible valeur ajoutée (recours aux urgences) et la couverture de besoins non-couverts en soins infirmier sont positives. </a:t>
            </a:r>
          </a:p>
          <a:p>
            <a:pPr marL="177691" indent="-177691" algn="just" fontAlgn="auto">
              <a:spcBef>
                <a:spcPts val="0"/>
              </a:spcBef>
              <a:spcAft>
                <a:spcPts val="0"/>
              </a:spcAft>
              <a:buFont typeface="Arial" panose="020B0604020202020204" pitchFamily="34" charset="0"/>
              <a:buChar char="•"/>
              <a:defRPr/>
            </a:pPr>
            <a:r>
              <a:rPr lang="fr-BE" dirty="0"/>
              <a:t>Le gestion de cas de haute intensité pour le profil 3 (fonctionnel) est plus coûteux lorsqu’on regarde le coût pour l’ensemble des acteurs. Comme expliqué dans la dia précédente, ce type d’interventions devrait être peu utilisé pour ce profil de population. </a:t>
            </a:r>
          </a:p>
          <a:p>
            <a:pPr marL="177691" indent="-177691" algn="just" fontAlgn="auto">
              <a:spcBef>
                <a:spcPts val="0"/>
              </a:spcBef>
              <a:spcAft>
                <a:spcPts val="0"/>
              </a:spcAft>
              <a:buFont typeface="Arial" panose="020B0604020202020204" pitchFamily="34" charset="0"/>
              <a:buChar char="•"/>
              <a:defRPr/>
            </a:pPr>
            <a:r>
              <a:rPr lang="fr-BE" dirty="0"/>
              <a:t>Le risque d’institutionnalisation est augmenté pour certains profils mais malgré cela le coût total pour l’ensemble des acteurs restent inférieur. L’institutionnalisation pourrait pour les patients combinant des problèmes fonctionnels et cognitifs être une solution souhaitable. Le gestion de cas a aussi comme mission de préparer ces patients à l’institutionnalisation. </a:t>
            </a:r>
          </a:p>
          <a:p>
            <a:pPr marL="177691" indent="-177691" algn="just" fontAlgn="auto">
              <a:spcBef>
                <a:spcPts val="0"/>
              </a:spcBef>
              <a:spcAft>
                <a:spcPts val="0"/>
              </a:spcAft>
              <a:buFont typeface="Arial" panose="020B0604020202020204" pitchFamily="34" charset="0"/>
              <a:buChar char="•"/>
              <a:defRPr/>
            </a:pPr>
            <a:r>
              <a:rPr lang="fr-BE" dirty="0"/>
              <a:t>A noter que les patients présentant des troubles du comportement dans le profil 5 ont des scores moins élevés sur les échelles AIVQ, AVQ et CPS que les patients du profil 4 (les numéros de profils ne représentent pas des niveaux de dépendance). De plus, les troubles du comportement sont pour certains patients temporaires. En effet, lors de la deuxième évaluation BelRAI, 27% de ce groupe se retrouve dans le profil de dépendance de 4 (</a:t>
            </a:r>
            <a:r>
              <a:rPr lang="fr-BE" dirty="0" err="1"/>
              <a:t>Fonc</a:t>
            </a:r>
            <a:r>
              <a:rPr lang="fr-BE" dirty="0"/>
              <a:t>, cogn).  </a:t>
            </a:r>
          </a:p>
        </p:txBody>
      </p:sp>
      <p:sp>
        <p:nvSpPr>
          <p:cNvPr id="27652" name="Espace réservé du numéro de diapositive 3">
            <a:extLst>
              <a:ext uri="{FF2B5EF4-FFF2-40B4-BE49-F238E27FC236}">
                <a16:creationId xmlns:a16="http://schemas.microsoft.com/office/drawing/2014/main" id="{AC71E350-2592-4A15-9B69-9E74AF5987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D660390F-CD96-4047-ADFA-5E37C4ADBD54}" type="slidenum">
              <a:rPr lang="en-US" altLang="fr-FR" sz="1200"/>
              <a:pPr/>
              <a:t>15</a:t>
            </a:fld>
            <a:endParaRPr lang="en-US" altLang="fr-F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a:extLst>
              <a:ext uri="{FF2B5EF4-FFF2-40B4-BE49-F238E27FC236}">
                <a16:creationId xmlns:a16="http://schemas.microsoft.com/office/drawing/2014/main" id="{24F95C9C-C81A-4C06-BD4C-56EEC1CF04A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Espace réservé des commentaires 2">
            <a:extLst>
              <a:ext uri="{FF2B5EF4-FFF2-40B4-BE49-F238E27FC236}">
                <a16:creationId xmlns:a16="http://schemas.microsoft.com/office/drawing/2014/main" id="{BD7F436A-F44E-42E1-AC86-2C37EDFAA42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29700" name="Espace réservé du numéro de diapositive 3">
            <a:extLst>
              <a:ext uri="{FF2B5EF4-FFF2-40B4-BE49-F238E27FC236}">
                <a16:creationId xmlns:a16="http://schemas.microsoft.com/office/drawing/2014/main" id="{D27719A5-6B00-4EA4-A03A-715A0F81693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711AAE73-DFEE-44B9-9E9B-162BA3A9B533}" type="slidenum">
              <a:rPr lang="en-US" altLang="fr-FR" sz="1200"/>
              <a:pPr/>
              <a:t>16</a:t>
            </a:fld>
            <a:endParaRPr lang="en-US" altLang="fr-F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a:extLst>
              <a:ext uri="{FF2B5EF4-FFF2-40B4-BE49-F238E27FC236}">
                <a16:creationId xmlns:a16="http://schemas.microsoft.com/office/drawing/2014/main" id="{96DEED58-0E94-4010-B51C-8B80CD67F6E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Espace réservé des commentaires 2">
            <a:extLst>
              <a:ext uri="{FF2B5EF4-FFF2-40B4-BE49-F238E27FC236}">
                <a16:creationId xmlns:a16="http://schemas.microsoft.com/office/drawing/2014/main" id="{E4E69579-210A-410A-9440-EE833B1EBBC6}"/>
              </a:ext>
            </a:extLst>
          </p:cNvPr>
          <p:cNvSpPr>
            <a:spLocks noGrp="1"/>
          </p:cNvSpPr>
          <p:nvPr>
            <p:ph type="body" idx="1"/>
          </p:nvPr>
        </p:nvSpPr>
        <p:spPr/>
        <p:txBody>
          <a:bodyPr/>
          <a:lstStyle/>
          <a:p>
            <a:pPr fontAlgn="auto">
              <a:spcBef>
                <a:spcPts val="0"/>
              </a:spcBef>
              <a:spcAft>
                <a:spcPts val="0"/>
              </a:spcAft>
              <a:defRPr/>
            </a:pPr>
            <a:r>
              <a:rPr lang="fr-BE" dirty="0"/>
              <a:t>Il n’y a pas de différence observée entre le groupe contrôle et le groupe intervention pour le coût total pour l’ensemble des acteurs (y inclus le coût de l’intervention qui est en moyenne de 178€ par mois et par bénéficiaires). A coûts équivalents, des résultats positifs sont observés:</a:t>
            </a:r>
          </a:p>
          <a:p>
            <a:pPr marL="177691" indent="-177691" fontAlgn="auto">
              <a:spcBef>
                <a:spcPts val="0"/>
              </a:spcBef>
              <a:spcAft>
                <a:spcPts val="0"/>
              </a:spcAft>
              <a:buFontTx/>
              <a:buChar char="-"/>
              <a:defRPr/>
            </a:pPr>
            <a:r>
              <a:rPr lang="fr-BE" dirty="0"/>
              <a:t>résultats cliniques </a:t>
            </a:r>
          </a:p>
          <a:p>
            <a:pPr marL="177691" indent="-177691" fontAlgn="auto">
              <a:spcBef>
                <a:spcPts val="0"/>
              </a:spcBef>
              <a:spcAft>
                <a:spcPts val="0"/>
              </a:spcAft>
              <a:buFontTx/>
              <a:buChar char="-"/>
              <a:defRPr/>
            </a:pPr>
            <a:r>
              <a:rPr lang="fr-BE" dirty="0"/>
              <a:t>couverture des besoins non-couverts en soins infirmiers</a:t>
            </a:r>
          </a:p>
        </p:txBody>
      </p:sp>
      <p:sp>
        <p:nvSpPr>
          <p:cNvPr id="31748" name="Espace réservé du numéro de diapositive 3">
            <a:extLst>
              <a:ext uri="{FF2B5EF4-FFF2-40B4-BE49-F238E27FC236}">
                <a16:creationId xmlns:a16="http://schemas.microsoft.com/office/drawing/2014/main" id="{A277A4A2-D969-4430-8146-67405B7CC86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CD8B0F52-970F-46BE-AC9D-B650142CFBB7}" type="slidenum">
              <a:rPr lang="en-US" altLang="fr-FR" sz="1200"/>
              <a:pPr/>
              <a:t>17</a:t>
            </a:fld>
            <a:endParaRPr lang="en-US" altLang="fr-FR"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a:extLst>
              <a:ext uri="{FF2B5EF4-FFF2-40B4-BE49-F238E27FC236}">
                <a16:creationId xmlns:a16="http://schemas.microsoft.com/office/drawing/2014/main" id="{1DB77A92-2074-4BE2-B95C-4B4AC99E7E5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Espace réservé des commentaires 2">
            <a:extLst>
              <a:ext uri="{FF2B5EF4-FFF2-40B4-BE49-F238E27FC236}">
                <a16:creationId xmlns:a16="http://schemas.microsoft.com/office/drawing/2014/main" id="{2826DB52-5FFA-40A0-8402-3E8BC16146D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33796" name="Espace réservé du numéro de diapositive 3">
            <a:extLst>
              <a:ext uri="{FF2B5EF4-FFF2-40B4-BE49-F238E27FC236}">
                <a16:creationId xmlns:a16="http://schemas.microsoft.com/office/drawing/2014/main" id="{63C4F2A6-EAA9-4769-AD38-B121F343852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8C12EAFB-A7B2-4F15-86E9-02914D8BABD5}" type="slidenum">
              <a:rPr lang="en-US" altLang="fr-FR" sz="1200"/>
              <a:pPr/>
              <a:t>18</a:t>
            </a:fld>
            <a:endParaRPr lang="en-US" altLang="fr-F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a:extLst>
              <a:ext uri="{FF2B5EF4-FFF2-40B4-BE49-F238E27FC236}">
                <a16:creationId xmlns:a16="http://schemas.microsoft.com/office/drawing/2014/main" id="{AD939156-2922-4C73-8F51-CC1B95CF4B0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Espace réservé des commentaires 2">
            <a:extLst>
              <a:ext uri="{FF2B5EF4-FFF2-40B4-BE49-F238E27FC236}">
                <a16:creationId xmlns:a16="http://schemas.microsoft.com/office/drawing/2014/main" id="{3EA5991B-828E-46E4-A55D-21DAA3BA9CD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defTabSz="946150">
              <a:spcBef>
                <a:spcPct val="0"/>
              </a:spcBef>
            </a:pPr>
            <a:r>
              <a:rPr lang="fr-BE" altLang="fr-FR"/>
              <a:t>De manière générale, nous pouvons observer que pour un coût total pour l’ensemble des acteurs (y inclus le coût de l’intervention qui est en moyenne de 57€ par mois et par bénéficiaires) identique ou significativement diminué, les conséquences sur les résultats cliniques, sur l’utilisation de services de faible valeur ajoutée (recours aux urgences) et la couverture de besoins non-couverts en soins infirmier sont positives. </a:t>
            </a:r>
          </a:p>
          <a:p>
            <a:pPr defTabSz="946150">
              <a:spcBef>
                <a:spcPct val="0"/>
              </a:spcBef>
            </a:pPr>
            <a:endParaRPr lang="en-US" altLang="fr-FR"/>
          </a:p>
        </p:txBody>
      </p:sp>
      <p:sp>
        <p:nvSpPr>
          <p:cNvPr id="35844" name="Espace réservé du numéro de diapositive 3">
            <a:extLst>
              <a:ext uri="{FF2B5EF4-FFF2-40B4-BE49-F238E27FC236}">
                <a16:creationId xmlns:a16="http://schemas.microsoft.com/office/drawing/2014/main" id="{94CAD8F5-63C0-4D46-9E88-D63109875F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D555FDBA-E53B-4331-890B-03DC3214F79D}" type="slidenum">
              <a:rPr lang="en-US" altLang="fr-FR" sz="1200"/>
              <a:pPr/>
              <a:t>19</a:t>
            </a:fld>
            <a:endParaRPr lang="en-US" altLang="fr-FR"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a:extLst>
              <a:ext uri="{FF2B5EF4-FFF2-40B4-BE49-F238E27FC236}">
                <a16:creationId xmlns:a16="http://schemas.microsoft.com/office/drawing/2014/main" id="{F04EE620-F95E-4162-B01C-ED381839A87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a:extLst>
              <a:ext uri="{FF2B5EF4-FFF2-40B4-BE49-F238E27FC236}">
                <a16:creationId xmlns:a16="http://schemas.microsoft.com/office/drawing/2014/main" id="{89DA8F0C-73F5-450C-87C3-AC047EEC694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37892" name="Espace réservé du numéro de diapositive 3">
            <a:extLst>
              <a:ext uri="{FF2B5EF4-FFF2-40B4-BE49-F238E27FC236}">
                <a16:creationId xmlns:a16="http://schemas.microsoft.com/office/drawing/2014/main" id="{BE5FD70C-CC9D-4120-A9D0-B0BC08922A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5991EBB3-51A2-4687-BAA7-EA4CB99F9E60}" type="slidenum">
              <a:rPr lang="en-US" altLang="fr-FR" sz="1200"/>
              <a:pPr/>
              <a:t>20</a:t>
            </a:fld>
            <a:endParaRPr lang="en-US" altLang="fr-F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a:extLst>
              <a:ext uri="{FF2B5EF4-FFF2-40B4-BE49-F238E27FC236}">
                <a16:creationId xmlns:a16="http://schemas.microsoft.com/office/drawing/2014/main" id="{61A012F0-227E-44B6-BD5C-6FBCBBF0D64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Espace réservé des commentaires 2">
            <a:extLst>
              <a:ext uri="{FF2B5EF4-FFF2-40B4-BE49-F238E27FC236}">
                <a16:creationId xmlns:a16="http://schemas.microsoft.com/office/drawing/2014/main" id="{6F248030-2BF8-419F-8CC1-F5FBA5A8D06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39940" name="Espace réservé du numéro de diapositive 3">
            <a:extLst>
              <a:ext uri="{FF2B5EF4-FFF2-40B4-BE49-F238E27FC236}">
                <a16:creationId xmlns:a16="http://schemas.microsoft.com/office/drawing/2014/main" id="{72D56CAE-DDDA-4E80-A5CA-04D28A634DD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99909872-0986-4F3C-8835-B38262B51551}" type="slidenum">
              <a:rPr lang="en-US" altLang="fr-FR" sz="1200"/>
              <a:pPr/>
              <a:t>21</a:t>
            </a:fld>
            <a:endParaRPr lang="en-US" altLang="fr-F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a:extLst>
              <a:ext uri="{FF2B5EF4-FFF2-40B4-BE49-F238E27FC236}">
                <a16:creationId xmlns:a16="http://schemas.microsoft.com/office/drawing/2014/main" id="{725B681F-E868-41F8-9088-9A67B9B189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ce réservé des notes 2">
            <a:extLst>
              <a:ext uri="{FF2B5EF4-FFF2-40B4-BE49-F238E27FC236}">
                <a16:creationId xmlns:a16="http://schemas.microsoft.com/office/drawing/2014/main" id="{20F9ACF8-37B0-45F3-BF24-8A944334939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BE" altLang="fr-FR"/>
          </a:p>
        </p:txBody>
      </p:sp>
      <p:sp>
        <p:nvSpPr>
          <p:cNvPr id="45060" name="Espace réservé du numéro de diapositive 3">
            <a:extLst>
              <a:ext uri="{FF2B5EF4-FFF2-40B4-BE49-F238E27FC236}">
                <a16:creationId xmlns:a16="http://schemas.microsoft.com/office/drawing/2014/main" id="{DF946EB0-A417-4A03-82EA-62AF2D4D03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3FEEB605-E415-4A83-A88F-944EE71067A2}" type="slidenum">
              <a:rPr lang="fr-BE" altLang="fr-FR" sz="1200"/>
              <a:pPr/>
              <a:t>25</a:t>
            </a:fld>
            <a:endParaRPr lang="fr-BE" altLang="fr-FR"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a:extLst>
              <a:ext uri="{FF2B5EF4-FFF2-40B4-BE49-F238E27FC236}">
                <a16:creationId xmlns:a16="http://schemas.microsoft.com/office/drawing/2014/main" id="{D5FC5A1D-9AB1-458C-98AA-4BCF4C93F7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notes 2">
            <a:extLst>
              <a:ext uri="{FF2B5EF4-FFF2-40B4-BE49-F238E27FC236}">
                <a16:creationId xmlns:a16="http://schemas.microsoft.com/office/drawing/2014/main" id="{8446DEE4-515E-4A50-BA98-EB61DDE19E2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BE" altLang="fr-FR"/>
          </a:p>
        </p:txBody>
      </p:sp>
      <p:sp>
        <p:nvSpPr>
          <p:cNvPr id="47108" name="Espace réservé du numéro de diapositive 3">
            <a:extLst>
              <a:ext uri="{FF2B5EF4-FFF2-40B4-BE49-F238E27FC236}">
                <a16:creationId xmlns:a16="http://schemas.microsoft.com/office/drawing/2014/main" id="{EEFAC973-18AC-4C73-9E09-69DDCE6CBF1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A53DFD6E-B2F9-48B4-8AD1-A696F9FD71E5}" type="slidenum">
              <a:rPr lang="en-US" altLang="fr-FR" sz="1200"/>
              <a:pPr/>
              <a:t>26</a:t>
            </a:fld>
            <a:endParaRPr lang="en-US" altLang="fr-FR"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4C47051F-F759-4917-A7B9-67B2B00887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Espace réservé des notes 2">
            <a:extLst>
              <a:ext uri="{FF2B5EF4-FFF2-40B4-BE49-F238E27FC236}">
                <a16:creationId xmlns:a16="http://schemas.microsoft.com/office/drawing/2014/main" id="{4342015F-B305-4F56-B4A2-8674E5C2795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fr-FR">
                <a:solidFill>
                  <a:schemeClr val="bg2"/>
                </a:solidFill>
              </a:rPr>
              <a:t>Evaluation of projects by a consortium of 4 universities</a:t>
            </a:r>
          </a:p>
          <a:p>
            <a:pPr lvl="1">
              <a:spcBef>
                <a:spcPct val="0"/>
              </a:spcBef>
            </a:pPr>
            <a:r>
              <a:rPr lang="en-GB" altLang="fr-FR">
                <a:solidFill>
                  <a:schemeClr val="bg2"/>
                </a:solidFill>
              </a:rPr>
              <a:t>Projects whose interventions have a positive effect* will be financed structurally</a:t>
            </a:r>
          </a:p>
          <a:p>
            <a:pPr>
              <a:spcBef>
                <a:spcPct val="0"/>
              </a:spcBef>
            </a:pPr>
            <a:r>
              <a:rPr lang="en-GB" altLang="fr-FR">
                <a:solidFill>
                  <a:schemeClr val="bg2"/>
                </a:solidFill>
              </a:rPr>
              <a:t>*</a:t>
            </a:r>
            <a:endParaRPr lang="fr-BE" altLang="fr-FR"/>
          </a:p>
        </p:txBody>
      </p:sp>
      <p:sp>
        <p:nvSpPr>
          <p:cNvPr id="9220" name="Espace réservé du numéro de diapositive 3">
            <a:extLst>
              <a:ext uri="{FF2B5EF4-FFF2-40B4-BE49-F238E27FC236}">
                <a16:creationId xmlns:a16="http://schemas.microsoft.com/office/drawing/2014/main" id="{CE538109-6FD8-4C70-8286-DE37DF22172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1CDBAEB6-324C-4E02-BF67-5672B0511ABE}" type="slidenum">
              <a:rPr lang="fr-BE" altLang="fr-FR" sz="1200"/>
              <a:pPr/>
              <a:t>6</a:t>
            </a:fld>
            <a:endParaRPr lang="fr-BE" altLang="fr-FR"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a:extLst>
              <a:ext uri="{FF2B5EF4-FFF2-40B4-BE49-F238E27FC236}">
                <a16:creationId xmlns:a16="http://schemas.microsoft.com/office/drawing/2014/main" id="{3312CA40-4FDC-44CE-8539-CA1431A826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Espace réservé des notes 2">
            <a:extLst>
              <a:ext uri="{FF2B5EF4-FFF2-40B4-BE49-F238E27FC236}">
                <a16:creationId xmlns:a16="http://schemas.microsoft.com/office/drawing/2014/main" id="{988D65E3-8B5D-4B02-9C9A-2205815A236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fr-BE" altLang="fr-FR"/>
          </a:p>
        </p:txBody>
      </p:sp>
      <p:sp>
        <p:nvSpPr>
          <p:cNvPr id="11268" name="Espace réservé du numéro de diapositive 3">
            <a:extLst>
              <a:ext uri="{FF2B5EF4-FFF2-40B4-BE49-F238E27FC236}">
                <a16:creationId xmlns:a16="http://schemas.microsoft.com/office/drawing/2014/main" id="{555D6DF8-9527-4401-B6F7-329BFBCF78B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6D3BE7BF-845E-4C26-B07F-D6D8303BC41A}" type="slidenum">
              <a:rPr lang="fr-BE" altLang="fr-FR" sz="1200"/>
              <a:pPr/>
              <a:t>7</a:t>
            </a:fld>
            <a:endParaRPr lang="fr-BE" altLang="fr-F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a:extLst>
              <a:ext uri="{FF2B5EF4-FFF2-40B4-BE49-F238E27FC236}">
                <a16:creationId xmlns:a16="http://schemas.microsoft.com/office/drawing/2014/main" id="{5762571C-76FF-4284-8DCB-893FF5659F7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a:extLst>
              <a:ext uri="{FF2B5EF4-FFF2-40B4-BE49-F238E27FC236}">
                <a16:creationId xmlns:a16="http://schemas.microsoft.com/office/drawing/2014/main" id="{C44FFDAC-5E93-49DE-AE05-F3FDAB4FDC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13316" name="Espace réservé du numéro de diapositive 3">
            <a:extLst>
              <a:ext uri="{FF2B5EF4-FFF2-40B4-BE49-F238E27FC236}">
                <a16:creationId xmlns:a16="http://schemas.microsoft.com/office/drawing/2014/main" id="{B780B92A-91E8-46C6-AB08-5A2041DDACC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644B255C-3A34-40E5-9AC5-9028C27869B4}" type="slidenum">
              <a:rPr lang="en-US" altLang="fr-FR" sz="1200"/>
              <a:pPr/>
              <a:t>8</a:t>
            </a:fld>
            <a:endParaRPr lang="en-US" altLang="fr-FR"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a:extLst>
              <a:ext uri="{FF2B5EF4-FFF2-40B4-BE49-F238E27FC236}">
                <a16:creationId xmlns:a16="http://schemas.microsoft.com/office/drawing/2014/main" id="{F9661EA8-752C-43D3-9736-E3A8CA3F609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Espace réservé des commentaires 2">
            <a:extLst>
              <a:ext uri="{FF2B5EF4-FFF2-40B4-BE49-F238E27FC236}">
                <a16:creationId xmlns:a16="http://schemas.microsoft.com/office/drawing/2014/main" id="{48FDA0D7-CF73-4F55-BBFF-F651A2A9DAE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15364" name="Espace réservé du numéro de diapositive 3">
            <a:extLst>
              <a:ext uri="{FF2B5EF4-FFF2-40B4-BE49-F238E27FC236}">
                <a16:creationId xmlns:a16="http://schemas.microsoft.com/office/drawing/2014/main" id="{2894A491-BBD9-4934-9725-5B1C5B3355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FC9308BF-67EA-495A-B2FF-BCF2842BB322}" type="slidenum">
              <a:rPr lang="en-US" altLang="fr-FR" sz="1200"/>
              <a:pPr/>
              <a:t>9</a:t>
            </a:fld>
            <a:endParaRPr lang="en-US" altLang="fr-FR"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a:extLst>
              <a:ext uri="{FF2B5EF4-FFF2-40B4-BE49-F238E27FC236}">
                <a16:creationId xmlns:a16="http://schemas.microsoft.com/office/drawing/2014/main" id="{D0F6564D-0EE1-4595-B25B-4A88A1FFE97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Espace réservé des commentaires 2">
            <a:extLst>
              <a:ext uri="{FF2B5EF4-FFF2-40B4-BE49-F238E27FC236}">
                <a16:creationId xmlns:a16="http://schemas.microsoft.com/office/drawing/2014/main" id="{70640762-935D-40B9-A880-D50BAC55CD9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17412" name="Espace réservé du numéro de diapositive 3">
            <a:extLst>
              <a:ext uri="{FF2B5EF4-FFF2-40B4-BE49-F238E27FC236}">
                <a16:creationId xmlns:a16="http://schemas.microsoft.com/office/drawing/2014/main" id="{54F06D69-397C-4459-B862-AA0160D1269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72E95FF1-8571-4E26-B8ED-89B22E1C6D98}" type="slidenum">
              <a:rPr lang="en-US" altLang="fr-FR" sz="1200"/>
              <a:pPr/>
              <a:t>10</a:t>
            </a:fld>
            <a:endParaRPr lang="en-US" altLang="fr-F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a:extLst>
              <a:ext uri="{FF2B5EF4-FFF2-40B4-BE49-F238E27FC236}">
                <a16:creationId xmlns:a16="http://schemas.microsoft.com/office/drawing/2014/main" id="{81FC6B83-602E-4AFB-A638-A38E31517F4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Espace réservé des commentaires 2">
            <a:extLst>
              <a:ext uri="{FF2B5EF4-FFF2-40B4-BE49-F238E27FC236}">
                <a16:creationId xmlns:a16="http://schemas.microsoft.com/office/drawing/2014/main" id="{4EA87621-E3E2-4136-946A-8CEAE28DAA3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fr-FR"/>
          </a:p>
        </p:txBody>
      </p:sp>
      <p:sp>
        <p:nvSpPr>
          <p:cNvPr id="19460" name="Espace réservé du numéro de diapositive 3">
            <a:extLst>
              <a:ext uri="{FF2B5EF4-FFF2-40B4-BE49-F238E27FC236}">
                <a16:creationId xmlns:a16="http://schemas.microsoft.com/office/drawing/2014/main" id="{4985385D-62A7-4A19-A487-4E54C5CF3F7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BFBC3F44-EA8E-4BE4-BF8F-A0B2CAE473E8}" type="slidenum">
              <a:rPr lang="en-US" altLang="fr-FR" sz="1200"/>
              <a:pPr/>
              <a:t>11</a:t>
            </a:fld>
            <a:endParaRPr lang="en-US" altLang="fr-F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a:extLst>
              <a:ext uri="{FF2B5EF4-FFF2-40B4-BE49-F238E27FC236}">
                <a16:creationId xmlns:a16="http://schemas.microsoft.com/office/drawing/2014/main" id="{74AE3B70-2058-48D2-A4E8-5F838CD0364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Espace réservé des commentaires 2">
            <a:extLst>
              <a:ext uri="{FF2B5EF4-FFF2-40B4-BE49-F238E27FC236}">
                <a16:creationId xmlns:a16="http://schemas.microsoft.com/office/drawing/2014/main" id="{6EDE8649-1AC5-4740-8C5C-9CAFBD40A53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fr-BE" altLang="fr-FR"/>
              <a:t>Besoins futurs de soutien différents:</a:t>
            </a:r>
          </a:p>
          <a:p>
            <a:pPr>
              <a:spcBef>
                <a:spcPct val="0"/>
              </a:spcBef>
            </a:pPr>
            <a:r>
              <a:rPr lang="fr-BE" altLang="fr-FR"/>
              <a:t>Au sein du profil 2, on trouve des patients avec des besoins futurs très différents:</a:t>
            </a:r>
          </a:p>
          <a:p>
            <a:pPr>
              <a:spcBef>
                <a:spcPct val="0"/>
              </a:spcBef>
            </a:pPr>
            <a:r>
              <a:rPr lang="fr-BE" altLang="fr-FR"/>
              <a:t>1. Troubles cognitifs liés à un épisode aigu (ex: anesthésie générale) qui devrait rapidement se résorber.</a:t>
            </a:r>
          </a:p>
          <a:p>
            <a:pPr>
              <a:spcBef>
                <a:spcPct val="0"/>
              </a:spcBef>
            </a:pPr>
            <a:r>
              <a:rPr lang="fr-BE" altLang="fr-FR"/>
              <a:t>2. Troubles cognitifs liés à une maladie neurodégénérative avec un profil de dépendance qui ne fera qu’augmenter.</a:t>
            </a:r>
          </a:p>
          <a:p>
            <a:pPr>
              <a:spcBef>
                <a:spcPct val="0"/>
              </a:spcBef>
            </a:pPr>
            <a:endParaRPr lang="fr-BE" altLang="fr-FR"/>
          </a:p>
          <a:p>
            <a:pPr>
              <a:spcBef>
                <a:spcPct val="0"/>
              </a:spcBef>
            </a:pPr>
            <a:r>
              <a:rPr lang="fr-BE" altLang="fr-FR"/>
              <a:t>Profil de dépendance versus besoins spécifiques de soutien à domicile de longue durée. </a:t>
            </a:r>
          </a:p>
          <a:p>
            <a:pPr>
              <a:spcBef>
                <a:spcPct val="0"/>
              </a:spcBef>
            </a:pPr>
            <a:r>
              <a:rPr lang="fr-BE" altLang="fr-FR"/>
              <a:t>Le profil 5 se distingue du profil 4 par la composante trouble du comportement. Toutefois, ces deux profils incluent des patients avec des troubles fonctionnels et cognitifs significatifs et des besoins de soutien à domicile similaires. Dans la convention, ces deux profils ont été regroupés sous un même groupe. En effet le besoin en case management, soutien psychologique ou ergothérapie est similaire. Nous présenterons toutefois les résultats pour ces deux profils séparément. </a:t>
            </a:r>
          </a:p>
        </p:txBody>
      </p:sp>
      <p:sp>
        <p:nvSpPr>
          <p:cNvPr id="21508" name="Espace réservé du numéro de diapositive 3">
            <a:extLst>
              <a:ext uri="{FF2B5EF4-FFF2-40B4-BE49-F238E27FC236}">
                <a16:creationId xmlns:a16="http://schemas.microsoft.com/office/drawing/2014/main" id="{F70A9BD8-7183-4029-ABBB-AD0363427CB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DFF7C884-4CAD-4310-B02F-058BD9BF19CE}" type="slidenum">
              <a:rPr lang="en-US" altLang="fr-FR" sz="1200"/>
              <a:pPr/>
              <a:t>12</a:t>
            </a:fld>
            <a:endParaRPr lang="en-US" altLang="fr-F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a:extLst>
              <a:ext uri="{FF2B5EF4-FFF2-40B4-BE49-F238E27FC236}">
                <a16:creationId xmlns:a16="http://schemas.microsoft.com/office/drawing/2014/main" id="{C896B10F-316F-45C7-8B7B-C28B53CA1F2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Espace réservé des commentaires 2">
            <a:extLst>
              <a:ext uri="{FF2B5EF4-FFF2-40B4-BE49-F238E27FC236}">
                <a16:creationId xmlns:a16="http://schemas.microsoft.com/office/drawing/2014/main" id="{41DE7C20-B343-4BD9-AC6F-C9DB07952055}"/>
              </a:ext>
            </a:extLst>
          </p:cNvPr>
          <p:cNvSpPr>
            <a:spLocks noGrp="1" noChangeArrowheads="1"/>
          </p:cNvSpPr>
          <p:nvPr>
            <p:ph type="body" idx="1"/>
          </p:nvPr>
        </p:nvSpPr>
        <p:spPr bwMode="auto">
          <a:xfrm>
            <a:off x="441325" y="4924425"/>
            <a:ext cx="6216650" cy="4030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spcBef>
                <a:spcPct val="0"/>
              </a:spcBef>
            </a:pPr>
            <a:r>
              <a:rPr lang="fr-BE" altLang="fr-FR" dirty="0"/>
              <a:t>“Coordination” regroupe les interventions Protocole 3 qui disent faire de la gestion de cas sur papier mais pour lesquels les composantes clés de</a:t>
            </a:r>
            <a:r>
              <a:rPr lang="fr-BE" altLang="fr-FR" baseline="0" dirty="0"/>
              <a:t> la</a:t>
            </a:r>
            <a:r>
              <a:rPr lang="fr-BE" altLang="fr-FR" dirty="0"/>
              <a:t> gestion de cas ne sont pas rencontrées. Ces projets s’apparentent à de la coordination. </a:t>
            </a:r>
          </a:p>
          <a:p>
            <a:pPr algn="just">
              <a:spcBef>
                <a:spcPct val="0"/>
              </a:spcBef>
            </a:pPr>
            <a:endParaRPr lang="fr-BE" altLang="fr-FR" dirty="0"/>
          </a:p>
          <a:p>
            <a:pPr algn="just">
              <a:spcBef>
                <a:spcPct val="0"/>
              </a:spcBef>
            </a:pPr>
            <a:r>
              <a:rPr lang="fr-BE" altLang="fr-FR" dirty="0"/>
              <a:t>Psycho (seul) regroupe les interventions Protocole 3 qui fournissent uniquement un soutien psychologique (sans composante de case management). La combinaison gestion de cas soutien psychologique a également été testée mais le nombre de bénéficiaires n’est pas repris dans le tableau car ils sont déjà inclus dans les catégories de projets de case management.</a:t>
            </a:r>
          </a:p>
          <a:p>
            <a:pPr algn="just">
              <a:spcBef>
                <a:spcPct val="0"/>
              </a:spcBef>
            </a:pPr>
            <a:endParaRPr lang="fr-BE" altLang="fr-FR" dirty="0"/>
          </a:p>
          <a:p>
            <a:pPr algn="just">
              <a:spcBef>
                <a:spcPct val="0"/>
              </a:spcBef>
            </a:pPr>
            <a:r>
              <a:rPr lang="fr-BE" altLang="fr-FR" dirty="0"/>
              <a:t> </a:t>
            </a:r>
          </a:p>
        </p:txBody>
      </p:sp>
      <p:sp>
        <p:nvSpPr>
          <p:cNvPr id="23556" name="Espace réservé du numéro de diapositive 3">
            <a:extLst>
              <a:ext uri="{FF2B5EF4-FFF2-40B4-BE49-F238E27FC236}">
                <a16:creationId xmlns:a16="http://schemas.microsoft.com/office/drawing/2014/main" id="{1FEC172B-23CD-443E-88E3-29DA70B5E89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B717CC12-2152-4060-AB22-3A25E88ABBAA}" type="slidenum">
              <a:rPr lang="en-US" altLang="fr-FR" sz="1200"/>
              <a:pPr/>
              <a:t>13</a:t>
            </a:fld>
            <a:endParaRPr lang="en-US" altLang="fr-F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688" y="2349500"/>
            <a:ext cx="9090025" cy="1620838"/>
          </a:xfrm>
          <a:prstGeom prst="rect">
            <a:avLst/>
          </a:prstGeom>
        </p:spPr>
        <p:txBody>
          <a:bodyPr vert="horz"/>
          <a:lstStyle/>
          <a:p>
            <a:r>
              <a:rPr lang="fr-FR"/>
              <a:t>Cliquez et modifiez le titre</a:t>
            </a:r>
          </a:p>
        </p:txBody>
      </p:sp>
      <p:sp>
        <p:nvSpPr>
          <p:cNvPr id="3" name="Sous-titre 2"/>
          <p:cNvSpPr>
            <a:spLocks noGrp="1"/>
          </p:cNvSpPr>
          <p:nvPr>
            <p:ph type="subTitle" idx="1"/>
          </p:nvPr>
        </p:nvSpPr>
        <p:spPr>
          <a:xfrm>
            <a:off x="1603375" y="4284663"/>
            <a:ext cx="7486650" cy="1931987"/>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Tree>
    <p:extLst>
      <p:ext uri="{BB962C8B-B14F-4D97-AF65-F5344CB8AC3E}">
        <p14:creationId xmlns:p14="http://schemas.microsoft.com/office/powerpoint/2010/main" val="1798934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vert="horz"/>
          <a:lstStyle/>
          <a:p>
            <a:r>
              <a:rPr lang="fr-FR"/>
              <a:t>Cliquez et modifiez le titre</a:t>
            </a:r>
          </a:p>
        </p:txBody>
      </p:sp>
      <p:sp>
        <p:nvSpPr>
          <p:cNvPr id="3" name="Espace réservé du texte vertical 2"/>
          <p:cNvSpPr>
            <a:spLocks noGrp="1"/>
          </p:cNvSpPr>
          <p:nvPr>
            <p:ph type="body" orient="vert" idx="1"/>
          </p:nvPr>
        </p:nvSpPr>
        <p:spPr>
          <a:xfrm>
            <a:off x="534988" y="1763713"/>
            <a:ext cx="9623425" cy="4991100"/>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267756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3350" y="303213"/>
            <a:ext cx="2405063" cy="6451600"/>
          </a:xfrm>
          <a:prstGeom prst="rect">
            <a:avLst/>
          </a:prstGeo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534988" y="303213"/>
            <a:ext cx="7065962" cy="6451600"/>
          </a:xfrm>
          <a:prstGeom prst="rect">
            <a:avLst/>
          </a:prstGeo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8771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063566"/>
      </p:ext>
    </p:extLst>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vert="horz"/>
          <a:lstStyle/>
          <a:p>
            <a:r>
              <a:rPr lang="fr-FR"/>
              <a:t>Cliquez et modifiez le titre</a:t>
            </a:r>
          </a:p>
        </p:txBody>
      </p:sp>
      <p:sp>
        <p:nvSpPr>
          <p:cNvPr id="3" name="Espace réservé du contenu 2"/>
          <p:cNvSpPr>
            <a:spLocks noGrp="1"/>
          </p:cNvSpPr>
          <p:nvPr>
            <p:ph idx="1"/>
          </p:nvPr>
        </p:nvSpPr>
        <p:spPr>
          <a:xfrm>
            <a:off x="534988" y="1763713"/>
            <a:ext cx="9623425" cy="4991100"/>
          </a:xfrm>
          <a:prstGeom prst="rect">
            <a:avLst/>
          </a:prstGeom>
        </p:spPr>
        <p:txBody>
          <a:bodyPr vert="horz"/>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301286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90025" cy="1501775"/>
          </a:xfrm>
          <a:prstGeom prst="rect">
            <a:avLst/>
          </a:prstGeom>
        </p:spPr>
        <p:txBody>
          <a:bodyPr vert="horz"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844550" y="3205163"/>
            <a:ext cx="9090025" cy="16541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Tree>
    <p:extLst>
      <p:ext uri="{BB962C8B-B14F-4D97-AF65-F5344CB8AC3E}">
        <p14:creationId xmlns:p14="http://schemas.microsoft.com/office/powerpoint/2010/main" val="245892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vert="horz"/>
          <a:lstStyle/>
          <a:p>
            <a:r>
              <a:rPr lang="fr-FR"/>
              <a:t>Cliquez et modifiez le titre</a:t>
            </a:r>
          </a:p>
        </p:txBody>
      </p:sp>
      <p:sp>
        <p:nvSpPr>
          <p:cNvPr id="3" name="Espace réservé du contenu 2"/>
          <p:cNvSpPr>
            <a:spLocks noGrp="1"/>
          </p:cNvSpPr>
          <p:nvPr>
            <p:ph sz="half" idx="1"/>
          </p:nvPr>
        </p:nvSpPr>
        <p:spPr>
          <a:xfrm>
            <a:off x="534988" y="1763713"/>
            <a:ext cx="4735512" cy="499110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422900" y="1763713"/>
            <a:ext cx="4735513" cy="499110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458549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vert="horz"/>
          <a:lstStyle>
            <a:lvl1pPr>
              <a:defRPr/>
            </a:lvl1pPr>
          </a:lstStyle>
          <a:p>
            <a:r>
              <a:rPr lang="fr-FR"/>
              <a:t>Cliquez et modifiez le titre</a:t>
            </a:r>
          </a:p>
        </p:txBody>
      </p:sp>
      <p:sp>
        <p:nvSpPr>
          <p:cNvPr id="3" name="Espace réservé du texte 2"/>
          <p:cNvSpPr>
            <a:spLocks noGrp="1"/>
          </p:cNvSpPr>
          <p:nvPr>
            <p:ph type="body" idx="1"/>
          </p:nvPr>
        </p:nvSpPr>
        <p:spPr>
          <a:xfrm>
            <a:off x="534988" y="1692275"/>
            <a:ext cx="4724400" cy="704850"/>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534988" y="2397125"/>
            <a:ext cx="4724400" cy="43576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432425" y="1692275"/>
            <a:ext cx="4725988" cy="704850"/>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432425" y="2397125"/>
            <a:ext cx="4725988" cy="43576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079925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vert="horz"/>
          <a:lstStyle/>
          <a:p>
            <a:r>
              <a:rPr lang="fr-FR"/>
              <a:t>Cliquez et modifiez le titre</a:t>
            </a:r>
          </a:p>
        </p:txBody>
      </p:sp>
    </p:spTree>
    <p:extLst>
      <p:ext uri="{BB962C8B-B14F-4D97-AF65-F5344CB8AC3E}">
        <p14:creationId xmlns:p14="http://schemas.microsoft.com/office/powerpoint/2010/main" val="5330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3673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7900" cy="1281113"/>
          </a:xfrm>
          <a:prstGeom prst="rect">
            <a:avLst/>
          </a:prstGeom>
        </p:spPr>
        <p:txBody>
          <a:bodyPr vert="horz"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4181475" y="301625"/>
            <a:ext cx="5976938" cy="6453188"/>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534988" y="1582738"/>
            <a:ext cx="3517900" cy="51720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597142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2725"/>
            <a:ext cx="6416675" cy="625475"/>
          </a:xfrm>
          <a:prstGeom prst="rect">
            <a:avLst/>
          </a:prstGeom>
        </p:spPr>
        <p:txBody>
          <a:bodyPr vert="horz"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2095500" y="676275"/>
            <a:ext cx="6416675" cy="4535488"/>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2095500" y="5918200"/>
            <a:ext cx="6416675" cy="88741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Tree>
    <p:extLst>
      <p:ext uri="{BB962C8B-B14F-4D97-AF65-F5344CB8AC3E}">
        <p14:creationId xmlns:p14="http://schemas.microsoft.com/office/powerpoint/2010/main" val="1261050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defTabSz="1042988" rtl="0" eaLnBrk="0" fontAlgn="base" hangingPunct="0">
        <a:spcBef>
          <a:spcPct val="0"/>
        </a:spcBef>
        <a:spcAft>
          <a:spcPct val="0"/>
        </a:spcAft>
        <a:defRPr sz="5000">
          <a:solidFill>
            <a:schemeClr val="tx2"/>
          </a:solidFill>
          <a:latin typeface="+mj-lt"/>
          <a:ea typeface="MS PGothic" panose="020B0600070205080204" pitchFamily="34" charset="-128"/>
          <a:cs typeface="+mj-cs"/>
        </a:defRPr>
      </a:lvl1pPr>
      <a:lvl2pPr algn="ctr" defTabSz="1042988" rtl="0" eaLnBrk="0" fontAlgn="base" hangingPunct="0">
        <a:spcBef>
          <a:spcPct val="0"/>
        </a:spcBef>
        <a:spcAft>
          <a:spcPct val="0"/>
        </a:spcAft>
        <a:defRPr sz="5000">
          <a:solidFill>
            <a:schemeClr val="tx2"/>
          </a:solidFill>
          <a:latin typeface="Arial" charset="0"/>
          <a:ea typeface="MS PGothic" panose="020B0600070205080204" pitchFamily="34" charset="-128"/>
          <a:cs typeface="Arial" charset="0"/>
        </a:defRPr>
      </a:lvl2pPr>
      <a:lvl3pPr algn="ctr" defTabSz="1042988" rtl="0" eaLnBrk="0" fontAlgn="base" hangingPunct="0">
        <a:spcBef>
          <a:spcPct val="0"/>
        </a:spcBef>
        <a:spcAft>
          <a:spcPct val="0"/>
        </a:spcAft>
        <a:defRPr sz="5000">
          <a:solidFill>
            <a:schemeClr val="tx2"/>
          </a:solidFill>
          <a:latin typeface="Arial" charset="0"/>
          <a:ea typeface="MS PGothic" panose="020B0600070205080204" pitchFamily="34" charset="-128"/>
          <a:cs typeface="Arial" charset="0"/>
        </a:defRPr>
      </a:lvl3pPr>
      <a:lvl4pPr algn="ctr" defTabSz="1042988" rtl="0" eaLnBrk="0" fontAlgn="base" hangingPunct="0">
        <a:spcBef>
          <a:spcPct val="0"/>
        </a:spcBef>
        <a:spcAft>
          <a:spcPct val="0"/>
        </a:spcAft>
        <a:defRPr sz="5000">
          <a:solidFill>
            <a:schemeClr val="tx2"/>
          </a:solidFill>
          <a:latin typeface="Arial" charset="0"/>
          <a:ea typeface="MS PGothic" panose="020B0600070205080204" pitchFamily="34" charset="-128"/>
          <a:cs typeface="Arial" charset="0"/>
        </a:defRPr>
      </a:lvl4pPr>
      <a:lvl5pPr algn="ctr" defTabSz="1042988" rtl="0" eaLnBrk="0" fontAlgn="base" hangingPunct="0">
        <a:spcBef>
          <a:spcPct val="0"/>
        </a:spcBef>
        <a:spcAft>
          <a:spcPct val="0"/>
        </a:spcAft>
        <a:defRPr sz="5000">
          <a:solidFill>
            <a:schemeClr val="tx2"/>
          </a:solidFill>
          <a:latin typeface="Arial" charset="0"/>
          <a:ea typeface="MS PGothic" panose="020B0600070205080204" pitchFamily="34" charset="-128"/>
          <a:cs typeface="Arial" charset="0"/>
        </a:defRPr>
      </a:lvl5pPr>
      <a:lvl6pPr marL="457200" algn="ctr" defTabSz="1042988" rtl="0" fontAlgn="base">
        <a:spcBef>
          <a:spcPct val="0"/>
        </a:spcBef>
        <a:spcAft>
          <a:spcPct val="0"/>
        </a:spcAft>
        <a:defRPr sz="5000">
          <a:solidFill>
            <a:schemeClr val="tx2"/>
          </a:solidFill>
          <a:latin typeface="Arial" charset="0"/>
          <a:ea typeface="ＭＳ Ｐゴシック" charset="0"/>
          <a:cs typeface="Arial" charset="0"/>
        </a:defRPr>
      </a:lvl6pPr>
      <a:lvl7pPr marL="914400" algn="ctr" defTabSz="1042988" rtl="0" fontAlgn="base">
        <a:spcBef>
          <a:spcPct val="0"/>
        </a:spcBef>
        <a:spcAft>
          <a:spcPct val="0"/>
        </a:spcAft>
        <a:defRPr sz="5000">
          <a:solidFill>
            <a:schemeClr val="tx2"/>
          </a:solidFill>
          <a:latin typeface="Arial" charset="0"/>
          <a:ea typeface="ＭＳ Ｐゴシック" charset="0"/>
          <a:cs typeface="Arial" charset="0"/>
        </a:defRPr>
      </a:lvl7pPr>
      <a:lvl8pPr marL="1371600" algn="ctr" defTabSz="1042988" rtl="0" fontAlgn="base">
        <a:spcBef>
          <a:spcPct val="0"/>
        </a:spcBef>
        <a:spcAft>
          <a:spcPct val="0"/>
        </a:spcAft>
        <a:defRPr sz="5000">
          <a:solidFill>
            <a:schemeClr val="tx2"/>
          </a:solidFill>
          <a:latin typeface="Arial" charset="0"/>
          <a:ea typeface="ＭＳ Ｐゴシック" charset="0"/>
          <a:cs typeface="Arial" charset="0"/>
        </a:defRPr>
      </a:lvl8pPr>
      <a:lvl9pPr marL="1828800" algn="ctr" defTabSz="1042988" rtl="0" fontAlgn="base">
        <a:spcBef>
          <a:spcPct val="0"/>
        </a:spcBef>
        <a:spcAft>
          <a:spcPct val="0"/>
        </a:spcAft>
        <a:defRPr sz="5000">
          <a:solidFill>
            <a:schemeClr val="tx2"/>
          </a:solidFill>
          <a:latin typeface="Arial" charset="0"/>
          <a:ea typeface="ＭＳ Ｐゴシック" charset="0"/>
          <a:cs typeface="Arial" charset="0"/>
        </a:defRPr>
      </a:lvl9pPr>
    </p:titleStyle>
    <p:bodyStyle>
      <a:lvl1pPr marL="390525" indent="-390525" algn="l" defTabSz="1042988" rtl="0" eaLnBrk="0" fontAlgn="base" hangingPunct="0">
        <a:spcBef>
          <a:spcPct val="20000"/>
        </a:spcBef>
        <a:spcAft>
          <a:spcPct val="0"/>
        </a:spcAft>
        <a:buChar char="•"/>
        <a:defRPr sz="3700">
          <a:solidFill>
            <a:schemeClr val="tx1"/>
          </a:solidFill>
          <a:latin typeface="+mn-lt"/>
          <a:ea typeface="MS PGothic" panose="020B0600070205080204" pitchFamily="34" charset="-128"/>
          <a:cs typeface="+mn-cs"/>
        </a:defRPr>
      </a:lvl1pPr>
      <a:lvl2pPr marL="847725" indent="-325438" algn="l" defTabSz="1042988" rtl="0" eaLnBrk="0" fontAlgn="base" hangingPunct="0">
        <a:spcBef>
          <a:spcPct val="20000"/>
        </a:spcBef>
        <a:spcAft>
          <a:spcPct val="0"/>
        </a:spcAft>
        <a:buChar char="–"/>
        <a:defRPr sz="3200">
          <a:solidFill>
            <a:schemeClr val="tx1"/>
          </a:solidFill>
          <a:latin typeface="+mn-lt"/>
          <a:ea typeface="Arial" charset="0"/>
          <a:cs typeface="+mn-cs"/>
        </a:defRPr>
      </a:lvl2pPr>
      <a:lvl3pPr marL="1303338" indent="-260350" algn="l" defTabSz="1042988" rtl="0" eaLnBrk="0" fontAlgn="base" hangingPunct="0">
        <a:spcBef>
          <a:spcPct val="20000"/>
        </a:spcBef>
        <a:spcAft>
          <a:spcPct val="0"/>
        </a:spcAft>
        <a:buChar char="•"/>
        <a:defRPr sz="2700">
          <a:solidFill>
            <a:schemeClr val="tx1"/>
          </a:solidFill>
          <a:latin typeface="+mn-lt"/>
          <a:ea typeface="Arial" charset="0"/>
          <a:cs typeface="+mn-cs"/>
        </a:defRPr>
      </a:lvl3pPr>
      <a:lvl4pPr marL="1825625" indent="-260350" algn="l" defTabSz="1042988" rtl="0" eaLnBrk="0" fontAlgn="base" hangingPunct="0">
        <a:spcBef>
          <a:spcPct val="20000"/>
        </a:spcBef>
        <a:spcAft>
          <a:spcPct val="0"/>
        </a:spcAft>
        <a:buChar char="–"/>
        <a:defRPr sz="2300">
          <a:solidFill>
            <a:schemeClr val="tx1"/>
          </a:solidFill>
          <a:latin typeface="+mn-lt"/>
          <a:ea typeface="Arial" charset="0"/>
          <a:cs typeface="+mn-cs"/>
        </a:defRPr>
      </a:lvl4pPr>
      <a:lvl5pPr marL="2346325" indent="-260350" algn="l" defTabSz="1042988" rtl="0" eaLnBrk="0" fontAlgn="base" hangingPunct="0">
        <a:spcBef>
          <a:spcPct val="20000"/>
        </a:spcBef>
        <a:spcAft>
          <a:spcPct val="0"/>
        </a:spcAft>
        <a:buChar char="»"/>
        <a:defRPr sz="2300">
          <a:solidFill>
            <a:schemeClr val="tx1"/>
          </a:solidFill>
          <a:latin typeface="+mn-lt"/>
          <a:ea typeface="Arial" charset="0"/>
          <a:cs typeface="+mn-cs"/>
        </a:defRPr>
      </a:lvl5pPr>
      <a:lvl6pPr marL="2803525" indent="-260350" algn="l" defTabSz="1042988" rtl="0" fontAlgn="base">
        <a:spcBef>
          <a:spcPct val="20000"/>
        </a:spcBef>
        <a:spcAft>
          <a:spcPct val="0"/>
        </a:spcAft>
        <a:buChar char="»"/>
        <a:defRPr sz="2300">
          <a:solidFill>
            <a:schemeClr val="tx1"/>
          </a:solidFill>
          <a:latin typeface="+mn-lt"/>
          <a:ea typeface="Arial" charset="0"/>
          <a:cs typeface="+mn-cs"/>
        </a:defRPr>
      </a:lvl6pPr>
      <a:lvl7pPr marL="3260725" indent="-260350" algn="l" defTabSz="1042988" rtl="0" fontAlgn="base">
        <a:spcBef>
          <a:spcPct val="20000"/>
        </a:spcBef>
        <a:spcAft>
          <a:spcPct val="0"/>
        </a:spcAft>
        <a:buChar char="»"/>
        <a:defRPr sz="2300">
          <a:solidFill>
            <a:schemeClr val="tx1"/>
          </a:solidFill>
          <a:latin typeface="+mn-lt"/>
          <a:ea typeface="Arial" charset="0"/>
          <a:cs typeface="+mn-cs"/>
        </a:defRPr>
      </a:lvl7pPr>
      <a:lvl8pPr marL="3717925" indent="-260350" algn="l" defTabSz="1042988" rtl="0" fontAlgn="base">
        <a:spcBef>
          <a:spcPct val="20000"/>
        </a:spcBef>
        <a:spcAft>
          <a:spcPct val="0"/>
        </a:spcAft>
        <a:buChar char="»"/>
        <a:defRPr sz="2300">
          <a:solidFill>
            <a:schemeClr val="tx1"/>
          </a:solidFill>
          <a:latin typeface="+mn-lt"/>
          <a:ea typeface="Arial" charset="0"/>
          <a:cs typeface="+mn-cs"/>
        </a:defRPr>
      </a:lvl8pPr>
      <a:lvl9pPr marL="4175125" indent="-260350" algn="l" defTabSz="1042988" rtl="0" fontAlgn="base">
        <a:spcBef>
          <a:spcPct val="20000"/>
        </a:spcBef>
        <a:spcAft>
          <a:spcPct val="0"/>
        </a:spcAft>
        <a:buChar char="»"/>
        <a:defRPr sz="2300">
          <a:solidFill>
            <a:schemeClr val="tx1"/>
          </a:solidFill>
          <a:latin typeface="+mn-lt"/>
          <a:ea typeface="Arial" charset="0"/>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7.jpeg"/></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17.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8" descr="Logo Gefers vide">
            <a:extLst>
              <a:ext uri="{FF2B5EF4-FFF2-40B4-BE49-F238E27FC236}">
                <a16:creationId xmlns:a16="http://schemas.microsoft.com/office/drawing/2014/main" id="{B966757D-39EC-442F-92FA-EA1D6EABDE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063" y="1547813"/>
            <a:ext cx="907415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3">
            <a:extLst>
              <a:ext uri="{FF2B5EF4-FFF2-40B4-BE49-F238E27FC236}">
                <a16:creationId xmlns:a16="http://schemas.microsoft.com/office/drawing/2014/main" id="{EFE73DBB-359B-4C79-BC7F-3A33D5DD4C85}"/>
              </a:ext>
            </a:extLst>
          </p:cNvPr>
          <p:cNvSpPr txBox="1">
            <a:spLocks noChangeArrowheads="1"/>
          </p:cNvSpPr>
          <p:nvPr/>
        </p:nvSpPr>
        <p:spPr bwMode="auto">
          <a:xfrm>
            <a:off x="1744663" y="5256213"/>
            <a:ext cx="73469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42988">
              <a:defRPr sz="2100">
                <a:solidFill>
                  <a:schemeClr val="tx1"/>
                </a:solidFill>
                <a:latin typeface="Trebuchet MS" panose="020B0603020202020204" pitchFamily="34" charset="0"/>
                <a:ea typeface="MS PGothic" panose="020B0600070205080204" pitchFamily="34" charset="-128"/>
              </a:defRPr>
            </a:lvl1pPr>
            <a:lvl2pPr marL="742950" indent="-285750" defTabSz="1042988">
              <a:defRPr sz="2100">
                <a:solidFill>
                  <a:schemeClr val="tx1"/>
                </a:solidFill>
                <a:latin typeface="Trebuchet MS" panose="020B0603020202020204" pitchFamily="34" charset="0"/>
                <a:ea typeface="MS PGothic" panose="020B0600070205080204" pitchFamily="34" charset="-128"/>
              </a:defRPr>
            </a:lvl2pPr>
            <a:lvl3pPr marL="1143000" indent="-228600" defTabSz="1042988">
              <a:defRPr sz="2100">
                <a:solidFill>
                  <a:schemeClr val="tx1"/>
                </a:solidFill>
                <a:latin typeface="Trebuchet MS" panose="020B0603020202020204" pitchFamily="34" charset="0"/>
                <a:ea typeface="MS PGothic" panose="020B0600070205080204" pitchFamily="34" charset="-128"/>
              </a:defRPr>
            </a:lvl3pPr>
            <a:lvl4pPr marL="1600200" indent="-228600" defTabSz="1042988">
              <a:defRPr sz="2100">
                <a:solidFill>
                  <a:schemeClr val="tx1"/>
                </a:solidFill>
                <a:latin typeface="Trebuchet MS" panose="020B0603020202020204" pitchFamily="34" charset="0"/>
                <a:ea typeface="MS PGothic" panose="020B0600070205080204" pitchFamily="34" charset="-128"/>
              </a:defRPr>
            </a:lvl4pPr>
            <a:lvl5pPr marL="2057400" indent="-228600" defTabSz="1042988">
              <a:defRPr sz="2100">
                <a:solidFill>
                  <a:schemeClr val="tx1"/>
                </a:solidFill>
                <a:latin typeface="Trebuchet MS" panose="020B0603020202020204" pitchFamily="34" charset="0"/>
                <a:ea typeface="MS PGothic" panose="020B0600070205080204" pitchFamily="34" charset="-128"/>
              </a:defRPr>
            </a:lvl5pPr>
            <a:lvl6pPr marL="25146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algn="ctr" eaLnBrk="1" hangingPunct="1"/>
            <a:endParaRPr lang="fr-FR" altLang="fr-FR">
              <a:solidFill>
                <a:srgbClr val="4D85C6"/>
              </a:solidFill>
            </a:endParaRPr>
          </a:p>
          <a:p>
            <a:pPr algn="ctr" eaLnBrk="1" hangingPunct="1"/>
            <a:r>
              <a:rPr lang="fr-FR" altLang="fr-FR">
                <a:solidFill>
                  <a:srgbClr val="4D85C6"/>
                </a:solidFill>
              </a:rPr>
              <a:t>Thérèse Van Durme, infirmière spécialisée, Ph.D</a:t>
            </a:r>
          </a:p>
        </p:txBody>
      </p:sp>
      <p:pic>
        <p:nvPicPr>
          <p:cNvPr id="2052" name="Picture 4" descr="entete - neutre">
            <a:extLst>
              <a:ext uri="{FF2B5EF4-FFF2-40B4-BE49-F238E27FC236}">
                <a16:creationId xmlns:a16="http://schemas.microsoft.com/office/drawing/2014/main" id="{EED06D3C-3D00-4DF2-8996-1AD4F06BE5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55" r="3665"/>
          <a:stretch>
            <a:fillRect/>
          </a:stretch>
        </p:blipFill>
        <p:spPr bwMode="auto">
          <a:xfrm>
            <a:off x="0" y="107950"/>
            <a:ext cx="64262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9">
            <a:extLst>
              <a:ext uri="{FF2B5EF4-FFF2-40B4-BE49-F238E27FC236}">
                <a16:creationId xmlns:a16="http://schemas.microsoft.com/office/drawing/2014/main" id="{4B0BDD53-E180-486F-A0B8-BA39D320BDD9}"/>
              </a:ext>
            </a:extLst>
          </p:cNvPr>
          <p:cNvSpPr txBox="1">
            <a:spLocks noChangeArrowheads="1"/>
          </p:cNvSpPr>
          <p:nvPr/>
        </p:nvSpPr>
        <p:spPr bwMode="auto">
          <a:xfrm>
            <a:off x="955675" y="2124075"/>
            <a:ext cx="89281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1042988">
              <a:defRPr sz="2100">
                <a:solidFill>
                  <a:schemeClr val="tx1"/>
                </a:solidFill>
                <a:latin typeface="Trebuchet MS" panose="020B0603020202020204" pitchFamily="34" charset="0"/>
                <a:ea typeface="MS PGothic" panose="020B0600070205080204" pitchFamily="34" charset="-128"/>
              </a:defRPr>
            </a:lvl1pPr>
            <a:lvl2pPr marL="742950" indent="-285750" defTabSz="1042988">
              <a:defRPr sz="2100">
                <a:solidFill>
                  <a:schemeClr val="tx1"/>
                </a:solidFill>
                <a:latin typeface="Trebuchet MS" panose="020B0603020202020204" pitchFamily="34" charset="0"/>
                <a:ea typeface="MS PGothic" panose="020B0600070205080204" pitchFamily="34" charset="-128"/>
              </a:defRPr>
            </a:lvl2pPr>
            <a:lvl3pPr marL="1143000" indent="-228600" defTabSz="1042988">
              <a:defRPr sz="2100">
                <a:solidFill>
                  <a:schemeClr val="tx1"/>
                </a:solidFill>
                <a:latin typeface="Trebuchet MS" panose="020B0603020202020204" pitchFamily="34" charset="0"/>
                <a:ea typeface="MS PGothic" panose="020B0600070205080204" pitchFamily="34" charset="-128"/>
              </a:defRPr>
            </a:lvl3pPr>
            <a:lvl4pPr marL="1600200" indent="-228600" defTabSz="1042988">
              <a:defRPr sz="2100">
                <a:solidFill>
                  <a:schemeClr val="tx1"/>
                </a:solidFill>
                <a:latin typeface="Trebuchet MS" panose="020B0603020202020204" pitchFamily="34" charset="0"/>
                <a:ea typeface="MS PGothic" panose="020B0600070205080204" pitchFamily="34" charset="-128"/>
              </a:defRPr>
            </a:lvl4pPr>
            <a:lvl5pPr marL="2057400" indent="-228600" defTabSz="1042988">
              <a:defRPr sz="2100">
                <a:solidFill>
                  <a:schemeClr val="tx1"/>
                </a:solidFill>
                <a:latin typeface="Trebuchet MS" panose="020B0603020202020204" pitchFamily="34" charset="0"/>
                <a:ea typeface="MS PGothic" panose="020B0600070205080204" pitchFamily="34" charset="-128"/>
              </a:defRPr>
            </a:lvl5pPr>
            <a:lvl6pPr marL="25146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algn="ctr" eaLnBrk="1" hangingPunct="1">
              <a:lnSpc>
                <a:spcPct val="90000"/>
              </a:lnSpc>
              <a:spcBef>
                <a:spcPts val="0"/>
              </a:spcBef>
            </a:pPr>
            <a:r>
              <a:rPr lang="fr-BE" altLang="fr-FR" sz="3200" dirty="0">
                <a:solidFill>
                  <a:schemeClr val="bg1"/>
                </a:solidFill>
              </a:rPr>
              <a:t>Accompagner les personnes âgées fragiles </a:t>
            </a:r>
          </a:p>
          <a:p>
            <a:pPr algn="ctr" eaLnBrk="1" hangingPunct="1">
              <a:lnSpc>
                <a:spcPct val="90000"/>
              </a:lnSpc>
              <a:spcBef>
                <a:spcPts val="0"/>
              </a:spcBef>
            </a:pPr>
            <a:r>
              <a:rPr lang="fr-BE" altLang="fr-FR" sz="3200" dirty="0">
                <a:solidFill>
                  <a:schemeClr val="bg1"/>
                </a:solidFill>
              </a:rPr>
              <a:t>qui souhaitent vivre chez elles </a:t>
            </a:r>
          </a:p>
          <a:p>
            <a:pPr algn="ctr" eaLnBrk="1" hangingPunct="1">
              <a:lnSpc>
                <a:spcPct val="90000"/>
              </a:lnSpc>
              <a:spcBef>
                <a:spcPts val="0"/>
              </a:spcBef>
            </a:pPr>
            <a:r>
              <a:rPr lang="fr-BE" altLang="fr-FR" sz="3200" dirty="0">
                <a:solidFill>
                  <a:schemeClr val="bg1"/>
                </a:solidFill>
              </a:rPr>
              <a:t>- ainsi que leurs aidants proches -</a:t>
            </a:r>
          </a:p>
          <a:p>
            <a:pPr algn="ctr" eaLnBrk="1" hangingPunct="1">
              <a:lnSpc>
                <a:spcPct val="90000"/>
              </a:lnSpc>
              <a:spcBef>
                <a:spcPts val="0"/>
              </a:spcBef>
            </a:pPr>
            <a:r>
              <a:rPr lang="fr-BE" altLang="fr-FR" sz="3200" dirty="0">
                <a:solidFill>
                  <a:schemeClr val="bg1"/>
                </a:solidFill>
              </a:rPr>
              <a:t>par un trio d’intervenants</a:t>
            </a:r>
            <a:endParaRPr lang="fr-FR" altLang="fr-FR" sz="3200" dirty="0">
              <a:solidFill>
                <a:schemeClr val="bg1"/>
              </a:solidFill>
            </a:endParaRPr>
          </a:p>
        </p:txBody>
      </p:sp>
      <p:sp>
        <p:nvSpPr>
          <p:cNvPr id="2054" name="Text Box 10">
            <a:extLst>
              <a:ext uri="{FF2B5EF4-FFF2-40B4-BE49-F238E27FC236}">
                <a16:creationId xmlns:a16="http://schemas.microsoft.com/office/drawing/2014/main" id="{3B5D3F3D-DB11-4D69-A7C8-DEB7C320A402}"/>
              </a:ext>
            </a:extLst>
          </p:cNvPr>
          <p:cNvSpPr txBox="1">
            <a:spLocks noChangeArrowheads="1"/>
          </p:cNvSpPr>
          <p:nvPr/>
        </p:nvSpPr>
        <p:spPr bwMode="auto">
          <a:xfrm>
            <a:off x="5059363" y="6229350"/>
            <a:ext cx="54006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42988">
              <a:defRPr sz="2100">
                <a:solidFill>
                  <a:schemeClr val="tx1"/>
                </a:solidFill>
                <a:latin typeface="Trebuchet MS" panose="020B0603020202020204" pitchFamily="34" charset="0"/>
                <a:ea typeface="MS PGothic" panose="020B0600070205080204" pitchFamily="34" charset="-128"/>
              </a:defRPr>
            </a:lvl1pPr>
            <a:lvl2pPr marL="742950" indent="-285750" defTabSz="1042988">
              <a:defRPr sz="2100">
                <a:solidFill>
                  <a:schemeClr val="tx1"/>
                </a:solidFill>
                <a:latin typeface="Trebuchet MS" panose="020B0603020202020204" pitchFamily="34" charset="0"/>
                <a:ea typeface="MS PGothic" panose="020B0600070205080204" pitchFamily="34" charset="-128"/>
              </a:defRPr>
            </a:lvl2pPr>
            <a:lvl3pPr marL="1143000" indent="-228600" defTabSz="1042988">
              <a:defRPr sz="2100">
                <a:solidFill>
                  <a:schemeClr val="tx1"/>
                </a:solidFill>
                <a:latin typeface="Trebuchet MS" panose="020B0603020202020204" pitchFamily="34" charset="0"/>
                <a:ea typeface="MS PGothic" panose="020B0600070205080204" pitchFamily="34" charset="-128"/>
              </a:defRPr>
            </a:lvl3pPr>
            <a:lvl4pPr marL="1600200" indent="-228600" defTabSz="1042988">
              <a:defRPr sz="2100">
                <a:solidFill>
                  <a:schemeClr val="tx1"/>
                </a:solidFill>
                <a:latin typeface="Trebuchet MS" panose="020B0603020202020204" pitchFamily="34" charset="0"/>
                <a:ea typeface="MS PGothic" panose="020B0600070205080204" pitchFamily="34" charset="-128"/>
              </a:defRPr>
            </a:lvl4pPr>
            <a:lvl5pPr marL="2057400" indent="-228600" defTabSz="1042988">
              <a:defRPr sz="2100">
                <a:solidFill>
                  <a:schemeClr val="tx1"/>
                </a:solidFill>
                <a:latin typeface="Trebuchet MS" panose="020B0603020202020204" pitchFamily="34" charset="0"/>
                <a:ea typeface="MS PGothic" panose="020B0600070205080204" pitchFamily="34" charset="-128"/>
              </a:defRPr>
            </a:lvl5pPr>
            <a:lvl6pPr marL="25146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eaLnBrk="1" hangingPunct="1"/>
            <a:r>
              <a:rPr lang="fr-FR" altLang="fr-FR">
                <a:solidFill>
                  <a:srgbClr val="FFCC00"/>
                </a:solidFill>
              </a:rPr>
              <a:t>Tours, les 09 et 10 novembre 2017</a:t>
            </a:r>
            <a:endParaRPr lang="fr-FR" altLang="fr-FR"/>
          </a:p>
        </p:txBody>
      </p:sp>
      <p:pic>
        <p:nvPicPr>
          <p:cNvPr id="2055" name="Picture 11">
            <a:extLst>
              <a:ext uri="{FF2B5EF4-FFF2-40B4-BE49-F238E27FC236}">
                <a16:creationId xmlns:a16="http://schemas.microsoft.com/office/drawing/2014/main" id="{11349B62-B043-49AD-AB30-4F201F9CBC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77050"/>
            <a:ext cx="106934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Text Box 12">
            <a:extLst>
              <a:ext uri="{FF2B5EF4-FFF2-40B4-BE49-F238E27FC236}">
                <a16:creationId xmlns:a16="http://schemas.microsoft.com/office/drawing/2014/main" id="{C387EDB1-F5F9-4E63-9A85-6B8AF2DF0E60}"/>
              </a:ext>
            </a:extLst>
          </p:cNvPr>
          <p:cNvSpPr txBox="1">
            <a:spLocks noChangeArrowheads="1"/>
          </p:cNvSpPr>
          <p:nvPr/>
        </p:nvSpPr>
        <p:spPr bwMode="auto">
          <a:xfrm>
            <a:off x="6570663" y="180975"/>
            <a:ext cx="3978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42988">
              <a:defRPr sz="2100">
                <a:solidFill>
                  <a:schemeClr val="tx1"/>
                </a:solidFill>
                <a:latin typeface="Trebuchet MS" panose="020B0603020202020204" pitchFamily="34" charset="0"/>
                <a:ea typeface="MS PGothic" panose="020B0600070205080204" pitchFamily="34" charset="-128"/>
              </a:defRPr>
            </a:lvl1pPr>
            <a:lvl2pPr marL="742950" indent="-285750" defTabSz="1042988">
              <a:defRPr sz="2100">
                <a:solidFill>
                  <a:schemeClr val="tx1"/>
                </a:solidFill>
                <a:latin typeface="Trebuchet MS" panose="020B0603020202020204" pitchFamily="34" charset="0"/>
                <a:ea typeface="MS PGothic" panose="020B0600070205080204" pitchFamily="34" charset="-128"/>
              </a:defRPr>
            </a:lvl2pPr>
            <a:lvl3pPr marL="1143000" indent="-228600" defTabSz="1042988">
              <a:defRPr sz="2100">
                <a:solidFill>
                  <a:schemeClr val="tx1"/>
                </a:solidFill>
                <a:latin typeface="Trebuchet MS" panose="020B0603020202020204" pitchFamily="34" charset="0"/>
                <a:ea typeface="MS PGothic" panose="020B0600070205080204" pitchFamily="34" charset="-128"/>
              </a:defRPr>
            </a:lvl3pPr>
            <a:lvl4pPr marL="1600200" indent="-228600" defTabSz="1042988">
              <a:defRPr sz="2100">
                <a:solidFill>
                  <a:schemeClr val="tx1"/>
                </a:solidFill>
                <a:latin typeface="Trebuchet MS" panose="020B0603020202020204" pitchFamily="34" charset="0"/>
                <a:ea typeface="MS PGothic" panose="020B0600070205080204" pitchFamily="34" charset="-128"/>
              </a:defRPr>
            </a:lvl4pPr>
            <a:lvl5pPr marL="2057400" indent="-228600" defTabSz="1042988">
              <a:defRPr sz="2100">
                <a:solidFill>
                  <a:schemeClr val="tx1"/>
                </a:solidFill>
                <a:latin typeface="Trebuchet MS" panose="020B0603020202020204" pitchFamily="34" charset="0"/>
                <a:ea typeface="MS PGothic" panose="020B0600070205080204" pitchFamily="34" charset="-128"/>
              </a:defRPr>
            </a:lvl5pPr>
            <a:lvl6pPr marL="25146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defTabSz="1042988"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algn="ctr" eaLnBrk="1" hangingPunct="1"/>
            <a:r>
              <a:rPr lang="fr-FR" altLang="fr-FR" sz="1600"/>
              <a:t>Institut de Recherche Santé &amp; Société</a:t>
            </a:r>
          </a:p>
        </p:txBody>
      </p:sp>
      <p:pic>
        <p:nvPicPr>
          <p:cNvPr id="2057" name="Image 2">
            <a:extLst>
              <a:ext uri="{FF2B5EF4-FFF2-40B4-BE49-F238E27FC236}">
                <a16:creationId xmlns:a16="http://schemas.microsoft.com/office/drawing/2014/main" id="{58D83A3A-2EC2-4335-9FAF-332F63C11B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67650" y="550863"/>
            <a:ext cx="10572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 coins arrondis 3">
            <a:extLst>
              <a:ext uri="{FF2B5EF4-FFF2-40B4-BE49-F238E27FC236}">
                <a16:creationId xmlns:a16="http://schemas.microsoft.com/office/drawing/2014/main" id="{1ECE168A-0CC2-454C-A6DD-501DE59337E0}"/>
              </a:ext>
            </a:extLst>
          </p:cNvPr>
          <p:cNvSpPr/>
          <p:nvPr/>
        </p:nvSpPr>
        <p:spPr bwMode="auto">
          <a:xfrm>
            <a:off x="2249933" y="4574460"/>
            <a:ext cx="6336407" cy="681276"/>
          </a:xfrm>
          <a:prstGeom prst="roundRect">
            <a:avLst/>
          </a:prstGeom>
          <a:solidFill>
            <a:srgbClr val="4D85C6"/>
          </a:solidFill>
          <a:ln w="9525" cap="flat" cmpd="sng" algn="ctr">
            <a:solidFill>
              <a:schemeClr val="accent1"/>
            </a:solidFill>
            <a:prstDash val="solid"/>
            <a:round/>
            <a:headEnd type="none" w="med" len="med"/>
            <a:tailEnd type="none" w="med" len="med"/>
          </a:ln>
          <a:effectLst/>
          <a:extLst>
            <a:ext uri="{AF507438-7753-43e0-B8FC-AC1667EBCBE1}"/>
          </a:extLst>
        </p:spPr>
        <p:txBody>
          <a:bodyPr/>
          <a:lstStyle/>
          <a:p>
            <a:pPr algn="ctr" eaLnBrk="1" hangingPunct="1">
              <a:defRPr/>
            </a:pPr>
            <a:r>
              <a:rPr lang="fr-FR" altLang="fr-FR" sz="2400" spc="100" dirty="0">
                <a:ln>
                  <a:solidFill>
                    <a:schemeClr val="bg1"/>
                  </a:solidFill>
                </a:ln>
                <a:solidFill>
                  <a:srgbClr val="E8F0F8"/>
                </a:solidFill>
              </a:rPr>
              <a:t>Deux exemples d’approches innovantes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1D90F2ED-C200-44B8-9E10-C7CCD79947A7}"/>
              </a:ext>
            </a:extLst>
          </p:cNvPr>
          <p:cNvSpPr/>
          <p:nvPr/>
        </p:nvSpPr>
        <p:spPr>
          <a:xfrm>
            <a:off x="792163" y="1931988"/>
            <a:ext cx="9307512" cy="2060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BE" sz="1754" dirty="0">
                <a:solidFill>
                  <a:schemeClr val="tx1"/>
                </a:solidFill>
              </a:rPr>
              <a:t>Les bénéficiaires des interventions ont été matchés à un groupe contrôle (N=733) recruté par des services de soins infirmiers à domicile en fonction:</a:t>
            </a:r>
          </a:p>
          <a:p>
            <a:pPr algn="ctr">
              <a:defRPr/>
            </a:pPr>
            <a:endParaRPr lang="fr-BE" sz="1754" dirty="0">
              <a:solidFill>
                <a:schemeClr val="tx1"/>
              </a:solidFill>
            </a:endParaRPr>
          </a:p>
          <a:p>
            <a:pPr marL="250631" indent="-250631">
              <a:buFontTx/>
              <a:buChar char="-"/>
              <a:defRPr/>
            </a:pPr>
            <a:r>
              <a:rPr lang="fr-BE" sz="1754" dirty="0">
                <a:solidFill>
                  <a:schemeClr val="tx1"/>
                </a:solidFill>
              </a:rPr>
              <a:t>Profil de dépendance</a:t>
            </a:r>
          </a:p>
          <a:p>
            <a:pPr marL="250631" indent="-250631">
              <a:buFontTx/>
              <a:buChar char="-"/>
              <a:defRPr/>
            </a:pPr>
            <a:r>
              <a:rPr lang="fr-BE" sz="1754" dirty="0">
                <a:solidFill>
                  <a:schemeClr val="tx1"/>
                </a:solidFill>
              </a:rPr>
              <a:t>Age, sexe</a:t>
            </a:r>
          </a:p>
          <a:p>
            <a:pPr marL="250631" indent="-250631">
              <a:buFontTx/>
              <a:buChar char="-"/>
              <a:defRPr/>
            </a:pPr>
            <a:r>
              <a:rPr lang="fr-BE" sz="1754" dirty="0">
                <a:solidFill>
                  <a:schemeClr val="tx1"/>
                </a:solidFill>
              </a:rPr>
              <a:t>Niveau de présence de l’aidant proche</a:t>
            </a:r>
          </a:p>
          <a:p>
            <a:pPr>
              <a:defRPr/>
            </a:pPr>
            <a:endParaRPr lang="fr-BE" sz="1754" dirty="0">
              <a:solidFill>
                <a:schemeClr val="tx1"/>
              </a:solidFill>
            </a:endParaRPr>
          </a:p>
          <a:p>
            <a:pPr marL="250631" indent="-250631">
              <a:buFontTx/>
              <a:buChar char="-"/>
              <a:defRPr/>
            </a:pPr>
            <a:endParaRPr lang="fr-BE" sz="1754" dirty="0">
              <a:solidFill>
                <a:schemeClr val="tx1"/>
              </a:solidFill>
            </a:endParaRPr>
          </a:p>
          <a:p>
            <a:pPr>
              <a:defRPr/>
            </a:pPr>
            <a:endParaRPr lang="fr-BE" sz="1754" dirty="0">
              <a:solidFill>
                <a:schemeClr val="tx1"/>
              </a:solidFill>
            </a:endParaRPr>
          </a:p>
        </p:txBody>
      </p:sp>
      <p:sp>
        <p:nvSpPr>
          <p:cNvPr id="5" name="Rectangle 4">
            <a:extLst>
              <a:ext uri="{FF2B5EF4-FFF2-40B4-BE49-F238E27FC236}">
                <a16:creationId xmlns:a16="http://schemas.microsoft.com/office/drawing/2014/main" id="{80CFC5C7-8EDB-4D2D-9A71-96B8EC4B854C}"/>
              </a:ext>
            </a:extLst>
          </p:cNvPr>
          <p:cNvSpPr/>
          <p:nvPr/>
        </p:nvSpPr>
        <p:spPr>
          <a:xfrm>
            <a:off x="4710113" y="4373563"/>
            <a:ext cx="1316037" cy="328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733</a:t>
            </a:r>
          </a:p>
        </p:txBody>
      </p:sp>
      <p:sp>
        <p:nvSpPr>
          <p:cNvPr id="6" name="Rectangle 5">
            <a:extLst>
              <a:ext uri="{FF2B5EF4-FFF2-40B4-BE49-F238E27FC236}">
                <a16:creationId xmlns:a16="http://schemas.microsoft.com/office/drawing/2014/main" id="{A17E6664-4A64-48F7-9369-C0A0D8C94DAD}"/>
              </a:ext>
            </a:extLst>
          </p:cNvPr>
          <p:cNvSpPr/>
          <p:nvPr/>
        </p:nvSpPr>
        <p:spPr>
          <a:xfrm>
            <a:off x="4710113" y="5070475"/>
            <a:ext cx="1316037" cy="3302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501</a:t>
            </a:r>
          </a:p>
        </p:txBody>
      </p:sp>
      <p:sp>
        <p:nvSpPr>
          <p:cNvPr id="7" name="Rectangle 6">
            <a:extLst>
              <a:ext uri="{FF2B5EF4-FFF2-40B4-BE49-F238E27FC236}">
                <a16:creationId xmlns:a16="http://schemas.microsoft.com/office/drawing/2014/main" id="{1DF3D86C-7B7C-4160-B9B5-7888981FAE0A}"/>
              </a:ext>
            </a:extLst>
          </p:cNvPr>
          <p:cNvSpPr/>
          <p:nvPr/>
        </p:nvSpPr>
        <p:spPr>
          <a:xfrm>
            <a:off x="4710113" y="5767388"/>
            <a:ext cx="1316037" cy="330200"/>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442</a:t>
            </a:r>
          </a:p>
        </p:txBody>
      </p:sp>
      <p:cxnSp>
        <p:nvCxnSpPr>
          <p:cNvPr id="8" name="Connecteur droit avec flèche 7">
            <a:extLst>
              <a:ext uri="{FF2B5EF4-FFF2-40B4-BE49-F238E27FC236}">
                <a16:creationId xmlns:a16="http://schemas.microsoft.com/office/drawing/2014/main" id="{43F2BFF9-510D-49AE-AF76-A75FB8414626}"/>
              </a:ext>
            </a:extLst>
          </p:cNvPr>
          <p:cNvCxnSpPr/>
          <p:nvPr/>
        </p:nvCxnSpPr>
        <p:spPr>
          <a:xfrm>
            <a:off x="5367338" y="4729163"/>
            <a:ext cx="7937" cy="336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C3DFAFAD-9C64-49F4-A7ED-D3180F97FE58}"/>
              </a:ext>
            </a:extLst>
          </p:cNvPr>
          <p:cNvCxnSpPr/>
          <p:nvPr/>
        </p:nvCxnSpPr>
        <p:spPr>
          <a:xfrm>
            <a:off x="5360988" y="5421313"/>
            <a:ext cx="6350" cy="336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F5EB388E-7863-4F7B-88E2-084D91CD347D}"/>
              </a:ext>
            </a:extLst>
          </p:cNvPr>
          <p:cNvSpPr txBox="1"/>
          <p:nvPr/>
        </p:nvSpPr>
        <p:spPr>
          <a:xfrm>
            <a:off x="6026150" y="4609191"/>
            <a:ext cx="4722812" cy="523220"/>
          </a:xfrm>
          <a:prstGeom prst="rect">
            <a:avLst/>
          </a:prstGeom>
          <a:noFill/>
        </p:spPr>
        <p:txBody>
          <a:bodyPr wrap="square">
            <a:spAutoFit/>
          </a:bodyPr>
          <a:lstStyle/>
          <a:p>
            <a:pPr>
              <a:defRPr/>
            </a:pPr>
            <a:r>
              <a:rPr lang="fr-BE" sz="1400" dirty="0"/>
              <a:t>Moins les patients sans première évaluation BelRAI complète ou sans recul de 6 mois IMA</a:t>
            </a:r>
          </a:p>
        </p:txBody>
      </p:sp>
      <p:sp>
        <p:nvSpPr>
          <p:cNvPr id="11" name="ZoneTexte 10">
            <a:extLst>
              <a:ext uri="{FF2B5EF4-FFF2-40B4-BE49-F238E27FC236}">
                <a16:creationId xmlns:a16="http://schemas.microsoft.com/office/drawing/2014/main" id="{846B4E71-8AA1-4A09-82F2-191ABF119D45}"/>
              </a:ext>
            </a:extLst>
          </p:cNvPr>
          <p:cNvSpPr txBox="1"/>
          <p:nvPr/>
        </p:nvSpPr>
        <p:spPr>
          <a:xfrm>
            <a:off x="6059488" y="5387975"/>
            <a:ext cx="4399780" cy="523220"/>
          </a:xfrm>
          <a:prstGeom prst="rect">
            <a:avLst/>
          </a:prstGeom>
          <a:noFill/>
        </p:spPr>
        <p:txBody>
          <a:bodyPr wrap="square">
            <a:spAutoFit/>
          </a:bodyPr>
          <a:lstStyle/>
          <a:p>
            <a:pPr>
              <a:defRPr/>
            </a:pPr>
            <a:r>
              <a:rPr lang="fr-BE" sz="1400" dirty="0"/>
              <a:t>Moins les patients sans deuxième évaluation BelRAI complète</a:t>
            </a:r>
          </a:p>
        </p:txBody>
      </p:sp>
      <p:sp>
        <p:nvSpPr>
          <p:cNvPr id="12" name="ZoneTexte 11">
            <a:extLst>
              <a:ext uri="{FF2B5EF4-FFF2-40B4-BE49-F238E27FC236}">
                <a16:creationId xmlns:a16="http://schemas.microsoft.com/office/drawing/2014/main" id="{ADB624E7-FB2A-410A-8629-38B2A8A5A7A1}"/>
              </a:ext>
            </a:extLst>
          </p:cNvPr>
          <p:cNvSpPr txBox="1"/>
          <p:nvPr/>
        </p:nvSpPr>
        <p:spPr>
          <a:xfrm>
            <a:off x="6564312" y="5019675"/>
            <a:ext cx="3750940" cy="523220"/>
          </a:xfrm>
          <a:prstGeom prst="rect">
            <a:avLst/>
          </a:prstGeom>
          <a:noFill/>
        </p:spPr>
        <p:txBody>
          <a:bodyPr wrap="square">
            <a:spAutoFit/>
          </a:bodyPr>
          <a:lstStyle/>
          <a:p>
            <a:pPr>
              <a:defRPr/>
            </a:pPr>
            <a:r>
              <a:rPr lang="fr-BE" sz="1400" dirty="0">
                <a:solidFill>
                  <a:schemeClr val="accent6"/>
                </a:solidFill>
              </a:rPr>
              <a:t>Evaluation du risque d’institutionnalisation + décès</a:t>
            </a:r>
          </a:p>
        </p:txBody>
      </p:sp>
      <p:cxnSp>
        <p:nvCxnSpPr>
          <p:cNvPr id="13" name="Connecteur droit avec flèche 12">
            <a:extLst>
              <a:ext uri="{FF2B5EF4-FFF2-40B4-BE49-F238E27FC236}">
                <a16:creationId xmlns:a16="http://schemas.microsoft.com/office/drawing/2014/main" id="{7B18A856-75FF-4D1F-BC2B-FD1584C95AB6}"/>
              </a:ext>
            </a:extLst>
          </p:cNvPr>
          <p:cNvCxnSpPr/>
          <p:nvPr/>
        </p:nvCxnSpPr>
        <p:spPr>
          <a:xfrm flipV="1">
            <a:off x="6045200" y="5232400"/>
            <a:ext cx="438150" cy="3175"/>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6396" name="ZoneTexte 13">
            <a:extLst>
              <a:ext uri="{FF2B5EF4-FFF2-40B4-BE49-F238E27FC236}">
                <a16:creationId xmlns:a16="http://schemas.microsoft.com/office/drawing/2014/main" id="{C2ECFCC2-9262-414B-805A-3B755FCF3BBB}"/>
              </a:ext>
            </a:extLst>
          </p:cNvPr>
          <p:cNvSpPr txBox="1">
            <a:spLocks noChangeArrowheads="1"/>
          </p:cNvSpPr>
          <p:nvPr/>
        </p:nvSpPr>
        <p:spPr bwMode="auto">
          <a:xfrm>
            <a:off x="6541449" y="6097588"/>
            <a:ext cx="3211957"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r>
              <a:rPr lang="fr-BE" altLang="fr-FR" sz="1400" dirty="0">
                <a:solidFill>
                  <a:schemeClr val="accent2"/>
                </a:solidFill>
              </a:rPr>
              <a:t>Evaluation des outcomes cliniques + utilisation de services</a:t>
            </a:r>
          </a:p>
        </p:txBody>
      </p:sp>
      <p:cxnSp>
        <p:nvCxnSpPr>
          <p:cNvPr id="15" name="Connecteur droit avec flèche 14">
            <a:extLst>
              <a:ext uri="{FF2B5EF4-FFF2-40B4-BE49-F238E27FC236}">
                <a16:creationId xmlns:a16="http://schemas.microsoft.com/office/drawing/2014/main" id="{1BF47AFE-1C6A-4A31-A6AE-7812E0791B23}"/>
              </a:ext>
            </a:extLst>
          </p:cNvPr>
          <p:cNvCxnSpPr/>
          <p:nvPr/>
        </p:nvCxnSpPr>
        <p:spPr>
          <a:xfrm flipV="1">
            <a:off x="6059488" y="5932488"/>
            <a:ext cx="438150" cy="3175"/>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3386A8C-D054-46F0-84E5-126ECD14C723}"/>
              </a:ext>
            </a:extLst>
          </p:cNvPr>
          <p:cNvSpPr/>
          <p:nvPr/>
        </p:nvSpPr>
        <p:spPr>
          <a:xfrm>
            <a:off x="3595688" y="3421063"/>
            <a:ext cx="3749675" cy="7254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Nombre de sujets dans le groupe contrôle</a:t>
            </a:r>
          </a:p>
        </p:txBody>
      </p:sp>
      <p:sp>
        <p:nvSpPr>
          <p:cNvPr id="3" name="ZoneTexte 2">
            <a:extLst>
              <a:ext uri="{FF2B5EF4-FFF2-40B4-BE49-F238E27FC236}">
                <a16:creationId xmlns:a16="http://schemas.microsoft.com/office/drawing/2014/main" id="{F896BDEC-FB9C-4623-9A75-CA40E8E1EE22}"/>
              </a:ext>
            </a:extLst>
          </p:cNvPr>
          <p:cNvSpPr txBox="1"/>
          <p:nvPr/>
        </p:nvSpPr>
        <p:spPr>
          <a:xfrm>
            <a:off x="1601788" y="396875"/>
            <a:ext cx="7058025" cy="708025"/>
          </a:xfrm>
          <a:prstGeom prst="rect">
            <a:avLst/>
          </a:prstGeom>
          <a:noFill/>
        </p:spPr>
        <p:txBody>
          <a:bodyPr>
            <a:spAutoFit/>
          </a:bodyPr>
          <a:lstStyle/>
          <a:p>
            <a:pPr algn="ctr">
              <a:defRPr/>
            </a:pPr>
            <a:r>
              <a:rPr lang="fr-BE" sz="4000" dirty="0">
                <a:solidFill>
                  <a:schemeClr val="accent2"/>
                </a:solidFill>
                <a:latin typeface="+mj-lt"/>
              </a:rPr>
              <a:t>Groupe contrôle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A673C9-0D38-4736-9C99-FE80CC81AD7E}"/>
              </a:ext>
            </a:extLst>
          </p:cNvPr>
          <p:cNvSpPr>
            <a:spLocks noGrp="1"/>
          </p:cNvSpPr>
          <p:nvPr>
            <p:ph type="title"/>
          </p:nvPr>
        </p:nvSpPr>
        <p:spPr/>
        <p:txBody>
          <a:bodyPr>
            <a:noAutofit/>
          </a:bodyPr>
          <a:lstStyle/>
          <a:p>
            <a:pPr>
              <a:defRPr/>
            </a:pPr>
            <a:r>
              <a:rPr lang="fr-BE" sz="2800" dirty="0"/>
              <a:t>Présentation des résultats en fonction</a:t>
            </a:r>
            <a:br>
              <a:rPr lang="fr-BE" sz="2800" dirty="0"/>
            </a:br>
            <a:r>
              <a:rPr lang="fr-BE" sz="2800" dirty="0"/>
              <a:t>- du profil de dépendance</a:t>
            </a:r>
            <a:br>
              <a:rPr lang="fr-BE" sz="2800" dirty="0"/>
            </a:br>
            <a:r>
              <a:rPr lang="fr-BE" sz="2800" dirty="0"/>
              <a:t>- de l’intervention la plus appropriée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id="{CFA9A02C-CD5F-4CFA-88DE-0B37601632B6}"/>
              </a:ext>
            </a:extLst>
          </p:cNvPr>
          <p:cNvGraphicFramePr>
            <a:graphicFrameLocks noGrp="1"/>
          </p:cNvGraphicFramePr>
          <p:nvPr>
            <p:extLst>
              <p:ext uri="{D42A27DB-BD31-4B8C-83A1-F6EECF244321}">
                <p14:modId xmlns:p14="http://schemas.microsoft.com/office/powerpoint/2010/main" val="1431685482"/>
              </p:ext>
            </p:extLst>
          </p:nvPr>
        </p:nvGraphicFramePr>
        <p:xfrm>
          <a:off x="590550" y="1846263"/>
          <a:ext cx="9248775" cy="4393245"/>
        </p:xfrm>
        <a:graphic>
          <a:graphicData uri="http://schemas.openxmlformats.org/drawingml/2006/table">
            <a:tbl>
              <a:tblPr/>
              <a:tblGrid>
                <a:gridCol w="1731814">
                  <a:extLst>
                    <a:ext uri="{9D8B030D-6E8A-4147-A177-3AD203B41FA5}">
                      <a16:colId xmlns:a16="http://schemas.microsoft.com/office/drawing/2014/main" val="596127536"/>
                    </a:ext>
                  </a:extLst>
                </a:gridCol>
                <a:gridCol w="3208486">
                  <a:extLst>
                    <a:ext uri="{9D8B030D-6E8A-4147-A177-3AD203B41FA5}">
                      <a16:colId xmlns:a16="http://schemas.microsoft.com/office/drawing/2014/main" val="416701747"/>
                    </a:ext>
                  </a:extLst>
                </a:gridCol>
                <a:gridCol w="2308225">
                  <a:extLst>
                    <a:ext uri="{9D8B030D-6E8A-4147-A177-3AD203B41FA5}">
                      <a16:colId xmlns:a16="http://schemas.microsoft.com/office/drawing/2014/main" val="1362639988"/>
                    </a:ext>
                  </a:extLst>
                </a:gridCol>
                <a:gridCol w="2000250">
                  <a:extLst>
                    <a:ext uri="{9D8B030D-6E8A-4147-A177-3AD203B41FA5}">
                      <a16:colId xmlns:a16="http://schemas.microsoft.com/office/drawing/2014/main" val="3223934014"/>
                    </a:ext>
                  </a:extLst>
                </a:gridCol>
              </a:tblGrid>
              <a:tr h="484188">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600" b="1"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Sous-groupes de population</a:t>
                      </a:r>
                      <a:endPar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Définition</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600" b="1"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Critères d’identification à partir du BelRAI-HC</a:t>
                      </a:r>
                      <a:endPar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600" b="1"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Critères de pronostic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953296372"/>
                  </a:ext>
                </a:extLst>
              </a:tr>
              <a:tr h="454025">
                <a:tc rowSpan="2">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Profil 2</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Patients présentant des limitations significatives dans les </a:t>
                      </a:r>
                      <a:r>
                        <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AIVQ</a:t>
                      </a:r>
                      <a:r>
                        <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 et de légers troubles </a:t>
                      </a:r>
                      <a:r>
                        <a:rPr kumimoji="0" lang="fr-BE" altLang="fr-FR" sz="16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cognitifs</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AIVQp ≥ 24, CPS&lt;3, ADL &lt;3</a:t>
                      </a:r>
                      <a:endPar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Sans maladie neurodégénérative</a:t>
                      </a:r>
                      <a:endPar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4178322301"/>
                  </a:ext>
                </a:extLst>
              </a:tr>
              <a:tr h="454025">
                <a:tc vMerge="1">
                  <a:txBody>
                    <a:bodyPr/>
                    <a:lstStyle/>
                    <a:p>
                      <a:endParaRPr lang="fr-BE"/>
                    </a:p>
                  </a:txBody>
                  <a:tcPr/>
                </a:tc>
                <a:tc vMerge="1">
                  <a:txBody>
                    <a:bodyPr/>
                    <a:lstStyle/>
                    <a:p>
                      <a:endParaRPr lang="fr-BE"/>
                    </a:p>
                  </a:txBody>
                  <a:tcPr/>
                </a:tc>
                <a:tc vMerge="1">
                  <a:txBody>
                    <a:bodyPr/>
                    <a:lstStyle/>
                    <a:p>
                      <a:endParaRPr lang="fr-BE"/>
                    </a:p>
                  </a:txBody>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Avec maladie neurodégénérative</a:t>
                      </a:r>
                      <a:endPar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extLst>
                  <a:ext uri="{0D108BD9-81ED-4DB2-BD59-A6C34878D82A}">
                    <a16:rowId xmlns:a16="http://schemas.microsoft.com/office/drawing/2014/main" val="967572223"/>
                  </a:ext>
                </a:extLst>
              </a:tr>
              <a:tr h="515938">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Profil 3</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Patients présentant des limitations </a:t>
                      </a:r>
                      <a:r>
                        <a:rPr kumimoji="0" lang="fr-BE" altLang="fr-FR" sz="1600" b="1" i="0" u="none" strike="noStrike" cap="none" normalizeH="0" baseline="0">
                          <a:ln>
                            <a:noFill/>
                          </a:ln>
                          <a:solidFill>
                            <a:schemeClr val="tx1"/>
                          </a:solidFill>
                          <a:effectLst/>
                          <a:latin typeface="Arial" panose="020B0604020202020204" pitchFamily="34" charset="0"/>
                          <a:ea typeface="MS PGothic" panose="020B0600070205080204" pitchFamily="34" charset="-128"/>
                        </a:rPr>
                        <a:t>fonctionnelles</a:t>
                      </a: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 significatives</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AIVQp ≥ 24, CPS&lt;3, ADL ≥3</a:t>
                      </a:r>
                      <a:endPar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93497078"/>
                  </a:ext>
                </a:extLst>
              </a:tr>
              <a:tr h="641350">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Profil 4</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Patients présentant des limitations </a:t>
                      </a:r>
                      <a:r>
                        <a:rPr kumimoji="0" lang="fr-BE" altLang="fr-FR" sz="1600" b="1" i="0" u="none" strike="noStrike" cap="none" normalizeH="0" baseline="0">
                          <a:ln>
                            <a:noFill/>
                          </a:ln>
                          <a:solidFill>
                            <a:schemeClr val="tx1"/>
                          </a:solidFill>
                          <a:effectLst/>
                          <a:latin typeface="Arial" panose="020B0604020202020204" pitchFamily="34" charset="0"/>
                          <a:ea typeface="MS PGothic" panose="020B0600070205080204" pitchFamily="34" charset="-128"/>
                        </a:rPr>
                        <a:t>fonctionnelles</a:t>
                      </a: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 et </a:t>
                      </a:r>
                      <a:r>
                        <a:rPr kumimoji="0" lang="fr-BE" altLang="fr-FR" sz="1600" b="1" i="0" u="none" strike="noStrike" cap="none" normalizeH="0" baseline="0">
                          <a:ln>
                            <a:noFill/>
                          </a:ln>
                          <a:solidFill>
                            <a:schemeClr val="tx1"/>
                          </a:solidFill>
                          <a:effectLst/>
                          <a:latin typeface="Arial" panose="020B0604020202020204" pitchFamily="34" charset="0"/>
                          <a:ea typeface="MS PGothic" panose="020B0600070205080204" pitchFamily="34" charset="-128"/>
                        </a:rPr>
                        <a:t>cognitives</a:t>
                      </a: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 significatives</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AIVQp ≥ 24, CPS≥3</a:t>
                      </a:r>
                      <a:endPar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74286312"/>
                  </a:ext>
                </a:extLst>
              </a:tr>
              <a:tr h="822325">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Profil 5</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Idem profil 4 + </a:t>
                      </a:r>
                      <a:r>
                        <a:rPr kumimoji="0" lang="fr-BE" altLang="fr-FR" sz="1600" b="1" i="0" u="none" strike="noStrike" cap="none" normalizeH="0" baseline="0">
                          <a:ln>
                            <a:noFill/>
                          </a:ln>
                          <a:solidFill>
                            <a:schemeClr val="tx1"/>
                          </a:solidFill>
                          <a:effectLst/>
                          <a:latin typeface="Arial" panose="020B0604020202020204" pitchFamily="34" charset="0"/>
                          <a:ea typeface="MS PGothic" panose="020B0600070205080204" pitchFamily="34" charset="-128"/>
                        </a:rPr>
                        <a:t>troubles du comportement</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err="1">
                          <a:ln>
                            <a:noFill/>
                          </a:ln>
                          <a:solidFill>
                            <a:srgbClr val="000000"/>
                          </a:solidFill>
                          <a:effectLst/>
                          <a:latin typeface="Arial" panose="020B0604020202020204" pitchFamily="34" charset="0"/>
                          <a:ea typeface="MS PGothic" panose="020B0600070205080204" pitchFamily="34" charset="-128"/>
                        </a:rPr>
                        <a:t>AIVQp</a:t>
                      </a:r>
                      <a:r>
                        <a:rPr kumimoji="0" lang="fr-BE" altLang="fr-FR" sz="16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 ≥ 24, CPS≥3, (troubles du comportement)</a:t>
                      </a:r>
                      <a:endPar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6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872852833"/>
                  </a:ext>
                </a:extLst>
              </a:tr>
            </a:tbl>
          </a:graphicData>
        </a:graphic>
      </p:graphicFrame>
      <p:sp>
        <p:nvSpPr>
          <p:cNvPr id="9" name="ZoneTexte 8">
            <a:extLst>
              <a:ext uri="{FF2B5EF4-FFF2-40B4-BE49-F238E27FC236}">
                <a16:creationId xmlns:a16="http://schemas.microsoft.com/office/drawing/2014/main" id="{D056F9F6-4BAB-4E61-B09E-8E6A0461E0CF}"/>
              </a:ext>
            </a:extLst>
          </p:cNvPr>
          <p:cNvSpPr txBox="1"/>
          <p:nvPr/>
        </p:nvSpPr>
        <p:spPr>
          <a:xfrm>
            <a:off x="1104062" y="6674640"/>
            <a:ext cx="4081463" cy="376237"/>
          </a:xfrm>
          <a:prstGeom prst="rect">
            <a:avLst/>
          </a:prstGeom>
          <a:noFill/>
        </p:spPr>
        <p:txBody>
          <a:bodyPr wrap="none">
            <a:spAutoFit/>
          </a:bodyPr>
          <a:lstStyle/>
          <a:p>
            <a:pPr>
              <a:defRPr/>
            </a:pPr>
            <a:r>
              <a:rPr lang="fr-BE" sz="1842" dirty="0"/>
              <a:t>Besoins de soutien  futurs  différents</a:t>
            </a:r>
          </a:p>
        </p:txBody>
      </p:sp>
      <p:sp>
        <p:nvSpPr>
          <p:cNvPr id="10" name="Rectangle 9">
            <a:extLst>
              <a:ext uri="{FF2B5EF4-FFF2-40B4-BE49-F238E27FC236}">
                <a16:creationId xmlns:a16="http://schemas.microsoft.com/office/drawing/2014/main" id="{697BCCAC-F575-43B2-9D07-F304B753F61B}"/>
              </a:ext>
            </a:extLst>
          </p:cNvPr>
          <p:cNvSpPr/>
          <p:nvPr/>
        </p:nvSpPr>
        <p:spPr>
          <a:xfrm>
            <a:off x="666180" y="6775445"/>
            <a:ext cx="284163" cy="174625"/>
          </a:xfrm>
          <a:prstGeom prst="rect">
            <a:avLst/>
          </a:prstGeom>
          <a:solidFill>
            <a:schemeClr val="accent5">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42"/>
          </a:p>
        </p:txBody>
      </p:sp>
      <p:sp>
        <p:nvSpPr>
          <p:cNvPr id="6" name="ZoneTexte 5">
            <a:extLst>
              <a:ext uri="{FF2B5EF4-FFF2-40B4-BE49-F238E27FC236}">
                <a16:creationId xmlns:a16="http://schemas.microsoft.com/office/drawing/2014/main" id="{F896BDEC-FB9C-4623-9A75-CA40E8E1EE22}"/>
              </a:ext>
            </a:extLst>
          </p:cNvPr>
          <p:cNvSpPr txBox="1"/>
          <p:nvPr/>
        </p:nvSpPr>
        <p:spPr>
          <a:xfrm>
            <a:off x="1601788" y="396875"/>
            <a:ext cx="7058025" cy="708025"/>
          </a:xfrm>
          <a:prstGeom prst="rect">
            <a:avLst/>
          </a:prstGeom>
          <a:noFill/>
        </p:spPr>
        <p:txBody>
          <a:bodyPr>
            <a:spAutoFit/>
          </a:bodyPr>
          <a:lstStyle/>
          <a:p>
            <a:pPr algn="ctr">
              <a:defRPr/>
            </a:pPr>
            <a:r>
              <a:rPr lang="fr-BE" sz="4000" dirty="0">
                <a:solidFill>
                  <a:schemeClr val="accent2"/>
                </a:solidFill>
                <a:latin typeface="+mj-lt"/>
              </a:rPr>
              <a:t>Définition des bénéficiaires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F82ED3-5258-49C2-95B0-050E82C82E8B}"/>
              </a:ext>
            </a:extLst>
          </p:cNvPr>
          <p:cNvSpPr/>
          <p:nvPr/>
        </p:nvSpPr>
        <p:spPr>
          <a:xfrm>
            <a:off x="63500" y="2046288"/>
            <a:ext cx="1316038" cy="5000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1</a:t>
            </a:r>
            <a:r>
              <a:rPr lang="fr-BE" sz="1842" baseline="30000" dirty="0">
                <a:solidFill>
                  <a:schemeClr val="tx1"/>
                </a:solidFill>
              </a:rPr>
              <a:t>er</a:t>
            </a:r>
            <a:r>
              <a:rPr lang="fr-BE" sz="1842" dirty="0">
                <a:solidFill>
                  <a:schemeClr val="tx1"/>
                </a:solidFill>
              </a:rPr>
              <a:t> appel</a:t>
            </a:r>
          </a:p>
          <a:p>
            <a:pPr algn="ctr">
              <a:defRPr/>
            </a:pPr>
            <a:r>
              <a:rPr lang="fr-BE" sz="1842" dirty="0">
                <a:solidFill>
                  <a:schemeClr val="tx1"/>
                </a:solidFill>
              </a:rPr>
              <a:t>N= 11105</a:t>
            </a:r>
          </a:p>
        </p:txBody>
      </p:sp>
      <p:sp>
        <p:nvSpPr>
          <p:cNvPr id="6" name="Rectangle 5">
            <a:extLst>
              <a:ext uri="{FF2B5EF4-FFF2-40B4-BE49-F238E27FC236}">
                <a16:creationId xmlns:a16="http://schemas.microsoft.com/office/drawing/2014/main" id="{77936277-87FE-441B-B7E4-F54DBBA56BFC}"/>
              </a:ext>
            </a:extLst>
          </p:cNvPr>
          <p:cNvSpPr/>
          <p:nvPr/>
        </p:nvSpPr>
        <p:spPr>
          <a:xfrm>
            <a:off x="63500" y="3159125"/>
            <a:ext cx="1316038" cy="33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10902</a:t>
            </a:r>
          </a:p>
        </p:txBody>
      </p:sp>
      <p:sp>
        <p:nvSpPr>
          <p:cNvPr id="7" name="Rectangle 6">
            <a:extLst>
              <a:ext uri="{FF2B5EF4-FFF2-40B4-BE49-F238E27FC236}">
                <a16:creationId xmlns:a16="http://schemas.microsoft.com/office/drawing/2014/main" id="{292EF043-3091-42A8-B3C7-85C4F8F90E00}"/>
              </a:ext>
            </a:extLst>
          </p:cNvPr>
          <p:cNvSpPr/>
          <p:nvPr/>
        </p:nvSpPr>
        <p:spPr>
          <a:xfrm>
            <a:off x="2308225" y="2046288"/>
            <a:ext cx="1314450" cy="5000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2</a:t>
            </a:r>
            <a:r>
              <a:rPr lang="fr-BE" sz="1842" baseline="30000" dirty="0">
                <a:solidFill>
                  <a:schemeClr val="tx1"/>
                </a:solidFill>
              </a:rPr>
              <a:t>nd</a:t>
            </a:r>
            <a:r>
              <a:rPr lang="fr-BE" sz="1842" dirty="0">
                <a:solidFill>
                  <a:schemeClr val="tx1"/>
                </a:solidFill>
              </a:rPr>
              <a:t> appel</a:t>
            </a:r>
          </a:p>
          <a:p>
            <a:pPr algn="ctr">
              <a:defRPr/>
            </a:pPr>
            <a:r>
              <a:rPr lang="fr-BE" sz="1842" dirty="0">
                <a:solidFill>
                  <a:schemeClr val="tx1"/>
                </a:solidFill>
              </a:rPr>
              <a:t>N= 2739</a:t>
            </a:r>
          </a:p>
        </p:txBody>
      </p:sp>
      <p:sp>
        <p:nvSpPr>
          <p:cNvPr id="8" name="Rectangle 7">
            <a:extLst>
              <a:ext uri="{FF2B5EF4-FFF2-40B4-BE49-F238E27FC236}">
                <a16:creationId xmlns:a16="http://schemas.microsoft.com/office/drawing/2014/main" id="{EEA27C85-8489-48A5-8139-1F1D2CC5B93C}"/>
              </a:ext>
            </a:extLst>
          </p:cNvPr>
          <p:cNvSpPr/>
          <p:nvPr/>
        </p:nvSpPr>
        <p:spPr>
          <a:xfrm>
            <a:off x="2308225" y="3159125"/>
            <a:ext cx="1314450" cy="33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2723</a:t>
            </a:r>
          </a:p>
        </p:txBody>
      </p:sp>
      <p:sp>
        <p:nvSpPr>
          <p:cNvPr id="10" name="Rectangle 9">
            <a:extLst>
              <a:ext uri="{FF2B5EF4-FFF2-40B4-BE49-F238E27FC236}">
                <a16:creationId xmlns:a16="http://schemas.microsoft.com/office/drawing/2014/main" id="{7E21578F-6B8A-43C2-B4ED-74678F74981B}"/>
              </a:ext>
            </a:extLst>
          </p:cNvPr>
          <p:cNvSpPr/>
          <p:nvPr/>
        </p:nvSpPr>
        <p:spPr>
          <a:xfrm>
            <a:off x="63500" y="3856038"/>
            <a:ext cx="1316038" cy="33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9676</a:t>
            </a:r>
          </a:p>
        </p:txBody>
      </p:sp>
      <p:sp>
        <p:nvSpPr>
          <p:cNvPr id="11" name="Rectangle 10">
            <a:extLst>
              <a:ext uri="{FF2B5EF4-FFF2-40B4-BE49-F238E27FC236}">
                <a16:creationId xmlns:a16="http://schemas.microsoft.com/office/drawing/2014/main" id="{62A6535E-C377-40A7-AA54-52190F9AC74A}"/>
              </a:ext>
            </a:extLst>
          </p:cNvPr>
          <p:cNvSpPr/>
          <p:nvPr/>
        </p:nvSpPr>
        <p:spPr>
          <a:xfrm>
            <a:off x="2308225" y="3856038"/>
            <a:ext cx="1314450" cy="33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1648</a:t>
            </a:r>
          </a:p>
        </p:txBody>
      </p:sp>
      <p:sp>
        <p:nvSpPr>
          <p:cNvPr id="3" name="Ellipse 2">
            <a:extLst>
              <a:ext uri="{FF2B5EF4-FFF2-40B4-BE49-F238E27FC236}">
                <a16:creationId xmlns:a16="http://schemas.microsoft.com/office/drawing/2014/main" id="{D60B275F-1B67-4350-AB2B-B09DBEC683B5}"/>
              </a:ext>
            </a:extLst>
          </p:cNvPr>
          <p:cNvSpPr/>
          <p:nvPr/>
        </p:nvSpPr>
        <p:spPr>
          <a:xfrm>
            <a:off x="1611313" y="4287838"/>
            <a:ext cx="463550" cy="422275"/>
          </a:xfrm>
          <a:prstGeom prst="ellipse">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a:t>
            </a:r>
          </a:p>
        </p:txBody>
      </p:sp>
      <p:sp>
        <p:nvSpPr>
          <p:cNvPr id="12" name="Rectangle 11">
            <a:extLst>
              <a:ext uri="{FF2B5EF4-FFF2-40B4-BE49-F238E27FC236}">
                <a16:creationId xmlns:a16="http://schemas.microsoft.com/office/drawing/2014/main" id="{6657C420-42E1-4AFF-B190-74451BE0B3A0}"/>
              </a:ext>
            </a:extLst>
          </p:cNvPr>
          <p:cNvSpPr/>
          <p:nvPr/>
        </p:nvSpPr>
        <p:spPr>
          <a:xfrm>
            <a:off x="1185863" y="4972050"/>
            <a:ext cx="1314450" cy="330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11324</a:t>
            </a:r>
          </a:p>
        </p:txBody>
      </p:sp>
      <p:sp>
        <p:nvSpPr>
          <p:cNvPr id="13" name="Rectangle 12">
            <a:extLst>
              <a:ext uri="{FF2B5EF4-FFF2-40B4-BE49-F238E27FC236}">
                <a16:creationId xmlns:a16="http://schemas.microsoft.com/office/drawing/2014/main" id="{318636DE-65ED-48D8-A1D8-FBF2A7E18983}"/>
              </a:ext>
            </a:extLst>
          </p:cNvPr>
          <p:cNvSpPr/>
          <p:nvPr/>
        </p:nvSpPr>
        <p:spPr>
          <a:xfrm>
            <a:off x="1185863" y="5668963"/>
            <a:ext cx="1314450" cy="330200"/>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10714</a:t>
            </a:r>
          </a:p>
        </p:txBody>
      </p:sp>
      <p:sp>
        <p:nvSpPr>
          <p:cNvPr id="14" name="Rectangle 13">
            <a:extLst>
              <a:ext uri="{FF2B5EF4-FFF2-40B4-BE49-F238E27FC236}">
                <a16:creationId xmlns:a16="http://schemas.microsoft.com/office/drawing/2014/main" id="{411792F4-5A9B-4E4E-B3E6-3B2B2A044580}"/>
              </a:ext>
            </a:extLst>
          </p:cNvPr>
          <p:cNvSpPr/>
          <p:nvPr/>
        </p:nvSpPr>
        <p:spPr>
          <a:xfrm>
            <a:off x="1185863" y="6365875"/>
            <a:ext cx="1314450" cy="330200"/>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42" dirty="0">
                <a:solidFill>
                  <a:schemeClr val="tx1"/>
                </a:solidFill>
              </a:rPr>
              <a:t>N= 8173</a:t>
            </a:r>
          </a:p>
        </p:txBody>
      </p:sp>
      <p:sp>
        <p:nvSpPr>
          <p:cNvPr id="15" name="Rectangle 14">
            <a:extLst>
              <a:ext uri="{FF2B5EF4-FFF2-40B4-BE49-F238E27FC236}">
                <a16:creationId xmlns:a16="http://schemas.microsoft.com/office/drawing/2014/main" id="{B96AD92F-ED4E-4A6E-B29B-4F09C6AFD3A3}"/>
              </a:ext>
            </a:extLst>
          </p:cNvPr>
          <p:cNvSpPr/>
          <p:nvPr/>
        </p:nvSpPr>
        <p:spPr>
          <a:xfrm>
            <a:off x="63500" y="1549400"/>
            <a:ext cx="3559175" cy="3286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Nombre de bénéficiaires de P3</a:t>
            </a:r>
          </a:p>
        </p:txBody>
      </p:sp>
      <p:cxnSp>
        <p:nvCxnSpPr>
          <p:cNvPr id="17" name="Connecteur droit avec flèche 16">
            <a:extLst>
              <a:ext uri="{FF2B5EF4-FFF2-40B4-BE49-F238E27FC236}">
                <a16:creationId xmlns:a16="http://schemas.microsoft.com/office/drawing/2014/main" id="{399A6341-7862-44B3-90B2-CF3D1A281BA1}"/>
              </a:ext>
            </a:extLst>
          </p:cNvPr>
          <p:cNvCxnSpPr/>
          <p:nvPr/>
        </p:nvCxnSpPr>
        <p:spPr>
          <a:xfrm>
            <a:off x="720725" y="2584450"/>
            <a:ext cx="7938" cy="5349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B9991FF5-8936-4911-B174-7893E6777F0E}"/>
              </a:ext>
            </a:extLst>
          </p:cNvPr>
          <p:cNvCxnSpPr/>
          <p:nvPr/>
        </p:nvCxnSpPr>
        <p:spPr>
          <a:xfrm>
            <a:off x="2965450" y="2584450"/>
            <a:ext cx="6350" cy="5349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FD4F487B-25D6-4406-818F-AE9D8EC99A18}"/>
              </a:ext>
            </a:extLst>
          </p:cNvPr>
          <p:cNvCxnSpPr/>
          <p:nvPr/>
        </p:nvCxnSpPr>
        <p:spPr>
          <a:xfrm>
            <a:off x="714375" y="3502025"/>
            <a:ext cx="6350" cy="3381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3FFE746B-154B-4296-8F71-EA478D1E10FB}"/>
              </a:ext>
            </a:extLst>
          </p:cNvPr>
          <p:cNvCxnSpPr/>
          <p:nvPr/>
        </p:nvCxnSpPr>
        <p:spPr>
          <a:xfrm>
            <a:off x="2957513" y="3502025"/>
            <a:ext cx="7937" cy="3381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4911D95-ED47-4AED-B3AC-00C2A0BEAF66}"/>
              </a:ext>
            </a:extLst>
          </p:cNvPr>
          <p:cNvCxnSpPr/>
          <p:nvPr/>
        </p:nvCxnSpPr>
        <p:spPr>
          <a:xfrm>
            <a:off x="1843088" y="5327650"/>
            <a:ext cx="7937" cy="3381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2A034590-5094-4DF1-8423-DEFF7ED4960D}"/>
              </a:ext>
            </a:extLst>
          </p:cNvPr>
          <p:cNvCxnSpPr/>
          <p:nvPr/>
        </p:nvCxnSpPr>
        <p:spPr>
          <a:xfrm>
            <a:off x="1836738" y="6019800"/>
            <a:ext cx="6350" cy="336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7030966B-0740-48E6-9ABE-445A44D7F8F7}"/>
              </a:ext>
            </a:extLst>
          </p:cNvPr>
          <p:cNvCxnSpPr/>
          <p:nvPr/>
        </p:nvCxnSpPr>
        <p:spPr>
          <a:xfrm flipH="1">
            <a:off x="1836738" y="4745038"/>
            <a:ext cx="6350" cy="2016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3AEB4563-4730-41CE-A002-8A90AE02802E}"/>
              </a:ext>
            </a:extLst>
          </p:cNvPr>
          <p:cNvCxnSpPr>
            <a:stCxn id="10" idx="2"/>
          </p:cNvCxnSpPr>
          <p:nvPr/>
        </p:nvCxnSpPr>
        <p:spPr>
          <a:xfrm>
            <a:off x="720725" y="4186238"/>
            <a:ext cx="890588" cy="3127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D92D8771-9E10-4C83-A303-902981B86354}"/>
              </a:ext>
            </a:extLst>
          </p:cNvPr>
          <p:cNvCxnSpPr>
            <a:stCxn id="11" idx="2"/>
            <a:endCxn id="3" idx="6"/>
          </p:cNvCxnSpPr>
          <p:nvPr/>
        </p:nvCxnSpPr>
        <p:spPr>
          <a:xfrm flipH="1">
            <a:off x="2074863" y="4186238"/>
            <a:ext cx="890587" cy="3127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4D286D3F-91B2-4247-94B6-E14BAB9B9FA4}"/>
              </a:ext>
            </a:extLst>
          </p:cNvPr>
          <p:cNvSpPr txBox="1"/>
          <p:nvPr/>
        </p:nvSpPr>
        <p:spPr>
          <a:xfrm>
            <a:off x="3078163" y="2560638"/>
            <a:ext cx="3132633" cy="578428"/>
          </a:xfrm>
          <a:prstGeom prst="rect">
            <a:avLst/>
          </a:prstGeom>
          <a:noFill/>
        </p:spPr>
        <p:txBody>
          <a:bodyPr wrap="square">
            <a:spAutoFit/>
          </a:bodyPr>
          <a:lstStyle/>
          <a:p>
            <a:pPr>
              <a:defRPr/>
            </a:pPr>
            <a:r>
              <a:rPr lang="fr-BE" sz="1053" dirty="0"/>
              <a:t>Moins les patients institutionnalisés ou décédés avant l’inclusion;</a:t>
            </a:r>
          </a:p>
          <a:p>
            <a:pPr>
              <a:defRPr/>
            </a:pPr>
            <a:r>
              <a:rPr lang="fr-BE" sz="1053" dirty="0"/>
              <a:t>Moins les patients sans code INS ou &lt;55 ans </a:t>
            </a:r>
          </a:p>
        </p:txBody>
      </p:sp>
      <p:sp>
        <p:nvSpPr>
          <p:cNvPr id="34" name="ZoneTexte 33">
            <a:extLst>
              <a:ext uri="{FF2B5EF4-FFF2-40B4-BE49-F238E27FC236}">
                <a16:creationId xmlns:a16="http://schemas.microsoft.com/office/drawing/2014/main" id="{C89B5F60-D837-4DF5-B93C-FBD1CAC8F1F2}"/>
              </a:ext>
            </a:extLst>
          </p:cNvPr>
          <p:cNvSpPr txBox="1"/>
          <p:nvPr/>
        </p:nvSpPr>
        <p:spPr>
          <a:xfrm>
            <a:off x="3078163" y="3471863"/>
            <a:ext cx="2613025" cy="415925"/>
          </a:xfrm>
          <a:prstGeom prst="rect">
            <a:avLst/>
          </a:prstGeom>
          <a:noFill/>
        </p:spPr>
        <p:txBody>
          <a:bodyPr>
            <a:spAutoFit/>
          </a:bodyPr>
          <a:lstStyle/>
          <a:p>
            <a:pPr>
              <a:defRPr/>
            </a:pPr>
            <a:r>
              <a:rPr lang="fr-BE" sz="1053" dirty="0"/>
              <a:t>Moins les patients sans recul de six mois dans les données IMA</a:t>
            </a:r>
          </a:p>
        </p:txBody>
      </p:sp>
      <p:sp>
        <p:nvSpPr>
          <p:cNvPr id="35" name="ZoneTexte 34">
            <a:extLst>
              <a:ext uri="{FF2B5EF4-FFF2-40B4-BE49-F238E27FC236}">
                <a16:creationId xmlns:a16="http://schemas.microsoft.com/office/drawing/2014/main" id="{A1D47222-193C-49F6-91F2-162EEA31CAB2}"/>
              </a:ext>
            </a:extLst>
          </p:cNvPr>
          <p:cNvSpPr txBox="1"/>
          <p:nvPr/>
        </p:nvSpPr>
        <p:spPr>
          <a:xfrm>
            <a:off x="2500312" y="5276850"/>
            <a:ext cx="4214539" cy="523220"/>
          </a:xfrm>
          <a:prstGeom prst="rect">
            <a:avLst/>
          </a:prstGeom>
          <a:noFill/>
        </p:spPr>
        <p:txBody>
          <a:bodyPr wrap="square">
            <a:spAutoFit/>
          </a:bodyPr>
          <a:lstStyle/>
          <a:p>
            <a:pPr>
              <a:defRPr/>
            </a:pPr>
            <a:r>
              <a:rPr lang="fr-BE" sz="1400" dirty="0"/>
              <a:t>Moins les patients ayant une première évaluation BelRAI incomplète</a:t>
            </a:r>
          </a:p>
        </p:txBody>
      </p:sp>
      <p:sp>
        <p:nvSpPr>
          <p:cNvPr id="36" name="ZoneTexte 35">
            <a:extLst>
              <a:ext uri="{FF2B5EF4-FFF2-40B4-BE49-F238E27FC236}">
                <a16:creationId xmlns:a16="http://schemas.microsoft.com/office/drawing/2014/main" id="{B294BA35-80FB-4528-8D16-5120CDF1A0A0}"/>
              </a:ext>
            </a:extLst>
          </p:cNvPr>
          <p:cNvSpPr txBox="1"/>
          <p:nvPr/>
        </p:nvSpPr>
        <p:spPr>
          <a:xfrm>
            <a:off x="2500313" y="5986463"/>
            <a:ext cx="3522662" cy="523220"/>
          </a:xfrm>
          <a:prstGeom prst="rect">
            <a:avLst/>
          </a:prstGeom>
          <a:noFill/>
        </p:spPr>
        <p:txBody>
          <a:bodyPr wrap="square">
            <a:spAutoFit/>
          </a:bodyPr>
          <a:lstStyle/>
          <a:p>
            <a:pPr>
              <a:defRPr/>
            </a:pPr>
            <a:r>
              <a:rPr lang="fr-BE" sz="1400" dirty="0"/>
              <a:t>Moins les patients ayant une deuxième évaluation BelRAI incomplète</a:t>
            </a:r>
          </a:p>
        </p:txBody>
      </p:sp>
      <p:sp>
        <p:nvSpPr>
          <p:cNvPr id="37" name="Rectangle 36">
            <a:extLst>
              <a:ext uri="{FF2B5EF4-FFF2-40B4-BE49-F238E27FC236}">
                <a16:creationId xmlns:a16="http://schemas.microsoft.com/office/drawing/2014/main" id="{041011BD-A24F-4DA6-ABEC-46B791E13BC1}"/>
              </a:ext>
            </a:extLst>
          </p:cNvPr>
          <p:cNvSpPr/>
          <p:nvPr/>
        </p:nvSpPr>
        <p:spPr>
          <a:xfrm>
            <a:off x="7048500" y="1547813"/>
            <a:ext cx="3560763" cy="10366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Sont évalués dans le rapport: </a:t>
            </a:r>
          </a:p>
          <a:p>
            <a:pPr algn="ctr">
              <a:defRPr/>
            </a:pPr>
            <a:r>
              <a:rPr lang="fr-BE" sz="1842" dirty="0">
                <a:solidFill>
                  <a:schemeClr val="tx1"/>
                </a:solidFill>
              </a:rPr>
              <a:t>les bénéficiaires ayant deux évaluations BelRAI complètes</a:t>
            </a:r>
          </a:p>
        </p:txBody>
      </p:sp>
      <p:sp>
        <p:nvSpPr>
          <p:cNvPr id="40" name="ZoneTexte 39">
            <a:extLst>
              <a:ext uri="{FF2B5EF4-FFF2-40B4-BE49-F238E27FC236}">
                <a16:creationId xmlns:a16="http://schemas.microsoft.com/office/drawing/2014/main" id="{1E9FDC28-E042-47C9-96B8-E69570BE8C9E}"/>
              </a:ext>
            </a:extLst>
          </p:cNvPr>
          <p:cNvSpPr txBox="1"/>
          <p:nvPr/>
        </p:nvSpPr>
        <p:spPr>
          <a:xfrm>
            <a:off x="2954658" y="5678685"/>
            <a:ext cx="4357687" cy="307777"/>
          </a:xfrm>
          <a:prstGeom prst="rect">
            <a:avLst/>
          </a:prstGeom>
          <a:noFill/>
        </p:spPr>
        <p:txBody>
          <a:bodyPr wrap="square">
            <a:spAutoFit/>
          </a:bodyPr>
          <a:lstStyle/>
          <a:p>
            <a:pPr>
              <a:defRPr/>
            </a:pPr>
            <a:r>
              <a:rPr lang="fr-BE" sz="1400" dirty="0">
                <a:solidFill>
                  <a:schemeClr val="accent6"/>
                </a:solidFill>
              </a:rPr>
              <a:t>Evaluation du risque d’institutionnalisation + décès</a:t>
            </a:r>
          </a:p>
        </p:txBody>
      </p:sp>
      <p:cxnSp>
        <p:nvCxnSpPr>
          <p:cNvPr id="42" name="Connecteur droit avec flèche 41">
            <a:extLst>
              <a:ext uri="{FF2B5EF4-FFF2-40B4-BE49-F238E27FC236}">
                <a16:creationId xmlns:a16="http://schemas.microsoft.com/office/drawing/2014/main" id="{73288A99-4D97-4DA6-8AF7-7D7B484A05DD}"/>
              </a:ext>
            </a:extLst>
          </p:cNvPr>
          <p:cNvCxnSpPr/>
          <p:nvPr/>
        </p:nvCxnSpPr>
        <p:spPr>
          <a:xfrm flipV="1">
            <a:off x="2520950" y="5830888"/>
            <a:ext cx="436563" cy="3175"/>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5D5F8150-EA28-4EEB-B8F2-808CAC93FCCE}"/>
              </a:ext>
            </a:extLst>
          </p:cNvPr>
          <p:cNvSpPr txBox="1"/>
          <p:nvPr/>
        </p:nvSpPr>
        <p:spPr>
          <a:xfrm>
            <a:off x="2533650" y="6696075"/>
            <a:ext cx="2857500" cy="523220"/>
          </a:xfrm>
          <a:prstGeom prst="rect">
            <a:avLst/>
          </a:prstGeom>
          <a:solidFill>
            <a:schemeClr val="bg1"/>
          </a:solidFill>
        </p:spPr>
        <p:txBody>
          <a:bodyPr>
            <a:spAutoFit/>
          </a:bodyPr>
          <a:lstStyle/>
          <a:p>
            <a:pPr>
              <a:defRPr/>
            </a:pPr>
            <a:r>
              <a:rPr lang="fr-BE" sz="1400" dirty="0">
                <a:solidFill>
                  <a:srgbClr val="0070C0"/>
                </a:solidFill>
              </a:rPr>
              <a:t>Evaluation des </a:t>
            </a:r>
            <a:r>
              <a:rPr lang="fr-BE" sz="1400" dirty="0" err="1">
                <a:solidFill>
                  <a:srgbClr val="0070C0"/>
                </a:solidFill>
              </a:rPr>
              <a:t>outcomes</a:t>
            </a:r>
            <a:r>
              <a:rPr lang="fr-BE" sz="1400" dirty="0">
                <a:solidFill>
                  <a:srgbClr val="0070C0"/>
                </a:solidFill>
              </a:rPr>
              <a:t> cliniques + utilisation de services</a:t>
            </a:r>
          </a:p>
        </p:txBody>
      </p:sp>
      <p:cxnSp>
        <p:nvCxnSpPr>
          <p:cNvPr id="47" name="Connecteur droit avec flèche 46">
            <a:extLst>
              <a:ext uri="{FF2B5EF4-FFF2-40B4-BE49-F238E27FC236}">
                <a16:creationId xmlns:a16="http://schemas.microsoft.com/office/drawing/2014/main" id="{79EF7BC1-D4F4-4E94-A1E9-10ECA28491F2}"/>
              </a:ext>
            </a:extLst>
          </p:cNvPr>
          <p:cNvCxnSpPr/>
          <p:nvPr/>
        </p:nvCxnSpPr>
        <p:spPr>
          <a:xfrm flipV="1">
            <a:off x="2533650" y="6530975"/>
            <a:ext cx="438150" cy="3175"/>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560" name="Espace réservé du numéro de diapositive 3">
            <a:extLst>
              <a:ext uri="{FF2B5EF4-FFF2-40B4-BE49-F238E27FC236}">
                <a16:creationId xmlns:a16="http://schemas.microsoft.com/office/drawing/2014/main" id="{E3FCCF74-62DE-45C9-A46B-15976F613695}"/>
              </a:ext>
            </a:extLst>
          </p:cNvPr>
          <p:cNvSpPr>
            <a:spLocks noGrp="1" noChangeArrowheads="1"/>
          </p:cNvSpPr>
          <p:nvPr>
            <p:ph type="sldNum" sz="quarter" idx="4294967295"/>
          </p:nvPr>
        </p:nvSpPr>
        <p:spPr bwMode="auto">
          <a:xfrm>
            <a:off x="7994650" y="6370638"/>
            <a:ext cx="2406650" cy="3190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fld id="{157BFAF1-7BB8-405B-86B7-82E338D18CB5}" type="slidenum">
              <a:rPr lang="en-US" altLang="fr-FR"/>
              <a:pPr/>
              <a:t>13</a:t>
            </a:fld>
            <a:endParaRPr lang="en-US" altLang="fr-FR"/>
          </a:p>
        </p:txBody>
      </p:sp>
      <p:pic>
        <p:nvPicPr>
          <p:cNvPr id="18" name="Image 17">
            <a:extLst>
              <a:ext uri="{FF2B5EF4-FFF2-40B4-BE49-F238E27FC236}">
                <a16:creationId xmlns:a16="http://schemas.microsoft.com/office/drawing/2014/main" id="{59E58B77-16E5-4919-9943-62D7ABD1CD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0744" r="20114" b="2963"/>
          <a:stretch>
            <a:fillRect/>
          </a:stretch>
        </p:blipFill>
        <p:spPr bwMode="auto">
          <a:xfrm>
            <a:off x="6981825" y="2617788"/>
            <a:ext cx="3573463" cy="363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Image 20">
            <a:extLst>
              <a:ext uri="{FF2B5EF4-FFF2-40B4-BE49-F238E27FC236}">
                <a16:creationId xmlns:a16="http://schemas.microsoft.com/office/drawing/2014/main" id="{CAAB6435-150C-4648-888D-CBAD53A1B8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3694" t="11362" r="29761"/>
          <a:stretch>
            <a:fillRect/>
          </a:stretch>
        </p:blipFill>
        <p:spPr bwMode="auto">
          <a:xfrm>
            <a:off x="9423351" y="4549447"/>
            <a:ext cx="1252538"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ZoneTexte 38">
            <a:extLst>
              <a:ext uri="{FF2B5EF4-FFF2-40B4-BE49-F238E27FC236}">
                <a16:creationId xmlns:a16="http://schemas.microsoft.com/office/drawing/2014/main" id="{F896BDEC-FB9C-4623-9A75-CA40E8E1EE22}"/>
              </a:ext>
            </a:extLst>
          </p:cNvPr>
          <p:cNvSpPr txBox="1"/>
          <p:nvPr/>
        </p:nvSpPr>
        <p:spPr>
          <a:xfrm>
            <a:off x="2162175" y="415925"/>
            <a:ext cx="7058025" cy="708025"/>
          </a:xfrm>
          <a:prstGeom prst="rect">
            <a:avLst/>
          </a:prstGeom>
          <a:noFill/>
        </p:spPr>
        <p:txBody>
          <a:bodyPr>
            <a:spAutoFit/>
          </a:bodyPr>
          <a:lstStyle/>
          <a:p>
            <a:pPr algn="ctr">
              <a:defRPr/>
            </a:pPr>
            <a:r>
              <a:rPr lang="fr-BE" sz="4000" dirty="0">
                <a:solidFill>
                  <a:schemeClr val="accent2"/>
                </a:solidFill>
                <a:latin typeface="+mj-lt"/>
              </a:rPr>
              <a:t>Nombre de bénéficiaires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DA7BA5-C3BD-487B-AA0F-010916C18953}"/>
              </a:ext>
            </a:extLst>
          </p:cNvPr>
          <p:cNvSpPr/>
          <p:nvPr/>
        </p:nvSpPr>
        <p:spPr>
          <a:xfrm>
            <a:off x="677863" y="1728788"/>
            <a:ext cx="9213850" cy="5761834"/>
          </a:xfrm>
          <a:prstGeom prst="rect">
            <a:avLst/>
          </a:prstGeom>
        </p:spPr>
        <p:txBody>
          <a:bodyPr>
            <a:spAutoFit/>
          </a:bodyPr>
          <a:lstStyle/>
          <a:p>
            <a:pPr>
              <a:defRPr/>
            </a:pPr>
            <a:r>
              <a:rPr lang="fr-BE" sz="1842" b="1" dirty="0">
                <a:solidFill>
                  <a:schemeClr val="accent5">
                    <a:lumMod val="50000"/>
                  </a:schemeClr>
                </a:solidFill>
                <a:latin typeface="Calibri" panose="020F0502020204030204" pitchFamily="34" charset="0"/>
              </a:rPr>
              <a:t>Recommandations</a:t>
            </a:r>
            <a:r>
              <a:rPr lang="fr-BE" sz="1842" b="1" dirty="0">
                <a:latin typeface="Calibri" panose="020F0502020204030204" pitchFamily="34" charset="0"/>
              </a:rPr>
              <a:t>: bien définir ce qu’est la gestion de cas </a:t>
            </a:r>
            <a:r>
              <a:rPr lang="fr-BE" sz="1842" i="1" dirty="0">
                <a:latin typeface="Calibri" panose="020F0502020204030204" pitchFamily="34" charset="0"/>
              </a:rPr>
              <a:t>(actuellement beaucoup de confusion) </a:t>
            </a:r>
          </a:p>
          <a:p>
            <a:pPr>
              <a:defRPr/>
            </a:pPr>
            <a:endParaRPr lang="fr-BE" sz="1842" b="1" dirty="0">
              <a:solidFill>
                <a:srgbClr val="000000"/>
              </a:solidFill>
              <a:latin typeface="Calibri" panose="020F0502020204030204" pitchFamily="34" charset="0"/>
            </a:endParaRPr>
          </a:p>
          <a:p>
            <a:pPr marL="250631" indent="-250631">
              <a:buFont typeface="Arial" panose="020B0604020202020204" pitchFamily="34" charset="0"/>
              <a:buChar char="•"/>
              <a:defRPr/>
            </a:pPr>
            <a:r>
              <a:rPr lang="fr-BE" sz="1842" b="1" dirty="0">
                <a:solidFill>
                  <a:srgbClr val="000000"/>
                </a:solidFill>
                <a:latin typeface="Calibri" panose="020F0502020204030204" pitchFamily="34" charset="0"/>
              </a:rPr>
              <a:t>Pour qui? </a:t>
            </a:r>
          </a:p>
          <a:p>
            <a:pPr>
              <a:defRPr/>
            </a:pPr>
            <a:r>
              <a:rPr lang="fr-BE" sz="1842" dirty="0">
                <a:latin typeface="Calibri" panose="020F0502020204030204" pitchFamily="34" charset="0"/>
              </a:rPr>
              <a:t>Personne en perte d’autonomie dont le réseau est non-adéquat </a:t>
            </a:r>
          </a:p>
          <a:p>
            <a:pPr>
              <a:defRPr/>
            </a:pPr>
            <a:r>
              <a:rPr lang="fr-BE" sz="1842" i="1" dirty="0">
                <a:latin typeface="Calibri" panose="020F0502020204030204" pitchFamily="34" charset="0"/>
              </a:rPr>
              <a:t>	(pas mesurable avec des échelles </a:t>
            </a:r>
            <a:r>
              <a:rPr lang="fr-BE" sz="1842" i="1" dirty="0">
                <a:latin typeface="Calibri" panose="020F0502020204030204" pitchFamily="34" charset="0"/>
                <a:sym typeface="Wingdings" panose="05000000000000000000" pitchFamily="2" charset="2"/>
              </a:rPr>
              <a:t> jugement clinique)</a:t>
            </a:r>
            <a:endParaRPr lang="fr-BE" sz="1842" i="1" dirty="0">
              <a:latin typeface="Calibri" panose="020F0502020204030204" pitchFamily="34" charset="0"/>
            </a:endParaRPr>
          </a:p>
          <a:p>
            <a:pPr>
              <a:defRPr/>
            </a:pPr>
            <a:endParaRPr lang="fr-BE" sz="1842"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marL="250631" indent="-250631">
              <a:buFont typeface="Arial" panose="020B0604020202020204" pitchFamily="34" charset="0"/>
              <a:buChar char="•"/>
              <a:defRPr/>
            </a:pPr>
            <a:r>
              <a:rPr lang="fr-BE" sz="1842" b="1" dirty="0">
                <a:solidFill>
                  <a:srgbClr val="000000"/>
                </a:solidFill>
                <a:latin typeface="Calibri" panose="020F0502020204030204" pitchFamily="34" charset="0"/>
              </a:rPr>
              <a:t>Intensité</a:t>
            </a:r>
          </a:p>
          <a:p>
            <a:pPr>
              <a:defRPr/>
            </a:pPr>
            <a:r>
              <a:rPr lang="fr-BE" sz="1842" b="1" dirty="0">
                <a:solidFill>
                  <a:srgbClr val="000000"/>
                </a:solidFill>
                <a:latin typeface="Calibri" panose="020F0502020204030204" pitchFamily="34" charset="0"/>
              </a:rPr>
              <a:t>Haute intensité </a:t>
            </a:r>
            <a:r>
              <a:rPr lang="fr-BE" sz="1842" dirty="0">
                <a:solidFill>
                  <a:srgbClr val="000000"/>
                </a:solidFill>
                <a:latin typeface="Calibri" panose="020F0502020204030204" pitchFamily="34" charset="0"/>
              </a:rPr>
              <a:t>= 3 visites à domicile par mois, d’une durée d’1h30 (= soins directs), pendant 3 mois maximum et complété par de la gestion de cas d’intensité faible les 3 mois restants. </a:t>
            </a:r>
          </a:p>
          <a:p>
            <a:pPr>
              <a:defRPr/>
            </a:pPr>
            <a:r>
              <a:rPr lang="fr-BE" sz="1842" b="1" dirty="0">
                <a:solidFill>
                  <a:srgbClr val="000000"/>
                </a:solidFill>
                <a:latin typeface="Calibri" panose="020F0502020204030204" pitchFamily="34" charset="0"/>
              </a:rPr>
              <a:t>Faible intensité </a:t>
            </a:r>
            <a:r>
              <a:rPr lang="fr-BE" sz="1842" dirty="0">
                <a:solidFill>
                  <a:srgbClr val="000000"/>
                </a:solidFill>
                <a:latin typeface="Calibri" panose="020F0502020204030204" pitchFamily="34" charset="0"/>
              </a:rPr>
              <a:t>= Une visite mensuelle à domicile de 2 heures en moyenne (= soins directs). </a:t>
            </a:r>
          </a:p>
        </p:txBody>
      </p:sp>
      <p:graphicFrame>
        <p:nvGraphicFramePr>
          <p:cNvPr id="5" name="Tableau 4">
            <a:extLst>
              <a:ext uri="{FF2B5EF4-FFF2-40B4-BE49-F238E27FC236}">
                <a16:creationId xmlns:a16="http://schemas.microsoft.com/office/drawing/2014/main" id="{E5A2DDE6-24DB-4B62-95F4-F17EB2960D35}"/>
              </a:ext>
            </a:extLst>
          </p:cNvPr>
          <p:cNvGraphicFramePr>
            <a:graphicFrameLocks noGrp="1"/>
          </p:cNvGraphicFramePr>
          <p:nvPr>
            <p:extLst>
              <p:ext uri="{D42A27DB-BD31-4B8C-83A1-F6EECF244321}">
                <p14:modId xmlns:p14="http://schemas.microsoft.com/office/powerpoint/2010/main" val="1913699569"/>
              </p:ext>
            </p:extLst>
          </p:nvPr>
        </p:nvGraphicFramePr>
        <p:xfrm>
          <a:off x="522164" y="3636615"/>
          <a:ext cx="9269412" cy="2626040"/>
        </p:xfrm>
        <a:graphic>
          <a:graphicData uri="http://schemas.openxmlformats.org/drawingml/2006/table">
            <a:tbl>
              <a:tblPr/>
              <a:tblGrid>
                <a:gridCol w="2449512">
                  <a:extLst>
                    <a:ext uri="{9D8B030D-6E8A-4147-A177-3AD203B41FA5}">
                      <a16:colId xmlns:a16="http://schemas.microsoft.com/office/drawing/2014/main" val="117146540"/>
                    </a:ext>
                  </a:extLst>
                </a:gridCol>
                <a:gridCol w="2846388">
                  <a:extLst>
                    <a:ext uri="{9D8B030D-6E8A-4147-A177-3AD203B41FA5}">
                      <a16:colId xmlns:a16="http://schemas.microsoft.com/office/drawing/2014/main" val="3520474513"/>
                    </a:ext>
                  </a:extLst>
                </a:gridCol>
                <a:gridCol w="3973512">
                  <a:extLst>
                    <a:ext uri="{9D8B030D-6E8A-4147-A177-3AD203B41FA5}">
                      <a16:colId xmlns:a16="http://schemas.microsoft.com/office/drawing/2014/main" val="3149231928"/>
                    </a:ext>
                  </a:extLst>
                </a:gridCol>
              </a:tblGrid>
              <a:tr h="828675">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400" b="1"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Sous-groupes de population évaluation P3</a:t>
                      </a:r>
                    </a:p>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400" b="0" i="1"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(avec jugement clinique)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BE" altLang="fr-FR" sz="14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400" b="1"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Critères de pronostic de dépendance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BE" altLang="fr-FR" sz="1400" b="1"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1" i="0" u="none" strike="noStrike" cap="none" normalizeH="0" baseline="0">
                          <a:ln>
                            <a:noFill/>
                          </a:ln>
                          <a:solidFill>
                            <a:schemeClr val="tx1"/>
                          </a:solidFill>
                          <a:effectLst/>
                          <a:latin typeface="Arial" panose="020B0604020202020204" pitchFamily="34" charset="0"/>
                          <a:ea typeface="MS PGothic" panose="020B0600070205080204" pitchFamily="34" charset="-128"/>
                        </a:rPr>
                        <a:t>Recommandation</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49026682"/>
                  </a:ext>
                </a:extLst>
              </a:tr>
              <a:tr h="304800">
                <a:tc rowSpan="2">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Profil 2: AIVQ (cogn.) </a:t>
                      </a:r>
                      <a:endPar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Sans maladie neurodégénérative</a:t>
                      </a:r>
                      <a:endPar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Coordination</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43646303"/>
                  </a:ext>
                </a:extLst>
              </a:tr>
              <a:tr h="266700">
                <a:tc vMerge="1">
                  <a:txBody>
                    <a:bodyPr/>
                    <a:lstStyle/>
                    <a:p>
                      <a:endParaRPr lang="fr-BE"/>
                    </a:p>
                  </a:txBody>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rgbClr val="000000"/>
                          </a:solidFill>
                          <a:effectLst/>
                          <a:latin typeface="Arial" panose="020B0604020202020204" pitchFamily="34" charset="0"/>
                          <a:ea typeface="MS PGothic" panose="020B0600070205080204" pitchFamily="34" charset="-128"/>
                        </a:rPr>
                        <a:t>Avec maladie neurodégénérative</a:t>
                      </a:r>
                      <a:endPar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Gestion de cas (faible intensité)</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54168083"/>
                  </a:ext>
                </a:extLst>
              </a:tr>
              <a:tr h="266700">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Profil 3: </a:t>
                      </a:r>
                      <a:r>
                        <a:rPr kumimoji="0" lang="fr-BE" altLang="fr-FR" sz="1400" b="0" i="0" u="none" strike="noStrike" cap="none" normalizeH="0" baseline="0" dirty="0" err="1">
                          <a:ln>
                            <a:noFill/>
                          </a:ln>
                          <a:solidFill>
                            <a:srgbClr val="000000"/>
                          </a:solidFill>
                          <a:effectLst/>
                          <a:latin typeface="Arial" panose="020B0604020202020204" pitchFamily="34" charset="0"/>
                          <a:ea typeface="MS PGothic" panose="020B0600070205080204" pitchFamily="34" charset="-128"/>
                        </a:rPr>
                        <a:t>Fonc</a:t>
                      </a: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a:t>
                      </a:r>
                      <a:endPar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Gestion de cas (faible ou haute intensité)</a:t>
                      </a: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51478700"/>
                  </a:ext>
                </a:extLst>
              </a:tr>
              <a:tr h="266700">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Profil 4: </a:t>
                      </a:r>
                      <a:r>
                        <a:rPr kumimoji="0" lang="fr-BE" altLang="fr-FR" sz="1400" b="0" i="0" u="none" strike="noStrike" cap="none" normalizeH="0" baseline="0" dirty="0" err="1">
                          <a:ln>
                            <a:noFill/>
                          </a:ln>
                          <a:solidFill>
                            <a:srgbClr val="000000"/>
                          </a:solidFill>
                          <a:effectLst/>
                          <a:latin typeface="Arial" panose="020B0604020202020204" pitchFamily="34" charset="0"/>
                          <a:ea typeface="MS PGothic" panose="020B0600070205080204" pitchFamily="34" charset="-128"/>
                        </a:rPr>
                        <a:t>Fonc</a:t>
                      </a: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 cogn.</a:t>
                      </a:r>
                      <a:endPar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Gestion de cas (faible ou haute intensité)</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48611424"/>
                  </a:ext>
                </a:extLst>
              </a:tr>
              <a:tr h="276225">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Profil 5: </a:t>
                      </a:r>
                      <a:r>
                        <a:rPr kumimoji="0" lang="fr-BE" altLang="fr-FR" sz="1400" b="0" i="0" u="none" strike="noStrike" cap="none" normalizeH="0" baseline="0" dirty="0" err="1">
                          <a:ln>
                            <a:noFill/>
                          </a:ln>
                          <a:solidFill>
                            <a:srgbClr val="000000"/>
                          </a:solidFill>
                          <a:effectLst/>
                          <a:latin typeface="Arial" panose="020B0604020202020204" pitchFamily="34" charset="0"/>
                          <a:ea typeface="MS PGothic" panose="020B0600070205080204" pitchFamily="34" charset="-128"/>
                        </a:rPr>
                        <a:t>Fonc</a:t>
                      </a:r>
                      <a:r>
                        <a:rPr kumimoji="0" lang="fr-BE" altLang="fr-FR" sz="1400" b="0" i="0" u="none" strike="noStrike" cap="none" normalizeH="0" baseline="0" dirty="0">
                          <a:ln>
                            <a:noFill/>
                          </a:ln>
                          <a:solidFill>
                            <a:srgbClr val="000000"/>
                          </a:solidFill>
                          <a:effectLst/>
                          <a:latin typeface="Arial" panose="020B0604020202020204" pitchFamily="34" charset="0"/>
                          <a:ea typeface="MS PGothic" panose="020B0600070205080204" pitchFamily="34" charset="-128"/>
                        </a:rPr>
                        <a:t>., cogn., comport. </a:t>
                      </a:r>
                      <a:endPar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endParaRPr>
                    </a:p>
                  </a:txBody>
                  <a:tcPr marL="80201" marR="80201" marT="40100" marB="401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defTabSz="457200">
                        <a:spcBef>
                          <a:spcPct val="20000"/>
                        </a:spcBef>
                        <a:defRPr sz="33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defTabSz="457200">
                        <a:spcBef>
                          <a:spcPct val="20000"/>
                        </a:spcBef>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defTabSz="457200">
                        <a:spcBef>
                          <a:spcPct val="20000"/>
                        </a:spcBef>
                        <a:defRPr sz="23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defTabSz="457200">
                        <a:spcBef>
                          <a:spcPct val="20000"/>
                        </a:spcBef>
                        <a:defRPr sz="21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defRPr sz="21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BE" altLang="fr-FR" sz="1400" b="0" i="0" u="none" strike="noStrike" cap="none" normalizeH="0" baseline="0" dirty="0">
                          <a:ln>
                            <a:noFill/>
                          </a:ln>
                          <a:solidFill>
                            <a:schemeClr val="tx1"/>
                          </a:solidFill>
                          <a:effectLst/>
                          <a:latin typeface="Arial" panose="020B0604020202020204" pitchFamily="34" charset="0"/>
                          <a:ea typeface="MS PGothic" panose="020B0600070205080204" pitchFamily="34" charset="-128"/>
                        </a:rPr>
                        <a:t>/</a:t>
                      </a:r>
                    </a:p>
                  </a:txBody>
                  <a:tcPr marL="80201" marR="80201" marT="40100" marB="40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lang="fr-BE"/>
                    </a:p>
                  </a:txBody>
                  <a:tcPr/>
                </a:tc>
                <a:extLst>
                  <a:ext uri="{0D108BD9-81ED-4DB2-BD59-A6C34878D82A}">
                    <a16:rowId xmlns:a16="http://schemas.microsoft.com/office/drawing/2014/main" val="1080016076"/>
                  </a:ext>
                </a:extLst>
              </a:tr>
            </a:tbl>
          </a:graphicData>
        </a:graphic>
      </p:graphicFrame>
      <p:pic>
        <p:nvPicPr>
          <p:cNvPr id="24609" name="Image 5">
            <a:hlinkClick r:id="rId3" action="ppaction://hlinksldjump"/>
            <a:extLst>
              <a:ext uri="{FF2B5EF4-FFF2-40B4-BE49-F238E27FC236}">
                <a16:creationId xmlns:a16="http://schemas.microsoft.com/office/drawing/2014/main" id="{B1636716-B591-4714-BB09-EB5C4DE56A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8346" r="25964" b="3"/>
          <a:stretch>
            <a:fillRect/>
          </a:stretch>
        </p:blipFill>
        <p:spPr bwMode="auto">
          <a:xfrm>
            <a:off x="9163124" y="2241551"/>
            <a:ext cx="388938"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extLst>
              <a:ext uri="{FF2B5EF4-FFF2-40B4-BE49-F238E27FC236}">
                <a16:creationId xmlns:a16="http://schemas.microsoft.com/office/drawing/2014/main" id="{F896BDEC-FB9C-4623-9A75-CA40E8E1EE22}"/>
              </a:ext>
            </a:extLst>
          </p:cNvPr>
          <p:cNvSpPr txBox="1"/>
          <p:nvPr/>
        </p:nvSpPr>
        <p:spPr>
          <a:xfrm>
            <a:off x="1601788" y="396875"/>
            <a:ext cx="8189788" cy="1323439"/>
          </a:xfrm>
          <a:prstGeom prst="rect">
            <a:avLst/>
          </a:prstGeom>
          <a:noFill/>
        </p:spPr>
        <p:txBody>
          <a:bodyPr wrap="square">
            <a:spAutoFit/>
          </a:bodyPr>
          <a:lstStyle/>
          <a:p>
            <a:pPr algn="ctr">
              <a:defRPr/>
            </a:pPr>
            <a:r>
              <a:rPr lang="fr-BE" sz="4000" dirty="0">
                <a:solidFill>
                  <a:schemeClr val="accent2"/>
                </a:solidFill>
                <a:latin typeface="+mj-lt"/>
              </a:rPr>
              <a:t>Personnes âgées ayant besoin de la gestion de cas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8BCCBD13-0034-4FD6-A356-343534DFB94B}"/>
              </a:ext>
            </a:extLst>
          </p:cNvPr>
          <p:cNvGraphicFramePr>
            <a:graphicFrameLocks noGrp="1"/>
          </p:cNvGraphicFramePr>
          <p:nvPr>
            <p:extLst>
              <p:ext uri="{D42A27DB-BD31-4B8C-83A1-F6EECF244321}">
                <p14:modId xmlns:p14="http://schemas.microsoft.com/office/powerpoint/2010/main" val="1252521369"/>
              </p:ext>
            </p:extLst>
          </p:nvPr>
        </p:nvGraphicFramePr>
        <p:xfrm>
          <a:off x="0" y="140401"/>
          <a:ext cx="8934296" cy="7390440"/>
        </p:xfrm>
        <a:graphic>
          <a:graphicData uri="http://schemas.openxmlformats.org/drawingml/2006/table">
            <a:tbl>
              <a:tblPr firstRow="1" bandRow="1">
                <a:tableStyleId>{D7AC3CCA-C797-4891-BE02-D94E43425B78}</a:tableStyleId>
              </a:tblPr>
              <a:tblGrid>
                <a:gridCol w="356995">
                  <a:extLst>
                    <a:ext uri="{9D8B030D-6E8A-4147-A177-3AD203B41FA5}">
                      <a16:colId xmlns:a16="http://schemas.microsoft.com/office/drawing/2014/main" val="20000"/>
                    </a:ext>
                  </a:extLst>
                </a:gridCol>
                <a:gridCol w="3821314">
                  <a:extLst>
                    <a:ext uri="{9D8B030D-6E8A-4147-A177-3AD203B41FA5}">
                      <a16:colId xmlns:a16="http://schemas.microsoft.com/office/drawing/2014/main" val="20001"/>
                    </a:ext>
                  </a:extLst>
                </a:gridCol>
                <a:gridCol w="673230">
                  <a:extLst>
                    <a:ext uri="{9D8B030D-6E8A-4147-A177-3AD203B41FA5}">
                      <a16:colId xmlns:a16="http://schemas.microsoft.com/office/drawing/2014/main" val="20002"/>
                    </a:ext>
                  </a:extLst>
                </a:gridCol>
                <a:gridCol w="711062">
                  <a:extLst>
                    <a:ext uri="{9D8B030D-6E8A-4147-A177-3AD203B41FA5}">
                      <a16:colId xmlns:a16="http://schemas.microsoft.com/office/drawing/2014/main" val="20003"/>
                    </a:ext>
                  </a:extLst>
                </a:gridCol>
                <a:gridCol w="736535">
                  <a:extLst>
                    <a:ext uri="{9D8B030D-6E8A-4147-A177-3AD203B41FA5}">
                      <a16:colId xmlns:a16="http://schemas.microsoft.com/office/drawing/2014/main" val="20004"/>
                    </a:ext>
                  </a:extLst>
                </a:gridCol>
                <a:gridCol w="695617">
                  <a:extLst>
                    <a:ext uri="{9D8B030D-6E8A-4147-A177-3AD203B41FA5}">
                      <a16:colId xmlns:a16="http://schemas.microsoft.com/office/drawing/2014/main" val="20005"/>
                    </a:ext>
                  </a:extLst>
                </a:gridCol>
                <a:gridCol w="703801">
                  <a:extLst>
                    <a:ext uri="{9D8B030D-6E8A-4147-A177-3AD203B41FA5}">
                      <a16:colId xmlns:a16="http://schemas.microsoft.com/office/drawing/2014/main" val="20006"/>
                    </a:ext>
                  </a:extLst>
                </a:gridCol>
                <a:gridCol w="679249">
                  <a:extLst>
                    <a:ext uri="{9D8B030D-6E8A-4147-A177-3AD203B41FA5}">
                      <a16:colId xmlns:a16="http://schemas.microsoft.com/office/drawing/2014/main" val="20007"/>
                    </a:ext>
                  </a:extLst>
                </a:gridCol>
                <a:gridCol w="556493">
                  <a:extLst>
                    <a:ext uri="{9D8B030D-6E8A-4147-A177-3AD203B41FA5}">
                      <a16:colId xmlns:a16="http://schemas.microsoft.com/office/drawing/2014/main" val="20008"/>
                    </a:ext>
                  </a:extLst>
                </a:gridCol>
              </a:tblGrid>
              <a:tr h="1015873">
                <a:tc>
                  <a:txBody>
                    <a:bodyPr/>
                    <a:lstStyle/>
                    <a:p>
                      <a:endParaRPr lang="fr-BE" sz="1200" noProof="0" dirty="0"/>
                    </a:p>
                  </a:txBody>
                  <a:tcPr marL="80201" marR="80201" marT="40100" marB="40100">
                    <a:solidFill>
                      <a:schemeClr val="bg1"/>
                    </a:solidFill>
                  </a:tcPr>
                </a:tc>
                <a:tc>
                  <a:txBody>
                    <a:bodyPr/>
                    <a:lstStyle/>
                    <a:p>
                      <a:pPr algn="ctr"/>
                      <a:r>
                        <a:rPr lang="fr-BE" sz="1400" b="1" dirty="0"/>
                        <a:t>2. Composante</a:t>
                      </a:r>
                      <a:r>
                        <a:rPr lang="fr-BE" sz="1400" b="1" i="1" dirty="0"/>
                        <a:t> gestion</a:t>
                      </a:r>
                      <a:r>
                        <a:rPr lang="fr-BE" sz="1400" b="1" i="1" baseline="0" dirty="0"/>
                        <a:t> de cas</a:t>
                      </a:r>
                      <a:endParaRPr lang="fr-BE" sz="1400" b="1" i="1" dirty="0"/>
                    </a:p>
                    <a:p>
                      <a:pPr algn="ctr"/>
                      <a:r>
                        <a:rPr lang="fr-BE" sz="1400" b="1" i="1" dirty="0"/>
                        <a:t>Dimensions investiguées</a:t>
                      </a:r>
                      <a:endParaRPr lang="fr-BE" sz="1400" b="1" dirty="0"/>
                    </a:p>
                  </a:txBody>
                  <a:tcPr marL="80201" marR="80201" marT="40100" marB="40100">
                    <a:solidFill>
                      <a:schemeClr val="bg1"/>
                    </a:solidFill>
                  </a:tcPr>
                </a:tc>
                <a:tc>
                  <a:txBody>
                    <a:bodyPr/>
                    <a:lstStyle/>
                    <a:p>
                      <a:pPr algn="ctr"/>
                      <a:r>
                        <a:rPr lang="fr-BE" sz="1400" noProof="0" dirty="0"/>
                        <a:t>Profil 2</a:t>
                      </a:r>
                    </a:p>
                    <a:p>
                      <a:pPr algn="ctr"/>
                      <a:r>
                        <a:rPr lang="fr-BE" sz="1400" noProof="0" dirty="0"/>
                        <a:t>AIVQ </a:t>
                      </a:r>
                    </a:p>
                    <a:p>
                      <a:pPr algn="ctr"/>
                      <a:r>
                        <a:rPr lang="fr-BE" sz="1400" noProof="0" dirty="0"/>
                        <a:t>(</a:t>
                      </a:r>
                      <a:r>
                        <a:rPr lang="fr-BE" sz="1400" noProof="0" dirty="0" err="1"/>
                        <a:t>cogn</a:t>
                      </a:r>
                      <a:r>
                        <a:rPr lang="fr-BE" sz="1400" noProof="0" dirty="0"/>
                        <a:t>.)</a:t>
                      </a:r>
                    </a:p>
                  </a:txBody>
                  <a:tcPr marL="80201" marR="80201" marT="40100" marB="40100">
                    <a:solidFill>
                      <a:schemeClr val="bg1"/>
                    </a:solidFill>
                  </a:tcPr>
                </a:tc>
                <a:tc gridSpan="2">
                  <a:txBody>
                    <a:bodyPr/>
                    <a:lstStyle/>
                    <a:p>
                      <a:pPr algn="ctr"/>
                      <a:r>
                        <a:rPr lang="fr-BE" sz="1400" noProof="0" dirty="0"/>
                        <a:t>Profil</a:t>
                      </a:r>
                      <a:r>
                        <a:rPr lang="fr-BE" sz="1400" baseline="0" noProof="0" dirty="0"/>
                        <a:t> 3</a:t>
                      </a:r>
                      <a:endParaRPr lang="fr-BE" sz="1400" noProof="0" dirty="0"/>
                    </a:p>
                    <a:p>
                      <a:pPr algn="ctr"/>
                      <a:r>
                        <a:rPr lang="fr-BE" sz="1400" noProof="0" dirty="0" err="1"/>
                        <a:t>Fonc</a:t>
                      </a:r>
                      <a:r>
                        <a:rPr lang="fr-BE" sz="1400" noProof="0" dirty="0"/>
                        <a:t>.</a:t>
                      </a:r>
                    </a:p>
                  </a:txBody>
                  <a:tcPr marL="80201" marR="80201" marT="40100" marB="40100">
                    <a:solidFill>
                      <a:schemeClr val="bg1"/>
                    </a:solidFill>
                  </a:tcPr>
                </a:tc>
                <a:tc hMerge="1">
                  <a:txBody>
                    <a:bodyPr/>
                    <a:lstStyle/>
                    <a:p>
                      <a:endParaRPr lang="en-US"/>
                    </a:p>
                  </a:txBody>
                  <a:tcPr/>
                </a:tc>
                <a:tc gridSpan="2">
                  <a:txBody>
                    <a:bodyPr/>
                    <a:lstStyle/>
                    <a:p>
                      <a:pPr algn="ctr"/>
                      <a:r>
                        <a:rPr lang="fr-BE" sz="1400" noProof="0" dirty="0"/>
                        <a:t>Profil 4</a:t>
                      </a:r>
                    </a:p>
                    <a:p>
                      <a:pPr algn="ctr"/>
                      <a:r>
                        <a:rPr lang="fr-BE" sz="1400" noProof="0" dirty="0" err="1"/>
                        <a:t>Fonc</a:t>
                      </a:r>
                      <a:r>
                        <a:rPr lang="fr-BE" sz="1400" noProof="0" dirty="0"/>
                        <a:t>., </a:t>
                      </a:r>
                      <a:r>
                        <a:rPr lang="fr-BE" sz="1400" noProof="0" dirty="0" err="1"/>
                        <a:t>cogn</a:t>
                      </a:r>
                      <a:r>
                        <a:rPr lang="fr-BE" sz="1400" noProof="0" dirty="0"/>
                        <a:t>.</a:t>
                      </a:r>
                    </a:p>
                  </a:txBody>
                  <a:tcPr marL="80201" marR="80201" marT="40100" marB="40100">
                    <a:solidFill>
                      <a:schemeClr val="bg1"/>
                    </a:solidFill>
                  </a:tcPr>
                </a:tc>
                <a:tc hMerge="1">
                  <a:txBody>
                    <a:bodyPr/>
                    <a:lstStyle/>
                    <a:p>
                      <a:endParaRPr lang="en-US"/>
                    </a:p>
                  </a:txBody>
                  <a:tcPr/>
                </a:tc>
                <a:tc gridSpan="2">
                  <a:txBody>
                    <a:bodyPr/>
                    <a:lstStyle/>
                    <a:p>
                      <a:pPr algn="ctr"/>
                      <a:r>
                        <a:rPr lang="fr-BE" sz="1400" noProof="0" dirty="0"/>
                        <a:t>Profil 5</a:t>
                      </a:r>
                    </a:p>
                    <a:p>
                      <a:pPr algn="ctr"/>
                      <a:r>
                        <a:rPr lang="fr-BE" sz="1400" noProof="0" dirty="0" err="1"/>
                        <a:t>Func</a:t>
                      </a:r>
                      <a:r>
                        <a:rPr lang="fr-BE" sz="1400" noProof="0" dirty="0"/>
                        <a:t>., </a:t>
                      </a:r>
                      <a:r>
                        <a:rPr lang="fr-BE" sz="1400" noProof="0" dirty="0" err="1"/>
                        <a:t>cogn</a:t>
                      </a:r>
                      <a:r>
                        <a:rPr lang="fr-BE" sz="1400" noProof="0" dirty="0"/>
                        <a:t>., </a:t>
                      </a:r>
                      <a:r>
                        <a:rPr lang="fr-BE" sz="1400" noProof="0" dirty="0" err="1"/>
                        <a:t>comport</a:t>
                      </a:r>
                      <a:r>
                        <a:rPr lang="fr-BE" sz="1400" noProof="0" dirty="0"/>
                        <a:t>.</a:t>
                      </a:r>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0"/>
                  </a:ext>
                </a:extLst>
              </a:tr>
              <a:tr h="280195">
                <a:tc rowSpan="5">
                  <a:txBody>
                    <a:bodyPr/>
                    <a:lstStyle/>
                    <a:p>
                      <a:pPr algn="ctr"/>
                      <a:r>
                        <a:rPr lang="fr-BE" sz="1400" b="1" noProof="0" dirty="0"/>
                        <a:t>Clinique</a:t>
                      </a:r>
                    </a:p>
                  </a:txBody>
                  <a:tcPr marL="80201" marR="80201" marT="40100" marB="40100" vert="vert270" anchor="ctr">
                    <a:solidFill>
                      <a:schemeClr val="bg1"/>
                    </a:solidFill>
                  </a:tcPr>
                </a:tc>
                <a:tc>
                  <a:txBody>
                    <a:bodyPr/>
                    <a:lstStyle/>
                    <a:p>
                      <a:r>
                        <a:rPr lang="fr-BE" sz="1400" noProof="0" dirty="0"/>
                        <a:t>Etat fonctionnel</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1"/>
                  </a:ext>
                </a:extLst>
              </a:tr>
              <a:tr h="280195">
                <a:tc vMerge="1">
                  <a:txBody>
                    <a:bodyPr/>
                    <a:lstStyle/>
                    <a:p>
                      <a:endParaRPr lang="fr-BE" sz="1400" noProof="0" dirty="0"/>
                    </a:p>
                  </a:txBody>
                  <a:tcPr/>
                </a:tc>
                <a:tc>
                  <a:txBody>
                    <a:bodyPr/>
                    <a:lstStyle/>
                    <a:p>
                      <a:r>
                        <a:rPr lang="fr-BE" sz="1400" noProof="0" dirty="0"/>
                        <a:t>Etat dépressif</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2"/>
                  </a:ext>
                </a:extLst>
              </a:tr>
              <a:tr h="280195">
                <a:tc vMerge="1">
                  <a:txBody>
                    <a:bodyPr/>
                    <a:lstStyle/>
                    <a:p>
                      <a:endParaRPr lang="fr-BE" sz="1400" noProof="0" dirty="0"/>
                    </a:p>
                  </a:txBody>
                  <a:tcPr/>
                </a:tc>
                <a:tc>
                  <a:txBody>
                    <a:bodyPr/>
                    <a:lstStyle/>
                    <a:p>
                      <a:r>
                        <a:rPr lang="fr-BE" sz="1400" noProof="0" dirty="0"/>
                        <a:t>Qualité de vie</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3"/>
                  </a:ext>
                </a:extLst>
              </a:tr>
              <a:tr h="280195">
                <a:tc vMerge="1">
                  <a:txBody>
                    <a:bodyPr/>
                    <a:lstStyle/>
                    <a:p>
                      <a:endParaRPr lang="fr-BE" sz="1400" noProof="0" dirty="0"/>
                    </a:p>
                  </a:txBody>
                  <a:tcPr/>
                </a:tc>
                <a:tc>
                  <a:txBody>
                    <a:bodyPr/>
                    <a:lstStyle/>
                    <a:p>
                      <a:r>
                        <a:rPr lang="fr-BE" sz="1400" noProof="0" dirty="0"/>
                        <a:t>Fardeau de l’aidant cohabitant</a:t>
                      </a:r>
                    </a:p>
                  </a:txBody>
                  <a:tcPr marL="80201" marR="80201" marT="40100" marB="40100">
                    <a:solidFill>
                      <a:schemeClr val="bg1"/>
                    </a:solidFill>
                  </a:tcPr>
                </a:tc>
                <a:tc>
                  <a:txBody>
                    <a:bodyPr/>
                    <a:lstStyle/>
                    <a:p>
                      <a:endParaRPr lang="fr-BE" sz="1400" noProof="0" dirty="0"/>
                    </a:p>
                  </a:txBody>
                  <a:tcPr marL="80201" marR="80201" marT="40100" marB="40100">
                    <a:solidFill>
                      <a:srgbClr val="FF0000"/>
                    </a:solidFill>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extLst>
                  <a:ext uri="{0D108BD9-81ED-4DB2-BD59-A6C34878D82A}">
                    <a16:rowId xmlns:a16="http://schemas.microsoft.com/office/drawing/2014/main" val="10004"/>
                  </a:ext>
                </a:extLst>
              </a:tr>
              <a:tr h="280195">
                <a:tc vMerge="1">
                  <a:txBody>
                    <a:bodyPr/>
                    <a:lstStyle/>
                    <a:p>
                      <a:endParaRPr lang="fr-BE" sz="1400" noProof="0" dirty="0"/>
                    </a:p>
                  </a:txBody>
                  <a:tcPr/>
                </a:tc>
                <a:tc>
                  <a:txBody>
                    <a:bodyPr/>
                    <a:lstStyle/>
                    <a:p>
                      <a:r>
                        <a:rPr lang="fr-BE" sz="1400" noProof="0" dirty="0"/>
                        <a:t>Fardeau de l’aidant non-cohabitant</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5"/>
                  </a:ext>
                </a:extLst>
              </a:tr>
              <a:tr h="476332">
                <a:tc rowSpan="4">
                  <a:txBody>
                    <a:bodyPr/>
                    <a:lstStyle/>
                    <a:p>
                      <a:pPr algn="ctr"/>
                      <a:r>
                        <a:rPr lang="fr-BE" sz="1400" b="1" noProof="0" dirty="0"/>
                        <a:t>Utilisation de services</a:t>
                      </a:r>
                    </a:p>
                  </a:txBody>
                  <a:tcPr marL="80201" marR="80201" marT="40100" marB="40100" vert="vert270" anchor="ctr">
                    <a:solidFill>
                      <a:schemeClr val="bg1"/>
                    </a:solidFill>
                  </a:tcPr>
                </a:tc>
                <a:tc>
                  <a:txBody>
                    <a:bodyPr/>
                    <a:lstStyle/>
                    <a:p>
                      <a:r>
                        <a:rPr lang="fr-BE" sz="1400" noProof="0" dirty="0"/>
                        <a:t>Besoins non couverts</a:t>
                      </a:r>
                      <a:r>
                        <a:rPr lang="fr-BE" sz="1400" baseline="0" noProof="0" dirty="0"/>
                        <a:t> en soins infirmiers pour des soins d’hygiène</a:t>
                      </a:r>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extLst>
                  <a:ext uri="{0D108BD9-81ED-4DB2-BD59-A6C34878D82A}">
                    <a16:rowId xmlns:a16="http://schemas.microsoft.com/office/drawing/2014/main" val="10006"/>
                  </a:ext>
                </a:extLst>
              </a:tr>
              <a:tr h="280195">
                <a:tc vMerge="1">
                  <a:txBody>
                    <a:bodyPr/>
                    <a:lstStyle/>
                    <a:p>
                      <a:endParaRPr lang="fr-BE" sz="1400" noProof="0" dirty="0"/>
                    </a:p>
                  </a:txBody>
                  <a:tcPr/>
                </a:tc>
                <a:tc>
                  <a:txBody>
                    <a:bodyPr/>
                    <a:lstStyle/>
                    <a:p>
                      <a:r>
                        <a:rPr lang="fr-BE" sz="1400" noProof="0" dirty="0"/>
                        <a:t>Risque d’institutionnalisation</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gridSpan="2">
                  <a:txBody>
                    <a:bodyPr/>
                    <a:lstStyle/>
                    <a:p>
                      <a:endParaRPr lang="fr-BE" sz="1400" noProof="0" dirty="0"/>
                    </a:p>
                  </a:txBody>
                  <a:tcPr marL="80201" marR="80201" marT="40100" marB="40100">
                    <a:solidFill>
                      <a:srgbClr val="FF0000"/>
                    </a:solid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mn-lt"/>
                          <a:ea typeface="+mn-ea"/>
                          <a:cs typeface="+mn-cs"/>
                        </a:rPr>
                        <a:t> </a:t>
                      </a:r>
                      <a:endParaRPr lang="fr-BE" sz="1400" noProof="0" dirty="0"/>
                    </a:p>
                  </a:txBody>
                  <a:tcPr marL="80201" marR="80201" marT="40100" marB="40100">
                    <a:solidFill>
                      <a:srgbClr val="FF000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extLst>
                  <a:ext uri="{0D108BD9-81ED-4DB2-BD59-A6C34878D82A}">
                    <a16:rowId xmlns:a16="http://schemas.microsoft.com/office/drawing/2014/main" val="10007"/>
                  </a:ext>
                </a:extLst>
              </a:tr>
              <a:tr h="280195">
                <a:tc vMerge="1">
                  <a:txBody>
                    <a:bodyPr/>
                    <a:lstStyle/>
                    <a:p>
                      <a:endParaRPr lang="fr-BE" sz="1400" noProof="0" dirty="0"/>
                    </a:p>
                  </a:txBody>
                  <a:tcPr/>
                </a:tc>
                <a:tc>
                  <a:txBody>
                    <a:bodyPr/>
                    <a:lstStyle/>
                    <a:p>
                      <a:r>
                        <a:rPr lang="fr-BE" sz="1400" noProof="0" dirty="0"/>
                        <a:t>Recours aux urgences</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extLst>
                  <a:ext uri="{0D108BD9-81ED-4DB2-BD59-A6C34878D82A}">
                    <a16:rowId xmlns:a16="http://schemas.microsoft.com/office/drawing/2014/main" val="10008"/>
                  </a:ext>
                </a:extLst>
              </a:tr>
              <a:tr h="280195">
                <a:tc vMerge="1">
                  <a:txBody>
                    <a:bodyPr/>
                    <a:lstStyle/>
                    <a:p>
                      <a:endParaRPr lang="fr-BE" sz="1400" noProof="0" dirty="0"/>
                    </a:p>
                  </a:txBody>
                  <a:tcPr/>
                </a:tc>
                <a:tc>
                  <a:txBody>
                    <a:bodyPr/>
                    <a:lstStyle/>
                    <a:p>
                      <a:r>
                        <a:rPr lang="fr-BE" sz="1400" noProof="0" dirty="0"/>
                        <a:t>Recours au généraliste en-dehors des heures</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gridSpan="2">
                  <a:txBody>
                    <a:bodyPr/>
                    <a:lstStyle/>
                    <a:p>
                      <a:endParaRPr lang="fr-BE" sz="1400" noProof="0" dirty="0"/>
                    </a:p>
                  </a:txBody>
                  <a:tcPr marL="80201" marR="80201" marT="40100" marB="40100">
                    <a:solidFill>
                      <a:srgbClr val="00B050"/>
                    </a:solidFill>
                  </a:tcPr>
                </a:tc>
                <a:tc hMerge="1">
                  <a:txBody>
                    <a:bodyPr/>
                    <a:lstStyle/>
                    <a:p>
                      <a:endParaRPr lang="en-US"/>
                    </a:p>
                  </a:txBody>
                  <a:tcPr/>
                </a:tc>
                <a:tc gridSpan="2">
                  <a:txBody>
                    <a:bodyPr/>
                    <a:lstStyle/>
                    <a:p>
                      <a:endParaRPr lang="fr-BE" sz="1400" noProof="0" dirty="0"/>
                    </a:p>
                  </a:txBody>
                  <a:tcPr marL="80201" marR="80201" marT="40100" marB="40100">
                    <a:solidFill>
                      <a:srgbClr val="FF0000"/>
                    </a:solidFill>
                  </a:tcPr>
                </a:tc>
                <a:tc hMerge="1">
                  <a:txBody>
                    <a:bodyPr/>
                    <a:lstStyle/>
                    <a:p>
                      <a:endParaRPr lang="en-US"/>
                    </a:p>
                  </a:txBody>
                  <a:tcPr/>
                </a:tc>
                <a:tc gridSpan="2">
                  <a:txBody>
                    <a:bodyPr/>
                    <a:lstStyle/>
                    <a:p>
                      <a:endParaRPr lang="fr-BE" sz="1400" noProof="0" dirty="0"/>
                    </a:p>
                  </a:txBody>
                  <a:tcPr marL="80201" marR="80201" marT="40100" marB="40100">
                    <a:solidFill>
                      <a:schemeClr val="bg1"/>
                    </a:solidFill>
                  </a:tcPr>
                </a:tc>
                <a:tc hMerge="1">
                  <a:txBody>
                    <a:bodyPr/>
                    <a:lstStyle/>
                    <a:p>
                      <a:endParaRPr lang="en-US"/>
                    </a:p>
                  </a:txBody>
                  <a:tcPr/>
                </a:tc>
                <a:extLst>
                  <a:ext uri="{0D108BD9-81ED-4DB2-BD59-A6C34878D82A}">
                    <a16:rowId xmlns:a16="http://schemas.microsoft.com/office/drawing/2014/main" val="10009"/>
                  </a:ext>
                </a:extLst>
              </a:tr>
              <a:tr h="454470">
                <a:tc rowSpan="5">
                  <a:txBody>
                    <a:bodyPr/>
                    <a:lstStyle/>
                    <a:p>
                      <a:pPr algn="ctr"/>
                      <a:r>
                        <a:rPr lang="fr-BE" sz="1400" b="1" noProof="0" dirty="0"/>
                        <a:t>Coûts</a:t>
                      </a:r>
                    </a:p>
                  </a:txBody>
                  <a:tcPr marL="80201" marR="80201" marT="40100" marB="40100" vert="vert270" anchor="ctr">
                    <a:solidFill>
                      <a:schemeClr val="bg1"/>
                    </a:solidFill>
                  </a:tcPr>
                </a:tc>
                <a:tc gridSpan="8">
                  <a:txBody>
                    <a:bodyPr/>
                    <a:lstStyle/>
                    <a:p>
                      <a:r>
                        <a:rPr lang="fr-BE" sz="1400" noProof="0" dirty="0"/>
                        <a:t>Tous ces coûts sont des </a:t>
                      </a:r>
                      <a:r>
                        <a:rPr lang="fr-BE" sz="1400" b="1" noProof="0" dirty="0">
                          <a:solidFill>
                            <a:schemeClr val="tx1"/>
                          </a:solidFill>
                        </a:rPr>
                        <a:t>différences</a:t>
                      </a:r>
                      <a:r>
                        <a:rPr lang="fr-BE" sz="1400" noProof="0" dirty="0"/>
                        <a:t> de </a:t>
                      </a:r>
                      <a:r>
                        <a:rPr lang="fr-BE" sz="1400" b="1" noProof="0" dirty="0"/>
                        <a:t>coûts </a:t>
                      </a:r>
                      <a:r>
                        <a:rPr lang="fr-BE" sz="1400" b="1" baseline="0" noProof="0" dirty="0"/>
                        <a:t>moyens, par mois</a:t>
                      </a:r>
                      <a:r>
                        <a:rPr lang="fr-BE" sz="1400" baseline="0" noProof="0" dirty="0"/>
                        <a:t>. Ils expriment la différence entre le groupe intervention et le groupe contrôle, pour ce qui est des coûts liés à la dépendance modifiés à la suite de l’intervention (ou pas).</a:t>
                      </a:r>
                      <a:endParaRPr lang="fr-BE" sz="1400" noProof="0" dirty="0"/>
                    </a:p>
                  </a:txBody>
                  <a:tcPr marL="80201" marR="80201" marT="40100" marB="40100">
                    <a:solidFill>
                      <a:schemeClr val="accent6">
                        <a:lumMod val="40000"/>
                        <a:lumOff val="60000"/>
                      </a:schemeClr>
                    </a:solidFill>
                  </a:tcPr>
                </a:tc>
                <a:tc hMerge="1">
                  <a:txBody>
                    <a:bodyPr/>
                    <a:lstStyle/>
                    <a:p>
                      <a:endParaRPr lang="fr-BE" sz="1400" noProof="0" dirty="0"/>
                    </a:p>
                  </a:txBody>
                  <a:tcPr>
                    <a:solidFill>
                      <a:schemeClr val="bg1"/>
                    </a:solidFill>
                  </a:tcPr>
                </a:tc>
                <a:tc hMerge="1">
                  <a:txBody>
                    <a:bodyPr/>
                    <a:lstStyle/>
                    <a:p>
                      <a:endParaRPr lang="fr-BE" sz="1400" noProof="0" dirty="0"/>
                    </a:p>
                  </a:txBody>
                  <a:tcPr>
                    <a:solidFill>
                      <a:schemeClr val="accent6"/>
                    </a:solidFill>
                  </a:tcPr>
                </a:tc>
                <a:tc hMerge="1">
                  <a:txBody>
                    <a:bodyPr/>
                    <a:lstStyle/>
                    <a:p>
                      <a:endParaRPr lang="fr-BE"/>
                    </a:p>
                  </a:txBody>
                  <a:tcPr/>
                </a:tc>
                <a:tc hMerge="1">
                  <a:txBody>
                    <a:bodyPr/>
                    <a:lstStyle/>
                    <a:p>
                      <a:endParaRPr lang="fr-BE" sz="1400" noProof="0" dirty="0"/>
                    </a:p>
                  </a:txBody>
                  <a:tcPr>
                    <a:solidFill>
                      <a:srgbClr val="FF0000"/>
                    </a:solidFill>
                  </a:tcPr>
                </a:tc>
                <a:tc hMerge="1">
                  <a:txBody>
                    <a:bodyPr/>
                    <a:lstStyle/>
                    <a:p>
                      <a:endParaRPr lang="fr-BE"/>
                    </a:p>
                  </a:txBody>
                  <a:tcPr/>
                </a:tc>
                <a:tc hMerge="1">
                  <a:txBody>
                    <a:bodyPr/>
                    <a:lstStyle/>
                    <a:p>
                      <a:endParaRPr lang="fr-BE" sz="1400" noProof="0" dirty="0"/>
                    </a:p>
                  </a:txBody>
                  <a:tcPr>
                    <a:solidFill>
                      <a:schemeClr val="bg1"/>
                    </a:solidFill>
                  </a:tcPr>
                </a:tc>
                <a:tc hMerge="1">
                  <a:txBody>
                    <a:bodyPr/>
                    <a:lstStyle/>
                    <a:p>
                      <a:endParaRPr lang="fr-BE"/>
                    </a:p>
                  </a:txBody>
                  <a:tcPr/>
                </a:tc>
                <a:extLst>
                  <a:ext uri="{0D108BD9-81ED-4DB2-BD59-A6C34878D82A}">
                    <a16:rowId xmlns:a16="http://schemas.microsoft.com/office/drawing/2014/main" val="744196863"/>
                  </a:ext>
                </a:extLst>
              </a:tr>
              <a:tr h="641604">
                <a:tc vMerge="1">
                  <a:txBody>
                    <a:bodyPr/>
                    <a:lstStyle/>
                    <a:p>
                      <a:pPr algn="ctr"/>
                      <a:endParaRPr lang="fr-BE" sz="1400" b="1" noProof="0" dirty="0"/>
                    </a:p>
                  </a:txBody>
                  <a:tcPr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en centre de soins de jour et en maison de repos </a:t>
                      </a:r>
                      <a:r>
                        <a:rPr lang="fr-BE" sz="1400" b="0" u="none" strike="noStrike" kern="1200" baseline="0" dirty="0"/>
                        <a:t>pour les </a:t>
                      </a:r>
                      <a:r>
                        <a:rPr lang="fr-BE" sz="1400" b="1" u="none" strike="noStrike" kern="1200" baseline="0" dirty="0"/>
                        <a:t>entités fédérées </a:t>
                      </a:r>
                      <a:endParaRPr lang="fr-BE" sz="1400" b="1" u="none" strike="noStrike" kern="1200" baseline="0" noProof="0" dirty="0">
                        <a:solidFill>
                          <a:schemeClr val="dk1"/>
                        </a:solidFill>
                        <a:latin typeface="+mn-lt"/>
                        <a:ea typeface="+mn-ea"/>
                        <a:cs typeface="+mn-cs"/>
                      </a:endParaRPr>
                    </a:p>
                  </a:txBody>
                  <a:tcPr marL="80201" marR="80201" marT="40100" marB="4010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Lo</a:t>
                      </a:r>
                    </a:p>
                  </a:txBody>
                  <a:tcPr marL="80201" marR="80201" marT="40100" marB="40100">
                    <a:solidFill>
                      <a:schemeClr val="bg1"/>
                    </a:solidFill>
                  </a:tcPr>
                </a:tc>
                <a:tc>
                  <a:txBody>
                    <a:bodyPr/>
                    <a:lstStyle/>
                    <a:p>
                      <a:r>
                        <a:rPr lang="fr-BE" sz="1400" b="0" noProof="0" dirty="0"/>
                        <a:t>Lo</a:t>
                      </a:r>
                    </a:p>
                    <a:p>
                      <a:r>
                        <a:rPr lang="fr-BE" sz="1400" b="0" noProof="0" dirty="0"/>
                        <a:t>+58€</a:t>
                      </a:r>
                    </a:p>
                  </a:txBody>
                  <a:tcPr marL="80201" marR="80201" marT="40100" marB="40100">
                    <a:solidFill>
                      <a:srgbClr val="FF0000"/>
                    </a:solidFill>
                  </a:tcPr>
                </a:tc>
                <a:tc>
                  <a:txBody>
                    <a:bodyPr/>
                    <a:lstStyle/>
                    <a:p>
                      <a:r>
                        <a:rPr lang="fr-BE" sz="1400" b="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0" noProof="0" dirty="0"/>
                        <a:t>+78€</a:t>
                      </a:r>
                    </a:p>
                  </a:txBody>
                  <a:tcPr marL="80201" marR="80201" marT="40100" marB="40100">
                    <a:solidFill>
                      <a:srgbClr val="FF0000"/>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+139</a:t>
                      </a:r>
                      <a:r>
                        <a:rPr lang="fr-BE" sz="1400" b="0" noProof="0" dirty="0"/>
                        <a:t>€</a:t>
                      </a:r>
                    </a:p>
                  </a:txBody>
                  <a:tcPr marL="80201" marR="80201" marT="40100" marB="40100">
                    <a:solidFill>
                      <a:srgbClr val="FF0000"/>
                    </a:solidFill>
                  </a:tcPr>
                </a:tc>
                <a:tc>
                  <a:txBody>
                    <a:bodyPr/>
                    <a:lstStyle/>
                    <a:p>
                      <a:r>
                        <a:rPr lang="fr-BE" sz="140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+56</a:t>
                      </a:r>
                      <a:r>
                        <a:rPr lang="fr-BE" sz="1400" b="0" noProof="0" dirty="0"/>
                        <a:t>€</a:t>
                      </a:r>
                    </a:p>
                  </a:txBody>
                  <a:tcPr marL="80201" marR="80201" marT="40100" marB="40100">
                    <a:solidFill>
                      <a:srgbClr val="FF0000"/>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+167</a:t>
                      </a:r>
                      <a:r>
                        <a:rPr lang="fr-BE" sz="1400" b="0" noProof="0" dirty="0"/>
                        <a:t>€</a:t>
                      </a:r>
                    </a:p>
                  </a:txBody>
                  <a:tcPr marL="80201" marR="80201" marT="40100" marB="40100">
                    <a:solidFill>
                      <a:srgbClr val="FF0000"/>
                    </a:solidFill>
                  </a:tcPr>
                </a:tc>
                <a:tc>
                  <a:txBody>
                    <a:bodyPr/>
                    <a:lstStyle/>
                    <a:p>
                      <a:r>
                        <a:rPr lang="fr-BE" sz="140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+214</a:t>
                      </a:r>
                      <a:r>
                        <a:rPr lang="fr-BE" sz="1400" b="0" noProof="0" dirty="0"/>
                        <a:t>€</a:t>
                      </a:r>
                    </a:p>
                  </a:txBody>
                  <a:tcPr marL="80201" marR="80201" marT="40100" marB="40100">
                    <a:solidFill>
                      <a:srgbClr val="FF0000"/>
                    </a:solidFill>
                  </a:tcPr>
                </a:tc>
                <a:extLst>
                  <a:ext uri="{0D108BD9-81ED-4DB2-BD59-A6C34878D82A}">
                    <a16:rowId xmlns:a16="http://schemas.microsoft.com/office/drawing/2014/main" val="10010"/>
                  </a:ext>
                </a:extLst>
              </a:tr>
              <a:tr h="454470">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des soins de santé remboursés pour le </a:t>
                      </a:r>
                      <a:r>
                        <a:rPr lang="fr-BE" sz="1400" b="1" u="none" strike="noStrike" kern="1200" baseline="0" dirty="0"/>
                        <a:t>patient</a:t>
                      </a:r>
                      <a:r>
                        <a:rPr lang="fr-BE" sz="1400" u="none" strike="noStrike" kern="1200" baseline="0" dirty="0"/>
                        <a:t> </a:t>
                      </a:r>
                      <a:endParaRPr lang="fr-BE" sz="1400" noProof="0" dirty="0"/>
                    </a:p>
                  </a:txBody>
                  <a:tcPr marL="80201" marR="80201" marT="40100" marB="4010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&gt;30%</a:t>
                      </a:r>
                    </a:p>
                  </a:txBody>
                  <a:tcPr marL="80201" marR="80201" marT="40100" marB="40100">
                    <a:solidFill>
                      <a:srgbClr val="00B050"/>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&gt;20%</a:t>
                      </a:r>
                    </a:p>
                  </a:txBody>
                  <a:tcPr marL="80201" marR="80201" marT="40100" marB="40100">
                    <a:solidFill>
                      <a:srgbClr val="00B050"/>
                    </a:solidFill>
                  </a:tcPr>
                </a:tc>
                <a:tc>
                  <a:txBody>
                    <a:bodyPr/>
                    <a:lstStyle/>
                    <a:p>
                      <a:r>
                        <a:rPr lang="fr-BE" sz="140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&gt;30%</a:t>
                      </a:r>
                    </a:p>
                  </a:txBody>
                  <a:tcPr marL="80201" marR="80201" marT="40100" marB="40100">
                    <a:solidFill>
                      <a:srgbClr val="00B050"/>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&gt;35%</a:t>
                      </a:r>
                    </a:p>
                  </a:txBody>
                  <a:tcPr marL="80201" marR="80201" marT="40100" marB="40100">
                    <a:solidFill>
                      <a:srgbClr val="00B050"/>
                    </a:solidFill>
                  </a:tcPr>
                </a:tc>
                <a:tc>
                  <a:txBody>
                    <a:bodyPr/>
                    <a:lstStyle/>
                    <a:p>
                      <a:r>
                        <a:rPr lang="fr-BE" sz="140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&gt;20%</a:t>
                      </a:r>
                    </a:p>
                  </a:txBody>
                  <a:tcPr marL="80201" marR="80201" marT="40100" marB="40100">
                    <a:solidFill>
                      <a:srgbClr val="00B050"/>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&gt;20%</a:t>
                      </a:r>
                    </a:p>
                  </a:txBody>
                  <a:tcPr marL="80201" marR="80201" marT="40100" marB="40100">
                    <a:solidFill>
                      <a:srgbClr val="00B050"/>
                    </a:solidFill>
                  </a:tcPr>
                </a:tc>
                <a:tc>
                  <a:txBody>
                    <a:bodyPr/>
                    <a:lstStyle/>
                    <a:p>
                      <a:r>
                        <a:rPr lang="fr-BE" sz="1400" noProof="0" dirty="0"/>
                        <a:t>Hi</a:t>
                      </a:r>
                    </a:p>
                  </a:txBody>
                  <a:tcPr marL="80201" marR="80201" marT="40100" marB="40100">
                    <a:solidFill>
                      <a:schemeClr val="bg1"/>
                    </a:solidFill>
                  </a:tcPr>
                </a:tc>
                <a:extLst>
                  <a:ext uri="{0D108BD9-81ED-4DB2-BD59-A6C34878D82A}">
                    <a16:rowId xmlns:a16="http://schemas.microsoft.com/office/drawing/2014/main" val="10011"/>
                  </a:ext>
                </a:extLst>
              </a:tr>
              <a:tr h="454470">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des soins de santé remboursés pour </a:t>
                      </a:r>
                      <a:r>
                        <a:rPr lang="fr-BE" sz="1400" b="1" u="none" strike="noStrike" kern="1200" baseline="0" dirty="0"/>
                        <a:t>l’INAMI</a:t>
                      </a:r>
                      <a:r>
                        <a:rPr lang="fr-BE" sz="1400" u="none" strike="noStrike" kern="1200" baseline="0" dirty="0"/>
                        <a:t>  (dont les coûts de l’intervention P3)</a:t>
                      </a:r>
                      <a:endParaRPr lang="fr-BE" sz="1400" noProof="0" dirty="0"/>
                    </a:p>
                  </a:txBody>
                  <a:tcPr marL="80201" marR="80201" marT="40100" marB="4010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Lo</a:t>
                      </a:r>
                    </a:p>
                  </a:txBody>
                  <a:tcPr marL="80201" marR="80201" marT="40100" marB="40100">
                    <a:solidFill>
                      <a:schemeClr val="bg1"/>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-412</a:t>
                      </a:r>
                      <a:r>
                        <a:rPr lang="fr-BE" sz="1400" b="0" noProof="0" dirty="0"/>
                        <a:t>€</a:t>
                      </a:r>
                    </a:p>
                  </a:txBody>
                  <a:tcPr marL="80201" marR="80201" marT="40100" marB="40100">
                    <a:solidFill>
                      <a:srgbClr val="00B050"/>
                    </a:solidFill>
                  </a:tcPr>
                </a:tc>
                <a:tc>
                  <a:txBody>
                    <a:bodyPr/>
                    <a:lstStyle/>
                    <a:p>
                      <a:r>
                        <a:rPr lang="fr-BE" sz="1400" noProof="0" dirty="0"/>
                        <a:t>Hi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b="0" noProof="0" dirty="0"/>
                    </a:p>
                  </a:txBody>
                  <a:tcPr marL="80201" marR="80201" marT="40100" marB="40100">
                    <a:no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-637</a:t>
                      </a:r>
                      <a:r>
                        <a:rPr lang="fr-BE" sz="1400" b="0" noProof="0" dirty="0"/>
                        <a:t>€*</a:t>
                      </a:r>
                    </a:p>
                  </a:txBody>
                  <a:tcPr marL="80201" marR="80201" marT="40100" marB="40100">
                    <a:solidFill>
                      <a:srgbClr val="00B050"/>
                    </a:solidFill>
                  </a:tcPr>
                </a:tc>
                <a:tc>
                  <a:txBody>
                    <a:bodyPr/>
                    <a:lstStyle/>
                    <a:p>
                      <a:r>
                        <a:rPr lang="fr-BE" sz="1400" noProof="0" dirty="0"/>
                        <a:t>Hi</a:t>
                      </a:r>
                    </a:p>
                    <a:p>
                      <a:r>
                        <a:rPr lang="fr-BE" sz="1400" noProof="0" dirty="0"/>
                        <a:t>-411</a:t>
                      </a:r>
                      <a:r>
                        <a:rPr lang="fr-BE" sz="1400" b="0" noProof="0" dirty="0"/>
                        <a:t>€</a:t>
                      </a:r>
                      <a:endParaRPr lang="fr-BE" sz="1400" noProof="0" dirty="0"/>
                    </a:p>
                  </a:txBody>
                  <a:tcPr marL="80201" marR="80201" marT="40100" marB="40100">
                    <a:solidFill>
                      <a:srgbClr val="00B050"/>
                    </a:solidFill>
                  </a:tcPr>
                </a:tc>
                <a:tc>
                  <a:txBody>
                    <a:bodyPr/>
                    <a:lstStyle/>
                    <a:p>
                      <a:r>
                        <a:rPr lang="fr-BE" sz="1400" noProof="0" dirty="0"/>
                        <a:t>Lo</a:t>
                      </a:r>
                    </a:p>
                    <a:p>
                      <a:r>
                        <a:rPr lang="fr-BE" sz="1400" noProof="0" dirty="0"/>
                        <a:t>-637</a:t>
                      </a:r>
                      <a:r>
                        <a:rPr lang="fr-BE" sz="1400" b="0" noProof="0" dirty="0"/>
                        <a:t>€ *</a:t>
                      </a:r>
                      <a:endParaRPr lang="fr-BE" sz="1400" noProof="0" dirty="0"/>
                    </a:p>
                  </a:txBody>
                  <a:tcPr marL="80201" marR="80201" marT="40100" marB="40100">
                    <a:solidFill>
                      <a:srgbClr val="00B050"/>
                    </a:solidFill>
                  </a:tcPr>
                </a:tc>
                <a:tc>
                  <a:txBody>
                    <a:bodyPr/>
                    <a:lstStyle/>
                    <a:p>
                      <a:r>
                        <a:rPr lang="fr-BE" sz="1400" noProof="0" dirty="0"/>
                        <a:t>Hi</a:t>
                      </a:r>
                    </a:p>
                    <a:p>
                      <a:endParaRPr lang="fr-BE" sz="1400" noProof="0" dirty="0"/>
                    </a:p>
                  </a:txBody>
                  <a:tcPr marL="80201" marR="80201" marT="40100" marB="40100">
                    <a:solidFill>
                      <a:schemeClr val="bg1"/>
                    </a:solidFill>
                  </a:tcPr>
                </a:tc>
                <a:extLst>
                  <a:ext uri="{0D108BD9-81ED-4DB2-BD59-A6C34878D82A}">
                    <a16:rowId xmlns:a16="http://schemas.microsoft.com/office/drawing/2014/main" val="10012"/>
                  </a:ext>
                </a:extLst>
              </a:tr>
              <a:tr h="612493">
                <a:tc vMerge="1">
                  <a:txBody>
                    <a:bodyPr/>
                    <a:lstStyle/>
                    <a:p>
                      <a:pPr algn="ctr"/>
                      <a:endParaRPr lang="fr-BE" sz="1400" noProof="0" dirty="0"/>
                    </a:p>
                  </a:txBody>
                  <a:tcPr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Coût pour </a:t>
                      </a:r>
                      <a:r>
                        <a:rPr lang="fr-BE" sz="1400" b="1" noProof="0" dirty="0"/>
                        <a:t>l’ensemble</a:t>
                      </a:r>
                      <a:r>
                        <a:rPr lang="fr-BE" sz="1400" noProof="0" dirty="0"/>
                        <a:t> des acteurs</a:t>
                      </a:r>
                    </a:p>
                  </a:txBody>
                  <a:tcPr marL="80201" marR="80201" marT="40100" marB="40100">
                    <a:solidFill>
                      <a:schemeClr val="bg1"/>
                    </a:solidFill>
                  </a:tcPr>
                </a:tc>
                <a:tc>
                  <a:txBody>
                    <a:bodyPr/>
                    <a:lstStyle/>
                    <a:p>
                      <a:r>
                        <a:rPr lang="fr-BE" sz="1400" noProof="0" dirty="0"/>
                        <a:t>Lo</a:t>
                      </a:r>
                    </a:p>
                  </a:txBody>
                  <a:tcPr marL="80201" marR="80201" marT="40100" marB="40100">
                    <a:solidFill>
                      <a:schemeClr val="bg1"/>
                    </a:solidFill>
                  </a:tcPr>
                </a:tc>
                <a:tc>
                  <a:txBody>
                    <a:bodyPr/>
                    <a:lstStyle/>
                    <a:p>
                      <a:r>
                        <a:rPr lang="fr-BE" sz="1400" noProof="0" dirty="0"/>
                        <a:t>Lo</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-256</a:t>
                      </a:r>
                      <a:r>
                        <a:rPr lang="fr-BE" sz="1400" b="0" noProof="0" dirty="0"/>
                        <a:t>€</a:t>
                      </a:r>
                    </a:p>
                  </a:txBody>
                  <a:tcPr marL="80201" marR="80201" marT="40100" marB="40100">
                    <a:solidFill>
                      <a:srgbClr val="00B050"/>
                    </a:solidFill>
                  </a:tcPr>
                </a:tc>
                <a:tc>
                  <a:txBody>
                    <a:bodyPr/>
                    <a:lstStyle/>
                    <a:p>
                      <a:r>
                        <a:rPr lang="fr-BE" sz="1400" noProof="0" dirty="0"/>
                        <a:t>Hi</a:t>
                      </a:r>
                    </a:p>
                    <a:p>
                      <a:r>
                        <a:rPr lang="fr-BE" sz="1400" noProof="0" dirty="0"/>
                        <a:t>+244</a:t>
                      </a:r>
                      <a:r>
                        <a:rPr lang="fr-BE" sz="1400" b="0" noProof="0" dirty="0"/>
                        <a:t>€</a:t>
                      </a:r>
                      <a:endParaRPr lang="fr-BE" sz="1400" noProof="0" dirty="0"/>
                    </a:p>
                  </a:txBody>
                  <a:tcPr marL="80201" marR="80201" marT="40100" marB="40100">
                    <a:solidFill>
                      <a:srgbClr val="FF0000"/>
                    </a:solidFill>
                  </a:tcPr>
                </a:tc>
                <a:tc>
                  <a:txBody>
                    <a:bodyPr/>
                    <a:lstStyle/>
                    <a:p>
                      <a:r>
                        <a:rPr lang="fr-BE" sz="1400" noProof="0" dirty="0"/>
                        <a:t>Lo</a:t>
                      </a:r>
                    </a:p>
                    <a:p>
                      <a:r>
                        <a:rPr lang="fr-BE" sz="1400" noProof="0" dirty="0"/>
                        <a:t>-395</a:t>
                      </a:r>
                      <a:r>
                        <a:rPr lang="fr-BE" sz="1400" b="0" noProof="0" dirty="0"/>
                        <a:t>€*</a:t>
                      </a:r>
                      <a:endParaRPr lang="fr-BE" sz="1400" noProof="0" dirty="0"/>
                    </a:p>
                  </a:txBody>
                  <a:tcPr marL="80201" marR="80201" marT="40100" marB="40100">
                    <a:solidFill>
                      <a:srgbClr val="00B050"/>
                    </a:solidFill>
                  </a:tcPr>
                </a:tc>
                <a:tc>
                  <a:txBody>
                    <a:bodyPr/>
                    <a:lstStyle/>
                    <a:p>
                      <a:r>
                        <a:rPr lang="fr-BE" sz="1400" noProof="0" dirty="0"/>
                        <a:t>Hi</a:t>
                      </a:r>
                    </a:p>
                  </a:txBody>
                  <a:tcPr marL="80201" marR="80201" marT="40100" marB="40100">
                    <a:solidFill>
                      <a:schemeClr val="bg1"/>
                    </a:solidFill>
                  </a:tcPr>
                </a:tc>
                <a:tc>
                  <a:txBody>
                    <a:bodyPr/>
                    <a:lstStyle/>
                    <a:p>
                      <a:r>
                        <a:rPr lang="fr-BE" sz="1400" noProof="0" dirty="0"/>
                        <a:t>Lo</a:t>
                      </a:r>
                    </a:p>
                    <a:p>
                      <a:r>
                        <a:rPr lang="fr-BE" sz="1400" noProof="0" dirty="0"/>
                        <a:t>-395</a:t>
                      </a:r>
                      <a:r>
                        <a:rPr lang="fr-BE" sz="1400" b="0" noProof="0" dirty="0"/>
                        <a:t>€ </a:t>
                      </a:r>
                      <a:r>
                        <a:rPr lang="fr-BE" sz="1400" noProof="0" dirty="0"/>
                        <a:t>*</a:t>
                      </a:r>
                    </a:p>
                  </a:txBody>
                  <a:tcPr marL="80201" marR="80201" marT="40100" marB="40100">
                    <a:solidFill>
                      <a:srgbClr val="00B050"/>
                    </a:solidFill>
                  </a:tcPr>
                </a:tc>
                <a:tc>
                  <a:txBody>
                    <a:bodyPr/>
                    <a:lstStyle/>
                    <a:p>
                      <a:r>
                        <a:rPr lang="fr-BE" sz="1400" noProof="0" dirty="0"/>
                        <a:t>Hi</a:t>
                      </a:r>
                    </a:p>
                  </a:txBody>
                  <a:tcPr marL="80201" marR="80201" marT="40100" marB="40100">
                    <a:solidFill>
                      <a:schemeClr val="bg1"/>
                    </a:solidFill>
                  </a:tcPr>
                </a:tc>
                <a:extLst>
                  <a:ext uri="{0D108BD9-81ED-4DB2-BD59-A6C34878D82A}">
                    <a16:rowId xmlns:a16="http://schemas.microsoft.com/office/drawing/2014/main" val="10013"/>
                  </a:ext>
                </a:extLst>
              </a:tr>
            </a:tbl>
          </a:graphicData>
        </a:graphic>
      </p:graphicFrame>
      <p:sp>
        <p:nvSpPr>
          <p:cNvPr id="5" name="Rectangle 4">
            <a:extLst>
              <a:ext uri="{FF2B5EF4-FFF2-40B4-BE49-F238E27FC236}">
                <a16:creationId xmlns:a16="http://schemas.microsoft.com/office/drawing/2014/main" id="{4C9B22C3-06AC-493B-9DF2-7DA14B26471F}"/>
              </a:ext>
            </a:extLst>
          </p:cNvPr>
          <p:cNvSpPr/>
          <p:nvPr/>
        </p:nvSpPr>
        <p:spPr>
          <a:xfrm>
            <a:off x="9069388" y="1008063"/>
            <a:ext cx="284162" cy="15875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42"/>
          </a:p>
        </p:txBody>
      </p:sp>
      <p:sp>
        <p:nvSpPr>
          <p:cNvPr id="3" name="ZoneTexte 2">
            <a:extLst>
              <a:ext uri="{FF2B5EF4-FFF2-40B4-BE49-F238E27FC236}">
                <a16:creationId xmlns:a16="http://schemas.microsoft.com/office/drawing/2014/main" id="{AB002D6B-D543-4531-B8B4-FFBB5FED7809}"/>
              </a:ext>
            </a:extLst>
          </p:cNvPr>
          <p:cNvSpPr txBox="1"/>
          <p:nvPr/>
        </p:nvSpPr>
        <p:spPr>
          <a:xfrm>
            <a:off x="9353550" y="877376"/>
            <a:ext cx="1538288" cy="1815882"/>
          </a:xfrm>
          <a:prstGeom prst="rect">
            <a:avLst/>
          </a:prstGeom>
          <a:noFill/>
        </p:spPr>
        <p:txBody>
          <a:bodyPr>
            <a:spAutoFit/>
          </a:bodyPr>
          <a:lstStyle/>
          <a:p>
            <a:pPr>
              <a:defRPr/>
            </a:pPr>
            <a:r>
              <a:rPr lang="fr-BE" sz="1400" dirty="0"/>
              <a:t>Mieux</a:t>
            </a:r>
          </a:p>
          <a:p>
            <a:pPr>
              <a:defRPr/>
            </a:pPr>
            <a:r>
              <a:rPr lang="fr-BE" sz="1400" dirty="0"/>
              <a:t>Moins bien</a:t>
            </a:r>
          </a:p>
          <a:p>
            <a:pPr>
              <a:defRPr/>
            </a:pPr>
            <a:r>
              <a:rPr lang="fr-BE" sz="1400" dirty="0"/>
              <a:t>Pas de changement significatif par rapport le groupe sans intervention</a:t>
            </a:r>
          </a:p>
        </p:txBody>
      </p:sp>
      <p:sp>
        <p:nvSpPr>
          <p:cNvPr id="8" name="Rectangle 7">
            <a:extLst>
              <a:ext uri="{FF2B5EF4-FFF2-40B4-BE49-F238E27FC236}">
                <a16:creationId xmlns:a16="http://schemas.microsoft.com/office/drawing/2014/main" id="{35C0B16E-3188-4168-B34C-9D566F2DADBC}"/>
              </a:ext>
            </a:extLst>
          </p:cNvPr>
          <p:cNvSpPr/>
          <p:nvPr/>
        </p:nvSpPr>
        <p:spPr>
          <a:xfrm>
            <a:off x="9069388" y="1219200"/>
            <a:ext cx="284162" cy="14605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42"/>
          </a:p>
        </p:txBody>
      </p:sp>
      <p:sp>
        <p:nvSpPr>
          <p:cNvPr id="9" name="Rectangle 8">
            <a:extLst>
              <a:ext uri="{FF2B5EF4-FFF2-40B4-BE49-F238E27FC236}">
                <a16:creationId xmlns:a16="http://schemas.microsoft.com/office/drawing/2014/main" id="{70E1F083-AA87-4551-A9FC-CB387D3F852A}"/>
              </a:ext>
            </a:extLst>
          </p:cNvPr>
          <p:cNvSpPr/>
          <p:nvPr/>
        </p:nvSpPr>
        <p:spPr>
          <a:xfrm>
            <a:off x="9069388" y="1416050"/>
            <a:ext cx="284162" cy="1460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42"/>
          </a:p>
        </p:txBody>
      </p:sp>
      <p:sp>
        <p:nvSpPr>
          <p:cNvPr id="6" name="Rectangle 5">
            <a:extLst>
              <a:ext uri="{FF2B5EF4-FFF2-40B4-BE49-F238E27FC236}">
                <a16:creationId xmlns:a16="http://schemas.microsoft.com/office/drawing/2014/main" id="{E64A5662-A18B-4C0B-96B4-B798ECA58E16}"/>
              </a:ext>
            </a:extLst>
          </p:cNvPr>
          <p:cNvSpPr/>
          <p:nvPr/>
        </p:nvSpPr>
        <p:spPr>
          <a:xfrm>
            <a:off x="9069388" y="3132559"/>
            <a:ext cx="1624012" cy="1384995"/>
          </a:xfrm>
          <a:prstGeom prst="rect">
            <a:avLst/>
          </a:prstGeom>
        </p:spPr>
        <p:txBody>
          <a:bodyPr wrap="square">
            <a:spAutoFit/>
          </a:bodyPr>
          <a:lstStyle/>
          <a:p>
            <a:pPr>
              <a:defRPr/>
            </a:pPr>
            <a:r>
              <a:rPr lang="fr-BE" sz="1400" b="1" u="sng" dirty="0"/>
              <a:t>Lo</a:t>
            </a:r>
            <a:endParaRPr lang="fr-BE" sz="1400" dirty="0"/>
          </a:p>
          <a:p>
            <a:pPr>
              <a:defRPr/>
            </a:pPr>
            <a:r>
              <a:rPr lang="fr-BE" sz="1400" dirty="0"/>
              <a:t>gestion de cas de </a:t>
            </a:r>
            <a:r>
              <a:rPr lang="fr-BE" sz="1400" b="1" dirty="0"/>
              <a:t>faible</a:t>
            </a:r>
            <a:r>
              <a:rPr lang="fr-BE" sz="1400" dirty="0"/>
              <a:t> intensité</a:t>
            </a:r>
          </a:p>
          <a:p>
            <a:pPr>
              <a:defRPr/>
            </a:pPr>
            <a:r>
              <a:rPr lang="fr-BE" sz="1400" b="1" u="sng" dirty="0"/>
              <a:t>Hi</a:t>
            </a:r>
            <a:endParaRPr lang="fr-BE" sz="1400" dirty="0"/>
          </a:p>
          <a:p>
            <a:pPr>
              <a:defRPr/>
            </a:pPr>
            <a:r>
              <a:rPr lang="fr-BE" sz="1400" dirty="0"/>
              <a:t>gestion de cas de </a:t>
            </a:r>
            <a:r>
              <a:rPr lang="fr-BE" sz="1400" b="1" dirty="0"/>
              <a:t>haute</a:t>
            </a:r>
            <a:r>
              <a:rPr lang="fr-BE" sz="1400" dirty="0"/>
              <a:t> intensité</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284AB9C-9079-4D29-9F69-42EAC0B675AC}"/>
              </a:ext>
            </a:extLst>
          </p:cNvPr>
          <p:cNvSpPr/>
          <p:nvPr/>
        </p:nvSpPr>
        <p:spPr>
          <a:xfrm>
            <a:off x="784225" y="1973263"/>
            <a:ext cx="9142413" cy="5194300"/>
          </a:xfrm>
          <a:prstGeom prst="rect">
            <a:avLst/>
          </a:prstGeom>
        </p:spPr>
        <p:txBody>
          <a:bodyPr>
            <a:spAutoFit/>
          </a:bodyPr>
          <a:lstStyle/>
          <a:p>
            <a:pPr>
              <a:defRPr/>
            </a:pPr>
            <a:r>
              <a:rPr lang="fr-BE" sz="1842" b="1" dirty="0">
                <a:solidFill>
                  <a:schemeClr val="accent5">
                    <a:lumMod val="50000"/>
                  </a:schemeClr>
                </a:solidFill>
                <a:latin typeface="Calibri" panose="020F0502020204030204" pitchFamily="34" charset="0"/>
              </a:rPr>
              <a:t>Recommandations</a:t>
            </a:r>
            <a:r>
              <a:rPr lang="fr-BE" sz="1842" b="1" dirty="0">
                <a:solidFill>
                  <a:schemeClr val="accent5">
                    <a:lumMod val="60000"/>
                    <a:lumOff val="40000"/>
                  </a:schemeClr>
                </a:solidFill>
                <a:latin typeface="Calibri" panose="020F0502020204030204" pitchFamily="34" charset="0"/>
              </a:rPr>
              <a:t>:</a:t>
            </a:r>
            <a:r>
              <a:rPr lang="fr-BE" sz="1842" b="1" dirty="0">
                <a:solidFill>
                  <a:srgbClr val="000000"/>
                </a:solidFill>
                <a:latin typeface="Calibri" panose="020F0502020204030204" pitchFamily="34" charset="0"/>
              </a:rPr>
              <a:t> </a:t>
            </a:r>
          </a:p>
          <a:p>
            <a:pPr>
              <a:defRPr/>
            </a:pPr>
            <a:endParaRPr lang="fr-BE" sz="1842" b="1" dirty="0">
              <a:solidFill>
                <a:srgbClr val="000000"/>
              </a:solidFill>
              <a:latin typeface="Calibri" panose="020F0502020204030204" pitchFamily="34" charset="0"/>
            </a:endParaRPr>
          </a:p>
          <a:p>
            <a:pPr marL="250631" indent="-250631">
              <a:buFont typeface="Arial" panose="020B0604020202020204" pitchFamily="34" charset="0"/>
              <a:buChar char="•"/>
              <a:defRPr/>
            </a:pPr>
            <a:r>
              <a:rPr lang="fr-BE" sz="1842" b="1" dirty="0"/>
              <a:t>Pour qui? </a:t>
            </a:r>
          </a:p>
          <a:p>
            <a:pPr>
              <a:defRPr/>
            </a:pPr>
            <a:r>
              <a:rPr lang="fr-BE" sz="1842" dirty="0"/>
              <a:t>-    L’identification du besoin se fait sur base du jugement clinique (généraliste, gestionnaire de cas + psychologue).</a:t>
            </a:r>
          </a:p>
          <a:p>
            <a:pPr marL="250631" indent="-250631">
              <a:buFontTx/>
              <a:buChar char="-"/>
              <a:defRPr/>
            </a:pPr>
            <a:r>
              <a:rPr lang="fr-BE" sz="1842" dirty="0"/>
              <a:t>Deux situations particulières  (rencontrées quel que soit le profil de dépendance mais plus fréquente lorsque le profil de dépendance est élevé): </a:t>
            </a:r>
          </a:p>
          <a:p>
            <a:pPr>
              <a:defRPr/>
            </a:pPr>
            <a:r>
              <a:rPr lang="fr-BE" sz="1842" dirty="0"/>
              <a:t>	1. Lorsque la personne âgée est dans une situation de refus de soins, souvent accompagnée de déni 	de la dépendance</a:t>
            </a:r>
          </a:p>
          <a:p>
            <a:pPr>
              <a:defRPr/>
            </a:pPr>
            <a:r>
              <a:rPr lang="fr-BE" sz="1842" dirty="0"/>
              <a:t>	2. Lorsque le fardeau de l’aidant proche est important (un score à l’échelle du fardeau de 10 et plus)</a:t>
            </a:r>
          </a:p>
          <a:p>
            <a:pPr>
              <a:defRPr/>
            </a:pPr>
            <a:endParaRPr lang="en-US" sz="1842" dirty="0"/>
          </a:p>
          <a:p>
            <a:pPr marL="250631" indent="-250631">
              <a:buFont typeface="Arial" panose="020B0604020202020204" pitchFamily="34" charset="0"/>
              <a:buChar char="•"/>
              <a:defRPr/>
            </a:pPr>
            <a:r>
              <a:rPr lang="fr-BE" sz="1842" b="1" dirty="0"/>
              <a:t>Intensité?</a:t>
            </a:r>
          </a:p>
          <a:p>
            <a:pPr>
              <a:defRPr/>
            </a:pPr>
            <a:r>
              <a:rPr lang="fr-BE" sz="1842" dirty="0"/>
              <a:t>Deux visites à domicile par mois en moyenne, d’une durée moyenne d’une heure et demi par visite, soit 18 heures de soins directs par six mois. Cette intensité sera plus élevée au début. </a:t>
            </a: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p:txBody>
      </p:sp>
      <p:sp>
        <p:nvSpPr>
          <p:cNvPr id="6" name="ZoneTexte 5">
            <a:extLst>
              <a:ext uri="{FF2B5EF4-FFF2-40B4-BE49-F238E27FC236}">
                <a16:creationId xmlns:a16="http://schemas.microsoft.com/office/drawing/2014/main" id="{F896BDEC-FB9C-4623-9A75-CA40E8E1EE22}"/>
              </a:ext>
            </a:extLst>
          </p:cNvPr>
          <p:cNvSpPr txBox="1"/>
          <p:nvPr/>
        </p:nvSpPr>
        <p:spPr>
          <a:xfrm>
            <a:off x="1601788" y="396875"/>
            <a:ext cx="7058025" cy="1323439"/>
          </a:xfrm>
          <a:prstGeom prst="rect">
            <a:avLst/>
          </a:prstGeom>
          <a:noFill/>
        </p:spPr>
        <p:txBody>
          <a:bodyPr>
            <a:spAutoFit/>
          </a:bodyPr>
          <a:lstStyle/>
          <a:p>
            <a:pPr algn="ctr">
              <a:defRPr/>
            </a:pPr>
            <a:r>
              <a:rPr lang="fr-BE" sz="4000" dirty="0">
                <a:solidFill>
                  <a:schemeClr val="accent2"/>
                </a:solidFill>
                <a:latin typeface="+mj-lt"/>
              </a:rPr>
              <a:t>Personnes ayant besoin de soutien psychologique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3F76F295-0B25-4D96-B467-62F1D3B7D941}"/>
              </a:ext>
            </a:extLst>
          </p:cNvPr>
          <p:cNvGraphicFramePr>
            <a:graphicFrameLocks noGrp="1"/>
          </p:cNvGraphicFramePr>
          <p:nvPr>
            <p:extLst>
              <p:ext uri="{D42A27DB-BD31-4B8C-83A1-F6EECF244321}">
                <p14:modId xmlns:p14="http://schemas.microsoft.com/office/powerpoint/2010/main" val="2768433912"/>
              </p:ext>
            </p:extLst>
          </p:nvPr>
        </p:nvGraphicFramePr>
        <p:xfrm>
          <a:off x="1624629" y="2412479"/>
          <a:ext cx="7164628" cy="4601258"/>
        </p:xfrm>
        <a:graphic>
          <a:graphicData uri="http://schemas.openxmlformats.org/drawingml/2006/table">
            <a:tbl>
              <a:tblPr firstRow="1" bandRow="1">
                <a:tableStyleId>{D7AC3CCA-C797-4891-BE02-D94E43425B78}</a:tableStyleId>
              </a:tblPr>
              <a:tblGrid>
                <a:gridCol w="341890">
                  <a:extLst>
                    <a:ext uri="{9D8B030D-6E8A-4147-A177-3AD203B41FA5}">
                      <a16:colId xmlns:a16="http://schemas.microsoft.com/office/drawing/2014/main" val="20000"/>
                    </a:ext>
                  </a:extLst>
                </a:gridCol>
                <a:gridCol w="4844790">
                  <a:extLst>
                    <a:ext uri="{9D8B030D-6E8A-4147-A177-3AD203B41FA5}">
                      <a16:colId xmlns:a16="http://schemas.microsoft.com/office/drawing/2014/main" val="20001"/>
                    </a:ext>
                  </a:extLst>
                </a:gridCol>
                <a:gridCol w="807676">
                  <a:extLst>
                    <a:ext uri="{9D8B030D-6E8A-4147-A177-3AD203B41FA5}">
                      <a16:colId xmlns:a16="http://schemas.microsoft.com/office/drawing/2014/main" val="20002"/>
                    </a:ext>
                  </a:extLst>
                </a:gridCol>
                <a:gridCol w="1170272">
                  <a:extLst>
                    <a:ext uri="{9D8B030D-6E8A-4147-A177-3AD203B41FA5}">
                      <a16:colId xmlns:a16="http://schemas.microsoft.com/office/drawing/2014/main" val="20003"/>
                    </a:ext>
                  </a:extLst>
                </a:gridCol>
              </a:tblGrid>
              <a:tr h="716260">
                <a:tc>
                  <a:txBody>
                    <a:bodyPr/>
                    <a:lstStyle/>
                    <a:p>
                      <a:endParaRPr lang="fr-BE" sz="1200" noProof="0" dirty="0"/>
                    </a:p>
                  </a:txBody>
                  <a:tcPr marL="80201" marR="80201" marT="40100" marB="40100">
                    <a:solidFill>
                      <a:schemeClr val="bg1"/>
                    </a:solidFill>
                  </a:tcPr>
                </a:tc>
                <a:tc>
                  <a:txBody>
                    <a:bodyPr/>
                    <a:lstStyle/>
                    <a:p>
                      <a:r>
                        <a:rPr lang="fr-BE" sz="1200" noProof="0" dirty="0"/>
                        <a:t>Dimensions</a:t>
                      </a:r>
                    </a:p>
                  </a:txBody>
                  <a:tcPr marL="80201" marR="80201" marT="40100" marB="40100">
                    <a:solidFill>
                      <a:schemeClr val="bg1"/>
                    </a:solidFill>
                  </a:tcPr>
                </a:tc>
                <a:tc>
                  <a:txBody>
                    <a:bodyPr/>
                    <a:lstStyle/>
                    <a:p>
                      <a:r>
                        <a:rPr lang="fr-BE" sz="1200" noProof="0" dirty="0"/>
                        <a:t>Profil</a:t>
                      </a:r>
                      <a:r>
                        <a:rPr lang="fr-BE" sz="1200" baseline="0" noProof="0" dirty="0"/>
                        <a:t> 3</a:t>
                      </a:r>
                      <a:endParaRPr lang="fr-BE" sz="1200" noProof="0" dirty="0"/>
                    </a:p>
                    <a:p>
                      <a:r>
                        <a:rPr lang="fr-BE" sz="1200" noProof="0" dirty="0" err="1"/>
                        <a:t>Fonc</a:t>
                      </a:r>
                      <a:r>
                        <a:rPr lang="fr-BE" sz="1200" noProof="0" dirty="0"/>
                        <a:t>.</a:t>
                      </a:r>
                    </a:p>
                  </a:txBody>
                  <a:tcPr marL="80201" marR="80201" marT="40100" marB="40100">
                    <a:solidFill>
                      <a:schemeClr val="bg1"/>
                    </a:solidFill>
                  </a:tcPr>
                </a:tc>
                <a:tc>
                  <a:txBody>
                    <a:bodyPr/>
                    <a:lstStyle/>
                    <a:p>
                      <a:r>
                        <a:rPr lang="fr-BE" sz="1200" noProof="0" dirty="0"/>
                        <a:t>Profil 4</a:t>
                      </a:r>
                    </a:p>
                    <a:p>
                      <a:r>
                        <a:rPr lang="fr-BE" sz="1200" noProof="0" dirty="0" err="1"/>
                        <a:t>Fonc</a:t>
                      </a:r>
                      <a:r>
                        <a:rPr lang="fr-BE" sz="1200" noProof="0" dirty="0"/>
                        <a:t>., </a:t>
                      </a:r>
                      <a:r>
                        <a:rPr lang="fr-BE" sz="1200" noProof="0" dirty="0" err="1"/>
                        <a:t>cogn</a:t>
                      </a:r>
                      <a:r>
                        <a:rPr lang="fr-BE" sz="1200" noProof="0" dirty="0"/>
                        <a:t>.</a:t>
                      </a:r>
                    </a:p>
                  </a:txBody>
                  <a:tcPr marL="80201" marR="80201" marT="40100" marB="40100">
                    <a:solidFill>
                      <a:schemeClr val="bg1"/>
                    </a:solidFill>
                  </a:tcPr>
                </a:tc>
                <a:extLst>
                  <a:ext uri="{0D108BD9-81ED-4DB2-BD59-A6C34878D82A}">
                    <a16:rowId xmlns:a16="http://schemas.microsoft.com/office/drawing/2014/main" val="10000"/>
                  </a:ext>
                </a:extLst>
              </a:tr>
              <a:tr h="272793">
                <a:tc rowSpan="4">
                  <a:txBody>
                    <a:bodyPr/>
                    <a:lstStyle/>
                    <a:p>
                      <a:pPr algn="ctr"/>
                      <a:r>
                        <a:rPr lang="fr-BE" sz="1200" noProof="0" dirty="0"/>
                        <a:t>Clinique</a:t>
                      </a:r>
                    </a:p>
                  </a:txBody>
                  <a:tcPr marL="80201" marR="80201" marT="40100" marB="40100" vert="vert270" anchor="ctr">
                    <a:solidFill>
                      <a:schemeClr val="bg1"/>
                    </a:solidFill>
                  </a:tcPr>
                </a:tc>
                <a:tc>
                  <a:txBody>
                    <a:bodyPr/>
                    <a:lstStyle/>
                    <a:p>
                      <a:r>
                        <a:rPr lang="fr-BE" sz="1200" noProof="0" dirty="0"/>
                        <a:t>Etat dépressif</a:t>
                      </a:r>
                    </a:p>
                  </a:txBody>
                  <a:tcPr marL="80201" marR="80201" marT="40100" marB="40100">
                    <a:solidFill>
                      <a:schemeClr val="bg1"/>
                    </a:solidFill>
                  </a:tcPr>
                </a:tc>
                <a:tc>
                  <a:txBody>
                    <a:bodyPr/>
                    <a:lstStyle/>
                    <a:p>
                      <a:endParaRPr lang="fr-BE" sz="1200" noProof="0" dirty="0"/>
                    </a:p>
                  </a:txBody>
                  <a:tcPr marL="80201" marR="80201" marT="40100" marB="40100">
                    <a:solidFill>
                      <a:srgbClr val="00B050"/>
                    </a:solid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1"/>
                  </a:ext>
                </a:extLst>
              </a:tr>
              <a:tr h="267335">
                <a:tc vMerge="1">
                  <a:txBody>
                    <a:bodyPr/>
                    <a:lstStyle/>
                    <a:p>
                      <a:endParaRPr lang="fr-BE" sz="1400" noProof="0" dirty="0"/>
                    </a:p>
                  </a:txBody>
                  <a:tcPr/>
                </a:tc>
                <a:tc>
                  <a:txBody>
                    <a:bodyPr/>
                    <a:lstStyle/>
                    <a:p>
                      <a:r>
                        <a:rPr lang="fr-BE" sz="1200" noProof="0" dirty="0"/>
                        <a:t>Qualité de vie</a:t>
                      </a:r>
                    </a:p>
                  </a:txBody>
                  <a:tcPr marL="80201" marR="80201" marT="40100" marB="40100">
                    <a:solidFill>
                      <a:schemeClr val="bg1"/>
                    </a:solidFill>
                  </a:tcPr>
                </a:tc>
                <a:tc>
                  <a:txBody>
                    <a:bodyPr/>
                    <a:lstStyle/>
                    <a:p>
                      <a:endParaRPr lang="fr-BE" sz="1200" noProof="0" dirty="0"/>
                    </a:p>
                  </a:txBody>
                  <a:tcPr marL="80201" marR="80201" marT="40100" marB="40100">
                    <a:solidFill>
                      <a:srgbClr val="00B050"/>
                    </a:solidFill>
                  </a:tcPr>
                </a:tc>
                <a:tc>
                  <a:txBody>
                    <a:bodyPr/>
                    <a:lstStyle/>
                    <a:p>
                      <a:endParaRPr lang="fr-BE" sz="1200" noProof="0" dirty="0"/>
                    </a:p>
                  </a:txBody>
                  <a:tcPr marL="80201" marR="80201" marT="40100" marB="40100">
                    <a:solidFill>
                      <a:srgbClr val="00B050"/>
                    </a:solidFill>
                  </a:tcPr>
                </a:tc>
                <a:extLst>
                  <a:ext uri="{0D108BD9-81ED-4DB2-BD59-A6C34878D82A}">
                    <a16:rowId xmlns:a16="http://schemas.microsoft.com/office/drawing/2014/main" val="10002"/>
                  </a:ext>
                </a:extLst>
              </a:tr>
              <a:tr h="267335">
                <a:tc vMerge="1">
                  <a:txBody>
                    <a:bodyPr/>
                    <a:lstStyle/>
                    <a:p>
                      <a:endParaRPr lang="fr-BE" sz="1400" noProof="0" dirty="0"/>
                    </a:p>
                  </a:txBody>
                  <a:tcPr/>
                </a:tc>
                <a:tc>
                  <a:txBody>
                    <a:bodyPr/>
                    <a:lstStyle/>
                    <a:p>
                      <a:r>
                        <a:rPr lang="fr-BE" sz="1200" noProof="0" dirty="0"/>
                        <a:t>Fardeau de l’aidant cohabitant</a:t>
                      </a:r>
                    </a:p>
                  </a:txBody>
                  <a:tcPr marL="80201" marR="80201" marT="40100" marB="40100">
                    <a:solidFill>
                      <a:schemeClr val="bg1"/>
                    </a:solidFill>
                  </a:tcPr>
                </a:tc>
                <a:tc>
                  <a:txBody>
                    <a:bodyPr/>
                    <a:lstStyle/>
                    <a:p>
                      <a:endParaRPr lang="fr-BE" sz="1200" noProof="0" dirty="0"/>
                    </a:p>
                  </a:txBody>
                  <a:tcPr marL="80201" marR="80201" marT="40100" marB="40100">
                    <a:solidFill>
                      <a:srgbClr val="00B050"/>
                    </a:solid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3"/>
                  </a:ext>
                </a:extLst>
              </a:tr>
              <a:tr h="267335">
                <a:tc vMerge="1">
                  <a:txBody>
                    <a:bodyPr/>
                    <a:lstStyle/>
                    <a:p>
                      <a:endParaRPr lang="fr-BE" sz="1400" noProof="0" dirty="0"/>
                    </a:p>
                  </a:txBody>
                  <a:tcPr/>
                </a:tc>
                <a:tc>
                  <a:txBody>
                    <a:bodyPr/>
                    <a:lstStyle/>
                    <a:p>
                      <a:r>
                        <a:rPr lang="fr-BE" sz="1200" noProof="0" dirty="0"/>
                        <a:t>Fardeau de l’aidant non-cohabitant</a:t>
                      </a:r>
                    </a:p>
                  </a:txBody>
                  <a:tcPr marL="80201" marR="80201" marT="40100" marB="40100">
                    <a:solidFill>
                      <a:schemeClr val="bg1"/>
                    </a:solidFill>
                  </a:tcPr>
                </a:tc>
                <a:tc>
                  <a:txBody>
                    <a:bodyPr/>
                    <a:lstStyle/>
                    <a:p>
                      <a:endParaRPr lang="fr-BE" sz="1200" noProof="0" dirty="0"/>
                    </a:p>
                  </a:txBody>
                  <a:tcPr marL="80201" marR="80201" marT="40100" marB="40100">
                    <a:solidFill>
                      <a:srgbClr val="00B050"/>
                    </a:solid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4"/>
                  </a:ext>
                </a:extLst>
              </a:tr>
              <a:tr h="414976">
                <a:tc rowSpan="4">
                  <a:txBody>
                    <a:bodyPr/>
                    <a:lstStyle/>
                    <a:p>
                      <a:pPr algn="ctr"/>
                      <a:r>
                        <a:rPr lang="fr-BE" sz="1200" noProof="0" dirty="0"/>
                        <a:t>Utilisation de services</a:t>
                      </a:r>
                    </a:p>
                  </a:txBody>
                  <a:tcPr marL="80201" marR="80201" marT="40100" marB="40100" vert="vert270" anchor="ctr">
                    <a:solidFill>
                      <a:schemeClr val="bg1"/>
                    </a:solidFill>
                  </a:tcPr>
                </a:tc>
                <a:tc>
                  <a:txBody>
                    <a:bodyPr/>
                    <a:lstStyle/>
                    <a:p>
                      <a:r>
                        <a:rPr lang="fr-BE" sz="1200" noProof="0" dirty="0"/>
                        <a:t>Besoins non couverts</a:t>
                      </a:r>
                      <a:r>
                        <a:rPr lang="fr-BE" sz="1200" baseline="0" noProof="0" dirty="0"/>
                        <a:t> en soins infirmiers pour des soins d’hygiène</a:t>
                      </a:r>
                      <a:endParaRPr lang="fr-BE" sz="1200" noProof="0" dirty="0"/>
                    </a:p>
                  </a:txBody>
                  <a:tcPr marL="80201" marR="80201" marT="40100" marB="40100">
                    <a:solidFill>
                      <a:schemeClr val="bg1"/>
                    </a:solidFill>
                  </a:tcPr>
                </a:tc>
                <a:tc>
                  <a:txBody>
                    <a:bodyPr/>
                    <a:lstStyle/>
                    <a:p>
                      <a:endParaRPr lang="fr-BE" sz="1200" noProof="0" dirty="0"/>
                    </a:p>
                  </a:txBody>
                  <a:tcPr marL="80201" marR="80201" marT="40100" marB="40100">
                    <a:solidFill>
                      <a:srgbClr val="00B050"/>
                    </a:solidFill>
                  </a:tcPr>
                </a:tc>
                <a:tc>
                  <a:txBody>
                    <a:bodyPr/>
                    <a:lstStyle/>
                    <a:p>
                      <a:endParaRPr lang="fr-BE" sz="1200" noProof="0" dirty="0"/>
                    </a:p>
                  </a:txBody>
                  <a:tcPr marL="80201" marR="80201" marT="40100" marB="40100">
                    <a:solidFill>
                      <a:srgbClr val="00B050"/>
                    </a:solidFill>
                  </a:tcPr>
                </a:tc>
                <a:extLst>
                  <a:ext uri="{0D108BD9-81ED-4DB2-BD59-A6C34878D82A}">
                    <a16:rowId xmlns:a16="http://schemas.microsoft.com/office/drawing/2014/main" val="10005"/>
                  </a:ext>
                </a:extLst>
              </a:tr>
              <a:tr h="267335">
                <a:tc vMerge="1">
                  <a:txBody>
                    <a:bodyPr/>
                    <a:lstStyle/>
                    <a:p>
                      <a:endParaRPr lang="fr-BE" sz="1400" noProof="0" dirty="0"/>
                    </a:p>
                  </a:txBody>
                  <a:tcPr/>
                </a:tc>
                <a:tc>
                  <a:txBody>
                    <a:bodyPr/>
                    <a:lstStyle/>
                    <a:p>
                      <a:r>
                        <a:rPr lang="fr-BE" sz="1200" noProof="0" dirty="0"/>
                        <a:t>Risque d’institutionnalisation</a:t>
                      </a:r>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6"/>
                  </a:ext>
                </a:extLst>
              </a:tr>
              <a:tr h="267335">
                <a:tc vMerge="1">
                  <a:txBody>
                    <a:bodyPr/>
                    <a:lstStyle/>
                    <a:p>
                      <a:endParaRPr lang="fr-BE" sz="1400" noProof="0" dirty="0"/>
                    </a:p>
                  </a:txBody>
                  <a:tcPr/>
                </a:tc>
                <a:tc>
                  <a:txBody>
                    <a:bodyPr/>
                    <a:lstStyle/>
                    <a:p>
                      <a:r>
                        <a:rPr lang="fr-BE" sz="1200" noProof="0" dirty="0"/>
                        <a:t>Recours aux urgences</a:t>
                      </a:r>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7"/>
                  </a:ext>
                </a:extLst>
              </a:tr>
              <a:tr h="267335">
                <a:tc vMerge="1">
                  <a:txBody>
                    <a:bodyPr/>
                    <a:lstStyle/>
                    <a:p>
                      <a:endParaRPr lang="fr-BE" sz="1400" noProof="0" dirty="0"/>
                    </a:p>
                  </a:txBody>
                  <a:tcPr/>
                </a:tc>
                <a:tc>
                  <a:txBody>
                    <a:bodyPr/>
                    <a:lstStyle/>
                    <a:p>
                      <a:r>
                        <a:rPr lang="fr-BE" sz="1200" noProof="0" dirty="0"/>
                        <a:t>Recours au généraliste en-dehors des heures</a:t>
                      </a:r>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8"/>
                  </a:ext>
                </a:extLst>
              </a:tr>
              <a:tr h="456438">
                <a:tc rowSpan="4">
                  <a:txBody>
                    <a:bodyPr/>
                    <a:lstStyle/>
                    <a:p>
                      <a:pPr algn="ctr"/>
                      <a:r>
                        <a:rPr lang="fr-BE" sz="1200" noProof="0" dirty="0"/>
                        <a:t>Coûts</a:t>
                      </a:r>
                    </a:p>
                  </a:txBody>
                  <a:tcPr marL="80201" marR="80201" marT="40100" marB="40100"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u="none" strike="noStrike" kern="1200" baseline="0" dirty="0"/>
                        <a:t>Coût en centre de soins de jour et en maison de repos pour les </a:t>
                      </a:r>
                      <a:r>
                        <a:rPr lang="fr-BE" sz="1200" b="1" u="none" strike="noStrike" kern="1200" baseline="0" dirty="0"/>
                        <a:t>entités fédérées </a:t>
                      </a:r>
                      <a:endParaRPr lang="fr-BE" sz="1200" b="1" noProof="0" dirty="0"/>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09"/>
                  </a:ext>
                </a:extLst>
              </a:tr>
              <a:tr h="414976">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u="none" strike="noStrike" kern="1200" baseline="0" dirty="0"/>
                        <a:t>Coût des soins de santé remboursés pour le </a:t>
                      </a:r>
                      <a:r>
                        <a:rPr lang="fr-BE" sz="1200" b="1" u="none" strike="noStrike" kern="1200" baseline="0" dirty="0"/>
                        <a:t>patient</a:t>
                      </a:r>
                      <a:r>
                        <a:rPr lang="fr-BE" sz="1200" u="none" strike="noStrike" kern="1200" baseline="0" dirty="0"/>
                        <a:t> </a:t>
                      </a:r>
                      <a:endParaRPr lang="fr-BE" sz="1200" noProof="0" dirty="0"/>
                    </a:p>
                  </a:txBody>
                  <a:tcPr marL="80201" marR="80201" marT="40100" marB="40100">
                    <a:solidFill>
                      <a:schemeClr val="bg1"/>
                    </a:solidFill>
                  </a:tcPr>
                </a:tc>
                <a:tc>
                  <a:txBody>
                    <a:bodyPr/>
                    <a:lstStyle/>
                    <a:p>
                      <a:endParaRPr lang="fr-BE" sz="1200" noProof="0" dirty="0"/>
                    </a:p>
                  </a:txBody>
                  <a:tcPr marL="80201" marR="80201" marT="40100" marB="40100">
                    <a:solidFill>
                      <a:schemeClr val="bg1"/>
                    </a:solid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10"/>
                  </a:ext>
                </a:extLst>
              </a:tr>
              <a:tr h="454470">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u="none" strike="noStrike" kern="1200" baseline="0" dirty="0"/>
                        <a:t>Coût des soins de santé remboursés pour </a:t>
                      </a:r>
                      <a:r>
                        <a:rPr lang="fr-BE" sz="1200" b="1" u="none" strike="noStrike" kern="1200" baseline="0" dirty="0"/>
                        <a:t>l’INAMI</a:t>
                      </a:r>
                      <a:r>
                        <a:rPr lang="fr-BE" sz="1200" u="none" strike="noStrike" kern="1200" baseline="0" dirty="0"/>
                        <a:t> (incluant le coût de l’intervention)</a:t>
                      </a:r>
                      <a:endParaRPr lang="fr-BE" sz="1200" noProof="0" dirty="0"/>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11"/>
                  </a:ext>
                </a:extLst>
              </a:tr>
              <a:tr h="267335">
                <a:tc vMerge="1">
                  <a:txBody>
                    <a:bodyPr/>
                    <a:lstStyle/>
                    <a:p>
                      <a:pPr algn="ctr"/>
                      <a:endParaRPr lang="fr-BE" sz="1400" noProof="0" dirty="0"/>
                    </a:p>
                  </a:txBody>
                  <a:tcPr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noProof="0" dirty="0"/>
                        <a:t>Coût pour </a:t>
                      </a:r>
                      <a:r>
                        <a:rPr lang="fr-BE" sz="1200" b="1" noProof="0" dirty="0"/>
                        <a:t>l’ensemble des acteurs</a:t>
                      </a:r>
                    </a:p>
                  </a:txBody>
                  <a:tcPr marL="80201" marR="80201" marT="40100" marB="40100">
                    <a:solidFill>
                      <a:schemeClr val="bg1"/>
                    </a:solidFill>
                  </a:tcPr>
                </a:tc>
                <a:tc>
                  <a:txBody>
                    <a:bodyPr/>
                    <a:lstStyle/>
                    <a:p>
                      <a:endParaRPr lang="fr-BE" sz="1200" noProof="0" dirty="0"/>
                    </a:p>
                  </a:txBody>
                  <a:tcPr marL="80201" marR="80201" marT="40100" marB="40100">
                    <a:noFill/>
                  </a:tcPr>
                </a:tc>
                <a:tc>
                  <a:txBody>
                    <a:bodyPr/>
                    <a:lstStyle/>
                    <a:p>
                      <a:endParaRPr lang="fr-BE" sz="1200" noProof="0" dirty="0"/>
                    </a:p>
                  </a:txBody>
                  <a:tcPr marL="80201" marR="80201" marT="40100" marB="40100">
                    <a:noFill/>
                  </a:tcPr>
                </a:tc>
                <a:extLst>
                  <a:ext uri="{0D108BD9-81ED-4DB2-BD59-A6C34878D82A}">
                    <a16:rowId xmlns:a16="http://schemas.microsoft.com/office/drawing/2014/main" val="10012"/>
                  </a:ext>
                </a:extLst>
              </a:tr>
            </a:tbl>
          </a:graphicData>
        </a:graphic>
      </p:graphicFrame>
      <p:sp>
        <p:nvSpPr>
          <p:cNvPr id="5" name="ZoneTexte 4">
            <a:extLst>
              <a:ext uri="{FF2B5EF4-FFF2-40B4-BE49-F238E27FC236}">
                <a16:creationId xmlns:a16="http://schemas.microsoft.com/office/drawing/2014/main" id="{F896BDEC-FB9C-4623-9A75-CA40E8E1EE22}"/>
              </a:ext>
            </a:extLst>
          </p:cNvPr>
          <p:cNvSpPr txBox="1"/>
          <p:nvPr/>
        </p:nvSpPr>
        <p:spPr>
          <a:xfrm>
            <a:off x="1601788" y="396875"/>
            <a:ext cx="7058025" cy="1323439"/>
          </a:xfrm>
          <a:prstGeom prst="rect">
            <a:avLst/>
          </a:prstGeom>
          <a:noFill/>
        </p:spPr>
        <p:txBody>
          <a:bodyPr>
            <a:spAutoFit/>
          </a:bodyPr>
          <a:lstStyle/>
          <a:p>
            <a:pPr algn="ctr">
              <a:defRPr/>
            </a:pPr>
            <a:r>
              <a:rPr lang="fr-BE" sz="4000" dirty="0">
                <a:solidFill>
                  <a:schemeClr val="accent2"/>
                </a:solidFill>
                <a:latin typeface="+mj-lt"/>
              </a:rPr>
              <a:t>Résultats observés après le soutien psychologique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D6E7F8-BCC7-46BD-BBB4-C41D75E48CBD}"/>
              </a:ext>
            </a:extLst>
          </p:cNvPr>
          <p:cNvSpPr/>
          <p:nvPr/>
        </p:nvSpPr>
        <p:spPr>
          <a:xfrm>
            <a:off x="784225" y="1973263"/>
            <a:ext cx="9359900" cy="5194884"/>
          </a:xfrm>
          <a:prstGeom prst="rect">
            <a:avLst/>
          </a:prstGeom>
        </p:spPr>
        <p:txBody>
          <a:bodyPr>
            <a:spAutoFit/>
          </a:bodyPr>
          <a:lstStyle/>
          <a:p>
            <a:pPr>
              <a:defRPr/>
            </a:pPr>
            <a:r>
              <a:rPr lang="fr-BE" sz="1842" b="1" dirty="0">
                <a:solidFill>
                  <a:schemeClr val="accent5">
                    <a:lumMod val="50000"/>
                  </a:schemeClr>
                </a:solidFill>
                <a:latin typeface="Calibri" panose="020F0502020204030204" pitchFamily="34" charset="0"/>
              </a:rPr>
              <a:t>Recommandations</a:t>
            </a:r>
            <a:r>
              <a:rPr lang="fr-BE" sz="1842" b="1" dirty="0">
                <a:solidFill>
                  <a:schemeClr val="accent5">
                    <a:lumMod val="60000"/>
                    <a:lumOff val="40000"/>
                  </a:schemeClr>
                </a:solidFill>
                <a:latin typeface="Calibri" panose="020F0502020204030204" pitchFamily="34" charset="0"/>
              </a:rPr>
              <a:t>:</a:t>
            </a:r>
            <a:r>
              <a:rPr lang="fr-BE" sz="1842" b="1" dirty="0">
                <a:solidFill>
                  <a:srgbClr val="000000"/>
                </a:solidFill>
                <a:latin typeface="Calibri" panose="020F0502020204030204" pitchFamily="34" charset="0"/>
              </a:rPr>
              <a:t> </a:t>
            </a:r>
          </a:p>
          <a:p>
            <a:pPr>
              <a:defRPr/>
            </a:pPr>
            <a:endParaRPr lang="fr-BE" sz="1842" b="1" dirty="0">
              <a:solidFill>
                <a:srgbClr val="000000"/>
              </a:solidFill>
              <a:latin typeface="Calibri" panose="020F0502020204030204" pitchFamily="34" charset="0"/>
            </a:endParaRPr>
          </a:p>
          <a:p>
            <a:pPr marL="250631" indent="-250631">
              <a:buFont typeface="Arial" panose="020B0604020202020204" pitchFamily="34" charset="0"/>
              <a:buChar char="•"/>
              <a:defRPr/>
            </a:pPr>
            <a:r>
              <a:rPr lang="fr-BE" sz="1842" b="1" dirty="0"/>
              <a:t>Pour qui? </a:t>
            </a:r>
          </a:p>
          <a:p>
            <a:pPr>
              <a:defRPr/>
            </a:pPr>
            <a:r>
              <a:rPr lang="fr-BE" sz="1842" dirty="0"/>
              <a:t>-     L’identification du besoin se fait sur base du jugement clinique (généraliste, gestion de cas).</a:t>
            </a:r>
          </a:p>
          <a:p>
            <a:pPr marL="250631" indent="-250631">
              <a:buFontTx/>
              <a:buChar char="-"/>
              <a:defRPr/>
            </a:pPr>
            <a:r>
              <a:rPr lang="fr-BE" sz="1842" dirty="0"/>
              <a:t>Les critères pour compléter le jugement clinique sont les suivants (ils ne constituent pas une liste limitative)  </a:t>
            </a:r>
          </a:p>
          <a:p>
            <a:pPr marL="701768" lvl="1" indent="-300758">
              <a:buFont typeface="+mj-lt"/>
              <a:buAutoNum type="arabicPeriod"/>
              <a:defRPr/>
            </a:pPr>
            <a:r>
              <a:rPr lang="fr-BE" sz="1842" dirty="0"/>
              <a:t>Un risque de chute significatif et/ou des limitations fonctionnelles significatives (AVQ≥3 &amp; AIVQ ≥24)</a:t>
            </a:r>
          </a:p>
          <a:p>
            <a:pPr marL="701768" lvl="1" indent="-300758">
              <a:buFont typeface="+mj-lt"/>
              <a:buAutoNum type="arabicPeriod"/>
              <a:defRPr/>
            </a:pPr>
            <a:r>
              <a:rPr lang="fr-BE" sz="1842" dirty="0"/>
              <a:t>Et/ou des troubles cognitifs significatifs ou des troubles cognitifs débutants s’il y a un diagnostic de maladie neurodégénérative. </a:t>
            </a:r>
          </a:p>
          <a:p>
            <a:pPr>
              <a:defRPr/>
            </a:pPr>
            <a:endParaRPr lang="en-US" sz="1842" dirty="0"/>
          </a:p>
          <a:p>
            <a:pPr marL="250631" indent="-250631">
              <a:buFont typeface="Arial" panose="020B0604020202020204" pitchFamily="34" charset="0"/>
              <a:buChar char="•"/>
              <a:defRPr/>
            </a:pPr>
            <a:r>
              <a:rPr lang="fr-BE" sz="1842" b="1" dirty="0"/>
              <a:t>Intensité?</a:t>
            </a:r>
          </a:p>
          <a:p>
            <a:pPr>
              <a:defRPr/>
            </a:pPr>
            <a:r>
              <a:rPr lang="fr-BE" sz="1842" dirty="0"/>
              <a:t>Variable. </a:t>
            </a:r>
          </a:p>
          <a:p>
            <a:pPr>
              <a:defRPr/>
            </a:pPr>
            <a:r>
              <a:rPr lang="fr-BE" sz="1842" dirty="0">
                <a:solidFill>
                  <a:srgbClr val="000000"/>
                </a:solidFill>
                <a:latin typeface="Calibri" panose="020F0502020204030204" pitchFamily="34" charset="0"/>
              </a:rPr>
              <a:t>Débuter par 3 visites à domicile dans un premier temps (sur six mois)</a:t>
            </a: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a:p>
            <a:pPr>
              <a:defRPr/>
            </a:pPr>
            <a:endParaRPr lang="fr-BE" sz="1842" b="1" dirty="0">
              <a:solidFill>
                <a:srgbClr val="000000"/>
              </a:solidFill>
              <a:latin typeface="Calibri" panose="020F0502020204030204" pitchFamily="34" charset="0"/>
            </a:endParaRPr>
          </a:p>
        </p:txBody>
      </p:sp>
      <p:sp>
        <p:nvSpPr>
          <p:cNvPr id="4" name="ZoneTexte 3">
            <a:extLst>
              <a:ext uri="{FF2B5EF4-FFF2-40B4-BE49-F238E27FC236}">
                <a16:creationId xmlns:a16="http://schemas.microsoft.com/office/drawing/2014/main" id="{F896BDEC-FB9C-4623-9A75-CA40E8E1EE22}"/>
              </a:ext>
            </a:extLst>
          </p:cNvPr>
          <p:cNvSpPr txBox="1"/>
          <p:nvPr/>
        </p:nvSpPr>
        <p:spPr>
          <a:xfrm>
            <a:off x="1601788" y="396875"/>
            <a:ext cx="7058025" cy="1323439"/>
          </a:xfrm>
          <a:prstGeom prst="rect">
            <a:avLst/>
          </a:prstGeom>
          <a:noFill/>
        </p:spPr>
        <p:txBody>
          <a:bodyPr>
            <a:spAutoFit/>
          </a:bodyPr>
          <a:lstStyle/>
          <a:p>
            <a:pPr algn="ctr">
              <a:defRPr/>
            </a:pPr>
            <a:r>
              <a:rPr lang="fr-BE" sz="4000" dirty="0">
                <a:solidFill>
                  <a:schemeClr val="accent2"/>
                </a:solidFill>
                <a:latin typeface="+mj-lt"/>
              </a:rPr>
              <a:t>Personnes ayant besoin d’ergothérapie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D4D54B24-69DC-4546-808F-4395FA3EAA64}"/>
              </a:ext>
            </a:extLst>
          </p:cNvPr>
          <p:cNvGraphicFramePr>
            <a:graphicFrameLocks noGrp="1"/>
          </p:cNvGraphicFramePr>
          <p:nvPr>
            <p:extLst>
              <p:ext uri="{D42A27DB-BD31-4B8C-83A1-F6EECF244321}">
                <p14:modId xmlns:p14="http://schemas.microsoft.com/office/powerpoint/2010/main" val="1889511881"/>
              </p:ext>
            </p:extLst>
          </p:nvPr>
        </p:nvGraphicFramePr>
        <p:xfrm>
          <a:off x="148595" y="1764407"/>
          <a:ext cx="10396209" cy="5646942"/>
        </p:xfrm>
        <a:graphic>
          <a:graphicData uri="http://schemas.openxmlformats.org/drawingml/2006/table">
            <a:tbl>
              <a:tblPr firstRow="1" bandRow="1">
                <a:tableStyleId>{D7AC3CCA-C797-4891-BE02-D94E43425B78}</a:tableStyleId>
              </a:tblPr>
              <a:tblGrid>
                <a:gridCol w="589593">
                  <a:extLst>
                    <a:ext uri="{9D8B030D-6E8A-4147-A177-3AD203B41FA5}">
                      <a16:colId xmlns:a16="http://schemas.microsoft.com/office/drawing/2014/main" val="20000"/>
                    </a:ext>
                  </a:extLst>
                </a:gridCol>
                <a:gridCol w="6518337">
                  <a:extLst>
                    <a:ext uri="{9D8B030D-6E8A-4147-A177-3AD203B41FA5}">
                      <a16:colId xmlns:a16="http://schemas.microsoft.com/office/drawing/2014/main" val="20001"/>
                    </a:ext>
                  </a:extLst>
                </a:gridCol>
                <a:gridCol w="1096093">
                  <a:extLst>
                    <a:ext uri="{9D8B030D-6E8A-4147-A177-3AD203B41FA5}">
                      <a16:colId xmlns:a16="http://schemas.microsoft.com/office/drawing/2014/main" val="20002"/>
                    </a:ext>
                  </a:extLst>
                </a:gridCol>
                <a:gridCol w="1096093">
                  <a:extLst>
                    <a:ext uri="{9D8B030D-6E8A-4147-A177-3AD203B41FA5}">
                      <a16:colId xmlns:a16="http://schemas.microsoft.com/office/drawing/2014/main" val="20003"/>
                    </a:ext>
                  </a:extLst>
                </a:gridCol>
                <a:gridCol w="1096093">
                  <a:extLst>
                    <a:ext uri="{9D8B030D-6E8A-4147-A177-3AD203B41FA5}">
                      <a16:colId xmlns:a16="http://schemas.microsoft.com/office/drawing/2014/main" val="20004"/>
                    </a:ext>
                  </a:extLst>
                </a:gridCol>
              </a:tblGrid>
              <a:tr h="767713">
                <a:tc>
                  <a:txBody>
                    <a:bodyPr/>
                    <a:lstStyle/>
                    <a:p>
                      <a:endParaRPr lang="fr-BE" sz="1400" noProof="0" dirty="0"/>
                    </a:p>
                  </a:txBody>
                  <a:tcPr marL="80201" marR="80201" marT="40100" marB="40100">
                    <a:solidFill>
                      <a:schemeClr val="bg1"/>
                    </a:solidFill>
                  </a:tcPr>
                </a:tc>
                <a:tc>
                  <a:txBody>
                    <a:bodyPr/>
                    <a:lstStyle/>
                    <a:p>
                      <a:r>
                        <a:rPr lang="fr-BE" sz="1400" noProof="0" dirty="0"/>
                        <a:t>Dimensions étudiées</a:t>
                      </a:r>
                    </a:p>
                  </a:txBody>
                  <a:tcPr marL="80201" marR="80201" marT="40100" marB="40100">
                    <a:solidFill>
                      <a:schemeClr val="bg1"/>
                    </a:solidFill>
                  </a:tcPr>
                </a:tc>
                <a:tc>
                  <a:txBody>
                    <a:bodyPr/>
                    <a:lstStyle/>
                    <a:p>
                      <a:r>
                        <a:rPr lang="fr-BE" sz="1400" noProof="0" dirty="0"/>
                        <a:t>Profil 2</a:t>
                      </a:r>
                    </a:p>
                    <a:p>
                      <a:r>
                        <a:rPr lang="fr-BE" sz="1400" noProof="0" dirty="0"/>
                        <a:t>AIVQ (</a:t>
                      </a:r>
                      <a:r>
                        <a:rPr lang="fr-BE" sz="1400" noProof="0" dirty="0" err="1"/>
                        <a:t>cogn</a:t>
                      </a:r>
                      <a:r>
                        <a:rPr lang="fr-BE" sz="1400" noProof="0" dirty="0"/>
                        <a:t>.)</a:t>
                      </a:r>
                    </a:p>
                  </a:txBody>
                  <a:tcPr marL="80201" marR="80201" marT="40100" marB="40100">
                    <a:solidFill>
                      <a:schemeClr val="bg1"/>
                    </a:solidFill>
                  </a:tcPr>
                </a:tc>
                <a:tc>
                  <a:txBody>
                    <a:bodyPr/>
                    <a:lstStyle/>
                    <a:p>
                      <a:r>
                        <a:rPr lang="fr-BE" sz="1400" noProof="0" dirty="0"/>
                        <a:t>Profil</a:t>
                      </a:r>
                      <a:r>
                        <a:rPr lang="fr-BE" sz="1400" baseline="0" noProof="0" dirty="0"/>
                        <a:t> 3</a:t>
                      </a:r>
                      <a:endParaRPr lang="fr-BE" sz="1400" noProof="0" dirty="0"/>
                    </a:p>
                    <a:p>
                      <a:r>
                        <a:rPr lang="fr-BE" sz="1400" noProof="0" dirty="0" err="1"/>
                        <a:t>Fonc</a:t>
                      </a:r>
                      <a:r>
                        <a:rPr lang="fr-BE" sz="1400" noProof="0" dirty="0"/>
                        <a:t>.</a:t>
                      </a:r>
                    </a:p>
                  </a:txBody>
                  <a:tcPr marL="80201" marR="80201" marT="40100" marB="40100">
                    <a:solidFill>
                      <a:schemeClr val="bg1"/>
                    </a:solidFill>
                  </a:tcPr>
                </a:tc>
                <a:tc>
                  <a:txBody>
                    <a:bodyPr/>
                    <a:lstStyle/>
                    <a:p>
                      <a:r>
                        <a:rPr lang="fr-BE" sz="1400" noProof="0" dirty="0"/>
                        <a:t>Profil 4</a:t>
                      </a:r>
                    </a:p>
                    <a:p>
                      <a:r>
                        <a:rPr lang="fr-BE" sz="1400" noProof="0" dirty="0" err="1"/>
                        <a:t>Fonc</a:t>
                      </a:r>
                      <a:r>
                        <a:rPr lang="fr-BE" sz="1400" noProof="0" dirty="0"/>
                        <a:t>., </a:t>
                      </a:r>
                      <a:r>
                        <a:rPr lang="fr-BE" sz="1400" noProof="0" dirty="0" err="1"/>
                        <a:t>cogn</a:t>
                      </a:r>
                      <a:r>
                        <a:rPr lang="fr-BE" sz="1400" noProof="0" dirty="0"/>
                        <a:t>.</a:t>
                      </a:r>
                    </a:p>
                  </a:txBody>
                  <a:tcPr marL="80201" marR="80201" marT="40100" marB="40100">
                    <a:solidFill>
                      <a:schemeClr val="bg1"/>
                    </a:solidFill>
                  </a:tcPr>
                </a:tc>
                <a:extLst>
                  <a:ext uri="{0D108BD9-81ED-4DB2-BD59-A6C34878D82A}">
                    <a16:rowId xmlns:a16="http://schemas.microsoft.com/office/drawing/2014/main" val="10000"/>
                  </a:ext>
                </a:extLst>
              </a:tr>
              <a:tr h="312891">
                <a:tc rowSpan="5">
                  <a:txBody>
                    <a:bodyPr/>
                    <a:lstStyle/>
                    <a:p>
                      <a:pPr algn="ctr"/>
                      <a:r>
                        <a:rPr lang="fr-BE" sz="1400" noProof="0" dirty="0"/>
                        <a:t>Clinique</a:t>
                      </a:r>
                    </a:p>
                  </a:txBody>
                  <a:tcPr marL="80201" marR="80201" marT="40100" marB="40100" vert="vert270" anchor="ctr">
                    <a:solidFill>
                      <a:schemeClr val="bg1"/>
                    </a:solidFill>
                  </a:tcPr>
                </a:tc>
                <a:tc>
                  <a:txBody>
                    <a:bodyPr/>
                    <a:lstStyle/>
                    <a:p>
                      <a:r>
                        <a:rPr lang="fr-BE" sz="1400" noProof="0" dirty="0"/>
                        <a:t>Etat fonctionnel</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rgbClr val="00B050"/>
                    </a:solidFill>
                  </a:tcPr>
                </a:tc>
                <a:extLst>
                  <a:ext uri="{0D108BD9-81ED-4DB2-BD59-A6C34878D82A}">
                    <a16:rowId xmlns:a16="http://schemas.microsoft.com/office/drawing/2014/main" val="10001"/>
                  </a:ext>
                </a:extLst>
              </a:tr>
              <a:tr h="312891">
                <a:tc vMerge="1">
                  <a:txBody>
                    <a:bodyPr/>
                    <a:lstStyle/>
                    <a:p>
                      <a:endParaRPr lang="fr-BE" sz="1400" noProof="0" dirty="0"/>
                    </a:p>
                  </a:txBody>
                  <a:tcPr/>
                </a:tc>
                <a:tc>
                  <a:txBody>
                    <a:bodyPr/>
                    <a:lstStyle/>
                    <a:p>
                      <a:r>
                        <a:rPr lang="fr-BE" sz="1400" noProof="0" dirty="0"/>
                        <a:t>Etat dépressif</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2"/>
                  </a:ext>
                </a:extLst>
              </a:tr>
              <a:tr h="312891">
                <a:tc vMerge="1">
                  <a:txBody>
                    <a:bodyPr/>
                    <a:lstStyle/>
                    <a:p>
                      <a:endParaRPr lang="fr-BE" sz="1400" noProof="0" dirty="0"/>
                    </a:p>
                  </a:txBody>
                  <a:tcPr/>
                </a:tc>
                <a:tc>
                  <a:txBody>
                    <a:bodyPr/>
                    <a:lstStyle/>
                    <a:p>
                      <a:r>
                        <a:rPr lang="fr-BE" sz="1400" noProof="0" dirty="0"/>
                        <a:t>Qualité de vie</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3"/>
                  </a:ext>
                </a:extLst>
              </a:tr>
              <a:tr h="312891">
                <a:tc vMerge="1">
                  <a:txBody>
                    <a:bodyPr/>
                    <a:lstStyle/>
                    <a:p>
                      <a:endParaRPr lang="fr-BE" sz="1400" noProof="0" dirty="0"/>
                    </a:p>
                  </a:txBody>
                  <a:tcPr/>
                </a:tc>
                <a:tc>
                  <a:txBody>
                    <a:bodyPr/>
                    <a:lstStyle/>
                    <a:p>
                      <a:r>
                        <a:rPr lang="fr-BE" sz="1400" noProof="0" dirty="0"/>
                        <a:t>Fardeau de l’aidant cohabitant</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FF0000"/>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4"/>
                  </a:ext>
                </a:extLst>
              </a:tr>
              <a:tr h="312891">
                <a:tc vMerge="1">
                  <a:txBody>
                    <a:bodyPr/>
                    <a:lstStyle/>
                    <a:p>
                      <a:endParaRPr lang="fr-BE" sz="1400" noProof="0" dirty="0"/>
                    </a:p>
                  </a:txBody>
                  <a:tcPr/>
                </a:tc>
                <a:tc>
                  <a:txBody>
                    <a:bodyPr/>
                    <a:lstStyle/>
                    <a:p>
                      <a:r>
                        <a:rPr lang="fr-BE" sz="1400" noProof="0" dirty="0"/>
                        <a:t>Fardeau de l’aidant non-cohabitant</a:t>
                      </a:r>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5"/>
                  </a:ext>
                </a:extLst>
              </a:tr>
              <a:tr h="540302">
                <a:tc rowSpan="4">
                  <a:txBody>
                    <a:bodyPr/>
                    <a:lstStyle/>
                    <a:p>
                      <a:pPr algn="ctr"/>
                      <a:r>
                        <a:rPr lang="fr-BE" sz="1400" noProof="0" dirty="0"/>
                        <a:t>Utilisation de services</a:t>
                      </a:r>
                    </a:p>
                  </a:txBody>
                  <a:tcPr marL="80201" marR="80201" marT="40100" marB="40100" vert="vert270" anchor="ctr">
                    <a:solidFill>
                      <a:schemeClr val="bg1"/>
                    </a:solidFill>
                  </a:tcPr>
                </a:tc>
                <a:tc>
                  <a:txBody>
                    <a:bodyPr/>
                    <a:lstStyle/>
                    <a:p>
                      <a:r>
                        <a:rPr lang="fr-BE" sz="1400" noProof="0" dirty="0"/>
                        <a:t>Besoins non couverts</a:t>
                      </a:r>
                      <a:r>
                        <a:rPr lang="fr-BE" sz="1400" baseline="0" noProof="0" dirty="0"/>
                        <a:t> en soins infirmiers pour des soins d’hygiène</a:t>
                      </a:r>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extLst>
                  <a:ext uri="{0D108BD9-81ED-4DB2-BD59-A6C34878D82A}">
                    <a16:rowId xmlns:a16="http://schemas.microsoft.com/office/drawing/2014/main" val="10006"/>
                  </a:ext>
                </a:extLst>
              </a:tr>
              <a:tr h="312891">
                <a:tc vMerge="1">
                  <a:txBody>
                    <a:bodyPr/>
                    <a:lstStyle/>
                    <a:p>
                      <a:endParaRPr lang="fr-BE" sz="1400" noProof="0" dirty="0"/>
                    </a:p>
                  </a:txBody>
                  <a:tcPr/>
                </a:tc>
                <a:tc>
                  <a:txBody>
                    <a:bodyPr/>
                    <a:lstStyle/>
                    <a:p>
                      <a:r>
                        <a:rPr lang="fr-BE" sz="1400" noProof="0" dirty="0"/>
                        <a:t>Risque d’institutionnalisation</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7"/>
                  </a:ext>
                </a:extLst>
              </a:tr>
              <a:tr h="312891">
                <a:tc vMerge="1">
                  <a:txBody>
                    <a:bodyPr/>
                    <a:lstStyle/>
                    <a:p>
                      <a:endParaRPr lang="fr-BE" sz="1400" noProof="0" dirty="0"/>
                    </a:p>
                  </a:txBody>
                  <a:tcPr/>
                </a:tc>
                <a:tc>
                  <a:txBody>
                    <a:bodyPr/>
                    <a:lstStyle/>
                    <a:p>
                      <a:r>
                        <a:rPr lang="fr-BE" sz="1400" noProof="0" dirty="0"/>
                        <a:t>Recours aux urgences</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rgbClr val="00B050"/>
                    </a:solidFill>
                  </a:tcPr>
                </a:tc>
                <a:tc>
                  <a:txBody>
                    <a:bodyPr/>
                    <a:lstStyle/>
                    <a:p>
                      <a:endParaRPr lang="fr-BE" sz="1400" noProof="0" dirty="0"/>
                    </a:p>
                  </a:txBody>
                  <a:tcPr marL="80201" marR="80201" marT="40100" marB="40100">
                    <a:solidFill>
                      <a:srgbClr val="00B050"/>
                    </a:solidFill>
                  </a:tcPr>
                </a:tc>
                <a:extLst>
                  <a:ext uri="{0D108BD9-81ED-4DB2-BD59-A6C34878D82A}">
                    <a16:rowId xmlns:a16="http://schemas.microsoft.com/office/drawing/2014/main" val="10008"/>
                  </a:ext>
                </a:extLst>
              </a:tr>
              <a:tr h="312891">
                <a:tc vMerge="1">
                  <a:txBody>
                    <a:bodyPr/>
                    <a:lstStyle/>
                    <a:p>
                      <a:endParaRPr lang="fr-BE" sz="1400" noProof="0" dirty="0"/>
                    </a:p>
                  </a:txBody>
                  <a:tcPr/>
                </a:tc>
                <a:tc>
                  <a:txBody>
                    <a:bodyPr/>
                    <a:lstStyle/>
                    <a:p>
                      <a:r>
                        <a:rPr lang="fr-BE" sz="1400" noProof="0" dirty="0"/>
                        <a:t>Recours au généraliste en-dehors des heures</a:t>
                      </a:r>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09"/>
                  </a:ext>
                </a:extLst>
              </a:tr>
              <a:tr h="540302">
                <a:tc rowSpan="4">
                  <a:txBody>
                    <a:bodyPr/>
                    <a:lstStyle/>
                    <a:p>
                      <a:pPr algn="ctr"/>
                      <a:r>
                        <a:rPr lang="fr-BE" sz="1400" noProof="0" dirty="0"/>
                        <a:t>Coûts</a:t>
                      </a:r>
                    </a:p>
                  </a:txBody>
                  <a:tcPr marL="80201" marR="80201" marT="40100" marB="40100"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en centre de soins de jour et en maison de repos pour les </a:t>
                      </a:r>
                      <a:r>
                        <a:rPr lang="fr-BE" sz="1400" b="1" u="none" strike="noStrike" kern="1200" baseline="0" dirty="0"/>
                        <a:t>entités fédérées </a:t>
                      </a:r>
                      <a:endParaRPr lang="fr-BE" sz="1400" b="1" noProof="0" dirty="0"/>
                    </a:p>
                  </a:txBody>
                  <a:tcPr marL="80201" marR="80201" marT="40100" marB="4010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-53</a:t>
                      </a:r>
                      <a:r>
                        <a:rPr lang="fr-BE" sz="1400" b="0" noProof="0" dirty="0"/>
                        <a:t>€</a:t>
                      </a:r>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10"/>
                  </a:ext>
                </a:extLst>
              </a:tr>
              <a:tr h="442304">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des soins de santé remboursés pour le </a:t>
                      </a:r>
                      <a:r>
                        <a:rPr lang="fr-BE" sz="1400" b="1" u="none" strike="noStrike" kern="1200" baseline="0" dirty="0"/>
                        <a:t>patient</a:t>
                      </a:r>
                      <a:r>
                        <a:rPr lang="fr-BE" sz="1400" u="none" strike="noStrike" kern="1200" baseline="0" dirty="0"/>
                        <a:t> </a:t>
                      </a:r>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11"/>
                  </a:ext>
                </a:extLst>
              </a:tr>
              <a:tr h="540302">
                <a:tc vMerge="1">
                  <a:txBody>
                    <a:bodyPr/>
                    <a:lstStyle/>
                    <a:p>
                      <a:endParaRPr lang="fr-BE" sz="1400"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u="none" strike="noStrike" kern="1200" baseline="0" dirty="0"/>
                        <a:t>Coût des soins de santé remboursés pour </a:t>
                      </a:r>
                      <a:r>
                        <a:rPr lang="fr-BE" sz="1400" b="1" u="none" strike="noStrike" kern="1200" baseline="0" dirty="0"/>
                        <a:t>l’INAMI</a:t>
                      </a:r>
                      <a:r>
                        <a:rPr lang="fr-BE" sz="1400" u="none" strike="noStrike" kern="1200" baseline="0" dirty="0"/>
                        <a:t> (incluant le coût de l’intervention) </a:t>
                      </a:r>
                      <a:endParaRPr lang="fr-BE" sz="1400" noProof="0" dirty="0"/>
                    </a:p>
                  </a:txBody>
                  <a:tcPr marL="80201" marR="80201" marT="40100" marB="4010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-458</a:t>
                      </a:r>
                      <a:r>
                        <a:rPr lang="fr-BE" sz="1400" b="0" noProof="0" dirty="0"/>
                        <a:t>€*</a:t>
                      </a:r>
                    </a:p>
                  </a:txBody>
                  <a:tcPr marL="80201" marR="80201" marT="40100" marB="40100">
                    <a:solidFill>
                      <a:srgbClr val="00B050"/>
                    </a:solidFill>
                  </a:tcPr>
                </a:tc>
                <a:tc>
                  <a:txBody>
                    <a:bodyPr/>
                    <a:lstStyle/>
                    <a:p>
                      <a:r>
                        <a:rPr lang="fr-BE" sz="1400" noProof="0" dirty="0"/>
                        <a:t>-458</a:t>
                      </a:r>
                      <a:r>
                        <a:rPr lang="fr-BE" sz="1400" b="0" noProof="0" dirty="0"/>
                        <a:t>€</a:t>
                      </a:r>
                      <a:r>
                        <a:rPr lang="fr-BE" sz="1400" noProof="0" dirty="0"/>
                        <a:t>*</a:t>
                      </a:r>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12"/>
                  </a:ext>
                </a:extLst>
              </a:tr>
              <a:tr h="312891">
                <a:tc vMerge="1">
                  <a:txBody>
                    <a:bodyPr/>
                    <a:lstStyle/>
                    <a:p>
                      <a:pPr algn="ctr"/>
                      <a:endParaRPr lang="fr-BE" sz="1400" noProof="0" dirty="0"/>
                    </a:p>
                  </a:txBody>
                  <a:tcPr vert="vert270"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Coût total </a:t>
                      </a:r>
                      <a:r>
                        <a:rPr lang="fr-BE" sz="1400" u="none" strike="noStrike" kern="1200" baseline="0" dirty="0"/>
                        <a:t>mensuel </a:t>
                      </a:r>
                      <a:r>
                        <a:rPr lang="fr-BE" sz="1400" noProof="0" dirty="0"/>
                        <a:t>pour </a:t>
                      </a:r>
                      <a:r>
                        <a:rPr lang="fr-BE" sz="1400" b="1" noProof="0" dirty="0"/>
                        <a:t>l’ensemble des acteurs</a:t>
                      </a:r>
                    </a:p>
                  </a:txBody>
                  <a:tcPr marL="80201" marR="80201" marT="40100" marB="40100">
                    <a:solidFill>
                      <a:schemeClr val="bg1"/>
                    </a:solidFill>
                  </a:tcPr>
                </a:tc>
                <a:tc>
                  <a:txBody>
                    <a:bodyPr/>
                    <a:lstStyle/>
                    <a:p>
                      <a:r>
                        <a:rPr lang="fr-BE" sz="1400" noProof="0" dirty="0"/>
                        <a:t>-513€*</a:t>
                      </a:r>
                    </a:p>
                  </a:txBody>
                  <a:tcPr marL="80201" marR="80201" marT="40100" marB="401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noProof="0" dirty="0"/>
                        <a:t>-513€*</a:t>
                      </a:r>
                    </a:p>
                  </a:txBody>
                  <a:tcPr marL="80201" marR="80201" marT="40100" marB="40100">
                    <a:solidFill>
                      <a:srgbClr val="00B050"/>
                    </a:solidFill>
                  </a:tcPr>
                </a:tc>
                <a:tc>
                  <a:txBody>
                    <a:bodyPr/>
                    <a:lstStyle/>
                    <a:p>
                      <a:endParaRPr lang="fr-BE" sz="1400" noProof="0" dirty="0"/>
                    </a:p>
                  </a:txBody>
                  <a:tcPr marL="80201" marR="80201" marT="40100" marB="40100">
                    <a:solidFill>
                      <a:schemeClr val="bg1"/>
                    </a:solidFill>
                  </a:tcPr>
                </a:tc>
                <a:extLst>
                  <a:ext uri="{0D108BD9-81ED-4DB2-BD59-A6C34878D82A}">
                    <a16:rowId xmlns:a16="http://schemas.microsoft.com/office/drawing/2014/main" val="10013"/>
                  </a:ext>
                </a:extLst>
              </a:tr>
            </a:tbl>
          </a:graphicData>
        </a:graphic>
      </p:graphicFrame>
      <p:sp>
        <p:nvSpPr>
          <p:cNvPr id="6" name="ZoneTexte 5">
            <a:extLst>
              <a:ext uri="{FF2B5EF4-FFF2-40B4-BE49-F238E27FC236}">
                <a16:creationId xmlns:a16="http://schemas.microsoft.com/office/drawing/2014/main" id="{F896BDEC-FB9C-4623-9A75-CA40E8E1EE22}"/>
              </a:ext>
            </a:extLst>
          </p:cNvPr>
          <p:cNvSpPr txBox="1"/>
          <p:nvPr/>
        </p:nvSpPr>
        <p:spPr>
          <a:xfrm>
            <a:off x="1817686" y="252239"/>
            <a:ext cx="7058025" cy="1323439"/>
          </a:xfrm>
          <a:prstGeom prst="rect">
            <a:avLst/>
          </a:prstGeom>
          <a:noFill/>
        </p:spPr>
        <p:txBody>
          <a:bodyPr>
            <a:spAutoFit/>
          </a:bodyPr>
          <a:lstStyle/>
          <a:p>
            <a:pPr algn="ctr">
              <a:defRPr/>
            </a:pPr>
            <a:r>
              <a:rPr lang="fr-BE" sz="4000" dirty="0">
                <a:solidFill>
                  <a:schemeClr val="accent2"/>
                </a:solidFill>
                <a:latin typeface="+mj-lt"/>
              </a:rPr>
              <a:t>Résultats observés après l’ergothérapie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0F044456-5EA5-4094-B69D-515F79961E7E}"/>
              </a:ext>
            </a:extLst>
          </p:cNvPr>
          <p:cNvSpPr>
            <a:spLocks noGrp="1" noChangeArrowheads="1"/>
          </p:cNvSpPr>
          <p:nvPr>
            <p:ph type="title"/>
          </p:nvPr>
        </p:nvSpPr>
        <p:spPr bwMode="auto">
          <a:xfrm>
            <a:off x="522288" y="971550"/>
            <a:ext cx="9623425" cy="865188"/>
          </a:xfrm>
          <a:extLst>
            <a:ext uri="{909E8E84-426E-40dd-AFC4-6F175D3DCCD1}"/>
            <a:ext uri="{91240B29-F687-4f45-9708-019B960494DF}"/>
            <a:ext uri="{AF507438-7753-43e0-B8FC-AC1667EBCBE1}"/>
            <a:ext uri="{FAA26D3D-D897-4be2-8F04-BA451C77F1D7}"/>
          </a:extLst>
        </p:spPr>
        <p:txBody>
          <a:bodyPr wrap="square" lIns="91440" tIns="45720" rIns="91440" bIns="45720" numCol="1" anchor="t" anchorCtr="0" compatLnSpc="1">
            <a:prstTxWarp prst="textNoShape">
              <a:avLst/>
            </a:prstTxWarp>
          </a:bodyPr>
          <a:lstStyle/>
          <a:p>
            <a:pPr eaLnBrk="1" hangingPunct="1">
              <a:defRPr/>
            </a:pPr>
            <a:r>
              <a:rPr lang="fr-FR" dirty="0">
                <a:solidFill>
                  <a:schemeClr val="accent2"/>
                </a:solidFill>
                <a:ea typeface="+mj-ea"/>
              </a:rPr>
              <a:t>Co-auteurs</a:t>
            </a:r>
          </a:p>
        </p:txBody>
      </p:sp>
      <p:sp>
        <p:nvSpPr>
          <p:cNvPr id="16387" name="Rectangle 3">
            <a:extLst>
              <a:ext uri="{FF2B5EF4-FFF2-40B4-BE49-F238E27FC236}">
                <a16:creationId xmlns:a16="http://schemas.microsoft.com/office/drawing/2014/main" id="{16E6A3E3-AFB2-4BFC-B443-C77E0C80A57C}"/>
              </a:ext>
            </a:extLst>
          </p:cNvPr>
          <p:cNvSpPr>
            <a:spLocks noGrp="1" noChangeArrowheads="1"/>
          </p:cNvSpPr>
          <p:nvPr>
            <p:ph type="body" idx="1"/>
          </p:nvPr>
        </p:nvSpPr>
        <p:spPr bwMode="auto">
          <a:xfrm>
            <a:off x="534988" y="2197100"/>
            <a:ext cx="4451350" cy="1366838"/>
          </a:xfrm>
          <a:extLst>
            <a:ext uri="{909E8E84-426E-40dd-AFC4-6F175D3DCCD1}"/>
            <a:ext uri="{91240B29-F687-4f45-9708-019B960494DF}"/>
            <a:ext uri="{AF507438-7753-43e0-B8FC-AC1667EBCBE1}"/>
            <a:ext uri="{FAA26D3D-D897-4be2-8F04-BA451C77F1D7}"/>
          </a:extLst>
        </p:spPr>
        <p:txBody>
          <a:bodyPr wrap="square" lIns="91440" tIns="45720" rIns="91440" bIns="45720" numCol="1" anchor="t" anchorCtr="0" compatLnSpc="1">
            <a:prstTxWarp prst="textNoShape">
              <a:avLst/>
            </a:prstTxWarp>
          </a:bodyPr>
          <a:lstStyle/>
          <a:p>
            <a:pPr marL="0" indent="0" eaLnBrk="1" hangingPunct="1">
              <a:buFontTx/>
              <a:buNone/>
              <a:defRPr/>
            </a:pPr>
            <a:r>
              <a:rPr lang="fr-FR" sz="2400" dirty="0">
                <a:ea typeface="+mn-ea"/>
              </a:rPr>
              <a:t>Anne-Sophie Lambert, </a:t>
            </a:r>
          </a:p>
          <a:p>
            <a:pPr marL="0" indent="0" eaLnBrk="1" hangingPunct="1">
              <a:buFontTx/>
              <a:buNone/>
              <a:defRPr/>
            </a:pPr>
            <a:r>
              <a:rPr lang="fr-FR" sz="2400" dirty="0">
                <a:ea typeface="+mn-ea"/>
              </a:rPr>
              <a:t>Sophie Cès, </a:t>
            </a:r>
          </a:p>
          <a:p>
            <a:pPr marL="0" indent="0" eaLnBrk="1" hangingPunct="1">
              <a:buFontTx/>
              <a:buNone/>
              <a:defRPr/>
            </a:pPr>
            <a:r>
              <a:rPr lang="fr-FR" sz="2400" dirty="0"/>
              <a:t>Jean Macq,</a:t>
            </a:r>
          </a:p>
          <a:p>
            <a:pPr marL="0" indent="0" eaLnBrk="1" hangingPunct="1">
              <a:buFontTx/>
              <a:buNone/>
              <a:defRPr/>
            </a:pPr>
            <a:endParaRPr lang="fr-FR" dirty="0">
              <a:ea typeface="+mn-ea"/>
            </a:endParaRPr>
          </a:p>
        </p:txBody>
      </p:sp>
      <p:pic>
        <p:nvPicPr>
          <p:cNvPr id="3076" name="Picture 4" descr="entete - neutre">
            <a:extLst>
              <a:ext uri="{FF2B5EF4-FFF2-40B4-BE49-F238E27FC236}">
                <a16:creationId xmlns:a16="http://schemas.microsoft.com/office/drawing/2014/main" id="{960C97F4-86E9-442A-A22E-1FED82898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793" r="45227"/>
          <a:stretch>
            <a:fillRect/>
          </a:stretch>
        </p:blipFill>
        <p:spPr bwMode="auto">
          <a:xfrm>
            <a:off x="161925" y="180975"/>
            <a:ext cx="4122738"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5" descr="baspage">
            <a:extLst>
              <a:ext uri="{FF2B5EF4-FFF2-40B4-BE49-F238E27FC236}">
                <a16:creationId xmlns:a16="http://schemas.microsoft.com/office/drawing/2014/main" id="{CC370086-E770-4BB3-8B0B-FD6FDFCE0A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9533" r="4216" b="9946"/>
          <a:stretch>
            <a:fillRect/>
          </a:stretch>
        </p:blipFill>
        <p:spPr bwMode="auto">
          <a:xfrm>
            <a:off x="7794625" y="6229350"/>
            <a:ext cx="2881313"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6">
            <a:extLst>
              <a:ext uri="{FF2B5EF4-FFF2-40B4-BE49-F238E27FC236}">
                <a16:creationId xmlns:a16="http://schemas.microsoft.com/office/drawing/2014/main" id="{200013F3-646A-4F82-A447-9BEBBEC4A3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021513"/>
            <a:ext cx="69850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Rectangle 1">
            <a:extLst>
              <a:ext uri="{FF2B5EF4-FFF2-40B4-BE49-F238E27FC236}">
                <a16:creationId xmlns:a16="http://schemas.microsoft.com/office/drawing/2014/main" id="{64D0DAFE-E588-4037-9040-8E07E27FD043}"/>
              </a:ext>
            </a:extLst>
          </p:cNvPr>
          <p:cNvSpPr>
            <a:spLocks noChangeArrowheads="1"/>
          </p:cNvSpPr>
          <p:nvPr/>
        </p:nvSpPr>
        <p:spPr bwMode="auto">
          <a:xfrm>
            <a:off x="6069013" y="3344863"/>
            <a:ext cx="37417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eaLnBrk="1" hangingPunct="1"/>
            <a:r>
              <a:rPr lang="fr-FR" altLang="fr-FR" sz="2400"/>
              <a:t>Jessica Arias y Arenas, </a:t>
            </a:r>
          </a:p>
          <a:p>
            <a:pPr eaLnBrk="1" hangingPunct="1"/>
            <a:r>
              <a:rPr lang="fr-FR" altLang="fr-FR" sz="2400"/>
              <a:t>Christine Hennaut</a:t>
            </a:r>
          </a:p>
        </p:txBody>
      </p:sp>
      <p:sp>
        <p:nvSpPr>
          <p:cNvPr id="3080" name="Rectangle 2">
            <a:extLst>
              <a:ext uri="{FF2B5EF4-FFF2-40B4-BE49-F238E27FC236}">
                <a16:creationId xmlns:a16="http://schemas.microsoft.com/office/drawing/2014/main" id="{C3BA09C6-292F-4E46-9238-BC5180D2875E}"/>
              </a:ext>
            </a:extLst>
          </p:cNvPr>
          <p:cNvSpPr>
            <a:spLocks noChangeArrowheads="1"/>
          </p:cNvSpPr>
          <p:nvPr/>
        </p:nvSpPr>
        <p:spPr bwMode="auto">
          <a:xfrm>
            <a:off x="546100" y="4602163"/>
            <a:ext cx="2562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eaLnBrk="1" hangingPunct="1"/>
            <a:r>
              <a:rPr lang="fr-FR" altLang="fr-FR" sz="2400"/>
              <a:t>Sibyl Anthierens</a:t>
            </a:r>
            <a:r>
              <a:rPr lang="fr-FR" altLang="fr-FR" sz="2000"/>
              <a:t>, </a:t>
            </a:r>
          </a:p>
        </p:txBody>
      </p:sp>
      <p:pic>
        <p:nvPicPr>
          <p:cNvPr id="3081" name="Image 8">
            <a:extLst>
              <a:ext uri="{FF2B5EF4-FFF2-40B4-BE49-F238E27FC236}">
                <a16:creationId xmlns:a16="http://schemas.microsoft.com/office/drawing/2014/main" id="{391C4C4F-289D-45CD-880F-C157DBCCD69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51300" y="2197100"/>
            <a:ext cx="1174750" cy="16287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082" name="Image 9">
            <a:extLst>
              <a:ext uri="{FF2B5EF4-FFF2-40B4-BE49-F238E27FC236}">
                <a16:creationId xmlns:a16="http://schemas.microsoft.com/office/drawing/2014/main" id="{0E9621F3-3464-4727-978F-20B27809871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94125" y="4125913"/>
            <a:ext cx="1431925" cy="162718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64D72246-8475-4ADD-A47F-D3A6BA386B58}"/>
              </a:ext>
            </a:extLst>
          </p:cNvPr>
          <p:cNvPicPr>
            <a:picLocks noChangeAspect="1"/>
          </p:cNvPicPr>
          <p:nvPr/>
        </p:nvPicPr>
        <p:blipFill>
          <a:blip r:embed="rId7"/>
          <a:stretch>
            <a:fillRect/>
          </a:stretch>
        </p:blipFill>
        <p:spPr>
          <a:xfrm>
            <a:off x="6354812" y="1792288"/>
            <a:ext cx="1990725" cy="15525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DA08D91-EF3E-424A-8BA5-BB5970566661}"/>
              </a:ext>
            </a:extLst>
          </p:cNvPr>
          <p:cNvSpPr txBox="1"/>
          <p:nvPr/>
        </p:nvSpPr>
        <p:spPr>
          <a:xfrm>
            <a:off x="596900" y="2474913"/>
            <a:ext cx="9499600" cy="2683812"/>
          </a:xfrm>
          <a:prstGeom prst="rect">
            <a:avLst/>
          </a:prstGeom>
          <a:noFill/>
        </p:spPr>
        <p:txBody>
          <a:bodyPr>
            <a:spAutoFit/>
          </a:bodyPr>
          <a:lstStyle/>
          <a:p>
            <a:pPr marL="250631" indent="-250631">
              <a:buFont typeface="Arial" panose="020B0604020202020204" pitchFamily="34" charset="0"/>
              <a:buChar char="•"/>
              <a:defRPr/>
            </a:pPr>
            <a:r>
              <a:rPr lang="fr-BE" sz="2105" b="1" dirty="0">
                <a:solidFill>
                  <a:schemeClr val="accent5">
                    <a:lumMod val="50000"/>
                  </a:schemeClr>
                </a:solidFill>
              </a:rPr>
              <a:t>Gestion de cas + soutien psychologique + ergothérapie</a:t>
            </a:r>
          </a:p>
          <a:p>
            <a:pPr>
              <a:defRPr/>
            </a:pPr>
            <a:r>
              <a:rPr lang="fr-BE" sz="2105" dirty="0"/>
              <a:t>	</a:t>
            </a:r>
          </a:p>
          <a:p>
            <a:pPr marL="250631" indent="-250631">
              <a:buFont typeface="Arial" panose="020B0604020202020204" pitchFamily="34" charset="0"/>
              <a:buChar char="•"/>
              <a:defRPr/>
            </a:pPr>
            <a:r>
              <a:rPr lang="fr-BE" sz="2105" b="1" dirty="0">
                <a:solidFill>
                  <a:schemeClr val="accent5">
                    <a:lumMod val="50000"/>
                  </a:schemeClr>
                </a:solidFill>
              </a:rPr>
              <a:t>Particulièrement utile en cas de refus de soins</a:t>
            </a:r>
          </a:p>
          <a:p>
            <a:pPr marL="342900" indent="-342900">
              <a:buFontTx/>
              <a:buChar char="-"/>
              <a:defRPr/>
            </a:pPr>
            <a:r>
              <a:rPr lang="fr-BE" sz="2105" dirty="0"/>
              <a:t>Le profil du gestionnaire de cas se fait en fonction de la première demande &amp; de la pertinence perçue (double casquette du clinicien et du gestionnaire de cas)</a:t>
            </a:r>
          </a:p>
          <a:p>
            <a:pPr marL="342900" indent="-342900">
              <a:buFontTx/>
              <a:buChar char="-"/>
              <a:defRPr/>
            </a:pPr>
            <a:r>
              <a:rPr lang="fr-BE" sz="2105" dirty="0"/>
              <a:t>Premier travail = clarification de la demande</a:t>
            </a:r>
          </a:p>
          <a:p>
            <a:pPr marL="342900" indent="-342900">
              <a:buFontTx/>
              <a:buChar char="-"/>
              <a:defRPr/>
            </a:pPr>
            <a:r>
              <a:rPr lang="fr-BE" sz="2105" dirty="0"/>
              <a:t>En étroite collaboration avec les autres prestataires de la première ligne </a:t>
            </a:r>
          </a:p>
        </p:txBody>
      </p:sp>
      <p:sp>
        <p:nvSpPr>
          <p:cNvPr id="4" name="ZoneTexte 3">
            <a:extLst>
              <a:ext uri="{FF2B5EF4-FFF2-40B4-BE49-F238E27FC236}">
                <a16:creationId xmlns:a16="http://schemas.microsoft.com/office/drawing/2014/main" id="{F896BDEC-FB9C-4623-9A75-CA40E8E1EE22}"/>
              </a:ext>
            </a:extLst>
          </p:cNvPr>
          <p:cNvSpPr txBox="1"/>
          <p:nvPr/>
        </p:nvSpPr>
        <p:spPr>
          <a:xfrm>
            <a:off x="1601788" y="396875"/>
            <a:ext cx="7058025" cy="1323439"/>
          </a:xfrm>
          <a:prstGeom prst="rect">
            <a:avLst/>
          </a:prstGeom>
          <a:noFill/>
        </p:spPr>
        <p:txBody>
          <a:bodyPr>
            <a:spAutoFit/>
          </a:bodyPr>
          <a:lstStyle/>
          <a:p>
            <a:pPr algn="ctr">
              <a:defRPr/>
            </a:pPr>
            <a:r>
              <a:rPr lang="fr-BE" sz="4000" dirty="0">
                <a:solidFill>
                  <a:schemeClr val="accent2"/>
                </a:solidFill>
                <a:latin typeface="+mj-lt"/>
              </a:rPr>
              <a:t>Le gestionnaire de cas et sa boite à outils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C8A0FDB-A340-4ED8-8AB8-CBA0D38B4E67}"/>
              </a:ext>
            </a:extLst>
          </p:cNvPr>
          <p:cNvSpPr txBox="1"/>
          <p:nvPr/>
        </p:nvSpPr>
        <p:spPr>
          <a:xfrm>
            <a:off x="596900" y="2474913"/>
            <a:ext cx="9499600" cy="3330575"/>
          </a:xfrm>
          <a:prstGeom prst="rect">
            <a:avLst/>
          </a:prstGeom>
          <a:noFill/>
        </p:spPr>
        <p:txBody>
          <a:bodyPr>
            <a:spAutoFit/>
          </a:bodyPr>
          <a:lstStyle/>
          <a:p>
            <a:pPr marL="250631" indent="-250631">
              <a:buFont typeface="Arial" panose="020B0604020202020204" pitchFamily="34" charset="0"/>
              <a:buChar char="•"/>
              <a:defRPr/>
            </a:pPr>
            <a:r>
              <a:rPr lang="fr-BE" sz="2105" b="1" dirty="0">
                <a:solidFill>
                  <a:schemeClr val="accent5">
                    <a:lumMod val="50000"/>
                  </a:schemeClr>
                </a:solidFill>
              </a:rPr>
              <a:t>Le gestion de cas est une nouvelle fonction, pas encore bien balisée</a:t>
            </a:r>
          </a:p>
          <a:p>
            <a:pPr lvl="1">
              <a:defRPr/>
            </a:pPr>
            <a:r>
              <a:rPr lang="fr-BE" sz="2105" dirty="0"/>
              <a:t>Les projets de gestion de cas </a:t>
            </a:r>
          </a:p>
          <a:p>
            <a:pPr marL="1052652" lvl="2" indent="-250631">
              <a:buFont typeface="Arial" panose="020B0604020202020204" pitchFamily="34" charset="0"/>
              <a:buChar char="•"/>
              <a:defRPr/>
            </a:pPr>
            <a:r>
              <a:rPr lang="fr-BE" sz="2105" dirty="0"/>
              <a:t>Se sont améliorés avec le temps</a:t>
            </a:r>
          </a:p>
          <a:p>
            <a:pPr marL="1052652" lvl="2" indent="-250631">
              <a:buFont typeface="Arial" panose="020B0604020202020204" pitchFamily="34" charset="0"/>
              <a:buChar char="•"/>
              <a:defRPr/>
            </a:pPr>
            <a:r>
              <a:rPr lang="fr-BE" sz="2105" dirty="0"/>
              <a:t>Ils sont susceptible, avec le temps, de produire d’encore meilleurs résultats (amélioration des compétences et du contexte)</a:t>
            </a:r>
          </a:p>
          <a:p>
            <a:pPr marL="1052652" lvl="2" indent="-250631">
              <a:buFont typeface="Arial" panose="020B0604020202020204" pitchFamily="34" charset="0"/>
              <a:buChar char="•"/>
              <a:defRPr/>
            </a:pPr>
            <a:endParaRPr lang="fr-BE" sz="2105" dirty="0"/>
          </a:p>
          <a:p>
            <a:pPr marL="300758" indent="-300758">
              <a:buFont typeface="Arial" panose="020B0604020202020204" pitchFamily="34" charset="0"/>
              <a:buChar char="•"/>
              <a:defRPr/>
            </a:pPr>
            <a:r>
              <a:rPr lang="fr-BE" sz="2105" b="1" dirty="0">
                <a:solidFill>
                  <a:srgbClr val="002060"/>
                </a:solidFill>
              </a:rPr>
              <a:t>Il serait dommage de perdre l’expertise, construite au fil des huit années des projets du Protocole 3, par les gestionnaires de cas</a:t>
            </a:r>
          </a:p>
          <a:p>
            <a:pPr lvl="1">
              <a:defRPr/>
            </a:pPr>
            <a:r>
              <a:rPr lang="fr-BE" sz="2105" dirty="0"/>
              <a:t>Perte sèche de l’investissement consenti au niveau des ressources humaines et du réseau de soins de santé primaire</a:t>
            </a:r>
          </a:p>
        </p:txBody>
      </p:sp>
      <p:sp>
        <p:nvSpPr>
          <p:cNvPr id="4" name="ZoneTexte 3">
            <a:extLst>
              <a:ext uri="{FF2B5EF4-FFF2-40B4-BE49-F238E27FC236}">
                <a16:creationId xmlns:a16="http://schemas.microsoft.com/office/drawing/2014/main" id="{F896BDEC-FB9C-4623-9A75-CA40E8E1EE22}"/>
              </a:ext>
            </a:extLst>
          </p:cNvPr>
          <p:cNvSpPr txBox="1"/>
          <p:nvPr/>
        </p:nvSpPr>
        <p:spPr>
          <a:xfrm>
            <a:off x="1601788" y="396875"/>
            <a:ext cx="7058025" cy="1323439"/>
          </a:xfrm>
          <a:prstGeom prst="rect">
            <a:avLst/>
          </a:prstGeom>
          <a:noFill/>
        </p:spPr>
        <p:txBody>
          <a:bodyPr>
            <a:spAutoFit/>
          </a:bodyPr>
          <a:lstStyle/>
          <a:p>
            <a:pPr algn="ctr">
              <a:defRPr/>
            </a:pPr>
            <a:r>
              <a:rPr lang="fr-BE" sz="4000" dirty="0">
                <a:solidFill>
                  <a:schemeClr val="accent2"/>
                </a:solidFill>
                <a:latin typeface="+mj-lt"/>
              </a:rPr>
              <a:t>Leçons apprises lors de l’évaluation des projets-pilote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D6E01B8-D2AB-416B-A76C-BEBCACDE50B2}"/>
              </a:ext>
            </a:extLst>
          </p:cNvPr>
          <p:cNvSpPr>
            <a:spLocks noGrp="1"/>
          </p:cNvSpPr>
          <p:nvPr>
            <p:ph type="title"/>
          </p:nvPr>
        </p:nvSpPr>
        <p:spPr/>
        <p:txBody>
          <a:bodyPr>
            <a:normAutofit fontScale="90000"/>
          </a:bodyPr>
          <a:lstStyle/>
          <a:p>
            <a:pPr>
              <a:defRPr/>
            </a:pPr>
            <a:r>
              <a:rPr lang="fr-BE" dirty="0"/>
              <a:t>Annexe : pour éclairer les malentendus au niveau de la gestion de cas par un professionnel</a:t>
            </a:r>
          </a:p>
        </p:txBody>
      </p:sp>
      <p:sp>
        <p:nvSpPr>
          <p:cNvPr id="40963" name="Espace réservé du texte 5">
            <a:extLst>
              <a:ext uri="{FF2B5EF4-FFF2-40B4-BE49-F238E27FC236}">
                <a16:creationId xmlns:a16="http://schemas.microsoft.com/office/drawing/2014/main" id="{7256D9CE-6735-4180-9D17-5FCFA1F5C85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endParaRPr lang="fr-BE" altLang="fr-F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re 4">
            <a:extLst>
              <a:ext uri="{FF2B5EF4-FFF2-40B4-BE49-F238E27FC236}">
                <a16:creationId xmlns:a16="http://schemas.microsoft.com/office/drawing/2014/main" id="{EAF774F3-4248-43D3-BCA7-876B5DBFDAE0}"/>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BE" altLang="fr-FR"/>
              <a:t>Case management</a:t>
            </a:r>
          </a:p>
        </p:txBody>
      </p:sp>
      <p:pic>
        <p:nvPicPr>
          <p:cNvPr id="41988" name="Image 7">
            <a:extLst>
              <a:ext uri="{FF2B5EF4-FFF2-40B4-BE49-F238E27FC236}">
                <a16:creationId xmlns:a16="http://schemas.microsoft.com/office/drawing/2014/main" id="{C8FBAA53-DEEB-4355-AC83-290260C2A1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8346" r="25964" b="3"/>
          <a:stretch>
            <a:fillRect/>
          </a:stretch>
        </p:blipFill>
        <p:spPr bwMode="auto">
          <a:xfrm>
            <a:off x="5670550" y="2203450"/>
            <a:ext cx="3779838"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contenu 2">
            <a:extLst>
              <a:ext uri="{FF2B5EF4-FFF2-40B4-BE49-F238E27FC236}">
                <a16:creationId xmlns:a16="http://schemas.microsoft.com/office/drawing/2014/main" id="{0453FE77-83FC-47DB-9D4D-5E997EBD54B0}"/>
              </a:ext>
            </a:extLst>
          </p:cNvPr>
          <p:cNvSpPr>
            <a:spLocks noGrp="1"/>
          </p:cNvSpPr>
          <p:nvPr>
            <p:ph idx="1"/>
          </p:nvPr>
        </p:nvSpPr>
        <p:spPr>
          <a:xfrm>
            <a:off x="603250" y="2203450"/>
            <a:ext cx="4559300" cy="4351338"/>
          </a:xfrm>
        </p:spPr>
        <p:txBody>
          <a:bodyPr>
            <a:normAutofit fontScale="85000" lnSpcReduction="20000"/>
          </a:bodyPr>
          <a:lstStyle/>
          <a:p>
            <a:pPr marL="0" indent="0">
              <a:lnSpc>
                <a:spcPct val="110000"/>
              </a:lnSpc>
              <a:buNone/>
              <a:defRPr/>
            </a:pPr>
            <a:r>
              <a:rPr lang="en-US" sz="2719" dirty="0"/>
              <a:t>“Case management is a </a:t>
            </a:r>
            <a:r>
              <a:rPr lang="en-US" sz="2719" dirty="0">
                <a:solidFill>
                  <a:schemeClr val="accent6">
                    <a:lumMod val="75000"/>
                  </a:schemeClr>
                </a:solidFill>
              </a:rPr>
              <a:t>collaborative</a:t>
            </a:r>
            <a:r>
              <a:rPr lang="en-US" sz="2719" dirty="0"/>
              <a:t> process of </a:t>
            </a:r>
            <a:r>
              <a:rPr lang="en-US" sz="2719" dirty="0">
                <a:solidFill>
                  <a:schemeClr val="accent6">
                    <a:lumMod val="75000"/>
                  </a:schemeClr>
                </a:solidFill>
              </a:rPr>
              <a:t>assessment</a:t>
            </a:r>
            <a:r>
              <a:rPr lang="en-US" sz="2719" dirty="0"/>
              <a:t>, planning, facilitation, care coordination, evaluation and </a:t>
            </a:r>
            <a:r>
              <a:rPr lang="en-US" sz="2719" dirty="0">
                <a:solidFill>
                  <a:schemeClr val="accent6">
                    <a:lumMod val="75000"/>
                  </a:schemeClr>
                </a:solidFill>
              </a:rPr>
              <a:t>advocacy</a:t>
            </a:r>
            <a:r>
              <a:rPr lang="en-US" sz="2719" dirty="0"/>
              <a:t> for options and services to meet an individual’s and family’s </a:t>
            </a:r>
            <a:r>
              <a:rPr lang="en-US" sz="2719" dirty="0">
                <a:solidFill>
                  <a:schemeClr val="accent6">
                    <a:lumMod val="75000"/>
                  </a:schemeClr>
                </a:solidFill>
              </a:rPr>
              <a:t>comprehensive health needs </a:t>
            </a:r>
            <a:r>
              <a:rPr lang="en-US" sz="2719" dirty="0"/>
              <a:t>through </a:t>
            </a:r>
            <a:r>
              <a:rPr lang="en-US" sz="2719" dirty="0">
                <a:solidFill>
                  <a:schemeClr val="accent6">
                    <a:lumMod val="75000"/>
                  </a:schemeClr>
                </a:solidFill>
              </a:rPr>
              <a:t>communication</a:t>
            </a:r>
            <a:r>
              <a:rPr lang="en-US" sz="2719" dirty="0"/>
              <a:t> and available resources to promote </a:t>
            </a:r>
            <a:r>
              <a:rPr lang="en-US" sz="2719" dirty="0">
                <a:solidFill>
                  <a:schemeClr val="accent6">
                    <a:lumMod val="75000"/>
                  </a:schemeClr>
                </a:solidFill>
              </a:rPr>
              <a:t>quality</a:t>
            </a:r>
            <a:r>
              <a:rPr lang="en-US" sz="2719" dirty="0"/>
              <a:t> cost-effective outcomes” </a:t>
            </a:r>
          </a:p>
          <a:p>
            <a:pPr>
              <a:defRPr/>
            </a:pPr>
            <a:endParaRPr lang="en-US" dirty="0"/>
          </a:p>
          <a:p>
            <a:pPr marL="0" indent="0">
              <a:buFontTx/>
              <a:buNone/>
              <a:defRPr/>
            </a:pPr>
            <a:r>
              <a:rPr lang="en-US" sz="1403" dirty="0"/>
              <a:t>CMSA - Case Management Society of America, 2011 - p.8</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re 4">
            <a:extLst>
              <a:ext uri="{FF2B5EF4-FFF2-40B4-BE49-F238E27FC236}">
                <a16:creationId xmlns:a16="http://schemas.microsoft.com/office/drawing/2014/main" id="{602736D2-3A1B-46C1-A054-18631CFBB67B}"/>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BE" altLang="fr-FR" dirty="0"/>
              <a:t>La gestion de cas</a:t>
            </a:r>
          </a:p>
        </p:txBody>
      </p:sp>
      <p:pic>
        <p:nvPicPr>
          <p:cNvPr id="43012" name="Image 7">
            <a:extLst>
              <a:ext uri="{FF2B5EF4-FFF2-40B4-BE49-F238E27FC236}">
                <a16:creationId xmlns:a16="http://schemas.microsoft.com/office/drawing/2014/main" id="{4F594831-016C-49F7-A6B1-AA6167A98F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8346" r="25964" b="3"/>
          <a:stretch>
            <a:fillRect/>
          </a:stretch>
        </p:blipFill>
        <p:spPr bwMode="auto">
          <a:xfrm>
            <a:off x="5670550" y="2203450"/>
            <a:ext cx="3779838"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contenu 2">
            <a:extLst>
              <a:ext uri="{FF2B5EF4-FFF2-40B4-BE49-F238E27FC236}">
                <a16:creationId xmlns:a16="http://schemas.microsoft.com/office/drawing/2014/main" id="{6C6398A1-3717-45B8-A1F0-625EC6B0F1C4}"/>
              </a:ext>
            </a:extLst>
          </p:cNvPr>
          <p:cNvSpPr>
            <a:spLocks noGrp="1"/>
          </p:cNvSpPr>
          <p:nvPr>
            <p:ph idx="1"/>
          </p:nvPr>
        </p:nvSpPr>
        <p:spPr>
          <a:xfrm>
            <a:off x="603250" y="2203449"/>
            <a:ext cx="5067300" cy="5249589"/>
          </a:xfrm>
        </p:spPr>
        <p:txBody>
          <a:bodyPr>
            <a:normAutofit fontScale="62500" lnSpcReduction="20000"/>
          </a:bodyPr>
          <a:lstStyle/>
          <a:p>
            <a:pPr marL="0" indent="0">
              <a:lnSpc>
                <a:spcPct val="110000"/>
              </a:lnSpc>
              <a:buNone/>
              <a:defRPr/>
            </a:pPr>
            <a:r>
              <a:rPr lang="en-US" sz="2900" dirty="0"/>
              <a:t>“</a:t>
            </a:r>
            <a:r>
              <a:rPr lang="en-US" sz="3200" dirty="0"/>
              <a:t>Le </a:t>
            </a:r>
            <a:r>
              <a:rPr lang="en-US" sz="3200" dirty="0" err="1"/>
              <a:t>gestion</a:t>
            </a:r>
            <a:r>
              <a:rPr lang="en-US" sz="3200" dirty="0"/>
              <a:t> de </a:t>
            </a:r>
            <a:r>
              <a:rPr lang="en-US" sz="3200" dirty="0" err="1"/>
              <a:t>cas</a:t>
            </a:r>
            <a:r>
              <a:rPr lang="en-US" sz="3200" dirty="0"/>
              <a:t> </a:t>
            </a:r>
            <a:r>
              <a:rPr lang="en-US" sz="3200" dirty="0" err="1"/>
              <a:t>est</a:t>
            </a:r>
            <a:r>
              <a:rPr lang="en-US" sz="3200" dirty="0"/>
              <a:t> un </a:t>
            </a:r>
            <a:r>
              <a:rPr lang="en-US" sz="3200" dirty="0" err="1"/>
              <a:t>processus</a:t>
            </a:r>
            <a:r>
              <a:rPr lang="en-US" sz="3200" dirty="0"/>
              <a:t> </a:t>
            </a:r>
            <a:r>
              <a:rPr lang="en-US" sz="3200" dirty="0" err="1">
                <a:solidFill>
                  <a:schemeClr val="accent6">
                    <a:lumMod val="75000"/>
                  </a:schemeClr>
                </a:solidFill>
              </a:rPr>
              <a:t>collaboratif</a:t>
            </a:r>
            <a:r>
              <a:rPr lang="en-US" sz="3200" dirty="0"/>
              <a:t> </a:t>
            </a:r>
            <a:r>
              <a:rPr lang="en-US" sz="3200" dirty="0" err="1">
                <a:solidFill>
                  <a:schemeClr val="accent6">
                    <a:lumMod val="75000"/>
                  </a:schemeClr>
                </a:solidFill>
              </a:rPr>
              <a:t>d’évaluation</a:t>
            </a:r>
            <a:r>
              <a:rPr lang="en-US" sz="3200" dirty="0"/>
              <a:t>, de </a:t>
            </a:r>
            <a:r>
              <a:rPr lang="en-US" sz="3200" dirty="0" err="1"/>
              <a:t>planification</a:t>
            </a:r>
            <a:r>
              <a:rPr lang="en-US" sz="3200" dirty="0"/>
              <a:t>, de facilitation, de coordination des </a:t>
            </a:r>
            <a:r>
              <a:rPr lang="en-US" sz="3200" dirty="0" err="1"/>
              <a:t>soins</a:t>
            </a:r>
            <a:r>
              <a:rPr lang="en-US" sz="3200" dirty="0"/>
              <a:t>, de </a:t>
            </a:r>
            <a:r>
              <a:rPr lang="en-US" sz="3200" dirty="0" err="1"/>
              <a:t>réévaluation</a:t>
            </a:r>
            <a:r>
              <a:rPr lang="en-US" sz="3200" dirty="0"/>
              <a:t> et de</a:t>
            </a:r>
            <a:r>
              <a:rPr lang="en-US" sz="3200" dirty="0">
                <a:solidFill>
                  <a:schemeClr val="accent6">
                    <a:lumMod val="75000"/>
                  </a:schemeClr>
                </a:solidFill>
              </a:rPr>
              <a:t> </a:t>
            </a:r>
            <a:r>
              <a:rPr lang="en-US" sz="3200" dirty="0" err="1">
                <a:solidFill>
                  <a:schemeClr val="accent6">
                    <a:lumMod val="75000"/>
                  </a:schemeClr>
                </a:solidFill>
              </a:rPr>
              <a:t>conseil</a:t>
            </a:r>
            <a:r>
              <a:rPr lang="en-US" sz="3200" dirty="0"/>
              <a:t>, </a:t>
            </a:r>
            <a:r>
              <a:rPr lang="en-US" sz="3200" dirty="0" err="1"/>
              <a:t>afin</a:t>
            </a:r>
            <a:r>
              <a:rPr lang="en-US" sz="3200" dirty="0"/>
              <a:t> que les options et services </a:t>
            </a:r>
            <a:r>
              <a:rPr lang="en-US" sz="3200" dirty="0" err="1"/>
              <a:t>soient</a:t>
            </a:r>
            <a:r>
              <a:rPr lang="en-US" sz="3200" dirty="0"/>
              <a:t> </a:t>
            </a:r>
            <a:r>
              <a:rPr lang="en-US" sz="3200" dirty="0" err="1"/>
              <a:t>alignés</a:t>
            </a:r>
            <a:r>
              <a:rPr lang="en-US" sz="3200" dirty="0"/>
              <a:t> sur les </a:t>
            </a:r>
            <a:r>
              <a:rPr lang="en-US" sz="3200" dirty="0" err="1">
                <a:solidFill>
                  <a:schemeClr val="accent6">
                    <a:lumMod val="75000"/>
                  </a:schemeClr>
                </a:solidFill>
              </a:rPr>
              <a:t>besoins</a:t>
            </a:r>
            <a:r>
              <a:rPr lang="en-US" sz="3200" dirty="0">
                <a:solidFill>
                  <a:schemeClr val="accent6">
                    <a:lumMod val="75000"/>
                  </a:schemeClr>
                </a:solidFill>
              </a:rPr>
              <a:t> </a:t>
            </a:r>
            <a:r>
              <a:rPr lang="en-US" sz="3200" dirty="0" err="1">
                <a:solidFill>
                  <a:schemeClr val="accent6">
                    <a:lumMod val="75000"/>
                  </a:schemeClr>
                </a:solidFill>
              </a:rPr>
              <a:t>globaux</a:t>
            </a:r>
            <a:r>
              <a:rPr lang="en-US" sz="3200" dirty="0">
                <a:solidFill>
                  <a:schemeClr val="accent6">
                    <a:lumMod val="75000"/>
                  </a:schemeClr>
                </a:solidFill>
              </a:rPr>
              <a:t> </a:t>
            </a:r>
            <a:r>
              <a:rPr lang="en-US" sz="3200" dirty="0" err="1">
                <a:solidFill>
                  <a:schemeClr val="accent6">
                    <a:lumMod val="75000"/>
                  </a:schemeClr>
                </a:solidFill>
              </a:rPr>
              <a:t>en</a:t>
            </a:r>
            <a:r>
              <a:rPr lang="en-US" sz="3200" dirty="0">
                <a:solidFill>
                  <a:schemeClr val="accent6">
                    <a:lumMod val="75000"/>
                  </a:schemeClr>
                </a:solidFill>
              </a:rPr>
              <a:t> santé</a:t>
            </a:r>
            <a:r>
              <a:rPr lang="en-US" sz="3200" dirty="0"/>
              <a:t> des </a:t>
            </a:r>
            <a:r>
              <a:rPr lang="en-US" sz="3200" dirty="0" err="1"/>
              <a:t>personnes</a:t>
            </a:r>
            <a:r>
              <a:rPr lang="en-US" sz="3200" dirty="0"/>
              <a:t> et de </a:t>
            </a:r>
            <a:r>
              <a:rPr lang="en-US" sz="3200" dirty="0" err="1"/>
              <a:t>leurs</a:t>
            </a:r>
            <a:r>
              <a:rPr lang="en-US" sz="3200" dirty="0"/>
              <a:t> </a:t>
            </a:r>
            <a:r>
              <a:rPr lang="en-US" sz="3200" dirty="0" err="1"/>
              <a:t>familles</a:t>
            </a:r>
            <a:r>
              <a:rPr lang="en-US" sz="3200" dirty="0"/>
              <a:t>, grâce à la </a:t>
            </a:r>
            <a:r>
              <a:rPr lang="en-US" sz="3200" dirty="0">
                <a:solidFill>
                  <a:schemeClr val="accent6">
                    <a:lumMod val="75000"/>
                  </a:schemeClr>
                </a:solidFill>
              </a:rPr>
              <a:t>communication</a:t>
            </a:r>
            <a:r>
              <a:rPr lang="en-US" sz="3200" dirty="0"/>
              <a:t> et les </a:t>
            </a:r>
            <a:r>
              <a:rPr lang="en-US" sz="3200" dirty="0" err="1"/>
              <a:t>ressources</a:t>
            </a:r>
            <a:r>
              <a:rPr lang="en-US" sz="3200" dirty="0"/>
              <a:t> </a:t>
            </a:r>
            <a:r>
              <a:rPr lang="en-US" sz="3200" dirty="0" err="1"/>
              <a:t>disponibles</a:t>
            </a:r>
            <a:r>
              <a:rPr lang="en-US" sz="3200" dirty="0"/>
              <a:t>, </a:t>
            </a:r>
            <a:r>
              <a:rPr lang="en-US" sz="3200" dirty="0" err="1"/>
              <a:t>afin</a:t>
            </a:r>
            <a:r>
              <a:rPr lang="en-US" sz="3200" dirty="0"/>
              <a:t> </a:t>
            </a:r>
            <a:r>
              <a:rPr lang="en-US" sz="3200" dirty="0" err="1"/>
              <a:t>d’atteindre</a:t>
            </a:r>
            <a:r>
              <a:rPr lang="en-US" sz="3200" dirty="0"/>
              <a:t> des </a:t>
            </a:r>
            <a:r>
              <a:rPr lang="en-US" sz="3200" dirty="0" err="1"/>
              <a:t>résultats</a:t>
            </a:r>
            <a:r>
              <a:rPr lang="en-US" sz="3200" dirty="0"/>
              <a:t> de </a:t>
            </a:r>
            <a:r>
              <a:rPr lang="en-US" sz="3200" dirty="0" err="1">
                <a:solidFill>
                  <a:schemeClr val="accent6">
                    <a:lumMod val="75000"/>
                  </a:schemeClr>
                </a:solidFill>
              </a:rPr>
              <a:t>qualité</a:t>
            </a:r>
            <a:r>
              <a:rPr lang="en-US" sz="3200" dirty="0"/>
              <a:t> à un </a:t>
            </a:r>
            <a:r>
              <a:rPr lang="en-US" sz="3200" dirty="0" err="1"/>
              <a:t>coût</a:t>
            </a:r>
            <a:r>
              <a:rPr lang="en-US" sz="3200" dirty="0"/>
              <a:t> </a:t>
            </a:r>
            <a:r>
              <a:rPr lang="en-US" sz="3200" dirty="0" err="1"/>
              <a:t>abordable</a:t>
            </a:r>
            <a:r>
              <a:rPr lang="en-US" sz="3200" dirty="0"/>
              <a:t>” </a:t>
            </a:r>
          </a:p>
          <a:p>
            <a:pPr>
              <a:defRPr/>
            </a:pPr>
            <a:endParaRPr lang="en-US" sz="5100" dirty="0"/>
          </a:p>
          <a:p>
            <a:pPr marL="0" indent="0">
              <a:buFontTx/>
              <a:buNone/>
              <a:defRPr/>
            </a:pPr>
            <a:r>
              <a:rPr lang="en-US" sz="2200" dirty="0"/>
              <a:t>CMSA - Case Management Society of America, 2011 - p.8</a:t>
            </a:r>
          </a:p>
          <a:p>
            <a:pPr marL="0" indent="0">
              <a:buFontTx/>
              <a:buNone/>
              <a:defRPr/>
            </a:pPr>
            <a:endParaRPr lang="en-US" sz="1500" dirty="0"/>
          </a:p>
          <a:p>
            <a:pPr marL="0" indent="0">
              <a:buFontTx/>
              <a:buNone/>
              <a:defRPr/>
            </a:pPr>
            <a:r>
              <a:rPr lang="fr-BE" sz="2600" dirty="0"/>
              <a:t>Le terme </a:t>
            </a:r>
            <a:r>
              <a:rPr lang="fr-BE" sz="2600" dirty="0" err="1">
                <a:solidFill>
                  <a:schemeClr val="accent6">
                    <a:lumMod val="75000"/>
                  </a:schemeClr>
                </a:solidFill>
              </a:rPr>
              <a:t>advocacy</a:t>
            </a:r>
            <a:r>
              <a:rPr lang="fr-BE" sz="2600" dirty="0"/>
              <a:t> (avocat, conseil). Le case manager tient avant tout compte du projet de vie du patient et de son aidant informel, en ce compris ses souhaits en matière de soins et d’accompagnement social. Un gestion de cas ciblé devrait permettre à ce dernier de prendre des décisions de manière informée.</a:t>
            </a:r>
            <a:endParaRPr lang="en-US" sz="2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tre 5">
            <a:extLst>
              <a:ext uri="{FF2B5EF4-FFF2-40B4-BE49-F238E27FC236}">
                <a16:creationId xmlns:a16="http://schemas.microsoft.com/office/drawing/2014/main" id="{70FE9858-AEB2-4D7B-A5E3-6080E45FA80F}"/>
              </a:ext>
            </a:extLst>
          </p:cNvPr>
          <p:cNvSpPr txBox="1">
            <a:spLocks/>
          </p:cNvSpPr>
          <p:nvPr/>
        </p:nvSpPr>
        <p:spPr>
          <a:xfrm>
            <a:off x="-14288" y="965200"/>
            <a:ext cx="10555288" cy="8477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fr-BE" sz="2982" dirty="0">
                <a:solidFill>
                  <a:srgbClr val="0070C0"/>
                </a:solidFill>
                <a:ea typeface="Arial Unicode MS" panose="020B0604020202020204" pitchFamily="34" charset="-128"/>
                <a:cs typeface="Arial Unicode MS" panose="020B0604020202020204" pitchFamily="34" charset="-128"/>
              </a:rPr>
              <a:t>La gestion de cas par un professionnel pour les personnes âgées ayant des besoins  complexes en aide et soins</a:t>
            </a:r>
          </a:p>
        </p:txBody>
      </p:sp>
      <p:pic>
        <p:nvPicPr>
          <p:cNvPr id="44035" name="Image 7">
            <a:extLst>
              <a:ext uri="{FF2B5EF4-FFF2-40B4-BE49-F238E27FC236}">
                <a16:creationId xmlns:a16="http://schemas.microsoft.com/office/drawing/2014/main" id="{B5EDC0DD-F947-4CEF-9119-9933FF1E5F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0"/>
            <a:ext cx="8067675"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ZoneTexte 8">
            <a:extLst>
              <a:ext uri="{FF2B5EF4-FFF2-40B4-BE49-F238E27FC236}">
                <a16:creationId xmlns:a16="http://schemas.microsoft.com/office/drawing/2014/main" id="{BEB419B8-C53D-4C21-BD90-BD79AEC8D390}"/>
              </a:ext>
            </a:extLst>
          </p:cNvPr>
          <p:cNvSpPr txBox="1"/>
          <p:nvPr/>
        </p:nvSpPr>
        <p:spPr>
          <a:xfrm>
            <a:off x="7459663" y="5786438"/>
            <a:ext cx="3081337" cy="374650"/>
          </a:xfrm>
          <a:prstGeom prst="rect">
            <a:avLst/>
          </a:prstGeom>
          <a:noFill/>
        </p:spPr>
        <p:txBody>
          <a:bodyPr>
            <a:spAutoFit/>
          </a:bodyPr>
          <a:lstStyle/>
          <a:p>
            <a:pPr>
              <a:defRPr/>
            </a:pPr>
            <a:r>
              <a:rPr lang="fr-BE" sz="1842" dirty="0">
                <a:solidFill>
                  <a:srgbClr val="0070C0"/>
                </a:solidFill>
              </a:rPr>
              <a:t>Kaiser Permanente, 2015</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5F4D213C-0FA5-4869-858A-DC4B5F0E740C}"/>
              </a:ext>
            </a:extLst>
          </p:cNvPr>
          <p:cNvGraphicFramePr/>
          <p:nvPr>
            <p:extLst>
              <p:ext uri="{D42A27DB-BD31-4B8C-83A1-F6EECF244321}">
                <p14:modId xmlns:p14="http://schemas.microsoft.com/office/powerpoint/2010/main" val="691834541"/>
              </p:ext>
            </p:extLst>
          </p:nvPr>
        </p:nvGraphicFramePr>
        <p:xfrm>
          <a:off x="1" y="600529"/>
          <a:ext cx="10693400" cy="6314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a:extLst>
              <a:ext uri="{FF2B5EF4-FFF2-40B4-BE49-F238E27FC236}">
                <a16:creationId xmlns:a16="http://schemas.microsoft.com/office/drawing/2014/main" id="{EA88B3F3-5F90-4095-87CA-BBE9D26CA1C2}"/>
              </a:ext>
            </a:extLst>
          </p:cNvPr>
          <p:cNvSpPr/>
          <p:nvPr/>
        </p:nvSpPr>
        <p:spPr>
          <a:xfrm>
            <a:off x="378148" y="6779893"/>
            <a:ext cx="4106862" cy="660400"/>
          </a:xfrm>
          <a:prstGeom prst="rect">
            <a:avLst/>
          </a:prstGeom>
        </p:spPr>
        <p:txBody>
          <a:bodyPr wrap="none">
            <a:spAutoFit/>
          </a:bodyPr>
          <a:lstStyle/>
          <a:p>
            <a:pPr>
              <a:defRPr/>
            </a:pPr>
            <a:r>
              <a:rPr lang="fr-BE" sz="1842" baseline="30000" dirty="0"/>
              <a:t>1 </a:t>
            </a:r>
            <a:r>
              <a:rPr lang="fr-BE" sz="1842" dirty="0"/>
              <a:t>selon la classification de Benner</a:t>
            </a:r>
          </a:p>
          <a:p>
            <a:pPr>
              <a:defRPr/>
            </a:pPr>
            <a:r>
              <a:rPr lang="fr-BE" sz="1842" dirty="0"/>
              <a:t>² p.106 du rapport d’implémentation</a:t>
            </a:r>
          </a:p>
        </p:txBody>
      </p:sp>
      <p:sp>
        <p:nvSpPr>
          <p:cNvPr id="5" name="Rectangle à coins arrondis 4">
            <a:extLst>
              <a:ext uri="{FF2B5EF4-FFF2-40B4-BE49-F238E27FC236}">
                <a16:creationId xmlns:a16="http://schemas.microsoft.com/office/drawing/2014/main" id="{966A22AD-F235-41FB-AF22-D07098181479}"/>
              </a:ext>
            </a:extLst>
          </p:cNvPr>
          <p:cNvSpPr/>
          <p:nvPr/>
        </p:nvSpPr>
        <p:spPr>
          <a:xfrm>
            <a:off x="234132" y="182579"/>
            <a:ext cx="3157438" cy="1437812"/>
          </a:xfrm>
          <a:prstGeom prst="roundRect">
            <a:avLst/>
          </a:prstGeom>
          <a:ln w="76200"/>
        </p:spPr>
        <p:style>
          <a:lnRef idx="2">
            <a:schemeClr val="accent6"/>
          </a:lnRef>
          <a:fillRef idx="1">
            <a:schemeClr val="lt1"/>
          </a:fillRef>
          <a:effectRef idx="0">
            <a:schemeClr val="accent6"/>
          </a:effectRef>
          <a:fontRef idx="minor">
            <a:schemeClr val="dk1"/>
          </a:fontRef>
        </p:style>
        <p:txBody>
          <a:bodyPr anchor="ctr"/>
          <a:lstStyle/>
          <a:p>
            <a:pPr marL="250631" indent="-250631">
              <a:lnSpc>
                <a:spcPct val="80000"/>
              </a:lnSpc>
              <a:buFont typeface="Arial" panose="020B0604020202020204" pitchFamily="34" charset="0"/>
              <a:buChar char="•"/>
              <a:defRPr/>
            </a:pPr>
            <a:r>
              <a:rPr lang="fr-FR" sz="1842" dirty="0"/>
              <a:t>Niveau </a:t>
            </a:r>
            <a:r>
              <a:rPr lang="fr-FR" sz="1842" dirty="0">
                <a:solidFill>
                  <a:schemeClr val="accent6"/>
                </a:solidFill>
              </a:rPr>
              <a:t>expert</a:t>
            </a:r>
            <a:r>
              <a:rPr lang="fr-FR" sz="1842" baseline="30000" dirty="0">
                <a:solidFill>
                  <a:schemeClr val="accent6"/>
                </a:solidFill>
              </a:rPr>
              <a:t>1</a:t>
            </a:r>
          </a:p>
          <a:p>
            <a:pPr marL="250631" indent="-250631">
              <a:lnSpc>
                <a:spcPct val="80000"/>
              </a:lnSpc>
              <a:buFont typeface="Arial" panose="020B0604020202020204" pitchFamily="34" charset="0"/>
              <a:buChar char="•"/>
              <a:defRPr/>
            </a:pPr>
            <a:r>
              <a:rPr lang="fr-FR" sz="1842" dirty="0"/>
              <a:t>Liste de </a:t>
            </a:r>
            <a:r>
              <a:rPr lang="fr-FR" sz="1842" dirty="0">
                <a:solidFill>
                  <a:schemeClr val="accent6"/>
                </a:solidFill>
              </a:rPr>
              <a:t>compétences²</a:t>
            </a:r>
            <a:r>
              <a:rPr lang="fr-FR" sz="1842" dirty="0"/>
              <a:t> (p.ex. leadership, navigateur, objectivité, réflexivité, etc.) </a:t>
            </a:r>
          </a:p>
        </p:txBody>
      </p:sp>
      <p:sp>
        <p:nvSpPr>
          <p:cNvPr id="6" name="Rectangle à coins arrondis 5">
            <a:extLst>
              <a:ext uri="{FF2B5EF4-FFF2-40B4-BE49-F238E27FC236}">
                <a16:creationId xmlns:a16="http://schemas.microsoft.com/office/drawing/2014/main" id="{E37409F4-366B-4032-89B2-2FD17B589713}"/>
              </a:ext>
            </a:extLst>
          </p:cNvPr>
          <p:cNvSpPr/>
          <p:nvPr/>
        </p:nvSpPr>
        <p:spPr>
          <a:xfrm>
            <a:off x="7794972" y="182579"/>
            <a:ext cx="2682404" cy="1993867"/>
          </a:xfrm>
          <a:prstGeom prst="roundRect">
            <a:avLst/>
          </a:prstGeom>
          <a:ln w="57150"/>
        </p:spPr>
        <p:style>
          <a:lnRef idx="2">
            <a:schemeClr val="accent5"/>
          </a:lnRef>
          <a:fillRef idx="1">
            <a:schemeClr val="lt1"/>
          </a:fillRef>
          <a:effectRef idx="0">
            <a:schemeClr val="accent5"/>
          </a:effectRef>
          <a:fontRef idx="minor">
            <a:schemeClr val="dk1"/>
          </a:fontRef>
        </p:style>
        <p:txBody>
          <a:bodyPr anchor="ctr"/>
          <a:lstStyle/>
          <a:p>
            <a:pPr marL="63151" indent="-401010">
              <a:lnSpc>
                <a:spcPct val="80000"/>
              </a:lnSpc>
              <a:defRPr/>
            </a:pPr>
            <a:r>
              <a:rPr lang="fr-FR" sz="1600" dirty="0"/>
              <a:t>- </a:t>
            </a:r>
            <a:r>
              <a:rPr lang="fr-FR" sz="1600" dirty="0">
                <a:solidFill>
                  <a:schemeClr val="accent5">
                    <a:lumMod val="50000"/>
                  </a:schemeClr>
                </a:solidFill>
              </a:rPr>
              <a:t>Accords formels </a:t>
            </a:r>
            <a:r>
              <a:rPr lang="fr-FR" sz="1600" dirty="0"/>
              <a:t>avec partenaires</a:t>
            </a:r>
          </a:p>
          <a:p>
            <a:pPr marL="63151" indent="-401010">
              <a:lnSpc>
                <a:spcPct val="80000"/>
              </a:lnSpc>
              <a:defRPr/>
            </a:pPr>
            <a:r>
              <a:rPr lang="fr-FR" sz="1600" dirty="0"/>
              <a:t>- Fait partie d’une équipe </a:t>
            </a:r>
            <a:r>
              <a:rPr lang="fr-FR" sz="1600" dirty="0">
                <a:solidFill>
                  <a:schemeClr val="accent5">
                    <a:lumMod val="50000"/>
                  </a:schemeClr>
                </a:solidFill>
              </a:rPr>
              <a:t>multidisciplinaire</a:t>
            </a:r>
          </a:p>
          <a:p>
            <a:pPr marL="63151" indent="-401010">
              <a:lnSpc>
                <a:spcPct val="80000"/>
              </a:lnSpc>
              <a:defRPr/>
            </a:pPr>
            <a:r>
              <a:rPr lang="fr-FR" sz="1600" dirty="0"/>
              <a:t>- Dispose de </a:t>
            </a:r>
            <a:r>
              <a:rPr lang="fr-FR" sz="1600" dirty="0">
                <a:solidFill>
                  <a:schemeClr val="accent5">
                    <a:lumMod val="50000"/>
                  </a:schemeClr>
                </a:solidFill>
              </a:rPr>
              <a:t>NTIC</a:t>
            </a:r>
          </a:p>
          <a:p>
            <a:pPr marL="63151" indent="-401010">
              <a:lnSpc>
                <a:spcPct val="80000"/>
              </a:lnSpc>
              <a:defRPr/>
            </a:pPr>
            <a:r>
              <a:rPr lang="fr-FR" sz="1600" dirty="0"/>
              <a:t>- </a:t>
            </a:r>
            <a:r>
              <a:rPr lang="fr-FR" sz="1600" dirty="0">
                <a:solidFill>
                  <a:schemeClr val="accent5">
                    <a:lumMod val="50000"/>
                  </a:schemeClr>
                </a:solidFill>
              </a:rPr>
              <a:t>Caseload</a:t>
            </a:r>
            <a:r>
              <a:rPr lang="fr-FR" sz="1600" dirty="0"/>
              <a:t> 40/ETP</a:t>
            </a:r>
          </a:p>
          <a:p>
            <a:pPr marL="63151" indent="-401010">
              <a:lnSpc>
                <a:spcPct val="80000"/>
              </a:lnSpc>
              <a:defRPr/>
            </a:pPr>
            <a:r>
              <a:rPr lang="fr-FR" sz="1600" dirty="0"/>
              <a:t>- </a:t>
            </a:r>
            <a:r>
              <a:rPr lang="fr-FR" sz="1600" dirty="0">
                <a:solidFill>
                  <a:schemeClr val="accent5">
                    <a:lumMod val="50000"/>
                  </a:schemeClr>
                </a:solidFill>
              </a:rPr>
              <a:t>Formation</a:t>
            </a:r>
            <a:r>
              <a:rPr lang="fr-FR" sz="1600" dirty="0"/>
              <a:t> continuée (intervisions, etc.) </a:t>
            </a:r>
          </a:p>
        </p:txBody>
      </p:sp>
      <p:pic>
        <p:nvPicPr>
          <p:cNvPr id="46087" name="Image 6">
            <a:hlinkClick r:id="rId8" action="ppaction://hlinksldjump"/>
            <a:extLst>
              <a:ext uri="{FF2B5EF4-FFF2-40B4-BE49-F238E27FC236}">
                <a16:creationId xmlns:a16="http://schemas.microsoft.com/office/drawing/2014/main" id="{0BFDC070-62D3-4FE1-A29C-66398D38D05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8346" r="25964" b="3"/>
          <a:stretch>
            <a:fillRect/>
          </a:stretch>
        </p:blipFill>
        <p:spPr bwMode="auto">
          <a:xfrm>
            <a:off x="8990013" y="5554663"/>
            <a:ext cx="4603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sz="4000" dirty="0"/>
              <a:t>Le trio d’intervenants dans deux projets</a:t>
            </a:r>
          </a:p>
        </p:txBody>
      </p:sp>
      <p:sp>
        <p:nvSpPr>
          <p:cNvPr id="3" name="Espace réservé du contenu 2"/>
          <p:cNvSpPr>
            <a:spLocks noGrp="1"/>
          </p:cNvSpPr>
          <p:nvPr>
            <p:ph idx="1"/>
          </p:nvPr>
        </p:nvSpPr>
        <p:spPr/>
        <p:txBody>
          <a:bodyPr/>
          <a:lstStyle/>
          <a:p>
            <a:r>
              <a:rPr lang="fr-BE" dirty="0"/>
              <a:t>Deux localisations dans villes + environs</a:t>
            </a:r>
          </a:p>
          <a:p>
            <a:pPr lvl="1"/>
            <a:r>
              <a:rPr lang="fr-BE" dirty="0"/>
              <a:t>Centre &amp; Soignies (27.000 hab.)</a:t>
            </a:r>
          </a:p>
          <a:p>
            <a:pPr lvl="1"/>
            <a:r>
              <a:rPr lang="fr-BE" dirty="0"/>
              <a:t>Charleroi (204.000)</a:t>
            </a:r>
          </a:p>
          <a:p>
            <a:endParaRPr lang="fr-BE" dirty="0"/>
          </a:p>
        </p:txBody>
      </p:sp>
      <p:pic>
        <p:nvPicPr>
          <p:cNvPr id="4" name="Image 3"/>
          <p:cNvPicPr>
            <a:picLocks noChangeAspect="1"/>
          </p:cNvPicPr>
          <p:nvPr/>
        </p:nvPicPr>
        <p:blipFill>
          <a:blip r:embed="rId2"/>
          <a:stretch>
            <a:fillRect/>
          </a:stretch>
        </p:blipFill>
        <p:spPr>
          <a:xfrm>
            <a:off x="3546500" y="4068663"/>
            <a:ext cx="3968279" cy="2808212"/>
          </a:xfrm>
          <a:prstGeom prst="rect">
            <a:avLst/>
          </a:prstGeom>
        </p:spPr>
      </p:pic>
    </p:spTree>
    <p:extLst>
      <p:ext uri="{BB962C8B-B14F-4D97-AF65-F5344CB8AC3E}">
        <p14:creationId xmlns:p14="http://schemas.microsoft.com/office/powerpoint/2010/main" val="180073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sz="4000" dirty="0"/>
              <a:t>Le trio d’intervenants dans deux projets</a:t>
            </a:r>
          </a:p>
        </p:txBody>
      </p:sp>
      <p:sp>
        <p:nvSpPr>
          <p:cNvPr id="5" name="Espace réservé du texte 4"/>
          <p:cNvSpPr>
            <a:spLocks noGrp="1"/>
          </p:cNvSpPr>
          <p:nvPr>
            <p:ph type="body" idx="1"/>
          </p:nvPr>
        </p:nvSpPr>
        <p:spPr/>
        <p:txBody>
          <a:bodyPr/>
          <a:lstStyle/>
          <a:p>
            <a:r>
              <a:rPr lang="fr-BE" dirty="0"/>
              <a:t>Centre &amp; Soignies</a:t>
            </a:r>
          </a:p>
        </p:txBody>
      </p:sp>
      <p:sp>
        <p:nvSpPr>
          <p:cNvPr id="6" name="Espace réservé du contenu 5"/>
          <p:cNvSpPr>
            <a:spLocks noGrp="1"/>
          </p:cNvSpPr>
          <p:nvPr>
            <p:ph sz="half" idx="2"/>
          </p:nvPr>
        </p:nvSpPr>
        <p:spPr>
          <a:xfrm>
            <a:off x="534988" y="2397125"/>
            <a:ext cx="4724400" cy="1815554"/>
          </a:xfrm>
        </p:spPr>
        <p:txBody>
          <a:bodyPr/>
          <a:lstStyle/>
          <a:p>
            <a:r>
              <a:rPr lang="fr-BE" dirty="0"/>
              <a:t>1 ETP psychologue</a:t>
            </a:r>
          </a:p>
          <a:p>
            <a:r>
              <a:rPr lang="fr-BE" dirty="0"/>
              <a:t>0,5 ETP infirmière en santé communautaire</a:t>
            </a:r>
          </a:p>
          <a:p>
            <a:r>
              <a:rPr lang="fr-BE" dirty="0"/>
              <a:t>0,25 ETP ergothérapeute</a:t>
            </a:r>
          </a:p>
        </p:txBody>
      </p:sp>
      <p:sp>
        <p:nvSpPr>
          <p:cNvPr id="7" name="Espace réservé du texte 6"/>
          <p:cNvSpPr>
            <a:spLocks noGrp="1"/>
          </p:cNvSpPr>
          <p:nvPr>
            <p:ph type="body" sz="quarter" idx="3"/>
          </p:nvPr>
        </p:nvSpPr>
        <p:spPr/>
        <p:txBody>
          <a:bodyPr/>
          <a:lstStyle/>
          <a:p>
            <a:r>
              <a:rPr lang="fr-BE" dirty="0"/>
              <a:t>Charleroi</a:t>
            </a:r>
          </a:p>
        </p:txBody>
      </p:sp>
      <p:sp>
        <p:nvSpPr>
          <p:cNvPr id="8" name="Espace réservé du contenu 7"/>
          <p:cNvSpPr>
            <a:spLocks noGrp="1"/>
          </p:cNvSpPr>
          <p:nvPr>
            <p:ph sz="quarter" idx="4"/>
          </p:nvPr>
        </p:nvSpPr>
        <p:spPr/>
        <p:txBody>
          <a:bodyPr/>
          <a:lstStyle/>
          <a:p>
            <a:r>
              <a:rPr lang="fr-BE" dirty="0"/>
              <a:t>1 ETP psychologue</a:t>
            </a:r>
          </a:p>
          <a:p>
            <a:r>
              <a:rPr lang="fr-BE" dirty="0"/>
              <a:t>0,5 ETP infirmière en santé communautaire</a:t>
            </a:r>
          </a:p>
          <a:p>
            <a:r>
              <a:rPr lang="fr-BE" dirty="0"/>
              <a:t>0,25 ETP ergothérapeute</a:t>
            </a:r>
          </a:p>
        </p:txBody>
      </p:sp>
      <p:sp>
        <p:nvSpPr>
          <p:cNvPr id="9" name="Espace réservé du contenu 5"/>
          <p:cNvSpPr txBox="1">
            <a:spLocks/>
          </p:cNvSpPr>
          <p:nvPr/>
        </p:nvSpPr>
        <p:spPr>
          <a:xfrm>
            <a:off x="500526" y="4591670"/>
            <a:ext cx="9238661" cy="1815554"/>
          </a:xfrm>
          <a:prstGeom prst="rect">
            <a:avLst/>
          </a:prstGeom>
        </p:spPr>
        <p:txBody>
          <a:bodyPr vert="horz"/>
          <a:lstStyle>
            <a:lvl1pPr marL="390525" indent="-390525" algn="l" defTabSz="1042988"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n-cs"/>
              </a:defRPr>
            </a:lvl1pPr>
            <a:lvl2pPr marL="847725" indent="-325438" algn="l" defTabSz="1042988" rtl="0" eaLnBrk="0" fontAlgn="base" hangingPunct="0">
              <a:spcBef>
                <a:spcPct val="20000"/>
              </a:spcBef>
              <a:spcAft>
                <a:spcPct val="0"/>
              </a:spcAft>
              <a:buChar char="–"/>
              <a:defRPr sz="2000">
                <a:solidFill>
                  <a:schemeClr val="tx1"/>
                </a:solidFill>
                <a:latin typeface="+mn-lt"/>
                <a:ea typeface="Arial" charset="0"/>
                <a:cs typeface="+mn-cs"/>
              </a:defRPr>
            </a:lvl2pPr>
            <a:lvl3pPr marL="1303338" indent="-260350" algn="l" defTabSz="1042988" rtl="0" eaLnBrk="0" fontAlgn="base" hangingPunct="0">
              <a:spcBef>
                <a:spcPct val="20000"/>
              </a:spcBef>
              <a:spcAft>
                <a:spcPct val="0"/>
              </a:spcAft>
              <a:buChar char="•"/>
              <a:defRPr sz="1800">
                <a:solidFill>
                  <a:schemeClr val="tx1"/>
                </a:solidFill>
                <a:latin typeface="+mn-lt"/>
                <a:ea typeface="Arial" charset="0"/>
                <a:cs typeface="+mn-cs"/>
              </a:defRPr>
            </a:lvl3pPr>
            <a:lvl4pPr marL="1825625" indent="-260350" algn="l" defTabSz="1042988" rtl="0" eaLnBrk="0" fontAlgn="base" hangingPunct="0">
              <a:spcBef>
                <a:spcPct val="20000"/>
              </a:spcBef>
              <a:spcAft>
                <a:spcPct val="0"/>
              </a:spcAft>
              <a:buChar char="–"/>
              <a:defRPr sz="1600">
                <a:solidFill>
                  <a:schemeClr val="tx1"/>
                </a:solidFill>
                <a:latin typeface="+mn-lt"/>
                <a:ea typeface="Arial" charset="0"/>
                <a:cs typeface="+mn-cs"/>
              </a:defRPr>
            </a:lvl4pPr>
            <a:lvl5pPr marL="2346325" indent="-260350" algn="l" defTabSz="1042988" rtl="0" eaLnBrk="0" fontAlgn="base" hangingPunct="0">
              <a:spcBef>
                <a:spcPct val="20000"/>
              </a:spcBef>
              <a:spcAft>
                <a:spcPct val="0"/>
              </a:spcAft>
              <a:buChar char="»"/>
              <a:defRPr sz="1600">
                <a:solidFill>
                  <a:schemeClr val="tx1"/>
                </a:solidFill>
                <a:latin typeface="+mn-lt"/>
                <a:ea typeface="Arial" charset="0"/>
                <a:cs typeface="+mn-cs"/>
              </a:defRPr>
            </a:lvl5pPr>
            <a:lvl6pPr marL="2803525" indent="-260350" algn="l" defTabSz="1042988" rtl="0" fontAlgn="base">
              <a:spcBef>
                <a:spcPct val="20000"/>
              </a:spcBef>
              <a:spcAft>
                <a:spcPct val="0"/>
              </a:spcAft>
              <a:buChar char="»"/>
              <a:defRPr sz="1600">
                <a:solidFill>
                  <a:schemeClr val="tx1"/>
                </a:solidFill>
                <a:latin typeface="+mn-lt"/>
                <a:ea typeface="Arial" charset="0"/>
                <a:cs typeface="+mn-cs"/>
              </a:defRPr>
            </a:lvl6pPr>
            <a:lvl7pPr marL="3260725" indent="-260350" algn="l" defTabSz="1042988" rtl="0" fontAlgn="base">
              <a:spcBef>
                <a:spcPct val="20000"/>
              </a:spcBef>
              <a:spcAft>
                <a:spcPct val="0"/>
              </a:spcAft>
              <a:buChar char="»"/>
              <a:defRPr sz="1600">
                <a:solidFill>
                  <a:schemeClr val="tx1"/>
                </a:solidFill>
                <a:latin typeface="+mn-lt"/>
                <a:ea typeface="Arial" charset="0"/>
                <a:cs typeface="+mn-cs"/>
              </a:defRPr>
            </a:lvl7pPr>
            <a:lvl8pPr marL="3717925" indent="-260350" algn="l" defTabSz="1042988" rtl="0" fontAlgn="base">
              <a:spcBef>
                <a:spcPct val="20000"/>
              </a:spcBef>
              <a:spcAft>
                <a:spcPct val="0"/>
              </a:spcAft>
              <a:buChar char="»"/>
              <a:defRPr sz="1600">
                <a:solidFill>
                  <a:schemeClr val="tx1"/>
                </a:solidFill>
                <a:latin typeface="+mn-lt"/>
                <a:ea typeface="Arial" charset="0"/>
                <a:cs typeface="+mn-cs"/>
              </a:defRPr>
            </a:lvl8pPr>
            <a:lvl9pPr marL="4175125" indent="-260350" algn="l" defTabSz="1042988" rtl="0" fontAlgn="base">
              <a:spcBef>
                <a:spcPct val="20000"/>
              </a:spcBef>
              <a:spcAft>
                <a:spcPct val="0"/>
              </a:spcAft>
              <a:buChar char="»"/>
              <a:defRPr sz="1600">
                <a:solidFill>
                  <a:schemeClr val="tx1"/>
                </a:solidFill>
                <a:latin typeface="+mn-lt"/>
                <a:ea typeface="Arial" charset="0"/>
                <a:cs typeface="+mn-cs"/>
              </a:defRPr>
            </a:lvl9pPr>
          </a:lstStyle>
          <a:p>
            <a:r>
              <a:rPr lang="fr-BE" kern="0" dirty="0"/>
              <a:t>Partagent le même bureau</a:t>
            </a:r>
          </a:p>
          <a:p>
            <a:r>
              <a:rPr lang="fr-BE" kern="0" dirty="0"/>
              <a:t>Soutien logistique par un secrétariat (prise de rendez-vous)</a:t>
            </a:r>
          </a:p>
          <a:p>
            <a:r>
              <a:rPr lang="fr-BE" kern="0" dirty="0"/>
              <a:t>Le choix du profil du gestionnaire de cas = professionnel qui a le profil le plus en adéquation avec la situation ou la demande</a:t>
            </a:r>
          </a:p>
          <a:p>
            <a:r>
              <a:rPr lang="fr-BE" kern="0" dirty="0" err="1"/>
              <a:t>Core</a:t>
            </a:r>
            <a:r>
              <a:rPr lang="fr-BE" kern="0" dirty="0"/>
              <a:t> business: le refus de soins</a:t>
            </a:r>
          </a:p>
        </p:txBody>
      </p:sp>
    </p:spTree>
    <p:extLst>
      <p:ext uri="{BB962C8B-B14F-4D97-AF65-F5344CB8AC3E}">
        <p14:creationId xmlns:p14="http://schemas.microsoft.com/office/powerpoint/2010/main" val="2024291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BE" dirty="0"/>
              <a:t>Le refus de soins</a:t>
            </a:r>
          </a:p>
        </p:txBody>
      </p:sp>
      <p:sp>
        <p:nvSpPr>
          <p:cNvPr id="8" name="Espace réservé du contenu 7"/>
          <p:cNvSpPr>
            <a:spLocks noGrp="1"/>
          </p:cNvSpPr>
          <p:nvPr>
            <p:ph idx="1"/>
          </p:nvPr>
        </p:nvSpPr>
        <p:spPr/>
        <p:txBody>
          <a:bodyPr/>
          <a:lstStyle/>
          <a:p>
            <a:r>
              <a:rPr lang="fr-BE" dirty="0"/>
              <a:t>Peut être dû à</a:t>
            </a:r>
          </a:p>
          <a:p>
            <a:pPr lvl="1"/>
            <a:r>
              <a:rPr lang="fr-BE" dirty="0"/>
              <a:t>Un déni de la dépendance ou de la maladie</a:t>
            </a:r>
          </a:p>
          <a:p>
            <a:pPr lvl="1"/>
            <a:r>
              <a:rPr lang="fr-BE" dirty="0"/>
              <a:t>Un désir de disparaître</a:t>
            </a:r>
          </a:p>
          <a:p>
            <a:r>
              <a:rPr lang="fr-BE" dirty="0"/>
              <a:t>L’aide proposée est souvent vue comme</a:t>
            </a:r>
          </a:p>
          <a:p>
            <a:pPr lvl="1"/>
            <a:r>
              <a:rPr lang="fr-BE" dirty="0"/>
              <a:t>une aggravation de la dépendance</a:t>
            </a:r>
          </a:p>
          <a:p>
            <a:pPr lvl="1"/>
            <a:r>
              <a:rPr lang="fr-BE" dirty="0"/>
              <a:t>Intrusive</a:t>
            </a:r>
          </a:p>
          <a:p>
            <a:pPr lvl="1"/>
            <a:endParaRPr lang="fr-BE" dirty="0"/>
          </a:p>
          <a:p>
            <a:pPr marL="522287" lvl="1" indent="0" algn="r">
              <a:buNone/>
            </a:pPr>
            <a:r>
              <a:rPr lang="fr-BE" sz="1800" dirty="0"/>
              <a:t>(voir aussi </a:t>
            </a:r>
            <a:r>
              <a:rPr lang="fr-BE" sz="1800" dirty="0" err="1"/>
              <a:t>Corvol</a:t>
            </a:r>
            <a:r>
              <a:rPr lang="fr-BE" sz="1800" dirty="0"/>
              <a:t> et al., 2014)</a:t>
            </a:r>
          </a:p>
        </p:txBody>
      </p:sp>
    </p:spTree>
    <p:extLst>
      <p:ext uri="{BB962C8B-B14F-4D97-AF65-F5344CB8AC3E}">
        <p14:creationId xmlns:p14="http://schemas.microsoft.com/office/powerpoint/2010/main" val="2497375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CD21852B-6591-4DD6-9279-8EE001191FA2}"/>
              </a:ext>
            </a:extLst>
          </p:cNvPr>
          <p:cNvSpPr>
            <a:spLocks noGrp="1" noChangeArrowheads="1"/>
          </p:cNvSpPr>
          <p:nvPr>
            <p:ph type="title"/>
          </p:nvPr>
        </p:nvSpPr>
        <p:spPr bwMode="auto">
          <a:xfrm>
            <a:off x="522288" y="971550"/>
            <a:ext cx="9623425" cy="865188"/>
          </a:xfrm>
          <a:extLst>
            <a:ext uri="{909E8E84-426E-40dd-AFC4-6F175D3DCCD1}"/>
            <a:ext uri="{91240B29-F687-4f45-9708-019B960494DF}"/>
            <a:ext uri="{AF507438-7753-43e0-B8FC-AC1667EBCBE1}"/>
            <a:ext uri="{FAA26D3D-D897-4be2-8F04-BA451C77F1D7}"/>
          </a:extLst>
        </p:spPr>
        <p:txBody>
          <a:bodyPr wrap="square" lIns="91440" tIns="45720" rIns="91440" bIns="45720" numCol="1" anchor="t" anchorCtr="0" compatLnSpc="1">
            <a:prstTxWarp prst="textNoShape">
              <a:avLst/>
            </a:prstTxWarp>
          </a:bodyPr>
          <a:lstStyle/>
          <a:p>
            <a:pPr eaLnBrk="1" hangingPunct="1">
              <a:defRPr/>
            </a:pPr>
            <a:r>
              <a:rPr lang="fr-FR" sz="4400" dirty="0">
                <a:solidFill>
                  <a:schemeClr val="accent2"/>
                </a:solidFill>
                <a:ea typeface="+mj-ea"/>
              </a:rPr>
              <a:t>La France par rapport à la Belgique</a:t>
            </a:r>
          </a:p>
        </p:txBody>
      </p:sp>
      <p:sp>
        <p:nvSpPr>
          <p:cNvPr id="16387" name="Rectangle 3">
            <a:extLst>
              <a:ext uri="{FF2B5EF4-FFF2-40B4-BE49-F238E27FC236}">
                <a16:creationId xmlns:a16="http://schemas.microsoft.com/office/drawing/2014/main" id="{502B5E22-5EC8-4D82-98FE-589A18B3FB43}"/>
              </a:ext>
            </a:extLst>
          </p:cNvPr>
          <p:cNvSpPr>
            <a:spLocks noGrp="1" noChangeArrowheads="1"/>
          </p:cNvSpPr>
          <p:nvPr>
            <p:ph type="body" idx="1"/>
          </p:nvPr>
        </p:nvSpPr>
        <p:spPr bwMode="auto">
          <a:xfrm>
            <a:off x="555624" y="1873250"/>
            <a:ext cx="8463483" cy="587375"/>
          </a:xfrm>
          <a:extLst>
            <a:ext uri="{909E8E84-426E-40dd-AFC4-6F175D3DCCD1}"/>
            <a:ext uri="{91240B29-F687-4f45-9708-019B960494DF}"/>
            <a:ext uri="{AF507438-7753-43e0-B8FC-AC1667EBCBE1}"/>
            <a:ext uri="{FAA26D3D-D897-4be2-8F04-BA451C77F1D7}"/>
          </a:extLst>
        </p:spPr>
        <p:txBody>
          <a:bodyPr wrap="square" lIns="91440" tIns="45720" rIns="91440" bIns="45720" numCol="1" anchor="t" anchorCtr="0" compatLnSpc="1">
            <a:prstTxWarp prst="textNoShape">
              <a:avLst/>
            </a:prstTxWarp>
          </a:bodyPr>
          <a:lstStyle/>
          <a:p>
            <a:pPr marL="0" indent="0" eaLnBrk="1" hangingPunct="1">
              <a:buFontTx/>
              <a:buNone/>
              <a:defRPr/>
            </a:pPr>
            <a:r>
              <a:rPr lang="fr-FR" sz="2000" dirty="0">
                <a:ea typeface="+mn-ea"/>
              </a:rPr>
              <a:t>« Si vous viviez en Belgique plutôt qu’en France vous auriez … »</a:t>
            </a:r>
          </a:p>
        </p:txBody>
      </p:sp>
      <p:pic>
        <p:nvPicPr>
          <p:cNvPr id="4100" name="Picture 4" descr="entete - neutre">
            <a:extLst>
              <a:ext uri="{FF2B5EF4-FFF2-40B4-BE49-F238E27FC236}">
                <a16:creationId xmlns:a16="http://schemas.microsoft.com/office/drawing/2014/main" id="{3F543C2F-A8D9-4FC6-A08B-16A6ABD7DD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793" r="45227"/>
          <a:stretch>
            <a:fillRect/>
          </a:stretch>
        </p:blipFill>
        <p:spPr bwMode="auto">
          <a:xfrm>
            <a:off x="161925" y="180975"/>
            <a:ext cx="4122738"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baspage">
            <a:extLst>
              <a:ext uri="{FF2B5EF4-FFF2-40B4-BE49-F238E27FC236}">
                <a16:creationId xmlns:a16="http://schemas.microsoft.com/office/drawing/2014/main" id="{A44955D4-C589-4E85-8554-AF18CA115C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9533" r="4216" b="9946"/>
          <a:stretch>
            <a:fillRect/>
          </a:stretch>
        </p:blipFill>
        <p:spPr bwMode="auto">
          <a:xfrm>
            <a:off x="7794625" y="6229350"/>
            <a:ext cx="2881313"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a:extLst>
              <a:ext uri="{FF2B5EF4-FFF2-40B4-BE49-F238E27FC236}">
                <a16:creationId xmlns:a16="http://schemas.microsoft.com/office/drawing/2014/main" id="{90E6B70B-B330-44AA-93B4-260ED2AB9D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021513"/>
            <a:ext cx="69850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Image 6" descr="Une image contenant capture d’écran&#10;&#10;Description générée avec un niveau de confiance très élevé">
            <a:extLst>
              <a:ext uri="{FF2B5EF4-FFF2-40B4-BE49-F238E27FC236}">
                <a16:creationId xmlns:a16="http://schemas.microsoft.com/office/drawing/2014/main" id="{52AF1C19-1C19-4A22-99C9-0BCAF11688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025" y="2460625"/>
            <a:ext cx="4627563" cy="42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Image 7" descr="Une image contenant texte, carte&#10;&#10;Description générée avec un niveau de confiance très élevé">
            <a:extLst>
              <a:ext uri="{FF2B5EF4-FFF2-40B4-BE49-F238E27FC236}">
                <a16:creationId xmlns:a16="http://schemas.microsoft.com/office/drawing/2014/main" id="{147FA764-4CBF-43E3-9613-18001C15AA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2493963"/>
            <a:ext cx="4838700" cy="364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B508CE2A-EF6D-406A-8819-F3623CF45B76}"/>
              </a:ext>
            </a:extLst>
          </p:cNvPr>
          <p:cNvSpPr/>
          <p:nvPr/>
        </p:nvSpPr>
        <p:spPr>
          <a:xfrm>
            <a:off x="5480050" y="6235700"/>
            <a:ext cx="4921250" cy="660400"/>
          </a:xfrm>
          <a:prstGeom prst="rect">
            <a:avLst/>
          </a:prstGeom>
        </p:spPr>
        <p:txBody>
          <a:bodyPr>
            <a:spAutoFit/>
          </a:bodyPr>
          <a:lstStyle/>
          <a:p>
            <a:pPr>
              <a:defRPr/>
            </a:pPr>
            <a:r>
              <a:rPr lang="fr-BE" sz="1842" dirty="0"/>
              <a:t>Cette carte montre la taille de la Belgique par rapport à la France</a:t>
            </a:r>
          </a:p>
        </p:txBody>
      </p:sp>
      <p:sp>
        <p:nvSpPr>
          <p:cNvPr id="10" name="ZoneTexte 9">
            <a:extLst>
              <a:ext uri="{FF2B5EF4-FFF2-40B4-BE49-F238E27FC236}">
                <a16:creationId xmlns:a16="http://schemas.microsoft.com/office/drawing/2014/main" id="{5D251E10-F17A-479D-9395-62E87388A3D8}"/>
              </a:ext>
            </a:extLst>
          </p:cNvPr>
          <p:cNvSpPr txBox="1"/>
          <p:nvPr/>
        </p:nvSpPr>
        <p:spPr>
          <a:xfrm>
            <a:off x="882650" y="7059613"/>
            <a:ext cx="7472363" cy="376237"/>
          </a:xfrm>
          <a:prstGeom prst="rect">
            <a:avLst/>
          </a:prstGeom>
          <a:noFill/>
        </p:spPr>
        <p:txBody>
          <a:bodyPr>
            <a:spAutoFit/>
          </a:bodyPr>
          <a:lstStyle/>
          <a:p>
            <a:pPr>
              <a:defRPr/>
            </a:pPr>
            <a:r>
              <a:rPr lang="fr-BE" sz="1842" dirty="0"/>
              <a:t>http://www.ifitweremyhome.com/compare/BE/FR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Attitude du gestionnaire de cas</a:t>
            </a:r>
          </a:p>
        </p:txBody>
      </p:sp>
      <p:sp>
        <p:nvSpPr>
          <p:cNvPr id="3" name="Espace réservé du contenu 2"/>
          <p:cNvSpPr>
            <a:spLocks noGrp="1"/>
          </p:cNvSpPr>
          <p:nvPr>
            <p:ph idx="1"/>
          </p:nvPr>
        </p:nvSpPr>
        <p:spPr/>
        <p:txBody>
          <a:bodyPr>
            <a:normAutofit fontScale="92500" lnSpcReduction="20000"/>
          </a:bodyPr>
          <a:lstStyle/>
          <a:p>
            <a:r>
              <a:rPr lang="fr-BE" b="1" dirty="0"/>
              <a:t>Prendre le temps </a:t>
            </a:r>
            <a:r>
              <a:rPr lang="fr-BE" dirty="0"/>
              <a:t>de clarifier la demande</a:t>
            </a:r>
          </a:p>
          <a:p>
            <a:r>
              <a:rPr lang="fr-BE" dirty="0"/>
              <a:t>Attitude de </a:t>
            </a:r>
            <a:r>
              <a:rPr lang="fr-BE" b="1" dirty="0"/>
              <a:t>respect</a:t>
            </a:r>
            <a:r>
              <a:rPr lang="fr-BE" dirty="0"/>
              <a:t>, permettant l’expression de cette demande</a:t>
            </a:r>
          </a:p>
          <a:p>
            <a:pPr lvl="1"/>
            <a:r>
              <a:rPr lang="fr-BE" dirty="0"/>
              <a:t>Permet, le plus souvent, de lever </a:t>
            </a:r>
            <a:r>
              <a:rPr lang="fr-BE"/>
              <a:t>le refus</a:t>
            </a:r>
            <a:endParaRPr lang="fr-BE" dirty="0"/>
          </a:p>
          <a:p>
            <a:r>
              <a:rPr lang="fr-BE" b="1" dirty="0"/>
              <a:t>Tension</a:t>
            </a:r>
            <a:r>
              <a:rPr lang="fr-BE" dirty="0"/>
              <a:t> lorsque la sécurité ou l’intégrité de la personne et/ou de son entourage est menacée</a:t>
            </a:r>
          </a:p>
          <a:p>
            <a:r>
              <a:rPr lang="fr-BE" dirty="0"/>
              <a:t>Important de pouvoir </a:t>
            </a:r>
            <a:r>
              <a:rPr lang="fr-BE" b="1" dirty="0"/>
              <a:t>négocier</a:t>
            </a:r>
            <a:r>
              <a:rPr lang="fr-BE" dirty="0"/>
              <a:t> mais quid quand les capacités décisionnelles des personnes sont altérées?</a:t>
            </a:r>
          </a:p>
          <a:p>
            <a:r>
              <a:rPr lang="fr-BE" b="1" dirty="0"/>
              <a:t>Manipulation</a:t>
            </a:r>
            <a:r>
              <a:rPr lang="fr-BE" dirty="0"/>
              <a:t> vs. </a:t>
            </a:r>
            <a:r>
              <a:rPr lang="fr-BE" dirty="0" err="1"/>
              <a:t>négocation</a:t>
            </a:r>
            <a:endParaRPr lang="fr-BE" dirty="0"/>
          </a:p>
        </p:txBody>
      </p:sp>
      <p:pic>
        <p:nvPicPr>
          <p:cNvPr id="4" name="Image 6">
            <a:hlinkClick r:id="rId2" action="ppaction://hlinksldjump"/>
            <a:extLst>
              <a:ext uri="{FF2B5EF4-FFF2-40B4-BE49-F238E27FC236}">
                <a16:creationId xmlns:a16="http://schemas.microsoft.com/office/drawing/2014/main" id="{0BFDC070-62D3-4FE1-A29C-66398D38D0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346" r="25964" b="3"/>
          <a:stretch>
            <a:fillRect/>
          </a:stretch>
        </p:blipFill>
        <p:spPr bwMode="auto">
          <a:xfrm>
            <a:off x="8990013" y="5554663"/>
            <a:ext cx="4603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406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5EBCE9-755E-4B71-80D2-056E0A5AB11E}"/>
              </a:ext>
            </a:extLst>
          </p:cNvPr>
          <p:cNvSpPr>
            <a:spLocks noGrp="1"/>
          </p:cNvSpPr>
          <p:nvPr>
            <p:ph type="title"/>
          </p:nvPr>
        </p:nvSpPr>
        <p:spPr/>
        <p:txBody>
          <a:bodyPr>
            <a:normAutofit/>
          </a:bodyPr>
          <a:lstStyle/>
          <a:p>
            <a:pPr>
              <a:defRPr/>
            </a:pPr>
            <a:r>
              <a:rPr lang="fr-BE" dirty="0">
                <a:solidFill>
                  <a:schemeClr val="accent2"/>
                </a:solidFill>
              </a:rPr>
              <a:t>Le système de santé belge</a:t>
            </a:r>
            <a:endParaRPr lang="fr-BE" sz="2456" dirty="0">
              <a:solidFill>
                <a:schemeClr val="accent2"/>
              </a:solidFill>
            </a:endParaRPr>
          </a:p>
        </p:txBody>
      </p:sp>
      <p:sp>
        <p:nvSpPr>
          <p:cNvPr id="3" name="Espace réservé du contenu 2">
            <a:extLst>
              <a:ext uri="{FF2B5EF4-FFF2-40B4-BE49-F238E27FC236}">
                <a16:creationId xmlns:a16="http://schemas.microsoft.com/office/drawing/2014/main" id="{FD2EBD68-F8DD-415A-AAE6-2A48AB6C5D1F}"/>
              </a:ext>
            </a:extLst>
          </p:cNvPr>
          <p:cNvSpPr>
            <a:spLocks noGrp="1"/>
          </p:cNvSpPr>
          <p:nvPr>
            <p:ph idx="1"/>
          </p:nvPr>
        </p:nvSpPr>
        <p:spPr>
          <a:xfrm>
            <a:off x="257175" y="1647825"/>
            <a:ext cx="5062538" cy="5157788"/>
          </a:xfrm>
        </p:spPr>
        <p:txBody>
          <a:bodyPr>
            <a:normAutofit fontScale="92500" lnSpcReduction="10000"/>
          </a:bodyPr>
          <a:lstStyle/>
          <a:p>
            <a:pPr>
              <a:buClr>
                <a:schemeClr val="bg2"/>
              </a:buClr>
              <a:defRPr/>
            </a:pPr>
            <a:r>
              <a:rPr lang="fr-BE" sz="2456" dirty="0"/>
              <a:t>Est basé sur la délivrance de soins pour des problèmes aigus</a:t>
            </a:r>
          </a:p>
          <a:p>
            <a:pPr>
              <a:buClr>
                <a:schemeClr val="bg2"/>
              </a:buClr>
              <a:defRPr/>
            </a:pPr>
            <a:r>
              <a:rPr lang="fr-BE" sz="2456" dirty="0"/>
              <a:t>L’hôpital est au centre</a:t>
            </a:r>
          </a:p>
          <a:p>
            <a:pPr>
              <a:buClr>
                <a:schemeClr val="bg2"/>
              </a:buClr>
              <a:defRPr/>
            </a:pPr>
            <a:r>
              <a:rPr lang="fr-BE" sz="2456" dirty="0"/>
              <a:t>Essentiellement réactif</a:t>
            </a:r>
          </a:p>
          <a:p>
            <a:pPr>
              <a:buClr>
                <a:schemeClr val="bg2"/>
              </a:buClr>
              <a:defRPr/>
            </a:pPr>
            <a:r>
              <a:rPr lang="fr-BE" sz="2456" dirty="0"/>
              <a:t>Fragmenté </a:t>
            </a:r>
          </a:p>
          <a:p>
            <a:pPr>
              <a:buClr>
                <a:schemeClr val="bg2"/>
              </a:buClr>
              <a:defRPr/>
            </a:pPr>
            <a:endParaRPr lang="fr-BE" sz="2456" dirty="0"/>
          </a:p>
          <a:p>
            <a:pPr>
              <a:buClr>
                <a:schemeClr val="bg2"/>
              </a:buClr>
              <a:defRPr/>
            </a:pPr>
            <a:endParaRPr lang="fr-BE" sz="2456" dirty="0"/>
          </a:p>
          <a:p>
            <a:pPr>
              <a:buClr>
                <a:schemeClr val="bg2"/>
              </a:buClr>
              <a:defRPr/>
            </a:pPr>
            <a:r>
              <a:rPr lang="fr-BE" sz="2456" dirty="0"/>
              <a:t>Une analyse SWOT* </a:t>
            </a:r>
            <a:r>
              <a:rPr lang="fr-BE" sz="2280" dirty="0"/>
              <a:t>montrait que la plus grande faiblesse de notre système était le manque d’intégration des soins.</a:t>
            </a:r>
            <a:br>
              <a:rPr lang="fr-BE" sz="2280" dirty="0"/>
            </a:br>
            <a:r>
              <a:rPr lang="fr-BE" sz="2280" dirty="0"/>
              <a:t>Recommandations: priorité donnée aux politiques qui encouragent l’organisation des soins au niveau du patient, tel la gestion de cas</a:t>
            </a:r>
          </a:p>
        </p:txBody>
      </p:sp>
      <p:pic>
        <p:nvPicPr>
          <p:cNvPr id="5125" name="Image 4">
            <a:extLst>
              <a:ext uri="{FF2B5EF4-FFF2-40B4-BE49-F238E27FC236}">
                <a16:creationId xmlns:a16="http://schemas.microsoft.com/office/drawing/2014/main" id="{384F9CF2-8686-4A2A-AD33-423F8EC285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2088" y="995363"/>
            <a:ext cx="1211262"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ZoneTexte 6">
            <a:extLst>
              <a:ext uri="{FF2B5EF4-FFF2-40B4-BE49-F238E27FC236}">
                <a16:creationId xmlns:a16="http://schemas.microsoft.com/office/drawing/2014/main" id="{CDAB4102-7B7A-4F2E-902C-6D561A3B55F5}"/>
              </a:ext>
            </a:extLst>
          </p:cNvPr>
          <p:cNvSpPr txBox="1">
            <a:spLocks noChangeArrowheads="1"/>
          </p:cNvSpPr>
          <p:nvPr/>
        </p:nvSpPr>
        <p:spPr bwMode="auto">
          <a:xfrm>
            <a:off x="809625" y="6889750"/>
            <a:ext cx="60721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r>
              <a:rPr lang="fr-BE" altLang="fr-FR" sz="1400"/>
              <a:t>(*) SWOT = Strenghts, Weaknesses, Opportunities &amp; Threats, </a:t>
            </a:r>
            <a:r>
              <a:rPr lang="en-US" altLang="fr-FR" sz="1400"/>
              <a:t> auprès des décideurs et cliniciens en  2012 </a:t>
            </a:r>
            <a:endParaRPr lang="fr-BE" altLang="fr-FR" sz="1400"/>
          </a:p>
        </p:txBody>
      </p:sp>
      <p:pic>
        <p:nvPicPr>
          <p:cNvPr id="10" name="Image 9">
            <a:extLst>
              <a:ext uri="{FF2B5EF4-FFF2-40B4-BE49-F238E27FC236}">
                <a16:creationId xmlns:a16="http://schemas.microsoft.com/office/drawing/2014/main" id="{E7EB7F29-F759-44EC-946B-7AFE1574DB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4375" y="4930775"/>
            <a:ext cx="133508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a:extLst>
              <a:ext uri="{FF2B5EF4-FFF2-40B4-BE49-F238E27FC236}">
                <a16:creationId xmlns:a16="http://schemas.microsoft.com/office/drawing/2014/main" id="{D232E18C-AE34-4C1A-BC07-261204A266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5085" t="8485" r="31136" b="3683"/>
          <a:stretch>
            <a:fillRect/>
          </a:stretch>
        </p:blipFill>
        <p:spPr bwMode="auto">
          <a:xfrm>
            <a:off x="5815013" y="2479675"/>
            <a:ext cx="1619250" cy="148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id="{1D3E7362-2BA1-4CDB-8889-494E154992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6097" t="8788" r="7262" b="17879"/>
          <a:stretch>
            <a:fillRect/>
          </a:stretch>
        </p:blipFill>
        <p:spPr bwMode="auto">
          <a:xfrm>
            <a:off x="7394575" y="4629150"/>
            <a:ext cx="31496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9A6145D8-3D1C-4ACF-8FAE-8F5FF9083F13}"/>
              </a:ext>
            </a:extLst>
          </p:cNvPr>
          <p:cNvSpPr>
            <a:spLocks noChangeArrowheads="1"/>
          </p:cNvSpPr>
          <p:nvPr/>
        </p:nvSpPr>
        <p:spPr bwMode="auto">
          <a:xfrm>
            <a:off x="5597525" y="1647825"/>
            <a:ext cx="3478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pPr>
              <a:buClr>
                <a:schemeClr val="bg2"/>
              </a:buClr>
            </a:pPr>
            <a:r>
              <a:rPr lang="en-GB" altLang="fr-FR" sz="1600"/>
              <a:t>Des  changements supplémentaires </a:t>
            </a:r>
          </a:p>
          <a:p>
            <a:pPr>
              <a:buClr>
                <a:schemeClr val="bg2"/>
              </a:buClr>
            </a:pPr>
            <a:r>
              <a:rPr lang="en-GB" altLang="fr-FR" sz="1600"/>
              <a:t>sont apparus dans l’intervalle</a:t>
            </a:r>
          </a:p>
        </p:txBody>
      </p:sp>
      <p:pic>
        <p:nvPicPr>
          <p:cNvPr id="5131" name="Image 8">
            <a:extLst>
              <a:ext uri="{FF2B5EF4-FFF2-40B4-BE49-F238E27FC236}">
                <a16:creationId xmlns:a16="http://schemas.microsoft.com/office/drawing/2014/main" id="{FA1A45A4-E7D6-4EA4-9817-4BCEAE5FA1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51325" y="6489700"/>
            <a:ext cx="936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a:extLst>
              <a:ext uri="{FF2B5EF4-FFF2-40B4-BE49-F238E27FC236}">
                <a16:creationId xmlns:a16="http://schemas.microsoft.com/office/drawing/2014/main" id="{8172F1B1-BB49-4EE8-A7F6-E0A2672BA2D9}"/>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BE" altLang="fr-FR" sz="4000">
                <a:solidFill>
                  <a:schemeClr val="accent2"/>
                </a:solidFill>
              </a:rPr>
              <a:t>La population âgée est particulièrement vulnérable à cette fragmentation</a:t>
            </a:r>
          </a:p>
        </p:txBody>
      </p:sp>
      <p:sp>
        <p:nvSpPr>
          <p:cNvPr id="7171" name="Espace réservé du contenu 2">
            <a:extLst>
              <a:ext uri="{FF2B5EF4-FFF2-40B4-BE49-F238E27FC236}">
                <a16:creationId xmlns:a16="http://schemas.microsoft.com/office/drawing/2014/main" id="{578AB1F3-FEE0-40EE-973F-C72C2693229A}"/>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BE" altLang="fr-FR" sz="2400"/>
              <a:t>Présence d’affections multiples, </a:t>
            </a:r>
          </a:p>
          <a:p>
            <a:r>
              <a:rPr lang="fr-BE" altLang="fr-FR" sz="2400"/>
              <a:t>Nécessitant des traitements et des soins provenant de professionnels de plusieurs disciplines</a:t>
            </a:r>
          </a:p>
          <a:p>
            <a:r>
              <a:rPr lang="fr-BE" altLang="fr-FR" sz="2400"/>
              <a:t>Ces professionnels se trouvent dans des lieux de soins différents – mais viennent aussi parfois à domicile</a:t>
            </a:r>
          </a:p>
          <a:p>
            <a:r>
              <a:rPr lang="fr-BE" altLang="fr-FR" sz="2400"/>
              <a:t>Le financement des traitements, des soins, de l’aide peut venir de sources multiples</a:t>
            </a:r>
          </a:p>
          <a:p>
            <a:r>
              <a:rPr lang="fr-BE" altLang="fr-FR" sz="2400"/>
              <a:t>L’information récoltée à propos des antécédents, diagnostics, investigations, traitements et réaction aux traitements est éparpillée sur autant de lieux qu’il y a de disciplines et de lieux de soins</a:t>
            </a:r>
          </a:p>
          <a:p>
            <a:r>
              <a:rPr lang="fr-BE" altLang="fr-FR" sz="2400"/>
              <a:t>Nécessité de pouvoir partager l’information utile à tous les prestataires qui en ont besoin</a:t>
            </a:r>
            <a:endParaRPr lang="fr-BE" altLang="fr-FR"/>
          </a:p>
        </p:txBody>
      </p:sp>
      <p:pic>
        <p:nvPicPr>
          <p:cNvPr id="7172" name="Image 3">
            <a:extLst>
              <a:ext uri="{FF2B5EF4-FFF2-40B4-BE49-F238E27FC236}">
                <a16:creationId xmlns:a16="http://schemas.microsoft.com/office/drawing/2014/main" id="{98644AFE-322F-4007-BC53-CCCBFA712C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43489"/>
          <a:stretch>
            <a:fillRect/>
          </a:stretch>
        </p:blipFill>
        <p:spPr bwMode="auto">
          <a:xfrm>
            <a:off x="9018588" y="5797550"/>
            <a:ext cx="1503362"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ZoneTexte 4">
            <a:extLst>
              <a:ext uri="{FF2B5EF4-FFF2-40B4-BE49-F238E27FC236}">
                <a16:creationId xmlns:a16="http://schemas.microsoft.com/office/drawing/2014/main" id="{846A84D6-0F69-498E-8025-2AD3D415C1B7}"/>
              </a:ext>
            </a:extLst>
          </p:cNvPr>
          <p:cNvSpPr txBox="1">
            <a:spLocks noChangeArrowheads="1"/>
          </p:cNvSpPr>
          <p:nvPr/>
        </p:nvSpPr>
        <p:spPr bwMode="auto">
          <a:xfrm>
            <a:off x="3978275" y="7115175"/>
            <a:ext cx="4776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Trebuchet MS" panose="020B0603020202020204" pitchFamily="34" charset="0"/>
                <a:ea typeface="MS PGothic" panose="020B0600070205080204" pitchFamily="34" charset="-128"/>
              </a:defRPr>
            </a:lvl1pPr>
            <a:lvl2pPr marL="742950" indent="-285750">
              <a:defRPr sz="2100">
                <a:solidFill>
                  <a:schemeClr val="tx1"/>
                </a:solidFill>
                <a:latin typeface="Trebuchet MS" panose="020B0603020202020204" pitchFamily="34" charset="0"/>
                <a:ea typeface="MS PGothic" panose="020B0600070205080204" pitchFamily="34" charset="-128"/>
              </a:defRPr>
            </a:lvl2pPr>
            <a:lvl3pPr marL="1143000" indent="-228600">
              <a:defRPr sz="2100">
                <a:solidFill>
                  <a:schemeClr val="tx1"/>
                </a:solidFill>
                <a:latin typeface="Trebuchet MS" panose="020B0603020202020204" pitchFamily="34" charset="0"/>
                <a:ea typeface="MS PGothic" panose="020B0600070205080204" pitchFamily="34" charset="-128"/>
              </a:defRPr>
            </a:lvl3pPr>
            <a:lvl4pPr marL="1600200" indent="-228600">
              <a:defRPr sz="2100">
                <a:solidFill>
                  <a:schemeClr val="tx1"/>
                </a:solidFill>
                <a:latin typeface="Trebuchet MS" panose="020B0603020202020204" pitchFamily="34" charset="0"/>
                <a:ea typeface="MS PGothic" panose="020B0600070205080204" pitchFamily="34" charset="-128"/>
              </a:defRPr>
            </a:lvl4pPr>
            <a:lvl5pPr marL="2057400" indent="-228600">
              <a:defRPr sz="2100">
                <a:solidFill>
                  <a:schemeClr val="tx1"/>
                </a:solidFill>
                <a:latin typeface="Trebuchet MS" panose="020B0603020202020204" pitchFamily="34" charset="0"/>
                <a:ea typeface="MS PGothic" panose="020B0600070205080204" pitchFamily="34" charset="-128"/>
              </a:defRPr>
            </a:lvl5pPr>
            <a:lvl6pPr marL="25146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6pPr>
            <a:lvl7pPr marL="29718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7pPr>
            <a:lvl8pPr marL="34290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8pPr>
            <a:lvl9pPr marL="3886200" indent="-228600" eaLnBrk="0" fontAlgn="base" hangingPunct="0">
              <a:spcBef>
                <a:spcPct val="0"/>
              </a:spcBef>
              <a:spcAft>
                <a:spcPct val="0"/>
              </a:spcAft>
              <a:defRPr sz="2100">
                <a:solidFill>
                  <a:schemeClr val="tx1"/>
                </a:solidFill>
                <a:latin typeface="Trebuchet MS" panose="020B0603020202020204" pitchFamily="34" charset="0"/>
                <a:ea typeface="MS PGothic" panose="020B0600070205080204" pitchFamily="34" charset="-128"/>
              </a:defRPr>
            </a:lvl9pPr>
          </a:lstStyle>
          <a:p>
            <a:r>
              <a:rPr lang="fr-BE" altLang="fr-FR" sz="1400"/>
              <a:t>Vlaams Agentschap voor Zorg &amp; Gezondheid, 2017</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Image 16">
            <a:extLst>
              <a:ext uri="{FF2B5EF4-FFF2-40B4-BE49-F238E27FC236}">
                <a16:creationId xmlns:a16="http://schemas.microsoft.com/office/drawing/2014/main" id="{42AF5254-2719-412F-AE46-3942984B1E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85875"/>
            <a:ext cx="1411288"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Espace réservé du contenu 2">
            <a:extLst>
              <a:ext uri="{FF2B5EF4-FFF2-40B4-BE49-F238E27FC236}">
                <a16:creationId xmlns:a16="http://schemas.microsoft.com/office/drawing/2014/main" id="{8685B094-A2AA-4750-ADE3-0CF076D939F2}"/>
              </a:ext>
            </a:extLst>
          </p:cNvPr>
          <p:cNvSpPr>
            <a:spLocks noGrp="1" noChangeArrowheads="1"/>
          </p:cNvSpPr>
          <p:nvPr>
            <p:ph idx="1"/>
          </p:nvPr>
        </p:nvSpPr>
        <p:spPr bwMode="auto">
          <a:xfrm>
            <a:off x="2055813" y="1719263"/>
            <a:ext cx="8356600" cy="213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nSpc>
                <a:spcPct val="70000"/>
              </a:lnSpc>
              <a:spcBef>
                <a:spcPts val="263"/>
              </a:spcBef>
              <a:spcAft>
                <a:spcPts val="263"/>
              </a:spcAft>
            </a:pPr>
            <a:r>
              <a:rPr lang="fr-BE" altLang="fr-FR" sz="2000" dirty="0"/>
              <a:t>Deux appels: (1</a:t>
            </a:r>
            <a:r>
              <a:rPr lang="fr-BE" altLang="fr-FR" sz="2000" baseline="30000" dirty="0"/>
              <a:t>er</a:t>
            </a:r>
            <a:r>
              <a:rPr lang="fr-BE" altLang="fr-FR" sz="2000" dirty="0"/>
              <a:t> appel: 2010-2014) (2</a:t>
            </a:r>
            <a:r>
              <a:rPr lang="fr-BE" altLang="fr-FR" sz="2000" baseline="30000" dirty="0"/>
              <a:t>nd</a:t>
            </a:r>
            <a:r>
              <a:rPr lang="fr-BE" altLang="fr-FR" sz="2000" dirty="0"/>
              <a:t> appel: 2014 – 2017) </a:t>
            </a:r>
          </a:p>
          <a:p>
            <a:pPr>
              <a:lnSpc>
                <a:spcPct val="70000"/>
              </a:lnSpc>
              <a:spcBef>
                <a:spcPts val="263"/>
              </a:spcBef>
              <a:spcAft>
                <a:spcPts val="263"/>
              </a:spcAft>
            </a:pPr>
            <a:r>
              <a:rPr lang="fr-BE" altLang="fr-FR" sz="2000" dirty="0"/>
              <a:t>Critères d’inclusion: </a:t>
            </a:r>
          </a:p>
          <a:p>
            <a:pPr lvl="1">
              <a:lnSpc>
                <a:spcPct val="70000"/>
              </a:lnSpc>
              <a:spcBef>
                <a:spcPts val="263"/>
              </a:spcBef>
              <a:spcAft>
                <a:spcPts val="263"/>
              </a:spcAft>
            </a:pPr>
            <a:r>
              <a:rPr lang="fr-BE" altLang="fr-FR" sz="1500" dirty="0"/>
              <a:t>âge: 60a </a:t>
            </a:r>
          </a:p>
          <a:p>
            <a:pPr lvl="1">
              <a:lnSpc>
                <a:spcPct val="70000"/>
              </a:lnSpc>
              <a:spcBef>
                <a:spcPts val="263"/>
              </a:spcBef>
              <a:spcAft>
                <a:spcPts val="263"/>
              </a:spcAft>
            </a:pPr>
            <a:r>
              <a:rPr lang="fr-BE" altLang="fr-FR" sz="1500" dirty="0"/>
              <a:t>+ fragiles (Edmonton et/ou diagnostic démence et/ou dépendance)</a:t>
            </a:r>
          </a:p>
          <a:p>
            <a:pPr>
              <a:lnSpc>
                <a:spcPct val="70000"/>
              </a:lnSpc>
              <a:spcBef>
                <a:spcPts val="263"/>
              </a:spcBef>
              <a:spcAft>
                <a:spcPts val="263"/>
              </a:spcAft>
            </a:pPr>
            <a:r>
              <a:rPr lang="fr-BE" altLang="fr-FR" sz="2000" dirty="0"/>
              <a:t>Démarrage: </a:t>
            </a:r>
          </a:p>
          <a:p>
            <a:pPr lvl="1">
              <a:lnSpc>
                <a:spcPct val="70000"/>
              </a:lnSpc>
              <a:spcBef>
                <a:spcPts val="263"/>
              </a:spcBef>
              <a:spcAft>
                <a:spcPts val="263"/>
              </a:spcAft>
            </a:pPr>
            <a:r>
              <a:rPr lang="fr-BE" altLang="fr-FR" sz="2000" dirty="0">
                <a:ea typeface="Arial" panose="020B0604020202020204" pitchFamily="34" charset="0"/>
              </a:rPr>
              <a:t>67 projets visant l’inclusion de ± 10.000 personnes</a:t>
            </a:r>
          </a:p>
          <a:p>
            <a:pPr lvl="1">
              <a:lnSpc>
                <a:spcPct val="70000"/>
              </a:lnSpc>
              <a:spcBef>
                <a:spcPts val="263"/>
              </a:spcBef>
              <a:spcAft>
                <a:spcPts val="263"/>
              </a:spcAft>
            </a:pPr>
            <a:r>
              <a:rPr lang="fr-BE" altLang="fr-FR" sz="2000" dirty="0">
                <a:ea typeface="Arial" panose="020B0604020202020204" pitchFamily="34" charset="0"/>
              </a:rPr>
              <a:t>Toutes devaient utiliser le BelRAI à l’inclusion et tous les 6 mois</a:t>
            </a:r>
          </a:p>
          <a:p>
            <a:pPr>
              <a:lnSpc>
                <a:spcPct val="70000"/>
              </a:lnSpc>
              <a:spcBef>
                <a:spcPts val="263"/>
              </a:spcBef>
              <a:spcAft>
                <a:spcPts val="263"/>
              </a:spcAft>
            </a:pPr>
            <a:r>
              <a:rPr lang="fr-BE" altLang="fr-FR" sz="2000" dirty="0"/>
              <a:t>Deuxième appel: + focalisé sur l’intégration des soins</a:t>
            </a:r>
          </a:p>
        </p:txBody>
      </p:sp>
      <p:sp>
        <p:nvSpPr>
          <p:cNvPr id="12" name="ZoneTexte 11">
            <a:extLst>
              <a:ext uri="{FF2B5EF4-FFF2-40B4-BE49-F238E27FC236}">
                <a16:creationId xmlns:a16="http://schemas.microsoft.com/office/drawing/2014/main" id="{0ECF342D-8C16-4B5B-8354-E7EC687BD754}"/>
              </a:ext>
            </a:extLst>
          </p:cNvPr>
          <p:cNvSpPr txBox="1"/>
          <p:nvPr/>
        </p:nvSpPr>
        <p:spPr>
          <a:xfrm>
            <a:off x="106363" y="5430838"/>
            <a:ext cx="3322637" cy="2076450"/>
          </a:xfrm>
          <a:prstGeom prst="rect">
            <a:avLst/>
          </a:prstGeom>
          <a:noFill/>
        </p:spPr>
        <p:txBody>
          <a:bodyPr>
            <a:spAutoFit/>
          </a:bodyPr>
          <a:lstStyle/>
          <a:p>
            <a:pPr>
              <a:defRPr/>
            </a:pPr>
            <a:r>
              <a:rPr lang="fr-BE" sz="1842" dirty="0"/>
              <a:t>Outil multidimensionnel d’évaluation gériatrique globale (multidisciplinaire)</a:t>
            </a:r>
          </a:p>
          <a:p>
            <a:pPr>
              <a:defRPr/>
            </a:pPr>
            <a:r>
              <a:rPr lang="fr-BE" sz="1842" dirty="0"/>
              <a:t>BelRAI = adaptation belge de l’outil interRAI</a:t>
            </a:r>
          </a:p>
          <a:p>
            <a:pPr>
              <a:defRPr/>
            </a:pPr>
            <a:r>
              <a:rPr lang="fr-BE" sz="1842" dirty="0"/>
              <a:t>(RAI = </a:t>
            </a:r>
            <a:r>
              <a:rPr lang="fr-BE" sz="1842" dirty="0" err="1"/>
              <a:t>Resident</a:t>
            </a:r>
            <a:r>
              <a:rPr lang="fr-BE" sz="1842" dirty="0"/>
              <a:t> </a:t>
            </a:r>
            <a:r>
              <a:rPr lang="fr-BE" sz="1842" dirty="0" err="1"/>
              <a:t>Assessment</a:t>
            </a:r>
            <a:r>
              <a:rPr lang="fr-BE" sz="1842" dirty="0"/>
              <a:t> Instrument</a:t>
            </a:r>
          </a:p>
        </p:txBody>
      </p:sp>
      <p:pic>
        <p:nvPicPr>
          <p:cNvPr id="13" name="Image 12">
            <a:extLst>
              <a:ext uri="{FF2B5EF4-FFF2-40B4-BE49-F238E27FC236}">
                <a16:creationId xmlns:a16="http://schemas.microsoft.com/office/drawing/2014/main" id="{5F84B611-217E-46C4-A351-32730FAB6B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0029" t="6082" r="21199" b="56491"/>
          <a:stretch>
            <a:fillRect/>
          </a:stretch>
        </p:blipFill>
        <p:spPr bwMode="auto">
          <a:xfrm>
            <a:off x="0" y="4065588"/>
            <a:ext cx="342900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ZoneTexte 13">
            <a:extLst>
              <a:ext uri="{FF2B5EF4-FFF2-40B4-BE49-F238E27FC236}">
                <a16:creationId xmlns:a16="http://schemas.microsoft.com/office/drawing/2014/main" id="{99CD88ED-A989-4A07-911D-083914F055EB}"/>
              </a:ext>
            </a:extLst>
          </p:cNvPr>
          <p:cNvSpPr txBox="1"/>
          <p:nvPr/>
        </p:nvSpPr>
        <p:spPr>
          <a:xfrm>
            <a:off x="4305300" y="4271963"/>
            <a:ext cx="5500688" cy="1797050"/>
          </a:xfrm>
          <a:prstGeom prst="rect">
            <a:avLst/>
          </a:prstGeom>
          <a:noFill/>
        </p:spPr>
        <p:txBody>
          <a:bodyPr>
            <a:spAutoFit/>
          </a:bodyPr>
          <a:lstStyle/>
          <a:p>
            <a:pPr>
              <a:lnSpc>
                <a:spcPct val="70000"/>
              </a:lnSpc>
              <a:spcBef>
                <a:spcPts val="263"/>
              </a:spcBef>
              <a:spcAft>
                <a:spcPts val="263"/>
              </a:spcAft>
              <a:defRPr/>
            </a:pPr>
            <a:r>
              <a:rPr lang="fr-BE" sz="1842" dirty="0"/>
              <a:t>Evaluation des projets des deux appels par un consortium de 4 universités: </a:t>
            </a:r>
            <a:r>
              <a:rPr lang="fr-BE" sz="1842" dirty="0" err="1"/>
              <a:t>Ulg</a:t>
            </a:r>
            <a:r>
              <a:rPr lang="fr-BE" sz="1842" dirty="0"/>
              <a:t>, UA, KULeuven et UCL (coordination)</a:t>
            </a:r>
          </a:p>
          <a:p>
            <a:pPr>
              <a:lnSpc>
                <a:spcPct val="70000"/>
              </a:lnSpc>
              <a:spcBef>
                <a:spcPts val="263"/>
              </a:spcBef>
              <a:spcAft>
                <a:spcPts val="263"/>
              </a:spcAft>
              <a:defRPr/>
            </a:pPr>
            <a:endParaRPr lang="fr-BE" sz="1842" dirty="0"/>
          </a:p>
          <a:p>
            <a:pPr>
              <a:lnSpc>
                <a:spcPct val="70000"/>
              </a:lnSpc>
              <a:spcBef>
                <a:spcPts val="263"/>
              </a:spcBef>
              <a:spcAft>
                <a:spcPts val="263"/>
              </a:spcAft>
              <a:defRPr/>
            </a:pPr>
            <a:r>
              <a:rPr lang="fr-BE" sz="1842" dirty="0"/>
              <a:t>Enjeu: les interventions des projets ayant un effet positif seraient financés structurellement</a:t>
            </a:r>
          </a:p>
          <a:p>
            <a:pPr>
              <a:lnSpc>
                <a:spcPct val="70000"/>
              </a:lnSpc>
              <a:defRPr/>
            </a:pPr>
            <a:r>
              <a:rPr lang="fr-BE" sz="1842" dirty="0"/>
              <a:t> </a:t>
            </a:r>
          </a:p>
          <a:p>
            <a:pPr>
              <a:lnSpc>
                <a:spcPct val="70000"/>
              </a:lnSpc>
              <a:defRPr/>
            </a:pPr>
            <a:endParaRPr lang="fr-BE" sz="1140" dirty="0"/>
          </a:p>
        </p:txBody>
      </p:sp>
      <p:sp>
        <p:nvSpPr>
          <p:cNvPr id="2" name="ZoneTexte 1">
            <a:extLst>
              <a:ext uri="{FF2B5EF4-FFF2-40B4-BE49-F238E27FC236}">
                <a16:creationId xmlns:a16="http://schemas.microsoft.com/office/drawing/2014/main" id="{2793276E-CA7E-4923-8607-1E7147D0397C}"/>
              </a:ext>
            </a:extLst>
          </p:cNvPr>
          <p:cNvSpPr txBox="1"/>
          <p:nvPr/>
        </p:nvSpPr>
        <p:spPr>
          <a:xfrm>
            <a:off x="476250" y="312738"/>
            <a:ext cx="9936163" cy="1400175"/>
          </a:xfrm>
          <a:prstGeom prst="rect">
            <a:avLst/>
          </a:prstGeom>
          <a:noFill/>
        </p:spPr>
        <p:txBody>
          <a:bodyPr>
            <a:spAutoFit/>
          </a:bodyPr>
          <a:lstStyle/>
          <a:p>
            <a:pPr>
              <a:defRPr/>
            </a:pPr>
            <a:r>
              <a:rPr lang="fr-BE" sz="3200" dirty="0">
                <a:solidFill>
                  <a:schemeClr val="accent2"/>
                </a:solidFill>
                <a:latin typeface="+mj-lt"/>
              </a:rPr>
              <a:t>Les projets d’alternatives de soins et de soutien aux soins pour les personnes âgées fragiles</a:t>
            </a:r>
          </a:p>
          <a:p>
            <a:pPr>
              <a:defRPr/>
            </a:pPr>
            <a:endParaRPr lang="fr-B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Carte vierge Belgique">
            <a:extLst>
              <a:ext uri="{FF2B5EF4-FFF2-40B4-BE49-F238E27FC236}">
                <a16:creationId xmlns:a16="http://schemas.microsoft.com/office/drawing/2014/main" id="{637DCD84-7729-42BE-B9AF-6903C13AE6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450" y="676275"/>
            <a:ext cx="7327900" cy="608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Oval 6">
            <a:hlinkClick r:id="rId4" action="ppaction://hlinksldjump"/>
            <a:extLst>
              <a:ext uri="{FF2B5EF4-FFF2-40B4-BE49-F238E27FC236}">
                <a16:creationId xmlns:a16="http://schemas.microsoft.com/office/drawing/2014/main" id="{ECBC9713-5513-4522-B983-C2F1E804B261}"/>
              </a:ext>
            </a:extLst>
          </p:cNvPr>
          <p:cNvSpPr>
            <a:spLocks noChangeArrowheads="1"/>
          </p:cNvSpPr>
          <p:nvPr/>
        </p:nvSpPr>
        <p:spPr bwMode="auto">
          <a:xfrm>
            <a:off x="4903788" y="2833688"/>
            <a:ext cx="127000" cy="125412"/>
          </a:xfrm>
          <a:prstGeom prst="ellipse">
            <a:avLst/>
          </a:prstGeom>
          <a:solidFill>
            <a:srgbClr val="00B0F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2" name="Oval 7">
            <a:hlinkClick r:id="rId5" action="ppaction://hlinksldjump"/>
            <a:extLst>
              <a:ext uri="{FF2B5EF4-FFF2-40B4-BE49-F238E27FC236}">
                <a16:creationId xmlns:a16="http://schemas.microsoft.com/office/drawing/2014/main" id="{1FDE657B-793F-41F6-A777-3D9BA2FC4873}"/>
              </a:ext>
            </a:extLst>
          </p:cNvPr>
          <p:cNvSpPr>
            <a:spLocks noChangeArrowheads="1"/>
          </p:cNvSpPr>
          <p:nvPr/>
        </p:nvSpPr>
        <p:spPr bwMode="auto">
          <a:xfrm>
            <a:off x="5157788" y="2644775"/>
            <a:ext cx="127000" cy="125413"/>
          </a:xfrm>
          <a:prstGeom prst="ellipse">
            <a:avLst/>
          </a:prstGeom>
          <a:solidFill>
            <a:srgbClr val="00B0F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3" name="Oval 11">
            <a:extLst>
              <a:ext uri="{FF2B5EF4-FFF2-40B4-BE49-F238E27FC236}">
                <a16:creationId xmlns:a16="http://schemas.microsoft.com/office/drawing/2014/main" id="{3A5C360A-D7BC-45AE-A9E6-46074E0594D6}"/>
              </a:ext>
            </a:extLst>
          </p:cNvPr>
          <p:cNvSpPr>
            <a:spLocks noChangeArrowheads="1"/>
          </p:cNvSpPr>
          <p:nvPr/>
        </p:nvSpPr>
        <p:spPr bwMode="auto">
          <a:xfrm>
            <a:off x="5157788" y="2897188"/>
            <a:ext cx="127000" cy="12382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4" name="Oval 13">
            <a:extLst>
              <a:ext uri="{FF2B5EF4-FFF2-40B4-BE49-F238E27FC236}">
                <a16:creationId xmlns:a16="http://schemas.microsoft.com/office/drawing/2014/main" id="{CB4EC3B9-42E9-4483-9580-358BAAC2406F}"/>
              </a:ext>
            </a:extLst>
          </p:cNvPr>
          <p:cNvSpPr>
            <a:spLocks noChangeArrowheads="1"/>
          </p:cNvSpPr>
          <p:nvPr/>
        </p:nvSpPr>
        <p:spPr bwMode="auto">
          <a:xfrm>
            <a:off x="5219700" y="2770188"/>
            <a:ext cx="127000" cy="125412"/>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5" name="Oval 14">
            <a:extLst>
              <a:ext uri="{FF2B5EF4-FFF2-40B4-BE49-F238E27FC236}">
                <a16:creationId xmlns:a16="http://schemas.microsoft.com/office/drawing/2014/main" id="{C6DC79F3-D620-4944-B809-B8581750891C}"/>
              </a:ext>
            </a:extLst>
          </p:cNvPr>
          <p:cNvSpPr>
            <a:spLocks noChangeArrowheads="1"/>
          </p:cNvSpPr>
          <p:nvPr/>
        </p:nvSpPr>
        <p:spPr bwMode="auto">
          <a:xfrm>
            <a:off x="5094288" y="2770188"/>
            <a:ext cx="127000" cy="125412"/>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6" name="Oval 16">
            <a:extLst>
              <a:ext uri="{FF2B5EF4-FFF2-40B4-BE49-F238E27FC236}">
                <a16:creationId xmlns:a16="http://schemas.microsoft.com/office/drawing/2014/main" id="{6A7B34E2-0D73-48E2-AAD1-D1AD07208ED0}"/>
              </a:ext>
            </a:extLst>
          </p:cNvPr>
          <p:cNvSpPr>
            <a:spLocks noChangeArrowheads="1"/>
          </p:cNvSpPr>
          <p:nvPr/>
        </p:nvSpPr>
        <p:spPr bwMode="auto">
          <a:xfrm>
            <a:off x="4560888" y="3463925"/>
            <a:ext cx="127000" cy="123825"/>
          </a:xfrm>
          <a:prstGeom prst="ellipse">
            <a:avLst/>
          </a:prstGeom>
          <a:solidFill>
            <a:srgbClr val="C000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8" name="Oval 18">
            <a:extLst>
              <a:ext uri="{FF2B5EF4-FFF2-40B4-BE49-F238E27FC236}">
                <a16:creationId xmlns:a16="http://schemas.microsoft.com/office/drawing/2014/main" id="{EBF28045-3FC8-4F66-BFE1-8CA1AC0CD9EC}"/>
              </a:ext>
            </a:extLst>
          </p:cNvPr>
          <p:cNvSpPr>
            <a:spLocks noChangeArrowheads="1"/>
          </p:cNvSpPr>
          <p:nvPr/>
        </p:nvSpPr>
        <p:spPr bwMode="auto">
          <a:xfrm>
            <a:off x="7558088" y="5359400"/>
            <a:ext cx="127000" cy="125413"/>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59" name="Oval 19">
            <a:extLst>
              <a:ext uri="{FF2B5EF4-FFF2-40B4-BE49-F238E27FC236}">
                <a16:creationId xmlns:a16="http://schemas.microsoft.com/office/drawing/2014/main" id="{F1B016FF-01F6-4361-B076-693804B1CF54}"/>
              </a:ext>
            </a:extLst>
          </p:cNvPr>
          <p:cNvSpPr>
            <a:spLocks noChangeArrowheads="1"/>
          </p:cNvSpPr>
          <p:nvPr/>
        </p:nvSpPr>
        <p:spPr bwMode="auto">
          <a:xfrm>
            <a:off x="4525963" y="3654425"/>
            <a:ext cx="125412" cy="125413"/>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0" name="Oval 20">
            <a:extLst>
              <a:ext uri="{FF2B5EF4-FFF2-40B4-BE49-F238E27FC236}">
                <a16:creationId xmlns:a16="http://schemas.microsoft.com/office/drawing/2014/main" id="{DF21DE8C-9536-40FB-9B73-41B5062B3186}"/>
              </a:ext>
            </a:extLst>
          </p:cNvPr>
          <p:cNvSpPr>
            <a:spLocks noChangeArrowheads="1"/>
          </p:cNvSpPr>
          <p:nvPr/>
        </p:nvSpPr>
        <p:spPr bwMode="auto">
          <a:xfrm>
            <a:off x="4778375" y="3529013"/>
            <a:ext cx="127000" cy="125412"/>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1" name="Oval 21">
            <a:extLst>
              <a:ext uri="{FF2B5EF4-FFF2-40B4-BE49-F238E27FC236}">
                <a16:creationId xmlns:a16="http://schemas.microsoft.com/office/drawing/2014/main" id="{4F019D9A-68D3-48F2-8968-CCDFE87001DF}"/>
              </a:ext>
            </a:extLst>
          </p:cNvPr>
          <p:cNvSpPr>
            <a:spLocks noChangeArrowheads="1"/>
          </p:cNvSpPr>
          <p:nvPr/>
        </p:nvSpPr>
        <p:spPr bwMode="auto">
          <a:xfrm>
            <a:off x="7558088" y="3213100"/>
            <a:ext cx="127000" cy="125413"/>
          </a:xfrm>
          <a:prstGeom prst="ellipse">
            <a:avLst/>
          </a:prstGeom>
          <a:solidFill>
            <a:srgbClr val="FF99CC"/>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2" name="Oval 22">
            <a:extLst>
              <a:ext uri="{FF2B5EF4-FFF2-40B4-BE49-F238E27FC236}">
                <a16:creationId xmlns:a16="http://schemas.microsoft.com/office/drawing/2014/main" id="{F03024CB-F1C0-42F7-B6BD-445027432E59}"/>
              </a:ext>
            </a:extLst>
          </p:cNvPr>
          <p:cNvSpPr>
            <a:spLocks noChangeArrowheads="1"/>
          </p:cNvSpPr>
          <p:nvPr/>
        </p:nvSpPr>
        <p:spPr bwMode="auto">
          <a:xfrm>
            <a:off x="4019550" y="3654425"/>
            <a:ext cx="127000" cy="125413"/>
          </a:xfrm>
          <a:prstGeom prst="ellipse">
            <a:avLst/>
          </a:prstGeom>
          <a:solidFill>
            <a:srgbClr val="C000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3" name="Oval 23">
            <a:extLst>
              <a:ext uri="{FF2B5EF4-FFF2-40B4-BE49-F238E27FC236}">
                <a16:creationId xmlns:a16="http://schemas.microsoft.com/office/drawing/2014/main" id="{F4F3A2FC-733C-4341-A805-BF62CA0A36C2}"/>
              </a:ext>
            </a:extLst>
          </p:cNvPr>
          <p:cNvSpPr>
            <a:spLocks noChangeArrowheads="1"/>
          </p:cNvSpPr>
          <p:nvPr/>
        </p:nvSpPr>
        <p:spPr bwMode="auto">
          <a:xfrm>
            <a:off x="7431088" y="3338513"/>
            <a:ext cx="127000" cy="125412"/>
          </a:xfrm>
          <a:prstGeom prst="ellipse">
            <a:avLst/>
          </a:prstGeom>
          <a:solidFill>
            <a:srgbClr val="92D05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4" name="Oval 24">
            <a:extLst>
              <a:ext uri="{FF2B5EF4-FFF2-40B4-BE49-F238E27FC236}">
                <a16:creationId xmlns:a16="http://schemas.microsoft.com/office/drawing/2014/main" id="{927F7D93-9D42-4DA7-8368-F25016B6D6CF}"/>
              </a:ext>
            </a:extLst>
          </p:cNvPr>
          <p:cNvSpPr>
            <a:spLocks noChangeArrowheads="1"/>
          </p:cNvSpPr>
          <p:nvPr/>
        </p:nvSpPr>
        <p:spPr bwMode="auto">
          <a:xfrm>
            <a:off x="7872413" y="3148013"/>
            <a:ext cx="127000" cy="125412"/>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5" name="Oval 25">
            <a:extLst>
              <a:ext uri="{FF2B5EF4-FFF2-40B4-BE49-F238E27FC236}">
                <a16:creationId xmlns:a16="http://schemas.microsoft.com/office/drawing/2014/main" id="{31422A0B-0CC5-4B8E-8265-4D0562B5CE43}"/>
              </a:ext>
            </a:extLst>
          </p:cNvPr>
          <p:cNvSpPr>
            <a:spLocks noChangeArrowheads="1"/>
          </p:cNvSpPr>
          <p:nvPr/>
        </p:nvSpPr>
        <p:spPr bwMode="auto">
          <a:xfrm>
            <a:off x="2505075" y="2392363"/>
            <a:ext cx="127000"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6" name="Oval 26">
            <a:extLst>
              <a:ext uri="{FF2B5EF4-FFF2-40B4-BE49-F238E27FC236}">
                <a16:creationId xmlns:a16="http://schemas.microsoft.com/office/drawing/2014/main" id="{C3BE9B7C-B2CC-462D-97EA-8087EAEC412C}"/>
              </a:ext>
            </a:extLst>
          </p:cNvPr>
          <p:cNvSpPr>
            <a:spLocks noChangeArrowheads="1"/>
          </p:cNvSpPr>
          <p:nvPr/>
        </p:nvSpPr>
        <p:spPr bwMode="auto">
          <a:xfrm>
            <a:off x="2946400" y="24542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7" name="Oval 27">
            <a:extLst>
              <a:ext uri="{FF2B5EF4-FFF2-40B4-BE49-F238E27FC236}">
                <a16:creationId xmlns:a16="http://schemas.microsoft.com/office/drawing/2014/main" id="{A847CE1F-3126-4503-A3E5-E5F456B90E87}"/>
              </a:ext>
            </a:extLst>
          </p:cNvPr>
          <p:cNvSpPr>
            <a:spLocks noChangeArrowheads="1"/>
          </p:cNvSpPr>
          <p:nvPr/>
        </p:nvSpPr>
        <p:spPr bwMode="auto">
          <a:xfrm>
            <a:off x="2189163" y="2074863"/>
            <a:ext cx="127000"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8" name="Oval 28">
            <a:extLst>
              <a:ext uri="{FF2B5EF4-FFF2-40B4-BE49-F238E27FC236}">
                <a16:creationId xmlns:a16="http://schemas.microsoft.com/office/drawing/2014/main" id="{A64D1E15-E028-44D7-983F-EF8B16902947}"/>
              </a:ext>
            </a:extLst>
          </p:cNvPr>
          <p:cNvSpPr>
            <a:spLocks noChangeArrowheads="1"/>
          </p:cNvSpPr>
          <p:nvPr/>
        </p:nvSpPr>
        <p:spPr bwMode="auto">
          <a:xfrm>
            <a:off x="2566988" y="22637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69" name="Oval 29">
            <a:extLst>
              <a:ext uri="{FF2B5EF4-FFF2-40B4-BE49-F238E27FC236}">
                <a16:creationId xmlns:a16="http://schemas.microsoft.com/office/drawing/2014/main" id="{11F9F93A-562F-4BBF-92AB-052FE95073FE}"/>
              </a:ext>
            </a:extLst>
          </p:cNvPr>
          <p:cNvSpPr>
            <a:spLocks noChangeArrowheads="1"/>
          </p:cNvSpPr>
          <p:nvPr/>
        </p:nvSpPr>
        <p:spPr bwMode="auto">
          <a:xfrm>
            <a:off x="2946400" y="3022600"/>
            <a:ext cx="127000" cy="125413"/>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0" name="Oval 30">
            <a:extLst>
              <a:ext uri="{FF2B5EF4-FFF2-40B4-BE49-F238E27FC236}">
                <a16:creationId xmlns:a16="http://schemas.microsoft.com/office/drawing/2014/main" id="{A22E11FD-6ACB-4B29-81E5-8A602BA20D76}"/>
              </a:ext>
            </a:extLst>
          </p:cNvPr>
          <p:cNvSpPr>
            <a:spLocks noChangeArrowheads="1"/>
          </p:cNvSpPr>
          <p:nvPr/>
        </p:nvSpPr>
        <p:spPr bwMode="auto">
          <a:xfrm>
            <a:off x="2441575" y="2012950"/>
            <a:ext cx="125413"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1" name="Oval 31">
            <a:extLst>
              <a:ext uri="{FF2B5EF4-FFF2-40B4-BE49-F238E27FC236}">
                <a16:creationId xmlns:a16="http://schemas.microsoft.com/office/drawing/2014/main" id="{BAE25DA6-75A9-44DE-83A1-49E699023887}"/>
              </a:ext>
            </a:extLst>
          </p:cNvPr>
          <p:cNvSpPr>
            <a:spLocks noChangeArrowheads="1"/>
          </p:cNvSpPr>
          <p:nvPr/>
        </p:nvSpPr>
        <p:spPr bwMode="auto">
          <a:xfrm>
            <a:off x="3830638" y="2138363"/>
            <a:ext cx="127000" cy="125412"/>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2" name="Oval 32">
            <a:extLst>
              <a:ext uri="{FF2B5EF4-FFF2-40B4-BE49-F238E27FC236}">
                <a16:creationId xmlns:a16="http://schemas.microsoft.com/office/drawing/2014/main" id="{DB66956D-C34C-40B6-A6DB-C8B12B7299C8}"/>
              </a:ext>
            </a:extLst>
          </p:cNvPr>
          <p:cNvSpPr>
            <a:spLocks noChangeArrowheads="1"/>
          </p:cNvSpPr>
          <p:nvPr/>
        </p:nvSpPr>
        <p:spPr bwMode="auto">
          <a:xfrm>
            <a:off x="2441575" y="1506538"/>
            <a:ext cx="125413"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3" name="Oval 33">
            <a:extLst>
              <a:ext uri="{FF2B5EF4-FFF2-40B4-BE49-F238E27FC236}">
                <a16:creationId xmlns:a16="http://schemas.microsoft.com/office/drawing/2014/main" id="{D0CF3121-7D29-46E5-9701-E1B44EED2C1F}"/>
              </a:ext>
            </a:extLst>
          </p:cNvPr>
          <p:cNvSpPr>
            <a:spLocks noChangeArrowheads="1"/>
          </p:cNvSpPr>
          <p:nvPr/>
        </p:nvSpPr>
        <p:spPr bwMode="auto">
          <a:xfrm>
            <a:off x="2757488" y="1760538"/>
            <a:ext cx="125412" cy="125412"/>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4" name="Oval 34">
            <a:extLst>
              <a:ext uri="{FF2B5EF4-FFF2-40B4-BE49-F238E27FC236}">
                <a16:creationId xmlns:a16="http://schemas.microsoft.com/office/drawing/2014/main" id="{4A9C40F4-53FD-4BB1-BAA8-0B40993AA12B}"/>
              </a:ext>
            </a:extLst>
          </p:cNvPr>
          <p:cNvSpPr>
            <a:spLocks noChangeArrowheads="1"/>
          </p:cNvSpPr>
          <p:nvPr/>
        </p:nvSpPr>
        <p:spPr bwMode="auto">
          <a:xfrm>
            <a:off x="2378075" y="2138363"/>
            <a:ext cx="127000"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5" name="Oval 35">
            <a:extLst>
              <a:ext uri="{FF2B5EF4-FFF2-40B4-BE49-F238E27FC236}">
                <a16:creationId xmlns:a16="http://schemas.microsoft.com/office/drawing/2014/main" id="{5A8224A8-8EBC-4882-ACDE-DDD7A11F22EA}"/>
              </a:ext>
            </a:extLst>
          </p:cNvPr>
          <p:cNvSpPr>
            <a:spLocks noChangeArrowheads="1"/>
          </p:cNvSpPr>
          <p:nvPr/>
        </p:nvSpPr>
        <p:spPr bwMode="auto">
          <a:xfrm>
            <a:off x="4146550" y="2263775"/>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4" name="Oval 36">
            <a:extLst>
              <a:ext uri="{FF2B5EF4-FFF2-40B4-BE49-F238E27FC236}">
                <a16:creationId xmlns:a16="http://schemas.microsoft.com/office/drawing/2014/main" id="{198B66A0-3074-4C6E-BA86-29C1998942FF}"/>
              </a:ext>
            </a:extLst>
          </p:cNvPr>
          <p:cNvSpPr>
            <a:spLocks noChangeArrowheads="1"/>
          </p:cNvSpPr>
          <p:nvPr/>
        </p:nvSpPr>
        <p:spPr bwMode="auto">
          <a:xfrm>
            <a:off x="5726113" y="2201863"/>
            <a:ext cx="125412" cy="125412"/>
          </a:xfrm>
          <a:prstGeom prst="ellipse">
            <a:avLst/>
          </a:prstGeom>
          <a:solidFill>
            <a:schemeClr val="accent5"/>
          </a:solidFill>
          <a:ln w="9525" algn="ctr">
            <a:solidFill>
              <a:schemeClr val="tx1"/>
            </a:solidFill>
            <a:round/>
            <a:headEnd/>
            <a:tailEnd/>
          </a:ln>
          <a:effectLst/>
        </p:spPr>
        <p:txBody>
          <a:bodyPr wrap="none" anchor="ctr"/>
          <a:lstStyle/>
          <a:p>
            <a:pPr>
              <a:defRPr/>
            </a:pPr>
            <a:endParaRPr lang="fr-BE" sz="1842">
              <a:solidFill>
                <a:schemeClr val="accent2"/>
              </a:solidFill>
            </a:endParaRPr>
          </a:p>
        </p:txBody>
      </p:sp>
      <p:sp>
        <p:nvSpPr>
          <p:cNvPr id="2077" name="Oval 37">
            <a:extLst>
              <a:ext uri="{FF2B5EF4-FFF2-40B4-BE49-F238E27FC236}">
                <a16:creationId xmlns:a16="http://schemas.microsoft.com/office/drawing/2014/main" id="{9BD6020D-8FB0-4C8C-A066-62B5DFBF2277}"/>
              </a:ext>
            </a:extLst>
          </p:cNvPr>
          <p:cNvSpPr>
            <a:spLocks noChangeArrowheads="1"/>
          </p:cNvSpPr>
          <p:nvPr/>
        </p:nvSpPr>
        <p:spPr bwMode="auto">
          <a:xfrm>
            <a:off x="6988175" y="1949450"/>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8" name="Oval 38">
            <a:extLst>
              <a:ext uri="{FF2B5EF4-FFF2-40B4-BE49-F238E27FC236}">
                <a16:creationId xmlns:a16="http://schemas.microsoft.com/office/drawing/2014/main" id="{3F8AB4A9-8DC8-497F-A07C-F30093302F4A}"/>
              </a:ext>
            </a:extLst>
          </p:cNvPr>
          <p:cNvSpPr>
            <a:spLocks noChangeArrowheads="1"/>
          </p:cNvSpPr>
          <p:nvPr/>
        </p:nvSpPr>
        <p:spPr bwMode="auto">
          <a:xfrm>
            <a:off x="2882900" y="2328863"/>
            <a:ext cx="127000" cy="125412"/>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79" name="Oval 41">
            <a:extLst>
              <a:ext uri="{FF2B5EF4-FFF2-40B4-BE49-F238E27FC236}">
                <a16:creationId xmlns:a16="http://schemas.microsoft.com/office/drawing/2014/main" id="{6E5DC85B-A00F-4C1A-B92D-CE5B243E81BA}"/>
              </a:ext>
            </a:extLst>
          </p:cNvPr>
          <p:cNvSpPr>
            <a:spLocks noChangeArrowheads="1"/>
          </p:cNvSpPr>
          <p:nvPr/>
        </p:nvSpPr>
        <p:spPr bwMode="auto">
          <a:xfrm>
            <a:off x="3957638" y="2265363"/>
            <a:ext cx="125412"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0" name="Oval 42">
            <a:extLst>
              <a:ext uri="{FF2B5EF4-FFF2-40B4-BE49-F238E27FC236}">
                <a16:creationId xmlns:a16="http://schemas.microsoft.com/office/drawing/2014/main" id="{84230779-89C8-4791-99AB-57ADEBC6E042}"/>
              </a:ext>
            </a:extLst>
          </p:cNvPr>
          <p:cNvSpPr>
            <a:spLocks noChangeArrowheads="1"/>
          </p:cNvSpPr>
          <p:nvPr/>
        </p:nvSpPr>
        <p:spPr bwMode="auto">
          <a:xfrm>
            <a:off x="2882900" y="1760538"/>
            <a:ext cx="127000"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1" name="Oval 43">
            <a:extLst>
              <a:ext uri="{FF2B5EF4-FFF2-40B4-BE49-F238E27FC236}">
                <a16:creationId xmlns:a16="http://schemas.microsoft.com/office/drawing/2014/main" id="{04D10DB6-6231-48BC-B8EC-FE6CE9963010}"/>
              </a:ext>
            </a:extLst>
          </p:cNvPr>
          <p:cNvSpPr>
            <a:spLocks noChangeArrowheads="1"/>
          </p:cNvSpPr>
          <p:nvPr/>
        </p:nvSpPr>
        <p:spPr bwMode="auto">
          <a:xfrm>
            <a:off x="6799263" y="2201863"/>
            <a:ext cx="127000"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2" name="Oval 44">
            <a:extLst>
              <a:ext uri="{FF2B5EF4-FFF2-40B4-BE49-F238E27FC236}">
                <a16:creationId xmlns:a16="http://schemas.microsoft.com/office/drawing/2014/main" id="{4747BDEA-5A2A-4CB1-BE2B-320EFD48B0D0}"/>
              </a:ext>
            </a:extLst>
          </p:cNvPr>
          <p:cNvSpPr>
            <a:spLocks noChangeArrowheads="1"/>
          </p:cNvSpPr>
          <p:nvPr/>
        </p:nvSpPr>
        <p:spPr bwMode="auto">
          <a:xfrm>
            <a:off x="6103938" y="1949450"/>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3" name="Oval 45">
            <a:extLst>
              <a:ext uri="{FF2B5EF4-FFF2-40B4-BE49-F238E27FC236}">
                <a16:creationId xmlns:a16="http://schemas.microsoft.com/office/drawing/2014/main" id="{02333F0D-FB07-4B58-9259-0B7A6BDBB760}"/>
              </a:ext>
            </a:extLst>
          </p:cNvPr>
          <p:cNvSpPr>
            <a:spLocks noChangeArrowheads="1"/>
          </p:cNvSpPr>
          <p:nvPr/>
        </p:nvSpPr>
        <p:spPr bwMode="auto">
          <a:xfrm>
            <a:off x="6862763" y="1885950"/>
            <a:ext cx="127000" cy="125413"/>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4" name="Oval 46">
            <a:extLst>
              <a:ext uri="{FF2B5EF4-FFF2-40B4-BE49-F238E27FC236}">
                <a16:creationId xmlns:a16="http://schemas.microsoft.com/office/drawing/2014/main" id="{1C11DD9F-9F07-40BB-BB90-00491E789037}"/>
              </a:ext>
            </a:extLst>
          </p:cNvPr>
          <p:cNvSpPr>
            <a:spLocks noChangeArrowheads="1"/>
          </p:cNvSpPr>
          <p:nvPr/>
        </p:nvSpPr>
        <p:spPr bwMode="auto">
          <a:xfrm>
            <a:off x="5662613" y="1508125"/>
            <a:ext cx="127000" cy="125413"/>
          </a:xfrm>
          <a:prstGeom prst="ellipse">
            <a:avLst/>
          </a:prstGeom>
          <a:solidFill>
            <a:schemeClr val="accent5"/>
          </a:solidFill>
          <a:ln w="9525" algn="ctr">
            <a:solidFill>
              <a:schemeClr val="tx1"/>
            </a:solidFill>
            <a:round/>
            <a:headEnd/>
            <a:tailEnd/>
          </a:ln>
          <a:effectLst/>
        </p:spPr>
        <p:txBody>
          <a:bodyPr wrap="none" anchor="ctr"/>
          <a:lstStyle/>
          <a:p>
            <a:pPr>
              <a:defRPr/>
            </a:pPr>
            <a:endParaRPr lang="fr-BE" sz="1842">
              <a:solidFill>
                <a:schemeClr val="accent2"/>
              </a:solidFill>
            </a:endParaRPr>
          </a:p>
        </p:txBody>
      </p:sp>
      <p:sp>
        <p:nvSpPr>
          <p:cNvPr id="2085" name="Oval 47">
            <a:extLst>
              <a:ext uri="{FF2B5EF4-FFF2-40B4-BE49-F238E27FC236}">
                <a16:creationId xmlns:a16="http://schemas.microsoft.com/office/drawing/2014/main" id="{A14BBAD3-AFBB-4C05-A8C3-23B130804E1E}"/>
              </a:ext>
            </a:extLst>
          </p:cNvPr>
          <p:cNvSpPr>
            <a:spLocks noChangeArrowheads="1"/>
          </p:cNvSpPr>
          <p:nvPr/>
        </p:nvSpPr>
        <p:spPr bwMode="auto">
          <a:xfrm>
            <a:off x="5978525" y="1444625"/>
            <a:ext cx="127000" cy="125413"/>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6" name="Oval 48">
            <a:extLst>
              <a:ext uri="{FF2B5EF4-FFF2-40B4-BE49-F238E27FC236}">
                <a16:creationId xmlns:a16="http://schemas.microsoft.com/office/drawing/2014/main" id="{3CF1D1BD-B8AD-4731-B398-3DF172A9A9E3}"/>
              </a:ext>
            </a:extLst>
          </p:cNvPr>
          <p:cNvSpPr>
            <a:spLocks noChangeArrowheads="1"/>
          </p:cNvSpPr>
          <p:nvPr/>
        </p:nvSpPr>
        <p:spPr bwMode="auto">
          <a:xfrm>
            <a:off x="3894138" y="2012950"/>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7" name="Oval 49">
            <a:extLst>
              <a:ext uri="{FF2B5EF4-FFF2-40B4-BE49-F238E27FC236}">
                <a16:creationId xmlns:a16="http://schemas.microsoft.com/office/drawing/2014/main" id="{E16E97BB-D821-4458-B5CF-DED5E25582F1}"/>
              </a:ext>
            </a:extLst>
          </p:cNvPr>
          <p:cNvSpPr>
            <a:spLocks noChangeArrowheads="1"/>
          </p:cNvSpPr>
          <p:nvPr/>
        </p:nvSpPr>
        <p:spPr bwMode="auto">
          <a:xfrm>
            <a:off x="2820988" y="2644775"/>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8" name="Oval 50">
            <a:extLst>
              <a:ext uri="{FF2B5EF4-FFF2-40B4-BE49-F238E27FC236}">
                <a16:creationId xmlns:a16="http://schemas.microsoft.com/office/drawing/2014/main" id="{CE4B0CFC-CB15-45EC-A676-168517570197}"/>
              </a:ext>
            </a:extLst>
          </p:cNvPr>
          <p:cNvSpPr>
            <a:spLocks noChangeArrowheads="1"/>
          </p:cNvSpPr>
          <p:nvPr/>
        </p:nvSpPr>
        <p:spPr bwMode="auto">
          <a:xfrm>
            <a:off x="2820988" y="25177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89" name="Oval 51">
            <a:extLst>
              <a:ext uri="{FF2B5EF4-FFF2-40B4-BE49-F238E27FC236}">
                <a16:creationId xmlns:a16="http://schemas.microsoft.com/office/drawing/2014/main" id="{2C847FA4-EE79-4102-8E66-A3BA11CA9030}"/>
              </a:ext>
            </a:extLst>
          </p:cNvPr>
          <p:cNvSpPr>
            <a:spLocks noChangeArrowheads="1"/>
          </p:cNvSpPr>
          <p:nvPr/>
        </p:nvSpPr>
        <p:spPr bwMode="auto">
          <a:xfrm>
            <a:off x="5978525" y="1697038"/>
            <a:ext cx="127000" cy="123825"/>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0" name="Oval 52">
            <a:extLst>
              <a:ext uri="{FF2B5EF4-FFF2-40B4-BE49-F238E27FC236}">
                <a16:creationId xmlns:a16="http://schemas.microsoft.com/office/drawing/2014/main" id="{88589925-DD4A-4957-9823-63CF7B9A42AC}"/>
              </a:ext>
            </a:extLst>
          </p:cNvPr>
          <p:cNvSpPr>
            <a:spLocks noChangeArrowheads="1"/>
          </p:cNvSpPr>
          <p:nvPr/>
        </p:nvSpPr>
        <p:spPr bwMode="auto">
          <a:xfrm>
            <a:off x="3200400" y="2517775"/>
            <a:ext cx="125413"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1" name="Oval 53">
            <a:extLst>
              <a:ext uri="{FF2B5EF4-FFF2-40B4-BE49-F238E27FC236}">
                <a16:creationId xmlns:a16="http://schemas.microsoft.com/office/drawing/2014/main" id="{615005C5-F44F-4544-B785-1AC495FC261F}"/>
              </a:ext>
            </a:extLst>
          </p:cNvPr>
          <p:cNvSpPr>
            <a:spLocks noChangeArrowheads="1"/>
          </p:cNvSpPr>
          <p:nvPr/>
        </p:nvSpPr>
        <p:spPr bwMode="auto">
          <a:xfrm>
            <a:off x="4714875" y="2074863"/>
            <a:ext cx="127000"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2" name="Oval 54">
            <a:extLst>
              <a:ext uri="{FF2B5EF4-FFF2-40B4-BE49-F238E27FC236}">
                <a16:creationId xmlns:a16="http://schemas.microsoft.com/office/drawing/2014/main" id="{43C48F04-17BC-46B6-AAB3-54FDF51C4A51}"/>
              </a:ext>
            </a:extLst>
          </p:cNvPr>
          <p:cNvSpPr>
            <a:spLocks noChangeArrowheads="1"/>
          </p:cNvSpPr>
          <p:nvPr/>
        </p:nvSpPr>
        <p:spPr bwMode="auto">
          <a:xfrm>
            <a:off x="5408613" y="23907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3" name="Oval 55">
            <a:extLst>
              <a:ext uri="{FF2B5EF4-FFF2-40B4-BE49-F238E27FC236}">
                <a16:creationId xmlns:a16="http://schemas.microsoft.com/office/drawing/2014/main" id="{2966A280-3050-4EF3-827B-2D867497A319}"/>
              </a:ext>
            </a:extLst>
          </p:cNvPr>
          <p:cNvSpPr>
            <a:spLocks noChangeArrowheads="1"/>
          </p:cNvSpPr>
          <p:nvPr/>
        </p:nvSpPr>
        <p:spPr bwMode="auto">
          <a:xfrm>
            <a:off x="5535613" y="2390775"/>
            <a:ext cx="127000" cy="125413"/>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 name="Oval 56">
            <a:extLst>
              <a:ext uri="{FF2B5EF4-FFF2-40B4-BE49-F238E27FC236}">
                <a16:creationId xmlns:a16="http://schemas.microsoft.com/office/drawing/2014/main" id="{60C33096-B631-4D3F-B19E-FCD26677B08F}"/>
              </a:ext>
            </a:extLst>
          </p:cNvPr>
          <p:cNvSpPr>
            <a:spLocks noChangeArrowheads="1"/>
          </p:cNvSpPr>
          <p:nvPr/>
        </p:nvSpPr>
        <p:spPr bwMode="auto">
          <a:xfrm>
            <a:off x="4967288" y="23907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5" name="Oval 57">
            <a:extLst>
              <a:ext uri="{FF2B5EF4-FFF2-40B4-BE49-F238E27FC236}">
                <a16:creationId xmlns:a16="http://schemas.microsoft.com/office/drawing/2014/main" id="{FDFF2757-3455-4C32-9AC6-83B3474778A0}"/>
              </a:ext>
            </a:extLst>
          </p:cNvPr>
          <p:cNvSpPr>
            <a:spLocks noChangeArrowheads="1"/>
          </p:cNvSpPr>
          <p:nvPr/>
        </p:nvSpPr>
        <p:spPr bwMode="auto">
          <a:xfrm>
            <a:off x="4967288" y="2659063"/>
            <a:ext cx="127000" cy="125412"/>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6" name="Oval 58">
            <a:extLst>
              <a:ext uri="{FF2B5EF4-FFF2-40B4-BE49-F238E27FC236}">
                <a16:creationId xmlns:a16="http://schemas.microsoft.com/office/drawing/2014/main" id="{79F343BA-FFE8-4CF0-846F-FA0490D194FC}"/>
              </a:ext>
            </a:extLst>
          </p:cNvPr>
          <p:cNvSpPr>
            <a:spLocks noChangeArrowheads="1"/>
          </p:cNvSpPr>
          <p:nvPr/>
        </p:nvSpPr>
        <p:spPr bwMode="auto">
          <a:xfrm>
            <a:off x="3578225" y="1949450"/>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7" name="Oval 59">
            <a:extLst>
              <a:ext uri="{FF2B5EF4-FFF2-40B4-BE49-F238E27FC236}">
                <a16:creationId xmlns:a16="http://schemas.microsoft.com/office/drawing/2014/main" id="{C4CCDF5A-5ACB-4C88-8D1F-5C4AC721F1D3}"/>
              </a:ext>
            </a:extLst>
          </p:cNvPr>
          <p:cNvSpPr>
            <a:spLocks noChangeArrowheads="1"/>
          </p:cNvSpPr>
          <p:nvPr/>
        </p:nvSpPr>
        <p:spPr bwMode="auto">
          <a:xfrm>
            <a:off x="4273550" y="2138363"/>
            <a:ext cx="127000" cy="125412"/>
          </a:xfrm>
          <a:prstGeom prst="ellipse">
            <a:avLst/>
          </a:prstGeom>
          <a:solidFill>
            <a:srgbClr val="FFFF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8" name="Oval 60">
            <a:extLst>
              <a:ext uri="{FF2B5EF4-FFF2-40B4-BE49-F238E27FC236}">
                <a16:creationId xmlns:a16="http://schemas.microsoft.com/office/drawing/2014/main" id="{E024F953-89EF-43A7-80A5-86D85005AD4D}"/>
              </a:ext>
            </a:extLst>
          </p:cNvPr>
          <p:cNvSpPr>
            <a:spLocks noChangeArrowheads="1"/>
          </p:cNvSpPr>
          <p:nvPr/>
        </p:nvSpPr>
        <p:spPr bwMode="auto">
          <a:xfrm>
            <a:off x="6862763" y="2328863"/>
            <a:ext cx="127000"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099" name="Oval 61">
            <a:extLst>
              <a:ext uri="{FF2B5EF4-FFF2-40B4-BE49-F238E27FC236}">
                <a16:creationId xmlns:a16="http://schemas.microsoft.com/office/drawing/2014/main" id="{5FE1CEAA-D369-4566-8C3E-1337E2A44DB1}"/>
              </a:ext>
            </a:extLst>
          </p:cNvPr>
          <p:cNvSpPr>
            <a:spLocks noChangeArrowheads="1"/>
          </p:cNvSpPr>
          <p:nvPr/>
        </p:nvSpPr>
        <p:spPr bwMode="auto">
          <a:xfrm>
            <a:off x="2820988" y="1887538"/>
            <a:ext cx="127000"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10" name="Oval 62">
            <a:extLst>
              <a:ext uri="{FF2B5EF4-FFF2-40B4-BE49-F238E27FC236}">
                <a16:creationId xmlns:a16="http://schemas.microsoft.com/office/drawing/2014/main" id="{80E4EB01-6274-4EC1-A208-6DC930997123}"/>
              </a:ext>
            </a:extLst>
          </p:cNvPr>
          <p:cNvSpPr>
            <a:spLocks noChangeArrowheads="1"/>
          </p:cNvSpPr>
          <p:nvPr/>
        </p:nvSpPr>
        <p:spPr bwMode="auto">
          <a:xfrm>
            <a:off x="5599113" y="1444625"/>
            <a:ext cx="127000" cy="125413"/>
          </a:xfrm>
          <a:prstGeom prst="ellipse">
            <a:avLst/>
          </a:prstGeom>
          <a:solidFill>
            <a:schemeClr val="accent5"/>
          </a:solidFill>
          <a:ln w="9525" algn="ctr">
            <a:solidFill>
              <a:schemeClr val="tx1"/>
            </a:solidFill>
            <a:round/>
            <a:headEnd/>
            <a:tailEnd/>
          </a:ln>
          <a:effectLst/>
        </p:spPr>
        <p:txBody>
          <a:bodyPr wrap="none" anchor="ctr"/>
          <a:lstStyle/>
          <a:p>
            <a:pPr>
              <a:defRPr/>
            </a:pPr>
            <a:endParaRPr lang="fr-BE" sz="1842">
              <a:solidFill>
                <a:schemeClr val="accent2"/>
              </a:solidFill>
            </a:endParaRPr>
          </a:p>
        </p:txBody>
      </p:sp>
      <p:sp>
        <p:nvSpPr>
          <p:cNvPr id="2101" name="Oval 63">
            <a:extLst>
              <a:ext uri="{FF2B5EF4-FFF2-40B4-BE49-F238E27FC236}">
                <a16:creationId xmlns:a16="http://schemas.microsoft.com/office/drawing/2014/main" id="{61566E84-ADA6-4D05-9D5E-C8A180CE8B66}"/>
              </a:ext>
            </a:extLst>
          </p:cNvPr>
          <p:cNvSpPr>
            <a:spLocks noChangeArrowheads="1"/>
          </p:cNvSpPr>
          <p:nvPr/>
        </p:nvSpPr>
        <p:spPr bwMode="auto">
          <a:xfrm>
            <a:off x="2316163" y="1633538"/>
            <a:ext cx="125412" cy="125412"/>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2" name="Oval 65">
            <a:extLst>
              <a:ext uri="{FF2B5EF4-FFF2-40B4-BE49-F238E27FC236}">
                <a16:creationId xmlns:a16="http://schemas.microsoft.com/office/drawing/2014/main" id="{2C129834-4905-494F-AE92-3E6F68601A82}"/>
              </a:ext>
            </a:extLst>
          </p:cNvPr>
          <p:cNvSpPr>
            <a:spLocks noChangeArrowheads="1"/>
          </p:cNvSpPr>
          <p:nvPr/>
        </p:nvSpPr>
        <p:spPr bwMode="auto">
          <a:xfrm>
            <a:off x="5346700" y="2517775"/>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3" name="Oval 66">
            <a:extLst>
              <a:ext uri="{FF2B5EF4-FFF2-40B4-BE49-F238E27FC236}">
                <a16:creationId xmlns:a16="http://schemas.microsoft.com/office/drawing/2014/main" id="{239B31AA-BEC1-40D2-AC06-5767599A266D}"/>
              </a:ext>
            </a:extLst>
          </p:cNvPr>
          <p:cNvSpPr>
            <a:spLocks noChangeArrowheads="1"/>
          </p:cNvSpPr>
          <p:nvPr/>
        </p:nvSpPr>
        <p:spPr bwMode="auto">
          <a:xfrm>
            <a:off x="3830638" y="2263775"/>
            <a:ext cx="127000" cy="125413"/>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4" name="Oval 67">
            <a:extLst>
              <a:ext uri="{FF2B5EF4-FFF2-40B4-BE49-F238E27FC236}">
                <a16:creationId xmlns:a16="http://schemas.microsoft.com/office/drawing/2014/main" id="{222A21A1-8B79-4562-BFFD-BFE53754712A}"/>
              </a:ext>
            </a:extLst>
          </p:cNvPr>
          <p:cNvSpPr>
            <a:spLocks noChangeArrowheads="1"/>
          </p:cNvSpPr>
          <p:nvPr/>
        </p:nvSpPr>
        <p:spPr bwMode="auto">
          <a:xfrm>
            <a:off x="8188325" y="3086100"/>
            <a:ext cx="127000" cy="125413"/>
          </a:xfrm>
          <a:prstGeom prst="ellipse">
            <a:avLst/>
          </a:prstGeom>
          <a:solidFill>
            <a:srgbClr val="FFFF00"/>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5" name="Oval 68">
            <a:extLst>
              <a:ext uri="{FF2B5EF4-FFF2-40B4-BE49-F238E27FC236}">
                <a16:creationId xmlns:a16="http://schemas.microsoft.com/office/drawing/2014/main" id="{DBA12341-0B24-426E-840F-1B7278163933}"/>
              </a:ext>
            </a:extLst>
          </p:cNvPr>
          <p:cNvSpPr>
            <a:spLocks noChangeArrowheads="1"/>
          </p:cNvSpPr>
          <p:nvPr/>
        </p:nvSpPr>
        <p:spPr bwMode="auto">
          <a:xfrm>
            <a:off x="6292850" y="1760538"/>
            <a:ext cx="127000" cy="125412"/>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6" name="Oval 70">
            <a:extLst>
              <a:ext uri="{FF2B5EF4-FFF2-40B4-BE49-F238E27FC236}">
                <a16:creationId xmlns:a16="http://schemas.microsoft.com/office/drawing/2014/main" id="{441B2722-0AD0-4E54-860E-594DBA5294AA}"/>
              </a:ext>
            </a:extLst>
          </p:cNvPr>
          <p:cNvSpPr>
            <a:spLocks noChangeArrowheads="1"/>
          </p:cNvSpPr>
          <p:nvPr/>
        </p:nvSpPr>
        <p:spPr bwMode="auto">
          <a:xfrm>
            <a:off x="5727700" y="2012950"/>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7" name="Oval 71">
            <a:extLst>
              <a:ext uri="{FF2B5EF4-FFF2-40B4-BE49-F238E27FC236}">
                <a16:creationId xmlns:a16="http://schemas.microsoft.com/office/drawing/2014/main" id="{74055CAA-55DA-4FC0-AACC-E92C7AC50B6C}"/>
              </a:ext>
            </a:extLst>
          </p:cNvPr>
          <p:cNvSpPr>
            <a:spLocks noChangeArrowheads="1"/>
          </p:cNvSpPr>
          <p:nvPr/>
        </p:nvSpPr>
        <p:spPr bwMode="auto">
          <a:xfrm>
            <a:off x="2946400" y="1887538"/>
            <a:ext cx="127000" cy="125412"/>
          </a:xfrm>
          <a:prstGeom prst="ellipse">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8" name="Oval 72">
            <a:extLst>
              <a:ext uri="{FF2B5EF4-FFF2-40B4-BE49-F238E27FC236}">
                <a16:creationId xmlns:a16="http://schemas.microsoft.com/office/drawing/2014/main" id="{4BC62D95-4D57-477C-8C35-BAE597B5EA94}"/>
              </a:ext>
            </a:extLst>
          </p:cNvPr>
          <p:cNvSpPr>
            <a:spLocks noChangeArrowheads="1"/>
          </p:cNvSpPr>
          <p:nvPr/>
        </p:nvSpPr>
        <p:spPr bwMode="auto">
          <a:xfrm>
            <a:off x="3957638" y="2189163"/>
            <a:ext cx="125412" cy="125412"/>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09" name="Oval 73">
            <a:extLst>
              <a:ext uri="{FF2B5EF4-FFF2-40B4-BE49-F238E27FC236}">
                <a16:creationId xmlns:a16="http://schemas.microsoft.com/office/drawing/2014/main" id="{3740AE69-D5EB-4BCD-AB46-3877E536BF96}"/>
              </a:ext>
            </a:extLst>
          </p:cNvPr>
          <p:cNvSpPr>
            <a:spLocks noChangeArrowheads="1"/>
          </p:cNvSpPr>
          <p:nvPr/>
        </p:nvSpPr>
        <p:spPr bwMode="auto">
          <a:xfrm>
            <a:off x="4019550" y="2076450"/>
            <a:ext cx="127000" cy="125413"/>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3" name="Oval 45">
            <a:hlinkClick r:id="rId6" action="ppaction://hlinksldjump"/>
            <a:extLst>
              <a:ext uri="{FF2B5EF4-FFF2-40B4-BE49-F238E27FC236}">
                <a16:creationId xmlns:a16="http://schemas.microsoft.com/office/drawing/2014/main" id="{EEE89EC9-EFA2-40B4-A7E3-08DFA1AD8E41}"/>
              </a:ext>
            </a:extLst>
          </p:cNvPr>
          <p:cNvSpPr>
            <a:spLocks noChangeArrowheads="1"/>
          </p:cNvSpPr>
          <p:nvPr/>
        </p:nvSpPr>
        <p:spPr bwMode="auto">
          <a:xfrm>
            <a:off x="7440613" y="3087688"/>
            <a:ext cx="127000" cy="125412"/>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2111" name="Oval 45">
            <a:extLst>
              <a:ext uri="{FF2B5EF4-FFF2-40B4-BE49-F238E27FC236}">
                <a16:creationId xmlns:a16="http://schemas.microsoft.com/office/drawing/2014/main" id="{EED37B98-F3FE-4479-9716-8F339F7401C6}"/>
              </a:ext>
            </a:extLst>
          </p:cNvPr>
          <p:cNvSpPr>
            <a:spLocks noChangeArrowheads="1"/>
          </p:cNvSpPr>
          <p:nvPr/>
        </p:nvSpPr>
        <p:spPr bwMode="auto">
          <a:xfrm>
            <a:off x="7424738" y="3221038"/>
            <a:ext cx="125412" cy="125412"/>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4" name="ZoneTexte 3">
            <a:extLst>
              <a:ext uri="{FF2B5EF4-FFF2-40B4-BE49-F238E27FC236}">
                <a16:creationId xmlns:a16="http://schemas.microsoft.com/office/drawing/2014/main" id="{18C54A7B-F14B-475F-9EF6-61039D87DCCB}"/>
              </a:ext>
            </a:extLst>
          </p:cNvPr>
          <p:cNvSpPr txBox="1"/>
          <p:nvPr/>
        </p:nvSpPr>
        <p:spPr>
          <a:xfrm>
            <a:off x="1704975" y="4573588"/>
            <a:ext cx="2820988" cy="1852612"/>
          </a:xfrm>
          <a:prstGeom prst="rect">
            <a:avLst/>
          </a:prstGeom>
          <a:noFill/>
        </p:spPr>
        <p:txBody>
          <a:bodyPr>
            <a:spAutoFit/>
          </a:bodyPr>
          <a:lstStyle/>
          <a:p>
            <a:pPr>
              <a:defRPr/>
            </a:pPr>
            <a:r>
              <a:rPr lang="fr-BE" sz="1600" dirty="0">
                <a:solidFill>
                  <a:schemeClr val="accent2"/>
                </a:solidFill>
              </a:rPr>
              <a:t>Soutien psychologique</a:t>
            </a:r>
          </a:p>
          <a:p>
            <a:pPr>
              <a:defRPr/>
            </a:pPr>
            <a:r>
              <a:rPr lang="fr-BE" sz="1600" dirty="0">
                <a:solidFill>
                  <a:schemeClr val="accent2"/>
                </a:solidFill>
              </a:rPr>
              <a:t>Soins de nuit</a:t>
            </a:r>
          </a:p>
          <a:p>
            <a:pPr>
              <a:defRPr/>
            </a:pPr>
            <a:r>
              <a:rPr lang="fr-BE" sz="1600" dirty="0">
                <a:solidFill>
                  <a:schemeClr val="accent2"/>
                </a:solidFill>
              </a:rPr>
              <a:t>Ergothérapie </a:t>
            </a:r>
          </a:p>
          <a:p>
            <a:pPr>
              <a:defRPr/>
            </a:pPr>
            <a:r>
              <a:rPr lang="fr-BE" sz="1600" dirty="0">
                <a:solidFill>
                  <a:schemeClr val="accent2"/>
                </a:solidFill>
              </a:rPr>
              <a:t>Gestion de cas</a:t>
            </a:r>
          </a:p>
          <a:p>
            <a:pPr>
              <a:defRPr/>
            </a:pPr>
            <a:r>
              <a:rPr lang="fr-BE" sz="1600" dirty="0">
                <a:solidFill>
                  <a:schemeClr val="accent2"/>
                </a:solidFill>
              </a:rPr>
              <a:t>Soins en centre de jour</a:t>
            </a:r>
          </a:p>
          <a:p>
            <a:pPr>
              <a:defRPr/>
            </a:pPr>
            <a:r>
              <a:rPr lang="fr-BE" sz="1600" dirty="0">
                <a:solidFill>
                  <a:schemeClr val="accent2"/>
                </a:solidFill>
              </a:rPr>
              <a:t>Autres  </a:t>
            </a:r>
          </a:p>
          <a:p>
            <a:pPr>
              <a:defRPr/>
            </a:pPr>
            <a:endParaRPr lang="fr-BE" sz="1842" dirty="0">
              <a:solidFill>
                <a:schemeClr val="accent2"/>
              </a:solidFill>
            </a:endParaRPr>
          </a:p>
        </p:txBody>
      </p:sp>
      <p:sp>
        <p:nvSpPr>
          <p:cNvPr id="65" name="Oval 38">
            <a:extLst>
              <a:ext uri="{FF2B5EF4-FFF2-40B4-BE49-F238E27FC236}">
                <a16:creationId xmlns:a16="http://schemas.microsoft.com/office/drawing/2014/main" id="{B2846A0F-2C8F-4445-8A85-2F6E525DB8D3}"/>
              </a:ext>
            </a:extLst>
          </p:cNvPr>
          <p:cNvSpPr>
            <a:spLocks noChangeArrowheads="1"/>
          </p:cNvSpPr>
          <p:nvPr/>
        </p:nvSpPr>
        <p:spPr bwMode="auto">
          <a:xfrm>
            <a:off x="1555750" y="4664075"/>
            <a:ext cx="127000" cy="125413"/>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66" name="Oval 38">
            <a:extLst>
              <a:ext uri="{FF2B5EF4-FFF2-40B4-BE49-F238E27FC236}">
                <a16:creationId xmlns:a16="http://schemas.microsoft.com/office/drawing/2014/main" id="{A9C9D013-E289-4DE7-B24C-547E6C30D899}"/>
              </a:ext>
            </a:extLst>
          </p:cNvPr>
          <p:cNvSpPr>
            <a:spLocks noChangeArrowheads="1"/>
          </p:cNvSpPr>
          <p:nvPr/>
        </p:nvSpPr>
        <p:spPr bwMode="auto">
          <a:xfrm>
            <a:off x="1554163" y="4878388"/>
            <a:ext cx="125412" cy="125412"/>
          </a:xfrm>
          <a:prstGeom prst="ellipse">
            <a:avLst/>
          </a:prstGeom>
          <a:solidFill>
            <a:srgbClr val="00B0F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67" name="Oval 38">
            <a:extLst>
              <a:ext uri="{FF2B5EF4-FFF2-40B4-BE49-F238E27FC236}">
                <a16:creationId xmlns:a16="http://schemas.microsoft.com/office/drawing/2014/main" id="{C27A38DF-2972-4744-ACA7-DAD08905FC7F}"/>
              </a:ext>
            </a:extLst>
          </p:cNvPr>
          <p:cNvSpPr>
            <a:spLocks noChangeArrowheads="1"/>
          </p:cNvSpPr>
          <p:nvPr/>
        </p:nvSpPr>
        <p:spPr bwMode="auto">
          <a:xfrm>
            <a:off x="1554163" y="5113338"/>
            <a:ext cx="125412" cy="125412"/>
          </a:xfrm>
          <a:prstGeom prst="ellipse">
            <a:avLst/>
          </a:prstGeom>
          <a:solidFill>
            <a:srgbClr val="C000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68" name="Oval 38">
            <a:extLst>
              <a:ext uri="{FF2B5EF4-FFF2-40B4-BE49-F238E27FC236}">
                <a16:creationId xmlns:a16="http://schemas.microsoft.com/office/drawing/2014/main" id="{8FEB227B-6172-4E43-A635-CACB0D69AC03}"/>
              </a:ext>
            </a:extLst>
          </p:cNvPr>
          <p:cNvSpPr>
            <a:spLocks noChangeArrowheads="1"/>
          </p:cNvSpPr>
          <p:nvPr/>
        </p:nvSpPr>
        <p:spPr bwMode="auto">
          <a:xfrm>
            <a:off x="1547813" y="5375275"/>
            <a:ext cx="127000" cy="125413"/>
          </a:xfrm>
          <a:prstGeom prst="ellipse">
            <a:avLst/>
          </a:prstGeom>
          <a:solidFill>
            <a:srgbClr val="FFFF0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69" name="Oval 38">
            <a:extLst>
              <a:ext uri="{FF2B5EF4-FFF2-40B4-BE49-F238E27FC236}">
                <a16:creationId xmlns:a16="http://schemas.microsoft.com/office/drawing/2014/main" id="{18941EE2-F9D4-4F45-AE01-B3D287F3784C}"/>
              </a:ext>
            </a:extLst>
          </p:cNvPr>
          <p:cNvSpPr>
            <a:spLocks noChangeArrowheads="1"/>
          </p:cNvSpPr>
          <p:nvPr/>
        </p:nvSpPr>
        <p:spPr bwMode="auto">
          <a:xfrm>
            <a:off x="1555750" y="5622925"/>
            <a:ext cx="127000" cy="125413"/>
          </a:xfrm>
          <a:prstGeom prst="ellipse">
            <a:avLst/>
          </a:prstGeom>
          <a:solidFill>
            <a:srgbClr val="92D050"/>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70" name="Oval 38">
            <a:extLst>
              <a:ext uri="{FF2B5EF4-FFF2-40B4-BE49-F238E27FC236}">
                <a16:creationId xmlns:a16="http://schemas.microsoft.com/office/drawing/2014/main" id="{E668839C-644B-4D27-BB92-C128A8F07082}"/>
              </a:ext>
            </a:extLst>
          </p:cNvPr>
          <p:cNvSpPr>
            <a:spLocks noChangeArrowheads="1"/>
          </p:cNvSpPr>
          <p:nvPr/>
        </p:nvSpPr>
        <p:spPr bwMode="auto">
          <a:xfrm>
            <a:off x="1550988" y="5862638"/>
            <a:ext cx="127000" cy="125412"/>
          </a:xfrm>
          <a:prstGeom prst="ellipse">
            <a:avLst/>
          </a:prstGeom>
          <a:solidFill>
            <a:schemeClr val="accent1"/>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sp>
        <p:nvSpPr>
          <p:cNvPr id="10" name="Rectangle 9">
            <a:extLst>
              <a:ext uri="{FF2B5EF4-FFF2-40B4-BE49-F238E27FC236}">
                <a16:creationId xmlns:a16="http://schemas.microsoft.com/office/drawing/2014/main" id="{04A2FC3F-D427-436E-B68F-31E033467ECC}"/>
              </a:ext>
            </a:extLst>
          </p:cNvPr>
          <p:cNvSpPr/>
          <p:nvPr/>
        </p:nvSpPr>
        <p:spPr>
          <a:xfrm>
            <a:off x="1370013" y="6488113"/>
            <a:ext cx="2017712"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BE" sz="1842">
              <a:solidFill>
                <a:schemeClr val="accent2"/>
              </a:solidFill>
            </a:endParaRPr>
          </a:p>
        </p:txBody>
      </p:sp>
      <p:sp>
        <p:nvSpPr>
          <p:cNvPr id="11" name="Rectangle à coins arrondis 10">
            <a:extLst>
              <a:ext uri="{FF2B5EF4-FFF2-40B4-BE49-F238E27FC236}">
                <a16:creationId xmlns:a16="http://schemas.microsoft.com/office/drawing/2014/main" id="{94293A6E-805B-4FAA-AE55-FE7426A7B44B}"/>
              </a:ext>
            </a:extLst>
          </p:cNvPr>
          <p:cNvSpPr/>
          <p:nvPr/>
        </p:nvSpPr>
        <p:spPr>
          <a:xfrm>
            <a:off x="8047038" y="800100"/>
            <a:ext cx="2646362" cy="95726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fr-BE" sz="2105" b="1" dirty="0">
                <a:solidFill>
                  <a:schemeClr val="accent2"/>
                </a:solidFill>
              </a:rPr>
              <a:t>Protocole 3</a:t>
            </a:r>
          </a:p>
          <a:p>
            <a:pPr algn="ctr">
              <a:defRPr/>
            </a:pPr>
            <a:r>
              <a:rPr lang="fr-BE" sz="1842" b="1" dirty="0">
                <a:solidFill>
                  <a:schemeClr val="accent2"/>
                </a:solidFill>
              </a:rPr>
              <a:t>premier appel</a:t>
            </a:r>
          </a:p>
        </p:txBody>
      </p:sp>
      <p:sp>
        <p:nvSpPr>
          <p:cNvPr id="77" name="Oval 55">
            <a:extLst>
              <a:ext uri="{FF2B5EF4-FFF2-40B4-BE49-F238E27FC236}">
                <a16:creationId xmlns:a16="http://schemas.microsoft.com/office/drawing/2014/main" id="{32BEDD9A-3A28-4950-95CE-33812CF5732A}"/>
              </a:ext>
            </a:extLst>
          </p:cNvPr>
          <p:cNvSpPr>
            <a:spLocks noChangeArrowheads="1"/>
          </p:cNvSpPr>
          <p:nvPr/>
        </p:nvSpPr>
        <p:spPr bwMode="auto">
          <a:xfrm>
            <a:off x="5232400" y="3022600"/>
            <a:ext cx="127000" cy="125413"/>
          </a:xfrm>
          <a:prstGeom prst="ellipse">
            <a:avLst/>
          </a:prstGeom>
          <a:solidFill>
            <a:srgbClr val="FF99CC"/>
          </a:solidFill>
          <a:ln w="9525" algn="ctr">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fr-BE" altLang="fr-FR" sz="1842">
              <a:solidFill>
                <a:schemeClr val="accent2"/>
              </a:solidFill>
            </a:endParaRPr>
          </a:p>
        </p:txBody>
      </p:sp>
      <p:pic>
        <p:nvPicPr>
          <p:cNvPr id="10314" name="Image 77">
            <a:extLst>
              <a:ext uri="{FF2B5EF4-FFF2-40B4-BE49-F238E27FC236}">
                <a16:creationId xmlns:a16="http://schemas.microsoft.com/office/drawing/2014/main" id="{8778DD78-FDBA-437B-A294-04653C96D5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 y="2287588"/>
            <a:ext cx="1411288"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a:extLst>
              <a:ext uri="{FF2B5EF4-FFF2-40B4-BE49-F238E27FC236}">
                <a16:creationId xmlns:a16="http://schemas.microsoft.com/office/drawing/2014/main" id="{8A5A0041-B939-48E2-B160-ED26547AE949}"/>
              </a:ext>
            </a:extLst>
          </p:cNvPr>
          <p:cNvSpPr/>
          <p:nvPr/>
        </p:nvSpPr>
        <p:spPr>
          <a:xfrm>
            <a:off x="0" y="3441700"/>
            <a:ext cx="10693400" cy="22066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2105" dirty="0">
              <a:solidFill>
                <a:prstClr val="black"/>
              </a:solidFill>
            </a:endParaRPr>
          </a:p>
        </p:txBody>
      </p:sp>
      <p:pic>
        <p:nvPicPr>
          <p:cNvPr id="12291" name="Picture 6">
            <a:extLst>
              <a:ext uri="{FF2B5EF4-FFF2-40B4-BE49-F238E27FC236}">
                <a16:creationId xmlns:a16="http://schemas.microsoft.com/office/drawing/2014/main" id="{D588BA98-CFB8-45C0-AFE3-5103E97AEF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575" y="2560638"/>
            <a:ext cx="248285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AutoShape 58">
            <a:extLst>
              <a:ext uri="{FF2B5EF4-FFF2-40B4-BE49-F238E27FC236}">
                <a16:creationId xmlns:a16="http://schemas.microsoft.com/office/drawing/2014/main" id="{286F9F44-FE5B-475E-B0C1-E4884F890612}"/>
              </a:ext>
            </a:extLst>
          </p:cNvPr>
          <p:cNvSpPr>
            <a:spLocks noChangeArrowheads="1"/>
          </p:cNvSpPr>
          <p:nvPr/>
        </p:nvSpPr>
        <p:spPr bwMode="auto">
          <a:xfrm rot="5400000">
            <a:off x="4668837" y="3803651"/>
            <a:ext cx="822325" cy="660400"/>
          </a:xfrm>
          <a:custGeom>
            <a:avLst/>
            <a:gdLst>
              <a:gd name="T0" fmla="*/ 613 w 21600"/>
              <a:gd name="T1" fmla="*/ 0 h 21600"/>
              <a:gd name="T2" fmla="*/ 0 w 21600"/>
              <a:gd name="T3" fmla="*/ 749 h 21600"/>
              <a:gd name="T4" fmla="*/ 613 w 21600"/>
              <a:gd name="T5" fmla="*/ 1497 h 21600"/>
              <a:gd name="T6" fmla="*/ 817 w 21600"/>
              <a:gd name="T7" fmla="*/ 749 h 21600"/>
              <a:gd name="T8" fmla="*/ 17694720 60000 65536"/>
              <a:gd name="T9" fmla="*/ 11796480 60000 65536"/>
              <a:gd name="T10" fmla="*/ 5898240 60000 65536"/>
              <a:gd name="T11" fmla="*/ 0 60000 65536"/>
              <a:gd name="T12" fmla="*/ 3384 w 21600"/>
              <a:gd name="T13" fmla="*/ 5396 h 21600"/>
              <a:gd name="T14" fmla="*/ 18903 w 21600"/>
              <a:gd name="T15" fmla="*/ 16204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3">
              <a:lumMod val="60000"/>
              <a:lumOff val="40000"/>
            </a:schemeClr>
          </a:solidFill>
          <a:ln>
            <a:noFill/>
          </a:ln>
          <a:effectLst/>
        </p:spPr>
        <p:txBody>
          <a:bodyPr wrap="none" anchor="ctr"/>
          <a:lstStyle/>
          <a:p>
            <a:pPr>
              <a:defRPr/>
            </a:pPr>
            <a:endParaRPr lang="en-US" sz="1842" dirty="0">
              <a:solidFill>
                <a:prstClr val="black"/>
              </a:solidFill>
            </a:endParaRPr>
          </a:p>
        </p:txBody>
      </p:sp>
      <p:sp>
        <p:nvSpPr>
          <p:cNvPr id="14" name="Text Box 63">
            <a:extLst>
              <a:ext uri="{FF2B5EF4-FFF2-40B4-BE49-F238E27FC236}">
                <a16:creationId xmlns:a16="http://schemas.microsoft.com/office/drawing/2014/main" id="{92630D0C-08E1-4155-B5CF-1960CDFF75FE}"/>
              </a:ext>
            </a:extLst>
          </p:cNvPr>
          <p:cNvSpPr txBox="1">
            <a:spLocks noChangeArrowheads="1"/>
          </p:cNvSpPr>
          <p:nvPr/>
        </p:nvSpPr>
        <p:spPr bwMode="auto">
          <a:xfrm>
            <a:off x="3965575" y="3905250"/>
            <a:ext cx="2230438" cy="4699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defRPr/>
            </a:pPr>
            <a:r>
              <a:rPr lang="fr-FR" sz="2456" dirty="0">
                <a:latin typeface="Calibri" panose="020F0502020204030204"/>
              </a:rPr>
              <a:t>Conséquences ?</a:t>
            </a:r>
            <a:endParaRPr lang="fr-FR" sz="2105" dirty="0">
              <a:latin typeface="Calibri" panose="020F0502020204030204"/>
            </a:endParaRPr>
          </a:p>
        </p:txBody>
      </p:sp>
      <p:pic>
        <p:nvPicPr>
          <p:cNvPr id="12294" name="Picture 5">
            <a:extLst>
              <a:ext uri="{FF2B5EF4-FFF2-40B4-BE49-F238E27FC236}">
                <a16:creationId xmlns:a16="http://schemas.microsoft.com/office/drawing/2014/main" id="{51AE454C-1A75-458D-AA7C-1F953381F0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6563" y="4832350"/>
            <a:ext cx="1484312"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5" name="Image 19">
            <a:extLst>
              <a:ext uri="{FF2B5EF4-FFF2-40B4-BE49-F238E27FC236}">
                <a16:creationId xmlns:a16="http://schemas.microsoft.com/office/drawing/2014/main" id="{2978FD2F-8210-4D5B-A4B3-CB40C80351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7439"/>
          <a:stretch>
            <a:fillRect/>
          </a:stretch>
        </p:blipFill>
        <p:spPr bwMode="auto">
          <a:xfrm>
            <a:off x="1647825" y="4703763"/>
            <a:ext cx="1366838"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2" descr="Résultat de recherche d'images pour &quot;aidant informel&quot;">
            <a:extLst>
              <a:ext uri="{FF2B5EF4-FFF2-40B4-BE49-F238E27FC236}">
                <a16:creationId xmlns:a16="http://schemas.microsoft.com/office/drawing/2014/main" id="{02F15716-2030-4CAC-9905-D6809779CC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7938" y="4683125"/>
            <a:ext cx="199707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id="{6ED2F37D-BFA2-45F7-A0F4-C4B99DAB5282}"/>
              </a:ext>
            </a:extLst>
          </p:cNvPr>
          <p:cNvSpPr txBox="1"/>
          <p:nvPr/>
        </p:nvSpPr>
        <p:spPr>
          <a:xfrm>
            <a:off x="2592388" y="2236788"/>
            <a:ext cx="6134100" cy="376237"/>
          </a:xfrm>
          <a:prstGeom prst="rect">
            <a:avLst/>
          </a:prstGeom>
          <a:noFill/>
        </p:spPr>
        <p:txBody>
          <a:bodyPr wrap="none">
            <a:spAutoFit/>
          </a:bodyPr>
          <a:lstStyle/>
          <a:p>
            <a:pPr>
              <a:defRPr/>
            </a:pPr>
            <a:r>
              <a:rPr lang="fr-BE" sz="1842" dirty="0"/>
              <a:t>Des interventions complexes, </a:t>
            </a:r>
            <a:r>
              <a:rPr lang="fr-BE" sz="1842" dirty="0" err="1"/>
              <a:t>bottom</a:t>
            </a:r>
            <a:r>
              <a:rPr lang="fr-BE" sz="1842" dirty="0"/>
              <a:t>-up et hétérogènes</a:t>
            </a:r>
            <a:endParaRPr lang="en-US" sz="1842" dirty="0"/>
          </a:p>
        </p:txBody>
      </p:sp>
      <p:sp>
        <p:nvSpPr>
          <p:cNvPr id="4" name="ZoneTexte 3">
            <a:extLst>
              <a:ext uri="{FF2B5EF4-FFF2-40B4-BE49-F238E27FC236}">
                <a16:creationId xmlns:a16="http://schemas.microsoft.com/office/drawing/2014/main" id="{5A3AC03E-5B53-4625-BEA1-BA6C3D5FA68A}"/>
              </a:ext>
            </a:extLst>
          </p:cNvPr>
          <p:cNvSpPr txBox="1"/>
          <p:nvPr/>
        </p:nvSpPr>
        <p:spPr>
          <a:xfrm>
            <a:off x="3209925" y="3971925"/>
            <a:ext cx="674688" cy="376238"/>
          </a:xfrm>
          <a:prstGeom prst="rect">
            <a:avLst/>
          </a:prstGeom>
          <a:noFill/>
        </p:spPr>
        <p:txBody>
          <a:bodyPr wrap="none">
            <a:spAutoFit/>
          </a:bodyPr>
          <a:lstStyle/>
          <a:p>
            <a:pPr>
              <a:defRPr/>
            </a:pPr>
            <a:r>
              <a:rPr lang="fr-BE" sz="1842" dirty="0"/>
              <a:t>Coût</a:t>
            </a:r>
            <a:endParaRPr lang="en-US" sz="1842" dirty="0"/>
          </a:p>
        </p:txBody>
      </p:sp>
      <p:sp>
        <p:nvSpPr>
          <p:cNvPr id="22" name="ZoneTexte 21">
            <a:extLst>
              <a:ext uri="{FF2B5EF4-FFF2-40B4-BE49-F238E27FC236}">
                <a16:creationId xmlns:a16="http://schemas.microsoft.com/office/drawing/2014/main" id="{31D4F0DE-AAC9-4762-BDF5-6A8A0462E65C}"/>
              </a:ext>
            </a:extLst>
          </p:cNvPr>
          <p:cNvSpPr txBox="1"/>
          <p:nvPr/>
        </p:nvSpPr>
        <p:spPr>
          <a:xfrm>
            <a:off x="6226175" y="3971925"/>
            <a:ext cx="1198563" cy="376238"/>
          </a:xfrm>
          <a:prstGeom prst="rect">
            <a:avLst/>
          </a:prstGeom>
          <a:noFill/>
        </p:spPr>
        <p:txBody>
          <a:bodyPr wrap="none">
            <a:spAutoFit/>
          </a:bodyPr>
          <a:lstStyle/>
          <a:p>
            <a:pPr>
              <a:defRPr/>
            </a:pPr>
            <a:r>
              <a:rPr lang="fr-BE" sz="1842" dirty="0"/>
              <a:t>Efficacité</a:t>
            </a:r>
            <a:endParaRPr lang="en-US" sz="1842" dirty="0"/>
          </a:p>
        </p:txBody>
      </p:sp>
      <p:sp>
        <p:nvSpPr>
          <p:cNvPr id="23" name="ZoneTexte 22">
            <a:extLst>
              <a:ext uri="{FF2B5EF4-FFF2-40B4-BE49-F238E27FC236}">
                <a16:creationId xmlns:a16="http://schemas.microsoft.com/office/drawing/2014/main" id="{1982B506-1C90-45A8-9CFB-A5E38D73203B}"/>
              </a:ext>
            </a:extLst>
          </p:cNvPr>
          <p:cNvSpPr txBox="1"/>
          <p:nvPr/>
        </p:nvSpPr>
        <p:spPr>
          <a:xfrm>
            <a:off x="968375" y="6022975"/>
            <a:ext cx="2789238" cy="700088"/>
          </a:xfrm>
          <a:prstGeom prst="rect">
            <a:avLst/>
          </a:prstGeom>
          <a:noFill/>
        </p:spPr>
        <p:txBody>
          <a:bodyPr wrap="none">
            <a:spAutoFit/>
          </a:bodyPr>
          <a:lstStyle/>
          <a:p>
            <a:pPr algn="ctr">
              <a:defRPr/>
            </a:pPr>
            <a:r>
              <a:rPr lang="fr-BE" sz="1842" dirty="0"/>
              <a:t>La personne âgée </a:t>
            </a:r>
          </a:p>
          <a:p>
            <a:pPr>
              <a:defRPr/>
            </a:pPr>
            <a:r>
              <a:rPr lang="fr-BE" sz="1053" dirty="0"/>
              <a:t>(en fonction de son niveau de dépendance </a:t>
            </a:r>
          </a:p>
          <a:p>
            <a:pPr algn="ctr">
              <a:defRPr/>
            </a:pPr>
            <a:r>
              <a:rPr lang="fr-BE" sz="1053" dirty="0"/>
              <a:t>&amp; sa trajectoire)</a:t>
            </a:r>
            <a:endParaRPr lang="en-US" sz="1053" dirty="0"/>
          </a:p>
        </p:txBody>
      </p:sp>
      <p:sp>
        <p:nvSpPr>
          <p:cNvPr id="24" name="ZoneTexte 23">
            <a:extLst>
              <a:ext uri="{FF2B5EF4-FFF2-40B4-BE49-F238E27FC236}">
                <a16:creationId xmlns:a16="http://schemas.microsoft.com/office/drawing/2014/main" id="{07EFD25E-7077-4819-92E9-3015A7B87875}"/>
              </a:ext>
            </a:extLst>
          </p:cNvPr>
          <p:cNvSpPr txBox="1"/>
          <p:nvPr/>
        </p:nvSpPr>
        <p:spPr>
          <a:xfrm>
            <a:off x="3730625" y="6018213"/>
            <a:ext cx="2400300" cy="536575"/>
          </a:xfrm>
          <a:prstGeom prst="rect">
            <a:avLst/>
          </a:prstGeom>
          <a:noFill/>
        </p:spPr>
        <p:txBody>
          <a:bodyPr wrap="none">
            <a:spAutoFit/>
          </a:bodyPr>
          <a:lstStyle/>
          <a:p>
            <a:pPr algn="ctr">
              <a:defRPr/>
            </a:pPr>
            <a:r>
              <a:rPr lang="fr-BE" sz="1842" dirty="0"/>
              <a:t>Le système de santé </a:t>
            </a:r>
          </a:p>
          <a:p>
            <a:pPr>
              <a:defRPr/>
            </a:pPr>
            <a:endParaRPr lang="en-US" sz="1053" dirty="0"/>
          </a:p>
        </p:txBody>
      </p:sp>
      <p:sp>
        <p:nvSpPr>
          <p:cNvPr id="25" name="ZoneTexte 24">
            <a:extLst>
              <a:ext uri="{FF2B5EF4-FFF2-40B4-BE49-F238E27FC236}">
                <a16:creationId xmlns:a16="http://schemas.microsoft.com/office/drawing/2014/main" id="{04CB6665-C06D-4BCD-B2FE-D859E3F9998B}"/>
              </a:ext>
            </a:extLst>
          </p:cNvPr>
          <p:cNvSpPr txBox="1"/>
          <p:nvPr/>
        </p:nvSpPr>
        <p:spPr>
          <a:xfrm>
            <a:off x="6384925" y="6018213"/>
            <a:ext cx="2000250" cy="536575"/>
          </a:xfrm>
          <a:prstGeom prst="rect">
            <a:avLst/>
          </a:prstGeom>
          <a:noFill/>
        </p:spPr>
        <p:txBody>
          <a:bodyPr wrap="none">
            <a:spAutoFit/>
          </a:bodyPr>
          <a:lstStyle/>
          <a:p>
            <a:pPr algn="ctr">
              <a:defRPr/>
            </a:pPr>
            <a:r>
              <a:rPr lang="fr-BE" sz="1842" dirty="0"/>
              <a:t>L’aidant informel</a:t>
            </a:r>
          </a:p>
          <a:p>
            <a:pPr>
              <a:defRPr/>
            </a:pPr>
            <a:endParaRPr lang="en-US" sz="1053" dirty="0"/>
          </a:p>
        </p:txBody>
      </p:sp>
      <p:pic>
        <p:nvPicPr>
          <p:cNvPr id="12303" name="Picture 2" descr="Résultat de recherche d'images pour &quot;efficacité&quot;">
            <a:extLst>
              <a:ext uri="{FF2B5EF4-FFF2-40B4-BE49-F238E27FC236}">
                <a16:creationId xmlns:a16="http://schemas.microsoft.com/office/drawing/2014/main" id="{47D7C172-5E2D-4C75-876C-474E8753D4E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8238" y="3565525"/>
            <a:ext cx="8413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E6DCC14D-DE44-4AE8-A372-BD54754EF2A2}"/>
              </a:ext>
            </a:extLst>
          </p:cNvPr>
          <p:cNvSpPr/>
          <p:nvPr/>
        </p:nvSpPr>
        <p:spPr>
          <a:xfrm rot="1562478">
            <a:off x="8612188" y="2444750"/>
            <a:ext cx="2058987" cy="80168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rgbClr val="70AD47"/>
                </a:solidFill>
              </a:rPr>
              <a:t>Analyse de l’implémentation</a:t>
            </a:r>
          </a:p>
        </p:txBody>
      </p:sp>
      <p:sp>
        <p:nvSpPr>
          <p:cNvPr id="26" name="Rectangle 25">
            <a:extLst>
              <a:ext uri="{FF2B5EF4-FFF2-40B4-BE49-F238E27FC236}">
                <a16:creationId xmlns:a16="http://schemas.microsoft.com/office/drawing/2014/main" id="{FFCDFF49-EAC5-4AFB-B875-47943AE6EDFE}"/>
              </a:ext>
            </a:extLst>
          </p:cNvPr>
          <p:cNvSpPr/>
          <p:nvPr/>
        </p:nvSpPr>
        <p:spPr>
          <a:xfrm rot="1562478">
            <a:off x="8550275" y="4302125"/>
            <a:ext cx="1778000" cy="80168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rgbClr val="70AD47"/>
                </a:solidFill>
              </a:rPr>
              <a:t>Analyse coûts efficacité</a:t>
            </a:r>
          </a:p>
        </p:txBody>
      </p:sp>
      <p:sp>
        <p:nvSpPr>
          <p:cNvPr id="6" name="ZoneTexte 5">
            <a:extLst>
              <a:ext uri="{FF2B5EF4-FFF2-40B4-BE49-F238E27FC236}">
                <a16:creationId xmlns:a16="http://schemas.microsoft.com/office/drawing/2014/main" id="{742D8E7F-7985-4D36-8A1F-D7AE916E1DB1}"/>
              </a:ext>
            </a:extLst>
          </p:cNvPr>
          <p:cNvSpPr txBox="1"/>
          <p:nvPr/>
        </p:nvSpPr>
        <p:spPr>
          <a:xfrm>
            <a:off x="2466975" y="971550"/>
            <a:ext cx="6259513" cy="708025"/>
          </a:xfrm>
          <a:prstGeom prst="rect">
            <a:avLst/>
          </a:prstGeom>
          <a:noFill/>
        </p:spPr>
        <p:txBody>
          <a:bodyPr>
            <a:spAutoFit/>
          </a:bodyPr>
          <a:lstStyle/>
          <a:p>
            <a:pPr>
              <a:defRPr/>
            </a:pPr>
            <a:r>
              <a:rPr lang="fr-BE" sz="4000" dirty="0">
                <a:solidFill>
                  <a:schemeClr val="accent2"/>
                </a:solidFill>
                <a:latin typeface="+mj-lt"/>
              </a:rPr>
              <a:t>Devis de recherche mixte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1FD731F-C2DE-48C7-87CB-91561BDFE28F}"/>
              </a:ext>
            </a:extLst>
          </p:cNvPr>
          <p:cNvSpPr/>
          <p:nvPr/>
        </p:nvSpPr>
        <p:spPr>
          <a:xfrm>
            <a:off x="1392238" y="3000375"/>
            <a:ext cx="2971800" cy="8524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600" dirty="0">
                <a:solidFill>
                  <a:schemeClr val="tx1"/>
                </a:solidFill>
              </a:rPr>
              <a:t>Etude de cas multiples imbriquées</a:t>
            </a:r>
          </a:p>
          <a:p>
            <a:pPr algn="ctr">
              <a:defRPr/>
            </a:pPr>
            <a:r>
              <a:rPr lang="fr-BE" sz="1600" dirty="0">
                <a:solidFill>
                  <a:schemeClr val="tx1"/>
                </a:solidFill>
              </a:rPr>
              <a:t>Triangulation des perspectives </a:t>
            </a:r>
          </a:p>
        </p:txBody>
      </p:sp>
      <p:sp>
        <p:nvSpPr>
          <p:cNvPr id="13" name="Rectangle 12">
            <a:extLst>
              <a:ext uri="{FF2B5EF4-FFF2-40B4-BE49-F238E27FC236}">
                <a16:creationId xmlns:a16="http://schemas.microsoft.com/office/drawing/2014/main" id="{E2F96536-F53D-4739-A303-430327455DC7}"/>
              </a:ext>
            </a:extLst>
          </p:cNvPr>
          <p:cNvSpPr/>
          <p:nvPr/>
        </p:nvSpPr>
        <p:spPr>
          <a:xfrm>
            <a:off x="1392238" y="2108200"/>
            <a:ext cx="2971800" cy="6080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Partie qualitative</a:t>
            </a:r>
          </a:p>
        </p:txBody>
      </p:sp>
      <p:sp>
        <p:nvSpPr>
          <p:cNvPr id="14" name="Rectangle 13">
            <a:extLst>
              <a:ext uri="{FF2B5EF4-FFF2-40B4-BE49-F238E27FC236}">
                <a16:creationId xmlns:a16="http://schemas.microsoft.com/office/drawing/2014/main" id="{98C5A503-9186-49BF-B568-CCE86411F9CD}"/>
              </a:ext>
            </a:extLst>
          </p:cNvPr>
          <p:cNvSpPr/>
          <p:nvPr/>
        </p:nvSpPr>
        <p:spPr>
          <a:xfrm>
            <a:off x="1392238" y="4221163"/>
            <a:ext cx="2971800" cy="15716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00" dirty="0">
                <a:solidFill>
                  <a:schemeClr val="tx1"/>
                </a:solidFill>
              </a:rPr>
              <a:t>Description des interventions</a:t>
            </a:r>
          </a:p>
          <a:p>
            <a:pPr algn="ctr">
              <a:defRPr/>
            </a:pPr>
            <a:r>
              <a:rPr lang="fr-BE" sz="1800" dirty="0">
                <a:solidFill>
                  <a:schemeClr val="tx1"/>
                </a:solidFill>
              </a:rPr>
              <a:t>Identification des conditions à une implémentation réussie</a:t>
            </a:r>
          </a:p>
        </p:txBody>
      </p:sp>
      <p:cxnSp>
        <p:nvCxnSpPr>
          <p:cNvPr id="15" name="Connecteur droit avec flèche 14">
            <a:extLst>
              <a:ext uri="{FF2B5EF4-FFF2-40B4-BE49-F238E27FC236}">
                <a16:creationId xmlns:a16="http://schemas.microsoft.com/office/drawing/2014/main" id="{AD59EB4B-710E-4AEC-A2A2-5A987D02EA8E}"/>
              </a:ext>
            </a:extLst>
          </p:cNvPr>
          <p:cNvCxnSpPr>
            <a:cxnSpLocks/>
            <a:stCxn id="12" idx="2"/>
            <a:endCxn id="14" idx="0"/>
          </p:cNvCxnSpPr>
          <p:nvPr/>
        </p:nvCxnSpPr>
        <p:spPr>
          <a:xfrm flipH="1">
            <a:off x="2878138" y="3852863"/>
            <a:ext cx="0" cy="3683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904ACB3-63BA-4D2D-A888-23ED4F6CF7B3}"/>
              </a:ext>
            </a:extLst>
          </p:cNvPr>
          <p:cNvSpPr/>
          <p:nvPr/>
        </p:nvSpPr>
        <p:spPr>
          <a:xfrm>
            <a:off x="6219825" y="2114550"/>
            <a:ext cx="2971800" cy="6080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Partie quantitative</a:t>
            </a:r>
          </a:p>
        </p:txBody>
      </p:sp>
      <p:sp>
        <p:nvSpPr>
          <p:cNvPr id="17" name="Rectangle 16">
            <a:extLst>
              <a:ext uri="{FF2B5EF4-FFF2-40B4-BE49-F238E27FC236}">
                <a16:creationId xmlns:a16="http://schemas.microsoft.com/office/drawing/2014/main" id="{4B5B6D61-2994-45C1-9526-FBC78C2B1466}"/>
              </a:ext>
            </a:extLst>
          </p:cNvPr>
          <p:cNvSpPr/>
          <p:nvPr/>
        </p:nvSpPr>
        <p:spPr>
          <a:xfrm>
            <a:off x="6229350" y="2905125"/>
            <a:ext cx="2971800" cy="8747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BE" sz="1842" dirty="0">
                <a:solidFill>
                  <a:schemeClr val="tx1"/>
                </a:solidFill>
              </a:rPr>
              <a:t>Etude observationnelle </a:t>
            </a:r>
          </a:p>
          <a:p>
            <a:pPr algn="ctr">
              <a:defRPr/>
            </a:pPr>
            <a:r>
              <a:rPr lang="fr-BE" sz="1842" dirty="0">
                <a:solidFill>
                  <a:schemeClr val="tx1"/>
                </a:solidFill>
              </a:rPr>
              <a:t>(données de routine </a:t>
            </a:r>
          </a:p>
          <a:p>
            <a:pPr algn="ctr">
              <a:defRPr/>
            </a:pPr>
            <a:r>
              <a:rPr lang="fr-BE" sz="1842" dirty="0">
                <a:solidFill>
                  <a:schemeClr val="tx1"/>
                </a:solidFill>
              </a:rPr>
              <a:t>+ données prospectives) </a:t>
            </a:r>
          </a:p>
        </p:txBody>
      </p:sp>
      <p:sp>
        <p:nvSpPr>
          <p:cNvPr id="18" name="Rectangle 17">
            <a:extLst>
              <a:ext uri="{FF2B5EF4-FFF2-40B4-BE49-F238E27FC236}">
                <a16:creationId xmlns:a16="http://schemas.microsoft.com/office/drawing/2014/main" id="{899A5AB1-A0D2-4E06-BF53-637D8FD7D8CA}"/>
              </a:ext>
            </a:extLst>
          </p:cNvPr>
          <p:cNvSpPr/>
          <p:nvPr/>
        </p:nvSpPr>
        <p:spPr>
          <a:xfrm>
            <a:off x="6229350" y="4221163"/>
            <a:ext cx="2971800" cy="15716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50631" indent="-250631" algn="just">
              <a:buFont typeface="Arial" panose="020B0604020202020204" pitchFamily="34" charset="0"/>
              <a:buChar char="•"/>
              <a:defRPr/>
            </a:pPr>
            <a:r>
              <a:rPr lang="fr-BE" sz="1842" dirty="0">
                <a:solidFill>
                  <a:schemeClr val="tx1"/>
                </a:solidFill>
              </a:rPr>
              <a:t>Typologie de la population</a:t>
            </a:r>
          </a:p>
          <a:p>
            <a:pPr marL="250631" indent="-250631" algn="just">
              <a:buFont typeface="Arial" panose="020B0604020202020204" pitchFamily="34" charset="0"/>
              <a:buChar char="•"/>
              <a:defRPr/>
            </a:pPr>
            <a:r>
              <a:rPr lang="fr-BE" sz="1842" dirty="0">
                <a:solidFill>
                  <a:schemeClr val="tx1"/>
                </a:solidFill>
              </a:rPr>
              <a:t>Evaluation de l’efficacité et des coûts</a:t>
            </a:r>
          </a:p>
        </p:txBody>
      </p:sp>
      <p:cxnSp>
        <p:nvCxnSpPr>
          <p:cNvPr id="19" name="Connecteur droit avec flèche 18">
            <a:extLst>
              <a:ext uri="{FF2B5EF4-FFF2-40B4-BE49-F238E27FC236}">
                <a16:creationId xmlns:a16="http://schemas.microsoft.com/office/drawing/2014/main" id="{0FFF74A2-2B1C-4803-B233-71C9CFD77DCB}"/>
              </a:ext>
            </a:extLst>
          </p:cNvPr>
          <p:cNvCxnSpPr>
            <a:cxnSpLocks/>
            <a:stCxn id="17" idx="2"/>
            <a:endCxn id="18" idx="0"/>
          </p:cNvCxnSpPr>
          <p:nvPr/>
        </p:nvCxnSpPr>
        <p:spPr>
          <a:xfrm>
            <a:off x="7715250" y="3779838"/>
            <a:ext cx="0" cy="4413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87CADD9B-C614-4745-B313-A38B6A7D077C}"/>
              </a:ext>
            </a:extLst>
          </p:cNvPr>
          <p:cNvCxnSpPr>
            <a:cxnSpLocks/>
            <a:stCxn id="14" idx="2"/>
            <a:endCxn id="22" idx="0"/>
          </p:cNvCxnSpPr>
          <p:nvPr/>
        </p:nvCxnSpPr>
        <p:spPr>
          <a:xfrm>
            <a:off x="2878138" y="5792788"/>
            <a:ext cx="2471737" cy="10556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FFEEAB81-3DDD-4BF3-8CFD-D669B2AD6E45}"/>
              </a:ext>
            </a:extLst>
          </p:cNvPr>
          <p:cNvCxnSpPr>
            <a:cxnSpLocks/>
            <a:stCxn id="18" idx="2"/>
            <a:endCxn id="22" idx="0"/>
          </p:cNvCxnSpPr>
          <p:nvPr/>
        </p:nvCxnSpPr>
        <p:spPr>
          <a:xfrm flipH="1">
            <a:off x="5349875" y="5792788"/>
            <a:ext cx="2365375" cy="10556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E3512DF3-BB30-4E85-9EB1-3562571874D8}"/>
              </a:ext>
            </a:extLst>
          </p:cNvPr>
          <p:cNvSpPr txBox="1"/>
          <p:nvPr/>
        </p:nvSpPr>
        <p:spPr>
          <a:xfrm>
            <a:off x="4262438" y="6848475"/>
            <a:ext cx="2174875" cy="415925"/>
          </a:xfrm>
          <a:prstGeom prst="rect">
            <a:avLst/>
          </a:prstGeom>
          <a:solidFill>
            <a:schemeClr val="accent5">
              <a:lumMod val="60000"/>
              <a:lumOff val="40000"/>
            </a:schemeClr>
          </a:solidFill>
        </p:spPr>
        <p:txBody>
          <a:bodyPr>
            <a:spAutoFit/>
          </a:bodyPr>
          <a:lstStyle/>
          <a:p>
            <a:pPr algn="ctr">
              <a:defRPr/>
            </a:pPr>
            <a:r>
              <a:rPr lang="fr-BE" sz="2105" b="1" dirty="0"/>
              <a:t>Résultats</a:t>
            </a:r>
          </a:p>
        </p:txBody>
      </p:sp>
      <p:sp>
        <p:nvSpPr>
          <p:cNvPr id="4" name="ZoneTexte 3">
            <a:extLst>
              <a:ext uri="{FF2B5EF4-FFF2-40B4-BE49-F238E27FC236}">
                <a16:creationId xmlns:a16="http://schemas.microsoft.com/office/drawing/2014/main" id="{4D81D2E9-BAFC-4D48-90C8-847256021D6D}"/>
              </a:ext>
            </a:extLst>
          </p:cNvPr>
          <p:cNvSpPr txBox="1"/>
          <p:nvPr/>
        </p:nvSpPr>
        <p:spPr>
          <a:xfrm>
            <a:off x="2878138" y="971550"/>
            <a:ext cx="5132387" cy="708025"/>
          </a:xfrm>
          <a:prstGeom prst="rect">
            <a:avLst/>
          </a:prstGeom>
          <a:noFill/>
        </p:spPr>
        <p:txBody>
          <a:bodyPr>
            <a:spAutoFit/>
          </a:bodyPr>
          <a:lstStyle/>
          <a:p>
            <a:pPr>
              <a:defRPr/>
            </a:pPr>
            <a:r>
              <a:rPr lang="fr-BE" sz="4000" dirty="0">
                <a:solidFill>
                  <a:schemeClr val="accent2"/>
                </a:solidFill>
                <a:latin typeface="+mj-lt"/>
              </a:rPr>
              <a:t>Protocole de l’étude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ＭＳ Ｐゴシック"/>
        <a:cs typeface="Arial"/>
      </a:majorFont>
      <a:minorFont>
        <a:latin typeface="Arial"/>
        <a:ea typeface="ＭＳ Ｐゴシック"/>
        <a:cs typeface="Arial"/>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fr-FR" sz="2100" b="0" i="0" u="none" strike="noStrike" cap="none" normalizeH="0" baseline="0">
            <a:ln>
              <a:noFill/>
            </a:ln>
            <a:solidFill>
              <a:schemeClr val="tx1"/>
            </a:solidFill>
            <a:effectLst/>
            <a:latin typeface="Trebuchet MS"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fr-FR" sz="2100" b="0" i="0" u="none" strike="noStrike" cap="none" normalizeH="0" baseline="0">
            <a:ln>
              <a:noFill/>
            </a:ln>
            <a:solidFill>
              <a:schemeClr val="tx1"/>
            </a:solidFill>
            <a:effectLst/>
            <a:latin typeface="Trebuchet MS" charset="0"/>
            <a:ea typeface="ＭＳ Ｐゴシック"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1344</TotalTime>
  <Words>3283</Words>
  <Application>Microsoft Office PowerPoint</Application>
  <PresentationFormat>Personnalisé</PresentationFormat>
  <Paragraphs>481</Paragraphs>
  <Slides>30</Slides>
  <Notes>19</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30</vt:i4>
      </vt:variant>
    </vt:vector>
  </HeadingPairs>
  <TitlesOfParts>
    <vt:vector size="38" baseType="lpstr">
      <vt:lpstr>MS PGothic</vt:lpstr>
      <vt:lpstr>MS PGothic</vt:lpstr>
      <vt:lpstr>Arial</vt:lpstr>
      <vt:lpstr>Arial Unicode MS</vt:lpstr>
      <vt:lpstr>Calibri</vt:lpstr>
      <vt:lpstr>Trebuchet MS</vt:lpstr>
      <vt:lpstr>Wingdings</vt:lpstr>
      <vt:lpstr>Modèle par défaut</vt:lpstr>
      <vt:lpstr>Présentation PowerPoint</vt:lpstr>
      <vt:lpstr>Co-auteurs</vt:lpstr>
      <vt:lpstr>La France par rapport à la Belgique</vt:lpstr>
      <vt:lpstr>Le système de santé belge</vt:lpstr>
      <vt:lpstr>La population âgée est particulièrement vulnérable à cette fragmentation</vt:lpstr>
      <vt:lpstr>Présentation PowerPoint</vt:lpstr>
      <vt:lpstr>Présentation PowerPoint</vt:lpstr>
      <vt:lpstr>Présentation PowerPoint</vt:lpstr>
      <vt:lpstr>Présentation PowerPoint</vt:lpstr>
      <vt:lpstr>Présentation PowerPoint</vt:lpstr>
      <vt:lpstr>Présentation des résultats en fonction - du profil de dépendance - de l’intervention la plus appropriée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Annexe : pour éclairer les malentendus au niveau de la gestion de cas par un professionnel</vt:lpstr>
      <vt:lpstr>Case management</vt:lpstr>
      <vt:lpstr>La gestion de cas</vt:lpstr>
      <vt:lpstr>Présentation PowerPoint</vt:lpstr>
      <vt:lpstr>Présentation PowerPoint</vt:lpstr>
      <vt:lpstr>Le trio d’intervenants dans deux projets</vt:lpstr>
      <vt:lpstr>Le trio d’intervenants dans deux projets</vt:lpstr>
      <vt:lpstr>Le refus de soins</vt:lpstr>
      <vt:lpstr>Attitude du gestionnaire de cas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Thérèse Van Durme</dc:creator>
  <cp:lastModifiedBy>Thérèse Van Durme</cp:lastModifiedBy>
  <cp:revision>33</cp:revision>
  <dcterms:created xsi:type="dcterms:W3CDTF">2009-10-01T18:20:50Z</dcterms:created>
  <dcterms:modified xsi:type="dcterms:W3CDTF">2017-11-09T13:08:52Z</dcterms:modified>
</cp:coreProperties>
</file>