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sldIdLst>
    <p:sldId id="257" r:id="rId5"/>
    <p:sldId id="260" r:id="rId6"/>
    <p:sldId id="320" r:id="rId7"/>
    <p:sldId id="262" r:id="rId8"/>
    <p:sldId id="263" r:id="rId9"/>
    <p:sldId id="266" r:id="rId10"/>
    <p:sldId id="267" r:id="rId11"/>
    <p:sldId id="316" r:id="rId12"/>
    <p:sldId id="318" r:id="rId13"/>
    <p:sldId id="317" r:id="rId14"/>
    <p:sldId id="319" r:id="rId15"/>
    <p:sldId id="323" r:id="rId16"/>
    <p:sldId id="321" r:id="rId17"/>
    <p:sldId id="261" r:id="rId18"/>
    <p:sldId id="264" r:id="rId19"/>
    <p:sldId id="312" r:id="rId20"/>
    <p:sldId id="313" r:id="rId21"/>
    <p:sldId id="314" r:id="rId22"/>
    <p:sldId id="315" r:id="rId23"/>
    <p:sldId id="265" r:id="rId24"/>
    <p:sldId id="324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457E8D"/>
    <a:srgbClr val="80ADB3"/>
    <a:srgbClr val="69BFDF"/>
    <a:srgbClr val="718F9A"/>
    <a:srgbClr val="FFFFFF"/>
    <a:srgbClr val="008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10" d="100"/>
          <a:sy n="110" d="100"/>
        </p:scale>
        <p:origin x="334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32961-56E3-453D-9D5F-ACBA4B812B9A}" type="datetimeFigureOut">
              <a:rPr lang="en-GB" smtClean="0"/>
              <a:t>25/06/2022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B4996-EC28-4341-9438-1E4FDB508E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41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6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96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72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13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2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468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904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692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416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110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96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91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612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565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76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57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677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11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218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88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B4996-EC28-4341-9438-1E4FDB508E0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52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07B3B-30B6-4EE8-A917-C58CE0F3D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48F713-2A61-4E46-8A9C-B7B16A411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5EA341-FDF1-4DF2-9FDA-670B76BF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13CFCE-965E-4507-B41D-27EA8AE6EB26}" type="datetime1">
              <a:rPr lang="es-ES" smtClean="0"/>
              <a:t>25/06/2022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D07FE3-1EC0-4DA2-9C98-0D0538F9E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312E7-B6A8-4CF1-BCBC-019A1B45C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354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4A897-546C-47A8-9909-AAE05089E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7C0D9A-C7D9-4D07-8939-1EDB06D7F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87210E-E01C-46FD-AF84-D489194F8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E76EE7-007D-4AD4-B8A7-5AD873019D00}" type="datetime1">
              <a:rPr lang="es-ES" smtClean="0"/>
              <a:t>25/06/2022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806048-C232-4AD3-9E4D-CAE8720F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B65731-3F30-42BF-9FEF-56F04996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63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AD62A-92C1-469E-9BF2-D1D22CE30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EFBBAC-8DB9-4F6E-A15E-8A1335C7B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4EA3D4-D710-4B2E-8502-472455D7B2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E512C1-B40D-4DFA-B846-AE70494384F9}" type="datetime1">
              <a:rPr lang="es-ES" smtClean="0"/>
              <a:t>25/06/2022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E79AD1-90A3-48EF-8B58-4EB23FB3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FF0441-701A-4232-9898-19656484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204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fld id="{7D8D6712-178E-4327-BF4B-3C7A1D344E7B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10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B03D4-4EC4-432C-9692-E75C002C7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50F2F6-6F74-4FEB-87E0-D9160A6ED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DA62B1-4AC6-4586-B56A-89BDB719C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E7C241-A6A4-45E1-A830-0F0E8263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8AADE4-3447-451D-B51B-0FF41CE90F20}" type="datetime1">
              <a:rPr lang="es-ES" smtClean="0"/>
              <a:t>25/06/2022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94D62A-8100-4E2B-BCAA-1C2F58D5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8897F1-55EE-4D03-8C2A-ED9A78A6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245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63CB7-FE7E-41AE-9227-24A1DBF04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BE6428-1B65-4891-AD22-3FCE48DF5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DAF27A-5026-412E-9FDB-6D60EE0BF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A7168B-DDB5-4F7C-877B-31EDFB4194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4A3C96-6506-4D9A-B412-A61E4B64CB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0C04C16-3673-47DC-BFE2-AE37E9970F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F23E74-42BB-4E99-8CE6-5AF330FD33A9}" type="datetime1">
              <a:rPr lang="es-ES" smtClean="0"/>
              <a:t>25/06/2022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2691E7D-4A59-4F2D-9C3C-11404D75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BEA850-5182-4E83-8E39-6F86F9CE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49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867968-A9FA-4DA6-94EE-37196D5E9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9E8CE3-42F8-4A17-A673-F78C694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0F283D-0595-445F-8E49-91A8B4775012}" type="datetime1">
              <a:rPr lang="es-ES" smtClean="0"/>
              <a:t>25/06/2022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68ABEB-A462-4766-A138-08B74872B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533396-3BE0-4984-84E6-AB3BEF08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6113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1E2EB3-610F-40A7-AE49-0F74EECD15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447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1D2C9319-09DD-43E7-A67A-5AE271968E30}" type="datetime1">
              <a:rPr lang="es-ES" smtClean="0"/>
              <a:t>25/06/2022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8917E1-4E39-423C-A9AE-847E586E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BC98A4-1261-47C0-AD7F-40B9D73E0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353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fld id="{7D8D6712-178E-4327-BF4B-3C7A1D344E7B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124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23B38-8097-4F72-A9C7-683AD29AF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AD14C-B9D7-4C42-8D36-5C350B6A8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0CABB6-868B-4E45-8796-9AA9A485B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D18676-10AB-439D-A301-77B32180BC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C449AA-C581-44D9-89B0-53FF9068F1F9}" type="datetime1">
              <a:rPr lang="es-ES" smtClean="0"/>
              <a:t>25/06/2022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0AB3D2-FDB4-4D1A-806B-D7EED9126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0238A8-176E-4DAB-B4A7-AE101587B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526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D0F0E-22F8-4FDD-AFDF-779E88169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08AC56-FF3F-4994-90EF-9B5424F592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CC7B7-6887-4129-8F41-EA7C2B4AF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0CD9A0-8019-4A92-B756-C1A3A33ED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4684E-4722-47C2-A582-E1ABD5622ECC}" type="datetime1">
              <a:rPr lang="es-ES" smtClean="0"/>
              <a:t>25/06/2022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FA9FFE-143C-4DEC-8997-91B22503C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E134AB-3A19-47C6-9B90-76CA1FDF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96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810AA-5478-4D1A-9CB8-17D58D14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2C957D-86AD-4C97-9A13-A2ECEB38E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01892C-FDE2-46A7-B2E5-7F83A544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560051-BC5C-41BF-A3F2-55FA46D8920A}" type="datetime1">
              <a:rPr lang="es-ES" smtClean="0"/>
              <a:t>25/06/2022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56185F-ED5D-496D-B081-4FF1AA72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DDE020-D000-443F-B5C9-AE90011D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77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2A9D8A-F344-44D7-BB03-415C42BE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A66D6F-ADCB-427D-9788-5148C11EC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6DC9E2-DBC5-4A79-8E3E-FBBF2807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8C2796-C047-4923-904A-13C025DF6C88}" type="datetime1">
              <a:rPr lang="es-ES" smtClean="0"/>
              <a:t>25/06/2022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254304-5A1D-4F04-9E28-A7D61C3AC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3D8D37-509D-4713-8BC4-8BBED3497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8D6712-178E-4327-BF4B-3C7A1D344E7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57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95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2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90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50.png"/><Relationship Id="rId9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1.png"/><Relationship Id="rId4" Type="http://schemas.openxmlformats.org/officeDocument/2006/relationships/image" Target="../media/image3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2D4A887-9EDE-41F2-AD1F-51B4DA4D16B6}"/>
              </a:ext>
            </a:extLst>
          </p:cNvPr>
          <p:cNvSpPr/>
          <p:nvPr/>
        </p:nvSpPr>
        <p:spPr>
          <a:xfrm>
            <a:off x="1216241" y="3077151"/>
            <a:ext cx="10164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s-ES" sz="3600" dirty="0"/>
            </a:br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73D0B5-9B80-4C9A-A157-FCF68589C549}"/>
              </a:ext>
            </a:extLst>
          </p:cNvPr>
          <p:cNvSpPr txBox="1"/>
          <p:nvPr/>
        </p:nvSpPr>
        <p:spPr>
          <a:xfrm>
            <a:off x="6424245" y="4679576"/>
            <a:ext cx="4660849" cy="584775"/>
          </a:xfrm>
          <a:prstGeom prst="rect">
            <a:avLst/>
          </a:prstGeom>
          <a:solidFill>
            <a:srgbClr val="0080C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A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Two-Phase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/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Two-Layer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Model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for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Fast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and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Heavily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Loaded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Transient</a:t>
            </a:r>
            <a:r>
              <a:rPr lang="es-ES" sz="1600" b="1" dirty="0">
                <a:solidFill>
                  <a:schemeClr val="bg1"/>
                </a:solidFill>
                <a:latin typeface="Montserrat" panose="02000505000000020004" pitchFamily="2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latin typeface="Montserrat" panose="02000505000000020004" pitchFamily="2" charset="0"/>
              </a:rPr>
              <a:t>Flows</a:t>
            </a:r>
            <a:endParaRPr lang="es-ES" sz="1600" b="1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D48025-F41D-4E07-A7A3-7C62734A2B96}"/>
              </a:ext>
            </a:extLst>
          </p:cNvPr>
          <p:cNvSpPr txBox="1"/>
          <p:nvPr/>
        </p:nvSpPr>
        <p:spPr>
          <a:xfrm>
            <a:off x="6718344" y="5351929"/>
            <a:ext cx="36679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500" dirty="0">
                <a:solidFill>
                  <a:srgbClr val="718F9A"/>
                </a:solidFill>
                <a:latin typeface="Montserrat" panose="02000505000000020004" pitchFamily="2" charset="0"/>
              </a:rPr>
              <a:t>Robin Meurice</a:t>
            </a:r>
          </a:p>
          <a:p>
            <a:pPr algn="ctr"/>
            <a:r>
              <a:rPr lang="es-ES" sz="2500" dirty="0">
                <a:solidFill>
                  <a:srgbClr val="718F9A"/>
                </a:solidFill>
                <a:latin typeface="Montserrat" panose="02000505000000020004" pitchFamily="2" charset="0"/>
              </a:rPr>
              <a:t>Sandra Soares-Frazão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E6B90-5300-473F-9E1D-3628B0098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645" y="6160702"/>
            <a:ext cx="926985" cy="587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F7A461-F45E-4600-A60E-B55426A9DD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5" y="5203849"/>
            <a:ext cx="3484339" cy="8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2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9211851E-8D38-4AD1-930D-B5369E4F2E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0"/>
          <a:stretch/>
        </p:blipFill>
        <p:spPr>
          <a:xfrm>
            <a:off x="5844283" y="1841557"/>
            <a:ext cx="5643186" cy="36538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A22388-1479-42E2-B4EB-9ACBECF739BD}"/>
              </a:ext>
            </a:extLst>
          </p:cNvPr>
          <p:cNvSpPr txBox="1"/>
          <p:nvPr/>
        </p:nvSpPr>
        <p:spPr>
          <a:xfrm>
            <a:off x="7022543" y="5585121"/>
            <a:ext cx="4481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latin typeface="+mj-lt"/>
              </a:rPr>
              <a:t>Reservoir of </a:t>
            </a:r>
            <a:r>
              <a:rPr lang="fr-FR" sz="1600" dirty="0" err="1">
                <a:latin typeface="+mj-lt"/>
              </a:rPr>
              <a:t>Turtmann</a:t>
            </a:r>
            <a:r>
              <a:rPr lang="fr-FR" sz="1600" dirty="0">
                <a:latin typeface="+mj-lt"/>
              </a:rPr>
              <a:t>, </a:t>
            </a:r>
            <a:r>
              <a:rPr lang="fr-FR" sz="1600" dirty="0" err="1">
                <a:latin typeface="+mj-lt"/>
              </a:rPr>
              <a:t>Switzerland</a:t>
            </a:r>
            <a:endParaRPr lang="en-GB" sz="1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57074-7589-4709-82F3-9CB327C2B3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61" y="1520500"/>
            <a:ext cx="4552145" cy="4491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B39A56-3227-4B3B-A4AE-2A38F115FE66}"/>
              </a:ext>
            </a:extLst>
          </p:cNvPr>
          <p:cNvSpPr txBox="1"/>
          <p:nvPr/>
        </p:nvSpPr>
        <p:spPr>
          <a:xfrm>
            <a:off x="785061" y="6045596"/>
            <a:ext cx="4552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Reservoir of </a:t>
            </a:r>
            <a:r>
              <a:rPr lang="fr-FR" sz="1600" dirty="0" err="1">
                <a:latin typeface="+mj-lt"/>
              </a:rPr>
              <a:t>Wushe</a:t>
            </a:r>
            <a:r>
              <a:rPr lang="fr-FR" sz="1600" dirty="0">
                <a:latin typeface="+mj-lt"/>
              </a:rPr>
              <a:t>, Taiwan</a:t>
            </a:r>
            <a:endParaRPr lang="en-GB" sz="16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315701-85D8-40D3-9548-DF7E97C31E72}"/>
              </a:ext>
            </a:extLst>
          </p:cNvPr>
          <p:cNvSpPr/>
          <p:nvPr/>
        </p:nvSpPr>
        <p:spPr>
          <a:xfrm>
            <a:off x="8457026" y="5903017"/>
            <a:ext cx="3046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dirty="0" err="1">
                <a:latin typeface="+mj-lt"/>
              </a:rPr>
              <a:t>Schleiss</a:t>
            </a:r>
            <a:r>
              <a:rPr lang="fr-FR" sz="1600" dirty="0">
                <a:latin typeface="+mj-lt"/>
              </a:rPr>
              <a:t> </a:t>
            </a:r>
            <a:r>
              <a:rPr lang="fr-FR" sz="1600" i="1" dirty="0">
                <a:latin typeface="+mj-lt"/>
              </a:rPr>
              <a:t>et al.</a:t>
            </a:r>
            <a:r>
              <a:rPr lang="fr-FR" sz="1600" dirty="0">
                <a:latin typeface="+mj-lt"/>
              </a:rPr>
              <a:t> (2016) </a:t>
            </a:r>
            <a:endParaRPr lang="en-GB" sz="1600" dirty="0">
              <a:latin typeface="+mj-lt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7B5CAE-98E3-48C3-AD6B-58590105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895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AB7753-5ED0-402C-9310-5CD19D85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3</a:t>
            </a:fld>
            <a:endParaRPr lang="es-ES" dirty="0"/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946286CD-C26D-4637-B1E1-18D40CE0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25" y="1590350"/>
            <a:ext cx="3128623" cy="41714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E6701C-0EA7-41C2-B6F7-9765C9308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53" y="1590350"/>
            <a:ext cx="2025385" cy="4171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24A046-6CBD-4415-88DD-D08D85177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36" y="1604211"/>
            <a:ext cx="4171498" cy="41714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0B70B-75D6-4DB8-BB3C-16703DC78487}"/>
              </a:ext>
            </a:extLst>
          </p:cNvPr>
          <p:cNvSpPr txBox="1"/>
          <p:nvPr/>
        </p:nvSpPr>
        <p:spPr>
          <a:xfrm>
            <a:off x="489741" y="5922469"/>
            <a:ext cx="4210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latin typeface="+mj-lt"/>
              </a:rPr>
              <a:t>Fishing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Federation</a:t>
            </a:r>
            <a:r>
              <a:rPr lang="fr-FR" sz="1600" dirty="0">
                <a:latin typeface="+mj-lt"/>
              </a:rPr>
              <a:t> of the Hautes-Alpes, 2022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874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ACB21D61-2492-4160-AFC2-D08406B0B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53" y="4410004"/>
            <a:ext cx="1995916" cy="121461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663557E-2CB5-4B9E-BF93-3B574B834DB5}"/>
              </a:ext>
            </a:extLst>
          </p:cNvPr>
          <p:cNvGrpSpPr/>
          <p:nvPr/>
        </p:nvGrpSpPr>
        <p:grpSpPr>
          <a:xfrm>
            <a:off x="301447" y="2161206"/>
            <a:ext cx="1907177" cy="1583961"/>
            <a:chOff x="474175" y="2813989"/>
            <a:chExt cx="2316010" cy="18379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BC1960-AF67-453D-B990-FBF68EF2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175" y="2813989"/>
              <a:ext cx="2316010" cy="140940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E0A75F-5A87-4FAC-BEEC-526B91A9E412}"/>
                </a:ext>
              </a:extLst>
            </p:cNvPr>
            <p:cNvSpPr txBox="1"/>
            <p:nvPr/>
          </p:nvSpPr>
          <p:spPr>
            <a:xfrm>
              <a:off x="843365" y="4259127"/>
              <a:ext cx="1577628" cy="39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latin typeface="+mj-lt"/>
                </a:rPr>
                <a:t>Real situation</a:t>
              </a:r>
              <a:endParaRPr lang="en-GB" sz="1600" dirty="0">
                <a:latin typeface="+mj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6BC965-041D-4299-A783-CA7A2AF15A93}"/>
              </a:ext>
            </a:extLst>
          </p:cNvPr>
          <p:cNvGrpSpPr/>
          <p:nvPr/>
        </p:nvGrpSpPr>
        <p:grpSpPr>
          <a:xfrm>
            <a:off x="3291177" y="2161205"/>
            <a:ext cx="1907177" cy="1527744"/>
            <a:chOff x="3330205" y="1211872"/>
            <a:chExt cx="2316010" cy="17727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4D7D17B-E377-4795-B5DD-5D42D8947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0205" y="1211872"/>
              <a:ext cx="2316010" cy="140940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18A3DB-33E3-42E1-8185-A366344AA9C0}"/>
                </a:ext>
              </a:extLst>
            </p:cNvPr>
            <p:cNvSpPr txBox="1"/>
            <p:nvPr/>
          </p:nvSpPr>
          <p:spPr>
            <a:xfrm>
              <a:off x="3966316" y="2591778"/>
              <a:ext cx="1043785" cy="392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latin typeface="+mj-lt"/>
                </a:rPr>
                <a:t>Bedload</a:t>
              </a:r>
              <a:endParaRPr lang="en-GB" sz="1600" dirty="0">
                <a:latin typeface="+mj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5A788E4-67AF-4BE1-BB20-FD9F4405A30F}"/>
              </a:ext>
            </a:extLst>
          </p:cNvPr>
          <p:cNvGrpSpPr/>
          <p:nvPr/>
        </p:nvGrpSpPr>
        <p:grpSpPr>
          <a:xfrm>
            <a:off x="3344773" y="4440674"/>
            <a:ext cx="1907177" cy="1593394"/>
            <a:chOff x="6340329" y="1211871"/>
            <a:chExt cx="2316010" cy="184893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2486B81-2AA2-4A36-9DD4-4E0E321B0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0329" y="1211871"/>
              <a:ext cx="2316010" cy="14094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EE2DCA-9A4A-4021-BBDB-BC716A0450B4}"/>
                </a:ext>
              </a:extLst>
            </p:cNvPr>
            <p:cNvSpPr txBox="1"/>
            <p:nvPr/>
          </p:nvSpPr>
          <p:spPr>
            <a:xfrm>
              <a:off x="6779451" y="2667954"/>
              <a:ext cx="1303699" cy="392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latin typeface="+mj-lt"/>
                </a:rPr>
                <a:t>Two-Phase</a:t>
              </a:r>
              <a:endParaRPr lang="en-GB" sz="1600" dirty="0">
                <a:latin typeface="+mj-lt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7E44B-E79C-412A-8FFF-2A34A5F69F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53" y="2166098"/>
            <a:ext cx="1907177" cy="11606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03644E-8476-4430-A1F6-337074E72B3C}"/>
              </a:ext>
            </a:extLst>
          </p:cNvPr>
          <p:cNvSpPr txBox="1"/>
          <p:nvPr/>
        </p:nvSpPr>
        <p:spPr>
          <a:xfrm>
            <a:off x="6642282" y="3350395"/>
            <a:ext cx="2217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>
                <a:latin typeface="+mj-lt"/>
              </a:rPr>
              <a:t>Homogeneous</a:t>
            </a:r>
            <a:r>
              <a:rPr lang="fr-FR" sz="1600" dirty="0">
                <a:latin typeface="+mj-lt"/>
              </a:rPr>
              <a:t> Mixture</a:t>
            </a:r>
            <a:endParaRPr lang="en-GB" sz="1600" dirty="0"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1FE7DD-41CC-4BE6-9216-FE9388AED48F}"/>
              </a:ext>
            </a:extLst>
          </p:cNvPr>
          <p:cNvGrpSpPr/>
          <p:nvPr/>
        </p:nvGrpSpPr>
        <p:grpSpPr>
          <a:xfrm>
            <a:off x="9698796" y="4410005"/>
            <a:ext cx="2154857" cy="1556566"/>
            <a:chOff x="9088206" y="2827791"/>
            <a:chExt cx="2616784" cy="180619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2C8D98F-79FC-45D8-B9C2-C0DCE45FB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8594" y="2827791"/>
              <a:ext cx="2316010" cy="140940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E04F4-007C-4021-BF6B-B9D9C8AD5DB1}"/>
                </a:ext>
              </a:extLst>
            </p:cNvPr>
            <p:cNvSpPr txBox="1"/>
            <p:nvPr/>
          </p:nvSpPr>
          <p:spPr>
            <a:xfrm>
              <a:off x="9088206" y="4241141"/>
              <a:ext cx="2616784" cy="39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+mj-lt"/>
                </a:rPr>
                <a:t>Two-Phase/Two-Layer</a:t>
              </a:r>
              <a:endParaRPr lang="en-GB" sz="1600" dirty="0">
                <a:latin typeface="+mj-l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C8E6541-55C8-4926-A4F9-AD3970FD3F7C}"/>
              </a:ext>
            </a:extLst>
          </p:cNvPr>
          <p:cNvSpPr txBox="1"/>
          <p:nvPr/>
        </p:nvSpPr>
        <p:spPr>
          <a:xfrm>
            <a:off x="7286799" y="5695514"/>
            <a:ext cx="1076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Two-Layer</a:t>
            </a:r>
            <a:endParaRPr lang="en-GB" sz="1600" dirty="0">
              <a:latin typeface="+mj-lt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85DF5ED5-2DC9-4199-9AD2-2C94CD84668E}"/>
              </a:ext>
            </a:extLst>
          </p:cNvPr>
          <p:cNvSpPr/>
          <p:nvPr/>
        </p:nvSpPr>
        <p:spPr>
          <a:xfrm>
            <a:off x="2506060" y="2549786"/>
            <a:ext cx="487680" cy="330925"/>
          </a:xfrm>
          <a:prstGeom prst="rightArrow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1E5608F-A073-4FC0-BACF-E05CC754A27D}"/>
              </a:ext>
            </a:extLst>
          </p:cNvPr>
          <p:cNvSpPr/>
          <p:nvPr/>
        </p:nvSpPr>
        <p:spPr>
          <a:xfrm>
            <a:off x="5731863" y="2549785"/>
            <a:ext cx="487680" cy="330925"/>
          </a:xfrm>
          <a:prstGeom prst="rightArrow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24EF5EC-A992-4643-B2C9-B8D2F584775F}"/>
              </a:ext>
            </a:extLst>
          </p:cNvPr>
          <p:cNvSpPr/>
          <p:nvPr/>
        </p:nvSpPr>
        <p:spPr>
          <a:xfrm rot="5400000">
            <a:off x="4000923" y="3904929"/>
            <a:ext cx="487680" cy="330925"/>
          </a:xfrm>
          <a:prstGeom prst="rightArrow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7B8D946-BD8C-4FDF-80A3-CFB65B4006CC}"/>
              </a:ext>
            </a:extLst>
          </p:cNvPr>
          <p:cNvSpPr/>
          <p:nvPr/>
        </p:nvSpPr>
        <p:spPr>
          <a:xfrm rot="5400000">
            <a:off x="7462799" y="3871091"/>
            <a:ext cx="487680" cy="330925"/>
          </a:xfrm>
          <a:prstGeom prst="rightArrow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ross 21">
            <a:extLst>
              <a:ext uri="{FF2B5EF4-FFF2-40B4-BE49-F238E27FC236}">
                <a16:creationId xmlns:a16="http://schemas.microsoft.com/office/drawing/2014/main" id="{A58495BE-52B4-4DD0-ABF9-04C6157F490D}"/>
              </a:ext>
            </a:extLst>
          </p:cNvPr>
          <p:cNvSpPr/>
          <p:nvPr/>
        </p:nvSpPr>
        <p:spPr>
          <a:xfrm>
            <a:off x="5848482" y="4851847"/>
            <a:ext cx="308039" cy="296021"/>
          </a:xfrm>
          <a:prstGeom prst="plus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quals 22">
            <a:extLst>
              <a:ext uri="{FF2B5EF4-FFF2-40B4-BE49-F238E27FC236}">
                <a16:creationId xmlns:a16="http://schemas.microsoft.com/office/drawing/2014/main" id="{AD4C49E9-4FDF-4B3C-8022-34CDE40A5EBB}"/>
              </a:ext>
            </a:extLst>
          </p:cNvPr>
          <p:cNvSpPr/>
          <p:nvPr/>
        </p:nvSpPr>
        <p:spPr>
          <a:xfrm>
            <a:off x="9007218" y="4851847"/>
            <a:ext cx="531223" cy="330925"/>
          </a:xfrm>
          <a:prstGeom prst="mathEqual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39DF8E-DB66-492E-A52D-E764257FDBE1}"/>
              </a:ext>
            </a:extLst>
          </p:cNvPr>
          <p:cNvSpPr txBox="1"/>
          <p:nvPr/>
        </p:nvSpPr>
        <p:spPr>
          <a:xfrm>
            <a:off x="2180806" y="2955592"/>
            <a:ext cx="3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C</a:t>
            </a:r>
            <a:endParaRPr lang="en-GB" dirty="0">
              <a:latin typeface="+mj-lt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E986101-BB55-406A-B843-3CFE5C7DAF16}"/>
              </a:ext>
            </a:extLst>
          </p:cNvPr>
          <p:cNvSpPr/>
          <p:nvPr/>
        </p:nvSpPr>
        <p:spPr>
          <a:xfrm>
            <a:off x="427679" y="2351792"/>
            <a:ext cx="1143401" cy="818606"/>
          </a:xfrm>
          <a:custGeom>
            <a:avLst/>
            <a:gdLst>
              <a:gd name="connsiteX0" fmla="*/ 0 w 1143401"/>
              <a:gd name="connsiteY0" fmla="*/ 0 h 818606"/>
              <a:gd name="connsiteX1" fmla="*/ 174171 w 1143401"/>
              <a:gd name="connsiteY1" fmla="*/ 583474 h 818606"/>
              <a:gd name="connsiteX2" fmla="*/ 992777 w 1143401"/>
              <a:gd name="connsiteY2" fmla="*/ 731520 h 818606"/>
              <a:gd name="connsiteX3" fmla="*/ 1140823 w 1143401"/>
              <a:gd name="connsiteY3" fmla="*/ 818606 h 81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401" h="818606">
                <a:moveTo>
                  <a:pt x="0" y="0"/>
                </a:moveTo>
                <a:cubicBezTo>
                  <a:pt x="4354" y="230777"/>
                  <a:pt x="8708" y="461554"/>
                  <a:pt x="174171" y="583474"/>
                </a:cubicBezTo>
                <a:cubicBezTo>
                  <a:pt x="339634" y="705394"/>
                  <a:pt x="831668" y="692331"/>
                  <a:pt x="992777" y="731520"/>
                </a:cubicBezTo>
                <a:cubicBezTo>
                  <a:pt x="1153886" y="770709"/>
                  <a:pt x="1147354" y="794657"/>
                  <a:pt x="1140823" y="81860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65C5248-3039-4617-B398-83B6AC5427B8}"/>
              </a:ext>
            </a:extLst>
          </p:cNvPr>
          <p:cNvCxnSpPr>
            <a:cxnSpLocks/>
          </p:cNvCxnSpPr>
          <p:nvPr/>
        </p:nvCxnSpPr>
        <p:spPr>
          <a:xfrm flipV="1">
            <a:off x="301447" y="2161205"/>
            <a:ext cx="0" cy="1009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AFB777B-806A-4A1D-AC80-A26242486C84}"/>
              </a:ext>
            </a:extLst>
          </p:cNvPr>
          <p:cNvCxnSpPr>
            <a:cxnSpLocks/>
          </p:cNvCxnSpPr>
          <p:nvPr/>
        </p:nvCxnSpPr>
        <p:spPr>
          <a:xfrm>
            <a:off x="301447" y="3170398"/>
            <a:ext cx="19071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04B68F-0CA2-424A-B702-4210FC45A9C0}"/>
              </a:ext>
            </a:extLst>
          </p:cNvPr>
          <p:cNvCxnSpPr>
            <a:cxnSpLocks/>
          </p:cNvCxnSpPr>
          <p:nvPr/>
        </p:nvCxnSpPr>
        <p:spPr>
          <a:xfrm>
            <a:off x="301447" y="3048478"/>
            <a:ext cx="1907177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8E98A59-3714-4679-B3A6-13CB54EE95F5}"/>
              </a:ext>
            </a:extLst>
          </p:cNvPr>
          <p:cNvSpPr txBox="1"/>
          <p:nvPr/>
        </p:nvSpPr>
        <p:spPr>
          <a:xfrm>
            <a:off x="10438893" y="3745167"/>
            <a:ext cx="67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+mj-lt"/>
              </a:rPr>
              <a:t>2P2L</a:t>
            </a:r>
            <a:endParaRPr lang="en-GB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0621171-AEC2-477D-8D13-94E631327DC3}"/>
              </a:ext>
            </a:extLst>
          </p:cNvPr>
          <p:cNvSpPr/>
          <p:nvPr/>
        </p:nvSpPr>
        <p:spPr>
          <a:xfrm>
            <a:off x="9632319" y="4160939"/>
            <a:ext cx="2287810" cy="187312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749F6E9C-858F-4C9F-8275-A505EB18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48613A8-31F7-46E7-8676-EC2F9C66E19C}"/>
              </a:ext>
            </a:extLst>
          </p:cNvPr>
          <p:cNvSpPr/>
          <p:nvPr/>
        </p:nvSpPr>
        <p:spPr>
          <a:xfrm>
            <a:off x="3125779" y="1914252"/>
            <a:ext cx="2287810" cy="180234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778A01E-9C04-46D8-BA35-E93B2F3257C0}"/>
              </a:ext>
            </a:extLst>
          </p:cNvPr>
          <p:cNvSpPr txBox="1"/>
          <p:nvPr/>
        </p:nvSpPr>
        <p:spPr>
          <a:xfrm>
            <a:off x="3969213" y="1489941"/>
            <a:ext cx="55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+mj-lt"/>
              </a:rPr>
              <a:t>SVE</a:t>
            </a:r>
            <a:endParaRPr lang="en-GB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377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31" grpId="0"/>
      <p:bldP spid="32" grpId="0" animBg="1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A6ECD04D-3146-4E60-8D07-0F2C604A8F0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6868" y="1872715"/>
            <a:ext cx="4916434" cy="28514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E2D5BE-0190-4E14-A8F0-A5810EE6BDDF}"/>
                  </a:ext>
                </a:extLst>
              </p:cNvPr>
              <p:cNvSpPr txBox="1"/>
              <p:nvPr/>
            </p:nvSpPr>
            <p:spPr>
              <a:xfrm>
                <a:off x="6598701" y="2937178"/>
                <a:ext cx="482549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latin typeface="+mj-lt"/>
                  </a:rPr>
                  <a:t>Hypotheses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fr-FR" sz="2000" dirty="0">
                    <a:latin typeface="+mj-lt"/>
                  </a:rPr>
                  <a:t>2 </a:t>
                </a:r>
                <a:r>
                  <a:rPr lang="fr-FR" sz="2000" dirty="0" err="1">
                    <a:latin typeface="+mj-lt"/>
                  </a:rPr>
                  <a:t>layers</a:t>
                </a:r>
                <a:r>
                  <a:rPr lang="fr-FR" sz="2000" dirty="0">
                    <a:latin typeface="+mj-lt"/>
                  </a:rPr>
                  <a:t> with variable </a:t>
                </a:r>
                <a:r>
                  <a:rPr lang="fr-FR" sz="2000" dirty="0" err="1">
                    <a:latin typeface="+mj-lt"/>
                  </a:rPr>
                  <a:t>depths</a:t>
                </a:r>
                <a:endParaRPr lang="fr-FR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fr-FR" sz="2000" dirty="0">
                    <a:latin typeface="+mj-lt"/>
                  </a:rPr>
                  <a:t>2 phases with constant </a:t>
                </a:r>
                <a:r>
                  <a:rPr lang="fr-FR" sz="2000" dirty="0" err="1">
                    <a:latin typeface="+mj-lt"/>
                  </a:rPr>
                  <a:t>densities</a:t>
                </a:r>
                <a:endParaRPr lang="fr-FR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GB" sz="2000" b="1" dirty="0">
                    <a:latin typeface="+mj-lt"/>
                  </a:rPr>
                  <a:t> </a:t>
                </a:r>
                <a:r>
                  <a:rPr lang="en-GB" sz="2000" dirty="0">
                    <a:latin typeface="+mj-lt"/>
                  </a:rPr>
                  <a:t>is constant over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2000" b="1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GB" sz="2000" b="1" dirty="0">
                    <a:latin typeface="+mj-lt"/>
                  </a:rPr>
                  <a:t> </a:t>
                </a:r>
                <a:r>
                  <a:rPr lang="en-GB" sz="2000" dirty="0">
                    <a:latin typeface="+mj-lt"/>
                  </a:rPr>
                  <a:t>(no drag)</a:t>
                </a:r>
                <a:endParaRPr lang="en-GB" sz="2000" b="1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>
                    <a:latin typeface="+mj-lt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en-GB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E2D5BE-0190-4E14-A8F0-A5810EE6B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701" y="2937178"/>
                <a:ext cx="4825497" cy="2246769"/>
              </a:xfrm>
              <a:prstGeom prst="rect">
                <a:avLst/>
              </a:prstGeom>
              <a:blipFill>
                <a:blip r:embed="rId4"/>
                <a:stretch>
                  <a:fillRect l="-1263" t="-1630" b="-2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1B3DD6-F9D4-4251-98DD-218440BB0329}"/>
                  </a:ext>
                </a:extLst>
              </p:cNvPr>
              <p:cNvSpPr txBox="1"/>
              <p:nvPr/>
            </p:nvSpPr>
            <p:spPr>
              <a:xfrm>
                <a:off x="6598702" y="1120379"/>
                <a:ext cx="4825497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 err="1">
                    <a:latin typeface="+mj-lt"/>
                  </a:rPr>
                  <a:t>Definitions</a:t>
                </a:r>
                <a:endParaRPr lang="fr-FR" sz="2000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</m:oMath>
                </a14:m>
                <a:endParaRPr lang="fr-FR" sz="2000" b="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</m:oMath>
                </a14:m>
                <a:endParaRPr lang="fr-FR" sz="2000" b="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𝑠𝑏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𝑠𝑠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</m:oMath>
                </a14:m>
                <a:endParaRPr lang="fr-FR" sz="2000" b="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en-GB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1B3DD6-F9D4-4251-98DD-218440BB0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702" y="1120379"/>
                <a:ext cx="4825497" cy="1631216"/>
              </a:xfrm>
              <a:prstGeom prst="rect">
                <a:avLst/>
              </a:prstGeom>
              <a:blipFill>
                <a:blip r:embed="rId5"/>
                <a:stretch>
                  <a:fillRect l="-1263" t="-2247"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9B4F2-8039-4A33-9717-E8408411A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353" y="6492875"/>
            <a:ext cx="2743200" cy="365125"/>
          </a:xfrm>
        </p:spPr>
        <p:txBody>
          <a:bodyPr/>
          <a:lstStyle/>
          <a:p>
            <a:fld id="{7D8D6712-178E-4327-BF4B-3C7A1D344E7B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94B461-226A-4D20-BFA7-78F41CBB74A2}"/>
              </a:ext>
            </a:extLst>
          </p:cNvPr>
          <p:cNvSpPr txBox="1"/>
          <p:nvPr/>
        </p:nvSpPr>
        <p:spPr>
          <a:xfrm>
            <a:off x="6598700" y="5370653"/>
            <a:ext cx="4825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latin typeface="+mj-lt"/>
              </a:rPr>
              <a:t>Governing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equations</a:t>
            </a:r>
            <a:endParaRPr lang="fr-FR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4 </a:t>
            </a:r>
            <a:r>
              <a:rPr lang="fr-FR" sz="2000" dirty="0" err="1">
                <a:latin typeface="+mj-lt"/>
              </a:rPr>
              <a:t>equations</a:t>
            </a:r>
            <a:r>
              <a:rPr lang="fr-FR" sz="2000" dirty="0">
                <a:latin typeface="+mj-lt"/>
              </a:rPr>
              <a:t> of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+mj-lt"/>
              </a:rPr>
              <a:t>4 </a:t>
            </a:r>
            <a:r>
              <a:rPr lang="fr-FR" sz="2000" dirty="0" err="1">
                <a:latin typeface="+mj-lt"/>
              </a:rPr>
              <a:t>equations</a:t>
            </a:r>
            <a:r>
              <a:rPr lang="fr-FR" sz="2000" dirty="0">
                <a:latin typeface="+mj-lt"/>
              </a:rPr>
              <a:t> of </a:t>
            </a:r>
            <a:r>
              <a:rPr lang="fr-FR" sz="2000" dirty="0" err="1">
                <a:latin typeface="+mj-lt"/>
              </a:rPr>
              <a:t>momentum</a:t>
            </a:r>
            <a:endParaRPr lang="fr-FR" sz="20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7214C-982B-4B59-BFF7-8C26EEFF2F64}"/>
              </a:ext>
            </a:extLst>
          </p:cNvPr>
          <p:cNvSpPr txBox="1"/>
          <p:nvPr/>
        </p:nvSpPr>
        <p:spPr>
          <a:xfrm>
            <a:off x="1180450" y="4881727"/>
            <a:ext cx="338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+mj-lt"/>
              </a:rPr>
              <a:t>Inspired</a:t>
            </a:r>
            <a:r>
              <a:rPr lang="fr-FR" dirty="0">
                <a:latin typeface="+mj-lt"/>
              </a:rPr>
              <a:t> from Di Cristo </a:t>
            </a:r>
            <a:r>
              <a:rPr lang="fr-FR" i="1" dirty="0">
                <a:latin typeface="+mj-lt"/>
              </a:rPr>
              <a:t>et al.</a:t>
            </a:r>
            <a:r>
              <a:rPr lang="fr-FR" dirty="0">
                <a:latin typeface="+mj-lt"/>
              </a:rPr>
              <a:t>, 2016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97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36100F-252D-4A12-B301-8670A563F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818" y="1468560"/>
            <a:ext cx="9868428" cy="4949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4AEDA7-85A8-4325-A0E0-90E8D4518257}"/>
              </a:ext>
            </a:extLst>
          </p:cNvPr>
          <p:cNvSpPr txBox="1"/>
          <p:nvPr/>
        </p:nvSpPr>
        <p:spPr>
          <a:xfrm>
            <a:off x="10261819" y="4927775"/>
            <a:ext cx="1930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1D </a:t>
            </a:r>
            <a:r>
              <a:rPr lang="fr-FR" dirty="0" err="1">
                <a:latin typeface="+mj-lt"/>
              </a:rPr>
              <a:t>Dam-break</a:t>
            </a:r>
            <a:r>
              <a:rPr lang="fr-FR" dirty="0">
                <a:latin typeface="+mj-lt"/>
              </a:rPr>
              <a:t>,</a:t>
            </a:r>
          </a:p>
          <a:p>
            <a:r>
              <a:rPr lang="fr-FR" dirty="0">
                <a:latin typeface="+mj-lt"/>
              </a:rPr>
              <a:t>Spinewine &amp; Zech, 2007</a:t>
            </a:r>
            <a:endParaRPr lang="en-GB" dirty="0">
              <a:latin typeface="+mj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45875C-2045-44DA-B123-B55E763F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958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BE8D8-F452-4EC6-A72A-CCD67A356B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5" b="15619"/>
          <a:stretch/>
        </p:blipFill>
        <p:spPr>
          <a:xfrm>
            <a:off x="1540630" y="1497997"/>
            <a:ext cx="4442675" cy="2243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078067-0B26-4DF4-91D9-DCE0764560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8" b="16555"/>
          <a:stretch/>
        </p:blipFill>
        <p:spPr>
          <a:xfrm>
            <a:off x="1540628" y="3987146"/>
            <a:ext cx="4442675" cy="22434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65EBE7-DA20-45BA-96DF-2EEB1E58E6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8" b="14867"/>
          <a:stretch/>
        </p:blipFill>
        <p:spPr>
          <a:xfrm>
            <a:off x="6979639" y="2809111"/>
            <a:ext cx="4442675" cy="2299781"/>
          </a:xfrm>
          <a:prstGeom prst="rect">
            <a:avLst/>
          </a:prstGeom>
        </p:spPr>
      </p:pic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257485C3-CBB1-4688-B7F5-E32D6FC0567E}"/>
              </a:ext>
            </a:extLst>
          </p:cNvPr>
          <p:cNvSpPr/>
          <p:nvPr/>
        </p:nvSpPr>
        <p:spPr>
          <a:xfrm>
            <a:off x="3539658" y="3745083"/>
            <a:ext cx="444617" cy="427838"/>
          </a:xfrm>
          <a:prstGeom prst="mathMultiply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quals 9">
            <a:extLst>
              <a:ext uri="{FF2B5EF4-FFF2-40B4-BE49-F238E27FC236}">
                <a16:creationId xmlns:a16="http://schemas.microsoft.com/office/drawing/2014/main" id="{50437249-78BE-49D6-BA3A-B502D200EE8E}"/>
              </a:ext>
            </a:extLst>
          </p:cNvPr>
          <p:cNvSpPr/>
          <p:nvPr/>
        </p:nvSpPr>
        <p:spPr>
          <a:xfrm>
            <a:off x="6096000" y="3741489"/>
            <a:ext cx="520116" cy="373873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D048A82-822E-4249-817D-A4EFCD56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039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D012CF73-868E-4A80-B5ED-3460EFE32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20" y="1579361"/>
            <a:ext cx="5462663" cy="369927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52266FC-FB5A-4401-88AD-BF797634624B}"/>
              </a:ext>
            </a:extLst>
          </p:cNvPr>
          <p:cNvGrpSpPr/>
          <p:nvPr/>
        </p:nvGrpSpPr>
        <p:grpSpPr>
          <a:xfrm>
            <a:off x="6456310" y="2155723"/>
            <a:ext cx="4853790" cy="2546551"/>
            <a:chOff x="6804190" y="2074406"/>
            <a:chExt cx="4853790" cy="254655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24FB7D9-7347-4ED8-A3DE-D75AB8D9EBEB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952" r="7218" b="22654"/>
            <a:stretch/>
          </p:blipFill>
          <p:spPr bwMode="auto">
            <a:xfrm>
              <a:off x="6804190" y="2411911"/>
              <a:ext cx="4853790" cy="220904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BEAEDB3-BE04-469B-A9AA-62E5C1588FF4}"/>
                </a:ext>
              </a:extLst>
            </p:cNvPr>
            <p:cNvCxnSpPr>
              <a:cxnSpLocks/>
            </p:cNvCxnSpPr>
            <p:nvPr/>
          </p:nvCxnSpPr>
          <p:spPr>
            <a:xfrm>
              <a:off x="7271657" y="2499360"/>
              <a:ext cx="38317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274EDB2-35E1-4439-9FED-3C0EC039BDAA}"/>
                </a:ext>
              </a:extLst>
            </p:cNvPr>
            <p:cNvCxnSpPr>
              <a:cxnSpLocks/>
            </p:cNvCxnSpPr>
            <p:nvPr/>
          </p:nvCxnSpPr>
          <p:spPr>
            <a:xfrm>
              <a:off x="7271657" y="3165565"/>
              <a:ext cx="38317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8C2B331-9A7A-4E57-8C06-4F0B92059DED}"/>
                    </a:ext>
                  </a:extLst>
                </p:cNvPr>
                <p:cNvSpPr txBox="1"/>
                <p:nvPr/>
              </p:nvSpPr>
              <p:spPr>
                <a:xfrm>
                  <a:off x="9684515" y="2074406"/>
                  <a:ext cx="13547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=1.45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9854F03-2523-4ED7-876E-343E4F3C84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4515" y="2074406"/>
                  <a:ext cx="1354794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A79695C-F724-4D8C-8D78-B8E0E3A51091}"/>
                    </a:ext>
                  </a:extLst>
                </p:cNvPr>
                <p:cNvSpPr txBox="1"/>
                <p:nvPr/>
              </p:nvSpPr>
              <p:spPr>
                <a:xfrm>
                  <a:off x="9748635" y="2796233"/>
                  <a:ext cx="122655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=0.2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EF714F2-EAFB-4F3E-9067-6C66D42A2C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8635" y="2796233"/>
                  <a:ext cx="122655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19E7976-6601-42AF-A77D-86241AE49D12}"/>
              </a:ext>
            </a:extLst>
          </p:cNvPr>
          <p:cNvSpPr txBox="1"/>
          <p:nvPr/>
        </p:nvSpPr>
        <p:spPr>
          <a:xfrm>
            <a:off x="534020" y="5278638"/>
            <a:ext cx="2296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+mj-lt"/>
              </a:rPr>
              <a:t>Soares-Frazão </a:t>
            </a:r>
            <a:r>
              <a:rPr lang="fr-FR" sz="1600" i="1" dirty="0">
                <a:latin typeface="+mj-lt"/>
              </a:rPr>
              <a:t>et al.,</a:t>
            </a:r>
            <a:r>
              <a:rPr lang="fr-FR" sz="1600" dirty="0">
                <a:latin typeface="+mj-lt"/>
              </a:rPr>
              <a:t> 2012</a:t>
            </a:r>
            <a:endParaRPr lang="en-GB" sz="16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A4AC5-DB5E-4142-85F3-99E916BD3D40}"/>
              </a:ext>
            </a:extLst>
          </p:cNvPr>
          <p:cNvSpPr txBox="1"/>
          <p:nvPr/>
        </p:nvSpPr>
        <p:spPr>
          <a:xfrm>
            <a:off x="6923777" y="4702274"/>
            <a:ext cx="3024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+mj-lt"/>
              </a:rPr>
              <a:t>Final </a:t>
            </a:r>
            <a:r>
              <a:rPr lang="fr-FR" sz="1600" dirty="0" err="1">
                <a:latin typeface="+mj-lt"/>
              </a:rPr>
              <a:t>experimental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topography</a:t>
            </a:r>
            <a:r>
              <a:rPr lang="fr-FR" sz="1600" dirty="0">
                <a:latin typeface="+mj-lt"/>
              </a:rPr>
              <a:t> (m)</a:t>
            </a:r>
          </a:p>
          <a:p>
            <a:r>
              <a:rPr lang="fr-FR" sz="1600" dirty="0">
                <a:latin typeface="+mj-lt"/>
              </a:rPr>
              <a:t>Soares-Frazão </a:t>
            </a:r>
            <a:r>
              <a:rPr lang="fr-FR" sz="1600" i="1" dirty="0">
                <a:latin typeface="+mj-lt"/>
              </a:rPr>
              <a:t>et al.,</a:t>
            </a:r>
            <a:r>
              <a:rPr lang="fr-FR" sz="1600" dirty="0">
                <a:latin typeface="+mj-lt"/>
              </a:rPr>
              <a:t> 2012</a:t>
            </a:r>
            <a:endParaRPr lang="en-GB" sz="16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A74950-E411-435E-AB78-7793775864F9}"/>
              </a:ext>
            </a:extLst>
          </p:cNvPr>
          <p:cNvSpPr/>
          <p:nvPr/>
        </p:nvSpPr>
        <p:spPr>
          <a:xfrm>
            <a:off x="4336322" y="4271387"/>
            <a:ext cx="18638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Both"/>
            </a:pPr>
            <a:r>
              <a:rPr lang="fr-FR" sz="1600" dirty="0">
                <a:latin typeface="+mj-lt"/>
              </a:rPr>
              <a:t>Plan </a:t>
            </a:r>
            <a:r>
              <a:rPr lang="fr-FR" sz="1600" dirty="0" err="1">
                <a:latin typeface="+mj-lt"/>
              </a:rPr>
              <a:t>view</a:t>
            </a:r>
            <a:endParaRPr lang="fr-FR" sz="1600" dirty="0">
              <a:latin typeface="+mj-lt"/>
            </a:endParaRPr>
          </a:p>
          <a:p>
            <a:pPr marL="342900" indent="-342900">
              <a:buAutoNum type="alphaLcParenBoth"/>
            </a:pPr>
            <a:r>
              <a:rPr lang="fr-FR" sz="1600" dirty="0">
                <a:latin typeface="+mj-lt"/>
              </a:rPr>
              <a:t>Longitudinal </a:t>
            </a:r>
            <a:r>
              <a:rPr lang="fr-FR" sz="1600" dirty="0" err="1">
                <a:latin typeface="+mj-lt"/>
              </a:rPr>
              <a:t>cut</a:t>
            </a:r>
            <a:endParaRPr lang="fr-FR" sz="1600" dirty="0">
              <a:latin typeface="+mj-lt"/>
            </a:endParaRPr>
          </a:p>
          <a:p>
            <a:pPr marL="342900" indent="-342900">
              <a:buAutoNum type="alphaLcParenBoth"/>
            </a:pPr>
            <a:r>
              <a:rPr lang="fr-FR" sz="1600" dirty="0">
                <a:latin typeface="+mj-lt"/>
              </a:rPr>
              <a:t>Cross sections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299336-8693-43FB-A91E-2B0E7CF7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4972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4264F-AFEC-413C-BEBD-5EA083BBDB9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1" b="7406"/>
          <a:stretch/>
        </p:blipFill>
        <p:spPr bwMode="auto">
          <a:xfrm>
            <a:off x="6703873" y="1901031"/>
            <a:ext cx="4591320" cy="20505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741C17-12FC-4ACB-AFDF-2FCB14A0ECC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" b="1444"/>
          <a:stretch/>
        </p:blipFill>
        <p:spPr bwMode="auto">
          <a:xfrm>
            <a:off x="6703873" y="4037521"/>
            <a:ext cx="4591320" cy="2209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53EE4A-BA5C-4BF3-9FCC-40D6429D778C}"/>
              </a:ext>
            </a:extLst>
          </p:cNvPr>
          <p:cNvGrpSpPr/>
          <p:nvPr/>
        </p:nvGrpSpPr>
        <p:grpSpPr>
          <a:xfrm>
            <a:off x="2124950" y="4040112"/>
            <a:ext cx="4470595" cy="2207329"/>
            <a:chOff x="7281357" y="1471758"/>
            <a:chExt cx="4050737" cy="1957241"/>
          </a:xfrm>
        </p:grpSpPr>
        <p:pic>
          <p:nvPicPr>
            <p:cNvPr id="2" name="Content Placeholder 5">
              <a:extLst>
                <a:ext uri="{FF2B5EF4-FFF2-40B4-BE49-F238E27FC236}">
                  <a16:creationId xmlns:a16="http://schemas.microsoft.com/office/drawing/2014/main" id="{007DBAEA-C153-4D11-B719-C925302449A0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rcRect l="4009" t="21380" r="1092" b="14959"/>
            <a:stretch/>
          </p:blipFill>
          <p:spPr bwMode="auto">
            <a:xfrm>
              <a:off x="7281357" y="1471758"/>
              <a:ext cx="4050737" cy="195724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C68E04D-CFC8-4CF2-AB89-99720D2F1909}"/>
                </a:ext>
              </a:extLst>
            </p:cNvPr>
            <p:cNvSpPr/>
            <p:nvPr/>
          </p:nvSpPr>
          <p:spPr>
            <a:xfrm>
              <a:off x="10091098" y="1892834"/>
              <a:ext cx="202858" cy="187789"/>
            </a:xfrm>
            <a:prstGeom prst="rect">
              <a:avLst/>
            </a:prstGeom>
            <a:solidFill>
              <a:srgbClr val="C3FF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C183C75-BCDE-4E37-A577-896AE95B7ADB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2" r="7218" b="22654"/>
          <a:stretch/>
        </p:blipFill>
        <p:spPr bwMode="auto">
          <a:xfrm>
            <a:off x="2008732" y="2037689"/>
            <a:ext cx="4286776" cy="1913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EA5C2CE-5B3E-4CA6-BFED-D23CAB9478FE}"/>
              </a:ext>
            </a:extLst>
          </p:cNvPr>
          <p:cNvCxnSpPr>
            <a:cxnSpLocks/>
          </p:cNvCxnSpPr>
          <p:nvPr/>
        </p:nvCxnSpPr>
        <p:spPr>
          <a:xfrm>
            <a:off x="2421590" y="2113454"/>
            <a:ext cx="33841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65CA97-CB57-4B70-A8F5-8A4D730CD66E}"/>
              </a:ext>
            </a:extLst>
          </p:cNvPr>
          <p:cNvCxnSpPr>
            <a:cxnSpLocks/>
          </p:cNvCxnSpPr>
          <p:nvPr/>
        </p:nvCxnSpPr>
        <p:spPr>
          <a:xfrm>
            <a:off x="2421590" y="2690646"/>
            <a:ext cx="33841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1C7F1B-9854-4FDC-B010-1C0EEFD0B73A}"/>
                  </a:ext>
                </a:extLst>
              </p:cNvPr>
              <p:cNvSpPr txBox="1"/>
              <p:nvPr/>
            </p:nvSpPr>
            <p:spPr>
              <a:xfrm>
                <a:off x="4552581" y="1745278"/>
                <a:ext cx="1196529" cy="319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=1.45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1C7F1B-9854-4FDC-B010-1C0EEFD0B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581" y="1745278"/>
                <a:ext cx="1196529" cy="319985"/>
              </a:xfrm>
              <a:prstGeom prst="rect">
                <a:avLst/>
              </a:prstGeom>
              <a:blipFill>
                <a:blip r:embed="rId7"/>
                <a:stretch>
                  <a:fillRect r="-5612" b="-226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F9EA1E-2A22-4E0F-8445-8E39E32D5229}"/>
                  </a:ext>
                </a:extLst>
              </p:cNvPr>
              <p:cNvSpPr txBox="1"/>
              <p:nvPr/>
            </p:nvSpPr>
            <p:spPr>
              <a:xfrm>
                <a:off x="4609210" y="2370661"/>
                <a:ext cx="1083269" cy="319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=0.2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F9EA1E-2A22-4E0F-8445-8E39E32D5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210" y="2370661"/>
                <a:ext cx="1083269" cy="319985"/>
              </a:xfrm>
              <a:prstGeom prst="rect">
                <a:avLst/>
              </a:prstGeom>
              <a:blipFill>
                <a:blip r:embed="rId8"/>
                <a:stretch>
                  <a:fillRect r="-4494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25B7D58-9A23-4D8B-80E7-1CF51AB4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30D6E9-D6EA-486B-8AA8-B56E7007B6BA}"/>
              </a:ext>
            </a:extLst>
          </p:cNvPr>
          <p:cNvSpPr txBox="1"/>
          <p:nvPr/>
        </p:nvSpPr>
        <p:spPr>
          <a:xfrm>
            <a:off x="529486" y="2260088"/>
            <a:ext cx="1483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+mj-lt"/>
              </a:rPr>
              <a:t>Experimental</a:t>
            </a:r>
            <a:r>
              <a:rPr lang="fr-FR" dirty="0">
                <a:latin typeface="+mj-lt"/>
              </a:rPr>
              <a:t> results, Soares-Frazão </a:t>
            </a:r>
            <a:r>
              <a:rPr lang="fr-FR" i="1" dirty="0">
                <a:latin typeface="+mj-lt"/>
              </a:rPr>
              <a:t>et al.</a:t>
            </a:r>
            <a:r>
              <a:rPr lang="fr-FR" dirty="0">
                <a:latin typeface="+mj-lt"/>
              </a:rPr>
              <a:t>, 2012</a:t>
            </a:r>
            <a:endParaRPr lang="en-GB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42535-7375-4F66-B2F7-6B28B7AD233F}"/>
              </a:ext>
            </a:extLst>
          </p:cNvPr>
          <p:cNvSpPr txBox="1"/>
          <p:nvPr/>
        </p:nvSpPr>
        <p:spPr>
          <a:xfrm>
            <a:off x="2788852" y="1390092"/>
            <a:ext cx="1605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2D </a:t>
            </a:r>
            <a:r>
              <a:rPr lang="fr-FR" dirty="0" err="1">
                <a:latin typeface="+mj-lt"/>
              </a:rPr>
              <a:t>topography</a:t>
            </a:r>
            <a:endParaRPr lang="en-GB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712F00-63E1-48EE-BB44-3E673DD57F01}"/>
              </a:ext>
            </a:extLst>
          </p:cNvPr>
          <p:cNvSpPr txBox="1"/>
          <p:nvPr/>
        </p:nvSpPr>
        <p:spPr>
          <a:xfrm>
            <a:off x="8085362" y="1404237"/>
            <a:ext cx="209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latin typeface="+mj-lt"/>
              </a:rPr>
              <a:t>Topography</a:t>
            </a:r>
            <a:r>
              <a:rPr lang="fr-FR" dirty="0">
                <a:latin typeface="+mj-lt"/>
              </a:rPr>
              <a:t> profiles</a:t>
            </a:r>
            <a:endParaRPr lang="en-GB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311AE2-BB24-43CB-917A-496592FEA9EF}"/>
              </a:ext>
            </a:extLst>
          </p:cNvPr>
          <p:cNvSpPr txBox="1"/>
          <p:nvPr/>
        </p:nvSpPr>
        <p:spPr>
          <a:xfrm>
            <a:off x="529486" y="4620883"/>
            <a:ext cx="148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Numerical results, 2P2L</a:t>
            </a:r>
            <a:endParaRPr lang="en-GB" dirty="0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2033DD-4BA1-4B36-B1C7-96AC5042FFF0}"/>
              </a:ext>
            </a:extLst>
          </p:cNvPr>
          <p:cNvSpPr/>
          <p:nvPr/>
        </p:nvSpPr>
        <p:spPr>
          <a:xfrm>
            <a:off x="301841" y="1773569"/>
            <a:ext cx="6402032" cy="44738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07A30-9232-4C28-AC4F-BEA363E5E282}"/>
              </a:ext>
            </a:extLst>
          </p:cNvPr>
          <p:cNvSpPr/>
          <p:nvPr/>
        </p:nvSpPr>
        <p:spPr>
          <a:xfrm>
            <a:off x="6703873" y="1773569"/>
            <a:ext cx="4591320" cy="44738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9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DCAB5EB-8B1F-4D9D-9D1C-72CD14AA78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1" b="15752"/>
          <a:stretch/>
        </p:blipFill>
        <p:spPr>
          <a:xfrm>
            <a:off x="1334803" y="1669667"/>
            <a:ext cx="4761198" cy="2384364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886F31F-8AAB-4943-BA4A-42900B82A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10</a:t>
            </a:fld>
            <a:endParaRPr lang="es-E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349FF4-BFCC-4156-AB31-D47F465A4F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8" b="14867"/>
          <a:stretch/>
        </p:blipFill>
        <p:spPr>
          <a:xfrm>
            <a:off x="6423237" y="1754250"/>
            <a:ext cx="4442675" cy="22997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0F05C6-9B80-4BDE-8019-709F7E1AA2EB}"/>
              </a:ext>
            </a:extLst>
          </p:cNvPr>
          <p:cNvSpPr txBox="1"/>
          <p:nvPr/>
        </p:nvSpPr>
        <p:spPr>
          <a:xfrm>
            <a:off x="7869399" y="1485001"/>
            <a:ext cx="1799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1D </a:t>
            </a:r>
            <a:r>
              <a:rPr lang="fr-FR" dirty="0" err="1">
                <a:latin typeface="+mj-lt"/>
              </a:rPr>
              <a:t>dam-break</a:t>
            </a:r>
            <a:endParaRPr lang="en-GB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CBB55E-E41A-490F-A3C5-FC3B898E56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8" b="16555"/>
          <a:stretch/>
        </p:blipFill>
        <p:spPr>
          <a:xfrm>
            <a:off x="6423237" y="4137022"/>
            <a:ext cx="4442675" cy="22434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E8A5AD-AF7F-431C-8586-024B9465A6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1" r="6854" b="15990"/>
          <a:stretch/>
        </p:blipFill>
        <p:spPr>
          <a:xfrm>
            <a:off x="1326088" y="3996151"/>
            <a:ext cx="4442675" cy="23843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E83019-E43E-4C01-BDA0-1783BE6C32B5}"/>
              </a:ext>
            </a:extLst>
          </p:cNvPr>
          <p:cNvCxnSpPr/>
          <p:nvPr/>
        </p:nvCxnSpPr>
        <p:spPr>
          <a:xfrm flipV="1">
            <a:off x="6249798" y="1403349"/>
            <a:ext cx="0" cy="4857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C4ED0F9-E697-4121-A954-460543CCD253}"/>
                  </a:ext>
                </a:extLst>
              </p:cNvPr>
              <p:cNvSpPr txBox="1"/>
              <p:nvPr/>
            </p:nvSpPr>
            <p:spPr>
              <a:xfrm>
                <a:off x="1929064" y="3132618"/>
                <a:ext cx="1226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=0.2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C4ED0F9-E697-4121-A954-460543CC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064" y="3132618"/>
                <a:ext cx="1226554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C17D4-2512-478B-8393-29C67F8FFA82}"/>
                  </a:ext>
                </a:extLst>
              </p:cNvPr>
              <p:cNvSpPr txBox="1"/>
              <p:nvPr/>
            </p:nvSpPr>
            <p:spPr>
              <a:xfrm>
                <a:off x="1929064" y="5459102"/>
                <a:ext cx="1226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=0.2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C17D4-2512-478B-8393-29C67F8F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064" y="5459102"/>
                <a:ext cx="1226554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7620B32-4F2D-47CD-87CA-E5671DF5B07F}"/>
              </a:ext>
            </a:extLst>
          </p:cNvPr>
          <p:cNvSpPr txBox="1"/>
          <p:nvPr/>
        </p:nvSpPr>
        <p:spPr>
          <a:xfrm>
            <a:off x="2831083" y="1485001"/>
            <a:ext cx="1799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2D </a:t>
            </a:r>
            <a:r>
              <a:rPr lang="fr-FR" dirty="0" err="1">
                <a:latin typeface="+mj-lt"/>
              </a:rPr>
              <a:t>dam-break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9246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C49EA2-3C1D-4449-AF56-C806A8E0F0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0" b="14234"/>
          <a:stretch/>
        </p:blipFill>
        <p:spPr bwMode="auto">
          <a:xfrm>
            <a:off x="109054" y="3926467"/>
            <a:ext cx="6334614" cy="2200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49DDB0-3E3A-494F-AB56-9E98A3C9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11</a:t>
            </a:fld>
            <a:endParaRPr lang="es-E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120D2F9-3945-4B47-9C61-FCEBD889862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09818" y="1519026"/>
            <a:ext cx="3933086" cy="20621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25ECC-76A2-49DA-B6A7-CFA1EFECD13D}"/>
              </a:ext>
            </a:extLst>
          </p:cNvPr>
          <p:cNvSpPr txBox="1"/>
          <p:nvPr/>
        </p:nvSpPr>
        <p:spPr>
          <a:xfrm>
            <a:off x="6096000" y="1662082"/>
            <a:ext cx="624920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+mj-lt"/>
              </a:rPr>
              <a:t>Objective</a:t>
            </a:r>
          </a:p>
          <a:p>
            <a:pPr lvl="1"/>
            <a:r>
              <a:rPr lang="fr-FR" dirty="0" err="1">
                <a:latin typeface="+mj-lt"/>
              </a:rPr>
              <a:t>Simulate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highly-laden</a:t>
            </a:r>
            <a:r>
              <a:rPr lang="fr-FR" dirty="0">
                <a:latin typeface="+mj-lt"/>
              </a:rPr>
              <a:t> transient flows like dam-flushes</a:t>
            </a:r>
          </a:p>
          <a:p>
            <a:endParaRPr lang="fr-FR" dirty="0">
              <a:latin typeface="+mj-lt"/>
            </a:endParaRPr>
          </a:p>
          <a:p>
            <a:r>
              <a:rPr lang="fr-FR" sz="2000" dirty="0" err="1">
                <a:latin typeface="+mj-lt"/>
              </a:rPr>
              <a:t>Features</a:t>
            </a:r>
            <a:endParaRPr lang="fr-FR" sz="2000" dirty="0">
              <a:latin typeface="+mj-lt"/>
            </a:endParaRPr>
          </a:p>
          <a:p>
            <a:pPr lvl="1"/>
            <a:r>
              <a:rPr lang="fr-FR" dirty="0">
                <a:latin typeface="+mj-lt"/>
              </a:rPr>
              <a:t>Two-Phase</a:t>
            </a:r>
          </a:p>
          <a:p>
            <a:pPr lvl="1"/>
            <a:r>
              <a:rPr lang="fr-FR" dirty="0">
                <a:latin typeface="+mj-lt"/>
              </a:rPr>
              <a:t>Two-Layer</a:t>
            </a:r>
          </a:p>
          <a:p>
            <a:pPr lvl="1"/>
            <a:r>
              <a:rPr lang="fr-FR" dirty="0">
                <a:latin typeface="+mj-lt"/>
              </a:rPr>
              <a:t>Variable concentrations</a:t>
            </a:r>
          </a:p>
          <a:p>
            <a:pPr lvl="1"/>
            <a:r>
              <a:rPr lang="fr-FR" dirty="0">
                <a:latin typeface="+mj-lt"/>
              </a:rPr>
              <a:t>Two </a:t>
            </a:r>
            <a:r>
              <a:rPr lang="fr-FR" dirty="0" err="1">
                <a:latin typeface="+mj-lt"/>
              </a:rPr>
              <a:t>velocities</a:t>
            </a:r>
            <a:endParaRPr lang="fr-FR" dirty="0">
              <a:latin typeface="+mj-lt"/>
            </a:endParaRPr>
          </a:p>
          <a:p>
            <a:pPr lvl="1"/>
            <a:r>
              <a:rPr lang="fr-FR" dirty="0">
                <a:latin typeface="+mj-lt"/>
              </a:rPr>
              <a:t>Eight </a:t>
            </a:r>
            <a:r>
              <a:rPr lang="fr-FR" dirty="0" err="1">
                <a:latin typeface="+mj-lt"/>
              </a:rPr>
              <a:t>governing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equations</a:t>
            </a:r>
            <a:endParaRPr lang="fr-FR" dirty="0">
              <a:latin typeface="+mj-lt"/>
            </a:endParaRPr>
          </a:p>
          <a:p>
            <a:pPr lvl="1"/>
            <a:endParaRPr lang="fr-FR" dirty="0">
              <a:latin typeface="+mj-lt"/>
            </a:endParaRPr>
          </a:p>
          <a:p>
            <a:r>
              <a:rPr lang="fr-FR" sz="2000" dirty="0">
                <a:latin typeface="+mj-lt"/>
              </a:rPr>
              <a:t>Results</a:t>
            </a:r>
          </a:p>
          <a:p>
            <a:pPr lvl="1"/>
            <a:r>
              <a:rPr lang="fr-FR" dirty="0">
                <a:latin typeface="+mj-lt"/>
              </a:rPr>
              <a:t>Estimates the </a:t>
            </a:r>
            <a:r>
              <a:rPr lang="fr-FR" dirty="0" err="1">
                <a:latin typeface="+mj-lt"/>
              </a:rPr>
              <a:t>depth</a:t>
            </a:r>
            <a:r>
              <a:rPr lang="fr-FR" dirty="0">
                <a:latin typeface="+mj-lt"/>
              </a:rPr>
              <a:t> of the transport layer</a:t>
            </a:r>
          </a:p>
          <a:p>
            <a:pPr lvl="1"/>
            <a:r>
              <a:rPr lang="fr-FR" dirty="0" err="1">
                <a:latin typeface="+mj-lt"/>
              </a:rPr>
              <a:t>Better</a:t>
            </a:r>
            <a:r>
              <a:rPr lang="fr-FR" dirty="0">
                <a:latin typeface="+mj-lt"/>
              </a:rPr>
              <a:t> catches the </a:t>
            </a:r>
            <a:r>
              <a:rPr lang="fr-FR" dirty="0" err="1">
                <a:latin typeface="+mj-lt"/>
              </a:rPr>
              <a:t>inertia</a:t>
            </a:r>
            <a:r>
              <a:rPr lang="fr-FR" dirty="0">
                <a:latin typeface="+mj-lt"/>
              </a:rPr>
              <a:t> of the mixture</a:t>
            </a:r>
          </a:p>
          <a:p>
            <a:pPr lvl="1"/>
            <a:r>
              <a:rPr lang="fr-FR" dirty="0">
                <a:latin typeface="+mj-lt"/>
              </a:rPr>
              <a:t>More relevant with a high transport </a:t>
            </a:r>
          </a:p>
          <a:p>
            <a:pPr lvl="1"/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1683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20AEB-AD47-4CA3-A757-770742FA3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14121"/>
            <a:ext cx="10515600" cy="2852737"/>
          </a:xfrm>
        </p:spPr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your attention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C99CA-3303-4E3E-A3D4-E3A492C43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94652"/>
            <a:ext cx="10515600" cy="1500187"/>
          </a:xfrm>
        </p:spPr>
        <p:txBody>
          <a:bodyPr/>
          <a:lstStyle/>
          <a:p>
            <a:r>
              <a:rPr lang="fr-FR" dirty="0"/>
              <a:t>E-mail: robin.meurice@uclouvain.be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FFF8F-E386-43CB-9E63-140F06AC4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t>12</a:t>
            </a:fld>
            <a:endParaRPr lang="es-E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3AD49C-F29E-4B3D-9C24-9C8142467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789" y="5594839"/>
            <a:ext cx="926985" cy="587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E7B25B-3519-4D22-881A-6B2DCD775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486211"/>
            <a:ext cx="3484339" cy="8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2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32240B-58FC-4E30-BF7B-DD3BA9700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27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5AF78F-5915-4403-9270-C69485A46FCE}"/>
              </a:ext>
            </a:extLst>
          </p:cNvPr>
          <p:cNvSpPr/>
          <p:nvPr/>
        </p:nvSpPr>
        <p:spPr>
          <a:xfrm>
            <a:off x="9606756" y="2167882"/>
            <a:ext cx="375444" cy="314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BFFAE0D-C910-44C6-AEB3-E8959A6FA2DE}"/>
              </a:ext>
            </a:extLst>
          </p:cNvPr>
          <p:cNvSpPr txBox="1">
            <a:spLocks/>
          </p:cNvSpPr>
          <p:nvPr/>
        </p:nvSpPr>
        <p:spPr>
          <a:xfrm>
            <a:off x="1156548" y="1632640"/>
            <a:ext cx="10197251" cy="43299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 err="1">
                <a:latin typeface="+mj-lt"/>
              </a:rPr>
              <a:t>Preventing</a:t>
            </a:r>
            <a:endParaRPr lang="fr-FR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Bypass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 err="1">
                <a:latin typeface="+mj-lt"/>
              </a:rPr>
              <a:t>Offstream</a:t>
            </a:r>
            <a:r>
              <a:rPr lang="fr-FR" sz="2400" dirty="0">
                <a:latin typeface="+mj-lt"/>
              </a:rPr>
              <a:t> reservoir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Sluicing</a:t>
            </a:r>
          </a:p>
          <a:p>
            <a:pPr marL="514350" indent="-514350">
              <a:buFont typeface="+mj-lt"/>
              <a:buAutoNum type="arabicPeriod"/>
            </a:pPr>
            <a:endParaRPr lang="fr-FR" sz="1200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dirty="0" err="1">
                <a:latin typeface="+mj-lt"/>
              </a:rPr>
              <a:t>Removing</a:t>
            </a:r>
            <a:endParaRPr lang="fr-FR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 err="1">
                <a:latin typeface="+mj-lt"/>
              </a:rPr>
              <a:t>Dredging</a:t>
            </a:r>
            <a:endParaRPr lang="fr-FR" sz="2400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Flushing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A4613-3019-4D18-9232-83678C079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72" y="1458400"/>
            <a:ext cx="3661328" cy="20335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95A0A2-F81B-4A94-8152-11CE61FBE284}"/>
              </a:ext>
            </a:extLst>
          </p:cNvPr>
          <p:cNvSpPr txBox="1"/>
          <p:nvPr/>
        </p:nvSpPr>
        <p:spPr>
          <a:xfrm>
            <a:off x="8441674" y="2684365"/>
            <a:ext cx="2128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Bypass of </a:t>
            </a:r>
            <a:r>
              <a:rPr lang="fr-FR" sz="1600" dirty="0" err="1">
                <a:latin typeface="+mj-lt"/>
              </a:rPr>
              <a:t>Pfaffensprung</a:t>
            </a:r>
            <a:endParaRPr lang="fr-FR" sz="1600" dirty="0">
              <a:latin typeface="+mj-lt"/>
            </a:endParaRPr>
          </a:p>
          <a:p>
            <a:r>
              <a:rPr lang="fr-FR" sz="1600" dirty="0">
                <a:latin typeface="+mj-lt"/>
              </a:rPr>
              <a:t>Müller-Hagmann, 2018 </a:t>
            </a:r>
            <a:endParaRPr lang="en-GB" sz="16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3FD605-6CD0-47B3-A3E1-3425D25DA408}"/>
              </a:ext>
            </a:extLst>
          </p:cNvPr>
          <p:cNvSpPr txBox="1"/>
          <p:nvPr/>
        </p:nvSpPr>
        <p:spPr>
          <a:xfrm>
            <a:off x="2927925" y="6011625"/>
            <a:ext cx="4624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Flushing </a:t>
            </a:r>
            <a:r>
              <a:rPr lang="fr-FR" sz="1600" dirty="0" err="1">
                <a:latin typeface="+mj-lt"/>
              </a:rPr>
              <a:t>operations</a:t>
            </a:r>
            <a:r>
              <a:rPr lang="fr-FR" sz="1600" dirty="0">
                <a:latin typeface="+mj-lt"/>
              </a:rPr>
              <a:t>, Fukuoka &amp; Suzuki (2020)</a:t>
            </a:r>
            <a:endParaRPr lang="en-GB" sz="16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1B336-8DE7-400C-B4B1-70FBA7FEB058}"/>
              </a:ext>
            </a:extLst>
          </p:cNvPr>
          <p:cNvSpPr txBox="1"/>
          <p:nvPr/>
        </p:nvSpPr>
        <p:spPr>
          <a:xfrm>
            <a:off x="9388744" y="5359302"/>
            <a:ext cx="2482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+mj-lt"/>
              </a:rPr>
              <a:t>Dam of </a:t>
            </a:r>
            <a:r>
              <a:rPr lang="fr-FR" sz="1600" dirty="0" err="1">
                <a:latin typeface="+mj-lt"/>
              </a:rPr>
              <a:t>Sanmenxia</a:t>
            </a:r>
            <a:r>
              <a:rPr lang="fr-FR" sz="1600" dirty="0">
                <a:latin typeface="+mj-lt"/>
              </a:rPr>
              <a:t>, Yellow River, China</a:t>
            </a:r>
          </a:p>
          <a:p>
            <a:r>
              <a:rPr lang="fr-FR" sz="1600" dirty="0">
                <a:latin typeface="+mj-lt"/>
              </a:rPr>
              <a:t>ICOLD (2009)</a:t>
            </a:r>
            <a:endParaRPr lang="en-GB" sz="1600" dirty="0"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75C190-0C97-4571-950F-4DAE9E2733B0}"/>
              </a:ext>
            </a:extLst>
          </p:cNvPr>
          <p:cNvGrpSpPr/>
          <p:nvPr/>
        </p:nvGrpSpPr>
        <p:grpSpPr>
          <a:xfrm>
            <a:off x="2972208" y="3875965"/>
            <a:ext cx="3996364" cy="2061560"/>
            <a:chOff x="6967589" y="3579223"/>
            <a:chExt cx="4588379" cy="2719150"/>
          </a:xfrm>
        </p:grpSpPr>
        <p:pic>
          <p:nvPicPr>
            <p:cNvPr id="9" name="Espace réservé du contenu 4">
              <a:extLst>
                <a:ext uri="{FF2B5EF4-FFF2-40B4-BE49-F238E27FC236}">
                  <a16:creationId xmlns:a16="http://schemas.microsoft.com/office/drawing/2014/main" id="{7D47C9A8-2981-49CD-BBC4-8A1A00D06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8801" b="1"/>
            <a:stretch/>
          </p:blipFill>
          <p:spPr>
            <a:xfrm>
              <a:off x="6967589" y="3682842"/>
              <a:ext cx="4588379" cy="261553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C1C141-B232-42D9-A511-9CB3A982455D}"/>
                </a:ext>
              </a:extLst>
            </p:cNvPr>
            <p:cNvSpPr/>
            <p:nvPr/>
          </p:nvSpPr>
          <p:spPr>
            <a:xfrm>
              <a:off x="9261779" y="3579223"/>
              <a:ext cx="265398" cy="209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64AB5-E314-4B4E-8DB7-A194DD084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148" y="3717500"/>
            <a:ext cx="1867503" cy="2472799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7916BC-1BD3-4515-91D4-07895CD4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8992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CB98B2F-097F-4361-A52C-4851C2665C87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2119619" y="4373317"/>
              <a:ext cx="8583912" cy="1380046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8583912">
                      <a:extLst>
                        <a:ext uri="{9D8B030D-6E8A-4147-A177-3AD203B41FA5}">
                          <a16:colId xmlns:a16="http://schemas.microsoft.com/office/drawing/2014/main" val="35662556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𝑔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h</m:t>
                                        </m:r>
                                      </m:e>
                                      <m:sup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𝑔h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r>
                                  <a:rPr lang="fr-FR" sz="1600" b="0" i="0" smtClean="0">
                                    <a:solidFill>
                                      <a:schemeClr val="accent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𝝉</m:t>
                                        </m:r>
                                      </m:e>
                                      <m:sub>
                                        <m:r>
                                          <a:rPr lang="en-GB" sz="1600" b="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𝐵</m:t>
                                        </m:r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r-FR" sz="1600" b="0" i="0" smtClean="0">
                                    <a:solidFill>
                                      <a:schemeClr val="accent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𝑫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115533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𝒔𝒃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𝛻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𝑔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  <m:sup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6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𝛻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  <m:sup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𝑔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  <m:sup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𝛻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𝑠𝑠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𝑔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  <m:sup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𝑠𝑏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𝛻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r>
                                  <a:rPr lang="fr-FR" sz="1600" b="0" i="0" smtClean="0">
                                    <a:solidFill>
                                      <a:schemeClr val="accent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𝝉</m:t>
                                        </m:r>
                                      </m:e>
                                      <m:sub>
                                        <m:r>
                                          <a:rPr lang="en-GB" sz="1600" b="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𝐵</m:t>
                                        </m:r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r-FR" sz="1600" b="0" i="0" smtClean="0">
                                    <a:solidFill>
                                      <a:schemeClr val="accent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1600" i="1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𝑫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6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r-FR" sz="1600" b="0" i="1" smtClean="0">
                                    <a:solidFill>
                                      <a:srgbClr val="7030A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fr-FR" sz="1600" b="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fr-FR" sz="1600" b="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1600" b="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sz="1600" b="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3204252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CB98B2F-097F-4361-A52C-4851C2665C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4001969"/>
                  </p:ext>
                </p:extLst>
              </p:nvPr>
            </p:nvGraphicFramePr>
            <p:xfrm>
              <a:off x="2119619" y="4373317"/>
              <a:ext cx="8583912" cy="1380046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8583912">
                      <a:extLst>
                        <a:ext uri="{9D8B030D-6E8A-4147-A177-3AD203B41FA5}">
                          <a16:colId xmlns:a16="http://schemas.microsoft.com/office/drawing/2014/main" val="3566255607"/>
                        </a:ext>
                      </a:extLst>
                    </a:gridCol>
                  </a:tblGrid>
                  <a:tr h="6863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b="-100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55336"/>
                      </a:ext>
                    </a:extLst>
                  </a:tr>
                  <a:tr h="6936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t="-991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042529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577A1448-419D-4536-8A05-D696141E6523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2142811" y="1671772"/>
              <a:ext cx="8583912" cy="2701545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8583912">
                      <a:extLst>
                        <a:ext uri="{9D8B030D-6E8A-4147-A177-3AD203B41FA5}">
                          <a16:colId xmlns:a16="http://schemas.microsoft.com/office/drawing/2014/main" val="178510179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GB" sz="160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91403423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𝑠𝑠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GB" sz="160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2988314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∇</m:t>
                                </m:r>
                                <m:r>
                                  <a:rPr lang="en-GB" sz="16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𝑽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𝑠𝑏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GB" sz="1600" i="1" smtClean="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(1−</m:t>
                                    </m:r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rgbClr val="7030A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)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GB" sz="1600">
                                    <a:solidFill>
                                      <a:srgbClr val="7030A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GB" sz="1600" i="1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GB" sz="1600">
                                            <a:solidFill>
                                              <a:schemeClr val="accent5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Latin Modern Math" panose="02000503000000000000" pitchFamily="50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𝜕</m:t>
                                    </m:r>
                                    <m:r>
                                      <a:rPr lang="en-GB" sz="1600">
                                        <a:solidFill>
                                          <a:schemeClr val="accent5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GB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=</m:t>
                                </m:r>
                                <m:r>
                                  <a:rPr lang="en-GB" sz="1600" smtClean="0">
                                    <a:solidFill>
                                      <a:srgbClr val="7030A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Latin Modern Math" panose="02000503000000000000" pitchFamily="50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600">
                                        <a:solidFill>
                                          <a:srgbClr val="7030A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Latin Modern Math" panose="02000503000000000000" pitchFamily="50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63949512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222289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577A1448-419D-4536-8A05-D696141E652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52750366"/>
                  </p:ext>
                </p:extLst>
              </p:nvPr>
            </p:nvGraphicFramePr>
            <p:xfrm>
              <a:off x="2142811" y="1671772"/>
              <a:ext cx="8583912" cy="2701545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8583912">
                      <a:extLst>
                        <a:ext uri="{9D8B030D-6E8A-4147-A177-3AD203B41FA5}">
                          <a16:colId xmlns:a16="http://schemas.microsoft.com/office/drawing/2014/main" val="1785101794"/>
                        </a:ext>
                      </a:extLst>
                    </a:gridCol>
                  </a:tblGrid>
                  <a:tr h="6094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6"/>
                          <a:stretch>
                            <a:fillRect b="-3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4034231"/>
                      </a:ext>
                    </a:extLst>
                  </a:tr>
                  <a:tr h="6094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6"/>
                          <a:stretch>
                            <a:fillRect t="-100000" b="-24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9883145"/>
                      </a:ext>
                    </a:extLst>
                  </a:tr>
                  <a:tr h="12188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6"/>
                          <a:stretch>
                            <a:fillRect t="-99502" b="-213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9495122"/>
                      </a:ext>
                    </a:extLst>
                  </a:tr>
                  <a:tr h="263906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Latin Modern Math" panose="02000503000000000000" pitchFamily="50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222289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286C8A9-4B0E-4283-AF5B-B2C63A2AFF77}"/>
              </a:ext>
            </a:extLst>
          </p:cNvPr>
          <p:cNvSpPr/>
          <p:nvPr/>
        </p:nvSpPr>
        <p:spPr>
          <a:xfrm>
            <a:off x="2279010" y="4373317"/>
            <a:ext cx="8288322" cy="15096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1EFEF-5192-4A9D-ABEA-43F30C6207DB}"/>
              </a:ext>
            </a:extLst>
          </p:cNvPr>
          <p:cNvSpPr/>
          <p:nvPr/>
        </p:nvSpPr>
        <p:spPr>
          <a:xfrm>
            <a:off x="2279010" y="1667254"/>
            <a:ext cx="8288322" cy="2484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475763-40A2-4F40-9FB7-6370CE0E8C8E}"/>
              </a:ext>
            </a:extLst>
          </p:cNvPr>
          <p:cNvSpPr/>
          <p:nvPr/>
        </p:nvSpPr>
        <p:spPr>
          <a:xfrm>
            <a:off x="728670" y="2586389"/>
            <a:ext cx="1379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+mj-lt"/>
              </a:rPr>
              <a:t>Mass conservation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C2073B-1C34-4599-9EF3-50DC7F7025A5}"/>
              </a:ext>
            </a:extLst>
          </p:cNvPr>
          <p:cNvSpPr/>
          <p:nvPr/>
        </p:nvSpPr>
        <p:spPr>
          <a:xfrm>
            <a:off x="662249" y="4666501"/>
            <a:ext cx="1457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+mj-lt"/>
              </a:rPr>
              <a:t>Momentum conservation</a:t>
            </a:r>
            <a:endParaRPr lang="en-GB" dirty="0">
              <a:latin typeface="+mj-lt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B2E9198-004F-47F3-B934-C40CD4B6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5756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250F62-7729-425F-9561-0709155F4164}"/>
                  </a:ext>
                </a:extLst>
              </p:cNvPr>
              <p:cNvSpPr/>
              <p:nvPr/>
            </p:nvSpPr>
            <p:spPr>
              <a:xfrm>
                <a:off x="148305" y="1662883"/>
                <a:ext cx="2986780" cy="3518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GB" b="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d>
                                  <m:d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b="0" i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GB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GB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GB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GB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250F62-7729-425F-9561-0709155F41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05" y="1662883"/>
                <a:ext cx="2986780" cy="351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21B67BA-941B-41BB-909B-6621B5781B6C}"/>
              </a:ext>
            </a:extLst>
          </p:cNvPr>
          <p:cNvGrpSpPr/>
          <p:nvPr/>
        </p:nvGrpSpPr>
        <p:grpSpPr>
          <a:xfrm>
            <a:off x="6777063" y="2248588"/>
            <a:ext cx="5004640" cy="2240141"/>
            <a:chOff x="5543965" y="959168"/>
            <a:chExt cx="5004640" cy="2240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6">
                  <a:extLst>
                    <a:ext uri="{FF2B5EF4-FFF2-40B4-BE49-F238E27FC236}">
                      <a16:creationId xmlns:a16="http://schemas.microsoft.com/office/drawing/2014/main" id="{E3697BEA-AC9D-4FFC-B413-B8FFDE5E44EA}"/>
                    </a:ext>
                  </a:extLst>
                </p:cNvPr>
                <p:cNvSpPr txBox="1"/>
                <p:nvPr/>
              </p:nvSpPr>
              <p:spPr>
                <a:xfrm>
                  <a:off x="5564938" y="959168"/>
                  <a:ext cx="1785809" cy="5593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begChr m:val="|"/>
                                <m:endChr m:val="|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1/3</m:t>
                                </m:r>
                              </m:sup>
                            </m:sSup>
                          </m:den>
                        </m:f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fr-FR" b="0" dirty="0"/>
                </a:p>
              </p:txBody>
            </p:sp>
          </mc:Choice>
          <mc:Fallback xmlns="">
            <p:sp>
              <p:nvSpPr>
                <p:cNvPr id="12" name="ZoneTexte 6">
                  <a:extLst>
                    <a:ext uri="{FF2B5EF4-FFF2-40B4-BE49-F238E27FC236}">
                      <a16:creationId xmlns:a16="http://schemas.microsoft.com/office/drawing/2014/main" id="{615F79E0-8B08-4245-9C1F-7E2357D7EC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4938" y="959168"/>
                  <a:ext cx="1785809" cy="5593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7">
                  <a:extLst>
                    <a:ext uri="{FF2B5EF4-FFF2-40B4-BE49-F238E27FC236}">
                      <a16:creationId xmlns:a16="http://schemas.microsoft.com/office/drawing/2014/main" id="{ED7D4FBE-5672-4661-BDE6-137C8AB8EAE3}"/>
                    </a:ext>
                  </a:extLst>
                </p:cNvPr>
                <p:cNvSpPr txBox="1"/>
                <p:nvPr/>
              </p:nvSpPr>
              <p:spPr>
                <a:xfrm>
                  <a:off x="5543965" y="1646147"/>
                  <a:ext cx="5004640" cy="5653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𝛽𝜌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𝑠𝑏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𝑠𝑏</m:t>
                                </m:r>
                              </m:sub>
                            </m:sSub>
                          </m:e>
                        </m:d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𝑠𝑏</m:t>
                            </m:r>
                          </m:sub>
                        </m:sSub>
                        <m:r>
                          <a:rPr lang="fr-FR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𝑠𝑠</m:t>
                            </m:r>
                          </m:sub>
                        </m:sSub>
                        <m:r>
                          <a:rPr lang="fr-FR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f>
                          <m:fPr>
                            <m:ctrlP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𝑠𝑏</m:t>
                                </m:r>
                              </m:sub>
                            </m:sSub>
                          </m:num>
                          <m:den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𝑠𝑏</m:t>
                                </m:r>
                              </m:sub>
                            </m:sSub>
                            <m:r>
                              <a:rPr lang="fr-FR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den>
                        </m:f>
                        <m:sSub>
                          <m:sSubPr>
                            <m:ctrlPr>
                              <a:rPr lang="fr-F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n-GB" b="1" dirty="0"/>
                </a:p>
              </p:txBody>
            </p:sp>
          </mc:Choice>
          <mc:Fallback xmlns="">
            <p:sp>
              <p:nvSpPr>
                <p:cNvPr id="13" name="ZoneTexte 7">
                  <a:extLst>
                    <a:ext uri="{FF2B5EF4-FFF2-40B4-BE49-F238E27FC236}">
                      <a16:creationId xmlns:a16="http://schemas.microsoft.com/office/drawing/2014/main" id="{CE0981B0-8283-406E-A305-26A1EA08D8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3965" y="1646147"/>
                  <a:ext cx="5004640" cy="56534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ZoneTexte 8">
                  <a:extLst>
                    <a:ext uri="{FF2B5EF4-FFF2-40B4-BE49-F238E27FC236}">
                      <a16:creationId xmlns:a16="http://schemas.microsoft.com/office/drawing/2014/main" id="{50072C97-F06E-4DF6-A31F-A49027254C84}"/>
                    </a:ext>
                  </a:extLst>
                </p:cNvPr>
                <p:cNvSpPr txBox="1"/>
                <p:nvPr/>
              </p:nvSpPr>
              <p:spPr>
                <a:xfrm>
                  <a:off x="5602026" y="2439411"/>
                  <a:ext cx="31549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a14:m>
                  <a:r>
                    <a:rPr lang="en-GB" dirty="0"/>
                    <a:t> =</a:t>
                  </a:r>
                  <a:r>
                    <a:rPr lang="fr-FR" b="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𝑠𝑏</m:t>
                          </m:r>
                        </m:sub>
                      </m:sSub>
                      <m:r>
                        <a:rPr lang="fr-FR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fr-FR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ZoneTexte 8">
                  <a:extLst>
                    <a:ext uri="{FF2B5EF4-FFF2-40B4-BE49-F238E27FC236}">
                      <a16:creationId xmlns:a16="http://schemas.microsoft.com/office/drawing/2014/main" id="{586B1C7A-F212-45D4-9544-C05BC86789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2026" y="2439411"/>
                  <a:ext cx="315490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931" t="-28889" r="-193" b="-5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5EAD93C-A5E4-4089-917B-49CF30087231}"/>
                    </a:ext>
                  </a:extLst>
                </p:cNvPr>
                <p:cNvSpPr txBox="1"/>
                <p:nvPr/>
              </p:nvSpPr>
              <p:spPr>
                <a:xfrm>
                  <a:off x="5602026" y="2922310"/>
                  <a:ext cx="30142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tan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GB" dirty="0"/>
                    <a:t> 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D9A060B6-5EC2-4BCF-921F-D4C55DF3D5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2026" y="2922310"/>
                  <a:ext cx="301422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626" t="-2174" b="-326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5D1E53-5F71-4CBD-B516-2A5A674EE823}"/>
              </a:ext>
            </a:extLst>
          </p:cNvPr>
          <p:cNvGrpSpPr/>
          <p:nvPr/>
        </p:nvGrpSpPr>
        <p:grpSpPr>
          <a:xfrm>
            <a:off x="3479750" y="2369625"/>
            <a:ext cx="3297313" cy="2165270"/>
            <a:chOff x="4003680" y="1060942"/>
            <a:chExt cx="3297313" cy="216527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931081-339D-4888-8A54-2A44DE0F8181}"/>
                </a:ext>
              </a:extLst>
            </p:cNvPr>
            <p:cNvSpPr txBox="1"/>
            <p:nvPr/>
          </p:nvSpPr>
          <p:spPr>
            <a:xfrm>
              <a:off x="4003680" y="1060942"/>
              <a:ext cx="3297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Stress </a:t>
              </a:r>
              <a:r>
                <a:rPr lang="fr-FR" dirty="0" err="1">
                  <a:latin typeface="+mj-lt"/>
                </a:rPr>
                <a:t>exerted</a:t>
              </a:r>
              <a:r>
                <a:rPr lang="fr-FR" dirty="0">
                  <a:latin typeface="+mj-lt"/>
                </a:rPr>
                <a:t> by the </a:t>
              </a:r>
              <a:r>
                <a:rPr lang="fr-FR" dirty="0" err="1">
                  <a:latin typeface="+mj-lt"/>
                </a:rPr>
                <a:t>liquid</a:t>
              </a:r>
              <a:r>
                <a:rPr lang="fr-FR" dirty="0">
                  <a:latin typeface="+mj-lt"/>
                </a:rPr>
                <a:t> phase</a:t>
              </a:r>
              <a:endParaRPr lang="en-GB" dirty="0"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53544A-495C-4781-BCB4-D689E9D535BF}"/>
                </a:ext>
              </a:extLst>
            </p:cNvPr>
            <p:cNvSpPr txBox="1"/>
            <p:nvPr/>
          </p:nvSpPr>
          <p:spPr>
            <a:xfrm>
              <a:off x="4003680" y="1743971"/>
              <a:ext cx="3215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Stress </a:t>
              </a:r>
              <a:r>
                <a:rPr lang="fr-FR" dirty="0" err="1">
                  <a:latin typeface="+mj-lt"/>
                </a:rPr>
                <a:t>exerted</a:t>
              </a:r>
              <a:r>
                <a:rPr lang="fr-FR" dirty="0">
                  <a:latin typeface="+mj-lt"/>
                </a:rPr>
                <a:t> by the </a:t>
              </a:r>
              <a:r>
                <a:rPr lang="fr-FR" dirty="0" err="1">
                  <a:latin typeface="+mj-lt"/>
                </a:rPr>
                <a:t>solid</a:t>
              </a:r>
              <a:r>
                <a:rPr lang="fr-FR" dirty="0">
                  <a:latin typeface="+mj-lt"/>
                </a:rPr>
                <a:t> phase</a:t>
              </a:r>
              <a:endParaRPr lang="en-GB" dirty="0"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11788E-6966-43A6-8881-E17E182DF634}"/>
                </a:ext>
              </a:extLst>
            </p:cNvPr>
            <p:cNvSpPr txBox="1"/>
            <p:nvPr/>
          </p:nvSpPr>
          <p:spPr>
            <a:xfrm>
              <a:off x="5197002" y="2856880"/>
              <a:ext cx="1998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Friction coefficients</a:t>
              </a:r>
              <a:endParaRPr lang="en-GB" dirty="0"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61F1B2-6B5B-45AD-88B9-15980FE7B2D8}"/>
                </a:ext>
              </a:extLst>
            </p:cNvPr>
            <p:cNvSpPr txBox="1"/>
            <p:nvPr/>
          </p:nvSpPr>
          <p:spPr>
            <a:xfrm>
              <a:off x="4774435" y="2373981"/>
              <a:ext cx="2428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Resistance from the </a:t>
              </a:r>
              <a:r>
                <a:rPr lang="fr-FR" dirty="0" err="1">
                  <a:latin typeface="+mj-lt"/>
                </a:rPr>
                <a:t>bed</a:t>
              </a:r>
              <a:endParaRPr lang="en-GB" dirty="0"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DDA550-5F73-4000-99FD-0DD3059860C3}"/>
                  </a:ext>
                </a:extLst>
              </p:cNvPr>
              <p:cNvSpPr txBox="1"/>
              <p:nvPr/>
            </p:nvSpPr>
            <p:spPr>
              <a:xfrm>
                <a:off x="7129114" y="5298298"/>
                <a:ext cx="197752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0" dirty="0">
                    <a:latin typeface="+mj-lt"/>
                  </a:rPr>
                  <a:t>First approximation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fr-FR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/1.5</m:t>
                      </m:r>
                    </m:oMath>
                  </m:oMathPara>
                </a14:m>
                <a:endParaRPr lang="fr-FR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DDA550-5F73-4000-99FD-0DD305986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114" y="5298298"/>
                <a:ext cx="1977529" cy="923330"/>
              </a:xfrm>
              <a:prstGeom prst="rect">
                <a:avLst/>
              </a:prstGeom>
              <a:blipFill>
                <a:blip r:embed="rId8"/>
                <a:stretch>
                  <a:fillRect l="-2462" t="-3289" r="-2462" b="-4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F3619E-C26C-4575-B08B-A7830916FFF7}"/>
                  </a:ext>
                </a:extLst>
              </p:cNvPr>
              <p:cNvSpPr txBox="1"/>
              <p:nvPr/>
            </p:nvSpPr>
            <p:spPr>
              <a:xfrm>
                <a:off x="10064791" y="3679860"/>
                <a:ext cx="2147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fr-FR" dirty="0">
                    <a:solidFill>
                      <a:schemeClr val="tx1"/>
                    </a:solidFill>
                    <a:latin typeface="+mj-lt"/>
                  </a:rPr>
                  <a:t>Mohr-Coulomb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fr-F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fr-FR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fr-F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F3619E-C26C-4575-B08B-A7830916F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791" y="3679860"/>
                <a:ext cx="2147582" cy="646331"/>
              </a:xfrm>
              <a:prstGeom prst="rect">
                <a:avLst/>
              </a:prstGeom>
              <a:blipFill>
                <a:blip r:embed="rId9"/>
                <a:stretch>
                  <a:fillRect t="-566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Down 14">
            <a:extLst>
              <a:ext uri="{FF2B5EF4-FFF2-40B4-BE49-F238E27FC236}">
                <a16:creationId xmlns:a16="http://schemas.microsoft.com/office/drawing/2014/main" id="{12E8F353-9110-4EA1-88B6-014A8809FE10}"/>
              </a:ext>
            </a:extLst>
          </p:cNvPr>
          <p:cNvSpPr/>
          <p:nvPr/>
        </p:nvSpPr>
        <p:spPr>
          <a:xfrm>
            <a:off x="8212822" y="4711604"/>
            <a:ext cx="293615" cy="469486"/>
          </a:xfrm>
          <a:prstGeom prst="downArrow">
            <a:avLst/>
          </a:prstGeom>
          <a:solidFill>
            <a:srgbClr val="5D8E99"/>
          </a:solidFill>
          <a:ln>
            <a:solidFill>
              <a:srgbClr val="5D8E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D60CC3D-4369-4784-9B2C-405042EB0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1728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8060FB3E-87C0-4FEB-A81C-FA315186908F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20232" r="7096" b="12939"/>
          <a:stretch/>
        </p:blipFill>
        <p:spPr bwMode="auto">
          <a:xfrm>
            <a:off x="5570652" y="1432878"/>
            <a:ext cx="4955510" cy="26745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3145D1-2472-47D1-AA98-ADC1B0B2FAB7}"/>
              </a:ext>
            </a:extLst>
          </p:cNvPr>
          <p:cNvSpPr/>
          <p:nvPr/>
        </p:nvSpPr>
        <p:spPr>
          <a:xfrm>
            <a:off x="1665838" y="3432754"/>
            <a:ext cx="398353" cy="287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B25F78-2418-48B7-9DF9-67B2A2DED91D}"/>
                  </a:ext>
                </a:extLst>
              </p:cNvPr>
              <p:cNvSpPr txBox="1"/>
              <p:nvPr/>
            </p:nvSpPr>
            <p:spPr>
              <a:xfrm>
                <a:off x="595617" y="1439101"/>
                <a:ext cx="5259899" cy="344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>
                    <a:latin typeface="+mj-lt"/>
                  </a:rPr>
                  <a:t>Search for an </a:t>
                </a:r>
                <a:r>
                  <a:rPr lang="fr-FR" sz="2000" dirty="0" err="1">
                    <a:latin typeface="+mj-lt"/>
                  </a:rPr>
                  <a:t>equilibrium</a:t>
                </a:r>
                <a:r>
                  <a:rPr lang="fr-FR" sz="2000" dirty="0">
                    <a:latin typeface="+mj-lt"/>
                  </a:rPr>
                  <a:t> slope</a:t>
                </a:r>
                <a:endParaRPr lang="fr-F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dirty="0"/>
              </a:p>
              <a:p>
                <a:r>
                  <a:rPr lang="fr-FR" sz="2000" dirty="0">
                    <a:latin typeface="+mj-lt"/>
                  </a:rPr>
                  <a:t>Application to </a:t>
                </a:r>
                <a:r>
                  <a:rPr lang="fr-FR" sz="2000" dirty="0" err="1">
                    <a:latin typeface="+mj-lt"/>
                  </a:rPr>
                  <a:t>several</a:t>
                </a:r>
                <a:r>
                  <a:rPr lang="fr-FR" sz="2000" dirty="0">
                    <a:latin typeface="+mj-lt"/>
                  </a:rPr>
                  <a:t> situations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</m:sSub>
                  </m:oMath>
                </a14:m>
                <a:r>
                  <a:rPr lang="fr-FR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fr-FR" sz="20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fr-FR" sz="2000" dirty="0">
                    <a:latin typeface="+mj-lt"/>
                  </a:rPr>
                  <a:t>, etc.)</a:t>
                </a:r>
              </a:p>
              <a:p>
                <a:endParaRPr lang="fr-FR" sz="2000" dirty="0">
                  <a:latin typeface="+mj-lt"/>
                </a:endParaRPr>
              </a:p>
              <a:p>
                <a:r>
                  <a:rPr lang="fr-FR" sz="2000" dirty="0">
                    <a:latin typeface="+mj-lt"/>
                  </a:rPr>
                  <a:t>Screening of the </a:t>
                </a:r>
                <a:r>
                  <a:rPr lang="fr-FR" sz="2000" dirty="0" err="1">
                    <a:latin typeface="+mj-lt"/>
                  </a:rPr>
                  <a:t>factors</a:t>
                </a:r>
                <a:endParaRPr lang="fr-FR" sz="2000" dirty="0">
                  <a:latin typeface="+mj-lt"/>
                </a:endParaRPr>
              </a:p>
              <a:p>
                <a:endParaRPr lang="fr-FR" sz="2000" dirty="0">
                  <a:latin typeface="+mj-lt"/>
                </a:endParaRPr>
              </a:p>
              <a:p>
                <a:r>
                  <a:rPr lang="fr-FR" sz="2000" dirty="0" err="1">
                    <a:latin typeface="+mj-lt"/>
                  </a:rPr>
                  <a:t>Derivation</a:t>
                </a:r>
                <a:r>
                  <a:rPr lang="fr-FR" sz="2000" dirty="0">
                    <a:latin typeface="+mj-lt"/>
                  </a:rPr>
                  <a:t> of an </a:t>
                </a:r>
                <a:r>
                  <a:rPr lang="fr-FR" sz="2000" dirty="0" err="1">
                    <a:latin typeface="+mj-lt"/>
                  </a:rPr>
                  <a:t>experimental</a:t>
                </a:r>
                <a:r>
                  <a:rPr lang="fr-FR" sz="2000" dirty="0">
                    <a:latin typeface="+mj-lt"/>
                  </a:rPr>
                  <a:t> </a:t>
                </a:r>
                <a:r>
                  <a:rPr lang="fr-FR" sz="2000" dirty="0" err="1">
                    <a:latin typeface="+mj-lt"/>
                  </a:rPr>
                  <a:t>law</a:t>
                </a:r>
                <a:r>
                  <a:rPr lang="fr-FR" sz="2000" dirty="0">
                    <a:latin typeface="+mj-lt"/>
                  </a:rPr>
                  <a:t> for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fr-FR" sz="200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fr-FR" sz="20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fr-FR" sz="2400" dirty="0">
                  <a:latin typeface="+mj-lt"/>
                </a:endParaRPr>
              </a:p>
              <a:p>
                <a:endParaRPr lang="fr-FR" sz="2400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dirty="0">
                  <a:latin typeface="+mj-lt"/>
                </a:endParaRPr>
              </a:p>
              <a:p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B25F78-2418-48B7-9DF9-67B2A2DED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17" y="1439101"/>
                <a:ext cx="5259899" cy="3447098"/>
              </a:xfrm>
              <a:prstGeom prst="rect">
                <a:avLst/>
              </a:prstGeom>
              <a:blipFill>
                <a:blip r:embed="rId4"/>
                <a:stretch>
                  <a:fillRect l="-1275" t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5039F58-98AD-4623-8602-3F59F0232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17" y="4101173"/>
            <a:ext cx="8117971" cy="23357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6DCA43-F4D7-4EEC-9FF3-CA63A19025EF}"/>
              </a:ext>
            </a:extLst>
          </p:cNvPr>
          <p:cNvSpPr/>
          <p:nvPr/>
        </p:nvSpPr>
        <p:spPr>
          <a:xfrm>
            <a:off x="6610525" y="2756827"/>
            <a:ext cx="352337" cy="405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3F6837-3E4D-40B9-9998-E15AB4C9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0037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E40B41B2-1728-49B5-9357-A4E293047B3F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6230" r="7965"/>
          <a:stretch/>
        </p:blipFill>
        <p:spPr bwMode="auto">
          <a:xfrm>
            <a:off x="335559" y="1442906"/>
            <a:ext cx="8247708" cy="48778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2E8766A-4BFC-4450-9E34-91DEA5485AEE}"/>
                  </a:ext>
                </a:extLst>
              </p:cNvPr>
              <p:cNvSpPr txBox="1"/>
              <p:nvPr/>
            </p:nvSpPr>
            <p:spPr>
              <a:xfrm>
                <a:off x="8583267" y="2142018"/>
                <a:ext cx="3029891" cy="3273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𝑠𝑠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fr-FR" b="0" dirty="0">
                  <a:latin typeface="+mj-lt"/>
                </a:endParaRPr>
              </a:p>
              <a:p>
                <a:endParaRPr lang="fr-F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</m:rad>
                    </m:oMath>
                  </m:oMathPara>
                </a14:m>
                <a:endParaRPr lang="en-GB" b="0" dirty="0">
                  <a:latin typeface="+mj-lt"/>
                </a:endParaRPr>
              </a:p>
              <a:p>
                <a:endParaRPr lang="fr-F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𝑠𝑏</m:t>
                              </m:r>
                            </m:sub>
                          </m:s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fr-FR" b="0" dirty="0">
                  <a:latin typeface="+mj-lt"/>
                </a:endParaRPr>
              </a:p>
              <a:p>
                <a:endParaRPr lang="fr-F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sub>
                          </m:sSub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b="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2E8766A-4BFC-4450-9E34-91DEA5485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267" y="2142018"/>
                <a:ext cx="3029891" cy="32730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A07F1-B9D1-417C-883B-C50C0187B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0828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6AA293FF-BD80-4764-9436-82DC041E36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440388" y="1478738"/>
            <a:ext cx="6790697" cy="18982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EC2E2C5-E775-491C-81B9-EA627ABD262D}"/>
                  </a:ext>
                </a:extLst>
              </p:cNvPr>
              <p:cNvSpPr/>
              <p:nvPr/>
            </p:nvSpPr>
            <p:spPr>
              <a:xfrm>
                <a:off x="1191608" y="3472290"/>
                <a:ext cx="8039477" cy="1553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GB" sz="12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12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"/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</m:sup>
                                        </m:sSubSup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sub>
                                        </m:sSub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sup>
                                        </m:sSubSup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</m:sup>
                                        </m:sSubSup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sup>
                                        </m:sSub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𝑠𝑠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𝐶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𝑠𝑠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𝐿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𝐿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h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𝑠𝑠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𝐿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𝐶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𝑠𝑏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𝐿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"/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</m:sup>
                                        </m:sSubSup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sub>
                                        </m:sSub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sup>
                                        </m:sSubSup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</m:sup>
                                        </m:sSubSup>
                                        <m:sSubSup>
                                          <m:sSubSup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</m:sup>
                                        </m:sSub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𝑠𝑠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𝐶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𝑠𝑠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𝐿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h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𝑠𝑠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d>
                                          <m:d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1−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𝐶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𝑠𝑏</m:t>
                                                </m:r>
                                                <m:r>
                                                  <a:rPr lang="en-GB" sz="120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en-GB" sz="1200" i="1"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sub>
                                    </m:sSub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b>
                                    </m:sSub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bSup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𝑤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d>
                                      <m:d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𝑠𝑠</m:t>
                                            </m:r>
                                            <m:r>
                                              <a:rPr lang="en-GB" sz="120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200" i="1">
                                                <a:latin typeface="Cambria Math" panose="02040503050406030204" pitchFamily="18" charset="0"/>
                                              </a:rPr>
                                              <m:t>𝑠𝑜𝑢𝑟𝑐𝑒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2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  <m:sup>
                                        <m:r>
                                          <a:rPr lang="en-GB" sz="12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bSup>
                                    <m:r>
                                      <a:rPr lang="en-GB" sz="1200" i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  <m:r>
                            <a:rPr lang="en-GB" sz="1200" i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EC2E2C5-E775-491C-81B9-EA627ABD26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08" y="3472290"/>
                <a:ext cx="8039477" cy="1553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FE86E81-5633-426F-9D57-2D49F725C59B}"/>
              </a:ext>
            </a:extLst>
          </p:cNvPr>
          <p:cNvSpPr txBox="1"/>
          <p:nvPr/>
        </p:nvSpPr>
        <p:spPr>
          <a:xfrm>
            <a:off x="8418880" y="3691808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67540-7A2C-4300-989B-A71DE5950DAF}"/>
              </a:ext>
            </a:extLst>
          </p:cNvPr>
          <p:cNvSpPr txBox="1"/>
          <p:nvPr/>
        </p:nvSpPr>
        <p:spPr>
          <a:xfrm>
            <a:off x="8418881" y="4170528"/>
            <a:ext cx="393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7D3C9-FA7A-4029-BA15-E6A7BE88A4C1}"/>
              </a:ext>
            </a:extLst>
          </p:cNvPr>
          <p:cNvSpPr txBox="1"/>
          <p:nvPr/>
        </p:nvSpPr>
        <p:spPr>
          <a:xfrm>
            <a:off x="8199268" y="4622223"/>
            <a:ext cx="822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 and b)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4BE5870-D141-4518-AB78-3E24E013BC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676913"/>
                  </p:ext>
                </p:extLst>
              </p:nvPr>
            </p:nvGraphicFramePr>
            <p:xfrm>
              <a:off x="3342175" y="5120688"/>
              <a:ext cx="4987121" cy="1283653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4987121">
                      <a:extLst>
                        <a:ext uri="{9D8B030D-6E8A-4147-A177-3AD203B41FA5}">
                          <a16:colId xmlns:a16="http://schemas.microsoft.com/office/drawing/2014/main" val="330879405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  <m:sup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GB" sz="14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GB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4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max</m:t>
                                          </m:r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5</m:t>
                                              </m:r>
                                            </m:sup>
                                          </m:sSubSup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5</m:t>
                                              </m:r>
                                            </m:sup>
                                          </m:sSubSup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,0)</m:t>
                                          </m:r>
                                        </m:e>
                                        <m:e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𝑖𝑓</m:t>
                                          </m:r>
                                        </m:e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𝐹𝑟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b>
                                          </m:sSub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≤1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max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𝜆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𝐿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5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𝜆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𝑅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5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func>
                                                    <m:func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GB" sz="1400" i="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min</m:t>
                                                      </m:r>
                                                    </m:fName>
                                                    <m:e>
                                                      <m:d>
                                                        <m:dPr>
                                                          <m:ctrlPr>
                                                            <a:rPr lang="en-GB" sz="1400" i="1"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GB" sz="1400" i="1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𝐿</m:t>
                                                              </m:r>
                                                            </m:sub>
                                                          </m:sSub>
                                                          <m:r>
                                                            <a:rPr lang="en-GB" sz="1400"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GB" sz="1400" i="1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𝑅</m:t>
                                                              </m:r>
                                                            </m:sub>
                                                          </m:sSub>
                                                        </m:e>
                                                      </m:d>
                                                    </m:e>
                                                  </m:func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  <m:e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𝑖𝑓</m:t>
                                          </m:r>
                                        </m:e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𝐹𝑟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b>
                                          </m:sSub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&gt;1</m:t>
                                          </m:r>
                                        </m:e>
                                      </m:mr>
                                    </m:m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117185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  <m:sup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en-GB" sz="14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GB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4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min</m:t>
                                          </m:r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sup>
                                          </m:sSubSup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sup>
                                          </m:sSubSup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,0)</m:t>
                                          </m:r>
                                        </m:e>
                                        <m:e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𝑖𝑓</m:t>
                                          </m:r>
                                        </m:e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𝐹𝑟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b>
                                          </m:sSub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≤1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min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𝜆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𝐿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4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𝜆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𝑅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GB" sz="140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4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,−</m:t>
                                                  </m:r>
                                                  <m:func>
                                                    <m:funcPr>
                                                      <m:ctrlPr>
                                                        <a:rPr lang="en-GB" sz="1400" i="1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GB" sz="1400" i="0"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min</m:t>
                                                      </m:r>
                                                    </m:fName>
                                                    <m:e>
                                                      <m:d>
                                                        <m:dPr>
                                                          <m:ctrlPr>
                                                            <a:rPr lang="en-GB" sz="1400" i="1"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GB" sz="1400" i="1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𝐿</m:t>
                                                              </m:r>
                                                            </m:sub>
                                                          </m:sSub>
                                                          <m:r>
                                                            <a:rPr lang="en-GB" sz="1400"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GB" sz="1400" i="1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GB" sz="1400">
                                                                  <a:effectLst/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𝑅</m:t>
                                                              </m:r>
                                                            </m:sub>
                                                          </m:sSub>
                                                        </m:e>
                                                      </m:d>
                                                    </m:e>
                                                  </m:func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  <m:e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𝑖𝑓</m:t>
                                          </m:r>
                                        </m:e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400" i="1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en-GB" sz="1400" i="1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GB" sz="1400">
                                                      <a:effectLst/>
                                                      <a:latin typeface="Cambria Math" panose="02040503050406030204" pitchFamily="18" charset="0"/>
                                                    </a:rPr>
                                                    <m:t>𝐹𝑟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GB" sz="1400">
                                                  <a:effectLst/>
                                                  <a:latin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b>
                                          </m:sSub>
                                          <m:r>
                                            <a:rPr lang="en-GB" sz="1400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&gt;1</m:t>
                                          </m:r>
                                        </m:e>
                                      </m:mr>
                                    </m:m>
                                    <m:r>
                                      <a:rPr lang="en-GB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400" dirty="0">
                            <a:effectLst/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2237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4BE5870-D141-4518-AB78-3E24E013BC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676913"/>
                  </p:ext>
                </p:extLst>
              </p:nvPr>
            </p:nvGraphicFramePr>
            <p:xfrm>
              <a:off x="3342175" y="5120688"/>
              <a:ext cx="4987121" cy="1283653"/>
            </p:xfrm>
            <a:graphic>
              <a:graphicData uri="http://schemas.openxmlformats.org/drawingml/2006/table">
                <a:tbl>
                  <a:tblPr firstRow="1" firstCol="1" bandRow="1">
                    <a:tableStyleId>{2D5ABB26-0587-4C30-8999-92F81FD0307C}</a:tableStyleId>
                  </a:tblPr>
                  <a:tblGrid>
                    <a:gridCol w="4987121">
                      <a:extLst>
                        <a:ext uri="{9D8B030D-6E8A-4147-A177-3AD203B41FA5}">
                          <a16:colId xmlns:a16="http://schemas.microsoft.com/office/drawing/2014/main" val="3308794059"/>
                        </a:ext>
                      </a:extLst>
                    </a:gridCol>
                  </a:tblGrid>
                  <a:tr h="642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b="-9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718506"/>
                      </a:ext>
                    </a:extLst>
                  </a:tr>
                  <a:tr h="6414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t="-100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2378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C248E-7A51-4832-A813-46FDA4DE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4751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ofile_Concentration">
            <a:hlinkClick r:id="" action="ppaction://media"/>
            <a:extLst>
              <a:ext uri="{FF2B5EF4-FFF2-40B4-BE49-F238E27FC236}">
                <a16:creationId xmlns:a16="http://schemas.microsoft.com/office/drawing/2014/main" id="{63B02851-FBB0-42D5-BB61-FC2E4957A0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6926" y="1470709"/>
            <a:ext cx="8973637" cy="47062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FAD6F-9748-4139-B5B4-8F15E628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124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C004552-3D1D-4276-A805-839D7A7B8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9" b="14477"/>
          <a:stretch/>
        </p:blipFill>
        <p:spPr bwMode="auto">
          <a:xfrm>
            <a:off x="2709641" y="1550996"/>
            <a:ext cx="6334614" cy="2165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36100F-252D-4A12-B301-8670A563FF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0" b="14234"/>
          <a:stretch/>
        </p:blipFill>
        <p:spPr bwMode="auto">
          <a:xfrm>
            <a:off x="2709641" y="3716742"/>
            <a:ext cx="6334614" cy="2200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4AEDA7-85A8-4325-A0E0-90E8D4518257}"/>
              </a:ext>
            </a:extLst>
          </p:cNvPr>
          <p:cNvSpPr txBox="1"/>
          <p:nvPr/>
        </p:nvSpPr>
        <p:spPr>
          <a:xfrm>
            <a:off x="854962" y="4685602"/>
            <a:ext cx="1930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1D </a:t>
            </a:r>
            <a:r>
              <a:rPr lang="fr-FR" dirty="0" err="1">
                <a:latin typeface="+mj-lt"/>
              </a:rPr>
              <a:t>Dam-break</a:t>
            </a:r>
            <a:r>
              <a:rPr lang="fr-FR" dirty="0">
                <a:latin typeface="+mj-lt"/>
              </a:rPr>
              <a:t>,</a:t>
            </a:r>
          </a:p>
          <a:p>
            <a:r>
              <a:rPr lang="fr-FR" dirty="0">
                <a:latin typeface="+mj-lt"/>
              </a:rPr>
              <a:t>Spinewine &amp; Zech, 2007</a:t>
            </a:r>
            <a:endParaRPr lang="en-GB" dirty="0">
              <a:latin typeface="+mj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45875C-2045-44DA-B123-B55E763F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6712-178E-4327-BF4B-3C7A1D344E7B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08251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DF9156C17D5A4C8F94D336D88B7B06" ma:contentTypeVersion="10" ma:contentTypeDescription="Create a new document." ma:contentTypeScope="" ma:versionID="e8a152f09d171bf4384ffd15ebac45b9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e0613b64-eea6-4682-96b3-04360ec05e59" targetNamespace="http://schemas.microsoft.com/office/2006/metadata/properties" ma:root="true" ma:fieldsID="936e03a2433ed650a9f4242061a9635b" ns1:_="" ns2:_="" ns3:_="">
    <xsd:import namespace="http://schemas.microsoft.com/sharepoint/v3"/>
    <xsd:import namespace="eb3f7de7-c935-4ca6-a12c-1f73773710ec"/>
    <xsd:import namespace="e0613b64-eea6-4682-96b3-04360ec05e5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13b64-eea6-4682-96b3-04360ec05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KenesDocumentTypeId xmlns="eb3f7de7-c935-4ca6-a12c-1f73773710ec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1E6151-5B35-43AF-AF9C-CE2BC42884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e0613b64-eea6-4682-96b3-04360ec05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430127-5BF3-41CF-ACBE-080B6DB095C5}">
  <ds:schemaRefs>
    <ds:schemaRef ds:uri="http://schemas.microsoft.com/sharepoint/v3"/>
    <ds:schemaRef ds:uri="http://schemas.microsoft.com/office/2006/documentManagement/types"/>
    <ds:schemaRef ds:uri="eb3f7de7-c935-4ca6-a12c-1f73773710ec"/>
    <ds:schemaRef ds:uri="e0613b64-eea6-4682-96b3-04360ec05e59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BAAFAFA-F44E-4C2E-BA20-46207DAD73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563</Words>
  <Application>Microsoft Office PowerPoint</Application>
  <PresentationFormat>Widescreen</PresentationFormat>
  <Paragraphs>168</Paragraphs>
  <Slides>21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Latin Modern Math</vt:lpstr>
      <vt:lpstr>Montserrat</vt:lpstr>
      <vt:lpstr>Times New Roman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AHORA LOS CONGRESOS DE PANLAR SON ANUALES   NO SE PIERDA PANLAR 2019, DEL 27 AL 30 DE ABRIL EN QUITO</dc:title>
  <dc:creator>Laura Moyano</dc:creator>
  <cp:lastModifiedBy>Robin Meurice</cp:lastModifiedBy>
  <cp:revision>99</cp:revision>
  <dcterms:created xsi:type="dcterms:W3CDTF">2018-03-28T08:54:19Z</dcterms:created>
  <dcterms:modified xsi:type="dcterms:W3CDTF">2022-06-25T06:52:54Z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0x010100ABDF9156C17D5A4C8F94D336D88B7B06</vt:lpwstr>
  </property>
  <property fmtid="{D5CDD505-2E9C-101B-9397-08002B2CF9AE}" pid="3" name="Order">
    <vt:r8>17239200</vt:r8>
  </property>
</Properties>
</file>