
<file path=[Content_Types].xml><?xml version="1.0" encoding="utf-8"?>
<Types xmlns="http://schemas.openxmlformats.org/package/2006/content-types"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 showSpecialPlsOnTitleSld="0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</p:sldIdLst>
  <p:sldSz cy="5143500" cx="9144000"/>
  <p:notesSz cx="6858000" cy="9144000"/>
  <p:embeddedFontLst>
    <p:embeddedFont>
      <p:font typeface="Open Sans SemiBold"/>
      <p:regular r:id="rId34"/>
      <p:bold r:id="rId35"/>
      <p:italic r:id="rId36"/>
      <p:boldItalic r:id="rId37"/>
    </p:embeddedFont>
    <p:embeddedFont>
      <p:font typeface="Open Sans"/>
      <p:regular r:id="rId38"/>
      <p:bold r:id="rId39"/>
      <p:italic r:id="rId40"/>
      <p:boldItalic r:id="rId4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OpenSans-italic.fntdata"/><Relationship Id="rId20" Type="http://schemas.openxmlformats.org/officeDocument/2006/relationships/slide" Target="slides/slide15.xml"/><Relationship Id="rId41" Type="http://schemas.openxmlformats.org/officeDocument/2006/relationships/font" Target="fonts/OpenSans-boldItalic.fnt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font" Target="fonts/OpenSansSemiBold-bold.fntdata"/><Relationship Id="rId12" Type="http://schemas.openxmlformats.org/officeDocument/2006/relationships/slide" Target="slides/slide7.xml"/><Relationship Id="rId34" Type="http://schemas.openxmlformats.org/officeDocument/2006/relationships/font" Target="fonts/OpenSansSemiBold-regular.fntdata"/><Relationship Id="rId15" Type="http://schemas.openxmlformats.org/officeDocument/2006/relationships/slide" Target="slides/slide10.xml"/><Relationship Id="rId37" Type="http://schemas.openxmlformats.org/officeDocument/2006/relationships/font" Target="fonts/OpenSansSemiBold-boldItalic.fntdata"/><Relationship Id="rId14" Type="http://schemas.openxmlformats.org/officeDocument/2006/relationships/slide" Target="slides/slide9.xml"/><Relationship Id="rId36" Type="http://schemas.openxmlformats.org/officeDocument/2006/relationships/font" Target="fonts/OpenSansSemiBold-italic.fntdata"/><Relationship Id="rId17" Type="http://schemas.openxmlformats.org/officeDocument/2006/relationships/slide" Target="slides/slide12.xml"/><Relationship Id="rId39" Type="http://schemas.openxmlformats.org/officeDocument/2006/relationships/font" Target="fonts/OpenSans-bold.fntdata"/><Relationship Id="rId16" Type="http://schemas.openxmlformats.org/officeDocument/2006/relationships/slide" Target="slides/slide11.xml"/><Relationship Id="rId38" Type="http://schemas.openxmlformats.org/officeDocument/2006/relationships/font" Target="fonts/OpenSans-regular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df29d79c46_0_1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df29d79c46_0_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Currents and wave interact -&gt; can usually be neglected in fair weather </a:t>
            </a:r>
            <a:r>
              <a:rPr lang="en"/>
              <a:t>conditions</a:t>
            </a:r>
            <a:r>
              <a:rPr lang="en"/>
              <a:t> but not the case anymore under storm conditions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These wave-current interactions significantly alter currents in complex coastal areas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10bd95ac58e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10bd95ac58e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Therefore, when neglecting wave-currents interactons, you might significant mistakes when modeling the transport of passive drifters such as sediments, pollutants, or ships/persons in case of searc and rescue missions  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0bd95ac58e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0bd95ac58e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But the question is: how large are these mistakes. Can you actually neglect these inteactions anf obtain results that are accurate enough ?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df29d79c46_0_1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df29d79c46_0_1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 answer this question: test case of Hurricane Irma, one of the stringest hurricanes on record in the US, that made landfall in 2017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performed several modeling experiments where particles advected by different sets of velocity derived from coupled and uncoupled models to quantify the impact of wave-induced transport on the trajectories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df29d79c46_0_1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df29d79c46_0_1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But first, we need to accurately </a:t>
            </a:r>
            <a:r>
              <a:rPr lang="en"/>
              <a:t>represent</a:t>
            </a:r>
            <a:r>
              <a:rPr lang="en"/>
              <a:t> the wind ans pressure field of the hurricane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df29d79c46_0_1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df29d79c46_0_1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df308faa04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df308faa04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10bd95ac58e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10bd95ac58e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10bd95ac58e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10bd95ac58e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df29d79c46_0_1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df29d79c46_0_1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But we had to adapt SLIM a tiny bit to accurately</a:t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df29d79c46_0_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df29d79c46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df29d79c46_0_2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df29d79c46_0_2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df29d79c46_0_1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df29d79c46_0_1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df29d79c46_0_2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df29d79c46_0_2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df29d79c46_0_2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df29d79c46_0_2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df29d79c46_0_1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df29d79c46_0_1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df29d79c46_0_2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df29d79c46_0_2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df3087e837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df3087e837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10bd95ac58e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10bd95ac58e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df29d79c46_0_2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Google Shape;244;gdf29d79c46_0_2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10bf594d4e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10bf594d4e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df29d79c46_0_2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df29d79c46_0_2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10bd95ac58e_0_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10bd95ac58e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10bd95ac58e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7" name="Google Shape;277;g10bd95ac58e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10bd95ac58e_0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10bd95ac58e_0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10bd95ac58e_0_1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" name="Google Shape;298;g10bd95ac58e_0_1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df3087e837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Google Shape;309;gdf3087e837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0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Relationship Id="rId4" Type="http://schemas.openxmlformats.org/officeDocument/2006/relationships/image" Target="../media/image5.png"/><Relationship Id="rId5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Relationship Id="rId4" Type="http://schemas.openxmlformats.org/officeDocument/2006/relationships/image" Target="../media/image5.png"/><Relationship Id="rId5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Relationship Id="rId4" Type="http://schemas.openxmlformats.org/officeDocument/2006/relationships/image" Target="../media/image5.png"/><Relationship Id="rId5" Type="http://schemas.openxmlformats.org/officeDocument/2006/relationships/image" Target="../media/image1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hyperlink" Target="http://www.slim-ocean.be" TargetMode="External"/><Relationship Id="rId4" Type="http://schemas.openxmlformats.org/officeDocument/2006/relationships/image" Target="../media/image13.png"/><Relationship Id="rId5" Type="http://schemas.openxmlformats.org/officeDocument/2006/relationships/image" Target="../media/image1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Relationship Id="rId4" Type="http://schemas.openxmlformats.org/officeDocument/2006/relationships/hyperlink" Target="http://www.slim-ocean.be" TargetMode="External"/><Relationship Id="rId5" Type="http://schemas.openxmlformats.org/officeDocument/2006/relationships/image" Target="../media/image13.png"/><Relationship Id="rId6" Type="http://schemas.openxmlformats.org/officeDocument/2006/relationships/image" Target="../media/image1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Relationship Id="rId4" Type="http://schemas.openxmlformats.org/officeDocument/2006/relationships/hyperlink" Target="http://www.slim-ocean.be" TargetMode="External"/><Relationship Id="rId5" Type="http://schemas.openxmlformats.org/officeDocument/2006/relationships/image" Target="../media/image13.png"/><Relationship Id="rId6" Type="http://schemas.openxmlformats.org/officeDocument/2006/relationships/image" Target="../media/image1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7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8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8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5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1.png"/><Relationship Id="rId4" Type="http://schemas.openxmlformats.org/officeDocument/2006/relationships/image" Target="../media/image29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0.png"/><Relationship Id="rId4" Type="http://schemas.openxmlformats.org/officeDocument/2006/relationships/image" Target="../media/image27.gif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6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6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6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6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110950"/>
            <a:ext cx="9144000" cy="5561642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>
            <p:ph type="ctrTitle"/>
          </p:nvPr>
        </p:nvSpPr>
        <p:spPr>
          <a:xfrm>
            <a:off x="311700" y="1567125"/>
            <a:ext cx="8520600" cy="2426400"/>
          </a:xfrm>
          <a:prstGeom prst="rect">
            <a:avLst/>
          </a:prstGeom>
          <a:solidFill>
            <a:srgbClr val="FFFFFF">
              <a:alpha val="51959"/>
            </a:srgbClr>
          </a:solidFill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Impacts of Hurricane Irma (2017) on wave-induced transport processes</a:t>
            </a:r>
            <a:endParaRPr sz="36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Thomas Dobbelaere, Milan Curcic, Matthieu Le Hénaff, Emmanuel Hanert</a:t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0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00">
                <a:latin typeface="Open Sans"/>
                <a:ea typeface="Open Sans"/>
                <a:cs typeface="Open Sans"/>
                <a:sym typeface="Open Sans"/>
              </a:rPr>
              <a:t>thomas.dobbelaere@uclouvain.be</a:t>
            </a:r>
            <a:endParaRPr sz="3000"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52375" y="4609688"/>
            <a:ext cx="1705000" cy="393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47650" y="4500837"/>
            <a:ext cx="610975" cy="61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121824" y="4521423"/>
            <a:ext cx="569800" cy="569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79438" y="4593212"/>
            <a:ext cx="1705000" cy="4262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147750" y="156725"/>
            <a:ext cx="8848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Currents and 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waves interact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, 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especially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during tropical cyclones</a:t>
            </a:r>
            <a:endParaRPr sz="2400"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837550" y="1182075"/>
            <a:ext cx="45756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Tropical </a:t>
            </a: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cyclones</a:t>
            </a: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are getting </a:t>
            </a: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more intense</a:t>
            </a: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700"/>
          </a:p>
        </p:txBody>
      </p:sp>
      <p:sp>
        <p:nvSpPr>
          <p:cNvPr id="66" name="Google Shape;66;p14"/>
          <p:cNvSpPr txBox="1"/>
          <p:nvPr/>
        </p:nvSpPr>
        <p:spPr>
          <a:xfrm>
            <a:off x="837550" y="1656500"/>
            <a:ext cx="4272600" cy="10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N</a:t>
            </a: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onlinear</a:t>
            </a: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wave-currents </a:t>
            </a: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interactions</a:t>
            </a: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during cyclones ⇒ significant variations in </a:t>
            </a: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complex coastal areas.</a:t>
            </a:r>
            <a:endParaRPr sz="1700"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pic>
        <p:nvPicPr>
          <p:cNvPr id="67" name="Google Shape;67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14550" y="1105875"/>
            <a:ext cx="3309924" cy="3309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0450" y="1227074"/>
            <a:ext cx="449200" cy="430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9587" y="1904227"/>
            <a:ext cx="370937" cy="43082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4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>
            <p:ph type="title"/>
          </p:nvPr>
        </p:nvSpPr>
        <p:spPr>
          <a:xfrm>
            <a:off x="147750" y="156725"/>
            <a:ext cx="8848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Currents and waves interact, especially during tropical cyclones</a:t>
            </a:r>
            <a:endParaRPr sz="2400"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837550" y="1182075"/>
            <a:ext cx="45756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Tropical </a:t>
            </a: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cyclones</a:t>
            </a: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are getting </a:t>
            </a: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more intense</a:t>
            </a: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700"/>
          </a:p>
        </p:txBody>
      </p:sp>
      <p:sp>
        <p:nvSpPr>
          <p:cNvPr id="77" name="Google Shape;77;p15"/>
          <p:cNvSpPr txBox="1"/>
          <p:nvPr/>
        </p:nvSpPr>
        <p:spPr>
          <a:xfrm>
            <a:off x="837550" y="1656500"/>
            <a:ext cx="4272600" cy="10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Nonlinear</a:t>
            </a: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wave-currents </a:t>
            </a: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interactions</a:t>
            </a: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during cyclones ⇒ significant variations in </a:t>
            </a: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complex coastal areas.</a:t>
            </a:r>
            <a:endParaRPr sz="1700"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pic>
        <p:nvPicPr>
          <p:cNvPr id="78" name="Google Shape;7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14550" y="1105875"/>
            <a:ext cx="3309924" cy="3309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0450" y="1227074"/>
            <a:ext cx="449200" cy="430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9587" y="1904227"/>
            <a:ext cx="370937" cy="430825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5"/>
          <p:cNvSpPr txBox="1"/>
          <p:nvPr/>
        </p:nvSpPr>
        <p:spPr>
          <a:xfrm>
            <a:off x="837550" y="2732725"/>
            <a:ext cx="4377000" cy="10482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Heavy-wind transport not accurately represented if ocean model not coupled with wind-generated waves</a:t>
            </a:r>
            <a:endParaRPr sz="1700"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82" name="Google Shape;82;p15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6"/>
          <p:cNvSpPr txBox="1"/>
          <p:nvPr>
            <p:ph type="title"/>
          </p:nvPr>
        </p:nvSpPr>
        <p:spPr>
          <a:xfrm>
            <a:off x="147750" y="156725"/>
            <a:ext cx="8848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Currents and waves interact, especially during tropical cyclones</a:t>
            </a:r>
            <a:endParaRPr sz="2400"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88" name="Google Shape;88;p16"/>
          <p:cNvSpPr txBox="1"/>
          <p:nvPr/>
        </p:nvSpPr>
        <p:spPr>
          <a:xfrm>
            <a:off x="837550" y="1182075"/>
            <a:ext cx="45756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Tropical </a:t>
            </a: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cyclones</a:t>
            </a: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are getting </a:t>
            </a: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more intense</a:t>
            </a: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700"/>
          </a:p>
        </p:txBody>
      </p:sp>
      <p:sp>
        <p:nvSpPr>
          <p:cNvPr id="89" name="Google Shape;89;p16"/>
          <p:cNvSpPr txBox="1"/>
          <p:nvPr/>
        </p:nvSpPr>
        <p:spPr>
          <a:xfrm>
            <a:off x="837550" y="1656500"/>
            <a:ext cx="4272600" cy="10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Nonlinear</a:t>
            </a: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wave-currents </a:t>
            </a: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interactions</a:t>
            </a: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during cyclones ⇒ significant variations in </a:t>
            </a: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complex coastal areas.</a:t>
            </a:r>
            <a:endParaRPr sz="1700"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pic>
        <p:nvPicPr>
          <p:cNvPr id="90" name="Google Shape;9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14550" y="1105875"/>
            <a:ext cx="3309924" cy="3309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0450" y="1227074"/>
            <a:ext cx="449200" cy="430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9587" y="1904227"/>
            <a:ext cx="370937" cy="430825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6"/>
          <p:cNvSpPr txBox="1"/>
          <p:nvPr/>
        </p:nvSpPr>
        <p:spPr>
          <a:xfrm>
            <a:off x="837550" y="2732725"/>
            <a:ext cx="4377000" cy="10482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Heavy-wind transport not accurately represented if ocean model not coupled with wind-generated waves</a:t>
            </a:r>
            <a:endParaRPr sz="1700"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94" name="Google Shape;94;p16"/>
          <p:cNvSpPr txBox="1"/>
          <p:nvPr/>
        </p:nvSpPr>
        <p:spPr>
          <a:xfrm>
            <a:off x="299575" y="3874850"/>
            <a:ext cx="4862700" cy="747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⇒ What is the impact on wave-current interactions on modeled transport ?</a:t>
            </a:r>
            <a:endParaRPr/>
          </a:p>
        </p:txBody>
      </p:sp>
      <p:sp>
        <p:nvSpPr>
          <p:cNvPr id="95" name="Google Shape;95;p16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7"/>
          <p:cNvSpPr/>
          <p:nvPr/>
        </p:nvSpPr>
        <p:spPr>
          <a:xfrm>
            <a:off x="442975" y="3272400"/>
            <a:ext cx="5153100" cy="12297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7"/>
          <p:cNvSpPr txBox="1"/>
          <p:nvPr>
            <p:ph type="title"/>
          </p:nvPr>
        </p:nvSpPr>
        <p:spPr>
          <a:xfrm>
            <a:off x="73925" y="123150"/>
            <a:ext cx="8615400" cy="122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W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e investigate transport processes on the Florida shelf during Hurricane Irma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102" name="Google Shape;102;p17"/>
          <p:cNvSpPr txBox="1"/>
          <p:nvPr>
            <p:ph idx="1" type="body"/>
          </p:nvPr>
        </p:nvSpPr>
        <p:spPr>
          <a:xfrm>
            <a:off x="450925" y="1405051"/>
            <a:ext cx="4671900" cy="14487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L</a:t>
            </a: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andfall in the Florida Keys (Cat. 4) and on the west coast of Florida (Cat. 3)</a:t>
            </a:r>
            <a:endParaRPr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One of strongest and costliest </a:t>
            </a: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hurricanes on record</a:t>
            </a:r>
            <a:endParaRPr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3" name="Google Shape;103;p17"/>
          <p:cNvSpPr txBox="1"/>
          <p:nvPr/>
        </p:nvSpPr>
        <p:spPr>
          <a:xfrm>
            <a:off x="1064575" y="3235900"/>
            <a:ext cx="46947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We </a:t>
            </a: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compared</a:t>
            </a: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 the </a:t>
            </a: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trajectories</a:t>
            </a: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 of passive </a:t>
            </a: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particles</a:t>
            </a: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using</a:t>
            </a: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 coupled and uncoupled models along the trajectory of the hurricane on the </a:t>
            </a: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inner</a:t>
            </a: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 and outer shelves </a:t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4" name="Google Shape;10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49925" y="705175"/>
            <a:ext cx="3143149" cy="3980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4874" y="3626674"/>
            <a:ext cx="505850" cy="43615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7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8"/>
          <p:cNvSpPr txBox="1"/>
          <p:nvPr>
            <p:ph type="title"/>
          </p:nvPr>
        </p:nvSpPr>
        <p:spPr>
          <a:xfrm>
            <a:off x="147850" y="147075"/>
            <a:ext cx="8937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To accurately represent 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Irma’s wind profile, we used high resolution H*Wind fields</a:t>
            </a:r>
            <a:r>
              <a:rPr lang="en" sz="2400"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endParaRPr sz="2400"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112" name="Google Shape;112;p18"/>
          <p:cNvSpPr txBox="1"/>
          <p:nvPr>
            <p:ph idx="1" type="body"/>
          </p:nvPr>
        </p:nvSpPr>
        <p:spPr>
          <a:xfrm>
            <a:off x="466675" y="4156925"/>
            <a:ext cx="8003700" cy="697500"/>
          </a:xfrm>
          <a:prstGeom prst="rect">
            <a:avLst/>
          </a:prstGeom>
          <a:solidFill>
            <a:srgbClr val="E7FFFF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ECMWF </a:t>
            </a:r>
            <a:r>
              <a:rPr b="1"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ERA-5</a:t>
            </a: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profiles were used for the </a:t>
            </a:r>
            <a:r>
              <a:rPr b="1"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coarser</a:t>
            </a: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“background” wind and pressure fields</a:t>
            </a:r>
            <a:endParaRPr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13" name="Google Shape;11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1600" y="1054123"/>
            <a:ext cx="7693850" cy="296785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8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9"/>
          <p:cNvSpPr txBox="1"/>
          <p:nvPr>
            <p:ph type="title"/>
          </p:nvPr>
        </p:nvSpPr>
        <p:spPr>
          <a:xfrm>
            <a:off x="182400" y="164125"/>
            <a:ext cx="8703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Moreover, w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e 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used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an idealized Holland 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pressure 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profile i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nside the radius of maximum wind speed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120" name="Google Shape;120;p19"/>
          <p:cNvSpPr txBox="1"/>
          <p:nvPr>
            <p:ph idx="1" type="body"/>
          </p:nvPr>
        </p:nvSpPr>
        <p:spPr>
          <a:xfrm>
            <a:off x="625500" y="4011075"/>
            <a:ext cx="7893000" cy="842700"/>
          </a:xfrm>
          <a:prstGeom prst="rect">
            <a:avLst/>
          </a:prstGeom>
          <a:solidFill>
            <a:srgbClr val="E7FFFF"/>
          </a:solidFill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Information about the central depression was obtained from </a:t>
            </a:r>
            <a:r>
              <a:rPr b="1"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HURDAT 2</a:t>
            </a: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tracking database</a:t>
            </a:r>
            <a:endParaRPr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21" name="Google Shape;12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3150" y="1173075"/>
            <a:ext cx="8197699" cy="2837999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9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0"/>
          <p:cNvSpPr txBox="1"/>
          <p:nvPr>
            <p:ph type="title"/>
          </p:nvPr>
        </p:nvSpPr>
        <p:spPr>
          <a:xfrm>
            <a:off x="140550" y="119775"/>
            <a:ext cx="8862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We modelled currents using the 2D barotropic version of the unstructured-mesh coastal ocean model SLIM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128" name="Google Shape;128;p20"/>
          <p:cNvSpPr txBox="1"/>
          <p:nvPr/>
        </p:nvSpPr>
        <p:spPr>
          <a:xfrm>
            <a:off x="483825" y="2631050"/>
            <a:ext cx="4358100" cy="15699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Mesh size ranges from 100 m (near reefs and islands) to 5 km (open sea)</a:t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Refinement on bathymetry and bathymetry gradient</a:t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9" name="Google Shape;129;p20"/>
          <p:cNvSpPr txBox="1"/>
          <p:nvPr/>
        </p:nvSpPr>
        <p:spPr>
          <a:xfrm>
            <a:off x="251700" y="4621500"/>
            <a:ext cx="2561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3"/>
              </a:rPr>
              <a:t>www.slim-ocean.be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30" name="Google Shape;130;p20"/>
          <p:cNvPicPr preferRelativeResize="0"/>
          <p:nvPr/>
        </p:nvPicPr>
        <p:blipFill rotWithShape="1">
          <a:blip r:embed="rId4">
            <a:alphaModFix/>
          </a:blip>
          <a:srcRect b="19" l="0" r="0" t="19"/>
          <a:stretch/>
        </p:blipFill>
        <p:spPr>
          <a:xfrm>
            <a:off x="5288028" y="1142950"/>
            <a:ext cx="3505059" cy="3807526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0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32" name="Google Shape;132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1700" y="1173505"/>
            <a:ext cx="5131275" cy="10369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1"/>
          <p:cNvSpPr txBox="1"/>
          <p:nvPr>
            <p:ph type="title"/>
          </p:nvPr>
        </p:nvSpPr>
        <p:spPr>
          <a:xfrm>
            <a:off x="140550" y="119775"/>
            <a:ext cx="8862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We modelled currents using the 2D barotropic version of the unstructured-mesh coastal ocean model SLIM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138" name="Google Shape;138;p21"/>
          <p:cNvSpPr txBox="1"/>
          <p:nvPr/>
        </p:nvSpPr>
        <p:spPr>
          <a:xfrm>
            <a:off x="483825" y="2631050"/>
            <a:ext cx="4358100" cy="15699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Mesh size ranges from 100 m (near reefs and islands) to 5 km (open sea)</a:t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Refinement on bathymetry and bathymetry gradient</a:t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39" name="Google Shape;13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1700" y="1173505"/>
            <a:ext cx="5131275" cy="103699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1"/>
          <p:cNvSpPr txBox="1"/>
          <p:nvPr/>
        </p:nvSpPr>
        <p:spPr>
          <a:xfrm>
            <a:off x="251700" y="4621500"/>
            <a:ext cx="2561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4"/>
              </a:rPr>
              <a:t>www.slim-ocean.be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41" name="Google Shape;141;p21"/>
          <p:cNvPicPr preferRelativeResize="0"/>
          <p:nvPr/>
        </p:nvPicPr>
        <p:blipFill rotWithShape="1">
          <a:blip r:embed="rId5">
            <a:alphaModFix/>
          </a:blip>
          <a:srcRect b="19" l="0" r="0" t="19"/>
          <a:stretch/>
        </p:blipFill>
        <p:spPr>
          <a:xfrm>
            <a:off x="5288028" y="1142950"/>
            <a:ext cx="3505059" cy="38075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47900" y="874550"/>
            <a:ext cx="4635649" cy="24362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3" name="Google Shape;143;p21"/>
          <p:cNvCxnSpPr/>
          <p:nvPr/>
        </p:nvCxnSpPr>
        <p:spPr>
          <a:xfrm rot="10800000">
            <a:off x="4255475" y="3302775"/>
            <a:ext cx="2988300" cy="269100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4" name="Google Shape;144;p21"/>
          <p:cNvCxnSpPr/>
          <p:nvPr/>
        </p:nvCxnSpPr>
        <p:spPr>
          <a:xfrm flipH="1" rot="10800000">
            <a:off x="7415225" y="3305150"/>
            <a:ext cx="1467000" cy="271500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45" name="Google Shape;145;p21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2"/>
          <p:cNvSpPr txBox="1"/>
          <p:nvPr>
            <p:ph type="title"/>
          </p:nvPr>
        </p:nvSpPr>
        <p:spPr>
          <a:xfrm>
            <a:off x="140550" y="119775"/>
            <a:ext cx="8862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We modelled currents using the 2D barotropic version of the unstructured-mesh coastal ocean model SLIM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151" name="Google Shape;151;p22"/>
          <p:cNvSpPr txBox="1"/>
          <p:nvPr/>
        </p:nvSpPr>
        <p:spPr>
          <a:xfrm>
            <a:off x="483825" y="2631050"/>
            <a:ext cx="4358100" cy="15699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Mesh size ranges from 100 m (near reefs and islands) to 5 km (open sea)</a:t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Refinement on bathymetry and bathymetry gradient</a:t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52" name="Google Shape;15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1700" y="1173505"/>
            <a:ext cx="5131275" cy="1036995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2"/>
          <p:cNvSpPr txBox="1"/>
          <p:nvPr/>
        </p:nvSpPr>
        <p:spPr>
          <a:xfrm>
            <a:off x="251700" y="4621500"/>
            <a:ext cx="2561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4"/>
              </a:rPr>
              <a:t>www.slim-ocean.be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54" name="Google Shape;154;p22"/>
          <p:cNvPicPr preferRelativeResize="0"/>
          <p:nvPr/>
        </p:nvPicPr>
        <p:blipFill rotWithShape="1">
          <a:blip r:embed="rId5">
            <a:alphaModFix/>
          </a:blip>
          <a:srcRect b="19" l="0" r="0" t="19"/>
          <a:stretch/>
        </p:blipFill>
        <p:spPr>
          <a:xfrm>
            <a:off x="5288028" y="1142950"/>
            <a:ext cx="3505059" cy="38075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5" name="Google Shape;155;p22"/>
          <p:cNvCxnSpPr/>
          <p:nvPr/>
        </p:nvCxnSpPr>
        <p:spPr>
          <a:xfrm rot="10800000">
            <a:off x="4255475" y="3302775"/>
            <a:ext cx="2988300" cy="269100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6" name="Google Shape;156;p22"/>
          <p:cNvCxnSpPr/>
          <p:nvPr/>
        </p:nvCxnSpPr>
        <p:spPr>
          <a:xfrm flipH="1" rot="10800000">
            <a:off x="7415225" y="3305150"/>
            <a:ext cx="1467000" cy="271500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57" name="Google Shape;157;p22"/>
          <p:cNvPicPr preferRelativeResize="0"/>
          <p:nvPr/>
        </p:nvPicPr>
        <p:blipFill rotWithShape="1">
          <a:blip r:embed="rId6">
            <a:alphaModFix/>
          </a:blip>
          <a:srcRect b="0" l="189" r="199" t="0"/>
          <a:stretch/>
        </p:blipFill>
        <p:spPr>
          <a:xfrm>
            <a:off x="4247900" y="874550"/>
            <a:ext cx="4635648" cy="2436275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2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3"/>
          <p:cNvSpPr txBox="1"/>
          <p:nvPr>
            <p:ph type="title"/>
          </p:nvPr>
        </p:nvSpPr>
        <p:spPr>
          <a:xfrm>
            <a:off x="273500" y="186300"/>
            <a:ext cx="85587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The wind stress formulation of SLIM accounts for the saturation of the drag for high 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wind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speeds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164" name="Google Shape;164;p23"/>
          <p:cNvSpPr txBox="1"/>
          <p:nvPr>
            <p:ph idx="1" type="body"/>
          </p:nvPr>
        </p:nvSpPr>
        <p:spPr>
          <a:xfrm>
            <a:off x="589125" y="1462825"/>
            <a:ext cx="3102600" cy="2746800"/>
          </a:xfrm>
          <a:prstGeom prst="rect">
            <a:avLst/>
          </a:prstGeom>
          <a:solidFill>
            <a:srgbClr val="E7FFFF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White cap blown off the crest of the waves (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spume</a:t>
            </a: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) hypothesized to generate a layer of droplets that acts as a 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slip layer</a:t>
            </a: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for the winds at the ocean-atmosphere interface</a:t>
            </a:r>
            <a:endParaRPr sz="19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65" name="Google Shape;16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9402" y="1079225"/>
            <a:ext cx="4141700" cy="3061775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23"/>
          <p:cNvSpPr txBox="1"/>
          <p:nvPr/>
        </p:nvSpPr>
        <p:spPr>
          <a:xfrm>
            <a:off x="4572000" y="4161750"/>
            <a:ext cx="4019100" cy="6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Curcic, M., &amp; Haus, B. K. (2020). Revised estimates of ocean surface drag in strong winds. </a:t>
            </a:r>
            <a:r>
              <a:rPr i="1" lang="en" sz="11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Geophysical Research Letters</a:t>
            </a:r>
            <a:r>
              <a:rPr lang="en" sz="11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i="1" lang="en" sz="11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47</a:t>
            </a:r>
            <a:r>
              <a:rPr lang="en" sz="11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(10), e2020GL087647.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7" name="Google Shape;167;p23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6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4"/>
          <p:cNvSpPr txBox="1"/>
          <p:nvPr>
            <p:ph type="title"/>
          </p:nvPr>
        </p:nvSpPr>
        <p:spPr>
          <a:xfrm>
            <a:off x="311700" y="186300"/>
            <a:ext cx="86622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W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e modelled w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aves using the parallel unstructured version of the coastal wave model SWAN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173" name="Google Shape;173;p24"/>
          <p:cNvSpPr txBox="1"/>
          <p:nvPr>
            <p:ph idx="1" type="body"/>
          </p:nvPr>
        </p:nvSpPr>
        <p:spPr>
          <a:xfrm>
            <a:off x="751188" y="2150600"/>
            <a:ext cx="7419900" cy="2026200"/>
          </a:xfrm>
          <a:prstGeom prst="rect">
            <a:avLst/>
          </a:prstGeom>
          <a:solidFill>
            <a:srgbClr val="E7FFFF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Same mesh as SLIM</a:t>
            </a:r>
            <a:endParaRPr sz="19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Coefficients for exponential wind growth and whitecapping calibrated for the Gulf of Mexico</a:t>
            </a:r>
            <a:r>
              <a:rPr baseline="30000"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9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Madsen bottom dissipation with roughness length consistent with SLIM</a:t>
            </a: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74" name="Google Shape;174;p24"/>
          <p:cNvSpPr txBox="1"/>
          <p:nvPr/>
        </p:nvSpPr>
        <p:spPr>
          <a:xfrm>
            <a:off x="459900" y="4378925"/>
            <a:ext cx="8224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aseline="30000" lang="en" sz="11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r>
              <a:rPr lang="en" sz="11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Siadatmousavi, S.M., Jose, F., Stone, G., 2011. Evaluation of two WAM white capping parameterizations using parallel unstructured SWAN with application to the Northern Gulf of Mexico, USA. Applied Ocean Research 33, 23–30</a:t>
            </a:r>
            <a:endParaRPr sz="11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75" name="Google Shape;175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6039" y="1262475"/>
            <a:ext cx="6850174" cy="725450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24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7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5"/>
          <p:cNvSpPr txBox="1"/>
          <p:nvPr>
            <p:ph type="title"/>
          </p:nvPr>
        </p:nvSpPr>
        <p:spPr>
          <a:xfrm>
            <a:off x="643800" y="357475"/>
            <a:ext cx="77682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SWAN can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compute the Stokes drift velocity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182" name="Google Shape;182;p25"/>
          <p:cNvSpPr txBox="1"/>
          <p:nvPr>
            <p:ph idx="1" type="body"/>
          </p:nvPr>
        </p:nvSpPr>
        <p:spPr>
          <a:xfrm>
            <a:off x="724050" y="2670425"/>
            <a:ext cx="7607700" cy="1722300"/>
          </a:xfrm>
          <a:prstGeom prst="rect">
            <a:avLst/>
          </a:prstGeom>
          <a:solidFill>
            <a:srgbClr val="E7FFFF"/>
          </a:solidFill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Net drift</a:t>
            </a: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induced by s</a:t>
            </a: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urface waves in the </a:t>
            </a:r>
            <a:r>
              <a:rPr lang="en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direction of the wave </a:t>
            </a: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propagation</a:t>
            </a:r>
            <a:endParaRPr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Significantly </a:t>
            </a:r>
            <a:r>
              <a:rPr lang="en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impacts transport</a:t>
            </a: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in nearshore regions and in the upper ocean layer</a:t>
            </a:r>
            <a:endParaRPr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83" name="Google Shape;183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4051" y="1364825"/>
            <a:ext cx="6155901" cy="965800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5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8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6"/>
          <p:cNvSpPr txBox="1"/>
          <p:nvPr>
            <p:ph type="title"/>
          </p:nvPr>
        </p:nvSpPr>
        <p:spPr>
          <a:xfrm>
            <a:off x="311700" y="186300"/>
            <a:ext cx="86622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Wave impact on currents were implemented using the wave radiation-stress (RS) gradient representation 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pic>
        <p:nvPicPr>
          <p:cNvPr id="190" name="Google Shape;190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1537" y="1158275"/>
            <a:ext cx="7280923" cy="2960249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26"/>
          <p:cNvSpPr txBox="1"/>
          <p:nvPr/>
        </p:nvSpPr>
        <p:spPr>
          <a:xfrm>
            <a:off x="792750" y="4220500"/>
            <a:ext cx="7558500" cy="4617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RS </a:t>
            </a: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gradient is passed as an </a:t>
            </a:r>
            <a:r>
              <a:rPr lang="en" sz="1800">
                <a:latin typeface="Open Sans SemiBold"/>
                <a:ea typeface="Open Sans SemiBold"/>
                <a:cs typeface="Open Sans SemiBold"/>
                <a:sym typeface="Open Sans SemiBold"/>
              </a:rPr>
              <a:t>additional surface stress</a:t>
            </a:r>
            <a:r>
              <a:rPr lang="en" sz="1800">
                <a:latin typeface="Open Sans"/>
                <a:ea typeface="Open Sans"/>
                <a:cs typeface="Open Sans"/>
                <a:sym typeface="Open Sans"/>
              </a:rPr>
              <a:t> forcing to SLIM</a:t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92" name="Google Shape;192;p26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9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7"/>
          <p:cNvSpPr txBox="1"/>
          <p:nvPr>
            <p:ph type="title"/>
          </p:nvPr>
        </p:nvSpPr>
        <p:spPr>
          <a:xfrm>
            <a:off x="311700" y="1567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We defined two release regions on the inner and outer shelves to compare particle trajectories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198" name="Google Shape;198;p27"/>
          <p:cNvSpPr txBox="1"/>
          <p:nvPr>
            <p:ph idx="1" type="body"/>
          </p:nvPr>
        </p:nvSpPr>
        <p:spPr>
          <a:xfrm>
            <a:off x="632100" y="4052800"/>
            <a:ext cx="7879800" cy="828600"/>
          </a:xfrm>
          <a:prstGeom prst="rect">
            <a:avLst/>
          </a:prstGeom>
          <a:solidFill>
            <a:srgbClr val="E7FFFF"/>
          </a:solidFill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Backtracking</a:t>
            </a: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methods were used the ensure that the released particles would intersect the trajectory of the hurricane </a:t>
            </a:r>
            <a:endParaRPr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99" name="Google Shape;19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81550" y="1109874"/>
            <a:ext cx="6872351" cy="28288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7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10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8"/>
          <p:cNvSpPr txBox="1"/>
          <p:nvPr>
            <p:ph type="title"/>
          </p:nvPr>
        </p:nvSpPr>
        <p:spPr>
          <a:xfrm>
            <a:off x="569075" y="117500"/>
            <a:ext cx="7893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These 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particles were then advected using different combinations of  currents and Stokes drifts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pic>
        <p:nvPicPr>
          <p:cNvPr id="206" name="Google Shape;206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18225" y="1040700"/>
            <a:ext cx="5995598" cy="3807724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8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11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9"/>
          <p:cNvSpPr txBox="1"/>
          <p:nvPr>
            <p:ph type="title"/>
          </p:nvPr>
        </p:nvSpPr>
        <p:spPr>
          <a:xfrm>
            <a:off x="311700" y="75425"/>
            <a:ext cx="8520600" cy="76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Our reconstructed atmospheric forcings accurately reproduce station measurements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pic>
        <p:nvPicPr>
          <p:cNvPr id="213" name="Google Shape;213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74803" y="1131025"/>
            <a:ext cx="5244595" cy="3587751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9"/>
          <p:cNvSpPr txBox="1"/>
          <p:nvPr/>
        </p:nvSpPr>
        <p:spPr>
          <a:xfrm>
            <a:off x="291800" y="1378900"/>
            <a:ext cx="3296700" cy="11499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Holland pressure better captures the storm 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depression</a:t>
            </a:r>
            <a:endParaRPr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215" name="Google Shape;215;p29"/>
          <p:cNvSpPr txBox="1"/>
          <p:nvPr/>
        </p:nvSpPr>
        <p:spPr>
          <a:xfrm>
            <a:off x="291800" y="3064875"/>
            <a:ext cx="3296700" cy="8136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H*Wind better reproduces the 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timing</a:t>
            </a: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of the 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peak</a:t>
            </a:r>
            <a:endParaRPr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216" name="Google Shape;216;p29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12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0"/>
          <p:cNvSpPr txBox="1"/>
          <p:nvPr>
            <p:ph type="title"/>
          </p:nvPr>
        </p:nvSpPr>
        <p:spPr>
          <a:xfrm>
            <a:off x="503400" y="84825"/>
            <a:ext cx="8289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Our coupled model reproduces well the timing and 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amplitude</a:t>
            </a: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of the storm surge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pic>
        <p:nvPicPr>
          <p:cNvPr id="222" name="Google Shape;222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65100" y="948550"/>
            <a:ext cx="6070118" cy="4027974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30"/>
          <p:cNvSpPr txBox="1"/>
          <p:nvPr/>
        </p:nvSpPr>
        <p:spPr>
          <a:xfrm>
            <a:off x="645275" y="1612375"/>
            <a:ext cx="2006400" cy="24951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The fit is especially good at 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Naples</a:t>
            </a: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, where the 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negative surge</a:t>
            </a: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is also well captured</a:t>
            </a:r>
            <a:endParaRPr/>
          </a:p>
        </p:txBody>
      </p:sp>
      <p:sp>
        <p:nvSpPr>
          <p:cNvPr id="224" name="Google Shape;224;p30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13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Google Shape;229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49875" y="218075"/>
            <a:ext cx="5290798" cy="4838704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31"/>
          <p:cNvSpPr txBox="1"/>
          <p:nvPr/>
        </p:nvSpPr>
        <p:spPr>
          <a:xfrm>
            <a:off x="357475" y="306425"/>
            <a:ext cx="2714100" cy="203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The modeled current velocities agree well with observations</a:t>
            </a:r>
            <a:endParaRPr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231" name="Google Shape;231;p31"/>
          <p:cNvSpPr txBox="1"/>
          <p:nvPr/>
        </p:nvSpPr>
        <p:spPr>
          <a:xfrm>
            <a:off x="616075" y="2626500"/>
            <a:ext cx="2455500" cy="18225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High correlation despite a slight underestimation of the southward component</a:t>
            </a:r>
            <a:endParaRPr/>
          </a:p>
        </p:txBody>
      </p:sp>
      <p:sp>
        <p:nvSpPr>
          <p:cNvPr id="232" name="Google Shape;232;p31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14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2"/>
          <p:cNvSpPr txBox="1"/>
          <p:nvPr/>
        </p:nvSpPr>
        <p:spPr>
          <a:xfrm>
            <a:off x="357475" y="306425"/>
            <a:ext cx="29763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The modeled wave parameters agree well with observations</a:t>
            </a:r>
            <a:endParaRPr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238" name="Google Shape;238;p32"/>
          <p:cNvSpPr txBox="1"/>
          <p:nvPr/>
        </p:nvSpPr>
        <p:spPr>
          <a:xfrm>
            <a:off x="416575" y="2168175"/>
            <a:ext cx="2858100" cy="25275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Significant wave height and period better reproduced on the West Florida Shelf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W</a:t>
            </a: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ave direction </a:t>
            </a: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better captured on Florida’s eastern shelf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9" name="Google Shape;239;p32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15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40" name="Google Shape;240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18675" y="199325"/>
            <a:ext cx="5270523" cy="2398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18675" y="2597825"/>
            <a:ext cx="5270526" cy="23848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3"/>
          <p:cNvSpPr txBox="1"/>
          <p:nvPr>
            <p:ph type="title"/>
          </p:nvPr>
        </p:nvSpPr>
        <p:spPr>
          <a:xfrm>
            <a:off x="311700" y="1567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RS gradient can lead to changes of up to 1 m/s in the modeled currents on the shelf break and over reefs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247" name="Google Shape;247;p33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16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48" name="Google Shape;248;p33"/>
          <p:cNvPicPr preferRelativeResize="0"/>
          <p:nvPr/>
        </p:nvPicPr>
        <p:blipFill rotWithShape="1">
          <a:blip r:embed="rId3">
            <a:alphaModFix/>
          </a:blip>
          <a:srcRect b="34464" l="0" r="1097" t="0"/>
          <a:stretch/>
        </p:blipFill>
        <p:spPr>
          <a:xfrm>
            <a:off x="3617075" y="1146250"/>
            <a:ext cx="5020951" cy="3750949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33"/>
          <p:cNvSpPr txBox="1"/>
          <p:nvPr/>
        </p:nvSpPr>
        <p:spPr>
          <a:xfrm>
            <a:off x="437750" y="1606025"/>
            <a:ext cx="2947500" cy="24951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Regions of large RS gradient due to important 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wave energy dissipation</a:t>
            </a: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occurred through 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depth-induced</a:t>
            </a: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wave 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breaking</a:t>
            </a: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and 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bottom friction</a:t>
            </a:r>
            <a:endParaRPr sz="1900">
              <a:solidFill>
                <a:schemeClr val="dk1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4"/>
          <p:cNvSpPr txBox="1"/>
          <p:nvPr>
            <p:ph type="title"/>
          </p:nvPr>
        </p:nvSpPr>
        <p:spPr>
          <a:xfrm>
            <a:off x="311700" y="1567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RS gradient can lead to changes of up to 1 m/s in the modeled currents on the shelf break and over reefs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255" name="Google Shape;255;p34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16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56" name="Google Shape;256;p34"/>
          <p:cNvPicPr preferRelativeResize="0"/>
          <p:nvPr/>
        </p:nvPicPr>
        <p:blipFill rotWithShape="1">
          <a:blip r:embed="rId3">
            <a:alphaModFix/>
          </a:blip>
          <a:srcRect b="34464" l="0" r="1097" t="0"/>
          <a:stretch/>
        </p:blipFill>
        <p:spPr>
          <a:xfrm>
            <a:off x="3617075" y="1146250"/>
            <a:ext cx="5020951" cy="3750949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34"/>
          <p:cNvSpPr txBox="1"/>
          <p:nvPr/>
        </p:nvSpPr>
        <p:spPr>
          <a:xfrm>
            <a:off x="437750" y="1606025"/>
            <a:ext cx="2947500" cy="24951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Regions of large RS gradient due to important 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wave energy dissipation</a:t>
            </a: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occurred through 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depth-induced</a:t>
            </a: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wave 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breaking</a:t>
            </a:r>
            <a:r>
              <a:rPr lang="en"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and </a:t>
            </a:r>
            <a:r>
              <a:rPr lang="en" sz="1900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bottom friction</a:t>
            </a:r>
            <a:endParaRPr sz="1900">
              <a:solidFill>
                <a:schemeClr val="dk1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pic>
        <p:nvPicPr>
          <p:cNvPr id="258" name="Google Shape;258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2462" y="898926"/>
            <a:ext cx="7959075" cy="3909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5"/>
          <p:cNvSpPr txBox="1"/>
          <p:nvPr>
            <p:ph type="title"/>
          </p:nvPr>
        </p:nvSpPr>
        <p:spPr>
          <a:xfrm>
            <a:off x="474225" y="127175"/>
            <a:ext cx="8236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However, wave-induced transport is dominated by the Stokes drift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pic>
        <p:nvPicPr>
          <p:cNvPr id="264" name="Google Shape;264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18725" y="884700"/>
            <a:ext cx="5620900" cy="4138827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35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17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6"/>
          <p:cNvSpPr txBox="1"/>
          <p:nvPr>
            <p:ph type="title"/>
          </p:nvPr>
        </p:nvSpPr>
        <p:spPr>
          <a:xfrm>
            <a:off x="474225" y="127175"/>
            <a:ext cx="8236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However, wave-induced transport is dominated by the Stokes drift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pic>
        <p:nvPicPr>
          <p:cNvPr id="271" name="Google Shape;271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18725" y="884700"/>
            <a:ext cx="5620900" cy="4138827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36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17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73" name="Google Shape;273;p36"/>
          <p:cNvSpPr txBox="1"/>
          <p:nvPr/>
        </p:nvSpPr>
        <p:spPr>
          <a:xfrm>
            <a:off x="398075" y="1283225"/>
            <a:ext cx="2742900" cy="738900"/>
          </a:xfrm>
          <a:prstGeom prst="rect">
            <a:avLst/>
          </a:prstGeom>
          <a:solidFill>
            <a:srgbClr val="E7FFFF"/>
          </a:solidFill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Wave can deflect particles by up to 20 km</a:t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74" name="Google Shape;274;p36"/>
          <p:cNvSpPr/>
          <p:nvPr/>
        </p:nvSpPr>
        <p:spPr>
          <a:xfrm>
            <a:off x="3239300" y="948450"/>
            <a:ext cx="714900" cy="17436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37"/>
          <p:cNvSpPr txBox="1"/>
          <p:nvPr>
            <p:ph type="title"/>
          </p:nvPr>
        </p:nvSpPr>
        <p:spPr>
          <a:xfrm>
            <a:off x="474225" y="127175"/>
            <a:ext cx="8236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However, wave-induced transport is dominated by the Stokes drift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pic>
        <p:nvPicPr>
          <p:cNvPr id="280" name="Google Shape;280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18725" y="884700"/>
            <a:ext cx="5620900" cy="4138827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p37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17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82" name="Google Shape;282;p37"/>
          <p:cNvSpPr txBox="1"/>
          <p:nvPr/>
        </p:nvSpPr>
        <p:spPr>
          <a:xfrm>
            <a:off x="398075" y="1283225"/>
            <a:ext cx="2742900" cy="7389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Wave can deflect particles by up to 20 km</a:t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83" name="Google Shape;283;p37"/>
          <p:cNvSpPr txBox="1"/>
          <p:nvPr/>
        </p:nvSpPr>
        <p:spPr>
          <a:xfrm>
            <a:off x="398075" y="2209388"/>
            <a:ext cx="2742900" cy="738900"/>
          </a:xfrm>
          <a:prstGeom prst="rect">
            <a:avLst/>
          </a:prstGeom>
          <a:solidFill>
            <a:srgbClr val="E7FFFF"/>
          </a:solidFill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Impact of Stokes drift 4 times larger than RS</a:t>
            </a:r>
            <a:endParaRPr/>
          </a:p>
        </p:txBody>
      </p:sp>
      <p:cxnSp>
        <p:nvCxnSpPr>
          <p:cNvPr id="284" name="Google Shape;284;p37"/>
          <p:cNvCxnSpPr/>
          <p:nvPr/>
        </p:nvCxnSpPr>
        <p:spPr>
          <a:xfrm rot="10800000">
            <a:off x="8178625" y="1510400"/>
            <a:ext cx="7200" cy="7002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38"/>
          <p:cNvSpPr txBox="1"/>
          <p:nvPr>
            <p:ph type="title"/>
          </p:nvPr>
        </p:nvSpPr>
        <p:spPr>
          <a:xfrm>
            <a:off x="474225" y="127175"/>
            <a:ext cx="8236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However, wave-induced transport is dominated by the Stokes drift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pic>
        <p:nvPicPr>
          <p:cNvPr id="290" name="Google Shape;290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18725" y="884700"/>
            <a:ext cx="5620900" cy="4138827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p38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17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92" name="Google Shape;292;p38"/>
          <p:cNvSpPr txBox="1"/>
          <p:nvPr/>
        </p:nvSpPr>
        <p:spPr>
          <a:xfrm>
            <a:off x="398075" y="1283225"/>
            <a:ext cx="2742900" cy="7389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Wave can deflect particles by up to 20 km</a:t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93" name="Google Shape;293;p38"/>
          <p:cNvSpPr txBox="1"/>
          <p:nvPr/>
        </p:nvSpPr>
        <p:spPr>
          <a:xfrm>
            <a:off x="398075" y="2209388"/>
            <a:ext cx="2742900" cy="7389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Impact of Stokes drift 4 times larger than RS</a:t>
            </a:r>
            <a:endParaRPr/>
          </a:p>
        </p:txBody>
      </p:sp>
      <p:sp>
        <p:nvSpPr>
          <p:cNvPr id="294" name="Google Shape;294;p38"/>
          <p:cNvSpPr txBox="1"/>
          <p:nvPr/>
        </p:nvSpPr>
        <p:spPr>
          <a:xfrm>
            <a:off x="398075" y="3135575"/>
            <a:ext cx="2742900" cy="1293000"/>
          </a:xfrm>
          <a:prstGeom prst="rect">
            <a:avLst/>
          </a:prstGeom>
          <a:solidFill>
            <a:srgbClr val="E7FFFF"/>
          </a:solidFill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Differences of up to 5 km when modeling Stokes drift without wave-current coupling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95" name="Google Shape;295;p38"/>
          <p:cNvSpPr/>
          <p:nvPr/>
        </p:nvSpPr>
        <p:spPr>
          <a:xfrm>
            <a:off x="3261200" y="2662950"/>
            <a:ext cx="153300" cy="1911600"/>
          </a:xfrm>
          <a:prstGeom prst="leftBrace">
            <a:avLst>
              <a:gd fmla="val 50000" name="adj1"/>
              <a:gd fmla="val 51497" name="adj2"/>
            </a:avLst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9"/>
          <p:cNvSpPr txBox="1"/>
          <p:nvPr>
            <p:ph type="title"/>
          </p:nvPr>
        </p:nvSpPr>
        <p:spPr>
          <a:xfrm>
            <a:off x="474225" y="127175"/>
            <a:ext cx="8236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However, wave-induced transport is dominated by the Stokes drift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pic>
        <p:nvPicPr>
          <p:cNvPr id="301" name="Google Shape;301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18725" y="884700"/>
            <a:ext cx="5620900" cy="4138827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39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17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03" name="Google Shape;303;p39"/>
          <p:cNvSpPr txBox="1"/>
          <p:nvPr/>
        </p:nvSpPr>
        <p:spPr>
          <a:xfrm>
            <a:off x="398075" y="1283225"/>
            <a:ext cx="2742900" cy="7389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2"/>
                </a:solidFill>
                <a:latin typeface="Open Sans"/>
                <a:ea typeface="Open Sans"/>
                <a:cs typeface="Open Sans"/>
                <a:sym typeface="Open Sans"/>
              </a:rPr>
              <a:t>Wave can deflect particles by up to 20 km</a:t>
            </a:r>
            <a:endParaRPr sz="18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04" name="Google Shape;304;p39"/>
          <p:cNvSpPr txBox="1"/>
          <p:nvPr/>
        </p:nvSpPr>
        <p:spPr>
          <a:xfrm>
            <a:off x="398075" y="2209388"/>
            <a:ext cx="2742900" cy="7389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Impact of Stokes drift 4 times larger than RS</a:t>
            </a:r>
            <a:endParaRPr/>
          </a:p>
        </p:txBody>
      </p:sp>
      <p:sp>
        <p:nvSpPr>
          <p:cNvPr id="305" name="Google Shape;305;p39"/>
          <p:cNvSpPr txBox="1"/>
          <p:nvPr/>
        </p:nvSpPr>
        <p:spPr>
          <a:xfrm>
            <a:off x="398075" y="3135575"/>
            <a:ext cx="2742900" cy="12930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Differences of up to 5 km when modeling Stokes drift without wave-current coupling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06" name="Google Shape;306;p39"/>
          <p:cNvSpPr txBox="1"/>
          <p:nvPr/>
        </p:nvSpPr>
        <p:spPr>
          <a:xfrm>
            <a:off x="1423800" y="1747700"/>
            <a:ext cx="6296400" cy="1662300"/>
          </a:xfrm>
          <a:prstGeom prst="rect">
            <a:avLst/>
          </a:prstGeom>
          <a:solidFill>
            <a:srgbClr val="FFF2CC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Wave-current interactions significantly impact transport processes in heavy-wind conditions and </a:t>
            </a:r>
            <a:r>
              <a:rPr lang="en" sz="24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should</a:t>
            </a:r>
            <a:r>
              <a:rPr lang="en" sz="24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therefore not be neglected</a:t>
            </a:r>
            <a:endParaRPr sz="2400"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40"/>
          <p:cNvSpPr txBox="1"/>
          <p:nvPr>
            <p:ph type="title"/>
          </p:nvPr>
        </p:nvSpPr>
        <p:spPr>
          <a:xfrm>
            <a:off x="539875" y="211575"/>
            <a:ext cx="8248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B5EB7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In brief</a:t>
            </a:r>
            <a:endParaRPr sz="2400">
              <a:solidFill>
                <a:srgbClr val="2B5EB7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312" name="Google Shape;312;p40"/>
          <p:cNvSpPr txBox="1"/>
          <p:nvPr/>
        </p:nvSpPr>
        <p:spPr>
          <a:xfrm>
            <a:off x="8877875" y="4897200"/>
            <a:ext cx="266100" cy="24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18</a:t>
            </a:r>
            <a:endParaRPr b="1" sz="10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13" name="Google Shape;313;p40"/>
          <p:cNvSpPr txBox="1"/>
          <p:nvPr/>
        </p:nvSpPr>
        <p:spPr>
          <a:xfrm>
            <a:off x="764575" y="1108950"/>
            <a:ext cx="7527300" cy="3263100"/>
          </a:xfrm>
          <a:prstGeom prst="rect">
            <a:avLst/>
          </a:prstGeom>
          <a:solidFill>
            <a:srgbClr val="E7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The coupled </a:t>
            </a:r>
            <a:r>
              <a:rPr lang="en" sz="1900">
                <a:latin typeface="Open Sans SemiBold"/>
                <a:ea typeface="Open Sans SemiBold"/>
                <a:cs typeface="Open Sans SemiBold"/>
                <a:sym typeface="Open Sans SemiBold"/>
              </a:rPr>
              <a:t>SLIM+SWAN</a:t>
            </a: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 model </a:t>
            </a:r>
            <a:r>
              <a:rPr lang="en" sz="1900">
                <a:latin typeface="Open Sans SemiBold"/>
                <a:ea typeface="Open Sans SemiBold"/>
                <a:cs typeface="Open Sans SemiBold"/>
                <a:sym typeface="Open Sans SemiBold"/>
              </a:rPr>
              <a:t>correctly reproduced</a:t>
            </a: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 the </a:t>
            </a:r>
            <a:r>
              <a:rPr lang="en" sz="1900">
                <a:latin typeface="Open Sans SemiBold"/>
                <a:ea typeface="Open Sans SemiBold"/>
                <a:cs typeface="Open Sans SemiBold"/>
                <a:sym typeface="Open Sans SemiBold"/>
              </a:rPr>
              <a:t>hydrodynamics</a:t>
            </a: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 and </a:t>
            </a:r>
            <a:r>
              <a:rPr lang="en" sz="1900">
                <a:latin typeface="Open Sans SemiBold"/>
                <a:ea typeface="Open Sans SemiBold"/>
                <a:cs typeface="Open Sans SemiBold"/>
                <a:sym typeface="Open Sans SemiBold"/>
              </a:rPr>
              <a:t>waves</a:t>
            </a: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 during Irma.</a:t>
            </a:r>
            <a:endParaRPr sz="19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Open Sans SemiBold"/>
                <a:ea typeface="Open Sans SemiBold"/>
                <a:cs typeface="Open Sans SemiBold"/>
                <a:sym typeface="Open Sans SemiBold"/>
              </a:rPr>
              <a:t>RS gradient</a:t>
            </a: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 increased currents by up to </a:t>
            </a:r>
            <a:r>
              <a:rPr lang="en" sz="1900">
                <a:latin typeface="Open Sans SemiBold"/>
                <a:ea typeface="Open Sans SemiBold"/>
                <a:cs typeface="Open Sans SemiBold"/>
                <a:sym typeface="Open Sans SemiBold"/>
              </a:rPr>
              <a:t>1 m/s</a:t>
            </a: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 during Irma.</a:t>
            </a:r>
            <a:endParaRPr sz="19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900">
                <a:latin typeface="Open Sans SemiBold"/>
                <a:ea typeface="Open Sans SemiBold"/>
                <a:cs typeface="Open Sans SemiBold"/>
                <a:sym typeface="Open Sans SemiBold"/>
              </a:rPr>
              <a:t>RS gradients</a:t>
            </a: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 were the </a:t>
            </a:r>
            <a:r>
              <a:rPr lang="en" sz="1900">
                <a:latin typeface="Open Sans SemiBold"/>
                <a:ea typeface="Open Sans SemiBold"/>
                <a:cs typeface="Open Sans SemiBold"/>
                <a:sym typeface="Open Sans SemiBold"/>
              </a:rPr>
              <a:t>largest</a:t>
            </a: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 on the </a:t>
            </a:r>
            <a:r>
              <a:rPr lang="en" sz="1900">
                <a:latin typeface="Open Sans SemiBold"/>
                <a:ea typeface="Open Sans SemiBold"/>
                <a:cs typeface="Open Sans SemiBold"/>
                <a:sym typeface="Open Sans SemiBold"/>
              </a:rPr>
              <a:t>shelf break</a:t>
            </a: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 and over reefs</a:t>
            </a:r>
            <a:endParaRPr sz="19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Open Sans SemiBold"/>
                <a:ea typeface="Open Sans SemiBold"/>
                <a:cs typeface="Open Sans SemiBold"/>
                <a:sym typeface="Open Sans SemiBold"/>
              </a:rPr>
              <a:t>Waves</a:t>
            </a: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 could </a:t>
            </a:r>
            <a:r>
              <a:rPr lang="en" sz="1900">
                <a:latin typeface="Open Sans SemiBold"/>
                <a:ea typeface="Open Sans SemiBold"/>
                <a:cs typeface="Open Sans SemiBold"/>
                <a:sym typeface="Open Sans SemiBold"/>
              </a:rPr>
              <a:t>deflect</a:t>
            </a: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 drifting particles by up to </a:t>
            </a:r>
            <a:r>
              <a:rPr lang="en" sz="1900">
                <a:solidFill>
                  <a:schemeClr val="accent2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20 km</a:t>
            </a: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 during the hurricane.</a:t>
            </a:r>
            <a:endParaRPr sz="19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The </a:t>
            </a:r>
            <a:r>
              <a:rPr lang="en" sz="1900">
                <a:latin typeface="Open Sans SemiBold"/>
                <a:ea typeface="Open Sans SemiBold"/>
                <a:cs typeface="Open Sans SemiBold"/>
                <a:sym typeface="Open Sans SemiBold"/>
              </a:rPr>
              <a:t>Stokes drift</a:t>
            </a: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 had an impact on transport </a:t>
            </a:r>
            <a:r>
              <a:rPr lang="en" sz="1900">
                <a:latin typeface="Open Sans SemiBold"/>
                <a:ea typeface="Open Sans SemiBold"/>
                <a:cs typeface="Open Sans SemiBold"/>
                <a:sym typeface="Open Sans SemiBold"/>
              </a:rPr>
              <a:t>4 times larger</a:t>
            </a:r>
            <a:r>
              <a:rPr lang="en" sz="1900">
                <a:latin typeface="Open Sans"/>
                <a:ea typeface="Open Sans"/>
                <a:cs typeface="Open Sans"/>
                <a:sym typeface="Open Sans"/>
              </a:rPr>
              <a:t> than the RS gradient.</a:t>
            </a: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