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7" r:id="rId5"/>
    <p:sldId id="268" r:id="rId6"/>
    <p:sldId id="260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35" y="104262"/>
            <a:ext cx="835138" cy="101810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675" y="131763"/>
            <a:ext cx="123825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00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623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0032" y="320675"/>
            <a:ext cx="9394969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547" y="1825625"/>
            <a:ext cx="10900611" cy="4351338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176" y="113548"/>
            <a:ext cx="835224" cy="10181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5002" y="113548"/>
            <a:ext cx="1237595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3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3576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779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738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876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1307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485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6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1EA99-D5BF-4917-AB6E-083B18D81BCC}" type="datetimeFigureOut">
              <a:rPr lang="fr-BE" smtClean="0"/>
              <a:t>04-09-17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69DDB-20F7-4666-8291-FA06E05639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080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918783"/>
            <a:ext cx="9144000" cy="1322192"/>
          </a:xfrm>
        </p:spPr>
        <p:txBody>
          <a:bodyPr>
            <a:normAutofit/>
          </a:bodyPr>
          <a:lstStyle/>
          <a:p>
            <a:r>
              <a:rPr lang="fr-BE" sz="4400" b="1" dirty="0" smtClean="0"/>
              <a:t>Learning </a:t>
            </a:r>
            <a:r>
              <a:rPr lang="fr-BE" sz="4400" b="1" dirty="0" err="1" smtClean="0"/>
              <a:t>outcomes</a:t>
            </a:r>
            <a:r>
              <a:rPr lang="fr-BE" sz="4400" b="1" dirty="0" smtClean="0"/>
              <a:t> at the </a:t>
            </a:r>
            <a:r>
              <a:rPr lang="fr-BE" sz="4400" b="1" dirty="0" err="1" smtClean="0"/>
              <a:t>crossroad</a:t>
            </a:r>
            <a:r>
              <a:rPr lang="fr-BE" sz="4400" b="1" dirty="0" smtClean="0"/>
              <a:t> of </a:t>
            </a:r>
            <a:r>
              <a:rPr lang="fr-BE" sz="4400" b="1" dirty="0" err="1" smtClean="0"/>
              <a:t>institutional</a:t>
            </a:r>
            <a:r>
              <a:rPr lang="fr-BE" sz="4400" b="1" dirty="0" smtClean="0"/>
              <a:t> </a:t>
            </a:r>
            <a:r>
              <a:rPr lang="fr-BE" sz="4400" b="1" dirty="0" err="1" smtClean="0"/>
              <a:t>logics</a:t>
            </a:r>
            <a:endParaRPr lang="fr-BE" sz="44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463379"/>
            <a:ext cx="9144000" cy="488699"/>
          </a:xfrm>
        </p:spPr>
        <p:txBody>
          <a:bodyPr/>
          <a:lstStyle/>
          <a:p>
            <a:r>
              <a:rPr lang="fr-BE" i="1" dirty="0" smtClean="0"/>
              <a:t>Miguel Souto Lopez</a:t>
            </a:r>
            <a:endParaRPr lang="fr-BE" i="1" dirty="0"/>
          </a:p>
        </p:txBody>
      </p:sp>
      <p:sp>
        <p:nvSpPr>
          <p:cNvPr id="4" name="Rectangle 3"/>
          <p:cNvSpPr/>
          <p:nvPr/>
        </p:nvSpPr>
        <p:spPr>
          <a:xfrm>
            <a:off x="759994" y="1168948"/>
            <a:ext cx="106479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/>
              <a:t>Meeting of the National Correspondents for Qualifications Frameworks (QF-EHEA)</a:t>
            </a:r>
          </a:p>
          <a:p>
            <a:pPr algn="ctr"/>
            <a:r>
              <a:rPr lang="en-US" sz="3200" i="1" dirty="0"/>
              <a:t>Tuesday, 5 September 2017, </a:t>
            </a:r>
            <a:r>
              <a:rPr lang="en-US" sz="3200" i="1" dirty="0" smtClean="0"/>
              <a:t>Strasbourg</a:t>
            </a:r>
            <a:endParaRPr lang="en-US" sz="3200" i="1" dirty="0"/>
          </a:p>
          <a:p>
            <a:pPr algn="ctr"/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59236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557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Conclusion</a:t>
            </a:r>
            <a:endParaRPr lang="en-US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9036"/>
            <a:ext cx="10515600" cy="3963301"/>
          </a:xfrm>
        </p:spPr>
        <p:txBody>
          <a:bodyPr/>
          <a:lstStyle/>
          <a:p>
            <a:r>
              <a:rPr lang="en-US" dirty="0" smtClean="0"/>
              <a:t>Several institutional logics converge on LO</a:t>
            </a:r>
          </a:p>
          <a:p>
            <a:endParaRPr lang="en-US" dirty="0"/>
          </a:p>
          <a:p>
            <a:r>
              <a:rPr lang="en-US" dirty="0" smtClean="0"/>
              <a:t>Although the European Commission, public authorities, academic authorities</a:t>
            </a:r>
            <a:r>
              <a:rPr lang="en-US" dirty="0"/>
              <a:t> </a:t>
            </a:r>
            <a:r>
              <a:rPr lang="en-US" dirty="0" smtClean="0"/>
              <a:t>and educationalists do not share the same vision of the role of HE, they form an objective alliance through their agreement on the use of a LO approach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33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3316" y="103869"/>
            <a:ext cx="9420726" cy="530614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Main references</a:t>
            </a:r>
            <a:endParaRPr lang="en-US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7062"/>
            <a:ext cx="12191999" cy="569093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 err="1"/>
              <a:t>Arnsperger</a:t>
            </a:r>
            <a:r>
              <a:rPr lang="fr-BE" sz="2900" dirty="0"/>
              <a:t> C., 2000, </a:t>
            </a:r>
            <a:r>
              <a:rPr lang="fr-BE" sz="2900" i="1" dirty="0"/>
              <a:t>Nouvelle question sociale et obstacles à la solidarité. I° partie, l’État social actif “de gauche” : authentique idéal de solidarité ou lamentable mascarade idéologique </a:t>
            </a:r>
            <a:r>
              <a:rPr lang="fr-BE" sz="2900" i="1" dirty="0" smtClean="0"/>
              <a:t>?</a:t>
            </a:r>
            <a:endParaRPr lang="fr-BE" sz="29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 smtClean="0"/>
              <a:t>Commission européenne</a:t>
            </a:r>
            <a:r>
              <a:rPr lang="fr-BE" sz="2900" dirty="0" smtClean="0"/>
              <a:t>, </a:t>
            </a:r>
            <a:r>
              <a:rPr lang="fr-BE" sz="2900" dirty="0"/>
              <a:t>2000, </a:t>
            </a:r>
            <a:r>
              <a:rPr lang="fr-BE" sz="2900" i="1" dirty="0"/>
              <a:t>Mémorandum sur l’éducation et la formation tout au long de la vie</a:t>
            </a:r>
            <a:r>
              <a:rPr lang="fr-BE" sz="2900" dirty="0"/>
              <a:t>, SEC(2000) 1832, 30 octobre.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/>
              <a:t>Charlier J.-É., Croché S., 2013, </a:t>
            </a:r>
            <a:r>
              <a:rPr lang="fr-BE" sz="2900" dirty="0"/>
              <a:t>« Comment le processus de Bologne a modifié la signification et les enjeux de l’évaluation des enseignements », </a:t>
            </a:r>
            <a:r>
              <a:rPr lang="fr-BE" sz="2900" i="1" dirty="0"/>
              <a:t>Revue Éducation comparée (Nouvelle Série)</a:t>
            </a:r>
            <a:r>
              <a:rPr lang="fr-BE" sz="2900" dirty="0"/>
              <a:t>, n° 8, p. 43-62.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/>
              <a:t>Conseil européen</a:t>
            </a:r>
            <a:r>
              <a:rPr lang="fr-BE" sz="2900" dirty="0"/>
              <a:t>, 2000, </a:t>
            </a:r>
            <a:r>
              <a:rPr lang="fr-BE" sz="2900" i="1" dirty="0"/>
              <a:t>Conclusions de la Présidence. Conseil européen de Lisbonne, 23 et 24 mars 2000.</a:t>
            </a:r>
            <a:endParaRPr lang="fr-BE" sz="29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/>
              <a:t>Croché</a:t>
            </a:r>
            <a:r>
              <a:rPr lang="fr-BE" sz="2900" dirty="0"/>
              <a:t> S., 2010, </a:t>
            </a:r>
            <a:r>
              <a:rPr lang="fr-BE" sz="2900" i="1" dirty="0"/>
              <a:t>Le pilotage du processus de Bologne</a:t>
            </a:r>
            <a:r>
              <a:rPr lang="fr-BE" sz="2900" dirty="0"/>
              <a:t>, Louvain-la-Neuve, Academia-</a:t>
            </a:r>
            <a:r>
              <a:rPr lang="fr-BE" sz="2900" dirty="0" err="1"/>
              <a:t>Bruylant</a:t>
            </a:r>
            <a:r>
              <a:rPr lang="fr-BE" sz="29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900" cap="small" dirty="0" err="1"/>
              <a:t>Hallet</a:t>
            </a:r>
            <a:r>
              <a:rPr lang="en-US" sz="2900" dirty="0"/>
              <a:t> T., 2010, « The Myth Incarnate : Recoupling Processes, Turmoil, and Inhabited Institutions in an Urban Elementary School », </a:t>
            </a:r>
            <a:r>
              <a:rPr lang="en-US" sz="2900" i="1" dirty="0"/>
              <a:t>American Sociological Review</a:t>
            </a:r>
            <a:r>
              <a:rPr lang="en-US" sz="2900" dirty="0"/>
              <a:t>, vol. 75, no. 1, pp. 52-74.</a:t>
            </a:r>
            <a:endParaRPr lang="fr-BE" sz="29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/>
              <a:t>Moniteur</a:t>
            </a:r>
            <a:r>
              <a:rPr lang="fr-BE" sz="2900" dirty="0"/>
              <a:t> </a:t>
            </a:r>
            <a:r>
              <a:rPr lang="fr-BE" sz="2900" cap="small" dirty="0"/>
              <a:t>belge</a:t>
            </a:r>
            <a:r>
              <a:rPr lang="fr-BE" sz="2900" dirty="0"/>
              <a:t>, 2013, </a:t>
            </a:r>
            <a:r>
              <a:rPr lang="fr-BE" sz="2900" i="1" dirty="0"/>
              <a:t>Décret définissant le paysage de l’enseignement supérieur et l’organisation académique des études</a:t>
            </a:r>
            <a:r>
              <a:rPr lang="fr-BE" sz="2900" dirty="0"/>
              <a:t>, 18 décembre, p. 99347-99419</a:t>
            </a:r>
            <a:r>
              <a:rPr lang="fr-BE" sz="2900" dirty="0" smtClean="0"/>
              <a:t>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 smtClean="0"/>
              <a:t>Souto</a:t>
            </a:r>
            <a:r>
              <a:rPr lang="fr-BE" sz="2900" dirty="0" smtClean="0"/>
              <a:t> </a:t>
            </a:r>
            <a:r>
              <a:rPr lang="fr-BE" sz="2900" cap="small" dirty="0" smtClean="0"/>
              <a:t>Lopez</a:t>
            </a:r>
            <a:r>
              <a:rPr lang="fr-BE" sz="2900" dirty="0" smtClean="0"/>
              <a:t> M</a:t>
            </a:r>
            <a:r>
              <a:rPr lang="fr-BE" sz="2900" smtClean="0"/>
              <a:t>., 2016</a:t>
            </a:r>
            <a:r>
              <a:rPr lang="fr-BE" sz="2900" dirty="0"/>
              <a:t>, </a:t>
            </a:r>
            <a:r>
              <a:rPr lang="fr-BE" sz="2900" i="1" dirty="0"/>
              <a:t>Acquis d’apprentissage et enseignement supérieur</a:t>
            </a:r>
            <a:r>
              <a:rPr lang="fr-BE" sz="2900" dirty="0"/>
              <a:t>, Louvain-la-Neuve, </a:t>
            </a:r>
            <a:r>
              <a:rPr lang="fr-BE" sz="2900" dirty="0" err="1"/>
              <a:t>Academia-L’Harmattan</a:t>
            </a:r>
            <a:r>
              <a:rPr lang="fr-BE" sz="2900" dirty="0"/>
              <a:t>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 smtClean="0"/>
              <a:t>Souto</a:t>
            </a:r>
            <a:r>
              <a:rPr lang="fr-BE" sz="2900" dirty="0" smtClean="0"/>
              <a:t> </a:t>
            </a:r>
            <a:r>
              <a:rPr lang="fr-BE" sz="2900" cap="small" dirty="0" smtClean="0"/>
              <a:t>Lopez</a:t>
            </a:r>
            <a:r>
              <a:rPr lang="fr-BE" sz="2900" dirty="0" smtClean="0"/>
              <a:t> M., 2015</a:t>
            </a:r>
            <a:r>
              <a:rPr lang="fr-BE" sz="2900" dirty="0"/>
              <a:t>, « Les impacts domestiques du Cadre européen des certifications en Belgique francophone : controverses autour d’un instrument », </a:t>
            </a:r>
            <a:r>
              <a:rPr lang="fr-BE" sz="2900" i="1" dirty="0"/>
              <a:t>Dynamiques régionales</a:t>
            </a:r>
            <a:r>
              <a:rPr lang="fr-BE" sz="2900" dirty="0"/>
              <a:t>, n° 2.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BE" sz="2900" cap="small" dirty="0" smtClean="0"/>
              <a:t>Souto</a:t>
            </a:r>
            <a:r>
              <a:rPr lang="fr-BE" sz="2900" dirty="0" smtClean="0"/>
              <a:t> </a:t>
            </a:r>
            <a:r>
              <a:rPr lang="fr-BE" sz="2900" cap="small" dirty="0" smtClean="0"/>
              <a:t>Lopez</a:t>
            </a:r>
            <a:r>
              <a:rPr lang="fr-BE" sz="2900" dirty="0" smtClean="0"/>
              <a:t> M., 2015</a:t>
            </a:r>
            <a:r>
              <a:rPr lang="fr-BE" sz="2900" dirty="0"/>
              <a:t>, « Mise en ordre du travail académique par les </a:t>
            </a:r>
            <a:r>
              <a:rPr lang="fr-BE" sz="2900" i="1" dirty="0" smtClean="0"/>
              <a:t>LO</a:t>
            </a:r>
            <a:r>
              <a:rPr lang="fr-BE" sz="2900" dirty="0"/>
              <a:t> », S. </a:t>
            </a:r>
            <a:r>
              <a:rPr lang="fr-BE" sz="2900" cap="small" dirty="0"/>
              <a:t>Croché</a:t>
            </a:r>
            <a:r>
              <a:rPr lang="fr-BE" sz="2900" dirty="0"/>
              <a:t>, M. </a:t>
            </a:r>
            <a:r>
              <a:rPr lang="fr-BE" sz="2900" cap="small" dirty="0"/>
              <a:t>Souto</a:t>
            </a:r>
            <a:r>
              <a:rPr lang="fr-BE" sz="2900" dirty="0"/>
              <a:t> </a:t>
            </a:r>
            <a:r>
              <a:rPr lang="fr-BE" sz="2900" cap="small" dirty="0"/>
              <a:t>Lopez,</a:t>
            </a:r>
            <a:r>
              <a:rPr lang="fr-BE" sz="2900" dirty="0"/>
              <a:t> </a:t>
            </a:r>
            <a:r>
              <a:rPr lang="fr-BE" sz="2900" i="1" dirty="0"/>
              <a:t>in</a:t>
            </a:r>
            <a:r>
              <a:rPr lang="fr-BE" sz="2900" dirty="0"/>
              <a:t> A. </a:t>
            </a:r>
            <a:r>
              <a:rPr lang="fr-BE" sz="2900" cap="small" dirty="0" err="1"/>
              <a:t>Gorga</a:t>
            </a:r>
            <a:r>
              <a:rPr lang="fr-BE" sz="2900" dirty="0"/>
              <a:t>, P. </a:t>
            </a:r>
            <a:r>
              <a:rPr lang="fr-BE" sz="2900" cap="small" dirty="0" err="1"/>
              <a:t>Leresche</a:t>
            </a:r>
            <a:r>
              <a:rPr lang="fr-BE" sz="2900" dirty="0"/>
              <a:t>, </a:t>
            </a:r>
            <a:r>
              <a:rPr lang="fr-BE" sz="2900" i="1" dirty="0"/>
              <a:t>Transformation des disciplines académiques : entre innovation et résistance</a:t>
            </a:r>
            <a:r>
              <a:rPr lang="fr-BE" sz="2900" dirty="0"/>
              <a:t>, Paris, Les Éditions des archives contemporaines</a:t>
            </a:r>
            <a:r>
              <a:rPr lang="fr-BE" sz="2900" dirty="0" smtClean="0"/>
              <a:t>.</a:t>
            </a:r>
            <a:endParaRPr lang="fr-BE" sz="29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900" cap="small" dirty="0"/>
              <a:t>Thornton </a:t>
            </a:r>
            <a:r>
              <a:rPr lang="en-US" sz="2900" dirty="0"/>
              <a:t>P.H., </a:t>
            </a:r>
            <a:r>
              <a:rPr lang="en-US" sz="2900" cap="small" dirty="0"/>
              <a:t>Ocasio </a:t>
            </a:r>
            <a:r>
              <a:rPr lang="en-US" sz="2900" dirty="0"/>
              <a:t>W., « Institutional Logics », in </a:t>
            </a:r>
            <a:r>
              <a:rPr lang="en-US" sz="2900" cap="small" dirty="0"/>
              <a:t>Greenwood </a:t>
            </a:r>
            <a:r>
              <a:rPr lang="en-US" sz="2900" dirty="0"/>
              <a:t>R., </a:t>
            </a:r>
            <a:r>
              <a:rPr lang="en-US" sz="2900" cap="small" dirty="0"/>
              <a:t>Oliver </a:t>
            </a:r>
            <a:r>
              <a:rPr lang="en-US" sz="2900" dirty="0"/>
              <a:t>C., </a:t>
            </a:r>
            <a:r>
              <a:rPr lang="en-US" sz="2900" cap="small" dirty="0" err="1"/>
              <a:t>Sahlin-Anderss</a:t>
            </a:r>
            <a:r>
              <a:rPr lang="en-US" sz="2900" dirty="0" err="1"/>
              <a:t>on</a:t>
            </a:r>
            <a:r>
              <a:rPr lang="en-US" sz="2900" dirty="0"/>
              <a:t> K., </a:t>
            </a:r>
            <a:r>
              <a:rPr lang="en-US" sz="2900" cap="small" dirty="0" err="1"/>
              <a:t>Suddaby</a:t>
            </a:r>
            <a:r>
              <a:rPr lang="en-US" sz="2900" cap="small" dirty="0"/>
              <a:t> </a:t>
            </a:r>
            <a:r>
              <a:rPr lang="en-US" sz="2900" dirty="0"/>
              <a:t>R., (</a:t>
            </a:r>
            <a:r>
              <a:rPr lang="en-US" sz="2900" dirty="0" err="1"/>
              <a:t>eds</a:t>
            </a:r>
            <a:r>
              <a:rPr lang="en-US" sz="2900" dirty="0"/>
              <a:t>), </a:t>
            </a:r>
            <a:r>
              <a:rPr lang="en-US" sz="2900" i="1" dirty="0"/>
              <a:t>The SAGE Handbook of Organizational Institutionalism</a:t>
            </a:r>
            <a:r>
              <a:rPr lang="en-US" sz="2900" dirty="0"/>
              <a:t>, London, Sage, p. 99-129.</a:t>
            </a:r>
            <a:endParaRPr lang="fr-BE" sz="29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900" cap="small" dirty="0" err="1"/>
              <a:t>Weick</a:t>
            </a:r>
            <a:r>
              <a:rPr lang="en-US" sz="2900" cap="small" dirty="0"/>
              <a:t> </a:t>
            </a:r>
            <a:r>
              <a:rPr lang="en-US" sz="2900" dirty="0"/>
              <a:t>K.E., 1976, « Educational organizations as loosely coupled systems », </a:t>
            </a:r>
            <a:r>
              <a:rPr lang="en-US" sz="2900" i="1" dirty="0"/>
              <a:t>Administrative science quarterly</a:t>
            </a:r>
            <a:r>
              <a:rPr lang="en-US" sz="2900" dirty="0"/>
              <a:t>, Vol. 21, no. 1, pp. 1-19.</a:t>
            </a:r>
            <a:endParaRPr lang="fr-BE" sz="2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33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74456"/>
            <a:ext cx="10515600" cy="558605"/>
          </a:xfrm>
        </p:spPr>
        <p:txBody>
          <a:bodyPr>
            <a:normAutofit/>
          </a:bodyPr>
          <a:lstStyle/>
          <a:p>
            <a:r>
              <a:rPr lang="fr-BE" sz="3200" b="1" dirty="0" smtClean="0"/>
              <a:t>Introduction</a:t>
            </a:r>
            <a:endParaRPr lang="fr-BE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5943" y="1312176"/>
            <a:ext cx="11905861" cy="5362943"/>
          </a:xfrm>
        </p:spPr>
        <p:txBody>
          <a:bodyPr>
            <a:no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European lifelong learning policy fits to what worldview ?</a:t>
            </a:r>
          </a:p>
          <a:p>
            <a:endParaRPr lang="fr-BE" sz="1600" dirty="0" smtClean="0"/>
          </a:p>
          <a:p>
            <a:r>
              <a:rPr lang="fr-BE" sz="1600" dirty="0" err="1" smtClean="0"/>
              <a:t>What</a:t>
            </a:r>
            <a:r>
              <a:rPr lang="fr-BE" sz="1600" dirty="0" smtClean="0"/>
              <a:t> </a:t>
            </a:r>
            <a:r>
              <a:rPr lang="fr-BE" sz="1600" dirty="0" err="1" smtClean="0"/>
              <a:t>role</a:t>
            </a:r>
            <a:r>
              <a:rPr lang="fr-BE" sz="1600" dirty="0" smtClean="0"/>
              <a:t> </a:t>
            </a:r>
            <a:r>
              <a:rPr lang="fr-BE" sz="1600" dirty="0" err="1" smtClean="0"/>
              <a:t>European</a:t>
            </a:r>
            <a:r>
              <a:rPr lang="fr-BE" sz="1600" dirty="0" smtClean="0"/>
              <a:t> </a:t>
            </a:r>
            <a:r>
              <a:rPr lang="fr-BE" sz="1600" dirty="0" err="1" smtClean="0"/>
              <a:t>lifelong</a:t>
            </a:r>
            <a:r>
              <a:rPr lang="fr-BE" sz="1600" dirty="0" smtClean="0"/>
              <a:t> </a:t>
            </a:r>
            <a:r>
              <a:rPr lang="fr-BE" sz="1600" dirty="0" err="1" smtClean="0"/>
              <a:t>learning</a:t>
            </a:r>
            <a:r>
              <a:rPr lang="fr-BE" sz="1600" dirty="0" smtClean="0"/>
              <a:t> </a:t>
            </a:r>
            <a:r>
              <a:rPr lang="fr-BE" sz="1600" dirty="0" err="1" smtClean="0"/>
              <a:t>policy</a:t>
            </a:r>
            <a:r>
              <a:rPr lang="fr-BE" sz="1600" dirty="0" smtClean="0"/>
              <a:t> </a:t>
            </a:r>
            <a:r>
              <a:rPr lang="fr-BE" sz="1600" dirty="0" err="1" smtClean="0"/>
              <a:t>attributes</a:t>
            </a:r>
            <a:r>
              <a:rPr lang="fr-BE" sz="1600" dirty="0" smtClean="0"/>
              <a:t> to the </a:t>
            </a:r>
            <a:r>
              <a:rPr lang="fr-BE" sz="1600" dirty="0" err="1" smtClean="0"/>
              <a:t>systems</a:t>
            </a:r>
            <a:r>
              <a:rPr lang="fr-BE" sz="1600" dirty="0" smtClean="0"/>
              <a:t> of </a:t>
            </a:r>
            <a:r>
              <a:rPr lang="fr-BE" sz="1600" dirty="0" err="1" smtClean="0"/>
              <a:t>education</a:t>
            </a:r>
            <a:r>
              <a:rPr lang="fr-BE" sz="1600" dirty="0" smtClean="0"/>
              <a:t>, training and validation of </a:t>
            </a:r>
            <a:r>
              <a:rPr lang="fr-BE" sz="1600" dirty="0" err="1" smtClean="0"/>
              <a:t>experience</a:t>
            </a:r>
            <a:r>
              <a:rPr lang="fr-BE" sz="1600" dirty="0" smtClean="0"/>
              <a:t>, </a:t>
            </a:r>
            <a:r>
              <a:rPr lang="fr-BE" sz="1600" dirty="0" err="1" smtClean="0"/>
              <a:t>including</a:t>
            </a:r>
            <a:r>
              <a:rPr lang="fr-BE" sz="1600" dirty="0" smtClean="0"/>
              <a:t> to the </a:t>
            </a:r>
            <a:r>
              <a:rPr lang="fr-BE" sz="1600" dirty="0" err="1" smtClean="0"/>
              <a:t>universities</a:t>
            </a:r>
            <a:r>
              <a:rPr lang="fr-BE" sz="1600" dirty="0" smtClean="0"/>
              <a:t>?</a:t>
            </a:r>
          </a:p>
          <a:p>
            <a:endParaRPr lang="fr-BE" sz="1600" dirty="0" smtClean="0"/>
          </a:p>
          <a:p>
            <a:r>
              <a:rPr lang="fr-BE" sz="1600" dirty="0" err="1" smtClean="0"/>
              <a:t>From</a:t>
            </a:r>
            <a:r>
              <a:rPr lang="fr-BE" sz="1600" dirty="0" smtClean="0"/>
              <a:t> the point of </a:t>
            </a:r>
            <a:r>
              <a:rPr lang="fr-BE" sz="1600" dirty="0" err="1" smtClean="0"/>
              <a:t>view</a:t>
            </a:r>
            <a:r>
              <a:rPr lang="fr-BE" sz="1600" dirty="0" smtClean="0"/>
              <a:t> of the </a:t>
            </a:r>
            <a:r>
              <a:rPr lang="fr-BE" sz="1600" dirty="0" err="1" smtClean="0"/>
              <a:t>European</a:t>
            </a:r>
            <a:r>
              <a:rPr lang="fr-BE" sz="1600" dirty="0" smtClean="0"/>
              <a:t> Commission, </a:t>
            </a:r>
            <a:r>
              <a:rPr lang="fr-BE" sz="1600" dirty="0" err="1" smtClean="0"/>
              <a:t>what</a:t>
            </a:r>
            <a:r>
              <a:rPr lang="fr-BE" sz="1600" dirty="0" smtClean="0"/>
              <a:t> </a:t>
            </a:r>
            <a:r>
              <a:rPr lang="fr-BE" sz="1600" dirty="0" err="1" smtClean="0"/>
              <a:t>kind</a:t>
            </a:r>
            <a:r>
              <a:rPr lang="fr-BE" sz="1600" dirty="0" smtClean="0"/>
              <a:t> of </a:t>
            </a:r>
            <a:r>
              <a:rPr lang="fr-BE" sz="1600" dirty="0" err="1" smtClean="0"/>
              <a:t>relationships</a:t>
            </a:r>
            <a:r>
              <a:rPr lang="fr-BE" sz="1600" dirty="0" smtClean="0"/>
              <a:t> </a:t>
            </a:r>
            <a:r>
              <a:rPr lang="fr-BE" sz="1600" dirty="0" err="1" smtClean="0"/>
              <a:t>should</a:t>
            </a:r>
            <a:r>
              <a:rPr lang="fr-BE" sz="1600" dirty="0" smtClean="0"/>
              <a:t> </a:t>
            </a:r>
            <a:r>
              <a:rPr lang="fr-BE" sz="1600" dirty="0" err="1" smtClean="0"/>
              <a:t>be</a:t>
            </a:r>
            <a:r>
              <a:rPr lang="fr-BE" sz="1600" dirty="0" smtClean="0"/>
              <a:t> </a:t>
            </a:r>
            <a:r>
              <a:rPr lang="fr-BE" sz="1600" dirty="0" err="1" smtClean="0"/>
              <a:t>established</a:t>
            </a:r>
            <a:r>
              <a:rPr lang="fr-BE" sz="1600" dirty="0" smtClean="0"/>
              <a:t> </a:t>
            </a:r>
            <a:r>
              <a:rPr lang="fr-BE" sz="1600" dirty="0" err="1" smtClean="0"/>
              <a:t>between</a:t>
            </a:r>
            <a:r>
              <a:rPr lang="fr-BE" sz="1600" dirty="0" smtClean="0"/>
              <a:t> </a:t>
            </a:r>
            <a:r>
              <a:rPr lang="fr-BE" sz="1600" dirty="0" err="1" smtClean="0"/>
              <a:t>these</a:t>
            </a:r>
            <a:r>
              <a:rPr lang="fr-BE" sz="1600" dirty="0" smtClean="0"/>
              <a:t> </a:t>
            </a:r>
            <a:r>
              <a:rPr lang="fr-BE" sz="1600" dirty="0" err="1" smtClean="0"/>
              <a:t>systems</a:t>
            </a:r>
            <a:r>
              <a:rPr lang="fr-BE" sz="1600" dirty="0" smtClean="0"/>
              <a:t>?</a:t>
            </a:r>
          </a:p>
          <a:p>
            <a:endParaRPr lang="en-US" sz="1600" dirty="0" smtClean="0"/>
          </a:p>
          <a:p>
            <a:r>
              <a:rPr lang="fr-BE" sz="1600" dirty="0" smtClean="0"/>
              <a:t>LO as an </a:t>
            </a:r>
            <a:r>
              <a:rPr lang="fr-BE" sz="1600" dirty="0" err="1" smtClean="0"/>
              <a:t>element</a:t>
            </a:r>
            <a:r>
              <a:rPr lang="fr-BE" sz="1600" dirty="0" smtClean="0"/>
              <a:t> </a:t>
            </a:r>
            <a:r>
              <a:rPr lang="fr-BE" sz="1600" dirty="0" err="1" smtClean="0"/>
              <a:t>which</a:t>
            </a:r>
            <a:r>
              <a:rPr lang="fr-BE" sz="1600" dirty="0" smtClean="0"/>
              <a:t> </a:t>
            </a:r>
            <a:r>
              <a:rPr lang="fr-BE" sz="1600" dirty="0" err="1" smtClean="0"/>
              <a:t>contributes</a:t>
            </a:r>
            <a:r>
              <a:rPr lang="fr-BE" sz="1600" dirty="0" smtClean="0"/>
              <a:t> to </a:t>
            </a:r>
            <a:r>
              <a:rPr lang="fr-BE" sz="1600" dirty="0" err="1" smtClean="0"/>
              <a:t>implement</a:t>
            </a:r>
            <a:r>
              <a:rPr lang="fr-BE" sz="1600" dirty="0" smtClean="0"/>
              <a:t> the </a:t>
            </a:r>
            <a:r>
              <a:rPr lang="fr-BE" sz="1600" dirty="0" err="1" smtClean="0"/>
              <a:t>European</a:t>
            </a:r>
            <a:r>
              <a:rPr lang="fr-BE" sz="1600" dirty="0" smtClean="0"/>
              <a:t> </a:t>
            </a:r>
            <a:r>
              <a:rPr lang="fr-BE" sz="1600" dirty="0" err="1" smtClean="0"/>
              <a:t>lifelong</a:t>
            </a:r>
            <a:r>
              <a:rPr lang="fr-BE" sz="1600" dirty="0" smtClean="0"/>
              <a:t> </a:t>
            </a:r>
            <a:r>
              <a:rPr lang="fr-BE" sz="1600" dirty="0" err="1" smtClean="0"/>
              <a:t>learning</a:t>
            </a:r>
            <a:r>
              <a:rPr lang="fr-BE" sz="1600" dirty="0" smtClean="0"/>
              <a:t> </a:t>
            </a:r>
            <a:r>
              <a:rPr lang="fr-BE" sz="1600" dirty="0" err="1" smtClean="0"/>
              <a:t>policy</a:t>
            </a:r>
            <a:r>
              <a:rPr lang="fr-BE" sz="1600" dirty="0" smtClean="0"/>
              <a:t>, and to </a:t>
            </a:r>
            <a:r>
              <a:rPr lang="fr-BE" sz="1600" dirty="0" err="1" smtClean="0"/>
              <a:t>define</a:t>
            </a:r>
            <a:r>
              <a:rPr lang="fr-BE" sz="1600" dirty="0" smtClean="0"/>
              <a:t> the </a:t>
            </a:r>
            <a:r>
              <a:rPr lang="fr-BE" sz="1600" dirty="0" err="1" smtClean="0"/>
              <a:t>role</a:t>
            </a:r>
            <a:r>
              <a:rPr lang="fr-BE" sz="1600" dirty="0" smtClean="0"/>
              <a:t> </a:t>
            </a:r>
            <a:r>
              <a:rPr lang="fr-BE" sz="1600" dirty="0" err="1" smtClean="0"/>
              <a:t>universities</a:t>
            </a:r>
            <a:r>
              <a:rPr lang="fr-BE" sz="1600" dirty="0" smtClean="0"/>
              <a:t> </a:t>
            </a:r>
            <a:r>
              <a:rPr lang="fr-BE" sz="1600" dirty="0" err="1" smtClean="0"/>
              <a:t>should</a:t>
            </a:r>
            <a:r>
              <a:rPr lang="fr-BE" sz="1600" dirty="0" smtClean="0"/>
              <a:t> </a:t>
            </a:r>
            <a:r>
              <a:rPr lang="fr-BE" sz="1600" dirty="0" err="1" smtClean="0"/>
              <a:t>play</a:t>
            </a:r>
            <a:r>
              <a:rPr lang="fr-BE" sz="1600" dirty="0" smtClean="0"/>
              <a:t> in a </a:t>
            </a:r>
            <a:r>
              <a:rPr lang="fr-BE" sz="1600" dirty="0" err="1" smtClean="0"/>
              <a:t>knowledge-based</a:t>
            </a:r>
            <a:r>
              <a:rPr lang="fr-BE" sz="1600" dirty="0" smtClean="0"/>
              <a:t> </a:t>
            </a:r>
            <a:r>
              <a:rPr lang="fr-BE" sz="1600" dirty="0" err="1" smtClean="0"/>
              <a:t>economy</a:t>
            </a:r>
            <a:endParaRPr lang="fr-BE" sz="1600" dirty="0" smtClean="0"/>
          </a:p>
          <a:p>
            <a:pPr marL="541338" indent="-187325">
              <a:buFontTx/>
              <a:buChar char="-"/>
            </a:pPr>
            <a:r>
              <a:rPr lang="en-US" sz="1600" dirty="0" smtClean="0"/>
              <a:t>“</a:t>
            </a:r>
            <a:r>
              <a:rPr lang="en-US" sz="1600" dirty="0"/>
              <a:t>a statement of what a learner is expected to know, understand, or be able to do at the end of a learning process” (OJ </a:t>
            </a:r>
            <a:r>
              <a:rPr lang="en-US" sz="1600" dirty="0" smtClean="0"/>
              <a:t>2008)</a:t>
            </a:r>
          </a:p>
          <a:p>
            <a:pPr marL="541338" indent="-187325">
              <a:buFontTx/>
              <a:buChar char="-"/>
            </a:pPr>
            <a:r>
              <a:rPr lang="en-US" sz="1600" dirty="0" smtClean="0"/>
              <a:t>LO </a:t>
            </a:r>
            <a:r>
              <a:rPr lang="en-US" sz="1600" dirty="0"/>
              <a:t>standardize the description of qualifications in order to compare these, regardless the way an individual acquire these qualifications</a:t>
            </a:r>
          </a:p>
          <a:p>
            <a:endParaRPr lang="en-US" sz="1600" dirty="0"/>
          </a:p>
          <a:p>
            <a:r>
              <a:rPr lang="fr-BE" sz="1600" dirty="0" err="1" smtClean="0"/>
              <a:t>Since</a:t>
            </a:r>
            <a:r>
              <a:rPr lang="fr-BE" sz="1600" dirty="0" smtClean="0"/>
              <a:t> </a:t>
            </a:r>
            <a:r>
              <a:rPr lang="fr-BE" sz="1600" dirty="0" err="1" smtClean="0"/>
              <a:t>September</a:t>
            </a:r>
            <a:r>
              <a:rPr lang="fr-BE" sz="1600" dirty="0" smtClean="0"/>
              <a:t> 2014, all the </a:t>
            </a:r>
            <a:r>
              <a:rPr lang="fr-BE" sz="1600" dirty="0" err="1" smtClean="0"/>
              <a:t>Belgian</a:t>
            </a:r>
            <a:r>
              <a:rPr lang="fr-BE" sz="1600" dirty="0" smtClean="0"/>
              <a:t> French-</a:t>
            </a:r>
            <a:r>
              <a:rPr lang="fr-BE" sz="1600" dirty="0" err="1" smtClean="0"/>
              <a:t>speaking</a:t>
            </a:r>
            <a:r>
              <a:rPr lang="fr-BE" sz="1600" dirty="0" smtClean="0"/>
              <a:t> HE institutions must </a:t>
            </a:r>
            <a:r>
              <a:rPr lang="fr-BE" sz="1600" dirty="0" err="1" smtClean="0"/>
              <a:t>define</a:t>
            </a:r>
            <a:r>
              <a:rPr lang="fr-BE" sz="1600" dirty="0" smtClean="0"/>
              <a:t> LO for </a:t>
            </a:r>
            <a:r>
              <a:rPr lang="fr-BE" sz="1600" dirty="0" err="1" smtClean="0"/>
              <a:t>each</a:t>
            </a:r>
            <a:r>
              <a:rPr lang="fr-BE" sz="1600" dirty="0" smtClean="0"/>
              <a:t> of </a:t>
            </a:r>
            <a:r>
              <a:rPr lang="fr-BE" sz="1600" dirty="0" err="1" smtClean="0"/>
              <a:t>their</a:t>
            </a:r>
            <a:r>
              <a:rPr lang="fr-BE" sz="1600" dirty="0" smtClean="0"/>
              <a:t> curriculum</a:t>
            </a:r>
          </a:p>
          <a:p>
            <a:pPr marL="0" indent="0">
              <a:buNone/>
            </a:pPr>
            <a:r>
              <a:rPr lang="fr-BE" sz="1600" dirty="0" smtClean="0">
                <a:sym typeface="Wingdings" panose="05000000000000000000" pitchFamily="2" charset="2"/>
              </a:rPr>
              <a:t> </a:t>
            </a:r>
            <a:r>
              <a:rPr lang="fr-BE" sz="1600" dirty="0" err="1" smtClean="0"/>
              <a:t>Why</a:t>
            </a:r>
            <a:r>
              <a:rPr lang="fr-BE" sz="1600" dirty="0" smtClean="0"/>
              <a:t> LO have been </a:t>
            </a:r>
            <a:r>
              <a:rPr lang="fr-BE" sz="1600" dirty="0" err="1" smtClean="0"/>
              <a:t>so</a:t>
            </a:r>
            <a:r>
              <a:rPr lang="fr-BE" sz="1600" dirty="0" smtClean="0"/>
              <a:t> </a:t>
            </a:r>
            <a:r>
              <a:rPr lang="fr-BE" sz="1600" dirty="0" err="1" smtClean="0"/>
              <a:t>successfull</a:t>
            </a:r>
            <a:r>
              <a:rPr lang="fr-BE" sz="1600" dirty="0" smtClean="0"/>
              <a:t>? (</a:t>
            </a:r>
            <a:r>
              <a:rPr lang="en-GB" sz="1600" dirty="0" smtClean="0"/>
              <a:t>Conjuncture</a:t>
            </a:r>
            <a:r>
              <a:rPr lang="fr-BE" sz="1600" dirty="0" smtClean="0"/>
              <a:t> and </a:t>
            </a:r>
            <a:r>
              <a:rPr lang="fr-BE" sz="1600" dirty="0" err="1" smtClean="0"/>
              <a:t>institutional</a:t>
            </a:r>
            <a:r>
              <a:rPr lang="fr-BE" sz="1600" dirty="0" smtClean="0"/>
              <a:t> </a:t>
            </a:r>
            <a:r>
              <a:rPr lang="fr-BE" sz="1600" dirty="0" err="1" smtClean="0"/>
              <a:t>logics</a:t>
            </a:r>
            <a:r>
              <a:rPr lang="fr-BE" sz="1600" dirty="0" smtClean="0"/>
              <a:t>)</a:t>
            </a:r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29507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rmAutofit/>
          </a:bodyPr>
          <a:lstStyle/>
          <a:p>
            <a:r>
              <a:rPr lang="fr-BE" sz="3200" b="1" dirty="0" smtClean="0"/>
              <a:t>A </a:t>
            </a:r>
            <a:r>
              <a:rPr lang="fr-BE" sz="3200" b="1" dirty="0" err="1" smtClean="0"/>
              <a:t>European</a:t>
            </a:r>
            <a:r>
              <a:rPr lang="fr-BE" sz="3200" b="1" dirty="0" smtClean="0"/>
              <a:t> story</a:t>
            </a:r>
            <a:endParaRPr lang="fr-BE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63987"/>
            <a:ext cx="10515600" cy="5253135"/>
          </a:xfrm>
        </p:spPr>
        <p:txBody>
          <a:bodyPr>
            <a:normAutofit fontScale="77500" lnSpcReduction="20000"/>
          </a:bodyPr>
          <a:lstStyle/>
          <a:p>
            <a:r>
              <a:rPr lang="fr-BE" dirty="0" smtClean="0"/>
              <a:t>In 2000, </a:t>
            </a:r>
            <a:r>
              <a:rPr lang="fr-BE" dirty="0" err="1" smtClean="0"/>
              <a:t>two</a:t>
            </a:r>
            <a:r>
              <a:rPr lang="fr-BE" dirty="0" smtClean="0"/>
              <a:t> main documents:</a:t>
            </a:r>
          </a:p>
          <a:p>
            <a:pPr marL="541338" indent="-269875">
              <a:buFontTx/>
              <a:buChar char="-"/>
            </a:pPr>
            <a:r>
              <a:rPr lang="fr-BE" dirty="0" smtClean="0"/>
              <a:t>The </a:t>
            </a:r>
            <a:r>
              <a:rPr lang="fr-BE" dirty="0" err="1" smtClean="0"/>
              <a:t>presidency</a:t>
            </a:r>
            <a:r>
              <a:rPr lang="fr-BE" dirty="0" smtClean="0"/>
              <a:t> conclusion of the </a:t>
            </a:r>
            <a:r>
              <a:rPr lang="fr-BE" dirty="0" err="1" smtClean="0"/>
              <a:t>Lisbon</a:t>
            </a:r>
            <a:r>
              <a:rPr lang="fr-BE" dirty="0" smtClean="0"/>
              <a:t> </a:t>
            </a:r>
            <a:r>
              <a:rPr lang="fr-BE" dirty="0" err="1" smtClean="0"/>
              <a:t>European</a:t>
            </a:r>
            <a:r>
              <a:rPr lang="fr-BE" dirty="0" smtClean="0"/>
              <a:t> Council (</a:t>
            </a:r>
            <a:r>
              <a:rPr lang="fr-BE" dirty="0" err="1" smtClean="0"/>
              <a:t>Lisbon</a:t>
            </a:r>
            <a:r>
              <a:rPr lang="fr-BE" dirty="0" smtClean="0"/>
              <a:t> </a:t>
            </a:r>
            <a:r>
              <a:rPr lang="fr-BE" dirty="0" err="1" smtClean="0"/>
              <a:t>strategy</a:t>
            </a:r>
            <a:r>
              <a:rPr lang="fr-BE" dirty="0" smtClean="0"/>
              <a:t>)</a:t>
            </a:r>
          </a:p>
          <a:p>
            <a:pPr marL="541338" indent="-269875">
              <a:buFontTx/>
              <a:buChar char="-"/>
            </a:pPr>
            <a:r>
              <a:rPr lang="fr-BE" dirty="0" smtClean="0"/>
              <a:t>A </a:t>
            </a:r>
            <a:r>
              <a:rPr lang="fr-BE" dirty="0" err="1" smtClean="0"/>
              <a:t>Memorandum</a:t>
            </a:r>
            <a:r>
              <a:rPr lang="fr-BE" dirty="0" smtClean="0"/>
              <a:t> on </a:t>
            </a:r>
            <a:r>
              <a:rPr lang="fr-BE" dirty="0" err="1" smtClean="0"/>
              <a:t>lifelong</a:t>
            </a:r>
            <a:r>
              <a:rPr lang="fr-BE" dirty="0" smtClean="0"/>
              <a:t> </a:t>
            </a:r>
            <a:r>
              <a:rPr lang="fr-BE" dirty="0" err="1" smtClean="0"/>
              <a:t>learning</a:t>
            </a:r>
            <a:r>
              <a:rPr lang="fr-BE" dirty="0" smtClean="0"/>
              <a:t> (</a:t>
            </a:r>
            <a:r>
              <a:rPr lang="fr-BE" dirty="0" err="1" smtClean="0"/>
              <a:t>European</a:t>
            </a:r>
            <a:r>
              <a:rPr lang="fr-BE" dirty="0" smtClean="0"/>
              <a:t> Commission)</a:t>
            </a:r>
          </a:p>
          <a:p>
            <a:pPr marL="0" indent="0">
              <a:buNone/>
            </a:pPr>
            <a:endParaRPr lang="fr-BE" dirty="0"/>
          </a:p>
          <a:p>
            <a:r>
              <a:rPr lang="fr-BE" dirty="0" smtClean="0">
                <a:sym typeface="Wingdings" panose="05000000000000000000" pitchFamily="2" charset="2"/>
              </a:rPr>
              <a:t>Europe tells a story about the world, about </a:t>
            </a:r>
            <a:r>
              <a:rPr lang="fr-BE" dirty="0" err="1" smtClean="0">
                <a:sym typeface="Wingdings" panose="05000000000000000000" pitchFamily="2" charset="2"/>
              </a:rPr>
              <a:t>itsef</a:t>
            </a:r>
            <a:r>
              <a:rPr lang="fr-BE" dirty="0" smtClean="0">
                <a:sym typeface="Wingdings" panose="05000000000000000000" pitchFamily="2" charset="2"/>
              </a:rPr>
              <a:t> and about </a:t>
            </a:r>
            <a:r>
              <a:rPr lang="fr-BE" dirty="0" err="1" smtClean="0">
                <a:sym typeface="Wingdings" panose="05000000000000000000" pitchFamily="2" charset="2"/>
              </a:rPr>
              <a:t>its</a:t>
            </a:r>
            <a:r>
              <a:rPr lang="fr-BE" dirty="0" smtClean="0">
                <a:sym typeface="Wingdings" panose="05000000000000000000" pitchFamily="2" charset="2"/>
              </a:rPr>
              <a:t> place in the world</a:t>
            </a:r>
          </a:p>
          <a:p>
            <a:pPr marL="541338" indent="-269875">
              <a:buFontTx/>
              <a:buChar char="-"/>
            </a:pPr>
            <a:r>
              <a:rPr lang="fr-BE" dirty="0" err="1" smtClean="0">
                <a:sym typeface="Wingdings" panose="05000000000000000000" pitchFamily="2" charset="2"/>
              </a:rPr>
              <a:t>Knowledge-based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era</a:t>
            </a:r>
            <a:r>
              <a:rPr lang="fr-BE" dirty="0" smtClean="0">
                <a:sym typeface="Wingdings" panose="05000000000000000000" pitchFamily="2" charset="2"/>
              </a:rPr>
              <a:t>/society/</a:t>
            </a:r>
            <a:r>
              <a:rPr lang="fr-BE" dirty="0" err="1" smtClean="0">
                <a:sym typeface="Wingdings" panose="05000000000000000000" pitchFamily="2" charset="2"/>
              </a:rPr>
              <a:t>economy</a:t>
            </a:r>
            <a:endParaRPr lang="fr-BE" dirty="0" smtClean="0">
              <a:sym typeface="Wingdings" panose="05000000000000000000" pitchFamily="2" charset="2"/>
            </a:endParaRPr>
          </a:p>
          <a:p>
            <a:pPr marL="541338" indent="-269875">
              <a:buFontTx/>
              <a:buChar char="-"/>
            </a:pPr>
            <a:r>
              <a:rPr lang="fr-BE" dirty="0" smtClean="0">
                <a:sym typeface="Wingdings" panose="05000000000000000000" pitchFamily="2" charset="2"/>
              </a:rPr>
              <a:t>Innovation as the main drive of </a:t>
            </a:r>
            <a:r>
              <a:rPr lang="fr-BE" dirty="0" err="1" smtClean="0">
                <a:sym typeface="Wingdings" panose="05000000000000000000" pitchFamily="2" charset="2"/>
              </a:rPr>
              <a:t>economic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growth</a:t>
            </a:r>
            <a:endParaRPr lang="fr-BE" dirty="0" smtClean="0">
              <a:sym typeface="Wingdings" panose="05000000000000000000" pitchFamily="2" charset="2"/>
            </a:endParaRPr>
          </a:p>
          <a:p>
            <a:pPr marL="541338" indent="-269875">
              <a:buFontTx/>
              <a:buChar char="-"/>
            </a:pPr>
            <a:r>
              <a:rPr lang="fr-BE" dirty="0" smtClean="0">
                <a:sym typeface="Wingdings" panose="05000000000000000000" pitchFamily="2" charset="2"/>
              </a:rPr>
              <a:t>The </a:t>
            </a:r>
            <a:r>
              <a:rPr lang="fr-BE" dirty="0" err="1" smtClean="0">
                <a:sym typeface="Wingdings" panose="05000000000000000000" pitchFamily="2" charset="2"/>
              </a:rPr>
              <a:t>skills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needed</a:t>
            </a:r>
            <a:r>
              <a:rPr lang="fr-BE" dirty="0" smtClean="0">
                <a:sym typeface="Wingdings" panose="05000000000000000000" pitchFamily="2" charset="2"/>
              </a:rPr>
              <a:t> by the labour </a:t>
            </a:r>
            <a:r>
              <a:rPr lang="fr-BE" dirty="0" err="1" smtClean="0">
                <a:sym typeface="Wingdings" panose="05000000000000000000" pitchFamily="2" charset="2"/>
              </a:rPr>
              <a:t>market</a:t>
            </a:r>
            <a:r>
              <a:rPr lang="fr-BE" dirty="0" smtClean="0">
                <a:sym typeface="Wingdings" panose="05000000000000000000" pitchFamily="2" charset="2"/>
              </a:rPr>
              <a:t> change </a:t>
            </a:r>
            <a:r>
              <a:rPr lang="fr-BE" dirty="0" err="1" smtClean="0">
                <a:sym typeface="Wingdings" panose="05000000000000000000" pitchFamily="2" charset="2"/>
              </a:rPr>
              <a:t>quickly</a:t>
            </a:r>
            <a:endParaRPr lang="fr-BE" dirty="0" smtClean="0">
              <a:sym typeface="Wingdings" panose="05000000000000000000" pitchFamily="2" charset="2"/>
            </a:endParaRPr>
          </a:p>
          <a:p>
            <a:pPr marL="541338" indent="-269875">
              <a:buFontTx/>
              <a:buChar char="-"/>
            </a:pPr>
            <a:r>
              <a:rPr lang="fr-BE" dirty="0" err="1" smtClean="0">
                <a:sym typeface="Wingdings" panose="05000000000000000000" pitchFamily="2" charset="2"/>
              </a:rPr>
              <a:t>Ageing</a:t>
            </a:r>
            <a:r>
              <a:rPr lang="fr-BE" dirty="0" smtClean="0">
                <a:sym typeface="Wingdings" panose="05000000000000000000" pitchFamily="2" charset="2"/>
              </a:rPr>
              <a:t> of the </a:t>
            </a:r>
            <a:r>
              <a:rPr lang="fr-BE" dirty="0" err="1" smtClean="0">
                <a:sym typeface="Wingdings" panose="05000000000000000000" pitchFamily="2" charset="2"/>
              </a:rPr>
              <a:t>European</a:t>
            </a:r>
            <a:r>
              <a:rPr lang="fr-BE" dirty="0" smtClean="0">
                <a:sym typeface="Wingdings" panose="05000000000000000000" pitchFamily="2" charset="2"/>
              </a:rPr>
              <a:t> population</a:t>
            </a:r>
          </a:p>
          <a:p>
            <a:pPr marL="541338" indent="-269875">
              <a:buFont typeface="Wingdings" panose="05000000000000000000" pitchFamily="2" charset="2"/>
              <a:buChar char="è"/>
            </a:pPr>
            <a:r>
              <a:rPr lang="fr-BE" dirty="0" smtClean="0">
                <a:sym typeface="Wingdings" panose="05000000000000000000" pitchFamily="2" charset="2"/>
              </a:rPr>
              <a:t>Double </a:t>
            </a:r>
            <a:r>
              <a:rPr lang="fr-BE" dirty="0" err="1" smtClean="0">
                <a:sym typeface="Wingdings" panose="05000000000000000000" pitchFamily="2" charset="2"/>
              </a:rPr>
              <a:t>risk</a:t>
            </a:r>
            <a:r>
              <a:rPr lang="fr-BE" dirty="0" smtClean="0">
                <a:sym typeface="Wingdings" panose="05000000000000000000" pitchFamily="2" charset="2"/>
              </a:rPr>
              <a:t>: structural </a:t>
            </a:r>
            <a:r>
              <a:rPr lang="fr-BE" dirty="0" err="1" smtClean="0">
                <a:sym typeface="Wingdings" panose="05000000000000000000" pitchFamily="2" charset="2"/>
              </a:rPr>
              <a:t>unemployment</a:t>
            </a:r>
            <a:r>
              <a:rPr lang="fr-BE" dirty="0" smtClean="0">
                <a:sym typeface="Wingdings" panose="05000000000000000000" pitchFamily="2" charset="2"/>
              </a:rPr>
              <a:t> &amp; labour </a:t>
            </a:r>
            <a:r>
              <a:rPr lang="fr-BE" dirty="0" err="1" smtClean="0">
                <a:sym typeface="Wingdings" panose="05000000000000000000" pitchFamily="2" charset="2"/>
              </a:rPr>
              <a:t>shortage</a:t>
            </a: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r>
              <a:rPr lang="fr-BE" dirty="0" smtClean="0">
                <a:sym typeface="Wingdings" panose="05000000000000000000" pitchFamily="2" charset="2"/>
              </a:rPr>
              <a:t>Solution:</a:t>
            </a:r>
          </a:p>
          <a:p>
            <a:pPr marL="541338" indent="-269875">
              <a:buFontTx/>
              <a:buChar char="-"/>
            </a:pPr>
            <a:r>
              <a:rPr lang="fr-BE" dirty="0" smtClean="0">
                <a:sym typeface="Wingdings" panose="05000000000000000000" pitchFamily="2" charset="2"/>
              </a:rPr>
              <a:t>States, people and </a:t>
            </a:r>
            <a:r>
              <a:rPr lang="fr-BE" dirty="0" err="1" smtClean="0">
                <a:sym typeface="Wingdings" panose="05000000000000000000" pitchFamily="2" charset="2"/>
              </a:rPr>
              <a:t>systems</a:t>
            </a:r>
            <a:r>
              <a:rPr lang="fr-BE" dirty="0" smtClean="0">
                <a:sym typeface="Wingdings" panose="05000000000000000000" pitchFamily="2" charset="2"/>
              </a:rPr>
              <a:t> must « </a:t>
            </a:r>
            <a:r>
              <a:rPr lang="fr-BE" dirty="0" err="1" smtClean="0">
                <a:sym typeface="Wingdings" panose="05000000000000000000" pitchFamily="2" charset="2"/>
              </a:rPr>
              <a:t>adapt</a:t>
            </a:r>
            <a:r>
              <a:rPr lang="fr-BE" dirty="0" smtClean="0">
                <a:sym typeface="Wingdings" panose="05000000000000000000" pitchFamily="2" charset="2"/>
              </a:rPr>
              <a:t> » to the changes (mutations)</a:t>
            </a:r>
          </a:p>
          <a:p>
            <a:pPr marL="0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 </a:t>
            </a:r>
            <a:r>
              <a:rPr lang="fr-BE" dirty="0">
                <a:sym typeface="Wingdings" panose="05000000000000000000" pitchFamily="2" charset="2"/>
              </a:rPr>
              <a:t>Active </a:t>
            </a:r>
            <a:r>
              <a:rPr lang="fr-BE" dirty="0" err="1">
                <a:sym typeface="Wingdings" panose="05000000000000000000" pitchFamily="2" charset="2"/>
              </a:rPr>
              <a:t>welfare</a:t>
            </a: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state &amp; </a:t>
            </a:r>
            <a:r>
              <a:rPr lang="fr-BE" dirty="0">
                <a:sym typeface="Wingdings" panose="05000000000000000000" pitchFamily="2" charset="2"/>
              </a:rPr>
              <a:t>active </a:t>
            </a:r>
            <a:r>
              <a:rPr lang="fr-BE" dirty="0" err="1" smtClean="0">
                <a:sym typeface="Wingdings" panose="05000000000000000000" pitchFamily="2" charset="2"/>
              </a:rPr>
              <a:t>citizenship</a:t>
            </a:r>
            <a:r>
              <a:rPr lang="fr-BE" dirty="0" smtClean="0">
                <a:sym typeface="Wingdings" panose="05000000000000000000" pitchFamily="2" charset="2"/>
              </a:rPr>
              <a:t>: </a:t>
            </a:r>
            <a:r>
              <a:rPr lang="fr-BE" dirty="0" err="1" smtClean="0">
                <a:sym typeface="Wingdings" panose="05000000000000000000" pitchFamily="2" charset="2"/>
              </a:rPr>
              <a:t>lifelong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learning</a:t>
            </a: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4134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547" y="1225296"/>
            <a:ext cx="10900611" cy="5422392"/>
          </a:xfrm>
        </p:spPr>
        <p:txBody>
          <a:bodyPr>
            <a:normAutofit/>
          </a:bodyPr>
          <a:lstStyle/>
          <a:p>
            <a:r>
              <a:rPr lang="fr-BE" dirty="0" smtClean="0"/>
              <a:t>Active </a:t>
            </a:r>
            <a:r>
              <a:rPr lang="fr-BE" dirty="0" err="1" smtClean="0"/>
              <a:t>welfare</a:t>
            </a:r>
            <a:r>
              <a:rPr lang="fr-BE" dirty="0" smtClean="0"/>
              <a:t> State, new </a:t>
            </a:r>
            <a:r>
              <a:rPr lang="fr-BE" dirty="0" err="1" smtClean="0"/>
              <a:t>contract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the </a:t>
            </a:r>
            <a:r>
              <a:rPr lang="fr-BE" dirty="0" err="1" smtClean="0"/>
              <a:t>citizens</a:t>
            </a:r>
            <a:r>
              <a:rPr lang="fr-BE" dirty="0" smtClean="0"/>
              <a:t> and the State:</a:t>
            </a:r>
          </a:p>
          <a:p>
            <a:pPr marL="539750">
              <a:buFontTx/>
              <a:buChar char="-"/>
            </a:pPr>
            <a:endParaRPr lang="fr-BE" dirty="0" smtClean="0"/>
          </a:p>
          <a:p>
            <a:pPr marL="539750">
              <a:buFontTx/>
              <a:buChar char="-"/>
            </a:pPr>
            <a:r>
              <a:rPr lang="fr-BE" dirty="0" smtClean="0"/>
              <a:t>The State must </a:t>
            </a:r>
            <a:r>
              <a:rPr lang="fr-BE" dirty="0" err="1" smtClean="0"/>
              <a:t>provide</a:t>
            </a:r>
            <a:r>
              <a:rPr lang="fr-BE" dirty="0" smtClean="0"/>
              <a:t> to the </a:t>
            </a:r>
            <a:r>
              <a:rPr lang="fr-BE" dirty="0" err="1" smtClean="0"/>
              <a:t>citizens</a:t>
            </a:r>
            <a:r>
              <a:rPr lang="fr-BE" dirty="0" smtClean="0"/>
              <a:t> the </a:t>
            </a:r>
            <a:r>
              <a:rPr lang="fr-BE" dirty="0" err="1" smtClean="0"/>
              <a:t>possibilities</a:t>
            </a:r>
            <a:r>
              <a:rPr lang="fr-BE" dirty="0" smtClean="0"/>
              <a:t> to engage </a:t>
            </a:r>
            <a:r>
              <a:rPr lang="fr-BE" dirty="0" err="1" smtClean="0"/>
              <a:t>themselves</a:t>
            </a:r>
            <a:r>
              <a:rPr lang="fr-BE" dirty="0" smtClean="0"/>
              <a:t> in </a:t>
            </a:r>
            <a:r>
              <a:rPr lang="fr-BE" dirty="0" err="1" smtClean="0"/>
              <a:t>socially</a:t>
            </a:r>
            <a:r>
              <a:rPr lang="fr-BE" dirty="0" smtClean="0"/>
              <a:t> </a:t>
            </a:r>
            <a:r>
              <a:rPr lang="fr-BE" dirty="0" err="1" smtClean="0"/>
              <a:t>usefull</a:t>
            </a:r>
            <a:r>
              <a:rPr lang="fr-BE" dirty="0" smtClean="0"/>
              <a:t> </a:t>
            </a:r>
            <a:r>
              <a:rPr lang="fr-BE" dirty="0" err="1" smtClean="0"/>
              <a:t>activities</a:t>
            </a:r>
            <a:endParaRPr lang="fr-BE" dirty="0" smtClean="0"/>
          </a:p>
          <a:p>
            <a:pPr marL="539750">
              <a:buFontTx/>
              <a:buChar char="-"/>
            </a:pPr>
            <a:endParaRPr lang="fr-BE" dirty="0" smtClean="0"/>
          </a:p>
          <a:p>
            <a:pPr marL="539750">
              <a:buFontTx/>
              <a:buChar char="-"/>
            </a:pPr>
            <a:r>
              <a:rPr lang="fr-BE" dirty="0" smtClean="0"/>
              <a:t>The </a:t>
            </a:r>
            <a:r>
              <a:rPr lang="fr-BE" dirty="0" err="1" smtClean="0"/>
              <a:t>citizens</a:t>
            </a:r>
            <a:r>
              <a:rPr lang="fr-BE" dirty="0" smtClean="0"/>
              <a:t> must to engage </a:t>
            </a:r>
            <a:r>
              <a:rPr lang="fr-BE" dirty="0" err="1" smtClean="0"/>
              <a:t>themselves</a:t>
            </a:r>
            <a:r>
              <a:rPr lang="fr-BE" dirty="0" smtClean="0"/>
              <a:t> in </a:t>
            </a:r>
            <a:r>
              <a:rPr lang="fr-BE" dirty="0" err="1" smtClean="0"/>
              <a:t>such</a:t>
            </a:r>
            <a:r>
              <a:rPr lang="fr-BE" dirty="0" smtClean="0"/>
              <a:t> </a:t>
            </a:r>
            <a:r>
              <a:rPr lang="fr-BE" dirty="0" err="1" smtClean="0"/>
              <a:t>activities</a:t>
            </a:r>
            <a:r>
              <a:rPr lang="fr-BE" dirty="0" smtClean="0"/>
              <a:t> </a:t>
            </a:r>
          </a:p>
          <a:p>
            <a:pPr marL="31115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311150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 </a:t>
            </a:r>
            <a:r>
              <a:rPr lang="fr-BE" dirty="0" err="1" smtClean="0">
                <a:sym typeface="Wingdings" panose="05000000000000000000" pitchFamily="2" charset="2"/>
              </a:rPr>
              <a:t>According</a:t>
            </a:r>
            <a:r>
              <a:rPr lang="fr-BE" dirty="0" smtClean="0">
                <a:sym typeface="Wingdings" panose="05000000000000000000" pitchFamily="2" charset="2"/>
              </a:rPr>
              <a:t> to the </a:t>
            </a:r>
            <a:r>
              <a:rPr lang="fr-BE" dirty="0" err="1" smtClean="0">
                <a:sym typeface="Wingdings" panose="05000000000000000000" pitchFamily="2" charset="2"/>
              </a:rPr>
              <a:t>litterature</a:t>
            </a:r>
            <a:r>
              <a:rPr lang="fr-BE" dirty="0" smtClean="0">
                <a:sym typeface="Wingdings" panose="05000000000000000000" pitchFamily="2" charset="2"/>
              </a:rPr>
              <a:t>, </a:t>
            </a:r>
            <a:r>
              <a:rPr lang="fr-BE" dirty="0" err="1" smtClean="0">
                <a:sym typeface="Wingdings" panose="05000000000000000000" pitchFamily="2" charset="2"/>
              </a:rPr>
              <a:t>these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socially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usefull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activites</a:t>
            </a:r>
            <a:r>
              <a:rPr lang="fr-BE" dirty="0" smtClean="0">
                <a:sym typeface="Wingdings" panose="05000000000000000000" pitchFamily="2" charset="2"/>
              </a:rPr>
              <a:t> are all </a:t>
            </a:r>
            <a:r>
              <a:rPr lang="fr-BE" dirty="0" err="1" smtClean="0">
                <a:sym typeface="Wingdings" panose="05000000000000000000" pitchFamily="2" charset="2"/>
              </a:rPr>
              <a:t>activities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which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contribute</a:t>
            </a:r>
            <a:r>
              <a:rPr lang="fr-BE" dirty="0" smtClean="0">
                <a:sym typeface="Wingdings" panose="05000000000000000000" pitchFamily="2" charset="2"/>
              </a:rPr>
              <a:t> to </a:t>
            </a:r>
            <a:r>
              <a:rPr lang="fr-BE" dirty="0" err="1" smtClean="0">
                <a:sym typeface="Wingdings" panose="05000000000000000000" pitchFamily="2" charset="2"/>
              </a:rPr>
              <a:t>collectivity</a:t>
            </a:r>
            <a:r>
              <a:rPr lang="fr-BE" dirty="0" smtClean="0">
                <a:sym typeface="Wingdings" panose="05000000000000000000" pitchFamily="2" charset="2"/>
              </a:rPr>
              <a:t>: </a:t>
            </a:r>
            <a:r>
              <a:rPr lang="fr-BE" dirty="0" err="1" smtClean="0">
                <a:sym typeface="Wingdings" panose="05000000000000000000" pitchFamily="2" charset="2"/>
              </a:rPr>
              <a:t>work</a:t>
            </a:r>
            <a:r>
              <a:rPr lang="fr-BE" dirty="0" smtClean="0">
                <a:sym typeface="Wingdings" panose="05000000000000000000" pitchFamily="2" charset="2"/>
              </a:rPr>
              <a:t>, </a:t>
            </a:r>
            <a:r>
              <a:rPr lang="fr-BE" dirty="0" err="1" smtClean="0">
                <a:sym typeface="Wingdings" panose="05000000000000000000" pitchFamily="2" charset="2"/>
              </a:rPr>
              <a:t>voluntary</a:t>
            </a:r>
            <a:r>
              <a:rPr lang="fr-BE" dirty="0" smtClean="0">
                <a:sym typeface="Wingdings" panose="05000000000000000000" pitchFamily="2" charset="2"/>
              </a:rPr>
              <a:t>, etc.</a:t>
            </a:r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5860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547" y="1207008"/>
            <a:ext cx="10900611" cy="5568696"/>
          </a:xfrm>
        </p:spPr>
        <p:txBody>
          <a:bodyPr>
            <a:normAutofit fontScale="85000" lnSpcReduction="20000"/>
          </a:bodyPr>
          <a:lstStyle/>
          <a:p>
            <a:r>
              <a:rPr lang="fr-BE" dirty="0"/>
              <a:t>Active </a:t>
            </a:r>
            <a:r>
              <a:rPr lang="fr-BE" dirty="0" err="1" smtClean="0"/>
              <a:t>citizenship</a:t>
            </a:r>
            <a:r>
              <a:rPr lang="fr-BE" dirty="0" smtClean="0"/>
              <a:t>:</a:t>
            </a:r>
          </a:p>
          <a:p>
            <a:endParaRPr lang="fr-BE" dirty="0"/>
          </a:p>
          <a:p>
            <a:pPr marL="0" indent="0">
              <a:buNone/>
            </a:pPr>
            <a:r>
              <a:rPr lang="en-US" i="1" dirty="0"/>
              <a:t>Active citizenship focuses on whether and how people participate in all spheres </a:t>
            </a:r>
            <a:r>
              <a:rPr lang="en-US" i="1" dirty="0" smtClean="0"/>
              <a:t>of social </a:t>
            </a:r>
            <a:r>
              <a:rPr lang="en-US" i="1" dirty="0"/>
              <a:t>and economic life, the chances and risks they face in trying to do so, and the extent to which they therefore feel that they belong to and have a fair say in the society in which they live. 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For much of most people’s lives, having paid work underpins independence, self-respect and well-being, and is therefore a key to people’s overall quality of life. 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Employability – the capacity to secure and keep employment – is not only a core dimension of active citizenship, but it is equally a decisive condition for reaching full employment and for improving European competitiveness and prosperity in the ‘new economy’. 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Both employability and active citizenship are dependent upon having adequate and up-to-date knowledge and skills to take part in and make a contribution to economic and social life</a:t>
            </a:r>
            <a:endParaRPr lang="fr-BE" i="1" dirty="0"/>
          </a:p>
          <a:p>
            <a:pPr marL="0" indent="0">
              <a:buNone/>
            </a:pPr>
            <a:r>
              <a:rPr lang="fr-BE" dirty="0" smtClean="0"/>
              <a:t>(EC, 2000:5)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4603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200" b="1" dirty="0" err="1" smtClean="0"/>
              <a:t>European</a:t>
            </a:r>
            <a:r>
              <a:rPr lang="fr-BE" sz="3200" b="1" dirty="0" smtClean="0"/>
              <a:t> </a:t>
            </a:r>
            <a:r>
              <a:rPr lang="fr-BE" sz="3200" b="1" dirty="0" err="1" smtClean="0"/>
              <a:t>systems</a:t>
            </a:r>
            <a:r>
              <a:rPr lang="fr-BE" sz="3200" b="1" dirty="0" smtClean="0"/>
              <a:t> of </a:t>
            </a:r>
            <a:r>
              <a:rPr lang="fr-BE" sz="3200" b="1" dirty="0" err="1" smtClean="0"/>
              <a:t>education</a:t>
            </a:r>
            <a:r>
              <a:rPr lang="fr-BE" sz="3200" b="1" dirty="0" smtClean="0"/>
              <a:t>, training and validation of </a:t>
            </a:r>
            <a:r>
              <a:rPr lang="fr-BE" sz="3200" b="1" dirty="0" err="1" smtClean="0"/>
              <a:t>experience</a:t>
            </a:r>
            <a:r>
              <a:rPr lang="fr-BE" sz="3200" b="1" dirty="0" smtClean="0"/>
              <a:t> </a:t>
            </a:r>
            <a:r>
              <a:rPr lang="fr-BE" sz="3200" b="1" dirty="0" err="1" smtClean="0"/>
              <a:t>organized</a:t>
            </a:r>
            <a:r>
              <a:rPr lang="fr-BE" sz="3200" b="1" dirty="0" smtClean="0"/>
              <a:t> as a network</a:t>
            </a:r>
            <a:endParaRPr lang="fr-BE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547" y="1825624"/>
            <a:ext cx="10900611" cy="4803775"/>
          </a:xfrm>
        </p:spPr>
        <p:txBody>
          <a:bodyPr>
            <a:normAutofit fontScale="77500" lnSpcReduction="20000"/>
          </a:bodyPr>
          <a:lstStyle/>
          <a:p>
            <a:r>
              <a:rPr lang="fr-BE" dirty="0" err="1" smtClean="0"/>
              <a:t>European</a:t>
            </a:r>
            <a:r>
              <a:rPr lang="fr-BE" dirty="0" smtClean="0"/>
              <a:t> </a:t>
            </a:r>
            <a:r>
              <a:rPr lang="fr-BE" dirty="0" err="1" smtClean="0"/>
              <a:t>learning</a:t>
            </a:r>
            <a:r>
              <a:rPr lang="fr-BE" dirty="0" smtClean="0"/>
              <a:t> </a:t>
            </a:r>
            <a:r>
              <a:rPr lang="fr-BE" dirty="0" err="1" smtClean="0"/>
              <a:t>systems</a:t>
            </a:r>
            <a:r>
              <a:rPr lang="fr-BE" dirty="0" smtClean="0"/>
              <a:t> must </a:t>
            </a:r>
            <a:r>
              <a:rPr lang="fr-BE" dirty="0" err="1" smtClean="0"/>
              <a:t>provide</a:t>
            </a:r>
            <a:r>
              <a:rPr lang="fr-BE" dirty="0" smtClean="0"/>
              <a:t> a (</a:t>
            </a:r>
            <a:r>
              <a:rPr lang="fr-BE" dirty="0" err="1" smtClean="0"/>
              <a:t>highly</a:t>
            </a:r>
            <a:r>
              <a:rPr lang="fr-BE" dirty="0" smtClean="0"/>
              <a:t>) </a:t>
            </a:r>
            <a:r>
              <a:rPr lang="fr-BE" dirty="0" err="1" smtClean="0"/>
              <a:t>certified</a:t>
            </a:r>
            <a:r>
              <a:rPr lang="fr-BE" dirty="0" smtClean="0"/>
              <a:t> </a:t>
            </a:r>
            <a:r>
              <a:rPr lang="fr-BE" dirty="0" err="1" smtClean="0"/>
              <a:t>skilled</a:t>
            </a:r>
            <a:r>
              <a:rPr lang="fr-BE" dirty="0" smtClean="0"/>
              <a:t> labour force</a:t>
            </a:r>
          </a:p>
          <a:p>
            <a:endParaRPr lang="en-US" dirty="0" smtClean="0"/>
          </a:p>
          <a:p>
            <a:r>
              <a:rPr lang="fr-BE" dirty="0" smtClean="0"/>
              <a:t>All </a:t>
            </a:r>
            <a:r>
              <a:rPr lang="fr-BE" dirty="0" err="1" smtClean="0"/>
              <a:t>European</a:t>
            </a:r>
            <a:r>
              <a:rPr lang="fr-BE" dirty="0" smtClean="0"/>
              <a:t> </a:t>
            </a:r>
            <a:r>
              <a:rPr lang="fr-BE" dirty="0" err="1" smtClean="0"/>
              <a:t>citizens</a:t>
            </a:r>
            <a:r>
              <a:rPr lang="fr-BE" dirty="0" smtClean="0"/>
              <a:t> must have </a:t>
            </a:r>
            <a:r>
              <a:rPr lang="fr-BE" dirty="0" err="1" smtClean="0"/>
              <a:t>access</a:t>
            </a:r>
            <a:r>
              <a:rPr lang="fr-BE" dirty="0" smtClean="0"/>
              <a:t> to </a:t>
            </a:r>
            <a:r>
              <a:rPr lang="fr-BE" dirty="0" err="1" smtClean="0"/>
              <a:t>these</a:t>
            </a:r>
            <a:r>
              <a:rPr lang="fr-BE" dirty="0" smtClean="0"/>
              <a:t> </a:t>
            </a:r>
            <a:r>
              <a:rPr lang="fr-BE" dirty="0" err="1" smtClean="0"/>
              <a:t>systems</a:t>
            </a:r>
            <a:r>
              <a:rPr lang="fr-BE" dirty="0" smtClean="0"/>
              <a:t> (the « social » dimension of </a:t>
            </a:r>
            <a:r>
              <a:rPr lang="fr-BE" dirty="0" err="1" smtClean="0"/>
              <a:t>lifelong</a:t>
            </a:r>
            <a:r>
              <a:rPr lang="fr-BE" dirty="0" smtClean="0"/>
              <a:t> </a:t>
            </a:r>
            <a:r>
              <a:rPr lang="fr-BE" dirty="0" err="1" smtClean="0"/>
              <a:t>learning</a:t>
            </a:r>
            <a:r>
              <a:rPr lang="fr-BE" dirty="0" smtClean="0"/>
              <a:t>, </a:t>
            </a:r>
            <a:r>
              <a:rPr lang="fr-BE" dirty="0" err="1" smtClean="0"/>
              <a:t>which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actualy</a:t>
            </a:r>
            <a:r>
              <a:rPr lang="fr-BE" dirty="0" smtClean="0"/>
              <a:t> </a:t>
            </a:r>
            <a:r>
              <a:rPr lang="fr-BE" dirty="0" err="1" smtClean="0"/>
              <a:t>subjected</a:t>
            </a:r>
            <a:r>
              <a:rPr lang="fr-BE" dirty="0" smtClean="0"/>
              <a:t> to the full </a:t>
            </a:r>
            <a:r>
              <a:rPr lang="fr-BE" dirty="0" err="1" smtClean="0"/>
              <a:t>employment</a:t>
            </a:r>
            <a:r>
              <a:rPr lang="fr-BE" dirty="0" smtClean="0"/>
              <a:t> and the </a:t>
            </a:r>
            <a:r>
              <a:rPr lang="fr-BE" dirty="0" err="1" smtClean="0"/>
              <a:t>economic</a:t>
            </a:r>
            <a:r>
              <a:rPr lang="fr-BE" dirty="0" smtClean="0"/>
              <a:t> </a:t>
            </a:r>
            <a:r>
              <a:rPr lang="fr-BE" dirty="0" err="1" smtClean="0"/>
              <a:t>growth</a:t>
            </a:r>
            <a:r>
              <a:rPr lang="fr-BE" dirty="0" smtClean="0"/>
              <a:t>)</a:t>
            </a:r>
          </a:p>
          <a:p>
            <a:endParaRPr lang="fr-BE" dirty="0" smtClean="0"/>
          </a:p>
          <a:p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point of </a:t>
            </a:r>
            <a:r>
              <a:rPr lang="fr-BE" dirty="0" err="1" smtClean="0"/>
              <a:t>view</a:t>
            </a:r>
            <a:r>
              <a:rPr lang="fr-BE" dirty="0" smtClean="0"/>
              <a:t>,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necessary</a:t>
            </a:r>
            <a:r>
              <a:rPr lang="fr-BE" dirty="0" smtClean="0"/>
              <a:t> to </a:t>
            </a:r>
            <a:r>
              <a:rPr lang="fr-BE" dirty="0" err="1" smtClean="0"/>
              <a:t>remove</a:t>
            </a:r>
            <a:r>
              <a:rPr lang="fr-BE" dirty="0" smtClean="0"/>
              <a:t> all the obstacles to the </a:t>
            </a:r>
            <a:r>
              <a:rPr lang="fr-BE" dirty="0" err="1" smtClean="0"/>
              <a:t>access</a:t>
            </a:r>
            <a:r>
              <a:rPr lang="fr-BE" dirty="0" smtClean="0"/>
              <a:t> to </a:t>
            </a:r>
            <a:r>
              <a:rPr lang="fr-BE" dirty="0" err="1" smtClean="0"/>
              <a:t>learning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One of </a:t>
            </a:r>
            <a:r>
              <a:rPr lang="fr-BE" dirty="0" err="1" smtClean="0"/>
              <a:t>these</a:t>
            </a:r>
            <a:r>
              <a:rPr lang="fr-BE" dirty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lack</a:t>
            </a:r>
            <a:r>
              <a:rPr lang="fr-BE" dirty="0" smtClean="0"/>
              <a:t> of </a:t>
            </a:r>
            <a:r>
              <a:rPr lang="fr-BE" dirty="0" err="1" smtClean="0"/>
              <a:t>mutual</a:t>
            </a:r>
            <a:r>
              <a:rPr lang="fr-BE" dirty="0" smtClean="0"/>
              <a:t> recognition of qualifications </a:t>
            </a:r>
            <a:r>
              <a:rPr lang="fr-BE" dirty="0" err="1" smtClean="0"/>
              <a:t>between</a:t>
            </a:r>
            <a:r>
              <a:rPr lang="fr-BE" dirty="0" smtClean="0"/>
              <a:t> the </a:t>
            </a:r>
            <a:r>
              <a:rPr lang="fr-BE" dirty="0" err="1" smtClean="0"/>
              <a:t>systems</a:t>
            </a:r>
            <a:r>
              <a:rPr lang="fr-BE" dirty="0" smtClean="0"/>
              <a:t> of </a:t>
            </a:r>
            <a:r>
              <a:rPr lang="fr-BE" dirty="0" err="1" smtClean="0"/>
              <a:t>education</a:t>
            </a:r>
            <a:r>
              <a:rPr lang="fr-BE" dirty="0" smtClean="0"/>
              <a:t>, training and validation of </a:t>
            </a:r>
            <a:r>
              <a:rPr lang="fr-BE" dirty="0" err="1" smtClean="0"/>
              <a:t>experience</a:t>
            </a:r>
            <a:r>
              <a:rPr lang="fr-BE" dirty="0" smtClean="0"/>
              <a:t> </a:t>
            </a:r>
            <a:r>
              <a:rPr lang="fr-BE" dirty="0" err="1" smtClean="0"/>
              <a:t>both</a:t>
            </a:r>
            <a:r>
              <a:rPr lang="fr-BE" dirty="0" smtClean="0"/>
              <a:t> </a:t>
            </a:r>
            <a:r>
              <a:rPr lang="fr-BE" dirty="0" err="1" smtClean="0"/>
              <a:t>inside</a:t>
            </a:r>
            <a:r>
              <a:rPr lang="fr-BE" dirty="0" smtClean="0"/>
              <a:t> a country and 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European</a:t>
            </a:r>
            <a:r>
              <a:rPr lang="fr-BE" dirty="0" smtClean="0"/>
              <a:t> countries. And, of course, the </a:t>
            </a:r>
            <a:r>
              <a:rPr lang="fr-BE" dirty="0" err="1" smtClean="0"/>
              <a:t>European</a:t>
            </a:r>
            <a:r>
              <a:rPr lang="fr-BE" dirty="0" smtClean="0"/>
              <a:t> Commission </a:t>
            </a:r>
            <a:r>
              <a:rPr lang="fr-BE" dirty="0" err="1" smtClean="0"/>
              <a:t>presents</a:t>
            </a:r>
            <a:r>
              <a:rPr lang="fr-BE" dirty="0" smtClean="0"/>
              <a:t> </a:t>
            </a:r>
            <a:r>
              <a:rPr lang="fr-BE" dirty="0" err="1" smtClean="0"/>
              <a:t>itself</a:t>
            </a:r>
            <a:r>
              <a:rPr lang="fr-BE" dirty="0" smtClean="0"/>
              <a:t> as the </a:t>
            </a:r>
            <a:r>
              <a:rPr lang="fr-BE" dirty="0" err="1" smtClean="0"/>
              <a:t>most</a:t>
            </a:r>
            <a:r>
              <a:rPr lang="fr-BE" dirty="0" smtClean="0"/>
              <a:t> relevant </a:t>
            </a:r>
            <a:r>
              <a:rPr lang="fr-BE" dirty="0" err="1" smtClean="0"/>
              <a:t>actor</a:t>
            </a:r>
            <a:r>
              <a:rPr lang="fr-BE" dirty="0" smtClean="0"/>
              <a:t> to </a:t>
            </a:r>
            <a:r>
              <a:rPr lang="fr-BE" dirty="0" err="1" smtClean="0"/>
              <a:t>coordinate</a:t>
            </a:r>
            <a:r>
              <a:rPr lang="fr-BE" dirty="0" smtClean="0"/>
              <a:t>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mutual</a:t>
            </a:r>
            <a:r>
              <a:rPr lang="fr-BE" dirty="0" smtClean="0"/>
              <a:t> recognition.</a:t>
            </a:r>
          </a:p>
          <a:p>
            <a:endParaRPr lang="fr-BE" dirty="0"/>
          </a:p>
          <a:p>
            <a:r>
              <a:rPr lang="fr-BE" dirty="0" smtClean="0"/>
              <a:t>The objective of the network </a:t>
            </a:r>
            <a:r>
              <a:rPr lang="fr-BE" dirty="0" err="1" smtClean="0"/>
              <a:t>organization</a:t>
            </a:r>
            <a:r>
              <a:rPr lang="fr-BE" dirty="0" smtClean="0"/>
              <a:t> of the </a:t>
            </a:r>
            <a:r>
              <a:rPr lang="fr-BE" dirty="0" err="1" smtClean="0"/>
              <a:t>systems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to </a:t>
            </a:r>
            <a:r>
              <a:rPr lang="fr-BE" dirty="0" err="1" smtClean="0"/>
              <a:t>enhance</a:t>
            </a:r>
            <a:r>
              <a:rPr lang="fr-BE" dirty="0" smtClean="0"/>
              <a:t> the </a:t>
            </a:r>
            <a:r>
              <a:rPr lang="fr-BE" dirty="0" err="1" smtClean="0"/>
              <a:t>mobility</a:t>
            </a:r>
            <a:r>
              <a:rPr lang="fr-BE" dirty="0" smtClean="0"/>
              <a:t> of the </a:t>
            </a:r>
            <a:r>
              <a:rPr lang="fr-BE" dirty="0" err="1" smtClean="0"/>
              <a:t>learners</a:t>
            </a:r>
            <a:r>
              <a:rPr lang="fr-BE" dirty="0" smtClean="0"/>
              <a:t> and </a:t>
            </a:r>
            <a:r>
              <a:rPr lang="fr-BE" dirty="0" err="1" smtClean="0"/>
              <a:t>so</a:t>
            </a:r>
            <a:r>
              <a:rPr lang="fr-BE" dirty="0" smtClean="0"/>
              <a:t> to </a:t>
            </a:r>
            <a:r>
              <a:rPr lang="fr-BE" dirty="0" err="1" smtClean="0"/>
              <a:t>enhance</a:t>
            </a:r>
            <a:r>
              <a:rPr lang="fr-BE" dirty="0" smtClean="0"/>
              <a:t> the </a:t>
            </a:r>
            <a:r>
              <a:rPr lang="fr-BE" dirty="0" err="1" smtClean="0"/>
              <a:t>skills</a:t>
            </a:r>
            <a:r>
              <a:rPr lang="fr-BE" dirty="0" smtClean="0"/>
              <a:t> </a:t>
            </a:r>
            <a:r>
              <a:rPr lang="fr-BE" dirty="0" err="1" smtClean="0"/>
              <a:t>levels</a:t>
            </a:r>
            <a:r>
              <a:rPr lang="fr-BE" dirty="0" smtClean="0"/>
              <a:t> of the population.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9910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187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Policy instruments </a:t>
            </a:r>
            <a:endParaRPr lang="en-US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56066"/>
            <a:ext cx="10515600" cy="266806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Different policy instruments: EQF, EHEA Framework, ECTS, DS, </a:t>
            </a:r>
            <a:r>
              <a:rPr lang="en-US" dirty="0" smtClean="0"/>
              <a:t>ESG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è"/>
            </a:pPr>
            <a:r>
              <a:rPr lang="en-US" dirty="0">
                <a:sym typeface="Wingdings" panose="05000000000000000000" pitchFamily="2" charset="2"/>
              </a:rPr>
              <a:t>Together, these instruments aim to integrate HE system in a network of production and recognition of qualifications in order to produce active citizenship, </a:t>
            </a:r>
            <a:endParaRPr lang="en-US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en-US" dirty="0" smtClean="0">
                <a:sym typeface="Wingdings" panose="05000000000000000000" pitchFamily="2" charset="2"/>
              </a:rPr>
              <a:t>that </a:t>
            </a:r>
            <a:r>
              <a:rPr lang="en-US" dirty="0">
                <a:sym typeface="Wingdings" panose="05000000000000000000" pitchFamily="2" charset="2"/>
              </a:rPr>
              <a:t>is, a flexible, an adaptable and a mobile workforce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LO contribute to this transformation. They are the materialization of an utilitarian logic and the human capital theory.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384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0033" y="320675"/>
            <a:ext cx="9223694" cy="13255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LO in the Belgian French-Speaking HE</a:t>
            </a:r>
            <a:endParaRPr lang="en-US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7210" y="1909846"/>
            <a:ext cx="10900611" cy="45992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Since 90’s: educationalists have more and more influence on universities and promote a competence-based approach</a:t>
            </a:r>
          </a:p>
          <a:p>
            <a:endParaRPr lang="en-US" dirty="0"/>
          </a:p>
          <a:p>
            <a:r>
              <a:rPr lang="en-US" dirty="0" smtClean="0"/>
              <a:t>Since September 2014, all HE institutions must define frameworks of LO for each curriculum</a:t>
            </a:r>
          </a:p>
          <a:p>
            <a:endParaRPr lang="en-US" dirty="0"/>
          </a:p>
          <a:p>
            <a:r>
              <a:rPr lang="en-US" dirty="0" smtClean="0"/>
              <a:t>This obligation came with the implementation of EQF &amp; EHEA Framework</a:t>
            </a:r>
          </a:p>
          <a:p>
            <a:endParaRPr lang="en-US" dirty="0"/>
          </a:p>
          <a:p>
            <a:r>
              <a:rPr lang="en-US" dirty="0" smtClean="0"/>
              <a:t>Do HE actors share the utilitarian vision of the European Commission?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 No, LO at the crossroad of institutional logics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2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21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Several institutional logics</a:t>
            </a:r>
            <a:endParaRPr lang="en-US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27829"/>
            <a:ext cx="10515600" cy="520157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Public authorities: compliance logic</a:t>
            </a:r>
          </a:p>
          <a:p>
            <a:pPr marL="541338" indent="-271463">
              <a:buFontTx/>
              <a:buChar char="-"/>
            </a:pPr>
            <a:r>
              <a:rPr lang="en-US" dirty="0" smtClean="0"/>
              <a:t>To comply with European norms</a:t>
            </a:r>
          </a:p>
          <a:p>
            <a:pPr>
              <a:buFontTx/>
              <a:buChar char="-"/>
            </a:pPr>
            <a:endParaRPr lang="en-US" dirty="0" smtClean="0"/>
          </a:p>
          <a:p>
            <a:r>
              <a:rPr lang="en-US" dirty="0" smtClean="0"/>
              <a:t>Academic authorities: managerial logic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manage programs, teaching mission and professors work</a:t>
            </a:r>
          </a:p>
          <a:p>
            <a:endParaRPr lang="en-US" dirty="0"/>
          </a:p>
          <a:p>
            <a:r>
              <a:rPr lang="en-US" dirty="0" smtClean="0"/>
              <a:t>Educationalists in charge to implement LO in their university: pedagogical logic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improve the coherence of the curricula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clarify the didactic contract	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improve the quality of learning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</a:t>
            </a:r>
            <a:r>
              <a:rPr lang="en-GB" dirty="0" smtClean="0"/>
              <a:t>favour</a:t>
            </a:r>
            <a:r>
              <a:rPr lang="en-US" dirty="0" smtClean="0"/>
              <a:t> a competence-based approach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establish a constructive alignment</a:t>
            </a:r>
          </a:p>
          <a:p>
            <a:pPr marL="541338" indent="-269875">
              <a:buFontTx/>
              <a:buChar char="-"/>
            </a:pPr>
            <a:r>
              <a:rPr lang="en-US" dirty="0" smtClean="0"/>
              <a:t>To clarify the relationship between curriculum and employment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3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4881</TotalTime>
  <Words>816</Words>
  <Application>Microsoft Office PowerPoint</Application>
  <PresentationFormat>Grand écran</PresentationFormat>
  <Paragraphs>109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Wingdings</vt:lpstr>
      <vt:lpstr>Thème Office</vt:lpstr>
      <vt:lpstr>Learning outcomes at the crossroad of institutional logics</vt:lpstr>
      <vt:lpstr>Introduction</vt:lpstr>
      <vt:lpstr>A European story</vt:lpstr>
      <vt:lpstr>Présentation PowerPoint</vt:lpstr>
      <vt:lpstr>Présentation PowerPoint</vt:lpstr>
      <vt:lpstr>European systems of education, training and validation of experience organized as a network</vt:lpstr>
      <vt:lpstr>Policy instruments </vt:lpstr>
      <vt:lpstr>LO in the Belgian French-Speaking HE</vt:lpstr>
      <vt:lpstr>Several institutional logics</vt:lpstr>
      <vt:lpstr>Conclusion</vt:lpstr>
      <vt:lpstr>Main references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outcomes at the crossroad of institutional logics</dc:title>
  <dc:creator>Miguel Souto Lopez</dc:creator>
  <cp:lastModifiedBy>Miguel Souto Lopez</cp:lastModifiedBy>
  <cp:revision>66</cp:revision>
  <dcterms:created xsi:type="dcterms:W3CDTF">2016-05-21T13:11:14Z</dcterms:created>
  <dcterms:modified xsi:type="dcterms:W3CDTF">2017-09-05T08:01:00Z</dcterms:modified>
</cp:coreProperties>
</file>