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0"/>
  </p:notesMasterIdLst>
  <p:sldIdLst>
    <p:sldId id="257" r:id="rId2"/>
    <p:sldId id="262" r:id="rId3"/>
    <p:sldId id="343" r:id="rId4"/>
    <p:sldId id="286" r:id="rId5"/>
    <p:sldId id="298" r:id="rId6"/>
    <p:sldId id="290" r:id="rId7"/>
    <p:sldId id="291" r:id="rId8"/>
    <p:sldId id="292" r:id="rId9"/>
    <p:sldId id="293" r:id="rId10"/>
    <p:sldId id="312" r:id="rId11"/>
    <p:sldId id="316" r:id="rId12"/>
    <p:sldId id="319" r:id="rId13"/>
    <p:sldId id="342" r:id="rId14"/>
    <p:sldId id="331" r:id="rId15"/>
    <p:sldId id="337" r:id="rId16"/>
    <p:sldId id="338" r:id="rId17"/>
    <p:sldId id="334" r:id="rId18"/>
    <p:sldId id="263" r:id="rId19"/>
    <p:sldId id="349" r:id="rId20"/>
    <p:sldId id="344" r:id="rId21"/>
    <p:sldId id="339" r:id="rId22"/>
    <p:sldId id="347" r:id="rId23"/>
    <p:sldId id="327" r:id="rId24"/>
    <p:sldId id="348" r:id="rId25"/>
    <p:sldId id="333" r:id="rId26"/>
    <p:sldId id="340" r:id="rId27"/>
    <p:sldId id="328" r:id="rId28"/>
    <p:sldId id="330" r:id="rId2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641"/>
    <p:restoredTop sz="92876"/>
  </p:normalViewPr>
  <p:slideViewPr>
    <p:cSldViewPr snapToGrid="0" snapToObjects="1">
      <p:cViewPr varScale="1">
        <p:scale>
          <a:sx n="57" d="100"/>
          <a:sy n="57" d="100"/>
        </p:scale>
        <p:origin x="49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diagrams/_rels/data1.xml.rels><?xml version="1.0" encoding="UTF-8" standalone="yes"?>
<Relationships xmlns="http://schemas.openxmlformats.org/package/2006/relationships"><Relationship Id="rId1" Type="http://schemas.openxmlformats.org/officeDocument/2006/relationships/image" Target="../media/image2.emf"/></Relationships>
</file>

<file path=ppt/diagrams/_rels/drawing1.xml.rels><?xml version="1.0" encoding="UTF-8" standalone="yes"?>
<Relationships xmlns="http://schemas.openxmlformats.org/package/2006/relationships"><Relationship Id="rId1" Type="http://schemas.openxmlformats.org/officeDocument/2006/relationships/image" Target="../media/image2.emf"/></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AB23F5-CD10-F04C-980F-C0B400D575EB}" type="doc">
      <dgm:prSet loTypeId="urn:microsoft.com/office/officeart/2005/8/layout/arrow2" loCatId="" qsTypeId="urn:microsoft.com/office/officeart/2005/8/quickstyle/simple4" qsCatId="simple" csTypeId="urn:microsoft.com/office/officeart/2005/8/colors/accent1_2" csCatId="accent1" phldr="1"/>
      <dgm:spPr/>
    </dgm:pt>
    <dgm:pt modelId="{B40BFE52-C407-804E-8B67-B061F0D921E0}">
      <dgm:prSet phldrT="[Texte]" custT="1"/>
      <dgm:spPr/>
      <dgm:t>
        <a:bodyPr/>
        <a:lstStyle/>
        <a:p>
          <a:r>
            <a:rPr lang="fr-FR" sz="3200" b="1" dirty="0">
              <a:solidFill>
                <a:schemeClr val="tx1"/>
              </a:solidFill>
              <a:latin typeface="Times" charset="0"/>
              <a:ea typeface="Times" charset="0"/>
              <a:cs typeface="Times" charset="0"/>
            </a:rPr>
            <a:t>Effet</a:t>
          </a:r>
          <a:r>
            <a:rPr lang="fr-FR" sz="3200" b="1" baseline="0" dirty="0">
              <a:solidFill>
                <a:schemeClr val="tx1"/>
              </a:solidFill>
              <a:latin typeface="Times" charset="0"/>
              <a:ea typeface="Times" charset="0"/>
              <a:cs typeface="Times" charset="0"/>
            </a:rPr>
            <a:t> pull </a:t>
          </a:r>
          <a:endParaRPr lang="fr-FR" sz="3200" b="1" dirty="0">
            <a:solidFill>
              <a:schemeClr val="tx1"/>
            </a:solidFill>
            <a:latin typeface="Times" charset="0"/>
            <a:ea typeface="Times" charset="0"/>
            <a:cs typeface="Times" charset="0"/>
          </a:endParaRPr>
        </a:p>
      </dgm:t>
    </dgm:pt>
    <dgm:pt modelId="{94AD0FB2-0B2A-694C-AF8C-ADC90FE009DF}" type="sibTrans" cxnId="{643A0005-E4E7-4D43-9EE8-82250754A817}">
      <dgm:prSet/>
      <dgm:spPr/>
      <dgm:t>
        <a:bodyPr/>
        <a:lstStyle/>
        <a:p>
          <a:endParaRPr lang="fr-FR"/>
        </a:p>
      </dgm:t>
    </dgm:pt>
    <dgm:pt modelId="{8DC7850D-43D2-2A43-B076-29AFBB4DBDAD}" type="parTrans" cxnId="{643A0005-E4E7-4D43-9EE8-82250754A817}">
      <dgm:prSet/>
      <dgm:spPr/>
      <dgm:t>
        <a:bodyPr/>
        <a:lstStyle/>
        <a:p>
          <a:endParaRPr lang="fr-FR"/>
        </a:p>
      </dgm:t>
    </dgm:pt>
    <dgm:pt modelId="{95934B7B-2D38-4541-94F6-1CEF5DED035D}" type="pres">
      <dgm:prSet presAssocID="{29AB23F5-CD10-F04C-980F-C0B400D575EB}" presName="arrowDiagram" presStyleCnt="0">
        <dgm:presLayoutVars>
          <dgm:chMax val="5"/>
          <dgm:dir/>
          <dgm:resizeHandles val="exact"/>
        </dgm:presLayoutVars>
      </dgm:prSet>
      <dgm:spPr/>
    </dgm:pt>
    <dgm:pt modelId="{75D59A9E-813C-CC49-AF9D-4DB563605389}" type="pres">
      <dgm:prSet presAssocID="{29AB23F5-CD10-F04C-980F-C0B400D575EB}" presName="arrow" presStyleLbl="bgShp" presStyleIdx="0" presStyleCnt="1"/>
      <dgm:spPr>
        <a:blipFill rotWithShape="0">
          <a:blip xmlns:r="http://schemas.openxmlformats.org/officeDocument/2006/relationships" r:embed="rId1"/>
          <a:stretch>
            <a:fillRect/>
          </a:stretch>
        </a:blipFill>
      </dgm:spPr>
    </dgm:pt>
    <dgm:pt modelId="{607533D2-8EC5-364B-9417-E02ECACF94E9}" type="pres">
      <dgm:prSet presAssocID="{29AB23F5-CD10-F04C-980F-C0B400D575EB}" presName="arrowDiagram1" presStyleCnt="0">
        <dgm:presLayoutVars>
          <dgm:bulletEnabled val="1"/>
        </dgm:presLayoutVars>
      </dgm:prSet>
      <dgm:spPr/>
    </dgm:pt>
    <dgm:pt modelId="{E4078BD9-1D0F-514C-AA10-C7E264FBB2A0}" type="pres">
      <dgm:prSet presAssocID="{B40BFE52-C407-804E-8B67-B061F0D921E0}" presName="bullet1" presStyleLbl="node1" presStyleIdx="0" presStyleCnt="1" custScaleX="20532" custScaleY="27767" custLinFactNeighborX="-1973" custLinFactNeighborY="3945"/>
      <dgm:spPr>
        <a:gradFill rotWithShape="0">
          <a:gsLst>
            <a:gs pos="13997">
              <a:srgbClr val="FF0000"/>
            </a:gs>
            <a:gs pos="13997">
              <a:srgbClr val="F60B0B"/>
            </a:gs>
            <a:gs pos="5000">
              <a:srgbClr val="FF0000"/>
            </a:gs>
            <a:gs pos="91003">
              <a:srgbClr val="7F8079"/>
            </a:gs>
            <a:gs pos="91003">
              <a:srgbClr val="FF0000"/>
            </a:gs>
            <a:gs pos="80987">
              <a:srgbClr val="82837C"/>
            </a:gs>
            <a:gs pos="81020">
              <a:srgbClr val="FF0000"/>
            </a:gs>
            <a:gs pos="11000">
              <a:srgbClr val="FF0000"/>
            </a:gs>
            <a:gs pos="6000">
              <a:srgbClr val="FF0000"/>
            </a:gs>
            <a:gs pos="100000">
              <a:srgbClr val="FF0000"/>
            </a:gs>
          </a:gsLst>
        </a:gradFill>
      </dgm:spPr>
    </dgm:pt>
    <dgm:pt modelId="{300302F9-A521-044C-99FA-840161F5C70B}" type="pres">
      <dgm:prSet presAssocID="{B40BFE52-C407-804E-8B67-B061F0D921E0}" presName="textBox1" presStyleLbl="revTx" presStyleIdx="0" presStyleCnt="1" custScaleX="149779" custLinFactNeighborX="-30291" custLinFactNeighborY="3481">
        <dgm:presLayoutVars>
          <dgm:bulletEnabled val="1"/>
        </dgm:presLayoutVars>
      </dgm:prSet>
      <dgm:spPr/>
    </dgm:pt>
  </dgm:ptLst>
  <dgm:cxnLst>
    <dgm:cxn modelId="{643A0005-E4E7-4D43-9EE8-82250754A817}" srcId="{29AB23F5-CD10-F04C-980F-C0B400D575EB}" destId="{B40BFE52-C407-804E-8B67-B061F0D921E0}" srcOrd="0" destOrd="0" parTransId="{8DC7850D-43D2-2A43-B076-29AFBB4DBDAD}" sibTransId="{94AD0FB2-0B2A-694C-AF8C-ADC90FE009DF}"/>
    <dgm:cxn modelId="{1E8E9272-6348-1E4B-B189-DB89D059E836}" type="presOf" srcId="{B40BFE52-C407-804E-8B67-B061F0D921E0}" destId="{300302F9-A521-044C-99FA-840161F5C70B}" srcOrd="0" destOrd="0" presId="urn:microsoft.com/office/officeart/2005/8/layout/arrow2"/>
    <dgm:cxn modelId="{E698DFF0-8A97-4244-A76A-A634CFD398E4}" type="presOf" srcId="{29AB23F5-CD10-F04C-980F-C0B400D575EB}" destId="{95934B7B-2D38-4541-94F6-1CEF5DED035D}" srcOrd="0" destOrd="0" presId="urn:microsoft.com/office/officeart/2005/8/layout/arrow2"/>
    <dgm:cxn modelId="{F75D680E-F3F1-ED4A-B7B7-C186035EF77F}" type="presParOf" srcId="{95934B7B-2D38-4541-94F6-1CEF5DED035D}" destId="{75D59A9E-813C-CC49-AF9D-4DB563605389}" srcOrd="0" destOrd="0" presId="urn:microsoft.com/office/officeart/2005/8/layout/arrow2"/>
    <dgm:cxn modelId="{AFD9A6C0-157D-DA46-8AF1-F8B9FFF5E718}" type="presParOf" srcId="{95934B7B-2D38-4541-94F6-1CEF5DED035D}" destId="{607533D2-8EC5-364B-9417-E02ECACF94E9}" srcOrd="1" destOrd="0" presId="urn:microsoft.com/office/officeart/2005/8/layout/arrow2"/>
    <dgm:cxn modelId="{207B7AE8-96AE-D848-BDCC-35EF916454D0}" type="presParOf" srcId="{607533D2-8EC5-364B-9417-E02ECACF94E9}" destId="{E4078BD9-1D0F-514C-AA10-C7E264FBB2A0}" srcOrd="0" destOrd="0" presId="urn:microsoft.com/office/officeart/2005/8/layout/arrow2"/>
    <dgm:cxn modelId="{78078F6D-4BFB-7744-A104-170B9C34B070}" type="presParOf" srcId="{607533D2-8EC5-364B-9417-E02ECACF94E9}" destId="{300302F9-A521-044C-99FA-840161F5C70B}" srcOrd="1"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D59A9E-813C-CC49-AF9D-4DB563605389}">
      <dsp:nvSpPr>
        <dsp:cNvPr id="0" name=""/>
        <dsp:cNvSpPr/>
      </dsp:nvSpPr>
      <dsp:spPr>
        <a:xfrm>
          <a:off x="800822" y="0"/>
          <a:ext cx="6611913" cy="4132446"/>
        </a:xfrm>
        <a:prstGeom prst="swooshArrow">
          <a:avLst>
            <a:gd name="adj1" fmla="val 25000"/>
            <a:gd name="adj2" fmla="val 25000"/>
          </a:avLst>
        </a:prstGeom>
        <a:blipFill rotWithShape="0">
          <a:blip xmlns:r="http://schemas.openxmlformats.org/officeDocument/2006/relationships" r:embed="rId1"/>
          <a:stretch>
            <a:fillRect/>
          </a:stretch>
        </a:blipFill>
        <a:ln>
          <a:noFill/>
        </a:ln>
        <a:effectLst/>
      </dsp:spPr>
      <dsp:style>
        <a:lnRef idx="0">
          <a:scrgbClr r="0" g="0" b="0"/>
        </a:lnRef>
        <a:fillRef idx="1">
          <a:scrgbClr r="0" g="0" b="0"/>
        </a:fillRef>
        <a:effectRef idx="2">
          <a:scrgbClr r="0" g="0" b="0"/>
        </a:effectRef>
        <a:fontRef idx="minor"/>
      </dsp:style>
    </dsp:sp>
    <dsp:sp modelId="{E4078BD9-1D0F-514C-AA10-C7E264FBB2A0}">
      <dsp:nvSpPr>
        <dsp:cNvPr id="0" name=""/>
        <dsp:cNvSpPr/>
      </dsp:nvSpPr>
      <dsp:spPr>
        <a:xfrm>
          <a:off x="6030469" y="1034073"/>
          <a:ext cx="100459" cy="135858"/>
        </a:xfrm>
        <a:prstGeom prst="ellipse">
          <a:avLst/>
        </a:prstGeom>
        <a:gradFill rotWithShape="0">
          <a:gsLst>
            <a:gs pos="13997">
              <a:srgbClr val="FF0000"/>
            </a:gs>
            <a:gs pos="13997">
              <a:srgbClr val="F60B0B"/>
            </a:gs>
            <a:gs pos="5000">
              <a:srgbClr val="FF0000"/>
            </a:gs>
            <a:gs pos="91003">
              <a:srgbClr val="7F8079"/>
            </a:gs>
            <a:gs pos="91003">
              <a:srgbClr val="FF0000"/>
            </a:gs>
            <a:gs pos="80987">
              <a:srgbClr val="82837C"/>
            </a:gs>
            <a:gs pos="81020">
              <a:srgbClr val="FF0000"/>
            </a:gs>
            <a:gs pos="11000">
              <a:srgbClr val="FF0000"/>
            </a:gs>
            <a:gs pos="6000">
              <a:srgbClr val="FF0000"/>
            </a:gs>
            <a:gs pos="100000">
              <a:srgbClr val="FF0000"/>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300302F9-A521-044C-99FA-840161F5C70B}">
      <dsp:nvSpPr>
        <dsp:cNvPr id="0" name=""/>
        <dsp:cNvSpPr/>
      </dsp:nvSpPr>
      <dsp:spPr>
        <a:xfrm>
          <a:off x="1986192" y="1082700"/>
          <a:ext cx="3961303" cy="3049745"/>
        </a:xfrm>
        <a:prstGeom prst="round2Diag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59260" bIns="0" numCol="1" spcCol="1270" anchor="t" anchorCtr="0">
          <a:noAutofit/>
        </a:bodyPr>
        <a:lstStyle/>
        <a:p>
          <a:pPr marL="0" lvl="0" indent="0" algn="r" defTabSz="1422400">
            <a:lnSpc>
              <a:spcPct val="90000"/>
            </a:lnSpc>
            <a:spcBef>
              <a:spcPct val="0"/>
            </a:spcBef>
            <a:spcAft>
              <a:spcPct val="35000"/>
            </a:spcAft>
            <a:buNone/>
          </a:pPr>
          <a:r>
            <a:rPr lang="fr-FR" sz="3200" b="1" kern="1200" dirty="0">
              <a:solidFill>
                <a:schemeClr val="tx1"/>
              </a:solidFill>
              <a:latin typeface="Times" charset="0"/>
              <a:ea typeface="Times" charset="0"/>
              <a:cs typeface="Times" charset="0"/>
            </a:rPr>
            <a:t>Effet</a:t>
          </a:r>
          <a:r>
            <a:rPr lang="fr-FR" sz="3200" b="1" kern="1200" baseline="0" dirty="0">
              <a:solidFill>
                <a:schemeClr val="tx1"/>
              </a:solidFill>
              <a:latin typeface="Times" charset="0"/>
              <a:ea typeface="Times" charset="0"/>
              <a:cs typeface="Times" charset="0"/>
            </a:rPr>
            <a:t> pull </a:t>
          </a:r>
          <a:endParaRPr lang="fr-FR" sz="3200" b="1" kern="1200" dirty="0">
            <a:solidFill>
              <a:schemeClr val="tx1"/>
            </a:solidFill>
            <a:latin typeface="Times" charset="0"/>
            <a:ea typeface="Times" charset="0"/>
            <a:cs typeface="Times" charset="0"/>
          </a:endParaRPr>
        </a:p>
      </dsp:txBody>
      <dsp:txXfrm>
        <a:off x="2135068" y="1231576"/>
        <a:ext cx="3663551" cy="275199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47D4DE-5CF9-E54A-AD7C-3C0DAEDD516B}" type="datetimeFigureOut">
              <a:rPr lang="fr-FR" smtClean="0"/>
              <a:t>16/10/2019</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4AC30E-8071-9F45-A711-296BEBA245C2}" type="slidenum">
              <a:rPr lang="fr-FR" smtClean="0"/>
              <a:t>‹N°›</a:t>
            </a:fld>
            <a:endParaRPr lang="fr-FR"/>
          </a:p>
        </p:txBody>
      </p:sp>
    </p:spTree>
    <p:extLst>
      <p:ext uri="{BB962C8B-B14F-4D97-AF65-F5344CB8AC3E}">
        <p14:creationId xmlns:p14="http://schemas.microsoft.com/office/powerpoint/2010/main" val="8879577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1</a:t>
            </a:fld>
            <a:endParaRPr lang="fr-FR"/>
          </a:p>
        </p:txBody>
      </p:sp>
    </p:spTree>
    <p:extLst>
      <p:ext uri="{BB962C8B-B14F-4D97-AF65-F5344CB8AC3E}">
        <p14:creationId xmlns:p14="http://schemas.microsoft.com/office/powerpoint/2010/main" val="18288366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10</a:t>
            </a:fld>
            <a:endParaRPr lang="fr-FR"/>
          </a:p>
        </p:txBody>
      </p:sp>
    </p:spTree>
    <p:extLst>
      <p:ext uri="{BB962C8B-B14F-4D97-AF65-F5344CB8AC3E}">
        <p14:creationId xmlns:p14="http://schemas.microsoft.com/office/powerpoint/2010/main" val="247022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11</a:t>
            </a:fld>
            <a:endParaRPr lang="fr-FR"/>
          </a:p>
        </p:txBody>
      </p:sp>
    </p:spTree>
    <p:extLst>
      <p:ext uri="{BB962C8B-B14F-4D97-AF65-F5344CB8AC3E}">
        <p14:creationId xmlns:p14="http://schemas.microsoft.com/office/powerpoint/2010/main" val="32830208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12</a:t>
            </a:fld>
            <a:endParaRPr lang="fr-FR"/>
          </a:p>
        </p:txBody>
      </p:sp>
    </p:spTree>
    <p:extLst>
      <p:ext uri="{BB962C8B-B14F-4D97-AF65-F5344CB8AC3E}">
        <p14:creationId xmlns:p14="http://schemas.microsoft.com/office/powerpoint/2010/main" val="6381125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13</a:t>
            </a:fld>
            <a:endParaRPr lang="fr-FR"/>
          </a:p>
        </p:txBody>
      </p:sp>
    </p:spTree>
    <p:extLst>
      <p:ext uri="{BB962C8B-B14F-4D97-AF65-F5344CB8AC3E}">
        <p14:creationId xmlns:p14="http://schemas.microsoft.com/office/powerpoint/2010/main" val="22670139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14</a:t>
            </a:fld>
            <a:endParaRPr lang="fr-FR"/>
          </a:p>
        </p:txBody>
      </p:sp>
    </p:spTree>
    <p:extLst>
      <p:ext uri="{BB962C8B-B14F-4D97-AF65-F5344CB8AC3E}">
        <p14:creationId xmlns:p14="http://schemas.microsoft.com/office/powerpoint/2010/main" val="3184189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15</a:t>
            </a:fld>
            <a:endParaRPr lang="fr-FR"/>
          </a:p>
        </p:txBody>
      </p:sp>
    </p:spTree>
    <p:extLst>
      <p:ext uri="{BB962C8B-B14F-4D97-AF65-F5344CB8AC3E}">
        <p14:creationId xmlns:p14="http://schemas.microsoft.com/office/powerpoint/2010/main" val="42052323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16</a:t>
            </a:fld>
            <a:endParaRPr lang="fr-FR"/>
          </a:p>
        </p:txBody>
      </p:sp>
    </p:spTree>
    <p:extLst>
      <p:ext uri="{BB962C8B-B14F-4D97-AF65-F5344CB8AC3E}">
        <p14:creationId xmlns:p14="http://schemas.microsoft.com/office/powerpoint/2010/main" val="9202114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17</a:t>
            </a:fld>
            <a:endParaRPr lang="fr-FR"/>
          </a:p>
        </p:txBody>
      </p:sp>
    </p:spTree>
    <p:extLst>
      <p:ext uri="{BB962C8B-B14F-4D97-AF65-F5344CB8AC3E}">
        <p14:creationId xmlns:p14="http://schemas.microsoft.com/office/powerpoint/2010/main" val="538510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a:solidFill>
                  <a:schemeClr val="tx1"/>
                </a:solidFill>
                <a:effectLst/>
                <a:latin typeface="+mn-lt"/>
                <a:ea typeface="+mn-ea"/>
                <a:cs typeface="+mn-cs"/>
              </a:rPr>
              <a:t>l’activité industrielle localisera que dans la </a:t>
            </a:r>
            <a:r>
              <a:rPr lang="fr-FR" sz="1200" b="1" kern="1200" dirty="0">
                <a:solidFill>
                  <a:schemeClr val="tx1"/>
                </a:solidFill>
                <a:effectLst/>
                <a:latin typeface="+mn-lt"/>
                <a:ea typeface="+mn-ea"/>
                <a:cs typeface="+mn-cs"/>
              </a:rPr>
              <a:t>partie orientale de la commune </a:t>
            </a:r>
            <a:r>
              <a:rPr lang="fr-FR" sz="1200" kern="1200" dirty="0">
                <a:solidFill>
                  <a:schemeClr val="tx1"/>
                </a:solidFill>
                <a:effectLst/>
                <a:latin typeface="+mn-lt"/>
                <a:ea typeface="+mn-ea"/>
                <a:cs typeface="+mn-cs"/>
              </a:rPr>
              <a:t>: à proximité du canal de Willebroek et de la ligne de chemin de fer. </a:t>
            </a:r>
          </a:p>
          <a:p>
            <a:r>
              <a:rPr lang="fr-FR" sz="1200" kern="1200" dirty="0">
                <a:solidFill>
                  <a:schemeClr val="tx1"/>
                </a:solidFill>
                <a:effectLst/>
                <a:latin typeface="+mn-lt"/>
                <a:ea typeface="+mn-ea"/>
                <a:cs typeface="+mn-cs"/>
              </a:rPr>
              <a:t>- cette activité industrielle drainera vers les quartiers industriels de la commune, des milliers de personnes, notamment une classe ouvrière d’origine flamande venue s’installer près de son lieu de travail. C’est ainsi que naissent les </a:t>
            </a:r>
            <a:r>
              <a:rPr lang="fr-FR" sz="1200" b="1" kern="1200" dirty="0">
                <a:solidFill>
                  <a:schemeClr val="tx1"/>
                </a:solidFill>
                <a:effectLst/>
                <a:latin typeface="+mn-lt"/>
                <a:ea typeface="+mn-ea"/>
                <a:cs typeface="+mn-cs"/>
              </a:rPr>
              <a:t>faubourgs ouvriers</a:t>
            </a:r>
            <a:r>
              <a:rPr lang="fr-FR" sz="1200" kern="1200" dirty="0">
                <a:solidFill>
                  <a:schemeClr val="tx1"/>
                </a:solidFill>
                <a:effectLst/>
                <a:latin typeface="+mn-lt"/>
                <a:ea typeface="+mn-ea"/>
                <a:cs typeface="+mn-cs"/>
              </a:rPr>
              <a:t> dans les alentours du canal de Willebroek, contrastant fortement avec « le haut »(l’est) de la commune qui ne s’urbanisera que dans la deuxième moitié du 20</a:t>
            </a:r>
            <a:r>
              <a:rPr lang="fr-FR" sz="1200" kern="1200" baseline="30000" dirty="0">
                <a:solidFill>
                  <a:schemeClr val="tx1"/>
                </a:solidFill>
                <a:effectLst/>
                <a:latin typeface="+mn-lt"/>
                <a:ea typeface="+mn-ea"/>
                <a:cs typeface="+mn-cs"/>
              </a:rPr>
              <a:t>e</a:t>
            </a:r>
            <a:r>
              <a:rPr lang="fr-FR" sz="1200" kern="1200" dirty="0">
                <a:solidFill>
                  <a:schemeClr val="tx1"/>
                </a:solidFill>
                <a:effectLst/>
                <a:latin typeface="+mn-lt"/>
                <a:ea typeface="+mn-ea"/>
                <a:cs typeface="+mn-cs"/>
              </a:rPr>
              <a:t> siècle. </a:t>
            </a:r>
          </a:p>
          <a:p>
            <a:r>
              <a:rPr lang="fr-FR" sz="1200" kern="1200" dirty="0">
                <a:solidFill>
                  <a:schemeClr val="tx1"/>
                </a:solidFill>
                <a:effectLst/>
                <a:latin typeface="+mn-lt"/>
                <a:ea typeface="+mn-ea"/>
                <a:cs typeface="+mn-cs"/>
              </a:rPr>
              <a:t>- Durant l’Entre-deux-guerres, la main</a:t>
            </a:r>
            <a:r>
              <a:rPr lang="fr-FR" sz="1200" u="sng" kern="1200" dirty="0">
                <a:solidFill>
                  <a:schemeClr val="tx1"/>
                </a:solidFill>
                <a:effectLst/>
                <a:latin typeface="+mn-lt"/>
                <a:ea typeface="+mn-ea"/>
                <a:cs typeface="+mn-cs"/>
              </a:rPr>
              <a:t>-</a:t>
            </a:r>
            <a:r>
              <a:rPr lang="fr-FR" sz="1200" kern="1200" dirty="0">
                <a:solidFill>
                  <a:schemeClr val="tx1"/>
                </a:solidFill>
                <a:effectLst/>
                <a:latin typeface="+mn-lt"/>
                <a:ea typeface="+mn-ea"/>
                <a:cs typeface="+mn-cs"/>
              </a:rPr>
              <a:t>d’œuvre étrangère, essentiellement italienne, s’installera elle aussi à proximité des usines</a:t>
            </a:r>
          </a:p>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18</a:t>
            </a:fld>
            <a:endParaRPr lang="fr-FR"/>
          </a:p>
        </p:txBody>
      </p:sp>
    </p:spTree>
    <p:extLst>
      <p:ext uri="{BB962C8B-B14F-4D97-AF65-F5344CB8AC3E}">
        <p14:creationId xmlns:p14="http://schemas.microsoft.com/office/powerpoint/2010/main" val="28706315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200" kern="1200" dirty="0">
                <a:solidFill>
                  <a:schemeClr val="tx1"/>
                </a:solidFill>
                <a:effectLst/>
                <a:latin typeface="+mn-lt"/>
                <a:ea typeface="+mn-ea"/>
                <a:cs typeface="+mn-cs"/>
              </a:rPr>
              <a:t>les Marocains, nouvellement arrivés, s’y installeront à leur tour</a:t>
            </a:r>
            <a:r>
              <a:rPr lang="fr-FR" sz="1200" u="sng" kern="1200" dirty="0">
                <a:solidFill>
                  <a:schemeClr val="tx1"/>
                </a:solidFill>
                <a:effectLst/>
                <a:latin typeface="+mn-lt"/>
                <a:ea typeface="+mn-ea"/>
                <a:cs typeface="+mn-cs"/>
              </a:rPr>
              <a:t> à partir des années 1960</a:t>
            </a:r>
            <a:r>
              <a:rPr lang="fr-FR" sz="1200" kern="1200" dirty="0">
                <a:solidFill>
                  <a:schemeClr val="tx1"/>
                </a:solidFill>
                <a:effectLst/>
                <a:latin typeface="+mn-lt"/>
                <a:ea typeface="+mn-ea"/>
                <a:cs typeface="+mn-cs"/>
              </a:rPr>
              <a:t>. Cette population à moindre qualification professionnelle et à faibles moyens économiques n’aura d’autre choix que de s’installer là où le logement est abordable. </a:t>
            </a:r>
          </a:p>
          <a:p>
            <a:r>
              <a:rPr lang="fr-FR" sz="1200" kern="1200" dirty="0">
                <a:solidFill>
                  <a:schemeClr val="tx1"/>
                </a:solidFill>
                <a:effectLst/>
                <a:latin typeface="+mn-lt"/>
                <a:ea typeface="+mn-ea"/>
                <a:cs typeface="+mn-cs"/>
              </a:rPr>
              <a:t> -D’après nos témoignages et d’après de nombreuses sources d’époque (coupures de presse, reportages,..), la question du logement sera la première difficulté rencontrée par les familles immigrées.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le projet de retour vers le pays d’origine influencera grandement « le train de vie » de ces populations, accordant une place importante à l’épargne. Privilégie proximité</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le regroupement de la population marocaine ne s’opéra pas sur l’ensemble de la commune de Molenbeek-Saint-Jean. Comme décrit </a:t>
            </a:r>
            <a:r>
              <a:rPr lang="fr-FR" sz="1200" kern="1200" dirty="0" err="1">
                <a:solidFill>
                  <a:schemeClr val="tx1"/>
                </a:solidFill>
                <a:effectLst/>
                <a:latin typeface="+mn-lt"/>
                <a:ea typeface="+mn-ea"/>
                <a:cs typeface="+mn-cs"/>
              </a:rPr>
              <a:t>precedemment</a:t>
            </a:r>
            <a:r>
              <a:rPr lang="fr-FR" sz="1200" kern="1200" dirty="0">
                <a:solidFill>
                  <a:schemeClr val="tx1"/>
                </a:solidFill>
                <a:effectLst/>
                <a:latin typeface="+mn-lt"/>
                <a:ea typeface="+mn-ea"/>
                <a:cs typeface="+mn-cs"/>
              </a:rPr>
              <a:t>, c’est la partie orientale de la commune s’installera prioritairement. </a:t>
            </a:r>
          </a:p>
          <a:p>
            <a:r>
              <a:rPr lang="fr-FR" sz="1200" kern="1200" dirty="0">
                <a:solidFill>
                  <a:schemeClr val="tx1"/>
                </a:solidFill>
                <a:effectLst/>
                <a:latin typeface="+mn-lt"/>
                <a:ea typeface="+mn-ea"/>
                <a:cs typeface="+mn-cs"/>
              </a:rPr>
              <a:t>Le « haut » de la commune (à l’ouest) , sera quant à elle occupé par une population au profil socio-économique plus élevé.</a:t>
            </a:r>
          </a:p>
          <a:p>
            <a:r>
              <a:rPr lang="fr-FR" sz="1200" kern="1200" dirty="0">
                <a:solidFill>
                  <a:schemeClr val="tx1"/>
                </a:solidFill>
                <a:effectLst/>
                <a:latin typeface="+mn-lt"/>
                <a:ea typeface="+mn-ea"/>
                <a:cs typeface="+mn-cs"/>
              </a:rPr>
              <a:t>- De fait, la volonté de construire un réseau primaire de relations sociales ainsi que la recherche de repères culturels </a:t>
            </a:r>
            <a:r>
              <a:rPr lang="fr-FR" sz="1200" u="sng" kern="1200" dirty="0">
                <a:solidFill>
                  <a:schemeClr val="tx1"/>
                </a:solidFill>
                <a:effectLst/>
                <a:latin typeface="+mn-lt"/>
                <a:ea typeface="+mn-ea"/>
                <a:cs typeface="+mn-cs"/>
              </a:rPr>
              <a:t>encouragera</a:t>
            </a:r>
            <a:r>
              <a:rPr lang="fr-FR" sz="1200" kern="1200" dirty="0">
                <a:solidFill>
                  <a:schemeClr val="tx1"/>
                </a:solidFill>
                <a:effectLst/>
                <a:latin typeface="+mn-lt"/>
                <a:ea typeface="+mn-ea"/>
                <a:cs typeface="+mn-cs"/>
              </a:rPr>
              <a:t> les familles immigrées à demeurer dans leurs zones d’insertion initiale – ou à s’y installer.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-Grâce à l’installation d’une population immigrée au taux de natalité important dans des habitations vétustes donnera une « seconde vie » ces multiples artères commerçantes menacées de disparition telle que la Chaussée de Gand </a:t>
            </a:r>
          </a:p>
          <a:p>
            <a:endParaRPr lang="fr-FR" dirty="0"/>
          </a:p>
        </p:txBody>
      </p:sp>
      <p:sp>
        <p:nvSpPr>
          <p:cNvPr id="4" name="Espace réservé du numéro de diapositive 3"/>
          <p:cNvSpPr>
            <a:spLocks noGrp="1"/>
          </p:cNvSpPr>
          <p:nvPr>
            <p:ph type="sldNum" sz="quarter" idx="5"/>
          </p:nvPr>
        </p:nvSpPr>
        <p:spPr/>
        <p:txBody>
          <a:bodyPr/>
          <a:lstStyle/>
          <a:p>
            <a:fld id="{752382C9-9CAC-1C40-AC46-71F8DB86FBC0}" type="slidenum">
              <a:rPr lang="fr-FR" smtClean="0"/>
              <a:t>19</a:t>
            </a:fld>
            <a:endParaRPr lang="fr-FR"/>
          </a:p>
        </p:txBody>
      </p:sp>
    </p:spTree>
    <p:extLst>
      <p:ext uri="{BB962C8B-B14F-4D97-AF65-F5344CB8AC3E}">
        <p14:creationId xmlns:p14="http://schemas.microsoft.com/office/powerpoint/2010/main" val="2543203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Tx/>
              <a:buChar char="-"/>
            </a:pPr>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2</a:t>
            </a:fld>
            <a:endParaRPr lang="fr-FR"/>
          </a:p>
        </p:txBody>
      </p:sp>
    </p:spTree>
    <p:extLst>
      <p:ext uri="{BB962C8B-B14F-4D97-AF65-F5344CB8AC3E}">
        <p14:creationId xmlns:p14="http://schemas.microsoft.com/office/powerpoint/2010/main" val="2399680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Une </a:t>
            </a:r>
            <a:r>
              <a:rPr lang="fr-FR" sz="1200" b="1" kern="1200" dirty="0">
                <a:solidFill>
                  <a:schemeClr val="tx1"/>
                </a:solidFill>
                <a:effectLst/>
                <a:latin typeface="+mn-lt"/>
                <a:ea typeface="+mn-ea"/>
                <a:cs typeface="+mn-cs"/>
              </a:rPr>
              <a:t>hiérarchie</a:t>
            </a:r>
            <a:r>
              <a:rPr lang="fr-FR" sz="1200" kern="1200" dirty="0">
                <a:solidFill>
                  <a:schemeClr val="tx1"/>
                </a:solidFill>
                <a:effectLst/>
                <a:latin typeface="+mn-lt"/>
                <a:ea typeface="+mn-ea"/>
                <a:cs typeface="+mn-cs"/>
              </a:rPr>
              <a:t> entre les femmes d’origine différente : italiennes espagnoles grecques plus anciennement implantée mieux formée, des postes plus qualifié que les dernières arrivées</a:t>
            </a:r>
          </a:p>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21</a:t>
            </a:fld>
            <a:endParaRPr lang="fr-FR"/>
          </a:p>
        </p:txBody>
      </p:sp>
    </p:spTree>
    <p:extLst>
      <p:ext uri="{BB962C8B-B14F-4D97-AF65-F5344CB8AC3E}">
        <p14:creationId xmlns:p14="http://schemas.microsoft.com/office/powerpoint/2010/main" val="22768092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À côté des visites médicales, la consultation des nourrissons était un véritable </a:t>
            </a:r>
            <a:r>
              <a:rPr lang="fr-FR" sz="1200" b="1" kern="1200" dirty="0">
                <a:solidFill>
                  <a:schemeClr val="tx1"/>
                </a:solidFill>
                <a:effectLst/>
                <a:latin typeface="+mn-lt"/>
                <a:ea typeface="+mn-ea"/>
                <a:cs typeface="+mn-cs"/>
              </a:rPr>
              <a:t>lieu de rencontre</a:t>
            </a:r>
            <a:r>
              <a:rPr lang="fr-FR" sz="1200" kern="1200" dirty="0">
                <a:solidFill>
                  <a:schemeClr val="tx1"/>
                </a:solidFill>
                <a:effectLst/>
                <a:latin typeface="+mn-lt"/>
                <a:ea typeface="+mn-ea"/>
                <a:cs typeface="+mn-cs"/>
              </a:rPr>
              <a:t> pour les mamans. Pour les immigrées qui n’avaient jamais mis un pied dans le monde du travail et qui, entretenaient des contacts extrêmement limités avec le monde extérieur, elle sera l’une des occasions de </a:t>
            </a:r>
            <a:r>
              <a:rPr lang="fr-FR" sz="1200" b="1" kern="1200" dirty="0">
                <a:solidFill>
                  <a:schemeClr val="tx1"/>
                </a:solidFill>
                <a:effectLst/>
                <a:latin typeface="+mn-lt"/>
                <a:ea typeface="+mn-ea"/>
                <a:cs typeface="+mn-cs"/>
              </a:rPr>
              <a:t>quitter le domicile et d’aller à la rencontre de la société civile</a:t>
            </a:r>
            <a:r>
              <a:rPr lang="fr-FR" sz="1200" kern="1200" dirty="0">
                <a:solidFill>
                  <a:schemeClr val="tx1"/>
                </a:solidFill>
                <a:effectLst/>
                <a:latin typeface="+mn-lt"/>
                <a:ea typeface="+mn-ea"/>
                <a:cs typeface="+mn-cs"/>
              </a:rPr>
              <a:t> : aussi bien des Belges que des immigrées d’autres origines </a:t>
            </a:r>
          </a:p>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23</a:t>
            </a:fld>
            <a:endParaRPr lang="fr-FR"/>
          </a:p>
        </p:txBody>
      </p:sp>
    </p:spTree>
    <p:extLst>
      <p:ext uri="{BB962C8B-B14F-4D97-AF65-F5344CB8AC3E}">
        <p14:creationId xmlns:p14="http://schemas.microsoft.com/office/powerpoint/2010/main" val="19519589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a:solidFill>
                  <a:schemeClr val="tx1"/>
                </a:solidFill>
                <a:effectLst/>
                <a:latin typeface="+mn-lt"/>
                <a:ea typeface="+mn-ea"/>
                <a:cs typeface="+mn-cs"/>
              </a:rPr>
              <a:t>- en plus d’</a:t>
            </a:r>
            <a:r>
              <a:rPr lang="fr-FR" sz="1200" kern="1200" dirty="0" err="1">
                <a:solidFill>
                  <a:schemeClr val="tx1"/>
                </a:solidFill>
                <a:effectLst/>
                <a:latin typeface="+mn-lt"/>
                <a:ea typeface="+mn-ea"/>
                <a:cs typeface="+mn-cs"/>
              </a:rPr>
              <a:t>etre</a:t>
            </a:r>
            <a:r>
              <a:rPr lang="fr-FR" sz="1200" kern="1200" dirty="0">
                <a:solidFill>
                  <a:schemeClr val="tx1"/>
                </a:solidFill>
                <a:effectLst/>
                <a:latin typeface="+mn-lt"/>
                <a:ea typeface="+mn-ea"/>
                <a:cs typeface="+mn-cs"/>
              </a:rPr>
              <a:t> coupé de sa famille restée au pays, la méconnaissance de la langue du pays d’accueil et le manque de connaissance des structures belges </a:t>
            </a:r>
            <a:r>
              <a:rPr lang="fr-FR" sz="1200" b="1" kern="1200" dirty="0">
                <a:solidFill>
                  <a:schemeClr val="tx1"/>
                </a:solidFill>
                <a:effectLst/>
                <a:latin typeface="+mn-lt"/>
                <a:ea typeface="+mn-ea"/>
                <a:cs typeface="+mn-cs"/>
              </a:rPr>
              <a:t>renforce la domination du mari</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t>
            </a:r>
            <a:r>
              <a:rPr lang="fr-FR" sz="1200" b="1" kern="1200" dirty="0">
                <a:solidFill>
                  <a:schemeClr val="tx1"/>
                </a:solidFill>
                <a:effectLst/>
                <a:latin typeface="+mn-lt"/>
                <a:ea typeface="+mn-ea"/>
                <a:cs typeface="+mn-cs"/>
              </a:rPr>
              <a:t>Agency:</a:t>
            </a:r>
            <a:r>
              <a:rPr lang="fr-FR" sz="1200" kern="1200" dirty="0">
                <a:solidFill>
                  <a:schemeClr val="tx1"/>
                </a:solidFill>
                <a:effectLst/>
                <a:latin typeface="+mn-lt"/>
                <a:ea typeface="+mn-ea"/>
                <a:cs typeface="+mn-cs"/>
              </a:rPr>
              <a:t> Progressivement, les femmes marocaines développeront, à travers la formation d’une conscience de soi une capacité d’agir, soutenu notamment par leur enfants. </a:t>
            </a:r>
          </a:p>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25</a:t>
            </a:fld>
            <a:endParaRPr lang="fr-FR"/>
          </a:p>
        </p:txBody>
      </p:sp>
    </p:spTree>
    <p:extLst>
      <p:ext uri="{BB962C8B-B14F-4D97-AF65-F5344CB8AC3E}">
        <p14:creationId xmlns:p14="http://schemas.microsoft.com/office/powerpoint/2010/main" val="30737162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26</a:t>
            </a:fld>
            <a:endParaRPr lang="fr-FR"/>
          </a:p>
        </p:txBody>
      </p:sp>
    </p:spTree>
    <p:extLst>
      <p:ext uri="{BB962C8B-B14F-4D97-AF65-F5344CB8AC3E}">
        <p14:creationId xmlns:p14="http://schemas.microsoft.com/office/powerpoint/2010/main" val="27281230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kern="1200" dirty="0">
                <a:solidFill>
                  <a:schemeClr val="tx1"/>
                </a:solidFill>
                <a:effectLst/>
                <a:latin typeface="+mn-lt"/>
                <a:ea typeface="+mn-ea"/>
                <a:cs typeface="+mn-cs"/>
              </a:rPr>
              <a:t>En 1974, suite au premier choc pétrolier et à la montée du chômage, une loi interdisant l’immigration, à l’exception de celle liée aux dispositions du regroupement familial, est votée. Contre toute attente, cette crise ne provoquera pas le retour massif des immigrés dont le pays d’origine reste perçu comme peu attractif. Ce phénomène de « non-retour » ou « mythe du retour » provoqua de profondes tensions xénophobes de la part de la société civile, alors que les immigrés prenaient brusquement conscience de la nécessité de s’adapter à des structures qui n’étaient finalement plus seulement celles des « autres ». Pour les autorités publiques, il était dès lors temps de mettre en place une politique qui puisse, à long terme, gérer les enjeux sociaux liés à l’immigration. L’immigration temporaire laissait place à une immigration de p  </a:t>
            </a:r>
            <a:r>
              <a:rPr lang="fr-FR" sz="1200" kern="1200" dirty="0" err="1">
                <a:solidFill>
                  <a:schemeClr val="tx1"/>
                </a:solidFill>
                <a:effectLst/>
                <a:latin typeface="+mn-lt"/>
                <a:ea typeface="+mn-ea"/>
                <a:cs typeface="+mn-cs"/>
              </a:rPr>
              <a:t>euplement</a:t>
            </a:r>
            <a:endParaRPr lang="fr-FR" sz="1200"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27</a:t>
            </a:fld>
            <a:endParaRPr lang="fr-FR"/>
          </a:p>
        </p:txBody>
      </p:sp>
    </p:spTree>
    <p:extLst>
      <p:ext uri="{BB962C8B-B14F-4D97-AF65-F5344CB8AC3E}">
        <p14:creationId xmlns:p14="http://schemas.microsoft.com/office/powerpoint/2010/main" val="21054562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28</a:t>
            </a:fld>
            <a:endParaRPr lang="fr-FR"/>
          </a:p>
        </p:txBody>
      </p:sp>
    </p:spTree>
    <p:extLst>
      <p:ext uri="{BB962C8B-B14F-4D97-AF65-F5344CB8AC3E}">
        <p14:creationId xmlns:p14="http://schemas.microsoft.com/office/powerpoint/2010/main" val="525909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latin typeface="Chalkboard" charset="0"/>
              <a:ea typeface="Chalkboard" charset="0"/>
              <a:cs typeface="Chalkboard" charset="0"/>
            </a:endParaRPr>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3</a:t>
            </a:fld>
            <a:endParaRPr lang="fr-FR"/>
          </a:p>
        </p:txBody>
      </p:sp>
    </p:spTree>
    <p:extLst>
      <p:ext uri="{BB962C8B-B14F-4D97-AF65-F5344CB8AC3E}">
        <p14:creationId xmlns:p14="http://schemas.microsoft.com/office/powerpoint/2010/main" val="985322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4</a:t>
            </a:fld>
            <a:endParaRPr lang="fr-FR"/>
          </a:p>
        </p:txBody>
      </p:sp>
    </p:spTree>
    <p:extLst>
      <p:ext uri="{BB962C8B-B14F-4D97-AF65-F5344CB8AC3E}">
        <p14:creationId xmlns:p14="http://schemas.microsoft.com/office/powerpoint/2010/main" val="16140423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charset="0"/>
              <a:buChar char="•"/>
              <a:tabLst/>
              <a:defRPr/>
            </a:pPr>
            <a:endParaRPr lang="fr-FR" sz="1200" i="1" kern="1200" dirty="0">
              <a:solidFill>
                <a:schemeClr val="tx1"/>
              </a:solidFill>
              <a:effectLst/>
              <a:latin typeface="+mn-lt"/>
              <a:ea typeface="+mn-ea"/>
              <a:cs typeface="+mn-cs"/>
            </a:endParaRPr>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5</a:t>
            </a:fld>
            <a:endParaRPr lang="fr-FR"/>
          </a:p>
        </p:txBody>
      </p:sp>
    </p:spTree>
    <p:extLst>
      <p:ext uri="{BB962C8B-B14F-4D97-AF65-F5344CB8AC3E}">
        <p14:creationId xmlns:p14="http://schemas.microsoft.com/office/powerpoint/2010/main" val="3319180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6</a:t>
            </a:fld>
            <a:endParaRPr lang="fr-FR"/>
          </a:p>
        </p:txBody>
      </p:sp>
    </p:spTree>
    <p:extLst>
      <p:ext uri="{BB962C8B-B14F-4D97-AF65-F5344CB8AC3E}">
        <p14:creationId xmlns:p14="http://schemas.microsoft.com/office/powerpoint/2010/main" val="23660333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7</a:t>
            </a:fld>
            <a:endParaRPr lang="fr-FR"/>
          </a:p>
        </p:txBody>
      </p:sp>
    </p:spTree>
    <p:extLst>
      <p:ext uri="{BB962C8B-B14F-4D97-AF65-F5344CB8AC3E}">
        <p14:creationId xmlns:p14="http://schemas.microsoft.com/office/powerpoint/2010/main" val="577352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8</a:t>
            </a:fld>
            <a:endParaRPr lang="fr-FR"/>
          </a:p>
        </p:txBody>
      </p:sp>
    </p:spTree>
    <p:extLst>
      <p:ext uri="{BB962C8B-B14F-4D97-AF65-F5344CB8AC3E}">
        <p14:creationId xmlns:p14="http://schemas.microsoft.com/office/powerpoint/2010/main" val="882899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52382C9-9CAC-1C40-AC46-71F8DB86FBC0}" type="slidenum">
              <a:rPr lang="fr-FR" smtClean="0"/>
              <a:t>9</a:t>
            </a:fld>
            <a:endParaRPr lang="fr-FR"/>
          </a:p>
        </p:txBody>
      </p:sp>
    </p:spTree>
    <p:extLst>
      <p:ext uri="{BB962C8B-B14F-4D97-AF65-F5344CB8AC3E}">
        <p14:creationId xmlns:p14="http://schemas.microsoft.com/office/powerpoint/2010/main" val="1287652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B9C990-F0E5-9246-B52C-769CE56F7513}"/>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763BFB44-0A53-5642-9983-F9FA4D2320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7240F5D-BAE7-3C4D-9E53-9775B4E50A0D}"/>
              </a:ext>
            </a:extLst>
          </p:cNvPr>
          <p:cNvSpPr>
            <a:spLocks noGrp="1"/>
          </p:cNvSpPr>
          <p:nvPr>
            <p:ph type="dt" sz="half" idx="10"/>
          </p:nvPr>
        </p:nvSpPr>
        <p:spPr/>
        <p:txBody>
          <a:bodyPr/>
          <a:lstStyle/>
          <a:p>
            <a:fld id="{9FD82EE7-36C9-0242-B91F-621430D319BC}" type="datetimeFigureOut">
              <a:rPr lang="fr-FR" smtClean="0"/>
              <a:t>16/10/2019</a:t>
            </a:fld>
            <a:endParaRPr lang="fr-FR"/>
          </a:p>
        </p:txBody>
      </p:sp>
      <p:sp>
        <p:nvSpPr>
          <p:cNvPr id="5" name="Espace réservé du pied de page 4">
            <a:extLst>
              <a:ext uri="{FF2B5EF4-FFF2-40B4-BE49-F238E27FC236}">
                <a16:creationId xmlns:a16="http://schemas.microsoft.com/office/drawing/2014/main" id="{52E77C4A-DAFC-F044-93F7-6E9E4B209B0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EC5A5EB-3BB0-064A-9359-1DD634E40595}"/>
              </a:ext>
            </a:extLst>
          </p:cNvPr>
          <p:cNvSpPr>
            <a:spLocks noGrp="1"/>
          </p:cNvSpPr>
          <p:nvPr>
            <p:ph type="sldNum" sz="quarter" idx="12"/>
          </p:nvPr>
        </p:nvSpPr>
        <p:spPr/>
        <p:txBody>
          <a:bodyPr/>
          <a:lstStyle/>
          <a:p>
            <a:fld id="{CE543E25-8341-6A49-9B68-4D5B8F5FC111}" type="slidenum">
              <a:rPr lang="fr-FR" smtClean="0"/>
              <a:t>‹N°›</a:t>
            </a:fld>
            <a:endParaRPr lang="fr-FR"/>
          </a:p>
        </p:txBody>
      </p:sp>
    </p:spTree>
    <p:extLst>
      <p:ext uri="{BB962C8B-B14F-4D97-AF65-F5344CB8AC3E}">
        <p14:creationId xmlns:p14="http://schemas.microsoft.com/office/powerpoint/2010/main" val="23770164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DFE8FF1-191D-2D49-9E69-F66EFFB6336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2343DAD-6268-B94A-8DDF-6E3CFDA3EA90}"/>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D70393A6-CC69-674C-B2F7-2617EBC0DEB2}"/>
              </a:ext>
            </a:extLst>
          </p:cNvPr>
          <p:cNvSpPr>
            <a:spLocks noGrp="1"/>
          </p:cNvSpPr>
          <p:nvPr>
            <p:ph type="dt" sz="half" idx="10"/>
          </p:nvPr>
        </p:nvSpPr>
        <p:spPr/>
        <p:txBody>
          <a:bodyPr/>
          <a:lstStyle/>
          <a:p>
            <a:fld id="{9FD82EE7-36C9-0242-B91F-621430D319BC}" type="datetimeFigureOut">
              <a:rPr lang="fr-FR" smtClean="0"/>
              <a:t>16/10/2019</a:t>
            </a:fld>
            <a:endParaRPr lang="fr-FR"/>
          </a:p>
        </p:txBody>
      </p:sp>
      <p:sp>
        <p:nvSpPr>
          <p:cNvPr id="5" name="Espace réservé du pied de page 4">
            <a:extLst>
              <a:ext uri="{FF2B5EF4-FFF2-40B4-BE49-F238E27FC236}">
                <a16:creationId xmlns:a16="http://schemas.microsoft.com/office/drawing/2014/main" id="{88F11125-8F97-2949-B0FC-4F1F4DB2CE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E0EFDA7-6432-9A44-8F95-E98CEFD9F356}"/>
              </a:ext>
            </a:extLst>
          </p:cNvPr>
          <p:cNvSpPr>
            <a:spLocks noGrp="1"/>
          </p:cNvSpPr>
          <p:nvPr>
            <p:ph type="sldNum" sz="quarter" idx="12"/>
          </p:nvPr>
        </p:nvSpPr>
        <p:spPr/>
        <p:txBody>
          <a:bodyPr/>
          <a:lstStyle/>
          <a:p>
            <a:fld id="{CE543E25-8341-6A49-9B68-4D5B8F5FC111}" type="slidenum">
              <a:rPr lang="fr-FR" smtClean="0"/>
              <a:t>‹N°›</a:t>
            </a:fld>
            <a:endParaRPr lang="fr-FR"/>
          </a:p>
        </p:txBody>
      </p:sp>
    </p:spTree>
    <p:extLst>
      <p:ext uri="{BB962C8B-B14F-4D97-AF65-F5344CB8AC3E}">
        <p14:creationId xmlns:p14="http://schemas.microsoft.com/office/powerpoint/2010/main" val="477146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9C0E098-7B86-254D-A682-58E653E03CD5}"/>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AC38031F-5206-E740-9516-E78FC929D0B1}"/>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796067FB-E31C-574F-8FCF-29560DA59DE3}"/>
              </a:ext>
            </a:extLst>
          </p:cNvPr>
          <p:cNvSpPr>
            <a:spLocks noGrp="1"/>
          </p:cNvSpPr>
          <p:nvPr>
            <p:ph type="dt" sz="half" idx="10"/>
          </p:nvPr>
        </p:nvSpPr>
        <p:spPr/>
        <p:txBody>
          <a:bodyPr/>
          <a:lstStyle/>
          <a:p>
            <a:fld id="{9FD82EE7-36C9-0242-B91F-621430D319BC}" type="datetimeFigureOut">
              <a:rPr lang="fr-FR" smtClean="0"/>
              <a:t>16/10/2019</a:t>
            </a:fld>
            <a:endParaRPr lang="fr-FR"/>
          </a:p>
        </p:txBody>
      </p:sp>
      <p:sp>
        <p:nvSpPr>
          <p:cNvPr id="5" name="Espace réservé du pied de page 4">
            <a:extLst>
              <a:ext uri="{FF2B5EF4-FFF2-40B4-BE49-F238E27FC236}">
                <a16:creationId xmlns:a16="http://schemas.microsoft.com/office/drawing/2014/main" id="{9F121925-7D8A-F846-98A6-C511BECE51A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6A0D287-ECA0-2345-A963-EC6CA5DFE2F8}"/>
              </a:ext>
            </a:extLst>
          </p:cNvPr>
          <p:cNvSpPr>
            <a:spLocks noGrp="1"/>
          </p:cNvSpPr>
          <p:nvPr>
            <p:ph type="sldNum" sz="quarter" idx="12"/>
          </p:nvPr>
        </p:nvSpPr>
        <p:spPr/>
        <p:txBody>
          <a:bodyPr/>
          <a:lstStyle/>
          <a:p>
            <a:fld id="{CE543E25-8341-6A49-9B68-4D5B8F5FC111}" type="slidenum">
              <a:rPr lang="fr-FR" smtClean="0"/>
              <a:t>‹N°›</a:t>
            </a:fld>
            <a:endParaRPr lang="fr-FR"/>
          </a:p>
        </p:txBody>
      </p:sp>
    </p:spTree>
    <p:extLst>
      <p:ext uri="{BB962C8B-B14F-4D97-AF65-F5344CB8AC3E}">
        <p14:creationId xmlns:p14="http://schemas.microsoft.com/office/powerpoint/2010/main" val="3734717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4A201A-4622-574B-A0E0-D1CBB4DAF2F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1764894A-A653-A14A-B28B-85FADEEEFE9E}"/>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3368BA93-8F93-5D4B-BB8F-219D10F1355A}"/>
              </a:ext>
            </a:extLst>
          </p:cNvPr>
          <p:cNvSpPr>
            <a:spLocks noGrp="1"/>
          </p:cNvSpPr>
          <p:nvPr>
            <p:ph type="dt" sz="half" idx="10"/>
          </p:nvPr>
        </p:nvSpPr>
        <p:spPr/>
        <p:txBody>
          <a:bodyPr/>
          <a:lstStyle/>
          <a:p>
            <a:fld id="{9FD82EE7-36C9-0242-B91F-621430D319BC}" type="datetimeFigureOut">
              <a:rPr lang="fr-FR" smtClean="0"/>
              <a:t>16/10/2019</a:t>
            </a:fld>
            <a:endParaRPr lang="fr-FR"/>
          </a:p>
        </p:txBody>
      </p:sp>
      <p:sp>
        <p:nvSpPr>
          <p:cNvPr id="5" name="Espace réservé du pied de page 4">
            <a:extLst>
              <a:ext uri="{FF2B5EF4-FFF2-40B4-BE49-F238E27FC236}">
                <a16:creationId xmlns:a16="http://schemas.microsoft.com/office/drawing/2014/main" id="{9341F510-B799-AB41-A6A3-B07593B4D12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1EBE30E-CCD1-334E-9A60-CF3CDC5E4A33}"/>
              </a:ext>
            </a:extLst>
          </p:cNvPr>
          <p:cNvSpPr>
            <a:spLocks noGrp="1"/>
          </p:cNvSpPr>
          <p:nvPr>
            <p:ph type="sldNum" sz="quarter" idx="12"/>
          </p:nvPr>
        </p:nvSpPr>
        <p:spPr/>
        <p:txBody>
          <a:bodyPr/>
          <a:lstStyle/>
          <a:p>
            <a:fld id="{CE543E25-8341-6A49-9B68-4D5B8F5FC111}" type="slidenum">
              <a:rPr lang="fr-FR" smtClean="0"/>
              <a:t>‹N°›</a:t>
            </a:fld>
            <a:endParaRPr lang="fr-FR"/>
          </a:p>
        </p:txBody>
      </p:sp>
    </p:spTree>
    <p:extLst>
      <p:ext uri="{BB962C8B-B14F-4D97-AF65-F5344CB8AC3E}">
        <p14:creationId xmlns:p14="http://schemas.microsoft.com/office/powerpoint/2010/main" val="538039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3510DD-8242-9748-A06A-ADF6774E617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8A33FB1-C511-E740-82B8-65E2A32A049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D814B0D9-0496-B046-914D-69181DE9F0D8}"/>
              </a:ext>
            </a:extLst>
          </p:cNvPr>
          <p:cNvSpPr>
            <a:spLocks noGrp="1"/>
          </p:cNvSpPr>
          <p:nvPr>
            <p:ph type="dt" sz="half" idx="10"/>
          </p:nvPr>
        </p:nvSpPr>
        <p:spPr/>
        <p:txBody>
          <a:bodyPr/>
          <a:lstStyle/>
          <a:p>
            <a:fld id="{9FD82EE7-36C9-0242-B91F-621430D319BC}" type="datetimeFigureOut">
              <a:rPr lang="fr-FR" smtClean="0"/>
              <a:t>16/10/2019</a:t>
            </a:fld>
            <a:endParaRPr lang="fr-FR"/>
          </a:p>
        </p:txBody>
      </p:sp>
      <p:sp>
        <p:nvSpPr>
          <p:cNvPr id="5" name="Espace réservé du pied de page 4">
            <a:extLst>
              <a:ext uri="{FF2B5EF4-FFF2-40B4-BE49-F238E27FC236}">
                <a16:creationId xmlns:a16="http://schemas.microsoft.com/office/drawing/2014/main" id="{53F10C75-B5B5-8549-89E0-A0DE9405A52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1B4C3E-E7E3-2243-96E5-C6491C6A9347}"/>
              </a:ext>
            </a:extLst>
          </p:cNvPr>
          <p:cNvSpPr>
            <a:spLocks noGrp="1"/>
          </p:cNvSpPr>
          <p:nvPr>
            <p:ph type="sldNum" sz="quarter" idx="12"/>
          </p:nvPr>
        </p:nvSpPr>
        <p:spPr/>
        <p:txBody>
          <a:bodyPr/>
          <a:lstStyle/>
          <a:p>
            <a:fld id="{CE543E25-8341-6A49-9B68-4D5B8F5FC111}" type="slidenum">
              <a:rPr lang="fr-FR" smtClean="0"/>
              <a:t>‹N°›</a:t>
            </a:fld>
            <a:endParaRPr lang="fr-FR"/>
          </a:p>
        </p:txBody>
      </p:sp>
    </p:spTree>
    <p:extLst>
      <p:ext uri="{BB962C8B-B14F-4D97-AF65-F5344CB8AC3E}">
        <p14:creationId xmlns:p14="http://schemas.microsoft.com/office/powerpoint/2010/main" val="1873306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ABACDB-22AD-A341-868F-0A234FEF652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A91BF87-7325-B948-A5B0-76F41425CE02}"/>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86761CAD-6A6F-B541-B58F-BA8F6ED01542}"/>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E920E150-FF6B-F548-88A3-2E0A5CEDD3F9}"/>
              </a:ext>
            </a:extLst>
          </p:cNvPr>
          <p:cNvSpPr>
            <a:spLocks noGrp="1"/>
          </p:cNvSpPr>
          <p:nvPr>
            <p:ph type="dt" sz="half" idx="10"/>
          </p:nvPr>
        </p:nvSpPr>
        <p:spPr/>
        <p:txBody>
          <a:bodyPr/>
          <a:lstStyle/>
          <a:p>
            <a:fld id="{9FD82EE7-36C9-0242-B91F-621430D319BC}" type="datetimeFigureOut">
              <a:rPr lang="fr-FR" smtClean="0"/>
              <a:t>16/10/2019</a:t>
            </a:fld>
            <a:endParaRPr lang="fr-FR"/>
          </a:p>
        </p:txBody>
      </p:sp>
      <p:sp>
        <p:nvSpPr>
          <p:cNvPr id="6" name="Espace réservé du pied de page 5">
            <a:extLst>
              <a:ext uri="{FF2B5EF4-FFF2-40B4-BE49-F238E27FC236}">
                <a16:creationId xmlns:a16="http://schemas.microsoft.com/office/drawing/2014/main" id="{949BD9A0-04E9-FA4D-8506-71A08B9B132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BA1564C-7527-0C4C-A7EB-62E0E295C4F0}"/>
              </a:ext>
            </a:extLst>
          </p:cNvPr>
          <p:cNvSpPr>
            <a:spLocks noGrp="1"/>
          </p:cNvSpPr>
          <p:nvPr>
            <p:ph type="sldNum" sz="quarter" idx="12"/>
          </p:nvPr>
        </p:nvSpPr>
        <p:spPr/>
        <p:txBody>
          <a:bodyPr/>
          <a:lstStyle/>
          <a:p>
            <a:fld id="{CE543E25-8341-6A49-9B68-4D5B8F5FC111}" type="slidenum">
              <a:rPr lang="fr-FR" smtClean="0"/>
              <a:t>‹N°›</a:t>
            </a:fld>
            <a:endParaRPr lang="fr-FR"/>
          </a:p>
        </p:txBody>
      </p:sp>
    </p:spTree>
    <p:extLst>
      <p:ext uri="{BB962C8B-B14F-4D97-AF65-F5344CB8AC3E}">
        <p14:creationId xmlns:p14="http://schemas.microsoft.com/office/powerpoint/2010/main" val="3500046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F51B5A-ECD4-CE4E-B1C5-2DB171949AC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E359388-E9E4-CF47-A5A8-E7A641BB67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AFE51176-FD96-9C49-9EED-8660AB166EEA}"/>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3762D7B9-78F0-F044-9F59-F4B45C5AFA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22555DA0-4367-3044-999B-42A1C6C0ACF3}"/>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768130D3-1AA3-E647-ABF7-4159D2C6DB53}"/>
              </a:ext>
            </a:extLst>
          </p:cNvPr>
          <p:cNvSpPr>
            <a:spLocks noGrp="1"/>
          </p:cNvSpPr>
          <p:nvPr>
            <p:ph type="dt" sz="half" idx="10"/>
          </p:nvPr>
        </p:nvSpPr>
        <p:spPr/>
        <p:txBody>
          <a:bodyPr/>
          <a:lstStyle/>
          <a:p>
            <a:fld id="{9FD82EE7-36C9-0242-B91F-621430D319BC}" type="datetimeFigureOut">
              <a:rPr lang="fr-FR" smtClean="0"/>
              <a:t>16/10/2019</a:t>
            </a:fld>
            <a:endParaRPr lang="fr-FR"/>
          </a:p>
        </p:txBody>
      </p:sp>
      <p:sp>
        <p:nvSpPr>
          <p:cNvPr id="8" name="Espace réservé du pied de page 7">
            <a:extLst>
              <a:ext uri="{FF2B5EF4-FFF2-40B4-BE49-F238E27FC236}">
                <a16:creationId xmlns:a16="http://schemas.microsoft.com/office/drawing/2014/main" id="{A22F8607-6729-5C4B-B66E-62C80A30F49F}"/>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1C11FA3D-7B65-EF46-9328-0425674631D8}"/>
              </a:ext>
            </a:extLst>
          </p:cNvPr>
          <p:cNvSpPr>
            <a:spLocks noGrp="1"/>
          </p:cNvSpPr>
          <p:nvPr>
            <p:ph type="sldNum" sz="quarter" idx="12"/>
          </p:nvPr>
        </p:nvSpPr>
        <p:spPr/>
        <p:txBody>
          <a:bodyPr/>
          <a:lstStyle/>
          <a:p>
            <a:fld id="{CE543E25-8341-6A49-9B68-4D5B8F5FC111}" type="slidenum">
              <a:rPr lang="fr-FR" smtClean="0"/>
              <a:t>‹N°›</a:t>
            </a:fld>
            <a:endParaRPr lang="fr-FR"/>
          </a:p>
        </p:txBody>
      </p:sp>
    </p:spTree>
    <p:extLst>
      <p:ext uri="{BB962C8B-B14F-4D97-AF65-F5344CB8AC3E}">
        <p14:creationId xmlns:p14="http://schemas.microsoft.com/office/powerpoint/2010/main" val="4151729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28FEC6-8812-D143-8DFD-75504ECD9B14}"/>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C9BB1396-602B-724E-8544-5F5E81823AFC}"/>
              </a:ext>
            </a:extLst>
          </p:cNvPr>
          <p:cNvSpPr>
            <a:spLocks noGrp="1"/>
          </p:cNvSpPr>
          <p:nvPr>
            <p:ph type="dt" sz="half" idx="10"/>
          </p:nvPr>
        </p:nvSpPr>
        <p:spPr/>
        <p:txBody>
          <a:bodyPr/>
          <a:lstStyle/>
          <a:p>
            <a:fld id="{9FD82EE7-36C9-0242-B91F-621430D319BC}" type="datetimeFigureOut">
              <a:rPr lang="fr-FR" smtClean="0"/>
              <a:t>16/10/2019</a:t>
            </a:fld>
            <a:endParaRPr lang="fr-FR"/>
          </a:p>
        </p:txBody>
      </p:sp>
      <p:sp>
        <p:nvSpPr>
          <p:cNvPr id="4" name="Espace réservé du pied de page 3">
            <a:extLst>
              <a:ext uri="{FF2B5EF4-FFF2-40B4-BE49-F238E27FC236}">
                <a16:creationId xmlns:a16="http://schemas.microsoft.com/office/drawing/2014/main" id="{D31D5EC2-7D60-ED46-B618-AB53B39F381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05A4524D-EF18-3843-A269-B4C460FDCB63}"/>
              </a:ext>
            </a:extLst>
          </p:cNvPr>
          <p:cNvSpPr>
            <a:spLocks noGrp="1"/>
          </p:cNvSpPr>
          <p:nvPr>
            <p:ph type="sldNum" sz="quarter" idx="12"/>
          </p:nvPr>
        </p:nvSpPr>
        <p:spPr/>
        <p:txBody>
          <a:bodyPr/>
          <a:lstStyle/>
          <a:p>
            <a:fld id="{CE543E25-8341-6A49-9B68-4D5B8F5FC111}" type="slidenum">
              <a:rPr lang="fr-FR" smtClean="0"/>
              <a:t>‹N°›</a:t>
            </a:fld>
            <a:endParaRPr lang="fr-FR"/>
          </a:p>
        </p:txBody>
      </p:sp>
    </p:spTree>
    <p:extLst>
      <p:ext uri="{BB962C8B-B14F-4D97-AF65-F5344CB8AC3E}">
        <p14:creationId xmlns:p14="http://schemas.microsoft.com/office/powerpoint/2010/main" val="2786953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AA6CF288-D477-BC49-8FD7-DFBF110DBE7F}"/>
              </a:ext>
            </a:extLst>
          </p:cNvPr>
          <p:cNvSpPr>
            <a:spLocks noGrp="1"/>
          </p:cNvSpPr>
          <p:nvPr>
            <p:ph type="dt" sz="half" idx="10"/>
          </p:nvPr>
        </p:nvSpPr>
        <p:spPr/>
        <p:txBody>
          <a:bodyPr/>
          <a:lstStyle/>
          <a:p>
            <a:fld id="{9FD82EE7-36C9-0242-B91F-621430D319BC}" type="datetimeFigureOut">
              <a:rPr lang="fr-FR" smtClean="0"/>
              <a:t>16/10/2019</a:t>
            </a:fld>
            <a:endParaRPr lang="fr-FR"/>
          </a:p>
        </p:txBody>
      </p:sp>
      <p:sp>
        <p:nvSpPr>
          <p:cNvPr id="3" name="Espace réservé du pied de page 2">
            <a:extLst>
              <a:ext uri="{FF2B5EF4-FFF2-40B4-BE49-F238E27FC236}">
                <a16:creationId xmlns:a16="http://schemas.microsoft.com/office/drawing/2014/main" id="{C25E6D91-47FD-734B-BADA-FD74F1AC7623}"/>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E8DD56C8-F204-ED46-816F-A1001B07F7BA}"/>
              </a:ext>
            </a:extLst>
          </p:cNvPr>
          <p:cNvSpPr>
            <a:spLocks noGrp="1"/>
          </p:cNvSpPr>
          <p:nvPr>
            <p:ph type="sldNum" sz="quarter" idx="12"/>
          </p:nvPr>
        </p:nvSpPr>
        <p:spPr/>
        <p:txBody>
          <a:bodyPr/>
          <a:lstStyle/>
          <a:p>
            <a:fld id="{CE543E25-8341-6A49-9B68-4D5B8F5FC111}" type="slidenum">
              <a:rPr lang="fr-FR" smtClean="0"/>
              <a:t>‹N°›</a:t>
            </a:fld>
            <a:endParaRPr lang="fr-FR"/>
          </a:p>
        </p:txBody>
      </p:sp>
    </p:spTree>
    <p:extLst>
      <p:ext uri="{BB962C8B-B14F-4D97-AF65-F5344CB8AC3E}">
        <p14:creationId xmlns:p14="http://schemas.microsoft.com/office/powerpoint/2010/main" val="1679279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40CF42-A0F3-2742-84A1-218F4718100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EB5D079-16E0-7344-B1DF-56BF371EE1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E33F1C24-CACA-EE41-88F6-2F973A7100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C79DD245-8A0A-A843-9888-4C461FBE4294}"/>
              </a:ext>
            </a:extLst>
          </p:cNvPr>
          <p:cNvSpPr>
            <a:spLocks noGrp="1"/>
          </p:cNvSpPr>
          <p:nvPr>
            <p:ph type="dt" sz="half" idx="10"/>
          </p:nvPr>
        </p:nvSpPr>
        <p:spPr/>
        <p:txBody>
          <a:bodyPr/>
          <a:lstStyle/>
          <a:p>
            <a:fld id="{9FD82EE7-36C9-0242-B91F-621430D319BC}" type="datetimeFigureOut">
              <a:rPr lang="fr-FR" smtClean="0"/>
              <a:t>16/10/2019</a:t>
            </a:fld>
            <a:endParaRPr lang="fr-FR"/>
          </a:p>
        </p:txBody>
      </p:sp>
      <p:sp>
        <p:nvSpPr>
          <p:cNvPr id="6" name="Espace réservé du pied de page 5">
            <a:extLst>
              <a:ext uri="{FF2B5EF4-FFF2-40B4-BE49-F238E27FC236}">
                <a16:creationId xmlns:a16="http://schemas.microsoft.com/office/drawing/2014/main" id="{997A8DD0-97F8-734E-B8A7-91EF23EDFA5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D366DE0-722E-A449-AD54-6559E5D4CB84}"/>
              </a:ext>
            </a:extLst>
          </p:cNvPr>
          <p:cNvSpPr>
            <a:spLocks noGrp="1"/>
          </p:cNvSpPr>
          <p:nvPr>
            <p:ph type="sldNum" sz="quarter" idx="12"/>
          </p:nvPr>
        </p:nvSpPr>
        <p:spPr/>
        <p:txBody>
          <a:bodyPr/>
          <a:lstStyle/>
          <a:p>
            <a:fld id="{CE543E25-8341-6A49-9B68-4D5B8F5FC111}" type="slidenum">
              <a:rPr lang="fr-FR" smtClean="0"/>
              <a:t>‹N°›</a:t>
            </a:fld>
            <a:endParaRPr lang="fr-FR"/>
          </a:p>
        </p:txBody>
      </p:sp>
    </p:spTree>
    <p:extLst>
      <p:ext uri="{BB962C8B-B14F-4D97-AF65-F5344CB8AC3E}">
        <p14:creationId xmlns:p14="http://schemas.microsoft.com/office/powerpoint/2010/main" val="168030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B47E1FA-D120-4E4C-B3D9-AD771B67E5C2}"/>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54182FA9-3E1D-E54A-9DCB-BDD704DF856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3850D49A-30DA-B54E-8772-9970DAB24A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3B2E9F22-6C75-504B-AFBA-ACC58803A81D}"/>
              </a:ext>
            </a:extLst>
          </p:cNvPr>
          <p:cNvSpPr>
            <a:spLocks noGrp="1"/>
          </p:cNvSpPr>
          <p:nvPr>
            <p:ph type="dt" sz="half" idx="10"/>
          </p:nvPr>
        </p:nvSpPr>
        <p:spPr/>
        <p:txBody>
          <a:bodyPr/>
          <a:lstStyle/>
          <a:p>
            <a:fld id="{9FD82EE7-36C9-0242-B91F-621430D319BC}" type="datetimeFigureOut">
              <a:rPr lang="fr-FR" smtClean="0"/>
              <a:t>16/10/2019</a:t>
            </a:fld>
            <a:endParaRPr lang="fr-FR"/>
          </a:p>
        </p:txBody>
      </p:sp>
      <p:sp>
        <p:nvSpPr>
          <p:cNvPr id="6" name="Espace réservé du pied de page 5">
            <a:extLst>
              <a:ext uri="{FF2B5EF4-FFF2-40B4-BE49-F238E27FC236}">
                <a16:creationId xmlns:a16="http://schemas.microsoft.com/office/drawing/2014/main" id="{5ED654E0-852A-D249-A153-BC9F39B5EB3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953F225-3EF9-6248-B7A8-186FA80C9231}"/>
              </a:ext>
            </a:extLst>
          </p:cNvPr>
          <p:cNvSpPr>
            <a:spLocks noGrp="1"/>
          </p:cNvSpPr>
          <p:nvPr>
            <p:ph type="sldNum" sz="quarter" idx="12"/>
          </p:nvPr>
        </p:nvSpPr>
        <p:spPr/>
        <p:txBody>
          <a:bodyPr/>
          <a:lstStyle/>
          <a:p>
            <a:fld id="{CE543E25-8341-6A49-9B68-4D5B8F5FC111}" type="slidenum">
              <a:rPr lang="fr-FR" smtClean="0"/>
              <a:t>‹N°›</a:t>
            </a:fld>
            <a:endParaRPr lang="fr-FR"/>
          </a:p>
        </p:txBody>
      </p:sp>
    </p:spTree>
    <p:extLst>
      <p:ext uri="{BB962C8B-B14F-4D97-AF65-F5344CB8AC3E}">
        <p14:creationId xmlns:p14="http://schemas.microsoft.com/office/powerpoint/2010/main" val="1589313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BF7ECD5-2716-294B-82DD-5F4C31C3F7A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425495B7-8E9F-2845-BAF5-AA821AE8F3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B6F3B134-2AFB-0946-8C8E-CC2C032390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FD82EE7-36C9-0242-B91F-621430D319BC}" type="datetimeFigureOut">
              <a:rPr lang="fr-FR" smtClean="0"/>
              <a:t>16/10/2019</a:t>
            </a:fld>
            <a:endParaRPr lang="fr-FR"/>
          </a:p>
        </p:txBody>
      </p:sp>
      <p:sp>
        <p:nvSpPr>
          <p:cNvPr id="5" name="Espace réservé du pied de page 4">
            <a:extLst>
              <a:ext uri="{FF2B5EF4-FFF2-40B4-BE49-F238E27FC236}">
                <a16:creationId xmlns:a16="http://schemas.microsoft.com/office/drawing/2014/main" id="{00777C29-5E42-8543-A673-33CCC56C27E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47AB0C4-1865-D049-8B58-73257BEFB4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543E25-8341-6A49-9B68-4D5B8F5FC111}" type="slidenum">
              <a:rPr lang="fr-FR" smtClean="0"/>
              <a:t>‹N°›</a:t>
            </a:fld>
            <a:endParaRPr lang="fr-FR"/>
          </a:p>
        </p:txBody>
      </p:sp>
    </p:spTree>
    <p:extLst>
      <p:ext uri="{BB962C8B-B14F-4D97-AF65-F5344CB8AC3E}">
        <p14:creationId xmlns:p14="http://schemas.microsoft.com/office/powerpoint/2010/main" val="11193981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73537" y="2784962"/>
            <a:ext cx="6866812" cy="1921565"/>
          </a:xfrm>
          <a:ln w="38100">
            <a:solidFill>
              <a:schemeClr val="bg1"/>
            </a:solidFill>
          </a:ln>
        </p:spPr>
        <p:txBody>
          <a:bodyPr>
            <a:normAutofit/>
          </a:bodyPr>
          <a:lstStyle/>
          <a:p>
            <a:r>
              <a:rPr lang="fr-FR" sz="4400" cap="none" dirty="0">
                <a:latin typeface="Times" charset="0"/>
                <a:ea typeface="Times" charset="0"/>
                <a:cs typeface="Times" charset="0"/>
              </a:rPr>
              <a:t>Pionnières de l’immigration marocaine dans la commune de Molenbeek-Saint-Jean</a:t>
            </a:r>
          </a:p>
        </p:txBody>
      </p:sp>
      <p:sp>
        <p:nvSpPr>
          <p:cNvPr id="3" name="Sous-titre 2"/>
          <p:cNvSpPr>
            <a:spLocks noGrp="1"/>
          </p:cNvSpPr>
          <p:nvPr>
            <p:ph type="subTitle" idx="1"/>
          </p:nvPr>
        </p:nvSpPr>
        <p:spPr>
          <a:xfrm>
            <a:off x="631610" y="4839048"/>
            <a:ext cx="10926596" cy="1813544"/>
          </a:xfrm>
        </p:spPr>
        <p:txBody>
          <a:bodyPr>
            <a:normAutofit fontScale="62500" lnSpcReduction="20000"/>
          </a:bodyPr>
          <a:lstStyle/>
          <a:p>
            <a:r>
              <a:rPr lang="fr-FR" sz="3600" b="1" dirty="0">
                <a:latin typeface="Times" charset="0"/>
                <a:ea typeface="Times" charset="0"/>
                <a:cs typeface="Times" charset="0"/>
              </a:rPr>
              <a:t>Parcours de femmes de 1964 à 1974 </a:t>
            </a:r>
          </a:p>
          <a:p>
            <a:endParaRPr lang="fr-FR" dirty="0"/>
          </a:p>
          <a:p>
            <a:endParaRPr lang="fr-FR" dirty="0"/>
          </a:p>
          <a:p>
            <a:endParaRPr lang="fr-FR" dirty="0"/>
          </a:p>
          <a:p>
            <a:pPr algn="r"/>
            <a:r>
              <a:rPr lang="fr-FR" sz="2400" dirty="0">
                <a:latin typeface="Times" charset="0"/>
                <a:ea typeface="Times" charset="0"/>
                <a:cs typeface="Times" charset="0"/>
              </a:rPr>
              <a:t>Oulad Ben Taib Hajar</a:t>
            </a:r>
          </a:p>
          <a:p>
            <a:pPr algn="r"/>
            <a:r>
              <a:rPr lang="fr-FR" sz="2400" dirty="0">
                <a:latin typeface="Chalkboard" charset="0"/>
                <a:ea typeface="Chalkboard" charset="0"/>
                <a:cs typeface="Chalkboard" charset="0"/>
              </a:rPr>
              <a:t>) </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21926" y="0"/>
            <a:ext cx="4070074" cy="1216715"/>
          </a:xfrm>
          <a:prstGeom prst="rect">
            <a:avLst/>
          </a:prstGeom>
          <a:pattFill prst="pct60">
            <a:fgClr>
              <a:schemeClr val="bg2"/>
            </a:fgClr>
            <a:bgClr>
              <a:schemeClr val="bg1"/>
            </a:bgClr>
          </a:pattFill>
        </p:spPr>
      </p:pic>
    </p:spTree>
    <p:extLst>
      <p:ext uri="{BB962C8B-B14F-4D97-AF65-F5344CB8AC3E}">
        <p14:creationId xmlns:p14="http://schemas.microsoft.com/office/powerpoint/2010/main" val="33932874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descr="landau-bienvenueweb.jp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463826"/>
            <a:ext cx="4126835" cy="5400260"/>
          </a:xfrm>
        </p:spPr>
      </p:pic>
      <p:pic>
        <p:nvPicPr>
          <p:cNvPr id="3" name="Espace réservé du contenu 3" descr="machines-bienvenueweb.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6507" y="463827"/>
            <a:ext cx="3604074" cy="5400260"/>
          </a:xfrm>
          <a:prstGeom prst="rect">
            <a:avLst/>
          </a:prstGeom>
        </p:spPr>
      </p:pic>
      <p:pic>
        <p:nvPicPr>
          <p:cNvPr id="4" name="Espace réservé du contenu 3" descr="malade-bienvenueweb.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51925" y="463826"/>
            <a:ext cx="4147310" cy="5400260"/>
          </a:xfrm>
          <a:prstGeom prst="rect">
            <a:avLst/>
          </a:prstGeom>
          <a:effectLst>
            <a:outerShdw blurRad="292100" dist="139700" dir="2700000" algn="tl" rotWithShape="0">
              <a:srgbClr val="333333">
                <a:alpha val="64999"/>
              </a:srgbClr>
            </a:outerShdw>
          </a:effectLst>
        </p:spPr>
      </p:pic>
    </p:spTree>
    <p:extLst>
      <p:ext uri="{BB962C8B-B14F-4D97-AF65-F5344CB8AC3E}">
        <p14:creationId xmlns:p14="http://schemas.microsoft.com/office/powerpoint/2010/main" val="4245733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5840" y="419100"/>
            <a:ext cx="10957560" cy="1485900"/>
          </a:xfrm>
        </p:spPr>
        <p:txBody>
          <a:bodyPr/>
          <a:lstStyle/>
          <a:p>
            <a:pPr algn="ctr"/>
            <a:r>
              <a:rPr lang="fr-FR" altLang="fr-FR" dirty="0">
                <a:solidFill>
                  <a:schemeClr val="accent6"/>
                </a:solidFill>
                <a:latin typeface="Times" charset="0"/>
                <a:ea typeface="Times" charset="0"/>
                <a:cs typeface="Times" charset="0"/>
              </a:rPr>
              <a:t>La convention belgo-marocaine</a:t>
            </a:r>
          </a:p>
        </p:txBody>
      </p:sp>
      <p:sp>
        <p:nvSpPr>
          <p:cNvPr id="3" name="Espace réservé du contenu 2"/>
          <p:cNvSpPr>
            <a:spLocks noGrp="1"/>
          </p:cNvSpPr>
          <p:nvPr>
            <p:ph idx="1"/>
          </p:nvPr>
        </p:nvSpPr>
        <p:spPr>
          <a:xfrm>
            <a:off x="1005840" y="1905000"/>
            <a:ext cx="5249186" cy="4641574"/>
          </a:xfrm>
        </p:spPr>
        <p:txBody>
          <a:bodyPr>
            <a:normAutofit/>
          </a:bodyPr>
          <a:lstStyle/>
          <a:p>
            <a:pPr>
              <a:buFont typeface="Wingdings" charset="2"/>
              <a:buChar char="§"/>
            </a:pPr>
            <a:endParaRPr lang="fr-FR" altLang="fr-FR" sz="2400" dirty="0">
              <a:latin typeface="Times" charset="0"/>
              <a:ea typeface="Times" charset="0"/>
              <a:cs typeface="Times" charset="0"/>
            </a:endParaRPr>
          </a:p>
          <a:p>
            <a:pPr>
              <a:buFont typeface="Wingdings" charset="2"/>
              <a:buChar char="§"/>
            </a:pPr>
            <a:r>
              <a:rPr lang="fr-FR" altLang="fr-FR" sz="2400" dirty="0">
                <a:latin typeface="Times" charset="0"/>
                <a:ea typeface="Times" charset="0"/>
                <a:cs typeface="Times" charset="0"/>
              </a:rPr>
              <a:t>1963: accord avec la France et la RFA.</a:t>
            </a:r>
          </a:p>
          <a:p>
            <a:pPr>
              <a:buFont typeface="Wingdings" charset="2"/>
              <a:buChar char="§"/>
            </a:pPr>
            <a:endParaRPr lang="fr-FR" altLang="fr-FR" sz="2400" dirty="0">
              <a:latin typeface="Times" charset="0"/>
              <a:ea typeface="Times" charset="0"/>
              <a:cs typeface="Times" charset="0"/>
            </a:endParaRPr>
          </a:p>
          <a:p>
            <a:pPr>
              <a:buFont typeface="Wingdings" charset="2"/>
              <a:buChar char="§"/>
            </a:pPr>
            <a:endParaRPr lang="fr-FR" altLang="fr-FR" sz="2400" dirty="0">
              <a:latin typeface="Times" charset="0"/>
              <a:ea typeface="Times" charset="0"/>
              <a:cs typeface="Times" charset="0"/>
            </a:endParaRPr>
          </a:p>
          <a:p>
            <a:pPr>
              <a:buFont typeface="Wingdings" charset="2"/>
              <a:buChar char="§"/>
            </a:pPr>
            <a:r>
              <a:rPr lang="fr-FR" altLang="fr-FR" sz="2400" dirty="0">
                <a:latin typeface="Times" charset="0"/>
                <a:ea typeface="Times" charset="0"/>
                <a:cs typeface="Times" charset="0"/>
              </a:rPr>
              <a:t>1964: accord avec la Belgique.</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55026" y="2171700"/>
            <a:ext cx="5708374" cy="3478746"/>
          </a:xfrm>
          <a:prstGeom prst="rect">
            <a:avLst/>
          </a:prstGeom>
        </p:spPr>
      </p:pic>
    </p:spTree>
    <p:extLst>
      <p:ext uri="{BB962C8B-B14F-4D97-AF65-F5344CB8AC3E}">
        <p14:creationId xmlns:p14="http://schemas.microsoft.com/office/powerpoint/2010/main" val="33363230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17"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5"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p:cTn id="26"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27"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28"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29"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30"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31"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32"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33" dur="1000" decel="50000">
                                          <p:stCondLst>
                                            <p:cond delay="0"/>
                                          </p:stCondLst>
                                        </p:cTn>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9" presetClass="entr" presetSubtype="0" fill="hold"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dissolve">
                                      <p:cBhvr>
                                        <p:cTn id="3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46760" y="320040"/>
            <a:ext cx="11262360" cy="1485900"/>
          </a:xfrm>
        </p:spPr>
        <p:txBody>
          <a:bodyPr>
            <a:normAutofit/>
          </a:bodyPr>
          <a:lstStyle/>
          <a:p>
            <a:pPr algn="ctr"/>
            <a:r>
              <a:rPr lang="fr-FR" altLang="fr-FR" sz="4000" dirty="0">
                <a:solidFill>
                  <a:schemeClr val="accent6"/>
                </a:solidFill>
                <a:latin typeface="Times" charset="0"/>
                <a:ea typeface="Times" charset="0"/>
                <a:cs typeface="Times" charset="0"/>
              </a:rPr>
              <a:t>III. Quelques caractéristiques de l’immigration marocaine </a:t>
            </a:r>
          </a:p>
        </p:txBody>
      </p:sp>
      <p:sp>
        <p:nvSpPr>
          <p:cNvPr id="3" name="Espace réservé du contenu 2"/>
          <p:cNvSpPr>
            <a:spLocks noGrp="1"/>
          </p:cNvSpPr>
          <p:nvPr>
            <p:ph idx="1"/>
          </p:nvPr>
        </p:nvSpPr>
        <p:spPr>
          <a:xfrm>
            <a:off x="883920" y="1805940"/>
            <a:ext cx="11125200" cy="4853940"/>
          </a:xfrm>
        </p:spPr>
        <p:txBody>
          <a:bodyPr>
            <a:normAutofit/>
          </a:bodyPr>
          <a:lstStyle/>
          <a:p>
            <a:pPr>
              <a:lnSpc>
                <a:spcPct val="90000"/>
              </a:lnSpc>
              <a:buFont typeface="Arial" charset="0"/>
              <a:buChar char="•"/>
            </a:pPr>
            <a:endParaRPr lang="fr-FR" altLang="fr-FR" sz="3000" dirty="0">
              <a:latin typeface="Chalkboard" charset="0"/>
              <a:ea typeface="Chalkboard" charset="0"/>
              <a:cs typeface="Chalkboard" charset="0"/>
            </a:endParaRPr>
          </a:p>
          <a:p>
            <a:pPr>
              <a:lnSpc>
                <a:spcPct val="90000"/>
              </a:lnSpc>
              <a:buFont typeface="Wingdings" charset="2"/>
              <a:buChar char="§"/>
            </a:pPr>
            <a:r>
              <a:rPr lang="fr-FR" altLang="fr-FR" sz="2400" dirty="0">
                <a:latin typeface="Times" charset="0"/>
                <a:ea typeface="Times" charset="0"/>
                <a:cs typeface="Times" charset="0"/>
              </a:rPr>
              <a:t>Immigration </a:t>
            </a:r>
            <a:r>
              <a:rPr lang="fr-FR" altLang="fr-FR" sz="2400" b="1" dirty="0">
                <a:latin typeface="Times" charset="0"/>
                <a:ea typeface="Times" charset="0"/>
                <a:cs typeface="Times" charset="0"/>
              </a:rPr>
              <a:t>d’hommes célibataires.</a:t>
            </a:r>
            <a:br>
              <a:rPr lang="fr-FR" altLang="fr-FR" sz="2400" b="1" dirty="0">
                <a:latin typeface="Times" charset="0"/>
                <a:ea typeface="Times" charset="0"/>
                <a:cs typeface="Times" charset="0"/>
              </a:rPr>
            </a:br>
            <a:endParaRPr lang="fr-FR" altLang="fr-FR" sz="2400" b="1" dirty="0">
              <a:latin typeface="Times" charset="0"/>
              <a:ea typeface="Times" charset="0"/>
              <a:cs typeface="Times" charset="0"/>
            </a:endParaRPr>
          </a:p>
          <a:p>
            <a:pPr>
              <a:lnSpc>
                <a:spcPct val="90000"/>
              </a:lnSpc>
              <a:buFont typeface="Wingdings" charset="2"/>
              <a:buChar char="§"/>
            </a:pPr>
            <a:endParaRPr lang="fr-FR" altLang="fr-FR" sz="2400" dirty="0">
              <a:latin typeface="Times" charset="0"/>
              <a:ea typeface="Times" charset="0"/>
              <a:cs typeface="Times" charset="0"/>
            </a:endParaRPr>
          </a:p>
          <a:p>
            <a:pPr>
              <a:lnSpc>
                <a:spcPct val="90000"/>
              </a:lnSpc>
              <a:buFont typeface="Wingdings" charset="2"/>
              <a:buChar char="§"/>
            </a:pPr>
            <a:r>
              <a:rPr lang="fr-FR" altLang="fr-FR" sz="2400" dirty="0">
                <a:latin typeface="Times" charset="0"/>
                <a:ea typeface="Times" charset="0"/>
                <a:cs typeface="Times" charset="0"/>
              </a:rPr>
              <a:t>D’abord vers les </a:t>
            </a:r>
            <a:r>
              <a:rPr lang="fr-FR" altLang="fr-FR" sz="2400" b="1" dirty="0">
                <a:latin typeface="Times" charset="0"/>
                <a:ea typeface="Times" charset="0"/>
                <a:cs typeface="Times" charset="0"/>
              </a:rPr>
              <a:t>bassins miniers.</a:t>
            </a:r>
          </a:p>
          <a:p>
            <a:pPr>
              <a:lnSpc>
                <a:spcPct val="90000"/>
              </a:lnSpc>
              <a:buFont typeface="Wingdings" charset="2"/>
              <a:buChar char="§"/>
            </a:pPr>
            <a:endParaRPr lang="fr-FR" altLang="fr-FR" sz="2400" dirty="0">
              <a:latin typeface="Times" charset="0"/>
              <a:ea typeface="Times" charset="0"/>
              <a:cs typeface="Times" charset="0"/>
            </a:endParaRPr>
          </a:p>
          <a:p>
            <a:pPr>
              <a:lnSpc>
                <a:spcPct val="90000"/>
              </a:lnSpc>
              <a:buFont typeface="Wingdings" charset="2"/>
              <a:buChar char="§"/>
            </a:pPr>
            <a:endParaRPr lang="fr-FR" altLang="fr-FR" sz="2400" dirty="0">
              <a:latin typeface="Times" charset="0"/>
              <a:ea typeface="Times" charset="0"/>
              <a:cs typeface="Times" charset="0"/>
            </a:endParaRPr>
          </a:p>
          <a:p>
            <a:pPr>
              <a:lnSpc>
                <a:spcPct val="90000"/>
              </a:lnSpc>
              <a:buFont typeface="Wingdings" charset="2"/>
              <a:buChar char="§"/>
            </a:pPr>
            <a:r>
              <a:rPr lang="fr-FR" altLang="fr-FR" sz="2400" dirty="0">
                <a:latin typeface="Times" charset="0"/>
                <a:ea typeface="Times" charset="0"/>
                <a:cs typeface="Times" charset="0"/>
              </a:rPr>
              <a:t>Nouveaux secteurs : </a:t>
            </a:r>
            <a:r>
              <a:rPr lang="fr-FR" altLang="fr-FR" sz="2400" b="1" dirty="0">
                <a:latin typeface="Times" charset="0"/>
                <a:ea typeface="Times" charset="0"/>
                <a:cs typeface="Times" charset="0"/>
              </a:rPr>
              <a:t>bâtiment et métallurgie</a:t>
            </a:r>
            <a:r>
              <a:rPr lang="fr-FR" altLang="fr-FR" sz="2400" dirty="0">
                <a:latin typeface="Times" charset="0"/>
                <a:ea typeface="Times" charset="0"/>
                <a:cs typeface="Times" charset="0"/>
              </a:rPr>
              <a:t> </a:t>
            </a:r>
            <a:r>
              <a:rPr lang="fr-FR" altLang="fr-FR" sz="2400" dirty="0">
                <a:latin typeface="Times" charset="0"/>
                <a:ea typeface="Times" charset="0"/>
                <a:cs typeface="Times" charset="0"/>
                <a:sym typeface="Wingdings"/>
              </a:rPr>
              <a:t> </a:t>
            </a:r>
            <a:r>
              <a:rPr lang="fr-FR" sz="2400" dirty="0">
                <a:latin typeface="Times" charset="0"/>
                <a:ea typeface="Times" charset="0"/>
                <a:cs typeface="Times" charset="0"/>
              </a:rPr>
              <a:t>vers les grandes villes comme Bruxelles et Anvers.</a:t>
            </a:r>
          </a:p>
          <a:p>
            <a:pPr>
              <a:lnSpc>
                <a:spcPct val="90000"/>
              </a:lnSpc>
              <a:buFont typeface="Wingdings" charset="2"/>
              <a:buChar char="§"/>
            </a:pPr>
            <a:endParaRPr lang="fr-FR" altLang="fr-FR" sz="2400" dirty="0">
              <a:latin typeface="Times" charset="0"/>
              <a:ea typeface="Times" charset="0"/>
              <a:cs typeface="Times" charset="0"/>
            </a:endParaRPr>
          </a:p>
          <a:p>
            <a:pPr>
              <a:lnSpc>
                <a:spcPct val="90000"/>
              </a:lnSpc>
              <a:buFont typeface="Wingdings" charset="2"/>
              <a:buChar char="§"/>
            </a:pPr>
            <a:r>
              <a:rPr lang="fr-FR" altLang="fr-FR" sz="2400" dirty="0">
                <a:latin typeface="Times" charset="0"/>
                <a:ea typeface="Times" charset="0"/>
                <a:cs typeface="Times" charset="0"/>
              </a:rPr>
              <a:t>Immigration « </a:t>
            </a:r>
            <a:r>
              <a:rPr lang="fr-FR" altLang="fr-FR" sz="2400" b="1" dirty="0">
                <a:latin typeface="Times" charset="0"/>
                <a:ea typeface="Times" charset="0"/>
                <a:cs typeface="Times" charset="0"/>
              </a:rPr>
              <a:t>touristique</a:t>
            </a:r>
            <a:r>
              <a:rPr lang="fr-FR" altLang="fr-FR" sz="2400" dirty="0">
                <a:latin typeface="Times" charset="0"/>
                <a:ea typeface="Times" charset="0"/>
                <a:cs typeface="Times" charset="0"/>
              </a:rPr>
              <a:t> ».</a:t>
            </a:r>
          </a:p>
          <a:p>
            <a:pPr>
              <a:lnSpc>
                <a:spcPct val="90000"/>
              </a:lnSpc>
            </a:pPr>
            <a:endParaRPr lang="fr-FR" altLang="fr-FR" sz="3000" dirty="0"/>
          </a:p>
        </p:txBody>
      </p:sp>
    </p:spTree>
    <p:extLst>
      <p:ext uri="{BB962C8B-B14F-4D97-AF65-F5344CB8AC3E}">
        <p14:creationId xmlns:p14="http://schemas.microsoft.com/office/powerpoint/2010/main" val="39523605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25"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0"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fade">
                                      <p:cBhvr>
                                        <p:cTn id="30" dur="1000"/>
                                        <p:tgtEl>
                                          <p:spTgt spid="3">
                                            <p:txEl>
                                              <p:pRg st="6" end="6"/>
                                            </p:txEl>
                                          </p:spTgt>
                                        </p:tgtEl>
                                      </p:cBhvr>
                                    </p:animEffect>
                                    <p:anim calcmode="lin" valueType="num">
                                      <p:cBhvr>
                                        <p:cTn id="31"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grpId="0"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fade">
                                      <p:cBhvr>
                                        <p:cTn id="38" dur="1000"/>
                                        <p:tgtEl>
                                          <p:spTgt spid="3">
                                            <p:txEl>
                                              <p:pRg st="8" end="8"/>
                                            </p:txEl>
                                          </p:spTgt>
                                        </p:tgtEl>
                                      </p:cBhvr>
                                    </p:animEffect>
                                    <p:anim calcmode="lin" valueType="num">
                                      <p:cBhvr>
                                        <p:cTn id="3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0" dur="900" decel="100000" fill="hold"/>
                                        <p:tgtEl>
                                          <p:spTgt spid="3">
                                            <p:txEl>
                                              <p:pRg st="8" end="8"/>
                                            </p:txEl>
                                          </p:spTgt>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3">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35040" y="1493520"/>
            <a:ext cx="5986272" cy="3581400"/>
          </a:xfrm>
          <a:ln w="38100">
            <a:solidFill>
              <a:schemeClr val="accent1"/>
            </a:solidFill>
          </a:ln>
        </p:spPr>
        <p:txBody>
          <a:bodyPr>
            <a:normAutofit fontScale="92500" lnSpcReduction="20000"/>
          </a:bodyPr>
          <a:lstStyle/>
          <a:p>
            <a:pPr marL="0" indent="0" algn="just">
              <a:buNone/>
            </a:pPr>
            <a:r>
              <a:rPr lang="fr-FR" dirty="0">
                <a:latin typeface="Times" charset="0"/>
                <a:ea typeface="Times" charset="0"/>
                <a:cs typeface="Times" charset="0"/>
              </a:rPr>
              <a:t> </a:t>
            </a:r>
            <a:r>
              <a:rPr lang="fr-FR" sz="2400" dirty="0">
                <a:latin typeface="Times" charset="0"/>
                <a:ea typeface="Times" charset="0"/>
                <a:cs typeface="Times" charset="0"/>
              </a:rPr>
              <a:t>« Nous Belges, sommes heureux que vous veniez apporter à notre pays le concours de vos forces et de votre intelligence. Mais nous désirons que cette vie nouvelle contribue à votre bonheur. (...) Émigrer dans un pays qui nécessairement est différent du vôtre, pose quelques problèmes d’adaptation. Ces difficultés initiales seront beaucoup plus facilement surmontées si vous menez une vie normale : c’est-à-dire une </a:t>
            </a:r>
            <a:r>
              <a:rPr lang="fr-FR" sz="2400" u="sng" dirty="0">
                <a:latin typeface="Times" charset="0"/>
                <a:ea typeface="Times" charset="0"/>
                <a:cs typeface="Times" charset="0"/>
              </a:rPr>
              <a:t>vie familiale</a:t>
            </a:r>
            <a:r>
              <a:rPr lang="fr-FR" sz="2400" baseline="30000" dirty="0">
                <a:latin typeface="Times" charset="0"/>
                <a:ea typeface="Times" charset="0"/>
                <a:cs typeface="Times" charset="0"/>
              </a:rPr>
              <a:t> »</a:t>
            </a:r>
            <a:r>
              <a:rPr lang="fr-FR" sz="2400" dirty="0">
                <a:latin typeface="Times" charset="0"/>
                <a:ea typeface="Times" charset="0"/>
                <a:cs typeface="Times" charset="0"/>
              </a:rPr>
              <a:t>. </a:t>
            </a:r>
          </a:p>
          <a:p>
            <a:pPr marL="0" indent="0" algn="just">
              <a:buNone/>
            </a:pPr>
            <a:endParaRPr lang="fr-FR" sz="2400" dirty="0">
              <a:latin typeface="Times" charset="0"/>
              <a:ea typeface="Times" charset="0"/>
              <a:cs typeface="Times" charset="0"/>
            </a:endParaRPr>
          </a:p>
          <a:p>
            <a:pPr marL="0" indent="0" algn="just">
              <a:buNone/>
            </a:pPr>
            <a:r>
              <a:rPr lang="fr-FR" i="1" dirty="0">
                <a:latin typeface="Times" charset="0"/>
                <a:ea typeface="Times" charset="0"/>
                <a:cs typeface="Times" charset="0"/>
              </a:rPr>
              <a:t>Léon Servais, ministre de l’Emploi et du Travail,  1964</a:t>
            </a:r>
            <a:r>
              <a:rPr lang="fr-FR" sz="2400" dirty="0">
                <a:latin typeface="Times" charset="0"/>
                <a:ea typeface="Times" charset="0"/>
                <a:cs typeface="Times" charset="0"/>
              </a:rPr>
              <a:t> </a:t>
            </a:r>
          </a:p>
        </p:txBody>
      </p:sp>
      <p:pic>
        <p:nvPicPr>
          <p:cNvPr id="2" name="Imag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8440" y="172720"/>
            <a:ext cx="4356100" cy="6223000"/>
          </a:xfrm>
          <a:prstGeom prst="rect">
            <a:avLst/>
          </a:prstGeom>
          <a:ln>
            <a:noFill/>
          </a:ln>
          <a:effectLst>
            <a:softEdge rad="112500"/>
          </a:effectLst>
        </p:spPr>
      </p:pic>
    </p:spTree>
    <p:extLst>
      <p:ext uri="{BB962C8B-B14F-4D97-AF65-F5344CB8AC3E}">
        <p14:creationId xmlns:p14="http://schemas.microsoft.com/office/powerpoint/2010/main" val="3260990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 calcmode="lin" valueType="num">
                                      <p:cBhvr additive="base">
                                        <p:cTn id="12" dur="500" fill="hold"/>
                                        <p:tgtEl>
                                          <p:spTgt spid="3">
                                            <p:bg/>
                                          </p:spTgt>
                                        </p:tgtEl>
                                        <p:attrNameLst>
                                          <p:attrName>ppt_x</p:attrName>
                                        </p:attrNameLst>
                                      </p:cBhvr>
                                      <p:tavLst>
                                        <p:tav tm="0">
                                          <p:val>
                                            <p:strVal val="#ppt_x"/>
                                          </p:val>
                                        </p:tav>
                                        <p:tav tm="100000">
                                          <p:val>
                                            <p:strVal val="#ppt_x"/>
                                          </p:val>
                                        </p:tav>
                                      </p:tavLst>
                                    </p:anim>
                                    <p:anim calcmode="lin" valueType="num">
                                      <p:cBhvr additive="base">
                                        <p:cTn id="13"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51560" y="284480"/>
            <a:ext cx="10820400" cy="987729"/>
          </a:xfrm>
        </p:spPr>
        <p:txBody>
          <a:bodyPr>
            <a:normAutofit/>
          </a:bodyPr>
          <a:lstStyle/>
          <a:p>
            <a:pPr algn="ctr"/>
            <a:r>
              <a:rPr lang="fr-FR" sz="4000" dirty="0">
                <a:solidFill>
                  <a:schemeClr val="accent6"/>
                </a:solidFill>
                <a:latin typeface="Times" charset="0"/>
                <a:ea typeface="Times" charset="0"/>
                <a:cs typeface="Times" charset="0"/>
              </a:rPr>
              <a:t>Le « profil » des migrantes marocaines</a:t>
            </a:r>
          </a:p>
        </p:txBody>
      </p:sp>
      <p:sp>
        <p:nvSpPr>
          <p:cNvPr id="3" name="Espace réservé du contenu 2"/>
          <p:cNvSpPr>
            <a:spLocks noGrp="1"/>
          </p:cNvSpPr>
          <p:nvPr>
            <p:ph idx="1"/>
          </p:nvPr>
        </p:nvSpPr>
        <p:spPr>
          <a:xfrm>
            <a:off x="731520" y="1770380"/>
            <a:ext cx="6507480" cy="5087620"/>
          </a:xfrm>
        </p:spPr>
        <p:txBody>
          <a:bodyPr>
            <a:normAutofit/>
          </a:bodyPr>
          <a:lstStyle/>
          <a:p>
            <a:pPr>
              <a:lnSpc>
                <a:spcPct val="90000"/>
              </a:lnSpc>
              <a:buFont typeface="Wingdings" charset="2"/>
              <a:buChar char="§"/>
            </a:pPr>
            <a:r>
              <a:rPr lang="fr-FR" altLang="fr-FR" dirty="0">
                <a:latin typeface="Times" charset="0"/>
                <a:ea typeface="Times" charset="0"/>
                <a:cs typeface="Times" charset="0"/>
              </a:rPr>
              <a:t>Majoritairement issues du </a:t>
            </a:r>
            <a:r>
              <a:rPr lang="fr-FR" altLang="fr-FR" b="1" dirty="0">
                <a:latin typeface="Times" charset="0"/>
                <a:ea typeface="Times" charset="0"/>
                <a:cs typeface="Times" charset="0"/>
              </a:rPr>
              <a:t>Nord</a:t>
            </a:r>
            <a:r>
              <a:rPr lang="fr-FR" altLang="fr-FR" dirty="0">
                <a:latin typeface="Times" charset="0"/>
                <a:ea typeface="Times" charset="0"/>
                <a:cs typeface="Times" charset="0"/>
              </a:rPr>
              <a:t> du Maroc (Tanger, Tétouan et Nador) et de populations </a:t>
            </a:r>
            <a:r>
              <a:rPr lang="fr-FR" altLang="fr-FR" b="1" dirty="0">
                <a:latin typeface="Times" charset="0"/>
                <a:ea typeface="Times" charset="0"/>
                <a:cs typeface="Times" charset="0"/>
              </a:rPr>
              <a:t>rurales.</a:t>
            </a:r>
          </a:p>
          <a:p>
            <a:pPr>
              <a:lnSpc>
                <a:spcPct val="90000"/>
              </a:lnSpc>
              <a:buFont typeface="Wingdings" charset="2"/>
              <a:buChar char="§"/>
            </a:pPr>
            <a:endParaRPr lang="fr-FR" altLang="fr-FR" dirty="0">
              <a:latin typeface="Times" charset="0"/>
              <a:ea typeface="Times" charset="0"/>
              <a:cs typeface="Times" charset="0"/>
            </a:endParaRPr>
          </a:p>
          <a:p>
            <a:pPr>
              <a:lnSpc>
                <a:spcPct val="90000"/>
              </a:lnSpc>
              <a:buFont typeface="Wingdings" charset="2"/>
              <a:buChar char="§"/>
            </a:pPr>
            <a:r>
              <a:rPr lang="fr-FR" altLang="fr-FR" dirty="0">
                <a:latin typeface="Times" charset="0"/>
                <a:ea typeface="Times" charset="0"/>
                <a:cs typeface="Times" charset="0"/>
              </a:rPr>
              <a:t>Eduquées à être des </a:t>
            </a:r>
            <a:r>
              <a:rPr lang="fr-FR" altLang="fr-FR" b="1" dirty="0">
                <a:latin typeface="Times" charset="0"/>
                <a:ea typeface="Times" charset="0"/>
                <a:cs typeface="Times" charset="0"/>
              </a:rPr>
              <a:t>épouses/mères. </a:t>
            </a:r>
            <a:r>
              <a:rPr lang="fr-FR" altLang="fr-FR" dirty="0">
                <a:latin typeface="Times" charset="0"/>
                <a:ea typeface="Times" charset="0"/>
                <a:cs typeface="Times" charset="0"/>
              </a:rPr>
              <a:t>Majoritairement</a:t>
            </a:r>
            <a:r>
              <a:rPr lang="fr-FR" altLang="fr-FR" b="1" dirty="0">
                <a:latin typeface="Times" charset="0"/>
                <a:ea typeface="Times" charset="0"/>
                <a:cs typeface="Times" charset="0"/>
              </a:rPr>
              <a:t> analphabètes.</a:t>
            </a:r>
          </a:p>
          <a:p>
            <a:pPr>
              <a:lnSpc>
                <a:spcPct val="90000"/>
              </a:lnSpc>
              <a:buFont typeface="Wingdings" charset="2"/>
              <a:buChar char="§"/>
            </a:pPr>
            <a:endParaRPr lang="fr-FR" altLang="fr-FR" b="1" dirty="0">
              <a:latin typeface="Times" charset="0"/>
              <a:ea typeface="Times" charset="0"/>
              <a:cs typeface="Times" charset="0"/>
            </a:endParaRPr>
          </a:p>
          <a:p>
            <a:pPr>
              <a:lnSpc>
                <a:spcPct val="90000"/>
              </a:lnSpc>
              <a:buFont typeface="Wingdings" charset="2"/>
              <a:buChar char="§"/>
            </a:pPr>
            <a:r>
              <a:rPr lang="fr-FR" altLang="fr-FR" b="1" dirty="0">
                <a:latin typeface="Times" charset="0"/>
                <a:ea typeface="Times" charset="0"/>
                <a:cs typeface="Times" charset="0"/>
              </a:rPr>
              <a:t>Endogamie.</a:t>
            </a:r>
          </a:p>
          <a:p>
            <a:pPr>
              <a:lnSpc>
                <a:spcPct val="90000"/>
              </a:lnSpc>
              <a:buFont typeface="Wingdings" charset="2"/>
              <a:buChar char="§"/>
            </a:pPr>
            <a:endParaRPr lang="fr-FR" altLang="fr-FR" b="1" dirty="0">
              <a:latin typeface="Times" charset="0"/>
              <a:ea typeface="Times" charset="0"/>
              <a:cs typeface="Times" charset="0"/>
            </a:endParaRPr>
          </a:p>
          <a:p>
            <a:pPr>
              <a:lnSpc>
                <a:spcPct val="90000"/>
              </a:lnSpc>
              <a:buFont typeface="Wingdings" charset="2"/>
              <a:buChar char="§"/>
            </a:pPr>
            <a:r>
              <a:rPr lang="fr-FR" altLang="fr-FR" dirty="0">
                <a:latin typeface="Times" charset="0"/>
                <a:ea typeface="Times" charset="0"/>
                <a:cs typeface="Times" charset="0"/>
              </a:rPr>
              <a:t>Décision de </a:t>
            </a:r>
            <a:r>
              <a:rPr lang="fr-FR" altLang="fr-FR" b="1" dirty="0">
                <a:latin typeface="Times" charset="0"/>
                <a:ea typeface="Times" charset="0"/>
                <a:cs typeface="Times" charset="0"/>
              </a:rPr>
              <a:t>départ</a:t>
            </a:r>
            <a:r>
              <a:rPr lang="fr-FR" altLang="fr-FR" dirty="0">
                <a:latin typeface="Times" charset="0"/>
                <a:ea typeface="Times" charset="0"/>
                <a:cs typeface="Times" charset="0"/>
              </a:rPr>
              <a:t>? </a:t>
            </a:r>
          </a:p>
          <a:p>
            <a:pPr>
              <a:lnSpc>
                <a:spcPct val="90000"/>
              </a:lnSpc>
              <a:buFont typeface="Wingdings" charset="2"/>
              <a:buChar char="§"/>
            </a:pPr>
            <a:endParaRPr lang="fr-FR" altLang="fr-FR" dirty="0">
              <a:latin typeface="Times" charset="0"/>
              <a:ea typeface="Times" charset="0"/>
              <a:cs typeface="Times" charset="0"/>
            </a:endParaRPr>
          </a:p>
          <a:p>
            <a:pPr>
              <a:lnSpc>
                <a:spcPct val="90000"/>
              </a:lnSpc>
            </a:pPr>
            <a:endParaRPr lang="fr-FR" altLang="fr-FR" b="1" dirty="0">
              <a:latin typeface="Chalkboard" charset="0"/>
              <a:ea typeface="Chalkboard" charset="0"/>
              <a:cs typeface="Chalkboard" charset="0"/>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3020" y="2077602"/>
            <a:ext cx="4398940" cy="2656840"/>
          </a:xfrm>
          <a:prstGeom prst="rect">
            <a:avLst/>
          </a:prstGeom>
        </p:spPr>
      </p:pic>
      <p:sp>
        <p:nvSpPr>
          <p:cNvPr id="5" name="Ellipse 4"/>
          <p:cNvSpPr/>
          <p:nvPr/>
        </p:nvSpPr>
        <p:spPr>
          <a:xfrm>
            <a:off x="10488433" y="2148840"/>
            <a:ext cx="1158240" cy="3657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68692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dissolv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9"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dissolv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 calcmode="lin" valueType="num">
                                      <p:cBhvr additive="base">
                                        <p:cTn id="3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2" end="2"/>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 calcmode="lin" valueType="num">
                                      <p:cBhvr additive="base">
                                        <p:cTn id="3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anim calcmode="lin" valueType="num">
                                      <p:cBhvr additive="base">
                                        <p:cTn id="38"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extLst/>
          </p:nvPr>
        </p:nvGraphicFramePr>
        <p:xfrm>
          <a:off x="2649854" y="411480"/>
          <a:ext cx="7452360" cy="708025"/>
        </p:xfrm>
        <a:graphic>
          <a:graphicData uri="http://schemas.openxmlformats.org/drawingml/2006/table">
            <a:tbl>
              <a:tblPr firstRow="1" firstCol="1" bandRow="1"/>
              <a:tblGrid>
                <a:gridCol w="7452360">
                  <a:extLst>
                    <a:ext uri="{9D8B030D-6E8A-4147-A177-3AD203B41FA5}">
                      <a16:colId xmlns:a16="http://schemas.microsoft.com/office/drawing/2014/main" val="20000"/>
                    </a:ext>
                  </a:extLst>
                </a:gridCol>
              </a:tblGrid>
              <a:tr h="708025">
                <a:tc>
                  <a:txBody>
                    <a:bodyPr/>
                    <a:lstStyle/>
                    <a:p>
                      <a:pPr algn="ctr">
                        <a:spcAft>
                          <a:spcPts val="0"/>
                        </a:spcAft>
                      </a:pPr>
                      <a:r>
                        <a:rPr lang="fr-FR" sz="1600" b="1" dirty="0">
                          <a:effectLst/>
                          <a:latin typeface="Times New Roman" charset="0"/>
                          <a:ea typeface="MS Mincho" charset="-128"/>
                          <a:cs typeface="Times New Roman" charset="0"/>
                        </a:rPr>
                        <a:t>Nombre de femmes inscrites par leurs propres noms à la commune de Molenbeek-Saint-Jean en fonction de l’année d’arrivée </a:t>
                      </a:r>
                      <a:endParaRPr lang="fr-FR" sz="1600" dirty="0">
                        <a:effectLst/>
                        <a:latin typeface="Cambria" charset="0"/>
                        <a:ea typeface="MS Mincho" charset="-128"/>
                        <a:cs typeface="Times New Roman" charset="0"/>
                      </a:endParaRPr>
                    </a:p>
                  </a:txBody>
                  <a:tcPr marL="68580" marR="68580" marT="0" marB="0">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sp>
        <p:nvSpPr>
          <p:cNvPr id="5" name="Rectangle 2"/>
          <p:cNvSpPr>
            <a:spLocks noChangeArrowheads="1"/>
          </p:cNvSpPr>
          <p:nvPr/>
        </p:nvSpPr>
        <p:spPr bwMode="auto">
          <a:xfrm>
            <a:off x="2719387" y="1698625"/>
            <a:ext cx="1351533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pic>
        <p:nvPicPr>
          <p:cNvPr id="45057"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3160" y="1584961"/>
            <a:ext cx="7284719" cy="4286056"/>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2956560" y="5967141"/>
            <a:ext cx="774175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fr-FR" altLang="fr-FR" sz="1400" b="0" i="0" u="none" strike="noStrike" cap="none" normalizeH="0" baseline="0" dirty="0">
                <a:ln>
                  <a:noFill/>
                </a:ln>
                <a:solidFill>
                  <a:schemeClr val="tx1"/>
                </a:solidFill>
                <a:effectLst/>
                <a:latin typeface="Arial" charset="0"/>
              </a:rPr>
            </a:br>
            <a:r>
              <a:rPr kumimoji="0" lang="fr-FR" altLang="fr-FR" sz="1400" b="0" i="1" u="none" strike="noStrike" cap="none" normalizeH="0" baseline="0" dirty="0">
                <a:ln>
                  <a:noFill/>
                </a:ln>
                <a:solidFill>
                  <a:schemeClr val="tx1"/>
                </a:solidFill>
                <a:effectLst/>
                <a:latin typeface="Arial" charset="0"/>
              </a:rPr>
              <a:t>Source : Registres des étrangers de Molenbeek-Saint-Jean (1964-1966)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400" b="0" i="1" u="none" strike="noStrike" cap="none" normalizeH="0" baseline="0" dirty="0">
                <a:ln>
                  <a:noFill/>
                </a:ln>
                <a:solidFill>
                  <a:schemeClr val="tx1"/>
                </a:solidFill>
                <a:effectLst/>
                <a:latin typeface="Arial" charset="0"/>
              </a:rPr>
              <a:t>OULAD BEN TAIB H. Recensement 2012-2013.</a:t>
            </a:r>
          </a:p>
        </p:txBody>
      </p:sp>
    </p:spTree>
    <p:extLst>
      <p:ext uri="{BB962C8B-B14F-4D97-AF65-F5344CB8AC3E}">
        <p14:creationId xmlns:p14="http://schemas.microsoft.com/office/powerpoint/2010/main" val="1079660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83920" y="350520"/>
            <a:ext cx="5166360" cy="6294120"/>
          </a:xfrm>
        </p:spPr>
        <p:txBody>
          <a:bodyPr>
            <a:normAutofit fontScale="77500" lnSpcReduction="20000"/>
          </a:bodyPr>
          <a:lstStyle/>
          <a:p>
            <a:pPr>
              <a:lnSpc>
                <a:spcPct val="90000"/>
              </a:lnSpc>
              <a:buFont typeface="Wingdings" charset="2"/>
              <a:buChar char="§"/>
            </a:pPr>
            <a:r>
              <a:rPr lang="fr-FR" altLang="fr-FR" b="1" dirty="0">
                <a:latin typeface="Times" charset="0"/>
                <a:ea typeface="Times" charset="0"/>
                <a:cs typeface="Times" charset="0"/>
              </a:rPr>
              <a:t>Isolement</a:t>
            </a:r>
            <a:r>
              <a:rPr lang="fr-FR" altLang="fr-FR" dirty="0">
                <a:latin typeface="Times" charset="0"/>
                <a:ea typeface="Times" charset="0"/>
                <a:cs typeface="Times" charset="0"/>
              </a:rPr>
              <a:t> important.</a:t>
            </a:r>
          </a:p>
          <a:p>
            <a:pPr>
              <a:lnSpc>
                <a:spcPct val="90000"/>
              </a:lnSpc>
              <a:buFont typeface="Wingdings" charset="2"/>
              <a:buChar char="§"/>
            </a:pPr>
            <a:endParaRPr lang="fr-FR" altLang="fr-FR" dirty="0">
              <a:latin typeface="Times" charset="0"/>
              <a:ea typeface="Times" charset="0"/>
              <a:cs typeface="Times" charset="0"/>
            </a:endParaRPr>
          </a:p>
          <a:p>
            <a:pPr>
              <a:lnSpc>
                <a:spcPct val="90000"/>
              </a:lnSpc>
              <a:buFont typeface="Wingdings" charset="2"/>
              <a:buChar char="§"/>
            </a:pPr>
            <a:r>
              <a:rPr lang="fr-FR" dirty="0">
                <a:latin typeface="Times" charset="0"/>
                <a:ea typeface="Times" charset="0"/>
                <a:cs typeface="Times" charset="0"/>
              </a:rPr>
              <a:t>Nouvelle </a:t>
            </a:r>
            <a:r>
              <a:rPr lang="fr-FR" b="1" dirty="0">
                <a:latin typeface="Times" charset="0"/>
                <a:ea typeface="Times" charset="0"/>
                <a:cs typeface="Times" charset="0"/>
              </a:rPr>
              <a:t>langue</a:t>
            </a:r>
            <a:r>
              <a:rPr lang="fr-FR" dirty="0">
                <a:latin typeface="Times" charset="0"/>
                <a:ea typeface="Times" charset="0"/>
                <a:cs typeface="Times" charset="0"/>
              </a:rPr>
              <a:t> non maitrisée, </a:t>
            </a:r>
            <a:r>
              <a:rPr lang="fr-FR" b="1" dirty="0">
                <a:latin typeface="Times" charset="0"/>
                <a:ea typeface="Times" charset="0"/>
                <a:cs typeface="Times" charset="0"/>
              </a:rPr>
              <a:t>culture</a:t>
            </a:r>
            <a:r>
              <a:rPr lang="fr-FR" dirty="0">
                <a:latin typeface="Times" charset="0"/>
                <a:ea typeface="Times" charset="0"/>
                <a:cs typeface="Times" charset="0"/>
              </a:rPr>
              <a:t> méconnue.</a:t>
            </a:r>
          </a:p>
          <a:p>
            <a:pPr>
              <a:lnSpc>
                <a:spcPct val="90000"/>
              </a:lnSpc>
              <a:buFont typeface="Wingdings" charset="2"/>
              <a:buChar char="§"/>
            </a:pPr>
            <a:endParaRPr lang="fr-FR" altLang="fr-FR" dirty="0">
              <a:latin typeface="Times" charset="0"/>
              <a:ea typeface="Times" charset="0"/>
              <a:cs typeface="Times" charset="0"/>
            </a:endParaRPr>
          </a:p>
          <a:p>
            <a:pPr>
              <a:lnSpc>
                <a:spcPct val="90000"/>
              </a:lnSpc>
              <a:buFont typeface="Wingdings" charset="2"/>
              <a:buChar char="§"/>
            </a:pPr>
            <a:r>
              <a:rPr lang="fr-FR" dirty="0">
                <a:latin typeface="Times" charset="0"/>
                <a:ea typeface="Times" charset="0"/>
                <a:cs typeface="Times" charset="0"/>
              </a:rPr>
              <a:t>Modification des </a:t>
            </a:r>
            <a:r>
              <a:rPr lang="fr-FR" b="1" dirty="0">
                <a:latin typeface="Times" charset="0"/>
                <a:ea typeface="Times" charset="0"/>
                <a:cs typeface="Times" charset="0"/>
              </a:rPr>
              <a:t>habitudes vestimentaires .</a:t>
            </a:r>
          </a:p>
          <a:p>
            <a:pPr>
              <a:lnSpc>
                <a:spcPct val="90000"/>
              </a:lnSpc>
              <a:buFont typeface="Wingdings" charset="2"/>
              <a:buChar char="§"/>
            </a:pPr>
            <a:endParaRPr lang="fr-FR" dirty="0">
              <a:latin typeface="Times" charset="0"/>
              <a:ea typeface="Times" charset="0"/>
              <a:cs typeface="Times" charset="0"/>
            </a:endParaRPr>
          </a:p>
          <a:p>
            <a:pPr>
              <a:lnSpc>
                <a:spcPct val="90000"/>
              </a:lnSpc>
              <a:buFont typeface="Wingdings" charset="2"/>
              <a:buChar char="§"/>
            </a:pPr>
            <a:r>
              <a:rPr lang="fr-FR" dirty="0">
                <a:latin typeface="Times" charset="0"/>
                <a:ea typeface="Times" charset="0"/>
                <a:cs typeface="Times" charset="0"/>
              </a:rPr>
              <a:t>Respect des prescriptions religieuses en </a:t>
            </a:r>
            <a:r>
              <a:rPr lang="fr-FR" b="1" dirty="0">
                <a:latin typeface="Times" charset="0"/>
                <a:ea typeface="Times" charset="0"/>
                <a:cs typeface="Times" charset="0"/>
              </a:rPr>
              <a:t>matière alimentaire.</a:t>
            </a:r>
          </a:p>
          <a:p>
            <a:pPr>
              <a:lnSpc>
                <a:spcPct val="90000"/>
              </a:lnSpc>
              <a:buFont typeface="Wingdings" charset="2"/>
              <a:buChar char="§"/>
            </a:pPr>
            <a:endParaRPr lang="fr-FR" dirty="0">
              <a:latin typeface="Times" charset="0"/>
              <a:ea typeface="Times" charset="0"/>
              <a:cs typeface="Times" charset="0"/>
            </a:endParaRPr>
          </a:p>
          <a:p>
            <a:pPr>
              <a:lnSpc>
                <a:spcPct val="90000"/>
              </a:lnSpc>
              <a:buFont typeface="Wingdings" charset="2"/>
              <a:buChar char="§"/>
            </a:pPr>
            <a:endParaRPr lang="fr-FR" dirty="0">
              <a:latin typeface="Times" charset="0"/>
              <a:ea typeface="Times" charset="0"/>
              <a:cs typeface="Times" charset="0"/>
            </a:endParaRPr>
          </a:p>
          <a:p>
            <a:pPr>
              <a:lnSpc>
                <a:spcPct val="90000"/>
              </a:lnSpc>
              <a:buFont typeface="Wingdings" charset="2"/>
              <a:buChar char="§"/>
            </a:pPr>
            <a:endParaRPr lang="fr-FR" dirty="0">
              <a:latin typeface="Times" charset="0"/>
              <a:ea typeface="Times" charset="0"/>
              <a:cs typeface="Times" charset="0"/>
            </a:endParaRPr>
          </a:p>
          <a:p>
            <a:pPr>
              <a:lnSpc>
                <a:spcPct val="90000"/>
              </a:lnSpc>
              <a:buFont typeface="Wingdings" charset="2"/>
              <a:buChar char="§"/>
            </a:pPr>
            <a:endParaRPr lang="fr-FR" dirty="0">
              <a:latin typeface="Times" charset="0"/>
              <a:ea typeface="Times" charset="0"/>
              <a:cs typeface="Times" charset="0"/>
            </a:endParaRPr>
          </a:p>
          <a:p>
            <a:pPr>
              <a:lnSpc>
                <a:spcPct val="90000"/>
              </a:lnSpc>
              <a:buFont typeface="Wingdings" charset="2"/>
              <a:buChar char="§"/>
            </a:pPr>
            <a:endParaRPr lang="fr-FR" dirty="0">
              <a:latin typeface="Times" charset="0"/>
              <a:ea typeface="Times" charset="0"/>
              <a:cs typeface="Times" charset="0"/>
            </a:endParaRPr>
          </a:p>
          <a:p>
            <a:pPr algn="ctr">
              <a:lnSpc>
                <a:spcPct val="90000"/>
              </a:lnSpc>
              <a:buFont typeface="Wingdings" charset="2"/>
              <a:buChar char="§"/>
            </a:pPr>
            <a:r>
              <a:rPr lang="fr-FR" dirty="0">
                <a:latin typeface="Times" charset="0"/>
                <a:ea typeface="Times" charset="0"/>
                <a:cs typeface="Times" charset="0"/>
              </a:rPr>
              <a:t>Développement d’une </a:t>
            </a:r>
            <a:r>
              <a:rPr lang="fr-FR" b="1" u="sng" dirty="0">
                <a:latin typeface="Times" charset="0"/>
                <a:ea typeface="Times" charset="0"/>
                <a:cs typeface="Times" charset="0"/>
              </a:rPr>
              <a:t>culture hybride </a:t>
            </a:r>
            <a:r>
              <a:rPr lang="fr-FR" dirty="0">
                <a:latin typeface="Times" charset="0"/>
                <a:ea typeface="Times" charset="0"/>
                <a:cs typeface="Times" charset="0"/>
              </a:rPr>
              <a:t>en participant à l’enrichissement interculturel en Belgique et au Maroc.</a:t>
            </a:r>
            <a:endParaRPr lang="fr-FR" altLang="fr-FR" dirty="0">
              <a:latin typeface="Times" charset="0"/>
              <a:ea typeface="Times" charset="0"/>
              <a:cs typeface="Times" charset="0"/>
            </a:endParaRPr>
          </a:p>
        </p:txBody>
      </p:sp>
      <p:sp>
        <p:nvSpPr>
          <p:cNvPr id="4" name="Flèche vers le bas 3"/>
          <p:cNvSpPr/>
          <p:nvPr/>
        </p:nvSpPr>
        <p:spPr>
          <a:xfrm>
            <a:off x="3326130" y="4042576"/>
            <a:ext cx="281940" cy="11963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445146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p:cTn id="1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2" dur="500" fill="hold"/>
                                        <p:tgtEl>
                                          <p:spTgt spid="3">
                                            <p:txEl>
                                              <p:pRg st="2" end="2"/>
                                            </p:txEl>
                                          </p:spTgt>
                                        </p:tgtEl>
                                        <p:attrNameLst>
                                          <p:attrName>ppt_h</p:attrName>
                                        </p:attrNameLst>
                                      </p:cBhvr>
                                      <p:tavLst>
                                        <p:tav tm="0">
                                          <p:val>
                                            <p:strVal val="#ppt_h"/>
                                          </p:val>
                                        </p:tav>
                                        <p:tav tm="100000">
                                          <p:val>
                                            <p:strVal val="#ppt_h"/>
                                          </p:val>
                                        </p:tav>
                                      </p:tavLst>
                                    </p:anim>
                                  </p:childTnLst>
                                </p:cTn>
                              </p:par>
                              <p:par>
                                <p:cTn id="13" presetID="17" presetClass="entr" presetSubtype="1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calcmode="lin" valueType="num">
                                      <p:cBhvr>
                                        <p:cTn id="1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16" dur="500" fill="hold"/>
                                        <p:tgtEl>
                                          <p:spTgt spid="3">
                                            <p:txEl>
                                              <p:pRg st="4" end="4"/>
                                            </p:txEl>
                                          </p:spTgt>
                                        </p:tgtEl>
                                        <p:attrNameLst>
                                          <p:attrName>ppt_h</p:attrName>
                                        </p:attrNameLst>
                                      </p:cBhvr>
                                      <p:tavLst>
                                        <p:tav tm="0">
                                          <p:val>
                                            <p:strVal val="#ppt_h"/>
                                          </p:val>
                                        </p:tav>
                                        <p:tav tm="100000">
                                          <p:val>
                                            <p:strVal val="#ppt_h"/>
                                          </p:val>
                                        </p:tav>
                                      </p:tavLst>
                                    </p:anim>
                                  </p:childTnLst>
                                </p:cTn>
                              </p:par>
                              <p:par>
                                <p:cTn id="17" presetID="17" presetClass="entr" presetSubtype="1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p:cTn id="1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6" end="6"/>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3">
                                            <p:txEl>
                                              <p:pRg st="12" end="12"/>
                                            </p:txEl>
                                          </p:spTgt>
                                        </p:tgtEl>
                                        <p:attrNameLst>
                                          <p:attrName>style.visibility</p:attrName>
                                        </p:attrNameLst>
                                      </p:cBhvr>
                                      <p:to>
                                        <p:strVal val="visible"/>
                                      </p:to>
                                    </p:set>
                                    <p:animEffect transition="in" filter="fade">
                                      <p:cBhvr>
                                        <p:cTn id="30" dur="1000"/>
                                        <p:tgtEl>
                                          <p:spTgt spid="3">
                                            <p:txEl>
                                              <p:pRg st="12" end="12"/>
                                            </p:txEl>
                                          </p:spTgt>
                                        </p:tgtEl>
                                      </p:cBhvr>
                                    </p:animEffect>
                                    <p:anim calcmode="lin" valueType="num">
                                      <p:cBhvr>
                                        <p:cTn id="31"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32"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4201" y="2886523"/>
            <a:ext cx="11582400" cy="1219200"/>
          </a:xfrm>
        </p:spPr>
        <p:txBody>
          <a:bodyPr>
            <a:noAutofit/>
          </a:bodyPr>
          <a:lstStyle/>
          <a:p>
            <a:pPr marL="285750" indent="-285750" algn="ctr"/>
            <a:r>
              <a:rPr lang="fr-FR" sz="3200" dirty="0">
                <a:solidFill>
                  <a:schemeClr val="accent6"/>
                </a:solidFill>
                <a:latin typeface="Times" charset="0"/>
                <a:ea typeface="Times" charset="0"/>
                <a:cs typeface="Times" charset="0"/>
              </a:rPr>
              <a:t>La vie à Molenbeek-Saint-Jean</a:t>
            </a:r>
          </a:p>
        </p:txBody>
      </p:sp>
    </p:spTree>
    <p:extLst>
      <p:ext uri="{BB962C8B-B14F-4D97-AF65-F5344CB8AC3E}">
        <p14:creationId xmlns:p14="http://schemas.microsoft.com/office/powerpoint/2010/main" val="327059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00125" y="259080"/>
            <a:ext cx="11191875" cy="1485900"/>
          </a:xfrm>
        </p:spPr>
        <p:txBody>
          <a:bodyPr>
            <a:normAutofit/>
          </a:bodyPr>
          <a:lstStyle/>
          <a:p>
            <a:pPr algn="ctr"/>
            <a:r>
              <a:rPr lang="fr-FR" dirty="0">
                <a:solidFill>
                  <a:schemeClr val="accent6"/>
                </a:solidFill>
                <a:latin typeface="Times" charset="0"/>
                <a:ea typeface="Times" charset="0"/>
                <a:cs typeface="Times" charset="0"/>
              </a:rPr>
              <a:t>Contexte historique de Molenbeek-Saint-Jean</a:t>
            </a:r>
          </a:p>
        </p:txBody>
      </p:sp>
      <p:sp>
        <p:nvSpPr>
          <p:cNvPr id="3" name="Espace réservé du contenu 2"/>
          <p:cNvSpPr>
            <a:spLocks noGrp="1"/>
          </p:cNvSpPr>
          <p:nvPr>
            <p:ph idx="1"/>
          </p:nvPr>
        </p:nvSpPr>
        <p:spPr>
          <a:xfrm>
            <a:off x="1000125" y="1577009"/>
            <a:ext cx="5095874" cy="4991429"/>
          </a:xfrm>
        </p:spPr>
        <p:txBody>
          <a:bodyPr>
            <a:noAutofit/>
          </a:bodyPr>
          <a:lstStyle/>
          <a:p>
            <a:pPr>
              <a:buFont typeface="Wingdings" charset="2"/>
              <a:buChar char="§"/>
            </a:pPr>
            <a:r>
              <a:rPr lang="fr-FR" sz="2400" dirty="0">
                <a:latin typeface="Times" charset="0"/>
                <a:ea typeface="Times" charset="0"/>
                <a:cs typeface="Times" charset="0"/>
              </a:rPr>
              <a:t>Dès 19</a:t>
            </a:r>
            <a:r>
              <a:rPr lang="fr-FR" sz="2400" baseline="30000" dirty="0">
                <a:latin typeface="Times" charset="0"/>
                <a:ea typeface="Times" charset="0"/>
                <a:cs typeface="Times" charset="0"/>
              </a:rPr>
              <a:t>e</a:t>
            </a:r>
            <a:r>
              <a:rPr lang="fr-FR" sz="2400" dirty="0">
                <a:latin typeface="Times" charset="0"/>
                <a:ea typeface="Times" charset="0"/>
                <a:cs typeface="Times" charset="0"/>
              </a:rPr>
              <a:t> s. </a:t>
            </a:r>
            <a:r>
              <a:rPr lang="fr-FR" sz="2400" dirty="0">
                <a:latin typeface="Times" charset="0"/>
                <a:ea typeface="Times" charset="0"/>
                <a:cs typeface="Times" charset="0"/>
                <a:sym typeface="Wingdings"/>
              </a:rPr>
              <a:t> « Manchester belge ».</a:t>
            </a:r>
          </a:p>
          <a:p>
            <a:pPr>
              <a:buFont typeface="Wingdings" charset="2"/>
              <a:buChar char="§"/>
            </a:pPr>
            <a:endParaRPr lang="fr-FR" sz="2400" dirty="0">
              <a:latin typeface="Times" charset="0"/>
              <a:ea typeface="Times" charset="0"/>
              <a:cs typeface="Times" charset="0"/>
              <a:sym typeface="Wingdings"/>
            </a:endParaRPr>
          </a:p>
          <a:p>
            <a:pPr>
              <a:buFont typeface="Wingdings" charset="2"/>
              <a:buChar char="§"/>
            </a:pPr>
            <a:r>
              <a:rPr lang="fr-FR" sz="2400" dirty="0">
                <a:latin typeface="Times" charset="0"/>
                <a:ea typeface="Times" charset="0"/>
                <a:cs typeface="Times" charset="0"/>
              </a:rPr>
              <a:t>Naissance des faubourgs ouvriers : contraste entre le « haut » et le « bas ».</a:t>
            </a:r>
          </a:p>
          <a:p>
            <a:pPr>
              <a:buFont typeface="Wingdings" charset="2"/>
              <a:buChar char="§"/>
            </a:pPr>
            <a:endParaRPr lang="fr-FR" sz="2400" dirty="0">
              <a:latin typeface="Times" charset="0"/>
              <a:ea typeface="Times" charset="0"/>
              <a:cs typeface="Times" charset="0"/>
            </a:endParaRPr>
          </a:p>
          <a:p>
            <a:pPr>
              <a:buFont typeface="Wingdings" charset="2"/>
              <a:buChar char="§"/>
            </a:pPr>
            <a:r>
              <a:rPr lang="fr-FR" sz="2400" dirty="0">
                <a:latin typeface="Times" charset="0"/>
                <a:ea typeface="Times" charset="0"/>
                <a:cs typeface="Times" charset="0"/>
              </a:rPr>
              <a:t>Installation d’une population ouvrière.</a:t>
            </a: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5999" y="1144364"/>
            <a:ext cx="5883441" cy="2824052"/>
          </a:xfrm>
          <a:prstGeom prst="rect">
            <a:avLst/>
          </a:prstGeom>
          <a:ln>
            <a:noFill/>
          </a:ln>
          <a:effectLst>
            <a:outerShdw blurRad="292100" dist="139700" dir="2700000" algn="tl" rotWithShape="0">
              <a:srgbClr val="333333">
                <a:alpha val="65000"/>
              </a:srgbClr>
            </a:outerShdw>
          </a:effectLst>
        </p:spPr>
      </p:pic>
      <p:pic>
        <p:nvPicPr>
          <p:cNvPr id="5" name="Imag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flipV="1">
            <a:off x="7038973" y="4086912"/>
            <a:ext cx="4131945" cy="2481527"/>
          </a:xfrm>
          <a:prstGeom prst="rect">
            <a:avLst/>
          </a:prstGeom>
          <a:ln>
            <a:noFill/>
          </a:ln>
          <a:effectLst>
            <a:outerShdw blurRad="292100" dist="139700" dir="2700000" algn="tl" rotWithShape="0">
              <a:srgbClr val="333333">
                <a:alpha val="65000"/>
              </a:srgbClr>
            </a:outerShdw>
          </a:effectLst>
        </p:spPr>
      </p:pic>
      <p:cxnSp>
        <p:nvCxnSpPr>
          <p:cNvPr id="7" name="Connecteur droit 6"/>
          <p:cNvCxnSpPr>
            <a:stCxn id="4" idx="2"/>
          </p:cNvCxnSpPr>
          <p:nvPr/>
        </p:nvCxnSpPr>
        <p:spPr>
          <a:xfrm flipH="1">
            <a:off x="8793480" y="3968416"/>
            <a:ext cx="244240" cy="2600023"/>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614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5"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fltVal val="0"/>
                                          </p:val>
                                        </p:tav>
                                        <p:tav tm="100000">
                                          <p:val>
                                            <p:strVal val="#ppt_w"/>
                                          </p:val>
                                        </p:tav>
                                      </p:tavLst>
                                    </p:anim>
                                    <p:anim calcmode="lin" valueType="num">
                                      <p:cBhvr>
                                        <p:cTn id="22" dur="1000" fill="hold"/>
                                        <p:tgtEl>
                                          <p:spTgt spid="4"/>
                                        </p:tgtEl>
                                        <p:attrNameLst>
                                          <p:attrName>ppt_h</p:attrName>
                                        </p:attrNameLst>
                                      </p:cBhvr>
                                      <p:tavLst>
                                        <p:tav tm="0">
                                          <p:val>
                                            <p:fltVal val="0"/>
                                          </p:val>
                                        </p:tav>
                                        <p:tav tm="100000">
                                          <p:val>
                                            <p:strVal val="#ppt_h"/>
                                          </p:val>
                                        </p:tav>
                                      </p:tavLst>
                                    </p:anim>
                                    <p:anim calcmode="lin" valueType="num">
                                      <p:cBhvr>
                                        <p:cTn id="23"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1" dur="500"/>
                                        <p:tgtEl>
                                          <p:spTgt spid="3">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31" presetClass="entr" presetSubtype="0" fill="hold" nodeType="clickEffect">
                                  <p:stCondLst>
                                    <p:cond delay="0"/>
                                  </p:stCondLst>
                                  <p:childTnLst>
                                    <p:set>
                                      <p:cBhvr>
                                        <p:cTn id="35" dur="1" fill="hold">
                                          <p:stCondLst>
                                            <p:cond delay="0"/>
                                          </p:stCondLst>
                                        </p:cTn>
                                        <p:tgtEl>
                                          <p:spTgt spid="5"/>
                                        </p:tgtEl>
                                        <p:attrNameLst>
                                          <p:attrName>style.visibility</p:attrName>
                                        </p:attrNameLst>
                                      </p:cBhvr>
                                      <p:to>
                                        <p:strVal val="visible"/>
                                      </p:to>
                                    </p:set>
                                    <p:anim calcmode="lin" valueType="num">
                                      <p:cBhvr>
                                        <p:cTn id="36" dur="1000" fill="hold"/>
                                        <p:tgtEl>
                                          <p:spTgt spid="5"/>
                                        </p:tgtEl>
                                        <p:attrNameLst>
                                          <p:attrName>ppt_w</p:attrName>
                                        </p:attrNameLst>
                                      </p:cBhvr>
                                      <p:tavLst>
                                        <p:tav tm="0">
                                          <p:val>
                                            <p:fltVal val="0"/>
                                          </p:val>
                                        </p:tav>
                                        <p:tav tm="100000">
                                          <p:val>
                                            <p:strVal val="#ppt_w"/>
                                          </p:val>
                                        </p:tav>
                                      </p:tavLst>
                                    </p:anim>
                                    <p:anim calcmode="lin" valueType="num">
                                      <p:cBhvr>
                                        <p:cTn id="37" dur="1000" fill="hold"/>
                                        <p:tgtEl>
                                          <p:spTgt spid="5"/>
                                        </p:tgtEl>
                                        <p:attrNameLst>
                                          <p:attrName>ppt_h</p:attrName>
                                        </p:attrNameLst>
                                      </p:cBhvr>
                                      <p:tavLst>
                                        <p:tav tm="0">
                                          <p:val>
                                            <p:fltVal val="0"/>
                                          </p:val>
                                        </p:tav>
                                        <p:tav tm="100000">
                                          <p:val>
                                            <p:strVal val="#ppt_h"/>
                                          </p:val>
                                        </p:tav>
                                      </p:tavLst>
                                    </p:anim>
                                    <p:anim calcmode="lin" valueType="num">
                                      <p:cBhvr>
                                        <p:cTn id="38" dur="1000" fill="hold"/>
                                        <p:tgtEl>
                                          <p:spTgt spid="5"/>
                                        </p:tgtEl>
                                        <p:attrNameLst>
                                          <p:attrName>style.rotation</p:attrName>
                                        </p:attrNameLst>
                                      </p:cBhvr>
                                      <p:tavLst>
                                        <p:tav tm="0">
                                          <p:val>
                                            <p:fltVal val="90"/>
                                          </p:val>
                                        </p:tav>
                                        <p:tav tm="100000">
                                          <p:val>
                                            <p:fltVal val="0"/>
                                          </p:val>
                                        </p:tav>
                                      </p:tavLst>
                                    </p:anim>
                                    <p:animEffect transition="in" filter="fade">
                                      <p:cBhvr>
                                        <p:cTn id="39" dur="1000"/>
                                        <p:tgtEl>
                                          <p:spTgt spid="5"/>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checkerboard(across)">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4" end="4"/>
                                            </p:txEl>
                                          </p:spTgt>
                                        </p:tgtEl>
                                        <p:attrNameLst>
                                          <p:attrName>style.visibility</p:attrName>
                                        </p:attrNameLst>
                                      </p:cBhvr>
                                      <p:to>
                                        <p:strVal val="visible"/>
                                      </p:to>
                                    </p:set>
                                    <p:anim calcmode="lin" valueType="num">
                                      <p:cBhvr additive="base">
                                        <p:cTn id="4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426464" y="1717044"/>
            <a:ext cx="9546336" cy="3830315"/>
          </a:xfrm>
        </p:spPr>
        <p:txBody>
          <a:bodyPr>
            <a:noAutofit/>
          </a:bodyPr>
          <a:lstStyle/>
          <a:p>
            <a:pPr>
              <a:buFont typeface="Wingdings" charset="2"/>
              <a:buChar char="§"/>
            </a:pPr>
            <a:r>
              <a:rPr lang="fr-FR" sz="2400" b="1" dirty="0">
                <a:latin typeface="Times" charset="0"/>
                <a:ea typeface="Times" charset="0"/>
                <a:cs typeface="Times" charset="0"/>
              </a:rPr>
              <a:t>Habitations</a:t>
            </a:r>
            <a:r>
              <a:rPr lang="fr-FR" sz="2400" dirty="0">
                <a:latin typeface="Times" charset="0"/>
                <a:ea typeface="Times" charset="0"/>
                <a:cs typeface="Times" charset="0"/>
              </a:rPr>
              <a:t> étroites et généralement insalubres.</a:t>
            </a:r>
          </a:p>
          <a:p>
            <a:pPr>
              <a:buFont typeface="Wingdings" charset="2"/>
              <a:buChar char="§"/>
            </a:pPr>
            <a:endParaRPr lang="fr-FR" sz="2400" dirty="0">
              <a:latin typeface="Times" charset="0"/>
              <a:ea typeface="Times" charset="0"/>
              <a:cs typeface="Times" charset="0"/>
            </a:endParaRPr>
          </a:p>
          <a:p>
            <a:pPr>
              <a:buFont typeface="Wingdings" charset="2"/>
              <a:buChar char="§"/>
            </a:pPr>
            <a:r>
              <a:rPr lang="fr-FR" sz="2400" dirty="0">
                <a:latin typeface="Times" charset="0"/>
                <a:ea typeface="Times" charset="0"/>
                <a:cs typeface="Times" charset="0"/>
              </a:rPr>
              <a:t>Dans la partie </a:t>
            </a:r>
            <a:r>
              <a:rPr lang="fr-FR" sz="2400" b="1" dirty="0">
                <a:latin typeface="Times" charset="0"/>
                <a:ea typeface="Times" charset="0"/>
                <a:cs typeface="Times" charset="0"/>
              </a:rPr>
              <a:t>orientale</a:t>
            </a:r>
            <a:r>
              <a:rPr lang="fr-FR" sz="2400" dirty="0">
                <a:latin typeface="Times" charset="0"/>
                <a:ea typeface="Times" charset="0"/>
                <a:cs typeface="Times" charset="0"/>
              </a:rPr>
              <a:t> de la commune.</a:t>
            </a:r>
          </a:p>
          <a:p>
            <a:pPr>
              <a:buFont typeface="Wingdings" charset="2"/>
              <a:buChar char="§"/>
            </a:pPr>
            <a:endParaRPr lang="fr-FR" sz="2400" dirty="0">
              <a:latin typeface="Times" charset="0"/>
              <a:ea typeface="Times" charset="0"/>
              <a:cs typeface="Times" charset="0"/>
            </a:endParaRPr>
          </a:p>
          <a:p>
            <a:pPr>
              <a:buFont typeface="Wingdings" charset="2"/>
              <a:buChar char="§"/>
            </a:pPr>
            <a:r>
              <a:rPr lang="fr-FR" sz="2400" dirty="0">
                <a:latin typeface="Times" charset="0"/>
                <a:ea typeface="Times" charset="0"/>
                <a:cs typeface="Times" charset="0"/>
              </a:rPr>
              <a:t>Installation à </a:t>
            </a:r>
            <a:r>
              <a:rPr lang="fr-FR" sz="2400" dirty="0" err="1">
                <a:latin typeface="Times" charset="0"/>
                <a:ea typeface="Times" charset="0"/>
                <a:cs typeface="Times" charset="0"/>
              </a:rPr>
              <a:t>Molenbeek</a:t>
            </a:r>
            <a:r>
              <a:rPr lang="fr-FR" sz="2400" dirty="0">
                <a:latin typeface="Times" charset="0"/>
                <a:ea typeface="Times" charset="0"/>
                <a:cs typeface="Times" charset="0"/>
              </a:rPr>
              <a:t> = </a:t>
            </a:r>
            <a:r>
              <a:rPr lang="fr-FR" sz="2400" b="1" dirty="0">
                <a:latin typeface="Times" charset="0"/>
                <a:ea typeface="Times" charset="0"/>
                <a:cs typeface="Times" charset="0"/>
              </a:rPr>
              <a:t>réseau social.</a:t>
            </a:r>
            <a:endParaRPr lang="fr-FR" sz="2400" dirty="0">
              <a:latin typeface="Times" charset="0"/>
              <a:ea typeface="Times" charset="0"/>
              <a:cs typeface="Times" charset="0"/>
            </a:endParaRPr>
          </a:p>
          <a:p>
            <a:pPr>
              <a:buFont typeface="Wingdings" charset="2"/>
              <a:buChar char="§"/>
            </a:pPr>
            <a:endParaRPr lang="fr-FR" sz="2400" dirty="0">
              <a:latin typeface="Times" charset="0"/>
              <a:ea typeface="Times" charset="0"/>
              <a:cs typeface="Times" charset="0"/>
            </a:endParaRPr>
          </a:p>
          <a:p>
            <a:pPr>
              <a:buFont typeface="Wingdings" charset="2"/>
              <a:buChar char="§"/>
            </a:pPr>
            <a:r>
              <a:rPr lang="fr-FR" sz="2400" dirty="0">
                <a:latin typeface="Times" charset="0"/>
                <a:ea typeface="Times" charset="0"/>
                <a:cs typeface="Times" charset="0"/>
              </a:rPr>
              <a:t>Affirmation progressive d’un </a:t>
            </a:r>
            <a:r>
              <a:rPr lang="fr-FR" sz="2400" b="1" dirty="0">
                <a:latin typeface="Times" charset="0"/>
                <a:ea typeface="Times" charset="0"/>
                <a:cs typeface="Times" charset="0"/>
              </a:rPr>
              <a:t>espace </a:t>
            </a:r>
            <a:r>
              <a:rPr lang="fr-FR" sz="2400" b="1" dirty="0" err="1">
                <a:latin typeface="Times" charset="0"/>
                <a:ea typeface="Times" charset="0"/>
                <a:cs typeface="Times" charset="0"/>
              </a:rPr>
              <a:t>molenbeekois</a:t>
            </a:r>
            <a:r>
              <a:rPr lang="fr-FR" sz="2400" b="1" dirty="0">
                <a:latin typeface="Times" charset="0"/>
                <a:ea typeface="Times" charset="0"/>
                <a:cs typeface="Times" charset="0"/>
              </a:rPr>
              <a:t>. </a:t>
            </a:r>
          </a:p>
        </p:txBody>
      </p:sp>
      <p:sp>
        <p:nvSpPr>
          <p:cNvPr id="5" name="ZoneTexte 4"/>
          <p:cNvSpPr txBox="1"/>
          <p:nvPr/>
        </p:nvSpPr>
        <p:spPr>
          <a:xfrm>
            <a:off x="3891064" y="330741"/>
            <a:ext cx="6478621" cy="769441"/>
          </a:xfrm>
          <a:prstGeom prst="rect">
            <a:avLst/>
          </a:prstGeom>
          <a:noFill/>
        </p:spPr>
        <p:txBody>
          <a:bodyPr wrap="square" rtlCol="0">
            <a:spAutoFit/>
          </a:bodyPr>
          <a:lstStyle/>
          <a:p>
            <a:pPr algn="ctr"/>
            <a:r>
              <a:rPr lang="fr-FR" sz="4400" dirty="0">
                <a:solidFill>
                  <a:schemeClr val="accent6"/>
                </a:solidFill>
                <a:latin typeface="Times" charset="0"/>
                <a:ea typeface="Times" charset="0"/>
                <a:cs typeface="Times" charset="0"/>
              </a:rPr>
              <a:t>Le premier logement </a:t>
            </a:r>
          </a:p>
        </p:txBody>
      </p:sp>
    </p:spTree>
    <p:extLst>
      <p:ext uri="{BB962C8B-B14F-4D97-AF65-F5344CB8AC3E}">
        <p14:creationId xmlns:p14="http://schemas.microsoft.com/office/powerpoint/2010/main" val="376215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 calcmode="lin" valueType="num">
                                      <p:cBhvr additive="base">
                                        <p:cTn id="20"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 calcmode="lin" valueType="num">
                                      <p:cBhvr additive="base">
                                        <p:cTn id="26"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4">
                                            <p:txEl>
                                              <p:pRg st="6" end="6"/>
                                            </p:txEl>
                                          </p:spTgt>
                                        </p:tgtEl>
                                        <p:attrNameLst>
                                          <p:attrName>style.visibility</p:attrName>
                                        </p:attrNameLst>
                                      </p:cBhvr>
                                      <p:to>
                                        <p:strVal val="visible"/>
                                      </p:to>
                                    </p:set>
                                    <p:anim calcmode="lin" valueType="num">
                                      <p:cBhvr additive="base">
                                        <p:cTn id="32"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85900" y="842963"/>
            <a:ext cx="9601200" cy="1485900"/>
          </a:xfrm>
        </p:spPr>
        <p:txBody>
          <a:bodyPr/>
          <a:lstStyle/>
          <a:p>
            <a:pPr algn="ctr"/>
            <a:r>
              <a:rPr lang="fr-FR" dirty="0">
                <a:solidFill>
                  <a:schemeClr val="accent6"/>
                </a:solidFill>
                <a:latin typeface="Times" charset="0"/>
                <a:ea typeface="Times" charset="0"/>
                <a:cs typeface="Times" charset="0"/>
              </a:rPr>
              <a:t>Constat </a:t>
            </a:r>
          </a:p>
        </p:txBody>
      </p:sp>
      <p:sp>
        <p:nvSpPr>
          <p:cNvPr id="3" name="Espace réservé du contenu 2"/>
          <p:cNvSpPr>
            <a:spLocks noGrp="1"/>
          </p:cNvSpPr>
          <p:nvPr>
            <p:ph idx="1"/>
          </p:nvPr>
        </p:nvSpPr>
        <p:spPr>
          <a:xfrm>
            <a:off x="728663" y="3120692"/>
            <a:ext cx="11463337" cy="1451308"/>
          </a:xfrm>
        </p:spPr>
        <p:txBody>
          <a:bodyPr>
            <a:normAutofit/>
          </a:bodyPr>
          <a:lstStyle/>
          <a:p>
            <a:pPr marL="0" indent="0" algn="ctr">
              <a:buNone/>
            </a:pPr>
            <a:r>
              <a:rPr lang="fr-FR" sz="2400" dirty="0">
                <a:solidFill>
                  <a:schemeClr val="accent1">
                    <a:lumMod val="50000"/>
                  </a:schemeClr>
                </a:solidFill>
                <a:latin typeface="Apple Chancery" charset="0"/>
                <a:ea typeface="Apple Chancery" charset="0"/>
                <a:cs typeface="Apple Chancery" charset="0"/>
              </a:rPr>
              <a:t>« Plus inconnu que l’immigré marocain est la femme immigrée venue le rejoindre » </a:t>
            </a:r>
          </a:p>
        </p:txBody>
      </p:sp>
    </p:spTree>
    <p:extLst>
      <p:ext uri="{BB962C8B-B14F-4D97-AF65-F5344CB8AC3E}">
        <p14:creationId xmlns:p14="http://schemas.microsoft.com/office/powerpoint/2010/main" val="3591398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chemeClr val="accent6"/>
                </a:solidFill>
                <a:latin typeface="Times" charset="0"/>
                <a:ea typeface="Times" charset="0"/>
                <a:cs typeface="Times" charset="0"/>
              </a:rPr>
              <a:t>Interactions avec la société belge</a:t>
            </a:r>
          </a:p>
        </p:txBody>
      </p:sp>
      <p:cxnSp>
        <p:nvCxnSpPr>
          <p:cNvPr id="5" name="Connecteur droit avec flèche 4"/>
          <p:cNvCxnSpPr/>
          <p:nvPr/>
        </p:nvCxnSpPr>
        <p:spPr>
          <a:xfrm flipH="1">
            <a:off x="3218688" y="1560576"/>
            <a:ext cx="2926080" cy="2084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1633728" y="3889248"/>
            <a:ext cx="2523744" cy="369332"/>
          </a:xfrm>
          <a:prstGeom prst="rect">
            <a:avLst/>
          </a:prstGeom>
          <a:noFill/>
        </p:spPr>
        <p:txBody>
          <a:bodyPr wrap="square" rtlCol="0">
            <a:spAutoFit/>
          </a:bodyPr>
          <a:lstStyle/>
          <a:p>
            <a:r>
              <a:rPr lang="fr-FR" dirty="0">
                <a:latin typeface="Times" charset="0"/>
                <a:ea typeface="Times" charset="0"/>
                <a:cs typeface="Times" charset="0"/>
              </a:rPr>
              <a:t>Le travail</a:t>
            </a:r>
          </a:p>
        </p:txBody>
      </p:sp>
    </p:spTree>
    <p:extLst>
      <p:ext uri="{BB962C8B-B14F-4D97-AF65-F5344CB8AC3E}">
        <p14:creationId xmlns:p14="http://schemas.microsoft.com/office/powerpoint/2010/main" val="3434676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71600" y="259080"/>
            <a:ext cx="9601200" cy="1485900"/>
          </a:xfrm>
        </p:spPr>
        <p:txBody>
          <a:bodyPr/>
          <a:lstStyle/>
          <a:p>
            <a:pPr algn="ctr"/>
            <a:r>
              <a:rPr lang="fr-FR" dirty="0">
                <a:solidFill>
                  <a:schemeClr val="accent6"/>
                </a:solidFill>
                <a:latin typeface="Times" charset="0"/>
                <a:ea typeface="Times" charset="0"/>
                <a:cs typeface="Times" charset="0"/>
              </a:rPr>
              <a:t>Le travail des femmes immigrées </a:t>
            </a:r>
          </a:p>
        </p:txBody>
      </p:sp>
      <p:sp>
        <p:nvSpPr>
          <p:cNvPr id="3" name="Espace réservé du contenu 2"/>
          <p:cNvSpPr>
            <a:spLocks noGrp="1"/>
          </p:cNvSpPr>
          <p:nvPr>
            <p:ph idx="1"/>
          </p:nvPr>
        </p:nvSpPr>
        <p:spPr>
          <a:xfrm>
            <a:off x="731520" y="1371600"/>
            <a:ext cx="6111240" cy="5257800"/>
          </a:xfrm>
        </p:spPr>
        <p:txBody>
          <a:bodyPr>
            <a:noAutofit/>
          </a:bodyPr>
          <a:lstStyle/>
          <a:p>
            <a:pPr>
              <a:buFont typeface="Wingdings" charset="2"/>
              <a:buChar char="§"/>
            </a:pPr>
            <a:r>
              <a:rPr lang="fr-FR" sz="1700" dirty="0">
                <a:latin typeface="Times" charset="0"/>
                <a:ea typeface="Times" charset="0"/>
                <a:cs typeface="Times" charset="0"/>
              </a:rPr>
              <a:t>De manière </a:t>
            </a:r>
            <a:r>
              <a:rPr lang="fr-FR" sz="1700" b="1" dirty="0">
                <a:latin typeface="Times" charset="0"/>
                <a:ea typeface="Times" charset="0"/>
                <a:cs typeface="Times" charset="0"/>
              </a:rPr>
              <a:t>irrégulière</a:t>
            </a:r>
            <a:r>
              <a:rPr lang="fr-FR" sz="1700" dirty="0">
                <a:latin typeface="Times" charset="0"/>
                <a:ea typeface="Times" charset="0"/>
                <a:cs typeface="Times" charset="0"/>
              </a:rPr>
              <a:t> et pendant de </a:t>
            </a:r>
            <a:r>
              <a:rPr lang="fr-FR" sz="1700" b="1" dirty="0">
                <a:latin typeface="Times" charset="0"/>
                <a:ea typeface="Times" charset="0"/>
                <a:cs typeface="Times" charset="0"/>
              </a:rPr>
              <a:t>courtes durées.</a:t>
            </a:r>
          </a:p>
          <a:p>
            <a:pPr>
              <a:buFont typeface="Wingdings" charset="2"/>
              <a:buChar char="§"/>
            </a:pPr>
            <a:endParaRPr lang="fr-FR" sz="1700" dirty="0">
              <a:latin typeface="Times" charset="0"/>
              <a:ea typeface="Times" charset="0"/>
              <a:cs typeface="Times" charset="0"/>
            </a:endParaRPr>
          </a:p>
          <a:p>
            <a:pPr>
              <a:buFont typeface="Wingdings" charset="2"/>
              <a:buChar char="§"/>
            </a:pPr>
            <a:r>
              <a:rPr lang="fr-FR" sz="1700" dirty="0">
                <a:latin typeface="Times" charset="0"/>
                <a:ea typeface="Times" charset="0"/>
                <a:cs typeface="Times" charset="0"/>
              </a:rPr>
              <a:t>Confiné dans des </a:t>
            </a:r>
            <a:r>
              <a:rPr lang="fr-FR" sz="1700" b="1" dirty="0">
                <a:latin typeface="Times" charset="0"/>
                <a:ea typeface="Times" charset="0"/>
                <a:cs typeface="Times" charset="0"/>
              </a:rPr>
              <a:t>secteurs d’activité socialement dévalorisés</a:t>
            </a:r>
            <a:r>
              <a:rPr lang="fr-FR" sz="1700" dirty="0">
                <a:latin typeface="Times" charset="0"/>
                <a:ea typeface="Times" charset="0"/>
                <a:cs typeface="Times" charset="0"/>
              </a:rPr>
              <a:t>, considérés peu qualifiés et tenus pour une extension des activités réalisées par les femmes dans la sphère privée.</a:t>
            </a:r>
          </a:p>
          <a:p>
            <a:pPr>
              <a:buFont typeface="Wingdings" charset="2"/>
              <a:buChar char="§"/>
            </a:pPr>
            <a:endParaRPr lang="fr-FR" sz="1700" dirty="0">
              <a:latin typeface="Times" charset="0"/>
              <a:ea typeface="Times" charset="0"/>
              <a:cs typeface="Times" charset="0"/>
            </a:endParaRPr>
          </a:p>
          <a:p>
            <a:pPr>
              <a:buFont typeface="Wingdings" charset="2"/>
              <a:buChar char="§"/>
            </a:pPr>
            <a:r>
              <a:rPr lang="fr-FR" sz="1700">
                <a:latin typeface="Times" charset="0"/>
                <a:ea typeface="Times" charset="0"/>
                <a:cs typeface="Times" charset="0"/>
              </a:rPr>
              <a:t>Les immigrées marocaines sont </a:t>
            </a:r>
            <a:r>
              <a:rPr lang="fr-FR" sz="1700" dirty="0">
                <a:latin typeface="Times" charset="0"/>
                <a:ea typeface="Times" charset="0"/>
                <a:cs typeface="Times" charset="0"/>
              </a:rPr>
              <a:t>intégrées dans des </a:t>
            </a:r>
            <a:r>
              <a:rPr lang="fr-FR" sz="1700" b="1" dirty="0">
                <a:latin typeface="Times" charset="0"/>
                <a:ea typeface="Times" charset="0"/>
                <a:cs typeface="Times" charset="0"/>
              </a:rPr>
              <a:t>équipes de nettoyage</a:t>
            </a:r>
            <a:r>
              <a:rPr lang="fr-FR" sz="1700" dirty="0">
                <a:latin typeface="Times" charset="0"/>
                <a:ea typeface="Times" charset="0"/>
                <a:cs typeface="Times" charset="0"/>
              </a:rPr>
              <a:t>, travaillent en tant qu</a:t>
            </a:r>
            <a:r>
              <a:rPr lang="fr-FR" sz="1700" b="1" dirty="0">
                <a:latin typeface="Times" charset="0"/>
                <a:ea typeface="Times" charset="0"/>
                <a:cs typeface="Times" charset="0"/>
              </a:rPr>
              <a:t>’ouvrière</a:t>
            </a:r>
            <a:r>
              <a:rPr lang="fr-FR" sz="1700" dirty="0">
                <a:latin typeface="Times" charset="0"/>
                <a:ea typeface="Times" charset="0"/>
                <a:cs typeface="Times" charset="0"/>
              </a:rPr>
              <a:t> dans les usines ou comme « </a:t>
            </a:r>
            <a:r>
              <a:rPr lang="fr-FR" sz="1700" b="1" dirty="0">
                <a:latin typeface="Times" charset="0"/>
                <a:ea typeface="Times" charset="0"/>
                <a:cs typeface="Times" charset="0"/>
              </a:rPr>
              <a:t>femme de chambre</a:t>
            </a:r>
            <a:r>
              <a:rPr lang="fr-FR" sz="1700" dirty="0">
                <a:latin typeface="Times" charset="0"/>
                <a:ea typeface="Times" charset="0"/>
                <a:cs typeface="Times" charset="0"/>
              </a:rPr>
              <a:t>».</a:t>
            </a:r>
          </a:p>
          <a:p>
            <a:pPr>
              <a:buFont typeface="Wingdings" charset="2"/>
              <a:buChar char="§"/>
            </a:pPr>
            <a:endParaRPr lang="fr-FR" sz="1700" dirty="0">
              <a:latin typeface="Times" charset="0"/>
              <a:ea typeface="Times" charset="0"/>
              <a:cs typeface="Times" charset="0"/>
            </a:endParaRPr>
          </a:p>
          <a:p>
            <a:pPr>
              <a:buFont typeface="Wingdings" charset="2"/>
              <a:buChar char="§"/>
            </a:pPr>
            <a:r>
              <a:rPr lang="fr-FR" sz="1700" dirty="0">
                <a:latin typeface="Times" charset="0"/>
                <a:ea typeface="Times" charset="0"/>
                <a:cs typeface="Times" charset="0"/>
              </a:rPr>
              <a:t>Z</a:t>
            </a:r>
            <a:r>
              <a:rPr lang="fr-FR" sz="1700" b="1" dirty="0">
                <a:latin typeface="Times" charset="0"/>
                <a:ea typeface="Times" charset="0"/>
                <a:cs typeface="Times" charset="0"/>
              </a:rPr>
              <a:t>ones d’ombre </a:t>
            </a:r>
            <a:r>
              <a:rPr lang="fr-FR" sz="1700" dirty="0">
                <a:latin typeface="Times" charset="0"/>
                <a:ea typeface="Times" charset="0"/>
                <a:cs typeface="Times" charset="0"/>
              </a:rPr>
              <a:t>(le travail non déclaré et le manque de transparence dans les registres des étrangers).</a:t>
            </a:r>
          </a:p>
        </p:txBody>
      </p:sp>
    </p:spTree>
    <p:extLst>
      <p:ext uri="{BB962C8B-B14F-4D97-AF65-F5344CB8AC3E}">
        <p14:creationId xmlns:p14="http://schemas.microsoft.com/office/powerpoint/2010/main" val="395552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par>
                                <p:cTn id="18" presetID="37"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par>
                                <p:cTn id="24" presetID="37"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par>
                                <p:cTn id="30" presetID="37"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9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chemeClr val="accent6"/>
                </a:solidFill>
                <a:latin typeface="Times" charset="0"/>
                <a:ea typeface="Times" charset="0"/>
                <a:cs typeface="Times" charset="0"/>
              </a:rPr>
              <a:t>Interactions avec la société belge</a:t>
            </a:r>
          </a:p>
        </p:txBody>
      </p:sp>
      <p:cxnSp>
        <p:nvCxnSpPr>
          <p:cNvPr id="5" name="Connecteur droit avec flèche 4"/>
          <p:cNvCxnSpPr/>
          <p:nvPr/>
        </p:nvCxnSpPr>
        <p:spPr>
          <a:xfrm flipH="1">
            <a:off x="3218688" y="1560576"/>
            <a:ext cx="2926080" cy="2084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flipH="1">
            <a:off x="6144768" y="1560576"/>
            <a:ext cx="27432" cy="2328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1633728" y="3889248"/>
            <a:ext cx="2523744" cy="369332"/>
          </a:xfrm>
          <a:prstGeom prst="rect">
            <a:avLst/>
          </a:prstGeom>
          <a:noFill/>
        </p:spPr>
        <p:txBody>
          <a:bodyPr wrap="square" rtlCol="0">
            <a:spAutoFit/>
          </a:bodyPr>
          <a:lstStyle/>
          <a:p>
            <a:r>
              <a:rPr lang="fr-FR" dirty="0">
                <a:latin typeface="Times" charset="0"/>
                <a:ea typeface="Times" charset="0"/>
                <a:cs typeface="Times" charset="0"/>
              </a:rPr>
              <a:t>Le travail</a:t>
            </a:r>
          </a:p>
        </p:txBody>
      </p:sp>
      <p:sp>
        <p:nvSpPr>
          <p:cNvPr id="16" name="ZoneTexte 15"/>
          <p:cNvSpPr txBox="1"/>
          <p:nvPr/>
        </p:nvSpPr>
        <p:spPr>
          <a:xfrm>
            <a:off x="5181600" y="3889248"/>
            <a:ext cx="2267712" cy="646331"/>
          </a:xfrm>
          <a:prstGeom prst="rect">
            <a:avLst/>
          </a:prstGeom>
          <a:noFill/>
        </p:spPr>
        <p:txBody>
          <a:bodyPr wrap="square" rtlCol="0">
            <a:spAutoFit/>
          </a:bodyPr>
          <a:lstStyle/>
          <a:p>
            <a:pPr algn="ctr"/>
            <a:r>
              <a:rPr lang="fr-FR" dirty="0">
                <a:latin typeface="Times" charset="0"/>
                <a:ea typeface="Times" charset="0"/>
                <a:cs typeface="Times" charset="0"/>
              </a:rPr>
              <a:t>La consultation des nourrissons </a:t>
            </a:r>
          </a:p>
        </p:txBody>
      </p:sp>
    </p:spTree>
    <p:extLst>
      <p:ext uri="{BB962C8B-B14F-4D97-AF65-F5344CB8AC3E}">
        <p14:creationId xmlns:p14="http://schemas.microsoft.com/office/powerpoint/2010/main" val="243214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500" fill="hold"/>
                                        <p:tgtEl>
                                          <p:spTgt spid="14"/>
                                        </p:tgtEl>
                                        <p:attrNameLst>
                                          <p:attrName>ppt_x</p:attrName>
                                        </p:attrNameLst>
                                      </p:cBhvr>
                                      <p:tavLst>
                                        <p:tav tm="0">
                                          <p:val>
                                            <p:strVal val="#ppt_x"/>
                                          </p:val>
                                        </p:tav>
                                        <p:tav tm="100000">
                                          <p:val>
                                            <p:strVal val="#ppt_x"/>
                                          </p:val>
                                        </p:tav>
                                      </p:tavLst>
                                    </p:anim>
                                    <p:anim calcmode="lin" valueType="num">
                                      <p:cBhvr additive="base">
                                        <p:cTn id="2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5"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strVal val="#ppt_w*0.70"/>
                                          </p:val>
                                        </p:tav>
                                        <p:tav tm="100000">
                                          <p:val>
                                            <p:strVal val="#ppt_w"/>
                                          </p:val>
                                        </p:tav>
                                      </p:tavLst>
                                    </p:anim>
                                    <p:anim calcmode="lin" valueType="num">
                                      <p:cBhvr>
                                        <p:cTn id="28" dur="1000" fill="hold"/>
                                        <p:tgtEl>
                                          <p:spTgt spid="7"/>
                                        </p:tgtEl>
                                        <p:attrNameLst>
                                          <p:attrName>ppt_h</p:attrName>
                                        </p:attrNameLst>
                                      </p:cBhvr>
                                      <p:tavLst>
                                        <p:tav tm="0">
                                          <p:val>
                                            <p:strVal val="#ppt_h"/>
                                          </p:val>
                                        </p:tav>
                                        <p:tav tm="100000">
                                          <p:val>
                                            <p:strVal val="#ppt_h"/>
                                          </p:val>
                                        </p:tav>
                                      </p:tavLst>
                                    </p:anim>
                                    <p:animEffect transition="in" filter="fade">
                                      <p:cBhvr>
                                        <p:cTn id="29" dur="10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dissolve">
                                      <p:cBhvr>
                                        <p:cTn id="3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a:spLocks noGrp="1"/>
          </p:cNvSpPr>
          <p:nvPr>
            <p:ph type="title"/>
          </p:nvPr>
        </p:nvSpPr>
        <p:spPr>
          <a:xfrm>
            <a:off x="1360967" y="116366"/>
            <a:ext cx="9601200" cy="947928"/>
          </a:xfrm>
        </p:spPr>
        <p:txBody>
          <a:bodyPr>
            <a:normAutofit/>
          </a:bodyPr>
          <a:lstStyle/>
          <a:p>
            <a:pPr algn="ctr"/>
            <a:r>
              <a:rPr lang="fr-FR" sz="4000" dirty="0">
                <a:solidFill>
                  <a:schemeClr val="accent6"/>
                </a:solidFill>
                <a:latin typeface="Times" charset="0"/>
                <a:ea typeface="Times" charset="0"/>
                <a:cs typeface="Times" charset="0"/>
              </a:rPr>
              <a:t>Les consultations des nourrissons</a:t>
            </a:r>
          </a:p>
        </p:txBody>
      </p:sp>
      <p:sp>
        <p:nvSpPr>
          <p:cNvPr id="4" name="Rectangle 2"/>
          <p:cNvSpPr>
            <a:spLocks noChangeArrowheads="1"/>
          </p:cNvSpPr>
          <p:nvPr/>
        </p:nvSpPr>
        <p:spPr bwMode="auto">
          <a:xfrm>
            <a:off x="606055" y="374266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5" name="Rectangle 4"/>
          <p:cNvSpPr>
            <a:spLocks noChangeArrowheads="1"/>
          </p:cNvSpPr>
          <p:nvPr/>
        </p:nvSpPr>
        <p:spPr bwMode="auto">
          <a:xfrm flipV="1">
            <a:off x="4557249" y="3936354"/>
            <a:ext cx="15160889" cy="52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424989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solidFill>
                  <a:schemeClr val="accent6"/>
                </a:solidFill>
                <a:latin typeface="Times" charset="0"/>
                <a:ea typeface="Times" charset="0"/>
                <a:cs typeface="Times" charset="0"/>
              </a:rPr>
              <a:t>Interactions avec la société belge</a:t>
            </a:r>
          </a:p>
        </p:txBody>
      </p:sp>
      <p:cxnSp>
        <p:nvCxnSpPr>
          <p:cNvPr id="5" name="Connecteur droit avec flèche 4"/>
          <p:cNvCxnSpPr/>
          <p:nvPr/>
        </p:nvCxnSpPr>
        <p:spPr>
          <a:xfrm flipH="1">
            <a:off x="3218688" y="1560576"/>
            <a:ext cx="2926080" cy="2084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flipH="1">
            <a:off x="6144768" y="1560576"/>
            <a:ext cx="27432" cy="2328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Connecteur droit avec flèche 8"/>
          <p:cNvCxnSpPr/>
          <p:nvPr/>
        </p:nvCxnSpPr>
        <p:spPr>
          <a:xfrm>
            <a:off x="6144768" y="1560576"/>
            <a:ext cx="3547872" cy="2084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1633728" y="3889248"/>
            <a:ext cx="2523744" cy="369332"/>
          </a:xfrm>
          <a:prstGeom prst="rect">
            <a:avLst/>
          </a:prstGeom>
          <a:noFill/>
        </p:spPr>
        <p:txBody>
          <a:bodyPr wrap="square" rtlCol="0">
            <a:spAutoFit/>
          </a:bodyPr>
          <a:lstStyle/>
          <a:p>
            <a:r>
              <a:rPr lang="fr-FR" dirty="0">
                <a:latin typeface="Times" charset="0"/>
                <a:ea typeface="Times" charset="0"/>
                <a:cs typeface="Times" charset="0"/>
              </a:rPr>
              <a:t>Le travail</a:t>
            </a:r>
          </a:p>
        </p:txBody>
      </p:sp>
      <p:sp>
        <p:nvSpPr>
          <p:cNvPr id="15" name="ZoneTexte 14"/>
          <p:cNvSpPr txBox="1"/>
          <p:nvPr/>
        </p:nvSpPr>
        <p:spPr>
          <a:xfrm>
            <a:off x="8680704" y="3889248"/>
            <a:ext cx="2023872" cy="369332"/>
          </a:xfrm>
          <a:prstGeom prst="rect">
            <a:avLst/>
          </a:prstGeom>
          <a:noFill/>
        </p:spPr>
        <p:txBody>
          <a:bodyPr wrap="square" rtlCol="0">
            <a:spAutoFit/>
          </a:bodyPr>
          <a:lstStyle/>
          <a:p>
            <a:pPr algn="ctr"/>
            <a:r>
              <a:rPr lang="fr-FR" dirty="0">
                <a:latin typeface="Times" charset="0"/>
                <a:ea typeface="Times" charset="0"/>
                <a:cs typeface="Times" charset="0"/>
              </a:rPr>
              <a:t>La sortie de l’école </a:t>
            </a:r>
          </a:p>
        </p:txBody>
      </p:sp>
      <p:sp>
        <p:nvSpPr>
          <p:cNvPr id="16" name="ZoneTexte 15"/>
          <p:cNvSpPr txBox="1"/>
          <p:nvPr/>
        </p:nvSpPr>
        <p:spPr>
          <a:xfrm>
            <a:off x="5181600" y="3889248"/>
            <a:ext cx="2267712" cy="646331"/>
          </a:xfrm>
          <a:prstGeom prst="rect">
            <a:avLst/>
          </a:prstGeom>
          <a:noFill/>
        </p:spPr>
        <p:txBody>
          <a:bodyPr wrap="square" rtlCol="0">
            <a:spAutoFit/>
          </a:bodyPr>
          <a:lstStyle/>
          <a:p>
            <a:pPr algn="ctr"/>
            <a:r>
              <a:rPr lang="fr-FR" dirty="0">
                <a:latin typeface="Times" charset="0"/>
                <a:ea typeface="Times" charset="0"/>
                <a:cs typeface="Times" charset="0"/>
              </a:rPr>
              <a:t>La consultation des nourrissons </a:t>
            </a:r>
          </a:p>
        </p:txBody>
      </p:sp>
    </p:spTree>
    <p:extLst>
      <p:ext uri="{BB962C8B-B14F-4D97-AF65-F5344CB8AC3E}">
        <p14:creationId xmlns:p14="http://schemas.microsoft.com/office/powerpoint/2010/main" val="51720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0.70"/>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dissolv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55" presetClass="entr" presetSubtype="0"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p:cTn id="26" dur="1000" fill="hold"/>
                                        <p:tgtEl>
                                          <p:spTgt spid="7"/>
                                        </p:tgtEl>
                                        <p:attrNameLst>
                                          <p:attrName>ppt_w</p:attrName>
                                        </p:attrNameLst>
                                      </p:cBhvr>
                                      <p:tavLst>
                                        <p:tav tm="0">
                                          <p:val>
                                            <p:strVal val="#ppt_w*0.70"/>
                                          </p:val>
                                        </p:tav>
                                        <p:tav tm="100000">
                                          <p:val>
                                            <p:strVal val="#ppt_w"/>
                                          </p:val>
                                        </p:tav>
                                      </p:tavLst>
                                    </p:anim>
                                    <p:anim calcmode="lin" valueType="num">
                                      <p:cBhvr>
                                        <p:cTn id="27" dur="1000" fill="hold"/>
                                        <p:tgtEl>
                                          <p:spTgt spid="7"/>
                                        </p:tgtEl>
                                        <p:attrNameLst>
                                          <p:attrName>ppt_h</p:attrName>
                                        </p:attrNameLst>
                                      </p:cBhvr>
                                      <p:tavLst>
                                        <p:tav tm="0">
                                          <p:val>
                                            <p:strVal val="#ppt_h"/>
                                          </p:val>
                                        </p:tav>
                                        <p:tav tm="100000">
                                          <p:val>
                                            <p:strVal val="#ppt_h"/>
                                          </p:val>
                                        </p:tav>
                                      </p:tavLst>
                                    </p:anim>
                                    <p:animEffect transition="in" filter="fade">
                                      <p:cBhvr>
                                        <p:cTn id="28" dur="10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1000" fill="hold"/>
                                        <p:tgtEl>
                                          <p:spTgt spid="16"/>
                                        </p:tgtEl>
                                        <p:attrNameLst>
                                          <p:attrName>ppt_w</p:attrName>
                                        </p:attrNameLst>
                                      </p:cBhvr>
                                      <p:tavLst>
                                        <p:tav tm="0">
                                          <p:val>
                                            <p:strVal val="#ppt_w*0.70"/>
                                          </p:val>
                                        </p:tav>
                                        <p:tav tm="100000">
                                          <p:val>
                                            <p:strVal val="#ppt_w"/>
                                          </p:val>
                                        </p:tav>
                                      </p:tavLst>
                                    </p:anim>
                                    <p:anim calcmode="lin" valueType="num">
                                      <p:cBhvr>
                                        <p:cTn id="34" dur="1000" fill="hold"/>
                                        <p:tgtEl>
                                          <p:spTgt spid="16"/>
                                        </p:tgtEl>
                                        <p:attrNameLst>
                                          <p:attrName>ppt_h</p:attrName>
                                        </p:attrNameLst>
                                      </p:cBhvr>
                                      <p:tavLst>
                                        <p:tav tm="0">
                                          <p:val>
                                            <p:strVal val="#ppt_h"/>
                                          </p:val>
                                        </p:tav>
                                        <p:tav tm="100000">
                                          <p:val>
                                            <p:strVal val="#ppt_h"/>
                                          </p:val>
                                        </p:tav>
                                      </p:tavLst>
                                    </p:anim>
                                    <p:animEffect transition="in" filter="fade">
                                      <p:cBhvr>
                                        <p:cTn id="35" dur="1000"/>
                                        <p:tgtEl>
                                          <p:spTgt spid="16"/>
                                        </p:tgtEl>
                                      </p:cBhvr>
                                    </p:animEffect>
                                  </p:childTnLst>
                                </p:cTn>
                              </p:par>
                            </p:childTnLst>
                          </p:cTn>
                        </p:par>
                      </p:childTnLst>
                    </p:cTn>
                  </p:par>
                  <p:par>
                    <p:cTn id="36" fill="hold">
                      <p:stCondLst>
                        <p:cond delay="indefinite"/>
                      </p:stCondLst>
                      <p:childTnLst>
                        <p:par>
                          <p:cTn id="37" fill="hold">
                            <p:stCondLst>
                              <p:cond delay="0"/>
                            </p:stCondLst>
                            <p:childTnLst>
                              <p:par>
                                <p:cTn id="38" presetID="55"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 calcmode="lin" valueType="num">
                                      <p:cBhvr>
                                        <p:cTn id="40" dur="1000" fill="hold"/>
                                        <p:tgtEl>
                                          <p:spTgt spid="9"/>
                                        </p:tgtEl>
                                        <p:attrNameLst>
                                          <p:attrName>ppt_w</p:attrName>
                                        </p:attrNameLst>
                                      </p:cBhvr>
                                      <p:tavLst>
                                        <p:tav tm="0">
                                          <p:val>
                                            <p:strVal val="#ppt_w*0.70"/>
                                          </p:val>
                                        </p:tav>
                                        <p:tav tm="100000">
                                          <p:val>
                                            <p:strVal val="#ppt_w"/>
                                          </p:val>
                                        </p:tav>
                                      </p:tavLst>
                                    </p:anim>
                                    <p:anim calcmode="lin" valueType="num">
                                      <p:cBhvr>
                                        <p:cTn id="41" dur="1000" fill="hold"/>
                                        <p:tgtEl>
                                          <p:spTgt spid="9"/>
                                        </p:tgtEl>
                                        <p:attrNameLst>
                                          <p:attrName>ppt_h</p:attrName>
                                        </p:attrNameLst>
                                      </p:cBhvr>
                                      <p:tavLst>
                                        <p:tav tm="0">
                                          <p:val>
                                            <p:strVal val="#ppt_h"/>
                                          </p:val>
                                        </p:tav>
                                        <p:tav tm="100000">
                                          <p:val>
                                            <p:strVal val="#ppt_h"/>
                                          </p:val>
                                        </p:tav>
                                      </p:tavLst>
                                    </p:anim>
                                    <p:animEffect transition="in" filter="fade">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55"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p:cTn id="47" dur="1000" fill="hold"/>
                                        <p:tgtEl>
                                          <p:spTgt spid="15"/>
                                        </p:tgtEl>
                                        <p:attrNameLst>
                                          <p:attrName>ppt_w</p:attrName>
                                        </p:attrNameLst>
                                      </p:cBhvr>
                                      <p:tavLst>
                                        <p:tav tm="0">
                                          <p:val>
                                            <p:strVal val="#ppt_w*0.70"/>
                                          </p:val>
                                        </p:tav>
                                        <p:tav tm="100000">
                                          <p:val>
                                            <p:strVal val="#ppt_w"/>
                                          </p:val>
                                        </p:tav>
                                      </p:tavLst>
                                    </p:anim>
                                    <p:anim calcmode="lin" valueType="num">
                                      <p:cBhvr>
                                        <p:cTn id="48" dur="1000" fill="hold"/>
                                        <p:tgtEl>
                                          <p:spTgt spid="15"/>
                                        </p:tgtEl>
                                        <p:attrNameLst>
                                          <p:attrName>ppt_h</p:attrName>
                                        </p:attrNameLst>
                                      </p:cBhvr>
                                      <p:tavLst>
                                        <p:tav tm="0">
                                          <p:val>
                                            <p:strVal val="#ppt_h"/>
                                          </p:val>
                                        </p:tav>
                                        <p:tav tm="100000">
                                          <p:val>
                                            <p:strVal val="#ppt_h"/>
                                          </p:val>
                                        </p:tav>
                                      </p:tavLst>
                                    </p:anim>
                                    <p:animEffect transition="in" filter="fade">
                                      <p:cBhvr>
                                        <p:cTn id="49"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P spid="15" grpId="0"/>
      <p:bldP spid="1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3168" y="247650"/>
            <a:ext cx="11140440" cy="1485900"/>
          </a:xfrm>
        </p:spPr>
        <p:txBody>
          <a:bodyPr>
            <a:normAutofit/>
          </a:bodyPr>
          <a:lstStyle/>
          <a:p>
            <a:pPr algn="ctr"/>
            <a:r>
              <a:rPr lang="fr-FR" sz="4000" dirty="0">
                <a:solidFill>
                  <a:schemeClr val="accent6"/>
                </a:solidFill>
                <a:latin typeface="Times" charset="0"/>
                <a:ea typeface="Times" charset="0"/>
                <a:cs typeface="Times" charset="0"/>
              </a:rPr>
              <a:t>Les rapports de genre</a:t>
            </a:r>
          </a:p>
        </p:txBody>
      </p:sp>
      <p:sp>
        <p:nvSpPr>
          <p:cNvPr id="3" name="Espace réservé du contenu 2"/>
          <p:cNvSpPr>
            <a:spLocks noGrp="1"/>
          </p:cNvSpPr>
          <p:nvPr>
            <p:ph idx="1"/>
          </p:nvPr>
        </p:nvSpPr>
        <p:spPr>
          <a:xfrm>
            <a:off x="767787" y="1851660"/>
            <a:ext cx="5334000" cy="3581400"/>
          </a:xfrm>
        </p:spPr>
        <p:txBody>
          <a:bodyPr/>
          <a:lstStyle/>
          <a:p>
            <a:r>
              <a:rPr lang="fr-FR" b="1" dirty="0">
                <a:latin typeface="Times" charset="0"/>
                <a:ea typeface="Times" charset="0"/>
                <a:cs typeface="Times" charset="0"/>
              </a:rPr>
              <a:t>Dépendance</a:t>
            </a:r>
            <a:r>
              <a:rPr lang="fr-FR" dirty="0">
                <a:latin typeface="Times" charset="0"/>
                <a:ea typeface="Times" charset="0"/>
                <a:cs typeface="Times" charset="0"/>
              </a:rPr>
              <a:t> au mari.</a:t>
            </a:r>
          </a:p>
          <a:p>
            <a:r>
              <a:rPr lang="fr-FR" dirty="0">
                <a:latin typeface="Times" charset="0"/>
                <a:ea typeface="Times" charset="0"/>
                <a:cs typeface="Times" charset="0"/>
              </a:rPr>
              <a:t>Développement progressif d’une </a:t>
            </a:r>
            <a:r>
              <a:rPr lang="fr-FR" b="1" i="1" dirty="0" err="1">
                <a:latin typeface="Times" charset="0"/>
                <a:ea typeface="Times" charset="0"/>
                <a:cs typeface="Times" charset="0"/>
              </a:rPr>
              <a:t>agency</a:t>
            </a:r>
            <a:r>
              <a:rPr lang="fr-FR" b="1" dirty="0">
                <a:latin typeface="Times" charset="0"/>
                <a:ea typeface="Times" charset="0"/>
                <a:cs typeface="Times" charset="0"/>
              </a:rPr>
              <a:t>.</a:t>
            </a:r>
          </a:p>
          <a:p>
            <a:endParaRPr lang="fr-FR" dirty="0">
              <a:latin typeface="Times" charset="0"/>
              <a:ea typeface="Times" charset="0"/>
              <a:cs typeface="Times" charset="0"/>
            </a:endParaRPr>
          </a:p>
        </p:txBody>
      </p:sp>
      <p:sp>
        <p:nvSpPr>
          <p:cNvPr id="4" name="Rectangle 2"/>
          <p:cNvSpPr>
            <a:spLocks noChangeArrowheads="1"/>
          </p:cNvSpPr>
          <p:nvPr/>
        </p:nvSpPr>
        <p:spPr bwMode="auto">
          <a:xfrm>
            <a:off x="-148855" y="990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1784336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90600" y="320040"/>
            <a:ext cx="11201400" cy="1485900"/>
          </a:xfrm>
        </p:spPr>
        <p:txBody>
          <a:bodyPr>
            <a:normAutofit/>
          </a:bodyPr>
          <a:lstStyle/>
          <a:p>
            <a:pPr algn="ctr"/>
            <a:r>
              <a:rPr lang="fr-FR" sz="3200" dirty="0">
                <a:solidFill>
                  <a:schemeClr val="accent6"/>
                </a:solidFill>
                <a:latin typeface="Times" charset="0"/>
                <a:ea typeface="Times" charset="0"/>
                <a:cs typeface="Times" charset="0"/>
              </a:rPr>
              <a:t>Le rapport des immigrées avec leur pays d’accueil</a:t>
            </a:r>
          </a:p>
        </p:txBody>
      </p:sp>
      <p:sp>
        <p:nvSpPr>
          <p:cNvPr id="3" name="Espace réservé du contenu 2"/>
          <p:cNvSpPr>
            <a:spLocks noGrp="1"/>
          </p:cNvSpPr>
          <p:nvPr>
            <p:ph idx="1"/>
          </p:nvPr>
        </p:nvSpPr>
        <p:spPr>
          <a:xfrm>
            <a:off x="701039" y="2286000"/>
            <a:ext cx="6729139" cy="3581400"/>
          </a:xfrm>
        </p:spPr>
        <p:txBody>
          <a:bodyPr>
            <a:noAutofit/>
          </a:bodyPr>
          <a:lstStyle/>
          <a:p>
            <a:pPr>
              <a:buFont typeface="Wingdings" charset="2"/>
              <a:buChar char="§"/>
            </a:pPr>
            <a:r>
              <a:rPr lang="fr-FR" sz="2400" dirty="0">
                <a:latin typeface="Times" charset="0"/>
                <a:ea typeface="Times" charset="0"/>
                <a:cs typeface="Times" charset="0"/>
              </a:rPr>
              <a:t>Malgré un racisme relatif et une ségrégation dans le travail </a:t>
            </a:r>
            <a:r>
              <a:rPr lang="fr-FR" sz="2400" dirty="0">
                <a:latin typeface="Times" charset="0"/>
                <a:ea typeface="Times" charset="0"/>
                <a:cs typeface="Times" charset="0"/>
                <a:sym typeface="Wingdings"/>
              </a:rPr>
              <a:t></a:t>
            </a:r>
            <a:r>
              <a:rPr lang="fr-FR" sz="2400" dirty="0">
                <a:latin typeface="Times" charset="0"/>
                <a:ea typeface="Times" charset="0"/>
                <a:cs typeface="Times" charset="0"/>
              </a:rPr>
              <a:t> </a:t>
            </a:r>
            <a:r>
              <a:rPr lang="fr-FR" sz="2400" b="1" dirty="0">
                <a:latin typeface="Times" charset="0"/>
                <a:ea typeface="Times" charset="0"/>
                <a:cs typeface="Times" charset="0"/>
              </a:rPr>
              <a:t>cohabitation harmonieuse.</a:t>
            </a:r>
          </a:p>
          <a:p>
            <a:pPr>
              <a:buFont typeface="Wingdings" charset="2"/>
              <a:buChar char="§"/>
            </a:pPr>
            <a:endParaRPr lang="fr-FR" sz="2400" b="1" dirty="0">
              <a:latin typeface="Times" charset="0"/>
              <a:ea typeface="Times" charset="0"/>
              <a:cs typeface="Times" charset="0"/>
            </a:endParaRPr>
          </a:p>
          <a:p>
            <a:pPr>
              <a:buFont typeface="Wingdings" charset="2"/>
              <a:buChar char="§"/>
            </a:pPr>
            <a:r>
              <a:rPr lang="fr-FR" sz="2400" dirty="0">
                <a:latin typeface="Times" charset="0"/>
                <a:ea typeface="Times" charset="0"/>
                <a:cs typeface="Times" charset="0"/>
              </a:rPr>
              <a:t>Contact avec les immigrées issues de </a:t>
            </a:r>
            <a:r>
              <a:rPr lang="fr-FR" sz="2400" b="1" dirty="0">
                <a:latin typeface="Times" charset="0"/>
                <a:ea typeface="Times" charset="0"/>
                <a:cs typeface="Times" charset="0"/>
              </a:rPr>
              <a:t>diverses origines.</a:t>
            </a:r>
          </a:p>
          <a:p>
            <a:pPr>
              <a:buFont typeface="Wingdings" charset="2"/>
              <a:buChar char="§"/>
            </a:pPr>
            <a:endParaRPr lang="fr-FR" sz="2400" dirty="0">
              <a:latin typeface="Times" charset="0"/>
              <a:ea typeface="Times" charset="0"/>
              <a:cs typeface="Times" charset="0"/>
            </a:endParaRPr>
          </a:p>
          <a:p>
            <a:pPr>
              <a:buFont typeface="Wingdings" charset="2"/>
              <a:buChar char="§"/>
            </a:pPr>
            <a:r>
              <a:rPr lang="fr-FR" sz="2400" dirty="0">
                <a:latin typeface="Times" charset="0"/>
                <a:ea typeface="Times" charset="0"/>
                <a:cs typeface="Times" charset="0"/>
              </a:rPr>
              <a:t>Une grande différence culturelle + volonté de préserver leur identité </a:t>
            </a:r>
            <a:r>
              <a:rPr lang="fr-FR" sz="2400" dirty="0">
                <a:latin typeface="Times" charset="0"/>
                <a:ea typeface="Times" charset="0"/>
                <a:cs typeface="Times" charset="0"/>
                <a:sym typeface="Wingdings"/>
              </a:rPr>
              <a:t> </a:t>
            </a:r>
            <a:r>
              <a:rPr lang="fr-FR" sz="2400" b="1" dirty="0">
                <a:latin typeface="Times" charset="0"/>
                <a:ea typeface="Times" charset="0"/>
                <a:cs typeface="Times" charset="0"/>
              </a:rPr>
              <a:t>contact privilégié avec leurs compatriotes.</a:t>
            </a:r>
          </a:p>
        </p:txBody>
      </p:sp>
    </p:spTree>
    <p:extLst>
      <p:ext uri="{BB962C8B-B14F-4D97-AF65-F5344CB8AC3E}">
        <p14:creationId xmlns:p14="http://schemas.microsoft.com/office/powerpoint/2010/main" val="1005170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Scale>
                                      <p:cBhvr>
                                        <p:cTn id="14"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3">
                                            <p:txEl>
                                              <p:pRg st="0" end="0"/>
                                            </p:txEl>
                                          </p:spTgt>
                                        </p:tgtEl>
                                        <p:attrNameLst>
                                          <p:attrName>ppt_x</p:attrName>
                                          <p:attrName>ppt_y</p:attrName>
                                        </p:attrNameLst>
                                      </p:cBhvr>
                                    </p:animMotion>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a:xfrm>
            <a:off x="1658754" y="176865"/>
            <a:ext cx="9939688" cy="1026294"/>
          </a:xfrm>
        </p:spPr>
        <p:txBody>
          <a:bodyPr>
            <a:normAutofit/>
          </a:bodyPr>
          <a:lstStyle/>
          <a:p>
            <a:pPr algn="ctr"/>
            <a:r>
              <a:rPr lang="fr-FR" dirty="0">
                <a:solidFill>
                  <a:schemeClr val="accent6"/>
                </a:solidFill>
                <a:latin typeface="Times" charset="0"/>
                <a:ea typeface="Times" charset="0"/>
                <a:cs typeface="Times" charset="0"/>
              </a:rPr>
              <a:t>1974: fin de l’immigration officielle </a:t>
            </a:r>
          </a:p>
        </p:txBody>
      </p:sp>
      <p:sp>
        <p:nvSpPr>
          <p:cNvPr id="3" name="Espace réservé du contenu 2"/>
          <p:cNvSpPr>
            <a:spLocks noGrp="1"/>
          </p:cNvSpPr>
          <p:nvPr>
            <p:ph idx="1"/>
          </p:nvPr>
        </p:nvSpPr>
        <p:spPr>
          <a:xfrm>
            <a:off x="1040312" y="3648616"/>
            <a:ext cx="9601200" cy="626302"/>
          </a:xfrm>
        </p:spPr>
        <p:txBody>
          <a:bodyPr>
            <a:normAutofit fontScale="25000" lnSpcReduction="20000"/>
          </a:bodyPr>
          <a:lstStyle/>
          <a:p>
            <a:endParaRPr lang="fr-FR" altLang="fr-FR" dirty="0">
              <a:latin typeface="Times" charset="0"/>
              <a:ea typeface="Times" charset="0"/>
              <a:cs typeface="Times" charset="0"/>
            </a:endParaRPr>
          </a:p>
          <a:p>
            <a:endParaRPr lang="fr-FR" altLang="fr-FR" dirty="0">
              <a:latin typeface="Times" charset="0"/>
              <a:ea typeface="Times" charset="0"/>
              <a:cs typeface="Times" charset="0"/>
            </a:endParaRPr>
          </a:p>
          <a:p>
            <a:r>
              <a:rPr lang="fr-FR" altLang="fr-FR" sz="8000" dirty="0">
                <a:latin typeface="Times" charset="0"/>
                <a:ea typeface="Times" charset="0"/>
                <a:cs typeface="Times" charset="0"/>
              </a:rPr>
              <a:t>Chômage.</a:t>
            </a:r>
          </a:p>
          <a:p>
            <a:endParaRPr lang="fr-FR" altLang="fr-FR" sz="8000" dirty="0">
              <a:latin typeface="Times" charset="0"/>
              <a:ea typeface="Times" charset="0"/>
              <a:cs typeface="Times" charset="0"/>
            </a:endParaRPr>
          </a:p>
          <a:p>
            <a:r>
              <a:rPr lang="fr-FR" altLang="fr-FR" sz="8000" dirty="0">
                <a:latin typeface="Times" charset="0"/>
                <a:ea typeface="Times" charset="0"/>
                <a:cs typeface="Times" charset="0"/>
              </a:rPr>
              <a:t>« Mythe du retour ».</a:t>
            </a:r>
          </a:p>
          <a:p>
            <a:endParaRPr lang="fr-FR" altLang="fr-FR" sz="8000" dirty="0">
              <a:latin typeface="Times" charset="0"/>
              <a:ea typeface="Times" charset="0"/>
              <a:cs typeface="Times" charset="0"/>
            </a:endParaRPr>
          </a:p>
          <a:p>
            <a:r>
              <a:rPr lang="fr-FR" altLang="fr-FR" sz="8000" dirty="0">
                <a:latin typeface="Times" charset="0"/>
                <a:ea typeface="Times" charset="0"/>
                <a:cs typeface="Times" charset="0"/>
              </a:rPr>
              <a:t>Tensions /rejet.</a:t>
            </a:r>
          </a:p>
        </p:txBody>
      </p:sp>
      <p:sp>
        <p:nvSpPr>
          <p:cNvPr id="4" name="Flèche vers le bas 3"/>
          <p:cNvSpPr>
            <a:spLocks noChangeArrowheads="1"/>
          </p:cNvSpPr>
          <p:nvPr/>
        </p:nvSpPr>
        <p:spPr bwMode="auto">
          <a:xfrm>
            <a:off x="6337006" y="1091895"/>
            <a:ext cx="536226" cy="2267993"/>
          </a:xfrm>
          <a:prstGeom prst="downArrow">
            <a:avLst>
              <a:gd name="adj1" fmla="val 50000"/>
              <a:gd name="adj2" fmla="val 49950"/>
            </a:avLst>
          </a:prstGeom>
          <a:ln>
            <a:headEnd/>
            <a:tailEnd/>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pPr algn="ctr"/>
            <a:endParaRPr lang="fr-FR" altLang="fr-FR">
              <a:solidFill>
                <a:srgbClr val="FFFFFF"/>
              </a:solidFill>
            </a:endParaRPr>
          </a:p>
        </p:txBody>
      </p:sp>
    </p:spTree>
    <p:extLst>
      <p:ext uri="{BB962C8B-B14F-4D97-AF65-F5344CB8AC3E}">
        <p14:creationId xmlns:p14="http://schemas.microsoft.com/office/powerpoint/2010/main" val="205235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re 1"/>
          <p:cNvSpPr>
            <a:spLocks noGrp="1"/>
          </p:cNvSpPr>
          <p:nvPr>
            <p:ph type="title"/>
          </p:nvPr>
        </p:nvSpPr>
        <p:spPr>
          <a:xfrm>
            <a:off x="2486598" y="2235006"/>
            <a:ext cx="8229600" cy="2346643"/>
          </a:xfrm>
        </p:spPr>
        <p:txBody>
          <a:bodyPr/>
          <a:lstStyle/>
          <a:p>
            <a:pPr algn="ctr"/>
            <a:r>
              <a:rPr lang="fr-FR" altLang="fr-FR" dirty="0">
                <a:latin typeface="Times" charset="0"/>
                <a:ea typeface="Times" charset="0"/>
                <a:cs typeface="Times" charset="0"/>
              </a:rPr>
              <a:t>Merci pour votre attention</a:t>
            </a:r>
            <a:br>
              <a:rPr lang="fr-FR" altLang="fr-FR" dirty="0">
                <a:latin typeface="Times" charset="0"/>
                <a:ea typeface="Times" charset="0"/>
                <a:cs typeface="Times" charset="0"/>
              </a:rPr>
            </a:br>
            <a:br>
              <a:rPr lang="fr-FR" altLang="fr-FR" dirty="0">
                <a:latin typeface="Times" charset="0"/>
                <a:ea typeface="Times" charset="0"/>
                <a:cs typeface="Times" charset="0"/>
              </a:rPr>
            </a:br>
            <a:endParaRPr lang="fr-FR" altLang="fr-FR" dirty="0">
              <a:latin typeface="Times" charset="0"/>
              <a:ea typeface="Times" charset="0"/>
              <a:cs typeface="Times" charset="0"/>
            </a:endParaRPr>
          </a:p>
        </p:txBody>
      </p:sp>
    </p:spTree>
    <p:extLst>
      <p:ext uri="{BB962C8B-B14F-4D97-AF65-F5344CB8AC3E}">
        <p14:creationId xmlns:p14="http://schemas.microsoft.com/office/powerpoint/2010/main" val="1280961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85887" y="600075"/>
            <a:ext cx="9601200" cy="843714"/>
          </a:xfrm>
        </p:spPr>
        <p:txBody>
          <a:bodyPr>
            <a:normAutofit/>
          </a:bodyPr>
          <a:lstStyle/>
          <a:p>
            <a:pPr algn="ctr"/>
            <a:r>
              <a:rPr lang="fr-FR" dirty="0">
                <a:solidFill>
                  <a:schemeClr val="accent6"/>
                </a:solidFill>
                <a:latin typeface="Times" charset="0"/>
                <a:ea typeface="Times" charset="0"/>
                <a:cs typeface="Times" charset="0"/>
              </a:rPr>
              <a:t>I. La question des sources </a:t>
            </a:r>
          </a:p>
        </p:txBody>
      </p:sp>
      <p:sp>
        <p:nvSpPr>
          <p:cNvPr id="3" name="Espace réservé du contenu 2"/>
          <p:cNvSpPr>
            <a:spLocks noGrp="1"/>
          </p:cNvSpPr>
          <p:nvPr>
            <p:ph idx="1"/>
          </p:nvPr>
        </p:nvSpPr>
        <p:spPr>
          <a:xfrm>
            <a:off x="1010653" y="1576137"/>
            <a:ext cx="10806613" cy="4800600"/>
          </a:xfrm>
        </p:spPr>
        <p:txBody>
          <a:bodyPr>
            <a:normAutofit fontScale="92500" lnSpcReduction="10000"/>
          </a:bodyPr>
          <a:lstStyle/>
          <a:p>
            <a:pPr marL="457200" indent="-457200">
              <a:buFont typeface="+mj-lt"/>
              <a:buAutoNum type="arabicPeriod"/>
            </a:pPr>
            <a:r>
              <a:rPr lang="fr-FR" dirty="0">
                <a:latin typeface="Times" charset="0"/>
                <a:ea typeface="Times" charset="0"/>
                <a:cs typeface="Times" charset="0"/>
              </a:rPr>
              <a:t>Les archives </a:t>
            </a:r>
            <a:r>
              <a:rPr lang="fr-FR" b="1" dirty="0">
                <a:latin typeface="Times" charset="0"/>
                <a:ea typeface="Times" charset="0"/>
                <a:cs typeface="Times" charset="0"/>
              </a:rPr>
              <a:t>communales</a:t>
            </a:r>
            <a:r>
              <a:rPr lang="fr-FR" dirty="0">
                <a:latin typeface="Times" charset="0"/>
                <a:ea typeface="Times" charset="0"/>
                <a:cs typeface="Times" charset="0"/>
              </a:rPr>
              <a:t>: registres des étrangers.</a:t>
            </a:r>
          </a:p>
          <a:p>
            <a:pPr marL="457200" indent="-457200">
              <a:buFont typeface="+mj-lt"/>
              <a:buAutoNum type="arabicPeriod"/>
            </a:pPr>
            <a:endParaRPr lang="fr-FR" dirty="0">
              <a:latin typeface="Times" charset="0"/>
              <a:ea typeface="Times" charset="0"/>
              <a:cs typeface="Times" charset="0"/>
            </a:endParaRPr>
          </a:p>
          <a:p>
            <a:pPr marL="457200" indent="-457200">
              <a:buFont typeface="+mj-lt"/>
              <a:buAutoNum type="arabicPeriod"/>
            </a:pPr>
            <a:r>
              <a:rPr lang="fr-FR" dirty="0">
                <a:latin typeface="Times" charset="0"/>
                <a:ea typeface="Times" charset="0"/>
                <a:cs typeface="Times" charset="0"/>
              </a:rPr>
              <a:t>L’histoire orale </a:t>
            </a:r>
            <a:r>
              <a:rPr lang="fr-FR" b="1" dirty="0">
                <a:latin typeface="Times" charset="0"/>
                <a:ea typeface="Times" charset="0"/>
                <a:cs typeface="Times" charset="0"/>
              </a:rPr>
              <a:t>: entretiens </a:t>
            </a:r>
            <a:r>
              <a:rPr lang="fr-FR" dirty="0">
                <a:latin typeface="Times" charset="0"/>
                <a:ea typeface="Times" charset="0"/>
                <a:cs typeface="Times" charset="0"/>
              </a:rPr>
              <a:t>directifs.</a:t>
            </a:r>
          </a:p>
          <a:p>
            <a:pPr marL="457200" indent="-457200">
              <a:buFont typeface="+mj-lt"/>
              <a:buAutoNum type="arabicPeriod"/>
            </a:pPr>
            <a:endParaRPr lang="fr-FR" dirty="0">
              <a:latin typeface="Times" charset="0"/>
              <a:ea typeface="Times" charset="0"/>
              <a:cs typeface="Times" charset="0"/>
            </a:endParaRPr>
          </a:p>
          <a:p>
            <a:pPr marL="457200" indent="-457200">
              <a:buFont typeface="+mj-lt"/>
              <a:buAutoNum type="arabicPeriod"/>
            </a:pPr>
            <a:r>
              <a:rPr lang="fr-FR" dirty="0">
                <a:latin typeface="Times" charset="0"/>
                <a:ea typeface="Times" charset="0"/>
                <a:cs typeface="Times" charset="0"/>
              </a:rPr>
              <a:t>Les </a:t>
            </a:r>
            <a:r>
              <a:rPr lang="fr-FR" b="1" dirty="0">
                <a:latin typeface="Times" charset="0"/>
                <a:ea typeface="Times" charset="0"/>
                <a:cs typeface="Times" charset="0"/>
              </a:rPr>
              <a:t>travaux des étudiants </a:t>
            </a:r>
            <a:r>
              <a:rPr lang="fr-FR" dirty="0">
                <a:latin typeface="Times" charset="0"/>
                <a:ea typeface="Times" charset="0"/>
                <a:cs typeface="Times" charset="0"/>
              </a:rPr>
              <a:t>en « sciences sociales, </a:t>
            </a:r>
            <a:r>
              <a:rPr lang="fr-FR" dirty="0">
                <a:solidFill>
                  <a:schemeClr val="tx1"/>
                </a:solidFill>
                <a:latin typeface="Times" charset="0"/>
                <a:ea typeface="Times" charset="0"/>
                <a:cs typeface="Times" charset="0"/>
              </a:rPr>
              <a:t>pédagogie </a:t>
            </a:r>
            <a:r>
              <a:rPr lang="fr-FR" dirty="0">
                <a:latin typeface="Times" charset="0"/>
                <a:ea typeface="Times" charset="0"/>
                <a:cs typeface="Times" charset="0"/>
              </a:rPr>
              <a:t>et en psychologie ».</a:t>
            </a:r>
          </a:p>
          <a:p>
            <a:pPr marL="457200" indent="-457200">
              <a:buFont typeface="+mj-lt"/>
              <a:buAutoNum type="arabicPeriod"/>
            </a:pPr>
            <a:endParaRPr lang="fr-FR" b="1" dirty="0">
              <a:latin typeface="Times" charset="0"/>
              <a:ea typeface="Times" charset="0"/>
              <a:cs typeface="Times" charset="0"/>
            </a:endParaRPr>
          </a:p>
          <a:p>
            <a:pPr marL="457200" indent="-457200">
              <a:buFont typeface="+mj-lt"/>
              <a:buAutoNum type="arabicPeriod"/>
            </a:pPr>
            <a:r>
              <a:rPr lang="fr-FR" dirty="0">
                <a:latin typeface="Times" charset="0"/>
                <a:ea typeface="Times" charset="0"/>
                <a:cs typeface="Times" charset="0"/>
              </a:rPr>
              <a:t>Les archives de </a:t>
            </a:r>
            <a:r>
              <a:rPr lang="fr-FR" b="1" dirty="0">
                <a:latin typeface="Times" charset="0"/>
                <a:ea typeface="Times" charset="0"/>
                <a:cs typeface="Times" charset="0"/>
              </a:rPr>
              <a:t>Vie Féminine </a:t>
            </a:r>
            <a:r>
              <a:rPr lang="fr-FR" dirty="0">
                <a:latin typeface="Times" charset="0"/>
                <a:ea typeface="Times" charset="0"/>
                <a:cs typeface="Times" charset="0"/>
              </a:rPr>
              <a:t>(VF).</a:t>
            </a:r>
          </a:p>
          <a:p>
            <a:pPr marL="457200" indent="-457200">
              <a:buFont typeface="+mj-lt"/>
              <a:buAutoNum type="arabicPeriod"/>
            </a:pPr>
            <a:endParaRPr lang="fr-FR" dirty="0">
              <a:latin typeface="Times" charset="0"/>
              <a:ea typeface="Times" charset="0"/>
              <a:cs typeface="Times" charset="0"/>
            </a:endParaRPr>
          </a:p>
          <a:p>
            <a:pPr marL="457200" indent="-457200">
              <a:buFont typeface="+mj-lt"/>
              <a:buAutoNum type="arabicPeriod"/>
            </a:pPr>
            <a:r>
              <a:rPr lang="fr-FR" dirty="0">
                <a:latin typeface="Times" charset="0"/>
                <a:ea typeface="Times" charset="0"/>
                <a:cs typeface="Times" charset="0"/>
              </a:rPr>
              <a:t>Les archives des </a:t>
            </a:r>
            <a:r>
              <a:rPr lang="fr-FR" b="1" dirty="0">
                <a:latin typeface="Times" charset="0"/>
                <a:ea typeface="Times" charset="0"/>
                <a:cs typeface="Times" charset="0"/>
              </a:rPr>
              <a:t>Femmes Prévoyantes Socialistes </a:t>
            </a:r>
            <a:r>
              <a:rPr lang="fr-FR" dirty="0">
                <a:latin typeface="Times" charset="0"/>
                <a:ea typeface="Times" charset="0"/>
                <a:cs typeface="Times" charset="0"/>
              </a:rPr>
              <a:t>(FPS).</a:t>
            </a:r>
            <a:br>
              <a:rPr lang="fr-FR" dirty="0">
                <a:latin typeface="Times" charset="0"/>
                <a:ea typeface="Times" charset="0"/>
                <a:cs typeface="Times" charset="0"/>
              </a:rPr>
            </a:br>
            <a:endParaRPr lang="fr-FR" dirty="0">
              <a:latin typeface="Times" charset="0"/>
              <a:ea typeface="Times" charset="0"/>
              <a:cs typeface="Times" charset="0"/>
            </a:endParaRPr>
          </a:p>
          <a:p>
            <a:pPr marL="457200" indent="-457200">
              <a:buFont typeface="+mj-lt"/>
              <a:buAutoNum type="arabicPeriod"/>
            </a:pPr>
            <a:endParaRPr lang="fr-FR" dirty="0">
              <a:latin typeface="Times" charset="0"/>
              <a:ea typeface="Times" charset="0"/>
              <a:cs typeface="Times" charset="0"/>
            </a:endParaRPr>
          </a:p>
          <a:p>
            <a:pPr marL="457200" indent="-457200">
              <a:buFont typeface="+mj-lt"/>
              <a:buAutoNum type="arabicPeriod"/>
            </a:pPr>
            <a:endParaRPr lang="fr-FR" dirty="0"/>
          </a:p>
          <a:p>
            <a:pPr marL="457200" indent="-457200">
              <a:buFont typeface="+mj-lt"/>
              <a:buAutoNum type="arabicPeriod"/>
            </a:pPr>
            <a:endParaRPr lang="fr-FR" dirty="0"/>
          </a:p>
          <a:p>
            <a:endParaRPr lang="fr-FR" dirty="0"/>
          </a:p>
        </p:txBody>
      </p:sp>
    </p:spTree>
    <p:extLst>
      <p:ext uri="{BB962C8B-B14F-4D97-AF65-F5344CB8AC3E}">
        <p14:creationId xmlns:p14="http://schemas.microsoft.com/office/powerpoint/2010/main" val="4153243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
                                        <p:tgtEl>
                                          <p:spTgt spid="3">
                                            <p:txEl>
                                              <p:pRg st="0" end="0"/>
                                            </p:txEl>
                                          </p:spTgt>
                                        </p:tgtEl>
                                      </p:cBhvr>
                                    </p:animEffect>
                                    <p:anim calcmode="lin" valueType="num">
                                      <p:cBhvr>
                                        <p:cTn id="15"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3"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
                                        <p:tgtEl>
                                          <p:spTgt spid="3">
                                            <p:txEl>
                                              <p:pRg st="2" end="2"/>
                                            </p:txEl>
                                          </p:spTgt>
                                        </p:tgtEl>
                                      </p:cBhvr>
                                    </p:animEffect>
                                    <p:anim calcmode="lin" valueType="num">
                                      <p:cBhvr>
                                        <p:cTn id="24"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3" presetClass="entr" presetSubtype="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100"/>
                                        <p:tgtEl>
                                          <p:spTgt spid="3">
                                            <p:txEl>
                                              <p:pRg st="4" end="4"/>
                                            </p:txEl>
                                          </p:spTgt>
                                        </p:tgtEl>
                                      </p:cBhvr>
                                    </p:animEffect>
                                    <p:anim calcmode="lin" valueType="num">
                                      <p:cBhvr>
                                        <p:cTn id="33"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4"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5"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3" presetClass="entr" presetSubtype="0" fill="hold" grpId="0"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
                                        <p:tgtEl>
                                          <p:spTgt spid="3">
                                            <p:txEl>
                                              <p:pRg st="6" end="6"/>
                                            </p:txEl>
                                          </p:spTgt>
                                        </p:tgtEl>
                                      </p:cBhvr>
                                    </p:animEffect>
                                    <p:anim calcmode="lin" valueType="num">
                                      <p:cBhvr>
                                        <p:cTn id="42"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44"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3" presetClass="entr" presetSubtype="0" fill="hold" grpId="0" nodeType="clickEffect">
                                  <p:stCondLst>
                                    <p:cond delay="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fade">
                                      <p:cBhvr>
                                        <p:cTn id="50" dur="100"/>
                                        <p:tgtEl>
                                          <p:spTgt spid="3">
                                            <p:txEl>
                                              <p:pRg st="8" end="8"/>
                                            </p:txEl>
                                          </p:spTgt>
                                        </p:tgtEl>
                                      </p:cBhvr>
                                    </p:animEffect>
                                    <p:anim calcmode="lin" valueType="num">
                                      <p:cBhvr>
                                        <p:cTn id="51" dur="4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2" dur="400" fill="hold"/>
                                        <p:tgtEl>
                                          <p:spTgt spid="3">
                                            <p:txEl>
                                              <p:pRg st="8" end="8"/>
                                            </p:txEl>
                                          </p:spTgt>
                                        </p:tgtEl>
                                        <p:attrNameLst>
                                          <p:attrName>ppt_y</p:attrName>
                                        </p:attrNameLst>
                                      </p:cBhvr>
                                      <p:tavLst>
                                        <p:tav tm="0">
                                          <p:val>
                                            <p:strVal val="#ppt_y+0.31"/>
                                          </p:val>
                                        </p:tav>
                                        <p:tav tm="100000">
                                          <p:val>
                                            <p:strVal val="#ppt_y+0.31"/>
                                          </p:val>
                                        </p:tav>
                                      </p:tavLst>
                                    </p:anim>
                                    <p:anim calcmode="lin" valueType="num">
                                      <p:cBhvr>
                                        <p:cTn id="53" dur="600" decel="50000" fill="hold">
                                          <p:stCondLst>
                                            <p:cond delay="400"/>
                                          </p:stCondLst>
                                        </p:cTn>
                                        <p:tgtEl>
                                          <p:spTgt spid="3">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4" dur="600" decel="50000" fill="hold">
                                          <p:stCondLst>
                                            <p:cond delay="400"/>
                                          </p:stCondLst>
                                        </p:cTn>
                                        <p:tgtEl>
                                          <p:spTgt spid="3">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nvPr>
        </p:nvGraphicFramePr>
        <p:xfrm>
          <a:off x="-44918" y="58554"/>
          <a:ext cx="8213558" cy="4132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 name="Diagram group"/>
          <p:cNvGrpSpPr/>
          <p:nvPr/>
        </p:nvGrpSpPr>
        <p:grpSpPr>
          <a:xfrm>
            <a:off x="5105400" y="3036570"/>
            <a:ext cx="7610856" cy="3821430"/>
            <a:chOff x="2288249" y="0"/>
            <a:chExt cx="8180832" cy="5113020"/>
          </a:xfrm>
          <a:blipFill>
            <a:blip r:embed="rId8"/>
            <a:stretch>
              <a:fillRect/>
            </a:stretch>
          </a:blipFill>
          <a:scene3d>
            <a:camera prst="orthographicFront">
              <a:rot lat="600000" lon="9000000" rev="21299999"/>
            </a:camera>
            <a:lightRig rig="threePt" dir="t"/>
          </a:scene3d>
        </p:grpSpPr>
        <p:sp>
          <p:nvSpPr>
            <p:cNvPr id="8" name="Forme 7"/>
            <p:cNvSpPr/>
            <p:nvPr/>
          </p:nvSpPr>
          <p:spPr>
            <a:xfrm>
              <a:off x="2288249" y="0"/>
              <a:ext cx="8180832" cy="5113020"/>
            </a:xfrm>
            <a:prstGeom prst="swooshArrow">
              <a:avLst>
                <a:gd name="adj1" fmla="val 25000"/>
                <a:gd name="adj2" fmla="val 25000"/>
              </a:avLst>
            </a:prstGeom>
            <a:blipFill>
              <a:blip r:embed="rId9"/>
              <a:stretch>
                <a:fillRect/>
              </a:stretch>
            </a:blipFill>
          </p:spPr>
          <p:style>
            <a:lnRef idx="0">
              <a:schemeClr val="accent1">
                <a:hueOff val="0"/>
                <a:satOff val="0"/>
                <a:lumOff val="0"/>
                <a:alphaOff val="0"/>
              </a:schemeClr>
            </a:lnRef>
            <a:fillRef idx="1">
              <a:schemeClr val="accent1">
                <a:tint val="40000"/>
                <a:hueOff val="0"/>
                <a:satOff val="0"/>
                <a:lumOff val="0"/>
                <a:alphaOff val="0"/>
              </a:schemeClr>
            </a:fillRef>
            <a:effectRef idx="2">
              <a:schemeClr val="accent1">
                <a:tint val="40000"/>
                <a:hueOff val="0"/>
                <a:satOff val="0"/>
                <a:lumOff val="0"/>
                <a:alphaOff val="0"/>
              </a:schemeClr>
            </a:effectRef>
            <a:fontRef idx="minor">
              <a:schemeClr val="dk1">
                <a:hueOff val="0"/>
                <a:satOff val="0"/>
                <a:lumOff val="0"/>
                <a:alphaOff val="0"/>
              </a:schemeClr>
            </a:fontRef>
          </p:style>
        </p:sp>
      </p:grpSp>
      <p:grpSp>
        <p:nvGrpSpPr>
          <p:cNvPr id="9" name="Grouper 8"/>
          <p:cNvGrpSpPr/>
          <p:nvPr/>
        </p:nvGrpSpPr>
        <p:grpSpPr>
          <a:xfrm>
            <a:off x="5247277" y="3951416"/>
            <a:ext cx="4140014" cy="3271312"/>
            <a:chOff x="1807481" y="861133"/>
            <a:chExt cx="4140014" cy="3271312"/>
          </a:xfrm>
        </p:grpSpPr>
        <p:sp>
          <p:nvSpPr>
            <p:cNvPr id="10" name="Rectangle avec coin diagonal arrondi 9"/>
            <p:cNvSpPr/>
            <p:nvPr/>
          </p:nvSpPr>
          <p:spPr>
            <a:xfrm>
              <a:off x="1986192" y="1082700"/>
              <a:ext cx="3961303" cy="3049745"/>
            </a:xfrm>
            <a:prstGeom prst="round2Diag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 name="Rectangle 10"/>
            <p:cNvSpPr/>
            <p:nvPr/>
          </p:nvSpPr>
          <p:spPr>
            <a:xfrm>
              <a:off x="1807481" y="861133"/>
              <a:ext cx="3663551" cy="275199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259260" bIns="0" numCol="1" spcCol="1270" anchor="t" anchorCtr="0">
              <a:noAutofit/>
            </a:bodyPr>
            <a:lstStyle/>
            <a:p>
              <a:pPr lvl="0" algn="r" defTabSz="1422400">
                <a:lnSpc>
                  <a:spcPct val="90000"/>
                </a:lnSpc>
                <a:spcBef>
                  <a:spcPct val="0"/>
                </a:spcBef>
                <a:spcAft>
                  <a:spcPct val="35000"/>
                </a:spcAft>
              </a:pPr>
              <a:r>
                <a:rPr lang="fr-FR" sz="3200" b="1" kern="1200" dirty="0">
                  <a:solidFill>
                    <a:schemeClr val="tx1"/>
                  </a:solidFill>
                  <a:latin typeface="Times" charset="0"/>
                  <a:ea typeface="Times" charset="0"/>
                  <a:cs typeface="Times" charset="0"/>
                </a:rPr>
                <a:t>Effet</a:t>
              </a:r>
              <a:r>
                <a:rPr lang="fr-FR" sz="3200" b="1" kern="1200" baseline="0" dirty="0">
                  <a:solidFill>
                    <a:schemeClr val="tx1"/>
                  </a:solidFill>
                  <a:latin typeface="Times" charset="0"/>
                  <a:ea typeface="Times" charset="0"/>
                  <a:cs typeface="Times" charset="0"/>
                </a:rPr>
                <a:t> push </a:t>
              </a:r>
              <a:endParaRPr lang="fr-FR" sz="3200" b="1" kern="1200" dirty="0">
                <a:solidFill>
                  <a:schemeClr val="tx1"/>
                </a:solidFill>
                <a:latin typeface="Times" charset="0"/>
                <a:ea typeface="Times" charset="0"/>
                <a:cs typeface="Times" charset="0"/>
              </a:endParaRPr>
            </a:p>
          </p:txBody>
        </p:sp>
      </p:grpSp>
      <p:sp>
        <p:nvSpPr>
          <p:cNvPr id="2" name="Rectangle 1"/>
          <p:cNvSpPr/>
          <p:nvPr/>
        </p:nvSpPr>
        <p:spPr>
          <a:xfrm>
            <a:off x="6751320" y="2175976"/>
            <a:ext cx="5640875" cy="584775"/>
          </a:xfrm>
          <a:prstGeom prst="rect">
            <a:avLst/>
          </a:prstGeom>
        </p:spPr>
        <p:txBody>
          <a:bodyPr wrap="square">
            <a:spAutoFit/>
          </a:bodyPr>
          <a:lstStyle/>
          <a:p>
            <a:pPr algn="ctr"/>
            <a:r>
              <a:rPr lang="fr-FR" sz="3200" dirty="0">
                <a:solidFill>
                  <a:schemeClr val="accent6"/>
                </a:solidFill>
                <a:latin typeface="Times" charset="0"/>
                <a:ea typeface="Times" charset="0"/>
                <a:cs typeface="Times" charset="0"/>
              </a:rPr>
              <a:t> II. Contexte migratoire</a:t>
            </a:r>
          </a:p>
        </p:txBody>
      </p:sp>
    </p:spTree>
    <p:extLst>
      <p:ext uri="{BB962C8B-B14F-4D97-AF65-F5344CB8AC3E}">
        <p14:creationId xmlns:p14="http://schemas.microsoft.com/office/powerpoint/2010/main" val="134711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dissolv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dissolve">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dissolve">
                                      <p:cBhvr>
                                        <p:cTn id="2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20615" y="404854"/>
            <a:ext cx="10728960" cy="807720"/>
          </a:xfrm>
        </p:spPr>
        <p:txBody>
          <a:bodyPr>
            <a:normAutofit/>
          </a:bodyPr>
          <a:lstStyle/>
          <a:p>
            <a:pPr algn="ctr"/>
            <a:r>
              <a:rPr lang="fr-FR" altLang="fr-FR" sz="4000" dirty="0">
                <a:solidFill>
                  <a:schemeClr val="accent6"/>
                </a:solidFill>
                <a:latin typeface="Times" charset="0"/>
                <a:ea typeface="Times" charset="0"/>
                <a:cs typeface="Times" charset="0"/>
              </a:rPr>
              <a:t>Au Maroc  </a:t>
            </a:r>
          </a:p>
        </p:txBody>
      </p:sp>
      <p:sp>
        <p:nvSpPr>
          <p:cNvPr id="3" name="Espace réservé du contenu 2"/>
          <p:cNvSpPr>
            <a:spLocks noGrp="1"/>
          </p:cNvSpPr>
          <p:nvPr>
            <p:ph idx="1"/>
          </p:nvPr>
        </p:nvSpPr>
        <p:spPr>
          <a:xfrm>
            <a:off x="762001" y="1143000"/>
            <a:ext cx="5723094" cy="5715000"/>
          </a:xfrm>
        </p:spPr>
        <p:txBody>
          <a:bodyPr>
            <a:normAutofit/>
          </a:bodyPr>
          <a:lstStyle/>
          <a:p>
            <a:pPr>
              <a:lnSpc>
                <a:spcPct val="80000"/>
              </a:lnSpc>
              <a:buFont typeface="Wingdings" charset="2"/>
              <a:buChar char="§"/>
            </a:pPr>
            <a:endParaRPr lang="fr-FR" altLang="fr-FR" sz="3000" dirty="0">
              <a:latin typeface="Times" charset="0"/>
              <a:ea typeface="Times" charset="0"/>
              <a:cs typeface="Times" charset="0"/>
            </a:endParaRPr>
          </a:p>
          <a:p>
            <a:pPr>
              <a:lnSpc>
                <a:spcPct val="80000"/>
              </a:lnSpc>
              <a:buFont typeface="Wingdings" charset="2"/>
              <a:buChar char="§"/>
            </a:pPr>
            <a:r>
              <a:rPr lang="fr-FR" altLang="fr-FR" sz="3000" dirty="0">
                <a:latin typeface="Times" charset="0"/>
                <a:ea typeface="Times" charset="0"/>
                <a:cs typeface="Times" charset="0"/>
              </a:rPr>
              <a:t> </a:t>
            </a:r>
            <a:r>
              <a:rPr lang="fr-FR" altLang="fr-FR" sz="2400" dirty="0">
                <a:latin typeface="Times" charset="0"/>
                <a:ea typeface="Times" charset="0"/>
                <a:cs typeface="Times" charset="0"/>
              </a:rPr>
              <a:t>1956: Indépendance </a:t>
            </a:r>
            <a:r>
              <a:rPr lang="fr-FR" altLang="fr-FR" sz="2400" dirty="0">
                <a:latin typeface="Times" charset="0"/>
                <a:ea typeface="Times" charset="0"/>
                <a:cs typeface="Times" charset="0"/>
                <a:sym typeface="Wingdings" charset="2"/>
              </a:rPr>
              <a:t> opposition avec la gauche.</a:t>
            </a:r>
          </a:p>
          <a:p>
            <a:pPr>
              <a:lnSpc>
                <a:spcPct val="80000"/>
              </a:lnSpc>
              <a:buFont typeface="Wingdings" charset="2"/>
              <a:buChar char="§"/>
            </a:pPr>
            <a:endParaRPr lang="fr-FR" altLang="fr-FR" sz="2400" dirty="0">
              <a:latin typeface="Times" charset="0"/>
              <a:ea typeface="Times" charset="0"/>
              <a:cs typeface="Times" charset="0"/>
              <a:sym typeface="Wingdings" charset="2"/>
            </a:endParaRPr>
          </a:p>
          <a:p>
            <a:pPr>
              <a:lnSpc>
                <a:spcPct val="80000"/>
              </a:lnSpc>
              <a:buFont typeface="Wingdings" charset="2"/>
              <a:buChar char="§"/>
            </a:pPr>
            <a:r>
              <a:rPr lang="fr-FR" altLang="fr-FR" sz="2400" dirty="0">
                <a:latin typeface="Times" charset="0"/>
                <a:ea typeface="Times" charset="0"/>
                <a:cs typeface="Times" charset="0"/>
                <a:sym typeface="Wingdings" charset="2"/>
              </a:rPr>
              <a:t> Répression au Rif.</a:t>
            </a:r>
          </a:p>
          <a:p>
            <a:pPr>
              <a:lnSpc>
                <a:spcPct val="80000"/>
              </a:lnSpc>
              <a:buFont typeface="Wingdings" charset="2"/>
              <a:buChar char="§"/>
            </a:pPr>
            <a:endParaRPr lang="fr-FR" altLang="fr-FR" sz="2400" dirty="0">
              <a:latin typeface="Times" charset="0"/>
              <a:ea typeface="Times" charset="0"/>
              <a:cs typeface="Times" charset="0"/>
              <a:sym typeface="Wingdings" charset="2"/>
            </a:endParaRPr>
          </a:p>
          <a:p>
            <a:pPr>
              <a:lnSpc>
                <a:spcPct val="80000"/>
              </a:lnSpc>
              <a:buFont typeface="Wingdings" charset="2"/>
              <a:buChar char="§"/>
            </a:pPr>
            <a:r>
              <a:rPr lang="fr-FR" altLang="fr-FR" sz="2400" dirty="0">
                <a:latin typeface="Times" charset="0"/>
                <a:ea typeface="Times" charset="0"/>
                <a:cs typeface="Times" charset="0"/>
                <a:sym typeface="Wingdings" charset="2"/>
              </a:rPr>
              <a:t> Situation économique désastreuse.</a:t>
            </a:r>
          </a:p>
          <a:p>
            <a:pPr>
              <a:lnSpc>
                <a:spcPct val="80000"/>
              </a:lnSpc>
              <a:buFont typeface="Wingdings" charset="2"/>
              <a:buChar char="§"/>
            </a:pPr>
            <a:endParaRPr lang="fr-FR" altLang="fr-FR" sz="2400" dirty="0">
              <a:latin typeface="Times" charset="0"/>
              <a:ea typeface="Times" charset="0"/>
              <a:cs typeface="Times" charset="0"/>
              <a:sym typeface="Wingdings" charset="2"/>
            </a:endParaRPr>
          </a:p>
          <a:p>
            <a:pPr>
              <a:lnSpc>
                <a:spcPct val="80000"/>
              </a:lnSpc>
              <a:buFont typeface="Wingdings" charset="2"/>
              <a:buChar char="§"/>
            </a:pPr>
            <a:r>
              <a:rPr lang="fr-FR" altLang="fr-FR" sz="2400" dirty="0">
                <a:latin typeface="Times" charset="0"/>
                <a:ea typeface="Times" charset="0"/>
                <a:cs typeface="Times" charset="0"/>
                <a:sym typeface="Wingdings" charset="2"/>
              </a:rPr>
              <a:t> Croissance démographique importante.</a:t>
            </a:r>
          </a:p>
          <a:p>
            <a:pPr>
              <a:lnSpc>
                <a:spcPct val="80000"/>
              </a:lnSpc>
              <a:buFont typeface="Wingdings" charset="2"/>
              <a:buChar char="§"/>
            </a:pPr>
            <a:endParaRPr lang="fr-FR" altLang="fr-FR" sz="2400" dirty="0">
              <a:latin typeface="Times" charset="0"/>
              <a:ea typeface="Times" charset="0"/>
              <a:cs typeface="Times" charset="0"/>
              <a:sym typeface="Wingdings" charset="2"/>
            </a:endParaRPr>
          </a:p>
          <a:p>
            <a:pPr>
              <a:lnSpc>
                <a:spcPct val="80000"/>
              </a:lnSpc>
              <a:buFont typeface="Wingdings" charset="2"/>
              <a:buChar char="§"/>
            </a:pPr>
            <a:r>
              <a:rPr lang="fr-FR" altLang="fr-FR" sz="2400" dirty="0">
                <a:latin typeface="Times" charset="0"/>
                <a:ea typeface="Times" charset="0"/>
                <a:cs typeface="Times" charset="0"/>
                <a:sym typeface="Wingdings" charset="2"/>
              </a:rPr>
              <a:t> Répression politique  « années de plomb ».</a:t>
            </a:r>
            <a:endParaRPr lang="fr-FR" altLang="fr-FR" sz="2400" dirty="0">
              <a:latin typeface="Times" charset="0"/>
              <a:ea typeface="Times" charset="0"/>
              <a:cs typeface="Times" charset="0"/>
            </a:endParaRPr>
          </a:p>
        </p:txBody>
      </p:sp>
      <p:pic>
        <p:nvPicPr>
          <p:cNvPr id="4" name="Imag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5095" y="2022636"/>
            <a:ext cx="5706905" cy="4291325"/>
          </a:xfrm>
          <a:prstGeom prst="rect">
            <a:avLst/>
          </a:prstGeom>
          <a:ln>
            <a:noFill/>
          </a:ln>
          <a:effectLst>
            <a:softEdge rad="112500"/>
          </a:effectLst>
        </p:spPr>
      </p:pic>
    </p:spTree>
    <p:extLst>
      <p:ext uri="{BB962C8B-B14F-4D97-AF65-F5344CB8AC3E}">
        <p14:creationId xmlns:p14="http://schemas.microsoft.com/office/powerpoint/2010/main" val="435808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wipe(down)">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 calcmode="lin" valueType="num">
                                      <p:cBhvr additive="base">
                                        <p:cTn id="24" dur="500" fill="hold"/>
                                        <p:tgtEl>
                                          <p:spTgt spid="4"/>
                                        </p:tgtEl>
                                        <p:attrNameLst>
                                          <p:attrName>ppt_x</p:attrName>
                                        </p:attrNameLst>
                                      </p:cBhvr>
                                      <p:tavLst>
                                        <p:tav tm="0">
                                          <p:val>
                                            <p:strVal val="#ppt_x"/>
                                          </p:val>
                                        </p:tav>
                                        <p:tav tm="100000">
                                          <p:val>
                                            <p:strVal val="#ppt_x"/>
                                          </p:val>
                                        </p:tav>
                                      </p:tavLst>
                                    </p:anim>
                                    <p:anim calcmode="lin" valueType="num">
                                      <p:cBhvr additive="base">
                                        <p:cTn id="2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 calcmode="lin" valueType="num">
                                      <p:cBhvr additive="base">
                                        <p:cTn id="30"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2" presetID="2" presetClass="entr" presetSubtype="4" fill="hold"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 calcmode="lin" valueType="num">
                                      <p:cBhvr additive="base">
                                        <p:cTn id="34"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 calcmode="lin" valueType="num">
                                      <p:cBhvr additive="base">
                                        <p:cTn id="3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78281" y="0"/>
            <a:ext cx="9601200" cy="1485900"/>
          </a:xfrm>
        </p:spPr>
        <p:txBody>
          <a:bodyPr>
            <a:normAutofit/>
          </a:bodyPr>
          <a:lstStyle/>
          <a:p>
            <a:pPr algn="ctr"/>
            <a:r>
              <a:rPr lang="fr-FR" sz="4000" dirty="0">
                <a:solidFill>
                  <a:schemeClr val="accent6"/>
                </a:solidFill>
                <a:latin typeface="Times" charset="0"/>
                <a:ea typeface="Times" charset="0"/>
                <a:cs typeface="Times" charset="0"/>
              </a:rPr>
              <a:t>En Belgique</a:t>
            </a:r>
          </a:p>
        </p:txBody>
      </p:sp>
      <p:sp>
        <p:nvSpPr>
          <p:cNvPr id="3" name="Espace réservé du contenu 2"/>
          <p:cNvSpPr>
            <a:spLocks noGrp="1"/>
          </p:cNvSpPr>
          <p:nvPr>
            <p:ph idx="1"/>
          </p:nvPr>
        </p:nvSpPr>
        <p:spPr>
          <a:xfrm>
            <a:off x="853440" y="1432560"/>
            <a:ext cx="11140440" cy="4434840"/>
          </a:xfrm>
        </p:spPr>
        <p:txBody>
          <a:bodyPr>
            <a:normAutofit fontScale="92500" lnSpcReduction="10000"/>
          </a:bodyPr>
          <a:lstStyle/>
          <a:p>
            <a:pPr marL="0" indent="0" algn="ctr">
              <a:buFont typeface="Arial" charset="0"/>
              <a:buNone/>
            </a:pPr>
            <a:r>
              <a:rPr lang="fr-FR" altLang="fr-FR" dirty="0">
                <a:latin typeface="Times" charset="0"/>
                <a:ea typeface="Times" charset="0"/>
                <a:cs typeface="Times" charset="0"/>
              </a:rPr>
              <a:t>L’industrie belge qui n’avait souffert que légèrement des dégâts de la guerre, </a:t>
            </a:r>
            <a:r>
              <a:rPr lang="fr-FR" altLang="fr-FR" b="1" dirty="0">
                <a:latin typeface="Times" charset="0"/>
                <a:ea typeface="Times" charset="0"/>
                <a:cs typeface="Times" charset="0"/>
              </a:rPr>
              <a:t>répond aux besoins des pays voisins.</a:t>
            </a:r>
          </a:p>
          <a:p>
            <a:pPr marL="0" indent="0" algn="ctr">
              <a:buFont typeface="Arial" charset="0"/>
              <a:buNone/>
            </a:pPr>
            <a:endParaRPr lang="fr-FR" altLang="fr-FR" dirty="0">
              <a:latin typeface="Times" charset="0"/>
              <a:ea typeface="Times" charset="0"/>
              <a:cs typeface="Times" charset="0"/>
            </a:endParaRPr>
          </a:p>
          <a:p>
            <a:pPr marL="0" indent="0" algn="ctr">
              <a:buFont typeface="Arial" charset="0"/>
              <a:buNone/>
            </a:pPr>
            <a:endParaRPr lang="fr-FR" altLang="fr-FR" dirty="0">
              <a:latin typeface="Times" charset="0"/>
              <a:ea typeface="Times" charset="0"/>
              <a:cs typeface="Times" charset="0"/>
            </a:endParaRPr>
          </a:p>
          <a:p>
            <a:pPr marL="0" indent="0" algn="ctr">
              <a:buFont typeface="Arial" charset="0"/>
              <a:buNone/>
            </a:pPr>
            <a:r>
              <a:rPr lang="fr-FR" altLang="fr-FR" dirty="0">
                <a:latin typeface="Times" charset="0"/>
                <a:ea typeface="Times" charset="0"/>
                <a:cs typeface="Times" charset="0"/>
              </a:rPr>
              <a:t>Ne profite pas de la période de reconstruction pour </a:t>
            </a:r>
            <a:r>
              <a:rPr lang="fr-FR" altLang="fr-FR" b="1" dirty="0">
                <a:latin typeface="Times" charset="0"/>
                <a:ea typeface="Times" charset="0"/>
                <a:cs typeface="Times" charset="0"/>
              </a:rPr>
              <a:t>rénover ses installations. </a:t>
            </a:r>
          </a:p>
          <a:p>
            <a:pPr marL="0" indent="0" algn="ctr">
              <a:buFont typeface="Arial" charset="0"/>
              <a:buNone/>
            </a:pPr>
            <a:r>
              <a:rPr lang="fr-FR" altLang="fr-FR" dirty="0">
                <a:latin typeface="Times" charset="0"/>
                <a:ea typeface="Times" charset="0"/>
                <a:cs typeface="Times" charset="0"/>
              </a:rPr>
              <a:t> </a:t>
            </a:r>
          </a:p>
          <a:p>
            <a:pPr marL="0" indent="0" algn="ctr">
              <a:buFont typeface="Arial" charset="0"/>
              <a:buNone/>
            </a:pPr>
            <a:endParaRPr lang="fr-FR" altLang="fr-FR" dirty="0">
              <a:latin typeface="Times" charset="0"/>
              <a:ea typeface="Times" charset="0"/>
              <a:cs typeface="Times" charset="0"/>
            </a:endParaRPr>
          </a:p>
          <a:p>
            <a:pPr marL="0" indent="0" algn="ctr">
              <a:buFont typeface="Arial" charset="0"/>
              <a:buNone/>
            </a:pPr>
            <a:endParaRPr lang="fr-FR" altLang="fr-FR" dirty="0">
              <a:latin typeface="Times" charset="0"/>
              <a:ea typeface="Times" charset="0"/>
              <a:cs typeface="Times" charset="0"/>
            </a:endParaRPr>
          </a:p>
          <a:p>
            <a:pPr marL="0" indent="0" algn="ctr">
              <a:buFont typeface="Arial" charset="0"/>
              <a:buNone/>
            </a:pPr>
            <a:r>
              <a:rPr lang="fr-FR" altLang="fr-FR" dirty="0">
                <a:latin typeface="Times" charset="0"/>
                <a:ea typeface="Times" charset="0"/>
                <a:cs typeface="Times" charset="0"/>
              </a:rPr>
              <a:t>état déplorable des sites miniers  /</a:t>
            </a:r>
          </a:p>
          <a:p>
            <a:pPr marL="0" indent="0" algn="ctr">
              <a:buFont typeface="Arial" charset="0"/>
              <a:buNone/>
            </a:pPr>
            <a:r>
              <a:rPr lang="fr-FR" altLang="fr-FR" dirty="0">
                <a:latin typeface="Times" charset="0"/>
                <a:ea typeface="Times" charset="0"/>
                <a:cs typeface="Times" charset="0"/>
              </a:rPr>
              <a:t>installations </a:t>
            </a:r>
            <a:r>
              <a:rPr lang="fr-FR" altLang="fr-FR" b="1" dirty="0">
                <a:latin typeface="Times" charset="0"/>
                <a:ea typeface="Times" charset="0"/>
                <a:cs typeface="Times" charset="0"/>
              </a:rPr>
              <a:t>vétustes.</a:t>
            </a:r>
          </a:p>
          <a:p>
            <a:endParaRPr lang="fr-FR" dirty="0">
              <a:latin typeface="Times" charset="0"/>
              <a:ea typeface="Times" charset="0"/>
              <a:cs typeface="Times" charset="0"/>
            </a:endParaRPr>
          </a:p>
        </p:txBody>
      </p:sp>
      <p:sp>
        <p:nvSpPr>
          <p:cNvPr id="4" name="Rectangle 3"/>
          <p:cNvSpPr/>
          <p:nvPr/>
        </p:nvSpPr>
        <p:spPr>
          <a:xfrm>
            <a:off x="3529263" y="5981700"/>
            <a:ext cx="6096000" cy="646331"/>
          </a:xfrm>
          <a:prstGeom prst="rect">
            <a:avLst/>
          </a:prstGeom>
          <a:ln>
            <a:solidFill>
              <a:schemeClr val="tx1"/>
            </a:solidFill>
          </a:ln>
        </p:spPr>
        <p:txBody>
          <a:bodyPr>
            <a:spAutoFit/>
          </a:bodyPr>
          <a:lstStyle/>
          <a:p>
            <a:pPr algn="ctr"/>
            <a:r>
              <a:rPr lang="fr-FR" altLang="fr-FR" b="1" dirty="0">
                <a:latin typeface="Times" charset="0"/>
                <a:ea typeface="Times" charset="0"/>
                <a:cs typeface="Times" charset="0"/>
              </a:rPr>
              <a:t>Réticence</a:t>
            </a:r>
            <a:r>
              <a:rPr lang="fr-FR" altLang="fr-FR" dirty="0">
                <a:latin typeface="Times" charset="0"/>
                <a:ea typeface="Times" charset="0"/>
                <a:cs typeface="Times" charset="0"/>
              </a:rPr>
              <a:t> des travailleurs belges à retourner travailler dans les mines.</a:t>
            </a:r>
          </a:p>
        </p:txBody>
      </p:sp>
      <p:sp>
        <p:nvSpPr>
          <p:cNvPr id="5" name="Flèche vers le bas 4"/>
          <p:cNvSpPr/>
          <p:nvPr/>
        </p:nvSpPr>
        <p:spPr>
          <a:xfrm>
            <a:off x="6278881" y="2118360"/>
            <a:ext cx="304799" cy="62484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6" name="Flèche vers le bas 5"/>
          <p:cNvSpPr/>
          <p:nvPr/>
        </p:nvSpPr>
        <p:spPr>
          <a:xfrm>
            <a:off x="6278881" y="3528060"/>
            <a:ext cx="304799" cy="83820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
        <p:nvSpPr>
          <p:cNvPr id="7" name="Flèche vers le bas 6"/>
          <p:cNvSpPr/>
          <p:nvPr/>
        </p:nvSpPr>
        <p:spPr>
          <a:xfrm>
            <a:off x="6294121" y="5638800"/>
            <a:ext cx="289559" cy="342900"/>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fr-FR"/>
          </a:p>
        </p:txBody>
      </p:sp>
    </p:spTree>
    <p:extLst>
      <p:ext uri="{BB962C8B-B14F-4D97-AF65-F5344CB8AC3E}">
        <p14:creationId xmlns:p14="http://schemas.microsoft.com/office/powerpoint/2010/main" val="4077718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0" dur="5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p:cTn id="35"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calcmode="lin" valueType="num">
                                      <p:cBhvr>
                                        <p:cTn id="42"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4" dur="500"/>
                                        <p:tgtEl>
                                          <p:spTgt spid="3">
                                            <p:txEl>
                                              <p:pRg st="8" end="8"/>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4"/>
                                        </p:tgtEl>
                                        <p:attrNameLst>
                                          <p:attrName>style.visibility</p:attrName>
                                        </p:attrNameLst>
                                      </p:cBhvr>
                                      <p:to>
                                        <p:strVal val="visible"/>
                                      </p:to>
                                    </p:set>
                                    <p:anim calcmode="lin" valueType="num">
                                      <p:cBhvr>
                                        <p:cTn id="49" dur="1000" fill="hold"/>
                                        <p:tgtEl>
                                          <p:spTgt spid="4"/>
                                        </p:tgtEl>
                                        <p:attrNameLst>
                                          <p:attrName>ppt_w</p:attrName>
                                        </p:attrNameLst>
                                      </p:cBhvr>
                                      <p:tavLst>
                                        <p:tav tm="0">
                                          <p:val>
                                            <p:fltVal val="0"/>
                                          </p:val>
                                        </p:tav>
                                        <p:tav tm="100000">
                                          <p:val>
                                            <p:strVal val="#ppt_w"/>
                                          </p:val>
                                        </p:tav>
                                      </p:tavLst>
                                    </p:anim>
                                    <p:anim calcmode="lin" valueType="num">
                                      <p:cBhvr>
                                        <p:cTn id="50" dur="1000" fill="hold"/>
                                        <p:tgtEl>
                                          <p:spTgt spid="4"/>
                                        </p:tgtEl>
                                        <p:attrNameLst>
                                          <p:attrName>ppt_h</p:attrName>
                                        </p:attrNameLst>
                                      </p:cBhvr>
                                      <p:tavLst>
                                        <p:tav tm="0">
                                          <p:val>
                                            <p:fltVal val="0"/>
                                          </p:val>
                                        </p:tav>
                                        <p:tav tm="100000">
                                          <p:val>
                                            <p:strVal val="#ppt_h"/>
                                          </p:val>
                                        </p:tav>
                                      </p:tavLst>
                                    </p:anim>
                                    <p:anim calcmode="lin" valueType="num">
                                      <p:cBhvr>
                                        <p:cTn id="51" dur="1000" fill="hold"/>
                                        <p:tgtEl>
                                          <p:spTgt spid="4"/>
                                        </p:tgtEl>
                                        <p:attrNameLst>
                                          <p:attrName>style.rotation</p:attrName>
                                        </p:attrNameLst>
                                      </p:cBhvr>
                                      <p:tavLst>
                                        <p:tav tm="0">
                                          <p:val>
                                            <p:fltVal val="90"/>
                                          </p:val>
                                        </p:tav>
                                        <p:tav tm="100000">
                                          <p:val>
                                            <p:fltVal val="0"/>
                                          </p:val>
                                        </p:tav>
                                      </p:tavLst>
                                    </p:anim>
                                    <p:animEffect transition="in" filter="fade">
                                      <p:cBhvr>
                                        <p:cTn id="52"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pPr marL="0" indent="0" fontAlgn="auto">
              <a:spcAft>
                <a:spcPts val="0"/>
              </a:spcAft>
              <a:buFont typeface="Arial"/>
              <a:buNone/>
              <a:defRPr/>
            </a:pPr>
            <a:r>
              <a:rPr lang="fr-FR" b="1" dirty="0">
                <a:latin typeface="Times" charset="0"/>
                <a:ea typeface="Times" charset="0"/>
                <a:cs typeface="Times" charset="0"/>
              </a:rPr>
              <a:t>1945   </a:t>
            </a:r>
            <a:r>
              <a:rPr lang="fr-FR" b="1" dirty="0"/>
              <a:t>                                                                                                              </a:t>
            </a:r>
            <a:r>
              <a:rPr lang="fr-FR" b="1" dirty="0">
                <a:latin typeface="Times" charset="0"/>
                <a:ea typeface="Times" charset="0"/>
                <a:cs typeface="Times" charset="0"/>
              </a:rPr>
              <a:t>1957</a:t>
            </a:r>
          </a:p>
          <a:p>
            <a:pPr marL="0" indent="0" fontAlgn="auto">
              <a:spcAft>
                <a:spcPts val="0"/>
              </a:spcAft>
              <a:buFont typeface="Arial"/>
              <a:buNone/>
              <a:defRPr/>
            </a:pPr>
            <a:r>
              <a:rPr lang="fr-FR" dirty="0">
                <a:ln>
                  <a:solidFill>
                    <a:schemeClr val="tx1"/>
                  </a:solidFill>
                </a:ln>
                <a:latin typeface="Times" charset="0"/>
                <a:ea typeface="Times" charset="0"/>
                <a:cs typeface="Times" charset="0"/>
              </a:rPr>
              <a:t>Prisonniers allemands </a:t>
            </a:r>
            <a:r>
              <a:rPr lang="fr-FR" b="1" dirty="0">
                <a:ln>
                  <a:solidFill>
                    <a:schemeClr val="tx1"/>
                  </a:solidFill>
                </a:ln>
              </a:rPr>
              <a:t>                                                        </a:t>
            </a:r>
            <a:r>
              <a:rPr lang="fr-FR" dirty="0">
                <a:ln>
                  <a:solidFill>
                    <a:schemeClr val="tx1"/>
                  </a:solidFill>
                </a:ln>
                <a:latin typeface="Times" charset="0"/>
                <a:ea typeface="Times" charset="0"/>
                <a:cs typeface="Times" charset="0"/>
              </a:rPr>
              <a:t>Marcinelle</a:t>
            </a:r>
            <a:r>
              <a:rPr lang="fr-FR" b="1" dirty="0">
                <a:ln>
                  <a:solidFill>
                    <a:schemeClr val="tx1"/>
                  </a:solidFill>
                </a:ln>
              </a:rPr>
              <a:t>           </a:t>
            </a:r>
            <a:r>
              <a:rPr lang="fr-FR" dirty="0">
                <a:ln>
                  <a:solidFill>
                    <a:schemeClr val="tx1"/>
                  </a:solidFill>
                </a:ln>
                <a:latin typeface="Times" charset="0"/>
                <a:ea typeface="Times" charset="0"/>
                <a:cs typeface="Times" charset="0"/>
              </a:rPr>
              <a:t>Grèce</a:t>
            </a:r>
          </a:p>
          <a:p>
            <a:pPr marL="0" indent="0" fontAlgn="auto">
              <a:spcAft>
                <a:spcPts val="0"/>
              </a:spcAft>
              <a:buFont typeface="Arial"/>
              <a:buNone/>
              <a:defRPr/>
            </a:pPr>
            <a:endParaRPr lang="fr-FR" dirty="0">
              <a:ln>
                <a:solidFill>
                  <a:schemeClr val="tx1"/>
                </a:solidFill>
              </a:ln>
            </a:endParaRPr>
          </a:p>
          <a:p>
            <a:pPr marL="0" indent="0" fontAlgn="auto">
              <a:spcAft>
                <a:spcPts val="0"/>
              </a:spcAft>
              <a:buFont typeface="Arial"/>
              <a:buNone/>
              <a:defRPr/>
            </a:pPr>
            <a:endParaRPr lang="fr-FR" dirty="0">
              <a:ln>
                <a:solidFill>
                  <a:schemeClr val="tx1"/>
                </a:solidFill>
              </a:ln>
            </a:endParaRPr>
          </a:p>
          <a:p>
            <a:pPr marL="0" indent="0" fontAlgn="auto">
              <a:spcAft>
                <a:spcPts val="0"/>
              </a:spcAft>
              <a:buFont typeface="Arial"/>
              <a:buNone/>
              <a:defRPr/>
            </a:pPr>
            <a:r>
              <a:rPr lang="fr-FR" dirty="0">
                <a:ln>
                  <a:solidFill>
                    <a:schemeClr val="tx1"/>
                  </a:solidFill>
                </a:ln>
              </a:rPr>
              <a:t>                    </a:t>
            </a:r>
            <a:r>
              <a:rPr lang="fr-FR" dirty="0">
                <a:ln>
                  <a:solidFill>
                    <a:schemeClr val="tx1"/>
                  </a:solidFill>
                </a:ln>
                <a:latin typeface="Times" charset="0"/>
                <a:ea typeface="Times" charset="0"/>
                <a:cs typeface="Times" charset="0"/>
              </a:rPr>
              <a:t> 1946                                                                    1956</a:t>
            </a:r>
          </a:p>
          <a:p>
            <a:pPr marL="0" indent="0" fontAlgn="auto">
              <a:spcAft>
                <a:spcPts val="0"/>
              </a:spcAft>
              <a:buFont typeface="Arial"/>
              <a:buNone/>
              <a:defRPr/>
            </a:pPr>
            <a:r>
              <a:rPr lang="fr-FR" dirty="0">
                <a:ln>
                  <a:solidFill>
                    <a:schemeClr val="tx1"/>
                  </a:solidFill>
                </a:ln>
                <a:latin typeface="Times" charset="0"/>
                <a:ea typeface="Times" charset="0"/>
                <a:cs typeface="Times" charset="0"/>
              </a:rPr>
              <a:t>                     Italie                                                                  Espagne</a:t>
            </a:r>
          </a:p>
        </p:txBody>
      </p:sp>
      <p:sp>
        <p:nvSpPr>
          <p:cNvPr id="4" name="Flèche vers la droite 3"/>
          <p:cNvSpPr>
            <a:spLocks noChangeArrowheads="1"/>
          </p:cNvSpPr>
          <p:nvPr/>
        </p:nvSpPr>
        <p:spPr bwMode="auto">
          <a:xfrm>
            <a:off x="1371600" y="3050381"/>
            <a:ext cx="10581861" cy="650875"/>
          </a:xfrm>
          <a:prstGeom prst="rightArrow">
            <a:avLst>
              <a:gd name="adj1" fmla="val 50000"/>
              <a:gd name="adj2" fmla="val 50080"/>
            </a:avLst>
          </a:prstGeom>
          <a:ln>
            <a:headEnd/>
            <a:tailEnd/>
          </a:ln>
        </p:spPr>
        <p:style>
          <a:lnRef idx="2">
            <a:schemeClr val="accent1"/>
          </a:lnRef>
          <a:fillRef idx="1">
            <a:schemeClr val="lt1"/>
          </a:fillRef>
          <a:effectRef idx="0">
            <a:schemeClr val="accent1"/>
          </a:effectRef>
          <a:fontRef idx="minor">
            <a:schemeClr val="dk1"/>
          </a:fontRef>
        </p:style>
        <p:txBody>
          <a:bodyPr anchor="ct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pPr algn="ctr"/>
            <a:endParaRPr lang="fr-FR" altLang="fr-FR">
              <a:solidFill>
                <a:srgbClr val="FFFFFF"/>
              </a:solidFill>
            </a:endParaRPr>
          </a:p>
        </p:txBody>
      </p:sp>
      <p:cxnSp>
        <p:nvCxnSpPr>
          <p:cNvPr id="8" name="Connecteur droit 7"/>
          <p:cNvCxnSpPr/>
          <p:nvPr/>
        </p:nvCxnSpPr>
        <p:spPr>
          <a:xfrm>
            <a:off x="2072640" y="3050381"/>
            <a:ext cx="0" cy="165259"/>
          </a:xfrm>
          <a:prstGeom prst="line">
            <a:avLst/>
          </a:prstGeom>
          <a:ln w="41275" cmpd="sng">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3078480" y="3581400"/>
            <a:ext cx="0" cy="119856"/>
          </a:xfrm>
          <a:prstGeom prst="line">
            <a:avLst/>
          </a:prstGeom>
          <a:ln w="44450" cmpd="thinThick">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Connecteur droit 16"/>
          <p:cNvCxnSpPr/>
          <p:nvPr/>
        </p:nvCxnSpPr>
        <p:spPr>
          <a:xfrm>
            <a:off x="7964424" y="3521472"/>
            <a:ext cx="0" cy="119856"/>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9482328" y="3050381"/>
            <a:ext cx="0" cy="165259"/>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512434" y="408374"/>
            <a:ext cx="10047943" cy="707886"/>
          </a:xfrm>
          <a:prstGeom prst="rect">
            <a:avLst/>
          </a:prstGeom>
        </p:spPr>
        <p:txBody>
          <a:bodyPr wrap="none">
            <a:spAutoFit/>
          </a:bodyPr>
          <a:lstStyle/>
          <a:p>
            <a:r>
              <a:rPr lang="fr-FR" sz="4000" dirty="0">
                <a:solidFill>
                  <a:schemeClr val="accent6"/>
                </a:solidFill>
                <a:latin typeface="Times" charset="0"/>
                <a:ea typeface="Times" charset="0"/>
                <a:cs typeface="Times" charset="0"/>
              </a:rPr>
              <a:t>Les cycles migratoires dirigés vers la Belgique  </a:t>
            </a:r>
          </a:p>
        </p:txBody>
      </p:sp>
    </p:spTree>
    <p:extLst>
      <p:ext uri="{BB962C8B-B14F-4D97-AF65-F5344CB8AC3E}">
        <p14:creationId xmlns:p14="http://schemas.microsoft.com/office/powerpoint/2010/main" val="10925562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altLang="fr-FR" sz="4000" dirty="0">
                <a:solidFill>
                  <a:schemeClr val="accent6"/>
                </a:solidFill>
                <a:latin typeface="Times" charset="0"/>
                <a:ea typeface="Times" charset="0"/>
                <a:cs typeface="Times" charset="0"/>
              </a:rPr>
              <a:t>Vieillissement de la population</a:t>
            </a:r>
            <a:endParaRPr lang="fr-FR" sz="4000" dirty="0">
              <a:solidFill>
                <a:schemeClr val="accent6"/>
              </a:solidFill>
              <a:latin typeface="Times" charset="0"/>
              <a:ea typeface="Times" charset="0"/>
              <a:cs typeface="Times" charset="0"/>
            </a:endParaRPr>
          </a:p>
        </p:txBody>
      </p:sp>
      <p:sp>
        <p:nvSpPr>
          <p:cNvPr id="3" name="Espace réservé du contenu 2"/>
          <p:cNvSpPr>
            <a:spLocks noGrp="1"/>
          </p:cNvSpPr>
          <p:nvPr>
            <p:ph idx="1"/>
          </p:nvPr>
        </p:nvSpPr>
        <p:spPr>
          <a:xfrm>
            <a:off x="1267967" y="3779675"/>
            <a:ext cx="2336469" cy="816864"/>
          </a:xfrm>
        </p:spPr>
        <p:txBody>
          <a:bodyPr>
            <a:normAutofit fontScale="77500" lnSpcReduction="20000"/>
          </a:bodyPr>
          <a:lstStyle/>
          <a:p>
            <a:pPr marL="0" indent="0">
              <a:buFont typeface="Arial" charset="0"/>
              <a:buNone/>
            </a:pPr>
            <a:endParaRPr lang="fr-FR" altLang="fr-FR" dirty="0">
              <a:latin typeface="Chalkboard" charset="0"/>
              <a:ea typeface="Chalkboard" charset="0"/>
              <a:cs typeface="Chalkboard" charset="0"/>
            </a:endParaRPr>
          </a:p>
          <a:p>
            <a:pPr marL="0" indent="0">
              <a:buNone/>
            </a:pPr>
            <a:r>
              <a:rPr lang="fr-FR" altLang="fr-FR" sz="2300" dirty="0">
                <a:latin typeface="Times" charset="0"/>
                <a:ea typeface="Times" charset="0"/>
                <a:cs typeface="Times" charset="0"/>
              </a:rPr>
              <a:t> Le « rapport Sauvy »</a:t>
            </a:r>
          </a:p>
          <a:p>
            <a:pPr>
              <a:buFont typeface="Wingdings" charset="2"/>
              <a:buChar char="§"/>
            </a:pPr>
            <a:endParaRPr lang="fr-FR" altLang="fr-FR" dirty="0">
              <a:latin typeface="Times" charset="0"/>
              <a:ea typeface="Times" charset="0"/>
              <a:cs typeface="Times" charset="0"/>
            </a:endParaRPr>
          </a:p>
        </p:txBody>
      </p:sp>
      <p:cxnSp>
        <p:nvCxnSpPr>
          <p:cNvPr id="5" name="Connecteur droit avec flèche 4"/>
          <p:cNvCxnSpPr/>
          <p:nvPr/>
        </p:nvCxnSpPr>
        <p:spPr>
          <a:xfrm flipH="1">
            <a:off x="2889504" y="1584960"/>
            <a:ext cx="3048000" cy="20482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eur droit avec flèche 6"/>
          <p:cNvCxnSpPr/>
          <p:nvPr/>
        </p:nvCxnSpPr>
        <p:spPr>
          <a:xfrm>
            <a:off x="5937504" y="1584960"/>
            <a:ext cx="3535680" cy="20116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8668512" y="4003441"/>
            <a:ext cx="3291840" cy="369332"/>
          </a:xfrm>
          <a:prstGeom prst="rect">
            <a:avLst/>
          </a:prstGeom>
          <a:noFill/>
        </p:spPr>
        <p:txBody>
          <a:bodyPr wrap="square" rtlCol="0">
            <a:spAutoFit/>
          </a:bodyPr>
          <a:lstStyle/>
          <a:p>
            <a:pPr algn="ctr"/>
            <a:r>
              <a:rPr lang="fr-FR" altLang="fr-FR" dirty="0">
                <a:latin typeface="Times" charset="0"/>
                <a:ea typeface="Times" charset="0"/>
                <a:cs typeface="Times" charset="0"/>
              </a:rPr>
              <a:t>Le « rapport </a:t>
            </a:r>
            <a:r>
              <a:rPr lang="fr-FR" altLang="fr-FR" dirty="0" err="1">
                <a:latin typeface="Times" charset="0"/>
                <a:ea typeface="Times" charset="0"/>
                <a:cs typeface="Times" charset="0"/>
              </a:rPr>
              <a:t>Delpérée</a:t>
            </a:r>
            <a:r>
              <a:rPr lang="fr-FR" altLang="fr-FR" dirty="0">
                <a:latin typeface="Times" charset="0"/>
                <a:ea typeface="Times" charset="0"/>
                <a:cs typeface="Times" charset="0"/>
              </a:rPr>
              <a:t> »</a:t>
            </a:r>
          </a:p>
        </p:txBody>
      </p:sp>
    </p:spTree>
    <p:extLst>
      <p:ext uri="{BB962C8B-B14F-4D97-AF65-F5344CB8AC3E}">
        <p14:creationId xmlns:p14="http://schemas.microsoft.com/office/powerpoint/2010/main" val="3574074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p:cTn id="34" dur="500" fill="hold"/>
                                        <p:tgtEl>
                                          <p:spTgt spid="10"/>
                                        </p:tgtEl>
                                        <p:attrNameLst>
                                          <p:attrName>ppt_w</p:attrName>
                                        </p:attrNameLst>
                                      </p:cBhvr>
                                      <p:tavLst>
                                        <p:tav tm="0">
                                          <p:val>
                                            <p:fltVal val="0"/>
                                          </p:val>
                                        </p:tav>
                                        <p:tav tm="100000">
                                          <p:val>
                                            <p:strVal val="#ppt_w"/>
                                          </p:val>
                                        </p:tav>
                                      </p:tavLst>
                                    </p:anim>
                                    <p:anim calcmode="lin" valueType="num">
                                      <p:cBhvr>
                                        <p:cTn id="35" dur="500" fill="hold"/>
                                        <p:tgtEl>
                                          <p:spTgt spid="10"/>
                                        </p:tgtEl>
                                        <p:attrNameLst>
                                          <p:attrName>ppt_h</p:attrName>
                                        </p:attrNameLst>
                                      </p:cBhvr>
                                      <p:tavLst>
                                        <p:tav tm="0">
                                          <p:val>
                                            <p:fltVal val="0"/>
                                          </p:val>
                                        </p:tav>
                                        <p:tav tm="100000">
                                          <p:val>
                                            <p:strVal val="#ppt_h"/>
                                          </p:val>
                                        </p:tav>
                                      </p:tavLst>
                                    </p:anim>
                                    <p:animEffect transition="in" filter="fade">
                                      <p:cBhvr>
                                        <p:cTn id="3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47286" y="1708483"/>
            <a:ext cx="5329990" cy="3184359"/>
          </a:xfrm>
        </p:spPr>
        <p:txBody>
          <a:bodyPr>
            <a:noAutofit/>
          </a:bodyPr>
          <a:lstStyle/>
          <a:p>
            <a:pPr marL="0" indent="0" algn="ctr">
              <a:buNone/>
            </a:pPr>
            <a:r>
              <a:rPr lang="fr-FR" altLang="fr-FR" sz="5400" dirty="0">
                <a:solidFill>
                  <a:schemeClr val="accent6"/>
                </a:solidFill>
                <a:latin typeface="Times" charset="0"/>
                <a:ea typeface="Times" charset="0"/>
                <a:cs typeface="Times" charset="0"/>
              </a:rPr>
              <a:t>Brochures distribuées à partir de 1960</a:t>
            </a:r>
            <a:endParaRPr lang="fr-FR" sz="5400" dirty="0">
              <a:solidFill>
                <a:schemeClr val="accent6"/>
              </a:solidFill>
              <a:latin typeface="Times" charset="0"/>
              <a:ea typeface="Times" charset="0"/>
              <a:cs typeface="Times" charset="0"/>
            </a:endParaRPr>
          </a:p>
        </p:txBody>
      </p:sp>
      <p:pic>
        <p:nvPicPr>
          <p:cNvPr id="4" name="Espace réservé du contenu 2" descr="couverture-bienvenueweb.jpg"/>
          <p:cNvPicPr>
            <a:picLocks noChangeAspect="1"/>
          </p:cNvPicPr>
          <p:nvPr/>
        </p:nvPicPr>
        <p:blipFill>
          <a:blip r:embed="rId3">
            <a:extLst>
              <a:ext uri="{28A0092B-C50C-407E-A947-70E740481C1C}">
                <a14:useLocalDpi xmlns:a14="http://schemas.microsoft.com/office/drawing/2010/main" val="0"/>
              </a:ext>
            </a:extLst>
          </a:blip>
          <a:srcRect t="3993" b="3993"/>
          <a:stretch>
            <a:fillRect/>
          </a:stretch>
        </p:blipFill>
        <p:spPr>
          <a:xfrm>
            <a:off x="6770738" y="418984"/>
            <a:ext cx="4949792" cy="6140931"/>
          </a:xfrm>
          <a:prstGeom prst="rect">
            <a:avLst/>
          </a:prstGeom>
          <a:ln w="190500" cap="sq">
            <a:solidFill>
              <a:srgbClr val="C8C6BD"/>
            </a:solidFill>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243576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822</Words>
  <Application>Microsoft Macintosh PowerPoint</Application>
  <PresentationFormat>Grand écran</PresentationFormat>
  <Paragraphs>195</Paragraphs>
  <Slides>28</Slides>
  <Notes>25</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28</vt:i4>
      </vt:variant>
    </vt:vector>
  </HeadingPairs>
  <TitlesOfParts>
    <vt:vector size="40" baseType="lpstr">
      <vt:lpstr>MS Mincho</vt:lpstr>
      <vt:lpstr>ＭＳ Ｐゴシック</vt:lpstr>
      <vt:lpstr>Apple Chancery</vt:lpstr>
      <vt:lpstr>Arial</vt:lpstr>
      <vt:lpstr>Calibri</vt:lpstr>
      <vt:lpstr>Calibri Light</vt:lpstr>
      <vt:lpstr>Cambria</vt:lpstr>
      <vt:lpstr>Chalkboard</vt:lpstr>
      <vt:lpstr>Times</vt:lpstr>
      <vt:lpstr>Times New Roman</vt:lpstr>
      <vt:lpstr>Wingdings</vt:lpstr>
      <vt:lpstr>Thème Office</vt:lpstr>
      <vt:lpstr>Pionnières de l’immigration marocaine dans la commune de Molenbeek-Saint-Jean</vt:lpstr>
      <vt:lpstr>Constat </vt:lpstr>
      <vt:lpstr>I. La question des sources </vt:lpstr>
      <vt:lpstr>Présentation PowerPoint</vt:lpstr>
      <vt:lpstr>Au Maroc  </vt:lpstr>
      <vt:lpstr>En Belgique</vt:lpstr>
      <vt:lpstr>Présentation PowerPoint</vt:lpstr>
      <vt:lpstr>Vieillissement de la population</vt:lpstr>
      <vt:lpstr>Présentation PowerPoint</vt:lpstr>
      <vt:lpstr>Présentation PowerPoint</vt:lpstr>
      <vt:lpstr>La convention belgo-marocaine</vt:lpstr>
      <vt:lpstr>III. Quelques caractéristiques de l’immigration marocaine </vt:lpstr>
      <vt:lpstr>Présentation PowerPoint</vt:lpstr>
      <vt:lpstr>Le « profil » des migrantes marocaines</vt:lpstr>
      <vt:lpstr>Présentation PowerPoint</vt:lpstr>
      <vt:lpstr>Présentation PowerPoint</vt:lpstr>
      <vt:lpstr>La vie à Molenbeek-Saint-Jean</vt:lpstr>
      <vt:lpstr>Contexte historique de Molenbeek-Saint-Jean</vt:lpstr>
      <vt:lpstr>Présentation PowerPoint</vt:lpstr>
      <vt:lpstr>Interactions avec la société belge</vt:lpstr>
      <vt:lpstr>Le travail des femmes immigrées </vt:lpstr>
      <vt:lpstr>Interactions avec la société belge</vt:lpstr>
      <vt:lpstr>Les consultations des nourrissons</vt:lpstr>
      <vt:lpstr>Interactions avec la société belge</vt:lpstr>
      <vt:lpstr>Les rapports de genre</vt:lpstr>
      <vt:lpstr>Le rapport des immigrées avec leur pays d’accueil</vt:lpstr>
      <vt:lpstr>1974: fin de l’immigration officielle </vt:lpstr>
      <vt:lpstr>Merci pour votre attention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Pionnières de l’immigration marocaine dans la commune de Molenbeek-Saint-Jean</dc:title>
  <dc:creator>Hajar Oulad Ben Taib</dc:creator>
  <cp:lastModifiedBy>Hajar Oulad Ben Taib</cp:lastModifiedBy>
  <cp:revision>1</cp:revision>
  <dcterms:created xsi:type="dcterms:W3CDTF">2019-10-16T09:36:33Z</dcterms:created>
  <dcterms:modified xsi:type="dcterms:W3CDTF">2019-10-16T09:38:27Z</dcterms:modified>
</cp:coreProperties>
</file>