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  <Override PartName="/ppt/diagrams/data40.xml" ContentType="application/vnd.openxmlformats-officedocument.drawingml.diagramData+xml"/>
  <Override PartName="/ppt/diagrams/data6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3"/>
  </p:notesMasterIdLst>
  <p:sldIdLst>
    <p:sldId id="256" r:id="rId2"/>
    <p:sldId id="290" r:id="rId3"/>
    <p:sldId id="292" r:id="rId4"/>
    <p:sldId id="281" r:id="rId5"/>
    <p:sldId id="293" r:id="rId6"/>
    <p:sldId id="284" r:id="rId7"/>
    <p:sldId id="294" r:id="rId8"/>
    <p:sldId id="286" r:id="rId9"/>
    <p:sldId id="287" r:id="rId10"/>
    <p:sldId id="288" r:id="rId11"/>
    <p:sldId id="295" r:id="rId12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9ABD"/>
    <a:srgbClr val="3A8CB2"/>
    <a:srgbClr val="319BCD"/>
    <a:srgbClr val="95CBE5"/>
    <a:srgbClr val="4D87C8"/>
    <a:srgbClr val="4A83C1"/>
    <a:srgbClr val="53ABD5"/>
    <a:srgbClr val="4A82C0"/>
    <a:srgbClr val="2193C9"/>
    <a:srgbClr val="4C8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99" autoAdjust="0"/>
    <p:restoredTop sz="93450" autoAdjust="0"/>
  </p:normalViewPr>
  <p:slideViewPr>
    <p:cSldViewPr snapToGrid="0">
      <p:cViewPr varScale="1">
        <p:scale>
          <a:sx n="103" d="100"/>
          <a:sy n="103" d="100"/>
        </p:scale>
        <p:origin x="7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331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image" Target="../media/image110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image" Target="../media/image110.pn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image" Target="../media/image110.png"/></Relationships>
</file>

<file path=ppt/diagrams/_rels/data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image" Target="../media/image1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A29F4BCA-B827-4AB2-A89E-3A6AA96EEB55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dgm:pt modelId="{340D965D-2D18-45C4-AF55-C8BA3DAF2D90}">
      <dgm:prSet/>
      <dgm:spPr>
        <a:blipFill>
          <a:blip xmlns:r="http://schemas.openxmlformats.org/officeDocument/2006/relationships" r:embed="rId2"/>
          <a:stretch>
            <a:fillRect t="-5263" b="-9211"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A29F4BCA-B827-4AB2-A89E-3A6AA96EEB55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dgm:pt modelId="{340D965D-2D18-45C4-AF55-C8BA3DAF2D90}">
      <dgm:prSet/>
      <dgm:spPr>
        <a:blipFill>
          <a:blip xmlns:r="http://schemas.openxmlformats.org/officeDocument/2006/relationships" r:embed="rId2"/>
          <a:stretch>
            <a:fillRect t="-5263" b="-9211"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A29F4BCA-B827-4AB2-A89E-3A6AA96EEB55}">
          <dgm:prSet phldrT="[Text]"/>
          <dgm:spPr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Closure of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14:m>
                <m:oMath xmlns:m="http://schemas.openxmlformats.org/officeDocument/2006/math">
                  <m:r>
                    <a:rPr lang="fr-FR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endParaRPr lang="en-GB" dirty="0">
                <a:latin typeface="+mj-lt"/>
              </a:endParaRPr>
            </a:p>
          </dgm:t>
        </dgm:pt>
      </mc:Choice>
      <mc:Fallback xmlns="">
        <dgm:pt modelId="{340D965D-2D18-45C4-AF55-C8BA3DAF2D90}">
          <dgm:prSet/>
          <dgm:spPr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dgm:spPr>
          <dgm:t>
            <a:bodyPr/>
            <a:lstStyle/>
            <a:p>
              <a:r>
                <a:rPr lang="fr-FR" dirty="0">
                  <a:latin typeface="+mj-lt"/>
                </a:rPr>
                <a:t>Simulation: </a:t>
              </a:r>
              <a:r>
                <a:rPr lang="fr-FR" dirty="0" err="1">
                  <a:latin typeface="+mj-lt"/>
                </a:rPr>
                <a:t>search</a:t>
              </a:r>
              <a:r>
                <a:rPr lang="fr-FR" dirty="0">
                  <a:latin typeface="+mj-lt"/>
                </a:rPr>
                <a:t> for an optimal </a:t>
              </a:r>
              <a:r>
                <a:rPr lang="fr-FR" b="0" i="0">
                  <a:latin typeface="Cambria Math" panose="02040503050406030204" pitchFamily="18" charset="0"/>
                </a:rPr>
                <a:t>𝜇</a:t>
              </a:r>
              <a:endParaRPr lang="en-GB" dirty="0">
                <a:latin typeface="+mj-lt"/>
              </a:endParaRPr>
            </a:p>
          </dgm:t>
        </dgm:pt>
      </mc:Fallback>
    </mc:AlternateConten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A29F4BCA-B827-4AB2-A89E-3A6AA96EEB55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dgm:pt modelId="{340D965D-2D18-45C4-AF55-C8BA3DAF2D90}">
      <dgm:prSet/>
      <dgm:spPr>
        <a:blipFill>
          <a:blip xmlns:r="http://schemas.openxmlformats.org/officeDocument/2006/relationships" r:embed="rId2"/>
          <a:stretch>
            <a:fillRect t="-5263" b="-9211"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EA83BBD-B78F-4E01-AF20-D9882B6EC977}" type="doc">
      <dgm:prSet loTypeId="urn:microsoft.com/office/officeart/2005/8/layout/chevron2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fr-BE"/>
        </a:p>
      </dgm:t>
    </dgm:pt>
    <dgm:pt modelId="{8C628A56-97DC-4FB4-AF61-34E9FA9D5B1B}">
      <dgm:prSet phldrT="[Texte]" custT="1"/>
      <dgm:spPr>
        <a:solidFill>
          <a:srgbClr val="4D87C8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sz="2000" dirty="0">
              <a:solidFill>
                <a:schemeClr val="tx1"/>
              </a:solidFill>
            </a:rPr>
            <a:t>Objectives</a:t>
          </a:r>
          <a:endParaRPr lang="fr-BE" sz="2000" dirty="0">
            <a:solidFill>
              <a:schemeClr val="tx1"/>
            </a:solidFill>
          </a:endParaRPr>
        </a:p>
      </dgm:t>
    </dgm:pt>
    <dgm:pt modelId="{C5B3BCB8-0784-44F2-9371-245542E5941F}" type="parTrans" cxnId="{64E9F8D7-0614-4F89-B742-006F9C37633B}">
      <dgm:prSet/>
      <dgm:spPr/>
      <dgm:t>
        <a:bodyPr/>
        <a:lstStyle/>
        <a:p>
          <a:endParaRPr lang="fr-BE"/>
        </a:p>
      </dgm:t>
    </dgm:pt>
    <dgm:pt modelId="{9D712647-F44F-4D16-8093-AACF517CFBFE}" type="sibTrans" cxnId="{64E9F8D7-0614-4F89-B742-006F9C37633B}">
      <dgm:prSet/>
      <dgm:spPr/>
      <dgm:t>
        <a:bodyPr/>
        <a:lstStyle/>
        <a:p>
          <a:endParaRPr lang="fr-BE"/>
        </a:p>
      </dgm:t>
    </dgm:pt>
    <dgm:pt modelId="{8F561335-58EC-4DED-80A8-91A2870D26BB}">
      <dgm:prSet phldrT="[Texte]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/>
            <a:t>Getting</a:t>
          </a:r>
          <a:r>
            <a:rPr lang="fr-FR" dirty="0"/>
            <a:t> </a:t>
          </a:r>
          <a:r>
            <a:rPr lang="fr-FR" dirty="0" err="1"/>
            <a:t>rid</a:t>
          </a:r>
          <a:r>
            <a:rPr lang="fr-FR" dirty="0"/>
            <a:t> of trial and </a:t>
          </a:r>
          <a:r>
            <a:rPr lang="fr-FR" dirty="0" err="1"/>
            <a:t>error</a:t>
          </a:r>
          <a:endParaRPr lang="fr-BE" dirty="0"/>
        </a:p>
      </dgm:t>
    </dgm:pt>
    <dgm:pt modelId="{88092274-7C44-470A-BB5B-D12D1D81DBF8}" type="parTrans" cxnId="{4F034B6B-CB5E-41BC-84B7-7ED5DD748FBB}">
      <dgm:prSet/>
      <dgm:spPr/>
      <dgm:t>
        <a:bodyPr/>
        <a:lstStyle/>
        <a:p>
          <a:endParaRPr lang="fr-BE"/>
        </a:p>
      </dgm:t>
    </dgm:pt>
    <dgm:pt modelId="{989C44F9-6F35-46AF-8184-71A735BC8889}" type="sibTrans" cxnId="{4F034B6B-CB5E-41BC-84B7-7ED5DD748FBB}">
      <dgm:prSet/>
      <dgm:spPr/>
      <dgm:t>
        <a:bodyPr/>
        <a:lstStyle/>
        <a:p>
          <a:endParaRPr lang="fr-BE"/>
        </a:p>
      </dgm:t>
    </dgm:pt>
    <dgm:pt modelId="{B2BE0302-36A4-45DC-86C1-70748B019C8C}">
      <dgm:prSet phldrT="[Texte]" custT="1"/>
      <dgm:spPr>
        <a:solidFill>
          <a:srgbClr val="4D87C8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sz="2000" dirty="0">
              <a:solidFill>
                <a:schemeClr val="tx1"/>
              </a:solidFill>
            </a:rPr>
            <a:t>Solution</a:t>
          </a:r>
          <a:endParaRPr lang="fr-BE" sz="2000" dirty="0">
            <a:solidFill>
              <a:schemeClr val="tx1"/>
            </a:solidFill>
          </a:endParaRPr>
        </a:p>
      </dgm:t>
    </dgm:pt>
    <dgm:pt modelId="{18AD1E98-87A5-48A6-9371-92FC2E2099A9}" type="parTrans" cxnId="{E06830D9-EC00-4C6E-A342-149D9F7D53AD}">
      <dgm:prSet/>
      <dgm:spPr/>
      <dgm:t>
        <a:bodyPr/>
        <a:lstStyle/>
        <a:p>
          <a:endParaRPr lang="fr-BE"/>
        </a:p>
      </dgm:t>
    </dgm:pt>
    <dgm:pt modelId="{8527A510-0772-4BCF-A2AF-BCF603EEDB1E}" type="sibTrans" cxnId="{E06830D9-EC00-4C6E-A342-149D9F7D53AD}">
      <dgm:prSet/>
      <dgm:spPr/>
      <dgm:t>
        <a:bodyPr/>
        <a:lstStyle/>
        <a:p>
          <a:endParaRPr lang="fr-BE"/>
        </a:p>
      </dgm:t>
    </dgm:pt>
    <dgm:pt modelId="{033A400F-5674-458F-83FB-3336924D596D}">
      <dgm:prSet phldrT="[Texte]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/>
            <a:t>Run a simple numerical morphodynamic </a:t>
          </a:r>
          <a:r>
            <a:rPr lang="fr-FR" dirty="0" err="1"/>
            <a:t>experiment</a:t>
          </a:r>
          <a:endParaRPr lang="fr-BE" dirty="0"/>
        </a:p>
      </dgm:t>
    </dgm:pt>
    <dgm:pt modelId="{561BFD13-5B33-4B7A-9450-FDEFC04A678F}" type="parTrans" cxnId="{7D049617-10D1-4A42-AB70-64C019AB2885}">
      <dgm:prSet/>
      <dgm:spPr/>
      <dgm:t>
        <a:bodyPr/>
        <a:lstStyle/>
        <a:p>
          <a:endParaRPr lang="fr-BE"/>
        </a:p>
      </dgm:t>
    </dgm:pt>
    <dgm:pt modelId="{07B47D33-AFF2-4B04-B78F-5D48FE8F30BA}" type="sibTrans" cxnId="{7D049617-10D1-4A42-AB70-64C019AB2885}">
      <dgm:prSet/>
      <dgm:spPr/>
      <dgm:t>
        <a:bodyPr/>
        <a:lstStyle/>
        <a:p>
          <a:endParaRPr lang="fr-BE"/>
        </a:p>
      </dgm:t>
    </dgm:pt>
    <dgm:pt modelId="{8F836854-2F5D-4406-94F8-71CC75C5FF65}">
      <dgm:prSet phldrT="[Texte]" custT="1"/>
      <dgm:spPr>
        <a:solidFill>
          <a:srgbClr val="4D87C8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sz="2000" dirty="0">
              <a:solidFill>
                <a:schemeClr val="tx1"/>
              </a:solidFill>
            </a:rPr>
            <a:t>Results</a:t>
          </a:r>
          <a:endParaRPr lang="fr-BE" sz="2000" dirty="0">
            <a:solidFill>
              <a:schemeClr val="tx1"/>
            </a:solidFill>
          </a:endParaRPr>
        </a:p>
      </dgm:t>
    </dgm:pt>
    <dgm:pt modelId="{BA4754A9-1C1A-4D0A-8F90-5391E0BE4523}" type="parTrans" cxnId="{89EDE3A5-D182-491F-A7D2-F1CC36EAACC2}">
      <dgm:prSet/>
      <dgm:spPr/>
      <dgm:t>
        <a:bodyPr/>
        <a:lstStyle/>
        <a:p>
          <a:endParaRPr lang="fr-BE"/>
        </a:p>
      </dgm:t>
    </dgm:pt>
    <dgm:pt modelId="{84595292-1EE2-44D0-A631-A7A99AFC92E0}" type="sibTrans" cxnId="{89EDE3A5-D182-491F-A7D2-F1CC36EAACC2}">
      <dgm:prSet/>
      <dgm:spPr/>
      <dgm:t>
        <a:bodyPr/>
        <a:lstStyle/>
        <a:p>
          <a:endParaRPr lang="fr-BE"/>
        </a:p>
      </dgm:t>
    </dgm:pt>
    <dgm:pt modelId="{F653EF27-CC57-4C33-BC1E-B836E68237F2}">
      <dgm:prSet phldrT="[Texte]"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sz="1900" dirty="0"/>
            <a:t>Application to a 2P2L model</a:t>
          </a:r>
          <a:endParaRPr lang="fr-BE" sz="1900" dirty="0"/>
        </a:p>
      </dgm:t>
    </dgm:pt>
    <dgm:pt modelId="{935F7C69-9CEF-43B6-91AB-0377F57D769B}" type="parTrans" cxnId="{0BEB15B9-FE48-4046-ABBC-7F2CBBABC429}">
      <dgm:prSet/>
      <dgm:spPr/>
      <dgm:t>
        <a:bodyPr/>
        <a:lstStyle/>
        <a:p>
          <a:endParaRPr lang="fr-BE"/>
        </a:p>
      </dgm:t>
    </dgm:pt>
    <dgm:pt modelId="{A3CEA3B8-2075-45F6-842F-2309489604A1}" type="sibTrans" cxnId="{0BEB15B9-FE48-4046-ABBC-7F2CBBABC429}">
      <dgm:prSet/>
      <dgm:spPr/>
      <dgm:t>
        <a:bodyPr/>
        <a:lstStyle/>
        <a:p>
          <a:endParaRPr lang="fr-BE"/>
        </a:p>
      </dgm:t>
    </dgm:pt>
    <dgm:pt modelId="{7646CC8B-2650-4F30-8600-F93B02161A67}">
      <dgm:prSet phldrT="[Texte]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/>
            <a:t>Determine</a:t>
          </a:r>
          <a:r>
            <a:rPr lang="fr-FR" dirty="0"/>
            <a:t> the optimal </a:t>
          </a:r>
          <a:r>
            <a:rPr lang="fr-FR" dirty="0" err="1"/>
            <a:t>parameter</a:t>
          </a:r>
          <a:r>
            <a:rPr lang="fr-FR" dirty="0"/>
            <a:t> value for </a:t>
          </a:r>
          <a:r>
            <a:rPr lang="fr-FR" dirty="0" err="1"/>
            <a:t>each</a:t>
          </a:r>
          <a:r>
            <a:rPr lang="fr-FR" dirty="0"/>
            <a:t> set of flow conditions</a:t>
          </a:r>
          <a:endParaRPr lang="fr-BE" dirty="0"/>
        </a:p>
      </dgm:t>
    </dgm:pt>
    <dgm:pt modelId="{B5E1C459-7E82-49DB-926D-0133887DA15F}" type="parTrans" cxnId="{B5EBFF0D-9A61-407D-9A54-CF257DF7BF2F}">
      <dgm:prSet/>
      <dgm:spPr/>
      <dgm:t>
        <a:bodyPr/>
        <a:lstStyle/>
        <a:p>
          <a:endParaRPr lang="fr-BE"/>
        </a:p>
      </dgm:t>
    </dgm:pt>
    <dgm:pt modelId="{3DE72514-45F4-4E57-8C27-638677EAAF74}" type="sibTrans" cxnId="{B5EBFF0D-9A61-407D-9A54-CF257DF7BF2F}">
      <dgm:prSet/>
      <dgm:spPr/>
      <dgm:t>
        <a:bodyPr/>
        <a:lstStyle/>
        <a:p>
          <a:endParaRPr lang="fr-BE"/>
        </a:p>
      </dgm:t>
    </dgm:pt>
    <dgm:pt modelId="{6D6A8AB4-74C1-4B7E-B77C-872DC4F8E994}">
      <dgm:prSet phldrT="[Texte]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/>
            <a:t>Applying</a:t>
          </a:r>
          <a:r>
            <a:rPr lang="fr-FR" dirty="0"/>
            <a:t> the model to flow conditions with </a:t>
          </a:r>
          <a:r>
            <a:rPr lang="fr-FR" dirty="0" err="1"/>
            <a:t>uncertain</a:t>
          </a:r>
          <a:r>
            <a:rPr lang="fr-FR" dirty="0"/>
            <a:t> results</a:t>
          </a:r>
          <a:endParaRPr lang="fr-BE" dirty="0"/>
        </a:p>
      </dgm:t>
    </dgm:pt>
    <dgm:pt modelId="{1292B182-1811-4C9C-9AB0-0A32B19F93C7}" type="parTrans" cxnId="{19A5F159-E434-4350-9F6E-F29134C4E751}">
      <dgm:prSet/>
      <dgm:spPr/>
      <dgm:t>
        <a:bodyPr/>
        <a:lstStyle/>
        <a:p>
          <a:endParaRPr lang="fr-BE"/>
        </a:p>
      </dgm:t>
    </dgm:pt>
    <dgm:pt modelId="{B37F9655-7822-4198-B9B6-B82E5A3987C2}" type="sibTrans" cxnId="{19A5F159-E434-4350-9F6E-F29134C4E751}">
      <dgm:prSet/>
      <dgm:spPr/>
      <dgm:t>
        <a:bodyPr/>
        <a:lstStyle/>
        <a:p>
          <a:endParaRPr lang="fr-BE"/>
        </a:p>
      </dgm:t>
    </dgm:pt>
    <dgm:pt modelId="{2FD7EA50-1A55-4175-9E98-E08779D56D4D}">
      <dgm:prSet phldrT="[Texte]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/>
            <a:t>Develop</a:t>
          </a:r>
          <a:r>
            <a:rPr lang="fr-FR" dirty="0"/>
            <a:t> a closure model with these self-</a:t>
          </a:r>
          <a:r>
            <a:rPr lang="fr-FR" dirty="0" err="1"/>
            <a:t>generated</a:t>
          </a:r>
          <a:r>
            <a:rPr lang="fr-FR" dirty="0"/>
            <a:t> data and machine </a:t>
          </a:r>
          <a:r>
            <a:rPr lang="fr-FR" dirty="0" err="1"/>
            <a:t>learning</a:t>
          </a:r>
          <a:endParaRPr lang="fr-BE" dirty="0"/>
        </a:p>
      </dgm:t>
    </dgm:pt>
    <dgm:pt modelId="{D20DFAEC-600F-4EC2-BF4E-FD451F5FFE07}" type="parTrans" cxnId="{83B4BD57-D866-40AB-827F-416CB26BFBD9}">
      <dgm:prSet/>
      <dgm:spPr/>
      <dgm:t>
        <a:bodyPr/>
        <a:lstStyle/>
        <a:p>
          <a:endParaRPr lang="fr-BE"/>
        </a:p>
      </dgm:t>
    </dgm:pt>
    <dgm:pt modelId="{0AD5DB03-286A-4DF1-A047-A34E259F0D75}" type="sibTrans" cxnId="{83B4BD57-D866-40AB-827F-416CB26BFBD9}">
      <dgm:prSet/>
      <dgm:spPr/>
      <dgm:t>
        <a:bodyPr/>
        <a:lstStyle/>
        <a:p>
          <a:endParaRPr lang="fr-BE"/>
        </a:p>
      </dgm:t>
    </dgm:pt>
    <dgm:pt modelId="{952CC5A3-545C-4883-BC47-12047FB49ADF}">
      <dgm:prSet phldrT="[Texte]"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sz="1900" dirty="0" err="1"/>
            <a:t>Development</a:t>
          </a:r>
          <a:r>
            <a:rPr lang="fr-FR" sz="1900" dirty="0"/>
            <a:t> of closure models for friction </a:t>
          </a:r>
          <a:r>
            <a:rPr lang="fr-FR" sz="1900" dirty="0" err="1"/>
            <a:t>parameters</a:t>
          </a:r>
          <a:endParaRPr lang="fr-BE" sz="1900" dirty="0"/>
        </a:p>
      </dgm:t>
    </dgm:pt>
    <dgm:pt modelId="{BF0654E9-FFB1-400A-AB84-39CC71D1FBF4}" type="parTrans" cxnId="{E2B001DC-0F55-41E1-8780-ACCAEFE2A980}">
      <dgm:prSet/>
      <dgm:spPr/>
      <dgm:t>
        <a:bodyPr/>
        <a:lstStyle/>
        <a:p>
          <a:endParaRPr lang="fr-BE"/>
        </a:p>
      </dgm:t>
    </dgm:pt>
    <dgm:pt modelId="{9C6D03D9-24FA-4FC1-BDF4-91B131733869}" type="sibTrans" cxnId="{E2B001DC-0F55-41E1-8780-ACCAEFE2A980}">
      <dgm:prSet/>
      <dgm:spPr/>
      <dgm:t>
        <a:bodyPr/>
        <a:lstStyle/>
        <a:p>
          <a:endParaRPr lang="fr-BE"/>
        </a:p>
      </dgm:t>
    </dgm:pt>
    <dgm:pt modelId="{F379364E-EE5B-458E-8541-9D01712F47B0}">
      <dgm:prSet phldrT="[Texte]"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sz="1900" dirty="0"/>
            <a:t>2D </a:t>
          </a:r>
          <a:r>
            <a:rPr lang="fr-FR" sz="1900" dirty="0" err="1"/>
            <a:t>dam-break</a:t>
          </a:r>
          <a:r>
            <a:rPr lang="fr-FR" sz="1900" dirty="0"/>
            <a:t>: similar performance as optimal constant values and </a:t>
          </a:r>
          <a:r>
            <a:rPr lang="fr-FR" sz="1900" dirty="0" err="1"/>
            <a:t>evenly</a:t>
          </a:r>
          <a:r>
            <a:rPr lang="fr-FR" sz="1900" dirty="0"/>
            <a:t> </a:t>
          </a:r>
          <a:r>
            <a:rPr lang="fr-FR" sz="1900" dirty="0" err="1"/>
            <a:t>complex</a:t>
          </a:r>
          <a:r>
            <a:rPr lang="fr-FR" sz="1900" dirty="0"/>
            <a:t> models from the </a:t>
          </a:r>
          <a:r>
            <a:rPr lang="fr-FR" sz="1900" dirty="0" err="1"/>
            <a:t>literature</a:t>
          </a:r>
          <a:r>
            <a:rPr lang="fr-FR" sz="1900" dirty="0"/>
            <a:t> </a:t>
          </a:r>
          <a:endParaRPr lang="fr-BE" sz="1900" dirty="0"/>
        </a:p>
      </dgm:t>
    </dgm:pt>
    <dgm:pt modelId="{F171F731-4D6A-47FD-9145-7B910EE8B9EE}" type="parTrans" cxnId="{B5E4706D-8ADA-4B91-9AE7-4C66D351C679}">
      <dgm:prSet/>
      <dgm:spPr/>
      <dgm:t>
        <a:bodyPr/>
        <a:lstStyle/>
        <a:p>
          <a:endParaRPr lang="fr-BE"/>
        </a:p>
      </dgm:t>
    </dgm:pt>
    <dgm:pt modelId="{26BE46AD-7EDB-4229-B89F-24088B875CEA}" type="sibTrans" cxnId="{B5E4706D-8ADA-4B91-9AE7-4C66D351C679}">
      <dgm:prSet/>
      <dgm:spPr/>
      <dgm:t>
        <a:bodyPr/>
        <a:lstStyle/>
        <a:p>
          <a:endParaRPr lang="fr-BE"/>
        </a:p>
      </dgm:t>
    </dgm:pt>
    <dgm:pt modelId="{20F6FABA-9478-48ED-92FD-508F13682808}" type="pres">
      <dgm:prSet presAssocID="{6EA83BBD-B78F-4E01-AF20-D9882B6EC977}" presName="linearFlow" presStyleCnt="0">
        <dgm:presLayoutVars>
          <dgm:dir/>
          <dgm:animLvl val="lvl"/>
          <dgm:resizeHandles val="exact"/>
        </dgm:presLayoutVars>
      </dgm:prSet>
      <dgm:spPr/>
    </dgm:pt>
    <dgm:pt modelId="{30219AEC-A8C2-4E0D-9F67-F67ECFC4D040}" type="pres">
      <dgm:prSet presAssocID="{8C628A56-97DC-4FB4-AF61-34E9FA9D5B1B}" presName="composite" presStyleCnt="0"/>
      <dgm:spPr/>
    </dgm:pt>
    <dgm:pt modelId="{91713D5E-55C4-4ABC-B70B-1F28B8410CAC}" type="pres">
      <dgm:prSet presAssocID="{8C628A56-97DC-4FB4-AF61-34E9FA9D5B1B}" presName="parentText" presStyleLbl="alignNode1" presStyleIdx="0" presStyleCnt="3" custLinFactNeighborX="-15102" custLinFactNeighborY="-619">
        <dgm:presLayoutVars>
          <dgm:chMax val="1"/>
          <dgm:bulletEnabled val="1"/>
        </dgm:presLayoutVars>
      </dgm:prSet>
      <dgm:spPr/>
    </dgm:pt>
    <dgm:pt modelId="{6766714A-3E34-4BCE-8A3A-51D27083F808}" type="pres">
      <dgm:prSet presAssocID="{8C628A56-97DC-4FB4-AF61-34E9FA9D5B1B}" presName="descendantText" presStyleLbl="alignAcc1" presStyleIdx="0" presStyleCnt="3">
        <dgm:presLayoutVars>
          <dgm:bulletEnabled val="1"/>
        </dgm:presLayoutVars>
      </dgm:prSet>
      <dgm:spPr/>
    </dgm:pt>
    <dgm:pt modelId="{5AA7FA62-E28D-4224-AA13-91EC03BD56FB}" type="pres">
      <dgm:prSet presAssocID="{9D712647-F44F-4D16-8093-AACF517CFBFE}" presName="sp" presStyleCnt="0"/>
      <dgm:spPr/>
    </dgm:pt>
    <dgm:pt modelId="{18077CA3-21E4-4EC2-AD2C-099E64C4628F}" type="pres">
      <dgm:prSet presAssocID="{B2BE0302-36A4-45DC-86C1-70748B019C8C}" presName="composite" presStyleCnt="0"/>
      <dgm:spPr/>
    </dgm:pt>
    <dgm:pt modelId="{3AAD17D5-0F3A-4A68-B18E-50277C99A7E2}" type="pres">
      <dgm:prSet presAssocID="{B2BE0302-36A4-45DC-86C1-70748B019C8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9A93B0E-C05A-4764-8F5D-E1A5FF5985AB}" type="pres">
      <dgm:prSet presAssocID="{B2BE0302-36A4-45DC-86C1-70748B019C8C}" presName="descendantText" presStyleLbl="alignAcc1" presStyleIdx="1" presStyleCnt="3">
        <dgm:presLayoutVars>
          <dgm:bulletEnabled val="1"/>
        </dgm:presLayoutVars>
      </dgm:prSet>
      <dgm:spPr/>
    </dgm:pt>
    <dgm:pt modelId="{D5699B4F-6174-4D79-BA99-C9F0D277853F}" type="pres">
      <dgm:prSet presAssocID="{8527A510-0772-4BCF-A2AF-BCF603EEDB1E}" presName="sp" presStyleCnt="0"/>
      <dgm:spPr/>
    </dgm:pt>
    <dgm:pt modelId="{F702A72B-379C-4D11-840F-7AFF12A4DCD3}" type="pres">
      <dgm:prSet presAssocID="{8F836854-2F5D-4406-94F8-71CC75C5FF65}" presName="composite" presStyleCnt="0"/>
      <dgm:spPr/>
    </dgm:pt>
    <dgm:pt modelId="{F7D2FA82-3AF7-49B8-802E-5E87A1D250D9}" type="pres">
      <dgm:prSet presAssocID="{8F836854-2F5D-4406-94F8-71CC75C5FF6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4974830-6291-4E05-9387-138200F1740C}" type="pres">
      <dgm:prSet presAssocID="{8F836854-2F5D-4406-94F8-71CC75C5FF65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5EBFF0D-9A61-407D-9A54-CF257DF7BF2F}" srcId="{B2BE0302-36A4-45DC-86C1-70748B019C8C}" destId="{7646CC8B-2650-4F30-8600-F93B02161A67}" srcOrd="1" destOrd="0" parTransId="{B5E1C459-7E82-49DB-926D-0133887DA15F}" sibTransId="{3DE72514-45F4-4E57-8C27-638677EAAF74}"/>
    <dgm:cxn modelId="{7D049617-10D1-4A42-AB70-64C019AB2885}" srcId="{B2BE0302-36A4-45DC-86C1-70748B019C8C}" destId="{033A400F-5674-458F-83FB-3336924D596D}" srcOrd="0" destOrd="0" parTransId="{561BFD13-5B33-4B7A-9450-FDEFC04A678F}" sibTransId="{07B47D33-AFF2-4B04-B78F-5D48FE8F30BA}"/>
    <dgm:cxn modelId="{407D121B-4FA0-4DCF-B402-0B4C978AD682}" type="presOf" srcId="{6EA83BBD-B78F-4E01-AF20-D9882B6EC977}" destId="{20F6FABA-9478-48ED-92FD-508F13682808}" srcOrd="0" destOrd="0" presId="urn:microsoft.com/office/officeart/2005/8/layout/chevron2"/>
    <dgm:cxn modelId="{3D4F131E-4009-40EC-92A0-FC21415BFC48}" type="presOf" srcId="{8F836854-2F5D-4406-94F8-71CC75C5FF65}" destId="{F7D2FA82-3AF7-49B8-802E-5E87A1D250D9}" srcOrd="0" destOrd="0" presId="urn:microsoft.com/office/officeart/2005/8/layout/chevron2"/>
    <dgm:cxn modelId="{D1D6CC5C-D334-468A-AA13-6F2D0EC81D32}" type="presOf" srcId="{033A400F-5674-458F-83FB-3336924D596D}" destId="{A9A93B0E-C05A-4764-8F5D-E1A5FF5985AB}" srcOrd="0" destOrd="0" presId="urn:microsoft.com/office/officeart/2005/8/layout/chevron2"/>
    <dgm:cxn modelId="{4F034B6B-CB5E-41BC-84B7-7ED5DD748FBB}" srcId="{8C628A56-97DC-4FB4-AF61-34E9FA9D5B1B}" destId="{8F561335-58EC-4DED-80A8-91A2870D26BB}" srcOrd="0" destOrd="0" parTransId="{88092274-7C44-470A-BB5B-D12D1D81DBF8}" sibTransId="{989C44F9-6F35-46AF-8184-71A735BC8889}"/>
    <dgm:cxn modelId="{B5E4706D-8ADA-4B91-9AE7-4C66D351C679}" srcId="{8F836854-2F5D-4406-94F8-71CC75C5FF65}" destId="{F379364E-EE5B-458E-8541-9D01712F47B0}" srcOrd="2" destOrd="0" parTransId="{F171F731-4D6A-47FD-9145-7B910EE8B9EE}" sibTransId="{26BE46AD-7EDB-4229-B89F-24088B875CEA}"/>
    <dgm:cxn modelId="{82DA0172-8088-4834-BBE8-E7C1C24233AB}" type="presOf" srcId="{F379364E-EE5B-458E-8541-9D01712F47B0}" destId="{74974830-6291-4E05-9387-138200F1740C}" srcOrd="0" destOrd="2" presId="urn:microsoft.com/office/officeart/2005/8/layout/chevron2"/>
    <dgm:cxn modelId="{83B4BD57-D866-40AB-827F-416CB26BFBD9}" srcId="{B2BE0302-36A4-45DC-86C1-70748B019C8C}" destId="{2FD7EA50-1A55-4175-9E98-E08779D56D4D}" srcOrd="2" destOrd="0" parTransId="{D20DFAEC-600F-4EC2-BF4E-FD451F5FFE07}" sibTransId="{0AD5DB03-286A-4DF1-A047-A34E259F0D75}"/>
    <dgm:cxn modelId="{19A5F159-E434-4350-9F6E-F29134C4E751}" srcId="{8C628A56-97DC-4FB4-AF61-34E9FA9D5B1B}" destId="{6D6A8AB4-74C1-4B7E-B77C-872DC4F8E994}" srcOrd="1" destOrd="0" parTransId="{1292B182-1811-4C9C-9AB0-0A32B19F93C7}" sibTransId="{B37F9655-7822-4198-B9B6-B82E5A3987C2}"/>
    <dgm:cxn modelId="{51843286-B0C4-4809-9506-8955BF441645}" type="presOf" srcId="{7646CC8B-2650-4F30-8600-F93B02161A67}" destId="{A9A93B0E-C05A-4764-8F5D-E1A5FF5985AB}" srcOrd="0" destOrd="1" presId="urn:microsoft.com/office/officeart/2005/8/layout/chevron2"/>
    <dgm:cxn modelId="{7091E08A-4817-4C15-8946-80346B9A79C5}" type="presOf" srcId="{952CC5A3-545C-4883-BC47-12047FB49ADF}" destId="{74974830-6291-4E05-9387-138200F1740C}" srcOrd="0" destOrd="1" presId="urn:microsoft.com/office/officeart/2005/8/layout/chevron2"/>
    <dgm:cxn modelId="{FB5C11A0-3335-41E9-8BDF-415A6F3690A0}" type="presOf" srcId="{6D6A8AB4-74C1-4B7E-B77C-872DC4F8E994}" destId="{6766714A-3E34-4BCE-8A3A-51D27083F808}" srcOrd="0" destOrd="1" presId="urn:microsoft.com/office/officeart/2005/8/layout/chevron2"/>
    <dgm:cxn modelId="{89EDE3A5-D182-491F-A7D2-F1CC36EAACC2}" srcId="{6EA83BBD-B78F-4E01-AF20-D9882B6EC977}" destId="{8F836854-2F5D-4406-94F8-71CC75C5FF65}" srcOrd="2" destOrd="0" parTransId="{BA4754A9-1C1A-4D0A-8F90-5391E0BE4523}" sibTransId="{84595292-1EE2-44D0-A631-A7A99AFC92E0}"/>
    <dgm:cxn modelId="{0BEB15B9-FE48-4046-ABBC-7F2CBBABC429}" srcId="{8F836854-2F5D-4406-94F8-71CC75C5FF65}" destId="{F653EF27-CC57-4C33-BC1E-B836E68237F2}" srcOrd="0" destOrd="0" parTransId="{935F7C69-9CEF-43B6-91AB-0377F57D769B}" sibTransId="{A3CEA3B8-2075-45F6-842F-2309489604A1}"/>
    <dgm:cxn modelId="{AA8C8BBB-759B-40E8-A471-37C6B650477B}" type="presOf" srcId="{B2BE0302-36A4-45DC-86C1-70748B019C8C}" destId="{3AAD17D5-0F3A-4A68-B18E-50277C99A7E2}" srcOrd="0" destOrd="0" presId="urn:microsoft.com/office/officeart/2005/8/layout/chevron2"/>
    <dgm:cxn modelId="{BBF7CDC3-64D2-4938-923E-B1284DE738EE}" type="presOf" srcId="{F653EF27-CC57-4C33-BC1E-B836E68237F2}" destId="{74974830-6291-4E05-9387-138200F1740C}" srcOrd="0" destOrd="0" presId="urn:microsoft.com/office/officeart/2005/8/layout/chevron2"/>
    <dgm:cxn modelId="{E01F20C5-C86D-432D-853C-90A0A1C9E395}" type="presOf" srcId="{8C628A56-97DC-4FB4-AF61-34E9FA9D5B1B}" destId="{91713D5E-55C4-4ABC-B70B-1F28B8410CAC}" srcOrd="0" destOrd="0" presId="urn:microsoft.com/office/officeart/2005/8/layout/chevron2"/>
    <dgm:cxn modelId="{64E9F8D7-0614-4F89-B742-006F9C37633B}" srcId="{6EA83BBD-B78F-4E01-AF20-D9882B6EC977}" destId="{8C628A56-97DC-4FB4-AF61-34E9FA9D5B1B}" srcOrd="0" destOrd="0" parTransId="{C5B3BCB8-0784-44F2-9371-245542E5941F}" sibTransId="{9D712647-F44F-4D16-8093-AACF517CFBFE}"/>
    <dgm:cxn modelId="{E06830D9-EC00-4C6E-A342-149D9F7D53AD}" srcId="{6EA83BBD-B78F-4E01-AF20-D9882B6EC977}" destId="{B2BE0302-36A4-45DC-86C1-70748B019C8C}" srcOrd="1" destOrd="0" parTransId="{18AD1E98-87A5-48A6-9371-92FC2E2099A9}" sibTransId="{8527A510-0772-4BCF-A2AF-BCF603EEDB1E}"/>
    <dgm:cxn modelId="{E2B001DC-0F55-41E1-8780-ACCAEFE2A980}" srcId="{8F836854-2F5D-4406-94F8-71CC75C5FF65}" destId="{952CC5A3-545C-4883-BC47-12047FB49ADF}" srcOrd="1" destOrd="0" parTransId="{BF0654E9-FFB1-400A-AB84-39CC71D1FBF4}" sibTransId="{9C6D03D9-24FA-4FC1-BDF4-91B131733869}"/>
    <dgm:cxn modelId="{F2DA0EEA-1A5C-49FB-8D94-E32285E78F63}" type="presOf" srcId="{2FD7EA50-1A55-4175-9E98-E08779D56D4D}" destId="{A9A93B0E-C05A-4764-8F5D-E1A5FF5985AB}" srcOrd="0" destOrd="2" presId="urn:microsoft.com/office/officeart/2005/8/layout/chevron2"/>
    <dgm:cxn modelId="{2BD716F5-FFB0-4DCF-8378-43877AAC567C}" type="presOf" srcId="{8F561335-58EC-4DED-80A8-91A2870D26BB}" destId="{6766714A-3E34-4BCE-8A3A-51D27083F808}" srcOrd="0" destOrd="0" presId="urn:microsoft.com/office/officeart/2005/8/layout/chevron2"/>
    <dgm:cxn modelId="{BA65C8D3-DE91-49BD-8239-EFB1137323B1}" type="presParOf" srcId="{20F6FABA-9478-48ED-92FD-508F13682808}" destId="{30219AEC-A8C2-4E0D-9F67-F67ECFC4D040}" srcOrd="0" destOrd="0" presId="urn:microsoft.com/office/officeart/2005/8/layout/chevron2"/>
    <dgm:cxn modelId="{CDB1C796-017D-4C31-AAB5-F1248626DF7F}" type="presParOf" srcId="{30219AEC-A8C2-4E0D-9F67-F67ECFC4D040}" destId="{91713D5E-55C4-4ABC-B70B-1F28B8410CAC}" srcOrd="0" destOrd="0" presId="urn:microsoft.com/office/officeart/2005/8/layout/chevron2"/>
    <dgm:cxn modelId="{2178D273-B206-4DCD-8993-07C766C45F2C}" type="presParOf" srcId="{30219AEC-A8C2-4E0D-9F67-F67ECFC4D040}" destId="{6766714A-3E34-4BCE-8A3A-51D27083F808}" srcOrd="1" destOrd="0" presId="urn:microsoft.com/office/officeart/2005/8/layout/chevron2"/>
    <dgm:cxn modelId="{EE79C46F-EFB5-4C28-A2DB-0C41D54414F7}" type="presParOf" srcId="{20F6FABA-9478-48ED-92FD-508F13682808}" destId="{5AA7FA62-E28D-4224-AA13-91EC03BD56FB}" srcOrd="1" destOrd="0" presId="urn:microsoft.com/office/officeart/2005/8/layout/chevron2"/>
    <dgm:cxn modelId="{3DA08057-8F72-4F90-B97A-7C7240579FC9}" type="presParOf" srcId="{20F6FABA-9478-48ED-92FD-508F13682808}" destId="{18077CA3-21E4-4EC2-AD2C-099E64C4628F}" srcOrd="2" destOrd="0" presId="urn:microsoft.com/office/officeart/2005/8/layout/chevron2"/>
    <dgm:cxn modelId="{CA4C2CAC-4B43-4CC0-9BA1-6096616CD26D}" type="presParOf" srcId="{18077CA3-21E4-4EC2-AD2C-099E64C4628F}" destId="{3AAD17D5-0F3A-4A68-B18E-50277C99A7E2}" srcOrd="0" destOrd="0" presId="urn:microsoft.com/office/officeart/2005/8/layout/chevron2"/>
    <dgm:cxn modelId="{9FBC0F2D-F5DB-47DA-BF0E-0D7BA4FB725E}" type="presParOf" srcId="{18077CA3-21E4-4EC2-AD2C-099E64C4628F}" destId="{A9A93B0E-C05A-4764-8F5D-E1A5FF5985AB}" srcOrd="1" destOrd="0" presId="urn:microsoft.com/office/officeart/2005/8/layout/chevron2"/>
    <dgm:cxn modelId="{83E2FCCD-1AE4-4ABC-9B87-0163ACA8E972}" type="presParOf" srcId="{20F6FABA-9478-48ED-92FD-508F13682808}" destId="{D5699B4F-6174-4D79-BA99-C9F0D277853F}" srcOrd="3" destOrd="0" presId="urn:microsoft.com/office/officeart/2005/8/layout/chevron2"/>
    <dgm:cxn modelId="{85B466BB-7F0B-4271-B9A0-434DFE872B3F}" type="presParOf" srcId="{20F6FABA-9478-48ED-92FD-508F13682808}" destId="{F702A72B-379C-4D11-840F-7AFF12A4DCD3}" srcOrd="4" destOrd="0" presId="urn:microsoft.com/office/officeart/2005/8/layout/chevron2"/>
    <dgm:cxn modelId="{EED109FB-F255-47B9-A0CA-0A8640CD8038}" type="presParOf" srcId="{F702A72B-379C-4D11-840F-7AFF12A4DCD3}" destId="{F7D2FA82-3AF7-49B8-802E-5E87A1D250D9}" srcOrd="0" destOrd="0" presId="urn:microsoft.com/office/officeart/2005/8/layout/chevron2"/>
    <dgm:cxn modelId="{81AA821C-7930-4143-A832-7C7B6711C697}" type="presParOf" srcId="{F702A72B-379C-4D11-840F-7AFF12A4DCD3}" destId="{74974830-6291-4E05-9387-138200F174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F840AF2-B2F2-48BC-82FE-75EBA82FBA9D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A6E9AEE-3E37-453F-B08F-A61E9BD3CD3A}">
      <dgm:prSet phldrT="[Text]"/>
      <dgm:spPr>
        <a:solidFill>
          <a:srgbClr val="95CBE5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 err="1">
              <a:latin typeface="+mj-lt"/>
            </a:rPr>
            <a:t>Generating</a:t>
          </a:r>
          <a:r>
            <a:rPr lang="fr-FR" dirty="0">
              <a:latin typeface="+mj-lt"/>
            </a:rPr>
            <a:t> the situations</a:t>
          </a:r>
          <a:endParaRPr lang="en-GB" dirty="0">
            <a:latin typeface="+mj-lt"/>
          </a:endParaRPr>
        </a:p>
      </dgm:t>
    </dgm:pt>
    <dgm:pt modelId="{C2140A18-79E3-4160-809D-95D0CA63DF43}" type="parTrans" cxnId="{5A14809E-C82A-4FDF-9B7D-07A1CD51CB5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9EECF517-577D-4AF8-A2F1-188A3E2ED3BD}" type="sibTrans" cxnId="{5A14809E-C82A-4FDF-9B7D-07A1CD51CB5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A29F4BCA-B827-4AB2-A89E-3A6AA96EEB55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731B5567-3556-4CD7-B9D4-BF37C0D26C00}" type="parTrans" cxnId="{A919805F-8B9C-42A1-99E9-23303D46710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CBD625A3-AC76-4C32-835A-939B5E07F7F0}" type="sibTrans" cxnId="{A919805F-8B9C-42A1-99E9-23303D46710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54FB9DBE-D381-4076-9B54-F26F2C949669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Calculation of the </a:t>
          </a:r>
          <a:r>
            <a:rPr lang="fr-FR" dirty="0" err="1">
              <a:latin typeface="+mj-lt"/>
            </a:rPr>
            <a:t>solid</a:t>
          </a:r>
          <a:r>
            <a:rPr lang="fr-FR" dirty="0">
              <a:latin typeface="+mj-lt"/>
            </a:rPr>
            <a:t> discharge</a:t>
          </a:r>
          <a:endParaRPr lang="en-GB" dirty="0">
            <a:latin typeface="+mj-lt"/>
          </a:endParaRPr>
        </a:p>
      </dgm:t>
    </dgm:pt>
    <dgm:pt modelId="{95584E1B-B019-4F2F-B981-9EB37D021C65}" type="parTrans" cxnId="{46459A4F-6399-4EB9-8D96-A2D15E68116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AE28259-06AF-47C3-A9B2-DC74890D21CA}" type="sibTrans" cxnId="{46459A4F-6399-4EB9-8D96-A2D15E681160}">
      <dgm:prSet/>
      <dgm:spPr>
        <a:solidFill>
          <a:srgbClr val="FF0000"/>
        </a:solidFill>
      </dgm:spPr>
      <dgm:t>
        <a:bodyPr/>
        <a:lstStyle/>
        <a:p>
          <a:endParaRPr lang="en-GB">
            <a:solidFill>
              <a:srgbClr val="FF0000"/>
            </a:solidFill>
            <a:latin typeface="+mj-lt"/>
          </a:endParaRPr>
        </a:p>
      </dgm:t>
    </dgm:pt>
    <dgm:pt modelId="{340D965D-2D18-45C4-AF55-C8BA3DAF2D90}">
      <dgm:prSet/>
      <dgm:spPr>
        <a:blipFill>
          <a:blip xmlns:r="http://schemas.openxmlformats.org/officeDocument/2006/relationships" r:embed="rId2"/>
          <a:stretch>
            <a:fillRect t="-5263" b="-9211"/>
          </a:stretch>
        </a:blip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BE">
              <a:noFill/>
            </a:rPr>
            <a:t> </a:t>
          </a:r>
        </a:p>
      </dgm:t>
    </dgm:pt>
    <dgm:pt modelId="{D6E252CD-7754-4801-A3B1-26065429D8EB}" type="parTrans" cxnId="{9FF0F9F7-B971-4BD6-A3BC-E47EBCE506E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EE2A1E2-B0BF-44E8-BD7D-94BDBE81CD88}" type="sibTrans" cxnId="{9FF0F9F7-B971-4BD6-A3BC-E47EBCE506E2}">
      <dgm:prSet/>
      <dgm:spPr>
        <a:solidFill>
          <a:srgbClr val="FF0000"/>
        </a:solidFill>
      </dgm:spPr>
      <dgm:t>
        <a:bodyPr/>
        <a:lstStyle/>
        <a:p>
          <a:endParaRPr lang="en-GB">
            <a:latin typeface="+mj-lt"/>
          </a:endParaRPr>
        </a:p>
      </dgm:t>
    </dgm:pt>
    <dgm:pt modelId="{26D54F10-9138-46A0-AF11-FCEB3ED66908}">
      <dgm:prSet/>
      <dgm:spPr>
        <a:solidFill>
          <a:srgbClr val="D86D5A"/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fr-FR" dirty="0">
              <a:latin typeface="+mj-lt"/>
            </a:rPr>
            <a:t>Application to test cases</a:t>
          </a:r>
          <a:endParaRPr lang="en-GB" dirty="0">
            <a:latin typeface="+mj-lt"/>
          </a:endParaRPr>
        </a:p>
      </dgm:t>
    </dgm:pt>
    <dgm:pt modelId="{2AD4BD25-13E6-4429-A7A1-D048D454CDCB}" type="par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FBCF91B5-36BF-42FD-B863-25E36E6C9B03}" type="sibTrans" cxnId="{79C380D0-37F5-41C5-AE30-63AA1FDBA97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1CE3BC3-0F03-4239-A9A0-A4FAB4C02EFA}" type="pres">
      <dgm:prSet presAssocID="{BF840AF2-B2F2-48BC-82FE-75EBA82FBA9D}" presName="Name0" presStyleCnt="0">
        <dgm:presLayoutVars>
          <dgm:dir/>
          <dgm:resizeHandles val="exact"/>
        </dgm:presLayoutVars>
      </dgm:prSet>
      <dgm:spPr/>
    </dgm:pt>
    <dgm:pt modelId="{D29F2EF8-74A4-4366-8895-D35A438E61ED}" type="pres">
      <dgm:prSet presAssocID="{9A6E9AEE-3E37-453F-B08F-A61E9BD3CD3A}" presName="parTxOnly" presStyleLbl="node1" presStyleIdx="0" presStyleCnt="5">
        <dgm:presLayoutVars>
          <dgm:bulletEnabled val="1"/>
        </dgm:presLayoutVars>
      </dgm:prSet>
      <dgm:spPr/>
    </dgm:pt>
    <dgm:pt modelId="{9453DD14-E789-4B73-B061-612CD5984884}" type="pres">
      <dgm:prSet presAssocID="{9EECF517-577D-4AF8-A2F1-188A3E2ED3BD}" presName="parSpace" presStyleCnt="0"/>
      <dgm:spPr/>
    </dgm:pt>
    <dgm:pt modelId="{46CFCBFB-8B13-49B5-9EDD-2D8CB1798F60}" type="pres">
      <dgm:prSet presAssocID="{54FB9DBE-D381-4076-9B54-F26F2C949669}" presName="parTxOnly" presStyleLbl="node1" presStyleIdx="1" presStyleCnt="5">
        <dgm:presLayoutVars>
          <dgm:bulletEnabled val="1"/>
        </dgm:presLayoutVars>
      </dgm:prSet>
      <dgm:spPr/>
    </dgm:pt>
    <dgm:pt modelId="{3C9D9455-AF49-41AB-B197-6C9AA3080138}" type="pres">
      <dgm:prSet presAssocID="{EAE28259-06AF-47C3-A9B2-DC74890D21CA}" presName="parSpace" presStyleCnt="0"/>
      <dgm:spPr/>
    </dgm:pt>
    <dgm:pt modelId="{A589943B-2126-4FE0-880A-FE4EAD322605}" type="pres">
      <dgm:prSet presAssocID="{340D965D-2D18-45C4-AF55-C8BA3DAF2D90}" presName="parTxOnly" presStyleLbl="node1" presStyleIdx="2" presStyleCnt="5">
        <dgm:presLayoutVars>
          <dgm:bulletEnabled val="1"/>
        </dgm:presLayoutVars>
      </dgm:prSet>
      <dgm:spPr/>
    </dgm:pt>
    <dgm:pt modelId="{D5FE00F4-2E59-4F1D-A8C4-C7AAD140E906}" type="pres">
      <dgm:prSet presAssocID="{2EE2A1E2-B0BF-44E8-BD7D-94BDBE81CD88}" presName="parSpace" presStyleCnt="0"/>
      <dgm:spPr/>
    </dgm:pt>
    <dgm:pt modelId="{78AC1C50-A0D7-4C0F-B428-F9A29B82913A}" type="pres">
      <dgm:prSet presAssocID="{A29F4BCA-B827-4AB2-A89E-3A6AA96EEB55}" presName="parTxOnly" presStyleLbl="node1" presStyleIdx="3" presStyleCnt="5">
        <dgm:presLayoutVars>
          <dgm:bulletEnabled val="1"/>
        </dgm:presLayoutVars>
      </dgm:prSet>
      <dgm:spPr/>
    </dgm:pt>
    <dgm:pt modelId="{44D9860F-DC88-4F59-A643-184EA953302B}" type="pres">
      <dgm:prSet presAssocID="{CBD625A3-AC76-4C32-835A-939B5E07F7F0}" presName="parSpace" presStyleCnt="0"/>
      <dgm:spPr/>
    </dgm:pt>
    <dgm:pt modelId="{0C5921B0-4855-4038-BD7A-5D938A0E0300}" type="pres">
      <dgm:prSet presAssocID="{26D54F10-9138-46A0-AF11-FCEB3ED66908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020F471A-5FC4-4A1B-99EF-B436FD1F177F}" type="presOf" srcId="{26D54F10-9138-46A0-AF11-FCEB3ED66908}" destId="{0C5921B0-4855-4038-BD7A-5D938A0E0300}" srcOrd="0" destOrd="0" presId="urn:microsoft.com/office/officeart/2005/8/layout/hChevron3"/>
    <dgm:cxn modelId="{2E82E73A-3077-44E3-BF18-32734A71F20B}" type="presOf" srcId="{A29F4BCA-B827-4AB2-A89E-3A6AA96EEB55}" destId="{78AC1C50-A0D7-4C0F-B428-F9A29B82913A}" srcOrd="0" destOrd="0" presId="urn:microsoft.com/office/officeart/2005/8/layout/hChevron3"/>
    <dgm:cxn modelId="{A919805F-8B9C-42A1-99E9-23303D467100}" srcId="{BF840AF2-B2F2-48BC-82FE-75EBA82FBA9D}" destId="{A29F4BCA-B827-4AB2-A89E-3A6AA96EEB55}" srcOrd="3" destOrd="0" parTransId="{731B5567-3556-4CD7-B9D4-BF37C0D26C00}" sibTransId="{CBD625A3-AC76-4C32-835A-939B5E07F7F0}"/>
    <dgm:cxn modelId="{46459A4F-6399-4EB9-8D96-A2D15E681160}" srcId="{BF840AF2-B2F2-48BC-82FE-75EBA82FBA9D}" destId="{54FB9DBE-D381-4076-9B54-F26F2C949669}" srcOrd="1" destOrd="0" parTransId="{95584E1B-B019-4F2F-B981-9EB37D021C65}" sibTransId="{EAE28259-06AF-47C3-A9B2-DC74890D21CA}"/>
    <dgm:cxn modelId="{133C5E5A-B92A-4B7A-A568-4FAD2AE73401}" type="presOf" srcId="{BF840AF2-B2F2-48BC-82FE-75EBA82FBA9D}" destId="{01CE3BC3-0F03-4239-A9A0-A4FAB4C02EFA}" srcOrd="0" destOrd="0" presId="urn:microsoft.com/office/officeart/2005/8/layout/hChevron3"/>
    <dgm:cxn modelId="{5A14809E-C82A-4FDF-9B7D-07A1CD51CB54}" srcId="{BF840AF2-B2F2-48BC-82FE-75EBA82FBA9D}" destId="{9A6E9AEE-3E37-453F-B08F-A61E9BD3CD3A}" srcOrd="0" destOrd="0" parTransId="{C2140A18-79E3-4160-809D-95D0CA63DF43}" sibTransId="{9EECF517-577D-4AF8-A2F1-188A3E2ED3BD}"/>
    <dgm:cxn modelId="{79C380D0-37F5-41C5-AE30-63AA1FDBA97A}" srcId="{BF840AF2-B2F2-48BC-82FE-75EBA82FBA9D}" destId="{26D54F10-9138-46A0-AF11-FCEB3ED66908}" srcOrd="4" destOrd="0" parTransId="{2AD4BD25-13E6-4429-A7A1-D048D454CDCB}" sibTransId="{FBCF91B5-36BF-42FD-B863-25E36E6C9B03}"/>
    <dgm:cxn modelId="{D59D91D1-DA03-4CAA-A5A9-2196474A1703}" type="presOf" srcId="{340D965D-2D18-45C4-AF55-C8BA3DAF2D90}" destId="{A589943B-2126-4FE0-880A-FE4EAD322605}" srcOrd="0" destOrd="0" presId="urn:microsoft.com/office/officeart/2005/8/layout/hChevron3"/>
    <dgm:cxn modelId="{CB0204E2-2251-4F1A-8D10-B385675F1F33}" type="presOf" srcId="{9A6E9AEE-3E37-453F-B08F-A61E9BD3CD3A}" destId="{D29F2EF8-74A4-4366-8895-D35A438E61ED}" srcOrd="0" destOrd="0" presId="urn:microsoft.com/office/officeart/2005/8/layout/hChevron3"/>
    <dgm:cxn modelId="{CA8EFAF0-F1A5-4154-984F-118993AFD3C0}" type="presOf" srcId="{54FB9DBE-D381-4076-9B54-F26F2C949669}" destId="{46CFCBFB-8B13-49B5-9EDD-2D8CB1798F60}" srcOrd="0" destOrd="0" presId="urn:microsoft.com/office/officeart/2005/8/layout/hChevron3"/>
    <dgm:cxn modelId="{9FF0F9F7-B971-4BD6-A3BC-E47EBCE506E2}" srcId="{BF840AF2-B2F2-48BC-82FE-75EBA82FBA9D}" destId="{340D965D-2D18-45C4-AF55-C8BA3DAF2D90}" srcOrd="2" destOrd="0" parTransId="{D6E252CD-7754-4801-A3B1-26065429D8EB}" sibTransId="{2EE2A1E2-B0BF-44E8-BD7D-94BDBE81CD88}"/>
    <dgm:cxn modelId="{D208BAC8-B6E5-4802-878E-9C80309E75A8}" type="presParOf" srcId="{01CE3BC3-0F03-4239-A9A0-A4FAB4C02EFA}" destId="{D29F2EF8-74A4-4366-8895-D35A438E61ED}" srcOrd="0" destOrd="0" presId="urn:microsoft.com/office/officeart/2005/8/layout/hChevron3"/>
    <dgm:cxn modelId="{CE2F10CA-02DA-43FA-B151-2F90D4EE0B24}" type="presParOf" srcId="{01CE3BC3-0F03-4239-A9A0-A4FAB4C02EFA}" destId="{9453DD14-E789-4B73-B061-612CD5984884}" srcOrd="1" destOrd="0" presId="urn:microsoft.com/office/officeart/2005/8/layout/hChevron3"/>
    <dgm:cxn modelId="{585BCB6C-AC53-4379-9BF3-56483CFCAC29}" type="presParOf" srcId="{01CE3BC3-0F03-4239-A9A0-A4FAB4C02EFA}" destId="{46CFCBFB-8B13-49B5-9EDD-2D8CB1798F60}" srcOrd="2" destOrd="0" presId="urn:microsoft.com/office/officeart/2005/8/layout/hChevron3"/>
    <dgm:cxn modelId="{9DFD3F5E-E03D-451E-8865-E079FCA4FFC6}" type="presParOf" srcId="{01CE3BC3-0F03-4239-A9A0-A4FAB4C02EFA}" destId="{3C9D9455-AF49-41AB-B197-6C9AA3080138}" srcOrd="3" destOrd="0" presId="urn:microsoft.com/office/officeart/2005/8/layout/hChevron3"/>
    <dgm:cxn modelId="{244C9764-73A1-49E8-BEB1-F926C7F96D89}" type="presParOf" srcId="{01CE3BC3-0F03-4239-A9A0-A4FAB4C02EFA}" destId="{A589943B-2126-4FE0-880A-FE4EAD322605}" srcOrd="4" destOrd="0" presId="urn:microsoft.com/office/officeart/2005/8/layout/hChevron3"/>
    <dgm:cxn modelId="{510B3ED2-8D11-458B-A3F8-2564C1B9135F}" type="presParOf" srcId="{01CE3BC3-0F03-4239-A9A0-A4FAB4C02EFA}" destId="{D5FE00F4-2E59-4F1D-A8C4-C7AAD140E906}" srcOrd="5" destOrd="0" presId="urn:microsoft.com/office/officeart/2005/8/layout/hChevron3"/>
    <dgm:cxn modelId="{9E82AF54-4022-4963-B406-BA08A85D6BE3}" type="presParOf" srcId="{01CE3BC3-0F03-4239-A9A0-A4FAB4C02EFA}" destId="{78AC1C50-A0D7-4C0F-B428-F9A29B82913A}" srcOrd="6" destOrd="0" presId="urn:microsoft.com/office/officeart/2005/8/layout/hChevron3"/>
    <dgm:cxn modelId="{BC42F78E-F051-49BB-A023-373D993196B5}" type="presParOf" srcId="{01CE3BC3-0F03-4239-A9A0-A4FAB4C02EFA}" destId="{44D9860F-DC88-4F59-A643-184EA953302B}" srcOrd="7" destOrd="0" presId="urn:microsoft.com/office/officeart/2005/8/layout/hChevron3"/>
    <dgm:cxn modelId="{59631FBA-925F-4F74-AE7C-FFB6C832179B}" type="presParOf" srcId="{01CE3BC3-0F03-4239-A9A0-A4FAB4C02EFA}" destId="{0C5921B0-4855-4038-BD7A-5D938A0E030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F2EF8-74A4-4366-8895-D35A438E61ED}">
      <dsp:nvSpPr>
        <dsp:cNvPr id="0" name=""/>
        <dsp:cNvSpPr/>
      </dsp:nvSpPr>
      <dsp:spPr>
        <a:xfrm>
          <a:off x="1167" y="332699"/>
          <a:ext cx="2275932" cy="910373"/>
        </a:xfrm>
        <a:prstGeom prst="homePlate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 err="1">
              <a:latin typeface="+mj-lt"/>
            </a:rPr>
            <a:t>Generating</a:t>
          </a:r>
          <a:r>
            <a:rPr lang="fr-FR" sz="1900" kern="1200" dirty="0">
              <a:latin typeface="+mj-lt"/>
            </a:rPr>
            <a:t> the situations</a:t>
          </a:r>
          <a:endParaRPr lang="en-GB" sz="1900" kern="1200" dirty="0">
            <a:latin typeface="+mj-lt"/>
          </a:endParaRPr>
        </a:p>
      </dsp:txBody>
      <dsp:txXfrm>
        <a:off x="1167" y="332699"/>
        <a:ext cx="2048339" cy="910373"/>
      </dsp:txXfrm>
    </dsp:sp>
    <dsp:sp modelId="{46CFCBFB-8B13-49B5-9EDD-2D8CB1798F60}">
      <dsp:nvSpPr>
        <dsp:cNvPr id="0" name=""/>
        <dsp:cNvSpPr/>
      </dsp:nvSpPr>
      <dsp:spPr>
        <a:xfrm>
          <a:off x="1821913" y="332699"/>
          <a:ext cx="2275932" cy="91037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Calculation of the </a:t>
          </a:r>
          <a:r>
            <a:rPr lang="fr-FR" sz="1900" kern="1200" dirty="0" err="1">
              <a:latin typeface="+mj-lt"/>
            </a:rPr>
            <a:t>solid</a:t>
          </a:r>
          <a:r>
            <a:rPr lang="fr-FR" sz="1900" kern="1200" dirty="0">
              <a:latin typeface="+mj-lt"/>
            </a:rPr>
            <a:t> discharge</a:t>
          </a:r>
          <a:endParaRPr lang="en-GB" sz="1900" kern="1200" dirty="0">
            <a:latin typeface="+mj-lt"/>
          </a:endParaRPr>
        </a:p>
      </dsp:txBody>
      <dsp:txXfrm>
        <a:off x="2277100" y="332699"/>
        <a:ext cx="1365559" cy="910373"/>
      </dsp:txXfrm>
    </dsp:sp>
    <dsp:sp modelId="{A589943B-2126-4FE0-880A-FE4EAD322605}">
      <dsp:nvSpPr>
        <dsp:cNvPr id="0" name=""/>
        <dsp:cNvSpPr/>
      </dsp:nvSpPr>
      <dsp:spPr>
        <a:xfrm>
          <a:off x="3642659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Simulation: </a:t>
          </a:r>
          <a:r>
            <a:rPr lang="fr-FR" sz="1900" kern="1200" dirty="0" err="1">
              <a:latin typeface="+mj-lt"/>
            </a:rPr>
            <a:t>search</a:t>
          </a:r>
          <a:r>
            <a:rPr lang="fr-FR" sz="1900" kern="1200" dirty="0">
              <a:latin typeface="+mj-lt"/>
            </a:rPr>
            <a:t> for an optimal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4097846" y="332699"/>
        <a:ext cx="1365559" cy="910373"/>
      </dsp:txXfrm>
    </dsp:sp>
    <dsp:sp modelId="{78AC1C50-A0D7-4C0F-B428-F9A29B82913A}">
      <dsp:nvSpPr>
        <dsp:cNvPr id="0" name=""/>
        <dsp:cNvSpPr/>
      </dsp:nvSpPr>
      <dsp:spPr>
        <a:xfrm>
          <a:off x="5463405" y="332699"/>
          <a:ext cx="2275932" cy="910373"/>
        </a:xfrm>
        <a:prstGeom prst="chevron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Closure of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5918592" y="332699"/>
        <a:ext cx="1365559" cy="910373"/>
      </dsp:txXfrm>
    </dsp:sp>
    <dsp:sp modelId="{0C5921B0-4855-4038-BD7A-5D938A0E0300}">
      <dsp:nvSpPr>
        <dsp:cNvPr id="0" name=""/>
        <dsp:cNvSpPr/>
      </dsp:nvSpPr>
      <dsp:spPr>
        <a:xfrm>
          <a:off x="7284152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Application to test cases</a:t>
          </a:r>
          <a:endParaRPr lang="en-GB" sz="1900" kern="1200" dirty="0">
            <a:latin typeface="+mj-lt"/>
          </a:endParaRPr>
        </a:p>
      </dsp:txBody>
      <dsp:txXfrm>
        <a:off x="7739339" y="332699"/>
        <a:ext cx="1365559" cy="9103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F2EF8-74A4-4366-8895-D35A438E61ED}">
      <dsp:nvSpPr>
        <dsp:cNvPr id="0" name=""/>
        <dsp:cNvSpPr/>
      </dsp:nvSpPr>
      <dsp:spPr>
        <a:xfrm>
          <a:off x="1167" y="332699"/>
          <a:ext cx="2275932" cy="910373"/>
        </a:xfrm>
        <a:prstGeom prst="homePlate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 err="1">
              <a:latin typeface="+mj-lt"/>
            </a:rPr>
            <a:t>Generating</a:t>
          </a:r>
          <a:r>
            <a:rPr lang="fr-FR" sz="1900" kern="1200" dirty="0">
              <a:latin typeface="+mj-lt"/>
            </a:rPr>
            <a:t> the situations</a:t>
          </a:r>
          <a:endParaRPr lang="en-GB" sz="1900" kern="1200" dirty="0">
            <a:latin typeface="+mj-lt"/>
          </a:endParaRPr>
        </a:p>
      </dsp:txBody>
      <dsp:txXfrm>
        <a:off x="1167" y="332699"/>
        <a:ext cx="2048339" cy="910373"/>
      </dsp:txXfrm>
    </dsp:sp>
    <dsp:sp modelId="{46CFCBFB-8B13-49B5-9EDD-2D8CB1798F60}">
      <dsp:nvSpPr>
        <dsp:cNvPr id="0" name=""/>
        <dsp:cNvSpPr/>
      </dsp:nvSpPr>
      <dsp:spPr>
        <a:xfrm>
          <a:off x="1821913" y="332699"/>
          <a:ext cx="2275932" cy="91037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Calculation of the </a:t>
          </a:r>
          <a:r>
            <a:rPr lang="fr-FR" sz="1900" kern="1200" dirty="0" err="1">
              <a:latin typeface="+mj-lt"/>
            </a:rPr>
            <a:t>solid</a:t>
          </a:r>
          <a:r>
            <a:rPr lang="fr-FR" sz="1900" kern="1200" dirty="0">
              <a:latin typeface="+mj-lt"/>
            </a:rPr>
            <a:t> discharge</a:t>
          </a:r>
          <a:endParaRPr lang="en-GB" sz="1900" kern="1200" dirty="0">
            <a:latin typeface="+mj-lt"/>
          </a:endParaRPr>
        </a:p>
      </dsp:txBody>
      <dsp:txXfrm>
        <a:off x="2277100" y="332699"/>
        <a:ext cx="1365559" cy="910373"/>
      </dsp:txXfrm>
    </dsp:sp>
    <dsp:sp modelId="{A589943B-2126-4FE0-880A-FE4EAD322605}">
      <dsp:nvSpPr>
        <dsp:cNvPr id="0" name=""/>
        <dsp:cNvSpPr/>
      </dsp:nvSpPr>
      <dsp:spPr>
        <a:xfrm>
          <a:off x="3642659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Simulation: </a:t>
          </a:r>
          <a:r>
            <a:rPr lang="fr-FR" sz="1900" kern="1200" dirty="0" err="1">
              <a:latin typeface="+mj-lt"/>
            </a:rPr>
            <a:t>search</a:t>
          </a:r>
          <a:r>
            <a:rPr lang="fr-FR" sz="1900" kern="1200" dirty="0">
              <a:latin typeface="+mj-lt"/>
            </a:rPr>
            <a:t> for an optimal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4097846" y="332699"/>
        <a:ext cx="1365559" cy="910373"/>
      </dsp:txXfrm>
    </dsp:sp>
    <dsp:sp modelId="{78AC1C50-A0D7-4C0F-B428-F9A29B82913A}">
      <dsp:nvSpPr>
        <dsp:cNvPr id="0" name=""/>
        <dsp:cNvSpPr/>
      </dsp:nvSpPr>
      <dsp:spPr>
        <a:xfrm>
          <a:off x="5463405" y="332699"/>
          <a:ext cx="2275932" cy="910373"/>
        </a:xfrm>
        <a:prstGeom prst="chevron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Closure of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5918592" y="332699"/>
        <a:ext cx="1365559" cy="910373"/>
      </dsp:txXfrm>
    </dsp:sp>
    <dsp:sp modelId="{0C5921B0-4855-4038-BD7A-5D938A0E0300}">
      <dsp:nvSpPr>
        <dsp:cNvPr id="0" name=""/>
        <dsp:cNvSpPr/>
      </dsp:nvSpPr>
      <dsp:spPr>
        <a:xfrm>
          <a:off x="7284152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Application to test cases</a:t>
          </a:r>
          <a:endParaRPr lang="en-GB" sz="1900" kern="1200" dirty="0">
            <a:latin typeface="+mj-lt"/>
          </a:endParaRPr>
        </a:p>
      </dsp:txBody>
      <dsp:txXfrm>
        <a:off x="7739339" y="332699"/>
        <a:ext cx="1365559" cy="9103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F2EF8-74A4-4366-8895-D35A438E61ED}">
      <dsp:nvSpPr>
        <dsp:cNvPr id="0" name=""/>
        <dsp:cNvSpPr/>
      </dsp:nvSpPr>
      <dsp:spPr>
        <a:xfrm>
          <a:off x="1167" y="332699"/>
          <a:ext cx="2275932" cy="910373"/>
        </a:xfrm>
        <a:prstGeom prst="homePlate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 err="1">
              <a:latin typeface="+mj-lt"/>
            </a:rPr>
            <a:t>Generating</a:t>
          </a:r>
          <a:r>
            <a:rPr lang="fr-FR" sz="1900" kern="1200" dirty="0">
              <a:latin typeface="+mj-lt"/>
            </a:rPr>
            <a:t> the situations</a:t>
          </a:r>
          <a:endParaRPr lang="en-GB" sz="1900" kern="1200" dirty="0">
            <a:latin typeface="+mj-lt"/>
          </a:endParaRPr>
        </a:p>
      </dsp:txBody>
      <dsp:txXfrm>
        <a:off x="1167" y="332699"/>
        <a:ext cx="2048339" cy="910373"/>
      </dsp:txXfrm>
    </dsp:sp>
    <dsp:sp modelId="{46CFCBFB-8B13-49B5-9EDD-2D8CB1798F60}">
      <dsp:nvSpPr>
        <dsp:cNvPr id="0" name=""/>
        <dsp:cNvSpPr/>
      </dsp:nvSpPr>
      <dsp:spPr>
        <a:xfrm>
          <a:off x="1821913" y="332699"/>
          <a:ext cx="2275932" cy="91037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Calculation of the </a:t>
          </a:r>
          <a:r>
            <a:rPr lang="fr-FR" sz="1900" kern="1200" dirty="0" err="1">
              <a:latin typeface="+mj-lt"/>
            </a:rPr>
            <a:t>solid</a:t>
          </a:r>
          <a:r>
            <a:rPr lang="fr-FR" sz="1900" kern="1200" dirty="0">
              <a:latin typeface="+mj-lt"/>
            </a:rPr>
            <a:t> discharge</a:t>
          </a:r>
          <a:endParaRPr lang="en-GB" sz="1900" kern="1200" dirty="0">
            <a:latin typeface="+mj-lt"/>
          </a:endParaRPr>
        </a:p>
      </dsp:txBody>
      <dsp:txXfrm>
        <a:off x="2277100" y="332699"/>
        <a:ext cx="1365559" cy="910373"/>
      </dsp:txXfrm>
    </dsp:sp>
    <dsp:sp modelId="{A589943B-2126-4FE0-880A-FE4EAD322605}">
      <dsp:nvSpPr>
        <dsp:cNvPr id="0" name=""/>
        <dsp:cNvSpPr/>
      </dsp:nvSpPr>
      <dsp:spPr>
        <a:xfrm>
          <a:off x="3642659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Simulation: </a:t>
          </a:r>
          <a:r>
            <a:rPr lang="fr-FR" sz="1900" kern="1200" dirty="0" err="1">
              <a:latin typeface="+mj-lt"/>
            </a:rPr>
            <a:t>search</a:t>
          </a:r>
          <a:r>
            <a:rPr lang="fr-FR" sz="1900" kern="1200" dirty="0">
              <a:latin typeface="+mj-lt"/>
            </a:rPr>
            <a:t> for an optimal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4097846" y="332699"/>
        <a:ext cx="1365559" cy="910373"/>
      </dsp:txXfrm>
    </dsp:sp>
    <dsp:sp modelId="{78AC1C50-A0D7-4C0F-B428-F9A29B82913A}">
      <dsp:nvSpPr>
        <dsp:cNvPr id="0" name=""/>
        <dsp:cNvSpPr/>
      </dsp:nvSpPr>
      <dsp:spPr>
        <a:xfrm>
          <a:off x="5463405" y="332699"/>
          <a:ext cx="2275932" cy="910373"/>
        </a:xfrm>
        <a:prstGeom prst="chevron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Closure of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5918592" y="332699"/>
        <a:ext cx="1365559" cy="910373"/>
      </dsp:txXfrm>
    </dsp:sp>
    <dsp:sp modelId="{0C5921B0-4855-4038-BD7A-5D938A0E0300}">
      <dsp:nvSpPr>
        <dsp:cNvPr id="0" name=""/>
        <dsp:cNvSpPr/>
      </dsp:nvSpPr>
      <dsp:spPr>
        <a:xfrm>
          <a:off x="7284152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Application to test cases</a:t>
          </a:r>
          <a:endParaRPr lang="en-GB" sz="1900" kern="1200" dirty="0">
            <a:latin typeface="+mj-lt"/>
          </a:endParaRPr>
        </a:p>
      </dsp:txBody>
      <dsp:txXfrm>
        <a:off x="7739339" y="332699"/>
        <a:ext cx="1365559" cy="9103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F2EF8-74A4-4366-8895-D35A438E61ED}">
      <dsp:nvSpPr>
        <dsp:cNvPr id="0" name=""/>
        <dsp:cNvSpPr/>
      </dsp:nvSpPr>
      <dsp:spPr>
        <a:xfrm>
          <a:off x="1167" y="332699"/>
          <a:ext cx="2275932" cy="910373"/>
        </a:xfrm>
        <a:prstGeom prst="homePlate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 err="1">
              <a:latin typeface="+mj-lt"/>
            </a:rPr>
            <a:t>Generating</a:t>
          </a:r>
          <a:r>
            <a:rPr lang="fr-FR" sz="1900" kern="1200" dirty="0">
              <a:latin typeface="+mj-lt"/>
            </a:rPr>
            <a:t> the situations</a:t>
          </a:r>
          <a:endParaRPr lang="en-GB" sz="1900" kern="1200" dirty="0">
            <a:latin typeface="+mj-lt"/>
          </a:endParaRPr>
        </a:p>
      </dsp:txBody>
      <dsp:txXfrm>
        <a:off x="1167" y="332699"/>
        <a:ext cx="2048339" cy="910373"/>
      </dsp:txXfrm>
    </dsp:sp>
    <dsp:sp modelId="{46CFCBFB-8B13-49B5-9EDD-2D8CB1798F60}">
      <dsp:nvSpPr>
        <dsp:cNvPr id="0" name=""/>
        <dsp:cNvSpPr/>
      </dsp:nvSpPr>
      <dsp:spPr>
        <a:xfrm>
          <a:off x="1821913" y="332699"/>
          <a:ext cx="2275932" cy="91037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Calculation of the </a:t>
          </a:r>
          <a:r>
            <a:rPr lang="fr-FR" sz="1900" kern="1200" dirty="0" err="1">
              <a:latin typeface="+mj-lt"/>
            </a:rPr>
            <a:t>solid</a:t>
          </a:r>
          <a:r>
            <a:rPr lang="fr-FR" sz="1900" kern="1200" dirty="0">
              <a:latin typeface="+mj-lt"/>
            </a:rPr>
            <a:t> discharge</a:t>
          </a:r>
          <a:endParaRPr lang="en-GB" sz="1900" kern="1200" dirty="0">
            <a:latin typeface="+mj-lt"/>
          </a:endParaRPr>
        </a:p>
      </dsp:txBody>
      <dsp:txXfrm>
        <a:off x="2277100" y="332699"/>
        <a:ext cx="1365559" cy="910373"/>
      </dsp:txXfrm>
    </dsp:sp>
    <dsp:sp modelId="{A589943B-2126-4FE0-880A-FE4EAD322605}">
      <dsp:nvSpPr>
        <dsp:cNvPr id="0" name=""/>
        <dsp:cNvSpPr/>
      </dsp:nvSpPr>
      <dsp:spPr>
        <a:xfrm>
          <a:off x="3642659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Simulation: </a:t>
          </a:r>
          <a:r>
            <a:rPr lang="fr-FR" sz="1900" kern="1200" dirty="0" err="1">
              <a:latin typeface="+mj-lt"/>
            </a:rPr>
            <a:t>search</a:t>
          </a:r>
          <a:r>
            <a:rPr lang="fr-FR" sz="1900" kern="1200" dirty="0">
              <a:latin typeface="+mj-lt"/>
            </a:rPr>
            <a:t> for an optimal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4097846" y="332699"/>
        <a:ext cx="1365559" cy="910373"/>
      </dsp:txXfrm>
    </dsp:sp>
    <dsp:sp modelId="{78AC1C50-A0D7-4C0F-B428-F9A29B82913A}">
      <dsp:nvSpPr>
        <dsp:cNvPr id="0" name=""/>
        <dsp:cNvSpPr/>
      </dsp:nvSpPr>
      <dsp:spPr>
        <a:xfrm>
          <a:off x="5463405" y="332699"/>
          <a:ext cx="2275932" cy="910373"/>
        </a:xfrm>
        <a:prstGeom prst="chevron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Closure of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5918592" y="332699"/>
        <a:ext cx="1365559" cy="910373"/>
      </dsp:txXfrm>
    </dsp:sp>
    <dsp:sp modelId="{0C5921B0-4855-4038-BD7A-5D938A0E0300}">
      <dsp:nvSpPr>
        <dsp:cNvPr id="0" name=""/>
        <dsp:cNvSpPr/>
      </dsp:nvSpPr>
      <dsp:spPr>
        <a:xfrm>
          <a:off x="7284152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Application to test cases</a:t>
          </a:r>
          <a:endParaRPr lang="en-GB" sz="1900" kern="1200" dirty="0">
            <a:latin typeface="+mj-lt"/>
          </a:endParaRPr>
        </a:p>
      </dsp:txBody>
      <dsp:txXfrm>
        <a:off x="7739339" y="332699"/>
        <a:ext cx="1365559" cy="9103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F2EF8-74A4-4366-8895-D35A438E61ED}">
      <dsp:nvSpPr>
        <dsp:cNvPr id="0" name=""/>
        <dsp:cNvSpPr/>
      </dsp:nvSpPr>
      <dsp:spPr>
        <a:xfrm>
          <a:off x="1167" y="332699"/>
          <a:ext cx="2275932" cy="910373"/>
        </a:xfrm>
        <a:prstGeom prst="homePlate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 err="1">
              <a:latin typeface="+mj-lt"/>
            </a:rPr>
            <a:t>Generating</a:t>
          </a:r>
          <a:r>
            <a:rPr lang="fr-FR" sz="1900" kern="1200" dirty="0">
              <a:latin typeface="+mj-lt"/>
            </a:rPr>
            <a:t> the situations</a:t>
          </a:r>
          <a:endParaRPr lang="en-GB" sz="1900" kern="1200" dirty="0">
            <a:latin typeface="+mj-lt"/>
          </a:endParaRPr>
        </a:p>
      </dsp:txBody>
      <dsp:txXfrm>
        <a:off x="1167" y="332699"/>
        <a:ext cx="2048339" cy="910373"/>
      </dsp:txXfrm>
    </dsp:sp>
    <dsp:sp modelId="{46CFCBFB-8B13-49B5-9EDD-2D8CB1798F60}">
      <dsp:nvSpPr>
        <dsp:cNvPr id="0" name=""/>
        <dsp:cNvSpPr/>
      </dsp:nvSpPr>
      <dsp:spPr>
        <a:xfrm>
          <a:off x="1821913" y="332699"/>
          <a:ext cx="2275932" cy="91037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Calculation of the </a:t>
          </a:r>
          <a:r>
            <a:rPr lang="fr-FR" sz="1900" kern="1200" dirty="0" err="1">
              <a:latin typeface="+mj-lt"/>
            </a:rPr>
            <a:t>solid</a:t>
          </a:r>
          <a:r>
            <a:rPr lang="fr-FR" sz="1900" kern="1200" dirty="0">
              <a:latin typeface="+mj-lt"/>
            </a:rPr>
            <a:t> discharge</a:t>
          </a:r>
          <a:endParaRPr lang="en-GB" sz="1900" kern="1200" dirty="0">
            <a:latin typeface="+mj-lt"/>
          </a:endParaRPr>
        </a:p>
      </dsp:txBody>
      <dsp:txXfrm>
        <a:off x="2277100" y="332699"/>
        <a:ext cx="1365559" cy="910373"/>
      </dsp:txXfrm>
    </dsp:sp>
    <dsp:sp modelId="{A589943B-2126-4FE0-880A-FE4EAD322605}">
      <dsp:nvSpPr>
        <dsp:cNvPr id="0" name=""/>
        <dsp:cNvSpPr/>
      </dsp:nvSpPr>
      <dsp:spPr>
        <a:xfrm>
          <a:off x="3642659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Simulation: </a:t>
          </a:r>
          <a:r>
            <a:rPr lang="fr-FR" sz="1900" kern="1200" dirty="0" err="1">
              <a:latin typeface="+mj-lt"/>
            </a:rPr>
            <a:t>search</a:t>
          </a:r>
          <a:r>
            <a:rPr lang="fr-FR" sz="1900" kern="1200" dirty="0">
              <a:latin typeface="+mj-lt"/>
            </a:rPr>
            <a:t> for an optimal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4097846" y="332699"/>
        <a:ext cx="1365559" cy="910373"/>
      </dsp:txXfrm>
    </dsp:sp>
    <dsp:sp modelId="{78AC1C50-A0D7-4C0F-B428-F9A29B82913A}">
      <dsp:nvSpPr>
        <dsp:cNvPr id="0" name=""/>
        <dsp:cNvSpPr/>
      </dsp:nvSpPr>
      <dsp:spPr>
        <a:xfrm>
          <a:off x="5463405" y="332699"/>
          <a:ext cx="2275932" cy="910373"/>
        </a:xfrm>
        <a:prstGeom prst="chevron">
          <a:avLst/>
        </a:prstGeom>
        <a:solidFill>
          <a:srgbClr val="95CBE5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Closure of </a:t>
          </a:r>
          <a14:m xmlns:a14="http://schemas.microsoft.com/office/drawing/2010/main">
            <m:oMath xmlns:m="http://schemas.openxmlformats.org/officeDocument/2006/math">
              <m:r>
                <a:rPr lang="fr-FR" sz="19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endParaRPr lang="en-GB" sz="1900" kern="1200" dirty="0">
            <a:latin typeface="+mj-lt"/>
          </a:endParaRPr>
        </a:p>
      </dsp:txBody>
      <dsp:txXfrm>
        <a:off x="5918592" y="332699"/>
        <a:ext cx="1365559" cy="910373"/>
      </dsp:txXfrm>
    </dsp:sp>
    <dsp:sp modelId="{0C5921B0-4855-4038-BD7A-5D938A0E0300}">
      <dsp:nvSpPr>
        <dsp:cNvPr id="0" name=""/>
        <dsp:cNvSpPr/>
      </dsp:nvSpPr>
      <dsp:spPr>
        <a:xfrm>
          <a:off x="7284152" y="332699"/>
          <a:ext cx="2275932" cy="910373"/>
        </a:xfrm>
        <a:prstGeom prst="chevron">
          <a:avLst/>
        </a:prstGeom>
        <a:solidFill>
          <a:srgbClr val="D86D5A"/>
        </a:solidFill>
        <a:ln w="1905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latin typeface="+mj-lt"/>
            </a:rPr>
            <a:t>Application to test cases</a:t>
          </a:r>
          <a:endParaRPr lang="en-GB" sz="1900" kern="1200" dirty="0">
            <a:latin typeface="+mj-lt"/>
          </a:endParaRPr>
        </a:p>
      </dsp:txBody>
      <dsp:txXfrm>
        <a:off x="7739339" y="332699"/>
        <a:ext cx="1365559" cy="9103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13D5E-55C4-4ABC-B70B-1F28B8410CAC}">
      <dsp:nvSpPr>
        <dsp:cNvPr id="0" name=""/>
        <dsp:cNvSpPr/>
      </dsp:nvSpPr>
      <dsp:spPr>
        <a:xfrm rot="5400000">
          <a:off x="-281018" y="281018"/>
          <a:ext cx="1873455" cy="1311418"/>
        </a:xfrm>
        <a:prstGeom prst="chevron">
          <a:avLst/>
        </a:prstGeom>
        <a:solidFill>
          <a:srgbClr val="4D87C8"/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1"/>
              </a:solidFill>
            </a:rPr>
            <a:t>Objectives</a:t>
          </a:r>
          <a:endParaRPr lang="fr-BE" sz="2000" kern="1200" dirty="0">
            <a:solidFill>
              <a:schemeClr val="tx1"/>
            </a:solidFill>
          </a:endParaRPr>
        </a:p>
      </dsp:txBody>
      <dsp:txXfrm rot="-5400000">
        <a:off x="1" y="655708"/>
        <a:ext cx="1311418" cy="562037"/>
      </dsp:txXfrm>
    </dsp:sp>
    <dsp:sp modelId="{6766714A-3E34-4BCE-8A3A-51D27083F808}">
      <dsp:nvSpPr>
        <dsp:cNvPr id="0" name=""/>
        <dsp:cNvSpPr/>
      </dsp:nvSpPr>
      <dsp:spPr>
        <a:xfrm rot="5400000">
          <a:off x="4873144" y="-3557280"/>
          <a:ext cx="1217745" cy="8341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 err="1"/>
            <a:t>Getting</a:t>
          </a:r>
          <a:r>
            <a:rPr lang="fr-FR" sz="1900" kern="1200" dirty="0"/>
            <a:t> </a:t>
          </a:r>
          <a:r>
            <a:rPr lang="fr-FR" sz="1900" kern="1200" dirty="0" err="1"/>
            <a:t>rid</a:t>
          </a:r>
          <a:r>
            <a:rPr lang="fr-FR" sz="1900" kern="1200" dirty="0"/>
            <a:t> of trial and </a:t>
          </a:r>
          <a:r>
            <a:rPr lang="fr-FR" sz="1900" kern="1200" dirty="0" err="1"/>
            <a:t>error</a:t>
          </a:r>
          <a:endParaRPr lang="fr-B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 err="1"/>
            <a:t>Applying</a:t>
          </a:r>
          <a:r>
            <a:rPr lang="fr-FR" sz="1900" kern="1200" dirty="0"/>
            <a:t> the model to flow conditions with </a:t>
          </a:r>
          <a:r>
            <a:rPr lang="fr-FR" sz="1900" kern="1200" dirty="0" err="1"/>
            <a:t>uncertain</a:t>
          </a:r>
          <a:r>
            <a:rPr lang="fr-FR" sz="1900" kern="1200" dirty="0"/>
            <a:t> results</a:t>
          </a:r>
          <a:endParaRPr lang="fr-BE" sz="1900" kern="1200" dirty="0"/>
        </a:p>
      </dsp:txBody>
      <dsp:txXfrm rot="-5400000">
        <a:off x="1311418" y="63891"/>
        <a:ext cx="8281753" cy="1098855"/>
      </dsp:txXfrm>
    </dsp:sp>
    <dsp:sp modelId="{3AAD17D5-0F3A-4A68-B18E-50277C99A7E2}">
      <dsp:nvSpPr>
        <dsp:cNvPr id="0" name=""/>
        <dsp:cNvSpPr/>
      </dsp:nvSpPr>
      <dsp:spPr>
        <a:xfrm rot="5400000">
          <a:off x="-281018" y="1967642"/>
          <a:ext cx="1873455" cy="1311418"/>
        </a:xfrm>
        <a:prstGeom prst="chevron">
          <a:avLst/>
        </a:prstGeom>
        <a:solidFill>
          <a:srgbClr val="4D87C8"/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1"/>
              </a:solidFill>
            </a:rPr>
            <a:t>Solution</a:t>
          </a:r>
          <a:endParaRPr lang="fr-BE" sz="2000" kern="1200" dirty="0">
            <a:solidFill>
              <a:schemeClr val="tx1"/>
            </a:solidFill>
          </a:endParaRPr>
        </a:p>
      </dsp:txBody>
      <dsp:txXfrm rot="-5400000">
        <a:off x="1" y="2342332"/>
        <a:ext cx="1311418" cy="562037"/>
      </dsp:txXfrm>
    </dsp:sp>
    <dsp:sp modelId="{A9A93B0E-C05A-4764-8F5D-E1A5FF5985AB}">
      <dsp:nvSpPr>
        <dsp:cNvPr id="0" name=""/>
        <dsp:cNvSpPr/>
      </dsp:nvSpPr>
      <dsp:spPr>
        <a:xfrm rot="5400000">
          <a:off x="4873144" y="-1875102"/>
          <a:ext cx="1217745" cy="8341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/>
            <a:t>Run a simple numerical morphodynamic </a:t>
          </a:r>
          <a:r>
            <a:rPr lang="fr-FR" sz="1900" kern="1200" dirty="0" err="1"/>
            <a:t>experiment</a:t>
          </a:r>
          <a:endParaRPr lang="fr-B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 err="1"/>
            <a:t>Determine</a:t>
          </a:r>
          <a:r>
            <a:rPr lang="fr-FR" sz="1900" kern="1200" dirty="0"/>
            <a:t> the optimal </a:t>
          </a:r>
          <a:r>
            <a:rPr lang="fr-FR" sz="1900" kern="1200" dirty="0" err="1"/>
            <a:t>parameter</a:t>
          </a:r>
          <a:r>
            <a:rPr lang="fr-FR" sz="1900" kern="1200" dirty="0"/>
            <a:t> value for </a:t>
          </a:r>
          <a:r>
            <a:rPr lang="fr-FR" sz="1900" kern="1200" dirty="0" err="1"/>
            <a:t>each</a:t>
          </a:r>
          <a:r>
            <a:rPr lang="fr-FR" sz="1900" kern="1200" dirty="0"/>
            <a:t> set of flow conditions</a:t>
          </a:r>
          <a:endParaRPr lang="fr-B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 err="1"/>
            <a:t>Develop</a:t>
          </a:r>
          <a:r>
            <a:rPr lang="fr-FR" sz="1900" kern="1200" dirty="0"/>
            <a:t> a closure model with these self-</a:t>
          </a:r>
          <a:r>
            <a:rPr lang="fr-FR" sz="1900" kern="1200" dirty="0" err="1"/>
            <a:t>generated</a:t>
          </a:r>
          <a:r>
            <a:rPr lang="fr-FR" sz="1900" kern="1200" dirty="0"/>
            <a:t> data and machine </a:t>
          </a:r>
          <a:r>
            <a:rPr lang="fr-FR" sz="1900" kern="1200" dirty="0" err="1"/>
            <a:t>learning</a:t>
          </a:r>
          <a:endParaRPr lang="fr-BE" sz="1900" kern="1200" dirty="0"/>
        </a:p>
      </dsp:txBody>
      <dsp:txXfrm rot="-5400000">
        <a:off x="1311418" y="1746069"/>
        <a:ext cx="8281753" cy="1098855"/>
      </dsp:txXfrm>
    </dsp:sp>
    <dsp:sp modelId="{F7D2FA82-3AF7-49B8-802E-5E87A1D250D9}">
      <dsp:nvSpPr>
        <dsp:cNvPr id="0" name=""/>
        <dsp:cNvSpPr/>
      </dsp:nvSpPr>
      <dsp:spPr>
        <a:xfrm rot="5400000">
          <a:off x="-281018" y="3649820"/>
          <a:ext cx="1873455" cy="1311418"/>
        </a:xfrm>
        <a:prstGeom prst="chevron">
          <a:avLst/>
        </a:prstGeom>
        <a:solidFill>
          <a:srgbClr val="4D87C8"/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1"/>
              </a:solidFill>
            </a:rPr>
            <a:t>Results</a:t>
          </a:r>
          <a:endParaRPr lang="fr-BE" sz="2000" kern="1200" dirty="0">
            <a:solidFill>
              <a:schemeClr val="tx1"/>
            </a:solidFill>
          </a:endParaRPr>
        </a:p>
      </dsp:txBody>
      <dsp:txXfrm rot="-5400000">
        <a:off x="1" y="4024510"/>
        <a:ext cx="1311418" cy="562037"/>
      </dsp:txXfrm>
    </dsp:sp>
    <dsp:sp modelId="{74974830-6291-4E05-9387-138200F1740C}">
      <dsp:nvSpPr>
        <dsp:cNvPr id="0" name=""/>
        <dsp:cNvSpPr/>
      </dsp:nvSpPr>
      <dsp:spPr>
        <a:xfrm rot="5400000">
          <a:off x="4873144" y="-192924"/>
          <a:ext cx="1217745" cy="8341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/>
            <a:t>Application to a 2P2L model</a:t>
          </a:r>
          <a:endParaRPr lang="fr-B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 err="1"/>
            <a:t>Development</a:t>
          </a:r>
          <a:r>
            <a:rPr lang="fr-FR" sz="1900" kern="1200" dirty="0"/>
            <a:t> of closure models for friction </a:t>
          </a:r>
          <a:r>
            <a:rPr lang="fr-FR" sz="1900" kern="1200" dirty="0" err="1"/>
            <a:t>parameters</a:t>
          </a:r>
          <a:endParaRPr lang="fr-B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/>
            <a:t>2D </a:t>
          </a:r>
          <a:r>
            <a:rPr lang="fr-FR" sz="1900" kern="1200" dirty="0" err="1"/>
            <a:t>dam-break</a:t>
          </a:r>
          <a:r>
            <a:rPr lang="fr-FR" sz="1900" kern="1200" dirty="0"/>
            <a:t>: similar performance as optimal constant values and </a:t>
          </a:r>
          <a:r>
            <a:rPr lang="fr-FR" sz="1900" kern="1200" dirty="0" err="1"/>
            <a:t>evenly</a:t>
          </a:r>
          <a:r>
            <a:rPr lang="fr-FR" sz="1900" kern="1200" dirty="0"/>
            <a:t> </a:t>
          </a:r>
          <a:r>
            <a:rPr lang="fr-FR" sz="1900" kern="1200" dirty="0" err="1"/>
            <a:t>complex</a:t>
          </a:r>
          <a:r>
            <a:rPr lang="fr-FR" sz="1900" kern="1200" dirty="0"/>
            <a:t> models from the </a:t>
          </a:r>
          <a:r>
            <a:rPr lang="fr-FR" sz="1900" kern="1200" dirty="0" err="1"/>
            <a:t>literature</a:t>
          </a:r>
          <a:r>
            <a:rPr lang="fr-FR" sz="1900" kern="1200" dirty="0"/>
            <a:t> </a:t>
          </a:r>
          <a:endParaRPr lang="fr-BE" sz="1900" kern="1200" dirty="0"/>
        </a:p>
      </dsp:txBody>
      <dsp:txXfrm rot="-5400000">
        <a:off x="1311418" y="3428247"/>
        <a:ext cx="8281753" cy="1098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9440AF9-BB24-4EE7-A1A0-4877C4095B6F}" type="datetimeFigureOut">
              <a:rPr lang="en-GB" smtClean="0"/>
              <a:t>29/08/2023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DDD2D70-06B8-4898-9FBE-6DD36455A33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45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Hello </a:t>
            </a:r>
            <a:r>
              <a:rPr lang="fr-FR" dirty="0" err="1"/>
              <a:t>everyone</a:t>
            </a:r>
            <a:r>
              <a:rPr lang="fr-FR" dirty="0"/>
              <a:t>, </a:t>
            </a:r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for </a:t>
            </a:r>
            <a:r>
              <a:rPr lang="fr-FR" dirty="0" err="1"/>
              <a:t>attending</a:t>
            </a:r>
            <a:r>
              <a:rPr lang="fr-FR" dirty="0"/>
              <a:t> my </a:t>
            </a:r>
            <a:r>
              <a:rPr lang="fr-FR" dirty="0" err="1"/>
              <a:t>presentation</a:t>
            </a:r>
            <a:r>
              <a:rPr lang="fr-FR" dirty="0"/>
              <a:t>. I </a:t>
            </a:r>
            <a:r>
              <a:rPr lang="fr-FR" dirty="0" err="1"/>
              <a:t>am</a:t>
            </a:r>
            <a:r>
              <a:rPr lang="fr-FR" dirty="0"/>
              <a:t> Robin Meurice from UCLouvain in </a:t>
            </a:r>
            <a:r>
              <a:rPr lang="fr-FR" dirty="0" err="1"/>
              <a:t>Belgium</a:t>
            </a:r>
            <a:r>
              <a:rPr lang="fr-FR" dirty="0"/>
              <a:t> and </a:t>
            </a:r>
            <a:r>
              <a:rPr lang="fr-FR" dirty="0" err="1"/>
              <a:t>today</a:t>
            </a:r>
            <a:r>
              <a:rPr lang="fr-FR" dirty="0"/>
              <a:t> I would like to help </a:t>
            </a:r>
            <a:r>
              <a:rPr lang="fr-FR" dirty="0" err="1"/>
              <a:t>morphodynamical</a:t>
            </a:r>
            <a:r>
              <a:rPr lang="fr-FR" dirty="0"/>
              <a:t> </a:t>
            </a:r>
            <a:r>
              <a:rPr lang="fr-FR" dirty="0" err="1"/>
              <a:t>modellers</a:t>
            </a:r>
            <a:r>
              <a:rPr lang="fr-FR" dirty="0"/>
              <a:t> with a </a:t>
            </a:r>
            <a:r>
              <a:rPr lang="fr-FR" dirty="0" err="1"/>
              <a:t>problem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have already </a:t>
            </a:r>
            <a:r>
              <a:rPr lang="fr-FR" dirty="0" err="1"/>
              <a:t>probably</a:t>
            </a:r>
            <a:r>
              <a:rPr lang="fr-FR" dirty="0"/>
              <a:t> </a:t>
            </a:r>
            <a:r>
              <a:rPr lang="fr-FR" dirty="0" err="1"/>
              <a:t>faced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695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core</a:t>
            </a:r>
            <a:r>
              <a:rPr lang="fr-FR" dirty="0"/>
              <a:t> of the </a:t>
            </a:r>
            <a:r>
              <a:rPr lang="fr-FR" dirty="0" err="1"/>
              <a:t>problem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actually</a:t>
            </a:r>
            <a:r>
              <a:rPr lang="fr-FR" dirty="0"/>
              <a:t> the same for </a:t>
            </a:r>
            <a:r>
              <a:rPr lang="fr-FR" dirty="0" err="1"/>
              <a:t>every</a:t>
            </a:r>
            <a:r>
              <a:rPr lang="fr-FR" dirty="0"/>
              <a:t> </a:t>
            </a:r>
            <a:r>
              <a:rPr lang="fr-FR" dirty="0" err="1"/>
              <a:t>fluid</a:t>
            </a:r>
            <a:r>
              <a:rPr lang="fr-FR" dirty="0"/>
              <a:t> </a:t>
            </a:r>
            <a:r>
              <a:rPr lang="fr-FR" dirty="0" err="1"/>
              <a:t>dynamics</a:t>
            </a:r>
            <a:r>
              <a:rPr lang="fr-FR" dirty="0"/>
              <a:t> </a:t>
            </a:r>
            <a:r>
              <a:rPr lang="fr-FR" dirty="0" err="1"/>
              <a:t>modeller</a:t>
            </a:r>
            <a:r>
              <a:rPr lang="fr-FR" dirty="0"/>
              <a:t>. It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indeed</a:t>
            </a:r>
            <a:r>
              <a:rPr lang="fr-FR" dirty="0"/>
              <a:t> </a:t>
            </a:r>
            <a:r>
              <a:rPr lang="fr-FR" dirty="0" err="1"/>
              <a:t>highly</a:t>
            </a:r>
            <a:r>
              <a:rPr lang="fr-FR" dirty="0"/>
              <a:t> </a:t>
            </a:r>
            <a:r>
              <a:rPr lang="fr-FR" dirty="0" err="1"/>
              <a:t>unlikely</a:t>
            </a:r>
            <a:r>
              <a:rPr lang="fr-FR" dirty="0"/>
              <a:t> to have good simulations results with simple models such as the basic </a:t>
            </a:r>
            <a:r>
              <a:rPr lang="fr-FR" dirty="0" err="1"/>
              <a:t>shallow</a:t>
            </a:r>
            <a:r>
              <a:rPr lang="fr-FR" dirty="0"/>
              <a:t> water </a:t>
            </a:r>
            <a:r>
              <a:rPr lang="fr-FR" dirty="0" err="1"/>
              <a:t>equations</a:t>
            </a:r>
            <a:r>
              <a:rPr lang="fr-FR" dirty="0"/>
              <a:t> if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want</a:t>
            </a:r>
            <a:r>
              <a:rPr lang="fr-FR" dirty="0"/>
              <a:t> to </a:t>
            </a:r>
            <a:r>
              <a:rPr lang="fr-FR" dirty="0" err="1"/>
              <a:t>reproduce</a:t>
            </a:r>
            <a:r>
              <a:rPr lang="fr-FR" dirty="0"/>
              <a:t> </a:t>
            </a:r>
            <a:r>
              <a:rPr lang="fr-FR" dirty="0" err="1"/>
              <a:t>complex</a:t>
            </a:r>
            <a:r>
              <a:rPr lang="fr-FR" dirty="0"/>
              <a:t> flows such as these turbulent </a:t>
            </a:r>
            <a:r>
              <a:rPr lang="fr-FR" dirty="0" err="1"/>
              <a:t>rapids</a:t>
            </a:r>
            <a:r>
              <a:rPr lang="fr-FR" dirty="0"/>
              <a:t>, </a:t>
            </a:r>
            <a:r>
              <a:rPr lang="fr-FR" dirty="0" err="1"/>
              <a:t>this</a:t>
            </a:r>
            <a:r>
              <a:rPr lang="fr-FR" dirty="0"/>
              <a:t> collapse of a </a:t>
            </a:r>
            <a:r>
              <a:rPr lang="fr-FR" dirty="0" err="1"/>
              <a:t>granular</a:t>
            </a:r>
            <a:r>
              <a:rPr lang="fr-FR" dirty="0"/>
              <a:t> mixture or </a:t>
            </a:r>
            <a:r>
              <a:rPr lang="fr-FR" dirty="0" err="1"/>
              <a:t>this</a:t>
            </a:r>
            <a:r>
              <a:rPr lang="fr-FR" dirty="0"/>
              <a:t> dam flush. </a:t>
            </a:r>
            <a:r>
              <a:rPr lang="fr-FR" dirty="0" err="1"/>
              <a:t>Satisfactory</a:t>
            </a:r>
            <a:r>
              <a:rPr lang="fr-FR" dirty="0"/>
              <a:t> reproduction results can only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obtained</a:t>
            </a:r>
            <a:r>
              <a:rPr lang="fr-FR" dirty="0"/>
              <a:t> with </a:t>
            </a:r>
            <a:r>
              <a:rPr lang="fr-FR" dirty="0" err="1"/>
              <a:t>sufficiently</a:t>
            </a:r>
            <a:r>
              <a:rPr lang="fr-FR" dirty="0"/>
              <a:t> </a:t>
            </a:r>
            <a:r>
              <a:rPr lang="fr-FR" dirty="0" err="1"/>
              <a:t>complex</a:t>
            </a:r>
            <a:r>
              <a:rPr lang="fr-FR" dirty="0"/>
              <a:t> models in these cases. </a:t>
            </a:r>
            <a:br>
              <a:rPr lang="fr-FR" dirty="0"/>
            </a:br>
            <a:endParaRPr lang="fr-FR" dirty="0"/>
          </a:p>
          <a:p>
            <a:r>
              <a:rPr lang="fr-FR" dirty="0" err="1"/>
              <a:t>Yet</a:t>
            </a:r>
            <a:r>
              <a:rPr lang="fr-FR" dirty="0"/>
              <a:t>, these </a:t>
            </a:r>
            <a:r>
              <a:rPr lang="fr-FR" dirty="0" err="1"/>
              <a:t>complex</a:t>
            </a:r>
            <a:r>
              <a:rPr lang="fr-FR" dirty="0"/>
              <a:t> models </a:t>
            </a:r>
            <a:r>
              <a:rPr lang="fr-FR" dirty="0" err="1"/>
              <a:t>often</a:t>
            </a:r>
            <a:r>
              <a:rPr lang="fr-FR" dirty="0"/>
              <a:t> </a:t>
            </a:r>
            <a:r>
              <a:rPr lang="fr-FR" dirty="0" err="1"/>
              <a:t>rely</a:t>
            </a:r>
            <a:r>
              <a:rPr lang="fr-FR" dirty="0"/>
              <a:t> on many </a:t>
            </a:r>
            <a:r>
              <a:rPr lang="fr-FR" dirty="0" err="1"/>
              <a:t>parameters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numerically</a:t>
            </a:r>
            <a:r>
              <a:rPr lang="fr-FR" dirty="0"/>
              <a:t> </a:t>
            </a:r>
            <a:r>
              <a:rPr lang="fr-FR" dirty="0" err="1"/>
              <a:t>implemented</a:t>
            </a:r>
            <a:r>
              <a:rPr lang="fr-FR" dirty="0"/>
              <a:t> in two </a:t>
            </a:r>
            <a:r>
              <a:rPr lang="fr-FR" dirty="0" err="1"/>
              <a:t>ways</a:t>
            </a:r>
            <a:r>
              <a:rPr lang="fr-FR" dirty="0"/>
              <a:t>. </a:t>
            </a:r>
          </a:p>
          <a:p>
            <a:r>
              <a:rPr lang="fr-FR" dirty="0"/>
              <a:t>The first solution </a:t>
            </a:r>
            <a:r>
              <a:rPr lang="fr-FR" dirty="0" err="1"/>
              <a:t>consists</a:t>
            </a:r>
            <a:r>
              <a:rPr lang="fr-FR" dirty="0"/>
              <a:t> in </a:t>
            </a:r>
            <a:r>
              <a:rPr lang="fr-FR" dirty="0" err="1"/>
              <a:t>closing</a:t>
            </a:r>
            <a:r>
              <a:rPr lang="fr-FR" dirty="0"/>
              <a:t> the </a:t>
            </a:r>
            <a:r>
              <a:rPr lang="fr-FR" dirty="0" err="1"/>
              <a:t>parameter</a:t>
            </a:r>
            <a:r>
              <a:rPr lang="fr-FR" dirty="0"/>
              <a:t> with a </a:t>
            </a:r>
            <a:r>
              <a:rPr lang="fr-FR" dirty="0" err="1"/>
              <a:t>theoretical</a:t>
            </a:r>
            <a:r>
              <a:rPr lang="fr-FR" dirty="0"/>
              <a:t> or </a:t>
            </a:r>
            <a:r>
              <a:rPr lang="fr-FR" dirty="0" err="1"/>
              <a:t>empirical</a:t>
            </a:r>
            <a:r>
              <a:rPr lang="fr-FR" dirty="0"/>
              <a:t> formulation. The </a:t>
            </a:r>
            <a:r>
              <a:rPr lang="fr-FR" dirty="0" err="1"/>
              <a:t>problem</a:t>
            </a:r>
            <a:r>
              <a:rPr lang="fr-FR" dirty="0"/>
              <a:t> with </a:t>
            </a:r>
            <a:r>
              <a:rPr lang="fr-FR" dirty="0" err="1"/>
              <a:t>this</a:t>
            </a:r>
            <a:r>
              <a:rPr lang="fr-FR" dirty="0"/>
              <a:t> solution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these formulations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often</a:t>
            </a:r>
            <a:r>
              <a:rPr lang="fr-FR" dirty="0"/>
              <a:t> </a:t>
            </a:r>
            <a:r>
              <a:rPr lang="fr-FR" dirty="0" err="1"/>
              <a:t>developed</a:t>
            </a:r>
            <a:r>
              <a:rPr lang="fr-FR" dirty="0"/>
              <a:t> based on flows </a:t>
            </a:r>
            <a:r>
              <a:rPr lang="fr-FR" dirty="0" err="1"/>
              <a:t>that</a:t>
            </a:r>
            <a:r>
              <a:rPr lang="fr-FR" dirty="0"/>
              <a:t> do not </a:t>
            </a:r>
            <a:r>
              <a:rPr lang="fr-FR" dirty="0" err="1"/>
              <a:t>always</a:t>
            </a:r>
            <a:r>
              <a:rPr lang="fr-FR" dirty="0"/>
              <a:t> correspond to the flows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want</a:t>
            </a:r>
            <a:r>
              <a:rPr lang="fr-FR" dirty="0"/>
              <a:t> to </a:t>
            </a:r>
            <a:r>
              <a:rPr lang="fr-FR" dirty="0" err="1"/>
              <a:t>reproduce</a:t>
            </a:r>
            <a:r>
              <a:rPr lang="fr-FR" dirty="0"/>
              <a:t> and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hence</a:t>
            </a:r>
            <a:r>
              <a:rPr lang="fr-FR" dirty="0"/>
              <a:t> might </a:t>
            </a:r>
            <a:r>
              <a:rPr lang="fr-FR" dirty="0" err="1"/>
              <a:t>be</a:t>
            </a:r>
            <a:r>
              <a:rPr lang="fr-FR" dirty="0"/>
              <a:t> a </a:t>
            </a:r>
            <a:r>
              <a:rPr lang="fr-FR" dirty="0" err="1"/>
              <a:t>problem</a:t>
            </a:r>
            <a:r>
              <a:rPr lang="fr-FR" dirty="0"/>
              <a:t> of </a:t>
            </a:r>
            <a:r>
              <a:rPr lang="fr-FR" dirty="0" err="1"/>
              <a:t>generalizability</a:t>
            </a:r>
            <a:r>
              <a:rPr lang="fr-FR" dirty="0"/>
              <a:t>.</a:t>
            </a:r>
          </a:p>
          <a:p>
            <a:r>
              <a:rPr lang="fr-FR" dirty="0"/>
              <a:t>The second solution </a:t>
            </a:r>
            <a:r>
              <a:rPr lang="fr-FR" dirty="0" err="1"/>
              <a:t>simply</a:t>
            </a:r>
            <a:r>
              <a:rPr lang="fr-FR" dirty="0"/>
              <a:t> </a:t>
            </a:r>
            <a:r>
              <a:rPr lang="fr-FR" dirty="0" err="1"/>
              <a:t>consists</a:t>
            </a:r>
            <a:r>
              <a:rPr lang="fr-FR" dirty="0"/>
              <a:t> in tuning the </a:t>
            </a:r>
            <a:r>
              <a:rPr lang="fr-FR" dirty="0" err="1"/>
              <a:t>parameter</a:t>
            </a:r>
            <a:r>
              <a:rPr lang="fr-FR" dirty="0"/>
              <a:t> by trial and </a:t>
            </a:r>
            <a:r>
              <a:rPr lang="fr-FR" dirty="0" err="1"/>
              <a:t>error</a:t>
            </a:r>
            <a:r>
              <a:rPr lang="fr-FR" dirty="0"/>
              <a:t>. </a:t>
            </a:r>
            <a:r>
              <a:rPr lang="fr-FR" dirty="0" err="1"/>
              <a:t>Besides</a:t>
            </a:r>
            <a:r>
              <a:rPr lang="fr-FR" dirty="0"/>
              <a:t> the </a:t>
            </a:r>
            <a:r>
              <a:rPr lang="fr-FR" dirty="0" err="1"/>
              <a:t>waste</a:t>
            </a:r>
            <a:r>
              <a:rPr lang="fr-FR" dirty="0"/>
              <a:t> of </a:t>
            </a:r>
            <a:r>
              <a:rPr lang="fr-FR" dirty="0" err="1"/>
              <a:t>computational</a:t>
            </a:r>
            <a:r>
              <a:rPr lang="fr-FR" dirty="0"/>
              <a:t> time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requires</a:t>
            </a:r>
            <a:r>
              <a:rPr lang="fr-FR" dirty="0"/>
              <a:t>, </a:t>
            </a:r>
            <a:r>
              <a:rPr lang="fr-FR" dirty="0" err="1"/>
              <a:t>this</a:t>
            </a:r>
            <a:r>
              <a:rPr lang="fr-FR" dirty="0"/>
              <a:t> tuning </a:t>
            </a:r>
            <a:r>
              <a:rPr lang="fr-FR" dirty="0" err="1"/>
              <a:t>requires</a:t>
            </a:r>
            <a:r>
              <a:rPr lang="fr-FR" dirty="0"/>
              <a:t> </a:t>
            </a:r>
            <a:r>
              <a:rPr lang="fr-FR" dirty="0" err="1"/>
              <a:t>field-specific</a:t>
            </a:r>
            <a:r>
              <a:rPr lang="fr-FR" dirty="0"/>
              <a:t> data. It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hence</a:t>
            </a:r>
            <a:r>
              <a:rPr lang="fr-FR" dirty="0"/>
              <a:t> not possible to use the model to </a:t>
            </a:r>
            <a:r>
              <a:rPr lang="fr-FR" dirty="0" err="1"/>
              <a:t>predict</a:t>
            </a:r>
            <a:r>
              <a:rPr lang="fr-FR" dirty="0"/>
              <a:t> results on a river for </a:t>
            </a:r>
            <a:r>
              <a:rPr lang="fr-FR" dirty="0" err="1"/>
              <a:t>which</a:t>
            </a:r>
            <a:r>
              <a:rPr lang="fr-FR" dirty="0"/>
              <a:t> data </a:t>
            </a:r>
            <a:r>
              <a:rPr lang="fr-FR" dirty="0" err="1"/>
              <a:t>lack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 err="1"/>
              <a:t>During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, I </a:t>
            </a:r>
            <a:r>
              <a:rPr lang="fr-FR" dirty="0" err="1"/>
              <a:t>will</a:t>
            </a:r>
            <a:r>
              <a:rPr lang="fr-FR" dirty="0"/>
              <a:t> focus on morphodynamics and </a:t>
            </a:r>
            <a:r>
              <a:rPr lang="fr-FR" dirty="0" err="1"/>
              <a:t>present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a </a:t>
            </a:r>
            <a:r>
              <a:rPr lang="fr-FR" dirty="0" err="1"/>
              <a:t>method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modellers</a:t>
            </a:r>
            <a:r>
              <a:rPr lang="fr-FR" dirty="0"/>
              <a:t> can use to </a:t>
            </a:r>
            <a:r>
              <a:rPr lang="fr-FR" dirty="0" err="1"/>
              <a:t>develop</a:t>
            </a:r>
            <a:r>
              <a:rPr lang="fr-FR" dirty="0"/>
              <a:t> closure formulations for </a:t>
            </a:r>
            <a:r>
              <a:rPr lang="fr-FR" dirty="0" err="1"/>
              <a:t>parameters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do not </a:t>
            </a:r>
            <a:r>
              <a:rPr lang="fr-FR" dirty="0" err="1"/>
              <a:t>want</a:t>
            </a:r>
            <a:r>
              <a:rPr lang="fr-FR" dirty="0"/>
              <a:t> to tune by trial and </a:t>
            </a:r>
            <a:r>
              <a:rPr lang="fr-FR" dirty="0" err="1"/>
              <a:t>error</a:t>
            </a:r>
            <a:r>
              <a:rPr lang="fr-FR" dirty="0"/>
              <a:t> and </a:t>
            </a:r>
            <a:r>
              <a:rPr lang="fr-FR" dirty="0" err="1"/>
              <a:t>whose</a:t>
            </a:r>
            <a:r>
              <a:rPr lang="fr-FR" dirty="0"/>
              <a:t> scope corresponds to the </a:t>
            </a:r>
            <a:r>
              <a:rPr lang="fr-FR" dirty="0" err="1"/>
              <a:t>kind</a:t>
            </a:r>
            <a:r>
              <a:rPr lang="fr-FR" dirty="0"/>
              <a:t> of flows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want</a:t>
            </a:r>
            <a:r>
              <a:rPr lang="fr-FR" dirty="0"/>
              <a:t> to </a:t>
            </a:r>
            <a:r>
              <a:rPr lang="fr-FR" dirty="0" err="1"/>
              <a:t>reproduce</a:t>
            </a:r>
            <a:r>
              <a:rPr lang="fr-FR" dirty="0"/>
              <a:t>. In </a:t>
            </a:r>
            <a:r>
              <a:rPr lang="fr-FR" dirty="0" err="1"/>
              <a:t>this</a:t>
            </a:r>
            <a:r>
              <a:rPr lang="fr-FR" dirty="0"/>
              <a:t> way, </a:t>
            </a:r>
            <a:r>
              <a:rPr lang="fr-FR" dirty="0" err="1"/>
              <a:t>they</a:t>
            </a:r>
            <a:r>
              <a:rPr lang="fr-FR" dirty="0"/>
              <a:t> can run </a:t>
            </a:r>
            <a:r>
              <a:rPr lang="fr-FR" dirty="0" err="1"/>
              <a:t>their</a:t>
            </a:r>
            <a:r>
              <a:rPr lang="fr-FR" dirty="0"/>
              <a:t> models on </a:t>
            </a:r>
            <a:r>
              <a:rPr lang="fr-FR" dirty="0" err="1"/>
              <a:t>rivers</a:t>
            </a:r>
            <a:r>
              <a:rPr lang="fr-FR" dirty="0"/>
              <a:t> for </a:t>
            </a:r>
            <a:r>
              <a:rPr lang="fr-FR" dirty="0" err="1"/>
              <a:t>which</a:t>
            </a:r>
            <a:r>
              <a:rPr lang="fr-FR" dirty="0"/>
              <a:t> calibration data do not </a:t>
            </a:r>
            <a:r>
              <a:rPr lang="fr-FR" dirty="0" err="1"/>
              <a:t>exist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589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This </a:t>
            </a:r>
            <a:r>
              <a:rPr lang="fr-FR" dirty="0" err="1"/>
              <a:t>method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based on a simple numerical </a:t>
            </a:r>
            <a:r>
              <a:rPr lang="fr-FR" dirty="0" err="1"/>
              <a:t>experiment</a:t>
            </a:r>
            <a:r>
              <a:rPr lang="fr-FR" dirty="0"/>
              <a:t>. It </a:t>
            </a:r>
            <a:r>
              <a:rPr lang="fr-FR" dirty="0" err="1"/>
              <a:t>simply</a:t>
            </a:r>
            <a:r>
              <a:rPr lang="fr-FR" dirty="0"/>
              <a:t> </a:t>
            </a:r>
            <a:r>
              <a:rPr lang="fr-FR" dirty="0" err="1"/>
              <a:t>consists</a:t>
            </a:r>
            <a:r>
              <a:rPr lang="fr-FR" dirty="0"/>
              <a:t> in </a:t>
            </a:r>
            <a:r>
              <a:rPr lang="fr-FR" dirty="0" err="1"/>
              <a:t>simulating</a:t>
            </a:r>
            <a:r>
              <a:rPr lang="fr-FR" dirty="0"/>
              <a:t> a flow on an </a:t>
            </a:r>
            <a:r>
              <a:rPr lang="fr-FR" dirty="0" err="1"/>
              <a:t>inclined</a:t>
            </a:r>
            <a:r>
              <a:rPr lang="fr-FR" dirty="0"/>
              <a:t> </a:t>
            </a:r>
            <a:r>
              <a:rPr lang="fr-FR" dirty="0" err="1"/>
              <a:t>erodible</a:t>
            </a:r>
            <a:r>
              <a:rPr lang="fr-FR" dirty="0"/>
              <a:t> </a:t>
            </a:r>
            <a:r>
              <a:rPr lang="fr-FR" dirty="0" err="1"/>
              <a:t>slope</a:t>
            </a:r>
            <a:r>
              <a:rPr lang="fr-FR" dirty="0"/>
              <a:t> and to </a:t>
            </a:r>
            <a:r>
              <a:rPr lang="fr-FR" dirty="0" err="1"/>
              <a:t>feed</a:t>
            </a:r>
            <a:r>
              <a:rPr lang="fr-FR" dirty="0"/>
              <a:t> the </a:t>
            </a:r>
            <a:r>
              <a:rPr lang="fr-FR" dirty="0" err="1"/>
              <a:t>channel</a:t>
            </a:r>
            <a:r>
              <a:rPr lang="fr-FR" dirty="0"/>
              <a:t> with constant water and sediment </a:t>
            </a:r>
            <a:r>
              <a:rPr lang="fr-FR" dirty="0" err="1"/>
              <a:t>discharges</a:t>
            </a:r>
            <a:r>
              <a:rPr lang="fr-FR" dirty="0"/>
              <a:t>,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any</a:t>
            </a:r>
            <a:r>
              <a:rPr lang="fr-FR" dirty="0"/>
              <a:t> transport </a:t>
            </a:r>
            <a:r>
              <a:rPr lang="fr-FR" dirty="0" err="1"/>
              <a:t>law</a:t>
            </a:r>
            <a:r>
              <a:rPr lang="fr-FR" dirty="0"/>
              <a:t> from the </a:t>
            </a:r>
            <a:r>
              <a:rPr lang="fr-FR" dirty="0" err="1"/>
              <a:t>literature</a:t>
            </a:r>
            <a:r>
              <a:rPr lang="fr-FR" dirty="0"/>
              <a:t> such as </a:t>
            </a:r>
            <a:r>
              <a:rPr lang="fr-FR" dirty="0" err="1"/>
              <a:t>that</a:t>
            </a:r>
            <a:r>
              <a:rPr lang="fr-FR" dirty="0"/>
              <a:t> of MPM. </a:t>
            </a:r>
            <a:r>
              <a:rPr lang="fr-FR" dirty="0" err="1"/>
              <a:t>Downstream</a:t>
            </a:r>
            <a:r>
              <a:rPr lang="fr-FR" dirty="0"/>
              <a:t>, the bed </a:t>
            </a:r>
            <a:r>
              <a:rPr lang="fr-FR" dirty="0" err="1"/>
              <a:t>cannot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eroded</a:t>
            </a:r>
            <a:r>
              <a:rPr lang="fr-FR" dirty="0"/>
              <a:t> and the </a:t>
            </a:r>
            <a:r>
              <a:rPr lang="fr-FR" dirty="0" err="1"/>
              <a:t>slope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supposed</a:t>
            </a:r>
            <a:r>
              <a:rPr lang="fr-FR" dirty="0"/>
              <a:t> to </a:t>
            </a:r>
            <a:r>
              <a:rPr lang="fr-FR" dirty="0" err="1"/>
              <a:t>adapt</a:t>
            </a:r>
            <a:r>
              <a:rPr lang="fr-FR" dirty="0"/>
              <a:t> by rotation </a:t>
            </a:r>
            <a:r>
              <a:rPr lang="fr-FR" dirty="0" err="1"/>
              <a:t>around</a:t>
            </a:r>
            <a:r>
              <a:rPr lang="fr-FR" dirty="0"/>
              <a:t> point A. </a:t>
            </a:r>
          </a:p>
          <a:p>
            <a:endParaRPr lang="fr-FR" dirty="0"/>
          </a:p>
          <a:p>
            <a:r>
              <a:rPr lang="fr-FR" dirty="0"/>
              <a:t>The objective of the </a:t>
            </a:r>
            <a:r>
              <a:rPr lang="fr-FR" dirty="0" err="1"/>
              <a:t>experiment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to </a:t>
            </a:r>
            <a:r>
              <a:rPr lang="fr-FR" dirty="0" err="1"/>
              <a:t>try</a:t>
            </a:r>
            <a:r>
              <a:rPr lang="fr-FR" dirty="0"/>
              <a:t> different values of the </a:t>
            </a:r>
            <a:r>
              <a:rPr lang="fr-FR" dirty="0" err="1"/>
              <a:t>parameter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want</a:t>
            </a:r>
            <a:r>
              <a:rPr lang="fr-FR" dirty="0"/>
              <a:t> to close and to </a:t>
            </a:r>
            <a:r>
              <a:rPr lang="fr-FR" dirty="0" err="1"/>
              <a:t>determine</a:t>
            </a:r>
            <a:r>
              <a:rPr lang="fr-FR" dirty="0"/>
              <a:t> the optimal value </a:t>
            </a:r>
            <a:r>
              <a:rPr lang="fr-FR" dirty="0" err="1"/>
              <a:t>that</a:t>
            </a:r>
            <a:r>
              <a:rPr lang="fr-FR" dirty="0"/>
              <a:t> leads the model to </a:t>
            </a:r>
            <a:r>
              <a:rPr lang="fr-FR" dirty="0" err="1"/>
              <a:t>find</a:t>
            </a:r>
            <a:r>
              <a:rPr lang="fr-FR" dirty="0"/>
              <a:t> an </a:t>
            </a:r>
            <a:r>
              <a:rPr lang="fr-FR" dirty="0" err="1"/>
              <a:t>equilibrium</a:t>
            </a:r>
            <a:r>
              <a:rPr lang="fr-FR" dirty="0"/>
              <a:t> </a:t>
            </a:r>
            <a:r>
              <a:rPr lang="fr-FR" dirty="0" err="1"/>
              <a:t>slope</a:t>
            </a:r>
            <a:r>
              <a:rPr lang="fr-FR" dirty="0"/>
              <a:t> as close as possible to the </a:t>
            </a:r>
            <a:r>
              <a:rPr lang="fr-FR" dirty="0" err="1"/>
              <a:t>slope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expected</a:t>
            </a:r>
            <a:r>
              <a:rPr lang="fr-FR" dirty="0"/>
              <a:t> from the </a:t>
            </a:r>
            <a:r>
              <a:rPr lang="fr-FR" dirty="0" err="1"/>
              <a:t>solid</a:t>
            </a:r>
            <a:r>
              <a:rPr lang="fr-FR" dirty="0"/>
              <a:t> discharge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fed</a:t>
            </a:r>
            <a:r>
              <a:rPr lang="fr-FR" dirty="0"/>
              <a:t> from </a:t>
            </a:r>
            <a:r>
              <a:rPr lang="fr-FR" dirty="0" err="1"/>
              <a:t>upstream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Many </a:t>
            </a:r>
            <a:r>
              <a:rPr lang="fr-FR" dirty="0" err="1"/>
              <a:t>morphodynamical</a:t>
            </a:r>
            <a:r>
              <a:rPr lang="fr-FR" dirty="0"/>
              <a:t> models are </a:t>
            </a:r>
            <a:r>
              <a:rPr lang="fr-FR" dirty="0" err="1"/>
              <a:t>actually</a:t>
            </a:r>
            <a:r>
              <a:rPr lang="fr-FR" dirty="0"/>
              <a:t> </a:t>
            </a:r>
            <a:r>
              <a:rPr lang="fr-FR" dirty="0" err="1"/>
              <a:t>eligible</a:t>
            </a:r>
            <a:r>
              <a:rPr lang="fr-FR" dirty="0"/>
              <a:t> for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experiment</a:t>
            </a:r>
            <a:r>
              <a:rPr lang="fr-FR" dirty="0"/>
              <a:t> and can </a:t>
            </a:r>
            <a:r>
              <a:rPr lang="fr-FR" dirty="0" err="1"/>
              <a:t>hence</a:t>
            </a:r>
            <a:r>
              <a:rPr lang="fr-FR" dirty="0"/>
              <a:t> follow the </a:t>
            </a:r>
            <a:r>
              <a:rPr lang="fr-FR" dirty="0" err="1"/>
              <a:t>methodology</a:t>
            </a:r>
            <a:r>
              <a:rPr lang="fr-FR" dirty="0"/>
              <a:t> presented </a:t>
            </a:r>
            <a:r>
              <a:rPr lang="fr-FR" dirty="0" err="1"/>
              <a:t>here</a:t>
            </a:r>
            <a:r>
              <a:rPr lang="fr-FR" dirty="0"/>
              <a:t>. In my case, I used a </a:t>
            </a:r>
            <a:r>
              <a:rPr lang="fr-FR" dirty="0" err="1"/>
              <a:t>finite</a:t>
            </a:r>
            <a:r>
              <a:rPr lang="fr-FR" dirty="0"/>
              <a:t>-volume two-phase/two-layer model based on the </a:t>
            </a:r>
            <a:r>
              <a:rPr lang="fr-FR" dirty="0" err="1"/>
              <a:t>shallow</a:t>
            </a:r>
            <a:r>
              <a:rPr lang="fr-FR" dirty="0"/>
              <a:t>-water </a:t>
            </a:r>
            <a:r>
              <a:rPr lang="fr-FR" dirty="0" err="1"/>
              <a:t>equations</a:t>
            </a:r>
            <a:r>
              <a:rPr lang="fr-FR" dirty="0"/>
              <a:t> and </a:t>
            </a:r>
            <a:r>
              <a:rPr lang="fr-FR" dirty="0" err="1"/>
              <a:t>that</a:t>
            </a:r>
            <a:r>
              <a:rPr lang="fr-FR" dirty="0"/>
              <a:t> I have </a:t>
            </a:r>
            <a:r>
              <a:rPr lang="fr-FR" dirty="0" err="1"/>
              <a:t>developed</a:t>
            </a:r>
            <a:r>
              <a:rPr lang="fr-FR" dirty="0"/>
              <a:t> and for </a:t>
            </a:r>
            <a:r>
              <a:rPr lang="fr-FR" dirty="0" err="1"/>
              <a:t>which</a:t>
            </a:r>
            <a:r>
              <a:rPr lang="fr-FR" dirty="0"/>
              <a:t> no closure </a:t>
            </a:r>
            <a:r>
              <a:rPr lang="fr-FR" dirty="0" err="1"/>
              <a:t>exists</a:t>
            </a:r>
            <a:r>
              <a:rPr lang="fr-FR" dirty="0"/>
              <a:t> for the friction coefficient at the bed mu. I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hence</a:t>
            </a:r>
            <a:r>
              <a:rPr lang="fr-FR" dirty="0"/>
              <a:t> show </a:t>
            </a:r>
            <a:r>
              <a:rPr lang="fr-FR" dirty="0" err="1"/>
              <a:t>you</a:t>
            </a:r>
            <a:r>
              <a:rPr lang="fr-FR" dirty="0"/>
              <a:t> how to close mu but </a:t>
            </a:r>
            <a:r>
              <a:rPr lang="fr-FR" dirty="0" err="1"/>
              <a:t>you</a:t>
            </a:r>
            <a:r>
              <a:rPr lang="fr-FR" dirty="0"/>
              <a:t> could do </a:t>
            </a:r>
            <a:r>
              <a:rPr lang="fr-FR" dirty="0" err="1"/>
              <a:t>this</a:t>
            </a:r>
            <a:r>
              <a:rPr lang="fr-FR" dirty="0"/>
              <a:t> with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parameter</a:t>
            </a:r>
            <a:r>
              <a:rPr lang="fr-FR" dirty="0"/>
              <a:t>.</a:t>
            </a:r>
          </a:p>
          <a:p>
            <a:endParaRPr lang="fr-FR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03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do </a:t>
            </a:r>
            <a:r>
              <a:rPr lang="fr-FR" dirty="0" err="1"/>
              <a:t>so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can follow </a:t>
            </a:r>
            <a:r>
              <a:rPr lang="fr-FR" dirty="0" err="1"/>
              <a:t>this</a:t>
            </a:r>
            <a:r>
              <a:rPr lang="fr-FR" dirty="0"/>
              <a:t> 5-steps </a:t>
            </a:r>
            <a:r>
              <a:rPr lang="fr-FR" dirty="0" err="1"/>
              <a:t>procedure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 err="1"/>
              <a:t>Here</a:t>
            </a:r>
            <a:r>
              <a:rPr lang="fr-FR" dirty="0"/>
              <a:t>, I </a:t>
            </a:r>
            <a:r>
              <a:rPr lang="fr-FR" dirty="0" err="1"/>
              <a:t>adapted</a:t>
            </a:r>
            <a:r>
              <a:rPr lang="fr-FR" dirty="0"/>
              <a:t> the </a:t>
            </a:r>
            <a:r>
              <a:rPr lang="fr-FR" dirty="0" err="1"/>
              <a:t>methodology</a:t>
            </a:r>
            <a:r>
              <a:rPr lang="fr-FR" dirty="0"/>
              <a:t> to my model and objectives. Red </a:t>
            </a:r>
            <a:r>
              <a:rPr lang="fr-FR" dirty="0" err="1"/>
              <a:t>steps</a:t>
            </a:r>
            <a:r>
              <a:rPr lang="fr-FR" dirty="0"/>
              <a:t> </a:t>
            </a:r>
            <a:r>
              <a:rPr lang="fr-FR" dirty="0" err="1"/>
              <a:t>hence</a:t>
            </a:r>
            <a:r>
              <a:rPr lang="fr-FR" dirty="0"/>
              <a:t> refer to the 2P2L model but </a:t>
            </a:r>
            <a:r>
              <a:rPr lang="fr-FR" dirty="0" err="1"/>
              <a:t>it</a:t>
            </a:r>
            <a:r>
              <a:rPr lang="fr-FR" dirty="0"/>
              <a:t> could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yours</a:t>
            </a:r>
            <a:r>
              <a:rPr lang="fr-FR" dirty="0"/>
              <a:t>. You can </a:t>
            </a:r>
            <a:r>
              <a:rPr lang="fr-FR" dirty="0" err="1"/>
              <a:t>also</a:t>
            </a:r>
            <a:r>
              <a:rPr lang="fr-FR" dirty="0"/>
              <a:t> notice </a:t>
            </a:r>
            <a:r>
              <a:rPr lang="fr-FR" dirty="0" err="1"/>
              <a:t>that</a:t>
            </a:r>
            <a:r>
              <a:rPr lang="fr-FR" dirty="0"/>
              <a:t> I used the JMP software for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steps</a:t>
            </a:r>
            <a:r>
              <a:rPr lang="fr-FR" dirty="0"/>
              <a:t> in </a:t>
            </a:r>
            <a:r>
              <a:rPr lang="fr-FR" dirty="0" err="1"/>
              <a:t>blue</a:t>
            </a:r>
            <a:r>
              <a:rPr lang="fr-FR" dirty="0"/>
              <a:t>. This </a:t>
            </a:r>
            <a:r>
              <a:rPr lang="fr-FR" dirty="0" err="1"/>
              <a:t>is</a:t>
            </a:r>
            <a:r>
              <a:rPr lang="fr-FR" dirty="0"/>
              <a:t> not </a:t>
            </a:r>
            <a:r>
              <a:rPr lang="fr-FR" dirty="0" err="1"/>
              <a:t>mandatory</a:t>
            </a:r>
            <a:r>
              <a:rPr lang="fr-FR" dirty="0"/>
              <a:t> at all but JMP has </a:t>
            </a:r>
            <a:r>
              <a:rPr lang="fr-FR" dirty="0" err="1"/>
              <a:t>nice</a:t>
            </a:r>
            <a:r>
              <a:rPr lang="fr-FR" dirty="0"/>
              <a:t> </a:t>
            </a:r>
            <a:r>
              <a:rPr lang="fr-FR" dirty="0" err="1"/>
              <a:t>features</a:t>
            </a:r>
            <a:r>
              <a:rPr lang="fr-FR" dirty="0"/>
              <a:t> for data </a:t>
            </a:r>
            <a:r>
              <a:rPr lang="fr-FR" dirty="0" err="1"/>
              <a:t>treatment</a:t>
            </a:r>
            <a:r>
              <a:rPr lang="fr-FR" dirty="0"/>
              <a:t> and </a:t>
            </a:r>
            <a:r>
              <a:rPr lang="fr-FR" dirty="0" err="1"/>
              <a:t>especially</a:t>
            </a:r>
            <a:r>
              <a:rPr lang="fr-FR" dirty="0"/>
              <a:t> to </a:t>
            </a:r>
            <a:r>
              <a:rPr lang="fr-FR" dirty="0" err="1"/>
              <a:t>build</a:t>
            </a:r>
            <a:r>
              <a:rPr lang="fr-FR" dirty="0"/>
              <a:t> </a:t>
            </a:r>
            <a:r>
              <a:rPr lang="fr-FR" dirty="0" err="1"/>
              <a:t>regression</a:t>
            </a:r>
            <a:r>
              <a:rPr lang="fr-FR" dirty="0"/>
              <a:t> models.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652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first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consists</a:t>
            </a:r>
            <a:r>
              <a:rPr lang="fr-FR" dirty="0"/>
              <a:t> in </a:t>
            </a:r>
            <a:r>
              <a:rPr lang="fr-FR" dirty="0" err="1"/>
              <a:t>generating</a:t>
            </a:r>
            <a:r>
              <a:rPr lang="fr-FR" dirty="0"/>
              <a:t> situations. What I call a situation </a:t>
            </a:r>
            <a:r>
              <a:rPr lang="fr-FR" dirty="0" err="1"/>
              <a:t>simply</a:t>
            </a:r>
            <a:r>
              <a:rPr lang="fr-FR" dirty="0"/>
              <a:t> corresponds to a set of flow and grain conditions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lead to a </a:t>
            </a:r>
            <a:r>
              <a:rPr lang="fr-FR" dirty="0" err="1"/>
              <a:t>particular</a:t>
            </a:r>
            <a:r>
              <a:rPr lang="fr-FR" dirty="0"/>
              <a:t> flow</a:t>
            </a:r>
            <a:r>
              <a:rPr lang="fr-FR" b="1" dirty="0"/>
              <a:t>,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particular</a:t>
            </a:r>
            <a:r>
              <a:rPr lang="fr-FR" dirty="0"/>
              <a:t> </a:t>
            </a:r>
            <a:r>
              <a:rPr lang="fr-FR" dirty="0" err="1"/>
              <a:t>slope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You can see </a:t>
            </a:r>
            <a:r>
              <a:rPr lang="fr-FR" dirty="0" err="1"/>
              <a:t>here</a:t>
            </a:r>
            <a:r>
              <a:rPr lang="fr-FR" dirty="0"/>
              <a:t> the 5 different </a:t>
            </a:r>
            <a:r>
              <a:rPr lang="fr-FR" dirty="0" err="1"/>
              <a:t>factors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used to </a:t>
            </a:r>
            <a:r>
              <a:rPr lang="fr-FR" dirty="0" err="1"/>
              <a:t>define</a:t>
            </a:r>
            <a:r>
              <a:rPr lang="fr-FR" dirty="0"/>
              <a:t> these situations, the </a:t>
            </a:r>
            <a:r>
              <a:rPr lang="fr-FR" dirty="0" err="1"/>
              <a:t>median</a:t>
            </a:r>
            <a:r>
              <a:rPr lang="fr-FR" dirty="0"/>
              <a:t> grain </a:t>
            </a:r>
            <a:r>
              <a:rPr lang="fr-FR" dirty="0" err="1"/>
              <a:t>diameter</a:t>
            </a:r>
            <a:r>
              <a:rPr lang="fr-FR" dirty="0"/>
              <a:t>, the relative </a:t>
            </a:r>
            <a:r>
              <a:rPr lang="fr-FR" dirty="0" err="1"/>
              <a:t>density</a:t>
            </a:r>
            <a:r>
              <a:rPr lang="fr-FR" dirty="0"/>
              <a:t> of the grains, the </a:t>
            </a:r>
            <a:r>
              <a:rPr lang="fr-FR" dirty="0" err="1"/>
              <a:t>porosity</a:t>
            </a:r>
            <a:r>
              <a:rPr lang="fr-FR" dirty="0"/>
              <a:t> of the bed, the </a:t>
            </a:r>
            <a:r>
              <a:rPr lang="fr-FR" dirty="0" err="1"/>
              <a:t>expected</a:t>
            </a:r>
            <a:r>
              <a:rPr lang="fr-FR" dirty="0"/>
              <a:t> </a:t>
            </a:r>
            <a:r>
              <a:rPr lang="fr-FR" dirty="0" err="1"/>
              <a:t>slope</a:t>
            </a:r>
            <a:r>
              <a:rPr lang="fr-FR" dirty="0"/>
              <a:t> of the numerical </a:t>
            </a:r>
            <a:r>
              <a:rPr lang="fr-FR" dirty="0" err="1"/>
              <a:t>experiment</a:t>
            </a:r>
            <a:r>
              <a:rPr lang="fr-FR" dirty="0"/>
              <a:t>, and the water input discharge. </a:t>
            </a:r>
          </a:p>
          <a:p>
            <a:r>
              <a:rPr lang="fr-FR" dirty="0"/>
              <a:t>For these 5 </a:t>
            </a:r>
            <a:r>
              <a:rPr lang="fr-FR" dirty="0" err="1"/>
              <a:t>factors</a:t>
            </a:r>
            <a:r>
              <a:rPr lang="fr-FR" dirty="0"/>
              <a:t>, I </a:t>
            </a:r>
            <a:r>
              <a:rPr lang="fr-FR" dirty="0" err="1"/>
              <a:t>defined</a:t>
            </a:r>
            <a:r>
              <a:rPr lang="fr-FR" dirty="0"/>
              <a:t> </a:t>
            </a:r>
            <a:r>
              <a:rPr lang="fr-FR" dirty="0" err="1"/>
              <a:t>limits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corresponded</a:t>
            </a:r>
            <a:r>
              <a:rPr lang="fr-FR" dirty="0"/>
              <a:t> to the </a:t>
            </a:r>
            <a:r>
              <a:rPr lang="fr-FR" dirty="0" err="1"/>
              <a:t>limits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I </a:t>
            </a:r>
            <a:r>
              <a:rPr lang="fr-FR" dirty="0" err="1"/>
              <a:t>envisionned</a:t>
            </a:r>
            <a:r>
              <a:rPr lang="fr-FR" dirty="0"/>
              <a:t> for my model. Of course, </a:t>
            </a:r>
            <a:r>
              <a:rPr lang="fr-FR" dirty="0" err="1"/>
              <a:t>you</a:t>
            </a:r>
            <a:r>
              <a:rPr lang="fr-FR" dirty="0"/>
              <a:t> can </a:t>
            </a:r>
            <a:r>
              <a:rPr lang="fr-FR" dirty="0" err="1"/>
              <a:t>choose</a:t>
            </a:r>
            <a:r>
              <a:rPr lang="fr-FR" dirty="0"/>
              <a:t> </a:t>
            </a:r>
            <a:r>
              <a:rPr lang="fr-FR" dirty="0" err="1"/>
              <a:t>whatever</a:t>
            </a:r>
            <a:r>
              <a:rPr lang="fr-FR" dirty="0"/>
              <a:t> factor and </a:t>
            </a:r>
            <a:r>
              <a:rPr lang="fr-FR" dirty="0" err="1"/>
              <a:t>limits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want</a:t>
            </a:r>
            <a:r>
              <a:rPr lang="fr-FR" dirty="0"/>
              <a:t>.</a:t>
            </a:r>
          </a:p>
          <a:p>
            <a:r>
              <a:rPr lang="fr-FR" dirty="0"/>
              <a:t>You can then </a:t>
            </a:r>
            <a:r>
              <a:rPr lang="fr-FR" dirty="0" err="1"/>
              <a:t>generate</a:t>
            </a:r>
            <a:r>
              <a:rPr lang="fr-FR" dirty="0"/>
              <a:t> </a:t>
            </a:r>
            <a:r>
              <a:rPr lang="fr-FR" dirty="0" err="1"/>
              <a:t>random</a:t>
            </a:r>
            <a:r>
              <a:rPr lang="fr-FR" dirty="0"/>
              <a:t> combinations of factor values between these </a:t>
            </a:r>
            <a:r>
              <a:rPr lang="fr-FR" dirty="0" err="1"/>
              <a:t>limits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each</a:t>
            </a:r>
            <a:r>
              <a:rPr lang="fr-FR" dirty="0"/>
              <a:t> situation corresponds to a unique flow. </a:t>
            </a:r>
            <a:r>
              <a:rPr lang="fr-FR" dirty="0" err="1"/>
              <a:t>Ideally</a:t>
            </a:r>
            <a:r>
              <a:rPr lang="fr-FR" dirty="0"/>
              <a:t>, the </a:t>
            </a:r>
            <a:r>
              <a:rPr lang="fr-FR" dirty="0" err="1"/>
              <a:t>number</a:t>
            </a:r>
            <a:r>
              <a:rPr lang="fr-FR" dirty="0"/>
              <a:t> of situations should </a:t>
            </a:r>
            <a:r>
              <a:rPr lang="fr-FR" dirty="0" err="1"/>
              <a:t>be</a:t>
            </a:r>
            <a:r>
              <a:rPr lang="fr-FR" dirty="0"/>
              <a:t> high </a:t>
            </a:r>
            <a:r>
              <a:rPr lang="fr-FR" dirty="0" err="1"/>
              <a:t>enough</a:t>
            </a:r>
            <a:r>
              <a:rPr lang="fr-FR" dirty="0"/>
              <a:t> to make sure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there</a:t>
            </a:r>
            <a:r>
              <a:rPr lang="fr-FR" dirty="0"/>
              <a:t> are </a:t>
            </a:r>
            <a:r>
              <a:rPr lang="fr-FR" dirty="0" err="1"/>
              <a:t>enough</a:t>
            </a:r>
            <a:r>
              <a:rPr lang="fr-FR" dirty="0"/>
              <a:t> data points to </a:t>
            </a:r>
            <a:r>
              <a:rPr lang="fr-FR" dirty="0" err="1"/>
              <a:t>build</a:t>
            </a:r>
            <a:r>
              <a:rPr lang="fr-FR" dirty="0"/>
              <a:t> a </a:t>
            </a:r>
            <a:r>
              <a:rPr lang="fr-FR" dirty="0" err="1"/>
              <a:t>regression</a:t>
            </a:r>
            <a:r>
              <a:rPr lang="fr-FR" dirty="0"/>
              <a:t> model. </a:t>
            </a:r>
            <a:r>
              <a:rPr lang="fr-FR" dirty="0" err="1"/>
              <a:t>Typically</a:t>
            </a:r>
            <a:r>
              <a:rPr lang="fr-FR" dirty="0"/>
              <a:t>, I </a:t>
            </a:r>
            <a:r>
              <a:rPr lang="fr-FR" dirty="0" err="1"/>
              <a:t>generated</a:t>
            </a:r>
            <a:r>
              <a:rPr lang="fr-FR" dirty="0"/>
              <a:t> 100 situations.</a:t>
            </a:r>
          </a:p>
          <a:p>
            <a:endParaRPr lang="fr-FR" dirty="0"/>
          </a:p>
          <a:p>
            <a:r>
              <a:rPr lang="fr-FR" dirty="0"/>
              <a:t>Since mu </a:t>
            </a:r>
            <a:r>
              <a:rPr lang="fr-FR" dirty="0" err="1"/>
              <a:t>is</a:t>
            </a:r>
            <a:r>
              <a:rPr lang="fr-FR" dirty="0"/>
              <a:t> a non-</a:t>
            </a:r>
            <a:r>
              <a:rPr lang="fr-FR" dirty="0" err="1"/>
              <a:t>dimensional</a:t>
            </a:r>
            <a:r>
              <a:rPr lang="fr-FR" dirty="0"/>
              <a:t> friction coefficient, I </a:t>
            </a:r>
            <a:r>
              <a:rPr lang="fr-FR" dirty="0" err="1"/>
              <a:t>combined</a:t>
            </a:r>
            <a:r>
              <a:rPr lang="fr-FR" dirty="0"/>
              <a:t> these </a:t>
            </a:r>
            <a:r>
              <a:rPr lang="fr-FR" dirty="0" err="1"/>
              <a:t>factors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8 non-</a:t>
            </a:r>
            <a:r>
              <a:rPr lang="fr-FR" dirty="0" err="1"/>
              <a:t>dimensional</a:t>
            </a:r>
            <a:r>
              <a:rPr lang="fr-FR" dirty="0"/>
              <a:t> </a:t>
            </a:r>
            <a:r>
              <a:rPr lang="fr-FR" dirty="0" err="1"/>
              <a:t>factors</a:t>
            </a:r>
            <a:r>
              <a:rPr lang="fr-FR" dirty="0"/>
              <a:t> with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own</a:t>
            </a:r>
            <a:r>
              <a:rPr lang="fr-FR" dirty="0"/>
              <a:t> information about the flow, such as the Froude </a:t>
            </a:r>
            <a:r>
              <a:rPr lang="fr-FR" dirty="0" err="1"/>
              <a:t>number</a:t>
            </a:r>
            <a:r>
              <a:rPr lang="fr-FR" dirty="0"/>
              <a:t> of the Reynolds </a:t>
            </a:r>
            <a:r>
              <a:rPr lang="fr-FR" dirty="0" err="1"/>
              <a:t>number</a:t>
            </a:r>
            <a:r>
              <a:rPr lang="fr-FR" dirty="0"/>
              <a:t>. The </a:t>
            </a:r>
            <a:r>
              <a:rPr lang="fr-FR" dirty="0" err="1"/>
              <a:t>regression</a:t>
            </a:r>
            <a:r>
              <a:rPr lang="fr-FR" dirty="0"/>
              <a:t> model </a:t>
            </a:r>
            <a:r>
              <a:rPr lang="fr-FR" dirty="0" err="1"/>
              <a:t>that</a:t>
            </a:r>
            <a:r>
              <a:rPr lang="fr-FR" dirty="0"/>
              <a:t> I </a:t>
            </a:r>
            <a:r>
              <a:rPr lang="fr-FR" dirty="0" err="1"/>
              <a:t>later</a:t>
            </a:r>
            <a:r>
              <a:rPr lang="fr-FR" dirty="0"/>
              <a:t> </a:t>
            </a:r>
            <a:r>
              <a:rPr lang="fr-FR" dirty="0" err="1"/>
              <a:t>build</a:t>
            </a:r>
            <a:r>
              <a:rPr lang="fr-FR" dirty="0"/>
              <a:t> as a closure model </a:t>
            </a:r>
            <a:r>
              <a:rPr lang="fr-FR" dirty="0" err="1"/>
              <a:t>is</a:t>
            </a:r>
            <a:r>
              <a:rPr lang="fr-FR" dirty="0"/>
              <a:t> based on these 8 non-</a:t>
            </a:r>
            <a:r>
              <a:rPr lang="fr-FR" dirty="0" err="1"/>
              <a:t>dimensional</a:t>
            </a:r>
            <a:r>
              <a:rPr lang="fr-FR" dirty="0"/>
              <a:t> </a:t>
            </a:r>
            <a:r>
              <a:rPr lang="fr-FR" dirty="0" err="1"/>
              <a:t>factors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545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40450" cy="34544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Very </a:t>
            </a:r>
            <a:r>
              <a:rPr lang="fr-FR" dirty="0" err="1"/>
              <a:t>quickly</a:t>
            </a:r>
            <a:r>
              <a:rPr lang="fr-FR" dirty="0"/>
              <a:t>, the second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simply</a:t>
            </a:r>
            <a:r>
              <a:rPr lang="fr-FR" dirty="0"/>
              <a:t> corresponds to the computation of the </a:t>
            </a:r>
            <a:r>
              <a:rPr lang="fr-FR" dirty="0" err="1"/>
              <a:t>solid</a:t>
            </a:r>
            <a:r>
              <a:rPr lang="fr-FR" dirty="0"/>
              <a:t> discharge, considered </a:t>
            </a:r>
            <a:r>
              <a:rPr lang="fr-FR" dirty="0" err="1"/>
              <a:t>equal</a:t>
            </a:r>
            <a:r>
              <a:rPr lang="fr-FR" dirty="0"/>
              <a:t> to the transport </a:t>
            </a:r>
            <a:r>
              <a:rPr lang="fr-FR" dirty="0" err="1"/>
              <a:t>capacity</a:t>
            </a:r>
            <a:r>
              <a:rPr lang="fr-FR" dirty="0"/>
              <a:t>, </a:t>
            </a:r>
            <a:r>
              <a:rPr lang="fr-FR" dirty="0" err="1"/>
              <a:t>according</a:t>
            </a:r>
            <a:r>
              <a:rPr lang="fr-FR" dirty="0"/>
              <a:t> to the </a:t>
            </a:r>
            <a:r>
              <a:rPr lang="fr-FR" dirty="0" err="1"/>
              <a:t>chosen</a:t>
            </a:r>
            <a:r>
              <a:rPr lang="fr-FR" dirty="0"/>
              <a:t> transport </a:t>
            </a:r>
            <a:r>
              <a:rPr lang="fr-FR" dirty="0" err="1"/>
              <a:t>law</a:t>
            </a:r>
            <a:r>
              <a:rPr lang="fr-FR" dirty="0"/>
              <a:t>, such as MPM for instance. </a:t>
            </a:r>
            <a:r>
              <a:rPr lang="fr-FR" dirty="0" err="1"/>
              <a:t>Each</a:t>
            </a:r>
            <a:r>
              <a:rPr lang="fr-FR" dirty="0"/>
              <a:t> situation has a different </a:t>
            </a:r>
            <a:r>
              <a:rPr lang="fr-FR" dirty="0" err="1"/>
              <a:t>solid</a:t>
            </a:r>
            <a:r>
              <a:rPr lang="fr-FR" dirty="0"/>
              <a:t> input </a:t>
            </a:r>
            <a:r>
              <a:rPr lang="fr-FR" dirty="0" err="1"/>
              <a:t>upstream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957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consists</a:t>
            </a:r>
            <a:r>
              <a:rPr lang="fr-FR" dirty="0"/>
              <a:t> in running the </a:t>
            </a:r>
            <a:r>
              <a:rPr lang="fr-FR" dirty="0" err="1"/>
              <a:t>experiment</a:t>
            </a:r>
            <a:r>
              <a:rPr lang="fr-FR" dirty="0"/>
              <a:t> </a:t>
            </a:r>
            <a:r>
              <a:rPr lang="fr-FR" dirty="0" err="1"/>
              <a:t>itself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For </a:t>
            </a:r>
            <a:r>
              <a:rPr lang="fr-FR" dirty="0" err="1"/>
              <a:t>each</a:t>
            </a:r>
            <a:r>
              <a:rPr lang="fr-FR" dirty="0"/>
              <a:t> situation, </a:t>
            </a:r>
            <a:r>
              <a:rPr lang="fr-FR" dirty="0" err="1"/>
              <a:t>we</a:t>
            </a:r>
            <a:r>
              <a:rPr lang="fr-FR" dirty="0"/>
              <a:t> must </a:t>
            </a:r>
            <a:r>
              <a:rPr lang="fr-FR" dirty="0" err="1"/>
              <a:t>increase</a:t>
            </a:r>
            <a:r>
              <a:rPr lang="fr-FR" dirty="0"/>
              <a:t> the value of mu </a:t>
            </a:r>
            <a:r>
              <a:rPr lang="fr-FR" dirty="0" err="1"/>
              <a:t>until</a:t>
            </a:r>
            <a:r>
              <a:rPr lang="fr-FR" dirty="0"/>
              <a:t> S0,eq </a:t>
            </a:r>
            <a:r>
              <a:rPr lang="fr-FR" dirty="0" err="1"/>
              <a:t>comes</a:t>
            </a:r>
            <a:r>
              <a:rPr lang="fr-FR" dirty="0"/>
              <a:t> as close as possible to S0,exp. This </a:t>
            </a:r>
            <a:r>
              <a:rPr lang="fr-FR" dirty="0" err="1"/>
              <a:t>means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a </a:t>
            </a:r>
            <a:r>
              <a:rPr lang="fr-FR" dirty="0" err="1"/>
              <a:t>very</a:t>
            </a:r>
            <a:r>
              <a:rPr lang="fr-FR" dirty="0"/>
              <a:t> large </a:t>
            </a:r>
            <a:r>
              <a:rPr lang="fr-FR" dirty="0" err="1"/>
              <a:t>number</a:t>
            </a:r>
            <a:r>
              <a:rPr lang="fr-FR" dirty="0"/>
              <a:t> of simulations must </a:t>
            </a:r>
            <a:r>
              <a:rPr lang="fr-FR" dirty="0" err="1"/>
              <a:t>be</a:t>
            </a:r>
            <a:r>
              <a:rPr lang="fr-FR" dirty="0"/>
              <a:t> run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you’d</a:t>
            </a:r>
            <a:r>
              <a:rPr lang="fr-FR" dirty="0"/>
              <a:t> </a:t>
            </a:r>
            <a:r>
              <a:rPr lang="fr-FR" dirty="0" err="1"/>
              <a:t>probably</a:t>
            </a:r>
            <a:r>
              <a:rPr lang="fr-FR" dirty="0"/>
              <a:t> better </a:t>
            </a:r>
            <a:r>
              <a:rPr lang="fr-FR" dirty="0" err="1"/>
              <a:t>lauchn</a:t>
            </a:r>
            <a:r>
              <a:rPr lang="fr-FR" dirty="0"/>
              <a:t> a batch of simulations on a </a:t>
            </a:r>
            <a:r>
              <a:rPr lang="fr-FR" dirty="0" err="1"/>
              <a:t>remote</a:t>
            </a:r>
            <a:r>
              <a:rPr lang="fr-FR" dirty="0"/>
              <a:t> computer. </a:t>
            </a:r>
          </a:p>
          <a:p>
            <a:endParaRPr lang="fr-FR" dirty="0"/>
          </a:p>
          <a:p>
            <a:r>
              <a:rPr lang="fr-FR" dirty="0"/>
              <a:t>As </a:t>
            </a:r>
            <a:r>
              <a:rPr lang="fr-FR" dirty="0" err="1"/>
              <a:t>you</a:t>
            </a:r>
            <a:r>
              <a:rPr lang="fr-FR" dirty="0"/>
              <a:t> can see on </a:t>
            </a:r>
            <a:r>
              <a:rPr lang="fr-FR" dirty="0" err="1"/>
              <a:t>this</a:t>
            </a:r>
            <a:r>
              <a:rPr lang="fr-FR" dirty="0"/>
              <a:t> graph, </a:t>
            </a:r>
            <a:r>
              <a:rPr lang="fr-FR" dirty="0" err="1"/>
              <a:t>every</a:t>
            </a:r>
            <a:r>
              <a:rPr lang="fr-FR" dirty="0"/>
              <a:t> value of mu </a:t>
            </a:r>
            <a:r>
              <a:rPr lang="fr-FR" dirty="0" err="1"/>
              <a:t>will</a:t>
            </a:r>
            <a:r>
              <a:rPr lang="fr-FR" dirty="0"/>
              <a:t> lead to a different </a:t>
            </a:r>
            <a:r>
              <a:rPr lang="fr-FR" dirty="0" err="1"/>
              <a:t>equilibrium</a:t>
            </a:r>
            <a:r>
              <a:rPr lang="fr-FR" dirty="0"/>
              <a:t> </a:t>
            </a:r>
            <a:r>
              <a:rPr lang="fr-FR" dirty="0" err="1"/>
              <a:t>slope</a:t>
            </a:r>
            <a:r>
              <a:rPr lang="fr-FR" dirty="0"/>
              <a:t>. The mu-value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gives</a:t>
            </a:r>
            <a:r>
              <a:rPr lang="fr-FR" dirty="0"/>
              <a:t> the </a:t>
            </a:r>
            <a:r>
              <a:rPr lang="fr-FR" dirty="0" err="1"/>
              <a:t>closest</a:t>
            </a:r>
            <a:r>
              <a:rPr lang="fr-FR" dirty="0"/>
              <a:t> </a:t>
            </a:r>
            <a:r>
              <a:rPr lang="fr-FR" dirty="0" err="1"/>
              <a:t>slope</a:t>
            </a:r>
            <a:r>
              <a:rPr lang="fr-FR" dirty="0"/>
              <a:t> the black one, the </a:t>
            </a:r>
            <a:r>
              <a:rPr lang="fr-FR" dirty="0" err="1"/>
              <a:t>expected</a:t>
            </a:r>
            <a:r>
              <a:rPr lang="fr-FR" dirty="0"/>
              <a:t> one, </a:t>
            </a:r>
            <a:r>
              <a:rPr lang="fr-FR" dirty="0" err="1"/>
              <a:t>is</a:t>
            </a:r>
            <a:r>
              <a:rPr lang="fr-FR" dirty="0"/>
              <a:t> the optimal value of mu for </a:t>
            </a:r>
            <a:r>
              <a:rPr lang="fr-FR" dirty="0" err="1"/>
              <a:t>that</a:t>
            </a:r>
            <a:r>
              <a:rPr lang="fr-FR" dirty="0"/>
              <a:t> situation.</a:t>
            </a:r>
          </a:p>
          <a:p>
            <a:endParaRPr lang="fr-FR" dirty="0"/>
          </a:p>
          <a:p>
            <a:r>
              <a:rPr lang="fr-FR" dirty="0" err="1"/>
              <a:t>We</a:t>
            </a:r>
            <a:r>
              <a:rPr lang="fr-FR" dirty="0"/>
              <a:t> can then </a:t>
            </a:r>
            <a:r>
              <a:rPr lang="fr-FR" dirty="0" err="1"/>
              <a:t>define</a:t>
            </a:r>
            <a:r>
              <a:rPr lang="fr-FR" dirty="0"/>
              <a:t> a </a:t>
            </a:r>
            <a:r>
              <a:rPr lang="fr-FR" dirty="0" err="1"/>
              <a:t>weight</a:t>
            </a:r>
            <a:r>
              <a:rPr lang="fr-FR" dirty="0"/>
              <a:t> for </a:t>
            </a:r>
            <a:r>
              <a:rPr lang="fr-FR" dirty="0" err="1"/>
              <a:t>this</a:t>
            </a:r>
            <a:r>
              <a:rPr lang="fr-FR" dirty="0"/>
              <a:t> situation as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likely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S0,eq </a:t>
            </a:r>
            <a:r>
              <a:rPr lang="fr-FR" dirty="0" err="1"/>
              <a:t>will</a:t>
            </a:r>
            <a:r>
              <a:rPr lang="fr-FR" dirty="0"/>
              <a:t> not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exactly</a:t>
            </a:r>
            <a:r>
              <a:rPr lang="fr-FR" dirty="0"/>
              <a:t> </a:t>
            </a:r>
            <a:r>
              <a:rPr lang="fr-FR" dirty="0" err="1"/>
              <a:t>equal</a:t>
            </a:r>
            <a:r>
              <a:rPr lang="fr-FR" dirty="0"/>
              <a:t> to S0,exp for </a:t>
            </a:r>
            <a:r>
              <a:rPr lang="fr-FR" dirty="0" err="1"/>
              <a:t>each</a:t>
            </a:r>
            <a:r>
              <a:rPr lang="fr-FR" dirty="0"/>
              <a:t> situation. This </a:t>
            </a:r>
            <a:r>
              <a:rPr lang="fr-FR" dirty="0" err="1"/>
              <a:t>weight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computed</a:t>
            </a:r>
            <a:r>
              <a:rPr lang="fr-FR" dirty="0"/>
              <a:t> as the inverse of the square of the difference between the two </a:t>
            </a:r>
            <a:r>
              <a:rPr lang="fr-FR" dirty="0" err="1"/>
              <a:t>slopes</a:t>
            </a:r>
            <a:r>
              <a:rPr lang="fr-FR" dirty="0"/>
              <a:t>, </a:t>
            </a:r>
            <a:r>
              <a:rPr lang="fr-FR" dirty="0" err="1"/>
              <a:t>normalized</a:t>
            </a:r>
            <a:r>
              <a:rPr lang="fr-FR" dirty="0"/>
              <a:t> by the square of the </a:t>
            </a:r>
            <a:r>
              <a:rPr lang="fr-FR" dirty="0" err="1"/>
              <a:t>expected</a:t>
            </a:r>
            <a:r>
              <a:rPr lang="fr-FR" dirty="0"/>
              <a:t> one to </a:t>
            </a:r>
            <a:r>
              <a:rPr lang="fr-FR" dirty="0" err="1"/>
              <a:t>grant</a:t>
            </a:r>
            <a:r>
              <a:rPr lang="fr-FR" dirty="0"/>
              <a:t> situations with </a:t>
            </a:r>
            <a:r>
              <a:rPr lang="fr-FR" dirty="0" err="1"/>
              <a:t>unequal</a:t>
            </a:r>
            <a:r>
              <a:rPr lang="fr-FR" dirty="0"/>
              <a:t> </a:t>
            </a:r>
            <a:r>
              <a:rPr lang="fr-FR" dirty="0" err="1"/>
              <a:t>slopes</a:t>
            </a:r>
            <a:r>
              <a:rPr lang="fr-FR" dirty="0"/>
              <a:t> the same importance. These </a:t>
            </a:r>
            <a:r>
              <a:rPr lang="fr-FR" dirty="0" err="1"/>
              <a:t>weights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used </a:t>
            </a:r>
            <a:r>
              <a:rPr lang="fr-FR" dirty="0" err="1"/>
              <a:t>later</a:t>
            </a:r>
            <a:r>
              <a:rPr lang="fr-FR" dirty="0"/>
              <a:t>, to </a:t>
            </a:r>
            <a:r>
              <a:rPr lang="fr-FR" dirty="0" err="1"/>
              <a:t>build</a:t>
            </a:r>
            <a:r>
              <a:rPr lang="fr-FR" dirty="0"/>
              <a:t> the </a:t>
            </a:r>
            <a:r>
              <a:rPr lang="fr-FR" dirty="0" err="1"/>
              <a:t>regression</a:t>
            </a:r>
            <a:r>
              <a:rPr lang="fr-FR" dirty="0"/>
              <a:t> model. The </a:t>
            </a:r>
            <a:r>
              <a:rPr lang="fr-FR" dirty="0" err="1"/>
              <a:t>heavier</a:t>
            </a:r>
            <a:r>
              <a:rPr lang="fr-FR" dirty="0"/>
              <a:t> w, the more the situation influences the closure model.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029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100" dirty="0" err="1"/>
              <a:t>Now</a:t>
            </a:r>
            <a:r>
              <a:rPr lang="fr-FR" sz="1100" dirty="0"/>
              <a:t>, </a:t>
            </a:r>
            <a:r>
              <a:rPr lang="fr-FR" sz="1100" dirty="0" err="1"/>
              <a:t>we</a:t>
            </a:r>
            <a:r>
              <a:rPr lang="fr-FR" sz="1100" dirty="0"/>
              <a:t> have </a:t>
            </a:r>
            <a:r>
              <a:rPr lang="fr-FR" sz="1100" dirty="0" err="1"/>
              <a:t>our</a:t>
            </a:r>
            <a:r>
              <a:rPr lang="fr-FR" sz="1100" dirty="0"/>
              <a:t> optimal results for </a:t>
            </a:r>
            <a:r>
              <a:rPr lang="fr-FR" sz="1100" dirty="0" err="1"/>
              <a:t>each</a:t>
            </a:r>
            <a:r>
              <a:rPr lang="fr-FR" sz="1100" dirty="0"/>
              <a:t> situation and the </a:t>
            </a:r>
            <a:r>
              <a:rPr lang="fr-FR" sz="1100" dirty="0" err="1"/>
              <a:t>associated</a:t>
            </a:r>
            <a:r>
              <a:rPr lang="fr-FR" sz="1100" dirty="0"/>
              <a:t> </a:t>
            </a:r>
            <a:r>
              <a:rPr lang="fr-FR" sz="1100" dirty="0" err="1"/>
              <a:t>weights</a:t>
            </a:r>
            <a:r>
              <a:rPr lang="fr-FR" sz="1100" dirty="0"/>
              <a:t>. </a:t>
            </a:r>
            <a:r>
              <a:rPr lang="fr-FR" sz="1100" dirty="0" err="1"/>
              <a:t>We</a:t>
            </a:r>
            <a:r>
              <a:rPr lang="fr-FR" sz="1100" dirty="0"/>
              <a:t> can </a:t>
            </a:r>
            <a:r>
              <a:rPr lang="fr-FR" sz="1100" dirty="0" err="1"/>
              <a:t>hence</a:t>
            </a:r>
            <a:r>
              <a:rPr lang="fr-FR" sz="1100" dirty="0"/>
              <a:t> use JMP or </a:t>
            </a:r>
            <a:r>
              <a:rPr lang="fr-FR" sz="1100" dirty="0" err="1"/>
              <a:t>any</a:t>
            </a:r>
            <a:r>
              <a:rPr lang="fr-FR" sz="1100" dirty="0"/>
              <a:t> </a:t>
            </a:r>
            <a:r>
              <a:rPr lang="fr-FR" sz="1100" dirty="0" err="1"/>
              <a:t>other</a:t>
            </a:r>
            <a:r>
              <a:rPr lang="fr-FR" sz="1100" dirty="0"/>
              <a:t> software or code to </a:t>
            </a:r>
            <a:r>
              <a:rPr lang="fr-FR" sz="1100" dirty="0" err="1"/>
              <a:t>develop</a:t>
            </a:r>
            <a:r>
              <a:rPr lang="fr-FR" sz="1100" dirty="0"/>
              <a:t> closure models. As I </a:t>
            </a:r>
            <a:r>
              <a:rPr lang="fr-FR" sz="1100" dirty="0" err="1"/>
              <a:t>wanted</a:t>
            </a:r>
            <a:r>
              <a:rPr lang="fr-FR" sz="1100" dirty="0"/>
              <a:t> the model to </a:t>
            </a:r>
            <a:r>
              <a:rPr lang="fr-FR" sz="1100" dirty="0" err="1"/>
              <a:t>be</a:t>
            </a:r>
            <a:r>
              <a:rPr lang="fr-FR" sz="1100" dirty="0"/>
              <a:t> </a:t>
            </a:r>
            <a:r>
              <a:rPr lang="fr-FR" sz="1100" dirty="0" err="1"/>
              <a:t>interpretable</a:t>
            </a:r>
            <a:r>
              <a:rPr lang="fr-FR" sz="1100" dirty="0"/>
              <a:t> and </a:t>
            </a:r>
            <a:r>
              <a:rPr lang="fr-FR" sz="1100" dirty="0" err="1"/>
              <a:t>easy</a:t>
            </a:r>
            <a:r>
              <a:rPr lang="fr-FR" sz="1100" dirty="0"/>
              <a:t> to </a:t>
            </a:r>
            <a:r>
              <a:rPr lang="fr-FR" sz="1100" dirty="0" err="1"/>
              <a:t>implement</a:t>
            </a:r>
            <a:r>
              <a:rPr lang="fr-FR" sz="1100" dirty="0"/>
              <a:t> </a:t>
            </a:r>
            <a:r>
              <a:rPr lang="fr-FR" sz="1100" dirty="0" err="1"/>
              <a:t>numerically</a:t>
            </a:r>
            <a:r>
              <a:rPr lang="fr-FR" sz="1100" dirty="0"/>
              <a:t>, I </a:t>
            </a:r>
            <a:r>
              <a:rPr lang="fr-FR" sz="1100" dirty="0" err="1"/>
              <a:t>focused</a:t>
            </a:r>
            <a:r>
              <a:rPr lang="fr-FR" sz="1100" dirty="0"/>
              <a:t> on </a:t>
            </a:r>
            <a:r>
              <a:rPr lang="fr-FR" sz="1100" dirty="0" err="1"/>
              <a:t>regression</a:t>
            </a:r>
            <a:r>
              <a:rPr lang="fr-FR" sz="1100" dirty="0"/>
              <a:t> models </a:t>
            </a:r>
            <a:r>
              <a:rPr lang="fr-FR" sz="1100" dirty="0" err="1"/>
              <a:t>built</a:t>
            </a:r>
            <a:r>
              <a:rPr lang="fr-FR" sz="1100" dirty="0"/>
              <a:t> with a </a:t>
            </a:r>
            <a:r>
              <a:rPr lang="fr-FR" sz="1100" dirty="0" err="1"/>
              <a:t>stepwise</a:t>
            </a:r>
            <a:r>
              <a:rPr lang="fr-FR" sz="1100" dirty="0"/>
              <a:t> </a:t>
            </a:r>
            <a:r>
              <a:rPr lang="fr-FR" sz="1100" dirty="0" err="1"/>
              <a:t>method</a:t>
            </a:r>
            <a:r>
              <a:rPr lang="fr-FR" sz="1100" dirty="0"/>
              <a:t> but again, </a:t>
            </a:r>
            <a:r>
              <a:rPr lang="fr-FR" sz="1100" dirty="0" err="1"/>
              <a:t>you</a:t>
            </a:r>
            <a:r>
              <a:rPr lang="fr-FR" sz="1100" dirty="0"/>
              <a:t> can make a different </a:t>
            </a:r>
            <a:r>
              <a:rPr lang="fr-FR" sz="1100" dirty="0" err="1"/>
              <a:t>choice</a:t>
            </a:r>
            <a:r>
              <a:rPr lang="fr-FR" sz="1100" dirty="0"/>
              <a:t> and </a:t>
            </a:r>
            <a:r>
              <a:rPr lang="fr-FR" sz="1100" dirty="0" err="1"/>
              <a:t>consider</a:t>
            </a:r>
            <a:r>
              <a:rPr lang="fr-FR" sz="1100" dirty="0"/>
              <a:t> </a:t>
            </a:r>
            <a:r>
              <a:rPr lang="fr-FR" sz="1100" dirty="0" err="1"/>
              <a:t>Artificial</a:t>
            </a:r>
            <a:r>
              <a:rPr lang="fr-FR" sz="1100" dirty="0"/>
              <a:t> Neural Networks for </a:t>
            </a:r>
            <a:r>
              <a:rPr lang="fr-FR" sz="1100" dirty="0" err="1"/>
              <a:t>example</a:t>
            </a:r>
            <a:r>
              <a:rPr lang="fr-FR" sz="1100" dirty="0"/>
              <a:t>.</a:t>
            </a:r>
          </a:p>
          <a:p>
            <a:endParaRPr lang="fr-FR" sz="1100" dirty="0"/>
          </a:p>
          <a:p>
            <a:r>
              <a:rPr lang="fr-FR" sz="1100" dirty="0"/>
              <a:t>Before </a:t>
            </a:r>
            <a:r>
              <a:rPr lang="fr-FR" sz="1100" dirty="0" err="1"/>
              <a:t>searching</a:t>
            </a:r>
            <a:r>
              <a:rPr lang="fr-FR" sz="1100" dirty="0"/>
              <a:t> for an appropriate closure model, I split my </a:t>
            </a:r>
            <a:r>
              <a:rPr lang="fr-FR" sz="1100" dirty="0" err="1"/>
              <a:t>datapoints</a:t>
            </a:r>
            <a:r>
              <a:rPr lang="fr-FR" sz="1100" dirty="0"/>
              <a:t> in a training and a test set, to keep an </a:t>
            </a:r>
            <a:r>
              <a:rPr lang="fr-FR" sz="1100" dirty="0" err="1"/>
              <a:t>eye</a:t>
            </a:r>
            <a:r>
              <a:rPr lang="fr-FR" sz="1100" dirty="0"/>
              <a:t> on </a:t>
            </a:r>
            <a:r>
              <a:rPr lang="fr-FR" sz="1100" dirty="0" err="1"/>
              <a:t>overfitting</a:t>
            </a:r>
            <a:r>
              <a:rPr lang="fr-FR" sz="1100" dirty="0"/>
              <a:t>.</a:t>
            </a:r>
          </a:p>
          <a:p>
            <a:endParaRPr lang="fr-FR" sz="1100" dirty="0"/>
          </a:p>
          <a:p>
            <a:r>
              <a:rPr lang="fr-FR" sz="1100" dirty="0" err="1"/>
              <a:t>Here</a:t>
            </a:r>
            <a:r>
              <a:rPr lang="fr-FR" sz="1100" dirty="0"/>
              <a:t>, </a:t>
            </a:r>
            <a:r>
              <a:rPr lang="fr-FR" sz="1100" dirty="0" err="1"/>
              <a:t>you</a:t>
            </a:r>
            <a:r>
              <a:rPr lang="fr-FR" sz="1100" dirty="0"/>
              <a:t> can see the fit of two different models. The closure model on the </a:t>
            </a:r>
            <a:r>
              <a:rPr lang="fr-FR" sz="1100" dirty="0" err="1"/>
              <a:t>left</a:t>
            </a:r>
            <a:r>
              <a:rPr lang="fr-FR" sz="1100" dirty="0"/>
              <a:t> graph </a:t>
            </a:r>
            <a:r>
              <a:rPr lang="fr-FR" sz="1100" dirty="0" err="1"/>
              <a:t>is</a:t>
            </a:r>
            <a:r>
              <a:rPr lang="fr-FR" sz="1100" dirty="0"/>
              <a:t> a simple model </a:t>
            </a:r>
            <a:r>
              <a:rPr lang="fr-FR" sz="1100" dirty="0" err="1"/>
              <a:t>inspired</a:t>
            </a:r>
            <a:r>
              <a:rPr lang="fr-FR" sz="1100" dirty="0"/>
              <a:t> from a </a:t>
            </a:r>
            <a:r>
              <a:rPr lang="fr-FR" sz="1100" dirty="0" err="1"/>
              <a:t>paper</a:t>
            </a:r>
            <a:r>
              <a:rPr lang="fr-FR" sz="1100" dirty="0"/>
              <a:t> of Cheng &amp; Zhao </a:t>
            </a:r>
            <a:r>
              <a:rPr lang="fr-FR" sz="1100" dirty="0" err="1"/>
              <a:t>who</a:t>
            </a:r>
            <a:r>
              <a:rPr lang="fr-FR" sz="1100" dirty="0"/>
              <a:t> </a:t>
            </a:r>
            <a:r>
              <a:rPr lang="fr-FR" sz="1100" dirty="0" err="1"/>
              <a:t>studied</a:t>
            </a:r>
            <a:r>
              <a:rPr lang="fr-FR" sz="1100" dirty="0"/>
              <a:t> the angle of repose of </a:t>
            </a:r>
            <a:r>
              <a:rPr lang="fr-FR" sz="1100" dirty="0" err="1"/>
              <a:t>sand</a:t>
            </a:r>
            <a:r>
              <a:rPr lang="fr-FR" sz="1100" dirty="0"/>
              <a:t>, </a:t>
            </a:r>
            <a:r>
              <a:rPr lang="fr-FR" sz="1100" dirty="0" err="1"/>
              <a:t>which</a:t>
            </a:r>
            <a:r>
              <a:rPr lang="fr-FR" sz="1100" dirty="0"/>
              <a:t> can </a:t>
            </a:r>
            <a:r>
              <a:rPr lang="fr-FR" sz="1100" dirty="0" err="1"/>
              <a:t>be</a:t>
            </a:r>
            <a:r>
              <a:rPr lang="fr-FR" sz="1100" dirty="0"/>
              <a:t> </a:t>
            </a:r>
            <a:r>
              <a:rPr lang="fr-FR" sz="1100" dirty="0" err="1"/>
              <a:t>somewhat</a:t>
            </a:r>
            <a:r>
              <a:rPr lang="fr-FR" sz="1100" dirty="0"/>
              <a:t> </a:t>
            </a:r>
            <a:r>
              <a:rPr lang="fr-FR" sz="1100" dirty="0" err="1"/>
              <a:t>related</a:t>
            </a:r>
            <a:r>
              <a:rPr lang="fr-FR" sz="1100" dirty="0"/>
              <a:t> to the friction coefficient. The size of the </a:t>
            </a:r>
            <a:r>
              <a:rPr lang="fr-FR" sz="1100" dirty="0" err="1"/>
              <a:t>circles</a:t>
            </a:r>
            <a:r>
              <a:rPr lang="fr-FR" sz="1100" dirty="0"/>
              <a:t> </a:t>
            </a:r>
            <a:r>
              <a:rPr lang="fr-FR" sz="1100" dirty="0" err="1"/>
              <a:t>represents</a:t>
            </a:r>
            <a:r>
              <a:rPr lang="fr-FR" sz="1100" dirty="0"/>
              <a:t> the </a:t>
            </a:r>
            <a:r>
              <a:rPr lang="fr-FR" sz="1100" dirty="0" err="1"/>
              <a:t>weights</a:t>
            </a:r>
            <a:r>
              <a:rPr lang="fr-FR" sz="1100" dirty="0"/>
              <a:t>. The </a:t>
            </a:r>
            <a:r>
              <a:rPr lang="fr-FR" sz="1100" dirty="0" err="1"/>
              <a:t>larger</a:t>
            </a:r>
            <a:r>
              <a:rPr lang="fr-FR" sz="1100" dirty="0"/>
              <a:t> the </a:t>
            </a:r>
            <a:r>
              <a:rPr lang="fr-FR" sz="1100" dirty="0" err="1"/>
              <a:t>circle</a:t>
            </a:r>
            <a:r>
              <a:rPr lang="fr-FR" sz="1100" dirty="0"/>
              <a:t>, the </a:t>
            </a:r>
            <a:r>
              <a:rPr lang="fr-FR" sz="1100" dirty="0" err="1"/>
              <a:t>heavier</a:t>
            </a:r>
            <a:r>
              <a:rPr lang="fr-FR" sz="1100" dirty="0"/>
              <a:t> the </a:t>
            </a:r>
            <a:r>
              <a:rPr lang="fr-FR" sz="1100" dirty="0" err="1"/>
              <a:t>weight</a:t>
            </a:r>
            <a:r>
              <a:rPr lang="fr-FR" sz="1100" dirty="0"/>
              <a:t> of the situation. You can see </a:t>
            </a:r>
            <a:r>
              <a:rPr lang="fr-FR" sz="1100" dirty="0" err="1"/>
              <a:t>that</a:t>
            </a:r>
            <a:r>
              <a:rPr lang="fr-FR" sz="1100" dirty="0"/>
              <a:t> the training set has a </a:t>
            </a:r>
            <a:r>
              <a:rPr lang="fr-FR" sz="1100" dirty="0" err="1"/>
              <a:t>relatively</a:t>
            </a:r>
            <a:r>
              <a:rPr lang="fr-FR" sz="1100" dirty="0"/>
              <a:t> good fit, with a </a:t>
            </a:r>
            <a:r>
              <a:rPr lang="fr-FR" sz="1100" dirty="0" err="1"/>
              <a:t>weighted</a:t>
            </a:r>
            <a:r>
              <a:rPr lang="fr-FR" sz="1100" dirty="0"/>
              <a:t> R² of 0.74. </a:t>
            </a:r>
            <a:r>
              <a:rPr lang="fr-FR" sz="1100" dirty="0" err="1"/>
              <a:t>Unfortunately</a:t>
            </a:r>
            <a:r>
              <a:rPr lang="fr-FR" sz="1100" dirty="0"/>
              <a:t>, the R² on the test set </a:t>
            </a:r>
            <a:r>
              <a:rPr lang="fr-FR" sz="1100" dirty="0" err="1"/>
              <a:t>is</a:t>
            </a:r>
            <a:r>
              <a:rPr lang="fr-FR" sz="1100" dirty="0"/>
              <a:t> terrible </a:t>
            </a:r>
            <a:r>
              <a:rPr lang="fr-FR" sz="1100" dirty="0" err="1"/>
              <a:t>which</a:t>
            </a:r>
            <a:r>
              <a:rPr lang="fr-FR" sz="1100" dirty="0"/>
              <a:t> </a:t>
            </a:r>
            <a:r>
              <a:rPr lang="fr-FR" sz="1100" dirty="0" err="1"/>
              <a:t>indicates</a:t>
            </a:r>
            <a:r>
              <a:rPr lang="fr-FR" sz="1100" dirty="0"/>
              <a:t> </a:t>
            </a:r>
            <a:r>
              <a:rPr lang="fr-FR" sz="1100" dirty="0" err="1"/>
              <a:t>that</a:t>
            </a:r>
            <a:r>
              <a:rPr lang="fr-FR" sz="1100" dirty="0"/>
              <a:t> </a:t>
            </a:r>
            <a:r>
              <a:rPr lang="fr-FR" sz="1100" dirty="0" err="1"/>
              <a:t>this</a:t>
            </a:r>
            <a:r>
              <a:rPr lang="fr-FR" sz="1100" dirty="0"/>
              <a:t> simple closure model </a:t>
            </a:r>
            <a:r>
              <a:rPr lang="fr-FR" sz="1100" dirty="0" err="1"/>
              <a:t>cannot</a:t>
            </a:r>
            <a:r>
              <a:rPr lang="fr-FR" sz="1100" dirty="0"/>
              <a:t> </a:t>
            </a:r>
            <a:r>
              <a:rPr lang="fr-FR" sz="1100" dirty="0" err="1"/>
              <a:t>be</a:t>
            </a:r>
            <a:r>
              <a:rPr lang="fr-FR" sz="1100" dirty="0"/>
              <a:t> used for the </a:t>
            </a:r>
            <a:r>
              <a:rPr lang="fr-FR" sz="1100" dirty="0" err="1"/>
              <a:t>entire</a:t>
            </a:r>
            <a:r>
              <a:rPr lang="fr-FR" sz="1100" dirty="0"/>
              <a:t> scope of flows </a:t>
            </a:r>
            <a:r>
              <a:rPr lang="fr-FR" sz="1100" dirty="0" err="1"/>
              <a:t>that</a:t>
            </a:r>
            <a:r>
              <a:rPr lang="fr-FR" sz="1100" dirty="0"/>
              <a:t> I </a:t>
            </a:r>
            <a:r>
              <a:rPr lang="fr-FR" sz="1100" dirty="0" err="1"/>
              <a:t>consider</a:t>
            </a:r>
            <a:r>
              <a:rPr lang="fr-FR" sz="1100" dirty="0"/>
              <a:t>.</a:t>
            </a:r>
          </a:p>
          <a:p>
            <a:endParaRPr lang="fr-FR" sz="1100" dirty="0"/>
          </a:p>
          <a:p>
            <a:r>
              <a:rPr lang="fr-FR" sz="1100" dirty="0"/>
              <a:t>I </a:t>
            </a:r>
            <a:r>
              <a:rPr lang="fr-FR" sz="1100" dirty="0" err="1"/>
              <a:t>hence</a:t>
            </a:r>
            <a:r>
              <a:rPr lang="fr-FR" sz="1100" dirty="0"/>
              <a:t> used the machine </a:t>
            </a:r>
            <a:r>
              <a:rPr lang="fr-FR" sz="1100" dirty="0" err="1"/>
              <a:t>learning</a:t>
            </a:r>
            <a:r>
              <a:rPr lang="fr-FR" sz="1100" dirty="0"/>
              <a:t> </a:t>
            </a:r>
            <a:r>
              <a:rPr lang="fr-FR" sz="1100" dirty="0" err="1"/>
              <a:t>features</a:t>
            </a:r>
            <a:r>
              <a:rPr lang="fr-FR" sz="1100" dirty="0"/>
              <a:t> of JMP to </a:t>
            </a:r>
            <a:r>
              <a:rPr lang="fr-FR" sz="1100" dirty="0" err="1"/>
              <a:t>develop</a:t>
            </a:r>
            <a:r>
              <a:rPr lang="fr-FR" sz="1100" dirty="0"/>
              <a:t> </a:t>
            </a:r>
            <a:r>
              <a:rPr lang="fr-FR" sz="1100" dirty="0" err="1"/>
              <a:t>another</a:t>
            </a:r>
            <a:r>
              <a:rPr lang="fr-FR" sz="1100" dirty="0"/>
              <a:t> model, </a:t>
            </a:r>
            <a:r>
              <a:rPr lang="fr-FR" sz="1100" dirty="0" err="1"/>
              <a:t>represented</a:t>
            </a:r>
            <a:r>
              <a:rPr lang="fr-FR" sz="1100" dirty="0"/>
              <a:t> on the right graph. </a:t>
            </a:r>
            <a:r>
              <a:rPr lang="fr-FR" sz="1100" dirty="0" err="1"/>
              <a:t>Here</a:t>
            </a:r>
            <a:r>
              <a:rPr lang="fr-FR" sz="1100" dirty="0"/>
              <a:t> </a:t>
            </a:r>
            <a:r>
              <a:rPr lang="fr-FR" sz="1100" dirty="0" err="1"/>
              <a:t>you</a:t>
            </a:r>
            <a:r>
              <a:rPr lang="fr-FR" sz="1100" dirty="0"/>
              <a:t> can see, </a:t>
            </a:r>
            <a:r>
              <a:rPr lang="fr-FR" sz="1100" dirty="0" err="1"/>
              <a:t>that</a:t>
            </a:r>
            <a:r>
              <a:rPr lang="fr-FR" sz="1100" dirty="0"/>
              <a:t> </a:t>
            </a:r>
            <a:r>
              <a:rPr lang="fr-FR" sz="1100" dirty="0" err="1"/>
              <a:t>there</a:t>
            </a:r>
            <a:r>
              <a:rPr lang="fr-FR" sz="1100" dirty="0"/>
              <a:t> </a:t>
            </a:r>
            <a:r>
              <a:rPr lang="fr-FR" sz="1100" dirty="0" err="1"/>
              <a:t>is</a:t>
            </a:r>
            <a:r>
              <a:rPr lang="fr-FR" sz="1100" dirty="0"/>
              <a:t> </a:t>
            </a:r>
            <a:r>
              <a:rPr lang="fr-FR" sz="1100" dirty="0" err="1"/>
              <a:t>barely</a:t>
            </a:r>
            <a:r>
              <a:rPr lang="fr-FR" sz="1100" dirty="0"/>
              <a:t> no </a:t>
            </a:r>
            <a:r>
              <a:rPr lang="fr-FR" sz="1100" dirty="0" err="1"/>
              <a:t>overfitting</a:t>
            </a:r>
            <a:r>
              <a:rPr lang="fr-FR" sz="1100" dirty="0"/>
              <a:t> and </a:t>
            </a:r>
            <a:r>
              <a:rPr lang="fr-FR" sz="1100" dirty="0" err="1"/>
              <a:t>that</a:t>
            </a:r>
            <a:r>
              <a:rPr lang="fr-FR" sz="1100" dirty="0"/>
              <a:t> </a:t>
            </a:r>
            <a:r>
              <a:rPr lang="fr-FR" sz="1100" dirty="0" err="1"/>
              <a:t>most</a:t>
            </a:r>
            <a:r>
              <a:rPr lang="fr-FR" sz="1100" dirty="0"/>
              <a:t> of the </a:t>
            </a:r>
            <a:r>
              <a:rPr lang="fr-FR" sz="1100" dirty="0" err="1"/>
              <a:t>variability</a:t>
            </a:r>
            <a:r>
              <a:rPr lang="fr-FR" sz="1100" dirty="0"/>
              <a:t> of the optimal mu values can </a:t>
            </a:r>
            <a:r>
              <a:rPr lang="fr-FR" sz="1100" dirty="0" err="1"/>
              <a:t>be</a:t>
            </a:r>
            <a:r>
              <a:rPr lang="fr-FR" sz="1100" dirty="0"/>
              <a:t> </a:t>
            </a:r>
            <a:r>
              <a:rPr lang="fr-FR" sz="1100" dirty="0" err="1"/>
              <a:t>explained</a:t>
            </a:r>
            <a:r>
              <a:rPr lang="fr-FR" sz="1100" dirty="0"/>
              <a:t> by the closure model. </a:t>
            </a:r>
          </a:p>
          <a:p>
            <a:endParaRPr lang="fr-FR" sz="1100" dirty="0"/>
          </a:p>
          <a:p>
            <a:r>
              <a:rPr lang="fr-FR" sz="1100" dirty="0"/>
              <a:t>Rather than using </a:t>
            </a:r>
            <a:r>
              <a:rPr lang="fr-FR" sz="1100" dirty="0" err="1"/>
              <a:t>arbitrary</a:t>
            </a:r>
            <a:r>
              <a:rPr lang="fr-FR" sz="1100" dirty="0"/>
              <a:t> values of mu </a:t>
            </a:r>
            <a:r>
              <a:rPr lang="fr-FR" sz="1100" dirty="0" err="1"/>
              <a:t>that</a:t>
            </a:r>
            <a:r>
              <a:rPr lang="fr-FR" sz="1100" dirty="0"/>
              <a:t> are constant in time and </a:t>
            </a:r>
            <a:r>
              <a:rPr lang="fr-FR" sz="1100" dirty="0" err="1"/>
              <a:t>space</a:t>
            </a:r>
            <a:r>
              <a:rPr lang="fr-FR" sz="1100" dirty="0"/>
              <a:t>, </a:t>
            </a:r>
            <a:r>
              <a:rPr lang="fr-FR" sz="1100" dirty="0" err="1"/>
              <a:t>we</a:t>
            </a:r>
            <a:r>
              <a:rPr lang="fr-FR" sz="1100" dirty="0"/>
              <a:t> </a:t>
            </a:r>
            <a:r>
              <a:rPr lang="fr-FR" sz="1100" dirty="0" err="1"/>
              <a:t>now</a:t>
            </a:r>
            <a:r>
              <a:rPr lang="fr-FR" sz="1100" dirty="0"/>
              <a:t> have a closure model </a:t>
            </a:r>
            <a:r>
              <a:rPr lang="fr-FR" sz="1100" dirty="0" err="1"/>
              <a:t>that</a:t>
            </a:r>
            <a:r>
              <a:rPr lang="fr-FR" sz="1100" dirty="0"/>
              <a:t> </a:t>
            </a:r>
            <a:r>
              <a:rPr lang="fr-FR" sz="1100" dirty="0" err="1"/>
              <a:t>adapts</a:t>
            </a:r>
            <a:r>
              <a:rPr lang="fr-FR" sz="1100" dirty="0"/>
              <a:t> to the flow in </a:t>
            </a:r>
            <a:r>
              <a:rPr lang="fr-FR" sz="1100" dirty="0" err="1"/>
              <a:t>each</a:t>
            </a:r>
            <a:r>
              <a:rPr lang="fr-FR" sz="1100" dirty="0"/>
              <a:t> </a:t>
            </a:r>
            <a:r>
              <a:rPr lang="fr-FR" sz="1100" dirty="0" err="1"/>
              <a:t>cell</a:t>
            </a:r>
            <a:r>
              <a:rPr lang="fr-FR" sz="1100" dirty="0"/>
              <a:t> of the </a:t>
            </a:r>
            <a:r>
              <a:rPr lang="fr-FR" sz="1100" dirty="0" err="1"/>
              <a:t>mesh</a:t>
            </a:r>
            <a:r>
              <a:rPr lang="fr-FR" sz="1100" dirty="0"/>
              <a:t>. </a:t>
            </a:r>
            <a:endParaRPr lang="fr-BE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69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100" dirty="0"/>
              <a:t>I </a:t>
            </a:r>
            <a:r>
              <a:rPr lang="fr-FR" sz="1100" dirty="0" err="1"/>
              <a:t>implemented</a:t>
            </a:r>
            <a:r>
              <a:rPr lang="fr-FR" sz="1100" dirty="0"/>
              <a:t> </a:t>
            </a:r>
            <a:r>
              <a:rPr lang="fr-FR" sz="1100" dirty="0" err="1"/>
              <a:t>this</a:t>
            </a:r>
            <a:r>
              <a:rPr lang="fr-FR" sz="1100" dirty="0"/>
              <a:t> closure model </a:t>
            </a:r>
            <a:r>
              <a:rPr lang="fr-FR" sz="1100" dirty="0" err="1"/>
              <a:t>derived</a:t>
            </a:r>
            <a:r>
              <a:rPr lang="fr-FR" sz="1100" dirty="0"/>
              <a:t> with machine </a:t>
            </a:r>
            <a:r>
              <a:rPr lang="fr-FR" sz="1100" dirty="0" err="1"/>
              <a:t>learning</a:t>
            </a:r>
            <a:r>
              <a:rPr lang="fr-FR" sz="1100" dirty="0"/>
              <a:t> </a:t>
            </a:r>
            <a:r>
              <a:rPr lang="fr-FR" sz="1100" dirty="0" err="1"/>
              <a:t>into</a:t>
            </a:r>
            <a:r>
              <a:rPr lang="fr-FR" sz="1100" dirty="0"/>
              <a:t> my physics-based 2P2L model to </a:t>
            </a:r>
            <a:r>
              <a:rPr lang="fr-FR" sz="1100" dirty="0" err="1"/>
              <a:t>build</a:t>
            </a:r>
            <a:r>
              <a:rPr lang="fr-FR" sz="1100" dirty="0"/>
              <a:t> a </a:t>
            </a:r>
            <a:r>
              <a:rPr lang="fr-FR" sz="1100" dirty="0" err="1"/>
              <a:t>so-called</a:t>
            </a:r>
            <a:r>
              <a:rPr lang="fr-FR" sz="1100" dirty="0"/>
              <a:t> </a:t>
            </a:r>
            <a:r>
              <a:rPr lang="fr-FR" sz="1100" dirty="0" err="1"/>
              <a:t>hybrid</a:t>
            </a:r>
            <a:r>
              <a:rPr lang="fr-FR" sz="1100" dirty="0"/>
              <a:t> model and I applied </a:t>
            </a:r>
            <a:r>
              <a:rPr lang="fr-FR" sz="1100" dirty="0" err="1"/>
              <a:t>it</a:t>
            </a:r>
            <a:r>
              <a:rPr lang="fr-FR" sz="1100" dirty="0"/>
              <a:t> to a </a:t>
            </a:r>
            <a:r>
              <a:rPr lang="fr-FR" sz="1100" dirty="0" err="1"/>
              <a:t>famous</a:t>
            </a:r>
            <a:r>
              <a:rPr lang="fr-FR" sz="1100" dirty="0"/>
              <a:t> </a:t>
            </a:r>
            <a:r>
              <a:rPr lang="fr-FR" sz="1100" dirty="0" err="1"/>
              <a:t>laboratory</a:t>
            </a:r>
            <a:r>
              <a:rPr lang="fr-FR" sz="1100" dirty="0"/>
              <a:t> dam break test case on an </a:t>
            </a:r>
            <a:r>
              <a:rPr lang="fr-FR" sz="1100" dirty="0" err="1"/>
              <a:t>erodible</a:t>
            </a:r>
            <a:r>
              <a:rPr lang="fr-FR" sz="1100" dirty="0"/>
              <a:t> bed, </a:t>
            </a:r>
            <a:r>
              <a:rPr lang="fr-FR" sz="1100" dirty="0" err="1"/>
              <a:t>discussed</a:t>
            </a:r>
            <a:r>
              <a:rPr lang="fr-FR" sz="1100" dirty="0"/>
              <a:t> by Soares-Frazão in 2012.</a:t>
            </a:r>
          </a:p>
          <a:p>
            <a:endParaRPr lang="fr-FR" sz="1100" dirty="0"/>
          </a:p>
          <a:p>
            <a:r>
              <a:rPr lang="fr-FR" sz="1100" dirty="0"/>
              <a:t>At </a:t>
            </a:r>
            <a:r>
              <a:rPr lang="fr-FR" sz="1100" dirty="0" err="1"/>
              <a:t>equilibrium</a:t>
            </a:r>
            <a:r>
              <a:rPr lang="fr-FR" sz="1100" dirty="0"/>
              <a:t>, </a:t>
            </a:r>
            <a:r>
              <a:rPr lang="fr-FR" sz="1100" dirty="0" err="1"/>
              <a:t>after</a:t>
            </a:r>
            <a:r>
              <a:rPr lang="fr-FR" sz="1100" dirty="0"/>
              <a:t> the passage of the </a:t>
            </a:r>
            <a:r>
              <a:rPr lang="fr-FR" sz="1100" dirty="0" err="1"/>
              <a:t>wave</a:t>
            </a:r>
            <a:r>
              <a:rPr lang="fr-FR" sz="1100" dirty="0"/>
              <a:t>, an </a:t>
            </a:r>
            <a:r>
              <a:rPr lang="fr-FR" sz="1100" dirty="0" err="1"/>
              <a:t>erosion</a:t>
            </a:r>
            <a:r>
              <a:rPr lang="fr-FR" sz="1100" dirty="0"/>
              <a:t> pit has </a:t>
            </a:r>
            <a:r>
              <a:rPr lang="fr-FR" sz="1100" dirty="0" err="1"/>
              <a:t>formed</a:t>
            </a:r>
            <a:r>
              <a:rPr lang="fr-FR" sz="1100" dirty="0"/>
              <a:t> at the </a:t>
            </a:r>
            <a:r>
              <a:rPr lang="fr-FR" sz="1100" dirty="0" err="1"/>
              <a:t>toe</a:t>
            </a:r>
            <a:r>
              <a:rPr lang="fr-FR" sz="1100" dirty="0"/>
              <a:t> of the dam, </a:t>
            </a:r>
            <a:r>
              <a:rPr lang="fr-FR" sz="1100" dirty="0" err="1"/>
              <a:t>while</a:t>
            </a:r>
            <a:r>
              <a:rPr lang="fr-FR" sz="1100" dirty="0"/>
              <a:t> the </a:t>
            </a:r>
            <a:r>
              <a:rPr lang="fr-FR" sz="1100" dirty="0" err="1"/>
              <a:t>sand</a:t>
            </a:r>
            <a:r>
              <a:rPr lang="fr-FR" sz="1100" dirty="0"/>
              <a:t> </a:t>
            </a:r>
            <a:r>
              <a:rPr lang="fr-FR" sz="1100" dirty="0" err="1"/>
              <a:t>deposited</a:t>
            </a:r>
            <a:r>
              <a:rPr lang="fr-FR" sz="1100" dirty="0"/>
              <a:t> </a:t>
            </a:r>
            <a:r>
              <a:rPr lang="fr-FR" sz="1100" dirty="0" err="1"/>
              <a:t>mainly</a:t>
            </a:r>
            <a:r>
              <a:rPr lang="fr-FR" sz="1100" dirty="0"/>
              <a:t> </a:t>
            </a:r>
            <a:r>
              <a:rPr lang="fr-FR" sz="1100" dirty="0" err="1"/>
              <a:t>along</a:t>
            </a:r>
            <a:r>
              <a:rPr lang="fr-FR" sz="1100" dirty="0"/>
              <a:t> the </a:t>
            </a:r>
            <a:r>
              <a:rPr lang="fr-FR" sz="1100" dirty="0" err="1"/>
              <a:t>edges</a:t>
            </a:r>
            <a:r>
              <a:rPr lang="fr-FR" sz="1100" dirty="0"/>
              <a:t> of the </a:t>
            </a:r>
            <a:r>
              <a:rPr lang="fr-FR" sz="1100" dirty="0" err="1"/>
              <a:t>flume</a:t>
            </a:r>
            <a:r>
              <a:rPr lang="fr-FR" sz="1100" dirty="0"/>
              <a:t> and then </a:t>
            </a:r>
            <a:r>
              <a:rPr lang="fr-FR" sz="1100" dirty="0" err="1"/>
              <a:t>joined</a:t>
            </a:r>
            <a:r>
              <a:rPr lang="fr-FR" sz="1100" dirty="0"/>
              <a:t> </a:t>
            </a:r>
            <a:r>
              <a:rPr lang="fr-FR" sz="1100" dirty="0" err="1"/>
              <a:t>several</a:t>
            </a:r>
            <a:r>
              <a:rPr lang="fr-FR" sz="1100" dirty="0"/>
              <a:t> </a:t>
            </a:r>
            <a:r>
              <a:rPr lang="fr-FR" sz="1100" dirty="0" err="1"/>
              <a:t>metres</a:t>
            </a:r>
            <a:r>
              <a:rPr lang="fr-FR" sz="1100" dirty="0"/>
              <a:t> from the </a:t>
            </a:r>
            <a:r>
              <a:rPr lang="fr-FR" sz="1100" dirty="0" err="1"/>
              <a:t>dam’s</a:t>
            </a:r>
            <a:r>
              <a:rPr lang="fr-FR" sz="1100" dirty="0"/>
              <a:t> </a:t>
            </a:r>
            <a:r>
              <a:rPr lang="fr-FR" sz="1100" dirty="0" err="1"/>
              <a:t>toe</a:t>
            </a:r>
            <a:r>
              <a:rPr lang="fr-FR" sz="1100" dirty="0"/>
              <a:t>, forming an </a:t>
            </a:r>
            <a:r>
              <a:rPr lang="fr-FR" sz="1100" dirty="0" err="1"/>
              <a:t>arrow</a:t>
            </a:r>
            <a:r>
              <a:rPr lang="fr-FR" sz="1100" dirty="0"/>
              <a:t>.</a:t>
            </a:r>
          </a:p>
          <a:p>
            <a:endParaRPr lang="fr-FR" sz="1100" dirty="0"/>
          </a:p>
          <a:p>
            <a:r>
              <a:rPr lang="fr-FR" sz="1100" dirty="0"/>
              <a:t>I applied the 2P2L model with a friction coefficient set as a constant value </a:t>
            </a:r>
            <a:r>
              <a:rPr lang="fr-FR" sz="1100" dirty="0" err="1"/>
              <a:t>found</a:t>
            </a:r>
            <a:r>
              <a:rPr lang="fr-FR" sz="1100" dirty="0"/>
              <a:t> by trial and </a:t>
            </a:r>
            <a:r>
              <a:rPr lang="fr-FR" sz="1100" dirty="0" err="1"/>
              <a:t>error</a:t>
            </a:r>
            <a:r>
              <a:rPr lang="fr-FR" sz="1100" dirty="0"/>
              <a:t> and </a:t>
            </a:r>
            <a:r>
              <a:rPr lang="fr-FR" sz="1100" dirty="0" err="1"/>
              <a:t>it</a:t>
            </a:r>
            <a:r>
              <a:rPr lang="fr-FR" sz="1100" dirty="0"/>
              <a:t> was able to </a:t>
            </a:r>
            <a:r>
              <a:rPr lang="fr-FR" sz="1100" dirty="0" err="1"/>
              <a:t>reproduce</a:t>
            </a:r>
            <a:r>
              <a:rPr lang="fr-FR" sz="1100" dirty="0"/>
              <a:t> the pit and the </a:t>
            </a:r>
            <a:r>
              <a:rPr lang="fr-FR" sz="1100" dirty="0" err="1"/>
              <a:t>deposits</a:t>
            </a:r>
            <a:r>
              <a:rPr lang="fr-FR" sz="1100" dirty="0"/>
              <a:t> but the </a:t>
            </a:r>
            <a:r>
              <a:rPr lang="fr-FR" sz="1100" dirty="0" err="1"/>
              <a:t>extent</a:t>
            </a:r>
            <a:r>
              <a:rPr lang="fr-FR" sz="1100" dirty="0"/>
              <a:t> of the </a:t>
            </a:r>
            <a:r>
              <a:rPr lang="fr-FR" sz="1100" dirty="0" err="1"/>
              <a:t>arrow</a:t>
            </a:r>
            <a:r>
              <a:rPr lang="fr-FR" sz="1100" dirty="0"/>
              <a:t> </a:t>
            </a:r>
            <a:r>
              <a:rPr lang="fr-FR" sz="1100" dirty="0" err="1"/>
              <a:t>is</a:t>
            </a:r>
            <a:r>
              <a:rPr lang="fr-FR" sz="1100" dirty="0"/>
              <a:t> a bit </a:t>
            </a:r>
            <a:r>
              <a:rPr lang="fr-FR" sz="1100" dirty="0" err="1"/>
              <a:t>limited</a:t>
            </a:r>
            <a:r>
              <a:rPr lang="fr-FR" sz="1100" dirty="0"/>
              <a:t>. </a:t>
            </a:r>
          </a:p>
          <a:p>
            <a:r>
              <a:rPr lang="fr-FR" sz="1100" dirty="0"/>
              <a:t>I then applied my </a:t>
            </a:r>
            <a:r>
              <a:rPr lang="fr-FR" sz="1100" dirty="0" err="1"/>
              <a:t>hybrid</a:t>
            </a:r>
            <a:r>
              <a:rPr lang="fr-FR" sz="1100" dirty="0"/>
              <a:t> model, with a variable mu value </a:t>
            </a:r>
            <a:r>
              <a:rPr lang="fr-FR" sz="1100" dirty="0" err="1"/>
              <a:t>determined</a:t>
            </a:r>
            <a:r>
              <a:rPr lang="fr-FR" sz="1100" dirty="0"/>
              <a:t> by the </a:t>
            </a:r>
            <a:r>
              <a:rPr lang="fr-FR" sz="1100" dirty="0" err="1"/>
              <a:t>implemented</a:t>
            </a:r>
            <a:r>
              <a:rPr lang="fr-FR" sz="1100" dirty="0"/>
              <a:t> closure model, and </a:t>
            </a:r>
            <a:r>
              <a:rPr lang="fr-FR" sz="1100" dirty="0" err="1"/>
              <a:t>you</a:t>
            </a:r>
            <a:r>
              <a:rPr lang="fr-FR" sz="1100" dirty="0"/>
              <a:t> can see </a:t>
            </a:r>
            <a:r>
              <a:rPr lang="fr-FR" sz="1100" dirty="0" err="1"/>
              <a:t>that</a:t>
            </a:r>
            <a:r>
              <a:rPr lang="fr-FR" sz="1100" dirty="0"/>
              <a:t> the results are rather similar, with an RMSE of the same </a:t>
            </a:r>
            <a:r>
              <a:rPr lang="fr-FR" sz="1100" dirty="0" err="1"/>
              <a:t>order</a:t>
            </a:r>
            <a:r>
              <a:rPr lang="fr-FR" sz="1100" dirty="0"/>
              <a:t> of magnitude. The amplitude of the </a:t>
            </a:r>
            <a:r>
              <a:rPr lang="fr-FR" sz="1100" dirty="0" err="1"/>
              <a:t>erosion</a:t>
            </a:r>
            <a:r>
              <a:rPr lang="fr-FR" sz="1100" dirty="0"/>
              <a:t> and </a:t>
            </a:r>
            <a:r>
              <a:rPr lang="fr-FR" sz="1100" dirty="0" err="1"/>
              <a:t>deposition</a:t>
            </a:r>
            <a:r>
              <a:rPr lang="fr-FR" sz="1100" dirty="0"/>
              <a:t> </a:t>
            </a:r>
            <a:r>
              <a:rPr lang="fr-FR" sz="1100" dirty="0" err="1"/>
              <a:t>is</a:t>
            </a:r>
            <a:r>
              <a:rPr lang="fr-FR" sz="1100" dirty="0"/>
              <a:t> </a:t>
            </a:r>
            <a:r>
              <a:rPr lang="fr-FR" sz="1100" dirty="0" err="1"/>
              <a:t>lower</a:t>
            </a:r>
            <a:r>
              <a:rPr lang="fr-FR" sz="1100" dirty="0"/>
              <a:t> but the </a:t>
            </a:r>
            <a:r>
              <a:rPr lang="fr-FR" sz="1100" dirty="0" err="1"/>
              <a:t>arrow</a:t>
            </a:r>
            <a:r>
              <a:rPr lang="fr-FR" sz="1100" dirty="0"/>
              <a:t> </a:t>
            </a:r>
            <a:r>
              <a:rPr lang="fr-FR" sz="1100" dirty="0" err="1"/>
              <a:t>is</a:t>
            </a:r>
            <a:r>
              <a:rPr lang="fr-FR" sz="1100" dirty="0"/>
              <a:t> better </a:t>
            </a:r>
            <a:r>
              <a:rPr lang="fr-FR" sz="1100" dirty="0" err="1"/>
              <a:t>reproduced</a:t>
            </a:r>
            <a:r>
              <a:rPr lang="fr-FR" sz="1100" dirty="0"/>
              <a:t>. </a:t>
            </a:r>
          </a:p>
          <a:p>
            <a:endParaRPr lang="fr-FR" sz="1100" dirty="0"/>
          </a:p>
          <a:p>
            <a:r>
              <a:rPr lang="fr-FR" sz="1100" dirty="0"/>
              <a:t>The two longitudinal profiles show </a:t>
            </a:r>
            <a:r>
              <a:rPr lang="fr-FR" sz="1100" dirty="0" err="1"/>
              <a:t>that</a:t>
            </a:r>
            <a:r>
              <a:rPr lang="fr-FR" sz="1100" dirty="0"/>
              <a:t> the two versions of the model </a:t>
            </a:r>
            <a:r>
              <a:rPr lang="fr-FR" sz="1100" dirty="0" err="1"/>
              <a:t>behave</a:t>
            </a:r>
            <a:r>
              <a:rPr lang="fr-FR" sz="1100" dirty="0"/>
              <a:t> rather </a:t>
            </a:r>
            <a:r>
              <a:rPr lang="fr-FR" sz="1100" dirty="0" err="1"/>
              <a:t>similarly</a:t>
            </a:r>
            <a:r>
              <a:rPr lang="fr-FR" sz="1100" dirty="0"/>
              <a:t>. </a:t>
            </a:r>
            <a:r>
              <a:rPr lang="fr-FR" sz="1100" dirty="0" err="1"/>
              <a:t>We</a:t>
            </a:r>
            <a:r>
              <a:rPr lang="fr-FR" sz="1100" dirty="0"/>
              <a:t> can </a:t>
            </a:r>
            <a:r>
              <a:rPr lang="fr-FR" sz="1100" dirty="0" err="1"/>
              <a:t>also</a:t>
            </a:r>
            <a:r>
              <a:rPr lang="fr-FR" sz="1100" dirty="0"/>
              <a:t> see </a:t>
            </a:r>
            <a:r>
              <a:rPr lang="fr-FR" sz="1100" dirty="0" err="1"/>
              <a:t>that</a:t>
            </a:r>
            <a:r>
              <a:rPr lang="fr-FR" sz="1100" dirty="0"/>
              <a:t> the </a:t>
            </a:r>
            <a:r>
              <a:rPr lang="fr-FR" sz="1100" dirty="0" err="1"/>
              <a:t>hybrid</a:t>
            </a:r>
            <a:r>
              <a:rPr lang="fr-FR" sz="1100" dirty="0"/>
              <a:t> model </a:t>
            </a:r>
            <a:r>
              <a:rPr lang="fr-FR" sz="1100" dirty="0" err="1"/>
              <a:t>reaches</a:t>
            </a:r>
            <a:r>
              <a:rPr lang="fr-FR" sz="1100" dirty="0"/>
              <a:t> the same </a:t>
            </a:r>
            <a:r>
              <a:rPr lang="fr-FR" sz="1100" dirty="0" err="1"/>
              <a:t>order</a:t>
            </a:r>
            <a:r>
              <a:rPr lang="fr-FR" sz="1100" dirty="0"/>
              <a:t> of </a:t>
            </a:r>
            <a:r>
              <a:rPr lang="fr-FR" sz="1100" dirty="0" err="1"/>
              <a:t>accuracy</a:t>
            </a:r>
            <a:r>
              <a:rPr lang="fr-FR" sz="1100" dirty="0"/>
              <a:t> as </a:t>
            </a:r>
            <a:r>
              <a:rPr lang="fr-FR" sz="1100" dirty="0" err="1"/>
              <a:t>other</a:t>
            </a:r>
            <a:r>
              <a:rPr lang="fr-FR" sz="1100" dirty="0"/>
              <a:t> </a:t>
            </a:r>
            <a:r>
              <a:rPr lang="fr-FR" sz="1100" dirty="0" err="1"/>
              <a:t>evenly</a:t>
            </a:r>
            <a:r>
              <a:rPr lang="fr-FR" sz="1100" dirty="0"/>
              <a:t> </a:t>
            </a:r>
            <a:r>
              <a:rPr lang="fr-FR" sz="1100" dirty="0" err="1"/>
              <a:t>complex</a:t>
            </a:r>
            <a:r>
              <a:rPr lang="fr-FR" sz="1100" dirty="0"/>
              <a:t> models from the </a:t>
            </a:r>
            <a:r>
              <a:rPr lang="fr-FR" sz="1100" dirty="0" err="1"/>
              <a:t>literature</a:t>
            </a:r>
            <a:r>
              <a:rPr lang="fr-FR" sz="1100" dirty="0"/>
              <a:t> using two </a:t>
            </a:r>
            <a:r>
              <a:rPr lang="fr-FR" sz="1100" dirty="0" err="1"/>
              <a:t>layers</a:t>
            </a:r>
            <a:r>
              <a:rPr lang="fr-FR" sz="1100" dirty="0"/>
              <a:t> or two phases but </a:t>
            </a:r>
            <a:r>
              <a:rPr lang="fr-FR" sz="1100" dirty="0" err="1"/>
              <a:t>that</a:t>
            </a:r>
            <a:r>
              <a:rPr lang="fr-FR" sz="1100" dirty="0"/>
              <a:t> </a:t>
            </a:r>
            <a:r>
              <a:rPr lang="fr-FR" sz="1100" dirty="0" err="1"/>
              <a:t>rely</a:t>
            </a:r>
            <a:r>
              <a:rPr lang="fr-FR" sz="1100" dirty="0"/>
              <a:t> on </a:t>
            </a:r>
            <a:r>
              <a:rPr lang="fr-FR" sz="1100" dirty="0" err="1"/>
              <a:t>tunable</a:t>
            </a:r>
            <a:r>
              <a:rPr lang="fr-FR" sz="1100" dirty="0"/>
              <a:t> </a:t>
            </a:r>
            <a:r>
              <a:rPr lang="fr-FR" sz="1100" dirty="0" err="1"/>
              <a:t>parameters</a:t>
            </a:r>
            <a:r>
              <a:rPr lang="fr-FR" sz="1100" dirty="0"/>
              <a:t>.</a:t>
            </a:r>
          </a:p>
          <a:p>
            <a:endParaRPr lang="fr-FR" sz="1100" dirty="0"/>
          </a:p>
          <a:p>
            <a:r>
              <a:rPr lang="fr-FR" sz="1100" dirty="0"/>
              <a:t>In conclusion, the closure model </a:t>
            </a:r>
            <a:r>
              <a:rPr lang="fr-FR" sz="1100" dirty="0" err="1"/>
              <a:t>developed</a:t>
            </a:r>
            <a:r>
              <a:rPr lang="fr-FR" sz="1100" dirty="0"/>
              <a:t> with the </a:t>
            </a:r>
            <a:r>
              <a:rPr lang="fr-FR" sz="1100" dirty="0" err="1"/>
              <a:t>procedure</a:t>
            </a:r>
            <a:r>
              <a:rPr lang="fr-FR" sz="1100" dirty="0"/>
              <a:t> </a:t>
            </a:r>
            <a:r>
              <a:rPr lang="fr-FR" sz="1100" dirty="0" err="1"/>
              <a:t>that</a:t>
            </a:r>
            <a:r>
              <a:rPr lang="fr-FR" sz="1100" dirty="0"/>
              <a:t> I have presented </a:t>
            </a:r>
            <a:r>
              <a:rPr lang="fr-FR" sz="1100" dirty="0" err="1"/>
              <a:t>you</a:t>
            </a:r>
            <a:r>
              <a:rPr lang="fr-FR" sz="1100" dirty="0"/>
              <a:t> </a:t>
            </a:r>
            <a:r>
              <a:rPr lang="fr-FR" sz="1100" dirty="0" err="1"/>
              <a:t>today</a:t>
            </a:r>
            <a:r>
              <a:rPr lang="fr-FR" sz="1100" dirty="0"/>
              <a:t> </a:t>
            </a:r>
            <a:r>
              <a:rPr lang="fr-FR" sz="1100" dirty="0" err="1"/>
              <a:t>provides</a:t>
            </a:r>
            <a:r>
              <a:rPr lang="fr-FR" sz="1100" dirty="0"/>
              <a:t> </a:t>
            </a:r>
            <a:r>
              <a:rPr lang="fr-FR" sz="1100" dirty="0" err="1"/>
              <a:t>reasonable</a:t>
            </a:r>
            <a:r>
              <a:rPr lang="fr-FR" sz="1100" dirty="0"/>
              <a:t> results and makes </a:t>
            </a:r>
            <a:r>
              <a:rPr lang="fr-FR" sz="1100" dirty="0" err="1"/>
              <a:t>it</a:t>
            </a:r>
            <a:r>
              <a:rPr lang="fr-FR" sz="1100" dirty="0"/>
              <a:t> possible to </a:t>
            </a:r>
            <a:r>
              <a:rPr lang="fr-FR" sz="1100" dirty="0" err="1"/>
              <a:t>circumvent</a:t>
            </a:r>
            <a:r>
              <a:rPr lang="fr-FR" sz="1100" dirty="0"/>
              <a:t> trial and </a:t>
            </a:r>
            <a:r>
              <a:rPr lang="fr-FR" sz="1100" dirty="0" err="1"/>
              <a:t>error</a:t>
            </a:r>
            <a:r>
              <a:rPr lang="fr-FR" sz="1100" dirty="0"/>
              <a:t> to tune the </a:t>
            </a:r>
            <a:r>
              <a:rPr lang="fr-FR" sz="1100" dirty="0" err="1"/>
              <a:t>model’s</a:t>
            </a:r>
            <a:r>
              <a:rPr lang="fr-FR" sz="1100" dirty="0"/>
              <a:t> </a:t>
            </a:r>
            <a:r>
              <a:rPr lang="fr-FR" sz="1100" dirty="0" err="1"/>
              <a:t>parameters</a:t>
            </a:r>
            <a:r>
              <a:rPr lang="fr-FR" sz="1100" dirty="0"/>
              <a:t>.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137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My goal </a:t>
            </a:r>
            <a:r>
              <a:rPr lang="fr-FR" dirty="0" err="1"/>
              <a:t>today</a:t>
            </a:r>
            <a:r>
              <a:rPr lang="fr-FR" dirty="0"/>
              <a:t> was to provide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ideas</a:t>
            </a:r>
            <a:r>
              <a:rPr lang="fr-FR" dirty="0"/>
              <a:t> to </a:t>
            </a:r>
            <a:r>
              <a:rPr lang="fr-FR" dirty="0" err="1"/>
              <a:t>get</a:t>
            </a:r>
            <a:r>
              <a:rPr lang="fr-FR" dirty="0"/>
              <a:t> </a:t>
            </a:r>
            <a:r>
              <a:rPr lang="fr-FR" dirty="0" err="1"/>
              <a:t>rid</a:t>
            </a:r>
            <a:r>
              <a:rPr lang="fr-FR" dirty="0"/>
              <a:t> of trial and </a:t>
            </a:r>
            <a:r>
              <a:rPr lang="fr-FR" dirty="0" err="1"/>
              <a:t>error</a:t>
            </a:r>
            <a:r>
              <a:rPr lang="fr-FR" dirty="0"/>
              <a:t> in </a:t>
            </a:r>
            <a:r>
              <a:rPr lang="fr-FR" dirty="0" err="1"/>
              <a:t>order</a:t>
            </a:r>
            <a:r>
              <a:rPr lang="fr-FR" dirty="0"/>
              <a:t> to </a:t>
            </a:r>
            <a:r>
              <a:rPr lang="fr-FR" dirty="0" err="1"/>
              <a:t>apply</a:t>
            </a:r>
            <a:r>
              <a:rPr lang="fr-FR" dirty="0"/>
              <a:t> your models to flow conditions </a:t>
            </a:r>
            <a:r>
              <a:rPr lang="fr-FR" dirty="0" err="1"/>
              <a:t>whose</a:t>
            </a:r>
            <a:r>
              <a:rPr lang="fr-FR" dirty="0"/>
              <a:t> </a:t>
            </a:r>
            <a:r>
              <a:rPr lang="fr-FR" dirty="0" err="1"/>
              <a:t>outcomes</a:t>
            </a:r>
            <a:r>
              <a:rPr lang="fr-FR" dirty="0"/>
              <a:t> regarding the considered </a:t>
            </a:r>
            <a:r>
              <a:rPr lang="fr-FR" dirty="0" err="1"/>
              <a:t>rivers</a:t>
            </a:r>
            <a:r>
              <a:rPr lang="fr-FR" dirty="0"/>
              <a:t> are </a:t>
            </a:r>
            <a:r>
              <a:rPr lang="fr-FR" dirty="0" err="1"/>
              <a:t>uncertain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dirty="0"/>
              <a:t>To do </a:t>
            </a:r>
            <a:r>
              <a:rPr lang="fr-FR" dirty="0" err="1"/>
              <a:t>so</a:t>
            </a:r>
            <a:r>
              <a:rPr lang="fr-FR" dirty="0"/>
              <a:t>, I </a:t>
            </a:r>
            <a:r>
              <a:rPr lang="fr-FR" dirty="0" err="1"/>
              <a:t>proposed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a </a:t>
            </a:r>
            <a:r>
              <a:rPr lang="fr-FR" dirty="0" err="1"/>
              <a:t>methodology</a:t>
            </a:r>
            <a:r>
              <a:rPr lang="fr-FR" dirty="0"/>
              <a:t> to close </a:t>
            </a:r>
            <a:r>
              <a:rPr lang="fr-FR" dirty="0" err="1"/>
              <a:t>parameters</a:t>
            </a:r>
            <a:r>
              <a:rPr lang="fr-FR" dirty="0"/>
              <a:t> of </a:t>
            </a:r>
            <a:r>
              <a:rPr lang="fr-FR" dirty="0" err="1"/>
              <a:t>morphodynamical</a:t>
            </a:r>
            <a:r>
              <a:rPr lang="fr-FR" dirty="0"/>
              <a:t> models. It </a:t>
            </a:r>
            <a:r>
              <a:rPr lang="fr-FR" dirty="0" err="1"/>
              <a:t>is</a:t>
            </a:r>
            <a:r>
              <a:rPr lang="fr-FR" dirty="0"/>
              <a:t> based on a simple numerical </a:t>
            </a:r>
            <a:r>
              <a:rPr lang="fr-FR" dirty="0" err="1"/>
              <a:t>experiment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run with different values of the </a:t>
            </a:r>
            <a:r>
              <a:rPr lang="fr-FR" dirty="0" err="1"/>
              <a:t>parameter</a:t>
            </a:r>
            <a:r>
              <a:rPr lang="fr-FR" dirty="0"/>
              <a:t> to close. The goal </a:t>
            </a:r>
            <a:r>
              <a:rPr lang="fr-FR" dirty="0" err="1"/>
              <a:t>is</a:t>
            </a:r>
            <a:r>
              <a:rPr lang="fr-FR" dirty="0"/>
              <a:t> to </a:t>
            </a:r>
            <a:r>
              <a:rPr lang="fr-FR" dirty="0" err="1"/>
              <a:t>retrieve</a:t>
            </a:r>
            <a:r>
              <a:rPr lang="fr-FR" dirty="0"/>
              <a:t> the value of the </a:t>
            </a:r>
            <a:r>
              <a:rPr lang="fr-FR" dirty="0" err="1"/>
              <a:t>parameter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minimizes</a:t>
            </a:r>
            <a:r>
              <a:rPr lang="fr-FR" dirty="0"/>
              <a:t> the difference between the </a:t>
            </a:r>
            <a:r>
              <a:rPr lang="fr-FR" dirty="0" err="1"/>
              <a:t>equilibrium</a:t>
            </a:r>
            <a:r>
              <a:rPr lang="fr-FR" dirty="0"/>
              <a:t> </a:t>
            </a:r>
            <a:r>
              <a:rPr lang="fr-FR" dirty="0" err="1"/>
              <a:t>slope</a:t>
            </a:r>
            <a:r>
              <a:rPr lang="fr-FR" dirty="0"/>
              <a:t> and the </a:t>
            </a:r>
            <a:r>
              <a:rPr lang="fr-FR" dirty="0" err="1"/>
              <a:t>slope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expected</a:t>
            </a:r>
            <a:r>
              <a:rPr lang="fr-FR" dirty="0"/>
              <a:t> based on the sediment discharge </a:t>
            </a:r>
            <a:r>
              <a:rPr lang="fr-FR" dirty="0" err="1"/>
              <a:t>fed</a:t>
            </a:r>
            <a:r>
              <a:rPr lang="fr-FR" dirty="0"/>
              <a:t> from </a:t>
            </a:r>
            <a:r>
              <a:rPr lang="fr-FR" dirty="0" err="1"/>
              <a:t>upstream</a:t>
            </a:r>
            <a:r>
              <a:rPr lang="fr-FR" dirty="0"/>
              <a:t>. </a:t>
            </a:r>
            <a:r>
              <a:rPr lang="fr-FR" dirty="0" err="1"/>
              <a:t>We</a:t>
            </a:r>
            <a:r>
              <a:rPr lang="fr-FR" dirty="0"/>
              <a:t> can then </a:t>
            </a:r>
            <a:r>
              <a:rPr lang="fr-FR" dirty="0" err="1"/>
              <a:t>develop</a:t>
            </a:r>
            <a:r>
              <a:rPr lang="fr-FR" dirty="0"/>
              <a:t> a closure model based on the optimal values </a:t>
            </a:r>
            <a:r>
              <a:rPr lang="fr-FR" dirty="0" err="1"/>
              <a:t>retrieved</a:t>
            </a:r>
            <a:r>
              <a:rPr lang="fr-FR" dirty="0"/>
              <a:t> for all situations.</a:t>
            </a:r>
          </a:p>
          <a:p>
            <a:endParaRPr lang="fr-FR" dirty="0"/>
          </a:p>
          <a:p>
            <a:r>
              <a:rPr lang="fr-FR" dirty="0"/>
              <a:t>I applied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procedure</a:t>
            </a:r>
            <a:r>
              <a:rPr lang="fr-FR" dirty="0"/>
              <a:t> to a two-phase/two-layer flow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lacked</a:t>
            </a:r>
            <a:r>
              <a:rPr lang="fr-FR" dirty="0"/>
              <a:t> a closure formulation for its friction coefficient. I used a </a:t>
            </a:r>
            <a:r>
              <a:rPr lang="fr-FR" dirty="0" err="1"/>
              <a:t>stepwise</a:t>
            </a:r>
            <a:r>
              <a:rPr lang="fr-FR" dirty="0"/>
              <a:t> </a:t>
            </a:r>
            <a:r>
              <a:rPr lang="fr-FR" dirty="0" err="1"/>
              <a:t>method</a:t>
            </a:r>
            <a:r>
              <a:rPr lang="fr-FR" dirty="0"/>
              <a:t> to </a:t>
            </a:r>
            <a:r>
              <a:rPr lang="fr-FR" dirty="0" err="1"/>
              <a:t>derive</a:t>
            </a:r>
            <a:r>
              <a:rPr lang="fr-FR" dirty="0"/>
              <a:t> a </a:t>
            </a:r>
            <a:r>
              <a:rPr lang="fr-FR" dirty="0" err="1"/>
              <a:t>weighted</a:t>
            </a:r>
            <a:r>
              <a:rPr lang="fr-FR" dirty="0"/>
              <a:t> </a:t>
            </a:r>
            <a:r>
              <a:rPr lang="fr-FR" dirty="0" err="1"/>
              <a:t>regression</a:t>
            </a:r>
            <a:r>
              <a:rPr lang="fr-FR" dirty="0"/>
              <a:t> model </a:t>
            </a:r>
            <a:r>
              <a:rPr lang="fr-FR" dirty="0" err="1"/>
              <a:t>that</a:t>
            </a:r>
            <a:r>
              <a:rPr lang="fr-FR" dirty="0"/>
              <a:t> I </a:t>
            </a:r>
            <a:r>
              <a:rPr lang="fr-FR" dirty="0" err="1"/>
              <a:t>implemented</a:t>
            </a:r>
            <a:r>
              <a:rPr lang="fr-FR" dirty="0"/>
              <a:t> in my model. I </a:t>
            </a:r>
            <a:r>
              <a:rPr lang="fr-FR" dirty="0" err="1"/>
              <a:t>tested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hybrid</a:t>
            </a:r>
            <a:r>
              <a:rPr lang="fr-FR" dirty="0"/>
              <a:t> model on a 2D dam break test case and </a:t>
            </a:r>
            <a:r>
              <a:rPr lang="fr-FR" dirty="0" err="1"/>
              <a:t>found</a:t>
            </a:r>
            <a:r>
              <a:rPr lang="fr-FR" dirty="0"/>
              <a:t> out </a:t>
            </a:r>
            <a:r>
              <a:rPr lang="fr-FR" dirty="0" err="1"/>
              <a:t>that</a:t>
            </a:r>
            <a:r>
              <a:rPr lang="fr-FR" dirty="0"/>
              <a:t> its performance was similar to </a:t>
            </a:r>
            <a:r>
              <a:rPr lang="fr-FR" dirty="0" err="1"/>
              <a:t>that</a:t>
            </a:r>
            <a:r>
              <a:rPr lang="fr-FR" dirty="0"/>
              <a:t> of the model with an optimal constant value for its </a:t>
            </a:r>
            <a:r>
              <a:rPr lang="fr-FR" dirty="0" err="1"/>
              <a:t>unclosed</a:t>
            </a:r>
            <a:r>
              <a:rPr lang="fr-FR" dirty="0"/>
              <a:t> friction coefficient and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evenly</a:t>
            </a:r>
            <a:r>
              <a:rPr lang="fr-FR" dirty="0"/>
              <a:t> </a:t>
            </a:r>
            <a:r>
              <a:rPr lang="fr-FR" dirty="0" err="1"/>
              <a:t>complex</a:t>
            </a:r>
            <a:r>
              <a:rPr lang="fr-FR" dirty="0"/>
              <a:t> models from the </a:t>
            </a:r>
            <a:r>
              <a:rPr lang="fr-FR" dirty="0" err="1"/>
              <a:t>literature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988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much</a:t>
            </a:r>
            <a:r>
              <a:rPr lang="fr-FR" dirty="0"/>
              <a:t> for </a:t>
            </a:r>
            <a:r>
              <a:rPr lang="fr-FR" dirty="0" err="1"/>
              <a:t>attending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 and </a:t>
            </a:r>
            <a:r>
              <a:rPr lang="fr-FR" dirty="0" err="1"/>
              <a:t>please</a:t>
            </a:r>
            <a:r>
              <a:rPr lang="fr-FR" dirty="0"/>
              <a:t> do not </a:t>
            </a:r>
            <a:r>
              <a:rPr lang="fr-FR" dirty="0" err="1"/>
              <a:t>hesitate</a:t>
            </a:r>
            <a:r>
              <a:rPr lang="fr-FR" dirty="0"/>
              <a:t> to </a:t>
            </a:r>
            <a:r>
              <a:rPr lang="fr-FR" dirty="0" err="1"/>
              <a:t>ask</a:t>
            </a:r>
            <a:r>
              <a:rPr lang="fr-FR" dirty="0"/>
              <a:t> questions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D2D70-06B8-4898-9FBE-6DD36455A33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719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IAH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55895-7990-E07F-F5E8-1EDCB89AC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5AC89F-6191-795D-A037-DE4B21025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s-ES" dirty="0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13454C27-834E-AE5C-BBA9-00570E800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02945" y="6534946"/>
            <a:ext cx="761390" cy="241960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fld id="{7D8D6712-178E-4327-BF4B-3C7A1D344E7B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038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nna IAHR Co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54FB466-4D8C-8E12-D87C-52449B7E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7085"/>
            <a:ext cx="10515600" cy="783603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F49F34C-5E2A-554B-072C-37B7F2139F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>
              <a:defRPr/>
            </a:lvl2pPr>
          </a:lstStyle>
          <a:p>
            <a:pPr lvl="0"/>
            <a:r>
              <a:rPr lang="es-ES" dirty="0"/>
              <a:t>test</a:t>
            </a:r>
          </a:p>
          <a:p>
            <a:pPr lvl="1"/>
            <a:r>
              <a:rPr lang="es-ES" dirty="0"/>
              <a:t>test2</a:t>
            </a:r>
          </a:p>
          <a:p>
            <a:pPr lvl="2"/>
            <a:r>
              <a:rPr lang="es-ES" dirty="0"/>
              <a:t>test3</a:t>
            </a:r>
          </a:p>
          <a:p>
            <a:pPr lvl="3"/>
            <a:r>
              <a:rPr lang="es-ES" dirty="0"/>
              <a:t>test4</a:t>
            </a:r>
          </a:p>
        </p:txBody>
      </p: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D8F1556E-7A70-8791-4A19-0A2372FE5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02945" y="6534946"/>
            <a:ext cx="761390" cy="241960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fld id="{7D8D6712-178E-4327-BF4B-3C7A1D344E7B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0959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C73EB082-C0EB-6D50-A7A4-0DC1F5841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3153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endParaRPr lang="es-ES" dirty="0"/>
          </a:p>
        </p:txBody>
      </p:sp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id="{05A3F8CD-6AA8-EECC-F623-3F42F2439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43378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0C033955-66BB-6CF4-8CC1-51E46ADF1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3353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s-ES" dirty="0"/>
          </a:p>
        </p:txBody>
      </p:sp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50DAB5F5-3E48-04C0-88B9-77D4F4F42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02945" y="6534946"/>
            <a:ext cx="761390" cy="241960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fld id="{7D8D6712-178E-4327-BF4B-3C7A1D344E7B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6639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CA1BE988-BDF6-4003-AD37-17D2874FF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103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50000"/>
              </a:lnSpc>
              <a:defRPr sz="2400">
                <a:latin typeface="+mj-lt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8720"/>
            <a:ext cx="10515600" cy="4988244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="0">
                <a:latin typeface="+mn-lt"/>
              </a:defRPr>
            </a:lvl1pPr>
          </a:lstStyle>
          <a:p>
            <a:fld id="{7A8BD623-D179-42DF-B838-8F9BAFA7AAED}" type="slidenum">
              <a:rPr lang="fr-BE" smtClean="0"/>
              <a:pPr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56411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>
            <a:extLst>
              <a:ext uri="{FF2B5EF4-FFF2-40B4-BE49-F238E27FC236}">
                <a16:creationId xmlns:a16="http://schemas.microsoft.com/office/drawing/2014/main" id="{64614F99-A51F-4523-A895-CE0E89320F90}"/>
              </a:ext>
            </a:extLst>
          </p:cNvPr>
          <p:cNvSpPr/>
          <p:nvPr userDrawn="1"/>
        </p:nvSpPr>
        <p:spPr>
          <a:xfrm>
            <a:off x="1685925" y="129229"/>
            <a:ext cx="10363876" cy="504000"/>
          </a:xfrm>
          <a:prstGeom prst="rect">
            <a:avLst/>
          </a:prstGeom>
          <a:gradFill>
            <a:gsLst>
              <a:gs pos="0">
                <a:srgbClr val="FFFFFF"/>
              </a:gs>
              <a:gs pos="53000">
                <a:srgbClr val="0083C1"/>
              </a:gs>
              <a:gs pos="100000">
                <a:srgbClr val="FFFFFF"/>
              </a:gs>
            </a:gsLst>
            <a:lin ang="0"/>
          </a:gradFill>
          <a:ln w="9360">
            <a:noFill/>
          </a:ln>
        </p:spPr>
      </p:sp>
      <p:sp>
        <p:nvSpPr>
          <p:cNvPr id="9" name="Line 3">
            <a:extLst>
              <a:ext uri="{FF2B5EF4-FFF2-40B4-BE49-F238E27FC236}">
                <a16:creationId xmlns:a16="http://schemas.microsoft.com/office/drawing/2014/main" id="{1F002DA5-FE3A-4DB6-9600-7A4D79ED2497}"/>
              </a:ext>
            </a:extLst>
          </p:cNvPr>
          <p:cNvSpPr/>
          <p:nvPr userDrawn="1"/>
        </p:nvSpPr>
        <p:spPr>
          <a:xfrm flipV="1">
            <a:off x="1613349" y="626306"/>
            <a:ext cx="10237849" cy="0"/>
          </a:xfrm>
          <a:prstGeom prst="line">
            <a:avLst/>
          </a:prstGeom>
          <a:ln>
            <a:solidFill>
              <a:srgbClr val="0083C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sp>
      <p:sp>
        <p:nvSpPr>
          <p:cNvPr id="10" name="Line 4">
            <a:extLst>
              <a:ext uri="{FF2B5EF4-FFF2-40B4-BE49-F238E27FC236}">
                <a16:creationId xmlns:a16="http://schemas.microsoft.com/office/drawing/2014/main" id="{1027B45A-5880-4228-BE2E-92662DCF1DA4}"/>
              </a:ext>
            </a:extLst>
          </p:cNvPr>
          <p:cNvSpPr/>
          <p:nvPr userDrawn="1"/>
        </p:nvSpPr>
        <p:spPr>
          <a:xfrm flipV="1">
            <a:off x="1613349" y="125480"/>
            <a:ext cx="10237849" cy="0"/>
          </a:xfrm>
          <a:prstGeom prst="line">
            <a:avLst/>
          </a:prstGeom>
          <a:ln>
            <a:solidFill>
              <a:srgbClr val="0083C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sp>
      <p:sp>
        <p:nvSpPr>
          <p:cNvPr id="11" name="Line 5">
            <a:extLst>
              <a:ext uri="{FF2B5EF4-FFF2-40B4-BE49-F238E27FC236}">
                <a16:creationId xmlns:a16="http://schemas.microsoft.com/office/drawing/2014/main" id="{B1C273E3-2983-4C67-8FAB-A142680411C9}"/>
              </a:ext>
            </a:extLst>
          </p:cNvPr>
          <p:cNvSpPr/>
          <p:nvPr userDrawn="1"/>
        </p:nvSpPr>
        <p:spPr>
          <a:xfrm>
            <a:off x="323640" y="6458445"/>
            <a:ext cx="11520000" cy="0"/>
          </a:xfrm>
          <a:prstGeom prst="line">
            <a:avLst/>
          </a:prstGeom>
          <a:ln w="12600">
            <a:solidFill>
              <a:srgbClr val="0083C1"/>
            </a:solidFill>
            <a:round/>
          </a:ln>
        </p:spPr>
      </p:sp>
      <p:pic>
        <p:nvPicPr>
          <p:cNvPr id="5" name="Grafik 4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D005D7FF-3B8B-38F0-83CA-6BCFD3F742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0" y="49371"/>
            <a:ext cx="1887324" cy="663716"/>
          </a:xfrm>
          <a:prstGeom prst="rect">
            <a:avLst/>
          </a:prstGeom>
        </p:spPr>
      </p:pic>
      <p:pic>
        <p:nvPicPr>
          <p:cNvPr id="12" name="Grafik 11" descr="Ein Bild, das Grafiken, Schrift, Logo, Design enthält.&#10;&#10;Automatisch generierte Beschreibung">
            <a:extLst>
              <a:ext uri="{FF2B5EF4-FFF2-40B4-BE49-F238E27FC236}">
                <a16:creationId xmlns:a16="http://schemas.microsoft.com/office/drawing/2014/main" id="{9987C4DD-2B13-A750-6DE7-62B499FF3BA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772" y="85737"/>
            <a:ext cx="1997049" cy="564366"/>
          </a:xfrm>
          <a:prstGeom prst="rect">
            <a:avLst/>
          </a:prstGeom>
        </p:spPr>
      </p:pic>
      <p:pic>
        <p:nvPicPr>
          <p:cNvPr id="3" name="Grafik 2" descr="Ein Bild, das Text, Schrift, Screenshot, Logo enthält.&#10;&#10;Automatisch generierte Beschreibung">
            <a:extLst>
              <a:ext uri="{FF2B5EF4-FFF2-40B4-BE49-F238E27FC236}">
                <a16:creationId xmlns:a16="http://schemas.microsoft.com/office/drawing/2014/main" id="{2E947AD5-85E9-6979-15D8-4C5D2892F6C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75"/>
            <a:ext cx="1685925" cy="97986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829CE053-CF7E-A2C0-BA8E-55417960E45C}"/>
              </a:ext>
            </a:extLst>
          </p:cNvPr>
          <p:cNvSpPr txBox="1"/>
          <p:nvPr userDrawn="1"/>
        </p:nvSpPr>
        <p:spPr>
          <a:xfrm>
            <a:off x="9980108" y="6530685"/>
            <a:ext cx="1863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b="1" dirty="0">
                <a:solidFill>
                  <a:srgbClr val="485254"/>
                </a:solidFill>
              </a:rPr>
              <a:t>#iahrWorldCongress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BD35604-667D-368E-983D-8AD9F4C44EDF}"/>
              </a:ext>
            </a:extLst>
          </p:cNvPr>
          <p:cNvSpPr txBox="1"/>
          <p:nvPr userDrawn="1"/>
        </p:nvSpPr>
        <p:spPr>
          <a:xfrm>
            <a:off x="283463" y="6522280"/>
            <a:ext cx="167700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000" b="1" dirty="0">
                <a:solidFill>
                  <a:srgbClr val="0083C1"/>
                </a:solidFill>
              </a:rPr>
              <a:t>worldcongress2023.iahr.org</a:t>
            </a:r>
          </a:p>
        </p:txBody>
      </p:sp>
      <p:sp>
        <p:nvSpPr>
          <p:cNvPr id="15" name="Marcador de número de diapositiva 5">
            <a:extLst>
              <a:ext uri="{FF2B5EF4-FFF2-40B4-BE49-F238E27FC236}">
                <a16:creationId xmlns:a16="http://schemas.microsoft.com/office/drawing/2014/main" id="{68337711-B4F1-3B95-78CF-ECFF370A2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02945" y="6534946"/>
            <a:ext cx="761390" cy="241960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fld id="{7D8D6712-178E-4327-BF4B-3C7A1D344E7B}" type="slidenum">
              <a:rPr lang="es-ES" smtClean="0"/>
              <a:pPr/>
              <a:t>‹N°›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515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4.png"/><Relationship Id="rId3" Type="http://schemas.openxmlformats.org/officeDocument/2006/relationships/diagramData" Target="../diagrams/data3.xml"/><Relationship Id="rId7" Type="http://schemas.microsoft.com/office/2007/relationships/diagramDrawing" Target="../diagrams/drawing2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1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1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0.xml"/><Relationship Id="rId3" Type="http://schemas.openxmlformats.org/officeDocument/2006/relationships/diagramData" Target="../diagrams/data4.xml"/><Relationship Id="rId7" Type="http://schemas.microsoft.com/office/2007/relationships/diagramDrawing" Target="../diagrams/drawing3.xml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11.jpg"/><Relationship Id="rId3" Type="http://schemas.openxmlformats.org/officeDocument/2006/relationships/diagramData" Target="../diagrams/data5.xml"/><Relationship Id="rId7" Type="http://schemas.microsoft.com/office/2007/relationships/diagramDrawing" Target="../diagrams/drawing4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30.xml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12.png"/><Relationship Id="rId10" Type="http://schemas.openxmlformats.org/officeDocument/2006/relationships/diagramQuickStyle" Target="../diagrams/quickStyle30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30.xml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13.jpg"/><Relationship Id="rId3" Type="http://schemas.openxmlformats.org/officeDocument/2006/relationships/diagramData" Target="../diagrams/data7.xml"/><Relationship Id="rId7" Type="http://schemas.microsoft.com/office/2007/relationships/diagramDrawing" Target="../diagrams/drawing5.xml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16.jpeg"/><Relationship Id="rId10" Type="http://schemas.openxmlformats.org/officeDocument/2006/relationships/image" Target="../media/image27.png"/><Relationship Id="rId4" Type="http://schemas.openxmlformats.org/officeDocument/2006/relationships/image" Target="../media/image15.jpe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>
            <a:extLst>
              <a:ext uri="{FF2B5EF4-FFF2-40B4-BE49-F238E27FC236}">
                <a16:creationId xmlns:a16="http://schemas.microsoft.com/office/drawing/2014/main" id="{3CF0D5D7-8BDF-4933-878D-26B5C2C0FE7F}"/>
              </a:ext>
            </a:extLst>
          </p:cNvPr>
          <p:cNvSpPr/>
          <p:nvPr/>
        </p:nvSpPr>
        <p:spPr>
          <a:xfrm>
            <a:off x="0" y="3008160"/>
            <a:ext cx="12192000" cy="741960"/>
          </a:xfrm>
          <a:prstGeom prst="rect">
            <a:avLst/>
          </a:prstGeom>
          <a:noFill/>
          <a:ln>
            <a:noFill/>
          </a:ln>
        </p:spPr>
        <p:txBody>
          <a:bodyPr lIns="81000" tIns="40680" rIns="81000" bIns="40680"/>
          <a:lstStyle/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pt-BR" sz="2000" b="1" u="sng" dirty="0">
                <a:solidFill>
                  <a:srgbClr val="000000"/>
                </a:solidFill>
              </a:rPr>
              <a:t>Robin Meurice</a:t>
            </a:r>
            <a:r>
              <a:rPr lang="pt-BR" sz="2000" b="1" u="sng" baseline="30000" dirty="0">
                <a:solidFill>
                  <a:srgbClr val="000000"/>
                </a:solidFill>
              </a:rPr>
              <a:t>1,2</a:t>
            </a:r>
            <a:r>
              <a:rPr lang="pt-BR" sz="2000" b="1" dirty="0">
                <a:solidFill>
                  <a:srgbClr val="000000"/>
                </a:solidFill>
              </a:rPr>
              <a:t>, </a:t>
            </a:r>
            <a:endParaRPr dirty="0"/>
          </a:p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pt-BR" sz="2000" b="1" dirty="0">
                <a:solidFill>
                  <a:srgbClr val="000000"/>
                </a:solidFill>
              </a:rPr>
              <a:t>Sandra Soares-Frazão</a:t>
            </a:r>
            <a:r>
              <a:rPr lang="pt-BR" sz="2000" b="1" baseline="30000" dirty="0">
                <a:solidFill>
                  <a:srgbClr val="000000"/>
                </a:solidFill>
              </a:rPr>
              <a:t>1</a:t>
            </a:r>
            <a:endParaRPr baseline="30000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11C954F3-DD8D-4E34-91B8-5D18847E638C}"/>
              </a:ext>
            </a:extLst>
          </p:cNvPr>
          <p:cNvSpPr/>
          <p:nvPr/>
        </p:nvSpPr>
        <p:spPr>
          <a:xfrm>
            <a:off x="0" y="4375632"/>
            <a:ext cx="12192000" cy="781560"/>
          </a:xfrm>
          <a:prstGeom prst="rect">
            <a:avLst/>
          </a:prstGeom>
          <a:noFill/>
          <a:ln w="9360">
            <a:noFill/>
          </a:ln>
        </p:spPr>
        <p:txBody>
          <a:bodyPr lIns="81000" tIns="40680" rIns="81000" bIns="40680"/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pt-BR" sz="1200" b="1" i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pt-BR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Université Catholique de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Louvain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Institute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of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Mechanics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Materials and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Civil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Engineering,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Louvain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-la-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Neuve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Belgium</a:t>
            </a:r>
            <a:endParaRPr lang="de-AT" sz="12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pt-BR" sz="1200" b="1" i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pt-BR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Fonds de la Recherche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Scientifique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F.R.S.-FNRS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email: robin.meurice@uclouvain.be</a:t>
            </a: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82DCF302-D060-4C02-A04D-6E4ABB6BE50B}"/>
              </a:ext>
            </a:extLst>
          </p:cNvPr>
          <p:cNvSpPr/>
          <p:nvPr/>
        </p:nvSpPr>
        <p:spPr>
          <a:xfrm>
            <a:off x="1608338" y="1448808"/>
            <a:ext cx="8975324" cy="933840"/>
          </a:xfrm>
          <a:prstGeom prst="rect">
            <a:avLst/>
          </a:prstGeom>
          <a:noFill/>
          <a:ln>
            <a:noFill/>
          </a:ln>
        </p:spPr>
        <p:txBody>
          <a:bodyPr lIns="81000" tIns="40680" rIns="81000" bIns="40680"/>
          <a:lstStyle/>
          <a:p>
            <a:pPr algn="ctr">
              <a:lnSpc>
                <a:spcPct val="100000"/>
              </a:lnSpc>
            </a:pPr>
            <a:r>
              <a:rPr lang="pt-BR" sz="3600" b="1" dirty="0">
                <a:solidFill>
                  <a:srgbClr val="000000"/>
                </a:solidFill>
              </a:rPr>
              <a:t>Model parameters: how to get rid of trial and error?</a:t>
            </a:r>
            <a:endParaRPr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62BEA3-4400-430C-BC2B-79A1382A8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714" y="5316326"/>
            <a:ext cx="1107688" cy="7001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C05033-CD2B-494B-B1A3-94562157C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31" y="5177638"/>
            <a:ext cx="4231006" cy="97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37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A035CE9-E6D0-1829-6C46-C3B588A0C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D6712-178E-4327-BF4B-3C7A1D344E7B}" type="slidenum">
              <a:rPr lang="es-ES" sz="1400" smtClean="0"/>
              <a:pPr/>
              <a:t>2</a:t>
            </a:fld>
            <a:endParaRPr lang="es-ES" sz="14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00D3B26-359D-4D2E-A87E-09C183AC3ECC}"/>
              </a:ext>
            </a:extLst>
          </p:cNvPr>
          <p:cNvSpPr txBox="1">
            <a:spLocks/>
          </p:cNvSpPr>
          <p:nvPr/>
        </p:nvSpPr>
        <p:spPr>
          <a:xfrm>
            <a:off x="1676400" y="169981"/>
            <a:ext cx="10515600" cy="4914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err="1"/>
              <a:t>Complex</a:t>
            </a:r>
            <a:r>
              <a:rPr lang="fr-FR" sz="2800" dirty="0"/>
              <a:t> flows </a:t>
            </a:r>
            <a:r>
              <a:rPr lang="fr-FR" sz="2800" dirty="0" err="1"/>
              <a:t>need</a:t>
            </a:r>
            <a:r>
              <a:rPr lang="fr-FR" sz="2800" dirty="0"/>
              <a:t>…</a:t>
            </a:r>
            <a:r>
              <a:rPr lang="fr-FR" sz="2800" dirty="0" err="1"/>
              <a:t>complex</a:t>
            </a:r>
            <a:r>
              <a:rPr lang="fr-FR" sz="2800" dirty="0"/>
              <a:t> models</a:t>
            </a:r>
            <a:endParaRPr lang="fr-BE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26BC3A-B134-45FC-B0F0-8DAEFACA51A5}"/>
              </a:ext>
            </a:extLst>
          </p:cNvPr>
          <p:cNvSpPr/>
          <p:nvPr/>
        </p:nvSpPr>
        <p:spPr>
          <a:xfrm>
            <a:off x="4905256" y="1014373"/>
            <a:ext cx="20790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Parameters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42253AC-FE55-44E7-9156-A4F942544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186" y="4051373"/>
            <a:ext cx="2963595" cy="19921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FBA7F0-98EB-4EEA-A94F-519E01902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13" y="4051373"/>
            <a:ext cx="2963595" cy="1972643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31EA5D8-1CF3-4CEC-81B2-E0AB1DEE5234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4651899" y="1599148"/>
            <a:ext cx="1292873" cy="3361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CDE0B78-3B10-45EC-831E-C33F029D3C7A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944772" y="1599148"/>
            <a:ext cx="1272774" cy="3361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0ADA0C53-A602-4B1F-A186-CB7C15F679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092155"/>
              </p:ext>
            </p:extLst>
          </p:nvPr>
        </p:nvGraphicFramePr>
        <p:xfrm>
          <a:off x="3025469" y="2090551"/>
          <a:ext cx="2677476" cy="1559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7476">
                  <a:extLst>
                    <a:ext uri="{9D8B030D-6E8A-4147-A177-3AD203B41FA5}">
                      <a16:colId xmlns:a16="http://schemas.microsoft.com/office/drawing/2014/main" val="1502904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Closed</a:t>
                      </a:r>
                      <a:endParaRPr lang="fr-B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9BCD">
                        <a:alpha val="8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67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Requires extensive field or experimental data to build a </a:t>
                      </a:r>
                      <a:r>
                        <a:rPr lang="en-GB" b="1" dirty="0"/>
                        <a:t>generalizable</a:t>
                      </a:r>
                      <a:r>
                        <a:rPr lang="en-GB" dirty="0"/>
                        <a:t> formulation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293565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13E806FC-154A-46E3-8895-1774F1E3D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887637"/>
              </p:ext>
            </p:extLst>
          </p:nvPr>
        </p:nvGraphicFramePr>
        <p:xfrm>
          <a:off x="6186599" y="2090551"/>
          <a:ext cx="2677476" cy="1559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7476">
                  <a:extLst>
                    <a:ext uri="{9D8B030D-6E8A-4147-A177-3AD203B41FA5}">
                      <a16:colId xmlns:a16="http://schemas.microsoft.com/office/drawing/2014/main" val="1502904375"/>
                    </a:ext>
                  </a:extLst>
                </a:gridCol>
              </a:tblGrid>
              <a:tr h="44999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Tuned</a:t>
                      </a:r>
                      <a:endParaRPr lang="fr-B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9BCD">
                        <a:alpha val="8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678659"/>
                  </a:ext>
                </a:extLst>
              </a:tr>
              <a:tr h="1109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Requires </a:t>
                      </a:r>
                      <a:r>
                        <a:rPr lang="en-GB" b="1" dirty="0"/>
                        <a:t>field-specific</a:t>
                      </a:r>
                      <a:r>
                        <a:rPr lang="en-GB" dirty="0"/>
                        <a:t> data to calibrate the model by trial and error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293565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8DD6946-221E-4AC9-933A-A6FDB9885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59" y="4043038"/>
            <a:ext cx="2963595" cy="198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2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D853F-DE73-4704-B1D9-43ABA59AC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/>
              <a:t>Numerical </a:t>
            </a:r>
            <a:r>
              <a:rPr lang="fr-FR" sz="2800" dirty="0" err="1"/>
              <a:t>experiment</a:t>
            </a:r>
            <a:endParaRPr lang="fr-BE" sz="2800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7AC6B13-7200-4061-A5C6-F542D65CA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37" y="1848164"/>
            <a:ext cx="4919472" cy="2852928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632F0D-7F4D-4570-B0AE-1AF10B87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3</a:t>
            </a:fld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8689B37-FBC8-4BB9-BE6B-053D8A223058}"/>
                  </a:ext>
                </a:extLst>
              </p:cNvPr>
              <p:cNvSpPr txBox="1"/>
              <p:nvPr/>
            </p:nvSpPr>
            <p:spPr>
              <a:xfrm>
                <a:off x="783474" y="1250985"/>
                <a:ext cx="4919471" cy="5404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err="1"/>
                  <a:t>Experiment</a:t>
                </a:r>
                <a:endParaRPr lang="fr-FR" b="1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/>
                  <a:t>Chosen</a:t>
                </a:r>
                <a:r>
                  <a:rPr lang="fr-FR" dirty="0"/>
                  <a:t> transport </a:t>
                </a:r>
                <a:r>
                  <a:rPr lang="fr-FR" dirty="0" err="1"/>
                  <a:t>law</a:t>
                </a:r>
                <a:r>
                  <a:rPr lang="fr-FR" dirty="0"/>
                  <a:t> (e.g. MPM)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Constant water and sediment input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Adaptative </a:t>
                </a:r>
                <a:r>
                  <a:rPr lang="fr-FR" dirty="0" err="1"/>
                  <a:t>slope</a:t>
                </a:r>
                <a:endParaRPr lang="fr-FR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Rotation </a:t>
                </a:r>
                <a:r>
                  <a:rPr lang="fr-FR" dirty="0" err="1"/>
                  <a:t>around</a:t>
                </a:r>
                <a:r>
                  <a:rPr lang="fr-FR" dirty="0"/>
                  <a:t> A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/>
                  <a:t>Equilibrium</a:t>
                </a:r>
                <a:r>
                  <a:rPr lang="fr-FR" dirty="0"/>
                  <a:t> </a:t>
                </a:r>
                <a:r>
                  <a:rPr lang="fr-FR" dirty="0" err="1"/>
                  <a:t>reached</a:t>
                </a:r>
                <a:r>
                  <a:rPr lang="fr-FR" dirty="0"/>
                  <a:t> </a:t>
                </a:r>
                <a:r>
                  <a:rPr lang="fr-FR" dirty="0" err="1"/>
                  <a:t>eventually</a:t>
                </a:r>
                <a:endParaRPr lang="fr-FR" dirty="0"/>
              </a:p>
              <a:p>
                <a:endParaRPr lang="fr-FR" dirty="0"/>
              </a:p>
              <a:p>
                <a:r>
                  <a:rPr lang="fr-FR" b="1" dirty="0"/>
                  <a:t>Goal</a:t>
                </a:r>
              </a:p>
              <a:p>
                <a:r>
                  <a:rPr lang="fr-FR" dirty="0" err="1"/>
                  <a:t>Equilibrium</a:t>
                </a:r>
                <a:r>
                  <a:rPr lang="fr-FR" dirty="0"/>
                  <a:t> bed </a:t>
                </a:r>
                <a:r>
                  <a:rPr lang="fr-FR" dirty="0" err="1"/>
                  <a:t>slope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fr-FR" dirty="0" err="1"/>
                  <a:t>equal</a:t>
                </a:r>
                <a:r>
                  <a:rPr lang="fr-FR" dirty="0"/>
                  <a:t> to the </a:t>
                </a:r>
                <a:r>
                  <a:rPr lang="fr-FR" dirty="0" err="1"/>
                  <a:t>expected</a:t>
                </a:r>
                <a:r>
                  <a:rPr lang="fr-FR" dirty="0"/>
                  <a:t>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𝑒𝑥𝑝</m:t>
                        </m:r>
                      </m:sub>
                    </m:sSub>
                  </m:oMath>
                </a14:m>
                <a:endParaRPr lang="fr-FR" dirty="0"/>
              </a:p>
              <a:p>
                <a:endParaRPr lang="fr-FR" dirty="0"/>
              </a:p>
              <a:p>
                <a:r>
                  <a:rPr lang="fr-FR" b="1" dirty="0"/>
                  <a:t>Model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Morphodynamical model (e.g. 2P2L)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Equilibrium </a:t>
                </a:r>
                <a:r>
                  <a:rPr lang="fr-FR" dirty="0" err="1"/>
                  <a:t>slope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𝑒𝑞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 err="1"/>
                  <a:t>depends</a:t>
                </a:r>
                <a:r>
                  <a:rPr lang="fr-FR" dirty="0"/>
                  <a:t> on the friction at the bed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…)</m:t>
                      </m:r>
                    </m:oMath>
                  </m:oMathPara>
                </a14:m>
                <a:endParaRPr lang="fr-BE" dirty="0"/>
              </a:p>
              <a:p>
                <a:endParaRPr lang="fr-FR" dirty="0"/>
              </a:p>
              <a:p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8689B37-FBC8-4BB9-BE6B-053D8A223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474" y="1250985"/>
                <a:ext cx="4919471" cy="5404941"/>
              </a:xfrm>
              <a:prstGeom prst="rect">
                <a:avLst/>
              </a:prstGeom>
              <a:blipFill>
                <a:blip r:embed="rId4"/>
                <a:stretch>
                  <a:fillRect l="-1115" t="-564" r="-62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09F02F-8DB4-405A-8B3B-A2757A3CFE83}"/>
                  </a:ext>
                </a:extLst>
              </p:cNvPr>
              <p:cNvSpPr txBox="1"/>
              <p:nvPr/>
            </p:nvSpPr>
            <p:spPr>
              <a:xfrm>
                <a:off x="5920429" y="4956833"/>
                <a:ext cx="50521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0" dirty="0"/>
                  <a:t>No closure model for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fr-BE" sz="2400" dirty="0"/>
                  <a:t>…</a:t>
                </a:r>
                <a:r>
                  <a:rPr lang="fr-BE" sz="2400" dirty="0" err="1"/>
                  <a:t>let’s</a:t>
                </a:r>
                <a:r>
                  <a:rPr lang="fr-BE" sz="2400" dirty="0"/>
                  <a:t> </a:t>
                </a:r>
                <a:r>
                  <a:rPr lang="fr-BE" sz="2400" dirty="0" err="1"/>
                  <a:t>find</a:t>
                </a:r>
                <a:r>
                  <a:rPr lang="fr-BE" sz="2400" dirty="0"/>
                  <a:t> one!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C09F02F-8DB4-405A-8B3B-A2757A3CF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429" y="4956833"/>
                <a:ext cx="5052152" cy="461665"/>
              </a:xfrm>
              <a:prstGeom prst="rect">
                <a:avLst/>
              </a:prstGeom>
              <a:blipFill>
                <a:blip r:embed="rId5"/>
                <a:stretch>
                  <a:fillRect l="-1809" t="-10526" r="-965" b="-2894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 10">
            <a:extLst>
              <a:ext uri="{FF2B5EF4-FFF2-40B4-BE49-F238E27FC236}">
                <a16:creationId xmlns:a16="http://schemas.microsoft.com/office/drawing/2014/main" id="{C492191A-42AD-422B-8184-B7E27FF13512}"/>
              </a:ext>
            </a:extLst>
          </p:cNvPr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430" y="1670334"/>
            <a:ext cx="5298951" cy="28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54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13845451"/>
                  </p:ext>
                </p:extLst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13845451"/>
                  </p:ext>
                </p:extLst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E1507C9-A26E-4520-94EA-D6C652199365}"/>
              </a:ext>
            </a:extLst>
          </p:cNvPr>
          <p:cNvGrpSpPr/>
          <p:nvPr/>
        </p:nvGrpSpPr>
        <p:grpSpPr>
          <a:xfrm>
            <a:off x="10488229" y="1256277"/>
            <a:ext cx="1365914" cy="759887"/>
            <a:chOff x="9144000" y="4846144"/>
            <a:chExt cx="1365914" cy="7598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3C4D17-1CCF-44B1-8345-495B3A27038C}"/>
                </a:ext>
              </a:extLst>
            </p:cNvPr>
            <p:cNvSpPr/>
            <p:nvPr/>
          </p:nvSpPr>
          <p:spPr>
            <a:xfrm>
              <a:off x="9144000" y="4957894"/>
              <a:ext cx="536895" cy="151001"/>
            </a:xfrm>
            <a:prstGeom prst="rect">
              <a:avLst/>
            </a:prstGeom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6C5396-7856-40BE-A431-49E2870392FB}"/>
                </a:ext>
              </a:extLst>
            </p:cNvPr>
            <p:cNvSpPr txBox="1"/>
            <p:nvPr/>
          </p:nvSpPr>
          <p:spPr>
            <a:xfrm>
              <a:off x="9823508" y="4846144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2P2L</a:t>
              </a:r>
              <a:endParaRPr lang="en-GB" dirty="0"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32E27B-C6DF-4B0D-8097-CD59FE9A0C0F}"/>
                </a:ext>
              </a:extLst>
            </p:cNvPr>
            <p:cNvSpPr/>
            <p:nvPr/>
          </p:nvSpPr>
          <p:spPr>
            <a:xfrm>
              <a:off x="9144000" y="5348449"/>
              <a:ext cx="536895" cy="151001"/>
            </a:xfrm>
            <a:prstGeom prst="rect">
              <a:avLst/>
            </a:prstGeom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374805-47D5-4631-BFA5-7FCFB59AE5A2}"/>
                </a:ext>
              </a:extLst>
            </p:cNvPr>
            <p:cNvSpPr txBox="1"/>
            <p:nvPr/>
          </p:nvSpPr>
          <p:spPr>
            <a:xfrm>
              <a:off x="9823508" y="5236699"/>
              <a:ext cx="686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JMP®</a:t>
              </a:r>
              <a:endParaRPr lang="en-GB" dirty="0">
                <a:latin typeface="+mj-lt"/>
              </a:endParaRP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F45DB7-7083-4F2F-8903-E35A56F5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4</a:t>
            </a:fld>
            <a:endParaRPr lang="fr-BE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2CC994D-B4E7-4431-983B-B011D136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 err="1"/>
              <a:t>Methodology</a:t>
            </a:r>
            <a:r>
              <a:rPr lang="fr-FR" sz="2800" dirty="0"/>
              <a:t>: application to the 2P2L model</a:t>
            </a:r>
            <a:endParaRPr lang="fr-BE" sz="2800" dirty="0"/>
          </a:p>
        </p:txBody>
      </p:sp>
    </p:spTree>
    <p:extLst>
      <p:ext uri="{BB962C8B-B14F-4D97-AF65-F5344CB8AC3E}">
        <p14:creationId xmlns:p14="http://schemas.microsoft.com/office/powerpoint/2010/main" val="1734372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13845451"/>
                  </p:ext>
                </p:extLst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E1507C9-A26E-4520-94EA-D6C652199365}"/>
              </a:ext>
            </a:extLst>
          </p:cNvPr>
          <p:cNvGrpSpPr/>
          <p:nvPr/>
        </p:nvGrpSpPr>
        <p:grpSpPr>
          <a:xfrm>
            <a:off x="10488229" y="1256277"/>
            <a:ext cx="1365914" cy="759887"/>
            <a:chOff x="9144000" y="4846144"/>
            <a:chExt cx="1365914" cy="7598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3C4D17-1CCF-44B1-8345-495B3A27038C}"/>
                </a:ext>
              </a:extLst>
            </p:cNvPr>
            <p:cNvSpPr/>
            <p:nvPr/>
          </p:nvSpPr>
          <p:spPr>
            <a:xfrm>
              <a:off x="9144000" y="4957894"/>
              <a:ext cx="536895" cy="151001"/>
            </a:xfrm>
            <a:prstGeom prst="rect">
              <a:avLst/>
            </a:prstGeom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6C5396-7856-40BE-A431-49E2870392FB}"/>
                </a:ext>
              </a:extLst>
            </p:cNvPr>
            <p:cNvSpPr txBox="1"/>
            <p:nvPr/>
          </p:nvSpPr>
          <p:spPr>
            <a:xfrm>
              <a:off x="9823508" y="4846144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2P2L</a:t>
              </a:r>
              <a:endParaRPr lang="en-GB" dirty="0"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32E27B-C6DF-4B0D-8097-CD59FE9A0C0F}"/>
                </a:ext>
              </a:extLst>
            </p:cNvPr>
            <p:cNvSpPr/>
            <p:nvPr/>
          </p:nvSpPr>
          <p:spPr>
            <a:xfrm>
              <a:off x="9144000" y="5348449"/>
              <a:ext cx="536895" cy="151001"/>
            </a:xfrm>
            <a:prstGeom prst="rect">
              <a:avLst/>
            </a:prstGeom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374805-47D5-4631-BFA5-7FCFB59AE5A2}"/>
                </a:ext>
              </a:extLst>
            </p:cNvPr>
            <p:cNvSpPr txBox="1"/>
            <p:nvPr/>
          </p:nvSpPr>
          <p:spPr>
            <a:xfrm>
              <a:off x="9823508" y="5236699"/>
              <a:ext cx="686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JMP®</a:t>
              </a:r>
              <a:endParaRPr lang="en-GB" dirty="0">
                <a:latin typeface="+mj-lt"/>
              </a:endParaRP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F45DB7-7083-4F2F-8903-E35A56F5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5</a:t>
            </a:fld>
            <a:endParaRPr lang="fr-BE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2CC994D-B4E7-4431-983B-B011D136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 err="1"/>
              <a:t>Methodology</a:t>
            </a:r>
            <a:r>
              <a:rPr lang="fr-FR" sz="2800" dirty="0"/>
              <a:t>: application to the 2P2L model</a:t>
            </a:r>
            <a:endParaRPr lang="fr-BE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au 2">
                <a:extLst>
                  <a:ext uri="{FF2B5EF4-FFF2-40B4-BE49-F238E27FC236}">
                    <a16:creationId xmlns:a16="http://schemas.microsoft.com/office/drawing/2014/main" id="{EAAEA922-B24C-444C-B99A-3097412353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902762"/>
                  </p:ext>
                </p:extLst>
              </p:nvPr>
            </p:nvGraphicFramePr>
            <p:xfrm>
              <a:off x="3170313" y="2779159"/>
              <a:ext cx="2532632" cy="1577340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186882">
                      <a:extLst>
                        <a:ext uri="{9D8B030D-6E8A-4147-A177-3AD203B41FA5}">
                          <a16:colId xmlns:a16="http://schemas.microsoft.com/office/drawing/2014/main" val="1250241728"/>
                        </a:ext>
                      </a:extLst>
                    </a:gridCol>
                    <a:gridCol w="1345750">
                      <a:extLst>
                        <a:ext uri="{9D8B030D-6E8A-4147-A177-3AD203B41FA5}">
                          <a16:colId xmlns:a16="http://schemas.microsoft.com/office/drawing/2014/main" val="2292364874"/>
                        </a:ext>
                      </a:extLst>
                    </a:gridCol>
                  </a:tblGrid>
                  <a:tr h="2667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Factor (units)</a:t>
                          </a:r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Limits</a:t>
                          </a:r>
                          <a:endParaRPr lang="fr-BE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95939146"/>
                      </a:ext>
                    </a:extLst>
                  </a:tr>
                  <a:tr h="255270"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BE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sub>
                                </m:sSub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0.0001−0.005</m:t>
                                </m:r>
                              </m:oMath>
                            </m:oMathPara>
                          </a14:m>
                          <a:endParaRPr lang="fr-BE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13978588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1.5−2.8</m:t>
                                </m:r>
                              </m:oMath>
                            </m:oMathPara>
                          </a14:m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951239954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BE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0.3−0.7</m:t>
                                </m:r>
                              </m:oMath>
                            </m:oMathPara>
                          </a14:m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537252526"/>
                      </a:ext>
                    </a:extLst>
                  </a:tr>
                  <a:tr h="255270"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BE" sz="14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fr-FR" sz="14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fr-FR" sz="1400" b="0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BE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0.01−0.1</m:t>
                                </m:r>
                              </m:oMath>
                            </m:oMathPara>
                          </a14:m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686994691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sSup>
                                  <m:sSupPr>
                                    <m:ctrlPr>
                                      <a:rPr lang="fr-BE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²</m:t>
                                    </m:r>
                                  </m:sup>
                                </m:sSup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 )</m:t>
                                </m:r>
                              </m:oMath>
                            </m:oMathPara>
                          </a14:m>
                          <a:endParaRPr lang="fr-BE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>
                                    <a:effectLst/>
                                    <a:latin typeface="Cambria Math" panose="02040503050406030204" pitchFamily="18" charset="0"/>
                                  </a:rPr>
                                  <m:t>0.01−0.5</m:t>
                                </m:r>
                              </m:oMath>
                            </m:oMathPara>
                          </a14:m>
                          <a:endParaRPr lang="fr-BE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3001372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au 2">
                <a:extLst>
                  <a:ext uri="{FF2B5EF4-FFF2-40B4-BE49-F238E27FC236}">
                    <a16:creationId xmlns:a16="http://schemas.microsoft.com/office/drawing/2014/main" id="{EAAEA922-B24C-444C-B99A-3097412353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902762"/>
                  </p:ext>
                </p:extLst>
              </p:nvPr>
            </p:nvGraphicFramePr>
            <p:xfrm>
              <a:off x="3170313" y="2779159"/>
              <a:ext cx="2532632" cy="1577340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186882">
                      <a:extLst>
                        <a:ext uri="{9D8B030D-6E8A-4147-A177-3AD203B41FA5}">
                          <a16:colId xmlns:a16="http://schemas.microsoft.com/office/drawing/2014/main" val="1250241728"/>
                        </a:ext>
                      </a:extLst>
                    </a:gridCol>
                    <a:gridCol w="1345750">
                      <a:extLst>
                        <a:ext uri="{9D8B030D-6E8A-4147-A177-3AD203B41FA5}">
                          <a16:colId xmlns:a16="http://schemas.microsoft.com/office/drawing/2014/main" val="2292364874"/>
                        </a:ext>
                      </a:extLst>
                    </a:gridCol>
                  </a:tblGrid>
                  <a:tr h="2667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</a:rPr>
                            <a:t>Factor (units)</a:t>
                          </a:r>
                          <a:endParaRPr lang="fr-BE" sz="14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</a:rPr>
                            <a:t>Limits</a:t>
                          </a:r>
                          <a:endParaRPr lang="fr-BE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95939146"/>
                      </a:ext>
                    </a:extLst>
                  </a:tr>
                  <a:tr h="25527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12"/>
                          <a:stretch>
                            <a:fillRect t="-114286" r="-113846" b="-4380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12"/>
                          <a:stretch>
                            <a:fillRect l="-88235" t="-114286" r="-452" b="-4380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978588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2"/>
                          <a:stretch>
                            <a:fillRect t="-204545" r="-113846" b="-3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2"/>
                          <a:stretch>
                            <a:fillRect l="-88235" t="-204545" r="-452" b="-3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1239954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2"/>
                          <a:stretch>
                            <a:fillRect t="-304545" r="-113846" b="-2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2"/>
                          <a:stretch>
                            <a:fillRect l="-88235" t="-304545" r="-452" b="-2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7252526"/>
                      </a:ext>
                    </a:extLst>
                  </a:tr>
                  <a:tr h="25527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2"/>
                          <a:stretch>
                            <a:fillRect t="-423810" r="-113846" b="-1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2"/>
                          <a:stretch>
                            <a:fillRect l="-88235" t="-423810" r="-452" b="-1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6994691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2"/>
                          <a:stretch>
                            <a:fillRect t="-500000" r="-113846" b="-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2"/>
                          <a:stretch>
                            <a:fillRect l="-88235" t="-500000" r="-452" b="-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013723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E7D98523-D51E-49C5-B351-70CE9E5EEA35}"/>
              </a:ext>
            </a:extLst>
          </p:cNvPr>
          <p:cNvSpPr txBox="1"/>
          <p:nvPr/>
        </p:nvSpPr>
        <p:spPr>
          <a:xfrm>
            <a:off x="634014" y="2779159"/>
            <a:ext cx="2168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Situations = </a:t>
            </a:r>
            <a:r>
              <a:rPr lang="fr-FR" dirty="0" err="1"/>
              <a:t>random</a:t>
            </a:r>
            <a:r>
              <a:rPr lang="fr-FR" dirty="0"/>
              <a:t> combinations of model constant </a:t>
            </a:r>
            <a:r>
              <a:rPr lang="fr-FR" dirty="0" err="1"/>
              <a:t>parameters</a:t>
            </a:r>
            <a:endParaRPr lang="fr-BE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A3D53E1-EE23-4725-AFA9-89B93ED3C925}"/>
              </a:ext>
            </a:extLst>
          </p:cNvPr>
          <p:cNvCxnSpPr>
            <a:cxnSpLocks/>
          </p:cNvCxnSpPr>
          <p:nvPr/>
        </p:nvCxnSpPr>
        <p:spPr>
          <a:xfrm>
            <a:off x="1704513" y="2264309"/>
            <a:ext cx="0" cy="416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2FBA1E3-88CC-48BB-A69E-91D369B44721}"/>
              </a:ext>
            </a:extLst>
          </p:cNvPr>
          <p:cNvCxnSpPr/>
          <p:nvPr/>
        </p:nvCxnSpPr>
        <p:spPr>
          <a:xfrm>
            <a:off x="5997248" y="3646059"/>
            <a:ext cx="5770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91ADBD4-E2DB-4951-8F73-C89E1A4A17FC}"/>
                  </a:ext>
                </a:extLst>
              </p:cNvPr>
              <p:cNvSpPr txBox="1"/>
              <p:nvPr/>
            </p:nvSpPr>
            <p:spPr>
              <a:xfrm>
                <a:off x="7046363" y="3152398"/>
                <a:ext cx="2876750" cy="987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dirty="0"/>
                  <a:t>8 non-</a:t>
                </a:r>
                <a:r>
                  <a:rPr lang="fr-FR" dirty="0" err="1"/>
                  <a:t>dimensional</a:t>
                </a:r>
                <a:r>
                  <a:rPr lang="fr-FR" dirty="0"/>
                  <a:t> </a:t>
                </a:r>
                <a:r>
                  <a:rPr lang="fr-FR" dirty="0" err="1"/>
                  <a:t>factors</a:t>
                </a:r>
                <a:endParaRPr lang="fr-FR" dirty="0"/>
              </a:p>
              <a:p>
                <a:endParaRPr lang="fr-FR" dirty="0"/>
              </a:p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𝑒𝑥𝑝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𝐹𝑟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sub>
                        </m:sSub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𝑅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fr-BE" dirty="0"/>
                  <a:t> </a:t>
                </a: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91ADBD4-E2DB-4951-8F73-C89E1A4A1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363" y="3152398"/>
                <a:ext cx="2876750" cy="987322"/>
              </a:xfrm>
              <a:prstGeom prst="rect">
                <a:avLst/>
              </a:prstGeom>
              <a:blipFill>
                <a:blip r:embed="rId13"/>
                <a:stretch>
                  <a:fillRect l="-5085" t="-8025" b="-432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9940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E1507C9-A26E-4520-94EA-D6C652199365}"/>
              </a:ext>
            </a:extLst>
          </p:cNvPr>
          <p:cNvGrpSpPr/>
          <p:nvPr/>
        </p:nvGrpSpPr>
        <p:grpSpPr>
          <a:xfrm>
            <a:off x="10488229" y="1256277"/>
            <a:ext cx="1365914" cy="759887"/>
            <a:chOff x="9144000" y="4846144"/>
            <a:chExt cx="1365914" cy="7598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3C4D17-1CCF-44B1-8345-495B3A27038C}"/>
                </a:ext>
              </a:extLst>
            </p:cNvPr>
            <p:cNvSpPr/>
            <p:nvPr/>
          </p:nvSpPr>
          <p:spPr>
            <a:xfrm>
              <a:off x="9144000" y="4957894"/>
              <a:ext cx="536895" cy="151001"/>
            </a:xfrm>
            <a:prstGeom prst="rect">
              <a:avLst/>
            </a:prstGeom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6C5396-7856-40BE-A431-49E2870392FB}"/>
                </a:ext>
              </a:extLst>
            </p:cNvPr>
            <p:cNvSpPr txBox="1"/>
            <p:nvPr/>
          </p:nvSpPr>
          <p:spPr>
            <a:xfrm>
              <a:off x="9823508" y="4846144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2P2L</a:t>
              </a:r>
              <a:endParaRPr lang="en-GB" dirty="0"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32E27B-C6DF-4B0D-8097-CD59FE9A0C0F}"/>
                </a:ext>
              </a:extLst>
            </p:cNvPr>
            <p:cNvSpPr/>
            <p:nvPr/>
          </p:nvSpPr>
          <p:spPr>
            <a:xfrm>
              <a:off x="9144000" y="5348449"/>
              <a:ext cx="536895" cy="151001"/>
            </a:xfrm>
            <a:prstGeom prst="rect">
              <a:avLst/>
            </a:prstGeom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374805-47D5-4631-BFA5-7FCFB59AE5A2}"/>
                </a:ext>
              </a:extLst>
            </p:cNvPr>
            <p:cNvSpPr txBox="1"/>
            <p:nvPr/>
          </p:nvSpPr>
          <p:spPr>
            <a:xfrm>
              <a:off x="9823508" y="5236699"/>
              <a:ext cx="686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JMP®</a:t>
              </a:r>
              <a:endParaRPr lang="en-GB" dirty="0">
                <a:latin typeface="+mj-lt"/>
              </a:endParaRP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F45DB7-7083-4F2F-8903-E35A56F5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6</a:t>
            </a:fld>
            <a:endParaRPr lang="fr-BE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2CC994D-B4E7-4431-983B-B011D136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 err="1"/>
              <a:t>Methodology</a:t>
            </a:r>
            <a:r>
              <a:rPr lang="fr-FR" sz="2800" dirty="0"/>
              <a:t>: application to the 2P2L model</a:t>
            </a:r>
            <a:endParaRPr lang="fr-BE" sz="28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BD13B97-C2A3-4141-98EA-48761290A5A5}"/>
              </a:ext>
            </a:extLst>
          </p:cNvPr>
          <p:cNvCxnSpPr/>
          <p:nvPr/>
        </p:nvCxnSpPr>
        <p:spPr>
          <a:xfrm>
            <a:off x="3570303" y="2257414"/>
            <a:ext cx="0" cy="416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78F0268-5245-48BD-95C3-1E828F619307}"/>
                  </a:ext>
                </a:extLst>
              </p:cNvPr>
              <p:cNvSpPr txBox="1"/>
              <p:nvPr/>
            </p:nvSpPr>
            <p:spPr>
              <a:xfrm>
                <a:off x="2081723" y="2809250"/>
                <a:ext cx="2977159" cy="944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Any transport </a:t>
                </a:r>
                <a:r>
                  <a:rPr lang="fr-FR" dirty="0" err="1"/>
                  <a:t>law</a:t>
                </a:r>
                <a:r>
                  <a:rPr lang="fr-FR" dirty="0"/>
                  <a:t> (e.g. MPM)</a:t>
                </a:r>
              </a:p>
              <a:p>
                <a:pPr algn="ctr"/>
                <a:endParaRPr lang="fr-FR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𝑒𝑥𝑝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BE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78F0268-5245-48BD-95C3-1E828F619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723" y="2809250"/>
                <a:ext cx="2977159" cy="944746"/>
              </a:xfrm>
              <a:prstGeom prst="rect">
                <a:avLst/>
              </a:prstGeom>
              <a:blipFill>
                <a:blip r:embed="rId12"/>
                <a:stretch>
                  <a:fillRect l="-818" t="-3871" r="-818" b="-258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771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E1507C9-A26E-4520-94EA-D6C652199365}"/>
              </a:ext>
            </a:extLst>
          </p:cNvPr>
          <p:cNvGrpSpPr/>
          <p:nvPr/>
        </p:nvGrpSpPr>
        <p:grpSpPr>
          <a:xfrm>
            <a:off x="10488229" y="1256277"/>
            <a:ext cx="1365914" cy="759887"/>
            <a:chOff x="9144000" y="4846144"/>
            <a:chExt cx="1365914" cy="7598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3C4D17-1CCF-44B1-8345-495B3A27038C}"/>
                </a:ext>
              </a:extLst>
            </p:cNvPr>
            <p:cNvSpPr/>
            <p:nvPr/>
          </p:nvSpPr>
          <p:spPr>
            <a:xfrm>
              <a:off x="9144000" y="4957894"/>
              <a:ext cx="536895" cy="151001"/>
            </a:xfrm>
            <a:prstGeom prst="rect">
              <a:avLst/>
            </a:prstGeom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6C5396-7856-40BE-A431-49E2870392FB}"/>
                </a:ext>
              </a:extLst>
            </p:cNvPr>
            <p:cNvSpPr txBox="1"/>
            <p:nvPr/>
          </p:nvSpPr>
          <p:spPr>
            <a:xfrm>
              <a:off x="9823508" y="4846144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2P2L</a:t>
              </a:r>
              <a:endParaRPr lang="en-GB" dirty="0"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32E27B-C6DF-4B0D-8097-CD59FE9A0C0F}"/>
                </a:ext>
              </a:extLst>
            </p:cNvPr>
            <p:cNvSpPr/>
            <p:nvPr/>
          </p:nvSpPr>
          <p:spPr>
            <a:xfrm>
              <a:off x="9144000" y="5348449"/>
              <a:ext cx="536895" cy="151001"/>
            </a:xfrm>
            <a:prstGeom prst="rect">
              <a:avLst/>
            </a:prstGeom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374805-47D5-4631-BFA5-7FCFB59AE5A2}"/>
                </a:ext>
              </a:extLst>
            </p:cNvPr>
            <p:cNvSpPr txBox="1"/>
            <p:nvPr/>
          </p:nvSpPr>
          <p:spPr>
            <a:xfrm>
              <a:off x="9823508" y="5236699"/>
              <a:ext cx="686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JMP®</a:t>
              </a:r>
              <a:endParaRPr lang="en-GB" dirty="0">
                <a:latin typeface="+mj-lt"/>
              </a:endParaRP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F45DB7-7083-4F2F-8903-E35A56F5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7</a:t>
            </a:fld>
            <a:endParaRPr lang="fr-BE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2CC994D-B4E7-4431-983B-B011D136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 err="1"/>
              <a:t>Methodology</a:t>
            </a:r>
            <a:r>
              <a:rPr lang="fr-FR" sz="2800" dirty="0"/>
              <a:t>: application to the 2P2L model</a:t>
            </a:r>
            <a:endParaRPr lang="fr-BE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89678FF-BE08-4EA6-B9F5-BA1DD7ACCD12}"/>
                  </a:ext>
                </a:extLst>
              </p:cNvPr>
              <p:cNvSpPr txBox="1"/>
              <p:nvPr/>
            </p:nvSpPr>
            <p:spPr>
              <a:xfrm>
                <a:off x="6083640" y="2265526"/>
                <a:ext cx="2111402" cy="944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For </a:t>
                </a:r>
                <a:r>
                  <a:rPr lang="fr-FR" dirty="0" err="1"/>
                  <a:t>each</a:t>
                </a:r>
                <a:r>
                  <a:rPr lang="fr-FR" dirty="0"/>
                  <a:t> situation, </a:t>
                </a:r>
                <a:r>
                  <a:rPr lang="fr-FR" dirty="0" err="1"/>
                  <a:t>incremental</a:t>
                </a:r>
                <a:r>
                  <a:rPr lang="fr-FR" dirty="0"/>
                  <a:t> </a:t>
                </a:r>
                <a:r>
                  <a:rPr lang="fr-FR" dirty="0" err="1"/>
                  <a:t>rise</a:t>
                </a:r>
                <a:r>
                  <a:rPr lang="fr-FR" dirty="0"/>
                  <a:t> of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fr-FR" dirty="0"/>
                  <a:t> 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</m:sub>
                    </m:sSub>
                    <m:r>
                      <a:rPr lang="fr-FR" i="1" smtClean="0">
                        <a:latin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𝑒𝑥𝑝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89678FF-BE08-4EA6-B9F5-BA1DD7ACC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640" y="2265526"/>
                <a:ext cx="2111402" cy="944746"/>
              </a:xfrm>
              <a:prstGeom prst="rect">
                <a:avLst/>
              </a:prstGeom>
              <a:blipFill>
                <a:blip r:embed="rId12"/>
                <a:stretch>
                  <a:fillRect l="-2601" t="-3871" b="-7742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F5EF3637-10B9-4A20-8A6B-FD0C61D10CC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" t="16654" r="6911" b="14909"/>
          <a:stretch/>
        </p:blipFill>
        <p:spPr>
          <a:xfrm>
            <a:off x="201955" y="2737899"/>
            <a:ext cx="5212685" cy="30004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C422A4-9245-4B46-929E-510E9DA70122}"/>
                  </a:ext>
                </a:extLst>
              </p:cNvPr>
              <p:cNvSpPr/>
              <p:nvPr/>
            </p:nvSpPr>
            <p:spPr>
              <a:xfrm>
                <a:off x="6096000" y="3243430"/>
                <a:ext cx="5891308" cy="2247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Each situation has an optimal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fr-FR" dirty="0"/>
                  <a:t> with </a:t>
                </a:r>
                <a:r>
                  <a:rPr lang="fr-FR" dirty="0" err="1"/>
                  <a:t>its</a:t>
                </a:r>
                <a:r>
                  <a:rPr lang="fr-FR" dirty="0"/>
                  <a:t> </a:t>
                </a:r>
                <a:r>
                  <a:rPr lang="fr-FR" dirty="0" err="1"/>
                  <a:t>associated</a:t>
                </a:r>
                <a:r>
                  <a:rPr lang="fr-FR" dirty="0"/>
                  <a:t> </a:t>
                </a:r>
                <a:r>
                  <a:rPr lang="fr-FR" dirty="0" err="1"/>
                  <a:t>weight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r>
                      <a:rPr lang="fr-BE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fr-FR" dirty="0"/>
              </a:p>
              <a:p>
                <a:endParaRPr lang="fr-F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fr-BE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B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B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BE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fr-B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fr-BE">
                                              <a:latin typeface="Cambria Math" panose="02040503050406030204" pitchFamily="18" charset="0"/>
                                            </a:rPr>
                                            <m:t>0,</m:t>
                                          </m:r>
                                          <m: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  <m:t>𝑒𝑥𝑝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fr-B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fr-BE">
                                              <a:latin typeface="Cambria Math" panose="02040503050406030204" pitchFamily="18" charset="0"/>
                                            </a:rPr>
                                            <m:t>0,</m:t>
                                          </m:r>
                                          <m: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  <m:t>𝑒𝑞</m:t>
                                          </m:r>
                                        </m:sub>
                                      </m:sSub>
                                      <m:r>
                                        <a:rPr lang="fr-BE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fr-BE">
                                              <a:latin typeface="Cambria Math" panose="02040503050406030204" pitchFamily="18" charset="0"/>
                                            </a:rPr>
                                            <m:t>0,</m:t>
                                          </m:r>
                                          <m:r>
                                            <a:rPr lang="fr-BE" i="1">
                                              <a:latin typeface="Cambria Math" panose="02040503050406030204" pitchFamily="18" charset="0"/>
                                            </a:rPr>
                                            <m:t>𝑒𝑥𝑝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B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  <a:p>
                <a:endParaRPr lang="fr-FR" dirty="0"/>
              </a:p>
              <a:p>
                <a:r>
                  <a:rPr lang="fr-FR" dirty="0"/>
                  <a:t>The </a:t>
                </a:r>
                <a:r>
                  <a:rPr lang="fr-FR" dirty="0" err="1"/>
                  <a:t>higher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r>
                      <a:rPr lang="fr-BE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fr-BE" dirty="0"/>
                  <a:t>, the more the situation influences the </a:t>
                </a:r>
                <a:r>
                  <a:rPr lang="fr-BE" dirty="0" err="1"/>
                  <a:t>closure</a:t>
                </a:r>
                <a:r>
                  <a:rPr lang="fr-BE" dirty="0"/>
                  <a:t> model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C422A4-9245-4B46-929E-510E9DA701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243430"/>
                <a:ext cx="5891308" cy="2247923"/>
              </a:xfrm>
              <a:prstGeom prst="rect">
                <a:avLst/>
              </a:prstGeom>
              <a:blipFill>
                <a:blip r:embed="rId14"/>
                <a:stretch>
                  <a:fillRect l="-828" t="-1355" b="-1626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8E09F8DC-B0B2-4A6B-B126-5AD3724389A6}"/>
              </a:ext>
            </a:extLst>
          </p:cNvPr>
          <p:cNvCxnSpPr>
            <a:cxnSpLocks/>
            <a:stCxn id="5" idx="2"/>
            <a:endCxn id="17" idx="1"/>
          </p:cNvCxnSpPr>
          <p:nvPr/>
        </p:nvCxnSpPr>
        <p:spPr>
          <a:xfrm rot="16200000" flipH="1">
            <a:off x="5592244" y="2246503"/>
            <a:ext cx="313792" cy="6690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9BCB224-D244-4347-85BA-0DB85BA3D86A}"/>
                  </a:ext>
                </a:extLst>
              </p:cNvPr>
              <p:cNvSpPr txBox="1"/>
              <p:nvPr/>
            </p:nvSpPr>
            <p:spPr>
              <a:xfrm>
                <a:off x="1380615" y="5867453"/>
                <a:ext cx="33326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 situation </a:t>
                </a:r>
                <a:r>
                  <a:rPr lang="fr-FR" dirty="0">
                    <a:sym typeface="Wingdings" panose="05000000000000000000" pitchFamily="2" charset="2"/>
                  </a:rPr>
                  <a:t> </a:t>
                </a:r>
                <a:r>
                  <a:rPr lang="fr-FR" dirty="0" err="1">
                    <a:sym typeface="Wingdings" panose="05000000000000000000" pitchFamily="2" charset="2"/>
                  </a:rPr>
                  <a:t>several</a:t>
                </a:r>
                <a:r>
                  <a:rPr lang="fr-FR" dirty="0">
                    <a:sym typeface="Wingdings" panose="05000000000000000000" pitchFamily="2" charset="2"/>
                  </a:rPr>
                  <a:t> values of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fr-FR" dirty="0">
                    <a:sym typeface="Wingdings" panose="05000000000000000000" pitchFamily="2" charset="2"/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9BCB224-D244-4347-85BA-0DB85BA3D8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615" y="5867453"/>
                <a:ext cx="3332677" cy="369332"/>
              </a:xfrm>
              <a:prstGeom prst="rect">
                <a:avLst/>
              </a:prstGeom>
              <a:blipFill>
                <a:blip r:embed="rId15"/>
                <a:stretch>
                  <a:fillRect l="-1463" t="-11667" b="-2666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688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475AFFFE-622D-4B19-AE86-BBAF67AF71B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634014" y="848335"/>
              <a:ext cx="9561252" cy="157577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E1507C9-A26E-4520-94EA-D6C652199365}"/>
              </a:ext>
            </a:extLst>
          </p:cNvPr>
          <p:cNvGrpSpPr/>
          <p:nvPr/>
        </p:nvGrpSpPr>
        <p:grpSpPr>
          <a:xfrm>
            <a:off x="10488229" y="1256277"/>
            <a:ext cx="1365914" cy="759887"/>
            <a:chOff x="9144000" y="4846144"/>
            <a:chExt cx="1365914" cy="7598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3C4D17-1CCF-44B1-8345-495B3A27038C}"/>
                </a:ext>
              </a:extLst>
            </p:cNvPr>
            <p:cNvSpPr/>
            <p:nvPr/>
          </p:nvSpPr>
          <p:spPr>
            <a:xfrm>
              <a:off x="9144000" y="4957894"/>
              <a:ext cx="536895" cy="151001"/>
            </a:xfrm>
            <a:prstGeom prst="rect">
              <a:avLst/>
            </a:prstGeom>
            <a:solidFill>
              <a:srgbClr val="D86D5A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6C5396-7856-40BE-A431-49E2870392FB}"/>
                </a:ext>
              </a:extLst>
            </p:cNvPr>
            <p:cNvSpPr txBox="1"/>
            <p:nvPr/>
          </p:nvSpPr>
          <p:spPr>
            <a:xfrm>
              <a:off x="9823508" y="4846144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2P2L</a:t>
              </a:r>
              <a:endParaRPr lang="en-GB" dirty="0"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32E27B-C6DF-4B0D-8097-CD59FE9A0C0F}"/>
                </a:ext>
              </a:extLst>
            </p:cNvPr>
            <p:cNvSpPr/>
            <p:nvPr/>
          </p:nvSpPr>
          <p:spPr>
            <a:xfrm>
              <a:off x="9144000" y="5348449"/>
              <a:ext cx="536895" cy="151001"/>
            </a:xfrm>
            <a:prstGeom prst="rect">
              <a:avLst/>
            </a:prstGeom>
            <a:solidFill>
              <a:srgbClr val="95CBE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374805-47D5-4631-BFA5-7FCFB59AE5A2}"/>
                </a:ext>
              </a:extLst>
            </p:cNvPr>
            <p:cNvSpPr txBox="1"/>
            <p:nvPr/>
          </p:nvSpPr>
          <p:spPr>
            <a:xfrm>
              <a:off x="9823508" y="5236699"/>
              <a:ext cx="686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JMP®</a:t>
              </a:r>
              <a:endParaRPr lang="en-GB" dirty="0">
                <a:latin typeface="+mj-lt"/>
              </a:endParaRP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F45DB7-7083-4F2F-8903-E35A56F5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8</a:t>
            </a:fld>
            <a:endParaRPr lang="fr-BE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2CC994D-B4E7-4431-983B-B011D136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 err="1"/>
              <a:t>Methodology</a:t>
            </a:r>
            <a:r>
              <a:rPr lang="fr-FR" sz="2800" dirty="0"/>
              <a:t>: application to the 2P2L model</a:t>
            </a:r>
            <a:endParaRPr lang="fr-BE" sz="28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89678FF-BE08-4EA6-B9F5-BA1DD7ACCD12}"/>
              </a:ext>
            </a:extLst>
          </p:cNvPr>
          <p:cNvSpPr txBox="1"/>
          <p:nvPr/>
        </p:nvSpPr>
        <p:spPr>
          <a:xfrm>
            <a:off x="5227639" y="2740707"/>
            <a:ext cx="3824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Development</a:t>
            </a:r>
            <a:r>
              <a:rPr lang="fr-FR" dirty="0"/>
              <a:t> of closure models (</a:t>
            </a:r>
            <a:r>
              <a:rPr lang="fr-FR" dirty="0" err="1"/>
              <a:t>CMs</a:t>
            </a:r>
            <a:r>
              <a:rPr lang="fr-FR" dirty="0"/>
              <a:t>) with machine </a:t>
            </a:r>
            <a:r>
              <a:rPr lang="fr-FR" dirty="0" err="1"/>
              <a:t>learning</a:t>
            </a:r>
            <a:r>
              <a:rPr lang="fr-FR" dirty="0"/>
              <a:t> and </a:t>
            </a:r>
            <a:r>
              <a:rPr lang="fr-FR" dirty="0" err="1"/>
              <a:t>comparison</a:t>
            </a:r>
            <a:endParaRPr lang="fr-FR" dirty="0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09F08FB-B86C-4730-AA60-D281E5668ADD}"/>
              </a:ext>
            </a:extLst>
          </p:cNvPr>
          <p:cNvCxnSpPr/>
          <p:nvPr/>
        </p:nvCxnSpPr>
        <p:spPr>
          <a:xfrm>
            <a:off x="7114714" y="2264309"/>
            <a:ext cx="0" cy="416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44F25108-069D-4919-8221-1388CC484BB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" t="19947" r="8204" b="11458"/>
          <a:stretch/>
        </p:blipFill>
        <p:spPr>
          <a:xfrm>
            <a:off x="328473" y="2472497"/>
            <a:ext cx="4899166" cy="284035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A9EAE0C-B13A-4F6C-B402-94219600282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" t="19947" r="8398" b="11458"/>
          <a:stretch/>
        </p:blipFill>
        <p:spPr>
          <a:xfrm>
            <a:off x="5227639" y="3435428"/>
            <a:ext cx="4899166" cy="28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27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F45DB7-7083-4F2F-8903-E35A56F5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9</a:t>
            </a:fld>
            <a:endParaRPr lang="fr-BE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2CC994D-B4E7-4431-983B-B011D136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/>
              <a:t>Application of the HM: 2D </a:t>
            </a:r>
            <a:r>
              <a:rPr lang="fr-FR" sz="2800" dirty="0" err="1"/>
              <a:t>dam-break</a:t>
            </a:r>
            <a:r>
              <a:rPr lang="fr-FR" sz="2800" dirty="0"/>
              <a:t> </a:t>
            </a:r>
            <a:endParaRPr lang="fr-BE" sz="2800" dirty="0"/>
          </a:p>
        </p:txBody>
      </p:sp>
      <p:pic>
        <p:nvPicPr>
          <p:cNvPr id="16" name="Espace réservé du contenu 15">
            <a:extLst>
              <a:ext uri="{FF2B5EF4-FFF2-40B4-BE49-F238E27FC236}">
                <a16:creationId xmlns:a16="http://schemas.microsoft.com/office/drawing/2014/main" id="{C9BF5594-E9DD-4935-94F6-DE4C0241D8D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22198" r="1836" b="15424"/>
          <a:stretch/>
        </p:blipFill>
        <p:spPr bwMode="auto">
          <a:xfrm>
            <a:off x="393055" y="950198"/>
            <a:ext cx="4362668" cy="2201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46AB6FA-BEE9-4604-AA9B-DE1433EDEF71}"/>
              </a:ext>
            </a:extLst>
          </p:cNvPr>
          <p:cNvPicPr/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" t="21924" b="14929"/>
          <a:stretch/>
        </p:blipFill>
        <p:spPr bwMode="auto">
          <a:xfrm>
            <a:off x="4001121" y="955240"/>
            <a:ext cx="4362668" cy="2201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9AEB11-A0EE-43A7-9CF6-2CC1988ECB19}"/>
              </a:ext>
            </a:extLst>
          </p:cNvPr>
          <p:cNvPicPr/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" t="22305" b="14823"/>
          <a:stretch/>
        </p:blipFill>
        <p:spPr bwMode="auto">
          <a:xfrm>
            <a:off x="7571923" y="960282"/>
            <a:ext cx="4362668" cy="2201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4BBF723-14D2-46C3-9D8B-B8B148E5CAB3}"/>
              </a:ext>
            </a:extLst>
          </p:cNvPr>
          <p:cNvSpPr txBox="1"/>
          <p:nvPr/>
        </p:nvSpPr>
        <p:spPr>
          <a:xfrm>
            <a:off x="1705536" y="872769"/>
            <a:ext cx="1423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Experimental</a:t>
            </a:r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AE1E344-3DF6-4CD6-834A-92D74A73EF52}"/>
                  </a:ext>
                </a:extLst>
              </p:cNvPr>
              <p:cNvSpPr txBox="1"/>
              <p:nvPr/>
            </p:nvSpPr>
            <p:spPr>
              <a:xfrm>
                <a:off x="5390589" y="872769"/>
                <a:ext cx="13229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2P2L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𝑐𝑜𝑛𝑠</m:t>
                        </m:r>
                      </m:sub>
                    </m:sSub>
                  </m:oMath>
                </a14:m>
                <a:endParaRPr lang="fr-BE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AE1E344-3DF6-4CD6-834A-92D74A73E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589" y="872769"/>
                <a:ext cx="1322991" cy="369332"/>
              </a:xfrm>
              <a:prstGeom prst="rect">
                <a:avLst/>
              </a:prstGeom>
              <a:blipFill>
                <a:blip r:embed="rId6"/>
                <a:stretch>
                  <a:fillRect l="-3687" t="-8197" b="-2459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ZoneTexte 23">
            <a:extLst>
              <a:ext uri="{FF2B5EF4-FFF2-40B4-BE49-F238E27FC236}">
                <a16:creationId xmlns:a16="http://schemas.microsoft.com/office/drawing/2014/main" id="{E68B6387-5A31-426E-8986-E606F237688F}"/>
              </a:ext>
            </a:extLst>
          </p:cNvPr>
          <p:cNvSpPr txBox="1"/>
          <p:nvPr/>
        </p:nvSpPr>
        <p:spPr>
          <a:xfrm>
            <a:off x="8663551" y="872769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Hybrid</a:t>
            </a:r>
            <a:r>
              <a:rPr lang="fr-FR" dirty="0"/>
              <a:t> Model (HM)</a:t>
            </a:r>
            <a:endParaRPr lang="fr-BE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F044E78F-2880-48AB-B3BC-A2F23A0C1576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032" y="3195821"/>
            <a:ext cx="6016325" cy="3155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DD796EF-77CE-499B-B82A-AA3D9644182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2945" y="3205905"/>
            <a:ext cx="6016325" cy="31555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A5216E-DA61-429F-BEBD-970BD502971B}"/>
              </a:ext>
            </a:extLst>
          </p:cNvPr>
          <p:cNvSpPr txBox="1"/>
          <p:nvPr/>
        </p:nvSpPr>
        <p:spPr>
          <a:xfrm>
            <a:off x="1705536" y="2148771"/>
            <a:ext cx="2258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>
                <a:latin typeface="+mj-lt"/>
              </a:rPr>
              <a:t>Soares-Frazão </a:t>
            </a:r>
            <a:r>
              <a:rPr lang="fr-FR" sz="1400" i="1" dirty="0">
                <a:latin typeface="+mj-lt"/>
              </a:rPr>
              <a:t>et al.</a:t>
            </a:r>
            <a:r>
              <a:rPr lang="fr-FR" sz="1400" dirty="0">
                <a:latin typeface="+mj-lt"/>
              </a:rPr>
              <a:t>, 2012</a:t>
            </a:r>
            <a:endParaRPr lang="fr-BE" sz="1400" dirty="0">
              <a:latin typeface="+mj-lt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9A07996-7454-4422-8A6E-79BA24D058EE}"/>
              </a:ext>
            </a:extLst>
          </p:cNvPr>
          <p:cNvCxnSpPr>
            <a:cxnSpLocks/>
          </p:cNvCxnSpPr>
          <p:nvPr/>
        </p:nvCxnSpPr>
        <p:spPr>
          <a:xfrm>
            <a:off x="799334" y="1776132"/>
            <a:ext cx="31186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677CD37-FC0F-4383-8B51-27D54835A1D7}"/>
              </a:ext>
            </a:extLst>
          </p:cNvPr>
          <p:cNvCxnSpPr>
            <a:cxnSpLocks/>
          </p:cNvCxnSpPr>
          <p:nvPr/>
        </p:nvCxnSpPr>
        <p:spPr>
          <a:xfrm>
            <a:off x="799334" y="1306232"/>
            <a:ext cx="31186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A38ED5-3A74-4820-B3DA-864F1D003B4B}"/>
                  </a:ext>
                </a:extLst>
              </p:cNvPr>
              <p:cNvSpPr txBox="1"/>
              <p:nvPr/>
            </p:nvSpPr>
            <p:spPr>
              <a:xfrm>
                <a:off x="2890360" y="1729281"/>
                <a:ext cx="10920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=0.20 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fr-BE" sz="14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B0A38ED5-3A74-4820-B3DA-864F1D003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360" y="1729281"/>
                <a:ext cx="1092094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DBC5006-1A03-4BC4-8CE9-925973EA604D}"/>
                  </a:ext>
                </a:extLst>
              </p:cNvPr>
              <p:cNvSpPr txBox="1"/>
              <p:nvPr/>
            </p:nvSpPr>
            <p:spPr>
              <a:xfrm>
                <a:off x="2890360" y="1306232"/>
                <a:ext cx="10920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=1.45 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fr-BE" sz="1400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ADBC5006-1A03-4BC4-8CE9-925973EA6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360" y="1306232"/>
                <a:ext cx="109209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261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EF45DB7-7083-4F2F-8903-E35A56F5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623-D179-42DF-B838-8F9BAFA7AAED}" type="slidenum">
              <a:rPr lang="fr-BE" smtClean="0"/>
              <a:pPr/>
              <a:t>10</a:t>
            </a:fld>
            <a:endParaRPr lang="fr-BE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2CC994D-B4E7-4431-983B-B011D1363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8" y="0"/>
            <a:ext cx="10585142" cy="681037"/>
          </a:xfrm>
        </p:spPr>
        <p:txBody>
          <a:bodyPr>
            <a:noAutofit/>
          </a:bodyPr>
          <a:lstStyle/>
          <a:p>
            <a:r>
              <a:rPr lang="fr-FR" sz="2800" dirty="0"/>
              <a:t>Conclusion</a:t>
            </a:r>
            <a:endParaRPr lang="fr-BE" sz="2800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E3164E3-E76B-4E87-9540-871FA8E4F1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90155"/>
              </p:ext>
            </p:extLst>
          </p:nvPr>
        </p:nvGraphicFramePr>
        <p:xfrm>
          <a:off x="876636" y="1180729"/>
          <a:ext cx="9652617" cy="5246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6861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>
            <a:extLst>
              <a:ext uri="{FF2B5EF4-FFF2-40B4-BE49-F238E27FC236}">
                <a16:creationId xmlns:a16="http://schemas.microsoft.com/office/drawing/2014/main" id="{3CF0D5D7-8BDF-4933-878D-26B5C2C0FE7F}"/>
              </a:ext>
            </a:extLst>
          </p:cNvPr>
          <p:cNvSpPr/>
          <p:nvPr/>
        </p:nvSpPr>
        <p:spPr>
          <a:xfrm>
            <a:off x="0" y="3008160"/>
            <a:ext cx="12192000" cy="741960"/>
          </a:xfrm>
          <a:prstGeom prst="rect">
            <a:avLst/>
          </a:prstGeom>
          <a:noFill/>
          <a:ln>
            <a:noFill/>
          </a:ln>
        </p:spPr>
        <p:txBody>
          <a:bodyPr lIns="81000" tIns="40680" rIns="81000" bIns="40680"/>
          <a:lstStyle/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pt-BR" sz="2000" b="1" u="sng" dirty="0">
                <a:solidFill>
                  <a:srgbClr val="000000"/>
                </a:solidFill>
              </a:rPr>
              <a:t>Robin Meurice</a:t>
            </a:r>
            <a:r>
              <a:rPr lang="pt-BR" sz="2000" b="1" u="sng" baseline="30000" dirty="0">
                <a:solidFill>
                  <a:srgbClr val="000000"/>
                </a:solidFill>
              </a:rPr>
              <a:t>1,2</a:t>
            </a:r>
            <a:r>
              <a:rPr lang="pt-BR" sz="2000" b="1" dirty="0">
                <a:solidFill>
                  <a:srgbClr val="000000"/>
                </a:solidFill>
              </a:rPr>
              <a:t>, </a:t>
            </a:r>
            <a:endParaRPr dirty="0"/>
          </a:p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pt-BR" sz="2000" b="1" dirty="0">
                <a:solidFill>
                  <a:srgbClr val="000000"/>
                </a:solidFill>
              </a:rPr>
              <a:t>Sandra Soares-Frazão</a:t>
            </a:r>
            <a:r>
              <a:rPr lang="pt-BR" sz="2000" b="1" baseline="30000" dirty="0">
                <a:solidFill>
                  <a:srgbClr val="000000"/>
                </a:solidFill>
              </a:rPr>
              <a:t>1</a:t>
            </a:r>
            <a:endParaRPr baseline="30000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11C954F3-DD8D-4E34-91B8-5D18847E638C}"/>
              </a:ext>
            </a:extLst>
          </p:cNvPr>
          <p:cNvSpPr/>
          <p:nvPr/>
        </p:nvSpPr>
        <p:spPr>
          <a:xfrm>
            <a:off x="0" y="4375632"/>
            <a:ext cx="12192000" cy="781560"/>
          </a:xfrm>
          <a:prstGeom prst="rect">
            <a:avLst/>
          </a:prstGeom>
          <a:noFill/>
          <a:ln w="9360">
            <a:noFill/>
          </a:ln>
        </p:spPr>
        <p:txBody>
          <a:bodyPr lIns="81000" tIns="40680" rIns="81000" bIns="40680"/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pt-BR" sz="1200" b="1" i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pt-BR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Université Catholique de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Louvain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Institute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of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Mechanics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Materials and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Civil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Engineering,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Louvain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-la-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Neuve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Belgium</a:t>
            </a:r>
            <a:endParaRPr lang="de-AT" sz="12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pt-BR" sz="1200" b="1" i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pt-BR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Fonds de la Recherche </a:t>
            </a:r>
            <a:r>
              <a:rPr lang="de-AT" sz="12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Scientifique</a:t>
            </a: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F.R.S.-FNRS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de-AT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email: robin.meurice@uclouvain.be</a:t>
            </a: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82DCF302-D060-4C02-A04D-6E4ABB6BE50B}"/>
              </a:ext>
            </a:extLst>
          </p:cNvPr>
          <p:cNvSpPr/>
          <p:nvPr/>
        </p:nvSpPr>
        <p:spPr>
          <a:xfrm>
            <a:off x="1608338" y="1646132"/>
            <a:ext cx="8975324" cy="939285"/>
          </a:xfrm>
          <a:prstGeom prst="rect">
            <a:avLst/>
          </a:prstGeom>
          <a:noFill/>
          <a:ln>
            <a:noFill/>
          </a:ln>
        </p:spPr>
        <p:txBody>
          <a:bodyPr lIns="81000" tIns="40680" rIns="81000" bIns="40680"/>
          <a:lstStyle/>
          <a:p>
            <a:pPr algn="ctr">
              <a:lnSpc>
                <a:spcPct val="100000"/>
              </a:lnSpc>
            </a:pPr>
            <a:r>
              <a:rPr lang="pt-BR" sz="3600" b="1" dirty="0">
                <a:solidFill>
                  <a:srgbClr val="000000"/>
                </a:solidFill>
              </a:rPr>
              <a:t>Thank you very much!</a:t>
            </a:r>
            <a:endParaRPr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62BEA3-4400-430C-BC2B-79A1382A8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714" y="5316326"/>
            <a:ext cx="1107688" cy="7001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C05033-CD2B-494B-B1A3-94562157C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31" y="5177638"/>
            <a:ext cx="4231006" cy="97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880120"/>
      </p:ext>
    </p:extLst>
  </p:cSld>
  <p:clrMapOvr>
    <a:masterClrMapping/>
  </p:clrMapOvr>
</p:sld>
</file>

<file path=ppt/theme/theme1.xml><?xml version="1.0" encoding="utf-8"?>
<a:theme xmlns:a="http://schemas.openxmlformats.org/drawingml/2006/main" name="IAHR Vien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3835</TotalTime>
  <Words>2469</Words>
  <Application>Microsoft Office PowerPoint</Application>
  <PresentationFormat>Grand écran</PresentationFormat>
  <Paragraphs>196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Roboto</vt:lpstr>
      <vt:lpstr>Times New Roman</vt:lpstr>
      <vt:lpstr>Wingdings</vt:lpstr>
      <vt:lpstr>IAHR Vienna</vt:lpstr>
      <vt:lpstr>Présentation PowerPoint</vt:lpstr>
      <vt:lpstr>Présentation PowerPoint</vt:lpstr>
      <vt:lpstr>Numerical experiment</vt:lpstr>
      <vt:lpstr>Methodology: application to the 2P2L model</vt:lpstr>
      <vt:lpstr>Methodology: application to the 2P2L model</vt:lpstr>
      <vt:lpstr>Methodology: application to the 2P2L model</vt:lpstr>
      <vt:lpstr>Methodology: application to the 2P2L model</vt:lpstr>
      <vt:lpstr>Methodology: application to the 2P2L model</vt:lpstr>
      <vt:lpstr>Application of the HM: 2D dam-break </vt:lpstr>
      <vt:lpstr>Conclusion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 Schober</dc:creator>
  <cp:lastModifiedBy>Robin Meurice</cp:lastModifiedBy>
  <cp:revision>223</cp:revision>
  <dcterms:created xsi:type="dcterms:W3CDTF">2021-06-24T14:49:38Z</dcterms:created>
  <dcterms:modified xsi:type="dcterms:W3CDTF">2023-08-29T09:24:35Z</dcterms:modified>
</cp:coreProperties>
</file>